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ppt/notesSlides/notesSlide2.xml" ContentType="application/vnd.openxmlformats-officedocument.presentationml.notesSlide+xml"/>
  <Override PartName="/ppt/tags/tag3.xml" ContentType="application/vnd.openxmlformats-officedocument.presentationml.tags+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tags/tag4.xml" ContentType="application/vnd.openxmlformats-officedocument.presentationml.tags+xml"/>
  <Override PartName="/ppt/notesSlides/notesSlide7.xml" ContentType="application/vnd.openxmlformats-officedocument.presentationml.notesSlide+xml"/>
  <Override PartName="/ppt/tags/tag5.xml" ContentType="application/vnd.openxmlformats-officedocument.presentationml.tags+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2"/>
  </p:sldMasterIdLst>
  <p:notesMasterIdLst>
    <p:notesMasterId r:id="rId35"/>
  </p:notesMasterIdLst>
  <p:sldIdLst>
    <p:sldId id="256" r:id="rId3"/>
    <p:sldId id="302" r:id="rId4"/>
    <p:sldId id="303" r:id="rId5"/>
    <p:sldId id="304" r:id="rId6"/>
    <p:sldId id="305" r:id="rId7"/>
    <p:sldId id="306" r:id="rId8"/>
    <p:sldId id="307" r:id="rId9"/>
    <p:sldId id="308" r:id="rId10"/>
    <p:sldId id="309" r:id="rId11"/>
    <p:sldId id="311" r:id="rId12"/>
    <p:sldId id="312" r:id="rId13"/>
    <p:sldId id="331" r:id="rId14"/>
    <p:sldId id="313" r:id="rId15"/>
    <p:sldId id="314" r:id="rId16"/>
    <p:sldId id="315" r:id="rId17"/>
    <p:sldId id="316" r:id="rId18"/>
    <p:sldId id="330" r:id="rId19"/>
    <p:sldId id="317" r:id="rId20"/>
    <p:sldId id="318" r:id="rId21"/>
    <p:sldId id="319" r:id="rId22"/>
    <p:sldId id="320" r:id="rId23"/>
    <p:sldId id="332" r:id="rId24"/>
    <p:sldId id="333" r:id="rId25"/>
    <p:sldId id="321" r:id="rId26"/>
    <p:sldId id="334" r:id="rId27"/>
    <p:sldId id="322" r:id="rId28"/>
    <p:sldId id="335" r:id="rId29"/>
    <p:sldId id="324" r:id="rId30"/>
    <p:sldId id="325" r:id="rId31"/>
    <p:sldId id="326" r:id="rId32"/>
    <p:sldId id="336" r:id="rId33"/>
    <p:sldId id="337" r:id="rId34"/>
  </p:sldIdLst>
  <p:sldSz cx="9144000" cy="6858000" type="screen4x3"/>
  <p:notesSz cx="6858000" cy="9144000"/>
  <p:custDataLst>
    <p:tags r:id="rId36"/>
  </p:custDataLst>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7512F115-2FCC-49EE-8759-A71F26F5819E}">
          <p14:sldIdLst>
            <p14:sldId id="256"/>
            <p14:sldId id="302"/>
            <p14:sldId id="303"/>
            <p14:sldId id="304"/>
            <p14:sldId id="305"/>
            <p14:sldId id="306"/>
            <p14:sldId id="307"/>
            <p14:sldId id="308"/>
            <p14:sldId id="309"/>
            <p14:sldId id="311"/>
            <p14:sldId id="312"/>
            <p14:sldId id="331"/>
            <p14:sldId id="313"/>
            <p14:sldId id="314"/>
            <p14:sldId id="315"/>
            <p14:sldId id="316"/>
            <p14:sldId id="330"/>
            <p14:sldId id="317"/>
            <p14:sldId id="318"/>
            <p14:sldId id="319"/>
            <p14:sldId id="320"/>
            <p14:sldId id="332"/>
            <p14:sldId id="333"/>
            <p14:sldId id="321"/>
            <p14:sldId id="334"/>
            <p14:sldId id="322"/>
          </p14:sldIdLst>
        </p14:section>
        <p14:section name="Untitled Section" id="{0F1CB131-A6BD-43D0-B8D4-1F27CEF7A05E}">
          <p14:sldIdLst>
            <p14:sldId id="335"/>
            <p14:sldId id="324"/>
            <p14:sldId id="325"/>
            <p14:sldId id="326"/>
            <p14:sldId id="336"/>
            <p14:sldId id="337"/>
          </p14:sldIdLst>
        </p14:section>
      </p14:sectionLst>
    </p:ex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user" initials="u" lastIdx="2" clrIdx="0"/>
  <p:cmAuthor id="1" name="libstaff" initials="l" lastIdx="2"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075BC"/>
    <a:srgbClr val="4F81BD"/>
    <a:srgbClr val="50ABB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5321" autoAdjust="0"/>
    <p:restoredTop sz="86420" autoAdjust="0"/>
  </p:normalViewPr>
  <p:slideViewPr>
    <p:cSldViewPr>
      <p:cViewPr varScale="1">
        <p:scale>
          <a:sx n="113" d="100"/>
          <a:sy n="113" d="100"/>
        </p:scale>
        <p:origin x="-720" y="-108"/>
      </p:cViewPr>
      <p:guideLst>
        <p:guide orient="horz" pos="2160"/>
        <p:guide pos="2880"/>
      </p:guideLst>
    </p:cSldViewPr>
  </p:slideViewPr>
  <p:outlineViewPr>
    <p:cViewPr>
      <p:scale>
        <a:sx n="33" d="100"/>
        <a:sy n="33" d="100"/>
      </p:scale>
      <p:origin x="0" y="-7596"/>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viewProps" Target="viewProps.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slide" Target="slides/slide32.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presProps" Target="presProps.xml"/><Relationship Id="rId2" Type="http://schemas.openxmlformats.org/officeDocument/2006/relationships/slideMaster" Target="slideMasters/slideMaster1.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41"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commentAuthors" Target="commentAuthors.xml"/><Relationship Id="rId40" Type="http://schemas.openxmlformats.org/officeDocument/2006/relationships/theme" Target="theme/theme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tags" Target="tags/tag1.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l-GR"/>
          </a:p>
        </p:txBody>
      </p:sp>
      <p:sp>
        <p:nvSpPr>
          <p:cNvPr id="3" name="Θέση ημερομηνίας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17A379C-B41D-45E1-80CB-01FC82FDADA9}" type="datetimeFigureOut">
              <a:rPr lang="el-GR" smtClean="0"/>
              <a:pPr/>
              <a:t>25/11/2015</a:t>
            </a:fld>
            <a:endParaRPr lang="el-GR"/>
          </a:p>
        </p:txBody>
      </p:sp>
      <p:sp>
        <p:nvSpPr>
          <p:cNvPr id="4" name="Θέση εικόνας διαφάνειας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l-GR"/>
          </a:p>
        </p:txBody>
      </p:sp>
      <p:sp>
        <p:nvSpPr>
          <p:cNvPr id="5" name="Θέση σημειώσεων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6" name="Θέση υποσέλιδου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l-GR"/>
          </a:p>
        </p:txBody>
      </p:sp>
      <p:sp>
        <p:nvSpPr>
          <p:cNvPr id="7" name="Θέση αριθμού διαφάνειας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BA60D4E-153C-481E-9C52-31B1E4926C1F}" type="slidenum">
              <a:rPr lang="el-GR" smtClean="0"/>
              <a:pPr/>
              <a:t>‹#›</a:t>
            </a:fld>
            <a:endParaRPr lang="el-GR"/>
          </a:p>
        </p:txBody>
      </p:sp>
    </p:spTree>
    <p:extLst>
      <p:ext uri="{BB962C8B-B14F-4D97-AF65-F5344CB8AC3E}">
        <p14:creationId xmlns:p14="http://schemas.microsoft.com/office/powerpoint/2010/main" val="395535406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pPr marL="171450" indent="-171450">
              <a:buFont typeface="Arial" pitchFamily="34" charset="0"/>
              <a:buChar char="•"/>
            </a:pPr>
            <a:endParaRPr lang="el-GR" dirty="0">
              <a:solidFill>
                <a:srgbClr val="FF0000"/>
              </a:solidFill>
            </a:endParaRPr>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1</a:t>
            </a:fld>
            <a:endParaRPr lang="el-GR"/>
          </a:p>
        </p:txBody>
      </p:sp>
    </p:spTree>
    <p:extLst>
      <p:ext uri="{BB962C8B-B14F-4D97-AF65-F5344CB8AC3E}">
        <p14:creationId xmlns:p14="http://schemas.microsoft.com/office/powerpoint/2010/main" val="399281275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26</a:t>
            </a:fld>
            <a:endParaRPr lang="el-GR"/>
          </a:p>
        </p:txBody>
      </p:sp>
    </p:spTree>
    <p:extLst>
      <p:ext uri="{BB962C8B-B14F-4D97-AF65-F5344CB8AC3E}">
        <p14:creationId xmlns:p14="http://schemas.microsoft.com/office/powerpoint/2010/main" val="425286468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Θέση εικόνας διαφάνειας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5539" name="Θέση σημειώσεων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171450" indent="-171450">
              <a:spcBef>
                <a:spcPct val="0"/>
              </a:spcBef>
              <a:buFontTx/>
              <a:buChar char="•"/>
            </a:pPr>
            <a:endParaRPr lang="el-GR" altLang="el-GR" smtClean="0"/>
          </a:p>
        </p:txBody>
      </p:sp>
      <p:sp>
        <p:nvSpPr>
          <p:cNvPr id="65540" name="Θέση αριθμού διαφάνειας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fld id="{6EBD6250-4A85-4A1B-933B-14F114803BDD}" type="slidenum">
              <a:rPr lang="el-GR" altLang="el-GR"/>
              <a:pPr/>
              <a:t>27</a:t>
            </a:fld>
            <a:endParaRPr lang="el-GR" altLang="el-GR"/>
          </a:p>
        </p:txBody>
      </p:sp>
    </p:spTree>
    <p:extLst>
      <p:ext uri="{BB962C8B-B14F-4D97-AF65-F5344CB8AC3E}">
        <p14:creationId xmlns:p14="http://schemas.microsoft.com/office/powerpoint/2010/main" val="242795947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656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l-GR" altLang="el-GR" smtClean="0"/>
          </a:p>
        </p:txBody>
      </p:sp>
      <p:sp>
        <p:nvSpPr>
          <p:cNvPr id="6656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fld id="{DACAD091-9DBA-4BE5-AB79-D760A34AD4DB}" type="slidenum">
              <a:rPr lang="el-GR" altLang="el-GR"/>
              <a:pPr/>
              <a:t>28</a:t>
            </a:fld>
            <a:endParaRPr lang="el-GR" altLang="el-GR"/>
          </a:p>
        </p:txBody>
      </p:sp>
    </p:spTree>
    <p:extLst>
      <p:ext uri="{BB962C8B-B14F-4D97-AF65-F5344CB8AC3E}">
        <p14:creationId xmlns:p14="http://schemas.microsoft.com/office/powerpoint/2010/main" val="84557151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758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l-GR" altLang="el-GR" smtClean="0"/>
          </a:p>
        </p:txBody>
      </p:sp>
      <p:sp>
        <p:nvSpPr>
          <p:cNvPr id="6758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fld id="{605F7DD5-A06D-4136-B55E-331F5EE45D04}" type="slidenum">
              <a:rPr lang="el-GR" altLang="el-GR"/>
              <a:pPr/>
              <a:t>29</a:t>
            </a:fld>
            <a:endParaRPr lang="el-GR" altLang="el-GR"/>
          </a:p>
        </p:txBody>
      </p:sp>
    </p:spTree>
    <p:extLst>
      <p:ext uri="{BB962C8B-B14F-4D97-AF65-F5344CB8AC3E}">
        <p14:creationId xmlns:p14="http://schemas.microsoft.com/office/powerpoint/2010/main" val="428203347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861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l-GR" altLang="el-GR" smtClean="0"/>
          </a:p>
        </p:txBody>
      </p:sp>
      <p:sp>
        <p:nvSpPr>
          <p:cNvPr id="6861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fld id="{28A8FD23-0CEB-4571-8465-84D11C6D71F9}" type="slidenum">
              <a:rPr lang="el-GR" altLang="el-GR"/>
              <a:pPr/>
              <a:t>30</a:t>
            </a:fld>
            <a:endParaRPr lang="el-GR" altLang="el-GR"/>
          </a:p>
        </p:txBody>
      </p:sp>
    </p:spTree>
    <p:extLst>
      <p:ext uri="{BB962C8B-B14F-4D97-AF65-F5344CB8AC3E}">
        <p14:creationId xmlns:p14="http://schemas.microsoft.com/office/powerpoint/2010/main" val="91589909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963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l-GR" altLang="el-GR" smtClean="0"/>
          </a:p>
        </p:txBody>
      </p:sp>
      <p:sp>
        <p:nvSpPr>
          <p:cNvPr id="6963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fld id="{DCA7EF54-667E-457E-BF87-FAB16EFF87C7}" type="slidenum">
              <a:rPr lang="el-GR" altLang="el-GR"/>
              <a:pPr/>
              <a:t>31</a:t>
            </a:fld>
            <a:endParaRPr lang="el-GR" altLang="el-GR"/>
          </a:p>
        </p:txBody>
      </p:sp>
    </p:spTree>
    <p:extLst>
      <p:ext uri="{BB962C8B-B14F-4D97-AF65-F5344CB8AC3E}">
        <p14:creationId xmlns:p14="http://schemas.microsoft.com/office/powerpoint/2010/main" val="74406153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065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l-GR" altLang="el-GR" smtClean="0"/>
          </a:p>
        </p:txBody>
      </p:sp>
      <p:sp>
        <p:nvSpPr>
          <p:cNvPr id="7066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fld id="{FF3DE28D-DFFF-4209-8934-00DEF19FACFB}" type="slidenum">
              <a:rPr lang="el-GR" altLang="el-GR"/>
              <a:pPr/>
              <a:t>32</a:t>
            </a:fld>
            <a:endParaRPr lang="el-GR" altLang="el-GR"/>
          </a:p>
        </p:txBody>
      </p:sp>
    </p:spTree>
    <p:extLst>
      <p:ext uri="{BB962C8B-B14F-4D97-AF65-F5344CB8AC3E}">
        <p14:creationId xmlns:p14="http://schemas.microsoft.com/office/powerpoint/2010/main" val="155413902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p:cNvSpPr>
            <a:spLocks noGrp="1"/>
          </p:cNvSpPr>
          <p:nvPr>
            <p:ph type="ctrTitle"/>
          </p:nvPr>
        </p:nvSpPr>
        <p:spPr>
          <a:xfrm>
            <a:off x="685800" y="2130425"/>
            <a:ext cx="7772400" cy="1470025"/>
          </a:xfrm>
        </p:spPr>
        <p:txBody>
          <a:bodyPr/>
          <a:lstStyle>
            <a:lvl1pPr>
              <a:defRPr>
                <a:solidFill>
                  <a:schemeClr val="accent1"/>
                </a:solidFill>
              </a:defRPr>
            </a:lvl1pPr>
          </a:lstStyle>
          <a:p>
            <a:r>
              <a:rPr lang="el-GR" dirty="0" smtClean="0"/>
              <a:t>Στυλ κύριου τίτλου</a:t>
            </a:r>
            <a:endParaRPr lang="el-GR" dirty="0"/>
          </a:p>
        </p:txBody>
      </p:sp>
      <p:sp>
        <p:nvSpPr>
          <p:cNvPr id="3" name="Υπότιτλος 2"/>
          <p:cNvSpPr>
            <a:spLocks noGrp="1"/>
          </p:cNvSpPr>
          <p:nvPr>
            <p:ph type="subTitle" idx="1"/>
          </p:nvPr>
        </p:nvSpPr>
        <p:spPr>
          <a:xfrm>
            <a:off x="683568" y="3886200"/>
            <a:ext cx="7776864" cy="1752600"/>
          </a:xfrm>
        </p:spPr>
        <p:txBody>
          <a:bodyPr/>
          <a:lstStyle>
            <a:lvl1pPr marL="0" indent="0" algn="ctr">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dirty="0" smtClean="0"/>
              <a:t>Στυλ κύριου υπότιτλου</a:t>
            </a:r>
            <a:endParaRPr lang="el-GR" dirty="0"/>
          </a:p>
        </p:txBody>
      </p:sp>
    </p:spTree>
    <p:extLst>
      <p:ext uri="{BB962C8B-B14F-4D97-AF65-F5344CB8AC3E}">
        <p14:creationId xmlns:p14="http://schemas.microsoft.com/office/powerpoint/2010/main" val="424524772"/>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b="0">
                <a:solidFill>
                  <a:schemeClr val="accent1"/>
                </a:solidFill>
              </a:defRPr>
            </a:lvl1pPr>
          </a:lstStyle>
          <a:p>
            <a:r>
              <a:rPr lang="el-GR" dirty="0" smtClean="0"/>
              <a:t>Στυλ κύριου τίτλου</a:t>
            </a:r>
            <a:endParaRPr lang="el-GR" dirty="0"/>
          </a:p>
        </p:txBody>
      </p:sp>
      <p:sp>
        <p:nvSpPr>
          <p:cNvPr id="3" name="Θέση κατακόρυφου κειμένου 2"/>
          <p:cNvSpPr>
            <a:spLocks noGrp="1"/>
          </p:cNvSpPr>
          <p:nvPr>
            <p:ph type="body" orient="vert" idx="1"/>
          </p:nvPr>
        </p:nvSpPr>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αριθμού διαφάνειας 5"/>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5" name="2 - Θέση υποσέλιδου"/>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n-US" sz="1000" dirty="0" smtClean="0">
                <a:solidFill>
                  <a:srgbClr val="5075BC"/>
                </a:solidFill>
              </a:rPr>
              <a:t>The Object of Knowledge in Foreign Language Courses</a:t>
            </a:r>
          </a:p>
        </p:txBody>
      </p:sp>
      <p:pic>
        <p:nvPicPr>
          <p:cNvPr id="6" name="Picture 5"/>
          <p:cNvPicPr>
            <a:picLocks noChangeAspect="1"/>
          </p:cNvPicPr>
          <p:nvPr userDrawn="1"/>
        </p:nvPicPr>
        <p:blipFill>
          <a:blip r:embed="rId2" cstate="print"/>
          <a:stretch>
            <a:fillRect/>
          </a:stretch>
        </p:blipFill>
        <p:spPr>
          <a:xfrm>
            <a:off x="58723" y="6255465"/>
            <a:ext cx="431834" cy="570020"/>
          </a:xfrm>
          <a:prstGeom prst="rect">
            <a:avLst/>
          </a:prstGeom>
        </p:spPr>
      </p:pic>
    </p:spTree>
    <p:extLst>
      <p:ext uri="{BB962C8B-B14F-4D97-AF65-F5344CB8AC3E}">
        <p14:creationId xmlns:p14="http://schemas.microsoft.com/office/powerpoint/2010/main" val="2458615667"/>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p:nvPr>
        </p:nvSpPr>
        <p:spPr>
          <a:xfrm>
            <a:off x="6629400" y="274638"/>
            <a:ext cx="2057400" cy="5851525"/>
          </a:xfrm>
        </p:spPr>
        <p:txBody>
          <a:bodyPr vert="eaVert"/>
          <a:lstStyle>
            <a:lvl1pPr>
              <a:defRPr b="0">
                <a:solidFill>
                  <a:srgbClr val="5075BC"/>
                </a:solidFill>
              </a:defRPr>
            </a:lvl1pPr>
          </a:lstStyle>
          <a:p>
            <a:r>
              <a:rPr lang="el-GR" dirty="0" smtClean="0"/>
              <a:t>Στυλ κύριου τίτλου</a:t>
            </a:r>
            <a:endParaRPr lang="el-GR" dirty="0"/>
          </a:p>
        </p:txBody>
      </p:sp>
      <p:sp>
        <p:nvSpPr>
          <p:cNvPr id="3" name="Θέση κατακόρυφου κειμένου 2"/>
          <p:cNvSpPr>
            <a:spLocks noGrp="1"/>
          </p:cNvSpPr>
          <p:nvPr>
            <p:ph type="body" orient="vert" idx="1"/>
          </p:nvPr>
        </p:nvSpPr>
        <p:spPr>
          <a:xfrm>
            <a:off x="457200" y="274638"/>
            <a:ext cx="6019800" cy="5851525"/>
          </a:xfrm>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Tree>
    <p:extLst>
      <p:ext uri="{BB962C8B-B14F-4D97-AF65-F5344CB8AC3E}">
        <p14:creationId xmlns:p14="http://schemas.microsoft.com/office/powerpoint/2010/main" val="4238612681"/>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b="0">
                <a:solidFill>
                  <a:srgbClr val="5075BC"/>
                </a:solidFill>
              </a:defRPr>
            </a:lvl1pPr>
          </a:lstStyle>
          <a:p>
            <a:r>
              <a:rPr lang="el-GR" dirty="0" smtClean="0"/>
              <a:t>Στυλ κύριου τίτλου</a:t>
            </a:r>
            <a:endParaRPr lang="el-GR" dirty="0"/>
          </a:p>
        </p:txBody>
      </p:sp>
      <p:sp>
        <p:nvSpPr>
          <p:cNvPr id="3" name="Θέση περιεχομένου 2"/>
          <p:cNvSpPr>
            <a:spLocks noGrp="1"/>
          </p:cNvSpPr>
          <p:nvPr>
            <p:ph idx="1"/>
          </p:nvPr>
        </p:nvSpPr>
        <p:spPr>
          <a:xfrm>
            <a:off x="464156" y="1556792"/>
            <a:ext cx="8229600" cy="4525963"/>
          </a:xfrm>
        </p:spPr>
        <p:txBody>
          <a:bodyPr/>
          <a:lstStyle>
            <a:lvl1pPr>
              <a:spcBef>
                <a:spcPts val="1200"/>
              </a:spcBef>
              <a:defRPr/>
            </a:lvl1pPr>
            <a:lvl2pPr>
              <a:spcBef>
                <a:spcPts val="1200"/>
              </a:spcBef>
              <a:defRPr/>
            </a:lvl2pPr>
            <a:lvl3pPr>
              <a:spcBef>
                <a:spcPts val="1200"/>
              </a:spcBef>
              <a:defRPr/>
            </a:lvl3pPr>
            <a:lvl4pPr>
              <a:spcBef>
                <a:spcPts val="1200"/>
              </a:spcBef>
              <a:defRPr/>
            </a:lvl4pPr>
            <a:lvl5pPr>
              <a:spcBef>
                <a:spcPts val="1200"/>
              </a:spcBef>
              <a:defRPr/>
            </a:lvl5pPr>
          </a:lstStyle>
          <a:p>
            <a:pPr lvl="0"/>
            <a:r>
              <a:rPr lang="el-GR" dirty="0" smtClean="0"/>
              <a:t>Στυλ υποδείγματος κειμένου</a:t>
            </a:r>
          </a:p>
          <a:p>
            <a:pPr lvl="1"/>
            <a:r>
              <a:rPr lang="el-GR" dirty="0" smtClean="0"/>
              <a:t>Δεύτερου επιπέδου</a:t>
            </a:r>
          </a:p>
          <a:p>
            <a:pPr lvl="2"/>
            <a:r>
              <a:rPr lang="el-GR" dirty="0" smtClean="0"/>
              <a:t>Τρίτου επιπέδου</a:t>
            </a:r>
          </a:p>
          <a:p>
            <a:pPr lvl="3"/>
            <a:r>
              <a:rPr lang="el-GR" dirty="0" smtClean="0"/>
              <a:t>Τέταρτου επιπέδου</a:t>
            </a:r>
          </a:p>
          <a:p>
            <a:pPr lvl="4"/>
            <a:r>
              <a:rPr lang="el-GR" dirty="0" smtClean="0"/>
              <a:t>Πέμπτου επιπέδου</a:t>
            </a:r>
            <a:endParaRPr lang="el-GR" dirty="0"/>
          </a:p>
        </p:txBody>
      </p:sp>
      <p:sp>
        <p:nvSpPr>
          <p:cNvPr id="4" name="Θέση αριθμού διαφάνειας 5" descr="[DECORATIVE]"/>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5" name="2 - Θέση υποσέλιδου" descr="[DECORATIVE]"/>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n-US" sz="1000" dirty="0" smtClean="0">
                <a:solidFill>
                  <a:srgbClr val="5075BC"/>
                </a:solidFill>
              </a:rPr>
              <a:t>The Object of Knowledge in Foreign Language Courses</a:t>
            </a:r>
          </a:p>
        </p:txBody>
      </p:sp>
      <p:pic>
        <p:nvPicPr>
          <p:cNvPr id="6" name="Picture 5" descr="[DECORATIVE]"/>
          <p:cNvPicPr>
            <a:picLocks noChangeAspect="1"/>
          </p:cNvPicPr>
          <p:nvPr userDrawn="1"/>
        </p:nvPicPr>
        <p:blipFill>
          <a:blip r:embed="rId2" cstate="print"/>
          <a:stretch>
            <a:fillRect/>
          </a:stretch>
        </p:blipFill>
        <p:spPr>
          <a:xfrm>
            <a:off x="58723" y="6255465"/>
            <a:ext cx="431834" cy="570020"/>
          </a:xfrm>
          <a:prstGeom prst="rect">
            <a:avLst/>
          </a:prstGeom>
        </p:spPr>
      </p:pic>
    </p:spTree>
    <p:extLst>
      <p:ext uri="{BB962C8B-B14F-4D97-AF65-F5344CB8AC3E}">
        <p14:creationId xmlns:p14="http://schemas.microsoft.com/office/powerpoint/2010/main" val="3637518809"/>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p:cNvSpPr>
            <a:spLocks noGrp="1"/>
          </p:cNvSpPr>
          <p:nvPr>
            <p:ph type="title"/>
          </p:nvPr>
        </p:nvSpPr>
        <p:spPr>
          <a:xfrm>
            <a:off x="722313" y="4406900"/>
            <a:ext cx="7772400" cy="1362075"/>
          </a:xfrm>
        </p:spPr>
        <p:txBody>
          <a:bodyPr anchor="t"/>
          <a:lstStyle>
            <a:lvl1pPr algn="l">
              <a:defRPr sz="4000" b="0" cap="none" baseline="0">
                <a:solidFill>
                  <a:srgbClr val="5075BC"/>
                </a:solidFill>
              </a:defRPr>
            </a:lvl1pPr>
          </a:lstStyle>
          <a:p>
            <a:r>
              <a:rPr lang="el-GR" dirty="0" smtClean="0"/>
              <a:t>Στυλ κύριου τίτλου</a:t>
            </a:r>
            <a:endParaRPr lang="el-GR" dirty="0"/>
          </a:p>
        </p:txBody>
      </p:sp>
      <p:sp>
        <p:nvSpPr>
          <p:cNvPr id="3" name="Θέση κειμένου 2"/>
          <p:cNvSpPr>
            <a:spLocks noGrp="1"/>
          </p:cNvSpPr>
          <p:nvPr>
            <p:ph type="body" idx="1"/>
          </p:nvPr>
        </p:nvSpPr>
        <p:spPr>
          <a:xfrm>
            <a:off x="722313" y="2906713"/>
            <a:ext cx="7772400" cy="1500187"/>
          </a:xfrm>
        </p:spPr>
        <p:txBody>
          <a:bodyPr anchor="b"/>
          <a:lstStyle>
            <a:lvl1pPr marL="0" indent="0">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dirty="0" smtClean="0"/>
              <a:t>Στυλ υποδείγματος κειμένου</a:t>
            </a:r>
          </a:p>
        </p:txBody>
      </p:sp>
    </p:spTree>
    <p:extLst>
      <p:ext uri="{BB962C8B-B14F-4D97-AF65-F5344CB8AC3E}">
        <p14:creationId xmlns:p14="http://schemas.microsoft.com/office/powerpoint/2010/main" val="1212086127"/>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b="0">
                <a:solidFill>
                  <a:srgbClr val="5075BC"/>
                </a:solidFill>
              </a:defRPr>
            </a:lvl1pPr>
          </a:lstStyle>
          <a:p>
            <a:r>
              <a:rPr lang="el-GR" dirty="0" smtClean="0"/>
              <a:t>Στυλ κύριου τίτλου</a:t>
            </a:r>
            <a:endParaRPr lang="el-GR" dirty="0"/>
          </a:p>
        </p:txBody>
      </p:sp>
      <p:sp>
        <p:nvSpPr>
          <p:cNvPr id="3" name="Θέση περιεχομένου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περιεχομένου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αριθμού διαφάνειας 5"/>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6" name="2 - Θέση υποσέλιδου"/>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n-US" sz="1000" dirty="0" smtClean="0">
                <a:solidFill>
                  <a:srgbClr val="5075BC"/>
                </a:solidFill>
              </a:rPr>
              <a:t>The Object of Knowledge in Foreign Language Courses</a:t>
            </a:r>
          </a:p>
        </p:txBody>
      </p:sp>
      <p:pic>
        <p:nvPicPr>
          <p:cNvPr id="7" name="Picture 6"/>
          <p:cNvPicPr>
            <a:picLocks noChangeAspect="1"/>
          </p:cNvPicPr>
          <p:nvPr userDrawn="1"/>
        </p:nvPicPr>
        <p:blipFill>
          <a:blip r:embed="rId2" cstate="print"/>
          <a:stretch>
            <a:fillRect/>
          </a:stretch>
        </p:blipFill>
        <p:spPr>
          <a:xfrm>
            <a:off x="58723" y="6255465"/>
            <a:ext cx="431834" cy="570020"/>
          </a:xfrm>
          <a:prstGeom prst="rect">
            <a:avLst/>
          </a:prstGeom>
        </p:spPr>
      </p:pic>
    </p:spTree>
    <p:extLst>
      <p:ext uri="{BB962C8B-B14F-4D97-AF65-F5344CB8AC3E}">
        <p14:creationId xmlns:p14="http://schemas.microsoft.com/office/powerpoint/2010/main" val="3283250921"/>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a:solidFill>
                  <a:srgbClr val="5075BC"/>
                </a:solidFill>
              </a:defRPr>
            </a:lvl1pPr>
          </a:lstStyle>
          <a:p>
            <a:r>
              <a:rPr lang="el-GR" dirty="0" smtClean="0"/>
              <a:t>Στυλ κύριου τίτλου</a:t>
            </a:r>
            <a:endParaRPr lang="el-GR" dirty="0"/>
          </a:p>
        </p:txBody>
      </p:sp>
      <p:sp>
        <p:nvSpPr>
          <p:cNvPr id="3" name="Θέση κειμένου 2"/>
          <p:cNvSpPr>
            <a:spLocks noGrp="1"/>
          </p:cNvSpPr>
          <p:nvPr>
            <p:ph type="body" idx="1"/>
          </p:nvPr>
        </p:nvSpPr>
        <p:spPr>
          <a:xfrm>
            <a:off x="457200" y="1574254"/>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4" name="Θέση περιεχομένου 3"/>
          <p:cNvSpPr>
            <a:spLocks noGrp="1"/>
          </p:cNvSpPr>
          <p:nvPr>
            <p:ph sz="half" idx="2"/>
          </p:nvPr>
        </p:nvSpPr>
        <p:spPr>
          <a:xfrm>
            <a:off x="457200" y="2214016"/>
            <a:ext cx="4040188" cy="387928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κειμένου 4"/>
          <p:cNvSpPr>
            <a:spLocks noGrp="1"/>
          </p:cNvSpPr>
          <p:nvPr>
            <p:ph type="body" sz="quarter" idx="3"/>
          </p:nvPr>
        </p:nvSpPr>
        <p:spPr>
          <a:xfrm>
            <a:off x="4645025" y="1574254"/>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6" name="Θέση περιεχομένου 5"/>
          <p:cNvSpPr>
            <a:spLocks noGrp="1"/>
          </p:cNvSpPr>
          <p:nvPr>
            <p:ph sz="quarter" idx="4"/>
          </p:nvPr>
        </p:nvSpPr>
        <p:spPr>
          <a:xfrm>
            <a:off x="4645025" y="2214016"/>
            <a:ext cx="4041775" cy="387928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Θέση αριθμού διαφάνειας 5"/>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8" name="2 - Θέση υποσέλιδου"/>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n-US" sz="1000" dirty="0" smtClean="0">
                <a:solidFill>
                  <a:srgbClr val="5075BC"/>
                </a:solidFill>
              </a:rPr>
              <a:t>The Object of Knowledge in Foreign Language Courses</a:t>
            </a:r>
          </a:p>
        </p:txBody>
      </p:sp>
      <p:pic>
        <p:nvPicPr>
          <p:cNvPr id="9" name="Picture 8"/>
          <p:cNvPicPr>
            <a:picLocks noChangeAspect="1"/>
          </p:cNvPicPr>
          <p:nvPr userDrawn="1"/>
        </p:nvPicPr>
        <p:blipFill>
          <a:blip r:embed="rId2" cstate="print"/>
          <a:stretch>
            <a:fillRect/>
          </a:stretch>
        </p:blipFill>
        <p:spPr>
          <a:xfrm>
            <a:off x="58723" y="6255465"/>
            <a:ext cx="431834" cy="570020"/>
          </a:xfrm>
          <a:prstGeom prst="rect">
            <a:avLst/>
          </a:prstGeom>
        </p:spPr>
      </p:pic>
    </p:spTree>
    <p:extLst>
      <p:ext uri="{BB962C8B-B14F-4D97-AF65-F5344CB8AC3E}">
        <p14:creationId xmlns:p14="http://schemas.microsoft.com/office/powerpoint/2010/main" val="1076112759"/>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b="0">
                <a:solidFill>
                  <a:schemeClr val="accent1"/>
                </a:solidFill>
              </a:defRPr>
            </a:lvl1pPr>
          </a:lstStyle>
          <a:p>
            <a:r>
              <a:rPr lang="el-GR" dirty="0" smtClean="0"/>
              <a:t>Στυλ κύριου τίτλου</a:t>
            </a:r>
            <a:endParaRPr lang="el-GR" dirty="0"/>
          </a:p>
        </p:txBody>
      </p:sp>
      <p:sp>
        <p:nvSpPr>
          <p:cNvPr id="3" name="Θέση αριθμού διαφάνειας 5"/>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4" name="2 - Θέση υποσέλιδου"/>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n-US" sz="1000" dirty="0" smtClean="0">
                <a:solidFill>
                  <a:srgbClr val="5075BC"/>
                </a:solidFill>
              </a:rPr>
              <a:t>The Object of Knowledge in Foreign Language Courses</a:t>
            </a:r>
          </a:p>
        </p:txBody>
      </p:sp>
      <p:pic>
        <p:nvPicPr>
          <p:cNvPr id="5" name="Picture 4"/>
          <p:cNvPicPr>
            <a:picLocks noChangeAspect="1"/>
          </p:cNvPicPr>
          <p:nvPr userDrawn="1"/>
        </p:nvPicPr>
        <p:blipFill>
          <a:blip r:embed="rId2" cstate="print"/>
          <a:stretch>
            <a:fillRect/>
          </a:stretch>
        </p:blipFill>
        <p:spPr>
          <a:xfrm>
            <a:off x="58723" y="6255465"/>
            <a:ext cx="431834" cy="570020"/>
          </a:xfrm>
          <a:prstGeom prst="rect">
            <a:avLst/>
          </a:prstGeom>
        </p:spPr>
      </p:pic>
    </p:spTree>
    <p:extLst>
      <p:ext uri="{BB962C8B-B14F-4D97-AF65-F5344CB8AC3E}">
        <p14:creationId xmlns:p14="http://schemas.microsoft.com/office/powerpoint/2010/main" val="1315794605"/>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Tree>
    <p:extLst>
      <p:ext uri="{BB962C8B-B14F-4D97-AF65-F5344CB8AC3E}">
        <p14:creationId xmlns:p14="http://schemas.microsoft.com/office/powerpoint/2010/main" val="2009620217"/>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Περιεχόμενο με λεζάντα">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3575050" y="1556792"/>
            <a:ext cx="5111750" cy="460851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κειμένου 3"/>
          <p:cNvSpPr>
            <a:spLocks noGrp="1"/>
          </p:cNvSpPr>
          <p:nvPr>
            <p:ph type="body" sz="half" idx="2"/>
          </p:nvPr>
        </p:nvSpPr>
        <p:spPr>
          <a:xfrm>
            <a:off x="457200" y="1556792"/>
            <a:ext cx="3008313" cy="4608512"/>
          </a:xfrm>
        </p:spPr>
        <p:txBody>
          <a:bodyPr>
            <a:normAutofit/>
          </a:bodyPr>
          <a:lstStyle>
            <a:lvl1pPr marL="0" indent="0">
              <a:buNone/>
              <a:defRPr sz="20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dirty="0" smtClean="0"/>
              <a:t>Στυλ υποδείγματος κειμένου</a:t>
            </a:r>
          </a:p>
        </p:txBody>
      </p:sp>
      <p:sp>
        <p:nvSpPr>
          <p:cNvPr id="6" name="Τίτλος 1"/>
          <p:cNvSpPr>
            <a:spLocks noGrp="1"/>
          </p:cNvSpPr>
          <p:nvPr>
            <p:ph type="title"/>
          </p:nvPr>
        </p:nvSpPr>
        <p:spPr>
          <a:xfrm>
            <a:off x="457200" y="273600"/>
            <a:ext cx="8229600" cy="1144800"/>
          </a:xfrm>
        </p:spPr>
        <p:txBody>
          <a:bodyPr vert="horz" lIns="91440" tIns="45720" rIns="91440" bIns="45720" rtlCol="0" anchor="ctr">
            <a:normAutofit/>
          </a:bodyPr>
          <a:lstStyle>
            <a:lvl1pPr>
              <a:defRPr lang="el-GR" b="0">
                <a:solidFill>
                  <a:schemeClr val="accent1"/>
                </a:solidFill>
              </a:defRPr>
            </a:lvl1pPr>
          </a:lstStyle>
          <a:p>
            <a:pPr lvl="0"/>
            <a:r>
              <a:rPr lang="el-GR" dirty="0" smtClean="0"/>
              <a:t>Στυλ κύριου τίτλου</a:t>
            </a:r>
            <a:endParaRPr lang="el-GR" dirty="0"/>
          </a:p>
        </p:txBody>
      </p:sp>
      <p:sp>
        <p:nvSpPr>
          <p:cNvPr id="5" name="Θέση αριθμού διαφάνειας 5"/>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7" name="2 - Θέση υποσέλιδου"/>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n-US" sz="1000" dirty="0" smtClean="0">
                <a:solidFill>
                  <a:srgbClr val="5075BC"/>
                </a:solidFill>
              </a:rPr>
              <a:t>The Object of Knowledge in Foreign Language Courses</a:t>
            </a:r>
          </a:p>
        </p:txBody>
      </p:sp>
      <p:pic>
        <p:nvPicPr>
          <p:cNvPr id="8" name="Picture 7"/>
          <p:cNvPicPr>
            <a:picLocks noChangeAspect="1"/>
          </p:cNvPicPr>
          <p:nvPr userDrawn="1"/>
        </p:nvPicPr>
        <p:blipFill>
          <a:blip r:embed="rId2" cstate="print"/>
          <a:stretch>
            <a:fillRect/>
          </a:stretch>
        </p:blipFill>
        <p:spPr>
          <a:xfrm>
            <a:off x="58723" y="6255465"/>
            <a:ext cx="431834" cy="570020"/>
          </a:xfrm>
          <a:prstGeom prst="rect">
            <a:avLst/>
          </a:prstGeom>
        </p:spPr>
      </p:pic>
    </p:spTree>
    <p:extLst>
      <p:ext uri="{BB962C8B-B14F-4D97-AF65-F5344CB8AC3E}">
        <p14:creationId xmlns:p14="http://schemas.microsoft.com/office/powerpoint/2010/main" val="3423171522"/>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Εικόνα με λεζάντα">
    <p:spTree>
      <p:nvGrpSpPr>
        <p:cNvPr id="1" name=""/>
        <p:cNvGrpSpPr/>
        <p:nvPr/>
      </p:nvGrpSpPr>
      <p:grpSpPr>
        <a:xfrm>
          <a:off x="0" y="0"/>
          <a:ext cx="0" cy="0"/>
          <a:chOff x="0" y="0"/>
          <a:chExt cx="0" cy="0"/>
        </a:xfrm>
      </p:grpSpPr>
      <p:sp>
        <p:nvSpPr>
          <p:cNvPr id="3" name="Θέση εικόνας 2"/>
          <p:cNvSpPr>
            <a:spLocks noGrp="1"/>
          </p:cNvSpPr>
          <p:nvPr>
            <p:ph type="pic" idx="1"/>
          </p:nvPr>
        </p:nvSpPr>
        <p:spPr>
          <a:xfrm>
            <a:off x="1792288" y="1556792"/>
            <a:ext cx="5486400" cy="3456384"/>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dirty="0"/>
          </a:p>
        </p:txBody>
      </p:sp>
      <p:sp>
        <p:nvSpPr>
          <p:cNvPr id="4" name="Θέση κειμένου 3"/>
          <p:cNvSpPr>
            <a:spLocks noGrp="1"/>
          </p:cNvSpPr>
          <p:nvPr>
            <p:ph type="body" sz="half" idx="2"/>
          </p:nvPr>
        </p:nvSpPr>
        <p:spPr>
          <a:xfrm>
            <a:off x="1792288" y="5157192"/>
            <a:ext cx="5486400" cy="1015008"/>
          </a:xfrm>
        </p:spPr>
        <p:txBody>
          <a:bodyPr>
            <a:normAutofit/>
          </a:bodyPr>
          <a:lstStyle>
            <a:lvl1pPr marL="0" indent="0">
              <a:buNone/>
              <a:defRPr sz="20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dirty="0" smtClean="0"/>
              <a:t>Στυλ υποδείγματος κειμένου</a:t>
            </a:r>
          </a:p>
        </p:txBody>
      </p:sp>
      <p:sp>
        <p:nvSpPr>
          <p:cNvPr id="9" name="Τίτλος 1"/>
          <p:cNvSpPr>
            <a:spLocks noGrp="1"/>
          </p:cNvSpPr>
          <p:nvPr>
            <p:ph type="title"/>
          </p:nvPr>
        </p:nvSpPr>
        <p:spPr>
          <a:xfrm>
            <a:off x="457200" y="273600"/>
            <a:ext cx="8229600" cy="1144800"/>
          </a:xfrm>
        </p:spPr>
        <p:txBody>
          <a:bodyPr vert="horz" lIns="91440" tIns="45720" rIns="91440" bIns="45720" rtlCol="0" anchor="ctr">
            <a:normAutofit/>
          </a:bodyPr>
          <a:lstStyle>
            <a:lvl1pPr>
              <a:defRPr lang="el-GR" b="0">
                <a:solidFill>
                  <a:schemeClr val="accent1"/>
                </a:solidFill>
              </a:defRPr>
            </a:lvl1pPr>
          </a:lstStyle>
          <a:p>
            <a:pPr lvl="0"/>
            <a:r>
              <a:rPr lang="el-GR" dirty="0" smtClean="0"/>
              <a:t>Στυλ κύριου τίτλου</a:t>
            </a:r>
            <a:endParaRPr lang="el-GR" dirty="0"/>
          </a:p>
        </p:txBody>
      </p:sp>
      <p:sp>
        <p:nvSpPr>
          <p:cNvPr id="5" name="Θέση αριθμού διαφάνειας 5"/>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6" name="2 - Θέση υποσέλιδου"/>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n-US" sz="1000" dirty="0" smtClean="0">
                <a:solidFill>
                  <a:srgbClr val="5075BC"/>
                </a:solidFill>
              </a:rPr>
              <a:t>The Object of Knowledge in Foreign Language Courses</a:t>
            </a:r>
          </a:p>
        </p:txBody>
      </p:sp>
      <p:pic>
        <p:nvPicPr>
          <p:cNvPr id="7" name="Picture 6"/>
          <p:cNvPicPr>
            <a:picLocks noChangeAspect="1"/>
          </p:cNvPicPr>
          <p:nvPr userDrawn="1"/>
        </p:nvPicPr>
        <p:blipFill>
          <a:blip r:embed="rId2" cstate="print"/>
          <a:stretch>
            <a:fillRect/>
          </a:stretch>
        </p:blipFill>
        <p:spPr>
          <a:xfrm>
            <a:off x="58723" y="6255465"/>
            <a:ext cx="431834" cy="570020"/>
          </a:xfrm>
          <a:prstGeom prst="rect">
            <a:avLst/>
          </a:prstGeom>
        </p:spPr>
      </p:pic>
    </p:spTree>
    <p:extLst>
      <p:ext uri="{BB962C8B-B14F-4D97-AF65-F5344CB8AC3E}">
        <p14:creationId xmlns:p14="http://schemas.microsoft.com/office/powerpoint/2010/main" val="4105077603"/>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l-GR" dirty="0" smtClean="0"/>
              <a:t>Στυλ κύριου τίτλου</a:t>
            </a:r>
            <a:endParaRPr lang="el-GR" dirty="0"/>
          </a:p>
        </p:txBody>
      </p:sp>
      <p:sp>
        <p:nvSpPr>
          <p:cNvPr id="3" name="Θέση κειμένου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Tree>
    <p:extLst>
      <p:ext uri="{BB962C8B-B14F-4D97-AF65-F5344CB8AC3E}">
        <p14:creationId xmlns:p14="http://schemas.microsoft.com/office/powerpoint/2010/main" val="98380952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60" r:id="rId8"/>
    <p:sldLayoutId id="2147483661" r:id="rId9"/>
    <p:sldLayoutId id="2147483658" r:id="rId10"/>
    <p:sldLayoutId id="2147483659" r:id="rId11"/>
  </p:sldLayoutIdLst>
  <p:timing>
    <p:tnLst>
      <p:par>
        <p:cTn id="1" dur="indefinite" restart="never" nodeType="tmRoot"/>
      </p:par>
    </p:tnLst>
  </p:timing>
  <p:hf hdr="0" ftr="0" dt="0"/>
  <p:txStyles>
    <p:titleStyle>
      <a:lvl1pPr algn="ctr" defTabSz="914400" rtl="0" eaLnBrk="1" latinLnBrk="0" hangingPunct="1">
        <a:spcBef>
          <a:spcPct val="0"/>
        </a:spcBef>
        <a:buNone/>
        <a:defRPr sz="4400" b="0" kern="1200">
          <a:solidFill>
            <a:schemeClr val="accent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2.xml"/><Relationship Id="rId4" Type="http://schemas.openxmlformats.org/officeDocument/2006/relationships/image" Target="../media/image2.gif"/></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2.xml"/><Relationship Id="rId1" Type="http://schemas.openxmlformats.org/officeDocument/2006/relationships/tags" Target="../tags/tag3.xml"/><Relationship Id="rId4" Type="http://schemas.openxmlformats.org/officeDocument/2006/relationships/image" Target="../media/image3.jpeg"/></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hyperlink" Target="http://opencourses.uoa.gr/courses/ENL6/" TargetMode="External"/><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2.xml"/><Relationship Id="rId1" Type="http://schemas.openxmlformats.org/officeDocument/2006/relationships/tags" Target="../tags/tag4.xml"/><Relationship Id="rId5" Type="http://schemas.openxmlformats.org/officeDocument/2006/relationships/image" Target="../media/image4.png"/><Relationship Id="rId4" Type="http://schemas.openxmlformats.org/officeDocument/2006/relationships/hyperlink" Target="%5b1%5d%20http:/creativecommons.org/licenses/by-nc-sa/4.0/" TargetMode="External"/></Relationships>
</file>

<file path=ppt/slides/_rels/slide32.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2.xml"/><Relationship Id="rId1" Type="http://schemas.openxmlformats.org/officeDocument/2006/relationships/tags" Target="../tags/tag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6" descr="The logo depicts the goddess Athena."/>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79512" y="260648"/>
            <a:ext cx="3939153" cy="1112231"/>
          </a:xfrm>
          <a:prstGeom prst="rect">
            <a:avLst/>
          </a:prstGeom>
        </p:spPr>
      </p:pic>
      <p:sp>
        <p:nvSpPr>
          <p:cNvPr id="2" name="Τίτλος 1"/>
          <p:cNvSpPr>
            <a:spLocks noGrp="1"/>
          </p:cNvSpPr>
          <p:nvPr>
            <p:ph type="ctrTitle"/>
          </p:nvPr>
        </p:nvSpPr>
        <p:spPr>
          <a:xfrm>
            <a:off x="685800" y="2006575"/>
            <a:ext cx="7772400" cy="1470025"/>
          </a:xfrm>
        </p:spPr>
        <p:txBody>
          <a:bodyPr>
            <a:normAutofit/>
          </a:bodyPr>
          <a:lstStyle/>
          <a:p>
            <a:r>
              <a:rPr lang="en-GB" sz="4000" dirty="0" smtClean="0"/>
              <a:t>Applied Linguistics to Foreign Language Teaching and Learning</a:t>
            </a:r>
            <a:endParaRPr lang="en-GB" sz="4000" dirty="0">
              <a:solidFill>
                <a:srgbClr val="5075BC"/>
              </a:solidFill>
            </a:endParaRPr>
          </a:p>
        </p:txBody>
      </p:sp>
      <p:sp>
        <p:nvSpPr>
          <p:cNvPr id="3" name="Υπότιτλος 2"/>
          <p:cNvSpPr>
            <a:spLocks noGrp="1"/>
          </p:cNvSpPr>
          <p:nvPr>
            <p:ph type="subTitle" idx="1"/>
          </p:nvPr>
        </p:nvSpPr>
        <p:spPr>
          <a:xfrm>
            <a:off x="683568" y="3384823"/>
            <a:ext cx="7776864" cy="1752600"/>
          </a:xfrm>
        </p:spPr>
        <p:txBody>
          <a:bodyPr>
            <a:noAutofit/>
          </a:bodyPr>
          <a:lstStyle/>
          <a:p>
            <a:r>
              <a:rPr lang="en-GB" sz="2800" dirty="0" smtClean="0">
                <a:solidFill>
                  <a:srgbClr val="5075BC"/>
                </a:solidFill>
                <a:latin typeface="+mj-lt"/>
                <a:ea typeface="+mj-ea"/>
                <a:cs typeface="+mj-cs"/>
              </a:rPr>
              <a:t>Unit 3: </a:t>
            </a:r>
            <a:r>
              <a:rPr lang="en-GB" sz="2800" dirty="0" smtClean="0"/>
              <a:t>The Object of Knowledge in Foreign Language Courses</a:t>
            </a:r>
          </a:p>
          <a:p>
            <a:endParaRPr lang="en-GB" sz="2400" dirty="0" smtClean="0"/>
          </a:p>
          <a:p>
            <a:r>
              <a:rPr lang="en-GB" sz="2800" dirty="0"/>
              <a:t>Bessie </a:t>
            </a:r>
            <a:r>
              <a:rPr lang="en-GB" sz="2800" dirty="0" err="1"/>
              <a:t>Dendrinos</a:t>
            </a:r>
            <a:endParaRPr lang="en-GB" sz="2800"/>
          </a:p>
          <a:p>
            <a:r>
              <a:rPr lang="en-GB" sz="2800" smtClean="0"/>
              <a:t>School </a:t>
            </a:r>
            <a:r>
              <a:rPr lang="en-GB" sz="2800" dirty="0" smtClean="0"/>
              <a:t>of Philosophy</a:t>
            </a:r>
          </a:p>
          <a:p>
            <a:r>
              <a:rPr lang="en-GB" sz="2800" dirty="0" smtClean="0"/>
              <a:t>Faculty of English Language and Literature</a:t>
            </a:r>
            <a:endParaRPr lang="en-GB" sz="2800" dirty="0"/>
          </a:p>
        </p:txBody>
      </p:sp>
    </p:spTree>
    <p:custDataLst>
      <p:tags r:id="rId1"/>
    </p:custDataLst>
    <p:extLst>
      <p:ext uri="{BB962C8B-B14F-4D97-AF65-F5344CB8AC3E}">
        <p14:creationId xmlns:p14="http://schemas.microsoft.com/office/powerpoint/2010/main" val="342819545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a:spLocks noGrp="1" noChangeArrowheads="1"/>
          </p:cNvSpPr>
          <p:nvPr>
            <p:ph type="title"/>
          </p:nvPr>
        </p:nvSpPr>
        <p:spPr/>
        <p:txBody>
          <a:bodyPr/>
          <a:lstStyle/>
          <a:p>
            <a:pPr>
              <a:defRPr/>
            </a:pPr>
            <a:r>
              <a:rPr lang="en-GB" dirty="0" smtClean="0"/>
              <a:t>Formalism and Chomsky (3/3)</a:t>
            </a:r>
            <a:endParaRPr lang="en-GB" dirty="0"/>
          </a:p>
        </p:txBody>
      </p:sp>
      <p:sp>
        <p:nvSpPr>
          <p:cNvPr id="16386" name="Rectangle 3"/>
          <p:cNvSpPr>
            <a:spLocks noGrp="1" noChangeArrowheads="1"/>
          </p:cNvSpPr>
          <p:nvPr>
            <p:ph idx="1"/>
          </p:nvPr>
        </p:nvSpPr>
        <p:spPr/>
        <p:txBody>
          <a:bodyPr>
            <a:normAutofit/>
          </a:bodyPr>
          <a:lstStyle/>
          <a:p>
            <a:pPr eaLnBrk="1" hangingPunct="1"/>
            <a:r>
              <a:rPr lang="en-GB" altLang="el-GR" sz="2600" dirty="0" smtClean="0"/>
              <a:t>Chomsky made the distinction between a native speaker’s </a:t>
            </a:r>
            <a:r>
              <a:rPr lang="en-GB" altLang="el-GR" sz="2600" b="1" dirty="0" smtClean="0"/>
              <a:t>competence</a:t>
            </a:r>
            <a:r>
              <a:rPr lang="en-GB" altLang="el-GR" sz="2600" dirty="0" smtClean="0"/>
              <a:t> (knowledge of linguistic rules that enabled the NS to produce grammatically correct sentences) and </a:t>
            </a:r>
            <a:r>
              <a:rPr lang="en-GB" altLang="el-GR" sz="2600" b="1" dirty="0" smtClean="0"/>
              <a:t>performance</a:t>
            </a:r>
            <a:r>
              <a:rPr lang="en-GB" altLang="el-GR" sz="2600" dirty="0" smtClean="0"/>
              <a:t> (actual use/production of language by the native speaker).</a:t>
            </a:r>
          </a:p>
          <a:p>
            <a:pPr eaLnBrk="1" hangingPunct="1"/>
            <a:r>
              <a:rPr lang="en-GB" altLang="el-GR" sz="2600" dirty="0" smtClean="0"/>
              <a:t>He believed that the task of the linguist is to discover and analyse competence and not performance since the latter was contaminated and impure. This distinguished his theory from </a:t>
            </a:r>
            <a:r>
              <a:rPr lang="en-GB" altLang="el-GR" sz="2600" dirty="0" err="1" smtClean="0"/>
              <a:t>structuralists</a:t>
            </a:r>
            <a:r>
              <a:rPr lang="en-GB" altLang="el-GR" sz="2600" dirty="0" smtClean="0"/>
              <a:t> who focused only on spoken language.</a:t>
            </a:r>
          </a:p>
        </p:txBody>
      </p:sp>
    </p:spTree>
    <p:extLst>
      <p:ext uri="{BB962C8B-B14F-4D97-AF65-F5344CB8AC3E}">
        <p14:creationId xmlns:p14="http://schemas.microsoft.com/office/powerpoint/2010/main" val="128044658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a:spLocks noGrp="1" noChangeArrowheads="1"/>
          </p:cNvSpPr>
          <p:nvPr>
            <p:ph type="title"/>
          </p:nvPr>
        </p:nvSpPr>
        <p:spPr/>
        <p:txBody>
          <a:bodyPr>
            <a:noAutofit/>
          </a:bodyPr>
          <a:lstStyle/>
          <a:p>
            <a:pPr eaLnBrk="1" fontAlgn="auto" hangingPunct="1">
              <a:spcAft>
                <a:spcPts val="0"/>
              </a:spcAft>
              <a:defRPr/>
            </a:pPr>
            <a:r>
              <a:rPr lang="en-GB" sz="4000" dirty="0" smtClean="0"/>
              <a:t>The structural/formalist influence on language teaching (1/2)</a:t>
            </a:r>
            <a:endParaRPr lang="en-GB" sz="4000" dirty="0"/>
          </a:p>
        </p:txBody>
      </p:sp>
      <p:sp>
        <p:nvSpPr>
          <p:cNvPr id="17410" name="Rectangle 3"/>
          <p:cNvSpPr>
            <a:spLocks noGrp="1" noChangeArrowheads="1"/>
          </p:cNvSpPr>
          <p:nvPr>
            <p:ph idx="1"/>
          </p:nvPr>
        </p:nvSpPr>
        <p:spPr/>
        <p:txBody>
          <a:bodyPr>
            <a:noAutofit/>
          </a:bodyPr>
          <a:lstStyle/>
          <a:p>
            <a:pPr eaLnBrk="1" hangingPunct="1"/>
            <a:r>
              <a:rPr lang="en-GB" altLang="el-GR" sz="3000" dirty="0" smtClean="0"/>
              <a:t>American structuralism had an immense impact on language teaching and led to the development of the structural syllabus which was used in the </a:t>
            </a:r>
            <a:r>
              <a:rPr lang="en-GB" altLang="el-GR" sz="3000" dirty="0" err="1" smtClean="0"/>
              <a:t>audiolingual</a:t>
            </a:r>
            <a:r>
              <a:rPr lang="en-GB" altLang="el-GR" sz="3000" dirty="0" smtClean="0"/>
              <a:t> method. </a:t>
            </a:r>
          </a:p>
          <a:p>
            <a:pPr eaLnBrk="1" hangingPunct="1"/>
            <a:r>
              <a:rPr lang="en-GB" altLang="el-GR" sz="3000" dirty="0" smtClean="0"/>
              <a:t>Structural syllabi focus on grammar, phonology and lexis. They consist of grammatical structures which are sequenced from simple to complex for language learning purposes.</a:t>
            </a:r>
          </a:p>
        </p:txBody>
      </p:sp>
    </p:spTree>
    <p:extLst>
      <p:ext uri="{BB962C8B-B14F-4D97-AF65-F5344CB8AC3E}">
        <p14:creationId xmlns:p14="http://schemas.microsoft.com/office/powerpoint/2010/main" val="275233761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a:spLocks noGrp="1" noChangeArrowheads="1"/>
          </p:cNvSpPr>
          <p:nvPr>
            <p:ph type="title"/>
          </p:nvPr>
        </p:nvSpPr>
        <p:spPr/>
        <p:txBody>
          <a:bodyPr>
            <a:noAutofit/>
          </a:bodyPr>
          <a:lstStyle/>
          <a:p>
            <a:pPr eaLnBrk="1" fontAlgn="auto" hangingPunct="1">
              <a:spcAft>
                <a:spcPts val="0"/>
              </a:spcAft>
              <a:defRPr/>
            </a:pPr>
            <a:r>
              <a:rPr lang="en-GB" sz="4000" dirty="0" smtClean="0"/>
              <a:t>The structural/formalist influence on language teaching (2/2)</a:t>
            </a:r>
            <a:endParaRPr lang="en-GB" sz="4000" dirty="0"/>
          </a:p>
        </p:txBody>
      </p:sp>
      <p:sp>
        <p:nvSpPr>
          <p:cNvPr id="17410" name="Rectangle 3"/>
          <p:cNvSpPr>
            <a:spLocks noGrp="1" noChangeArrowheads="1"/>
          </p:cNvSpPr>
          <p:nvPr>
            <p:ph idx="1"/>
          </p:nvPr>
        </p:nvSpPr>
        <p:spPr/>
        <p:txBody>
          <a:bodyPr>
            <a:noAutofit/>
          </a:bodyPr>
          <a:lstStyle/>
          <a:p>
            <a:pPr eaLnBrk="1" hangingPunct="1"/>
            <a:r>
              <a:rPr lang="en-GB" altLang="el-GR" sz="3000" b="1" dirty="0" smtClean="0"/>
              <a:t>Basic assumption</a:t>
            </a:r>
            <a:r>
              <a:rPr lang="en-GB" altLang="el-GR" sz="3000" dirty="0" smtClean="0"/>
              <a:t>: Language can be broken into discreet elements/units which should be learnt one by one. When all units have been learnt in this linear fashion, learners will be able to synthesise all the discreet units and use language as a whole.</a:t>
            </a:r>
          </a:p>
        </p:txBody>
      </p:sp>
    </p:spTree>
    <p:extLst>
      <p:ext uri="{BB962C8B-B14F-4D97-AF65-F5344CB8AC3E}">
        <p14:creationId xmlns:p14="http://schemas.microsoft.com/office/powerpoint/2010/main" val="225818297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a:spLocks noGrp="1" noChangeArrowheads="1"/>
          </p:cNvSpPr>
          <p:nvPr>
            <p:ph type="title"/>
          </p:nvPr>
        </p:nvSpPr>
        <p:spPr/>
        <p:txBody>
          <a:bodyPr/>
          <a:lstStyle/>
          <a:p>
            <a:pPr eaLnBrk="1" fontAlgn="auto" hangingPunct="1">
              <a:spcAft>
                <a:spcPts val="0"/>
              </a:spcAft>
              <a:defRPr/>
            </a:pPr>
            <a:r>
              <a:rPr lang="en-GB" dirty="0" smtClean="0"/>
              <a:t>Criticisms against structuralism</a:t>
            </a:r>
            <a:endParaRPr lang="en-GB" dirty="0"/>
          </a:p>
        </p:txBody>
      </p:sp>
      <p:sp>
        <p:nvSpPr>
          <p:cNvPr id="18434" name="Rectangle 3"/>
          <p:cNvSpPr>
            <a:spLocks noGrp="1" noChangeArrowheads="1"/>
          </p:cNvSpPr>
          <p:nvPr>
            <p:ph idx="1"/>
          </p:nvPr>
        </p:nvSpPr>
        <p:spPr/>
        <p:txBody>
          <a:bodyPr>
            <a:normAutofit/>
          </a:bodyPr>
          <a:lstStyle/>
          <a:p>
            <a:pPr eaLnBrk="1" hangingPunct="1"/>
            <a:r>
              <a:rPr lang="en-GB" altLang="el-GR" dirty="0" smtClean="0"/>
              <a:t>Structuralism/formalism shared the belief that language can be idealised and studied without reference to its use and context. </a:t>
            </a:r>
          </a:p>
          <a:p>
            <a:pPr eaLnBrk="1" hangingPunct="1"/>
            <a:r>
              <a:rPr lang="en-GB" altLang="el-GR" dirty="0" smtClean="0"/>
              <a:t>It neglected that fact that language is used for communication, it is always used in a social context  and features of this context affect our linguistic choices.</a:t>
            </a:r>
          </a:p>
        </p:txBody>
      </p:sp>
    </p:spTree>
    <p:extLst>
      <p:ext uri="{BB962C8B-B14F-4D97-AF65-F5344CB8AC3E}">
        <p14:creationId xmlns:p14="http://schemas.microsoft.com/office/powerpoint/2010/main" val="254679114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a:spLocks noGrp="1" noChangeArrowheads="1"/>
          </p:cNvSpPr>
          <p:nvPr>
            <p:ph type="title"/>
          </p:nvPr>
        </p:nvSpPr>
        <p:spPr/>
        <p:txBody>
          <a:bodyPr/>
          <a:lstStyle/>
          <a:p>
            <a:pPr eaLnBrk="1" fontAlgn="auto" hangingPunct="1">
              <a:spcAft>
                <a:spcPts val="0"/>
              </a:spcAft>
              <a:defRPr/>
            </a:pPr>
            <a:r>
              <a:rPr lang="en-GB" dirty="0" smtClean="0"/>
              <a:t>The Functionalist trend</a:t>
            </a:r>
            <a:endParaRPr lang="en-GB" dirty="0"/>
          </a:p>
        </p:txBody>
      </p:sp>
      <p:sp>
        <p:nvSpPr>
          <p:cNvPr id="22530" name="Rectangle 3"/>
          <p:cNvSpPr>
            <a:spLocks noGrp="1" noChangeArrowheads="1"/>
          </p:cNvSpPr>
          <p:nvPr>
            <p:ph idx="1"/>
          </p:nvPr>
        </p:nvSpPr>
        <p:spPr/>
        <p:txBody>
          <a:bodyPr>
            <a:normAutofit/>
          </a:bodyPr>
          <a:lstStyle/>
          <a:p>
            <a:pPr marL="0" indent="0" eaLnBrk="1" hangingPunct="1">
              <a:buNone/>
            </a:pPr>
            <a:r>
              <a:rPr lang="en-GB" altLang="el-GR" dirty="0" smtClean="0"/>
              <a:t>Linguists mainly from Europe sharing a more social view of language and being influenced by fields such as sociolinguistics, ethnography of communication, pragmatics and anthropology </a:t>
            </a:r>
            <a:r>
              <a:rPr lang="en-GB" altLang="el-GR" b="1" dirty="0" smtClean="0"/>
              <a:t>believed that language cannot by studied in isolation but only in relation to its user and the social context in which it is produced</a:t>
            </a:r>
            <a:r>
              <a:rPr lang="en-GB" altLang="el-GR" dirty="0" smtClean="0"/>
              <a:t>. </a:t>
            </a:r>
          </a:p>
        </p:txBody>
      </p:sp>
    </p:spTree>
    <p:extLst>
      <p:ext uri="{BB962C8B-B14F-4D97-AF65-F5344CB8AC3E}">
        <p14:creationId xmlns:p14="http://schemas.microsoft.com/office/powerpoint/2010/main" val="319875903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a:spLocks noGrp="1" noChangeArrowheads="1"/>
          </p:cNvSpPr>
          <p:nvPr>
            <p:ph type="title"/>
          </p:nvPr>
        </p:nvSpPr>
        <p:spPr/>
        <p:txBody>
          <a:bodyPr>
            <a:noAutofit/>
          </a:bodyPr>
          <a:lstStyle/>
          <a:p>
            <a:pPr eaLnBrk="1" fontAlgn="auto" hangingPunct="1">
              <a:spcAft>
                <a:spcPts val="0"/>
              </a:spcAft>
              <a:defRPr/>
            </a:pPr>
            <a:r>
              <a:rPr lang="en-GB" sz="4000" dirty="0" smtClean="0"/>
              <a:t>Main features/assumptions of the functional theory</a:t>
            </a:r>
            <a:endParaRPr lang="en-GB" sz="4000" dirty="0"/>
          </a:p>
        </p:txBody>
      </p:sp>
      <p:sp>
        <p:nvSpPr>
          <p:cNvPr id="20482" name="Rectangle 3"/>
          <p:cNvSpPr>
            <a:spLocks noGrp="1" noChangeArrowheads="1"/>
          </p:cNvSpPr>
          <p:nvPr>
            <p:ph idx="1"/>
          </p:nvPr>
        </p:nvSpPr>
        <p:spPr/>
        <p:txBody>
          <a:bodyPr/>
          <a:lstStyle/>
          <a:p>
            <a:pPr eaLnBrk="1" hangingPunct="1"/>
            <a:r>
              <a:rPr lang="en-GB" altLang="el-GR" sz="2800" dirty="0" smtClean="0"/>
              <a:t>Many linguists have contributed to the development of the functional theory of language e.g. Malinowski, </a:t>
            </a:r>
            <a:r>
              <a:rPr lang="en-GB" altLang="el-GR" sz="2800" dirty="0" err="1" smtClean="0"/>
              <a:t>Labov</a:t>
            </a:r>
            <a:r>
              <a:rPr lang="en-GB" altLang="el-GR" sz="2800" dirty="0" smtClean="0"/>
              <a:t>, Firth, Austin, </a:t>
            </a:r>
            <a:r>
              <a:rPr lang="en-GB" altLang="el-GR" sz="2800" dirty="0" err="1" smtClean="0"/>
              <a:t>Searl</a:t>
            </a:r>
            <a:r>
              <a:rPr lang="en-GB" altLang="el-GR" sz="2800" dirty="0" smtClean="0"/>
              <a:t>, </a:t>
            </a:r>
            <a:r>
              <a:rPr lang="en-GB" altLang="el-GR" sz="2800" dirty="0" err="1" smtClean="0"/>
              <a:t>Hymes</a:t>
            </a:r>
            <a:r>
              <a:rPr lang="en-GB" altLang="el-GR" sz="2800" dirty="0" smtClean="0"/>
              <a:t>, </a:t>
            </a:r>
            <a:r>
              <a:rPr lang="en-GB" altLang="el-GR" sz="2800" dirty="0" err="1" smtClean="0"/>
              <a:t>Halliday</a:t>
            </a:r>
            <a:r>
              <a:rPr lang="en-GB" altLang="el-GR" sz="2800" dirty="0" smtClean="0"/>
              <a:t>.</a:t>
            </a:r>
          </a:p>
          <a:p>
            <a:pPr eaLnBrk="1" hangingPunct="1"/>
            <a:r>
              <a:rPr lang="en-GB" altLang="el-GR" sz="2800" dirty="0" smtClean="0"/>
              <a:t>Main assumption: language varies in different social circumstances and the language we use will depend on various </a:t>
            </a:r>
            <a:r>
              <a:rPr lang="en-GB" altLang="el-GR" sz="2800" dirty="0" err="1" smtClean="0"/>
              <a:t>parametres</a:t>
            </a:r>
            <a:r>
              <a:rPr lang="en-GB" altLang="el-GR" sz="2800" dirty="0" smtClean="0"/>
              <a:t> of the communicative situation (roles of participants, topic, purpose of communication, setting, channel). </a:t>
            </a:r>
          </a:p>
        </p:txBody>
      </p:sp>
    </p:spTree>
    <p:extLst>
      <p:ext uri="{BB962C8B-B14F-4D97-AF65-F5344CB8AC3E}">
        <p14:creationId xmlns:p14="http://schemas.microsoft.com/office/powerpoint/2010/main" val="191382290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a:spLocks noGrp="1" noChangeArrowheads="1"/>
          </p:cNvSpPr>
          <p:nvPr>
            <p:ph type="title"/>
          </p:nvPr>
        </p:nvSpPr>
        <p:spPr/>
        <p:txBody>
          <a:bodyPr/>
          <a:lstStyle/>
          <a:p>
            <a:pPr eaLnBrk="1" fontAlgn="auto" hangingPunct="1">
              <a:spcAft>
                <a:spcPts val="0"/>
              </a:spcAft>
              <a:defRPr/>
            </a:pPr>
            <a:r>
              <a:rPr lang="en-GB" dirty="0" smtClean="0"/>
              <a:t>Functionalism and </a:t>
            </a:r>
            <a:r>
              <a:rPr lang="en-GB" dirty="0" err="1" smtClean="0"/>
              <a:t>Hymes</a:t>
            </a:r>
            <a:endParaRPr lang="en-GB" dirty="0"/>
          </a:p>
        </p:txBody>
      </p:sp>
      <p:sp>
        <p:nvSpPr>
          <p:cNvPr id="21506" name="Rectangle 3"/>
          <p:cNvSpPr>
            <a:spLocks noGrp="1" noChangeArrowheads="1"/>
          </p:cNvSpPr>
          <p:nvPr>
            <p:ph idx="1"/>
          </p:nvPr>
        </p:nvSpPr>
        <p:spPr/>
        <p:txBody>
          <a:bodyPr>
            <a:noAutofit/>
          </a:bodyPr>
          <a:lstStyle/>
          <a:p>
            <a:pPr>
              <a:spcBef>
                <a:spcPts val="1000"/>
              </a:spcBef>
            </a:pPr>
            <a:r>
              <a:rPr lang="en-GB" altLang="el-GR" sz="2600" dirty="0" err="1" smtClean="0"/>
              <a:t>Hymes</a:t>
            </a:r>
            <a:r>
              <a:rPr lang="en-GB" altLang="el-GR" sz="2600" dirty="0" smtClean="0"/>
              <a:t> (1971) attacked Chomsky’s conception of competence. The native speaker does not only have knowledge of abstract grammatical rules but also knowledge of rules of </a:t>
            </a:r>
            <a:r>
              <a:rPr lang="en-GB" altLang="el-GR" sz="2600" dirty="0" err="1" smtClean="0"/>
              <a:t>appropriacy</a:t>
            </a:r>
            <a:r>
              <a:rPr lang="en-GB" altLang="el-GR" sz="2600" dirty="0" smtClean="0"/>
              <a:t> i.e. the native speaker knows when to speak and when not, what to talk about with whom, when, where and in what manner. </a:t>
            </a:r>
          </a:p>
          <a:p>
            <a:pPr eaLnBrk="1" hangingPunct="1">
              <a:spcBef>
                <a:spcPts val="1000"/>
              </a:spcBef>
            </a:pPr>
            <a:r>
              <a:rPr lang="en-GB" altLang="el-GR" sz="2600" dirty="0" smtClean="0"/>
              <a:t>“There are rules of use without which rules of grammar will be useless” </a:t>
            </a:r>
          </a:p>
          <a:p>
            <a:pPr eaLnBrk="1" hangingPunct="1">
              <a:spcBef>
                <a:spcPts val="1000"/>
              </a:spcBef>
            </a:pPr>
            <a:r>
              <a:rPr lang="en-GB" altLang="el-GR" sz="2600" dirty="0" smtClean="0"/>
              <a:t>He expanded Chomsky’s concept of competence and coined the term communicative competence to include the types of knowledge a native speaker has. </a:t>
            </a:r>
          </a:p>
        </p:txBody>
      </p:sp>
    </p:spTree>
    <p:extLst>
      <p:ext uri="{BB962C8B-B14F-4D97-AF65-F5344CB8AC3E}">
        <p14:creationId xmlns:p14="http://schemas.microsoft.com/office/powerpoint/2010/main" val="36685713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p:txBody>
          <a:bodyPr>
            <a:noAutofit/>
          </a:bodyPr>
          <a:lstStyle/>
          <a:p>
            <a:pPr eaLnBrk="1" fontAlgn="auto" hangingPunct="1">
              <a:spcAft>
                <a:spcPts val="0"/>
              </a:spcAft>
              <a:defRPr/>
            </a:pPr>
            <a:r>
              <a:rPr lang="en-GB" sz="4000" dirty="0" smtClean="0"/>
              <a:t>Functionalism and Firth and </a:t>
            </a:r>
            <a:r>
              <a:rPr lang="en-GB" sz="4000" dirty="0" err="1" smtClean="0"/>
              <a:t>Halliday</a:t>
            </a:r>
            <a:r>
              <a:rPr lang="en-GB" sz="4000" dirty="0" smtClean="0"/>
              <a:t> </a:t>
            </a:r>
            <a:br>
              <a:rPr lang="en-GB" sz="4000" dirty="0" smtClean="0"/>
            </a:br>
            <a:r>
              <a:rPr lang="en-GB" sz="4000" dirty="0" smtClean="0"/>
              <a:t>(1/2)</a:t>
            </a:r>
            <a:endParaRPr lang="en-GB" sz="4000" dirty="0"/>
          </a:p>
        </p:txBody>
      </p:sp>
      <p:sp>
        <p:nvSpPr>
          <p:cNvPr id="22531" name="Rectangle 3"/>
          <p:cNvSpPr>
            <a:spLocks noGrp="1" noChangeArrowheads="1"/>
          </p:cNvSpPr>
          <p:nvPr>
            <p:ph idx="1"/>
          </p:nvPr>
        </p:nvSpPr>
        <p:spPr/>
        <p:txBody>
          <a:bodyPr>
            <a:normAutofit/>
          </a:bodyPr>
          <a:lstStyle/>
          <a:p>
            <a:pPr>
              <a:defRPr/>
            </a:pPr>
            <a:r>
              <a:rPr lang="en-GB" dirty="0" smtClean="0"/>
              <a:t>Firth and </a:t>
            </a:r>
            <a:r>
              <a:rPr lang="en-GB" dirty="0" err="1" smtClean="0"/>
              <a:t>Halliday</a:t>
            </a:r>
            <a:r>
              <a:rPr lang="en-GB" dirty="0" smtClean="0"/>
              <a:t> advocated that language is used in order to do things (speech acts/functions).</a:t>
            </a:r>
          </a:p>
          <a:p>
            <a:pPr>
              <a:defRPr/>
            </a:pPr>
            <a:r>
              <a:rPr lang="en-GB" b="1" dirty="0" smtClean="0"/>
              <a:t>Firth</a:t>
            </a:r>
            <a:r>
              <a:rPr lang="en-GB" dirty="0" smtClean="0"/>
              <a:t>: the things we do with the language are called </a:t>
            </a:r>
            <a:r>
              <a:rPr lang="en-GB" b="1" dirty="0" smtClean="0"/>
              <a:t>speech acts </a:t>
            </a:r>
            <a:r>
              <a:rPr lang="en-GB" dirty="0" smtClean="0"/>
              <a:t>and the forms we use to accomplish such acts are dependent on the sociocultural context. </a:t>
            </a:r>
            <a:endParaRPr lang="en-GB" dirty="0"/>
          </a:p>
        </p:txBody>
      </p:sp>
    </p:spTree>
    <p:extLst>
      <p:ext uri="{BB962C8B-B14F-4D97-AF65-F5344CB8AC3E}">
        <p14:creationId xmlns:p14="http://schemas.microsoft.com/office/powerpoint/2010/main" val="242123617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p:txBody>
          <a:bodyPr>
            <a:noAutofit/>
          </a:bodyPr>
          <a:lstStyle/>
          <a:p>
            <a:pPr>
              <a:defRPr/>
            </a:pPr>
            <a:r>
              <a:rPr lang="en-GB" sz="4000" dirty="0" smtClean="0"/>
              <a:t>Functionalism and Firth and </a:t>
            </a:r>
            <a:r>
              <a:rPr lang="en-GB" sz="4000" dirty="0" err="1" smtClean="0"/>
              <a:t>Halliday</a:t>
            </a:r>
            <a:r>
              <a:rPr lang="en-GB" sz="4000" dirty="0" smtClean="0"/>
              <a:t> </a:t>
            </a:r>
            <a:br>
              <a:rPr lang="en-GB" sz="4000" dirty="0" smtClean="0"/>
            </a:br>
            <a:r>
              <a:rPr lang="en-GB" sz="4000" dirty="0" smtClean="0"/>
              <a:t>(2/2)</a:t>
            </a:r>
            <a:endParaRPr lang="en-GB" sz="4000" dirty="0"/>
          </a:p>
        </p:txBody>
      </p:sp>
      <p:sp>
        <p:nvSpPr>
          <p:cNvPr id="22531" name="Rectangle 3"/>
          <p:cNvSpPr>
            <a:spLocks noGrp="1" noChangeArrowheads="1"/>
          </p:cNvSpPr>
          <p:nvPr>
            <p:ph idx="1"/>
          </p:nvPr>
        </p:nvSpPr>
        <p:spPr/>
        <p:txBody>
          <a:bodyPr>
            <a:normAutofit/>
          </a:bodyPr>
          <a:lstStyle/>
          <a:p>
            <a:pPr>
              <a:defRPr/>
            </a:pPr>
            <a:r>
              <a:rPr lang="en-GB" sz="2800" b="1" dirty="0" err="1" smtClean="0"/>
              <a:t>Halliday</a:t>
            </a:r>
            <a:r>
              <a:rPr lang="en-GB" sz="2800" dirty="0" smtClean="0"/>
              <a:t>: The linguistic system is a sociolinguistic system and there is integration of the uses to which language is put (</a:t>
            </a:r>
            <a:r>
              <a:rPr lang="en-GB" sz="2800" b="1" dirty="0" smtClean="0"/>
              <a:t>functions</a:t>
            </a:r>
            <a:r>
              <a:rPr lang="en-GB" sz="2800" dirty="0" smtClean="0"/>
              <a:t>) and the patterns of grammar and vocabulary. We use language to express ideas (ideational function) to organise texts (textual function) but also to participate in communicative acts taking on roles and expressing and understanding feelings, attitudes and judgments (interpersonal function).</a:t>
            </a:r>
            <a:endParaRPr lang="en-GB" sz="2800" dirty="0"/>
          </a:p>
        </p:txBody>
      </p:sp>
    </p:spTree>
    <p:extLst>
      <p:ext uri="{BB962C8B-B14F-4D97-AF65-F5344CB8AC3E}">
        <p14:creationId xmlns:p14="http://schemas.microsoft.com/office/powerpoint/2010/main" val="84340588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p:txBody>
          <a:bodyPr>
            <a:noAutofit/>
          </a:bodyPr>
          <a:lstStyle/>
          <a:p>
            <a:pPr eaLnBrk="1" fontAlgn="auto" hangingPunct="1">
              <a:spcAft>
                <a:spcPts val="0"/>
              </a:spcAft>
              <a:defRPr/>
            </a:pPr>
            <a:r>
              <a:rPr lang="en-GB" sz="4000" dirty="0" smtClean="0"/>
              <a:t>Functional Language Theory: </a:t>
            </a:r>
            <a:br>
              <a:rPr lang="en-GB" sz="4000" dirty="0" smtClean="0"/>
            </a:br>
            <a:r>
              <a:rPr lang="en-GB" sz="4000" dirty="0" smtClean="0"/>
              <a:t>A Summary</a:t>
            </a:r>
            <a:endParaRPr lang="en-GB" sz="4000" dirty="0"/>
          </a:p>
        </p:txBody>
      </p:sp>
      <p:sp>
        <p:nvSpPr>
          <p:cNvPr id="23555" name="Rectangle 3"/>
          <p:cNvSpPr>
            <a:spLocks noGrp="1" noChangeArrowheads="1"/>
          </p:cNvSpPr>
          <p:nvPr>
            <p:ph idx="1"/>
          </p:nvPr>
        </p:nvSpPr>
        <p:spPr/>
        <p:txBody>
          <a:bodyPr>
            <a:normAutofit/>
          </a:bodyPr>
          <a:lstStyle/>
          <a:p>
            <a:pPr>
              <a:lnSpc>
                <a:spcPct val="90000"/>
              </a:lnSpc>
              <a:defRPr/>
            </a:pPr>
            <a:r>
              <a:rPr lang="en-GB" sz="2800" dirty="0" smtClean="0"/>
              <a:t>Language is a </a:t>
            </a:r>
            <a:r>
              <a:rPr lang="en-GB" sz="2800" b="1" dirty="0" smtClean="0"/>
              <a:t>social action</a:t>
            </a:r>
            <a:r>
              <a:rPr lang="en-GB" sz="2800" dirty="0" smtClean="0"/>
              <a:t>. Successful communication is dependent not only on the production and comprehension of grammatically correct sentences but also on whether it is </a:t>
            </a:r>
            <a:r>
              <a:rPr lang="en-GB" sz="2800" b="1" dirty="0" smtClean="0"/>
              <a:t>contextually meaningful and appropriate </a:t>
            </a:r>
            <a:r>
              <a:rPr lang="en-GB" sz="2800" dirty="0" smtClean="0"/>
              <a:t>and whether it did what the speaker </a:t>
            </a:r>
            <a:r>
              <a:rPr lang="en-GB" sz="2800" b="1" dirty="0" smtClean="0"/>
              <a:t>wanted</a:t>
            </a:r>
            <a:r>
              <a:rPr lang="en-GB" sz="2800" dirty="0" smtClean="0"/>
              <a:t> it to do. </a:t>
            </a:r>
          </a:p>
          <a:p>
            <a:pPr>
              <a:lnSpc>
                <a:spcPct val="90000"/>
              </a:lnSpc>
              <a:defRPr/>
            </a:pPr>
            <a:r>
              <a:rPr lang="en-GB" sz="2800" dirty="0" smtClean="0"/>
              <a:t>Language is a system for the communication of meaning and depending on the meanings we want to express and the roles/relationships of </a:t>
            </a:r>
            <a:r>
              <a:rPr lang="en-GB" sz="2800" dirty="0" err="1" smtClean="0"/>
              <a:t>interactants</a:t>
            </a:r>
            <a:r>
              <a:rPr lang="en-GB" sz="2800" dirty="0" smtClean="0"/>
              <a:t>, the topic, the setting, the channel we choose the appropriate linguistic forms. </a:t>
            </a:r>
            <a:endParaRPr lang="en-GB" sz="2800" dirty="0"/>
          </a:p>
        </p:txBody>
      </p:sp>
    </p:spTree>
    <p:extLst>
      <p:ext uri="{BB962C8B-B14F-4D97-AF65-F5344CB8AC3E}">
        <p14:creationId xmlns:p14="http://schemas.microsoft.com/office/powerpoint/2010/main" val="388115258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a:spLocks noGrp="1" noChangeArrowheads="1"/>
          </p:cNvSpPr>
          <p:nvPr>
            <p:ph type="title"/>
          </p:nvPr>
        </p:nvSpPr>
        <p:spPr/>
        <p:txBody>
          <a:bodyPr/>
          <a:lstStyle/>
          <a:p>
            <a:pPr>
              <a:defRPr/>
            </a:pPr>
            <a:r>
              <a:rPr lang="en-GB" altLang="el-GR" dirty="0" smtClean="0"/>
              <a:t>Main issues of this unit</a:t>
            </a:r>
            <a:endParaRPr lang="en-GB" dirty="0"/>
          </a:p>
        </p:txBody>
      </p:sp>
      <p:sp>
        <p:nvSpPr>
          <p:cNvPr id="10242" name="Rectangle 3"/>
          <p:cNvSpPr>
            <a:spLocks noGrp="1" noChangeArrowheads="1"/>
          </p:cNvSpPr>
          <p:nvPr>
            <p:ph idx="1"/>
          </p:nvPr>
        </p:nvSpPr>
        <p:spPr/>
        <p:txBody>
          <a:bodyPr>
            <a:normAutofit/>
          </a:bodyPr>
          <a:lstStyle/>
          <a:p>
            <a:pPr eaLnBrk="1" hangingPunct="1"/>
            <a:r>
              <a:rPr lang="en-GB" altLang="el-GR" sz="3000" dirty="0" smtClean="0"/>
              <a:t>The formalist/</a:t>
            </a:r>
            <a:r>
              <a:rPr lang="en-GB" altLang="el-GR" sz="3000" dirty="0" err="1" smtClean="0"/>
              <a:t>structuralist</a:t>
            </a:r>
            <a:r>
              <a:rPr lang="en-GB" altLang="el-GR" sz="3000" dirty="0" smtClean="0"/>
              <a:t> trend (Bloomfield and structuralism/Chomsky and formalism).</a:t>
            </a:r>
          </a:p>
          <a:p>
            <a:pPr eaLnBrk="1" hangingPunct="1"/>
            <a:r>
              <a:rPr lang="en-GB" altLang="el-GR" sz="3000" dirty="0" smtClean="0"/>
              <a:t>How has the formalist/structural theory of language affected foreign language teaching practices.</a:t>
            </a:r>
          </a:p>
          <a:p>
            <a:pPr eaLnBrk="1" hangingPunct="1"/>
            <a:r>
              <a:rPr lang="en-GB" altLang="el-GR" sz="3000" dirty="0" smtClean="0"/>
              <a:t>The functionalist trend (</a:t>
            </a:r>
            <a:r>
              <a:rPr lang="en-GB" altLang="el-GR" sz="3000" dirty="0" err="1" smtClean="0"/>
              <a:t>Hymes</a:t>
            </a:r>
            <a:r>
              <a:rPr lang="en-GB" altLang="el-GR" sz="3000" dirty="0" smtClean="0"/>
              <a:t>, </a:t>
            </a:r>
            <a:r>
              <a:rPr lang="en-GB" altLang="el-GR" sz="3000" dirty="0" err="1" smtClean="0"/>
              <a:t>Halliday</a:t>
            </a:r>
            <a:r>
              <a:rPr lang="en-GB" altLang="el-GR" sz="3000" dirty="0" smtClean="0"/>
              <a:t>).</a:t>
            </a:r>
          </a:p>
          <a:p>
            <a:pPr eaLnBrk="1" hangingPunct="1"/>
            <a:r>
              <a:rPr lang="en-GB" altLang="el-GR" sz="3000" dirty="0" smtClean="0"/>
              <a:t>How has  functionalism affected foreign language teaching practices.</a:t>
            </a:r>
          </a:p>
        </p:txBody>
      </p:sp>
    </p:spTree>
    <p:extLst>
      <p:ext uri="{BB962C8B-B14F-4D97-AF65-F5344CB8AC3E}">
        <p14:creationId xmlns:p14="http://schemas.microsoft.com/office/powerpoint/2010/main" val="414017579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pPr eaLnBrk="1" hangingPunct="1">
              <a:defRPr/>
            </a:pPr>
            <a:r>
              <a:rPr lang="en-GB" dirty="0" smtClean="0"/>
              <a:t>So…</a:t>
            </a:r>
            <a:endParaRPr lang="en-GB" dirty="0"/>
          </a:p>
        </p:txBody>
      </p:sp>
      <p:sp>
        <p:nvSpPr>
          <p:cNvPr id="27650" name="Content Placeholder 1"/>
          <p:cNvSpPr>
            <a:spLocks noGrp="1"/>
          </p:cNvSpPr>
          <p:nvPr>
            <p:ph idx="1"/>
          </p:nvPr>
        </p:nvSpPr>
        <p:spPr/>
        <p:txBody>
          <a:bodyPr>
            <a:normAutofit/>
          </a:bodyPr>
          <a:lstStyle/>
          <a:p>
            <a:pPr eaLnBrk="1" hangingPunct="1"/>
            <a:r>
              <a:rPr lang="en-GB" altLang="zh-CN" sz="2800" dirty="0" smtClean="0"/>
              <a:t>Functional language theory is a theory of language centred around the notion of </a:t>
            </a:r>
            <a:r>
              <a:rPr lang="en-GB" altLang="zh-CN" sz="2800" b="1" dirty="0" smtClean="0"/>
              <a:t>language function</a:t>
            </a:r>
            <a:r>
              <a:rPr lang="en-GB" altLang="zh-CN" sz="2800" dirty="0" smtClean="0"/>
              <a:t>. While the theory accounts for the syntactic structure of language, it places the function of language as central (what language does, and how it does it), in preference to more structural approaches, which place the elements of language and their combinations as central. FLT starts at </a:t>
            </a:r>
            <a:r>
              <a:rPr lang="en-GB" altLang="zh-CN" sz="2800" b="1" dirty="0" smtClean="0"/>
              <a:t>social context</a:t>
            </a:r>
            <a:r>
              <a:rPr lang="en-GB" altLang="zh-CN" sz="2800" dirty="0" smtClean="0"/>
              <a:t>, and looks at how language both acts upon, and is constrained by, this social context. </a:t>
            </a:r>
          </a:p>
          <a:p>
            <a:pPr eaLnBrk="1" hangingPunct="1"/>
            <a:endParaRPr lang="en-GB" altLang="el-GR" sz="2800" dirty="0" smtClean="0"/>
          </a:p>
        </p:txBody>
      </p:sp>
    </p:spTree>
    <p:extLst>
      <p:ext uri="{BB962C8B-B14F-4D97-AF65-F5344CB8AC3E}">
        <p14:creationId xmlns:p14="http://schemas.microsoft.com/office/powerpoint/2010/main" val="181869369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a:spLocks noGrp="1" noChangeArrowheads="1"/>
          </p:cNvSpPr>
          <p:nvPr>
            <p:ph type="title"/>
          </p:nvPr>
        </p:nvSpPr>
        <p:spPr/>
        <p:txBody>
          <a:bodyPr>
            <a:noAutofit/>
          </a:bodyPr>
          <a:lstStyle/>
          <a:p>
            <a:pPr eaLnBrk="1" fontAlgn="auto" hangingPunct="1">
              <a:spcAft>
                <a:spcPts val="0"/>
              </a:spcAft>
              <a:defRPr/>
            </a:pPr>
            <a:r>
              <a:rPr lang="en-GB" sz="4000" dirty="0" smtClean="0"/>
              <a:t>Impact of functional language theory on language teaching (1/2)</a:t>
            </a:r>
            <a:endParaRPr lang="en-GB" sz="4000" dirty="0"/>
          </a:p>
        </p:txBody>
      </p:sp>
      <p:sp>
        <p:nvSpPr>
          <p:cNvPr id="24578" name="Rectangle 3"/>
          <p:cNvSpPr>
            <a:spLocks noGrp="1" noChangeArrowheads="1"/>
          </p:cNvSpPr>
          <p:nvPr>
            <p:ph idx="1"/>
          </p:nvPr>
        </p:nvSpPr>
        <p:spPr/>
        <p:txBody>
          <a:bodyPr>
            <a:noAutofit/>
          </a:bodyPr>
          <a:lstStyle/>
          <a:p>
            <a:pPr eaLnBrk="1" hangingPunct="1"/>
            <a:r>
              <a:rPr lang="en-GB" altLang="el-GR" dirty="0" smtClean="0"/>
              <a:t>The functional language theory had an immense impact on syllabus design and language teaching in the 70’s.</a:t>
            </a:r>
          </a:p>
          <a:p>
            <a:pPr eaLnBrk="1" hangingPunct="1"/>
            <a:r>
              <a:rPr lang="en-GB" altLang="el-GR" dirty="0" smtClean="0"/>
              <a:t>The concept of communicative competence gave the communicative approach its name.</a:t>
            </a:r>
          </a:p>
        </p:txBody>
      </p:sp>
    </p:spTree>
    <p:extLst>
      <p:ext uri="{BB962C8B-B14F-4D97-AF65-F5344CB8AC3E}">
        <p14:creationId xmlns:p14="http://schemas.microsoft.com/office/powerpoint/2010/main" val="202741955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a:spLocks noGrp="1" noChangeArrowheads="1"/>
          </p:cNvSpPr>
          <p:nvPr>
            <p:ph type="title"/>
          </p:nvPr>
        </p:nvSpPr>
        <p:spPr/>
        <p:txBody>
          <a:bodyPr>
            <a:noAutofit/>
          </a:bodyPr>
          <a:lstStyle/>
          <a:p>
            <a:pPr eaLnBrk="1" fontAlgn="auto" hangingPunct="1">
              <a:spcAft>
                <a:spcPts val="0"/>
              </a:spcAft>
              <a:defRPr/>
            </a:pPr>
            <a:r>
              <a:rPr lang="en-GB" sz="4000" dirty="0" smtClean="0"/>
              <a:t>Impact of functional language theory on language teaching (2/2)</a:t>
            </a:r>
            <a:endParaRPr lang="en-GB" sz="4000" dirty="0"/>
          </a:p>
        </p:txBody>
      </p:sp>
      <p:sp>
        <p:nvSpPr>
          <p:cNvPr id="24578" name="Rectangle 3"/>
          <p:cNvSpPr>
            <a:spLocks noGrp="1" noChangeArrowheads="1"/>
          </p:cNvSpPr>
          <p:nvPr>
            <p:ph idx="1"/>
          </p:nvPr>
        </p:nvSpPr>
        <p:spPr/>
        <p:txBody>
          <a:bodyPr>
            <a:noAutofit/>
          </a:bodyPr>
          <a:lstStyle/>
          <a:p>
            <a:pPr eaLnBrk="1" hangingPunct="1"/>
            <a:r>
              <a:rPr lang="en-GB" altLang="el-GR" dirty="0" smtClean="0"/>
              <a:t>Language teaching could become more useful and relevant to student needs, by analysing the speech events the students would be involved in, breaking up these events into functions and then identifying the forms that were need to realise those functions (the notional/functional syllabus). </a:t>
            </a:r>
          </a:p>
        </p:txBody>
      </p:sp>
    </p:spTree>
    <p:extLst>
      <p:ext uri="{BB962C8B-B14F-4D97-AF65-F5344CB8AC3E}">
        <p14:creationId xmlns:p14="http://schemas.microsoft.com/office/powerpoint/2010/main" val="35619921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p:txBody>
          <a:bodyPr>
            <a:noAutofit/>
          </a:bodyPr>
          <a:lstStyle/>
          <a:p>
            <a:pPr eaLnBrk="1" fontAlgn="auto" hangingPunct="1">
              <a:spcAft>
                <a:spcPts val="0"/>
              </a:spcAft>
              <a:defRPr/>
            </a:pPr>
            <a:r>
              <a:rPr lang="en-GB" sz="4000" dirty="0" smtClean="0"/>
              <a:t>How linguistic trends are reflected in current course books (1/2)</a:t>
            </a:r>
            <a:endParaRPr lang="en-GB" sz="4000" dirty="0"/>
          </a:p>
        </p:txBody>
      </p:sp>
      <p:sp>
        <p:nvSpPr>
          <p:cNvPr id="25602" name="Rectangle 3"/>
          <p:cNvSpPr>
            <a:spLocks noGrp="1" noChangeArrowheads="1"/>
          </p:cNvSpPr>
          <p:nvPr>
            <p:ph idx="1"/>
          </p:nvPr>
        </p:nvSpPr>
        <p:spPr/>
        <p:txBody>
          <a:bodyPr>
            <a:noAutofit/>
          </a:bodyPr>
          <a:lstStyle/>
          <a:p>
            <a:pPr eaLnBrk="1" hangingPunct="1"/>
            <a:r>
              <a:rPr lang="en-GB" altLang="el-GR" sz="3000" smtClean="0"/>
              <a:t>Although the linguistic trends of structuralism and functionalism are in opposition, current textbooks include categories from both trends (i.e. grammatical structures, vocabulary and notions and functions). </a:t>
            </a:r>
          </a:p>
          <a:p>
            <a:pPr eaLnBrk="1" hangingPunct="1"/>
            <a:r>
              <a:rPr lang="en-GB" altLang="el-GR" sz="3000" smtClean="0"/>
              <a:t>This mish-mash of categories has to do with the popularity of traditional grammar and has nothing to do with a theoretically informed view of language. </a:t>
            </a:r>
            <a:endParaRPr lang="en-GB" altLang="el-GR" sz="3000" dirty="0" smtClean="0"/>
          </a:p>
        </p:txBody>
      </p:sp>
    </p:spTree>
    <p:extLst>
      <p:ext uri="{BB962C8B-B14F-4D97-AF65-F5344CB8AC3E}">
        <p14:creationId xmlns:p14="http://schemas.microsoft.com/office/powerpoint/2010/main" val="113281030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p:txBody>
          <a:bodyPr>
            <a:noAutofit/>
          </a:bodyPr>
          <a:lstStyle/>
          <a:p>
            <a:pPr eaLnBrk="1" fontAlgn="auto" hangingPunct="1">
              <a:spcAft>
                <a:spcPts val="0"/>
              </a:spcAft>
              <a:defRPr/>
            </a:pPr>
            <a:r>
              <a:rPr lang="en-GB" sz="4000" dirty="0" smtClean="0"/>
              <a:t>How linguistic trends are reflected in current course books (2/2)</a:t>
            </a:r>
            <a:endParaRPr lang="en-GB" sz="4000" dirty="0"/>
          </a:p>
        </p:txBody>
      </p:sp>
      <p:sp>
        <p:nvSpPr>
          <p:cNvPr id="25602" name="Rectangle 3"/>
          <p:cNvSpPr>
            <a:spLocks noGrp="1" noChangeArrowheads="1"/>
          </p:cNvSpPr>
          <p:nvPr>
            <p:ph idx="1"/>
          </p:nvPr>
        </p:nvSpPr>
        <p:spPr/>
        <p:txBody>
          <a:bodyPr>
            <a:noAutofit/>
          </a:bodyPr>
          <a:lstStyle/>
          <a:p>
            <a:pPr eaLnBrk="1" hangingPunct="1"/>
            <a:r>
              <a:rPr lang="en-GB" altLang="el-GR" sz="3000" dirty="0" smtClean="0"/>
              <a:t>Whether this blending of categories actually reflects how language is used and helps the learner to use language in everyday communication is another matter….</a:t>
            </a:r>
          </a:p>
        </p:txBody>
      </p:sp>
    </p:spTree>
    <p:extLst>
      <p:ext uri="{BB962C8B-B14F-4D97-AF65-F5344CB8AC3E}">
        <p14:creationId xmlns:p14="http://schemas.microsoft.com/office/powerpoint/2010/main" val="125621586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References</a:t>
            </a:r>
            <a:endParaRPr lang="en-GB" dirty="0"/>
          </a:p>
        </p:txBody>
      </p:sp>
      <p:sp>
        <p:nvSpPr>
          <p:cNvPr id="3" name="Content Placeholder 2"/>
          <p:cNvSpPr>
            <a:spLocks noGrp="1"/>
          </p:cNvSpPr>
          <p:nvPr>
            <p:ph idx="1"/>
          </p:nvPr>
        </p:nvSpPr>
        <p:spPr/>
        <p:txBody>
          <a:bodyPr>
            <a:noAutofit/>
          </a:bodyPr>
          <a:lstStyle/>
          <a:p>
            <a:pPr marL="539750" indent="-539750">
              <a:buNone/>
            </a:pPr>
            <a:r>
              <a:rPr lang="en-GB" sz="2400" dirty="0" smtClean="0"/>
              <a:t>Bloomfield, L. (1933). </a:t>
            </a:r>
            <a:r>
              <a:rPr lang="en-GB" sz="2400" i="1" dirty="0" smtClean="0"/>
              <a:t>Language</a:t>
            </a:r>
            <a:r>
              <a:rPr lang="en-GB" sz="2400" dirty="0" smtClean="0"/>
              <a:t>. New York: Henry Holt.</a:t>
            </a:r>
          </a:p>
          <a:p>
            <a:pPr marL="539750" indent="-539750">
              <a:buNone/>
            </a:pPr>
            <a:r>
              <a:rPr lang="en-GB" sz="2400" dirty="0" smtClean="0"/>
              <a:t>Chomsky, N. (1957). </a:t>
            </a:r>
            <a:r>
              <a:rPr lang="en-GB" sz="2400" i="1" dirty="0" smtClean="0"/>
              <a:t>Syntactic Structures</a:t>
            </a:r>
            <a:r>
              <a:rPr lang="en-GB" sz="2400" dirty="0" smtClean="0"/>
              <a:t>, The Hague/Paris: Mouton.</a:t>
            </a:r>
          </a:p>
          <a:p>
            <a:pPr marL="539750" indent="-539750">
              <a:buNone/>
            </a:pPr>
            <a:r>
              <a:rPr lang="en-GB" sz="2400" dirty="0" err="1" smtClean="0"/>
              <a:t>Halliday</a:t>
            </a:r>
            <a:r>
              <a:rPr lang="en-GB" sz="2400" dirty="0" smtClean="0"/>
              <a:t>, M.A.K. (1973). </a:t>
            </a:r>
            <a:r>
              <a:rPr lang="en-GB" sz="2400" i="1" dirty="0" smtClean="0"/>
              <a:t>Explorations in the Functions of Language.</a:t>
            </a:r>
            <a:r>
              <a:rPr lang="en-GB" sz="2400" dirty="0" smtClean="0"/>
              <a:t> London: Edward Arnold.</a:t>
            </a:r>
          </a:p>
          <a:p>
            <a:pPr marL="539750" indent="-539750">
              <a:buNone/>
            </a:pPr>
            <a:r>
              <a:rPr lang="en-GB" sz="2400" dirty="0" err="1" smtClean="0"/>
              <a:t>Hymes</a:t>
            </a:r>
            <a:r>
              <a:rPr lang="en-GB" sz="2400" dirty="0" smtClean="0"/>
              <a:t>, D. (1971). On linguistic theory, communicative competence, and the education of disadvantaged children. In M.L. Wax, S.A. Diamond &amp; F. Gearing (Eds.), </a:t>
            </a:r>
            <a:r>
              <a:rPr lang="en-GB" sz="2400" i="1" dirty="0" smtClean="0"/>
              <a:t>Anthropological perspectives on education</a:t>
            </a:r>
            <a:r>
              <a:rPr lang="en-GB" sz="2400" dirty="0" smtClean="0"/>
              <a:t> (pp. 51-66). New York: Basic Books.</a:t>
            </a:r>
          </a:p>
          <a:p>
            <a:endParaRPr lang="en-GB" sz="2400" dirty="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Τίτλος 6"/>
          <p:cNvSpPr>
            <a:spLocks noGrp="1"/>
          </p:cNvSpPr>
          <p:nvPr>
            <p:ph type="ctrTitle"/>
          </p:nvPr>
        </p:nvSpPr>
        <p:spPr/>
        <p:txBody>
          <a:bodyPr/>
          <a:lstStyle/>
          <a:p>
            <a:r>
              <a:rPr lang="en-GB" dirty="0" smtClean="0"/>
              <a:t>End of Unit</a:t>
            </a:r>
            <a:endParaRPr lang="en-GB" dirty="0"/>
          </a:p>
        </p:txBody>
      </p:sp>
      <p:sp>
        <p:nvSpPr>
          <p:cNvPr id="8" name="Υπότιτλος 7"/>
          <p:cNvSpPr>
            <a:spLocks noGrp="1"/>
          </p:cNvSpPr>
          <p:nvPr>
            <p:ph type="subTitle" idx="1"/>
          </p:nvPr>
        </p:nvSpPr>
        <p:spPr/>
        <p:txBody>
          <a:bodyPr/>
          <a:lstStyle/>
          <a:p>
            <a:endParaRPr lang="el-GR" dirty="0"/>
          </a:p>
        </p:txBody>
      </p:sp>
    </p:spTree>
    <p:extLst>
      <p:ext uri="{BB962C8B-B14F-4D97-AF65-F5344CB8AC3E}">
        <p14:creationId xmlns:p14="http://schemas.microsoft.com/office/powerpoint/2010/main" val="3278975960"/>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Title 1"/>
          <p:cNvSpPr>
            <a:spLocks noGrp="1"/>
          </p:cNvSpPr>
          <p:nvPr>
            <p:ph type="title"/>
          </p:nvPr>
        </p:nvSpPr>
        <p:spPr/>
        <p:txBody>
          <a:bodyPr/>
          <a:lstStyle/>
          <a:p>
            <a:r>
              <a:rPr lang="en-GB" altLang="el-GR" dirty="0" smtClean="0"/>
              <a:t>Financing</a:t>
            </a:r>
          </a:p>
        </p:txBody>
      </p:sp>
      <p:sp>
        <p:nvSpPr>
          <p:cNvPr id="32771" name="Content Placeholder 2"/>
          <p:cNvSpPr>
            <a:spLocks noGrp="1"/>
          </p:cNvSpPr>
          <p:nvPr>
            <p:ph idx="1"/>
          </p:nvPr>
        </p:nvSpPr>
        <p:spPr>
          <a:xfrm>
            <a:off x="457200" y="1341438"/>
            <a:ext cx="8229600" cy="4525962"/>
          </a:xfrm>
        </p:spPr>
        <p:txBody>
          <a:bodyPr/>
          <a:lstStyle/>
          <a:p>
            <a:r>
              <a:rPr lang="en-GB" altLang="el-GR" sz="2000" dirty="0" smtClean="0"/>
              <a:t>The present educational material has been developed as part of the educational work of the instructor.</a:t>
            </a:r>
          </a:p>
          <a:p>
            <a:r>
              <a:rPr lang="en-GB" altLang="el-GR" sz="2000" dirty="0" smtClean="0"/>
              <a:t>The project “Open Academic Courses of the University of Athens” has only financed the reform of the educational material. </a:t>
            </a:r>
          </a:p>
          <a:p>
            <a:r>
              <a:rPr lang="en-GB" altLang="el-GR" sz="2000" dirty="0" smtClean="0"/>
              <a:t>The project is implemented under the operational program “Education and Lifelong Learning” and funded by the European Union (European Social Fund) and National Resources. </a:t>
            </a:r>
            <a:endParaRPr lang="el-GR" altLang="el-GR" sz="2000" dirty="0" smtClean="0"/>
          </a:p>
          <a:p>
            <a:endParaRPr lang="en-GB" altLang="el-GR" sz="2000" dirty="0"/>
          </a:p>
        </p:txBody>
      </p:sp>
      <p:pic>
        <p:nvPicPr>
          <p:cNvPr id="5" name="Εικόνα 4" descr="project logo"/>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871663" y="4437112"/>
            <a:ext cx="5400675" cy="1285875"/>
          </a:xfrm>
          <a:prstGeom prst="rect">
            <a:avLst/>
          </a:prstGeom>
          <a:noFill/>
          <a:ln>
            <a:noFill/>
          </a:ln>
        </p:spPr>
      </p:pic>
    </p:spTree>
    <p:custDataLst>
      <p:tags r:id="rId1"/>
    </p:custDataLst>
    <p:extLst>
      <p:ext uri="{BB962C8B-B14F-4D97-AF65-F5344CB8AC3E}">
        <p14:creationId xmlns:p14="http://schemas.microsoft.com/office/powerpoint/2010/main" val="919819127"/>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itle 3"/>
          <p:cNvSpPr>
            <a:spLocks noGrp="1"/>
          </p:cNvSpPr>
          <p:nvPr>
            <p:ph type="title"/>
          </p:nvPr>
        </p:nvSpPr>
        <p:spPr/>
        <p:txBody>
          <a:bodyPr/>
          <a:lstStyle/>
          <a:p>
            <a:r>
              <a:rPr lang="en-GB" altLang="el-GR" sz="4400" dirty="0" smtClean="0"/>
              <a:t>Notes</a:t>
            </a:r>
          </a:p>
        </p:txBody>
      </p:sp>
      <p:sp>
        <p:nvSpPr>
          <p:cNvPr id="33795" name="Text Placeholder 4"/>
          <p:cNvSpPr>
            <a:spLocks noGrp="1"/>
          </p:cNvSpPr>
          <p:nvPr>
            <p:ph type="body" idx="1"/>
          </p:nvPr>
        </p:nvSpPr>
        <p:spPr/>
        <p:txBody>
          <a:bodyPr/>
          <a:lstStyle/>
          <a:p>
            <a:endParaRPr lang="el-GR" altLang="el-GR" smtClean="0"/>
          </a:p>
        </p:txBody>
      </p:sp>
    </p:spTree>
    <p:extLst>
      <p:ext uri="{BB962C8B-B14F-4D97-AF65-F5344CB8AC3E}">
        <p14:creationId xmlns:p14="http://schemas.microsoft.com/office/powerpoint/2010/main" val="3400985163"/>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Title 3"/>
          <p:cNvSpPr>
            <a:spLocks noGrp="1"/>
          </p:cNvSpPr>
          <p:nvPr>
            <p:ph type="title"/>
          </p:nvPr>
        </p:nvSpPr>
        <p:spPr>
          <a:xfrm>
            <a:off x="0" y="274638"/>
            <a:ext cx="9144000" cy="1143000"/>
          </a:xfrm>
        </p:spPr>
        <p:txBody>
          <a:bodyPr/>
          <a:lstStyle/>
          <a:p>
            <a:r>
              <a:rPr lang="en-GB" altLang="el-GR" dirty="0" smtClean="0">
                <a:solidFill>
                  <a:schemeClr val="accent1"/>
                </a:solidFill>
              </a:rPr>
              <a:t>Note on History of Published Version </a:t>
            </a:r>
          </a:p>
        </p:txBody>
      </p:sp>
      <p:sp>
        <p:nvSpPr>
          <p:cNvPr id="5" name="Content Placeholder 4"/>
          <p:cNvSpPr>
            <a:spLocks noGrp="1"/>
          </p:cNvSpPr>
          <p:nvPr>
            <p:ph idx="1"/>
          </p:nvPr>
        </p:nvSpPr>
        <p:spPr>
          <a:xfrm>
            <a:off x="234950" y="1557338"/>
            <a:ext cx="8585200" cy="4525962"/>
          </a:xfrm>
        </p:spPr>
        <p:txBody>
          <a:bodyPr>
            <a:normAutofit/>
          </a:bodyPr>
          <a:lstStyle/>
          <a:p>
            <a:pPr marL="0" indent="0">
              <a:buFont typeface="Arial" panose="020B0604020202020204" pitchFamily="34" charset="0"/>
              <a:buNone/>
            </a:pPr>
            <a:r>
              <a:rPr lang="en-GB" altLang="el-GR" sz="2000" dirty="0" smtClean="0"/>
              <a:t>The present work is the edition</a:t>
            </a:r>
            <a:r>
              <a:rPr lang="en-GB" altLang="el-GR" dirty="0" smtClean="0"/>
              <a:t> </a:t>
            </a:r>
            <a:r>
              <a:rPr lang="en-GB" altLang="el-GR" sz="2000" dirty="0" smtClean="0"/>
              <a:t>1.0.  </a:t>
            </a:r>
          </a:p>
          <a:p>
            <a:pPr marL="0" indent="0">
              <a:buNone/>
            </a:pPr>
            <a:endParaRPr lang="en-GB" altLang="el-GR" sz="2000" dirty="0" smtClean="0"/>
          </a:p>
        </p:txBody>
      </p:sp>
    </p:spTree>
    <p:extLst>
      <p:ext uri="{BB962C8B-B14F-4D97-AF65-F5344CB8AC3E}">
        <p14:creationId xmlns:p14="http://schemas.microsoft.com/office/powerpoint/2010/main" val="18922745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fontScale="90000"/>
          </a:bodyPr>
          <a:lstStyle/>
          <a:p>
            <a:pPr eaLnBrk="1" hangingPunct="1">
              <a:defRPr/>
            </a:pPr>
            <a:r>
              <a:rPr lang="en-GB" dirty="0" smtClean="0"/>
              <a:t>Grammar and linguistic theory </a:t>
            </a:r>
            <a:br>
              <a:rPr lang="en-GB" dirty="0" smtClean="0"/>
            </a:br>
            <a:r>
              <a:rPr lang="en-GB" dirty="0" smtClean="0"/>
              <a:t>(1/2)</a:t>
            </a:r>
            <a:endParaRPr lang="en-GB" dirty="0"/>
          </a:p>
        </p:txBody>
      </p:sp>
      <p:sp>
        <p:nvSpPr>
          <p:cNvPr id="2" name="Content Placeholder 1"/>
          <p:cNvSpPr>
            <a:spLocks noGrp="1"/>
          </p:cNvSpPr>
          <p:nvPr>
            <p:ph idx="1"/>
          </p:nvPr>
        </p:nvSpPr>
        <p:spPr/>
        <p:txBody>
          <a:bodyPr>
            <a:noAutofit/>
          </a:bodyPr>
          <a:lstStyle/>
          <a:p>
            <a:pPr eaLnBrk="1" hangingPunct="1">
              <a:spcBef>
                <a:spcPts val="1000"/>
              </a:spcBef>
              <a:buFont typeface="Wingdings 3" panose="05040102010807070707" pitchFamily="18" charset="2"/>
              <a:buNone/>
            </a:pPr>
            <a:r>
              <a:rPr lang="en-GB" altLang="zh-CN" sz="3000" b="1" dirty="0" smtClean="0">
                <a:ea typeface="宋体" panose="02010600030101010101" pitchFamily="2" charset="-122"/>
              </a:rPr>
              <a:t>Prescriptive Grammar:</a:t>
            </a:r>
          </a:p>
          <a:p>
            <a:pPr marL="0" indent="0" eaLnBrk="1" hangingPunct="1">
              <a:spcBef>
                <a:spcPts val="1000"/>
              </a:spcBef>
              <a:buNone/>
            </a:pPr>
            <a:r>
              <a:rPr lang="en-GB" altLang="zh-CN" sz="2800" dirty="0" smtClean="0">
                <a:ea typeface="宋体" panose="02010600030101010101" pitchFamily="2" charset="-122"/>
              </a:rPr>
              <a:t>Grammar is a collection of rules concerning what counts as socially acceptable and unacceptable language use. These rules in question primarily concern the proper composition of sentences in written language.</a:t>
            </a:r>
          </a:p>
          <a:p>
            <a:pPr>
              <a:spcBef>
                <a:spcPts val="1000"/>
              </a:spcBef>
            </a:pPr>
            <a:r>
              <a:rPr lang="en-GB" altLang="zh-CN" sz="2400" dirty="0" smtClean="0">
                <a:ea typeface="宋体" panose="02010600030101010101" pitchFamily="2" charset="-122"/>
              </a:rPr>
              <a:t>Don’t start a sentence with a conjunction.</a:t>
            </a:r>
          </a:p>
          <a:p>
            <a:pPr>
              <a:spcBef>
                <a:spcPts val="1000"/>
              </a:spcBef>
            </a:pPr>
            <a:r>
              <a:rPr lang="en-GB" altLang="zh-CN" sz="2400" dirty="0" smtClean="0">
                <a:ea typeface="宋体" panose="02010600030101010101" pitchFamily="2" charset="-122"/>
              </a:rPr>
              <a:t>Don’t end a sentence with a preposition.</a:t>
            </a:r>
          </a:p>
          <a:p>
            <a:pPr>
              <a:spcBef>
                <a:spcPts val="1000"/>
              </a:spcBef>
            </a:pPr>
            <a:r>
              <a:rPr lang="en-GB" altLang="zh-CN" sz="2400" dirty="0" smtClean="0">
                <a:ea typeface="宋体" panose="02010600030101010101" pitchFamily="2" charset="-122"/>
              </a:rPr>
              <a:t>Don’t use sentence fragments.</a:t>
            </a:r>
            <a:br>
              <a:rPr lang="en-GB" altLang="zh-CN" sz="2400" dirty="0" smtClean="0">
                <a:ea typeface="宋体" panose="02010600030101010101" pitchFamily="2" charset="-122"/>
              </a:rPr>
            </a:br>
            <a:r>
              <a:rPr lang="en-GB" altLang="zh-CN" sz="2400" dirty="0" smtClean="0">
                <a:ea typeface="宋体" panose="02010600030101010101" pitchFamily="2" charset="-122"/>
              </a:rPr>
              <a:t>e.g. Over there is the guy who I went to the party with.</a:t>
            </a:r>
          </a:p>
          <a:p>
            <a:pPr eaLnBrk="1" hangingPunct="1">
              <a:spcBef>
                <a:spcPts val="1000"/>
              </a:spcBef>
            </a:pPr>
            <a:endParaRPr lang="en-GB" altLang="el-GR" dirty="0" smtClean="0"/>
          </a:p>
        </p:txBody>
      </p:sp>
    </p:spTree>
    <p:extLst>
      <p:ext uri="{BB962C8B-B14F-4D97-AF65-F5344CB8AC3E}">
        <p14:creationId xmlns:p14="http://schemas.microsoft.com/office/powerpoint/2010/main" val="423713287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Title 1"/>
          <p:cNvSpPr>
            <a:spLocks noGrp="1"/>
          </p:cNvSpPr>
          <p:nvPr>
            <p:ph type="title"/>
          </p:nvPr>
        </p:nvSpPr>
        <p:spPr/>
        <p:txBody>
          <a:bodyPr/>
          <a:lstStyle/>
          <a:p>
            <a:r>
              <a:rPr lang="en-GB" altLang="el-GR" dirty="0" smtClean="0">
                <a:solidFill>
                  <a:schemeClr val="accent1"/>
                </a:solidFill>
              </a:rPr>
              <a:t>Reference Note </a:t>
            </a:r>
          </a:p>
        </p:txBody>
      </p:sp>
      <p:sp>
        <p:nvSpPr>
          <p:cNvPr id="3" name="Content Placeholder 2" descr="The is the link to the open online course."/>
          <p:cNvSpPr>
            <a:spLocks noGrp="1"/>
          </p:cNvSpPr>
          <p:nvPr>
            <p:ph idx="1"/>
          </p:nvPr>
        </p:nvSpPr>
        <p:spPr>
          <a:xfrm>
            <a:off x="463550" y="1557338"/>
            <a:ext cx="8229600" cy="4525962"/>
          </a:xfrm>
        </p:spPr>
        <p:txBody>
          <a:bodyPr>
            <a:normAutofit/>
          </a:bodyPr>
          <a:lstStyle/>
          <a:p>
            <a:pPr marL="0" indent="0">
              <a:buNone/>
            </a:pPr>
            <a:r>
              <a:rPr lang="en-GB" altLang="el-GR" sz="2000" dirty="0" smtClean="0"/>
              <a:t>Copyright National and </a:t>
            </a:r>
            <a:r>
              <a:rPr lang="en-GB" altLang="el-GR" sz="2000" dirty="0" err="1" smtClean="0"/>
              <a:t>Kapodistrian</a:t>
            </a:r>
            <a:r>
              <a:rPr lang="en-GB" altLang="el-GR" sz="2000" dirty="0" smtClean="0"/>
              <a:t> University of Athens, </a:t>
            </a:r>
            <a:r>
              <a:rPr lang="en-GB" sz="2000" dirty="0"/>
              <a:t>Bessie </a:t>
            </a:r>
            <a:r>
              <a:rPr lang="en-GB" sz="2000" dirty="0" err="1" smtClean="0"/>
              <a:t>Dendrinos</a:t>
            </a:r>
            <a:r>
              <a:rPr lang="en-GB" altLang="el-GR" sz="2000" dirty="0" smtClean="0"/>
              <a:t>. </a:t>
            </a:r>
            <a:r>
              <a:rPr lang="en-GB" sz="2000" dirty="0"/>
              <a:t>Bessie </a:t>
            </a:r>
            <a:r>
              <a:rPr lang="en-GB" sz="2000" dirty="0" err="1" smtClean="0"/>
              <a:t>Dendrinos</a:t>
            </a:r>
            <a:r>
              <a:rPr lang="en-GB" altLang="el-GR" sz="2000" dirty="0" smtClean="0"/>
              <a:t>. </a:t>
            </a:r>
            <a:r>
              <a:rPr lang="en-GB" altLang="el-GR" sz="2000" dirty="0" smtClean="0"/>
              <a:t>“Applied </a:t>
            </a:r>
            <a:r>
              <a:rPr lang="en-GB" altLang="el-GR" sz="2000" dirty="0" smtClean="0"/>
              <a:t>Linguistics to Foreign Language Teaching and Learning. </a:t>
            </a:r>
            <a:r>
              <a:rPr lang="en-GB" sz="2000" dirty="0" smtClean="0"/>
              <a:t>The Object of Knowledge in Foreign Language </a:t>
            </a:r>
            <a:r>
              <a:rPr lang="en-GB" sz="2000" dirty="0" smtClean="0"/>
              <a:t>Courses</a:t>
            </a:r>
            <a:r>
              <a:rPr lang="en-GB" sz="2000" dirty="0" smtClean="0"/>
              <a:t>”</a:t>
            </a:r>
            <a:r>
              <a:rPr lang="en-GB" altLang="el-GR" sz="2000" dirty="0" smtClean="0"/>
              <a:t>. </a:t>
            </a:r>
            <a:r>
              <a:rPr lang="en-GB" altLang="el-GR" sz="2000" dirty="0" smtClean="0"/>
              <a:t>Edition: 1.0. Athens 2014. </a:t>
            </a:r>
            <a:r>
              <a:rPr lang="en-GB" altLang="el-GR" sz="2000" dirty="0" smtClean="0"/>
              <a:t>Available </a:t>
            </a:r>
            <a:r>
              <a:rPr lang="en-GB" altLang="el-GR" sz="2000" dirty="0"/>
              <a:t>at: </a:t>
            </a:r>
            <a:r>
              <a:rPr lang="en-GB" altLang="el-GR" sz="2000" dirty="0">
                <a:hlinkClick r:id="rId3" tooltip="Applied Linguistics to Foreign Language Teaching and Learning Open Online Course"/>
              </a:rPr>
              <a:t>http://opencourses.uoa.gr/courses/ENL6/.</a:t>
            </a:r>
            <a:endParaRPr lang="en-GB" altLang="el-GR" sz="2000" dirty="0" smtClean="0"/>
          </a:p>
          <a:p>
            <a:pPr marL="0" indent="0">
              <a:buNone/>
            </a:pPr>
            <a:endParaRPr lang="en-GB" altLang="el-GR" sz="2000" dirty="0" smtClean="0"/>
          </a:p>
        </p:txBody>
      </p:sp>
    </p:spTree>
    <p:extLst>
      <p:ext uri="{BB962C8B-B14F-4D97-AF65-F5344CB8AC3E}">
        <p14:creationId xmlns:p14="http://schemas.microsoft.com/office/powerpoint/2010/main" val="1042144533"/>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Title 1"/>
          <p:cNvSpPr>
            <a:spLocks noGrp="1"/>
          </p:cNvSpPr>
          <p:nvPr>
            <p:ph type="title"/>
          </p:nvPr>
        </p:nvSpPr>
        <p:spPr>
          <a:xfrm>
            <a:off x="457200" y="-161925"/>
            <a:ext cx="8229600" cy="1143000"/>
          </a:xfrm>
        </p:spPr>
        <p:txBody>
          <a:bodyPr/>
          <a:lstStyle/>
          <a:p>
            <a:r>
              <a:rPr lang="en-GB" altLang="el-GR" dirty="0" smtClean="0">
                <a:solidFill>
                  <a:schemeClr val="accent1"/>
                </a:solidFill>
              </a:rPr>
              <a:t>Licensing Note </a:t>
            </a:r>
          </a:p>
        </p:txBody>
      </p:sp>
      <p:sp>
        <p:nvSpPr>
          <p:cNvPr id="36867" name="Content Placeholder 2"/>
          <p:cNvSpPr>
            <a:spLocks noGrp="1"/>
          </p:cNvSpPr>
          <p:nvPr>
            <p:ph idx="1"/>
          </p:nvPr>
        </p:nvSpPr>
        <p:spPr>
          <a:xfrm>
            <a:off x="107950" y="765175"/>
            <a:ext cx="8928100" cy="1439863"/>
          </a:xfrm>
        </p:spPr>
        <p:txBody>
          <a:bodyPr>
            <a:noAutofit/>
          </a:bodyPr>
          <a:lstStyle/>
          <a:p>
            <a:pPr marL="0" indent="0">
              <a:buNone/>
            </a:pPr>
            <a:r>
              <a:rPr lang="en-GB" altLang="el-GR" sz="1900" dirty="0" smtClean="0"/>
              <a:t>The current material is available under the Creative Commons Attribution-</a:t>
            </a:r>
            <a:r>
              <a:rPr lang="en-GB" altLang="el-GR" sz="1900" dirty="0" err="1" smtClean="0"/>
              <a:t>NonCommercial</a:t>
            </a:r>
            <a:r>
              <a:rPr lang="en-GB" altLang="el-GR" sz="1900" dirty="0" smtClean="0"/>
              <a:t>-</a:t>
            </a:r>
            <a:r>
              <a:rPr lang="en-GB" altLang="el-GR" sz="1900" dirty="0" err="1" smtClean="0"/>
              <a:t>ShareAlike</a:t>
            </a:r>
            <a:r>
              <a:rPr lang="en-GB" altLang="el-GR" sz="1900" dirty="0" smtClean="0"/>
              <a:t> 4.0 International license or later International Edition.  The individual works of third parties are excluded, e.g. photographs, diagrams etc. They are contained therein and covered under their conditions of use in the section «Use of Third Parties Work Note»</a:t>
            </a:r>
            <a:r>
              <a:rPr lang="el-GR" altLang="el-GR" sz="1900" dirty="0" smtClean="0"/>
              <a:t>.</a:t>
            </a:r>
            <a:endParaRPr lang="en-GB" altLang="el-GR" sz="1900" dirty="0" smtClean="0"/>
          </a:p>
          <a:p>
            <a:pPr marL="0" indent="0">
              <a:buNone/>
            </a:pPr>
            <a:endParaRPr lang="en-GB" altLang="el-GR" sz="2400" dirty="0" smtClean="0"/>
          </a:p>
          <a:p>
            <a:pPr marL="0" indent="0">
              <a:buFont typeface="Arial" panose="020B0604020202020204" pitchFamily="34" charset="0"/>
              <a:buNone/>
            </a:pPr>
            <a:endParaRPr lang="en-GB" altLang="el-GR" sz="2000" dirty="0" smtClean="0"/>
          </a:p>
        </p:txBody>
      </p:sp>
      <p:pic>
        <p:nvPicPr>
          <p:cNvPr id="36868" name="Picture 22" descr="Λογότυπο για Άδειες χρήσης Creative Commons BY-NC-ND">
            <a:hlinkClick r:id="rId4"/>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3748088" y="2420938"/>
            <a:ext cx="1647825" cy="576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extBox 5"/>
          <p:cNvSpPr txBox="1"/>
          <p:nvPr/>
        </p:nvSpPr>
        <p:spPr>
          <a:xfrm>
            <a:off x="107950" y="2924175"/>
            <a:ext cx="9036050" cy="3457575"/>
          </a:xfrm>
          <a:prstGeom prst="rect">
            <a:avLst/>
          </a:prstGeom>
        </p:spPr>
        <p:txBody>
          <a:bodyPr anchor="ctr">
            <a:norm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r>
              <a:rPr lang="en-GB" altLang="el-GR" dirty="0" smtClean="0"/>
              <a:t>[1] http://creativecommons.org/licenses/by-nc-sa/4.0/ </a:t>
            </a:r>
          </a:p>
          <a:p>
            <a:endParaRPr lang="en-GB" altLang="el-GR" dirty="0" smtClean="0"/>
          </a:p>
          <a:p>
            <a:r>
              <a:rPr lang="en-GB" altLang="el-GR" dirty="0" smtClean="0"/>
              <a:t>As Non-Commercial is defined the use that:</a:t>
            </a:r>
          </a:p>
          <a:p>
            <a:pPr marL="285750" indent="-285750">
              <a:buFont typeface="Arial" panose="020B0604020202020204" pitchFamily="34" charset="0"/>
              <a:buChar char="•"/>
            </a:pPr>
            <a:r>
              <a:rPr lang="en-GB" altLang="el-GR" dirty="0" smtClean="0"/>
              <a:t>Does not involve direct or indirect financial benefits from the use of the work for the distributor of the work and the license holder</a:t>
            </a:r>
            <a:r>
              <a:rPr lang="el-GR" altLang="el-GR" dirty="0" smtClean="0"/>
              <a:t>.</a:t>
            </a:r>
            <a:endParaRPr lang="en-GB" altLang="el-GR" dirty="0" smtClean="0"/>
          </a:p>
          <a:p>
            <a:pPr marL="285750" indent="-285750">
              <a:buFont typeface="Arial" panose="020B0604020202020204" pitchFamily="34" charset="0"/>
              <a:buChar char="•"/>
            </a:pPr>
            <a:r>
              <a:rPr lang="en-GB" altLang="el-GR" dirty="0" smtClean="0"/>
              <a:t>Does not include financial transaction as a condition for  the use or access  to the work</a:t>
            </a:r>
            <a:r>
              <a:rPr lang="el-GR" altLang="el-GR" dirty="0" smtClean="0"/>
              <a:t>.</a:t>
            </a:r>
            <a:r>
              <a:rPr lang="en-GB" altLang="el-GR" dirty="0" smtClean="0"/>
              <a:t> </a:t>
            </a:r>
          </a:p>
          <a:p>
            <a:pPr marL="285750" indent="-285750">
              <a:buFont typeface="Arial" panose="020B0604020202020204" pitchFamily="34" charset="0"/>
              <a:buChar char="•"/>
            </a:pPr>
            <a:r>
              <a:rPr lang="en-GB" altLang="el-GR" dirty="0" smtClean="0"/>
              <a:t>Does not confer to the distributor and license holder of the work  indirect financial benefit (e.g. advertisements) from the viewing of the work on website</a:t>
            </a:r>
            <a:r>
              <a:rPr lang="en-GB" altLang="el-GR" dirty="0" smtClean="0">
                <a:latin typeface="Arial" panose="020B0604020202020204" pitchFamily="34" charset="0"/>
              </a:rPr>
              <a:t> </a:t>
            </a:r>
            <a:r>
              <a:rPr lang="el-GR" altLang="el-GR" dirty="0" smtClean="0">
                <a:latin typeface="Arial" panose="020B0604020202020204" pitchFamily="34" charset="0"/>
              </a:rPr>
              <a:t>.</a:t>
            </a:r>
            <a:endParaRPr lang="en-GB" altLang="el-GR" dirty="0" smtClean="0"/>
          </a:p>
          <a:p>
            <a:pPr>
              <a:buFont typeface="Arial" panose="020B0604020202020204" pitchFamily="34" charset="0"/>
              <a:buChar char="•"/>
            </a:pPr>
            <a:endParaRPr lang="en-GB" altLang="el-GR" dirty="0" smtClean="0"/>
          </a:p>
          <a:p>
            <a:r>
              <a:rPr lang="en-GB" altLang="el-GR" dirty="0" smtClean="0"/>
              <a:t>The copyright holder may give to the license holder a separate license to use the work for commercial use, if requested. </a:t>
            </a:r>
            <a:endParaRPr lang="en-GB" altLang="el-GR" dirty="0"/>
          </a:p>
        </p:txBody>
      </p:sp>
    </p:spTree>
    <p:custDataLst>
      <p:tags r:id="rId1"/>
    </p:custDataLst>
    <p:extLst>
      <p:ext uri="{BB962C8B-B14F-4D97-AF65-F5344CB8AC3E}">
        <p14:creationId xmlns:p14="http://schemas.microsoft.com/office/powerpoint/2010/main" val="1858206187"/>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Title 1"/>
          <p:cNvSpPr>
            <a:spLocks noGrp="1"/>
          </p:cNvSpPr>
          <p:nvPr>
            <p:ph type="title"/>
          </p:nvPr>
        </p:nvSpPr>
        <p:spPr/>
        <p:txBody>
          <a:bodyPr/>
          <a:lstStyle/>
          <a:p>
            <a:r>
              <a:rPr lang="en-GB" altLang="el-GR" dirty="0" smtClean="0"/>
              <a:t>Preservation Notices</a:t>
            </a:r>
          </a:p>
        </p:txBody>
      </p:sp>
      <p:sp>
        <p:nvSpPr>
          <p:cNvPr id="3" name="Content Placeholder 2"/>
          <p:cNvSpPr>
            <a:spLocks noGrp="1"/>
          </p:cNvSpPr>
          <p:nvPr>
            <p:ph idx="1"/>
          </p:nvPr>
        </p:nvSpPr>
        <p:spPr>
          <a:xfrm>
            <a:off x="463550" y="1557338"/>
            <a:ext cx="8229600" cy="4525962"/>
          </a:xfrm>
        </p:spPr>
        <p:txBody>
          <a:bodyPr>
            <a:normAutofit/>
          </a:bodyPr>
          <a:lstStyle/>
          <a:p>
            <a:pPr marL="0" indent="0">
              <a:buFont typeface="Arial" panose="020B0604020202020204" pitchFamily="34" charset="0"/>
              <a:buNone/>
            </a:pPr>
            <a:r>
              <a:rPr lang="en-GB" altLang="el-GR" sz="2400" dirty="0" smtClean="0"/>
              <a:t>Any reproduction or adaptation of the material should include: </a:t>
            </a:r>
          </a:p>
          <a:p>
            <a:pPr lvl="1">
              <a:buFont typeface="Wingdings" panose="05000000000000000000" pitchFamily="2" charset="2"/>
              <a:buChar char="§"/>
            </a:pPr>
            <a:r>
              <a:rPr lang="en-GB" altLang="el-GR" sz="2000" dirty="0" smtClean="0"/>
              <a:t>the Reference  Note</a:t>
            </a:r>
            <a:r>
              <a:rPr lang="el-GR" altLang="el-GR" sz="2000" dirty="0" smtClean="0"/>
              <a:t>,</a:t>
            </a:r>
            <a:r>
              <a:rPr lang="en-GB" altLang="el-GR" dirty="0" smtClean="0"/>
              <a:t> </a:t>
            </a:r>
            <a:endParaRPr lang="en-GB" altLang="el-GR" sz="2000" dirty="0" smtClean="0"/>
          </a:p>
          <a:p>
            <a:pPr lvl="1">
              <a:buFont typeface="Wingdings" panose="05000000000000000000" pitchFamily="2" charset="2"/>
              <a:buChar char="§"/>
            </a:pPr>
            <a:r>
              <a:rPr lang="en-GB" altLang="el-GR" sz="2000" dirty="0" smtClean="0"/>
              <a:t>the Licensing Note</a:t>
            </a:r>
            <a:r>
              <a:rPr lang="el-GR" altLang="el-GR" dirty="0" smtClean="0"/>
              <a:t>,</a:t>
            </a:r>
            <a:endParaRPr lang="en-GB" altLang="el-GR" sz="2000" dirty="0" smtClean="0"/>
          </a:p>
          <a:p>
            <a:pPr lvl="1">
              <a:buFont typeface="Wingdings" panose="05000000000000000000" pitchFamily="2" charset="2"/>
              <a:buChar char="§"/>
            </a:pPr>
            <a:r>
              <a:rPr lang="en-GB" altLang="el-GR" sz="2000" dirty="0" smtClean="0"/>
              <a:t>the declaration of Notices Preservation</a:t>
            </a:r>
            <a:r>
              <a:rPr lang="el-GR" altLang="el-GR" dirty="0" smtClean="0"/>
              <a:t>,</a:t>
            </a:r>
            <a:endParaRPr lang="en-GB" altLang="el-GR" sz="2000" dirty="0" smtClean="0"/>
          </a:p>
          <a:p>
            <a:pPr lvl="1">
              <a:buFont typeface="Wingdings" panose="05000000000000000000" pitchFamily="2" charset="2"/>
              <a:buChar char="§"/>
            </a:pPr>
            <a:r>
              <a:rPr lang="en-GB" altLang="el-GR" sz="2000" dirty="0" smtClean="0"/>
              <a:t>the Use of Third Parties Work Note (if available)</a:t>
            </a:r>
            <a:r>
              <a:rPr lang="en-GB" altLang="el-GR" dirty="0" smtClean="0"/>
              <a:t> </a:t>
            </a:r>
            <a:endParaRPr lang="en-GB" altLang="el-GR" sz="2000" dirty="0" smtClean="0"/>
          </a:p>
          <a:p>
            <a:pPr marL="0" indent="0">
              <a:buFont typeface="Arial" panose="020B0604020202020204" pitchFamily="34" charset="0"/>
              <a:buNone/>
            </a:pPr>
            <a:r>
              <a:rPr lang="en-GB" altLang="el-GR" sz="2400" dirty="0" smtClean="0"/>
              <a:t>together with the accompanied URLs.</a:t>
            </a:r>
          </a:p>
          <a:p>
            <a:pPr marL="0" indent="0"/>
            <a:endParaRPr lang="en-GB" altLang="el-GR" sz="2000" dirty="0" smtClean="0"/>
          </a:p>
        </p:txBody>
      </p:sp>
    </p:spTree>
    <p:custDataLst>
      <p:tags r:id="rId1"/>
    </p:custDataLst>
    <p:extLst>
      <p:ext uri="{BB962C8B-B14F-4D97-AF65-F5344CB8AC3E}">
        <p14:creationId xmlns:p14="http://schemas.microsoft.com/office/powerpoint/2010/main" val="337858397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fontScale="90000"/>
          </a:bodyPr>
          <a:lstStyle/>
          <a:p>
            <a:pPr eaLnBrk="1" hangingPunct="1">
              <a:defRPr/>
            </a:pPr>
            <a:r>
              <a:rPr lang="en-GB" dirty="0" smtClean="0"/>
              <a:t>Grammar and linguistic theory </a:t>
            </a:r>
            <a:br>
              <a:rPr lang="en-GB" dirty="0" smtClean="0"/>
            </a:br>
            <a:r>
              <a:rPr lang="en-GB" dirty="0" smtClean="0"/>
              <a:t>(2/2)</a:t>
            </a:r>
            <a:endParaRPr lang="en-GB" dirty="0"/>
          </a:p>
        </p:txBody>
      </p:sp>
      <p:sp>
        <p:nvSpPr>
          <p:cNvPr id="2" name="Content Placeholder 1"/>
          <p:cNvSpPr>
            <a:spLocks noGrp="1"/>
          </p:cNvSpPr>
          <p:nvPr>
            <p:ph idx="1"/>
          </p:nvPr>
        </p:nvSpPr>
        <p:spPr/>
        <p:txBody>
          <a:bodyPr>
            <a:normAutofit/>
          </a:bodyPr>
          <a:lstStyle/>
          <a:p>
            <a:pPr>
              <a:lnSpc>
                <a:spcPct val="90000"/>
              </a:lnSpc>
              <a:buNone/>
            </a:pPr>
            <a:r>
              <a:rPr lang="en-GB" altLang="zh-CN" sz="3000" b="1" dirty="0" smtClean="0">
                <a:ea typeface="宋体" panose="02010600030101010101" pitchFamily="2" charset="-122"/>
              </a:rPr>
              <a:t>Descriptive Grammar:</a:t>
            </a:r>
          </a:p>
          <a:p>
            <a:pPr marL="0" indent="0" eaLnBrk="1" hangingPunct="1">
              <a:buNone/>
            </a:pPr>
            <a:r>
              <a:rPr lang="en-GB" altLang="zh-CN" sz="2800" dirty="0" smtClean="0">
                <a:ea typeface="宋体" panose="02010600030101010101" pitchFamily="2" charset="-122"/>
              </a:rPr>
              <a:t>Rules of descriptive grammar have the status of scientific observations, and they are intended as insightful generalizations about the way that human language is used in fact, rather than about how it ought to be used.</a:t>
            </a:r>
          </a:p>
          <a:p>
            <a:pPr marL="342900" lvl="1" indent="-342900">
              <a:lnSpc>
                <a:spcPct val="90000"/>
              </a:lnSpc>
              <a:buFont typeface="Arial" pitchFamily="34" charset="0"/>
              <a:buChar char="•"/>
            </a:pPr>
            <a:r>
              <a:rPr lang="en-GB" altLang="zh-CN" sz="2400" dirty="0" smtClean="0">
                <a:ea typeface="宋体" panose="02010600030101010101" pitchFamily="2" charset="-122"/>
              </a:rPr>
              <a:t>Articles precede the nouns they belong to.</a:t>
            </a:r>
          </a:p>
          <a:p>
            <a:pPr marL="342900" lvl="1" indent="-342900">
              <a:lnSpc>
                <a:spcPct val="90000"/>
              </a:lnSpc>
              <a:buFont typeface="Arial" pitchFamily="34" charset="0"/>
              <a:buChar char="•"/>
            </a:pPr>
            <a:r>
              <a:rPr lang="en-GB" altLang="zh-CN" sz="2400" dirty="0" smtClean="0">
                <a:ea typeface="宋体" panose="02010600030101010101" pitchFamily="2" charset="-122"/>
              </a:rPr>
              <a:t>Relative clauses follow the noun that they modify.</a:t>
            </a:r>
          </a:p>
          <a:p>
            <a:pPr marL="342900" lvl="1" indent="-342900">
              <a:lnSpc>
                <a:spcPct val="90000"/>
              </a:lnSpc>
              <a:buFont typeface="Arial" pitchFamily="34" charset="0"/>
              <a:buChar char="•"/>
            </a:pPr>
            <a:r>
              <a:rPr lang="en-GB" altLang="zh-CN" sz="2400" dirty="0" smtClean="0">
                <a:ea typeface="宋体" panose="02010600030101010101" pitchFamily="2" charset="-122"/>
              </a:rPr>
              <a:t>Prepositions precede their objects.</a:t>
            </a:r>
            <a:endParaRPr lang="en-GB" altLang="el-GR" dirty="0" smtClean="0"/>
          </a:p>
        </p:txBody>
      </p:sp>
    </p:spTree>
    <p:extLst>
      <p:ext uri="{BB962C8B-B14F-4D97-AF65-F5344CB8AC3E}">
        <p14:creationId xmlns:p14="http://schemas.microsoft.com/office/powerpoint/2010/main" val="99588908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p:txBody>
          <a:bodyPr/>
          <a:lstStyle/>
          <a:p>
            <a:pPr eaLnBrk="1" fontAlgn="auto" hangingPunct="1">
              <a:spcAft>
                <a:spcPts val="0"/>
              </a:spcAft>
              <a:defRPr/>
            </a:pPr>
            <a:r>
              <a:rPr lang="en-GB" dirty="0" smtClean="0"/>
              <a:t>Structural theory of language</a:t>
            </a:r>
            <a:endParaRPr lang="en-GB" dirty="0"/>
          </a:p>
        </p:txBody>
      </p:sp>
      <p:sp>
        <p:nvSpPr>
          <p:cNvPr id="11267" name="Rectangle 3"/>
          <p:cNvSpPr>
            <a:spLocks noGrp="1" noChangeArrowheads="1"/>
          </p:cNvSpPr>
          <p:nvPr>
            <p:ph idx="1"/>
          </p:nvPr>
        </p:nvSpPr>
        <p:spPr/>
        <p:txBody>
          <a:bodyPr>
            <a:noAutofit/>
          </a:bodyPr>
          <a:lstStyle/>
          <a:p>
            <a:pPr marL="360363" indent="-360363">
              <a:defRPr/>
            </a:pPr>
            <a:r>
              <a:rPr lang="en-GB" sz="2700" dirty="0" smtClean="0"/>
              <a:t>Derives from the work of Ferdinand de Saussure (who studied the principles governing the structure of living languages) in the early 20</a:t>
            </a:r>
            <a:r>
              <a:rPr lang="en-GB" sz="2700" baseline="30000" dirty="0" smtClean="0"/>
              <a:t>th</a:t>
            </a:r>
            <a:r>
              <a:rPr lang="en-GB" sz="2700" dirty="0" smtClean="0"/>
              <a:t> century and mainly the work of the American linguist Leonard Bloomfield.</a:t>
            </a:r>
          </a:p>
          <a:p>
            <a:pPr marL="360363" indent="-360363">
              <a:defRPr/>
            </a:pPr>
            <a:r>
              <a:rPr lang="en-GB" sz="2700" dirty="0" smtClean="0"/>
              <a:t>Bloomfield (1933) was the first to study language in a very systematic, rigorous and highly scientific manner. He wanted linguistics to become an empirical and descriptive science. His book (Language) dominated linguistic thinking for over 20 years.</a:t>
            </a:r>
            <a:endParaRPr lang="en-GB" sz="2700" dirty="0"/>
          </a:p>
        </p:txBody>
      </p:sp>
    </p:spTree>
    <p:extLst>
      <p:ext uri="{BB962C8B-B14F-4D97-AF65-F5344CB8AC3E}">
        <p14:creationId xmlns:p14="http://schemas.microsoft.com/office/powerpoint/2010/main" val="59542308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p:txBody>
          <a:bodyPr>
            <a:noAutofit/>
          </a:bodyPr>
          <a:lstStyle/>
          <a:p>
            <a:pPr eaLnBrk="1" fontAlgn="auto" hangingPunct="1">
              <a:spcAft>
                <a:spcPts val="0"/>
              </a:spcAft>
              <a:defRPr/>
            </a:pPr>
            <a:r>
              <a:rPr lang="en-GB" sz="4000" dirty="0" smtClean="0"/>
              <a:t>Main features of the structural theory of language (1/2)</a:t>
            </a:r>
            <a:endParaRPr lang="en-GB" sz="4000" dirty="0"/>
          </a:p>
        </p:txBody>
      </p:sp>
      <p:sp>
        <p:nvSpPr>
          <p:cNvPr id="12291" name="Rectangle 3"/>
          <p:cNvSpPr>
            <a:spLocks noGrp="1" noChangeArrowheads="1"/>
          </p:cNvSpPr>
          <p:nvPr>
            <p:ph idx="1"/>
          </p:nvPr>
        </p:nvSpPr>
        <p:spPr/>
        <p:txBody>
          <a:bodyPr>
            <a:noAutofit/>
          </a:bodyPr>
          <a:lstStyle/>
          <a:p>
            <a:pPr>
              <a:spcBef>
                <a:spcPts val="600"/>
              </a:spcBef>
              <a:defRPr/>
            </a:pPr>
            <a:r>
              <a:rPr lang="en-GB" sz="2800" dirty="0" smtClean="0"/>
              <a:t>Structural linguistics studies the place and distribution of units within a linguistic system with little reference to meaning and use.</a:t>
            </a:r>
          </a:p>
          <a:p>
            <a:pPr>
              <a:spcBef>
                <a:spcPts val="600"/>
              </a:spcBef>
              <a:defRPr/>
            </a:pPr>
            <a:r>
              <a:rPr lang="en-GB" sz="2800" dirty="0" smtClean="0"/>
              <a:t>It attempts to identify and classify features of sentence structure i.e. analyse sentences into their constituent parts.</a:t>
            </a:r>
          </a:p>
          <a:p>
            <a:pPr>
              <a:spcBef>
                <a:spcPts val="600"/>
              </a:spcBef>
              <a:defRPr/>
            </a:pPr>
            <a:r>
              <a:rPr lang="en-GB" altLang="zh-CN" sz="2800" b="1" dirty="0" smtClean="0">
                <a:ea typeface="宋体" pitchFamily="2" charset="-122"/>
              </a:rPr>
              <a:t>Constituent</a:t>
            </a:r>
            <a:r>
              <a:rPr lang="en-GB" altLang="zh-CN" sz="2800" dirty="0" smtClean="0">
                <a:ea typeface="宋体" pitchFamily="2" charset="-122"/>
              </a:rPr>
              <a:t>: a grammatical unit which is part of a larger grammatical unit. </a:t>
            </a:r>
          </a:p>
          <a:p>
            <a:pPr lvl="1">
              <a:spcBef>
                <a:spcPts val="600"/>
              </a:spcBef>
              <a:defRPr/>
            </a:pPr>
            <a:r>
              <a:rPr lang="en-GB" altLang="zh-CN" sz="2200" dirty="0" smtClean="0">
                <a:ea typeface="宋体" pitchFamily="2" charset="-122"/>
              </a:rPr>
              <a:t>e.g., sentence = noun phrase + verb phrase; </a:t>
            </a:r>
            <a:br>
              <a:rPr lang="en-GB" altLang="zh-CN" sz="2200" dirty="0" smtClean="0">
                <a:ea typeface="宋体" pitchFamily="2" charset="-122"/>
              </a:rPr>
            </a:br>
            <a:r>
              <a:rPr lang="en-GB" altLang="zh-CN" sz="2200" dirty="0" smtClean="0">
                <a:ea typeface="宋体" pitchFamily="2" charset="-122"/>
              </a:rPr>
              <a:t>noun phrase = determiner + noun; </a:t>
            </a:r>
            <a:br>
              <a:rPr lang="en-GB" altLang="zh-CN" sz="2200" dirty="0" smtClean="0">
                <a:ea typeface="宋体" pitchFamily="2" charset="-122"/>
              </a:rPr>
            </a:br>
            <a:r>
              <a:rPr lang="en-GB" altLang="zh-CN" sz="2200" dirty="0" smtClean="0">
                <a:ea typeface="宋体" pitchFamily="2" charset="-122"/>
              </a:rPr>
              <a:t>"subject", </a:t>
            </a:r>
            <a:r>
              <a:rPr lang="en-GB" altLang="zh-CN" sz="2200" dirty="0" smtClean="0"/>
              <a:t>"verb", </a:t>
            </a:r>
            <a:r>
              <a:rPr lang="en-GB" altLang="zh-CN" sz="2200" dirty="0" smtClean="0">
                <a:ea typeface="宋体" pitchFamily="2" charset="-122"/>
              </a:rPr>
              <a:t>"determiner" and "noun" etc. are constituents.</a:t>
            </a:r>
          </a:p>
        </p:txBody>
      </p:sp>
    </p:spTree>
    <p:extLst>
      <p:ext uri="{BB962C8B-B14F-4D97-AF65-F5344CB8AC3E}">
        <p14:creationId xmlns:p14="http://schemas.microsoft.com/office/powerpoint/2010/main" val="240054197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Autofit/>
          </a:bodyPr>
          <a:lstStyle/>
          <a:p>
            <a:pPr eaLnBrk="1" hangingPunct="1">
              <a:defRPr/>
            </a:pPr>
            <a:r>
              <a:rPr lang="en-GB" sz="4000" dirty="0" smtClean="0"/>
              <a:t>Main features of the structural theory of language (2/2)</a:t>
            </a:r>
            <a:endParaRPr lang="en-GB" sz="4000" dirty="0"/>
          </a:p>
        </p:txBody>
      </p:sp>
      <p:sp>
        <p:nvSpPr>
          <p:cNvPr id="2" name="Content Placeholder 1"/>
          <p:cNvSpPr>
            <a:spLocks noGrp="1"/>
          </p:cNvSpPr>
          <p:nvPr>
            <p:ph idx="1"/>
          </p:nvPr>
        </p:nvSpPr>
        <p:spPr/>
        <p:txBody>
          <a:bodyPr>
            <a:normAutofit/>
          </a:bodyPr>
          <a:lstStyle/>
          <a:p>
            <a:pPr>
              <a:defRPr/>
            </a:pPr>
            <a:r>
              <a:rPr lang="en-GB" sz="3000" dirty="0" smtClean="0"/>
              <a:t>It focused only on instances of spoken language (parole) and analysed them into their constituent parts from sound, morphemes, word to sentence and attempted to discover the patterns and regularities between the parts (i.e. focus on phonology and morphology).</a:t>
            </a:r>
          </a:p>
          <a:p>
            <a:pPr>
              <a:defRPr/>
            </a:pPr>
            <a:r>
              <a:rPr lang="en-GB" sz="3000" dirty="0" smtClean="0"/>
              <a:t>Sentences were analysed out of context (autonomous linguistics).</a:t>
            </a:r>
            <a:endParaRPr lang="en-GB" sz="3000" dirty="0"/>
          </a:p>
        </p:txBody>
      </p:sp>
    </p:spTree>
    <p:extLst>
      <p:ext uri="{BB962C8B-B14F-4D97-AF65-F5344CB8AC3E}">
        <p14:creationId xmlns:p14="http://schemas.microsoft.com/office/powerpoint/2010/main" val="291784476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p:txBody>
          <a:bodyPr/>
          <a:lstStyle/>
          <a:p>
            <a:pPr eaLnBrk="1" fontAlgn="auto" hangingPunct="1">
              <a:spcAft>
                <a:spcPts val="0"/>
              </a:spcAft>
              <a:defRPr/>
            </a:pPr>
            <a:r>
              <a:rPr lang="en-GB" dirty="0" smtClean="0"/>
              <a:t>Formalism and Chomsky (1/3)</a:t>
            </a:r>
            <a:endParaRPr lang="en-GB" dirty="0"/>
          </a:p>
        </p:txBody>
      </p:sp>
      <p:sp>
        <p:nvSpPr>
          <p:cNvPr id="16386" name="Rectangle 3"/>
          <p:cNvSpPr>
            <a:spLocks noGrp="1" noChangeArrowheads="1"/>
          </p:cNvSpPr>
          <p:nvPr>
            <p:ph idx="1"/>
          </p:nvPr>
        </p:nvSpPr>
        <p:spPr/>
        <p:txBody>
          <a:bodyPr>
            <a:noAutofit/>
          </a:bodyPr>
          <a:lstStyle/>
          <a:p>
            <a:pPr eaLnBrk="1" hangingPunct="1">
              <a:lnSpc>
                <a:spcPct val="110000"/>
              </a:lnSpc>
            </a:pPr>
            <a:r>
              <a:rPr lang="en-GB" altLang="el-GR" sz="3000" dirty="0" smtClean="0"/>
              <a:t>Chomsky (1957) attacked structuralism and his linguistic theories created a revolution in linguistic enquiry and proved to be a turning point in 20th century linguistics.</a:t>
            </a:r>
          </a:p>
          <a:p>
            <a:pPr eaLnBrk="1" hangingPunct="1">
              <a:lnSpc>
                <a:spcPct val="110000"/>
              </a:lnSpc>
            </a:pPr>
            <a:r>
              <a:rPr lang="en-GB" altLang="el-GR" sz="3000" dirty="0" smtClean="0"/>
              <a:t>Chomsky’s theories still focused on the formal properties of the language and he was the first to focus on another level of linguistic enquiry – syntax.</a:t>
            </a:r>
          </a:p>
        </p:txBody>
      </p:sp>
    </p:spTree>
    <p:extLst>
      <p:ext uri="{BB962C8B-B14F-4D97-AF65-F5344CB8AC3E}">
        <p14:creationId xmlns:p14="http://schemas.microsoft.com/office/powerpoint/2010/main" val="262654638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lstStyle/>
          <a:p>
            <a:pPr>
              <a:defRPr/>
            </a:pPr>
            <a:r>
              <a:rPr lang="en-GB" dirty="0" smtClean="0"/>
              <a:t>Formalism and Chomsky (2/3)</a:t>
            </a:r>
            <a:endParaRPr lang="en-GB" dirty="0"/>
          </a:p>
        </p:txBody>
      </p:sp>
      <p:sp>
        <p:nvSpPr>
          <p:cNvPr id="15362" name="Rectangle 3"/>
          <p:cNvSpPr>
            <a:spLocks noGrp="1" noChangeArrowheads="1"/>
          </p:cNvSpPr>
          <p:nvPr>
            <p:ph idx="1"/>
          </p:nvPr>
        </p:nvSpPr>
        <p:spPr/>
        <p:txBody>
          <a:bodyPr>
            <a:noAutofit/>
          </a:bodyPr>
          <a:lstStyle/>
          <a:p>
            <a:pPr>
              <a:spcBef>
                <a:spcPts val="600"/>
              </a:spcBef>
            </a:pPr>
            <a:r>
              <a:rPr lang="en-GB" altLang="el-GR" sz="2600" dirty="0" smtClean="0"/>
              <a:t>Chomsky </a:t>
            </a:r>
            <a:r>
              <a:rPr lang="en-GB" altLang="el-GR" sz="2600" dirty="0"/>
              <a:t>starts from the observation that although different groups of people speak different languages, all human languages are similarly governed by common rules, or principles, that are </a:t>
            </a:r>
            <a:r>
              <a:rPr lang="en-GB" altLang="el-GR" sz="2600" b="1" dirty="0"/>
              <a:t>universal.</a:t>
            </a:r>
          </a:p>
          <a:p>
            <a:pPr eaLnBrk="1" hangingPunct="1">
              <a:spcBef>
                <a:spcPts val="600"/>
              </a:spcBef>
            </a:pPr>
            <a:r>
              <a:rPr lang="en-US" altLang="el-GR" sz="2600" dirty="0" smtClean="0"/>
              <a:t>Chomsky believed that language is a rule governed system. Any </a:t>
            </a:r>
            <a:r>
              <a:rPr lang="en-US" altLang="el-GR" sz="2600" dirty="0"/>
              <a:t>language has an finite set of rules, knowledge of which enabled the native speaker to produce an infinite number of sentences</a:t>
            </a:r>
            <a:r>
              <a:rPr lang="en-US" altLang="el-GR" sz="2600" dirty="0" smtClean="0"/>
              <a:t>.</a:t>
            </a:r>
          </a:p>
          <a:p>
            <a:pPr>
              <a:spcBef>
                <a:spcPts val="600"/>
              </a:spcBef>
            </a:pPr>
            <a:r>
              <a:rPr lang="en-US" altLang="el-GR" sz="2600" dirty="0"/>
              <a:t>The linguist’s task is to discover this finite set of rule which had a generative, productive power (transformational/generative linguistics). </a:t>
            </a:r>
            <a:endParaRPr lang="el-GR" altLang="el-GR" sz="2600" dirty="0"/>
          </a:p>
        </p:txBody>
      </p:sp>
    </p:spTree>
    <p:extLst>
      <p:ext uri="{BB962C8B-B14F-4D97-AF65-F5344CB8AC3E}">
        <p14:creationId xmlns:p14="http://schemas.microsoft.com/office/powerpoint/2010/main" val="98525376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ZHAW.ACCESSIBILITYADDIN.DEFAULTLANGUAGE" val="msoLanguageIDEnglishUK"/>
  <p:tag name="ZHAW.ACCESSIBILITYADDIN.CHECKTIMEDATE" val="11/25/2015 8:40:33 PM"/>
</p:tagLst>
</file>

<file path=ppt/tags/tag2.xml><?xml version="1.0" encoding="utf-8"?>
<p:tagLst xmlns:a="http://schemas.openxmlformats.org/drawingml/2006/main" xmlns:r="http://schemas.openxmlformats.org/officeDocument/2006/relationships" xmlns:p="http://schemas.openxmlformats.org/presentationml/2006/main">
  <p:tag name="ZHAW.ACCESSIBILITYADDIN.READINGORDER" val="5,2,3,"/>
</p:tagLst>
</file>

<file path=ppt/tags/tag3.xml><?xml version="1.0" encoding="utf-8"?>
<p:tagLst xmlns:a="http://schemas.openxmlformats.org/drawingml/2006/main" xmlns:r="http://schemas.openxmlformats.org/officeDocument/2006/relationships" xmlns:p="http://schemas.openxmlformats.org/presentationml/2006/main">
  <p:tag name="ARTICULATE_SLIDE_THUMBNAIL_REFRESH" val="1"/>
  <p:tag name="ZHAW.ACCESSIBILITYADDIN.READINGORDER" val="32770,32771,5,"/>
</p:tagLst>
</file>

<file path=ppt/tags/tag4.xml><?xml version="1.0" encoding="utf-8"?>
<p:tagLst xmlns:a="http://schemas.openxmlformats.org/drawingml/2006/main" xmlns:r="http://schemas.openxmlformats.org/officeDocument/2006/relationships" xmlns:p="http://schemas.openxmlformats.org/presentationml/2006/main">
  <p:tag name="ZHAW.ACCESSIBILITYADDIN.READINGORDER" val="36866,36867,36868,6,"/>
  <p:tag name="ARTICULATE_SLIDE_THUMBNAIL_REFRESH" val="1"/>
</p:tagLst>
</file>

<file path=ppt/tags/tag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bodyPr vert="horz" lIns="91440" tIns="45720" rIns="91440" bIns="45720" rtlCol="0" anchor="ctr">
        <a:normAutofit/>
      </a:bodyPr>
      <a:lstStyle>
        <a:defPPr>
          <a:defRPr dirty="0" smtClean="0"/>
        </a:defPPr>
      </a:lstStyle>
    </a:txDef>
  </a:objectDefaults>
  <a:extraClrScheme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1 6 " ? > < D o c u m e n t S e t t i n g s   x m l n s : x s i = " h t t p : / / w w w . w 3 . o r g / 2 0 0 1 / X M L S c h e m a - i n s t a n c e "   x m l n s : x s d = " h t t p : / / w w w . w 3 . o r g / 2 0 0 1 / X M L S c h e m a "   x m l n s = " h t t p : / / w w w . z h a w . c h / A c c e s s i b i l i t y A d d I n " >  
     < C h e c k R e a d i n g O r d e r > t r u e < / C h e c k R e a d i n g O r d e r >  
     < C h e c k T a b l e H e a d e r > t r u e < / C h e c k T a b l e H e a d e r >  
     < C h e c k S l i d e T i t l e > t r u e < / C h e c k S l i d e T i t l e >  
     < C h e c k L a n g u a g e S e t t i n g > t r u e < / C h e c k L a n g u a g e S e t t i n g >  
     < C h e c k A l t T e x t > t r u e < / C h e c k A l t T e x t >  
     < C h e c k T e x t S i z e > f a l s e < / C h e c k T e x t S i z e >  
     < C h e c k S c r e e n T i p > f a l s e < / C h e c k S c r e e n T i p >  
     < S h o w S h a p e N a m e C o l u m n > f a l s e < / S h o w S h a p e N a m e C o l u m n >  
     < S h o w I s s u e D e s c r i p t i o n > t r u e < / S h o w I s s u e D e s c r i p t i o n >  
 < / D o c u m e n t S e t t i n g s > 
</file>

<file path=customXml/itemProps1.xml><?xml version="1.0" encoding="utf-8"?>
<ds:datastoreItem xmlns:ds="http://schemas.openxmlformats.org/officeDocument/2006/customXml" ds:itemID="{90F6B181-66EE-417B-B199-3C704911C479}">
  <ds:schemaRefs>
    <ds:schemaRef ds:uri="http://www.w3.org/2001/XMLSchema"/>
    <ds:schemaRef ds:uri="http://www.zhaw.ch/AccessibilityAddIn"/>
  </ds:schemaRefs>
</ds:datastoreItem>
</file>

<file path=docProps/app.xml><?xml version="1.0" encoding="utf-8"?>
<Properties xmlns="http://schemas.openxmlformats.org/officeDocument/2006/extended-properties" xmlns:vt="http://schemas.openxmlformats.org/officeDocument/2006/docPropsVTypes">
  <TotalTime>2117</TotalTime>
  <Words>1957</Words>
  <Application>Microsoft Office PowerPoint</Application>
  <PresentationFormat>On-screen Show (4:3)</PresentationFormat>
  <Paragraphs>121</Paragraphs>
  <Slides>32</Slides>
  <Notes>8</Notes>
  <HiddenSlides>0</HiddenSlides>
  <MMClips>0</MMClips>
  <ScaleCrop>false</ScaleCrop>
  <HeadingPairs>
    <vt:vector size="4" baseType="variant">
      <vt:variant>
        <vt:lpstr>Theme</vt:lpstr>
      </vt:variant>
      <vt:variant>
        <vt:i4>1</vt:i4>
      </vt:variant>
      <vt:variant>
        <vt:lpstr>Slide Titles</vt:lpstr>
      </vt:variant>
      <vt:variant>
        <vt:i4>32</vt:i4>
      </vt:variant>
    </vt:vector>
  </HeadingPairs>
  <TitlesOfParts>
    <vt:vector size="33" baseType="lpstr">
      <vt:lpstr>Θέμα του Office</vt:lpstr>
      <vt:lpstr>Applied Linguistics to Foreign Language Teaching and Learning</vt:lpstr>
      <vt:lpstr>Main issues of this unit</vt:lpstr>
      <vt:lpstr>Grammar and linguistic theory  (1/2)</vt:lpstr>
      <vt:lpstr>Grammar and linguistic theory  (2/2)</vt:lpstr>
      <vt:lpstr>Structural theory of language</vt:lpstr>
      <vt:lpstr>Main features of the structural theory of language (1/2)</vt:lpstr>
      <vt:lpstr>Main features of the structural theory of language (2/2)</vt:lpstr>
      <vt:lpstr>Formalism and Chomsky (1/3)</vt:lpstr>
      <vt:lpstr>Formalism and Chomsky (2/3)</vt:lpstr>
      <vt:lpstr>Formalism and Chomsky (3/3)</vt:lpstr>
      <vt:lpstr>The structural/formalist influence on language teaching (1/2)</vt:lpstr>
      <vt:lpstr>The structural/formalist influence on language teaching (2/2)</vt:lpstr>
      <vt:lpstr>Criticisms against structuralism</vt:lpstr>
      <vt:lpstr>The Functionalist trend</vt:lpstr>
      <vt:lpstr>Main features/assumptions of the functional theory</vt:lpstr>
      <vt:lpstr>Functionalism and Hymes</vt:lpstr>
      <vt:lpstr>Functionalism and Firth and Halliday  (1/2)</vt:lpstr>
      <vt:lpstr>Functionalism and Firth and Halliday  (2/2)</vt:lpstr>
      <vt:lpstr>Functional Language Theory:  A Summary</vt:lpstr>
      <vt:lpstr>So…</vt:lpstr>
      <vt:lpstr>Impact of functional language theory on language teaching (1/2)</vt:lpstr>
      <vt:lpstr>Impact of functional language theory on language teaching (2/2)</vt:lpstr>
      <vt:lpstr>How linguistic trends are reflected in current course books (1/2)</vt:lpstr>
      <vt:lpstr>How linguistic trends are reflected in current course books (2/2)</vt:lpstr>
      <vt:lpstr>References</vt:lpstr>
      <vt:lpstr>End of Unit</vt:lpstr>
      <vt:lpstr>Financing</vt:lpstr>
      <vt:lpstr>Notes</vt:lpstr>
      <vt:lpstr>Note on History of Published Version </vt:lpstr>
      <vt:lpstr>Reference Note </vt:lpstr>
      <vt:lpstr>Licensing Note </vt:lpstr>
      <vt:lpstr>Preservation Notices</vt:lpstr>
    </vt:vector>
  </TitlesOfParts>
  <Manager>Faculty of English Language and Literature</Manager>
  <Company>National and Kapodistrian University of Athens</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Object of Knowledge in Foreign Language Courses</dc:title>
  <dc:subject>Applied Linguistics to Foreign Language Teaching and Learning</dc:subject>
  <dc:creator> Bessie Dendrinos</dc:creator>
  <cp:keywords>linguistics, language theory, structuralism, formalism, functionalism</cp:keywords>
  <dc:description>The main principles of the structuralist/formalist trend and the functionalist trend are discussed as well as their impact on the design of language syllabi and foreign language pedagogy more generally.</dc:description>
  <cp:lastModifiedBy>Smaragda Papadopoulou</cp:lastModifiedBy>
  <cp:revision>210</cp:revision>
  <dcterms:created xsi:type="dcterms:W3CDTF">2012-09-06T09:03:05Z</dcterms:created>
  <dcterms:modified xsi:type="dcterms:W3CDTF">2015-11-25T18:41:54Z</dcterms:modified>
  <cp:category> Foreign Language Teaching and Learning</cp:category>
</cp:coreProperties>
</file>