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56" r:id="rId2"/>
    <p:sldId id="418" r:id="rId3"/>
    <p:sldId id="419" r:id="rId4"/>
    <p:sldId id="421" r:id="rId5"/>
    <p:sldId id="423" r:id="rId6"/>
    <p:sldId id="425" r:id="rId7"/>
    <p:sldId id="426" r:id="rId8"/>
    <p:sldId id="427" r:id="rId9"/>
    <p:sldId id="428" r:id="rId10"/>
    <p:sldId id="429" r:id="rId11"/>
    <p:sldId id="431" r:id="rId12"/>
    <p:sldId id="433" r:id="rId13"/>
    <p:sldId id="435" r:id="rId14"/>
    <p:sldId id="437" r:id="rId15"/>
    <p:sldId id="439" r:id="rId16"/>
    <p:sldId id="440" r:id="rId17"/>
    <p:sldId id="441" r:id="rId18"/>
    <p:sldId id="442" r:id="rId19"/>
    <p:sldId id="444" r:id="rId20"/>
    <p:sldId id="445" r:id="rId21"/>
    <p:sldId id="446" r:id="rId22"/>
    <p:sldId id="447" r:id="rId23"/>
    <p:sldId id="410" r:id="rId24"/>
    <p:sldId id="411" r:id="rId25"/>
    <p:sldId id="412" r:id="rId26"/>
    <p:sldId id="449" r:id="rId27"/>
    <p:sldId id="450" r:id="rId28"/>
    <p:sldId id="414" r:id="rId29"/>
    <p:sldId id="415" r:id="rId30"/>
    <p:sldId id="416" r:id="rId31"/>
    <p:sldId id="44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71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44" y="72"/>
      </p:cViewPr>
      <p:guideLst/>
    </p:cSldViewPr>
  </p:slideViewPr>
  <p:outlineViewPr>
    <p:cViewPr>
      <p:scale>
        <a:sx n="33" d="100"/>
        <a:sy n="33" d="100"/>
      </p:scale>
      <p:origin x="0" y="-280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A15CB-E518-42D0-B086-3B1AF5864A87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DB2FB-1A1E-483C-8906-5BB705B55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5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36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89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74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47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36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82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97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9302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242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51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576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33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0069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2558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4984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87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32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11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Εικόνα  1. </a:t>
            </a:r>
            <a:r>
              <a:rPr lang="en-US" dirty="0" smtClean="0"/>
              <a:t>Copyright Roberto </a:t>
            </a:r>
            <a:r>
              <a:rPr lang="en-US" dirty="0" err="1" smtClean="0"/>
              <a:t>Sozzani</a:t>
            </a:r>
            <a:r>
              <a:rPr lang="en-US" dirty="0" smtClean="0"/>
              <a:t>   </a:t>
            </a:r>
            <a:r>
              <a:rPr lang="el-GR" dirty="0" smtClean="0"/>
              <a:t>Σύνδεσμος:  </a:t>
            </a:r>
            <a:r>
              <a:rPr lang="en-US" dirty="0" smtClean="0"/>
              <a:t>http://z10.invisionfree.com/ForumSapiens/ar/t72.htm  </a:t>
            </a:r>
            <a:r>
              <a:rPr lang="el-GR" dirty="0" smtClean="0"/>
              <a:t>Πηγή: </a:t>
            </a:r>
            <a:r>
              <a:rPr lang="en-US" dirty="0" smtClean="0"/>
              <a:t>http://z10.invisionfree.com.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Εικόνα  2. </a:t>
            </a:r>
            <a:r>
              <a:rPr lang="en-US" dirty="0" err="1" smtClean="0"/>
              <a:t>Pyura</a:t>
            </a:r>
            <a:r>
              <a:rPr lang="en-US" dirty="0" smtClean="0"/>
              <a:t> </a:t>
            </a:r>
            <a:r>
              <a:rPr lang="en-US" dirty="0" err="1" smtClean="0"/>
              <a:t>spinifera</a:t>
            </a:r>
            <a:r>
              <a:rPr lang="en-US" dirty="0" smtClean="0"/>
              <a:t> Wikipedia the Free Encyclopedia. Creative Commons </a:t>
            </a:r>
            <a:r>
              <a:rPr lang="en-US" dirty="0" err="1" smtClean="0"/>
              <a:t>Licence.Copyright</a:t>
            </a:r>
            <a:r>
              <a:rPr lang="en-US" dirty="0" smtClean="0"/>
              <a:t>   </a:t>
            </a:r>
            <a:r>
              <a:rPr lang="el-GR" dirty="0" smtClean="0"/>
              <a:t>Σύνδεσμος:  </a:t>
            </a:r>
            <a:r>
              <a:rPr lang="en-US" dirty="0" smtClean="0"/>
              <a:t>https://sr.wikipedia.org/wiki/%D0%9F%D0%BB%D0%B0%D1%88%D1%82%D0%B0%D1%88%D0%B8  </a:t>
            </a:r>
            <a:r>
              <a:rPr lang="el-GR" dirty="0" smtClean="0"/>
              <a:t>Πηγή: </a:t>
            </a:r>
            <a:r>
              <a:rPr lang="en-US" dirty="0" smtClean="0"/>
              <a:t>https://sr.wikipedia.org.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Εικόνα  3. </a:t>
            </a:r>
            <a:r>
              <a:rPr lang="en-US" dirty="0" err="1" smtClean="0"/>
              <a:t>Salp</a:t>
            </a:r>
            <a:r>
              <a:rPr lang="en-US" dirty="0" smtClean="0"/>
              <a:t> </a:t>
            </a:r>
            <a:r>
              <a:rPr lang="en-US" dirty="0" err="1" smtClean="0"/>
              <a:t>Thaliacea</a:t>
            </a:r>
            <a:r>
              <a:rPr lang="en-US" dirty="0" smtClean="0"/>
              <a:t>. Copyright © Australian Museum 2015</a:t>
            </a:r>
            <a:r>
              <a:rPr lang="el-GR" dirty="0" smtClean="0"/>
              <a:t>Σύνδεσμος:  </a:t>
            </a:r>
            <a:r>
              <a:rPr lang="en-US" dirty="0" smtClean="0"/>
              <a:t>http://australianmuseum.net.au/holoplankton  </a:t>
            </a:r>
            <a:r>
              <a:rPr lang="el-GR" dirty="0" smtClean="0"/>
              <a:t>Πηγή: </a:t>
            </a:r>
            <a:r>
              <a:rPr lang="en-US" dirty="0" smtClean="0"/>
              <a:t>http://australianmuseum.net.au.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Εικόνα 4. </a:t>
            </a:r>
            <a:r>
              <a:rPr lang="en-US" dirty="0" smtClean="0"/>
              <a:t>Copyrighted.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Εικόνα </a:t>
            </a:r>
            <a:r>
              <a:rPr lang="en-US" dirty="0" smtClean="0"/>
              <a:t>5</a:t>
            </a:r>
            <a:r>
              <a:rPr lang="el-GR" dirty="0" smtClean="0"/>
              <a:t>. </a:t>
            </a:r>
            <a:r>
              <a:rPr lang="en-US" dirty="0" err="1" smtClean="0"/>
              <a:t>Ciona</a:t>
            </a:r>
            <a:r>
              <a:rPr lang="en-US" dirty="0" smtClean="0"/>
              <a:t> </a:t>
            </a:r>
            <a:r>
              <a:rPr lang="en-US" dirty="0" err="1" smtClean="0"/>
              <a:t>intestinalis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l-GR" dirty="0" smtClean="0"/>
              <a:t> Σύνδεσμος:  </a:t>
            </a:r>
            <a:r>
              <a:rPr lang="en-US" dirty="0" smtClean="0"/>
              <a:t>http://hermes.mbl.edu/BiologicalBulletin/MMER/cirino/CirFig01.html</a:t>
            </a:r>
            <a:r>
              <a:rPr lang="el-GR" dirty="0" smtClean="0"/>
              <a:t>  Πηγή: </a:t>
            </a:r>
            <a:r>
              <a:rPr lang="en-US" dirty="0" err="1" smtClean="0"/>
              <a:t>Cirino</a:t>
            </a:r>
            <a:r>
              <a:rPr lang="en-US" dirty="0" smtClean="0"/>
              <a:t> et al.: Laboratory culture of </a:t>
            </a:r>
            <a:r>
              <a:rPr lang="en-US" dirty="0" err="1" smtClean="0"/>
              <a:t>Ciona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57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8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78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7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1819"/>
            <a:ext cx="7772400" cy="1415846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602037"/>
            <a:ext cx="6894871" cy="2710273"/>
          </a:xfrm>
        </p:spPr>
        <p:txBody>
          <a:bodyPr/>
          <a:lstStyle>
            <a:lvl1pPr marL="0" indent="0" algn="ctr">
              <a:buNone/>
              <a:defRPr lang="en-US" sz="2400" b="1" smtClean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l-GR" sz="2800" dirty="0" smtClean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2159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2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54200"/>
            <a:ext cx="3890963" cy="4308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8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8650" y="1853430"/>
            <a:ext cx="3836988" cy="43092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4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0238" y="2160588"/>
            <a:ext cx="2949575" cy="37004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33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93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2"/>
          </p:nvPr>
        </p:nvSpPr>
        <p:spPr>
          <a:xfrm>
            <a:off x="628650" y="1854200"/>
            <a:ext cx="7886700" cy="3860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7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7"/>
          </p:nvPr>
        </p:nvSpPr>
        <p:spPr>
          <a:xfrm>
            <a:off x="62865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8"/>
          </p:nvPr>
        </p:nvSpPr>
        <p:spPr>
          <a:xfrm>
            <a:off x="4724400" y="184833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9"/>
          </p:nvPr>
        </p:nvSpPr>
        <p:spPr>
          <a:xfrm>
            <a:off x="473710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03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37100" y="1854200"/>
            <a:ext cx="3778250" cy="2044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682875" y="4075111"/>
            <a:ext cx="3778250" cy="203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6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7050" y="2311400"/>
            <a:ext cx="252095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302000" y="2311400"/>
            <a:ext cx="250190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76950" y="2311400"/>
            <a:ext cx="2495550" cy="318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52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5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1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415" y="3386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5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Θέση εικόνας 6"/>
          <p:cNvSpPr>
            <a:spLocks noGrp="1"/>
          </p:cNvSpPr>
          <p:nvPr>
            <p:ph type="pic" sz="quarter" idx="13"/>
          </p:nvPr>
        </p:nvSpPr>
        <p:spPr>
          <a:xfrm>
            <a:off x="628651" y="1794694"/>
            <a:ext cx="7886699" cy="38369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14"/>
          </p:nvPr>
        </p:nvSpPr>
        <p:spPr>
          <a:xfrm>
            <a:off x="628650" y="5735636"/>
            <a:ext cx="7940675" cy="485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660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SmartArt 5"/>
          <p:cNvSpPr>
            <a:spLocks noGrp="1"/>
          </p:cNvSpPr>
          <p:nvPr>
            <p:ph type="dgm" sz="quarter" idx="12"/>
          </p:nvPr>
        </p:nvSpPr>
        <p:spPr>
          <a:xfrm>
            <a:off x="628650" y="1858963"/>
            <a:ext cx="7886700" cy="4261618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513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628650" y="1843088"/>
            <a:ext cx="5300663" cy="42624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091238" y="1843088"/>
            <a:ext cx="2595562" cy="4233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88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2"/>
          </p:nvPr>
        </p:nvSpPr>
        <p:spPr>
          <a:xfrm>
            <a:off x="3790950" y="1828800"/>
            <a:ext cx="47244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28650" y="1798638"/>
            <a:ext cx="3101975" cy="4410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118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3889" y="6325416"/>
            <a:ext cx="6830668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dirty="0" smtClean="0"/>
              <a:t>Ενότητα 1η. </a:t>
            </a:r>
            <a:r>
              <a:rPr lang="el-GR" dirty="0" err="1" smtClean="0"/>
              <a:t>Υποφύλα</a:t>
            </a:r>
            <a:r>
              <a:rPr lang="el-GR" dirty="0" smtClean="0"/>
              <a:t> </a:t>
            </a:r>
            <a:r>
              <a:rPr lang="el-GR" dirty="0" err="1" smtClean="0"/>
              <a:t>Χορδωτών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4557" y="6325416"/>
            <a:ext cx="550793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 rotWithShape="1">
          <a:blip r:embed="rId21"/>
          <a:srcRect l="1" r="85167"/>
          <a:stretch/>
        </p:blipFill>
        <p:spPr>
          <a:xfrm>
            <a:off x="628650" y="6164722"/>
            <a:ext cx="505239" cy="62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5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79" r:id="rId5"/>
    <p:sldLayoutId id="2147483666" r:id="rId6"/>
    <p:sldLayoutId id="2147483671" r:id="rId7"/>
    <p:sldLayoutId id="2147483672" r:id="rId8"/>
    <p:sldLayoutId id="2147483673" r:id="rId9"/>
    <p:sldLayoutId id="2147483674" r:id="rId10"/>
    <p:sldLayoutId id="2147483681" r:id="rId11"/>
    <p:sldLayoutId id="2147483682" r:id="rId12"/>
    <p:sldLayoutId id="2147483680" r:id="rId13"/>
    <p:sldLayoutId id="2147483669" r:id="rId14"/>
    <p:sldLayoutId id="2147483675" r:id="rId15"/>
    <p:sldLayoutId id="2147483676" r:id="rId16"/>
    <p:sldLayoutId id="2147483678" r:id="rId17"/>
    <p:sldLayoutId id="2147483677" r:id="rId18"/>
    <p:sldLayoutId id="2147483683" r:id="rId19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>
              <a:lumMod val="75000"/>
            </a:schemeClr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Ζωολογία ΙΙ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Ενότητα 1</a:t>
            </a:r>
            <a:r>
              <a:rPr lang="el-GR" sz="2800" baseline="30000" dirty="0">
                <a:solidFill>
                  <a:schemeClr val="accent6">
                    <a:lumMod val="75000"/>
                  </a:schemeClr>
                </a:solidFill>
              </a:rPr>
              <a:t>η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2800" dirty="0" err="1">
                <a:solidFill>
                  <a:schemeClr val="accent6">
                    <a:lumMod val="75000"/>
                  </a:schemeClr>
                </a:solidFill>
              </a:rPr>
              <a:t>Υποφύλα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2800" dirty="0" err="1">
                <a:solidFill>
                  <a:schemeClr val="accent6">
                    <a:lumMod val="75000"/>
                  </a:schemeClr>
                </a:solidFill>
              </a:rPr>
              <a:t>Χορδωτών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l-GR" sz="2800" dirty="0"/>
          </a:p>
          <a:p>
            <a:r>
              <a:rPr lang="el-GR" sz="2800" dirty="0" smtClean="0"/>
              <a:t>Παναγιώτης</a:t>
            </a:r>
            <a:r>
              <a:rPr lang="en-US" sz="2800" dirty="0" smtClean="0"/>
              <a:t> </a:t>
            </a:r>
            <a:r>
              <a:rPr lang="el-GR" sz="2800" dirty="0" err="1" smtClean="0"/>
              <a:t>Παφίλης</a:t>
            </a:r>
            <a:r>
              <a:rPr lang="el-GR" sz="2800" dirty="0"/>
              <a:t>, </a:t>
            </a:r>
            <a:r>
              <a:rPr lang="el-GR" sz="2800" dirty="0" err="1" smtClean="0"/>
              <a:t>Επικ</a:t>
            </a:r>
            <a:r>
              <a:rPr lang="el-GR" sz="2800" dirty="0" smtClean="0"/>
              <a:t>. Καθηγητής</a:t>
            </a:r>
            <a:endParaRPr lang="el-GR" sz="2800" dirty="0"/>
          </a:p>
          <a:p>
            <a:r>
              <a:rPr lang="el-GR" sz="2800" dirty="0"/>
              <a:t>Σχολή Θετικών Επιστημών</a:t>
            </a:r>
          </a:p>
          <a:p>
            <a:r>
              <a:rPr lang="el-GR" sz="2800" dirty="0" smtClean="0"/>
              <a:t>Τμήμα Βιολογίας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85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>
                <a:ea typeface="ＭＳ Ｐゴシック" panose="020B0600070205080204" pitchFamily="34" charset="-128"/>
              </a:rPr>
              <a:t>Ασκίδια: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Α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ναπαραγωγή 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Ε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ίναι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ερμαφρόδιτα και στο ίδιο άτομο υπάρχει ένας 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όρχις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και μια ωοθήκη.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Τ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α γεννητικά κύτταρα μεταφέρονται στη 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βραγχιακή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κοιλότητα και στη συνέχεια στο εξωτερικό νερό όπου ακολουθεί γονιμοποίηση.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 smtClean="0">
                <a:ea typeface="ＭＳ Ｐゴシック" panose="020B0600070205080204" pitchFamily="34" charset="-128"/>
              </a:rPr>
              <a:t>Ασκίδια: Προνυμφικό </a:t>
            </a:r>
            <a:r>
              <a:rPr lang="el-GR" altLang="en-US" dirty="0">
                <a:ea typeface="ＭＳ Ｐゴシック" panose="020B0600070205080204" pitchFamily="34" charset="-128"/>
              </a:rPr>
              <a:t>στάδιο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11479" y="1825625"/>
            <a:ext cx="4983749" cy="4780710"/>
          </a:xfrm>
        </p:spPr>
        <p:txBody>
          <a:bodyPr>
            <a:no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Η</a:t>
            </a:r>
            <a:r>
              <a:rPr lang="el-GR" altLang="en-US" sz="2400" dirty="0">
                <a:ea typeface="ＭＳ Ｐゴシック" panose="020B0600070205080204" pitchFamily="34" charset="-128"/>
              </a:rPr>
              <a:t> διαφανής προνύμφη μοιάζει με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γυρίν</a:t>
            </a:r>
            <a:r>
              <a:rPr lang="en-US" altLang="en-US" sz="2400" dirty="0">
                <a:ea typeface="ＭＳ Ｐゴシック" panose="020B0600070205080204" pitchFamily="34" charset="-128"/>
              </a:rPr>
              <a:t>o</a:t>
            </a:r>
            <a:r>
              <a:rPr lang="el-GR" altLang="en-US" sz="2400" dirty="0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Φ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έρει</a:t>
            </a:r>
            <a:r>
              <a:rPr lang="el-GR" altLang="en-US" sz="2400" dirty="0">
                <a:ea typeface="ＭＳ Ｐゴシック" panose="020B0600070205080204" pitchFamily="34" charset="-128"/>
              </a:rPr>
              <a:t> και τα πέντε βασικά χαρακτηριστικά των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χορδωτών</a:t>
            </a:r>
            <a:r>
              <a:rPr lang="el-GR" altLang="en-US" sz="2400" dirty="0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Δ</a:t>
            </a:r>
            <a:r>
              <a:rPr lang="el-GR" altLang="en-US" sz="2400" dirty="0">
                <a:ea typeface="ＭＳ Ｐゴシック" panose="020B0600070205080204" pitchFamily="34" charset="-128"/>
              </a:rPr>
              <a:t>εν τρέφεται.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Κ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ολυμπά</a:t>
            </a:r>
            <a:r>
              <a:rPr lang="el-GR" altLang="en-US" sz="2400" dirty="0">
                <a:ea typeface="ＭＳ Ｐゴシック" panose="020B0600070205080204" pitchFamily="34" charset="-128"/>
              </a:rPr>
              <a:t> μέχρι να προσκολληθεί μέσω ειδικών θηλών σε σταθερό υπόστρωμα.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Α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κολουθεί</a:t>
            </a:r>
            <a:r>
              <a:rPr lang="el-GR" altLang="en-US" sz="2400" dirty="0">
                <a:ea typeface="ＭＳ Ｐゴシック" panose="020B0600070205080204" pitchFamily="34" charset="-128"/>
              </a:rPr>
              <a:t> μεταμόρφωση σε εδραίο ενήλικο άτομο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.</a:t>
            </a:r>
            <a:endParaRPr lang="en-US" sz="2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229" y="1855337"/>
            <a:ext cx="3094212" cy="346342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26227" y="443991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6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82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 err="1">
                <a:ea typeface="ＭＳ Ｐゴシック" panose="020B0600070205080204" pitchFamily="34" charset="-128"/>
              </a:rPr>
              <a:t>Θαλιοειδή</a:t>
            </a:r>
            <a:r>
              <a:rPr lang="el-GR" altLang="en-US" dirty="0">
                <a:ea typeface="ＭＳ Ｐゴシック" panose="020B0600070205080204" pitchFamily="34" charset="-128"/>
              </a:rPr>
              <a:t> (</a:t>
            </a:r>
            <a:r>
              <a:rPr lang="el-GR" altLang="en-US" dirty="0" err="1">
                <a:ea typeface="ＭＳ Ｐゴシック" panose="020B0600070205080204" pitchFamily="34" charset="-128"/>
              </a:rPr>
              <a:t>σάλπες</a:t>
            </a:r>
            <a:r>
              <a:rPr lang="el-GR" altLang="en-US" dirty="0">
                <a:ea typeface="ＭＳ Ｐゴシック" panose="020B0600070205080204" pitchFamily="34" charset="-128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4670206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Π</a:t>
            </a:r>
            <a:r>
              <a:rPr lang="el-GR" altLang="en-US" dirty="0" err="1">
                <a:ea typeface="ＭＳ Ｐゴシック" panose="020B0600070205080204" pitchFamily="34" charset="-128"/>
              </a:rPr>
              <a:t>ελαγικές</a:t>
            </a:r>
            <a:r>
              <a:rPr lang="el-GR" altLang="en-US" dirty="0">
                <a:ea typeface="ＭＳ Ｐゴシック" panose="020B0600070205080204" pitchFamily="34" charset="-128"/>
              </a:rPr>
              <a:t> μορφές με </a:t>
            </a:r>
            <a:r>
              <a:rPr lang="el-GR" altLang="en-US" dirty="0" err="1">
                <a:ea typeface="ＭＳ Ｐゴシック" panose="020B0600070205080204" pitchFamily="34" charset="-128"/>
              </a:rPr>
              <a:t>λεμονοειδές</a:t>
            </a:r>
            <a:r>
              <a:rPr lang="el-GR" altLang="en-US" dirty="0">
                <a:ea typeface="ＭＳ Ｐゴシック" panose="020B0600070205080204" pitchFamily="34" charset="-128"/>
              </a:rPr>
              <a:t> ή βαρελίσιο σχήμα.</a:t>
            </a:r>
          </a:p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Τ</a:t>
            </a:r>
            <a:r>
              <a:rPr lang="el-GR" altLang="en-US" dirty="0">
                <a:ea typeface="ＭＳ Ｐゴシック" panose="020B0600070205080204" pitchFamily="34" charset="-128"/>
              </a:rPr>
              <a:t>ο σώμα είναι ζελατινώδες και διάφανο.</a:t>
            </a:r>
          </a:p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Μ</a:t>
            </a:r>
            <a:r>
              <a:rPr lang="el-GR" altLang="en-US" dirty="0" err="1">
                <a:ea typeface="ＭＳ Ｐゴシック" panose="020B0600070205080204" pitchFamily="34" charset="-128"/>
              </a:rPr>
              <a:t>ονήρεις</a:t>
            </a:r>
            <a:r>
              <a:rPr lang="el-GR" altLang="en-US" dirty="0">
                <a:ea typeface="ＭＳ Ｐゴシック" panose="020B0600070205080204" pitchFamily="34" charset="-128"/>
              </a:rPr>
              <a:t> ή αποικιακές μορφές (που μπορούν να φτάσουν σε μήκος πολλών μέτρων).</a:t>
            </a:r>
          </a:p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Ο</a:t>
            </a:r>
            <a:r>
              <a:rPr lang="el-GR" altLang="en-US" dirty="0">
                <a:ea typeface="ＭＳ Ｐゴシック" panose="020B0600070205080204" pitchFamily="34" charset="-128"/>
              </a:rPr>
              <a:t>ι σίφωνες εξόδου και εισόδου τοποθετούνται στα δύο αντίθετα άκρα.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856" y="1828158"/>
            <a:ext cx="3216494" cy="359728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26227" y="443991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7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00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ea typeface="ＭＳ Ｐゴシック" panose="020B0600070205080204" pitchFamily="34" charset="-128"/>
              </a:rPr>
              <a:t>Ειδικά χαρακτηριστικά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11295"/>
          </a:xfrm>
        </p:spPr>
        <p:txBody>
          <a:bodyPr>
            <a:normAutofit fontScale="92500"/>
          </a:bodyPr>
          <a:lstStyle/>
          <a:p>
            <a:r>
              <a:rPr lang="en-US" altLang="en-US" sz="2600" dirty="0">
                <a:ea typeface="ＭＳ Ｐゴシック" panose="020B0600070205080204" pitchFamily="34" charset="-128"/>
              </a:rPr>
              <a:t>Τ</a:t>
            </a:r>
            <a:r>
              <a:rPr lang="el-GR" altLang="en-US" sz="2600" dirty="0">
                <a:ea typeface="ＭＳ Ｐゴシック" panose="020B0600070205080204" pitchFamily="34" charset="-128"/>
              </a:rPr>
              <a:t>ο νερό αντλείται στο σώμα με </a:t>
            </a:r>
            <a:r>
              <a:rPr lang="el-GR" altLang="en-US" sz="2600" dirty="0" err="1">
                <a:ea typeface="ＭＳ Ｐゴシック" panose="020B0600070205080204" pitchFamily="34" charset="-128"/>
              </a:rPr>
              <a:t>μυική</a:t>
            </a:r>
            <a:r>
              <a:rPr lang="el-GR" altLang="en-US" sz="2600" dirty="0">
                <a:ea typeface="ＭＳ Ｐゴシック" panose="020B0600070205080204" pitchFamily="34" charset="-128"/>
              </a:rPr>
              <a:t> συστολή (και όχι με βλεφαρίδες).</a:t>
            </a:r>
          </a:p>
          <a:p>
            <a:r>
              <a:rPr lang="en-US" altLang="en-US" sz="2600" dirty="0">
                <a:ea typeface="ＭＳ Ｐゴシック" panose="020B0600070205080204" pitchFamily="34" charset="-128"/>
              </a:rPr>
              <a:t>Μ</a:t>
            </a:r>
            <a:r>
              <a:rPr lang="el-GR" altLang="en-US" sz="2600" dirty="0">
                <a:ea typeface="ＭＳ Ｐゴシック" panose="020B0600070205080204" pitchFamily="34" charset="-128"/>
              </a:rPr>
              <a:t>ε την εκτόξευση του νερού τα </a:t>
            </a:r>
            <a:r>
              <a:rPr lang="el-GR" altLang="en-US" sz="2600" dirty="0" err="1">
                <a:ea typeface="ＭＳ Ｐゴシック" panose="020B0600070205080204" pitchFamily="34" charset="-128"/>
              </a:rPr>
              <a:t>θαλιοειδή</a:t>
            </a:r>
            <a:r>
              <a:rPr lang="el-GR" altLang="en-US" sz="2600" dirty="0">
                <a:ea typeface="ＭＳ Ｐゴシック" panose="020B0600070205080204" pitchFamily="34" charset="-128"/>
              </a:rPr>
              <a:t> εξυπηρετούν τη μετακίνηση, την αναπνοή και την διατροφή.</a:t>
            </a:r>
          </a:p>
          <a:p>
            <a:r>
              <a:rPr lang="en-US" altLang="en-US" sz="2600" dirty="0">
                <a:ea typeface="ＭＳ Ｐゴシック" panose="020B0600070205080204" pitchFamily="34" charset="-128"/>
              </a:rPr>
              <a:t>Π</a:t>
            </a:r>
            <a:r>
              <a:rPr lang="el-GR" altLang="en-US" sz="2600" dirty="0" err="1">
                <a:ea typeface="ＭＳ Ｐゴシック" panose="020B0600070205080204" pitchFamily="34" charset="-128"/>
              </a:rPr>
              <a:t>ολλά</a:t>
            </a:r>
            <a:r>
              <a:rPr lang="el-GR" altLang="en-US" sz="2600" dirty="0">
                <a:ea typeface="ＭＳ Ｐゴシック" panose="020B0600070205080204" pitchFamily="34" charset="-128"/>
              </a:rPr>
              <a:t> είδη έχουν την ικανότητα βιοφωσφορισμού μέσω </a:t>
            </a:r>
            <a:r>
              <a:rPr lang="el-GR" altLang="en-US" sz="2600" dirty="0" err="1">
                <a:ea typeface="ＭＳ Ｐゴシック" panose="020B0600070205080204" pitchFamily="34" charset="-128"/>
              </a:rPr>
              <a:t>φωτοπαραγωγικών</a:t>
            </a:r>
            <a:r>
              <a:rPr lang="el-GR" altLang="en-US" sz="2600" dirty="0">
                <a:ea typeface="ＭＳ Ｐゴシック" panose="020B0600070205080204" pitchFamily="34" charset="-128"/>
              </a:rPr>
              <a:t> οργάνων.</a:t>
            </a:r>
          </a:p>
          <a:p>
            <a:r>
              <a:rPr lang="en-US" altLang="en-US" sz="2600" dirty="0">
                <a:ea typeface="ＭＳ Ｐゴシック" panose="020B0600070205080204" pitchFamily="34" charset="-128"/>
              </a:rPr>
              <a:t>Η</a:t>
            </a:r>
            <a:r>
              <a:rPr lang="el-GR" altLang="en-US" sz="2600" dirty="0">
                <a:ea typeface="ＭＳ Ｐゴシック" panose="020B0600070205080204" pitchFamily="34" charset="-128"/>
              </a:rPr>
              <a:t> δημογραφία των πληθυσμών τους ακολουθούν συνήθως τους κύκλους του </a:t>
            </a:r>
            <a:r>
              <a:rPr lang="el-GR" altLang="en-US" sz="2600" dirty="0" err="1">
                <a:ea typeface="ＭＳ Ｐゴシック" panose="020B0600070205080204" pitchFamily="34" charset="-128"/>
              </a:rPr>
              <a:t>φυτοπλαγκτού</a:t>
            </a:r>
            <a:r>
              <a:rPr lang="el-GR" altLang="en-US" sz="2600" dirty="0">
                <a:ea typeface="ＭＳ Ｐゴシック" panose="020B0600070205080204" pitchFamily="34" charset="-128"/>
              </a:rPr>
              <a:t>. </a:t>
            </a:r>
          </a:p>
          <a:p>
            <a:r>
              <a:rPr lang="el-GR" altLang="en-US" sz="2600" dirty="0">
                <a:ea typeface="ＭＳ Ｐゴシック" panose="020B0600070205080204" pitchFamily="34" charset="-128"/>
              </a:rPr>
              <a:t>Τα περισσότερα γένη αναπαράγονται με εναλλαγή εγγενών και αγενών γενεών.</a:t>
            </a:r>
            <a:endParaRPr lang="en-US" altLang="en-US" sz="26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32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Κωπηλάτες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11530" y="1825625"/>
            <a:ext cx="4217670" cy="4351338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Π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ελαγικές</a:t>
            </a:r>
            <a:r>
              <a:rPr lang="el-GR" altLang="en-US" sz="2400" dirty="0">
                <a:ea typeface="ＭＳ Ｐゴシック" panose="020B0600070205080204" pitchFamily="34" charset="-128"/>
              </a:rPr>
              <a:t> μορφές με σχήμα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κεκαμμένου</a:t>
            </a:r>
            <a:r>
              <a:rPr lang="el-GR" altLang="en-US" sz="2400" dirty="0">
                <a:ea typeface="ＭＳ Ｐゴシック" panose="020B0600070205080204" pitchFamily="34" charset="-128"/>
              </a:rPr>
              <a:t> γυρίνου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.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endParaRPr lang="el-GR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Α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νάλογα</a:t>
            </a:r>
            <a:r>
              <a:rPr lang="el-GR" altLang="en-US" sz="2400" dirty="0">
                <a:ea typeface="ＭＳ Ｐゴシック" panose="020B0600070205080204" pitchFamily="34" charset="-128"/>
              </a:rPr>
              <a:t> με την αφθονία τροφής μπορούν να αναπτύξουν πυκνούς πληθυσμούς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.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endParaRPr lang="el-GR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Π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ολύ</a:t>
            </a:r>
            <a:r>
              <a:rPr lang="el-GR" altLang="en-US" sz="2400" dirty="0">
                <a:ea typeface="ＭＳ Ｐゴシック" panose="020B0600070205080204" pitchFamily="34" charset="-128"/>
              </a:rPr>
              <a:t> σύνηθες το φαινόμενο της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παιδομόρφωσης</a:t>
            </a:r>
            <a:r>
              <a:rPr lang="el-GR" altLang="en-US" sz="2400" dirty="0">
                <a:ea typeface="ＭＳ Ｐゴシック" panose="020B0600070205080204" pitchFamily="34" charset="-128"/>
              </a:rPr>
              <a:t>.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0" y="1825625"/>
            <a:ext cx="3886200" cy="4351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32950" y="583569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8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29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ea typeface="ＭＳ Ｐゴシック" panose="020B0600070205080204" pitchFamily="34" charset="-128"/>
              </a:rPr>
              <a:t>Διατροφή Κωπηλατών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9569" y="1839142"/>
            <a:ext cx="4057733" cy="449979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Δ</a:t>
            </a:r>
            <a:r>
              <a:rPr lang="el-GR" altLang="en-US" dirty="0" err="1">
                <a:ea typeface="ＭＳ Ｐゴシック" panose="020B0600070205080204" pitchFamily="34" charset="-128"/>
              </a:rPr>
              <a:t>ιαθέτουν</a:t>
            </a:r>
            <a:r>
              <a:rPr lang="el-GR" altLang="en-US" dirty="0">
                <a:ea typeface="ＭＳ Ｐゴシック" panose="020B0600070205080204" pitchFamily="34" charset="-128"/>
              </a:rPr>
              <a:t> μια μοναδική διατροφική συσκευή, τον οίκο. </a:t>
            </a:r>
            <a:r>
              <a:rPr lang="en-US" altLang="en-US" dirty="0">
                <a:ea typeface="ＭＳ Ｐゴシック" panose="020B0600070205080204" pitchFamily="34" charset="-128"/>
              </a:rPr>
              <a:t>Π</a:t>
            </a:r>
            <a:r>
              <a:rPr lang="el-GR" altLang="en-US" dirty="0" err="1">
                <a:ea typeface="ＭＳ Ｐゴシック" panose="020B0600070205080204" pitchFamily="34" charset="-128"/>
              </a:rPr>
              <a:t>ρόκειται</a:t>
            </a:r>
            <a:r>
              <a:rPr lang="el-GR" altLang="en-US" dirty="0">
                <a:ea typeface="ＭＳ Ｐゴシック" panose="020B0600070205080204" pitchFamily="34" charset="-128"/>
              </a:rPr>
              <a:t> για διάφανη κοίλη σφαίρα που περιλαμβάνει βλέννα και στην επιφάνεια της φέρει φίλτρα και διόδους.</a:t>
            </a:r>
          </a:p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Η</a:t>
            </a:r>
            <a:r>
              <a:rPr lang="el-GR" altLang="en-US" dirty="0">
                <a:ea typeface="ＭＳ Ｐゴシック" panose="020B0600070205080204" pitchFamily="34" charset="-128"/>
              </a:rPr>
              <a:t> τροφή (φυτοπλαγκτόν και βακτήρια) εισέρχονται στον οίκο μέσω φίλτρων και φτάνουν στο στόμα. </a:t>
            </a:r>
          </a:p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Κ</a:t>
            </a:r>
            <a:r>
              <a:rPr lang="el-GR" altLang="en-US" dirty="0" err="1">
                <a:ea typeface="ＭＳ Ｐゴシック" panose="020B0600070205080204" pitchFamily="34" charset="-128"/>
              </a:rPr>
              <a:t>άθε</a:t>
            </a:r>
            <a:r>
              <a:rPr lang="el-GR" altLang="en-US" dirty="0">
                <a:ea typeface="ＭＳ Ｐゴシック" panose="020B0600070205080204" pitchFamily="34" charset="-128"/>
              </a:rPr>
              <a:t> 4 περίπου ώρες τα φίλτρα αποφράσσονται και ο Κωπηλάτης αντικαθιστά τον παλαιό οίκο με νέο.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/>
          <a:stretch/>
        </p:blipFill>
        <p:spPr>
          <a:xfrm>
            <a:off x="4549223" y="1839142"/>
            <a:ext cx="4107097" cy="3793911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58612" y="50747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</a:t>
            </a:r>
            <a:endParaRPr lang="el-GR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344470" y="535605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31568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Κ</a:t>
            </a:r>
            <a:r>
              <a:rPr lang="el-GR" altLang="en-US" smtClean="0">
                <a:ea typeface="ＭＳ Ｐゴシック" panose="020B0600070205080204" pitchFamily="34" charset="-128"/>
              </a:rPr>
              <a:t>εφαλοχορδωτά 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7651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Ε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ίναι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ημιδιαφανή, πλευρικά πεπιεσμένοι οργανισμοί που μπορούν να ξεπερνούν τα 8 εκατοστά.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Η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ομάδα περιλαμβάνει μόλις 29 είδη που απαντώνται κυρίως στο βόρειο 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ημισφαίρειο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σε αβαθείς παράκτιες περιοχές.</a:t>
            </a:r>
          </a:p>
          <a:p>
            <a:pPr eaLnBrk="1" hangingPunct="1"/>
            <a:r>
              <a:rPr lang="el-GR" altLang="en-US" sz="2800" dirty="0" smtClean="0">
                <a:ea typeface="ＭＳ Ｐゴシック" panose="020B0600070205080204" pitchFamily="34" charset="-128"/>
              </a:rPr>
              <a:t>Οι κύριοι εκπρόσωποί τους (και το δημώδες όνομα της ομάδας) είναι οι 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αμφίοξοι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(γένος </a:t>
            </a:r>
            <a:r>
              <a:rPr lang="en-US" altLang="en-US" sz="2800" i="1" dirty="0" err="1" smtClean="0">
                <a:ea typeface="ＭＳ Ｐゴシック" panose="020B0600070205080204" pitchFamily="34" charset="-128"/>
              </a:rPr>
              <a:t>Branchiostoma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)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.</a:t>
            </a:r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n-US" dirty="0" smtClean="0">
                <a:ea typeface="ＭＳ Ｐゴシック" panose="020B0600070205080204" pitchFamily="34" charset="-128"/>
              </a:rPr>
              <a:t>Κεφαλοχορδωτά: Διατροφή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28650" y="1416369"/>
            <a:ext cx="8012430" cy="5014911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Η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τροφή (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ζωοπλακτόν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και φυτοπλαγκτόν) εισέρχεται με την ροή νερού στο στόμα και μέσω των βλεφαρίδων περνά από τον φάρυγγα για να καταλήξει στο έντερο.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Τ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α τροφικά σωμάτια 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συγκρατώνται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χάρη στις βλεννώδεις εκκρίσεις του 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ενδόστυλου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n-US" sz="2800" dirty="0" smtClean="0">
                <a:ea typeface="ＭＳ Ｐゴシック" panose="020B0600070205080204" pitchFamily="34" charset="-128"/>
              </a:rPr>
              <a:t>Στο έντερο η τροφή διακρίνεται από την βλέννα και περνά στο ηπατικό τυφλό όπου υφίσταται φαγοκυττάρωση και 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πέπτεται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ενδοκυτταρικά.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Η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τροφή μετακινείται κατά μήκος του εντέρου πάλι με τη βοήθεια βλεφαρίδων που είναι συγκεντρωμένες στον 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ειλεοκολικό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δακτύλιο.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Τ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ο νερό αποβάλλεται από τον κοιλιακό πόρο της 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βραγχιακής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κοιλότητας. </a:t>
            </a:r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n-US" sz="4000" dirty="0" smtClean="0">
                <a:ea typeface="ＭＳ Ｐゴシック" panose="020B0600070205080204" pitchFamily="34" charset="-128"/>
              </a:rPr>
              <a:t>Κεφαλοχορδωτά:</a:t>
            </a:r>
            <a:br>
              <a:rPr lang="el-GR" altLang="en-US" sz="4000" dirty="0" smtClean="0">
                <a:ea typeface="ＭＳ Ｐゴシック" panose="020B0600070205080204" pitchFamily="34" charset="-128"/>
              </a:rPr>
            </a:br>
            <a:r>
              <a:rPr lang="el-GR" altLang="en-US" sz="4000" dirty="0" smtClean="0">
                <a:ea typeface="ＭＳ Ｐゴシック" panose="020B0600070205080204" pitchFamily="34" charset="-128"/>
              </a:rPr>
              <a:t>Κυκλοφορικό σύστημα</a:t>
            </a:r>
            <a:endParaRPr lang="en-US" altLang="en-US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3613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3000" dirty="0" smtClean="0">
                <a:ea typeface="ＭＳ Ｐゴシック" panose="020B0600070205080204" pitchFamily="34" charset="-128"/>
              </a:rPr>
              <a:t>Τ</a:t>
            </a:r>
            <a:r>
              <a:rPr lang="el-GR" altLang="en-US" sz="3000" dirty="0" smtClean="0">
                <a:ea typeface="ＭＳ Ｐゴシック" panose="020B0600070205080204" pitchFamily="34" charset="-128"/>
              </a:rPr>
              <a:t>ο πρότυπο ροής του αίματος μοιάζει με εκείνο των ιχθύων.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3000" dirty="0" smtClean="0">
                <a:ea typeface="ＭＳ Ｐゴシック" panose="020B0600070205080204" pitchFamily="34" charset="-128"/>
              </a:rPr>
              <a:t>Δ</a:t>
            </a:r>
            <a:r>
              <a:rPr lang="el-GR" altLang="en-US" sz="3000" dirty="0" smtClean="0">
                <a:ea typeface="ＭＳ Ｐゴシック" panose="020B0600070205080204" pitchFamily="34" charset="-128"/>
              </a:rPr>
              <a:t>εν υπάρχει καρδιά αλλά το αίμα προωθείται προς την κοιλιακή αορτή με κατάλληλες συσφίξεις των τοιχωμάτων των αγγείων.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3000" dirty="0" smtClean="0">
                <a:ea typeface="ＭＳ Ｐゴシック" panose="020B0600070205080204" pitchFamily="34" charset="-128"/>
              </a:rPr>
              <a:t>Α</a:t>
            </a:r>
            <a:r>
              <a:rPr lang="el-GR" altLang="en-US" sz="3000" dirty="0" err="1" smtClean="0">
                <a:ea typeface="ＭＳ Ｐゴシック" panose="020B0600070205080204" pitchFamily="34" charset="-128"/>
              </a:rPr>
              <a:t>πό</a:t>
            </a:r>
            <a:r>
              <a:rPr lang="el-GR" altLang="en-US" sz="3000" dirty="0" smtClean="0">
                <a:ea typeface="ＭＳ Ｐゴシック" panose="020B0600070205080204" pitchFamily="34" charset="-128"/>
              </a:rPr>
              <a:t> την κοιλιακή χώρα το αίμα, μέσω των </a:t>
            </a:r>
            <a:r>
              <a:rPr lang="el-GR" altLang="en-US" sz="3000" dirty="0" err="1" smtClean="0">
                <a:ea typeface="ＭＳ Ｐゴシック" panose="020B0600070205080204" pitchFamily="34" charset="-128"/>
              </a:rPr>
              <a:t>βραγχιακών</a:t>
            </a:r>
            <a:r>
              <a:rPr lang="el-GR" altLang="en-US" sz="3000" dirty="0" smtClean="0">
                <a:ea typeface="ＭＳ Ｐゴシック" panose="020B0600070205080204" pitchFamily="34" charset="-128"/>
              </a:rPr>
              <a:t> αρτηριών που περνούν από το </a:t>
            </a:r>
            <a:r>
              <a:rPr lang="el-GR" altLang="en-US" sz="3000" dirty="0" err="1" smtClean="0">
                <a:ea typeface="ＭＳ Ｐゴシック" panose="020B0600070205080204" pitchFamily="34" charset="-128"/>
              </a:rPr>
              <a:t>φάρρυγγα</a:t>
            </a:r>
            <a:r>
              <a:rPr lang="el-GR" altLang="en-US" sz="3000" dirty="0" smtClean="0">
                <a:ea typeface="ＭＳ Ｐゴシック" panose="020B0600070205080204" pitchFamily="34" charset="-128"/>
              </a:rPr>
              <a:t>, καταλήγει στο ζεύγος των ραχιαίων αορτών.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3000" dirty="0" smtClean="0">
                <a:ea typeface="ＭＳ Ｐゴシック" panose="020B0600070205080204" pitchFamily="34" charset="-128"/>
              </a:rPr>
              <a:t>Σ</a:t>
            </a:r>
            <a:r>
              <a:rPr lang="el-GR" altLang="en-US" sz="3000" dirty="0" smtClean="0">
                <a:ea typeface="ＭＳ Ｐゴシック" panose="020B0600070205080204" pitchFamily="34" charset="-128"/>
              </a:rPr>
              <a:t>την συνέχεια κατανέμεται στο υπόλοιπο σώμα μέσω της </a:t>
            </a:r>
            <a:r>
              <a:rPr lang="el-GR" altLang="en-US" sz="3000" dirty="0" err="1" smtClean="0">
                <a:ea typeface="ＭＳ Ｐゴシック" panose="020B0600070205080204" pitchFamily="34" charset="-128"/>
              </a:rPr>
              <a:t>μικροκυκλοφορίας</a:t>
            </a:r>
            <a:r>
              <a:rPr lang="el-GR" altLang="en-US" sz="3000" dirty="0" smtClean="0">
                <a:ea typeface="ＭＳ Ｐゴシック" panose="020B0600070205080204" pitchFamily="34" charset="-128"/>
              </a:rPr>
              <a:t> και επιστρέφει στην κοιλιακή αορτή με το φλεβικό δίκτυο.</a:t>
            </a:r>
            <a:endParaRPr lang="en-US" altLang="en-US" sz="3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ea typeface="ＭＳ Ｐゴシック" panose="020B0600070205080204" pitchFamily="34" charset="-128"/>
              </a:rPr>
              <a:t>Ιδιαιτερότητες κυκλοφορικού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4278662" cy="449979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Τ</a:t>
            </a:r>
            <a:r>
              <a:rPr lang="el-GR" altLang="en-US" dirty="0">
                <a:ea typeface="ＭＳ Ｐゴシック" panose="020B0600070205080204" pitchFamily="34" charset="-128"/>
              </a:rPr>
              <a:t>ο αίμα δεν διαθέτει </a:t>
            </a:r>
            <a:r>
              <a:rPr lang="el-GR" altLang="en-US" dirty="0" err="1">
                <a:ea typeface="ＭＳ Ｐゴシック" panose="020B0600070205080204" pitchFamily="34" charset="-128"/>
              </a:rPr>
              <a:t>ερυθροκύτταρα</a:t>
            </a:r>
            <a:r>
              <a:rPr lang="el-GR" altLang="en-US" dirty="0">
                <a:ea typeface="ＭＳ Ｐゴシック" panose="020B0600070205080204" pitchFamily="34" charset="-128"/>
              </a:rPr>
              <a:t>, ούτε αιμοσφαιρίνη κι έτσι πιστεύεται ότι ο ρόλος του περιορίζεται στη μεταφορά της τροφής.</a:t>
            </a:r>
          </a:p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Σ</a:t>
            </a:r>
            <a:r>
              <a:rPr lang="el-GR" altLang="en-US" dirty="0">
                <a:ea typeface="ＭＳ Ｐゴシック" panose="020B0600070205080204" pitchFamily="34" charset="-128"/>
              </a:rPr>
              <a:t>το φάρυγγα δεν υπάρχουν βράγχια εξειδικευμένα στην αναπνοή.</a:t>
            </a:r>
          </a:p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Η</a:t>
            </a:r>
            <a:r>
              <a:rPr lang="el-GR" altLang="en-US" dirty="0">
                <a:ea typeface="ＭＳ Ｐゴシック" panose="020B0600070205080204" pitchFamily="34" charset="-128"/>
              </a:rPr>
              <a:t> ανταλλαγή αερίων πραγματοποιείται από την επιφάνεια του σώματος.</a:t>
            </a:r>
          </a:p>
          <a:p>
            <a:pPr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312" y="1852454"/>
            <a:ext cx="3582129" cy="401494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47681" y="487540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11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96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</a:t>
            </a:r>
            <a:r>
              <a:rPr lang="el-GR" dirty="0" err="1" smtClean="0"/>
              <a:t>υποφύλα</a:t>
            </a:r>
            <a:r>
              <a:rPr lang="el-GR" dirty="0" smtClean="0"/>
              <a:t> των </a:t>
            </a:r>
            <a:r>
              <a:rPr lang="el-GR" dirty="0" err="1" smtClean="0"/>
              <a:t>Χορδωτών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l-GR" altLang="en-US" dirty="0" err="1">
                <a:ea typeface="ＭＳ Ｐゴシック" panose="020B0600070205080204" pitchFamily="34" charset="-128"/>
              </a:rPr>
              <a:t>Ουροχορδωτά</a:t>
            </a:r>
            <a:endParaRPr lang="el-GR" altLang="en-US" dirty="0">
              <a:ea typeface="ＭＳ Ｐゴシック" panose="020B0600070205080204" pitchFamily="34" charset="-128"/>
            </a:endParaRPr>
          </a:p>
          <a:p>
            <a:pPr algn="ctr"/>
            <a:r>
              <a:rPr lang="el-GR" altLang="en-US" dirty="0" err="1">
                <a:ea typeface="ＭＳ Ｐゴシック" panose="020B0600070205080204" pitchFamily="34" charset="-128"/>
              </a:rPr>
              <a:t>Κεφαλοχορδωτά</a:t>
            </a:r>
            <a:endParaRPr lang="el-GR" altLang="en-US" dirty="0">
              <a:ea typeface="ＭＳ Ｐゴシック" panose="020B0600070205080204" pitchFamily="34" charset="-128"/>
            </a:endParaRPr>
          </a:p>
          <a:p>
            <a:pPr algn="ctr"/>
            <a:r>
              <a:rPr lang="el-GR" altLang="en-US" dirty="0" err="1">
                <a:ea typeface="ＭＳ Ｐゴシック" panose="020B0600070205080204" pitchFamily="34" charset="-128"/>
              </a:rPr>
              <a:t>Σπονδυλόζωα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16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n-US" sz="4000" dirty="0" smtClean="0">
                <a:ea typeface="ＭＳ Ｐゴシック" panose="020B0600070205080204" pitchFamily="34" charset="-128"/>
              </a:rPr>
              <a:t>Κεφαλοχορδωτά: </a:t>
            </a:r>
            <a:br>
              <a:rPr lang="el-GR" altLang="en-US" sz="4000" dirty="0" smtClean="0">
                <a:ea typeface="ＭＳ Ｐゴシック" panose="020B0600070205080204" pitchFamily="34" charset="-128"/>
              </a:rPr>
            </a:br>
            <a:r>
              <a:rPr lang="el-GR" altLang="en-US" sz="4000" dirty="0" smtClean="0">
                <a:ea typeface="ＭＳ Ｐゴシック" panose="020B0600070205080204" pitchFamily="34" charset="-128"/>
              </a:rPr>
              <a:t>Νευρικό σύστημα</a:t>
            </a:r>
            <a:endParaRPr lang="en-US" altLang="en-US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90689"/>
            <a:ext cx="4141421" cy="468185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n-US" sz="2600" dirty="0" smtClean="0">
                <a:ea typeface="ＭＳ Ｐゴシック" panose="020B0600070205080204" pitchFamily="34" charset="-128"/>
              </a:rPr>
              <a:t>Το νευρικό σχοινί βρίσκεται πάνω από τη </a:t>
            </a:r>
            <a:r>
              <a:rPr lang="el-GR" altLang="en-US" sz="2600" dirty="0" err="1" smtClean="0">
                <a:ea typeface="ＭＳ Ｐゴシック" panose="020B0600070205080204" pitchFamily="34" charset="-128"/>
              </a:rPr>
              <a:t>νωτιαία</a:t>
            </a:r>
            <a:r>
              <a:rPr lang="el-GR" altLang="en-US" sz="2600" dirty="0" smtClean="0">
                <a:ea typeface="ＭＳ Ｐゴシック" panose="020B0600070205080204" pitchFamily="34" charset="-128"/>
              </a:rPr>
              <a:t> χορδή.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600" dirty="0" smtClean="0">
                <a:ea typeface="ＭＳ Ｐゴシック" panose="020B0600070205080204" pitchFamily="34" charset="-128"/>
              </a:rPr>
              <a:t>Α</a:t>
            </a:r>
            <a:r>
              <a:rPr lang="el-GR" altLang="en-US" sz="2600" dirty="0" err="1" smtClean="0">
                <a:ea typeface="ＭＳ Ｐゴシック" panose="020B0600070205080204" pitchFamily="34" charset="-128"/>
              </a:rPr>
              <a:t>πό</a:t>
            </a:r>
            <a:r>
              <a:rPr lang="el-GR" altLang="en-US" sz="2600" dirty="0" smtClean="0">
                <a:ea typeface="ＭＳ Ｐゴシック" panose="020B0600070205080204" pitchFamily="34" charset="-128"/>
              </a:rPr>
              <a:t> κάθε </a:t>
            </a:r>
            <a:r>
              <a:rPr lang="el-GR" altLang="en-US" sz="2600" dirty="0" err="1" smtClean="0">
                <a:ea typeface="ＭＳ Ｐゴシック" panose="020B0600070205080204" pitchFamily="34" charset="-128"/>
              </a:rPr>
              <a:t>μεταμερικό</a:t>
            </a:r>
            <a:r>
              <a:rPr lang="el-GR" altLang="en-US" sz="2600" dirty="0" smtClean="0">
                <a:ea typeface="ＭＳ Ｐゴシック" panose="020B0600070205080204" pitchFamily="34" charset="-128"/>
              </a:rPr>
              <a:t> </a:t>
            </a:r>
            <a:r>
              <a:rPr lang="el-GR" altLang="en-US" sz="2600" dirty="0" err="1" smtClean="0">
                <a:ea typeface="ＭＳ Ｐゴシック" panose="020B0600070205080204" pitchFamily="34" charset="-128"/>
              </a:rPr>
              <a:t>μυομερίδιο</a:t>
            </a:r>
            <a:r>
              <a:rPr lang="el-GR" altLang="en-US" sz="2600" dirty="0" smtClean="0">
                <a:ea typeface="ＭＳ Ｐゴシック" panose="020B0600070205080204" pitchFamily="34" charset="-128"/>
              </a:rPr>
              <a:t> εκφύονται ρίζες των νωτιαίων νεύρων.</a:t>
            </a:r>
          </a:p>
          <a:p>
            <a:pPr eaLnBrk="1" hangingPunct="1"/>
            <a:r>
              <a:rPr lang="en-US" altLang="en-US" sz="2600" dirty="0" smtClean="0">
                <a:ea typeface="ＭＳ Ｐゴシック" panose="020B0600070205080204" pitchFamily="34" charset="-128"/>
              </a:rPr>
              <a:t>Υ</a:t>
            </a:r>
            <a:r>
              <a:rPr lang="el-GR" altLang="en-US" sz="2600" dirty="0" err="1" smtClean="0">
                <a:ea typeface="ＭＳ Ｐゴシック" panose="020B0600070205080204" pitchFamily="34" charset="-128"/>
              </a:rPr>
              <a:t>πάρχει</a:t>
            </a:r>
            <a:r>
              <a:rPr lang="el-GR" altLang="en-US" sz="2600" dirty="0" smtClean="0">
                <a:ea typeface="ＭＳ Ｐゴシック" panose="020B0600070205080204" pitchFamily="34" charset="-128"/>
              </a:rPr>
              <a:t> ένα μόνο </a:t>
            </a:r>
            <a:r>
              <a:rPr lang="el-GR" altLang="en-US" sz="2600" dirty="0" err="1" smtClean="0">
                <a:ea typeface="ＭＳ Ｐゴシック" panose="020B0600070205080204" pitchFamily="34" charset="-128"/>
              </a:rPr>
              <a:t>οφθαλμίδιο</a:t>
            </a:r>
            <a:r>
              <a:rPr lang="el-GR" altLang="en-US" sz="2600" dirty="0" smtClean="0">
                <a:ea typeface="ＭＳ Ｐゴシック" panose="020B0600070205080204" pitchFamily="34" charset="-128"/>
              </a:rPr>
              <a:t> το οποίο λειτουργεί ως </a:t>
            </a:r>
            <a:r>
              <a:rPr lang="el-GR" altLang="en-US" sz="2600" dirty="0" err="1" smtClean="0">
                <a:ea typeface="ＭＳ Ｐゴシック" panose="020B0600070205080204" pitchFamily="34" charset="-128"/>
              </a:rPr>
              <a:t>φωτοϋποδοχέας</a:t>
            </a:r>
            <a:r>
              <a:rPr lang="el-GR" altLang="en-US" sz="2600" dirty="0" smtClean="0"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r>
              <a:rPr lang="en-US" altLang="en-US" sz="2600" dirty="0" smtClean="0">
                <a:ea typeface="ＭＳ Ｐゴシック" panose="020B0600070205080204" pitchFamily="34" charset="-128"/>
              </a:rPr>
              <a:t>Τ</a:t>
            </a:r>
            <a:r>
              <a:rPr lang="el-GR" altLang="en-US" sz="2600" dirty="0" smtClean="0">
                <a:ea typeface="ＭＳ Ｐゴシック" panose="020B0600070205080204" pitchFamily="34" charset="-128"/>
              </a:rPr>
              <a:t>ο πρόσθιο τμήμα του σχοινιού είναι ομόλογο με τον εγκέφαλο των </a:t>
            </a:r>
            <a:r>
              <a:rPr lang="el-GR" altLang="en-US" sz="2600" dirty="0" err="1" smtClean="0">
                <a:ea typeface="ＭＳ Ｐゴシック" panose="020B0600070205080204" pitchFamily="34" charset="-128"/>
              </a:rPr>
              <a:t>Σπονδυλοζώων</a:t>
            </a:r>
            <a:r>
              <a:rPr lang="el-GR" altLang="en-US" sz="2600" dirty="0" smtClean="0">
                <a:ea typeface="ＭＳ Ｐゴシック" panose="020B0600070205080204" pitchFamily="34" charset="-128"/>
              </a:rPr>
              <a:t>.</a:t>
            </a:r>
            <a:endParaRPr lang="en-US" altLang="en-US" sz="26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31748" name="Content Placeholder 4" descr="uwinnipeg-Lancelet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071" y="1690689"/>
            <a:ext cx="3604358" cy="4351338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32669" y="547328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12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>
                <a:ea typeface="ＭＳ Ｐゴシック" panose="020B0600070205080204" pitchFamily="34" charset="-128"/>
              </a:rPr>
              <a:t>Κεφαλοχορδωτά: Αναπαραγωγή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Ε</a:t>
            </a:r>
            <a:r>
              <a:rPr lang="el-GR" altLang="en-US" sz="2400" dirty="0" err="1" smtClean="0">
                <a:ea typeface="ＭＳ Ｐゴシック" panose="020B0600070205080204" pitchFamily="34" charset="-128"/>
              </a:rPr>
              <a:t>ίναι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 οργανισμοί </a:t>
            </a:r>
            <a:r>
              <a:rPr lang="el-GR" altLang="en-US" sz="2400" dirty="0" err="1" smtClean="0">
                <a:ea typeface="ＭＳ Ｐゴシック" panose="020B0600070205080204" pitchFamily="34" charset="-128"/>
              </a:rPr>
              <a:t>γονοχωριστικοί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.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eaLnBrk="1" hangingPunct="1"/>
            <a:endParaRPr lang="el-GR" altLang="en-US" sz="24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Ο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ι γαμέτες ελευθερώνονται στην </a:t>
            </a:r>
            <a:r>
              <a:rPr lang="el-GR" altLang="en-US" sz="2400" dirty="0" err="1" smtClean="0">
                <a:ea typeface="ＭＳ Ｐゴシック" panose="020B0600070205080204" pitchFamily="34" charset="-128"/>
              </a:rPr>
              <a:t>βραγχιακή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 κοιλότητα και μέσω κοιλιακού πόρου φτάνουν στο εξωτερικό περιβάλλον όπου και πραγματοποιείται η γονιμοποίηση.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32772" name="Content Placeholder 4" descr="Amphioxus34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396969"/>
            <a:ext cx="3886200" cy="259905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73590" y="471902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13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>
                <a:ea typeface="ＭＳ Ｐゴシック" panose="020B0600070205080204" pitchFamily="34" charset="-128"/>
              </a:rPr>
              <a:t>Ιδιαιτερότητες της ομάδας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Π</a:t>
            </a:r>
            <a:r>
              <a:rPr lang="el-GR" altLang="en-US" sz="2400" dirty="0" err="1" smtClean="0">
                <a:ea typeface="ＭＳ Ｐゴシック" panose="020B0600070205080204" pitchFamily="34" charset="-128"/>
              </a:rPr>
              <a:t>έραν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 των 5 βασικών χαρακτηριστικών του φύλου, οι </a:t>
            </a:r>
            <a:r>
              <a:rPr lang="el-GR" altLang="en-US" sz="2400" dirty="0" err="1" smtClean="0">
                <a:ea typeface="ＭＳ Ｐゴシック" panose="020B0600070205080204" pitchFamily="34" charset="-128"/>
              </a:rPr>
              <a:t>αμφίοξοι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 φέρουν και τυπικά δομικά γνωρίσματα των </a:t>
            </a:r>
            <a:r>
              <a:rPr lang="el-GR" altLang="en-US" sz="2400" dirty="0" err="1" smtClean="0">
                <a:ea typeface="ＭＳ Ｐゴシック" panose="020B0600070205080204" pitchFamily="34" charset="-128"/>
              </a:rPr>
              <a:t>Σπονδυλοζώων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: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marL="540000" eaLnBrk="1" hangingPunct="1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το ηπατικό τυφλό (δομή που ομοιάζει του παγκρέατος και του ήπατος) που εκκρίνει πεπτικά ένζυμα και αποθηκεύει γλυκογόνο</a:t>
            </a:r>
          </a:p>
          <a:p>
            <a:pPr marL="540000" eaLnBrk="1" hangingPunct="1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τη </a:t>
            </a:r>
            <a:r>
              <a:rPr lang="el-GR" altLang="en-US" sz="2400" dirty="0" err="1" smtClean="0">
                <a:ea typeface="ＭＳ Ｐゴシック" panose="020B0600070205080204" pitchFamily="34" charset="-128"/>
              </a:rPr>
              <a:t>μεταμερική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 διάταξη των μυών του σώματος</a:t>
            </a:r>
          </a:p>
          <a:p>
            <a:pPr marL="540000" eaLnBrk="1" hangingPunct="1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το κεντρικό πρότυπο του κυκλοφορικού συστήματος.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Τέλος Παρουσίασης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64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>
                <a:solidFill>
                  <a:schemeClr val="accent6">
                    <a:lumMod val="75000"/>
                  </a:schemeClr>
                </a:solidFill>
              </a:rPr>
              <a:t>Σημειώματα</a:t>
            </a:r>
            <a:endParaRPr lang="el-GR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Σημείωμα Ιστορικού Εκδόσεων</a:t>
            </a:r>
            <a:r>
              <a:rPr lang="en-US" altLang="en-US" sz="4000" smtClean="0"/>
              <a:t> </a:t>
            </a:r>
            <a:r>
              <a:rPr lang="el-GR" altLang="en-US" sz="4000" smtClean="0"/>
              <a:t>Έργου</a:t>
            </a:r>
            <a:endParaRPr lang="en-US" altLang="en-US" sz="4000" smtClean="0"/>
          </a:p>
        </p:txBody>
      </p:sp>
      <p:sp useBgFill="1">
        <p:nvSpPr>
          <p:cNvPr id="11264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l-GR" altLang="en-US" sz="2000" smtClean="0"/>
              <a:t>Το παρόν έργο αποτελεί την έκδοση 1.0.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1η. Υποφύλα Χορδωτών</a:t>
            </a:r>
            <a:endParaRPr lang="el-GR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1F546-0C8F-4432-ACA8-6C0ADB8BBB42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Σημείωμα Αναφοράς</a:t>
            </a:r>
            <a:endParaRPr lang="en-US" altLang="en-US" sz="4000" smtClean="0"/>
          </a:p>
        </p:txBody>
      </p:sp>
      <p:sp useBgFill="1">
        <p:nvSpPr>
          <p:cNvPr id="1136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n-US" sz="2000" dirty="0" err="1" smtClean="0"/>
              <a:t>Copyright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Εθνικόν</a:t>
            </a:r>
            <a:r>
              <a:rPr lang="el-GR" altLang="en-US" sz="2000" dirty="0" smtClean="0"/>
              <a:t> και </a:t>
            </a:r>
            <a:r>
              <a:rPr lang="el-GR" altLang="en-US" sz="2000" dirty="0" err="1" smtClean="0"/>
              <a:t>Καποδιστριακόν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Πανεπιστήμιον</a:t>
            </a:r>
            <a:r>
              <a:rPr lang="el-GR" altLang="en-US" sz="2000" dirty="0" smtClean="0"/>
              <a:t> Αθηνών</a:t>
            </a:r>
            <a:r>
              <a:rPr lang="en-US" altLang="en-US" sz="2000" dirty="0" smtClean="0"/>
              <a:t>, </a:t>
            </a:r>
            <a:r>
              <a:rPr lang="el-GR" altLang="en-US" sz="2000" dirty="0" smtClean="0"/>
              <a:t>Παναγιώτης Παφίλης, Επίκουρος Καθηγητής. «Ζωολογία </a:t>
            </a:r>
            <a:r>
              <a:rPr lang="en-US" altLang="en-US" sz="2000" dirty="0" smtClean="0"/>
              <a:t>II</a:t>
            </a:r>
            <a:r>
              <a:rPr lang="el-GR" altLang="en-US" sz="2000" dirty="0" smtClean="0"/>
              <a:t>.</a:t>
            </a:r>
            <a:r>
              <a:rPr lang="el-GR" altLang="en-US" sz="2000" dirty="0" smtClean="0">
                <a:solidFill>
                  <a:srgbClr val="FF0000"/>
                </a:solidFill>
              </a:rPr>
              <a:t> </a:t>
            </a:r>
            <a:r>
              <a:rPr lang="el-GR" altLang="en-US" sz="2000" dirty="0" smtClean="0"/>
              <a:t>Ενότητα 1. Υποφύλα Χορδωτών». Έκδοση: 1.0. Αθήνα 201</a:t>
            </a:r>
            <a:r>
              <a:rPr lang="en-US" altLang="en-US" sz="2000" dirty="0" smtClean="0"/>
              <a:t>5</a:t>
            </a:r>
            <a:r>
              <a:rPr lang="el-GR" altLang="en-US" sz="2000" dirty="0" smtClean="0"/>
              <a:t>. Διαθέσιμο από τη δικτυακή διεύθυνση: </a:t>
            </a:r>
            <a:r>
              <a:rPr lang="en-GB" altLang="en-US" sz="2000" dirty="0"/>
              <a:t>http://opencourses.uoa.gr/courses/BIOL1/</a:t>
            </a:r>
            <a:r>
              <a:rPr lang="el-GR" altLang="en-US" sz="2000" dirty="0" smtClean="0"/>
              <a:t>.</a:t>
            </a:r>
          </a:p>
          <a:p>
            <a:pPr marL="0" indent="0"/>
            <a:endParaRPr lang="el-GR" altLang="en-US" dirty="0" smtClean="0"/>
          </a:p>
          <a:p>
            <a:pPr marL="0" indent="0"/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1η. Υποφύλα Χορδωτών</a:t>
            </a:r>
            <a:endParaRPr lang="el-GR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EBA9A-717F-4E81-A601-969B4396BD57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9850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4" y="1066800"/>
            <a:ext cx="8305801" cy="2110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20" y="2776024"/>
            <a:ext cx="1405355" cy="4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025" y="3267074"/>
            <a:ext cx="8543926" cy="29337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1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mtClean="0">
                <a:ea typeface="ＭＳ Ｐゴシック" panose="020B0600070205080204" pitchFamily="34" charset="-128"/>
              </a:rPr>
              <a:t>Ουροχορδωτά ή Χιτωνόζωα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altLang="en-US" sz="2400" dirty="0" smtClean="0">
                <a:ea typeface="ＭＳ Ｐゴシック" panose="020B0600070205080204" pitchFamily="34" charset="-128"/>
              </a:rPr>
              <a:t>Περιλαμβάνουν περί τα 1.600 είδη.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Α</a:t>
            </a:r>
            <a:r>
              <a:rPr lang="el-GR" altLang="en-US" sz="2400" dirty="0" err="1" smtClean="0">
                <a:ea typeface="ＭＳ Ｐゴシック" panose="020B0600070205080204" pitchFamily="34" charset="-128"/>
              </a:rPr>
              <a:t>ποκλειστικά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 θαλάσσια διαβίωση, από τις παράκτιες αβαθείς περιοχές μέχρι τις αβύσσους των ωκεανών.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n-US" sz="2400" dirty="0" smtClean="0">
                <a:ea typeface="ＭＳ Ｐゴシック" panose="020B0600070205080204" pitchFamily="34" charset="-128"/>
              </a:rPr>
              <a:t>Τα περισσότερα ενήλικα είναι </a:t>
            </a:r>
            <a:r>
              <a:rPr lang="el-GR" altLang="en-US" sz="2400" dirty="0" err="1" smtClean="0">
                <a:ea typeface="ＭＳ Ｐゴシック" panose="020B0600070205080204" pitchFamily="34" charset="-128"/>
              </a:rPr>
              <a:t>προσκολημμένα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 στο υπόστρωμα και λίγα είναι πελαγικά.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Ο</a:t>
            </a:r>
            <a:r>
              <a:rPr lang="el-GR" altLang="en-US" sz="2400" dirty="0" err="1" smtClean="0">
                <a:ea typeface="ＭＳ Ｐゴシック" panose="020B0600070205080204" pitchFamily="34" charset="-128"/>
              </a:rPr>
              <a:t>υροχορδωτά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: η </a:t>
            </a:r>
            <a:r>
              <a:rPr lang="el-GR" altLang="en-US" sz="2400" dirty="0" err="1" smtClean="0">
                <a:ea typeface="ＭＳ Ｐゴシック" panose="020B0600070205080204" pitchFamily="34" charset="-128"/>
              </a:rPr>
              <a:t>νωτιαία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 χορδή εκτείνεται μόνο κατά μήκος της ουράς (μόνο στη φάση της προνύμφης).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n-US" sz="2400" dirty="0" err="1" smtClean="0">
                <a:ea typeface="ＭＳ Ｐゴシック" panose="020B0600070205080204" pitchFamily="34" charset="-128"/>
              </a:rPr>
              <a:t>Χιτινόζωα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: περιβάλλονται από σκληρό, δύσκαμπτο χιτώνα που περιέχει κυτταρίνη.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Κ</a:t>
            </a:r>
            <a:r>
              <a:rPr lang="el-GR" altLang="en-US" sz="2400" dirty="0" err="1" smtClean="0">
                <a:ea typeface="ＭＳ Ｐゴシック" panose="020B0600070205080204" pitchFamily="34" charset="-128"/>
              </a:rPr>
              <a:t>ατά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 τη μεταμόρφωση η </a:t>
            </a:r>
            <a:r>
              <a:rPr lang="el-GR" altLang="en-US" sz="2400" dirty="0" err="1" smtClean="0">
                <a:ea typeface="ＭＳ Ｐゴシック" panose="020B0600070205080204" pitchFamily="34" charset="-128"/>
              </a:rPr>
              <a:t>νωτιαία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 χορδή και η ουρά εξαφανίζονται ενώ το ραχιαίο σχοινί </a:t>
            </a:r>
            <a:r>
              <a:rPr lang="el-GR" altLang="en-US" sz="2400" dirty="0" err="1" smtClean="0">
                <a:ea typeface="ＭＳ Ｐゴシック" panose="020B0600070205080204" pitchFamily="34" charset="-128"/>
              </a:rPr>
              <a:t>υποπλάσσεται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 σε γάγγλιο.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1/2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1. </a:t>
            </a:r>
            <a:r>
              <a:rPr lang="en-US" sz="1600" dirty="0"/>
              <a:t>Copyright Roberto </a:t>
            </a:r>
            <a:r>
              <a:rPr lang="en-US" sz="1600" dirty="0" err="1"/>
              <a:t>Sozzani</a:t>
            </a:r>
            <a:r>
              <a:rPr lang="en-US" sz="1600" dirty="0"/>
              <a:t>   </a:t>
            </a:r>
            <a:r>
              <a:rPr lang="el-GR" sz="1600" dirty="0"/>
              <a:t>Σύνδεσμος:  </a:t>
            </a:r>
            <a:r>
              <a:rPr lang="en-US" sz="1600" dirty="0"/>
              <a:t>http://z10.invisionfree.com/ForumSapiens/ar/t72.htm  </a:t>
            </a:r>
            <a:r>
              <a:rPr lang="el-GR" sz="1600" dirty="0"/>
              <a:t>Πηγή: </a:t>
            </a:r>
            <a:r>
              <a:rPr lang="en-US" sz="1600" dirty="0"/>
              <a:t>http://z10.invisionfree.com.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2. </a:t>
            </a:r>
            <a:r>
              <a:rPr lang="en-US" sz="1600" dirty="0" err="1"/>
              <a:t>Pyura</a:t>
            </a:r>
            <a:r>
              <a:rPr lang="en-US" sz="1600" dirty="0"/>
              <a:t> </a:t>
            </a:r>
            <a:r>
              <a:rPr lang="en-US" sz="1600" dirty="0" err="1"/>
              <a:t>spinifera</a:t>
            </a:r>
            <a:r>
              <a:rPr lang="en-US" sz="1600" dirty="0"/>
              <a:t> Wikipedia the Free Encyclopedia. Creative Commons </a:t>
            </a:r>
            <a:r>
              <a:rPr lang="en-US" sz="1600" dirty="0" err="1"/>
              <a:t>Licence.Copyright</a:t>
            </a:r>
            <a:r>
              <a:rPr lang="en-US" sz="1600" dirty="0"/>
              <a:t>   </a:t>
            </a:r>
            <a:r>
              <a:rPr lang="el-GR" sz="1600" dirty="0"/>
              <a:t>Σύνδεσμος:  </a:t>
            </a:r>
            <a:r>
              <a:rPr lang="en-US" sz="1600" dirty="0"/>
              <a:t>https://sr.wikipedia.org/wiki/%D0%9F%D0%BB%D0%B0%D1%88%D1%82%D0%B0%D1%88%D0%B8  </a:t>
            </a:r>
            <a:r>
              <a:rPr lang="el-GR" sz="1600" dirty="0"/>
              <a:t>Πηγή: </a:t>
            </a:r>
            <a:r>
              <a:rPr lang="en-US" sz="1600" dirty="0"/>
              <a:t>https://sr.wikipedia.org.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3</a:t>
            </a:r>
            <a:r>
              <a:rPr lang="el-GR" sz="1600" dirty="0"/>
              <a:t>. </a:t>
            </a:r>
            <a:r>
              <a:rPr lang="en-US" sz="1600" dirty="0" err="1"/>
              <a:t>Salp</a:t>
            </a:r>
            <a:r>
              <a:rPr lang="en-US" sz="1600" dirty="0"/>
              <a:t> </a:t>
            </a:r>
            <a:r>
              <a:rPr lang="en-US" sz="1600" dirty="0" err="1"/>
              <a:t>Thaliacea</a:t>
            </a:r>
            <a:r>
              <a:rPr lang="en-US" sz="1600" dirty="0"/>
              <a:t>. Copyright © Australian Museum 2015</a:t>
            </a:r>
            <a:r>
              <a:rPr lang="el-GR" sz="1600" dirty="0"/>
              <a:t>Σύνδεσμος:  </a:t>
            </a:r>
            <a:r>
              <a:rPr lang="en-US" sz="1600" dirty="0"/>
              <a:t>http://australianmuseum.net.au/holoplankton  </a:t>
            </a:r>
            <a:r>
              <a:rPr lang="el-GR" sz="1600" dirty="0"/>
              <a:t>Πηγή: </a:t>
            </a:r>
            <a:r>
              <a:rPr lang="en-US" sz="1600" dirty="0"/>
              <a:t>http://australianmuseum.net.au.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4. </a:t>
            </a:r>
            <a:r>
              <a:rPr lang="en-US" sz="1600" dirty="0"/>
              <a:t>Copyrighted. 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5. </a:t>
            </a:r>
            <a:r>
              <a:rPr lang="en-US" sz="1600" dirty="0" err="1"/>
              <a:t>Ciona</a:t>
            </a:r>
            <a:r>
              <a:rPr lang="en-US" sz="1600" dirty="0"/>
              <a:t> </a:t>
            </a:r>
            <a:r>
              <a:rPr lang="en-US" sz="1600" dirty="0" err="1"/>
              <a:t>intestinalis</a:t>
            </a:r>
            <a:r>
              <a:rPr lang="en-US" sz="1600" dirty="0"/>
              <a:t>.  </a:t>
            </a:r>
            <a:r>
              <a:rPr lang="el-GR" sz="1600" dirty="0"/>
              <a:t>Σύνδεσμος:  </a:t>
            </a:r>
            <a:r>
              <a:rPr lang="en-US" sz="1600" dirty="0"/>
              <a:t>http://hermes.mbl.edu/BiologicalBulletin/MMER/cirino/CirFig01.html  </a:t>
            </a:r>
            <a:r>
              <a:rPr lang="el-GR" sz="1600" dirty="0"/>
              <a:t>Πηγή: </a:t>
            </a:r>
            <a:r>
              <a:rPr lang="en-US" sz="1600" dirty="0" err="1"/>
              <a:t>Cirino</a:t>
            </a:r>
            <a:r>
              <a:rPr lang="en-US" sz="1600" dirty="0"/>
              <a:t> et al.: Laboratory culture of </a:t>
            </a:r>
            <a:r>
              <a:rPr lang="en-US" sz="1600" dirty="0" err="1"/>
              <a:t>Ciona</a:t>
            </a:r>
            <a:r>
              <a:rPr lang="en-US" sz="1600" dirty="0"/>
              <a:t>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6. </a:t>
            </a:r>
            <a:r>
              <a:rPr lang="el-GR" sz="1600" dirty="0"/>
              <a:t>Σύνδεσμος: </a:t>
            </a:r>
            <a:r>
              <a:rPr lang="en-US" sz="1600" dirty="0"/>
              <a:t>http://brookeborel.com/2011/06/02/363/.  </a:t>
            </a:r>
            <a:r>
              <a:rPr lang="el-GR" sz="1600" dirty="0"/>
              <a:t>Πηγή: </a:t>
            </a:r>
            <a:r>
              <a:rPr lang="en-US" sz="1600" dirty="0"/>
              <a:t>http://brookeborel.com.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7.  </a:t>
            </a:r>
            <a:r>
              <a:rPr lang="en-US" sz="1600" dirty="0"/>
              <a:t>Copyrighted. 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8.  </a:t>
            </a:r>
            <a:r>
              <a:rPr lang="en-US" sz="1600" dirty="0"/>
              <a:t>Copyrighted. </a:t>
            </a:r>
          </a:p>
          <a:p>
            <a:pPr>
              <a:spcBef>
                <a:spcPts val="600"/>
              </a:spcBef>
            </a:pPr>
            <a:endParaRPr lang="en-US" sz="16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2/2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 9. </a:t>
            </a:r>
            <a:r>
              <a:rPr lang="en-US" sz="1600" dirty="0"/>
              <a:t>Copyright © McGraw-Hill Global Education Holdings, LLC. All rights reserved.  </a:t>
            </a:r>
            <a:r>
              <a:rPr lang="el-GR" sz="1600" dirty="0"/>
              <a:t>Σύνδεσμος: </a:t>
            </a:r>
            <a:r>
              <a:rPr lang="en-US" sz="1600" dirty="0"/>
              <a:t>http://www.accessscience.com/search?topics=Zoology&amp;start=900&amp;rows=25.   </a:t>
            </a:r>
            <a:r>
              <a:rPr lang="el-GR" sz="1600" dirty="0"/>
              <a:t>Πηγή: </a:t>
            </a:r>
            <a:r>
              <a:rPr lang="en-US" sz="1600" dirty="0"/>
              <a:t>http://www.accessscience.com.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10</a:t>
            </a:r>
            <a:r>
              <a:rPr lang="el-GR" sz="1600" dirty="0"/>
              <a:t>. </a:t>
            </a:r>
            <a:r>
              <a:rPr lang="en-US" sz="1600" dirty="0"/>
              <a:t>Copyright © McGraw-Hill Global Education Holdings, LLC. All rights reserved.  </a:t>
            </a:r>
            <a:r>
              <a:rPr lang="el-GR" sz="1600" dirty="0"/>
              <a:t>Σύνδεσμος: </a:t>
            </a:r>
            <a:r>
              <a:rPr lang="en-US" sz="1600" dirty="0"/>
              <a:t>http://www.accessscience.com/search?topics=Zoology&amp;start=900&amp;rows=25.   </a:t>
            </a:r>
            <a:r>
              <a:rPr lang="el-GR" sz="1600" dirty="0"/>
              <a:t>Πηγή: </a:t>
            </a:r>
            <a:r>
              <a:rPr lang="en-US" sz="1600" dirty="0"/>
              <a:t>http://www.accessscience.com.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11</a:t>
            </a:r>
            <a:r>
              <a:rPr lang="el-GR" sz="1600" dirty="0"/>
              <a:t>. </a:t>
            </a:r>
            <a:r>
              <a:rPr lang="en-US" sz="1600" dirty="0"/>
              <a:t>A lancelet's head as viewed under a microscope. Contributions to https://sharon-taxonomy2009-p3.wikispaces.com/ are licensed under a Creative Commons Attribution Share-Alike 3.0 License. Creative Commons Attribution Share-Alike 3.0 License.   </a:t>
            </a:r>
            <a:r>
              <a:rPr lang="el-GR" sz="1600" dirty="0"/>
              <a:t>Σύνδεσμος: </a:t>
            </a:r>
            <a:r>
              <a:rPr lang="en-US" sz="1600" dirty="0"/>
              <a:t>https://sharon-taxonomy2009-p3.wikispaces.com/Chordata-2+Invertebrate+Phyla.   </a:t>
            </a:r>
            <a:r>
              <a:rPr lang="el-GR" sz="1600" dirty="0"/>
              <a:t>Πηγή: </a:t>
            </a:r>
            <a:r>
              <a:rPr lang="en-US" sz="1600" dirty="0"/>
              <a:t>https://sharon-taxonomy2009-p3.wikispaces.com.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12. </a:t>
            </a:r>
            <a:r>
              <a:rPr lang="en-US" sz="1600" dirty="0" smtClean="0"/>
              <a:t>Copyright  </a:t>
            </a:r>
            <a:r>
              <a:rPr lang="en-US" sz="1600" dirty="0"/>
              <a:t>FOTO: LIDOVÉ NOVINY.  </a:t>
            </a:r>
            <a:r>
              <a:rPr lang="el-GR" sz="1600" dirty="0"/>
              <a:t>Σύνδεσμος: </a:t>
            </a:r>
            <a:r>
              <a:rPr lang="en-US" sz="1600" dirty="0"/>
              <a:t>http://relax.lidovky.cz/precteny-hrdina-ucebnic-biologie-d4n-/veda.aspx?c=A080704_092259_ln_veda_mtr.   </a:t>
            </a:r>
            <a:r>
              <a:rPr lang="el-GR" sz="1600" dirty="0"/>
              <a:t>Πηγή: </a:t>
            </a:r>
            <a:r>
              <a:rPr lang="en-US" sz="1600" dirty="0"/>
              <a:t>http://relax.lidovky.cz.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13</a:t>
            </a:r>
            <a:r>
              <a:rPr lang="el-GR" sz="1600" dirty="0"/>
              <a:t>. </a:t>
            </a:r>
            <a:r>
              <a:rPr lang="en-US" sz="1600" dirty="0"/>
              <a:t>Copyrighted.</a:t>
            </a:r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5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ea typeface="ＭＳ Ｐゴシック" panose="020B0600070205080204" pitchFamily="34" charset="-128"/>
              </a:rPr>
              <a:t>Ομοταξίες 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των </a:t>
            </a:r>
            <a:r>
              <a:rPr lang="el-GR" altLang="en-US" dirty="0" err="1" smtClean="0">
                <a:ea typeface="ＭＳ Ｐゴシック" panose="020B0600070205080204" pitchFamily="34" charset="-128"/>
              </a:rPr>
              <a:t>ουροχορδωτών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1905862" y="1891518"/>
            <a:ext cx="3027097" cy="2032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Α</a:t>
            </a:r>
            <a:r>
              <a:rPr lang="el-GR" altLang="en-US" dirty="0" err="1">
                <a:ea typeface="ＭＳ Ｐゴシック" panose="020B0600070205080204" pitchFamily="34" charset="-128"/>
              </a:rPr>
              <a:t>σκίδια</a:t>
            </a:r>
            <a:endParaRPr lang="el-GR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Κ</a:t>
            </a:r>
            <a:r>
              <a:rPr lang="el-GR" altLang="en-US" dirty="0" err="1">
                <a:ea typeface="ＭＳ Ｐゴシック" panose="020B0600070205080204" pitchFamily="34" charset="-128"/>
              </a:rPr>
              <a:t>ωπηλάτες</a:t>
            </a:r>
            <a:endParaRPr lang="el-GR" altLang="en-US" dirty="0">
              <a:ea typeface="ＭＳ Ｐゴシック" panose="020B0600070205080204" pitchFamily="34" charset="-128"/>
            </a:endParaRPr>
          </a:p>
          <a:p>
            <a:r>
              <a:rPr lang="el-GR" altLang="en-US" dirty="0" err="1">
                <a:ea typeface="ＭＳ Ｐゴシック" panose="020B0600070205080204" pitchFamily="34" charset="-128"/>
              </a:rPr>
              <a:t>Θαλιοειδή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862" y="3891757"/>
            <a:ext cx="2341297" cy="2172795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73" y="1729792"/>
            <a:ext cx="1465327" cy="2214738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78" y="4124348"/>
            <a:ext cx="2850734" cy="1863012"/>
          </a:xfrm>
        </p:spPr>
      </p:pic>
      <p:sp>
        <p:nvSpPr>
          <p:cNvPr id="2" name="TextBox 1"/>
          <p:cNvSpPr txBox="1"/>
          <p:nvPr/>
        </p:nvSpPr>
        <p:spPr>
          <a:xfrm>
            <a:off x="7256598" y="371691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0649" y="574476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56598" y="569885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96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 err="1">
                <a:ea typeface="ＭＳ Ｐゴシック" panose="020B0600070205080204" pitchFamily="34" charset="-128"/>
              </a:rPr>
              <a:t>Ασκίδια</a:t>
            </a:r>
            <a:r>
              <a:rPr lang="el-GR" altLang="en-US" dirty="0">
                <a:ea typeface="ＭＳ Ｐゴシック" panose="020B0600070205080204" pitchFamily="34" charset="-128"/>
              </a:rPr>
              <a:t> (φούσκες)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</a:t>
            </a:fld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6" r="20193"/>
          <a:stretch/>
        </p:blipFill>
        <p:spPr>
          <a:xfrm>
            <a:off x="5908233" y="1798638"/>
            <a:ext cx="2331720" cy="43799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43754" y="1798638"/>
            <a:ext cx="5364479" cy="409523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0000"/>
              </a:lnSpc>
            </a:pPr>
            <a:r>
              <a:rPr lang="el-GR" altLang="en-US" sz="4200" dirty="0" err="1">
                <a:ea typeface="ＭＳ Ｐゴシック" panose="020B0600070205080204" pitchFamily="34" charset="-128"/>
              </a:rPr>
              <a:t>Προσκολλόνται</a:t>
            </a:r>
            <a:r>
              <a:rPr lang="el-GR" altLang="en-US" sz="4200" dirty="0">
                <a:ea typeface="ＭＳ Ｐゴシック" panose="020B0600070205080204" pitchFamily="34" charset="-128"/>
              </a:rPr>
              <a:t> σε βράχους και σε κάθε άλλη σκληρή επιφάνεια.</a:t>
            </a:r>
          </a:p>
          <a:p>
            <a:pPr>
              <a:lnSpc>
                <a:spcPct val="110000"/>
              </a:lnSpc>
            </a:pPr>
            <a:r>
              <a:rPr lang="en-US" altLang="en-US" sz="4200" dirty="0">
                <a:ea typeface="ＭＳ Ｐゴシック" panose="020B0600070205080204" pitchFamily="34" charset="-128"/>
              </a:rPr>
              <a:t>Π</a:t>
            </a:r>
            <a:r>
              <a:rPr lang="el-GR" altLang="en-US" sz="4200" dirty="0" err="1">
                <a:ea typeface="ＭＳ Ｐゴシック" panose="020B0600070205080204" pitchFamily="34" charset="-128"/>
              </a:rPr>
              <a:t>ολλά</a:t>
            </a:r>
            <a:r>
              <a:rPr lang="el-GR" altLang="en-US" sz="4200" dirty="0">
                <a:ea typeface="ＭＳ Ｐゴシック" panose="020B0600070205080204" pitchFamily="34" charset="-128"/>
              </a:rPr>
              <a:t> είδη εκτοξεύουν με δύναμη νερό από τον σίφωνα εξόδου όταν ενοχληθούν.</a:t>
            </a:r>
          </a:p>
          <a:p>
            <a:pPr>
              <a:lnSpc>
                <a:spcPct val="110000"/>
              </a:lnSpc>
            </a:pPr>
            <a:r>
              <a:rPr lang="en-US" altLang="en-US" sz="4200" dirty="0">
                <a:ea typeface="ＭＳ Ｐゴシック" panose="020B0600070205080204" pitchFamily="34" charset="-128"/>
              </a:rPr>
              <a:t>Μ</a:t>
            </a:r>
            <a:r>
              <a:rPr lang="el-GR" altLang="en-US" sz="4200" dirty="0" err="1">
                <a:ea typeface="ＭＳ Ｐゴシック" panose="020B0600070205080204" pitchFamily="34" charset="-128"/>
              </a:rPr>
              <a:t>πορεί</a:t>
            </a:r>
            <a:r>
              <a:rPr lang="el-GR" altLang="en-US" sz="4200" dirty="0">
                <a:ea typeface="ＭＳ Ｐゴシック" panose="020B0600070205080204" pitchFamily="34" charset="-128"/>
              </a:rPr>
              <a:t> να είναι μονήρη, αποικιακά ή σύνθετα. </a:t>
            </a:r>
          </a:p>
          <a:p>
            <a:pPr>
              <a:lnSpc>
                <a:spcPct val="110000"/>
              </a:lnSpc>
            </a:pPr>
            <a:r>
              <a:rPr lang="en-US" altLang="en-US" sz="4200" dirty="0">
                <a:ea typeface="ＭＳ Ｐゴシック" panose="020B0600070205080204" pitchFamily="34" charset="-128"/>
              </a:rPr>
              <a:t>Ο</a:t>
            </a:r>
            <a:r>
              <a:rPr lang="el-GR" altLang="en-US" sz="4200" dirty="0">
                <a:ea typeface="ＭＳ Ｐゴシック" panose="020B0600070205080204" pitchFamily="34" charset="-128"/>
              </a:rPr>
              <a:t> χιτώνας είναι κοινός για τις σύνθετες μορφές και ατομικός για τις αποικιακές ή μονήρεις.</a:t>
            </a:r>
          </a:p>
          <a:p>
            <a:pPr>
              <a:lnSpc>
                <a:spcPct val="110000"/>
              </a:lnSpc>
            </a:pPr>
            <a:r>
              <a:rPr lang="en-US" altLang="en-US" sz="4200" dirty="0">
                <a:ea typeface="ＭＳ Ｐゴシック" panose="020B0600070205080204" pitchFamily="34" charset="-128"/>
              </a:rPr>
              <a:t>Ο</a:t>
            </a:r>
            <a:r>
              <a:rPr lang="el-GR" altLang="en-US" sz="4200" dirty="0">
                <a:ea typeface="ＭＳ Ｐゴシック" panose="020B0600070205080204" pitchFamily="34" charset="-128"/>
              </a:rPr>
              <a:t> σίφωνας εξόδου είναι κοινός σε όλες τις μορφές της ομάδας.</a:t>
            </a:r>
          </a:p>
          <a:p>
            <a:pPr>
              <a:lnSpc>
                <a:spcPct val="110000"/>
              </a:lnSpc>
            </a:pPr>
            <a:r>
              <a:rPr lang="en-US" altLang="en-US" sz="4200" dirty="0">
                <a:ea typeface="ＭＳ Ｐゴシック" panose="020B0600070205080204" pitchFamily="34" charset="-128"/>
              </a:rPr>
              <a:t>Τ</a:t>
            </a:r>
            <a:r>
              <a:rPr lang="el-GR" altLang="en-US" sz="4200" dirty="0">
                <a:ea typeface="ＭＳ Ｐゴシック" panose="020B0600070205080204" pitchFamily="34" charset="-128"/>
              </a:rPr>
              <a:t>α ενήλικα άτομα φέρουν μόνο δύο από τα τυπικά γνωρίσματα των </a:t>
            </a:r>
            <a:r>
              <a:rPr lang="el-GR" altLang="en-US" sz="4200" dirty="0" err="1">
                <a:ea typeface="ＭＳ Ｐゴシック" panose="020B0600070205080204" pitchFamily="34" charset="-128"/>
              </a:rPr>
              <a:t>χορδωτών</a:t>
            </a:r>
            <a:r>
              <a:rPr lang="el-GR" altLang="en-US" sz="4200" dirty="0">
                <a:ea typeface="ＭＳ Ｐゴシック" panose="020B0600070205080204" pitchFamily="34" charset="-128"/>
              </a:rPr>
              <a:t>, τις φαρυγγικές σχισμές και το </a:t>
            </a:r>
            <a:r>
              <a:rPr lang="el-GR" altLang="en-US" sz="4200" dirty="0" err="1">
                <a:ea typeface="ＭＳ Ｐゴシック" panose="020B0600070205080204" pitchFamily="34" charset="-128"/>
              </a:rPr>
              <a:t>ενδόστυλο</a:t>
            </a:r>
            <a:r>
              <a:rPr lang="el-GR" altLang="en-US" sz="4200" dirty="0">
                <a:ea typeface="ＭＳ Ｐゴシック" panose="020B0600070205080204" pitchFamily="34" charset="-128"/>
              </a:rPr>
              <a:t>.</a:t>
            </a:r>
            <a:endParaRPr lang="en-US" altLang="en-US" sz="42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76739" y="583648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4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5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ea typeface="ＭＳ Ｐゴシック" panose="020B0600070205080204" pitchFamily="34" charset="-128"/>
              </a:rPr>
              <a:t>Δομή </a:t>
            </a:r>
            <a:r>
              <a:rPr lang="el-GR" altLang="en-US" dirty="0" err="1">
                <a:ea typeface="ＭＳ Ｐゴシック" panose="020B0600070205080204" pitchFamily="34" charset="-128"/>
              </a:rPr>
              <a:t>ασκιδίων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6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43754" y="1798638"/>
            <a:ext cx="4500685" cy="452677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0000"/>
              </a:lnSpc>
            </a:pPr>
            <a:r>
              <a:rPr lang="el-GR" altLang="en-US" sz="4400" dirty="0">
                <a:ea typeface="ＭＳ Ｐゴシック" panose="020B0600070205080204" pitchFamily="34" charset="-128"/>
              </a:rPr>
              <a:t>Τα μονήρη </a:t>
            </a:r>
            <a:r>
              <a:rPr lang="el-GR" altLang="en-US" sz="4400" dirty="0" err="1">
                <a:ea typeface="ＭＳ Ｐゴシック" panose="020B0600070205080204" pitchFamily="34" charset="-128"/>
              </a:rPr>
              <a:t>ασκίδια</a:t>
            </a:r>
            <a:r>
              <a:rPr lang="el-GR" altLang="en-US" sz="4400" dirty="0">
                <a:ea typeface="ＭＳ Ｐゴシック" panose="020B0600070205080204" pitchFamily="34" charset="-128"/>
              </a:rPr>
              <a:t> (πλειοψηφία) έχουν κυλινδρικές ή σφαιρικές μορφές.</a:t>
            </a:r>
          </a:p>
          <a:p>
            <a:pPr>
              <a:lnSpc>
                <a:spcPct val="110000"/>
              </a:lnSpc>
            </a:pPr>
            <a:r>
              <a:rPr lang="en-US" altLang="en-US" sz="4400" dirty="0">
                <a:ea typeface="ＭＳ Ｐゴシック" panose="020B0600070205080204" pitchFamily="34" charset="-128"/>
              </a:rPr>
              <a:t>Ο</a:t>
            </a:r>
            <a:r>
              <a:rPr lang="el-GR" altLang="en-US" sz="4400" dirty="0">
                <a:ea typeface="ＭＳ Ｐゴシック" panose="020B0600070205080204" pitchFamily="34" charset="-128"/>
              </a:rPr>
              <a:t> χιτώνας φέρει εσωτερική μεμβράνη (μανδύας).</a:t>
            </a:r>
          </a:p>
          <a:p>
            <a:pPr>
              <a:lnSpc>
                <a:spcPct val="110000"/>
              </a:lnSpc>
            </a:pPr>
            <a:r>
              <a:rPr lang="en-US" altLang="en-US" sz="4400" dirty="0">
                <a:ea typeface="ＭＳ Ｐゴシック" panose="020B0600070205080204" pitchFamily="34" charset="-128"/>
              </a:rPr>
              <a:t>Δ</a:t>
            </a:r>
            <a:r>
              <a:rPr lang="el-GR" altLang="en-US" sz="4400" dirty="0" err="1">
                <a:ea typeface="ＭＳ Ｐゴシック" panose="020B0600070205080204" pitchFamily="34" charset="-128"/>
              </a:rPr>
              <a:t>ύο</a:t>
            </a:r>
            <a:r>
              <a:rPr lang="el-GR" altLang="en-US" sz="4400" dirty="0">
                <a:ea typeface="ＭＳ Ｐゴシック" panose="020B0600070205080204" pitchFamily="34" charset="-128"/>
              </a:rPr>
              <a:t> προεκβολές στην εξωτερική επιφάνειας: σίφωνας εισόδου (στοματικός) και σίφωνας εξόδου (</a:t>
            </a:r>
            <a:r>
              <a:rPr lang="el-GR" altLang="en-US" sz="4400" dirty="0" err="1">
                <a:ea typeface="ＭＳ Ｐゴシック" panose="020B0600070205080204" pitchFamily="34" charset="-128"/>
              </a:rPr>
              <a:t>εδρικός</a:t>
            </a:r>
            <a:r>
              <a:rPr lang="el-GR" altLang="en-US" sz="4400" dirty="0">
                <a:ea typeface="ＭＳ Ｐゴシック" panose="020B0600070205080204" pitchFamily="34" charset="-128"/>
              </a:rPr>
              <a:t>).</a:t>
            </a:r>
          </a:p>
          <a:p>
            <a:pPr>
              <a:lnSpc>
                <a:spcPct val="110000"/>
              </a:lnSpc>
            </a:pPr>
            <a:r>
              <a:rPr lang="en-US" altLang="en-US" sz="4400" dirty="0">
                <a:ea typeface="ＭＳ Ｐゴシック" panose="020B0600070205080204" pitchFamily="34" charset="-128"/>
              </a:rPr>
              <a:t>Ο</a:t>
            </a:r>
            <a:r>
              <a:rPr lang="el-GR" altLang="en-US" sz="4400" dirty="0">
                <a:ea typeface="ＭＳ Ｐゴシック" panose="020B0600070205080204" pitchFamily="34" charset="-128"/>
              </a:rPr>
              <a:t> βλεφαριδοφόρος φάρυγγας αποτελείται από πολλά μικρά τμήματα που διακρίνονται από τις </a:t>
            </a:r>
            <a:r>
              <a:rPr lang="el-GR" altLang="en-US" sz="4400" dirty="0" err="1">
                <a:ea typeface="ＭＳ Ｐゴシック" panose="020B0600070205080204" pitchFamily="34" charset="-128"/>
              </a:rPr>
              <a:t>βραγχιακές</a:t>
            </a:r>
            <a:r>
              <a:rPr lang="el-GR" altLang="en-US" sz="4400" dirty="0">
                <a:ea typeface="ＭＳ Ｐゴシック" panose="020B0600070205080204" pitchFamily="34" charset="-128"/>
              </a:rPr>
              <a:t> σχισμές. </a:t>
            </a:r>
            <a:endParaRPr lang="en-US" altLang="en-US" sz="44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79" y="1679219"/>
            <a:ext cx="3452774" cy="4242816"/>
          </a:xfrm>
        </p:spPr>
      </p:pic>
      <p:sp>
        <p:nvSpPr>
          <p:cNvPr id="7" name="TextBox 6"/>
          <p:cNvSpPr txBox="1"/>
          <p:nvPr/>
        </p:nvSpPr>
        <p:spPr>
          <a:xfrm>
            <a:off x="7964557" y="594046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185196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>
                <a:ea typeface="ＭＳ Ｐゴシック" panose="020B0600070205080204" pitchFamily="34" charset="-128"/>
              </a:rPr>
              <a:t>Ασκίδια: Διατροφή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sz="3000" dirty="0" smtClean="0">
                <a:ea typeface="ＭＳ Ｐゴシック" panose="020B0600070205080204" pitchFamily="34" charset="-128"/>
              </a:rPr>
              <a:t>Τ</a:t>
            </a:r>
            <a:r>
              <a:rPr lang="el-GR" altLang="en-US" sz="3000" dirty="0" smtClean="0">
                <a:ea typeface="ＭＳ Ｐゴシック" panose="020B0600070205080204" pitchFamily="34" charset="-128"/>
              </a:rPr>
              <a:t>ο </a:t>
            </a:r>
            <a:r>
              <a:rPr lang="el-GR" altLang="en-US" sz="3000" dirty="0" err="1" smtClean="0">
                <a:ea typeface="ＭＳ Ｐゴシック" panose="020B0600070205080204" pitchFamily="34" charset="-128"/>
              </a:rPr>
              <a:t>ενδόστυλο</a:t>
            </a:r>
            <a:r>
              <a:rPr lang="el-GR" altLang="en-US" sz="3000" dirty="0" smtClean="0">
                <a:ea typeface="ＭＳ Ｐゴシック" panose="020B0600070205080204" pitchFamily="34" charset="-128"/>
              </a:rPr>
              <a:t> (στο μέσο της κοιλιακής γραμμής του φάρυγγα) εκκρίνει βλέννα η οποία εγκλωβίζει τα τροφικά σωμάτια που εισέρχονται με τη ροή του νερού.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000" dirty="0" smtClean="0">
                <a:ea typeface="ＭＳ Ｐゴシック" panose="020B0600070205080204" pitchFamily="34" charset="-128"/>
              </a:rPr>
              <a:t>Η</a:t>
            </a:r>
            <a:r>
              <a:rPr lang="el-GR" altLang="en-US" sz="3000" dirty="0" smtClean="0">
                <a:ea typeface="ＭＳ Ｐゴシック" panose="020B0600070205080204" pitchFamily="34" charset="-128"/>
              </a:rPr>
              <a:t> βλέννα και τα σωμάτια σχηματίζουν ένα ραβδίο που με την κίνηση των βλεφαρίδων εισέρχεται στον οισοφάγο και το στόμαχο.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000" dirty="0" smtClean="0">
                <a:ea typeface="ＭＳ Ｐゴシック" panose="020B0600070205080204" pitchFamily="34" charset="-128"/>
              </a:rPr>
              <a:t>Τ</a:t>
            </a:r>
            <a:r>
              <a:rPr lang="el-GR" altLang="en-US" sz="3000" dirty="0" smtClean="0">
                <a:ea typeface="ＭＳ Ｐゴシック" panose="020B0600070205080204" pitchFamily="34" charset="-128"/>
              </a:rPr>
              <a:t>α θρεπτικά υλικά </a:t>
            </a:r>
            <a:r>
              <a:rPr lang="el-GR" altLang="en-US" sz="3000" dirty="0" err="1" smtClean="0">
                <a:ea typeface="ＭＳ Ｐゴシック" panose="020B0600070205080204" pitchFamily="34" charset="-128"/>
              </a:rPr>
              <a:t>απορροφόνται</a:t>
            </a:r>
            <a:r>
              <a:rPr lang="el-GR" altLang="en-US" sz="3000" dirty="0" smtClean="0">
                <a:ea typeface="ＭＳ Ｐゴシック" panose="020B0600070205080204" pitchFamily="34" charset="-128"/>
              </a:rPr>
              <a:t> από το μέσο έντερο και τα άπεπτα υλικά </a:t>
            </a:r>
            <a:r>
              <a:rPr lang="el-GR" altLang="en-US" sz="3000" dirty="0" err="1" smtClean="0">
                <a:ea typeface="ＭＳ Ｐゴシック" panose="020B0600070205080204" pitchFamily="34" charset="-128"/>
              </a:rPr>
              <a:t>αποβάλονται</a:t>
            </a:r>
            <a:r>
              <a:rPr lang="el-GR" altLang="en-US" sz="3000" dirty="0" smtClean="0">
                <a:ea typeface="ＭＳ Ｐゴシック" panose="020B0600070205080204" pitchFamily="34" charset="-128"/>
              </a:rPr>
              <a:t> από την έδρα.</a:t>
            </a:r>
            <a:endParaRPr lang="en-US" altLang="en-US" sz="3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>
                <a:ea typeface="ＭＳ Ｐゴシック" panose="020B0600070205080204" pitchFamily="34" charset="-128"/>
              </a:rPr>
              <a:t>Ασκίδια: Κυκλοφορικό σύστημα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000" dirty="0" smtClean="0">
                <a:ea typeface="ＭＳ Ｐゴシック" panose="020B0600070205080204" pitchFamily="34" charset="-128"/>
              </a:rPr>
              <a:t>Σ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υνίσταται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σε μια κοιλιακή καρδιά και δύο μεγάλα αγγεία.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Τ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α αγγεία διαιρούνται σε σύστημα μικρότερων αγγείων που εξυπηρετούν τον φάρυγγα και τα πεπτικά όργανα.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Η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καρδιά ωθεί το αίμα 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παλμηδόν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πρώτα προς μια κατεύθυνση κι 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έπειται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αντιστρέφει τη ροή.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Υ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ψηλές συγκεντρώσεις σπάνιων στοιχείων όπως το βανάδιο και το νιόβιο.</a:t>
            </a:r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>
                <a:ea typeface="ＭＳ Ｐゴシック" panose="020B0600070205080204" pitchFamily="34" charset="-128"/>
              </a:rPr>
              <a:t>Ασκίδια: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Ν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ευρικό σύστημα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Π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εριορίζεται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σε ένα μόνο γάγγλιο (απομεινάρι του νευρικού σχοινιού) και πλέγμα νεύρων κοντά στο φάρυγγα.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Κ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άτω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από το νευρικό γάγγλιο υπάρχει ο 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υπονευρικός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αδένας ο οποίος:  </a:t>
            </a:r>
          </a:p>
          <a:p>
            <a:pPr marL="540000"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l-GR" altLang="en-US" sz="2800" dirty="0" smtClean="0">
                <a:ea typeface="ＭＳ Ｐゴシック" panose="020B0600070205080204" pitchFamily="34" charset="-128"/>
              </a:rPr>
              <a:t> Ελέγχει το νερό που εισέρχεται στον φάρυγγα</a:t>
            </a:r>
          </a:p>
          <a:p>
            <a:pPr marL="540000"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l-GR" altLang="en-US" sz="2800" dirty="0" smtClean="0">
                <a:ea typeface="ＭＳ Ｐゴシック" panose="020B0600070205080204" pitchFamily="34" charset="-128"/>
              </a:rPr>
              <a:t> Εκκρίνει ουσίες που σχετίζονται με την αναπαραγωγή. </a:t>
            </a:r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Υποφύλα Χορδωτών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1.pptx" id="{384095AA-3FED-4702-B384-88A1E9625162}" vid="{8E3B2130-187F-4ED6-B635-B15099330E8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TEMPLATE1a</Template>
  <TotalTime>625</TotalTime>
  <Words>1983</Words>
  <Application>Microsoft Office PowerPoint</Application>
  <PresentationFormat>On-screen Show (4:3)</PresentationFormat>
  <Paragraphs>258</Paragraphs>
  <Slides>31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ＭＳ Ｐゴシック</vt:lpstr>
      <vt:lpstr>ＭＳ Ｐゴシック</vt:lpstr>
      <vt:lpstr>Tahoma</vt:lpstr>
      <vt:lpstr>Wingdings</vt:lpstr>
      <vt:lpstr>Θέμα του Office</vt:lpstr>
      <vt:lpstr>Ζωολογία ΙΙ</vt:lpstr>
      <vt:lpstr>Τα υποφύλα των Χορδωτών</vt:lpstr>
      <vt:lpstr>Ουροχορδωτά ή Χιτωνόζωα</vt:lpstr>
      <vt:lpstr>Ομοταξίες των ουροχορδωτών</vt:lpstr>
      <vt:lpstr>Ασκίδια (φούσκες)</vt:lpstr>
      <vt:lpstr>Δομή ασκιδίων</vt:lpstr>
      <vt:lpstr>Ασκίδια: Διατροφή</vt:lpstr>
      <vt:lpstr>Ασκίδια: Κυκλοφορικό σύστημα</vt:lpstr>
      <vt:lpstr>Ασκίδια: Νευρικό σύστημα</vt:lpstr>
      <vt:lpstr>Ασκίδια: Αναπαραγωγή </vt:lpstr>
      <vt:lpstr>Ασκίδια: Προνυμφικό στάδιο</vt:lpstr>
      <vt:lpstr>Θαλιοειδή (σάλπες)</vt:lpstr>
      <vt:lpstr>Ειδικά χαρακτηριστικά</vt:lpstr>
      <vt:lpstr>Κωπηλάτες</vt:lpstr>
      <vt:lpstr>Διατροφή Κωπηλατών</vt:lpstr>
      <vt:lpstr>Κεφαλοχορδωτά </vt:lpstr>
      <vt:lpstr>Κεφαλοχορδωτά: Διατροφή</vt:lpstr>
      <vt:lpstr>Κεφαλοχορδωτά: Κυκλοφορικό σύστημα</vt:lpstr>
      <vt:lpstr>Ιδιαιτερότητες κυκλοφορικού</vt:lpstr>
      <vt:lpstr>Κεφαλοχορδωτά:  Νευρικό σύστημα</vt:lpstr>
      <vt:lpstr>Κεφαλοχορδωτά: Αναπαραγωγή</vt:lpstr>
      <vt:lpstr>Ιδιαιτερότητες της ομάδας</vt:lpstr>
      <vt:lpstr>Τέλος Παρουσίασης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 Χρήσης Έργων Τρίτων 1/2</vt:lpstr>
      <vt:lpstr>Σημείωμα  Χρήσης Έργων Τρίτων 2/2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Vassiliki Siafaka</dc:creator>
  <cp:lastModifiedBy>Vassiliki Siafaka</cp:lastModifiedBy>
  <cp:revision>96</cp:revision>
  <dcterms:created xsi:type="dcterms:W3CDTF">2015-03-24T06:43:16Z</dcterms:created>
  <dcterms:modified xsi:type="dcterms:W3CDTF">2015-11-12T21:41:25Z</dcterms:modified>
</cp:coreProperties>
</file>