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45"/>
  </p:notesMasterIdLst>
  <p:sldIdLst>
    <p:sldId id="301" r:id="rId3"/>
    <p:sldId id="307" r:id="rId4"/>
    <p:sldId id="308" r:id="rId5"/>
    <p:sldId id="309" r:id="rId6"/>
    <p:sldId id="310" r:id="rId7"/>
    <p:sldId id="311" r:id="rId8"/>
    <p:sldId id="312" r:id="rId9"/>
    <p:sldId id="313" r:id="rId10"/>
    <p:sldId id="314" r:id="rId11"/>
    <p:sldId id="315" r:id="rId12"/>
    <p:sldId id="316" r:id="rId13"/>
    <p:sldId id="317" r:id="rId14"/>
    <p:sldId id="318" r:id="rId15"/>
    <p:sldId id="319" r:id="rId16"/>
    <p:sldId id="320" r:id="rId17"/>
    <p:sldId id="321" r:id="rId18"/>
    <p:sldId id="322" r:id="rId19"/>
    <p:sldId id="323" r:id="rId20"/>
    <p:sldId id="324" r:id="rId21"/>
    <p:sldId id="325" r:id="rId22"/>
    <p:sldId id="326" r:id="rId23"/>
    <p:sldId id="327" r:id="rId24"/>
    <p:sldId id="328" r:id="rId25"/>
    <p:sldId id="329" r:id="rId26"/>
    <p:sldId id="330" r:id="rId27"/>
    <p:sldId id="331" r:id="rId28"/>
    <p:sldId id="332" r:id="rId29"/>
    <p:sldId id="333" r:id="rId30"/>
    <p:sldId id="334" r:id="rId31"/>
    <p:sldId id="335" r:id="rId32"/>
    <p:sldId id="336" r:id="rId33"/>
    <p:sldId id="337" r:id="rId34"/>
    <p:sldId id="338" r:id="rId35"/>
    <p:sldId id="339" r:id="rId36"/>
    <p:sldId id="340" r:id="rId37"/>
    <p:sldId id="290" r:id="rId38"/>
    <p:sldId id="303" r:id="rId39"/>
    <p:sldId id="341" r:id="rId40"/>
    <p:sldId id="305" r:id="rId41"/>
    <p:sldId id="291" r:id="rId42"/>
    <p:sldId id="294" r:id="rId43"/>
    <p:sldId id="306" r:id="rId44"/>
  </p:sldIdLst>
  <p:sldSz cx="9144000" cy="6858000" type="screen4x3"/>
  <p:notesSz cx="6858000" cy="9144000"/>
  <p:custDataLst>
    <p:tags r:id="rId46"/>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01"/>
            <p14:sldId id="307"/>
            <p14:sldId id="308"/>
            <p14:sldId id="309"/>
            <p14:sldId id="310"/>
            <p14:sldId id="311"/>
            <p14:sldId id="312"/>
            <p14:sldId id="313"/>
            <p14:sldId id="314"/>
            <p14:sldId id="315"/>
            <p14:sldId id="316"/>
            <p14:sldId id="317"/>
            <p14:sldId id="318"/>
            <p14:sldId id="319"/>
            <p14:sldId id="320"/>
            <p14:sldId id="321"/>
            <p14:sldId id="322"/>
            <p14:sldId id="323"/>
            <p14:sldId id="324"/>
            <p14:sldId id="325"/>
            <p14:sldId id="326"/>
            <p14:sldId id="327"/>
            <p14:sldId id="328"/>
            <p14:sldId id="329"/>
            <p14:sldId id="330"/>
            <p14:sldId id="331"/>
            <p14:sldId id="332"/>
            <p14:sldId id="333"/>
            <p14:sldId id="334"/>
            <p14:sldId id="335"/>
            <p14:sldId id="336"/>
            <p14:sldId id="337"/>
            <p14:sldId id="338"/>
            <p14:sldId id="339"/>
            <p14:sldId id="340"/>
            <p14:sldId id="290"/>
            <p14:sldId id="303"/>
            <p14:sldId id="341"/>
            <p14:sldId id="305"/>
            <p14:sldId id="291"/>
            <p14:sldId id="294"/>
          </p14:sldIdLst>
        </p14:section>
        <p14:section name="Untitled Section" id="{0F1CB131-A6BD-43D0-B8D4-1F27CEF7A05E}">
          <p14:sldIdLst>
            <p14:sldId id="30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109" d="100"/>
          <a:sy n="109" d="100"/>
        </p:scale>
        <p:origin x="150"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gs" Target="tags/tag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9/9/2015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2668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35</a:t>
            </a:fld>
            <a:endParaRPr lang="el-GR"/>
          </a:p>
        </p:txBody>
      </p:sp>
    </p:spTree>
    <p:extLst>
      <p:ext uri="{BB962C8B-B14F-4D97-AF65-F5344CB8AC3E}">
        <p14:creationId xmlns:p14="http://schemas.microsoft.com/office/powerpoint/2010/main" val="25622891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36</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37</a:t>
            </a:fld>
            <a:endParaRPr lang="el-GR"/>
          </a:p>
        </p:txBody>
      </p:sp>
    </p:spTree>
    <p:extLst>
      <p:ext uri="{BB962C8B-B14F-4D97-AF65-F5344CB8AC3E}">
        <p14:creationId xmlns:p14="http://schemas.microsoft.com/office/powerpoint/2010/main" val="6264637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38</a:t>
            </a:fld>
            <a:endParaRPr lang="el-GR"/>
          </a:p>
        </p:txBody>
      </p:sp>
    </p:spTree>
    <p:extLst>
      <p:ext uri="{BB962C8B-B14F-4D97-AF65-F5344CB8AC3E}">
        <p14:creationId xmlns:p14="http://schemas.microsoft.com/office/powerpoint/2010/main" val="19805756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39</a:t>
            </a:fld>
            <a:endParaRPr lang="el-GR"/>
          </a:p>
        </p:txBody>
      </p:sp>
    </p:spTree>
    <p:extLst>
      <p:ext uri="{BB962C8B-B14F-4D97-AF65-F5344CB8AC3E}">
        <p14:creationId xmlns:p14="http://schemas.microsoft.com/office/powerpoint/2010/main" val="404397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40</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41</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42</a:t>
            </a:fld>
            <a:endParaRPr lang="el-GR"/>
          </a:p>
        </p:txBody>
      </p:sp>
    </p:spTree>
    <p:extLst>
      <p:ext uri="{BB962C8B-B14F-4D97-AF65-F5344CB8AC3E}">
        <p14:creationId xmlns:p14="http://schemas.microsoft.com/office/powerpoint/2010/main" val="3345104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Η παρουσία των Εβραίων στις ελληνικές πόλεις της Β΄ περιοδείας του Αποστόλου Παύλου</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Η παρουσία των Εβραίων στις ελληνικές πόλεις της Β΄ περιοδείας του Αποστόλου Παύλου</a:t>
            </a:r>
            <a:endParaRPr lang="en-US" sz="1000" dirty="0">
              <a:solidFill>
                <a:srgbClr val="5075BC"/>
              </a:solidFill>
              <a:ea typeface="ＭＳ Ｐゴシック" pitchFamily="34" charset="-128"/>
              <a:cs typeface="+mn-cs"/>
            </a:endParaRPr>
          </a:p>
        </p:txBody>
      </p:sp>
      <p:pic>
        <p:nvPicPr>
          <p:cNvPr id="6" name="Picture 5" descr="[DECORATIVE]"/>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Η παρουσία των Εβραίων στις ελληνικές πόλεις της Β΄ περιοδείας του Αποστόλου Παύλου</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Η παρουσία των Εβραίων στις ελληνικές πόλεις της Β΄ περιοδείας του Αποστόλου Παύλου</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Η παρουσία των Εβραίων στις ελληνικές πόλεις της Β΄ περιοδείας του Αποστόλου Παύλου</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rgbClr val="5075BC"/>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Η παρουσία των Εβραίων στις ελληνικές πόλεις της Β΄ περιοδείας του Αποστόλου Παύλου</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rgbClr val="5075BC"/>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Η παρουσία των Εβραίων στις ελληνικές πόλεις της Β΄ περιοδείας του Αποστόλου Παύλου</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4.jpe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hyperlink" Target="http://eclass.uoa.gr/courses/SOCTHEOL147/"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hyperlink" Target="http://opencourses.uoa.gr/courses/SOCTHEOL103/"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6.xml"/><Relationship Id="rId5" Type="http://schemas.openxmlformats.org/officeDocument/2006/relationships/image" Target="../media/image5.png"/><Relationship Id="rId4" Type="http://schemas.openxmlformats.org/officeDocument/2006/relationships/hyperlink" Target="%5b1%5d%20http:/creativecommons.org/licenses/by-nc-sa/4.0/" TargetMode="Externa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ebooks.edu.gr/modules/ebook/show.php/DSGYM-C117/510/3327,21810/images/imgA8_1.jpg"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4"/>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normAutofit/>
          </a:bodyPr>
          <a:lstStyle/>
          <a:p>
            <a:r>
              <a:rPr lang="el-GR" sz="4200" dirty="0"/>
              <a:t>Βιβλική Αρχαιολογία - </a:t>
            </a:r>
            <a:r>
              <a:rPr lang="el-GR" sz="4200" dirty="0" err="1"/>
              <a:t>Θεσμολογία</a:t>
            </a:r>
            <a:endParaRPr lang="el-GR" sz="4200" dirty="0"/>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smtClean="0">
                <a:solidFill>
                  <a:srgbClr val="5075BC"/>
                </a:solidFill>
                <a:latin typeface="+mj-lt"/>
                <a:ea typeface="+mj-ea"/>
                <a:cs typeface="+mj-cs"/>
              </a:rPr>
              <a:t>Ενότητα </a:t>
            </a:r>
            <a:r>
              <a:rPr lang="en-US" sz="2800" dirty="0" smtClean="0">
                <a:solidFill>
                  <a:srgbClr val="5075BC"/>
                </a:solidFill>
                <a:latin typeface="+mj-lt"/>
                <a:ea typeface="+mj-ea"/>
                <a:cs typeface="+mj-cs"/>
              </a:rPr>
              <a:t>4.3</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a:t>Η παρουσία των Εβραίων στις ελληνικές πόλεις της Β΄ περιοδείας του Αποστόλου Παύλου</a:t>
            </a:r>
          </a:p>
          <a:p>
            <a:endParaRPr lang="en-US" sz="2000" dirty="0" smtClean="0"/>
          </a:p>
          <a:p>
            <a:r>
              <a:rPr lang="el-GR" sz="2800" dirty="0" smtClean="0"/>
              <a:t>Κυριακή </a:t>
            </a:r>
            <a:r>
              <a:rPr lang="el-GR" sz="2800" dirty="0" err="1" smtClean="0"/>
              <a:t>Μελέτση</a:t>
            </a:r>
            <a:endParaRPr lang="el-GR" sz="2800" dirty="0"/>
          </a:p>
          <a:p>
            <a:r>
              <a:rPr lang="el-GR" sz="2800" dirty="0"/>
              <a:t>Θεολογική </a:t>
            </a:r>
            <a:r>
              <a:rPr lang="el-GR" sz="2800" dirty="0" smtClean="0"/>
              <a:t>Σχολή</a:t>
            </a:r>
            <a:endParaRPr lang="en-US" sz="2800" dirty="0" smtClean="0"/>
          </a:p>
          <a:p>
            <a:r>
              <a:rPr lang="el-GR" sz="2800" dirty="0"/>
              <a:t>Τμήμα Κοινωνικής Θεολογίας</a:t>
            </a:r>
          </a:p>
        </p:txBody>
      </p:sp>
    </p:spTree>
    <p:custDataLst>
      <p:tags r:id="rId1"/>
    </p:custDataLst>
    <p:extLst>
      <p:ext uri="{BB962C8B-B14F-4D97-AF65-F5344CB8AC3E}">
        <p14:creationId xmlns:p14="http://schemas.microsoft.com/office/powerpoint/2010/main" val="33753499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ΒΑΒΥΛΩΝΙΟΣ ΑΙΧΜΑΛΩΣΙΑ</a:t>
            </a:r>
          </a:p>
        </p:txBody>
      </p:sp>
      <p:sp>
        <p:nvSpPr>
          <p:cNvPr id="3" name="Θέση περιεχομένου 2"/>
          <p:cNvSpPr>
            <a:spLocks noGrp="1"/>
          </p:cNvSpPr>
          <p:nvPr>
            <p:ph idx="1"/>
          </p:nvPr>
        </p:nvSpPr>
        <p:spPr/>
        <p:txBody>
          <a:bodyPr>
            <a:noAutofit/>
          </a:bodyPr>
          <a:lstStyle/>
          <a:p>
            <a:pPr>
              <a:spcBef>
                <a:spcPts val="600"/>
              </a:spcBef>
            </a:pPr>
            <a:r>
              <a:rPr lang="el-GR" sz="2500" dirty="0"/>
              <a:t>586-538 π. Χ. Βαβυλώνιος </a:t>
            </a:r>
            <a:r>
              <a:rPr lang="el-GR" sz="2500" dirty="0" smtClean="0"/>
              <a:t>αιχμαλωσία.</a:t>
            </a:r>
            <a:endParaRPr lang="el-GR" sz="2500" dirty="0"/>
          </a:p>
          <a:p>
            <a:pPr>
              <a:spcBef>
                <a:spcPts val="600"/>
              </a:spcBef>
            </a:pPr>
            <a:r>
              <a:rPr lang="el-GR" sz="2500" dirty="0"/>
              <a:t>Η εγκατάσταση εξόριστων σε οριοθετημένες περιοχές έδωσε τη δυνατότητα αυτοδιαχείρισης. Σταδιακά αποκτήθηκε δικαίωμα ιδιοκτησίας και δόθηκαν παραχωρήσεις πολιτικού χαρακτήρα που βοήθησαν στη διατήρηση της συνέχειας και εθνικής ταυτότητας. </a:t>
            </a:r>
          </a:p>
          <a:p>
            <a:pPr>
              <a:spcBef>
                <a:spcPts val="600"/>
              </a:spcBef>
            </a:pPr>
            <a:r>
              <a:rPr lang="el-GR" sz="2500" dirty="0"/>
              <a:t>538 π.Χ. κατάληψη Βαβυλώνας από Πέρσες. </a:t>
            </a:r>
          </a:p>
          <a:p>
            <a:pPr>
              <a:spcBef>
                <a:spcPts val="600"/>
              </a:spcBef>
            </a:pPr>
            <a:r>
              <a:rPr lang="el-GR" sz="2500" dirty="0"/>
              <a:t>520 π.Χ. Διάταγμα Κύρου με το οποίο τερματιζόταν η εξορία. </a:t>
            </a:r>
          </a:p>
          <a:p>
            <a:pPr>
              <a:spcBef>
                <a:spcPts val="600"/>
              </a:spcBef>
            </a:pPr>
            <a:r>
              <a:rPr lang="el-GR" sz="2500" dirty="0"/>
              <a:t>520/515 π.Χ. Επιστροφή </a:t>
            </a:r>
            <a:r>
              <a:rPr lang="el-GR" sz="2500" dirty="0" err="1" smtClean="0"/>
              <a:t>Ζοροβάβελ</a:t>
            </a:r>
            <a:r>
              <a:rPr lang="en-US" sz="2500" dirty="0" smtClean="0"/>
              <a:t> </a:t>
            </a:r>
            <a:r>
              <a:rPr lang="el-GR" sz="2500" dirty="0" smtClean="0"/>
              <a:t>- </a:t>
            </a:r>
            <a:r>
              <a:rPr lang="el-GR" sz="2500" dirty="0"/>
              <a:t>Εγκαίνια Δεύτερου Ναού. </a:t>
            </a:r>
          </a:p>
        </p:txBody>
      </p:sp>
    </p:spTree>
    <p:extLst>
      <p:ext uri="{BB962C8B-B14F-4D97-AF65-F5344CB8AC3E}">
        <p14:creationId xmlns:p14="http://schemas.microsoft.com/office/powerpoint/2010/main" val="14989324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ΑΙΤΙΑ ΜΕΤΑΝΑΣΤΕΥΣΗ ΙΟΥΔΑΙΩΝ ΣΤΟΝ ΕΛΛΑΔΙΚΟ ΧΩΡΟ</a:t>
            </a:r>
          </a:p>
        </p:txBody>
      </p:sp>
      <p:sp>
        <p:nvSpPr>
          <p:cNvPr id="3" name="Θέση περιεχομένου 2"/>
          <p:cNvSpPr>
            <a:spLocks noGrp="1"/>
          </p:cNvSpPr>
          <p:nvPr>
            <p:ph idx="1"/>
          </p:nvPr>
        </p:nvSpPr>
        <p:spPr/>
        <p:txBody>
          <a:bodyPr>
            <a:normAutofit fontScale="77500" lnSpcReduction="20000"/>
          </a:bodyPr>
          <a:lstStyle/>
          <a:p>
            <a:r>
              <a:rPr lang="el-GR" dirty="0"/>
              <a:t>Συνεχής πολεμική αναμέτρηση </a:t>
            </a:r>
            <a:r>
              <a:rPr lang="el-GR" dirty="0" err="1"/>
              <a:t>Σελευκιδών</a:t>
            </a:r>
            <a:r>
              <a:rPr lang="el-GR" dirty="0"/>
              <a:t> (Συρία) – </a:t>
            </a:r>
            <a:r>
              <a:rPr lang="el-GR" dirty="0" err="1"/>
              <a:t>Πτολεμαίων</a:t>
            </a:r>
            <a:r>
              <a:rPr lang="el-GR" dirty="0"/>
              <a:t> (Αίγυπτος): η Ιουδαία γραμμή των πολεμικών συγκρούσεων.  Περίοδος 320-301 π.Χ. </a:t>
            </a:r>
          </a:p>
          <a:p>
            <a:r>
              <a:rPr lang="el-GR" dirty="0"/>
              <a:t>Πώληση κατοίκων ως δούλων. </a:t>
            </a:r>
          </a:p>
          <a:p>
            <a:r>
              <a:rPr lang="el-GR" dirty="0"/>
              <a:t>Οικονομική – εμπορική ύφεση που επέφεραν οι πόλεμοι. </a:t>
            </a:r>
          </a:p>
          <a:p>
            <a:r>
              <a:rPr lang="el-GR" dirty="0"/>
              <a:t>Γεωγραφική ενοποίηση μετά από τις κατακτήσεις του Μ. Αλεξάνδρου δίνει τη δυνατότητα μετακίνησης. </a:t>
            </a:r>
          </a:p>
          <a:p>
            <a:r>
              <a:rPr lang="el-GR" dirty="0"/>
              <a:t>Πνεύμα εποχής (ατομικισμός, αποκοπή από ρίζες, αναζήτηση </a:t>
            </a:r>
            <a:r>
              <a:rPr lang="el-GR" i="1" dirty="0"/>
              <a:t>Τύχης</a:t>
            </a:r>
            <a:r>
              <a:rPr lang="el-GR" dirty="0"/>
              <a:t>).</a:t>
            </a:r>
          </a:p>
          <a:p>
            <a:r>
              <a:rPr lang="el-GR" dirty="0" err="1"/>
              <a:t>Μακκαβαϊκή</a:t>
            </a:r>
            <a:r>
              <a:rPr lang="el-GR" dirty="0"/>
              <a:t> επανάσταση. </a:t>
            </a:r>
          </a:p>
          <a:p>
            <a:r>
              <a:rPr lang="el-GR" dirty="0"/>
              <a:t>Πολιτικές αντιπαραθέσεις </a:t>
            </a:r>
            <a:r>
              <a:rPr lang="el-GR" dirty="0" err="1"/>
              <a:t>Ασμοναίων</a:t>
            </a:r>
            <a:r>
              <a:rPr lang="el-GR" dirty="0" smtClean="0"/>
              <a:t>.</a:t>
            </a:r>
            <a:endParaRPr lang="el-GR" dirty="0"/>
          </a:p>
        </p:txBody>
      </p:sp>
    </p:spTree>
    <p:extLst>
      <p:ext uri="{BB962C8B-B14F-4D97-AF65-F5344CB8AC3E}">
        <p14:creationId xmlns:p14="http://schemas.microsoft.com/office/powerpoint/2010/main" val="22210231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a:t>Ασιδαίοι</a:t>
            </a:r>
            <a:r>
              <a:rPr lang="el-GR" dirty="0"/>
              <a:t> </a:t>
            </a:r>
            <a:r>
              <a:rPr lang="el-GR" dirty="0" smtClean="0"/>
              <a:t>-</a:t>
            </a:r>
            <a:r>
              <a:rPr lang="en-US" dirty="0" smtClean="0"/>
              <a:t> </a:t>
            </a:r>
            <a:r>
              <a:rPr lang="el-GR" dirty="0" err="1" smtClean="0"/>
              <a:t>Μακκαβαϊκή</a:t>
            </a:r>
            <a:r>
              <a:rPr lang="el-GR" dirty="0" smtClean="0"/>
              <a:t> </a:t>
            </a:r>
            <a:r>
              <a:rPr lang="el-GR" dirty="0"/>
              <a:t>επανάσταση- </a:t>
            </a:r>
            <a:r>
              <a:rPr lang="el-GR" dirty="0" err="1"/>
              <a:t>Ασμοναίοι</a:t>
            </a:r>
            <a:endParaRPr lang="el-GR" dirty="0"/>
          </a:p>
        </p:txBody>
      </p:sp>
      <p:sp>
        <p:nvSpPr>
          <p:cNvPr id="3" name="Θέση περιεχομένου 2"/>
          <p:cNvSpPr>
            <a:spLocks noGrp="1"/>
          </p:cNvSpPr>
          <p:nvPr>
            <p:ph idx="1"/>
          </p:nvPr>
        </p:nvSpPr>
        <p:spPr/>
        <p:txBody>
          <a:bodyPr>
            <a:normAutofit/>
          </a:bodyPr>
          <a:lstStyle/>
          <a:p>
            <a:r>
              <a:rPr lang="el-GR" sz="2600" b="1" dirty="0" err="1"/>
              <a:t>Ασιδαίοι</a:t>
            </a:r>
            <a:r>
              <a:rPr lang="el-GR" sz="2600" b="1" dirty="0"/>
              <a:t>: </a:t>
            </a:r>
            <a:r>
              <a:rPr lang="el-GR" sz="2600" dirty="0"/>
              <a:t>ιουδαϊκό κίνημα του 3</a:t>
            </a:r>
            <a:r>
              <a:rPr lang="el-GR" sz="2600" baseline="30000" dirty="0"/>
              <a:t>ου</a:t>
            </a:r>
            <a:r>
              <a:rPr lang="el-GR" sz="2600" dirty="0"/>
              <a:t> π.Χ. αιώνα. Μελετούν το </a:t>
            </a:r>
            <a:r>
              <a:rPr lang="el-GR" sz="2600" i="1" dirty="0"/>
              <a:t>Νόμο</a:t>
            </a:r>
            <a:r>
              <a:rPr lang="el-GR" sz="2600" dirty="0"/>
              <a:t>, αποβλέπουν στη διατήρηση των ηθικών αξιών, στην καλυτέρευση της παρούσας ζωής. Εκφράζουν και μερικοί από τους </a:t>
            </a:r>
            <a:r>
              <a:rPr lang="el-GR" sz="2600" dirty="0" err="1"/>
              <a:t>Ασμοναίους</a:t>
            </a:r>
            <a:r>
              <a:rPr lang="el-GR" sz="2600" dirty="0"/>
              <a:t> τη θέση ότι ο θεός του Ισραήλ θα στείλει ένα θρησκευτικό και πολιτικό ηγέτη. Αυτός θα απελευθερώσει το λαό των Ιουδαίων, θα εκδιώξει τους ξένους ειδωλολάτρες και θα αποκαταστήσει τη βασιλεία του Δαυίδ. Παρακμή κατά τα μέσα του 2</a:t>
            </a:r>
            <a:r>
              <a:rPr lang="el-GR" sz="2600" baseline="30000" dirty="0"/>
              <a:t>ου</a:t>
            </a:r>
            <a:r>
              <a:rPr lang="el-GR" sz="2600" dirty="0"/>
              <a:t> </a:t>
            </a:r>
            <a:r>
              <a:rPr lang="el-GR" sz="2600" dirty="0" smtClean="0"/>
              <a:t>αιώνα</a:t>
            </a:r>
            <a:r>
              <a:rPr lang="en-US" sz="2600" dirty="0" smtClean="0"/>
              <a:t> </a:t>
            </a:r>
            <a:r>
              <a:rPr lang="el-GR" sz="2600" dirty="0" smtClean="0"/>
              <a:t>- </a:t>
            </a:r>
            <a:r>
              <a:rPr lang="el-GR" sz="2600" dirty="0"/>
              <a:t>δημιουργία κινημάτων Σαδδουκαίων -</a:t>
            </a:r>
            <a:r>
              <a:rPr lang="el-GR" sz="2600" dirty="0" smtClean="0"/>
              <a:t> </a:t>
            </a:r>
            <a:r>
              <a:rPr lang="el-GR" sz="2600" dirty="0"/>
              <a:t>Φαρισαίων -</a:t>
            </a:r>
            <a:r>
              <a:rPr lang="el-GR" sz="2600" dirty="0" smtClean="0"/>
              <a:t> </a:t>
            </a:r>
            <a:r>
              <a:rPr lang="el-GR" sz="2600" dirty="0" err="1"/>
              <a:t>Εσσαίων</a:t>
            </a:r>
            <a:r>
              <a:rPr lang="el-GR" sz="2600" dirty="0"/>
              <a:t>. </a:t>
            </a:r>
          </a:p>
        </p:txBody>
      </p:sp>
    </p:spTree>
    <p:extLst>
      <p:ext uri="{BB962C8B-B14F-4D97-AF65-F5344CB8AC3E}">
        <p14:creationId xmlns:p14="http://schemas.microsoft.com/office/powerpoint/2010/main" val="28031596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a:t>Ασιδαίοι</a:t>
            </a:r>
            <a:r>
              <a:rPr lang="el-GR" dirty="0"/>
              <a:t> -</a:t>
            </a:r>
            <a:r>
              <a:rPr lang="en-US" dirty="0"/>
              <a:t> </a:t>
            </a:r>
            <a:r>
              <a:rPr lang="el-GR" dirty="0" err="1"/>
              <a:t>Μακκαβαϊκή</a:t>
            </a:r>
            <a:r>
              <a:rPr lang="el-GR" dirty="0"/>
              <a:t> επανάσταση- </a:t>
            </a:r>
            <a:r>
              <a:rPr lang="el-GR" dirty="0" err="1" smtClean="0"/>
              <a:t>Ασ</a:t>
            </a:r>
            <a:r>
              <a:rPr lang="el-GR" dirty="0" err="1"/>
              <a:t>μοναίοι</a:t>
            </a:r>
            <a:r>
              <a:rPr lang="en-US" dirty="0"/>
              <a:t> [2]</a:t>
            </a:r>
            <a:endParaRPr lang="el-GR" dirty="0"/>
          </a:p>
        </p:txBody>
      </p:sp>
      <p:sp>
        <p:nvSpPr>
          <p:cNvPr id="3" name="Θέση περιεχομένου 2"/>
          <p:cNvSpPr>
            <a:spLocks noGrp="1"/>
          </p:cNvSpPr>
          <p:nvPr>
            <p:ph idx="1"/>
          </p:nvPr>
        </p:nvSpPr>
        <p:spPr/>
        <p:txBody>
          <a:bodyPr>
            <a:noAutofit/>
          </a:bodyPr>
          <a:lstStyle/>
          <a:p>
            <a:pPr marL="180000" indent="-180000">
              <a:lnSpc>
                <a:spcPts val="2100"/>
              </a:lnSpc>
              <a:spcBef>
                <a:spcPts val="0"/>
              </a:spcBef>
            </a:pPr>
            <a:r>
              <a:rPr lang="el-GR" sz="2000" dirty="0"/>
              <a:t>Η Ιουδαία ανήκει στο βασίλειο των </a:t>
            </a:r>
            <a:r>
              <a:rPr lang="el-GR" sz="2000" dirty="0" err="1"/>
              <a:t>Σελευκιδών</a:t>
            </a:r>
            <a:r>
              <a:rPr lang="el-GR" sz="2000" dirty="0"/>
              <a:t>. Ο </a:t>
            </a:r>
            <a:r>
              <a:rPr lang="el-GR" sz="2000" dirty="0" err="1"/>
              <a:t>Αντίοχος</a:t>
            </a:r>
            <a:r>
              <a:rPr lang="el-GR" sz="2000" dirty="0"/>
              <a:t> Γ΄ δίνει την ελευθερία στους Ιουδαίους να ακολουθούν τους πάτριους νόμους και ονομάζει την Ιερουσαλήμ «ιερή πόλη». Όμως, εγκαθιστά συριακή φρουρά στο Ναό, που λατρεύει το </a:t>
            </a:r>
            <a:r>
              <a:rPr lang="el-GR" sz="2000" dirty="0" err="1"/>
              <a:t>Βάαλ</a:t>
            </a:r>
            <a:r>
              <a:rPr lang="el-GR" sz="2000" dirty="0"/>
              <a:t> (Δίας). </a:t>
            </a:r>
          </a:p>
          <a:p>
            <a:pPr marL="180000" indent="-180000">
              <a:lnSpc>
                <a:spcPts val="2100"/>
              </a:lnSpc>
              <a:spcBef>
                <a:spcPts val="0"/>
              </a:spcBef>
            </a:pPr>
            <a:r>
              <a:rPr lang="el-GR" sz="2000" dirty="0"/>
              <a:t>Δύο τάσεις στην Ιερουσαλήμ: οι παραδοσιακοί </a:t>
            </a:r>
            <a:r>
              <a:rPr lang="el-GR" sz="2000" dirty="0" err="1"/>
              <a:t>Ασιδαίοι</a:t>
            </a:r>
            <a:r>
              <a:rPr lang="el-GR" sz="2000" dirty="0"/>
              <a:t> -</a:t>
            </a:r>
            <a:r>
              <a:rPr lang="el-GR" sz="2000" dirty="0" smtClean="0"/>
              <a:t> </a:t>
            </a:r>
            <a:r>
              <a:rPr lang="el-GR" sz="2000" dirty="0"/>
              <a:t>νεωτεριστές ο οίκος των </a:t>
            </a:r>
            <a:r>
              <a:rPr lang="el-GR" sz="2000" dirty="0" err="1"/>
              <a:t>Τωβιάδων</a:t>
            </a:r>
            <a:r>
              <a:rPr lang="el-GR" sz="2000" dirty="0"/>
              <a:t>. </a:t>
            </a:r>
          </a:p>
          <a:p>
            <a:pPr marL="180000" indent="-180000">
              <a:lnSpc>
                <a:spcPts val="2100"/>
              </a:lnSpc>
              <a:spcBef>
                <a:spcPts val="0"/>
              </a:spcBef>
            </a:pPr>
            <a:r>
              <a:rPr lang="el-GR" sz="2000" dirty="0"/>
              <a:t>Ήττα </a:t>
            </a:r>
            <a:r>
              <a:rPr lang="el-GR" sz="2000" dirty="0" err="1"/>
              <a:t>Αντιόχου</a:t>
            </a:r>
            <a:r>
              <a:rPr lang="el-GR" sz="2000" dirty="0"/>
              <a:t> Γ΄ από Ρωμαίους στη μάχη της Μαγνησίας -</a:t>
            </a:r>
            <a:r>
              <a:rPr lang="el-GR" sz="2000" dirty="0" smtClean="0"/>
              <a:t> </a:t>
            </a:r>
            <a:r>
              <a:rPr lang="el-GR" sz="2000" dirty="0"/>
              <a:t>συνθήκη Απάμειας (188 π.Χ.), απώλεια πλουτοπαραγωγικών πηγών και καταβολή υψηλού φόρου από τον ίδιο και τους διαδόχους του, όπως ο </a:t>
            </a:r>
            <a:r>
              <a:rPr lang="el-GR" sz="2000" dirty="0" err="1"/>
              <a:t>Αντίοχος</a:t>
            </a:r>
            <a:r>
              <a:rPr lang="el-GR" sz="2000" dirty="0"/>
              <a:t> Δ΄ ο Επιφανής. </a:t>
            </a:r>
          </a:p>
          <a:p>
            <a:pPr marL="180000" indent="-180000">
              <a:lnSpc>
                <a:spcPts val="2100"/>
              </a:lnSpc>
              <a:spcBef>
                <a:spcPts val="0"/>
              </a:spcBef>
            </a:pPr>
            <a:r>
              <a:rPr lang="el-GR" sz="2000" dirty="0"/>
              <a:t>Ο Ιάσων, της παράταξης των Ελληνιζόντων Ιουδαίων εξαγοράζει το αξίωμα του αρχιερέα και παραμερίζει το νόμιμο διάδοχο </a:t>
            </a:r>
            <a:r>
              <a:rPr lang="el-GR" sz="2000" dirty="0" err="1"/>
              <a:t>Ονία</a:t>
            </a:r>
            <a:r>
              <a:rPr lang="el-GR" sz="2000" dirty="0"/>
              <a:t> Γ΄.  Εισήγαγε στην πόλη ελληνικούς θεσμούς. Υποσχέθηκε στον </a:t>
            </a:r>
            <a:r>
              <a:rPr lang="el-GR" sz="2000" dirty="0" err="1"/>
              <a:t>Αντίοχο</a:t>
            </a:r>
            <a:r>
              <a:rPr lang="el-GR" sz="2000" dirty="0"/>
              <a:t> περισσότερα χρήματα, αν του έδινε την άδεια να εισάγει ελληνικούς θεσμούς στην Ιερουσαλήμ, γυμνάσιο και </a:t>
            </a:r>
            <a:r>
              <a:rPr lang="el-GR" sz="2000" dirty="0" err="1"/>
              <a:t>εφηβείο</a:t>
            </a:r>
            <a:r>
              <a:rPr lang="el-GR" sz="2000" dirty="0"/>
              <a:t> και σύνταξη λίστας Ιουδαίων που θα εξαγόραζαν το δικαίωμα το πολίτη. Ο </a:t>
            </a:r>
            <a:r>
              <a:rPr lang="el-GR" sz="2000" dirty="0" err="1"/>
              <a:t>Αντίοχος</a:t>
            </a:r>
            <a:r>
              <a:rPr lang="el-GR" sz="2000" dirty="0"/>
              <a:t> επισκέφθηκε την πόλη και γίνεται δεκτός με ενθουσιασμό. Αντίδραση </a:t>
            </a:r>
            <a:r>
              <a:rPr lang="el-GR" sz="2000" dirty="0" err="1"/>
              <a:t>Ασιδαίων</a:t>
            </a:r>
            <a:r>
              <a:rPr lang="el-GR" sz="2000" dirty="0"/>
              <a:t> (175-174 π.Χ</a:t>
            </a:r>
            <a:r>
              <a:rPr lang="el-GR" sz="2000" dirty="0" smtClean="0"/>
              <a:t>.).</a:t>
            </a:r>
            <a:endParaRPr lang="el-GR" sz="2000" dirty="0"/>
          </a:p>
        </p:txBody>
      </p:sp>
    </p:spTree>
    <p:extLst>
      <p:ext uri="{BB962C8B-B14F-4D97-AF65-F5344CB8AC3E}">
        <p14:creationId xmlns:p14="http://schemas.microsoft.com/office/powerpoint/2010/main" val="5193681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a:t>Ασιδαίοι</a:t>
            </a:r>
            <a:r>
              <a:rPr lang="el-GR" dirty="0"/>
              <a:t> -</a:t>
            </a:r>
            <a:r>
              <a:rPr lang="en-US" dirty="0"/>
              <a:t> </a:t>
            </a:r>
            <a:r>
              <a:rPr lang="el-GR" dirty="0" err="1"/>
              <a:t>Μακκαβαϊκή</a:t>
            </a:r>
            <a:r>
              <a:rPr lang="el-GR" dirty="0"/>
              <a:t> επανάσταση- </a:t>
            </a:r>
            <a:r>
              <a:rPr lang="el-GR" dirty="0" err="1" smtClean="0"/>
              <a:t>Ασμοναίοι</a:t>
            </a:r>
            <a:r>
              <a:rPr lang="en-US" dirty="0"/>
              <a:t> </a:t>
            </a:r>
            <a:r>
              <a:rPr lang="en-US" dirty="0" smtClean="0"/>
              <a:t>[3]</a:t>
            </a:r>
            <a:endParaRPr lang="el-GR" dirty="0"/>
          </a:p>
        </p:txBody>
      </p:sp>
      <p:sp>
        <p:nvSpPr>
          <p:cNvPr id="3" name="Θέση περιεχομένου 2"/>
          <p:cNvSpPr>
            <a:spLocks noGrp="1"/>
          </p:cNvSpPr>
          <p:nvPr>
            <p:ph idx="1"/>
          </p:nvPr>
        </p:nvSpPr>
        <p:spPr/>
        <p:txBody>
          <a:bodyPr>
            <a:noAutofit/>
          </a:bodyPr>
          <a:lstStyle/>
          <a:p>
            <a:pPr>
              <a:spcBef>
                <a:spcPts val="600"/>
              </a:spcBef>
            </a:pPr>
            <a:r>
              <a:rPr lang="el-GR" sz="2400" dirty="0"/>
              <a:t>Ο Μενέλαος, απεσταλμένος του Ιάσωνα, εξαγοράζει το αξίωμα του αρχιερέα για λογαριασμό του, με χρήματα που εξοικονομήθηκαν από πώληση των ιερών σκευών του Ναού. Δολοφονείται ο </a:t>
            </a:r>
            <a:r>
              <a:rPr lang="el-GR" sz="2400" dirty="0" err="1"/>
              <a:t>Ονίας</a:t>
            </a:r>
            <a:r>
              <a:rPr lang="el-GR" sz="2400" dirty="0"/>
              <a:t> </a:t>
            </a:r>
            <a:r>
              <a:rPr lang="el-GR" sz="2400" dirty="0" smtClean="0"/>
              <a:t>(που </a:t>
            </a:r>
            <a:r>
              <a:rPr lang="el-GR" sz="2400" dirty="0"/>
              <a:t>είχε καταφύγει σε ναό του Απόλλωνα στο προάστιο Δάφνη της Ιερουσαλήμ), που μπορούσε να επιβεβαιώσει την απώλεια των ιερών σκευών,  ο Ιάσωνας εξορίζεται.</a:t>
            </a:r>
          </a:p>
          <a:p>
            <a:pPr>
              <a:spcBef>
                <a:spcPts val="600"/>
              </a:spcBef>
            </a:pPr>
            <a:r>
              <a:rPr lang="el-GR" sz="2400" dirty="0"/>
              <a:t>Ο </a:t>
            </a:r>
            <a:r>
              <a:rPr lang="el-GR" sz="2400" dirty="0" err="1"/>
              <a:t>Αντίοχος</a:t>
            </a:r>
            <a:r>
              <a:rPr lang="el-GR" sz="2400" dirty="0"/>
              <a:t> Γ΄ εκστρατεύει κατά της Αιγύπτου, νικά, όμως μεσολαβούν οι Ρωμαίοι και διατάσσουν την αποχώρησή του. Ταπεινωμένος ο </a:t>
            </a:r>
            <a:r>
              <a:rPr lang="el-GR" sz="2400" dirty="0" err="1"/>
              <a:t>Αντίοχος</a:t>
            </a:r>
            <a:r>
              <a:rPr lang="el-GR" sz="2400" dirty="0"/>
              <a:t> αναγκάζεται να επιστρέψει. Η μεσολάβηση των Ρωμαίων, όμως, προκάλεσε τη φήμη ότι ο </a:t>
            </a:r>
            <a:r>
              <a:rPr lang="el-GR" sz="2400" dirty="0" err="1"/>
              <a:t>Αντίοχος</a:t>
            </a:r>
            <a:r>
              <a:rPr lang="el-GR" sz="2400" dirty="0"/>
              <a:t> σκοτώθηκε.  </a:t>
            </a:r>
          </a:p>
        </p:txBody>
      </p:sp>
    </p:spTree>
    <p:extLst>
      <p:ext uri="{BB962C8B-B14F-4D97-AF65-F5344CB8AC3E}">
        <p14:creationId xmlns:p14="http://schemas.microsoft.com/office/powerpoint/2010/main" val="41655706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a:t>Ασιδαίοι</a:t>
            </a:r>
            <a:r>
              <a:rPr lang="el-GR" dirty="0"/>
              <a:t> -</a:t>
            </a:r>
            <a:r>
              <a:rPr lang="en-US" dirty="0"/>
              <a:t> </a:t>
            </a:r>
            <a:r>
              <a:rPr lang="el-GR" dirty="0" err="1"/>
              <a:t>Μακκαβαϊκή</a:t>
            </a:r>
            <a:r>
              <a:rPr lang="el-GR" dirty="0"/>
              <a:t> επανάσταση- </a:t>
            </a:r>
            <a:r>
              <a:rPr lang="el-GR" dirty="0" err="1" smtClean="0"/>
              <a:t>Ασμοναίοι</a:t>
            </a:r>
            <a:r>
              <a:rPr lang="en-US" dirty="0"/>
              <a:t> </a:t>
            </a:r>
            <a:r>
              <a:rPr lang="en-US" dirty="0" smtClean="0"/>
              <a:t>[4]</a:t>
            </a:r>
            <a:endParaRPr lang="el-GR" dirty="0"/>
          </a:p>
        </p:txBody>
      </p:sp>
      <p:sp>
        <p:nvSpPr>
          <p:cNvPr id="3" name="Θέση περιεχομένου 2"/>
          <p:cNvSpPr>
            <a:spLocks noGrp="1"/>
          </p:cNvSpPr>
          <p:nvPr>
            <p:ph idx="1"/>
          </p:nvPr>
        </p:nvSpPr>
        <p:spPr/>
        <p:txBody>
          <a:bodyPr>
            <a:noAutofit/>
          </a:bodyPr>
          <a:lstStyle/>
          <a:p>
            <a:pPr>
              <a:lnSpc>
                <a:spcPts val="2500"/>
              </a:lnSpc>
              <a:spcBef>
                <a:spcPts val="400"/>
              </a:spcBef>
            </a:pPr>
            <a:r>
              <a:rPr lang="el-GR" sz="2300" dirty="0"/>
              <a:t>Εξαιτίας της φήμης, ο Ιάσωνας επιτίθεται στην πόλη, προκαλεί εμφύλια σύρραξη και καταστροφές και επικρατεί. Ο Μενέλαος καταφεύγει στη συριακή φρουρά στο Ναό.  </a:t>
            </a:r>
          </a:p>
          <a:p>
            <a:pPr>
              <a:lnSpc>
                <a:spcPts val="2500"/>
              </a:lnSpc>
              <a:spcBef>
                <a:spcPts val="400"/>
              </a:spcBef>
            </a:pPr>
            <a:r>
              <a:rPr lang="el-GR" sz="2300" dirty="0"/>
              <a:t>Ο </a:t>
            </a:r>
            <a:r>
              <a:rPr lang="el-GR" sz="2300" dirty="0" err="1"/>
              <a:t>Αντίοχος</a:t>
            </a:r>
            <a:r>
              <a:rPr lang="el-GR" sz="2300" dirty="0"/>
              <a:t> κατά την επιστροφή του μαθαίνει για την επίθεση του </a:t>
            </a:r>
            <a:r>
              <a:rPr lang="el-GR" sz="2300" dirty="0" err="1"/>
              <a:t>Ιάσονα</a:t>
            </a:r>
            <a:r>
              <a:rPr lang="el-GR" sz="2300" dirty="0"/>
              <a:t>, τη θεωρεί στάση κατά της εξουσίας του, επιτίθεται στην πόλη, σφαγιάζεται ο πληθυσμός, αποκαθιστά τον Μενέλαο στο αξίωμα του αρχιερέα. </a:t>
            </a:r>
          </a:p>
          <a:p>
            <a:pPr>
              <a:lnSpc>
                <a:spcPts val="2500"/>
              </a:lnSpc>
              <a:spcBef>
                <a:spcPts val="400"/>
              </a:spcBef>
            </a:pPr>
            <a:r>
              <a:rPr lang="el-GR" sz="2300" dirty="0"/>
              <a:t>Τμήμα της πόλης, όπου συμπεριλαμβάνεται ο Ναός οχυρώνεται και εκεί καταφεύγει η συριακή φρουρά και όσοι ακολουθούν τον ελληνικό τρόπο ζωής. Ο πληθυσμός αποκλείεται από την πρόσβαση στο Ναό, που αφιερώθηκε στο Δία, στήθηκε άγαλμα του Διός και του βασιλιά και </a:t>
            </a:r>
            <a:r>
              <a:rPr lang="el-GR" sz="2300" dirty="0" err="1"/>
              <a:t>ανεγέρθη</a:t>
            </a:r>
            <a:r>
              <a:rPr lang="el-GR" sz="2300" dirty="0"/>
              <a:t> δίπλα στο θυσιαστήριο βωμός ειδωλολατρικός, όπου ο Μενέλαος προσέφερε θυσίες χοίρου</a:t>
            </a:r>
            <a:r>
              <a:rPr lang="el-GR" sz="2300" dirty="0" smtClean="0"/>
              <a:t>.</a:t>
            </a:r>
            <a:endParaRPr lang="el-GR" sz="2300" dirty="0"/>
          </a:p>
        </p:txBody>
      </p:sp>
    </p:spTree>
    <p:extLst>
      <p:ext uri="{BB962C8B-B14F-4D97-AF65-F5344CB8AC3E}">
        <p14:creationId xmlns:p14="http://schemas.microsoft.com/office/powerpoint/2010/main" val="11743035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a:t>Ασιδαίοι</a:t>
            </a:r>
            <a:r>
              <a:rPr lang="el-GR" dirty="0"/>
              <a:t> -</a:t>
            </a:r>
            <a:r>
              <a:rPr lang="en-US" dirty="0"/>
              <a:t> </a:t>
            </a:r>
            <a:r>
              <a:rPr lang="el-GR" dirty="0" err="1"/>
              <a:t>Μακκαβαϊκή</a:t>
            </a:r>
            <a:r>
              <a:rPr lang="el-GR" dirty="0"/>
              <a:t> επανάσταση- </a:t>
            </a:r>
            <a:r>
              <a:rPr lang="el-GR" dirty="0" err="1" smtClean="0"/>
              <a:t>Ασμοναίοι</a:t>
            </a:r>
            <a:r>
              <a:rPr lang="en-US" dirty="0"/>
              <a:t> </a:t>
            </a:r>
            <a:r>
              <a:rPr lang="en-US" dirty="0" smtClean="0"/>
              <a:t>[5]</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Ειδωλολατρικά θυσιαστήρια ανεγέρθηκαν σε όλη την Ιουδαία. </a:t>
            </a:r>
          </a:p>
          <a:p>
            <a:r>
              <a:rPr lang="el-GR" dirty="0"/>
              <a:t>Όσοι δεν υποτάχθηκαν ακολούθησαν αρχικά την παθητική τακτική της </a:t>
            </a:r>
            <a:r>
              <a:rPr lang="el-GR" i="1" dirty="0"/>
              <a:t>αναχώρησης, </a:t>
            </a:r>
            <a:r>
              <a:rPr lang="el-GR" dirty="0"/>
              <a:t>δηλαδή τη φυγή των αγροτών από τον τόπο τους, την εγκατάλειψη της γης με αποτέλεσμα τη μείωση των βασιλικών προσόδων. Επομένως, η στάση αυτή θεωρήθηκε επανάσταση και ακολούθησε καταδίωξη των </a:t>
            </a:r>
            <a:r>
              <a:rPr lang="el-GR" dirty="0" err="1"/>
              <a:t>αναχωρούντων</a:t>
            </a:r>
            <a:r>
              <a:rPr lang="el-GR" dirty="0"/>
              <a:t>.</a:t>
            </a:r>
          </a:p>
          <a:p>
            <a:r>
              <a:rPr lang="el-GR" dirty="0"/>
              <a:t>Οι διώκτες εκμεταλλεύθηκαν την αργία του Σαββάτου, επιτέθηκαν και ακολούθησε σφαγή των </a:t>
            </a:r>
            <a:r>
              <a:rPr lang="el-GR" dirty="0" err="1"/>
              <a:t>αναχωρούντων</a:t>
            </a:r>
            <a:r>
              <a:rPr lang="el-GR" dirty="0"/>
              <a:t> που δεν πρόβαλαν καμία αντίσταση. </a:t>
            </a:r>
          </a:p>
          <a:p>
            <a:r>
              <a:rPr lang="el-GR" dirty="0" smtClean="0"/>
              <a:t>169π.Χ. Η </a:t>
            </a:r>
            <a:r>
              <a:rPr lang="el-GR" dirty="0"/>
              <a:t>επανάσταση από </a:t>
            </a:r>
            <a:r>
              <a:rPr lang="el-GR" dirty="0" err="1"/>
              <a:t>Ματταθία</a:t>
            </a:r>
            <a:r>
              <a:rPr lang="el-GR" dirty="0"/>
              <a:t>, το γιό του Ιούδα </a:t>
            </a:r>
            <a:r>
              <a:rPr lang="el-GR" dirty="0" err="1"/>
              <a:t>Μακκαβαίο</a:t>
            </a:r>
            <a:r>
              <a:rPr lang="el-GR" dirty="0"/>
              <a:t> και των αδελφών του (</a:t>
            </a:r>
            <a:r>
              <a:rPr lang="el-GR" dirty="0" err="1"/>
              <a:t>Ιωνάθαν</a:t>
            </a:r>
            <a:r>
              <a:rPr lang="el-GR" dirty="0"/>
              <a:t>, </a:t>
            </a:r>
            <a:r>
              <a:rPr lang="el-GR" dirty="0" err="1"/>
              <a:t>Σίμων</a:t>
            </a:r>
            <a:r>
              <a:rPr lang="el-GR" dirty="0"/>
              <a:t>). </a:t>
            </a:r>
          </a:p>
        </p:txBody>
      </p:sp>
    </p:spTree>
    <p:extLst>
      <p:ext uri="{BB962C8B-B14F-4D97-AF65-F5344CB8AC3E}">
        <p14:creationId xmlns:p14="http://schemas.microsoft.com/office/powerpoint/2010/main" val="23544492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a:t>Ασιδαίοι</a:t>
            </a:r>
            <a:r>
              <a:rPr lang="el-GR" dirty="0"/>
              <a:t> -</a:t>
            </a:r>
            <a:r>
              <a:rPr lang="en-US" dirty="0"/>
              <a:t> </a:t>
            </a:r>
            <a:r>
              <a:rPr lang="el-GR" dirty="0" err="1"/>
              <a:t>Μακκαβαϊκή</a:t>
            </a:r>
            <a:r>
              <a:rPr lang="el-GR" dirty="0"/>
              <a:t> επανάσταση- </a:t>
            </a:r>
            <a:r>
              <a:rPr lang="el-GR" dirty="0" err="1" smtClean="0"/>
              <a:t>Ασμοναίοι</a:t>
            </a:r>
            <a:r>
              <a:rPr lang="en-US" dirty="0"/>
              <a:t> </a:t>
            </a:r>
            <a:r>
              <a:rPr lang="en-US" dirty="0" smtClean="0"/>
              <a:t>[6]</a:t>
            </a:r>
            <a:endParaRPr lang="el-GR" dirty="0"/>
          </a:p>
        </p:txBody>
      </p:sp>
      <p:sp>
        <p:nvSpPr>
          <p:cNvPr id="3" name="Θέση περιεχομένου 2"/>
          <p:cNvSpPr>
            <a:spLocks noGrp="1"/>
          </p:cNvSpPr>
          <p:nvPr>
            <p:ph idx="1"/>
          </p:nvPr>
        </p:nvSpPr>
        <p:spPr/>
        <p:txBody>
          <a:bodyPr>
            <a:normAutofit/>
          </a:bodyPr>
          <a:lstStyle/>
          <a:p>
            <a:r>
              <a:rPr lang="el-GR" sz="2800" dirty="0"/>
              <a:t>Μακκαβαίοι κήρυξαν το ζήλο για τη θρησκεία. Ανεξάρτητη Ιουδαία, 143/142 π.Χ. </a:t>
            </a:r>
          </a:p>
          <a:p>
            <a:r>
              <a:rPr lang="el-GR" sz="2800" dirty="0"/>
              <a:t>Ιωάννης </a:t>
            </a:r>
            <a:r>
              <a:rPr lang="el-GR" sz="2800" dirty="0" err="1"/>
              <a:t>Υρκανός</a:t>
            </a:r>
            <a:r>
              <a:rPr lang="el-GR" sz="2800" dirty="0"/>
              <a:t> (γιός του Σίμωνα), </a:t>
            </a:r>
            <a:r>
              <a:rPr lang="el-GR" sz="2800" dirty="0" err="1"/>
              <a:t>Ασμοναίοι</a:t>
            </a:r>
            <a:r>
              <a:rPr lang="el-GR" sz="2800" dirty="0"/>
              <a:t> </a:t>
            </a:r>
            <a:r>
              <a:rPr lang="el-GR" sz="2800" dirty="0" smtClean="0"/>
              <a:t>βασιλείς - </a:t>
            </a:r>
            <a:r>
              <a:rPr lang="el-GR" sz="2800" dirty="0"/>
              <a:t>έριδες.  </a:t>
            </a:r>
          </a:p>
        </p:txBody>
      </p:sp>
    </p:spTree>
    <p:extLst>
      <p:ext uri="{BB962C8B-B14F-4D97-AF65-F5344CB8AC3E}">
        <p14:creationId xmlns:p14="http://schemas.microsoft.com/office/powerpoint/2010/main" val="31809556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ΠΟΙΟΣ ΘΕΩΡΕΙΤΑΙ ΙΟΥΔΑΙΟΣ</a:t>
            </a:r>
          </a:p>
        </p:txBody>
      </p:sp>
      <p:sp>
        <p:nvSpPr>
          <p:cNvPr id="3" name="Θέση περιεχομένου 2"/>
          <p:cNvSpPr>
            <a:spLocks noGrp="1"/>
          </p:cNvSpPr>
          <p:nvPr>
            <p:ph idx="1"/>
          </p:nvPr>
        </p:nvSpPr>
        <p:spPr/>
        <p:txBody>
          <a:bodyPr>
            <a:normAutofit fontScale="70000" lnSpcReduction="20000"/>
          </a:bodyPr>
          <a:lstStyle/>
          <a:p>
            <a:r>
              <a:rPr lang="el-GR" dirty="0"/>
              <a:t>Όποιος έχει εθνική καταγωγή, ανεξάρτητα αν ζει στην Ιουδαία ή τη Διασπορά. </a:t>
            </a:r>
          </a:p>
          <a:p>
            <a:r>
              <a:rPr lang="el-GR" dirty="0"/>
              <a:t>Κάτοικος Ιουδαίας ή του κράτους τους χωρίς να ανήκει στο έθνος των Ιουδαίων. </a:t>
            </a:r>
          </a:p>
          <a:p>
            <a:r>
              <a:rPr lang="el-GR" dirty="0"/>
              <a:t>Αυτός που ακολουθεί τις ιουδαϊκές πρακτικές και αρνείται την </a:t>
            </a:r>
            <a:r>
              <a:rPr lang="el-GR" dirty="0" err="1"/>
              <a:t>ειδωλολατρεία</a:t>
            </a:r>
            <a:r>
              <a:rPr lang="el-GR" dirty="0"/>
              <a:t>. Ο όρος αποκτά θρησκευτικό περιεχόμενο. (</a:t>
            </a:r>
            <a:r>
              <a:rPr lang="el-GR" i="1" dirty="0"/>
              <a:t>Ιουδαϊσμός</a:t>
            </a:r>
            <a:r>
              <a:rPr lang="el-GR" dirty="0"/>
              <a:t> ως </a:t>
            </a:r>
            <a:r>
              <a:rPr lang="el-GR" i="1" dirty="0"/>
              <a:t>πολιτεία</a:t>
            </a:r>
            <a:r>
              <a:rPr lang="el-GR" dirty="0"/>
              <a:t>, τρόπος ζωής). </a:t>
            </a:r>
          </a:p>
          <a:p>
            <a:r>
              <a:rPr lang="el-GR" dirty="0"/>
              <a:t>Οι </a:t>
            </a:r>
            <a:r>
              <a:rPr lang="el-GR" dirty="0" err="1"/>
              <a:t>Σαμαρίτες</a:t>
            </a:r>
            <a:r>
              <a:rPr lang="el-GR" dirty="0"/>
              <a:t> (που είναι απόγονοι των φυλών </a:t>
            </a:r>
            <a:r>
              <a:rPr lang="el-GR" dirty="0" err="1"/>
              <a:t>Εβραίμ</a:t>
            </a:r>
            <a:r>
              <a:rPr lang="el-GR" dirty="0"/>
              <a:t>, </a:t>
            </a:r>
            <a:r>
              <a:rPr lang="el-GR" dirty="0" err="1"/>
              <a:t>Μανασσή</a:t>
            </a:r>
            <a:r>
              <a:rPr lang="el-GR" dirty="0"/>
              <a:t> και </a:t>
            </a:r>
            <a:r>
              <a:rPr lang="el-GR" dirty="0" err="1"/>
              <a:t>Λευί</a:t>
            </a:r>
            <a:r>
              <a:rPr lang="el-GR" dirty="0"/>
              <a:t>).Μετά τη </a:t>
            </a:r>
            <a:r>
              <a:rPr lang="el-GR" dirty="0" err="1"/>
              <a:t>βαβυλώνιο</a:t>
            </a:r>
            <a:r>
              <a:rPr lang="el-GR" dirty="0"/>
              <a:t> αιχμαλωσία άρνηση των Ιουδαίων να τους αναγνωρίσουν όπως και άρνηση του ναού τους στο όρος </a:t>
            </a:r>
            <a:r>
              <a:rPr lang="el-GR" dirty="0" err="1"/>
              <a:t>Γαριζείν</a:t>
            </a:r>
            <a:r>
              <a:rPr lang="el-GR" dirty="0"/>
              <a:t>. </a:t>
            </a:r>
          </a:p>
          <a:p>
            <a:r>
              <a:rPr lang="el-GR" dirty="0"/>
              <a:t>Κατεκτημένοι λαοί από τους Ιουδαίους, όπως οι </a:t>
            </a:r>
            <a:r>
              <a:rPr lang="el-GR" dirty="0" err="1"/>
              <a:t>Ιδουμαίοι</a:t>
            </a:r>
            <a:r>
              <a:rPr lang="el-GR" dirty="0"/>
              <a:t> και Φοίνικες, που αναγκάστηκαν να ακολουθήσουν την </a:t>
            </a:r>
            <a:r>
              <a:rPr lang="el-GR" dirty="0" smtClean="0"/>
              <a:t>περιτομή.</a:t>
            </a:r>
            <a:endParaRPr lang="el-GR" dirty="0"/>
          </a:p>
        </p:txBody>
      </p:sp>
    </p:spTree>
    <p:extLst>
      <p:ext uri="{BB962C8B-B14F-4D97-AF65-F5344CB8AC3E}">
        <p14:creationId xmlns:p14="http://schemas.microsoft.com/office/powerpoint/2010/main" val="7279634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ΠΗΓΕΣ ΠΟΥ ΜΑΡΤΥΡΟΥΝ ΤΗΝ ΠΑΡΟΥΣΙΑ ΕΒΡΑΙΩΝ ΣΤΗΝ ΕΛΛΑΔΑ</a:t>
            </a:r>
          </a:p>
        </p:txBody>
      </p:sp>
      <p:sp>
        <p:nvSpPr>
          <p:cNvPr id="3" name="Θέση περιεχομένου 2"/>
          <p:cNvSpPr>
            <a:spLocks noGrp="1"/>
          </p:cNvSpPr>
          <p:nvPr>
            <p:ph idx="1"/>
          </p:nvPr>
        </p:nvSpPr>
        <p:spPr/>
        <p:txBody>
          <a:bodyPr>
            <a:normAutofit/>
          </a:bodyPr>
          <a:lstStyle/>
          <a:p>
            <a:r>
              <a:rPr lang="el-GR" sz="2500" dirty="0"/>
              <a:t>Συναγωγή στη </a:t>
            </a:r>
            <a:r>
              <a:rPr lang="el-GR" sz="2500" dirty="0" smtClean="0"/>
              <a:t>Δήλο.</a:t>
            </a:r>
            <a:endParaRPr lang="el-GR" sz="2500" dirty="0"/>
          </a:p>
          <a:p>
            <a:r>
              <a:rPr lang="el-GR" sz="2500" dirty="0"/>
              <a:t>Επιγραφές (απελευθερωτικές, αναθηματικές, τιμητικές, επιτύμβιες, συναγωγής). </a:t>
            </a:r>
          </a:p>
          <a:p>
            <a:r>
              <a:rPr lang="el-GR" sz="2500" dirty="0"/>
              <a:t>Παλαιά Διαθήκη: </a:t>
            </a:r>
            <a:r>
              <a:rPr lang="el-GR" sz="2500" dirty="0" err="1"/>
              <a:t>Ιωήλ</a:t>
            </a:r>
            <a:r>
              <a:rPr lang="el-GR" sz="2500" dirty="0"/>
              <a:t> 4.4. αναφέρεται στην πώληση Ιουδαίων ως δούλων σε Έλληνες από κατοίκους της </a:t>
            </a:r>
            <a:r>
              <a:rPr lang="el-GR" sz="2500" dirty="0" err="1"/>
              <a:t>Σιδώνας</a:t>
            </a:r>
            <a:r>
              <a:rPr lang="el-GR" sz="2500" dirty="0"/>
              <a:t> και Τύρου. </a:t>
            </a:r>
          </a:p>
          <a:p>
            <a:r>
              <a:rPr lang="el-GR" sz="2500" dirty="0"/>
              <a:t>Ιεζεκιήλ 27.13-15, αναφέρει την Ελλάδα και τη Ρόδο.</a:t>
            </a:r>
          </a:p>
          <a:p>
            <a:r>
              <a:rPr lang="el-GR" sz="2500" dirty="0"/>
              <a:t>Ησαΐας 66.19, αναφέρει τα νησιά της Ελλάδας</a:t>
            </a:r>
            <a:r>
              <a:rPr lang="el-GR" sz="2500" dirty="0" smtClean="0"/>
              <a:t>.</a:t>
            </a:r>
            <a:endParaRPr lang="el-GR" sz="2500" dirty="0"/>
          </a:p>
        </p:txBody>
      </p:sp>
    </p:spTree>
    <p:extLst>
      <p:ext uri="{BB962C8B-B14F-4D97-AF65-F5344CB8AC3E}">
        <p14:creationId xmlns:p14="http://schemas.microsoft.com/office/powerpoint/2010/main" val="28904736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Autofit/>
          </a:bodyPr>
          <a:lstStyle/>
          <a:p>
            <a:r>
              <a:rPr lang="el-GR" sz="3000" dirty="0"/>
              <a:t>Η παρουσία των Εβραίων στις ελληνικές πόλεις της Β΄ περιοδείας του Αποστόλου Παύλου</a:t>
            </a:r>
          </a:p>
        </p:txBody>
      </p:sp>
      <p:sp>
        <p:nvSpPr>
          <p:cNvPr id="3" name="Υπότιτλος 2"/>
          <p:cNvSpPr>
            <a:spLocks noGrp="1"/>
          </p:cNvSpPr>
          <p:nvPr>
            <p:ph type="subTitle" idx="1"/>
          </p:nvPr>
        </p:nvSpPr>
        <p:spPr/>
        <p:txBody>
          <a:bodyPr>
            <a:normAutofit/>
          </a:bodyPr>
          <a:lstStyle/>
          <a:p>
            <a:pPr marL="288000" indent="-288000">
              <a:buFont typeface="Arial" panose="020B0604020202020204" pitchFamily="34" charset="0"/>
              <a:buChar char="•"/>
            </a:pPr>
            <a:r>
              <a:rPr lang="el-GR" sz="2800" dirty="0" smtClean="0"/>
              <a:t>Αρχαιολογική και ιστορική προσέγγιση</a:t>
            </a:r>
          </a:p>
          <a:p>
            <a:pPr marL="288000" indent="-288000">
              <a:buFont typeface="Arial" panose="020B0604020202020204" pitchFamily="34" charset="0"/>
              <a:buChar char="•"/>
            </a:pPr>
            <a:r>
              <a:rPr lang="el-GR" sz="2800" dirty="0" smtClean="0"/>
              <a:t>Σχέση με το ελληνικό πολιτικό, πολιτιστικό και θρησκευτικό περιβάλλον</a:t>
            </a:r>
            <a:endParaRPr lang="el-GR" sz="2800" dirty="0"/>
          </a:p>
        </p:txBody>
      </p:sp>
    </p:spTree>
    <p:extLst>
      <p:ext uri="{BB962C8B-B14F-4D97-AF65-F5344CB8AC3E}">
        <p14:creationId xmlns:p14="http://schemas.microsoft.com/office/powerpoint/2010/main" val="26487861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ΠΗΓΕΣ ΠΟΥ ΜΑΡΤΥΡΟΥΝ ΤΗΝ ΠΑΡΟΥΣΙΑ ΕΒΡΑΙΩΝ ΣΤΗΝ </a:t>
            </a:r>
            <a:r>
              <a:rPr lang="el-GR" dirty="0" smtClean="0"/>
              <a:t>ΕΛΛΑΔΑ</a:t>
            </a:r>
            <a:r>
              <a:rPr lang="en-US" dirty="0"/>
              <a:t> [2]</a:t>
            </a:r>
            <a:endParaRPr lang="el-GR" dirty="0"/>
          </a:p>
        </p:txBody>
      </p:sp>
      <p:sp>
        <p:nvSpPr>
          <p:cNvPr id="3" name="Θέση περιεχομένου 2"/>
          <p:cNvSpPr>
            <a:spLocks noGrp="1"/>
          </p:cNvSpPr>
          <p:nvPr>
            <p:ph idx="1"/>
          </p:nvPr>
        </p:nvSpPr>
        <p:spPr/>
        <p:txBody>
          <a:bodyPr>
            <a:noAutofit/>
          </a:bodyPr>
          <a:lstStyle/>
          <a:p>
            <a:pPr>
              <a:lnSpc>
                <a:spcPts val="2800"/>
              </a:lnSpc>
              <a:spcBef>
                <a:spcPts val="600"/>
              </a:spcBef>
            </a:pPr>
            <a:r>
              <a:rPr lang="el-GR" sz="2500" dirty="0"/>
              <a:t>Έλληνες συγγραφείς: Κλέαρχος των </a:t>
            </a:r>
            <a:r>
              <a:rPr lang="el-GR" sz="2500" dirty="0" err="1"/>
              <a:t>Σολών</a:t>
            </a:r>
            <a:r>
              <a:rPr lang="el-GR" sz="2500" dirty="0"/>
              <a:t> (Αριστοτέλης), Εκαταίος Αβδηρίτης (300π.Χ.) γράφει για τους Ιουδαίους στην Αίγυπτο, Μελέαγρος (1</a:t>
            </a:r>
            <a:r>
              <a:rPr lang="el-GR" sz="2500" baseline="30000" dirty="0"/>
              <a:t>ος</a:t>
            </a:r>
            <a:r>
              <a:rPr lang="el-GR" sz="2500" dirty="0"/>
              <a:t> αιώνας π.Χ.) ποίημα για Ιουδαίο στην Κω, Απολλώνιος Μόλων (Ρόδος, 1</a:t>
            </a:r>
            <a:r>
              <a:rPr lang="el-GR" sz="2500" baseline="30000" dirty="0"/>
              <a:t>ος</a:t>
            </a:r>
            <a:r>
              <a:rPr lang="el-GR" sz="2500" dirty="0"/>
              <a:t> αιώνας π.Χ. οι Ιουδαίοι έχουν αντικοινωνική συμπεριφορά απέναντι σε όσους δεν πιστεύουν στο θεό τους), Επίκτητος (50-130 μ.Χ.) γνωρίζει τις  ιουδαϊκές διατροφικές και άλλες συνήθειες. </a:t>
            </a:r>
          </a:p>
          <a:p>
            <a:pPr>
              <a:lnSpc>
                <a:spcPts val="2800"/>
              </a:lnSpc>
              <a:spcBef>
                <a:spcPts val="600"/>
              </a:spcBef>
            </a:pPr>
            <a:r>
              <a:rPr lang="el-GR" sz="2500" dirty="0"/>
              <a:t>Πλούταρχος, γνωρίζει τις διατροφικές συνήθειες, το γεγονός της μη αντίστασης σε εχθρούς που κατέλαβαν την πόλη ημέρα Σαββάτου, θεωρεί ότι λατρεύουν το θεό από φόβο</a:t>
            </a:r>
            <a:r>
              <a:rPr lang="el-GR" sz="2500" dirty="0" smtClean="0"/>
              <a:t>.</a:t>
            </a:r>
            <a:endParaRPr lang="el-GR" sz="2500" dirty="0"/>
          </a:p>
        </p:txBody>
      </p:sp>
    </p:spTree>
    <p:extLst>
      <p:ext uri="{BB962C8B-B14F-4D97-AF65-F5344CB8AC3E}">
        <p14:creationId xmlns:p14="http://schemas.microsoft.com/office/powerpoint/2010/main" val="19237452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ΠΗΓΕΣ ΠΟΥ ΜΑΡΤΥΡΟΥΝ ΤΗΝ ΠΑΡΟΥΣΙΑ ΕΒΡΑΙΩΝ ΣΤΗΝ </a:t>
            </a:r>
            <a:r>
              <a:rPr lang="el-GR" dirty="0" smtClean="0"/>
              <a:t>ΕΛΛΑΔΑ</a:t>
            </a:r>
            <a:r>
              <a:rPr lang="en-US" dirty="0"/>
              <a:t> </a:t>
            </a:r>
            <a:r>
              <a:rPr lang="en-US" dirty="0" smtClean="0"/>
              <a:t>[3]</a:t>
            </a:r>
            <a:endParaRPr lang="el-GR" dirty="0"/>
          </a:p>
        </p:txBody>
      </p:sp>
      <p:sp>
        <p:nvSpPr>
          <p:cNvPr id="3" name="Θέση περιεχομένου 2"/>
          <p:cNvSpPr>
            <a:spLocks noGrp="1"/>
          </p:cNvSpPr>
          <p:nvPr>
            <p:ph idx="1"/>
          </p:nvPr>
        </p:nvSpPr>
        <p:spPr/>
        <p:txBody>
          <a:bodyPr>
            <a:noAutofit/>
          </a:bodyPr>
          <a:lstStyle/>
          <a:p>
            <a:pPr marL="252000" indent="-252000">
              <a:lnSpc>
                <a:spcPts val="2300"/>
              </a:lnSpc>
              <a:spcBef>
                <a:spcPts val="0"/>
              </a:spcBef>
            </a:pPr>
            <a:r>
              <a:rPr lang="el-GR" sz="2000" b="1" dirty="0"/>
              <a:t>ΦΙΛΩΝ </a:t>
            </a:r>
            <a:r>
              <a:rPr lang="el-GR" sz="2000" dirty="0"/>
              <a:t>(20 π.Χ. -</a:t>
            </a:r>
            <a:r>
              <a:rPr lang="el-GR" sz="2000" dirty="0" smtClean="0"/>
              <a:t> </a:t>
            </a:r>
            <a:r>
              <a:rPr lang="el-GR" sz="2000" dirty="0"/>
              <a:t>45 μ.Χ.), αναφέρεται στους Ιουδαίους της Αλεξάνδρειας, μερικοί από τους οποίους μετανάστευσαν στη Θεσσαλονίκη, Βέροια και Αιγαίο. Επίσης, στο έργο του </a:t>
            </a:r>
            <a:r>
              <a:rPr lang="el-GR" sz="2000" i="1" dirty="0"/>
              <a:t>Περί Βίου Θεωρητικού </a:t>
            </a:r>
            <a:r>
              <a:rPr lang="el-GR" sz="2000" dirty="0"/>
              <a:t>αναφέρει την Ελλάδα ως περιοχή που ζουν Ιουδαίοι. </a:t>
            </a:r>
            <a:endParaRPr lang="el-GR" sz="2000" i="1" dirty="0"/>
          </a:p>
          <a:p>
            <a:pPr marL="252000" indent="-252000">
              <a:lnSpc>
                <a:spcPts val="2300"/>
              </a:lnSpc>
              <a:spcBef>
                <a:spcPts val="600"/>
              </a:spcBef>
            </a:pPr>
            <a:r>
              <a:rPr lang="el-GR" sz="2000" b="1" dirty="0"/>
              <a:t>ΙΩΣΗΠΟΣ </a:t>
            </a:r>
            <a:r>
              <a:rPr lang="el-GR" sz="2000" dirty="0"/>
              <a:t>(</a:t>
            </a:r>
            <a:r>
              <a:rPr lang="el-GR" sz="2000" dirty="0" smtClean="0"/>
              <a:t>37 - 100 </a:t>
            </a:r>
            <a:r>
              <a:rPr lang="el-GR" sz="2000" dirty="0"/>
              <a:t>μ.Χ.) συμμετείχε στην εξέγερση του 66 μ.Χ. και αυτομόλησε στο ρωμαϊκό στρατόπεδο.  Ο Βεσπασιανός επιτίθεται, νικά και η αντίσταση συνεχίζεται στο φρούριο </a:t>
            </a:r>
            <a:r>
              <a:rPr lang="el-GR" sz="2000" dirty="0" err="1"/>
              <a:t>Ιωτάπατα</a:t>
            </a:r>
            <a:r>
              <a:rPr lang="el-GR" sz="2000" dirty="0"/>
              <a:t> που το πολιορκεί ο Βεσπασιανός. Μετά την ήττα προφητεύει ότι ο Βεσπασιανός θα γίνει αυτοκράτορας, κερδίζει την εύνοιά του, υιοθετεί το όνομά του, γίνεται απελεύθερος του Βεσπασιανού και συνοδεύει το γιό του Τίτο στην πολιορκία της Ιερουσαλήμ. Στην Ιουδαϊκή Αρχαιολογία (κεφ. 14,16,19) γράφει για τη μεταφορά Ιουδαίων από το Βεσπασιανό μετά από εντολή του Νέρωνα στην Κόρινθος για τη διάνοιξη του Ισθμού. Επίσης, για την προστασία της Ιουδαϊκής θρησκείας από τον Ιούλιο Καίσαρα και για τις σχέσεις της Διασποράς με τη δυναστεία του Ηρώδη. </a:t>
            </a:r>
          </a:p>
        </p:txBody>
      </p:sp>
    </p:spTree>
    <p:extLst>
      <p:ext uri="{BB962C8B-B14F-4D97-AF65-F5344CB8AC3E}">
        <p14:creationId xmlns:p14="http://schemas.microsoft.com/office/powerpoint/2010/main" val="12511124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ΠΗΓΕΣ ΠΟΥ ΜΑΡΤΥΡΟΥΝ ΤΗΝ ΠΑΡΟΥΣΙΑ ΕΒΡΑΙΩΝ ΣΤΗΝ </a:t>
            </a:r>
            <a:r>
              <a:rPr lang="el-GR" dirty="0" smtClean="0"/>
              <a:t>ΕΛΛΑΔΑ</a:t>
            </a:r>
            <a:r>
              <a:rPr lang="en-US" dirty="0"/>
              <a:t> </a:t>
            </a:r>
            <a:r>
              <a:rPr lang="en-US" dirty="0" smtClean="0"/>
              <a:t>[4]</a:t>
            </a:r>
            <a:endParaRPr lang="el-GR" dirty="0"/>
          </a:p>
        </p:txBody>
      </p:sp>
      <p:sp>
        <p:nvSpPr>
          <p:cNvPr id="3" name="Θέση περιεχομένου 2"/>
          <p:cNvSpPr>
            <a:spLocks noGrp="1"/>
          </p:cNvSpPr>
          <p:nvPr>
            <p:ph idx="1"/>
          </p:nvPr>
        </p:nvSpPr>
        <p:spPr/>
        <p:txBody>
          <a:bodyPr>
            <a:normAutofit/>
          </a:bodyPr>
          <a:lstStyle/>
          <a:p>
            <a:r>
              <a:rPr lang="el-GR" sz="2500" b="1" dirty="0"/>
              <a:t>ΚΑΙΝΗ ΔΙΑΘΗΚΗ: </a:t>
            </a:r>
            <a:r>
              <a:rPr lang="el-GR" sz="2500" dirty="0"/>
              <a:t>Οι </a:t>
            </a:r>
            <a:r>
              <a:rPr lang="el-GR" sz="2500" i="1" dirty="0"/>
              <a:t>Πράξεις των Αποστόλων</a:t>
            </a:r>
            <a:r>
              <a:rPr lang="el-GR" sz="2500" dirty="0"/>
              <a:t> (</a:t>
            </a:r>
            <a:r>
              <a:rPr lang="el-GR" sz="2500" dirty="0" err="1"/>
              <a:t>κε</a:t>
            </a:r>
            <a:r>
              <a:rPr lang="el-GR" sz="2500" dirty="0"/>
              <a:t>΄. 16-18), περιγράφουν τα ταξίδια του Αποστόλου Παύλου στις περιοχές όπου υπήρχαν οργανωμένες και επαρκείς αριθμητικά ιουδαϊκές κοινότητες ώστε να ακούσουν το κήρυγμά του.</a:t>
            </a:r>
            <a:r>
              <a:rPr lang="el-GR" sz="2500" b="1" dirty="0"/>
              <a:t> </a:t>
            </a:r>
          </a:p>
          <a:p>
            <a:endParaRPr lang="el-GR" sz="2500" dirty="0"/>
          </a:p>
          <a:p>
            <a:r>
              <a:rPr lang="el-GR" sz="2500" dirty="0"/>
              <a:t>Επιστολές Παύλου: Προς </a:t>
            </a:r>
            <a:r>
              <a:rPr lang="el-GR" sz="2500" dirty="0" err="1"/>
              <a:t>Φιλιππησίους</a:t>
            </a:r>
            <a:r>
              <a:rPr lang="el-GR" sz="2500" dirty="0"/>
              <a:t>, και Προς Θεσσαλονικείς</a:t>
            </a:r>
            <a:r>
              <a:rPr lang="el-GR" sz="2500" dirty="0" smtClean="0"/>
              <a:t>.</a:t>
            </a:r>
            <a:endParaRPr lang="el-GR" sz="2500" dirty="0"/>
          </a:p>
        </p:txBody>
      </p:sp>
    </p:spTree>
    <p:extLst>
      <p:ext uri="{BB962C8B-B14F-4D97-AF65-F5344CB8AC3E}">
        <p14:creationId xmlns:p14="http://schemas.microsoft.com/office/powerpoint/2010/main" val="1422125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ΤΥΠΟΙ ΟΡΓΑΝΩΣΗΣ ΤΩΝ ΙΟΥΔΑΪΚΩΝ ΚΟΙΝΟΤΗΤΩΝ ΣΤΗ ΔΙΑΣΠΟΡΑ</a:t>
            </a:r>
          </a:p>
        </p:txBody>
      </p:sp>
      <p:sp>
        <p:nvSpPr>
          <p:cNvPr id="3" name="Θέση περιεχομένου 2"/>
          <p:cNvSpPr>
            <a:spLocks noGrp="1"/>
          </p:cNvSpPr>
          <p:nvPr>
            <p:ph idx="1"/>
          </p:nvPr>
        </p:nvSpPr>
        <p:spPr/>
        <p:txBody>
          <a:bodyPr>
            <a:normAutofit fontScale="70000" lnSpcReduction="20000"/>
          </a:bodyPr>
          <a:lstStyle/>
          <a:p>
            <a:r>
              <a:rPr lang="el-GR" b="1" i="1" dirty="0"/>
              <a:t>ΠΟΛΙΤΕΥΜΑ/ ΣΥΣΤΗΜΑ:</a:t>
            </a:r>
            <a:r>
              <a:rPr lang="el-GR" dirty="0"/>
              <a:t> Αναγνωρισμένο, επίσημα θεσμοθετημένο σώμα ξένων που απολαμβάνουν το δικαίωμα διαμονής σε ξένης πόλη και το σχηματισμό ενός ξεχωριστού ημιαυτόνομου πολιτικού σώματος, μια πόλη μέσα στην πόλη. Έχουν δικούς τους κανόνες διοίκησης, άρχοντες και δικαστήρια για εσωτερικά της κοινότητας </a:t>
            </a:r>
            <a:r>
              <a:rPr lang="el-GR" dirty="0" smtClean="0"/>
              <a:t>θέματα. </a:t>
            </a:r>
            <a:r>
              <a:rPr lang="el-GR" dirty="0"/>
              <a:t>Αυτό το πρότυπο οργάνωσης βρίσκεται κυρίως στην Αίγυπτο, όπου απαντάται ως τρόπος οργάνωσης στρατιωτικών κυρίως σωμάτων στους οποίους δινόταν γη και εγκαθίσταντο ως </a:t>
            </a:r>
            <a:r>
              <a:rPr lang="el-GR" i="1" dirty="0"/>
              <a:t>κληρούχοι</a:t>
            </a:r>
            <a:r>
              <a:rPr lang="el-GR" dirty="0"/>
              <a:t>. Πρώτος Ιουδαίος κληρούχος στην Αλεξάνδρεια ο </a:t>
            </a:r>
            <a:r>
              <a:rPr lang="el-GR" dirty="0" err="1"/>
              <a:t>Ονίας</a:t>
            </a:r>
            <a:r>
              <a:rPr lang="el-GR" dirty="0"/>
              <a:t>, που πολέμησε στο πλευρό της Κλεοπάτρας Β΄ εναντίον του Πτολεμαίου Η΄ το 145 π.Χ. μετά το θάνατο του Πτολεμαίου </a:t>
            </a:r>
            <a:r>
              <a:rPr lang="el-GR" dirty="0" err="1"/>
              <a:t>Στ</a:t>
            </a:r>
            <a:r>
              <a:rPr lang="el-GR" dirty="0"/>
              <a:t>΄. Το πρώτο Ιουδαϊκό πολίτευμα στην Αλεξάνδρεια μετά τη </a:t>
            </a:r>
            <a:r>
              <a:rPr lang="el-GR" dirty="0" err="1"/>
              <a:t>Μακκαβαϊκή</a:t>
            </a:r>
            <a:r>
              <a:rPr lang="el-GR" dirty="0"/>
              <a:t> επανάσταση. Μόνο οι στρατιώτες ανήκουν στο πολίτευμα. Οι Ιουδαίοι εκτός πολιτεύματος που ζουν στις γειτονικές πόλεις μπορούν να προσφύγουν στους άρχοντες και πολιτάρχες για να επιλυθούν ζητήματα εσωτερικά. </a:t>
            </a:r>
            <a:endParaRPr lang="el-GR" b="1" i="1" dirty="0"/>
          </a:p>
        </p:txBody>
      </p:sp>
    </p:spTree>
    <p:extLst>
      <p:ext uri="{BB962C8B-B14F-4D97-AF65-F5344CB8AC3E}">
        <p14:creationId xmlns:p14="http://schemas.microsoft.com/office/powerpoint/2010/main" val="14188120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ΤΥΠΟΙ ΟΡΓΑΝΩΣΗΣ ΤΩΝ ΙΟΥΔΑΪΚΩΝ ΚΟΙΝΟΤΗΤΩΝ ΣΤΗ </a:t>
            </a:r>
            <a:r>
              <a:rPr lang="el-GR" dirty="0" smtClean="0"/>
              <a:t>ΔΙΑΣΠΟΡΑ</a:t>
            </a:r>
            <a:r>
              <a:rPr lang="en-US" dirty="0"/>
              <a:t> [2]</a:t>
            </a:r>
            <a:endParaRPr lang="el-GR" dirty="0"/>
          </a:p>
        </p:txBody>
      </p:sp>
      <p:sp>
        <p:nvSpPr>
          <p:cNvPr id="3" name="Θέση περιεχομένου 2"/>
          <p:cNvSpPr>
            <a:spLocks noGrp="1"/>
          </p:cNvSpPr>
          <p:nvPr>
            <p:ph idx="1"/>
          </p:nvPr>
        </p:nvSpPr>
        <p:spPr/>
        <p:txBody>
          <a:bodyPr>
            <a:normAutofit/>
          </a:bodyPr>
          <a:lstStyle/>
          <a:p>
            <a:r>
              <a:rPr lang="el-GR" sz="2400" b="1" dirty="0"/>
              <a:t>ΣΥΝΑΓΩΓΗ: </a:t>
            </a:r>
            <a:r>
              <a:rPr lang="el-GR" sz="2400" dirty="0"/>
              <a:t>Τύπος κολλεγίου για το ρωμαϊκό νόμο. Βασικά χαρακτηριστικά: δεν προσφέρεται θυσία, αλλά αναγιγνώσκεται ο Μωσαϊκός Νόμος και οι προφήτες, ερμηνεύεται και προσφέρει φιλοξενία σε μετακινούμενους Ιουδαίους. Συχνά έχει και επαγγελματική βάση. Με τον ίδιο όρο ορίζεται και το κτίριο της συναγωγής. Άλλα κτίρια συναγωγών είναι φτωχά και κλειστά και έξω από το </a:t>
            </a:r>
            <a:r>
              <a:rPr lang="en-US" sz="2400" dirty="0" err="1"/>
              <a:t>pomerium</a:t>
            </a:r>
            <a:r>
              <a:rPr lang="en-US" sz="2400" dirty="0"/>
              <a:t> </a:t>
            </a:r>
            <a:r>
              <a:rPr lang="el-GR" sz="2400" dirty="0"/>
              <a:t>της πόλης, άλλα εντυπωσιακά και στο κέντρο των πόλεων, π.χ. η συναγωγή της πόλης των Σάρδεων. </a:t>
            </a:r>
            <a:endParaRPr lang="el-GR" sz="2400" b="1" dirty="0"/>
          </a:p>
        </p:txBody>
      </p:sp>
    </p:spTree>
    <p:extLst>
      <p:ext uri="{BB962C8B-B14F-4D97-AF65-F5344CB8AC3E}">
        <p14:creationId xmlns:p14="http://schemas.microsoft.com/office/powerpoint/2010/main" val="18348190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ΤΥΠΟΙ ΟΡΓΑΝΩΣΗΣ ΤΩΝ ΙΟΥΔΑΪΚΩΝ ΚΟΙΝΟΤΗΤΩΝ ΣΤΗ </a:t>
            </a:r>
            <a:r>
              <a:rPr lang="el-GR" dirty="0" smtClean="0"/>
              <a:t>ΔΙΑΣΠΟΡΑ</a:t>
            </a:r>
            <a:r>
              <a:rPr lang="en-US" dirty="0"/>
              <a:t> </a:t>
            </a:r>
            <a:r>
              <a:rPr lang="en-US" dirty="0" smtClean="0"/>
              <a:t>[3]</a:t>
            </a:r>
            <a:endParaRPr lang="el-GR" dirty="0"/>
          </a:p>
        </p:txBody>
      </p:sp>
      <p:sp>
        <p:nvSpPr>
          <p:cNvPr id="3" name="Θέση περιεχομένου 2"/>
          <p:cNvSpPr>
            <a:spLocks noGrp="1"/>
          </p:cNvSpPr>
          <p:nvPr>
            <p:ph idx="1"/>
          </p:nvPr>
        </p:nvSpPr>
        <p:spPr/>
        <p:txBody>
          <a:bodyPr>
            <a:normAutofit/>
          </a:bodyPr>
          <a:lstStyle/>
          <a:p>
            <a:r>
              <a:rPr lang="el-GR" sz="2400" b="1" dirty="0"/>
              <a:t>ΠΡΟΣΕΥΧΗ: </a:t>
            </a:r>
            <a:r>
              <a:rPr lang="el-GR" sz="2400" dirty="0"/>
              <a:t>Όρος παλαιότερος της συναγωγής, χρησιμοποιείται για να δηλώσει ένα τύπο οργάνωσης Ιουδαίων της Διασποράς, κυρίως στην Αίγυπτο. Άλλοι ερευνητές θεωρούν ότι ο όρος χρησιμοποιείται όταν υπάρχει περιορισμένος αριθμός μελών</a:t>
            </a:r>
            <a:r>
              <a:rPr lang="el-GR" sz="2400" dirty="0" smtClean="0"/>
              <a:t>.</a:t>
            </a:r>
            <a:endParaRPr lang="el-GR" sz="2400" b="1" dirty="0"/>
          </a:p>
        </p:txBody>
      </p:sp>
    </p:spTree>
    <p:extLst>
      <p:ext uri="{BB962C8B-B14F-4D97-AF65-F5344CB8AC3E}">
        <p14:creationId xmlns:p14="http://schemas.microsoft.com/office/powerpoint/2010/main" val="34051187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ΦΙΛΙΠΠΟΙ</a:t>
            </a:r>
          </a:p>
        </p:txBody>
      </p:sp>
      <p:sp>
        <p:nvSpPr>
          <p:cNvPr id="3" name="Θέση περιεχομένου 2"/>
          <p:cNvSpPr>
            <a:spLocks noGrp="1"/>
          </p:cNvSpPr>
          <p:nvPr>
            <p:ph idx="1"/>
          </p:nvPr>
        </p:nvSpPr>
        <p:spPr/>
        <p:txBody>
          <a:bodyPr>
            <a:noAutofit/>
          </a:bodyPr>
          <a:lstStyle/>
          <a:p>
            <a:pPr marL="180000" indent="-180000">
              <a:lnSpc>
                <a:spcPts val="1600"/>
              </a:lnSpc>
              <a:spcBef>
                <a:spcPts val="400"/>
              </a:spcBef>
            </a:pPr>
            <a:r>
              <a:rPr lang="el-GR" sz="2000" dirty="0"/>
              <a:t>Η πρώτη πόλη (πόλη </a:t>
            </a:r>
            <a:r>
              <a:rPr lang="el-GR" sz="2000" i="1" dirty="0" err="1"/>
              <a:t>κολωνία</a:t>
            </a:r>
            <a:r>
              <a:rPr lang="el-GR" sz="2000" dirty="0"/>
              <a:t>) στην οποία φτάνει ο Παύλος μετά το πέρασμα στην Ευρώπη. </a:t>
            </a:r>
          </a:p>
          <a:p>
            <a:pPr marL="180000" indent="-180000">
              <a:lnSpc>
                <a:spcPts val="1600"/>
              </a:lnSpc>
              <a:spcBef>
                <a:spcPts val="400"/>
              </a:spcBef>
            </a:pPr>
            <a:r>
              <a:rPr lang="el-GR" sz="2000" dirty="0"/>
              <a:t>Σε </a:t>
            </a:r>
            <a:r>
              <a:rPr lang="el-GR" sz="2000" i="1" dirty="0"/>
              <a:t>προσευχή,</a:t>
            </a:r>
            <a:r>
              <a:rPr lang="el-GR" sz="2000" dirty="0"/>
              <a:t> έξω από την πόλη συναντά την </a:t>
            </a:r>
            <a:r>
              <a:rPr lang="el-GR" sz="2000" dirty="0" err="1"/>
              <a:t>πορφυροβάφο</a:t>
            </a:r>
            <a:r>
              <a:rPr lang="el-GR" sz="2000" dirty="0"/>
              <a:t> και απελεύθερη του αυτοκράτορα Λυδία. Ίσως να είναι απελεύθερη της ιουδαϊκής κοινότητας με την υποχρέωση της</a:t>
            </a:r>
            <a:r>
              <a:rPr lang="el-GR" sz="2000" i="1" dirty="0"/>
              <a:t> παραμονής </a:t>
            </a:r>
            <a:r>
              <a:rPr lang="el-GR" sz="2000" dirty="0"/>
              <a:t>στη συναγωγή που την εξαγόρασε και απελευθέρωσε, καθώς και προσφοράς υπηρεσίας σε αυτή.</a:t>
            </a:r>
          </a:p>
          <a:p>
            <a:pPr marL="180000" indent="-180000">
              <a:lnSpc>
                <a:spcPts val="1600"/>
              </a:lnSpc>
              <a:spcBef>
                <a:spcPts val="400"/>
              </a:spcBef>
            </a:pPr>
            <a:r>
              <a:rPr lang="el-GR" sz="2000" dirty="0"/>
              <a:t>Δύο επιγραφές </a:t>
            </a:r>
            <a:r>
              <a:rPr lang="el-GR" sz="2000" dirty="0" err="1"/>
              <a:t>Σίμων</a:t>
            </a:r>
            <a:r>
              <a:rPr lang="el-GR" sz="2000" dirty="0"/>
              <a:t> Σμυρναίος και </a:t>
            </a:r>
            <a:r>
              <a:rPr lang="el-GR" sz="2000" dirty="0" err="1"/>
              <a:t>Νικόστρατος</a:t>
            </a:r>
            <a:r>
              <a:rPr lang="el-GR" sz="2000" dirty="0"/>
              <a:t> Αυρήλιος </a:t>
            </a:r>
            <a:r>
              <a:rPr lang="el-GR" sz="2000" dirty="0" err="1"/>
              <a:t>Οξυχόλιος</a:t>
            </a:r>
            <a:r>
              <a:rPr lang="el-GR" sz="2000" dirty="0"/>
              <a:t>. Η 1</a:t>
            </a:r>
            <a:r>
              <a:rPr lang="el-GR" sz="2000" baseline="30000" dirty="0"/>
              <a:t>η</a:t>
            </a:r>
            <a:r>
              <a:rPr lang="el-GR" sz="2000" dirty="0"/>
              <a:t> επιγραφή δε δίνει πολλά στοιχεία. Το όνομα </a:t>
            </a:r>
            <a:r>
              <a:rPr lang="el-GR" sz="2000" dirty="0" err="1"/>
              <a:t>Σίμων</a:t>
            </a:r>
            <a:r>
              <a:rPr lang="el-GR" sz="2000" dirty="0"/>
              <a:t> δεν είναι αποκλειστικά Ιουδαϊκό αλλά σε συνδυασμό με το Σμυρναίος όπου υπήρχε ανθηρή ιουδαϊκή κοινότητα καθώς και με το γεγονός της μετάβασης Ιουδαίων από τη Μικρά Ασία στη Μακεδονία οδηγεί στο χαρακτηρισμό της ως ιουδαϊκής. Στη 2</a:t>
            </a:r>
            <a:r>
              <a:rPr lang="el-GR" sz="2000" baseline="30000" dirty="0"/>
              <a:t>η</a:t>
            </a:r>
            <a:r>
              <a:rPr lang="el-GR" sz="2000" dirty="0"/>
              <a:t> επιγραφή τα στοιχεία είναι ξεκάθαρα, καθώς τα τρία ονόματα δηλώνουν Ρωμαίο πολίτη Ιουδαϊκής καταγωγής. Επίσης, αναφέρεται στην επιγραφή ότι αν κάποιος καταπατήσει τον τάφο θα πληρώσει πρόστιμο σε συναγωγή. </a:t>
            </a:r>
          </a:p>
          <a:p>
            <a:pPr marL="180000" indent="-180000">
              <a:lnSpc>
                <a:spcPts val="1600"/>
              </a:lnSpc>
              <a:spcBef>
                <a:spcPts val="400"/>
              </a:spcBef>
            </a:pPr>
            <a:r>
              <a:rPr lang="el-GR" sz="2000" dirty="0"/>
              <a:t>Ενδεχομένως, να υπάρχουν εγκατεστημένοι Ιουδαίοι βετεράνοι του Ρωμαϊκού στρατού, καθώς στην Επιστολή Παύλου προς </a:t>
            </a:r>
            <a:r>
              <a:rPr lang="el-GR" sz="2000" dirty="0" err="1"/>
              <a:t>Φιλιππησίους</a:t>
            </a:r>
            <a:r>
              <a:rPr lang="el-GR" sz="2000" dirty="0"/>
              <a:t> δηλώνεται ότι ημών γαρ το πολίτευμα εν </a:t>
            </a:r>
            <a:r>
              <a:rPr lang="el-GR" sz="2000" dirty="0" err="1"/>
              <a:t>ουρανοίς</a:t>
            </a:r>
            <a:r>
              <a:rPr lang="el-GR" sz="2000" dirty="0"/>
              <a:t> υπάρχει. Η επιλογή του όρου , που σημαίνει στρατιωτικό σώμα, θα μπορούσε να συμβαίνει αν οι αναγνώστες της επιστολής προέρχονται ή είναι μέλη ενός τέτοιου θεσμού. </a:t>
            </a:r>
          </a:p>
        </p:txBody>
      </p:sp>
    </p:spTree>
    <p:extLst>
      <p:ext uri="{BB962C8B-B14F-4D97-AF65-F5344CB8AC3E}">
        <p14:creationId xmlns:p14="http://schemas.microsoft.com/office/powerpoint/2010/main" val="7358429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ΘΕΣΣΑΛΟΝΙΚΗ</a:t>
            </a:r>
          </a:p>
        </p:txBody>
      </p:sp>
      <p:sp>
        <p:nvSpPr>
          <p:cNvPr id="3" name="Θέση περιεχομένου 2"/>
          <p:cNvSpPr>
            <a:spLocks noGrp="1"/>
          </p:cNvSpPr>
          <p:nvPr>
            <p:ph idx="1"/>
          </p:nvPr>
        </p:nvSpPr>
        <p:spPr/>
        <p:txBody>
          <a:bodyPr>
            <a:normAutofit/>
          </a:bodyPr>
          <a:lstStyle/>
          <a:p>
            <a:r>
              <a:rPr lang="el-GR" sz="2400" dirty="0"/>
              <a:t>Η Ιουδαϊκή κοινότητα προέρχεται μάλλον από την αντίστοιχη κοινότητα της Αλεξάνδρειας, οι οποίοι κατέφυγαν στη Θεσσαλονίκη,  λόγω των </a:t>
            </a:r>
            <a:r>
              <a:rPr lang="el-GR" sz="2400" dirty="0" err="1"/>
              <a:t>έριδων</a:t>
            </a:r>
            <a:r>
              <a:rPr lang="el-GR" sz="2400" dirty="0"/>
              <a:t> των </a:t>
            </a:r>
            <a:r>
              <a:rPr lang="el-GR" sz="2400" dirty="0" err="1"/>
              <a:t>Πτολεμαίων</a:t>
            </a:r>
            <a:r>
              <a:rPr lang="el-GR" sz="2400" dirty="0"/>
              <a:t> βασιλέων. </a:t>
            </a:r>
          </a:p>
          <a:p>
            <a:r>
              <a:rPr lang="el-GR" sz="2400" dirty="0"/>
              <a:t>Επίσης, λόγω των εμπορικών σχέσεων ενδέχεται Ιουδαίοι της Αλεξάνδρειας να δραστηριοποιούνται στο εμπόριο. </a:t>
            </a:r>
          </a:p>
          <a:p>
            <a:r>
              <a:rPr lang="el-GR" sz="2400" dirty="0"/>
              <a:t>Βρέθηκαν επιγραφές απελεύθερων Ιουδαίων π.χ. </a:t>
            </a:r>
            <a:r>
              <a:rPr lang="el-GR" sz="2400" dirty="0" err="1"/>
              <a:t>Μημόριον</a:t>
            </a:r>
            <a:r>
              <a:rPr lang="el-GR" sz="2400" dirty="0"/>
              <a:t> </a:t>
            </a:r>
            <a:r>
              <a:rPr lang="el-GR" sz="2400" dirty="0" err="1"/>
              <a:t>Αβραμήου</a:t>
            </a:r>
            <a:r>
              <a:rPr lang="el-GR" sz="2400" dirty="0"/>
              <a:t> και της </a:t>
            </a:r>
            <a:r>
              <a:rPr lang="el-GR" sz="2400" dirty="0" err="1"/>
              <a:t>συμβίου</a:t>
            </a:r>
            <a:r>
              <a:rPr lang="el-GR" sz="2400" dirty="0"/>
              <a:t> αυτού </a:t>
            </a:r>
            <a:r>
              <a:rPr lang="el-GR" sz="2400" dirty="0" err="1"/>
              <a:t>Θεοδότης</a:t>
            </a:r>
            <a:r>
              <a:rPr lang="el-GR" sz="2400" dirty="0"/>
              <a:t>, σαρκοφάγος Ρωμαίου πολίτη ιουδαϊκής καταγωγής με απειλή προστίμου που θα καταβληθεί σε συναγωγή. </a:t>
            </a:r>
          </a:p>
        </p:txBody>
      </p:sp>
    </p:spTree>
    <p:extLst>
      <p:ext uri="{BB962C8B-B14F-4D97-AF65-F5344CB8AC3E}">
        <p14:creationId xmlns:p14="http://schemas.microsoft.com/office/powerpoint/2010/main" val="186886522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ΒΕΡΟΙΑ</a:t>
            </a:r>
          </a:p>
        </p:txBody>
      </p:sp>
      <p:sp>
        <p:nvSpPr>
          <p:cNvPr id="3" name="Θέση περιεχομένου 2"/>
          <p:cNvSpPr>
            <a:spLocks noGrp="1"/>
          </p:cNvSpPr>
          <p:nvPr>
            <p:ph idx="1"/>
          </p:nvPr>
        </p:nvSpPr>
        <p:spPr/>
        <p:txBody>
          <a:bodyPr>
            <a:normAutofit fontScale="77500" lnSpcReduction="20000"/>
          </a:bodyPr>
          <a:lstStyle/>
          <a:p>
            <a:r>
              <a:rPr lang="el-GR" dirty="0"/>
              <a:t>Μάλλον είναι τμήμα της ιουδαϊκής κοινότητας της Θεσσαλονίκης. </a:t>
            </a:r>
          </a:p>
          <a:p>
            <a:r>
              <a:rPr lang="el-GR" dirty="0"/>
              <a:t>Στις</a:t>
            </a:r>
            <a:r>
              <a:rPr lang="el-GR" i="1" dirty="0"/>
              <a:t> Πράξεις</a:t>
            </a:r>
            <a:r>
              <a:rPr lang="el-GR" dirty="0"/>
              <a:t> χαρακτηρίζονται ευγενέστεροι των Ιουδαίων της Θεσσαλονίκης. Δεν γνωρίζουμε αν ο όρος αφορά τη συμπεριφορά τους ή την κοινωνική τους θέση, ή ίσως έχει κάποια θρησκευτική διάσταση. Πάντως είχαν τη δυνατότητα να έχουν παπύρους με τις </a:t>
            </a:r>
            <a:r>
              <a:rPr lang="el-GR" i="1" dirty="0"/>
              <a:t>Γραφές</a:t>
            </a:r>
            <a:r>
              <a:rPr lang="el-GR" dirty="0"/>
              <a:t>. </a:t>
            </a:r>
          </a:p>
          <a:p>
            <a:r>
              <a:rPr lang="el-GR" dirty="0"/>
              <a:t>Επιγραφές του 4</a:t>
            </a:r>
            <a:r>
              <a:rPr lang="el-GR" baseline="30000" dirty="0"/>
              <a:t>ου</a:t>
            </a:r>
            <a:r>
              <a:rPr lang="el-GR" dirty="0"/>
              <a:t> αιώνα αποδεικνύουν την ύπαρξη κοινότητας και συναγωγής. </a:t>
            </a:r>
          </a:p>
          <a:p>
            <a:r>
              <a:rPr lang="el-GR" dirty="0"/>
              <a:t>Επίσης, βρέθηκε μαγικό φυλακτό ιουδαϊκού - αλεξανδρινού τύπου που επικαλείται για προστασία τον </a:t>
            </a:r>
            <a:r>
              <a:rPr lang="el-GR" dirty="0" err="1"/>
              <a:t>Ιαώ</a:t>
            </a:r>
            <a:r>
              <a:rPr lang="el-GR" dirty="0"/>
              <a:t> και τους αγγέλους</a:t>
            </a:r>
            <a:r>
              <a:rPr lang="el-GR" dirty="0" smtClean="0"/>
              <a:t>.</a:t>
            </a:r>
            <a:endParaRPr lang="el-GR" dirty="0"/>
          </a:p>
        </p:txBody>
      </p:sp>
    </p:spTree>
    <p:extLst>
      <p:ext uri="{BB962C8B-B14F-4D97-AF65-F5344CB8AC3E}">
        <p14:creationId xmlns:p14="http://schemas.microsoft.com/office/powerpoint/2010/main" val="18018069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ΑΘΗΝΑ - ΔΗΛΟΣ</a:t>
            </a:r>
          </a:p>
        </p:txBody>
      </p:sp>
      <p:sp>
        <p:nvSpPr>
          <p:cNvPr id="3" name="Θέση περιεχομένου 2"/>
          <p:cNvSpPr>
            <a:spLocks noGrp="1"/>
          </p:cNvSpPr>
          <p:nvPr>
            <p:ph idx="1"/>
          </p:nvPr>
        </p:nvSpPr>
        <p:spPr/>
        <p:txBody>
          <a:bodyPr>
            <a:noAutofit/>
          </a:bodyPr>
          <a:lstStyle/>
          <a:p>
            <a:pPr>
              <a:lnSpc>
                <a:spcPts val="2000"/>
              </a:lnSpc>
              <a:spcBef>
                <a:spcPts val="300"/>
              </a:spcBef>
            </a:pPr>
            <a:r>
              <a:rPr lang="el-GR" sz="2200" dirty="0"/>
              <a:t>Στην Αθήνα βρέθηκαν μικρές επιτύμβιες επιγραφές που αναφέρουν την ιουδαϊκή καταγωγή των τεθνεώτων, οπότε και αποδεικνύουν την ύπαρξη παροικίας. </a:t>
            </a:r>
          </a:p>
          <a:p>
            <a:pPr>
              <a:lnSpc>
                <a:spcPts val="2000"/>
              </a:lnSpc>
              <a:spcBef>
                <a:spcPts val="300"/>
              </a:spcBef>
            </a:pPr>
            <a:r>
              <a:rPr lang="el-GR" sz="2200" dirty="0"/>
              <a:t>Ομιλία Παύλου στον Άρειο Πάγο, όπου αρχικά ακούγεται με προσοχή, μέχρι το σημείο όπου μίλησε για την Ανάσταση, οπότε </a:t>
            </a:r>
            <a:r>
              <a:rPr lang="el-GR" sz="2200" dirty="0" err="1"/>
              <a:t>απερρίφθη</a:t>
            </a:r>
            <a:r>
              <a:rPr lang="el-GR" sz="2200" dirty="0"/>
              <a:t>.</a:t>
            </a:r>
          </a:p>
          <a:p>
            <a:pPr>
              <a:lnSpc>
                <a:spcPts val="2000"/>
              </a:lnSpc>
              <a:spcBef>
                <a:spcPts val="300"/>
              </a:spcBef>
            </a:pPr>
            <a:r>
              <a:rPr lang="el-GR" sz="2200" dirty="0"/>
              <a:t>Συναγωγή στη Δήλο, από κοινού Ιουδαίων Σαμαρειτών (τέλος 1</a:t>
            </a:r>
            <a:r>
              <a:rPr lang="el-GR" sz="2200" baseline="30000" dirty="0"/>
              <a:t>ου</a:t>
            </a:r>
            <a:r>
              <a:rPr lang="el-GR" sz="2200" dirty="0"/>
              <a:t> π.Χ. -</a:t>
            </a:r>
            <a:r>
              <a:rPr lang="el-GR" sz="2200" dirty="0" smtClean="0"/>
              <a:t> </a:t>
            </a:r>
            <a:r>
              <a:rPr lang="el-GR" sz="2200" dirty="0"/>
              <a:t>αρχές 2</a:t>
            </a:r>
            <a:r>
              <a:rPr lang="el-GR" sz="2200" baseline="30000" dirty="0"/>
              <a:t>ου</a:t>
            </a:r>
            <a:r>
              <a:rPr lang="el-GR" sz="2200" dirty="0"/>
              <a:t> μ.Χ.). Η Επιγραφή αναφέρει οι Ισραηλίτες της Δήλου οι </a:t>
            </a:r>
            <a:r>
              <a:rPr lang="el-GR" sz="2200" dirty="0" err="1"/>
              <a:t>απαρχόμενοι</a:t>
            </a:r>
            <a:r>
              <a:rPr lang="el-GR" sz="2200" dirty="0"/>
              <a:t> εις ιερόν </a:t>
            </a:r>
            <a:r>
              <a:rPr lang="el-GR" sz="2200" dirty="0" err="1"/>
              <a:t>Αργαριζείν</a:t>
            </a:r>
            <a:r>
              <a:rPr lang="el-GR" sz="2200" dirty="0"/>
              <a:t> προσφέρουν στεφάνι στον πάτρωνά τους. Λατρεία Υψίστου θεού και επιγραφές Ιουδαίων. </a:t>
            </a:r>
            <a:endParaRPr lang="en-US" sz="2200" dirty="0"/>
          </a:p>
          <a:p>
            <a:pPr>
              <a:lnSpc>
                <a:spcPts val="2000"/>
              </a:lnSpc>
              <a:spcBef>
                <a:spcPts val="300"/>
              </a:spcBef>
            </a:pPr>
            <a:r>
              <a:rPr lang="el-GR" sz="2200" dirty="0"/>
              <a:t>Ο Ηρώδης χρηματοδότησε στην ανέγερση σταδίου και ο γιός του Ηρώδης Αντύπας τιμήθηκε από τους Αθηναίους.  </a:t>
            </a:r>
          </a:p>
          <a:p>
            <a:pPr>
              <a:lnSpc>
                <a:spcPts val="2000"/>
              </a:lnSpc>
              <a:spcBef>
                <a:spcPts val="300"/>
              </a:spcBef>
            </a:pPr>
            <a:r>
              <a:rPr lang="el-GR" sz="2200" dirty="0"/>
              <a:t>Διάταγμα που προκλήθηκε από διαμαρτυρία των Ιουδαίων της Πάρου στο Ρωμαίο ύπατο της Δήλου. Με το διάταγμα δίνεται στους Ιουδαίους της Πάρου η ελευθερία να ζουν σύμφωνα με τους πάτριους νόμους. </a:t>
            </a:r>
          </a:p>
        </p:txBody>
      </p:sp>
    </p:spTree>
    <p:extLst>
      <p:ext uri="{BB962C8B-B14F-4D97-AF65-F5344CB8AC3E}">
        <p14:creationId xmlns:p14="http://schemas.microsoft.com/office/powerpoint/2010/main" val="36989016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Θέση περιεχομένου 3" descr="Οι περιοδείες του Αποστόλου Παύλου"/>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11560" y="703696"/>
            <a:ext cx="7704856" cy="5520648"/>
          </a:xfrm>
        </p:spPr>
      </p:pic>
      <p:sp>
        <p:nvSpPr>
          <p:cNvPr id="5" name="TextBox 4"/>
          <p:cNvSpPr txBox="1"/>
          <p:nvPr/>
        </p:nvSpPr>
        <p:spPr>
          <a:xfrm>
            <a:off x="8316416" y="5936312"/>
            <a:ext cx="288032" cy="288032"/>
          </a:xfrm>
          <a:prstGeom prst="rect">
            <a:avLst/>
          </a:prstGeom>
        </p:spPr>
        <p:txBody>
          <a:bodyPr vert="horz" wrap="square" lIns="91440" tIns="45720" rIns="91440" bIns="45720" rtlCol="0" anchor="ctr">
            <a:normAutofit fontScale="85000" lnSpcReduction="20000"/>
          </a:bodyPr>
          <a:lstStyle/>
          <a:p>
            <a:pPr algn="ctr"/>
            <a:r>
              <a:rPr lang="el-GR" dirty="0" smtClean="0"/>
              <a:t>1</a:t>
            </a:r>
          </a:p>
        </p:txBody>
      </p:sp>
      <p:sp>
        <p:nvSpPr>
          <p:cNvPr id="6" name="Τίτλος 5" hidden="1"/>
          <p:cNvSpPr>
            <a:spLocks noGrp="1"/>
          </p:cNvSpPr>
          <p:nvPr>
            <p:ph type="title"/>
          </p:nvPr>
        </p:nvSpPr>
        <p:spPr/>
        <p:txBody>
          <a:bodyPr/>
          <a:lstStyle/>
          <a:p>
            <a:endParaRPr lang="el-GR"/>
          </a:p>
        </p:txBody>
      </p:sp>
    </p:spTree>
    <p:custDataLst>
      <p:tags r:id="rId1"/>
    </p:custDataLst>
    <p:extLst>
      <p:ext uri="{BB962C8B-B14F-4D97-AF65-F5344CB8AC3E}">
        <p14:creationId xmlns:p14="http://schemas.microsoft.com/office/powerpoint/2010/main" val="227924382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ΚΟΡΙΝΘΟΣ</a:t>
            </a:r>
          </a:p>
        </p:txBody>
      </p:sp>
      <p:sp>
        <p:nvSpPr>
          <p:cNvPr id="3" name="Θέση περιεχομένου 2"/>
          <p:cNvSpPr>
            <a:spLocks noGrp="1"/>
          </p:cNvSpPr>
          <p:nvPr>
            <p:ph idx="1"/>
          </p:nvPr>
        </p:nvSpPr>
        <p:spPr/>
        <p:txBody>
          <a:bodyPr>
            <a:noAutofit/>
          </a:bodyPr>
          <a:lstStyle/>
          <a:p>
            <a:r>
              <a:rPr lang="el-GR" sz="2500" dirty="0"/>
              <a:t>Μεταφορά Ιουδαίων για διάνοιξη του Ισθμού (67-66 π.Χ.). </a:t>
            </a:r>
          </a:p>
          <a:p>
            <a:r>
              <a:rPr lang="el-GR" sz="2500" dirty="0"/>
              <a:t>Κοινότητα στη </a:t>
            </a:r>
            <a:r>
              <a:rPr lang="el-GR" sz="2500" dirty="0" err="1"/>
              <a:t>Σικυώνα</a:t>
            </a:r>
            <a:r>
              <a:rPr lang="el-GR" sz="2500" dirty="0"/>
              <a:t> από το 142π.Χ. που ενδεχομένως μετακινήθηκε στη μεγαλύτερη πόλη </a:t>
            </a:r>
            <a:r>
              <a:rPr lang="el-GR" sz="2800" dirty="0"/>
              <a:t>- </a:t>
            </a:r>
            <a:r>
              <a:rPr lang="el-GR" sz="2500" i="1" dirty="0" err="1" smtClean="0"/>
              <a:t>κολωνία</a:t>
            </a:r>
            <a:r>
              <a:rPr lang="el-GR" sz="2500" i="1" dirty="0" smtClean="0"/>
              <a:t> </a:t>
            </a:r>
            <a:r>
              <a:rPr lang="el-GR" sz="2500" i="1" dirty="0"/>
              <a:t>τ</a:t>
            </a:r>
            <a:r>
              <a:rPr lang="el-GR" sz="2500" dirty="0"/>
              <a:t>ης Κορίνθου (44π.Χ.).</a:t>
            </a:r>
          </a:p>
          <a:p>
            <a:r>
              <a:rPr lang="el-GR" sz="2500" dirty="0"/>
              <a:t>Οι </a:t>
            </a:r>
            <a:r>
              <a:rPr lang="el-GR" sz="2500" i="1" dirty="0"/>
              <a:t>Πράξεις</a:t>
            </a:r>
            <a:r>
              <a:rPr lang="el-GR" sz="2500" dirty="0"/>
              <a:t> αναφέρουν ότι οι Ιουδαίοι προπηλάκισαν τον Παύλο και τον οδήγησαν στον Ρωμαίο ύπατο </a:t>
            </a:r>
            <a:r>
              <a:rPr lang="el-GR" sz="2500" dirty="0" err="1"/>
              <a:t>Γαλλίωνα</a:t>
            </a:r>
            <a:r>
              <a:rPr lang="el-GR" sz="2500" dirty="0"/>
              <a:t> για να δικαστεί ενώ εκείνος τους απέπεμψε υπενθυμίζοντας το δικαίωμα της επίλυσης των εσωτερικών διαφορών των Ιουδαίων. Ο </a:t>
            </a:r>
            <a:r>
              <a:rPr lang="el-GR" sz="2500" dirty="0" err="1"/>
              <a:t>Γαλλίων</a:t>
            </a:r>
            <a:r>
              <a:rPr lang="el-GR" sz="2500" dirty="0"/>
              <a:t> υπαρκτό πρόσωπο, βεβαιώνεται δε το αξίωμά του από επιγραφή που αφιέρωσε στους Δελφούς (52/51 π.Χ.). </a:t>
            </a:r>
          </a:p>
        </p:txBody>
      </p:sp>
    </p:spTree>
    <p:extLst>
      <p:ext uri="{BB962C8B-B14F-4D97-AF65-F5344CB8AC3E}">
        <p14:creationId xmlns:p14="http://schemas.microsoft.com/office/powerpoint/2010/main" val="71549154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ΣΧΕΣΕΙΣ ΜΕ ΤΟ ΕΛΛΗΝΙΚΟ ΠΟΛΙΤΙΚΟ ΚΑΙ ΠΟΛΙΤΕΙΑΚΟ ΠΕΡΙΒΑΛΛΟΝ</a:t>
            </a:r>
          </a:p>
        </p:txBody>
      </p:sp>
      <p:sp>
        <p:nvSpPr>
          <p:cNvPr id="3" name="Θέση περιεχομένου 2"/>
          <p:cNvSpPr>
            <a:spLocks noGrp="1"/>
          </p:cNvSpPr>
          <p:nvPr>
            <p:ph idx="1"/>
          </p:nvPr>
        </p:nvSpPr>
        <p:spPr/>
        <p:txBody>
          <a:bodyPr>
            <a:noAutofit/>
          </a:bodyPr>
          <a:lstStyle/>
          <a:p>
            <a:pPr>
              <a:lnSpc>
                <a:spcPts val="2100"/>
              </a:lnSpc>
              <a:spcBef>
                <a:spcPts val="0"/>
              </a:spcBef>
            </a:pPr>
            <a:r>
              <a:rPr lang="el-GR" sz="2000" dirty="0"/>
              <a:t>Δικαίωμα να ζουν σύμφωνα με τους πάτριους νόμους. </a:t>
            </a:r>
          </a:p>
          <a:p>
            <a:pPr>
              <a:lnSpc>
                <a:spcPts val="2100"/>
              </a:lnSpc>
              <a:spcBef>
                <a:spcPts val="0"/>
              </a:spcBef>
            </a:pPr>
            <a:r>
              <a:rPr lang="el-GR" sz="2000" dirty="0"/>
              <a:t>Δικαίωμα του πολίτη: αν και ο </a:t>
            </a:r>
            <a:r>
              <a:rPr lang="el-GR" sz="2000" dirty="0" err="1"/>
              <a:t>Ιώσηπος</a:t>
            </a:r>
            <a:r>
              <a:rPr lang="el-GR" sz="2000" dirty="0"/>
              <a:t> αναφέρει τους Ιουδαίους της Δήλου ως πολίτες, θα πρέπει να θεωρήσουμε ότι μάλλον υπήρχε το δικαίωμα της ισοπολιτείας, παρά το δικαίωμα του πολίτη στο σύνολο της κοινότητας. </a:t>
            </a:r>
          </a:p>
          <a:p>
            <a:pPr>
              <a:lnSpc>
                <a:spcPts val="2100"/>
              </a:lnSpc>
              <a:spcBef>
                <a:spcPts val="0"/>
              </a:spcBef>
            </a:pPr>
            <a:r>
              <a:rPr lang="el-GR" sz="2000" dirty="0"/>
              <a:t>Δικαίωμα να αναφέρονται στις αρχές π.χ. </a:t>
            </a:r>
            <a:r>
              <a:rPr lang="el-GR" sz="2000" dirty="0" err="1"/>
              <a:t>Γαλλίων</a:t>
            </a:r>
            <a:r>
              <a:rPr lang="el-GR" sz="2000" dirty="0"/>
              <a:t>, ή η διαμαρτυρία των Ιουδαίων της Πάρου στο Ρωμαίο ύπατο της Δήλου. </a:t>
            </a:r>
          </a:p>
          <a:p>
            <a:pPr>
              <a:lnSpc>
                <a:spcPts val="2100"/>
              </a:lnSpc>
              <a:spcBef>
                <a:spcPts val="0"/>
              </a:spcBef>
            </a:pPr>
            <a:r>
              <a:rPr lang="el-GR" sz="2000" dirty="0"/>
              <a:t>Σχέσεις με τη δυναστεία το Ηρώδη (πελάτης βασιλιάς των Ρωμαίων), μεσολαβεί μετά από διαμαρτυρία των Ιουδαίων της Λέσβου σε εκείνον όταν επισκέφθηκε τη Μικρά Ασία (14 π.Χ.). Ενδεχομένως, επισκέφθηκε και τη Δήλο.</a:t>
            </a:r>
          </a:p>
          <a:p>
            <a:pPr>
              <a:lnSpc>
                <a:spcPts val="2100"/>
              </a:lnSpc>
              <a:spcBef>
                <a:spcPts val="0"/>
              </a:spcBef>
            </a:pPr>
            <a:r>
              <a:rPr lang="el-GR" sz="2000" dirty="0"/>
              <a:t>Θεσμός </a:t>
            </a:r>
            <a:r>
              <a:rPr lang="el-GR" sz="2000" dirty="0" smtClean="0"/>
              <a:t>πατρωνίας - </a:t>
            </a:r>
            <a:r>
              <a:rPr lang="el-GR" sz="2000" dirty="0" err="1"/>
              <a:t>ευεργετισμός</a:t>
            </a:r>
            <a:r>
              <a:rPr lang="el-GR" sz="2000" dirty="0"/>
              <a:t> (</a:t>
            </a:r>
            <a:r>
              <a:rPr lang="el-GR" sz="2000" dirty="0" err="1"/>
              <a:t>Ίσραηλίτες</a:t>
            </a:r>
            <a:r>
              <a:rPr lang="el-GR" sz="2000" dirty="0"/>
              <a:t> της Δήλου - </a:t>
            </a:r>
            <a:r>
              <a:rPr lang="el-GR" sz="2000" dirty="0" smtClean="0"/>
              <a:t>τιμητική </a:t>
            </a:r>
            <a:r>
              <a:rPr lang="el-GR" sz="2000" dirty="0"/>
              <a:t>επιγραφή σε </a:t>
            </a:r>
            <a:r>
              <a:rPr lang="el-GR" sz="2000" dirty="0" err="1"/>
              <a:t>Κνώσιο</a:t>
            </a:r>
            <a:r>
              <a:rPr lang="el-GR" sz="2000" dirty="0"/>
              <a:t> πάτρωνα και οι Ισραηλίτες της συναγωγής). </a:t>
            </a:r>
          </a:p>
          <a:p>
            <a:pPr>
              <a:lnSpc>
                <a:spcPts val="2100"/>
              </a:lnSpc>
              <a:spcBef>
                <a:spcPts val="0"/>
              </a:spcBef>
            </a:pPr>
            <a:r>
              <a:rPr lang="el-GR" sz="2000" dirty="0"/>
              <a:t>Αξιώματα συναγωγών: </a:t>
            </a:r>
            <a:r>
              <a:rPr lang="el-GR" sz="2000" dirty="0" smtClean="0"/>
              <a:t>άρχοντες - </a:t>
            </a:r>
            <a:r>
              <a:rPr lang="el-GR" sz="2000" dirty="0" err="1"/>
              <a:t>αρχισυνάγωγοι</a:t>
            </a:r>
            <a:r>
              <a:rPr lang="el-GR" sz="2000" dirty="0"/>
              <a:t> (</a:t>
            </a:r>
            <a:r>
              <a:rPr lang="el-GR" sz="2000" dirty="0" err="1"/>
              <a:t>σύνάγωγος</a:t>
            </a:r>
            <a:r>
              <a:rPr lang="el-GR" sz="2000" dirty="0"/>
              <a:t> και </a:t>
            </a:r>
            <a:r>
              <a:rPr lang="el-GR" sz="2000" dirty="0" err="1"/>
              <a:t>συναγωγεύς</a:t>
            </a:r>
            <a:r>
              <a:rPr lang="el-GR" sz="2000" dirty="0"/>
              <a:t> στους ελληνικούς θιάσους), πατήρ και μήτηρ, λαμβάνονται από τα αξιώματα της πόλης ή τους ελληνορωμαϊκούς λατρευτικούς συλλόγους</a:t>
            </a:r>
            <a:r>
              <a:rPr lang="el-GR" sz="2000" dirty="0" smtClean="0"/>
              <a:t>.</a:t>
            </a:r>
            <a:endParaRPr lang="el-GR" sz="2000" dirty="0"/>
          </a:p>
        </p:txBody>
      </p:sp>
    </p:spTree>
    <p:extLst>
      <p:ext uri="{BB962C8B-B14F-4D97-AF65-F5344CB8AC3E}">
        <p14:creationId xmlns:p14="http://schemas.microsoft.com/office/powerpoint/2010/main" val="18067076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ΘΡΗΣΚΕΥΤΙΚΟΣ ΣΥΓΚΡΗΤΙΣΜΟΣ</a:t>
            </a:r>
          </a:p>
        </p:txBody>
      </p:sp>
      <p:sp>
        <p:nvSpPr>
          <p:cNvPr id="3" name="Θέση περιεχομένου 2"/>
          <p:cNvSpPr>
            <a:spLocks noGrp="1"/>
          </p:cNvSpPr>
          <p:nvPr>
            <p:ph idx="1"/>
          </p:nvPr>
        </p:nvSpPr>
        <p:spPr/>
        <p:txBody>
          <a:bodyPr>
            <a:normAutofit/>
          </a:bodyPr>
          <a:lstStyle/>
          <a:p>
            <a:r>
              <a:rPr lang="el-GR" sz="2600" dirty="0"/>
              <a:t>Εμφανίζεται στις απελευθερωτικές επιγραφές, όπως του Μόσχου </a:t>
            </a:r>
            <a:r>
              <a:rPr lang="el-GR" sz="2600" dirty="0" err="1"/>
              <a:t>Μοσχίωνος</a:t>
            </a:r>
            <a:r>
              <a:rPr lang="el-GR" sz="2600" dirty="0"/>
              <a:t> στον </a:t>
            </a:r>
            <a:r>
              <a:rPr lang="el-GR" sz="2600" dirty="0" err="1"/>
              <a:t>Ωρωπό</a:t>
            </a:r>
            <a:r>
              <a:rPr lang="el-GR" sz="2600" dirty="0"/>
              <a:t> που αφιερώνει στον Αμφιάραο και Υγεία (4</a:t>
            </a:r>
            <a:r>
              <a:rPr lang="el-GR" sz="2600" baseline="30000" dirty="0"/>
              <a:t>ος</a:t>
            </a:r>
            <a:r>
              <a:rPr lang="el-GR" sz="2600" dirty="0"/>
              <a:t> π.Χ. αιώνας). Επίσης, απελευθερωτικές επιγραφές Ιουδαίων γυναικών και ανδρών  είναι αφιερωμένες στον Απόλλωνα. </a:t>
            </a:r>
          </a:p>
          <a:p>
            <a:r>
              <a:rPr lang="el-GR" sz="2600" dirty="0"/>
              <a:t>Λατρεία Αυτοκράτορα. </a:t>
            </a:r>
          </a:p>
          <a:p>
            <a:r>
              <a:rPr lang="el-GR" sz="2600" dirty="0" smtClean="0"/>
              <a:t>Μαγεία - </a:t>
            </a:r>
            <a:r>
              <a:rPr lang="el-GR" sz="2600" dirty="0"/>
              <a:t>Ιουδαίοι εξορκιστές</a:t>
            </a:r>
            <a:r>
              <a:rPr lang="el-GR" sz="2600" dirty="0" smtClean="0"/>
              <a:t>.</a:t>
            </a:r>
            <a:endParaRPr lang="el-GR" sz="2600" dirty="0"/>
          </a:p>
        </p:txBody>
      </p:sp>
    </p:spTree>
    <p:extLst>
      <p:ext uri="{BB962C8B-B14F-4D97-AF65-F5344CB8AC3E}">
        <p14:creationId xmlns:p14="http://schemas.microsoft.com/office/powerpoint/2010/main" val="241321239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ΘΡΗΣΚΕΥΤΙΚΟΣ </a:t>
            </a:r>
            <a:r>
              <a:rPr lang="el-GR" dirty="0" smtClean="0"/>
              <a:t>ΣΥΓΚΡΗΤΙΣΜΟΣ</a:t>
            </a:r>
            <a:r>
              <a:rPr lang="en-US" dirty="0"/>
              <a:t> [2]</a:t>
            </a:r>
            <a:endParaRPr lang="el-GR" dirty="0"/>
          </a:p>
        </p:txBody>
      </p:sp>
      <p:sp>
        <p:nvSpPr>
          <p:cNvPr id="3" name="Θέση περιεχομένου 2"/>
          <p:cNvSpPr>
            <a:spLocks noGrp="1"/>
          </p:cNvSpPr>
          <p:nvPr>
            <p:ph idx="1"/>
          </p:nvPr>
        </p:nvSpPr>
        <p:spPr/>
        <p:txBody>
          <a:bodyPr>
            <a:normAutofit/>
          </a:bodyPr>
          <a:lstStyle/>
          <a:p>
            <a:r>
              <a:rPr lang="el-GR" sz="2600" dirty="0"/>
              <a:t>Λατρεία Αγνώστου θεού: οι Έλληνες αφιερώνουν και ανεγείρουν βωμούς σε θεούς που δε γνωρίζουν ή που τα ονόματά τους έχουν ξεχαστεί, ή χθόνιους θεούς των οποίων τα ονόματα δε θέλουν να αναφέρουν για να αποφύγουν την ύβρη. </a:t>
            </a:r>
          </a:p>
          <a:p>
            <a:r>
              <a:rPr lang="el-GR" sz="2600" dirty="0"/>
              <a:t>Ο Διογένης Λαέρτιος αναφέρει ότι ο βωμός στον Άγνωστο θεό </a:t>
            </a:r>
            <a:r>
              <a:rPr lang="el-GR" sz="2600" dirty="0" err="1"/>
              <a:t>ανεγέρθη</a:t>
            </a:r>
            <a:r>
              <a:rPr lang="el-GR" sz="2600" dirty="0"/>
              <a:t> από τους Αθηναίους κατά την περίοδο του λιμού στον Πελοποννησιακό πόλεμο, μετά από συμβουλή του Επιμενίδη που τον είχαν καλέσει για εξαγνισμό</a:t>
            </a:r>
            <a:r>
              <a:rPr lang="el-GR" sz="2600" dirty="0" smtClean="0"/>
              <a:t>.</a:t>
            </a:r>
            <a:endParaRPr lang="el-GR" sz="2600" dirty="0"/>
          </a:p>
        </p:txBody>
      </p:sp>
    </p:spTree>
    <p:extLst>
      <p:ext uri="{BB962C8B-B14F-4D97-AF65-F5344CB8AC3E}">
        <p14:creationId xmlns:p14="http://schemas.microsoft.com/office/powerpoint/2010/main" val="277204942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ΘΡΗΣΚΕΥΤΙΚΟΣ </a:t>
            </a:r>
            <a:r>
              <a:rPr lang="el-GR" dirty="0" smtClean="0"/>
              <a:t>ΣΥΓΚΡΗΤΙΣΜΟΣ</a:t>
            </a:r>
            <a:r>
              <a:rPr lang="en-US" dirty="0"/>
              <a:t> </a:t>
            </a:r>
            <a:r>
              <a:rPr lang="en-US" dirty="0" smtClean="0"/>
              <a:t>[3]</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b="1" dirty="0"/>
              <a:t>ΥΨΙΣΤΟΣ ΘΕΟΣ: </a:t>
            </a:r>
            <a:r>
              <a:rPr lang="el-GR" dirty="0" smtClean="0"/>
              <a:t>ΔΕΝ ΕΙΝΑΙ </a:t>
            </a:r>
            <a:r>
              <a:rPr lang="el-GR" dirty="0"/>
              <a:t>ΜΟΝΟ Ο ΘΕΟΣ ΤΟΥ ΙΣΡΑΗΛ. ΟΙ ΕΛΛΗΝΕΣ ΚΑΛΟΥΝ ΥΨΙΣΤΟ ΟΠΟΙΟ ΘΕΟ ΘΕΛΟΥΝ ΝΑ ΤΙΜΗΣΟΥΝ ΙΔΙΑΙΤΕΡΩΣ Η ΝΑ ΕΠΙΚΑΛΕΣΤΟΥΝ (ΕΝΟΘΕΪΑ).</a:t>
            </a:r>
          </a:p>
          <a:p>
            <a:r>
              <a:rPr lang="el-GR" dirty="0"/>
              <a:t>ΤΑΣΗ ΓΙΑ ΜΟΝΟΘΕΪΑ Η ΛΑΤΡΕΙΑ ΑΦΗΡΗΜΕΝΗΣ ΘΕΟΤΗΤΑΣ.</a:t>
            </a:r>
          </a:p>
          <a:p>
            <a:r>
              <a:rPr lang="el-GR" dirty="0"/>
              <a:t>ΕΠΙΓΡΑΦΕΣ ΣΤΗ ΔΗΛΟ ΚΑΙ ΣΤΗ ΜΑΚΕΔΟΝΙΑ. </a:t>
            </a:r>
          </a:p>
          <a:p>
            <a:r>
              <a:rPr lang="el-GR" dirty="0"/>
              <a:t>ΥΨΙΣΤΟΣ ΘΕΟΣ ΣΤΟΥΣ ΦΙΛΙΠΠΟΥΣ </a:t>
            </a:r>
            <a:r>
              <a:rPr lang="el-GR" dirty="0" smtClean="0"/>
              <a:t>- ΔΟΥΛΗ </a:t>
            </a:r>
            <a:r>
              <a:rPr lang="el-GR" dirty="0"/>
              <a:t>ΜΕ ΜΑΝΤΙΚΟ ΠΝΕΥΜΑ </a:t>
            </a:r>
            <a:r>
              <a:rPr lang="el-GR" dirty="0" smtClean="0"/>
              <a:t>ΠΥΘΩΝΟΣ - </a:t>
            </a:r>
            <a:r>
              <a:rPr lang="el-GR" dirty="0"/>
              <a:t>ΕΞΟΡΚΙΣΜΟΣ </a:t>
            </a:r>
            <a:r>
              <a:rPr lang="el-GR" dirty="0" smtClean="0"/>
              <a:t>ΑΠΟ </a:t>
            </a:r>
            <a:r>
              <a:rPr lang="el-GR" dirty="0"/>
              <a:t>ΠΑΥΛΟ ΓΙΑ ΝΑ ΑΠΟΦΥΓΕΙ ΤΟ ΘΡΗΣΚΕΥΤΙΚΟ </a:t>
            </a:r>
            <a:r>
              <a:rPr lang="el-GR" dirty="0" smtClean="0"/>
              <a:t>ΣΥΓΚΡΗΤΙΣΜΟ - </a:t>
            </a:r>
            <a:r>
              <a:rPr lang="el-GR" dirty="0"/>
              <a:t>ΚΑΤΗΓΟΡΙΑ </a:t>
            </a:r>
            <a:r>
              <a:rPr lang="el-GR" dirty="0" smtClean="0"/>
              <a:t>ΑΠΟ </a:t>
            </a:r>
            <a:r>
              <a:rPr lang="el-GR" dirty="0"/>
              <a:t>ΚΥΡΙΟΥΣ ΔΟΥΛΗΣ ΠΟΥ ΔΕΝ ΑΠΟΚΛΕΙΕΤΑΙ ΝΑ ΕΊΝΑΙ ΙΟΥΔΑΙΟΙ. </a:t>
            </a:r>
          </a:p>
          <a:p>
            <a:r>
              <a:rPr lang="el-GR" b="1" dirty="0"/>
              <a:t>ΣΕΒΟΜΕΝΟΙ – ΦΟΒΟΥΜΕΝΟΙ ΤΟΝ ΘΕΟΝ</a:t>
            </a:r>
            <a:r>
              <a:rPr lang="el-GR" b="1" dirty="0" smtClean="0"/>
              <a:t>.</a:t>
            </a:r>
            <a:endParaRPr lang="el-GR" b="1" dirty="0"/>
          </a:p>
        </p:txBody>
      </p:sp>
    </p:spTree>
    <p:extLst>
      <p:ext uri="{BB962C8B-B14F-4D97-AF65-F5344CB8AC3E}">
        <p14:creationId xmlns:p14="http://schemas.microsoft.com/office/powerpoint/2010/main" val="84104547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solidFill>
                  <a:srgbClr val="5075BC"/>
                </a:solidFill>
              </a:rPr>
              <a:t>Τέλος</a:t>
            </a:r>
            <a:endParaRPr lang="el-GR" dirty="0">
              <a:solidFill>
                <a:srgbClr val="5075BC"/>
              </a:solidFill>
            </a:endParaRPr>
          </a:p>
        </p:txBody>
      </p:sp>
    </p:spTree>
    <p:extLst>
      <p:ext uri="{BB962C8B-B14F-4D97-AF65-F5344CB8AC3E}">
        <p14:creationId xmlns:p14="http://schemas.microsoft.com/office/powerpoint/2010/main" val="248510107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94900834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a:t>Το παρόν έργο αποτελεί την έκδοση </a:t>
            </a:r>
            <a:r>
              <a:rPr lang="el-GR" sz="2000" dirty="0" smtClean="0"/>
              <a:t>1.0.</a:t>
            </a:r>
          </a:p>
          <a:p>
            <a:pPr marL="0" indent="0">
              <a:buNone/>
            </a:pPr>
            <a:r>
              <a:rPr lang="el-GR" sz="2000" dirty="0" smtClean="0"/>
              <a:t>Έχουν </a:t>
            </a:r>
            <a:r>
              <a:rPr lang="el-GR" sz="2000" dirty="0"/>
              <a:t>προηγηθεί οι κάτωθι εκδόσεις:</a:t>
            </a:r>
          </a:p>
          <a:p>
            <a:r>
              <a:rPr lang="el-GR" sz="2000" dirty="0"/>
              <a:t>Έκδοση </a:t>
            </a:r>
            <a:r>
              <a:rPr lang="el-GR" sz="2000" dirty="0" smtClean="0"/>
              <a:t>0.</a:t>
            </a:r>
            <a:r>
              <a:rPr lang="en-US" sz="2000" smtClean="0"/>
              <a:t>9</a:t>
            </a:r>
            <a:r>
              <a:rPr lang="el-GR" sz="2000" smtClean="0"/>
              <a:t> </a:t>
            </a:r>
            <a:r>
              <a:rPr lang="el-GR" sz="2000" dirty="0"/>
              <a:t>διαθέσιμη </a:t>
            </a:r>
            <a:r>
              <a:rPr lang="el-GR" sz="2000" dirty="0">
                <a:hlinkClick r:id="rId3"/>
              </a:rPr>
              <a:t>εδώ</a:t>
            </a:r>
            <a:r>
              <a:rPr lang="el-GR" sz="2000" dirty="0"/>
              <a:t>. </a:t>
            </a:r>
            <a:endParaRPr lang="el-GR" sz="2000" dirty="0">
              <a:solidFill>
                <a:srgbClr val="92D050"/>
              </a:solidFill>
            </a:endParaRPr>
          </a:p>
          <a:p>
            <a:pPr marL="0" indent="0">
              <a:buNone/>
            </a:pPr>
            <a:endParaRPr lang="el-GR" sz="2000" dirty="0"/>
          </a:p>
        </p:txBody>
      </p:sp>
    </p:spTree>
    <p:extLst>
      <p:ext uri="{BB962C8B-B14F-4D97-AF65-F5344CB8AC3E}">
        <p14:creationId xmlns:p14="http://schemas.microsoft.com/office/powerpoint/2010/main" val="408515679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custDataLst>
              <p:tags r:id="rId1"/>
            </p:custDataLst>
          </p:nvPr>
        </p:nvSpPr>
        <p:spPr/>
        <p:txBody>
          <a:bodyPr>
            <a:normAutofit/>
          </a:bodyPr>
          <a:lstStyle/>
          <a:p>
            <a:pPr marL="0" indent="0">
              <a:buNone/>
            </a:pPr>
            <a:r>
              <a:rPr lang="en-US" sz="2000" dirty="0" smtClean="0"/>
              <a:t>Copyright</a:t>
            </a:r>
            <a:r>
              <a:rPr lang="el-GR" sz="2000" dirty="0" smtClean="0"/>
              <a:t> </a:t>
            </a:r>
            <a:r>
              <a:rPr lang="el-GR" sz="2000" dirty="0" err="1" smtClean="0"/>
              <a:t>Εθνικόν</a:t>
            </a:r>
            <a:r>
              <a:rPr lang="el-GR" sz="2000" dirty="0" smtClean="0"/>
              <a:t> </a:t>
            </a:r>
            <a:r>
              <a:rPr lang="el-GR" sz="2000" dirty="0"/>
              <a:t>και </a:t>
            </a:r>
            <a:r>
              <a:rPr lang="el-GR" sz="2000" dirty="0" err="1"/>
              <a:t>Καποδιστριακόν</a:t>
            </a:r>
            <a:r>
              <a:rPr lang="el-GR" sz="2000" dirty="0"/>
              <a:t> </a:t>
            </a:r>
            <a:r>
              <a:rPr lang="el-GR" sz="2000" dirty="0" err="1"/>
              <a:t>Πανεπιστήμιον</a:t>
            </a:r>
            <a:r>
              <a:rPr lang="el-GR" sz="2000" dirty="0"/>
              <a:t> Αθηνών, </a:t>
            </a:r>
            <a:r>
              <a:rPr lang="el-GR" sz="2000" dirty="0" smtClean="0"/>
              <a:t>Σωτήριος Δεσπότης</a:t>
            </a:r>
            <a:r>
              <a:rPr lang="en-US" sz="2000" dirty="0" smtClean="0"/>
              <a:t>, </a:t>
            </a:r>
            <a:r>
              <a:rPr lang="el-GR" sz="2000" dirty="0" smtClean="0"/>
              <a:t>Κυριακή </a:t>
            </a:r>
            <a:r>
              <a:rPr lang="el-GR" sz="2000" dirty="0" err="1" smtClean="0"/>
              <a:t>Μελέτση</a:t>
            </a:r>
            <a:r>
              <a:rPr lang="en-US" sz="2000" dirty="0" smtClean="0"/>
              <a:t> 2015</a:t>
            </a:r>
            <a:r>
              <a:rPr lang="el-GR" sz="2000" dirty="0" smtClean="0"/>
              <a:t>.</a:t>
            </a:r>
            <a:r>
              <a:rPr lang="en-US" sz="2000" dirty="0" smtClean="0"/>
              <a:t> </a:t>
            </a:r>
            <a:r>
              <a:rPr lang="el-GR" sz="2000" dirty="0"/>
              <a:t>Σωτήριος Δεσπότης</a:t>
            </a:r>
            <a:r>
              <a:rPr lang="en-US" sz="2000" dirty="0"/>
              <a:t>, </a:t>
            </a:r>
            <a:r>
              <a:rPr lang="el-GR" sz="2000" dirty="0"/>
              <a:t>Κυριακή </a:t>
            </a:r>
            <a:r>
              <a:rPr lang="el-GR" sz="2000" dirty="0" err="1"/>
              <a:t>Μελέτση</a:t>
            </a:r>
            <a:r>
              <a:rPr lang="el-GR" sz="2000" dirty="0" smtClean="0"/>
              <a:t>.</a:t>
            </a:r>
            <a:r>
              <a:rPr lang="en-US" sz="2000" dirty="0" smtClean="0"/>
              <a:t> </a:t>
            </a:r>
            <a:r>
              <a:rPr lang="el-GR" sz="2000" dirty="0" smtClean="0"/>
              <a:t>«</a:t>
            </a:r>
            <a:r>
              <a:rPr lang="el-GR" sz="2000" dirty="0"/>
              <a:t>Βιβλική Αρχαιολογία - </a:t>
            </a:r>
            <a:r>
              <a:rPr lang="el-GR" sz="2000" dirty="0" smtClean="0"/>
              <a:t>Θεσμολογία. </a:t>
            </a:r>
            <a:r>
              <a:rPr lang="el-GR" sz="2000" dirty="0"/>
              <a:t>Ενότητα </a:t>
            </a:r>
            <a:r>
              <a:rPr lang="en-US" sz="2000" dirty="0" smtClean="0"/>
              <a:t>4.3</a:t>
            </a:r>
            <a:r>
              <a:rPr lang="el-GR" sz="2000" dirty="0" smtClean="0"/>
              <a:t>: </a:t>
            </a:r>
            <a:r>
              <a:rPr lang="el-GR" sz="2000" dirty="0"/>
              <a:t>Η παρουσία των Εβραίων στις ελληνικές πόλεις της Β΄ περιοδείας του Αποστόλου Παύλου». Έκδοση: 1.0. Αθήνα 2015. Διαθέσιμο από τη δικτυακή διεύθυνση: </a:t>
            </a:r>
            <a:r>
              <a:rPr lang="en-US" sz="2000" dirty="0">
                <a:hlinkClick r:id="rId4"/>
              </a:rPr>
              <a:t>http://opencourses.uoa.gr/courses/SOCTHEOL103</a:t>
            </a:r>
            <a:r>
              <a:rPr lang="en-US" sz="2000" dirty="0" smtClean="0">
                <a:hlinkClick r:id="rId4"/>
              </a:rPr>
              <a:t>/</a:t>
            </a:r>
            <a:r>
              <a:rPr lang="el-GR" sz="2000" dirty="0" smtClean="0"/>
              <a:t> </a:t>
            </a:r>
            <a:endParaRPr lang="el-GR" sz="2000" dirty="0"/>
          </a:p>
        </p:txBody>
      </p:sp>
    </p:spTree>
    <p:extLst>
      <p:ext uri="{BB962C8B-B14F-4D97-AF65-F5344CB8AC3E}">
        <p14:creationId xmlns:p14="http://schemas.microsoft.com/office/powerpoint/2010/main" val="3293797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ΔΡΑΣΗ ΑΠΟΣΤΟΛΟΥ ΠΑΥΛΟΥ</a:t>
            </a:r>
          </a:p>
        </p:txBody>
      </p:sp>
      <p:sp>
        <p:nvSpPr>
          <p:cNvPr id="3" name="Θέση περιεχομένου 2"/>
          <p:cNvSpPr>
            <a:spLocks noGrp="1"/>
          </p:cNvSpPr>
          <p:nvPr>
            <p:ph idx="1"/>
          </p:nvPr>
        </p:nvSpPr>
        <p:spPr/>
        <p:txBody>
          <a:bodyPr>
            <a:noAutofit/>
          </a:bodyPr>
          <a:lstStyle/>
          <a:p>
            <a:pPr>
              <a:spcBef>
                <a:spcPts val="600"/>
              </a:spcBef>
            </a:pPr>
            <a:r>
              <a:rPr lang="el-GR" sz="2400" dirty="0" smtClean="0"/>
              <a:t>34 </a:t>
            </a:r>
            <a:r>
              <a:rPr lang="el-GR" sz="2400" dirty="0"/>
              <a:t>μ.Χ. Μεταστροφή.</a:t>
            </a:r>
          </a:p>
          <a:p>
            <a:pPr>
              <a:spcBef>
                <a:spcPts val="600"/>
              </a:spcBef>
            </a:pPr>
            <a:r>
              <a:rPr lang="el-GR" sz="2400" dirty="0"/>
              <a:t>35-37 μ.Χ. Παραμονή στην Αραβία. </a:t>
            </a:r>
          </a:p>
          <a:p>
            <a:pPr>
              <a:spcBef>
                <a:spcPts val="600"/>
              </a:spcBef>
            </a:pPr>
            <a:r>
              <a:rPr lang="el-GR" sz="2400" dirty="0"/>
              <a:t>37-38 μ.Χ. </a:t>
            </a:r>
            <a:r>
              <a:rPr lang="el-GR" sz="2400" dirty="0" smtClean="0"/>
              <a:t>Απόδραση </a:t>
            </a:r>
            <a:r>
              <a:rPr lang="el-GR" sz="2400" dirty="0"/>
              <a:t>από τη Δαμασκό επί </a:t>
            </a:r>
            <a:r>
              <a:rPr lang="el-GR" sz="2400" dirty="0" err="1"/>
              <a:t>Αρέτα</a:t>
            </a:r>
            <a:r>
              <a:rPr lang="el-GR" sz="2400" dirty="0"/>
              <a:t>.</a:t>
            </a:r>
          </a:p>
          <a:p>
            <a:pPr>
              <a:spcBef>
                <a:spcPts val="600"/>
              </a:spcBef>
            </a:pPr>
            <a:r>
              <a:rPr lang="el-GR" sz="2400" dirty="0"/>
              <a:t>37-38 μ.Χ. </a:t>
            </a:r>
            <a:r>
              <a:rPr lang="el-GR" sz="2400" dirty="0" smtClean="0"/>
              <a:t>Πρώτη </a:t>
            </a:r>
            <a:r>
              <a:rPr lang="el-GR" sz="2400" dirty="0"/>
              <a:t>ανάβαση στα Ιεροσόλυμα.</a:t>
            </a:r>
          </a:p>
          <a:p>
            <a:pPr>
              <a:spcBef>
                <a:spcPts val="600"/>
              </a:spcBef>
            </a:pPr>
            <a:r>
              <a:rPr lang="el-GR" sz="2400" dirty="0"/>
              <a:t>Τέλος </a:t>
            </a:r>
            <a:r>
              <a:rPr lang="el-GR" sz="2400" dirty="0" smtClean="0"/>
              <a:t>43</a:t>
            </a:r>
            <a:r>
              <a:rPr lang="en-US" sz="2400" dirty="0" smtClean="0"/>
              <a:t> </a:t>
            </a:r>
            <a:r>
              <a:rPr lang="el-GR" sz="2400" dirty="0" smtClean="0"/>
              <a:t>-</a:t>
            </a:r>
            <a:r>
              <a:rPr lang="en-US" sz="2400" dirty="0" smtClean="0"/>
              <a:t> </a:t>
            </a:r>
            <a:r>
              <a:rPr lang="el-GR" sz="2400" dirty="0" smtClean="0"/>
              <a:t>αρχές </a:t>
            </a:r>
            <a:r>
              <a:rPr lang="el-GR" sz="2400" dirty="0"/>
              <a:t>44 μ.Χ. Δεύτερη ανάβαση στα Ιεροσόλυμα (την εποχή του λιμού). </a:t>
            </a:r>
          </a:p>
          <a:p>
            <a:pPr>
              <a:spcBef>
                <a:spcPts val="600"/>
              </a:spcBef>
            </a:pPr>
            <a:r>
              <a:rPr lang="el-GR" sz="2400" dirty="0"/>
              <a:t>Αρχές 44 -</a:t>
            </a:r>
            <a:r>
              <a:rPr lang="el-GR" sz="2400" dirty="0" smtClean="0"/>
              <a:t> </a:t>
            </a:r>
            <a:r>
              <a:rPr lang="el-GR" sz="2400" dirty="0"/>
              <a:t>τέλος 45 μ.Χ. (κατά άλλους </a:t>
            </a:r>
            <a:r>
              <a:rPr lang="el-GR" sz="2400" dirty="0" smtClean="0"/>
              <a:t>46-48 </a:t>
            </a:r>
            <a:r>
              <a:rPr lang="el-GR" sz="2400" dirty="0"/>
              <a:t>μ.Χ.) Πρώτη Ιεραποστολική περιοδεία: </a:t>
            </a:r>
            <a:r>
              <a:rPr lang="el-GR" sz="2400" dirty="0" smtClean="0"/>
              <a:t>Αντιόχεια</a:t>
            </a:r>
            <a:r>
              <a:rPr lang="en-US" sz="2400" dirty="0" smtClean="0"/>
              <a:t> </a:t>
            </a:r>
            <a:r>
              <a:rPr lang="el-GR" sz="2400" dirty="0"/>
              <a:t>-</a:t>
            </a:r>
            <a:r>
              <a:rPr lang="en-US" sz="2400" dirty="0" smtClean="0"/>
              <a:t> </a:t>
            </a:r>
            <a:r>
              <a:rPr lang="el-GR" sz="2400" dirty="0" smtClean="0"/>
              <a:t>Σελεύκεια</a:t>
            </a:r>
            <a:r>
              <a:rPr lang="en-US" sz="2400" dirty="0" smtClean="0"/>
              <a:t> </a:t>
            </a:r>
            <a:r>
              <a:rPr lang="el-GR" sz="2400" dirty="0"/>
              <a:t>-</a:t>
            </a:r>
            <a:r>
              <a:rPr lang="en-US" sz="2400" dirty="0" smtClean="0"/>
              <a:t> </a:t>
            </a:r>
            <a:r>
              <a:rPr lang="el-GR" sz="2400" dirty="0" smtClean="0"/>
              <a:t>Κύπρος</a:t>
            </a:r>
            <a:r>
              <a:rPr lang="en-US" sz="2400" dirty="0" smtClean="0"/>
              <a:t> </a:t>
            </a:r>
            <a:r>
              <a:rPr lang="el-GR" sz="2400" dirty="0" smtClean="0"/>
              <a:t>-</a:t>
            </a:r>
            <a:r>
              <a:rPr lang="el-GR" sz="2400" dirty="0" err="1" smtClean="0"/>
              <a:t>Πέργη</a:t>
            </a:r>
            <a:r>
              <a:rPr lang="el-GR" sz="2400" dirty="0" smtClean="0"/>
              <a:t> </a:t>
            </a:r>
            <a:r>
              <a:rPr lang="el-GR" sz="2400" dirty="0"/>
              <a:t>Παμφυλίας -</a:t>
            </a:r>
            <a:r>
              <a:rPr lang="el-GR" sz="2400" dirty="0" smtClean="0"/>
              <a:t> </a:t>
            </a:r>
            <a:r>
              <a:rPr lang="el-GR" sz="2400" dirty="0"/>
              <a:t>Αντιόχεια </a:t>
            </a:r>
            <a:r>
              <a:rPr lang="el-GR" sz="2400" dirty="0" err="1"/>
              <a:t>Πισιδίας</a:t>
            </a:r>
            <a:r>
              <a:rPr lang="el-GR" sz="2400" dirty="0"/>
              <a:t> -</a:t>
            </a:r>
            <a:r>
              <a:rPr lang="el-GR" sz="2400" dirty="0" smtClean="0"/>
              <a:t> Ικόνιο</a:t>
            </a:r>
            <a:r>
              <a:rPr lang="en-US" sz="2400" dirty="0" smtClean="0"/>
              <a:t> </a:t>
            </a:r>
            <a:r>
              <a:rPr lang="el-GR" sz="2400" dirty="0"/>
              <a:t>-</a:t>
            </a:r>
            <a:r>
              <a:rPr lang="en-US" sz="2400" dirty="0" smtClean="0"/>
              <a:t> </a:t>
            </a:r>
            <a:r>
              <a:rPr lang="el-GR" sz="2400" dirty="0" err="1" smtClean="0"/>
              <a:t>Λύστρα</a:t>
            </a:r>
            <a:r>
              <a:rPr lang="en-US" sz="2400" dirty="0" smtClean="0"/>
              <a:t> </a:t>
            </a:r>
            <a:r>
              <a:rPr lang="el-GR" sz="2400" dirty="0" smtClean="0"/>
              <a:t>- </a:t>
            </a:r>
            <a:r>
              <a:rPr lang="el-GR" sz="2400" dirty="0" err="1"/>
              <a:t>Δέρβη</a:t>
            </a:r>
            <a:r>
              <a:rPr lang="el-GR" sz="2400" dirty="0"/>
              <a:t> </a:t>
            </a:r>
            <a:r>
              <a:rPr lang="el-GR" sz="2400" dirty="0" err="1" smtClean="0"/>
              <a:t>Λυκαονίας</a:t>
            </a:r>
            <a:r>
              <a:rPr lang="en-US" sz="2400" dirty="0" smtClean="0"/>
              <a:t> </a:t>
            </a:r>
            <a:r>
              <a:rPr lang="el-GR" sz="2400" dirty="0"/>
              <a:t>-</a:t>
            </a:r>
            <a:r>
              <a:rPr lang="en-US" sz="2400" dirty="0" smtClean="0"/>
              <a:t> </a:t>
            </a:r>
            <a:r>
              <a:rPr lang="el-GR" sz="2400" dirty="0" err="1" smtClean="0"/>
              <a:t>Λύστρα</a:t>
            </a:r>
            <a:r>
              <a:rPr lang="en-US" sz="2400" dirty="0" smtClean="0"/>
              <a:t> </a:t>
            </a:r>
            <a:r>
              <a:rPr lang="el-GR" sz="2400" dirty="0"/>
              <a:t>-</a:t>
            </a:r>
            <a:r>
              <a:rPr lang="en-US" sz="2400" dirty="0" smtClean="0"/>
              <a:t> </a:t>
            </a:r>
            <a:r>
              <a:rPr lang="el-GR" sz="2400" dirty="0" smtClean="0"/>
              <a:t>Ικόνιο</a:t>
            </a:r>
            <a:r>
              <a:rPr lang="en-US" sz="2400" dirty="0" smtClean="0"/>
              <a:t> </a:t>
            </a:r>
            <a:r>
              <a:rPr lang="el-GR" sz="2400" dirty="0" smtClean="0"/>
              <a:t>-</a:t>
            </a:r>
            <a:r>
              <a:rPr lang="en-US" sz="2400" dirty="0" smtClean="0"/>
              <a:t> </a:t>
            </a:r>
            <a:r>
              <a:rPr lang="el-GR" sz="2400" dirty="0" smtClean="0"/>
              <a:t>Αντιόχεια </a:t>
            </a:r>
            <a:r>
              <a:rPr lang="el-GR" sz="2400" dirty="0" err="1" smtClean="0"/>
              <a:t>Πισιδίας</a:t>
            </a:r>
            <a:r>
              <a:rPr lang="en-US" sz="2400" dirty="0" smtClean="0"/>
              <a:t> </a:t>
            </a:r>
            <a:r>
              <a:rPr lang="el-GR" sz="2400" dirty="0" smtClean="0"/>
              <a:t>-</a:t>
            </a:r>
            <a:r>
              <a:rPr lang="el-GR" sz="2400" dirty="0" err="1"/>
              <a:t>Πέργη</a:t>
            </a:r>
            <a:r>
              <a:rPr lang="el-GR" sz="2400" dirty="0"/>
              <a:t> </a:t>
            </a:r>
            <a:r>
              <a:rPr lang="el-GR" sz="2400" dirty="0" smtClean="0"/>
              <a:t>Παμφυλίας</a:t>
            </a:r>
            <a:r>
              <a:rPr lang="en-US" sz="2400" dirty="0" smtClean="0"/>
              <a:t> </a:t>
            </a:r>
            <a:r>
              <a:rPr lang="el-GR" sz="2400" dirty="0"/>
              <a:t>-</a:t>
            </a:r>
            <a:r>
              <a:rPr lang="en-US" sz="2400" dirty="0" smtClean="0"/>
              <a:t> </a:t>
            </a:r>
            <a:r>
              <a:rPr lang="el-GR" sz="2400" dirty="0" smtClean="0"/>
              <a:t>Αττάλεια</a:t>
            </a:r>
            <a:r>
              <a:rPr lang="en-US" sz="2400" dirty="0" smtClean="0"/>
              <a:t> </a:t>
            </a:r>
            <a:r>
              <a:rPr lang="el-GR" sz="2400" dirty="0" smtClean="0"/>
              <a:t>-</a:t>
            </a:r>
            <a:r>
              <a:rPr lang="en-US" sz="2400" dirty="0" smtClean="0"/>
              <a:t> </a:t>
            </a:r>
            <a:r>
              <a:rPr lang="el-GR" sz="2400" dirty="0" smtClean="0"/>
              <a:t>Αντιόχεια </a:t>
            </a:r>
            <a:r>
              <a:rPr lang="el-GR" sz="2400" dirty="0"/>
              <a:t>Συρίας. </a:t>
            </a:r>
            <a:endParaRPr lang="el-GR" sz="2400" b="1" dirty="0"/>
          </a:p>
        </p:txBody>
      </p:sp>
    </p:spTree>
    <p:extLst>
      <p:ext uri="{BB962C8B-B14F-4D97-AF65-F5344CB8AC3E}">
        <p14:creationId xmlns:p14="http://schemas.microsoft.com/office/powerpoint/2010/main" val="28791678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custDataLst>
      <p:tags r:id="rId1"/>
    </p:custDataLst>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0648"/>
            <a:ext cx="9144000" cy="1143000"/>
          </a:xfrm>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a:xfrm>
            <a:off x="179512" y="1556792"/>
            <a:ext cx="8856984" cy="4525963"/>
          </a:xfrm>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b="1" dirty="0" smtClean="0"/>
              <a:t>Εικόνες/Σχήματα/Διαγράμματα</a:t>
            </a:r>
            <a:r>
              <a:rPr lang="en-US" sz="2000" b="1" dirty="0" smtClean="0"/>
              <a:t>/</a:t>
            </a:r>
            <a:r>
              <a:rPr lang="el-GR" sz="2000" b="1" dirty="0" smtClean="0"/>
              <a:t>Φωτογραφίες</a:t>
            </a:r>
          </a:p>
          <a:p>
            <a:pPr marL="0" indent="0">
              <a:buNone/>
            </a:pPr>
            <a:r>
              <a:rPr lang="el-GR" sz="2000" dirty="0"/>
              <a:t>Εικόνα 1</a:t>
            </a:r>
            <a:r>
              <a:rPr lang="en-US" sz="2000" dirty="0" smtClean="0"/>
              <a:t>:</a:t>
            </a:r>
            <a:r>
              <a:rPr lang="el-GR" sz="2000" dirty="0" smtClean="0"/>
              <a:t> Χάρτης με τις </a:t>
            </a:r>
            <a:r>
              <a:rPr lang="el-GR" sz="2000" dirty="0"/>
              <a:t>περιοδείες του Αποστόλου </a:t>
            </a:r>
            <a:r>
              <a:rPr lang="el-GR" sz="2000" dirty="0" smtClean="0"/>
              <a:t>Παύλου. </a:t>
            </a:r>
            <a:r>
              <a:rPr lang="en-US" sz="2000" dirty="0"/>
              <a:t>Copyrighted. </a:t>
            </a:r>
            <a:r>
              <a:rPr lang="en-US" sz="2000" dirty="0">
                <a:hlinkClick r:id="rId3"/>
              </a:rPr>
              <a:t>http://</a:t>
            </a:r>
            <a:r>
              <a:rPr lang="en-US" sz="2000" dirty="0" smtClean="0">
                <a:hlinkClick r:id="rId3"/>
              </a:rPr>
              <a:t>ebooks.edu.gr/modules/ebook/show.php/DSGYM-C117/510/3327,21810/images/imgA8_1.jpg</a:t>
            </a:r>
            <a:r>
              <a:rPr lang="en-US" sz="2000" dirty="0" smtClean="0"/>
              <a:t> </a:t>
            </a:r>
            <a:endParaRPr lang="it-IT" sz="2000" dirty="0" smtClean="0"/>
          </a:p>
        </p:txBody>
      </p:sp>
    </p:spTree>
    <p:extLst>
      <p:ext uri="{BB962C8B-B14F-4D97-AF65-F5344CB8AC3E}">
        <p14:creationId xmlns:p14="http://schemas.microsoft.com/office/powerpoint/2010/main" val="10591855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ΔΡΑΣΗ ΑΠΟΣΤΟΛΟΥ </a:t>
            </a:r>
            <a:r>
              <a:rPr lang="el-GR" dirty="0" smtClean="0"/>
              <a:t>ΠΑΥΛΟΥ</a:t>
            </a:r>
            <a:r>
              <a:rPr lang="en-US" dirty="0"/>
              <a:t> [2]</a:t>
            </a:r>
            <a:endParaRPr lang="el-GR" dirty="0"/>
          </a:p>
        </p:txBody>
      </p:sp>
      <p:sp>
        <p:nvSpPr>
          <p:cNvPr id="3" name="Θέση περιεχομένου 2"/>
          <p:cNvSpPr>
            <a:spLocks noGrp="1"/>
          </p:cNvSpPr>
          <p:nvPr>
            <p:ph idx="1"/>
          </p:nvPr>
        </p:nvSpPr>
        <p:spPr/>
        <p:txBody>
          <a:bodyPr>
            <a:noAutofit/>
          </a:bodyPr>
          <a:lstStyle/>
          <a:p>
            <a:pPr>
              <a:lnSpc>
                <a:spcPts val="2800"/>
              </a:lnSpc>
              <a:spcBef>
                <a:spcPts val="600"/>
              </a:spcBef>
            </a:pPr>
            <a:r>
              <a:rPr lang="el-GR" sz="2400" dirty="0"/>
              <a:t>Τέλος 45 μ.Χ. Συνάντηση και αντίθεση Παύλου και Πέτρου στην Αντιόχεια.</a:t>
            </a:r>
          </a:p>
          <a:p>
            <a:pPr>
              <a:lnSpc>
                <a:spcPts val="2800"/>
              </a:lnSpc>
              <a:spcBef>
                <a:spcPts val="600"/>
              </a:spcBef>
            </a:pPr>
            <a:r>
              <a:rPr lang="el-GR" sz="2400" dirty="0"/>
              <a:t>46-48 μ.Χ. Ιεραποστολική δράση Παύλου και Βαρνάβα στην Αντιόχεια (</a:t>
            </a:r>
            <a:r>
              <a:rPr lang="el-GR" sz="2400" dirty="0" err="1"/>
              <a:t>Πράξ</a:t>
            </a:r>
            <a:r>
              <a:rPr lang="el-GR" sz="2400" dirty="0"/>
              <a:t>. 14.48). </a:t>
            </a:r>
          </a:p>
          <a:p>
            <a:pPr>
              <a:lnSpc>
                <a:spcPts val="2800"/>
              </a:lnSpc>
              <a:spcBef>
                <a:spcPts val="600"/>
              </a:spcBef>
            </a:pPr>
            <a:r>
              <a:rPr lang="el-GR" sz="2400" dirty="0"/>
              <a:t>48 μ.Χ. Τρίτη ανάβαση στα Ιεροσόλυμα- Αποστολική Σύνοδος.</a:t>
            </a:r>
          </a:p>
          <a:p>
            <a:pPr>
              <a:lnSpc>
                <a:spcPts val="2800"/>
              </a:lnSpc>
              <a:spcBef>
                <a:spcPts val="600"/>
              </a:spcBef>
            </a:pPr>
            <a:r>
              <a:rPr lang="el-GR" sz="2400" dirty="0"/>
              <a:t>49-52 μ.Χ. </a:t>
            </a:r>
            <a:r>
              <a:rPr lang="el-GR" sz="2400" b="1" dirty="0"/>
              <a:t>Δεύτερη αποστολική περιοδεία: </a:t>
            </a:r>
            <a:r>
              <a:rPr lang="el-GR" sz="2400" dirty="0"/>
              <a:t>Αντιόχεια -</a:t>
            </a:r>
            <a:r>
              <a:rPr lang="el-GR" sz="2400" dirty="0" smtClean="0"/>
              <a:t> </a:t>
            </a:r>
            <a:r>
              <a:rPr lang="el-GR" sz="2400" dirty="0"/>
              <a:t>περιοχές Συρίας και Κιλικίας -</a:t>
            </a:r>
            <a:r>
              <a:rPr lang="el-GR" sz="2400" dirty="0" smtClean="0"/>
              <a:t> </a:t>
            </a:r>
            <a:r>
              <a:rPr lang="el-GR" sz="2400" dirty="0" err="1" smtClean="0"/>
              <a:t>Δέρβη</a:t>
            </a:r>
            <a:r>
              <a:rPr lang="en-US" sz="2400" dirty="0" smtClean="0"/>
              <a:t> </a:t>
            </a:r>
            <a:r>
              <a:rPr lang="el-GR" sz="2400" dirty="0" smtClean="0"/>
              <a:t>-</a:t>
            </a:r>
            <a:r>
              <a:rPr lang="en-US" sz="2400" dirty="0" smtClean="0"/>
              <a:t> </a:t>
            </a:r>
            <a:r>
              <a:rPr lang="el-GR" sz="2400" dirty="0" err="1" smtClean="0"/>
              <a:t>Λύστρα</a:t>
            </a:r>
            <a:r>
              <a:rPr lang="el-GR" sz="2400" dirty="0"/>
              <a:t>, </a:t>
            </a:r>
            <a:r>
              <a:rPr lang="el-GR" sz="2400" dirty="0" smtClean="0"/>
              <a:t>Φρυγία</a:t>
            </a:r>
            <a:r>
              <a:rPr lang="en-US" sz="2400" dirty="0" smtClean="0"/>
              <a:t> </a:t>
            </a:r>
            <a:r>
              <a:rPr lang="el-GR" sz="2400" dirty="0" smtClean="0"/>
              <a:t>-</a:t>
            </a:r>
            <a:r>
              <a:rPr lang="en-US" sz="2400" dirty="0" smtClean="0"/>
              <a:t> </a:t>
            </a:r>
            <a:r>
              <a:rPr lang="el-GR" sz="2400" dirty="0" smtClean="0"/>
              <a:t>Γαλατία</a:t>
            </a:r>
            <a:r>
              <a:rPr lang="en-US" sz="2400" dirty="0" smtClean="0"/>
              <a:t> </a:t>
            </a:r>
            <a:r>
              <a:rPr lang="el-GR" sz="2400" dirty="0"/>
              <a:t>-</a:t>
            </a:r>
            <a:r>
              <a:rPr lang="el-GR" sz="2400" dirty="0" smtClean="0"/>
              <a:t> </a:t>
            </a:r>
            <a:r>
              <a:rPr lang="el-GR" sz="2400" dirty="0" err="1" smtClean="0"/>
              <a:t>Μυσία</a:t>
            </a:r>
            <a:r>
              <a:rPr lang="en-US" sz="2400" dirty="0" smtClean="0"/>
              <a:t> </a:t>
            </a:r>
            <a:r>
              <a:rPr lang="el-GR" sz="2400" dirty="0" smtClean="0"/>
              <a:t>- </a:t>
            </a:r>
            <a:r>
              <a:rPr lang="el-GR" sz="2400" dirty="0"/>
              <a:t>Τρωάδα -</a:t>
            </a:r>
            <a:r>
              <a:rPr lang="el-GR" sz="2400" dirty="0" smtClean="0"/>
              <a:t> </a:t>
            </a:r>
            <a:r>
              <a:rPr lang="el-GR" sz="2400" dirty="0"/>
              <a:t>Σαμοθράκη -</a:t>
            </a:r>
            <a:r>
              <a:rPr lang="el-GR" sz="2400" dirty="0" smtClean="0"/>
              <a:t> Νεάπολη</a:t>
            </a:r>
            <a:r>
              <a:rPr lang="en-US" sz="2400" dirty="0" smtClean="0"/>
              <a:t> </a:t>
            </a:r>
            <a:r>
              <a:rPr lang="el-GR" sz="2400" dirty="0"/>
              <a:t>-</a:t>
            </a:r>
            <a:r>
              <a:rPr lang="el-GR" sz="2400" dirty="0" smtClean="0"/>
              <a:t> Φίλιπποι</a:t>
            </a:r>
            <a:r>
              <a:rPr lang="en-US" sz="2400" dirty="0" smtClean="0"/>
              <a:t> </a:t>
            </a:r>
            <a:r>
              <a:rPr lang="el-GR" sz="2400" dirty="0" smtClean="0"/>
              <a:t>- </a:t>
            </a:r>
            <a:r>
              <a:rPr lang="el-GR" sz="2400" dirty="0"/>
              <a:t>Αμφίπολη -</a:t>
            </a:r>
            <a:r>
              <a:rPr lang="el-GR" sz="2400" dirty="0" smtClean="0"/>
              <a:t> Απολλωνία</a:t>
            </a:r>
            <a:r>
              <a:rPr lang="en-US" sz="2400" dirty="0" smtClean="0"/>
              <a:t> </a:t>
            </a:r>
            <a:r>
              <a:rPr lang="el-GR" sz="2400" dirty="0" smtClean="0"/>
              <a:t>-</a:t>
            </a:r>
            <a:r>
              <a:rPr lang="en-US" sz="2400" dirty="0" smtClean="0"/>
              <a:t> </a:t>
            </a:r>
            <a:r>
              <a:rPr lang="el-GR" sz="2400" dirty="0" smtClean="0"/>
              <a:t>Θεσσαλονίκη</a:t>
            </a:r>
            <a:r>
              <a:rPr lang="en-US" sz="2400" dirty="0" smtClean="0"/>
              <a:t> </a:t>
            </a:r>
            <a:r>
              <a:rPr lang="el-GR" sz="2400" dirty="0"/>
              <a:t>-</a:t>
            </a:r>
            <a:r>
              <a:rPr lang="en-US" sz="2400" dirty="0" smtClean="0"/>
              <a:t> </a:t>
            </a:r>
            <a:r>
              <a:rPr lang="el-GR" sz="2400" dirty="0" smtClean="0"/>
              <a:t>Βέροια</a:t>
            </a:r>
            <a:r>
              <a:rPr lang="en-US" sz="2400" dirty="0" smtClean="0"/>
              <a:t> </a:t>
            </a:r>
            <a:r>
              <a:rPr lang="el-GR" sz="2400" dirty="0"/>
              <a:t>-</a:t>
            </a:r>
            <a:r>
              <a:rPr lang="en-US" sz="2400" dirty="0" smtClean="0"/>
              <a:t> </a:t>
            </a:r>
            <a:r>
              <a:rPr lang="el-GR" sz="2400" dirty="0" smtClean="0"/>
              <a:t>Αθήνα</a:t>
            </a:r>
            <a:r>
              <a:rPr lang="en-US" sz="2400" dirty="0" smtClean="0"/>
              <a:t> </a:t>
            </a:r>
            <a:r>
              <a:rPr lang="el-GR" sz="2400" dirty="0" smtClean="0"/>
              <a:t>- </a:t>
            </a:r>
            <a:r>
              <a:rPr lang="el-GR" sz="2400" dirty="0"/>
              <a:t>Κόρινθος -</a:t>
            </a:r>
            <a:r>
              <a:rPr lang="el-GR" sz="2400" dirty="0" smtClean="0"/>
              <a:t> Έφεσος</a:t>
            </a:r>
            <a:r>
              <a:rPr lang="en-US" sz="2400" dirty="0" smtClean="0"/>
              <a:t> </a:t>
            </a:r>
            <a:r>
              <a:rPr lang="el-GR" sz="2400" dirty="0"/>
              <a:t>-</a:t>
            </a:r>
            <a:r>
              <a:rPr lang="el-GR" sz="2400" dirty="0" smtClean="0"/>
              <a:t> Καισάρεια</a:t>
            </a:r>
            <a:r>
              <a:rPr lang="en-US" sz="2400" dirty="0" smtClean="0"/>
              <a:t> </a:t>
            </a:r>
            <a:r>
              <a:rPr lang="el-GR" sz="2400" dirty="0" smtClean="0"/>
              <a:t>-</a:t>
            </a:r>
            <a:r>
              <a:rPr lang="en-US" sz="2400" dirty="0" smtClean="0"/>
              <a:t> </a:t>
            </a:r>
            <a:r>
              <a:rPr lang="el-GR" sz="2400" dirty="0" smtClean="0"/>
              <a:t>Ιεροσόλυμα </a:t>
            </a:r>
            <a:r>
              <a:rPr lang="el-GR" sz="2400" dirty="0"/>
              <a:t>-</a:t>
            </a:r>
            <a:r>
              <a:rPr lang="el-GR" sz="2400" dirty="0" smtClean="0"/>
              <a:t> </a:t>
            </a:r>
            <a:r>
              <a:rPr lang="el-GR" sz="2400" dirty="0"/>
              <a:t>Αντιόχεια</a:t>
            </a:r>
            <a:r>
              <a:rPr lang="el-GR" sz="2400" dirty="0" smtClean="0"/>
              <a:t>.</a:t>
            </a:r>
            <a:endParaRPr lang="el-GR" sz="2400" dirty="0"/>
          </a:p>
        </p:txBody>
      </p:sp>
    </p:spTree>
    <p:extLst>
      <p:ext uri="{BB962C8B-B14F-4D97-AF65-F5344CB8AC3E}">
        <p14:creationId xmlns:p14="http://schemas.microsoft.com/office/powerpoint/2010/main" val="38048949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ΔΡΑΣΗ ΑΠΟΣΤΟΛΟΥ </a:t>
            </a:r>
            <a:r>
              <a:rPr lang="el-GR" dirty="0" smtClean="0"/>
              <a:t>ΠΑΥΛΟΥ</a:t>
            </a:r>
            <a:r>
              <a:rPr lang="en-US" dirty="0"/>
              <a:t> </a:t>
            </a:r>
            <a:r>
              <a:rPr lang="en-US" dirty="0" smtClean="0"/>
              <a:t>[3]</a:t>
            </a:r>
            <a:endParaRPr lang="el-GR" dirty="0"/>
          </a:p>
        </p:txBody>
      </p:sp>
      <p:sp>
        <p:nvSpPr>
          <p:cNvPr id="3" name="Θέση περιεχομένου 2"/>
          <p:cNvSpPr>
            <a:spLocks noGrp="1"/>
          </p:cNvSpPr>
          <p:nvPr>
            <p:ph idx="1"/>
          </p:nvPr>
        </p:nvSpPr>
        <p:spPr/>
        <p:txBody>
          <a:bodyPr>
            <a:noAutofit/>
          </a:bodyPr>
          <a:lstStyle/>
          <a:p>
            <a:pPr>
              <a:lnSpc>
                <a:spcPts val="2800"/>
              </a:lnSpc>
              <a:spcBef>
                <a:spcPts val="600"/>
              </a:spcBef>
            </a:pPr>
            <a:r>
              <a:rPr lang="el-GR" sz="2400" dirty="0"/>
              <a:t>52 μ.Χ. Τέταρτη ανάβαση στα Ιεροσόλυμα. </a:t>
            </a:r>
          </a:p>
          <a:p>
            <a:pPr>
              <a:lnSpc>
                <a:spcPts val="2800"/>
              </a:lnSpc>
              <a:spcBef>
                <a:spcPts val="600"/>
              </a:spcBef>
            </a:pPr>
            <a:r>
              <a:rPr lang="el-GR" sz="2400" dirty="0"/>
              <a:t>53-57 μ.Χ. </a:t>
            </a:r>
            <a:r>
              <a:rPr lang="el-GR" sz="2400" b="1" dirty="0"/>
              <a:t>Τρίτη ιεραποστολική περιοδεία: </a:t>
            </a:r>
            <a:r>
              <a:rPr lang="el-GR" sz="2400" dirty="0" smtClean="0"/>
              <a:t>Αντιόχεια</a:t>
            </a:r>
            <a:r>
              <a:rPr lang="en-US" sz="2400" dirty="0" smtClean="0"/>
              <a:t> </a:t>
            </a:r>
            <a:r>
              <a:rPr lang="el-GR" sz="2400" dirty="0"/>
              <a:t>-</a:t>
            </a:r>
            <a:r>
              <a:rPr lang="el-GR" sz="2400" dirty="0" smtClean="0"/>
              <a:t> Γαλατία</a:t>
            </a:r>
            <a:r>
              <a:rPr lang="en-US" sz="2400" dirty="0" smtClean="0"/>
              <a:t> </a:t>
            </a:r>
            <a:r>
              <a:rPr lang="el-GR" sz="2400" dirty="0" smtClean="0"/>
              <a:t>-</a:t>
            </a:r>
            <a:r>
              <a:rPr lang="en-US" sz="2400" dirty="0" smtClean="0"/>
              <a:t> </a:t>
            </a:r>
            <a:r>
              <a:rPr lang="el-GR" sz="2400" dirty="0" smtClean="0"/>
              <a:t>Δυτική </a:t>
            </a:r>
            <a:r>
              <a:rPr lang="el-GR" sz="2400" dirty="0"/>
              <a:t>Βιθυνία -</a:t>
            </a:r>
            <a:r>
              <a:rPr lang="el-GR" sz="2400" dirty="0" smtClean="0"/>
              <a:t> </a:t>
            </a:r>
            <a:r>
              <a:rPr lang="el-GR" sz="2400" dirty="0"/>
              <a:t>Φρυγία-Έφεσος (3</a:t>
            </a:r>
            <a:r>
              <a:rPr lang="el-GR" sz="2400" baseline="30000" dirty="0"/>
              <a:t>η</a:t>
            </a:r>
            <a:r>
              <a:rPr lang="el-GR" sz="2400" dirty="0"/>
              <a:t> παραμονή</a:t>
            </a:r>
            <a:r>
              <a:rPr lang="el-GR" sz="2400" dirty="0" smtClean="0"/>
              <a:t>)</a:t>
            </a:r>
            <a:r>
              <a:rPr lang="en-US" sz="2400" dirty="0" smtClean="0"/>
              <a:t> </a:t>
            </a:r>
            <a:r>
              <a:rPr lang="el-GR" sz="2400" dirty="0" smtClean="0"/>
              <a:t>- </a:t>
            </a:r>
            <a:r>
              <a:rPr lang="el-GR" sz="2400" dirty="0"/>
              <a:t>Τρωάδα </a:t>
            </a:r>
            <a:r>
              <a:rPr lang="el-GR" sz="2400" dirty="0" smtClean="0"/>
              <a:t>-</a:t>
            </a:r>
            <a:r>
              <a:rPr lang="en-US" sz="2400" dirty="0" smtClean="0"/>
              <a:t> </a:t>
            </a:r>
            <a:r>
              <a:rPr lang="el-GR" sz="2400" dirty="0" smtClean="0"/>
              <a:t>Μακεδονία</a:t>
            </a:r>
            <a:r>
              <a:rPr lang="en-US" sz="2400" dirty="0" smtClean="0"/>
              <a:t> </a:t>
            </a:r>
            <a:r>
              <a:rPr lang="el-GR" sz="2400" dirty="0"/>
              <a:t>-</a:t>
            </a:r>
            <a:r>
              <a:rPr lang="en-US" sz="2400" dirty="0" smtClean="0"/>
              <a:t> </a:t>
            </a:r>
            <a:r>
              <a:rPr lang="el-GR" sz="2400" dirty="0" smtClean="0"/>
              <a:t>Δαλματία</a:t>
            </a:r>
            <a:r>
              <a:rPr lang="en-US" sz="2400" dirty="0" smtClean="0"/>
              <a:t> </a:t>
            </a:r>
            <a:r>
              <a:rPr lang="el-GR" sz="2400" dirty="0" smtClean="0"/>
              <a:t>-</a:t>
            </a:r>
            <a:r>
              <a:rPr lang="en-US" sz="2400" dirty="0" smtClean="0"/>
              <a:t> </a:t>
            </a:r>
            <a:r>
              <a:rPr lang="el-GR" sz="2400" dirty="0" smtClean="0"/>
              <a:t>Κόρινθος</a:t>
            </a:r>
            <a:r>
              <a:rPr lang="en-US" sz="2400" dirty="0" smtClean="0"/>
              <a:t> </a:t>
            </a:r>
            <a:r>
              <a:rPr lang="el-GR" sz="2400" dirty="0"/>
              <a:t>-</a:t>
            </a:r>
            <a:r>
              <a:rPr lang="en-US" sz="2400" dirty="0" smtClean="0"/>
              <a:t> </a:t>
            </a:r>
            <a:r>
              <a:rPr lang="el-GR" sz="2400" dirty="0" smtClean="0"/>
              <a:t>Φίλιπποι</a:t>
            </a:r>
            <a:r>
              <a:rPr lang="en-US" sz="2400" dirty="0" smtClean="0"/>
              <a:t> </a:t>
            </a:r>
            <a:r>
              <a:rPr lang="el-GR" sz="2400" dirty="0" smtClean="0"/>
              <a:t>-</a:t>
            </a:r>
            <a:r>
              <a:rPr lang="en-US" sz="2400" dirty="0" smtClean="0"/>
              <a:t> </a:t>
            </a:r>
            <a:r>
              <a:rPr lang="el-GR" sz="2400" dirty="0" smtClean="0"/>
              <a:t>Τρωάδα</a:t>
            </a:r>
            <a:r>
              <a:rPr lang="en-US" sz="2400" dirty="0" smtClean="0"/>
              <a:t> </a:t>
            </a:r>
            <a:r>
              <a:rPr lang="el-GR" sz="2400" dirty="0" smtClean="0"/>
              <a:t>-</a:t>
            </a:r>
            <a:r>
              <a:rPr lang="en-US" sz="2400" dirty="0" smtClean="0"/>
              <a:t> </a:t>
            </a:r>
            <a:r>
              <a:rPr lang="el-GR" sz="2400" dirty="0" smtClean="0"/>
              <a:t>Άσσος</a:t>
            </a:r>
            <a:r>
              <a:rPr lang="en-US" sz="2400" dirty="0" smtClean="0"/>
              <a:t> </a:t>
            </a:r>
            <a:r>
              <a:rPr lang="el-GR" sz="2400" dirty="0"/>
              <a:t>-</a:t>
            </a:r>
            <a:r>
              <a:rPr lang="en-US" sz="2400" dirty="0" smtClean="0"/>
              <a:t> </a:t>
            </a:r>
            <a:r>
              <a:rPr lang="el-GR" sz="2400" dirty="0" smtClean="0"/>
              <a:t>Μυτιλήνη</a:t>
            </a:r>
            <a:r>
              <a:rPr lang="en-US" sz="2400" dirty="0" smtClean="0"/>
              <a:t> </a:t>
            </a:r>
            <a:r>
              <a:rPr lang="el-GR" sz="2400" dirty="0"/>
              <a:t>-</a:t>
            </a:r>
            <a:r>
              <a:rPr lang="en-US" sz="2400" dirty="0" smtClean="0"/>
              <a:t> </a:t>
            </a:r>
            <a:r>
              <a:rPr lang="el-GR" sz="2400" dirty="0" smtClean="0"/>
              <a:t>Σάμος</a:t>
            </a:r>
            <a:r>
              <a:rPr lang="en-US" sz="2400" dirty="0" smtClean="0"/>
              <a:t> </a:t>
            </a:r>
            <a:r>
              <a:rPr lang="el-GR" sz="2400" dirty="0"/>
              <a:t>-</a:t>
            </a:r>
            <a:r>
              <a:rPr lang="en-US" sz="2400" dirty="0" smtClean="0"/>
              <a:t> </a:t>
            </a:r>
            <a:r>
              <a:rPr lang="el-GR" sz="2400" dirty="0" smtClean="0"/>
              <a:t>Μίλητος</a:t>
            </a:r>
            <a:r>
              <a:rPr lang="en-US" sz="2400" dirty="0" smtClean="0"/>
              <a:t> </a:t>
            </a:r>
            <a:r>
              <a:rPr lang="el-GR" sz="2400" dirty="0" smtClean="0"/>
              <a:t>-</a:t>
            </a:r>
            <a:r>
              <a:rPr lang="en-US" sz="2400" dirty="0" smtClean="0"/>
              <a:t> </a:t>
            </a:r>
            <a:r>
              <a:rPr lang="el-GR" sz="2400" dirty="0" smtClean="0"/>
              <a:t>Κως</a:t>
            </a:r>
            <a:r>
              <a:rPr lang="en-US" sz="2400" dirty="0" smtClean="0"/>
              <a:t> </a:t>
            </a:r>
            <a:r>
              <a:rPr lang="el-GR" sz="2400" dirty="0" smtClean="0"/>
              <a:t>-</a:t>
            </a:r>
            <a:r>
              <a:rPr lang="en-US" sz="2400" dirty="0" smtClean="0"/>
              <a:t> </a:t>
            </a:r>
            <a:r>
              <a:rPr lang="el-GR" sz="2400" dirty="0" smtClean="0"/>
              <a:t>Ρόδος</a:t>
            </a:r>
            <a:r>
              <a:rPr lang="en-US" sz="2400" dirty="0" smtClean="0"/>
              <a:t> </a:t>
            </a:r>
            <a:r>
              <a:rPr lang="el-GR" sz="2400" dirty="0"/>
              <a:t>-</a:t>
            </a:r>
            <a:r>
              <a:rPr lang="en-US" sz="2400" dirty="0" smtClean="0"/>
              <a:t> </a:t>
            </a:r>
            <a:r>
              <a:rPr lang="el-GR" sz="2400" dirty="0" err="1" smtClean="0"/>
              <a:t>Πάταρα</a:t>
            </a:r>
            <a:r>
              <a:rPr lang="en-US" sz="2400" dirty="0" smtClean="0"/>
              <a:t> </a:t>
            </a:r>
            <a:r>
              <a:rPr lang="el-GR" sz="2400" dirty="0"/>
              <a:t>-</a:t>
            </a:r>
            <a:r>
              <a:rPr lang="en-US" sz="2400" dirty="0" smtClean="0"/>
              <a:t> </a:t>
            </a:r>
            <a:r>
              <a:rPr lang="el-GR" sz="2400" dirty="0" err="1" smtClean="0"/>
              <a:t>Τύρος</a:t>
            </a:r>
            <a:r>
              <a:rPr lang="en-US" sz="2400" dirty="0" smtClean="0"/>
              <a:t> </a:t>
            </a:r>
            <a:r>
              <a:rPr lang="el-GR" sz="2400" dirty="0" smtClean="0"/>
              <a:t>-</a:t>
            </a:r>
            <a:r>
              <a:rPr lang="en-US" sz="2400" dirty="0" smtClean="0"/>
              <a:t> </a:t>
            </a:r>
            <a:r>
              <a:rPr lang="el-GR" sz="2400" dirty="0" smtClean="0"/>
              <a:t>Πτολεμαΐδα</a:t>
            </a:r>
            <a:r>
              <a:rPr lang="en-US" sz="2400" dirty="0" smtClean="0"/>
              <a:t> </a:t>
            </a:r>
            <a:r>
              <a:rPr lang="el-GR" sz="2400" dirty="0"/>
              <a:t>-</a:t>
            </a:r>
            <a:r>
              <a:rPr lang="en-US" sz="2400" dirty="0" smtClean="0"/>
              <a:t> </a:t>
            </a:r>
            <a:r>
              <a:rPr lang="el-GR" sz="2400" dirty="0" smtClean="0"/>
              <a:t>Καισάρεια</a:t>
            </a:r>
            <a:r>
              <a:rPr lang="en-US" sz="2400" dirty="0" smtClean="0"/>
              <a:t> </a:t>
            </a:r>
            <a:r>
              <a:rPr lang="el-GR" sz="2400" dirty="0" smtClean="0"/>
              <a:t>-</a:t>
            </a:r>
            <a:r>
              <a:rPr lang="en-US" sz="2400" dirty="0" smtClean="0"/>
              <a:t> </a:t>
            </a:r>
            <a:r>
              <a:rPr lang="el-GR" sz="2400" dirty="0" smtClean="0"/>
              <a:t>Ιεροσόλυμα</a:t>
            </a:r>
            <a:r>
              <a:rPr lang="el-GR" sz="2400" dirty="0"/>
              <a:t>. </a:t>
            </a:r>
          </a:p>
          <a:p>
            <a:pPr>
              <a:lnSpc>
                <a:spcPts val="2800"/>
              </a:lnSpc>
              <a:spcBef>
                <a:spcPts val="600"/>
              </a:spcBef>
            </a:pPr>
            <a:r>
              <a:rPr lang="el-GR" sz="2400" dirty="0"/>
              <a:t>Μέσα 57 μ.Χ. Πέμπτη ανάβαση στα </a:t>
            </a:r>
            <a:r>
              <a:rPr lang="el-GR" sz="2400" dirty="0" err="1"/>
              <a:t>Ιεοροσόλυμα</a:t>
            </a:r>
            <a:r>
              <a:rPr lang="el-GR" sz="2400" dirty="0"/>
              <a:t> -</a:t>
            </a:r>
            <a:r>
              <a:rPr lang="el-GR" sz="2400" dirty="0" smtClean="0"/>
              <a:t> </a:t>
            </a:r>
            <a:r>
              <a:rPr lang="el-GR" sz="2400" dirty="0"/>
              <a:t>Σύλληψη. </a:t>
            </a:r>
          </a:p>
          <a:p>
            <a:pPr>
              <a:lnSpc>
                <a:spcPts val="2800"/>
              </a:lnSpc>
              <a:spcBef>
                <a:spcPts val="600"/>
              </a:spcBef>
            </a:pPr>
            <a:r>
              <a:rPr lang="el-GR" sz="2400" dirty="0"/>
              <a:t>Μέσα 57-59 μ.Χ. Φυλάκιση στην Καισάρεια Παλαιστίνης.</a:t>
            </a:r>
          </a:p>
          <a:p>
            <a:pPr>
              <a:lnSpc>
                <a:spcPts val="2800"/>
              </a:lnSpc>
              <a:spcBef>
                <a:spcPts val="600"/>
              </a:spcBef>
            </a:pPr>
            <a:r>
              <a:rPr lang="el-GR" sz="2400" dirty="0"/>
              <a:t>Τέλη 59 μ.Χ. Αναχώρηση για Ρώμη.</a:t>
            </a:r>
          </a:p>
          <a:p>
            <a:pPr>
              <a:lnSpc>
                <a:spcPts val="2800"/>
              </a:lnSpc>
              <a:spcBef>
                <a:spcPts val="600"/>
              </a:spcBef>
            </a:pPr>
            <a:r>
              <a:rPr lang="el-GR" sz="2400" dirty="0"/>
              <a:t>Αρχές 60 μ.Χ. Άφιξη στη Ρώμη</a:t>
            </a:r>
          </a:p>
          <a:p>
            <a:pPr>
              <a:lnSpc>
                <a:spcPts val="2800"/>
              </a:lnSpc>
              <a:spcBef>
                <a:spcPts val="600"/>
              </a:spcBef>
            </a:pPr>
            <a:r>
              <a:rPr lang="el-GR" sz="2400" dirty="0"/>
              <a:t>60-μέσα 62 μ.Χ. Φυλάκιση στη Ρώμη. </a:t>
            </a:r>
          </a:p>
        </p:txBody>
      </p:sp>
    </p:spTree>
    <p:extLst>
      <p:ext uri="{BB962C8B-B14F-4D97-AF65-F5344CB8AC3E}">
        <p14:creationId xmlns:p14="http://schemas.microsoft.com/office/powerpoint/2010/main" val="42890435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ΔΡΑΣΗ ΑΠΟΣΤΟΛΟΥ </a:t>
            </a:r>
            <a:r>
              <a:rPr lang="el-GR" dirty="0" smtClean="0"/>
              <a:t>ΠΑΥΛΟΥ</a:t>
            </a:r>
            <a:r>
              <a:rPr lang="en-US" dirty="0"/>
              <a:t> </a:t>
            </a:r>
            <a:r>
              <a:rPr lang="en-US" dirty="0" smtClean="0"/>
              <a:t>[4]</a:t>
            </a:r>
            <a:endParaRPr lang="el-GR" dirty="0"/>
          </a:p>
        </p:txBody>
      </p:sp>
      <p:sp>
        <p:nvSpPr>
          <p:cNvPr id="3" name="Θέση περιεχομένου 2"/>
          <p:cNvSpPr>
            <a:spLocks noGrp="1"/>
          </p:cNvSpPr>
          <p:nvPr>
            <p:ph idx="1"/>
          </p:nvPr>
        </p:nvSpPr>
        <p:spPr/>
        <p:txBody>
          <a:bodyPr>
            <a:noAutofit/>
          </a:bodyPr>
          <a:lstStyle/>
          <a:p>
            <a:r>
              <a:rPr lang="el-GR" sz="2400" dirty="0"/>
              <a:t>63-65 ή 66 μ.Χ. </a:t>
            </a:r>
            <a:r>
              <a:rPr lang="el-GR" sz="2400" b="1" dirty="0"/>
              <a:t>Τέταρτη αποστολική περιοδεία: </a:t>
            </a:r>
            <a:r>
              <a:rPr lang="el-GR" sz="2400" dirty="0"/>
              <a:t>Ρώμη, Νότια Γαλλία, Ισπανία, Ρώμη, Κρήτη, Έφεσος, Μακεδονία (</a:t>
            </a:r>
            <a:r>
              <a:rPr lang="el-GR" sz="2400" dirty="0" err="1"/>
              <a:t>Φιλίπποι</a:t>
            </a:r>
            <a:r>
              <a:rPr lang="el-GR" sz="2400" dirty="0" smtClean="0"/>
              <a:t>)</a:t>
            </a:r>
            <a:r>
              <a:rPr lang="en-US" sz="2400" dirty="0" smtClean="0"/>
              <a:t> </a:t>
            </a:r>
            <a:r>
              <a:rPr lang="el-GR" sz="2400" dirty="0"/>
              <a:t>- </a:t>
            </a:r>
            <a:r>
              <a:rPr lang="el-GR" sz="2400" dirty="0" smtClean="0"/>
              <a:t>Νικόπολη</a:t>
            </a:r>
            <a:r>
              <a:rPr lang="en-US" sz="2400" dirty="0" smtClean="0"/>
              <a:t> </a:t>
            </a:r>
            <a:r>
              <a:rPr lang="el-GR" sz="2400" dirty="0"/>
              <a:t>-</a:t>
            </a:r>
            <a:r>
              <a:rPr lang="en-US" sz="2400" dirty="0" smtClean="0"/>
              <a:t> </a:t>
            </a:r>
            <a:r>
              <a:rPr lang="el-GR" sz="2400" dirty="0" smtClean="0"/>
              <a:t>Δαλματία</a:t>
            </a:r>
            <a:r>
              <a:rPr lang="en-US" sz="2400" dirty="0" smtClean="0"/>
              <a:t> </a:t>
            </a:r>
            <a:r>
              <a:rPr lang="el-GR" sz="2400" dirty="0" smtClean="0"/>
              <a:t>-</a:t>
            </a:r>
            <a:r>
              <a:rPr lang="en-US" sz="2400" dirty="0" smtClean="0"/>
              <a:t> </a:t>
            </a:r>
            <a:r>
              <a:rPr lang="el-GR" sz="2400" dirty="0" smtClean="0"/>
              <a:t>Μακεδονία </a:t>
            </a:r>
            <a:r>
              <a:rPr lang="el-GR" sz="2400" dirty="0"/>
              <a:t>(Φίλιπποι), Τρωάδα. </a:t>
            </a:r>
          </a:p>
          <a:p>
            <a:r>
              <a:rPr lang="el-GR" sz="2400" dirty="0"/>
              <a:t>65 ή 66 μ.Χ</a:t>
            </a:r>
            <a:r>
              <a:rPr lang="el-GR" sz="2400" dirty="0" smtClean="0"/>
              <a:t>.: </a:t>
            </a:r>
            <a:r>
              <a:rPr lang="el-GR" sz="2400" dirty="0"/>
              <a:t>Δεύτερη σύλληψη από τις ρωμαϊκές αρχές επί Νέρωνα. </a:t>
            </a:r>
          </a:p>
          <a:p>
            <a:r>
              <a:rPr lang="el-GR" sz="2400" dirty="0" smtClean="0"/>
              <a:t>66 </a:t>
            </a:r>
            <a:r>
              <a:rPr lang="el-GR" sz="2400" dirty="0"/>
              <a:t>μ.Χ. Μεταφορά στη Ρώμη, δεύτερη φυλάκιση. </a:t>
            </a:r>
          </a:p>
          <a:p>
            <a:r>
              <a:rPr lang="el-GR" sz="2400" dirty="0"/>
              <a:t>66-68 μ.Χ. Μαρτύριο Παύλου. </a:t>
            </a:r>
          </a:p>
          <a:p>
            <a:endParaRPr lang="el-GR" sz="2400" dirty="0"/>
          </a:p>
          <a:p>
            <a:r>
              <a:rPr lang="el-GR" sz="2400" dirty="0"/>
              <a:t>54-68 μ.Χ. </a:t>
            </a:r>
            <a:r>
              <a:rPr lang="el-GR" sz="2400" b="1" dirty="0"/>
              <a:t>Διακυβέρνηση από Νέρωνα. </a:t>
            </a:r>
            <a:endParaRPr lang="el-GR" sz="2400" dirty="0"/>
          </a:p>
        </p:txBody>
      </p:sp>
    </p:spTree>
    <p:extLst>
      <p:ext uri="{BB962C8B-B14F-4D97-AF65-F5344CB8AC3E}">
        <p14:creationId xmlns:p14="http://schemas.microsoft.com/office/powerpoint/2010/main" val="30041877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ΜΕΤΑΝΑΣΤΕΥΣΕΙΣ ΣΗΜΙΤΩΝ (ΚΛΑΔΟΣ ΤΟΥΣ ΟΙ ΕΒΡΑΙΟΙ)</a:t>
            </a:r>
          </a:p>
        </p:txBody>
      </p:sp>
      <p:sp>
        <p:nvSpPr>
          <p:cNvPr id="3" name="Θέση περιεχομένου 2"/>
          <p:cNvSpPr>
            <a:spLocks noGrp="1"/>
          </p:cNvSpPr>
          <p:nvPr>
            <p:ph idx="1"/>
          </p:nvPr>
        </p:nvSpPr>
        <p:spPr/>
        <p:txBody>
          <a:bodyPr>
            <a:normAutofit fontScale="77500" lnSpcReduction="20000"/>
          </a:bodyPr>
          <a:lstStyle/>
          <a:p>
            <a:r>
              <a:rPr lang="el-GR" dirty="0"/>
              <a:t>1) </a:t>
            </a:r>
            <a:r>
              <a:rPr lang="el-GR" i="1" dirty="0"/>
              <a:t>Βαβυλωνιακή</a:t>
            </a:r>
            <a:r>
              <a:rPr lang="el-GR" dirty="0"/>
              <a:t>: 4</a:t>
            </a:r>
            <a:r>
              <a:rPr lang="el-GR" baseline="30000" dirty="0"/>
              <a:t>η</a:t>
            </a:r>
            <a:r>
              <a:rPr lang="el-GR" dirty="0"/>
              <a:t> χιλιετία στην περιοχή της Βαβυλώνας. </a:t>
            </a:r>
          </a:p>
          <a:p>
            <a:pPr>
              <a:buNone/>
            </a:pPr>
            <a:endParaRPr lang="el-GR" dirty="0"/>
          </a:p>
          <a:p>
            <a:r>
              <a:rPr lang="el-GR" dirty="0"/>
              <a:t>2</a:t>
            </a:r>
            <a:r>
              <a:rPr lang="el-GR" dirty="0" smtClean="0"/>
              <a:t>)</a:t>
            </a:r>
            <a:r>
              <a:rPr lang="en-US" dirty="0" smtClean="0"/>
              <a:t> </a:t>
            </a:r>
            <a:r>
              <a:rPr lang="el-GR" i="1" dirty="0" err="1" smtClean="0"/>
              <a:t>Χαναανιτική</a:t>
            </a:r>
            <a:r>
              <a:rPr lang="el-GR" i="1" dirty="0" smtClean="0"/>
              <a:t> </a:t>
            </a:r>
            <a:r>
              <a:rPr lang="el-GR" i="1" dirty="0"/>
              <a:t>ή </a:t>
            </a:r>
            <a:r>
              <a:rPr lang="el-GR" i="1" dirty="0" err="1"/>
              <a:t>Αμοριτική</a:t>
            </a:r>
            <a:r>
              <a:rPr lang="el-GR" dirty="0"/>
              <a:t>: μέσα της 3</a:t>
            </a:r>
            <a:r>
              <a:rPr lang="el-GR" baseline="30000" dirty="0"/>
              <a:t>ης</a:t>
            </a:r>
            <a:r>
              <a:rPr lang="el-GR" dirty="0"/>
              <a:t> χιλιετίας στη Χαναάν. (πρόκειται για τη μετανάστευση του Αβραάμ). </a:t>
            </a:r>
          </a:p>
          <a:p>
            <a:endParaRPr lang="el-GR" i="1" dirty="0"/>
          </a:p>
          <a:p>
            <a:r>
              <a:rPr lang="el-GR" dirty="0"/>
              <a:t>3)</a:t>
            </a:r>
            <a:r>
              <a:rPr lang="el-GR" i="1" dirty="0"/>
              <a:t> Αραμαϊκή</a:t>
            </a:r>
            <a:r>
              <a:rPr lang="el-GR" dirty="0"/>
              <a:t>: 12</a:t>
            </a:r>
            <a:r>
              <a:rPr lang="el-GR" baseline="30000" dirty="0"/>
              <a:t>ος</a:t>
            </a:r>
            <a:r>
              <a:rPr lang="el-GR" dirty="0"/>
              <a:t> αιώνας στη Συρία και την Παλαιστίνη.</a:t>
            </a:r>
          </a:p>
          <a:p>
            <a:endParaRPr lang="el-GR" dirty="0"/>
          </a:p>
          <a:p>
            <a:r>
              <a:rPr lang="el-GR" dirty="0"/>
              <a:t>4</a:t>
            </a:r>
            <a:r>
              <a:rPr lang="el-GR" dirty="0" smtClean="0"/>
              <a:t>)</a:t>
            </a:r>
            <a:r>
              <a:rPr lang="en-US" dirty="0" smtClean="0"/>
              <a:t> </a:t>
            </a:r>
            <a:r>
              <a:rPr lang="el-GR" i="1" dirty="0" smtClean="0"/>
              <a:t>Αραβική</a:t>
            </a:r>
            <a:r>
              <a:rPr lang="el-GR" dirty="0"/>
              <a:t>: 732 π.Χ. μετά την κατάληψη της Δαμασκού από τους </a:t>
            </a:r>
            <a:r>
              <a:rPr lang="el-GR" dirty="0" err="1"/>
              <a:t>Ασσυρίους</a:t>
            </a:r>
            <a:r>
              <a:rPr lang="el-GR" dirty="0"/>
              <a:t>. </a:t>
            </a:r>
          </a:p>
        </p:txBody>
      </p:sp>
    </p:spTree>
    <p:extLst>
      <p:ext uri="{BB962C8B-B14F-4D97-AF65-F5344CB8AC3E}">
        <p14:creationId xmlns:p14="http://schemas.microsoft.com/office/powerpoint/2010/main" val="2361954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ΔΙΑΣΠΑΣΗ ΤΟΥ ΕΝΙΑΙΟΥ ΒΑΣΙΛΕΙΟΥ</a:t>
            </a:r>
          </a:p>
        </p:txBody>
      </p:sp>
      <p:sp>
        <p:nvSpPr>
          <p:cNvPr id="3" name="Θέση περιεχομένου 2"/>
          <p:cNvSpPr>
            <a:spLocks noGrp="1"/>
          </p:cNvSpPr>
          <p:nvPr>
            <p:ph idx="1"/>
          </p:nvPr>
        </p:nvSpPr>
        <p:spPr/>
        <p:txBody>
          <a:bodyPr>
            <a:noAutofit/>
          </a:bodyPr>
          <a:lstStyle/>
          <a:p>
            <a:pPr>
              <a:spcBef>
                <a:spcPts val="600"/>
              </a:spcBef>
            </a:pPr>
            <a:r>
              <a:rPr lang="el-GR" sz="2500" dirty="0"/>
              <a:t>Ενιαίο βασίλειο: 12 φυλές, πρωτεύουσα Ιερουσαλήμ-διάσπαση  μετά το θάνατο του Σολομώντα (922 π.Χ.). </a:t>
            </a:r>
          </a:p>
          <a:p>
            <a:pPr>
              <a:spcBef>
                <a:spcPts val="600"/>
              </a:spcBef>
            </a:pPr>
            <a:r>
              <a:rPr lang="el-GR" sz="2500" dirty="0"/>
              <a:t>Βόρειο Βασίλειο/ Βασίλειο Ισραήλ: 10 φυλές, Πρωτεύουσα η Σαμάρεια (αρχικά η </a:t>
            </a:r>
            <a:r>
              <a:rPr lang="el-GR" sz="2500" dirty="0" err="1"/>
              <a:t>Συχέμ</a:t>
            </a:r>
            <a:r>
              <a:rPr lang="el-GR" sz="2500" dirty="0"/>
              <a:t>), βασιλιάς </a:t>
            </a:r>
            <a:r>
              <a:rPr lang="el-GR" sz="2500" dirty="0" err="1"/>
              <a:t>Ιεροβοάμ</a:t>
            </a:r>
            <a:r>
              <a:rPr lang="el-GR" sz="2500" dirty="0"/>
              <a:t> Α΄ - 722 π.Χ. κατάκτηση από </a:t>
            </a:r>
            <a:r>
              <a:rPr lang="el-GR" sz="2500" dirty="0" err="1"/>
              <a:t>Ασσυρίους</a:t>
            </a:r>
            <a:r>
              <a:rPr lang="el-GR" sz="2500" dirty="0"/>
              <a:t>. </a:t>
            </a:r>
          </a:p>
          <a:p>
            <a:pPr>
              <a:spcBef>
                <a:spcPts val="600"/>
              </a:spcBef>
            </a:pPr>
            <a:r>
              <a:rPr lang="el-GR" sz="2500" dirty="0"/>
              <a:t>Νότιο βασίλειο/ Βασίλειο Ιούδα:  2 φυλές (Ιούδα και Βενιαμίν), πρωτεύουσα Ιερουσαλήμ, βασιλιάς </a:t>
            </a:r>
            <a:r>
              <a:rPr lang="el-GR" sz="2500" dirty="0" err="1"/>
              <a:t>Ροβοάμ</a:t>
            </a:r>
            <a:r>
              <a:rPr lang="el-GR" sz="2500" dirty="0"/>
              <a:t> Α΄- 586 π.Χ. κατάκτηση από Βαβυλωνίους.</a:t>
            </a:r>
          </a:p>
          <a:p>
            <a:pPr>
              <a:spcBef>
                <a:spcPts val="600"/>
              </a:spcBef>
            </a:pPr>
            <a:r>
              <a:rPr lang="el-GR" sz="2500" dirty="0"/>
              <a:t>Οι σχέσεις τους είναι εχθρικές, συμμαχούν με ειδωλολάτρες βασιλείς, θρησκευτικός συγκρητισμός, ηθική κατάπτωση, πολεμική εξασθένιση</a:t>
            </a:r>
            <a:r>
              <a:rPr lang="el-GR" sz="2500" dirty="0" smtClean="0"/>
              <a:t>.</a:t>
            </a:r>
            <a:endParaRPr lang="el-GR" sz="2500" dirty="0"/>
          </a:p>
        </p:txBody>
      </p:sp>
    </p:spTree>
    <p:extLst>
      <p:ext uri="{BB962C8B-B14F-4D97-AF65-F5344CB8AC3E}">
        <p14:creationId xmlns:p14="http://schemas.microsoft.com/office/powerpoint/2010/main" val="320861979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9/2015 21:39:48"/>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7,2,3,"/>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4,5,6,"/>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2,3,7,"/>
</p:tagLst>
</file>

<file path=ppt/tags/tag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2,3,2056,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82EF148D-8FFC-4757-9DD0-A58173E94C9D}">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1818</TotalTime>
  <Words>3524</Words>
  <Application>Microsoft Office PowerPoint</Application>
  <PresentationFormat>Προβολή στην οθόνη (4:3)</PresentationFormat>
  <Paragraphs>200</Paragraphs>
  <Slides>42</Slides>
  <Notes>9</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42</vt:i4>
      </vt:variant>
    </vt:vector>
  </HeadingPairs>
  <TitlesOfParts>
    <vt:vector size="47" baseType="lpstr">
      <vt:lpstr>ＭＳ Ｐゴシック</vt:lpstr>
      <vt:lpstr>Arial</vt:lpstr>
      <vt:lpstr>Calibri</vt:lpstr>
      <vt:lpstr>Wingdings</vt:lpstr>
      <vt:lpstr>Θέμα του Office</vt:lpstr>
      <vt:lpstr>Βιβλική Αρχαιολογία - Θεσμολογία</vt:lpstr>
      <vt:lpstr>Η παρουσία των Εβραίων στις ελληνικές πόλεις της Β΄ περιοδείας του Αποστόλου Παύλου</vt:lpstr>
      <vt:lpstr>Παρουσίαση του PowerPoint</vt:lpstr>
      <vt:lpstr>ΔΡΑΣΗ ΑΠΟΣΤΟΛΟΥ ΠΑΥΛΟΥ</vt:lpstr>
      <vt:lpstr>ΔΡΑΣΗ ΑΠΟΣΤΟΛΟΥ ΠΑΥΛΟΥ [2]</vt:lpstr>
      <vt:lpstr>ΔΡΑΣΗ ΑΠΟΣΤΟΛΟΥ ΠΑΥΛΟΥ [3]</vt:lpstr>
      <vt:lpstr>ΔΡΑΣΗ ΑΠΟΣΤΟΛΟΥ ΠΑΥΛΟΥ [4]</vt:lpstr>
      <vt:lpstr>ΜΕΤΑΝΑΣΤΕΥΣΕΙΣ ΣΗΜΙΤΩΝ (ΚΛΑΔΟΣ ΤΟΥΣ ΟΙ ΕΒΡΑΙΟΙ)</vt:lpstr>
      <vt:lpstr>ΔΙΑΣΠΑΣΗ ΤΟΥ ΕΝΙΑΙΟΥ ΒΑΣΙΛΕΙΟΥ</vt:lpstr>
      <vt:lpstr>ΒΑΒΥΛΩΝΙΟΣ ΑΙΧΜΑΛΩΣΙΑ</vt:lpstr>
      <vt:lpstr>ΑΙΤΙΑ ΜΕΤΑΝΑΣΤΕΥΣΗ ΙΟΥΔΑΙΩΝ ΣΤΟΝ ΕΛΛΑΔΙΚΟ ΧΩΡΟ</vt:lpstr>
      <vt:lpstr>Ασιδαίοι - Μακκαβαϊκή επανάσταση- Ασμοναίοι</vt:lpstr>
      <vt:lpstr>Ασιδαίοι - Μακκαβαϊκή επανάσταση- Ασμοναίοι [2]</vt:lpstr>
      <vt:lpstr>Ασιδαίοι - Μακκαβαϊκή επανάσταση- Ασμοναίοι [3]</vt:lpstr>
      <vt:lpstr>Ασιδαίοι - Μακκαβαϊκή επανάσταση- Ασμοναίοι [4]</vt:lpstr>
      <vt:lpstr>Ασιδαίοι - Μακκαβαϊκή επανάσταση- Ασμοναίοι [5]</vt:lpstr>
      <vt:lpstr>Ασιδαίοι - Μακκαβαϊκή επανάσταση- Ασμοναίοι [6]</vt:lpstr>
      <vt:lpstr>ΠΟΙΟΣ ΘΕΩΡΕΙΤΑΙ ΙΟΥΔΑΙΟΣ</vt:lpstr>
      <vt:lpstr>ΠΗΓΕΣ ΠΟΥ ΜΑΡΤΥΡΟΥΝ ΤΗΝ ΠΑΡΟΥΣΙΑ ΕΒΡΑΙΩΝ ΣΤΗΝ ΕΛΛΑΔΑ</vt:lpstr>
      <vt:lpstr>ΠΗΓΕΣ ΠΟΥ ΜΑΡΤΥΡΟΥΝ ΤΗΝ ΠΑΡΟΥΣΙΑ ΕΒΡΑΙΩΝ ΣΤΗΝ ΕΛΛΑΔΑ [2]</vt:lpstr>
      <vt:lpstr>ΠΗΓΕΣ ΠΟΥ ΜΑΡΤΥΡΟΥΝ ΤΗΝ ΠΑΡΟΥΣΙΑ ΕΒΡΑΙΩΝ ΣΤΗΝ ΕΛΛΑΔΑ [3]</vt:lpstr>
      <vt:lpstr>ΠΗΓΕΣ ΠΟΥ ΜΑΡΤΥΡΟΥΝ ΤΗΝ ΠΑΡΟΥΣΙΑ ΕΒΡΑΙΩΝ ΣΤΗΝ ΕΛΛΑΔΑ [4]</vt:lpstr>
      <vt:lpstr>ΤΥΠΟΙ ΟΡΓΑΝΩΣΗΣ ΤΩΝ ΙΟΥΔΑΪΚΩΝ ΚΟΙΝΟΤΗΤΩΝ ΣΤΗ ΔΙΑΣΠΟΡΑ</vt:lpstr>
      <vt:lpstr>ΤΥΠΟΙ ΟΡΓΑΝΩΣΗΣ ΤΩΝ ΙΟΥΔΑΪΚΩΝ ΚΟΙΝΟΤΗΤΩΝ ΣΤΗ ΔΙΑΣΠΟΡΑ [2]</vt:lpstr>
      <vt:lpstr>ΤΥΠΟΙ ΟΡΓΑΝΩΣΗΣ ΤΩΝ ΙΟΥΔΑΪΚΩΝ ΚΟΙΝΟΤΗΤΩΝ ΣΤΗ ΔΙΑΣΠΟΡΑ [3]</vt:lpstr>
      <vt:lpstr>ΦΙΛΙΠΠΟΙ</vt:lpstr>
      <vt:lpstr>ΘΕΣΣΑΛΟΝΙΚΗ</vt:lpstr>
      <vt:lpstr>ΒΕΡΟΙΑ</vt:lpstr>
      <vt:lpstr>ΑΘΗΝΑ - ΔΗΛΟΣ</vt:lpstr>
      <vt:lpstr>ΚΟΡΙΝΘΟΣ</vt:lpstr>
      <vt:lpstr>ΣΧΕΣΕΙΣ ΜΕ ΤΟ ΕΛΛΗΝΙΚΟ ΠΟΛΙΤΙΚΟ ΚΑΙ ΠΟΛΙΤΕΙΑΚΟ ΠΕΡΙΒΑΛΛΟΝ</vt:lpstr>
      <vt:lpstr>ΘΡΗΣΚΕΥΤΙΚΟΣ ΣΥΓΚΡΗΤΙΣΜΟΣ</vt:lpstr>
      <vt:lpstr>ΘΡΗΣΚΕΥΤΙΚΟΣ ΣΥΓΚΡΗΤΙΣΜΟΣ [2]</vt:lpstr>
      <vt:lpstr>ΘΡΗΣΚΕΥΤΙΚΟΣ ΣΥΓΚΡΗΤΙΣΜΟΣ [3]</vt:lpstr>
      <vt:lpstr>Τέλος</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geran</cp:lastModifiedBy>
  <cp:revision>208</cp:revision>
  <dcterms:created xsi:type="dcterms:W3CDTF">2012-09-06T09:03:05Z</dcterms:created>
  <dcterms:modified xsi:type="dcterms:W3CDTF">2015-09-09T19:20:22Z</dcterms:modified>
</cp:coreProperties>
</file>