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1"/>
  </p:notesMasterIdLst>
  <p:sldIdLst>
    <p:sldId id="357" r:id="rId3"/>
    <p:sldId id="308" r:id="rId4"/>
    <p:sldId id="362" r:id="rId5"/>
    <p:sldId id="363" r:id="rId6"/>
    <p:sldId id="364" r:id="rId7"/>
    <p:sldId id="365" r:id="rId8"/>
    <p:sldId id="366" r:id="rId9"/>
    <p:sldId id="367" r:id="rId10"/>
    <p:sldId id="368" r:id="rId11"/>
    <p:sldId id="369" r:id="rId12"/>
    <p:sldId id="370" r:id="rId13"/>
    <p:sldId id="290" r:id="rId14"/>
    <p:sldId id="295" r:id="rId15"/>
    <p:sldId id="299" r:id="rId16"/>
    <p:sldId id="358" r:id="rId17"/>
    <p:sldId id="359" r:id="rId18"/>
    <p:sldId id="360" r:id="rId19"/>
    <p:sldId id="293" r:id="rId20"/>
  </p:sldIdLst>
  <p:sldSz cx="9144000" cy="6858000" type="screen4x3"/>
  <p:notesSz cx="6858000" cy="9144000"/>
  <p:custDataLst>
    <p:tags r:id="rId2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7"/>
            <p14:sldId id="308"/>
            <p14:sldId id="362"/>
            <p14:sldId id="363"/>
            <p14:sldId id="364"/>
            <p14:sldId id="365"/>
            <p14:sldId id="366"/>
            <p14:sldId id="367"/>
            <p14:sldId id="368"/>
            <p14:sldId id="369"/>
            <p14:sldId id="370"/>
            <p14:sldId id="290"/>
            <p14:sldId id="295"/>
            <p14:sldId id="299"/>
            <p14:sldId id="358"/>
            <p14:sldId id="359"/>
            <p14:sldId id="360"/>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56" d="100"/>
          <a:sy n="56" d="100"/>
        </p:scale>
        <p:origin x="-84" y="-4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19/12/2016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15</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16</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17</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err="1" smtClean="0">
                <a:solidFill>
                  <a:srgbClr val="5075BC"/>
                </a:solidFill>
              </a:rPr>
              <a:t>Μεταμυθοπλασία</a:t>
            </a:r>
            <a:endParaRPr lang="el-GR" sz="1000" dirty="0" smtClean="0">
              <a:solidFill>
                <a:srgbClr val="5075BC"/>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err="1" smtClean="0">
                <a:solidFill>
                  <a:srgbClr val="5075BC"/>
                </a:solidFill>
              </a:rPr>
              <a:t>Μεταμυθοπλασία</a:t>
            </a:r>
            <a:endParaRPr lang="el-GR" sz="1000" dirty="0" smtClean="0">
              <a:solidFill>
                <a:srgbClr val="5075BC"/>
              </a:solidFill>
            </a:endParaRP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err="1" smtClean="0">
                <a:solidFill>
                  <a:srgbClr val="5075BC"/>
                </a:solidFill>
              </a:rPr>
              <a:t>Μεταμυθοπλασία</a:t>
            </a:r>
            <a:endParaRPr lang="el-GR" sz="1000" dirty="0" smtClean="0">
              <a:solidFill>
                <a:srgbClr val="5075BC"/>
              </a:solidFill>
            </a:endParaRP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err="1" smtClean="0">
                <a:solidFill>
                  <a:srgbClr val="5075BC"/>
                </a:solidFill>
              </a:rPr>
              <a:t>Μεταμυθοπλασία</a:t>
            </a:r>
            <a:endParaRPr lang="el-GR" sz="1000" dirty="0" smtClean="0">
              <a:solidFill>
                <a:srgbClr val="5075BC"/>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err="1" smtClean="0">
                <a:solidFill>
                  <a:srgbClr val="5075BC"/>
                </a:solidFill>
              </a:rPr>
              <a:t>Μεταμυθοπλασία</a:t>
            </a:r>
            <a:endParaRPr lang="el-GR" sz="1000" dirty="0" smtClean="0">
              <a:solidFill>
                <a:srgbClr val="5075BC"/>
              </a:solidFill>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err="1" smtClean="0">
                <a:solidFill>
                  <a:srgbClr val="5075BC"/>
                </a:solidFill>
              </a:rPr>
              <a:t>Μεταμυθοπλασία</a:t>
            </a:r>
            <a:endParaRPr lang="el-GR" sz="1000" dirty="0" smtClean="0">
              <a:solidFill>
                <a:srgbClr val="5075BC"/>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err="1" smtClean="0">
                <a:solidFill>
                  <a:srgbClr val="5075BC"/>
                </a:solidFill>
              </a:rPr>
              <a:t>Μεταμυθοπλασία</a:t>
            </a:r>
            <a:endParaRPr lang="el-GR" sz="1000" dirty="0" smtClean="0">
              <a:solidFill>
                <a:srgbClr val="5075BC"/>
              </a:solidFill>
            </a:endParaRP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1.png"/><Relationship Id="rId4" Type="http://schemas.openxmlformats.org/officeDocument/2006/relationships/hyperlink" Target="%5b1%5d%20http:/creativecommons.org/licenses/by-nc-sa/4.0/"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biblionet.gr/book/198055/Tullet,_Herv%C3%A9/%CE%88%CE%BD%CE%B1_%CE%B2%CE%B9%CE%B2%CE%BB%CE%AF%CE%BF_%CF%87%CF%89%CF%81%CE%AF%CF%82_%CF%84%CE%AF%CF%84%CE%BB%CE%B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6.1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err="1" smtClean="0"/>
              <a:t>Μεταμυθοπλασία</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684478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 αναγνώστης μέσα στο βιβλίο (3/4)</a:t>
            </a:r>
          </a:p>
        </p:txBody>
      </p:sp>
      <p:sp>
        <p:nvSpPr>
          <p:cNvPr id="4" name="Content Placeholder 3"/>
          <p:cNvSpPr>
            <a:spLocks noGrp="1"/>
          </p:cNvSpPr>
          <p:nvPr>
            <p:ph sz="half" idx="1"/>
          </p:nvPr>
        </p:nvSpPr>
        <p:spPr/>
        <p:txBody>
          <a:bodyPr>
            <a:noAutofit/>
          </a:bodyPr>
          <a:lstStyle/>
          <a:p>
            <a:pPr marL="0" indent="0">
              <a:buNone/>
            </a:pPr>
            <a:r>
              <a:rPr lang="el-GR" sz="2600" dirty="0" smtClean="0"/>
              <a:t>Τοποθετούν τη δική τους σελίδα ακριβώς στην προέκταση της τελευταίας σελίδας. Τώρα στην ερώτηση του βιβλίου «Παίζουμε;» τα παιδιά απαντούν: «Παίζουμε».</a:t>
            </a:r>
          </a:p>
          <a:p>
            <a:pPr marL="0" indent="0">
              <a:buNone/>
            </a:pPr>
            <a:r>
              <a:rPr lang="el-GR" sz="2600" dirty="0" smtClean="0"/>
              <a:t>Πλέον μαζί με τους ήρωες παίζουν και οι αναγνώστες. </a:t>
            </a:r>
          </a:p>
        </p:txBody>
      </p:sp>
      <p:pic>
        <p:nvPicPr>
          <p:cNvPr id="6" name="Content Placeholder 4" descr="οι δημιουργίες των παιδιών"/>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932040" y="1772816"/>
            <a:ext cx="3462536" cy="3348930"/>
          </a:xfrm>
          <a:prstGeom prst="rect">
            <a:avLst/>
          </a:prstGeom>
        </p:spPr>
      </p:pic>
    </p:spTree>
    <p:extLst>
      <p:ext uri="{BB962C8B-B14F-4D97-AF65-F5344CB8AC3E}">
        <p14:creationId xmlns:p14="http://schemas.microsoft.com/office/powerpoint/2010/main" val="3498031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l-GR" sz="4000" dirty="0"/>
              <a:t>Ο αναγνώστης μέσα στο βιβλίο (4/4)</a:t>
            </a:r>
          </a:p>
        </p:txBody>
      </p:sp>
      <p:pic>
        <p:nvPicPr>
          <p:cNvPr id="3" name="Content Placeholder 2" descr="οι δημιουργίες των παιδιών"/>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rot="16200000">
            <a:off x="2518353" y="954656"/>
            <a:ext cx="4527989" cy="6037319"/>
          </a:xfrm>
        </p:spPr>
      </p:pic>
    </p:spTree>
    <p:extLst>
      <p:ext uri="{BB962C8B-B14F-4D97-AF65-F5344CB8AC3E}">
        <p14:creationId xmlns:p14="http://schemas.microsoft.com/office/powerpoint/2010/main" val="3305011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smtClean="0"/>
              <a:t>Αγγελική </a:t>
            </a:r>
            <a:r>
              <a:rPr lang="el-GR" sz="2000" dirty="0" err="1" smtClean="0"/>
              <a:t>Γιαννικοπούλου</a:t>
            </a:r>
            <a:r>
              <a:rPr lang="el-GR" sz="2000" dirty="0" smtClean="0"/>
              <a:t> 2016. </a:t>
            </a:r>
            <a:r>
              <a:rPr lang="el-GR" sz="2000" dirty="0"/>
              <a:t>Ευγενία </a:t>
            </a:r>
            <a:r>
              <a:rPr lang="el-GR" sz="2000" dirty="0" smtClean="0"/>
              <a:t>Γρυπάρη, </a:t>
            </a:r>
            <a:r>
              <a:rPr lang="el-GR" sz="2000" dirty="0"/>
              <a:t>Αγγελική </a:t>
            </a:r>
            <a:r>
              <a:rPr lang="el-GR" sz="2000" dirty="0" err="1"/>
              <a:t>Γιαννικοπούλου</a:t>
            </a:r>
            <a:r>
              <a:rPr lang="el-GR" sz="2000" dirty="0"/>
              <a:t>. «Το Εικονογραφημένο Βιβλίο στην Προσχολική Εκπαίδευση. </a:t>
            </a:r>
            <a:r>
              <a:rPr lang="el-GR" sz="2000" dirty="0" err="1" smtClean="0"/>
              <a:t>Μεταμυθοπλασία</a:t>
            </a:r>
            <a:r>
              <a:rPr lang="el-GR" sz="2000" dirty="0" smtClean="0"/>
              <a:t>. </a:t>
            </a:r>
            <a:r>
              <a:rPr lang="el-GR" sz="2000" dirty="0"/>
              <a:t>Ένα βιβλίο</a:t>
            </a:r>
            <a:r>
              <a:rPr lang="en-US" sz="2000" dirty="0"/>
              <a:t> </a:t>
            </a:r>
            <a:r>
              <a:rPr lang="el-GR" sz="2000" dirty="0"/>
              <a:t>χωρίς </a:t>
            </a:r>
            <a:r>
              <a:rPr lang="el-GR" sz="2000" dirty="0" smtClean="0"/>
              <a:t>τίτλο.». Έκδοση: 1.0. Αθήνα 2016. Διαθέσιμο από τη δικτυακή διεύθυνση: </a:t>
            </a:r>
            <a:r>
              <a:rPr lang="en-GB" sz="2000" dirty="0" smtClean="0">
                <a:hlinkClick r:id="rId3" tooltip="Ανοιχτό Μάθημα: Το Εικονογραφημένο Βιβλίο στην Προσχολική Εκπαίδευση"/>
              </a:rPr>
              <a:t>http://opencourses.uoa.gr/courses/ECD5/</a:t>
            </a:r>
            <a:r>
              <a:rPr lang="el-GR" sz="2000" dirty="0" smtClean="0"/>
              <a:t>.</a:t>
            </a:r>
          </a:p>
          <a:p>
            <a:pPr marL="0" indent="0">
              <a:buNone/>
              <a:defRPr/>
            </a:pP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1659819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250717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2019234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a:t>
            </a:r>
            <a:r>
              <a:rPr lang="el-GR" sz="2000" dirty="0" smtClean="0"/>
              <a:t>2, 3: </a:t>
            </a:r>
            <a:r>
              <a:rPr lang="el-GR" sz="2000" dirty="0" smtClean="0"/>
              <a:t>Εξώφυλλο και σελίδες του βιβλίου </a:t>
            </a:r>
            <a:r>
              <a:rPr lang="el-GR" sz="2000" dirty="0" smtClean="0"/>
              <a:t>«</a:t>
            </a:r>
            <a:r>
              <a:rPr lang="el-GR" sz="2000" dirty="0"/>
              <a:t> </a:t>
            </a:r>
            <a:r>
              <a:rPr lang="el-GR" sz="2000" dirty="0">
                <a:hlinkClick r:id="rId3"/>
              </a:rPr>
              <a:t>Ένα βιβλίο χωρίς </a:t>
            </a:r>
            <a:r>
              <a:rPr lang="el-GR" sz="2000" dirty="0" smtClean="0">
                <a:hlinkClick r:id="rId3"/>
              </a:rPr>
              <a:t>τίτλο</a:t>
            </a:r>
            <a:r>
              <a:rPr lang="el-GR" sz="2000" dirty="0" smtClean="0"/>
              <a:t>»</a:t>
            </a:r>
            <a:r>
              <a:rPr lang="el-GR" sz="2000" dirty="0"/>
              <a:t> / </a:t>
            </a:r>
            <a:r>
              <a:rPr lang="el-GR" sz="2000" dirty="0" err="1"/>
              <a:t>Hervé</a:t>
            </a:r>
            <a:r>
              <a:rPr lang="el-GR" sz="2000" dirty="0"/>
              <a:t> </a:t>
            </a:r>
            <a:r>
              <a:rPr lang="el-GR" sz="2000" dirty="0" err="1"/>
              <a:t>Tullet</a:t>
            </a:r>
            <a:r>
              <a:rPr lang="el-GR" sz="2000" dirty="0"/>
              <a:t> · μετάφραση Θεόφιλος </a:t>
            </a:r>
            <a:r>
              <a:rPr lang="el-GR" sz="2000" dirty="0" err="1"/>
              <a:t>Μπαχτσεβάνης</a:t>
            </a:r>
            <a:r>
              <a:rPr lang="el-GR" sz="2000" dirty="0"/>
              <a:t>. - Αθήνα : Νεφέλη, 2014. </a:t>
            </a:r>
            <a:endParaRPr lang="el-GR" sz="2000" dirty="0">
              <a:solidFill>
                <a:srgbClr val="FF0000"/>
              </a:solidFill>
            </a:endParaRPr>
          </a:p>
        </p:txBody>
      </p:sp>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a:xfrm>
            <a:off x="457200" y="1600200"/>
            <a:ext cx="5122912" cy="4525963"/>
          </a:xfrm>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smtClean="0"/>
              <a:t> Ευγενία </a:t>
            </a:r>
            <a:r>
              <a:rPr lang="el-GR" sz="2400" dirty="0"/>
              <a:t>Γρυπάρη</a:t>
            </a:r>
            <a:r>
              <a:rPr lang="el-GR" sz="2400" dirty="0" smtClean="0"/>
              <a:t>.</a:t>
            </a:r>
            <a:endParaRPr lang="el-GR" sz="2400" dirty="0"/>
          </a:p>
          <a:p>
            <a:pPr marL="0" indent="0">
              <a:spcBef>
                <a:spcPts val="1000"/>
              </a:spcBef>
              <a:buNone/>
            </a:pPr>
            <a:r>
              <a:rPr lang="el-GR" altLang="en-US" sz="2400" b="1" dirty="0" smtClean="0"/>
              <a:t>Βιβλίο</a:t>
            </a:r>
            <a:r>
              <a:rPr lang="el-GR" altLang="en-US" sz="2400" dirty="0" smtClean="0"/>
              <a:t>: </a:t>
            </a:r>
            <a:r>
              <a:rPr lang="el-GR" altLang="en-US" sz="2400" dirty="0" err="1"/>
              <a:t>Herve</a:t>
            </a:r>
            <a:r>
              <a:rPr lang="el-GR" altLang="en-US" sz="2400" dirty="0"/>
              <a:t> </a:t>
            </a:r>
            <a:r>
              <a:rPr lang="el-GR" altLang="en-US" sz="2400" dirty="0" err="1"/>
              <a:t>Tullet</a:t>
            </a:r>
            <a:r>
              <a:rPr lang="el-GR" altLang="en-US" sz="2400" dirty="0"/>
              <a:t>, </a:t>
            </a:r>
            <a:r>
              <a:rPr lang="el-GR" altLang="en-US" sz="2400" b="1" dirty="0"/>
              <a:t>Ένα βιβλίο χωρίς τίτλο</a:t>
            </a:r>
            <a:r>
              <a:rPr lang="el-GR" altLang="en-US" sz="2400" dirty="0"/>
              <a:t>/ Μετάφραση</a:t>
            </a:r>
            <a:r>
              <a:rPr lang="el-GR" altLang="en-US" sz="2400" dirty="0" smtClean="0"/>
              <a:t>: Θεόφιλος </a:t>
            </a:r>
            <a:r>
              <a:rPr lang="el-GR" altLang="en-US" sz="2400" dirty="0" err="1"/>
              <a:t>Μπαχτσεβάνης</a:t>
            </a:r>
            <a:r>
              <a:rPr lang="el-GR" altLang="en-US" sz="2400" dirty="0"/>
              <a:t>/ Εκδόσεις: Νεφέλη/ Απρίλιος </a:t>
            </a:r>
            <a:r>
              <a:rPr lang="el-GR" altLang="en-US" sz="2400" dirty="0" smtClean="0"/>
              <a:t>2014.</a:t>
            </a:r>
            <a:endParaRPr lang="el-GR" altLang="en-US" sz="2400" dirty="0"/>
          </a:p>
          <a:p>
            <a:pPr marL="0" indent="0">
              <a:spcBef>
                <a:spcPts val="1000"/>
              </a:spcBef>
              <a:buNone/>
            </a:pPr>
            <a:r>
              <a:rPr lang="el-GR" altLang="el-GR" sz="2400" b="1" dirty="0" smtClean="0">
                <a:latin typeface="Calibri" pitchFamily="32" charset="0"/>
              </a:rPr>
              <a:t>Θέμα: </a:t>
            </a:r>
            <a:r>
              <a:rPr lang="el-GR" altLang="el-GR" sz="2400" dirty="0" err="1">
                <a:latin typeface="Calibri" pitchFamily="32" charset="0"/>
              </a:rPr>
              <a:t>Θέμα:</a:t>
            </a:r>
            <a:r>
              <a:rPr lang="el-GR" altLang="el-GR" sz="2400" dirty="0">
                <a:latin typeface="Calibri" pitchFamily="32" charset="0"/>
              </a:rPr>
              <a:t> </a:t>
            </a:r>
            <a:r>
              <a:rPr lang="el-GR" altLang="el-GR" sz="2400" dirty="0" err="1">
                <a:latin typeface="Calibri" pitchFamily="32" charset="0"/>
              </a:rPr>
              <a:t>Μεταμυθοπλασία</a:t>
            </a:r>
            <a:r>
              <a:rPr lang="el-GR" altLang="el-GR" sz="2400" dirty="0">
                <a:latin typeface="Calibri" pitchFamily="32" charset="0"/>
              </a:rPr>
              <a:t>. </a:t>
            </a:r>
          </a:p>
          <a:p>
            <a:pPr>
              <a:spcBef>
                <a:spcPts val="1000"/>
              </a:spcBef>
            </a:pPr>
            <a:r>
              <a:rPr lang="el-GR" altLang="el-GR" sz="2400" dirty="0">
                <a:latin typeface="Calibri" pitchFamily="32" charset="0"/>
              </a:rPr>
              <a:t>Ιστορίες ‘υπό κατασκευή</a:t>
            </a:r>
            <a:r>
              <a:rPr lang="el-GR" altLang="el-GR" sz="2400" dirty="0" smtClean="0">
                <a:latin typeface="Calibri" pitchFamily="32" charset="0"/>
              </a:rPr>
              <a:t>’.</a:t>
            </a:r>
            <a:endParaRPr lang="el-GR" altLang="el-GR" sz="2400" dirty="0">
              <a:latin typeface="Calibri" pitchFamily="32" charset="0"/>
            </a:endParaRPr>
          </a:p>
          <a:p>
            <a:pPr>
              <a:spcBef>
                <a:spcPts val="1000"/>
              </a:spcBef>
            </a:pPr>
            <a:r>
              <a:rPr lang="el-GR" altLang="el-GR" sz="2400" dirty="0">
                <a:latin typeface="Calibri" pitchFamily="32" charset="0"/>
              </a:rPr>
              <a:t>Ιστορίες που συμμετέχουν ως </a:t>
            </a:r>
            <a:r>
              <a:rPr lang="el-GR" altLang="el-GR" sz="2400" dirty="0" err="1">
                <a:latin typeface="Calibri" pitchFamily="32" charset="0"/>
              </a:rPr>
              <a:t>ενδοκειμενικοί</a:t>
            </a:r>
            <a:r>
              <a:rPr lang="el-GR" altLang="el-GR" sz="2400" dirty="0">
                <a:latin typeface="Calibri" pitchFamily="32" charset="0"/>
              </a:rPr>
              <a:t> ήρωες και οι </a:t>
            </a:r>
            <a:r>
              <a:rPr lang="el-GR" altLang="el-GR" sz="2400" dirty="0" err="1">
                <a:latin typeface="Calibri" pitchFamily="32" charset="0"/>
              </a:rPr>
              <a:t>εξωκειμενικοί</a:t>
            </a:r>
            <a:r>
              <a:rPr lang="el-GR" altLang="el-GR" sz="2400" dirty="0">
                <a:latin typeface="Calibri" pitchFamily="32" charset="0"/>
              </a:rPr>
              <a:t> παράγοντες (συγγραφέας, αναγνώστης</a:t>
            </a:r>
            <a:r>
              <a:rPr lang="el-GR" altLang="el-GR" sz="2400" dirty="0" smtClean="0">
                <a:latin typeface="Calibri" pitchFamily="32" charset="0"/>
              </a:rPr>
              <a:t>).</a:t>
            </a:r>
            <a:endParaRPr lang="el-GR" altLang="el-GR" sz="2400" dirty="0">
              <a:latin typeface="Calibri" pitchFamily="32" charset="0"/>
            </a:endParaRPr>
          </a:p>
          <a:p>
            <a:pPr>
              <a:spcBef>
                <a:spcPts val="1000"/>
              </a:spcBef>
            </a:pPr>
            <a:endParaRPr lang="en-GB" sz="2400" dirty="0"/>
          </a:p>
        </p:txBody>
      </p:sp>
      <p:sp>
        <p:nvSpPr>
          <p:cNvPr id="5" name="TextBox 4"/>
          <p:cNvSpPr txBox="1"/>
          <p:nvPr/>
        </p:nvSpPr>
        <p:spPr>
          <a:xfrm>
            <a:off x="5148064" y="5517232"/>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pic>
        <p:nvPicPr>
          <p:cNvPr id="9" name="Picture 2" descr="Εξώφυλλο βιβλίου"/>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30616" y="1700808"/>
            <a:ext cx="3291609" cy="45259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7537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Λίγα </a:t>
            </a:r>
            <a:r>
              <a:rPr lang="el-GR" dirty="0"/>
              <a:t>λόγια για το βιβλίο </a:t>
            </a:r>
          </a:p>
        </p:txBody>
      </p:sp>
      <p:sp>
        <p:nvSpPr>
          <p:cNvPr id="3" name="Content Placeholder 2"/>
          <p:cNvSpPr>
            <a:spLocks noGrp="1"/>
          </p:cNvSpPr>
          <p:nvPr>
            <p:ph idx="1"/>
          </p:nvPr>
        </p:nvSpPr>
        <p:spPr/>
        <p:txBody>
          <a:bodyPr>
            <a:noAutofit/>
          </a:bodyPr>
          <a:lstStyle/>
          <a:p>
            <a:pPr marL="0" indent="0">
              <a:buNone/>
            </a:pPr>
            <a:r>
              <a:rPr lang="el-GR" sz="2800" dirty="0" smtClean="0"/>
              <a:t>Το βιβλίο αυτό δεν έχει ακόμη γραφτεί κανονικά! Έχει ήρωες (που είναι ακόμη σκίτσα) κι έναν συγγραφέα (Σσσ! Δουλεύει πυρετωδώς). Μια νεράιδα, ένα γουρουνάκι, κάμποσα χρώματα, ο απαραίτητος κακός, και η ιστορία μπορεί να αρχίσει. Τα συστατικά είναι απλά όπως και η στόχευση: τα παιδιά </a:t>
            </a:r>
            <a:r>
              <a:rPr lang="el-GR" sz="2800" dirty="0"/>
              <a:t>θ</a:t>
            </a:r>
            <a:r>
              <a:rPr lang="el-GR" sz="2800" dirty="0" smtClean="0"/>
              <a:t>α μπουν στο παιχνίδι της κατασκευής μιας ιστορίας. Θα βρεθούν στο σημείο μηδέν, προτού η σελίδα πάρει την τελική της μορφή. Ένα </a:t>
            </a:r>
            <a:r>
              <a:rPr lang="el-GR" sz="2800" b="1" dirty="0" smtClean="0"/>
              <a:t>εξαιρετικό βιβλίο </a:t>
            </a:r>
            <a:r>
              <a:rPr lang="el-GR" sz="2800" dirty="0" smtClean="0"/>
              <a:t>του Έρβε Τυλλέ γεμάτος εκπλήξεις!</a:t>
            </a:r>
            <a:endParaRPr lang="el-GR" sz="2800" dirty="0"/>
          </a:p>
        </p:txBody>
      </p:sp>
    </p:spTree>
    <p:extLst>
      <p:ext uri="{BB962C8B-B14F-4D97-AF65-F5344CB8AC3E}">
        <p14:creationId xmlns:p14="http://schemas.microsoft.com/office/powerpoint/2010/main" val="2665041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Δίνοντας</a:t>
            </a:r>
            <a:r>
              <a:rPr lang="el-GR" dirty="0" smtClean="0"/>
              <a:t> </a:t>
            </a:r>
            <a:r>
              <a:rPr lang="el-GR" dirty="0"/>
              <a:t>ένα τίτλο (1/2) </a:t>
            </a:r>
          </a:p>
        </p:txBody>
      </p:sp>
      <p:sp>
        <p:nvSpPr>
          <p:cNvPr id="4" name="Content Placeholder 3"/>
          <p:cNvSpPr>
            <a:spLocks noGrp="1"/>
          </p:cNvSpPr>
          <p:nvPr>
            <p:ph idx="1"/>
          </p:nvPr>
        </p:nvSpPr>
        <p:spPr/>
        <p:txBody>
          <a:bodyPr>
            <a:noAutofit/>
          </a:bodyPr>
          <a:lstStyle/>
          <a:p>
            <a:pPr marL="0" indent="0">
              <a:spcBef>
                <a:spcPts val="600"/>
              </a:spcBef>
              <a:buNone/>
            </a:pPr>
            <a:r>
              <a:rPr lang="el-GR" sz="2500" dirty="0" smtClean="0"/>
              <a:t>Αν το «Βιβλίο χωρίς τίτλο» είχε τίτλο, ποιος θα ήταν;</a:t>
            </a:r>
          </a:p>
          <a:p>
            <a:pPr marL="0" indent="0">
              <a:spcBef>
                <a:spcPts val="600"/>
              </a:spcBef>
              <a:buNone/>
            </a:pPr>
            <a:r>
              <a:rPr lang="el-GR" sz="2500" dirty="0" smtClean="0"/>
              <a:t>Φτιάχνουμε ένα νέο εξώφυλλο, που φιλοξενεί το νέο μας τίτλο.</a:t>
            </a:r>
          </a:p>
          <a:p>
            <a:pPr>
              <a:spcBef>
                <a:spcPts val="600"/>
              </a:spcBef>
            </a:pPr>
            <a:r>
              <a:rPr lang="el-GR" sz="2500" dirty="0"/>
              <a:t>«Το βιβλίο που μιλούσε» </a:t>
            </a:r>
          </a:p>
          <a:p>
            <a:pPr>
              <a:spcBef>
                <a:spcPts val="600"/>
              </a:spcBef>
            </a:pPr>
            <a:r>
              <a:rPr lang="el-GR" sz="2500" dirty="0"/>
              <a:t>«Το βιβλίο που μας χαιρετάει»</a:t>
            </a:r>
          </a:p>
          <a:p>
            <a:pPr>
              <a:spcBef>
                <a:spcPts val="600"/>
              </a:spcBef>
            </a:pPr>
            <a:r>
              <a:rPr lang="el-GR" sz="2500" dirty="0"/>
              <a:t>«Το ζωντανό βιβλίο»</a:t>
            </a:r>
          </a:p>
          <a:p>
            <a:pPr>
              <a:spcBef>
                <a:spcPts val="600"/>
              </a:spcBef>
            </a:pPr>
            <a:r>
              <a:rPr lang="el-GR" sz="2500" dirty="0"/>
              <a:t>«Το βιβλίο που δεν είναι ακόμα έτοιμο» </a:t>
            </a:r>
          </a:p>
          <a:p>
            <a:pPr>
              <a:spcBef>
                <a:spcPts val="600"/>
              </a:spcBef>
            </a:pPr>
            <a:r>
              <a:rPr lang="el-GR" sz="2500" dirty="0"/>
              <a:t>«Το βιβλίο με τη βαρετή ιστορία» </a:t>
            </a:r>
          </a:p>
          <a:p>
            <a:pPr>
              <a:spcBef>
                <a:spcPts val="600"/>
              </a:spcBef>
            </a:pPr>
            <a:r>
              <a:rPr lang="el-GR" sz="2500" dirty="0"/>
              <a:t>«Το βιβλίο με το στρογγυλό τέρας που θέλει να μας φάει»</a:t>
            </a:r>
          </a:p>
          <a:p>
            <a:pPr>
              <a:spcBef>
                <a:spcPts val="600"/>
              </a:spcBef>
            </a:pPr>
            <a:r>
              <a:rPr lang="el-GR" sz="2500" dirty="0"/>
              <a:t>«Το μαγικό βιβλίο</a:t>
            </a:r>
            <a:r>
              <a:rPr lang="el-GR" sz="2500" dirty="0" smtClean="0"/>
              <a:t>»</a:t>
            </a:r>
            <a:endParaRPr lang="el-GR" sz="2500" dirty="0"/>
          </a:p>
        </p:txBody>
      </p:sp>
    </p:spTree>
    <p:extLst>
      <p:ext uri="{BB962C8B-B14F-4D97-AF65-F5344CB8AC3E}">
        <p14:creationId xmlns:p14="http://schemas.microsoft.com/office/powerpoint/2010/main" val="1892395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Δίνοντας </a:t>
            </a:r>
            <a:r>
              <a:rPr lang="el-GR" dirty="0"/>
              <a:t>ένα τίτλο (2/2) </a:t>
            </a:r>
          </a:p>
        </p:txBody>
      </p:sp>
      <p:sp>
        <p:nvSpPr>
          <p:cNvPr id="4" name="Content Placeholder 3"/>
          <p:cNvSpPr>
            <a:spLocks noGrp="1"/>
          </p:cNvSpPr>
          <p:nvPr>
            <p:ph sz="half" idx="1"/>
          </p:nvPr>
        </p:nvSpPr>
        <p:spPr/>
        <p:txBody>
          <a:bodyPr>
            <a:normAutofit/>
          </a:bodyPr>
          <a:lstStyle/>
          <a:p>
            <a:pPr marL="0" indent="0">
              <a:buNone/>
            </a:pPr>
            <a:r>
              <a:rPr lang="el-GR" dirty="0" smtClean="0"/>
              <a:t>Τα παιδιά δείχνουν ότι το βιβλίο δεν είναι ακόμη έτοιμο κυρίως στις ζωγραφιές τους, όπου άλλοτε είναι μισές και άλλοτε έχουν προστεθεί μουντζούρες.</a:t>
            </a:r>
          </a:p>
        </p:txBody>
      </p:sp>
      <p:pic>
        <p:nvPicPr>
          <p:cNvPr id="7" name="Content Placeholder 4" descr="παιδική ζωγραφιά"/>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81575" y="1758156"/>
            <a:ext cx="3371850" cy="4210050"/>
          </a:xfrm>
          <a:prstGeom prst="rect">
            <a:avLst/>
          </a:prstGeom>
        </p:spPr>
      </p:pic>
    </p:spTree>
    <p:extLst>
      <p:ext uri="{BB962C8B-B14F-4D97-AF65-F5344CB8AC3E}">
        <p14:creationId xmlns:p14="http://schemas.microsoft.com/office/powerpoint/2010/main" val="3871492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Ο συγγραφέας μέσα στο βιβλίο</a:t>
            </a:r>
          </a:p>
        </p:txBody>
      </p:sp>
      <p:sp>
        <p:nvSpPr>
          <p:cNvPr id="4" name="Content Placeholder 3"/>
          <p:cNvSpPr>
            <a:spLocks noGrp="1"/>
          </p:cNvSpPr>
          <p:nvPr>
            <p:ph sz="half" idx="1"/>
          </p:nvPr>
        </p:nvSpPr>
        <p:spPr>
          <a:xfrm>
            <a:off x="457200" y="1600200"/>
            <a:ext cx="3898776" cy="4525963"/>
          </a:xfrm>
        </p:spPr>
        <p:txBody>
          <a:bodyPr>
            <a:noAutofit/>
          </a:bodyPr>
          <a:lstStyle/>
          <a:p>
            <a:pPr marL="0" indent="0">
              <a:buNone/>
            </a:pPr>
            <a:r>
              <a:rPr lang="el-GR" sz="2600" dirty="0" smtClean="0"/>
              <a:t>Την προσοχή των παιδιών τραβούν οι εικόνες που απεικονίζουν το συγγραφέα να συμμετέχει στην ιστορία. </a:t>
            </a:r>
          </a:p>
          <a:p>
            <a:pPr marL="0" indent="0">
              <a:buNone/>
            </a:pPr>
            <a:r>
              <a:rPr lang="el-GR" sz="2600" dirty="0" smtClean="0"/>
              <a:t>Παρατηρούν ότι είναι πραγματικός: «Οι άλλοι είναι ζωγραφισμένοι. Αυτός έχει τη φωτογραφία του και ζωγραφιά»</a:t>
            </a:r>
          </a:p>
        </p:txBody>
      </p:sp>
      <p:pic>
        <p:nvPicPr>
          <p:cNvPr id="6" name="Picture 2" descr="Σελίδα του βιβλίου"/>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4809067" y="1844824"/>
            <a:ext cx="3668016"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48064" y="5517232"/>
            <a:ext cx="472173" cy="360040"/>
          </a:xfrm>
          <a:prstGeom prst="rect">
            <a:avLst/>
          </a:prstGeom>
        </p:spPr>
        <p:txBody>
          <a:bodyPr vert="horz" wrap="square" lIns="91440" tIns="45720" rIns="91440" bIns="45720" rtlCol="0" anchor="ctr">
            <a:noAutofit/>
          </a:bodyPr>
          <a:lstStyle/>
          <a:p>
            <a:r>
              <a:rPr lang="el-GR" b="1" dirty="0" smtClean="0">
                <a:latin typeface="+mj-lt"/>
              </a:rPr>
              <a:t>[2]</a:t>
            </a:r>
            <a:endParaRPr lang="el-GR" b="1" dirty="0" smtClean="0">
              <a:latin typeface="+mj-lt"/>
            </a:endParaRPr>
          </a:p>
        </p:txBody>
      </p:sp>
    </p:spTree>
    <p:custDataLst>
      <p:tags r:id="rId1"/>
    </p:custDataLst>
    <p:extLst>
      <p:ext uri="{BB962C8B-B14F-4D97-AF65-F5344CB8AC3E}">
        <p14:creationId xmlns:p14="http://schemas.microsoft.com/office/powerpoint/2010/main" val="4080415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Θα μπορούσε και ο αναγνώστης να μπει μέσα στο βιβλίο;</a:t>
            </a:r>
          </a:p>
        </p:txBody>
      </p:sp>
      <p:sp>
        <p:nvSpPr>
          <p:cNvPr id="4" name="Content Placeholder 3"/>
          <p:cNvSpPr>
            <a:spLocks noGrp="1"/>
          </p:cNvSpPr>
          <p:nvPr>
            <p:ph idx="1"/>
          </p:nvPr>
        </p:nvSpPr>
        <p:spPr/>
        <p:txBody>
          <a:bodyPr>
            <a:noAutofit/>
          </a:bodyPr>
          <a:lstStyle/>
          <a:p>
            <a:pPr marL="0" indent="0">
              <a:buNone/>
            </a:pPr>
            <a:r>
              <a:rPr lang="el-GR" sz="3000" dirty="0" smtClean="0"/>
              <a:t>Τα παιδιά θεωρούν ότι ειδικά σε αυτό το βιβλίο, δεν είναι απίθανο να εισβάλει και ο αναγνώστης. </a:t>
            </a:r>
          </a:p>
          <a:p>
            <a:pPr marL="0" indent="0">
              <a:buNone/>
            </a:pPr>
            <a:r>
              <a:rPr lang="el-GR" sz="3000" dirty="0" smtClean="0"/>
              <a:t>Και πραγματικά θα ήθελαν και εκείνα να μπουν μέσα στο βιβλίο. Τουλάχιστον μέχρι να ετοιμαστεί… </a:t>
            </a:r>
          </a:p>
          <a:p>
            <a:pPr marL="0" indent="0">
              <a:buNone/>
            </a:pPr>
            <a:r>
              <a:rPr lang="el-GR" sz="3000" dirty="0" smtClean="0"/>
              <a:t>Διαλέγουν την κατάλληλη σκηνή. Θα προτιμούσαν στο τέλος, όταν οι ήρωες ήσυχοι ότι κανείς δεν θα ανοίξει πλέον το βιβλίο ώσπου να ετοιμαστεί, αρχίζουν το παιχνίδι. </a:t>
            </a:r>
          </a:p>
        </p:txBody>
      </p:sp>
    </p:spTree>
    <p:extLst>
      <p:ext uri="{BB962C8B-B14F-4D97-AF65-F5344CB8AC3E}">
        <p14:creationId xmlns:p14="http://schemas.microsoft.com/office/powerpoint/2010/main" val="2154197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 αναγνώστης μέσα στο βιβλίο (1/4)</a:t>
            </a:r>
          </a:p>
        </p:txBody>
      </p:sp>
      <p:sp>
        <p:nvSpPr>
          <p:cNvPr id="4" name="Content Placeholder 3"/>
          <p:cNvSpPr>
            <a:spLocks noGrp="1"/>
          </p:cNvSpPr>
          <p:nvPr>
            <p:ph sz="half" idx="1"/>
          </p:nvPr>
        </p:nvSpPr>
        <p:spPr/>
        <p:txBody>
          <a:bodyPr>
            <a:normAutofit/>
          </a:bodyPr>
          <a:lstStyle/>
          <a:p>
            <a:pPr marL="0" indent="0">
              <a:buNone/>
            </a:pPr>
            <a:r>
              <a:rPr lang="el-GR" dirty="0" smtClean="0"/>
              <a:t>Επειδή και τα παιδιά-αναγνώστες, όπως και ο συγγραφέας είναι πραγματικά πρόσωπα, θα μπουν στο βιβλίο με τον ίδιο τρόπο που μπήκε και αυτός: </a:t>
            </a:r>
            <a:r>
              <a:rPr lang="el-GR" dirty="0"/>
              <a:t> </a:t>
            </a:r>
            <a:r>
              <a:rPr lang="el-GR" dirty="0" smtClean="0"/>
              <a:t>με μια εικόνα μείξη φωτογραφίας και ζωγραφικής.</a:t>
            </a:r>
          </a:p>
        </p:txBody>
      </p:sp>
      <p:pic>
        <p:nvPicPr>
          <p:cNvPr id="6" name="Picture 2" descr="Σελίδα του βιβλίου"/>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4644008" y="1844824"/>
            <a:ext cx="4038600" cy="2805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75891" y="4869160"/>
            <a:ext cx="472173" cy="360040"/>
          </a:xfrm>
          <a:prstGeom prst="rect">
            <a:avLst/>
          </a:prstGeom>
        </p:spPr>
        <p:txBody>
          <a:bodyPr vert="horz" wrap="square" lIns="91440" tIns="45720" rIns="91440" bIns="45720" rtlCol="0" anchor="ctr">
            <a:noAutofit/>
          </a:bodyPr>
          <a:lstStyle/>
          <a:p>
            <a:r>
              <a:rPr lang="el-GR" b="1" dirty="0" smtClean="0">
                <a:latin typeface="+mj-lt"/>
              </a:rPr>
              <a:t>[3]</a:t>
            </a:r>
            <a:endParaRPr lang="el-GR" b="1" dirty="0" smtClean="0">
              <a:latin typeface="+mj-lt"/>
            </a:endParaRPr>
          </a:p>
        </p:txBody>
      </p:sp>
    </p:spTree>
    <p:custDataLst>
      <p:tags r:id="rId1"/>
    </p:custDataLst>
    <p:extLst>
      <p:ext uri="{BB962C8B-B14F-4D97-AF65-F5344CB8AC3E}">
        <p14:creationId xmlns:p14="http://schemas.microsoft.com/office/powerpoint/2010/main" val="805921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 αναγνώστης μέσα στο βιβλίο (2/4)</a:t>
            </a:r>
          </a:p>
        </p:txBody>
      </p:sp>
      <p:sp>
        <p:nvSpPr>
          <p:cNvPr id="4" name="Content Placeholder 3"/>
          <p:cNvSpPr>
            <a:spLocks noGrp="1"/>
          </p:cNvSpPr>
          <p:nvPr>
            <p:ph sz="half" idx="1"/>
          </p:nvPr>
        </p:nvSpPr>
        <p:spPr/>
        <p:txBody>
          <a:bodyPr>
            <a:normAutofit/>
          </a:bodyPr>
          <a:lstStyle/>
          <a:p>
            <a:pPr marL="0" indent="0">
              <a:buNone/>
            </a:pPr>
            <a:r>
              <a:rPr lang="el-GR" dirty="0" smtClean="0"/>
              <a:t>Πάνω σε χαρτιά που θυμίζουν σελίδες, τα παιδιά-αναγνώστες κολλούν τη φωτογραφία τους. Μετά συμπληρώνουν την εικόνα τους  με ζωγραφική σε πόζες παιχνιδιού. </a:t>
            </a:r>
          </a:p>
        </p:txBody>
      </p:sp>
      <p:pic>
        <p:nvPicPr>
          <p:cNvPr id="7" name="Content Placeholder 6" descr="οι δημιουργίες των παιδιών"/>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572000" y="1772816"/>
            <a:ext cx="4038600" cy="2936213"/>
          </a:xfrm>
          <a:prstGeom prst="rect">
            <a:avLst/>
          </a:prstGeom>
        </p:spPr>
      </p:pic>
    </p:spTree>
    <p:extLst>
      <p:ext uri="{BB962C8B-B14F-4D97-AF65-F5344CB8AC3E}">
        <p14:creationId xmlns:p14="http://schemas.microsoft.com/office/powerpoint/2010/main" val="4073355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9/12/2016 12:23:06 μμ"/>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5,9,"/>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4,6,5,"/>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4,6,5,"/>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76159C8-D00A-4751-A4FA-D2B7C9FC11C3}">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2088</TotalTime>
  <Words>854</Words>
  <Application>Microsoft Office PowerPoint</Application>
  <PresentationFormat>On-screen Show (4:3)</PresentationFormat>
  <Paragraphs>80</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Θέμα του Office</vt:lpstr>
      <vt:lpstr>Το Εικονογραφημένο Βιβλίο στην Προσχολική Εκπαίδευση</vt:lpstr>
      <vt:lpstr>Διδακτική Πρακτική</vt:lpstr>
      <vt:lpstr>Λίγα λόγια για το βιβλίο </vt:lpstr>
      <vt:lpstr>Δίνοντας ένα τίτλο (1/2) </vt:lpstr>
      <vt:lpstr>Δίνοντας ένα τίτλο (2/2) </vt:lpstr>
      <vt:lpstr>Ο συγγραφέας μέσα στο βιβλίο</vt:lpstr>
      <vt:lpstr>Θα μπορούσε και ο αναγνώστης να μπει μέσα στο βιβλίο;</vt:lpstr>
      <vt:lpstr>Ο αναγνώστης μέσα στο βιβλίο (1/4)</vt:lpstr>
      <vt:lpstr>Ο αναγνώστης μέσα στο βιβλίο (2/4)</vt:lpstr>
      <vt:lpstr>Ο αναγνώστης μέσα στο βιβλίο (3/4)</vt:lpstr>
      <vt:lpstr>Ο αναγνώστης μέσα στο βιβλίο (4/4)</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Manager>Τμήμα Εκπαίδευσης και Αγωγής στην Προσχολική Ηλικία (ΤΕΑΠΗ)</Manager>
  <Company>ΕΚΠΑ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Μεταμυθοπλασία - Ένα βιβλίο χωρίς τίτλο</dc:title>
  <dc:subject>Το Εικονογραφημένο Βιβλίο στην Προσχολική Εκπαίδευση</dc:subject>
  <dc:creator>Αγγελική Γιαννικοπούλου</dc:creator>
  <cp:lastModifiedBy>takis81 mark</cp:lastModifiedBy>
  <cp:revision>232</cp:revision>
  <dcterms:created xsi:type="dcterms:W3CDTF">2012-09-06T09:03:05Z</dcterms:created>
  <dcterms:modified xsi:type="dcterms:W3CDTF">2016-12-19T10:24:08Z</dcterms:modified>
  <cp:category>Αφηγηματικές τεχνικές</cp:category>
</cp:coreProperties>
</file>