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2"/>
  </p:notesMasterIdLst>
  <p:sldIdLst>
    <p:sldId id="256" r:id="rId2"/>
    <p:sldId id="418" r:id="rId3"/>
    <p:sldId id="420" r:id="rId4"/>
    <p:sldId id="422" r:id="rId5"/>
    <p:sldId id="424" r:id="rId6"/>
    <p:sldId id="426" r:id="rId7"/>
    <p:sldId id="428" r:id="rId8"/>
    <p:sldId id="430" r:id="rId9"/>
    <p:sldId id="431" r:id="rId10"/>
    <p:sldId id="433" r:id="rId11"/>
    <p:sldId id="435" r:id="rId12"/>
    <p:sldId id="437" r:id="rId13"/>
    <p:sldId id="439" r:id="rId14"/>
    <p:sldId id="441" r:id="rId15"/>
    <p:sldId id="443" r:id="rId16"/>
    <p:sldId id="445" r:id="rId17"/>
    <p:sldId id="447" r:id="rId18"/>
    <p:sldId id="449" r:id="rId19"/>
    <p:sldId id="451" r:id="rId20"/>
    <p:sldId id="453" r:id="rId21"/>
    <p:sldId id="455" r:id="rId22"/>
    <p:sldId id="457" r:id="rId23"/>
    <p:sldId id="459" r:id="rId24"/>
    <p:sldId id="461" r:id="rId25"/>
    <p:sldId id="463" r:id="rId26"/>
    <p:sldId id="465" r:id="rId27"/>
    <p:sldId id="467" r:id="rId28"/>
    <p:sldId id="469" r:id="rId29"/>
    <p:sldId id="471" r:id="rId30"/>
    <p:sldId id="472" r:id="rId31"/>
    <p:sldId id="474" r:id="rId32"/>
    <p:sldId id="476" r:id="rId33"/>
    <p:sldId id="478" r:id="rId34"/>
    <p:sldId id="480" r:id="rId35"/>
    <p:sldId id="482" r:id="rId36"/>
    <p:sldId id="484" r:id="rId37"/>
    <p:sldId id="486" r:id="rId38"/>
    <p:sldId id="488" r:id="rId39"/>
    <p:sldId id="490" r:id="rId40"/>
    <p:sldId id="491" r:id="rId41"/>
    <p:sldId id="493" r:id="rId42"/>
    <p:sldId id="495" r:id="rId43"/>
    <p:sldId id="497" r:id="rId44"/>
    <p:sldId id="499" r:id="rId45"/>
    <p:sldId id="501" r:id="rId46"/>
    <p:sldId id="503" r:id="rId47"/>
    <p:sldId id="505" r:id="rId48"/>
    <p:sldId id="410" r:id="rId49"/>
    <p:sldId id="411" r:id="rId50"/>
    <p:sldId id="412" r:id="rId51"/>
    <p:sldId id="511" r:id="rId52"/>
    <p:sldId id="512" r:id="rId53"/>
    <p:sldId id="414" r:id="rId54"/>
    <p:sldId id="415" r:id="rId55"/>
    <p:sldId id="416" r:id="rId56"/>
    <p:sldId id="506" r:id="rId57"/>
    <p:sldId id="507" r:id="rId58"/>
    <p:sldId id="508" r:id="rId59"/>
    <p:sldId id="509" r:id="rId60"/>
    <p:sldId id="51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 autoAdjust="0"/>
    <p:restoredTop sz="81867" autoAdjust="0"/>
  </p:normalViewPr>
  <p:slideViewPr>
    <p:cSldViewPr snapToGrid="0">
      <p:cViewPr varScale="1">
        <p:scale>
          <a:sx n="61" d="100"/>
          <a:sy n="61" d="100"/>
        </p:scale>
        <p:origin x="1446" y="66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5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5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5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82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2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9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6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8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4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7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8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5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00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8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5494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220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339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4333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7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7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8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1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1" r:id="rId11"/>
    <p:sldLayoutId id="2147483682" r:id="rId12"/>
    <p:sldLayoutId id="2147483680" r:id="rId13"/>
    <p:sldLayoutId id="2147483669" r:id="rId14"/>
    <p:sldLayoutId id="2147483675" r:id="rId15"/>
    <p:sldLayoutId id="2147483676" r:id="rId16"/>
    <p:sldLayoutId id="2147483678" r:id="rId17"/>
    <p:sldLayoutId id="2147483677" r:id="rId18"/>
    <p:sldLayoutId id="2147483683" r:id="rId1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Ζωολογία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Ενότητα 3</a:t>
            </a:r>
            <a:r>
              <a:rPr lang="el-GR" sz="2800" baseline="30000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Ομοιόσταση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800" dirty="0" err="1" smtClean="0"/>
              <a:t>Παφίλης</a:t>
            </a:r>
            <a:r>
              <a:rPr lang="el-GR" sz="2800" dirty="0" smtClean="0"/>
              <a:t> Παναγιώτης, </a:t>
            </a:r>
            <a:r>
              <a:rPr lang="el-GR" sz="2800" dirty="0" err="1" smtClean="0"/>
              <a:t>Επικ</a:t>
            </a:r>
            <a:r>
              <a:rPr lang="el-GR" sz="2800" dirty="0" smtClean="0"/>
              <a:t>.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Σύγκριση </a:t>
            </a:r>
            <a:r>
              <a:rPr lang="el-GR" sz="4000" dirty="0" err="1" smtClean="0"/>
              <a:t>ωσμωσυμμορφωτών</a:t>
            </a:r>
            <a:r>
              <a:rPr lang="el-GR" sz="4000" dirty="0" smtClean="0"/>
              <a:t> με </a:t>
            </a:r>
            <a:r>
              <a:rPr lang="el-GR" sz="4000" dirty="0" err="1" smtClean="0"/>
              <a:t>ωσμωρυθμιστές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5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90" b="24627"/>
          <a:stretch/>
        </p:blipFill>
        <p:spPr>
          <a:xfrm rot="172020">
            <a:off x="2583538" y="1908083"/>
            <a:ext cx="4609742" cy="4199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6573" y="57065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78037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Ισορροπία νερού και αλάτων στα γλυκά νερά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Ο</a:t>
            </a:r>
            <a:r>
              <a:rPr lang="el-GR" altLang="en-US" sz="2400" dirty="0">
                <a:ea typeface="ＭＳ Ｐゴシック" panose="020B0600070205080204" pitchFamily="34" charset="-128"/>
              </a:rPr>
              <a:t>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γναθόστομοι</a:t>
            </a:r>
            <a:r>
              <a:rPr lang="el-GR" altLang="en-US" sz="2400" dirty="0">
                <a:ea typeface="ＭＳ Ｐゴシック" panose="020B0600070205080204" pitchFamily="34" charset="-128"/>
              </a:rPr>
              <a:t> ιχθύες κατά το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Σιλούριο</a:t>
            </a:r>
            <a:r>
              <a:rPr lang="el-GR" altLang="en-US" sz="2400" dirty="0">
                <a:ea typeface="ＭＳ Ｐゴシック" panose="020B0600070205080204" pitchFamily="34" charset="-128"/>
              </a:rPr>
              <a:t> άρχισαν να εισχωρούν στις εκβολές (υφάλμυρα νερά) και κατόπιν μέσα στα ποτάμια (γλυκά νερά).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Υ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πήρχε</a:t>
            </a:r>
            <a:r>
              <a:rPr lang="el-GR" altLang="en-US" sz="2400" dirty="0">
                <a:ea typeface="ＭＳ Ｐゴシック" panose="020B0600070205080204" pitchFamily="34" charset="-128"/>
              </a:rPr>
              <a:t> άφθονη τροφή και κενές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οικοθέσεις</a:t>
            </a:r>
            <a:r>
              <a:rPr lang="el-GR" altLang="en-US" sz="2400" dirty="0">
                <a:ea typeface="ＭＳ Ｐゴシック" panose="020B0600070205080204" pitchFamily="34" charset="-128"/>
              </a:rPr>
              <a:t> αλλά έπρεπε να διατηρηθεί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συγκέντρωση </a:t>
            </a:r>
            <a:r>
              <a:rPr lang="el-GR" altLang="en-US" sz="2400" dirty="0">
                <a:ea typeface="ＭＳ Ｐゴシック" panose="020B0600070205080204" pitchFamily="34" charset="-128"/>
              </a:rPr>
              <a:t>αλάτων υψηλότερη από αυτή του περιβάλλοντος.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Π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ροκειμένου</a:t>
            </a:r>
            <a:r>
              <a:rPr lang="el-GR" altLang="en-US" sz="2400" dirty="0">
                <a:ea typeface="ＭＳ Ｐゴシック" panose="020B0600070205080204" pitchFamily="34" charset="-128"/>
              </a:rPr>
              <a:t> να επιβιώσουν θα πρέπει να γίνουν μόνιμοι και αποτελεσματικοί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υπερωσμωτικοί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>
                <a:ea typeface="ＭＳ Ｐゴシック" panose="020B0600070205080204" pitchFamily="34" charset="-128"/>
              </a:rPr>
              <a:t>ρυθμιστές.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Προσαρμογές ψαριών </a:t>
            </a:r>
            <a:br>
              <a:rPr lang="el-GR" sz="4000" dirty="0" smtClean="0"/>
            </a:br>
            <a:r>
              <a:rPr lang="el-GR" sz="4000" dirty="0" smtClean="0"/>
              <a:t>των γλυκών νερών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ο νερό που εισέρχεται από τα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βραγχία</a:t>
            </a:r>
            <a:r>
              <a:rPr lang="el-GR" altLang="en-US" sz="2400" dirty="0">
                <a:ea typeface="ＭＳ Ｐゴシック" panose="020B0600070205080204" pitchFamily="34" charset="-128"/>
              </a:rPr>
              <a:t> αποβάλλεται μέσω νεφρών που είναι ικανοί να παράγουν πολύ αραιά ούρα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επαναπορροφώντας</a:t>
            </a:r>
            <a:r>
              <a:rPr lang="el-GR" altLang="en-US" sz="2400" dirty="0">
                <a:ea typeface="ＭＳ Ｐゴシック" panose="020B0600070205080204" pitchFamily="34" charset="-128"/>
              </a:rPr>
              <a:t> χλωριούχο νάτριο.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α ειδικά κύτταρα που βρίσκονται στα βράγχια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αποροφούν</a:t>
            </a:r>
            <a:r>
              <a:rPr lang="el-GR" altLang="en-US" sz="2400" dirty="0">
                <a:ea typeface="ＭＳ Ｐゴシック" panose="020B0600070205080204" pitchFamily="34" charset="-128"/>
              </a:rPr>
              <a:t> άλατα από το νερό και τα προωθούν στο αίμα. </a:t>
            </a:r>
            <a:r>
              <a:rPr lang="en-US" altLang="en-US" sz="2400" dirty="0">
                <a:ea typeface="ＭＳ Ｐゴシック" panose="020B0600070205080204" pitchFamily="34" charset="-128"/>
              </a:rPr>
              <a:t>Μ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αζί</a:t>
            </a:r>
            <a:r>
              <a:rPr lang="el-GR" altLang="en-US" sz="2400" dirty="0">
                <a:ea typeface="ＭＳ Ｐゴシック" panose="020B0600070205080204" pitchFamily="34" charset="-128"/>
              </a:rPr>
              <a:t> με τα άλατα που βρίσκονται στην τροφή αντισταθμίζουν την απώλεια αλάτων λόγω διάχυσης.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Αμφίβια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44" b="12080"/>
          <a:stretch/>
        </p:blipFill>
        <p:spPr>
          <a:xfrm>
            <a:off x="5017517" y="1690689"/>
            <a:ext cx="3104703" cy="204083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17" y="3863594"/>
            <a:ext cx="3063828" cy="2299081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4263390" cy="43092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Π</a:t>
            </a:r>
            <a:r>
              <a:rPr lang="el-GR" altLang="en-US" dirty="0">
                <a:ea typeface="ＭＳ Ｐゴシック" panose="020B0600070205080204" pitchFamily="34" charset="-128"/>
              </a:rPr>
              <a:t>ρέπει κι αυτά να αντισταθμίσουν την απώλεια αλάτων με την ενεργή απορρόφηση αλάτων από το νερό.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Α</a:t>
            </a:r>
            <a:r>
              <a:rPr lang="el-GR" altLang="en-US" dirty="0" err="1">
                <a:ea typeface="ＭＳ Ｐゴシック" panose="020B0600070205080204" pitchFamily="34" charset="-128"/>
              </a:rPr>
              <a:t>υτό</a:t>
            </a:r>
            <a:r>
              <a:rPr lang="el-GR" altLang="en-US" dirty="0">
                <a:ea typeface="ＭＳ Ｐゴシック" panose="020B0600070205080204" pitchFamily="34" charset="-128"/>
              </a:rPr>
              <a:t> επιτυγχάνεται άριστα </a:t>
            </a:r>
            <a:r>
              <a:rPr lang="el-GR" altLang="en-US" dirty="0" err="1">
                <a:ea typeface="ＭＳ Ｐゴシック" panose="020B0600070205080204" pitchFamily="34" charset="-128"/>
              </a:rPr>
              <a:t>απο</a:t>
            </a:r>
            <a:r>
              <a:rPr lang="el-GR" altLang="en-US" dirty="0">
                <a:ea typeface="ＭＳ Ｐゴシック" panose="020B0600070205080204" pitchFamily="34" charset="-128"/>
              </a:rPr>
              <a:t> το δέρμα τους. Δερματικά τμήματα </a:t>
            </a:r>
            <a:r>
              <a:rPr lang="el-GR" altLang="en-US" dirty="0" err="1">
                <a:ea typeface="ＭＳ Ｐゴシック" panose="020B0600070205080204" pitchFamily="34" charset="-128"/>
              </a:rPr>
              <a:t>βατράχουν</a:t>
            </a:r>
            <a:r>
              <a:rPr lang="el-GR" altLang="en-US" dirty="0">
                <a:ea typeface="ＭＳ Ｐゴシック" panose="020B0600070205080204" pitchFamily="34" charset="-128"/>
              </a:rPr>
              <a:t> μπορούν να μεταφέρουν ενεργά ιόντα χλωρίου και νατρίου για ώρες σε ισορροπημένο διάλυμα.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ο πλέον τυπικό σύστημα μεταφοράς ιόντων...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64103" y="33973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l-G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832950" y="58237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6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Η επιστροφή των ψαριών </a:t>
            </a:r>
            <a:br>
              <a:rPr lang="el-GR" sz="4000" dirty="0" smtClean="0"/>
            </a:br>
            <a:r>
              <a:rPr lang="el-GR" sz="4000" dirty="0" smtClean="0"/>
              <a:t>στη θάλασσα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400" dirty="0">
                <a:ea typeface="ＭＳ Ｐゴシック" panose="020B0600070205080204" pitchFamily="34" charset="-128"/>
              </a:rPr>
              <a:t>Οι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οστεϊχθύες</a:t>
            </a:r>
            <a:r>
              <a:rPr lang="el-GR" altLang="en-US" sz="2400" dirty="0">
                <a:ea typeface="ＭＳ Ｐゴシック" panose="020B0600070205080204" pitchFamily="34" charset="-128"/>
              </a:rPr>
              <a:t> που ζουν σήμερα στη θάλασσα είναι απόγονοι των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οστεϊχθύων</a:t>
            </a:r>
            <a:r>
              <a:rPr lang="el-GR" altLang="en-US" sz="2400" dirty="0">
                <a:ea typeface="ＭＳ Ｐゴシック" panose="020B0600070205080204" pitchFamily="34" charset="-128"/>
              </a:rPr>
              <a:t> των γλυκών νερών που επέστρεψαν στη θάλασσα το Τριαδικό.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Λ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όγω</a:t>
            </a:r>
            <a:r>
              <a:rPr lang="el-GR" altLang="en-US" sz="2400" dirty="0">
                <a:ea typeface="ＭＳ Ｐゴシック" panose="020B0600070205080204" pitchFamily="34" charset="-128"/>
              </a:rPr>
              <a:t> της χαμηλότερης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εσ</a:t>
            </a:r>
            <a:r>
              <a:rPr lang="el-GR" altLang="en-US" sz="2400" dirty="0">
                <a:ea typeface="ＭＳ Ｐゴシック" panose="020B0600070205080204" pitchFamily="34" charset="-128"/>
              </a:rPr>
              <a:t>. ωσμωτικής συγκέντρωσης από το θαλάσσιο περιβάλλον (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υποωσμωτικοί</a:t>
            </a:r>
            <a:r>
              <a:rPr lang="el-GR" altLang="en-US" sz="2400" dirty="0">
                <a:ea typeface="ＭＳ Ｐゴシック" panose="020B0600070205080204" pitchFamily="34" charset="-128"/>
              </a:rPr>
              <a:t> ρυθμιστές), έχαναν νερό και προσελάμβαναν άλατα (κίνδυνος αφυδάτωσης).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α σωματικά τους υγρά έχουν συγκέντρωση ιόντων ίση με το 1/3 του θαλασσινού νερού.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2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</a:t>
            </a:r>
            <a:br>
              <a:rPr lang="el-GR" sz="4000" dirty="0" smtClean="0"/>
            </a:br>
            <a:r>
              <a:rPr lang="el-GR" sz="4000" dirty="0" smtClean="0"/>
              <a:t> θαλασσινών ψαριών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>
                <a:ea typeface="ＭＳ Ｐゴシック" panose="020B0600070205080204" pitchFamily="34" charset="-128"/>
              </a:rPr>
              <a:t>Π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ίνουν</a:t>
            </a:r>
            <a:r>
              <a:rPr lang="el-GR" altLang="en-US" sz="2600" dirty="0">
                <a:ea typeface="ＭＳ Ｐゴシック" panose="020B0600070205080204" pitchFamily="34" charset="-128"/>
              </a:rPr>
              <a:t> θαλασσινό νερό που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απορροφάται</a:t>
            </a:r>
            <a:r>
              <a:rPr lang="el-GR" altLang="en-US" sz="2600" dirty="0">
                <a:ea typeface="ＭＳ Ｐゴシック" panose="020B0600070205080204" pitchFamily="34" charset="-128"/>
              </a:rPr>
              <a:t> από το έντερο κι έτσι το χλωριούχο νάτριο μεταφέρεται μέσω αίματος στα βράγχια από όπου εξειδικευμένα άλατα το μεταφέρουν πίσω στη θάλασσα. 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Τ</a:t>
            </a:r>
            <a:r>
              <a:rPr lang="el-GR" altLang="en-US" sz="2600" dirty="0">
                <a:ea typeface="ＭＳ Ｐゴシック" panose="020B0600070205080204" pitchFamily="34" charset="-128"/>
              </a:rPr>
              <a:t>α ιόντα που παραμένουν (μαγνησίου,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θεϊικά</a:t>
            </a:r>
            <a:r>
              <a:rPr lang="el-GR" altLang="en-US" sz="2600" dirty="0">
                <a:ea typeface="ＭＳ Ｐゴシック" panose="020B0600070205080204" pitchFamily="34" charset="-128"/>
              </a:rPr>
              <a:t> και ασβεστίου) αποβάλλονται με τα κόπρανα η απεκκρίνονται από τους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νεφρούς</a:t>
            </a:r>
            <a:r>
              <a:rPr lang="el-GR" altLang="en-US" sz="2600" dirty="0">
                <a:ea typeface="ＭＳ Ｐゴシック" panose="020B0600070205080204" pitchFamily="34" charset="-128"/>
              </a:rPr>
              <a:t>. 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Έ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τσι</a:t>
            </a:r>
            <a:r>
              <a:rPr lang="el-GR" altLang="en-US" sz="2600" dirty="0">
                <a:ea typeface="ＭＳ Ｐゴシック" panose="020B0600070205080204" pitchFamily="34" charset="-128"/>
              </a:rPr>
              <a:t> τα ψάρια απαλλάσσονται από την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περίσεια</a:t>
            </a:r>
            <a:r>
              <a:rPr lang="el-GR" altLang="en-US" sz="2600" dirty="0">
                <a:ea typeface="ＭＳ Ｐゴシック" panose="020B0600070205080204" pitchFamily="34" charset="-128"/>
              </a:rPr>
              <a:t> αλάτων ενώ αντικαθιστούν το νερό που έχουν χάσει λόγω ώσμωσης.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Σύγκριση ψαριών </a:t>
            </a:r>
            <a:br>
              <a:rPr lang="el-GR" sz="4000" dirty="0" smtClean="0"/>
            </a:br>
            <a:r>
              <a:rPr lang="el-GR" sz="4000" dirty="0" smtClean="0"/>
              <a:t>γλυκού νερού και θάλασσας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0" y="2307486"/>
            <a:ext cx="4171690" cy="229499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149695"/>
            <a:ext cx="3886200" cy="23142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1726" y="46024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76739" y="54791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6288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Καρχαρίες</a:t>
            </a:r>
            <a:br>
              <a:rPr lang="el-GR" sz="4000" dirty="0" smtClean="0"/>
            </a:br>
            <a:r>
              <a:rPr lang="el-GR" sz="4000" dirty="0" smtClean="0"/>
              <a:t>(</a:t>
            </a:r>
            <a:r>
              <a:rPr lang="el-GR" sz="4000" dirty="0" err="1" smtClean="0"/>
              <a:t>ελασματοβράγχιοι</a:t>
            </a:r>
            <a:r>
              <a:rPr lang="el-GR" sz="4000" dirty="0" smtClean="0"/>
              <a:t> </a:t>
            </a:r>
            <a:r>
              <a:rPr lang="el-GR" sz="4000" dirty="0" err="1" smtClean="0"/>
              <a:t>Χονδιχθύες</a:t>
            </a:r>
            <a:r>
              <a:rPr lang="el-GR" sz="4000" dirty="0" smtClean="0"/>
              <a:t>)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7659"/>
          <a:stretch/>
        </p:blipFill>
        <p:spPr>
          <a:xfrm>
            <a:off x="5353185" y="1705377"/>
            <a:ext cx="2433367" cy="2302675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57738" y="4109213"/>
            <a:ext cx="3757612" cy="1925955"/>
          </a:xfrm>
        </p:spPr>
        <p:txBody>
          <a:bodyPr>
            <a:normAutofit/>
          </a:bodyPr>
          <a:lstStyle/>
          <a:p>
            <a:r>
              <a:rPr lang="en-US" altLang="en-US" sz="2200" dirty="0">
                <a:latin typeface="Calibri" panose="020F0502020204030204" pitchFamily="34" charset="0"/>
              </a:rPr>
              <a:t>Ο</a:t>
            </a:r>
            <a:r>
              <a:rPr lang="el-GR" altLang="en-US" sz="2200" dirty="0">
                <a:latin typeface="Calibri" panose="020F0502020204030204" pitchFamily="34" charset="0"/>
              </a:rPr>
              <a:t>ι υψηλές συγκεντρώσεις ουρίας κανονικά θα έσπαζαν τους </a:t>
            </a:r>
            <a:r>
              <a:rPr lang="el-GR" altLang="en-US" sz="2200" dirty="0" err="1">
                <a:latin typeface="Calibri" panose="020F0502020204030204" pitchFamily="34" charset="0"/>
              </a:rPr>
              <a:t>πεπτιδικούς</a:t>
            </a:r>
            <a:r>
              <a:rPr lang="el-GR" altLang="en-US" sz="2200" dirty="0">
                <a:latin typeface="Calibri" panose="020F0502020204030204" pitchFamily="34" charset="0"/>
              </a:rPr>
              <a:t> δεσμούς. </a:t>
            </a:r>
            <a:r>
              <a:rPr lang="en-US" altLang="en-US" sz="2200" dirty="0">
                <a:latin typeface="Calibri" panose="020F0502020204030204" pitchFamily="34" charset="0"/>
              </a:rPr>
              <a:t>Ό</a:t>
            </a:r>
            <a:r>
              <a:rPr lang="el-GR" altLang="en-US" sz="2200" dirty="0" err="1">
                <a:latin typeface="Calibri" panose="020F0502020204030204" pitchFamily="34" charset="0"/>
              </a:rPr>
              <a:t>μως</a:t>
            </a:r>
            <a:r>
              <a:rPr lang="el-GR" altLang="en-US" sz="2200" dirty="0">
                <a:latin typeface="Calibri" panose="020F0502020204030204" pitchFamily="34" charset="0"/>
              </a:rPr>
              <a:t> το </a:t>
            </a:r>
            <a:r>
              <a:rPr lang="en-US" altLang="en-US" sz="2200" dirty="0">
                <a:latin typeface="Calibri" panose="020F0502020204030204" pitchFamily="34" charset="0"/>
              </a:rPr>
              <a:t>TMAO </a:t>
            </a:r>
            <a:r>
              <a:rPr lang="el-GR" altLang="en-US" sz="2200" dirty="0">
                <a:latin typeface="Calibri" panose="020F0502020204030204" pitchFamily="34" charset="0"/>
              </a:rPr>
              <a:t>εξισορροπεί τις πρωτεΐνες.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endParaRPr lang="en-US" sz="22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995738" cy="43092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Τ</a:t>
            </a:r>
            <a:r>
              <a:rPr lang="el-GR" altLang="en-US" sz="3100" dirty="0">
                <a:ea typeface="ＭＳ Ｐゴシック" panose="020B0600070205080204" pitchFamily="34" charset="-128"/>
              </a:rPr>
              <a:t>ο αίμα των καρχαριών περιέχει μεγάλη ποσότητα οργανικών ουσιών (ουρία και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τριμεθυλαμινικό</a:t>
            </a:r>
            <a:r>
              <a:rPr lang="el-GR" altLang="en-US" sz="3100" dirty="0">
                <a:ea typeface="ＭＳ Ｐゴシック" panose="020B0600070205080204" pitchFamily="34" charset="-128"/>
              </a:rPr>
              <a:t> οξύ).</a:t>
            </a:r>
          </a:p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Π</a:t>
            </a:r>
            <a:r>
              <a:rPr lang="el-GR" altLang="en-US" sz="3100" dirty="0">
                <a:ea typeface="ＭＳ Ｐゴシック" panose="020B0600070205080204" pitchFamily="34" charset="-128"/>
              </a:rPr>
              <a:t>αρά την τοξικότητά της, οι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νεφροί</a:t>
            </a:r>
            <a:r>
              <a:rPr lang="el-GR" altLang="en-US" sz="3100" dirty="0">
                <a:ea typeface="ＭＳ Ｐゴシック" panose="020B0600070205080204" pitchFamily="34" charset="-128"/>
              </a:rPr>
              <a:t> του καρχαρία διατηρούν την ουρία, επιτρέπουν την συγκέντρωσή της στο αίμα (100 φορές υψηλότερη από τα θηλαστικά) και καθιστούν την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ωσμομοριακότητα</a:t>
            </a:r>
            <a:r>
              <a:rPr lang="el-GR" altLang="en-US" sz="3100" dirty="0">
                <a:ea typeface="ＭＳ Ｐゴシック" panose="020B0600070205080204" pitchFamily="34" charset="-128"/>
              </a:rPr>
              <a:t> ίση με του νερού.</a:t>
            </a:r>
            <a:endParaRPr lang="en-US" altLang="en-US" sz="31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23338" y="37310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Ισορροπία νερού και αλάτων στα χερσαία ζώα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Η</a:t>
            </a:r>
            <a:r>
              <a:rPr lang="el-GR" altLang="en-US" sz="2800" dirty="0">
                <a:ea typeface="ＭＳ Ｐゴシック" panose="020B0600070205080204" pitchFamily="34" charset="-128"/>
              </a:rPr>
              <a:t> ζωή γεννήθηκε στο νερό και τα πρώτα ζώα ήταν σχεδιασμένα να διαβιούν αποκλειστικά στο νερό.</a:t>
            </a:r>
          </a:p>
          <a:p>
            <a:pPr>
              <a:lnSpc>
                <a:spcPct val="11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Γ</a:t>
            </a:r>
            <a:r>
              <a:rPr lang="el-GR" altLang="en-US" sz="2800" dirty="0" err="1">
                <a:ea typeface="ＭＳ Ｐゴシック" panose="020B0600070205080204" pitchFamily="34" charset="-128"/>
              </a:rPr>
              <a:t>ια</a:t>
            </a:r>
            <a:r>
              <a:rPr lang="el-GR" altLang="en-US" sz="2800" dirty="0">
                <a:ea typeface="ＭＳ Ｐゴシック" panose="020B0600070205080204" pitchFamily="34" charset="-128"/>
              </a:rPr>
              <a:t> να εποικίσουν την ξηρά έπρεπε «να μεταφέρουν την υδάτινή τους σύνθεση».</a:t>
            </a:r>
          </a:p>
          <a:p>
            <a:pPr>
              <a:lnSpc>
                <a:spcPct val="11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Τ</a:t>
            </a:r>
            <a:r>
              <a:rPr lang="el-GR" altLang="en-US" sz="2800" dirty="0">
                <a:ea typeface="ＭＳ Ｐゴシック" panose="020B0600070205080204" pitchFamily="34" charset="-128"/>
              </a:rPr>
              <a:t>α χερσαία ζώα χάνουν νερό με την εξάτμιση, την απέκκριση ούρων και την αποβολή κοπράνων.</a:t>
            </a:r>
          </a:p>
          <a:p>
            <a:pPr>
              <a:lnSpc>
                <a:spcPct val="11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Ο</a:t>
            </a:r>
            <a:r>
              <a:rPr lang="el-GR" altLang="en-US" sz="2800" dirty="0">
                <a:ea typeface="ＭＳ Ｐゴシック" panose="020B0600070205080204" pitchFamily="34" charset="-128"/>
              </a:rPr>
              <a:t>ι απώλειες νερού εξισορροπούνται με το νερό της τροφής, με την απευθείας κατάποση νερού και το μεταβολικό νερό. </a:t>
            </a:r>
          </a:p>
          <a:p>
            <a:pPr>
              <a:lnSpc>
                <a:spcPct val="11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Κ</a:t>
            </a:r>
            <a:r>
              <a:rPr lang="el-GR" altLang="en-US" sz="2800" dirty="0" err="1">
                <a:ea typeface="ＭＳ Ｐゴシック" panose="020B0600070205080204" pitchFamily="34" charset="-128"/>
              </a:rPr>
              <a:t>άποια</a:t>
            </a:r>
            <a:r>
              <a:rPr lang="el-GR" altLang="en-US" sz="2800" dirty="0">
                <a:ea typeface="ＭＳ Ｐゴシック" panose="020B0600070205080204" pitchFamily="34" charset="-128"/>
              </a:rPr>
              <a:t> ασπόνδυλα (κατσαρίδες και </a:t>
            </a:r>
            <a:r>
              <a:rPr lang="el-GR" altLang="en-US" sz="2800" dirty="0" err="1">
                <a:ea typeface="ＭＳ Ｐゴシック" panose="020B0600070205080204" pitchFamily="34" charset="-128"/>
              </a:rPr>
              <a:t>ακάρεα</a:t>
            </a:r>
            <a:r>
              <a:rPr lang="el-GR" altLang="en-US" sz="2800" dirty="0">
                <a:ea typeface="ＭＳ Ｐゴシック" panose="020B0600070205080204" pitchFamily="34" charset="-128"/>
              </a:rPr>
              <a:t>) απορροφούν υδρατμούς κατευθείαν από τον ατμοσφαιρικό αέρα. 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Θηλαστικά της ερήμου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42" y="1690689"/>
            <a:ext cx="2462272" cy="27085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1" b="21171"/>
          <a:stretch/>
        </p:blipFill>
        <p:spPr>
          <a:xfrm>
            <a:off x="5379359" y="4480559"/>
            <a:ext cx="2574237" cy="1682116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4629150" cy="4309245"/>
          </a:xfrm>
        </p:spPr>
        <p:txBody>
          <a:bodyPr>
            <a:normAutofit/>
          </a:bodyPr>
          <a:lstStyle/>
          <a:p>
            <a:r>
              <a:rPr lang="el-GR" altLang="en-US" sz="2400" dirty="0">
                <a:ea typeface="ＭＳ Ｐゴシック" panose="020B0600070205080204" pitchFamily="34" charset="-128"/>
              </a:rPr>
              <a:t>Ο αρουραίος καγκουρό δεν πίνει καθόλου νερό. </a:t>
            </a:r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ο 90% είναι μεταβολικό νερό και το υπόλοιπο 10% είναι η ελεύθερη υγρασία της τροφής.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Ο</a:t>
            </a:r>
            <a:r>
              <a:rPr lang="el-GR" altLang="en-US" sz="2400" dirty="0">
                <a:ea typeface="ＭＳ Ｐゴシック" panose="020B0600070205080204" pitchFamily="34" charset="-128"/>
              </a:rPr>
              <a:t>ι άνθρωποι καλύπτουν τις ανάγκες πίνοντας το 50% του νερού που χρειάζονται.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947160" y="5794457"/>
            <a:ext cx="1798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 err="1">
                <a:latin typeface="+mn-lt"/>
              </a:rPr>
              <a:t>Dipodomys</a:t>
            </a:r>
            <a:r>
              <a:rPr lang="en-US" altLang="en-US" sz="1600" dirty="0">
                <a:latin typeface="+mn-lt"/>
              </a:rPr>
              <a:t> sp.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1989" y="41628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l-GR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953596" y="58435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1012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Η τάση του σώματος των ζώων για εσωτερική σταθερότητα.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39" y="1828800"/>
            <a:ext cx="3920621" cy="437991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1530" y="1915341"/>
            <a:ext cx="3101975" cy="441007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Claude Bernard</a:t>
            </a:r>
            <a:r>
              <a:rPr lang="el-GR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>
                <a:ea typeface="ＭＳ Ｐゴシック" panose="020B0600070205080204" pitchFamily="34" charset="-128"/>
              </a:rPr>
              <a:t>milieu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int</a:t>
            </a:r>
            <a:r>
              <a:rPr lang="el-GR" altLang="en-US" sz="2400" dirty="0">
                <a:ea typeface="ＭＳ Ｐゴシック" panose="020B0600070205080204" pitchFamily="34" charset="-128"/>
              </a:rPr>
              <a:t>ė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rieur</a:t>
            </a:r>
            <a:r>
              <a:rPr lang="en-US" altLang="en-US" sz="2400" dirty="0">
                <a:ea typeface="ＭＳ Ｐゴシック" panose="020B0600070205080204" pitchFamily="34" charset="-128"/>
              </a:rPr>
              <a:t> (</a:t>
            </a:r>
            <a:r>
              <a:rPr lang="el-GR" altLang="en-US" sz="2400" dirty="0">
                <a:ea typeface="ＭＳ Ｐゴシック" panose="020B0600070205080204" pitchFamily="34" charset="-128"/>
              </a:rPr>
              <a:t>1878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). </a:t>
            </a:r>
            <a:endParaRPr lang="el-GR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Μ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ελέτες</a:t>
            </a:r>
            <a:r>
              <a:rPr lang="el-GR" altLang="en-US" sz="2400" dirty="0">
                <a:ea typeface="ＭＳ Ｐゴシック" panose="020B0600070205080204" pitchFamily="34" charset="-128"/>
              </a:rPr>
              <a:t> για την συγκέντρωση γλυκόζης στο αίμα και γλυκογόνου στο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ήπαρ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32950" y="58237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Έντομα, πτηνά και ερπετά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00" y="1807392"/>
            <a:ext cx="3682050" cy="41148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5440" y="1803015"/>
            <a:ext cx="4247860" cy="4410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Η</a:t>
            </a:r>
            <a:r>
              <a:rPr lang="el-GR" altLang="en-US" sz="2600" dirty="0">
                <a:ea typeface="ＭＳ Ｐゴシック" panose="020B0600070205080204" pitchFamily="34" charset="-128"/>
              </a:rPr>
              <a:t> αποβολή των παραπροϊόντων του αζώτου γίνεται αντί για την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υδατοδιαλυτή</a:t>
            </a:r>
            <a:r>
              <a:rPr lang="el-GR" altLang="en-US" sz="2600" dirty="0">
                <a:ea typeface="ＭＳ Ｐゴシック" panose="020B0600070205080204" pitchFamily="34" charset="-128"/>
              </a:rPr>
              <a:t> ουρία με το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ημιστερεό</a:t>
            </a:r>
            <a:r>
              <a:rPr lang="el-GR" altLang="en-US" sz="2600" dirty="0">
                <a:ea typeface="ＭＳ Ｐゴシック" panose="020B0600070205080204" pitchFamily="34" charset="-128"/>
              </a:rPr>
              <a:t> ουρικό οξύ, ελαττώνοντας τις απώλειες νερού.</a:t>
            </a:r>
          </a:p>
          <a:p>
            <a:pPr>
              <a:lnSpc>
                <a:spcPct val="10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Η</a:t>
            </a:r>
            <a:r>
              <a:rPr lang="el-GR" altLang="en-US" sz="2600" dirty="0">
                <a:ea typeface="ＭＳ Ｐゴシック" panose="020B0600070205080204" pitchFamily="34" charset="-128"/>
              </a:rPr>
              <a:t> δημιουργία ουρικού οξέος εξυπηρετεί και την απέκκριση μέσα στο αμνιακό αυγό (κατακρήμνιση σε κρυσταλλική μορφή)</a:t>
            </a:r>
            <a:r>
              <a:rPr lang="en-US" altLang="en-US" sz="2600" dirty="0">
                <a:ea typeface="ＭＳ Ｐゴシック" panose="020B0600070205080204" pitchFamily="34" charset="-128"/>
              </a:rPr>
              <a:t>.</a:t>
            </a:r>
            <a:r>
              <a:rPr lang="el-GR" altLang="en-US" sz="2600" dirty="0">
                <a:ea typeface="ＭＳ Ｐゴシック" panose="020B0600070205080204" pitchFamily="34" charset="-128"/>
              </a:rPr>
              <a:t> 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73590" y="522588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8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Θαλάσσια πουλιά και χελώνες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b="21658"/>
          <a:stretch/>
        </p:blipFill>
        <p:spPr>
          <a:xfrm>
            <a:off x="4863337" y="1772059"/>
            <a:ext cx="3413063" cy="2194694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11481" y="1671672"/>
            <a:ext cx="4451856" cy="4752905"/>
          </a:xfrm>
        </p:spPr>
        <p:txBody>
          <a:bodyPr>
            <a:normAutofit fontScale="77500" lnSpcReduction="20000"/>
          </a:bodyPr>
          <a:lstStyle/>
          <a:p>
            <a:pPr marL="230400" indent="-457200"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Ο</a:t>
            </a:r>
            <a:r>
              <a:rPr lang="el-GR" altLang="en-US" sz="3100" dirty="0">
                <a:ea typeface="ＭＳ Ｐゴシック" panose="020B0600070205080204" pitchFamily="34" charset="-128"/>
              </a:rPr>
              <a:t>ι μεγάλες ποσότητες αλάτων που προσλαμβάνονται με την τροφή αποβάλλονται με ειδικούς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αλατογόνους</a:t>
            </a:r>
            <a:r>
              <a:rPr lang="el-GR" altLang="en-US" sz="3100" dirty="0">
                <a:ea typeface="ＭＳ Ｐゴシック" panose="020B0600070205080204" pitchFamily="34" charset="-128"/>
              </a:rPr>
              <a:t> αδένες που υπάρχουν πάνω από τους οφθαλμούς. </a:t>
            </a:r>
            <a:r>
              <a:rPr lang="en-US" altLang="en-US" sz="3100" dirty="0">
                <a:ea typeface="ＭＳ Ｐゴシック" panose="020B0600070205080204" pitchFamily="34" charset="-128"/>
              </a:rPr>
              <a:t>Τ</a:t>
            </a:r>
            <a:r>
              <a:rPr lang="el-GR" altLang="en-US" sz="3100" dirty="0">
                <a:ea typeface="ＭＳ Ｐゴシック" panose="020B0600070205080204" pitchFamily="34" charset="-128"/>
              </a:rPr>
              <a:t>ο διάλυμα των «δακρύων» είναι μέχρι και </a:t>
            </a:r>
            <a:r>
              <a:rPr lang="el-GR" altLang="en-US" sz="3100" dirty="0" smtClean="0">
                <a:ea typeface="ＭＳ Ｐゴシック" panose="020B0600070205080204" pitchFamily="34" charset="-128"/>
              </a:rPr>
              <a:t>διπλάσιας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αλατότητας</a:t>
            </a:r>
            <a:r>
              <a:rPr lang="el-GR" altLang="en-US" sz="3100" dirty="0">
                <a:ea typeface="ＭＳ Ｐゴシック" panose="020B0600070205080204" pitchFamily="34" charset="-128"/>
              </a:rPr>
              <a:t> από το θαλασσινό νερό.</a:t>
            </a:r>
            <a:endParaRPr lang="en-US" altLang="en-US" sz="3100" dirty="0">
              <a:ea typeface="ＭＳ Ｐゴシック" panose="020B0600070205080204" pitchFamily="34" charset="-128"/>
            </a:endParaRPr>
          </a:p>
          <a:p>
            <a:pPr marL="230400" indent="-457200">
              <a:lnSpc>
                <a:spcPct val="110000"/>
              </a:lnSpc>
            </a:pPr>
            <a:r>
              <a:rPr lang="en-US" altLang="en-US" sz="3100" dirty="0" smtClean="0">
                <a:ea typeface="ＭＳ Ｐゴシック" panose="020B0600070205080204" pitchFamily="34" charset="-128"/>
              </a:rPr>
              <a:t>Σ</a:t>
            </a:r>
            <a:r>
              <a:rPr lang="el-GR" altLang="en-US" sz="3100" dirty="0">
                <a:ea typeface="ＭＳ Ｐゴシック" panose="020B0600070205080204" pitchFamily="34" charset="-128"/>
              </a:rPr>
              <a:t>τα πουλιά το διάλυμα άλατος εξέρχεται από τους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ρώθωνες</a:t>
            </a:r>
            <a:r>
              <a:rPr lang="el-GR" altLang="en-US" sz="3100" dirty="0">
                <a:ea typeface="ＭＳ Ｐゴシック" panose="020B0600070205080204" pitchFamily="34" charset="-128"/>
              </a:rPr>
              <a:t>.</a:t>
            </a:r>
            <a:endParaRPr lang="en-US" altLang="en-US" sz="31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7224" y="360838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27" y="3981488"/>
            <a:ext cx="2957283" cy="2114550"/>
          </a:xfrm>
        </p:spPr>
      </p:pic>
      <p:sp>
        <p:nvSpPr>
          <p:cNvPr id="9" name="TextBox 8"/>
          <p:cNvSpPr txBox="1"/>
          <p:nvPr/>
        </p:nvSpPr>
        <p:spPr>
          <a:xfrm>
            <a:off x="7793677" y="58337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5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Απεκκριτικό σύστημα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22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31" b="12664"/>
          <a:stretch/>
        </p:blipFill>
        <p:spPr>
          <a:xfrm>
            <a:off x="4282440" y="2016842"/>
            <a:ext cx="4125668" cy="3484541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410" y="1764679"/>
            <a:ext cx="3562350" cy="4087481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Ρ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υθμίζει</a:t>
            </a:r>
            <a:r>
              <a:rPr lang="el-GR" altLang="en-US" sz="2400" dirty="0">
                <a:ea typeface="ＭＳ Ｐゴシック" panose="020B0600070205080204" pitchFamily="34" charset="-128"/>
              </a:rPr>
              <a:t> την απόρριψη των βλαβερών παραπροϊόντων του μεταβολισμού.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Α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πό</a:t>
            </a:r>
            <a:r>
              <a:rPr lang="el-GR" altLang="en-US" sz="2400" dirty="0">
                <a:ea typeface="ＭＳ Ｐゴシック" panose="020B0600070205080204" pitchFamily="34" charset="-128"/>
              </a:rPr>
              <a:t> τα πλέον βασικά είναι τα αζωτούχα απόβλητα που έχουν δηλητηριώδη δράση όταν υπερβούν κάποιες συγκεντρώσεις.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08346" y="536288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507920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Σφυγμώδες</a:t>
            </a:r>
            <a:r>
              <a:rPr lang="el-GR" dirty="0" smtClean="0"/>
              <a:t> </a:t>
            </a:r>
            <a:r>
              <a:rPr lang="el-GR" dirty="0" err="1" smtClean="0"/>
              <a:t>κενοτόπιο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23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b="17974"/>
          <a:stretch/>
        </p:blipFill>
        <p:spPr>
          <a:xfrm>
            <a:off x="5076565" y="1825518"/>
            <a:ext cx="2986607" cy="2141235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Ο</a:t>
            </a:r>
            <a:r>
              <a:rPr lang="el-GR" altLang="en-US" sz="2400" dirty="0" err="1">
                <a:latin typeface="Calibri" panose="020F0502020204030204" pitchFamily="34" charset="0"/>
              </a:rPr>
              <a:t>υσιαστικά</a:t>
            </a:r>
            <a:r>
              <a:rPr lang="el-GR" altLang="en-US" sz="2400" dirty="0">
                <a:latin typeface="Calibri" panose="020F0502020204030204" pitchFamily="34" charset="0"/>
              </a:rPr>
              <a:t> εξασφαλίζει το ισοζύγιο του νερού απομακρύνοντας την περίσσεια του νερού που σωρεύεται λόγω </a:t>
            </a:r>
            <a:r>
              <a:rPr lang="el-GR" altLang="en-US" sz="2400" dirty="0" smtClean="0">
                <a:latin typeface="Calibri" panose="020F0502020204030204" pitchFamily="34" charset="0"/>
              </a:rPr>
              <a:t>ώσμωσης.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Π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ολλά</a:t>
            </a:r>
            <a:r>
              <a:rPr lang="el-GR" altLang="en-US" sz="2400" dirty="0">
                <a:ea typeface="ＭＳ Ｐゴシック" panose="020B0600070205080204" pitchFamily="34" charset="-128"/>
              </a:rPr>
              <a:t> πρωτόζωα και μερικοί σπόγγοι του γλυκού νερού διαθέτουν ειδικά απεκκριτικά οργανίδια.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ο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σ.κ</a:t>
            </a:r>
            <a:r>
              <a:rPr lang="el-GR" altLang="en-US" sz="2400" dirty="0">
                <a:ea typeface="ＭＳ Ｐゴシック" panose="020B0600070205080204" pitchFamily="34" charset="-128"/>
              </a:rPr>
              <a:t>. είναι λεπτό και σφαιρικό. </a:t>
            </a:r>
            <a:r>
              <a:rPr lang="en-US" altLang="en-US" sz="2400" dirty="0">
                <a:ea typeface="ＭＳ Ｐゴシック" panose="020B0600070205080204" pitchFamily="34" charset="-128"/>
              </a:rPr>
              <a:t>Δ</a:t>
            </a:r>
            <a:r>
              <a:rPr lang="el-GR" altLang="en-US" sz="2400" dirty="0">
                <a:ea typeface="ＭＳ Ｐゴシック" panose="020B0600070205080204" pitchFamily="34" charset="-128"/>
              </a:rPr>
              <a:t>εν αποτελεί πραγματικό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απεκκριτικό </a:t>
            </a:r>
            <a:r>
              <a:rPr lang="el-GR" altLang="en-US" sz="2400" dirty="0">
                <a:ea typeface="ＭＳ Ｐゴシック" panose="020B0600070205080204" pitchFamily="34" charset="-128"/>
              </a:rPr>
              <a:t>όργανο καθώς η αμμωνία διαχέεται εύκολα στο περιβάλλον. 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01343" y="36326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15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Νεφρίδια 1/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 b="8396"/>
          <a:stretch/>
        </p:blipFill>
        <p:spPr>
          <a:xfrm>
            <a:off x="5410507" y="1691147"/>
            <a:ext cx="2554050" cy="235697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05400" y="4205150"/>
            <a:ext cx="3581400" cy="1957526"/>
          </a:xfrm>
        </p:spPr>
        <p:txBody>
          <a:bodyPr>
            <a:normAutofit fontScale="92500"/>
          </a:bodyPr>
          <a:lstStyle/>
          <a:p>
            <a:r>
              <a:rPr lang="en-US" altLang="en-US" sz="2200" dirty="0">
                <a:latin typeface="Calibri" panose="020F0502020204030204" pitchFamily="34" charset="0"/>
              </a:rPr>
              <a:t>Τ</a:t>
            </a:r>
            <a:r>
              <a:rPr lang="el-GR" altLang="en-US" sz="2200" dirty="0">
                <a:latin typeface="Calibri" panose="020F0502020204030204" pitchFamily="34" charset="0"/>
              </a:rPr>
              <a:t>α αζωτούχα απόβλητα (αμμωνία) </a:t>
            </a:r>
            <a:r>
              <a:rPr lang="el-GR" altLang="en-US" sz="2200" dirty="0" err="1">
                <a:latin typeface="Calibri" panose="020F0502020204030204" pitchFamily="34" charset="0"/>
              </a:rPr>
              <a:t>διαχεόνται</a:t>
            </a:r>
            <a:r>
              <a:rPr lang="el-GR" altLang="en-US" sz="2200" dirty="0">
                <a:latin typeface="Calibri" panose="020F0502020204030204" pitchFamily="34" charset="0"/>
              </a:rPr>
              <a:t> από όλη την επιφάνεια του σώματος. </a:t>
            </a:r>
            <a:r>
              <a:rPr lang="en-US" altLang="en-US" sz="2200" dirty="0">
                <a:latin typeface="Calibri" panose="020F0502020204030204" pitchFamily="34" charset="0"/>
              </a:rPr>
              <a:t>Λ</a:t>
            </a:r>
            <a:r>
              <a:rPr lang="el-GR" altLang="en-US" sz="2200" dirty="0" err="1">
                <a:latin typeface="Calibri" panose="020F0502020204030204" pitchFamily="34" charset="0"/>
              </a:rPr>
              <a:t>όγω</a:t>
            </a:r>
            <a:r>
              <a:rPr lang="el-GR" altLang="en-US" sz="2200" dirty="0">
                <a:latin typeface="Calibri" panose="020F0502020204030204" pitchFamily="34" charset="0"/>
              </a:rPr>
              <a:t> διακλάδωσης δεν χρειάζεται κυκλοφορικό σύστημα.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4629150" cy="430924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Σ</a:t>
            </a:r>
            <a:r>
              <a:rPr lang="el-GR" altLang="en-US" dirty="0" err="1">
                <a:ea typeface="ＭＳ Ｐゴシック" panose="020B0600070205080204" pitchFamily="34" charset="-128"/>
              </a:rPr>
              <a:t>ωληνοειδής</a:t>
            </a:r>
            <a:r>
              <a:rPr lang="el-GR" altLang="en-US" dirty="0">
                <a:ea typeface="ＭＳ Ｐゴシック" panose="020B0600070205080204" pitchFamily="34" charset="-128"/>
              </a:rPr>
              <a:t> δομή σχεδιασμένη να διατηρεί την κατάλληλη ωσμωτική ισορροπία. </a:t>
            </a:r>
            <a:r>
              <a:rPr lang="en-US" altLang="en-US" dirty="0">
                <a:ea typeface="ＭＳ Ｐゴシック" panose="020B0600070205080204" pitchFamily="34" charset="-128"/>
              </a:rPr>
              <a:t>Α</a:t>
            </a:r>
            <a:r>
              <a:rPr lang="el-GR" altLang="en-US" dirty="0" err="1">
                <a:ea typeface="ＭＳ Ｐゴシック" panose="020B0600070205080204" pitchFamily="34" charset="-128"/>
              </a:rPr>
              <a:t>πό</a:t>
            </a:r>
            <a:r>
              <a:rPr lang="el-GR" altLang="en-US" dirty="0">
                <a:ea typeface="ＭＳ Ｐゴシック" panose="020B0600070205080204" pitchFamily="34" charset="-128"/>
              </a:rPr>
              <a:t> τις </a:t>
            </a:r>
            <a:r>
              <a:rPr lang="el-GR" altLang="en-US" dirty="0" err="1">
                <a:ea typeface="ＭＳ Ｐゴシック" panose="020B0600070205080204" pitchFamily="34" charset="-128"/>
              </a:rPr>
              <a:t>πιό</a:t>
            </a:r>
            <a:r>
              <a:rPr lang="el-GR" altLang="en-US" dirty="0">
                <a:ea typeface="ＭＳ Ｐゴシック" panose="020B0600070205080204" pitchFamily="34" charset="-128"/>
              </a:rPr>
              <a:t> απλές μορφές είναι το σύστημα των </a:t>
            </a:r>
            <a:r>
              <a:rPr lang="el-GR" altLang="en-US" dirty="0" err="1">
                <a:ea typeface="ＭＳ Ｐゴシック" panose="020B0600070205080204" pitchFamily="34" charset="-128"/>
              </a:rPr>
              <a:t>φλογοκυττάρων</a:t>
            </a:r>
            <a:r>
              <a:rPr lang="el-GR" altLang="en-US" dirty="0">
                <a:ea typeface="ＭＳ Ｐゴシック" panose="020B0600070205080204" pitchFamily="34" charset="-128"/>
              </a:rPr>
              <a:t> (ή </a:t>
            </a:r>
            <a:r>
              <a:rPr lang="el-GR" altLang="en-US" dirty="0" err="1">
                <a:ea typeface="ＭＳ Ｐゴシック" panose="020B0600070205080204" pitchFamily="34" charset="-128"/>
              </a:rPr>
              <a:t>πρωτονεφρίδιο</a:t>
            </a:r>
            <a:r>
              <a:rPr lang="el-GR" altLang="en-US" dirty="0">
                <a:ea typeface="ＭＳ Ｐゴシック" panose="020B0600070205080204" pitchFamily="34" charset="-128"/>
              </a:rPr>
              <a:t>) στους </a:t>
            </a:r>
            <a:r>
              <a:rPr lang="el-GR" altLang="en-US" dirty="0" err="1">
                <a:ea typeface="ＭＳ Ｐゴシック" panose="020B0600070205080204" pitchFamily="34" charset="-128"/>
              </a:rPr>
              <a:t>πλατυέλμινθες</a:t>
            </a:r>
            <a:r>
              <a:rPr lang="el-GR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Π</a:t>
            </a:r>
            <a:r>
              <a:rPr lang="el-GR" altLang="en-US" dirty="0" err="1">
                <a:ea typeface="ＭＳ Ｐゴシック" panose="020B0600070205080204" pitchFamily="34" charset="-128"/>
              </a:rPr>
              <a:t>ρόκειται</a:t>
            </a:r>
            <a:r>
              <a:rPr lang="el-GR" altLang="en-US" dirty="0">
                <a:ea typeface="ＭＳ Ｐゴシック" panose="020B0600070205080204" pitchFamily="34" charset="-128"/>
              </a:rPr>
              <a:t> για δύο έντονα διακλαδισμένα συστήματα αγωγών που κατανέμονται σε όλο το σώμα.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ο υγρό εισέρχεται στο σύστημα μέσω των </a:t>
            </a:r>
            <a:r>
              <a:rPr lang="el-GR" altLang="en-US" dirty="0" err="1">
                <a:ea typeface="ＭＳ Ｐゴシック" panose="020B0600070205080204" pitchFamily="34" charset="-128"/>
              </a:rPr>
              <a:t>φλογοκυττάρων</a:t>
            </a:r>
            <a:r>
              <a:rPr lang="el-GR" altLang="en-US" dirty="0">
                <a:ea typeface="ＭＳ Ｐゴシック" panose="020B0600070205080204" pitchFamily="34" charset="-128"/>
              </a:rPr>
              <a:t>. </a:t>
            </a:r>
            <a:r>
              <a:rPr lang="en-US" altLang="en-US" dirty="0">
                <a:ea typeface="ＭＳ Ｐゴシック" panose="020B0600070205080204" pitchFamily="34" charset="-128"/>
              </a:rPr>
              <a:t>Η</a:t>
            </a:r>
            <a:r>
              <a:rPr lang="el-GR" altLang="en-US" dirty="0">
                <a:ea typeface="ＭＳ Ｐゴシック" panose="020B0600070205080204" pitchFamily="34" charset="-128"/>
              </a:rPr>
              <a:t> ρυθμική κίνηση του θυσάνου των  </a:t>
            </a:r>
            <a:r>
              <a:rPr lang="el-GR" altLang="en-US" dirty="0" err="1">
                <a:ea typeface="ＭＳ Ｐゴシック" panose="020B0600070205080204" pitchFamily="34" charset="-128"/>
              </a:rPr>
              <a:t>μαστιγίων</a:t>
            </a:r>
            <a:r>
              <a:rPr lang="el-GR" altLang="en-US" dirty="0">
                <a:ea typeface="ＭＳ Ｐゴシック" panose="020B0600070205080204" pitchFamily="34" charset="-128"/>
              </a:rPr>
              <a:t> δημιουργεί αρνητική πίεση που έλκει το υγρό στο σωληνοειδές τμήμα.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2797" y="376541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900072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Νεφρίδια 2/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ο </a:t>
            </a:r>
            <a:r>
              <a:rPr lang="el-GR" altLang="en-US" dirty="0" err="1">
                <a:ea typeface="ＭＳ Ｐゴシック" panose="020B0600070205080204" pitchFamily="34" charset="-128"/>
              </a:rPr>
              <a:t>πρωτονεφρίδιο</a:t>
            </a:r>
            <a:r>
              <a:rPr lang="el-GR" altLang="en-US" dirty="0">
                <a:ea typeface="ＭＳ Ｐゴシック" panose="020B0600070205080204" pitchFamily="34" charset="-128"/>
              </a:rPr>
              <a:t> θεωρείται κλειστό σύστημα καθώς οι σωληνίσκοι είναι κλειστοί στο ένα άκρο.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Έ</a:t>
            </a:r>
            <a:r>
              <a:rPr lang="el-GR" altLang="en-US" dirty="0" err="1">
                <a:ea typeface="ＭＳ Ｐゴシック" panose="020B0600070205080204" pitchFamily="34" charset="-128"/>
              </a:rPr>
              <a:t>νας</a:t>
            </a:r>
            <a:r>
              <a:rPr lang="el-GR" altLang="en-US" dirty="0">
                <a:ea typeface="ＭＳ Ｐゴシック" panose="020B0600070205080204" pitchFamily="34" charset="-128"/>
              </a:rPr>
              <a:t> πιο εξελιγμένος τύπο νεφριδίου απαντά σε μερικά </a:t>
            </a:r>
            <a:r>
              <a:rPr lang="el-GR" altLang="en-US" dirty="0" err="1">
                <a:ea typeface="ＭＳ Ｐゴシック" panose="020B0600070205080204" pitchFamily="34" charset="-128"/>
              </a:rPr>
              <a:t>ευκοιλωματικά</a:t>
            </a:r>
            <a:r>
              <a:rPr lang="el-GR" altLang="en-US" dirty="0">
                <a:ea typeface="ＭＳ Ｐゴシック" panose="020B0600070205080204" pitchFamily="34" charset="-128"/>
              </a:rPr>
              <a:t> φύλα όπως οι </a:t>
            </a:r>
            <a:r>
              <a:rPr lang="el-GR" altLang="en-US" dirty="0" err="1">
                <a:ea typeface="ＭＳ Ｐゴシック" panose="020B0600070205080204" pitchFamily="34" charset="-128"/>
              </a:rPr>
              <a:t>Δακτυλιοσκώληκες</a:t>
            </a:r>
            <a:r>
              <a:rPr lang="el-GR" altLang="en-US" dirty="0">
                <a:ea typeface="ＭＳ Ｐゴシック" panose="020B0600070205080204" pitchFamily="34" charset="-128"/>
              </a:rPr>
              <a:t> και τα Μαλάκια (αληθινό ή ανοικτό νεφρίδιο, </a:t>
            </a:r>
            <a:r>
              <a:rPr lang="el-GR" altLang="en-US" dirty="0" err="1">
                <a:ea typeface="ＭＳ Ｐゴシック" panose="020B0600070205080204" pitchFamily="34" charset="-128"/>
              </a:rPr>
              <a:t>μετανεφρίδιο</a:t>
            </a:r>
            <a:r>
              <a:rPr lang="el-GR" altLang="en-US" dirty="0">
                <a:ea typeface="ＭＳ Ｐゴシック" panose="020B0600070205080204" pitchFamily="34" charset="-128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Ο</a:t>
            </a:r>
            <a:r>
              <a:rPr lang="el-GR" altLang="en-US" dirty="0">
                <a:ea typeface="ＭＳ Ｐゴシック" panose="020B0600070205080204" pitchFamily="34" charset="-128"/>
              </a:rPr>
              <a:t> σωληνίσκος είναι ανοιχτός και στα δύο άκρα επιτρέποντας στο υγρό να εισέλθει στο σωληνίσκο διαμέσου ενός βλεφαριδοφόρου </a:t>
            </a:r>
            <a:r>
              <a:rPr lang="el-GR" altLang="en-US" dirty="0" err="1">
                <a:ea typeface="ＭＳ Ｐゴシック" panose="020B0600070205080204" pitchFamily="34" charset="-128"/>
              </a:rPr>
              <a:t>χοανόμορφου</a:t>
            </a:r>
            <a:r>
              <a:rPr lang="el-GR" altLang="en-US" dirty="0">
                <a:ea typeface="ＭＳ Ｐゴシック" panose="020B0600070205080204" pitchFamily="34" charset="-128"/>
              </a:rPr>
              <a:t> ανοίγματος, του </a:t>
            </a:r>
            <a:r>
              <a:rPr lang="el-GR" altLang="en-US" dirty="0" err="1">
                <a:ea typeface="ＭＳ Ｐゴシック" panose="020B0600070205080204" pitchFamily="34" charset="-128"/>
              </a:rPr>
              <a:t>νεφροστόματος</a:t>
            </a:r>
            <a:r>
              <a:rPr lang="el-GR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ο </a:t>
            </a:r>
            <a:r>
              <a:rPr lang="el-GR" altLang="en-US" dirty="0" err="1">
                <a:ea typeface="ＭＳ Ｐゴシック" panose="020B0600070205080204" pitchFamily="34" charset="-128"/>
              </a:rPr>
              <a:t>μετανεφρίδιο</a:t>
            </a:r>
            <a:r>
              <a:rPr lang="el-GR" altLang="en-US" dirty="0">
                <a:ea typeface="ＭＳ Ｐゴシック" panose="020B0600070205080204" pitchFamily="34" charset="-128"/>
              </a:rPr>
              <a:t> περιβάλλεται από δίκτυο αιμοφόρων αγγείων που βοηθά στην ανάκτηση νερού και χρήσιμων υλικών από το υγρό του νεφρικού σωληνίσκου.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νεφροί</a:t>
            </a:r>
            <a:r>
              <a:rPr lang="el-GR" dirty="0" smtClean="0"/>
              <a:t> των αρθροπόδων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400" dirty="0">
                <a:ea typeface="ＭＳ Ｐゴシック" panose="020B0600070205080204" pitchFamily="34" charset="-128"/>
              </a:rPr>
              <a:t>Π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ρόκειται</a:t>
            </a:r>
            <a:r>
              <a:rPr lang="el-GR" altLang="en-US" sz="3400" dirty="0">
                <a:ea typeface="ＭＳ Ｐゴシック" panose="020B0600070205080204" pitchFamily="34" charset="-128"/>
              </a:rPr>
              <a:t> για ζεύγος 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κεραϊκών</a:t>
            </a:r>
            <a:r>
              <a:rPr lang="el-GR" altLang="en-US" sz="3400" dirty="0">
                <a:ea typeface="ＭＳ Ｐゴシック" panose="020B0600070205080204" pitchFamily="34" charset="-128"/>
              </a:rPr>
              <a:t> αδένων στα Καρκινοειδή που βρίσκεται κοιλιακά στο κεφάλι και από όπου απουσιάζουν τα ανοιχτά 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νεφροστόμια</a:t>
            </a:r>
            <a:r>
              <a:rPr lang="el-GR" altLang="en-US" sz="3400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3400" dirty="0">
                <a:ea typeface="ＭＳ Ｐゴシック" panose="020B0600070205080204" pitchFamily="34" charset="-128"/>
              </a:rPr>
              <a:t>Η</a:t>
            </a:r>
            <a:r>
              <a:rPr lang="el-GR" altLang="en-US" sz="3400" dirty="0">
                <a:ea typeface="ＭＳ Ｐゴシック" panose="020B0600070205080204" pitchFamily="34" charset="-128"/>
              </a:rPr>
              <a:t> υδροστατική πίεση του αίματος σχηματίζει ένα διήθημα του αίματος που δεν περιέχει πρωτεΐνες (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υπερδιήθημα</a:t>
            </a:r>
            <a:r>
              <a:rPr lang="el-GR" altLang="en-US" sz="3400" dirty="0">
                <a:ea typeface="ＭＳ Ｐゴシック" panose="020B0600070205080204" pitchFamily="34" charset="-128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n-US" altLang="en-US" sz="3400" dirty="0">
                <a:ea typeface="ＭＳ Ｐゴシック" panose="020B0600070205080204" pitchFamily="34" charset="-128"/>
              </a:rPr>
              <a:t>Τ</a:t>
            </a:r>
            <a:r>
              <a:rPr lang="el-GR" altLang="en-US" sz="3400" dirty="0">
                <a:ea typeface="ＭＳ Ｐゴシック" panose="020B0600070205080204" pitchFamily="34" charset="-128"/>
              </a:rPr>
              <a:t>α έντομα και οι αράχνες εξυπηρετούνται από το σύστημα των 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μαλπιγγιανών</a:t>
            </a:r>
            <a:r>
              <a:rPr lang="el-GR" altLang="en-US" sz="3400" dirty="0">
                <a:ea typeface="ＭＳ Ｐゴシック" panose="020B0600070205080204" pitchFamily="34" charset="-128"/>
              </a:rPr>
              <a:t> 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σωληναρίων</a:t>
            </a:r>
            <a:r>
              <a:rPr lang="el-GR" altLang="en-US" sz="3400" dirty="0">
                <a:ea typeface="ＭＳ Ｐゴシック" panose="020B0600070205080204" pitchFamily="34" charset="-128"/>
              </a:rPr>
              <a:t> που λειτουργούν σε συνδυασμό με τους εξειδικευμένους αδένες του τοιχώματος του ορθού.</a:t>
            </a:r>
          </a:p>
          <a:p>
            <a:pPr>
              <a:lnSpc>
                <a:spcPct val="110000"/>
              </a:lnSpc>
            </a:pPr>
            <a:r>
              <a:rPr lang="en-US" altLang="en-US" sz="3400" dirty="0">
                <a:ea typeface="ＭＳ Ｐゴシック" panose="020B0600070205080204" pitchFamily="34" charset="-128"/>
              </a:rPr>
              <a:t>Τ</a:t>
            </a:r>
            <a:r>
              <a:rPr lang="el-GR" altLang="en-US" sz="3400" dirty="0">
                <a:ea typeface="ＭＳ Ｐゴシック" panose="020B0600070205080204" pitchFamily="34" charset="-128"/>
              </a:rPr>
              <a:t>ο συγκεκριμένο απεκκριτικό σύστημα αποτελεί προσαρμογή στη διαβίωση στην ξηρά.</a:t>
            </a:r>
            <a:endParaRPr lang="en-US" altLang="en-US" sz="3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94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Μαλπιγγιανά</a:t>
            </a:r>
            <a:r>
              <a:rPr lang="el-GR" dirty="0" smtClean="0"/>
              <a:t> σωληνάρια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27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 b="9133"/>
          <a:stretch/>
        </p:blipFill>
        <p:spPr>
          <a:xfrm>
            <a:off x="5426835" y="1690689"/>
            <a:ext cx="2427037" cy="2321652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380548" y="4059009"/>
            <a:ext cx="4519612" cy="22415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Ό</a:t>
            </a:r>
            <a:r>
              <a:rPr lang="el-GR" altLang="en-US" dirty="0" err="1">
                <a:ea typeface="ＭＳ Ｐゴシック" panose="020B0600070205080204" pitchFamily="34" charset="-128"/>
              </a:rPr>
              <a:t>σο</a:t>
            </a:r>
            <a:r>
              <a:rPr lang="el-GR" altLang="en-US" dirty="0">
                <a:ea typeface="ＭＳ Ｐゴシック" panose="020B0600070205080204" pitchFamily="34" charset="-128"/>
              </a:rPr>
              <a:t> τα </a:t>
            </a:r>
            <a:r>
              <a:rPr lang="el-GR" altLang="en-US" dirty="0" err="1">
                <a:ea typeface="ＭＳ Ｐゴシック" panose="020B0600070205080204" pitchFamily="34" charset="-128"/>
              </a:rPr>
              <a:t>ερυθροκύτταρα</a:t>
            </a:r>
            <a:r>
              <a:rPr lang="el-GR" altLang="en-US" dirty="0">
                <a:ea typeface="ＭＳ Ｐゴシック" panose="020B0600070205080204" pitchFamily="34" charset="-128"/>
              </a:rPr>
              <a:t> της λείας </a:t>
            </a:r>
            <a:r>
              <a:rPr lang="el-GR" altLang="en-US" dirty="0" err="1">
                <a:ea typeface="ＭＳ Ｐゴシック" panose="020B0600070205080204" pitchFamily="34" charset="-128"/>
              </a:rPr>
              <a:t>πέπτονται</a:t>
            </a:r>
            <a:r>
              <a:rPr lang="el-GR" altLang="en-US" dirty="0">
                <a:ea typeface="ＭＳ Ｐゴシック" panose="020B0600070205080204" pitchFamily="34" charset="-128"/>
              </a:rPr>
              <a:t>, η περιεκτικότητα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σε</a:t>
            </a:r>
            <a:r>
              <a:rPr lang="el-GR" altLang="en-US" dirty="0"/>
              <a:t> ιόντα νατρίου πέφτει και αυξάνεται το κάλιο. </a:t>
            </a:r>
            <a:r>
              <a:rPr lang="en-US" altLang="en-US" dirty="0"/>
              <a:t>Η</a:t>
            </a:r>
            <a:r>
              <a:rPr lang="el-GR" altLang="en-US" dirty="0"/>
              <a:t> έκκριση των ιόντων δημιουργεί ωσμωτική πίεση που έλκει μέσα στο σωληνάριο νερό και ουρικό οξύ.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3096" y="1726472"/>
            <a:ext cx="4450080" cy="475290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Ο</a:t>
            </a:r>
            <a:r>
              <a:rPr lang="el-GR" altLang="en-US" dirty="0">
                <a:ea typeface="ＭＳ Ｐゴシック" panose="020B0600070205080204" pitchFamily="34" charset="-128"/>
              </a:rPr>
              <a:t> σχηματισμός των ούρων γίνεται με μηχανισμούς σωληνοειδούς απέκκρισης από τα κύτταρα που επενδύουν τα </a:t>
            </a:r>
            <a:r>
              <a:rPr lang="el-GR" altLang="en-US" dirty="0" err="1">
                <a:ea typeface="ＭＳ Ｐゴシック" panose="020B0600070205080204" pitchFamily="34" charset="-128"/>
              </a:rPr>
              <a:t>μ.σ</a:t>
            </a:r>
            <a:r>
              <a:rPr lang="el-GR" altLang="en-US" dirty="0">
                <a:ea typeface="ＭＳ Ｐゴシック" panose="020B0600070205080204" pitchFamily="34" charset="-128"/>
              </a:rPr>
              <a:t>. και βασίζεται σε ενεργή μεταφορά ιόντων υδρογόνου στο εσωτερικό τους. 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α φυτοφάγα έντομα εκκρίνουν κάλιο στο εσωτερικό των </a:t>
            </a:r>
            <a:r>
              <a:rPr lang="el-GR" altLang="en-US" dirty="0" err="1">
                <a:ea typeface="ＭＳ Ｐゴシック" panose="020B0600070205080204" pitchFamily="34" charset="-128"/>
              </a:rPr>
              <a:t>σωληναρίων</a:t>
            </a:r>
            <a:r>
              <a:rPr lang="el-GR" altLang="en-US" dirty="0">
                <a:ea typeface="ＭＳ Ｐゴシック" panose="020B0600070205080204" pitchFamily="34" charset="-128"/>
              </a:rPr>
              <a:t>. </a:t>
            </a: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α </a:t>
            </a:r>
            <a:r>
              <a:rPr lang="el-GR" altLang="en-US" dirty="0" err="1">
                <a:ea typeface="ＭＳ Ｐゴシック" panose="020B0600070205080204" pitchFamily="34" charset="-128"/>
              </a:rPr>
              <a:t>σαρκοφάγα</a:t>
            </a:r>
            <a:r>
              <a:rPr lang="el-GR" altLang="en-US" dirty="0">
                <a:ea typeface="ＭＳ Ｐゴシック" panose="020B0600070205080204" pitchFamily="34" charset="-128"/>
              </a:rPr>
              <a:t> εκκρίνουν υγρό με υψηλή περιεκτικότητα σε νάτριο που προσομοιάζει στο υψηλής συγκέντρωσης αίμα της λείας.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82992" y="373534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99217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Η λειτουργία των νεφρών </a:t>
            </a:r>
            <a:br>
              <a:rPr lang="el-GR" sz="4000" dirty="0" smtClean="0"/>
            </a:br>
            <a:r>
              <a:rPr lang="el-GR" sz="4000" dirty="0" smtClean="0"/>
              <a:t>στα </a:t>
            </a:r>
            <a:r>
              <a:rPr lang="el-GR" sz="4000" dirty="0" err="1" smtClean="0"/>
              <a:t>σπονδυλόζωα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Ο</a:t>
            </a:r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  <a:r>
              <a:rPr lang="el-GR" altLang="en-US" dirty="0" err="1">
                <a:ea typeface="ＭＳ Ｐゴシック" panose="020B0600070205080204" pitchFamily="34" charset="-128"/>
              </a:rPr>
              <a:t>νεφρός</a:t>
            </a:r>
            <a:r>
              <a:rPr lang="el-GR" altLang="en-US" dirty="0">
                <a:ea typeface="ＭＳ Ｐゴシック" panose="020B0600070205080204" pitchFamily="34" charset="-128"/>
              </a:rPr>
              <a:t> αποτελεί μέρος πολλών διασυνδεόμενων μηχανισμών που διατηρούν την κυτταρική ομοιόσταση.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Ε</a:t>
            </a:r>
            <a:r>
              <a:rPr lang="el-GR" altLang="en-US" dirty="0" err="1">
                <a:ea typeface="ＭＳ Ｐゴシック" panose="020B0600070205080204" pitchFamily="34" charset="-128"/>
              </a:rPr>
              <a:t>ίναι</a:t>
            </a:r>
            <a:r>
              <a:rPr lang="el-GR" altLang="en-US" dirty="0">
                <a:ea typeface="ＭＳ Ｐゴシック" panose="020B0600070205080204" pitchFamily="34" charset="-128"/>
              </a:rPr>
              <a:t> το πρωταρχικό όργανο που ρυθμίζει τον όγκο και την σύνθεση του εσωτερικού υγρού περιβάλλοντος. </a:t>
            </a:r>
            <a:r>
              <a:rPr lang="en-US" altLang="en-US" dirty="0">
                <a:ea typeface="ＭＳ Ｐゴシック" panose="020B0600070205080204" pitchFamily="34" charset="-128"/>
              </a:rPr>
              <a:t>Η</a:t>
            </a:r>
            <a:r>
              <a:rPr lang="el-GR" altLang="en-US" dirty="0">
                <a:ea typeface="ＭＳ Ｐゴシック" panose="020B0600070205080204" pitchFamily="34" charset="-128"/>
              </a:rPr>
              <a:t> απεκκριτική του λειτουργία θεωρείται </a:t>
            </a:r>
            <a:r>
              <a:rPr lang="el-GR" altLang="en-US" dirty="0" err="1">
                <a:ea typeface="ＭＳ Ｐゴシック" panose="020B0600070205080204" pitchFamily="34" charset="-128"/>
              </a:rPr>
              <a:t>συμπτωματική</a:t>
            </a:r>
            <a:r>
              <a:rPr lang="el-GR" altLang="en-US" dirty="0">
                <a:ea typeface="ＭＳ Ｐゴシック" panose="020B0600070205080204" pitchFamily="34" charset="-128"/>
              </a:rPr>
              <a:t> και δεν είναι η πρωτεύουσα.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Η</a:t>
            </a:r>
            <a:r>
              <a:rPr lang="el-GR" altLang="en-US" dirty="0">
                <a:ea typeface="ＭＳ Ｐゴシック" panose="020B0600070205080204" pitchFamily="34" charset="-128"/>
              </a:rPr>
              <a:t> οργάνωση των νεφρών μπορεί να διαφέρει ανάμεσα στα </a:t>
            </a:r>
            <a:r>
              <a:rPr lang="en-US" altLang="en-US" dirty="0">
                <a:ea typeface="ＭＳ Ｐゴシック" panose="020B0600070205080204" pitchFamily="34" charset="-128"/>
              </a:rPr>
              <a:t>taxa. Σ</a:t>
            </a:r>
            <a:r>
              <a:rPr lang="el-GR" altLang="en-US" dirty="0">
                <a:ea typeface="ＭＳ Ｐゴシック" panose="020B0600070205080204" pitchFamily="34" charset="-128"/>
              </a:rPr>
              <a:t>ε όλες η βασική μονάδα είναι ο 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νεφρώνας</a:t>
            </a:r>
            <a:r>
              <a:rPr lang="el-GR" altLang="en-US" dirty="0">
                <a:ea typeface="ＭＳ Ｐゴシック" panose="020B0600070205080204" pitchFamily="34" charset="-128"/>
              </a:rPr>
              <a:t>. </a:t>
            </a: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α ούρα σχηματίζονται μέσα από τρεις διαδικασίες: τη διήθηση, την </a:t>
            </a:r>
            <a:r>
              <a:rPr lang="el-GR" altLang="en-US" dirty="0" err="1">
                <a:ea typeface="ＭＳ Ｐゴシック" panose="020B0600070205080204" pitchFamily="34" charset="-128"/>
              </a:rPr>
              <a:t>επαναπορρόφηση</a:t>
            </a:r>
            <a:r>
              <a:rPr lang="el-GR" altLang="en-US" dirty="0">
                <a:ea typeface="ＭＳ Ｐゴシック" panose="020B0600070205080204" pitchFamily="34" charset="-128"/>
              </a:rPr>
              <a:t> και την έκκριση.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Ο</a:t>
            </a:r>
            <a:r>
              <a:rPr lang="el-GR" altLang="en-US" dirty="0">
                <a:ea typeface="ＭＳ Ｐゴシック" panose="020B0600070205080204" pitchFamily="34" charset="-128"/>
              </a:rPr>
              <a:t>ι δύο </a:t>
            </a:r>
            <a:r>
              <a:rPr lang="el-GR" altLang="en-US" dirty="0" err="1">
                <a:ea typeface="ＭＳ Ｐゴシック" panose="020B0600070205080204" pitchFamily="34" charset="-128"/>
              </a:rPr>
              <a:t>νεφροί</a:t>
            </a:r>
            <a:r>
              <a:rPr lang="el-GR" altLang="en-US" dirty="0">
                <a:ea typeface="ＭＳ Ｐゴシック" panose="020B0600070205080204" pitchFamily="34" charset="-128"/>
              </a:rPr>
              <a:t> στον άνθρωπο ζυγίζουν λιγότερο από το 1% του βάρους και διαθέτουν περίπου 2 εκ. </a:t>
            </a:r>
            <a:r>
              <a:rPr lang="el-GR" altLang="en-US" dirty="0" err="1">
                <a:ea typeface="ＭＳ Ｐゴシック" panose="020B0600070205080204" pitchFamily="34" charset="-128"/>
              </a:rPr>
              <a:t>νεφρώνες</a:t>
            </a:r>
            <a:r>
              <a:rPr lang="el-GR" altLang="en-US" dirty="0">
                <a:ea typeface="ＭＳ Ｐゴシック" panose="020B0600070205080204" pitchFamily="34" charset="-128"/>
              </a:rPr>
              <a:t>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3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ρύθμιση της θερμοκρασίας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46208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Ό</a:t>
            </a:r>
            <a:r>
              <a:rPr lang="el-GR" altLang="en-US" sz="2600" dirty="0">
                <a:ea typeface="ＭＳ Ｐゴシック" panose="020B0600070205080204" pitchFamily="34" charset="-128"/>
              </a:rPr>
              <a:t>λες οι βιοχημικές διεργασίες που επιτελούνται στους οργανισμούς εξαρτώνται από την θερμοκρασία σώματος.</a:t>
            </a:r>
          </a:p>
          <a:p>
            <a:pPr>
              <a:lnSpc>
                <a:spcPct val="11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Η</a:t>
            </a:r>
            <a:r>
              <a:rPr lang="el-GR" altLang="en-US" sz="2600" dirty="0">
                <a:ea typeface="ＭＳ Ｐゴシック" panose="020B0600070205080204" pitchFamily="34" charset="-128"/>
              </a:rPr>
              <a:t>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ενζυμική</a:t>
            </a:r>
            <a:r>
              <a:rPr lang="el-GR" altLang="en-US" sz="2600" dirty="0">
                <a:ea typeface="ＭＳ Ｐゴシック" panose="020B0600070205080204" pitchFamily="34" charset="-128"/>
              </a:rPr>
              <a:t> αποδοτικότητα μεταβάλλεται με την θερμοκρασία και αγγίζει το μέγιστο σε μια στενή και αυστηρά καθορισμένη περιοχή (θερμικά </a:t>
            </a:r>
            <a:r>
              <a:rPr lang="en-US" altLang="en-US" sz="2600" dirty="0">
                <a:ea typeface="ＭＳ Ｐゴシック" panose="020B0600070205080204" pitchFamily="34" charset="-128"/>
              </a:rPr>
              <a:t>optima).</a:t>
            </a:r>
            <a:endParaRPr lang="el-GR" altLang="en-US" sz="2600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Ε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άν</a:t>
            </a:r>
            <a:r>
              <a:rPr lang="el-GR" altLang="en-US" sz="2600" dirty="0">
                <a:ea typeface="ＭＳ Ｐゴシック" panose="020B0600070205080204" pitchFamily="34" charset="-128"/>
              </a:rPr>
              <a:t> η θερμοκρασία σώματος πέσει πολύ χαμηλά, ο μεταβολισμός επιβραδύνεται και συνεπώς λιγότερη ενέργεια αποδίδεται στις βασικές λειτουργίες των οργανισμών (π.χ. αναπαραγωγή).</a:t>
            </a:r>
          </a:p>
          <a:p>
            <a:pPr>
              <a:lnSpc>
                <a:spcPct val="11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Ε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άν</a:t>
            </a:r>
            <a:r>
              <a:rPr lang="el-GR" altLang="en-US" sz="2600" dirty="0">
                <a:ea typeface="ＭＳ Ｐゴシック" panose="020B0600070205080204" pitchFamily="34" charset="-128"/>
              </a:rPr>
              <a:t> η θερμοκρασία αυξηθεί υπέρμετρα, οι μεταβολικές αντιδράσεις χάνουν την ισορροπία τους.</a:t>
            </a:r>
          </a:p>
          <a:p>
            <a:pPr>
              <a:lnSpc>
                <a:spcPct val="11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Τ</a:t>
            </a:r>
            <a:r>
              <a:rPr lang="el-GR" altLang="en-US" sz="2600" dirty="0">
                <a:ea typeface="ＭＳ Ｐゴシック" panose="020B0600070205080204" pitchFamily="34" charset="-128"/>
              </a:rPr>
              <a:t>α ζώα μπορούν να επιβιώσουν επιτυχώς σε ένα στενό εύρος θερμοκρασιών, συνήθως μεταξύ 0 και 40</a:t>
            </a:r>
            <a:r>
              <a:rPr lang="el-GR" altLang="en-US" sz="2600" baseline="30000" dirty="0">
                <a:ea typeface="ＭＳ Ｐゴシック" panose="020B0600070205080204" pitchFamily="34" charset="-128"/>
              </a:rPr>
              <a:t>ο</a:t>
            </a:r>
            <a:r>
              <a:rPr lang="el-GR" altLang="en-US" sz="2600" dirty="0">
                <a:ea typeface="ＭＳ Ｐゴシック" panose="020B0600070205080204" pitchFamily="34" charset="-128"/>
              </a:rPr>
              <a:t> </a:t>
            </a:r>
            <a:r>
              <a:rPr lang="en-US" altLang="en-US" sz="2600" dirty="0">
                <a:ea typeface="ＭＳ Ｐゴシック" panose="020B0600070205080204" pitchFamily="34" charset="-128"/>
              </a:rPr>
              <a:t>C.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9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Αποκατάσταση της φυσιολογικής κατάστασης, όπου αυτή διαταράσσεται.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0520" y="1915341"/>
            <a:ext cx="3562985" cy="441007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Walter Cannon</a:t>
            </a:r>
            <a:endParaRPr lang="el-GR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Α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κατάπαυστη</a:t>
            </a:r>
            <a:r>
              <a:rPr lang="el-GR" altLang="en-US" sz="2400" dirty="0">
                <a:ea typeface="ＭＳ Ｐゴシック" panose="020B0600070205080204" pitchFamily="34" charset="-128"/>
              </a:rPr>
              <a:t> εξισορρόπηση και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επαναεξισορρόπηση</a:t>
            </a:r>
            <a:r>
              <a:rPr lang="el-GR" altLang="en-US" sz="2400" dirty="0">
                <a:ea typeface="ＭＳ Ｐゴシック" panose="020B0600070205080204" pitchFamily="34" charset="-128"/>
              </a:rPr>
              <a:t> των φυσιολογικών διεργασιών.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Ο</a:t>
            </a:r>
            <a:r>
              <a:rPr lang="el-GR" altLang="en-US" sz="2400" dirty="0">
                <a:ea typeface="ＭＳ Ｐゴシック" panose="020B0600070205080204" pitchFamily="34" charset="-128"/>
              </a:rPr>
              <a:t>ι γιατροί αναφέρονταν στην ίαση ως «επαναφορά στην ομοιόσταση».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98" y="1828800"/>
            <a:ext cx="3930904" cy="4379913"/>
          </a:xfrm>
        </p:spPr>
      </p:pic>
      <p:sp>
        <p:nvSpPr>
          <p:cNvPr id="7" name="TextBox 6"/>
          <p:cNvSpPr txBox="1"/>
          <p:nvPr/>
        </p:nvSpPr>
        <p:spPr>
          <a:xfrm>
            <a:off x="7717654" y="57065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15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Ορολογία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5" t="-397" r="-16425" b="-397"/>
          <a:stretch/>
        </p:blipFill>
        <p:spPr>
          <a:xfrm>
            <a:off x="641483" y="2046998"/>
            <a:ext cx="3915277" cy="2105695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18" t="-712" r="-11018" b="-712"/>
          <a:stretch/>
        </p:blipFill>
        <p:spPr>
          <a:xfrm>
            <a:off x="4299198" y="2050241"/>
            <a:ext cx="3871623" cy="2095231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" t="-397" r="-458" b="-397"/>
          <a:stretch/>
        </p:blipFill>
        <p:spPr>
          <a:xfrm>
            <a:off x="2708636" y="4206975"/>
            <a:ext cx="3778250" cy="2032000"/>
          </a:xfrm>
        </p:spPr>
      </p:pic>
      <p:sp>
        <p:nvSpPr>
          <p:cNvPr id="13" name="Rectangle 12"/>
          <p:cNvSpPr/>
          <p:nvPr/>
        </p:nvSpPr>
        <p:spPr>
          <a:xfrm>
            <a:off x="2730845" y="1676045"/>
            <a:ext cx="3504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l-GR" altLang="en-US" b="1" dirty="0">
                <a:ea typeface="ＭＳ Ｐゴシック" panose="020B0600070205080204" pitchFamily="34" charset="-128"/>
              </a:rPr>
              <a:t>«ψυχρόαιμος» και «θερμόαιμος».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361" y="4241099"/>
            <a:ext cx="2270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l-GR" altLang="en-US" sz="1800" b="1" dirty="0">
                <a:latin typeface="Calibri" panose="020F0502020204030204" pitchFamily="34" charset="0"/>
              </a:rPr>
              <a:t>«ποικιλόθερμος» και «ομοιόθερμος».</a:t>
            </a:r>
          </a:p>
          <a:p>
            <a:pPr eaLnBrk="1" hangingPunct="1"/>
            <a:endParaRPr lang="en-US" alt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86886" y="5542545"/>
            <a:ext cx="2237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l-GR" altLang="en-US" sz="1800" b="1" dirty="0">
                <a:latin typeface="Calibri" panose="020F0502020204030204" pitchFamily="34" charset="0"/>
              </a:rPr>
              <a:t>«</a:t>
            </a:r>
            <a:r>
              <a:rPr lang="el-GR" altLang="en-US" sz="1800" b="1" dirty="0" err="1">
                <a:latin typeface="Calibri" panose="020F0502020204030204" pitchFamily="34" charset="0"/>
              </a:rPr>
              <a:t>ενδόθερμος</a:t>
            </a:r>
            <a:r>
              <a:rPr lang="el-GR" altLang="en-US" sz="1800" b="1" dirty="0">
                <a:latin typeface="Calibri" panose="020F0502020204030204" pitchFamily="34" charset="0"/>
              </a:rPr>
              <a:t>» και «εξώθερμος».</a:t>
            </a:r>
            <a:endParaRPr lang="en-US" altLang="en-US" sz="1800" b="1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76765" y="36770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8828" y="383308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3402" y="593108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Ενδοθερμία</a:t>
            </a:r>
            <a:r>
              <a:rPr lang="el-GR" dirty="0" smtClean="0"/>
              <a:t>, </a:t>
            </a:r>
            <a:r>
              <a:rPr lang="el-GR" dirty="0" err="1" smtClean="0"/>
              <a:t>Εξωθερμία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18" y="1627369"/>
            <a:ext cx="8145862" cy="46980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Σ</a:t>
            </a:r>
            <a:r>
              <a:rPr lang="el-GR" altLang="en-US" dirty="0">
                <a:ea typeface="ＭＳ Ｐゴシック" panose="020B0600070205080204" pitchFamily="34" charset="-128"/>
              </a:rPr>
              <a:t>την </a:t>
            </a:r>
            <a:r>
              <a:rPr lang="el-GR" altLang="en-US" dirty="0" err="1">
                <a:ea typeface="ＭＳ Ｐゴシック" panose="020B0600070205080204" pitchFamily="34" charset="-128"/>
              </a:rPr>
              <a:t>ενδοθερμία</a:t>
            </a:r>
            <a:r>
              <a:rPr lang="el-GR" altLang="en-US" dirty="0">
                <a:ea typeface="ＭＳ Ｐゴシック" panose="020B0600070205080204" pitchFamily="34" charset="-128"/>
              </a:rPr>
              <a:t> η θερμότητα παράγεται από το μεταβολισμό των ζώων. Εφαρμόζεται μόνο στα πουλιά και τα θηλαστικά καθώς και σε πολύ λίγα ερπετά (π.χ. </a:t>
            </a:r>
            <a:r>
              <a:rPr lang="en-US" altLang="en-US" i="1" dirty="0">
                <a:ea typeface="ＭＳ Ｐゴシック" panose="020B0600070205080204" pitchFamily="34" charset="-128"/>
              </a:rPr>
              <a:t>D.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coriacea</a:t>
            </a:r>
            <a:r>
              <a:rPr lang="en-US" altLang="en-US" i="1" dirty="0">
                <a:ea typeface="ＭＳ Ｐゴシック" panose="020B0600070205080204" pitchFamily="34" charset="-128"/>
              </a:rPr>
              <a:t> - </a:t>
            </a:r>
            <a:r>
              <a:rPr lang="el-GR" altLang="en-US" dirty="0" err="1">
                <a:ea typeface="ＭＳ Ｐゴシック" panose="020B0600070205080204" pitchFamily="34" charset="-128"/>
              </a:rPr>
              <a:t>γιγαντοθερμία</a:t>
            </a:r>
            <a:r>
              <a:rPr lang="en-US" altLang="en-US" dirty="0">
                <a:ea typeface="ＭＳ Ｐゴシック" panose="020B0600070205080204" pitchFamily="34" charset="-128"/>
              </a:rPr>
              <a:t>).</a:t>
            </a:r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Σ</a:t>
            </a:r>
            <a:r>
              <a:rPr lang="el-GR" altLang="en-US" dirty="0">
                <a:ea typeface="ＭＳ Ｐゴシック" panose="020B0600070205080204" pitchFamily="34" charset="-128"/>
              </a:rPr>
              <a:t>την </a:t>
            </a:r>
            <a:r>
              <a:rPr lang="el-GR" altLang="en-US" dirty="0" err="1">
                <a:ea typeface="ＭＳ Ｐゴシック" panose="020B0600070205080204" pitchFamily="34" charset="-128"/>
              </a:rPr>
              <a:t>εξωθερμία</a:t>
            </a:r>
            <a:r>
              <a:rPr lang="el-GR" altLang="en-US" dirty="0">
                <a:ea typeface="ＭＳ Ｐゴシック" panose="020B0600070205080204" pitchFamily="34" charset="-128"/>
              </a:rPr>
              <a:t> η θερμοκρασία του σώματος καθορίζεται μόνο από το περιβάλλον, συνήθως από τον ήλιο, είτε άμεσα (</a:t>
            </a:r>
            <a:r>
              <a:rPr lang="el-GR" altLang="en-US" b="1" dirty="0" err="1">
                <a:ea typeface="ＭＳ Ｐゴシック" panose="020B0600070205080204" pitchFamily="34" charset="-128"/>
              </a:rPr>
              <a:t>ηλιοθερμία</a:t>
            </a:r>
            <a:r>
              <a:rPr lang="el-GR" altLang="en-US" dirty="0">
                <a:ea typeface="ＭＳ Ｐゴシック" panose="020B0600070205080204" pitchFamily="34" charset="-128"/>
              </a:rPr>
              <a:t>) είτε από θερμαινόμενα υποστρώματα (</a:t>
            </a:r>
            <a:r>
              <a:rPr lang="el-GR" altLang="en-US" b="1" dirty="0" err="1">
                <a:ea typeface="ＭＳ Ｐゴシック" panose="020B0600070205080204" pitchFamily="34" charset="-128"/>
              </a:rPr>
              <a:t>θιγμοθερμία</a:t>
            </a:r>
            <a:r>
              <a:rPr lang="el-GR" altLang="en-US" dirty="0">
                <a:ea typeface="ＭＳ Ｐゴシック" panose="020B0600070205080204" pitchFamily="34" charset="-128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Στην πράξη όλα τα ζώα παράγουν έστω και μικρά ποσά μεταβολικής θερμότητας. Σε ορισμένες μάλιστα περιπτώσεις που αφορούν στα ερπετά, τα ποσά αυτά είναι πολύ σημαντικά και παραπέμπουν περισσότερο στην </a:t>
            </a:r>
            <a:r>
              <a:rPr lang="el-GR" altLang="en-US" dirty="0" err="1">
                <a:ea typeface="ＭＳ Ｐゴシック" panose="020B0600070205080204" pitchFamily="34" charset="-128"/>
              </a:rPr>
              <a:t>ενδοθερμία</a:t>
            </a:r>
            <a:r>
              <a:rPr lang="el-GR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Έχει προταθεί μια "συμπληρωματική" ορολογία σύμφωνα με την οποία τα </a:t>
            </a:r>
            <a:r>
              <a:rPr lang="el-GR" altLang="en-US" dirty="0" err="1">
                <a:ea typeface="ＭＳ Ｐゴシック" panose="020B0600070205080204" pitchFamily="34" charset="-128"/>
              </a:rPr>
              <a:t>ενδόθερμα</a:t>
            </a:r>
            <a:r>
              <a:rPr lang="el-GR" altLang="en-US" dirty="0">
                <a:ea typeface="ＭＳ Ｐゴシック" panose="020B0600070205080204" pitchFamily="34" charset="-128"/>
              </a:rPr>
              <a:t> χαρακτηρίζονται και ως </a:t>
            </a:r>
            <a:r>
              <a:rPr lang="el-GR" altLang="en-US" b="1" dirty="0" err="1">
                <a:ea typeface="ＭＳ Ｐゴシック" panose="020B0600070205080204" pitchFamily="34" charset="-128"/>
              </a:rPr>
              <a:t>ταχυμεταβολικά</a:t>
            </a:r>
            <a:r>
              <a:rPr lang="el-GR" altLang="en-US" dirty="0">
                <a:ea typeface="ＭＳ Ｐゴシック" panose="020B0600070205080204" pitchFamily="34" charset="-128"/>
              </a:rPr>
              <a:t> ενώ τα εξώθερμα ως </a:t>
            </a:r>
            <a:r>
              <a:rPr lang="el-GR" altLang="en-US" b="1" dirty="0" err="1">
                <a:ea typeface="ＭＳ Ｐゴシック" panose="020B0600070205080204" pitchFamily="34" charset="-128"/>
              </a:rPr>
              <a:t>βραδυμεταβολικά</a:t>
            </a:r>
            <a:r>
              <a:rPr lang="el-GR" altLang="en-US" b="1" dirty="0">
                <a:ea typeface="ＭＳ Ｐゴシック" panose="020B0600070205080204" pitchFamily="34" charset="-128"/>
              </a:rPr>
              <a:t>.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2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2383"/>
            <a:ext cx="78867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Η</a:t>
            </a:r>
            <a:r>
              <a:rPr lang="el-GR" altLang="en-US" sz="2800" dirty="0">
                <a:ea typeface="ＭＳ Ｐゴシック" panose="020B0600070205080204" pitchFamily="34" charset="-128"/>
              </a:rPr>
              <a:t> θερμοκρασιακή διαφορά των 10</a:t>
            </a:r>
            <a:r>
              <a:rPr lang="el-GR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l-GR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C</a:t>
            </a:r>
            <a:r>
              <a:rPr lang="el-GR" altLang="en-US" sz="2800" dirty="0">
                <a:ea typeface="ＭＳ Ｐゴシック" panose="020B0600070205080204" pitchFamily="34" charset="-128"/>
              </a:rPr>
              <a:t> έχει γίνει η σταθερά που χρησιμοποιείται για να μετρηθεί η θερμοκρασιακή ευαισθησία μιας βιολογικής λειτουργίας.</a:t>
            </a:r>
          </a:p>
          <a:p>
            <a:pPr>
              <a:lnSpc>
                <a:spcPct val="11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Π</a:t>
            </a:r>
            <a:r>
              <a:rPr lang="el-GR" altLang="en-US" sz="2800" dirty="0" err="1">
                <a:ea typeface="ＭＳ Ｐゴシック" panose="020B0600070205080204" pitchFamily="34" charset="-128"/>
              </a:rPr>
              <a:t>εριγράφεται</a:t>
            </a:r>
            <a:r>
              <a:rPr lang="el-GR" altLang="en-US" sz="2800" dirty="0">
                <a:ea typeface="ＭＳ Ｐゴシック" panose="020B0600070205080204" pitchFamily="34" charset="-128"/>
              </a:rPr>
              <a:t> από τον λόγο της τιμής του ρυθμού μιας λειτουργίας στην υψηλότερη θερμοκρασία προς την τιμή του ρυθμού στην χαμηλότερη θερμοκρασία.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buNone/>
            </a:pPr>
            <a:endParaRPr lang="el-GR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Γ</a:t>
            </a:r>
            <a:r>
              <a:rPr lang="el-GR" altLang="en-US" sz="2800" dirty="0">
                <a:ea typeface="ＭＳ Ｐゴシック" panose="020B0600070205080204" pitchFamily="34" charset="-128"/>
              </a:rPr>
              <a:t>ενικά στα βιολογικά συστήματα η σταθερά παίρνει τιμές που κυμαίνονται μεταξύ 1 και 3. 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444" y="4114747"/>
            <a:ext cx="376155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Θερμορύθμιση μέσω συμπεριφοράς 1/3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1652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Τ</a:t>
            </a:r>
            <a:r>
              <a:rPr lang="el-GR" altLang="en-US" sz="3100" dirty="0">
                <a:ea typeface="ＭＳ Ｐゴシック" panose="020B0600070205080204" pitchFamily="34" charset="-128"/>
              </a:rPr>
              <a:t>α εξώθερμα ζώα δεν μπορούν να ρυθμίσουν τη θερμοκρασία τους μέσω φυσιολογικών διεργασιών. </a:t>
            </a:r>
            <a:r>
              <a:rPr lang="en-US" altLang="en-US" sz="3100" dirty="0">
                <a:ea typeface="ＭＳ Ｐゴシック" panose="020B0600070205080204" pitchFamily="34" charset="-128"/>
              </a:rPr>
              <a:t>Έ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τσι</a:t>
            </a:r>
            <a:r>
              <a:rPr lang="el-GR" altLang="en-US" sz="3100" dirty="0">
                <a:ea typeface="ＭＳ Ｐゴシック" panose="020B0600070205080204" pitchFamily="34" charset="-128"/>
              </a:rPr>
              <a:t> καταφεύγουν στην υιοθέτηση κατάλληλων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συμπεριφορικών</a:t>
            </a:r>
            <a:r>
              <a:rPr lang="el-GR" altLang="en-US" sz="3100" dirty="0">
                <a:ea typeface="ＭＳ Ｐゴシック" panose="020B0600070205080204" pitchFamily="34" charset="-128"/>
              </a:rPr>
              <a:t> προτύπων. </a:t>
            </a:r>
          </a:p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Α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νάλογα</a:t>
            </a:r>
            <a:r>
              <a:rPr lang="el-GR" altLang="en-US" sz="3100" dirty="0">
                <a:ea typeface="ＭＳ Ｐゴシック" panose="020B0600070205080204" pitchFamily="34" charset="-128"/>
              </a:rPr>
              <a:t> με την ώρα της ημέρας, την εποχή και τις γεωγραφικές συντεταγμένες του βιότοπου όπου διαβιούν, τροποποιούν την διάρκεια έκθεσης τους στο ήλιο.</a:t>
            </a:r>
          </a:p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Έ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τσι</a:t>
            </a:r>
            <a:r>
              <a:rPr lang="el-GR" altLang="en-US" sz="3100" dirty="0">
                <a:ea typeface="ＭＳ Ｐゴシック" panose="020B0600070205080204" pitchFamily="34" charset="-128"/>
              </a:rPr>
              <a:t> το χειμώνα δραστηριοποιούνται πιο αργά αλλά για περισσότερες ώρες ενώ το καλοκαίρι ενεργοποιούνται πολύ νωρίς αλλά μένουν εκτός καταφυγίων για πολύ λιγότερο.</a:t>
            </a:r>
          </a:p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Η</a:t>
            </a:r>
            <a:r>
              <a:rPr lang="el-GR" altLang="en-US" sz="3100" dirty="0">
                <a:ea typeface="ＭＳ Ｐゴシック" panose="020B0600070205080204" pitchFamily="34" charset="-128"/>
              </a:rPr>
              <a:t> συμπεριφορά θερμορύθμισης αλλάζει σύμφωνα με την ταυτότητα του κάθε ατόμου (ηλικία, φύλο, κατάσταση).</a:t>
            </a:r>
            <a:endParaRPr lang="en-US" altLang="en-US" sz="31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0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Θερμορύθμιση μέσω συμπεριφοράς </a:t>
            </a:r>
            <a:r>
              <a:rPr lang="el-GR" sz="4000" dirty="0" smtClean="0"/>
              <a:t>2/3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64830" cy="462089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Ένα εξώθερμο ζώο μπορεί να επιλέξει διαφορετικό </a:t>
            </a:r>
            <a:r>
              <a:rPr lang="el-GR" altLang="en-US" dirty="0" err="1">
                <a:ea typeface="ＭＳ Ｐゴシック" panose="020B0600070205080204" pitchFamily="34" charset="-128"/>
              </a:rPr>
              <a:t>μικροενδιαίτημα</a:t>
            </a:r>
            <a:r>
              <a:rPr lang="el-GR" altLang="en-US" dirty="0">
                <a:ea typeface="ＭＳ Ｐゴシック" panose="020B0600070205080204" pitchFamily="34" charset="-128"/>
              </a:rPr>
              <a:t> όπου η </a:t>
            </a:r>
            <a:r>
              <a:rPr lang="el-GR" altLang="en-US" dirty="0" err="1">
                <a:ea typeface="ＭＳ Ｐゴシック" panose="020B0600070205080204" pitchFamily="34" charset="-128"/>
              </a:rPr>
              <a:t>αντανακλαστικότητα</a:t>
            </a:r>
            <a:r>
              <a:rPr lang="el-GR" altLang="en-US" dirty="0">
                <a:ea typeface="ＭＳ Ｐゴシック" panose="020B0600070205080204" pitchFamily="34" charset="-128"/>
              </a:rPr>
              <a:t> και η θερμοχωρητικότητα του υποστρώματος θα είναι διαφορετική, να περιορίσει τον χρόνο που παραμένει ενεργό, να αλλάξει κατάλληλα την θέση του, ώστε να εξασφαλίσει ότι όσο το δυνατό μεγαλύτερη ή μικρότερη επιφάνεια κατά περίπτωση, θα έρχεται σε επαφή με τις ηλιακές ακτίνες ή θα είναι περισσότερο ή λιγότερο εκτεθειμένη στον άνεμο, να δημιουργεί μεγάλες ομάδες όπου τα άτομα μπορούν και αυξάνουν την θερμοκρασία τους λόγω της μεγάλης τους συγκέντρωσης ή τέλος να κρύβεται σε λαγούμια.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Αρκετά είδη έχουν την ικανότητα να αλλάζουν την </a:t>
            </a:r>
            <a:r>
              <a:rPr lang="el-GR" altLang="en-US" dirty="0" err="1">
                <a:ea typeface="ＭＳ Ｐゴシック" panose="020B0600070205080204" pitchFamily="34" charset="-128"/>
              </a:rPr>
              <a:t>ανακλαστικότητα</a:t>
            </a:r>
            <a:r>
              <a:rPr lang="el-GR" altLang="en-US" dirty="0">
                <a:ea typeface="ＭＳ Ｐゴシック" panose="020B0600070205080204" pitchFamily="34" charset="-128"/>
              </a:rPr>
              <a:t> και την απορροφητικότητα της επιφάνειας τους, καταφεύγοντας σε χρωματικές αλλαγές του δέρματος.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Έχει αποδειχθεί ότι τα περισσότερα εξώθερμα θερμαίνονται με πολύ πιο ταχείς ρυθμούς από ότι ψύχονται. 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24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Θερμορύθμιση μέσω συμπεριφοράς </a:t>
            </a:r>
            <a:r>
              <a:rPr lang="el-GR" sz="4000" dirty="0" smtClean="0"/>
              <a:t>3/3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2" y="1690689"/>
            <a:ext cx="8093661" cy="44510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9534" y="57299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637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Σαύρες της λάβας (</a:t>
            </a:r>
            <a:r>
              <a:rPr lang="fr-FR" dirty="0" err="1" smtClean="0"/>
              <a:t>Tropidurus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b="17255"/>
          <a:stretch/>
        </p:blipFill>
        <p:spPr>
          <a:xfrm>
            <a:off x="663023" y="2240280"/>
            <a:ext cx="3886200" cy="28346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2400" y="479792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</a:t>
            </a:r>
            <a:endParaRPr lang="el-GR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68" y="3275512"/>
            <a:ext cx="3886200" cy="2165168"/>
          </a:xfrm>
        </p:spPr>
      </p:pic>
      <p:sp>
        <p:nvSpPr>
          <p:cNvPr id="8" name="TextBox 7"/>
          <p:cNvSpPr txBox="1"/>
          <p:nvPr/>
        </p:nvSpPr>
        <p:spPr>
          <a:xfrm>
            <a:off x="8181808" y="516368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23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Θερμοκρασία αντιστάθμιση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α περισσότερα εξώθερμα ζώα μπορούν να διορθώνουν το μεταβολικό τους ρυθμό με την επικρατούσα θερμοκρασία έτσι ώστε ο μεταβολισμός να πραγματοποιείται απρόσκοπτα.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Α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υτή</a:t>
            </a:r>
            <a:r>
              <a:rPr lang="el-GR" altLang="en-US" sz="2400" dirty="0">
                <a:ea typeface="ＭＳ Ｐゴシック" panose="020B0600070205080204" pitchFamily="34" charset="-128"/>
              </a:rPr>
              <a:t> η ικανότητα καλείται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θ.α</a:t>
            </a:r>
            <a:r>
              <a:rPr lang="el-GR" altLang="en-US" sz="2400" dirty="0">
                <a:ea typeface="ＭＳ Ｐゴシック" panose="020B0600070205080204" pitchFamily="34" charset="-128"/>
              </a:rPr>
              <a:t>. και βασίζεται σε σύνθετες βιοχημικές και κυτταρικές ρυθμίσεις.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Έ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τσι</a:t>
            </a:r>
            <a:r>
              <a:rPr lang="el-GR" altLang="en-US" sz="2400" dirty="0">
                <a:ea typeface="ＭＳ Ｐゴシック" panose="020B0600070205080204" pitchFamily="34" charset="-128"/>
              </a:rPr>
              <a:t> τα εξώθερμα καταφέρνουν να κρατούν σταθερές τις μεταβολικές τους λειτουργίες ανεξάρτητα από τη μεταβαλλόμενη θερμοκρασία.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27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Ακρίβεια θερμορύθμισης</a:t>
            </a:r>
            <a:br>
              <a:rPr lang="el-GR" sz="4000" dirty="0" smtClean="0"/>
            </a:br>
            <a:r>
              <a:rPr lang="el-GR" sz="4000" dirty="0" smtClean="0"/>
              <a:t>Σχέση κόστους – ωφέλειας 1/2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3100" dirty="0">
                <a:ea typeface="ＭＳ Ｐゴシック" panose="020B0600070205080204" pitchFamily="34" charset="-128"/>
              </a:rPr>
              <a:t>Οι </a:t>
            </a:r>
            <a:r>
              <a:rPr lang="en-US" altLang="en-US" sz="3100" dirty="0">
                <a:ea typeface="ＭＳ Ｐゴシック" panose="020B0600070205080204" pitchFamily="34" charset="-128"/>
              </a:rPr>
              <a:t>Huey</a:t>
            </a:r>
            <a:r>
              <a:rPr lang="el-GR" altLang="en-US" sz="3100" dirty="0">
                <a:ea typeface="ＭＳ Ｐゴシック" panose="020B0600070205080204" pitchFamily="34" charset="-128"/>
              </a:rPr>
              <a:t> και </a:t>
            </a:r>
            <a:r>
              <a:rPr lang="en-US" altLang="en-US" sz="3100" dirty="0" err="1">
                <a:ea typeface="ＭＳ Ｐゴシック" panose="020B0600070205080204" pitchFamily="34" charset="-128"/>
              </a:rPr>
              <a:t>Slatkin</a:t>
            </a:r>
            <a:r>
              <a:rPr lang="el-GR" altLang="en-US" sz="3100" dirty="0">
                <a:ea typeface="ＭＳ Ｐゴシック" panose="020B0600070205080204" pitchFamily="34" charset="-128"/>
              </a:rPr>
              <a:t> (1976) εκτίμησαν την σχέση κόστους-ωφέλειας που αφορά στην διατήρηση μιας υψηλής και σταθερής θερμοκρασίας σώματος, διατυπώνοντας την άποψη ότι τα εξώθερμα θα πρέπει να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θερμορυθμίζουν</a:t>
            </a:r>
            <a:r>
              <a:rPr lang="el-GR" altLang="en-US" sz="3100" dirty="0">
                <a:ea typeface="ＭＳ Ｐゴシック" panose="020B0600070205080204" pitchFamily="34" charset="-128"/>
              </a:rPr>
              <a:t> μόνο σε περιβάλλοντα όπου το κόστος μιας αποτελεσματικής θερμορύθμισης είναι χαμηλό.</a:t>
            </a:r>
          </a:p>
          <a:p>
            <a:pPr>
              <a:lnSpc>
                <a:spcPct val="110000"/>
              </a:lnSpc>
            </a:pPr>
            <a:r>
              <a:rPr lang="el-GR" altLang="en-US" sz="3100" dirty="0">
                <a:ea typeface="ＭＳ Ｐゴシック" panose="020B0600070205080204" pitchFamily="34" charset="-128"/>
              </a:rPr>
              <a:t>Συσχέτισαν τη θερμοκρασία σώματος των ζώων με αυτή του περιβάλλοντος και μέσα από την ευθεία παλινδρόμησης που προέκυψε, εκτίμησαν τον τρόπο θερμορύθμισης. </a:t>
            </a:r>
          </a:p>
          <a:p>
            <a:pPr>
              <a:lnSpc>
                <a:spcPct val="110000"/>
              </a:lnSpc>
            </a:pPr>
            <a:r>
              <a:rPr lang="el-GR" altLang="en-US" sz="3100" dirty="0">
                <a:ea typeface="ＭＳ Ｐゴシック" panose="020B0600070205080204" pitchFamily="34" charset="-128"/>
              </a:rPr>
              <a:t>Όταν η κλίση είναι ίση με την μονάδα, τα ζώα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θερμορυθμίζουν</a:t>
            </a:r>
            <a:r>
              <a:rPr lang="el-GR" altLang="en-US" sz="3100" dirty="0">
                <a:ea typeface="ＭＳ Ｐゴシック" panose="020B0600070205080204" pitchFamily="34" charset="-128"/>
              </a:rPr>
              <a:t> παθητικά (</a:t>
            </a:r>
            <a:r>
              <a:rPr lang="el-GR" altLang="en-US" sz="3100" b="1" dirty="0" err="1">
                <a:ea typeface="ＭＳ Ｐゴシック" panose="020B0600070205080204" pitchFamily="34" charset="-128"/>
              </a:rPr>
              <a:t>θερμοσυμμορφωτές</a:t>
            </a:r>
            <a:r>
              <a:rPr lang="el-GR" altLang="en-US" sz="3100" dirty="0">
                <a:ea typeface="ＭＳ Ｐゴシック" panose="020B0600070205080204" pitchFamily="34" charset="-128"/>
              </a:rPr>
              <a:t>) ακολουθώντας τις κλιματικές συνθήκες, ενώ όταν η κλίση είναι μηδέν, τα ζώα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εμφάνιζουν</a:t>
            </a:r>
            <a:r>
              <a:rPr lang="el-GR" altLang="en-US" sz="3100" dirty="0">
                <a:ea typeface="ＭＳ Ｐゴシック" panose="020B0600070205080204" pitchFamily="34" charset="-128"/>
              </a:rPr>
              <a:t> ενεργητική θερμορυθμιστική συμπεριφορά (</a:t>
            </a:r>
            <a:r>
              <a:rPr lang="el-GR" altLang="en-US" sz="3100" b="1" dirty="0" err="1">
                <a:ea typeface="ＭＳ Ｐゴシック" panose="020B0600070205080204" pitchFamily="34" charset="-128"/>
              </a:rPr>
              <a:t>θερμορυθμιστές</a:t>
            </a:r>
            <a:r>
              <a:rPr lang="el-GR" altLang="en-US" sz="3100" dirty="0">
                <a:ea typeface="ＭＳ Ｐゴシック" panose="020B0600070205080204" pitchFamily="34" charset="-128"/>
              </a:rPr>
              <a:t>). </a:t>
            </a:r>
            <a:endParaRPr lang="en-US" altLang="en-US" sz="31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32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Ακρίβεια θερμορύθμισης</a:t>
            </a:r>
            <a:br>
              <a:rPr lang="el-GR" sz="4000" dirty="0"/>
            </a:br>
            <a:r>
              <a:rPr lang="el-GR" sz="4000" dirty="0"/>
              <a:t>Σχέση κόστους – ωφέλειας </a:t>
            </a:r>
            <a:r>
              <a:rPr lang="el-GR" sz="4000" dirty="0" smtClean="0"/>
              <a:t>2/2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780710"/>
          </a:xfrm>
        </p:spPr>
        <p:txBody>
          <a:bodyPr>
            <a:normAutofit fontScale="62500" lnSpcReduction="20000"/>
          </a:bodyPr>
          <a:lstStyle/>
          <a:p>
            <a:pPr indent="-230400"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Τα αδύνατα σημεία των </a:t>
            </a:r>
            <a:r>
              <a:rPr lang="en-US" altLang="en-US" dirty="0">
                <a:ea typeface="ＭＳ Ｐゴシック" panose="020B0600070205080204" pitchFamily="34" charset="-128"/>
              </a:rPr>
              <a:t>Huey</a:t>
            </a:r>
            <a:r>
              <a:rPr lang="el-GR" altLang="en-US" dirty="0">
                <a:ea typeface="ＭＳ Ｐゴシック" panose="020B0600070205080204" pitchFamily="34" charset="-128"/>
              </a:rPr>
              <a:t> και </a:t>
            </a:r>
            <a:r>
              <a:rPr lang="en-US" altLang="en-US" dirty="0" err="1">
                <a:ea typeface="ＭＳ Ｐゴシック" panose="020B0600070205080204" pitchFamily="34" charset="-128"/>
              </a:rPr>
              <a:t>Slatkin</a:t>
            </a:r>
            <a:r>
              <a:rPr lang="el-GR" altLang="en-US" dirty="0">
                <a:ea typeface="ＭＳ Ｐゴシック" panose="020B0600070205080204" pitchFamily="34" charset="-128"/>
              </a:rPr>
              <a:t> είναι ότι δέχονται ως σταθερή την θερμοκρασία σώματος και δεν λαμβάνουν υπόψη την αποτελεσματικότητα της θερμορύθμισης, αν δηλαδή η θερμορυθμιστική συμπεριφορά αξίζει τελικά το κόστος της. </a:t>
            </a:r>
          </a:p>
          <a:p>
            <a:pPr indent="-230400"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Το 1993 ο </a:t>
            </a:r>
            <a:r>
              <a:rPr lang="en-US" altLang="en-US" dirty="0">
                <a:ea typeface="ＭＳ Ｐゴシック" panose="020B0600070205080204" pitchFamily="34" charset="-128"/>
              </a:rPr>
              <a:t>Hertz</a:t>
            </a:r>
            <a:r>
              <a:rPr lang="el-GR" altLang="en-US" dirty="0">
                <a:ea typeface="ＭＳ Ｐゴシック" panose="020B0600070205080204" pitchFamily="34" charset="-128"/>
              </a:rPr>
              <a:t> και οι συνεργάτες του δημοσίευσαν μια νέα μέθοδο υπολογισμού της αποδοτικότητας της θερμορύθμισης, η οποία αποδίδεται από τον ακόλουθο τύπο: </a:t>
            </a:r>
          </a:p>
          <a:p>
            <a:pPr indent="0">
              <a:lnSpc>
                <a:spcPct val="110000"/>
              </a:lnSpc>
              <a:buNone/>
            </a:pPr>
            <a:r>
              <a:rPr lang="el-GR" altLang="en-US" dirty="0">
                <a:ea typeface="ＭＳ Ｐゴシック" panose="020B0600070205080204" pitchFamily="34" charset="-128"/>
              </a:rPr>
              <a:t>					Ε = 1 - (μέση </a:t>
            </a:r>
            <a:r>
              <a:rPr lang="en-US" altLang="en-US" dirty="0" err="1">
                <a:ea typeface="ＭＳ Ｐゴシック" panose="020B0600070205080204" pitchFamily="34" charset="-128"/>
              </a:rPr>
              <a:t>db</a:t>
            </a:r>
            <a:r>
              <a:rPr lang="el-GR" altLang="en-US" dirty="0">
                <a:ea typeface="ＭＳ Ｐゴシック" panose="020B0600070205080204" pitchFamily="34" charset="-128"/>
              </a:rPr>
              <a:t> / μέση </a:t>
            </a:r>
            <a:r>
              <a:rPr lang="en-US" altLang="en-US" dirty="0">
                <a:ea typeface="ＭＳ Ｐゴシック" panose="020B0600070205080204" pitchFamily="34" charset="-128"/>
              </a:rPr>
              <a:t>de</a:t>
            </a:r>
            <a:r>
              <a:rPr lang="el-GR" altLang="en-US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indent="0">
              <a:lnSpc>
                <a:spcPct val="110000"/>
              </a:lnSpc>
              <a:buNone/>
            </a:pPr>
            <a:r>
              <a:rPr lang="el-GR" altLang="en-US" dirty="0">
                <a:ea typeface="ＭＳ Ｐゴシック" panose="020B0600070205080204" pitchFamily="34" charset="-128"/>
              </a:rPr>
              <a:t>Όπου </a:t>
            </a:r>
            <a:r>
              <a:rPr lang="en-US" altLang="en-US" dirty="0" err="1">
                <a:ea typeface="ＭＳ Ｐゴシック" panose="020B0600070205080204" pitchFamily="34" charset="-128"/>
              </a:rPr>
              <a:t>db</a:t>
            </a:r>
            <a:r>
              <a:rPr lang="el-GR" altLang="en-US" dirty="0">
                <a:ea typeface="ＭＳ Ｐゴシック" panose="020B0600070205080204" pitchFamily="34" charset="-128"/>
              </a:rPr>
              <a:t> η απόκλιση μεταξύ των θερμοκρασιών σώματος (</a:t>
            </a:r>
            <a:r>
              <a:rPr lang="en-US" altLang="en-US" dirty="0">
                <a:ea typeface="ＭＳ Ｐゴシック" panose="020B0600070205080204" pitchFamily="34" charset="-128"/>
              </a:rPr>
              <a:t>Tb)</a:t>
            </a:r>
            <a:r>
              <a:rPr lang="el-GR" altLang="en-US" dirty="0">
                <a:ea typeface="ＭＳ Ｐゴシック" panose="020B0600070205080204" pitchFamily="34" charset="-128"/>
              </a:rPr>
              <a:t> και του εύρους των θερμοκρασιών (</a:t>
            </a:r>
            <a:r>
              <a:rPr lang="en-US" altLang="en-US" dirty="0" err="1">
                <a:ea typeface="ＭＳ Ｐゴシック" panose="020B0600070205080204" pitchFamily="34" charset="-128"/>
              </a:rPr>
              <a:t>Tset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r>
              <a:rPr lang="el-GR" altLang="en-US" dirty="0">
                <a:ea typeface="ＭＳ Ｐゴシック" panose="020B0600070205080204" pitchFamily="34" charset="-128"/>
              </a:rPr>
              <a:t> και </a:t>
            </a:r>
            <a:r>
              <a:rPr lang="en-US" altLang="en-US" dirty="0">
                <a:ea typeface="ＭＳ Ｐゴシック" panose="020B0600070205080204" pitchFamily="34" charset="-128"/>
              </a:rPr>
              <a:t>de</a:t>
            </a:r>
            <a:r>
              <a:rPr lang="el-GR" altLang="en-US" dirty="0">
                <a:ea typeface="ＭＳ Ｐゴシック" panose="020B0600070205080204" pitchFamily="34" charset="-128"/>
              </a:rPr>
              <a:t> η απόκλιση μεταξύ των λειτουργικών θερμοκρασιών (</a:t>
            </a:r>
            <a:r>
              <a:rPr lang="en-US" altLang="en-US" dirty="0" err="1">
                <a:ea typeface="ＭＳ Ｐゴシック" panose="020B0600070205080204" pitchFamily="34" charset="-128"/>
              </a:rPr>
              <a:t>Te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r>
              <a:rPr lang="el-GR" altLang="en-US" dirty="0">
                <a:ea typeface="ＭＳ Ｐゴシック" panose="020B0600070205080204" pitchFamily="34" charset="-128"/>
              </a:rPr>
              <a:t> και </a:t>
            </a:r>
            <a:r>
              <a:rPr lang="en-US" altLang="en-US" dirty="0" err="1">
                <a:ea typeface="ＭＳ Ｐゴシック" panose="020B0600070205080204" pitchFamily="34" charset="-128"/>
              </a:rPr>
              <a:t>Tset</a:t>
            </a:r>
            <a:r>
              <a:rPr lang="el-GR" altLang="en-US" dirty="0">
                <a:ea typeface="ＭＳ Ｐゴシック" panose="020B0600070205080204" pitchFamily="34" charset="-128"/>
              </a:rPr>
              <a:t>. </a:t>
            </a:r>
          </a:p>
          <a:p>
            <a:pPr indent="0">
              <a:lnSpc>
                <a:spcPct val="110000"/>
              </a:lnSpc>
              <a:buNone/>
            </a:pPr>
            <a:r>
              <a:rPr lang="el-GR" altLang="en-US" dirty="0">
                <a:ea typeface="ＭＳ Ｐゴシック" panose="020B0600070205080204" pitchFamily="34" charset="-128"/>
              </a:rPr>
              <a:t>Όταν το Ε ισούται με το μηδέν έχουμε τέλεια </a:t>
            </a:r>
            <a:r>
              <a:rPr lang="el-GR" altLang="en-US" dirty="0" err="1">
                <a:ea typeface="ＭＳ Ｐゴシック" panose="020B0600070205080204" pitchFamily="34" charset="-128"/>
              </a:rPr>
              <a:t>θερμοσυμμόρφωση</a:t>
            </a:r>
            <a:r>
              <a:rPr lang="el-GR" altLang="en-US" dirty="0">
                <a:ea typeface="ＭＳ Ｐゴシック" panose="020B0600070205080204" pitchFamily="34" charset="-128"/>
              </a:rPr>
              <a:t>, ενώ όταν ισούται με τη μονάδα, το ζώο χαρακτηρίζεται σαν </a:t>
            </a:r>
            <a:r>
              <a:rPr lang="el-GR" altLang="en-US" dirty="0" err="1">
                <a:ea typeface="ＭＳ Ｐゴシック" panose="020B0600070205080204" pitchFamily="34" charset="-128"/>
              </a:rPr>
              <a:t>θερμορυθμιστής</a:t>
            </a:r>
            <a:r>
              <a:rPr lang="el-GR" altLang="en-US" dirty="0">
                <a:ea typeface="ＭＳ Ｐゴシック" panose="020B0600070205080204" pitchFamily="34" charset="-128"/>
              </a:rPr>
              <a:t>.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7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Απόκλιση από την ομοιόσταση 1/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Ο</a:t>
            </a:r>
            <a:r>
              <a:rPr lang="el-GR" altLang="en-US" sz="2400" dirty="0">
                <a:ea typeface="ＭＳ Ｐゴシック" panose="020B0600070205080204" pitchFamily="34" charset="-128"/>
              </a:rPr>
              <a:t>ι αλλαγές στο εσωτερικό περιβάλλον μπορούν να οφείλονται σε δύο αιτίες:</a:t>
            </a:r>
          </a:p>
          <a:p>
            <a:pPr marL="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l-GR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Α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παιτείται</a:t>
            </a:r>
            <a:r>
              <a:rPr lang="el-GR" altLang="en-US" sz="2400" dirty="0">
                <a:ea typeface="ＭＳ Ｐゴシック" panose="020B0600070205080204" pitchFamily="34" charset="-128"/>
              </a:rPr>
              <a:t> σταθερός εφοδιασμός με υλικά (οξυγόνο, άλατα) τα οποία πρέπει να αντικαθίστανται. </a:t>
            </a:r>
            <a:r>
              <a:rPr lang="en-US" altLang="en-US" sz="2400" dirty="0">
                <a:ea typeface="ＭＳ Ｐゴシック" panose="020B0600070205080204" pitchFamily="34" charset="-128"/>
              </a:rPr>
              <a:t>Λ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όγω</a:t>
            </a:r>
            <a:r>
              <a:rPr lang="el-GR" altLang="en-US" sz="2400" dirty="0">
                <a:ea typeface="ＭＳ Ｐゴシック" panose="020B0600070205080204" pitchFamily="34" charset="-128"/>
              </a:rPr>
              <a:t> κυτταρικής δραστηριότητας παράγονται άχρηστα προϊόντα.</a:t>
            </a:r>
          </a:p>
          <a:p>
            <a:pPr marL="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l-GR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ο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εσ</a:t>
            </a:r>
            <a:r>
              <a:rPr lang="el-GR" altLang="en-US" sz="2400" dirty="0">
                <a:ea typeface="ＭＳ Ｐゴシック" panose="020B0600070205080204" pitchFamily="34" charset="-128"/>
              </a:rPr>
              <a:t>. περιβάλλον αντιδρά σε αλλαγές του εξ. περιβάλλοντος.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3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Θερμορύθμιση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22812" y="1938792"/>
            <a:ext cx="3868340" cy="755695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3400" b="0" dirty="0">
                <a:ea typeface="ＭＳ Ｐゴシック" panose="020B0600070205080204" pitchFamily="34" charset="-128"/>
              </a:rPr>
              <a:t>Η</a:t>
            </a:r>
            <a:r>
              <a:rPr lang="el-GR" altLang="en-US" sz="3400" b="0" dirty="0">
                <a:ea typeface="ＭＳ Ｐゴシック" panose="020B0600070205080204" pitchFamily="34" charset="-128"/>
              </a:rPr>
              <a:t> αποδοτικότητα της θερμορύθμισης μπορεί να εξαρτάται από την ηλικία, το φύλο, το μέγεθος σώματος</a:t>
            </a:r>
            <a:endParaRPr lang="en-US" altLang="en-US" sz="3400" b="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6622"/>
          <a:stretch/>
        </p:blipFill>
        <p:spPr>
          <a:xfrm>
            <a:off x="1310641" y="2395017"/>
            <a:ext cx="2621279" cy="3810933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91152" y="2034089"/>
            <a:ext cx="3887391" cy="498156"/>
          </a:xfrm>
        </p:spPr>
        <p:txBody>
          <a:bodyPr>
            <a:normAutofit fontScale="85000" lnSpcReduction="10000"/>
          </a:bodyPr>
          <a:lstStyle/>
          <a:p>
            <a:r>
              <a:rPr lang="el-GR" altLang="en-US" b="0" dirty="0">
                <a:ea typeface="ＭＳ Ｐゴシック" panose="020B0600070205080204" pitchFamily="34" charset="-128"/>
              </a:rPr>
              <a:t>...ή ακόμα και από το </a:t>
            </a:r>
            <a:r>
              <a:rPr lang="el-GR" altLang="en-US" b="0" dirty="0" err="1">
                <a:ea typeface="ＭＳ Ｐゴシック" panose="020B0600070205080204" pitchFamily="34" charset="-128"/>
              </a:rPr>
              <a:t>νησιωτισμό</a:t>
            </a:r>
            <a:endParaRPr lang="en-US" altLang="en-US" b="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5" b="12882"/>
          <a:stretch/>
        </p:blipFill>
        <p:spPr>
          <a:xfrm>
            <a:off x="4049881" y="2436858"/>
            <a:ext cx="4804559" cy="33999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09681" y="591486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</a:t>
            </a:r>
            <a:endParaRPr lang="el-G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03156" y="589010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6076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Θερμορύθμιση στα </a:t>
            </a:r>
            <a:r>
              <a:rPr lang="el-GR" dirty="0" err="1" smtClean="0"/>
              <a:t>ενδόθερμα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825625"/>
            <a:ext cx="8012430" cy="47807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α περισσότερα θηλαστικά έχουν θερμοκρασία σώματος μεταξύ 36 και 38</a:t>
            </a:r>
            <a:r>
              <a:rPr lang="el-GR" altLang="en-US" baseline="30000" dirty="0">
                <a:ea typeface="ＭＳ Ｐゴシック" panose="020B0600070205080204" pitchFamily="34" charset="-128"/>
              </a:rPr>
              <a:t>ο</a:t>
            </a:r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l-GR" altLang="en-US" dirty="0">
                <a:ea typeface="ＭＳ Ｐゴシック" panose="020B0600070205080204" pitchFamily="34" charset="-128"/>
              </a:rPr>
              <a:t> ενώ τα πουλιά μεταξύ 40 και 42</a:t>
            </a:r>
            <a:r>
              <a:rPr lang="el-GR" altLang="en-US" baseline="30000" dirty="0">
                <a:ea typeface="ＭＳ Ｐゴシック" panose="020B0600070205080204" pitchFamily="34" charset="-128"/>
              </a:rPr>
              <a:t>ο</a:t>
            </a:r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l-GR" altLang="en-US" dirty="0">
                <a:ea typeface="ＭＳ Ｐゴシック" panose="020B0600070205080204" pitchFamily="34" charset="-128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Η σταθερή θερμοκρασία εγγυάται χάρη σε ένα λειτουργικό ισοζύγιο θερμικών απωλειών και παραγωγής θερμότητας.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Η</a:t>
            </a:r>
            <a:r>
              <a:rPr lang="el-GR" altLang="en-US" dirty="0">
                <a:ea typeface="ＭＳ Ｐゴシック" panose="020B0600070205080204" pitchFamily="34" charset="-128"/>
              </a:rPr>
              <a:t> θερμότητα παράγεται από το μεταβολισμό των ζώων.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Γ</a:t>
            </a:r>
            <a:r>
              <a:rPr lang="el-GR" altLang="en-US" dirty="0">
                <a:ea typeface="ＭＳ Ｐゴシック" panose="020B0600070205080204" pitchFamily="34" charset="-128"/>
              </a:rPr>
              <a:t>ενικά ένα </a:t>
            </a:r>
            <a:r>
              <a:rPr lang="el-GR" altLang="en-US" dirty="0" err="1">
                <a:ea typeface="ＭＳ Ｐゴシック" panose="020B0600070205080204" pitchFamily="34" charset="-128"/>
              </a:rPr>
              <a:t>ενδόθερμο</a:t>
            </a:r>
            <a:r>
              <a:rPr lang="el-GR" altLang="en-US" dirty="0">
                <a:ea typeface="ＭＳ Ｐゴシック" panose="020B0600070205080204" pitchFamily="34" charset="-128"/>
              </a:rPr>
              <a:t> θα πρέπει να τρώει περισσότερο από ένα </a:t>
            </a:r>
            <a:r>
              <a:rPr lang="el-GR" altLang="en-US" dirty="0" err="1">
                <a:ea typeface="ＭＳ Ｐゴシック" panose="020B0600070205080204" pitchFamily="34" charset="-128"/>
              </a:rPr>
              <a:t>ισομέγεθες</a:t>
            </a:r>
            <a:r>
              <a:rPr lang="el-GR" altLang="en-US" dirty="0">
                <a:ea typeface="ＭＳ Ｐゴシック" panose="020B0600070205080204" pitchFamily="34" charset="-128"/>
              </a:rPr>
              <a:t> εξώθερμο καθότι το μεγαλύτερο μέρος της τροφής δαπανάται στην παραγωγή θερμότητας.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Η</a:t>
            </a:r>
            <a:r>
              <a:rPr lang="el-GR" altLang="en-US" dirty="0">
                <a:ea typeface="ＭＳ Ｐゴシック" panose="020B0600070205080204" pitchFamily="34" charset="-128"/>
              </a:rPr>
              <a:t> θερμότητα χάνεται με ακτινοβολία, αγωγιμότητα και μεταγωγή καθώς και με την εξάτμιση του νερού.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Ό</a:t>
            </a:r>
            <a:r>
              <a:rPr lang="el-GR" altLang="en-US" dirty="0" err="1">
                <a:ea typeface="ＭＳ Ｐゴシック" panose="020B0600070205080204" pitchFamily="34" charset="-128"/>
              </a:rPr>
              <a:t>ταν</a:t>
            </a:r>
            <a:r>
              <a:rPr lang="el-GR" altLang="en-US" dirty="0">
                <a:ea typeface="ＭＳ Ｐゴシック" panose="020B0600070205080204" pitchFamily="34" charset="-128"/>
              </a:rPr>
              <a:t> η θερμοκρασία σώματος μειωθεί, το ζώο παράγει θερμότητα αυξάνοντας την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μυϊκή </a:t>
            </a:r>
            <a:r>
              <a:rPr lang="el-GR" altLang="en-US" dirty="0">
                <a:ea typeface="ＭＳ Ｐゴシック" panose="020B0600070205080204" pitchFamily="34" charset="-128"/>
              </a:rPr>
              <a:t>δραστηριότητα (ρίγος).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7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σε θερμά περιβάλλοντα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2" b="20921"/>
          <a:stretch/>
        </p:blipFill>
        <p:spPr>
          <a:xfrm>
            <a:off x="4866234" y="1772060"/>
            <a:ext cx="3407270" cy="2194694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66234" y="4067853"/>
            <a:ext cx="3890962" cy="2114551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H </a:t>
            </a:r>
            <a:r>
              <a:rPr lang="el-GR" altLang="en-US" sz="2400" dirty="0">
                <a:latin typeface="Calibri" panose="020F0502020204030204" pitchFamily="34" charset="0"/>
              </a:rPr>
              <a:t>ψύξη μέσω εξάτμισης εξασφαλίζει ότι η υγρασία της αναπνοής συμπυκνώνεται και </a:t>
            </a:r>
            <a:r>
              <a:rPr lang="el-GR" altLang="en-US" sz="2400" dirty="0" err="1">
                <a:latin typeface="Calibri" panose="020F0502020204030204" pitchFamily="34" charset="0"/>
              </a:rPr>
              <a:t>απορροφάται</a:t>
            </a:r>
            <a:r>
              <a:rPr lang="el-GR" altLang="en-US" sz="2400" dirty="0">
                <a:latin typeface="Calibri" panose="020F0502020204030204" pitchFamily="34" charset="0"/>
              </a:rPr>
              <a:t> στη μύτη κατά την εκπνοή.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2920" y="1731375"/>
            <a:ext cx="4366343" cy="459404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800" dirty="0">
                <a:ea typeface="ＭＳ Ｐゴシック" panose="020B0600070205080204" pitchFamily="34" charset="-128"/>
              </a:rPr>
              <a:t>Ο</a:t>
            </a:r>
            <a:r>
              <a:rPr lang="el-GR" altLang="en-US" sz="3800" dirty="0">
                <a:ea typeface="ＭＳ Ｐゴシック" panose="020B0600070205080204" pitchFamily="34" charset="-128"/>
              </a:rPr>
              <a:t>ι θερμοκρασιακές συνθήκες είναι ακραίες (μέρα και νύχτα).</a:t>
            </a:r>
          </a:p>
          <a:p>
            <a:pPr>
              <a:lnSpc>
                <a:spcPct val="110000"/>
              </a:lnSpc>
            </a:pPr>
            <a:r>
              <a:rPr lang="en-US" altLang="en-US" sz="3800" dirty="0">
                <a:ea typeface="ＭＳ Ｐゴシック" panose="020B0600070205080204" pitchFamily="34" charset="-128"/>
              </a:rPr>
              <a:t>Τ</a:t>
            </a:r>
            <a:r>
              <a:rPr lang="el-GR" altLang="en-US" sz="3800" dirty="0">
                <a:ea typeface="ＭＳ Ｐゴシック" panose="020B0600070205080204" pitchFamily="34" charset="-128"/>
              </a:rPr>
              <a:t>α μικρόσωμα θηλαστικά είναι νυκτόβια ή </a:t>
            </a:r>
            <a:r>
              <a:rPr lang="el-GR" altLang="en-US" sz="3800" dirty="0" err="1">
                <a:ea typeface="ＭＳ Ｐゴシック" panose="020B0600070205080204" pitchFamily="34" charset="-128"/>
              </a:rPr>
              <a:t>ορυκτικά</a:t>
            </a:r>
            <a:r>
              <a:rPr lang="el-GR" altLang="en-US" sz="3800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3800" dirty="0">
                <a:ea typeface="ＭＳ Ｐゴシック" panose="020B0600070205080204" pitchFamily="34" charset="-128"/>
              </a:rPr>
              <a:t>Τ</a:t>
            </a:r>
            <a:r>
              <a:rPr lang="el-GR" altLang="en-US" sz="3800" dirty="0">
                <a:ea typeface="ＭＳ Ｐゴシック" panose="020B0600070205080204" pitchFamily="34" charset="-128"/>
              </a:rPr>
              <a:t>α πιο μεγαλόσωμα εμφανίζουν ανοιχτά χρώματα τριχώματος, συγκεντρώνουν το λίπος σε έναν μόνο ύβο και εφαρμόζουν τις τεχνικές του λαχανιάσματος και των συμπυκνωμένων απεκκριμάτων.</a:t>
            </a:r>
            <a:endParaRPr lang="en-US" altLang="en-US" sz="3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76739" y="36897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26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Μορφολογικές προσαρμογές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36" y="1825625"/>
            <a:ext cx="3883628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7822" y="571825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27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304" y="557975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28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Προσαρμογές σε ψυχρά περιβάλλοντα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690689"/>
            <a:ext cx="8012430" cy="46208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Δ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ύο</a:t>
            </a:r>
            <a:r>
              <a:rPr lang="el-GR" altLang="en-US" sz="3100" dirty="0">
                <a:ea typeface="ＭＳ Ｐゴシック" panose="020B0600070205080204" pitchFamily="34" charset="-128"/>
              </a:rPr>
              <a:t> είναι οι κύριοι μηχανισμοί που εφαρμόζονται σε ψυχρά κλίματα:</a:t>
            </a:r>
          </a:p>
          <a:p>
            <a:pPr marL="7200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altLang="en-US" sz="3100" dirty="0">
                <a:ea typeface="ＭＳ Ｐゴシック" panose="020B0600070205080204" pitchFamily="34" charset="-128"/>
              </a:rPr>
              <a:t>Η</a:t>
            </a:r>
            <a:r>
              <a:rPr lang="el-GR" altLang="en-US" sz="3100" dirty="0">
                <a:ea typeface="ＭＳ Ｐゴシック" panose="020B0600070205080204" pitchFamily="34" charset="-128"/>
              </a:rPr>
              <a:t> μείωση της αγωγιμότητας, και</a:t>
            </a:r>
          </a:p>
          <a:p>
            <a:pPr marL="7200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altLang="en-US" sz="3100" dirty="0">
                <a:ea typeface="ＭＳ Ｐゴシック" panose="020B0600070205080204" pitchFamily="34" charset="-128"/>
              </a:rPr>
              <a:t>Η</a:t>
            </a:r>
            <a:r>
              <a:rPr lang="el-GR" altLang="en-US" sz="3100" dirty="0">
                <a:ea typeface="ＭＳ Ｐゴシック" panose="020B0600070205080204" pitchFamily="34" charset="-128"/>
              </a:rPr>
              <a:t> αύξηση της παραγωγής θερμότητας</a:t>
            </a:r>
          </a:p>
          <a:p>
            <a:pPr indent="0">
              <a:lnSpc>
                <a:spcPct val="110000"/>
              </a:lnSpc>
              <a:buNone/>
            </a:pPr>
            <a:r>
              <a:rPr lang="en-US" altLang="en-US" sz="3100" dirty="0">
                <a:ea typeface="ＭＳ Ｐゴシック" panose="020B0600070205080204" pitchFamily="34" charset="-128"/>
              </a:rPr>
              <a:t>Τ</a:t>
            </a:r>
            <a:r>
              <a:rPr lang="el-GR" altLang="en-US" sz="3100" dirty="0">
                <a:ea typeface="ＭＳ Ｐゴシック" panose="020B0600070205080204" pitchFamily="34" charset="-128"/>
              </a:rPr>
              <a:t>ο πάχος της γούνας αυξάνεται κατά 50% το χειμώνα.</a:t>
            </a:r>
          </a:p>
          <a:p>
            <a:pPr indent="0">
              <a:lnSpc>
                <a:spcPct val="110000"/>
              </a:lnSpc>
              <a:buNone/>
            </a:pPr>
            <a:r>
              <a:rPr lang="en-US" altLang="en-US" sz="3100" dirty="0">
                <a:ea typeface="ＭＳ Ｐゴシック" panose="020B0600070205080204" pitchFamily="34" charset="-128"/>
              </a:rPr>
              <a:t>Η</a:t>
            </a:r>
            <a:r>
              <a:rPr lang="el-GR" altLang="en-US" sz="3100" dirty="0">
                <a:ea typeface="ＭＳ Ｐゴシック" panose="020B0600070205080204" pitchFamily="34" charset="-128"/>
              </a:rPr>
              <a:t> παραγωγή θερμότητας αυξάνεται με άσκηση και ρίγος. </a:t>
            </a:r>
            <a:r>
              <a:rPr lang="en-US" altLang="en-US" sz="3100" dirty="0">
                <a:ea typeface="ＭＳ Ｐゴシック" panose="020B0600070205080204" pitchFamily="34" charset="-128"/>
              </a:rPr>
              <a:t>Χ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άρη</a:t>
            </a:r>
            <a:r>
              <a:rPr lang="el-GR" altLang="en-US" sz="3100" dirty="0">
                <a:ea typeface="ＭＳ Ｐゴシック" panose="020B0600070205080204" pitchFamily="34" charset="-128"/>
              </a:rPr>
              <a:t> στο ρίγος μπορεί να παραχθεί μέχρι και 18 φορές περισσότερη θερμότητα.</a:t>
            </a:r>
          </a:p>
          <a:p>
            <a:pPr indent="0">
              <a:lnSpc>
                <a:spcPct val="110000"/>
              </a:lnSpc>
              <a:buNone/>
            </a:pPr>
            <a:r>
              <a:rPr lang="en-US" altLang="en-US" sz="3100" dirty="0">
                <a:ea typeface="ＭＳ Ｐゴシック" panose="020B0600070205080204" pitchFamily="34" charset="-128"/>
              </a:rPr>
              <a:t>Μ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ια</a:t>
            </a:r>
            <a:r>
              <a:rPr lang="el-GR" altLang="en-US" sz="3100" dirty="0">
                <a:ea typeface="ＭＳ Ｐゴシック" panose="020B0600070205080204" pitchFamily="34" charset="-128"/>
              </a:rPr>
              <a:t> άλλη πηγή θερμότητας είναι η αυξημένη οξείδωση των τροφών όπου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καταβολίζονται</a:t>
            </a:r>
            <a:r>
              <a:rPr lang="el-GR" altLang="en-US" sz="3100" dirty="0">
                <a:ea typeface="ＭＳ Ｐゴシック" panose="020B0600070205080204" pitchFamily="34" charset="-128"/>
              </a:rPr>
              <a:t> τα αποθέματα του φαιού λιπώδους ιστού (θερμογένεση χωρίς ρίγος).</a:t>
            </a:r>
          </a:p>
          <a:p>
            <a:pPr indent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31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Σύστημα ανταλλαγής θερμότητας αντιθέτου ροής 1/2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26" b="6007"/>
          <a:stretch/>
        </p:blipFill>
        <p:spPr>
          <a:xfrm>
            <a:off x="5104779" y="1756140"/>
            <a:ext cx="3022979" cy="2972708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2480" y="4654524"/>
            <a:ext cx="3912870" cy="19518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Σ</a:t>
            </a:r>
            <a:r>
              <a:rPr lang="el-GR" altLang="en-US" sz="2800" dirty="0">
                <a:latin typeface="Calibri" panose="020F0502020204030204" pitchFamily="34" charset="0"/>
              </a:rPr>
              <a:t>τα αρκτικά ζώα η θερμοκρασία των πελμάτων είναι ελάχιστα υψηλότερη από το σημείο κατάψυξης και φτάνει κάτω από τους 0</a:t>
            </a:r>
            <a:r>
              <a:rPr lang="el-GR" altLang="en-US" sz="2800" baseline="30000" dirty="0">
                <a:latin typeface="Calibri" panose="020F0502020204030204" pitchFamily="34" charset="0"/>
              </a:rPr>
              <a:t>ο</a:t>
            </a:r>
            <a:r>
              <a:rPr lang="el-GR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C</a:t>
            </a:r>
            <a:r>
              <a:rPr lang="el-GR" altLang="en-US" sz="2800" dirty="0">
                <a:latin typeface="Calibri" panose="020F0502020204030204" pitchFamily="34" charset="0"/>
              </a:rPr>
              <a:t>.  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3096" y="1853430"/>
            <a:ext cx="4134092" cy="44719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Τ</a:t>
            </a:r>
            <a:r>
              <a:rPr lang="el-GR" altLang="en-US" sz="3100" dirty="0">
                <a:ea typeface="ＭＳ Ｐゴシック" panose="020B0600070205080204" pitchFamily="34" charset="-128"/>
              </a:rPr>
              <a:t>α άκρα πολλών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ενδοθέρμων</a:t>
            </a:r>
            <a:r>
              <a:rPr lang="el-GR" altLang="en-US" sz="3100" dirty="0">
                <a:ea typeface="ＭＳ Ｐゴシック" panose="020B0600070205080204" pitchFamily="34" charset="-128"/>
              </a:rPr>
              <a:t> έχουν χαμηλότερη θερμοκρασία προκειμένου να ελαχιστοποιηθούν οι θερμικές απώλειες.</a:t>
            </a:r>
          </a:p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Έ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χει</a:t>
            </a:r>
            <a:r>
              <a:rPr lang="el-GR" altLang="en-US" sz="3100" dirty="0">
                <a:ea typeface="ＭＳ Ｐゴシック" panose="020B0600070205080204" pitchFamily="34" charset="-128"/>
              </a:rPr>
              <a:t> αναπτυχθεί ένα παράλληλο  σύστημα αντίθετης ροής όπου </a:t>
            </a:r>
            <a:r>
              <a:rPr lang="el-GR" altLang="en-US" sz="3100" dirty="0" smtClean="0">
                <a:ea typeface="ＭＳ Ｐゴシック" panose="020B0600070205080204" pitchFamily="34" charset="-128"/>
              </a:rPr>
              <a:t>το </a:t>
            </a:r>
            <a:r>
              <a:rPr lang="el-GR" altLang="en-US" sz="3100" dirty="0">
                <a:ea typeface="ＭＳ Ｐゴシック" panose="020B0600070205080204" pitchFamily="34" charset="-128"/>
              </a:rPr>
              <a:t>θερμό αρτηριακό αίμα «πηγαίνει» προς το άκρο μεταφέροντας θερμότητας στο ψυχρό φλεβικό που «επιστρέφει» στο κυρίως σώμα.</a:t>
            </a:r>
            <a:endParaRPr lang="en-US" altLang="en-US" sz="31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52135" y="44607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7670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Σύστημα ανταλλαγής θερμότητας αντιθέτου ροής </a:t>
            </a:r>
            <a:r>
              <a:rPr lang="el-GR" sz="4000" dirty="0" smtClean="0"/>
              <a:t>2/2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11480" y="1690689"/>
            <a:ext cx="4632960" cy="2606991"/>
          </a:xfrm>
        </p:spPr>
        <p:txBody>
          <a:bodyPr>
            <a:normAutofit fontScale="70000" lnSpcReduction="20000"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l-GR" altLang="en-US" sz="2900" dirty="0">
                <a:ea typeface="ＭＳ Ｐゴシック" panose="020B0600070205080204" pitchFamily="34" charset="-128"/>
              </a:rPr>
              <a:t>Η θερμοκρασία του νερού κυμαίνεται γύρω στους </a:t>
            </a:r>
            <a:r>
              <a:rPr lang="en-US" altLang="en-US" sz="2900" dirty="0">
                <a:ea typeface="ＭＳ Ｐゴシック" panose="020B0600070205080204" pitchFamily="34" charset="-128"/>
              </a:rPr>
              <a:t>0˚ C </a:t>
            </a:r>
            <a:r>
              <a:rPr lang="el-GR" altLang="en-US" sz="2900" dirty="0">
                <a:ea typeface="ＭＳ Ｐゴシック" panose="020B0600070205080204" pitchFamily="34" charset="-128"/>
              </a:rPr>
              <a:t>ενώ η θερμοκρασία του σώματος στους </a:t>
            </a:r>
            <a:r>
              <a:rPr lang="en-US" altLang="en-US" sz="2900" dirty="0">
                <a:ea typeface="ＭＳ Ｐゴシック" panose="020B0600070205080204" pitchFamily="34" charset="-128"/>
              </a:rPr>
              <a:t>35˚ C.</a:t>
            </a:r>
            <a:r>
              <a:rPr lang="el-GR" altLang="en-US" sz="2900" dirty="0">
                <a:ea typeface="ＭＳ Ｐゴシック" panose="020B0600070205080204" pitchFamily="34" charset="-128"/>
              </a:rPr>
              <a:t> Όταν οι θαλάσσιοι ίπποι βγαίνουν από το νερό, αυξάνουν την ροή του περιφερικού αίματος προκειμένου να ανέβει όσο το δυνατόν ταχύτερα η θερμοκρασία του δέρματος και του </a:t>
            </a:r>
            <a:r>
              <a:rPr lang="el-GR" altLang="en-US" sz="2900" dirty="0" smtClean="0">
                <a:ea typeface="ＭＳ Ｐゴシック" panose="020B0600070205080204" pitchFamily="34" charset="-128"/>
              </a:rPr>
              <a:t>σώματος.</a:t>
            </a:r>
            <a:endParaRPr lang="el-GR" altLang="en-US" sz="2900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90" y="4141716"/>
            <a:ext cx="2601172" cy="1950879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45" y="1847850"/>
            <a:ext cx="2695759" cy="2032000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4737100" y="4060594"/>
            <a:ext cx="3888740" cy="22648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Ο</a:t>
            </a:r>
            <a:r>
              <a:rPr lang="el-GR" altLang="en-US" dirty="0">
                <a:latin typeface="Calibri" panose="020F0502020204030204" pitchFamily="34" charset="0"/>
              </a:rPr>
              <a:t>ι </a:t>
            </a:r>
            <a:r>
              <a:rPr lang="el-GR" altLang="en-US" dirty="0" err="1">
                <a:latin typeface="Calibri" panose="020F0502020204030204" pitchFamily="34" charset="0"/>
              </a:rPr>
              <a:t>χιονοποντικοί</a:t>
            </a:r>
            <a:r>
              <a:rPr lang="el-GR" altLang="en-US" dirty="0">
                <a:latin typeface="Calibri" panose="020F0502020204030204" pitchFamily="34" charset="0"/>
              </a:rPr>
              <a:t> επιλέγουν να ζουν σε λαγούμια κάτω από την επιφάνεια του χιονιού. </a:t>
            </a:r>
            <a:r>
              <a:rPr lang="en-US" altLang="en-US" dirty="0">
                <a:latin typeface="Calibri" panose="020F0502020204030204" pitchFamily="34" charset="0"/>
              </a:rPr>
              <a:t>Σ</a:t>
            </a:r>
            <a:r>
              <a:rPr lang="el-GR" altLang="en-US" dirty="0">
                <a:latin typeface="Calibri" panose="020F0502020204030204" pitchFamily="34" charset="0"/>
              </a:rPr>
              <a:t>το </a:t>
            </a:r>
            <a:r>
              <a:rPr lang="el-GR" altLang="en-US" dirty="0" err="1">
                <a:latin typeface="Calibri" panose="020F0502020204030204" pitchFamily="34" charset="0"/>
              </a:rPr>
              <a:t>υπόχιονο</a:t>
            </a:r>
            <a:r>
              <a:rPr lang="el-GR" altLang="en-US" dirty="0">
                <a:latin typeface="Calibri" panose="020F0502020204030204" pitchFamily="34" charset="0"/>
              </a:rPr>
              <a:t> περιβάλλον η θερμοκρασία φτάνει στους -5</a:t>
            </a:r>
            <a:r>
              <a:rPr lang="el-GR" altLang="en-US" baseline="30000" dirty="0">
                <a:latin typeface="Calibri" panose="020F0502020204030204" pitchFamily="34" charset="0"/>
              </a:rPr>
              <a:t>ο</a:t>
            </a:r>
            <a:r>
              <a:rPr lang="en-US" altLang="en-US" dirty="0">
                <a:latin typeface="Calibri" panose="020F0502020204030204" pitchFamily="34" charset="0"/>
              </a:rPr>
              <a:t>C</a:t>
            </a:r>
            <a:r>
              <a:rPr lang="el-GR" altLang="en-US" dirty="0">
                <a:latin typeface="Calibri" panose="020F0502020204030204" pitchFamily="34" charset="0"/>
              </a:rPr>
              <a:t> όταν η θερμοκρασία αέρα είναι στους -50</a:t>
            </a:r>
            <a:r>
              <a:rPr lang="el-GR" altLang="en-US" baseline="30000" dirty="0">
                <a:latin typeface="Calibri" panose="020F0502020204030204" pitchFamily="34" charset="0"/>
              </a:rPr>
              <a:t>ο</a:t>
            </a:r>
            <a:r>
              <a:rPr lang="en-US" altLang="en-US" dirty="0">
                <a:latin typeface="Calibri" panose="020F0502020204030204" pitchFamily="34" charset="0"/>
              </a:rPr>
              <a:t>C</a:t>
            </a:r>
            <a:r>
              <a:rPr lang="el-GR" altLang="en-US" dirty="0">
                <a:latin typeface="Calibri" panose="020F0502020204030204" pitchFamily="34" charset="0"/>
              </a:rPr>
              <a:t>.</a:t>
            </a:r>
            <a:endParaRPr lang="en-US" alt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8190" y="36012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31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02067" y="58155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30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Συμπεριφορικές</a:t>
            </a:r>
            <a:r>
              <a:rPr lang="el-GR" sz="4000" dirty="0" smtClean="0"/>
              <a:t> / μορφολογικές  προσαρμογές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 b="20875"/>
          <a:stretch/>
        </p:blipFill>
        <p:spPr>
          <a:xfrm>
            <a:off x="1245334" y="1672733"/>
            <a:ext cx="3267929" cy="213699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81" y="3972301"/>
            <a:ext cx="2958682" cy="226918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8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3" b="18438"/>
          <a:stretch/>
        </p:blipFill>
        <p:spPr>
          <a:xfrm>
            <a:off x="4723718" y="1768903"/>
            <a:ext cx="3032330" cy="216408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18" y="4125549"/>
            <a:ext cx="2829653" cy="2032000"/>
          </a:xfrm>
        </p:spPr>
      </p:pic>
      <p:sp>
        <p:nvSpPr>
          <p:cNvPr id="13" name="TextBox 12"/>
          <p:cNvSpPr txBox="1"/>
          <p:nvPr/>
        </p:nvSpPr>
        <p:spPr>
          <a:xfrm>
            <a:off x="4223670" y="351483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32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1764" y="359255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33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1336" y="586795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34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8550" y="58675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35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Απόκλιση από την ομοιόσταση 2/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Ο</a:t>
            </a:r>
            <a:r>
              <a:rPr lang="el-GR" altLang="en-US" sz="2400" dirty="0">
                <a:ea typeface="ＭＳ Ｐゴシック" panose="020B0600070205080204" pitchFamily="34" charset="-128"/>
              </a:rPr>
              <a:t>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ομοιοστατικές</a:t>
            </a:r>
            <a:r>
              <a:rPr lang="el-GR" altLang="en-US" sz="2400" dirty="0">
                <a:ea typeface="ＭＳ Ｐゴシック" panose="020B0600070205080204" pitchFamily="34" charset="-128"/>
              </a:rPr>
              <a:t> δραστηριότητες ελέγχονται κυρίως από το κυκλοφορικό, το νευρικό και το ενδοκρινικό σύστημα.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Δ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ραστηριοποιούνται</a:t>
            </a:r>
            <a:r>
              <a:rPr lang="el-GR" altLang="en-US" sz="2400" dirty="0">
                <a:ea typeface="ＭＳ Ｐゴシック" panose="020B0600070205080204" pitchFamily="34" charset="-128"/>
              </a:rPr>
              <a:t> όργανα όπως οι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νεφροί</a:t>
            </a:r>
            <a:r>
              <a:rPr lang="el-GR" altLang="en-US" sz="2400" dirty="0">
                <a:ea typeface="ＭＳ Ｐゴシック" panose="020B0600070205080204" pitchFamily="34" charset="-128"/>
              </a:rPr>
              <a:t>, οι πνεύμονες ή τα βράγχια, ο πεπτικός σωλήνας και το δέρμα.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Η</a:t>
            </a:r>
            <a:r>
              <a:rPr lang="el-GR" altLang="en-US" sz="2400" dirty="0">
                <a:ea typeface="ＭＳ Ｐゴシック" panose="020B0600070205080204" pitchFamily="34" charset="-128"/>
              </a:rPr>
              <a:t> ομοιόσταση αφορά κάθε λειτουργία του σώματος. </a:t>
            </a:r>
            <a:r>
              <a:rPr lang="en-US" altLang="en-US" sz="2400" dirty="0">
                <a:ea typeface="ＭＳ Ｐゴシック" panose="020B0600070205080204" pitchFamily="34" charset="-128"/>
              </a:rPr>
              <a:t>Θ</a:t>
            </a:r>
            <a:r>
              <a:rPr lang="el-GR" altLang="en-US" sz="2400" dirty="0">
                <a:ea typeface="ＭＳ Ｐゴシック" panose="020B0600070205080204" pitchFamily="34" charset="-128"/>
              </a:rPr>
              <a:t>α ασχοληθούμε μόνο με την οικονομία νερού, την απέκκριση και την θερμορύθμιση.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99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Ομοιόσταση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Παναγιώτης Παφίλης, Επίκουρος Καθηγητής.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3. Ομοιόσταση».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Ομοιόσταση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</a:t>
            </a:r>
            <a:r>
              <a:rPr lang="el-GR" sz="4000" b="1" dirty="0" smtClean="0"/>
              <a:t>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   </a:t>
            </a:r>
            <a:r>
              <a:rPr lang="en-US" sz="1600" dirty="0"/>
              <a:t>Copyright © 2013 · FAMOUSBIOLOGISTS.ORG · ALL RIGHTS RESERVED.    </a:t>
            </a:r>
            <a:r>
              <a:rPr lang="el-GR" sz="1600" dirty="0"/>
              <a:t>Σύνδεσμος: </a:t>
            </a:r>
            <a:r>
              <a:rPr lang="en-US" sz="1600" dirty="0"/>
              <a:t>http://famousbiologists.org/claude-bernard/.   </a:t>
            </a:r>
            <a:r>
              <a:rPr lang="el-GR" sz="1600" dirty="0"/>
              <a:t>Πηγή: </a:t>
            </a:r>
            <a:r>
              <a:rPr lang="en-US" sz="1600" dirty="0"/>
              <a:t>http://famousbiologists.org. 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2.    </a:t>
            </a:r>
            <a:r>
              <a:rPr lang="en-US" sz="1600" dirty="0"/>
              <a:t>Copyright © 2015 Bio and the Bio logo are registered trademarks of A&amp;E Television Networks, LLC. Say Entertainment.  </a:t>
            </a:r>
            <a:r>
              <a:rPr lang="el-GR" sz="1600" dirty="0"/>
              <a:t>Σύνδεσμος: </a:t>
            </a:r>
            <a:r>
              <a:rPr lang="en-US" sz="1600" dirty="0"/>
              <a:t>http://www.biography.com/people/walter-b-cannon-38860.   </a:t>
            </a:r>
            <a:r>
              <a:rPr lang="el-GR" sz="1600" dirty="0"/>
              <a:t>Πηγή: </a:t>
            </a:r>
            <a:r>
              <a:rPr lang="en-US" sz="1600" dirty="0"/>
              <a:t>http://www.biography.com 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3. </a:t>
            </a:r>
            <a:r>
              <a:rPr lang="en-US" sz="1600" dirty="0"/>
              <a:t>Copyright 2011 </a:t>
            </a:r>
            <a:r>
              <a:rPr lang="el-GR" sz="1600" dirty="0"/>
              <a:t>Εκδόσεις </a:t>
            </a:r>
            <a:r>
              <a:rPr lang="en-US" sz="1600" dirty="0"/>
              <a:t>Utopia. 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</a:t>
            </a:r>
            <a:r>
              <a:rPr lang="el-GR" sz="1600" dirty="0"/>
              <a:t>Ζωολογία Ολοκληρωμένες Αρχές, Τόμος ΙΙ. 14η Αμερικανική – 2η Ελληνική Έκδοση</a:t>
            </a:r>
            <a:r>
              <a:rPr lang="el-GR" sz="1600" dirty="0" smtClean="0"/>
              <a:t>.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4. </a:t>
            </a:r>
            <a:r>
              <a:rPr lang="en-US" sz="1600" dirty="0"/>
              <a:t>Copyright 2011 </a:t>
            </a:r>
            <a:r>
              <a:rPr lang="el-GR" sz="1600" dirty="0"/>
              <a:t>Εκδόσεις </a:t>
            </a:r>
            <a:r>
              <a:rPr lang="en-US" sz="1600" dirty="0"/>
              <a:t>Utopia. 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</a:t>
            </a:r>
            <a:r>
              <a:rPr lang="el-GR" sz="1600" dirty="0"/>
              <a:t>Ζωολογία Ολοκληρωμένες Αρχές, Τόμος ΙΙ. 14η Αμερικανική – 2η Ελληνική Έκδοση</a:t>
            </a:r>
            <a:r>
              <a:rPr lang="el-GR" sz="1600" dirty="0" smtClean="0"/>
              <a:t>.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5.    </a:t>
            </a:r>
            <a:r>
              <a:rPr lang="en-US" sz="1600" dirty="0"/>
              <a:t>Copyright  The University of Utah Scientific Computing and Imaging Institute. </a:t>
            </a:r>
            <a:r>
              <a:rPr lang="el-GR" sz="1600" dirty="0"/>
              <a:t>Σύνδεσμος:   </a:t>
            </a:r>
            <a:r>
              <a:rPr lang="en-US" sz="1600" dirty="0"/>
              <a:t>http://www.sci.utah.edu/~macleod/bioen/be6000/labnotes/l2-frog/l2-frog.  </a:t>
            </a:r>
            <a:r>
              <a:rPr lang="el-GR" sz="1600" dirty="0"/>
              <a:t>Πηγή:   </a:t>
            </a:r>
            <a:r>
              <a:rPr lang="en-US" sz="1600" dirty="0"/>
              <a:t>http://www.sci.utah.edu/.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6. </a:t>
            </a:r>
            <a:r>
              <a:rPr lang="en-US" sz="1600" dirty="0"/>
              <a:t>Copyright 2011 </a:t>
            </a:r>
            <a:r>
              <a:rPr lang="el-GR" sz="1600" dirty="0"/>
              <a:t>Εκδόσεις </a:t>
            </a:r>
            <a:r>
              <a:rPr lang="en-US" sz="1600" dirty="0"/>
              <a:t>Utopia. 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</a:t>
            </a:r>
            <a:r>
              <a:rPr lang="el-GR" sz="1600" dirty="0"/>
              <a:t>Ζωολογία Ολοκληρωμένες Αρχές, Τόμος ΙΙ. 14η Αμερικανική – 2η Ελληνική Έκδοση.</a:t>
            </a:r>
          </a:p>
          <a:p>
            <a:pPr>
              <a:spcBef>
                <a:spcPts val="600"/>
              </a:spcBef>
            </a:pPr>
            <a:endParaRPr lang="el-GR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2</a:t>
            </a:r>
            <a:r>
              <a:rPr lang="en-US" sz="4000" b="1" dirty="0" smtClean="0"/>
              <a:t>/</a:t>
            </a:r>
            <a:r>
              <a:rPr lang="el-GR" sz="4000" b="1" dirty="0" smtClean="0"/>
              <a:t>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7. </a:t>
            </a:r>
            <a:r>
              <a:rPr lang="en-US" sz="1600" dirty="0"/>
              <a:t>Copyright 2011 </a:t>
            </a:r>
            <a:r>
              <a:rPr lang="el-GR" sz="1600" dirty="0"/>
              <a:t>Εκδόσεις </a:t>
            </a:r>
            <a:r>
              <a:rPr lang="en-US" sz="1600" dirty="0"/>
              <a:t>Utopia. 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</a:t>
            </a:r>
            <a:r>
              <a:rPr lang="el-GR" sz="1600" dirty="0"/>
              <a:t>Ζωολογία Ολοκληρωμένες Αρχές, Τόμος ΙΙ. 14η Αμερικανική – 2η Ελληνική Έκδοση</a:t>
            </a:r>
            <a:r>
              <a:rPr lang="el-GR" sz="1600" dirty="0" smtClean="0"/>
              <a:t>.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8.    </a:t>
            </a:r>
            <a:r>
              <a:rPr lang="en-US" sz="1600" dirty="0"/>
              <a:t>Copyright © </a:t>
            </a:r>
            <a:r>
              <a:rPr lang="en-US" sz="1600" dirty="0" err="1"/>
              <a:t>Mediasoup</a:t>
            </a:r>
            <a:r>
              <a:rPr lang="en-US" sz="1600" dirty="0"/>
              <a:t> S.A. - All Rights Reserved.  </a:t>
            </a:r>
            <a:r>
              <a:rPr lang="el-GR" sz="1600" dirty="0"/>
              <a:t>Σύνδεσμος: </a:t>
            </a:r>
            <a:r>
              <a:rPr lang="en-US" sz="1600" dirty="0"/>
              <a:t>http://www.mediasoup.gr/node/23270#.VaT_9fmqqko.   </a:t>
            </a:r>
            <a:r>
              <a:rPr lang="el-GR" sz="1600" dirty="0"/>
              <a:t>Πηγή:  </a:t>
            </a:r>
            <a:r>
              <a:rPr lang="en-US" sz="1600" dirty="0"/>
              <a:t>http://www.mediasoup.gr.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9. </a:t>
            </a:r>
            <a:r>
              <a:rPr lang="en-US" sz="1600" dirty="0"/>
              <a:t>Copyright 2011 </a:t>
            </a:r>
            <a:r>
              <a:rPr lang="el-GR" sz="1600" dirty="0"/>
              <a:t>Εκδόσεις </a:t>
            </a:r>
            <a:r>
              <a:rPr lang="en-US" sz="1600" dirty="0"/>
              <a:t>Utopia. 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</a:t>
            </a:r>
            <a:r>
              <a:rPr lang="el-GR" sz="1600" dirty="0"/>
              <a:t>Ζωολογία Ολοκληρωμένες Αρχές, Τόμος ΙΙ. 14η Αμερικανική – 2η Ελληνική Έκδοση</a:t>
            </a:r>
            <a:r>
              <a:rPr lang="el-GR" sz="1600" dirty="0" smtClean="0"/>
              <a:t>.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10. </a:t>
            </a:r>
            <a:r>
              <a:rPr lang="en-US" sz="1600" dirty="0"/>
              <a:t>Copyright © 2015 The Nature Conservancy  </a:t>
            </a:r>
            <a:r>
              <a:rPr lang="el-GR" sz="1600" dirty="0"/>
              <a:t>Σύνδεσμος: </a:t>
            </a:r>
            <a:r>
              <a:rPr lang="en-US" sz="1600" dirty="0"/>
              <a:t>http://www.nature.org/ourinitiatives/regions/northamerica/unitedstates/california/explore/counting-rats-from-space.xml   </a:t>
            </a:r>
            <a:r>
              <a:rPr lang="el-GR" sz="1600" dirty="0"/>
              <a:t>Πηγή:  </a:t>
            </a:r>
            <a:r>
              <a:rPr lang="en-US" sz="1600" dirty="0"/>
              <a:t>http://www.nature.org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11. </a:t>
            </a:r>
            <a:r>
              <a:rPr lang="en-US" sz="1600" dirty="0"/>
              <a:t>Copyright © 2002-2015, The Regents of the University of Michigan.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http://www.biokids.umich.edu/guides/tracks_and_sign/leavebehind/scat/. </a:t>
            </a:r>
            <a:r>
              <a:rPr lang="el-GR" sz="1600" dirty="0"/>
              <a:t>Πηγή: </a:t>
            </a:r>
            <a:r>
              <a:rPr lang="en-US" sz="1600" b="1" dirty="0"/>
              <a:t>http://www.biokids.umich.edu </a:t>
            </a:r>
            <a:r>
              <a:rPr lang="en-US" sz="1600" b="1" dirty="0" smtClean="0"/>
              <a:t>.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12.   </a:t>
            </a:r>
            <a:r>
              <a:rPr lang="el-GR" sz="1600" dirty="0"/>
              <a:t>Σύνδεσμος: </a:t>
            </a:r>
            <a:r>
              <a:rPr lang="en-US" sz="1600" dirty="0"/>
              <a:t>http://pinstake.com/sea-turtles-excrete-salt-absorbed-in-sea-water-from-their-eyes-which/.    </a:t>
            </a:r>
            <a:r>
              <a:rPr lang="el-GR" sz="1600" dirty="0"/>
              <a:t>Πηγή: </a:t>
            </a:r>
            <a:r>
              <a:rPr lang="en-US" sz="1600" dirty="0"/>
              <a:t>http://pinstake.com</a:t>
            </a:r>
            <a:r>
              <a:rPr lang="en-US" sz="1600" dirty="0" smtClean="0"/>
              <a:t>.   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13. </a:t>
            </a:r>
            <a:r>
              <a:rPr lang="en-US" sz="1600" dirty="0"/>
              <a:t>Creative Commons Attribution 2.0.  </a:t>
            </a:r>
            <a:r>
              <a:rPr lang="el-GR" sz="1600" dirty="0"/>
              <a:t>Σύνδεσμος: </a:t>
            </a:r>
            <a:r>
              <a:rPr lang="en-US" sz="1600" dirty="0"/>
              <a:t>http://www.freestockphotos.biz/stockphoto/9717.   </a:t>
            </a:r>
            <a:r>
              <a:rPr lang="el-GR" sz="1600" dirty="0"/>
              <a:t>Πηγή:  </a:t>
            </a:r>
            <a:r>
              <a:rPr lang="en-US" sz="1600" dirty="0"/>
              <a:t>http://www.freestockphotos.biz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3</a:t>
            </a:r>
            <a:r>
              <a:rPr lang="en-US" sz="4000" b="1" dirty="0" smtClean="0"/>
              <a:t>/</a:t>
            </a:r>
            <a:r>
              <a:rPr lang="el-GR" sz="4000" b="1" dirty="0" smtClean="0"/>
              <a:t>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14</a:t>
            </a:r>
            <a:r>
              <a:rPr lang="el-GR" sz="1600" dirty="0"/>
              <a:t>. </a:t>
            </a:r>
            <a:r>
              <a:rPr lang="en-US" sz="1600" dirty="0"/>
              <a:t>Contributions to http://alexalex.wikispaces.com/ are licensed under a Creative Commons Attribution Share-Alike 3.0 License. Creative Commons Attribution Share-Alike 3.0 License.  </a:t>
            </a:r>
            <a:r>
              <a:rPr lang="el-GR" sz="1600" dirty="0"/>
              <a:t>Σύνδεσμος: </a:t>
            </a:r>
            <a:r>
              <a:rPr lang="en-US" sz="1600" dirty="0"/>
              <a:t>http://alexalex.wikispaces.com/Excretory+System   </a:t>
            </a:r>
            <a:r>
              <a:rPr lang="el-GR" sz="1600" dirty="0"/>
              <a:t>Πηγή:     </a:t>
            </a:r>
            <a:r>
              <a:rPr lang="en-US" sz="1600" dirty="0"/>
              <a:t>http://alexalex.wikispaces.com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15.    </a:t>
            </a:r>
            <a:r>
              <a:rPr lang="en-US" sz="1600" dirty="0"/>
              <a:t>Copyright ©AllPosters.com. All rights reserved.  </a:t>
            </a:r>
            <a:r>
              <a:rPr lang="el-GR" sz="1600" dirty="0"/>
              <a:t>Σύνδεσμος: </a:t>
            </a:r>
            <a:r>
              <a:rPr lang="en-US" sz="1600" dirty="0"/>
              <a:t>http://www.allposters.com/-sp/Living-Paramecium-Multimicronucleatum-Ciliate-Protozoan-with-Contractile-Vacuoles-Posters_i6015024_.htm.    </a:t>
            </a:r>
            <a:r>
              <a:rPr lang="el-GR" sz="1600" dirty="0"/>
              <a:t>Πηγή:  </a:t>
            </a:r>
            <a:r>
              <a:rPr lang="en-US" sz="1600" dirty="0"/>
              <a:t>http://www.allposters.com.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16. </a:t>
            </a:r>
            <a:r>
              <a:rPr lang="el-GR" sz="1600" dirty="0"/>
              <a:t>Σύνδεσμος:  </a:t>
            </a:r>
            <a:r>
              <a:rPr lang="en-US" sz="1600" dirty="0"/>
              <a:t>http://www2.estrellamountain.edu/faculty/farabee/BIOBK/BioBookEXCRET.html.  </a:t>
            </a:r>
            <a:r>
              <a:rPr lang="el-GR" sz="1600" dirty="0"/>
              <a:t>Πηγή: </a:t>
            </a:r>
            <a:r>
              <a:rPr lang="en-US" sz="1600" dirty="0"/>
              <a:t>Image from Purves et al., Life: The Science of Biology, 4th Edition, by </a:t>
            </a:r>
            <a:r>
              <a:rPr lang="en-US" sz="1600" dirty="0" err="1"/>
              <a:t>Sinauer</a:t>
            </a:r>
            <a:r>
              <a:rPr lang="en-US" sz="1600" dirty="0"/>
              <a:t> Associates (www.sinauer.com) and WH Freeman (www.whfreeman.com), used with permission.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17.    </a:t>
            </a:r>
            <a:r>
              <a:rPr lang="en-US" sz="1600" dirty="0"/>
              <a:t>Copyright © 2015 free-stock-illustration.com Inc. All rights reserved.  </a:t>
            </a:r>
            <a:r>
              <a:rPr lang="el-GR" sz="1600" dirty="0"/>
              <a:t>Σύνδεσμος: </a:t>
            </a:r>
            <a:r>
              <a:rPr lang="en-US" sz="1600" dirty="0"/>
              <a:t>http://free-stock-illustration.com/malpighian+tubules+in+arthropods.   </a:t>
            </a:r>
            <a:r>
              <a:rPr lang="el-GR" sz="1600" dirty="0"/>
              <a:t>Πηγή:  </a:t>
            </a:r>
            <a:r>
              <a:rPr lang="en-US" sz="1600" dirty="0"/>
              <a:t>http://free-stock-illustration.com.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18. </a:t>
            </a:r>
            <a:r>
              <a:rPr lang="en-US" sz="1600" dirty="0"/>
              <a:t>Copyright © 2008 Penguin-Pictures.net  All rights reserved. Reproduction in whole or in part in any form or medium without express written permission of Penguin-Pictures.net  is prohibited.   </a:t>
            </a:r>
            <a:r>
              <a:rPr lang="el-GR" sz="1600" dirty="0"/>
              <a:t>Σύνδεσμος:  </a:t>
            </a:r>
            <a:r>
              <a:rPr lang="en-US" sz="1600" dirty="0"/>
              <a:t>http://www.penguin-pictures.net/rockhopper_penguin_pictures.html.  </a:t>
            </a:r>
            <a:r>
              <a:rPr lang="el-GR" sz="1600" dirty="0"/>
              <a:t>Πηγή:  </a:t>
            </a:r>
            <a:r>
              <a:rPr lang="en-US" sz="1600" dirty="0"/>
              <a:t>http://free-stock-illustration.com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19.  </a:t>
            </a:r>
            <a:r>
              <a:rPr lang="en-US" sz="1600" dirty="0" smtClean="0"/>
              <a:t>Copyright   </a:t>
            </a:r>
            <a:r>
              <a:rPr lang="el-GR" sz="1600" dirty="0"/>
              <a:t>Σύνδεσμος:  </a:t>
            </a:r>
            <a:r>
              <a:rPr lang="en-US" sz="1600" dirty="0"/>
              <a:t>http://illvet.se/djur. </a:t>
            </a:r>
            <a:r>
              <a:rPr lang="el-GR" sz="1600" dirty="0"/>
              <a:t>Πηγή: </a:t>
            </a:r>
            <a:r>
              <a:rPr lang="en-US" sz="1600" dirty="0" smtClean="0"/>
              <a:t>http</a:t>
            </a:r>
            <a:r>
              <a:rPr lang="en-US" sz="1600" dirty="0"/>
              <a:t>://illvet.se.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4</a:t>
            </a:r>
            <a:r>
              <a:rPr lang="en-US" sz="4000" b="1" dirty="0" smtClean="0"/>
              <a:t>/</a:t>
            </a:r>
            <a:r>
              <a:rPr lang="el-GR" sz="4000" b="1" dirty="0" smtClean="0"/>
              <a:t>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20.    </a:t>
            </a:r>
            <a:r>
              <a:rPr lang="en-US" sz="1600" dirty="0"/>
              <a:t>Copyright © 2008-2015 eublepharis.ru  </a:t>
            </a:r>
            <a:r>
              <a:rPr lang="el-GR" sz="1600" dirty="0"/>
              <a:t>Σύνδεσμος: </a:t>
            </a:r>
            <a:r>
              <a:rPr lang="en-US" sz="1600" dirty="0"/>
              <a:t>http://eublepharis.ru/article/rod-phelsuma.html.   </a:t>
            </a:r>
            <a:r>
              <a:rPr lang="el-GR" sz="1600" dirty="0"/>
              <a:t>Πηγή: </a:t>
            </a:r>
            <a:r>
              <a:rPr lang="en-US" sz="1600" dirty="0"/>
              <a:t>http://eublepharis.ru.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21 .    </a:t>
            </a:r>
            <a:r>
              <a:rPr lang="en-US" sz="1600" dirty="0"/>
              <a:t>The copyright to all material used in this web-site is held by the University of Edinburgh, except where specified otherwise in the text accompanying certain photographs.  </a:t>
            </a:r>
            <a:r>
              <a:rPr lang="el-GR" sz="1600" dirty="0"/>
              <a:t>Σύνδεσμος:  </a:t>
            </a:r>
            <a:r>
              <a:rPr lang="en-US" sz="1600" dirty="0"/>
              <a:t>http://www.nhc.ed.ac.uk/index.php?page=493.137.139  </a:t>
            </a:r>
            <a:r>
              <a:rPr lang="el-GR" sz="1600" dirty="0"/>
              <a:t>Πηγή:  </a:t>
            </a:r>
            <a:r>
              <a:rPr lang="en-US" sz="1600" dirty="0"/>
              <a:t>http://www.nhc.ed.ac.uk 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22</a:t>
            </a:r>
            <a:r>
              <a:rPr lang="el-GR" sz="1600" dirty="0"/>
              <a:t>. </a:t>
            </a:r>
            <a:r>
              <a:rPr lang="en-US" sz="1600" dirty="0"/>
              <a:t>Adult Male Lava Lizard. This work is licensed under the Creative Commons Attribution-</a:t>
            </a:r>
            <a:r>
              <a:rPr lang="en-US" sz="1600" dirty="0" err="1"/>
              <a:t>ShareAlike</a:t>
            </a:r>
            <a:r>
              <a:rPr lang="en-US" sz="1600" dirty="0"/>
              <a:t> 3.0 License.   </a:t>
            </a:r>
            <a:r>
              <a:rPr lang="el-GR" sz="1600" dirty="0"/>
              <a:t>Σύνδεσμος:  </a:t>
            </a:r>
            <a:r>
              <a:rPr lang="en-US" sz="1600" dirty="0"/>
              <a:t>https://en.wikipedia.org/wiki/File:Adult_Male_Lava_Lizard.jpg.  </a:t>
            </a:r>
            <a:r>
              <a:rPr lang="el-GR" sz="1600" dirty="0"/>
              <a:t>Πηγή:   </a:t>
            </a:r>
            <a:r>
              <a:rPr lang="en-US" sz="1600" dirty="0"/>
              <a:t>https://en.wikipedia.org. 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23. </a:t>
            </a:r>
            <a:r>
              <a:rPr lang="en-US" sz="1600" dirty="0"/>
              <a:t>This database is maintained by Peter </a:t>
            </a:r>
            <a:r>
              <a:rPr lang="en-US" sz="1600" dirty="0" err="1"/>
              <a:t>Uetz</a:t>
            </a:r>
            <a:r>
              <a:rPr lang="en-US" sz="1600" dirty="0"/>
              <a:t> (database content) and </a:t>
            </a:r>
            <a:r>
              <a:rPr lang="en-US" sz="1600" dirty="0" err="1"/>
              <a:t>Jakob</a:t>
            </a:r>
            <a:r>
              <a:rPr lang="en-US" sz="1600" dirty="0"/>
              <a:t> </a:t>
            </a:r>
            <a:r>
              <a:rPr lang="en-US" sz="1600" dirty="0" err="1"/>
              <a:t>Hallermann</a:t>
            </a:r>
            <a:r>
              <a:rPr lang="en-US" sz="1600" dirty="0"/>
              <a:t>, Zoological Museum Hamburg (new species and updates). Web pages and scripting Jiri </a:t>
            </a:r>
            <a:r>
              <a:rPr lang="en-US" sz="1600" dirty="0" err="1"/>
              <a:t>Hosek</a:t>
            </a:r>
            <a:r>
              <a:rPr lang="en-US" sz="1600" dirty="0"/>
              <a:t>.  </a:t>
            </a:r>
            <a:r>
              <a:rPr lang="el-GR" sz="1600" dirty="0"/>
              <a:t>Σύνδεσμος: </a:t>
            </a:r>
            <a:r>
              <a:rPr lang="en-US" sz="1600" dirty="0"/>
              <a:t>http://reptile-database.reptarium.cz/species?genus=Tropidurus&amp;species=itambere.    </a:t>
            </a:r>
            <a:r>
              <a:rPr lang="el-GR" sz="1600" dirty="0"/>
              <a:t>Πηγή:  </a:t>
            </a:r>
            <a:r>
              <a:rPr lang="en-US" sz="1600" dirty="0"/>
              <a:t>http://reptile-database.reptarium.cz.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24.    </a:t>
            </a:r>
            <a:r>
              <a:rPr lang="en-US" sz="1600" dirty="0"/>
              <a:t>Copyrighted</a:t>
            </a:r>
            <a:r>
              <a:rPr lang="en-US" sz="1600" dirty="0" smtClean="0"/>
              <a:t>.    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25.   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5</a:t>
            </a:r>
            <a:r>
              <a:rPr lang="en-US" sz="4000" b="1" dirty="0" smtClean="0"/>
              <a:t>/</a:t>
            </a:r>
            <a:r>
              <a:rPr lang="el-GR" sz="4000" b="1" dirty="0" smtClean="0"/>
              <a:t>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26.  </a:t>
            </a:r>
            <a:r>
              <a:rPr lang="el-GR" sz="1600" dirty="0"/>
              <a:t>Σύνδεσμος: </a:t>
            </a:r>
            <a:r>
              <a:rPr lang="en-US" sz="1600" dirty="0"/>
              <a:t>http://perierga.gr/2011/06/%CE%B5%CF%80%CE%B9%CF%83%CF%84%CF%81%CE%AD%CF%86%CE%B5%CE%B9-%CE%B1%CF%80%CF%8C-%CF%84%CE%BF-%CF%87%CE%B5%CE%AF%CE%BB%CE%BF%CF%82-%CE%B5%CE%BE%CE%B1%CF%86%CE%AC%CE%BD%CE%B9%CF%83%CE%B7%CF%82/.   </a:t>
            </a:r>
            <a:r>
              <a:rPr lang="el-GR" sz="1600" dirty="0"/>
              <a:t>Πηγή: </a:t>
            </a:r>
            <a:r>
              <a:rPr lang="en-US" sz="1600" dirty="0"/>
              <a:t>tanea.gr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27. </a:t>
            </a:r>
            <a:r>
              <a:rPr lang="el-GR" sz="1600" dirty="0"/>
              <a:t>Σύνδεσμος: </a:t>
            </a:r>
            <a:r>
              <a:rPr lang="en-US" sz="1600" dirty="0"/>
              <a:t>http://welovepetsq8.com/2012/04/12/difference-between-rabbits-and-hares-jackrabbit/.   </a:t>
            </a:r>
            <a:r>
              <a:rPr lang="el-GR" sz="1600" dirty="0"/>
              <a:t>Πηγή:  </a:t>
            </a:r>
            <a:r>
              <a:rPr lang="en-US" sz="1600" dirty="0"/>
              <a:t>http://welovepetsq8.com</a:t>
            </a:r>
            <a:r>
              <a:rPr lang="en-US" sz="1600" dirty="0" smtClean="0"/>
              <a:t>.  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28</a:t>
            </a:r>
            <a:r>
              <a:rPr lang="el-GR" sz="1600" dirty="0"/>
              <a:t>. </a:t>
            </a:r>
            <a:r>
              <a:rPr lang="en-US" sz="1600" dirty="0"/>
              <a:t>Fennec Fox. </a:t>
            </a:r>
            <a:r>
              <a:rPr lang="el-GR" sz="1600" dirty="0"/>
              <a:t>Σύνδεσμος: </a:t>
            </a:r>
            <a:r>
              <a:rPr lang="en-US" sz="1600" dirty="0"/>
              <a:t>http://www.24wro.eu/2014/04/blog-post_6082.html.   </a:t>
            </a:r>
            <a:r>
              <a:rPr lang="el-GR" sz="1600" dirty="0"/>
              <a:t>Πηγή:  </a:t>
            </a:r>
            <a:r>
              <a:rPr lang="en-US" sz="1600" dirty="0"/>
              <a:t>http://www.24wro.eu/.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29.    </a:t>
            </a:r>
            <a:r>
              <a:rPr lang="en-US" sz="1600" dirty="0"/>
              <a:t>Copyright  LinkedIn Corporation © 2015.  </a:t>
            </a:r>
            <a:r>
              <a:rPr lang="el-GR" sz="1600" dirty="0"/>
              <a:t>Σύνδεσμος: </a:t>
            </a:r>
            <a:r>
              <a:rPr lang="en-US" sz="1600" dirty="0"/>
              <a:t>http://www.slideshare.net/n_bean1973/digestion-transport-and-excretion.   </a:t>
            </a:r>
            <a:r>
              <a:rPr lang="el-GR" sz="1600" dirty="0"/>
              <a:t>Πηγή:  </a:t>
            </a:r>
            <a:r>
              <a:rPr lang="en-US" sz="1600" dirty="0"/>
              <a:t>http://www.slideshare.net.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30.    </a:t>
            </a:r>
            <a:r>
              <a:rPr lang="en-US" sz="1600" dirty="0"/>
              <a:t>Copyright  © 2013-2015 - </a:t>
            </a:r>
            <a:r>
              <a:rPr lang="en-US" sz="1600" dirty="0" err="1"/>
              <a:t>Listas</a:t>
            </a:r>
            <a:r>
              <a:rPr lang="en-US" sz="1600" dirty="0"/>
              <a:t> de 20minutos.es  </a:t>
            </a:r>
            <a:r>
              <a:rPr lang="el-GR" sz="1600" dirty="0"/>
              <a:t>Σύνδεσμος:  </a:t>
            </a:r>
            <a:r>
              <a:rPr lang="en-US" sz="1600" dirty="0"/>
              <a:t>http://listas.20minutos.es/lista/mamiferos-acuaticos-343341/.   </a:t>
            </a:r>
            <a:r>
              <a:rPr lang="el-GR" sz="1600" dirty="0"/>
              <a:t>Πηγή: </a:t>
            </a:r>
            <a:r>
              <a:rPr lang="en-US" sz="1600" dirty="0"/>
              <a:t>http://listas.20minutos.es. </a:t>
            </a:r>
            <a:r>
              <a:rPr lang="en-US" sz="1600" dirty="0" smtClean="0"/>
              <a:t>   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31.    </a:t>
            </a:r>
            <a:r>
              <a:rPr lang="en-US" sz="1600" dirty="0"/>
              <a:t>Copyright http://www.documentingreality.com/forum/f241/mice-ice-117906/  </a:t>
            </a:r>
            <a:r>
              <a:rPr lang="el-GR" sz="1600" dirty="0"/>
              <a:t>Σύνδεσμος:  </a:t>
            </a:r>
            <a:r>
              <a:rPr lang="en-US" sz="1600" dirty="0"/>
              <a:t>http://www.documentingreality.com/forum/f241/mice-ice-117906/.   </a:t>
            </a:r>
            <a:r>
              <a:rPr lang="el-GR" sz="1600" dirty="0"/>
              <a:t>Πηγή:   </a:t>
            </a:r>
            <a:r>
              <a:rPr lang="en-US" sz="1600" dirty="0"/>
              <a:t>http://www.documentingreality.com. 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Νερό και ωσμωτική ρύθμιση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Η</a:t>
            </a:r>
            <a:r>
              <a:rPr lang="el-GR" altLang="en-US" sz="2400" dirty="0">
                <a:ea typeface="ＭＳ Ｐゴシック" panose="020B0600070205080204" pitchFamily="34" charset="-128"/>
              </a:rPr>
              <a:t> συγκέντρωση των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διαλελυμένων</a:t>
            </a:r>
            <a:r>
              <a:rPr lang="el-GR" altLang="en-US" sz="2400" dirty="0">
                <a:ea typeface="ＭＳ Ｐゴシック" panose="020B0600070205080204" pitchFamily="34" charset="-128"/>
              </a:rPr>
              <a:t> ουσιών μέσα στα κύτταρα πρέπει να κυμαίνεται μέσα σε ένα εύρος τιμών.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Η</a:t>
            </a:r>
            <a:r>
              <a:rPr lang="el-GR" altLang="en-US" sz="2400" dirty="0">
                <a:ea typeface="ＭＳ Ｐゴシック" panose="020B0600070205080204" pitchFamily="34" charset="-128"/>
              </a:rPr>
              <a:t> αλλαγή των ιοντικών συγκεντρώσεων σε μια από τις δύο πλευρές μιας βιολογικής μεμβράνης θα προκαλέσουν αύξηση (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υπωσμωτικό</a:t>
            </a:r>
            <a:r>
              <a:rPr lang="el-GR" altLang="en-US" sz="2400" dirty="0">
                <a:ea typeface="ＭＳ Ｐゴシック" panose="020B0600070205080204" pitchFamily="34" charset="-128"/>
              </a:rPr>
              <a:t> εξ. περιβάλλον) ή μείωση (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υπερσμωτικό</a:t>
            </a:r>
            <a:r>
              <a:rPr lang="el-GR" altLang="en-US" sz="2400" dirty="0">
                <a:ea typeface="ＭＳ Ｐゴシック" panose="020B0600070205080204" pitchFamily="34" charset="-128"/>
              </a:rPr>
              <a:t> εξ. περιβάλλον) του κυτταρικού όγκου με τις αντίστοιχες συνέπειες.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5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6</a:t>
            </a:r>
            <a:r>
              <a:rPr lang="en-US" sz="4000" b="1" dirty="0" smtClean="0"/>
              <a:t>/</a:t>
            </a:r>
            <a:r>
              <a:rPr lang="el-GR" sz="4000" b="1" dirty="0" smtClean="0"/>
              <a:t>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32.    </a:t>
            </a:r>
            <a:r>
              <a:rPr lang="en-US" sz="1600" dirty="0"/>
              <a:t>Copyright© 2015 </a:t>
            </a:r>
            <a:r>
              <a:rPr lang="en-US" sz="1600" dirty="0" err="1"/>
              <a:t>SuperStock</a:t>
            </a:r>
            <a:r>
              <a:rPr lang="en-US" sz="1600" dirty="0"/>
              <a:t>. All Rights Reserved.    </a:t>
            </a:r>
            <a:r>
              <a:rPr lang="el-GR" sz="1600" dirty="0"/>
              <a:t>Σύνδεσμος:  </a:t>
            </a:r>
            <a:r>
              <a:rPr lang="en-US" sz="1600" dirty="0"/>
              <a:t>https://www.superstock.com/search/Xerus%20inauris.   </a:t>
            </a:r>
            <a:r>
              <a:rPr lang="el-GR" sz="1600" dirty="0"/>
              <a:t>Πηγή:  </a:t>
            </a:r>
            <a:r>
              <a:rPr lang="en-US" sz="1600" dirty="0"/>
              <a:t>https://www.superstock.com</a:t>
            </a:r>
            <a:r>
              <a:rPr lang="en-US" sz="1600" dirty="0" smtClean="0"/>
              <a:t>.  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33.    </a:t>
            </a:r>
            <a:r>
              <a:rPr lang="en-US" sz="1600" dirty="0"/>
              <a:t>Copyright © 2015 - Livingly Media, Inc. </a:t>
            </a:r>
            <a:r>
              <a:rPr lang="el-GR" sz="1600" dirty="0"/>
              <a:t>Σύνδεσμος:  </a:t>
            </a:r>
            <a:r>
              <a:rPr lang="en-US" sz="1600" dirty="0"/>
              <a:t>http://www.zimbio.com/pictures/ATCc1wOoB_L/Japanese+Macaque+Monkeys+Relax+Hot+Springs.   </a:t>
            </a:r>
            <a:r>
              <a:rPr lang="el-GR" sz="1600" dirty="0"/>
              <a:t>Πηγή:</a:t>
            </a:r>
            <a:r>
              <a:rPr lang="en-US" sz="1600" dirty="0"/>
              <a:t>http://www.zimbio.com</a:t>
            </a:r>
            <a:r>
              <a:rPr lang="en-US" sz="1600" dirty="0" smtClean="0"/>
              <a:t>.    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34.    </a:t>
            </a:r>
            <a:r>
              <a:rPr lang="el-GR" sz="1600" dirty="0"/>
              <a:t>© </a:t>
            </a:r>
            <a:r>
              <a:rPr lang="en-US" sz="1600" dirty="0"/>
              <a:t>Copyright 2013 - BizarBin.com.  </a:t>
            </a:r>
            <a:r>
              <a:rPr lang="el-GR" sz="1600" dirty="0"/>
              <a:t>Σύνδεσμος:  </a:t>
            </a:r>
            <a:r>
              <a:rPr lang="en-US" sz="1600" dirty="0"/>
              <a:t>http://www.bizarbin.com/bizarre-animals/.  </a:t>
            </a:r>
            <a:r>
              <a:rPr lang="el-GR" sz="1600" dirty="0"/>
              <a:t>Πηγή:  </a:t>
            </a:r>
            <a:r>
              <a:rPr lang="en-US" sz="1600" dirty="0"/>
              <a:t>http://www.bizarbin.com</a:t>
            </a:r>
            <a:r>
              <a:rPr lang="en-US" sz="1600" dirty="0" smtClean="0"/>
              <a:t>.  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35.  </a:t>
            </a:r>
            <a:r>
              <a:rPr lang="el-GR" sz="1600" dirty="0"/>
              <a:t>Σύνδεσμος: </a:t>
            </a:r>
            <a:r>
              <a:rPr lang="en-US" sz="1600" dirty="0"/>
              <a:t>http://masterok.livejournal.com/1277727.html   </a:t>
            </a:r>
            <a:r>
              <a:rPr lang="el-GR" sz="1600" dirty="0"/>
              <a:t>Πηγή: </a:t>
            </a:r>
            <a:r>
              <a:rPr lang="en-US" sz="1600" dirty="0"/>
              <a:t>http://masterok.livejournal.com. 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Ισορροπία νερού και αλάτων στα θαλάσσια ασπόνδυλα 1/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α περισσότερα είναι σε  ωσμωτική ισορροπία με το περιβάλλον τους (διαπερατές σωματικές επιφάνειες).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Δ</a:t>
            </a:r>
            <a:r>
              <a:rPr lang="el-GR" altLang="en-US" sz="2400" dirty="0">
                <a:ea typeface="ＭＳ Ｐゴシック" panose="020B0600070205080204" pitchFamily="34" charset="-128"/>
              </a:rPr>
              <a:t>εν είναι ικανά να ρυθμίζουν την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ωσ</a:t>
            </a:r>
            <a:r>
              <a:rPr lang="el-GR" altLang="en-US" sz="2400" dirty="0">
                <a:ea typeface="ＭＳ Ｐゴシック" panose="020B0600070205080204" pitchFamily="34" charset="-128"/>
              </a:rPr>
              <a:t>. πίεση (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ωσμοσυμμορφωτές</a:t>
            </a:r>
            <a:r>
              <a:rPr lang="el-GR" altLang="en-US" sz="2400" dirty="0">
                <a:ea typeface="ＭＳ Ｐゴシック" panose="020B0600070205080204" pitchFamily="34" charset="-128"/>
              </a:rPr>
              <a:t>).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α ζώα της ανοιχτής θάλασσας σπάνια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εκτίθονται</a:t>
            </a:r>
            <a:r>
              <a:rPr lang="el-GR" altLang="en-US" sz="2400" dirty="0">
                <a:ea typeface="ＭＳ Ｐゴシック" panose="020B0600070205080204" pitchFamily="34" charset="-128"/>
              </a:rPr>
              <a:t> σε ωσμωτικές διακυμάνσεις (ο ωκεανός αποτελεί σταθερό περιβάλλον).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α ζώα που ζουν σε περιβάλλον με ορισμένο εύρος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αλατότητας</a:t>
            </a:r>
            <a:r>
              <a:rPr lang="el-GR" altLang="en-US" sz="2400" dirty="0">
                <a:ea typeface="ＭＳ Ｐゴシック" panose="020B0600070205080204" pitchFamily="34" charset="-128"/>
              </a:rPr>
              <a:t> ονομάζονται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στενύαλα</a:t>
            </a:r>
            <a:r>
              <a:rPr lang="el-GR" altLang="en-US" sz="2400" dirty="0">
                <a:ea typeface="ＭＳ Ｐゴシック" panose="020B0600070205080204" pitchFamily="34" charset="-128"/>
              </a:rPr>
              <a:t>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6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Ισορροπία νερού και αλάτων στα θαλάσσια ασπόνδυλα </a:t>
            </a:r>
            <a:r>
              <a:rPr lang="el-GR" sz="4000" dirty="0" smtClean="0"/>
              <a:t>2/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-230400"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Τ</a:t>
            </a:r>
            <a:r>
              <a:rPr lang="el-GR" altLang="en-US" sz="3100" dirty="0">
                <a:ea typeface="ＭＳ Ｐゴシック" panose="020B0600070205080204" pitchFamily="34" charset="-128"/>
              </a:rPr>
              <a:t>α ζώα στις ακτογραμμές έχουν να αντιμετωπίσουν ένα πιο σύνθετο και διαρκώς μεταβαλλόμενο περιβάλλον. </a:t>
            </a:r>
            <a:r>
              <a:rPr lang="en-US" altLang="en-US" sz="3100" dirty="0">
                <a:ea typeface="ＭＳ Ｐゴシック" panose="020B0600070205080204" pitchFamily="34" charset="-128"/>
              </a:rPr>
              <a:t>Θ</a:t>
            </a:r>
            <a:r>
              <a:rPr lang="el-GR" altLang="en-US" sz="3100" dirty="0">
                <a:ea typeface="ＭＳ Ｐゴシック" panose="020B0600070205080204" pitchFamily="34" charset="-128"/>
              </a:rPr>
              <a:t>α πρέπει να αντέχουν σε μεγάλες και απότομες αλλαγές της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αλατότητας</a:t>
            </a:r>
            <a:r>
              <a:rPr lang="el-GR" altLang="en-US" sz="3100" dirty="0">
                <a:ea typeface="ＭＳ Ｐゴシック" panose="020B0600070205080204" pitchFamily="34" charset="-128"/>
              </a:rPr>
              <a:t> (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ευρύαλα</a:t>
            </a:r>
            <a:r>
              <a:rPr lang="el-GR" altLang="en-US" sz="3100" dirty="0">
                <a:ea typeface="ＭＳ Ｐゴシック" panose="020B0600070205080204" pitchFamily="34" charset="-128"/>
              </a:rPr>
              <a:t>).</a:t>
            </a:r>
          </a:p>
          <a:p>
            <a:pPr indent="-230400">
              <a:lnSpc>
                <a:spcPct val="110000"/>
              </a:lnSpc>
            </a:pPr>
            <a:r>
              <a:rPr lang="el-GR" altLang="en-US" sz="3100" dirty="0">
                <a:ea typeface="ＭＳ Ｐゴシック" panose="020B0600070205080204" pitchFamily="34" charset="-128"/>
              </a:rPr>
              <a:t>Τέτοια είδη μπορούν να διατηρούν την συγκέντρωση των αλάτων στα σωματικά τους υγρά υψηλότερα από το υφάλμυρο περιβάλλον (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υπερωσμωτικός</a:t>
            </a:r>
            <a:r>
              <a:rPr lang="el-GR" altLang="en-US" sz="3100" dirty="0">
                <a:ea typeface="ＭＳ Ｐゴシック" panose="020B0600070205080204" pitchFamily="34" charset="-128"/>
              </a:rPr>
              <a:t> ρυθμιστής).</a:t>
            </a:r>
          </a:p>
          <a:p>
            <a:pPr indent="-230400"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Ε</a:t>
            </a:r>
            <a:r>
              <a:rPr lang="el-GR" altLang="en-US" sz="3100" dirty="0">
                <a:ea typeface="ＭＳ Ｐゴシック" panose="020B0600070205080204" pitchFamily="34" charset="-128"/>
              </a:rPr>
              <a:t>μποδίζοντας την υπερβολική αραίωση τα κύτταρα θωρακίζονται από έντονες αλλαγές κι έτσι επιβιώνουν σε ασταθή περιβάλλοντα.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καβουριών υφάλμυρων νερών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Ε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πειδή</a:t>
            </a:r>
            <a:r>
              <a:rPr lang="el-GR" altLang="en-US" sz="3100" dirty="0">
                <a:ea typeface="ＭＳ Ｐゴシック" panose="020B0600070205080204" pitchFamily="34" charset="-128"/>
              </a:rPr>
              <a:t> τα σωματικά τους υγρά έχουν μεγαλύτερη συγκέντρωση, το νερό τείνει να εισχωρεί στο σώμα τους. </a:t>
            </a:r>
            <a:r>
              <a:rPr lang="en-US" altLang="en-US" sz="3100" dirty="0">
                <a:ea typeface="ＭＳ Ｐゴシック" panose="020B0600070205080204" pitchFamily="34" charset="-128"/>
              </a:rPr>
              <a:t>Χ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άρη</a:t>
            </a:r>
            <a:r>
              <a:rPr lang="el-GR" altLang="en-US" sz="3100" dirty="0">
                <a:ea typeface="ＭＳ Ｐゴシック" panose="020B0600070205080204" pitchFamily="34" charset="-128"/>
              </a:rPr>
              <a:t> στους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νεφρούς</a:t>
            </a:r>
            <a:r>
              <a:rPr lang="el-GR" altLang="en-US" sz="3100" dirty="0">
                <a:ea typeface="ＭＳ Ｐゴシック" panose="020B0600070205080204" pitchFamily="34" charset="-128"/>
              </a:rPr>
              <a:t> (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κεραϊκοί</a:t>
            </a:r>
            <a:r>
              <a:rPr lang="el-GR" altLang="en-US" sz="3100" dirty="0">
                <a:ea typeface="ＭＳ Ｐゴシック" panose="020B0600070205080204" pitchFamily="34" charset="-128"/>
              </a:rPr>
              <a:t> αδένες) το επιπλέον νερό</a:t>
            </a:r>
            <a:r>
              <a:rPr lang="en-US" altLang="en-US" sz="3100" dirty="0">
                <a:ea typeface="ＭＳ Ｐゴシック" panose="020B0600070205080204" pitchFamily="34" charset="-128"/>
              </a:rPr>
              <a:t> </a:t>
            </a:r>
            <a:r>
              <a:rPr lang="el-GR" altLang="en-US" sz="3100" dirty="0">
                <a:ea typeface="ＭＳ Ｐゴシック" panose="020B0600070205080204" pitchFamily="34" charset="-128"/>
              </a:rPr>
              <a:t>αποβάλλεται με την μορφή ούρων.</a:t>
            </a:r>
          </a:p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Λ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όγω</a:t>
            </a:r>
            <a:r>
              <a:rPr lang="el-GR" altLang="en-US" sz="3100" dirty="0">
                <a:ea typeface="ＭＳ Ｐゴシック" panose="020B0600070205080204" pitchFamily="34" charset="-128"/>
              </a:rPr>
              <a:t> της υψηλότερης συγκέντρωσης αλάτων στο σώμα, τα ιόντα χάνονται με διάχυση προς τα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εξώ</a:t>
            </a:r>
            <a:r>
              <a:rPr lang="el-GR" altLang="en-US" sz="3100" dirty="0">
                <a:ea typeface="ＭＳ Ｐゴシック" panose="020B0600070205080204" pitchFamily="34" charset="-128"/>
              </a:rPr>
              <a:t>. </a:t>
            </a:r>
            <a:r>
              <a:rPr lang="en-US" altLang="en-US" sz="3100" dirty="0">
                <a:ea typeface="ＭＳ Ｐゴシック" panose="020B0600070205080204" pitchFamily="34" charset="-128"/>
              </a:rPr>
              <a:t>Ε</a:t>
            </a:r>
            <a:r>
              <a:rPr lang="el-GR" altLang="en-US" sz="3100" dirty="0">
                <a:ea typeface="ＭＳ Ｐゴシック" panose="020B0600070205080204" pitchFamily="34" charset="-128"/>
              </a:rPr>
              <a:t>ιδικά κύτταρα που βρίσκονται στα βράγχια εκκρίνουν άλατα αφαιρώντας από το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θαλ</a:t>
            </a:r>
            <a:r>
              <a:rPr lang="el-GR" altLang="en-US" sz="3100" dirty="0">
                <a:ea typeface="ＭＳ Ｐゴシック" panose="020B0600070205080204" pitchFamily="34" charset="-128"/>
              </a:rPr>
              <a:t>. νερό τα ιόντα και μεταφέροντας τα στο αίμα (ενεργητική μεταφορά).</a:t>
            </a:r>
          </a:p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Ε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πίσης</a:t>
            </a:r>
            <a:r>
              <a:rPr lang="el-GR" altLang="en-US" sz="3100" dirty="0">
                <a:ea typeface="ＭＳ Ｐゴシック" panose="020B0600070205080204" pitchFamily="34" charset="-128"/>
              </a:rPr>
              <a:t> υπάρχει η δυνατότητα της ωσμωτικής ανακούφισης (μετακίνηση σε καταφύγιο αλμυρού νερού μέχρι να εξισορροπηθούν οι ωσμωτικές συγκεντρώσεις).</a:t>
            </a:r>
            <a:endParaRPr lang="en-US" altLang="en-US" sz="31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Ομοιόσταση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20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976</TotalTime>
  <Words>4528</Words>
  <Application>Microsoft Office PowerPoint</Application>
  <PresentationFormat>On-screen Show (4:3)</PresentationFormat>
  <Paragraphs>446</Paragraphs>
  <Slides>60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ＭＳ Ｐゴシック</vt:lpstr>
      <vt:lpstr>ＭＳ Ｐゴシック</vt:lpstr>
      <vt:lpstr>Tahoma</vt:lpstr>
      <vt:lpstr>Wingdings</vt:lpstr>
      <vt:lpstr>Θέμα του Office</vt:lpstr>
      <vt:lpstr>Ζωολογία ΙΙ</vt:lpstr>
      <vt:lpstr>Η τάση του σώματος των ζώων για εσωτερική σταθερότητα.</vt:lpstr>
      <vt:lpstr>Αποκατάσταση της φυσιολογικής κατάστασης, όπου αυτή διαταράσσεται.</vt:lpstr>
      <vt:lpstr>Απόκλιση από την ομοιόσταση 1/2</vt:lpstr>
      <vt:lpstr>Απόκλιση από την ομοιόσταση 2/2</vt:lpstr>
      <vt:lpstr>Νερό και ωσμωτική ρύθμιση</vt:lpstr>
      <vt:lpstr>Ισορροπία νερού και αλάτων στα θαλάσσια ασπόνδυλα 1/2</vt:lpstr>
      <vt:lpstr>Ισορροπία νερού και αλάτων στα θαλάσσια ασπόνδυλα 2/2</vt:lpstr>
      <vt:lpstr>Προσαρμογές καβουριών υφάλμυρων νερών</vt:lpstr>
      <vt:lpstr>Σύγκριση ωσμωσυμμορφωτών με ωσμωρυθμιστές</vt:lpstr>
      <vt:lpstr>Ισορροπία νερού και αλάτων στα γλυκά νερά</vt:lpstr>
      <vt:lpstr>Προσαρμογές ψαριών  των γλυκών νερών</vt:lpstr>
      <vt:lpstr>Αμφίβια</vt:lpstr>
      <vt:lpstr>Η επιστροφή των ψαριών  στη θάλασσα</vt:lpstr>
      <vt:lpstr>Προσαρμογές  θαλασσινών ψαριών</vt:lpstr>
      <vt:lpstr>Σύγκριση ψαριών  γλυκού νερού και θάλασσας</vt:lpstr>
      <vt:lpstr>Καρχαρίες (ελασματοβράγχιοι Χονδιχθύες)</vt:lpstr>
      <vt:lpstr>Ισορροπία νερού και αλάτων στα χερσαία ζώα</vt:lpstr>
      <vt:lpstr>Θηλαστικά της ερήμου</vt:lpstr>
      <vt:lpstr>Έντομα, πτηνά και ερπετά</vt:lpstr>
      <vt:lpstr>Θαλάσσια πουλιά και χελώνες</vt:lpstr>
      <vt:lpstr>Απεκκριτικό σύστημα</vt:lpstr>
      <vt:lpstr>Σφυγμώδες κενοτόπιο</vt:lpstr>
      <vt:lpstr>Νεφρίδια 1/2</vt:lpstr>
      <vt:lpstr>Νεφρίδια 2/2</vt:lpstr>
      <vt:lpstr>Οι νεφροί των αρθροπόδων</vt:lpstr>
      <vt:lpstr>Μαλπιγγιανά σωληνάρια</vt:lpstr>
      <vt:lpstr>Η λειτουργία των νεφρών  στα σπονδυλόζωα</vt:lpstr>
      <vt:lpstr>Η ρύθμιση της θερμοκρασίας</vt:lpstr>
      <vt:lpstr>Ορολογία</vt:lpstr>
      <vt:lpstr>Ενδοθερμία, Εξωθερμία</vt:lpstr>
      <vt:lpstr>Q10</vt:lpstr>
      <vt:lpstr>Θερμορύθμιση μέσω συμπεριφοράς 1/3</vt:lpstr>
      <vt:lpstr>Θερμορύθμιση μέσω συμπεριφοράς 2/3</vt:lpstr>
      <vt:lpstr>Θερμορύθμιση μέσω συμπεριφοράς 3/3</vt:lpstr>
      <vt:lpstr>Σαύρες της λάβας (Tropidurus)</vt:lpstr>
      <vt:lpstr>Θερμοκρασία αντιστάθμιση</vt:lpstr>
      <vt:lpstr>Ακρίβεια θερμορύθμισης Σχέση κόστους – ωφέλειας 1/2</vt:lpstr>
      <vt:lpstr>Ακρίβεια θερμορύθμισης Σχέση κόστους – ωφέλειας 2/2</vt:lpstr>
      <vt:lpstr>Θερμορύθμιση</vt:lpstr>
      <vt:lpstr>Θερμορύθμιση στα ενδόθερμα</vt:lpstr>
      <vt:lpstr>Προσαρμογές σε θερμά περιβάλλοντα</vt:lpstr>
      <vt:lpstr>Μορφολογικές προσαρμογές</vt:lpstr>
      <vt:lpstr>Προσαρμογές σε ψυχρά περιβάλλοντα</vt:lpstr>
      <vt:lpstr>Σύστημα ανταλλαγής θερμότητας αντιθέτου ροής 1/2</vt:lpstr>
      <vt:lpstr>Σύστημα ανταλλαγής θερμότητας αντιθέτου ροής 2/2</vt:lpstr>
      <vt:lpstr>Συμπεριφορικές / μορφολογικές  προσαρμογές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1/6</vt:lpstr>
      <vt:lpstr>Σημείωμα  Χρήσης Έργων Τρίτων 2/6</vt:lpstr>
      <vt:lpstr>Σημείωμα  Χρήσης Έργων Τρίτων 3/6</vt:lpstr>
      <vt:lpstr>Σημείωμα  Χρήσης Έργων Τρίτων 4/6</vt:lpstr>
      <vt:lpstr>Σημείωμα  Χρήσης Έργων Τρίτων 5/6</vt:lpstr>
      <vt:lpstr>Σημείωμα  Χρήσης Έργων Τρίτων 6/6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115</cp:revision>
  <dcterms:created xsi:type="dcterms:W3CDTF">2015-03-24T06:43:16Z</dcterms:created>
  <dcterms:modified xsi:type="dcterms:W3CDTF">2015-11-12T21:44:07Z</dcterms:modified>
</cp:coreProperties>
</file>