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7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7821-1F6E-4CF2-8960-4F09A751E0FD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1315A-48F0-4EE5-9B00-8B75E88D4C1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61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3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40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6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4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04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38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65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6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61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10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40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124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Συναισθηματική Νοημοσύνη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3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49902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Ψυχολογική κατάσταση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Η θεωρία της δραστηριότητας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71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9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112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" y="6255465"/>
            <a:ext cx="575779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834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28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93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16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0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43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2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22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3394-E94B-4A34-B907-AB65D993B23B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AB18-8BDB-45EF-AB57-B2DA1A38D3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8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consortium.org/%20research/Assessing_Emotional_Intelligence_Competencies.pdf" TargetMode="External"/><Relationship Id="rId2" Type="http://schemas.openxmlformats.org/officeDocument/2006/relationships/hyperlink" Target="http://www.eiconsortium.org/research%20/baron_model_of_emotional_social_intelligence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iconsortium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consortium.org/%20research/ECI_Tech_Manual.pdf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Παιδαγωγικά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</a:rPr>
              <a:t>Ενότητα ΣΤ:</a:t>
            </a:r>
            <a:r>
              <a:rPr lang="en-US" sz="2800" dirty="0" smtClean="0">
                <a:solidFill>
                  <a:srgbClr val="5075BC"/>
                </a:solidFill>
              </a:rPr>
              <a:t> </a:t>
            </a:r>
            <a:r>
              <a:rPr lang="el-GR" sz="2800" dirty="0"/>
              <a:t>Διαχείριση Σχολικής </a:t>
            </a:r>
            <a:r>
              <a:rPr lang="el-GR" sz="2800" dirty="0" smtClean="0"/>
              <a:t>Τάξης</a:t>
            </a:r>
          </a:p>
          <a:p>
            <a:endParaRPr lang="en-US" sz="2800" dirty="0"/>
          </a:p>
          <a:p>
            <a:r>
              <a:rPr lang="el-GR" sz="2800" dirty="0"/>
              <a:t>Ζαχαρούλα Σμυρναίου</a:t>
            </a:r>
          </a:p>
          <a:p>
            <a:r>
              <a:rPr lang="el-GR" sz="2800" dirty="0"/>
              <a:t>Σχολή Φιλοσοφίας</a:t>
            </a:r>
          </a:p>
          <a:p>
            <a:r>
              <a:rPr lang="el-GR" sz="2800" dirty="0"/>
              <a:t>Τμήμα Παιδαγωγικής και Ψυχολογίας</a:t>
            </a:r>
          </a:p>
        </p:txBody>
      </p:sp>
    </p:spTree>
    <p:extLst>
      <p:ext uri="{BB962C8B-B14F-4D97-AF65-F5344CB8AC3E}">
        <p14:creationId xmlns:p14="http://schemas.microsoft.com/office/powerpoint/2010/main" val="14536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Συναισθηματική Νοημοσύνη </a:t>
            </a:r>
            <a:r>
              <a:rPr lang="el-GR" dirty="0" err="1" smtClean="0"/>
              <a:t>κατα</a:t>
            </a:r>
            <a:r>
              <a:rPr lang="el-GR" dirty="0" smtClean="0"/>
              <a:t> </a:t>
            </a:r>
            <a:r>
              <a:rPr lang="en-US" dirty="0" err="1"/>
              <a:t>Salovey</a:t>
            </a:r>
            <a:r>
              <a:rPr lang="en-US" dirty="0"/>
              <a:t>-Mayer (1997)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ικανότητα </a:t>
            </a:r>
            <a:endParaRPr lang="el-GR" dirty="0" smtClean="0"/>
          </a:p>
          <a:p>
            <a:r>
              <a:rPr lang="el-GR" dirty="0" smtClean="0"/>
              <a:t>αντίληψης</a:t>
            </a:r>
            <a:r>
              <a:rPr lang="el-GR" dirty="0"/>
              <a:t>, </a:t>
            </a:r>
          </a:p>
          <a:p>
            <a:r>
              <a:rPr lang="el-GR" dirty="0"/>
              <a:t>κατανόησης και </a:t>
            </a:r>
          </a:p>
          <a:p>
            <a:r>
              <a:rPr lang="el-GR" dirty="0"/>
              <a:t>χειρισμού των συναισθημάτων </a:t>
            </a:r>
          </a:p>
          <a:p>
            <a:pPr marL="0" indent="0">
              <a:buNone/>
            </a:pPr>
            <a:r>
              <a:rPr lang="el-GR" dirty="0"/>
              <a:t>για την  διευκόλυνση  (</a:t>
            </a:r>
            <a:r>
              <a:rPr lang="el-GR" dirty="0" err="1"/>
              <a:t>facilitation</a:t>
            </a:r>
            <a:r>
              <a:rPr lang="el-GR" dirty="0"/>
              <a:t>) της σκέψης.  </a:t>
            </a:r>
          </a:p>
          <a:p>
            <a:r>
              <a:rPr lang="el-GR" dirty="0"/>
              <a:t>Η ΣΝ ορίζεται ως το σύνολο δεξιοτήτων που σχετίζονται με το γνωστικό </a:t>
            </a:r>
            <a:r>
              <a:rPr lang="el-GR" dirty="0" smtClean="0"/>
              <a:t>σύστημα.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504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Συναισθηματική Νοημοσύνη </a:t>
            </a:r>
            <a:r>
              <a:rPr lang="el-GR" dirty="0" err="1" smtClean="0"/>
              <a:t>κατα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n-US" dirty="0"/>
              <a:t>Bar-On (1997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Σύζευξη συναισθηματικών και </a:t>
            </a:r>
          </a:p>
          <a:p>
            <a:r>
              <a:rPr lang="el-GR" dirty="0"/>
              <a:t>κοινωνικών δεξιοτήτων καθώς και </a:t>
            </a:r>
          </a:p>
          <a:p>
            <a:r>
              <a:rPr lang="el-GR" dirty="0"/>
              <a:t>των ικανοτήτων που επηρεάζουν την  «έξυπνη» (</a:t>
            </a:r>
            <a:r>
              <a:rPr lang="el-GR" dirty="0" err="1"/>
              <a:t>intelligent</a:t>
            </a:r>
            <a:r>
              <a:rPr lang="el-GR" dirty="0"/>
              <a:t>)  συμπεριφορά.  </a:t>
            </a:r>
          </a:p>
          <a:p>
            <a:r>
              <a:rPr lang="el-GR" dirty="0" smtClean="0"/>
              <a:t>Ορίζει </a:t>
            </a:r>
            <a:r>
              <a:rPr lang="el-GR" dirty="0"/>
              <a:t>τη συναισθηματική –κοινωνική νοημοσύνη (ΚΣΝ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69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/>
              <a:t>Aron</a:t>
            </a:r>
            <a:r>
              <a:rPr lang="el-GR" dirty="0"/>
              <a:t>, </a:t>
            </a:r>
            <a:r>
              <a:rPr lang="el-GR" dirty="0" err="1"/>
              <a:t>Elaine</a:t>
            </a:r>
            <a:r>
              <a:rPr lang="el-GR" dirty="0"/>
              <a:t> N., Μήπως </a:t>
            </a:r>
            <a:r>
              <a:rPr lang="el-GR" dirty="0" err="1"/>
              <a:t>παραείστε</a:t>
            </a:r>
            <a:r>
              <a:rPr lang="el-GR" dirty="0"/>
              <a:t> </a:t>
            </a:r>
            <a:r>
              <a:rPr lang="el-GR" dirty="0" smtClean="0"/>
              <a:t>ευαίσθητοι.  </a:t>
            </a:r>
            <a:r>
              <a:rPr lang="el-GR" dirty="0"/>
              <a:t>Μετ.  Αναστασία </a:t>
            </a:r>
            <a:r>
              <a:rPr lang="el-GR" dirty="0" err="1"/>
              <a:t>Μάντεση</a:t>
            </a:r>
            <a:r>
              <a:rPr lang="el-GR" dirty="0"/>
              <a:t>, </a:t>
            </a:r>
            <a:r>
              <a:rPr lang="el-GR" dirty="0" err="1"/>
              <a:t>εκδ</a:t>
            </a:r>
            <a:r>
              <a:rPr lang="el-GR" dirty="0"/>
              <a:t>. Ελληνικά </a:t>
            </a:r>
            <a:r>
              <a:rPr lang="el-GR" dirty="0" err="1"/>
              <a:t>Γράματα</a:t>
            </a:r>
            <a:r>
              <a:rPr lang="el-GR" dirty="0"/>
              <a:t>, Αθήνα 1999.</a:t>
            </a:r>
          </a:p>
          <a:p>
            <a:r>
              <a:rPr lang="el-GR" dirty="0" err="1"/>
              <a:t>Filliozat</a:t>
            </a:r>
            <a:r>
              <a:rPr lang="el-GR" dirty="0"/>
              <a:t>, </a:t>
            </a:r>
            <a:r>
              <a:rPr lang="el-GR" dirty="0" err="1"/>
              <a:t>Isabelle</a:t>
            </a:r>
            <a:r>
              <a:rPr lang="el-GR" dirty="0"/>
              <a:t>, Η νοημοσύνη της καρδιάς, μετ. Βασιλική Κοκκίνου, </a:t>
            </a:r>
            <a:r>
              <a:rPr lang="el-GR" dirty="0" err="1"/>
              <a:t>εκδ</a:t>
            </a:r>
            <a:r>
              <a:rPr lang="el-GR" dirty="0"/>
              <a:t>. Ενάλιος, Αθήνα 2001.</a:t>
            </a:r>
          </a:p>
          <a:p>
            <a:r>
              <a:rPr lang="el-GR" dirty="0" err="1"/>
              <a:t>Goleman</a:t>
            </a:r>
            <a:r>
              <a:rPr lang="el-GR" dirty="0"/>
              <a:t>, </a:t>
            </a:r>
            <a:r>
              <a:rPr lang="el-GR" dirty="0" err="1"/>
              <a:t>Daniel</a:t>
            </a:r>
            <a:r>
              <a:rPr lang="el-GR" dirty="0"/>
              <a:t>, Η συναισθηματική νοημοσύνη, μετ.  Άννα Παπασταύρου, </a:t>
            </a:r>
            <a:r>
              <a:rPr lang="el-GR" dirty="0" err="1"/>
              <a:t>εκδ</a:t>
            </a:r>
            <a:r>
              <a:rPr lang="el-GR" dirty="0"/>
              <a:t>. Ελληνικά </a:t>
            </a:r>
            <a:r>
              <a:rPr lang="el-GR" dirty="0" err="1"/>
              <a:t>Γράματα</a:t>
            </a:r>
            <a:r>
              <a:rPr lang="el-GR" dirty="0"/>
              <a:t>, Αθήνα 2999.</a:t>
            </a:r>
          </a:p>
          <a:p>
            <a:r>
              <a:rPr lang="el-GR" dirty="0" err="1"/>
              <a:t>Goleman</a:t>
            </a:r>
            <a:r>
              <a:rPr lang="el-GR" dirty="0"/>
              <a:t>, </a:t>
            </a:r>
            <a:r>
              <a:rPr lang="el-GR" dirty="0" err="1"/>
              <a:t>Daniel</a:t>
            </a:r>
            <a:r>
              <a:rPr lang="el-GR" dirty="0"/>
              <a:t>,  Καταστροφικά συναισθήματα, μετ.  Κατερίνα Ροντογιάννη, </a:t>
            </a:r>
            <a:r>
              <a:rPr lang="el-GR" dirty="0" err="1"/>
              <a:t>εκδ</a:t>
            </a:r>
            <a:r>
              <a:rPr lang="el-GR" dirty="0"/>
              <a:t>. Ελληνικά </a:t>
            </a:r>
            <a:r>
              <a:rPr lang="el-GR" dirty="0" err="1"/>
              <a:t>Γράματα</a:t>
            </a:r>
            <a:r>
              <a:rPr lang="el-GR" dirty="0"/>
              <a:t>, Αθήνα 2005.</a:t>
            </a:r>
          </a:p>
          <a:p>
            <a:r>
              <a:rPr lang="el-GR" dirty="0" err="1"/>
              <a:t>Gottman</a:t>
            </a:r>
            <a:r>
              <a:rPr lang="el-GR" dirty="0"/>
              <a:t>, </a:t>
            </a:r>
            <a:r>
              <a:rPr lang="el-GR" dirty="0" err="1"/>
              <a:t>John</a:t>
            </a:r>
            <a:r>
              <a:rPr lang="el-GR" dirty="0"/>
              <a:t>,  Η συναισθηματική νοημοσύνη των παιδιών, μετ. Χρύσα Ξενάκη, , </a:t>
            </a:r>
            <a:r>
              <a:rPr lang="el-GR" dirty="0" err="1"/>
              <a:t>εκδ</a:t>
            </a:r>
            <a:r>
              <a:rPr lang="el-GR" dirty="0"/>
              <a:t>. Ελληνικά </a:t>
            </a:r>
            <a:r>
              <a:rPr lang="el-GR" dirty="0" err="1"/>
              <a:t>Γράματα</a:t>
            </a:r>
            <a:r>
              <a:rPr lang="el-GR" dirty="0"/>
              <a:t>, Αθήνα 2009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67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l-GR" dirty="0"/>
              <a:t>Bar-On, R. (2005). The Bar-On model of emotional-social intelligence. In P. </a:t>
            </a:r>
            <a:r>
              <a:rPr lang="en-US" altLang="el-GR" dirty="0" err="1"/>
              <a:t>Fernández-Berrocal</a:t>
            </a:r>
            <a:r>
              <a:rPr lang="en-US" altLang="el-GR" dirty="0"/>
              <a:t> and N. </a:t>
            </a:r>
            <a:r>
              <a:rPr lang="en-US" altLang="el-GR" dirty="0" err="1"/>
              <a:t>Extremera</a:t>
            </a:r>
            <a:r>
              <a:rPr lang="en-US" altLang="el-GR" dirty="0"/>
              <a:t> (Guest Editors), Special Issue on Emotional Intelligence. </a:t>
            </a:r>
            <a:r>
              <a:rPr lang="en-US" altLang="el-GR" dirty="0" err="1"/>
              <a:t>Psicothema</a:t>
            </a:r>
            <a:r>
              <a:rPr lang="en-US" altLang="el-GR" dirty="0"/>
              <a:t>, 17.  Retrieved August 20, from </a:t>
            </a:r>
            <a:r>
              <a:rPr lang="en-US" altLang="el-GR" u="sng" dirty="0">
                <a:hlinkClick r:id="rId2"/>
              </a:rPr>
              <a:t>http://www.eiconsortium.org/research /baron_model_of_emotional_social_intelligence.pdf</a:t>
            </a:r>
            <a:endParaRPr lang="el-GR" altLang="el-GR" dirty="0"/>
          </a:p>
          <a:p>
            <a:r>
              <a:rPr lang="pt-PT" altLang="el-GR" dirty="0"/>
              <a:t>Boyatzis, R. E., &amp; Sala, F. (2004). </a:t>
            </a:r>
            <a:r>
              <a:rPr lang="en-US" altLang="el-GR" dirty="0"/>
              <a:t>The Emotional Competency Inventory (ECI). In Glenn </a:t>
            </a:r>
            <a:r>
              <a:rPr lang="en-US" altLang="el-GR" dirty="0" err="1"/>
              <a:t>Geher</a:t>
            </a:r>
            <a:r>
              <a:rPr lang="en-US" altLang="el-GR" dirty="0"/>
              <a:t> (Ed.), Measuring emotional intelligence: Common ground and controversy. Hauppauge, NY: Nova Science Publishers. Retrieved August 8, 2005 from  </a:t>
            </a:r>
            <a:r>
              <a:rPr lang="en-US" altLang="el-GR" u="sng" dirty="0">
                <a:hlinkClick r:id="rId3"/>
              </a:rPr>
              <a:t>http://www.eiconsortium.org/ research/Assessing_Emotional_Intelligence_Competencies.pdf</a:t>
            </a:r>
            <a:endParaRPr lang="el-GR" altLang="el-GR" dirty="0"/>
          </a:p>
          <a:p>
            <a:r>
              <a:rPr lang="en-US" altLang="el-GR" dirty="0" err="1"/>
              <a:t>Cherniss</a:t>
            </a:r>
            <a:r>
              <a:rPr lang="en-US" altLang="el-GR" dirty="0"/>
              <a:t>, C.  (2000). Emotional intelligence: What it is and why it matters. Paper presented at the annual meeting of the society for industrial and organizational psychology, New Orleans, LA. Retrieved August 8 from </a:t>
            </a:r>
            <a:r>
              <a:rPr lang="en-US" altLang="el-GR" dirty="0">
                <a:hlinkClick r:id="rId4"/>
              </a:rPr>
              <a:t>www.eiconsortium.org</a:t>
            </a:r>
            <a:r>
              <a:rPr lang="en-US" altLang="el-GR" dirty="0"/>
              <a:t> 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9129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l-GR" dirty="0"/>
              <a:t>Matthews, G.  </a:t>
            </a:r>
            <a:r>
              <a:rPr lang="en-US" altLang="el-GR" dirty="0" err="1"/>
              <a:t>Zeidner</a:t>
            </a:r>
            <a:r>
              <a:rPr lang="en-US" altLang="el-GR" dirty="0"/>
              <a:t>, M., &amp; Roberts, R. (2005). Emotional Intelligence. An elusive ability? In </a:t>
            </a:r>
            <a:r>
              <a:rPr lang="en-US" altLang="el-GR" dirty="0" err="1"/>
              <a:t>Wilhem</a:t>
            </a:r>
            <a:r>
              <a:rPr lang="en-US" altLang="el-GR" dirty="0"/>
              <a:t>, O. &amp; Randal., E. (</a:t>
            </a:r>
            <a:r>
              <a:rPr lang="en-US" altLang="el-GR" dirty="0" err="1"/>
              <a:t>eds</a:t>
            </a:r>
            <a:r>
              <a:rPr lang="en-US" altLang="el-GR" dirty="0"/>
              <a:t>). Handbook of understanding and measuring intelligence. USA: Sage Publications. </a:t>
            </a:r>
            <a:endParaRPr lang="el-GR" altLang="el-GR" dirty="0"/>
          </a:p>
          <a:p>
            <a:r>
              <a:rPr lang="en-US" altLang="el-GR" dirty="0"/>
              <a:t>Mayer J., Caruso D., </a:t>
            </a:r>
            <a:r>
              <a:rPr lang="en-US" altLang="el-GR" dirty="0" err="1"/>
              <a:t>Salovey</a:t>
            </a:r>
            <a:r>
              <a:rPr lang="en-US" altLang="el-GR" dirty="0"/>
              <a:t> P. (1999). Emotional intelligence meets traditional standards for an intelligence.Intelligence,27,267-298.</a:t>
            </a:r>
            <a:endParaRPr lang="el-GR" altLang="el-GR" dirty="0"/>
          </a:p>
          <a:p>
            <a:r>
              <a:rPr lang="en-US" altLang="el-GR" dirty="0"/>
              <a:t>Sala, F. (2002). Emotional Competence inventory (ECI).Technical manual.  Retrieved  September 4, 2005, from  Hay Group web site </a:t>
            </a:r>
            <a:r>
              <a:rPr lang="en-US" altLang="el-GR" u="sng" dirty="0">
                <a:hlinkClick r:id="rId2"/>
              </a:rPr>
              <a:t>http://www.eiconsortium.org/ research/ECI_Tech_Manual.pdf</a:t>
            </a:r>
            <a:endParaRPr lang="el-GR" altLang="el-GR" dirty="0"/>
          </a:p>
          <a:p>
            <a:r>
              <a:rPr lang="en-US" altLang="el-GR" dirty="0"/>
              <a:t>Sternberg, R. J. (1996). Successful intelligence: How practical and creative intelligence determine success in life. New York: Simon and Shuster</a:t>
            </a:r>
            <a:endParaRPr lang="el-GR" altLang="el-GR" dirty="0"/>
          </a:p>
          <a:p>
            <a:r>
              <a:rPr lang="en-US" altLang="el-GR" dirty="0"/>
              <a:t>Stone-</a:t>
            </a:r>
            <a:r>
              <a:rPr lang="en-US" altLang="el-GR" dirty="0" err="1"/>
              <a:t>McCown</a:t>
            </a:r>
            <a:r>
              <a:rPr lang="en-US" altLang="el-GR" dirty="0"/>
              <a:t>, K., Jensen, A. L., Freedman, J. M., &amp; </a:t>
            </a:r>
            <a:r>
              <a:rPr lang="en-US" altLang="el-GR" dirty="0" err="1"/>
              <a:t>Rideout</a:t>
            </a:r>
            <a:r>
              <a:rPr lang="en-US" altLang="el-GR" dirty="0"/>
              <a:t>, M. C. (1998). Self science: The emotional intelligence curriculum. San Mateo, CA: Six Seconds.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7576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Συναισθηματική Νοημοσύνη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29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7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556793"/>
            <a:ext cx="10945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 smtClean="0"/>
              <a:t>1.0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263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Ζαχαρούλα Σμυρναίου. </a:t>
            </a:r>
            <a:r>
              <a:rPr lang="el-GR" sz="2000" dirty="0"/>
              <a:t>«Παιδαγωγικά, Διαχείριση Σχολικής </a:t>
            </a:r>
            <a:r>
              <a:rPr lang="el-GR" sz="2000" dirty="0" smtClean="0"/>
              <a:t>Τάξης, Συναισθηματική Νοημοσύνη»</a:t>
            </a:r>
            <a:r>
              <a:rPr lang="en-US" sz="2000" dirty="0" smtClean="0"/>
              <a:t>.</a:t>
            </a:r>
            <a:r>
              <a:rPr lang="el-GR" sz="2000" dirty="0" smtClean="0"/>
              <a:t> Έκδοση: 1.0. Αθήνα 2014. Διαθέσιμο από τη δικτυακή διεύθυνση: </a:t>
            </a:r>
            <a:r>
              <a:rPr lang="en-US" sz="2000" dirty="0"/>
              <a:t>http://opencourses.uoa.gr/courses/MATH18/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379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Ψυχολογική </a:t>
            </a:r>
            <a:r>
              <a:rPr lang="el-GR" dirty="0" smtClean="0"/>
              <a:t>κατάσταση</a:t>
            </a:r>
          </a:p>
          <a:p>
            <a:r>
              <a:rPr lang="el-GR" dirty="0"/>
              <a:t>Συναισθηματική </a:t>
            </a:r>
            <a:r>
              <a:rPr lang="el-GR" dirty="0" smtClean="0"/>
              <a:t>Νοημοσύνη</a:t>
            </a:r>
          </a:p>
          <a:p>
            <a:r>
              <a:rPr lang="el-GR" dirty="0" smtClean="0"/>
              <a:t>Μαθησιακές Δυσκολίες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smtClean="0"/>
              <a:t>Αποκλίνουσες Συμπεριφορές</a:t>
            </a:r>
            <a:endParaRPr lang="el-GR" dirty="0" smtClean="0"/>
          </a:p>
          <a:p>
            <a:r>
              <a:rPr lang="el-GR" dirty="0"/>
              <a:t>Εξελικτικές Μαθησιακές Δυσκολίες</a:t>
            </a:r>
          </a:p>
        </p:txBody>
      </p:sp>
    </p:spTree>
    <p:extLst>
      <p:ext uri="{BB962C8B-B14F-4D97-AF65-F5344CB8AC3E}">
        <p14:creationId xmlns:p14="http://schemas.microsoft.com/office/powerpoint/2010/main" val="2337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764705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1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5082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36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Συναισθηματική Νοημοσύνη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3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Εισαγωγη</a:t>
            </a:r>
            <a:r>
              <a:rPr lang="el-GR" dirty="0"/>
              <a:t> </a:t>
            </a:r>
            <a:r>
              <a:rPr lang="el-GR" dirty="0" smtClean="0"/>
              <a:t>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1983 ο </a:t>
            </a:r>
            <a:r>
              <a:rPr lang="el-GR" dirty="0" err="1"/>
              <a:t>Gardner</a:t>
            </a:r>
            <a:r>
              <a:rPr lang="el-GR" dirty="0"/>
              <a:t> εισάγει για πρώτη φορά την έννοια της πολλαπλής νοημοσύνης στο βιβλίο του «Οργάνωση του νου».  </a:t>
            </a:r>
          </a:p>
          <a:p>
            <a:r>
              <a:rPr lang="el-GR" dirty="0"/>
              <a:t>Απαριθμεί εφτά τύπους νοημοσύνης:</a:t>
            </a:r>
          </a:p>
          <a:p>
            <a:pPr lvl="1"/>
            <a:r>
              <a:rPr lang="el-GR" dirty="0" smtClean="0"/>
              <a:t>της </a:t>
            </a:r>
            <a:r>
              <a:rPr lang="el-GR" dirty="0"/>
              <a:t>γλώσσας, </a:t>
            </a:r>
            <a:r>
              <a:rPr lang="el-GR" dirty="0" smtClean="0"/>
              <a:t>της </a:t>
            </a:r>
            <a:r>
              <a:rPr lang="el-GR" dirty="0"/>
              <a:t>μαθηματικής λογικής, </a:t>
            </a:r>
          </a:p>
          <a:p>
            <a:pPr lvl="1"/>
            <a:r>
              <a:rPr lang="el-GR" dirty="0" smtClean="0"/>
              <a:t>του </a:t>
            </a:r>
            <a:r>
              <a:rPr lang="el-GR" dirty="0"/>
              <a:t>χώρου, την μουσική, κιναισθητική, διαπροσωπική </a:t>
            </a:r>
            <a:r>
              <a:rPr lang="el-GR" dirty="0" err="1"/>
              <a:t>ενδοπροσωπική</a:t>
            </a:r>
            <a:r>
              <a:rPr lang="el-GR" dirty="0"/>
              <a:t>. </a:t>
            </a:r>
          </a:p>
          <a:p>
            <a:r>
              <a:rPr lang="el-GR" dirty="0" smtClean="0"/>
              <a:t>Οι </a:t>
            </a:r>
            <a:r>
              <a:rPr lang="el-GR" dirty="0"/>
              <a:t>δυο τελευταίες περιλαμβάνονται στην συναισθηματική νοημοσύνη όπως την αποκαλεί ο </a:t>
            </a:r>
            <a:r>
              <a:rPr lang="el-GR" dirty="0" err="1"/>
              <a:t>Goleman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7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Εισαγωγη</a:t>
            </a:r>
            <a:r>
              <a:rPr lang="el-GR" dirty="0"/>
              <a:t>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 όρος Συναισθηματική Νοημοσύνη </a:t>
            </a:r>
            <a:r>
              <a:rPr lang="el-GR" dirty="0" err="1"/>
              <a:t>εισήχθηκε</a:t>
            </a:r>
            <a:r>
              <a:rPr lang="el-GR" dirty="0"/>
              <a:t> το 1990 από τους </a:t>
            </a:r>
            <a:r>
              <a:rPr lang="en-US" dirty="0" err="1"/>
              <a:t>Salovey</a:t>
            </a:r>
            <a:r>
              <a:rPr lang="en-US" dirty="0"/>
              <a:t> &amp; Mayer </a:t>
            </a:r>
            <a:r>
              <a:rPr lang="el-GR" dirty="0"/>
              <a:t>ως ένας τύπος νοημοσύνης που εμπεριείχε δεξιότητες επεξεργασίας πληροφοριών συναισθηματικής φύσης. </a:t>
            </a:r>
          </a:p>
          <a:p>
            <a:r>
              <a:rPr lang="el-GR" dirty="0"/>
              <a:t>Το βιβλίο του </a:t>
            </a:r>
            <a:r>
              <a:rPr lang="en-US" dirty="0"/>
              <a:t>Daniel Goleman (1995) </a:t>
            </a:r>
            <a:r>
              <a:rPr lang="el-GR" dirty="0" smtClean="0"/>
              <a:t>"</a:t>
            </a:r>
            <a:r>
              <a:rPr lang="en-US" dirty="0" smtClean="0"/>
              <a:t>Emotional </a:t>
            </a:r>
            <a:r>
              <a:rPr lang="en-US" dirty="0"/>
              <a:t>Intelligence. Why it can matter more than IQ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σχεση</a:t>
            </a:r>
            <a:r>
              <a:rPr lang="el-GR" dirty="0"/>
              <a:t> της με τη </a:t>
            </a:r>
            <a:r>
              <a:rPr lang="el-GR" dirty="0" smtClean="0"/>
              <a:t>Γενική Νοημοσύνη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Αναδύθηκε σε αντιπαράθεση με την ΓΝ </a:t>
            </a:r>
            <a:r>
              <a:rPr lang="el-GR" dirty="0" smtClean="0"/>
              <a:t>στον </a:t>
            </a:r>
            <a:r>
              <a:rPr lang="el-GR" dirty="0"/>
              <a:t>επιστημονικό χώρο της ψυχολογίας. </a:t>
            </a:r>
          </a:p>
          <a:p>
            <a:r>
              <a:rPr lang="el-GR" dirty="0"/>
              <a:t>Η έννοια της </a:t>
            </a:r>
            <a:r>
              <a:rPr lang="el-GR" dirty="0" smtClean="0"/>
              <a:t>ΓΝ </a:t>
            </a:r>
            <a:r>
              <a:rPr lang="el-GR" dirty="0"/>
              <a:t>τα τελευταία εκατό περίπου χρόνια στο πεδίο της ψυχολογικής έρευνας λειτουργεί ως καθοριστικός παράγοντας πρόβλεψης της επιτυχίας ενός ατόμου (</a:t>
            </a:r>
            <a:r>
              <a:rPr lang="el-GR" dirty="0" err="1"/>
              <a:t>Ree</a:t>
            </a:r>
            <a:r>
              <a:rPr lang="el-GR" dirty="0"/>
              <a:t>&amp; Earles,1992). </a:t>
            </a:r>
          </a:p>
          <a:p>
            <a:r>
              <a:rPr lang="el-GR" dirty="0"/>
              <a:t> Το αντίθετο υποστηρίζουν διάφοροι σημαντικοί ερευνητές (</a:t>
            </a:r>
            <a:r>
              <a:rPr lang="el-GR" dirty="0" smtClean="0"/>
              <a:t>Bar-On,1997, </a:t>
            </a:r>
            <a:r>
              <a:rPr lang="el-GR" dirty="0" err="1"/>
              <a:t>Goleman</a:t>
            </a:r>
            <a:r>
              <a:rPr lang="el-GR" dirty="0"/>
              <a:t>, 1995) όσον αφορά την επιτυχία στην εργασία, τον έλεγχο των συναισθημάτων και των κοινωνικών ικανοτήτων. </a:t>
            </a:r>
          </a:p>
        </p:txBody>
      </p:sp>
    </p:spTree>
    <p:extLst>
      <p:ext uri="{BB962C8B-B14F-4D97-AF65-F5344CB8AC3E}">
        <p14:creationId xmlns:p14="http://schemas.microsoft.com/office/powerpoint/2010/main" val="622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έννοια της Συναισθηματικής Νοημοσύνης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Κοινωνική νοημοσύνη (</a:t>
            </a:r>
            <a:r>
              <a:rPr lang="en-US" dirty="0"/>
              <a:t>Thorndike, 1920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l-GR" dirty="0"/>
              <a:t>Πολλαπλή νοημοσύνη (</a:t>
            </a:r>
            <a:r>
              <a:rPr lang="en-US" dirty="0"/>
              <a:t>Gardner, 1983</a:t>
            </a:r>
            <a:r>
              <a:rPr lang="en-US" dirty="0" smtClean="0"/>
              <a:t>)</a:t>
            </a:r>
            <a:r>
              <a:rPr lang="en-US" dirty="0"/>
              <a:t>  </a:t>
            </a:r>
          </a:p>
          <a:p>
            <a:r>
              <a:rPr lang="el-GR" dirty="0"/>
              <a:t>Ψυχολογικής Συναίσθηση (</a:t>
            </a:r>
            <a:r>
              <a:rPr lang="en-US" dirty="0" err="1"/>
              <a:t>Appelbaum</a:t>
            </a:r>
            <a:r>
              <a:rPr lang="en-US" dirty="0"/>
              <a:t>, 1973) </a:t>
            </a:r>
          </a:p>
          <a:p>
            <a:r>
              <a:rPr lang="el-GR" dirty="0"/>
              <a:t>Συναισθηματική  επίγνωση (</a:t>
            </a:r>
            <a:r>
              <a:rPr lang="en-US" dirty="0"/>
              <a:t>Lane&amp; Schwartz, 1987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Συναισθηματική Νοημοσύνη </a:t>
            </a:r>
            <a:r>
              <a:rPr lang="el-GR" dirty="0" err="1" smtClean="0"/>
              <a:t>κατα</a:t>
            </a:r>
            <a:r>
              <a:rPr lang="el-GR" dirty="0" smtClean="0"/>
              <a:t> </a:t>
            </a:r>
            <a:r>
              <a:rPr lang="en-US" dirty="0"/>
              <a:t>Goleman (1995</a:t>
            </a:r>
            <a:r>
              <a:rPr lang="en-US" dirty="0" smtClean="0"/>
              <a:t>)</a:t>
            </a:r>
            <a:r>
              <a:rPr lang="el-GR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Ανώτερη </a:t>
            </a:r>
            <a:r>
              <a:rPr lang="el-GR" dirty="0"/>
              <a:t>από τη ΓΝ</a:t>
            </a:r>
          </a:p>
          <a:p>
            <a:r>
              <a:rPr lang="el-GR" dirty="0"/>
              <a:t>Ικανότητες και δεξιότητες που καθοδηγούν την αποτελεσματική (</a:t>
            </a:r>
            <a:r>
              <a:rPr lang="el-GR" dirty="0" err="1"/>
              <a:t>managerial</a:t>
            </a:r>
            <a:r>
              <a:rPr lang="el-GR" dirty="0"/>
              <a:t>) συμπεριφορά. </a:t>
            </a:r>
          </a:p>
          <a:p>
            <a:r>
              <a:rPr lang="el-GR" dirty="0"/>
              <a:t>ο όρος ΣΝ περιλαμβάνει την ικανότητα του ατόμου να </a:t>
            </a:r>
          </a:p>
          <a:p>
            <a:pPr lvl="1"/>
            <a:r>
              <a:rPr lang="el-GR" dirty="0"/>
              <a:t>αναγνωρίζει τα συναισθήματά του, </a:t>
            </a:r>
          </a:p>
          <a:p>
            <a:pPr lvl="1"/>
            <a:r>
              <a:rPr lang="el-GR" dirty="0"/>
              <a:t>ελέγχει τις παρορμήσεις του, </a:t>
            </a:r>
          </a:p>
          <a:p>
            <a:pPr lvl="1"/>
            <a:r>
              <a:rPr lang="el-GR" dirty="0"/>
              <a:t>χρησιμοποιεί τη λογική, </a:t>
            </a:r>
          </a:p>
          <a:p>
            <a:pPr lvl="1"/>
            <a:r>
              <a:rPr lang="el-GR" dirty="0"/>
              <a:t>παραμένει ήρεμο και αισιόδοξο όταν έρχεται αντιμέτωπο με τις αντιξοότητες της ζωής και να μπορεί να ακούει με προσοχή τους άλλους.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35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Συναισθηματική Νοημοσύνη </a:t>
            </a:r>
            <a:r>
              <a:rPr lang="el-GR" dirty="0" err="1" smtClean="0"/>
              <a:t>κατα</a:t>
            </a:r>
            <a:r>
              <a:rPr lang="el-GR" dirty="0" smtClean="0"/>
              <a:t> </a:t>
            </a:r>
            <a:r>
              <a:rPr lang="en-US" dirty="0"/>
              <a:t>Goleman (1995</a:t>
            </a:r>
            <a:r>
              <a:rPr lang="en-US" dirty="0" smtClean="0"/>
              <a:t>)</a:t>
            </a:r>
            <a:r>
              <a:rPr lang="el-GR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ικανότητά να αναγνωρίζει κανείς τα συναισθήματά του, τις προτιμήσεις, τα προσωπικά του αποθέματα και να έχει επαφή με τη διαίσθησή του (αυτοεπίγνωση). </a:t>
            </a:r>
          </a:p>
          <a:p>
            <a:r>
              <a:rPr lang="el-GR" dirty="0"/>
              <a:t> Η διαχείριση της ψυχικής του διάθεσης (η ικανότητά να ελέγχει το στρες, την κατάθλιψη, τον εκνευρισμό και γενικά τις παρορμήσεις του-δηλ. αυτορρύθμιση). </a:t>
            </a:r>
          </a:p>
          <a:p>
            <a:r>
              <a:rPr lang="el-GR" dirty="0"/>
              <a:t> Η κινητοποίηση του εαυτού του (η ικανότητά να κινείται θετικά για την επίτευξη κάποιου στόχου- κίνητρα συμπεριφοράς- </a:t>
            </a:r>
            <a:r>
              <a:rPr lang="el-GR" dirty="0" err="1"/>
              <a:t>αυτοπαρώθηση</a:t>
            </a:r>
            <a:r>
              <a:rPr lang="el-GR" dirty="0"/>
              <a:t>). </a:t>
            </a:r>
          </a:p>
          <a:p>
            <a:r>
              <a:rPr lang="el-GR" dirty="0"/>
              <a:t> Η επίγνωση των συναισθημάτων, των αναγκών και των ανησυχιών των άλλων (εν-συναίσθηση). </a:t>
            </a:r>
          </a:p>
          <a:p>
            <a:r>
              <a:rPr lang="el-GR" dirty="0"/>
              <a:t> Η ικανότητα να προκαλεί κανείς στους άλλους τις αντιδράσεις που θέλει (κοινωνικές δεξιότητες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5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772</Words>
  <Application>Microsoft Office PowerPoint</Application>
  <PresentationFormat>Ευρεία οθόνη</PresentationFormat>
  <Paragraphs>114</Paragraphs>
  <Slides>22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Wingdings</vt:lpstr>
      <vt:lpstr>Θέμα του Office</vt:lpstr>
      <vt:lpstr>1_Θέμα του Office</vt:lpstr>
      <vt:lpstr>Παιδαγωγικά</vt:lpstr>
      <vt:lpstr>Περιεχόμενα ενότητας</vt:lpstr>
      <vt:lpstr>Συναισθηματική Νοημοσύνη</vt:lpstr>
      <vt:lpstr>Εισαγωγη (1)</vt:lpstr>
      <vt:lpstr>Εισαγωγη (2)</vt:lpstr>
      <vt:lpstr>Η σχεση της με τη Γενική Νοημοσύνη</vt:lpstr>
      <vt:lpstr>Η έννοια της Συναισθηματικής Νοημοσύνης</vt:lpstr>
      <vt:lpstr>Συναισθηματική Νοημοσύνη κατα Goleman (1995) (1)</vt:lpstr>
      <vt:lpstr>Συναισθηματική Νοημοσύνη κατα Goleman (1995) (2)</vt:lpstr>
      <vt:lpstr>Συναισθηματική Νοημοσύνη κατα Salovey-Mayer (1997) </vt:lpstr>
      <vt:lpstr>Συναισθηματική Νοημοσύνη κατα του Bar-On (1997)</vt:lpstr>
      <vt:lpstr>Βιβλιογραφία (1)</vt:lpstr>
      <vt:lpstr>Βιβλιογραφία (2)</vt:lpstr>
      <vt:lpstr>Βιβλιογραφία (3)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Παιδαγωγικά</dc:title>
  <dc:creator>Slim</dc:creator>
  <cp:lastModifiedBy>Slim</cp:lastModifiedBy>
  <cp:revision>22</cp:revision>
  <dcterms:created xsi:type="dcterms:W3CDTF">2014-09-25T20:03:43Z</dcterms:created>
  <dcterms:modified xsi:type="dcterms:W3CDTF">2015-01-14T17:55:20Z</dcterms:modified>
</cp:coreProperties>
</file>