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6"/>
  </p:notesMasterIdLst>
  <p:sldIdLst>
    <p:sldId id="403" r:id="rId2"/>
    <p:sldId id="404" r:id="rId3"/>
    <p:sldId id="405" r:id="rId4"/>
    <p:sldId id="406" r:id="rId5"/>
    <p:sldId id="407" r:id="rId6"/>
    <p:sldId id="408" r:id="rId7"/>
    <p:sldId id="409" r:id="rId8"/>
    <p:sldId id="410" r:id="rId9"/>
    <p:sldId id="411" r:id="rId10"/>
    <p:sldId id="412" r:id="rId11"/>
    <p:sldId id="413" r:id="rId12"/>
    <p:sldId id="414" r:id="rId13"/>
    <p:sldId id="415" r:id="rId14"/>
    <p:sldId id="416" r:id="rId15"/>
    <p:sldId id="417" r:id="rId16"/>
    <p:sldId id="418" r:id="rId17"/>
    <p:sldId id="419" r:id="rId18"/>
    <p:sldId id="420" r:id="rId19"/>
    <p:sldId id="421" r:id="rId20"/>
    <p:sldId id="423" r:id="rId21"/>
    <p:sldId id="424" r:id="rId22"/>
    <p:sldId id="425" r:id="rId23"/>
    <p:sldId id="426" r:id="rId24"/>
    <p:sldId id="427" r:id="rId25"/>
    <p:sldId id="428" r:id="rId26"/>
    <p:sldId id="429" r:id="rId27"/>
    <p:sldId id="430" r:id="rId28"/>
    <p:sldId id="431" r:id="rId29"/>
    <p:sldId id="432" r:id="rId30"/>
    <p:sldId id="433" r:id="rId31"/>
    <p:sldId id="434" r:id="rId32"/>
    <p:sldId id="435" r:id="rId33"/>
    <p:sldId id="436" r:id="rId34"/>
    <p:sldId id="437" r:id="rId35"/>
    <p:sldId id="438" r:id="rId36"/>
    <p:sldId id="439" r:id="rId37"/>
    <p:sldId id="440" r:id="rId38"/>
    <p:sldId id="441" r:id="rId39"/>
    <p:sldId id="442" r:id="rId40"/>
    <p:sldId id="443" r:id="rId41"/>
    <p:sldId id="444" r:id="rId42"/>
    <p:sldId id="445" r:id="rId43"/>
    <p:sldId id="446" r:id="rId44"/>
    <p:sldId id="447" r:id="rId45"/>
    <p:sldId id="448" r:id="rId46"/>
    <p:sldId id="449" r:id="rId47"/>
    <p:sldId id="450" r:id="rId48"/>
    <p:sldId id="496" r:id="rId49"/>
    <p:sldId id="453" r:id="rId50"/>
    <p:sldId id="454" r:id="rId51"/>
    <p:sldId id="455" r:id="rId52"/>
    <p:sldId id="456" r:id="rId53"/>
    <p:sldId id="457" r:id="rId54"/>
    <p:sldId id="458" r:id="rId55"/>
    <p:sldId id="488" r:id="rId56"/>
    <p:sldId id="459" r:id="rId57"/>
    <p:sldId id="460" r:id="rId58"/>
    <p:sldId id="461" r:id="rId59"/>
    <p:sldId id="477" r:id="rId60"/>
    <p:sldId id="462" r:id="rId61"/>
    <p:sldId id="463" r:id="rId62"/>
    <p:sldId id="465" r:id="rId63"/>
    <p:sldId id="466" r:id="rId64"/>
    <p:sldId id="467" r:id="rId65"/>
    <p:sldId id="468" r:id="rId66"/>
    <p:sldId id="469" r:id="rId67"/>
    <p:sldId id="470" r:id="rId68"/>
    <p:sldId id="471" r:id="rId69"/>
    <p:sldId id="472" r:id="rId70"/>
    <p:sldId id="473" r:id="rId71"/>
    <p:sldId id="475" r:id="rId72"/>
    <p:sldId id="489" r:id="rId73"/>
    <p:sldId id="490" r:id="rId74"/>
    <p:sldId id="491" r:id="rId75"/>
    <p:sldId id="492" r:id="rId76"/>
    <p:sldId id="493" r:id="rId77"/>
    <p:sldId id="494" r:id="rId78"/>
    <p:sldId id="495" r:id="rId79"/>
    <p:sldId id="483" r:id="rId80"/>
    <p:sldId id="484" r:id="rId81"/>
    <p:sldId id="485" r:id="rId82"/>
    <p:sldId id="486" r:id="rId83"/>
    <p:sldId id="487" r:id="rId84"/>
    <p:sldId id="497" r:id="rId85"/>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FF0DF4"/>
    <a:srgbClr val="E16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152" autoAdjust="0"/>
    <p:restoredTop sz="94434" autoAdjust="0"/>
  </p:normalViewPr>
  <p:slideViewPr>
    <p:cSldViewPr snapToObjects="1">
      <p:cViewPr varScale="1">
        <p:scale>
          <a:sx n="74" d="100"/>
          <a:sy n="74" d="100"/>
        </p:scale>
        <p:origin x="60" y="72"/>
      </p:cViewPr>
      <p:guideLst>
        <p:guide orient="horz" pos="2112"/>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1051AD99-B12C-4C8E-A867-2502CB116C62}" type="datetime1">
              <a:rPr lang="en-US" altLang="el-GR"/>
              <a:pPr>
                <a:defRPr/>
              </a:pPr>
              <a:t>10/18/2015</a:t>
            </a:fld>
            <a:endParaRPr lang="en-US" alt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l-GR" noProof="0"/>
              <a:t>Click to edit Master text styles</a:t>
            </a:r>
          </a:p>
          <a:p>
            <a:pPr lvl="1"/>
            <a:r>
              <a:rPr lang="el-GR" noProof="0"/>
              <a:t>Second level</a:t>
            </a:r>
          </a:p>
          <a:p>
            <a:pPr lvl="2"/>
            <a:r>
              <a:rPr lang="el-GR" noProof="0"/>
              <a:t>Third level</a:t>
            </a:r>
          </a:p>
          <a:p>
            <a:pPr lvl="3"/>
            <a:r>
              <a:rPr lang="el-GR" noProof="0"/>
              <a:t>Fourth level</a:t>
            </a:r>
          </a:p>
          <a:p>
            <a:pPr lvl="4"/>
            <a:r>
              <a:rPr lang="el-GR"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94EA103-4185-4657-86F1-17AB316C5564}" type="slidenum">
              <a:rPr lang="en-US" altLang="el-GR"/>
              <a:pPr>
                <a:defRPr/>
              </a:pPr>
              <a:t>‹#›</a:t>
            </a:fld>
            <a:endParaRPr lang="en-US" altLang="el-GR"/>
          </a:p>
        </p:txBody>
      </p:sp>
    </p:spTree>
    <p:extLst>
      <p:ext uri="{BB962C8B-B14F-4D97-AF65-F5344CB8AC3E}">
        <p14:creationId xmlns:p14="http://schemas.microsoft.com/office/powerpoint/2010/main" val="284854746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smtClean="0"/>
              <a:t> </a:t>
            </a:r>
          </a:p>
        </p:txBody>
      </p:sp>
      <p:sp>
        <p:nvSpPr>
          <p:cNvPr id="614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979DFD4-415C-4796-887B-39BE6E7C8CFC}" type="slidenum">
              <a:rPr lang="el-GR" altLang="el-GR" smtClean="0"/>
              <a:pPr/>
              <a:t>2</a:t>
            </a:fld>
            <a:endParaRPr lang="el-GR" altLang="el-GR" smtClean="0"/>
          </a:p>
        </p:txBody>
      </p:sp>
    </p:spTree>
    <p:extLst>
      <p:ext uri="{BB962C8B-B14F-4D97-AF65-F5344CB8AC3E}">
        <p14:creationId xmlns:p14="http://schemas.microsoft.com/office/powerpoint/2010/main" val="3420937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2867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5EE08E0-D068-4B51-BCB0-9FA251B13928}" type="slidenum">
              <a:rPr lang="en-US" altLang="el-GR" smtClean="0"/>
              <a:pPr/>
              <a:t>15</a:t>
            </a:fld>
            <a:endParaRPr lang="en-US" altLang="el-GR" smtClean="0"/>
          </a:p>
        </p:txBody>
      </p:sp>
    </p:spTree>
    <p:extLst>
      <p:ext uri="{BB962C8B-B14F-4D97-AF65-F5344CB8AC3E}">
        <p14:creationId xmlns:p14="http://schemas.microsoft.com/office/powerpoint/2010/main" val="1956047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3072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A46807F-57BC-4A2D-BB6D-BEE42EB92C2E}" type="slidenum">
              <a:rPr lang="en-US" altLang="el-GR" smtClean="0"/>
              <a:pPr/>
              <a:t>16</a:t>
            </a:fld>
            <a:endParaRPr lang="en-US" altLang="el-GR" smtClean="0"/>
          </a:p>
        </p:txBody>
      </p:sp>
    </p:spTree>
    <p:extLst>
      <p:ext uri="{BB962C8B-B14F-4D97-AF65-F5344CB8AC3E}">
        <p14:creationId xmlns:p14="http://schemas.microsoft.com/office/powerpoint/2010/main" val="2502264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https://dormivigilia.wordpress.com/2009/07/06/origin-of-the-nervous-system/</a:t>
            </a:r>
            <a:endParaRPr lang="el-GR" altLang="en-US" smtClean="0"/>
          </a:p>
        </p:txBody>
      </p:sp>
      <p:sp>
        <p:nvSpPr>
          <p:cNvPr id="3277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786E404-54F8-44E2-B2CA-2EB48F74397F}" type="slidenum">
              <a:rPr lang="en-US" altLang="el-GR" smtClean="0"/>
              <a:pPr/>
              <a:t>17</a:t>
            </a:fld>
            <a:endParaRPr lang="en-US" altLang="el-GR" smtClean="0"/>
          </a:p>
        </p:txBody>
      </p:sp>
    </p:spTree>
    <p:extLst>
      <p:ext uri="{BB962C8B-B14F-4D97-AF65-F5344CB8AC3E}">
        <p14:creationId xmlns:p14="http://schemas.microsoft.com/office/powerpoint/2010/main" val="1698481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3482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99C3B58-A0BB-4EF6-AB21-5F46EE7AA887}" type="slidenum">
              <a:rPr lang="en-US" altLang="el-GR" smtClean="0"/>
              <a:pPr/>
              <a:t>18</a:t>
            </a:fld>
            <a:endParaRPr lang="en-US" altLang="el-GR" smtClean="0"/>
          </a:p>
        </p:txBody>
      </p:sp>
    </p:spTree>
    <p:extLst>
      <p:ext uri="{BB962C8B-B14F-4D97-AF65-F5344CB8AC3E}">
        <p14:creationId xmlns:p14="http://schemas.microsoft.com/office/powerpoint/2010/main" val="759015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3686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80035DD-672D-4CD3-9FAA-63008FE7EC57}" type="slidenum">
              <a:rPr lang="en-US" altLang="el-GR" smtClean="0"/>
              <a:pPr/>
              <a:t>19</a:t>
            </a:fld>
            <a:endParaRPr lang="en-US" altLang="el-GR" smtClean="0"/>
          </a:p>
        </p:txBody>
      </p:sp>
    </p:spTree>
    <p:extLst>
      <p:ext uri="{BB962C8B-B14F-4D97-AF65-F5344CB8AC3E}">
        <p14:creationId xmlns:p14="http://schemas.microsoft.com/office/powerpoint/2010/main" val="3566933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4096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45E651B-85B9-4371-8C23-E9C6A0F96113}" type="slidenum">
              <a:rPr lang="en-US" altLang="el-GR" smtClean="0"/>
              <a:pPr/>
              <a:t>20</a:t>
            </a:fld>
            <a:endParaRPr lang="en-US" altLang="el-GR" smtClean="0"/>
          </a:p>
        </p:txBody>
      </p:sp>
    </p:spTree>
    <p:extLst>
      <p:ext uri="{BB962C8B-B14F-4D97-AF65-F5344CB8AC3E}">
        <p14:creationId xmlns:p14="http://schemas.microsoft.com/office/powerpoint/2010/main" val="371993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4301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EE93C42-0201-4EA9-A431-EE1DCFDC4C42}" type="slidenum">
              <a:rPr lang="en-US" altLang="el-GR" smtClean="0"/>
              <a:pPr/>
              <a:t>21</a:t>
            </a:fld>
            <a:endParaRPr lang="en-US" altLang="el-GR" smtClean="0"/>
          </a:p>
        </p:txBody>
      </p:sp>
    </p:spTree>
    <p:extLst>
      <p:ext uri="{BB962C8B-B14F-4D97-AF65-F5344CB8AC3E}">
        <p14:creationId xmlns:p14="http://schemas.microsoft.com/office/powerpoint/2010/main" val="3099181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4506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80985E1-7B28-448E-9FCD-BD7D2071F500}" type="slidenum">
              <a:rPr lang="en-US" altLang="el-GR" smtClean="0"/>
              <a:pPr/>
              <a:t>22</a:t>
            </a:fld>
            <a:endParaRPr lang="en-US" altLang="el-GR" smtClean="0"/>
          </a:p>
        </p:txBody>
      </p:sp>
    </p:spTree>
    <p:extLst>
      <p:ext uri="{BB962C8B-B14F-4D97-AF65-F5344CB8AC3E}">
        <p14:creationId xmlns:p14="http://schemas.microsoft.com/office/powerpoint/2010/main" val="2753352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4710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6CC1947-F31F-497D-AD68-2CEE6B96B704}" type="slidenum">
              <a:rPr lang="en-US" altLang="el-GR" smtClean="0"/>
              <a:pPr/>
              <a:t>23</a:t>
            </a:fld>
            <a:endParaRPr lang="en-US" altLang="el-GR" smtClean="0"/>
          </a:p>
        </p:txBody>
      </p:sp>
    </p:spTree>
    <p:extLst>
      <p:ext uri="{BB962C8B-B14F-4D97-AF65-F5344CB8AC3E}">
        <p14:creationId xmlns:p14="http://schemas.microsoft.com/office/powerpoint/2010/main" val="2681499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4915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1CE2B4A-785B-4EEF-A5C9-CBFF6AC32F46}" type="slidenum">
              <a:rPr lang="en-US" altLang="el-GR" smtClean="0"/>
              <a:pPr/>
              <a:t>24</a:t>
            </a:fld>
            <a:endParaRPr lang="en-US" altLang="el-GR" smtClean="0"/>
          </a:p>
        </p:txBody>
      </p:sp>
    </p:spTree>
    <p:extLst>
      <p:ext uri="{BB962C8B-B14F-4D97-AF65-F5344CB8AC3E}">
        <p14:creationId xmlns:p14="http://schemas.microsoft.com/office/powerpoint/2010/main" val="2641364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229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DB0B4F1-2A13-4FAD-96B4-4F01EE35BA96}" type="slidenum">
              <a:rPr lang="en-US" altLang="el-GR" smtClean="0"/>
              <a:pPr/>
              <a:t>7</a:t>
            </a:fld>
            <a:endParaRPr lang="en-US" altLang="el-GR" smtClean="0"/>
          </a:p>
        </p:txBody>
      </p:sp>
    </p:spTree>
    <p:extLst>
      <p:ext uri="{BB962C8B-B14F-4D97-AF65-F5344CB8AC3E}">
        <p14:creationId xmlns:p14="http://schemas.microsoft.com/office/powerpoint/2010/main" val="669525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5120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31EAAEC-C775-489E-A26B-3E4B3650C6CA}" type="slidenum">
              <a:rPr lang="en-US" altLang="el-GR" smtClean="0"/>
              <a:pPr/>
              <a:t>25</a:t>
            </a:fld>
            <a:endParaRPr lang="en-US" altLang="el-GR" smtClean="0"/>
          </a:p>
        </p:txBody>
      </p:sp>
    </p:spTree>
    <p:extLst>
      <p:ext uri="{BB962C8B-B14F-4D97-AF65-F5344CB8AC3E}">
        <p14:creationId xmlns:p14="http://schemas.microsoft.com/office/powerpoint/2010/main" val="1763742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5325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C8D14BD-A868-4DA7-93C6-AFE8AECF12FC}" type="slidenum">
              <a:rPr lang="en-US" altLang="el-GR" smtClean="0"/>
              <a:pPr/>
              <a:t>26</a:t>
            </a:fld>
            <a:endParaRPr lang="en-US" altLang="el-GR" smtClean="0"/>
          </a:p>
        </p:txBody>
      </p:sp>
    </p:spTree>
    <p:extLst>
      <p:ext uri="{BB962C8B-B14F-4D97-AF65-F5344CB8AC3E}">
        <p14:creationId xmlns:p14="http://schemas.microsoft.com/office/powerpoint/2010/main" val="815376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5530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85BCFAE-2F94-40B6-BCCE-B1FC17121F29}" type="slidenum">
              <a:rPr lang="en-US" altLang="el-GR" smtClean="0"/>
              <a:pPr/>
              <a:t>27</a:t>
            </a:fld>
            <a:endParaRPr lang="en-US" altLang="el-GR" smtClean="0"/>
          </a:p>
        </p:txBody>
      </p:sp>
    </p:spTree>
    <p:extLst>
      <p:ext uri="{BB962C8B-B14F-4D97-AF65-F5344CB8AC3E}">
        <p14:creationId xmlns:p14="http://schemas.microsoft.com/office/powerpoint/2010/main" val="4243644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5734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648567F-8401-45E7-947B-2C19537D76B8}" type="slidenum">
              <a:rPr lang="en-US" altLang="el-GR" smtClean="0"/>
              <a:pPr/>
              <a:t>28</a:t>
            </a:fld>
            <a:endParaRPr lang="en-US" altLang="el-GR" smtClean="0"/>
          </a:p>
        </p:txBody>
      </p:sp>
    </p:spTree>
    <p:extLst>
      <p:ext uri="{BB962C8B-B14F-4D97-AF65-F5344CB8AC3E}">
        <p14:creationId xmlns:p14="http://schemas.microsoft.com/office/powerpoint/2010/main" val="1434909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5939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3F97D99-0A3B-4AD3-876B-D73467558D74}" type="slidenum">
              <a:rPr lang="en-US" altLang="el-GR" smtClean="0"/>
              <a:pPr/>
              <a:t>29</a:t>
            </a:fld>
            <a:endParaRPr lang="en-US" altLang="el-GR" smtClean="0"/>
          </a:p>
        </p:txBody>
      </p:sp>
    </p:spTree>
    <p:extLst>
      <p:ext uri="{BB962C8B-B14F-4D97-AF65-F5344CB8AC3E}">
        <p14:creationId xmlns:p14="http://schemas.microsoft.com/office/powerpoint/2010/main" val="607464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6144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78EF25C-33AC-4571-8042-3AEED710AD9A}" type="slidenum">
              <a:rPr lang="en-US" altLang="el-GR" smtClean="0"/>
              <a:pPr/>
              <a:t>30</a:t>
            </a:fld>
            <a:endParaRPr lang="en-US" altLang="el-GR" smtClean="0"/>
          </a:p>
        </p:txBody>
      </p:sp>
    </p:spTree>
    <p:extLst>
      <p:ext uri="{BB962C8B-B14F-4D97-AF65-F5344CB8AC3E}">
        <p14:creationId xmlns:p14="http://schemas.microsoft.com/office/powerpoint/2010/main" val="3835029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6349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CD97F02-75CD-4F05-9544-B29FEE646219}" type="slidenum">
              <a:rPr lang="en-US" altLang="el-GR" smtClean="0"/>
              <a:pPr/>
              <a:t>31</a:t>
            </a:fld>
            <a:endParaRPr lang="en-US" altLang="el-GR" smtClean="0"/>
          </a:p>
        </p:txBody>
      </p:sp>
    </p:spTree>
    <p:extLst>
      <p:ext uri="{BB962C8B-B14F-4D97-AF65-F5344CB8AC3E}">
        <p14:creationId xmlns:p14="http://schemas.microsoft.com/office/powerpoint/2010/main" val="1570502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6554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664024A-8090-46F5-AB0F-664C87C4BD46}" type="slidenum">
              <a:rPr lang="en-US" altLang="el-GR" smtClean="0"/>
              <a:pPr/>
              <a:t>32</a:t>
            </a:fld>
            <a:endParaRPr lang="en-US" altLang="el-GR" smtClean="0"/>
          </a:p>
        </p:txBody>
      </p:sp>
    </p:spTree>
    <p:extLst>
      <p:ext uri="{BB962C8B-B14F-4D97-AF65-F5344CB8AC3E}">
        <p14:creationId xmlns:p14="http://schemas.microsoft.com/office/powerpoint/2010/main" val="2002389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6758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C99F60A-5137-44A0-BC71-51D72A469F83}" type="slidenum">
              <a:rPr lang="en-US" altLang="el-GR" smtClean="0"/>
              <a:pPr/>
              <a:t>33</a:t>
            </a:fld>
            <a:endParaRPr lang="en-US" altLang="el-GR" smtClean="0"/>
          </a:p>
        </p:txBody>
      </p:sp>
    </p:spTree>
    <p:extLst>
      <p:ext uri="{BB962C8B-B14F-4D97-AF65-F5344CB8AC3E}">
        <p14:creationId xmlns:p14="http://schemas.microsoft.com/office/powerpoint/2010/main" val="2735132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6963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1CC5A2C-BB4C-45A7-B506-183EDD01CE02}" type="slidenum">
              <a:rPr lang="en-US" altLang="el-GR" smtClean="0"/>
              <a:pPr/>
              <a:t>34</a:t>
            </a:fld>
            <a:endParaRPr lang="en-US" altLang="el-GR" smtClean="0"/>
          </a:p>
        </p:txBody>
      </p:sp>
    </p:spTree>
    <p:extLst>
      <p:ext uri="{BB962C8B-B14F-4D97-AF65-F5344CB8AC3E}">
        <p14:creationId xmlns:p14="http://schemas.microsoft.com/office/powerpoint/2010/main" val="3079345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434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1465237-87F4-4EDC-B0CE-F1A42A9D75AE}" type="slidenum">
              <a:rPr lang="en-US" altLang="el-GR" smtClean="0"/>
              <a:pPr/>
              <a:t>8</a:t>
            </a:fld>
            <a:endParaRPr lang="en-US" altLang="el-GR" smtClean="0"/>
          </a:p>
        </p:txBody>
      </p:sp>
    </p:spTree>
    <p:extLst>
      <p:ext uri="{BB962C8B-B14F-4D97-AF65-F5344CB8AC3E}">
        <p14:creationId xmlns:p14="http://schemas.microsoft.com/office/powerpoint/2010/main" val="3773702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7168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925D704-8062-4712-B828-7E1519475067}" type="slidenum">
              <a:rPr lang="en-US" altLang="el-GR" smtClean="0"/>
              <a:pPr/>
              <a:t>35</a:t>
            </a:fld>
            <a:endParaRPr lang="en-US" altLang="el-GR" smtClean="0"/>
          </a:p>
        </p:txBody>
      </p:sp>
    </p:spTree>
    <p:extLst>
      <p:ext uri="{BB962C8B-B14F-4D97-AF65-F5344CB8AC3E}">
        <p14:creationId xmlns:p14="http://schemas.microsoft.com/office/powerpoint/2010/main" val="3240193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7373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415EDBF-1A75-4E2C-B389-966ED07193A0}" type="slidenum">
              <a:rPr lang="en-US" altLang="el-GR" smtClean="0"/>
              <a:pPr/>
              <a:t>36</a:t>
            </a:fld>
            <a:endParaRPr lang="en-US" altLang="el-GR" smtClean="0"/>
          </a:p>
        </p:txBody>
      </p:sp>
    </p:spTree>
    <p:extLst>
      <p:ext uri="{BB962C8B-B14F-4D97-AF65-F5344CB8AC3E}">
        <p14:creationId xmlns:p14="http://schemas.microsoft.com/office/powerpoint/2010/main" val="3652611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7578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F165126-E1DD-43BA-8697-3FD213005C00}" type="slidenum">
              <a:rPr lang="en-US" altLang="el-GR" smtClean="0"/>
              <a:pPr/>
              <a:t>37</a:t>
            </a:fld>
            <a:endParaRPr lang="en-US" altLang="el-GR" smtClean="0"/>
          </a:p>
        </p:txBody>
      </p:sp>
    </p:spTree>
    <p:extLst>
      <p:ext uri="{BB962C8B-B14F-4D97-AF65-F5344CB8AC3E}">
        <p14:creationId xmlns:p14="http://schemas.microsoft.com/office/powerpoint/2010/main" val="259568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7782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D84A5EF-19F8-4C21-8C51-2B7B706E48B9}" type="slidenum">
              <a:rPr lang="en-US" altLang="el-GR" smtClean="0"/>
              <a:pPr/>
              <a:t>38</a:t>
            </a:fld>
            <a:endParaRPr lang="en-US" altLang="el-GR" smtClean="0"/>
          </a:p>
        </p:txBody>
      </p:sp>
    </p:spTree>
    <p:extLst>
      <p:ext uri="{BB962C8B-B14F-4D97-AF65-F5344CB8AC3E}">
        <p14:creationId xmlns:p14="http://schemas.microsoft.com/office/powerpoint/2010/main" val="6027505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7987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C639EA2-A34B-497C-98B9-CD7215C85313}" type="slidenum">
              <a:rPr lang="en-US" altLang="el-GR" smtClean="0"/>
              <a:pPr/>
              <a:t>39</a:t>
            </a:fld>
            <a:endParaRPr lang="en-US" altLang="el-GR" smtClean="0"/>
          </a:p>
        </p:txBody>
      </p:sp>
    </p:spTree>
    <p:extLst>
      <p:ext uri="{BB962C8B-B14F-4D97-AF65-F5344CB8AC3E}">
        <p14:creationId xmlns:p14="http://schemas.microsoft.com/office/powerpoint/2010/main" val="1070656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8192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AEAF6E9-5AA8-42D7-BA75-3BCED0A6D626}" type="slidenum">
              <a:rPr lang="en-US" altLang="el-GR" smtClean="0"/>
              <a:pPr/>
              <a:t>40</a:t>
            </a:fld>
            <a:endParaRPr lang="en-US" altLang="el-GR" smtClean="0"/>
          </a:p>
        </p:txBody>
      </p:sp>
    </p:spTree>
    <p:extLst>
      <p:ext uri="{BB962C8B-B14F-4D97-AF65-F5344CB8AC3E}">
        <p14:creationId xmlns:p14="http://schemas.microsoft.com/office/powerpoint/2010/main" val="24499970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8397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D7F8772-3379-4F1E-972E-3C54E908E19D}" type="slidenum">
              <a:rPr lang="en-US" altLang="el-GR" smtClean="0"/>
              <a:pPr/>
              <a:t>41</a:t>
            </a:fld>
            <a:endParaRPr lang="en-US" altLang="el-GR" smtClean="0"/>
          </a:p>
        </p:txBody>
      </p:sp>
    </p:spTree>
    <p:extLst>
      <p:ext uri="{BB962C8B-B14F-4D97-AF65-F5344CB8AC3E}">
        <p14:creationId xmlns:p14="http://schemas.microsoft.com/office/powerpoint/2010/main" val="2000880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8602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DA9D7BB-B3E9-4FBD-8B83-71D5C8C3A270}" type="slidenum">
              <a:rPr lang="en-US" altLang="el-GR" smtClean="0"/>
              <a:pPr/>
              <a:t>42</a:t>
            </a:fld>
            <a:endParaRPr lang="en-US" altLang="el-GR" smtClean="0"/>
          </a:p>
        </p:txBody>
      </p:sp>
    </p:spTree>
    <p:extLst>
      <p:ext uri="{BB962C8B-B14F-4D97-AF65-F5344CB8AC3E}">
        <p14:creationId xmlns:p14="http://schemas.microsoft.com/office/powerpoint/2010/main" val="5134072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8806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3207C68-25F4-442E-AC61-9D4414AFA1CB}" type="slidenum">
              <a:rPr lang="en-US" altLang="el-GR" smtClean="0"/>
              <a:pPr/>
              <a:t>43</a:t>
            </a:fld>
            <a:endParaRPr lang="en-US" altLang="el-GR" smtClean="0"/>
          </a:p>
        </p:txBody>
      </p:sp>
    </p:spTree>
    <p:extLst>
      <p:ext uri="{BB962C8B-B14F-4D97-AF65-F5344CB8AC3E}">
        <p14:creationId xmlns:p14="http://schemas.microsoft.com/office/powerpoint/2010/main" val="18374075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9011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A2D6B76-31E9-4A91-B74E-87E8A7C8BE84}" type="slidenum">
              <a:rPr lang="en-US" altLang="el-GR" smtClean="0"/>
              <a:pPr/>
              <a:t>44</a:t>
            </a:fld>
            <a:endParaRPr lang="en-US" altLang="el-GR" smtClean="0"/>
          </a:p>
        </p:txBody>
      </p:sp>
    </p:spTree>
    <p:extLst>
      <p:ext uri="{BB962C8B-B14F-4D97-AF65-F5344CB8AC3E}">
        <p14:creationId xmlns:p14="http://schemas.microsoft.com/office/powerpoint/2010/main" val="2451015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638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5A48497-739F-41A1-9352-F9366D28C3BA}" type="slidenum">
              <a:rPr lang="en-US" altLang="el-GR" smtClean="0"/>
              <a:pPr/>
              <a:t>9</a:t>
            </a:fld>
            <a:endParaRPr lang="en-US" altLang="el-GR" smtClean="0"/>
          </a:p>
        </p:txBody>
      </p:sp>
    </p:spTree>
    <p:extLst>
      <p:ext uri="{BB962C8B-B14F-4D97-AF65-F5344CB8AC3E}">
        <p14:creationId xmlns:p14="http://schemas.microsoft.com/office/powerpoint/2010/main" val="19797052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9216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3CA3DAE-C3BF-4070-A74D-61EEEF0C8145}" type="slidenum">
              <a:rPr lang="en-US" altLang="el-GR" smtClean="0"/>
              <a:pPr/>
              <a:t>45</a:t>
            </a:fld>
            <a:endParaRPr lang="en-US" altLang="el-GR" smtClean="0"/>
          </a:p>
        </p:txBody>
      </p:sp>
    </p:spTree>
    <p:extLst>
      <p:ext uri="{BB962C8B-B14F-4D97-AF65-F5344CB8AC3E}">
        <p14:creationId xmlns:p14="http://schemas.microsoft.com/office/powerpoint/2010/main" val="26771890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9421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29B2F60-AA20-43E9-80A1-1531FCA0727F}" type="slidenum">
              <a:rPr lang="en-US" altLang="el-GR" smtClean="0"/>
              <a:pPr/>
              <a:t>46</a:t>
            </a:fld>
            <a:endParaRPr lang="en-US" altLang="el-GR" smtClean="0"/>
          </a:p>
        </p:txBody>
      </p:sp>
    </p:spTree>
    <p:extLst>
      <p:ext uri="{BB962C8B-B14F-4D97-AF65-F5344CB8AC3E}">
        <p14:creationId xmlns:p14="http://schemas.microsoft.com/office/powerpoint/2010/main" val="13305152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9626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972B79D-9BBB-46B4-9C86-D76FF26AD51D}" type="slidenum">
              <a:rPr lang="en-US" altLang="el-GR" smtClean="0"/>
              <a:pPr/>
              <a:t>47</a:t>
            </a:fld>
            <a:endParaRPr lang="en-US" altLang="el-GR" smtClean="0"/>
          </a:p>
        </p:txBody>
      </p:sp>
    </p:spTree>
    <p:extLst>
      <p:ext uri="{BB962C8B-B14F-4D97-AF65-F5344CB8AC3E}">
        <p14:creationId xmlns:p14="http://schemas.microsoft.com/office/powerpoint/2010/main" val="40860782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0035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A9590A1-05F8-48FC-BB38-D070467521E8}" type="slidenum">
              <a:rPr lang="en-US" altLang="el-GR" smtClean="0"/>
              <a:pPr/>
              <a:t>48</a:t>
            </a:fld>
            <a:endParaRPr lang="en-US" altLang="el-GR" smtClean="0"/>
          </a:p>
        </p:txBody>
      </p:sp>
    </p:spTree>
    <p:extLst>
      <p:ext uri="{BB962C8B-B14F-4D97-AF65-F5344CB8AC3E}">
        <p14:creationId xmlns:p14="http://schemas.microsoft.com/office/powerpoint/2010/main" val="36296589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0240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DC00E3E-5CB3-4FA0-AC96-1186A4351DE6}" type="slidenum">
              <a:rPr lang="en-US" altLang="el-GR" smtClean="0"/>
              <a:pPr/>
              <a:t>49</a:t>
            </a:fld>
            <a:endParaRPr lang="en-US" altLang="el-GR" smtClean="0"/>
          </a:p>
        </p:txBody>
      </p:sp>
    </p:spTree>
    <p:extLst>
      <p:ext uri="{BB962C8B-B14F-4D97-AF65-F5344CB8AC3E}">
        <p14:creationId xmlns:p14="http://schemas.microsoft.com/office/powerpoint/2010/main" val="7947968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0445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9BDD9EF-EC71-41A8-BE71-7A6E6538C68C}" type="slidenum">
              <a:rPr lang="en-US" altLang="el-GR" smtClean="0"/>
              <a:pPr/>
              <a:t>50</a:t>
            </a:fld>
            <a:endParaRPr lang="en-US" altLang="el-GR" smtClean="0"/>
          </a:p>
        </p:txBody>
      </p:sp>
    </p:spTree>
    <p:extLst>
      <p:ext uri="{BB962C8B-B14F-4D97-AF65-F5344CB8AC3E}">
        <p14:creationId xmlns:p14="http://schemas.microsoft.com/office/powerpoint/2010/main" val="12950906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0650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90A90F3-36D7-47C7-A7E9-75840D977A6F}" type="slidenum">
              <a:rPr lang="en-US" altLang="el-GR" smtClean="0"/>
              <a:pPr/>
              <a:t>51</a:t>
            </a:fld>
            <a:endParaRPr lang="en-US" altLang="el-GR" smtClean="0"/>
          </a:p>
        </p:txBody>
      </p:sp>
    </p:spTree>
    <p:extLst>
      <p:ext uri="{BB962C8B-B14F-4D97-AF65-F5344CB8AC3E}">
        <p14:creationId xmlns:p14="http://schemas.microsoft.com/office/powerpoint/2010/main" val="14166733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0854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1330978-4ACB-4706-B3D5-603C22ED382E}" type="slidenum">
              <a:rPr lang="en-US" altLang="el-GR" smtClean="0"/>
              <a:pPr/>
              <a:t>52</a:t>
            </a:fld>
            <a:endParaRPr lang="en-US" altLang="el-GR" smtClean="0"/>
          </a:p>
        </p:txBody>
      </p:sp>
    </p:spTree>
    <p:extLst>
      <p:ext uri="{BB962C8B-B14F-4D97-AF65-F5344CB8AC3E}">
        <p14:creationId xmlns:p14="http://schemas.microsoft.com/office/powerpoint/2010/main" val="22931160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1059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888D667-BF2A-41BE-84F0-0398D09A7D03}" type="slidenum">
              <a:rPr lang="en-US" altLang="el-GR" smtClean="0"/>
              <a:pPr/>
              <a:t>53</a:t>
            </a:fld>
            <a:endParaRPr lang="en-US" altLang="el-GR" smtClean="0"/>
          </a:p>
        </p:txBody>
      </p:sp>
    </p:spTree>
    <p:extLst>
      <p:ext uri="{BB962C8B-B14F-4D97-AF65-F5344CB8AC3E}">
        <p14:creationId xmlns:p14="http://schemas.microsoft.com/office/powerpoint/2010/main" val="40806117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1264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61EA201-921D-419A-9A33-1A84954231A3}" type="slidenum">
              <a:rPr lang="en-US" altLang="el-GR" smtClean="0"/>
              <a:pPr/>
              <a:t>54</a:t>
            </a:fld>
            <a:endParaRPr lang="en-US" altLang="el-GR" smtClean="0"/>
          </a:p>
        </p:txBody>
      </p:sp>
    </p:spTree>
    <p:extLst>
      <p:ext uri="{BB962C8B-B14F-4D97-AF65-F5344CB8AC3E}">
        <p14:creationId xmlns:p14="http://schemas.microsoft.com/office/powerpoint/2010/main" val="1812210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843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74FC9AC-2508-4C75-9211-E9C193D4C9CE}" type="slidenum">
              <a:rPr lang="en-US" altLang="el-GR" smtClean="0"/>
              <a:pPr/>
              <a:t>10</a:t>
            </a:fld>
            <a:endParaRPr lang="en-US" altLang="el-GR" smtClean="0"/>
          </a:p>
        </p:txBody>
      </p:sp>
    </p:spTree>
    <p:extLst>
      <p:ext uri="{BB962C8B-B14F-4D97-AF65-F5344CB8AC3E}">
        <p14:creationId xmlns:p14="http://schemas.microsoft.com/office/powerpoint/2010/main" val="23811653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1469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505AB88-6DC5-4DD4-846F-F02C5CB1D257}" type="slidenum">
              <a:rPr lang="en-US" altLang="el-GR" smtClean="0"/>
              <a:pPr/>
              <a:t>56</a:t>
            </a:fld>
            <a:endParaRPr lang="en-US" altLang="el-GR" smtClean="0"/>
          </a:p>
        </p:txBody>
      </p:sp>
    </p:spTree>
    <p:extLst>
      <p:ext uri="{BB962C8B-B14F-4D97-AF65-F5344CB8AC3E}">
        <p14:creationId xmlns:p14="http://schemas.microsoft.com/office/powerpoint/2010/main" val="8004072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1674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CF4AC92-A56B-43EC-AB0B-4EEBD7A59590}" type="slidenum">
              <a:rPr lang="en-US" altLang="el-GR" smtClean="0"/>
              <a:pPr/>
              <a:t>57</a:t>
            </a:fld>
            <a:endParaRPr lang="en-US" altLang="el-GR" smtClean="0"/>
          </a:p>
        </p:txBody>
      </p:sp>
    </p:spTree>
    <p:extLst>
      <p:ext uri="{BB962C8B-B14F-4D97-AF65-F5344CB8AC3E}">
        <p14:creationId xmlns:p14="http://schemas.microsoft.com/office/powerpoint/2010/main" val="35746794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1878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29F4A5A-C959-4961-8A2E-B90B5A095630}" type="slidenum">
              <a:rPr lang="en-US" altLang="el-GR" smtClean="0"/>
              <a:pPr/>
              <a:t>58</a:t>
            </a:fld>
            <a:endParaRPr lang="en-US" altLang="el-GR" smtClean="0"/>
          </a:p>
        </p:txBody>
      </p:sp>
    </p:spTree>
    <p:extLst>
      <p:ext uri="{BB962C8B-B14F-4D97-AF65-F5344CB8AC3E}">
        <p14:creationId xmlns:p14="http://schemas.microsoft.com/office/powerpoint/2010/main" val="8011020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5155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9266D85-8725-4A69-A47E-9C5E73F63E6A}" type="slidenum">
              <a:rPr lang="en-US" altLang="el-GR" smtClean="0"/>
              <a:pPr/>
              <a:t>59</a:t>
            </a:fld>
            <a:endParaRPr lang="en-US" altLang="el-GR" smtClean="0"/>
          </a:p>
        </p:txBody>
      </p:sp>
    </p:spTree>
    <p:extLst>
      <p:ext uri="{BB962C8B-B14F-4D97-AF65-F5344CB8AC3E}">
        <p14:creationId xmlns:p14="http://schemas.microsoft.com/office/powerpoint/2010/main" val="42888965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2083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86A8A89-FDC9-4EA4-9F8D-AFA5EC50EBA5}" type="slidenum">
              <a:rPr lang="en-US" altLang="el-GR" smtClean="0"/>
              <a:pPr/>
              <a:t>60</a:t>
            </a:fld>
            <a:endParaRPr lang="en-US" altLang="el-GR" smtClean="0"/>
          </a:p>
        </p:txBody>
      </p:sp>
    </p:spTree>
    <p:extLst>
      <p:ext uri="{BB962C8B-B14F-4D97-AF65-F5344CB8AC3E}">
        <p14:creationId xmlns:p14="http://schemas.microsoft.com/office/powerpoint/2010/main" val="751666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 B  </a:t>
            </a:r>
          </a:p>
          <a:p>
            <a:r>
              <a:rPr lang="en-US" altLang="en-US" smtClean="0"/>
              <a:t>C D http://turtle--shell.blogspot.gr/</a:t>
            </a:r>
            <a:endParaRPr lang="el-GR" altLang="en-US" smtClean="0"/>
          </a:p>
        </p:txBody>
      </p:sp>
      <p:sp>
        <p:nvSpPr>
          <p:cNvPr id="12288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48C4104-C193-48B3-A2CE-B0ED9091B432}" type="slidenum">
              <a:rPr lang="en-US" altLang="el-GR" smtClean="0"/>
              <a:pPr/>
              <a:t>61</a:t>
            </a:fld>
            <a:endParaRPr lang="en-US" altLang="el-GR" smtClean="0"/>
          </a:p>
        </p:txBody>
      </p:sp>
    </p:spTree>
    <p:extLst>
      <p:ext uri="{BB962C8B-B14F-4D97-AF65-F5344CB8AC3E}">
        <p14:creationId xmlns:p14="http://schemas.microsoft.com/office/powerpoint/2010/main" val="10344918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2698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3855040-10E8-4E25-9ABE-BF4ED644D37E}" type="slidenum">
              <a:rPr lang="en-US" altLang="el-GR" smtClean="0"/>
              <a:pPr/>
              <a:t>62</a:t>
            </a:fld>
            <a:endParaRPr lang="en-US" altLang="el-GR" smtClean="0"/>
          </a:p>
        </p:txBody>
      </p:sp>
    </p:spTree>
    <p:extLst>
      <p:ext uri="{BB962C8B-B14F-4D97-AF65-F5344CB8AC3E}">
        <p14:creationId xmlns:p14="http://schemas.microsoft.com/office/powerpoint/2010/main" val="31985853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2902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DDB8621-CAB1-47F7-A8B5-8BE36C1395E2}" type="slidenum">
              <a:rPr lang="en-US" altLang="el-GR" smtClean="0"/>
              <a:pPr/>
              <a:t>63</a:t>
            </a:fld>
            <a:endParaRPr lang="en-US" altLang="el-GR" smtClean="0"/>
          </a:p>
        </p:txBody>
      </p:sp>
    </p:spTree>
    <p:extLst>
      <p:ext uri="{BB962C8B-B14F-4D97-AF65-F5344CB8AC3E}">
        <p14:creationId xmlns:p14="http://schemas.microsoft.com/office/powerpoint/2010/main" val="12841955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3107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F6BC67A-E4E4-4E70-A541-E42B031F070C}" type="slidenum">
              <a:rPr lang="en-US" altLang="el-GR" smtClean="0"/>
              <a:pPr/>
              <a:t>64</a:t>
            </a:fld>
            <a:endParaRPr lang="en-US" altLang="el-GR" smtClean="0"/>
          </a:p>
        </p:txBody>
      </p:sp>
    </p:spTree>
    <p:extLst>
      <p:ext uri="{BB962C8B-B14F-4D97-AF65-F5344CB8AC3E}">
        <p14:creationId xmlns:p14="http://schemas.microsoft.com/office/powerpoint/2010/main" val="2956285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3312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4174E33-2214-4433-9841-5100E163497A}" type="slidenum">
              <a:rPr lang="en-US" altLang="el-GR" smtClean="0"/>
              <a:pPr/>
              <a:t>65</a:t>
            </a:fld>
            <a:endParaRPr lang="en-US" altLang="el-GR" smtClean="0"/>
          </a:p>
        </p:txBody>
      </p:sp>
    </p:spTree>
    <p:extLst>
      <p:ext uri="{BB962C8B-B14F-4D97-AF65-F5344CB8AC3E}">
        <p14:creationId xmlns:p14="http://schemas.microsoft.com/office/powerpoint/2010/main" val="4081924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2048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4D6FC4A-DEF1-4403-A70B-85225653675D}" type="slidenum">
              <a:rPr lang="en-US" altLang="el-GR" smtClean="0"/>
              <a:pPr/>
              <a:t>11</a:t>
            </a:fld>
            <a:endParaRPr lang="en-US" altLang="el-GR" smtClean="0"/>
          </a:p>
        </p:txBody>
      </p:sp>
    </p:spTree>
    <p:extLst>
      <p:ext uri="{BB962C8B-B14F-4D97-AF65-F5344CB8AC3E}">
        <p14:creationId xmlns:p14="http://schemas.microsoft.com/office/powerpoint/2010/main" val="42741006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3517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EE29F74-E73A-4218-8EBD-15FF2FB35F7C}" type="slidenum">
              <a:rPr lang="en-US" altLang="el-GR" smtClean="0"/>
              <a:pPr/>
              <a:t>66</a:t>
            </a:fld>
            <a:endParaRPr lang="en-US" altLang="el-GR" smtClean="0"/>
          </a:p>
        </p:txBody>
      </p:sp>
    </p:spTree>
    <p:extLst>
      <p:ext uri="{BB962C8B-B14F-4D97-AF65-F5344CB8AC3E}">
        <p14:creationId xmlns:p14="http://schemas.microsoft.com/office/powerpoint/2010/main" val="24549643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3722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7F6E0CD-BDB2-4AAC-B1CB-56199E9EF904}" type="slidenum">
              <a:rPr lang="en-US" altLang="el-GR" smtClean="0"/>
              <a:pPr/>
              <a:t>67</a:t>
            </a:fld>
            <a:endParaRPr lang="en-US" altLang="el-GR" smtClean="0"/>
          </a:p>
        </p:txBody>
      </p:sp>
    </p:spTree>
    <p:extLst>
      <p:ext uri="{BB962C8B-B14F-4D97-AF65-F5344CB8AC3E}">
        <p14:creationId xmlns:p14="http://schemas.microsoft.com/office/powerpoint/2010/main" val="23038473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3926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1EFF4EC-27BC-47B0-B39D-615D20D6F553}" type="slidenum">
              <a:rPr lang="en-US" altLang="el-GR" smtClean="0"/>
              <a:pPr/>
              <a:t>68</a:t>
            </a:fld>
            <a:endParaRPr lang="en-US" altLang="el-GR" smtClean="0"/>
          </a:p>
        </p:txBody>
      </p:sp>
    </p:spTree>
    <p:extLst>
      <p:ext uri="{BB962C8B-B14F-4D97-AF65-F5344CB8AC3E}">
        <p14:creationId xmlns:p14="http://schemas.microsoft.com/office/powerpoint/2010/main" val="16548057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4131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76C189C-FB0C-497B-82BE-7D56C859FE19}" type="slidenum">
              <a:rPr lang="en-US" altLang="el-GR" smtClean="0"/>
              <a:pPr/>
              <a:t>69</a:t>
            </a:fld>
            <a:endParaRPr lang="en-US" altLang="el-GR" smtClean="0"/>
          </a:p>
        </p:txBody>
      </p:sp>
    </p:spTree>
    <p:extLst>
      <p:ext uri="{BB962C8B-B14F-4D97-AF65-F5344CB8AC3E}">
        <p14:creationId xmlns:p14="http://schemas.microsoft.com/office/powerpoint/2010/main" val="20347412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4336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A1A4B95-C8F6-4CA5-AF7B-20B6FCA62D22}" type="slidenum">
              <a:rPr lang="en-US" altLang="el-GR" smtClean="0"/>
              <a:pPr/>
              <a:t>70</a:t>
            </a:fld>
            <a:endParaRPr lang="en-US" altLang="el-GR" smtClean="0"/>
          </a:p>
        </p:txBody>
      </p:sp>
    </p:spTree>
    <p:extLst>
      <p:ext uri="{BB962C8B-B14F-4D97-AF65-F5344CB8AC3E}">
        <p14:creationId xmlns:p14="http://schemas.microsoft.com/office/powerpoint/2010/main" val="696194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4746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E4F3057-E129-443B-8138-A05D3AC2AE60}" type="slidenum">
              <a:rPr lang="en-US" altLang="el-GR" smtClean="0"/>
              <a:pPr/>
              <a:t>71</a:t>
            </a:fld>
            <a:endParaRPr lang="en-US" altLang="el-GR" smtClean="0"/>
          </a:p>
        </p:txBody>
      </p:sp>
    </p:spTree>
    <p:extLst>
      <p:ext uri="{BB962C8B-B14F-4D97-AF65-F5344CB8AC3E}">
        <p14:creationId xmlns:p14="http://schemas.microsoft.com/office/powerpoint/2010/main" val="34750296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n-US" smtClean="0"/>
              <a:t>Εικόνα 39: </a:t>
            </a:r>
            <a:endParaRPr lang="en-US" altLang="en-US" smtClean="0"/>
          </a:p>
        </p:txBody>
      </p:sp>
      <p:sp>
        <p:nvSpPr>
          <p:cNvPr id="12595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0DD5961-B9ED-47BD-A1C0-2DB64758FB15}" type="slidenum">
              <a:rPr lang="en-US" altLang="en-US" smtClean="0"/>
              <a:pPr/>
              <a:t>72</a:t>
            </a:fld>
            <a:endParaRPr lang="en-US" altLang="en-US" smtClean="0"/>
          </a:p>
        </p:txBody>
      </p:sp>
    </p:spTree>
    <p:extLst>
      <p:ext uri="{BB962C8B-B14F-4D97-AF65-F5344CB8AC3E}">
        <p14:creationId xmlns:p14="http://schemas.microsoft.com/office/powerpoint/2010/main" val="1744150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63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9D3286A-8DD1-48EB-874C-84710B9120F9}" type="slidenum">
              <a:rPr lang="el-GR" altLang="en-US" smtClean="0"/>
              <a:pPr/>
              <a:t>79</a:t>
            </a:fld>
            <a:endParaRPr lang="el-GR" altLang="en-US" smtClean="0"/>
          </a:p>
        </p:txBody>
      </p:sp>
    </p:spTree>
    <p:extLst>
      <p:ext uri="{BB962C8B-B14F-4D97-AF65-F5344CB8AC3E}">
        <p14:creationId xmlns:p14="http://schemas.microsoft.com/office/powerpoint/2010/main" val="42213911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65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1096C87-A944-42BC-BBA2-182C27AE2FC1}" type="slidenum">
              <a:rPr lang="el-GR" altLang="en-US" smtClean="0"/>
              <a:pPr/>
              <a:t>80</a:t>
            </a:fld>
            <a:endParaRPr lang="el-GR" altLang="en-US" smtClean="0"/>
          </a:p>
        </p:txBody>
      </p:sp>
    </p:spTree>
    <p:extLst>
      <p:ext uri="{BB962C8B-B14F-4D97-AF65-F5344CB8AC3E}">
        <p14:creationId xmlns:p14="http://schemas.microsoft.com/office/powerpoint/2010/main" val="6198019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67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B2B4B22-2787-4F61-88AE-0ED3A620DDB3}" type="slidenum">
              <a:rPr lang="el-GR" altLang="en-US" smtClean="0"/>
              <a:pPr/>
              <a:t>81</a:t>
            </a:fld>
            <a:endParaRPr lang="el-GR" altLang="en-US" smtClean="0"/>
          </a:p>
        </p:txBody>
      </p:sp>
    </p:spTree>
    <p:extLst>
      <p:ext uri="{BB962C8B-B14F-4D97-AF65-F5344CB8AC3E}">
        <p14:creationId xmlns:p14="http://schemas.microsoft.com/office/powerpoint/2010/main" val="158165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2253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F4EBB0D-00C8-441C-9BE2-A9F0A618AA6C}" type="slidenum">
              <a:rPr lang="en-US" altLang="el-GR" smtClean="0"/>
              <a:pPr/>
              <a:t>12</a:t>
            </a:fld>
            <a:endParaRPr lang="en-US" altLang="el-GR" smtClean="0"/>
          </a:p>
        </p:txBody>
      </p:sp>
    </p:spTree>
    <p:extLst>
      <p:ext uri="{BB962C8B-B14F-4D97-AF65-F5344CB8AC3E}">
        <p14:creationId xmlns:p14="http://schemas.microsoft.com/office/powerpoint/2010/main" val="4910934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69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0E014CD-5EDC-416D-BCC1-70EEB5A827A9}" type="slidenum">
              <a:rPr lang="el-GR" altLang="en-US" smtClean="0"/>
              <a:pPr/>
              <a:t>82</a:t>
            </a:fld>
            <a:endParaRPr lang="el-GR" altLang="en-US" smtClean="0"/>
          </a:p>
        </p:txBody>
      </p:sp>
    </p:spTree>
    <p:extLst>
      <p:ext uri="{BB962C8B-B14F-4D97-AF65-F5344CB8AC3E}">
        <p14:creationId xmlns:p14="http://schemas.microsoft.com/office/powerpoint/2010/main" val="34880592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D1BCB27-C28B-4859-B074-4FC25D0532EB}" type="slidenum">
              <a:rPr lang="el-GR" altLang="en-US" smtClean="0"/>
              <a:pPr/>
              <a:t>83</a:t>
            </a:fld>
            <a:endParaRPr lang="el-GR" altLang="en-US" smtClean="0"/>
          </a:p>
        </p:txBody>
      </p:sp>
    </p:spTree>
    <p:extLst>
      <p:ext uri="{BB962C8B-B14F-4D97-AF65-F5344CB8AC3E}">
        <p14:creationId xmlns:p14="http://schemas.microsoft.com/office/powerpoint/2010/main" val="42651481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D1BCB27-C28B-4859-B074-4FC25D0532EB}" type="slidenum">
              <a:rPr lang="el-GR" altLang="en-US" smtClean="0"/>
              <a:pPr/>
              <a:t>84</a:t>
            </a:fld>
            <a:endParaRPr lang="el-GR" altLang="en-US" smtClean="0"/>
          </a:p>
        </p:txBody>
      </p:sp>
    </p:spTree>
    <p:extLst>
      <p:ext uri="{BB962C8B-B14F-4D97-AF65-F5344CB8AC3E}">
        <p14:creationId xmlns:p14="http://schemas.microsoft.com/office/powerpoint/2010/main" val="2463357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2458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2F8EBF1-CE30-4D58-9BD6-73E18828063B}" type="slidenum">
              <a:rPr lang="en-US" altLang="el-GR" smtClean="0"/>
              <a:pPr/>
              <a:t>13</a:t>
            </a:fld>
            <a:endParaRPr lang="en-US" altLang="el-GR" smtClean="0"/>
          </a:p>
        </p:txBody>
      </p:sp>
    </p:spTree>
    <p:extLst>
      <p:ext uri="{BB962C8B-B14F-4D97-AF65-F5344CB8AC3E}">
        <p14:creationId xmlns:p14="http://schemas.microsoft.com/office/powerpoint/2010/main" val="1948548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smtClean="0"/>
          </a:p>
        </p:txBody>
      </p:sp>
      <p:sp>
        <p:nvSpPr>
          <p:cNvPr id="2662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A058A5F-74AA-4A1B-8FA8-16DAFA85E905}" type="slidenum">
              <a:rPr lang="en-US" altLang="el-GR" smtClean="0"/>
              <a:pPr/>
              <a:t>14</a:t>
            </a:fld>
            <a:endParaRPr lang="en-US" altLang="el-GR" smtClean="0"/>
          </a:p>
        </p:txBody>
      </p:sp>
    </p:spTree>
    <p:extLst>
      <p:ext uri="{BB962C8B-B14F-4D97-AF65-F5344CB8AC3E}">
        <p14:creationId xmlns:p14="http://schemas.microsoft.com/office/powerpoint/2010/main" val="16434613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Διαφάνεια τίτλου">
    <p:spTree>
      <p:nvGrpSpPr>
        <p:cNvPr id="1" name=""/>
        <p:cNvGrpSpPr/>
        <p:nvPr/>
      </p:nvGrpSpPr>
      <p:grpSpPr>
        <a:xfrm>
          <a:off x="0" y="0"/>
          <a:ext cx="0" cy="0"/>
          <a:chOff x="0" y="0"/>
          <a:chExt cx="0" cy="0"/>
        </a:xfrm>
      </p:grpSpPr>
      <p:pic>
        <p:nvPicPr>
          <p:cNvPr id="4" name="Picture 7" descr="Λογότυπο Εθνικόν και Καποδιστριακόν Πανεπιστήμιον Αθηνών"/>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22300"/>
            <a:ext cx="41481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651819"/>
            <a:ext cx="7772400" cy="1415846"/>
          </a:xfrm>
        </p:spPr>
        <p:txBody>
          <a:bodyPr anchor="b"/>
          <a:lstStyle>
            <a:lvl1pPr algn="ctr">
              <a:defRPr sz="4400"/>
            </a:lvl1pPr>
          </a:lstStyle>
          <a:p>
            <a:r>
              <a:rPr lang="en-US" dirty="0" smtClean="0"/>
              <a:t>Click to edit Master title style</a:t>
            </a:r>
            <a:endParaRPr lang="en-US" dirty="0"/>
          </a:p>
        </p:txBody>
      </p:sp>
      <p:sp>
        <p:nvSpPr>
          <p:cNvPr id="5" name="Θέση κειμένου 4"/>
          <p:cNvSpPr>
            <a:spLocks noGrp="1"/>
          </p:cNvSpPr>
          <p:nvPr>
            <p:ph type="body" sz="quarter" idx="10"/>
          </p:nvPr>
        </p:nvSpPr>
        <p:spPr>
          <a:xfrm>
            <a:off x="971551" y="3573463"/>
            <a:ext cx="7272338" cy="2087562"/>
          </a:xfrm>
        </p:spPr>
        <p:txBody>
          <a:bodyPr>
            <a:noAutofit/>
          </a:bodyPr>
          <a:lstStyle>
            <a:lvl1pPr marL="0" indent="0" algn="ctr">
              <a:buFont typeface="Arial" panose="020B0604020202020204" pitchFamily="34" charset="0"/>
              <a:buNone/>
              <a:defRPr sz="2800"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Tree>
    <p:extLst>
      <p:ext uri="{BB962C8B-B14F-4D97-AF65-F5344CB8AC3E}">
        <p14:creationId xmlns:p14="http://schemas.microsoft.com/office/powerpoint/2010/main" val="3422535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6" name="Θέση περιεχομένου 5"/>
          <p:cNvSpPr>
            <a:spLocks noGrp="1"/>
          </p:cNvSpPr>
          <p:nvPr>
            <p:ph sz="quarter" idx="12"/>
          </p:nvPr>
        </p:nvSpPr>
        <p:spPr>
          <a:xfrm>
            <a:off x="3790950" y="1828802"/>
            <a:ext cx="4724400" cy="4379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8" name="Θέση κειμένου 7"/>
          <p:cNvSpPr>
            <a:spLocks noGrp="1"/>
          </p:cNvSpPr>
          <p:nvPr>
            <p:ph type="body" sz="quarter" idx="13"/>
          </p:nvPr>
        </p:nvSpPr>
        <p:spPr>
          <a:xfrm>
            <a:off x="628651" y="1798638"/>
            <a:ext cx="3101975" cy="4410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Footer Placeholder 4"/>
          <p:cNvSpPr>
            <a:spLocks noGrp="1"/>
          </p:cNvSpPr>
          <p:nvPr>
            <p:ph type="ftr" sz="quarter" idx="14"/>
          </p:nvPr>
        </p:nvSpPr>
        <p:spPr/>
        <p:txBody>
          <a:bodyPr/>
          <a:lstStyle>
            <a:lvl1pPr>
              <a:defRPr/>
            </a:lvl1pPr>
          </a:lstStyle>
          <a:p>
            <a:pPr>
              <a:defRPr/>
            </a:pPr>
            <a:r>
              <a:rPr lang="el-GR" smtClean="0"/>
              <a:t>Ενότητα 6. Αρχιτεκτονικό Πρότυπο Ζώου</a:t>
            </a:r>
            <a:endParaRPr lang="en-US"/>
          </a:p>
        </p:txBody>
      </p:sp>
      <p:sp>
        <p:nvSpPr>
          <p:cNvPr id="7" name="Slide Number Placeholder 5"/>
          <p:cNvSpPr>
            <a:spLocks noGrp="1"/>
          </p:cNvSpPr>
          <p:nvPr>
            <p:ph type="sldNum" sz="quarter" idx="15"/>
          </p:nvPr>
        </p:nvSpPr>
        <p:spPr/>
        <p:txBody>
          <a:bodyPr/>
          <a:lstStyle>
            <a:lvl1pPr>
              <a:defRPr/>
            </a:lvl1pPr>
          </a:lstStyle>
          <a:p>
            <a:pPr>
              <a:defRPr/>
            </a:pPr>
            <a:fld id="{07ED30BF-6259-4202-A27C-76BEAFD271CF}" type="slidenum">
              <a:rPr lang="en-US" altLang="el-GR"/>
              <a:pPr>
                <a:defRPr/>
              </a:pPr>
              <a:t>‹#›</a:t>
            </a:fld>
            <a:endParaRPr lang="en-US" altLang="el-GR"/>
          </a:p>
        </p:txBody>
      </p:sp>
    </p:spTree>
    <p:extLst>
      <p:ext uri="{BB962C8B-B14F-4D97-AF65-F5344CB8AC3E}">
        <p14:creationId xmlns:p14="http://schemas.microsoft.com/office/powerpoint/2010/main" val="3398521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Footer Placeholder 4"/>
          <p:cNvSpPr>
            <a:spLocks noGrp="1"/>
          </p:cNvSpPr>
          <p:nvPr>
            <p:ph type="ftr" sz="quarter" idx="10"/>
          </p:nvPr>
        </p:nvSpPr>
        <p:spPr/>
        <p:txBody>
          <a:bodyPr/>
          <a:lstStyle>
            <a:lvl1pPr>
              <a:defRPr/>
            </a:lvl1pPr>
          </a:lstStyle>
          <a:p>
            <a:pPr>
              <a:defRPr/>
            </a:pPr>
            <a:r>
              <a:rPr lang="el-GR" smtClean="0"/>
              <a:t>Ενότητα 6. Αρχιτεκτονικό Πρότυπο Ζώου</a:t>
            </a:r>
            <a:endParaRPr lang="en-US"/>
          </a:p>
        </p:txBody>
      </p:sp>
      <p:sp>
        <p:nvSpPr>
          <p:cNvPr id="4" name="Slide Number Placeholder 5"/>
          <p:cNvSpPr>
            <a:spLocks noGrp="1"/>
          </p:cNvSpPr>
          <p:nvPr>
            <p:ph type="sldNum" sz="quarter" idx="11"/>
          </p:nvPr>
        </p:nvSpPr>
        <p:spPr/>
        <p:txBody>
          <a:bodyPr/>
          <a:lstStyle>
            <a:lvl1pPr>
              <a:defRPr/>
            </a:lvl1pPr>
          </a:lstStyle>
          <a:p>
            <a:pPr>
              <a:defRPr/>
            </a:pPr>
            <a:fld id="{CA128783-D614-44FB-9786-ABA2A2C936A0}" type="slidenum">
              <a:rPr lang="en-US" altLang="el-GR"/>
              <a:pPr>
                <a:defRPr/>
              </a:pPr>
              <a:t>‹#›</a:t>
            </a:fld>
            <a:endParaRPr lang="en-US" altLang="el-GR"/>
          </a:p>
        </p:txBody>
      </p:sp>
    </p:spTree>
    <p:extLst>
      <p:ext uri="{BB962C8B-B14F-4D97-AF65-F5344CB8AC3E}">
        <p14:creationId xmlns:p14="http://schemas.microsoft.com/office/powerpoint/2010/main" val="2148933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l-GR" smtClean="0"/>
              <a:t>Ενότητα 6. Αρχιτεκτονικό Πρότυπο Ζώου</a:t>
            </a:r>
            <a:endParaRPr lang="en-US"/>
          </a:p>
        </p:txBody>
      </p:sp>
      <p:sp>
        <p:nvSpPr>
          <p:cNvPr id="3" name="Slide Number Placeholder 5"/>
          <p:cNvSpPr>
            <a:spLocks noGrp="1"/>
          </p:cNvSpPr>
          <p:nvPr>
            <p:ph type="sldNum" sz="quarter" idx="11"/>
          </p:nvPr>
        </p:nvSpPr>
        <p:spPr/>
        <p:txBody>
          <a:bodyPr/>
          <a:lstStyle>
            <a:lvl1pPr>
              <a:defRPr/>
            </a:lvl1pPr>
          </a:lstStyle>
          <a:p>
            <a:pPr>
              <a:defRPr/>
            </a:pPr>
            <a:fld id="{98A235B2-DA5A-4A48-A012-448224B3B262}" type="slidenum">
              <a:rPr lang="en-US" altLang="el-GR"/>
              <a:pPr>
                <a:defRPr/>
              </a:pPr>
              <a:t>‹#›</a:t>
            </a:fld>
            <a:endParaRPr lang="en-US" altLang="el-GR"/>
          </a:p>
        </p:txBody>
      </p:sp>
    </p:spTree>
    <p:extLst>
      <p:ext uri="{BB962C8B-B14F-4D97-AF65-F5344CB8AC3E}">
        <p14:creationId xmlns:p14="http://schemas.microsoft.com/office/powerpoint/2010/main" val="4224066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l-GR" smtClean="0"/>
              <a:t>Ενότητα 6. Αρχιτεκτονικό Πρότυπο Ζώου</a:t>
            </a:r>
            <a:endParaRPr lang="en-US"/>
          </a:p>
        </p:txBody>
      </p:sp>
      <p:sp>
        <p:nvSpPr>
          <p:cNvPr id="6" name="Slide Number Placeholder 5"/>
          <p:cNvSpPr>
            <a:spLocks noGrp="1"/>
          </p:cNvSpPr>
          <p:nvPr>
            <p:ph type="sldNum" sz="quarter" idx="11"/>
          </p:nvPr>
        </p:nvSpPr>
        <p:spPr/>
        <p:txBody>
          <a:bodyPr/>
          <a:lstStyle>
            <a:lvl1pPr>
              <a:defRPr/>
            </a:lvl1pPr>
          </a:lstStyle>
          <a:p>
            <a:pPr>
              <a:defRPr/>
            </a:pPr>
            <a:fld id="{89C17254-A193-4A62-B6BB-37AA1BC148BD}" type="slidenum">
              <a:rPr lang="en-US" altLang="el-GR"/>
              <a:pPr>
                <a:defRPr/>
              </a:pPr>
              <a:t>‹#›</a:t>
            </a:fld>
            <a:endParaRPr lang="en-US" altLang="el-GR"/>
          </a:p>
        </p:txBody>
      </p:sp>
    </p:spTree>
    <p:extLst>
      <p:ext uri="{BB962C8B-B14F-4D97-AF65-F5344CB8AC3E}">
        <p14:creationId xmlns:p14="http://schemas.microsoft.com/office/powerpoint/2010/main" val="90539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l-GR" smtClean="0"/>
              <a:t>Ενότητα 6. Αρχιτεκτονικό Πρότυπο Ζώου</a:t>
            </a:r>
            <a:endParaRPr lang="en-US"/>
          </a:p>
        </p:txBody>
      </p:sp>
      <p:sp>
        <p:nvSpPr>
          <p:cNvPr id="6" name="Slide Number Placeholder 5"/>
          <p:cNvSpPr>
            <a:spLocks noGrp="1"/>
          </p:cNvSpPr>
          <p:nvPr>
            <p:ph type="sldNum" sz="quarter" idx="11"/>
          </p:nvPr>
        </p:nvSpPr>
        <p:spPr/>
        <p:txBody>
          <a:bodyPr/>
          <a:lstStyle>
            <a:lvl1pPr>
              <a:defRPr/>
            </a:lvl1pPr>
          </a:lstStyle>
          <a:p>
            <a:pPr>
              <a:defRPr/>
            </a:pPr>
            <a:fld id="{4CFA6AA3-8D1D-486A-98B1-7EB652DD7C35}" type="slidenum">
              <a:rPr lang="en-US" altLang="el-GR"/>
              <a:pPr>
                <a:defRPr/>
              </a:pPr>
              <a:t>‹#›</a:t>
            </a:fld>
            <a:endParaRPr lang="en-US" altLang="el-GR"/>
          </a:p>
        </p:txBody>
      </p:sp>
    </p:spTree>
    <p:extLst>
      <p:ext uri="{BB962C8B-B14F-4D97-AF65-F5344CB8AC3E}">
        <p14:creationId xmlns:p14="http://schemas.microsoft.com/office/powerpoint/2010/main" val="3235038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cSld name="Τίτλος και 2 Αντικείμενα επάνω από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4"/>
          <p:cNvSpPr>
            <a:spLocks noGrp="1"/>
          </p:cNvSpPr>
          <p:nvPr>
            <p:ph type="ftr" sz="quarter" idx="10"/>
          </p:nvPr>
        </p:nvSpPr>
        <p:spPr/>
        <p:txBody>
          <a:bodyPr/>
          <a:lstStyle>
            <a:lvl1pPr>
              <a:defRPr/>
            </a:lvl1pPr>
          </a:lstStyle>
          <a:p>
            <a:pPr>
              <a:defRPr/>
            </a:pPr>
            <a:r>
              <a:rPr lang="el-GR" smtClean="0"/>
              <a:t>Ενότητα 6. Αρχιτεκτονικό Πρότυπο Ζώου</a:t>
            </a:r>
            <a:endParaRPr lang="en-US"/>
          </a:p>
        </p:txBody>
      </p:sp>
      <p:sp>
        <p:nvSpPr>
          <p:cNvPr id="7" name="Slide Number Placeholder 5"/>
          <p:cNvSpPr>
            <a:spLocks noGrp="1"/>
          </p:cNvSpPr>
          <p:nvPr>
            <p:ph type="sldNum" sz="quarter" idx="11"/>
          </p:nvPr>
        </p:nvSpPr>
        <p:spPr/>
        <p:txBody>
          <a:bodyPr/>
          <a:lstStyle>
            <a:lvl1pPr>
              <a:defRPr/>
            </a:lvl1pPr>
          </a:lstStyle>
          <a:p>
            <a:pPr>
              <a:defRPr/>
            </a:pPr>
            <a:fld id="{A8B00856-BD43-4269-847F-139B4885C135}" type="slidenum">
              <a:rPr lang="en-US" altLang="el-GR"/>
              <a:pPr>
                <a:defRPr/>
              </a:pPr>
              <a:t>‹#›</a:t>
            </a:fld>
            <a:endParaRPr lang="en-US" altLang="el-GR"/>
          </a:p>
        </p:txBody>
      </p:sp>
    </p:spTree>
    <p:extLst>
      <p:ext uri="{BB962C8B-B14F-4D97-AF65-F5344CB8AC3E}">
        <p14:creationId xmlns:p14="http://schemas.microsoft.com/office/powerpoint/2010/main" val="3071938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3_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636155" y="1556792"/>
            <a:ext cx="7886700" cy="1325563"/>
          </a:xfrm>
        </p:spPr>
        <p:txBody>
          <a:bodyPr/>
          <a:lstStyle/>
          <a:p>
            <a:r>
              <a:rPr lang="en-US" smtClean="0"/>
              <a:t>Click to edit Master title style</a:t>
            </a:r>
            <a:endParaRPr lang="en-US" dirty="0"/>
          </a:p>
        </p:txBody>
      </p:sp>
      <p:sp>
        <p:nvSpPr>
          <p:cNvPr id="3" name="Footer Placeholder 4"/>
          <p:cNvSpPr>
            <a:spLocks noGrp="1"/>
          </p:cNvSpPr>
          <p:nvPr>
            <p:ph type="ftr" sz="quarter" idx="10"/>
          </p:nvPr>
        </p:nvSpPr>
        <p:spPr/>
        <p:txBody>
          <a:bodyPr/>
          <a:lstStyle>
            <a:lvl1pPr>
              <a:defRPr/>
            </a:lvl1pPr>
          </a:lstStyle>
          <a:p>
            <a:pPr>
              <a:defRPr/>
            </a:pPr>
            <a:r>
              <a:rPr lang="el-GR" smtClean="0"/>
              <a:t>Ενότητα 6. Αρχιτεκτονικό Πρότυπο Ζώου</a:t>
            </a:r>
            <a:endParaRPr lang="en-US"/>
          </a:p>
        </p:txBody>
      </p:sp>
      <p:sp>
        <p:nvSpPr>
          <p:cNvPr id="4" name="Slide Number Placeholder 5"/>
          <p:cNvSpPr>
            <a:spLocks noGrp="1"/>
          </p:cNvSpPr>
          <p:nvPr>
            <p:ph type="sldNum" sz="quarter" idx="11"/>
          </p:nvPr>
        </p:nvSpPr>
        <p:spPr/>
        <p:txBody>
          <a:bodyPr/>
          <a:lstStyle>
            <a:lvl1pPr>
              <a:defRPr/>
            </a:lvl1pPr>
          </a:lstStyle>
          <a:p>
            <a:pPr>
              <a:defRPr/>
            </a:pPr>
            <a:fld id="{FF91FEB8-9E1B-4DB2-BB23-CB7AFD16CAC4}" type="slidenum">
              <a:rPr lang="en-US" altLang="el-GR"/>
              <a:pPr>
                <a:defRPr/>
              </a:pPr>
              <a:t>‹#›</a:t>
            </a:fld>
            <a:endParaRPr lang="en-US" altLang="el-GR"/>
          </a:p>
        </p:txBody>
      </p:sp>
    </p:spTree>
    <p:extLst>
      <p:ext uri="{BB962C8B-B14F-4D97-AF65-F5344CB8AC3E}">
        <p14:creationId xmlns:p14="http://schemas.microsoft.com/office/powerpoint/2010/main" val="3523018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cSld name="Τίτλος, Αντικείμενο και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Footer Placeholder 4"/>
          <p:cNvSpPr>
            <a:spLocks noGrp="1"/>
          </p:cNvSpPr>
          <p:nvPr>
            <p:ph type="ftr" sz="quarter" idx="10"/>
          </p:nvPr>
        </p:nvSpPr>
        <p:spPr/>
        <p:txBody>
          <a:bodyPr/>
          <a:lstStyle>
            <a:lvl1pPr>
              <a:defRPr/>
            </a:lvl1pPr>
          </a:lstStyle>
          <a:p>
            <a:pPr>
              <a:defRPr/>
            </a:pPr>
            <a:r>
              <a:rPr lang="el-GR" smtClean="0"/>
              <a:t>Ενότητα 6. Αρχιτεκτονικό Πρότυπο Ζώου</a:t>
            </a:r>
            <a:endParaRPr lang="en-US"/>
          </a:p>
        </p:txBody>
      </p:sp>
      <p:sp>
        <p:nvSpPr>
          <p:cNvPr id="6" name="Slide Number Placeholder 5"/>
          <p:cNvSpPr>
            <a:spLocks noGrp="1"/>
          </p:cNvSpPr>
          <p:nvPr>
            <p:ph type="sldNum" sz="quarter" idx="11"/>
          </p:nvPr>
        </p:nvSpPr>
        <p:spPr/>
        <p:txBody>
          <a:bodyPr/>
          <a:lstStyle>
            <a:lvl1pPr>
              <a:defRPr/>
            </a:lvl1pPr>
          </a:lstStyle>
          <a:p>
            <a:pPr>
              <a:defRPr/>
            </a:pPr>
            <a:fld id="{E8DAA949-CF88-4E0D-9EE3-A5C5F28F890D}" type="slidenum">
              <a:rPr lang="en-US" altLang="el-GR"/>
              <a:pPr>
                <a:defRPr/>
              </a:pPr>
              <a:t>‹#›</a:t>
            </a:fld>
            <a:endParaRPr lang="en-US" altLang="el-GR"/>
          </a:p>
        </p:txBody>
      </p:sp>
    </p:spTree>
    <p:extLst>
      <p:ext uri="{BB962C8B-B14F-4D97-AF65-F5344CB8AC3E}">
        <p14:creationId xmlns:p14="http://schemas.microsoft.com/office/powerpoint/2010/main" val="3335660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Κατηγορίες με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6" name="Θέση κειμένου 5"/>
          <p:cNvSpPr>
            <a:spLocks noGrp="1"/>
          </p:cNvSpPr>
          <p:nvPr>
            <p:ph type="body" sz="quarter" idx="12"/>
          </p:nvPr>
        </p:nvSpPr>
        <p:spPr>
          <a:xfrm>
            <a:off x="847725" y="1855173"/>
            <a:ext cx="4160838" cy="847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8" name="Θέση εικόνας 7"/>
          <p:cNvSpPr>
            <a:spLocks noGrp="1"/>
          </p:cNvSpPr>
          <p:nvPr>
            <p:ph type="pic" sz="quarter" idx="13"/>
          </p:nvPr>
        </p:nvSpPr>
        <p:spPr>
          <a:xfrm>
            <a:off x="5327099" y="1855173"/>
            <a:ext cx="1008063" cy="847725"/>
          </a:xfrm>
        </p:spPr>
        <p:txBody>
          <a:bodyPr rtlCol="0">
            <a:normAutofit/>
          </a:bodyPr>
          <a:lstStyle/>
          <a:p>
            <a:pPr lvl="0"/>
            <a:r>
              <a:rPr lang="en-US" noProof="0" smtClean="0"/>
              <a:t>Click icon to add picture</a:t>
            </a:r>
            <a:endParaRPr lang="el-GR" noProof="0" dirty="0"/>
          </a:p>
        </p:txBody>
      </p:sp>
      <p:sp>
        <p:nvSpPr>
          <p:cNvPr id="10" name="Θέση κειμένου 9"/>
          <p:cNvSpPr>
            <a:spLocks noGrp="1"/>
          </p:cNvSpPr>
          <p:nvPr>
            <p:ph type="body" sz="quarter" idx="14"/>
          </p:nvPr>
        </p:nvSpPr>
        <p:spPr>
          <a:xfrm>
            <a:off x="847725" y="3193436"/>
            <a:ext cx="4160838" cy="968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12" name="Θέση εικόνας 11"/>
          <p:cNvSpPr>
            <a:spLocks noGrp="1"/>
          </p:cNvSpPr>
          <p:nvPr>
            <p:ph type="pic" sz="quarter" idx="15"/>
          </p:nvPr>
        </p:nvSpPr>
        <p:spPr>
          <a:xfrm>
            <a:off x="5327651" y="3166448"/>
            <a:ext cx="1008063" cy="1008063"/>
          </a:xfrm>
        </p:spPr>
        <p:txBody>
          <a:bodyPr rtlCol="0">
            <a:normAutofit/>
          </a:bodyPr>
          <a:lstStyle/>
          <a:p>
            <a:pPr lvl="0"/>
            <a:r>
              <a:rPr lang="en-US" noProof="0" smtClean="0"/>
              <a:t>Click icon to add picture</a:t>
            </a:r>
            <a:endParaRPr lang="el-GR" noProof="0"/>
          </a:p>
        </p:txBody>
      </p:sp>
      <p:sp>
        <p:nvSpPr>
          <p:cNvPr id="14" name="Θέση κειμένου 13"/>
          <p:cNvSpPr>
            <a:spLocks noGrp="1"/>
          </p:cNvSpPr>
          <p:nvPr>
            <p:ph type="body" sz="quarter" idx="16"/>
          </p:nvPr>
        </p:nvSpPr>
        <p:spPr>
          <a:xfrm>
            <a:off x="847725" y="4757123"/>
            <a:ext cx="4160838" cy="8747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16" name="Θέση εικόνας 15"/>
          <p:cNvSpPr>
            <a:spLocks noGrp="1"/>
          </p:cNvSpPr>
          <p:nvPr>
            <p:ph type="pic" sz="quarter" idx="17"/>
          </p:nvPr>
        </p:nvSpPr>
        <p:spPr>
          <a:xfrm>
            <a:off x="5327651" y="4757123"/>
            <a:ext cx="1008063" cy="874713"/>
          </a:xfrm>
        </p:spPr>
        <p:txBody>
          <a:bodyPr rtlCol="0">
            <a:normAutofit/>
          </a:bodyPr>
          <a:lstStyle/>
          <a:p>
            <a:pPr lvl="0"/>
            <a:r>
              <a:rPr lang="en-US" noProof="0" smtClean="0"/>
              <a:t>Click icon to add picture</a:t>
            </a:r>
            <a:endParaRPr lang="el-GR" noProof="0"/>
          </a:p>
        </p:txBody>
      </p:sp>
      <p:sp>
        <p:nvSpPr>
          <p:cNvPr id="9" name="Footer Placeholder 4"/>
          <p:cNvSpPr>
            <a:spLocks noGrp="1"/>
          </p:cNvSpPr>
          <p:nvPr>
            <p:ph type="ftr" sz="quarter" idx="18"/>
          </p:nvPr>
        </p:nvSpPr>
        <p:spPr/>
        <p:txBody>
          <a:bodyPr/>
          <a:lstStyle>
            <a:lvl1pPr>
              <a:defRPr/>
            </a:lvl1pPr>
          </a:lstStyle>
          <a:p>
            <a:pPr>
              <a:defRPr/>
            </a:pPr>
            <a:r>
              <a:rPr lang="el-GR" smtClean="0"/>
              <a:t>Ενότητα 6. Αρχιτεκτονικό Πρότυπο Ζώου</a:t>
            </a:r>
            <a:endParaRPr lang="en-US"/>
          </a:p>
        </p:txBody>
      </p:sp>
      <p:sp>
        <p:nvSpPr>
          <p:cNvPr id="11" name="Slide Number Placeholder 5"/>
          <p:cNvSpPr>
            <a:spLocks noGrp="1"/>
          </p:cNvSpPr>
          <p:nvPr>
            <p:ph type="sldNum" sz="quarter" idx="19"/>
          </p:nvPr>
        </p:nvSpPr>
        <p:spPr/>
        <p:txBody>
          <a:bodyPr/>
          <a:lstStyle>
            <a:lvl1pPr>
              <a:defRPr/>
            </a:lvl1pPr>
          </a:lstStyle>
          <a:p>
            <a:pPr>
              <a:defRPr/>
            </a:pPr>
            <a:fld id="{7226EC59-7F12-4991-8BB2-7713844DCB83}" type="slidenum">
              <a:rPr lang="en-US" altLang="el-GR"/>
              <a:pPr>
                <a:defRPr/>
              </a:pPr>
              <a:t>‹#›</a:t>
            </a:fld>
            <a:endParaRPr lang="en-US" altLang="el-GR"/>
          </a:p>
        </p:txBody>
      </p:sp>
    </p:spTree>
    <p:extLst>
      <p:ext uri="{BB962C8B-B14F-4D97-AF65-F5344CB8AC3E}">
        <p14:creationId xmlns:p14="http://schemas.microsoft.com/office/powerpoint/2010/main" val="3969525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Πολλαπλές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n-US" noProof="0" smtClean="0"/>
              <a:t>Click icon to add picture</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n-US" noProof="0" smtClean="0"/>
              <a:t>Click icon to add picture</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n-US" noProof="0" smtClean="0"/>
              <a:t>Click icon to add picture</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n-US" noProof="0" smtClean="0"/>
              <a:t>Click icon to add picture</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n-US" noProof="0" smtClean="0"/>
              <a:t>Click icon to add picture</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9" name="Footer Placeholder 4"/>
          <p:cNvSpPr>
            <a:spLocks noGrp="1"/>
          </p:cNvSpPr>
          <p:nvPr>
            <p:ph type="ftr" sz="quarter" idx="18"/>
          </p:nvPr>
        </p:nvSpPr>
        <p:spPr/>
        <p:txBody>
          <a:bodyPr/>
          <a:lstStyle>
            <a:lvl1pPr>
              <a:defRPr/>
            </a:lvl1pPr>
          </a:lstStyle>
          <a:p>
            <a:pPr>
              <a:defRPr/>
            </a:pPr>
            <a:r>
              <a:rPr lang="el-GR" smtClean="0"/>
              <a:t>Ενότητα 6. Αρχιτεκτονικό Πρότυπο Ζώου</a:t>
            </a:r>
            <a:endParaRPr lang="en-US"/>
          </a:p>
        </p:txBody>
      </p:sp>
      <p:sp>
        <p:nvSpPr>
          <p:cNvPr id="11" name="Slide Number Placeholder 5"/>
          <p:cNvSpPr>
            <a:spLocks noGrp="1"/>
          </p:cNvSpPr>
          <p:nvPr>
            <p:ph type="sldNum" sz="quarter" idx="19"/>
          </p:nvPr>
        </p:nvSpPr>
        <p:spPr/>
        <p:txBody>
          <a:bodyPr/>
          <a:lstStyle>
            <a:lvl1pPr>
              <a:defRPr/>
            </a:lvl1pPr>
          </a:lstStyle>
          <a:p>
            <a:pPr>
              <a:defRPr/>
            </a:pPr>
            <a:fld id="{B9C18606-D425-4840-AC57-C2B3FB109C4C}" type="slidenum">
              <a:rPr lang="en-US" altLang="el-GR"/>
              <a:pPr>
                <a:defRPr/>
              </a:pPr>
              <a:t>‹#›</a:t>
            </a:fld>
            <a:endParaRPr lang="en-US" altLang="el-GR"/>
          </a:p>
        </p:txBody>
      </p:sp>
    </p:spTree>
    <p:extLst>
      <p:ext uri="{BB962C8B-B14F-4D97-AF65-F5344CB8AC3E}">
        <p14:creationId xmlns:p14="http://schemas.microsoft.com/office/powerpoint/2010/main" val="3208200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4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n-US" noProof="0" smtClean="0"/>
              <a:t>Click icon to add picture</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n-US" noProof="0" smtClean="0"/>
              <a:t>Click icon to add picture</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n-US" noProof="0" smtClean="0"/>
              <a:t>Click icon to add picture</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n-US" noProof="0" smtClean="0"/>
              <a:t>Click icon to add picture</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n-US" noProof="0" smtClean="0"/>
              <a:t>Click icon to add picture</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9" name="Footer Placeholder 4"/>
          <p:cNvSpPr>
            <a:spLocks noGrp="1"/>
          </p:cNvSpPr>
          <p:nvPr>
            <p:ph type="ftr" sz="quarter" idx="18"/>
          </p:nvPr>
        </p:nvSpPr>
        <p:spPr/>
        <p:txBody>
          <a:bodyPr/>
          <a:lstStyle>
            <a:lvl1pPr>
              <a:defRPr/>
            </a:lvl1pPr>
          </a:lstStyle>
          <a:p>
            <a:pPr>
              <a:defRPr/>
            </a:pPr>
            <a:r>
              <a:rPr lang="el-GR" smtClean="0"/>
              <a:t>Ενότητα 6. Αρχιτεκτονικό Πρότυπο Ζώου</a:t>
            </a:r>
            <a:endParaRPr lang="en-US"/>
          </a:p>
        </p:txBody>
      </p:sp>
      <p:sp>
        <p:nvSpPr>
          <p:cNvPr id="11" name="Slide Number Placeholder 5"/>
          <p:cNvSpPr>
            <a:spLocks noGrp="1"/>
          </p:cNvSpPr>
          <p:nvPr>
            <p:ph type="sldNum" sz="quarter" idx="19"/>
          </p:nvPr>
        </p:nvSpPr>
        <p:spPr/>
        <p:txBody>
          <a:bodyPr/>
          <a:lstStyle>
            <a:lvl1pPr>
              <a:defRPr/>
            </a:lvl1pPr>
          </a:lstStyle>
          <a:p>
            <a:pPr>
              <a:defRPr/>
            </a:pPr>
            <a:fld id="{DF9B910E-1BEF-4B60-AF2B-9E079C70CAD2}" type="slidenum">
              <a:rPr lang="en-US" altLang="el-GR"/>
              <a:pPr>
                <a:defRPr/>
              </a:pPr>
              <a:t>‹#›</a:t>
            </a:fld>
            <a:endParaRPr lang="en-US" altLang="el-GR"/>
          </a:p>
        </p:txBody>
      </p:sp>
    </p:spTree>
    <p:extLst>
      <p:ext uri="{BB962C8B-B14F-4D97-AF65-F5344CB8AC3E}">
        <p14:creationId xmlns:p14="http://schemas.microsoft.com/office/powerpoint/2010/main" val="2867995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Κατηγορίες με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6" name="Θέση κειμένου 5"/>
          <p:cNvSpPr>
            <a:spLocks noGrp="1"/>
          </p:cNvSpPr>
          <p:nvPr>
            <p:ph type="body" sz="quarter" idx="12"/>
          </p:nvPr>
        </p:nvSpPr>
        <p:spPr>
          <a:xfrm>
            <a:off x="847725" y="1855173"/>
            <a:ext cx="4160838" cy="847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8" name="Θέση εικόνας 7"/>
          <p:cNvSpPr>
            <a:spLocks noGrp="1"/>
          </p:cNvSpPr>
          <p:nvPr>
            <p:ph type="pic" sz="quarter" idx="13"/>
          </p:nvPr>
        </p:nvSpPr>
        <p:spPr>
          <a:xfrm>
            <a:off x="5327099" y="1855173"/>
            <a:ext cx="1008063" cy="847725"/>
          </a:xfrm>
        </p:spPr>
        <p:txBody>
          <a:bodyPr rtlCol="0">
            <a:normAutofit/>
          </a:bodyPr>
          <a:lstStyle/>
          <a:p>
            <a:pPr lvl="0"/>
            <a:r>
              <a:rPr lang="en-US" noProof="0" smtClean="0"/>
              <a:t>Click icon to add picture</a:t>
            </a:r>
            <a:endParaRPr lang="el-GR" noProof="0" dirty="0"/>
          </a:p>
        </p:txBody>
      </p:sp>
      <p:sp>
        <p:nvSpPr>
          <p:cNvPr id="10" name="Θέση κειμένου 9"/>
          <p:cNvSpPr>
            <a:spLocks noGrp="1"/>
          </p:cNvSpPr>
          <p:nvPr>
            <p:ph type="body" sz="quarter" idx="14"/>
          </p:nvPr>
        </p:nvSpPr>
        <p:spPr>
          <a:xfrm>
            <a:off x="847725" y="3193436"/>
            <a:ext cx="4160838" cy="968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12" name="Θέση εικόνας 11"/>
          <p:cNvSpPr>
            <a:spLocks noGrp="1"/>
          </p:cNvSpPr>
          <p:nvPr>
            <p:ph type="pic" sz="quarter" idx="15"/>
          </p:nvPr>
        </p:nvSpPr>
        <p:spPr>
          <a:xfrm>
            <a:off x="5327651" y="3166448"/>
            <a:ext cx="1008063" cy="1008063"/>
          </a:xfrm>
        </p:spPr>
        <p:txBody>
          <a:bodyPr rtlCol="0">
            <a:normAutofit/>
          </a:bodyPr>
          <a:lstStyle/>
          <a:p>
            <a:pPr lvl="0"/>
            <a:r>
              <a:rPr lang="en-US" noProof="0" smtClean="0"/>
              <a:t>Click icon to add picture</a:t>
            </a:r>
            <a:endParaRPr lang="el-GR" noProof="0"/>
          </a:p>
        </p:txBody>
      </p:sp>
      <p:sp>
        <p:nvSpPr>
          <p:cNvPr id="14" name="Θέση κειμένου 13"/>
          <p:cNvSpPr>
            <a:spLocks noGrp="1"/>
          </p:cNvSpPr>
          <p:nvPr>
            <p:ph type="body" sz="quarter" idx="16"/>
          </p:nvPr>
        </p:nvSpPr>
        <p:spPr>
          <a:xfrm>
            <a:off x="847725" y="4757123"/>
            <a:ext cx="4160838" cy="8747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16" name="Θέση εικόνας 15"/>
          <p:cNvSpPr>
            <a:spLocks noGrp="1"/>
          </p:cNvSpPr>
          <p:nvPr>
            <p:ph type="pic" sz="quarter" idx="17"/>
          </p:nvPr>
        </p:nvSpPr>
        <p:spPr>
          <a:xfrm>
            <a:off x="5327651" y="4757123"/>
            <a:ext cx="1008063" cy="874713"/>
          </a:xfrm>
        </p:spPr>
        <p:txBody>
          <a:bodyPr rtlCol="0">
            <a:normAutofit/>
          </a:bodyPr>
          <a:lstStyle/>
          <a:p>
            <a:pPr lvl="0"/>
            <a:r>
              <a:rPr lang="en-US" noProof="0" smtClean="0"/>
              <a:t>Click icon to add picture</a:t>
            </a:r>
            <a:endParaRPr lang="el-GR" noProof="0"/>
          </a:p>
        </p:txBody>
      </p:sp>
      <p:sp>
        <p:nvSpPr>
          <p:cNvPr id="9" name="Footer Placeholder 4"/>
          <p:cNvSpPr>
            <a:spLocks noGrp="1"/>
          </p:cNvSpPr>
          <p:nvPr>
            <p:ph type="ftr" sz="quarter" idx="18"/>
          </p:nvPr>
        </p:nvSpPr>
        <p:spPr/>
        <p:txBody>
          <a:bodyPr/>
          <a:lstStyle>
            <a:lvl1pPr>
              <a:defRPr/>
            </a:lvl1pPr>
          </a:lstStyle>
          <a:p>
            <a:pPr>
              <a:defRPr/>
            </a:pPr>
            <a:r>
              <a:rPr lang="el-GR" smtClean="0"/>
              <a:t>Ενότητα 6. Αρχιτεκτονικό Πρότυπο Ζώου</a:t>
            </a:r>
            <a:endParaRPr lang="en-US"/>
          </a:p>
        </p:txBody>
      </p:sp>
      <p:sp>
        <p:nvSpPr>
          <p:cNvPr id="11" name="Slide Number Placeholder 5"/>
          <p:cNvSpPr>
            <a:spLocks noGrp="1"/>
          </p:cNvSpPr>
          <p:nvPr>
            <p:ph type="sldNum" sz="quarter" idx="19"/>
          </p:nvPr>
        </p:nvSpPr>
        <p:spPr/>
        <p:txBody>
          <a:bodyPr/>
          <a:lstStyle>
            <a:lvl1pPr>
              <a:defRPr/>
            </a:lvl1pPr>
          </a:lstStyle>
          <a:p>
            <a:pPr>
              <a:defRPr/>
            </a:pPr>
            <a:fld id="{F98B584F-6CCE-42A7-AF14-3CEA3DCB5CE9}" type="slidenum">
              <a:rPr lang="en-US" altLang="el-GR"/>
              <a:pPr>
                <a:defRPr/>
              </a:pPr>
              <a:t>‹#›</a:t>
            </a:fld>
            <a:endParaRPr lang="en-US" altLang="el-GR"/>
          </a:p>
        </p:txBody>
      </p:sp>
    </p:spTree>
    <p:extLst>
      <p:ext uri="{BB962C8B-B14F-4D97-AF65-F5344CB8AC3E}">
        <p14:creationId xmlns:p14="http://schemas.microsoft.com/office/powerpoint/2010/main" val="3849696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Εισαγωγή VIDEO">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6" name="Θέση πολυμέσων 5"/>
          <p:cNvSpPr>
            <a:spLocks noGrp="1"/>
          </p:cNvSpPr>
          <p:nvPr>
            <p:ph type="media" sz="quarter" idx="12"/>
          </p:nvPr>
        </p:nvSpPr>
        <p:spPr>
          <a:xfrm>
            <a:off x="628650" y="1841502"/>
            <a:ext cx="7600950" cy="3697909"/>
          </a:xfrm>
        </p:spPr>
        <p:txBody>
          <a:bodyPr rtlCol="0">
            <a:normAutofit/>
          </a:bodyPr>
          <a:lstStyle/>
          <a:p>
            <a:pPr lvl="0"/>
            <a:r>
              <a:rPr lang="en-US" noProof="0" smtClean="0"/>
              <a:t>Click icon to add media</a:t>
            </a:r>
            <a:endParaRPr lang="el-GR" noProof="0"/>
          </a:p>
        </p:txBody>
      </p:sp>
      <p:sp>
        <p:nvSpPr>
          <p:cNvPr id="8" name="Θέση κειμένου 7"/>
          <p:cNvSpPr>
            <a:spLocks noGrp="1"/>
          </p:cNvSpPr>
          <p:nvPr>
            <p:ph type="body" sz="quarter" idx="13"/>
          </p:nvPr>
        </p:nvSpPr>
        <p:spPr>
          <a:xfrm>
            <a:off x="628650" y="5659440"/>
            <a:ext cx="7600950" cy="555625"/>
          </a:xfrm>
        </p:spPr>
        <p:txBody>
          <a:bodyPr/>
          <a:lstStyle>
            <a:lvl1pPr marL="0" indent="0">
              <a:buNone/>
              <a:defRPr sz="1600"/>
            </a:lvl1pPr>
          </a:lstStyle>
          <a:p>
            <a:pPr lvl="0"/>
            <a:r>
              <a:rPr lang="en-US" smtClean="0"/>
              <a:t>Click to edit Master text styles</a:t>
            </a:r>
          </a:p>
          <a:p>
            <a:pPr lvl="1"/>
            <a:r>
              <a:rPr lang="en-US" smtClean="0"/>
              <a:t>Second level</a:t>
            </a:r>
          </a:p>
        </p:txBody>
      </p:sp>
      <p:sp>
        <p:nvSpPr>
          <p:cNvPr id="5" name="Footer Placeholder 4"/>
          <p:cNvSpPr>
            <a:spLocks noGrp="1"/>
          </p:cNvSpPr>
          <p:nvPr>
            <p:ph type="ftr" sz="quarter" idx="14"/>
          </p:nvPr>
        </p:nvSpPr>
        <p:spPr/>
        <p:txBody>
          <a:bodyPr/>
          <a:lstStyle>
            <a:lvl1pPr>
              <a:defRPr/>
            </a:lvl1pPr>
          </a:lstStyle>
          <a:p>
            <a:pPr>
              <a:defRPr/>
            </a:pPr>
            <a:r>
              <a:rPr lang="el-GR" smtClean="0"/>
              <a:t>Ενότητα 6. Αρχιτεκτονικό Πρότυπο Ζώου</a:t>
            </a:r>
            <a:endParaRPr lang="en-US"/>
          </a:p>
        </p:txBody>
      </p:sp>
      <p:sp>
        <p:nvSpPr>
          <p:cNvPr id="7" name="Slide Number Placeholder 5"/>
          <p:cNvSpPr>
            <a:spLocks noGrp="1"/>
          </p:cNvSpPr>
          <p:nvPr>
            <p:ph type="sldNum" sz="quarter" idx="15"/>
          </p:nvPr>
        </p:nvSpPr>
        <p:spPr/>
        <p:txBody>
          <a:bodyPr/>
          <a:lstStyle>
            <a:lvl1pPr>
              <a:defRPr/>
            </a:lvl1pPr>
          </a:lstStyle>
          <a:p>
            <a:pPr>
              <a:defRPr/>
            </a:pPr>
            <a:fld id="{FB24E6C8-74BF-432B-B5E3-1D359DF10026}" type="slidenum">
              <a:rPr lang="en-US" altLang="el-GR"/>
              <a:pPr>
                <a:defRPr/>
              </a:pPr>
              <a:t>‹#›</a:t>
            </a:fld>
            <a:endParaRPr lang="en-US" altLang="el-GR"/>
          </a:p>
        </p:txBody>
      </p:sp>
    </p:spTree>
    <p:extLst>
      <p:ext uri="{BB962C8B-B14F-4D97-AF65-F5344CB8AC3E}">
        <p14:creationId xmlns:p14="http://schemas.microsoft.com/office/powerpoint/2010/main" val="3614908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Πολλαπλές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n-US" noProof="0" smtClean="0"/>
              <a:t>Click icon to add picture</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n-US" noProof="0" smtClean="0"/>
              <a:t>Click icon to add picture</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n-US" noProof="0" smtClean="0"/>
              <a:t>Click icon to add picture</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n-US" noProof="0" smtClean="0"/>
              <a:t>Click icon to add picture</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n-US" noProof="0" smtClean="0"/>
              <a:t>Click icon to add picture</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9" name="Footer Placeholder 4"/>
          <p:cNvSpPr>
            <a:spLocks noGrp="1"/>
          </p:cNvSpPr>
          <p:nvPr>
            <p:ph type="ftr" sz="quarter" idx="18"/>
          </p:nvPr>
        </p:nvSpPr>
        <p:spPr/>
        <p:txBody>
          <a:bodyPr/>
          <a:lstStyle>
            <a:lvl1pPr>
              <a:defRPr/>
            </a:lvl1pPr>
          </a:lstStyle>
          <a:p>
            <a:pPr>
              <a:defRPr/>
            </a:pPr>
            <a:r>
              <a:rPr lang="el-GR" smtClean="0"/>
              <a:t>Ενότητα 6. Αρχιτεκτονικό Πρότυπο Ζώου</a:t>
            </a:r>
            <a:endParaRPr lang="en-US"/>
          </a:p>
        </p:txBody>
      </p:sp>
      <p:sp>
        <p:nvSpPr>
          <p:cNvPr id="11" name="Slide Number Placeholder 5"/>
          <p:cNvSpPr>
            <a:spLocks noGrp="1"/>
          </p:cNvSpPr>
          <p:nvPr>
            <p:ph type="sldNum" sz="quarter" idx="19"/>
          </p:nvPr>
        </p:nvSpPr>
        <p:spPr/>
        <p:txBody>
          <a:bodyPr/>
          <a:lstStyle>
            <a:lvl1pPr>
              <a:defRPr/>
            </a:lvl1pPr>
          </a:lstStyle>
          <a:p>
            <a:pPr>
              <a:defRPr/>
            </a:pPr>
            <a:fld id="{936BBB75-8EE0-4866-9BCD-F07099FD6DF1}" type="slidenum">
              <a:rPr lang="en-US" altLang="el-GR"/>
              <a:pPr>
                <a:defRPr/>
              </a:pPr>
              <a:t>‹#›</a:t>
            </a:fld>
            <a:endParaRPr lang="en-US" altLang="el-GR"/>
          </a:p>
        </p:txBody>
      </p:sp>
    </p:spTree>
    <p:extLst>
      <p:ext uri="{BB962C8B-B14F-4D97-AF65-F5344CB8AC3E}">
        <p14:creationId xmlns:p14="http://schemas.microsoft.com/office/powerpoint/2010/main" val="2483941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Footer Placeholder 4"/>
          <p:cNvSpPr>
            <a:spLocks noGrp="1"/>
          </p:cNvSpPr>
          <p:nvPr>
            <p:ph type="ftr" sz="quarter" idx="10"/>
          </p:nvPr>
        </p:nvSpPr>
        <p:spPr/>
        <p:txBody>
          <a:bodyPr/>
          <a:lstStyle>
            <a:lvl1pPr>
              <a:defRPr/>
            </a:lvl1pPr>
          </a:lstStyle>
          <a:p>
            <a:pPr>
              <a:defRPr/>
            </a:pPr>
            <a:r>
              <a:rPr lang="el-GR" smtClean="0"/>
              <a:t>Ενότητα 6. Αρχιτεκτονικό Πρότυπο Ζώου</a:t>
            </a:r>
            <a:endParaRPr lang="en-US"/>
          </a:p>
        </p:txBody>
      </p:sp>
      <p:sp>
        <p:nvSpPr>
          <p:cNvPr id="6" name="Slide Number Placeholder 5"/>
          <p:cNvSpPr>
            <a:spLocks noGrp="1"/>
          </p:cNvSpPr>
          <p:nvPr>
            <p:ph type="sldNum" sz="quarter" idx="11"/>
          </p:nvPr>
        </p:nvSpPr>
        <p:spPr/>
        <p:txBody>
          <a:bodyPr/>
          <a:lstStyle>
            <a:lvl1pPr>
              <a:defRPr/>
            </a:lvl1pPr>
          </a:lstStyle>
          <a:p>
            <a:pPr>
              <a:defRPr/>
            </a:pPr>
            <a:fld id="{24308980-CDD3-414A-BB3D-06027BB0152F}" type="slidenum">
              <a:rPr lang="en-US" altLang="el-GR"/>
              <a:pPr>
                <a:defRPr/>
              </a:pPr>
              <a:t>‹#›</a:t>
            </a:fld>
            <a:endParaRPr lang="en-US" altLang="el-GR"/>
          </a:p>
        </p:txBody>
      </p:sp>
    </p:spTree>
    <p:extLst>
      <p:ext uri="{BB962C8B-B14F-4D97-AF65-F5344CB8AC3E}">
        <p14:creationId xmlns:p14="http://schemas.microsoft.com/office/powerpoint/2010/main" val="2272548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cSld name="Τίτλος και Γράφημα">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143000"/>
          </a:xfrm>
        </p:spPr>
        <p:txBody>
          <a:bodyPr/>
          <a:lstStyle/>
          <a:p>
            <a:r>
              <a:rPr lang="en-US" smtClean="0"/>
              <a:t>Click to edit Master title style</a:t>
            </a:r>
            <a:endParaRPr lang="el-GR"/>
          </a:p>
        </p:txBody>
      </p:sp>
      <p:sp>
        <p:nvSpPr>
          <p:cNvPr id="3" name="Chart Placeholder 2"/>
          <p:cNvSpPr>
            <a:spLocks noGrp="1"/>
          </p:cNvSpPr>
          <p:nvPr>
            <p:ph type="chart" idx="1"/>
          </p:nvPr>
        </p:nvSpPr>
        <p:spPr>
          <a:xfrm>
            <a:off x="685800" y="1981200"/>
            <a:ext cx="7772400" cy="4114800"/>
          </a:xfrm>
        </p:spPr>
        <p:txBody>
          <a:bodyPr rtlCol="0">
            <a:normAutofit/>
          </a:bodyPr>
          <a:lstStyle/>
          <a:p>
            <a:pPr lvl="0"/>
            <a:r>
              <a:rPr lang="en-US" noProof="0" smtClean="0"/>
              <a:t>Click icon to add chart</a:t>
            </a:r>
            <a:endParaRPr lang="el-GR" noProof="0" smtClean="0"/>
          </a:p>
        </p:txBody>
      </p:sp>
      <p:sp>
        <p:nvSpPr>
          <p:cNvPr id="4" name="Footer Placeholder 4"/>
          <p:cNvSpPr>
            <a:spLocks noGrp="1"/>
          </p:cNvSpPr>
          <p:nvPr>
            <p:ph type="ftr" sz="quarter" idx="10"/>
          </p:nvPr>
        </p:nvSpPr>
        <p:spPr/>
        <p:txBody>
          <a:bodyPr/>
          <a:lstStyle>
            <a:lvl1pPr>
              <a:defRPr/>
            </a:lvl1pPr>
          </a:lstStyle>
          <a:p>
            <a:pPr>
              <a:defRPr/>
            </a:pPr>
            <a:r>
              <a:rPr lang="el-GR" smtClean="0"/>
              <a:t>Ενότητα 6. Αρχιτεκτονικό Πρότυπο Ζώου</a:t>
            </a:r>
            <a:endParaRPr lang="en-US"/>
          </a:p>
        </p:txBody>
      </p:sp>
      <p:sp>
        <p:nvSpPr>
          <p:cNvPr id="5" name="Slide Number Placeholder 5"/>
          <p:cNvSpPr>
            <a:spLocks noGrp="1"/>
          </p:cNvSpPr>
          <p:nvPr>
            <p:ph type="sldNum" sz="quarter" idx="11"/>
          </p:nvPr>
        </p:nvSpPr>
        <p:spPr/>
        <p:txBody>
          <a:bodyPr/>
          <a:lstStyle>
            <a:lvl1pPr>
              <a:defRPr/>
            </a:lvl1pPr>
          </a:lstStyle>
          <a:p>
            <a:pPr>
              <a:defRPr/>
            </a:pPr>
            <a:fld id="{04D3608B-E2DB-4891-9BDA-68329F766584}" type="slidenum">
              <a:rPr lang="en-US" altLang="el-GR"/>
              <a:pPr>
                <a:defRPr/>
              </a:pPr>
              <a:t>‹#›</a:t>
            </a:fld>
            <a:endParaRPr lang="en-US" altLang="el-GR"/>
          </a:p>
        </p:txBody>
      </p:sp>
    </p:spTree>
    <p:extLst>
      <p:ext uri="{BB962C8B-B14F-4D97-AF65-F5344CB8AC3E}">
        <p14:creationId xmlns:p14="http://schemas.microsoft.com/office/powerpoint/2010/main" val="1425940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1133475" y="2235994"/>
            <a:ext cx="3223940" cy="1584325"/>
          </a:xfrm>
        </p:spPr>
        <p:txBody>
          <a:bodyPr/>
          <a:lstStyle/>
          <a:p>
            <a:pPr lvl="0"/>
            <a:endParaRPr lang="el-GR" noProof="0"/>
          </a:p>
        </p:txBody>
      </p:sp>
      <p:sp>
        <p:nvSpPr>
          <p:cNvPr id="8" name="Θέση εικόνας 7"/>
          <p:cNvSpPr>
            <a:spLocks noGrp="1"/>
          </p:cNvSpPr>
          <p:nvPr>
            <p:ph type="pic" sz="quarter" idx="13"/>
          </p:nvPr>
        </p:nvSpPr>
        <p:spPr>
          <a:xfrm>
            <a:off x="4932413" y="2235994"/>
            <a:ext cx="3024187" cy="1584325"/>
          </a:xfrm>
        </p:spPr>
        <p:txBody>
          <a:bodyPr/>
          <a:lstStyle/>
          <a:p>
            <a:pPr lvl="0"/>
            <a:endParaRPr lang="el-GR" noProof="0"/>
          </a:p>
        </p:txBody>
      </p:sp>
      <p:sp>
        <p:nvSpPr>
          <p:cNvPr id="10" name="Θέση εικόνας 9"/>
          <p:cNvSpPr>
            <a:spLocks noGrp="1"/>
          </p:cNvSpPr>
          <p:nvPr>
            <p:ph type="pic" sz="quarter" idx="14"/>
          </p:nvPr>
        </p:nvSpPr>
        <p:spPr>
          <a:xfrm>
            <a:off x="2771775" y="4365625"/>
            <a:ext cx="3240088" cy="1584325"/>
          </a:xfrm>
        </p:spPr>
        <p:txBody>
          <a:bodyPr/>
          <a:lstStyle/>
          <a:p>
            <a:pPr lvl="0"/>
            <a:endParaRPr lang="el-GR" noProof="0"/>
          </a:p>
        </p:txBody>
      </p:sp>
      <p:sp>
        <p:nvSpPr>
          <p:cNvPr id="12" name="Θέση κειμένου 11"/>
          <p:cNvSpPr>
            <a:spLocks noGrp="1"/>
          </p:cNvSpPr>
          <p:nvPr>
            <p:ph type="body" sz="quarter" idx="15"/>
          </p:nvPr>
        </p:nvSpPr>
        <p:spPr>
          <a:xfrm>
            <a:off x="1557995" y="3946128"/>
            <a:ext cx="2374900" cy="287338"/>
          </a:xfrm>
        </p:spPr>
        <p:txBody>
          <a:bodyPr/>
          <a:lstStyle>
            <a:lvl1pPr>
              <a:defRPr sz="2000"/>
            </a:lvl1pPr>
            <a:lvl2pPr>
              <a:defRPr sz="2000"/>
            </a:lvl2pPr>
            <a:lvl3pPr>
              <a:defRPr sz="2000"/>
            </a:lvl3pPr>
            <a:lvl4pPr>
              <a:defRPr sz="2000"/>
            </a:lvl4pPr>
            <a:lvl5pPr>
              <a:defRPr sz="2000"/>
            </a:lvl5pPr>
          </a:lstStyle>
          <a:p>
            <a:pPr lvl="0"/>
            <a:endParaRPr lang="el-GR" dirty="0"/>
          </a:p>
        </p:txBody>
      </p:sp>
      <p:sp>
        <p:nvSpPr>
          <p:cNvPr id="13" name="Θέση κειμένου 11"/>
          <p:cNvSpPr>
            <a:spLocks noGrp="1"/>
          </p:cNvSpPr>
          <p:nvPr>
            <p:ph type="body" sz="quarter" idx="16"/>
          </p:nvPr>
        </p:nvSpPr>
        <p:spPr>
          <a:xfrm>
            <a:off x="3204369" y="5950744"/>
            <a:ext cx="2374900" cy="287338"/>
          </a:xfrm>
        </p:spPr>
        <p:txBody>
          <a:bodyPr/>
          <a:lstStyle>
            <a:lvl1pPr>
              <a:defRPr sz="2000"/>
            </a:lvl1pPr>
            <a:lvl2pPr>
              <a:defRPr sz="2000"/>
            </a:lvl2pPr>
            <a:lvl3pPr>
              <a:defRPr sz="2000"/>
            </a:lvl3pPr>
            <a:lvl4pPr>
              <a:defRPr sz="2000"/>
            </a:lvl4pPr>
            <a:lvl5pPr>
              <a:defRPr sz="2000"/>
            </a:lvl5pPr>
          </a:lstStyle>
          <a:p>
            <a:pPr lvl="0"/>
            <a:endParaRPr lang="el-GR" dirty="0"/>
          </a:p>
        </p:txBody>
      </p:sp>
      <p:sp>
        <p:nvSpPr>
          <p:cNvPr id="14" name="Θέση κειμένου 11"/>
          <p:cNvSpPr>
            <a:spLocks noGrp="1"/>
          </p:cNvSpPr>
          <p:nvPr>
            <p:ph type="body" sz="quarter" idx="17"/>
          </p:nvPr>
        </p:nvSpPr>
        <p:spPr>
          <a:xfrm>
            <a:off x="5257056" y="4025900"/>
            <a:ext cx="2374900" cy="287338"/>
          </a:xfrm>
        </p:spPr>
        <p:txBody>
          <a:bodyPr/>
          <a:lstStyle>
            <a:lvl1pPr>
              <a:defRPr sz="2000"/>
            </a:lvl1pPr>
            <a:lvl2pPr>
              <a:defRPr sz="2000"/>
            </a:lvl2pPr>
            <a:lvl3pPr>
              <a:defRPr sz="2000"/>
            </a:lvl3pPr>
            <a:lvl4pPr>
              <a:defRPr sz="2000"/>
            </a:lvl4pPr>
            <a:lvl5pPr>
              <a:defRPr sz="2000"/>
            </a:lvl5pPr>
          </a:lstStyle>
          <a:p>
            <a:pPr lvl="0"/>
            <a:endParaRPr lang="el-GR" dirty="0"/>
          </a:p>
        </p:txBody>
      </p:sp>
      <p:sp>
        <p:nvSpPr>
          <p:cNvPr id="9" name="Footer Placeholder 4"/>
          <p:cNvSpPr>
            <a:spLocks noGrp="1"/>
          </p:cNvSpPr>
          <p:nvPr>
            <p:ph type="ftr" sz="quarter" idx="18"/>
          </p:nvPr>
        </p:nvSpPr>
        <p:spPr/>
        <p:txBody>
          <a:bodyPr/>
          <a:lstStyle>
            <a:lvl1pPr>
              <a:defRPr/>
            </a:lvl1pPr>
          </a:lstStyle>
          <a:p>
            <a:pPr>
              <a:defRPr/>
            </a:pPr>
            <a:r>
              <a:rPr lang="el-GR" smtClean="0"/>
              <a:t>Ενότητα 6. Αρχιτεκτονικό Πρότυπο Ζώου</a:t>
            </a:r>
            <a:endParaRPr lang="en-US"/>
          </a:p>
        </p:txBody>
      </p:sp>
      <p:sp>
        <p:nvSpPr>
          <p:cNvPr id="11" name="Slide Number Placeholder 5"/>
          <p:cNvSpPr>
            <a:spLocks noGrp="1"/>
          </p:cNvSpPr>
          <p:nvPr>
            <p:ph type="sldNum" sz="quarter" idx="19"/>
          </p:nvPr>
        </p:nvSpPr>
        <p:spPr/>
        <p:txBody>
          <a:bodyPr/>
          <a:lstStyle>
            <a:lvl1pPr>
              <a:defRPr/>
            </a:lvl1pPr>
          </a:lstStyle>
          <a:p>
            <a:pPr>
              <a:defRPr/>
            </a:pPr>
            <a:fld id="{FDFE274E-A70B-4D0A-BF6A-582C4AB87351}" type="slidenum">
              <a:rPr lang="en-US" altLang="el-GR"/>
              <a:pPr>
                <a:defRPr/>
              </a:pPr>
              <a:t>‹#›</a:t>
            </a:fld>
            <a:endParaRPr lang="en-US" altLang="el-GR"/>
          </a:p>
        </p:txBody>
      </p:sp>
    </p:spTree>
    <p:extLst>
      <p:ext uri="{BB962C8B-B14F-4D97-AF65-F5344CB8AC3E}">
        <p14:creationId xmlns:p14="http://schemas.microsoft.com/office/powerpoint/2010/main" val="3046897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l-GR" smtClean="0"/>
              <a:t>Ενότητα 6. Αρχιτεκτονικό Πρότυπο Ζώου</a:t>
            </a:r>
            <a:endParaRPr lang="en-US"/>
          </a:p>
        </p:txBody>
      </p:sp>
      <p:sp>
        <p:nvSpPr>
          <p:cNvPr id="5" name="Slide Number Placeholder 5"/>
          <p:cNvSpPr>
            <a:spLocks noGrp="1"/>
          </p:cNvSpPr>
          <p:nvPr>
            <p:ph type="sldNum" sz="quarter" idx="11"/>
          </p:nvPr>
        </p:nvSpPr>
        <p:spPr/>
        <p:txBody>
          <a:bodyPr/>
          <a:lstStyle>
            <a:lvl1pPr>
              <a:defRPr/>
            </a:lvl1pPr>
          </a:lstStyle>
          <a:p>
            <a:pPr>
              <a:defRPr/>
            </a:pPr>
            <a:fld id="{BB60F2CA-2FEB-492C-A943-D9802F0E774D}" type="slidenum">
              <a:rPr lang="en-US" altLang="el-GR"/>
              <a:pPr>
                <a:defRPr/>
              </a:pPr>
              <a:t>‹#›</a:t>
            </a:fld>
            <a:endParaRPr lang="en-US" altLang="el-GR"/>
          </a:p>
        </p:txBody>
      </p:sp>
    </p:spTree>
    <p:extLst>
      <p:ext uri="{BB962C8B-B14F-4D97-AF65-F5344CB8AC3E}">
        <p14:creationId xmlns:p14="http://schemas.microsoft.com/office/powerpoint/2010/main" val="936728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normAutofit/>
          </a:bodyPr>
          <a:lstStyle>
            <a:lvl1pPr>
              <a:defRPr sz="44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l-GR" smtClean="0"/>
              <a:t>Ενότητα 6. Αρχιτεκτονικό Πρότυπο Ζώου</a:t>
            </a:r>
            <a:endParaRPr lang="en-US"/>
          </a:p>
        </p:txBody>
      </p:sp>
      <p:sp>
        <p:nvSpPr>
          <p:cNvPr id="5" name="Slide Number Placeholder 5"/>
          <p:cNvSpPr>
            <a:spLocks noGrp="1"/>
          </p:cNvSpPr>
          <p:nvPr>
            <p:ph type="sldNum" sz="quarter" idx="11"/>
          </p:nvPr>
        </p:nvSpPr>
        <p:spPr/>
        <p:txBody>
          <a:bodyPr/>
          <a:lstStyle>
            <a:lvl1pPr>
              <a:defRPr/>
            </a:lvl1pPr>
          </a:lstStyle>
          <a:p>
            <a:pPr>
              <a:defRPr/>
            </a:pPr>
            <a:fld id="{07D4FE68-E468-4D41-A3F1-0787707EFC09}" type="slidenum">
              <a:rPr lang="en-US" altLang="el-GR"/>
              <a:pPr>
                <a:defRPr/>
              </a:pPr>
              <a:t>‹#›</a:t>
            </a:fld>
            <a:endParaRPr lang="en-US" altLang="el-GR"/>
          </a:p>
        </p:txBody>
      </p:sp>
    </p:spTree>
    <p:extLst>
      <p:ext uri="{BB962C8B-B14F-4D97-AF65-F5344CB8AC3E}">
        <p14:creationId xmlns:p14="http://schemas.microsoft.com/office/powerpoint/2010/main" val="2888550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0"/>
          </p:nvPr>
        </p:nvSpPr>
        <p:spPr/>
        <p:txBody>
          <a:bodyPr/>
          <a:lstStyle>
            <a:lvl1pPr>
              <a:defRPr/>
            </a:lvl1pPr>
          </a:lstStyle>
          <a:p>
            <a:pPr>
              <a:defRPr/>
            </a:pPr>
            <a:r>
              <a:rPr lang="el-GR" smtClean="0"/>
              <a:t>Ενότητα 6. Αρχιτεκτονικό Πρότυπο Ζώου</a:t>
            </a:r>
            <a:endParaRPr lang="en-US"/>
          </a:p>
        </p:txBody>
      </p:sp>
      <p:sp>
        <p:nvSpPr>
          <p:cNvPr id="6" name="Slide Number Placeholder 5"/>
          <p:cNvSpPr>
            <a:spLocks noGrp="1"/>
          </p:cNvSpPr>
          <p:nvPr>
            <p:ph type="sldNum" sz="quarter" idx="11"/>
          </p:nvPr>
        </p:nvSpPr>
        <p:spPr/>
        <p:txBody>
          <a:bodyPr/>
          <a:lstStyle>
            <a:lvl1pPr>
              <a:defRPr/>
            </a:lvl1pPr>
          </a:lstStyle>
          <a:p>
            <a:pPr>
              <a:defRPr/>
            </a:pPr>
            <a:fld id="{84104FCD-6B44-4A7B-84D7-636CC02A267A}" type="slidenum">
              <a:rPr lang="en-US" altLang="el-GR"/>
              <a:pPr>
                <a:defRPr/>
              </a:pPr>
              <a:t>‹#›</a:t>
            </a:fld>
            <a:endParaRPr lang="en-US" altLang="el-GR"/>
          </a:p>
        </p:txBody>
      </p:sp>
    </p:spTree>
    <p:extLst>
      <p:ext uri="{BB962C8B-B14F-4D97-AF65-F5344CB8AC3E}">
        <p14:creationId xmlns:p14="http://schemas.microsoft.com/office/powerpoint/2010/main" val="3115322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4"/>
          <p:cNvSpPr>
            <a:spLocks noGrp="1"/>
          </p:cNvSpPr>
          <p:nvPr>
            <p:ph type="ftr" sz="quarter" idx="10"/>
          </p:nvPr>
        </p:nvSpPr>
        <p:spPr/>
        <p:txBody>
          <a:bodyPr/>
          <a:lstStyle>
            <a:lvl1pPr>
              <a:defRPr/>
            </a:lvl1pPr>
          </a:lstStyle>
          <a:p>
            <a:pPr>
              <a:defRPr/>
            </a:pPr>
            <a:r>
              <a:rPr lang="el-GR" smtClean="0"/>
              <a:t>Ενότητα 6. Αρχιτεκτονικό Πρότυπο Ζώου</a:t>
            </a:r>
            <a:endParaRPr lang="en-US"/>
          </a:p>
        </p:txBody>
      </p:sp>
      <p:sp>
        <p:nvSpPr>
          <p:cNvPr id="8" name="Slide Number Placeholder 5"/>
          <p:cNvSpPr>
            <a:spLocks noGrp="1"/>
          </p:cNvSpPr>
          <p:nvPr>
            <p:ph type="sldNum" sz="quarter" idx="11"/>
          </p:nvPr>
        </p:nvSpPr>
        <p:spPr/>
        <p:txBody>
          <a:bodyPr/>
          <a:lstStyle>
            <a:lvl1pPr>
              <a:defRPr/>
            </a:lvl1pPr>
          </a:lstStyle>
          <a:p>
            <a:pPr>
              <a:defRPr/>
            </a:pPr>
            <a:fld id="{B13A5B53-A70F-41C5-80CD-19821E6C1FA4}" type="slidenum">
              <a:rPr lang="en-US" altLang="el-GR"/>
              <a:pPr>
                <a:defRPr/>
              </a:pPr>
              <a:t>‹#›</a:t>
            </a:fld>
            <a:endParaRPr lang="en-US" altLang="el-GR"/>
          </a:p>
        </p:txBody>
      </p:sp>
    </p:spTree>
    <p:extLst>
      <p:ext uri="{BB962C8B-B14F-4D97-AF65-F5344CB8AC3E}">
        <p14:creationId xmlns:p14="http://schemas.microsoft.com/office/powerpoint/2010/main" val="209279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Θέση εικόνας 6"/>
          <p:cNvSpPr>
            <a:spLocks noGrp="1"/>
          </p:cNvSpPr>
          <p:nvPr>
            <p:ph type="pic" sz="quarter" idx="13"/>
          </p:nvPr>
        </p:nvSpPr>
        <p:spPr>
          <a:xfrm>
            <a:off x="628652" y="1794696"/>
            <a:ext cx="7886699" cy="3836937"/>
          </a:xfrm>
        </p:spPr>
        <p:txBody>
          <a:bodyPr rtlCol="0">
            <a:normAutofit/>
          </a:bodyPr>
          <a:lstStyle/>
          <a:p>
            <a:pPr lvl="0"/>
            <a:r>
              <a:rPr lang="en-US" noProof="0" smtClean="0"/>
              <a:t>Click icon to add picture</a:t>
            </a:r>
            <a:endParaRPr lang="el-GR" noProof="0" dirty="0"/>
          </a:p>
        </p:txBody>
      </p:sp>
      <p:sp>
        <p:nvSpPr>
          <p:cNvPr id="9" name="Θέση κειμένου 8"/>
          <p:cNvSpPr>
            <a:spLocks noGrp="1"/>
          </p:cNvSpPr>
          <p:nvPr>
            <p:ph type="body" sz="quarter" idx="14"/>
          </p:nvPr>
        </p:nvSpPr>
        <p:spPr>
          <a:xfrm>
            <a:off x="628651" y="5735638"/>
            <a:ext cx="7940675" cy="485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Footer Placeholder 4"/>
          <p:cNvSpPr>
            <a:spLocks noGrp="1"/>
          </p:cNvSpPr>
          <p:nvPr>
            <p:ph type="ftr" sz="quarter" idx="15"/>
          </p:nvPr>
        </p:nvSpPr>
        <p:spPr/>
        <p:txBody>
          <a:bodyPr/>
          <a:lstStyle>
            <a:lvl1pPr>
              <a:defRPr/>
            </a:lvl1pPr>
          </a:lstStyle>
          <a:p>
            <a:pPr>
              <a:defRPr/>
            </a:pPr>
            <a:r>
              <a:rPr lang="el-GR" smtClean="0"/>
              <a:t>Ενότητα 6. Αρχιτεκτονικό Πρότυπο Ζώου</a:t>
            </a:r>
            <a:endParaRPr lang="en-US"/>
          </a:p>
        </p:txBody>
      </p:sp>
      <p:sp>
        <p:nvSpPr>
          <p:cNvPr id="6" name="Slide Number Placeholder 5"/>
          <p:cNvSpPr>
            <a:spLocks noGrp="1"/>
          </p:cNvSpPr>
          <p:nvPr>
            <p:ph type="sldNum" sz="quarter" idx="16"/>
          </p:nvPr>
        </p:nvSpPr>
        <p:spPr/>
        <p:txBody>
          <a:bodyPr/>
          <a:lstStyle>
            <a:lvl1pPr>
              <a:defRPr/>
            </a:lvl1pPr>
          </a:lstStyle>
          <a:p>
            <a:pPr>
              <a:defRPr/>
            </a:pPr>
            <a:fld id="{9F6B4160-8983-45C5-B132-E43DE721A0EA}" type="slidenum">
              <a:rPr lang="en-US" altLang="el-GR"/>
              <a:pPr>
                <a:defRPr/>
              </a:pPr>
              <a:t>‹#›</a:t>
            </a:fld>
            <a:endParaRPr lang="en-US" altLang="el-GR"/>
          </a:p>
        </p:txBody>
      </p:sp>
    </p:spTree>
    <p:extLst>
      <p:ext uri="{BB962C8B-B14F-4D97-AF65-F5344CB8AC3E}">
        <p14:creationId xmlns:p14="http://schemas.microsoft.com/office/powerpoint/2010/main" val="1554838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6" name="Θέση SmartArt 5"/>
          <p:cNvSpPr>
            <a:spLocks noGrp="1"/>
          </p:cNvSpPr>
          <p:nvPr>
            <p:ph type="dgm" sz="quarter" idx="12"/>
          </p:nvPr>
        </p:nvSpPr>
        <p:spPr>
          <a:xfrm>
            <a:off x="628650" y="1858963"/>
            <a:ext cx="7886700" cy="4261618"/>
          </a:xfrm>
        </p:spPr>
        <p:txBody>
          <a:bodyPr rtlCol="0">
            <a:normAutofit/>
          </a:bodyPr>
          <a:lstStyle/>
          <a:p>
            <a:pPr lvl="0"/>
            <a:r>
              <a:rPr lang="en-US" noProof="0" smtClean="0"/>
              <a:t>Click icon to add SmartArt graphic</a:t>
            </a:r>
            <a:endParaRPr lang="el-GR" noProof="0"/>
          </a:p>
        </p:txBody>
      </p:sp>
      <p:sp>
        <p:nvSpPr>
          <p:cNvPr id="4" name="Footer Placeholder 4"/>
          <p:cNvSpPr>
            <a:spLocks noGrp="1"/>
          </p:cNvSpPr>
          <p:nvPr>
            <p:ph type="ftr" sz="quarter" idx="13"/>
          </p:nvPr>
        </p:nvSpPr>
        <p:spPr/>
        <p:txBody>
          <a:bodyPr/>
          <a:lstStyle>
            <a:lvl1pPr>
              <a:defRPr/>
            </a:lvl1pPr>
          </a:lstStyle>
          <a:p>
            <a:pPr>
              <a:defRPr/>
            </a:pPr>
            <a:r>
              <a:rPr lang="el-GR" smtClean="0"/>
              <a:t>Ενότητα 6. Αρχιτεκτονικό Πρότυπο Ζώου</a:t>
            </a:r>
            <a:endParaRPr lang="en-US"/>
          </a:p>
        </p:txBody>
      </p:sp>
      <p:sp>
        <p:nvSpPr>
          <p:cNvPr id="5" name="Slide Number Placeholder 5"/>
          <p:cNvSpPr>
            <a:spLocks noGrp="1"/>
          </p:cNvSpPr>
          <p:nvPr>
            <p:ph type="sldNum" sz="quarter" idx="14"/>
          </p:nvPr>
        </p:nvSpPr>
        <p:spPr/>
        <p:txBody>
          <a:bodyPr/>
          <a:lstStyle>
            <a:lvl1pPr>
              <a:defRPr/>
            </a:lvl1pPr>
          </a:lstStyle>
          <a:p>
            <a:pPr>
              <a:defRPr/>
            </a:pPr>
            <a:fld id="{B76CEB2E-8A02-4DEC-ADCC-5D7B87D758F9}" type="slidenum">
              <a:rPr lang="en-US" altLang="el-GR"/>
              <a:pPr>
                <a:defRPr/>
              </a:pPr>
              <a:t>‹#›</a:t>
            </a:fld>
            <a:endParaRPr lang="en-US" altLang="el-GR"/>
          </a:p>
        </p:txBody>
      </p:sp>
    </p:spTree>
    <p:extLst>
      <p:ext uri="{BB962C8B-B14F-4D97-AF65-F5344CB8AC3E}">
        <p14:creationId xmlns:p14="http://schemas.microsoft.com/office/powerpoint/2010/main" val="1781191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6" name="Θέση εικόνας 5"/>
          <p:cNvSpPr>
            <a:spLocks noGrp="1"/>
          </p:cNvSpPr>
          <p:nvPr>
            <p:ph type="pic" sz="quarter" idx="12"/>
          </p:nvPr>
        </p:nvSpPr>
        <p:spPr>
          <a:xfrm>
            <a:off x="628651" y="1843090"/>
            <a:ext cx="5300663" cy="4262437"/>
          </a:xfrm>
        </p:spPr>
        <p:txBody>
          <a:bodyPr rtlCol="0">
            <a:normAutofit/>
          </a:bodyPr>
          <a:lstStyle/>
          <a:p>
            <a:pPr lvl="0"/>
            <a:r>
              <a:rPr lang="en-US" noProof="0" smtClean="0"/>
              <a:t>Click icon to add picture</a:t>
            </a:r>
            <a:endParaRPr lang="el-GR" noProof="0"/>
          </a:p>
        </p:txBody>
      </p:sp>
      <p:sp>
        <p:nvSpPr>
          <p:cNvPr id="8" name="Θέση κειμένου 7"/>
          <p:cNvSpPr>
            <a:spLocks noGrp="1"/>
          </p:cNvSpPr>
          <p:nvPr>
            <p:ph type="body" sz="quarter" idx="13"/>
          </p:nvPr>
        </p:nvSpPr>
        <p:spPr>
          <a:xfrm>
            <a:off x="6091239" y="1843088"/>
            <a:ext cx="2595562" cy="42338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Footer Placeholder 4"/>
          <p:cNvSpPr>
            <a:spLocks noGrp="1"/>
          </p:cNvSpPr>
          <p:nvPr>
            <p:ph type="ftr" sz="quarter" idx="14"/>
          </p:nvPr>
        </p:nvSpPr>
        <p:spPr/>
        <p:txBody>
          <a:bodyPr/>
          <a:lstStyle>
            <a:lvl1pPr>
              <a:defRPr/>
            </a:lvl1pPr>
          </a:lstStyle>
          <a:p>
            <a:pPr>
              <a:defRPr/>
            </a:pPr>
            <a:r>
              <a:rPr lang="el-GR" smtClean="0"/>
              <a:t>Ενότητα 6. Αρχιτεκτονικό Πρότυπο Ζώου</a:t>
            </a:r>
            <a:endParaRPr lang="en-US"/>
          </a:p>
        </p:txBody>
      </p:sp>
      <p:sp>
        <p:nvSpPr>
          <p:cNvPr id="7" name="Slide Number Placeholder 5"/>
          <p:cNvSpPr>
            <a:spLocks noGrp="1"/>
          </p:cNvSpPr>
          <p:nvPr>
            <p:ph type="sldNum" sz="quarter" idx="15"/>
          </p:nvPr>
        </p:nvSpPr>
        <p:spPr/>
        <p:txBody>
          <a:bodyPr/>
          <a:lstStyle>
            <a:lvl1pPr>
              <a:defRPr/>
            </a:lvl1pPr>
          </a:lstStyle>
          <a:p>
            <a:pPr>
              <a:defRPr/>
            </a:pPr>
            <a:fld id="{B9E1F730-20FB-4F43-A978-DFC04153FF1E}" type="slidenum">
              <a:rPr lang="en-US" altLang="el-GR"/>
              <a:pPr>
                <a:defRPr/>
              </a:pPr>
              <a:t>‹#›</a:t>
            </a:fld>
            <a:endParaRPr lang="en-US" altLang="el-GR"/>
          </a:p>
        </p:txBody>
      </p:sp>
    </p:spTree>
    <p:extLst>
      <p:ext uri="{BB962C8B-B14F-4D97-AF65-F5344CB8AC3E}">
        <p14:creationId xmlns:p14="http://schemas.microsoft.com/office/powerpoint/2010/main" val="1975943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endParaRPr lang="en-US" altLang="el-GR" smtClean="0"/>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5" name="Footer Placeholder 4"/>
          <p:cNvSpPr>
            <a:spLocks noGrp="1"/>
          </p:cNvSpPr>
          <p:nvPr>
            <p:ph type="ftr" sz="quarter" idx="3"/>
          </p:nvPr>
        </p:nvSpPr>
        <p:spPr>
          <a:xfrm>
            <a:off x="1133475" y="6326188"/>
            <a:ext cx="6831013" cy="279400"/>
          </a:xfrm>
          <a:prstGeom prst="rect">
            <a:avLst/>
          </a:prstGeom>
          <a:solidFill>
            <a:schemeClr val="bg1">
              <a:lumMod val="95000"/>
            </a:schemeClr>
          </a:solidFill>
        </p:spPr>
        <p:txBody>
          <a:bodyPr vert="horz" lIns="91440" tIns="45720" rIns="91440" bIns="45720" rtlCol="0" anchor="ctr"/>
          <a:lstStyle>
            <a:lvl1pPr algn="l" eaLnBrk="1" hangingPunct="1">
              <a:defRPr sz="1200">
                <a:solidFill>
                  <a:schemeClr val="tx1">
                    <a:tint val="75000"/>
                  </a:schemeClr>
                </a:solidFill>
              </a:defRPr>
            </a:lvl1pPr>
          </a:lstStyle>
          <a:p>
            <a:pPr>
              <a:defRPr/>
            </a:pPr>
            <a:r>
              <a:rPr lang="el-GR" smtClean="0"/>
              <a:t>Ενότητα 6. Αρχιτεκτονικό Πρότυπο Ζώου</a:t>
            </a:r>
            <a:endParaRPr lang="en-US"/>
          </a:p>
        </p:txBody>
      </p:sp>
      <p:sp>
        <p:nvSpPr>
          <p:cNvPr id="6" name="Slide Number Placeholder 5"/>
          <p:cNvSpPr>
            <a:spLocks noGrp="1"/>
          </p:cNvSpPr>
          <p:nvPr>
            <p:ph type="sldNum" sz="quarter" idx="4"/>
          </p:nvPr>
        </p:nvSpPr>
        <p:spPr>
          <a:xfrm>
            <a:off x="8097838" y="6326188"/>
            <a:ext cx="417512" cy="279400"/>
          </a:xfrm>
          <a:prstGeom prst="rect">
            <a:avLst/>
          </a:prstGeom>
          <a:solidFill>
            <a:schemeClr val="bg1">
              <a:lumMod val="95000"/>
            </a:schemeClr>
          </a:solidFill>
        </p:spPr>
        <p:txBody>
          <a:bodyPr vert="horz" lIns="91440" tIns="45720" rIns="91440" bIns="45720" rtlCol="0" anchor="ctr"/>
          <a:lstStyle>
            <a:lvl1pPr algn="r" eaLnBrk="1" hangingPunct="1">
              <a:defRPr sz="1200">
                <a:solidFill>
                  <a:schemeClr val="tx1">
                    <a:tint val="75000"/>
                  </a:schemeClr>
                </a:solidFill>
              </a:defRPr>
            </a:lvl1pPr>
          </a:lstStyle>
          <a:p>
            <a:pPr>
              <a:defRPr/>
            </a:pPr>
            <a:fld id="{034C5879-31A1-4473-BA8A-96E24B24BE96}" type="slidenum">
              <a:rPr lang="en-US" altLang="el-GR"/>
              <a:pPr>
                <a:defRPr/>
              </a:pPr>
              <a:t>‹#›</a:t>
            </a:fld>
            <a:endParaRPr lang="en-US" altLang="el-GR"/>
          </a:p>
        </p:txBody>
      </p:sp>
      <p:pic>
        <p:nvPicPr>
          <p:cNvPr id="1030" name="Picture 6" descr="Λογότυπο Εθνικόν και Καποδιστριακόν Πανεπιστήμιον Αθηνών"/>
          <p:cNvPicPr>
            <a:picLocks noChangeAspect="1"/>
          </p:cNvPicPr>
          <p:nvPr/>
        </p:nvPicPr>
        <p:blipFill>
          <a:blip r:embed="rId28">
            <a:extLst>
              <a:ext uri="{28A0092B-C50C-407E-A947-70E740481C1C}">
                <a14:useLocalDpi xmlns:a14="http://schemas.microsoft.com/office/drawing/2010/main" val="0"/>
              </a:ext>
            </a:extLst>
          </a:blip>
          <a:srcRect l="2" r="85167"/>
          <a:stretch>
            <a:fillRect/>
          </a:stretch>
        </p:blipFill>
        <p:spPr bwMode="auto">
          <a:xfrm>
            <a:off x="692150" y="6235700"/>
            <a:ext cx="376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89"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7" r:id="rId15"/>
    <p:sldLayoutId id="2147483878" r:id="rId16"/>
    <p:sldLayoutId id="2147483879" r:id="rId17"/>
    <p:sldLayoutId id="2147483880" r:id="rId18"/>
    <p:sldLayoutId id="2147483882" r:id="rId19"/>
    <p:sldLayoutId id="2147483883" r:id="rId20"/>
    <p:sldLayoutId id="2147483884" r:id="rId21"/>
    <p:sldLayoutId id="2147483885" r:id="rId22"/>
    <p:sldLayoutId id="2147483886" r:id="rId23"/>
    <p:sldLayoutId id="2147483887" r:id="rId24"/>
    <p:sldLayoutId id="2147483888" r:id="rId25"/>
  </p:sldLayoutIdLst>
  <p:hf hdr="0" dt="0"/>
  <p:txStyles>
    <p:titleStyle>
      <a:lvl1pPr algn="ctr" rtl="0" eaLnBrk="0" fontAlgn="base" hangingPunct="0">
        <a:lnSpc>
          <a:spcPct val="90000"/>
        </a:lnSpc>
        <a:spcBef>
          <a:spcPct val="0"/>
        </a:spcBef>
        <a:spcAft>
          <a:spcPct val="0"/>
        </a:spcAft>
        <a:defRPr sz="4400" b="1" kern="1200">
          <a:solidFill>
            <a:srgbClr val="2E75B6"/>
          </a:solidFill>
          <a:latin typeface="+mj-lt"/>
          <a:ea typeface="Tahoma" panose="020B0604030504040204" pitchFamily="34" charset="0"/>
          <a:cs typeface="Tahoma" panose="020B0604030504040204" pitchFamily="34" charset="0"/>
        </a:defRPr>
      </a:lvl1pPr>
      <a:lvl2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2pPr>
      <a:lvl3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3pPr>
      <a:lvl4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4pPr>
      <a:lvl5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5pPr>
      <a:lvl6pPr marL="457200" algn="ctr" rtl="0" fontAlgn="base">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6pPr>
      <a:lvl7pPr marL="914400" algn="ctr" rtl="0" fontAlgn="base">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7pPr>
      <a:lvl8pPr marL="1371600" algn="ctr" rtl="0" fontAlgn="base">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8pPr>
      <a:lvl9pPr marL="1828800" algn="ctr" rtl="0" fontAlgn="base">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microsoft.com/office/2007/relationships/hdphoto" Target="../media/hdphoto8.wd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17.xml"/><Relationship Id="rId4" Type="http://schemas.microsoft.com/office/2007/relationships/hdphoto" Target="../media/hdphoto9.wdp"/></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microsoft.com/office/2007/relationships/hdphoto" Target="../media/hdphoto10.wdp"/></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4.xml"/><Relationship Id="rId1" Type="http://schemas.openxmlformats.org/officeDocument/2006/relationships/slideLayout" Target="../slideLayouts/slideLayout17.xml"/><Relationship Id="rId4" Type="http://schemas.microsoft.com/office/2007/relationships/hdphoto" Target="../media/hdphoto11.wdp"/></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microsoft.com/office/2007/relationships/hdphoto" Target="../media/hdphoto12.wdp"/></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5b1%5d%20http:/creativecommons.org/licenses/by-nc-sa/4.0/" TargetMode="Externa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685800" y="1652588"/>
            <a:ext cx="7772400" cy="1414462"/>
          </a:xfrm>
        </p:spPr>
        <p:txBody>
          <a:bodyPr/>
          <a:lstStyle/>
          <a:p>
            <a:pPr eaLnBrk="1" hangingPunct="1"/>
            <a:r>
              <a:rPr lang="el-GR" altLang="el-GR" smtClean="0"/>
              <a:t>Ζ</a:t>
            </a:r>
            <a:r>
              <a:rPr lang="el-GR" altLang="el-GR" smtClean="0">
                <a:solidFill>
                  <a:srgbClr val="0070C0"/>
                </a:solidFill>
              </a:rPr>
              <a:t>ωολ</a:t>
            </a:r>
            <a:r>
              <a:rPr lang="el-GR" altLang="el-GR" smtClean="0"/>
              <a:t>ογία Ι</a:t>
            </a:r>
          </a:p>
        </p:txBody>
      </p:sp>
      <p:sp>
        <p:nvSpPr>
          <p:cNvPr id="4099" name="Text Placeholder 2"/>
          <p:cNvSpPr>
            <a:spLocks noGrp="1"/>
          </p:cNvSpPr>
          <p:nvPr>
            <p:ph type="body" sz="quarter" idx="10"/>
          </p:nvPr>
        </p:nvSpPr>
        <p:spPr>
          <a:xfrm>
            <a:off x="971550" y="3573463"/>
            <a:ext cx="7272338" cy="2087562"/>
          </a:xfrm>
        </p:spPr>
        <p:txBody>
          <a:bodyPr/>
          <a:lstStyle/>
          <a:p>
            <a:pPr eaLnBrk="1" hangingPunct="1"/>
            <a:r>
              <a:rPr lang="el-GR" altLang="el-GR" b="1" dirty="0" smtClean="0">
                <a:solidFill>
                  <a:srgbClr val="0070C0"/>
                </a:solidFill>
              </a:rPr>
              <a:t>Ενότητα 6</a:t>
            </a:r>
            <a:r>
              <a:rPr lang="el-GR" altLang="el-GR" dirty="0" smtClean="0">
                <a:solidFill>
                  <a:srgbClr val="0070C0"/>
                </a:solidFill>
              </a:rPr>
              <a:t>:</a:t>
            </a:r>
            <a:r>
              <a:rPr lang="en-US" altLang="el-GR" dirty="0" smtClean="0">
                <a:solidFill>
                  <a:srgbClr val="0070C0"/>
                </a:solidFill>
              </a:rPr>
              <a:t> </a:t>
            </a:r>
            <a:r>
              <a:rPr lang="el-GR" altLang="el-GR" dirty="0" smtClean="0"/>
              <a:t>Αρχιτεκτονικό Πρότυπο Ζώου</a:t>
            </a:r>
            <a:endParaRPr lang="en-US" altLang="el-GR" dirty="0" smtClean="0"/>
          </a:p>
          <a:p>
            <a:pPr eaLnBrk="1" hangingPunct="1"/>
            <a:endParaRPr lang="el-GR" altLang="el-GR" dirty="0" smtClean="0"/>
          </a:p>
          <a:p>
            <a:pPr eaLnBrk="1" hangingPunct="1"/>
            <a:r>
              <a:rPr lang="el-GR" altLang="el-GR" dirty="0" smtClean="0"/>
              <a:t>Σκαρλάτος</a:t>
            </a:r>
            <a:r>
              <a:rPr lang="en-US" altLang="el-GR" dirty="0" smtClean="0"/>
              <a:t> </a:t>
            </a:r>
            <a:r>
              <a:rPr lang="el-GR" altLang="el-GR" dirty="0" err="1" smtClean="0"/>
              <a:t>Ντέντος</a:t>
            </a:r>
            <a:r>
              <a:rPr lang="el-GR" altLang="el-GR" dirty="0" smtClean="0"/>
              <a:t>, </a:t>
            </a:r>
            <a:r>
              <a:rPr lang="el-GR" altLang="el-GR" dirty="0" err="1" smtClean="0"/>
              <a:t>Επικ</a:t>
            </a:r>
            <a:r>
              <a:rPr lang="el-GR" altLang="el-GR" dirty="0" smtClean="0"/>
              <a:t>. Καθηγητής</a:t>
            </a:r>
          </a:p>
          <a:p>
            <a:pPr eaLnBrk="1" hangingPunct="1"/>
            <a:r>
              <a:rPr lang="el-GR" altLang="el-GR" dirty="0" smtClean="0"/>
              <a:t>Σχολή Θετικών Επιστημών</a:t>
            </a:r>
          </a:p>
          <a:p>
            <a:pPr eaLnBrk="1" hangingPunct="1"/>
            <a:r>
              <a:rPr lang="el-GR" altLang="el-GR" dirty="0" smtClean="0"/>
              <a:t>Τμήμα Βιολογίας</a:t>
            </a:r>
            <a:endParaRPr lang="en-US" altLang="el-GR" dirty="0" smtClean="0"/>
          </a:p>
          <a:p>
            <a:pPr eaLnBrk="1" hangingPunct="1"/>
            <a:endParaRPr lang="el-GR" altLang="el-GR"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Τίτλος 3"/>
          <p:cNvSpPr>
            <a:spLocks noGrp="1"/>
          </p:cNvSpPr>
          <p:nvPr>
            <p:ph type="title"/>
          </p:nvPr>
        </p:nvSpPr>
        <p:spPr>
          <a:xfrm>
            <a:off x="467544" y="365125"/>
            <a:ext cx="8047806" cy="1325563"/>
          </a:xfrm>
        </p:spPr>
        <p:txBody>
          <a:bodyPr/>
          <a:lstStyle/>
          <a:p>
            <a:pPr eaLnBrk="1" hangingPunct="1"/>
            <a:r>
              <a:rPr lang="el-GR" altLang="el-GR" sz="4000" dirty="0">
                <a:solidFill>
                  <a:srgbClr val="0070C0"/>
                </a:solidFill>
                <a:cs typeface="Times New Roman" panose="02020603050405020304" pitchFamily="18" charset="0"/>
              </a:rPr>
              <a:t>Επίπεδα οργάνωσης:</a:t>
            </a:r>
            <a:br>
              <a:rPr lang="el-GR" altLang="el-GR" sz="4000" dirty="0">
                <a:solidFill>
                  <a:srgbClr val="0070C0"/>
                </a:solidFill>
                <a:cs typeface="Times New Roman" panose="02020603050405020304" pitchFamily="18" charset="0"/>
              </a:rPr>
            </a:br>
            <a:r>
              <a:rPr lang="el-GR" altLang="el-GR" sz="3200" dirty="0" smtClean="0">
                <a:solidFill>
                  <a:srgbClr val="0070C0"/>
                </a:solidFill>
                <a:cs typeface="Times New Roman" panose="02020603050405020304" pitchFamily="18" charset="0"/>
              </a:rPr>
              <a:t>Ιστολογική-οργανική </a:t>
            </a:r>
            <a:r>
              <a:rPr lang="el-GR" altLang="el-GR" sz="3200" dirty="0">
                <a:solidFill>
                  <a:srgbClr val="0070C0"/>
                </a:solidFill>
                <a:cs typeface="Times New Roman" panose="02020603050405020304" pitchFamily="18" charset="0"/>
              </a:rPr>
              <a:t>βαθμίδα οργάνωσης 1/2</a:t>
            </a:r>
            <a:endParaRPr lang="el-GR" altLang="en-US" sz="3200" dirty="0" smtClean="0">
              <a:solidFill>
                <a:srgbClr val="0070C0"/>
              </a:solidFill>
            </a:endParaRPr>
          </a:p>
        </p:txBody>
      </p:sp>
      <p:sp>
        <p:nvSpPr>
          <p:cNvPr id="17411" name="Θέση περιεχομένου 2"/>
          <p:cNvSpPr>
            <a:spLocks noGrp="1"/>
          </p:cNvSpPr>
          <p:nvPr>
            <p:ph idx="1"/>
          </p:nvPr>
        </p:nvSpPr>
        <p:spPr/>
        <p:txBody>
          <a:bodyPr/>
          <a:lstStyle/>
          <a:p>
            <a:pPr eaLnBrk="1" hangingPunct="1">
              <a:lnSpc>
                <a:spcPct val="100000"/>
              </a:lnSpc>
            </a:pPr>
            <a:r>
              <a:rPr lang="el-GR" altLang="el-GR" sz="2400" dirty="0" smtClean="0">
                <a:cs typeface="Times New Roman" panose="02020603050405020304" pitchFamily="18" charset="0"/>
              </a:rPr>
              <a:t>Στη βαθμίδα αυτή έχουμε τη </a:t>
            </a:r>
            <a:r>
              <a:rPr lang="el-GR" altLang="el-GR" sz="2400" b="1" dirty="0" smtClean="0">
                <a:cs typeface="Times New Roman" panose="02020603050405020304" pitchFamily="18" charset="0"/>
              </a:rPr>
              <a:t>συγκέντρωση των ιστών σε όργανα</a:t>
            </a:r>
            <a:r>
              <a:rPr lang="el-GR" altLang="el-GR" sz="2400" dirty="0" smtClean="0">
                <a:cs typeface="Times New Roman" panose="02020603050405020304" pitchFamily="18" charset="0"/>
              </a:rPr>
              <a:t>. Τα όργανα συνήθως </a:t>
            </a:r>
            <a:r>
              <a:rPr lang="el-GR" altLang="el-GR" sz="2400" b="1" dirty="0" smtClean="0">
                <a:cs typeface="Times New Roman" panose="02020603050405020304" pitchFamily="18" charset="0"/>
              </a:rPr>
              <a:t>αποτελούνται από περισσότερα του ενός είδους ιστών </a:t>
            </a:r>
            <a:r>
              <a:rPr lang="el-GR" altLang="el-GR" sz="2400" dirty="0" smtClean="0">
                <a:cs typeface="Times New Roman" panose="02020603050405020304" pitchFamily="18" charset="0"/>
              </a:rPr>
              <a:t>και έχουν μια πιο </a:t>
            </a:r>
            <a:r>
              <a:rPr lang="el-GR" altLang="el-GR" sz="2400" b="1" dirty="0" smtClean="0">
                <a:cs typeface="Times New Roman" panose="02020603050405020304" pitchFamily="18" charset="0"/>
              </a:rPr>
              <a:t>εξειδικευμένη λειτουργία</a:t>
            </a:r>
            <a:r>
              <a:rPr lang="el-GR" altLang="el-GR" sz="2400" dirty="0" smtClean="0">
                <a:cs typeface="Times New Roman" panose="02020603050405020304" pitchFamily="18" charset="0"/>
              </a:rPr>
              <a:t> από τους ιστούς. </a:t>
            </a:r>
          </a:p>
          <a:p>
            <a:pPr eaLnBrk="1" hangingPunct="1">
              <a:lnSpc>
                <a:spcPct val="100000"/>
              </a:lnSpc>
            </a:pPr>
            <a:r>
              <a:rPr lang="el-GR" altLang="el-GR" sz="2400" dirty="0" smtClean="0">
                <a:cs typeface="Times New Roman" panose="02020603050405020304" pitchFamily="18" charset="0"/>
              </a:rPr>
              <a:t>Αυτή η βαθμίδα οργάνωσης εμφανίστηκε για πρώτη φορά στους </a:t>
            </a:r>
            <a:r>
              <a:rPr lang="el-GR" altLang="el-GR" sz="2400" b="1" dirty="0" err="1" smtClean="0">
                <a:cs typeface="Times New Roman" panose="02020603050405020304" pitchFamily="18" charset="0"/>
              </a:rPr>
              <a:t>Πλατυέλμινθες</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στους οποίους υπάρχουν σαφώς καθορισμένα όργανα, όπως η οπτική κηλίδα, η προβοσκίδα και τα αναπαραγωγικά όργανα.  </a:t>
            </a:r>
          </a:p>
          <a:p>
            <a:pPr marL="0" indent="0" eaLnBrk="1" hangingPunct="1"/>
            <a:endParaRPr lang="el-GR" altLang="en-US"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6581E596-A241-43F8-B572-D184C19CAE33}" type="slidenum">
              <a:rPr lang="en-US" altLang="el-GR" smtClean="0"/>
              <a:pPr>
                <a:defRPr/>
              </a:pPr>
              <a:t>10</a:t>
            </a:fld>
            <a:endParaRPr lang="en-US" altLang="el-G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Τίτλος 3"/>
          <p:cNvSpPr>
            <a:spLocks noGrp="1"/>
          </p:cNvSpPr>
          <p:nvPr>
            <p:ph type="title"/>
          </p:nvPr>
        </p:nvSpPr>
        <p:spPr>
          <a:xfrm>
            <a:off x="489074" y="365125"/>
            <a:ext cx="8119814" cy="1325563"/>
          </a:xfrm>
        </p:spPr>
        <p:txBody>
          <a:bodyPr/>
          <a:lstStyle/>
          <a:p>
            <a:pPr eaLnBrk="1" hangingPunct="1"/>
            <a:r>
              <a:rPr lang="el-GR" altLang="el-GR" sz="4000" dirty="0">
                <a:solidFill>
                  <a:srgbClr val="0070C0"/>
                </a:solidFill>
                <a:cs typeface="Times New Roman" panose="02020603050405020304" pitchFamily="18" charset="0"/>
              </a:rPr>
              <a:t>Επίπεδα οργάνωσης:</a:t>
            </a:r>
            <a:br>
              <a:rPr lang="el-GR" altLang="el-GR" sz="4000" dirty="0">
                <a:solidFill>
                  <a:srgbClr val="0070C0"/>
                </a:solidFill>
                <a:cs typeface="Times New Roman" panose="02020603050405020304" pitchFamily="18" charset="0"/>
              </a:rPr>
            </a:br>
            <a:r>
              <a:rPr lang="el-GR" altLang="el-GR" sz="3200" dirty="0">
                <a:solidFill>
                  <a:srgbClr val="0070C0"/>
                </a:solidFill>
                <a:cs typeface="Times New Roman" panose="02020603050405020304" pitchFamily="18" charset="0"/>
              </a:rPr>
              <a:t>Ιστολογική-οργανική βαθμίδα οργάνωσης </a:t>
            </a:r>
            <a:r>
              <a:rPr lang="el-GR" altLang="el-GR" sz="3200" dirty="0" smtClean="0">
                <a:solidFill>
                  <a:srgbClr val="0070C0"/>
                </a:solidFill>
                <a:cs typeface="Times New Roman" panose="02020603050405020304" pitchFamily="18" charset="0"/>
              </a:rPr>
              <a:t>2/2</a:t>
            </a:r>
            <a:endParaRPr lang="el-GR" altLang="en-US" sz="3200" dirty="0" smtClean="0">
              <a:solidFill>
                <a:srgbClr val="0070C0"/>
              </a:solidFill>
            </a:endParaRPr>
          </a:p>
        </p:txBody>
      </p:sp>
      <p:pic>
        <p:nvPicPr>
          <p:cNvPr id="19459" name="Θέση περιεχομένου 1"/>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913001" y="1815001"/>
            <a:ext cx="5309313" cy="4481364"/>
          </a:xfrm>
        </p:spPr>
      </p:pic>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A3777E66-25F6-49AD-BDD8-0F91BE18C853}" type="slidenum">
              <a:rPr lang="en-US" altLang="el-GR" smtClean="0"/>
              <a:pPr>
                <a:defRPr/>
              </a:pPr>
              <a:t>11</a:t>
            </a:fld>
            <a:endParaRPr lang="en-US" altLang="el-GR"/>
          </a:p>
        </p:txBody>
      </p:sp>
      <p:sp>
        <p:nvSpPr>
          <p:cNvPr id="7" name="TextBox 6"/>
          <p:cNvSpPr txBox="1"/>
          <p:nvPr/>
        </p:nvSpPr>
        <p:spPr>
          <a:xfrm>
            <a:off x="6868834" y="5919788"/>
            <a:ext cx="263525" cy="276225"/>
          </a:xfrm>
          <a:prstGeom prst="rect">
            <a:avLst/>
          </a:prstGeom>
          <a:noFill/>
        </p:spPr>
        <p:txBody>
          <a:bodyPr wrap="none">
            <a:spAutoFit/>
          </a:bodyPr>
          <a:lstStyle/>
          <a:p>
            <a:pPr>
              <a:defRPr/>
            </a:pPr>
            <a:r>
              <a:rPr lang="en-US" sz="1200" b="1" dirty="0">
                <a:latin typeface="+mn-lt"/>
              </a:rPr>
              <a:t>5</a:t>
            </a:r>
          </a:p>
        </p:txBody>
      </p:sp>
      <p:sp>
        <p:nvSpPr>
          <p:cNvPr id="8" name="TextBox 7"/>
          <p:cNvSpPr txBox="1"/>
          <p:nvPr/>
        </p:nvSpPr>
        <p:spPr>
          <a:xfrm>
            <a:off x="6866470" y="4008437"/>
            <a:ext cx="263525" cy="276225"/>
          </a:xfrm>
          <a:prstGeom prst="rect">
            <a:avLst/>
          </a:prstGeom>
          <a:noFill/>
        </p:spPr>
        <p:txBody>
          <a:bodyPr wrap="none">
            <a:spAutoFit/>
          </a:bodyPr>
          <a:lstStyle/>
          <a:p>
            <a:pPr>
              <a:defRPr/>
            </a:pPr>
            <a:r>
              <a:rPr lang="en-US" sz="1200" b="1" dirty="0">
                <a:latin typeface="+mn-lt"/>
              </a:rPr>
              <a:t>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Τίτλος 3"/>
          <p:cNvSpPr>
            <a:spLocks noGrp="1"/>
          </p:cNvSpPr>
          <p:nvPr>
            <p:ph type="title"/>
          </p:nvPr>
        </p:nvSpPr>
        <p:spPr>
          <a:xfrm>
            <a:off x="323528" y="365125"/>
            <a:ext cx="8191822" cy="1325563"/>
          </a:xfrm>
        </p:spPr>
        <p:txBody>
          <a:bodyPr/>
          <a:lstStyle/>
          <a:p>
            <a:pPr eaLnBrk="1" hangingPunct="1"/>
            <a:r>
              <a:rPr lang="el-GR" altLang="en-US" sz="4000" dirty="0">
                <a:solidFill>
                  <a:srgbClr val="0070C0"/>
                </a:solidFill>
              </a:rPr>
              <a:t>Επίπεδα οργάνωσης:</a:t>
            </a:r>
            <a:br>
              <a:rPr lang="el-GR" altLang="en-US" sz="4000" dirty="0">
                <a:solidFill>
                  <a:srgbClr val="0070C0"/>
                </a:solidFill>
              </a:rPr>
            </a:br>
            <a:r>
              <a:rPr lang="el-GR" altLang="en-US" sz="3200" dirty="0" err="1" smtClean="0">
                <a:solidFill>
                  <a:srgbClr val="0070C0"/>
                </a:solidFill>
              </a:rPr>
              <a:t>Οργανο</a:t>
            </a:r>
            <a:r>
              <a:rPr lang="el-GR" altLang="en-US" sz="3200" dirty="0" smtClean="0">
                <a:solidFill>
                  <a:srgbClr val="0070C0"/>
                </a:solidFill>
              </a:rPr>
              <a:t>-συστηματική </a:t>
            </a:r>
            <a:r>
              <a:rPr lang="el-GR" altLang="en-US" sz="3200" dirty="0">
                <a:solidFill>
                  <a:srgbClr val="0070C0"/>
                </a:solidFill>
              </a:rPr>
              <a:t>βαθμίδα οργάνωσης 1/2</a:t>
            </a:r>
            <a:endParaRPr lang="el-GR" altLang="en-US" sz="3200" dirty="0" smtClean="0">
              <a:solidFill>
                <a:srgbClr val="0070C0"/>
              </a:solidFill>
            </a:endParaRPr>
          </a:p>
        </p:txBody>
      </p:sp>
      <p:sp>
        <p:nvSpPr>
          <p:cNvPr id="21507" name="Θέση περιεχομένου 2"/>
          <p:cNvSpPr>
            <a:spLocks noGrp="1"/>
          </p:cNvSpPr>
          <p:nvPr>
            <p:ph idx="1"/>
          </p:nvPr>
        </p:nvSpPr>
        <p:spPr>
          <a:xfrm>
            <a:off x="628650" y="1832769"/>
            <a:ext cx="7886700" cy="4351337"/>
          </a:xfrm>
        </p:spPr>
        <p:txBody>
          <a:bodyPr/>
          <a:lstStyle/>
          <a:p>
            <a:pPr eaLnBrk="1" hangingPunct="1">
              <a:lnSpc>
                <a:spcPct val="100000"/>
              </a:lnSpc>
            </a:pPr>
            <a:r>
              <a:rPr lang="el-GR" altLang="el-GR" sz="2400" dirty="0" smtClean="0">
                <a:cs typeface="Times New Roman" panose="02020603050405020304" pitchFamily="18" charset="0"/>
              </a:rPr>
              <a:t>Όταν τα </a:t>
            </a:r>
            <a:r>
              <a:rPr lang="el-GR" altLang="el-GR" sz="2400" b="1" dirty="0" smtClean="0">
                <a:cs typeface="Times New Roman" panose="02020603050405020304" pitchFamily="18" charset="0"/>
              </a:rPr>
              <a:t>όργανα συνεργάζονται </a:t>
            </a:r>
            <a:r>
              <a:rPr lang="el-GR" altLang="el-GR" sz="2400" dirty="0" smtClean="0">
                <a:cs typeface="Times New Roman" panose="02020603050405020304" pitchFamily="18" charset="0"/>
              </a:rPr>
              <a:t>για την πραγματοποίηση μερικών λειτουργιών, έχουμε το υψηλότερο επίπεδο οργάνωσης </a:t>
            </a:r>
            <a:r>
              <a:rPr lang="en-US" altLang="el-GR" sz="2400" dirty="0" smtClean="0">
                <a:cs typeface="Times New Roman" panose="02020603050405020304" pitchFamily="18" charset="0"/>
              </a:rPr>
              <a:t>–</a:t>
            </a:r>
            <a:r>
              <a:rPr lang="el-GR" altLang="el-GR" sz="2400" dirty="0" smtClean="0">
                <a:cs typeface="Times New Roman" panose="02020603050405020304" pitchFamily="18" charset="0"/>
              </a:rPr>
              <a:t> </a:t>
            </a:r>
            <a:r>
              <a:rPr lang="el-GR" altLang="el-GR" sz="2400" b="1" dirty="0" smtClean="0">
                <a:cs typeface="Times New Roman" panose="02020603050405020304" pitchFamily="18" charset="0"/>
              </a:rPr>
              <a:t>το σύστημα οργάνων</a:t>
            </a:r>
            <a:r>
              <a:rPr lang="el-GR" altLang="el-GR" sz="2400" dirty="0" smtClean="0">
                <a:cs typeface="Times New Roman" panose="02020603050405020304" pitchFamily="18" charset="0"/>
              </a:rPr>
              <a:t>.</a:t>
            </a:r>
          </a:p>
          <a:p>
            <a:pPr eaLnBrk="1" hangingPunct="1">
              <a:lnSpc>
                <a:spcPct val="100000"/>
              </a:lnSpc>
            </a:pPr>
            <a:r>
              <a:rPr lang="el-GR" altLang="el-GR" sz="2400" dirty="0" smtClean="0">
                <a:cs typeface="Times New Roman" panose="02020603050405020304" pitchFamily="18" charset="0"/>
              </a:rPr>
              <a:t>Τα συστήματα οργάνων συνδέονται με</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τις βασικές λειτουργίες του </a:t>
            </a:r>
            <a:r>
              <a:rPr lang="el-GR" altLang="el-GR" sz="2400" b="1" dirty="0" smtClean="0">
                <a:cs typeface="Times New Roman" panose="02020603050405020304" pitchFamily="18" charset="0"/>
              </a:rPr>
              <a:t>σώματος: </a:t>
            </a:r>
            <a:r>
              <a:rPr lang="el-GR" altLang="el-GR" sz="2400" dirty="0" smtClean="0">
                <a:cs typeface="Times New Roman" panose="02020603050405020304" pitchFamily="18" charset="0"/>
              </a:rPr>
              <a:t>κυκλοφορία, πέψη, αναπνοή κ.α.</a:t>
            </a:r>
          </a:p>
          <a:p>
            <a:pPr eaLnBrk="1" hangingPunct="1">
              <a:lnSpc>
                <a:spcPct val="100000"/>
              </a:lnSpc>
            </a:pPr>
            <a:r>
              <a:rPr lang="el-GR" altLang="el-GR" sz="2400" dirty="0" smtClean="0">
                <a:cs typeface="Times New Roman" panose="02020603050405020304" pitchFamily="18" charset="0"/>
              </a:rPr>
              <a:t>Τα απλούστερα ζώα που παρουσιάζουν αυτόν τον τύπο οργάνωσης είναι στο Φύλο </a:t>
            </a:r>
            <a:r>
              <a:rPr lang="el-GR" altLang="el-GR" sz="2400" b="1" dirty="0" err="1" smtClean="0">
                <a:cs typeface="Times New Roman" panose="02020603050405020304" pitchFamily="18" charset="0"/>
              </a:rPr>
              <a:t>Νημερτίνοι</a:t>
            </a:r>
            <a:r>
              <a:rPr lang="el-GR" altLang="el-GR" sz="2400" b="1" dirty="0" smtClean="0">
                <a:cs typeface="Times New Roman" panose="02020603050405020304" pitchFamily="18" charset="0"/>
              </a:rPr>
              <a:t> (</a:t>
            </a:r>
            <a:r>
              <a:rPr lang="en-GB" altLang="el-GR" sz="2400" b="1" dirty="0" err="1" smtClean="0">
                <a:cs typeface="Times New Roman" panose="02020603050405020304" pitchFamily="18" charset="0"/>
              </a:rPr>
              <a:t>Nemertea</a:t>
            </a:r>
            <a:r>
              <a:rPr lang="en-GB" altLang="el-GR" sz="2400" b="1" dirty="0" smtClean="0">
                <a:cs typeface="Times New Roman" panose="02020603050405020304" pitchFamily="18" charset="0"/>
              </a:rPr>
              <a:t>) </a:t>
            </a:r>
            <a:r>
              <a:rPr lang="el-GR" altLang="el-GR" sz="2400" dirty="0" smtClean="0">
                <a:cs typeface="Times New Roman" panose="02020603050405020304" pitchFamily="18" charset="0"/>
              </a:rPr>
              <a:t>που έχουν πλήρες πεπτικό σύστημα που διαχωρίζεται από το κυκλοφορικό σύστημα.  </a:t>
            </a:r>
          </a:p>
          <a:p>
            <a:pPr marL="0" indent="0" eaLnBrk="1" hangingPunct="1"/>
            <a:endParaRPr lang="el-GR" altLang="en-US" sz="2600"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06F0276E-FD13-4A7E-A3A7-A66581C9E540}" type="slidenum">
              <a:rPr lang="en-US" altLang="el-GR" smtClean="0"/>
              <a:pPr>
                <a:defRPr/>
              </a:pPr>
              <a:t>12</a:t>
            </a:fld>
            <a:endParaRPr lang="en-US" altLang="el-G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Τίτλος 3"/>
          <p:cNvSpPr>
            <a:spLocks noGrp="1"/>
          </p:cNvSpPr>
          <p:nvPr>
            <p:ph type="title"/>
          </p:nvPr>
        </p:nvSpPr>
        <p:spPr>
          <a:xfrm>
            <a:off x="417066" y="243010"/>
            <a:ext cx="8263830" cy="1325563"/>
          </a:xfrm>
        </p:spPr>
        <p:txBody>
          <a:bodyPr/>
          <a:lstStyle/>
          <a:p>
            <a:pPr eaLnBrk="1" hangingPunct="1"/>
            <a:r>
              <a:rPr lang="el-GR" altLang="en-US" sz="4000" dirty="0">
                <a:solidFill>
                  <a:srgbClr val="0070C0"/>
                </a:solidFill>
              </a:rPr>
              <a:t>Επίπεδα οργάνωσης:</a:t>
            </a:r>
            <a:br>
              <a:rPr lang="el-GR" altLang="en-US" sz="4000" dirty="0">
                <a:solidFill>
                  <a:srgbClr val="0070C0"/>
                </a:solidFill>
              </a:rPr>
            </a:br>
            <a:r>
              <a:rPr lang="el-GR" altLang="en-US" sz="3200" dirty="0" err="1">
                <a:solidFill>
                  <a:srgbClr val="0070C0"/>
                </a:solidFill>
              </a:rPr>
              <a:t>Οργανο</a:t>
            </a:r>
            <a:r>
              <a:rPr lang="el-GR" altLang="en-US" sz="3200" dirty="0">
                <a:solidFill>
                  <a:srgbClr val="0070C0"/>
                </a:solidFill>
              </a:rPr>
              <a:t>-συστηματική βαθμίδα οργάνωσης </a:t>
            </a:r>
            <a:r>
              <a:rPr lang="el-GR" altLang="en-US" sz="3200" dirty="0" smtClean="0">
                <a:solidFill>
                  <a:srgbClr val="0070C0"/>
                </a:solidFill>
              </a:rPr>
              <a:t>2/2</a:t>
            </a:r>
          </a:p>
        </p:txBody>
      </p:sp>
      <p:pic>
        <p:nvPicPr>
          <p:cNvPr id="23555" name="Θέση περιεχομένου 7"/>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51075" y="1690688"/>
            <a:ext cx="2339975" cy="4351337"/>
          </a:xfrm>
        </p:spPr>
      </p:pic>
      <p:pic>
        <p:nvPicPr>
          <p:cNvPr id="23556" name="Θέση περιεχομένου 8"/>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799013" y="1689100"/>
            <a:ext cx="2087562" cy="4351338"/>
          </a:xfrm>
        </p:spPr>
      </p:pic>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BDC0160F-6958-42BF-8CA7-C393B8FF78E2}" type="slidenum">
              <a:rPr lang="en-US" altLang="el-GR" smtClean="0"/>
              <a:pPr>
                <a:defRPr/>
              </a:pPr>
              <a:t>13</a:t>
            </a:fld>
            <a:endParaRPr lang="en-US" altLang="el-GR"/>
          </a:p>
        </p:txBody>
      </p:sp>
      <p:sp>
        <p:nvSpPr>
          <p:cNvPr id="7" name="TextBox 6"/>
          <p:cNvSpPr txBox="1"/>
          <p:nvPr/>
        </p:nvSpPr>
        <p:spPr>
          <a:xfrm>
            <a:off x="6623050" y="5643563"/>
            <a:ext cx="263525" cy="276225"/>
          </a:xfrm>
          <a:prstGeom prst="rect">
            <a:avLst/>
          </a:prstGeom>
          <a:noFill/>
        </p:spPr>
        <p:txBody>
          <a:bodyPr wrap="none">
            <a:spAutoFit/>
          </a:bodyPr>
          <a:lstStyle/>
          <a:p>
            <a:pPr>
              <a:defRPr/>
            </a:pPr>
            <a:r>
              <a:rPr lang="en-US" sz="1200" b="1" dirty="0">
                <a:latin typeface="+mn-lt"/>
              </a:rPr>
              <a:t>7</a:t>
            </a:r>
          </a:p>
        </p:txBody>
      </p:sp>
      <p:sp>
        <p:nvSpPr>
          <p:cNvPr id="8" name="TextBox 7"/>
          <p:cNvSpPr txBox="1"/>
          <p:nvPr/>
        </p:nvSpPr>
        <p:spPr>
          <a:xfrm>
            <a:off x="4229100" y="5643563"/>
            <a:ext cx="263525" cy="276225"/>
          </a:xfrm>
          <a:prstGeom prst="rect">
            <a:avLst/>
          </a:prstGeom>
          <a:noFill/>
        </p:spPr>
        <p:txBody>
          <a:bodyPr wrap="none">
            <a:spAutoFit/>
          </a:bodyPr>
          <a:lstStyle/>
          <a:p>
            <a:pPr>
              <a:defRPr/>
            </a:pPr>
            <a:r>
              <a:rPr lang="en-US" sz="1200" b="1" dirty="0">
                <a:solidFill>
                  <a:schemeClr val="bg1"/>
                </a:solidFill>
                <a:latin typeface="+mn-lt"/>
              </a:rPr>
              <a:t>6</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Συμμετρία σώματος: </a:t>
            </a:r>
            <a:br>
              <a:rPr lang="el-GR" altLang="el-GR" sz="4000" dirty="0" smtClean="0">
                <a:solidFill>
                  <a:srgbClr val="0070C0"/>
                </a:solidFill>
                <a:cs typeface="Times New Roman" panose="02020603050405020304" pitchFamily="18" charset="0"/>
              </a:rPr>
            </a:br>
            <a:r>
              <a:rPr lang="el-GR" altLang="el-GR" sz="4000" dirty="0" smtClean="0">
                <a:solidFill>
                  <a:srgbClr val="0070C0"/>
                </a:solidFill>
                <a:cs typeface="Times New Roman" panose="02020603050405020304" pitchFamily="18" charset="0"/>
              </a:rPr>
              <a:t>Σφαιρική, Ακτινωτή</a:t>
            </a:r>
            <a:endParaRPr lang="el-GR" altLang="en-US" sz="4000" dirty="0" smtClean="0">
              <a:solidFill>
                <a:srgbClr val="0070C0"/>
              </a:solidFill>
            </a:endParaRPr>
          </a:p>
        </p:txBody>
      </p:sp>
      <p:sp>
        <p:nvSpPr>
          <p:cNvPr id="25603" name="Θέση περιεχομένου 1"/>
          <p:cNvSpPr>
            <a:spLocks noGrp="1"/>
          </p:cNvSpPr>
          <p:nvPr>
            <p:ph idx="1"/>
          </p:nvPr>
        </p:nvSpPr>
        <p:spPr>
          <a:xfrm>
            <a:off x="581039" y="1849361"/>
            <a:ext cx="7886700" cy="4351338"/>
          </a:xfrm>
        </p:spPr>
        <p:txBody>
          <a:bodyPr/>
          <a:lstStyle/>
          <a:p>
            <a:pPr eaLnBrk="1" hangingPunct="1">
              <a:lnSpc>
                <a:spcPct val="100000"/>
              </a:lnSpc>
            </a:pPr>
            <a:r>
              <a:rPr lang="el-GR" altLang="el-GR" sz="2200" b="1" dirty="0" smtClean="0">
                <a:cs typeface="Times New Roman" panose="02020603050405020304" pitchFamily="18" charset="0"/>
              </a:rPr>
              <a:t>Σφαιρική συμμετρία </a:t>
            </a:r>
            <a:r>
              <a:rPr lang="el-GR" altLang="el-GR" sz="2200" dirty="0" smtClean="0">
                <a:cs typeface="Times New Roman" panose="02020603050405020304" pitchFamily="18" charset="0"/>
              </a:rPr>
              <a:t>εμφανίζουν οι </a:t>
            </a:r>
            <a:r>
              <a:rPr lang="el-GR" altLang="el-GR" sz="2200" b="1" dirty="0" smtClean="0">
                <a:cs typeface="Times New Roman" panose="02020603050405020304" pitchFamily="18" charset="0"/>
              </a:rPr>
              <a:t>μονοκύτταροι οργανισμοί </a:t>
            </a:r>
            <a:r>
              <a:rPr lang="el-GR" altLang="el-GR" sz="2200" dirty="0" smtClean="0">
                <a:cs typeface="Times New Roman" panose="02020603050405020304" pitchFamily="18" charset="0"/>
              </a:rPr>
              <a:t>και είναι η συμμετρία που ταιριάζει σε μορφές σώματος οργανισμών που επιπλέουν ή στροβιλίζονται. Στη σφαιρική συμμετρία </a:t>
            </a:r>
            <a:r>
              <a:rPr lang="el-GR" altLang="el-GR" sz="2200" b="1" dirty="0" smtClean="0">
                <a:cs typeface="Times New Roman" panose="02020603050405020304" pitchFamily="18" charset="0"/>
              </a:rPr>
              <a:t>οποιοσδήποτε άξονας περνά από το κέντρο του οργανισμού τον τέμνει σε δύο όμοια τμήματα. </a:t>
            </a:r>
          </a:p>
          <a:p>
            <a:pPr eaLnBrk="1" hangingPunct="1">
              <a:lnSpc>
                <a:spcPct val="100000"/>
              </a:lnSpc>
            </a:pPr>
            <a:r>
              <a:rPr lang="el-GR" altLang="el-GR" sz="2200" b="1" dirty="0" smtClean="0">
                <a:cs typeface="Times New Roman" panose="02020603050405020304" pitchFamily="18" charset="0"/>
              </a:rPr>
              <a:t>Ακτινωτή συμμετρία </a:t>
            </a:r>
            <a:r>
              <a:rPr lang="el-GR" altLang="el-GR" sz="2200" dirty="0" smtClean="0">
                <a:cs typeface="Times New Roman" panose="02020603050405020304" pitchFamily="18" charset="0"/>
              </a:rPr>
              <a:t>παρατηρείται σε οργανισμούς που</a:t>
            </a:r>
            <a:r>
              <a:rPr lang="en-GB" altLang="el-GR" sz="2200" dirty="0" smtClean="0">
                <a:cs typeface="Times New Roman" panose="02020603050405020304" pitchFamily="18" charset="0"/>
              </a:rPr>
              <a:t>, </a:t>
            </a:r>
            <a:r>
              <a:rPr lang="el-GR" altLang="el-GR" sz="2200" dirty="0" smtClean="0">
                <a:cs typeface="Times New Roman" panose="02020603050405020304" pitchFamily="18" charset="0"/>
              </a:rPr>
              <a:t>όπως μία πίτα, </a:t>
            </a:r>
            <a:r>
              <a:rPr lang="el-GR" altLang="el-GR" sz="2200" b="1" dirty="0" smtClean="0">
                <a:cs typeface="Times New Roman" panose="02020603050405020304" pitchFamily="18" charset="0"/>
              </a:rPr>
              <a:t>πολλοί άξονες τομής παράγουν όμοια τμήματα</a:t>
            </a:r>
            <a:r>
              <a:rPr lang="el-GR" altLang="el-GR" sz="2200" dirty="0" smtClean="0">
                <a:cs typeface="Times New Roman" panose="02020603050405020304" pitchFamily="18" charset="0"/>
              </a:rPr>
              <a:t>. Στις μορφές αυτές δεν αναγνωρίζεται δεξιά-αριστερή πλευρά αλλά </a:t>
            </a:r>
            <a:r>
              <a:rPr lang="el-GR" altLang="el-GR" sz="2200" b="1" dirty="0" smtClean="0">
                <a:cs typeface="Times New Roman" panose="02020603050405020304" pitchFamily="18" charset="0"/>
              </a:rPr>
              <a:t>μόνο πάνω-κάτω άκρο</a:t>
            </a:r>
            <a:r>
              <a:rPr lang="el-GR" altLang="el-GR" sz="2200" dirty="0" smtClean="0">
                <a:cs typeface="Times New Roman" panose="02020603050405020304" pitchFamily="18" charset="0"/>
              </a:rPr>
              <a:t>. Οι μορφές αυτές παρατηρούνται στα </a:t>
            </a:r>
            <a:r>
              <a:rPr lang="el-GR" altLang="el-GR" sz="2200" b="1" dirty="0" err="1" smtClean="0">
                <a:cs typeface="Times New Roman" panose="02020603050405020304" pitchFamily="18" charset="0"/>
              </a:rPr>
              <a:t>Κνιδόζωα</a:t>
            </a:r>
            <a:r>
              <a:rPr lang="el-GR" altLang="el-GR" sz="2200" b="1" dirty="0" smtClean="0">
                <a:cs typeface="Times New Roman" panose="02020603050405020304" pitchFamily="18" charset="0"/>
              </a:rPr>
              <a:t> </a:t>
            </a:r>
            <a:r>
              <a:rPr lang="el-GR" altLang="el-GR" sz="2200" dirty="0" smtClean="0">
                <a:cs typeface="Times New Roman" panose="02020603050405020304" pitchFamily="18" charset="0"/>
              </a:rPr>
              <a:t>και τα </a:t>
            </a:r>
            <a:r>
              <a:rPr lang="el-GR" altLang="el-GR" sz="2200" b="1" dirty="0" err="1" smtClean="0">
                <a:cs typeface="Times New Roman" panose="02020603050405020304" pitchFamily="18" charset="0"/>
              </a:rPr>
              <a:t>Κτενοφόρα</a:t>
            </a:r>
            <a:r>
              <a:rPr lang="el-GR" altLang="el-GR" sz="2200" b="1" dirty="0" smtClean="0">
                <a:cs typeface="Times New Roman" panose="02020603050405020304" pitchFamily="18" charset="0"/>
              </a:rPr>
              <a:t> </a:t>
            </a:r>
            <a:r>
              <a:rPr lang="el-GR" altLang="el-GR" sz="2200" dirty="0" smtClean="0">
                <a:cs typeface="Times New Roman" panose="02020603050405020304" pitchFamily="18" charset="0"/>
              </a:rPr>
              <a:t>και για αυτό αποκαλούνται </a:t>
            </a:r>
            <a:r>
              <a:rPr lang="el-GR" altLang="el-GR" sz="2200" b="1" dirty="0" smtClean="0">
                <a:cs typeface="Times New Roman" panose="02020603050405020304" pitchFamily="18" charset="0"/>
              </a:rPr>
              <a:t>Ακτινωτά.</a:t>
            </a:r>
            <a:r>
              <a:rPr lang="el-GR" altLang="el-GR" sz="2200" dirty="0" smtClean="0">
                <a:cs typeface="Times New Roman" panose="02020603050405020304" pitchFamily="18" charset="0"/>
              </a:rPr>
              <a:t> Διακρίνεται σε 4μερή, 5μερή, 6μερή και 8μερή ακτινωτή συμμετρία.</a:t>
            </a:r>
          </a:p>
          <a:p>
            <a:pPr eaLnBrk="1" hangingPunct="1"/>
            <a:endParaRPr lang="el-GR" altLang="en-US"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A76C23BA-2742-4550-9B16-274E31F7A34E}" type="slidenum">
              <a:rPr lang="en-US" altLang="el-GR" smtClean="0"/>
              <a:pPr>
                <a:defRPr/>
              </a:pPr>
              <a:t>14</a:t>
            </a:fld>
            <a:endParaRPr lang="en-US" altLang="el-G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Τίτλος 3"/>
          <p:cNvSpPr>
            <a:spLocks noGrp="1"/>
          </p:cNvSpPr>
          <p:nvPr>
            <p:ph type="title"/>
          </p:nvPr>
        </p:nvSpPr>
        <p:spPr/>
        <p:txBody>
          <a:bodyPr/>
          <a:lstStyle/>
          <a:p>
            <a:pPr eaLnBrk="1" hangingPunct="1"/>
            <a:r>
              <a:rPr lang="el-GR" altLang="el-GR" dirty="0" smtClean="0">
                <a:solidFill>
                  <a:srgbClr val="0070C0"/>
                </a:solidFill>
                <a:cs typeface="Times New Roman" panose="02020603050405020304" pitchFamily="18" charset="0"/>
              </a:rPr>
              <a:t>Ακτινωτή συμμετρία: </a:t>
            </a:r>
            <a:r>
              <a:rPr lang="el-GR" altLang="el-GR" dirty="0" err="1" smtClean="0">
                <a:solidFill>
                  <a:srgbClr val="0070C0"/>
                </a:solidFill>
                <a:cs typeface="Times New Roman" panose="02020603050405020304" pitchFamily="18" charset="0"/>
              </a:rPr>
              <a:t>Κνιδόζωα</a:t>
            </a:r>
            <a:endParaRPr lang="el-GR" altLang="en-US" dirty="0" smtClean="0">
              <a:solidFill>
                <a:srgbClr val="0070C0"/>
              </a:solidFill>
            </a:endParaRPr>
          </a:p>
        </p:txBody>
      </p:sp>
      <p:pic>
        <p:nvPicPr>
          <p:cNvPr id="27651" name="Θέση περιεχομένου 7"/>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12775" y="1985169"/>
            <a:ext cx="3886200" cy="2820987"/>
          </a:xfrm>
        </p:spPr>
      </p:pic>
      <p:pic>
        <p:nvPicPr>
          <p:cNvPr id="27652" name="Θέση περιεχομένου 8"/>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35792" y="2814638"/>
            <a:ext cx="3886200" cy="2820987"/>
          </a:xfrm>
        </p:spPr>
      </p:pic>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0427AE02-C673-4F15-B81F-7AFD5745D2E3}" type="slidenum">
              <a:rPr lang="en-US" altLang="el-GR" smtClean="0"/>
              <a:pPr>
                <a:defRPr/>
              </a:pPr>
              <a:t>15</a:t>
            </a:fld>
            <a:endParaRPr lang="en-US" altLang="el-GR"/>
          </a:p>
        </p:txBody>
      </p:sp>
      <p:sp>
        <p:nvSpPr>
          <p:cNvPr id="8" name="TextBox 7"/>
          <p:cNvSpPr txBox="1"/>
          <p:nvPr/>
        </p:nvSpPr>
        <p:spPr>
          <a:xfrm>
            <a:off x="4168775" y="4528343"/>
            <a:ext cx="263525" cy="277813"/>
          </a:xfrm>
          <a:prstGeom prst="rect">
            <a:avLst/>
          </a:prstGeom>
          <a:noFill/>
        </p:spPr>
        <p:txBody>
          <a:bodyPr wrap="none">
            <a:spAutoFit/>
          </a:bodyPr>
          <a:lstStyle/>
          <a:p>
            <a:pPr>
              <a:defRPr/>
            </a:pPr>
            <a:r>
              <a:rPr lang="en-US" sz="1200" b="1" dirty="0">
                <a:solidFill>
                  <a:schemeClr val="bg1"/>
                </a:solidFill>
                <a:latin typeface="+mn-lt"/>
              </a:rPr>
              <a:t>8</a:t>
            </a:r>
          </a:p>
        </p:txBody>
      </p:sp>
      <p:sp>
        <p:nvSpPr>
          <p:cNvPr id="9" name="TextBox 8"/>
          <p:cNvSpPr txBox="1"/>
          <p:nvPr/>
        </p:nvSpPr>
        <p:spPr>
          <a:xfrm>
            <a:off x="8170557" y="5347554"/>
            <a:ext cx="261938" cy="277813"/>
          </a:xfrm>
          <a:prstGeom prst="rect">
            <a:avLst/>
          </a:prstGeom>
          <a:noFill/>
        </p:spPr>
        <p:txBody>
          <a:bodyPr wrap="none">
            <a:spAutoFit/>
          </a:bodyPr>
          <a:lstStyle/>
          <a:p>
            <a:pPr>
              <a:defRPr/>
            </a:pPr>
            <a:r>
              <a:rPr lang="en-US" sz="1200" b="1" dirty="0">
                <a:solidFill>
                  <a:schemeClr val="bg1"/>
                </a:solidFill>
                <a:latin typeface="+mn-lt"/>
              </a:rPr>
              <a:t>9</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Συμμετρία σώματος: </a:t>
            </a:r>
            <a:br>
              <a:rPr lang="el-GR" altLang="el-GR" sz="4000" dirty="0" smtClean="0">
                <a:solidFill>
                  <a:srgbClr val="0070C0"/>
                </a:solidFill>
                <a:cs typeface="Times New Roman" panose="02020603050405020304" pitchFamily="18" charset="0"/>
              </a:rPr>
            </a:br>
            <a:r>
              <a:rPr lang="el-GR" altLang="el-GR" sz="4000" dirty="0" err="1" smtClean="0">
                <a:solidFill>
                  <a:srgbClr val="0070C0"/>
                </a:solidFill>
                <a:cs typeface="Times New Roman" panose="02020603050405020304" pitchFamily="18" charset="0"/>
              </a:rPr>
              <a:t>Αμφιακτινωτή</a:t>
            </a:r>
            <a:r>
              <a:rPr lang="el-GR" altLang="el-GR" sz="4000" dirty="0" smtClean="0">
                <a:solidFill>
                  <a:srgbClr val="0070C0"/>
                </a:solidFill>
                <a:cs typeface="Times New Roman" panose="02020603050405020304" pitchFamily="18" charset="0"/>
              </a:rPr>
              <a:t> συμμετρία</a:t>
            </a:r>
            <a:endParaRPr lang="el-GR" altLang="en-US" sz="4000" dirty="0" smtClean="0">
              <a:solidFill>
                <a:srgbClr val="0070C0"/>
              </a:solidFill>
            </a:endParaRPr>
          </a:p>
        </p:txBody>
      </p:sp>
      <p:sp>
        <p:nvSpPr>
          <p:cNvPr id="29699" name="Θέση περιεχομένου 6"/>
          <p:cNvSpPr>
            <a:spLocks noGrp="1"/>
          </p:cNvSpPr>
          <p:nvPr>
            <p:ph idx="1"/>
          </p:nvPr>
        </p:nvSpPr>
        <p:spPr>
          <a:xfrm>
            <a:off x="628650" y="1844675"/>
            <a:ext cx="8120063" cy="4481513"/>
          </a:xfrm>
        </p:spPr>
        <p:txBody>
          <a:bodyPr/>
          <a:lstStyle/>
          <a:p>
            <a:pPr eaLnBrk="1" hangingPunct="1">
              <a:lnSpc>
                <a:spcPct val="100000"/>
              </a:lnSpc>
            </a:pPr>
            <a:r>
              <a:rPr lang="el-GR" altLang="el-GR" sz="2400" b="1" dirty="0" err="1" smtClean="0">
                <a:cs typeface="Times New Roman" panose="02020603050405020304" pitchFamily="18" charset="0"/>
              </a:rPr>
              <a:t>Αμφιακτινωτή</a:t>
            </a:r>
            <a:r>
              <a:rPr lang="el-GR" altLang="el-GR" sz="2400" b="1" dirty="0" smtClean="0">
                <a:cs typeface="Times New Roman" panose="02020603050405020304" pitchFamily="18" charset="0"/>
              </a:rPr>
              <a:t> συμμετρία </a:t>
            </a:r>
            <a:r>
              <a:rPr lang="el-GR" altLang="el-GR" sz="2400" dirty="0" smtClean="0">
                <a:cs typeface="Times New Roman" panose="02020603050405020304" pitchFamily="18" charset="0"/>
              </a:rPr>
              <a:t>εμφανίζουν οι οργανισμοί μόνο όταν </a:t>
            </a:r>
            <a:r>
              <a:rPr lang="el-GR" altLang="el-GR" sz="2400" b="1" dirty="0" smtClean="0">
                <a:cs typeface="Times New Roman" panose="02020603050405020304" pitchFamily="18" charset="0"/>
              </a:rPr>
              <a:t>δύο επίπεδα περνούν από τον διαμήκη άξονα και παράγουν κατοπτρικά ήμισυ</a:t>
            </a:r>
            <a:r>
              <a:rPr lang="el-GR" altLang="el-GR" sz="2400" dirty="0" smtClean="0">
                <a:cs typeface="Times New Roman" panose="02020603050405020304" pitchFamily="18" charset="0"/>
              </a:rPr>
              <a:t>, επειδή κάποια τμήματα του σώματος είναι μονά ή κατά ζεύγη και όχι ακτινωτά. Είναι ένας </a:t>
            </a:r>
            <a:r>
              <a:rPr lang="el-GR" altLang="el-GR" sz="2400" b="1" dirty="0" smtClean="0">
                <a:cs typeface="Times New Roman" panose="02020603050405020304" pitchFamily="18" charset="0"/>
              </a:rPr>
              <a:t>συνδυασμός ακτινωτής και αμφίπλευρης συμμετρίας</a:t>
            </a:r>
            <a:r>
              <a:rPr lang="el-GR" altLang="el-GR" sz="2400" dirty="0" smtClean="0">
                <a:cs typeface="Times New Roman" panose="02020603050405020304" pitchFamily="18" charset="0"/>
              </a:rPr>
              <a:t> και εμφανίζεται στα </a:t>
            </a:r>
            <a:r>
              <a:rPr lang="el-GR" altLang="el-GR" sz="2400" b="1" dirty="0" err="1" smtClean="0">
                <a:cs typeface="Times New Roman" panose="02020603050405020304" pitchFamily="18" charset="0"/>
              </a:rPr>
              <a:t>Κτενοφόρα</a:t>
            </a:r>
            <a:r>
              <a:rPr lang="el-GR" altLang="el-GR" sz="2400" dirty="0" smtClean="0">
                <a:cs typeface="Times New Roman" panose="02020603050405020304" pitchFamily="18" charset="0"/>
              </a:rPr>
              <a:t>. </a:t>
            </a:r>
            <a:endParaRPr lang="el-GR" altLang="el-GR" sz="2400" dirty="0" smtClean="0">
              <a:cs typeface="Times New Roman" panose="02020603050405020304" pitchFamily="18" charset="0"/>
            </a:endParaRPr>
          </a:p>
          <a:p>
            <a:pPr eaLnBrk="1" hangingPunct="1">
              <a:lnSpc>
                <a:spcPct val="100000"/>
              </a:lnSpc>
            </a:pPr>
            <a:r>
              <a:rPr lang="el-GR" altLang="el-GR" sz="2400" dirty="0" smtClean="0">
                <a:cs typeface="Times New Roman" panose="02020603050405020304" pitchFamily="18" charset="0"/>
              </a:rPr>
              <a:t>Τα </a:t>
            </a:r>
            <a:r>
              <a:rPr lang="el-GR" altLang="el-GR" sz="2400" b="1" dirty="0" smtClean="0">
                <a:cs typeface="Times New Roman" panose="02020603050405020304" pitchFamily="18" charset="0"/>
              </a:rPr>
              <a:t>Εχινόδερμα εμφανίζουν αμφίπλευρη συμμετρία ως </a:t>
            </a:r>
            <a:r>
              <a:rPr lang="el-GR" altLang="el-GR" sz="2400" b="1" dirty="0" smtClean="0">
                <a:cs typeface="Times New Roman" panose="02020603050405020304" pitchFamily="18" charset="0"/>
              </a:rPr>
              <a:t>ανήλικα, </a:t>
            </a:r>
            <a:r>
              <a:rPr lang="el-GR" altLang="el-GR" sz="2400" b="1" dirty="0" smtClean="0">
                <a:cs typeface="Times New Roman" panose="02020603050405020304" pitchFamily="18" charset="0"/>
              </a:rPr>
              <a:t>αλλά ως ενήλικα εμφανίζουν ακτινωτή συμμετρία.</a:t>
            </a:r>
          </a:p>
          <a:p>
            <a:pPr eaLnBrk="1" hangingPunct="1"/>
            <a:endParaRPr lang="el-GR" altLang="en-US" sz="2400"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0CA7A5D5-5D3D-4D99-9AF7-A7AF565203A7}" type="slidenum">
              <a:rPr lang="en-US" altLang="el-GR" smtClean="0"/>
              <a:pPr>
                <a:defRPr/>
              </a:pPr>
              <a:t>16</a:t>
            </a:fld>
            <a:endParaRPr lang="en-US" altLang="el-G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Τίτλος 3"/>
          <p:cNvSpPr>
            <a:spLocks noGrp="1"/>
          </p:cNvSpPr>
          <p:nvPr>
            <p:ph type="title"/>
          </p:nvPr>
        </p:nvSpPr>
        <p:spPr>
          <a:xfrm>
            <a:off x="453070" y="247650"/>
            <a:ext cx="8191822" cy="1325563"/>
          </a:xfrm>
        </p:spPr>
        <p:txBody>
          <a:bodyPr/>
          <a:lstStyle/>
          <a:p>
            <a:pPr eaLnBrk="1" hangingPunct="1"/>
            <a:r>
              <a:rPr lang="el-GR" altLang="el-GR" sz="4000" dirty="0" smtClean="0">
                <a:solidFill>
                  <a:srgbClr val="0070C0"/>
                </a:solidFill>
                <a:cs typeface="Times New Roman" panose="02020603050405020304" pitchFamily="18" charset="0"/>
              </a:rPr>
              <a:t>Συμμετρία σώματος: </a:t>
            </a:r>
            <a:br>
              <a:rPr lang="el-GR" altLang="el-GR" sz="4000" dirty="0" smtClean="0">
                <a:solidFill>
                  <a:srgbClr val="0070C0"/>
                </a:solidFill>
                <a:cs typeface="Times New Roman" panose="02020603050405020304" pitchFamily="18" charset="0"/>
              </a:rPr>
            </a:br>
            <a:r>
              <a:rPr lang="el-GR" altLang="el-GR" sz="4000" dirty="0" smtClean="0">
                <a:solidFill>
                  <a:srgbClr val="0070C0"/>
                </a:solidFill>
                <a:cs typeface="Times New Roman" panose="02020603050405020304" pitchFamily="18" charset="0"/>
              </a:rPr>
              <a:t>Αμφίπλευρη συμμετρία, Ασυμμετρία</a:t>
            </a:r>
            <a:endParaRPr lang="el-GR" altLang="en-US" sz="4000" dirty="0" smtClean="0">
              <a:solidFill>
                <a:srgbClr val="0070C0"/>
              </a:solidFill>
            </a:endParaRPr>
          </a:p>
        </p:txBody>
      </p:sp>
      <p:pic>
        <p:nvPicPr>
          <p:cNvPr id="31747" name="Θέση περιεχομένου 2"/>
          <p:cNvPicPr>
            <a:picLocks noGrp="1" noChangeAspect="1"/>
          </p:cNvPicPr>
          <p:nvPr>
            <p:ph sz="quarter" idx="12"/>
          </p:nvPr>
        </p:nvPicPr>
        <p:blipFill>
          <a:blip r:embed="rId3">
            <a:extLst>
              <a:ext uri="{28A0092B-C50C-407E-A947-70E740481C1C}">
                <a14:useLocalDpi xmlns:a14="http://schemas.microsoft.com/office/drawing/2010/main" val="0"/>
              </a:ext>
            </a:extLst>
          </a:blip>
          <a:srcRect/>
          <a:stretch>
            <a:fillRect/>
          </a:stretch>
        </p:blipFill>
        <p:spPr>
          <a:xfrm>
            <a:off x="5224463" y="1671638"/>
            <a:ext cx="3511550" cy="4419600"/>
          </a:xfrm>
        </p:spPr>
      </p:pic>
      <p:sp>
        <p:nvSpPr>
          <p:cNvPr id="31748" name="Θέση κειμένου 1"/>
          <p:cNvSpPr>
            <a:spLocks noGrp="1"/>
          </p:cNvSpPr>
          <p:nvPr>
            <p:ph type="body" sz="quarter" idx="13"/>
          </p:nvPr>
        </p:nvSpPr>
        <p:spPr>
          <a:xfrm>
            <a:off x="468313" y="1690688"/>
            <a:ext cx="4679950" cy="4410075"/>
          </a:xfrm>
        </p:spPr>
        <p:txBody>
          <a:bodyPr/>
          <a:lstStyle/>
          <a:p>
            <a:pPr eaLnBrk="1" hangingPunct="1">
              <a:lnSpc>
                <a:spcPct val="100000"/>
              </a:lnSpc>
            </a:pPr>
            <a:r>
              <a:rPr lang="el-GR" altLang="el-GR" sz="2400" b="1" dirty="0" smtClean="0">
                <a:cs typeface="Times New Roman" panose="02020603050405020304" pitchFamily="18" charset="0"/>
              </a:rPr>
              <a:t>Αμφίπλευρη συμμετρία </a:t>
            </a:r>
            <a:r>
              <a:rPr lang="el-GR" altLang="el-GR" sz="2400" dirty="0" smtClean="0">
                <a:cs typeface="Times New Roman" panose="02020603050405020304" pitchFamily="18" charset="0"/>
              </a:rPr>
              <a:t>εμφανίζουν</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οι οργανισμοί όταν μπορούν να διαιρεθούν κατά μήκος </a:t>
            </a:r>
            <a:r>
              <a:rPr lang="el-GR" altLang="el-GR" sz="2400" b="1" dirty="0" smtClean="0">
                <a:cs typeface="Times New Roman" panose="02020603050405020304" pitchFamily="18" charset="0"/>
              </a:rPr>
              <a:t>ενός μέσου οβελιαίου (</a:t>
            </a:r>
            <a:r>
              <a:rPr lang="en-GB" altLang="el-GR" sz="2400" b="1" dirty="0" smtClean="0">
                <a:cs typeface="Times New Roman" panose="02020603050405020304" pitchFamily="18" charset="0"/>
              </a:rPr>
              <a:t>sagittal) </a:t>
            </a:r>
            <a:r>
              <a:rPr lang="el-GR" altLang="el-GR" sz="2400" b="1" dirty="0" smtClean="0">
                <a:cs typeface="Times New Roman" panose="02020603050405020304" pitchFamily="18" charset="0"/>
              </a:rPr>
              <a:t>επιπέδου σε δύο μέρη που είναι μεταξύ τους κατοπτρικά είδωλα (δεξί-αριστερό </a:t>
            </a:r>
            <a:r>
              <a:rPr lang="el-GR" altLang="el-GR" sz="2400" b="1" dirty="0" smtClean="0">
                <a:cs typeface="Times New Roman" panose="02020603050405020304" pitchFamily="18" charset="0"/>
              </a:rPr>
              <a:t>τμήμα</a:t>
            </a:r>
            <a:r>
              <a:rPr lang="el-GR" altLang="el-GR" sz="2400" b="1" dirty="0" smtClean="0">
                <a:cs typeface="Times New Roman" panose="02020603050405020304" pitchFamily="18" charset="0"/>
              </a:rPr>
              <a:t>).</a:t>
            </a:r>
            <a:endParaRPr lang="el-GR" altLang="el-GR" sz="2400" b="1" dirty="0" smtClean="0">
              <a:cs typeface="Times New Roman" panose="02020603050405020304" pitchFamily="18" charset="0"/>
            </a:endParaRPr>
          </a:p>
          <a:p>
            <a:pPr eaLnBrk="1" hangingPunct="1">
              <a:lnSpc>
                <a:spcPct val="100000"/>
              </a:lnSpc>
            </a:pPr>
            <a:r>
              <a:rPr lang="el-GR" altLang="el-GR" sz="2400" b="1" dirty="0" smtClean="0">
                <a:cs typeface="Times New Roman" panose="02020603050405020304" pitchFamily="18" charset="0"/>
              </a:rPr>
              <a:t>Ασυμμετρία εμφανίζουν οι Σπόγγοι.</a:t>
            </a:r>
          </a:p>
          <a:p>
            <a:pPr eaLnBrk="1" hangingPunct="1"/>
            <a:endParaRPr lang="el-GR" altLang="el-GR" sz="1100" dirty="0" smtClean="0">
              <a:solidFill>
                <a:schemeClr val="bg1"/>
              </a:solidFill>
              <a:latin typeface="Times New Roman" panose="02020603050405020304" pitchFamily="18" charset="0"/>
              <a:cs typeface="Times New Roman" panose="02020603050405020304" pitchFamily="18" charset="0"/>
            </a:endParaRPr>
          </a:p>
          <a:p>
            <a:pPr eaLnBrk="1" hangingPunct="1"/>
            <a:endParaRPr lang="el-GR" altLang="en-US" dirty="0" smtClean="0"/>
          </a:p>
        </p:txBody>
      </p:sp>
      <p:sp>
        <p:nvSpPr>
          <p:cNvPr id="5" name="Θέση υποσέλιδου 4"/>
          <p:cNvSpPr>
            <a:spLocks noGrp="1"/>
          </p:cNvSpPr>
          <p:nvPr>
            <p:ph type="ftr" sz="quarter" idx="14"/>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5"/>
          </p:nvPr>
        </p:nvSpPr>
        <p:spPr/>
        <p:txBody>
          <a:bodyPr/>
          <a:lstStyle/>
          <a:p>
            <a:pPr>
              <a:defRPr/>
            </a:pPr>
            <a:fld id="{F7DC2B51-FD66-43BE-81D3-B88860DAC84B}" type="slidenum">
              <a:rPr lang="en-US" altLang="el-GR" smtClean="0"/>
              <a:pPr>
                <a:defRPr/>
              </a:pPr>
              <a:t>17</a:t>
            </a:fld>
            <a:endParaRPr lang="en-US" altLang="el-GR"/>
          </a:p>
        </p:txBody>
      </p:sp>
      <p:sp>
        <p:nvSpPr>
          <p:cNvPr id="7" name="TextBox 6"/>
          <p:cNvSpPr txBox="1"/>
          <p:nvPr/>
        </p:nvSpPr>
        <p:spPr>
          <a:xfrm>
            <a:off x="8366125" y="5815013"/>
            <a:ext cx="341313" cy="276225"/>
          </a:xfrm>
          <a:prstGeom prst="rect">
            <a:avLst/>
          </a:prstGeom>
          <a:noFill/>
        </p:spPr>
        <p:txBody>
          <a:bodyPr wrap="none">
            <a:spAutoFit/>
          </a:bodyPr>
          <a:lstStyle/>
          <a:p>
            <a:pPr>
              <a:defRPr/>
            </a:pPr>
            <a:r>
              <a:rPr lang="en-US" sz="1200" b="1" dirty="0">
                <a:solidFill>
                  <a:schemeClr val="bg1"/>
                </a:solidFill>
                <a:latin typeface="+mn-lt"/>
              </a:rPr>
              <a:t>10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Συμμετρία σώματος: </a:t>
            </a:r>
            <a:br>
              <a:rPr lang="el-GR" altLang="el-GR" sz="4000" dirty="0" smtClean="0">
                <a:solidFill>
                  <a:srgbClr val="0070C0"/>
                </a:solidFill>
                <a:cs typeface="Times New Roman" panose="02020603050405020304" pitchFamily="18" charset="0"/>
              </a:rPr>
            </a:br>
            <a:r>
              <a:rPr lang="el-GR" altLang="el-GR" sz="4000" dirty="0" smtClean="0">
                <a:solidFill>
                  <a:srgbClr val="0070C0"/>
                </a:solidFill>
                <a:cs typeface="Times New Roman" panose="02020603050405020304" pitchFamily="18" charset="0"/>
              </a:rPr>
              <a:t>Αμφίπλευρη συμμετρία 1/3</a:t>
            </a:r>
            <a:endParaRPr lang="el-GR" altLang="en-US" sz="4000" dirty="0" smtClean="0">
              <a:solidFill>
                <a:srgbClr val="0070C0"/>
              </a:solidFill>
            </a:endParaRPr>
          </a:p>
        </p:txBody>
      </p:sp>
      <p:sp>
        <p:nvSpPr>
          <p:cNvPr id="33795" name="Θέση περιεχομένου 6"/>
          <p:cNvSpPr>
            <a:spLocks noGrp="1"/>
          </p:cNvSpPr>
          <p:nvPr>
            <p:ph idx="1"/>
          </p:nvPr>
        </p:nvSpPr>
        <p:spPr/>
        <p:txBody>
          <a:bodyPr/>
          <a:lstStyle/>
          <a:p>
            <a:pPr eaLnBrk="1" hangingPunct="1">
              <a:lnSpc>
                <a:spcPct val="100000"/>
              </a:lnSpc>
            </a:pPr>
            <a:r>
              <a:rPr lang="el-GR" altLang="el-GR" sz="2400" dirty="0" smtClean="0">
                <a:cs typeface="Times New Roman" panose="02020603050405020304" pitchFamily="18" charset="0"/>
              </a:rPr>
              <a:t>Η </a:t>
            </a:r>
            <a:r>
              <a:rPr lang="el-GR" altLang="el-GR" sz="2400" b="1" dirty="0" smtClean="0">
                <a:cs typeface="Times New Roman" panose="02020603050405020304" pitchFamily="18" charset="0"/>
              </a:rPr>
              <a:t>εμφάνιση της αμφίπλευρης συμμετρίας </a:t>
            </a:r>
            <a:r>
              <a:rPr lang="el-GR" altLang="el-GR" sz="2400" dirty="0" smtClean="0">
                <a:cs typeface="Times New Roman" panose="02020603050405020304" pitchFamily="18" charset="0"/>
              </a:rPr>
              <a:t>αποτελεί μεγάλη πρόοδο στην εξέλιξη των ζώων γιατί επέτρεψε την </a:t>
            </a:r>
            <a:r>
              <a:rPr lang="el-GR" altLang="el-GR" sz="2400" b="1" dirty="0" smtClean="0">
                <a:cs typeface="Times New Roman" panose="02020603050405020304" pitchFamily="18" charset="0"/>
              </a:rPr>
              <a:t>πρόσθια κίνηση</a:t>
            </a:r>
            <a:r>
              <a:rPr lang="el-GR" altLang="el-GR" sz="2400" dirty="0" smtClean="0">
                <a:cs typeface="Times New Roman" panose="02020603050405020304" pitchFamily="18" charset="0"/>
              </a:rPr>
              <a:t>, την </a:t>
            </a:r>
            <a:r>
              <a:rPr lang="el-GR" altLang="el-GR" sz="2400" b="1" dirty="0" err="1" smtClean="0">
                <a:cs typeface="Times New Roman" panose="02020603050405020304" pitchFamily="18" charset="0"/>
              </a:rPr>
              <a:t>κεφαλοποίηση</a:t>
            </a:r>
            <a:r>
              <a:rPr lang="el-GR" altLang="el-GR" sz="2400" b="1" dirty="0" smtClean="0">
                <a:cs typeface="Times New Roman" panose="02020603050405020304" pitchFamily="18" charset="0"/>
              </a:rPr>
              <a:t> (δημιουργία κεφαλιού) </a:t>
            </a:r>
            <a:r>
              <a:rPr lang="el-GR" altLang="el-GR" sz="2400" dirty="0" smtClean="0">
                <a:cs typeface="Times New Roman" panose="02020603050405020304" pitchFamily="18" charset="0"/>
              </a:rPr>
              <a:t>και την </a:t>
            </a:r>
            <a:r>
              <a:rPr lang="el-GR" altLang="el-GR" sz="2400" b="1" dirty="0" smtClean="0">
                <a:cs typeface="Times New Roman" panose="02020603050405020304" pitchFamily="18" charset="0"/>
              </a:rPr>
              <a:t>ανάπτυξη κεντρικού νευρικού συστήματος</a:t>
            </a:r>
            <a:r>
              <a:rPr lang="el-GR" altLang="el-GR" sz="2400" dirty="0" smtClean="0">
                <a:cs typeface="Times New Roman" panose="02020603050405020304" pitchFamily="18" charset="0"/>
              </a:rPr>
              <a:t>. Με την αμφίπλευρη συμμετρία προέκυψαν οργανισμοί με έντονη κίνηση και τα ζώα που εμφανίζουν τέτοια συμμετρία καλούνται </a:t>
            </a:r>
            <a:r>
              <a:rPr lang="el-GR" altLang="el-GR" sz="2400" b="1" dirty="0" smtClean="0">
                <a:cs typeface="Times New Roman" panose="02020603050405020304" pitchFamily="18" charset="0"/>
              </a:rPr>
              <a:t>Αμφίπλευρα</a:t>
            </a:r>
            <a:r>
              <a:rPr lang="el-GR" altLang="el-GR" sz="2400" dirty="0" smtClean="0">
                <a:cs typeface="Times New Roman" panose="02020603050405020304" pitchFamily="18" charset="0"/>
              </a:rPr>
              <a:t>.</a:t>
            </a:r>
            <a:endParaRPr lang="el-GR" altLang="en-US" sz="2400"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51098F57-5800-40DA-AF51-B0321C22DAFC}" type="slidenum">
              <a:rPr lang="en-US" altLang="el-GR" smtClean="0"/>
              <a:pPr>
                <a:defRPr/>
              </a:pPr>
              <a:t>18</a:t>
            </a:fld>
            <a:endParaRPr lang="en-US" altLang="el-G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Τίτλος 3"/>
          <p:cNvSpPr>
            <a:spLocks noGrp="1"/>
          </p:cNvSpPr>
          <p:nvPr>
            <p:ph type="title"/>
          </p:nvPr>
        </p:nvSpPr>
        <p:spPr/>
        <p:txBody>
          <a:bodyPr/>
          <a:lstStyle/>
          <a:p>
            <a:pPr eaLnBrk="1" hangingPunct="1"/>
            <a:r>
              <a:rPr lang="el-GR" altLang="en-US" dirty="0" smtClean="0">
                <a:solidFill>
                  <a:srgbClr val="0070C0"/>
                </a:solidFill>
              </a:rPr>
              <a:t>Ορολογία</a:t>
            </a:r>
            <a:endParaRPr lang="el-GR" altLang="en-US" dirty="0" smtClean="0">
              <a:solidFill>
                <a:srgbClr val="0070C0"/>
              </a:solidFill>
            </a:endParaRPr>
          </a:p>
        </p:txBody>
      </p:sp>
      <p:sp>
        <p:nvSpPr>
          <p:cNvPr id="35843" name="Θέση περιεχομένου 6"/>
          <p:cNvSpPr>
            <a:spLocks noGrp="1"/>
          </p:cNvSpPr>
          <p:nvPr>
            <p:ph idx="1"/>
          </p:nvPr>
        </p:nvSpPr>
        <p:spPr>
          <a:xfrm>
            <a:off x="395288" y="1690688"/>
            <a:ext cx="8497887" cy="4475162"/>
          </a:xfrm>
        </p:spPr>
        <p:txBody>
          <a:bodyPr/>
          <a:lstStyle/>
          <a:p>
            <a:pPr marL="0" indent="0" eaLnBrk="1" hangingPunct="1">
              <a:buFont typeface="Arial" panose="020B0604020202020204" pitchFamily="34" charset="0"/>
              <a:buNone/>
            </a:pPr>
            <a:r>
              <a:rPr lang="el-GR" altLang="el-GR" sz="2000" b="1" dirty="0" smtClean="0">
                <a:cs typeface="Times New Roman" panose="02020603050405020304" pitchFamily="18" charset="0"/>
              </a:rPr>
              <a:t>Μερικοί χρήσιμοι όροι που θα τους χρειαστείτε όταν διαβάζετε άρθρα ανατομίας (με την αγγλική</a:t>
            </a:r>
            <a:r>
              <a:rPr lang="en-GB" altLang="el-GR" sz="2000" b="1" dirty="0" smtClean="0">
                <a:cs typeface="Times New Roman" panose="02020603050405020304" pitchFamily="18" charset="0"/>
              </a:rPr>
              <a:t> </a:t>
            </a:r>
            <a:r>
              <a:rPr lang="el-GR" altLang="el-GR" sz="2000" b="1" dirty="0" smtClean="0">
                <a:cs typeface="Times New Roman" panose="02020603050405020304" pitchFamily="18" charset="0"/>
              </a:rPr>
              <a:t>μετάφραση):</a:t>
            </a:r>
          </a:p>
          <a:p>
            <a:pPr marL="0" indent="0" eaLnBrk="1" hangingPunct="1"/>
            <a:r>
              <a:rPr lang="en-US" altLang="el-GR" sz="2000" b="1" dirty="0" smtClean="0">
                <a:cs typeface="Times New Roman" panose="02020603050405020304" pitchFamily="18" charset="0"/>
              </a:rPr>
              <a:t>Π</a:t>
            </a:r>
            <a:r>
              <a:rPr lang="el-GR" altLang="el-GR" sz="2000" b="1" dirty="0" err="1" smtClean="0">
                <a:cs typeface="Times New Roman" panose="02020603050405020304" pitchFamily="18" charset="0"/>
              </a:rPr>
              <a:t>ρόσθιος</a:t>
            </a:r>
            <a:r>
              <a:rPr lang="el-GR" altLang="el-GR" sz="2000" dirty="0" smtClean="0">
                <a:cs typeface="Times New Roman" panose="02020603050405020304" pitchFamily="18" charset="0"/>
              </a:rPr>
              <a:t>: άκρο της κεφαλής </a:t>
            </a:r>
            <a:r>
              <a:rPr lang="en-GB" altLang="el-GR" sz="2000" dirty="0" smtClean="0">
                <a:cs typeface="Times New Roman" panose="02020603050405020304" pitchFamily="18" charset="0"/>
              </a:rPr>
              <a:t>(</a:t>
            </a:r>
            <a:r>
              <a:rPr lang="en-GB" altLang="el-GR" sz="2000" b="1" dirty="0" smtClean="0">
                <a:cs typeface="Times New Roman" panose="02020603050405020304" pitchFamily="18" charset="0"/>
              </a:rPr>
              <a:t>anterior</a:t>
            </a:r>
            <a:r>
              <a:rPr lang="en-GB" altLang="el-GR" sz="2000" dirty="0" smtClean="0">
                <a:cs typeface="Times New Roman" panose="02020603050405020304" pitchFamily="18" charset="0"/>
              </a:rPr>
              <a:t>)</a:t>
            </a:r>
            <a:endParaRPr lang="el-GR" altLang="el-GR" sz="2000" dirty="0" smtClean="0">
              <a:cs typeface="Times New Roman" panose="02020603050405020304" pitchFamily="18" charset="0"/>
            </a:endParaRPr>
          </a:p>
          <a:p>
            <a:pPr marL="0" indent="0" eaLnBrk="1" hangingPunct="1"/>
            <a:r>
              <a:rPr lang="el-GR" altLang="el-GR" sz="2000" b="1" dirty="0" smtClean="0">
                <a:cs typeface="Times New Roman" panose="02020603050405020304" pitchFamily="18" charset="0"/>
              </a:rPr>
              <a:t>Οπίσθιος</a:t>
            </a:r>
            <a:r>
              <a:rPr lang="el-GR" altLang="el-GR" sz="2000" dirty="0" smtClean="0">
                <a:cs typeface="Times New Roman" panose="02020603050405020304" pitchFamily="18" charset="0"/>
              </a:rPr>
              <a:t>: άκρο της ουράς</a:t>
            </a:r>
            <a:r>
              <a:rPr lang="en-GB" altLang="el-GR" sz="2000" dirty="0" smtClean="0">
                <a:cs typeface="Times New Roman" panose="02020603050405020304" pitchFamily="18" charset="0"/>
              </a:rPr>
              <a:t> (</a:t>
            </a:r>
            <a:r>
              <a:rPr lang="en-GB" altLang="el-GR" sz="2000" b="1" dirty="0" smtClean="0">
                <a:cs typeface="Times New Roman" panose="02020603050405020304" pitchFamily="18" charset="0"/>
              </a:rPr>
              <a:t>posterior</a:t>
            </a:r>
            <a:r>
              <a:rPr lang="en-GB" altLang="el-GR" sz="2000" dirty="0" smtClean="0">
                <a:cs typeface="Times New Roman" panose="02020603050405020304" pitchFamily="18" charset="0"/>
              </a:rPr>
              <a:t>)</a:t>
            </a:r>
            <a:r>
              <a:rPr lang="el-GR" altLang="el-GR" sz="2000" dirty="0" smtClean="0">
                <a:cs typeface="Times New Roman" panose="02020603050405020304" pitchFamily="18" charset="0"/>
              </a:rPr>
              <a:t> </a:t>
            </a:r>
          </a:p>
          <a:p>
            <a:pPr marL="0" indent="0" eaLnBrk="1" hangingPunct="1"/>
            <a:r>
              <a:rPr lang="el-GR" altLang="el-GR" sz="2000" b="1" dirty="0" smtClean="0">
                <a:cs typeface="Times New Roman" panose="02020603050405020304" pitchFamily="18" charset="0"/>
              </a:rPr>
              <a:t>Ραχιαίος</a:t>
            </a:r>
            <a:r>
              <a:rPr lang="el-GR" altLang="el-GR" sz="2000" dirty="0" smtClean="0">
                <a:cs typeface="Times New Roman" panose="02020603050405020304" pitchFamily="18" charset="0"/>
              </a:rPr>
              <a:t>: πίσω πλευρά</a:t>
            </a:r>
            <a:r>
              <a:rPr lang="en-GB" altLang="el-GR" sz="2000" dirty="0" smtClean="0">
                <a:cs typeface="Times New Roman" panose="02020603050405020304" pitchFamily="18" charset="0"/>
              </a:rPr>
              <a:t> (</a:t>
            </a:r>
            <a:r>
              <a:rPr lang="en-GB" altLang="el-GR" sz="2000" b="1" dirty="0" smtClean="0">
                <a:cs typeface="Times New Roman" panose="02020603050405020304" pitchFamily="18" charset="0"/>
              </a:rPr>
              <a:t>dorsal</a:t>
            </a:r>
            <a:r>
              <a:rPr lang="en-GB" altLang="el-GR" sz="2000" dirty="0" smtClean="0">
                <a:cs typeface="Times New Roman" panose="02020603050405020304" pitchFamily="18" charset="0"/>
              </a:rPr>
              <a:t>)</a:t>
            </a:r>
            <a:endParaRPr lang="el-GR" altLang="el-GR" sz="2000" dirty="0" smtClean="0">
              <a:cs typeface="Times New Roman" panose="02020603050405020304" pitchFamily="18" charset="0"/>
            </a:endParaRPr>
          </a:p>
          <a:p>
            <a:pPr marL="0" indent="0" eaLnBrk="1" hangingPunct="1"/>
            <a:r>
              <a:rPr lang="el-GR" altLang="el-GR" sz="2000" b="1" dirty="0" smtClean="0">
                <a:cs typeface="Times New Roman" panose="02020603050405020304" pitchFamily="18" charset="0"/>
              </a:rPr>
              <a:t>Κοιλιακός</a:t>
            </a:r>
            <a:r>
              <a:rPr lang="el-GR" altLang="el-GR" sz="2000" dirty="0" smtClean="0">
                <a:cs typeface="Times New Roman" panose="02020603050405020304" pitchFamily="18" charset="0"/>
              </a:rPr>
              <a:t>: πρόσθια πλευρά</a:t>
            </a:r>
            <a:r>
              <a:rPr lang="en-GB" altLang="el-GR" sz="2000" dirty="0" smtClean="0">
                <a:cs typeface="Times New Roman" panose="02020603050405020304" pitchFamily="18" charset="0"/>
              </a:rPr>
              <a:t> (</a:t>
            </a:r>
            <a:r>
              <a:rPr lang="en-GB" altLang="el-GR" sz="2000" b="1" dirty="0" smtClean="0">
                <a:cs typeface="Times New Roman" panose="02020603050405020304" pitchFamily="18" charset="0"/>
              </a:rPr>
              <a:t>ventral</a:t>
            </a:r>
            <a:r>
              <a:rPr lang="en-GB" altLang="el-GR" sz="2000" dirty="0" smtClean="0">
                <a:cs typeface="Times New Roman" panose="02020603050405020304" pitchFamily="18" charset="0"/>
              </a:rPr>
              <a:t>)</a:t>
            </a:r>
          </a:p>
          <a:p>
            <a:pPr marL="0" indent="0" eaLnBrk="1" hangingPunct="1"/>
            <a:r>
              <a:rPr lang="el-GR" altLang="el-GR" sz="2000" b="1" dirty="0" smtClean="0">
                <a:cs typeface="Times New Roman" panose="02020603050405020304" pitchFamily="18" charset="0"/>
              </a:rPr>
              <a:t>Μέσος</a:t>
            </a:r>
            <a:r>
              <a:rPr lang="el-GR" altLang="el-GR" sz="2000" dirty="0" smtClean="0">
                <a:cs typeface="Times New Roman" panose="02020603050405020304" pitchFamily="18" charset="0"/>
              </a:rPr>
              <a:t>: στο μέσο του σώματος </a:t>
            </a:r>
            <a:r>
              <a:rPr lang="en-GB" altLang="el-GR" sz="2000" dirty="0" smtClean="0">
                <a:cs typeface="Times New Roman" panose="02020603050405020304" pitchFamily="18" charset="0"/>
              </a:rPr>
              <a:t>(</a:t>
            </a:r>
            <a:r>
              <a:rPr lang="en-GB" altLang="el-GR" sz="2000" b="1" dirty="0" smtClean="0">
                <a:cs typeface="Times New Roman" panose="02020603050405020304" pitchFamily="18" charset="0"/>
              </a:rPr>
              <a:t>medial</a:t>
            </a:r>
            <a:r>
              <a:rPr lang="en-GB" altLang="el-GR" sz="2000" dirty="0" smtClean="0">
                <a:cs typeface="Times New Roman" panose="02020603050405020304" pitchFamily="18" charset="0"/>
              </a:rPr>
              <a:t>)</a:t>
            </a:r>
            <a:endParaRPr lang="el-GR" altLang="el-GR" sz="2000" dirty="0" smtClean="0">
              <a:cs typeface="Times New Roman" panose="02020603050405020304" pitchFamily="18" charset="0"/>
            </a:endParaRPr>
          </a:p>
          <a:p>
            <a:pPr marL="0" indent="0" eaLnBrk="1" hangingPunct="1"/>
            <a:r>
              <a:rPr lang="el-GR" altLang="el-GR" sz="2000" b="1" dirty="0" smtClean="0">
                <a:cs typeface="Times New Roman" panose="02020603050405020304" pitchFamily="18" charset="0"/>
              </a:rPr>
              <a:t>Πλευρικός</a:t>
            </a:r>
            <a:r>
              <a:rPr lang="el-GR" altLang="el-GR" sz="2000" dirty="0" smtClean="0">
                <a:cs typeface="Times New Roman" panose="02020603050405020304" pitchFamily="18" charset="0"/>
              </a:rPr>
              <a:t>: στις πλευρές του σώματος</a:t>
            </a:r>
            <a:r>
              <a:rPr lang="en-GB" altLang="el-GR" sz="2000" dirty="0" smtClean="0">
                <a:cs typeface="Times New Roman" panose="02020603050405020304" pitchFamily="18" charset="0"/>
              </a:rPr>
              <a:t> (</a:t>
            </a:r>
            <a:r>
              <a:rPr lang="en-GB" altLang="el-GR" sz="2000" b="1" dirty="0" smtClean="0">
                <a:cs typeface="Times New Roman" panose="02020603050405020304" pitchFamily="18" charset="0"/>
              </a:rPr>
              <a:t>lateral</a:t>
            </a:r>
            <a:r>
              <a:rPr lang="en-GB" altLang="el-GR" sz="2000" dirty="0" smtClean="0">
                <a:cs typeface="Times New Roman" panose="02020603050405020304" pitchFamily="18" charset="0"/>
              </a:rPr>
              <a:t>)</a:t>
            </a:r>
            <a:endParaRPr lang="el-GR" altLang="el-GR" sz="2000" dirty="0" smtClean="0">
              <a:cs typeface="Times New Roman" panose="02020603050405020304" pitchFamily="18" charset="0"/>
            </a:endParaRPr>
          </a:p>
          <a:p>
            <a:pPr marL="0" indent="0" eaLnBrk="1" hangingPunct="1"/>
            <a:r>
              <a:rPr lang="el-GR" altLang="el-GR" sz="2000" b="1" dirty="0" smtClean="0">
                <a:cs typeface="Times New Roman" panose="02020603050405020304" pitchFamily="18" charset="0"/>
              </a:rPr>
              <a:t>Απομακρυσμένος</a:t>
            </a:r>
            <a:r>
              <a:rPr lang="el-GR" altLang="el-GR" sz="2000" dirty="0" smtClean="0">
                <a:cs typeface="Times New Roman" panose="02020603050405020304" pitchFamily="18" charset="0"/>
              </a:rPr>
              <a:t>: μακριά από το μέσο του σώματος</a:t>
            </a:r>
            <a:r>
              <a:rPr lang="en-GB" altLang="el-GR" sz="2000" dirty="0" smtClean="0">
                <a:cs typeface="Times New Roman" panose="02020603050405020304" pitchFamily="18" charset="0"/>
              </a:rPr>
              <a:t> (</a:t>
            </a:r>
            <a:r>
              <a:rPr lang="en-GB" altLang="el-GR" sz="2000" b="1" dirty="0" smtClean="0">
                <a:cs typeface="Times New Roman" panose="02020603050405020304" pitchFamily="18" charset="0"/>
              </a:rPr>
              <a:t>distal</a:t>
            </a:r>
            <a:r>
              <a:rPr lang="en-GB" altLang="el-GR" sz="2000" dirty="0" smtClean="0">
                <a:cs typeface="Times New Roman" panose="02020603050405020304" pitchFamily="18" charset="0"/>
              </a:rPr>
              <a:t>)</a:t>
            </a:r>
            <a:endParaRPr lang="el-GR" altLang="el-GR" sz="2000" dirty="0" smtClean="0">
              <a:cs typeface="Times New Roman" panose="02020603050405020304" pitchFamily="18" charset="0"/>
            </a:endParaRPr>
          </a:p>
          <a:p>
            <a:pPr marL="0" indent="0" eaLnBrk="1" hangingPunct="1"/>
            <a:r>
              <a:rPr lang="el-GR" altLang="el-GR" sz="2000" b="1" dirty="0" smtClean="0">
                <a:cs typeface="Times New Roman" panose="02020603050405020304" pitchFamily="18" charset="0"/>
              </a:rPr>
              <a:t>Εγγύς</a:t>
            </a:r>
            <a:r>
              <a:rPr lang="el-GR" altLang="el-GR" sz="2000" dirty="0" smtClean="0">
                <a:cs typeface="Times New Roman" panose="02020603050405020304" pitchFamily="18" charset="0"/>
              </a:rPr>
              <a:t>: κοντά στο μέσο του σώματος</a:t>
            </a:r>
            <a:r>
              <a:rPr lang="en-GB" altLang="el-GR" sz="2000" dirty="0" smtClean="0">
                <a:cs typeface="Times New Roman" panose="02020603050405020304" pitchFamily="18" charset="0"/>
              </a:rPr>
              <a:t> (</a:t>
            </a:r>
            <a:r>
              <a:rPr lang="en-GB" altLang="el-GR" sz="2000" b="1" dirty="0" smtClean="0">
                <a:cs typeface="Times New Roman" panose="02020603050405020304" pitchFamily="18" charset="0"/>
              </a:rPr>
              <a:t>proximal</a:t>
            </a:r>
            <a:r>
              <a:rPr lang="en-GB" altLang="el-GR" sz="2000" dirty="0" smtClean="0">
                <a:cs typeface="Times New Roman" panose="02020603050405020304" pitchFamily="18" charset="0"/>
              </a:rPr>
              <a:t>)</a:t>
            </a:r>
          </a:p>
          <a:p>
            <a:pPr marL="0" indent="0" eaLnBrk="1" hangingPunct="1"/>
            <a:r>
              <a:rPr lang="el-GR" altLang="el-GR" sz="2000" dirty="0" smtClean="0">
                <a:cs typeface="Times New Roman" panose="02020603050405020304" pitchFamily="18" charset="0"/>
              </a:rPr>
              <a:t>Επίσης τα </a:t>
            </a:r>
            <a:r>
              <a:rPr lang="el-GR" altLang="el-GR" sz="2000" b="1" dirty="0" smtClean="0">
                <a:cs typeface="Times New Roman" panose="02020603050405020304" pitchFamily="18" charset="0"/>
              </a:rPr>
              <a:t>3 επίπεδα </a:t>
            </a:r>
            <a:r>
              <a:rPr lang="el-GR" altLang="el-GR" sz="2000" dirty="0" smtClean="0">
                <a:cs typeface="Times New Roman" panose="02020603050405020304" pitchFamily="18" charset="0"/>
              </a:rPr>
              <a:t>είναι: </a:t>
            </a:r>
            <a:r>
              <a:rPr lang="el-GR" altLang="el-GR" sz="2000" b="1" dirty="0" smtClean="0">
                <a:cs typeface="Times New Roman" panose="02020603050405020304" pitchFamily="18" charset="0"/>
              </a:rPr>
              <a:t>Μετωπιαίο (</a:t>
            </a:r>
            <a:r>
              <a:rPr lang="en-GB" altLang="el-GR" sz="2000" b="1" dirty="0" smtClean="0">
                <a:cs typeface="Times New Roman" panose="02020603050405020304" pitchFamily="18" charset="0"/>
              </a:rPr>
              <a:t>frontal)</a:t>
            </a:r>
            <a:r>
              <a:rPr lang="el-GR" altLang="el-GR" sz="2000" b="1" dirty="0" smtClean="0">
                <a:cs typeface="Times New Roman" panose="02020603050405020304" pitchFamily="18" charset="0"/>
              </a:rPr>
              <a:t>: Ραχιαίο-κοιλιακό, Οβελιαίο (</a:t>
            </a:r>
            <a:r>
              <a:rPr lang="en-GB" altLang="el-GR" sz="2000" b="1" dirty="0" smtClean="0">
                <a:cs typeface="Times New Roman" panose="02020603050405020304" pitchFamily="18" charset="0"/>
              </a:rPr>
              <a:t>sagittal)</a:t>
            </a:r>
            <a:r>
              <a:rPr lang="el-GR" altLang="el-GR" sz="2000" b="1" dirty="0" smtClean="0">
                <a:cs typeface="Times New Roman" panose="02020603050405020304" pitchFamily="18" charset="0"/>
              </a:rPr>
              <a:t>: δεξί-αριστερό, Εγκάρσιο (</a:t>
            </a:r>
            <a:r>
              <a:rPr lang="en-GB" altLang="el-GR" sz="2000" b="1" dirty="0" smtClean="0">
                <a:cs typeface="Times New Roman" panose="02020603050405020304" pitchFamily="18" charset="0"/>
              </a:rPr>
              <a:t>traverse)</a:t>
            </a:r>
            <a:r>
              <a:rPr lang="el-GR" altLang="el-GR" sz="2000" b="1" dirty="0" smtClean="0">
                <a:cs typeface="Times New Roman" panose="02020603050405020304" pitchFamily="18" charset="0"/>
              </a:rPr>
              <a:t>:</a:t>
            </a:r>
            <a:r>
              <a:rPr lang="en-GB" altLang="el-GR" sz="2000" b="1" dirty="0" smtClean="0">
                <a:cs typeface="Times New Roman" panose="02020603050405020304" pitchFamily="18" charset="0"/>
              </a:rPr>
              <a:t> (</a:t>
            </a:r>
            <a:r>
              <a:rPr lang="el-GR" altLang="el-GR" sz="2000" b="1" dirty="0" smtClean="0">
                <a:cs typeface="Times New Roman" panose="02020603050405020304" pitchFamily="18" charset="0"/>
              </a:rPr>
              <a:t>πρόσθιο-οπίσθιο).</a:t>
            </a:r>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1A213E91-CEDD-484E-A330-4BC7C2E472CE}" type="slidenum">
              <a:rPr lang="en-US" altLang="el-GR" smtClean="0"/>
              <a:pPr>
                <a:defRPr/>
              </a:pPr>
              <a:t>19</a:t>
            </a:fld>
            <a:endParaRPr lang="en-US" altLang="el-G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l-GR" altLang="el-GR" smtClean="0">
                <a:solidFill>
                  <a:srgbClr val="5075BC"/>
                </a:solidFill>
              </a:rPr>
              <a:t>Περιεχόμενα ενότητας</a:t>
            </a:r>
          </a:p>
        </p:txBody>
      </p:sp>
      <p:sp>
        <p:nvSpPr>
          <p:cNvPr id="5123" name="Content Placeholder 2"/>
          <p:cNvSpPr>
            <a:spLocks noGrp="1"/>
          </p:cNvSpPr>
          <p:nvPr>
            <p:ph idx="1"/>
          </p:nvPr>
        </p:nvSpPr>
        <p:spPr/>
        <p:txBody>
          <a:bodyPr/>
          <a:lstStyle/>
          <a:p>
            <a:pPr marL="0" indent="0" algn="ctr" eaLnBrk="1" hangingPunct="1">
              <a:lnSpc>
                <a:spcPct val="70000"/>
              </a:lnSpc>
              <a:buFont typeface="Arial" panose="020B0604020202020204" pitchFamily="34" charset="0"/>
              <a:buNone/>
            </a:pPr>
            <a:r>
              <a:rPr lang="el-GR" altLang="en-US" sz="2600" smtClean="0">
                <a:cs typeface="Times New Roman" panose="02020603050405020304" pitchFamily="18" charset="0"/>
              </a:rPr>
              <a:t>Θα αναπτυχθούν τα εξής θέματα:</a:t>
            </a:r>
            <a:endParaRPr lang="en-GB" altLang="en-US" sz="2600" smtClean="0">
              <a:cs typeface="Times New Roman" panose="02020603050405020304" pitchFamily="18" charset="0"/>
            </a:endParaRPr>
          </a:p>
          <a:p>
            <a:pPr marL="0" indent="0" algn="ctr" eaLnBrk="1" hangingPunct="1">
              <a:lnSpc>
                <a:spcPct val="70000"/>
              </a:lnSpc>
            </a:pPr>
            <a:endParaRPr lang="el-GR" altLang="en-US" sz="2600" smtClean="0">
              <a:cs typeface="Times New Roman" panose="02020603050405020304" pitchFamily="18" charset="0"/>
            </a:endParaRPr>
          </a:p>
          <a:p>
            <a:pPr marL="0" indent="0" eaLnBrk="1" hangingPunct="1">
              <a:lnSpc>
                <a:spcPct val="100000"/>
              </a:lnSpc>
            </a:pPr>
            <a:r>
              <a:rPr lang="el-GR" altLang="en-US" sz="2600" smtClean="0">
                <a:cs typeface="Times New Roman" panose="02020603050405020304" pitchFamily="18" charset="0"/>
              </a:rPr>
              <a:t>Οργάνωση Πολυπλοκότητας Ζώων.</a:t>
            </a:r>
          </a:p>
          <a:p>
            <a:pPr marL="0" indent="0" eaLnBrk="1" hangingPunct="1">
              <a:lnSpc>
                <a:spcPct val="100000"/>
              </a:lnSpc>
            </a:pPr>
            <a:r>
              <a:rPr lang="el-GR" altLang="en-US" sz="2600" smtClean="0">
                <a:cs typeface="Times New Roman" panose="02020603050405020304" pitchFamily="18" charset="0"/>
              </a:rPr>
              <a:t>Τύποι Ιστών.</a:t>
            </a:r>
          </a:p>
          <a:p>
            <a:pPr marL="0" indent="0" eaLnBrk="1" hangingPunct="1">
              <a:lnSpc>
                <a:spcPct val="100000"/>
              </a:lnSpc>
            </a:pPr>
            <a:r>
              <a:rPr lang="el-GR" altLang="en-US" sz="2600" smtClean="0">
                <a:cs typeface="Times New Roman" panose="02020603050405020304" pitchFamily="18" charset="0"/>
              </a:rPr>
              <a:t>Μηχανισμοί Εξελικτικών Αλλαγών.</a:t>
            </a:r>
          </a:p>
          <a:p>
            <a:pPr marL="0" indent="0" eaLnBrk="1" hangingPunct="1">
              <a:lnSpc>
                <a:spcPct val="100000"/>
              </a:lnSpc>
              <a:buFont typeface="Arial" panose="020B0604020202020204" pitchFamily="34" charset="0"/>
              <a:buNone/>
            </a:pPr>
            <a:endParaRPr lang="el-GR" altLang="el-GR" sz="1200" smtClean="0">
              <a:cs typeface="Times New Roman" panose="02020603050405020304" pitchFamily="18" charset="0"/>
            </a:endParaRPr>
          </a:p>
          <a:p>
            <a:pPr marL="0" indent="0" eaLnBrk="1" hangingPunct="1">
              <a:lnSpc>
                <a:spcPct val="100000"/>
              </a:lnSpc>
              <a:buFont typeface="Arial" panose="020B0604020202020204" pitchFamily="34" charset="0"/>
              <a:buNone/>
            </a:pPr>
            <a:endParaRPr lang="el-GR" altLang="el-GR" sz="1200" smtClean="0">
              <a:cs typeface="Times New Roman" panose="02020603050405020304" pitchFamily="18" charset="0"/>
            </a:endParaRPr>
          </a:p>
          <a:p>
            <a:pPr marL="0" indent="0" algn="ctr" eaLnBrk="1" hangingPunct="1">
              <a:lnSpc>
                <a:spcPct val="70000"/>
              </a:lnSpc>
              <a:buFont typeface="Arial" panose="020B0604020202020204" pitchFamily="34" charset="0"/>
              <a:buNone/>
            </a:pPr>
            <a:r>
              <a:rPr lang="el-GR" altLang="en-US" sz="1600" smtClean="0">
                <a:cs typeface="Times New Roman" panose="02020603050405020304" pitchFamily="18" charset="0"/>
              </a:rPr>
              <a:t> </a:t>
            </a:r>
            <a:r>
              <a:rPr lang="el-GR" altLang="en-US" sz="2000" smtClean="0">
                <a:cs typeface="Times New Roman" panose="02020603050405020304" pitchFamily="18" charset="0"/>
              </a:rPr>
              <a:t>Σκαρλάτος Ντέντος</a:t>
            </a:r>
          </a:p>
          <a:p>
            <a:pPr marL="0" indent="0" algn="ctr" eaLnBrk="1" hangingPunct="1">
              <a:lnSpc>
                <a:spcPct val="70000"/>
              </a:lnSpc>
              <a:buFont typeface="Arial" panose="020B0604020202020204" pitchFamily="34" charset="0"/>
              <a:buNone/>
            </a:pPr>
            <a:r>
              <a:rPr lang="en-GB" altLang="en-US" sz="2000" smtClean="0">
                <a:cs typeface="Times New Roman" panose="02020603050405020304" pitchFamily="18" charset="0"/>
              </a:rPr>
              <a:t> sdedos@biol.uoa.gr</a:t>
            </a:r>
          </a:p>
          <a:p>
            <a:pPr marL="0" indent="0" eaLnBrk="1" hangingPunct="1">
              <a:lnSpc>
                <a:spcPct val="70000"/>
              </a:lnSpc>
            </a:pPr>
            <a:endParaRPr lang="el-GR" altLang="en-US" sz="900" smtClean="0">
              <a:solidFill>
                <a:schemeClr val="bg1"/>
              </a:solidFill>
              <a:cs typeface="Times New Roman" panose="02020603050405020304" pitchFamily="18" charset="0"/>
            </a:endParaRPr>
          </a:p>
          <a:p>
            <a:pPr marL="0" indent="0" eaLnBrk="1" hangingPunct="1">
              <a:lnSpc>
                <a:spcPct val="70000"/>
              </a:lnSpc>
            </a:pPr>
            <a:r>
              <a:rPr lang="el-GR" altLang="en-US" sz="1200" smtClean="0">
                <a:cs typeface="Times New Roman" panose="02020603050405020304" pitchFamily="18" charset="0"/>
              </a:rPr>
              <a:t>Καμία από τις εικόνες ή σχήματα που παρουσιάζονται δεν παραβιάζει πνευματικά δικαιώματα </a:t>
            </a:r>
          </a:p>
          <a:p>
            <a:pPr marL="0" indent="0" eaLnBrk="1" hangingPunct="1">
              <a:lnSpc>
                <a:spcPct val="70000"/>
              </a:lnSpc>
            </a:pPr>
            <a:endParaRPr lang="el-GR" altLang="el-GR" sz="800" smtClean="0"/>
          </a:p>
        </p:txBody>
      </p:sp>
      <p:sp>
        <p:nvSpPr>
          <p:cNvPr id="7" name="Θέση υποσέλιδου 6"/>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8" name="Θέση αριθμού διαφάνειας 7"/>
          <p:cNvSpPr>
            <a:spLocks noGrp="1"/>
          </p:cNvSpPr>
          <p:nvPr>
            <p:ph type="sldNum" sz="quarter" idx="11"/>
          </p:nvPr>
        </p:nvSpPr>
        <p:spPr/>
        <p:txBody>
          <a:bodyPr/>
          <a:lstStyle/>
          <a:p>
            <a:pPr>
              <a:defRPr/>
            </a:pPr>
            <a:fld id="{47F1AE8D-98E6-43CA-AD47-6F01DB370A8E}"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Συμμετρία σώματος: </a:t>
            </a:r>
            <a:br>
              <a:rPr lang="el-GR" altLang="el-GR" sz="4000" dirty="0" smtClean="0">
                <a:solidFill>
                  <a:srgbClr val="0070C0"/>
                </a:solidFill>
                <a:cs typeface="Times New Roman" panose="02020603050405020304" pitchFamily="18" charset="0"/>
              </a:rPr>
            </a:br>
            <a:r>
              <a:rPr lang="el-GR" altLang="el-GR" sz="4000" dirty="0" smtClean="0">
                <a:solidFill>
                  <a:srgbClr val="0070C0"/>
                </a:solidFill>
                <a:cs typeface="Times New Roman" panose="02020603050405020304" pitchFamily="18" charset="0"/>
              </a:rPr>
              <a:t>Αμφίπλευρη συμμετρία 2/3</a:t>
            </a:r>
            <a:endParaRPr lang="el-GR" altLang="en-US" sz="4000" dirty="0" smtClean="0">
              <a:solidFill>
                <a:srgbClr val="0070C0"/>
              </a:solidFill>
            </a:endParaRPr>
          </a:p>
        </p:txBody>
      </p:sp>
      <p:sp>
        <p:nvSpPr>
          <p:cNvPr id="39939" name="Θέση κειμένου 1"/>
          <p:cNvSpPr>
            <a:spLocks noGrp="1"/>
          </p:cNvSpPr>
          <p:nvPr>
            <p:ph idx="1"/>
          </p:nvPr>
        </p:nvSpPr>
        <p:spPr>
          <a:xfrm>
            <a:off x="755650" y="1690688"/>
            <a:ext cx="7886700" cy="4635500"/>
          </a:xfrm>
        </p:spPr>
        <p:txBody>
          <a:bodyPr/>
          <a:lstStyle/>
          <a:p>
            <a:pPr eaLnBrk="1" hangingPunct="1">
              <a:lnSpc>
                <a:spcPct val="100000"/>
              </a:lnSpc>
            </a:pPr>
            <a:r>
              <a:rPr lang="el-GR" altLang="el-GR" sz="2400" dirty="0" smtClean="0">
                <a:cs typeface="Times New Roman" panose="02020603050405020304" pitchFamily="18" charset="0"/>
              </a:rPr>
              <a:t>Τα </a:t>
            </a:r>
            <a:r>
              <a:rPr lang="el-GR" altLang="el-GR" sz="2400" b="1" dirty="0" smtClean="0">
                <a:cs typeface="Times New Roman" panose="02020603050405020304" pitchFamily="18" charset="0"/>
              </a:rPr>
              <a:t>ζώα με αμφίπλευρη συμμετρία </a:t>
            </a:r>
            <a:r>
              <a:rPr lang="el-GR" altLang="el-GR" sz="2400" dirty="0" smtClean="0">
                <a:cs typeface="Times New Roman" panose="02020603050405020304" pitchFamily="18" charset="0"/>
              </a:rPr>
              <a:t>μπορούν να ομαδοποιηθούν ανάλογα με την παρουσία και τον τύπο της σωματικής τους κοιλότητας σε </a:t>
            </a:r>
            <a:r>
              <a:rPr lang="el-GR" altLang="el-GR" sz="2400" b="1" dirty="0" err="1" smtClean="0">
                <a:cs typeface="Times New Roman" panose="02020603050405020304" pitchFamily="18" charset="0"/>
              </a:rPr>
              <a:t>Ακοιλωματικούς</a:t>
            </a: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Ψευδοκοιλωματικούς</a:t>
            </a:r>
            <a:r>
              <a:rPr lang="el-GR" altLang="el-GR" sz="2400" b="1" dirty="0" smtClean="0">
                <a:cs typeface="Times New Roman" panose="02020603050405020304" pitchFamily="18" charset="0"/>
              </a:rPr>
              <a:t> (απουσία </a:t>
            </a:r>
            <a:r>
              <a:rPr lang="el-GR" altLang="el-GR" sz="2400" b="1" dirty="0" err="1" smtClean="0">
                <a:cs typeface="Times New Roman" panose="02020603050405020304" pitchFamily="18" charset="0"/>
              </a:rPr>
              <a:t>μεσοδερμικού</a:t>
            </a:r>
            <a:r>
              <a:rPr lang="el-GR" altLang="el-GR" sz="2400" b="1" dirty="0" smtClean="0">
                <a:cs typeface="Times New Roman" panose="02020603050405020304" pitchFamily="18" charset="0"/>
              </a:rPr>
              <a:t> περιτόναιου)</a:t>
            </a:r>
            <a:r>
              <a:rPr lang="el-GR" altLang="el-GR" sz="2400" dirty="0" smtClean="0">
                <a:cs typeface="Times New Roman" panose="02020603050405020304" pitchFamily="18" charset="0"/>
              </a:rPr>
              <a:t>και </a:t>
            </a:r>
            <a:r>
              <a:rPr lang="el-GR" altLang="el-GR" sz="2400" b="1" dirty="0" err="1" smtClean="0">
                <a:cs typeface="Times New Roman" panose="02020603050405020304" pitchFamily="18" charset="0"/>
              </a:rPr>
              <a:t>Ευκοιλωματικούς</a:t>
            </a:r>
            <a:r>
              <a:rPr lang="el-GR" altLang="el-GR" sz="2400" b="1" dirty="0" smtClean="0">
                <a:cs typeface="Times New Roman" panose="02020603050405020304" pitchFamily="18" charset="0"/>
              </a:rPr>
              <a:t> ο</a:t>
            </a:r>
            <a:r>
              <a:rPr lang="el-GR" altLang="el-GR" sz="2400" dirty="0" smtClean="0">
                <a:cs typeface="Times New Roman" panose="02020603050405020304" pitchFamily="18" charset="0"/>
              </a:rPr>
              <a:t>ργανισμούς.  </a:t>
            </a:r>
          </a:p>
          <a:p>
            <a:pPr eaLnBrk="1" hangingPunct="1">
              <a:lnSpc>
                <a:spcPct val="100000"/>
              </a:lnSpc>
            </a:pPr>
            <a:r>
              <a:rPr lang="el-GR" altLang="el-GR" sz="2400" dirty="0" smtClean="0">
                <a:cs typeface="Times New Roman" panose="02020603050405020304" pitchFamily="18" charset="0"/>
              </a:rPr>
              <a:t>Στα </a:t>
            </a:r>
            <a:r>
              <a:rPr lang="el-GR" altLang="el-GR" sz="2400" b="1" dirty="0" smtClean="0">
                <a:cs typeface="Times New Roman" panose="02020603050405020304" pitchFamily="18" charset="0"/>
              </a:rPr>
              <a:t>Αμφίπλευρα</a:t>
            </a:r>
            <a:r>
              <a:rPr lang="el-GR" altLang="el-GR" sz="2400" dirty="0" smtClean="0">
                <a:cs typeface="Times New Roman" panose="02020603050405020304" pitchFamily="18" charset="0"/>
              </a:rPr>
              <a:t> έχουμε την εμφάνιση του </a:t>
            </a:r>
            <a:r>
              <a:rPr lang="el-GR" altLang="el-GR" sz="2400" b="1" dirty="0" smtClean="0">
                <a:cs typeface="Times New Roman" panose="02020603050405020304" pitchFamily="18" charset="0"/>
              </a:rPr>
              <a:t>κοιλώματος</a:t>
            </a:r>
            <a:r>
              <a:rPr lang="el-GR" altLang="el-GR" sz="2400" dirty="0" smtClean="0">
                <a:cs typeface="Times New Roman" panose="02020603050405020304" pitchFamily="18" charset="0"/>
              </a:rPr>
              <a:t>, ένας χώρος γεμάτος υγρό το οποίο περιβάλλει τον πεπτικό σωλήνα. </a:t>
            </a:r>
          </a:p>
          <a:p>
            <a:pPr eaLnBrk="1" hangingPunct="1">
              <a:lnSpc>
                <a:spcPct val="100000"/>
              </a:lnSpc>
            </a:pPr>
            <a:r>
              <a:rPr lang="el-GR" altLang="el-GR" sz="2400" dirty="0" smtClean="0">
                <a:cs typeface="Times New Roman" panose="02020603050405020304" pitchFamily="18" charset="0"/>
              </a:rPr>
              <a:t>Το κοίλωμα παρουσιάζει διάταξη «</a:t>
            </a:r>
            <a:r>
              <a:rPr lang="el-GR" altLang="el-GR" sz="2400" b="1" dirty="0" smtClean="0">
                <a:cs typeface="Times New Roman" panose="02020603050405020304" pitchFamily="18" charset="0"/>
              </a:rPr>
              <a:t>σωλήνας μέσα σε σωλήνα</a:t>
            </a:r>
            <a:r>
              <a:rPr lang="el-GR" altLang="el-GR" sz="2400" dirty="0" smtClean="0">
                <a:cs typeface="Times New Roman" panose="02020603050405020304" pitchFamily="18" charset="0"/>
              </a:rPr>
              <a:t>», επιτρέπει την </a:t>
            </a:r>
            <a:r>
              <a:rPr lang="el-GR" altLang="el-GR" sz="2400" b="1" dirty="0" smtClean="0">
                <a:cs typeface="Times New Roman" panose="02020603050405020304" pitchFamily="18" charset="0"/>
              </a:rPr>
              <a:t>ανάπτυξη των σπλαχνικών οργάνων </a:t>
            </a:r>
            <a:r>
              <a:rPr lang="el-GR" altLang="el-GR" sz="2400" dirty="0" smtClean="0">
                <a:cs typeface="Times New Roman" panose="02020603050405020304" pitchFamily="18" charset="0"/>
              </a:rPr>
              <a:t>και λειτουργεί ως </a:t>
            </a:r>
            <a:r>
              <a:rPr lang="el-GR" altLang="el-GR" sz="2400" b="1" dirty="0" smtClean="0">
                <a:cs typeface="Times New Roman" panose="02020603050405020304" pitchFamily="18" charset="0"/>
              </a:rPr>
              <a:t>υδραυλικός σκελετός.</a:t>
            </a:r>
          </a:p>
          <a:p>
            <a:pPr eaLnBrk="1" hangingPunct="1"/>
            <a:endParaRPr lang="el-GR" altLang="en-US"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8852275A-24D0-4ACE-AA27-B1BB4371C1F8}" type="slidenum">
              <a:rPr lang="en-US" altLang="el-GR" smtClean="0"/>
              <a:pPr>
                <a:defRPr/>
              </a:pPr>
              <a:t>20</a:t>
            </a:fld>
            <a:endParaRPr lang="en-US" altLang="el-G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Συμμετρία σώματος: </a:t>
            </a:r>
            <a:br>
              <a:rPr lang="el-GR" altLang="el-GR" sz="4000" dirty="0" smtClean="0">
                <a:solidFill>
                  <a:srgbClr val="0070C0"/>
                </a:solidFill>
                <a:cs typeface="Times New Roman" panose="02020603050405020304" pitchFamily="18" charset="0"/>
              </a:rPr>
            </a:br>
            <a:r>
              <a:rPr lang="el-GR" altLang="el-GR" sz="4000" dirty="0" smtClean="0">
                <a:solidFill>
                  <a:srgbClr val="0070C0"/>
                </a:solidFill>
                <a:cs typeface="Times New Roman" panose="02020603050405020304" pitchFamily="18" charset="0"/>
              </a:rPr>
              <a:t>Αμφίπλευρη συμμετρία 3/3</a:t>
            </a:r>
            <a:endParaRPr lang="el-GR" altLang="en-US" sz="4000" dirty="0" smtClean="0">
              <a:solidFill>
                <a:srgbClr val="0070C0"/>
              </a:solidFill>
            </a:endParaRPr>
          </a:p>
        </p:txBody>
      </p:sp>
      <p:pic>
        <p:nvPicPr>
          <p:cNvPr id="41987" name="Θέση περιεχομένου 9"/>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628650" y="1949450"/>
            <a:ext cx="7886700" cy="4103688"/>
          </a:xfrm>
        </p:spPr>
      </p:pic>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1C7C8AD0-FCD2-45F2-A2C4-F3AB9F4DBAA2}" type="slidenum">
              <a:rPr lang="en-US" altLang="el-GR" smtClean="0"/>
              <a:pPr>
                <a:defRPr/>
              </a:pPr>
              <a:t>21</a:t>
            </a:fld>
            <a:endParaRPr lang="en-US" altLang="el-GR"/>
          </a:p>
        </p:txBody>
      </p:sp>
      <p:sp>
        <p:nvSpPr>
          <p:cNvPr id="7" name="TextBox 6"/>
          <p:cNvSpPr txBox="1"/>
          <p:nvPr/>
        </p:nvSpPr>
        <p:spPr>
          <a:xfrm>
            <a:off x="7964488" y="5645150"/>
            <a:ext cx="342900" cy="276225"/>
          </a:xfrm>
          <a:prstGeom prst="rect">
            <a:avLst/>
          </a:prstGeom>
          <a:noFill/>
        </p:spPr>
        <p:txBody>
          <a:bodyPr wrap="none">
            <a:spAutoFit/>
          </a:bodyPr>
          <a:lstStyle/>
          <a:p>
            <a:pPr>
              <a:defRPr/>
            </a:pPr>
            <a:r>
              <a:rPr lang="en-US" sz="1200" b="1" dirty="0">
                <a:latin typeface="+mn-lt"/>
              </a:rPr>
              <a:t>11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Τίτλος 3"/>
          <p:cNvSpPr>
            <a:spLocks noGrp="1"/>
          </p:cNvSpPr>
          <p:nvPr>
            <p:ph type="title"/>
          </p:nvPr>
        </p:nvSpPr>
        <p:spPr>
          <a:xfrm>
            <a:off x="476250" y="374650"/>
            <a:ext cx="8191500" cy="1325563"/>
          </a:xfrm>
        </p:spPr>
        <p:txBody>
          <a:bodyPr/>
          <a:lstStyle/>
          <a:p>
            <a:pPr eaLnBrk="1" hangingPunct="1"/>
            <a:r>
              <a:rPr lang="el-GR" altLang="el-GR" sz="3400" dirty="0" smtClean="0">
                <a:solidFill>
                  <a:srgbClr val="0070C0"/>
                </a:solidFill>
                <a:cs typeface="Times New Roman" panose="02020603050405020304" pitchFamily="18" charset="0"/>
              </a:rPr>
              <a:t>Σωματικές κοιλότητες – </a:t>
            </a:r>
            <a:br>
              <a:rPr lang="el-GR" altLang="el-GR" sz="3400" dirty="0" smtClean="0">
                <a:solidFill>
                  <a:srgbClr val="0070C0"/>
                </a:solidFill>
                <a:cs typeface="Times New Roman" panose="02020603050405020304" pitchFamily="18" charset="0"/>
              </a:rPr>
            </a:br>
            <a:r>
              <a:rPr lang="el-GR" altLang="el-GR" sz="3400" dirty="0" smtClean="0">
                <a:solidFill>
                  <a:srgbClr val="0070C0"/>
                </a:solidFill>
                <a:cs typeface="Times New Roman" panose="02020603050405020304" pitchFamily="18" charset="0"/>
              </a:rPr>
              <a:t>Διαφορές δημιουργίας μεσοδέρματος 1/2</a:t>
            </a:r>
            <a:endParaRPr lang="el-GR" altLang="en-US" sz="3400" dirty="0" smtClean="0">
              <a:solidFill>
                <a:srgbClr val="0070C0"/>
              </a:solidFill>
            </a:endParaRPr>
          </a:p>
        </p:txBody>
      </p:sp>
      <p:sp>
        <p:nvSpPr>
          <p:cNvPr id="44035" name="Θέση περιεχομένου 1"/>
          <p:cNvSpPr>
            <a:spLocks noGrp="1"/>
          </p:cNvSpPr>
          <p:nvPr>
            <p:ph idx="1"/>
          </p:nvPr>
        </p:nvSpPr>
        <p:spPr/>
        <p:txBody>
          <a:bodyPr/>
          <a:lstStyle/>
          <a:p>
            <a:pPr eaLnBrk="1" hangingPunct="1">
              <a:lnSpc>
                <a:spcPct val="100000"/>
              </a:lnSpc>
            </a:pPr>
            <a:r>
              <a:rPr lang="el-GR" altLang="el-GR" sz="2400" dirty="0" smtClean="0">
                <a:cs typeface="Times New Roman" panose="02020603050405020304" pitchFamily="18" charset="0"/>
              </a:rPr>
              <a:t>Στο </a:t>
            </a:r>
            <a:r>
              <a:rPr lang="el-GR" altLang="el-GR" sz="2400" b="1" dirty="0" err="1" smtClean="0">
                <a:cs typeface="Times New Roman" panose="02020603050405020304" pitchFamily="18" charset="0"/>
              </a:rPr>
              <a:t>σχιζοκοιλωματικό</a:t>
            </a:r>
            <a:r>
              <a:rPr lang="el-GR" altLang="el-GR" sz="2400" b="1" dirty="0" smtClean="0">
                <a:cs typeface="Times New Roman" panose="02020603050405020304" pitchFamily="18" charset="0"/>
              </a:rPr>
              <a:t> τρόπο δημιουργίας του κοιλώματος</a:t>
            </a:r>
            <a:r>
              <a:rPr lang="el-GR" altLang="el-GR" sz="2400" dirty="0" smtClean="0">
                <a:cs typeface="Times New Roman" panose="02020603050405020304" pitchFamily="18" charset="0"/>
              </a:rPr>
              <a:t>, που χαρακτηρίζει τα </a:t>
            </a:r>
            <a:r>
              <a:rPr lang="el-GR" altLang="el-GR" sz="2400" b="1" dirty="0" err="1" smtClean="0">
                <a:cs typeface="Times New Roman" panose="02020603050405020304" pitchFamily="18" charset="0"/>
              </a:rPr>
              <a:t>Πρωτοστόμια</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το </a:t>
            </a:r>
            <a:r>
              <a:rPr lang="el-GR" altLang="el-GR" sz="2400" b="1" dirty="0" smtClean="0">
                <a:cs typeface="Times New Roman" panose="02020603050405020304" pitchFamily="18" charset="0"/>
              </a:rPr>
              <a:t>μεσόδερμα</a:t>
            </a:r>
            <a:r>
              <a:rPr lang="el-GR" altLang="el-GR" sz="2400" dirty="0" smtClean="0">
                <a:cs typeface="Times New Roman" panose="02020603050405020304" pitchFamily="18" charset="0"/>
              </a:rPr>
              <a:t> δημιουργείται από ομάδα κυττάρων που μεταναστεύουν από την περιοχή του </a:t>
            </a:r>
            <a:r>
              <a:rPr lang="el-GR" altLang="el-GR" sz="2400" b="1" dirty="0" err="1" smtClean="0">
                <a:cs typeface="Times New Roman" panose="02020603050405020304" pitchFamily="18" charset="0"/>
              </a:rPr>
              <a:t>βλαστοπόρου</a:t>
            </a:r>
            <a:r>
              <a:rPr lang="el-GR" altLang="el-GR" sz="2400" dirty="0" smtClean="0">
                <a:cs typeface="Times New Roman" panose="02020603050405020304" pitchFamily="18" charset="0"/>
              </a:rPr>
              <a:t>. Το μεσόδερμα μετά «σπάει» και δημιουργείται το κοίλωμα. </a:t>
            </a:r>
          </a:p>
          <a:p>
            <a:pPr eaLnBrk="1" hangingPunct="1">
              <a:lnSpc>
                <a:spcPct val="100000"/>
              </a:lnSpc>
            </a:pPr>
            <a:r>
              <a:rPr lang="el-GR" altLang="el-GR" sz="2400" dirty="0" smtClean="0">
                <a:cs typeface="Times New Roman" panose="02020603050405020304" pitchFamily="18" charset="0"/>
              </a:rPr>
              <a:t>Στον </a:t>
            </a:r>
            <a:r>
              <a:rPr lang="el-GR" altLang="el-GR" sz="2400" b="1" dirty="0" err="1" smtClean="0">
                <a:cs typeface="Times New Roman" panose="02020603050405020304" pitchFamily="18" charset="0"/>
              </a:rPr>
              <a:t>εντεροκοιλωματικό</a:t>
            </a:r>
            <a:r>
              <a:rPr lang="el-GR" altLang="el-GR" sz="2400" b="1" dirty="0" smtClean="0">
                <a:cs typeface="Times New Roman" panose="02020603050405020304" pitchFamily="18" charset="0"/>
              </a:rPr>
              <a:t> τρόπο δημιουργίας του κοιλώματος</a:t>
            </a:r>
            <a:r>
              <a:rPr lang="el-GR" altLang="el-GR" sz="2400" dirty="0" smtClean="0">
                <a:cs typeface="Times New Roman" panose="02020603050405020304" pitchFamily="18" charset="0"/>
              </a:rPr>
              <a:t>, που χαρακτηρίζει τα </a:t>
            </a:r>
            <a:r>
              <a:rPr lang="el-GR" altLang="el-GR" sz="2400" b="1" dirty="0" err="1" smtClean="0">
                <a:cs typeface="Times New Roman" panose="02020603050405020304" pitchFamily="18" charset="0"/>
              </a:rPr>
              <a:t>Δευτεροστόμια</a:t>
            </a:r>
            <a:r>
              <a:rPr lang="el-GR" altLang="el-GR" sz="2400" dirty="0" smtClean="0">
                <a:cs typeface="Times New Roman" panose="02020603050405020304" pitchFamily="18" charset="0"/>
              </a:rPr>
              <a:t>, το κοίλωμα προέρχεται από θύλακες κυττάρων του </a:t>
            </a:r>
            <a:r>
              <a:rPr lang="el-GR" altLang="el-GR" sz="2400" b="1" dirty="0" err="1" smtClean="0">
                <a:cs typeface="Times New Roman" panose="02020603050405020304" pitchFamily="18" charset="0"/>
              </a:rPr>
              <a:t>αρχεντέρου</a:t>
            </a:r>
            <a:r>
              <a:rPr lang="el-GR" altLang="el-GR" sz="2400" b="1" dirty="0" smtClean="0">
                <a:cs typeface="Times New Roman" panose="02020603050405020304" pitchFamily="18" charset="0"/>
              </a:rPr>
              <a:t>.</a:t>
            </a:r>
            <a:r>
              <a:rPr lang="el-GR" altLang="el-GR" sz="2400" dirty="0" smtClean="0">
                <a:cs typeface="Times New Roman" panose="02020603050405020304" pitchFamily="18" charset="0"/>
              </a:rPr>
              <a:t> </a:t>
            </a:r>
          </a:p>
          <a:p>
            <a:pPr eaLnBrk="1" hangingPunct="1">
              <a:lnSpc>
                <a:spcPct val="100000"/>
              </a:lnSpc>
            </a:pPr>
            <a:r>
              <a:rPr lang="el-GR" altLang="el-GR" sz="2400" b="1" dirty="0" smtClean="0">
                <a:cs typeface="Times New Roman" panose="02020603050405020304" pitchFamily="18" charset="0"/>
              </a:rPr>
              <a:t>Στην τελική τους μορφή όμως και τα δύο είναι όμοια.</a:t>
            </a:r>
            <a:endParaRPr lang="el-GR" altLang="en-US" sz="2400"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B6F53EAD-5C65-4F8C-B2B3-17029C80ED80}" type="slidenum">
              <a:rPr lang="en-US" altLang="el-GR" smtClean="0"/>
              <a:pPr>
                <a:defRPr/>
              </a:pPr>
              <a:t>22</a:t>
            </a:fld>
            <a:endParaRPr lang="en-US" altLang="el-G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Τίτλος 3"/>
          <p:cNvSpPr>
            <a:spLocks noGrp="1"/>
          </p:cNvSpPr>
          <p:nvPr>
            <p:ph type="title"/>
          </p:nvPr>
        </p:nvSpPr>
        <p:spPr>
          <a:xfrm>
            <a:off x="452438" y="365125"/>
            <a:ext cx="8193087" cy="1325563"/>
          </a:xfrm>
        </p:spPr>
        <p:txBody>
          <a:bodyPr/>
          <a:lstStyle/>
          <a:p>
            <a:pPr eaLnBrk="1" hangingPunct="1"/>
            <a:r>
              <a:rPr lang="el-GR" altLang="el-GR" sz="3400" dirty="0" smtClean="0">
                <a:solidFill>
                  <a:srgbClr val="0070C0"/>
                </a:solidFill>
                <a:cs typeface="Times New Roman" panose="02020603050405020304" pitchFamily="18" charset="0"/>
              </a:rPr>
              <a:t>Σωματικές κοιλότητες – </a:t>
            </a:r>
            <a:br>
              <a:rPr lang="el-GR" altLang="el-GR" sz="3400" dirty="0" smtClean="0">
                <a:solidFill>
                  <a:srgbClr val="0070C0"/>
                </a:solidFill>
                <a:cs typeface="Times New Roman" panose="02020603050405020304" pitchFamily="18" charset="0"/>
              </a:rPr>
            </a:br>
            <a:r>
              <a:rPr lang="el-GR" altLang="el-GR" sz="3400" dirty="0" smtClean="0">
                <a:solidFill>
                  <a:srgbClr val="0070C0"/>
                </a:solidFill>
                <a:cs typeface="Times New Roman" panose="02020603050405020304" pitchFamily="18" charset="0"/>
              </a:rPr>
              <a:t>Διαφορές δημιουργίας μεσοδέρματος 2/2</a:t>
            </a:r>
            <a:endParaRPr lang="el-GR" altLang="en-US" sz="3400" dirty="0" smtClean="0">
              <a:solidFill>
                <a:srgbClr val="0070C0"/>
              </a:solidFill>
            </a:endParaRPr>
          </a:p>
        </p:txBody>
      </p:sp>
      <p:pic>
        <p:nvPicPr>
          <p:cNvPr id="46083" name="Θέση περιεχομένου 2"/>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539750" y="1557338"/>
            <a:ext cx="7796213" cy="4635500"/>
          </a:xfrm>
          <a:ln>
            <a:solidFill>
              <a:schemeClr val="accent1"/>
            </a:solidFill>
            <a:miter lim="800000"/>
            <a:headEnd/>
            <a:tailEnd/>
          </a:ln>
        </p:spPr>
      </p:pic>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87981A0E-A1B7-462A-9E6E-F39C6CA90205}" type="slidenum">
              <a:rPr lang="en-US" altLang="el-GR" smtClean="0"/>
              <a:pPr>
                <a:defRPr/>
              </a:pPr>
              <a:t>23</a:t>
            </a:fld>
            <a:endParaRPr lang="en-US" altLang="el-GR"/>
          </a:p>
        </p:txBody>
      </p:sp>
      <p:sp>
        <p:nvSpPr>
          <p:cNvPr id="7" name="TextBox 6"/>
          <p:cNvSpPr txBox="1"/>
          <p:nvPr/>
        </p:nvSpPr>
        <p:spPr>
          <a:xfrm>
            <a:off x="7978775" y="5981700"/>
            <a:ext cx="341313" cy="277813"/>
          </a:xfrm>
          <a:prstGeom prst="rect">
            <a:avLst/>
          </a:prstGeom>
          <a:noFill/>
        </p:spPr>
        <p:txBody>
          <a:bodyPr wrap="none">
            <a:spAutoFit/>
          </a:bodyPr>
          <a:lstStyle/>
          <a:p>
            <a:pPr>
              <a:defRPr/>
            </a:pPr>
            <a:r>
              <a:rPr lang="en-US" sz="1200" b="1" dirty="0">
                <a:latin typeface="+mn-lt"/>
              </a:rPr>
              <a:t>12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Τίτλος 3"/>
          <p:cNvSpPr>
            <a:spLocks noGrp="1"/>
          </p:cNvSpPr>
          <p:nvPr>
            <p:ph type="title"/>
          </p:nvPr>
        </p:nvSpPr>
        <p:spPr>
          <a:xfrm>
            <a:off x="452438" y="365125"/>
            <a:ext cx="8193087" cy="1325563"/>
          </a:xfrm>
        </p:spPr>
        <p:txBody>
          <a:bodyPr/>
          <a:lstStyle/>
          <a:p>
            <a:pPr eaLnBrk="1" hangingPunct="1"/>
            <a:r>
              <a:rPr lang="el-GR" altLang="el-GR" sz="4000" dirty="0" smtClean="0">
                <a:solidFill>
                  <a:srgbClr val="0070C0"/>
                </a:solidFill>
                <a:cs typeface="Times New Roman" panose="02020603050405020304" pitchFamily="18" charset="0"/>
              </a:rPr>
              <a:t>Σωματικές κοιλότητες </a:t>
            </a:r>
            <a:br>
              <a:rPr lang="el-GR" altLang="el-GR" sz="4000" dirty="0" smtClean="0">
                <a:solidFill>
                  <a:srgbClr val="0070C0"/>
                </a:solidFill>
                <a:cs typeface="Times New Roman" panose="02020603050405020304" pitchFamily="18" charset="0"/>
              </a:rPr>
            </a:br>
            <a:r>
              <a:rPr lang="el-GR" altLang="el-GR" sz="4000" dirty="0" smtClean="0">
                <a:solidFill>
                  <a:srgbClr val="0070C0"/>
                </a:solidFill>
                <a:cs typeface="Times New Roman" panose="02020603050405020304" pitchFamily="18" charset="0"/>
              </a:rPr>
              <a:t>και Ανάπτυξη 1/2</a:t>
            </a:r>
            <a:endParaRPr lang="el-GR" altLang="en-US" sz="4000" dirty="0" smtClean="0">
              <a:solidFill>
                <a:srgbClr val="0070C0"/>
              </a:solidFill>
            </a:endParaRPr>
          </a:p>
        </p:txBody>
      </p:sp>
      <p:sp>
        <p:nvSpPr>
          <p:cNvPr id="48131" name="Θέση περιεχομένου 1"/>
          <p:cNvSpPr>
            <a:spLocks noGrp="1"/>
          </p:cNvSpPr>
          <p:nvPr>
            <p:ph idx="1"/>
          </p:nvPr>
        </p:nvSpPr>
        <p:spPr/>
        <p:txBody>
          <a:bodyPr/>
          <a:lstStyle/>
          <a:p>
            <a:pPr eaLnBrk="1" hangingPunct="1">
              <a:lnSpc>
                <a:spcPct val="100000"/>
              </a:lnSpc>
            </a:pPr>
            <a:r>
              <a:rPr lang="el-GR" altLang="el-GR" sz="2400" dirty="0" smtClean="0">
                <a:cs typeface="Times New Roman" panose="02020603050405020304" pitchFamily="18" charset="0"/>
              </a:rPr>
              <a:t>Διαφορετικές </a:t>
            </a:r>
            <a:r>
              <a:rPr lang="el-GR" altLang="el-GR" sz="2400" b="1" dirty="0" smtClean="0">
                <a:cs typeface="Times New Roman" panose="02020603050405020304" pitchFamily="18" charset="0"/>
              </a:rPr>
              <a:t>αναπτυξιακές ακολουθίες</a:t>
            </a:r>
            <a:r>
              <a:rPr lang="el-GR" altLang="el-GR" sz="2400" dirty="0" smtClean="0">
                <a:cs typeface="Times New Roman" panose="02020603050405020304" pitchFamily="18" charset="0"/>
              </a:rPr>
              <a:t>, ανάλογα με το είδος της αυλάκωσης (</a:t>
            </a:r>
            <a:r>
              <a:rPr lang="el-GR" altLang="el-GR" sz="2400" b="1" dirty="0" smtClean="0">
                <a:cs typeface="Times New Roman" panose="02020603050405020304" pitchFamily="18" charset="0"/>
              </a:rPr>
              <a:t>σπειροειδής ή ακτινωτή</a:t>
            </a:r>
            <a:r>
              <a:rPr lang="el-GR" altLang="el-GR" sz="2400" dirty="0" smtClean="0">
                <a:cs typeface="Times New Roman" panose="02020603050405020304" pitchFamily="18" charset="0"/>
              </a:rPr>
              <a:t>) στα ζώα, δίνουν διαφορετικούς </a:t>
            </a:r>
            <a:r>
              <a:rPr lang="el-GR" altLang="el-GR" sz="2400" b="1" dirty="0" err="1" smtClean="0">
                <a:cs typeface="Times New Roman" panose="02020603050405020304" pitchFamily="18" charset="0"/>
              </a:rPr>
              <a:t>διπλοβλαστικούς</a:t>
            </a:r>
            <a:r>
              <a:rPr lang="el-GR" altLang="el-GR" sz="2400" b="1" dirty="0" smtClean="0">
                <a:cs typeface="Times New Roman" panose="02020603050405020304" pitchFamily="18" charset="0"/>
              </a:rPr>
              <a:t> ή </a:t>
            </a:r>
            <a:r>
              <a:rPr lang="el-GR" altLang="el-GR" sz="2400" b="1" dirty="0" err="1" smtClean="0">
                <a:cs typeface="Times New Roman" panose="02020603050405020304" pitchFamily="18" charset="0"/>
              </a:rPr>
              <a:t>τριπλοβλαστικούς</a:t>
            </a:r>
            <a:r>
              <a:rPr lang="el-GR" altLang="el-GR" sz="2400" b="1" dirty="0" smtClean="0">
                <a:cs typeface="Times New Roman" panose="02020603050405020304" pitchFamily="18" charset="0"/>
              </a:rPr>
              <a:t> οργανισμούς.</a:t>
            </a:r>
          </a:p>
          <a:p>
            <a:pPr eaLnBrk="1" hangingPunct="1"/>
            <a:endParaRPr lang="el-GR" altLang="en-US"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F0E9FE06-A7DB-4C59-86E1-623CCB734DB3}" type="slidenum">
              <a:rPr lang="en-US" altLang="el-GR" smtClean="0"/>
              <a:pPr>
                <a:defRPr/>
              </a:pPr>
              <a:t>24</a:t>
            </a:fld>
            <a:endParaRPr lang="en-US" altLang="el-G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Τίτλος 3"/>
          <p:cNvSpPr>
            <a:spLocks noGrp="1"/>
          </p:cNvSpPr>
          <p:nvPr>
            <p:ph type="title"/>
          </p:nvPr>
        </p:nvSpPr>
        <p:spPr>
          <a:xfrm>
            <a:off x="452438" y="365125"/>
            <a:ext cx="8193087" cy="1325563"/>
          </a:xfrm>
        </p:spPr>
        <p:txBody>
          <a:bodyPr/>
          <a:lstStyle/>
          <a:p>
            <a:pPr eaLnBrk="1" hangingPunct="1"/>
            <a:r>
              <a:rPr lang="el-GR" altLang="el-GR" sz="4000" dirty="0" smtClean="0">
                <a:solidFill>
                  <a:srgbClr val="0070C0"/>
                </a:solidFill>
                <a:cs typeface="Times New Roman" panose="02020603050405020304" pitchFamily="18" charset="0"/>
              </a:rPr>
              <a:t>Σωματικές κοιλότητες </a:t>
            </a:r>
            <a:br>
              <a:rPr lang="el-GR" altLang="el-GR" sz="4000" dirty="0" smtClean="0">
                <a:solidFill>
                  <a:srgbClr val="0070C0"/>
                </a:solidFill>
                <a:cs typeface="Times New Roman" panose="02020603050405020304" pitchFamily="18" charset="0"/>
              </a:rPr>
            </a:br>
            <a:r>
              <a:rPr lang="el-GR" altLang="el-GR" sz="4000" dirty="0" smtClean="0">
                <a:solidFill>
                  <a:srgbClr val="0070C0"/>
                </a:solidFill>
                <a:cs typeface="Times New Roman" panose="02020603050405020304" pitchFamily="18" charset="0"/>
              </a:rPr>
              <a:t>και Ανάπτυξη 2/2</a:t>
            </a:r>
            <a:endParaRPr lang="el-GR" altLang="en-US" sz="4000" dirty="0" smtClean="0">
              <a:solidFill>
                <a:srgbClr val="0070C0"/>
              </a:solidFill>
            </a:endParaRPr>
          </a:p>
        </p:txBody>
      </p:sp>
      <p:pic>
        <p:nvPicPr>
          <p:cNvPr id="50179" name="Θέση περιεχομένου 2"/>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984250" y="1522413"/>
            <a:ext cx="7142163" cy="4756150"/>
          </a:xfrm>
          <a:ln>
            <a:solidFill>
              <a:schemeClr val="accent1"/>
            </a:solidFill>
            <a:miter lim="800000"/>
            <a:headEnd/>
            <a:tailEnd/>
          </a:ln>
        </p:spPr>
      </p:pic>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9A94B028-4B85-40E6-AB09-A904F3640324}" type="slidenum">
              <a:rPr lang="en-US" altLang="el-GR" smtClean="0"/>
              <a:pPr>
                <a:defRPr/>
              </a:pPr>
              <a:t>25</a:t>
            </a:fld>
            <a:endParaRPr lang="en-US" altLang="el-GR"/>
          </a:p>
        </p:txBody>
      </p:sp>
      <p:sp>
        <p:nvSpPr>
          <p:cNvPr id="7" name="TextBox 6"/>
          <p:cNvSpPr txBox="1"/>
          <p:nvPr/>
        </p:nvSpPr>
        <p:spPr>
          <a:xfrm>
            <a:off x="7870825" y="5954713"/>
            <a:ext cx="341313" cy="276225"/>
          </a:xfrm>
          <a:prstGeom prst="rect">
            <a:avLst/>
          </a:prstGeom>
          <a:noFill/>
        </p:spPr>
        <p:txBody>
          <a:bodyPr wrap="none">
            <a:spAutoFit/>
          </a:bodyPr>
          <a:lstStyle/>
          <a:p>
            <a:pPr>
              <a:defRPr/>
            </a:pPr>
            <a:r>
              <a:rPr lang="en-US" sz="1200" b="1" dirty="0">
                <a:latin typeface="+mn-lt"/>
              </a:rPr>
              <a:t>13</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Τίτλος 3"/>
          <p:cNvSpPr>
            <a:spLocks noGrp="1"/>
          </p:cNvSpPr>
          <p:nvPr>
            <p:ph type="title"/>
          </p:nvPr>
        </p:nvSpPr>
        <p:spPr/>
        <p:txBody>
          <a:bodyPr/>
          <a:lstStyle/>
          <a:p>
            <a:pPr eaLnBrk="1" hangingPunct="1"/>
            <a:r>
              <a:rPr lang="el-GR" altLang="el-GR" sz="4000" smtClean="0">
                <a:solidFill>
                  <a:srgbClr val="0070C0"/>
                </a:solidFill>
                <a:cs typeface="Times New Roman" panose="02020603050405020304" pitchFamily="18" charset="0"/>
              </a:rPr>
              <a:t>Σύνοψη αρχιτεκτονικού </a:t>
            </a:r>
            <a:br>
              <a:rPr lang="el-GR" altLang="el-GR" sz="4000" smtClean="0">
                <a:solidFill>
                  <a:srgbClr val="0070C0"/>
                </a:solidFill>
                <a:cs typeface="Times New Roman" panose="02020603050405020304" pitchFamily="18" charset="0"/>
              </a:rPr>
            </a:br>
            <a:r>
              <a:rPr lang="el-GR" altLang="el-GR" sz="4000" smtClean="0">
                <a:solidFill>
                  <a:srgbClr val="0070C0"/>
                </a:solidFill>
                <a:cs typeface="Times New Roman" panose="02020603050405020304" pitchFamily="18" charset="0"/>
              </a:rPr>
              <a:t>προτύπου των ζώων</a:t>
            </a:r>
            <a:endParaRPr lang="el-GR" altLang="en-US" sz="4000" smtClean="0">
              <a:solidFill>
                <a:srgbClr val="0070C0"/>
              </a:solidFill>
            </a:endParaRPr>
          </a:p>
        </p:txBody>
      </p:sp>
      <p:pic>
        <p:nvPicPr>
          <p:cNvPr id="52227"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56425" y="1570695"/>
            <a:ext cx="5702076" cy="4768850"/>
          </a:xfrm>
          <a:ln>
            <a:solidFill>
              <a:schemeClr val="accent1"/>
            </a:solidFill>
            <a:miter lim="800000"/>
            <a:headEnd/>
            <a:tailEnd/>
          </a:ln>
        </p:spPr>
      </p:pic>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16784FE5-07C2-4AB4-A82E-9E3E656678F6}" type="slidenum">
              <a:rPr lang="en-US" altLang="el-GR" smtClean="0"/>
              <a:pPr>
                <a:defRPr/>
              </a:pPr>
              <a:t>26</a:t>
            </a:fld>
            <a:endParaRPr lang="en-US" altLang="el-GR"/>
          </a:p>
        </p:txBody>
      </p:sp>
      <p:sp>
        <p:nvSpPr>
          <p:cNvPr id="7" name="TextBox 6"/>
          <p:cNvSpPr txBox="1"/>
          <p:nvPr/>
        </p:nvSpPr>
        <p:spPr>
          <a:xfrm>
            <a:off x="6954422" y="6049963"/>
            <a:ext cx="341313" cy="276225"/>
          </a:xfrm>
          <a:prstGeom prst="rect">
            <a:avLst/>
          </a:prstGeom>
          <a:noFill/>
        </p:spPr>
        <p:txBody>
          <a:bodyPr wrap="none">
            <a:spAutoFit/>
          </a:bodyPr>
          <a:lstStyle/>
          <a:p>
            <a:pPr>
              <a:defRPr/>
            </a:pPr>
            <a:r>
              <a:rPr lang="en-US" sz="1200" b="1" dirty="0">
                <a:latin typeface="+mn-lt"/>
              </a:rPr>
              <a:t>14</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Οργάνωση </a:t>
            </a:r>
            <a:br>
              <a:rPr lang="el-GR" altLang="el-GR" sz="4000" dirty="0" smtClean="0">
                <a:solidFill>
                  <a:srgbClr val="0070C0"/>
                </a:solidFill>
                <a:cs typeface="Times New Roman" panose="02020603050405020304" pitchFamily="18" charset="0"/>
              </a:rPr>
            </a:br>
            <a:r>
              <a:rPr lang="el-GR" altLang="el-GR" sz="4000" dirty="0" smtClean="0">
                <a:solidFill>
                  <a:srgbClr val="0070C0"/>
                </a:solidFill>
                <a:cs typeface="Times New Roman" panose="02020603050405020304" pitchFamily="18" charset="0"/>
              </a:rPr>
              <a:t>πολυπλοκότητας ζώων 1/2</a:t>
            </a:r>
            <a:endParaRPr lang="el-GR" altLang="en-US" sz="4000" dirty="0" smtClean="0">
              <a:solidFill>
                <a:srgbClr val="0070C0"/>
              </a:solidFill>
            </a:endParaRPr>
          </a:p>
        </p:txBody>
      </p:sp>
      <p:sp>
        <p:nvSpPr>
          <p:cNvPr id="54275" name="Θέση περιεχομένου 1"/>
          <p:cNvSpPr>
            <a:spLocks noGrp="1"/>
          </p:cNvSpPr>
          <p:nvPr>
            <p:ph idx="1"/>
          </p:nvPr>
        </p:nvSpPr>
        <p:spPr>
          <a:xfrm>
            <a:off x="635000" y="1673225"/>
            <a:ext cx="7886700" cy="4351338"/>
          </a:xfrm>
        </p:spPr>
        <p:txBody>
          <a:bodyPr/>
          <a:lstStyle/>
          <a:p>
            <a:pPr eaLnBrk="1" hangingPunct="1">
              <a:lnSpc>
                <a:spcPct val="100000"/>
              </a:lnSpc>
            </a:pPr>
            <a:r>
              <a:rPr lang="el-GR" altLang="el-GR" sz="2400" dirty="0" smtClean="0">
                <a:cs typeface="Times New Roman" panose="02020603050405020304" pitchFamily="18" charset="0"/>
              </a:rPr>
              <a:t>Στα </a:t>
            </a:r>
            <a:r>
              <a:rPr lang="el-GR" altLang="el-GR" sz="2400" b="1" dirty="0" err="1" smtClean="0">
                <a:cs typeface="Times New Roman" panose="02020603050405020304" pitchFamily="18" charset="0"/>
              </a:rPr>
              <a:t>Μετάζωα</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πολυκύτταροι οργανισμοί) από το </a:t>
            </a:r>
            <a:r>
              <a:rPr lang="el-GR" altLang="el-GR" sz="2400" b="1" dirty="0" smtClean="0">
                <a:cs typeface="Times New Roman" panose="02020603050405020304" pitchFamily="18" charset="0"/>
              </a:rPr>
              <a:t>Φύλο </a:t>
            </a:r>
            <a:r>
              <a:rPr lang="el-GR" altLang="el-GR" sz="2400" b="1" dirty="0" err="1" smtClean="0">
                <a:cs typeface="Times New Roman" panose="02020603050405020304" pitchFamily="18" charset="0"/>
              </a:rPr>
              <a:t>Νημερτίνοι</a:t>
            </a:r>
            <a:r>
              <a:rPr lang="el-GR" altLang="el-GR" sz="2400" b="1" dirty="0" smtClean="0">
                <a:cs typeface="Times New Roman" panose="02020603050405020304" pitchFamily="18" charset="0"/>
              </a:rPr>
              <a:t> και όλα τα Φύλα </a:t>
            </a:r>
            <a:r>
              <a:rPr lang="el-GR" altLang="el-GR" sz="2400" dirty="0" smtClean="0">
                <a:cs typeface="Times New Roman" panose="02020603050405020304" pitchFamily="18" charset="0"/>
              </a:rPr>
              <a:t>με πιο σύνθετη δομή έχουμε </a:t>
            </a:r>
          </a:p>
          <a:p>
            <a:pPr eaLnBrk="1" hangingPunct="1">
              <a:lnSpc>
                <a:spcPct val="100000"/>
              </a:lnSpc>
            </a:pPr>
            <a:r>
              <a:rPr lang="el-GR" altLang="el-GR" sz="2400" dirty="0" smtClean="0">
                <a:cs typeface="Times New Roman" panose="02020603050405020304" pitchFamily="18" charset="0"/>
              </a:rPr>
              <a:t>11 διαφορετικά συστήματα οργάνων:</a:t>
            </a:r>
          </a:p>
          <a:p>
            <a:pPr eaLnBrk="1" hangingPunct="1">
              <a:lnSpc>
                <a:spcPct val="100000"/>
              </a:lnSpc>
              <a:buFontTx/>
              <a:buAutoNum type="arabicParenR"/>
            </a:pPr>
            <a:r>
              <a:rPr lang="el-GR" altLang="el-GR" sz="2400" b="1" dirty="0" smtClean="0">
                <a:cs typeface="Times New Roman" panose="02020603050405020304" pitchFamily="18" charset="0"/>
              </a:rPr>
              <a:t>Το σκελετικό 		7) Το απεκκριτικό</a:t>
            </a:r>
          </a:p>
          <a:p>
            <a:pPr eaLnBrk="1" hangingPunct="1">
              <a:lnSpc>
                <a:spcPct val="100000"/>
              </a:lnSpc>
              <a:buFontTx/>
              <a:buAutoNum type="arabicParenR"/>
            </a:pPr>
            <a:r>
              <a:rPr lang="el-GR" altLang="el-GR" sz="2400" b="1" dirty="0" smtClean="0">
                <a:cs typeface="Times New Roman" panose="02020603050405020304" pitchFamily="18" charset="0"/>
              </a:rPr>
              <a:t>Το μυϊκό			8) Το νευρικό</a:t>
            </a:r>
          </a:p>
          <a:p>
            <a:pPr eaLnBrk="1" hangingPunct="1">
              <a:lnSpc>
                <a:spcPct val="100000"/>
              </a:lnSpc>
              <a:buFontTx/>
              <a:buAutoNum type="arabicParenR"/>
            </a:pPr>
            <a:r>
              <a:rPr lang="el-GR" altLang="el-GR" sz="2400" b="1" dirty="0" smtClean="0">
                <a:cs typeface="Times New Roman" panose="02020603050405020304" pitchFamily="18" charset="0"/>
              </a:rPr>
              <a:t>Το καλυπτήριο		9) Το ενδοκρινικό</a:t>
            </a:r>
          </a:p>
          <a:p>
            <a:pPr eaLnBrk="1" hangingPunct="1">
              <a:lnSpc>
                <a:spcPct val="100000"/>
              </a:lnSpc>
              <a:buFontTx/>
              <a:buAutoNum type="arabicParenR"/>
            </a:pPr>
            <a:r>
              <a:rPr lang="el-GR" altLang="el-GR" sz="2400" b="1" dirty="0" smtClean="0">
                <a:cs typeface="Times New Roman" panose="02020603050405020304" pitchFamily="18" charset="0"/>
              </a:rPr>
              <a:t>Το πεπτικό 		</a:t>
            </a:r>
            <a:r>
              <a:rPr lang="en-US" altLang="el-GR" sz="2400" b="1" dirty="0" smtClean="0">
                <a:cs typeface="Times New Roman" panose="02020603050405020304" pitchFamily="18" charset="0"/>
              </a:rPr>
              <a:t>           </a:t>
            </a:r>
            <a:r>
              <a:rPr lang="el-GR" altLang="el-GR" sz="2400" b="1" dirty="0" smtClean="0">
                <a:cs typeface="Times New Roman" panose="02020603050405020304" pitchFamily="18" charset="0"/>
              </a:rPr>
              <a:t>10) Το ανοσοποιητικό</a:t>
            </a:r>
          </a:p>
          <a:p>
            <a:pPr eaLnBrk="1" hangingPunct="1">
              <a:lnSpc>
                <a:spcPct val="100000"/>
              </a:lnSpc>
              <a:buFontTx/>
              <a:buAutoNum type="arabicParenR"/>
            </a:pPr>
            <a:r>
              <a:rPr lang="el-GR" altLang="el-GR" sz="2400" b="1" dirty="0" smtClean="0">
                <a:cs typeface="Times New Roman" panose="02020603050405020304" pitchFamily="18" charset="0"/>
              </a:rPr>
              <a:t>Το αναπνευστικό	</a:t>
            </a:r>
            <a:r>
              <a:rPr lang="en-US" altLang="el-GR" sz="2400" b="1" dirty="0" smtClean="0">
                <a:cs typeface="Times New Roman" panose="02020603050405020304" pitchFamily="18" charset="0"/>
              </a:rPr>
              <a:t>           </a:t>
            </a:r>
            <a:r>
              <a:rPr lang="el-GR" altLang="el-GR" sz="2400" b="1" dirty="0" smtClean="0">
                <a:cs typeface="Times New Roman" panose="02020603050405020304" pitchFamily="18" charset="0"/>
              </a:rPr>
              <a:t>11) Το αναπαραγωγικό</a:t>
            </a:r>
            <a:endParaRPr lang="en-GB" altLang="el-GR" sz="2400" b="1" dirty="0" smtClean="0">
              <a:cs typeface="Times New Roman" panose="02020603050405020304" pitchFamily="18" charset="0"/>
            </a:endParaRPr>
          </a:p>
          <a:p>
            <a:pPr eaLnBrk="1" hangingPunct="1">
              <a:lnSpc>
                <a:spcPct val="100000"/>
              </a:lnSpc>
              <a:buFontTx/>
              <a:buAutoNum type="arabicParenR"/>
            </a:pPr>
            <a:r>
              <a:rPr lang="el-GR" altLang="el-GR" sz="2400" b="1" dirty="0" smtClean="0">
                <a:cs typeface="Times New Roman" panose="02020603050405020304" pitchFamily="18" charset="0"/>
              </a:rPr>
              <a:t>Το κυκλοφορικό</a:t>
            </a:r>
          </a:p>
          <a:p>
            <a:pPr eaLnBrk="1" hangingPunct="1"/>
            <a:endParaRPr lang="el-GR" altLang="en-US"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B6D8F61E-75C0-479E-9AFD-15C38E9893D8}" type="slidenum">
              <a:rPr lang="en-US" altLang="el-GR" smtClean="0"/>
              <a:pPr>
                <a:defRPr/>
              </a:pPr>
              <a:t>27</a:t>
            </a:fld>
            <a:endParaRPr lang="en-US" altLang="el-G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Οργάνωση </a:t>
            </a:r>
            <a:br>
              <a:rPr lang="el-GR" altLang="el-GR" sz="4000" dirty="0" smtClean="0">
                <a:solidFill>
                  <a:srgbClr val="0070C0"/>
                </a:solidFill>
                <a:cs typeface="Times New Roman" panose="02020603050405020304" pitchFamily="18" charset="0"/>
              </a:rPr>
            </a:br>
            <a:r>
              <a:rPr lang="el-GR" altLang="el-GR" sz="4000" dirty="0" smtClean="0">
                <a:solidFill>
                  <a:srgbClr val="0070C0"/>
                </a:solidFill>
                <a:cs typeface="Times New Roman" panose="02020603050405020304" pitchFamily="18" charset="0"/>
              </a:rPr>
              <a:t>πολυπλοκότητας ζώων 2/2</a:t>
            </a:r>
            <a:endParaRPr lang="el-GR" altLang="en-US" sz="4000" dirty="0" smtClean="0">
              <a:solidFill>
                <a:srgbClr val="0070C0"/>
              </a:solidFill>
            </a:endParaRPr>
          </a:p>
        </p:txBody>
      </p:sp>
      <p:sp>
        <p:nvSpPr>
          <p:cNvPr id="56323" name="Θέση περιεχομένου 1"/>
          <p:cNvSpPr>
            <a:spLocks noGrp="1"/>
          </p:cNvSpPr>
          <p:nvPr>
            <p:ph idx="1"/>
          </p:nvPr>
        </p:nvSpPr>
        <p:spPr>
          <a:xfrm>
            <a:off x="635000" y="1833563"/>
            <a:ext cx="7886700" cy="4351337"/>
          </a:xfrm>
        </p:spPr>
        <p:txBody>
          <a:bodyPr/>
          <a:lstStyle/>
          <a:p>
            <a:pPr eaLnBrk="1" hangingPunct="1">
              <a:lnSpc>
                <a:spcPct val="100000"/>
              </a:lnSpc>
            </a:pPr>
            <a:r>
              <a:rPr lang="el-GR" altLang="el-GR" sz="2400" dirty="0" smtClean="0">
                <a:cs typeface="Times New Roman" panose="02020603050405020304" pitchFamily="18" charset="0"/>
              </a:rPr>
              <a:t>Ένα </a:t>
            </a:r>
            <a:r>
              <a:rPr lang="el-GR" altLang="el-GR" sz="2400" b="1" dirty="0" smtClean="0">
                <a:cs typeface="Times New Roman" panose="02020603050405020304" pitchFamily="18" charset="0"/>
              </a:rPr>
              <a:t>άλλο χαρακτηριστικό των </a:t>
            </a:r>
            <a:r>
              <a:rPr lang="el-GR" altLang="el-GR" sz="2400" b="1" dirty="0" err="1" smtClean="0">
                <a:cs typeface="Times New Roman" panose="02020603050405020304" pitchFamily="18" charset="0"/>
              </a:rPr>
              <a:t>Μεταζώων</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είναι η </a:t>
            </a:r>
            <a:r>
              <a:rPr lang="el-GR" altLang="el-GR" sz="2400" b="1" dirty="0" err="1" smtClean="0">
                <a:cs typeface="Times New Roman" panose="02020603050405020304" pitchFamily="18" charset="0"/>
              </a:rPr>
              <a:t>μεταμέρεια</a:t>
            </a:r>
            <a:r>
              <a:rPr lang="el-GR" altLang="el-GR" sz="2400" dirty="0" smtClean="0">
                <a:cs typeface="Times New Roman" panose="02020603050405020304" pitchFamily="18" charset="0"/>
              </a:rPr>
              <a:t>, δηλαδή η </a:t>
            </a:r>
            <a:r>
              <a:rPr lang="el-GR" altLang="el-GR" sz="2400" b="1" dirty="0" smtClean="0">
                <a:cs typeface="Times New Roman" panose="02020603050405020304" pitchFamily="18" charset="0"/>
              </a:rPr>
              <a:t>σειριακή επανάληψη παρόμοιων τμημάτων του σώματος</a:t>
            </a:r>
            <a:r>
              <a:rPr lang="el-GR" altLang="el-GR" sz="2400" dirty="0" smtClean="0">
                <a:cs typeface="Times New Roman" panose="02020603050405020304" pitchFamily="18" charset="0"/>
              </a:rPr>
              <a:t>. Κάθε τμήμα ονομάζεται </a:t>
            </a:r>
            <a:r>
              <a:rPr lang="el-GR" altLang="el-GR" sz="2400" b="1" dirty="0" err="1" smtClean="0">
                <a:cs typeface="Times New Roman" panose="02020603050405020304" pitchFamily="18" charset="0"/>
              </a:rPr>
              <a:t>μεταμερές</a:t>
            </a:r>
            <a:r>
              <a:rPr lang="el-GR" altLang="el-GR" sz="2400" b="1" dirty="0" smtClean="0">
                <a:cs typeface="Times New Roman" panose="02020603050405020304" pitchFamily="18" charset="0"/>
              </a:rPr>
              <a:t> ή </a:t>
            </a:r>
            <a:r>
              <a:rPr lang="el-GR" altLang="el-GR" sz="2400" b="1" dirty="0" err="1" smtClean="0">
                <a:cs typeface="Times New Roman" panose="02020603050405020304" pitchFamily="18" charset="0"/>
              </a:rPr>
              <a:t>σωμίτης</a:t>
            </a:r>
            <a:r>
              <a:rPr lang="el-GR" altLang="el-GR" sz="2400" dirty="0" smtClean="0">
                <a:cs typeface="Times New Roman" panose="02020603050405020304" pitchFamily="18" charset="0"/>
              </a:rPr>
              <a:t>. Είναι ιδιαίτερα εμφανής στο </a:t>
            </a:r>
            <a:r>
              <a:rPr lang="el-GR" altLang="el-GR" sz="2400" b="1" dirty="0" smtClean="0">
                <a:cs typeface="Times New Roman" panose="02020603050405020304" pitchFamily="18" charset="0"/>
              </a:rPr>
              <a:t>Φύλο Αρθρόποδα </a:t>
            </a:r>
            <a:r>
              <a:rPr lang="el-GR" altLang="el-GR" sz="2400" dirty="0" smtClean="0">
                <a:cs typeface="Times New Roman" panose="02020603050405020304" pitchFamily="18" charset="0"/>
              </a:rPr>
              <a:t>ενώ σε άλλα είδη (π.χ. άνθρωπος) έχει έντονα επισκιαστεί.  </a:t>
            </a:r>
          </a:p>
          <a:p>
            <a:pPr eaLnBrk="1" hangingPunct="1"/>
            <a:endParaRPr lang="el-GR" altLang="en-US"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10848A1B-D542-4B04-9175-7458DFB4518A}" type="slidenum">
              <a:rPr lang="en-US" altLang="el-GR" smtClean="0"/>
              <a:pPr>
                <a:defRPr/>
              </a:pPr>
              <a:t>28</a:t>
            </a:fld>
            <a:endParaRPr lang="en-US" altLang="el-G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Σχέση μεγέθους - εξέλιξης 1/6</a:t>
            </a:r>
            <a:endParaRPr lang="el-GR" altLang="en-US" sz="4000" dirty="0" smtClean="0">
              <a:solidFill>
                <a:srgbClr val="0070C0"/>
              </a:solidFill>
            </a:endParaRPr>
          </a:p>
        </p:txBody>
      </p:sp>
      <p:sp>
        <p:nvSpPr>
          <p:cNvPr id="58371" name="Θέση περιεχομένου 1"/>
          <p:cNvSpPr>
            <a:spLocks noGrp="1"/>
          </p:cNvSpPr>
          <p:nvPr>
            <p:ph idx="1"/>
          </p:nvPr>
        </p:nvSpPr>
        <p:spPr>
          <a:xfrm>
            <a:off x="635000" y="1690688"/>
            <a:ext cx="7886700" cy="4351337"/>
          </a:xfrm>
        </p:spPr>
        <p:txBody>
          <a:bodyPr/>
          <a:lstStyle/>
          <a:p>
            <a:pPr eaLnBrk="1" hangingPunct="1">
              <a:lnSpc>
                <a:spcPct val="100000"/>
              </a:lnSpc>
            </a:pPr>
            <a:r>
              <a:rPr lang="el-GR" altLang="el-GR" sz="2400" dirty="0" smtClean="0">
                <a:cs typeface="Times New Roman" panose="02020603050405020304" pitchFamily="18" charset="0"/>
              </a:rPr>
              <a:t>Στα </a:t>
            </a:r>
            <a:r>
              <a:rPr lang="el-GR" altLang="el-GR" sz="2400" dirty="0" err="1" smtClean="0">
                <a:cs typeface="Times New Roman" panose="02020603050405020304" pitchFamily="18" charset="0"/>
              </a:rPr>
              <a:t>Μετάζωα</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το πιο σύνθετο επίπεδο οργάνωσης </a:t>
            </a:r>
            <a:r>
              <a:rPr lang="el-GR" altLang="el-GR" sz="2400" b="1" dirty="0" smtClean="0">
                <a:cs typeface="Times New Roman" panose="02020603050405020304" pitchFamily="18" charset="0"/>
              </a:rPr>
              <a:t>επιτρέπει, </a:t>
            </a:r>
            <a:r>
              <a:rPr lang="el-GR" altLang="el-GR" sz="2400" dirty="0" smtClean="0">
                <a:cs typeface="Times New Roman" panose="02020603050405020304" pitchFamily="18" charset="0"/>
              </a:rPr>
              <a:t>αλλά και προωθεί, αν λάβουμε υπ</a:t>
            </a:r>
            <a:r>
              <a:rPr lang="el-GR" altLang="en-US" sz="2400" dirty="0" smtClean="0">
                <a:cs typeface="Times New Roman" panose="02020603050405020304" pitchFamily="18" charset="0"/>
              </a:rPr>
              <a:t>’</a:t>
            </a:r>
            <a:r>
              <a:rPr lang="el-GR" altLang="el-GR" sz="2400" dirty="0" smtClean="0">
                <a:cs typeface="Times New Roman" panose="02020603050405020304" pitchFamily="18" charset="0"/>
              </a:rPr>
              <a:t> όψη τα συστήματα οργάνων, την εξέλιξη των </a:t>
            </a:r>
            <a:r>
              <a:rPr lang="el-GR" altLang="el-GR" sz="2400" b="1" dirty="0" smtClean="0">
                <a:cs typeface="Times New Roman" panose="02020603050405020304" pitchFamily="18" charset="0"/>
              </a:rPr>
              <a:t>μεγάλων μεγεθών σώματος</a:t>
            </a:r>
            <a:r>
              <a:rPr lang="el-GR" altLang="el-GR" sz="2400" dirty="0" smtClean="0">
                <a:cs typeface="Times New Roman" panose="02020603050405020304" pitchFamily="18" charset="0"/>
              </a:rPr>
              <a:t>. </a:t>
            </a:r>
          </a:p>
          <a:p>
            <a:pPr eaLnBrk="1" hangingPunct="1">
              <a:lnSpc>
                <a:spcPct val="100000"/>
              </a:lnSpc>
            </a:pPr>
            <a:r>
              <a:rPr lang="el-GR" altLang="el-GR" sz="2400" dirty="0" smtClean="0">
                <a:cs typeface="Times New Roman" panose="02020603050405020304" pitchFamily="18" charset="0"/>
              </a:rPr>
              <a:t>Το </a:t>
            </a:r>
            <a:r>
              <a:rPr lang="el-GR" altLang="el-GR" sz="2400" b="1" dirty="0" smtClean="0">
                <a:cs typeface="Times New Roman" panose="02020603050405020304" pitchFamily="18" charset="0"/>
              </a:rPr>
              <a:t>μεγάλο μέγεθος επιφέρει σημαντικές φυσικές και οικολογικές επιπτώσεις για τον οργανισμό</a:t>
            </a:r>
            <a:r>
              <a:rPr lang="el-GR" altLang="el-GR" sz="2400" dirty="0" smtClean="0">
                <a:cs typeface="Times New Roman" panose="02020603050405020304" pitchFamily="18" charset="0"/>
              </a:rPr>
              <a:t>.</a:t>
            </a:r>
          </a:p>
          <a:p>
            <a:pPr eaLnBrk="1" hangingPunct="1">
              <a:lnSpc>
                <a:spcPct val="100000"/>
              </a:lnSpc>
            </a:pPr>
            <a:r>
              <a:rPr lang="el-GR" altLang="el-GR" sz="2400" dirty="0" smtClean="0">
                <a:cs typeface="Times New Roman" panose="02020603050405020304" pitchFamily="18" charset="0"/>
              </a:rPr>
              <a:t>Καθώς τα ζώα γίνονται μεγαλύτερα, </a:t>
            </a:r>
            <a:r>
              <a:rPr lang="el-GR" altLang="el-GR" sz="2400" b="1" dirty="0" smtClean="0">
                <a:cs typeface="Times New Roman" panose="02020603050405020304" pitchFamily="18" charset="0"/>
              </a:rPr>
              <a:t>η επιφάνεια του σώματός τους αυξάνεται πολύ πιο αργά από ότι ο όγκος τους</a:t>
            </a:r>
            <a:r>
              <a:rPr lang="el-GR" altLang="el-GR" sz="2400" dirty="0" smtClean="0">
                <a:cs typeface="Times New Roman" panose="02020603050405020304" pitchFamily="18" charset="0"/>
              </a:rPr>
              <a:t>. Αυτό συμβαίνει γιατί η </a:t>
            </a:r>
            <a:r>
              <a:rPr lang="el-GR" altLang="el-GR" sz="2400" b="1" dirty="0" smtClean="0">
                <a:cs typeface="Times New Roman" panose="02020603050405020304" pitchFamily="18" charset="0"/>
              </a:rPr>
              <a:t>επιφάνεια αυξάνεται κατά το τετράγωνο του μήκους του σώματος ενώ ο όγκος τους (και επομένως η μάζα) κατά τον κύβο του μήκους</a:t>
            </a:r>
            <a:r>
              <a:rPr lang="el-GR" altLang="el-GR" sz="2400" dirty="0" smtClean="0">
                <a:cs typeface="Times New Roman" panose="02020603050405020304" pitchFamily="18" charset="0"/>
              </a:rPr>
              <a:t>. </a:t>
            </a:r>
          </a:p>
          <a:p>
            <a:pPr eaLnBrk="1" hangingPunct="1"/>
            <a:endParaRPr lang="el-GR" altLang="en-US"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1625E6F3-4950-4B2B-AE0A-802BE52EC01F}" type="slidenum">
              <a:rPr lang="en-US" altLang="el-GR" smtClean="0"/>
              <a:pPr>
                <a:defRPr/>
              </a:pPr>
              <a:t>29</a:t>
            </a:fld>
            <a:endParaRPr lang="en-US" altLang="el-G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Τίτλος 3"/>
          <p:cNvSpPr>
            <a:spLocks noGrp="1"/>
          </p:cNvSpPr>
          <p:nvPr>
            <p:ph type="title"/>
          </p:nvPr>
        </p:nvSpPr>
        <p:spPr/>
        <p:txBody>
          <a:bodyPr/>
          <a:lstStyle/>
          <a:p>
            <a:pPr eaLnBrk="1" hangingPunct="1"/>
            <a:r>
              <a:rPr lang="el-GR" altLang="en-US" sz="4000" dirty="0" smtClean="0"/>
              <a:t>Οργάνωση Πολυπλοκότητας Ζώων</a:t>
            </a:r>
          </a:p>
        </p:txBody>
      </p:sp>
      <p:sp>
        <p:nvSpPr>
          <p:cNvPr id="6" name="Θέση υποσέλιδου 5"/>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7" name="Θέση αριθμού διαφάνειας 6"/>
          <p:cNvSpPr>
            <a:spLocks noGrp="1"/>
          </p:cNvSpPr>
          <p:nvPr>
            <p:ph type="sldNum" sz="quarter" idx="11"/>
          </p:nvPr>
        </p:nvSpPr>
        <p:spPr/>
        <p:txBody>
          <a:bodyPr/>
          <a:lstStyle/>
          <a:p>
            <a:pPr>
              <a:defRPr/>
            </a:pPr>
            <a:fld id="{5273C7DF-CCEC-4695-B27D-3E7BE62E1775}" type="slidenum">
              <a:rPr lang="en-US" altLang="el-GR" smtClean="0"/>
              <a:pPr>
                <a:defRPr/>
              </a:pPr>
              <a:t>3</a:t>
            </a:fld>
            <a:endParaRPr lang="en-US" altLang="el-G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Σχέση μεγέθους - εξέλιξης 2/6</a:t>
            </a:r>
            <a:endParaRPr lang="el-GR" altLang="en-US" sz="4000" dirty="0" smtClean="0">
              <a:solidFill>
                <a:srgbClr val="0070C0"/>
              </a:solidFill>
            </a:endParaRPr>
          </a:p>
        </p:txBody>
      </p:sp>
      <p:sp>
        <p:nvSpPr>
          <p:cNvPr id="60419" name="Θέση περιεχομένου 1"/>
          <p:cNvSpPr>
            <a:spLocks noGrp="1"/>
          </p:cNvSpPr>
          <p:nvPr>
            <p:ph idx="1"/>
          </p:nvPr>
        </p:nvSpPr>
        <p:spPr>
          <a:xfrm>
            <a:off x="635000" y="1690688"/>
            <a:ext cx="7886700" cy="4351337"/>
          </a:xfrm>
        </p:spPr>
        <p:txBody>
          <a:bodyPr/>
          <a:lstStyle/>
          <a:p>
            <a:pPr eaLnBrk="1" hangingPunct="1">
              <a:lnSpc>
                <a:spcPct val="100000"/>
              </a:lnSpc>
            </a:pPr>
            <a:r>
              <a:rPr lang="el-GR" altLang="el-GR" sz="2400" dirty="0" smtClean="0">
                <a:cs typeface="Times New Roman" panose="02020603050405020304" pitchFamily="18" charset="0"/>
              </a:rPr>
              <a:t>Έτσι ένα </a:t>
            </a:r>
            <a:r>
              <a:rPr lang="el-GR" altLang="el-GR" sz="2400" b="1" dirty="0" smtClean="0">
                <a:cs typeface="Times New Roman" panose="02020603050405020304" pitchFamily="18" charset="0"/>
              </a:rPr>
              <a:t>μεγάλο ζώο έχει μικρότερη επιφάνεια σε σχέση με τον όγκο του </a:t>
            </a:r>
            <a:r>
              <a:rPr lang="el-GR" altLang="el-GR" sz="2400" dirty="0" smtClean="0">
                <a:cs typeface="Times New Roman" panose="02020603050405020304" pitchFamily="18" charset="0"/>
              </a:rPr>
              <a:t>σε σχέση με ένα μικρό ζώο του ίδιου σχήματος. </a:t>
            </a:r>
          </a:p>
          <a:p>
            <a:pPr eaLnBrk="1" hangingPunct="1">
              <a:lnSpc>
                <a:spcPct val="100000"/>
              </a:lnSpc>
            </a:pPr>
            <a:r>
              <a:rPr lang="el-GR" altLang="el-GR" sz="2400" dirty="0" smtClean="0">
                <a:cs typeface="Times New Roman" panose="02020603050405020304" pitchFamily="18" charset="0"/>
              </a:rPr>
              <a:t>Σαν συνέπεια, </a:t>
            </a:r>
            <a:r>
              <a:rPr lang="el-GR" altLang="el-GR" sz="2400" b="1" dirty="0" smtClean="0">
                <a:cs typeface="Times New Roman" panose="02020603050405020304" pitchFamily="18" charset="0"/>
              </a:rPr>
              <a:t>η επιφάνεια ενός ζώου μπορεί να είναι ανεπαρκής </a:t>
            </a:r>
            <a:r>
              <a:rPr lang="el-GR" altLang="el-GR" sz="2400" dirty="0" smtClean="0">
                <a:cs typeface="Times New Roman" panose="02020603050405020304" pitchFamily="18" charset="0"/>
              </a:rPr>
              <a:t>για την αναπνοή και τη θρέψη των κυττάρων στο εσωτερικό του σώματος, αλλά... </a:t>
            </a:r>
          </a:p>
          <a:p>
            <a:pPr eaLnBrk="1" hangingPunct="1"/>
            <a:endParaRPr lang="el-GR" altLang="en-US"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FB7DFCD7-8473-4E38-A946-B348FD37C184}" type="slidenum">
              <a:rPr lang="en-US" altLang="el-GR" smtClean="0"/>
              <a:pPr>
                <a:defRPr/>
              </a:pPr>
              <a:t>30</a:t>
            </a:fld>
            <a:endParaRPr lang="en-US" altLang="el-G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Σχέση μεγέθους - εξέλιξης 3/6</a:t>
            </a:r>
            <a:endParaRPr lang="el-GR" altLang="en-US" sz="4000" dirty="0" smtClean="0">
              <a:solidFill>
                <a:srgbClr val="0070C0"/>
              </a:solidFill>
            </a:endParaRPr>
          </a:p>
        </p:txBody>
      </p:sp>
      <p:sp>
        <p:nvSpPr>
          <p:cNvPr id="62467" name="Θέση περιεχομένου 1"/>
          <p:cNvSpPr>
            <a:spLocks noGrp="1"/>
          </p:cNvSpPr>
          <p:nvPr>
            <p:ph idx="1"/>
          </p:nvPr>
        </p:nvSpPr>
        <p:spPr>
          <a:xfrm>
            <a:off x="755650" y="1690688"/>
            <a:ext cx="7886700" cy="4351337"/>
          </a:xfrm>
        </p:spPr>
        <p:txBody>
          <a:bodyPr/>
          <a:lstStyle/>
          <a:p>
            <a:pPr eaLnBrk="1" hangingPunct="1">
              <a:lnSpc>
                <a:spcPct val="100000"/>
              </a:lnSpc>
            </a:pPr>
            <a:r>
              <a:rPr lang="el-GR" altLang="el-GR" sz="2400" dirty="0" smtClean="0">
                <a:cs typeface="Times New Roman" panose="02020603050405020304" pitchFamily="18" charset="0"/>
              </a:rPr>
              <a:t>Το πρόβλημα της ανεπάρκειας της επιφάνειας για την αναπνοή και θρέψη των κυττάρων στο εσωτερικό του σώματος λύνεται με </a:t>
            </a:r>
            <a:r>
              <a:rPr lang="el-GR" altLang="el-GR" sz="2400" b="1" dirty="0" smtClean="0">
                <a:cs typeface="Times New Roman" panose="02020603050405020304" pitchFamily="18" charset="0"/>
              </a:rPr>
              <a:t>δύο τρόπους:</a:t>
            </a:r>
          </a:p>
          <a:p>
            <a:pPr eaLnBrk="1" hangingPunct="1">
              <a:lnSpc>
                <a:spcPct val="100000"/>
              </a:lnSpc>
              <a:buFontTx/>
              <a:buAutoNum type="arabicParenR"/>
            </a:pPr>
            <a:r>
              <a:rPr lang="el-GR" altLang="el-GR" sz="2400" dirty="0" smtClean="0">
                <a:cs typeface="Times New Roman" panose="02020603050405020304" pitchFamily="18" charset="0"/>
              </a:rPr>
              <a:t> Η μία λύση είναι η </a:t>
            </a:r>
            <a:r>
              <a:rPr lang="el-GR" altLang="el-GR" sz="2400" b="1" dirty="0" smtClean="0">
                <a:cs typeface="Times New Roman" panose="02020603050405020304" pitchFamily="18" charset="0"/>
              </a:rPr>
              <a:t>δημιουργία πτυχώσεων και εγκολπώσεων στην επιφάνεια του σώματος</a:t>
            </a:r>
            <a:r>
              <a:rPr lang="el-GR" altLang="el-GR" sz="2400" dirty="0" smtClean="0">
                <a:cs typeface="Times New Roman" panose="02020603050405020304" pitchFamily="18" charset="0"/>
              </a:rPr>
              <a:t>, για να μεγαλώσει η έκταση της επιφάνειας, ή η </a:t>
            </a:r>
            <a:r>
              <a:rPr lang="el-GR" altLang="el-GR" sz="2400" b="1" dirty="0" smtClean="0">
                <a:cs typeface="Times New Roman" panose="02020603050405020304" pitchFamily="18" charset="0"/>
              </a:rPr>
              <a:t>πλάτυνση του σώματος </a:t>
            </a:r>
            <a:r>
              <a:rPr lang="el-GR" altLang="el-GR" sz="2400" dirty="0" smtClean="0">
                <a:cs typeface="Times New Roman" panose="02020603050405020304" pitchFamily="18" charset="0"/>
              </a:rPr>
              <a:t>σε σχήμα ταινίας ή δίσκου, (π.χ. </a:t>
            </a:r>
            <a:r>
              <a:rPr lang="el-GR" altLang="el-GR" sz="2400" dirty="0" err="1" smtClean="0">
                <a:cs typeface="Times New Roman" panose="02020603050405020304" pitchFamily="18" charset="0"/>
              </a:rPr>
              <a:t>Πλατυέλμιθες</a:t>
            </a:r>
            <a:r>
              <a:rPr lang="el-GR" altLang="el-GR" sz="2400" dirty="0" smtClean="0">
                <a:cs typeface="Times New Roman" panose="02020603050405020304" pitchFamily="18" charset="0"/>
              </a:rPr>
              <a:t>) για να μην υπάρχει εσωτερικός χώρος μακριά από την επιφάνεια</a:t>
            </a:r>
            <a:r>
              <a:rPr lang="el-GR" altLang="el-GR" sz="2400" dirty="0" smtClean="0">
                <a:cs typeface="Times New Roman" panose="02020603050405020304" pitchFamily="18" charset="0"/>
              </a:rPr>
              <a:t>. </a:t>
            </a:r>
            <a:endParaRPr lang="el-GR" altLang="el-GR" sz="2400" dirty="0" smtClean="0">
              <a:cs typeface="Times New Roman" panose="02020603050405020304" pitchFamily="18" charset="0"/>
            </a:endParaRPr>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93392010-2380-4342-B5F9-2E3898224817}" type="slidenum">
              <a:rPr lang="en-US" altLang="el-GR" smtClean="0"/>
              <a:pPr>
                <a:defRPr/>
              </a:pPr>
              <a:t>31</a:t>
            </a:fld>
            <a:endParaRPr lang="en-US" altLang="el-G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Σχέση μεγέθους - εξέλιξης 4/6</a:t>
            </a:r>
            <a:endParaRPr lang="el-GR" altLang="en-US" sz="4000" dirty="0" smtClean="0">
              <a:solidFill>
                <a:srgbClr val="0070C0"/>
              </a:solidFill>
            </a:endParaRPr>
          </a:p>
        </p:txBody>
      </p:sp>
      <p:pic>
        <p:nvPicPr>
          <p:cNvPr id="64515" name="Θέση περιεχομένου 6"/>
          <p:cNvPicPr>
            <a:picLocks noGrp="1" noChangeAspect="1"/>
          </p:cNvPicPr>
          <p:nvPr>
            <p:ph sz="quarter" idx="12"/>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3716338" y="1409700"/>
            <a:ext cx="5302250" cy="4697413"/>
          </a:xfrm>
          <a:ln>
            <a:solidFill>
              <a:schemeClr val="accent1"/>
            </a:solidFill>
            <a:miter lim="800000"/>
            <a:headEnd/>
            <a:tailEnd/>
          </a:ln>
        </p:spPr>
      </p:pic>
      <p:sp>
        <p:nvSpPr>
          <p:cNvPr id="64516" name="Θέση κειμένου 2"/>
          <p:cNvSpPr>
            <a:spLocks noGrp="1"/>
          </p:cNvSpPr>
          <p:nvPr>
            <p:ph type="body" sz="quarter" idx="13"/>
          </p:nvPr>
        </p:nvSpPr>
        <p:spPr>
          <a:xfrm>
            <a:off x="628650" y="1554163"/>
            <a:ext cx="3101975" cy="4410075"/>
          </a:xfrm>
        </p:spPr>
        <p:txBody>
          <a:bodyPr/>
          <a:lstStyle/>
          <a:p>
            <a:pPr marL="0" indent="0" eaLnBrk="1" hangingPunct="1">
              <a:lnSpc>
                <a:spcPct val="100000"/>
              </a:lnSpc>
              <a:buFont typeface="Arial" panose="020B0604020202020204" pitchFamily="34" charset="0"/>
              <a:buNone/>
            </a:pPr>
            <a:r>
              <a:rPr lang="el-GR" altLang="el-GR" sz="2400" b="1" dirty="0" smtClean="0">
                <a:cs typeface="Times New Roman" panose="02020603050405020304" pitchFamily="18" charset="0"/>
              </a:rPr>
              <a:t>2) Ανάπτυξη εσωτερικών </a:t>
            </a:r>
            <a:r>
              <a:rPr lang="el-GR" altLang="el-GR" sz="2400" dirty="0" smtClean="0">
                <a:cs typeface="Times New Roman" panose="02020603050405020304" pitchFamily="18" charset="0"/>
              </a:rPr>
              <a:t>συστημάτων μεταφοράς για να μεταφερθούν οι θρεπτικές ουσίες αλλά και τα αέρια και τα προϊόντα απέκκρισης μεταξύ των κυττάρων, μέσα και έξω από το σώμα. </a:t>
            </a:r>
          </a:p>
          <a:p>
            <a:pPr marL="0" indent="0" eaLnBrk="1" hangingPunct="1"/>
            <a:endParaRPr lang="el-GR" altLang="en-US" sz="2600" dirty="0" smtClean="0"/>
          </a:p>
        </p:txBody>
      </p:sp>
      <p:sp>
        <p:nvSpPr>
          <p:cNvPr id="5" name="Θέση υποσέλιδου 4"/>
          <p:cNvSpPr>
            <a:spLocks noGrp="1"/>
          </p:cNvSpPr>
          <p:nvPr>
            <p:ph type="ftr" sz="quarter" idx="14"/>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5"/>
          </p:nvPr>
        </p:nvSpPr>
        <p:spPr/>
        <p:txBody>
          <a:bodyPr/>
          <a:lstStyle/>
          <a:p>
            <a:pPr>
              <a:defRPr/>
            </a:pPr>
            <a:fld id="{18BCE1EE-0E30-4F35-95DE-6DA5BD02327C}" type="slidenum">
              <a:rPr lang="en-US" altLang="el-GR" smtClean="0"/>
              <a:pPr>
                <a:defRPr/>
              </a:pPr>
              <a:t>32</a:t>
            </a:fld>
            <a:endParaRPr lang="en-US" altLang="el-GR"/>
          </a:p>
        </p:txBody>
      </p:sp>
      <p:sp>
        <p:nvSpPr>
          <p:cNvPr id="7" name="TextBox 6"/>
          <p:cNvSpPr txBox="1"/>
          <p:nvPr/>
        </p:nvSpPr>
        <p:spPr>
          <a:xfrm>
            <a:off x="8677275" y="5799138"/>
            <a:ext cx="341313" cy="279400"/>
          </a:xfrm>
          <a:prstGeom prst="rect">
            <a:avLst/>
          </a:prstGeom>
          <a:noFill/>
        </p:spPr>
        <p:txBody>
          <a:bodyPr wrap="none">
            <a:spAutoFit/>
          </a:bodyPr>
          <a:lstStyle/>
          <a:p>
            <a:pPr>
              <a:defRPr/>
            </a:pPr>
            <a:r>
              <a:rPr lang="en-US" sz="1200" b="1" dirty="0">
                <a:latin typeface="+mn-lt"/>
              </a:rPr>
              <a:t>15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Σχέση μεγέθους - εξέλιξης 5/6</a:t>
            </a:r>
            <a:endParaRPr lang="el-GR" altLang="en-US" sz="4000" dirty="0" smtClean="0">
              <a:solidFill>
                <a:srgbClr val="0070C0"/>
              </a:solidFill>
            </a:endParaRPr>
          </a:p>
        </p:txBody>
      </p:sp>
      <p:sp>
        <p:nvSpPr>
          <p:cNvPr id="66563" name="Θέση περιεχομένου 1"/>
          <p:cNvSpPr>
            <a:spLocks noGrp="1"/>
          </p:cNvSpPr>
          <p:nvPr>
            <p:ph idx="1"/>
          </p:nvPr>
        </p:nvSpPr>
        <p:spPr/>
        <p:txBody>
          <a:bodyPr/>
          <a:lstStyle/>
          <a:p>
            <a:pPr marL="0" indent="0" eaLnBrk="1" hangingPunct="1">
              <a:lnSpc>
                <a:spcPct val="100000"/>
              </a:lnSpc>
              <a:buFont typeface="Arial" panose="020B0604020202020204" pitchFamily="34" charset="0"/>
              <a:buNone/>
            </a:pPr>
            <a:r>
              <a:rPr lang="el-GR" altLang="el-GR" sz="2400" dirty="0" smtClean="0">
                <a:cs typeface="Times New Roman" panose="02020603050405020304" pitchFamily="18" charset="0"/>
              </a:rPr>
              <a:t>Το μεγαλύτερο μέγεθος: </a:t>
            </a:r>
          </a:p>
          <a:p>
            <a:pPr eaLnBrk="1" hangingPunct="1">
              <a:lnSpc>
                <a:spcPct val="100000"/>
              </a:lnSpc>
            </a:pPr>
            <a:r>
              <a:rPr lang="el-GR" altLang="el-GR" sz="2400" b="1" dirty="0" err="1" smtClean="0">
                <a:cs typeface="Times New Roman" panose="02020603050405020304" pitchFamily="18" charset="0"/>
              </a:rPr>
              <a:t>προφυλάσει</a:t>
            </a:r>
            <a:r>
              <a:rPr lang="el-GR" altLang="el-GR" sz="2400" b="1" dirty="0" smtClean="0">
                <a:cs typeface="Times New Roman" panose="02020603050405020304" pitchFamily="18" charset="0"/>
              </a:rPr>
              <a:t> το ζώο από τις περιβαλλοντικές διακυμάνσεις. </a:t>
            </a:r>
          </a:p>
          <a:p>
            <a:pPr eaLnBrk="1" hangingPunct="1">
              <a:lnSpc>
                <a:spcPct val="100000"/>
              </a:lnSpc>
            </a:pPr>
            <a:r>
              <a:rPr lang="el-GR" altLang="el-GR" sz="2400" b="1" dirty="0" smtClean="0">
                <a:cs typeface="Times New Roman" panose="02020603050405020304" pitchFamily="18" charset="0"/>
              </a:rPr>
              <a:t>παρέχει προστασία από τους θηρευτές. </a:t>
            </a:r>
          </a:p>
          <a:p>
            <a:pPr eaLnBrk="1" hangingPunct="1">
              <a:lnSpc>
                <a:spcPct val="100000"/>
              </a:lnSpc>
            </a:pPr>
            <a:r>
              <a:rPr lang="el-GR" altLang="el-GR" sz="2400" b="1" dirty="0" smtClean="0">
                <a:cs typeface="Times New Roman" panose="02020603050405020304" pitchFamily="18" charset="0"/>
              </a:rPr>
              <a:t>ισχυροποιεί της αμυντικές τακτικές. </a:t>
            </a:r>
          </a:p>
          <a:p>
            <a:pPr eaLnBrk="1" hangingPunct="1">
              <a:lnSpc>
                <a:spcPct val="100000"/>
              </a:lnSpc>
            </a:pPr>
            <a:r>
              <a:rPr lang="el-GR" altLang="el-GR" sz="2400" b="1" dirty="0" smtClean="0">
                <a:cs typeface="Times New Roman" panose="02020603050405020304" pitchFamily="18" charset="0"/>
              </a:rPr>
              <a:t>επιτρέπει αποδοτικότερη χρήση μεταβολικής ενέργειας. </a:t>
            </a:r>
          </a:p>
          <a:p>
            <a:pPr marL="0" indent="0" eaLnBrk="1" hangingPunct="1"/>
            <a:endParaRPr lang="el-GR" altLang="en-US"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5713497A-A594-41AB-8D44-E4D57FF3687C}" type="slidenum">
              <a:rPr lang="en-US" altLang="el-GR" smtClean="0"/>
              <a:pPr>
                <a:defRPr/>
              </a:pPr>
              <a:t>33</a:t>
            </a:fld>
            <a:endParaRPr lang="en-US" altLang="el-G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Σχέση μεγέθους - εξέλιξης 6/6</a:t>
            </a:r>
            <a:endParaRPr lang="el-GR" altLang="en-US" sz="4000" dirty="0" smtClean="0">
              <a:solidFill>
                <a:srgbClr val="0070C0"/>
              </a:solidFill>
            </a:endParaRPr>
          </a:p>
        </p:txBody>
      </p:sp>
      <p:pic>
        <p:nvPicPr>
          <p:cNvPr id="68611" name="Θέση περιεχομένου 6"/>
          <p:cNvPicPr>
            <a:picLocks noGrp="1" noChangeAspect="1"/>
          </p:cNvPicPr>
          <p:nvPr>
            <p:ph sz="quarter" idx="12"/>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4518025" y="1514475"/>
            <a:ext cx="4595813" cy="4410075"/>
          </a:xfrm>
          <a:ln>
            <a:solidFill>
              <a:schemeClr val="accent1"/>
            </a:solidFill>
            <a:miter lim="800000"/>
            <a:headEnd/>
            <a:tailEnd/>
          </a:ln>
        </p:spPr>
      </p:pic>
      <p:sp>
        <p:nvSpPr>
          <p:cNvPr id="68612" name="Θέση κειμένου 2"/>
          <p:cNvSpPr>
            <a:spLocks noGrp="1"/>
          </p:cNvSpPr>
          <p:nvPr>
            <p:ph type="body" sz="quarter" idx="13"/>
          </p:nvPr>
        </p:nvSpPr>
        <p:spPr>
          <a:xfrm>
            <a:off x="30164" y="1544638"/>
            <a:ext cx="4487862" cy="4410075"/>
          </a:xfrm>
        </p:spPr>
        <p:txBody>
          <a:bodyPr/>
          <a:lstStyle/>
          <a:p>
            <a:pPr eaLnBrk="1" hangingPunct="1">
              <a:lnSpc>
                <a:spcPct val="100000"/>
              </a:lnSpc>
            </a:pPr>
            <a:r>
              <a:rPr lang="el-GR" altLang="el-GR" sz="2200" dirty="0" smtClean="0">
                <a:cs typeface="Times New Roman" panose="02020603050405020304" pitchFamily="18" charset="0"/>
              </a:rPr>
              <a:t>Το σχεδιάγραμμα δηλώνει ότι </a:t>
            </a:r>
            <a:r>
              <a:rPr lang="el-GR" altLang="el-GR" sz="2200" b="1" dirty="0" smtClean="0">
                <a:cs typeface="Times New Roman" panose="02020603050405020304" pitchFamily="18" charset="0"/>
              </a:rPr>
              <a:t>το ενεργειακό κόστος για τη μετακίνηση ενός γραμμαρίου του σώματος </a:t>
            </a:r>
            <a:r>
              <a:rPr lang="el-GR" altLang="el-GR" sz="2200" dirty="0" smtClean="0">
                <a:cs typeface="Times New Roman" panose="02020603050405020304" pitchFamily="18" charset="0"/>
              </a:rPr>
              <a:t>σε δεδομένη απόσταση είναι </a:t>
            </a:r>
            <a:r>
              <a:rPr lang="el-GR" altLang="el-GR" sz="2200" b="1" dirty="0" smtClean="0">
                <a:cs typeface="Times New Roman" panose="02020603050405020304" pitchFamily="18" charset="0"/>
              </a:rPr>
              <a:t>πολύ λιγότερο για ένα μεγάλο Θηλαστικό </a:t>
            </a:r>
            <a:r>
              <a:rPr lang="el-GR" altLang="el-GR" sz="2200" dirty="0" smtClean="0">
                <a:cs typeface="Times New Roman" panose="02020603050405020304" pitchFamily="18" charset="0"/>
              </a:rPr>
              <a:t>παρά για ένα μικρό, παρά το γεγονός ότι ένα </a:t>
            </a:r>
            <a:r>
              <a:rPr lang="el-GR" altLang="el-GR" sz="2200" b="1" dirty="0" smtClean="0">
                <a:cs typeface="Times New Roman" panose="02020603050405020304" pitchFamily="18" charset="0"/>
              </a:rPr>
              <a:t>μεγάλο Θηλαστικό </a:t>
            </a:r>
            <a:r>
              <a:rPr lang="el-GR" altLang="el-GR" sz="2200" dirty="0" smtClean="0">
                <a:cs typeface="Times New Roman" panose="02020603050405020304" pitchFamily="18" charset="0"/>
              </a:rPr>
              <a:t>χρησιμοποιεί </a:t>
            </a:r>
            <a:r>
              <a:rPr lang="el-GR" altLang="el-GR" sz="2200" b="1" dirty="0" smtClean="0">
                <a:cs typeface="Times New Roman" panose="02020603050405020304" pitchFamily="18" charset="0"/>
              </a:rPr>
              <a:t>περισσότερο οξυγόνο </a:t>
            </a:r>
            <a:r>
              <a:rPr lang="el-GR" altLang="el-GR" sz="2200" dirty="0" smtClean="0">
                <a:cs typeface="Times New Roman" panose="02020603050405020304" pitchFamily="18" charset="0"/>
              </a:rPr>
              <a:t>στο τρέξιμο σε σχέση με ένα μικρό.</a:t>
            </a:r>
          </a:p>
          <a:p>
            <a:pPr eaLnBrk="1" hangingPunct="1">
              <a:lnSpc>
                <a:spcPct val="100000"/>
              </a:lnSpc>
            </a:pPr>
            <a:r>
              <a:rPr lang="el-GR" altLang="el-GR" sz="2200" b="1" dirty="0" smtClean="0">
                <a:cs typeface="Times New Roman" panose="02020603050405020304" pitchFamily="18" charset="0"/>
              </a:rPr>
              <a:t>Το ίδιο ισχύει και για τη διατήρηση της θερμοκρασίας του σώματος. </a:t>
            </a:r>
          </a:p>
          <a:p>
            <a:pPr eaLnBrk="1" hangingPunct="1"/>
            <a:endParaRPr lang="el-GR" altLang="en-US" sz="2400" dirty="0" smtClean="0"/>
          </a:p>
        </p:txBody>
      </p:sp>
      <p:sp>
        <p:nvSpPr>
          <p:cNvPr id="5" name="Θέση υποσέλιδου 4"/>
          <p:cNvSpPr>
            <a:spLocks noGrp="1"/>
          </p:cNvSpPr>
          <p:nvPr>
            <p:ph type="ftr" sz="quarter" idx="14"/>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5"/>
          </p:nvPr>
        </p:nvSpPr>
        <p:spPr/>
        <p:txBody>
          <a:bodyPr/>
          <a:lstStyle/>
          <a:p>
            <a:pPr>
              <a:defRPr/>
            </a:pPr>
            <a:fld id="{44D1D92E-3B8E-48D4-88E8-14923E834442}" type="slidenum">
              <a:rPr lang="en-US" altLang="el-GR" smtClean="0"/>
              <a:pPr>
                <a:defRPr/>
              </a:pPr>
              <a:t>34</a:t>
            </a:fld>
            <a:endParaRPr lang="en-US" altLang="el-GR"/>
          </a:p>
        </p:txBody>
      </p:sp>
      <p:sp>
        <p:nvSpPr>
          <p:cNvPr id="7" name="TextBox 6"/>
          <p:cNvSpPr txBox="1"/>
          <p:nvPr/>
        </p:nvSpPr>
        <p:spPr>
          <a:xfrm>
            <a:off x="8772525" y="5676900"/>
            <a:ext cx="341313" cy="277813"/>
          </a:xfrm>
          <a:prstGeom prst="rect">
            <a:avLst/>
          </a:prstGeom>
          <a:noFill/>
        </p:spPr>
        <p:txBody>
          <a:bodyPr wrap="none">
            <a:spAutoFit/>
          </a:bodyPr>
          <a:lstStyle/>
          <a:p>
            <a:pPr>
              <a:defRPr/>
            </a:pPr>
            <a:r>
              <a:rPr lang="en-US" sz="1200" b="1" dirty="0">
                <a:latin typeface="+mn-lt"/>
              </a:rPr>
              <a:t>16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Εσωτερικά Υγρά 1/2 </a:t>
            </a:r>
            <a:endParaRPr lang="el-GR" altLang="en-US" sz="4000" dirty="0" smtClean="0">
              <a:solidFill>
                <a:srgbClr val="0070C0"/>
              </a:solidFill>
            </a:endParaRPr>
          </a:p>
        </p:txBody>
      </p:sp>
      <p:sp>
        <p:nvSpPr>
          <p:cNvPr id="70659" name="Θέση περιεχομένου 1"/>
          <p:cNvSpPr>
            <a:spLocks noGrp="1"/>
          </p:cNvSpPr>
          <p:nvPr>
            <p:ph idx="1"/>
          </p:nvPr>
        </p:nvSpPr>
        <p:spPr>
          <a:xfrm>
            <a:off x="604838" y="1673225"/>
            <a:ext cx="7886700" cy="4351338"/>
          </a:xfrm>
        </p:spPr>
        <p:txBody>
          <a:bodyPr/>
          <a:lstStyle/>
          <a:p>
            <a:pPr eaLnBrk="1" hangingPunct="1">
              <a:lnSpc>
                <a:spcPct val="100000"/>
              </a:lnSpc>
            </a:pPr>
            <a:r>
              <a:rPr lang="el-GR" altLang="el-GR" sz="2400" dirty="0" smtClean="0">
                <a:cs typeface="Times New Roman" panose="02020603050405020304" pitchFamily="18" charset="0"/>
              </a:rPr>
              <a:t>Στους </a:t>
            </a:r>
            <a:r>
              <a:rPr lang="el-GR" altLang="el-GR" sz="2400" b="1" dirty="0" smtClean="0">
                <a:cs typeface="Times New Roman" panose="02020603050405020304" pitchFamily="18" charset="0"/>
              </a:rPr>
              <a:t>μονοκύτταρους</a:t>
            </a:r>
            <a:r>
              <a:rPr lang="el-GR" altLang="el-GR" sz="2400" dirty="0" smtClean="0">
                <a:cs typeface="Times New Roman" panose="02020603050405020304" pitchFamily="18" charset="0"/>
              </a:rPr>
              <a:t> οργανισμούς </a:t>
            </a:r>
            <a:r>
              <a:rPr lang="el-GR" altLang="el-GR" sz="2400" b="1" dirty="0" smtClean="0">
                <a:cs typeface="Times New Roman" panose="02020603050405020304" pitchFamily="18" charset="0"/>
              </a:rPr>
              <a:t>εσωτερικό υγρό = κυτταρόπλασμα.</a:t>
            </a:r>
          </a:p>
          <a:p>
            <a:pPr eaLnBrk="1" hangingPunct="1">
              <a:lnSpc>
                <a:spcPct val="100000"/>
              </a:lnSpc>
            </a:pPr>
            <a:r>
              <a:rPr lang="el-GR" altLang="el-GR" sz="2400" dirty="0" smtClean="0">
                <a:cs typeface="Times New Roman" panose="02020603050405020304" pitchFamily="18" charset="0"/>
              </a:rPr>
              <a:t>Στους </a:t>
            </a:r>
            <a:r>
              <a:rPr lang="el-GR" altLang="el-GR" sz="2400" b="1" dirty="0" smtClean="0">
                <a:cs typeface="Times New Roman" panose="02020603050405020304" pitchFamily="18" charset="0"/>
              </a:rPr>
              <a:t>πολυκύτταρους</a:t>
            </a:r>
            <a:r>
              <a:rPr lang="el-GR" altLang="el-GR" sz="2400" dirty="0" smtClean="0">
                <a:cs typeface="Times New Roman" panose="02020603050405020304" pitchFamily="18" charset="0"/>
              </a:rPr>
              <a:t> οργανισμούς τα εσωτερικά υγρά διακρίνονται σε: 1)</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ενδοκυτταρικά και 2) </a:t>
            </a:r>
            <a:r>
              <a:rPr lang="el-GR" altLang="el-GR" sz="2400" dirty="0" err="1" smtClean="0">
                <a:cs typeface="Times New Roman" panose="02020603050405020304" pitchFamily="18" charset="0"/>
              </a:rPr>
              <a:t>εξωκυτταρικά</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υγρά.</a:t>
            </a:r>
          </a:p>
          <a:p>
            <a:pPr eaLnBrk="1" hangingPunct="1">
              <a:lnSpc>
                <a:spcPct val="100000"/>
              </a:lnSpc>
              <a:buFont typeface="Arial" panose="020B0604020202020204" pitchFamily="34" charset="0"/>
              <a:buNone/>
            </a:pPr>
            <a:r>
              <a:rPr lang="en-GB" altLang="el-GR" sz="2400" dirty="0" smtClean="0">
                <a:cs typeface="Times New Roman" panose="02020603050405020304" pitchFamily="18" charset="0"/>
              </a:rPr>
              <a:t>1) </a:t>
            </a:r>
            <a:r>
              <a:rPr lang="el-GR" altLang="el-GR" sz="2400" b="1" dirty="0" smtClean="0">
                <a:cs typeface="Times New Roman" panose="02020603050405020304" pitchFamily="18" charset="0"/>
              </a:rPr>
              <a:t>ενδοκυτταρικά υγρά </a:t>
            </a:r>
            <a:r>
              <a:rPr lang="el-GR" altLang="el-GR" sz="2400" dirty="0" smtClean="0">
                <a:cs typeface="Times New Roman" panose="02020603050405020304" pitchFamily="18" charset="0"/>
              </a:rPr>
              <a:t>= </a:t>
            </a:r>
            <a:r>
              <a:rPr lang="el-GR" altLang="el-GR" sz="2400" b="1" dirty="0" smtClean="0">
                <a:cs typeface="Times New Roman" panose="02020603050405020304" pitchFamily="18" charset="0"/>
              </a:rPr>
              <a:t>σύνολο</a:t>
            </a:r>
            <a:r>
              <a:rPr lang="el-GR" altLang="el-GR" sz="2400" dirty="0" smtClean="0">
                <a:cs typeface="Times New Roman" panose="02020603050405020304" pitchFamily="18" charset="0"/>
              </a:rPr>
              <a:t> των υγρών μέσα στα κύτταρα.</a:t>
            </a:r>
          </a:p>
          <a:p>
            <a:pPr eaLnBrk="1" hangingPunct="1">
              <a:lnSpc>
                <a:spcPct val="100000"/>
              </a:lnSpc>
              <a:buFont typeface="Arial" panose="020B0604020202020204" pitchFamily="34" charset="0"/>
              <a:buNone/>
            </a:pPr>
            <a:r>
              <a:rPr lang="en-GB" altLang="el-GR" sz="2400" dirty="0" smtClean="0">
                <a:cs typeface="Times New Roman" panose="02020603050405020304" pitchFamily="18" charset="0"/>
              </a:rPr>
              <a:t>2) </a:t>
            </a:r>
            <a:r>
              <a:rPr lang="el-GR" altLang="el-GR" sz="2400" b="1" dirty="0" err="1" smtClean="0">
                <a:cs typeface="Times New Roman" panose="02020603050405020304" pitchFamily="18" charset="0"/>
              </a:rPr>
              <a:t>εξωκυτταρικά</a:t>
            </a:r>
            <a:r>
              <a:rPr lang="el-GR" altLang="el-GR" sz="2400" b="1" dirty="0" smtClean="0">
                <a:cs typeface="Times New Roman" panose="02020603050405020304" pitchFamily="18" charset="0"/>
              </a:rPr>
              <a:t> υγρά </a:t>
            </a:r>
            <a:r>
              <a:rPr lang="el-GR" altLang="el-GR" sz="2400" dirty="0" smtClean="0">
                <a:cs typeface="Times New Roman" panose="02020603050405020304" pitchFamily="18" charset="0"/>
              </a:rPr>
              <a:t>ορίζονται ανάλογα με την παρουσία κλειστού </a:t>
            </a:r>
            <a:r>
              <a:rPr lang="el-GR" altLang="el-GR" sz="2400" b="1" dirty="0" smtClean="0">
                <a:cs typeface="Times New Roman" panose="02020603050405020304" pitchFamily="18" charset="0"/>
              </a:rPr>
              <a:t>(</a:t>
            </a:r>
            <a:r>
              <a:rPr lang="el-GR" altLang="el-GR" sz="2400" b="1" dirty="0" err="1" smtClean="0">
                <a:cs typeface="Times New Roman" panose="02020603050405020304" pitchFamily="18" charset="0"/>
              </a:rPr>
              <a:t>Σπονδυλόζωα</a:t>
            </a: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Δακτυλιοσκώληκες</a:t>
            </a:r>
            <a:r>
              <a:rPr lang="el-GR" altLang="el-GR" sz="2400" b="1" dirty="0" smtClean="0">
                <a:cs typeface="Times New Roman" panose="02020603050405020304" pitchFamily="18" charset="0"/>
              </a:rPr>
              <a:t>, Κεφαλόποδα)</a:t>
            </a:r>
            <a:r>
              <a:rPr lang="el-GR" altLang="el-GR" sz="2400" dirty="0" smtClean="0">
                <a:cs typeface="Times New Roman" panose="02020603050405020304" pitchFamily="18" charset="0"/>
              </a:rPr>
              <a:t> ή ανοικτού κυκλοφορικού συστήματος. </a:t>
            </a:r>
          </a:p>
          <a:p>
            <a:pPr eaLnBrk="1" hangingPunct="1"/>
            <a:endParaRPr lang="el-GR" altLang="en-US" sz="2600"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82C913C0-2B3A-4519-AFFF-208A943F2A85}" type="slidenum">
              <a:rPr lang="en-US" altLang="el-GR" smtClean="0"/>
              <a:pPr>
                <a:defRPr/>
              </a:pPr>
              <a:t>35</a:t>
            </a:fld>
            <a:endParaRPr lang="en-US" altLang="el-G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Εσωτερικά Υγρά 2/2 </a:t>
            </a:r>
            <a:endParaRPr lang="el-GR" altLang="en-US" sz="4000" dirty="0" smtClean="0">
              <a:solidFill>
                <a:srgbClr val="0070C0"/>
              </a:solidFill>
            </a:endParaRPr>
          </a:p>
        </p:txBody>
      </p:sp>
      <p:sp>
        <p:nvSpPr>
          <p:cNvPr id="72707" name="Θέση περιεχομένου 1"/>
          <p:cNvSpPr>
            <a:spLocks noGrp="1"/>
          </p:cNvSpPr>
          <p:nvPr>
            <p:ph idx="1"/>
          </p:nvPr>
        </p:nvSpPr>
        <p:spPr>
          <a:xfrm>
            <a:off x="604838" y="1484313"/>
            <a:ext cx="7886700" cy="4351337"/>
          </a:xfrm>
        </p:spPr>
        <p:txBody>
          <a:bodyPr/>
          <a:lstStyle/>
          <a:p>
            <a:pPr eaLnBrk="1" hangingPunct="1">
              <a:lnSpc>
                <a:spcPct val="100000"/>
              </a:lnSpc>
            </a:pPr>
            <a:r>
              <a:rPr lang="el-GR" altLang="el-GR" sz="2200" dirty="0" smtClean="0">
                <a:cs typeface="Times New Roman" panose="02020603050405020304" pitchFamily="18" charset="0"/>
              </a:rPr>
              <a:t>Στο </a:t>
            </a:r>
            <a:r>
              <a:rPr lang="el-GR" altLang="el-GR" sz="2200" b="1" dirty="0" smtClean="0">
                <a:cs typeface="Times New Roman" panose="02020603050405020304" pitchFamily="18" charset="0"/>
              </a:rPr>
              <a:t>ανοικτό </a:t>
            </a:r>
            <a:r>
              <a:rPr lang="el-GR" altLang="el-GR" sz="2200" dirty="0" smtClean="0">
                <a:cs typeface="Times New Roman" panose="02020603050405020304" pitchFamily="18" charset="0"/>
              </a:rPr>
              <a:t>κυκλοφορικό σύστημα το </a:t>
            </a:r>
            <a:r>
              <a:rPr lang="el-GR" altLang="el-GR" sz="2200" dirty="0" err="1" smtClean="0">
                <a:cs typeface="Times New Roman" panose="02020603050405020304" pitchFamily="18" charset="0"/>
              </a:rPr>
              <a:t>εξωκυτταρικό</a:t>
            </a:r>
            <a:r>
              <a:rPr lang="el-GR" altLang="el-GR" sz="2200" dirty="0" smtClean="0">
                <a:cs typeface="Times New Roman" panose="02020603050405020304" pitchFamily="18" charset="0"/>
              </a:rPr>
              <a:t> υγρό, </a:t>
            </a:r>
            <a:r>
              <a:rPr lang="el-GR" altLang="el-GR" sz="2200" b="1" dirty="0" err="1" smtClean="0">
                <a:cs typeface="Times New Roman" panose="02020603050405020304" pitchFamily="18" charset="0"/>
              </a:rPr>
              <a:t>αιμολέμφος</a:t>
            </a:r>
            <a:r>
              <a:rPr lang="el-GR" altLang="el-GR" sz="2200" dirty="0" smtClean="0">
                <a:cs typeface="Times New Roman" panose="02020603050405020304" pitchFamily="18" charset="0"/>
              </a:rPr>
              <a:t>, είναι το διάλυμα που περιβάλλει τον κάθε ιστό.</a:t>
            </a:r>
          </a:p>
          <a:p>
            <a:pPr eaLnBrk="1" hangingPunct="1">
              <a:lnSpc>
                <a:spcPct val="100000"/>
              </a:lnSpc>
            </a:pPr>
            <a:r>
              <a:rPr lang="el-GR" altLang="el-GR" sz="2200" dirty="0" smtClean="0">
                <a:cs typeface="Times New Roman" panose="02020603050405020304" pitchFamily="18" charset="0"/>
              </a:rPr>
              <a:t> Στο </a:t>
            </a:r>
            <a:r>
              <a:rPr lang="el-GR" altLang="el-GR" sz="2200" b="1" dirty="0" smtClean="0">
                <a:cs typeface="Times New Roman" panose="02020603050405020304" pitchFamily="18" charset="0"/>
              </a:rPr>
              <a:t>κλειστό</a:t>
            </a:r>
            <a:r>
              <a:rPr lang="el-GR" altLang="el-GR" sz="2200" dirty="0" smtClean="0">
                <a:cs typeface="Times New Roman" panose="02020603050405020304" pitchFamily="18" charset="0"/>
              </a:rPr>
              <a:t> κυκλοφορικό σύστημα τα </a:t>
            </a:r>
            <a:r>
              <a:rPr lang="el-GR" altLang="el-GR" sz="2200" dirty="0" err="1" smtClean="0">
                <a:cs typeface="Times New Roman" panose="02020603050405020304" pitchFamily="18" charset="0"/>
              </a:rPr>
              <a:t>εξωκυτταρικά</a:t>
            </a:r>
            <a:r>
              <a:rPr lang="el-GR" altLang="el-GR" sz="2200" dirty="0" smtClean="0">
                <a:cs typeface="Times New Roman" panose="02020603050405020304" pitchFamily="18" charset="0"/>
              </a:rPr>
              <a:t> υγρά διακρίνονται σε: </a:t>
            </a:r>
            <a:r>
              <a:rPr lang="el-GR" altLang="el-GR" sz="2200" b="1" dirty="0" smtClean="0">
                <a:cs typeface="Times New Roman" panose="02020603050405020304" pitchFamily="18" charset="0"/>
              </a:rPr>
              <a:t>πλάσμα του αίματος, μεσοκυττάριο υγρό </a:t>
            </a:r>
            <a:r>
              <a:rPr lang="el-GR" altLang="el-GR" sz="2200" dirty="0" smtClean="0">
                <a:cs typeface="Times New Roman" panose="02020603050405020304" pitchFamily="18" charset="0"/>
              </a:rPr>
              <a:t>και </a:t>
            </a:r>
            <a:r>
              <a:rPr lang="el-GR" altLang="el-GR" sz="2200" b="1" dirty="0" err="1" smtClean="0">
                <a:cs typeface="Times New Roman" panose="02020603050405020304" pitchFamily="18" charset="0"/>
              </a:rPr>
              <a:t>διακυττάριο</a:t>
            </a:r>
            <a:r>
              <a:rPr lang="el-GR" altLang="el-GR" sz="2200" b="1" dirty="0" smtClean="0">
                <a:cs typeface="Times New Roman" panose="02020603050405020304" pitchFamily="18" charset="0"/>
              </a:rPr>
              <a:t> υγρό.</a:t>
            </a:r>
          </a:p>
          <a:p>
            <a:pPr eaLnBrk="1" hangingPunct="1">
              <a:lnSpc>
                <a:spcPct val="100000"/>
              </a:lnSpc>
            </a:pPr>
            <a:r>
              <a:rPr lang="el-GR" altLang="el-GR" sz="2200" dirty="0" smtClean="0">
                <a:cs typeface="Times New Roman" panose="02020603050405020304" pitchFamily="18" charset="0"/>
              </a:rPr>
              <a:t>Το </a:t>
            </a:r>
            <a:r>
              <a:rPr lang="el-GR" altLang="el-GR" sz="2200" b="1" dirty="0" smtClean="0">
                <a:cs typeface="Times New Roman" panose="02020603050405020304" pitchFamily="18" charset="0"/>
              </a:rPr>
              <a:t>πλάσμα του αίματος </a:t>
            </a:r>
            <a:r>
              <a:rPr lang="el-GR" altLang="el-GR" sz="2200" dirty="0" smtClean="0">
                <a:cs typeface="Times New Roman" panose="02020603050405020304" pitchFamily="18" charset="0"/>
              </a:rPr>
              <a:t>βρίσκεται στα αιμοφόρα αγγεία (20%).</a:t>
            </a:r>
          </a:p>
          <a:p>
            <a:pPr eaLnBrk="1" hangingPunct="1">
              <a:lnSpc>
                <a:spcPct val="100000"/>
              </a:lnSpc>
            </a:pPr>
            <a:r>
              <a:rPr lang="el-GR" altLang="el-GR" sz="2200" dirty="0" smtClean="0">
                <a:cs typeface="Times New Roman" panose="02020603050405020304" pitchFamily="18" charset="0"/>
              </a:rPr>
              <a:t>Το </a:t>
            </a:r>
            <a:r>
              <a:rPr lang="el-GR" altLang="el-GR" sz="2200" b="1" dirty="0" smtClean="0">
                <a:cs typeface="Times New Roman" panose="02020603050405020304" pitchFamily="18" charset="0"/>
              </a:rPr>
              <a:t>μεσοκυττάριο υγρό </a:t>
            </a:r>
            <a:r>
              <a:rPr lang="el-GR" altLang="el-GR" sz="2200" dirty="0" smtClean="0">
                <a:cs typeface="Times New Roman" panose="02020603050405020304" pitchFamily="18" charset="0"/>
              </a:rPr>
              <a:t>είναι το διάλυμα που περιβάλλει το κάθε κύτταρο (80%).</a:t>
            </a:r>
          </a:p>
          <a:p>
            <a:pPr eaLnBrk="1" hangingPunct="1">
              <a:lnSpc>
                <a:spcPct val="100000"/>
              </a:lnSpc>
            </a:pPr>
            <a:r>
              <a:rPr lang="el-GR" altLang="el-GR" sz="2200" dirty="0" smtClean="0">
                <a:cs typeface="Times New Roman" panose="02020603050405020304" pitchFamily="18" charset="0"/>
              </a:rPr>
              <a:t>Το </a:t>
            </a:r>
            <a:r>
              <a:rPr lang="el-GR" altLang="el-GR" sz="2200" b="1" dirty="0" err="1" smtClean="0">
                <a:cs typeface="Times New Roman" panose="02020603050405020304" pitchFamily="18" charset="0"/>
              </a:rPr>
              <a:t>διακυττάριο</a:t>
            </a:r>
            <a:r>
              <a:rPr lang="el-GR" altLang="el-GR" sz="2200" b="1" dirty="0" smtClean="0">
                <a:cs typeface="Times New Roman" panose="02020603050405020304" pitchFamily="18" charset="0"/>
              </a:rPr>
              <a:t> υγρό </a:t>
            </a:r>
            <a:r>
              <a:rPr lang="el-GR" altLang="el-GR" sz="2200" dirty="0" smtClean="0">
                <a:cs typeface="Times New Roman" panose="02020603050405020304" pitchFamily="18" charset="0"/>
              </a:rPr>
              <a:t>είναι το υγρό των χώρων που περιβάλλονται από επιθήλιο (2.5%).</a:t>
            </a:r>
          </a:p>
          <a:p>
            <a:pPr eaLnBrk="1" hangingPunct="1"/>
            <a:endParaRPr lang="el-GR" altLang="en-US" sz="2600"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90D76CAE-5415-42F6-80AF-62FED180E1BC}" type="slidenum">
              <a:rPr lang="en-US" altLang="el-GR" smtClean="0"/>
              <a:pPr>
                <a:defRPr/>
              </a:pPr>
              <a:t>36</a:t>
            </a:fld>
            <a:endParaRPr lang="en-US" altLang="el-G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Τύποι ιστών  1/3</a:t>
            </a:r>
            <a:endParaRPr lang="el-GR" altLang="en-US" sz="4000" dirty="0" smtClean="0">
              <a:solidFill>
                <a:srgbClr val="0070C0"/>
              </a:solidFill>
            </a:endParaRPr>
          </a:p>
        </p:txBody>
      </p:sp>
      <p:sp>
        <p:nvSpPr>
          <p:cNvPr id="74755" name="Θέση περιεχομένου 1"/>
          <p:cNvSpPr>
            <a:spLocks noGrp="1"/>
          </p:cNvSpPr>
          <p:nvPr>
            <p:ph idx="1"/>
          </p:nvPr>
        </p:nvSpPr>
        <p:spPr>
          <a:xfrm>
            <a:off x="604838" y="1484313"/>
            <a:ext cx="7886700" cy="4351337"/>
          </a:xfrm>
        </p:spPr>
        <p:txBody>
          <a:bodyPr/>
          <a:lstStyle/>
          <a:p>
            <a:pPr eaLnBrk="1" hangingPunct="1">
              <a:lnSpc>
                <a:spcPct val="100000"/>
              </a:lnSpc>
            </a:pPr>
            <a:r>
              <a:rPr lang="el-GR" altLang="el-GR" sz="2400" dirty="0" smtClean="0">
                <a:cs typeface="Times New Roman" panose="02020603050405020304" pitchFamily="18" charset="0"/>
              </a:rPr>
              <a:t>Η διαφοροποίηση των ιστών σε 4 είδη γίνεται ήδη από το στάδιο της εμβρυικής ανάπτυξης και προκύπτουν </a:t>
            </a:r>
          </a:p>
          <a:p>
            <a:pPr marL="548640" eaLnBrk="1" hangingPunct="1">
              <a:lnSpc>
                <a:spcPct val="100000"/>
              </a:lnSpc>
              <a:buFontTx/>
              <a:buAutoNum type="arabicParenR"/>
            </a:pPr>
            <a:r>
              <a:rPr lang="el-GR" altLang="el-GR" sz="2400" b="1" dirty="0" smtClean="0">
                <a:cs typeface="Times New Roman" panose="02020603050405020304" pitchFamily="18" charset="0"/>
              </a:rPr>
              <a:t> ο </a:t>
            </a:r>
            <a:r>
              <a:rPr lang="el-GR" altLang="el-GR" sz="2400" b="1" dirty="0" smtClean="0">
                <a:cs typeface="Times New Roman" panose="02020603050405020304" pitchFamily="18" charset="0"/>
              </a:rPr>
              <a:t>επιθηλιακός, </a:t>
            </a:r>
          </a:p>
          <a:p>
            <a:pPr marL="548640" eaLnBrk="1" hangingPunct="1">
              <a:lnSpc>
                <a:spcPct val="100000"/>
              </a:lnSpc>
              <a:buFontTx/>
              <a:buAutoNum type="arabicParenR"/>
            </a:pPr>
            <a:r>
              <a:rPr lang="el-GR" altLang="el-GR" sz="2400" b="1" dirty="0" smtClean="0">
                <a:cs typeface="Times New Roman" panose="02020603050405020304" pitchFamily="18" charset="0"/>
              </a:rPr>
              <a:t> ο </a:t>
            </a:r>
            <a:r>
              <a:rPr lang="el-GR" altLang="el-GR" sz="2400" b="1" dirty="0" smtClean="0">
                <a:cs typeface="Times New Roman" panose="02020603050405020304" pitchFamily="18" charset="0"/>
              </a:rPr>
              <a:t>συνδετικός, </a:t>
            </a:r>
          </a:p>
          <a:p>
            <a:pPr marL="548640" eaLnBrk="1" hangingPunct="1">
              <a:lnSpc>
                <a:spcPct val="100000"/>
              </a:lnSpc>
              <a:buFontTx/>
              <a:buAutoNum type="arabicParenR"/>
            </a:pPr>
            <a:r>
              <a:rPr lang="el-GR" altLang="el-GR" sz="2400" b="1" dirty="0" smtClean="0">
                <a:cs typeface="Times New Roman" panose="02020603050405020304" pitchFamily="18" charset="0"/>
              </a:rPr>
              <a:t> ο </a:t>
            </a:r>
            <a:r>
              <a:rPr lang="el-GR" altLang="el-GR" sz="2400" b="1" dirty="0" smtClean="0">
                <a:cs typeface="Times New Roman" panose="02020603050405020304" pitchFamily="18" charset="0"/>
              </a:rPr>
              <a:t>μυϊκός και </a:t>
            </a:r>
          </a:p>
          <a:p>
            <a:pPr marL="548640" eaLnBrk="1" hangingPunct="1">
              <a:lnSpc>
                <a:spcPct val="100000"/>
              </a:lnSpc>
              <a:buFontTx/>
              <a:buAutoNum type="arabicParenR"/>
            </a:pPr>
            <a:r>
              <a:rPr lang="el-GR" altLang="el-GR" sz="2400" b="1" dirty="0" smtClean="0">
                <a:cs typeface="Times New Roman" panose="02020603050405020304" pitchFamily="18" charset="0"/>
              </a:rPr>
              <a:t> ο </a:t>
            </a:r>
            <a:r>
              <a:rPr lang="el-GR" altLang="el-GR" sz="2400" b="1" dirty="0" smtClean="0">
                <a:cs typeface="Times New Roman" panose="02020603050405020304" pitchFamily="18" charset="0"/>
              </a:rPr>
              <a:t>νευρικός ιστός.</a:t>
            </a:r>
          </a:p>
          <a:p>
            <a:pPr eaLnBrk="1" hangingPunct="1">
              <a:lnSpc>
                <a:spcPct val="100000"/>
              </a:lnSpc>
            </a:pPr>
            <a:r>
              <a:rPr lang="el-GR" altLang="el-GR" sz="2400" dirty="0" smtClean="0">
                <a:cs typeface="Times New Roman" panose="02020603050405020304" pitchFamily="18" charset="0"/>
              </a:rPr>
              <a:t>Αυτοί οι 4 τύποι ιστών μπορούν να καλύψουν τις απαιτήσεις της ζωής των ζώων αλλά η πολυπλοκότητα ξεκινάει από το σημείο αυτό</a:t>
            </a:r>
            <a:r>
              <a:rPr lang="el-GR" altLang="el-GR" sz="2400" dirty="0" smtClean="0">
                <a:cs typeface="Times New Roman" panose="02020603050405020304" pitchFamily="18" charset="0"/>
              </a:rPr>
              <a:t>. </a:t>
            </a:r>
            <a:endParaRPr lang="el-GR" altLang="el-GR" sz="2400" dirty="0" smtClean="0">
              <a:cs typeface="Times New Roman" panose="02020603050405020304" pitchFamily="18" charset="0"/>
            </a:endParaRPr>
          </a:p>
          <a:p>
            <a:pPr eaLnBrk="1" hangingPunct="1"/>
            <a:endParaRPr lang="el-GR" altLang="en-US" sz="2600"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D7FBF759-7C35-47FC-BF08-8B8B4F133EC0}" type="slidenum">
              <a:rPr lang="en-US" altLang="el-GR" smtClean="0"/>
              <a:pPr>
                <a:defRPr/>
              </a:pPr>
              <a:t>37</a:t>
            </a:fld>
            <a:endParaRPr lang="en-US" altLang="el-G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Τύποι ιστών  2/3</a:t>
            </a:r>
            <a:endParaRPr lang="el-GR" altLang="en-US" sz="4000" dirty="0" smtClean="0">
              <a:solidFill>
                <a:srgbClr val="0070C0"/>
              </a:solidFill>
            </a:endParaRPr>
          </a:p>
        </p:txBody>
      </p:sp>
      <p:pic>
        <p:nvPicPr>
          <p:cNvPr id="11" name="Content Placeholder 10"/>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Effect>
                      <a14:saturation sat="66000"/>
                    </a14:imgEffect>
                    <a14:imgEffect>
                      <a14:brightnessContrast contrast="20000"/>
                    </a14:imgEffect>
                  </a14:imgLayer>
                </a14:imgProps>
              </a:ext>
              <a:ext uri="{28A0092B-C50C-407E-A947-70E740481C1C}">
                <a14:useLocalDpi xmlns:a14="http://schemas.microsoft.com/office/drawing/2010/main" val="0"/>
              </a:ext>
            </a:extLst>
          </a:blip>
          <a:srcRect b="7220"/>
          <a:stretch/>
        </p:blipFill>
        <p:spPr>
          <a:xfrm>
            <a:off x="1884685" y="1690688"/>
            <a:ext cx="5328592" cy="3757331"/>
          </a:xfrm>
        </p:spPr>
      </p:pic>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0B8140BB-1CA3-4A81-A67D-9DF1C761B80A}" type="slidenum">
              <a:rPr lang="en-US" altLang="el-GR" smtClean="0"/>
              <a:pPr>
                <a:defRPr/>
              </a:pPr>
              <a:t>38</a:t>
            </a:fld>
            <a:endParaRPr lang="en-US" altLang="el-GR"/>
          </a:p>
        </p:txBody>
      </p:sp>
      <p:sp>
        <p:nvSpPr>
          <p:cNvPr id="9" name="TextBox 8"/>
          <p:cNvSpPr txBox="1"/>
          <p:nvPr/>
        </p:nvSpPr>
        <p:spPr>
          <a:xfrm>
            <a:off x="6871964" y="5168069"/>
            <a:ext cx="341313" cy="276225"/>
          </a:xfrm>
          <a:prstGeom prst="rect">
            <a:avLst/>
          </a:prstGeom>
          <a:noFill/>
        </p:spPr>
        <p:txBody>
          <a:bodyPr wrap="none">
            <a:spAutoFit/>
          </a:bodyPr>
          <a:lstStyle/>
          <a:p>
            <a:pPr>
              <a:defRPr/>
            </a:pPr>
            <a:r>
              <a:rPr lang="el-GR" sz="1200" b="1" dirty="0">
                <a:latin typeface="+mn-lt"/>
              </a:rPr>
              <a:t>17</a:t>
            </a:r>
            <a:endParaRPr lang="en-US" sz="1200" b="1" dirty="0">
              <a:latin typeface="+mn-l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Τύποι ιστών  3/3</a:t>
            </a:r>
            <a:endParaRPr lang="el-GR" altLang="en-US" sz="4000" dirty="0" smtClean="0">
              <a:solidFill>
                <a:srgbClr val="0070C0"/>
              </a:solidFill>
            </a:endParaRPr>
          </a:p>
        </p:txBody>
      </p:sp>
      <p:pic>
        <p:nvPicPr>
          <p:cNvPr id="78851" name="Θέση περιεχομένου 13"/>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900113" y="1436688"/>
            <a:ext cx="7304087" cy="4743450"/>
          </a:xfrm>
        </p:spPr>
      </p:pic>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3E609164-15CF-40E7-B359-91A856136D31}" type="slidenum">
              <a:rPr lang="en-US" altLang="el-GR" smtClean="0"/>
              <a:pPr>
                <a:defRPr/>
              </a:pPr>
              <a:t>39</a:t>
            </a:fld>
            <a:endParaRPr lang="en-US" altLang="el-GR"/>
          </a:p>
        </p:txBody>
      </p:sp>
      <p:sp>
        <p:nvSpPr>
          <p:cNvPr id="7" name="TextBox 6"/>
          <p:cNvSpPr txBox="1"/>
          <p:nvPr/>
        </p:nvSpPr>
        <p:spPr>
          <a:xfrm>
            <a:off x="7862888" y="5838825"/>
            <a:ext cx="341760" cy="276999"/>
          </a:xfrm>
          <a:prstGeom prst="rect">
            <a:avLst/>
          </a:prstGeom>
          <a:noFill/>
        </p:spPr>
        <p:txBody>
          <a:bodyPr wrap="none">
            <a:spAutoFit/>
          </a:bodyPr>
          <a:lstStyle/>
          <a:p>
            <a:pPr>
              <a:defRPr/>
            </a:pPr>
            <a:r>
              <a:rPr lang="el-GR" sz="1200" b="1" dirty="0" smtClean="0">
                <a:latin typeface="+mn-lt"/>
              </a:rPr>
              <a:t>18</a:t>
            </a:r>
            <a:endParaRPr lang="en-US" sz="1200" b="1" dirty="0">
              <a:latin typeface="+mn-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Επίπεδα οργάνωσης:</a:t>
            </a:r>
            <a:br>
              <a:rPr lang="el-GR" altLang="el-GR" sz="4000" dirty="0" smtClean="0">
                <a:solidFill>
                  <a:srgbClr val="0070C0"/>
                </a:solidFill>
                <a:cs typeface="Times New Roman" panose="02020603050405020304" pitchFamily="18" charset="0"/>
              </a:rPr>
            </a:br>
            <a:r>
              <a:rPr lang="el-GR" altLang="el-GR" sz="3200" dirty="0" smtClean="0">
                <a:solidFill>
                  <a:srgbClr val="0070C0"/>
                </a:solidFill>
                <a:cs typeface="Times New Roman" panose="02020603050405020304" pitchFamily="18" charset="0"/>
              </a:rPr>
              <a:t>Πρωτοπλασματική βαθμίδα οργάνωσης 1/2</a:t>
            </a:r>
            <a:endParaRPr lang="el-GR" altLang="en-US" sz="3200" dirty="0" smtClean="0">
              <a:solidFill>
                <a:srgbClr val="0070C0"/>
              </a:solidFill>
            </a:endParaRPr>
          </a:p>
        </p:txBody>
      </p:sp>
      <p:sp>
        <p:nvSpPr>
          <p:cNvPr id="8195" name="Θέση περιεχομένου 4"/>
          <p:cNvSpPr>
            <a:spLocks noGrp="1"/>
          </p:cNvSpPr>
          <p:nvPr>
            <p:ph idx="1"/>
          </p:nvPr>
        </p:nvSpPr>
        <p:spPr/>
        <p:txBody>
          <a:bodyPr/>
          <a:lstStyle/>
          <a:p>
            <a:pPr eaLnBrk="1" hangingPunct="1">
              <a:lnSpc>
                <a:spcPct val="100000"/>
              </a:lnSpc>
            </a:pPr>
            <a:r>
              <a:rPr lang="el-GR" altLang="el-GR" sz="2400" dirty="0" smtClean="0">
                <a:cs typeface="Times New Roman" panose="02020603050405020304" pitchFamily="18" charset="0"/>
              </a:rPr>
              <a:t>Η πρωτοπλασματική οργάνωση απαντάται σε </a:t>
            </a:r>
            <a:r>
              <a:rPr lang="el-GR" altLang="el-GR" sz="2400" b="1" dirty="0" smtClean="0">
                <a:cs typeface="Times New Roman" panose="02020603050405020304" pitchFamily="18" charset="0"/>
              </a:rPr>
              <a:t>μονοκύτταρους οργανισμούς</a:t>
            </a:r>
            <a:r>
              <a:rPr lang="el-GR" altLang="el-GR" sz="2400" dirty="0" smtClean="0">
                <a:cs typeface="Times New Roman" panose="02020603050405020304" pitchFamily="18" charset="0"/>
              </a:rPr>
              <a:t>. Οι </a:t>
            </a:r>
            <a:r>
              <a:rPr lang="el-GR" altLang="el-GR" sz="2400" b="1" dirty="0" smtClean="0">
                <a:cs typeface="Times New Roman" panose="02020603050405020304" pitchFamily="18" charset="0"/>
              </a:rPr>
              <a:t>λειτουργίες </a:t>
            </a:r>
            <a:r>
              <a:rPr lang="el-GR" altLang="el-GR" sz="2400" dirty="0" smtClean="0">
                <a:cs typeface="Times New Roman" panose="02020603050405020304" pitchFamily="18" charset="0"/>
              </a:rPr>
              <a:t>του οργανισμού επιτελούνται </a:t>
            </a:r>
            <a:r>
              <a:rPr lang="el-GR" altLang="el-GR" sz="2400" b="1" dirty="0" smtClean="0">
                <a:cs typeface="Times New Roman" panose="02020603050405020304" pitchFamily="18" charset="0"/>
              </a:rPr>
              <a:t>μέσα στα σύνορα ενός μόνο κυττάρου </a:t>
            </a:r>
            <a:r>
              <a:rPr lang="el-GR" altLang="el-GR" sz="2400" dirty="0" smtClean="0">
                <a:cs typeface="Times New Roman" panose="02020603050405020304" pitchFamily="18" charset="0"/>
              </a:rPr>
              <a:t>που αποτελεί τη βασική μονάδα ζωής. Μέσα στο κύτταρο, το </a:t>
            </a:r>
            <a:r>
              <a:rPr lang="el-GR" altLang="el-GR" sz="2400" b="1" dirty="0" smtClean="0">
                <a:cs typeface="Times New Roman" panose="02020603050405020304" pitchFamily="18" charset="0"/>
              </a:rPr>
              <a:t>πρωτόπλασμα (κυτταρόπλασμα) </a:t>
            </a:r>
            <a:r>
              <a:rPr lang="el-GR" altLang="el-GR" sz="2400" dirty="0" smtClean="0">
                <a:cs typeface="Times New Roman" panose="02020603050405020304" pitchFamily="18" charset="0"/>
              </a:rPr>
              <a:t>διαφοροποιείται σε οργανίδια ικανά να πραγματοποιούν εξειδικευμένες λειτουργίες.</a:t>
            </a:r>
            <a:endParaRPr lang="en-GB" altLang="el-GR" sz="2400" dirty="0" smtClean="0">
              <a:cs typeface="Times New Roman" panose="02020603050405020304" pitchFamily="18" charset="0"/>
            </a:endParaRPr>
          </a:p>
          <a:p>
            <a:pPr eaLnBrk="1" hangingPunct="1">
              <a:lnSpc>
                <a:spcPct val="100000"/>
              </a:lnSpc>
            </a:pPr>
            <a:endParaRPr lang="el-GR" altLang="en-US" sz="2400" dirty="0" smtClean="0"/>
          </a:p>
        </p:txBody>
      </p:sp>
      <p:sp>
        <p:nvSpPr>
          <p:cNvPr id="6" name="Θέση υποσέλιδου 5"/>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7" name="Θέση αριθμού διαφάνειας 6"/>
          <p:cNvSpPr>
            <a:spLocks noGrp="1"/>
          </p:cNvSpPr>
          <p:nvPr>
            <p:ph type="sldNum" sz="quarter" idx="11"/>
          </p:nvPr>
        </p:nvSpPr>
        <p:spPr/>
        <p:txBody>
          <a:bodyPr/>
          <a:lstStyle/>
          <a:p>
            <a:pPr>
              <a:defRPr/>
            </a:pPr>
            <a:fld id="{182389B0-0A39-42F2-BB73-C80BAA05339A}" type="slidenum">
              <a:rPr lang="en-US" altLang="el-GR" smtClean="0"/>
              <a:pPr>
                <a:defRPr/>
              </a:pPr>
              <a:t>4</a:t>
            </a:fld>
            <a:endParaRPr lang="en-US" altLang="el-G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Επιθηλιακός ιστός  1/2</a:t>
            </a:r>
            <a:endParaRPr lang="el-GR" altLang="en-US" sz="4000" dirty="0" smtClean="0">
              <a:solidFill>
                <a:srgbClr val="0070C0"/>
              </a:solidFill>
            </a:endParaRPr>
          </a:p>
        </p:txBody>
      </p:sp>
      <p:sp>
        <p:nvSpPr>
          <p:cNvPr id="80899" name="Θέση περιεχομένου 1"/>
          <p:cNvSpPr>
            <a:spLocks noGrp="1"/>
          </p:cNvSpPr>
          <p:nvPr>
            <p:ph idx="1"/>
          </p:nvPr>
        </p:nvSpPr>
        <p:spPr>
          <a:xfrm>
            <a:off x="647700" y="1557338"/>
            <a:ext cx="7886700" cy="4351337"/>
          </a:xfrm>
        </p:spPr>
        <p:txBody>
          <a:bodyPr/>
          <a:lstStyle/>
          <a:p>
            <a:pPr eaLnBrk="1" hangingPunct="1">
              <a:lnSpc>
                <a:spcPct val="100000"/>
              </a:lnSpc>
            </a:pPr>
            <a:r>
              <a:rPr lang="el-GR" altLang="el-GR" sz="2200" dirty="0" smtClean="0">
                <a:cs typeface="Times New Roman" panose="02020603050405020304" pitchFamily="18" charset="0"/>
              </a:rPr>
              <a:t>Ο επιθηλιακός ιστός αποτελείται από κύτταρα που </a:t>
            </a:r>
            <a:r>
              <a:rPr lang="el-GR" altLang="el-GR" sz="2200" b="1" dirty="0" smtClean="0">
                <a:cs typeface="Times New Roman" panose="02020603050405020304" pitchFamily="18" charset="0"/>
              </a:rPr>
              <a:t>καλύπτουν κοιλότητες και επιφάνειες του σώματος</a:t>
            </a:r>
            <a:r>
              <a:rPr lang="el-GR" altLang="el-GR" sz="2200" dirty="0" smtClean="0">
                <a:cs typeface="Times New Roman" panose="02020603050405020304" pitchFamily="18" charset="0"/>
              </a:rPr>
              <a:t>. Σε πολλές επιφάνειες </a:t>
            </a:r>
            <a:r>
              <a:rPr lang="el-GR" altLang="el-GR" sz="2200" b="1" dirty="0" smtClean="0">
                <a:cs typeface="Times New Roman" panose="02020603050405020304" pitchFamily="18" charset="0"/>
              </a:rPr>
              <a:t>τα επιθηλιακά κύτταρα διαφοροποιούνται σε αδένες που παράγουν εξειδικευμένες ή μη </a:t>
            </a:r>
            <a:r>
              <a:rPr lang="el-GR" altLang="el-GR" sz="2200" b="1" dirty="0" err="1" smtClean="0">
                <a:cs typeface="Times New Roman" panose="02020603050405020304" pitchFamily="18" charset="0"/>
              </a:rPr>
              <a:t>εκρρίσεις</a:t>
            </a:r>
            <a:r>
              <a:rPr lang="el-GR" altLang="el-GR" sz="2200" b="1" dirty="0" smtClean="0">
                <a:cs typeface="Times New Roman" panose="02020603050405020304" pitchFamily="18" charset="0"/>
              </a:rPr>
              <a:t>.</a:t>
            </a:r>
          </a:p>
          <a:p>
            <a:pPr eaLnBrk="1" hangingPunct="1">
              <a:lnSpc>
                <a:spcPct val="100000"/>
              </a:lnSpc>
            </a:pPr>
            <a:r>
              <a:rPr lang="el-GR" altLang="el-GR" sz="2200" dirty="0" smtClean="0">
                <a:cs typeface="Times New Roman" panose="02020603050405020304" pitchFamily="18" charset="0"/>
              </a:rPr>
              <a:t>Συνήθως ο επιθηλιακός ιστός </a:t>
            </a:r>
            <a:r>
              <a:rPr lang="el-GR" altLang="el-GR" sz="2200" b="1" dirty="0" smtClean="0">
                <a:cs typeface="Times New Roman" panose="02020603050405020304" pitchFamily="18" charset="0"/>
              </a:rPr>
              <a:t>βρίσκεται πάνω σε συνδετικό ιστό</a:t>
            </a:r>
            <a:r>
              <a:rPr lang="el-GR" altLang="el-GR" sz="2200" dirty="0" smtClean="0">
                <a:cs typeface="Times New Roman" panose="02020603050405020304" pitchFamily="18" charset="0"/>
              </a:rPr>
              <a:t> και διαχωρίζεται από αυτόν από τη </a:t>
            </a:r>
            <a:r>
              <a:rPr lang="el-GR" altLang="el-GR" sz="2200" b="1" dirty="0" smtClean="0">
                <a:cs typeface="Times New Roman" panose="02020603050405020304" pitchFamily="18" charset="0"/>
              </a:rPr>
              <a:t>βασική μεμβράνη</a:t>
            </a:r>
            <a:r>
              <a:rPr lang="el-GR" altLang="el-GR" sz="2200" dirty="0" smtClean="0">
                <a:cs typeface="Times New Roman" panose="02020603050405020304" pitchFamily="18" charset="0"/>
              </a:rPr>
              <a:t>. Η </a:t>
            </a:r>
            <a:r>
              <a:rPr lang="el-GR" altLang="el-GR" sz="2200" b="1" dirty="0" smtClean="0">
                <a:cs typeface="Times New Roman" panose="02020603050405020304" pitchFamily="18" charset="0"/>
              </a:rPr>
              <a:t>βασική μεμβράνη </a:t>
            </a:r>
            <a:r>
              <a:rPr lang="el-GR" altLang="el-GR" sz="2200" dirty="0" smtClean="0">
                <a:cs typeface="Times New Roman" panose="02020603050405020304" pitchFamily="18" charset="0"/>
              </a:rPr>
              <a:t>είναι ένα δίκτυο από τις πρωτεΐνες, </a:t>
            </a:r>
            <a:r>
              <a:rPr lang="el-GR" altLang="el-GR" sz="2200" b="1" dirty="0" smtClean="0">
                <a:cs typeface="Times New Roman" panose="02020603050405020304" pitchFamily="18" charset="0"/>
              </a:rPr>
              <a:t>Κολλαγόνο ΙΙΙ, Κολλαγόνο Ι</a:t>
            </a:r>
            <a:r>
              <a:rPr lang="en-GB" altLang="el-GR" sz="2200" b="1" dirty="0" smtClean="0">
                <a:cs typeface="Times New Roman" panose="02020603050405020304" pitchFamily="18" charset="0"/>
              </a:rPr>
              <a:t>V, </a:t>
            </a:r>
            <a:r>
              <a:rPr lang="el-GR" altLang="el-GR" sz="2200" b="1" dirty="0" err="1" smtClean="0">
                <a:cs typeface="Times New Roman" panose="02020603050405020304" pitchFamily="18" charset="0"/>
              </a:rPr>
              <a:t>Λαμινίνη</a:t>
            </a:r>
            <a:r>
              <a:rPr lang="el-GR" altLang="el-GR" sz="2200" dirty="0" smtClean="0">
                <a:cs typeface="Times New Roman" panose="02020603050405020304" pitchFamily="18" charset="0"/>
              </a:rPr>
              <a:t>, </a:t>
            </a:r>
            <a:r>
              <a:rPr lang="el-GR" altLang="el-GR" sz="2200" b="1" dirty="0" err="1" smtClean="0">
                <a:cs typeface="Times New Roman" panose="02020603050405020304" pitchFamily="18" charset="0"/>
              </a:rPr>
              <a:t>Ιντεγκρίνη</a:t>
            </a:r>
            <a:r>
              <a:rPr lang="el-GR" altLang="el-GR" sz="2200" b="1" dirty="0" smtClean="0">
                <a:cs typeface="Times New Roman" panose="02020603050405020304" pitchFamily="18" charset="0"/>
              </a:rPr>
              <a:t>, </a:t>
            </a:r>
            <a:r>
              <a:rPr lang="el-GR" altLang="el-GR" sz="2200" b="1" dirty="0" err="1" smtClean="0">
                <a:cs typeface="Times New Roman" panose="02020603050405020304" pitchFamily="18" charset="0"/>
              </a:rPr>
              <a:t>Πρωτεογλυκάνες</a:t>
            </a:r>
            <a:r>
              <a:rPr lang="el-GR" altLang="el-GR" sz="2200" b="1" dirty="0" smtClean="0">
                <a:cs typeface="Times New Roman" panose="02020603050405020304" pitchFamily="18" charset="0"/>
              </a:rPr>
              <a:t>, </a:t>
            </a:r>
            <a:r>
              <a:rPr lang="el-GR" altLang="el-GR" sz="2200" b="1" dirty="0" err="1" smtClean="0">
                <a:cs typeface="Times New Roman" panose="02020603050405020304" pitchFamily="18" charset="0"/>
              </a:rPr>
              <a:t>Φιμπρονεκτίνη</a:t>
            </a:r>
            <a:r>
              <a:rPr lang="el-GR" altLang="el-GR" sz="2200" b="1" dirty="0" smtClean="0">
                <a:cs typeface="Times New Roman" panose="02020603050405020304" pitchFamily="18" charset="0"/>
              </a:rPr>
              <a:t> και </a:t>
            </a:r>
            <a:r>
              <a:rPr lang="el-GR" altLang="el-GR" sz="2200" b="1" dirty="0" err="1" smtClean="0">
                <a:cs typeface="Times New Roman" panose="02020603050405020304" pitchFamily="18" charset="0"/>
              </a:rPr>
              <a:t>Ινιδογόνο</a:t>
            </a:r>
            <a:r>
              <a:rPr lang="el-GR" altLang="el-GR" sz="2200" b="1" dirty="0" smtClean="0">
                <a:cs typeface="Times New Roman" panose="02020603050405020304" pitchFamily="18" charset="0"/>
              </a:rPr>
              <a:t> </a:t>
            </a:r>
            <a:r>
              <a:rPr lang="el-GR" altLang="el-GR" sz="2200" b="1" dirty="0" smtClean="0">
                <a:cs typeface="Times New Roman" panose="02020603050405020304" pitchFamily="18" charset="0"/>
              </a:rPr>
              <a:t>συμπυκνωμένες </a:t>
            </a:r>
            <a:r>
              <a:rPr lang="el-GR" altLang="el-GR" sz="2200" b="1" dirty="0" smtClean="0">
                <a:cs typeface="Times New Roman" panose="02020603050405020304" pitchFamily="18" charset="0"/>
              </a:rPr>
              <a:t>σε δύο στοιβάδες. </a:t>
            </a:r>
          </a:p>
          <a:p>
            <a:pPr eaLnBrk="1" hangingPunct="1"/>
            <a:endParaRPr lang="el-GR" altLang="en-US"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638ED4DB-5639-4CA9-BF9A-9B0103447089}" type="slidenum">
              <a:rPr lang="en-US" altLang="el-GR" smtClean="0"/>
              <a:pPr>
                <a:defRPr/>
              </a:pPr>
              <a:t>40</a:t>
            </a:fld>
            <a:endParaRPr lang="en-US" altLang="el-G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Επιθηλιακός ιστός  2/2</a:t>
            </a:r>
            <a:endParaRPr lang="el-GR" altLang="en-US" sz="4000" dirty="0" smtClean="0">
              <a:solidFill>
                <a:srgbClr val="0070C0"/>
              </a:solidFill>
            </a:endParaRPr>
          </a:p>
        </p:txBody>
      </p:sp>
      <p:sp>
        <p:nvSpPr>
          <p:cNvPr id="82947" name="Θέση περιεχομένου 1"/>
          <p:cNvSpPr>
            <a:spLocks noGrp="1"/>
          </p:cNvSpPr>
          <p:nvPr>
            <p:ph idx="1"/>
          </p:nvPr>
        </p:nvSpPr>
        <p:spPr>
          <a:xfrm>
            <a:off x="633413" y="1422400"/>
            <a:ext cx="7886700" cy="4913313"/>
          </a:xfrm>
        </p:spPr>
        <p:txBody>
          <a:bodyPr/>
          <a:lstStyle/>
          <a:p>
            <a:pPr eaLnBrk="1" hangingPunct="1">
              <a:lnSpc>
                <a:spcPct val="100000"/>
              </a:lnSpc>
            </a:pPr>
            <a:r>
              <a:rPr lang="el-GR" altLang="el-GR" sz="2200" dirty="0" smtClean="0">
                <a:cs typeface="Times New Roman" panose="02020603050405020304" pitchFamily="18" charset="0"/>
              </a:rPr>
              <a:t>Οι λειτουργίες των κυττάρων είναι </a:t>
            </a:r>
            <a:r>
              <a:rPr lang="el-GR" altLang="el-GR" sz="2200" b="1" dirty="0" smtClean="0">
                <a:cs typeface="Times New Roman" panose="02020603050405020304" pitchFamily="18" charset="0"/>
              </a:rPr>
              <a:t>προστασία, έκκριση, απορρόφηση</a:t>
            </a:r>
            <a:r>
              <a:rPr lang="el-GR" altLang="el-GR" sz="2200" dirty="0" smtClean="0">
                <a:cs typeface="Times New Roman" panose="02020603050405020304" pitchFamily="18" charset="0"/>
              </a:rPr>
              <a:t>, </a:t>
            </a:r>
            <a:r>
              <a:rPr lang="el-GR" altLang="el-GR" sz="2200" b="1" dirty="0" smtClean="0">
                <a:cs typeface="Times New Roman" panose="02020603050405020304" pitchFamily="18" charset="0"/>
              </a:rPr>
              <a:t>εντοπισμός αίσθησης, απέκκριση, διάχυση και </a:t>
            </a:r>
            <a:r>
              <a:rPr lang="el-GR" altLang="el-GR" sz="2200" b="1" dirty="0" err="1" smtClean="0">
                <a:cs typeface="Times New Roman" panose="02020603050405020304" pitchFamily="18" charset="0"/>
              </a:rPr>
              <a:t>διακυτταρική</a:t>
            </a:r>
            <a:r>
              <a:rPr lang="el-GR" altLang="el-GR" sz="2200" b="1" dirty="0" smtClean="0">
                <a:cs typeface="Times New Roman" panose="02020603050405020304" pitchFamily="18" charset="0"/>
              </a:rPr>
              <a:t> μεταφορά</a:t>
            </a:r>
            <a:r>
              <a:rPr lang="el-GR" altLang="el-GR" sz="2200" dirty="0" smtClean="0">
                <a:cs typeface="Times New Roman" panose="02020603050405020304" pitchFamily="18" charset="0"/>
              </a:rPr>
              <a:t>. Λόγω αυτών των λειτουργιών εμφανίζουν </a:t>
            </a:r>
            <a:r>
              <a:rPr lang="el-GR" altLang="el-GR" sz="2200" b="1" dirty="0" smtClean="0">
                <a:cs typeface="Times New Roman" panose="02020603050405020304" pitchFamily="18" charset="0"/>
              </a:rPr>
              <a:t>πλευρική πολικότητα </a:t>
            </a:r>
            <a:r>
              <a:rPr lang="el-GR" altLang="el-GR" sz="2200" dirty="0" smtClean="0">
                <a:cs typeface="Times New Roman" panose="02020603050405020304" pitchFamily="18" charset="0"/>
              </a:rPr>
              <a:t>με </a:t>
            </a:r>
            <a:r>
              <a:rPr lang="el-GR" altLang="el-GR" sz="2200" b="1" dirty="0" smtClean="0">
                <a:cs typeface="Times New Roman" panose="02020603050405020304" pitchFamily="18" charset="0"/>
              </a:rPr>
              <a:t>διαφορετική έκφραση πρωτεϊνών στις δύο πλευρές τους</a:t>
            </a:r>
            <a:r>
              <a:rPr lang="el-GR" altLang="el-GR" sz="2200" dirty="0" smtClean="0">
                <a:cs typeface="Times New Roman" panose="02020603050405020304" pitchFamily="18" charset="0"/>
              </a:rPr>
              <a:t>.  </a:t>
            </a:r>
          </a:p>
          <a:p>
            <a:pPr eaLnBrk="1" hangingPunct="1">
              <a:lnSpc>
                <a:spcPct val="100000"/>
              </a:lnSpc>
            </a:pPr>
            <a:r>
              <a:rPr lang="el-GR" altLang="el-GR" sz="2200" dirty="0" smtClean="0">
                <a:cs typeface="Times New Roman" panose="02020603050405020304" pitchFamily="18" charset="0"/>
              </a:rPr>
              <a:t>Τα </a:t>
            </a:r>
            <a:r>
              <a:rPr lang="el-GR" altLang="el-GR" sz="2200" b="1" dirty="0" smtClean="0">
                <a:cs typeface="Times New Roman" panose="02020603050405020304" pitchFamily="18" charset="0"/>
              </a:rPr>
              <a:t>αιμοφόρα αγγεία ποτέ δεν εισχωρούν στους επιθηλιακούς ιστούς </a:t>
            </a:r>
            <a:r>
              <a:rPr lang="el-GR" altLang="el-GR" sz="2200" dirty="0" smtClean="0">
                <a:cs typeface="Times New Roman" panose="02020603050405020304" pitchFamily="18" charset="0"/>
              </a:rPr>
              <a:t>οι οποίοι εξαρτώνται από τους υποκείμενους ιστούς (</a:t>
            </a:r>
            <a:r>
              <a:rPr lang="el-GR" altLang="el-GR" sz="2200" b="1" dirty="0" smtClean="0">
                <a:cs typeface="Times New Roman" panose="02020603050405020304" pitchFamily="18" charset="0"/>
              </a:rPr>
              <a:t>συνδετικό ιστό</a:t>
            </a:r>
            <a:r>
              <a:rPr lang="el-GR" altLang="el-GR" sz="2200" dirty="0" smtClean="0">
                <a:cs typeface="Times New Roman" panose="02020603050405020304" pitchFamily="18" charset="0"/>
              </a:rPr>
              <a:t>) για τη διάχυση του οξυγόνου και των θρεπτικών ουσιών. Αντίθετα, τα </a:t>
            </a:r>
            <a:r>
              <a:rPr lang="el-GR" altLang="el-GR" sz="2200" b="1" dirty="0" smtClean="0">
                <a:cs typeface="Times New Roman" panose="02020603050405020304" pitchFamily="18" charset="0"/>
              </a:rPr>
              <a:t>νεύρα εισέρχονται ανάμεσα στον ιστό.</a:t>
            </a:r>
          </a:p>
          <a:p>
            <a:pPr eaLnBrk="1" hangingPunct="1">
              <a:lnSpc>
                <a:spcPct val="100000"/>
              </a:lnSpc>
            </a:pPr>
            <a:r>
              <a:rPr lang="el-GR" altLang="el-GR" sz="2200" dirty="0" smtClean="0">
                <a:cs typeface="Times New Roman" panose="02020603050405020304" pitchFamily="18" charset="0"/>
              </a:rPr>
              <a:t>Ο επιθηλιακός ιστός προέρχεται από τις </a:t>
            </a:r>
            <a:r>
              <a:rPr lang="el-GR" altLang="el-GR" sz="2200" b="1" dirty="0" smtClean="0">
                <a:cs typeface="Times New Roman" panose="02020603050405020304" pitchFamily="18" charset="0"/>
              </a:rPr>
              <a:t>3 βλαστικές στοιβάδες του εμβρύου.</a:t>
            </a:r>
          </a:p>
          <a:p>
            <a:pPr eaLnBrk="1" hangingPunct="1"/>
            <a:endParaRPr lang="el-GR" altLang="en-US"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387F26F3-D429-44C6-99BB-51117EA71C69}" type="slidenum">
              <a:rPr lang="en-US" altLang="el-GR" smtClean="0"/>
              <a:pPr>
                <a:defRPr/>
              </a:pPr>
              <a:t>41</a:t>
            </a:fld>
            <a:endParaRPr lang="en-US" altLang="el-G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Συνδετικός ιστός  1/2</a:t>
            </a:r>
            <a:endParaRPr lang="el-GR" altLang="en-US" sz="4000" dirty="0" smtClean="0">
              <a:solidFill>
                <a:srgbClr val="0070C0"/>
              </a:solidFill>
            </a:endParaRPr>
          </a:p>
        </p:txBody>
      </p:sp>
      <p:sp>
        <p:nvSpPr>
          <p:cNvPr id="84995" name="Θέση περιεχομένου 1"/>
          <p:cNvSpPr>
            <a:spLocks noGrp="1"/>
          </p:cNvSpPr>
          <p:nvPr>
            <p:ph idx="1"/>
          </p:nvPr>
        </p:nvSpPr>
        <p:spPr>
          <a:xfrm>
            <a:off x="633413" y="1422400"/>
            <a:ext cx="7886700" cy="4913313"/>
          </a:xfrm>
        </p:spPr>
        <p:txBody>
          <a:bodyPr/>
          <a:lstStyle/>
          <a:p>
            <a:pPr eaLnBrk="1" hangingPunct="1">
              <a:lnSpc>
                <a:spcPct val="100000"/>
              </a:lnSpc>
            </a:pPr>
            <a:r>
              <a:rPr lang="el-GR" altLang="el-GR" sz="2200" dirty="0" smtClean="0">
                <a:cs typeface="Times New Roman" panose="02020603050405020304" pitchFamily="18" charset="0"/>
              </a:rPr>
              <a:t>Ο συνδετικός ιστός είναι μια </a:t>
            </a:r>
            <a:r>
              <a:rPr lang="el-GR" altLang="el-GR" sz="2200" b="1" dirty="0" smtClean="0">
                <a:cs typeface="Times New Roman" panose="02020603050405020304" pitchFamily="18" charset="0"/>
              </a:rPr>
              <a:t>ποικίλη ομάδα ιστών </a:t>
            </a:r>
            <a:r>
              <a:rPr lang="el-GR" altLang="el-GR" sz="2200" dirty="0" smtClean="0">
                <a:cs typeface="Times New Roman" panose="02020603050405020304" pitchFamily="18" charset="0"/>
              </a:rPr>
              <a:t>που εξυπηρετούν διάφορες λειτουργίες </a:t>
            </a:r>
            <a:r>
              <a:rPr lang="el-GR" altLang="el-GR" sz="2200" b="1" dirty="0" smtClean="0">
                <a:cs typeface="Times New Roman" panose="02020603050405020304" pitchFamily="18" charset="0"/>
              </a:rPr>
              <a:t>σύνδεσης και υποστήριξης</a:t>
            </a:r>
            <a:r>
              <a:rPr lang="el-GR" altLang="el-GR" sz="2200" dirty="0" smtClean="0">
                <a:cs typeface="Times New Roman" panose="02020603050405020304" pitchFamily="18" charset="0"/>
              </a:rPr>
              <a:t>. Αποτελείται από </a:t>
            </a:r>
            <a:r>
              <a:rPr lang="el-GR" altLang="el-GR" sz="2200" b="1" dirty="0" smtClean="0">
                <a:cs typeface="Times New Roman" panose="02020603050405020304" pitchFamily="18" charset="0"/>
              </a:rPr>
              <a:t>λίγα σχετικά κύτταρα</a:t>
            </a:r>
            <a:r>
              <a:rPr lang="el-GR" altLang="el-GR" sz="2200" dirty="0" smtClean="0">
                <a:cs typeface="Times New Roman" panose="02020603050405020304" pitchFamily="18" charset="0"/>
              </a:rPr>
              <a:t>, </a:t>
            </a:r>
            <a:r>
              <a:rPr lang="el-GR" altLang="el-GR" sz="2200" b="1" dirty="0" smtClean="0">
                <a:cs typeface="Times New Roman" panose="02020603050405020304" pitchFamily="18" charset="0"/>
              </a:rPr>
              <a:t>πολλές </a:t>
            </a:r>
            <a:r>
              <a:rPr lang="el-GR" altLang="el-GR" sz="2200" b="1" dirty="0" err="1" smtClean="0">
                <a:cs typeface="Times New Roman" panose="02020603050405020304" pitchFamily="18" charset="0"/>
              </a:rPr>
              <a:t>εξωκυτταρικές</a:t>
            </a:r>
            <a:r>
              <a:rPr lang="el-GR" altLang="el-GR" sz="2200" b="1" dirty="0" smtClean="0">
                <a:cs typeface="Times New Roman" panose="02020603050405020304" pitchFamily="18" charset="0"/>
              </a:rPr>
              <a:t> ίνες </a:t>
            </a:r>
            <a:r>
              <a:rPr lang="el-GR" altLang="el-GR" sz="2200" dirty="0" smtClean="0">
                <a:cs typeface="Times New Roman" panose="02020603050405020304" pitchFamily="18" charset="0"/>
              </a:rPr>
              <a:t>και τη </a:t>
            </a:r>
            <a:r>
              <a:rPr lang="el-GR" altLang="el-GR" sz="2200" b="1" dirty="0" smtClean="0">
                <a:cs typeface="Times New Roman" panose="02020603050405020304" pitchFamily="18" charset="0"/>
              </a:rPr>
              <a:t>θεμέλια ουσία </a:t>
            </a:r>
            <a:r>
              <a:rPr lang="el-GR" altLang="el-GR" sz="2200" dirty="0" smtClean="0">
                <a:cs typeface="Times New Roman" panose="02020603050405020304" pitchFamily="18" charset="0"/>
              </a:rPr>
              <a:t>που ονομάζεται και μήτρα μέσα στην οποία βρίσκονται οι ίνες. </a:t>
            </a:r>
          </a:p>
          <a:p>
            <a:pPr eaLnBrk="1" hangingPunct="1">
              <a:lnSpc>
                <a:spcPct val="100000"/>
              </a:lnSpc>
            </a:pPr>
            <a:r>
              <a:rPr lang="el-GR" altLang="el-GR" sz="2200" dirty="0" smtClean="0">
                <a:cs typeface="Times New Roman" panose="02020603050405020304" pitchFamily="18" charset="0"/>
              </a:rPr>
              <a:t>Στα </a:t>
            </a:r>
            <a:r>
              <a:rPr lang="el-GR" altLang="el-GR" sz="2200" dirty="0" err="1" smtClean="0">
                <a:cs typeface="Times New Roman" panose="02020603050405020304" pitchFamily="18" charset="0"/>
              </a:rPr>
              <a:t>Σπονδυλόζωα</a:t>
            </a:r>
            <a:r>
              <a:rPr lang="el-GR" altLang="el-GR" sz="2200" dirty="0" smtClean="0">
                <a:cs typeface="Times New Roman" panose="02020603050405020304" pitchFamily="18" charset="0"/>
              </a:rPr>
              <a:t> διακρίνονται </a:t>
            </a:r>
            <a:r>
              <a:rPr lang="el-GR" altLang="el-GR" sz="2200" b="1" dirty="0" smtClean="0">
                <a:cs typeface="Times New Roman" panose="02020603050405020304" pitchFamily="18" charset="0"/>
              </a:rPr>
              <a:t>2 είδη συνδετικού ιστού</a:t>
            </a:r>
            <a:r>
              <a:rPr lang="el-GR" altLang="el-GR" sz="2200" dirty="0" smtClean="0">
                <a:cs typeface="Times New Roman" panose="02020603050405020304" pitchFamily="18" charset="0"/>
              </a:rPr>
              <a:t>: Ο </a:t>
            </a:r>
            <a:r>
              <a:rPr lang="el-GR" altLang="el-GR" sz="2200" b="1" dirty="0" smtClean="0">
                <a:cs typeface="Times New Roman" panose="02020603050405020304" pitchFamily="18" charset="0"/>
              </a:rPr>
              <a:t>χαλαρός</a:t>
            </a:r>
            <a:r>
              <a:rPr lang="el-GR" altLang="el-GR" sz="2200" dirty="0" smtClean="0">
                <a:cs typeface="Times New Roman" panose="02020603050405020304" pitchFamily="18" charset="0"/>
              </a:rPr>
              <a:t> που αποτελείται από ίνες καθώς και σταθερά και περιπλανώμενα κύτταρα μέσα σε </a:t>
            </a:r>
            <a:r>
              <a:rPr lang="el-GR" altLang="el-GR" sz="2200" b="1" dirty="0" err="1" smtClean="0">
                <a:cs typeface="Times New Roman" panose="02020603050405020304" pitchFamily="18" charset="0"/>
              </a:rPr>
              <a:t>πυκνόρευστη</a:t>
            </a:r>
            <a:r>
              <a:rPr lang="el-GR" altLang="el-GR" sz="2200" b="1" dirty="0" smtClean="0">
                <a:cs typeface="Times New Roman" panose="02020603050405020304" pitchFamily="18" charset="0"/>
              </a:rPr>
              <a:t> θεμέλια ουσία</a:t>
            </a:r>
            <a:r>
              <a:rPr lang="el-GR" altLang="el-GR" sz="2200" dirty="0" smtClean="0">
                <a:cs typeface="Times New Roman" panose="02020603050405020304" pitchFamily="18" charset="0"/>
              </a:rPr>
              <a:t>, και 2) Ο </a:t>
            </a:r>
            <a:r>
              <a:rPr lang="el-GR" altLang="el-GR" sz="2200" b="1" dirty="0" smtClean="0">
                <a:cs typeface="Times New Roman" panose="02020603050405020304" pitchFamily="18" charset="0"/>
              </a:rPr>
              <a:t>στερεός</a:t>
            </a:r>
            <a:r>
              <a:rPr lang="el-GR" altLang="el-GR" sz="2200" dirty="0" smtClean="0">
                <a:cs typeface="Times New Roman" panose="02020603050405020304" pitchFamily="18" charset="0"/>
              </a:rPr>
              <a:t> που αποτελείται κυρίως από </a:t>
            </a:r>
            <a:r>
              <a:rPr lang="el-GR" altLang="el-GR" sz="2200" b="1" dirty="0" smtClean="0">
                <a:cs typeface="Times New Roman" panose="02020603050405020304" pitchFamily="18" charset="0"/>
              </a:rPr>
              <a:t>ίνες πυκνά διευθετημένες</a:t>
            </a:r>
            <a:r>
              <a:rPr lang="el-GR" altLang="el-GR" sz="2200" dirty="0" smtClean="0">
                <a:cs typeface="Times New Roman" panose="02020603050405020304" pitchFamily="18" charset="0"/>
              </a:rPr>
              <a:t>.</a:t>
            </a:r>
          </a:p>
          <a:p>
            <a:pPr eaLnBrk="1" hangingPunct="1"/>
            <a:endParaRPr lang="el-GR" altLang="en-US"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96AE2D75-F121-4D57-B094-8E2CBDA5A571}" type="slidenum">
              <a:rPr lang="en-US" altLang="el-GR" smtClean="0"/>
              <a:pPr>
                <a:defRPr/>
              </a:pPr>
              <a:t>42</a:t>
            </a:fld>
            <a:endParaRPr lang="en-US" altLang="el-G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Συνδετικός ιστός  2/2</a:t>
            </a:r>
            <a:endParaRPr lang="el-GR" altLang="en-US" sz="4000" dirty="0" smtClean="0">
              <a:solidFill>
                <a:srgbClr val="0070C0"/>
              </a:solidFill>
            </a:endParaRPr>
          </a:p>
        </p:txBody>
      </p:sp>
      <p:sp>
        <p:nvSpPr>
          <p:cNvPr id="87043" name="Θέση περιεχομένου 1"/>
          <p:cNvSpPr>
            <a:spLocks noGrp="1"/>
          </p:cNvSpPr>
          <p:nvPr>
            <p:ph idx="1"/>
          </p:nvPr>
        </p:nvSpPr>
        <p:spPr>
          <a:xfrm>
            <a:off x="633413" y="1422400"/>
            <a:ext cx="7886700" cy="4913313"/>
          </a:xfrm>
        </p:spPr>
        <p:txBody>
          <a:bodyPr/>
          <a:lstStyle/>
          <a:p>
            <a:pPr eaLnBrk="1" hangingPunct="1">
              <a:lnSpc>
                <a:spcPct val="100000"/>
              </a:lnSpc>
            </a:pPr>
            <a:r>
              <a:rPr lang="el-GR" altLang="el-GR" sz="2200" dirty="0" smtClean="0">
                <a:cs typeface="Times New Roman" panose="02020603050405020304" pitchFamily="18" charset="0"/>
              </a:rPr>
              <a:t>Ο συνδετικός ιστός χαρακτηρίζεται από την </a:t>
            </a:r>
            <a:r>
              <a:rPr lang="el-GR" altLang="el-GR" sz="2200" b="1" dirty="0" smtClean="0">
                <a:cs typeface="Times New Roman" panose="02020603050405020304" pitchFamily="18" charset="0"/>
              </a:rPr>
              <a:t>παρουσία κολλαγόνου </a:t>
            </a:r>
            <a:r>
              <a:rPr lang="en-GB" altLang="el-GR" sz="2200" b="1" dirty="0" smtClean="0">
                <a:cs typeface="Times New Roman" panose="02020603050405020304" pitchFamily="18" charset="0"/>
              </a:rPr>
              <a:t>I-V</a:t>
            </a:r>
            <a:r>
              <a:rPr lang="el-GR" altLang="el-GR" sz="2200" b="1" dirty="0" smtClean="0">
                <a:cs typeface="Times New Roman" panose="02020603050405020304" pitchFamily="18" charset="0"/>
              </a:rPr>
              <a:t> </a:t>
            </a:r>
            <a:r>
              <a:rPr lang="el-GR" altLang="el-GR" sz="2200" dirty="0" smtClean="0">
                <a:cs typeface="Times New Roman" panose="02020603050405020304" pitchFamily="18" charset="0"/>
              </a:rPr>
              <a:t>που παράγεται από τους </a:t>
            </a:r>
            <a:r>
              <a:rPr lang="el-GR" altLang="el-GR" sz="2200" b="1" dirty="0" err="1" smtClean="0">
                <a:cs typeface="Times New Roman" panose="02020603050405020304" pitchFamily="18" charset="0"/>
              </a:rPr>
              <a:t>ινοβλάστες</a:t>
            </a:r>
            <a:r>
              <a:rPr lang="en-GB" altLang="el-GR" sz="2200" dirty="0" smtClean="0">
                <a:cs typeface="Times New Roman" panose="02020603050405020304" pitchFamily="18" charset="0"/>
              </a:rPr>
              <a:t>. </a:t>
            </a:r>
            <a:r>
              <a:rPr lang="el-GR" altLang="el-GR" sz="2200" dirty="0" smtClean="0">
                <a:cs typeface="Times New Roman" panose="02020603050405020304" pitchFamily="18" charset="0"/>
              </a:rPr>
              <a:t>Οι </a:t>
            </a:r>
            <a:r>
              <a:rPr lang="el-GR" altLang="el-GR" sz="2200" dirty="0" err="1" smtClean="0">
                <a:cs typeface="Times New Roman" panose="02020603050405020304" pitchFamily="18" charset="0"/>
              </a:rPr>
              <a:t>ινοβλάστες</a:t>
            </a:r>
            <a:r>
              <a:rPr lang="el-GR" altLang="el-GR" sz="2200" dirty="0" smtClean="0">
                <a:cs typeface="Times New Roman" panose="02020603050405020304" pitchFamily="18" charset="0"/>
              </a:rPr>
              <a:t> παράγουν επίσης και την πρωτεΐνη </a:t>
            </a:r>
            <a:r>
              <a:rPr lang="en-GB" altLang="el-GR" sz="2200" b="1" dirty="0" err="1" smtClean="0">
                <a:cs typeface="Times New Roman" panose="02020603050405020304" pitchFamily="18" charset="0"/>
              </a:rPr>
              <a:t>fiblillin</a:t>
            </a:r>
            <a:r>
              <a:rPr lang="en-GB" altLang="el-GR" sz="2200" b="1" dirty="0" smtClean="0">
                <a:cs typeface="Times New Roman" panose="02020603050405020304" pitchFamily="18" charset="0"/>
              </a:rPr>
              <a:t>-</a:t>
            </a:r>
            <a:r>
              <a:rPr lang="el-GR" altLang="el-GR" sz="2200" dirty="0" smtClean="0">
                <a:cs typeface="Times New Roman" panose="02020603050405020304" pitchFamily="18" charset="0"/>
              </a:rPr>
              <a:t>δομικό συστατικό της </a:t>
            </a:r>
            <a:r>
              <a:rPr lang="el-GR" altLang="el-GR" sz="2200" b="1" dirty="0" err="1" smtClean="0">
                <a:cs typeface="Times New Roman" panose="02020603050405020304" pitchFamily="18" charset="0"/>
              </a:rPr>
              <a:t>ελαστίνης</a:t>
            </a:r>
            <a:r>
              <a:rPr lang="el-GR" altLang="el-GR" sz="2200" dirty="0" smtClean="0">
                <a:cs typeface="Times New Roman" panose="02020603050405020304" pitchFamily="18" charset="0"/>
              </a:rPr>
              <a:t>.  </a:t>
            </a:r>
          </a:p>
          <a:p>
            <a:pPr eaLnBrk="1" hangingPunct="1">
              <a:lnSpc>
                <a:spcPct val="100000"/>
              </a:lnSpc>
            </a:pPr>
            <a:r>
              <a:rPr lang="el-GR" altLang="el-GR" sz="2200" dirty="0" smtClean="0">
                <a:cs typeface="Times New Roman" panose="02020603050405020304" pitchFamily="18" charset="0"/>
              </a:rPr>
              <a:t>Στο συνδετικό ιστό κατατάσσεται ο </a:t>
            </a:r>
            <a:r>
              <a:rPr lang="el-GR" altLang="el-GR" sz="2200" b="1" dirty="0" smtClean="0">
                <a:cs typeface="Times New Roman" panose="02020603050405020304" pitchFamily="18" charset="0"/>
              </a:rPr>
              <a:t>αγγειακός ιστός (αίμα ή λέμφος), ο χόνδρος</a:t>
            </a:r>
            <a:r>
              <a:rPr lang="en-GB" altLang="el-GR" sz="2200" b="1" dirty="0" smtClean="0">
                <a:cs typeface="Times New Roman" panose="02020603050405020304" pitchFamily="18" charset="0"/>
              </a:rPr>
              <a:t>, </a:t>
            </a:r>
            <a:r>
              <a:rPr lang="el-GR" altLang="el-GR" sz="2200" b="1" dirty="0" smtClean="0">
                <a:cs typeface="Times New Roman" panose="02020603050405020304" pitchFamily="18" charset="0"/>
              </a:rPr>
              <a:t>λιπώδης ιστός και ο οστίτης ιστός</a:t>
            </a:r>
            <a:r>
              <a:rPr lang="el-GR" altLang="el-GR" sz="2200" dirty="0" smtClean="0">
                <a:cs typeface="Times New Roman" panose="02020603050405020304" pitchFamily="18" charset="0"/>
              </a:rPr>
              <a:t>. </a:t>
            </a:r>
          </a:p>
          <a:p>
            <a:pPr eaLnBrk="1" hangingPunct="1">
              <a:lnSpc>
                <a:spcPct val="100000"/>
              </a:lnSpc>
            </a:pPr>
            <a:r>
              <a:rPr lang="el-GR" altLang="el-GR" sz="2200" dirty="0" smtClean="0">
                <a:cs typeface="Times New Roman" panose="02020603050405020304" pitchFamily="18" charset="0"/>
              </a:rPr>
              <a:t>Ο συνδετικός ιστός παίζει ρόλο στη δομή και στη στήριξη του σώματος. Χαρακτηρίζεται από την παρουσία της θεμέλιας ουσίας. </a:t>
            </a:r>
          </a:p>
          <a:p>
            <a:pPr eaLnBrk="1" hangingPunct="1">
              <a:lnSpc>
                <a:spcPct val="100000"/>
              </a:lnSpc>
            </a:pPr>
            <a:r>
              <a:rPr lang="el-GR" altLang="el-GR" sz="2200" dirty="0" smtClean="0">
                <a:cs typeface="Times New Roman" panose="02020603050405020304" pitchFamily="18" charset="0"/>
              </a:rPr>
              <a:t>Ο συνδετικός ιστός προέρχεται από το </a:t>
            </a:r>
            <a:r>
              <a:rPr lang="el-GR" altLang="el-GR" sz="2200" b="1" dirty="0" smtClean="0">
                <a:cs typeface="Times New Roman" panose="02020603050405020304" pitchFamily="18" charset="0"/>
              </a:rPr>
              <a:t>μεσόδερμα</a:t>
            </a:r>
            <a:r>
              <a:rPr lang="el-GR" altLang="el-GR" sz="2200" dirty="0" smtClean="0">
                <a:cs typeface="Times New Roman" panose="02020603050405020304" pitchFamily="18" charset="0"/>
              </a:rPr>
              <a:t> του εμβρύου.</a:t>
            </a:r>
          </a:p>
          <a:p>
            <a:pPr eaLnBrk="1" hangingPunct="1"/>
            <a:endParaRPr lang="el-GR" altLang="en-US"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AFBCA2F8-6C3C-4CE1-AD66-2E74BDC2388F}" type="slidenum">
              <a:rPr lang="en-US" altLang="el-GR" smtClean="0"/>
              <a:pPr>
                <a:defRPr/>
              </a:pPr>
              <a:t>43</a:t>
            </a:fld>
            <a:endParaRPr lang="en-US" altLang="el-G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Οστίτης ιστός  1/2</a:t>
            </a:r>
            <a:endParaRPr lang="el-GR" altLang="en-US" sz="4000" dirty="0" smtClean="0">
              <a:solidFill>
                <a:srgbClr val="0070C0"/>
              </a:solidFill>
            </a:endParaRPr>
          </a:p>
        </p:txBody>
      </p:sp>
      <p:sp>
        <p:nvSpPr>
          <p:cNvPr id="89091" name="Θέση περιεχομένου 1"/>
          <p:cNvSpPr>
            <a:spLocks noGrp="1"/>
          </p:cNvSpPr>
          <p:nvPr>
            <p:ph idx="1"/>
          </p:nvPr>
        </p:nvSpPr>
        <p:spPr>
          <a:xfrm>
            <a:off x="633413" y="1422400"/>
            <a:ext cx="7886700" cy="4913313"/>
          </a:xfrm>
        </p:spPr>
        <p:txBody>
          <a:bodyPr/>
          <a:lstStyle/>
          <a:p>
            <a:pPr eaLnBrk="1" hangingPunct="1">
              <a:lnSpc>
                <a:spcPct val="100000"/>
              </a:lnSpc>
            </a:pPr>
            <a:r>
              <a:rPr lang="el-GR" altLang="el-GR" sz="2400" dirty="0" smtClean="0">
                <a:cs typeface="Times New Roman" panose="02020603050405020304" pitchFamily="18" charset="0"/>
              </a:rPr>
              <a:t>Χαρακτηριστικό: </a:t>
            </a:r>
            <a:r>
              <a:rPr lang="el-GR" altLang="el-GR" sz="2400" b="1" dirty="0" smtClean="0">
                <a:cs typeface="Times New Roman" panose="02020603050405020304" pitchFamily="18" charset="0"/>
              </a:rPr>
              <a:t>εναπόθεση αλάτων ασβεστίου</a:t>
            </a:r>
            <a:r>
              <a:rPr lang="en-GB" altLang="el-GR" sz="2400" b="1" dirty="0" smtClean="0">
                <a:cs typeface="Times New Roman" panose="02020603050405020304" pitchFamily="18" charset="0"/>
              </a:rPr>
              <a:t> </a:t>
            </a:r>
            <a:r>
              <a:rPr lang="el-GR" altLang="el-GR" sz="2400" dirty="0" smtClean="0">
                <a:cs typeface="Times New Roman" panose="02020603050405020304" pitchFamily="18" charset="0"/>
              </a:rPr>
              <a:t>στην </a:t>
            </a:r>
            <a:r>
              <a:rPr lang="el-GR" altLang="el-GR" sz="2400" dirty="0" err="1" smtClean="0">
                <a:cs typeface="Times New Roman" panose="02020603050405020304" pitchFamily="18" charset="0"/>
              </a:rPr>
              <a:t>εξωκυττάρια</a:t>
            </a:r>
            <a:r>
              <a:rPr lang="el-GR" altLang="el-GR" sz="2400" dirty="0" smtClean="0">
                <a:cs typeface="Times New Roman" panose="02020603050405020304" pitchFamily="18" charset="0"/>
              </a:rPr>
              <a:t> ουσία.</a:t>
            </a:r>
          </a:p>
          <a:p>
            <a:pPr eaLnBrk="1" hangingPunct="1">
              <a:lnSpc>
                <a:spcPct val="100000"/>
              </a:lnSpc>
            </a:pPr>
            <a:r>
              <a:rPr lang="el-GR" altLang="el-GR" sz="2400" dirty="0" smtClean="0">
                <a:cs typeface="Times New Roman" panose="02020603050405020304" pitchFamily="18" charset="0"/>
              </a:rPr>
              <a:t>Δεν δημιουργείται εξαρχής αλλά αντικαθιστά το χόνδρο και ονομάζεται </a:t>
            </a:r>
            <a:r>
              <a:rPr lang="el-GR" altLang="el-GR" sz="2400" b="1" dirty="0" err="1" smtClean="0">
                <a:cs typeface="Times New Roman" panose="02020603050405020304" pitchFamily="18" charset="0"/>
              </a:rPr>
              <a:t>χονδρογενής</a:t>
            </a:r>
            <a:r>
              <a:rPr lang="el-GR" altLang="el-GR" sz="2400" b="1" dirty="0" smtClean="0">
                <a:cs typeface="Times New Roman" panose="02020603050405020304" pitchFamily="18" charset="0"/>
              </a:rPr>
              <a:t> οστίτης </a:t>
            </a:r>
            <a:r>
              <a:rPr lang="el-GR" altLang="el-GR" sz="2400" dirty="0" smtClean="0">
                <a:cs typeface="Times New Roman" panose="02020603050405020304" pitchFamily="18" charset="0"/>
              </a:rPr>
              <a:t>ή αναπτύσσεται από εμβρυικά κύτταρα και  ονομάζεται </a:t>
            </a:r>
            <a:r>
              <a:rPr lang="el-GR" altLang="el-GR" sz="2400" b="1" dirty="0" err="1" smtClean="0">
                <a:cs typeface="Times New Roman" panose="02020603050405020304" pitchFamily="18" charset="0"/>
              </a:rPr>
              <a:t>υμενογενής</a:t>
            </a:r>
            <a:r>
              <a:rPr lang="el-GR" altLang="el-GR" sz="2400" b="1" dirty="0" smtClean="0">
                <a:cs typeface="Times New Roman" panose="02020603050405020304" pitchFamily="18" charset="0"/>
              </a:rPr>
              <a:t> οστίτης </a:t>
            </a:r>
            <a:r>
              <a:rPr lang="el-GR" altLang="el-GR" sz="2400" dirty="0" smtClean="0">
                <a:cs typeface="Times New Roman" panose="02020603050405020304" pitchFamily="18" charset="0"/>
              </a:rPr>
              <a:t>(πρόσωπο, κρανίο, κλείδα).</a:t>
            </a:r>
          </a:p>
          <a:p>
            <a:pPr eaLnBrk="1" hangingPunct="1">
              <a:lnSpc>
                <a:spcPct val="100000"/>
              </a:lnSpc>
            </a:pPr>
            <a:r>
              <a:rPr lang="el-GR" altLang="el-GR" sz="2400" dirty="0" smtClean="0">
                <a:cs typeface="Times New Roman" panose="02020603050405020304" pitchFamily="18" charset="0"/>
              </a:rPr>
              <a:t>Ως προς την πυκνότητα διακρίνεται σε: </a:t>
            </a:r>
            <a:r>
              <a:rPr lang="el-GR" altLang="el-GR" sz="2400" b="1" dirty="0" smtClean="0">
                <a:cs typeface="Times New Roman" panose="02020603050405020304" pitchFamily="18" charset="0"/>
              </a:rPr>
              <a:t>σπογγώδη </a:t>
            </a:r>
            <a:r>
              <a:rPr lang="el-GR" altLang="el-GR" sz="2400" dirty="0" smtClean="0">
                <a:cs typeface="Times New Roman" panose="02020603050405020304" pitchFamily="18" charset="0"/>
              </a:rPr>
              <a:t>(πρωταρχική μορφή) και </a:t>
            </a:r>
            <a:r>
              <a:rPr lang="el-GR" altLang="el-GR" sz="2400" b="1" dirty="0" smtClean="0">
                <a:cs typeface="Times New Roman" panose="02020603050405020304" pitchFamily="18" charset="0"/>
              </a:rPr>
              <a:t>συμπαγή.</a:t>
            </a:r>
          </a:p>
          <a:p>
            <a:pPr eaLnBrk="1" hangingPunct="1"/>
            <a:endParaRPr lang="el-GR" altLang="en-US"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088821EB-3B06-454B-BE20-1651B20583B8}" type="slidenum">
              <a:rPr lang="en-US" altLang="el-GR" smtClean="0"/>
              <a:pPr>
                <a:defRPr/>
              </a:pPr>
              <a:t>44</a:t>
            </a:fld>
            <a:endParaRPr lang="en-US" altLang="el-G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Οστίτης ιστός  2/2</a:t>
            </a:r>
            <a:endParaRPr lang="el-GR" altLang="en-US" sz="4000" dirty="0" smtClean="0">
              <a:solidFill>
                <a:srgbClr val="0070C0"/>
              </a:solidFill>
            </a:endParaRPr>
          </a:p>
        </p:txBody>
      </p:sp>
      <p:sp>
        <p:nvSpPr>
          <p:cNvPr id="91139" name="Θέση περιεχομένου 1"/>
          <p:cNvSpPr>
            <a:spLocks noGrp="1"/>
          </p:cNvSpPr>
          <p:nvPr>
            <p:ph idx="1"/>
          </p:nvPr>
        </p:nvSpPr>
        <p:spPr>
          <a:xfrm>
            <a:off x="633413" y="1552575"/>
            <a:ext cx="7886700" cy="4913313"/>
          </a:xfrm>
        </p:spPr>
        <p:txBody>
          <a:bodyPr/>
          <a:lstStyle/>
          <a:p>
            <a:pPr marL="0" indent="0" eaLnBrk="1" hangingPunct="1">
              <a:lnSpc>
                <a:spcPct val="100000"/>
              </a:lnSpc>
              <a:buFont typeface="Arial" panose="020B0604020202020204" pitchFamily="34" charset="0"/>
              <a:buNone/>
            </a:pPr>
            <a:r>
              <a:rPr lang="el-GR" altLang="el-GR" sz="2400" b="1" dirty="0" smtClean="0">
                <a:cs typeface="Times New Roman" panose="02020603050405020304" pitchFamily="18" charset="0"/>
              </a:rPr>
              <a:t>Περιόστεο</a:t>
            </a:r>
          </a:p>
          <a:p>
            <a:pPr eaLnBrk="1" hangingPunct="1">
              <a:lnSpc>
                <a:spcPct val="100000"/>
              </a:lnSpc>
            </a:pPr>
            <a:r>
              <a:rPr lang="el-GR" altLang="el-GR" sz="2400" dirty="0" smtClean="0">
                <a:cs typeface="Times New Roman" panose="02020603050405020304" pitchFamily="18" charset="0"/>
              </a:rPr>
              <a:t>Φέρει εξωτερικά την </a:t>
            </a:r>
            <a:r>
              <a:rPr lang="el-GR" altLang="el-GR" sz="2400" b="1" dirty="0" smtClean="0">
                <a:cs typeface="Times New Roman" panose="02020603050405020304" pitchFamily="18" charset="0"/>
              </a:rPr>
              <a:t>ινώδη στοιβάδα </a:t>
            </a:r>
            <a:r>
              <a:rPr lang="el-GR" altLang="el-GR" sz="2400" dirty="0" smtClean="0">
                <a:cs typeface="Times New Roman" panose="02020603050405020304" pitchFamily="18" charset="0"/>
              </a:rPr>
              <a:t>αποτελούμενη από </a:t>
            </a:r>
            <a:r>
              <a:rPr lang="el-GR" altLang="el-GR" sz="2400" b="1" dirty="0" err="1" smtClean="0">
                <a:cs typeface="Times New Roman" panose="02020603050405020304" pitchFamily="18" charset="0"/>
              </a:rPr>
              <a:t>ινοβλάστες</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και εσωτερικά την </a:t>
            </a:r>
            <a:r>
              <a:rPr lang="el-GR" altLang="el-GR" sz="2400" b="1" dirty="0" smtClean="0">
                <a:cs typeface="Times New Roman" panose="02020603050405020304" pitchFamily="18" charset="0"/>
              </a:rPr>
              <a:t>οστεογόνο στοιβάδα </a:t>
            </a:r>
            <a:r>
              <a:rPr lang="el-GR" altLang="el-GR" sz="2400" dirty="0" smtClean="0">
                <a:cs typeface="Times New Roman" panose="02020603050405020304" pitchFamily="18" charset="0"/>
              </a:rPr>
              <a:t>αποτελούμενη από πρόδρομα κύτταρα που διαφοροποιούνται σε </a:t>
            </a:r>
            <a:r>
              <a:rPr lang="el-GR" altLang="el-GR" sz="2400" b="1" dirty="0" smtClean="0">
                <a:cs typeface="Times New Roman" panose="02020603050405020304" pitchFamily="18" charset="0"/>
              </a:rPr>
              <a:t>οστεοβλάστες.</a:t>
            </a:r>
          </a:p>
          <a:p>
            <a:pPr eaLnBrk="1" hangingPunct="1">
              <a:lnSpc>
                <a:spcPct val="100000"/>
              </a:lnSpc>
            </a:pPr>
            <a:r>
              <a:rPr lang="el-GR" altLang="el-GR" sz="2400" dirty="0" smtClean="0">
                <a:cs typeface="Times New Roman" panose="02020603050405020304" pitchFamily="18" charset="0"/>
              </a:rPr>
              <a:t>Φέρει επίσης (και μόνο αυτό) νευρικές απολήξεις για την αίσθηση του </a:t>
            </a:r>
            <a:r>
              <a:rPr lang="el-GR" altLang="el-GR" sz="2400" b="1" dirty="0" smtClean="0">
                <a:cs typeface="Times New Roman" panose="02020603050405020304" pitchFamily="18" charset="0"/>
              </a:rPr>
              <a:t>πόνου.</a:t>
            </a:r>
            <a:r>
              <a:rPr lang="el-GR" altLang="el-GR" sz="2400" dirty="0" smtClean="0">
                <a:cs typeface="Times New Roman" panose="02020603050405020304" pitchFamily="18" charset="0"/>
              </a:rPr>
              <a:t> </a:t>
            </a:r>
          </a:p>
          <a:p>
            <a:pPr marL="0" indent="0" eaLnBrk="1" hangingPunct="1"/>
            <a:endParaRPr lang="el-GR" altLang="en-US"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D5D261AA-B8B4-477E-BDD1-E110C7CFFAA9}" type="slidenum">
              <a:rPr lang="en-US" altLang="el-GR" smtClean="0"/>
              <a:pPr>
                <a:defRPr/>
              </a:pPr>
              <a:t>45</a:t>
            </a:fld>
            <a:endParaRPr lang="en-US" altLang="el-G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Συνδετικός ιστός: χόνδρος  1/</a:t>
            </a:r>
            <a:r>
              <a:rPr lang="fr-FR" altLang="el-GR" sz="4000" dirty="0" smtClean="0">
                <a:solidFill>
                  <a:srgbClr val="0070C0"/>
                </a:solidFill>
                <a:cs typeface="Times New Roman" panose="02020603050405020304" pitchFamily="18" charset="0"/>
              </a:rPr>
              <a:t>3</a:t>
            </a:r>
            <a:endParaRPr lang="el-GR" altLang="en-US" sz="4000" dirty="0" smtClean="0">
              <a:solidFill>
                <a:srgbClr val="0070C0"/>
              </a:solidFill>
            </a:endParaRPr>
          </a:p>
        </p:txBody>
      </p:sp>
      <p:sp>
        <p:nvSpPr>
          <p:cNvPr id="93187" name="Θέση περιεχομένου 1"/>
          <p:cNvSpPr>
            <a:spLocks noGrp="1"/>
          </p:cNvSpPr>
          <p:nvPr>
            <p:ph idx="1"/>
          </p:nvPr>
        </p:nvSpPr>
        <p:spPr>
          <a:xfrm>
            <a:off x="633413" y="1687513"/>
            <a:ext cx="7881937" cy="4913312"/>
          </a:xfrm>
        </p:spPr>
        <p:txBody>
          <a:bodyPr/>
          <a:lstStyle/>
          <a:p>
            <a:pPr eaLnBrk="1" hangingPunct="1">
              <a:lnSpc>
                <a:spcPct val="100000"/>
              </a:lnSpc>
            </a:pPr>
            <a:r>
              <a:rPr lang="el-GR" altLang="el-GR" sz="2400" dirty="0" smtClean="0">
                <a:cs typeface="Times New Roman" panose="02020603050405020304" pitchFamily="18" charset="0"/>
              </a:rPr>
              <a:t>Στα </a:t>
            </a:r>
            <a:r>
              <a:rPr lang="el-GR" altLang="el-GR" sz="2400" b="1" dirty="0" err="1" smtClean="0">
                <a:cs typeface="Times New Roman" panose="02020603050405020304" pitchFamily="18" charset="0"/>
              </a:rPr>
              <a:t>Άγναθα</a:t>
            </a:r>
            <a:r>
              <a:rPr lang="el-GR" altLang="el-GR" sz="2400" b="1" dirty="0" smtClean="0">
                <a:cs typeface="Times New Roman" panose="02020603050405020304" pitchFamily="18" charset="0"/>
              </a:rPr>
              <a:t> και </a:t>
            </a:r>
            <a:r>
              <a:rPr lang="el-GR" altLang="el-GR" sz="2400" b="1" dirty="0" err="1" smtClean="0">
                <a:cs typeface="Times New Roman" panose="02020603050405020304" pitchFamily="18" charset="0"/>
              </a:rPr>
              <a:t>Χονδριχθύες</a:t>
            </a:r>
            <a:r>
              <a:rPr lang="el-GR" altLang="el-GR" sz="2400" b="1" dirty="0" smtClean="0">
                <a:cs typeface="Times New Roman" panose="02020603050405020304" pitchFamily="18" charset="0"/>
              </a:rPr>
              <a:t> ο σκελετός τους αποτελείται από Χόνδρο</a:t>
            </a:r>
            <a:r>
              <a:rPr lang="el-GR" altLang="el-GR" sz="2400" dirty="0" smtClean="0">
                <a:cs typeface="Times New Roman" panose="02020603050405020304" pitchFamily="18" charset="0"/>
              </a:rPr>
              <a:t>/Μαλακός και ευλύγιστος ιστός/Ομοιόμορφη δομή/Αποτελείται από </a:t>
            </a:r>
            <a:r>
              <a:rPr lang="el-GR" altLang="el-GR" sz="2400" b="1" dirty="0" err="1" smtClean="0">
                <a:cs typeface="Times New Roman" panose="02020603050405020304" pitchFamily="18" charset="0"/>
              </a:rPr>
              <a:t>χονδροκύτταρα</a:t>
            </a:r>
            <a:r>
              <a:rPr lang="el-GR" altLang="el-GR" sz="2400" dirty="0" smtClean="0">
                <a:cs typeface="Times New Roman" panose="02020603050405020304" pitchFamily="18" charset="0"/>
              </a:rPr>
              <a:t>/Δεν φέρει </a:t>
            </a:r>
            <a:r>
              <a:rPr lang="el-GR" altLang="el-GR" sz="2400" b="1" dirty="0" smtClean="0">
                <a:cs typeface="Times New Roman" panose="02020603050405020304" pitchFamily="18" charset="0"/>
              </a:rPr>
              <a:t>αιμοφόρα αγγεία</a:t>
            </a:r>
            <a:r>
              <a:rPr lang="el-GR" altLang="el-GR" sz="2400" dirty="0" smtClean="0">
                <a:cs typeface="Times New Roman" panose="02020603050405020304" pitchFamily="18" charset="0"/>
              </a:rPr>
              <a:t>/βρίσκεται στις συνδέσεις μεταξύ των </a:t>
            </a:r>
            <a:r>
              <a:rPr lang="el-GR" altLang="el-GR" sz="2400" b="1" dirty="0" smtClean="0">
                <a:cs typeface="Times New Roman" panose="02020603050405020304" pitchFamily="18" charset="0"/>
              </a:rPr>
              <a:t>οστών, στο θώρακα, τη μύτη, τους σπονδύλους κ.α. </a:t>
            </a:r>
          </a:p>
          <a:p>
            <a:pPr eaLnBrk="1" hangingPunct="1">
              <a:lnSpc>
                <a:spcPct val="100000"/>
              </a:lnSpc>
            </a:pPr>
            <a:r>
              <a:rPr lang="el-GR" altLang="el-GR" sz="2400" dirty="0" smtClean="0">
                <a:cs typeface="Times New Roman" panose="02020603050405020304" pitchFamily="18" charset="0"/>
              </a:rPr>
              <a:t>Τα </a:t>
            </a:r>
            <a:r>
              <a:rPr lang="el-GR" altLang="el-GR" sz="2400" dirty="0" err="1" smtClean="0">
                <a:cs typeface="Times New Roman" panose="02020603050405020304" pitchFamily="18" charset="0"/>
              </a:rPr>
              <a:t>χονδροκύτταρα</a:t>
            </a:r>
            <a:r>
              <a:rPr lang="el-GR" altLang="el-GR" sz="2400" dirty="0" smtClean="0">
                <a:cs typeface="Times New Roman" panose="02020603050405020304" pitchFamily="18" charset="0"/>
              </a:rPr>
              <a:t> προέρχονται από </a:t>
            </a:r>
            <a:r>
              <a:rPr lang="el-GR" altLang="el-GR" sz="2400" b="1" dirty="0" err="1" smtClean="0">
                <a:cs typeface="Times New Roman" panose="02020603050405020304" pitchFamily="18" charset="0"/>
              </a:rPr>
              <a:t>μεσεγχυματικά</a:t>
            </a:r>
            <a:r>
              <a:rPr lang="el-GR" altLang="el-GR" sz="2400" b="1" dirty="0" smtClean="0">
                <a:cs typeface="Times New Roman" panose="02020603050405020304" pitchFamily="18" charset="0"/>
              </a:rPr>
              <a:t> βλαστικά κύτταρα </a:t>
            </a:r>
            <a:r>
              <a:rPr lang="el-GR" altLang="el-GR" sz="2400" dirty="0" smtClean="0">
                <a:cs typeface="Times New Roman" panose="02020603050405020304" pitchFamily="18" charset="0"/>
              </a:rPr>
              <a:t>που διαφοροποιούνται σε </a:t>
            </a:r>
            <a:r>
              <a:rPr lang="el-GR" altLang="el-GR" sz="2400" b="1" dirty="0" err="1" smtClean="0">
                <a:cs typeface="Times New Roman" panose="02020603050405020304" pitchFamily="18" charset="0"/>
              </a:rPr>
              <a:t>χονδροκύτταρα</a:t>
            </a:r>
            <a:r>
              <a:rPr lang="el-GR" altLang="el-GR" sz="2400" dirty="0" smtClean="0">
                <a:cs typeface="Times New Roman" panose="02020603050405020304" pitchFamily="18" charset="0"/>
              </a:rPr>
              <a:t> και οστεοβλάστες. </a:t>
            </a:r>
            <a:endParaRPr lang="el-GR" altLang="en-US" sz="2400"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A8600ED2-C379-4335-91B7-F01AFFEB8F81}" type="slidenum">
              <a:rPr lang="en-US" altLang="el-GR" smtClean="0"/>
              <a:pPr>
                <a:defRPr/>
              </a:pPr>
              <a:t>46</a:t>
            </a:fld>
            <a:endParaRPr lang="en-US" altLang="el-G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Συνδετικός ιστός: χόνδρος  2/</a:t>
            </a:r>
            <a:r>
              <a:rPr lang="fr-FR" altLang="el-GR" sz="4000" dirty="0" smtClean="0">
                <a:solidFill>
                  <a:srgbClr val="0070C0"/>
                </a:solidFill>
                <a:cs typeface="Times New Roman" panose="02020603050405020304" pitchFamily="18" charset="0"/>
              </a:rPr>
              <a:t>3</a:t>
            </a:r>
            <a:endParaRPr lang="el-GR" altLang="en-US" sz="4000" dirty="0" smtClean="0">
              <a:solidFill>
                <a:srgbClr val="0070C0"/>
              </a:solidFill>
            </a:endParaRPr>
          </a:p>
        </p:txBody>
      </p:sp>
      <p:sp>
        <p:nvSpPr>
          <p:cNvPr id="95235" name="Θέση περιεχομένου 1"/>
          <p:cNvSpPr>
            <a:spLocks noGrp="1"/>
          </p:cNvSpPr>
          <p:nvPr>
            <p:ph idx="1"/>
          </p:nvPr>
        </p:nvSpPr>
        <p:spPr/>
        <p:txBody>
          <a:bodyPr/>
          <a:lstStyle/>
          <a:p>
            <a:pPr eaLnBrk="1" hangingPunct="1">
              <a:lnSpc>
                <a:spcPct val="100000"/>
              </a:lnSpc>
            </a:pPr>
            <a:r>
              <a:rPr lang="el-GR" altLang="el-GR" sz="2400" dirty="0" smtClean="0">
                <a:cs typeface="Times New Roman" panose="02020603050405020304" pitchFamily="18" charset="0"/>
              </a:rPr>
              <a:t>Τα </a:t>
            </a:r>
            <a:r>
              <a:rPr lang="el-GR" altLang="el-GR" sz="2400" dirty="0" err="1" smtClean="0">
                <a:cs typeface="Times New Roman" panose="02020603050405020304" pitchFamily="18" charset="0"/>
              </a:rPr>
              <a:t>χονδροκύτταρα</a:t>
            </a:r>
            <a:r>
              <a:rPr lang="el-GR" altLang="el-GR" sz="2400" dirty="0" smtClean="0">
                <a:cs typeface="Times New Roman" panose="02020603050405020304" pitchFamily="18" charset="0"/>
              </a:rPr>
              <a:t> εκκρίνουν </a:t>
            </a:r>
            <a:r>
              <a:rPr lang="el-GR" altLang="el-GR" sz="2400" b="1" dirty="0" smtClean="0">
                <a:cs typeface="Times New Roman" panose="02020603050405020304" pitchFamily="18" charset="0"/>
              </a:rPr>
              <a:t>κολλαγόνο, </a:t>
            </a:r>
            <a:r>
              <a:rPr lang="el-GR" altLang="el-GR" sz="2400" b="1" dirty="0" err="1" smtClean="0">
                <a:cs typeface="Times New Roman" panose="02020603050405020304" pitchFamily="18" charset="0"/>
              </a:rPr>
              <a:t>πρωτεογλυκάνη</a:t>
            </a:r>
            <a:r>
              <a:rPr lang="el-GR" altLang="el-GR" sz="2400" dirty="0" smtClean="0">
                <a:cs typeface="Times New Roman" panose="02020603050405020304" pitchFamily="18" charset="0"/>
              </a:rPr>
              <a:t> και </a:t>
            </a:r>
            <a:r>
              <a:rPr lang="el-GR" altLang="el-GR" sz="2400" b="1" dirty="0" err="1" smtClean="0">
                <a:cs typeface="Times New Roman" panose="02020603050405020304" pitchFamily="18" charset="0"/>
              </a:rPr>
              <a:t>ελαστίνη</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και ανάλογα ο χόνδρος διακρίνεται σε: </a:t>
            </a:r>
            <a:r>
              <a:rPr lang="en-US" altLang="el-GR" sz="2400" b="1" dirty="0" smtClean="0">
                <a:cs typeface="Times New Roman" panose="02020603050405020304" pitchFamily="18" charset="0"/>
              </a:rPr>
              <a:t>Υ</a:t>
            </a:r>
            <a:r>
              <a:rPr lang="el-GR" altLang="el-GR" sz="2400" b="1" dirty="0" err="1" smtClean="0">
                <a:cs typeface="Times New Roman" panose="02020603050405020304" pitchFamily="18" charset="0"/>
              </a:rPr>
              <a:t>αλώδη</a:t>
            </a: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Κολαγγόνο</a:t>
            </a:r>
            <a:r>
              <a:rPr lang="el-GR" altLang="el-GR" sz="2400" b="1" dirty="0" smtClean="0">
                <a:cs typeface="Times New Roman" panose="02020603050405020304" pitchFamily="18" charset="0"/>
              </a:rPr>
              <a:t> ΙΙ), Ελαστικό (</a:t>
            </a:r>
            <a:r>
              <a:rPr lang="el-GR" altLang="el-GR" sz="2400" b="1" dirty="0" err="1" smtClean="0">
                <a:cs typeface="Times New Roman" panose="02020603050405020304" pitchFamily="18" charset="0"/>
              </a:rPr>
              <a:t>Ελαστίνη</a:t>
            </a:r>
            <a:r>
              <a:rPr lang="el-GR" altLang="el-GR" sz="2400" b="1" dirty="0" smtClean="0">
                <a:cs typeface="Times New Roman" panose="02020603050405020304" pitchFamily="18" charset="0"/>
              </a:rPr>
              <a:t>), Ινώδη (Κολλαγόνο Ι).</a:t>
            </a:r>
          </a:p>
          <a:p>
            <a:pPr eaLnBrk="1" hangingPunct="1">
              <a:lnSpc>
                <a:spcPct val="100000"/>
              </a:lnSpc>
            </a:pPr>
            <a:r>
              <a:rPr lang="el-GR" altLang="el-GR" sz="2400" dirty="0" smtClean="0">
                <a:cs typeface="Times New Roman" panose="02020603050405020304" pitchFamily="18" charset="0"/>
              </a:rPr>
              <a:t>Η </a:t>
            </a:r>
            <a:r>
              <a:rPr lang="el-GR" altLang="el-GR" sz="2400" b="1" dirty="0" err="1" smtClean="0">
                <a:cs typeface="Times New Roman" panose="02020603050405020304" pitchFamily="18" charset="0"/>
              </a:rPr>
              <a:t>πρωτεογλυκάνη</a:t>
            </a:r>
            <a:r>
              <a:rPr lang="el-GR" altLang="el-GR" sz="2400" dirty="0" smtClean="0">
                <a:cs typeface="Times New Roman" panose="02020603050405020304" pitchFamily="18" charset="0"/>
              </a:rPr>
              <a:t> είναι ονομασία για μια ομάδα πρωτεϊνών που συνδέονται δομικά με πολυσακχαρίτες (</a:t>
            </a:r>
            <a:r>
              <a:rPr lang="el-GR" altLang="el-GR" sz="2400" b="1" dirty="0" err="1" smtClean="0">
                <a:cs typeface="Times New Roman" panose="02020603050405020304" pitchFamily="18" charset="0"/>
              </a:rPr>
              <a:t>γλυκοζαμινογλυκάνες</a:t>
            </a: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Χονδροϊτίνη</a:t>
            </a: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Υαλουρονικό</a:t>
            </a:r>
            <a:r>
              <a:rPr lang="el-GR" altLang="el-GR" sz="2400" b="1" dirty="0" smtClean="0">
                <a:cs typeface="Times New Roman" panose="02020603050405020304" pitchFamily="18" charset="0"/>
              </a:rPr>
              <a:t> οξύ, Ηπαρίνη</a:t>
            </a:r>
            <a:r>
              <a:rPr lang="el-GR" altLang="el-GR" sz="2400" dirty="0" smtClean="0">
                <a:cs typeface="Times New Roman" panose="02020603050405020304" pitchFamily="18" charset="0"/>
              </a:rPr>
              <a:t>).</a:t>
            </a:r>
          </a:p>
          <a:p>
            <a:pPr eaLnBrk="1" hangingPunct="1"/>
            <a:endParaRPr lang="el-GR" altLang="el-GR" sz="2600" b="1" dirty="0" smtClean="0">
              <a:cs typeface="Times New Roman" panose="02020603050405020304" pitchFamily="18" charset="0"/>
            </a:endParaRPr>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10EC3F8A-3C3A-498B-BB65-E51C53D9283C}" type="slidenum">
              <a:rPr lang="en-US" altLang="el-GR" smtClean="0"/>
              <a:pPr>
                <a:defRPr/>
              </a:pPr>
              <a:t>47</a:t>
            </a:fld>
            <a:endParaRPr lang="en-US" altLang="el-G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Τίτλος 3"/>
          <p:cNvSpPr>
            <a:spLocks noGrp="1"/>
          </p:cNvSpPr>
          <p:nvPr>
            <p:ph type="title"/>
          </p:nvPr>
        </p:nvSpPr>
        <p:spPr>
          <a:xfrm>
            <a:off x="35351" y="492369"/>
            <a:ext cx="3579019" cy="1600200"/>
          </a:xfrm>
        </p:spPr>
        <p:txBody>
          <a:bodyPr/>
          <a:lstStyle/>
          <a:p>
            <a:pPr eaLnBrk="1" hangingPunct="1"/>
            <a:r>
              <a:rPr lang="el-GR" altLang="el-GR" sz="3600" dirty="0" smtClean="0">
                <a:solidFill>
                  <a:srgbClr val="0070C0"/>
                </a:solidFill>
                <a:cs typeface="Times New Roman" panose="02020603050405020304" pitchFamily="18" charset="0"/>
              </a:rPr>
              <a:t>Συνδετικός ιστός: χόνδρος  </a:t>
            </a:r>
            <a:r>
              <a:rPr lang="fr-FR" altLang="el-GR" sz="3600" dirty="0" smtClean="0">
                <a:solidFill>
                  <a:srgbClr val="0070C0"/>
                </a:solidFill>
                <a:cs typeface="Times New Roman" panose="02020603050405020304" pitchFamily="18" charset="0"/>
              </a:rPr>
              <a:t>3</a:t>
            </a:r>
            <a:r>
              <a:rPr lang="el-GR" altLang="el-GR" sz="3600" dirty="0" smtClean="0">
                <a:solidFill>
                  <a:srgbClr val="0070C0"/>
                </a:solidFill>
                <a:cs typeface="Times New Roman" panose="02020603050405020304" pitchFamily="18" charset="0"/>
              </a:rPr>
              <a:t>/</a:t>
            </a:r>
            <a:r>
              <a:rPr lang="fr-FR" altLang="el-GR" sz="3600" dirty="0" smtClean="0">
                <a:solidFill>
                  <a:srgbClr val="0070C0"/>
                </a:solidFill>
                <a:cs typeface="Times New Roman" panose="02020603050405020304" pitchFamily="18" charset="0"/>
              </a:rPr>
              <a:t>3</a:t>
            </a:r>
            <a:endParaRPr lang="el-GR" altLang="en-US" sz="3600" dirty="0" smtClean="0">
              <a:solidFill>
                <a:srgbClr val="0070C0"/>
              </a:solidFill>
            </a:endParaRPr>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A5D9D0F3-DED0-43E6-A75E-E04304C1050F}" type="slidenum">
              <a:rPr lang="en-US" altLang="el-GR" smtClean="0"/>
              <a:pPr>
                <a:defRPr/>
              </a:pPr>
              <a:t>48</a:t>
            </a:fld>
            <a:endParaRPr lang="en-US" altLang="el-GR"/>
          </a:p>
        </p:txBody>
      </p:sp>
      <p:pic>
        <p:nvPicPr>
          <p:cNvPr id="19" name="Content Placeholder 18"/>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3021"/>
          <a:stretch/>
        </p:blipFill>
        <p:spPr>
          <a:xfrm>
            <a:off x="3605623" y="332656"/>
            <a:ext cx="5482107" cy="5993532"/>
          </a:xfrm>
        </p:spPr>
      </p:pic>
      <p:sp>
        <p:nvSpPr>
          <p:cNvPr id="27" name="TextBox 26"/>
          <p:cNvSpPr txBox="1"/>
          <p:nvPr/>
        </p:nvSpPr>
        <p:spPr>
          <a:xfrm>
            <a:off x="8596949" y="6060993"/>
            <a:ext cx="341760" cy="276999"/>
          </a:xfrm>
          <a:prstGeom prst="rect">
            <a:avLst/>
          </a:prstGeom>
          <a:noFill/>
        </p:spPr>
        <p:txBody>
          <a:bodyPr wrap="none">
            <a:spAutoFit/>
          </a:bodyPr>
          <a:lstStyle/>
          <a:p>
            <a:pPr>
              <a:defRPr/>
            </a:pPr>
            <a:r>
              <a:rPr lang="el-GR" sz="1200" b="1" dirty="0" smtClean="0">
                <a:latin typeface="+mn-lt"/>
              </a:rPr>
              <a:t>19</a:t>
            </a:r>
            <a:endParaRPr lang="en-US" sz="1200" b="1" dirty="0">
              <a:latin typeface="+mn-lt"/>
            </a:endParaRPr>
          </a:p>
        </p:txBody>
      </p:sp>
      <p:sp>
        <p:nvSpPr>
          <p:cNvPr id="2" name="Rectangle 1"/>
          <p:cNvSpPr/>
          <p:nvPr/>
        </p:nvSpPr>
        <p:spPr>
          <a:xfrm>
            <a:off x="4869838" y="2060848"/>
            <a:ext cx="2921762" cy="338554"/>
          </a:xfrm>
          <a:prstGeom prst="rect">
            <a:avLst/>
          </a:prstGeom>
          <a:solidFill>
            <a:schemeClr val="bg1"/>
          </a:solidFill>
        </p:spPr>
        <p:txBody>
          <a:bodyPr wrap="none">
            <a:spAutoFit/>
          </a:bodyPr>
          <a:lstStyle/>
          <a:p>
            <a:pPr marL="0" indent="0" eaLnBrk="1" hangingPunct="1">
              <a:buFont typeface="Arial" panose="020B0604020202020204" pitchFamily="34" charset="0"/>
              <a:buNone/>
            </a:pPr>
            <a:r>
              <a:rPr lang="en-US" altLang="el-GR" sz="1600" dirty="0">
                <a:latin typeface="+mn-lt"/>
                <a:cs typeface="Times New Roman" panose="02020603050405020304" pitchFamily="18" charset="0"/>
              </a:rPr>
              <a:t>Υ</a:t>
            </a:r>
            <a:r>
              <a:rPr lang="el-GR" altLang="el-GR" sz="1600" dirty="0" err="1">
                <a:latin typeface="+mn-lt"/>
                <a:cs typeface="Times New Roman" panose="02020603050405020304" pitchFamily="18" charset="0"/>
              </a:rPr>
              <a:t>αλώδης</a:t>
            </a:r>
            <a:r>
              <a:rPr lang="el-GR" altLang="el-GR" sz="1600" dirty="0">
                <a:latin typeface="+mn-lt"/>
                <a:cs typeface="Times New Roman" panose="02020603050405020304" pitchFamily="18" charset="0"/>
              </a:rPr>
              <a:t> Χόνδρος (</a:t>
            </a:r>
            <a:r>
              <a:rPr lang="el-GR" altLang="el-GR" sz="1600" dirty="0" err="1">
                <a:latin typeface="+mn-lt"/>
                <a:cs typeface="Times New Roman" panose="02020603050405020304" pitchFamily="18" charset="0"/>
              </a:rPr>
              <a:t>Κολαγγόνο</a:t>
            </a:r>
            <a:r>
              <a:rPr lang="el-GR" altLang="el-GR" sz="1600" dirty="0">
                <a:latin typeface="+mn-lt"/>
                <a:cs typeface="Times New Roman" panose="02020603050405020304" pitchFamily="18" charset="0"/>
              </a:rPr>
              <a:t> ΙΙ)</a:t>
            </a:r>
          </a:p>
        </p:txBody>
      </p:sp>
      <p:sp>
        <p:nvSpPr>
          <p:cNvPr id="8" name="Θέση κειμένου 9"/>
          <p:cNvSpPr>
            <a:spLocks noGrp="1"/>
          </p:cNvSpPr>
          <p:nvPr>
            <p:ph type="body" sz="quarter" idx="4294967295"/>
          </p:nvPr>
        </p:nvSpPr>
        <p:spPr>
          <a:xfrm>
            <a:off x="4869838" y="4060512"/>
            <a:ext cx="3367088" cy="320675"/>
          </a:xfrm>
          <a:prstGeom prst="rect">
            <a:avLst/>
          </a:prstGeom>
          <a:solidFill>
            <a:schemeClr val="bg1"/>
          </a:solidFill>
        </p:spPr>
        <p:txBody>
          <a:bodyPr/>
          <a:lstStyle/>
          <a:p>
            <a:pPr marL="0" indent="0" eaLnBrk="1" hangingPunct="1">
              <a:buFont typeface="Arial" panose="020B0604020202020204" pitchFamily="34" charset="0"/>
              <a:buNone/>
            </a:pPr>
            <a:r>
              <a:rPr lang="el-GR" altLang="en-US" sz="1600" dirty="0" smtClean="0"/>
              <a:t>Ελαστικός Χόνδρος (</a:t>
            </a:r>
            <a:r>
              <a:rPr lang="el-GR" altLang="en-US" sz="1600" dirty="0" err="1" smtClean="0"/>
              <a:t>Ελαστίνη</a:t>
            </a:r>
            <a:r>
              <a:rPr lang="el-GR" altLang="en-US" sz="1600" dirty="0" smtClean="0"/>
              <a:t>)</a:t>
            </a:r>
          </a:p>
        </p:txBody>
      </p:sp>
      <p:sp>
        <p:nvSpPr>
          <p:cNvPr id="9" name="Θέση κειμένου 8"/>
          <p:cNvSpPr>
            <a:spLocks noGrp="1"/>
          </p:cNvSpPr>
          <p:nvPr>
            <p:ph type="body" sz="quarter" idx="4294967295"/>
          </p:nvPr>
        </p:nvSpPr>
        <p:spPr>
          <a:xfrm>
            <a:off x="4920503" y="6026637"/>
            <a:ext cx="3527425" cy="287337"/>
          </a:xfrm>
          <a:prstGeom prst="rect">
            <a:avLst/>
          </a:prstGeom>
          <a:solidFill>
            <a:schemeClr val="bg1"/>
          </a:solidFill>
        </p:spPr>
        <p:txBody>
          <a:bodyPr/>
          <a:lstStyle/>
          <a:p>
            <a:pPr marL="0" indent="0" eaLnBrk="1" hangingPunct="1">
              <a:buFont typeface="Arial" panose="020B0604020202020204" pitchFamily="34" charset="0"/>
              <a:buNone/>
            </a:pPr>
            <a:r>
              <a:rPr lang="el-GR" altLang="en-US" sz="1600" dirty="0" smtClean="0"/>
              <a:t>Ινώδης Χόνδρος (Κολλαγόνο Ι)</a:t>
            </a:r>
          </a:p>
        </p:txBody>
      </p:sp>
    </p:spTree>
    <p:extLst>
      <p:ext uri="{BB962C8B-B14F-4D97-AF65-F5344CB8AC3E}">
        <p14:creationId xmlns:p14="http://schemas.microsoft.com/office/powerpoint/2010/main" val="16611584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Μυϊκός ιστός 1/4</a:t>
            </a:r>
            <a:endParaRPr lang="el-GR" altLang="en-US" sz="4000" dirty="0" smtClean="0">
              <a:solidFill>
                <a:srgbClr val="0070C0"/>
              </a:solidFill>
            </a:endParaRPr>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AF0E1E6F-5C1A-40A5-97D8-76D0C379715E}" type="slidenum">
              <a:rPr lang="en-US" altLang="el-GR" smtClean="0"/>
              <a:pPr>
                <a:defRPr/>
              </a:pPr>
              <a:t>49</a:t>
            </a:fld>
            <a:endParaRPr lang="en-US" altLang="el-GR"/>
          </a:p>
        </p:txBody>
      </p:sp>
      <p:sp>
        <p:nvSpPr>
          <p:cNvPr id="101381" name="Θέση περιεχομένου 2"/>
          <p:cNvSpPr>
            <a:spLocks noGrp="1"/>
          </p:cNvSpPr>
          <p:nvPr>
            <p:ph idx="1"/>
          </p:nvPr>
        </p:nvSpPr>
        <p:spPr/>
        <p:txBody>
          <a:bodyPr/>
          <a:lstStyle/>
          <a:p>
            <a:pPr eaLnBrk="1" hangingPunct="1">
              <a:lnSpc>
                <a:spcPct val="100000"/>
              </a:lnSpc>
            </a:pPr>
            <a:r>
              <a:rPr lang="el-GR" altLang="el-GR" sz="2400" dirty="0" smtClean="0">
                <a:cs typeface="Times New Roman" panose="02020603050405020304" pitchFamily="18" charset="0"/>
              </a:rPr>
              <a:t>Αποτελείται από </a:t>
            </a:r>
            <a:r>
              <a:rPr lang="el-GR" altLang="el-GR" sz="2400" b="1" dirty="0" smtClean="0">
                <a:cs typeface="Times New Roman" panose="02020603050405020304" pitchFamily="18" charset="0"/>
              </a:rPr>
              <a:t>μυϊκά κύτταρα </a:t>
            </a:r>
            <a:r>
              <a:rPr lang="el-GR" altLang="el-GR" sz="2400" dirty="0" smtClean="0">
                <a:cs typeface="Times New Roman" panose="02020603050405020304" pitchFamily="18" charset="0"/>
              </a:rPr>
              <a:t>που ονομάζονται </a:t>
            </a:r>
            <a:r>
              <a:rPr lang="el-GR" altLang="el-GR" sz="2400" b="1" dirty="0" smtClean="0">
                <a:cs typeface="Times New Roman" panose="02020603050405020304" pitchFamily="18" charset="0"/>
              </a:rPr>
              <a:t>μυϊκές ίνες</a:t>
            </a:r>
            <a:r>
              <a:rPr lang="el-GR" altLang="el-GR" sz="2400" dirty="0" smtClean="0">
                <a:cs typeface="Times New Roman" panose="02020603050405020304" pitchFamily="18" charset="0"/>
              </a:rPr>
              <a:t>.</a:t>
            </a:r>
          </a:p>
          <a:p>
            <a:pPr eaLnBrk="1" hangingPunct="1">
              <a:lnSpc>
                <a:spcPct val="100000"/>
              </a:lnSpc>
            </a:pPr>
            <a:r>
              <a:rPr lang="el-GR" altLang="el-GR" sz="2400" dirty="0" smtClean="0">
                <a:cs typeface="Times New Roman" panose="02020603050405020304" pitchFamily="18" charset="0"/>
              </a:rPr>
              <a:t>Μπορούμε να έχουμε </a:t>
            </a:r>
            <a:r>
              <a:rPr lang="el-GR" altLang="el-GR" sz="2400" b="1" dirty="0" smtClean="0">
                <a:cs typeface="Times New Roman" panose="02020603050405020304" pitchFamily="18" charset="0"/>
              </a:rPr>
              <a:t>μόνο σύσπαση και όχι επιμήκυνση μυϊκών ινών. </a:t>
            </a:r>
            <a:r>
              <a:rPr lang="el-GR" altLang="el-GR" sz="2400" dirty="0" smtClean="0">
                <a:cs typeface="Times New Roman" panose="02020603050405020304" pitchFamily="18" charset="0"/>
              </a:rPr>
              <a:t>Το μη εξειδικευμένο κυτταρόπλασμα των μυών ονομάζεται </a:t>
            </a:r>
            <a:r>
              <a:rPr lang="el-GR" altLang="el-GR" sz="2400" b="1" dirty="0" err="1" smtClean="0">
                <a:cs typeface="Times New Roman" panose="02020603050405020304" pitchFamily="18" charset="0"/>
              </a:rPr>
              <a:t>σαρκόπλασμα</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και τα συσταλτά στοιχεία μέσα στις μυϊκές ίνες είναι τα </a:t>
            </a:r>
            <a:r>
              <a:rPr lang="el-GR" altLang="el-GR" sz="2400" b="1" dirty="0" err="1" smtClean="0">
                <a:cs typeface="Times New Roman" panose="02020603050405020304" pitchFamily="18" charset="0"/>
              </a:rPr>
              <a:t>μυοϊνίδια</a:t>
            </a:r>
            <a:r>
              <a:rPr lang="el-GR" altLang="el-GR" sz="2400" b="1" dirty="0" smtClean="0">
                <a:cs typeface="Times New Roman" panose="02020603050405020304" pitchFamily="18" charset="0"/>
              </a:rPr>
              <a:t>.</a:t>
            </a:r>
          </a:p>
          <a:p>
            <a:pPr eaLnBrk="1" hangingPunct="1">
              <a:lnSpc>
                <a:spcPct val="100000"/>
              </a:lnSpc>
            </a:pPr>
            <a:r>
              <a:rPr lang="el-GR" altLang="el-GR" sz="2400" dirty="0" smtClean="0">
                <a:cs typeface="Times New Roman" panose="02020603050405020304" pitchFamily="18" charset="0"/>
              </a:rPr>
              <a:t>Διακρίνονται </a:t>
            </a:r>
            <a:r>
              <a:rPr lang="el-GR" altLang="el-GR" sz="2400" b="1" dirty="0" smtClean="0">
                <a:cs typeface="Times New Roman" panose="02020603050405020304" pitchFamily="18" charset="0"/>
              </a:rPr>
              <a:t>3 τύποι </a:t>
            </a:r>
            <a:r>
              <a:rPr lang="el-GR" altLang="el-GR" sz="2400" dirty="0" smtClean="0">
                <a:cs typeface="Times New Roman" panose="02020603050405020304" pitchFamily="18" charset="0"/>
              </a:rPr>
              <a:t>με βάση τη μορφή των μυϊκών κυττάρων.</a:t>
            </a:r>
            <a:endParaRPr lang="el-GR" altLang="en-US" sz="2400" dirty="0"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3"/>
          <p:cNvSpPr>
            <a:spLocks noGrp="1"/>
          </p:cNvSpPr>
          <p:nvPr>
            <p:ph type="title"/>
          </p:nvPr>
        </p:nvSpPr>
        <p:spPr/>
        <p:txBody>
          <a:bodyPr/>
          <a:lstStyle/>
          <a:p>
            <a:pPr eaLnBrk="1" hangingPunct="1"/>
            <a:r>
              <a:rPr lang="el-GR" altLang="el-GR" sz="4000" dirty="0">
                <a:solidFill>
                  <a:srgbClr val="0070C0"/>
                </a:solidFill>
                <a:cs typeface="Times New Roman" panose="02020603050405020304" pitchFamily="18" charset="0"/>
              </a:rPr>
              <a:t>Επίπεδα οργάνωσης:</a:t>
            </a:r>
            <a:br>
              <a:rPr lang="el-GR" altLang="el-GR" sz="4000" dirty="0">
                <a:solidFill>
                  <a:srgbClr val="0070C0"/>
                </a:solidFill>
                <a:cs typeface="Times New Roman" panose="02020603050405020304" pitchFamily="18" charset="0"/>
              </a:rPr>
            </a:br>
            <a:r>
              <a:rPr lang="el-GR" altLang="el-GR" sz="3200" dirty="0">
                <a:solidFill>
                  <a:srgbClr val="0070C0"/>
                </a:solidFill>
                <a:cs typeface="Times New Roman" panose="02020603050405020304" pitchFamily="18" charset="0"/>
              </a:rPr>
              <a:t>Πρωτοπλασματική βαθμίδα οργάνωσης </a:t>
            </a:r>
            <a:r>
              <a:rPr lang="el-GR" altLang="el-GR" sz="3200" dirty="0" smtClean="0">
                <a:solidFill>
                  <a:srgbClr val="0070C0"/>
                </a:solidFill>
                <a:cs typeface="Times New Roman" panose="02020603050405020304" pitchFamily="18" charset="0"/>
              </a:rPr>
              <a:t>2/2</a:t>
            </a:r>
            <a:endParaRPr lang="el-GR" altLang="en-US" sz="3200" dirty="0" smtClean="0">
              <a:solidFill>
                <a:srgbClr val="0070C0"/>
              </a:solidFill>
            </a:endParaRPr>
          </a:p>
        </p:txBody>
      </p:sp>
      <p:pic>
        <p:nvPicPr>
          <p:cNvPr id="9219" name="Θέση περιεχομένου 1"/>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01502" y="1689799"/>
            <a:ext cx="3498850" cy="4351337"/>
          </a:xfrm>
        </p:spPr>
      </p:pic>
      <p:sp>
        <p:nvSpPr>
          <p:cNvPr id="3" name="Θέση υποσέλιδου 2"/>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7" name="Θέση αριθμού διαφάνειας 6"/>
          <p:cNvSpPr>
            <a:spLocks noGrp="1"/>
          </p:cNvSpPr>
          <p:nvPr>
            <p:ph type="sldNum" sz="quarter" idx="11"/>
          </p:nvPr>
        </p:nvSpPr>
        <p:spPr/>
        <p:txBody>
          <a:bodyPr/>
          <a:lstStyle/>
          <a:p>
            <a:pPr>
              <a:defRPr/>
            </a:pPr>
            <a:fld id="{1EE4C265-200E-4AB1-ABA9-F80E4475E031}" type="slidenum">
              <a:rPr lang="en-US" altLang="el-GR" smtClean="0"/>
              <a:pPr>
                <a:defRPr/>
              </a:pPr>
              <a:t>5</a:t>
            </a:fld>
            <a:endParaRPr lang="en-US" altLang="el-GR"/>
          </a:p>
        </p:txBody>
      </p:sp>
      <p:sp>
        <p:nvSpPr>
          <p:cNvPr id="6" name="TextBox 3"/>
          <p:cNvSpPr txBox="1">
            <a:spLocks noChangeArrowheads="1"/>
          </p:cNvSpPr>
          <p:nvPr/>
        </p:nvSpPr>
        <p:spPr bwMode="auto">
          <a:xfrm>
            <a:off x="5654674" y="3789040"/>
            <a:ext cx="266174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lnSpc>
                <a:spcPct val="100000"/>
              </a:lnSpc>
              <a:spcBef>
                <a:spcPct val="0"/>
              </a:spcBef>
              <a:buFontTx/>
              <a:buNone/>
              <a:defRPr/>
            </a:pPr>
            <a:r>
              <a:rPr lang="el-GR" altLang="el-GR" sz="1600" b="1" dirty="0" err="1" smtClean="0">
                <a:latin typeface="+mn-lt"/>
                <a:cs typeface="Times New Roman" panose="02020603050405020304" pitchFamily="18" charset="0"/>
              </a:rPr>
              <a:t>Μεροζωίτης</a:t>
            </a:r>
            <a:r>
              <a:rPr lang="el-GR" altLang="el-GR" sz="1600" b="1" dirty="0" smtClean="0">
                <a:latin typeface="+mn-lt"/>
                <a:cs typeface="Times New Roman" panose="02020603050405020304" pitchFamily="18" charset="0"/>
              </a:rPr>
              <a:t> του </a:t>
            </a:r>
            <a:r>
              <a:rPr lang="el-GR" altLang="el-GR" sz="1600" b="1" dirty="0" err="1" smtClean="0">
                <a:latin typeface="+mn-lt"/>
                <a:cs typeface="Times New Roman" panose="02020603050405020304" pitchFamily="18" charset="0"/>
              </a:rPr>
              <a:t>Ακροσυμπλεγματικού</a:t>
            </a:r>
            <a:r>
              <a:rPr lang="el-GR" altLang="el-GR" sz="1600" b="1" dirty="0" smtClean="0">
                <a:latin typeface="+mn-lt"/>
                <a:cs typeface="Times New Roman" panose="02020603050405020304" pitchFamily="18" charset="0"/>
              </a:rPr>
              <a:t> Πρώτιστου</a:t>
            </a:r>
            <a:endParaRPr lang="en-US" altLang="el-GR" sz="1600" b="1" dirty="0" smtClean="0">
              <a:latin typeface="+mn-lt"/>
              <a:cs typeface="Times New Roman" panose="02020603050405020304" pitchFamily="18" charset="0"/>
            </a:endParaRPr>
          </a:p>
        </p:txBody>
      </p:sp>
      <p:sp>
        <p:nvSpPr>
          <p:cNvPr id="2" name="TextBox 1"/>
          <p:cNvSpPr txBox="1"/>
          <p:nvPr/>
        </p:nvSpPr>
        <p:spPr>
          <a:xfrm>
            <a:off x="4797846" y="5752577"/>
            <a:ext cx="263525" cy="277813"/>
          </a:xfrm>
          <a:prstGeom prst="rect">
            <a:avLst/>
          </a:prstGeom>
          <a:noFill/>
        </p:spPr>
        <p:txBody>
          <a:bodyPr wrap="none">
            <a:spAutoFit/>
          </a:bodyPr>
          <a:lstStyle/>
          <a:p>
            <a:pPr>
              <a:defRPr/>
            </a:pPr>
            <a:r>
              <a:rPr lang="en-US" sz="1200" b="1" dirty="0">
                <a:latin typeface="+mn-lt"/>
              </a:rPr>
              <a:t>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Μυϊκός ιστός 2/4</a:t>
            </a:r>
            <a:endParaRPr lang="el-GR" altLang="en-US" sz="4000" dirty="0" smtClean="0">
              <a:solidFill>
                <a:srgbClr val="0070C0"/>
              </a:solidFill>
            </a:endParaRPr>
          </a:p>
        </p:txBody>
      </p:sp>
      <p:sp>
        <p:nvSpPr>
          <p:cNvPr id="103428" name="Θέση κειμένου 1"/>
          <p:cNvSpPr>
            <a:spLocks noGrp="1"/>
          </p:cNvSpPr>
          <p:nvPr>
            <p:ph type="body" sz="half" idx="2"/>
          </p:nvPr>
        </p:nvSpPr>
        <p:spPr>
          <a:xfrm>
            <a:off x="5220072" y="2722562"/>
            <a:ext cx="3529012" cy="2633663"/>
          </a:xfrm>
        </p:spPr>
        <p:txBody>
          <a:bodyPr/>
          <a:lstStyle/>
          <a:p>
            <a:pPr eaLnBrk="1" hangingPunct="1">
              <a:lnSpc>
                <a:spcPct val="100000"/>
              </a:lnSpc>
              <a:buFontTx/>
              <a:buAutoNum type="arabicParenR"/>
            </a:pPr>
            <a:r>
              <a:rPr lang="el-GR" altLang="el-GR" sz="2400" b="1" dirty="0" smtClean="0">
                <a:cs typeface="Times New Roman" panose="02020603050405020304" pitchFamily="18" charset="0"/>
              </a:rPr>
              <a:t> Γραμμωτός (σκελετικός) μυς.</a:t>
            </a:r>
          </a:p>
          <a:p>
            <a:pPr indent="0" eaLnBrk="1" hangingPunct="1">
              <a:lnSpc>
                <a:spcPct val="100000"/>
              </a:lnSpc>
              <a:buFont typeface="Arial" panose="020B0604020202020204" pitchFamily="34" charset="0"/>
              <a:buNone/>
            </a:pPr>
            <a:r>
              <a:rPr lang="el-GR" altLang="el-GR" sz="2400" dirty="0" smtClean="0">
                <a:cs typeface="Times New Roman" panose="02020603050405020304" pitchFamily="18" charset="0"/>
              </a:rPr>
              <a:t>Εμφανίζει εγκάρσια γράμμωση με διαδοχικές ζώνες και πολυπύρηνες μυϊκές ίνες.</a:t>
            </a:r>
          </a:p>
          <a:p>
            <a:pPr eaLnBrk="1" hangingPunct="1"/>
            <a:endParaRPr lang="el-GR" altLang="en-US"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pic>
        <p:nvPicPr>
          <p:cNvPr id="3" name="Content Placeholder 2"/>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511" t="34726" r="36628" b="33568"/>
          <a:stretch/>
        </p:blipFill>
        <p:spPr>
          <a:xfrm>
            <a:off x="611560" y="2436834"/>
            <a:ext cx="4536504" cy="2266567"/>
          </a:xfrm>
        </p:spPr>
      </p:pic>
      <p:sp>
        <p:nvSpPr>
          <p:cNvPr id="6" name="Θέση αριθμού διαφάνειας 5"/>
          <p:cNvSpPr>
            <a:spLocks noGrp="1"/>
          </p:cNvSpPr>
          <p:nvPr>
            <p:ph type="sldNum" sz="quarter" idx="11"/>
          </p:nvPr>
        </p:nvSpPr>
        <p:spPr/>
        <p:txBody>
          <a:bodyPr/>
          <a:lstStyle/>
          <a:p>
            <a:pPr>
              <a:defRPr/>
            </a:pPr>
            <a:fld id="{0CAE5728-38F2-4D17-B431-A0BAE50D9C15}" type="slidenum">
              <a:rPr lang="en-US" altLang="el-GR" smtClean="0"/>
              <a:pPr>
                <a:defRPr/>
              </a:pPr>
              <a:t>50</a:t>
            </a:fld>
            <a:endParaRPr lang="en-US" altLang="el-GR"/>
          </a:p>
        </p:txBody>
      </p:sp>
      <p:sp>
        <p:nvSpPr>
          <p:cNvPr id="10" name="TextBox 9"/>
          <p:cNvSpPr txBox="1"/>
          <p:nvPr/>
        </p:nvSpPr>
        <p:spPr>
          <a:xfrm>
            <a:off x="4779440" y="4414841"/>
            <a:ext cx="341760" cy="276999"/>
          </a:xfrm>
          <a:prstGeom prst="rect">
            <a:avLst/>
          </a:prstGeom>
          <a:noFill/>
        </p:spPr>
        <p:txBody>
          <a:bodyPr wrap="none">
            <a:spAutoFit/>
          </a:bodyPr>
          <a:lstStyle/>
          <a:p>
            <a:pPr>
              <a:defRPr/>
            </a:pPr>
            <a:r>
              <a:rPr lang="en-US" sz="1200" b="1" dirty="0" smtClean="0">
                <a:latin typeface="+mn-lt"/>
              </a:rPr>
              <a:t>20</a:t>
            </a:r>
            <a:endParaRPr lang="en-US" sz="1200" b="1" dirty="0">
              <a:latin typeface="+mn-l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Μυϊκός ιστός 3/4</a:t>
            </a:r>
            <a:endParaRPr lang="el-GR" altLang="en-US" sz="4000" dirty="0" smtClean="0">
              <a:solidFill>
                <a:srgbClr val="0070C0"/>
              </a:solidFill>
            </a:endParaRPr>
          </a:p>
        </p:txBody>
      </p:sp>
      <p:sp>
        <p:nvSpPr>
          <p:cNvPr id="105475" name="Θέση κειμένου 1"/>
          <p:cNvSpPr>
            <a:spLocks noGrp="1"/>
          </p:cNvSpPr>
          <p:nvPr>
            <p:ph type="body" sz="half" idx="2"/>
          </p:nvPr>
        </p:nvSpPr>
        <p:spPr>
          <a:xfrm>
            <a:off x="5508104" y="2522763"/>
            <a:ext cx="3529012" cy="2633663"/>
          </a:xfrm>
        </p:spPr>
        <p:txBody>
          <a:bodyPr/>
          <a:lstStyle/>
          <a:p>
            <a:pPr marL="0" indent="0" eaLnBrk="1" hangingPunct="1">
              <a:lnSpc>
                <a:spcPct val="100000"/>
              </a:lnSpc>
              <a:buFont typeface="Arial" panose="020B0604020202020204" pitchFamily="34" charset="0"/>
              <a:buNone/>
            </a:pPr>
            <a:r>
              <a:rPr lang="el-GR" altLang="el-GR" sz="2400" b="1" dirty="0" smtClean="0">
                <a:cs typeface="Times New Roman" panose="02020603050405020304" pitchFamily="18" charset="0"/>
              </a:rPr>
              <a:t>2) Λείος μυς </a:t>
            </a:r>
          </a:p>
          <a:p>
            <a:pPr marL="0" indent="0" eaLnBrk="1" hangingPunct="1">
              <a:lnSpc>
                <a:spcPct val="100000"/>
              </a:lnSpc>
              <a:buFont typeface="Arial" panose="020B0604020202020204" pitchFamily="34" charset="0"/>
              <a:buNone/>
            </a:pPr>
            <a:r>
              <a:rPr lang="el-GR" altLang="el-GR" sz="2400" dirty="0" smtClean="0">
                <a:cs typeface="Times New Roman" panose="02020603050405020304" pitchFamily="18" charset="0"/>
              </a:rPr>
              <a:t>Δεν εμφανίζει γράμμωση και έχει </a:t>
            </a:r>
            <a:r>
              <a:rPr lang="el-GR" altLang="el-GR" sz="2400" b="1" dirty="0" smtClean="0">
                <a:cs typeface="Times New Roman" panose="02020603050405020304" pitchFamily="18" charset="0"/>
              </a:rPr>
              <a:t>μονοπύρηνες</a:t>
            </a:r>
            <a:r>
              <a:rPr lang="el-GR" altLang="el-GR" sz="2400" dirty="0" smtClean="0">
                <a:cs typeface="Times New Roman" panose="02020603050405020304" pitchFamily="18" charset="0"/>
              </a:rPr>
              <a:t> μυϊκές ίνες.</a:t>
            </a:r>
          </a:p>
          <a:p>
            <a:pPr marL="0" indent="0" eaLnBrk="1" hangingPunct="1"/>
            <a:endParaRPr lang="el-GR" altLang="en-US"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pic>
        <p:nvPicPr>
          <p:cNvPr id="3" name="Content Placeholder 2"/>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36921" b="66293"/>
          <a:stretch/>
        </p:blipFill>
        <p:spPr>
          <a:xfrm>
            <a:off x="16428" y="2066258"/>
            <a:ext cx="5101693" cy="2519387"/>
          </a:xfrm>
        </p:spPr>
      </p:pic>
      <p:sp>
        <p:nvSpPr>
          <p:cNvPr id="6" name="Θέση αριθμού διαφάνειας 5"/>
          <p:cNvSpPr>
            <a:spLocks noGrp="1"/>
          </p:cNvSpPr>
          <p:nvPr>
            <p:ph type="sldNum" sz="quarter" idx="11"/>
          </p:nvPr>
        </p:nvSpPr>
        <p:spPr/>
        <p:txBody>
          <a:bodyPr/>
          <a:lstStyle/>
          <a:p>
            <a:pPr>
              <a:defRPr/>
            </a:pPr>
            <a:fld id="{D59102CB-D64C-4757-B0B3-9412D910650B}" type="slidenum">
              <a:rPr lang="en-US" altLang="el-GR" smtClean="0"/>
              <a:pPr>
                <a:defRPr/>
              </a:pPr>
              <a:t>51</a:t>
            </a:fld>
            <a:endParaRPr lang="en-US" altLang="el-GR"/>
          </a:p>
        </p:txBody>
      </p:sp>
      <p:sp>
        <p:nvSpPr>
          <p:cNvPr id="7" name="TextBox 6"/>
          <p:cNvSpPr txBox="1"/>
          <p:nvPr/>
        </p:nvSpPr>
        <p:spPr>
          <a:xfrm>
            <a:off x="4230688" y="4630738"/>
            <a:ext cx="341312" cy="276225"/>
          </a:xfrm>
          <a:prstGeom prst="rect">
            <a:avLst/>
          </a:prstGeom>
          <a:noFill/>
        </p:spPr>
        <p:txBody>
          <a:bodyPr wrap="none">
            <a:spAutoFit/>
          </a:bodyPr>
          <a:lstStyle/>
          <a:p>
            <a:pPr>
              <a:defRPr/>
            </a:pPr>
            <a:r>
              <a:rPr lang="en-US" sz="1200" b="1" dirty="0">
                <a:solidFill>
                  <a:schemeClr val="bg1"/>
                </a:solidFill>
                <a:latin typeface="+mn-lt"/>
              </a:rPr>
              <a:t>26</a:t>
            </a:r>
          </a:p>
        </p:txBody>
      </p:sp>
      <p:sp>
        <p:nvSpPr>
          <p:cNvPr id="10" name="TextBox 9"/>
          <p:cNvSpPr txBox="1"/>
          <p:nvPr/>
        </p:nvSpPr>
        <p:spPr>
          <a:xfrm>
            <a:off x="5148064" y="4072398"/>
            <a:ext cx="360040" cy="276999"/>
          </a:xfrm>
          <a:prstGeom prst="rect">
            <a:avLst/>
          </a:prstGeom>
          <a:noFill/>
        </p:spPr>
        <p:txBody>
          <a:bodyPr wrap="square">
            <a:spAutoFit/>
          </a:bodyPr>
          <a:lstStyle/>
          <a:p>
            <a:pPr>
              <a:defRPr/>
            </a:pPr>
            <a:r>
              <a:rPr lang="en-US" sz="1200" b="1" dirty="0" smtClean="0">
                <a:solidFill>
                  <a:schemeClr val="bg1"/>
                </a:solidFill>
                <a:latin typeface="+mn-lt"/>
              </a:rPr>
              <a:t>20</a:t>
            </a:r>
            <a:endParaRPr lang="en-US" sz="1200" b="1" dirty="0">
              <a:solidFill>
                <a:schemeClr val="bg1"/>
              </a:solidFill>
              <a:latin typeface="+mn-lt"/>
            </a:endParaRPr>
          </a:p>
        </p:txBody>
      </p:sp>
      <p:sp>
        <p:nvSpPr>
          <p:cNvPr id="11" name="TextBox 10"/>
          <p:cNvSpPr txBox="1"/>
          <p:nvPr/>
        </p:nvSpPr>
        <p:spPr>
          <a:xfrm>
            <a:off x="4844020" y="4276341"/>
            <a:ext cx="341760" cy="276999"/>
          </a:xfrm>
          <a:prstGeom prst="rect">
            <a:avLst/>
          </a:prstGeom>
          <a:noFill/>
        </p:spPr>
        <p:txBody>
          <a:bodyPr wrap="none">
            <a:spAutoFit/>
          </a:bodyPr>
          <a:lstStyle/>
          <a:p>
            <a:pPr>
              <a:defRPr/>
            </a:pPr>
            <a:r>
              <a:rPr lang="en-US" sz="1200" b="1" dirty="0" smtClean="0">
                <a:latin typeface="+mn-lt"/>
              </a:rPr>
              <a:t>21</a:t>
            </a:r>
            <a:endParaRPr lang="en-US" sz="1200" b="1" dirty="0">
              <a:latin typeface="+mn-l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Τίτλος 3"/>
          <p:cNvSpPr>
            <a:spLocks noGrp="1"/>
          </p:cNvSpPr>
          <p:nvPr>
            <p:ph type="title"/>
          </p:nvPr>
        </p:nvSpPr>
        <p:spPr/>
        <p:txBody>
          <a:bodyPr/>
          <a:lstStyle/>
          <a:p>
            <a:pPr eaLnBrk="1" hangingPunct="1"/>
            <a:r>
              <a:rPr lang="el-GR" altLang="el-GR" sz="4000" dirty="0" smtClean="0">
                <a:solidFill>
                  <a:srgbClr val="0070C0"/>
                </a:solidFill>
                <a:cs typeface="Times New Roman" panose="02020603050405020304" pitchFamily="18" charset="0"/>
              </a:rPr>
              <a:t>Μυϊκός ιστός 4/4</a:t>
            </a:r>
            <a:endParaRPr lang="el-GR" altLang="en-US" sz="4000" dirty="0" smtClean="0">
              <a:solidFill>
                <a:srgbClr val="0070C0"/>
              </a:solidFill>
            </a:endParaRPr>
          </a:p>
        </p:txBody>
      </p:sp>
      <p:sp>
        <p:nvSpPr>
          <p:cNvPr id="107523" name="Θέση κειμένου 1"/>
          <p:cNvSpPr>
            <a:spLocks noGrp="1"/>
          </p:cNvSpPr>
          <p:nvPr>
            <p:ph type="body" sz="half" idx="2"/>
          </p:nvPr>
        </p:nvSpPr>
        <p:spPr>
          <a:xfrm>
            <a:off x="5436096" y="2647951"/>
            <a:ext cx="3529012" cy="2633662"/>
          </a:xfrm>
        </p:spPr>
        <p:txBody>
          <a:bodyPr/>
          <a:lstStyle/>
          <a:p>
            <a:pPr marL="0" indent="0" eaLnBrk="1" hangingPunct="1">
              <a:lnSpc>
                <a:spcPct val="100000"/>
              </a:lnSpc>
              <a:buFont typeface="Arial" panose="020B0604020202020204" pitchFamily="34" charset="0"/>
              <a:buNone/>
            </a:pPr>
            <a:r>
              <a:rPr lang="el-GR" altLang="el-GR" sz="2400" b="1" dirty="0" smtClean="0">
                <a:cs typeface="Times New Roman" panose="02020603050405020304" pitchFamily="18" charset="0"/>
              </a:rPr>
              <a:t>3) Καρδιακός μυς (</a:t>
            </a:r>
            <a:r>
              <a:rPr lang="el-GR" altLang="el-GR" sz="2400" b="1" dirty="0" err="1" smtClean="0">
                <a:cs typeface="Times New Roman" panose="02020603050405020304" pitchFamily="18" charset="0"/>
              </a:rPr>
              <a:t>Σπονδυλόζωα</a:t>
            </a:r>
            <a:r>
              <a:rPr lang="el-GR" altLang="el-GR" sz="2400" b="1" dirty="0" smtClean="0">
                <a:cs typeface="Times New Roman" panose="02020603050405020304" pitchFamily="18" charset="0"/>
              </a:rPr>
              <a:t>) </a:t>
            </a:r>
          </a:p>
          <a:p>
            <a:pPr marL="0" indent="0" eaLnBrk="1" hangingPunct="1">
              <a:lnSpc>
                <a:spcPct val="100000"/>
              </a:lnSpc>
              <a:buFont typeface="Arial" panose="020B0604020202020204" pitchFamily="34" charset="0"/>
              <a:buNone/>
            </a:pPr>
            <a:r>
              <a:rPr lang="el-GR" altLang="el-GR" sz="2400" dirty="0" smtClean="0">
                <a:cs typeface="Times New Roman" panose="02020603050405020304" pitchFamily="18" charset="0"/>
              </a:rPr>
              <a:t>Εμφανίζει γράμμωση αλλά </a:t>
            </a:r>
            <a:r>
              <a:rPr lang="el-GR" altLang="el-GR" sz="2400" b="1" dirty="0" smtClean="0">
                <a:cs typeface="Times New Roman" panose="02020603050405020304" pitchFamily="18" charset="0"/>
              </a:rPr>
              <a:t>μονοπύρηνες</a:t>
            </a:r>
            <a:r>
              <a:rPr lang="el-GR" altLang="el-GR" sz="2400" dirty="0" smtClean="0">
                <a:cs typeface="Times New Roman" panose="02020603050405020304" pitchFamily="18" charset="0"/>
              </a:rPr>
              <a:t> μυϊκές ίνες και διακλαδώσεις.</a:t>
            </a:r>
          </a:p>
          <a:p>
            <a:pPr marL="0" indent="0" eaLnBrk="1" hangingPunct="1">
              <a:lnSpc>
                <a:spcPct val="100000"/>
              </a:lnSpc>
            </a:pPr>
            <a:endParaRPr lang="el-GR" altLang="en-US" sz="2400"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pic>
        <p:nvPicPr>
          <p:cNvPr id="3" name="Content Placeholder 2"/>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66466" r="37689"/>
          <a:stretch/>
        </p:blipFill>
        <p:spPr>
          <a:xfrm>
            <a:off x="251520" y="2087646"/>
            <a:ext cx="4835490" cy="1951747"/>
          </a:xfrm>
        </p:spPr>
      </p:pic>
      <p:sp>
        <p:nvSpPr>
          <p:cNvPr id="6" name="Θέση αριθμού διαφάνειας 5"/>
          <p:cNvSpPr>
            <a:spLocks noGrp="1"/>
          </p:cNvSpPr>
          <p:nvPr>
            <p:ph type="sldNum" sz="quarter" idx="11"/>
          </p:nvPr>
        </p:nvSpPr>
        <p:spPr/>
        <p:txBody>
          <a:bodyPr/>
          <a:lstStyle/>
          <a:p>
            <a:pPr>
              <a:defRPr/>
            </a:pPr>
            <a:fld id="{2CA8776F-848A-454C-B6DB-791E411DF9AC}" type="slidenum">
              <a:rPr lang="en-US" altLang="el-GR" smtClean="0"/>
              <a:pPr>
                <a:defRPr/>
              </a:pPr>
              <a:t>52</a:t>
            </a:fld>
            <a:endParaRPr lang="en-US" altLang="el-GR"/>
          </a:p>
        </p:txBody>
      </p:sp>
      <p:sp>
        <p:nvSpPr>
          <p:cNvPr id="7" name="TextBox 6"/>
          <p:cNvSpPr txBox="1"/>
          <p:nvPr/>
        </p:nvSpPr>
        <p:spPr>
          <a:xfrm>
            <a:off x="4755732" y="3686969"/>
            <a:ext cx="341760" cy="276999"/>
          </a:xfrm>
          <a:prstGeom prst="rect">
            <a:avLst/>
          </a:prstGeom>
          <a:noFill/>
        </p:spPr>
        <p:txBody>
          <a:bodyPr wrap="none">
            <a:spAutoFit/>
          </a:bodyPr>
          <a:lstStyle/>
          <a:p>
            <a:pPr>
              <a:defRPr/>
            </a:pPr>
            <a:r>
              <a:rPr lang="en-US" sz="1200" b="1" dirty="0" smtClean="0">
                <a:latin typeface="+mn-lt"/>
              </a:rPr>
              <a:t>22</a:t>
            </a:r>
            <a:endParaRPr lang="en-US" sz="1200" b="1" dirty="0">
              <a:latin typeface="+mn-l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Τίτλος 3"/>
          <p:cNvSpPr>
            <a:spLocks noGrp="1"/>
          </p:cNvSpPr>
          <p:nvPr>
            <p:ph type="title"/>
          </p:nvPr>
        </p:nvSpPr>
        <p:spPr/>
        <p:txBody>
          <a:bodyPr/>
          <a:lstStyle/>
          <a:p>
            <a:pPr eaLnBrk="1" hangingPunct="1"/>
            <a:r>
              <a:rPr lang="en-US" altLang="el-GR" sz="4000" dirty="0" smtClean="0">
                <a:solidFill>
                  <a:srgbClr val="0070C0"/>
                </a:solidFill>
                <a:cs typeface="Times New Roman" panose="02020603050405020304" pitchFamily="18" charset="0"/>
              </a:rPr>
              <a:t>N</a:t>
            </a:r>
            <a:r>
              <a:rPr lang="el-GR" altLang="el-GR" sz="4000" dirty="0" err="1" smtClean="0">
                <a:solidFill>
                  <a:srgbClr val="0070C0"/>
                </a:solidFill>
                <a:cs typeface="Times New Roman" panose="02020603050405020304" pitchFamily="18" charset="0"/>
              </a:rPr>
              <a:t>ευρικός</a:t>
            </a:r>
            <a:r>
              <a:rPr lang="el-GR" altLang="el-GR" sz="4000" dirty="0" smtClean="0">
                <a:solidFill>
                  <a:srgbClr val="0070C0"/>
                </a:solidFill>
                <a:cs typeface="Times New Roman" panose="02020603050405020304" pitchFamily="18" charset="0"/>
              </a:rPr>
              <a:t> ιστός 1/2</a:t>
            </a:r>
            <a:endParaRPr lang="el-GR" altLang="en-US" sz="4000" dirty="0" smtClean="0">
              <a:solidFill>
                <a:srgbClr val="0070C0"/>
              </a:solidFill>
            </a:endParaRPr>
          </a:p>
        </p:txBody>
      </p:sp>
      <p:sp>
        <p:nvSpPr>
          <p:cNvPr id="109571" name="Θέση περιεχομένου 8"/>
          <p:cNvSpPr>
            <a:spLocks noGrp="1"/>
          </p:cNvSpPr>
          <p:nvPr>
            <p:ph idx="1"/>
          </p:nvPr>
        </p:nvSpPr>
        <p:spPr/>
        <p:txBody>
          <a:bodyPr/>
          <a:lstStyle/>
          <a:p>
            <a:pPr eaLnBrk="1" hangingPunct="1">
              <a:lnSpc>
                <a:spcPct val="100000"/>
              </a:lnSpc>
            </a:pPr>
            <a:r>
              <a:rPr lang="el-GR" altLang="el-GR" sz="2400" dirty="0" smtClean="0">
                <a:cs typeface="Times New Roman" panose="02020603050405020304" pitchFamily="18" charset="0"/>
              </a:rPr>
              <a:t>Αποτελείται από </a:t>
            </a:r>
            <a:r>
              <a:rPr lang="el-GR" altLang="el-GR" sz="2400" b="1" dirty="0" smtClean="0">
                <a:cs typeface="Times New Roman" panose="02020603050405020304" pitchFamily="18" charset="0"/>
              </a:rPr>
              <a:t>1) νευρώνες, </a:t>
            </a:r>
            <a:r>
              <a:rPr lang="el-GR" altLang="el-GR" sz="2400" dirty="0" smtClean="0">
                <a:cs typeface="Times New Roman" panose="02020603050405020304" pitchFamily="18" charset="0"/>
              </a:rPr>
              <a:t>τη βασική λειτουργική μονάδα του νευρικού συστήματος, που </a:t>
            </a:r>
            <a:r>
              <a:rPr lang="el-GR" altLang="el-GR" sz="2400" b="1" dirty="0" smtClean="0">
                <a:cs typeface="Times New Roman" panose="02020603050405020304" pitchFamily="18" charset="0"/>
              </a:rPr>
              <a:t>μεταδίδουν ηλεκτρικές ώσεις. 2) νευρογλοία</a:t>
            </a:r>
            <a:r>
              <a:rPr lang="el-GR" altLang="el-GR" sz="2400" dirty="0" smtClean="0">
                <a:cs typeface="Times New Roman" panose="02020603050405020304" pitchFamily="18" charset="0"/>
              </a:rPr>
              <a:t>, κύτταρα που βοηθούν στη μεταφορά του νευρικού παλμού με τη μόνωση που προσφέρουν και επίσης βοηθούν στη θρέψη των νευρώνων. Ο νευρικός ιστός </a:t>
            </a:r>
            <a:r>
              <a:rPr lang="el-GR" altLang="el-GR" sz="2400" b="1" dirty="0" smtClean="0">
                <a:cs typeface="Times New Roman" panose="02020603050405020304" pitchFamily="18" charset="0"/>
              </a:rPr>
              <a:t>εξειδικεύεται στην αντίδραση σε ένα ερέθισμα και στη μεταφορά αυτής της αντίδρασης στα άλλα όργανα του σώματος </a:t>
            </a:r>
            <a:r>
              <a:rPr lang="el-GR" altLang="el-GR" sz="2400" dirty="0" smtClean="0">
                <a:cs typeface="Times New Roman" panose="02020603050405020304" pitchFamily="18" charset="0"/>
              </a:rPr>
              <a:t>για να επέλθει μια απάντηση στο ερέθισμα. </a:t>
            </a:r>
            <a:endParaRPr lang="en-GB" altLang="el-GR" sz="2400" dirty="0" smtClean="0">
              <a:cs typeface="Times New Roman" panose="02020603050405020304" pitchFamily="18" charset="0"/>
            </a:endParaRPr>
          </a:p>
          <a:p>
            <a:pPr eaLnBrk="1" hangingPunct="1"/>
            <a:endParaRPr lang="el-GR" altLang="en-US"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45F4ED3D-B895-425F-90DD-E73FACBF9A74}" type="slidenum">
              <a:rPr lang="en-US" altLang="el-GR" smtClean="0"/>
              <a:pPr>
                <a:defRPr/>
              </a:pPr>
              <a:t>53</a:t>
            </a:fld>
            <a:endParaRPr lang="en-US" altLang="el-G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Τίτλος 3"/>
          <p:cNvSpPr>
            <a:spLocks noGrp="1"/>
          </p:cNvSpPr>
          <p:nvPr>
            <p:ph type="title"/>
          </p:nvPr>
        </p:nvSpPr>
        <p:spPr>
          <a:xfrm>
            <a:off x="630238" y="365125"/>
            <a:ext cx="7886700" cy="1325563"/>
          </a:xfrm>
        </p:spPr>
        <p:txBody>
          <a:bodyPr/>
          <a:lstStyle/>
          <a:p>
            <a:pPr eaLnBrk="1" hangingPunct="1"/>
            <a:r>
              <a:rPr lang="en-US" altLang="el-GR" sz="4000" dirty="0" smtClean="0">
                <a:solidFill>
                  <a:srgbClr val="0070C0"/>
                </a:solidFill>
                <a:cs typeface="Times New Roman" panose="02020603050405020304" pitchFamily="18" charset="0"/>
              </a:rPr>
              <a:t>N</a:t>
            </a:r>
            <a:r>
              <a:rPr lang="el-GR" altLang="el-GR" sz="4000" dirty="0" err="1" smtClean="0">
                <a:solidFill>
                  <a:srgbClr val="0070C0"/>
                </a:solidFill>
                <a:cs typeface="Times New Roman" panose="02020603050405020304" pitchFamily="18" charset="0"/>
              </a:rPr>
              <a:t>ευρικός</a:t>
            </a:r>
            <a:r>
              <a:rPr lang="el-GR" altLang="el-GR" sz="4000" dirty="0" smtClean="0">
                <a:solidFill>
                  <a:srgbClr val="0070C0"/>
                </a:solidFill>
                <a:cs typeface="Times New Roman" panose="02020603050405020304" pitchFamily="18" charset="0"/>
              </a:rPr>
              <a:t> ιστός 2/2</a:t>
            </a:r>
            <a:endParaRPr lang="el-GR" altLang="en-US" sz="4000" dirty="0" smtClean="0">
              <a:solidFill>
                <a:srgbClr val="0070C0"/>
              </a:solidFill>
            </a:endParaRPr>
          </a:p>
        </p:txBody>
      </p:sp>
      <p:sp>
        <p:nvSpPr>
          <p:cNvPr id="111619" name="Θέση κειμένου 1"/>
          <p:cNvSpPr>
            <a:spLocks noGrp="1"/>
          </p:cNvSpPr>
          <p:nvPr>
            <p:ph type="body" idx="1"/>
          </p:nvPr>
        </p:nvSpPr>
        <p:spPr>
          <a:xfrm>
            <a:off x="630238" y="1681163"/>
            <a:ext cx="3868737" cy="823912"/>
          </a:xfrm>
        </p:spPr>
        <p:txBody>
          <a:bodyPr/>
          <a:lstStyle/>
          <a:p>
            <a:pPr algn="ctr" eaLnBrk="1" hangingPunct="1"/>
            <a:r>
              <a:rPr lang="el-GR" altLang="el-GR" smtClean="0">
                <a:cs typeface="Times New Roman" panose="02020603050405020304" pitchFamily="18" charset="0"/>
              </a:rPr>
              <a:t>Νευρώνας</a:t>
            </a:r>
            <a:endParaRPr lang="el-GR" altLang="en-US" smtClean="0"/>
          </a:p>
        </p:txBody>
      </p:sp>
      <p:pic>
        <p:nvPicPr>
          <p:cNvPr id="111620" name="Θέση περιεχομένου 9"/>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0400" y="2720975"/>
            <a:ext cx="3868738" cy="2967038"/>
          </a:xfrm>
        </p:spPr>
      </p:pic>
      <p:sp>
        <p:nvSpPr>
          <p:cNvPr id="111621" name="Θέση κειμένου 6"/>
          <p:cNvSpPr>
            <a:spLocks noGrp="1"/>
          </p:cNvSpPr>
          <p:nvPr>
            <p:ph type="body" sz="quarter" idx="3"/>
          </p:nvPr>
        </p:nvSpPr>
        <p:spPr>
          <a:xfrm>
            <a:off x="4629150" y="1681163"/>
            <a:ext cx="3887788" cy="823912"/>
          </a:xfrm>
        </p:spPr>
        <p:txBody>
          <a:bodyPr/>
          <a:lstStyle/>
          <a:p>
            <a:pPr algn="ctr" eaLnBrk="1" hangingPunct="1"/>
            <a:r>
              <a:rPr lang="el-GR" altLang="el-GR" smtClean="0">
                <a:cs typeface="Times New Roman" panose="02020603050405020304" pitchFamily="18" charset="0"/>
              </a:rPr>
              <a:t>Νευρογλοία</a:t>
            </a:r>
            <a:endParaRPr lang="el-GR" altLang="en-US" smtClean="0"/>
          </a:p>
        </p:txBody>
      </p:sp>
      <p:pic>
        <p:nvPicPr>
          <p:cNvPr id="111622" name="Θέση περιεχομένου 10"/>
          <p:cNvPicPr>
            <a:picLocks noGrp="1" noChangeAspect="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4629150" y="2708275"/>
            <a:ext cx="3887788" cy="2979738"/>
          </a:xfrm>
        </p:spPr>
      </p:pic>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B362C6D1-422C-4A6A-BBD0-E5845A7233E6}" type="slidenum">
              <a:rPr lang="en-US" altLang="el-GR" smtClean="0"/>
              <a:pPr>
                <a:defRPr/>
              </a:pPr>
              <a:t>54</a:t>
            </a:fld>
            <a:endParaRPr lang="en-US" altLang="el-GR"/>
          </a:p>
        </p:txBody>
      </p:sp>
      <p:sp>
        <p:nvSpPr>
          <p:cNvPr id="9" name="TextBox 8"/>
          <p:cNvSpPr txBox="1"/>
          <p:nvPr/>
        </p:nvSpPr>
        <p:spPr>
          <a:xfrm>
            <a:off x="4067175" y="5367338"/>
            <a:ext cx="341760" cy="276999"/>
          </a:xfrm>
          <a:prstGeom prst="rect">
            <a:avLst/>
          </a:prstGeom>
          <a:noFill/>
        </p:spPr>
        <p:txBody>
          <a:bodyPr wrap="none">
            <a:spAutoFit/>
          </a:bodyPr>
          <a:lstStyle/>
          <a:p>
            <a:pPr>
              <a:defRPr/>
            </a:pPr>
            <a:r>
              <a:rPr lang="en-US" sz="1200" b="1" dirty="0" smtClean="0">
                <a:solidFill>
                  <a:schemeClr val="bg1"/>
                </a:solidFill>
                <a:latin typeface="+mn-lt"/>
              </a:rPr>
              <a:t>23</a:t>
            </a:r>
            <a:endParaRPr lang="en-US" sz="1200" b="1" dirty="0">
              <a:solidFill>
                <a:schemeClr val="bg1"/>
              </a:solidFill>
              <a:latin typeface="+mn-lt"/>
            </a:endParaRPr>
          </a:p>
        </p:txBody>
      </p:sp>
      <p:sp>
        <p:nvSpPr>
          <p:cNvPr id="10" name="TextBox 9"/>
          <p:cNvSpPr txBox="1"/>
          <p:nvPr/>
        </p:nvSpPr>
        <p:spPr>
          <a:xfrm>
            <a:off x="8097838" y="5351463"/>
            <a:ext cx="341760" cy="276999"/>
          </a:xfrm>
          <a:prstGeom prst="rect">
            <a:avLst/>
          </a:prstGeom>
          <a:noFill/>
        </p:spPr>
        <p:txBody>
          <a:bodyPr wrap="none">
            <a:spAutoFit/>
          </a:bodyPr>
          <a:lstStyle/>
          <a:p>
            <a:pPr>
              <a:defRPr/>
            </a:pPr>
            <a:r>
              <a:rPr lang="en-US" sz="1200" b="1" dirty="0" smtClean="0">
                <a:solidFill>
                  <a:schemeClr val="bg1"/>
                </a:solidFill>
                <a:latin typeface="+mn-lt"/>
              </a:rPr>
              <a:t>24</a:t>
            </a:r>
            <a:endParaRPr lang="en-US" sz="1200" b="1" dirty="0">
              <a:solidFill>
                <a:schemeClr val="bg1"/>
              </a:solidFill>
              <a:latin typeface="+mn-l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l-GR" sz="4000" dirty="0"/>
              <a:t>Ε</a:t>
            </a:r>
            <a:r>
              <a:rPr lang="en-US" sz="4000" dirty="0" err="1"/>
              <a:t>vo-Devo</a:t>
            </a:r>
            <a:r>
              <a:rPr lang="en-US" sz="4000" dirty="0"/>
              <a:t/>
            </a:r>
            <a:br>
              <a:rPr lang="en-US" sz="4000" dirty="0"/>
            </a:br>
            <a:r>
              <a:rPr lang="el-GR" sz="4000" dirty="0"/>
              <a:t>Εξελικτική Αναπτυξιακή Βιολογία </a:t>
            </a:r>
            <a:endParaRPr lang="en-US" sz="4000" dirty="0"/>
          </a:p>
        </p:txBody>
      </p:sp>
      <p:sp>
        <p:nvSpPr>
          <p:cNvPr id="7" name="Footer Placeholder 6"/>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8" name="Slide Number Placeholder 7"/>
          <p:cNvSpPr>
            <a:spLocks noGrp="1"/>
          </p:cNvSpPr>
          <p:nvPr>
            <p:ph type="sldNum" sz="quarter" idx="11"/>
          </p:nvPr>
        </p:nvSpPr>
        <p:spPr/>
        <p:txBody>
          <a:bodyPr/>
          <a:lstStyle/>
          <a:p>
            <a:pPr>
              <a:defRPr/>
            </a:pPr>
            <a:fld id="{B13A5B53-A70F-41C5-80CD-19821E6C1FA4}" type="slidenum">
              <a:rPr lang="en-US" altLang="el-GR" smtClean="0"/>
              <a:pPr>
                <a:defRPr/>
              </a:pPr>
              <a:t>55</a:t>
            </a:fld>
            <a:endParaRPr lang="en-US" altLang="el-GR"/>
          </a:p>
        </p:txBody>
      </p:sp>
    </p:spTree>
    <p:extLst>
      <p:ext uri="{BB962C8B-B14F-4D97-AF65-F5344CB8AC3E}">
        <p14:creationId xmlns:p14="http://schemas.microsoft.com/office/powerpoint/2010/main" val="3111766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Τίτλος 3"/>
          <p:cNvSpPr>
            <a:spLocks noGrp="1"/>
          </p:cNvSpPr>
          <p:nvPr>
            <p:ph type="title"/>
          </p:nvPr>
        </p:nvSpPr>
        <p:spPr/>
        <p:txBody>
          <a:bodyPr/>
          <a:lstStyle/>
          <a:p>
            <a:pPr eaLnBrk="1" hangingPunct="1"/>
            <a:r>
              <a:rPr lang="el-GR" altLang="en-US" sz="3400" dirty="0" smtClean="0">
                <a:solidFill>
                  <a:srgbClr val="0070C0"/>
                </a:solidFill>
              </a:rPr>
              <a:t>Μοριακοί/Βιοχημικοί μηχανισμοί εξελικτικών αλλαγών 1/2</a:t>
            </a:r>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E2874E90-8FA8-4DA0-A0C4-519C42FFD986}" type="slidenum">
              <a:rPr lang="en-US" altLang="el-GR" smtClean="0"/>
              <a:pPr>
                <a:defRPr/>
              </a:pPr>
              <a:t>56</a:t>
            </a:fld>
            <a:endParaRPr lang="en-US" altLang="el-GR"/>
          </a:p>
        </p:txBody>
      </p:sp>
      <p:sp>
        <p:nvSpPr>
          <p:cNvPr id="113669" name="Θέση περιεχομένου 2"/>
          <p:cNvSpPr>
            <a:spLocks noGrp="1"/>
          </p:cNvSpPr>
          <p:nvPr>
            <p:ph idx="1"/>
          </p:nvPr>
        </p:nvSpPr>
        <p:spPr/>
        <p:txBody>
          <a:bodyPr/>
          <a:lstStyle/>
          <a:p>
            <a:pPr marL="0" indent="0" eaLnBrk="1" hangingPunct="1">
              <a:lnSpc>
                <a:spcPct val="100000"/>
              </a:lnSpc>
              <a:buFont typeface="Arial" panose="020B0604020202020204" pitchFamily="34" charset="0"/>
              <a:buNone/>
            </a:pPr>
            <a:r>
              <a:rPr lang="el-GR" altLang="el-GR" sz="2400" b="1" dirty="0" smtClean="0">
                <a:cs typeface="Times New Roman" panose="02020603050405020304" pitchFamily="18" charset="0"/>
              </a:rPr>
              <a:t>Από την επικράτηση του πιο δυνατού</a:t>
            </a:r>
            <a:r>
              <a:rPr lang="en-GB" altLang="el-GR" sz="2400" b="1" dirty="0" smtClean="0">
                <a:cs typeface="Times New Roman" panose="02020603050405020304" pitchFamily="18" charset="0"/>
              </a:rPr>
              <a:t> </a:t>
            </a:r>
            <a:r>
              <a:rPr lang="el-GR" altLang="el-GR" sz="2400" b="1" dirty="0" smtClean="0">
                <a:cs typeface="Times New Roman" panose="02020603050405020304" pitchFamily="18" charset="0"/>
              </a:rPr>
              <a:t>στην εμφάνιση του πιο δυνατού. </a:t>
            </a:r>
          </a:p>
          <a:p>
            <a:pPr marL="0" indent="0" eaLnBrk="1" hangingPunct="1">
              <a:lnSpc>
                <a:spcPct val="100000"/>
              </a:lnSpc>
              <a:spcBef>
                <a:spcPts val="1800"/>
              </a:spcBef>
            </a:pP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Ετεροτοπία</a:t>
            </a:r>
            <a:r>
              <a:rPr lang="el-GR" altLang="el-GR" sz="2400" b="1" dirty="0" smtClean="0">
                <a:cs typeface="Times New Roman" panose="02020603050405020304" pitchFamily="18" charset="0"/>
              </a:rPr>
              <a:t> </a:t>
            </a:r>
            <a:r>
              <a:rPr lang="en-GB" altLang="el-GR" sz="2400" b="1" dirty="0" smtClean="0">
                <a:cs typeface="Times New Roman" panose="02020603050405020304" pitchFamily="18" charset="0"/>
              </a:rPr>
              <a:t>  (</a:t>
            </a:r>
            <a:r>
              <a:rPr lang="el-GR" altLang="el-GR" sz="2400" b="1" dirty="0" smtClean="0">
                <a:cs typeface="Times New Roman" panose="02020603050405020304" pitchFamily="18" charset="0"/>
              </a:rPr>
              <a:t>αλλαγή στον τόπο</a:t>
            </a:r>
            <a:r>
              <a:rPr lang="en-GB" altLang="el-GR" sz="2400" b="1" dirty="0" smtClean="0">
                <a:cs typeface="Times New Roman" panose="02020603050405020304" pitchFamily="18" charset="0"/>
              </a:rPr>
              <a:t>, heterotopy</a:t>
            </a:r>
            <a:r>
              <a:rPr lang="el-GR" altLang="el-GR" sz="2400" b="1" dirty="0" smtClean="0">
                <a:cs typeface="Times New Roman" panose="02020603050405020304" pitchFamily="18" charset="0"/>
              </a:rPr>
              <a:t>)</a:t>
            </a:r>
          </a:p>
          <a:p>
            <a:pPr marL="0" indent="0" eaLnBrk="1" hangingPunct="1">
              <a:lnSpc>
                <a:spcPct val="100000"/>
              </a:lnSpc>
              <a:buFont typeface="Arial" panose="020B0604020202020204" pitchFamily="34" charset="0"/>
              <a:buNone/>
            </a:pPr>
            <a:r>
              <a:rPr lang="el-GR" altLang="el-GR" sz="2400" dirty="0" smtClean="0">
                <a:cs typeface="Times New Roman" panose="02020603050405020304" pitchFamily="18" charset="0"/>
              </a:rPr>
              <a:t>π.χ. ικανότητα πτήσης στις νυχτερίδες, κέλυφος στις χελώνες, φτερά στα πουλιά, απουσία ποδιών στα φίδια</a:t>
            </a:r>
          </a:p>
          <a:p>
            <a:pPr marL="0" indent="0" eaLnBrk="1" hangingPunct="1">
              <a:lnSpc>
                <a:spcPct val="100000"/>
              </a:lnSpc>
            </a:pPr>
            <a:r>
              <a:rPr lang="el-GR" altLang="el-GR" sz="2400" dirty="0" smtClean="0">
                <a:cs typeface="Times New Roman" panose="02020603050405020304" pitchFamily="18" charset="0"/>
              </a:rPr>
              <a:t> </a:t>
            </a:r>
            <a:r>
              <a:rPr lang="el-GR" altLang="el-GR" sz="2400" b="1" dirty="0" smtClean="0">
                <a:cs typeface="Times New Roman" panose="02020603050405020304" pitchFamily="18" charset="0"/>
              </a:rPr>
              <a:t>Ετεροχρονία (αλλαγή στο χρόνο</a:t>
            </a:r>
            <a:r>
              <a:rPr lang="en-GB" altLang="el-GR" sz="2400" b="1" dirty="0" smtClean="0">
                <a:cs typeface="Times New Roman" panose="02020603050405020304" pitchFamily="18" charset="0"/>
              </a:rPr>
              <a:t>, </a:t>
            </a:r>
            <a:r>
              <a:rPr lang="en-GB" altLang="el-GR" sz="2400" b="1" dirty="0" err="1" smtClean="0">
                <a:cs typeface="Times New Roman" panose="02020603050405020304" pitchFamily="18" charset="0"/>
              </a:rPr>
              <a:t>heterochrony</a:t>
            </a:r>
            <a:r>
              <a:rPr lang="en-GB" altLang="el-GR" sz="2400" b="1" dirty="0" smtClean="0">
                <a:cs typeface="Times New Roman" panose="02020603050405020304" pitchFamily="18" charset="0"/>
              </a:rPr>
              <a:t>)</a:t>
            </a:r>
            <a:endParaRPr lang="el-GR" altLang="el-GR" sz="2400" b="1" dirty="0" smtClean="0">
              <a:cs typeface="Times New Roman" panose="02020603050405020304" pitchFamily="18" charset="0"/>
            </a:endParaRPr>
          </a:p>
          <a:p>
            <a:pPr marL="0" indent="0" eaLnBrk="1" hangingPunct="1">
              <a:lnSpc>
                <a:spcPct val="100000"/>
              </a:lnSpc>
              <a:buFont typeface="Arial" panose="020B0604020202020204" pitchFamily="34" charset="0"/>
              <a:buNone/>
            </a:pPr>
            <a:r>
              <a:rPr lang="el-GR" altLang="el-GR" sz="2400" dirty="0" smtClean="0">
                <a:cs typeface="Times New Roman" panose="02020603050405020304" pitchFamily="18" charset="0"/>
              </a:rPr>
              <a:t>π.χ. άνω άκρα των Μαρσιποφόρων, οι σπόνδυλοι των φιδιών, η ανάπτυξη κάποιων ειδών βατράχων, τα πτερύγια των δελφινιών κ.α. </a:t>
            </a:r>
          </a:p>
          <a:p>
            <a:pPr marL="0" indent="0" eaLnBrk="1" hangingPunct="1"/>
            <a:endParaRPr lang="el-GR" altLang="en-US" dirty="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Τίτλος 3"/>
          <p:cNvSpPr>
            <a:spLocks noGrp="1"/>
          </p:cNvSpPr>
          <p:nvPr>
            <p:ph type="title"/>
          </p:nvPr>
        </p:nvSpPr>
        <p:spPr/>
        <p:txBody>
          <a:bodyPr/>
          <a:lstStyle/>
          <a:p>
            <a:pPr eaLnBrk="1" hangingPunct="1"/>
            <a:r>
              <a:rPr lang="el-GR" altLang="el-GR" sz="3400" dirty="0">
                <a:solidFill>
                  <a:srgbClr val="0070C0"/>
                </a:solidFill>
                <a:cs typeface="Times New Roman" panose="02020603050405020304" pitchFamily="18" charset="0"/>
              </a:rPr>
              <a:t>Μοριακοί/Βιοχημικοί μηχανισμοί εξελικτικών αλλαγών </a:t>
            </a:r>
            <a:r>
              <a:rPr lang="el-GR" altLang="el-GR" sz="3400" dirty="0" smtClean="0">
                <a:solidFill>
                  <a:srgbClr val="0070C0"/>
                </a:solidFill>
                <a:cs typeface="Times New Roman" panose="02020603050405020304" pitchFamily="18" charset="0"/>
              </a:rPr>
              <a:t>2/2</a:t>
            </a:r>
            <a:endParaRPr lang="el-GR" altLang="en-US" sz="3400" dirty="0" smtClean="0">
              <a:solidFill>
                <a:srgbClr val="0070C0"/>
              </a:solidFill>
            </a:endParaRPr>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928CF1DC-D63B-47BC-BB9F-2373CDB50A25}" type="slidenum">
              <a:rPr lang="en-US" altLang="el-GR" smtClean="0"/>
              <a:pPr>
                <a:defRPr/>
              </a:pPr>
              <a:t>57</a:t>
            </a:fld>
            <a:endParaRPr lang="en-US" altLang="el-GR"/>
          </a:p>
        </p:txBody>
      </p:sp>
      <p:sp>
        <p:nvSpPr>
          <p:cNvPr id="115717" name="Θέση περιεχομένου 2"/>
          <p:cNvSpPr>
            <a:spLocks noGrp="1"/>
          </p:cNvSpPr>
          <p:nvPr>
            <p:ph idx="1"/>
          </p:nvPr>
        </p:nvSpPr>
        <p:spPr/>
        <p:txBody>
          <a:bodyPr/>
          <a:lstStyle/>
          <a:p>
            <a:pPr marL="0" indent="0" eaLnBrk="1" hangingPunct="1">
              <a:lnSpc>
                <a:spcPct val="100000"/>
              </a:lnSpc>
              <a:spcBef>
                <a:spcPts val="1800"/>
              </a:spcBef>
            </a:pP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Ετερομετρία</a:t>
            </a:r>
            <a:r>
              <a:rPr lang="el-GR" altLang="el-GR" sz="2400" b="1" dirty="0" smtClean="0">
                <a:cs typeface="Times New Roman" panose="02020603050405020304" pitchFamily="18" charset="0"/>
              </a:rPr>
              <a:t> (αλλαγή στο ποσό</a:t>
            </a:r>
            <a:r>
              <a:rPr lang="en-GB" altLang="el-GR" sz="2400" b="1" dirty="0" smtClean="0">
                <a:cs typeface="Times New Roman" panose="02020603050405020304" pitchFamily="18" charset="0"/>
              </a:rPr>
              <a:t>, </a:t>
            </a:r>
            <a:r>
              <a:rPr lang="en-GB" altLang="el-GR" sz="2400" b="1" dirty="0" err="1" smtClean="0">
                <a:cs typeface="Times New Roman" panose="02020603050405020304" pitchFamily="18" charset="0"/>
              </a:rPr>
              <a:t>heterometry</a:t>
            </a:r>
            <a:r>
              <a:rPr lang="el-GR" altLang="el-GR" sz="2400" b="1" dirty="0" smtClean="0">
                <a:cs typeface="Times New Roman" panose="02020603050405020304" pitchFamily="18" charset="0"/>
              </a:rPr>
              <a:t>)</a:t>
            </a:r>
          </a:p>
          <a:p>
            <a:pPr marL="0" indent="0" eaLnBrk="1" hangingPunct="1">
              <a:lnSpc>
                <a:spcPct val="100000"/>
              </a:lnSpc>
              <a:spcBef>
                <a:spcPts val="1200"/>
              </a:spcBef>
              <a:buFont typeface="Arial" panose="020B0604020202020204" pitchFamily="34" charset="0"/>
              <a:buNone/>
            </a:pPr>
            <a:r>
              <a:rPr lang="el-GR" altLang="el-GR" sz="2400" dirty="0" smtClean="0">
                <a:cs typeface="Times New Roman" panose="02020603050405020304" pitchFamily="18" charset="0"/>
              </a:rPr>
              <a:t>π.χ. το διαφορετικό ράμφος στους σπίνους, η ικανότητα όρασης σε είδος ψαριού, η μορφή του κρανίου στις φάλαινες, τα στοματικά εξαρτήματα σε τρωκτικά της ερήμου.</a:t>
            </a:r>
          </a:p>
          <a:p>
            <a:pPr marL="0" indent="0" eaLnBrk="1" hangingPunct="1">
              <a:lnSpc>
                <a:spcPct val="100000"/>
              </a:lnSpc>
            </a:pPr>
            <a:r>
              <a:rPr lang="el-GR" altLang="el-GR" sz="2400" b="1" dirty="0" smtClean="0">
                <a:cs typeface="Times New Roman" panose="02020603050405020304" pitchFamily="18" charset="0"/>
              </a:rPr>
              <a:t> </a:t>
            </a:r>
            <a:r>
              <a:rPr lang="el-GR" altLang="el-GR" sz="2400" b="1" dirty="0" err="1" smtClean="0">
                <a:cs typeface="Times New Roman" panose="02020603050405020304" pitchFamily="18" charset="0"/>
              </a:rPr>
              <a:t>Ετεροτ</a:t>
            </a:r>
            <a:r>
              <a:rPr lang="el-GR" altLang="el-GR" sz="2400" b="1" dirty="0" err="1">
                <a:cs typeface="Times New Roman" panose="02020603050405020304" pitchFamily="18" charset="0"/>
              </a:rPr>
              <a:t>υ</a:t>
            </a:r>
            <a:r>
              <a:rPr lang="el-GR" altLang="el-GR" sz="2400" b="1" dirty="0" err="1" smtClean="0">
                <a:cs typeface="Times New Roman" panose="02020603050405020304" pitchFamily="18" charset="0"/>
              </a:rPr>
              <a:t>πία</a:t>
            </a:r>
            <a:r>
              <a:rPr lang="el-GR" altLang="el-GR" sz="2400" b="1" dirty="0" smtClean="0">
                <a:cs typeface="Times New Roman" panose="02020603050405020304" pitchFamily="18" charset="0"/>
              </a:rPr>
              <a:t> </a:t>
            </a:r>
            <a:r>
              <a:rPr lang="en-GB" altLang="el-GR" sz="2400" b="1" dirty="0" smtClean="0">
                <a:cs typeface="Times New Roman" panose="02020603050405020304" pitchFamily="18" charset="0"/>
              </a:rPr>
              <a:t>  </a:t>
            </a:r>
            <a:r>
              <a:rPr lang="el-GR" altLang="el-GR" sz="2400" b="1" dirty="0" smtClean="0">
                <a:cs typeface="Times New Roman" panose="02020603050405020304" pitchFamily="18" charset="0"/>
              </a:rPr>
              <a:t>(αλλαγή στο είδος, </a:t>
            </a:r>
            <a:r>
              <a:rPr lang="en-GB" altLang="el-GR" sz="2400" b="1" dirty="0" err="1" smtClean="0">
                <a:cs typeface="Times New Roman" panose="02020603050405020304" pitchFamily="18" charset="0"/>
              </a:rPr>
              <a:t>heterotypy</a:t>
            </a:r>
            <a:r>
              <a:rPr lang="en-GB" altLang="el-GR" sz="2400" b="1" dirty="0" smtClean="0">
                <a:cs typeface="Times New Roman" panose="02020603050405020304" pitchFamily="18" charset="0"/>
              </a:rPr>
              <a:t>)</a:t>
            </a:r>
            <a:endParaRPr lang="el-GR" altLang="el-GR" sz="2400" b="1" dirty="0" smtClean="0">
              <a:cs typeface="Times New Roman" panose="02020603050405020304" pitchFamily="18" charset="0"/>
            </a:endParaRPr>
          </a:p>
          <a:p>
            <a:pPr marL="0" indent="0" eaLnBrk="1" hangingPunct="1">
              <a:lnSpc>
                <a:spcPct val="100000"/>
              </a:lnSpc>
              <a:buFont typeface="Arial" panose="020B0604020202020204" pitchFamily="34" charset="0"/>
              <a:buNone/>
            </a:pPr>
            <a:r>
              <a:rPr lang="el-GR" altLang="el-GR" sz="2400" dirty="0" smtClean="0">
                <a:cs typeface="Times New Roman" panose="02020603050405020304" pitchFamily="18" charset="0"/>
              </a:rPr>
              <a:t>π.χ. ο αριθμός των ποδιών στα Έντομα, η παρουσία τοκετού στα Θηλαστικά.</a:t>
            </a:r>
          </a:p>
          <a:p>
            <a:pPr marL="0" indent="0" eaLnBrk="1" hangingPunct="1">
              <a:buFont typeface="Arial" panose="020B0604020202020204" pitchFamily="34" charset="0"/>
              <a:buNone/>
            </a:pPr>
            <a:r>
              <a:rPr lang="el-GR" altLang="el-GR" dirty="0" smtClean="0">
                <a:cs typeface="Times New Roman" panose="02020603050405020304" pitchFamily="18" charset="0"/>
              </a:rPr>
              <a:t> </a:t>
            </a:r>
          </a:p>
          <a:p>
            <a:pPr marL="0" indent="0" eaLnBrk="1" hangingPunct="1"/>
            <a:endParaRPr lang="el-GR" altLang="en-US" dirty="0" smtClean="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Τίτλος 3"/>
          <p:cNvSpPr>
            <a:spLocks noGrp="1"/>
          </p:cNvSpPr>
          <p:nvPr>
            <p:ph type="title"/>
          </p:nvPr>
        </p:nvSpPr>
        <p:spPr/>
        <p:txBody>
          <a:bodyPr/>
          <a:lstStyle/>
          <a:p>
            <a:pPr eaLnBrk="1" hangingPunct="1"/>
            <a:r>
              <a:rPr lang="el-GR" altLang="el-GR" dirty="0" err="1" smtClean="0">
                <a:solidFill>
                  <a:srgbClr val="0070C0"/>
                </a:solidFill>
                <a:cs typeface="Times New Roman" panose="02020603050405020304" pitchFamily="18" charset="0"/>
              </a:rPr>
              <a:t>Ετεροτυπία</a:t>
            </a:r>
            <a:r>
              <a:rPr lang="en-US" altLang="el-GR" dirty="0" smtClean="0">
                <a:solidFill>
                  <a:srgbClr val="0070C0"/>
                </a:solidFill>
                <a:cs typeface="Times New Roman" panose="02020603050405020304" pitchFamily="18" charset="0"/>
              </a:rPr>
              <a:t> 1/</a:t>
            </a:r>
            <a:r>
              <a:rPr lang="el-GR" altLang="el-GR" dirty="0" smtClean="0">
                <a:solidFill>
                  <a:srgbClr val="0070C0"/>
                </a:solidFill>
                <a:cs typeface="Times New Roman" panose="02020603050405020304" pitchFamily="18" charset="0"/>
              </a:rPr>
              <a:t>6</a:t>
            </a:r>
            <a:endParaRPr lang="el-GR" altLang="en-US" dirty="0" smtClean="0">
              <a:solidFill>
                <a:srgbClr val="0070C0"/>
              </a:solidFill>
            </a:endParaRPr>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0F8B05AB-7483-4299-A1F6-E477DE236865}" type="slidenum">
              <a:rPr lang="en-US" altLang="el-GR" smtClean="0"/>
              <a:pPr>
                <a:defRPr/>
              </a:pPr>
              <a:t>58</a:t>
            </a:fld>
            <a:endParaRPr lang="en-US" altLang="el-GR"/>
          </a:p>
        </p:txBody>
      </p:sp>
      <p:sp>
        <p:nvSpPr>
          <p:cNvPr id="117765" name="Θέση περιεχομένου 2"/>
          <p:cNvSpPr>
            <a:spLocks noGrp="1"/>
          </p:cNvSpPr>
          <p:nvPr>
            <p:ph idx="1"/>
          </p:nvPr>
        </p:nvSpPr>
        <p:spPr/>
        <p:txBody>
          <a:bodyPr/>
          <a:lstStyle/>
          <a:p>
            <a:pPr marL="0" indent="0" algn="just" eaLnBrk="1" hangingPunct="1">
              <a:lnSpc>
                <a:spcPct val="100000"/>
              </a:lnSpc>
            </a:pPr>
            <a:r>
              <a:rPr lang="el-GR" altLang="el-GR" sz="2600" b="1" dirty="0" smtClean="0">
                <a:cs typeface="Times New Roman" panose="02020603050405020304" pitchFamily="18" charset="0"/>
              </a:rPr>
              <a:t> </a:t>
            </a:r>
            <a:r>
              <a:rPr lang="el-GR" altLang="el-GR" sz="2400" b="1" dirty="0" err="1" smtClean="0">
                <a:cs typeface="Times New Roman" panose="02020603050405020304" pitchFamily="18" charset="0"/>
              </a:rPr>
              <a:t>Ετεροτυπία</a:t>
            </a:r>
            <a:r>
              <a:rPr lang="el-GR" altLang="el-GR" sz="2400" b="1" dirty="0" smtClean="0">
                <a:cs typeface="Times New Roman" panose="02020603050405020304" pitchFamily="18" charset="0"/>
              </a:rPr>
              <a:t> (αλλαγή </a:t>
            </a:r>
            <a:r>
              <a:rPr lang="el-GR" altLang="el-GR" sz="2400" b="1" dirty="0" smtClean="0">
                <a:cs typeface="Times New Roman" panose="02020603050405020304" pitchFamily="18" charset="0"/>
              </a:rPr>
              <a:t>στον τόπο</a:t>
            </a:r>
            <a:r>
              <a:rPr lang="en-GB" altLang="el-GR" sz="2400" b="1" dirty="0" smtClean="0">
                <a:cs typeface="Times New Roman" panose="02020603050405020304" pitchFamily="18" charset="0"/>
              </a:rPr>
              <a:t>, heterotopy</a:t>
            </a:r>
            <a:r>
              <a:rPr lang="el-GR" altLang="el-GR" sz="2400" b="1" dirty="0" smtClean="0">
                <a:cs typeface="Times New Roman" panose="02020603050405020304" pitchFamily="18" charset="0"/>
              </a:rPr>
              <a:t>)</a:t>
            </a:r>
          </a:p>
          <a:p>
            <a:pPr marL="0" indent="0" algn="just" eaLnBrk="1" hangingPunct="1">
              <a:lnSpc>
                <a:spcPct val="100000"/>
              </a:lnSpc>
              <a:buFont typeface="Arial" panose="020B0604020202020204" pitchFamily="34" charset="0"/>
              <a:buNone/>
            </a:pPr>
            <a:r>
              <a:rPr lang="el-GR" altLang="el-GR" sz="2400" dirty="0" smtClean="0">
                <a:cs typeface="Times New Roman" panose="02020603050405020304" pitchFamily="18" charset="0"/>
              </a:rPr>
              <a:t>Αλλαγές στο αρχιτεκτονικό πρότυπο του ζώου μπορούν να προκληθούν με αλλαγές στη γονιδιακή έκφραση στον τόπο (</a:t>
            </a:r>
            <a:r>
              <a:rPr lang="el-GR" altLang="el-GR" sz="2400" dirty="0" err="1" smtClean="0">
                <a:cs typeface="Times New Roman" panose="02020603050405020304" pitchFamily="18" charset="0"/>
              </a:rPr>
              <a:t>Ετεροτοπία</a:t>
            </a:r>
            <a:r>
              <a:rPr lang="el-GR" altLang="el-GR" sz="2400" dirty="0" smtClean="0">
                <a:cs typeface="Times New Roman" panose="02020603050405020304" pitchFamily="18" charset="0"/>
              </a:rPr>
              <a:t>), δηλαδή σε σημεία του σώματος ώστε να προκύψουν νέες μορφές δομών. </a:t>
            </a:r>
          </a:p>
          <a:p>
            <a:pPr marL="0" indent="0" eaLnBrk="1" hangingPunct="1">
              <a:lnSpc>
                <a:spcPct val="100000"/>
              </a:lnSpc>
              <a:buFont typeface="Arial" panose="020B0604020202020204" pitchFamily="34" charset="0"/>
              <a:buNone/>
            </a:pPr>
            <a:r>
              <a:rPr lang="el-GR" altLang="el-GR" sz="2400" dirty="0" smtClean="0">
                <a:cs typeface="Times New Roman" panose="02020603050405020304" pitchFamily="18" charset="0"/>
              </a:rPr>
              <a:t> </a:t>
            </a:r>
            <a:endParaRPr lang="el-GR" altLang="el-GR" sz="2400" b="1" dirty="0" smtClean="0">
              <a:cs typeface="Times New Roman" panose="02020603050405020304"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Τίτλος 3"/>
          <p:cNvSpPr>
            <a:spLocks noGrp="1"/>
          </p:cNvSpPr>
          <p:nvPr>
            <p:ph type="title"/>
          </p:nvPr>
        </p:nvSpPr>
        <p:spPr/>
        <p:txBody>
          <a:bodyPr/>
          <a:lstStyle/>
          <a:p>
            <a:pPr eaLnBrk="1" hangingPunct="1"/>
            <a:r>
              <a:rPr lang="el-GR" altLang="en-US" dirty="0" err="1">
                <a:solidFill>
                  <a:srgbClr val="0070C0"/>
                </a:solidFill>
              </a:rPr>
              <a:t>Ετεροτυπία</a:t>
            </a:r>
            <a:r>
              <a:rPr lang="el-GR" altLang="en-US" dirty="0">
                <a:solidFill>
                  <a:srgbClr val="0070C0"/>
                </a:solidFill>
              </a:rPr>
              <a:t> </a:t>
            </a:r>
            <a:r>
              <a:rPr lang="el-GR" altLang="en-US" dirty="0" smtClean="0">
                <a:solidFill>
                  <a:srgbClr val="0070C0"/>
                </a:solidFill>
              </a:rPr>
              <a:t>2/6</a:t>
            </a:r>
            <a:endParaRPr lang="el-GR" altLang="en-US" dirty="0" smtClean="0">
              <a:solidFill>
                <a:srgbClr val="0070C0"/>
              </a:solidFill>
            </a:endParaRPr>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8AA7CDC9-0DF7-49BA-9D4C-F83845D4C6B6}" type="slidenum">
              <a:rPr lang="en-US" altLang="el-GR" smtClean="0"/>
              <a:pPr>
                <a:defRPr/>
              </a:pPr>
              <a:t>59</a:t>
            </a:fld>
            <a:endParaRPr lang="en-US" altLang="el-GR"/>
          </a:p>
        </p:txBody>
      </p:sp>
      <p:sp>
        <p:nvSpPr>
          <p:cNvPr id="150533" name="Θέση περιεχομένου 1"/>
          <p:cNvSpPr>
            <a:spLocks noGrp="1"/>
          </p:cNvSpPr>
          <p:nvPr>
            <p:ph idx="1"/>
          </p:nvPr>
        </p:nvSpPr>
        <p:spPr>
          <a:xfrm>
            <a:off x="604838" y="1690688"/>
            <a:ext cx="7886700" cy="4351337"/>
          </a:xfrm>
        </p:spPr>
        <p:txBody>
          <a:bodyPr/>
          <a:lstStyle/>
          <a:p>
            <a:pPr marL="0" indent="0" eaLnBrk="1" hangingPunct="1">
              <a:lnSpc>
                <a:spcPct val="100000"/>
              </a:lnSpc>
              <a:buFont typeface="Arial" panose="020B0604020202020204" pitchFamily="34" charset="0"/>
              <a:buNone/>
            </a:pPr>
            <a:r>
              <a:rPr lang="el-GR" altLang="el-GR" sz="2400" dirty="0" smtClean="0">
                <a:cs typeface="Times New Roman" panose="02020603050405020304" pitchFamily="18" charset="0"/>
              </a:rPr>
              <a:t>Παραδείγματα:</a:t>
            </a:r>
          </a:p>
          <a:p>
            <a:pPr marL="0" indent="0" eaLnBrk="1" hangingPunct="1">
              <a:lnSpc>
                <a:spcPct val="100000"/>
              </a:lnSpc>
              <a:buFont typeface="Arial" panose="020B0604020202020204" pitchFamily="34" charset="0"/>
              <a:buNone/>
            </a:pPr>
            <a:r>
              <a:rPr lang="el-GR" altLang="el-GR" sz="2400" b="1" dirty="0" smtClean="0">
                <a:cs typeface="Times New Roman" panose="02020603050405020304" pitchFamily="18" charset="0"/>
              </a:rPr>
              <a:t>1) Αριθμός των ποδιών στα Έντομα</a:t>
            </a:r>
            <a:r>
              <a:rPr lang="el-GR" altLang="el-GR" sz="2400" dirty="0" smtClean="0">
                <a:cs typeface="Times New Roman" panose="02020603050405020304" pitchFamily="18" charset="0"/>
              </a:rPr>
              <a:t>:</a:t>
            </a:r>
          </a:p>
          <a:p>
            <a:pPr marL="0" indent="0" eaLnBrk="1" hangingPunct="1">
              <a:lnSpc>
                <a:spcPct val="100000"/>
              </a:lnSpc>
              <a:buFont typeface="Arial" panose="020B0604020202020204" pitchFamily="34" charset="0"/>
              <a:buNone/>
            </a:pPr>
            <a:r>
              <a:rPr lang="el-GR" altLang="el-GR" sz="2400" dirty="0" smtClean="0">
                <a:cs typeface="Times New Roman" panose="02020603050405020304" pitchFamily="18" charset="0"/>
              </a:rPr>
              <a:t>Στην Ομοταξία των Εντόμων η πρωτεΐνη </a:t>
            </a:r>
            <a:r>
              <a:rPr lang="en-GB" altLang="el-GR" sz="2400" b="1" dirty="0" err="1" smtClean="0">
                <a:cs typeface="Times New Roman" panose="02020603050405020304" pitchFamily="18" charset="0"/>
              </a:rPr>
              <a:t>Ubx</a:t>
            </a:r>
            <a:r>
              <a:rPr lang="en-GB" altLang="el-GR" sz="2400" b="1" dirty="0" smtClean="0">
                <a:cs typeface="Times New Roman" panose="02020603050405020304" pitchFamily="18" charset="0"/>
              </a:rPr>
              <a:t> </a:t>
            </a:r>
            <a:r>
              <a:rPr lang="el-GR" altLang="el-GR" sz="2400" dirty="0" smtClean="0">
                <a:cs typeface="Times New Roman" panose="02020603050405020304" pitchFamily="18" charset="0"/>
              </a:rPr>
              <a:t>φέρει μια περιοχή από 10 </a:t>
            </a:r>
            <a:r>
              <a:rPr lang="el-GR" altLang="el-GR" sz="2400" dirty="0" err="1" smtClean="0">
                <a:cs typeface="Times New Roman" panose="02020603050405020304" pitchFamily="18" charset="0"/>
              </a:rPr>
              <a:t>αλανίνες</a:t>
            </a:r>
            <a:r>
              <a:rPr lang="el-GR" altLang="el-GR" sz="2400" dirty="0" smtClean="0">
                <a:cs typeface="Times New Roman" panose="02020603050405020304" pitchFamily="18" charset="0"/>
              </a:rPr>
              <a:t> στο </a:t>
            </a:r>
            <a:r>
              <a:rPr lang="el-GR" altLang="el-GR" sz="2400" dirty="0" err="1" smtClean="0">
                <a:cs typeface="Times New Roman" panose="02020603050405020304" pitchFamily="18" charset="0"/>
              </a:rPr>
              <a:t>καρβοξυτελικό</a:t>
            </a:r>
            <a:r>
              <a:rPr lang="el-GR" altLang="el-GR" sz="2400" dirty="0" smtClean="0">
                <a:cs typeface="Times New Roman" panose="02020603050405020304" pitchFamily="18" charset="0"/>
              </a:rPr>
              <a:t> άκρο της που παρεμποδίζουν την έκφραση του γονιδίου </a:t>
            </a:r>
            <a:r>
              <a:rPr lang="en-GB" altLang="el-GR" sz="2400" b="1" dirty="0" smtClean="0">
                <a:cs typeface="Times New Roman" panose="02020603050405020304" pitchFamily="18" charset="0"/>
              </a:rPr>
              <a:t>Distal-less.</a:t>
            </a:r>
            <a:r>
              <a:rPr lang="el-GR" altLang="el-GR" sz="2400" b="1" dirty="0" smtClean="0">
                <a:cs typeface="Times New Roman" panose="02020603050405020304" pitchFamily="18" charset="0"/>
              </a:rPr>
              <a:t> </a:t>
            </a:r>
          </a:p>
          <a:p>
            <a:pPr marL="0" indent="0" eaLnBrk="1" hangingPunct="1">
              <a:lnSpc>
                <a:spcPct val="100000"/>
              </a:lnSpc>
              <a:buFont typeface="Arial" panose="020B0604020202020204" pitchFamily="34" charset="0"/>
              <a:buNone/>
            </a:pPr>
            <a:r>
              <a:rPr lang="el-GR" altLang="el-GR" sz="2400" b="1" dirty="0" smtClean="0">
                <a:cs typeface="Times New Roman" panose="02020603050405020304" pitchFamily="18" charset="0"/>
              </a:rPr>
              <a:t>2) Παρουσία τοκετού στα Θηλαστικά</a:t>
            </a:r>
            <a:r>
              <a:rPr lang="el-GR" altLang="el-GR" sz="2400" dirty="0" smtClean="0">
                <a:cs typeface="Times New Roman" panose="02020603050405020304" pitchFamily="18" charset="0"/>
              </a:rPr>
              <a:t>: </a:t>
            </a:r>
          </a:p>
          <a:p>
            <a:pPr marL="0" indent="0" eaLnBrk="1" hangingPunct="1">
              <a:lnSpc>
                <a:spcPct val="100000"/>
              </a:lnSpc>
              <a:buFont typeface="Arial" panose="020B0604020202020204" pitchFamily="34" charset="0"/>
              <a:buNone/>
            </a:pPr>
            <a:r>
              <a:rPr lang="el-GR" altLang="el-GR" sz="2400" dirty="0" smtClean="0">
                <a:cs typeface="Times New Roman" panose="02020603050405020304" pitchFamily="18" charset="0"/>
              </a:rPr>
              <a:t>Έρευνες έδειξαν ότι η πρωτεΐνη </a:t>
            </a:r>
            <a:r>
              <a:rPr lang="en-GB" altLang="el-GR" sz="2400" b="1" dirty="0" smtClean="0">
                <a:cs typeface="Times New Roman" panose="02020603050405020304" pitchFamily="18" charset="0"/>
              </a:rPr>
              <a:t>Hoxa11</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υπέστη μεταλλάξεις που την επέτρεψαν να </a:t>
            </a:r>
            <a:r>
              <a:rPr lang="el-GR" altLang="el-GR" sz="2400" dirty="0" err="1" smtClean="0">
                <a:cs typeface="Times New Roman" panose="02020603050405020304" pitchFamily="18" charset="0"/>
              </a:rPr>
              <a:t>αλληλεπιδρά</a:t>
            </a:r>
            <a:r>
              <a:rPr lang="el-GR" altLang="el-GR" sz="2400" dirty="0" smtClean="0">
                <a:cs typeface="Times New Roman" panose="02020603050405020304" pitchFamily="18" charset="0"/>
              </a:rPr>
              <a:t> με την πρωτεΐνη</a:t>
            </a:r>
            <a:r>
              <a:rPr lang="en-GB" altLang="el-GR" sz="2400" dirty="0" smtClean="0">
                <a:cs typeface="Times New Roman" panose="02020603050405020304" pitchFamily="18" charset="0"/>
              </a:rPr>
              <a:t> </a:t>
            </a:r>
            <a:r>
              <a:rPr lang="en-GB" altLang="el-GR" sz="2400" b="1" dirty="0" smtClean="0">
                <a:cs typeface="Times New Roman" panose="02020603050405020304" pitchFamily="18" charset="0"/>
              </a:rPr>
              <a:t>Foxo1A</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με αποτέλεσμα να αυξάνουν τα επίπεδα της </a:t>
            </a:r>
            <a:r>
              <a:rPr lang="el-GR" altLang="el-GR" sz="2400" dirty="0" err="1" smtClean="0">
                <a:cs typeface="Times New Roman" panose="02020603050405020304" pitchFamily="18" charset="0"/>
              </a:rPr>
              <a:t>προλακτίνης</a:t>
            </a:r>
            <a:r>
              <a:rPr lang="el-GR" altLang="el-GR" sz="2400" dirty="0" smtClean="0">
                <a:cs typeface="Times New Roman" panose="02020603050405020304" pitchFamily="18" charset="0"/>
              </a:rPr>
              <a:t>.</a:t>
            </a:r>
            <a:endParaRPr lang="el-GR" altLang="en-US" sz="24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Τίτλος 3"/>
          <p:cNvSpPr>
            <a:spLocks noGrp="1"/>
          </p:cNvSpPr>
          <p:nvPr>
            <p:ph type="title"/>
          </p:nvPr>
        </p:nvSpPr>
        <p:spPr/>
        <p:txBody>
          <a:bodyPr/>
          <a:lstStyle/>
          <a:p>
            <a:pPr eaLnBrk="1" hangingPunct="1"/>
            <a:r>
              <a:rPr lang="el-GR" altLang="el-GR" sz="4000" dirty="0">
                <a:solidFill>
                  <a:srgbClr val="0070C0"/>
                </a:solidFill>
                <a:cs typeface="Times New Roman" panose="02020603050405020304" pitchFamily="18" charset="0"/>
              </a:rPr>
              <a:t>Επίπεδα οργάνωσης:</a:t>
            </a:r>
            <a:br>
              <a:rPr lang="el-GR" altLang="el-GR" sz="4000" dirty="0">
                <a:solidFill>
                  <a:srgbClr val="0070C0"/>
                </a:solidFill>
                <a:cs typeface="Times New Roman" panose="02020603050405020304" pitchFamily="18" charset="0"/>
              </a:rPr>
            </a:br>
            <a:r>
              <a:rPr lang="el-GR" altLang="el-GR" sz="3200" dirty="0" smtClean="0">
                <a:solidFill>
                  <a:srgbClr val="0070C0"/>
                </a:solidFill>
                <a:cs typeface="Times New Roman" panose="02020603050405020304" pitchFamily="18" charset="0"/>
              </a:rPr>
              <a:t>Κυτταρική</a:t>
            </a:r>
            <a:r>
              <a:rPr lang="el-GR" altLang="el-GR" sz="4000" dirty="0" smtClean="0">
                <a:solidFill>
                  <a:srgbClr val="0070C0"/>
                </a:solidFill>
                <a:cs typeface="Times New Roman" panose="02020603050405020304" pitchFamily="18" charset="0"/>
              </a:rPr>
              <a:t> </a:t>
            </a:r>
            <a:r>
              <a:rPr lang="el-GR" altLang="el-GR" sz="3200" dirty="0" smtClean="0">
                <a:solidFill>
                  <a:srgbClr val="0070C0"/>
                </a:solidFill>
                <a:cs typeface="Times New Roman" panose="02020603050405020304" pitchFamily="18" charset="0"/>
              </a:rPr>
              <a:t>βαθμίδα </a:t>
            </a:r>
            <a:r>
              <a:rPr lang="el-GR" altLang="el-GR" sz="3200" dirty="0">
                <a:solidFill>
                  <a:srgbClr val="0070C0"/>
                </a:solidFill>
                <a:cs typeface="Times New Roman" panose="02020603050405020304" pitchFamily="18" charset="0"/>
              </a:rPr>
              <a:t>οργάνωσης 1/2</a:t>
            </a:r>
            <a:endParaRPr lang="el-GR" altLang="en-US" sz="3200" dirty="0" smtClean="0">
              <a:solidFill>
                <a:srgbClr val="0070C0"/>
              </a:solidFill>
            </a:endParaRPr>
          </a:p>
        </p:txBody>
      </p:sp>
      <p:sp>
        <p:nvSpPr>
          <p:cNvPr id="10243" name="Θέση περιεχομένου 2"/>
          <p:cNvSpPr>
            <a:spLocks noGrp="1"/>
          </p:cNvSpPr>
          <p:nvPr>
            <p:ph idx="1"/>
          </p:nvPr>
        </p:nvSpPr>
        <p:spPr/>
        <p:txBody>
          <a:bodyPr/>
          <a:lstStyle/>
          <a:p>
            <a:pPr eaLnBrk="1" hangingPunct="1">
              <a:lnSpc>
                <a:spcPct val="100000"/>
              </a:lnSpc>
            </a:pPr>
            <a:r>
              <a:rPr lang="el-GR" altLang="el-GR" sz="2400" dirty="0" smtClean="0">
                <a:cs typeface="Times New Roman" panose="02020603050405020304" pitchFamily="18" charset="0"/>
              </a:rPr>
              <a:t>Η κυτταρική οργάνωση είναι </a:t>
            </a:r>
            <a:r>
              <a:rPr lang="el-GR" altLang="el-GR" sz="2400" b="1" dirty="0" smtClean="0">
                <a:cs typeface="Times New Roman" panose="02020603050405020304" pitchFamily="18" charset="0"/>
              </a:rPr>
              <a:t>μια συγκέντρωση κυττάρων με λειτουργική διαφοροποίηση. </a:t>
            </a:r>
            <a:r>
              <a:rPr lang="el-GR" altLang="el-GR" sz="2400" dirty="0" smtClean="0">
                <a:cs typeface="Times New Roman" panose="02020603050405020304" pitchFamily="18" charset="0"/>
              </a:rPr>
              <a:t>Υπάρχει κατανομή έργου και μερικά κύτταρα κάνουν μια λειτουργία ενώ άλλα μια διαφορετική λειτουργία. Η τάση τέτοιων κυττάρων να οργανώνονται σε ιστούς είναι μικρή. </a:t>
            </a:r>
            <a:r>
              <a:rPr lang="el-GR" altLang="el-GR" sz="2400" b="1" dirty="0" smtClean="0">
                <a:cs typeface="Times New Roman" panose="02020603050405020304" pitchFamily="18" charset="0"/>
              </a:rPr>
              <a:t>Ένας ιστός είναι μια ομάδα </a:t>
            </a:r>
            <a:r>
              <a:rPr lang="el-GR" altLang="el-GR" sz="2400" b="1" dirty="0" err="1" smtClean="0">
                <a:cs typeface="Times New Roman" panose="02020603050405020304" pitchFamily="18" charset="0"/>
              </a:rPr>
              <a:t>ομοίων</a:t>
            </a:r>
            <a:r>
              <a:rPr lang="el-GR" altLang="el-GR" sz="2400" b="1" dirty="0" smtClean="0">
                <a:cs typeface="Times New Roman" panose="02020603050405020304" pitchFamily="18" charset="0"/>
              </a:rPr>
              <a:t> κυττάρων οργανωμένων να πραγματοποιούν μια κοινή λειτουργία.</a:t>
            </a:r>
            <a:r>
              <a:rPr lang="el-GR" altLang="el-GR" sz="2400" dirty="0" smtClean="0">
                <a:cs typeface="Times New Roman" panose="02020603050405020304" pitchFamily="18" charset="0"/>
              </a:rPr>
              <a:t> Τα </a:t>
            </a:r>
            <a:r>
              <a:rPr lang="el-GR" altLang="el-GR" sz="2400" dirty="0" err="1" smtClean="0">
                <a:cs typeface="Times New Roman" panose="02020603050405020304" pitchFamily="18" charset="0"/>
              </a:rPr>
              <a:t>Ποροφόρα</a:t>
            </a:r>
            <a:r>
              <a:rPr lang="el-GR" altLang="el-GR" sz="2400" dirty="0" smtClean="0">
                <a:cs typeface="Times New Roman" panose="02020603050405020304" pitchFamily="18" charset="0"/>
              </a:rPr>
              <a:t> (Σπόγγοι) με μερική διαφοροποίηση των κυττάρων τους κατατάσσονται σε αυτό το επίπεδο οργάνωσης.</a:t>
            </a:r>
          </a:p>
          <a:p>
            <a:pPr marL="0" indent="0" eaLnBrk="1" hangingPunct="1"/>
            <a:endParaRPr lang="el-GR" altLang="en-US" sz="2600"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7" name="Θέση αριθμού διαφάνειας 6"/>
          <p:cNvSpPr>
            <a:spLocks noGrp="1"/>
          </p:cNvSpPr>
          <p:nvPr>
            <p:ph type="sldNum" sz="quarter" idx="11"/>
          </p:nvPr>
        </p:nvSpPr>
        <p:spPr/>
        <p:txBody>
          <a:bodyPr/>
          <a:lstStyle/>
          <a:p>
            <a:pPr>
              <a:defRPr/>
            </a:pPr>
            <a:fld id="{8EA1268F-134F-4311-A8B6-F63D00770197}" type="slidenum">
              <a:rPr lang="en-US" altLang="el-GR" smtClean="0"/>
              <a:pPr>
                <a:defRPr/>
              </a:pPr>
              <a:t>6</a:t>
            </a:fld>
            <a:endParaRPr lang="en-US" altLang="el-G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Τίτλος 3"/>
          <p:cNvSpPr>
            <a:spLocks noGrp="1"/>
          </p:cNvSpPr>
          <p:nvPr>
            <p:ph type="title"/>
          </p:nvPr>
        </p:nvSpPr>
        <p:spPr/>
        <p:txBody>
          <a:bodyPr/>
          <a:lstStyle/>
          <a:p>
            <a:pPr eaLnBrk="1" hangingPunct="1"/>
            <a:r>
              <a:rPr lang="el-GR" altLang="el-GR" dirty="0" err="1" smtClean="0">
                <a:solidFill>
                  <a:srgbClr val="0070C0"/>
                </a:solidFill>
                <a:cs typeface="Times New Roman" panose="02020603050405020304" pitchFamily="18" charset="0"/>
              </a:rPr>
              <a:t>Ετεροτυπία</a:t>
            </a:r>
            <a:r>
              <a:rPr lang="el-GR" altLang="el-GR" dirty="0" smtClean="0">
                <a:solidFill>
                  <a:srgbClr val="0070C0"/>
                </a:solidFill>
                <a:cs typeface="Times New Roman" panose="02020603050405020304" pitchFamily="18" charset="0"/>
              </a:rPr>
              <a:t> </a:t>
            </a:r>
            <a:r>
              <a:rPr lang="el-GR" altLang="el-GR" dirty="0" smtClean="0">
                <a:solidFill>
                  <a:srgbClr val="0070C0"/>
                </a:solidFill>
                <a:cs typeface="Times New Roman" panose="02020603050405020304" pitchFamily="18" charset="0"/>
              </a:rPr>
              <a:t>3</a:t>
            </a:r>
            <a:r>
              <a:rPr lang="el-GR" altLang="el-GR" dirty="0" smtClean="0">
                <a:solidFill>
                  <a:srgbClr val="0070C0"/>
                </a:solidFill>
                <a:cs typeface="Times New Roman" panose="02020603050405020304" pitchFamily="18" charset="0"/>
              </a:rPr>
              <a:t>/6</a:t>
            </a:r>
            <a:endParaRPr lang="el-GR" altLang="en-US" dirty="0" smtClean="0">
              <a:solidFill>
                <a:srgbClr val="0070C0"/>
              </a:solidFill>
            </a:endParaRPr>
          </a:p>
        </p:txBody>
      </p:sp>
      <p:sp>
        <p:nvSpPr>
          <p:cNvPr id="119811" name="Θέση κειμένου 6"/>
          <p:cNvSpPr>
            <a:spLocks noGrp="1"/>
          </p:cNvSpPr>
          <p:nvPr>
            <p:ph type="body" sz="half" idx="2"/>
          </p:nvPr>
        </p:nvSpPr>
        <p:spPr>
          <a:xfrm>
            <a:off x="5019675" y="1984375"/>
            <a:ext cx="3810000" cy="4114800"/>
          </a:xfrm>
        </p:spPr>
        <p:txBody>
          <a:bodyPr/>
          <a:lstStyle/>
          <a:p>
            <a:pPr marL="0" indent="0" eaLnBrk="1" hangingPunct="1">
              <a:lnSpc>
                <a:spcPct val="100000"/>
              </a:lnSpc>
              <a:buNone/>
            </a:pPr>
            <a:r>
              <a:rPr lang="el-GR" altLang="el-GR" sz="2400" dirty="0" smtClean="0">
                <a:cs typeface="Times New Roman" panose="02020603050405020304" pitchFamily="18" charset="0"/>
              </a:rPr>
              <a:t>Παραδείγματα: </a:t>
            </a:r>
          </a:p>
          <a:p>
            <a:pPr eaLnBrk="1" hangingPunct="1">
              <a:lnSpc>
                <a:spcPct val="100000"/>
              </a:lnSpc>
              <a:buFont typeface="Arial" panose="020B0604020202020204" pitchFamily="34" charset="0"/>
              <a:buNone/>
            </a:pPr>
            <a:r>
              <a:rPr lang="el-GR" altLang="el-GR" sz="2400" b="1" dirty="0" smtClean="0">
                <a:cs typeface="Times New Roman" panose="02020603050405020304" pitchFamily="18" charset="0"/>
              </a:rPr>
              <a:t>3) </a:t>
            </a:r>
            <a:r>
              <a:rPr lang="el-GR" altLang="el-GR" sz="2400" b="1" dirty="0" smtClean="0">
                <a:cs typeface="Times New Roman" panose="02020603050405020304" pitchFamily="18" charset="0"/>
              </a:rPr>
              <a:t>Ικανότητα πτήσης στις νυχτερίδες:</a:t>
            </a:r>
          </a:p>
          <a:p>
            <a:pPr indent="0" eaLnBrk="1" hangingPunct="1">
              <a:lnSpc>
                <a:spcPct val="100000"/>
              </a:lnSpc>
              <a:buFont typeface="Arial" panose="020B0604020202020204" pitchFamily="34" charset="0"/>
              <a:buNone/>
            </a:pPr>
            <a:r>
              <a:rPr lang="el-GR" altLang="el-GR" sz="2400" dirty="0" smtClean="0">
                <a:cs typeface="Times New Roman" panose="02020603050405020304" pitchFamily="18" charset="0"/>
              </a:rPr>
              <a:t>Η πρωτεΐνη </a:t>
            </a:r>
            <a:r>
              <a:rPr lang="en-GB" altLang="el-GR" sz="2400" b="1" dirty="0" smtClean="0">
                <a:cs typeface="Times New Roman" panose="02020603050405020304" pitchFamily="18" charset="0"/>
              </a:rPr>
              <a:t>fgf8 </a:t>
            </a:r>
            <a:r>
              <a:rPr lang="el-GR" altLang="el-GR" sz="2400" dirty="0" smtClean="0">
                <a:cs typeface="Times New Roman" panose="02020603050405020304" pitchFamily="18" charset="0"/>
              </a:rPr>
              <a:t>είναι υπεύθυνη για τη χαρακτηριστική μορφή των άκρων στις νυχτερίδες. </a:t>
            </a:r>
          </a:p>
          <a:p>
            <a:pPr eaLnBrk="1" hangingPunct="1"/>
            <a:endParaRPr lang="el-GR" altLang="en-US"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AC850A60-8C9B-42C2-8CDA-4DE1372AD4A9}" type="slidenum">
              <a:rPr lang="en-US" altLang="el-GR" smtClean="0"/>
              <a:pPr>
                <a:defRPr/>
              </a:pPr>
              <a:t>60</a:t>
            </a:fld>
            <a:endParaRPr lang="en-US" altLang="el-GR"/>
          </a:p>
        </p:txBody>
      </p:sp>
      <p:pic>
        <p:nvPicPr>
          <p:cNvPr id="119814" name="Θέση περιεχομένου 8"/>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33475" y="1687513"/>
            <a:ext cx="3756025" cy="4608512"/>
          </a:xfrm>
        </p:spPr>
      </p:pic>
      <p:sp>
        <p:nvSpPr>
          <p:cNvPr id="7" name="TextBox 6"/>
          <p:cNvSpPr txBox="1"/>
          <p:nvPr/>
        </p:nvSpPr>
        <p:spPr>
          <a:xfrm>
            <a:off x="4572000" y="5961063"/>
            <a:ext cx="341760" cy="276999"/>
          </a:xfrm>
          <a:prstGeom prst="rect">
            <a:avLst/>
          </a:prstGeom>
          <a:noFill/>
        </p:spPr>
        <p:txBody>
          <a:bodyPr wrap="none">
            <a:spAutoFit/>
          </a:bodyPr>
          <a:lstStyle/>
          <a:p>
            <a:pPr>
              <a:defRPr/>
            </a:pPr>
            <a:r>
              <a:rPr lang="el-GR" sz="1200" b="1" dirty="0" smtClean="0">
                <a:latin typeface="+mn-lt"/>
              </a:rPr>
              <a:t>25</a:t>
            </a:r>
            <a:endParaRPr lang="en-US" sz="1200" b="1" dirty="0">
              <a:latin typeface="+mn-lt"/>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Τίτλος 3"/>
          <p:cNvSpPr>
            <a:spLocks noGrp="1"/>
          </p:cNvSpPr>
          <p:nvPr>
            <p:ph type="title"/>
          </p:nvPr>
        </p:nvSpPr>
        <p:spPr/>
        <p:txBody>
          <a:bodyPr/>
          <a:lstStyle/>
          <a:p>
            <a:pPr eaLnBrk="1" hangingPunct="1"/>
            <a:r>
              <a:rPr lang="el-GR" altLang="en-US" dirty="0" err="1" smtClean="0">
                <a:solidFill>
                  <a:srgbClr val="0070C0"/>
                </a:solidFill>
              </a:rPr>
              <a:t>Ετεροτυπία</a:t>
            </a:r>
            <a:r>
              <a:rPr lang="el-GR" altLang="en-US" dirty="0" smtClean="0">
                <a:solidFill>
                  <a:srgbClr val="0070C0"/>
                </a:solidFill>
              </a:rPr>
              <a:t> 4/6</a:t>
            </a:r>
            <a:endParaRPr lang="el-GR" altLang="en-US" dirty="0" smtClean="0">
              <a:solidFill>
                <a:srgbClr val="0070C0"/>
              </a:solidFill>
            </a:endParaRPr>
          </a:p>
        </p:txBody>
      </p:sp>
      <p:sp>
        <p:nvSpPr>
          <p:cNvPr id="121859" name="Θέση κειμένου 6"/>
          <p:cNvSpPr>
            <a:spLocks noGrp="1"/>
          </p:cNvSpPr>
          <p:nvPr>
            <p:ph type="body" sz="half" idx="2"/>
          </p:nvPr>
        </p:nvSpPr>
        <p:spPr>
          <a:xfrm>
            <a:off x="5019675" y="1984375"/>
            <a:ext cx="3810000" cy="4114800"/>
          </a:xfrm>
        </p:spPr>
        <p:txBody>
          <a:bodyPr/>
          <a:lstStyle/>
          <a:p>
            <a:pPr marL="0" indent="0" eaLnBrk="1" hangingPunct="1">
              <a:lnSpc>
                <a:spcPct val="100000"/>
              </a:lnSpc>
              <a:buNone/>
            </a:pPr>
            <a:r>
              <a:rPr lang="el-GR" altLang="el-GR" sz="2400" dirty="0" smtClean="0">
                <a:cs typeface="Times New Roman" panose="02020603050405020304" pitchFamily="18" charset="0"/>
              </a:rPr>
              <a:t>Παραδείγματα: </a:t>
            </a:r>
          </a:p>
          <a:p>
            <a:pPr indent="0" eaLnBrk="1" hangingPunct="1">
              <a:lnSpc>
                <a:spcPct val="100000"/>
              </a:lnSpc>
              <a:spcBef>
                <a:spcPts val="1800"/>
              </a:spcBef>
              <a:buFont typeface="Arial" panose="020B0604020202020204" pitchFamily="34" charset="0"/>
              <a:buNone/>
            </a:pPr>
            <a:r>
              <a:rPr lang="el-GR" altLang="el-GR" sz="2400" b="1" dirty="0" smtClean="0">
                <a:cs typeface="Times New Roman" panose="02020603050405020304" pitchFamily="18" charset="0"/>
              </a:rPr>
              <a:t>4) </a:t>
            </a:r>
            <a:r>
              <a:rPr lang="el-GR" altLang="el-GR" sz="2400" b="1" dirty="0" smtClean="0">
                <a:cs typeface="Times New Roman" panose="02020603050405020304" pitchFamily="18" charset="0"/>
              </a:rPr>
              <a:t>Κέλυφος στις χελώνες</a:t>
            </a:r>
            <a:r>
              <a:rPr lang="el-GR" altLang="el-GR" sz="2400" dirty="0" smtClean="0">
                <a:cs typeface="Times New Roman" panose="02020603050405020304" pitchFamily="18" charset="0"/>
              </a:rPr>
              <a:t>: Η πρωτεΐνη </a:t>
            </a:r>
            <a:r>
              <a:rPr lang="en-GB" altLang="el-GR" sz="2400" b="1" dirty="0" err="1" smtClean="0">
                <a:cs typeface="Times New Roman" panose="02020603050405020304" pitchFamily="18" charset="0"/>
              </a:rPr>
              <a:t>fgf</a:t>
            </a:r>
            <a:r>
              <a:rPr lang="el-GR" altLang="el-GR" sz="2400" b="1" dirty="0" smtClean="0">
                <a:cs typeface="Times New Roman" panose="02020603050405020304" pitchFamily="18" charset="0"/>
              </a:rPr>
              <a:t>10 </a:t>
            </a:r>
            <a:r>
              <a:rPr lang="el-GR" altLang="el-GR" sz="2400" dirty="0" smtClean="0">
                <a:cs typeface="Times New Roman" panose="02020603050405020304" pitchFamily="18" charset="0"/>
              </a:rPr>
              <a:t>προκαλεί ένωση του θωρακικού σκελετού με τη </a:t>
            </a:r>
            <a:r>
              <a:rPr lang="el-GR" altLang="el-GR" sz="2400" dirty="0" err="1" smtClean="0">
                <a:cs typeface="Times New Roman" panose="02020603050405020304" pitchFamily="18" charset="0"/>
              </a:rPr>
              <a:t>δερμίδα</a:t>
            </a:r>
            <a:r>
              <a:rPr lang="el-GR" altLang="el-GR" sz="2400" dirty="0" smtClean="0">
                <a:cs typeface="Times New Roman" panose="02020603050405020304" pitchFamily="18" charset="0"/>
              </a:rPr>
              <a:t> και μέσω δράσης των </a:t>
            </a:r>
            <a:r>
              <a:rPr lang="en-GB" altLang="el-GR" sz="2400" b="1" dirty="0" smtClean="0">
                <a:cs typeface="Times New Roman" panose="02020603050405020304" pitchFamily="18" charset="0"/>
              </a:rPr>
              <a:t>BMPs</a:t>
            </a:r>
            <a:r>
              <a:rPr lang="el-GR" altLang="el-GR" sz="2400" dirty="0" smtClean="0">
                <a:cs typeface="Times New Roman" panose="02020603050405020304" pitchFamily="18" charset="0"/>
              </a:rPr>
              <a:t>,</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η </a:t>
            </a:r>
            <a:r>
              <a:rPr lang="el-GR" altLang="el-GR" sz="2400" dirty="0" err="1" smtClean="0">
                <a:cs typeface="Times New Roman" panose="02020603050405020304" pitchFamily="18" charset="0"/>
              </a:rPr>
              <a:t>δερμίδα</a:t>
            </a:r>
            <a:r>
              <a:rPr lang="el-GR" altLang="el-GR" sz="2400" dirty="0" smtClean="0">
                <a:cs typeface="Times New Roman" panose="02020603050405020304" pitchFamily="18" charset="0"/>
              </a:rPr>
              <a:t> γίνεται </a:t>
            </a:r>
            <a:r>
              <a:rPr lang="el-GR" altLang="el-GR" sz="2400" dirty="0" err="1" smtClean="0">
                <a:cs typeface="Times New Roman" panose="02020603050405020304" pitchFamily="18" charset="0"/>
              </a:rPr>
              <a:t>οστέϊνη</a:t>
            </a:r>
            <a:r>
              <a:rPr lang="el-GR" altLang="el-GR" sz="2600" dirty="0" smtClean="0">
                <a:cs typeface="Times New Roman" panose="02020603050405020304" pitchFamily="18" charset="0"/>
              </a:rPr>
              <a:t>. </a:t>
            </a:r>
          </a:p>
          <a:p>
            <a:pPr eaLnBrk="1" hangingPunct="1"/>
            <a:endParaRPr lang="el-GR" altLang="en-US"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BEEB635C-DE5E-4842-90FD-6C265B754AF2}" type="slidenum">
              <a:rPr lang="en-US" altLang="el-GR" smtClean="0"/>
              <a:pPr>
                <a:defRPr/>
              </a:pPr>
              <a:t>61</a:t>
            </a:fld>
            <a:endParaRPr lang="en-US" altLang="el-GR"/>
          </a:p>
        </p:txBody>
      </p:sp>
      <p:pic>
        <p:nvPicPr>
          <p:cNvPr id="3" name="Content Placeholder 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75203" y="1984375"/>
            <a:ext cx="3810000" cy="3302000"/>
          </a:xfrm>
        </p:spPr>
      </p:pic>
      <p:sp>
        <p:nvSpPr>
          <p:cNvPr id="8" name="TextBox 7"/>
          <p:cNvSpPr txBox="1"/>
          <p:nvPr/>
        </p:nvSpPr>
        <p:spPr>
          <a:xfrm>
            <a:off x="4378101" y="5009376"/>
            <a:ext cx="341760" cy="276999"/>
          </a:xfrm>
          <a:prstGeom prst="rect">
            <a:avLst/>
          </a:prstGeom>
          <a:noFill/>
        </p:spPr>
        <p:txBody>
          <a:bodyPr wrap="none">
            <a:spAutoFit/>
          </a:bodyPr>
          <a:lstStyle/>
          <a:p>
            <a:pPr>
              <a:defRPr/>
            </a:pPr>
            <a:r>
              <a:rPr lang="el-GR" sz="1200" b="1" dirty="0" smtClean="0">
                <a:latin typeface="+mn-lt"/>
              </a:rPr>
              <a:t>26</a:t>
            </a:r>
            <a:endParaRPr lang="en-US" sz="1200" b="1" dirty="0">
              <a:latin typeface="+mn-lt"/>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Τίτλος 3"/>
          <p:cNvSpPr>
            <a:spLocks noGrp="1"/>
          </p:cNvSpPr>
          <p:nvPr>
            <p:ph type="title"/>
          </p:nvPr>
        </p:nvSpPr>
        <p:spPr/>
        <p:txBody>
          <a:bodyPr/>
          <a:lstStyle/>
          <a:p>
            <a:pPr eaLnBrk="1" hangingPunct="1"/>
            <a:r>
              <a:rPr lang="el-GR" altLang="el-GR" dirty="0" err="1" smtClean="0">
                <a:solidFill>
                  <a:srgbClr val="0070C0"/>
                </a:solidFill>
                <a:cs typeface="Times New Roman" panose="02020603050405020304" pitchFamily="18" charset="0"/>
              </a:rPr>
              <a:t>Ετεροτυπία</a:t>
            </a:r>
            <a:r>
              <a:rPr lang="el-GR" altLang="el-GR" dirty="0" smtClean="0">
                <a:solidFill>
                  <a:srgbClr val="0070C0"/>
                </a:solidFill>
                <a:cs typeface="Times New Roman" panose="02020603050405020304" pitchFamily="18" charset="0"/>
              </a:rPr>
              <a:t> </a:t>
            </a:r>
            <a:r>
              <a:rPr lang="el-GR" altLang="el-GR" dirty="0" smtClean="0">
                <a:solidFill>
                  <a:srgbClr val="0070C0"/>
                </a:solidFill>
                <a:cs typeface="Times New Roman" panose="02020603050405020304" pitchFamily="18" charset="0"/>
              </a:rPr>
              <a:t>5</a:t>
            </a:r>
            <a:r>
              <a:rPr lang="el-GR" altLang="el-GR" dirty="0" smtClean="0">
                <a:solidFill>
                  <a:srgbClr val="0070C0"/>
                </a:solidFill>
                <a:cs typeface="Times New Roman" panose="02020603050405020304" pitchFamily="18" charset="0"/>
              </a:rPr>
              <a:t>/6</a:t>
            </a:r>
            <a:endParaRPr lang="el-GR" altLang="en-US" dirty="0" smtClean="0">
              <a:solidFill>
                <a:srgbClr val="0070C0"/>
              </a:solidFill>
            </a:endParaRPr>
          </a:p>
        </p:txBody>
      </p:sp>
      <p:sp>
        <p:nvSpPr>
          <p:cNvPr id="125955" name="Θέση κειμένου 6"/>
          <p:cNvSpPr>
            <a:spLocks noGrp="1"/>
          </p:cNvSpPr>
          <p:nvPr>
            <p:ph type="body" sz="half" idx="2"/>
          </p:nvPr>
        </p:nvSpPr>
        <p:spPr>
          <a:xfrm>
            <a:off x="5019675" y="1984375"/>
            <a:ext cx="3810000" cy="4114800"/>
          </a:xfrm>
        </p:spPr>
        <p:txBody>
          <a:bodyPr/>
          <a:lstStyle/>
          <a:p>
            <a:pPr marL="0" indent="0" eaLnBrk="1" hangingPunct="1">
              <a:lnSpc>
                <a:spcPct val="100000"/>
              </a:lnSpc>
              <a:buNone/>
            </a:pPr>
            <a:r>
              <a:rPr lang="el-GR" altLang="el-GR" sz="2400" dirty="0" smtClean="0">
                <a:cs typeface="Times New Roman" panose="02020603050405020304" pitchFamily="18" charset="0"/>
              </a:rPr>
              <a:t>Παραδείγματα: </a:t>
            </a:r>
          </a:p>
          <a:p>
            <a:pPr indent="0" eaLnBrk="1" hangingPunct="1">
              <a:lnSpc>
                <a:spcPct val="100000"/>
              </a:lnSpc>
              <a:buFont typeface="Arial" panose="020B0604020202020204" pitchFamily="34" charset="0"/>
              <a:buNone/>
            </a:pPr>
            <a:r>
              <a:rPr lang="el-GR" altLang="el-GR" sz="2400" b="1" dirty="0" smtClean="0">
                <a:cs typeface="Times New Roman" panose="02020603050405020304" pitchFamily="18" charset="0"/>
              </a:rPr>
              <a:t>5) </a:t>
            </a:r>
            <a:r>
              <a:rPr lang="el-GR" altLang="el-GR" sz="2400" b="1" dirty="0" smtClean="0">
                <a:cs typeface="Times New Roman" panose="02020603050405020304" pitchFamily="18" charset="0"/>
              </a:rPr>
              <a:t>Φτερά στα Πτηνά:</a:t>
            </a:r>
            <a:r>
              <a:rPr lang="el-GR" altLang="el-GR" sz="2400" dirty="0" smtClean="0">
                <a:cs typeface="Times New Roman" panose="02020603050405020304" pitchFamily="18" charset="0"/>
              </a:rPr>
              <a:t> Πιστεύεται ότι προήλθαν από αλλαγές στην έκφραση των πρωτεϊνών </a:t>
            </a:r>
            <a:r>
              <a:rPr lang="en-GB" altLang="el-GR" sz="2400" b="1" dirty="0" smtClean="0">
                <a:cs typeface="Times New Roman" panose="02020603050405020304" pitchFamily="18" charset="0"/>
              </a:rPr>
              <a:t>BMP2 </a:t>
            </a:r>
            <a:r>
              <a:rPr lang="el-GR" altLang="el-GR" sz="2400" dirty="0" smtClean="0">
                <a:cs typeface="Times New Roman" panose="02020603050405020304" pitchFamily="18" charset="0"/>
              </a:rPr>
              <a:t>και </a:t>
            </a:r>
            <a:r>
              <a:rPr lang="en-GB" altLang="el-GR" sz="2400" b="1" dirty="0" err="1" smtClean="0">
                <a:cs typeface="Times New Roman" panose="02020603050405020304" pitchFamily="18" charset="0"/>
              </a:rPr>
              <a:t>Shh</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στις φολίδες των Ερπετών.  </a:t>
            </a:r>
          </a:p>
          <a:p>
            <a:pPr indent="0" eaLnBrk="1" hangingPunct="1"/>
            <a:endParaRPr lang="el-GR" altLang="en-US"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FCB08098-E755-43E8-87DD-ACF4B2CA03BC}" type="slidenum">
              <a:rPr lang="en-US" altLang="el-GR" smtClean="0"/>
              <a:pPr>
                <a:defRPr/>
              </a:pPr>
              <a:t>62</a:t>
            </a:fld>
            <a:endParaRPr lang="en-US" altLang="el-GR"/>
          </a:p>
        </p:txBody>
      </p:sp>
      <p:pic>
        <p:nvPicPr>
          <p:cNvPr id="125958" name="Θέση περιεχομένου 7"/>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27088" y="1735138"/>
            <a:ext cx="4033837" cy="4364037"/>
          </a:xfrm>
          <a:ln>
            <a:solidFill>
              <a:schemeClr val="accent1"/>
            </a:solidFill>
            <a:miter lim="800000"/>
            <a:headEnd/>
            <a:tailEnd/>
          </a:ln>
        </p:spPr>
      </p:pic>
      <p:sp>
        <p:nvSpPr>
          <p:cNvPr id="7" name="TextBox 6"/>
          <p:cNvSpPr txBox="1"/>
          <p:nvPr/>
        </p:nvSpPr>
        <p:spPr>
          <a:xfrm>
            <a:off x="4518025" y="5830888"/>
            <a:ext cx="341760" cy="276999"/>
          </a:xfrm>
          <a:prstGeom prst="rect">
            <a:avLst/>
          </a:prstGeom>
          <a:noFill/>
        </p:spPr>
        <p:txBody>
          <a:bodyPr wrap="none">
            <a:spAutoFit/>
          </a:bodyPr>
          <a:lstStyle/>
          <a:p>
            <a:pPr>
              <a:defRPr/>
            </a:pPr>
            <a:r>
              <a:rPr lang="el-GR" sz="1200" b="1" dirty="0" smtClean="0">
                <a:latin typeface="+mn-lt"/>
              </a:rPr>
              <a:t>27</a:t>
            </a:r>
            <a:endParaRPr lang="en-US" sz="1200" b="1" dirty="0">
              <a:latin typeface="+mn-lt"/>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Τίτλος 3"/>
          <p:cNvSpPr>
            <a:spLocks noGrp="1"/>
          </p:cNvSpPr>
          <p:nvPr>
            <p:ph type="title"/>
          </p:nvPr>
        </p:nvSpPr>
        <p:spPr/>
        <p:txBody>
          <a:bodyPr/>
          <a:lstStyle/>
          <a:p>
            <a:pPr eaLnBrk="1" hangingPunct="1"/>
            <a:r>
              <a:rPr lang="el-GR" altLang="el-GR" dirty="0" err="1" smtClean="0">
                <a:solidFill>
                  <a:srgbClr val="0070C0"/>
                </a:solidFill>
                <a:cs typeface="Times New Roman" panose="02020603050405020304" pitchFamily="18" charset="0"/>
              </a:rPr>
              <a:t>Ετεροτυπία</a:t>
            </a:r>
            <a:r>
              <a:rPr lang="el-GR" altLang="el-GR" dirty="0" smtClean="0">
                <a:solidFill>
                  <a:srgbClr val="0070C0"/>
                </a:solidFill>
                <a:cs typeface="Times New Roman" panose="02020603050405020304" pitchFamily="18" charset="0"/>
              </a:rPr>
              <a:t> 6/6</a:t>
            </a:r>
            <a:endParaRPr lang="el-GR" altLang="en-US" dirty="0" smtClean="0">
              <a:solidFill>
                <a:srgbClr val="0070C0"/>
              </a:solidFill>
            </a:endParaRPr>
          </a:p>
        </p:txBody>
      </p:sp>
      <p:sp>
        <p:nvSpPr>
          <p:cNvPr id="128003" name="Θέση κειμένου 6"/>
          <p:cNvSpPr>
            <a:spLocks noGrp="1"/>
          </p:cNvSpPr>
          <p:nvPr>
            <p:ph type="body" sz="half" idx="2"/>
          </p:nvPr>
        </p:nvSpPr>
        <p:spPr>
          <a:xfrm>
            <a:off x="5311775" y="1976438"/>
            <a:ext cx="3810000" cy="4114800"/>
          </a:xfrm>
        </p:spPr>
        <p:txBody>
          <a:bodyPr/>
          <a:lstStyle/>
          <a:p>
            <a:pPr marL="0" indent="0" eaLnBrk="1" hangingPunct="1">
              <a:lnSpc>
                <a:spcPct val="100000"/>
              </a:lnSpc>
              <a:buNone/>
            </a:pPr>
            <a:r>
              <a:rPr lang="el-GR" altLang="el-GR" sz="2400" dirty="0" smtClean="0">
                <a:cs typeface="Times New Roman" panose="02020603050405020304" pitchFamily="18" charset="0"/>
              </a:rPr>
              <a:t>Παραδείγματα: </a:t>
            </a:r>
          </a:p>
          <a:p>
            <a:pPr indent="0" eaLnBrk="1" hangingPunct="1">
              <a:lnSpc>
                <a:spcPct val="100000"/>
              </a:lnSpc>
              <a:buFont typeface="Arial" panose="020B0604020202020204" pitchFamily="34" charset="0"/>
              <a:buNone/>
            </a:pPr>
            <a:r>
              <a:rPr lang="el-GR" altLang="el-GR" sz="2400" b="1" dirty="0" smtClean="0">
                <a:cs typeface="Times New Roman" panose="02020603050405020304" pitchFamily="18" charset="0"/>
              </a:rPr>
              <a:t>6) </a:t>
            </a:r>
            <a:r>
              <a:rPr lang="el-GR" altLang="el-GR" sz="2400" b="1" dirty="0" smtClean="0">
                <a:cs typeface="Times New Roman" panose="02020603050405020304" pitchFamily="18" charset="0"/>
              </a:rPr>
              <a:t>Απουσία ποδιών στα φίδια: </a:t>
            </a:r>
            <a:r>
              <a:rPr lang="el-GR" altLang="el-GR" sz="2400" dirty="0" smtClean="0">
                <a:cs typeface="Times New Roman" panose="02020603050405020304" pitchFamily="18" charset="0"/>
              </a:rPr>
              <a:t>Κάποια φίδια όπως οι πύθωνες και οι βόες εμφανίζουν ατελείς μορφές οπίσθιων άκρων λόγω αλλαγών στην έκφραση των γονιδίων </a:t>
            </a:r>
            <a:r>
              <a:rPr lang="en-GB" altLang="el-GR" sz="2400" b="1" dirty="0" smtClean="0">
                <a:cs typeface="Times New Roman" panose="02020603050405020304" pitchFamily="18" charset="0"/>
              </a:rPr>
              <a:t>Hoxc6</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και</a:t>
            </a:r>
            <a:r>
              <a:rPr lang="en-GB" altLang="el-GR" sz="2400" dirty="0" smtClean="0">
                <a:cs typeface="Times New Roman" panose="02020603050405020304" pitchFamily="18" charset="0"/>
              </a:rPr>
              <a:t> </a:t>
            </a:r>
            <a:r>
              <a:rPr lang="en-GB" altLang="el-GR" sz="2400" b="1" dirty="0" smtClean="0">
                <a:cs typeface="Times New Roman" panose="02020603050405020304" pitchFamily="18" charset="0"/>
              </a:rPr>
              <a:t>Hoxc8</a:t>
            </a:r>
            <a:r>
              <a:rPr lang="el-GR" altLang="el-GR" sz="2400" b="1" dirty="0" smtClean="0">
                <a:cs typeface="Times New Roman" panose="02020603050405020304" pitchFamily="18" charset="0"/>
              </a:rPr>
              <a:t>.</a:t>
            </a:r>
            <a:endParaRPr lang="en-GB" altLang="el-GR" sz="2400" b="1" dirty="0" smtClean="0">
              <a:cs typeface="Times New Roman" panose="02020603050405020304" pitchFamily="18" charset="0"/>
            </a:endParaRPr>
          </a:p>
          <a:p>
            <a:pPr eaLnBrk="1" hangingPunct="1"/>
            <a:endParaRPr lang="el-GR" altLang="en-US"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4234D2C2-C6C8-4CC5-BBF1-60AE05EF10FF}" type="slidenum">
              <a:rPr lang="en-US" altLang="el-GR" smtClean="0"/>
              <a:pPr>
                <a:defRPr/>
              </a:pPr>
              <a:t>63</a:t>
            </a:fld>
            <a:endParaRPr lang="en-US" altLang="el-GR"/>
          </a:p>
        </p:txBody>
      </p:sp>
      <p:pic>
        <p:nvPicPr>
          <p:cNvPr id="3" name="Content Placeholder 2"/>
          <p:cNvPicPr>
            <a:picLocks noGrp="1" noChangeAspect="1"/>
          </p:cNvPicPr>
          <p:nvPr>
            <p:ph sz="half" idx="1"/>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1867" y="1726993"/>
            <a:ext cx="5311774" cy="3987992"/>
          </a:xfrm>
        </p:spPr>
      </p:pic>
      <p:sp>
        <p:nvSpPr>
          <p:cNvPr id="7" name="TextBox 6"/>
          <p:cNvSpPr txBox="1"/>
          <p:nvPr/>
        </p:nvSpPr>
        <p:spPr>
          <a:xfrm>
            <a:off x="4401120" y="4725144"/>
            <a:ext cx="341760" cy="276999"/>
          </a:xfrm>
          <a:prstGeom prst="rect">
            <a:avLst/>
          </a:prstGeom>
          <a:noFill/>
        </p:spPr>
        <p:txBody>
          <a:bodyPr wrap="none">
            <a:spAutoFit/>
          </a:bodyPr>
          <a:lstStyle/>
          <a:p>
            <a:pPr>
              <a:defRPr/>
            </a:pPr>
            <a:r>
              <a:rPr lang="el-GR" sz="1200" b="1" dirty="0" smtClean="0">
                <a:latin typeface="+mn-lt"/>
              </a:rPr>
              <a:t>28</a:t>
            </a:r>
            <a:endParaRPr lang="en-US" sz="1200" b="1" dirty="0">
              <a:latin typeface="+mn-lt"/>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Τίτλος 3"/>
          <p:cNvSpPr>
            <a:spLocks noGrp="1"/>
          </p:cNvSpPr>
          <p:nvPr>
            <p:ph type="title"/>
          </p:nvPr>
        </p:nvSpPr>
        <p:spPr/>
        <p:txBody>
          <a:bodyPr/>
          <a:lstStyle/>
          <a:p>
            <a:pPr eaLnBrk="1" hangingPunct="1"/>
            <a:r>
              <a:rPr lang="el-GR" altLang="el-GR" dirty="0" smtClean="0">
                <a:solidFill>
                  <a:srgbClr val="0070C0"/>
                </a:solidFill>
                <a:cs typeface="Times New Roman" panose="02020603050405020304" pitchFamily="18" charset="0"/>
              </a:rPr>
              <a:t>Ετεροχρονία 1/4</a:t>
            </a:r>
            <a:endParaRPr lang="el-GR" altLang="en-US" dirty="0" smtClean="0">
              <a:solidFill>
                <a:srgbClr val="0070C0"/>
              </a:solidFill>
            </a:endParaRPr>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D852176C-B2A3-49D1-B0C6-379B68DDC304}" type="slidenum">
              <a:rPr lang="en-US" altLang="el-GR" smtClean="0"/>
              <a:pPr>
                <a:defRPr/>
              </a:pPr>
              <a:t>64</a:t>
            </a:fld>
            <a:endParaRPr lang="en-US" altLang="el-GR"/>
          </a:p>
        </p:txBody>
      </p:sp>
      <p:sp>
        <p:nvSpPr>
          <p:cNvPr id="130053" name="Θέση περιεχομένου 1"/>
          <p:cNvSpPr>
            <a:spLocks noGrp="1"/>
          </p:cNvSpPr>
          <p:nvPr>
            <p:ph idx="1"/>
          </p:nvPr>
        </p:nvSpPr>
        <p:spPr/>
        <p:txBody>
          <a:bodyPr/>
          <a:lstStyle/>
          <a:p>
            <a:pPr eaLnBrk="1" hangingPunct="1">
              <a:lnSpc>
                <a:spcPct val="100000"/>
              </a:lnSpc>
            </a:pPr>
            <a:r>
              <a:rPr lang="el-GR" altLang="el-GR" sz="2400" b="1" dirty="0" smtClean="0">
                <a:cs typeface="Times New Roman" panose="02020603050405020304" pitchFamily="18" charset="0"/>
              </a:rPr>
              <a:t>Ετεροχρονία (αλλαγή στο χρόνο</a:t>
            </a:r>
            <a:r>
              <a:rPr lang="en-GB" altLang="el-GR" sz="2400" b="1" dirty="0" smtClean="0">
                <a:cs typeface="Times New Roman" panose="02020603050405020304" pitchFamily="18" charset="0"/>
              </a:rPr>
              <a:t>, </a:t>
            </a:r>
            <a:r>
              <a:rPr lang="en-GB" altLang="el-GR" sz="2400" b="1" dirty="0" err="1" smtClean="0">
                <a:cs typeface="Times New Roman" panose="02020603050405020304" pitchFamily="18" charset="0"/>
              </a:rPr>
              <a:t>heterochrony</a:t>
            </a:r>
            <a:r>
              <a:rPr lang="en-GB" altLang="el-GR" sz="2400" b="1" dirty="0" smtClean="0">
                <a:cs typeface="Times New Roman" panose="02020603050405020304" pitchFamily="18" charset="0"/>
              </a:rPr>
              <a:t>)</a:t>
            </a:r>
            <a:r>
              <a:rPr lang="el-GR" altLang="el-GR" sz="2400" b="1" dirty="0" smtClean="0">
                <a:cs typeface="Times New Roman" panose="02020603050405020304" pitchFamily="18" charset="0"/>
              </a:rPr>
              <a:t>.</a:t>
            </a:r>
          </a:p>
          <a:p>
            <a:pPr marL="0" indent="0" eaLnBrk="1" hangingPunct="1">
              <a:lnSpc>
                <a:spcPct val="100000"/>
              </a:lnSpc>
              <a:buFont typeface="Arial" panose="020B0604020202020204" pitchFamily="34" charset="0"/>
              <a:buNone/>
            </a:pPr>
            <a:r>
              <a:rPr lang="el-GR" altLang="el-GR" sz="2400" dirty="0" smtClean="0">
                <a:cs typeface="Times New Roman" panose="02020603050405020304" pitchFamily="18" charset="0"/>
              </a:rPr>
              <a:t>Αλλαγές στο αρχιτεκτονικό πρότυπο του ζώου μπορούν να προκληθούν με αλλαγές στη γονιδιακή έκφραση στο χρόνο (Ετεροχρονία), δηλαδή σε στάδια ανάπτυξης ώστε να προκύψουν νέες μορφές δομών.</a:t>
            </a:r>
          </a:p>
          <a:p>
            <a:pPr marL="0" indent="0" eaLnBrk="1" hangingPunct="1"/>
            <a:endParaRPr lang="el-GR" altLang="el-GR" b="1" dirty="0" smtClean="0">
              <a:cs typeface="Times New Roman" panose="02020603050405020304" pitchFamily="18" charset="0"/>
            </a:endParaRPr>
          </a:p>
          <a:p>
            <a:pPr marL="0" indent="0" eaLnBrk="1" hangingPunct="1"/>
            <a:endParaRPr lang="el-GR" altLang="en-US" dirty="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Τίτλος 3"/>
          <p:cNvSpPr>
            <a:spLocks noGrp="1"/>
          </p:cNvSpPr>
          <p:nvPr>
            <p:ph type="title"/>
          </p:nvPr>
        </p:nvSpPr>
        <p:spPr/>
        <p:txBody>
          <a:bodyPr/>
          <a:lstStyle/>
          <a:p>
            <a:pPr eaLnBrk="1" hangingPunct="1"/>
            <a:r>
              <a:rPr lang="el-GR" altLang="el-GR" dirty="0">
                <a:solidFill>
                  <a:srgbClr val="0070C0"/>
                </a:solidFill>
                <a:cs typeface="Times New Roman" panose="02020603050405020304" pitchFamily="18" charset="0"/>
              </a:rPr>
              <a:t>Ετεροχρονία </a:t>
            </a:r>
            <a:r>
              <a:rPr lang="el-GR" altLang="el-GR" dirty="0" smtClean="0">
                <a:solidFill>
                  <a:srgbClr val="0070C0"/>
                </a:solidFill>
                <a:cs typeface="Times New Roman" panose="02020603050405020304" pitchFamily="18" charset="0"/>
              </a:rPr>
              <a:t>2/4</a:t>
            </a:r>
            <a:endParaRPr lang="el-GR" altLang="en-US" dirty="0" smtClean="0">
              <a:solidFill>
                <a:srgbClr val="0070C0"/>
              </a:solidFill>
            </a:endParaRPr>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92811D6C-5373-45C3-B69C-074896AD2629}" type="slidenum">
              <a:rPr lang="en-US" altLang="el-GR" smtClean="0"/>
              <a:pPr>
                <a:defRPr/>
              </a:pPr>
              <a:t>65</a:t>
            </a:fld>
            <a:endParaRPr lang="en-US" altLang="el-GR"/>
          </a:p>
        </p:txBody>
      </p:sp>
      <p:sp>
        <p:nvSpPr>
          <p:cNvPr id="132101" name="Θέση περιεχομένου 1"/>
          <p:cNvSpPr>
            <a:spLocks noGrp="1"/>
          </p:cNvSpPr>
          <p:nvPr>
            <p:ph idx="1"/>
          </p:nvPr>
        </p:nvSpPr>
        <p:spPr/>
        <p:txBody>
          <a:bodyPr/>
          <a:lstStyle/>
          <a:p>
            <a:pPr marL="0" indent="0" algn="just" eaLnBrk="1" hangingPunct="1">
              <a:lnSpc>
                <a:spcPct val="100000"/>
              </a:lnSpc>
              <a:buNone/>
            </a:pPr>
            <a:r>
              <a:rPr lang="el-GR" altLang="el-GR" sz="2400" dirty="0" smtClean="0">
                <a:cs typeface="Times New Roman" panose="02020603050405020304" pitchFamily="18" charset="0"/>
              </a:rPr>
              <a:t>Παραδείγματα: </a:t>
            </a:r>
          </a:p>
          <a:p>
            <a:pPr marL="457200" indent="-457200" algn="just" eaLnBrk="1" hangingPunct="1">
              <a:lnSpc>
                <a:spcPct val="100000"/>
              </a:lnSpc>
              <a:buFont typeface="+mj-lt"/>
              <a:buAutoNum type="arabicPeriod"/>
            </a:pPr>
            <a:r>
              <a:rPr lang="el-GR" altLang="el-GR" sz="2400" b="1" dirty="0" smtClean="0">
                <a:cs typeface="Times New Roman" panose="02020603050405020304" pitchFamily="18" charset="0"/>
              </a:rPr>
              <a:t>Άνω </a:t>
            </a:r>
            <a:r>
              <a:rPr lang="el-GR" altLang="el-GR" sz="2400" b="1" dirty="0" smtClean="0">
                <a:cs typeface="Times New Roman" panose="02020603050405020304" pitchFamily="18" charset="0"/>
              </a:rPr>
              <a:t>άκρα των Μαρσιποφόρων</a:t>
            </a:r>
            <a:r>
              <a:rPr lang="el-GR" altLang="el-GR" sz="2400" dirty="0" smtClean="0">
                <a:cs typeface="Times New Roman" panose="02020603050405020304" pitchFamily="18" charset="0"/>
              </a:rPr>
              <a:t>: Στα έμβρυα των Μαρσιποφόρων έχουμε ταχύτερη ανάπτυξη των άνω άκρων και του κρανίου για να μπορέσουν τα έμβρυα να εγκατασταθούν στον </a:t>
            </a:r>
            <a:r>
              <a:rPr lang="el-GR" altLang="el-GR" sz="2400" dirty="0" err="1" smtClean="0">
                <a:cs typeface="Times New Roman" panose="02020603050405020304" pitchFamily="18" charset="0"/>
              </a:rPr>
              <a:t>μάρσιπο</a:t>
            </a:r>
            <a:r>
              <a:rPr lang="el-GR" altLang="el-GR" sz="2400" dirty="0" smtClean="0">
                <a:cs typeface="Times New Roman" panose="02020603050405020304" pitchFamily="18" charset="0"/>
              </a:rPr>
              <a:t>. </a:t>
            </a:r>
          </a:p>
          <a:p>
            <a:pPr marL="457200" indent="-457200" algn="just" eaLnBrk="1" hangingPunct="1">
              <a:lnSpc>
                <a:spcPct val="100000"/>
              </a:lnSpc>
              <a:buFont typeface="+mj-lt"/>
              <a:buAutoNum type="arabicPeriod"/>
            </a:pPr>
            <a:r>
              <a:rPr lang="el-GR" altLang="el-GR" sz="2400" b="1" dirty="0" smtClean="0">
                <a:cs typeface="Times New Roman" panose="02020603050405020304" pitchFamily="18" charset="0"/>
              </a:rPr>
              <a:t>Σπόνδυλοι </a:t>
            </a:r>
            <a:r>
              <a:rPr lang="el-GR" altLang="el-GR" sz="2400" b="1" dirty="0" smtClean="0">
                <a:cs typeface="Times New Roman" panose="02020603050405020304" pitchFamily="18" charset="0"/>
              </a:rPr>
              <a:t>των φιδιών</a:t>
            </a:r>
            <a:r>
              <a:rPr lang="el-GR" altLang="el-GR" sz="2400" dirty="0" smtClean="0">
                <a:cs typeface="Times New Roman" panose="02020603050405020304" pitchFamily="18" charset="0"/>
              </a:rPr>
              <a:t>: Οι σπόνδυλοι στα έμβρυα των φιδιών μεγαλώνουν με ταχύτητα 4 φορές μεγαλύτερη από συγγενείς Τάξεις. </a:t>
            </a:r>
          </a:p>
          <a:p>
            <a:pPr eaLnBrk="1" hangingPunct="1"/>
            <a:endParaRPr lang="el-GR" altLang="el-GR" b="1" dirty="0" smtClean="0">
              <a:cs typeface="Times New Roman" panose="02020603050405020304" pitchFamily="18" charset="0"/>
            </a:endParaRPr>
          </a:p>
          <a:p>
            <a:pPr eaLnBrk="1" hangingPunct="1"/>
            <a:endParaRPr lang="el-GR" altLang="en-US" dirty="0"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Τίτλος 3"/>
          <p:cNvSpPr>
            <a:spLocks noGrp="1"/>
          </p:cNvSpPr>
          <p:nvPr>
            <p:ph type="title"/>
          </p:nvPr>
        </p:nvSpPr>
        <p:spPr/>
        <p:txBody>
          <a:bodyPr/>
          <a:lstStyle/>
          <a:p>
            <a:pPr eaLnBrk="1" hangingPunct="1"/>
            <a:r>
              <a:rPr lang="el-GR" altLang="el-GR" dirty="0">
                <a:solidFill>
                  <a:srgbClr val="0070C0"/>
                </a:solidFill>
                <a:cs typeface="Times New Roman" panose="02020603050405020304" pitchFamily="18" charset="0"/>
              </a:rPr>
              <a:t>Ετεροχρονία </a:t>
            </a:r>
            <a:r>
              <a:rPr lang="el-GR" altLang="el-GR" dirty="0" smtClean="0">
                <a:solidFill>
                  <a:srgbClr val="0070C0"/>
                </a:solidFill>
                <a:cs typeface="Times New Roman" panose="02020603050405020304" pitchFamily="18" charset="0"/>
              </a:rPr>
              <a:t>3/4</a:t>
            </a:r>
            <a:endParaRPr lang="el-GR" altLang="en-US" dirty="0" smtClean="0">
              <a:solidFill>
                <a:srgbClr val="0070C0"/>
              </a:solidFill>
            </a:endParaRPr>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C78E0998-B254-45F8-9D31-71E311C7FB6D}" type="slidenum">
              <a:rPr lang="en-US" altLang="el-GR" smtClean="0"/>
              <a:pPr>
                <a:defRPr/>
              </a:pPr>
              <a:t>66</a:t>
            </a:fld>
            <a:endParaRPr lang="en-US" altLang="el-GR"/>
          </a:p>
        </p:txBody>
      </p:sp>
      <p:sp>
        <p:nvSpPr>
          <p:cNvPr id="134149" name="Θέση περιεχομένου 1"/>
          <p:cNvSpPr>
            <a:spLocks noGrp="1"/>
          </p:cNvSpPr>
          <p:nvPr>
            <p:ph idx="1"/>
          </p:nvPr>
        </p:nvSpPr>
        <p:spPr/>
        <p:txBody>
          <a:bodyPr/>
          <a:lstStyle/>
          <a:p>
            <a:pPr marL="0" indent="0" algn="just" eaLnBrk="1" hangingPunct="1">
              <a:lnSpc>
                <a:spcPct val="100000"/>
              </a:lnSpc>
              <a:buNone/>
            </a:pPr>
            <a:r>
              <a:rPr lang="el-GR" altLang="el-GR" sz="2400" dirty="0" smtClean="0">
                <a:cs typeface="Times New Roman" panose="02020603050405020304" pitchFamily="18" charset="0"/>
              </a:rPr>
              <a:t>Παραδείγματα: </a:t>
            </a:r>
          </a:p>
          <a:p>
            <a:pPr marL="514350" indent="-514350" eaLnBrk="1" hangingPunct="1">
              <a:lnSpc>
                <a:spcPct val="100000"/>
              </a:lnSpc>
              <a:spcBef>
                <a:spcPts val="1800"/>
              </a:spcBef>
              <a:buFont typeface="+mj-lt"/>
              <a:buAutoNum type="arabicPeriod" startAt="3"/>
            </a:pPr>
            <a:r>
              <a:rPr lang="el-GR" altLang="el-GR" sz="2400" b="1" dirty="0" smtClean="0">
                <a:cs typeface="Times New Roman" panose="02020603050405020304" pitchFamily="18" charset="0"/>
              </a:rPr>
              <a:t>Ανάπτυξη </a:t>
            </a:r>
            <a:r>
              <a:rPr lang="el-GR" altLang="el-GR" sz="2400" b="1" dirty="0" smtClean="0">
                <a:cs typeface="Times New Roman" panose="02020603050405020304" pitchFamily="18" charset="0"/>
              </a:rPr>
              <a:t>των βατράχων</a:t>
            </a:r>
            <a:r>
              <a:rPr lang="el-GR" altLang="el-GR" sz="2400" dirty="0" smtClean="0">
                <a:cs typeface="Times New Roman" panose="02020603050405020304" pitchFamily="18" charset="0"/>
              </a:rPr>
              <a:t>: Στα Αμφίβια η ανάπτυξη ολοκληρώνεται μέσω μεταμόρφωσης που ρυθμίζεται από την θυροξίνη (ενεργή μορφή Τ</a:t>
            </a:r>
            <a:r>
              <a:rPr lang="el-GR" altLang="el-GR" sz="2400" baseline="-25000" dirty="0" smtClean="0">
                <a:cs typeface="Times New Roman" panose="02020603050405020304" pitchFamily="18" charset="0"/>
              </a:rPr>
              <a:t>3</a:t>
            </a:r>
            <a:r>
              <a:rPr lang="el-GR" altLang="el-GR" sz="2400" dirty="0" smtClean="0">
                <a:cs typeface="Times New Roman" panose="02020603050405020304" pitchFamily="18" charset="0"/>
              </a:rPr>
              <a:t>) και του πυρηνικού υποδοχέα της.</a:t>
            </a:r>
          </a:p>
          <a:p>
            <a:pPr marL="514350" indent="-514350" eaLnBrk="1" hangingPunct="1">
              <a:lnSpc>
                <a:spcPct val="100000"/>
              </a:lnSpc>
              <a:buFont typeface="+mj-lt"/>
              <a:buAutoNum type="arabicPeriod" startAt="3"/>
            </a:pPr>
            <a:r>
              <a:rPr lang="el-GR" altLang="el-GR" sz="2400" b="1" dirty="0" smtClean="0">
                <a:cs typeface="Times New Roman" panose="02020603050405020304" pitchFamily="18" charset="0"/>
              </a:rPr>
              <a:t>Τα </a:t>
            </a:r>
            <a:r>
              <a:rPr lang="el-GR" altLang="el-GR" sz="2400" b="1" dirty="0" smtClean="0">
                <a:cs typeface="Times New Roman" panose="02020603050405020304" pitchFamily="18" charset="0"/>
              </a:rPr>
              <a:t>πτερύγια των δελφινιών: </a:t>
            </a:r>
            <a:r>
              <a:rPr lang="el-GR" altLang="el-GR" sz="2400" dirty="0" smtClean="0">
                <a:cs typeface="Times New Roman" panose="02020603050405020304" pitchFamily="18" charset="0"/>
              </a:rPr>
              <a:t>Αναπτύσσονται περισσότερες φάλαγγες μέσω δράσης της πρωτεΐνης </a:t>
            </a:r>
            <a:r>
              <a:rPr lang="en-GB" altLang="el-GR" sz="2400" dirty="0" smtClean="0">
                <a:cs typeface="Times New Roman" panose="02020603050405020304" pitchFamily="18" charset="0"/>
              </a:rPr>
              <a:t>fgf8.</a:t>
            </a:r>
            <a:endParaRPr lang="el-GR" altLang="el-GR" sz="2400" dirty="0" smtClean="0">
              <a:cs typeface="Times New Roman" panose="02020603050405020304" pitchFamily="18" charset="0"/>
            </a:endParaRPr>
          </a:p>
          <a:p>
            <a:pPr eaLnBrk="1" hangingPunct="1"/>
            <a:endParaRPr lang="el-GR" altLang="el-GR" b="1" dirty="0" smtClean="0">
              <a:cs typeface="Times New Roman" panose="02020603050405020304" pitchFamily="18" charset="0"/>
            </a:endParaRPr>
          </a:p>
          <a:p>
            <a:pPr eaLnBrk="1" hangingPunct="1"/>
            <a:endParaRPr lang="el-GR" altLang="en-US" dirty="0"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Τίτλος 3"/>
          <p:cNvSpPr>
            <a:spLocks noGrp="1"/>
          </p:cNvSpPr>
          <p:nvPr>
            <p:ph type="title"/>
          </p:nvPr>
        </p:nvSpPr>
        <p:spPr/>
        <p:txBody>
          <a:bodyPr/>
          <a:lstStyle/>
          <a:p>
            <a:pPr eaLnBrk="1" hangingPunct="1"/>
            <a:r>
              <a:rPr lang="el-GR" altLang="el-GR" dirty="0">
                <a:solidFill>
                  <a:srgbClr val="0070C0"/>
                </a:solidFill>
                <a:cs typeface="Times New Roman" panose="02020603050405020304" pitchFamily="18" charset="0"/>
              </a:rPr>
              <a:t>Ετεροχρονία </a:t>
            </a:r>
            <a:r>
              <a:rPr lang="el-GR" altLang="el-GR" dirty="0" smtClean="0">
                <a:solidFill>
                  <a:srgbClr val="0070C0"/>
                </a:solidFill>
                <a:cs typeface="Times New Roman" panose="02020603050405020304" pitchFamily="18" charset="0"/>
              </a:rPr>
              <a:t>4/4</a:t>
            </a:r>
            <a:endParaRPr lang="el-GR" altLang="en-US" dirty="0" smtClean="0">
              <a:solidFill>
                <a:srgbClr val="0070C0"/>
              </a:solidFill>
            </a:endParaRPr>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1B3230EE-3C77-47C9-9789-2E423B5C6B21}" type="slidenum">
              <a:rPr lang="en-US" altLang="el-GR" smtClean="0"/>
              <a:pPr>
                <a:defRPr/>
              </a:pPr>
              <a:t>67</a:t>
            </a:fld>
            <a:endParaRPr lang="en-US" altLang="el-GR"/>
          </a:p>
        </p:txBody>
      </p:sp>
      <p:pic>
        <p:nvPicPr>
          <p:cNvPr id="136197" name="Θέση περιεχομένου 2"/>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1549400" y="1534120"/>
            <a:ext cx="5830888" cy="4775200"/>
          </a:xfrm>
        </p:spPr>
      </p:pic>
      <p:sp>
        <p:nvSpPr>
          <p:cNvPr id="7" name="TextBox 6"/>
          <p:cNvSpPr txBox="1"/>
          <p:nvPr/>
        </p:nvSpPr>
        <p:spPr>
          <a:xfrm>
            <a:off x="7558088" y="5978525"/>
            <a:ext cx="341760" cy="276999"/>
          </a:xfrm>
          <a:prstGeom prst="rect">
            <a:avLst/>
          </a:prstGeom>
          <a:noFill/>
        </p:spPr>
        <p:txBody>
          <a:bodyPr wrap="none">
            <a:spAutoFit/>
          </a:bodyPr>
          <a:lstStyle/>
          <a:p>
            <a:pPr>
              <a:defRPr/>
            </a:pPr>
            <a:r>
              <a:rPr lang="el-GR" sz="1200" b="1" dirty="0" smtClean="0">
                <a:latin typeface="+mn-lt"/>
              </a:rPr>
              <a:t>29</a:t>
            </a:r>
            <a:endParaRPr lang="en-US" sz="1200" b="1" dirty="0">
              <a:latin typeface="+mn-l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Τίτλος 3"/>
          <p:cNvSpPr>
            <a:spLocks noGrp="1"/>
          </p:cNvSpPr>
          <p:nvPr>
            <p:ph type="title"/>
          </p:nvPr>
        </p:nvSpPr>
        <p:spPr/>
        <p:txBody>
          <a:bodyPr/>
          <a:lstStyle/>
          <a:p>
            <a:pPr eaLnBrk="1" hangingPunct="1"/>
            <a:r>
              <a:rPr lang="el-GR" altLang="en-US" dirty="0" err="1" smtClean="0">
                <a:solidFill>
                  <a:srgbClr val="0070C0"/>
                </a:solidFill>
              </a:rPr>
              <a:t>Ετερομετρία</a:t>
            </a:r>
            <a:r>
              <a:rPr lang="el-GR" altLang="en-US" dirty="0" smtClean="0">
                <a:solidFill>
                  <a:srgbClr val="0070C0"/>
                </a:solidFill>
              </a:rPr>
              <a:t> </a:t>
            </a:r>
            <a:r>
              <a:rPr lang="el-GR" altLang="en-US" dirty="0" smtClean="0">
                <a:solidFill>
                  <a:srgbClr val="0070C0"/>
                </a:solidFill>
              </a:rPr>
              <a:t>1/4</a:t>
            </a:r>
            <a:endParaRPr lang="el-GR" altLang="en-US" dirty="0" smtClean="0">
              <a:solidFill>
                <a:srgbClr val="0070C0"/>
              </a:solidFill>
            </a:endParaRPr>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8AEF15B7-9868-4E8E-BF60-D6E31EE1EE68}" type="slidenum">
              <a:rPr lang="en-US" altLang="el-GR" smtClean="0"/>
              <a:pPr>
                <a:defRPr/>
              </a:pPr>
              <a:t>68</a:t>
            </a:fld>
            <a:endParaRPr lang="en-US" altLang="el-GR"/>
          </a:p>
        </p:txBody>
      </p:sp>
      <p:sp>
        <p:nvSpPr>
          <p:cNvPr id="138245" name="Θέση περιεχομένου 1"/>
          <p:cNvSpPr>
            <a:spLocks noGrp="1"/>
          </p:cNvSpPr>
          <p:nvPr>
            <p:ph idx="1"/>
          </p:nvPr>
        </p:nvSpPr>
        <p:spPr/>
        <p:txBody>
          <a:bodyPr/>
          <a:lstStyle/>
          <a:p>
            <a:pPr marL="0" indent="0" algn="just" eaLnBrk="1" hangingPunct="1">
              <a:lnSpc>
                <a:spcPct val="100000"/>
              </a:lnSpc>
              <a:spcBef>
                <a:spcPts val="1800"/>
              </a:spcBef>
            </a:pPr>
            <a:r>
              <a:rPr lang="el-GR" altLang="el-GR" sz="2600" b="1" dirty="0" smtClean="0">
                <a:cs typeface="Times New Roman" panose="02020603050405020304" pitchFamily="18" charset="0"/>
              </a:rPr>
              <a:t> </a:t>
            </a:r>
            <a:r>
              <a:rPr lang="el-GR" altLang="el-GR" sz="2400" b="1" dirty="0" err="1" smtClean="0">
                <a:cs typeface="Times New Roman" panose="02020603050405020304" pitchFamily="18" charset="0"/>
              </a:rPr>
              <a:t>Ετερομετρία</a:t>
            </a:r>
            <a:r>
              <a:rPr lang="el-GR" altLang="el-GR" sz="2400" b="1" dirty="0" smtClean="0">
                <a:cs typeface="Times New Roman" panose="02020603050405020304" pitchFamily="18" charset="0"/>
              </a:rPr>
              <a:t> (αλλαγή στο ποσό</a:t>
            </a:r>
            <a:r>
              <a:rPr lang="en-GB" altLang="el-GR" sz="2400" b="1" dirty="0" smtClean="0">
                <a:cs typeface="Times New Roman" panose="02020603050405020304" pitchFamily="18" charset="0"/>
              </a:rPr>
              <a:t>, </a:t>
            </a:r>
            <a:r>
              <a:rPr lang="en-GB" altLang="el-GR" sz="2400" b="1" dirty="0" err="1" smtClean="0">
                <a:cs typeface="Times New Roman" panose="02020603050405020304" pitchFamily="18" charset="0"/>
              </a:rPr>
              <a:t>heterometry</a:t>
            </a:r>
            <a:r>
              <a:rPr lang="el-GR" altLang="el-GR" sz="2400" b="1" dirty="0" smtClean="0">
                <a:cs typeface="Times New Roman" panose="02020603050405020304" pitchFamily="18" charset="0"/>
              </a:rPr>
              <a:t>)</a:t>
            </a:r>
          </a:p>
          <a:p>
            <a:pPr marL="0" indent="0" algn="just" eaLnBrk="1" hangingPunct="1">
              <a:lnSpc>
                <a:spcPct val="100000"/>
              </a:lnSpc>
              <a:buFont typeface="Arial" panose="020B0604020202020204" pitchFamily="34" charset="0"/>
              <a:buNone/>
            </a:pPr>
            <a:r>
              <a:rPr lang="el-GR" altLang="el-GR" sz="2400" dirty="0" smtClean="0">
                <a:cs typeface="Times New Roman" panose="02020603050405020304" pitchFamily="18" charset="0"/>
              </a:rPr>
              <a:t>Αλλαγές στο αρχιτεκτονικό πρότυπο του ζώου μπορούν να προκληθούν με αλλαγές στο ποσό της γονιδιακής έκφρασης (</a:t>
            </a:r>
            <a:r>
              <a:rPr lang="el-GR" altLang="el-GR" sz="2400" dirty="0" err="1" smtClean="0">
                <a:cs typeface="Times New Roman" panose="02020603050405020304" pitchFamily="18" charset="0"/>
              </a:rPr>
              <a:t>Ετερομετρία</a:t>
            </a:r>
            <a:r>
              <a:rPr lang="el-GR" altLang="el-GR" sz="2400" dirty="0" smtClean="0">
                <a:cs typeface="Times New Roman" panose="02020603050405020304" pitchFamily="18" charset="0"/>
              </a:rPr>
              <a:t>), δηλαδή σε επίπεδα έκφρασης γονιδίων σε ένα σημείο ώστε να προκύψουν νέες μορφές δομών.</a:t>
            </a:r>
          </a:p>
          <a:p>
            <a:pPr marL="0" indent="0" eaLnBrk="1" hangingPunct="1"/>
            <a:endParaRPr lang="el-GR" altLang="el-GR" b="1" dirty="0" smtClean="0">
              <a:cs typeface="Times New Roman" panose="02020603050405020304" pitchFamily="18" charset="0"/>
            </a:endParaRPr>
          </a:p>
          <a:p>
            <a:pPr marL="0" indent="0" eaLnBrk="1" hangingPunct="1"/>
            <a:endParaRPr lang="el-GR" altLang="en-US" dirty="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Τίτλος 3"/>
          <p:cNvSpPr>
            <a:spLocks noGrp="1"/>
          </p:cNvSpPr>
          <p:nvPr>
            <p:ph type="title"/>
          </p:nvPr>
        </p:nvSpPr>
        <p:spPr/>
        <p:txBody>
          <a:bodyPr/>
          <a:lstStyle/>
          <a:p>
            <a:pPr eaLnBrk="1" hangingPunct="1"/>
            <a:r>
              <a:rPr lang="el-GR" altLang="el-GR" dirty="0" err="1">
                <a:solidFill>
                  <a:srgbClr val="0070C0"/>
                </a:solidFill>
                <a:cs typeface="Times New Roman" panose="02020603050405020304" pitchFamily="18" charset="0"/>
              </a:rPr>
              <a:t>Ετερομετρία</a:t>
            </a:r>
            <a:r>
              <a:rPr lang="el-GR" altLang="el-GR" dirty="0">
                <a:solidFill>
                  <a:srgbClr val="0070C0"/>
                </a:solidFill>
                <a:cs typeface="Times New Roman" panose="02020603050405020304" pitchFamily="18" charset="0"/>
              </a:rPr>
              <a:t> </a:t>
            </a:r>
            <a:r>
              <a:rPr lang="el-GR" altLang="el-GR" dirty="0" smtClean="0">
                <a:solidFill>
                  <a:srgbClr val="0070C0"/>
                </a:solidFill>
                <a:cs typeface="Times New Roman" panose="02020603050405020304" pitchFamily="18" charset="0"/>
              </a:rPr>
              <a:t>2/4</a:t>
            </a:r>
            <a:endParaRPr lang="el-GR" altLang="en-US" dirty="0" smtClean="0">
              <a:solidFill>
                <a:srgbClr val="0070C0"/>
              </a:solidFill>
            </a:endParaRPr>
          </a:p>
        </p:txBody>
      </p:sp>
      <p:sp>
        <p:nvSpPr>
          <p:cNvPr id="140291" name="Θέση κειμένου 6"/>
          <p:cNvSpPr>
            <a:spLocks noGrp="1"/>
          </p:cNvSpPr>
          <p:nvPr>
            <p:ph type="body" sz="half" idx="2"/>
          </p:nvPr>
        </p:nvSpPr>
        <p:spPr>
          <a:xfrm>
            <a:off x="5435600" y="1979613"/>
            <a:ext cx="3810000" cy="4114800"/>
          </a:xfrm>
        </p:spPr>
        <p:txBody>
          <a:bodyPr/>
          <a:lstStyle/>
          <a:p>
            <a:pPr marL="0" indent="0" eaLnBrk="1" hangingPunct="1">
              <a:lnSpc>
                <a:spcPct val="100000"/>
              </a:lnSpc>
              <a:buNone/>
            </a:pPr>
            <a:r>
              <a:rPr lang="el-GR" altLang="el-GR" sz="2400" dirty="0" smtClean="0">
                <a:cs typeface="Times New Roman" panose="02020603050405020304" pitchFamily="18" charset="0"/>
              </a:rPr>
              <a:t>Παραδείγματα: </a:t>
            </a:r>
          </a:p>
          <a:p>
            <a:pPr indent="0" eaLnBrk="1" hangingPunct="1">
              <a:lnSpc>
                <a:spcPct val="100000"/>
              </a:lnSpc>
              <a:spcBef>
                <a:spcPts val="1800"/>
              </a:spcBef>
              <a:buFont typeface="Arial" panose="020B0604020202020204" pitchFamily="34" charset="0"/>
              <a:buNone/>
            </a:pPr>
            <a:r>
              <a:rPr lang="el-GR" altLang="el-GR" sz="2400" b="1" dirty="0" smtClean="0">
                <a:cs typeface="Times New Roman" panose="02020603050405020304" pitchFamily="18" charset="0"/>
              </a:rPr>
              <a:t>1) Το διαφορετικό ράμφος στους σπίνους: </a:t>
            </a:r>
            <a:r>
              <a:rPr lang="el-GR" altLang="el-GR" sz="2400" dirty="0" smtClean="0">
                <a:cs typeface="Times New Roman" panose="02020603050405020304" pitchFamily="18" charset="0"/>
              </a:rPr>
              <a:t>Προκύπτει μέσω αλλαγών στην έκφραση της πρωτεΐνης </a:t>
            </a:r>
            <a:r>
              <a:rPr lang="en-GB" altLang="el-GR" sz="2400" dirty="0" smtClean="0">
                <a:cs typeface="Times New Roman" panose="02020603050405020304" pitchFamily="18" charset="0"/>
              </a:rPr>
              <a:t>BMP4 </a:t>
            </a:r>
            <a:r>
              <a:rPr lang="el-GR" altLang="el-GR" sz="2400" dirty="0" smtClean="0">
                <a:cs typeface="Times New Roman" panose="02020603050405020304" pitchFamily="18" charset="0"/>
              </a:rPr>
              <a:t>και της </a:t>
            </a:r>
            <a:r>
              <a:rPr lang="el-GR" altLang="el-GR" sz="2400" dirty="0" err="1" smtClean="0">
                <a:cs typeface="Times New Roman" panose="02020603050405020304" pitchFamily="18" charset="0"/>
              </a:rPr>
              <a:t>καλμοδουλίνης</a:t>
            </a:r>
            <a:r>
              <a:rPr lang="el-GR" altLang="el-GR" sz="2400" dirty="0" smtClean="0">
                <a:cs typeface="Times New Roman" panose="02020603050405020304" pitchFamily="18" charset="0"/>
              </a:rPr>
              <a:t>. </a:t>
            </a:r>
          </a:p>
          <a:p>
            <a:pPr eaLnBrk="1" hangingPunct="1"/>
            <a:endParaRPr lang="el-GR" altLang="en-US"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F667CDDF-3C48-42F0-9954-B80D37537541}" type="slidenum">
              <a:rPr lang="en-US" altLang="el-GR" smtClean="0"/>
              <a:pPr>
                <a:defRPr/>
              </a:pPr>
              <a:t>69</a:t>
            </a:fld>
            <a:endParaRPr lang="en-US" altLang="el-GR"/>
          </a:p>
        </p:txBody>
      </p:sp>
      <p:pic>
        <p:nvPicPr>
          <p:cNvPr id="140294" name="Content Placeholder 2"/>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9538" y="1646238"/>
            <a:ext cx="5411787" cy="4564062"/>
          </a:xfrm>
        </p:spPr>
      </p:pic>
      <p:sp>
        <p:nvSpPr>
          <p:cNvPr id="11" name="TextBox 10"/>
          <p:cNvSpPr txBox="1"/>
          <p:nvPr/>
        </p:nvSpPr>
        <p:spPr>
          <a:xfrm>
            <a:off x="5351463" y="5853113"/>
            <a:ext cx="341760" cy="276999"/>
          </a:xfrm>
          <a:prstGeom prst="rect">
            <a:avLst/>
          </a:prstGeom>
          <a:noFill/>
        </p:spPr>
        <p:txBody>
          <a:bodyPr wrap="none">
            <a:spAutoFit/>
          </a:bodyPr>
          <a:lstStyle/>
          <a:p>
            <a:pPr>
              <a:defRPr/>
            </a:pPr>
            <a:r>
              <a:rPr lang="el-GR" sz="1200" b="1" dirty="0" smtClean="0">
                <a:latin typeface="+mn-lt"/>
              </a:rPr>
              <a:t>30</a:t>
            </a:r>
            <a:endParaRPr lang="en-US" sz="1200" b="1" dirty="0">
              <a:latin typeface="+mn-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Τίτλος 3"/>
          <p:cNvSpPr>
            <a:spLocks noGrp="1"/>
          </p:cNvSpPr>
          <p:nvPr>
            <p:ph type="title"/>
          </p:nvPr>
        </p:nvSpPr>
        <p:spPr/>
        <p:txBody>
          <a:bodyPr/>
          <a:lstStyle/>
          <a:p>
            <a:pPr eaLnBrk="1" hangingPunct="1"/>
            <a:r>
              <a:rPr lang="el-GR" altLang="el-GR" sz="4000" dirty="0">
                <a:solidFill>
                  <a:srgbClr val="0070C0"/>
                </a:solidFill>
                <a:cs typeface="Times New Roman" panose="02020603050405020304" pitchFamily="18" charset="0"/>
              </a:rPr>
              <a:t>Επίπεδα οργάνωσης:</a:t>
            </a:r>
            <a:br>
              <a:rPr lang="el-GR" altLang="el-GR" sz="4000" dirty="0">
                <a:solidFill>
                  <a:srgbClr val="0070C0"/>
                </a:solidFill>
                <a:cs typeface="Times New Roman" panose="02020603050405020304" pitchFamily="18" charset="0"/>
              </a:rPr>
            </a:br>
            <a:r>
              <a:rPr lang="el-GR" altLang="el-GR" sz="3200" dirty="0">
                <a:solidFill>
                  <a:srgbClr val="0070C0"/>
                </a:solidFill>
                <a:cs typeface="Times New Roman" panose="02020603050405020304" pitchFamily="18" charset="0"/>
              </a:rPr>
              <a:t>Κυτταρική βαθμίδα οργάνωσης </a:t>
            </a:r>
            <a:r>
              <a:rPr lang="el-GR" altLang="el-GR" sz="3200" dirty="0" smtClean="0">
                <a:solidFill>
                  <a:srgbClr val="0070C0"/>
                </a:solidFill>
                <a:cs typeface="Times New Roman" panose="02020603050405020304" pitchFamily="18" charset="0"/>
              </a:rPr>
              <a:t>2/2</a:t>
            </a:r>
            <a:endParaRPr lang="el-GR" altLang="en-US" sz="3200" dirty="0" smtClean="0">
              <a:solidFill>
                <a:srgbClr val="0070C0"/>
              </a:solidFill>
            </a:endParaRPr>
          </a:p>
        </p:txBody>
      </p:sp>
      <p:pic>
        <p:nvPicPr>
          <p:cNvPr id="11267" name="Θέση περιεχομένου 1"/>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643188" y="1500188"/>
            <a:ext cx="3889375" cy="4808537"/>
          </a:xfrm>
        </p:spPr>
      </p:pic>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C7A6065D-8EAF-4B08-9AB5-C4EFAC0BF5E4}" type="slidenum">
              <a:rPr lang="en-US" altLang="el-GR" smtClean="0"/>
              <a:pPr>
                <a:defRPr/>
              </a:pPr>
              <a:t>7</a:t>
            </a:fld>
            <a:endParaRPr lang="en-US" altLang="el-GR"/>
          </a:p>
        </p:txBody>
      </p:sp>
      <p:sp>
        <p:nvSpPr>
          <p:cNvPr id="7" name="TextBox 6"/>
          <p:cNvSpPr txBox="1"/>
          <p:nvPr/>
        </p:nvSpPr>
        <p:spPr>
          <a:xfrm>
            <a:off x="6557963" y="6030913"/>
            <a:ext cx="263525" cy="277812"/>
          </a:xfrm>
          <a:prstGeom prst="rect">
            <a:avLst/>
          </a:prstGeom>
          <a:noFill/>
        </p:spPr>
        <p:txBody>
          <a:bodyPr wrap="none">
            <a:spAutoFit/>
          </a:bodyPr>
          <a:lstStyle/>
          <a:p>
            <a:pPr>
              <a:defRPr/>
            </a:pPr>
            <a:r>
              <a:rPr lang="en-US" sz="1200" b="1" dirty="0">
                <a:latin typeface="+mn-lt"/>
              </a:rPr>
              <a:t>2</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Τίτλος 3"/>
          <p:cNvSpPr>
            <a:spLocks noGrp="1"/>
          </p:cNvSpPr>
          <p:nvPr>
            <p:ph type="title"/>
          </p:nvPr>
        </p:nvSpPr>
        <p:spPr/>
        <p:txBody>
          <a:bodyPr/>
          <a:lstStyle/>
          <a:p>
            <a:pPr eaLnBrk="1" hangingPunct="1"/>
            <a:r>
              <a:rPr lang="el-GR" altLang="el-GR" dirty="0" err="1">
                <a:solidFill>
                  <a:srgbClr val="0070C0"/>
                </a:solidFill>
                <a:cs typeface="Times New Roman" panose="02020603050405020304" pitchFamily="18" charset="0"/>
              </a:rPr>
              <a:t>Ετερομετρία</a:t>
            </a:r>
            <a:r>
              <a:rPr lang="el-GR" altLang="el-GR" dirty="0">
                <a:solidFill>
                  <a:srgbClr val="0070C0"/>
                </a:solidFill>
                <a:cs typeface="Times New Roman" panose="02020603050405020304" pitchFamily="18" charset="0"/>
              </a:rPr>
              <a:t> </a:t>
            </a:r>
            <a:r>
              <a:rPr lang="el-GR" altLang="el-GR" dirty="0" smtClean="0">
                <a:solidFill>
                  <a:srgbClr val="0070C0"/>
                </a:solidFill>
                <a:cs typeface="Times New Roman" panose="02020603050405020304" pitchFamily="18" charset="0"/>
              </a:rPr>
              <a:t>3/4</a:t>
            </a:r>
            <a:endParaRPr lang="el-GR" altLang="en-US" dirty="0" smtClean="0">
              <a:solidFill>
                <a:srgbClr val="0070C0"/>
              </a:solidFill>
            </a:endParaRPr>
          </a:p>
        </p:txBody>
      </p:sp>
      <p:sp>
        <p:nvSpPr>
          <p:cNvPr id="142339" name="Θέση κειμένου 6"/>
          <p:cNvSpPr>
            <a:spLocks noGrp="1"/>
          </p:cNvSpPr>
          <p:nvPr>
            <p:ph type="body" sz="half" idx="2"/>
          </p:nvPr>
        </p:nvSpPr>
        <p:spPr>
          <a:xfrm>
            <a:off x="5122598" y="1935407"/>
            <a:ext cx="3810000" cy="4114800"/>
          </a:xfrm>
        </p:spPr>
        <p:txBody>
          <a:bodyPr/>
          <a:lstStyle/>
          <a:p>
            <a:pPr marL="0" indent="0" eaLnBrk="1" hangingPunct="1">
              <a:lnSpc>
                <a:spcPct val="100000"/>
              </a:lnSpc>
              <a:buNone/>
            </a:pPr>
            <a:r>
              <a:rPr lang="el-GR" altLang="el-GR" sz="2400" dirty="0" smtClean="0">
                <a:cs typeface="Times New Roman" panose="02020603050405020304" pitchFamily="18" charset="0"/>
              </a:rPr>
              <a:t>Παραδείγματα: </a:t>
            </a:r>
          </a:p>
          <a:p>
            <a:pPr indent="0" eaLnBrk="1" hangingPunct="1">
              <a:lnSpc>
                <a:spcPct val="100000"/>
              </a:lnSpc>
              <a:buFont typeface="Arial" panose="020B0604020202020204" pitchFamily="34" charset="0"/>
              <a:buNone/>
            </a:pPr>
            <a:r>
              <a:rPr lang="el-GR" altLang="el-GR" sz="2400" b="1" dirty="0" smtClean="0">
                <a:cs typeface="Times New Roman" panose="02020603050405020304" pitchFamily="18" charset="0"/>
              </a:rPr>
              <a:t>2) Ικανότητα όρασης σε ένα είδος ψαριού: </a:t>
            </a:r>
            <a:r>
              <a:rPr lang="el-GR" altLang="el-GR" sz="2400" dirty="0" smtClean="0">
                <a:cs typeface="Times New Roman" panose="02020603050405020304" pitchFamily="18" charset="0"/>
              </a:rPr>
              <a:t>Η έκφραση του γονιδίου </a:t>
            </a:r>
            <a:r>
              <a:rPr lang="en-GB" altLang="el-GR" sz="2400" dirty="0" smtClean="0">
                <a:cs typeface="Times New Roman" panose="02020603050405020304" pitchFamily="18" charset="0"/>
              </a:rPr>
              <a:t>Pax2 </a:t>
            </a:r>
            <a:r>
              <a:rPr lang="el-GR" altLang="el-GR" sz="2400" dirty="0" smtClean="0">
                <a:cs typeface="Times New Roman" panose="02020603050405020304" pitchFamily="18" charset="0"/>
              </a:rPr>
              <a:t>επικρατεί της έκφρασης του γονιδίου </a:t>
            </a:r>
            <a:r>
              <a:rPr lang="en-GB" altLang="el-GR" sz="2400" dirty="0" smtClean="0">
                <a:cs typeface="Times New Roman" panose="02020603050405020304" pitchFamily="18" charset="0"/>
              </a:rPr>
              <a:t>Pax6 </a:t>
            </a:r>
            <a:r>
              <a:rPr lang="el-GR" altLang="el-GR" sz="2400" dirty="0" smtClean="0">
                <a:cs typeface="Times New Roman" panose="02020603050405020304" pitchFamily="18" charset="0"/>
              </a:rPr>
              <a:t>σε ψάρια που ζουν στο σκοτάδι. </a:t>
            </a:r>
          </a:p>
          <a:p>
            <a:pPr eaLnBrk="1" hangingPunct="1"/>
            <a:endParaRPr lang="el-GR" altLang="en-US"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4E4239F4-4D9A-457C-B8B8-684071E22BAD}" type="slidenum">
              <a:rPr lang="en-US" altLang="el-GR" smtClean="0"/>
              <a:pPr>
                <a:defRPr/>
              </a:pPr>
              <a:t>70</a:t>
            </a:fld>
            <a:endParaRPr lang="en-US" altLang="el-GR"/>
          </a:p>
        </p:txBody>
      </p:sp>
      <p:pic>
        <p:nvPicPr>
          <p:cNvPr id="142342" name="Θέση περιεχομένου 7"/>
          <p:cNvPicPr>
            <a:picLocks noGrp="1" noChangeAspect="1"/>
          </p:cNvPicPr>
          <p:nvPr>
            <p:ph sz="half" idx="1"/>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181953" y="1609545"/>
            <a:ext cx="4967287" cy="4573588"/>
          </a:xfrm>
        </p:spPr>
      </p:pic>
      <p:sp>
        <p:nvSpPr>
          <p:cNvPr id="7" name="TextBox 6"/>
          <p:cNvSpPr txBox="1"/>
          <p:nvPr/>
        </p:nvSpPr>
        <p:spPr>
          <a:xfrm>
            <a:off x="4572000" y="6016625"/>
            <a:ext cx="341760" cy="276999"/>
          </a:xfrm>
          <a:prstGeom prst="rect">
            <a:avLst/>
          </a:prstGeom>
          <a:noFill/>
        </p:spPr>
        <p:txBody>
          <a:bodyPr wrap="none">
            <a:spAutoFit/>
          </a:bodyPr>
          <a:lstStyle/>
          <a:p>
            <a:pPr>
              <a:defRPr/>
            </a:pPr>
            <a:r>
              <a:rPr lang="el-GR" sz="1200" b="1" dirty="0" smtClean="0">
                <a:latin typeface="+mn-lt"/>
              </a:rPr>
              <a:t>31</a:t>
            </a:r>
            <a:endParaRPr lang="en-US" sz="1200" b="1" dirty="0">
              <a:latin typeface="+mn-lt"/>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Τίτλος 3"/>
          <p:cNvSpPr>
            <a:spLocks noGrp="1"/>
          </p:cNvSpPr>
          <p:nvPr>
            <p:ph type="title"/>
          </p:nvPr>
        </p:nvSpPr>
        <p:spPr/>
        <p:txBody>
          <a:bodyPr/>
          <a:lstStyle/>
          <a:p>
            <a:pPr eaLnBrk="1" hangingPunct="1"/>
            <a:r>
              <a:rPr lang="el-GR" altLang="el-GR" dirty="0" err="1" smtClean="0">
                <a:solidFill>
                  <a:srgbClr val="0070C0"/>
                </a:solidFill>
                <a:cs typeface="Times New Roman" panose="02020603050405020304" pitchFamily="18" charset="0"/>
              </a:rPr>
              <a:t>Ετερομετρία</a:t>
            </a:r>
            <a:r>
              <a:rPr lang="el-GR" altLang="el-GR" dirty="0" smtClean="0">
                <a:solidFill>
                  <a:srgbClr val="0070C0"/>
                </a:solidFill>
                <a:cs typeface="Times New Roman" panose="02020603050405020304" pitchFamily="18" charset="0"/>
              </a:rPr>
              <a:t> 4/4</a:t>
            </a:r>
            <a:endParaRPr lang="el-GR" altLang="en-US" dirty="0" smtClean="0">
              <a:solidFill>
                <a:srgbClr val="0070C0"/>
              </a:solidFill>
            </a:endParaRPr>
          </a:p>
        </p:txBody>
      </p:sp>
      <p:pic>
        <p:nvPicPr>
          <p:cNvPr id="146435" name="Θέση περιεχομένου 2"/>
          <p:cNvPicPr>
            <a:picLocks noGrp="1" noChangeAspect="1"/>
          </p:cNvPicPr>
          <p:nvPr>
            <p:ph sz="half" idx="1"/>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84800" y="1786596"/>
            <a:ext cx="4140513" cy="3166665"/>
          </a:xfrm>
        </p:spPr>
      </p:pic>
      <p:sp>
        <p:nvSpPr>
          <p:cNvPr id="146436" name="Θέση κειμένου 6"/>
          <p:cNvSpPr>
            <a:spLocks noGrp="1"/>
          </p:cNvSpPr>
          <p:nvPr>
            <p:ph sz="half" idx="2"/>
          </p:nvPr>
        </p:nvSpPr>
        <p:spPr>
          <a:xfrm>
            <a:off x="4243969" y="1619174"/>
            <a:ext cx="4752528" cy="4680520"/>
          </a:xfrm>
        </p:spPr>
        <p:txBody>
          <a:bodyPr/>
          <a:lstStyle/>
          <a:p>
            <a:pPr marL="0" indent="0" eaLnBrk="1" hangingPunct="1">
              <a:lnSpc>
                <a:spcPct val="100000"/>
              </a:lnSpc>
              <a:buNone/>
            </a:pPr>
            <a:r>
              <a:rPr lang="el-GR" altLang="el-GR" sz="2200" dirty="0" smtClean="0">
                <a:cs typeface="Times New Roman" panose="02020603050405020304" pitchFamily="18" charset="0"/>
              </a:rPr>
              <a:t>Παραδείγματα: </a:t>
            </a:r>
          </a:p>
          <a:p>
            <a:pPr indent="0" eaLnBrk="1" hangingPunct="1">
              <a:lnSpc>
                <a:spcPct val="100000"/>
              </a:lnSpc>
              <a:buFont typeface="Arial" panose="020B0604020202020204" pitchFamily="34" charset="0"/>
              <a:buNone/>
            </a:pPr>
            <a:r>
              <a:rPr lang="el-GR" altLang="el-GR" sz="2200" b="1" dirty="0" smtClean="0">
                <a:cs typeface="Times New Roman" panose="02020603050405020304" pitchFamily="18" charset="0"/>
              </a:rPr>
              <a:t>3) Μορφή του κρανίου στις φάλαινες</a:t>
            </a:r>
            <a:r>
              <a:rPr lang="en-GB" altLang="el-GR" sz="2200" b="1" dirty="0" smtClean="0">
                <a:cs typeface="Times New Roman" panose="02020603050405020304" pitchFamily="18" charset="0"/>
              </a:rPr>
              <a:t>:</a:t>
            </a:r>
            <a:r>
              <a:rPr lang="el-GR" altLang="el-GR" sz="2200" b="1" dirty="0" smtClean="0">
                <a:cs typeface="Times New Roman" panose="02020603050405020304" pitchFamily="18" charset="0"/>
              </a:rPr>
              <a:t> </a:t>
            </a:r>
            <a:r>
              <a:rPr lang="el-GR" altLang="el-GR" sz="2200" dirty="0" smtClean="0">
                <a:cs typeface="Times New Roman" panose="02020603050405020304" pitchFamily="18" charset="0"/>
              </a:rPr>
              <a:t>Το οστό της άνω γνάθου των φαλαινών επιμηκύνεται και ωθεί το ρινικό οστό στο άνω άκρο του κρανίου.  </a:t>
            </a:r>
          </a:p>
          <a:p>
            <a:pPr indent="0" eaLnBrk="1" hangingPunct="1">
              <a:lnSpc>
                <a:spcPct val="100000"/>
              </a:lnSpc>
              <a:buFont typeface="Arial" panose="020B0604020202020204" pitchFamily="34" charset="0"/>
              <a:buNone/>
            </a:pPr>
            <a:r>
              <a:rPr lang="el-GR" altLang="el-GR" sz="2200" b="1" dirty="0" smtClean="0">
                <a:cs typeface="Times New Roman" panose="02020603050405020304" pitchFamily="18" charset="0"/>
              </a:rPr>
              <a:t>4) Στοματικά εξαρτήματα σε τρωκτικά της ερήμου: </a:t>
            </a:r>
            <a:r>
              <a:rPr lang="el-GR" altLang="el-GR" sz="2200" dirty="0" smtClean="0">
                <a:cs typeface="Times New Roman" panose="02020603050405020304" pitchFamily="18" charset="0"/>
              </a:rPr>
              <a:t>Εξειδικευμένες </a:t>
            </a:r>
            <a:r>
              <a:rPr lang="el-GR" altLang="el-GR" sz="2200" dirty="0" err="1" smtClean="0">
                <a:cs typeface="Times New Roman" panose="02020603050405020304" pitchFamily="18" charset="0"/>
              </a:rPr>
              <a:t>θυλακώσεις</a:t>
            </a:r>
            <a:r>
              <a:rPr lang="el-GR" altLang="el-GR" sz="2200" dirty="0" smtClean="0">
                <a:cs typeface="Times New Roman" panose="02020603050405020304" pitchFamily="18" charset="0"/>
              </a:rPr>
              <a:t> στη στοματική κοιλότητα τρωκτικών της ερήμου επιτρέπουν στα ζώα αυτά να συγκρατούν τροφή στο στόμα τους για να αποφευχθεί η αφυδάτωσή της.</a:t>
            </a:r>
          </a:p>
          <a:p>
            <a:pPr eaLnBrk="1" hangingPunct="1"/>
            <a:endParaRPr lang="el-GR" altLang="en-US"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58C52DD8-1676-4347-9D1B-64503F0284E7}" type="slidenum">
              <a:rPr lang="en-US" altLang="el-GR" smtClean="0"/>
              <a:pPr>
                <a:defRPr/>
              </a:pPr>
              <a:t>71</a:t>
            </a:fld>
            <a:endParaRPr lang="en-US" altLang="el-GR"/>
          </a:p>
        </p:txBody>
      </p:sp>
      <p:sp>
        <p:nvSpPr>
          <p:cNvPr id="7" name="TextBox 6"/>
          <p:cNvSpPr txBox="1"/>
          <p:nvPr/>
        </p:nvSpPr>
        <p:spPr>
          <a:xfrm>
            <a:off x="3984000" y="4663509"/>
            <a:ext cx="341760" cy="276999"/>
          </a:xfrm>
          <a:prstGeom prst="rect">
            <a:avLst/>
          </a:prstGeom>
          <a:noFill/>
        </p:spPr>
        <p:txBody>
          <a:bodyPr wrap="none">
            <a:spAutoFit/>
          </a:bodyPr>
          <a:lstStyle/>
          <a:p>
            <a:pPr>
              <a:defRPr/>
            </a:pPr>
            <a:r>
              <a:rPr lang="el-GR" sz="1200" b="1" dirty="0" smtClean="0">
                <a:latin typeface="+mn-lt"/>
              </a:rPr>
              <a:t>32</a:t>
            </a:r>
            <a:endParaRPr lang="en-US" sz="1200" b="1" dirty="0">
              <a:latin typeface="+mn-lt"/>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Τίτλος 1"/>
          <p:cNvSpPr>
            <a:spLocks noGrp="1"/>
          </p:cNvSpPr>
          <p:nvPr>
            <p:ph type="title"/>
          </p:nvPr>
        </p:nvSpPr>
        <p:spPr>
          <a:xfrm>
            <a:off x="623888" y="1709738"/>
            <a:ext cx="7886700" cy="2852737"/>
          </a:xfrm>
        </p:spPr>
        <p:txBody>
          <a:bodyPr/>
          <a:lstStyle/>
          <a:p>
            <a:r>
              <a:rPr lang="el-GR" altLang="en-US" smtClean="0"/>
              <a:t>Τέλος Ενότητας</a:t>
            </a:r>
            <a:endParaRPr lang="en-US" altLang="en-US" dirty="0" smtClean="0"/>
          </a:p>
        </p:txBody>
      </p:sp>
      <p:sp useBgFill="1">
        <p:nvSpPr>
          <p:cNvPr id="124931" name="Text Placeholder 8"/>
          <p:cNvSpPr>
            <a:spLocks noGrp="1"/>
          </p:cNvSpPr>
          <p:nvPr>
            <p:ph type="body" idx="1"/>
          </p:nvPr>
        </p:nvSpPr>
        <p:spPr>
          <a:xfrm>
            <a:off x="623888" y="4589463"/>
            <a:ext cx="7886700" cy="1500187"/>
          </a:xfrm>
        </p:spPr>
        <p:txBody>
          <a:bodyPr/>
          <a:lstStyle/>
          <a:p>
            <a:endParaRPr lang="en-US" altLang="en-US" smtClean="0"/>
          </a:p>
        </p:txBody>
      </p:sp>
      <p:sp>
        <p:nvSpPr>
          <p:cNvPr id="5" name="Θέση υποσέλιδου 4"/>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dirty="0" smtClean="0">
                <a:solidFill>
                  <a:srgbClr val="898989"/>
                </a:solidFill>
                <a:latin typeface="Calibri" panose="020F0502020204030204" pitchFamily="34" charset="0"/>
              </a:rPr>
              <a:t>Ενότητα 6. Αρχιτεκτονικό Πρότυπο Ζώου</a:t>
            </a:r>
            <a:endParaRPr lang="el-GR" altLang="en-US" dirty="0">
              <a:solidFill>
                <a:srgbClr val="898989"/>
              </a:solidFill>
              <a:latin typeface="Calibri" panose="020F0502020204030204" pitchFamily="34" charset="0"/>
            </a:endParaRPr>
          </a:p>
        </p:txBody>
      </p:sp>
      <p:sp>
        <p:nvSpPr>
          <p:cNvPr id="6" name="Θέση αριθμού διαφάνειας 5"/>
          <p:cNvSpPr>
            <a:spLocks noGrp="1"/>
          </p:cNvSpPr>
          <p:nvPr>
            <p:ph type="sldNum" sz="quarter" idx="11"/>
          </p:nvPr>
        </p:nvSpPr>
        <p:spPr/>
        <p:txBody>
          <a:bodyPr/>
          <a:lstStyle/>
          <a:p>
            <a:pPr>
              <a:defRPr/>
            </a:pPr>
            <a:fld id="{76623B7F-3220-4E95-B9E0-B1E007BEE4E2}" type="slidenum">
              <a:rPr lang="el-GR" smtClean="0"/>
              <a:pPr>
                <a:defRPr/>
              </a:pPr>
              <a:t>72</a:t>
            </a:fld>
            <a:endParaRPr lang="el-GR" dirty="0"/>
          </a:p>
        </p:txBody>
      </p:sp>
    </p:spTree>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6"/>
          <p:cNvSpPr>
            <a:spLocks noGrp="1"/>
          </p:cNvSpPr>
          <p:nvPr>
            <p:ph type="title"/>
          </p:nvPr>
        </p:nvSpPr>
        <p:spPr>
          <a:xfrm>
            <a:off x="606425" y="425450"/>
            <a:ext cx="7886700" cy="1325563"/>
          </a:xfrm>
        </p:spPr>
        <p:txBody>
          <a:bodyPr/>
          <a:lstStyle/>
          <a:p>
            <a:r>
              <a:rPr lang="el-GR" altLang="en-US" smtClean="0"/>
              <a:t>Χρηματοδότηση</a:t>
            </a:r>
            <a:endParaRPr lang="en-US" altLang="en-US" smtClean="0"/>
          </a:p>
        </p:txBody>
      </p:sp>
      <p:sp useBgFill="1">
        <p:nvSpPr>
          <p:cNvPr id="126979" name="Content Placeholder 7"/>
          <p:cNvSpPr>
            <a:spLocks noGrp="1"/>
          </p:cNvSpPr>
          <p:nvPr>
            <p:ph idx="1"/>
          </p:nvPr>
        </p:nvSpPr>
        <p:spPr/>
        <p:txBody>
          <a:bodyPr/>
          <a:lstStyle/>
          <a:p>
            <a:r>
              <a:rPr lang="el-GR" altLang="en-US" sz="2000" smtClean="0"/>
              <a:t>Το παρόν εκπαιδευτικό υλικό έχει αναπτυχθεί στ</a:t>
            </a:r>
            <a:r>
              <a:rPr lang="en-US" altLang="en-US" sz="2000" smtClean="0"/>
              <a:t>o</a:t>
            </a:r>
            <a:r>
              <a:rPr lang="el-GR" altLang="en-US" sz="2000" smtClean="0"/>
              <a:t> πλαίσι</a:t>
            </a:r>
            <a:r>
              <a:rPr lang="en-US" altLang="en-US" sz="2000" smtClean="0"/>
              <a:t>o</a:t>
            </a:r>
            <a:r>
              <a:rPr lang="el-GR" altLang="en-US" sz="2000" smtClean="0"/>
              <a:t> του εκπαιδευτικού έργου του διδάσκοντα.</a:t>
            </a:r>
            <a:endParaRPr lang="en-US" altLang="en-US" sz="2000" smtClean="0"/>
          </a:p>
          <a:p>
            <a:r>
              <a:rPr lang="el-GR" altLang="en-US" sz="2000" smtClean="0"/>
              <a:t>Το έργο «</a:t>
            </a:r>
            <a:r>
              <a:rPr lang="el-GR" altLang="en-US" sz="2000" b="1" smtClean="0"/>
              <a:t>Ανοικτά Ακαδημαϊκά Μαθήματα στο Πανεπιστήμιο Αθηνών</a:t>
            </a:r>
            <a:r>
              <a:rPr lang="el-GR" altLang="en-US" sz="2000" smtClean="0"/>
              <a:t>» έχει χρηματοδοτήσει μόνο την αναδιαμόρφωση του εκπαιδευτικού υλικού. </a:t>
            </a:r>
            <a:endParaRPr lang="en-US" altLang="en-US" sz="2000" smtClean="0"/>
          </a:p>
          <a:p>
            <a:r>
              <a:rPr lang="el-GR" altLang="en-US" sz="200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a:p>
            <a:endParaRPr lang="en-US" altLang="en-US" smtClean="0"/>
          </a:p>
        </p:txBody>
      </p:sp>
      <p:sp>
        <p:nvSpPr>
          <p:cNvPr id="5" name="Footer Placeholder 4"/>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6. Αρχιτεκτονικό Πρότυπο Ζώου</a:t>
            </a:r>
            <a:endParaRPr lang="el-GR" altLang="en-US">
              <a:solidFill>
                <a:srgbClr val="898989"/>
              </a:solidFill>
              <a:latin typeface="Calibri" panose="020F0502020204030204" pitchFamily="34" charset="0"/>
            </a:endParaRPr>
          </a:p>
        </p:txBody>
      </p:sp>
      <p:sp>
        <p:nvSpPr>
          <p:cNvPr id="6" name="Slide Number Placeholder 5"/>
          <p:cNvSpPr>
            <a:spLocks noGrp="1"/>
          </p:cNvSpPr>
          <p:nvPr>
            <p:ph type="sldNum" sz="quarter" idx="11"/>
          </p:nvPr>
        </p:nvSpPr>
        <p:spPr/>
        <p:txBody>
          <a:bodyPr/>
          <a:lstStyle/>
          <a:p>
            <a:pPr>
              <a:defRPr/>
            </a:pPr>
            <a:fld id="{0BF1CB69-40FA-49D0-8E7A-DC73E460FFC9}" type="slidenum">
              <a:rPr lang="el-GR" smtClean="0"/>
              <a:pPr>
                <a:defRPr/>
              </a:pPr>
              <a:t>73</a:t>
            </a:fld>
            <a:endParaRPr lang="el-GR" dirty="0"/>
          </a:p>
        </p:txBody>
      </p:sp>
      <p:pic>
        <p:nvPicPr>
          <p:cNvPr id="126982" name="Picture 8" descr="Λογότυπο Επιχειρησιακού Προγράμματος Εκπαίδευση και Δια βίου Μάθηση"/>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5"/>
          <p:cNvSpPr>
            <a:spLocks noGrp="1"/>
          </p:cNvSpPr>
          <p:nvPr>
            <p:ph type="title"/>
          </p:nvPr>
        </p:nvSpPr>
        <p:spPr>
          <a:xfrm>
            <a:off x="623888" y="1709738"/>
            <a:ext cx="7886700" cy="2852737"/>
          </a:xfrm>
        </p:spPr>
        <p:txBody>
          <a:bodyPr/>
          <a:lstStyle/>
          <a:p>
            <a:r>
              <a:rPr lang="el-GR" altLang="en-US" smtClean="0"/>
              <a:t>Σημειώματα</a:t>
            </a:r>
            <a:endParaRPr lang="en-US" altLang="en-US" smtClean="0"/>
          </a:p>
        </p:txBody>
      </p:sp>
      <p:sp useBgFill="1">
        <p:nvSpPr>
          <p:cNvPr id="128003" name="Text Placeholder 6"/>
          <p:cNvSpPr>
            <a:spLocks noGrp="1"/>
          </p:cNvSpPr>
          <p:nvPr>
            <p:ph type="body" idx="1"/>
          </p:nvPr>
        </p:nvSpPr>
        <p:spPr>
          <a:xfrm>
            <a:off x="623888" y="4589463"/>
            <a:ext cx="7886700" cy="1500187"/>
          </a:xfrm>
        </p:spPr>
        <p:txBody>
          <a:bodyPr/>
          <a:lstStyle/>
          <a:p>
            <a:endParaRPr lang="en-US" altLang="en-US"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6. Αρχιτεκτονικό Πρότυπο Ζώου</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6678E6A2-5115-4F35-BFEC-A1D21FB3749C}" type="slidenum">
              <a:rPr lang="el-GR" smtClean="0"/>
              <a:pPr>
                <a:defRPr/>
              </a:pPr>
              <a:t>74</a:t>
            </a:fld>
            <a:endParaRPr lang="el-G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5"/>
          <p:cNvSpPr>
            <a:spLocks noGrp="1"/>
          </p:cNvSpPr>
          <p:nvPr>
            <p:ph type="title"/>
          </p:nvPr>
        </p:nvSpPr>
        <p:spPr>
          <a:xfrm>
            <a:off x="0" y="365125"/>
            <a:ext cx="9144000" cy="1325563"/>
          </a:xfrm>
        </p:spPr>
        <p:txBody>
          <a:bodyPr/>
          <a:lstStyle/>
          <a:p>
            <a:r>
              <a:rPr lang="el-GR" altLang="en-US" sz="4000" smtClean="0"/>
              <a:t>Σημείωμα Ιστορικού Εκδόσεων</a:t>
            </a:r>
            <a:r>
              <a:rPr lang="en-US" altLang="en-US" sz="4000" smtClean="0"/>
              <a:t> </a:t>
            </a:r>
            <a:r>
              <a:rPr lang="el-GR" altLang="en-US" sz="4000" smtClean="0"/>
              <a:t>Έργου</a:t>
            </a:r>
            <a:endParaRPr lang="en-US" altLang="en-US" sz="4000" smtClean="0"/>
          </a:p>
        </p:txBody>
      </p:sp>
      <p:sp useBgFill="1">
        <p:nvSpPr>
          <p:cNvPr id="129027"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000" smtClean="0"/>
              <a:t>Το παρόν έργο αποτελεί την έκδοση 1.0. </a:t>
            </a:r>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6. Αρχιτεκτονικό Πρότυπο Ζώου</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A3CC2235-38AE-46C7-845A-E1FCEBD43CC2}" type="slidenum">
              <a:rPr lang="el-GR" smtClean="0"/>
              <a:pPr>
                <a:defRPr/>
              </a:pPr>
              <a:t>75</a:t>
            </a:fld>
            <a:endParaRPr lang="el-G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5"/>
          <p:cNvSpPr>
            <a:spLocks noGrp="1"/>
          </p:cNvSpPr>
          <p:nvPr>
            <p:ph type="title"/>
          </p:nvPr>
        </p:nvSpPr>
        <p:spPr>
          <a:xfrm>
            <a:off x="0" y="365125"/>
            <a:ext cx="9144000" cy="1325563"/>
          </a:xfrm>
        </p:spPr>
        <p:txBody>
          <a:bodyPr/>
          <a:lstStyle/>
          <a:p>
            <a:r>
              <a:rPr lang="el-GR" altLang="en-US" sz="4000" smtClean="0"/>
              <a:t>Σημείωμα Αναφοράς</a:t>
            </a:r>
            <a:endParaRPr lang="en-US" altLang="en-US" sz="4000" smtClean="0"/>
          </a:p>
        </p:txBody>
      </p:sp>
      <p:sp useBgFill="1">
        <p:nvSpPr>
          <p:cNvPr id="130051"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000" dirty="0" err="1" smtClean="0"/>
              <a:t>Copyright</a:t>
            </a:r>
            <a:r>
              <a:rPr lang="el-GR" altLang="en-US" sz="2000" dirty="0" smtClean="0"/>
              <a:t> </a:t>
            </a:r>
            <a:r>
              <a:rPr lang="el-GR" altLang="en-US" sz="2000" dirty="0" err="1" smtClean="0"/>
              <a:t>Εθνικόν</a:t>
            </a:r>
            <a:r>
              <a:rPr lang="el-GR" altLang="en-US" sz="2000" dirty="0" smtClean="0"/>
              <a:t> και </a:t>
            </a:r>
            <a:r>
              <a:rPr lang="el-GR" altLang="en-US" sz="2000" dirty="0" err="1" smtClean="0"/>
              <a:t>Καποδιστριακόν</a:t>
            </a:r>
            <a:r>
              <a:rPr lang="el-GR" altLang="en-US" sz="2000" dirty="0" smtClean="0"/>
              <a:t> </a:t>
            </a:r>
            <a:r>
              <a:rPr lang="el-GR" altLang="en-US" sz="2000" dirty="0" err="1" smtClean="0"/>
              <a:t>Πανεπιστήμιον</a:t>
            </a:r>
            <a:r>
              <a:rPr lang="el-GR" altLang="en-US" sz="2000" dirty="0" smtClean="0"/>
              <a:t> Αθηνών</a:t>
            </a:r>
            <a:r>
              <a:rPr lang="en-US" altLang="en-US" sz="2000" dirty="0" smtClean="0"/>
              <a:t>, </a:t>
            </a:r>
            <a:r>
              <a:rPr lang="el-GR" altLang="en-US" sz="2000" dirty="0" smtClean="0"/>
              <a:t>Σκαρλάτος </a:t>
            </a:r>
            <a:r>
              <a:rPr lang="el-GR" altLang="en-US" sz="2000" dirty="0" err="1" smtClean="0"/>
              <a:t>Ντέντος</a:t>
            </a:r>
            <a:r>
              <a:rPr lang="el-GR" altLang="en-US" sz="2000" dirty="0" smtClean="0"/>
              <a:t>, </a:t>
            </a:r>
            <a:r>
              <a:rPr lang="el-GR" altLang="en-US" sz="2000" dirty="0" smtClean="0"/>
              <a:t>Επίκουρος Καθηγητής. «Ζωολογία Ι.</a:t>
            </a:r>
            <a:r>
              <a:rPr lang="el-GR" altLang="en-US" sz="2000" dirty="0" smtClean="0">
                <a:solidFill>
                  <a:srgbClr val="FF0000"/>
                </a:solidFill>
              </a:rPr>
              <a:t> </a:t>
            </a:r>
            <a:r>
              <a:rPr lang="el-GR" altLang="en-US" sz="2000" dirty="0" smtClean="0"/>
              <a:t>Ενότητα 6. Αρχιτεκτονικό Πρότυπο Ζώου». Έκδοση: 1.0. Αθήνα 2014. Διαθέσιμο από τη δικτυακή διεύθυνση: </a:t>
            </a:r>
            <a:r>
              <a:rPr lang="en-GB" altLang="en-US" sz="2000" dirty="0" smtClean="0"/>
              <a:t>http://opencourses.uoa.gr/courses/BIOL3/</a:t>
            </a:r>
            <a:r>
              <a:rPr lang="el-GR" altLang="en-US" sz="2000" dirty="0" smtClean="0"/>
              <a:t>.</a:t>
            </a:r>
          </a:p>
          <a:p>
            <a:pPr marL="0" indent="0"/>
            <a:endParaRPr lang="el-GR" altLang="en-US" dirty="0" smtClean="0"/>
          </a:p>
          <a:p>
            <a:pPr marL="0" indent="0"/>
            <a:endParaRPr lang="en-US" altLang="en-US" dirty="0"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6. Αρχιτεκτονικό Πρότυπο Ζώου</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BD795727-34D5-46DE-86D3-5D2164C92DE7}" type="slidenum">
              <a:rPr lang="el-GR" smtClean="0"/>
              <a:pPr>
                <a:defRPr/>
              </a:pPr>
              <a:t>76</a:t>
            </a:fld>
            <a:endParaRPr lang="el-G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5"/>
          <p:cNvSpPr>
            <a:spLocks noGrp="1"/>
          </p:cNvSpPr>
          <p:nvPr>
            <p:ph type="title"/>
          </p:nvPr>
        </p:nvSpPr>
        <p:spPr/>
        <p:txBody>
          <a:bodyPr/>
          <a:lstStyle/>
          <a:p>
            <a:r>
              <a:rPr lang="el-GR" altLang="en-US" smtClean="0"/>
              <a:t>Σημείωμα Αδειοδότησης</a:t>
            </a:r>
            <a:endParaRPr lang="en-US" altLang="en-US"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6. Αρχιτεκτονικό Πρότυπο Ζώου</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F574510F-0A09-42B6-8EF9-E4547801EC3C}" type="slidenum">
              <a:rPr lang="el-GR" smtClean="0"/>
              <a:pPr>
                <a:defRPr/>
              </a:pPr>
              <a:t>77</a:t>
            </a:fld>
            <a:endParaRPr lang="el-GR" dirty="0"/>
          </a:p>
        </p:txBody>
      </p:sp>
      <p:sp>
        <p:nvSpPr>
          <p:cNvPr id="131077" name="Content Placeholder 2"/>
          <p:cNvSpPr txBox="1">
            <a:spLocks/>
          </p:cNvSpPr>
          <p:nvPr/>
        </p:nvSpPr>
        <p:spPr bwMode="auto">
          <a:xfrm>
            <a:off x="107950" y="1371600"/>
            <a:ext cx="89281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685800" indent="-22860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 typeface="Arial" panose="020B0604020202020204" pitchFamily="34" charset="0"/>
              <a:buNone/>
            </a:pPr>
            <a:r>
              <a:rPr lang="el-GR" altLang="en-US" sz="200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eaLnBrk="1" hangingPunct="1">
              <a:buFont typeface="Arial" panose="020B0604020202020204" pitchFamily="34" charset="0"/>
              <a:buNone/>
            </a:pPr>
            <a:endParaRPr lang="el-GR" altLang="en-US" sz="2000"/>
          </a:p>
        </p:txBody>
      </p:sp>
      <p:pic>
        <p:nvPicPr>
          <p:cNvPr id="131078" name="Picture 22" descr="Λογότυπο για Άδειες χρήσης Creative Commons BY-NC-N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867025"/>
            <a:ext cx="1420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Box 8"/>
          <p:cNvSpPr txBox="1">
            <a:spLocks noChangeArrowheads="1"/>
          </p:cNvSpPr>
          <p:nvPr/>
        </p:nvSpPr>
        <p:spPr bwMode="auto">
          <a:xfrm>
            <a:off x="139700" y="3025775"/>
            <a:ext cx="90360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r>
              <a:rPr lang="el-GR" altLang="en-US" sz="1800"/>
              <a:t>[1] http://creativecommons.org/licenses/by-nc-sa/4.0/ </a:t>
            </a:r>
            <a:endParaRPr lang="en-US" altLang="en-US" sz="1800"/>
          </a:p>
          <a:p>
            <a:pPr>
              <a:lnSpc>
                <a:spcPct val="100000"/>
              </a:lnSpc>
              <a:spcBef>
                <a:spcPts val="1200"/>
              </a:spcBef>
              <a:buFontTx/>
              <a:buNone/>
            </a:pPr>
            <a:r>
              <a:rPr lang="el-GR" altLang="en-US" sz="1800"/>
              <a:t>Ως </a:t>
            </a:r>
            <a:r>
              <a:rPr lang="el-GR" altLang="en-US" sz="1800" b="1"/>
              <a:t>Μη Εμπορική</a:t>
            </a:r>
            <a:r>
              <a:rPr lang="el-GR" altLang="en-US" sz="1800"/>
              <a:t> ορίζεται η χρήση:</a:t>
            </a:r>
          </a:p>
          <a:p>
            <a:pPr>
              <a:lnSpc>
                <a:spcPct val="100000"/>
              </a:lnSpc>
              <a:spcBef>
                <a:spcPct val="0"/>
              </a:spcBef>
            </a:pPr>
            <a:r>
              <a:rPr lang="el-GR" altLang="en-US" sz="1800"/>
              <a:t>που δεν περιλαμβάνει άμεσο ή έμμεσο οικονομικό όφελος από την χρήση του έργου, για το διανομέα του έργου και αδειοδόχο</a:t>
            </a:r>
          </a:p>
          <a:p>
            <a:pPr>
              <a:lnSpc>
                <a:spcPct val="100000"/>
              </a:lnSpc>
              <a:spcBef>
                <a:spcPct val="0"/>
              </a:spcBef>
            </a:pPr>
            <a:r>
              <a:rPr lang="el-GR" altLang="en-US" sz="1800"/>
              <a:t>που</a:t>
            </a:r>
            <a:r>
              <a:rPr lang="en-GB" altLang="en-US" sz="1800"/>
              <a:t> </a:t>
            </a:r>
            <a:r>
              <a:rPr lang="el-GR" altLang="en-US" sz="1800"/>
              <a:t>δεν περιλαμβάνει οικονομική συναλλαγή ως προϋπόθεση για τη χρήση ή πρόσβαση στο έργο</a:t>
            </a:r>
          </a:p>
          <a:p>
            <a:pPr>
              <a:lnSpc>
                <a:spcPct val="100000"/>
              </a:lnSpc>
              <a:spcBef>
                <a:spcPct val="0"/>
              </a:spcBef>
            </a:pPr>
            <a:r>
              <a:rPr lang="el-GR" altLang="en-US" sz="1800"/>
              <a:t>που</a:t>
            </a:r>
            <a:r>
              <a:rPr lang="en-GB" altLang="en-US" sz="1800"/>
              <a:t> </a:t>
            </a:r>
            <a:r>
              <a:rPr lang="el-GR" altLang="en-US" sz="1800"/>
              <a:t>δεν προσπορίζει στο διανομέα του έργου και</a:t>
            </a:r>
            <a:r>
              <a:rPr lang="en-GB" altLang="en-US" sz="1800"/>
              <a:t> </a:t>
            </a:r>
            <a:r>
              <a:rPr lang="el-GR" altLang="en-US" sz="1800"/>
              <a:t>αδειοδόχο</a:t>
            </a:r>
            <a:r>
              <a:rPr lang="en-GB" altLang="en-US" sz="1800"/>
              <a:t> </a:t>
            </a:r>
            <a:r>
              <a:rPr lang="el-GR" altLang="en-US" sz="1800"/>
              <a:t>έμμεσο οικονομικό όφελος (π.χ. διαφημίσεις) από την προβολή του έργου σε διαδικτυακό τόπο</a:t>
            </a:r>
            <a:endParaRPr lang="en-US" altLang="en-US" sz="1800"/>
          </a:p>
          <a:p>
            <a:pPr>
              <a:lnSpc>
                <a:spcPct val="100000"/>
              </a:lnSpc>
              <a:spcBef>
                <a:spcPct val="0"/>
              </a:spcBef>
              <a:buFontTx/>
              <a:buNone/>
            </a:pPr>
            <a:r>
              <a:rPr lang="el-GR" altLang="en-US" sz="1800"/>
              <a:t>Ο δικαιούχος μπορεί να παρέχει στον αδειοδόχο ξεχωριστή άδεια να χρησιμοποιεί το έργο για εμπορική χρήση, εφόσον αυτό του ζητηθεί.</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5"/>
          <p:cNvSpPr>
            <a:spLocks noGrp="1"/>
          </p:cNvSpPr>
          <p:nvPr>
            <p:ph type="title"/>
          </p:nvPr>
        </p:nvSpPr>
        <p:spPr>
          <a:xfrm>
            <a:off x="0" y="365125"/>
            <a:ext cx="9144000" cy="1325563"/>
          </a:xfrm>
        </p:spPr>
        <p:txBody>
          <a:bodyPr/>
          <a:lstStyle/>
          <a:p>
            <a:r>
              <a:rPr lang="el-GR" altLang="en-US" smtClean="0"/>
              <a:t>Διατήρηση Σημειωμάτων</a:t>
            </a:r>
            <a:endParaRPr lang="en-US" altLang="en-US" smtClean="0"/>
          </a:p>
        </p:txBody>
      </p:sp>
      <p:sp useBgFill="1">
        <p:nvSpPr>
          <p:cNvPr id="132099"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400" smtClean="0"/>
              <a:t>Οποιαδήποτε αναπαραγωγή ή διασκευή του υλικού θα πρέπει να συμπεριλαμβάνει:</a:t>
            </a:r>
          </a:p>
          <a:p>
            <a:pPr lvl="1">
              <a:buFont typeface="Wingdings" panose="05000000000000000000" pitchFamily="2" charset="2"/>
              <a:buChar char="§"/>
            </a:pPr>
            <a:r>
              <a:rPr lang="el-GR" altLang="en-US" sz="2000" smtClean="0"/>
              <a:t>τ</a:t>
            </a:r>
            <a:r>
              <a:rPr lang="en-US" altLang="en-US" sz="2000" smtClean="0"/>
              <a:t>ο Σημείωμα Αναφοράς</a:t>
            </a:r>
            <a:endParaRPr lang="el-GR" altLang="en-US" sz="2000" smtClean="0"/>
          </a:p>
          <a:p>
            <a:pPr lvl="1">
              <a:buFont typeface="Wingdings" panose="05000000000000000000" pitchFamily="2" charset="2"/>
              <a:buChar char="§"/>
            </a:pPr>
            <a:r>
              <a:rPr lang="el-GR" altLang="en-US" sz="2000" smtClean="0"/>
              <a:t>τ</a:t>
            </a:r>
            <a:r>
              <a:rPr lang="en-US" altLang="en-US" sz="2000" smtClean="0"/>
              <a:t>ο Σημείωμα Αδειοδότησης</a:t>
            </a:r>
            <a:endParaRPr lang="el-GR" altLang="en-US" sz="2000" smtClean="0"/>
          </a:p>
          <a:p>
            <a:pPr lvl="1">
              <a:buFont typeface="Wingdings" panose="05000000000000000000" pitchFamily="2" charset="2"/>
              <a:buChar char="§"/>
            </a:pPr>
            <a:r>
              <a:rPr lang="el-GR" altLang="en-US" sz="2000" smtClean="0"/>
              <a:t>τ</a:t>
            </a:r>
            <a:r>
              <a:rPr lang="en-US" altLang="en-US" sz="2000" smtClean="0"/>
              <a:t>η δήλωση </a:t>
            </a:r>
            <a:r>
              <a:rPr lang="el-GR" altLang="en-US" sz="2000" smtClean="0"/>
              <a:t>Δ</a:t>
            </a:r>
            <a:r>
              <a:rPr lang="en-US" altLang="en-US" sz="2000" smtClean="0"/>
              <a:t>ιατήρησης Σημειωμάτων</a:t>
            </a:r>
            <a:endParaRPr lang="el-GR" altLang="en-US" sz="2000" smtClean="0"/>
          </a:p>
          <a:p>
            <a:pPr lvl="1">
              <a:buFont typeface="Wingdings" panose="05000000000000000000" pitchFamily="2" charset="2"/>
              <a:buChar char="§"/>
            </a:pPr>
            <a:r>
              <a:rPr lang="el-GR" altLang="en-US" sz="2000" smtClean="0"/>
              <a:t>το Σημείωμα Χρήσης Έργων Τρίτων (εφόσον υπάρχει)</a:t>
            </a:r>
          </a:p>
          <a:p>
            <a:pPr marL="0" indent="0">
              <a:buFont typeface="Arial" panose="020B0604020202020204" pitchFamily="34" charset="0"/>
              <a:buNone/>
            </a:pPr>
            <a:r>
              <a:rPr lang="el-GR" altLang="en-US" sz="2400" smtClean="0"/>
              <a:t>μαζί με τους συνοδευόμενους υπερσυνδέσμους.</a:t>
            </a:r>
          </a:p>
          <a:p>
            <a:pPr marL="0" indent="0"/>
            <a:endParaRPr lang="el-GR" altLang="en-US" smtClean="0"/>
          </a:p>
          <a:p>
            <a:pPr marL="0" indent="0"/>
            <a:endParaRPr lang="en-US" altLang="en-US"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6. Αρχιτεκτονικό Πρότυπο Ζώου</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7D41C74F-2B4B-4471-9D5F-9C758585CBA1}" type="slidenum">
              <a:rPr lang="el-GR" smtClean="0"/>
              <a:pPr>
                <a:defRPr/>
              </a:pPr>
              <a:t>78</a:t>
            </a:fld>
            <a:endParaRPr lang="el-GR"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417066" y="355112"/>
            <a:ext cx="8263830" cy="1325563"/>
          </a:xfrm>
        </p:spPr>
        <p:txBody>
          <a:bodyPr/>
          <a:lstStyle/>
          <a:p>
            <a:r>
              <a:rPr lang="el-GR" altLang="en-US" sz="4000" dirty="0" smtClean="0"/>
              <a:t>Σημείωμα Χρήσης Έργων Τρίτων</a:t>
            </a:r>
            <a:r>
              <a:rPr lang="en-US" altLang="en-US" sz="4000" dirty="0" smtClean="0"/>
              <a:t> </a:t>
            </a:r>
            <a:r>
              <a:rPr lang="en-US" altLang="en-US" sz="4000" dirty="0" smtClean="0"/>
              <a:t>1/6</a:t>
            </a:r>
            <a:endParaRPr lang="el-GR" altLang="en-US" sz="4000" dirty="0" smtClean="0"/>
          </a:p>
        </p:txBody>
      </p:sp>
      <p:sp>
        <p:nvSpPr>
          <p:cNvPr id="162819" name="Content Placeholder 2"/>
          <p:cNvSpPr>
            <a:spLocks noGrp="1"/>
          </p:cNvSpPr>
          <p:nvPr>
            <p:ph idx="1"/>
          </p:nvPr>
        </p:nvSpPr>
        <p:spPr>
          <a:xfrm>
            <a:off x="605631" y="1556792"/>
            <a:ext cx="7886700" cy="4351338"/>
          </a:xfrm>
        </p:spPr>
        <p:txBody>
          <a:bodyPr/>
          <a:lstStyle/>
          <a:p>
            <a:pPr marL="0" indent="0">
              <a:buFont typeface="Arial" panose="020B0604020202020204" pitchFamily="34" charset="0"/>
              <a:buNone/>
            </a:pPr>
            <a:r>
              <a:rPr lang="el-GR" altLang="en-US" sz="1600" dirty="0" smtClean="0"/>
              <a:t>Το Έργο αυτό κάνει χρήση των ακόλουθων έργων:</a:t>
            </a:r>
          </a:p>
          <a:p>
            <a:pPr marL="0" indent="0">
              <a:buFont typeface="Arial" panose="020B0604020202020204" pitchFamily="34" charset="0"/>
              <a:buNone/>
            </a:pPr>
            <a:r>
              <a:rPr lang="el-GR" altLang="en-US" sz="1600" b="1" dirty="0" smtClean="0"/>
              <a:t>Εικόνες</a:t>
            </a:r>
          </a:p>
          <a:p>
            <a:pPr marL="0" indent="0">
              <a:buNone/>
            </a:pPr>
            <a:r>
              <a:rPr lang="el-GR" altLang="en-US" sz="1600" b="1" dirty="0" smtClean="0"/>
              <a:t>Εικόνα 1. </a:t>
            </a:r>
            <a:r>
              <a:rPr lang="en-US" altLang="en-US" sz="1600" dirty="0" smtClean="0"/>
              <a:t>Copyright The </a:t>
            </a:r>
            <a:r>
              <a:rPr lang="en-US" altLang="en-US" sz="1600" dirty="0" err="1" smtClean="0"/>
              <a:t>MacGrow</a:t>
            </a:r>
            <a:r>
              <a:rPr lang="en-US" altLang="en-US" sz="1600" dirty="0" smtClean="0"/>
              <a:t>-Hill Companies, Inc. Permission required for reproduction or display. </a:t>
            </a:r>
            <a:r>
              <a:rPr lang="el-GR" altLang="en-US" sz="1600" dirty="0" smtClean="0"/>
              <a:t>Σύνδεσμος: </a:t>
            </a:r>
            <a:r>
              <a:rPr lang="en-US" altLang="en-US" sz="1600" dirty="0" smtClean="0"/>
              <a:t>http</a:t>
            </a:r>
            <a:r>
              <a:rPr lang="en-US" altLang="en-US" sz="1600" dirty="0"/>
              <a:t>://www.farmrachan.com/shrimpknowledge/%E0%B8%A3%E0%B8%B9%E0%B9%89%E0%B8%88%E0%B8%B1%E0%B8%81%E0%B9%82%E0%B8%9B%E0%B8%A3%E0%B9%82%E0%B8%95%E0%B8%8B%E0%B8%B1%E0%B8%A7%E0%B8%81%E0%B8%A3%E0%B8%B5%E0%B9%80%E0%B8%81%E0%B8%AD%E0%B8%A3%E0%B8%B5%E0%B8%99-%</a:t>
            </a:r>
            <a:r>
              <a:rPr lang="en-US" altLang="en-US" sz="1600" dirty="0" smtClean="0"/>
              <a:t>E0%B8%AA%E0%B8%B2%E0%B9%80%E0%B8%AB%E0%B8%95%E0%B8%B8%E0%B8%AB%E0%B8%A5%E0%B8%B1%E0%B8%81%E0%B8%82%E0%B8%AD%E0%B8%87%E0%B9%82%E0%B8%A3%E0%B8%84%E0%B8%82%E0%B8%B5%E0%B9%89%E0%B8%82%E0%B8%B2%E0%B8%A7.html</a:t>
            </a:r>
            <a:r>
              <a:rPr lang="el-GR" altLang="en-US" sz="1600" dirty="0" smtClean="0"/>
              <a:t>. Πηγή: </a:t>
            </a:r>
            <a:r>
              <a:rPr lang="en-US" altLang="en-US" sz="1600" dirty="0"/>
              <a:t>http://www.farmrachan.com</a:t>
            </a:r>
            <a:r>
              <a:rPr lang="en-US" altLang="en-US" sz="1600" dirty="0" smtClean="0"/>
              <a:t>/</a:t>
            </a:r>
            <a:r>
              <a:rPr lang="el-GR" altLang="en-US" sz="1600" dirty="0" smtClean="0"/>
              <a:t>.</a:t>
            </a:r>
            <a:endParaRPr lang="en-US" altLang="en-US" sz="1600" dirty="0" smtClean="0"/>
          </a:p>
          <a:p>
            <a:pPr marL="0" indent="0">
              <a:buFont typeface="Arial" panose="020B0604020202020204" pitchFamily="34" charset="0"/>
              <a:buNone/>
            </a:pPr>
            <a:r>
              <a:rPr lang="el-GR" altLang="en-US" sz="1600" b="1" dirty="0" smtClean="0"/>
              <a:t>Εικόνα 2</a:t>
            </a:r>
            <a:r>
              <a:rPr lang="en-US" altLang="en-US" sz="1600" b="1" dirty="0" smtClean="0"/>
              <a:t>.</a:t>
            </a:r>
            <a:r>
              <a:rPr lang="el-GR" altLang="en-US" sz="1600" b="1" dirty="0" smtClean="0"/>
              <a:t> </a:t>
            </a:r>
            <a:r>
              <a:rPr lang="fr-FR" altLang="en-US" sz="1600" dirty="0" err="1" smtClean="0"/>
              <a:t>Copyrighted</a:t>
            </a:r>
            <a:r>
              <a:rPr lang="fr-FR" altLang="en-US" sz="1600" dirty="0" smtClean="0"/>
              <a:t>:</a:t>
            </a:r>
            <a:endParaRPr lang="el-GR" altLang="en-US" sz="1600" dirty="0" smtClean="0"/>
          </a:p>
          <a:p>
            <a:pPr marL="0" indent="0">
              <a:buNone/>
            </a:pPr>
            <a:r>
              <a:rPr lang="el-GR" altLang="en-US" sz="1600" b="1" dirty="0" smtClean="0"/>
              <a:t>Εικόνα 3</a:t>
            </a:r>
            <a:r>
              <a:rPr lang="en-US" altLang="en-US" sz="1600" b="1" dirty="0" smtClean="0"/>
              <a:t>.</a:t>
            </a:r>
            <a:r>
              <a:rPr lang="el-GR" altLang="en-US" sz="1600" b="1" dirty="0" smtClean="0"/>
              <a:t> </a:t>
            </a:r>
            <a:r>
              <a:rPr lang="en-US" altLang="en-US" sz="1600" dirty="0" smtClean="0"/>
              <a:t>Wiki</a:t>
            </a:r>
            <a:r>
              <a:rPr lang="fr-FR" altLang="en-US" sz="1600" dirty="0" err="1" smtClean="0"/>
              <a:t>pedia</a:t>
            </a:r>
            <a:r>
              <a:rPr lang="fr-FR" altLang="en-US" sz="1600" dirty="0" smtClean="0"/>
              <a:t> The Free </a:t>
            </a:r>
            <a:r>
              <a:rPr lang="fr-FR" altLang="en-US" sz="1600" dirty="0" err="1" smtClean="0"/>
              <a:t>Encyclopedia</a:t>
            </a:r>
            <a:r>
              <a:rPr lang="fr-FR" altLang="en-US" sz="1600" dirty="0" smtClean="0"/>
              <a:t>. </a:t>
            </a:r>
            <a:r>
              <a:rPr lang="el-GR" altLang="en-US" sz="1600" dirty="0" smtClean="0"/>
              <a:t>Σύνδεσμος: </a:t>
            </a:r>
            <a:r>
              <a:rPr lang="en-US" altLang="en-US" sz="1600" dirty="0" smtClean="0"/>
              <a:t>http://it.wikipedia.org/wiki/Aurelia_aurita </a:t>
            </a:r>
            <a:r>
              <a:rPr lang="el-GR" altLang="en-US" sz="1600" dirty="0" smtClean="0"/>
              <a:t>. Πηγή:</a:t>
            </a:r>
            <a:r>
              <a:rPr lang="en-US" altLang="en-US" sz="1600" dirty="0"/>
              <a:t>http://</a:t>
            </a:r>
            <a:r>
              <a:rPr lang="en-US" altLang="en-US" sz="1600" dirty="0" smtClean="0"/>
              <a:t>it.wikipedia.org</a:t>
            </a:r>
            <a:r>
              <a:rPr lang="el-GR" altLang="en-US" sz="1600" dirty="0" smtClean="0"/>
              <a:t>. </a:t>
            </a:r>
          </a:p>
          <a:p>
            <a:pPr marL="0" indent="0">
              <a:buNone/>
            </a:pPr>
            <a:r>
              <a:rPr lang="el-GR" altLang="en-US" sz="1600" b="1" dirty="0" smtClean="0"/>
              <a:t>Εικόνα 4</a:t>
            </a:r>
            <a:r>
              <a:rPr lang="en-US" altLang="en-US" sz="1600" dirty="0" smtClean="0"/>
              <a:t>. Copyright </a:t>
            </a:r>
            <a:r>
              <a:rPr lang="en-US" altLang="en-US" sz="1600" dirty="0"/>
              <a:t>2015 </a:t>
            </a:r>
            <a:r>
              <a:rPr lang="en-US" altLang="en-US" sz="1600" dirty="0" err="1"/>
              <a:t>Tangient</a:t>
            </a:r>
            <a:r>
              <a:rPr lang="en-US" altLang="en-US" sz="1600" dirty="0"/>
              <a:t> </a:t>
            </a:r>
            <a:r>
              <a:rPr lang="en-US" altLang="en-US" sz="1600" dirty="0" smtClean="0"/>
              <a:t>LLC</a:t>
            </a:r>
            <a:r>
              <a:rPr lang="el-GR" altLang="en-US" sz="1600" dirty="0" smtClean="0"/>
              <a:t>. Σύνδεσμος: </a:t>
            </a:r>
            <a:r>
              <a:rPr lang="en-US" altLang="en-US" sz="1600" dirty="0"/>
              <a:t>https://menaultaxonomyproject.wikispaces.com/Animalia+-+Platyhelminthes. </a:t>
            </a:r>
            <a:r>
              <a:rPr lang="el-GR" altLang="en-US" sz="1600" dirty="0" smtClean="0"/>
              <a:t>Πηγή: </a:t>
            </a:r>
            <a:r>
              <a:rPr lang="en-US" altLang="en-US" sz="1600" dirty="0"/>
              <a:t>https://menaultaxonomyproject.wikispaces.com</a:t>
            </a:r>
            <a:r>
              <a:rPr lang="en-US" altLang="en-US" sz="1600" dirty="0" smtClean="0"/>
              <a:t>/</a:t>
            </a:r>
          </a:p>
        </p:txBody>
      </p:sp>
      <p:sp>
        <p:nvSpPr>
          <p:cNvPr id="6" name="Θέση υποσέλιδου 5"/>
          <p:cNvSpPr>
            <a:spLocks noGrp="1"/>
          </p:cNvSpPr>
          <p:nvPr>
            <p:ph type="ftr" sz="quarter" idx="10"/>
          </p:nvPr>
        </p:nvSpPr>
        <p:spPr/>
        <p:txBody>
          <a:bodyPr/>
          <a:lstStyle/>
          <a:p>
            <a:pPr>
              <a:defRPr/>
            </a:pPr>
            <a:r>
              <a:rPr lang="el-GR" smtClean="0"/>
              <a:t>Ενότητα 6. Αρχιτεκτονικό Πρότυπο Ζώου</a:t>
            </a:r>
            <a:endParaRPr lang="en-US"/>
          </a:p>
        </p:txBody>
      </p:sp>
      <p:sp>
        <p:nvSpPr>
          <p:cNvPr id="7" name="Θέση αριθμού διαφάνειας 6"/>
          <p:cNvSpPr>
            <a:spLocks noGrp="1"/>
          </p:cNvSpPr>
          <p:nvPr>
            <p:ph type="sldNum" sz="quarter" idx="11"/>
          </p:nvPr>
        </p:nvSpPr>
        <p:spPr/>
        <p:txBody>
          <a:bodyPr/>
          <a:lstStyle/>
          <a:p>
            <a:pPr>
              <a:defRPr/>
            </a:pPr>
            <a:fld id="{2B27912E-C905-43D3-9F08-996636943CA9}" type="slidenum">
              <a:rPr lang="en-US" smtClean="0"/>
              <a:pPr>
                <a:defRPr/>
              </a:pPr>
              <a:t>79</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Τίτλος 3"/>
          <p:cNvSpPr>
            <a:spLocks noGrp="1"/>
          </p:cNvSpPr>
          <p:nvPr>
            <p:ph type="title"/>
          </p:nvPr>
        </p:nvSpPr>
        <p:spPr>
          <a:xfrm>
            <a:off x="395536" y="365125"/>
            <a:ext cx="8119814" cy="1325563"/>
          </a:xfrm>
        </p:spPr>
        <p:txBody>
          <a:bodyPr/>
          <a:lstStyle/>
          <a:p>
            <a:pPr eaLnBrk="1" hangingPunct="1"/>
            <a:r>
              <a:rPr lang="el-GR" altLang="el-GR" sz="4000" dirty="0">
                <a:solidFill>
                  <a:srgbClr val="0070C0"/>
                </a:solidFill>
                <a:cs typeface="Times New Roman" panose="02020603050405020304" pitchFamily="18" charset="0"/>
              </a:rPr>
              <a:t>Επίπεδα οργάνωσης:</a:t>
            </a:r>
            <a:br>
              <a:rPr lang="el-GR" altLang="el-GR" sz="4000" dirty="0">
                <a:solidFill>
                  <a:srgbClr val="0070C0"/>
                </a:solidFill>
                <a:cs typeface="Times New Roman" panose="02020603050405020304" pitchFamily="18" charset="0"/>
              </a:rPr>
            </a:br>
            <a:r>
              <a:rPr lang="el-GR" altLang="el-GR" sz="3200" dirty="0" err="1" smtClean="0">
                <a:solidFill>
                  <a:srgbClr val="0070C0"/>
                </a:solidFill>
                <a:cs typeface="Times New Roman" panose="02020603050405020304" pitchFamily="18" charset="0"/>
              </a:rPr>
              <a:t>Κυτταρο</a:t>
            </a:r>
            <a:r>
              <a:rPr lang="el-GR" altLang="el-GR" sz="3200" dirty="0" smtClean="0">
                <a:solidFill>
                  <a:srgbClr val="0070C0"/>
                </a:solidFill>
                <a:cs typeface="Times New Roman" panose="02020603050405020304" pitchFamily="18" charset="0"/>
              </a:rPr>
              <a:t>-ιστολογική βαθμίδα </a:t>
            </a:r>
            <a:r>
              <a:rPr lang="el-GR" altLang="el-GR" sz="3200" dirty="0">
                <a:solidFill>
                  <a:srgbClr val="0070C0"/>
                </a:solidFill>
                <a:cs typeface="Times New Roman" panose="02020603050405020304" pitchFamily="18" charset="0"/>
              </a:rPr>
              <a:t>οργάνωσης </a:t>
            </a:r>
            <a:r>
              <a:rPr lang="el-GR" altLang="el-GR" sz="3200" dirty="0" smtClean="0">
                <a:solidFill>
                  <a:srgbClr val="0070C0"/>
                </a:solidFill>
                <a:cs typeface="Times New Roman" panose="02020603050405020304" pitchFamily="18" charset="0"/>
              </a:rPr>
              <a:t>1/2</a:t>
            </a:r>
            <a:endParaRPr lang="el-GR" altLang="en-US" sz="3200" dirty="0" smtClean="0">
              <a:solidFill>
                <a:srgbClr val="0070C0"/>
              </a:solidFill>
            </a:endParaRPr>
          </a:p>
        </p:txBody>
      </p:sp>
      <p:sp>
        <p:nvSpPr>
          <p:cNvPr id="13315" name="Θέση περιεχομένου 2"/>
          <p:cNvSpPr>
            <a:spLocks noGrp="1"/>
          </p:cNvSpPr>
          <p:nvPr>
            <p:ph idx="1"/>
          </p:nvPr>
        </p:nvSpPr>
        <p:spPr>
          <a:xfrm>
            <a:off x="615294" y="1974850"/>
            <a:ext cx="7886700" cy="4351338"/>
          </a:xfrm>
        </p:spPr>
        <p:txBody>
          <a:bodyPr/>
          <a:lstStyle/>
          <a:p>
            <a:pPr eaLnBrk="1" hangingPunct="1">
              <a:lnSpc>
                <a:spcPct val="100000"/>
              </a:lnSpc>
            </a:pPr>
            <a:r>
              <a:rPr lang="el-GR" altLang="el-GR" sz="2400" dirty="0" smtClean="0">
                <a:cs typeface="Times New Roman" panose="02020603050405020304" pitchFamily="18" charset="0"/>
              </a:rPr>
              <a:t>Στη βαθμίδα αυτή έχουμε τη </a:t>
            </a:r>
            <a:r>
              <a:rPr lang="el-GR" altLang="el-GR" sz="2400" b="1" dirty="0" smtClean="0">
                <a:cs typeface="Times New Roman" panose="02020603050405020304" pitchFamily="18" charset="0"/>
              </a:rPr>
              <a:t>συγκέντρωση παρόμοιων κυττάρων σε συγκεκριμένα πρότυπα ή στοιβάδες με τη δημιουργία ενός ιστού.</a:t>
            </a:r>
            <a:r>
              <a:rPr lang="el-GR" altLang="el-GR" sz="2400" dirty="0" smtClean="0">
                <a:cs typeface="Times New Roman" panose="02020603050405020304" pitchFamily="18" charset="0"/>
              </a:rPr>
              <a:t> Οι </a:t>
            </a:r>
            <a:r>
              <a:rPr lang="el-GR" altLang="el-GR" sz="2400" b="1" dirty="0" smtClean="0">
                <a:cs typeface="Times New Roman" panose="02020603050405020304" pitchFamily="18" charset="0"/>
              </a:rPr>
              <a:t>μέδουσες </a:t>
            </a:r>
            <a:r>
              <a:rPr lang="en-GB" altLang="el-GR" sz="2400" b="1" dirty="0" smtClean="0">
                <a:cs typeface="Times New Roman" panose="02020603050405020304" pitchFamily="18" charset="0"/>
              </a:rPr>
              <a:t>(</a:t>
            </a:r>
            <a:r>
              <a:rPr lang="el-GR" altLang="el-GR" sz="2400" b="1" dirty="0" err="1" smtClean="0">
                <a:cs typeface="Times New Roman" panose="02020603050405020304" pitchFamily="18" charset="0"/>
              </a:rPr>
              <a:t>Κνιδόζωα</a:t>
            </a:r>
            <a:r>
              <a:rPr lang="el-GR" altLang="el-GR" sz="2400" b="1" dirty="0" smtClean="0">
                <a:cs typeface="Times New Roman" panose="02020603050405020304" pitchFamily="18" charset="0"/>
              </a:rPr>
              <a:t>) </a:t>
            </a:r>
            <a:r>
              <a:rPr lang="el-GR" altLang="el-GR" sz="2400" dirty="0" smtClean="0">
                <a:cs typeface="Times New Roman" panose="02020603050405020304" pitchFamily="18" charset="0"/>
              </a:rPr>
              <a:t>εμφανίζουν αυτό τον τύπο οργάνωσης.</a:t>
            </a:r>
          </a:p>
          <a:p>
            <a:pPr eaLnBrk="1" hangingPunct="1">
              <a:lnSpc>
                <a:spcPct val="100000"/>
              </a:lnSpc>
            </a:pPr>
            <a:r>
              <a:rPr lang="el-GR" altLang="el-GR" sz="2400" dirty="0" err="1" smtClean="0">
                <a:cs typeface="Times New Roman" panose="02020603050405020304" pitchFamily="18" charset="0"/>
              </a:rPr>
              <a:t>Ιδιαίτερ</a:t>
            </a:r>
            <a:r>
              <a:rPr lang="en-GB" altLang="el-GR" sz="2400" dirty="0" smtClean="0">
                <a:cs typeface="Times New Roman" panose="02020603050405020304" pitchFamily="18" charset="0"/>
              </a:rPr>
              <a:t>o </a:t>
            </a:r>
            <a:r>
              <a:rPr lang="el-GR" altLang="el-GR" sz="2400" dirty="0" smtClean="0">
                <a:cs typeface="Times New Roman" panose="02020603050405020304" pitchFamily="18" charset="0"/>
              </a:rPr>
              <a:t>παράδειγμα είναι το </a:t>
            </a:r>
            <a:r>
              <a:rPr lang="el-GR" altLang="el-GR" sz="2400" b="1" dirty="0" smtClean="0">
                <a:cs typeface="Times New Roman" panose="02020603050405020304" pitchFamily="18" charset="0"/>
              </a:rPr>
              <a:t>νευρικό δίκτυο </a:t>
            </a:r>
            <a:r>
              <a:rPr lang="el-GR" altLang="el-GR" sz="2400" dirty="0" smtClean="0">
                <a:cs typeface="Times New Roman" panose="02020603050405020304" pitchFamily="18" charset="0"/>
              </a:rPr>
              <a:t>στα </a:t>
            </a:r>
            <a:r>
              <a:rPr lang="el-GR" altLang="el-GR" sz="2400" b="1" dirty="0" err="1" smtClean="0">
                <a:cs typeface="Times New Roman" panose="02020603050405020304" pitchFamily="18" charset="0"/>
              </a:rPr>
              <a:t>Κνιδόζωα</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όπου τα νευρικά κύτταρα και οι λειτουργίες</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τους σχηματίζουν μια συγκεκριμένη</a:t>
            </a:r>
            <a:r>
              <a:rPr lang="en-GB" altLang="el-GR" sz="2400" dirty="0" smtClean="0">
                <a:cs typeface="Times New Roman" panose="02020603050405020304" pitchFamily="18" charset="0"/>
              </a:rPr>
              <a:t> </a:t>
            </a:r>
            <a:r>
              <a:rPr lang="el-GR" altLang="el-GR" sz="2400" dirty="0" smtClean="0">
                <a:cs typeface="Times New Roman" panose="02020603050405020304" pitchFamily="18" charset="0"/>
              </a:rPr>
              <a:t>δομή, με συντονιστική λειτουργία.</a:t>
            </a:r>
            <a:r>
              <a:rPr lang="el-GR" altLang="el-GR" sz="2400" dirty="0" smtClean="0">
                <a:solidFill>
                  <a:schemeClr val="bg1"/>
                </a:solidFill>
                <a:cs typeface="Times New Roman" panose="02020603050405020304" pitchFamily="18" charset="0"/>
              </a:rPr>
              <a:t>.</a:t>
            </a:r>
            <a:endParaRPr lang="el-GR" altLang="en-US" sz="2400" dirty="0" smtClean="0"/>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3421BFEC-10E6-477F-89B2-9F2FBF5C6C82}" type="slidenum">
              <a:rPr lang="en-US" altLang="el-GR" smtClean="0"/>
              <a:pPr>
                <a:defRPr/>
              </a:pPr>
              <a:t>8</a:t>
            </a:fld>
            <a:endParaRPr lang="en-US" altLang="el-G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a:xfrm>
            <a:off x="381062" y="375993"/>
            <a:ext cx="8335838" cy="1325563"/>
          </a:xfrm>
        </p:spPr>
        <p:txBody>
          <a:bodyPr/>
          <a:lstStyle/>
          <a:p>
            <a:r>
              <a:rPr lang="el-GR" altLang="en-US" sz="4000" dirty="0" smtClean="0"/>
              <a:t>Σημείωμα Χρήσης Έργων Τρίτων</a:t>
            </a:r>
            <a:r>
              <a:rPr lang="en-US" altLang="en-US" sz="4000" dirty="0" smtClean="0"/>
              <a:t> </a:t>
            </a:r>
            <a:r>
              <a:rPr lang="en-US" altLang="en-US" sz="4000" dirty="0" smtClean="0"/>
              <a:t>2/6</a:t>
            </a:r>
            <a:endParaRPr lang="el-GR" altLang="en-US" sz="4000" dirty="0" smtClean="0"/>
          </a:p>
        </p:txBody>
      </p:sp>
      <p:sp>
        <p:nvSpPr>
          <p:cNvPr id="164867" name="Content Placeholder 2"/>
          <p:cNvSpPr>
            <a:spLocks noGrp="1"/>
          </p:cNvSpPr>
          <p:nvPr>
            <p:ph idx="1"/>
          </p:nvPr>
        </p:nvSpPr>
        <p:spPr/>
        <p:txBody>
          <a:bodyPr/>
          <a:lstStyle/>
          <a:p>
            <a:pPr marL="0" indent="0">
              <a:buNone/>
            </a:pPr>
            <a:r>
              <a:rPr lang="el-GR" altLang="en-US" sz="1600" b="1" dirty="0" smtClean="0"/>
              <a:t>Εικόνα </a:t>
            </a:r>
            <a:r>
              <a:rPr lang="el-GR" altLang="en-US" sz="1600" b="1" dirty="0" smtClean="0"/>
              <a:t>5</a:t>
            </a:r>
            <a:r>
              <a:rPr lang="en-US" altLang="en-US" sz="1600" b="1" dirty="0" smtClean="0"/>
              <a:t>.</a:t>
            </a:r>
            <a:r>
              <a:rPr lang="el-GR" altLang="en-US" sz="1600" b="1" dirty="0" smtClean="0"/>
              <a:t> </a:t>
            </a:r>
            <a:r>
              <a:rPr lang="en-US" altLang="en-US" sz="1600" dirty="0"/>
              <a:t>NISL-EI </a:t>
            </a:r>
            <a:r>
              <a:rPr lang="en-US" altLang="en-US" sz="1600" dirty="0" smtClean="0"/>
              <a:t>. </a:t>
            </a:r>
            <a:r>
              <a:rPr lang="el-GR" altLang="en-US" sz="1600" dirty="0" smtClean="0"/>
              <a:t>Σύνδεσμος: http</a:t>
            </a:r>
            <a:r>
              <a:rPr lang="el-GR" altLang="en-US" sz="1600" dirty="0"/>
              <a:t>://</a:t>
            </a:r>
            <a:r>
              <a:rPr lang="el-GR" altLang="en-US" sz="1600" dirty="0" smtClean="0"/>
              <a:t>planet.uwc.ac.za/nisl/biodiversity/loe/page_20.htm</a:t>
            </a:r>
            <a:r>
              <a:rPr lang="en-US" altLang="en-US" sz="1600" dirty="0"/>
              <a:t>BCB705 Biodiversity: Chapter2 - Evolution of </a:t>
            </a:r>
            <a:r>
              <a:rPr lang="en-US" altLang="en-US" sz="1600" dirty="0" smtClean="0"/>
              <a:t>Biodiversity. NISL Ecological Informatics.</a:t>
            </a:r>
            <a:r>
              <a:rPr lang="el-GR" altLang="en-US" sz="1600" dirty="0" smtClean="0"/>
              <a:t> Πηγή: </a:t>
            </a:r>
            <a:r>
              <a:rPr lang="en-US" altLang="en-US" sz="1600" dirty="0"/>
              <a:t>http://planet.uwc.ac.za/nisl/biodiversity</a:t>
            </a:r>
            <a:r>
              <a:rPr lang="en-US" altLang="en-US" sz="1600" dirty="0" smtClean="0"/>
              <a:t>/</a:t>
            </a:r>
            <a:r>
              <a:rPr lang="el-GR" altLang="en-US" sz="1600" dirty="0" smtClean="0"/>
              <a:t>.</a:t>
            </a:r>
            <a:endParaRPr lang="en-US" altLang="en-US" sz="1600" dirty="0"/>
          </a:p>
          <a:p>
            <a:pPr marL="0" indent="0">
              <a:buNone/>
            </a:pPr>
            <a:r>
              <a:rPr lang="el-GR" altLang="en-US" sz="1600" b="1" dirty="0"/>
              <a:t>Εικόνα </a:t>
            </a:r>
            <a:r>
              <a:rPr lang="el-GR" altLang="en-US" sz="1600" b="1" dirty="0" smtClean="0"/>
              <a:t>6</a:t>
            </a:r>
            <a:r>
              <a:rPr lang="en-US" altLang="en-US" sz="1600" b="1" dirty="0" smtClean="0"/>
              <a:t>.</a:t>
            </a:r>
            <a:r>
              <a:rPr lang="el-GR" altLang="en-US" sz="1600" b="1" dirty="0" smtClean="0"/>
              <a:t> </a:t>
            </a:r>
            <a:r>
              <a:rPr lang="en-US" altLang="en-US" sz="1600" dirty="0"/>
              <a:t>Florida Museum of Natural History. </a:t>
            </a:r>
            <a:r>
              <a:rPr lang="el-GR" altLang="en-US" sz="1600" dirty="0"/>
              <a:t>Σύνδεσμος: </a:t>
            </a:r>
            <a:r>
              <a:rPr lang="en-US" altLang="en-US" sz="1600" dirty="0"/>
              <a:t>https://www.flmnh.ufl.edu/reefs/guamimg/misctaxa/Pages/Image8.html. </a:t>
            </a:r>
            <a:r>
              <a:rPr lang="el-GR" altLang="en-US" sz="1600" dirty="0"/>
              <a:t>Πηγή: </a:t>
            </a:r>
            <a:r>
              <a:rPr lang="en-US" altLang="en-US" sz="1600" dirty="0"/>
              <a:t>https://www.flmnh.ufl.edu/.</a:t>
            </a:r>
          </a:p>
          <a:p>
            <a:pPr marL="0" indent="0">
              <a:buNone/>
            </a:pPr>
            <a:r>
              <a:rPr lang="el-GR" altLang="en-US" sz="1600" b="1" dirty="0"/>
              <a:t>Εικόνα </a:t>
            </a:r>
            <a:r>
              <a:rPr lang="el-GR" altLang="en-US" sz="1600" b="1" dirty="0" smtClean="0"/>
              <a:t>7</a:t>
            </a:r>
            <a:r>
              <a:rPr lang="en-US" altLang="en-US" sz="1600" b="1" dirty="0" smtClean="0"/>
              <a:t>.</a:t>
            </a:r>
            <a:r>
              <a:rPr lang="el-GR" altLang="en-US" sz="1600" b="1" dirty="0" smtClean="0"/>
              <a:t> </a:t>
            </a:r>
            <a:r>
              <a:rPr lang="en-US" altLang="en-US" sz="1600" dirty="0"/>
              <a:t>Circulatory system of a </a:t>
            </a:r>
            <a:r>
              <a:rPr lang="en-US" altLang="en-US" sz="1600" dirty="0" err="1"/>
              <a:t>Nemertea</a:t>
            </a:r>
            <a:r>
              <a:rPr lang="en-US" altLang="en-US" sz="1600" dirty="0"/>
              <a:t>. </a:t>
            </a:r>
            <a:r>
              <a:rPr lang="el-GR" altLang="en-US" sz="1600" dirty="0"/>
              <a:t>Πηγή: </a:t>
            </a:r>
            <a:r>
              <a:rPr lang="en-US" altLang="en-US" sz="1600" dirty="0"/>
              <a:t>Maintained by Sam </a:t>
            </a:r>
            <a:r>
              <a:rPr lang="en-US" altLang="en-US" sz="1600" dirty="0" err="1"/>
              <a:t>Mozley</a:t>
            </a:r>
            <a:r>
              <a:rPr lang="en-US" altLang="en-US" sz="1600" dirty="0"/>
              <a:t> http://www.cals.ncsu.edu/course/zo150/mozley/fall/studyaids.html. </a:t>
            </a:r>
          </a:p>
          <a:p>
            <a:pPr marL="0" indent="0">
              <a:buNone/>
            </a:pPr>
            <a:r>
              <a:rPr lang="el-GR" altLang="en-US" sz="1600" b="1" dirty="0" smtClean="0"/>
              <a:t>Εικόνα 8</a:t>
            </a:r>
            <a:r>
              <a:rPr lang="en-US" altLang="en-US" sz="1600" b="1" dirty="0"/>
              <a:t>. </a:t>
            </a:r>
            <a:r>
              <a:rPr lang="en-US" altLang="en-US" sz="1600" dirty="0"/>
              <a:t>Copyright © 2014, Book Covers, All rights reserved.</a:t>
            </a:r>
            <a:r>
              <a:rPr lang="el-GR" altLang="en-US" sz="1600" dirty="0" smtClean="0"/>
              <a:t>Σύνδεσμος: http://bookcoverimgs.com/animal-phylum-book-required-animals-phylum-porifera-phylum-cnidaria/</a:t>
            </a:r>
          </a:p>
          <a:p>
            <a:pPr marL="0" indent="0">
              <a:buNone/>
            </a:pPr>
            <a:r>
              <a:rPr lang="en-US" altLang="en-US" sz="1600" b="1" dirty="0" err="1"/>
              <a:t>Εικόν</a:t>
            </a:r>
            <a:r>
              <a:rPr lang="en-US" altLang="en-US" sz="1600" b="1" dirty="0"/>
              <a:t>α </a:t>
            </a:r>
            <a:r>
              <a:rPr lang="en-US" altLang="en-US" sz="1600" b="1" dirty="0" smtClean="0"/>
              <a:t>9</a:t>
            </a:r>
            <a:r>
              <a:rPr lang="el-GR" altLang="en-US" sz="1600" b="1" dirty="0" smtClean="0"/>
              <a:t>.</a:t>
            </a:r>
            <a:r>
              <a:rPr lang="en-US" altLang="en-US" sz="1600" b="1" dirty="0" smtClean="0"/>
              <a:t> </a:t>
            </a:r>
            <a:r>
              <a:rPr lang="en-US" altLang="en-US" sz="1600" dirty="0"/>
              <a:t>Site developed by Matthew Morris, May 15 2003. </a:t>
            </a:r>
            <a:r>
              <a:rPr lang="en-US" altLang="en-US" sz="1600" dirty="0" err="1"/>
              <a:t>Σύνδεσμος</a:t>
            </a:r>
            <a:r>
              <a:rPr lang="en-US" altLang="en-US" sz="1600" dirty="0"/>
              <a:t>: http://www.angelfire.com/mo2/animals1/phylum/jellyfish.html. </a:t>
            </a:r>
            <a:r>
              <a:rPr lang="en-US" altLang="en-US" sz="1600" dirty="0" err="1"/>
              <a:t>Πηγή</a:t>
            </a:r>
            <a:r>
              <a:rPr lang="en-US" altLang="en-US" sz="1600" dirty="0"/>
              <a:t>: </a:t>
            </a:r>
            <a:r>
              <a:rPr lang="en-US" altLang="en-US" sz="1600" dirty="0" err="1"/>
              <a:t>Αnimals</a:t>
            </a:r>
            <a:r>
              <a:rPr lang="en-US" altLang="en-US" sz="1600" dirty="0"/>
              <a:t>. The animal information center. http://</a:t>
            </a:r>
            <a:r>
              <a:rPr lang="en-US" altLang="en-US" sz="1600" dirty="0" smtClean="0"/>
              <a:t>www.angelfire.com/mo2/animals1/welcome.html</a:t>
            </a:r>
            <a:endParaRPr lang="en-US" altLang="en-US" sz="1600" dirty="0"/>
          </a:p>
        </p:txBody>
      </p:sp>
      <p:sp>
        <p:nvSpPr>
          <p:cNvPr id="6" name="Θέση υποσέλιδου 5"/>
          <p:cNvSpPr>
            <a:spLocks noGrp="1"/>
          </p:cNvSpPr>
          <p:nvPr>
            <p:ph type="ftr" sz="quarter" idx="10"/>
          </p:nvPr>
        </p:nvSpPr>
        <p:spPr/>
        <p:txBody>
          <a:bodyPr/>
          <a:lstStyle/>
          <a:p>
            <a:pPr>
              <a:defRPr/>
            </a:pPr>
            <a:r>
              <a:rPr lang="el-GR" smtClean="0"/>
              <a:t>Ενότητα 6. Αρχιτεκτονικό Πρότυπο Ζώου</a:t>
            </a:r>
            <a:endParaRPr lang="en-US" dirty="0"/>
          </a:p>
        </p:txBody>
      </p:sp>
      <p:sp>
        <p:nvSpPr>
          <p:cNvPr id="7" name="Θέση αριθμού διαφάνειας 6"/>
          <p:cNvSpPr>
            <a:spLocks noGrp="1"/>
          </p:cNvSpPr>
          <p:nvPr>
            <p:ph type="sldNum" sz="quarter" idx="11"/>
          </p:nvPr>
        </p:nvSpPr>
        <p:spPr/>
        <p:txBody>
          <a:bodyPr/>
          <a:lstStyle/>
          <a:p>
            <a:pPr>
              <a:defRPr/>
            </a:pPr>
            <a:fld id="{FD6AAE47-6250-41E2-977A-4B17C98A1AA8}" type="slidenum">
              <a:rPr lang="en-US" smtClean="0"/>
              <a:pPr>
                <a:defRPr/>
              </a:pPr>
              <a:t>80</a:t>
            </a:fld>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a:xfrm>
            <a:off x="381062" y="350837"/>
            <a:ext cx="8335838" cy="1325563"/>
          </a:xfrm>
        </p:spPr>
        <p:txBody>
          <a:bodyPr/>
          <a:lstStyle/>
          <a:p>
            <a:r>
              <a:rPr lang="el-GR" altLang="en-US" sz="4000" dirty="0" smtClean="0"/>
              <a:t>Σημείωμα Χρήσης Έργων Τρίτων</a:t>
            </a:r>
            <a:r>
              <a:rPr lang="en-US" altLang="en-US" sz="4000" dirty="0" smtClean="0"/>
              <a:t> </a:t>
            </a:r>
            <a:r>
              <a:rPr lang="en-US" altLang="en-US" sz="4000" dirty="0" smtClean="0"/>
              <a:t>3/6</a:t>
            </a:r>
            <a:endParaRPr lang="el-GR" altLang="en-US" sz="4000" dirty="0" smtClean="0"/>
          </a:p>
        </p:txBody>
      </p:sp>
      <p:sp>
        <p:nvSpPr>
          <p:cNvPr id="166915" name="Content Placeholder 2"/>
          <p:cNvSpPr>
            <a:spLocks noGrp="1"/>
          </p:cNvSpPr>
          <p:nvPr>
            <p:ph idx="1"/>
          </p:nvPr>
        </p:nvSpPr>
        <p:spPr>
          <a:xfrm>
            <a:off x="628650" y="1825624"/>
            <a:ext cx="7886700" cy="5491807"/>
          </a:xfrm>
        </p:spPr>
        <p:txBody>
          <a:bodyPr/>
          <a:lstStyle/>
          <a:p>
            <a:pPr marL="0" indent="0">
              <a:buNone/>
            </a:pPr>
            <a:r>
              <a:rPr lang="el-GR" altLang="en-US" sz="1600" b="1" dirty="0" smtClean="0"/>
              <a:t>Εικόνα </a:t>
            </a:r>
            <a:r>
              <a:rPr lang="el-GR" altLang="en-US" sz="1600" b="1" dirty="0" smtClean="0"/>
              <a:t>10. </a:t>
            </a:r>
            <a:r>
              <a:rPr lang="en-US" altLang="en-US" sz="1600" dirty="0" err="1"/>
              <a:t>Dormivigilia.The</a:t>
            </a:r>
            <a:r>
              <a:rPr lang="en-US" altLang="en-US" sz="1600" dirty="0"/>
              <a:t> Day Dream </a:t>
            </a:r>
            <a:r>
              <a:rPr lang="en-US" altLang="en-US" sz="1600" dirty="0" err="1"/>
              <a:t>Theme.Blog</a:t>
            </a:r>
            <a:r>
              <a:rPr lang="en-US" altLang="en-US" sz="1600" dirty="0"/>
              <a:t> at WordPress.com. </a:t>
            </a:r>
            <a:r>
              <a:rPr lang="el-GR" altLang="en-US" sz="1600" dirty="0"/>
              <a:t>Σύνδεσμος: </a:t>
            </a:r>
            <a:r>
              <a:rPr lang="en-US" altLang="en-US" sz="1600" dirty="0"/>
              <a:t>https://dormivigilia.wordpress.com/2009/07/06/origin-of-the-nervous-system/comb-jelly/. </a:t>
            </a:r>
            <a:r>
              <a:rPr lang="el-GR" altLang="en-US" sz="1600" dirty="0"/>
              <a:t>Πηγή: </a:t>
            </a:r>
            <a:r>
              <a:rPr lang="en-US" altLang="en-US" sz="1600" dirty="0"/>
              <a:t>https://dormivigilia.wordpress.com/2009/07/06/origin-of-the-nervous-system./</a:t>
            </a:r>
          </a:p>
          <a:p>
            <a:pPr marL="0" indent="0">
              <a:buNone/>
            </a:pPr>
            <a:r>
              <a:rPr lang="el-GR" altLang="en-US" sz="1600" b="1" dirty="0"/>
              <a:t>Εικόνα </a:t>
            </a:r>
            <a:r>
              <a:rPr lang="el-GR" altLang="en-US" sz="1600" b="1" dirty="0" smtClean="0"/>
              <a:t>11</a:t>
            </a:r>
            <a:r>
              <a:rPr lang="el-GR" altLang="en-US" sz="1600" dirty="0" smtClean="0"/>
              <a:t>. </a:t>
            </a:r>
            <a:r>
              <a:rPr lang="en-US" altLang="en-US" sz="1600" dirty="0"/>
              <a:t>Figure ©1999 Campbell et </a:t>
            </a:r>
            <a:r>
              <a:rPr lang="en-US" altLang="en-US" sz="1600" dirty="0" err="1"/>
              <a:t>al.Copyright</a:t>
            </a:r>
            <a:r>
              <a:rPr lang="en-US" altLang="en-US" sz="1600" dirty="0"/>
              <a:t> 1999 Addison Wesley Longman, Inc. </a:t>
            </a:r>
            <a:r>
              <a:rPr lang="el-GR" altLang="en-US" sz="1600" dirty="0"/>
              <a:t>Σύνδεσμος: </a:t>
            </a:r>
            <a:r>
              <a:rPr lang="en-US" altLang="en-US" sz="1600" dirty="0"/>
              <a:t>http://www.mun.ca/biology/scarr/Protostomes_vs_Deuterostomes.html. </a:t>
            </a:r>
            <a:r>
              <a:rPr lang="el-GR" altLang="en-US" sz="1600" dirty="0"/>
              <a:t>Πηγή: </a:t>
            </a:r>
            <a:r>
              <a:rPr lang="en-US" altLang="en-US" sz="1600" dirty="0"/>
              <a:t>http://www.mun.ca/.</a:t>
            </a:r>
          </a:p>
          <a:p>
            <a:pPr marL="0" indent="0">
              <a:buNone/>
            </a:pPr>
            <a:r>
              <a:rPr lang="el-GR" altLang="en-US" sz="1600" b="1" dirty="0" smtClean="0"/>
              <a:t>Εικόνα 12. </a:t>
            </a:r>
            <a:r>
              <a:rPr lang="en-US" altLang="en-US" sz="1600" dirty="0" smtClean="0"/>
              <a:t>Copyright </a:t>
            </a:r>
            <a:r>
              <a:rPr lang="en-US" altLang="en-US" sz="1600" dirty="0"/>
              <a:t>2010 E</a:t>
            </a:r>
            <a:r>
              <a:rPr lang="el-GR" altLang="en-US" sz="1600" dirty="0" err="1"/>
              <a:t>κδόσεις</a:t>
            </a:r>
            <a:r>
              <a:rPr lang="el-GR" altLang="en-US" sz="1600" dirty="0"/>
              <a:t> </a:t>
            </a:r>
            <a:r>
              <a:rPr lang="en-US" altLang="en-US" sz="1600" dirty="0"/>
              <a:t>Utopia E.</a:t>
            </a:r>
            <a:r>
              <a:rPr lang="el-GR" altLang="en-US" sz="1600" dirty="0"/>
              <a:t>Π.Ε</a:t>
            </a:r>
            <a:r>
              <a:rPr lang="el-GR" altLang="en-US" sz="1600" dirty="0" smtClean="0"/>
              <a:t>.</a:t>
            </a:r>
            <a:r>
              <a:rPr lang="en-US" altLang="en-US" sz="1600" dirty="0" smtClean="0"/>
              <a:t>. </a:t>
            </a:r>
            <a:r>
              <a:rPr lang="el-GR" altLang="en-US" sz="1600" dirty="0" smtClean="0"/>
              <a:t>Πηγή: Ζωολογία</a:t>
            </a:r>
            <a:r>
              <a:rPr lang="el-GR" altLang="en-US" sz="1600" dirty="0"/>
              <a:t>: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a:t>
            </a:r>
            <a:r>
              <a:rPr lang="en-US" altLang="en-US" sz="1600" dirty="0" smtClean="0"/>
              <a:t>978-960-99280-3-8. </a:t>
            </a:r>
            <a:endParaRPr lang="en-US" altLang="en-US" sz="1600" dirty="0"/>
          </a:p>
          <a:p>
            <a:pPr marL="0" indent="0">
              <a:buNone/>
            </a:pPr>
            <a:r>
              <a:rPr lang="el-GR" altLang="en-US" sz="1600" b="1" dirty="0"/>
              <a:t>Εικόνα </a:t>
            </a:r>
            <a:r>
              <a:rPr lang="el-GR" altLang="en-US" sz="1600" b="1" dirty="0" smtClean="0"/>
              <a:t>13.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p>
          <a:p>
            <a:pPr marL="0" indent="0">
              <a:buNone/>
            </a:pPr>
            <a:r>
              <a:rPr lang="el-GR" altLang="en-US" sz="1600" b="1" dirty="0" smtClean="0"/>
              <a:t>Εικόνα 14. </a:t>
            </a:r>
            <a:r>
              <a:rPr lang="en-US" altLang="en-US" sz="1600" dirty="0" smtClean="0"/>
              <a:t>Copyrighted.</a:t>
            </a:r>
            <a:endParaRPr lang="el-GR" altLang="en-US" sz="1600" dirty="0"/>
          </a:p>
          <a:p>
            <a:pPr marL="0" indent="0">
              <a:buNone/>
            </a:pPr>
            <a:r>
              <a:rPr lang="el-GR" altLang="en-US" sz="1600" b="1" dirty="0"/>
              <a:t>Εικόνα </a:t>
            </a:r>
            <a:r>
              <a:rPr lang="el-GR" altLang="en-US" sz="1600" b="1" dirty="0" smtClean="0"/>
              <a:t>15.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p>
          <a:p>
            <a:pPr marL="0" indent="0">
              <a:buNone/>
            </a:pPr>
            <a:r>
              <a:rPr lang="el-GR" altLang="en-US" sz="1600" b="1" dirty="0" smtClean="0"/>
              <a:t>Εικόνα </a:t>
            </a:r>
            <a:r>
              <a:rPr lang="en-US" altLang="en-US" sz="1600" b="1" dirty="0" smtClean="0"/>
              <a:t>16</a:t>
            </a:r>
            <a:r>
              <a:rPr lang="el-GR" altLang="en-US" sz="1600" b="1" dirty="0" smtClean="0"/>
              <a:t>.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 </a:t>
            </a:r>
            <a:endParaRPr lang="en-US" altLang="en-US" sz="1600" dirty="0" smtClean="0"/>
          </a:p>
        </p:txBody>
      </p:sp>
      <p:sp>
        <p:nvSpPr>
          <p:cNvPr id="6" name="Θέση υποσέλιδου 5"/>
          <p:cNvSpPr>
            <a:spLocks noGrp="1"/>
          </p:cNvSpPr>
          <p:nvPr>
            <p:ph type="ftr" sz="quarter" idx="10"/>
          </p:nvPr>
        </p:nvSpPr>
        <p:spPr/>
        <p:txBody>
          <a:bodyPr/>
          <a:lstStyle/>
          <a:p>
            <a:pPr>
              <a:defRPr/>
            </a:pPr>
            <a:r>
              <a:rPr lang="el-GR" smtClean="0"/>
              <a:t>Ενότητα 6. Αρχιτεκτονικό Πρότυπο Ζώου</a:t>
            </a:r>
            <a:endParaRPr lang="en-US" dirty="0"/>
          </a:p>
        </p:txBody>
      </p:sp>
      <p:sp>
        <p:nvSpPr>
          <p:cNvPr id="7" name="Θέση αριθμού διαφάνειας 6"/>
          <p:cNvSpPr>
            <a:spLocks noGrp="1"/>
          </p:cNvSpPr>
          <p:nvPr>
            <p:ph type="sldNum" sz="quarter" idx="11"/>
          </p:nvPr>
        </p:nvSpPr>
        <p:spPr/>
        <p:txBody>
          <a:bodyPr/>
          <a:lstStyle/>
          <a:p>
            <a:pPr>
              <a:defRPr/>
            </a:pPr>
            <a:fld id="{ED73FE9B-927A-4B8E-A00A-FEB57A273DF9}" type="slidenum">
              <a:rPr lang="en-US" smtClean="0"/>
              <a:pPr>
                <a:defRPr/>
              </a:pPr>
              <a:t>81</a:t>
            </a:fld>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a:xfrm>
            <a:off x="291306" y="372842"/>
            <a:ext cx="8515350" cy="1325563"/>
          </a:xfrm>
        </p:spPr>
        <p:txBody>
          <a:bodyPr/>
          <a:lstStyle/>
          <a:p>
            <a:r>
              <a:rPr lang="el-GR" altLang="en-US" sz="4000" dirty="0" smtClean="0"/>
              <a:t>Σημείωμα Χρήσης Έργων Τρίτων</a:t>
            </a:r>
            <a:r>
              <a:rPr lang="en-US" altLang="en-US" sz="4000" dirty="0" smtClean="0"/>
              <a:t> </a:t>
            </a:r>
            <a:r>
              <a:rPr lang="en-US" altLang="en-US" sz="4000" dirty="0" smtClean="0"/>
              <a:t>4/6</a:t>
            </a:r>
            <a:endParaRPr lang="el-GR" altLang="en-US" sz="4000" dirty="0" smtClean="0"/>
          </a:p>
        </p:txBody>
      </p:sp>
      <p:sp>
        <p:nvSpPr>
          <p:cNvPr id="168963" name="Content Placeholder 2"/>
          <p:cNvSpPr>
            <a:spLocks noGrp="1"/>
          </p:cNvSpPr>
          <p:nvPr>
            <p:ph idx="1"/>
          </p:nvPr>
        </p:nvSpPr>
        <p:spPr>
          <a:xfrm>
            <a:off x="605631" y="1708418"/>
            <a:ext cx="7886700" cy="4351338"/>
          </a:xfrm>
        </p:spPr>
        <p:txBody>
          <a:bodyPr/>
          <a:lstStyle/>
          <a:p>
            <a:pPr marL="0" indent="0" eaLnBrk="1" hangingPunct="1">
              <a:buNone/>
            </a:pPr>
            <a:r>
              <a:rPr lang="el-GR" altLang="en-US" sz="1600" b="1" dirty="0" smtClean="0"/>
              <a:t>Εικόνα </a:t>
            </a:r>
            <a:r>
              <a:rPr lang="el-GR" altLang="en-US" sz="1600" b="1" dirty="0" smtClean="0"/>
              <a:t>17. </a:t>
            </a:r>
            <a:r>
              <a:rPr lang="el-GR" altLang="en-US" sz="1600" dirty="0"/>
              <a:t>© </a:t>
            </a:r>
            <a:r>
              <a:rPr lang="en-US" altLang="en-US" sz="1600" dirty="0"/>
              <a:t>Copyright 2013 AG. </a:t>
            </a:r>
            <a:r>
              <a:rPr lang="el-GR" altLang="en-US" sz="1600" dirty="0"/>
              <a:t>Σύνδεσμος: </a:t>
            </a:r>
            <a:r>
              <a:rPr lang="en-US" altLang="en-US" sz="1600" dirty="0"/>
              <a:t>http://editions.sciencetechnologyaction.com/lessons2-14731.php. </a:t>
            </a:r>
            <a:r>
              <a:rPr lang="el-GR" altLang="en-US" sz="1600" dirty="0"/>
              <a:t>Πηγή: </a:t>
            </a:r>
            <a:r>
              <a:rPr lang="en-US" altLang="en-US" sz="1600" dirty="0"/>
              <a:t>Science and Technology in action. http://editions.sciencetechnologyaction.com/. </a:t>
            </a:r>
          </a:p>
          <a:p>
            <a:pPr marL="0" indent="0" eaLnBrk="1" hangingPunct="1">
              <a:buNone/>
            </a:pPr>
            <a:r>
              <a:rPr lang="el-GR" altLang="en-US" sz="1600" b="1" dirty="0"/>
              <a:t>Εικόνα </a:t>
            </a:r>
            <a:r>
              <a:rPr lang="el-GR" altLang="en-US" sz="1600" b="1" dirty="0" smtClean="0"/>
              <a:t>18. </a:t>
            </a:r>
            <a:r>
              <a:rPr lang="en-US" altLang="en-US" sz="1600" dirty="0"/>
              <a:t>Copyright 2010 E</a:t>
            </a:r>
            <a:r>
              <a:rPr lang="el-GR" altLang="en-US" sz="1600" dirty="0" err="1"/>
              <a:t>κδόσεις</a:t>
            </a:r>
            <a:r>
              <a:rPr lang="el-GR" altLang="en-US" sz="1600" dirty="0"/>
              <a:t> </a:t>
            </a:r>
            <a:r>
              <a:rPr lang="en-US" altLang="en-US" sz="1600" dirty="0"/>
              <a:t>Utopia E.</a:t>
            </a:r>
            <a:r>
              <a:rPr lang="el-GR" altLang="en-US" sz="1600" dirty="0"/>
              <a:t>Π.Ε. Πηγή: Ζωολογία: Ολοκληρωμένες Αρχές,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ISBN: 978-960-99280-3-8.</a:t>
            </a:r>
          </a:p>
          <a:p>
            <a:pPr marL="0" indent="0" eaLnBrk="1" hangingPunct="1">
              <a:buNone/>
            </a:pPr>
            <a:r>
              <a:rPr lang="el-GR" altLang="en-US" sz="1600" b="1" dirty="0"/>
              <a:t>Εικόνα </a:t>
            </a:r>
            <a:r>
              <a:rPr lang="el-GR" altLang="en-US" sz="1600" b="1" dirty="0" smtClean="0"/>
              <a:t>19. </a:t>
            </a:r>
            <a:r>
              <a:rPr lang="el-GR" altLang="en-US" sz="1600" dirty="0"/>
              <a:t>© 2013 </a:t>
            </a:r>
            <a:r>
              <a:rPr lang="en-US" altLang="en-US" sz="1600" dirty="0"/>
              <a:t>Georgia Highlands College </a:t>
            </a:r>
            <a:r>
              <a:rPr lang="el-GR" altLang="en-US" sz="1600" dirty="0"/>
              <a:t>Σύνδεσμος: </a:t>
            </a:r>
            <a:r>
              <a:rPr lang="en-US" altLang="en-US" sz="1600" dirty="0"/>
              <a:t>http://www.highlands.edu/academics/divisions/scipe/biology/faculty/harnden/2121/notes/tissues.htm. </a:t>
            </a:r>
            <a:r>
              <a:rPr lang="el-GR" altLang="en-US" sz="1600" dirty="0"/>
              <a:t>Πηγή: </a:t>
            </a:r>
            <a:r>
              <a:rPr lang="en-US" altLang="en-US" sz="1600" dirty="0"/>
              <a:t>http://www.highlands.edu.</a:t>
            </a:r>
          </a:p>
          <a:p>
            <a:pPr marL="0" indent="0" eaLnBrk="1" hangingPunct="1">
              <a:buNone/>
            </a:pPr>
            <a:r>
              <a:rPr lang="el-GR" altLang="en-US" sz="1600" b="1" dirty="0"/>
              <a:t>Εικόνα </a:t>
            </a:r>
            <a:r>
              <a:rPr lang="el-GR" altLang="en-US" sz="1600" b="1" dirty="0" smtClean="0"/>
              <a:t>20. </a:t>
            </a:r>
            <a:r>
              <a:rPr lang="en-US" altLang="en-US" sz="1600" dirty="0"/>
              <a:t>Southwest Tennessee Community College. Instructor: Ray D. Burkett, Ph. D. </a:t>
            </a:r>
            <a:r>
              <a:rPr lang="el-GR" altLang="en-US" sz="1600" dirty="0"/>
              <a:t>Σύνδεσμος:</a:t>
            </a:r>
            <a:r>
              <a:rPr lang="en-US" altLang="en-US" sz="1600" dirty="0"/>
              <a:t>http://faculty.southwest.tn.edu/rburkett/A&amp;P1%20Tissues.htm. </a:t>
            </a:r>
            <a:r>
              <a:rPr lang="el-GR" altLang="en-US" sz="1600" dirty="0"/>
              <a:t>Πηγή: </a:t>
            </a:r>
            <a:r>
              <a:rPr lang="en-US" altLang="en-US" sz="1600" dirty="0"/>
              <a:t>http://faculty.southwest.tn.edu/rburkett/profpage.htm</a:t>
            </a:r>
          </a:p>
          <a:p>
            <a:pPr marL="0" indent="0" eaLnBrk="1" hangingPunct="1">
              <a:buNone/>
            </a:pPr>
            <a:r>
              <a:rPr lang="el-GR" altLang="en-US" sz="1600" b="1" dirty="0" smtClean="0"/>
              <a:t>Εικόνα </a:t>
            </a:r>
            <a:r>
              <a:rPr lang="en-US" altLang="en-US" sz="1600" b="1" dirty="0" smtClean="0"/>
              <a:t>21</a:t>
            </a:r>
            <a:r>
              <a:rPr lang="el-GR" altLang="en-US" sz="1600" b="1" dirty="0" smtClean="0"/>
              <a:t>. </a:t>
            </a:r>
            <a:r>
              <a:rPr lang="en-US" altLang="en-US" sz="1600" dirty="0"/>
              <a:t>Southwest Tennessee Community College. Instructor: Ray D. Burkett, Ph. D. </a:t>
            </a:r>
            <a:r>
              <a:rPr lang="en-US" altLang="en-US" sz="1600" dirty="0" err="1"/>
              <a:t>Σύνδεσμος:http</a:t>
            </a:r>
            <a:r>
              <a:rPr lang="en-US" altLang="en-US" sz="1600" dirty="0"/>
              <a:t>://faculty.southwest.tn.edu/</a:t>
            </a:r>
            <a:r>
              <a:rPr lang="en-US" altLang="en-US" sz="1600" dirty="0" err="1"/>
              <a:t>rburkett</a:t>
            </a:r>
            <a:r>
              <a:rPr lang="en-US" altLang="en-US" sz="1600" dirty="0"/>
              <a:t>/A&amp;P1%20Tissues.htm. </a:t>
            </a:r>
            <a:r>
              <a:rPr lang="en-US" altLang="en-US" sz="1600" dirty="0" err="1"/>
              <a:t>Πηγή</a:t>
            </a:r>
            <a:r>
              <a:rPr lang="en-US" altLang="en-US" sz="1600" dirty="0"/>
              <a:t>: http://</a:t>
            </a:r>
            <a:r>
              <a:rPr lang="en-US" altLang="en-US" sz="1600" dirty="0" smtClean="0"/>
              <a:t>faculty.southwest.tn.edu/rburkett/profpage.htm</a:t>
            </a:r>
            <a:endParaRPr lang="en-US" altLang="en-US" sz="1600" dirty="0"/>
          </a:p>
        </p:txBody>
      </p:sp>
      <p:sp>
        <p:nvSpPr>
          <p:cNvPr id="6" name="Θέση υποσέλιδου 5"/>
          <p:cNvSpPr>
            <a:spLocks noGrp="1"/>
          </p:cNvSpPr>
          <p:nvPr>
            <p:ph type="ftr" sz="quarter" idx="10"/>
          </p:nvPr>
        </p:nvSpPr>
        <p:spPr/>
        <p:txBody>
          <a:bodyPr/>
          <a:lstStyle/>
          <a:p>
            <a:pPr>
              <a:defRPr/>
            </a:pPr>
            <a:r>
              <a:rPr lang="el-GR" smtClean="0"/>
              <a:t>Ενότητα 6. Αρχιτεκτονικό Πρότυπο Ζώου</a:t>
            </a:r>
            <a:endParaRPr lang="en-US" dirty="0"/>
          </a:p>
        </p:txBody>
      </p:sp>
      <p:sp>
        <p:nvSpPr>
          <p:cNvPr id="7" name="Θέση αριθμού διαφάνειας 6"/>
          <p:cNvSpPr>
            <a:spLocks noGrp="1"/>
          </p:cNvSpPr>
          <p:nvPr>
            <p:ph type="sldNum" sz="quarter" idx="11"/>
          </p:nvPr>
        </p:nvSpPr>
        <p:spPr/>
        <p:txBody>
          <a:bodyPr/>
          <a:lstStyle/>
          <a:p>
            <a:pPr>
              <a:defRPr/>
            </a:pPr>
            <a:fld id="{8440D0A1-1E79-4ABB-8E4F-BD9BC096B1F4}" type="slidenum">
              <a:rPr lang="en-US" smtClean="0"/>
              <a:pPr>
                <a:defRPr/>
              </a:pPr>
              <a:t>82</a:t>
            </a:fld>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368077" y="366835"/>
            <a:ext cx="8407846" cy="1325563"/>
          </a:xfrm>
        </p:spPr>
        <p:txBody>
          <a:bodyPr/>
          <a:lstStyle/>
          <a:p>
            <a:r>
              <a:rPr lang="el-GR" altLang="en-US" sz="4000" dirty="0" smtClean="0"/>
              <a:t>Σημείωμα Χρήσης Έργων Τρίτων</a:t>
            </a:r>
            <a:r>
              <a:rPr lang="en-US" altLang="en-US" sz="4000" dirty="0" smtClean="0"/>
              <a:t> </a:t>
            </a:r>
            <a:r>
              <a:rPr lang="en-US" altLang="en-US" sz="4000" dirty="0" smtClean="0"/>
              <a:t>5/6</a:t>
            </a:r>
            <a:endParaRPr lang="el-GR" altLang="en-US" sz="4000" dirty="0" smtClean="0"/>
          </a:p>
        </p:txBody>
      </p:sp>
      <p:sp>
        <p:nvSpPr>
          <p:cNvPr id="171011" name="Content Placeholder 2"/>
          <p:cNvSpPr>
            <a:spLocks noGrp="1"/>
          </p:cNvSpPr>
          <p:nvPr>
            <p:ph idx="1"/>
          </p:nvPr>
        </p:nvSpPr>
        <p:spPr>
          <a:xfrm>
            <a:off x="628650" y="1850499"/>
            <a:ext cx="7886700" cy="4351338"/>
          </a:xfrm>
        </p:spPr>
        <p:txBody>
          <a:bodyPr/>
          <a:lstStyle/>
          <a:p>
            <a:pPr marL="0" indent="0">
              <a:buNone/>
            </a:pPr>
            <a:r>
              <a:rPr lang="el-GR" altLang="en-US" sz="1600" b="1" dirty="0" smtClean="0"/>
              <a:t>Εικόνα </a:t>
            </a:r>
            <a:r>
              <a:rPr lang="el-GR" altLang="en-US" sz="1600" b="1" dirty="0" smtClean="0"/>
              <a:t>22. </a:t>
            </a:r>
            <a:r>
              <a:rPr lang="en-US" altLang="en-US" sz="1600" dirty="0"/>
              <a:t>Southwest Tennessee Community College. Instructor: Ray D. Burkett, Ph. D. </a:t>
            </a:r>
            <a:r>
              <a:rPr lang="el-GR" altLang="en-US" sz="1600" dirty="0"/>
              <a:t>Σύνδεσμος:</a:t>
            </a:r>
            <a:r>
              <a:rPr lang="en-US" altLang="en-US" sz="1600" dirty="0"/>
              <a:t>http://faculty.southwest.tn.edu/rburkett/A&amp;P1%20Tissues.htm. </a:t>
            </a:r>
            <a:r>
              <a:rPr lang="el-GR" altLang="en-US" sz="1600" dirty="0"/>
              <a:t>Πηγή: </a:t>
            </a:r>
            <a:r>
              <a:rPr lang="en-US" altLang="en-US" sz="1600" dirty="0"/>
              <a:t>http://faculty.southwest.tn.edu/rburkett/profpage.htm</a:t>
            </a:r>
          </a:p>
          <a:p>
            <a:pPr marL="0" indent="0">
              <a:buNone/>
            </a:pPr>
            <a:r>
              <a:rPr lang="el-GR" altLang="en-US" sz="1600" b="1" dirty="0"/>
              <a:t>Εικόνα </a:t>
            </a:r>
            <a:r>
              <a:rPr lang="el-GR" altLang="en-US" sz="1600" b="1" dirty="0" smtClean="0"/>
              <a:t>23. </a:t>
            </a:r>
            <a:r>
              <a:rPr lang="en-US" altLang="en-US" sz="1600" dirty="0"/>
              <a:t>Copyright© 2009-2015 TheTechJournal.com | All Right Reserved: </a:t>
            </a:r>
            <a:r>
              <a:rPr lang="el-GR" altLang="en-US" sz="1600" dirty="0"/>
              <a:t>Σύνδεσμος: </a:t>
            </a:r>
            <a:r>
              <a:rPr lang="en-US" altLang="en-US" sz="1600" dirty="0"/>
              <a:t>http://thetechjournal.com/science/neuron-implantation-can-rewire-brain-itself.xhtml. </a:t>
            </a:r>
            <a:r>
              <a:rPr lang="el-GR" altLang="en-US" sz="1600" dirty="0"/>
              <a:t>Πηγή:  </a:t>
            </a:r>
            <a:r>
              <a:rPr lang="en-US" altLang="en-US" sz="1600" dirty="0"/>
              <a:t>http://thetechjournal.com/.</a:t>
            </a:r>
          </a:p>
          <a:p>
            <a:pPr marL="0" indent="0">
              <a:buNone/>
            </a:pPr>
            <a:r>
              <a:rPr lang="el-GR" altLang="en-US" sz="1600" b="1" dirty="0"/>
              <a:t>Εικόνα </a:t>
            </a:r>
            <a:r>
              <a:rPr lang="el-GR" altLang="en-US" sz="1600" b="1" dirty="0" smtClean="0"/>
              <a:t>24.  </a:t>
            </a:r>
            <a:r>
              <a:rPr lang="en-US" altLang="en-US" sz="1600" dirty="0"/>
              <a:t>Abigail </a:t>
            </a:r>
            <a:r>
              <a:rPr lang="en-US" altLang="en-US" sz="1600" dirty="0" err="1"/>
              <a:t>Hackam</a:t>
            </a:r>
            <a:r>
              <a:rPr lang="en-US" altLang="en-US" sz="1600" dirty="0"/>
              <a:t> et al., 2007, BMC Cell Biology . </a:t>
            </a:r>
            <a:r>
              <a:rPr lang="el-GR" altLang="en-US" sz="1600" dirty="0"/>
              <a:t>Σύνδεσμος: </a:t>
            </a:r>
            <a:r>
              <a:rPr lang="en-US" altLang="en-US" sz="1600" dirty="0"/>
              <a:t>http://www.biomedcentral.com/bmccellbiol/imagehighlight/2008/1. </a:t>
            </a:r>
            <a:r>
              <a:rPr lang="el-GR" altLang="en-US" sz="1600" dirty="0"/>
              <a:t>Πηγή: </a:t>
            </a:r>
            <a:r>
              <a:rPr lang="en-US" altLang="en-US" sz="1600" dirty="0"/>
              <a:t>http://www.biomedcentral.com/.</a:t>
            </a:r>
          </a:p>
          <a:p>
            <a:pPr marL="0" indent="0">
              <a:buNone/>
            </a:pPr>
            <a:r>
              <a:rPr lang="el-GR" altLang="en-US" sz="1600" b="1" dirty="0"/>
              <a:t>Εικόνα </a:t>
            </a:r>
            <a:r>
              <a:rPr lang="el-GR" altLang="en-US" sz="1600" b="1" dirty="0" smtClean="0"/>
              <a:t>25. </a:t>
            </a:r>
            <a:r>
              <a:rPr lang="en-US" altLang="en-US" sz="1600" dirty="0"/>
              <a:t>Ma. </a:t>
            </a:r>
            <a:r>
              <a:rPr lang="en-US" altLang="en-US" sz="1600" dirty="0" err="1"/>
              <a:t>Teressa</a:t>
            </a:r>
            <a:r>
              <a:rPr lang="en-US" altLang="en-US" sz="1600" dirty="0"/>
              <a:t>. B. </a:t>
            </a:r>
            <a:r>
              <a:rPr lang="en-US" altLang="en-US" sz="1600" dirty="0" err="1"/>
              <a:t>Consulta</a:t>
            </a:r>
            <a:r>
              <a:rPr lang="en-US" altLang="en-US" sz="1600" dirty="0"/>
              <a:t> – Francisco, PhD. </a:t>
            </a:r>
            <a:r>
              <a:rPr lang="el-GR" altLang="en-US" sz="1600" dirty="0"/>
              <a:t>Σύνδεσμος: </a:t>
            </a:r>
            <a:r>
              <a:rPr lang="en-US" altLang="en-US" sz="1600" dirty="0"/>
              <a:t>http://www.slideshare.net/tessconsulta/history-of-embryology. </a:t>
            </a:r>
            <a:r>
              <a:rPr lang="el-GR" altLang="en-US" sz="1600" dirty="0"/>
              <a:t>Πηγή: </a:t>
            </a:r>
            <a:r>
              <a:rPr lang="en-US" altLang="en-US" sz="1600" dirty="0"/>
              <a:t>http://www.slideshare.net.</a:t>
            </a:r>
          </a:p>
          <a:p>
            <a:pPr marL="0" indent="0">
              <a:buFont typeface="Arial" panose="020B0604020202020204" pitchFamily="34" charset="0"/>
              <a:buNone/>
            </a:pPr>
            <a:r>
              <a:rPr lang="el-GR" altLang="en-US" sz="1600" b="1" dirty="0" err="1" smtClean="0"/>
              <a:t>Eικόνα</a:t>
            </a:r>
            <a:r>
              <a:rPr lang="el-GR" altLang="en-US" sz="1600" b="1" dirty="0" smtClean="0"/>
              <a:t> 26. </a:t>
            </a:r>
            <a:r>
              <a:rPr lang="en-US" altLang="en-US" sz="1600" dirty="0" smtClean="0"/>
              <a:t>@</a:t>
            </a:r>
            <a:r>
              <a:rPr lang="en-US" altLang="en-US" sz="1600" dirty="0" err="1"/>
              <a:t>Cebra</a:t>
            </a:r>
            <a:r>
              <a:rPr lang="en-US" altLang="en-US" sz="1600" dirty="0"/>
              <a:t>-Thomas, 2006. </a:t>
            </a:r>
            <a:r>
              <a:rPr lang="en-US" altLang="en-US" sz="1600" dirty="0" err="1"/>
              <a:t>Σύνδεσμος</a:t>
            </a:r>
            <a:r>
              <a:rPr lang="en-US" altLang="en-US" sz="1600" dirty="0"/>
              <a:t>: Scott Gilbert/Judy </a:t>
            </a:r>
            <a:r>
              <a:rPr lang="en-US" altLang="en-US" sz="1600" dirty="0" err="1"/>
              <a:t>Cebra</a:t>
            </a:r>
            <a:r>
              <a:rPr lang="en-US" altLang="en-US" sz="1600" dirty="0"/>
              <a:t>-Thomas </a:t>
            </a:r>
            <a:r>
              <a:rPr lang="en-US" altLang="en-US" sz="1600" dirty="0" err="1"/>
              <a:t>LabThe</a:t>
            </a:r>
            <a:r>
              <a:rPr lang="en-US" altLang="en-US" sz="1600" dirty="0"/>
              <a:t> development of the turtle carapace http://www.millersville.edu/~jcebrathomas/cebra_thomas/DB_lab/JCT%20research/Turtle/turtle_carapace.html. </a:t>
            </a:r>
            <a:r>
              <a:rPr lang="en-US" altLang="en-US" sz="1600" dirty="0" err="1"/>
              <a:t>Πηγή</a:t>
            </a:r>
            <a:r>
              <a:rPr lang="en-US" altLang="en-US" sz="1600" dirty="0"/>
              <a:t>: http://www.millersville.edu</a:t>
            </a:r>
            <a:r>
              <a:rPr lang="en-US" altLang="en-US" sz="1600" dirty="0" smtClean="0"/>
              <a:t>/.</a:t>
            </a:r>
            <a:endParaRPr lang="en-US" altLang="en-US" sz="1600" dirty="0"/>
          </a:p>
        </p:txBody>
      </p:sp>
      <p:sp>
        <p:nvSpPr>
          <p:cNvPr id="6" name="Θέση υποσέλιδου 5"/>
          <p:cNvSpPr>
            <a:spLocks noGrp="1"/>
          </p:cNvSpPr>
          <p:nvPr>
            <p:ph type="ftr" sz="quarter" idx="10"/>
          </p:nvPr>
        </p:nvSpPr>
        <p:spPr/>
        <p:txBody>
          <a:bodyPr/>
          <a:lstStyle/>
          <a:p>
            <a:pPr>
              <a:defRPr/>
            </a:pPr>
            <a:r>
              <a:rPr lang="el-GR" dirty="0" smtClean="0"/>
              <a:t>Ενότητα 6. Αρχιτεκτονικό Πρότυπο Ζώου</a:t>
            </a:r>
            <a:endParaRPr lang="en-US" dirty="0"/>
          </a:p>
        </p:txBody>
      </p:sp>
      <p:sp>
        <p:nvSpPr>
          <p:cNvPr id="7" name="Θέση αριθμού διαφάνειας 6"/>
          <p:cNvSpPr>
            <a:spLocks noGrp="1"/>
          </p:cNvSpPr>
          <p:nvPr>
            <p:ph type="sldNum" sz="quarter" idx="11"/>
          </p:nvPr>
        </p:nvSpPr>
        <p:spPr/>
        <p:txBody>
          <a:bodyPr/>
          <a:lstStyle/>
          <a:p>
            <a:pPr>
              <a:defRPr/>
            </a:pPr>
            <a:fld id="{60DDDEA8-07EE-4417-881F-5DD36DDFF535}" type="slidenum">
              <a:rPr lang="en-US" smtClean="0"/>
              <a:pPr>
                <a:defRPr/>
              </a:pPr>
              <a:t>83</a:t>
            </a:fld>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368077" y="366835"/>
            <a:ext cx="8407846" cy="1325563"/>
          </a:xfrm>
        </p:spPr>
        <p:txBody>
          <a:bodyPr/>
          <a:lstStyle/>
          <a:p>
            <a:r>
              <a:rPr lang="el-GR" altLang="en-US" sz="4000" dirty="0" smtClean="0"/>
              <a:t>Σημείωμα Χρήσης Έργων Τρίτων</a:t>
            </a:r>
            <a:r>
              <a:rPr lang="en-US" altLang="en-US" sz="4000" dirty="0" smtClean="0"/>
              <a:t> </a:t>
            </a:r>
            <a:r>
              <a:rPr lang="en-US" altLang="en-US" sz="4000" dirty="0" smtClean="0"/>
              <a:t>6/6</a:t>
            </a:r>
            <a:endParaRPr lang="el-GR" altLang="en-US" sz="4000" dirty="0" smtClean="0"/>
          </a:p>
        </p:txBody>
      </p:sp>
      <p:sp>
        <p:nvSpPr>
          <p:cNvPr id="171011" name="Content Placeholder 2"/>
          <p:cNvSpPr>
            <a:spLocks noGrp="1"/>
          </p:cNvSpPr>
          <p:nvPr>
            <p:ph idx="1"/>
          </p:nvPr>
        </p:nvSpPr>
        <p:spPr>
          <a:xfrm>
            <a:off x="628650" y="1850499"/>
            <a:ext cx="7886700" cy="4351338"/>
          </a:xfrm>
        </p:spPr>
        <p:txBody>
          <a:bodyPr/>
          <a:lstStyle/>
          <a:p>
            <a:pPr marL="0" indent="0">
              <a:buNone/>
            </a:pPr>
            <a:r>
              <a:rPr lang="el-GR" altLang="en-US" sz="1600" b="1" dirty="0" smtClean="0"/>
              <a:t>Εικόνα </a:t>
            </a:r>
            <a:r>
              <a:rPr lang="el-GR" altLang="en-US" sz="1600" b="1" dirty="0" smtClean="0"/>
              <a:t>27.  </a:t>
            </a:r>
            <a:r>
              <a:rPr lang="en-US" altLang="en-US" sz="1600" dirty="0"/>
              <a:t>Copyrighted.</a:t>
            </a:r>
          </a:p>
          <a:p>
            <a:pPr marL="0" indent="0">
              <a:buNone/>
            </a:pPr>
            <a:r>
              <a:rPr lang="el-GR" altLang="en-US" sz="1600" b="1" dirty="0"/>
              <a:t>Εικόνα </a:t>
            </a:r>
            <a:r>
              <a:rPr lang="el-GR" altLang="en-US" sz="1600" b="1" dirty="0" smtClean="0"/>
              <a:t>28. </a:t>
            </a:r>
            <a:r>
              <a:rPr lang="en-US" altLang="en-US" sz="1600" dirty="0" err="1"/>
              <a:t>Linkedin</a:t>
            </a:r>
            <a:r>
              <a:rPr lang="en-US" altLang="en-US" sz="1600" dirty="0"/>
              <a:t> Corporation © 2015.  </a:t>
            </a:r>
            <a:r>
              <a:rPr lang="en-US" altLang="en-US" sz="1600" dirty="0" err="1"/>
              <a:t>Σύνδεσμος</a:t>
            </a:r>
            <a:r>
              <a:rPr lang="en-US" altLang="en-US" sz="1600" dirty="0"/>
              <a:t>: Developmental Mechanisms of Evolutionary Change. http://www.slideshare.net/MerlynH/developmental-mechanisms-of-evolutionary-change. </a:t>
            </a:r>
            <a:r>
              <a:rPr lang="en-US" altLang="en-US" sz="1600" dirty="0" err="1"/>
              <a:t>Πηγή</a:t>
            </a:r>
            <a:r>
              <a:rPr lang="en-US" altLang="en-US" sz="1600" dirty="0"/>
              <a:t>: http://www.slideshare.net.</a:t>
            </a:r>
          </a:p>
          <a:p>
            <a:pPr marL="0" indent="0">
              <a:buNone/>
            </a:pPr>
            <a:r>
              <a:rPr lang="el-GR" altLang="en-US" sz="1600" b="1" dirty="0" smtClean="0"/>
              <a:t>Εικόνα 29.  </a:t>
            </a:r>
            <a:r>
              <a:rPr lang="en-US" altLang="en-US" sz="1600" dirty="0"/>
              <a:t>Copyrighted.</a:t>
            </a:r>
          </a:p>
          <a:p>
            <a:pPr marL="0" indent="0">
              <a:buNone/>
            </a:pPr>
            <a:r>
              <a:rPr lang="el-GR" altLang="en-US" sz="1600" b="1" dirty="0"/>
              <a:t>Εικόνα </a:t>
            </a:r>
            <a:r>
              <a:rPr lang="el-GR" altLang="en-US" sz="1600" b="1" dirty="0" smtClean="0"/>
              <a:t>30. </a:t>
            </a:r>
            <a:r>
              <a:rPr lang="el-GR" altLang="en-US" sz="1600" dirty="0"/>
              <a:t>© 2015 </a:t>
            </a:r>
            <a:r>
              <a:rPr lang="en-US" altLang="en-US" sz="1600" dirty="0"/>
              <a:t>Macmillan Publishers Limited. All Rights Reserved. http://www.nature.com/nature/journal/v442/n7102/fig_tab/nature04843_F4.html http://www.nature.com/.</a:t>
            </a:r>
          </a:p>
          <a:p>
            <a:pPr marL="0" indent="0">
              <a:buNone/>
            </a:pPr>
            <a:r>
              <a:rPr lang="el-GR" altLang="en-US" sz="1600" b="1" dirty="0"/>
              <a:t>Εικόνα </a:t>
            </a:r>
            <a:r>
              <a:rPr lang="el-GR" altLang="en-US" sz="1600" b="1" dirty="0" smtClean="0"/>
              <a:t>31. </a:t>
            </a:r>
            <a:r>
              <a:rPr lang="en-US" altLang="en-US" sz="1600" dirty="0"/>
              <a:t>Copyrighted.</a:t>
            </a:r>
          </a:p>
          <a:p>
            <a:pPr marL="0" indent="0">
              <a:buNone/>
            </a:pPr>
            <a:r>
              <a:rPr lang="el-GR" altLang="en-US" sz="1600" b="1" dirty="0"/>
              <a:t>Εικόνα </a:t>
            </a:r>
            <a:r>
              <a:rPr lang="el-GR" altLang="en-US" sz="1600" b="1" dirty="0" smtClean="0"/>
              <a:t>32. </a:t>
            </a:r>
            <a:r>
              <a:rPr lang="en-US" altLang="en-US" sz="1600" dirty="0" err="1"/>
              <a:t>Linkedin</a:t>
            </a:r>
            <a:r>
              <a:rPr lang="en-US" altLang="en-US" sz="1600" dirty="0"/>
              <a:t> Corporation © 2015.  </a:t>
            </a:r>
            <a:r>
              <a:rPr lang="el-GR" altLang="en-US" sz="1600" dirty="0"/>
              <a:t>Σύνδεσμος: </a:t>
            </a:r>
            <a:r>
              <a:rPr lang="en-US" altLang="en-US" sz="1600" dirty="0"/>
              <a:t>Developmental Mechanisms of Evolutionary Change. http://www.slideshare.net/MerlynH/developmental-mechanisms-of-evolutionary-change. </a:t>
            </a:r>
            <a:r>
              <a:rPr lang="el-GR" altLang="en-US" sz="1600" dirty="0"/>
              <a:t>Πηγή: </a:t>
            </a:r>
            <a:r>
              <a:rPr lang="en-US" altLang="en-US" sz="1600" dirty="0"/>
              <a:t>http://www.slideshare.net.</a:t>
            </a:r>
          </a:p>
          <a:p>
            <a:pPr marL="0" indent="0">
              <a:buNone/>
            </a:pPr>
            <a:endParaRPr lang="en-US" altLang="en-US" sz="1600" dirty="0"/>
          </a:p>
          <a:p>
            <a:pPr marL="0" indent="0">
              <a:buNone/>
            </a:pPr>
            <a:endParaRPr lang="en-US" altLang="en-US" sz="1600" dirty="0"/>
          </a:p>
        </p:txBody>
      </p:sp>
      <p:sp>
        <p:nvSpPr>
          <p:cNvPr id="6" name="Θέση υποσέλιδου 5"/>
          <p:cNvSpPr>
            <a:spLocks noGrp="1"/>
          </p:cNvSpPr>
          <p:nvPr>
            <p:ph type="ftr" sz="quarter" idx="10"/>
          </p:nvPr>
        </p:nvSpPr>
        <p:spPr/>
        <p:txBody>
          <a:bodyPr/>
          <a:lstStyle/>
          <a:p>
            <a:pPr>
              <a:defRPr/>
            </a:pPr>
            <a:r>
              <a:rPr lang="el-GR" dirty="0" smtClean="0"/>
              <a:t>Ενότητα 6. Αρχιτεκτονικό Πρότυπο Ζώου</a:t>
            </a:r>
            <a:endParaRPr lang="en-US" dirty="0"/>
          </a:p>
        </p:txBody>
      </p:sp>
      <p:sp>
        <p:nvSpPr>
          <p:cNvPr id="7" name="Θέση αριθμού διαφάνειας 6"/>
          <p:cNvSpPr>
            <a:spLocks noGrp="1"/>
          </p:cNvSpPr>
          <p:nvPr>
            <p:ph type="sldNum" sz="quarter" idx="11"/>
          </p:nvPr>
        </p:nvSpPr>
        <p:spPr/>
        <p:txBody>
          <a:bodyPr/>
          <a:lstStyle/>
          <a:p>
            <a:pPr>
              <a:defRPr/>
            </a:pPr>
            <a:fld id="{60DDDEA8-07EE-4417-881F-5DD36DDFF535}" type="slidenum">
              <a:rPr lang="en-US" smtClean="0"/>
              <a:pPr>
                <a:defRPr/>
              </a:pPr>
              <a:t>84</a:t>
            </a:fld>
            <a:endParaRPr lang="en-US"/>
          </a:p>
        </p:txBody>
      </p:sp>
    </p:spTree>
    <p:extLst>
      <p:ext uri="{BB962C8B-B14F-4D97-AF65-F5344CB8AC3E}">
        <p14:creationId xmlns:p14="http://schemas.microsoft.com/office/powerpoint/2010/main" val="3223623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Τίτλος 3"/>
          <p:cNvSpPr>
            <a:spLocks noGrp="1"/>
          </p:cNvSpPr>
          <p:nvPr>
            <p:ph type="title"/>
          </p:nvPr>
        </p:nvSpPr>
        <p:spPr>
          <a:xfrm>
            <a:off x="345281" y="365125"/>
            <a:ext cx="8515350" cy="1325563"/>
          </a:xfrm>
        </p:spPr>
        <p:txBody>
          <a:bodyPr/>
          <a:lstStyle/>
          <a:p>
            <a:pPr eaLnBrk="1" hangingPunct="1"/>
            <a:r>
              <a:rPr lang="el-GR" altLang="en-US" sz="4000" dirty="0">
                <a:solidFill>
                  <a:srgbClr val="0070C0"/>
                </a:solidFill>
              </a:rPr>
              <a:t>Επίπεδα οργάνωσης:</a:t>
            </a:r>
            <a:br>
              <a:rPr lang="el-GR" altLang="en-US" sz="4000" dirty="0">
                <a:solidFill>
                  <a:srgbClr val="0070C0"/>
                </a:solidFill>
              </a:rPr>
            </a:br>
            <a:r>
              <a:rPr lang="el-GR" altLang="en-US" sz="3400" dirty="0" err="1">
                <a:solidFill>
                  <a:srgbClr val="0070C0"/>
                </a:solidFill>
              </a:rPr>
              <a:t>Κυτταρο</a:t>
            </a:r>
            <a:r>
              <a:rPr lang="el-GR" altLang="en-US" sz="3400" dirty="0">
                <a:solidFill>
                  <a:srgbClr val="0070C0"/>
                </a:solidFill>
              </a:rPr>
              <a:t>-ιστολογική βαθμίδα οργάνωσης </a:t>
            </a:r>
            <a:r>
              <a:rPr lang="el-GR" altLang="en-US" sz="3400" dirty="0" smtClean="0">
                <a:solidFill>
                  <a:srgbClr val="0070C0"/>
                </a:solidFill>
              </a:rPr>
              <a:t>2/2</a:t>
            </a:r>
          </a:p>
        </p:txBody>
      </p:sp>
      <p:sp>
        <p:nvSpPr>
          <p:cNvPr id="5" name="Θέση υποσέλιδου 4"/>
          <p:cNvSpPr>
            <a:spLocks noGrp="1"/>
          </p:cNvSpPr>
          <p:nvPr>
            <p:ph type="ftr" sz="quarter" idx="10"/>
          </p:nvPr>
        </p:nvSpPr>
        <p:spPr/>
        <p:txBody>
          <a:bodyPr/>
          <a:lstStyle/>
          <a:p>
            <a:pPr>
              <a:defRPr/>
            </a:pPr>
            <a:r>
              <a:rPr lang="el-GR" dirty="0" smtClean="0">
                <a:latin typeface="+mn-lt"/>
              </a:rPr>
              <a:t>Ενότητα 6. Αρχιτεκτονικό Πρότυπο Ζώου</a:t>
            </a:r>
            <a:endParaRPr lang="en-US" dirty="0">
              <a:latin typeface="+mn-lt"/>
            </a:endParaRPr>
          </a:p>
        </p:txBody>
      </p:sp>
      <p:sp>
        <p:nvSpPr>
          <p:cNvPr id="6" name="Θέση αριθμού διαφάνειας 5"/>
          <p:cNvSpPr>
            <a:spLocks noGrp="1"/>
          </p:cNvSpPr>
          <p:nvPr>
            <p:ph type="sldNum" sz="quarter" idx="11"/>
          </p:nvPr>
        </p:nvSpPr>
        <p:spPr/>
        <p:txBody>
          <a:bodyPr/>
          <a:lstStyle/>
          <a:p>
            <a:pPr>
              <a:defRPr/>
            </a:pPr>
            <a:fld id="{E64FBAEC-BD69-469D-B3B1-4B2EEF68C4C4}" type="slidenum">
              <a:rPr lang="en-US" altLang="el-GR" smtClean="0"/>
              <a:pPr>
                <a:defRPr/>
              </a:pPr>
              <a:t>9</a:t>
            </a:fld>
            <a:endParaRPr lang="en-US" altLang="el-GR"/>
          </a:p>
        </p:txBody>
      </p:sp>
      <p:pic>
        <p:nvPicPr>
          <p:cNvPr id="15365"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051050" y="1958975"/>
            <a:ext cx="5103813" cy="3827463"/>
          </a:xfrm>
        </p:spPr>
      </p:pic>
      <p:sp>
        <p:nvSpPr>
          <p:cNvPr id="7" name="TextBox 6"/>
          <p:cNvSpPr txBox="1"/>
          <p:nvPr/>
        </p:nvSpPr>
        <p:spPr>
          <a:xfrm>
            <a:off x="6689725" y="5373688"/>
            <a:ext cx="263525" cy="276225"/>
          </a:xfrm>
          <a:prstGeom prst="rect">
            <a:avLst/>
          </a:prstGeom>
          <a:noFill/>
        </p:spPr>
        <p:txBody>
          <a:bodyPr wrap="none">
            <a:spAutoFit/>
          </a:bodyPr>
          <a:lstStyle/>
          <a:p>
            <a:pPr>
              <a:defRPr/>
            </a:pPr>
            <a:r>
              <a:rPr lang="en-US" sz="1200" b="1" dirty="0">
                <a:solidFill>
                  <a:schemeClr val="bg1"/>
                </a:solidFill>
                <a:latin typeface="+mn-lt"/>
              </a:rPr>
              <a:t>3</a:t>
            </a:r>
          </a:p>
        </p:txBody>
      </p:sp>
    </p:spTree>
  </p:cSld>
  <p:clrMapOvr>
    <a:masterClrMapping/>
  </p:clrMapOvr>
</p:sld>
</file>

<file path=ppt/theme/theme1.xml><?xml version="1.0" encoding="utf-8"?>
<a:theme xmlns:a="http://schemas.openxmlformats.org/drawingml/2006/main" name="ΚΟΙΝΟ">
  <a:themeElements>
    <a:clrScheme name="Ζεστό μπλε">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ΚΟΙΝΟ" id="{40BD670A-7F5F-44C7-B6A2-CBB49EFEA775}" vid="{382554AF-C9C7-4329-A551-B715C868DE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Anaparagogi</Template>
  <TotalTime>10886</TotalTime>
  <Words>4811</Words>
  <Application>Microsoft Office PowerPoint</Application>
  <PresentationFormat>On-screen Show (4:3)</PresentationFormat>
  <Paragraphs>582</Paragraphs>
  <Slides>84</Slides>
  <Notes>72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84</vt:i4>
      </vt:variant>
    </vt:vector>
  </HeadingPairs>
  <TitlesOfParts>
    <vt:vector size="92" baseType="lpstr">
      <vt:lpstr>MS PGothic</vt:lpstr>
      <vt:lpstr>MS PGothic</vt:lpstr>
      <vt:lpstr>Arial</vt:lpstr>
      <vt:lpstr>Calibri</vt:lpstr>
      <vt:lpstr>Tahoma</vt:lpstr>
      <vt:lpstr>Times New Roman</vt:lpstr>
      <vt:lpstr>Wingdings</vt:lpstr>
      <vt:lpstr>ΚΟΙΝΟ</vt:lpstr>
      <vt:lpstr>Ζωολογία Ι</vt:lpstr>
      <vt:lpstr>Περιεχόμενα ενότητας</vt:lpstr>
      <vt:lpstr>Οργάνωση Πολυπλοκότητας Ζώων</vt:lpstr>
      <vt:lpstr>Επίπεδα οργάνωσης: Πρωτοπλασματική βαθμίδα οργάνωσης 1/2</vt:lpstr>
      <vt:lpstr>Επίπεδα οργάνωσης: Πρωτοπλασματική βαθμίδα οργάνωσης 2/2</vt:lpstr>
      <vt:lpstr>Επίπεδα οργάνωσης: Κυτταρική βαθμίδα οργάνωσης 1/2</vt:lpstr>
      <vt:lpstr>Επίπεδα οργάνωσης: Κυτταρική βαθμίδα οργάνωσης 2/2</vt:lpstr>
      <vt:lpstr>Επίπεδα οργάνωσης: Κυτταρο-ιστολογική βαθμίδα οργάνωσης 1/2</vt:lpstr>
      <vt:lpstr>Επίπεδα οργάνωσης: Κυτταρο-ιστολογική βαθμίδα οργάνωσης 2/2</vt:lpstr>
      <vt:lpstr>Επίπεδα οργάνωσης: Ιστολογική-οργανική βαθμίδα οργάνωσης 1/2</vt:lpstr>
      <vt:lpstr>Επίπεδα οργάνωσης: Ιστολογική-οργανική βαθμίδα οργάνωσης 2/2</vt:lpstr>
      <vt:lpstr>Επίπεδα οργάνωσης: Οργανο-συστηματική βαθμίδα οργάνωσης 1/2</vt:lpstr>
      <vt:lpstr>Επίπεδα οργάνωσης: Οργανο-συστηματική βαθμίδα οργάνωσης 2/2</vt:lpstr>
      <vt:lpstr>Συμμετρία σώματος:  Σφαιρική, Ακτινωτή</vt:lpstr>
      <vt:lpstr>Ακτινωτή συμμετρία: Κνιδόζωα</vt:lpstr>
      <vt:lpstr>Συμμετρία σώματος:  Αμφιακτινωτή συμμετρία</vt:lpstr>
      <vt:lpstr>Συμμετρία σώματος:  Αμφίπλευρη συμμετρία, Ασυμμετρία</vt:lpstr>
      <vt:lpstr>Συμμετρία σώματος:  Αμφίπλευρη συμμετρία 1/3</vt:lpstr>
      <vt:lpstr>Ορολογία</vt:lpstr>
      <vt:lpstr>Συμμετρία σώματος:  Αμφίπλευρη συμμετρία 2/3</vt:lpstr>
      <vt:lpstr>Συμμετρία σώματος:  Αμφίπλευρη συμμετρία 3/3</vt:lpstr>
      <vt:lpstr>Σωματικές κοιλότητες –  Διαφορές δημιουργίας μεσοδέρματος 1/2</vt:lpstr>
      <vt:lpstr>Σωματικές κοιλότητες –  Διαφορές δημιουργίας μεσοδέρματος 2/2</vt:lpstr>
      <vt:lpstr>Σωματικές κοιλότητες  και Ανάπτυξη 1/2</vt:lpstr>
      <vt:lpstr>Σωματικές κοιλότητες  και Ανάπτυξη 2/2</vt:lpstr>
      <vt:lpstr>Σύνοψη αρχιτεκτονικού  προτύπου των ζώων</vt:lpstr>
      <vt:lpstr>Οργάνωση  πολυπλοκότητας ζώων 1/2</vt:lpstr>
      <vt:lpstr>Οργάνωση  πολυπλοκότητας ζώων 2/2</vt:lpstr>
      <vt:lpstr>Σχέση μεγέθους - εξέλιξης 1/6</vt:lpstr>
      <vt:lpstr>Σχέση μεγέθους - εξέλιξης 2/6</vt:lpstr>
      <vt:lpstr>Σχέση μεγέθους - εξέλιξης 3/6</vt:lpstr>
      <vt:lpstr>Σχέση μεγέθους - εξέλιξης 4/6</vt:lpstr>
      <vt:lpstr>Σχέση μεγέθους - εξέλιξης 5/6</vt:lpstr>
      <vt:lpstr>Σχέση μεγέθους - εξέλιξης 6/6</vt:lpstr>
      <vt:lpstr>Εσωτερικά Υγρά 1/2 </vt:lpstr>
      <vt:lpstr>Εσωτερικά Υγρά 2/2 </vt:lpstr>
      <vt:lpstr>Τύποι ιστών  1/3</vt:lpstr>
      <vt:lpstr>Τύποι ιστών  2/3</vt:lpstr>
      <vt:lpstr>Τύποι ιστών  3/3</vt:lpstr>
      <vt:lpstr>Επιθηλιακός ιστός  1/2</vt:lpstr>
      <vt:lpstr>Επιθηλιακός ιστός  2/2</vt:lpstr>
      <vt:lpstr>Συνδετικός ιστός  1/2</vt:lpstr>
      <vt:lpstr>Συνδετικός ιστός  2/2</vt:lpstr>
      <vt:lpstr>Οστίτης ιστός  1/2</vt:lpstr>
      <vt:lpstr>Οστίτης ιστός  2/2</vt:lpstr>
      <vt:lpstr>Συνδετικός ιστός: χόνδρος  1/3</vt:lpstr>
      <vt:lpstr>Συνδετικός ιστός: χόνδρος  2/3</vt:lpstr>
      <vt:lpstr>Συνδετικός ιστός: χόνδρος  3/3</vt:lpstr>
      <vt:lpstr>Μυϊκός ιστός 1/4</vt:lpstr>
      <vt:lpstr>Μυϊκός ιστός 2/4</vt:lpstr>
      <vt:lpstr>Μυϊκός ιστός 3/4</vt:lpstr>
      <vt:lpstr>Μυϊκός ιστός 4/4</vt:lpstr>
      <vt:lpstr>Nευρικός ιστός 1/2</vt:lpstr>
      <vt:lpstr>Nευρικός ιστός 2/2</vt:lpstr>
      <vt:lpstr>Εvo-Devo Εξελικτική Αναπτυξιακή Βιολογία </vt:lpstr>
      <vt:lpstr>Μοριακοί/Βιοχημικοί μηχανισμοί εξελικτικών αλλαγών 1/2</vt:lpstr>
      <vt:lpstr>Μοριακοί/Βιοχημικοί μηχανισμοί εξελικτικών αλλαγών 2/2</vt:lpstr>
      <vt:lpstr>Ετεροτυπία 1/6</vt:lpstr>
      <vt:lpstr>Ετεροτυπία 2/6</vt:lpstr>
      <vt:lpstr>Ετεροτυπία 3/6</vt:lpstr>
      <vt:lpstr>Ετεροτυπία 4/6</vt:lpstr>
      <vt:lpstr>Ετεροτυπία 5/6</vt:lpstr>
      <vt:lpstr>Ετεροτυπία 6/6</vt:lpstr>
      <vt:lpstr>Ετεροχρονία 1/4</vt:lpstr>
      <vt:lpstr>Ετεροχρονία 2/4</vt:lpstr>
      <vt:lpstr>Ετεροχρονία 3/4</vt:lpstr>
      <vt:lpstr>Ετεροχρονία 4/4</vt:lpstr>
      <vt:lpstr>Ετερομετρία 1/4</vt:lpstr>
      <vt:lpstr>Ετερομετρία 2/4</vt:lpstr>
      <vt:lpstr>Ετερομετρία 3/4</vt:lpstr>
      <vt:lpstr>Ετερομετρία 4/4</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1/6</vt:lpstr>
      <vt:lpstr>Σημείωμα Χρήσης Έργων Τρίτων 2/6</vt:lpstr>
      <vt:lpstr>Σημείωμα Χρήσης Έργων Τρίτων 3/6</vt:lpstr>
      <vt:lpstr>Σημείωμα Χρήσης Έργων Τρίτων 4/6</vt:lpstr>
      <vt:lpstr>Σημείωμα Χρήσης Έργων Τρίτων 5/6</vt:lpstr>
      <vt:lpstr>Σημείωμα Χρήσης Έργων Τρίτων 6/6</vt:lpstr>
    </vt:vector>
  </TitlesOfParts>
  <Company>Department of Pharmacology,University of Cambridge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Vassiliki Siafaka</cp:lastModifiedBy>
  <cp:revision>236</cp:revision>
  <dcterms:created xsi:type="dcterms:W3CDTF">2013-03-18T16:52:42Z</dcterms:created>
  <dcterms:modified xsi:type="dcterms:W3CDTF">2015-10-18T04:31:56Z</dcterms:modified>
</cp:coreProperties>
</file>