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43"/>
  </p:notesMasterIdLst>
  <p:sldIdLst>
    <p:sldId id="458" r:id="rId2"/>
    <p:sldId id="459" r:id="rId3"/>
    <p:sldId id="460" r:id="rId4"/>
    <p:sldId id="461" r:id="rId5"/>
    <p:sldId id="462" r:id="rId6"/>
    <p:sldId id="463" r:id="rId7"/>
    <p:sldId id="464" r:id="rId8"/>
    <p:sldId id="465" r:id="rId9"/>
    <p:sldId id="466" r:id="rId10"/>
    <p:sldId id="467" r:id="rId11"/>
    <p:sldId id="468" r:id="rId12"/>
    <p:sldId id="469" r:id="rId13"/>
    <p:sldId id="470" r:id="rId14"/>
    <p:sldId id="471" r:id="rId15"/>
    <p:sldId id="472" r:id="rId16"/>
    <p:sldId id="473" r:id="rId17"/>
    <p:sldId id="474" r:id="rId18"/>
    <p:sldId id="475" r:id="rId19"/>
    <p:sldId id="476" r:id="rId20"/>
    <p:sldId id="477" r:id="rId21"/>
    <p:sldId id="478" r:id="rId22"/>
    <p:sldId id="479" r:id="rId23"/>
    <p:sldId id="480" r:id="rId24"/>
    <p:sldId id="481" r:id="rId25"/>
    <p:sldId id="482" r:id="rId26"/>
    <p:sldId id="483" r:id="rId27"/>
    <p:sldId id="484" r:id="rId28"/>
    <p:sldId id="485" r:id="rId29"/>
    <p:sldId id="486" r:id="rId30"/>
    <p:sldId id="487" r:id="rId31"/>
    <p:sldId id="488" r:id="rId32"/>
    <p:sldId id="489" r:id="rId33"/>
    <p:sldId id="490" r:id="rId34"/>
    <p:sldId id="491" r:id="rId35"/>
    <p:sldId id="492" r:id="rId36"/>
    <p:sldId id="493" r:id="rId37"/>
    <p:sldId id="494" r:id="rId38"/>
    <p:sldId id="495" r:id="rId39"/>
    <p:sldId id="496" r:id="rId40"/>
    <p:sldId id="497" r:id="rId41"/>
    <p:sldId id="498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1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74" autoAdjust="0"/>
    <p:restoredTop sz="63532" autoAdjust="0"/>
  </p:normalViewPr>
  <p:slideViewPr>
    <p:cSldViewPr snapToGrid="0">
      <p:cViewPr varScale="1">
        <p:scale>
          <a:sx n="47" d="100"/>
          <a:sy n="47" d="100"/>
        </p:scale>
        <p:origin x="1152" y="48"/>
      </p:cViewPr>
      <p:guideLst/>
    </p:cSldViewPr>
  </p:slideViewPr>
  <p:outlineViewPr>
    <p:cViewPr>
      <p:scale>
        <a:sx n="33" d="100"/>
        <a:sy n="33" d="100"/>
      </p:scale>
      <p:origin x="0" y="-2806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5A15CB-E518-42D0-B086-3B1AF5864A87}" type="datetimeFigureOut">
              <a:rPr lang="en-US" smtClean="0"/>
              <a:t>4/29/2016</a:t>
            </a:fld>
            <a:endParaRPr lang="en-US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CDB2FB-1A1E-483C-8906-5BB705B55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658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8360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8892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5588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2304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0449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2336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8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8330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3944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3686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0959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889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340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2970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3930250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022421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557642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7300693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1325582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9806723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7693270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700747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18936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37338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1968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8166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3066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11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8375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912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51819"/>
            <a:ext cx="7772400" cy="1415846"/>
          </a:xfrm>
        </p:spPr>
        <p:txBody>
          <a:bodyPr anchor="b"/>
          <a:lstStyle>
            <a:lvl1pPr algn="ctr">
              <a:defRPr sz="6000"/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2999" y="3602037"/>
            <a:ext cx="6894871" cy="2710273"/>
          </a:xfrm>
        </p:spPr>
        <p:txBody>
          <a:bodyPr/>
          <a:lstStyle>
            <a:lvl1pPr marL="0" indent="0" algn="ctr">
              <a:buNone/>
              <a:defRPr lang="en-US" sz="2400" b="1" smtClean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l-GR" sz="2800" dirty="0" smtClean="0"/>
          </a:p>
        </p:txBody>
      </p:sp>
      <p:pic>
        <p:nvPicPr>
          <p:cNvPr id="7" name="Picture 6" descr="Λογότυπο Εθνικόν και Καποδιστριακόν Πανεπιστήμιον Αθηνών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5800" y="621594"/>
            <a:ext cx="4147938" cy="81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61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 5. Πανίδα της Ελλάδας (Μέρος Β')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0220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 5. Πανίδα της Ελλάδας (Μέρος Β')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‹#›</a:t>
            </a:fld>
            <a:endParaRPr lang="en-US"/>
          </a:p>
        </p:txBody>
      </p:sp>
      <p:sp>
        <p:nvSpPr>
          <p:cNvPr id="6" name="Θέση κειμένου 5"/>
          <p:cNvSpPr>
            <a:spLocks noGrp="1"/>
          </p:cNvSpPr>
          <p:nvPr>
            <p:ph type="body" sz="quarter" idx="12"/>
          </p:nvPr>
        </p:nvSpPr>
        <p:spPr>
          <a:xfrm>
            <a:off x="628650" y="1855788"/>
            <a:ext cx="7886700" cy="230505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8" name="Θέση εικόνας 7"/>
          <p:cNvSpPr>
            <a:spLocks noGrp="1"/>
          </p:cNvSpPr>
          <p:nvPr>
            <p:ph type="pic" sz="quarter" idx="13"/>
          </p:nvPr>
        </p:nvSpPr>
        <p:spPr>
          <a:xfrm>
            <a:off x="628650" y="4214813"/>
            <a:ext cx="7886700" cy="194786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479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 5. Πανίδα της Ελλάδας (Μέρος Β')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4624388" y="1853430"/>
            <a:ext cx="3890962" cy="206928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624388" y="4048124"/>
            <a:ext cx="3890962" cy="211455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28650" y="1854200"/>
            <a:ext cx="3890963" cy="43084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6686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 5. Πανίδα της Ελλάδας (Μέρος Β')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4624388" y="1853430"/>
            <a:ext cx="3890962" cy="206928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624388" y="4048124"/>
            <a:ext cx="3890962" cy="211455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628650" y="1853430"/>
            <a:ext cx="3836988" cy="430924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548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 5. Πανίδα της Ελλάδας (Μέρος Β')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30238" y="2160588"/>
            <a:ext cx="2949575" cy="370046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8333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 5. Πανίδα της Ελλάδας (Μέρος Β')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3930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 5. Πανίδα της Ελλάδας (Μέρος Β')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Media Placeholder 5"/>
          <p:cNvSpPr>
            <a:spLocks noGrp="1"/>
          </p:cNvSpPr>
          <p:nvPr>
            <p:ph type="media" sz="quarter" idx="12"/>
          </p:nvPr>
        </p:nvSpPr>
        <p:spPr>
          <a:xfrm>
            <a:off x="628650" y="1854200"/>
            <a:ext cx="7886700" cy="3860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476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 5. Πανίδα της Ελλάδας (Μέρος Β')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6"/>
          </p:nvPr>
        </p:nvSpPr>
        <p:spPr>
          <a:xfrm>
            <a:off x="628650" y="1866900"/>
            <a:ext cx="3778250" cy="2032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9"/>
          <p:cNvSpPr>
            <a:spLocks noGrp="1"/>
          </p:cNvSpPr>
          <p:nvPr>
            <p:ph sz="quarter" idx="17"/>
          </p:nvPr>
        </p:nvSpPr>
        <p:spPr>
          <a:xfrm>
            <a:off x="628650" y="4060595"/>
            <a:ext cx="3778250" cy="2032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9"/>
          <p:cNvSpPr>
            <a:spLocks noGrp="1"/>
          </p:cNvSpPr>
          <p:nvPr>
            <p:ph sz="quarter" idx="18"/>
          </p:nvPr>
        </p:nvSpPr>
        <p:spPr>
          <a:xfrm>
            <a:off x="4724400" y="1848335"/>
            <a:ext cx="3778250" cy="2032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9"/>
          <p:cNvSpPr>
            <a:spLocks noGrp="1"/>
          </p:cNvSpPr>
          <p:nvPr>
            <p:ph sz="quarter" idx="19"/>
          </p:nvPr>
        </p:nvSpPr>
        <p:spPr>
          <a:xfrm>
            <a:off x="4737100" y="4060595"/>
            <a:ext cx="3778250" cy="2032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6030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 5. Πανίδα της Ελλάδας (Μέρος Β')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28650" y="1866900"/>
            <a:ext cx="3778250" cy="20320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4737100" y="1854200"/>
            <a:ext cx="3778250" cy="20447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2682875" y="4075111"/>
            <a:ext cx="3778250" cy="2032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0261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 5. Πανίδα της Ελλάδας (Μέρος Β')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527050" y="2311400"/>
            <a:ext cx="2520950" cy="31877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3302000" y="2311400"/>
            <a:ext cx="2501900" cy="318770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6076950" y="2311400"/>
            <a:ext cx="2495550" cy="31877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252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 5. Πανίδα της Ελλάδας (Μέρος Β')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9191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5075BC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 5. Πανίδα της Ελλάδας (Μέρος Β')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61458">
            <a:off x="858904" y="3912368"/>
            <a:ext cx="864017" cy="571191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61458">
            <a:off x="858904" y="3912368"/>
            <a:ext cx="864017" cy="571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753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 5. Πανίδα της Ελλάδας (Μέρος Β')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713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 5. Πανίδα της Ελλάδας (Μέρος Β')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78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415" y="3386622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 5. Πανίδα της Ελλάδας (Μέρος Β')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953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 5. Πανίδα της Ελλάδας (Μέρος Β')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Θέση εικόνας 6"/>
          <p:cNvSpPr>
            <a:spLocks noGrp="1"/>
          </p:cNvSpPr>
          <p:nvPr>
            <p:ph type="pic" sz="quarter" idx="13"/>
          </p:nvPr>
        </p:nvSpPr>
        <p:spPr>
          <a:xfrm>
            <a:off x="628651" y="1794694"/>
            <a:ext cx="7886699" cy="3836937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l-GR" dirty="0"/>
          </a:p>
        </p:txBody>
      </p:sp>
      <p:sp>
        <p:nvSpPr>
          <p:cNvPr id="9" name="Θέση κειμένου 8"/>
          <p:cNvSpPr>
            <a:spLocks noGrp="1"/>
          </p:cNvSpPr>
          <p:nvPr>
            <p:ph type="body" sz="quarter" idx="14"/>
          </p:nvPr>
        </p:nvSpPr>
        <p:spPr>
          <a:xfrm>
            <a:off x="628650" y="5735636"/>
            <a:ext cx="7940675" cy="485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96607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 5. Πανίδα της Ελλάδας (Μέρος Β')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‹#›</a:t>
            </a:fld>
            <a:endParaRPr lang="en-US"/>
          </a:p>
        </p:txBody>
      </p:sp>
      <p:sp>
        <p:nvSpPr>
          <p:cNvPr id="6" name="Θέση SmartArt 5"/>
          <p:cNvSpPr>
            <a:spLocks noGrp="1"/>
          </p:cNvSpPr>
          <p:nvPr>
            <p:ph type="dgm" sz="quarter" idx="12"/>
          </p:nvPr>
        </p:nvSpPr>
        <p:spPr>
          <a:xfrm>
            <a:off x="628650" y="1858963"/>
            <a:ext cx="7886700" cy="4261618"/>
          </a:xfrm>
        </p:spPr>
        <p:txBody>
          <a:bodyPr/>
          <a:lstStyle/>
          <a:p>
            <a:r>
              <a:rPr lang="en-US" smtClean="0"/>
              <a:t>Click icon to add SmartArt graphic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15136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 5. Πανίδα της Ελλάδας (Μέρος Β')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‹#›</a:t>
            </a:fld>
            <a:endParaRPr lang="en-US"/>
          </a:p>
        </p:txBody>
      </p:sp>
      <p:sp>
        <p:nvSpPr>
          <p:cNvPr id="6" name="Θέση εικόνας 5"/>
          <p:cNvSpPr>
            <a:spLocks noGrp="1"/>
          </p:cNvSpPr>
          <p:nvPr>
            <p:ph type="pic" sz="quarter" idx="12"/>
          </p:nvPr>
        </p:nvSpPr>
        <p:spPr>
          <a:xfrm>
            <a:off x="628650" y="1843088"/>
            <a:ext cx="5300663" cy="4262437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8" name="Θέση κειμένου 7"/>
          <p:cNvSpPr>
            <a:spLocks noGrp="1"/>
          </p:cNvSpPr>
          <p:nvPr>
            <p:ph type="body" sz="quarter" idx="13"/>
          </p:nvPr>
        </p:nvSpPr>
        <p:spPr>
          <a:xfrm>
            <a:off x="6091238" y="1843088"/>
            <a:ext cx="2595562" cy="42338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30882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 5. Πανίδα της Ελλάδας (Μέρος Β')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‹#›</a:t>
            </a:fld>
            <a:endParaRPr lang="en-US"/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12"/>
          </p:nvPr>
        </p:nvSpPr>
        <p:spPr>
          <a:xfrm>
            <a:off x="3790950" y="1828800"/>
            <a:ext cx="4724400" cy="43799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8" name="Θέση κειμένου 7"/>
          <p:cNvSpPr>
            <a:spLocks noGrp="1"/>
          </p:cNvSpPr>
          <p:nvPr>
            <p:ph type="body" sz="quarter" idx="13"/>
          </p:nvPr>
        </p:nvSpPr>
        <p:spPr>
          <a:xfrm>
            <a:off x="628650" y="1798638"/>
            <a:ext cx="3101975" cy="44100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01184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33889" y="6325416"/>
            <a:ext cx="6830668" cy="28091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 smtClean="0"/>
              <a:t>Ενότητα  5. Πανίδα της Ελλάδας (Μέρος Β')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64557" y="6325416"/>
            <a:ext cx="550793" cy="28091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A56277-EA16-4AF5-BFB5-E5ECBBB3949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Λογότυπο Εθνικόν και Καποδιστριακόν Πανεπιστήμιον Αθηνών"/>
          <p:cNvPicPr>
            <a:picLocks noChangeAspect="1"/>
          </p:cNvPicPr>
          <p:nvPr userDrawn="1"/>
        </p:nvPicPr>
        <p:blipFill rotWithShape="1">
          <a:blip r:embed="rId22"/>
          <a:srcRect l="1" r="85167"/>
          <a:stretch/>
        </p:blipFill>
        <p:spPr>
          <a:xfrm>
            <a:off x="628650" y="6164722"/>
            <a:ext cx="505239" cy="62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857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79" r:id="rId5"/>
    <p:sldLayoutId id="2147483666" r:id="rId6"/>
    <p:sldLayoutId id="2147483671" r:id="rId7"/>
    <p:sldLayoutId id="2147483672" r:id="rId8"/>
    <p:sldLayoutId id="2147483673" r:id="rId9"/>
    <p:sldLayoutId id="2147483674" r:id="rId10"/>
    <p:sldLayoutId id="2147483685" r:id="rId11"/>
    <p:sldLayoutId id="2147483681" r:id="rId12"/>
    <p:sldLayoutId id="2147483682" r:id="rId13"/>
    <p:sldLayoutId id="2147483680" r:id="rId14"/>
    <p:sldLayoutId id="2147483669" r:id="rId15"/>
    <p:sldLayoutId id="2147483675" r:id="rId16"/>
    <p:sldLayoutId id="2147483676" r:id="rId17"/>
    <p:sldLayoutId id="2147483678" r:id="rId18"/>
    <p:sldLayoutId id="2147483677" r:id="rId19"/>
    <p:sldLayoutId id="2147483683" r:id="rId20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6">
              <a:lumMod val="75000"/>
            </a:schemeClr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2.jpeg"/><Relationship Id="rId4" Type="http://schemas.openxmlformats.org/officeDocument/2006/relationships/image" Target="../media/image2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Ζωική Ποικιλότητα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9234" y="3590314"/>
            <a:ext cx="7205532" cy="2710273"/>
          </a:xfrm>
        </p:spPr>
        <p:txBody>
          <a:bodyPr>
            <a:normAutofit/>
          </a:bodyPr>
          <a:lstStyle/>
          <a:p>
            <a:r>
              <a:rPr lang="el-GR" sz="2800" dirty="0" smtClean="0">
                <a:solidFill>
                  <a:schemeClr val="accent6">
                    <a:lumMod val="75000"/>
                  </a:schemeClr>
                </a:solidFill>
              </a:rPr>
              <a:t>Ενότητα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6. </a:t>
            </a:r>
            <a:r>
              <a:rPr lang="el-GR" sz="2800" dirty="0" smtClean="0">
                <a:solidFill>
                  <a:schemeClr val="accent6">
                    <a:lumMod val="75000"/>
                  </a:schemeClr>
                </a:solidFill>
              </a:rPr>
              <a:t>Ασπόνδυλα της Ελλάδας</a:t>
            </a:r>
            <a:endParaRPr lang="en-US" sz="2800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el-GR" sz="2800" dirty="0"/>
          </a:p>
          <a:p>
            <a:r>
              <a:rPr lang="el-GR" sz="2800" dirty="0" smtClean="0"/>
              <a:t>Αναστάσιος </a:t>
            </a:r>
            <a:r>
              <a:rPr lang="el-GR" sz="2800" dirty="0" err="1" smtClean="0"/>
              <a:t>Λεγάκις</a:t>
            </a:r>
            <a:r>
              <a:rPr lang="el-GR" sz="2800" dirty="0" smtClean="0"/>
              <a:t>, Αναπληρωτής Καθηγητής</a:t>
            </a:r>
            <a:endParaRPr lang="el-GR" sz="2800" dirty="0"/>
          </a:p>
          <a:p>
            <a:r>
              <a:rPr lang="el-GR" sz="2800" dirty="0"/>
              <a:t>Σχολή Θετικών Επιστημών</a:t>
            </a:r>
          </a:p>
          <a:p>
            <a:r>
              <a:rPr lang="el-GR" sz="2800" dirty="0" smtClean="0"/>
              <a:t>Τμήμα Βιολογίας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2857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Σκωληκόμορφα</a:t>
            </a:r>
            <a:r>
              <a:rPr lang="el-GR" dirty="0" smtClean="0"/>
              <a:t> φύλα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l-GR" altLang="en-US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l-GR" altLang="en-US" sz="2400" dirty="0"/>
              <a:t>Πολύ λίγο </a:t>
            </a:r>
            <a:r>
              <a:rPr lang="el-GR" altLang="en-US" sz="2400" dirty="0" smtClean="0"/>
              <a:t>μελετημένα.</a:t>
            </a:r>
            <a:endParaRPr lang="el-GR" altLang="en-US" sz="2400" dirty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l-GR" altLang="en-US" sz="2400" dirty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l-GR" altLang="en-US" sz="2400" dirty="0" err="1"/>
              <a:t>Πλατυέλμινθες</a:t>
            </a:r>
            <a:r>
              <a:rPr lang="el-GR" altLang="en-US" sz="2400" dirty="0"/>
              <a:t>(μη παρασιτικοί)	207 είδη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l-GR" altLang="en-US" sz="2400" dirty="0"/>
              <a:t>Νηματώδεις (μη παρασιτικοί)	 </a:t>
            </a:r>
            <a:r>
              <a:rPr lang="el-GR" altLang="en-US" sz="2400" dirty="0" smtClean="0"/>
              <a:t> 64                               (</a:t>
            </a:r>
            <a:r>
              <a:rPr lang="el-GR" altLang="en-US" sz="2400" dirty="0"/>
              <a:t>είναι πολύ </a:t>
            </a:r>
            <a:r>
              <a:rPr lang="el-GR" altLang="en-US" sz="2400" dirty="0" smtClean="0"/>
              <a:t>περισσότερα</a:t>
            </a:r>
            <a:r>
              <a:rPr lang="el-GR" altLang="en-US" sz="2400" dirty="0"/>
              <a:t>)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l-GR" altLang="en-US" sz="2400" dirty="0" err="1"/>
              <a:t>Νηματόμορφα</a:t>
            </a:r>
            <a:r>
              <a:rPr lang="el-GR" altLang="en-US" sz="2400" dirty="0"/>
              <a:t>			</a:t>
            </a:r>
            <a:r>
              <a:rPr lang="el-GR" altLang="en-US" sz="2400" dirty="0" smtClean="0"/>
              <a:t>     1</a:t>
            </a:r>
            <a:endParaRPr lang="el-GR" altLang="en-US" sz="2400" dirty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l-GR" altLang="en-US" sz="2400" dirty="0" err="1"/>
              <a:t>Ακανθοκέφαλα</a:t>
            </a:r>
            <a:r>
              <a:rPr lang="el-GR" altLang="en-US" sz="2400" dirty="0"/>
              <a:t>			</a:t>
            </a:r>
            <a:r>
              <a:rPr lang="el-GR" altLang="en-US" sz="2400" dirty="0" smtClean="0"/>
              <a:t>     </a:t>
            </a:r>
            <a:r>
              <a:rPr lang="el-GR" altLang="en-US" sz="2400" dirty="0"/>
              <a:t>9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l-GR" altLang="en-US" sz="2400" dirty="0" err="1"/>
              <a:t>Ολιγόχαιτοι</a:t>
            </a:r>
            <a:r>
              <a:rPr lang="el-GR" altLang="en-US" sz="2400" dirty="0"/>
              <a:t> (χερσαίοι)		</a:t>
            </a:r>
            <a:r>
              <a:rPr lang="el-GR" altLang="en-US" sz="2400" dirty="0" smtClean="0"/>
              <a:t>   59</a:t>
            </a:r>
            <a:endParaRPr lang="el-GR" altLang="en-US" sz="2400" dirty="0"/>
          </a:p>
          <a:p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6. Ασπόνδυλα της Ελλάδας</a:t>
            </a:r>
            <a:endParaRPr lang="en-US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8852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Παρασιτικές ομάδες</a:t>
            </a:r>
            <a:r>
              <a:rPr lang="en-US" dirty="0" smtClean="0"/>
              <a:t> 1/2</a:t>
            </a:r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6. Ασπόνδυλα της Ελλάδας</a:t>
            </a:r>
            <a:endParaRPr lang="en-US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11</a:t>
            </a:fld>
            <a:endParaRPr lang="en-US"/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16"/>
          </p:nvPr>
        </p:nvSpPr>
        <p:spPr>
          <a:xfrm>
            <a:off x="793749" y="1861979"/>
            <a:ext cx="5125788" cy="203200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l-GR" altLang="en-US" dirty="0"/>
              <a:t>Πολλά πλατιά εξαπλωμένα είδη</a:t>
            </a:r>
          </a:p>
          <a:p>
            <a:pPr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l-GR" altLang="en-US" dirty="0"/>
          </a:p>
          <a:p>
            <a:pPr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l-GR" altLang="en-US" dirty="0"/>
              <a:t>Π.χ. </a:t>
            </a:r>
            <a:r>
              <a:rPr lang="en-US" altLang="en-US" i="1" dirty="0" err="1" smtClean="0"/>
              <a:t>Ancylostoma</a:t>
            </a:r>
            <a:r>
              <a:rPr lang="en-US" altLang="en-US" i="1" dirty="0" smtClean="0"/>
              <a:t> </a:t>
            </a:r>
            <a:r>
              <a:rPr lang="en-US" altLang="en-US" i="1" dirty="0" err="1"/>
              <a:t>caninum</a:t>
            </a:r>
            <a:r>
              <a:rPr lang="en-US" altLang="en-US" i="1" dirty="0"/>
              <a:t> </a:t>
            </a:r>
            <a:r>
              <a:rPr lang="el-GR" altLang="en-US" dirty="0"/>
              <a:t>(Νηματώδης)</a:t>
            </a:r>
            <a:endParaRPr lang="en-US" altLang="en-US" i="1" dirty="0"/>
          </a:p>
          <a:p>
            <a:pPr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l-GR" altLang="en-US" i="1" dirty="0"/>
              <a:t>	</a:t>
            </a:r>
            <a:r>
              <a:rPr lang="el-GR" altLang="en-US" i="1" dirty="0" smtClean="0"/>
              <a:t>    </a:t>
            </a:r>
            <a:r>
              <a:rPr lang="en-US" altLang="en-US" i="1" dirty="0" err="1" smtClean="0"/>
              <a:t>Toxocara</a:t>
            </a:r>
            <a:r>
              <a:rPr lang="en-US" altLang="en-US" i="1" dirty="0" smtClean="0"/>
              <a:t> </a:t>
            </a:r>
            <a:r>
              <a:rPr lang="en-US" altLang="en-US" i="1" dirty="0" err="1"/>
              <a:t>canis</a:t>
            </a:r>
            <a:r>
              <a:rPr lang="el-GR" altLang="en-US" i="1" dirty="0"/>
              <a:t> </a:t>
            </a:r>
            <a:r>
              <a:rPr lang="el-GR" altLang="en-US" dirty="0"/>
              <a:t>(Νηματώδης)</a:t>
            </a:r>
            <a:endParaRPr lang="en-US" altLang="en-US" dirty="0"/>
          </a:p>
          <a:p>
            <a:pPr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l-GR" altLang="en-US" i="1" dirty="0"/>
              <a:t>	</a:t>
            </a:r>
            <a:r>
              <a:rPr lang="el-GR" altLang="en-US" i="1" dirty="0" smtClean="0"/>
              <a:t>    </a:t>
            </a:r>
            <a:r>
              <a:rPr lang="en-US" altLang="en-US" i="1" dirty="0" err="1" smtClean="0"/>
              <a:t>Echinococcus</a:t>
            </a:r>
            <a:r>
              <a:rPr lang="en-US" altLang="en-US" i="1" dirty="0" smtClean="0"/>
              <a:t> </a:t>
            </a:r>
            <a:r>
              <a:rPr lang="en-US" altLang="en-US" i="1" dirty="0" err="1"/>
              <a:t>granulosus</a:t>
            </a:r>
            <a:r>
              <a:rPr lang="el-GR" altLang="en-US" i="1" dirty="0"/>
              <a:t> </a:t>
            </a:r>
            <a:r>
              <a:rPr lang="el-GR" altLang="en-US" dirty="0"/>
              <a:t>(Κεστώδης)</a:t>
            </a:r>
            <a:endParaRPr lang="en-US" altLang="en-US" i="1" dirty="0"/>
          </a:p>
          <a:p>
            <a:pPr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l-GR" altLang="en-US" i="1" dirty="0"/>
              <a:t>	</a:t>
            </a:r>
            <a:r>
              <a:rPr lang="el-GR" altLang="en-US" i="1" dirty="0" smtClean="0"/>
              <a:t>    </a:t>
            </a:r>
            <a:r>
              <a:rPr lang="en-US" altLang="en-US" i="1" dirty="0" err="1" smtClean="0"/>
              <a:t>Taenia</a:t>
            </a:r>
            <a:r>
              <a:rPr lang="en-US" altLang="en-US" i="1" dirty="0" smtClean="0"/>
              <a:t> </a:t>
            </a:r>
            <a:r>
              <a:rPr lang="en-US" altLang="en-US" i="1" dirty="0" err="1"/>
              <a:t>pisiformis</a:t>
            </a:r>
            <a:r>
              <a:rPr lang="el-GR" altLang="en-US" i="1" dirty="0"/>
              <a:t> </a:t>
            </a:r>
            <a:r>
              <a:rPr lang="el-GR" altLang="en-US" dirty="0"/>
              <a:t>(Κεστώδης)</a:t>
            </a:r>
            <a:endParaRPr lang="en-US" altLang="en-US" i="1" dirty="0"/>
          </a:p>
          <a:p>
            <a:pPr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l-GR" altLang="en-US" i="1" dirty="0"/>
              <a:t>	</a:t>
            </a:r>
            <a:r>
              <a:rPr lang="el-GR" altLang="en-US" i="1" dirty="0" smtClean="0"/>
              <a:t>    </a:t>
            </a:r>
            <a:r>
              <a:rPr lang="en-US" altLang="en-US" i="1" dirty="0" err="1" smtClean="0"/>
              <a:t>Fasciola</a:t>
            </a:r>
            <a:r>
              <a:rPr lang="en-US" altLang="en-US" i="1" dirty="0" smtClean="0"/>
              <a:t> </a:t>
            </a:r>
            <a:r>
              <a:rPr lang="en-US" altLang="en-US" i="1" dirty="0"/>
              <a:t>hepatica</a:t>
            </a:r>
            <a:r>
              <a:rPr lang="el-GR" altLang="en-US" i="1" dirty="0"/>
              <a:t> </a:t>
            </a:r>
            <a:r>
              <a:rPr lang="el-GR" altLang="en-US" dirty="0"/>
              <a:t>(Τρηματώδης)</a:t>
            </a:r>
          </a:p>
          <a:p>
            <a:endParaRPr lang="el-GR" dirty="0"/>
          </a:p>
        </p:txBody>
      </p:sp>
      <p:pic>
        <p:nvPicPr>
          <p:cNvPr id="11" name="Θέση περιεχομένου 10"/>
          <p:cNvPicPr>
            <a:picLocks noGrp="1" noChangeAspect="1"/>
          </p:cNvPicPr>
          <p:nvPr>
            <p:ph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4065270"/>
            <a:ext cx="3257550" cy="2023110"/>
          </a:xfrm>
        </p:spPr>
      </p:pic>
      <p:pic>
        <p:nvPicPr>
          <p:cNvPr id="10" name="Θέση περιεχομένου 9"/>
          <p:cNvPicPr>
            <a:picLocks noGrp="1" noChangeAspect="1"/>
          </p:cNvPicPr>
          <p:nvPr>
            <p:ph sz="quarter" idx="18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5286" y="1702733"/>
            <a:ext cx="1550889" cy="2329449"/>
          </a:xfrm>
        </p:spPr>
      </p:pic>
      <p:pic>
        <p:nvPicPr>
          <p:cNvPr id="12" name="Θέση περιεχομένου 11"/>
          <p:cNvPicPr>
            <a:picLocks noGrp="1" noChangeAspect="1"/>
          </p:cNvPicPr>
          <p:nvPr>
            <p:ph sz="quarter" idx="19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358" y="4083176"/>
            <a:ext cx="2862747" cy="2145415"/>
          </a:xfrm>
        </p:spPr>
      </p:pic>
      <p:sp>
        <p:nvSpPr>
          <p:cNvPr id="9" name="TextBox 8"/>
          <p:cNvSpPr txBox="1"/>
          <p:nvPr/>
        </p:nvSpPr>
        <p:spPr>
          <a:xfrm>
            <a:off x="6954415" y="3743000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>
                <a:solidFill>
                  <a:schemeClr val="bg1"/>
                </a:solidFill>
              </a:rPr>
              <a:t>13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76189" y="5791400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>
                <a:solidFill>
                  <a:schemeClr val="bg1"/>
                </a:solidFill>
              </a:rPr>
              <a:t>14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96175" y="5736636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/>
              <a:t>15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92610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Τίτλος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Παρασιτικές ομάδες</a:t>
            </a:r>
            <a:r>
              <a:rPr lang="en-US" dirty="0" smtClean="0"/>
              <a:t> 2/2</a:t>
            </a:r>
            <a:endParaRPr lang="el-GR" dirty="0"/>
          </a:p>
        </p:txBody>
      </p:sp>
      <p:sp>
        <p:nvSpPr>
          <p:cNvPr id="10" name="Θέση περιεχομένου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dirty="0" err="1"/>
              <a:t>Πλατυέλμινθες</a:t>
            </a:r>
            <a:r>
              <a:rPr lang="el-GR" sz="2400" dirty="0"/>
              <a:t>	</a:t>
            </a:r>
            <a:r>
              <a:rPr lang="el-GR" sz="2400" dirty="0" smtClean="0"/>
              <a:t>192 </a:t>
            </a:r>
            <a:r>
              <a:rPr lang="el-GR" sz="2400" dirty="0"/>
              <a:t>είδη</a:t>
            </a:r>
          </a:p>
          <a:p>
            <a:r>
              <a:rPr lang="el-GR" sz="2400" dirty="0"/>
              <a:t>Νηματώδεις		</a:t>
            </a:r>
            <a:r>
              <a:rPr lang="el-GR" sz="2400" dirty="0" smtClean="0"/>
              <a:t>  </a:t>
            </a:r>
            <a:r>
              <a:rPr lang="el-GR" sz="2400" dirty="0"/>
              <a:t>37</a:t>
            </a:r>
          </a:p>
          <a:p>
            <a:r>
              <a:rPr lang="el-GR" sz="2400" dirty="0" err="1"/>
              <a:t>Νηματόμορφα</a:t>
            </a:r>
            <a:r>
              <a:rPr lang="el-GR" sz="2400" dirty="0"/>
              <a:t>	</a:t>
            </a:r>
            <a:r>
              <a:rPr lang="el-GR" sz="2400" dirty="0" smtClean="0"/>
              <a:t>    </a:t>
            </a:r>
            <a:r>
              <a:rPr lang="el-GR" sz="2400" dirty="0"/>
              <a:t>1</a:t>
            </a:r>
          </a:p>
          <a:p>
            <a:r>
              <a:rPr lang="el-GR" sz="2400" dirty="0" err="1"/>
              <a:t>Ακανθοκέφαλα</a:t>
            </a:r>
            <a:r>
              <a:rPr lang="el-GR" sz="2400" dirty="0"/>
              <a:t>	</a:t>
            </a:r>
            <a:r>
              <a:rPr lang="el-GR" sz="2400" dirty="0" smtClean="0"/>
              <a:t>    </a:t>
            </a:r>
            <a:r>
              <a:rPr lang="el-GR" sz="2400" dirty="0"/>
              <a:t>9</a:t>
            </a:r>
          </a:p>
          <a:p>
            <a:endParaRPr lang="el-GR" dirty="0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6. Ασπόνδυλα της Ελλάδας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9337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Ομάδες γλυκού νερού</a:t>
            </a:r>
            <a:r>
              <a:rPr lang="en-US" dirty="0" smtClean="0"/>
              <a:t> 1/2</a:t>
            </a:r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6. Ασπόνδυλα της Ελλάδας</a:t>
            </a:r>
            <a:endParaRPr lang="en-US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13</a:t>
            </a:fld>
            <a:endParaRPr lang="en-US"/>
          </a:p>
        </p:txBody>
      </p:sp>
      <p:pic>
        <p:nvPicPr>
          <p:cNvPr id="10" name="Θέση περιεχομένου 9"/>
          <p:cNvPicPr>
            <a:picLocks noGrp="1" noChangeAspect="1"/>
          </p:cNvPicPr>
          <p:nvPr>
            <p:ph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232" y="1854200"/>
            <a:ext cx="3109273" cy="2068513"/>
          </a:xfrm>
        </p:spPr>
      </p:pic>
      <p:pic>
        <p:nvPicPr>
          <p:cNvPr id="11" name="Θέση περιεχομένου 10"/>
          <p:cNvPicPr>
            <a:picLocks noGrp="1" noChangeAspect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068" y="4048125"/>
            <a:ext cx="3167602" cy="2114550"/>
          </a:xfrm>
        </p:spPr>
      </p:pic>
      <p:sp>
        <p:nvSpPr>
          <p:cNvPr id="9" name="Θέση περιεχομένου 8"/>
          <p:cNvSpPr>
            <a:spLocks noGrp="1"/>
          </p:cNvSpPr>
          <p:nvPr>
            <p:ph sz="quarter" idx="14"/>
          </p:nvPr>
        </p:nvSpPr>
        <p:spPr>
          <a:xfrm>
            <a:off x="735012" y="1768090"/>
            <a:ext cx="3836988" cy="4309245"/>
          </a:xfrm>
        </p:spPr>
        <p:txBody>
          <a:bodyPr>
            <a:normAutofit/>
          </a:bodyPr>
          <a:lstStyle/>
          <a:p>
            <a:r>
              <a:rPr lang="el-GR" sz="2400" dirty="0"/>
              <a:t>Έντονος ενδημισμός σε πολλές </a:t>
            </a:r>
            <a:r>
              <a:rPr lang="el-GR" sz="2400" dirty="0" smtClean="0"/>
              <a:t>ομάδες.</a:t>
            </a:r>
            <a:endParaRPr lang="el-GR" sz="2400" dirty="0"/>
          </a:p>
          <a:p>
            <a:r>
              <a:rPr lang="el-GR" sz="2400" dirty="0"/>
              <a:t>Γαστερόποδα Μαλάκια – οικ. </a:t>
            </a:r>
            <a:r>
              <a:rPr lang="el-GR" sz="2400" dirty="0" err="1" smtClean="0"/>
              <a:t>Hydrobiidae</a:t>
            </a:r>
            <a:r>
              <a:rPr lang="el-GR" sz="2400" dirty="0" smtClean="0"/>
              <a:t>.</a:t>
            </a:r>
            <a:endParaRPr lang="el-GR" sz="2400" dirty="0"/>
          </a:p>
          <a:p>
            <a:r>
              <a:rPr lang="el-GR" sz="2400" dirty="0"/>
              <a:t>Κολεόπτερα – οικ. </a:t>
            </a:r>
            <a:r>
              <a:rPr lang="el-GR" sz="2400" dirty="0" err="1" smtClean="0"/>
              <a:t>Hydraenidae</a:t>
            </a:r>
            <a:r>
              <a:rPr lang="el-GR" sz="2400" dirty="0" smtClean="0"/>
              <a:t>.</a:t>
            </a:r>
            <a:endParaRPr lang="el-GR" sz="2400" dirty="0"/>
          </a:p>
          <a:p>
            <a:r>
              <a:rPr lang="el-GR" sz="2400" dirty="0" err="1"/>
              <a:t>Στυγόβια</a:t>
            </a:r>
            <a:r>
              <a:rPr lang="el-GR" sz="2400" dirty="0"/>
              <a:t> </a:t>
            </a:r>
            <a:r>
              <a:rPr lang="el-GR" sz="2400" dirty="0" smtClean="0"/>
              <a:t>Καρκινοειδή.</a:t>
            </a:r>
            <a:endParaRPr lang="el-GR" sz="2400" dirty="0"/>
          </a:p>
          <a:p>
            <a:endParaRPr lang="el-GR" dirty="0"/>
          </a:p>
        </p:txBody>
      </p:sp>
      <p:sp>
        <p:nvSpPr>
          <p:cNvPr id="8" name="TextBox 7"/>
          <p:cNvSpPr txBox="1"/>
          <p:nvPr/>
        </p:nvSpPr>
        <p:spPr>
          <a:xfrm>
            <a:off x="7800351" y="3588585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>
                <a:solidFill>
                  <a:schemeClr val="bg1"/>
                </a:solidFill>
              </a:rPr>
              <a:t>1</a:t>
            </a:r>
            <a:r>
              <a:rPr lang="en-US" sz="1200" dirty="0" smtClean="0">
                <a:solidFill>
                  <a:schemeClr val="bg1"/>
                </a:solidFill>
              </a:rPr>
              <a:t>6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43012" y="5828547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/>
              <a:t>1</a:t>
            </a:r>
            <a:r>
              <a:rPr lang="en-US" sz="1200" dirty="0" smtClean="0"/>
              <a:t>7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202245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Ομάδες γλυκού νερού</a:t>
            </a:r>
            <a:r>
              <a:rPr lang="en-US" dirty="0" smtClean="0"/>
              <a:t> 2/2</a:t>
            </a:r>
            <a:endParaRPr lang="el-GR" dirty="0"/>
          </a:p>
        </p:txBody>
      </p:sp>
      <p:sp>
        <p:nvSpPr>
          <p:cNvPr id="8" name="Θέση περιεχομένου 7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l-GR" dirty="0"/>
              <a:t>Σπόγγοι			   3 είδη</a:t>
            </a:r>
          </a:p>
          <a:p>
            <a:r>
              <a:rPr lang="el-GR" dirty="0" err="1"/>
              <a:t>Πλατυέλμινθες</a:t>
            </a:r>
            <a:r>
              <a:rPr lang="el-GR" dirty="0"/>
              <a:t> </a:t>
            </a:r>
            <a:r>
              <a:rPr lang="el-GR" dirty="0" err="1"/>
              <a:t>Στροβ</a:t>
            </a:r>
            <a:r>
              <a:rPr lang="el-GR" dirty="0"/>
              <a:t>.	  15</a:t>
            </a:r>
          </a:p>
          <a:p>
            <a:r>
              <a:rPr lang="el-GR" dirty="0"/>
              <a:t>Τροχοφόρα			  19</a:t>
            </a:r>
          </a:p>
          <a:p>
            <a:r>
              <a:rPr lang="el-GR" dirty="0" err="1"/>
              <a:t>Γαστερότριχα</a:t>
            </a:r>
            <a:r>
              <a:rPr lang="el-GR" dirty="0"/>
              <a:t>		   </a:t>
            </a:r>
            <a:r>
              <a:rPr lang="el-GR" dirty="0" smtClean="0"/>
              <a:t>               3</a:t>
            </a:r>
            <a:endParaRPr lang="el-GR" dirty="0"/>
          </a:p>
          <a:p>
            <a:r>
              <a:rPr lang="el-GR" dirty="0"/>
              <a:t>Μαλάκια Δίθυρα		   9</a:t>
            </a:r>
          </a:p>
          <a:p>
            <a:r>
              <a:rPr lang="el-GR" dirty="0"/>
              <a:t>Μαλάκια Γαστερόποδα	  95</a:t>
            </a:r>
          </a:p>
          <a:p>
            <a:r>
              <a:rPr lang="el-GR" dirty="0" err="1"/>
              <a:t>Ολιγόχαιτοι</a:t>
            </a:r>
            <a:r>
              <a:rPr lang="el-GR" dirty="0"/>
              <a:t>			  39</a:t>
            </a:r>
          </a:p>
          <a:p>
            <a:r>
              <a:rPr lang="el-GR" dirty="0"/>
              <a:t>Βδέλλες			  18</a:t>
            </a:r>
          </a:p>
          <a:p>
            <a:r>
              <a:rPr lang="el-GR" dirty="0" err="1"/>
              <a:t>Βραδύπορα</a:t>
            </a:r>
            <a:r>
              <a:rPr lang="el-GR" dirty="0"/>
              <a:t>			  58</a:t>
            </a:r>
          </a:p>
          <a:p>
            <a:r>
              <a:rPr lang="el-GR" dirty="0"/>
              <a:t>Καρκινοειδή			248</a:t>
            </a:r>
          </a:p>
          <a:p>
            <a:r>
              <a:rPr lang="el-GR" dirty="0"/>
              <a:t>Υδρόβια Κολεόπτερα	</a:t>
            </a:r>
            <a:r>
              <a:rPr lang="el-GR" dirty="0" smtClean="0"/>
              <a:t>	365</a:t>
            </a:r>
            <a:endParaRPr lang="el-GR" dirty="0"/>
          </a:p>
          <a:p>
            <a:r>
              <a:rPr lang="el-GR" dirty="0"/>
              <a:t>Υδρόβιες νύμφες και προνύμφες εντόμων		</a:t>
            </a:r>
          </a:p>
          <a:p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6. Ασπόνδυλα της Ελλάδας</a:t>
            </a:r>
            <a:endParaRPr lang="en-US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5642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Είδη των πηγών</a:t>
            </a:r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6. Ασπόνδυλα της Ελλάδας</a:t>
            </a:r>
            <a:endParaRPr lang="en-US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15</a:t>
            </a:fld>
            <a:endParaRPr lang="en-US"/>
          </a:p>
        </p:txBody>
      </p:sp>
      <p:sp>
        <p:nvSpPr>
          <p:cNvPr id="7" name="Θέση περιεχομένου 6"/>
          <p:cNvSpPr>
            <a:spLocks noGrp="1"/>
          </p:cNvSpPr>
          <p:nvPr>
            <p:ph sz="quarter" idx="12"/>
          </p:nvPr>
        </p:nvSpPr>
        <p:spPr>
          <a:xfrm>
            <a:off x="4985336" y="1859395"/>
            <a:ext cx="3530014" cy="20692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/>
              <a:t>Στενές οικολογικές </a:t>
            </a:r>
            <a:r>
              <a:rPr lang="el-GR" sz="2400" dirty="0" smtClean="0"/>
              <a:t>απαιτήσεις, </a:t>
            </a:r>
            <a:r>
              <a:rPr lang="el-GR" sz="2400" dirty="0"/>
              <a:t>π.χ. Στροβιλιστικοί, Γαστερόποδα οικ. </a:t>
            </a:r>
            <a:r>
              <a:rPr lang="el-GR" sz="2400" dirty="0" err="1" smtClean="0"/>
              <a:t>Hydrobiidae</a:t>
            </a:r>
            <a:r>
              <a:rPr lang="el-GR" sz="2400" dirty="0" smtClean="0"/>
              <a:t>.</a:t>
            </a:r>
            <a:endParaRPr lang="el-GR" sz="2400" dirty="0"/>
          </a:p>
          <a:p>
            <a:endParaRPr lang="el-GR" dirty="0"/>
          </a:p>
        </p:txBody>
      </p:sp>
      <p:pic>
        <p:nvPicPr>
          <p:cNvPr id="13" name="Θέση περιεχομένου 12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609" y="3928678"/>
            <a:ext cx="3715283" cy="2114550"/>
          </a:xfrm>
        </p:spPr>
      </p:pic>
      <p:pic>
        <p:nvPicPr>
          <p:cNvPr id="12" name="Θέση περιεχομένου 11"/>
          <p:cNvPicPr>
            <a:picLocks noGrp="1" noChangeAspect="1"/>
          </p:cNvPicPr>
          <p:nvPr>
            <p:ph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961148"/>
            <a:ext cx="4215959" cy="2733731"/>
          </a:xfrm>
        </p:spPr>
      </p:pic>
      <p:sp>
        <p:nvSpPr>
          <p:cNvPr id="8" name="TextBox 7"/>
          <p:cNvSpPr txBox="1"/>
          <p:nvPr/>
        </p:nvSpPr>
        <p:spPr>
          <a:xfrm>
            <a:off x="4549223" y="4417880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/>
              <a:t>1</a:t>
            </a:r>
            <a:r>
              <a:rPr lang="en-US" sz="1200" dirty="0" smtClean="0"/>
              <a:t>8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8217519" y="5670220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/>
              <a:t>1</a:t>
            </a:r>
            <a:r>
              <a:rPr lang="en-US" sz="1200" dirty="0" smtClean="0"/>
              <a:t>9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42216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 smtClean="0"/>
              <a:t>Είδη μικρών ρευμάτων </a:t>
            </a:r>
            <a:br>
              <a:rPr lang="el-GR" sz="4000" dirty="0" smtClean="0"/>
            </a:br>
            <a:r>
              <a:rPr lang="el-GR" sz="4000" dirty="0" smtClean="0"/>
              <a:t>με έντονη ροή</a:t>
            </a:r>
            <a:endParaRPr lang="el-GR" sz="4000" dirty="0"/>
          </a:p>
        </p:txBody>
      </p:sp>
      <p:sp>
        <p:nvSpPr>
          <p:cNvPr id="9" name="Θέση περιεχομένου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sz="2400" dirty="0" err="1"/>
              <a:t>Βενθικοί</a:t>
            </a:r>
            <a:r>
              <a:rPr lang="el-GR" sz="2400" dirty="0"/>
              <a:t> οργανισμοί προσαρμοσμένοι ώστε να μην παρασύρονται, π.χ. Κολεόπτερα </a:t>
            </a:r>
            <a:r>
              <a:rPr lang="el-GR" sz="2400" dirty="0" err="1"/>
              <a:t>Hydraenidae</a:t>
            </a:r>
            <a:r>
              <a:rPr lang="el-GR" sz="2400" dirty="0"/>
              <a:t> &amp; </a:t>
            </a:r>
            <a:r>
              <a:rPr lang="el-GR" sz="2400" dirty="0" err="1" smtClean="0"/>
              <a:t>Elmidae</a:t>
            </a:r>
            <a:r>
              <a:rPr lang="el-GR" sz="2400" dirty="0" smtClean="0"/>
              <a:t>.</a:t>
            </a:r>
            <a:endParaRPr lang="el-GR" sz="2400" dirty="0"/>
          </a:p>
          <a:p>
            <a:endParaRPr lang="el-GR" dirty="0"/>
          </a:p>
        </p:txBody>
      </p:sp>
      <p:pic>
        <p:nvPicPr>
          <p:cNvPr id="11" name="Θέση περιεχομένου 10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850" y="2451386"/>
            <a:ext cx="3886200" cy="3099815"/>
          </a:xfrm>
        </p:spPr>
      </p:pic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6. Ασπόνδυλα της Ελλάδας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16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108346" y="5274202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20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00438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 smtClean="0"/>
              <a:t>Είδη του ανώτερου τμήματος </a:t>
            </a:r>
            <a:br>
              <a:rPr lang="el-GR" sz="4000" dirty="0" smtClean="0"/>
            </a:br>
            <a:r>
              <a:rPr lang="el-GR" sz="4000" dirty="0" smtClean="0"/>
              <a:t>των ποταμών</a:t>
            </a:r>
            <a:r>
              <a:rPr lang="en-US" sz="4000" dirty="0" smtClean="0"/>
              <a:t> 1/2</a:t>
            </a:r>
            <a:endParaRPr lang="el-GR" sz="4000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6. Ασπόνδυλα της Ελλάδας</a:t>
            </a:r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17</a:t>
            </a:fld>
            <a:endParaRPr lang="en-US"/>
          </a:p>
        </p:txBody>
      </p:sp>
      <p:sp>
        <p:nvSpPr>
          <p:cNvPr id="8" name="Θέση περιεχομένου 7"/>
          <p:cNvSpPr>
            <a:spLocks noGrp="1"/>
          </p:cNvSpPr>
          <p:nvPr>
            <p:ph sz="quarter" idx="16"/>
          </p:nvPr>
        </p:nvSpPr>
        <p:spPr>
          <a:xfrm>
            <a:off x="857249" y="1749074"/>
            <a:ext cx="4108451" cy="2524627"/>
          </a:xfrm>
        </p:spPr>
        <p:txBody>
          <a:bodyPr>
            <a:normAutofit fontScale="475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l-GR" sz="4200" dirty="0"/>
              <a:t>Νύμφες και προνύμφες εντόμων με κατάλληλες προσαρμογές για ισχυρά ρεύματα π.χ. </a:t>
            </a:r>
            <a:r>
              <a:rPr lang="el-GR" sz="4200" dirty="0" err="1"/>
              <a:t>Πλεκόπτερα</a:t>
            </a:r>
            <a:r>
              <a:rPr lang="el-GR" sz="4200" dirty="0"/>
              <a:t>, </a:t>
            </a:r>
            <a:r>
              <a:rPr lang="el-GR" sz="4200" dirty="0" err="1"/>
              <a:t>Εφημερόπτερα</a:t>
            </a:r>
            <a:r>
              <a:rPr lang="el-GR" sz="4200" dirty="0"/>
              <a:t>, </a:t>
            </a:r>
            <a:r>
              <a:rPr lang="el-GR" sz="4200" dirty="0" err="1"/>
              <a:t>Τριχόπτερα</a:t>
            </a:r>
            <a:r>
              <a:rPr lang="el-GR" sz="4200" dirty="0"/>
              <a:t>, </a:t>
            </a:r>
            <a:r>
              <a:rPr lang="el-GR" sz="4200" dirty="0" smtClean="0"/>
              <a:t>Δίπτερα.</a:t>
            </a:r>
            <a:endParaRPr lang="el-GR" sz="4200" dirty="0"/>
          </a:p>
          <a:p>
            <a:pPr marL="0" indent="0">
              <a:lnSpc>
                <a:spcPct val="110000"/>
              </a:lnSpc>
              <a:buNone/>
            </a:pPr>
            <a:r>
              <a:rPr lang="el-GR" sz="4200" dirty="0" err="1"/>
              <a:t>Δεκάποδα</a:t>
            </a:r>
            <a:r>
              <a:rPr lang="el-GR" sz="4200" dirty="0"/>
              <a:t> Καρκινοειδή, Γαστερόποδα, </a:t>
            </a:r>
            <a:r>
              <a:rPr lang="el-GR" sz="4200" dirty="0" smtClean="0"/>
              <a:t>Στροβιλιστικοί</a:t>
            </a:r>
            <a:r>
              <a:rPr lang="el-GR" sz="4200" dirty="0"/>
              <a:t>, υδρόβια </a:t>
            </a:r>
            <a:r>
              <a:rPr lang="el-GR" sz="4200" dirty="0" err="1" smtClean="0"/>
              <a:t>ακάρεα</a:t>
            </a:r>
            <a:r>
              <a:rPr lang="el-GR" sz="4200" dirty="0" smtClean="0"/>
              <a:t>.</a:t>
            </a:r>
            <a:endParaRPr lang="el-GR" sz="4200" dirty="0"/>
          </a:p>
          <a:p>
            <a:endParaRPr lang="el-GR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quarter" idx="18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025" y="1892300"/>
            <a:ext cx="2921000" cy="1943100"/>
          </a:xfrm>
        </p:spPr>
      </p:pic>
      <p:sp>
        <p:nvSpPr>
          <p:cNvPr id="9" name="TextBox 8"/>
          <p:cNvSpPr txBox="1"/>
          <p:nvPr/>
        </p:nvSpPr>
        <p:spPr>
          <a:xfrm>
            <a:off x="7702903" y="3511569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21</a:t>
            </a:r>
            <a:endParaRPr lang="en-US" sz="1200" dirty="0"/>
          </a:p>
        </p:txBody>
      </p:sp>
      <p:pic>
        <p:nvPicPr>
          <p:cNvPr id="15" name="Content Placeholder 14"/>
          <p:cNvPicPr>
            <a:picLocks noGrp="1" noChangeAspect="1"/>
          </p:cNvPicPr>
          <p:nvPr>
            <p:ph sz="quarter" idx="19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885" y="4403251"/>
            <a:ext cx="2439468" cy="1648289"/>
          </a:xfrm>
        </p:spPr>
      </p:pic>
      <p:pic>
        <p:nvPicPr>
          <p:cNvPr id="17" name="Content Placeholder 16"/>
          <p:cNvPicPr>
            <a:picLocks noGrp="1" noChangeAspect="1"/>
          </p:cNvPicPr>
          <p:nvPr>
            <p:ph sz="quarter" idx="17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990" y="4064408"/>
            <a:ext cx="3072967" cy="2032000"/>
          </a:xfrm>
        </p:spPr>
      </p:pic>
      <p:sp>
        <p:nvSpPr>
          <p:cNvPr id="10" name="TextBox 9"/>
          <p:cNvSpPr txBox="1"/>
          <p:nvPr/>
        </p:nvSpPr>
        <p:spPr>
          <a:xfrm>
            <a:off x="4126271" y="5761595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/>
              <a:t>2</a:t>
            </a:r>
            <a:r>
              <a:rPr lang="en-US" sz="1200" dirty="0" smtClean="0"/>
              <a:t>2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7614593" y="5761595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/>
              <a:t>2</a:t>
            </a:r>
            <a:r>
              <a:rPr lang="en-US" sz="1200" dirty="0" smtClean="0"/>
              <a:t>3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652578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/>
              <a:t>Είδη του μεσαίου </a:t>
            </a:r>
            <a:r>
              <a:rPr lang="el-GR" sz="4000" dirty="0" smtClean="0"/>
              <a:t>τμήματος</a:t>
            </a:r>
            <a:br>
              <a:rPr lang="el-GR" sz="4000" dirty="0" smtClean="0"/>
            </a:br>
            <a:r>
              <a:rPr lang="el-GR" sz="4000" dirty="0" smtClean="0"/>
              <a:t> </a:t>
            </a:r>
            <a:r>
              <a:rPr lang="el-GR" sz="4000" dirty="0"/>
              <a:t>των </a:t>
            </a:r>
            <a:r>
              <a:rPr lang="el-GR" sz="4000" dirty="0" smtClean="0"/>
              <a:t>ποταμών</a:t>
            </a:r>
            <a:r>
              <a:rPr lang="en-US" sz="4000" dirty="0" smtClean="0"/>
              <a:t> 2/2</a:t>
            </a:r>
            <a:endParaRPr lang="el-GR" sz="4000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6. Ασπόνδυλα της Ελλάδας</a:t>
            </a:r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18</a:t>
            </a:fld>
            <a:endParaRPr lang="en-US"/>
          </a:p>
        </p:txBody>
      </p:sp>
      <p:sp>
        <p:nvSpPr>
          <p:cNvPr id="8" name="Θέση περιεχομένου 7"/>
          <p:cNvSpPr>
            <a:spLocks noGrp="1"/>
          </p:cNvSpPr>
          <p:nvPr>
            <p:ph sz="quarter" idx="16"/>
          </p:nvPr>
        </p:nvSpPr>
        <p:spPr>
          <a:xfrm>
            <a:off x="520366" y="1719881"/>
            <a:ext cx="5435266" cy="2739897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l-GR" sz="2000" dirty="0"/>
              <a:t>Η σύσταση εξαρτάται από το </a:t>
            </a:r>
            <a:r>
              <a:rPr lang="el-GR" sz="2000" dirty="0" smtClean="0"/>
              <a:t>υπόστρωμα.</a:t>
            </a:r>
            <a:endParaRPr lang="el-GR" sz="2000" dirty="0"/>
          </a:p>
          <a:p>
            <a:pPr marL="0" indent="0">
              <a:spcBef>
                <a:spcPts val="600"/>
              </a:spcBef>
              <a:buNone/>
            </a:pPr>
            <a:r>
              <a:rPr lang="el-GR" sz="2000" dirty="0"/>
              <a:t>Αμμώδεις περιοχές: πανίδα χωρίς </a:t>
            </a:r>
            <a:r>
              <a:rPr lang="el-GR" sz="2000" dirty="0" smtClean="0"/>
              <a:t>διαφοροποιήσεις.</a:t>
            </a:r>
            <a:endParaRPr lang="el-GR" sz="2000" dirty="0"/>
          </a:p>
          <a:p>
            <a:pPr marL="0" indent="0">
              <a:spcBef>
                <a:spcPts val="600"/>
              </a:spcBef>
              <a:buNone/>
            </a:pPr>
            <a:r>
              <a:rPr lang="el-GR" sz="2000" dirty="0" err="1"/>
              <a:t>Αργιλο-ιλώδεις</a:t>
            </a:r>
            <a:r>
              <a:rPr lang="el-GR" sz="2000" dirty="0"/>
              <a:t>: κυρίως </a:t>
            </a:r>
            <a:r>
              <a:rPr lang="el-GR" sz="2000" dirty="0" smtClean="0"/>
              <a:t>σκαπτικοί.</a:t>
            </a:r>
            <a:endParaRPr lang="el-GR" sz="2000" dirty="0"/>
          </a:p>
          <a:p>
            <a:pPr marL="0" indent="0">
              <a:spcBef>
                <a:spcPts val="600"/>
              </a:spcBef>
              <a:buNone/>
            </a:pPr>
            <a:r>
              <a:rPr lang="el-GR" sz="2000" dirty="0"/>
              <a:t>Πυκνή βλάστηση: </a:t>
            </a:r>
            <a:r>
              <a:rPr lang="el-GR" sz="2000" dirty="0" err="1" smtClean="0"/>
              <a:t>βοσκητές</a:t>
            </a:r>
            <a:r>
              <a:rPr lang="el-GR" sz="2000" dirty="0" smtClean="0"/>
              <a:t>.</a:t>
            </a:r>
            <a:endParaRPr lang="el-GR" sz="2000" dirty="0"/>
          </a:p>
          <a:p>
            <a:pPr marL="0" indent="0">
              <a:spcBef>
                <a:spcPts val="600"/>
              </a:spcBef>
              <a:buNone/>
            </a:pPr>
            <a:r>
              <a:rPr lang="el-GR" sz="2000" dirty="0"/>
              <a:t>Ρηχά και γρήγορα νερά: προσαρμογές για </a:t>
            </a:r>
            <a:r>
              <a:rPr lang="el-GR" sz="2000" dirty="0" smtClean="0"/>
              <a:t>προσκόλληση.</a:t>
            </a:r>
            <a:endParaRPr lang="el-GR" sz="2000" dirty="0"/>
          </a:p>
          <a:p>
            <a:pPr marL="0" indent="0">
              <a:spcBef>
                <a:spcPts val="600"/>
              </a:spcBef>
              <a:buNone/>
            </a:pPr>
            <a:r>
              <a:rPr lang="el-GR" sz="2000" dirty="0"/>
              <a:t>Κοντά στις όχθες: κολυμβητικά είδη </a:t>
            </a:r>
            <a:r>
              <a:rPr lang="el-GR" sz="2000" dirty="0" smtClean="0"/>
              <a:t>.</a:t>
            </a:r>
            <a:endParaRPr lang="el-GR" sz="2000" dirty="0"/>
          </a:p>
        </p:txBody>
      </p:sp>
      <p:pic>
        <p:nvPicPr>
          <p:cNvPr id="3" name="Θέση περιεχομένου 2"/>
          <p:cNvPicPr>
            <a:picLocks noGrp="1" noChangeAspect="1"/>
          </p:cNvPicPr>
          <p:nvPr>
            <p:ph sz="quarter" idx="18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9153" y="2242752"/>
            <a:ext cx="2590800" cy="1316736"/>
          </a:xfrm>
        </p:spPr>
      </p:pic>
      <p:pic>
        <p:nvPicPr>
          <p:cNvPr id="9" name="Θέση περιεχομένου 8"/>
          <p:cNvPicPr>
            <a:picLocks noGrp="1" noChangeAspect="1"/>
          </p:cNvPicPr>
          <p:nvPr>
            <p:ph sz="quarter" idx="17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671" y="4459779"/>
            <a:ext cx="2633472" cy="1731264"/>
          </a:xfrm>
        </p:spPr>
      </p:pic>
      <p:pic>
        <p:nvPicPr>
          <p:cNvPr id="11" name="Θέση περιεχομένου 10"/>
          <p:cNvPicPr>
            <a:picLocks noGrp="1" noChangeAspect="1"/>
          </p:cNvPicPr>
          <p:nvPr>
            <p:ph sz="quarter" idx="19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417" y="3828235"/>
            <a:ext cx="3400933" cy="2228434"/>
          </a:xfrm>
        </p:spPr>
      </p:pic>
      <p:sp>
        <p:nvSpPr>
          <p:cNvPr id="10" name="TextBox 9"/>
          <p:cNvSpPr txBox="1"/>
          <p:nvPr/>
        </p:nvSpPr>
        <p:spPr>
          <a:xfrm>
            <a:off x="7898193" y="3278363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>
                <a:solidFill>
                  <a:schemeClr val="bg1"/>
                </a:solidFill>
              </a:rPr>
              <a:t>24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82140" y="5775544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/>
              <a:t>25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8157391" y="5637044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>
                <a:solidFill>
                  <a:schemeClr val="bg1"/>
                </a:solidFill>
              </a:rPr>
              <a:t>26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1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Τίτλος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Είδη του κατώτερου τμήματος των ποταμών και των στάσιμων </a:t>
            </a:r>
            <a:r>
              <a:rPr lang="el-GR" dirty="0" smtClean="0"/>
              <a:t>νερών</a:t>
            </a:r>
            <a:endParaRPr lang="el-GR" dirty="0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6. Ασπόνδυλα της Ελλάδας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19</a:t>
            </a:fld>
            <a:endParaRPr lang="en-US" dirty="0"/>
          </a:p>
        </p:txBody>
      </p:sp>
      <p:sp>
        <p:nvSpPr>
          <p:cNvPr id="12" name="Θέση περιεχομένου 11"/>
          <p:cNvSpPr>
            <a:spLocks noGrp="1"/>
          </p:cNvSpPr>
          <p:nvPr>
            <p:ph sz="quarter" idx="14"/>
          </p:nvPr>
        </p:nvSpPr>
        <p:spPr>
          <a:xfrm>
            <a:off x="988433" y="2116851"/>
            <a:ext cx="3836988" cy="1705507"/>
          </a:xfrm>
        </p:spPr>
        <p:txBody>
          <a:bodyPr/>
          <a:lstStyle/>
          <a:p>
            <a:r>
              <a:rPr lang="el-GR" sz="2400" dirty="0" err="1" smtClean="0"/>
              <a:t>Βενθική</a:t>
            </a:r>
            <a:r>
              <a:rPr lang="el-GR" sz="2400" dirty="0" smtClean="0"/>
              <a:t> </a:t>
            </a:r>
            <a:r>
              <a:rPr lang="el-GR" sz="2400" dirty="0"/>
              <a:t>και πλαγκτονική </a:t>
            </a:r>
            <a:r>
              <a:rPr lang="el-GR" sz="2400" dirty="0" smtClean="0"/>
              <a:t>πανίδα.</a:t>
            </a:r>
            <a:endParaRPr lang="el-GR" sz="2400" dirty="0"/>
          </a:p>
          <a:p>
            <a:r>
              <a:rPr lang="el-GR" sz="2400" dirty="0"/>
              <a:t>Βένθος: </a:t>
            </a:r>
            <a:r>
              <a:rPr lang="el-GR" sz="2400" dirty="0" err="1"/>
              <a:t>Υπολειμματοφάγα</a:t>
            </a:r>
            <a:r>
              <a:rPr lang="el-GR" sz="2400" dirty="0"/>
              <a:t> </a:t>
            </a:r>
            <a:r>
              <a:rPr lang="el-GR" sz="2400" dirty="0" smtClean="0"/>
              <a:t>ασπόνδυλα.</a:t>
            </a:r>
            <a:endParaRPr lang="el-GR" sz="2400" dirty="0"/>
          </a:p>
          <a:p>
            <a:endParaRPr lang="el-GR" dirty="0"/>
          </a:p>
        </p:txBody>
      </p:sp>
      <p:pic>
        <p:nvPicPr>
          <p:cNvPr id="16" name="Θέση περιεχομένου 15"/>
          <p:cNvPicPr>
            <a:picLocks noGrp="1" noChangeAspect="1"/>
          </p:cNvPicPr>
          <p:nvPr>
            <p:ph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841" y="2788102"/>
            <a:ext cx="3161112" cy="2068513"/>
          </a:xfrm>
        </p:spPr>
      </p:pic>
      <p:pic>
        <p:nvPicPr>
          <p:cNvPr id="18" name="Θέση περιεχομένου 17"/>
          <p:cNvPicPr>
            <a:picLocks noGrp="1" noChangeAspect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664" y="3832487"/>
            <a:ext cx="3450336" cy="2048256"/>
          </a:xfrm>
        </p:spPr>
      </p:pic>
      <p:sp>
        <p:nvSpPr>
          <p:cNvPr id="8" name="TextBox 7"/>
          <p:cNvSpPr txBox="1"/>
          <p:nvPr/>
        </p:nvSpPr>
        <p:spPr>
          <a:xfrm>
            <a:off x="4207463" y="5603744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>
                <a:solidFill>
                  <a:schemeClr val="bg1"/>
                </a:solidFill>
              </a:rPr>
              <a:t>2</a:t>
            </a:r>
            <a:r>
              <a:rPr lang="en-US" sz="1200" dirty="0" smtClean="0">
                <a:solidFill>
                  <a:schemeClr val="bg1"/>
                </a:solidFill>
              </a:rPr>
              <a:t>7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98193" y="4579616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/>
              <a:t>2</a:t>
            </a:r>
            <a:r>
              <a:rPr lang="en-US" sz="1200" dirty="0" smtClean="0"/>
              <a:t>8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64230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28650" y="274454"/>
            <a:ext cx="7886700" cy="1325563"/>
          </a:xfrm>
        </p:spPr>
        <p:txBody>
          <a:bodyPr/>
          <a:lstStyle/>
          <a:p>
            <a:r>
              <a:rPr lang="el-GR" dirty="0" smtClean="0"/>
              <a:t>Ασπόνδυλα της Ελλάδας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n-US" sz="2600" dirty="0"/>
              <a:t>Περιοχή Μεσογείου: Η πλουσιότερη της Ευρώπης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l-GR" altLang="en-US" sz="2600" dirty="0"/>
          </a:p>
          <a:p>
            <a:pPr marL="720000">
              <a:spcBef>
                <a:spcPct val="0"/>
              </a:spcBef>
            </a:pPr>
            <a:r>
              <a:rPr lang="el-GR" altLang="en-US" sz="2600" dirty="0"/>
              <a:t>75% του αριθμού ειδών της Ευρώπης</a:t>
            </a:r>
          </a:p>
          <a:p>
            <a:pPr marL="720000">
              <a:spcBef>
                <a:spcPct val="0"/>
              </a:spcBef>
            </a:pPr>
            <a:r>
              <a:rPr lang="el-GR" altLang="en-US" sz="2600" dirty="0"/>
              <a:t>40% στην Ελλάδα</a:t>
            </a:r>
          </a:p>
          <a:p>
            <a:pPr indent="0">
              <a:spcBef>
                <a:spcPct val="0"/>
              </a:spcBef>
              <a:buClrTx/>
              <a:buSzTx/>
              <a:buFontTx/>
              <a:buNone/>
            </a:pPr>
            <a:endParaRPr lang="el-GR" altLang="en-US" sz="2600" dirty="0"/>
          </a:p>
          <a:p>
            <a:pPr indent="0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n-US" sz="2600" dirty="0"/>
              <a:t>Στην Ελλάδα έχει καταγραφεί μικρός αριθμός ειδών σε σχέση με όσα αναμένεται να </a:t>
            </a:r>
            <a:r>
              <a:rPr lang="el-GR" altLang="en-US" sz="2600" dirty="0" smtClean="0"/>
              <a:t>υπάρχουν</a:t>
            </a:r>
            <a:r>
              <a:rPr lang="en-US" altLang="en-US" sz="2600" dirty="0" smtClean="0"/>
              <a:t>.</a:t>
            </a:r>
            <a:endParaRPr lang="el-GR" altLang="en-US" sz="2600" dirty="0"/>
          </a:p>
          <a:p>
            <a:pPr indent="0">
              <a:spcBef>
                <a:spcPct val="0"/>
              </a:spcBef>
              <a:buClrTx/>
              <a:buSzTx/>
              <a:buFontTx/>
              <a:buNone/>
            </a:pPr>
            <a:endParaRPr lang="el-GR" altLang="en-US" sz="2600" dirty="0"/>
          </a:p>
          <a:p>
            <a:pPr indent="0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n-US" sz="2600" dirty="0"/>
              <a:t>Υψηλό ποσοστό </a:t>
            </a:r>
            <a:r>
              <a:rPr lang="el-GR" altLang="en-US" sz="2600" dirty="0" smtClean="0"/>
              <a:t>ενδημισμού</a:t>
            </a:r>
            <a:r>
              <a:rPr lang="en-US" altLang="en-US" sz="2600" dirty="0" smtClean="0"/>
              <a:t>.</a:t>
            </a:r>
            <a:endParaRPr lang="el-GR" altLang="en-US" sz="2600" dirty="0"/>
          </a:p>
          <a:p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6. Ασπόνδυλα της Ελλάδας</a:t>
            </a:r>
            <a:endParaRPr lang="en-US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000" dirty="0" err="1"/>
              <a:t>Πλαγκτόν</a:t>
            </a:r>
            <a:r>
              <a:rPr lang="el-GR" sz="4000" dirty="0"/>
              <a:t>: Τροχοφόρα, </a:t>
            </a:r>
            <a:r>
              <a:rPr lang="el-GR" sz="4000" dirty="0" err="1"/>
              <a:t>Κλαδοκεραιωτά</a:t>
            </a:r>
            <a:r>
              <a:rPr lang="el-GR" sz="4000" dirty="0"/>
              <a:t> και </a:t>
            </a:r>
            <a:r>
              <a:rPr lang="el-GR" sz="4000" dirty="0" err="1"/>
              <a:t>Κωπήποδα</a:t>
            </a:r>
            <a:r>
              <a:rPr lang="el-GR" sz="4000" dirty="0"/>
              <a:t> </a:t>
            </a:r>
            <a:r>
              <a:rPr lang="el-GR" sz="4000" dirty="0" smtClean="0"/>
              <a:t>Καρκινοειδή</a:t>
            </a:r>
            <a:endParaRPr lang="el-GR" dirty="0"/>
          </a:p>
        </p:txBody>
      </p:sp>
      <p:pic>
        <p:nvPicPr>
          <p:cNvPr id="11" name="Θέση περιεχομένου 10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733207"/>
            <a:ext cx="3886200" cy="2536174"/>
          </a:xfrm>
        </p:spPr>
      </p:pic>
      <p:pic>
        <p:nvPicPr>
          <p:cNvPr id="12" name="Θέση περιεχομένου 11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709" y="1865901"/>
            <a:ext cx="3281082" cy="4270786"/>
          </a:xfrm>
        </p:spPr>
      </p:pic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6. Ασπόνδυλα της Ελλάδας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20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173090" y="4992382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29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7871031" y="5859688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30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58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Χερσαία Μαλάκια</a:t>
            </a:r>
            <a:r>
              <a:rPr lang="en-US" dirty="0" smtClean="0"/>
              <a:t> 1/3</a:t>
            </a:r>
            <a:endParaRPr lang="el-GR" dirty="0"/>
          </a:p>
        </p:txBody>
      </p:sp>
      <p:sp>
        <p:nvSpPr>
          <p:cNvPr id="8" name="Θέση περιεχομένου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dirty="0"/>
              <a:t>Πολύ πλούσια </a:t>
            </a:r>
            <a:r>
              <a:rPr lang="el-GR" sz="2400" dirty="0" smtClean="0"/>
              <a:t>πανίδα.</a:t>
            </a:r>
            <a:endParaRPr lang="el-GR" sz="2400" dirty="0"/>
          </a:p>
          <a:p>
            <a:endParaRPr lang="el-GR" sz="2400" dirty="0"/>
          </a:p>
          <a:p>
            <a:r>
              <a:rPr lang="el-GR" sz="2400" dirty="0"/>
              <a:t>149 είδη/</a:t>
            </a:r>
            <a:r>
              <a:rPr lang="el-GR" sz="2400" dirty="0" err="1"/>
              <a:t>log</a:t>
            </a:r>
            <a:r>
              <a:rPr lang="el-GR" sz="2400" dirty="0"/>
              <a:t> km2, ο υψηλότερος αριθμός στην </a:t>
            </a:r>
            <a:r>
              <a:rPr lang="el-GR" sz="2400" dirty="0" smtClean="0"/>
              <a:t>Ευρώπη.</a:t>
            </a:r>
            <a:endParaRPr lang="el-GR" sz="2400" dirty="0"/>
          </a:p>
          <a:p>
            <a:endParaRPr lang="el-GR" sz="2400" dirty="0"/>
          </a:p>
          <a:p>
            <a:r>
              <a:rPr lang="el-GR" sz="2400" dirty="0"/>
              <a:t>Καθοριστικός παράγοντας, η ύπαρξη ασβεστολιθικών </a:t>
            </a:r>
            <a:r>
              <a:rPr lang="el-GR" sz="2400" dirty="0" smtClean="0"/>
              <a:t>πετρωμάτων.</a:t>
            </a:r>
            <a:endParaRPr lang="el-GR" sz="2400" dirty="0"/>
          </a:p>
          <a:p>
            <a:endParaRPr lang="el-GR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6. Ασπόνδυλα της Ελλάδας</a:t>
            </a:r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4759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Χερσαία </a:t>
            </a:r>
            <a:r>
              <a:rPr lang="el-GR" dirty="0" smtClean="0"/>
              <a:t>Μαλάκια</a:t>
            </a:r>
            <a:r>
              <a:rPr lang="en-US" dirty="0" smtClean="0"/>
              <a:t> 2/3</a:t>
            </a:r>
            <a:endParaRPr lang="el-GR" dirty="0"/>
          </a:p>
        </p:txBody>
      </p:sp>
      <p:pic>
        <p:nvPicPr>
          <p:cNvPr id="6" name="Θέση περιεχομένου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391" y="1707714"/>
            <a:ext cx="4486101" cy="4351338"/>
          </a:xfrm>
        </p:spPr>
      </p:pic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6. Ασπόνδυλα της Ελλάδας</a:t>
            </a:r>
            <a:endParaRPr lang="en-US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22</a:t>
            </a:fld>
            <a:endParaRPr lang="en-US"/>
          </a:p>
        </p:txBody>
      </p:sp>
      <p:sp>
        <p:nvSpPr>
          <p:cNvPr id="7" name="Rectangle 21"/>
          <p:cNvSpPr>
            <a:spLocks noChangeArrowheads="1"/>
          </p:cNvSpPr>
          <p:nvPr/>
        </p:nvSpPr>
        <p:spPr bwMode="auto">
          <a:xfrm>
            <a:off x="5902743" y="5228055"/>
            <a:ext cx="261260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Monotype Sorts" pitchFamily="2" charset="2"/>
              <a:buChar char="u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5000"/>
              <a:buFont typeface="Monotype Sorts" pitchFamily="2" charset="2"/>
              <a:buChar char="u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Monotype Sorts" pitchFamily="2" charset="2"/>
              <a:buChar char="u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l-GR" altLang="en-US" sz="1600" dirty="0">
                <a:latin typeface="+mn-lt"/>
              </a:rPr>
              <a:t>Βαθμός γνώσης: καλός στη νότια Ελλάδα, μέτριος στη </a:t>
            </a:r>
            <a:r>
              <a:rPr kumimoji="0" lang="el-GR" altLang="en-US" sz="1600" dirty="0" smtClean="0">
                <a:latin typeface="+mn-lt"/>
              </a:rPr>
              <a:t>βόρεια.</a:t>
            </a:r>
            <a:endParaRPr kumimoji="0" lang="el-GR" altLang="en-US" sz="1600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98732" y="5746756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31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767199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Χερσαία Μαλάκια</a:t>
            </a:r>
            <a:r>
              <a:rPr lang="en-US" dirty="0" smtClean="0"/>
              <a:t> 3/3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28650" y="1825624"/>
            <a:ext cx="7997992" cy="410594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l-GR" sz="2400" dirty="0"/>
              <a:t>Πολλά ενδημικά </a:t>
            </a:r>
            <a:r>
              <a:rPr lang="el-GR" sz="2400" dirty="0" smtClean="0"/>
              <a:t>είδη.</a:t>
            </a:r>
            <a:endParaRPr lang="el-GR" sz="2400" dirty="0"/>
          </a:p>
          <a:p>
            <a:pPr>
              <a:lnSpc>
                <a:spcPct val="110000"/>
              </a:lnSpc>
            </a:pPr>
            <a:r>
              <a:rPr lang="el-GR" sz="2400" dirty="0" smtClean="0"/>
              <a:t>Κορυφές </a:t>
            </a:r>
            <a:r>
              <a:rPr lang="el-GR" sz="2400" dirty="0"/>
              <a:t>βουνών, κοιλάδες, </a:t>
            </a:r>
            <a:r>
              <a:rPr lang="el-GR" sz="2400" dirty="0" smtClean="0"/>
              <a:t>νησιά.</a:t>
            </a:r>
            <a:endParaRPr lang="el-GR" sz="2400" dirty="0"/>
          </a:p>
          <a:p>
            <a:pPr>
              <a:lnSpc>
                <a:spcPct val="110000"/>
              </a:lnSpc>
            </a:pPr>
            <a:r>
              <a:rPr lang="el-GR" sz="2400" dirty="0" smtClean="0"/>
              <a:t>Ποσοστό </a:t>
            </a:r>
            <a:r>
              <a:rPr lang="el-GR" sz="2400" dirty="0"/>
              <a:t>ενδημισμού: 	Κρήτη 49%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el-GR" sz="2400" dirty="0"/>
              <a:t>		</a:t>
            </a:r>
            <a:r>
              <a:rPr lang="el-GR" sz="2400" dirty="0" smtClean="0"/>
              <a:t>                           Κυκλάδες </a:t>
            </a:r>
            <a:r>
              <a:rPr lang="el-GR" sz="2400" dirty="0"/>
              <a:t>20%</a:t>
            </a:r>
          </a:p>
          <a:p>
            <a:pPr>
              <a:lnSpc>
                <a:spcPct val="110000"/>
              </a:lnSpc>
            </a:pPr>
            <a:r>
              <a:rPr lang="el-GR" sz="2400" dirty="0" smtClean="0"/>
              <a:t>Μεγάλο </a:t>
            </a:r>
            <a:r>
              <a:rPr lang="el-GR" sz="2400" dirty="0"/>
              <a:t>ποσοστό ειδών με Μεσογειακή </a:t>
            </a:r>
            <a:r>
              <a:rPr lang="el-GR" sz="2400" dirty="0" smtClean="0"/>
              <a:t>εξάπλωση.</a:t>
            </a:r>
            <a:endParaRPr lang="el-GR" sz="2400" dirty="0"/>
          </a:p>
          <a:p>
            <a:pPr>
              <a:lnSpc>
                <a:spcPct val="110000"/>
              </a:lnSpc>
            </a:pPr>
            <a:r>
              <a:rPr lang="el-GR" sz="2400" dirty="0" smtClean="0"/>
              <a:t>Διαφοροποίηση </a:t>
            </a:r>
            <a:r>
              <a:rPr lang="el-GR" sz="2400" dirty="0"/>
              <a:t>μέσα στην Ελλάδα σύμφωνα με τους άξονες βορρά-νότου και </a:t>
            </a:r>
            <a:r>
              <a:rPr lang="el-GR" sz="2400" dirty="0" smtClean="0"/>
              <a:t>ανατολής-δύσης.</a:t>
            </a:r>
            <a:endParaRPr lang="el-GR" sz="2400" dirty="0"/>
          </a:p>
          <a:p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6. Ασπόνδυλα της Ελλάδας</a:t>
            </a:r>
            <a:endParaRPr lang="en-US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3087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Οικονομική αξία</a:t>
            </a:r>
            <a:r>
              <a:rPr lang="en-US" dirty="0" smtClean="0"/>
              <a:t> 1/5</a:t>
            </a:r>
            <a:endParaRPr lang="el-GR" dirty="0"/>
          </a:p>
        </p:txBody>
      </p:sp>
      <p:pic>
        <p:nvPicPr>
          <p:cNvPr id="8" name="Θέση περιεχομένου 7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87" y="1671426"/>
            <a:ext cx="3795564" cy="2684006"/>
          </a:xfrm>
        </p:spPr>
      </p:pic>
      <p:pic>
        <p:nvPicPr>
          <p:cNvPr id="9" name="Θέση περιεχομένου 8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888" y="3146836"/>
            <a:ext cx="3343100" cy="2417192"/>
          </a:xfrm>
        </p:spPr>
      </p:pic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6. Ασπόνδυλα της Ελλάδας</a:t>
            </a:r>
            <a:endParaRPr lang="en-US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24</a:t>
            </a:fld>
            <a:endParaRPr lang="en-US"/>
          </a:p>
        </p:txBody>
      </p:sp>
      <p:sp>
        <p:nvSpPr>
          <p:cNvPr id="10" name="Ορθογώνιο 9"/>
          <p:cNvSpPr/>
          <p:nvPr/>
        </p:nvSpPr>
        <p:spPr>
          <a:xfrm>
            <a:off x="1622129" y="4473226"/>
            <a:ext cx="21902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i="1" dirty="0"/>
              <a:t>Helix </a:t>
            </a:r>
            <a:r>
              <a:rPr lang="en-US" sz="1600" b="1" i="1" dirty="0" err="1"/>
              <a:t>aspersa</a:t>
            </a:r>
            <a:r>
              <a:rPr lang="en-US" sz="1600" b="1" i="1" dirty="0"/>
              <a:t> </a:t>
            </a:r>
            <a:r>
              <a:rPr lang="en-US" sz="1600" b="1" dirty="0"/>
              <a:t>(</a:t>
            </a:r>
            <a:r>
              <a:rPr lang="el-GR" sz="1600" b="1" dirty="0"/>
              <a:t>Χοντρός)</a:t>
            </a:r>
          </a:p>
        </p:txBody>
      </p:sp>
      <p:sp>
        <p:nvSpPr>
          <p:cNvPr id="11" name="Ορθογώνιο 10"/>
          <p:cNvSpPr/>
          <p:nvPr/>
        </p:nvSpPr>
        <p:spPr>
          <a:xfrm>
            <a:off x="5371462" y="5606168"/>
            <a:ext cx="221195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i="1" dirty="0"/>
              <a:t>Helix </a:t>
            </a:r>
            <a:r>
              <a:rPr lang="en-US" altLang="en-US" sz="1600" b="1" i="1" dirty="0" err="1"/>
              <a:t>pomatia</a:t>
            </a:r>
            <a:r>
              <a:rPr lang="el-GR" altLang="en-US" sz="1600" b="1" i="1" dirty="0"/>
              <a:t> </a:t>
            </a:r>
            <a:r>
              <a:rPr lang="el-GR" altLang="en-US" sz="1600" b="1" dirty="0"/>
              <a:t>(Άσπρος)</a:t>
            </a:r>
            <a:endParaRPr lang="en-US" altLang="en-US" sz="1600" b="1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4230240" y="4078433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/>
              <a:t>3</a:t>
            </a:r>
            <a:r>
              <a:rPr lang="en-US" sz="1200" dirty="0" smtClean="0"/>
              <a:t>2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7807228" y="5287029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>
                <a:solidFill>
                  <a:schemeClr val="bg1"/>
                </a:solidFill>
              </a:rPr>
              <a:t>3</a:t>
            </a:r>
            <a:r>
              <a:rPr lang="en-US" sz="1200" dirty="0" smtClean="0">
                <a:solidFill>
                  <a:schemeClr val="bg1"/>
                </a:solidFill>
              </a:rPr>
              <a:t>3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15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Οικονομική αξία</a:t>
            </a:r>
            <a:r>
              <a:rPr lang="en-US" dirty="0" smtClean="0"/>
              <a:t> 2/5</a:t>
            </a:r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6. Ασπόνδυλα της Ελλάδας</a:t>
            </a:r>
            <a:endParaRPr lang="en-US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25</a:t>
            </a:fld>
            <a:endParaRPr lang="en-US"/>
          </a:p>
        </p:txBody>
      </p:sp>
      <p:sp>
        <p:nvSpPr>
          <p:cNvPr id="10" name="Ορθογώνιο 9"/>
          <p:cNvSpPr/>
          <p:nvPr/>
        </p:nvSpPr>
        <p:spPr>
          <a:xfrm>
            <a:off x="1622129" y="4473226"/>
            <a:ext cx="21902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i="1" dirty="0"/>
              <a:t>Helix </a:t>
            </a:r>
            <a:r>
              <a:rPr lang="en-US" sz="1600" b="1" i="1" dirty="0" err="1"/>
              <a:t>lucorum</a:t>
            </a:r>
            <a:r>
              <a:rPr lang="en-US" sz="1600" b="1" i="1" dirty="0"/>
              <a:t> (</a:t>
            </a:r>
            <a:r>
              <a:rPr lang="el-GR" sz="1600" b="1" i="1" dirty="0"/>
              <a:t>Μαύρο)</a:t>
            </a:r>
          </a:p>
        </p:txBody>
      </p:sp>
      <p:sp>
        <p:nvSpPr>
          <p:cNvPr id="11" name="Ορθογώνιο 10"/>
          <p:cNvSpPr/>
          <p:nvPr/>
        </p:nvSpPr>
        <p:spPr>
          <a:xfrm>
            <a:off x="5271691" y="5399321"/>
            <a:ext cx="24114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i="1" dirty="0"/>
              <a:t>Helix </a:t>
            </a:r>
            <a:r>
              <a:rPr lang="en-US" altLang="en-US" sz="1600" b="1" i="1" dirty="0" err="1"/>
              <a:t>aperta</a:t>
            </a:r>
            <a:r>
              <a:rPr lang="en-US" altLang="en-US" sz="1600" b="1" i="1" dirty="0"/>
              <a:t> (</a:t>
            </a:r>
            <a:r>
              <a:rPr lang="el-GR" altLang="en-US" sz="1600" b="1" i="1" dirty="0" err="1"/>
              <a:t>Μουρμούρι</a:t>
            </a:r>
            <a:r>
              <a:rPr lang="el-GR" altLang="en-US" sz="1600" b="1" i="1" dirty="0"/>
              <a:t>)</a:t>
            </a:r>
          </a:p>
        </p:txBody>
      </p:sp>
      <p:pic>
        <p:nvPicPr>
          <p:cNvPr id="6" name="Θέση περιεχομένου 5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529" y="1815390"/>
            <a:ext cx="3336324" cy="2533135"/>
          </a:xfrm>
        </p:spPr>
      </p:pic>
      <p:pic>
        <p:nvPicPr>
          <p:cNvPr id="12" name="Θέση περιεχομένου 11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484" y="2800758"/>
            <a:ext cx="3305908" cy="2414588"/>
          </a:xfrm>
        </p:spPr>
      </p:pic>
      <p:sp>
        <p:nvSpPr>
          <p:cNvPr id="9" name="TextBox 8"/>
          <p:cNvSpPr txBox="1"/>
          <p:nvPr/>
        </p:nvSpPr>
        <p:spPr>
          <a:xfrm>
            <a:off x="3976687" y="4025324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>
                <a:solidFill>
                  <a:schemeClr val="bg1"/>
                </a:solidFill>
              </a:rPr>
              <a:t>3</a:t>
            </a:r>
            <a:r>
              <a:rPr lang="en-US" sz="1200" dirty="0" smtClean="0">
                <a:solidFill>
                  <a:schemeClr val="bg1"/>
                </a:solidFill>
              </a:rPr>
              <a:t>4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788632" y="4938347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>
                <a:solidFill>
                  <a:schemeClr val="bg1"/>
                </a:solidFill>
              </a:rPr>
              <a:t>3</a:t>
            </a:r>
            <a:r>
              <a:rPr lang="en-US" sz="1200" dirty="0" smtClean="0">
                <a:solidFill>
                  <a:schemeClr val="bg1"/>
                </a:solidFill>
              </a:rPr>
              <a:t>5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61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Οικονομική αξία</a:t>
            </a:r>
            <a:r>
              <a:rPr lang="en-US" dirty="0" smtClean="0"/>
              <a:t> 3/5</a:t>
            </a:r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6. Ασπόνδυλα της Ελλάδας</a:t>
            </a:r>
            <a:endParaRPr lang="en-US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26</a:t>
            </a:fld>
            <a:endParaRPr lang="en-US"/>
          </a:p>
        </p:txBody>
      </p:sp>
      <p:pic>
        <p:nvPicPr>
          <p:cNvPr id="16" name="Content Placeholder 15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031" y="2183228"/>
            <a:ext cx="3886200" cy="995549"/>
          </a:xfrm>
        </p:spPr>
      </p:pic>
      <p:sp>
        <p:nvSpPr>
          <p:cNvPr id="10" name="Ορθογώνιο 9"/>
          <p:cNvSpPr/>
          <p:nvPr/>
        </p:nvSpPr>
        <p:spPr>
          <a:xfrm>
            <a:off x="1669411" y="3178777"/>
            <a:ext cx="157626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i="1" dirty="0"/>
              <a:t>Helix </a:t>
            </a:r>
            <a:r>
              <a:rPr lang="en-US" sz="1600" b="1" i="1" dirty="0" err="1"/>
              <a:t>godetiana</a:t>
            </a:r>
            <a:r>
              <a:rPr lang="en-US" sz="1600" b="1" i="1" dirty="0"/>
              <a:t> </a:t>
            </a:r>
          </a:p>
        </p:txBody>
      </p:sp>
      <p:sp>
        <p:nvSpPr>
          <p:cNvPr id="11" name="Ορθογώνιο 10"/>
          <p:cNvSpPr/>
          <p:nvPr/>
        </p:nvSpPr>
        <p:spPr>
          <a:xfrm>
            <a:off x="5553063" y="5232089"/>
            <a:ext cx="24114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i="1" dirty="0"/>
              <a:t>Helix </a:t>
            </a:r>
            <a:r>
              <a:rPr lang="en-US" altLang="en-US" sz="1600" b="1" i="1" dirty="0" err="1"/>
              <a:t>cincta</a:t>
            </a:r>
            <a:r>
              <a:rPr lang="en-US" altLang="en-US" sz="1600" b="1" i="1" dirty="0"/>
              <a:t> (</a:t>
            </a:r>
            <a:r>
              <a:rPr lang="el-GR" altLang="en-US" sz="1600" b="1" i="1" dirty="0"/>
              <a:t>Αρχόντισσες)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46961" y="2932555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>
                <a:solidFill>
                  <a:schemeClr val="bg1"/>
                </a:solidFill>
              </a:rPr>
              <a:t>3</a:t>
            </a:r>
            <a:r>
              <a:rPr lang="en-US" sz="1200" dirty="0" smtClean="0">
                <a:solidFill>
                  <a:schemeClr val="bg1"/>
                </a:solidFill>
              </a:rPr>
              <a:t>6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150" y="2801430"/>
            <a:ext cx="3886200" cy="2399728"/>
          </a:xfrm>
        </p:spPr>
      </p:pic>
      <p:sp>
        <p:nvSpPr>
          <p:cNvPr id="13" name="TextBox 12"/>
          <p:cNvSpPr txBox="1"/>
          <p:nvPr/>
        </p:nvSpPr>
        <p:spPr>
          <a:xfrm>
            <a:off x="8129033" y="4924159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>
                <a:solidFill>
                  <a:schemeClr val="bg1"/>
                </a:solidFill>
              </a:rPr>
              <a:t>3</a:t>
            </a:r>
            <a:r>
              <a:rPr lang="en-US" sz="1200" dirty="0" smtClean="0">
                <a:solidFill>
                  <a:schemeClr val="bg1"/>
                </a:solidFill>
              </a:rPr>
              <a:t>7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368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Οικονομική αξία</a:t>
            </a:r>
            <a:r>
              <a:rPr lang="en-US" dirty="0" smtClean="0"/>
              <a:t> 4/5</a:t>
            </a:r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6. Ασπόνδυλα της Ελλάδας</a:t>
            </a:r>
            <a:endParaRPr lang="en-US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27</a:t>
            </a:fld>
            <a:endParaRPr lang="en-US"/>
          </a:p>
        </p:txBody>
      </p:sp>
      <p:pic>
        <p:nvPicPr>
          <p:cNvPr id="15" name="Θέση εικόνας 14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028" t="6998" r="-9028" b="6998"/>
          <a:stretch/>
        </p:blipFill>
        <p:spPr>
          <a:xfrm>
            <a:off x="4737100" y="1707496"/>
            <a:ext cx="3778250" cy="2044700"/>
          </a:xfrm>
        </p:spPr>
      </p:pic>
      <p:pic>
        <p:nvPicPr>
          <p:cNvPr id="16" name="Θέση εικόνας 15"/>
          <p:cNvPicPr>
            <a:picLocks noGrp="1" noChangeAspect="1"/>
          </p:cNvPicPr>
          <p:nvPr>
            <p:ph type="pic"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35" b="5035"/>
          <a:stretch>
            <a:fillRect/>
          </a:stretch>
        </p:blipFill>
        <p:spPr>
          <a:xfrm>
            <a:off x="1497862" y="4183071"/>
            <a:ext cx="3778250" cy="2032000"/>
          </a:xfrm>
        </p:spPr>
      </p:pic>
      <p:sp>
        <p:nvSpPr>
          <p:cNvPr id="10" name="Ορθογώνιο 9"/>
          <p:cNvSpPr/>
          <p:nvPr/>
        </p:nvSpPr>
        <p:spPr>
          <a:xfrm>
            <a:off x="1179443" y="3738941"/>
            <a:ext cx="277697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i="1" dirty="0"/>
              <a:t>Helix </a:t>
            </a:r>
            <a:r>
              <a:rPr lang="en-US" sz="1600" b="1" i="1" dirty="0" err="1"/>
              <a:t>nucula</a:t>
            </a:r>
            <a:r>
              <a:rPr lang="en-US" sz="1600" b="1" i="1" dirty="0"/>
              <a:t> (</a:t>
            </a:r>
            <a:r>
              <a:rPr lang="el-GR" sz="1600" b="1" i="1" dirty="0" err="1"/>
              <a:t>Μπαρμπαρόσοι</a:t>
            </a:r>
            <a:r>
              <a:rPr lang="el-GR" sz="1600" b="1" i="1" dirty="0"/>
              <a:t>)</a:t>
            </a: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3" b="2823"/>
          <a:stretch>
            <a:fillRect/>
          </a:stretch>
        </p:blipFill>
        <p:spPr>
          <a:xfrm>
            <a:off x="678807" y="1695239"/>
            <a:ext cx="3778250" cy="2032000"/>
          </a:xfrm>
        </p:spPr>
      </p:pic>
      <p:sp>
        <p:nvSpPr>
          <p:cNvPr id="11" name="Ορθογώνιο 10"/>
          <p:cNvSpPr/>
          <p:nvPr/>
        </p:nvSpPr>
        <p:spPr>
          <a:xfrm>
            <a:off x="5276112" y="3736557"/>
            <a:ext cx="270022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i="1" dirty="0" err="1"/>
              <a:t>Eobania</a:t>
            </a:r>
            <a:r>
              <a:rPr lang="en-US" altLang="en-US" sz="1600" b="1" i="1" dirty="0"/>
              <a:t> </a:t>
            </a:r>
            <a:r>
              <a:rPr lang="en-US" altLang="en-US" sz="1600" b="1" i="1" dirty="0" err="1"/>
              <a:t>vermiculata</a:t>
            </a:r>
            <a:r>
              <a:rPr lang="en-US" altLang="en-US" sz="1600" b="1" i="1" dirty="0"/>
              <a:t> (</a:t>
            </a:r>
            <a:r>
              <a:rPr lang="el-GR" altLang="en-US" sz="1600" b="1" i="1" dirty="0"/>
              <a:t>Λιανός)</a:t>
            </a:r>
          </a:p>
        </p:txBody>
      </p:sp>
      <p:sp>
        <p:nvSpPr>
          <p:cNvPr id="17" name="Ορθογώνιο 16"/>
          <p:cNvSpPr/>
          <p:nvPr/>
        </p:nvSpPr>
        <p:spPr>
          <a:xfrm>
            <a:off x="5321063" y="5876517"/>
            <a:ext cx="235006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i="1" dirty="0" err="1"/>
              <a:t>Theba</a:t>
            </a:r>
            <a:r>
              <a:rPr lang="en-US" altLang="en-US" sz="1600" b="1" i="1" dirty="0"/>
              <a:t> </a:t>
            </a:r>
            <a:r>
              <a:rPr lang="en-US" altLang="en-US" sz="1600" b="1" i="1" dirty="0" err="1"/>
              <a:t>pisana</a:t>
            </a:r>
            <a:r>
              <a:rPr lang="en-US" altLang="en-US" sz="1600" b="1" i="1" dirty="0"/>
              <a:t> (</a:t>
            </a:r>
            <a:r>
              <a:rPr lang="el-GR" altLang="en-US" sz="1600" b="1" i="1" dirty="0" err="1"/>
              <a:t>Χοχλιδάκι</a:t>
            </a:r>
            <a:r>
              <a:rPr lang="el-GR" altLang="en-US" sz="1600" b="1" i="1" dirty="0"/>
              <a:t>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15297" y="3456091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>
                <a:solidFill>
                  <a:schemeClr val="bg1"/>
                </a:solidFill>
              </a:rPr>
              <a:t>3</a:t>
            </a:r>
            <a:r>
              <a:rPr lang="en-US" sz="1200" dirty="0" smtClean="0">
                <a:solidFill>
                  <a:schemeClr val="bg1"/>
                </a:solidFill>
              </a:rPr>
              <a:t>8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069073" y="3415533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/>
              <a:t>3</a:t>
            </a:r>
            <a:r>
              <a:rPr lang="en-US" sz="1200" dirty="0" smtClean="0"/>
              <a:t>9</a:t>
            </a:r>
            <a:endParaRPr lang="en-US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5276112" y="5599518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40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06142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Οικονομική αξία</a:t>
            </a:r>
            <a:r>
              <a:rPr lang="en-US" dirty="0" smtClean="0"/>
              <a:t> 5/5</a:t>
            </a:r>
            <a:endParaRPr lang="el-GR" dirty="0"/>
          </a:p>
        </p:txBody>
      </p:sp>
      <p:sp>
        <p:nvSpPr>
          <p:cNvPr id="8" name="Θέση περιεχομένου 7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3817186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1200"/>
              </a:spcBef>
            </a:pPr>
            <a:r>
              <a:rPr lang="el-GR" sz="2600" dirty="0"/>
              <a:t>Η πλήρης εκτροφή δεν είναι </a:t>
            </a:r>
            <a:r>
              <a:rPr lang="el-GR" sz="2600" dirty="0" smtClean="0"/>
              <a:t>εφικτή.</a:t>
            </a:r>
            <a:endParaRPr lang="el-GR" sz="2600" dirty="0"/>
          </a:p>
          <a:p>
            <a:pPr>
              <a:spcBef>
                <a:spcPts val="1200"/>
              </a:spcBef>
            </a:pPr>
            <a:r>
              <a:rPr lang="el-GR" sz="2600" dirty="0" smtClean="0"/>
              <a:t>Συλλέγονται </a:t>
            </a:r>
            <a:r>
              <a:rPr lang="el-GR" sz="2600" dirty="0"/>
              <a:t>από τη φύση, </a:t>
            </a:r>
            <a:r>
              <a:rPr lang="el-GR" sz="2600" dirty="0" err="1"/>
              <a:t>παχύνονται</a:t>
            </a:r>
            <a:r>
              <a:rPr lang="el-GR" sz="2600" dirty="0"/>
              <a:t>, </a:t>
            </a:r>
            <a:r>
              <a:rPr lang="el-GR" sz="2600" dirty="0" smtClean="0"/>
              <a:t>συσκευάζονται.</a:t>
            </a:r>
            <a:endParaRPr lang="el-GR" sz="2600" dirty="0"/>
          </a:p>
          <a:p>
            <a:pPr>
              <a:spcBef>
                <a:spcPts val="1200"/>
              </a:spcBef>
            </a:pPr>
            <a:r>
              <a:rPr lang="el-GR" sz="2600" dirty="0" smtClean="0"/>
              <a:t>Το </a:t>
            </a:r>
            <a:r>
              <a:rPr lang="el-GR" sz="2600" dirty="0"/>
              <a:t>90% των σαλιγκαριών που συσκευάζονται από ελληνικές επιχειρήσεις είναι εισαγόμενο (Βαλκάνια, Ουγγαρία, Πολωνία</a:t>
            </a:r>
            <a:r>
              <a:rPr lang="el-GR" sz="2600" dirty="0" smtClean="0"/>
              <a:t>).</a:t>
            </a:r>
            <a:r>
              <a:rPr lang="el-GR" sz="2600" dirty="0"/>
              <a:t> </a:t>
            </a:r>
            <a:r>
              <a:rPr lang="el-GR" sz="2600" dirty="0" smtClean="0"/>
              <a:t>Το </a:t>
            </a:r>
            <a:r>
              <a:rPr lang="el-GR" sz="2600" dirty="0"/>
              <a:t>10% προέρχεται κυρίως από την Κρήτη και την </a:t>
            </a:r>
            <a:r>
              <a:rPr lang="el-GR" sz="2600" dirty="0" smtClean="0"/>
              <a:t>Πελοπόννησο.</a:t>
            </a:r>
            <a:endParaRPr lang="el-GR" sz="2600" dirty="0"/>
          </a:p>
          <a:p>
            <a:pPr>
              <a:spcBef>
                <a:spcPts val="1200"/>
              </a:spcBef>
            </a:pPr>
            <a:r>
              <a:rPr lang="el-GR" sz="2600" dirty="0" smtClean="0"/>
              <a:t>Εξαγωγές </a:t>
            </a:r>
            <a:r>
              <a:rPr lang="el-GR" sz="2600" dirty="0"/>
              <a:t>στη Γαλλία, Γερμανία, Αγγλία, ΗΠΑ, </a:t>
            </a:r>
            <a:r>
              <a:rPr lang="el-GR" sz="2600" dirty="0" smtClean="0"/>
              <a:t>Καναδάς.</a:t>
            </a:r>
            <a:endParaRPr lang="el-GR" sz="2600" dirty="0"/>
          </a:p>
          <a:p>
            <a:pPr>
              <a:spcBef>
                <a:spcPts val="1200"/>
              </a:spcBef>
            </a:pPr>
            <a:r>
              <a:rPr lang="el-GR" sz="2600" dirty="0" smtClean="0"/>
              <a:t>Κονσέρβες </a:t>
            </a:r>
            <a:r>
              <a:rPr lang="el-GR" sz="2600" dirty="0"/>
              <a:t>κρέατος, έτοιμα κατεψυγμένα μαγειρεμένα, κατεψυγμένο κρέας, </a:t>
            </a:r>
            <a:r>
              <a:rPr lang="el-GR" sz="2600" dirty="0" smtClean="0"/>
              <a:t>κελύφη.</a:t>
            </a:r>
            <a:endParaRPr lang="el-GR" sz="2600" dirty="0"/>
          </a:p>
          <a:p>
            <a:pPr>
              <a:spcBef>
                <a:spcPts val="1200"/>
              </a:spcBef>
            </a:pPr>
            <a:r>
              <a:rPr lang="el-GR" sz="2600" dirty="0" smtClean="0"/>
              <a:t>Τιμές </a:t>
            </a:r>
            <a:r>
              <a:rPr lang="el-GR" sz="2600" dirty="0"/>
              <a:t>0,60 – 1 ευρώ το </a:t>
            </a:r>
            <a:r>
              <a:rPr lang="el-GR" sz="2600" dirty="0" smtClean="0"/>
              <a:t>κιλό.</a:t>
            </a:r>
            <a:endParaRPr lang="el-GR" sz="2600" dirty="0"/>
          </a:p>
          <a:p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6. Ασπόνδυλα της Ελλάδας</a:t>
            </a:r>
            <a:endParaRPr lang="en-US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4678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Απειλές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sz="2400" dirty="0"/>
              <a:t>Ορισμένα είδη όπως το </a:t>
            </a:r>
            <a:r>
              <a:rPr lang="el-GR" sz="2400" i="1" dirty="0" err="1"/>
              <a:t>Helix</a:t>
            </a:r>
            <a:r>
              <a:rPr lang="el-GR" sz="2400" i="1" dirty="0"/>
              <a:t> </a:t>
            </a:r>
            <a:r>
              <a:rPr lang="el-GR" sz="2400" i="1" dirty="0" err="1"/>
              <a:t>godetiana</a:t>
            </a:r>
            <a:r>
              <a:rPr lang="el-GR" sz="2400" i="1" dirty="0"/>
              <a:t> </a:t>
            </a:r>
            <a:r>
              <a:rPr lang="el-GR" sz="2400" dirty="0"/>
              <a:t>συλλέγονται αν και έχουν μικρούς </a:t>
            </a:r>
            <a:r>
              <a:rPr lang="el-GR" sz="2400" dirty="0" smtClean="0"/>
              <a:t>πληθυσμούς.</a:t>
            </a:r>
            <a:endParaRPr lang="el-GR" sz="2400" dirty="0"/>
          </a:p>
          <a:p>
            <a:pPr marL="0" indent="0">
              <a:buNone/>
            </a:pPr>
            <a:endParaRPr lang="el-GR" sz="2400" dirty="0"/>
          </a:p>
          <a:p>
            <a:pPr marL="0" indent="0">
              <a:buNone/>
            </a:pPr>
            <a:r>
              <a:rPr lang="el-GR" sz="2400" dirty="0"/>
              <a:t>Το είδος θεωρείται απειλούμενο σύμφωνα με την </a:t>
            </a:r>
            <a:r>
              <a:rPr lang="el-GR" sz="2400" dirty="0" smtClean="0"/>
              <a:t>IUCN.</a:t>
            </a:r>
            <a:endParaRPr lang="el-GR" sz="2400" dirty="0"/>
          </a:p>
          <a:p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6. Ασπόνδυλα της Ελλάδας</a:t>
            </a:r>
            <a:endParaRPr lang="en-US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5511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Οικονομική σημασία</a:t>
            </a:r>
            <a:r>
              <a:rPr lang="en-US" dirty="0" smtClean="0"/>
              <a:t> 1/3</a:t>
            </a:r>
            <a:endParaRPr lang="el-GR" dirty="0"/>
          </a:p>
        </p:txBody>
      </p:sp>
      <p:sp>
        <p:nvSpPr>
          <p:cNvPr id="7" name="Θέση περιεχομένου 6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n-US" sz="2400" b="1" dirty="0"/>
              <a:t>Μέλισσες</a:t>
            </a:r>
          </a:p>
          <a:p>
            <a:pPr>
              <a:spcBef>
                <a:spcPct val="0"/>
              </a:spcBef>
            </a:pPr>
            <a:endParaRPr lang="el-GR" altLang="en-US" sz="2400" dirty="0"/>
          </a:p>
          <a:p>
            <a:pPr>
              <a:spcBef>
                <a:spcPct val="0"/>
              </a:spcBef>
            </a:pPr>
            <a:r>
              <a:rPr lang="el-GR" altLang="en-US" sz="2400" dirty="0"/>
              <a:t>14.000 τόνοι μέλι κάθε χρόνο </a:t>
            </a:r>
          </a:p>
          <a:p>
            <a:pPr>
              <a:spcBef>
                <a:spcPct val="0"/>
              </a:spcBef>
            </a:pPr>
            <a:endParaRPr lang="el-GR" altLang="en-US" sz="2400" dirty="0"/>
          </a:p>
          <a:p>
            <a:pPr>
              <a:spcBef>
                <a:spcPct val="0"/>
              </a:spcBef>
            </a:pPr>
            <a:r>
              <a:rPr lang="el-GR" altLang="en-US" sz="2400" dirty="0"/>
              <a:t>από 1.400.000 κυψέλες</a:t>
            </a:r>
          </a:p>
          <a:p>
            <a:pPr>
              <a:spcBef>
                <a:spcPct val="0"/>
              </a:spcBef>
            </a:pPr>
            <a:endParaRPr lang="el-GR" altLang="en-US" sz="2400" dirty="0"/>
          </a:p>
          <a:p>
            <a:pPr>
              <a:spcBef>
                <a:spcPct val="0"/>
              </a:spcBef>
            </a:pPr>
            <a:r>
              <a:rPr lang="el-GR" altLang="en-US" sz="2400" dirty="0"/>
              <a:t>με 27.000 μελισσοκόμους</a:t>
            </a:r>
          </a:p>
          <a:p>
            <a:endParaRPr lang="el-GR" dirty="0"/>
          </a:p>
        </p:txBody>
      </p:sp>
      <p:pic>
        <p:nvPicPr>
          <p:cNvPr id="9" name="Θέση περιεχομένου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877" y="2294346"/>
            <a:ext cx="3589358" cy="2992762"/>
          </a:xfrm>
        </p:spPr>
      </p:pic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6. Ασπόνδυλα της Ελλάδας</a:t>
            </a:r>
            <a:endParaRPr lang="en-US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3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8108346" y="5010109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>
                <a:solidFill>
                  <a:schemeClr val="bg1"/>
                </a:solidFill>
              </a:rPr>
              <a:t>1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93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Τέλος Παρουσίασης</a:t>
            </a:r>
            <a:endParaRPr lang="en-US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6. Ασπόνδυλα της Ελλάδας</a:t>
            </a:r>
            <a:endParaRPr lang="en-US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16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6. Ασπόνδυλα της Ελλάδας</a:t>
            </a:r>
            <a:endParaRPr lang="en-US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47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Σημειώματα</a:t>
            </a:r>
            <a:endParaRPr lang="el-GR" sz="4400" dirty="0"/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6. Ασπόνδυλα της Ελλάδας</a:t>
            </a:r>
            <a:endParaRPr lang="en-US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62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n-US" sz="4000" smtClean="0"/>
              <a:t>Σημείωμα Ιστορικού Εκδόσεων</a:t>
            </a:r>
            <a:r>
              <a:rPr lang="en-US" altLang="en-US" sz="4000" smtClean="0"/>
              <a:t> </a:t>
            </a:r>
            <a:r>
              <a:rPr lang="el-GR" altLang="en-US" sz="4000" smtClean="0"/>
              <a:t>Έργου</a:t>
            </a:r>
            <a:endParaRPr lang="en-US" altLang="en-US" sz="4000" smtClean="0"/>
          </a:p>
        </p:txBody>
      </p:sp>
      <p:sp>
        <p:nvSpPr>
          <p:cNvPr id="91139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l-GR" altLang="en-US" sz="2000" dirty="0" smtClean="0"/>
              <a:t>Το παρόν έργο αποτελεί την έκδοση 1.0. 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l-GR" smtClean="0"/>
              <a:t>Ενότητα 6. Ασπόνδυλα της Ελλάδας</a:t>
            </a:r>
            <a:endParaRPr lang="el-GR"/>
          </a:p>
        </p:txBody>
      </p:sp>
      <p:sp>
        <p:nvSpPr>
          <p:cNvPr id="9114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EC6C0F42-0785-43AA-ADCF-D3DEB04C0D7A}" type="slidenum">
              <a:rPr lang="el-GR" altLang="en-US" sz="1200" smtClean="0">
                <a:solidFill>
                  <a:srgbClr val="898989"/>
                </a:solidFill>
                <a:cs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33</a:t>
            </a:fld>
            <a:endParaRPr lang="el-GR" altLang="en-US" sz="1200" smtClean="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n-US" sz="4000" smtClean="0"/>
              <a:t>Σημείωμα Αναφοράς</a:t>
            </a:r>
            <a:endParaRPr lang="en-US" altLang="en-US" sz="4000" smtClean="0"/>
          </a:p>
        </p:txBody>
      </p:sp>
      <p:sp>
        <p:nvSpPr>
          <p:cNvPr id="92163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altLang="en-US" sz="2000" dirty="0" err="1" smtClean="0"/>
              <a:t>Copyright</a:t>
            </a:r>
            <a:r>
              <a:rPr lang="el-GR" altLang="en-US" sz="2000" dirty="0" smtClean="0"/>
              <a:t> Εθνικόν και Καποδιστριακόν </a:t>
            </a:r>
            <a:r>
              <a:rPr lang="el-GR" altLang="en-US" sz="2000" dirty="0" err="1" smtClean="0"/>
              <a:t>Πανεπιστήμιον</a:t>
            </a:r>
            <a:r>
              <a:rPr lang="el-GR" altLang="en-US" sz="2000" dirty="0" smtClean="0"/>
              <a:t> Αθηνών</a:t>
            </a:r>
            <a:r>
              <a:rPr lang="en-US" altLang="en-US" sz="2000" dirty="0" smtClean="0"/>
              <a:t>, </a:t>
            </a:r>
            <a:r>
              <a:rPr lang="el-GR" altLang="en-US" sz="2000" dirty="0" err="1" smtClean="0"/>
              <a:t>Λεγάκις</a:t>
            </a:r>
            <a:r>
              <a:rPr lang="el-GR" altLang="en-US" sz="2000" dirty="0" smtClean="0"/>
              <a:t> Αναστάσιος, Αναπληρωτής Καθηγητής. «</a:t>
            </a:r>
            <a:r>
              <a:rPr lang="en-US" altLang="en-US" sz="2000" dirty="0" smtClean="0"/>
              <a:t>Z</a:t>
            </a:r>
            <a:r>
              <a:rPr lang="el-GR" altLang="en-US" sz="2000" dirty="0" err="1" smtClean="0"/>
              <a:t>ωική</a:t>
            </a:r>
            <a:r>
              <a:rPr lang="el-GR" altLang="en-US" sz="2000" dirty="0" smtClean="0"/>
              <a:t> Ποικιλότητα. Ενότητα </a:t>
            </a:r>
            <a:r>
              <a:rPr lang="en-US" altLang="en-US" sz="2000" dirty="0" smtClean="0"/>
              <a:t>6</a:t>
            </a:r>
            <a:r>
              <a:rPr lang="el-GR" altLang="en-US" sz="2000" dirty="0" smtClean="0"/>
              <a:t>. Ασπόνδυλα της Ελλάδας». Έκδοση: 1.0. Αθήνα 2014. Διαθέσιμο από τη δικτυακή διεύθυνση: </a:t>
            </a:r>
            <a:r>
              <a:rPr lang="en-GB" altLang="en-US" sz="2000" dirty="0"/>
              <a:t>http://opencourses.uoa.gr/courses/BIOL100/</a:t>
            </a:r>
            <a:endParaRPr lang="el-GR" altLang="en-US" dirty="0" smtClean="0"/>
          </a:p>
          <a:p>
            <a:pPr marL="0" indent="0" eaLnBrk="1" hangingPunct="1"/>
            <a:endParaRPr lang="en-US" alt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l-GR" smtClean="0"/>
              <a:t>Ενότητα 6. Ασπόνδυλα της Ελλάδας</a:t>
            </a:r>
            <a:endParaRPr lang="el-GR"/>
          </a:p>
        </p:txBody>
      </p:sp>
      <p:sp>
        <p:nvSpPr>
          <p:cNvPr id="92165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D9099ABD-E14C-4539-A9BA-982BA8B299D0}" type="slidenum">
              <a:rPr lang="el-GR" altLang="en-US" sz="1200" smtClean="0">
                <a:solidFill>
                  <a:srgbClr val="898989"/>
                </a:solidFill>
                <a:cs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34</a:t>
            </a:fld>
            <a:endParaRPr lang="el-GR" altLang="en-US" sz="1200" smtClean="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550" y="9850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l-GR" b="1" dirty="0"/>
              <a:t>Σημείωμα </a:t>
            </a:r>
            <a:r>
              <a:rPr lang="el-GR" b="1" dirty="0" smtClean="0"/>
              <a:t>Αδειοδότησης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224" y="1066800"/>
            <a:ext cx="8305801" cy="211080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/>
              <a:t>κ.λ.π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6. Ασπόνδυλα της Ελλάδας</a:t>
            </a:r>
            <a:endParaRPr lang="en-US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320" y="2776024"/>
            <a:ext cx="1405355" cy="49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00025" y="3267074"/>
            <a:ext cx="8543926" cy="293370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92500" lnSpcReduction="10000"/>
          </a:bodyPr>
          <a:lstStyle/>
          <a:p>
            <a:r>
              <a:rPr lang="el-GR" dirty="0"/>
              <a:t>[1] http://creativecommons.org/licenses/by-nc-sa/4.0/ </a:t>
            </a:r>
            <a:endParaRPr lang="en-US" dirty="0" smtClean="0"/>
          </a:p>
          <a:p>
            <a:endParaRPr lang="el-GR" dirty="0"/>
          </a:p>
          <a:p>
            <a:r>
              <a:rPr lang="el-GR" dirty="0"/>
              <a:t>Ως </a:t>
            </a:r>
            <a:r>
              <a:rPr lang="el-GR" b="1" dirty="0"/>
              <a:t>Μη Εμπορική</a:t>
            </a:r>
            <a:r>
              <a:rPr lang="el-GR" dirty="0"/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/>
              <a:t>αδειοδόχο</a:t>
            </a:r>
            <a:endParaRPr lang="el-GR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προσπορίζει στο διανομέα του έργου και</a:t>
            </a:r>
            <a:r>
              <a:rPr lang="en-GB" dirty="0"/>
              <a:t> </a:t>
            </a:r>
            <a:r>
              <a:rPr lang="el-GR" dirty="0" err="1"/>
              <a:t>αδειοδόχο</a:t>
            </a:r>
            <a:r>
              <a:rPr lang="en-GB" dirty="0"/>
              <a:t> </a:t>
            </a:r>
            <a:r>
              <a:rPr lang="el-GR" dirty="0"/>
              <a:t>έμμεσο οικονομικό όφελος (π.χ. διαφημίσεις) από την προβολή του έργου σε διαδικτυακό </a:t>
            </a:r>
            <a:r>
              <a:rPr lang="el-GR" dirty="0" smtClean="0"/>
              <a:t>τόπο</a:t>
            </a:r>
            <a:endParaRPr lang="en-US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/>
          </a:p>
          <a:p>
            <a:r>
              <a:rPr lang="el-GR" dirty="0" smtClean="0"/>
              <a:t>Ο </a:t>
            </a:r>
            <a:r>
              <a:rPr lang="el-GR" dirty="0"/>
              <a:t>δικαιούχος μπορεί να παρέχει στον </a:t>
            </a:r>
            <a:r>
              <a:rPr lang="el-GR" dirty="0" err="1"/>
              <a:t>αδειοδόχο</a:t>
            </a:r>
            <a:r>
              <a:rPr lang="el-GR" dirty="0"/>
              <a:t> ξεχωριστή άδεια να χρησιμοποιεί το έργο για εμπορική χρήση, εφόσον αυτό του ζητηθεί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010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b="1" dirty="0"/>
              <a:t>Διατήρηση </a:t>
            </a:r>
            <a:r>
              <a:rPr lang="el-GR" b="1" dirty="0" smtClean="0"/>
              <a:t>Σημειωμάτων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  <p:sp>
        <p:nvSpPr>
          <p:cNvPr id="7" name="Θέση υποσέλιδου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6. Ασπόνδυλα της Ελλάδας</a:t>
            </a:r>
            <a:endParaRPr lang="en-US"/>
          </a:p>
        </p:txBody>
      </p:sp>
      <p:sp>
        <p:nvSpPr>
          <p:cNvPr id="8" name="Θέση αριθμού διαφάνειας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69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2462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el-GR" sz="4000" b="1" dirty="0"/>
              <a:t>Σημείωμα </a:t>
            </a:r>
            <a:r>
              <a:rPr lang="el-GR" sz="4000" b="1" dirty="0" smtClean="0"/>
              <a:t/>
            </a:r>
            <a:br>
              <a:rPr lang="el-GR" sz="4000" b="1" dirty="0" smtClean="0"/>
            </a:br>
            <a:r>
              <a:rPr lang="el-GR" sz="4000" b="1" dirty="0" smtClean="0"/>
              <a:t>Χρήσης </a:t>
            </a:r>
            <a:r>
              <a:rPr lang="el-GR" sz="4000" b="1" dirty="0"/>
              <a:t>Έργων </a:t>
            </a:r>
            <a:r>
              <a:rPr lang="el-GR" sz="4000" b="1" dirty="0" smtClean="0"/>
              <a:t>Τρίτων</a:t>
            </a:r>
            <a:r>
              <a:rPr lang="en-US" sz="4000" b="1" dirty="0" smtClean="0"/>
              <a:t> (1/5)</a:t>
            </a:r>
            <a:endParaRPr lang="el-GR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έργων:</a:t>
            </a:r>
          </a:p>
          <a:p>
            <a:pPr marL="0" indent="0">
              <a:buNone/>
            </a:pPr>
            <a:r>
              <a:rPr lang="el-GR" sz="2000" b="1" dirty="0" smtClean="0"/>
              <a:t>Εικόνες</a:t>
            </a:r>
          </a:p>
          <a:p>
            <a:pPr>
              <a:spcBef>
                <a:spcPts val="600"/>
              </a:spcBef>
            </a:pPr>
            <a:r>
              <a:rPr lang="el-GR" sz="1600" b="1" dirty="0" smtClean="0"/>
              <a:t>Εικόνα 1</a:t>
            </a:r>
            <a:r>
              <a:rPr lang="en-US" sz="1600" b="1" dirty="0" smtClean="0"/>
              <a:t>. </a:t>
            </a:r>
            <a:r>
              <a:rPr lang="el-GR" sz="1600" dirty="0" smtClean="0"/>
              <a:t>Σύνδεσμος:</a:t>
            </a:r>
            <a:r>
              <a:rPr lang="en-US" sz="1600" dirty="0"/>
              <a:t>http://www.si.edu/encyclopedia_si/nmnh/buginfo/killbee.htm. </a:t>
            </a:r>
            <a:r>
              <a:rPr lang="el-GR" sz="1600" dirty="0"/>
              <a:t>Πηγή:</a:t>
            </a:r>
            <a:r>
              <a:rPr lang="en-US" sz="1600" dirty="0"/>
              <a:t>http://www.si.edu/.</a:t>
            </a:r>
          </a:p>
          <a:p>
            <a:pPr>
              <a:spcBef>
                <a:spcPts val="600"/>
              </a:spcBef>
            </a:pPr>
            <a:r>
              <a:rPr lang="el-GR" sz="1600" b="1" dirty="0" smtClean="0"/>
              <a:t>Εικόνα </a:t>
            </a:r>
            <a:r>
              <a:rPr lang="el-GR" sz="1600" b="1" dirty="0"/>
              <a:t>2. </a:t>
            </a:r>
            <a:r>
              <a:rPr lang="el-GR" sz="1600" dirty="0"/>
              <a:t>Σύνδεσμος: </a:t>
            </a:r>
            <a:r>
              <a:rPr lang="en-US" sz="1600" dirty="0"/>
              <a:t>http://www.life.illinois.edu/bio104/32Speciation.pdf. </a:t>
            </a:r>
            <a:r>
              <a:rPr lang="el-GR" sz="1600" dirty="0"/>
              <a:t>Πηγή:</a:t>
            </a:r>
            <a:r>
              <a:rPr lang="en-US" sz="1600" dirty="0"/>
              <a:t>http://www.life.illinois.edu/.</a:t>
            </a:r>
          </a:p>
          <a:p>
            <a:pPr>
              <a:spcBef>
                <a:spcPts val="600"/>
              </a:spcBef>
            </a:pPr>
            <a:r>
              <a:rPr lang="el-GR" sz="1600" b="1" dirty="0" smtClean="0"/>
              <a:t>Εικόνα </a:t>
            </a:r>
            <a:r>
              <a:rPr lang="el-GR" sz="1600" b="1" dirty="0"/>
              <a:t>3. </a:t>
            </a:r>
            <a:r>
              <a:rPr lang="el-GR" sz="1600" dirty="0"/>
              <a:t>Σύνδεσμος: </a:t>
            </a:r>
            <a:r>
              <a:rPr lang="en-US" sz="1600" dirty="0"/>
              <a:t>http://www.etymologie-occitane.fr/2011/09/magnan-magnanerie/. </a:t>
            </a:r>
            <a:r>
              <a:rPr lang="el-GR" sz="1600" dirty="0"/>
              <a:t>Πηγή:</a:t>
            </a:r>
            <a:r>
              <a:rPr lang="en-US" sz="1600" dirty="0"/>
              <a:t>http://www.etymologie-occitane.fr/.</a:t>
            </a:r>
          </a:p>
          <a:p>
            <a:pPr>
              <a:spcBef>
                <a:spcPts val="600"/>
              </a:spcBef>
            </a:pPr>
            <a:r>
              <a:rPr lang="el-GR" sz="1600" b="1" dirty="0" smtClean="0"/>
              <a:t>Εικόνα </a:t>
            </a:r>
            <a:r>
              <a:rPr lang="el-GR" sz="1600" b="1" dirty="0"/>
              <a:t>4. </a:t>
            </a:r>
            <a:r>
              <a:rPr lang="el-GR" sz="1600" dirty="0"/>
              <a:t>© </a:t>
            </a:r>
            <a:r>
              <a:rPr lang="en-US" sz="1600" dirty="0" err="1"/>
              <a:t>Nieznany</a:t>
            </a:r>
            <a:r>
              <a:rPr lang="en-US" sz="1600" dirty="0"/>
              <a:t>,   Greece. </a:t>
            </a:r>
            <a:r>
              <a:rPr lang="el-GR" sz="1600" dirty="0"/>
              <a:t>Σύνδεσμος: </a:t>
            </a:r>
            <a:r>
              <a:rPr lang="en-US" sz="1600" dirty="0"/>
              <a:t>http://www.lepidoptera.eu/show.php?ID=6665&amp;country=IT. </a:t>
            </a:r>
            <a:r>
              <a:rPr lang="el-GR" sz="1600" dirty="0"/>
              <a:t>Πηγή:</a:t>
            </a:r>
            <a:r>
              <a:rPr lang="en-US" sz="1600" dirty="0"/>
              <a:t>http://www.lepidoptera.eu/.</a:t>
            </a:r>
          </a:p>
          <a:p>
            <a:pPr>
              <a:spcBef>
                <a:spcPts val="600"/>
              </a:spcBef>
            </a:pPr>
            <a:r>
              <a:rPr lang="el-GR" sz="1600" b="1" dirty="0" smtClean="0"/>
              <a:t>Εικόνα </a:t>
            </a:r>
            <a:r>
              <a:rPr lang="el-GR" sz="1600" b="1" dirty="0"/>
              <a:t>5. </a:t>
            </a:r>
            <a:r>
              <a:rPr lang="el-GR" sz="1600" dirty="0"/>
              <a:t>Σύνδεσμος: </a:t>
            </a:r>
            <a:r>
              <a:rPr lang="en-US" sz="1600" dirty="0"/>
              <a:t>http://www.agrobestgrup.com/ilac.php?dilkod=EN&amp;ilacid=139&amp;kat=vision-48-ec. </a:t>
            </a:r>
            <a:r>
              <a:rPr lang="el-GR" sz="1600" dirty="0"/>
              <a:t>Πηγή: </a:t>
            </a:r>
            <a:r>
              <a:rPr lang="en-US" sz="1600" dirty="0"/>
              <a:t>http://www.agrobestgrup.com/index.php?dilkod=TR.</a:t>
            </a:r>
          </a:p>
          <a:p>
            <a:pPr>
              <a:spcBef>
                <a:spcPts val="600"/>
              </a:spcBef>
            </a:pPr>
            <a:r>
              <a:rPr lang="el-GR" sz="1600" b="1" dirty="0" smtClean="0"/>
              <a:t>Εικόνα </a:t>
            </a:r>
            <a:r>
              <a:rPr lang="el-GR" sz="1600" b="1" dirty="0"/>
              <a:t>6. </a:t>
            </a:r>
            <a:r>
              <a:rPr lang="el-GR" sz="1600" dirty="0"/>
              <a:t>Σύνδεσμος: </a:t>
            </a:r>
            <a:r>
              <a:rPr lang="en-US" sz="1600" dirty="0"/>
              <a:t>http://www.agripest.net/prays-oleae. </a:t>
            </a:r>
            <a:r>
              <a:rPr lang="el-GR" sz="1600" dirty="0"/>
              <a:t>Πηγή:</a:t>
            </a:r>
            <a:r>
              <a:rPr lang="en-US" sz="1600" dirty="0"/>
              <a:t>http://www.agripest.net/.</a:t>
            </a:r>
          </a:p>
          <a:p>
            <a:pPr>
              <a:spcBef>
                <a:spcPts val="600"/>
              </a:spcBef>
            </a:pPr>
            <a:r>
              <a:rPr lang="el-GR" sz="1600" b="1" dirty="0" smtClean="0"/>
              <a:t>Εικόνα </a:t>
            </a:r>
            <a:r>
              <a:rPr lang="el-GR" sz="1600" b="1" dirty="0"/>
              <a:t>7. </a:t>
            </a:r>
            <a:r>
              <a:rPr lang="el-GR" sz="1600" dirty="0"/>
              <a:t>Σύνδεσμος: </a:t>
            </a:r>
            <a:r>
              <a:rPr lang="en-US" sz="1600" dirty="0"/>
              <a:t>http://www.pmc.gr/olive_fruit_fly.htm. </a:t>
            </a:r>
            <a:r>
              <a:rPr lang="el-GR" sz="1600" dirty="0"/>
              <a:t>Πηγή:</a:t>
            </a:r>
            <a:r>
              <a:rPr lang="en-US" sz="1600" dirty="0"/>
              <a:t>http://www.pmc.gr/.</a:t>
            </a:r>
          </a:p>
          <a:p>
            <a:pPr>
              <a:spcBef>
                <a:spcPts val="600"/>
              </a:spcBef>
            </a:pPr>
            <a:r>
              <a:rPr lang="el-GR" sz="1600" b="1" dirty="0" smtClean="0"/>
              <a:t>Εικόνα </a:t>
            </a:r>
            <a:r>
              <a:rPr lang="el-GR" sz="1600" b="1" dirty="0"/>
              <a:t>8. </a:t>
            </a:r>
            <a:r>
              <a:rPr lang="el-GR" sz="1600" dirty="0"/>
              <a:t>Σύνδεσμος</a:t>
            </a:r>
            <a:r>
              <a:rPr lang="en-US" sz="1600" dirty="0"/>
              <a:t>http://www.virginiafruit.ento.vt.edu/phylloxera.html. </a:t>
            </a:r>
            <a:r>
              <a:rPr lang="el-GR" sz="1600" dirty="0"/>
              <a:t>Πηγή: </a:t>
            </a:r>
            <a:r>
              <a:rPr lang="en-US" sz="1600" dirty="0"/>
              <a:t>http://www.virginiafruit.ento.vt.edu/.</a:t>
            </a:r>
          </a:p>
          <a:p>
            <a:pPr>
              <a:spcBef>
                <a:spcPts val="600"/>
              </a:spcBef>
            </a:pPr>
            <a:endParaRPr lang="en-US" sz="1600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6. Ασπόνδυλα της Ελλάδας</a:t>
            </a:r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07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2462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el-GR" sz="4000" b="1" dirty="0"/>
              <a:t>Σημείωμα </a:t>
            </a:r>
            <a:r>
              <a:rPr lang="el-GR" sz="4000" b="1" dirty="0" smtClean="0"/>
              <a:t/>
            </a:r>
            <a:br>
              <a:rPr lang="el-GR" sz="4000" b="1" dirty="0" smtClean="0"/>
            </a:br>
            <a:r>
              <a:rPr lang="el-GR" sz="4000" b="1" dirty="0" smtClean="0"/>
              <a:t>Χρήσης </a:t>
            </a:r>
            <a:r>
              <a:rPr lang="el-GR" sz="4000" b="1" dirty="0"/>
              <a:t>Έργων </a:t>
            </a:r>
            <a:r>
              <a:rPr lang="el-GR" sz="4000" b="1" dirty="0" smtClean="0"/>
              <a:t>Τρίτων</a:t>
            </a:r>
            <a:r>
              <a:rPr lang="en-US" sz="4000" b="1" dirty="0" smtClean="0"/>
              <a:t> (2/5)</a:t>
            </a:r>
            <a:endParaRPr lang="el-GR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l-GR" sz="1600" b="1" dirty="0"/>
              <a:t>Εικόνα 9. </a:t>
            </a:r>
            <a:r>
              <a:rPr lang="el-GR" sz="1600" dirty="0"/>
              <a:t>Σύνδεσμος: </a:t>
            </a:r>
            <a:r>
              <a:rPr lang="en-US" sz="1600" dirty="0"/>
              <a:t>http://www.medicinageriatrica.com.br/2012/04/. </a:t>
            </a:r>
            <a:r>
              <a:rPr lang="el-GR" sz="1600" dirty="0"/>
              <a:t>Πηγή:</a:t>
            </a:r>
            <a:r>
              <a:rPr lang="en-US" sz="1600" dirty="0"/>
              <a:t>http://www.medicinageriatrica.com.br/.</a:t>
            </a:r>
          </a:p>
          <a:p>
            <a:pPr>
              <a:spcBef>
                <a:spcPts val="600"/>
              </a:spcBef>
            </a:pPr>
            <a:r>
              <a:rPr lang="el-GR" sz="1600" b="1" dirty="0" smtClean="0"/>
              <a:t>Εικόνα </a:t>
            </a:r>
            <a:r>
              <a:rPr lang="el-GR" sz="1600" b="1" dirty="0"/>
              <a:t>10. </a:t>
            </a:r>
            <a:r>
              <a:rPr lang="el-GR" sz="1600" dirty="0"/>
              <a:t>Σύνδεσμος: </a:t>
            </a:r>
            <a:r>
              <a:rPr lang="en-US" sz="1600" dirty="0"/>
              <a:t>https://www.nlm.nih.gov/medlineplus/ency/imagepages/19582.htm. </a:t>
            </a:r>
            <a:r>
              <a:rPr lang="el-GR" sz="1600" dirty="0"/>
              <a:t>Πηγή:</a:t>
            </a:r>
            <a:r>
              <a:rPr lang="en-US" sz="1600" dirty="0"/>
              <a:t>https://www.nlm.nih.gov/medlineplus/.</a:t>
            </a:r>
          </a:p>
          <a:p>
            <a:pPr>
              <a:spcBef>
                <a:spcPts val="600"/>
              </a:spcBef>
            </a:pPr>
            <a:r>
              <a:rPr lang="el-GR" sz="1600" b="1" dirty="0" smtClean="0"/>
              <a:t>Εικόνα </a:t>
            </a:r>
            <a:r>
              <a:rPr lang="el-GR" sz="1600" b="1" dirty="0"/>
              <a:t>11. </a:t>
            </a:r>
            <a:r>
              <a:rPr lang="el-GR" sz="1600" dirty="0"/>
              <a:t>Σύνδεσμος: </a:t>
            </a:r>
            <a:r>
              <a:rPr lang="en-US" sz="1600" dirty="0"/>
              <a:t>http://www.explorecrete.com/archaeology/heraklion-museum.html. </a:t>
            </a:r>
            <a:r>
              <a:rPr lang="el-GR" sz="1600" dirty="0"/>
              <a:t>Πηγή: </a:t>
            </a:r>
            <a:r>
              <a:rPr lang="en-US" sz="1600" dirty="0"/>
              <a:t>http://www.explorecrete.com/.</a:t>
            </a:r>
          </a:p>
          <a:p>
            <a:pPr>
              <a:spcBef>
                <a:spcPts val="600"/>
              </a:spcBef>
            </a:pPr>
            <a:r>
              <a:rPr lang="el-GR" sz="1600" b="1" dirty="0" smtClean="0"/>
              <a:t>Εικόνα </a:t>
            </a:r>
            <a:r>
              <a:rPr lang="el-GR" sz="1600" b="1" dirty="0"/>
              <a:t>12. </a:t>
            </a:r>
            <a:r>
              <a:rPr lang="el-GR" sz="1600" dirty="0"/>
              <a:t>Σύνδεσμος: </a:t>
            </a:r>
            <a:r>
              <a:rPr lang="en-US" sz="1600" dirty="0"/>
              <a:t>http://quatr.us/greeks/art/pottery/latebronze.htm. </a:t>
            </a:r>
            <a:r>
              <a:rPr lang="el-GR" sz="1600" dirty="0"/>
              <a:t>Πηγή:</a:t>
            </a:r>
            <a:r>
              <a:rPr lang="en-US" sz="1600" dirty="0"/>
              <a:t>http://quatr.us/.</a:t>
            </a:r>
          </a:p>
          <a:p>
            <a:pPr>
              <a:spcBef>
                <a:spcPts val="600"/>
              </a:spcBef>
            </a:pPr>
            <a:r>
              <a:rPr lang="el-GR" sz="1600" b="1" dirty="0" smtClean="0"/>
              <a:t>Εικόνα </a:t>
            </a:r>
            <a:r>
              <a:rPr lang="el-GR" sz="1600" b="1" dirty="0"/>
              <a:t>13. </a:t>
            </a:r>
            <a:r>
              <a:rPr lang="el-GR" sz="1600" dirty="0"/>
              <a:t>© </a:t>
            </a:r>
            <a:r>
              <a:rPr lang="en-US" sz="1600" dirty="0" err="1"/>
              <a:t>Vetwest</a:t>
            </a:r>
            <a:r>
              <a:rPr lang="en-US" sz="1600" dirty="0"/>
              <a:t> Animal Hospitals 2015. </a:t>
            </a:r>
            <a:r>
              <a:rPr lang="el-GR" sz="1600" dirty="0"/>
              <a:t>Σύνδεσμος:</a:t>
            </a:r>
            <a:r>
              <a:rPr lang="en-US" sz="1600" dirty="0"/>
              <a:t>http://www.vetwest.com.au/pet-library/worms-and-your-dog. </a:t>
            </a:r>
            <a:r>
              <a:rPr lang="el-GR" sz="1600" dirty="0"/>
              <a:t>Πηγή:</a:t>
            </a:r>
            <a:r>
              <a:rPr lang="en-US" sz="1600" dirty="0"/>
              <a:t>http://www.vetwest.com.au.</a:t>
            </a:r>
          </a:p>
          <a:p>
            <a:pPr>
              <a:spcBef>
                <a:spcPts val="600"/>
              </a:spcBef>
            </a:pPr>
            <a:r>
              <a:rPr lang="el-GR" sz="1600" b="1" dirty="0" smtClean="0"/>
              <a:t>Εικόνα </a:t>
            </a:r>
            <a:r>
              <a:rPr lang="el-GR" sz="1600" b="1" dirty="0"/>
              <a:t>14. </a:t>
            </a:r>
            <a:r>
              <a:rPr lang="el-GR" sz="1600" dirty="0"/>
              <a:t>Σύνδεσμος: </a:t>
            </a:r>
            <a:r>
              <a:rPr lang="en-US" sz="1600" dirty="0"/>
              <a:t>http://www.veterinariosdomicilio.es/prevencion.html. </a:t>
            </a:r>
            <a:r>
              <a:rPr lang="el-GR" sz="1600" dirty="0"/>
              <a:t>Πηγή:</a:t>
            </a:r>
            <a:r>
              <a:rPr lang="en-US" sz="1600" dirty="0"/>
              <a:t>http://www.veterinariosdomicilio.es/.</a:t>
            </a:r>
          </a:p>
          <a:p>
            <a:pPr>
              <a:spcBef>
                <a:spcPts val="600"/>
              </a:spcBef>
            </a:pPr>
            <a:r>
              <a:rPr lang="el-GR" sz="1600" b="1" dirty="0" smtClean="0"/>
              <a:t>Εικόνα </a:t>
            </a:r>
            <a:r>
              <a:rPr lang="el-GR" sz="1600" b="1" dirty="0"/>
              <a:t>15. </a:t>
            </a:r>
            <a:r>
              <a:rPr lang="en-US" sz="1600" dirty="0"/>
              <a:t>Study Everywhere! © 2015 </a:t>
            </a:r>
            <a:r>
              <a:rPr lang="en-US" sz="1600" dirty="0" err="1"/>
              <a:t>Quizlet</a:t>
            </a:r>
            <a:r>
              <a:rPr lang="en-US" sz="1600" dirty="0"/>
              <a:t> Inc. </a:t>
            </a:r>
            <a:r>
              <a:rPr lang="el-GR" sz="1600" dirty="0"/>
              <a:t>Σύνδεσμος: </a:t>
            </a:r>
            <a:r>
              <a:rPr lang="en-US" sz="1600" dirty="0"/>
              <a:t>https://quizlet.com/25021594/parasitology-module-3-wvu-global-medicine-cestodes-flash-cards/. </a:t>
            </a:r>
            <a:r>
              <a:rPr lang="el-GR" sz="1600" dirty="0"/>
              <a:t>Πηγή:</a:t>
            </a:r>
            <a:r>
              <a:rPr lang="en-US" sz="1600" dirty="0"/>
              <a:t>https://quizlet.com/. </a:t>
            </a:r>
          </a:p>
          <a:p>
            <a:pPr>
              <a:spcBef>
                <a:spcPts val="600"/>
              </a:spcBef>
            </a:pPr>
            <a:r>
              <a:rPr lang="el-GR" sz="1600" b="1" dirty="0" smtClean="0"/>
              <a:t>Εικόνα </a:t>
            </a:r>
            <a:r>
              <a:rPr lang="el-GR" sz="1600" b="1" dirty="0"/>
              <a:t>16. </a:t>
            </a:r>
            <a:r>
              <a:rPr lang="el-GR" sz="1600" dirty="0"/>
              <a:t>© 2010 </a:t>
            </a:r>
            <a:r>
              <a:rPr lang="en-US" sz="1600" dirty="0"/>
              <a:t>NATIONALPARK WATTENMEER. </a:t>
            </a:r>
            <a:r>
              <a:rPr lang="el-GR" sz="1600" dirty="0"/>
              <a:t>Σύνδεσμος: </a:t>
            </a:r>
            <a:r>
              <a:rPr lang="en-US" sz="1600" dirty="0"/>
              <a:t>http://www.nationalpark-wattenmeer-erleben.de/veranstaltungen/%5Bfield_vg_datum-yyyy%5D/wattenmeer-entdecker-wat-ein-watt_2287 . </a:t>
            </a:r>
            <a:r>
              <a:rPr lang="el-GR" sz="1600" dirty="0"/>
              <a:t>Πηγή:</a:t>
            </a:r>
            <a:r>
              <a:rPr lang="en-US" sz="1600" dirty="0"/>
              <a:t>http://www.nationalpark-wattenmeer-erleben.de.</a:t>
            </a:r>
          </a:p>
          <a:p>
            <a:pPr>
              <a:spcBef>
                <a:spcPts val="600"/>
              </a:spcBef>
            </a:pPr>
            <a:endParaRPr lang="en-US" sz="1600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6. Ασπόνδυλα της Ελλάδας</a:t>
            </a:r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82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2462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el-GR" sz="4000" b="1" dirty="0"/>
              <a:t>Σημείωμα </a:t>
            </a:r>
            <a:r>
              <a:rPr lang="el-GR" sz="4000" b="1" dirty="0" smtClean="0"/>
              <a:t/>
            </a:r>
            <a:br>
              <a:rPr lang="el-GR" sz="4000" b="1" dirty="0" smtClean="0"/>
            </a:br>
            <a:r>
              <a:rPr lang="el-GR" sz="4000" b="1" dirty="0" smtClean="0"/>
              <a:t>Χρήσης </a:t>
            </a:r>
            <a:r>
              <a:rPr lang="el-GR" sz="4000" b="1" dirty="0"/>
              <a:t>Έργων </a:t>
            </a:r>
            <a:r>
              <a:rPr lang="el-GR" sz="4000" b="1" dirty="0" smtClean="0"/>
              <a:t>Τρίτων</a:t>
            </a:r>
            <a:r>
              <a:rPr lang="en-US" sz="4000" b="1" dirty="0" smtClean="0"/>
              <a:t> (3/5)</a:t>
            </a:r>
            <a:endParaRPr lang="el-GR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l-GR" sz="1600" b="1" dirty="0"/>
              <a:t>Εικόνα 17. </a:t>
            </a:r>
            <a:r>
              <a:rPr lang="en-US" sz="1600" dirty="0"/>
              <a:t>Copyright © 1994-2004. </a:t>
            </a:r>
            <a:r>
              <a:rPr lang="el-GR" sz="1600" dirty="0"/>
              <a:t>Σύνδεσμος: </a:t>
            </a:r>
            <a:r>
              <a:rPr lang="en-US" sz="1600" dirty="0"/>
              <a:t>http://bio-ditrl.sunsite.ualberta.ca/detail/?P_MNO=3940.  </a:t>
            </a:r>
            <a:r>
              <a:rPr lang="el-GR" sz="1600" dirty="0"/>
              <a:t>Πηγή:</a:t>
            </a:r>
            <a:r>
              <a:rPr lang="en-US" sz="1600" dirty="0"/>
              <a:t>http://bio-ditrl.sunsite.ualberta.ca/.</a:t>
            </a:r>
          </a:p>
          <a:p>
            <a:pPr>
              <a:spcBef>
                <a:spcPts val="600"/>
              </a:spcBef>
            </a:pPr>
            <a:r>
              <a:rPr lang="el-GR" sz="1600" b="1" dirty="0" smtClean="0"/>
              <a:t>Εικόνα </a:t>
            </a:r>
            <a:r>
              <a:rPr lang="el-GR" sz="1600" b="1" dirty="0"/>
              <a:t>18. </a:t>
            </a:r>
            <a:r>
              <a:rPr lang="el-GR" sz="1600" dirty="0"/>
              <a:t>Σύνδεσμος:</a:t>
            </a:r>
            <a:r>
              <a:rPr lang="en-US" sz="1600" dirty="0"/>
              <a:t>http://delta-intkey.com/britmo/www/hydrobii.htm. </a:t>
            </a:r>
            <a:r>
              <a:rPr lang="el-GR" sz="1600" dirty="0"/>
              <a:t>Πηγή:‘</a:t>
            </a:r>
            <a:r>
              <a:rPr lang="en-US" sz="1600" dirty="0"/>
              <a:t>Watson, L., and </a:t>
            </a:r>
            <a:r>
              <a:rPr lang="en-US" sz="1600" dirty="0" err="1"/>
              <a:t>Dallwitz</a:t>
            </a:r>
            <a:r>
              <a:rPr lang="en-US" sz="1600" dirty="0"/>
              <a:t>, M.J. 2005 onwards. The families of British non-marine </a:t>
            </a:r>
            <a:r>
              <a:rPr lang="en-US" sz="1600" dirty="0" err="1"/>
              <a:t>molluscs</a:t>
            </a:r>
            <a:r>
              <a:rPr lang="en-US" sz="1600" dirty="0"/>
              <a:t> (slugs, snails and mussels). Version: 4th January 2012. http://delta-intkey.com. </a:t>
            </a:r>
          </a:p>
          <a:p>
            <a:pPr>
              <a:spcBef>
                <a:spcPts val="600"/>
              </a:spcBef>
            </a:pPr>
            <a:r>
              <a:rPr lang="el-GR" sz="1600" b="1" dirty="0" smtClean="0"/>
              <a:t>Εικόνα </a:t>
            </a:r>
            <a:r>
              <a:rPr lang="el-GR" sz="1600" b="1" dirty="0"/>
              <a:t>19. </a:t>
            </a:r>
            <a:r>
              <a:rPr lang="en-US" sz="1600" dirty="0"/>
              <a:t>BIODIDAC © J. Houseman. </a:t>
            </a:r>
            <a:r>
              <a:rPr lang="el-GR" sz="1600" dirty="0"/>
              <a:t>Σύνδεσμος:</a:t>
            </a:r>
            <a:r>
              <a:rPr lang="en-US" sz="1600" dirty="0"/>
              <a:t>https://mayfield-invertebrates.wikispaces.com/Platyhelmithes.  </a:t>
            </a:r>
            <a:r>
              <a:rPr lang="el-GR" sz="1600" dirty="0"/>
              <a:t>Πηγή:</a:t>
            </a:r>
            <a:r>
              <a:rPr lang="en-US" sz="1600" dirty="0"/>
              <a:t>https://mayfield-invertebrates.wikispaces.com/.</a:t>
            </a:r>
          </a:p>
          <a:p>
            <a:pPr>
              <a:spcBef>
                <a:spcPts val="600"/>
              </a:spcBef>
            </a:pPr>
            <a:r>
              <a:rPr lang="el-GR" sz="1600" b="1" dirty="0" smtClean="0"/>
              <a:t>Εικόνα </a:t>
            </a:r>
            <a:r>
              <a:rPr lang="el-GR" sz="1600" b="1" dirty="0"/>
              <a:t>20. </a:t>
            </a:r>
            <a:r>
              <a:rPr lang="en-US" sz="1600" dirty="0" err="1"/>
              <a:t>Elmis</a:t>
            </a:r>
            <a:r>
              <a:rPr lang="en-US" sz="1600" dirty="0"/>
              <a:t> sp. © Juan RUEDA. </a:t>
            </a:r>
            <a:r>
              <a:rPr lang="el-GR" sz="1600" dirty="0"/>
              <a:t>Σύνδεσμος: </a:t>
            </a:r>
            <a:r>
              <a:rPr lang="en-US" sz="1600" dirty="0"/>
              <a:t>http://www.rios-galegos.com/ins92.htm#CARACTER%C3%8DSTICAS. </a:t>
            </a:r>
            <a:r>
              <a:rPr lang="el-GR" sz="1600" dirty="0"/>
              <a:t>Πηγή: </a:t>
            </a:r>
            <a:r>
              <a:rPr lang="en-US" sz="1600" dirty="0"/>
              <a:t>http://www.rios-galegos.com/.</a:t>
            </a:r>
          </a:p>
          <a:p>
            <a:pPr>
              <a:spcBef>
                <a:spcPts val="600"/>
              </a:spcBef>
            </a:pPr>
            <a:r>
              <a:rPr lang="el-GR" sz="1600" b="1" dirty="0" smtClean="0"/>
              <a:t>Εικόνα </a:t>
            </a:r>
            <a:r>
              <a:rPr lang="el-GR" sz="1600" b="1" dirty="0"/>
              <a:t>21. </a:t>
            </a:r>
            <a:r>
              <a:rPr lang="en-US" sz="1600" dirty="0"/>
              <a:t>Wikipedia The Free Encyclopedia. </a:t>
            </a:r>
            <a:r>
              <a:rPr lang="el-GR" sz="1600" dirty="0"/>
              <a:t>Σύνδεσμος: </a:t>
            </a:r>
            <a:r>
              <a:rPr lang="en-US" sz="1600" dirty="0"/>
              <a:t>https://el.wikipedia.org/wiki/%CE%A0%CE%BB%CE%B5%CE%BA%CF%8C%CF%80%CF%84%CE%B5%CF%81%CE%B1. </a:t>
            </a:r>
            <a:r>
              <a:rPr lang="el-GR" sz="1600" dirty="0"/>
              <a:t>Πηγή:</a:t>
            </a:r>
            <a:r>
              <a:rPr lang="en-US" sz="1600" dirty="0"/>
              <a:t>https://el.wikipedia.org.</a:t>
            </a:r>
          </a:p>
          <a:p>
            <a:pPr>
              <a:spcBef>
                <a:spcPts val="600"/>
              </a:spcBef>
            </a:pPr>
            <a:r>
              <a:rPr lang="el-GR" sz="1600" b="1" dirty="0" smtClean="0"/>
              <a:t>Εικόνα </a:t>
            </a:r>
            <a:r>
              <a:rPr lang="el-GR" sz="1600" b="1" dirty="0"/>
              <a:t>22. </a:t>
            </a:r>
            <a:r>
              <a:rPr lang="el-GR" sz="1600" dirty="0"/>
              <a:t>Άδεια </a:t>
            </a:r>
            <a:r>
              <a:rPr lang="en-US" sz="1600" dirty="0"/>
              <a:t>CC BY-SA 2.5. </a:t>
            </a:r>
            <a:r>
              <a:rPr lang="el-GR" sz="1600" dirty="0"/>
              <a:t>Σύνδεσμος: </a:t>
            </a:r>
            <a:r>
              <a:rPr lang="en-US" sz="1600" dirty="0"/>
              <a:t>https://el.wikipedia.org/wiki/%CE%95%CF%86%CE%B7%CE%BC%CE%B5%CF%81%CF%8C%CF%80%CF%84%CE%B5%CF%81%CE%B1. </a:t>
            </a:r>
            <a:r>
              <a:rPr lang="el-GR" sz="1600" dirty="0"/>
              <a:t>Πηγή:</a:t>
            </a:r>
            <a:r>
              <a:rPr lang="en-US" sz="1600" dirty="0"/>
              <a:t>https://el.wikipedia.org.</a:t>
            </a:r>
          </a:p>
          <a:p>
            <a:pPr>
              <a:spcBef>
                <a:spcPts val="600"/>
              </a:spcBef>
            </a:pPr>
            <a:r>
              <a:rPr lang="el-GR" sz="1600" b="1" dirty="0"/>
              <a:t>Εικόνα 23. </a:t>
            </a:r>
            <a:r>
              <a:rPr lang="el-GR" sz="1600" dirty="0"/>
              <a:t>Σύνδεσμος: </a:t>
            </a:r>
            <a:r>
              <a:rPr lang="en-US" sz="1600" dirty="0"/>
              <a:t>http://www.finestkind.co.nz/quota-brokerage/quota-for-sale/2253-paddle-crab.aspx. </a:t>
            </a:r>
            <a:r>
              <a:rPr lang="el-GR" sz="1600" dirty="0"/>
              <a:t>Πηγή:</a:t>
            </a:r>
            <a:r>
              <a:rPr lang="en-US" sz="1600" dirty="0"/>
              <a:t>http://www.finestkind.co.nz.</a:t>
            </a:r>
          </a:p>
          <a:p>
            <a:pPr>
              <a:spcBef>
                <a:spcPts val="600"/>
              </a:spcBef>
            </a:pPr>
            <a:endParaRPr lang="en-US" sz="1600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6. Ασπόνδυλα της Ελλάδας</a:t>
            </a:r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51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Οικονομική σημασία</a:t>
            </a:r>
            <a:r>
              <a:rPr lang="en-US" dirty="0" smtClean="0"/>
              <a:t> 2/3</a:t>
            </a:r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6. Ασπόνδυλα της Ελλάδας</a:t>
            </a:r>
            <a:endParaRPr lang="en-US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4</a:t>
            </a:fld>
            <a:endParaRPr lang="en-US"/>
          </a:p>
        </p:txBody>
      </p:sp>
      <p:sp>
        <p:nvSpPr>
          <p:cNvPr id="8" name="Θέση περιεχομένου 7"/>
          <p:cNvSpPr>
            <a:spLocks noGrp="1"/>
          </p:cNvSpPr>
          <p:nvPr>
            <p:ph sz="quarter" idx="16"/>
          </p:nvPr>
        </p:nvSpPr>
        <p:spPr>
          <a:xfrm>
            <a:off x="1133889" y="1768379"/>
            <a:ext cx="4974981" cy="203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altLang="en-US" sz="2200" b="1" dirty="0" smtClean="0"/>
              <a:t>Μεταξοσκώληκες</a:t>
            </a:r>
          </a:p>
          <a:p>
            <a:pPr marL="0" indent="0">
              <a:buNone/>
            </a:pPr>
            <a:endParaRPr lang="el-GR" altLang="en-US" sz="2200" b="1" dirty="0">
              <a:solidFill>
                <a:srgbClr val="FF5050"/>
              </a:solidFill>
            </a:endParaRPr>
          </a:p>
          <a:p>
            <a:pPr indent="0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n-US" sz="2200" dirty="0"/>
              <a:t>Σημαντική πηγή εισοδήματος κυρίως στη </a:t>
            </a:r>
            <a:r>
              <a:rPr lang="el-GR" altLang="en-US" sz="2200" dirty="0" smtClean="0"/>
              <a:t>Θράκη.</a:t>
            </a:r>
            <a:endParaRPr lang="el-GR" altLang="en-US" sz="2200" dirty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l-GR" altLang="en-US" dirty="0">
              <a:latin typeface="Comic Sans MS" panose="030F0702030302020204" pitchFamily="66" charset="0"/>
            </a:endParaRPr>
          </a:p>
          <a:p>
            <a:endParaRPr lang="el-GR" dirty="0"/>
          </a:p>
        </p:txBody>
      </p:sp>
      <p:pic>
        <p:nvPicPr>
          <p:cNvPr id="14" name="Θέση περιεχομένου 13"/>
          <p:cNvPicPr>
            <a:picLocks noGrp="1" noChangeAspect="1"/>
          </p:cNvPicPr>
          <p:nvPr>
            <p:ph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117" y="3578044"/>
            <a:ext cx="2008262" cy="2633951"/>
          </a:xfrm>
        </p:spPr>
      </p:pic>
      <p:pic>
        <p:nvPicPr>
          <p:cNvPr id="13" name="Θέση περιεχομένου 12"/>
          <p:cNvPicPr>
            <a:picLocks noGrp="1" noChangeAspect="1"/>
          </p:cNvPicPr>
          <p:nvPr>
            <p:ph sz="quarter" idx="18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698" y="1493412"/>
            <a:ext cx="1462833" cy="2107114"/>
          </a:xfrm>
        </p:spPr>
      </p:pic>
      <p:pic>
        <p:nvPicPr>
          <p:cNvPr id="15" name="Θέση περιεχομένου 14"/>
          <p:cNvPicPr>
            <a:picLocks noGrp="1" noChangeAspect="1"/>
          </p:cNvPicPr>
          <p:nvPr>
            <p:ph sz="quarter" idx="19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845" y="3878069"/>
            <a:ext cx="3109317" cy="2333926"/>
          </a:xfrm>
        </p:spPr>
      </p:pic>
      <p:sp>
        <p:nvSpPr>
          <p:cNvPr id="9" name="TextBox 8"/>
          <p:cNvSpPr txBox="1"/>
          <p:nvPr/>
        </p:nvSpPr>
        <p:spPr>
          <a:xfrm>
            <a:off x="7445317" y="3301045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>
                <a:solidFill>
                  <a:schemeClr val="bg1"/>
                </a:solidFill>
              </a:rPr>
              <a:t>2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58165" y="5934996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>
                <a:solidFill>
                  <a:schemeClr val="bg1"/>
                </a:solidFill>
              </a:rPr>
              <a:t>3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48311" y="5934996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>
                <a:solidFill>
                  <a:schemeClr val="bg1"/>
                </a:solidFill>
              </a:rPr>
              <a:t>4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5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2462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el-GR" sz="4000" b="1" dirty="0"/>
              <a:t>Σημείωμα </a:t>
            </a:r>
            <a:r>
              <a:rPr lang="el-GR" sz="4000" b="1" dirty="0" smtClean="0"/>
              <a:t/>
            </a:r>
            <a:br>
              <a:rPr lang="el-GR" sz="4000" b="1" dirty="0" smtClean="0"/>
            </a:br>
            <a:r>
              <a:rPr lang="el-GR" sz="4000" b="1" dirty="0" smtClean="0"/>
              <a:t>Χρήσης </a:t>
            </a:r>
            <a:r>
              <a:rPr lang="el-GR" sz="4000" b="1" dirty="0"/>
              <a:t>Έργων </a:t>
            </a:r>
            <a:r>
              <a:rPr lang="el-GR" sz="4000" b="1" dirty="0" smtClean="0"/>
              <a:t>Τρίτων</a:t>
            </a:r>
            <a:r>
              <a:rPr lang="en-US" sz="4000" b="1" dirty="0" smtClean="0"/>
              <a:t> (4/5)</a:t>
            </a:r>
            <a:endParaRPr lang="el-GR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l-GR" sz="1600" b="1" dirty="0"/>
              <a:t>Εικόνα 24. </a:t>
            </a:r>
            <a:r>
              <a:rPr lang="el-GR" sz="1600" dirty="0"/>
              <a:t>Σύνδεσμος: </a:t>
            </a:r>
            <a:r>
              <a:rPr lang="en-US" sz="1600" dirty="0"/>
              <a:t>https://www.studyblue.com/notes/note/n/arthropoda/deck/4474012. </a:t>
            </a:r>
            <a:r>
              <a:rPr lang="el-GR" sz="1600" dirty="0"/>
              <a:t>Πηγή:</a:t>
            </a:r>
            <a:r>
              <a:rPr lang="en-US" sz="1600" dirty="0"/>
              <a:t>https://www.studyblue.com/</a:t>
            </a:r>
          </a:p>
          <a:p>
            <a:pPr>
              <a:spcBef>
                <a:spcPts val="600"/>
              </a:spcBef>
            </a:pPr>
            <a:r>
              <a:rPr lang="el-GR" sz="1600" b="1" dirty="0" smtClean="0"/>
              <a:t>Εικόνα </a:t>
            </a:r>
            <a:r>
              <a:rPr lang="el-GR" sz="1600" b="1" dirty="0"/>
              <a:t>25. </a:t>
            </a:r>
            <a:r>
              <a:rPr lang="el-GR" sz="1600" dirty="0"/>
              <a:t>Σύνδεσμος: </a:t>
            </a:r>
            <a:r>
              <a:rPr lang="en-US" sz="1600" dirty="0"/>
              <a:t>http://www.zin.ru/animalia/coleoptera/eng/brinev1.htm.  </a:t>
            </a:r>
            <a:r>
              <a:rPr lang="el-GR" sz="1600" dirty="0"/>
              <a:t>Πηγή:</a:t>
            </a:r>
            <a:r>
              <a:rPr lang="en-US" sz="1600" dirty="0"/>
              <a:t>http://www.zin.ru/.</a:t>
            </a:r>
          </a:p>
          <a:p>
            <a:pPr>
              <a:spcBef>
                <a:spcPts val="600"/>
              </a:spcBef>
            </a:pPr>
            <a:r>
              <a:rPr lang="el-GR" sz="1600" b="1" dirty="0" smtClean="0"/>
              <a:t>Εικόνα </a:t>
            </a:r>
            <a:r>
              <a:rPr lang="el-GR" sz="1600" b="1" dirty="0"/>
              <a:t>26. </a:t>
            </a:r>
            <a:r>
              <a:rPr lang="el-GR" sz="1600" dirty="0"/>
              <a:t>© </a:t>
            </a:r>
            <a:r>
              <a:rPr lang="en-US" sz="1600" dirty="0"/>
              <a:t>Colin </a:t>
            </a:r>
            <a:r>
              <a:rPr lang="en-US" sz="1600" dirty="0" err="1"/>
              <a:t>Milkins</a:t>
            </a:r>
            <a:r>
              <a:rPr lang="en-US" sz="1600" dirty="0"/>
              <a:t>/ www.osf.uk.com. </a:t>
            </a:r>
            <a:r>
              <a:rPr lang="el-GR" sz="1600" dirty="0"/>
              <a:t>Σύνδεσμος:</a:t>
            </a:r>
            <a:r>
              <a:rPr lang="en-US" sz="1600" dirty="0"/>
              <a:t>http://www.arkive.org/banded-demoiselle/calopteryx-splendens/. </a:t>
            </a:r>
            <a:r>
              <a:rPr lang="el-GR" sz="1600" dirty="0"/>
              <a:t>Πηγή:</a:t>
            </a:r>
            <a:r>
              <a:rPr lang="en-US" sz="1600" dirty="0"/>
              <a:t>http://www.arkive.org.</a:t>
            </a:r>
          </a:p>
          <a:p>
            <a:pPr>
              <a:spcBef>
                <a:spcPts val="600"/>
              </a:spcBef>
            </a:pPr>
            <a:r>
              <a:rPr lang="el-GR" sz="1600" b="1" dirty="0" smtClean="0"/>
              <a:t>Εικόνα </a:t>
            </a:r>
            <a:r>
              <a:rPr lang="el-GR" sz="1600" b="1" dirty="0"/>
              <a:t>27. </a:t>
            </a:r>
            <a:r>
              <a:rPr lang="en-US" sz="1600" dirty="0"/>
              <a:t>Copyright 2010 - 2015 Nanofish.it . </a:t>
            </a:r>
            <a:r>
              <a:rPr lang="el-GR" sz="1600" dirty="0"/>
              <a:t>Σύνδεσμος: </a:t>
            </a:r>
            <a:r>
              <a:rPr lang="en-US" sz="1600" dirty="0"/>
              <a:t>http://www.nanofish.it/portal/le-schede-degli-invertebrati/anentome-helena.html. </a:t>
            </a:r>
            <a:r>
              <a:rPr lang="el-GR" sz="1600" dirty="0"/>
              <a:t>Πηγή:</a:t>
            </a:r>
            <a:r>
              <a:rPr lang="en-US" sz="1600" dirty="0"/>
              <a:t>http://www.nanofish.it.</a:t>
            </a:r>
          </a:p>
          <a:p>
            <a:pPr>
              <a:spcBef>
                <a:spcPts val="600"/>
              </a:spcBef>
            </a:pPr>
            <a:r>
              <a:rPr lang="el-GR" sz="1600" b="1" dirty="0" smtClean="0"/>
              <a:t>Εικόνα </a:t>
            </a:r>
            <a:r>
              <a:rPr lang="el-GR" sz="1600" b="1" dirty="0"/>
              <a:t>28. </a:t>
            </a:r>
            <a:r>
              <a:rPr lang="el-GR" sz="1600" dirty="0"/>
              <a:t>Σύνδεσμος: </a:t>
            </a:r>
            <a:r>
              <a:rPr lang="en-US" sz="1600" dirty="0"/>
              <a:t>http://www.ittiofauna.org/webmuseum/invertebrati/anfipodi/. </a:t>
            </a:r>
            <a:r>
              <a:rPr lang="el-GR" sz="1600" dirty="0"/>
              <a:t>Πηγή:</a:t>
            </a:r>
            <a:r>
              <a:rPr lang="en-US" sz="1600" dirty="0"/>
              <a:t>http://www.ittiofauna.org.</a:t>
            </a:r>
          </a:p>
          <a:p>
            <a:pPr>
              <a:spcBef>
                <a:spcPts val="600"/>
              </a:spcBef>
            </a:pPr>
            <a:r>
              <a:rPr lang="el-GR" sz="1600" b="1" dirty="0" smtClean="0"/>
              <a:t>Εικόνα </a:t>
            </a:r>
            <a:r>
              <a:rPr lang="el-GR" sz="1600" b="1" dirty="0"/>
              <a:t>29. </a:t>
            </a:r>
            <a:r>
              <a:rPr lang="el-GR" sz="1600" dirty="0"/>
              <a:t>© 2015 </a:t>
            </a:r>
            <a:r>
              <a:rPr lang="en-US" sz="1600" dirty="0" err="1"/>
              <a:t>StudyBlue</a:t>
            </a:r>
            <a:r>
              <a:rPr lang="en-US" sz="1600" dirty="0"/>
              <a:t> Inc. All rights reserved. </a:t>
            </a:r>
            <a:r>
              <a:rPr lang="el-GR" sz="1600" dirty="0"/>
              <a:t>Σύνδεσμος: </a:t>
            </a:r>
            <a:r>
              <a:rPr lang="en-US" sz="1600" dirty="0"/>
              <a:t>https://www.studyblue.com/notes/note/n/bio-1620-study-guide-2014-15-bybee/deck/12114237. </a:t>
            </a:r>
            <a:r>
              <a:rPr lang="el-GR" sz="1600" dirty="0" smtClean="0"/>
              <a:t>Πηγή:</a:t>
            </a:r>
            <a:r>
              <a:rPr lang="en-US" sz="1600" dirty="0"/>
              <a:t>https://www.studyblue.com.</a:t>
            </a:r>
          </a:p>
          <a:p>
            <a:pPr>
              <a:spcBef>
                <a:spcPts val="600"/>
              </a:spcBef>
            </a:pPr>
            <a:r>
              <a:rPr lang="el-GR" sz="1600" b="1" dirty="0" smtClean="0"/>
              <a:t>Εικόνα </a:t>
            </a:r>
            <a:r>
              <a:rPr lang="el-GR" sz="1600" b="1" dirty="0"/>
              <a:t>30. </a:t>
            </a:r>
            <a:r>
              <a:rPr lang="el-GR" sz="1600" dirty="0"/>
              <a:t>Σύνδεσμος:</a:t>
            </a:r>
            <a:r>
              <a:rPr lang="en-US" sz="1600" dirty="0"/>
              <a:t>http://www.aquabase.org/forum/view.php3?f=1&amp;mid=579381 </a:t>
            </a:r>
            <a:r>
              <a:rPr lang="el-GR" sz="1600" dirty="0"/>
              <a:t>Πηγή:</a:t>
            </a:r>
            <a:r>
              <a:rPr lang="en-US" sz="1600" dirty="0"/>
              <a:t>www.aquabase.org.</a:t>
            </a:r>
          </a:p>
          <a:p>
            <a:pPr>
              <a:spcBef>
                <a:spcPts val="600"/>
              </a:spcBef>
            </a:pPr>
            <a:r>
              <a:rPr lang="el-GR" sz="1600" b="1" dirty="0" smtClean="0"/>
              <a:t>Εικόνα </a:t>
            </a:r>
            <a:r>
              <a:rPr lang="el-GR" sz="1600" b="1" dirty="0"/>
              <a:t>31</a:t>
            </a:r>
            <a:r>
              <a:rPr lang="el-GR" sz="1600" dirty="0"/>
              <a:t>. </a:t>
            </a:r>
            <a:r>
              <a:rPr lang="en-US" sz="1600" dirty="0"/>
              <a:t>Copyrighted.</a:t>
            </a:r>
          </a:p>
          <a:p>
            <a:pPr>
              <a:spcBef>
                <a:spcPts val="600"/>
              </a:spcBef>
            </a:pPr>
            <a:r>
              <a:rPr lang="el-GR" sz="1600" b="1" dirty="0" smtClean="0"/>
              <a:t>Εικόνα </a:t>
            </a:r>
            <a:r>
              <a:rPr lang="el-GR" sz="1600" b="1" dirty="0"/>
              <a:t>32. </a:t>
            </a:r>
            <a:r>
              <a:rPr lang="el-GR" sz="1600" dirty="0"/>
              <a:t>Σύνδεσμος: </a:t>
            </a:r>
            <a:r>
              <a:rPr lang="en-US" sz="1600" dirty="0"/>
              <a:t>http://www.landcareresearch.co.nz/publications/books/fauna-of-nz-series/extracts/fnz38/colour-plates. </a:t>
            </a:r>
            <a:r>
              <a:rPr lang="el-GR" sz="1600" dirty="0"/>
              <a:t>Πηγή:</a:t>
            </a:r>
            <a:r>
              <a:rPr lang="en-US" sz="1600" dirty="0"/>
              <a:t>http://www.landcareresearch.co.nz.</a:t>
            </a:r>
          </a:p>
          <a:p>
            <a:pPr>
              <a:spcBef>
                <a:spcPts val="600"/>
              </a:spcBef>
            </a:pPr>
            <a:endParaRPr lang="en-US" sz="1600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6. Ασπόνδυλα της Ελλάδας</a:t>
            </a:r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81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2462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el-GR" sz="4000" b="1" dirty="0"/>
              <a:t>Σημείωμα </a:t>
            </a:r>
            <a:r>
              <a:rPr lang="el-GR" sz="4000" b="1" dirty="0" smtClean="0"/>
              <a:t/>
            </a:r>
            <a:br>
              <a:rPr lang="el-GR" sz="4000" b="1" dirty="0" smtClean="0"/>
            </a:br>
            <a:r>
              <a:rPr lang="el-GR" sz="4000" b="1" dirty="0" smtClean="0"/>
              <a:t>Χρήσης </a:t>
            </a:r>
            <a:r>
              <a:rPr lang="el-GR" sz="4000" b="1" dirty="0"/>
              <a:t>Έργων </a:t>
            </a:r>
            <a:r>
              <a:rPr lang="el-GR" sz="4000" b="1" dirty="0" smtClean="0"/>
              <a:t>Τρίτων</a:t>
            </a:r>
            <a:r>
              <a:rPr lang="en-US" sz="4000" b="1" dirty="0" smtClean="0"/>
              <a:t> (5/5)</a:t>
            </a:r>
            <a:endParaRPr lang="el-GR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l-GR" sz="1600" b="1" dirty="0"/>
              <a:t>Εικόνα 33. </a:t>
            </a:r>
            <a:r>
              <a:rPr lang="el-GR" sz="1600" dirty="0"/>
              <a:t>© 2005-2006 </a:t>
            </a:r>
            <a:r>
              <a:rPr lang="en-US" sz="1600" dirty="0"/>
              <a:t>Rafael Silva do </a:t>
            </a:r>
            <a:r>
              <a:rPr lang="en-US" sz="1600" dirty="0" err="1"/>
              <a:t>Nascimento</a:t>
            </a:r>
            <a:r>
              <a:rPr lang="en-US" sz="1600" dirty="0"/>
              <a:t>. </a:t>
            </a:r>
            <a:r>
              <a:rPr lang="en-US" sz="1600" dirty="0" err="1"/>
              <a:t>Todos</a:t>
            </a:r>
            <a:r>
              <a:rPr lang="en-US" sz="1600" dirty="0"/>
              <a:t> </a:t>
            </a:r>
            <a:r>
              <a:rPr lang="en-US" sz="1600" dirty="0" err="1"/>
              <a:t>os</a:t>
            </a:r>
            <a:r>
              <a:rPr lang="en-US" sz="1600" dirty="0"/>
              <a:t> </a:t>
            </a:r>
            <a:r>
              <a:rPr lang="en-US" sz="1600" dirty="0" err="1"/>
              <a:t>direitos</a:t>
            </a:r>
            <a:r>
              <a:rPr lang="en-US" sz="1600" dirty="0"/>
              <a:t> </a:t>
            </a:r>
            <a:r>
              <a:rPr lang="en-US" sz="1600" dirty="0" err="1"/>
              <a:t>reservados</a:t>
            </a:r>
            <a:r>
              <a:rPr lang="en-US" sz="1600" dirty="0"/>
              <a:t>. </a:t>
            </a:r>
            <a:r>
              <a:rPr lang="el-GR" sz="1600" dirty="0"/>
              <a:t>Σύνδεσμος: </a:t>
            </a:r>
            <a:r>
              <a:rPr lang="en-US" sz="1600" dirty="0"/>
              <a:t>http://www.geocities.ws/rsn_biodata/Data/Helix_pomatia.html.  </a:t>
            </a:r>
            <a:r>
              <a:rPr lang="el-GR" sz="1600" dirty="0"/>
              <a:t>Πηγή:</a:t>
            </a:r>
            <a:r>
              <a:rPr lang="en-US" sz="1600" dirty="0"/>
              <a:t>http://www.geocities.ws/rsn_biodata/Data/Index.html.</a:t>
            </a:r>
          </a:p>
          <a:p>
            <a:pPr>
              <a:spcBef>
                <a:spcPts val="600"/>
              </a:spcBef>
            </a:pPr>
            <a:r>
              <a:rPr lang="el-GR" sz="1600" b="1" dirty="0" smtClean="0"/>
              <a:t>Εικόνα </a:t>
            </a:r>
            <a:r>
              <a:rPr lang="el-GR" sz="1600" b="1" dirty="0"/>
              <a:t>34. </a:t>
            </a:r>
            <a:r>
              <a:rPr lang="el-GR" sz="1600" dirty="0"/>
              <a:t>© </a:t>
            </a:r>
            <a:r>
              <a:rPr lang="en-US" sz="1600" dirty="0"/>
              <a:t>GAIA </a:t>
            </a:r>
            <a:r>
              <a:rPr lang="el-GR" sz="1600" dirty="0"/>
              <a:t>ΕΠΙΧΕΙΡΕΙΝ 2013 – 2015. Σύνδεσμος: </a:t>
            </a:r>
            <a:r>
              <a:rPr lang="en-US" sz="1600" dirty="0"/>
              <a:t>http://www.gaiapedia.gr/gaiapedia/index.php/Helix_lucorum. </a:t>
            </a:r>
            <a:r>
              <a:rPr lang="el-GR" sz="1600" dirty="0"/>
              <a:t>Πηγή:</a:t>
            </a:r>
            <a:r>
              <a:rPr lang="en-US" sz="1600" dirty="0"/>
              <a:t>http://www.gaiapedia.gr/.</a:t>
            </a:r>
          </a:p>
          <a:p>
            <a:pPr>
              <a:spcBef>
                <a:spcPts val="600"/>
              </a:spcBef>
            </a:pPr>
            <a:r>
              <a:rPr lang="el-GR" sz="1600" b="1" dirty="0" smtClean="0"/>
              <a:t>Εικόνα </a:t>
            </a:r>
            <a:r>
              <a:rPr lang="el-GR" sz="1600" b="1" dirty="0"/>
              <a:t>35</a:t>
            </a:r>
            <a:r>
              <a:rPr lang="el-GR" sz="1600" dirty="0"/>
              <a:t>. </a:t>
            </a:r>
            <a:r>
              <a:rPr lang="en-US" sz="1600" dirty="0"/>
              <a:t>Wikipedia The Free Encyclopedia. </a:t>
            </a:r>
            <a:r>
              <a:rPr lang="el-GR" sz="1600" dirty="0"/>
              <a:t>Σύνδεσμος: </a:t>
            </a:r>
            <a:r>
              <a:rPr lang="en-US" sz="1600" dirty="0"/>
              <a:t>https://en.wikipedia.org/wiki/Helix_aperta. </a:t>
            </a:r>
            <a:r>
              <a:rPr lang="el-GR" sz="1600" dirty="0"/>
              <a:t>Πηγή:</a:t>
            </a:r>
            <a:r>
              <a:rPr lang="en-US" sz="1600" dirty="0"/>
              <a:t>https://en.wikipedia.org.</a:t>
            </a:r>
          </a:p>
          <a:p>
            <a:pPr>
              <a:spcBef>
                <a:spcPts val="600"/>
              </a:spcBef>
            </a:pPr>
            <a:r>
              <a:rPr lang="el-GR" sz="1600" b="1" dirty="0" smtClean="0"/>
              <a:t>Εικόνα </a:t>
            </a:r>
            <a:r>
              <a:rPr lang="el-GR" sz="1600" b="1" dirty="0"/>
              <a:t>36. </a:t>
            </a:r>
            <a:r>
              <a:rPr lang="en-US" sz="1600" dirty="0"/>
              <a:t>Provided by  Welter </a:t>
            </a:r>
            <a:r>
              <a:rPr lang="en-US" sz="1600" dirty="0" err="1"/>
              <a:t>Schultes</a:t>
            </a:r>
            <a:r>
              <a:rPr lang="en-US" sz="1600" dirty="0"/>
              <a:t>, Francisco. </a:t>
            </a:r>
            <a:r>
              <a:rPr lang="el-GR" sz="1600" dirty="0"/>
              <a:t>Σύνδεσμος: </a:t>
            </a:r>
            <a:r>
              <a:rPr lang="en-US" sz="1600" dirty="0"/>
              <a:t>http://www.animalbase.uni-goettingen.de/zooweb/servlet/AnimalBase/home/species?id=2975.  </a:t>
            </a:r>
            <a:r>
              <a:rPr lang="el-GR" sz="1600" dirty="0"/>
              <a:t>Πηγή:</a:t>
            </a:r>
            <a:r>
              <a:rPr lang="en-US" sz="1600" dirty="0"/>
              <a:t>http://www.animalbase.uni-goettingen.de/zooweb/servlet/AnimalBase/search.</a:t>
            </a:r>
          </a:p>
          <a:p>
            <a:pPr>
              <a:spcBef>
                <a:spcPts val="600"/>
              </a:spcBef>
            </a:pPr>
            <a:r>
              <a:rPr lang="el-GR" sz="1600" b="1" dirty="0" smtClean="0"/>
              <a:t>Εικόνα </a:t>
            </a:r>
            <a:r>
              <a:rPr lang="el-GR" sz="1600" b="1" dirty="0"/>
              <a:t>37. </a:t>
            </a:r>
            <a:r>
              <a:rPr lang="el-GR" sz="1600" dirty="0"/>
              <a:t>Σύνδεσμος: </a:t>
            </a:r>
            <a:r>
              <a:rPr lang="en-US" sz="1600" dirty="0"/>
              <a:t>https://commons.wikimedia.org/wiki/File:Helix_cincta_cincta_01.JPG. </a:t>
            </a:r>
            <a:r>
              <a:rPr lang="el-GR" sz="1600" dirty="0"/>
              <a:t>Πηγή:</a:t>
            </a:r>
            <a:r>
              <a:rPr lang="en-US" sz="1600" dirty="0"/>
              <a:t>https://commons.wikimedia.org/wiki/Main_Page.</a:t>
            </a:r>
          </a:p>
          <a:p>
            <a:pPr>
              <a:spcBef>
                <a:spcPts val="600"/>
              </a:spcBef>
            </a:pPr>
            <a:r>
              <a:rPr lang="el-GR" sz="1600" b="1" dirty="0" smtClean="0"/>
              <a:t>Εικόνα </a:t>
            </a:r>
            <a:r>
              <a:rPr lang="el-GR" sz="1600" b="1" dirty="0"/>
              <a:t>38. </a:t>
            </a:r>
            <a:r>
              <a:rPr lang="el-GR" sz="1600" dirty="0"/>
              <a:t>Σύνδεσμος:</a:t>
            </a:r>
            <a:r>
              <a:rPr lang="en-US" sz="1600" dirty="0"/>
              <a:t>https://commons.wikimedia.org/wiki/File:Helix_nucula_shell%28s%29_17.jpg. </a:t>
            </a:r>
            <a:r>
              <a:rPr lang="el-GR" sz="1600" dirty="0"/>
              <a:t>Πηγή:</a:t>
            </a:r>
            <a:r>
              <a:rPr lang="en-US" sz="1600" dirty="0"/>
              <a:t>https://commons.wikimedia.org/wiki/Main_Page</a:t>
            </a:r>
          </a:p>
          <a:p>
            <a:pPr>
              <a:spcBef>
                <a:spcPts val="600"/>
              </a:spcBef>
            </a:pPr>
            <a:r>
              <a:rPr lang="el-GR" sz="1600" b="1" dirty="0" smtClean="0"/>
              <a:t>Εικόνα </a:t>
            </a:r>
            <a:r>
              <a:rPr lang="el-GR" sz="1600" b="1" dirty="0"/>
              <a:t>39. </a:t>
            </a:r>
            <a:r>
              <a:rPr lang="el-GR" sz="1600" dirty="0"/>
              <a:t>Σύνδεσμος: </a:t>
            </a:r>
            <a:r>
              <a:rPr lang="en-US" sz="1600" dirty="0"/>
              <a:t>http://arnobrosi.tripod.com/snails/snailspecies.html. </a:t>
            </a:r>
          </a:p>
          <a:p>
            <a:pPr>
              <a:spcBef>
                <a:spcPts val="600"/>
              </a:spcBef>
            </a:pPr>
            <a:r>
              <a:rPr lang="el-GR" sz="1600" b="1" dirty="0" smtClean="0"/>
              <a:t>Εικόνα </a:t>
            </a:r>
            <a:r>
              <a:rPr lang="el-GR" sz="1600" b="1" dirty="0"/>
              <a:t>40. </a:t>
            </a:r>
            <a:r>
              <a:rPr lang="el-GR" sz="1600" dirty="0"/>
              <a:t>Σύνδεσμος: </a:t>
            </a:r>
            <a:r>
              <a:rPr lang="en-US" sz="1600" dirty="0"/>
              <a:t>http://www.animalbase.uni-goettingen.de/zooweb/servlet/AnimalBase/list/thumbnails?taxon_id=11681. </a:t>
            </a:r>
            <a:r>
              <a:rPr lang="el-GR" sz="1600" dirty="0"/>
              <a:t>Πηγή:</a:t>
            </a:r>
            <a:r>
              <a:rPr lang="en-US" sz="1600" dirty="0"/>
              <a:t>http://www.animalbase.uni-goettingen.de/zooweb/servlet/AnimalBase/search. </a:t>
            </a:r>
          </a:p>
          <a:p>
            <a:pPr>
              <a:spcBef>
                <a:spcPts val="600"/>
              </a:spcBef>
            </a:pPr>
            <a:endParaRPr lang="el-GR" sz="1600" dirty="0"/>
          </a:p>
          <a:p>
            <a:pPr>
              <a:spcBef>
                <a:spcPts val="600"/>
              </a:spcBef>
            </a:pPr>
            <a:endParaRPr lang="en-US" sz="1600" dirty="0"/>
          </a:p>
          <a:p>
            <a:pPr>
              <a:spcBef>
                <a:spcPts val="600"/>
              </a:spcBef>
            </a:pPr>
            <a:endParaRPr lang="en-US" sz="1600" dirty="0"/>
          </a:p>
          <a:p>
            <a:pPr>
              <a:spcBef>
                <a:spcPts val="600"/>
              </a:spcBef>
            </a:pPr>
            <a:endParaRPr lang="en-US" sz="1600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6. Ασπόνδυλα της Ελλάδας</a:t>
            </a:r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61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Τίτλος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Οικονομική </a:t>
            </a:r>
            <a:r>
              <a:rPr lang="el-GR" dirty="0" smtClean="0"/>
              <a:t>σημασία</a:t>
            </a:r>
            <a:r>
              <a:rPr lang="en-US" dirty="0" smtClean="0"/>
              <a:t> 3/3</a:t>
            </a:r>
            <a:endParaRPr lang="el-GR" dirty="0"/>
          </a:p>
        </p:txBody>
      </p:sp>
      <p:sp>
        <p:nvSpPr>
          <p:cNvPr id="10" name="Θέση περιεχομένου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l-GR" altLang="en-US" sz="2400" b="1" dirty="0"/>
              <a:t>Σαλιγκάρια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l-GR" altLang="en-US" sz="2400" dirty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1" dirty="0"/>
              <a:t>Helix</a:t>
            </a:r>
            <a:r>
              <a:rPr lang="en-US" altLang="en-US" sz="2400" dirty="0"/>
              <a:t> spp., </a:t>
            </a:r>
            <a:r>
              <a:rPr lang="en-US" altLang="en-US" sz="2400" i="1" dirty="0" err="1"/>
              <a:t>Eobania</a:t>
            </a:r>
            <a:r>
              <a:rPr lang="en-US" altLang="en-US" sz="2400" i="1" dirty="0"/>
              <a:t> </a:t>
            </a:r>
            <a:r>
              <a:rPr lang="en-US" altLang="en-US" sz="2400" i="1" dirty="0" err="1" smtClean="0"/>
              <a:t>vermiculata</a:t>
            </a:r>
            <a:r>
              <a:rPr lang="el-GR" altLang="en-US" sz="2400" i="1" dirty="0" smtClean="0"/>
              <a:t>.</a:t>
            </a:r>
            <a:endParaRPr lang="en-US" altLang="en-US" sz="2400" i="1" dirty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l-GR" altLang="en-US" sz="2400" dirty="0"/>
              <a:t>Συλλέγονται, καταναλώνονται και </a:t>
            </a:r>
            <a:r>
              <a:rPr lang="el-GR" altLang="en-US" sz="2400" dirty="0" smtClean="0"/>
              <a:t>εξάγονται.</a:t>
            </a:r>
            <a:endParaRPr lang="el-GR" altLang="en-US" sz="2400" dirty="0"/>
          </a:p>
          <a:p>
            <a:endParaRPr lang="el-GR" dirty="0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6. Ασπόνδυλα της Ελλάδας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7412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/>
              <a:t>Είδη που προκαλούν ζημιές στη </a:t>
            </a:r>
            <a:r>
              <a:rPr lang="el-GR" sz="4000" dirty="0" smtClean="0"/>
              <a:t>γεωργία</a:t>
            </a:r>
            <a:endParaRPr lang="el-GR" sz="4000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6. Ασπόνδυλα της Ελλάδας</a:t>
            </a:r>
            <a:endParaRPr lang="en-US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6</a:t>
            </a:fld>
            <a:endParaRPr lang="en-US"/>
          </a:p>
        </p:txBody>
      </p:sp>
      <p:pic>
        <p:nvPicPr>
          <p:cNvPr id="11" name="Θέση περιεχομένου 10"/>
          <p:cNvPicPr>
            <a:picLocks noGrp="1" noChangeAspect="1"/>
          </p:cNvPicPr>
          <p:nvPr>
            <p:ph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631" y="1893886"/>
            <a:ext cx="1668834" cy="2068513"/>
          </a:xfrm>
        </p:spPr>
      </p:pic>
      <p:sp>
        <p:nvSpPr>
          <p:cNvPr id="8" name="Θέση περιεχομένου 7"/>
          <p:cNvSpPr>
            <a:spLocks noGrp="1"/>
          </p:cNvSpPr>
          <p:nvPr>
            <p:ph sz="quarter" idx="13"/>
          </p:nvPr>
        </p:nvSpPr>
        <p:spPr>
          <a:xfrm>
            <a:off x="4857147" y="4087810"/>
            <a:ext cx="3252137" cy="2114551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l-GR" altLang="en-US" sz="2600" dirty="0"/>
              <a:t>Ελιά: </a:t>
            </a:r>
            <a:r>
              <a:rPr lang="el-GR" altLang="en-US" sz="2600" dirty="0" err="1"/>
              <a:t>πυρηνοτρήτης</a:t>
            </a:r>
            <a:r>
              <a:rPr lang="el-GR" altLang="en-US" sz="2600" dirty="0"/>
              <a:t>, δάκος</a:t>
            </a:r>
          </a:p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l-GR" altLang="en-US" sz="2600" dirty="0"/>
              <a:t>Εσπεριδοειδή</a:t>
            </a:r>
          </a:p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l-GR" altLang="en-US" sz="2600" dirty="0"/>
              <a:t>Οπωροφόρα</a:t>
            </a:r>
          </a:p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l-GR" altLang="en-US" sz="2600" dirty="0"/>
              <a:t>Αμπέλι: φυλλοξήρα</a:t>
            </a:r>
          </a:p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l-GR" altLang="en-US" sz="2600" dirty="0"/>
              <a:t>Καπνός</a:t>
            </a:r>
          </a:p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l-GR" altLang="en-US" sz="2600" dirty="0"/>
              <a:t>Βαμβάκι</a:t>
            </a:r>
          </a:p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l-GR" altLang="en-US" sz="2600" dirty="0"/>
              <a:t>Δασικά είδη</a:t>
            </a:r>
          </a:p>
          <a:p>
            <a:endParaRPr lang="el-GR" dirty="0"/>
          </a:p>
        </p:txBody>
      </p:sp>
      <p:pic>
        <p:nvPicPr>
          <p:cNvPr id="10" name="Θέση περιεχομένου 9"/>
          <p:cNvPicPr>
            <a:picLocks noGrp="1" noChangeAspect="1"/>
          </p:cNvPicPr>
          <p:nvPr>
            <p:ph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478" y="1893886"/>
            <a:ext cx="2221479" cy="4308475"/>
          </a:xfrm>
        </p:spPr>
      </p:pic>
      <p:sp>
        <p:nvSpPr>
          <p:cNvPr id="9" name="TextBox 8"/>
          <p:cNvSpPr txBox="1"/>
          <p:nvPr/>
        </p:nvSpPr>
        <p:spPr>
          <a:xfrm>
            <a:off x="3803743" y="3077231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>
                <a:solidFill>
                  <a:schemeClr val="bg1"/>
                </a:solidFill>
              </a:rPr>
              <a:t>5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03743" y="4523375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>
                <a:solidFill>
                  <a:schemeClr val="bg1"/>
                </a:solidFill>
              </a:rPr>
              <a:t>6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03743" y="5940285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7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28251" y="3669392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8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80571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Είδη που δημιουργούν προβλήματα στη δημόσια υγιεινή 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sz="half" idx="1"/>
          </p:nvPr>
        </p:nvSpPr>
        <p:spPr>
          <a:xfrm>
            <a:off x="1285651" y="1974078"/>
            <a:ext cx="3886200" cy="4351338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el-GR" altLang="en-US" sz="2600" dirty="0"/>
              <a:t>Κουνούπια</a:t>
            </a:r>
          </a:p>
          <a:p>
            <a:pPr>
              <a:spcBef>
                <a:spcPct val="0"/>
              </a:spcBef>
            </a:pPr>
            <a:r>
              <a:rPr lang="el-GR" altLang="en-US" sz="2600" dirty="0"/>
              <a:t>Ψείρες</a:t>
            </a:r>
          </a:p>
          <a:p>
            <a:pPr>
              <a:spcBef>
                <a:spcPct val="0"/>
              </a:spcBef>
            </a:pPr>
            <a:r>
              <a:rPr lang="el-GR" altLang="en-US" sz="2600" dirty="0"/>
              <a:t>Ψύλλοι</a:t>
            </a:r>
          </a:p>
          <a:p>
            <a:pPr>
              <a:spcBef>
                <a:spcPct val="0"/>
              </a:spcBef>
            </a:pPr>
            <a:r>
              <a:rPr lang="el-GR" altLang="en-US" sz="2600" dirty="0"/>
              <a:t>Τσιμπούρια</a:t>
            </a:r>
          </a:p>
          <a:p>
            <a:pPr>
              <a:spcBef>
                <a:spcPct val="0"/>
              </a:spcBef>
            </a:pPr>
            <a:r>
              <a:rPr lang="el-GR" altLang="en-US" sz="2600" dirty="0"/>
              <a:t>Ψώρες</a:t>
            </a:r>
          </a:p>
          <a:p>
            <a:pPr>
              <a:spcBef>
                <a:spcPct val="0"/>
              </a:spcBef>
            </a:pPr>
            <a:r>
              <a:rPr lang="el-GR" altLang="en-US" sz="2600" dirty="0"/>
              <a:t>Μύγες</a:t>
            </a:r>
          </a:p>
          <a:p>
            <a:pPr>
              <a:spcBef>
                <a:spcPct val="0"/>
              </a:spcBef>
            </a:pPr>
            <a:r>
              <a:rPr lang="el-GR" altLang="en-US" sz="2600" dirty="0"/>
              <a:t>Μέλισσες</a:t>
            </a:r>
          </a:p>
          <a:p>
            <a:pPr>
              <a:spcBef>
                <a:spcPct val="0"/>
              </a:spcBef>
            </a:pPr>
            <a:r>
              <a:rPr lang="el-GR" altLang="en-US" sz="2600" dirty="0"/>
              <a:t>Σφήκες </a:t>
            </a:r>
          </a:p>
          <a:p>
            <a:pPr>
              <a:spcBef>
                <a:spcPct val="0"/>
              </a:spcBef>
            </a:pPr>
            <a:r>
              <a:rPr lang="el-GR" altLang="en-US" sz="2600" dirty="0"/>
              <a:t>Σκορπιοί</a:t>
            </a:r>
          </a:p>
          <a:p>
            <a:pPr>
              <a:spcBef>
                <a:spcPct val="0"/>
              </a:spcBef>
            </a:pPr>
            <a:r>
              <a:rPr lang="el-GR" altLang="en-US" sz="2600" dirty="0" err="1"/>
              <a:t>Χειλόποδα</a:t>
            </a:r>
            <a:endParaRPr lang="el-GR" altLang="en-US" sz="2600" dirty="0"/>
          </a:p>
          <a:p>
            <a:pPr>
              <a:spcBef>
                <a:spcPct val="0"/>
              </a:spcBef>
            </a:pPr>
            <a:r>
              <a:rPr lang="el-GR" altLang="en-US" sz="2600" dirty="0"/>
              <a:t>Μαύρες χήρες</a:t>
            </a:r>
          </a:p>
          <a:p>
            <a:endParaRPr lang="el-GR" dirty="0"/>
          </a:p>
        </p:txBody>
      </p:sp>
      <p:pic>
        <p:nvPicPr>
          <p:cNvPr id="7" name="Θέση περιεχομένου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666" y="1690689"/>
            <a:ext cx="2800798" cy="4351338"/>
          </a:xfrm>
        </p:spPr>
      </p:pic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Ενότητα 6. Ασπόνδυλα της Ελλάδας</a:t>
            </a:r>
            <a:endParaRPr lang="el-GR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ADD5D0-DD82-4269-956F-2A87D4702F9C}" type="slidenum">
              <a:rPr lang="el-GR" altLang="en-US" smtClean="0"/>
              <a:pPr>
                <a:defRPr/>
              </a:pPr>
              <a:t>7</a:t>
            </a:fld>
            <a:endParaRPr lang="el-G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7463250" y="3450859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/>
              <a:t>9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7307902" y="5639696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>
                <a:solidFill>
                  <a:schemeClr val="bg1"/>
                </a:solidFill>
              </a:rPr>
              <a:t>10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19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Πολιτιστική αξία</a:t>
            </a:r>
            <a:endParaRPr lang="el-GR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6. Ασπόνδυλα της Ελλάδας</a:t>
            </a:r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8</a:t>
            </a:fld>
            <a:endParaRPr lang="en-US"/>
          </a:p>
        </p:txBody>
      </p:sp>
      <p:pic>
        <p:nvPicPr>
          <p:cNvPr id="11" name="Θέση περιεχομένου 10"/>
          <p:cNvPicPr>
            <a:picLocks noGrp="1" noChangeAspect="1"/>
          </p:cNvPicPr>
          <p:nvPr>
            <p:ph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1240" y="1853430"/>
            <a:ext cx="2303317" cy="2068513"/>
          </a:xfrm>
        </p:spPr>
      </p:pic>
      <p:pic>
        <p:nvPicPr>
          <p:cNvPr id="12" name="Θέση περιεχομένου 11"/>
          <p:cNvPicPr>
            <a:picLocks noGrp="1" noChangeAspect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432" y="4094162"/>
            <a:ext cx="1776932" cy="2114550"/>
          </a:xfrm>
        </p:spPr>
      </p:pic>
      <p:sp>
        <p:nvSpPr>
          <p:cNvPr id="10" name="Θέση περιεχομένου 9"/>
          <p:cNvSpPr>
            <a:spLocks noGrp="1"/>
          </p:cNvSpPr>
          <p:nvPr>
            <p:ph sz="quarter" idx="14"/>
          </p:nvPr>
        </p:nvSpPr>
        <p:spPr>
          <a:xfrm>
            <a:off x="628650" y="2301565"/>
            <a:ext cx="4789560" cy="1683854"/>
          </a:xfrm>
        </p:spPr>
        <p:txBody>
          <a:bodyPr/>
          <a:lstStyle/>
          <a:p>
            <a:pPr indent="0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n-US" sz="2400" b="1" dirty="0"/>
              <a:t>Νομίσματα, αγγεία, τοιχογραφίες</a:t>
            </a:r>
          </a:p>
          <a:p>
            <a:pPr indent="0">
              <a:spcBef>
                <a:spcPct val="0"/>
              </a:spcBef>
              <a:buClrTx/>
              <a:buSzTx/>
              <a:buFontTx/>
              <a:buNone/>
            </a:pPr>
            <a:endParaRPr lang="el-GR" altLang="en-US" sz="2400" dirty="0"/>
          </a:p>
          <a:p>
            <a:pPr indent="0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n-US" sz="2400" dirty="0"/>
              <a:t>Μέλισσες, χταπόδια, τζιτζίκια, </a:t>
            </a:r>
            <a:r>
              <a:rPr lang="el-GR" altLang="en-US" sz="2400" dirty="0" smtClean="0"/>
              <a:t>ακρίδες.</a:t>
            </a:r>
            <a:endParaRPr lang="el-GR" altLang="en-US" sz="2400" dirty="0"/>
          </a:p>
          <a:p>
            <a:endParaRPr lang="el-GR" dirty="0"/>
          </a:p>
        </p:txBody>
      </p:sp>
      <p:sp>
        <p:nvSpPr>
          <p:cNvPr id="8" name="TextBox 7"/>
          <p:cNvSpPr txBox="1"/>
          <p:nvPr/>
        </p:nvSpPr>
        <p:spPr>
          <a:xfrm>
            <a:off x="7569757" y="3620312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/>
              <a:t>11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7359604" y="5931713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/>
              <a:t>12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90882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 smtClean="0"/>
              <a:t>Ταύτιση με ανθρώπινες ιδιότητες</a:t>
            </a:r>
            <a:endParaRPr lang="el-GR" sz="40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351338"/>
          </a:xfrm>
        </p:spPr>
        <p:txBody>
          <a:bodyPr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l-GR" altLang="en-US" sz="2400" dirty="0"/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n-US" sz="2400" dirty="0"/>
              <a:t>Νυχτοπεταλούδες = </a:t>
            </a:r>
            <a:r>
              <a:rPr lang="el-GR" altLang="en-US" sz="2400" dirty="0" smtClean="0"/>
              <a:t>ψυχές.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l-GR" altLang="en-US" sz="2400" dirty="0"/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n-US" sz="2400" dirty="0"/>
              <a:t>Μυρμήγκια = </a:t>
            </a:r>
            <a:r>
              <a:rPr lang="el-GR" altLang="en-US" sz="2400" dirty="0" smtClean="0"/>
              <a:t>εργατικότητα.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l-GR" altLang="en-US" sz="2400" dirty="0"/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n-US" sz="2400" dirty="0"/>
              <a:t>Τζιτζίκια = </a:t>
            </a:r>
            <a:r>
              <a:rPr lang="el-GR" altLang="en-US" sz="2400" dirty="0" smtClean="0"/>
              <a:t>τεμπελιά. </a:t>
            </a:r>
            <a:endParaRPr lang="el-GR" altLang="en-US" sz="2400" dirty="0"/>
          </a:p>
          <a:p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6. Ασπόνδυλα της Ελλάδας</a:t>
            </a:r>
            <a:endParaRPr lang="en-US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Θέμα του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Θέμα του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1.pptx" id="{384095AA-3FED-4702-B384-88A1E9625162}" vid="{8E3B2130-187F-4ED6-B635-B15099330E84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TEMPLATE1a</Template>
  <TotalTime>1089</TotalTime>
  <Words>1915</Words>
  <Application>Microsoft Office PowerPoint</Application>
  <PresentationFormat>On-screen Show (4:3)</PresentationFormat>
  <Paragraphs>387</Paragraphs>
  <Slides>41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7" baseType="lpstr">
      <vt:lpstr>Arial</vt:lpstr>
      <vt:lpstr>Calibri</vt:lpstr>
      <vt:lpstr>Comic Sans MS</vt:lpstr>
      <vt:lpstr>Tahoma</vt:lpstr>
      <vt:lpstr>Wingdings</vt:lpstr>
      <vt:lpstr>Θέμα του Office</vt:lpstr>
      <vt:lpstr>Ζωική Ποικιλότητα</vt:lpstr>
      <vt:lpstr>Ασπόνδυλα της Ελλάδας</vt:lpstr>
      <vt:lpstr>Οικονομική σημασία 1/3</vt:lpstr>
      <vt:lpstr>Οικονομική σημασία 2/3</vt:lpstr>
      <vt:lpstr>Οικονομική σημασία 3/3</vt:lpstr>
      <vt:lpstr>Είδη που προκαλούν ζημιές στη γεωργία</vt:lpstr>
      <vt:lpstr>Είδη που δημιουργούν προβλήματα στη δημόσια υγιεινή </vt:lpstr>
      <vt:lpstr>Πολιτιστική αξία</vt:lpstr>
      <vt:lpstr>Ταύτιση με ανθρώπινες ιδιότητες</vt:lpstr>
      <vt:lpstr>Σκωληκόμορφα φύλα</vt:lpstr>
      <vt:lpstr>Παρασιτικές ομάδες 1/2</vt:lpstr>
      <vt:lpstr>Παρασιτικές ομάδες 2/2</vt:lpstr>
      <vt:lpstr>Ομάδες γλυκού νερού 1/2</vt:lpstr>
      <vt:lpstr>Ομάδες γλυκού νερού 2/2</vt:lpstr>
      <vt:lpstr>Είδη των πηγών</vt:lpstr>
      <vt:lpstr>Είδη μικρών ρευμάτων  με έντονη ροή</vt:lpstr>
      <vt:lpstr>Είδη του ανώτερου τμήματος  των ποταμών 1/2</vt:lpstr>
      <vt:lpstr>Είδη του μεσαίου τμήματος  των ποταμών 2/2</vt:lpstr>
      <vt:lpstr>Είδη του κατώτερου τμήματος των ποταμών και των στάσιμων νερών</vt:lpstr>
      <vt:lpstr>Πλαγκτόν: Τροχοφόρα, Κλαδοκεραιωτά και Κωπήποδα Καρκινοειδή</vt:lpstr>
      <vt:lpstr>Χερσαία Μαλάκια 1/3</vt:lpstr>
      <vt:lpstr>Χερσαία Μαλάκια 2/3</vt:lpstr>
      <vt:lpstr>Χερσαία Μαλάκια 3/3</vt:lpstr>
      <vt:lpstr>Οικονομική αξία 1/5</vt:lpstr>
      <vt:lpstr>Οικονομική αξία 2/5</vt:lpstr>
      <vt:lpstr>Οικονομική αξία 3/5</vt:lpstr>
      <vt:lpstr>Οικονομική αξία 4/5</vt:lpstr>
      <vt:lpstr>Οικονομική αξία 5/5</vt:lpstr>
      <vt:lpstr>Απειλές</vt:lpstr>
      <vt:lpstr>Τέλος Παρουσίασης</vt:lpstr>
      <vt:lpstr>Χρηματοδότηση</vt:lpstr>
      <vt:lpstr>Σημειώματα</vt:lpstr>
      <vt:lpstr>Σημείωμα Ιστορικού Εκδόσεων Έργου</vt:lpstr>
      <vt:lpstr>Σημείωμα Αναφοράς</vt:lpstr>
      <vt:lpstr>Σημείωμα Αδειοδότησης</vt:lpstr>
      <vt:lpstr>Διατήρηση Σημειωμάτων</vt:lpstr>
      <vt:lpstr>Σημείωμα  Χρήσης Έργων Τρίτων (1/5)</vt:lpstr>
      <vt:lpstr>Σημείωμα  Χρήσης Έργων Τρίτων (2/5)</vt:lpstr>
      <vt:lpstr>Σημείωμα  Χρήσης Έργων Τρίτων (3/5)</vt:lpstr>
      <vt:lpstr>Σημείωμα  Χρήσης Έργων Τρίτων (4/5)</vt:lpstr>
      <vt:lpstr>Σημείωμα  Χρήσης Έργων Τρίτων (5/5)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Vassiliki Siafaka</dc:creator>
  <cp:lastModifiedBy>giorgos</cp:lastModifiedBy>
  <cp:revision>179</cp:revision>
  <dcterms:created xsi:type="dcterms:W3CDTF">2015-03-24T06:43:16Z</dcterms:created>
  <dcterms:modified xsi:type="dcterms:W3CDTF">2016-04-29T08:06:00Z</dcterms:modified>
</cp:coreProperties>
</file>