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59" r:id="rId3"/>
    <p:sldId id="365" r:id="rId4"/>
    <p:sldId id="366"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60" r:id="rId21"/>
    <p:sldId id="361" r:id="rId22"/>
    <p:sldId id="362" r:id="rId23"/>
    <p:sldId id="363" r:id="rId24"/>
    <p:sldId id="364" r:id="rId25"/>
    <p:sldId id="384" r:id="rId26"/>
    <p:sldId id="293"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9"/>
            <p14:sldId id="370"/>
            <p14:sldId id="371"/>
            <p14:sldId id="372"/>
            <p14:sldId id="373"/>
            <p14:sldId id="374"/>
            <p14:sldId id="375"/>
            <p14:sldId id="376"/>
            <p14:sldId id="377"/>
            <p14:sldId id="378"/>
            <p14:sldId id="379"/>
            <p14:sldId id="380"/>
            <p14:sldId id="381"/>
            <p14:sldId id="382"/>
            <p14:sldId id="383"/>
            <p14:sldId id="360"/>
            <p14:sldId id="361"/>
            <p14:sldId id="362"/>
            <p14:sldId id="363"/>
            <p14:sldId id="364"/>
            <p14:sldId id="38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iblionet.gr/book/159672/A%CF%81%CF%87%CE%B1%CE%AF%CE%B1_%CE%BC%CF%85%CE%B8%CE%B9%CE%BA%CE%AC_%CF%84%CE%AD%CF%81%CE%B1%CF%84%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57201" y="1556792"/>
            <a:ext cx="2602631" cy="4608512"/>
          </a:xfrm>
        </p:spPr>
        <p:txBody>
          <a:bodyPr>
            <a:normAutofit/>
          </a:bodyPr>
          <a:lstStyle/>
          <a:p>
            <a:r>
              <a:rPr lang="el-GR" sz="2400" dirty="0"/>
              <a:t>Ο </a:t>
            </a:r>
            <a:r>
              <a:rPr lang="el-GR" sz="2400" dirty="0" smtClean="0"/>
              <a:t>Θάνος </a:t>
            </a:r>
            <a:r>
              <a:rPr lang="el-GR" sz="2400" dirty="0"/>
              <a:t>έφτιαξε ένα «</a:t>
            </a:r>
            <a:r>
              <a:rPr lang="el-GR" sz="2400" dirty="0" err="1"/>
              <a:t>πανφόβερο</a:t>
            </a:r>
            <a:r>
              <a:rPr lang="el-GR" sz="2400" dirty="0"/>
              <a:t>» τέρας με καρφάκια και πολλά πόδια για να τρέχει γρήγορα, όπως μας είπε ο ίδιος.</a:t>
            </a:r>
          </a:p>
          <a:p>
            <a:endParaRPr lang="el-GR" sz="2400" dirty="0"/>
          </a:p>
        </p:txBody>
      </p:sp>
      <p:sp>
        <p:nvSpPr>
          <p:cNvPr id="2" name="Title 1"/>
          <p:cNvSpPr>
            <a:spLocks noGrp="1"/>
          </p:cNvSpPr>
          <p:nvPr>
            <p:ph type="title"/>
          </p:nvPr>
        </p:nvSpPr>
        <p:spPr/>
        <p:txBody>
          <a:bodyPr/>
          <a:lstStyle/>
          <a:p>
            <a:r>
              <a:rPr lang="el-GR" dirty="0"/>
              <a:t>Τα </a:t>
            </a:r>
            <a:r>
              <a:rPr lang="el-GR" dirty="0" smtClean="0"/>
              <a:t>έργα των παιδιών (1/8)</a:t>
            </a:r>
            <a:endParaRPr lang="el-GR" dirty="0"/>
          </a:p>
        </p:txBody>
      </p:sp>
      <p:pic>
        <p:nvPicPr>
          <p:cNvPr id="6" name="Picture 2" descr="Παιδική ζωγραφιά"/>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a:xfrm>
            <a:off x="3531362" y="1628800"/>
            <a:ext cx="5155860" cy="3384376"/>
          </a:xfrm>
        </p:spPr>
      </p:pic>
    </p:spTree>
    <p:extLst>
      <p:ext uri="{BB962C8B-B14F-4D97-AF65-F5344CB8AC3E}">
        <p14:creationId xmlns:p14="http://schemas.microsoft.com/office/powerpoint/2010/main" val="360366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(2/8</a:t>
            </a:r>
            <a:r>
              <a:rPr lang="el-GR" dirty="0"/>
              <a:t>)</a:t>
            </a:r>
          </a:p>
        </p:txBody>
      </p:sp>
      <p:sp>
        <p:nvSpPr>
          <p:cNvPr id="3" name="Content Placeholder 2"/>
          <p:cNvSpPr>
            <a:spLocks noGrp="1"/>
          </p:cNvSpPr>
          <p:nvPr>
            <p:ph sz="half" idx="1"/>
          </p:nvPr>
        </p:nvSpPr>
        <p:spPr/>
        <p:txBody>
          <a:bodyPr>
            <a:noAutofit/>
          </a:bodyPr>
          <a:lstStyle/>
          <a:p>
            <a:pPr marL="0" indent="0">
              <a:buNone/>
            </a:pPr>
            <a:r>
              <a:rPr lang="el-GR" sz="2400" dirty="0"/>
              <a:t>Ο </a:t>
            </a:r>
            <a:r>
              <a:rPr lang="el-GR" sz="2400" dirty="0" smtClean="0"/>
              <a:t>Αντρέας </a:t>
            </a:r>
            <a:r>
              <a:rPr lang="el-GR" sz="2400" dirty="0"/>
              <a:t>σε κάθε γράμμα έφτιαξε διαφορετικό τέρας. Μου έκανε εντύπωση που στο «Ε» που έχει τρεις γραμμές έφτιαξε τον Κέρβερο με τα τρία κεφάλια, το «Α» το έκανε Κύκλωπα γιατί μοιάζει με άνθρωπο, ενώ τις Σειρήνες στο «Σ» με φτερά και νότες, ίσως επέλεξε το συγκεκριμένο γράμμα γιατί αυτό είναι το πρώτο γράμμα του τέρατος.</a:t>
            </a:r>
          </a:p>
          <a:p>
            <a:endParaRPr lang="el-GR" sz="2400" dirty="0"/>
          </a:p>
        </p:txBody>
      </p:sp>
      <p:pic>
        <p:nvPicPr>
          <p:cNvPr id="7" name="Picture 2" descr="Παιδική ζωγραφιά"/>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39813" y="1772816"/>
            <a:ext cx="3949263" cy="2592288"/>
          </a:xfrm>
        </p:spPr>
      </p:pic>
    </p:spTree>
    <p:extLst>
      <p:ext uri="{BB962C8B-B14F-4D97-AF65-F5344CB8AC3E}">
        <p14:creationId xmlns:p14="http://schemas.microsoft.com/office/powerpoint/2010/main" val="137695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l-GR" dirty="0"/>
              <a:t>Τα έργα των παιδιών </a:t>
            </a:r>
            <a:r>
              <a:rPr lang="el-GR" dirty="0" smtClean="0"/>
              <a:t>(3/8</a:t>
            </a:r>
            <a:r>
              <a:rPr lang="el-GR" dirty="0"/>
              <a:t>)</a:t>
            </a:r>
          </a:p>
        </p:txBody>
      </p:sp>
      <p:pic>
        <p:nvPicPr>
          <p:cNvPr id="8" name="Picture 2"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67544" y="1628800"/>
            <a:ext cx="4018788" cy="3012948"/>
          </a:xfrm>
          <a:ln w="10795">
            <a:solidFill>
              <a:schemeClr val="bg1"/>
            </a:solidFill>
            <a:prstDash val="dash"/>
          </a:ln>
        </p:spPr>
      </p:pic>
      <p:sp>
        <p:nvSpPr>
          <p:cNvPr id="7" name="Text Placeholder 6"/>
          <p:cNvSpPr>
            <a:spLocks noGrp="1"/>
          </p:cNvSpPr>
          <p:nvPr>
            <p:ph sz="half" idx="2"/>
          </p:nvPr>
        </p:nvSpPr>
        <p:spPr/>
        <p:txBody>
          <a:bodyPr>
            <a:normAutofit/>
          </a:bodyPr>
          <a:lstStyle/>
          <a:p>
            <a:pPr marL="0" indent="0">
              <a:buNone/>
            </a:pPr>
            <a:r>
              <a:rPr lang="el-GR" sz="2400" dirty="0"/>
              <a:t>Η </a:t>
            </a:r>
            <a:r>
              <a:rPr lang="el-GR" sz="2400" dirty="0" smtClean="0"/>
              <a:t>Ελένη </a:t>
            </a:r>
            <a:r>
              <a:rPr lang="el-GR" sz="2400" dirty="0"/>
              <a:t>έφτιαξε ένα τέρας με πολλά φίδια στο σώμα του.</a:t>
            </a:r>
          </a:p>
          <a:p>
            <a:endParaRPr lang="el-GR" sz="2400" dirty="0"/>
          </a:p>
        </p:txBody>
      </p:sp>
    </p:spTree>
    <p:extLst>
      <p:ext uri="{BB962C8B-B14F-4D97-AF65-F5344CB8AC3E}">
        <p14:creationId xmlns:p14="http://schemas.microsoft.com/office/powerpoint/2010/main" val="56174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(4/8</a:t>
            </a:r>
            <a:r>
              <a:rPr lang="el-GR" dirty="0"/>
              <a:t>)</a:t>
            </a:r>
          </a:p>
        </p:txBody>
      </p:sp>
      <p:sp>
        <p:nvSpPr>
          <p:cNvPr id="3" name="Content Placeholder 2"/>
          <p:cNvSpPr>
            <a:spLocks noGrp="1"/>
          </p:cNvSpPr>
          <p:nvPr>
            <p:ph sz="half" idx="1"/>
          </p:nvPr>
        </p:nvSpPr>
        <p:spPr/>
        <p:txBody>
          <a:bodyPr>
            <a:noAutofit/>
          </a:bodyPr>
          <a:lstStyle/>
          <a:p>
            <a:pPr marL="0" indent="0">
              <a:buNone/>
            </a:pPr>
            <a:r>
              <a:rPr lang="el-GR" sz="2400" dirty="0"/>
              <a:t>Ο </a:t>
            </a:r>
            <a:r>
              <a:rPr lang="el-GR" sz="2400" dirty="0" smtClean="0"/>
              <a:t>Λουκάς </a:t>
            </a:r>
            <a:r>
              <a:rPr lang="el-GR" sz="2400" dirty="0"/>
              <a:t>σε κάθε γράμμα έφτιαξε διαφορετικό τέρας, στο «Τ» ένα τέρας με 100 κεφάλια και 200 χέρια, στο «Ε» τις Σειρήνες όπου φαίνονται καθαρά οι γραμμές από το τραγούδι τους που δηλώνουν την ένταση, στο «Ρ» έκανε τον Τάλω (δεν μιλήσαμε καθόλου στην τάξη για αυτό το τέρας), στο «Α» τη Μέδουσα και στο Σ τον </a:t>
            </a:r>
            <a:r>
              <a:rPr lang="el-GR" sz="2400" dirty="0" err="1"/>
              <a:t>Άργο</a:t>
            </a:r>
            <a:r>
              <a:rPr lang="el-GR" sz="2400" dirty="0"/>
              <a:t>. </a:t>
            </a:r>
          </a:p>
          <a:p>
            <a:endParaRPr lang="el-GR" sz="2400" dirty="0"/>
          </a:p>
        </p:txBody>
      </p:sp>
      <p:pic>
        <p:nvPicPr>
          <p:cNvPr id="5" name="Picture 3" descr="Παιδική ζωγραφιά"/>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4008" y="1772816"/>
            <a:ext cx="4018788" cy="3012948"/>
          </a:xfrm>
          <a:ln w="10795">
            <a:solidFill>
              <a:schemeClr val="bg1"/>
            </a:solidFill>
            <a:prstDash val="dash"/>
          </a:ln>
        </p:spPr>
      </p:pic>
    </p:spTree>
    <p:extLst>
      <p:ext uri="{BB962C8B-B14F-4D97-AF65-F5344CB8AC3E}">
        <p14:creationId xmlns:p14="http://schemas.microsoft.com/office/powerpoint/2010/main" val="210611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(5/8</a:t>
            </a:r>
            <a:r>
              <a:rPr lang="el-GR" dirty="0"/>
              <a:t>)</a:t>
            </a:r>
          </a:p>
        </p:txBody>
      </p:sp>
      <p:sp>
        <p:nvSpPr>
          <p:cNvPr id="4" name="Content Placeholder 3"/>
          <p:cNvSpPr>
            <a:spLocks noGrp="1"/>
          </p:cNvSpPr>
          <p:nvPr>
            <p:ph sz="half" idx="2"/>
          </p:nvPr>
        </p:nvSpPr>
        <p:spPr/>
        <p:txBody>
          <a:bodyPr>
            <a:normAutofit/>
          </a:bodyPr>
          <a:lstStyle/>
          <a:p>
            <a:pPr marL="0" indent="0">
              <a:buNone/>
            </a:pPr>
            <a:r>
              <a:rPr lang="el-GR" sz="2400" dirty="0"/>
              <a:t>Η </a:t>
            </a:r>
            <a:r>
              <a:rPr lang="el-GR" sz="2400" dirty="0" err="1" smtClean="0"/>
              <a:t>Σταματίνα</a:t>
            </a:r>
            <a:r>
              <a:rPr lang="el-GR" sz="2400" dirty="0" smtClean="0"/>
              <a:t> έφτιαξε </a:t>
            </a:r>
            <a:r>
              <a:rPr lang="el-GR" sz="2400" dirty="0"/>
              <a:t>τρομακτικά τέρατα με πολλά μάτια, φίδια και δράκους.</a:t>
            </a:r>
          </a:p>
          <a:p>
            <a:endParaRPr lang="el-GR" sz="2400" dirty="0"/>
          </a:p>
        </p:txBody>
      </p:sp>
      <p:pic>
        <p:nvPicPr>
          <p:cNvPr id="5" name="Picture 2"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67544" y="1628800"/>
            <a:ext cx="4018788" cy="3012948"/>
          </a:xfrm>
          <a:ln w="10795">
            <a:solidFill>
              <a:schemeClr val="bg1"/>
            </a:solidFill>
            <a:prstDash val="dash"/>
          </a:ln>
        </p:spPr>
      </p:pic>
    </p:spTree>
    <p:extLst>
      <p:ext uri="{BB962C8B-B14F-4D97-AF65-F5344CB8AC3E}">
        <p14:creationId xmlns:p14="http://schemas.microsoft.com/office/powerpoint/2010/main" val="352585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(6/8</a:t>
            </a:r>
            <a:r>
              <a:rPr lang="el-GR" dirty="0"/>
              <a:t>)</a:t>
            </a:r>
          </a:p>
        </p:txBody>
      </p:sp>
      <p:sp>
        <p:nvSpPr>
          <p:cNvPr id="6" name="Content Placeholder 5"/>
          <p:cNvSpPr>
            <a:spLocks noGrp="1"/>
          </p:cNvSpPr>
          <p:nvPr>
            <p:ph sz="half" idx="1"/>
          </p:nvPr>
        </p:nvSpPr>
        <p:spPr/>
        <p:txBody>
          <a:bodyPr/>
          <a:lstStyle/>
          <a:p>
            <a:pPr marL="0" indent="0">
              <a:buNone/>
            </a:pPr>
            <a:r>
              <a:rPr lang="el-GR" dirty="0"/>
              <a:t>Ο </a:t>
            </a:r>
            <a:r>
              <a:rPr lang="el-GR" dirty="0" err="1" smtClean="0"/>
              <a:t>Σάμπιαν</a:t>
            </a:r>
            <a:r>
              <a:rPr lang="el-GR" dirty="0" smtClean="0"/>
              <a:t> </a:t>
            </a:r>
            <a:r>
              <a:rPr lang="el-GR" dirty="0"/>
              <a:t>παρόλο που έκανε τη Μέδουσα, είπε πως έκανε ένα δικό του τέρας που είχε και αυτό φίδια αντί για μαλλιά στο κεφάλι. Στο «Τ» και στο «Σ» έφτιαξε μονόφθαλμα τέρατα, αλλά μόνο το ένα είναι ο Κύκλωπας.</a:t>
            </a:r>
          </a:p>
          <a:p>
            <a:endParaRPr lang="el-GR" dirty="0"/>
          </a:p>
        </p:txBody>
      </p:sp>
      <p:pic>
        <p:nvPicPr>
          <p:cNvPr id="7" name="Content Placeholder 6" descr="Παιδική ζωγραφιά"/>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4008" y="1628800"/>
            <a:ext cx="4018788" cy="3012948"/>
          </a:xfrm>
          <a:ln w="10795">
            <a:solidFill>
              <a:schemeClr val="bg1"/>
            </a:solidFill>
            <a:prstDash val="dash"/>
          </a:ln>
        </p:spPr>
      </p:pic>
    </p:spTree>
    <p:extLst>
      <p:ext uri="{BB962C8B-B14F-4D97-AF65-F5344CB8AC3E}">
        <p14:creationId xmlns:p14="http://schemas.microsoft.com/office/powerpoint/2010/main" val="262933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(7/8</a:t>
            </a:r>
            <a:r>
              <a:rPr lang="el-GR" dirty="0"/>
              <a:t>)</a:t>
            </a:r>
          </a:p>
        </p:txBody>
      </p:sp>
      <p:sp>
        <p:nvSpPr>
          <p:cNvPr id="4" name="Content Placeholder 3"/>
          <p:cNvSpPr>
            <a:spLocks noGrp="1"/>
          </p:cNvSpPr>
          <p:nvPr>
            <p:ph sz="half" idx="2"/>
          </p:nvPr>
        </p:nvSpPr>
        <p:spPr/>
        <p:txBody>
          <a:bodyPr>
            <a:normAutofit/>
          </a:bodyPr>
          <a:lstStyle/>
          <a:p>
            <a:pPr marL="0" indent="0">
              <a:buNone/>
            </a:pPr>
            <a:r>
              <a:rPr lang="el-GR" sz="2400" dirty="0"/>
              <a:t>Η </a:t>
            </a:r>
            <a:r>
              <a:rPr lang="el-GR" sz="2400" dirty="0" smtClean="0"/>
              <a:t>Σταυρούλα, </a:t>
            </a:r>
            <a:r>
              <a:rPr lang="el-GR" sz="2400" dirty="0"/>
              <a:t>όπως είπε η ίδια, έφτιαξε ένα πολύ τρομακτικό τέρας με πολλά μάτια και αγκάθια.</a:t>
            </a:r>
          </a:p>
          <a:p>
            <a:endParaRPr lang="el-GR" sz="2400" dirty="0"/>
          </a:p>
        </p:txBody>
      </p:sp>
      <p:pic>
        <p:nvPicPr>
          <p:cNvPr id="5" name="Picture 2"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67544" y="1556792"/>
            <a:ext cx="4018788" cy="3012948"/>
          </a:xfrm>
          <a:ln w="10795">
            <a:solidFill>
              <a:schemeClr val="bg1"/>
            </a:solidFill>
            <a:prstDash val="dash"/>
          </a:ln>
        </p:spPr>
      </p:pic>
    </p:spTree>
    <p:extLst>
      <p:ext uri="{BB962C8B-B14F-4D97-AF65-F5344CB8AC3E}">
        <p14:creationId xmlns:p14="http://schemas.microsoft.com/office/powerpoint/2010/main" val="236959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(8/8</a:t>
            </a:r>
            <a:r>
              <a:rPr lang="el-GR" dirty="0"/>
              <a:t>)</a:t>
            </a:r>
          </a:p>
        </p:txBody>
      </p:sp>
      <p:sp>
        <p:nvSpPr>
          <p:cNvPr id="4" name="Content Placeholder 3"/>
          <p:cNvSpPr>
            <a:spLocks noGrp="1"/>
          </p:cNvSpPr>
          <p:nvPr>
            <p:ph sz="half" idx="2"/>
          </p:nvPr>
        </p:nvSpPr>
        <p:spPr/>
        <p:txBody>
          <a:bodyPr>
            <a:normAutofit/>
          </a:bodyPr>
          <a:lstStyle/>
          <a:p>
            <a:pPr marL="0" indent="0">
              <a:buNone/>
            </a:pPr>
            <a:r>
              <a:rPr lang="el-GR" sz="2400" dirty="0"/>
              <a:t>Ο </a:t>
            </a:r>
            <a:r>
              <a:rPr lang="el-GR" sz="2400" dirty="0" smtClean="0"/>
              <a:t>Κωνσταντίνος </a:t>
            </a:r>
            <a:r>
              <a:rPr lang="el-GR" sz="2400" dirty="0"/>
              <a:t>έφτιαξε </a:t>
            </a:r>
            <a:r>
              <a:rPr lang="el-GR" sz="2400" dirty="0" smtClean="0"/>
              <a:t>τέρατα που </a:t>
            </a:r>
            <a:r>
              <a:rPr lang="el-GR" sz="2400" dirty="0"/>
              <a:t>τα ονόμασε «Φάλαινα», «Φάντασμα», «Φίδι», «Θαλάσσιος Λύκος» και «Λιοντάρι». </a:t>
            </a:r>
          </a:p>
          <a:p>
            <a:endParaRPr lang="el-GR" sz="2400" dirty="0"/>
          </a:p>
        </p:txBody>
      </p:sp>
      <p:pic>
        <p:nvPicPr>
          <p:cNvPr id="5" name="Picture 3"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67544" y="1700808"/>
            <a:ext cx="4018788" cy="3012948"/>
          </a:xfrm>
          <a:ln w="10795">
            <a:solidFill>
              <a:schemeClr val="bg1"/>
            </a:solidFill>
            <a:prstDash val="dash"/>
          </a:ln>
        </p:spPr>
      </p:pic>
    </p:spTree>
    <p:extLst>
      <p:ext uri="{BB962C8B-B14F-4D97-AF65-F5344CB8AC3E}">
        <p14:creationId xmlns:p14="http://schemas.microsoft.com/office/powerpoint/2010/main" val="216415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Το τελικό αποτέλεσμα</a:t>
            </a:r>
            <a:endParaRPr lang="el-GR" dirty="0"/>
          </a:p>
        </p:txBody>
      </p:sp>
      <p:pic>
        <p:nvPicPr>
          <p:cNvPr id="7" name="Picture 4" descr="Τα τέρατα που ζωγράφισαν τα παιδ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962" y="2060848"/>
            <a:ext cx="4037076" cy="3560267"/>
          </a:xfrm>
        </p:spPr>
      </p:pic>
      <p:pic>
        <p:nvPicPr>
          <p:cNvPr id="10" name="Picture 5" descr="Τα τέρατα που ζωγράφισαν τα παιδιά."/>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2060848"/>
            <a:ext cx="4038600" cy="3600400"/>
          </a:xfrm>
        </p:spPr>
      </p:pic>
    </p:spTree>
    <p:extLst>
      <p:ext uri="{BB962C8B-B14F-4D97-AF65-F5344CB8AC3E}">
        <p14:creationId xmlns:p14="http://schemas.microsoft.com/office/powerpoint/2010/main" val="239625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a:xfrm>
            <a:off x="457200" y="1600200"/>
            <a:ext cx="3898900" cy="4525963"/>
          </a:xfrm>
        </p:spPr>
        <p:txBody>
          <a:bodyPr/>
          <a:lstStyle/>
          <a:p>
            <a:pPr marL="0" indent="0">
              <a:buFont typeface="Arial" charset="0"/>
              <a:buNone/>
            </a:pPr>
            <a:r>
              <a:rPr lang="el-GR" altLang="en-US" sz="2400" b="1" dirty="0" smtClean="0"/>
              <a:t>Διδακτική πρακτική</a:t>
            </a:r>
            <a:r>
              <a:rPr lang="en-GB" altLang="en-US" sz="2400" dirty="0" smtClean="0"/>
              <a:t>:</a:t>
            </a:r>
            <a:r>
              <a:rPr lang="el-GR" altLang="en-US" sz="2400" dirty="0"/>
              <a:t> </a:t>
            </a:r>
            <a:r>
              <a:rPr lang="en-GB" altLang="en-US" sz="2400" dirty="0" smtClean="0"/>
              <a:t/>
            </a:r>
            <a:br>
              <a:rPr lang="en-GB" altLang="en-US" sz="2400" dirty="0" smtClean="0"/>
            </a:br>
            <a:r>
              <a:rPr lang="el-GR" altLang="en-US" sz="2400" dirty="0" smtClean="0"/>
              <a:t>Ελένη </a:t>
            </a:r>
            <a:r>
              <a:rPr lang="el-GR" altLang="en-US" sz="2400" dirty="0" err="1" smtClean="0"/>
              <a:t>Ζαχαριά</a:t>
            </a:r>
            <a:r>
              <a:rPr lang="en-GB" altLang="en-US" sz="2400" dirty="0" smtClean="0"/>
              <a:t>.</a:t>
            </a:r>
            <a:endParaRPr lang="el-GR" altLang="en-US" sz="2400" dirty="0"/>
          </a:p>
          <a:p>
            <a:pPr marL="0" indent="0">
              <a:spcBef>
                <a:spcPts val="1200"/>
              </a:spcBef>
              <a:buFont typeface="Arial" charset="0"/>
              <a:buNone/>
            </a:pPr>
            <a:r>
              <a:rPr lang="el-GR" altLang="en-US" sz="2400" b="1" dirty="0" smtClean="0"/>
              <a:t>Βιβλίο</a:t>
            </a:r>
            <a:r>
              <a:rPr lang="el-GR" altLang="en-US" sz="2400" dirty="0" smtClean="0"/>
              <a:t>: </a:t>
            </a:r>
            <a:r>
              <a:rPr lang="el-GR" altLang="en-US" sz="2400" dirty="0" err="1"/>
              <a:t>Ταμπαλίδη</a:t>
            </a:r>
            <a:r>
              <a:rPr lang="el-GR" altLang="en-US" sz="2400" dirty="0"/>
              <a:t>, Παναγιώτα. </a:t>
            </a:r>
            <a:r>
              <a:rPr lang="el-GR" altLang="en-US" sz="2400" b="1" dirty="0" err="1"/>
              <a:t>Aρχαία</a:t>
            </a:r>
            <a:r>
              <a:rPr lang="el-GR" altLang="en-US" sz="2400" b="1" dirty="0"/>
              <a:t> μυθικά </a:t>
            </a:r>
            <a:r>
              <a:rPr lang="el-GR" altLang="en-US" sz="2400" b="1" dirty="0" smtClean="0"/>
              <a:t>τέρατα: </a:t>
            </a:r>
            <a:r>
              <a:rPr lang="el-GR" altLang="en-US" sz="2400" b="1" dirty="0"/>
              <a:t>Η ελληνική μυθολογία... αλλιώς </a:t>
            </a:r>
            <a:r>
              <a:rPr lang="el-GR" altLang="en-US" sz="2400" dirty="0"/>
              <a:t>/ Παναγιώτα </a:t>
            </a:r>
            <a:r>
              <a:rPr lang="el-GR" altLang="en-US" sz="2400" dirty="0" err="1"/>
              <a:t>Ταμπαλίδη</a:t>
            </a:r>
            <a:r>
              <a:rPr lang="el-GR" altLang="en-US" sz="2400" dirty="0"/>
              <a:t> · εικονογράφηση Αλέξια Οθωναίου. - 1η </a:t>
            </a:r>
            <a:r>
              <a:rPr lang="el-GR" altLang="en-US" sz="2400" dirty="0" err="1"/>
              <a:t>έκδ</a:t>
            </a:r>
            <a:r>
              <a:rPr lang="el-GR" altLang="en-US" sz="2400" dirty="0"/>
              <a:t>. - Αθήνα : Τετράγωνο, 2010.</a:t>
            </a:r>
            <a:endParaRPr lang="en-GB" altLang="en-US" sz="2400" dirty="0" smtClean="0"/>
          </a:p>
        </p:txBody>
      </p:sp>
      <p:pic>
        <p:nvPicPr>
          <p:cNvPr id="6" name="Picture 6" descr="Terata1"/>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29556" y="1682337"/>
            <a:ext cx="3675888" cy="4361688"/>
          </a:xfrm>
          <a:prstGeom prst="rect">
            <a:avLst/>
          </a:prstGeom>
          <a:noFill/>
          <a:ln w="9525">
            <a:noFill/>
            <a:miter lim="800000"/>
            <a:headEnd/>
            <a:tailEnd/>
          </a:ln>
        </p:spPr>
      </p:pic>
      <p:sp>
        <p:nvSpPr>
          <p:cNvPr id="5" name="TextBox 4"/>
          <p:cNvSpPr txBox="1"/>
          <p:nvPr/>
        </p:nvSpPr>
        <p:spPr>
          <a:xfrm>
            <a:off x="4283968"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72185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a:t>Ελένη </a:t>
            </a:r>
            <a:r>
              <a:rPr lang="el-GR" altLang="en-US" sz="2000" dirty="0" err="1" smtClean="0"/>
              <a:t>Ζαχαριά</a:t>
            </a:r>
            <a:r>
              <a:rPr lang="el-GR" altLang="en-US"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 </a:t>
            </a:r>
            <a:r>
              <a:rPr lang="el-GR" altLang="en-US" sz="2000" dirty="0" err="1"/>
              <a:t>Aρχαία</a:t>
            </a:r>
            <a:r>
              <a:rPr lang="el-GR" altLang="en-US" sz="2000" dirty="0"/>
              <a:t> μυθικά τέρατα : Η ελληνική μυθολογία... </a:t>
            </a:r>
            <a:r>
              <a:rPr lang="el-GR" altLang="en-US" sz="2000" dirty="0" smtClean="0"/>
              <a:t>αλλιώς</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2261424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a:t>
            </a:r>
            <a:r>
              <a:rPr lang="el-GR" sz="2000" dirty="0" smtClean="0"/>
              <a:t>2: </a:t>
            </a:r>
            <a:r>
              <a:rPr lang="el-GR" sz="2000" dirty="0"/>
              <a:t>Εξώφυλλο και ενδεικτικές </a:t>
            </a:r>
            <a:r>
              <a:rPr lang="el-GR" sz="2000" dirty="0" smtClean="0"/>
              <a:t>εικόνες του </a:t>
            </a:r>
            <a:r>
              <a:rPr lang="el-GR" sz="2000" dirty="0"/>
              <a:t>βιβλίου </a:t>
            </a:r>
            <a:r>
              <a:rPr lang="el-GR" sz="2000" dirty="0" smtClean="0">
                <a:hlinkClick r:id="rId3"/>
              </a:rPr>
              <a:t>«</a:t>
            </a:r>
            <a:r>
              <a:rPr lang="el-GR" sz="2000" dirty="0" err="1" smtClean="0">
                <a:hlinkClick r:id="rId3"/>
              </a:rPr>
              <a:t>Aρχαία</a:t>
            </a:r>
            <a:r>
              <a:rPr lang="el-GR" sz="2000" dirty="0" smtClean="0">
                <a:hlinkClick r:id="rId3"/>
              </a:rPr>
              <a:t> </a:t>
            </a:r>
            <a:r>
              <a:rPr lang="el-GR" sz="2000" dirty="0">
                <a:hlinkClick r:id="rId3"/>
              </a:rPr>
              <a:t>μυθικά τέρατα: Η ελληνική μυθολογία... </a:t>
            </a:r>
            <a:r>
              <a:rPr lang="el-GR" sz="2000" dirty="0" smtClean="0">
                <a:hlinkClick r:id="rId3"/>
              </a:rPr>
              <a:t>Αλλιώς»</a:t>
            </a:r>
            <a:r>
              <a:rPr lang="el-GR" sz="2000" dirty="0" smtClean="0"/>
              <a:t> </a:t>
            </a:r>
            <a:r>
              <a:rPr lang="el-GR" sz="2000" dirty="0"/>
              <a:t>/ Παναγιώτα </a:t>
            </a:r>
            <a:r>
              <a:rPr lang="el-GR" sz="2000" dirty="0" err="1"/>
              <a:t>Ταμπαλίδη</a:t>
            </a:r>
            <a:r>
              <a:rPr lang="el-GR" sz="2000" dirty="0"/>
              <a:t> · εικονογράφηση Αλέξια Οθωναίου. - 1η </a:t>
            </a:r>
            <a:r>
              <a:rPr lang="el-GR" sz="2000" dirty="0" err="1"/>
              <a:t>έκδ</a:t>
            </a:r>
            <a:r>
              <a:rPr lang="el-GR" sz="2000" dirty="0"/>
              <a:t>. - Αθήνα : Τετράγωνο, </a:t>
            </a:r>
            <a:r>
              <a:rPr lang="el-GR" sz="2000" dirty="0" smtClean="0"/>
              <a:t>2010. </a:t>
            </a:r>
            <a:r>
              <a:rPr lang="en-GB" altLang="en-US" sz="2000" dirty="0" err="1" smtClean="0"/>
              <a:t>Biblionet</a:t>
            </a:r>
            <a:r>
              <a:rPr lang="en-GB" altLang="en-US" sz="2000" dirty="0" smtClean="0"/>
              <a:t>.</a:t>
            </a:r>
            <a:r>
              <a:rPr lang="el-GR" altLang="en-US" sz="2000" dirty="0" smtClean="0"/>
              <a:t> </a:t>
            </a: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βιβλίο</a:t>
            </a:r>
          </a:p>
        </p:txBody>
      </p:sp>
      <p:sp>
        <p:nvSpPr>
          <p:cNvPr id="3" name="Content Placeholder 2"/>
          <p:cNvSpPr>
            <a:spLocks noGrp="1"/>
          </p:cNvSpPr>
          <p:nvPr>
            <p:ph sz="half" idx="1"/>
          </p:nvPr>
        </p:nvSpPr>
        <p:spPr/>
        <p:txBody>
          <a:bodyPr/>
          <a:lstStyle/>
          <a:p>
            <a:pPr marL="0" indent="0">
              <a:buNone/>
            </a:pPr>
            <a:r>
              <a:rPr lang="el-GR" dirty="0"/>
              <a:t>Το βιβλίο αναφέρεται σε διάφορα μυθικά τέρατα και εγώ επέλεξα κάποια από αυτά που ο τίτλος τους ήταν γραμμένος με τέτοιο τρόπο που «έδειχνε» το χαρακτηριστικό του τέρατος.</a:t>
            </a:r>
          </a:p>
          <a:p>
            <a:endParaRPr lang="el-GR" dirty="0"/>
          </a:p>
        </p:txBody>
      </p:sp>
      <p:pic>
        <p:nvPicPr>
          <p:cNvPr id="10" name="Content Placeholder 9" descr=" τα ονόματα των τεράτων γραμμένα με τέτοιο τρόπο που «φαίνονται» τα χαρακτηριστικά κάθε τέρατος.&#10;"/>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21470" y="1600200"/>
            <a:ext cx="3492060" cy="4525963"/>
          </a:xfrm>
        </p:spPr>
      </p:pic>
      <p:sp>
        <p:nvSpPr>
          <p:cNvPr id="5" name="TextBox 4"/>
          <p:cNvSpPr txBox="1"/>
          <p:nvPr/>
        </p:nvSpPr>
        <p:spPr>
          <a:xfrm>
            <a:off x="4499992" y="580526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1098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Παρατήρηση του </a:t>
            </a:r>
            <a:r>
              <a:rPr lang="el-GR" dirty="0" smtClean="0"/>
              <a:t>εξώφυλλου</a:t>
            </a:r>
            <a:endParaRPr lang="el-GR" dirty="0"/>
          </a:p>
        </p:txBody>
      </p:sp>
      <p:pic>
        <p:nvPicPr>
          <p:cNvPr id="4" name="Picture 4" descr="Η νηπιαγωγός δείχνει στα παιδιά το εξώφυλλο."/>
          <p:cNvPicPr>
            <a:picLocks noGrp="1" noChangeAspect="1" noChangeArrowheads="1"/>
          </p:cNvPicPr>
          <p:nvPr>
            <p:ph idx="1"/>
          </p:nvPr>
        </p:nvPicPr>
        <p:blipFill>
          <a:blip r:embed="rId2"/>
          <a:srcRect/>
          <a:stretch>
            <a:fillRect/>
          </a:stretch>
        </p:blipFill>
        <p:spPr>
          <a:xfrm>
            <a:off x="1547664" y="1556792"/>
            <a:ext cx="6120680" cy="4590510"/>
          </a:xfrm>
        </p:spPr>
      </p:pic>
    </p:spTree>
    <p:extLst>
      <p:ext uri="{BB962C8B-B14F-4D97-AF65-F5344CB8AC3E}">
        <p14:creationId xmlns:p14="http://schemas.microsoft.com/office/powerpoint/2010/main" val="129226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ιστοριών για τα τέρατα</a:t>
            </a:r>
          </a:p>
        </p:txBody>
      </p:sp>
      <p:pic>
        <p:nvPicPr>
          <p:cNvPr id="4" name="Content Placeholder 3" descr="Η νηπιαγωγός διαβάζει το βιβλίο."/>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24734" y="1556792"/>
            <a:ext cx="6694533" cy="4273046"/>
          </a:xfrm>
        </p:spPr>
      </p:pic>
    </p:spTree>
    <p:extLst>
      <p:ext uri="{BB962C8B-B14F-4D97-AF65-F5344CB8AC3E}">
        <p14:creationId xmlns:p14="http://schemas.microsoft.com/office/powerpoint/2010/main" val="48282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τέρατα</a:t>
            </a:r>
          </a:p>
        </p:txBody>
      </p:sp>
      <p:pic>
        <p:nvPicPr>
          <p:cNvPr id="4" name="Picture 2" descr="Στον πίνακα κάρτες με τα ονόματα των τεράτων γραμμένα με τέτοιο τρόπο που «φαίνονται» τα χαρακτηριστικά κάθε τέρατος.&#10;"/>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10113" y="1557338"/>
            <a:ext cx="6923774" cy="4535958"/>
          </a:xfrm>
        </p:spPr>
      </p:pic>
    </p:spTree>
    <p:extLst>
      <p:ext uri="{BB962C8B-B14F-4D97-AF65-F5344CB8AC3E}">
        <p14:creationId xmlns:p14="http://schemas.microsoft.com/office/powerpoint/2010/main" val="32853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Εικαστική δραστηριότητα (1/2)</a:t>
            </a:r>
            <a:endParaRPr lang="el-GR" dirty="0"/>
          </a:p>
        </p:txBody>
      </p:sp>
      <p:sp>
        <p:nvSpPr>
          <p:cNvPr id="3" name="Content Placeholder 2"/>
          <p:cNvSpPr>
            <a:spLocks noGrp="1"/>
          </p:cNvSpPr>
          <p:nvPr>
            <p:ph sz="half" idx="1"/>
          </p:nvPr>
        </p:nvSpPr>
        <p:spPr/>
        <p:txBody>
          <a:bodyPr/>
          <a:lstStyle/>
          <a:p>
            <a:pPr marL="0" indent="0">
              <a:buNone/>
            </a:pPr>
            <a:r>
              <a:rPr lang="el-GR" dirty="0"/>
              <a:t>Έπειτα, μοιράστηκαν Α3 χαρτιά στα οποία ήταν γραμμένη η λέξη «ΤΕΡΑΣ» με παχιά γράμματα ώστε τα παιδιά να τα στολίσουν όπως αυτά επιθυμούσαν για να δημιουργήσουν τα δικά τους μυθικά τέρατα. </a:t>
            </a:r>
          </a:p>
          <a:p>
            <a:endParaRPr lang="el-GR" dirty="0"/>
          </a:p>
        </p:txBody>
      </p:sp>
      <p:pic>
        <p:nvPicPr>
          <p:cNvPr id="6" name="Picture 2" descr="η λέξη «ΤΕΡΑΣ» γραμμένη με παχιά γράμματα "/>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88024" y="1844824"/>
            <a:ext cx="3886200" cy="2912364"/>
          </a:xfrm>
          <a:prstGeom prst="rect">
            <a:avLst/>
          </a:prstGeom>
          <a:noFill/>
          <a:ln w="9525">
            <a:noFill/>
            <a:miter lim="800000"/>
            <a:headEnd/>
            <a:tailEnd/>
          </a:ln>
        </p:spPr>
      </p:pic>
    </p:spTree>
    <p:extLst>
      <p:ext uri="{BB962C8B-B14F-4D97-AF65-F5344CB8AC3E}">
        <p14:creationId xmlns:p14="http://schemas.microsoft.com/office/powerpoint/2010/main" val="8110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l-GR" dirty="0"/>
              <a:t>Η ώρα της δημιουργίας…</a:t>
            </a:r>
          </a:p>
        </p:txBody>
      </p:sp>
      <p:sp>
        <p:nvSpPr>
          <p:cNvPr id="5" name="Title 4"/>
          <p:cNvSpPr>
            <a:spLocks noGrp="1"/>
          </p:cNvSpPr>
          <p:nvPr>
            <p:ph type="title"/>
          </p:nvPr>
        </p:nvSpPr>
        <p:spPr/>
        <p:txBody>
          <a:bodyPr/>
          <a:lstStyle/>
          <a:p>
            <a:r>
              <a:rPr lang="el-GR" dirty="0"/>
              <a:t>Εικαστική </a:t>
            </a:r>
            <a:r>
              <a:rPr lang="el-GR" dirty="0" smtClean="0"/>
              <a:t>δραστηριότητα (2/2)</a:t>
            </a:r>
            <a:endParaRPr lang="el-GR" dirty="0"/>
          </a:p>
        </p:txBody>
      </p:sp>
      <p:pic>
        <p:nvPicPr>
          <p:cNvPr id="8" name="Picture 2" descr="Τα παιδιά ζωγραφίζουν τα δικά τους μυθικά τέρατα."/>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6055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Παρουσίαση έργων</a:t>
            </a:r>
            <a:endParaRPr lang="el-GR" dirty="0"/>
          </a:p>
        </p:txBody>
      </p:sp>
      <p:sp>
        <p:nvSpPr>
          <p:cNvPr id="6" name="Content Placeholder 5"/>
          <p:cNvSpPr>
            <a:spLocks noGrp="1"/>
          </p:cNvSpPr>
          <p:nvPr>
            <p:ph sz="half" idx="1"/>
          </p:nvPr>
        </p:nvSpPr>
        <p:spPr>
          <a:xfrm>
            <a:off x="457200" y="1600200"/>
            <a:ext cx="2962672" cy="4525963"/>
          </a:xfrm>
        </p:spPr>
        <p:txBody>
          <a:bodyPr/>
          <a:lstStyle/>
          <a:p>
            <a:pPr marL="0" indent="0">
              <a:buNone/>
            </a:pPr>
            <a:r>
              <a:rPr lang="el-GR" dirty="0"/>
              <a:t>Στη συνέχεια παρουσιάσαμε στην </a:t>
            </a:r>
            <a:r>
              <a:rPr lang="el-GR" dirty="0" err="1"/>
              <a:t>παρεούλα</a:t>
            </a:r>
            <a:r>
              <a:rPr lang="el-GR" dirty="0"/>
              <a:t> τα έργα των </a:t>
            </a:r>
            <a:r>
              <a:rPr lang="el-GR" dirty="0" smtClean="0"/>
              <a:t>παιδιών.</a:t>
            </a:r>
            <a:endParaRPr lang="el-GR" dirty="0"/>
          </a:p>
        </p:txBody>
      </p:sp>
      <p:pic>
        <p:nvPicPr>
          <p:cNvPr id="10" name="Picture 2" descr="Κοριτσάκι παρουσιάζει τη ζωγραφιά του."/>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139952" y="1772815"/>
            <a:ext cx="4554616" cy="4210375"/>
          </a:xfrm>
        </p:spPr>
      </p:pic>
    </p:spTree>
    <p:extLst>
      <p:ext uri="{BB962C8B-B14F-4D97-AF65-F5344CB8AC3E}">
        <p14:creationId xmlns:p14="http://schemas.microsoft.com/office/powerpoint/2010/main" val="990267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8:48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10,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409889B-4381-4321-BCAC-C39C6ABAFA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2623</TotalTime>
  <Words>827</Words>
  <Application>Microsoft Office PowerPoint</Application>
  <PresentationFormat>On-screen Show (4:3)</PresentationFormat>
  <Paragraphs>75</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Παρατήρηση του εξώφυλλου</vt:lpstr>
      <vt:lpstr>Ανάγνωση ιστοριών για τα τέρατα</vt:lpstr>
      <vt:lpstr>Τα τέρατα</vt:lpstr>
      <vt:lpstr>Εικαστική δραστηριότητα (1/2)</vt:lpstr>
      <vt:lpstr>Εικαστική δραστηριότητα (2/2)</vt:lpstr>
      <vt:lpstr>Παρουσίαση έργων</vt:lpstr>
      <vt:lpstr>Τα έργα των παιδιών (1/8)</vt:lpstr>
      <vt:lpstr>Τα έργα των παιδιών (2/8)</vt:lpstr>
      <vt:lpstr>Τα έργα των παιδιών (3/8)</vt:lpstr>
      <vt:lpstr>Τα έργα των παιδιών (4/8)</vt:lpstr>
      <vt:lpstr>Τα έργα των παιδιών (5/8)</vt:lpstr>
      <vt:lpstr>Τα έργα των παιδιών (6/8)</vt:lpstr>
      <vt:lpstr>Τα έργα των παιδιών (7/8)</vt:lpstr>
      <vt:lpstr>Τα έργα των παιδιών (8/8)</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Aρχαία μυθικά τέρατα: Η ελληνική μυθολογία... αλλιώς </dc:title>
  <dc:subject>Το Εικονογραφημένο Βιβλίο στην Προσχολική Εκπαίδευση</dc:subject>
  <dc:creator> Αγγελική Γιαννικοπούλου</dc:creator>
  <cp:lastModifiedBy>Smaragda Papadopoulou</cp:lastModifiedBy>
  <cp:revision>266</cp:revision>
  <dcterms:created xsi:type="dcterms:W3CDTF">2012-09-06T09:03:05Z</dcterms:created>
  <dcterms:modified xsi:type="dcterms:W3CDTF">2015-10-28T22:59:04Z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