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0" r:id="rId3"/>
    <p:sldId id="309" r:id="rId4"/>
    <p:sldId id="308" r:id="rId5"/>
    <p:sldId id="315" r:id="rId6"/>
    <p:sldId id="307" r:id="rId7"/>
    <p:sldId id="265" r:id="rId8"/>
    <p:sldId id="274" r:id="rId9"/>
    <p:sldId id="327" r:id="rId10"/>
    <p:sldId id="312" r:id="rId11"/>
    <p:sldId id="313" r:id="rId12"/>
    <p:sldId id="328" r:id="rId13"/>
    <p:sldId id="325" r:id="rId14"/>
    <p:sldId id="323" r:id="rId15"/>
    <p:sldId id="303" r:id="rId16"/>
    <p:sldId id="304" r:id="rId17"/>
    <p:sldId id="305" r:id="rId18"/>
    <p:sldId id="306" r:id="rId19"/>
    <p:sldId id="326" r:id="rId20"/>
    <p:sldId id="329" r:id="rId21"/>
    <p:sldId id="322" r:id="rId22"/>
    <p:sldId id="319" r:id="rId23"/>
    <p:sldId id="317" r:id="rId24"/>
    <p:sldId id="321" r:id="rId25"/>
    <p:sldId id="318" r:id="rId26"/>
    <p:sldId id="314" r:id="rId27"/>
    <p:sldId id="267" r:id="rId28"/>
    <p:sldId id="288" r:id="rId29"/>
    <p:sldId id="277" r:id="rId30"/>
    <p:sldId id="270" r:id="rId31"/>
    <p:sldId id="272" r:id="rId32"/>
    <p:sldId id="281" r:id="rId33"/>
    <p:sldId id="284" r:id="rId34"/>
    <p:sldId id="282" r:id="rId35"/>
    <p:sldId id="283" r:id="rId36"/>
    <p:sldId id="285" r:id="rId37"/>
    <p:sldId id="286" r:id="rId38"/>
    <p:sldId id="280" r:id="rId39"/>
    <p:sldId id="290" r:id="rId40"/>
    <p:sldId id="295" r:id="rId41"/>
    <p:sldId id="299" r:id="rId42"/>
    <p:sldId id="292" r:id="rId43"/>
    <p:sldId id="291" r:id="rId44"/>
    <p:sldId id="294" r:id="rId45"/>
    <p:sldId id="293" r:id="rId46"/>
    <p:sldId id="300"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10"/>
            <p14:sldId id="309"/>
            <p14:sldId id="308"/>
            <p14:sldId id="315"/>
            <p14:sldId id="307"/>
            <p14:sldId id="265"/>
            <p14:sldId id="274"/>
            <p14:sldId id="327"/>
            <p14:sldId id="312"/>
            <p14:sldId id="313"/>
            <p14:sldId id="328"/>
            <p14:sldId id="325"/>
            <p14:sldId id="323"/>
            <p14:sldId id="303"/>
            <p14:sldId id="304"/>
            <p14:sldId id="305"/>
            <p14:sldId id="306"/>
            <p14:sldId id="326"/>
            <p14:sldId id="329"/>
            <p14:sldId id="322"/>
            <p14:sldId id="319"/>
            <p14:sldId id="317"/>
            <p14:sldId id="321"/>
            <p14:sldId id="318"/>
            <p14:sldId id="314"/>
            <p14:sldId id="267"/>
            <p14:sldId id="288"/>
            <p14:sldId id="277"/>
            <p14:sldId id="270"/>
            <p14:sldId id="272"/>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7" d="100"/>
          <a:sy n="87" d="100"/>
        </p:scale>
        <p:origin x="-120" y="-1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28/12/15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93302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558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jp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918648" cy="1782465"/>
          </a:xfrm>
        </p:spPr>
        <p:txBody>
          <a:bodyPr>
            <a:noAutofit/>
          </a:bodyPr>
          <a:lstStyle/>
          <a:p>
            <a:r>
              <a:rPr lang="fr-FR" sz="3000" dirty="0" smtClean="0">
                <a:solidFill>
                  <a:srgbClr val="5075BC"/>
                </a:solidFill>
              </a:rPr>
              <a:t>De la féodalité à la monarchie absolue : institutions politiques </a:t>
            </a:r>
            <a:br>
              <a:rPr lang="fr-FR" sz="3000" dirty="0" smtClean="0">
                <a:solidFill>
                  <a:srgbClr val="5075BC"/>
                </a:solidFill>
              </a:rPr>
            </a:br>
            <a:r>
              <a:rPr lang="fr-FR" sz="3000" dirty="0" smtClean="0">
                <a:solidFill>
                  <a:srgbClr val="5075BC"/>
                </a:solidFill>
              </a:rPr>
              <a:t>et mutations sociales en France </a:t>
            </a:r>
            <a:br>
              <a:rPr lang="fr-FR" sz="3000" dirty="0" smtClean="0">
                <a:solidFill>
                  <a:srgbClr val="5075BC"/>
                </a:solidFill>
              </a:rPr>
            </a:br>
            <a:r>
              <a:rPr lang="fr-FR" sz="3000" dirty="0" smtClean="0">
                <a:solidFill>
                  <a:srgbClr val="5075BC"/>
                </a:solidFill>
              </a:rPr>
              <a:t>du Moyen Âge au XVII</a:t>
            </a:r>
            <a:r>
              <a:rPr lang="fr-FR" sz="3000" baseline="30000" dirty="0" smtClean="0">
                <a:solidFill>
                  <a:srgbClr val="5075BC"/>
                </a:solidFill>
              </a:rPr>
              <a:t>e</a:t>
            </a:r>
            <a:r>
              <a:rPr lang="fr-FR" sz="3000" dirty="0" smtClean="0">
                <a:solidFill>
                  <a:srgbClr val="5075BC"/>
                </a:solidFill>
              </a:rPr>
              <a:t> siècle </a:t>
            </a:r>
            <a:endParaRPr lang="el-GR" sz="3000" dirty="0">
              <a:solidFill>
                <a:srgbClr val="5075BC"/>
              </a:solidFill>
            </a:endParaRPr>
          </a:p>
        </p:txBody>
      </p:sp>
      <p:sp>
        <p:nvSpPr>
          <p:cNvPr id="3" name="Υπότιτλος 2"/>
          <p:cNvSpPr>
            <a:spLocks noGrp="1"/>
          </p:cNvSpPr>
          <p:nvPr>
            <p:ph type="subTitle" idx="1"/>
          </p:nvPr>
        </p:nvSpPr>
        <p:spPr>
          <a:xfrm>
            <a:off x="1115616" y="3933056"/>
            <a:ext cx="7344816" cy="1204366"/>
          </a:xfrm>
        </p:spPr>
        <p:txBody>
          <a:bodyPr>
            <a:noAutofit/>
          </a:bodyPr>
          <a:lstStyle/>
          <a:p>
            <a:r>
              <a:rPr lang="fr-FR" sz="2800" dirty="0" smtClean="0">
                <a:solidFill>
                  <a:srgbClr val="5075BC"/>
                </a:solidFill>
                <a:latin typeface="+mj-lt"/>
                <a:ea typeface="+mj-ea"/>
                <a:cs typeface="+mj-cs"/>
              </a:rPr>
              <a:t>Cours </a:t>
            </a:r>
            <a:r>
              <a:rPr lang="el-GR" sz="2800" dirty="0" smtClean="0">
                <a:solidFill>
                  <a:srgbClr val="5075BC"/>
                </a:solidFill>
                <a:latin typeface="+mj-lt"/>
                <a:ea typeface="+mj-ea"/>
                <a:cs typeface="+mj-cs"/>
              </a:rPr>
              <a:t> </a:t>
            </a:r>
            <a:r>
              <a:rPr lang="en-US" sz="2800" dirty="0" smtClean="0">
                <a:solidFill>
                  <a:srgbClr val="5075BC"/>
                </a:solidFill>
                <a:latin typeface="+mj-lt"/>
                <a:ea typeface="+mj-ea"/>
                <a:cs typeface="+mj-cs"/>
              </a:rPr>
              <a:t>12 </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fr-FR" sz="2800" i="1" dirty="0">
                <a:solidFill>
                  <a:srgbClr val="FF6600"/>
                </a:solidFill>
                <a:latin typeface="Times New Roman" charset="0"/>
                <a:ea typeface="ＭＳ Ｐゴシック" charset="0"/>
                <a:cs typeface="ＭＳ Ｐゴシック" charset="0"/>
              </a:rPr>
              <a:t>La </a:t>
            </a:r>
            <a:r>
              <a:rPr lang="fr-FR" sz="2800" i="1" dirty="0" smtClean="0">
                <a:solidFill>
                  <a:srgbClr val="FF6600"/>
                </a:solidFill>
                <a:latin typeface="Times New Roman" charset="0"/>
                <a:ea typeface="ＭＳ Ｐゴシック" charset="0"/>
                <a:cs typeface="ＭＳ Ｐゴシック" charset="0"/>
              </a:rPr>
              <a:t>vie religieuse au XVII</a:t>
            </a:r>
            <a:r>
              <a:rPr lang="fr-FR" sz="2800" i="1" baseline="30000" dirty="0" smtClean="0">
                <a:solidFill>
                  <a:srgbClr val="FF6600"/>
                </a:solidFill>
                <a:latin typeface="Times New Roman" charset="0"/>
                <a:ea typeface="ＭＳ Ｐゴシック" charset="0"/>
                <a:cs typeface="ＭＳ Ｐゴシック" charset="0"/>
              </a:rPr>
              <a:t>e</a:t>
            </a:r>
            <a:r>
              <a:rPr lang="fr-FR" sz="2800" i="1" dirty="0" smtClean="0">
                <a:solidFill>
                  <a:srgbClr val="FF6600"/>
                </a:solidFill>
                <a:latin typeface="Times New Roman" charset="0"/>
                <a:ea typeface="ＭＳ Ｐゴシック" charset="0"/>
                <a:cs typeface="ＭＳ Ｐゴシック" charset="0"/>
              </a:rPr>
              <a:t> siècle </a:t>
            </a:r>
          </a:p>
          <a:p>
            <a:r>
              <a:rPr lang="fr-FR" sz="2800" i="1" dirty="0" smtClean="0">
                <a:solidFill>
                  <a:srgbClr val="FF6600"/>
                </a:solidFill>
                <a:latin typeface="Times New Roman" charset="0"/>
                <a:ea typeface="ＭＳ Ｐゴシック" charset="0"/>
                <a:cs typeface="ＭＳ Ｐゴシック" charset="0"/>
              </a:rPr>
              <a:t>L’absolutisme religieux de </a:t>
            </a:r>
            <a:r>
              <a:rPr lang="fr-FR" sz="2800" i="1" dirty="0" smtClean="0">
                <a:solidFill>
                  <a:srgbClr val="FF6600"/>
                </a:solidFill>
                <a:latin typeface="Times New Roman" charset="0"/>
                <a:ea typeface="ＭＳ Ｐゴシック" charset="0"/>
                <a:cs typeface="ＭＳ Ｐゴシック" charset="0"/>
              </a:rPr>
              <a:t>Louis XIV</a:t>
            </a:r>
            <a:endParaRPr lang="fr-FR" sz="2800" dirty="0" smtClean="0">
              <a:solidFill>
                <a:srgbClr val="FF6600"/>
              </a:solidFill>
              <a:latin typeface="Times New Roman" charset="0"/>
              <a:ea typeface="ＭＳ Ｐゴシック" charset="0"/>
              <a:cs typeface="ＭＳ Ｐゴシック" charset="0"/>
            </a:endParaRPr>
          </a:p>
          <a:p>
            <a:r>
              <a:rPr lang="fr-FR" sz="2800" dirty="0" smtClean="0"/>
              <a:t>Irini Apostolou</a:t>
            </a:r>
          </a:p>
          <a:p>
            <a:r>
              <a:rPr lang="fr-FR" sz="2800" dirty="0" smtClean="0"/>
              <a:t>Faculté des Lettres</a:t>
            </a:r>
          </a:p>
          <a:p>
            <a:r>
              <a:rPr lang="fr-FR" sz="2800" dirty="0" smtClean="0"/>
              <a:t>Département de Langue et de Littérature françaises</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75050" y="1944688"/>
            <a:ext cx="5111750" cy="3833812"/>
          </a:xfrm>
        </p:spPr>
      </p:pic>
      <p:sp>
        <p:nvSpPr>
          <p:cNvPr id="3" name="Θέση κειμένου 2"/>
          <p:cNvSpPr>
            <a:spLocks noGrp="1"/>
          </p:cNvSpPr>
          <p:nvPr>
            <p:ph type="body" sz="half" idx="2"/>
          </p:nvPr>
        </p:nvSpPr>
        <p:spPr/>
        <p:txBody>
          <a:bodyPr>
            <a:normAutofit/>
          </a:bodyPr>
          <a:lstStyle/>
          <a:p>
            <a:pPr algn="ctr"/>
            <a:r>
              <a:rPr lang="fr-FR" sz="2800" dirty="0">
                <a:ln>
                  <a:solidFill>
                    <a:schemeClr val="tx1"/>
                  </a:solidFill>
                </a:ln>
                <a:solidFill>
                  <a:srgbClr val="000000"/>
                </a:solidFill>
                <a:latin typeface="Times New Roman" charset="0"/>
                <a:ea typeface="ＭＳ Ｐゴシック" charset="0"/>
                <a:cs typeface="ＭＳ Ｐゴシック" charset="0"/>
              </a:rPr>
              <a:t>Réforme théologique et morale </a:t>
            </a:r>
          </a:p>
          <a:p>
            <a:pPr algn="ctr"/>
            <a:r>
              <a:rPr lang="fr-FR" sz="2800" dirty="0">
                <a:ln>
                  <a:solidFill>
                    <a:schemeClr val="tx1"/>
                  </a:solidFill>
                </a:ln>
                <a:solidFill>
                  <a:srgbClr val="000000"/>
                </a:solidFill>
                <a:latin typeface="Times New Roman" charset="0"/>
                <a:ea typeface="ＭＳ Ｐゴシック" charset="0"/>
                <a:cs typeface="ＭＳ Ｐゴシック" charset="0"/>
              </a:rPr>
              <a:t>basée sur une interprétation rigoriste </a:t>
            </a:r>
          </a:p>
          <a:p>
            <a:pPr algn="ctr"/>
            <a:r>
              <a:rPr lang="fr-FR" sz="2800" dirty="0">
                <a:ln>
                  <a:solidFill>
                    <a:schemeClr val="tx1"/>
                  </a:solidFill>
                </a:ln>
                <a:solidFill>
                  <a:srgbClr val="000000"/>
                </a:solidFill>
                <a:latin typeface="Times New Roman" charset="0"/>
                <a:ea typeface="ＭＳ Ｐゴシック" charset="0"/>
                <a:cs typeface="ＭＳ Ｐゴシック" charset="0"/>
              </a:rPr>
              <a:t>de Saint Augustin </a:t>
            </a:r>
          </a:p>
          <a:p>
            <a:pPr algn="ctr"/>
            <a:r>
              <a:rPr lang="fr-FR" sz="2800" dirty="0">
                <a:ln>
                  <a:solidFill>
                    <a:schemeClr val="tx1"/>
                  </a:solidFill>
                </a:ln>
                <a:solidFill>
                  <a:srgbClr val="000000"/>
                </a:solidFill>
                <a:latin typeface="Times New Roman" charset="0"/>
                <a:ea typeface="ＭＳ Ｐゴシック" charset="0"/>
                <a:cs typeface="ＭＳ Ｐゴシック" charset="0"/>
              </a:rPr>
              <a:t>et de sa conception de la grâce divine </a:t>
            </a:r>
          </a:p>
          <a:p>
            <a:endParaRPr lang="fr-FR" sz="2800" dirty="0" smtClean="0"/>
          </a:p>
          <a:p>
            <a:endParaRPr lang="el-GR" sz="2800" dirty="0" smtClean="0"/>
          </a:p>
        </p:txBody>
      </p:sp>
      <p:sp>
        <p:nvSpPr>
          <p:cNvPr id="5" name="Τίτλος 4"/>
          <p:cNvSpPr>
            <a:spLocks noGrp="1"/>
          </p:cNvSpPr>
          <p:nvPr>
            <p:ph type="title"/>
          </p:nvPr>
        </p:nvSpPr>
        <p:spPr/>
        <p:txBody>
          <a:bodyPr>
            <a:normAutofit/>
          </a:bodyPr>
          <a:lstStyle/>
          <a:p>
            <a:r>
              <a:rPr lang="fr-FR" dirty="0">
                <a:latin typeface="Times New Roman" charset="0"/>
                <a:ea typeface="ＭＳ Ｐゴシック" charset="0"/>
                <a:cs typeface="Times New Roman" charset="0"/>
              </a:rPr>
              <a:t>Le Jansénisme </a:t>
            </a:r>
            <a:endParaRPr lang="el-GR" dirty="0"/>
          </a:p>
        </p:txBody>
      </p:sp>
      <p:pic>
        <p:nvPicPr>
          <p:cNvPr id="7" name="Image 6" descr="Cornelius_Jans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916832"/>
            <a:ext cx="3124200" cy="3810000"/>
          </a:xfrm>
          <a:prstGeom prst="rect">
            <a:avLst/>
          </a:prstGeom>
        </p:spPr>
      </p:pic>
    </p:spTree>
    <p:extLst>
      <p:ext uri="{BB962C8B-B14F-4D97-AF65-F5344CB8AC3E}">
        <p14:creationId xmlns:p14="http://schemas.microsoft.com/office/powerpoint/2010/main" val="5045586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75050" y="1944688"/>
            <a:ext cx="5111750" cy="3833812"/>
          </a:xfrm>
        </p:spPr>
      </p:pic>
      <p:sp>
        <p:nvSpPr>
          <p:cNvPr id="3" name="Θέση κειμένου 2"/>
          <p:cNvSpPr>
            <a:spLocks noGrp="1"/>
          </p:cNvSpPr>
          <p:nvPr>
            <p:ph type="body" sz="half" idx="2"/>
          </p:nvPr>
        </p:nvSpPr>
        <p:spPr/>
        <p:txBody>
          <a:bodyPr>
            <a:normAutofit/>
          </a:bodyPr>
          <a:lstStyle/>
          <a:p>
            <a:pPr>
              <a:defRPr/>
            </a:pPr>
            <a:r>
              <a:rPr lang="fr-FR" sz="2800" dirty="0">
                <a:solidFill>
                  <a:srgbClr val="FF0000"/>
                </a:solidFill>
                <a:latin typeface="Times New Roman" charset="0"/>
                <a:ea typeface="ＭＳ Ｐゴシック" charset="0"/>
                <a:cs typeface="Times New Roman" charset="0"/>
              </a:rPr>
              <a:t>L’homme est déçu à cause du péché originel</a:t>
            </a:r>
          </a:p>
          <a:p>
            <a:pPr>
              <a:defRPr/>
            </a:pPr>
            <a:r>
              <a:rPr lang="fr-FR" sz="2800" dirty="0">
                <a:solidFill>
                  <a:srgbClr val="FF0000"/>
                </a:solidFill>
                <a:latin typeface="Times New Roman" charset="0"/>
                <a:ea typeface="ＭＳ Ｐゴシック" charset="0"/>
                <a:cs typeface="Times New Roman" charset="0"/>
              </a:rPr>
              <a:t>Seule la grâce divine peut le sauver</a:t>
            </a:r>
          </a:p>
          <a:p>
            <a:endParaRPr lang="fr-FR" sz="2800" dirty="0" smtClean="0"/>
          </a:p>
          <a:p>
            <a:r>
              <a:rPr lang="fr-FR" sz="2800" dirty="0">
                <a:latin typeface="Times New Roman" charset="0"/>
                <a:ea typeface="ＭＳ Ｐゴシック" charset="0"/>
                <a:cs typeface="Times New Roman" charset="0"/>
              </a:rPr>
              <a:t>Jansen,  </a:t>
            </a:r>
            <a:r>
              <a:rPr lang="fr-FR" sz="2800" i="1" dirty="0" err="1">
                <a:latin typeface="Times New Roman" charset="0"/>
                <a:ea typeface="ＭＳ Ｐゴシック" charset="0"/>
                <a:cs typeface="Times New Roman" charset="0"/>
              </a:rPr>
              <a:t>Augustinus</a:t>
            </a:r>
            <a:r>
              <a:rPr lang="fr-FR" sz="2800" i="1" dirty="0">
                <a:latin typeface="Times New Roman" charset="0"/>
                <a:ea typeface="ＭＳ Ｐゴシック" charset="0"/>
                <a:cs typeface="Times New Roman" charset="0"/>
              </a:rPr>
              <a:t> </a:t>
            </a:r>
            <a:r>
              <a:rPr lang="fr-FR" sz="2800" dirty="0">
                <a:latin typeface="Times New Roman" charset="0"/>
                <a:ea typeface="ＭＳ Ｐゴシック" charset="0"/>
                <a:cs typeface="Times New Roman" charset="0"/>
              </a:rPr>
              <a:t>(1640)</a:t>
            </a:r>
          </a:p>
          <a:p>
            <a:endParaRPr lang="el-GR" sz="2800" dirty="0" smtClean="0"/>
          </a:p>
        </p:txBody>
      </p:sp>
      <p:sp>
        <p:nvSpPr>
          <p:cNvPr id="5" name="Τίτλος 4"/>
          <p:cNvSpPr>
            <a:spLocks noGrp="1"/>
          </p:cNvSpPr>
          <p:nvPr>
            <p:ph type="title"/>
          </p:nvPr>
        </p:nvSpPr>
        <p:spPr/>
        <p:txBody>
          <a:bodyPr>
            <a:normAutofit/>
          </a:bodyPr>
          <a:lstStyle/>
          <a:p>
            <a:r>
              <a:rPr lang="fr-FR" dirty="0">
                <a:latin typeface="Times New Roman" charset="0"/>
                <a:ea typeface="ＭＳ Ｐゴシック" charset="0"/>
                <a:cs typeface="Times New Roman" charset="0"/>
              </a:rPr>
              <a:t>Le Jansénisme </a:t>
            </a:r>
            <a:endParaRPr lang="el-GR" dirty="0"/>
          </a:p>
        </p:txBody>
      </p:sp>
      <p:pic>
        <p:nvPicPr>
          <p:cNvPr id="2" name="Image 1" descr="Augustin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00" y="1879600"/>
            <a:ext cx="2464668" cy="3989286"/>
          </a:xfrm>
          <a:prstGeom prst="rect">
            <a:avLst/>
          </a:prstGeom>
        </p:spPr>
      </p:pic>
    </p:spTree>
    <p:extLst>
      <p:ext uri="{BB962C8B-B14F-4D97-AF65-F5344CB8AC3E}">
        <p14:creationId xmlns:p14="http://schemas.microsoft.com/office/powerpoint/2010/main" val="2448974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jansénisme (suite)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latin typeface="Times New Roman" charset="0"/>
                <a:ea typeface="ＭＳ Ｐゴシック" charset="0"/>
                <a:cs typeface="ＭＳ Ｐゴシック" charset="0"/>
              </a:rPr>
              <a:t>Cinq propositions de l’</a:t>
            </a:r>
            <a:r>
              <a:rPr lang="fr-FR" altLang="ja-JP" i="1" dirty="0" err="1" smtClean="0">
                <a:latin typeface="Times New Roman" charset="0"/>
                <a:ea typeface="ＭＳ Ｐゴシック" charset="0"/>
                <a:cs typeface="ＭＳ Ｐゴシック" charset="0"/>
              </a:rPr>
              <a:t>Augustinu</a:t>
            </a:r>
            <a:r>
              <a:rPr lang="fr-FR" altLang="ja-JP" dirty="0" err="1" smtClean="0">
                <a:latin typeface="Times New Roman" charset="0"/>
                <a:ea typeface="ＭＳ Ｐゴシック" charset="0"/>
                <a:cs typeface="ＭＳ Ｐゴシック" charset="0"/>
              </a:rPr>
              <a:t>s</a:t>
            </a:r>
            <a:r>
              <a:rPr lang="fr-FR" altLang="ja-JP" dirty="0" smtClean="0">
                <a:latin typeface="Times New Roman" charset="0"/>
                <a:ea typeface="ＭＳ Ｐゴシック" charset="0"/>
                <a:cs typeface="ＭＳ Ｐゴシック" charset="0"/>
              </a:rPr>
              <a:t> sont soumises à la censure de la Faculté de Théologie de la Sorbonne  (1649)</a:t>
            </a:r>
            <a:endParaRPr lang="fr-FR" dirty="0" smtClean="0">
              <a:latin typeface="Times New Roman" charset="0"/>
              <a:ea typeface="ＭＳ Ｐゴシック" charset="0"/>
              <a:cs typeface="ＭＳ Ｐゴシック" charset="0"/>
            </a:endParaRPr>
          </a:p>
          <a:p>
            <a:pPr>
              <a:buNone/>
            </a:pPr>
            <a:endParaRPr lang="fr-FR" dirty="0" smtClean="0">
              <a:latin typeface="Times New Roman" charset="0"/>
              <a:ea typeface="ＭＳ Ｐゴシック" charset="0"/>
              <a:cs typeface="ＭＳ Ｐゴシック" charset="0"/>
            </a:endParaRPr>
          </a:p>
          <a:p>
            <a:pPr>
              <a:buNone/>
            </a:pPr>
            <a:r>
              <a:rPr lang="fr-FR" dirty="0" smtClean="0">
                <a:latin typeface="Times New Roman" charset="0"/>
                <a:ea typeface="ＭＳ Ｐゴシック" charset="0"/>
                <a:cs typeface="ＭＳ Ｐゴシック" charset="0"/>
              </a:rPr>
              <a:t>Le Saint</a:t>
            </a:r>
            <a:r>
              <a:rPr lang="fr-FR" dirty="0">
                <a:latin typeface="Times New Roman" charset="0"/>
                <a:ea typeface="ＭＳ Ｐゴシック" charset="0"/>
                <a:cs typeface="ＭＳ Ｐゴシック" charset="0"/>
              </a:rPr>
              <a:t>-Siège </a:t>
            </a:r>
            <a:r>
              <a:rPr lang="fr-FR" dirty="0" smtClean="0">
                <a:latin typeface="Times New Roman" charset="0"/>
                <a:ea typeface="ＭＳ Ｐゴシック" charset="0"/>
                <a:cs typeface="ＭＳ Ｐゴシック" charset="0"/>
              </a:rPr>
              <a:t>les </a:t>
            </a:r>
            <a:r>
              <a:rPr lang="fr-FR" dirty="0">
                <a:latin typeface="Times New Roman" charset="0"/>
                <a:ea typeface="ＭＳ Ｐゴシック" charset="0"/>
                <a:cs typeface="ＭＳ Ｐゴシック" charset="0"/>
              </a:rPr>
              <a:t>déclare </a:t>
            </a:r>
            <a:r>
              <a:rPr lang="fr-FR" dirty="0" smtClean="0">
                <a:latin typeface="Times New Roman" charset="0"/>
                <a:ea typeface="ＭＳ Ｐゴシック" charset="0"/>
                <a:cs typeface="ＭＳ Ｐゴシック" charset="0"/>
              </a:rPr>
              <a:t>hérétiques (1653)</a:t>
            </a:r>
            <a:endParaRPr lang="fr-FR" dirty="0">
              <a:latin typeface="Times New Roman" charset="0"/>
              <a:ea typeface="ＭＳ Ｐゴシック" charset="0"/>
              <a:cs typeface="ＭＳ Ｐゴシック" charset="0"/>
            </a:endParaRPr>
          </a:p>
          <a:p>
            <a:endParaRPr lang="fr-FR" dirty="0" smtClean="0">
              <a:latin typeface="Times New Roman" charset="0"/>
              <a:ea typeface="ＭＳ Ｐゴシック" charset="0"/>
              <a:cs typeface="Times New Roman" charset="0"/>
            </a:endParaRPr>
          </a:p>
          <a:p>
            <a:r>
              <a:rPr lang="fr-FR" dirty="0" smtClean="0">
                <a:latin typeface="Times New Roman" charset="0"/>
                <a:ea typeface="ＭＳ Ｐゴシック" charset="0"/>
                <a:cs typeface="Times New Roman" charset="0"/>
              </a:rPr>
              <a:t>Pascal défend les jansénistes contre les attaques des jésuites, </a:t>
            </a:r>
            <a:r>
              <a:rPr lang="fr-FR" b="1" i="1" dirty="0" smtClean="0">
                <a:latin typeface="Times New Roman" charset="0"/>
                <a:ea typeface="ＭＳ Ｐゴシック" charset="0"/>
                <a:cs typeface="Times New Roman" charset="0"/>
              </a:rPr>
              <a:t>Provinciales </a:t>
            </a:r>
            <a:r>
              <a:rPr lang="fr-FR" b="1" dirty="0" smtClean="0">
                <a:latin typeface="Times New Roman" charset="0"/>
                <a:ea typeface="ＭＳ Ｐゴシック" charset="0"/>
                <a:cs typeface="Times New Roman" charset="0"/>
              </a:rPr>
              <a:t>(1656-1657)</a:t>
            </a:r>
            <a:endParaRPr lang="fr-FR" dirty="0">
              <a:latin typeface="Times New Roman" charset="0"/>
              <a:ea typeface="ＭＳ Ｐゴシック" charset="0"/>
              <a:cs typeface="Times New Roman" charset="0"/>
            </a:endParaRPr>
          </a:p>
          <a:p>
            <a:pPr>
              <a:buNone/>
            </a:pPr>
            <a:r>
              <a:rPr lang="fr-FR" dirty="0">
                <a:latin typeface="Times New Roman" charset="0"/>
                <a:ea typeface="ＭＳ Ｐゴシック" charset="0"/>
                <a:cs typeface="Times New Roman" charset="0"/>
              </a:rPr>
              <a:t> </a:t>
            </a:r>
            <a:endParaRPr lang="fr-FR" b="1" dirty="0">
              <a:latin typeface="Times New Roman" charset="0"/>
              <a:ea typeface="ＭＳ Ｐゴシック" charset="0"/>
              <a:cs typeface="ＭＳ Ｐゴシック" charset="0"/>
            </a:endParaRPr>
          </a:p>
          <a:p>
            <a:endParaRPr lang="fr-FR" dirty="0"/>
          </a:p>
        </p:txBody>
      </p:sp>
    </p:spTree>
    <p:extLst>
      <p:ext uri="{BB962C8B-B14F-4D97-AF65-F5344CB8AC3E}">
        <p14:creationId xmlns:p14="http://schemas.microsoft.com/office/powerpoint/2010/main" val="225291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Portrait de la mère Angélique et de la mère Agnès Arnauld.jpg"/>
          <p:cNvPicPr>
            <a:picLocks noGrp="1" noChangeAspect="1"/>
          </p:cNvPicPr>
          <p:nvPr>
            <p:ph type="pic" idx="1"/>
          </p:nvPr>
        </p:nvPicPr>
        <p:blipFill>
          <a:blip r:embed="rId2">
            <a:extLst>
              <a:ext uri="{28A0092B-C50C-407E-A947-70E740481C1C}">
                <a14:useLocalDpi xmlns:a14="http://schemas.microsoft.com/office/drawing/2010/main" val="0"/>
              </a:ext>
            </a:extLst>
          </a:blip>
          <a:srcRect t="10604" b="10604"/>
          <a:stretch>
            <a:fillRect/>
          </a:stretch>
        </p:blipFill>
        <p:spPr>
          <a:xfrm>
            <a:off x="877888" y="980728"/>
            <a:ext cx="6743700" cy="4248472"/>
          </a:xfrm>
        </p:spPr>
      </p:pic>
      <p:sp>
        <p:nvSpPr>
          <p:cNvPr id="3" name="Espace réservé du texte 2"/>
          <p:cNvSpPr>
            <a:spLocks noGrp="1"/>
          </p:cNvSpPr>
          <p:nvPr>
            <p:ph type="body" sz="half" idx="2"/>
          </p:nvPr>
        </p:nvSpPr>
        <p:spPr>
          <a:xfrm>
            <a:off x="1475656" y="5157192"/>
            <a:ext cx="6552728" cy="1224136"/>
          </a:xfrm>
        </p:spPr>
        <p:txBody>
          <a:bodyPr>
            <a:normAutofit/>
          </a:bodyPr>
          <a:lstStyle/>
          <a:p>
            <a:r>
              <a:rPr lang="fr-FR" dirty="0" smtClean="0"/>
              <a:t>Philippe de Champaigne, </a:t>
            </a:r>
          </a:p>
          <a:p>
            <a:r>
              <a:rPr lang="fr-FR" i="1" dirty="0" smtClean="0"/>
              <a:t>Portrait de la mère Angélique et de la mère Agnès Arnaud  </a:t>
            </a:r>
            <a:endParaRPr lang="fr-FR" i="1" dirty="0"/>
          </a:p>
        </p:txBody>
      </p:sp>
    </p:spTree>
    <p:extLst>
      <p:ext uri="{BB962C8B-B14F-4D97-AF65-F5344CB8AC3E}">
        <p14:creationId xmlns:p14="http://schemas.microsoft.com/office/powerpoint/2010/main" val="307927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a mère Angélique Arnaud.jpg"/>
          <p:cNvPicPr>
            <a:picLocks noGrp="1" noChangeAspect="1"/>
          </p:cNvPicPr>
          <p:nvPr>
            <p:ph idx="1"/>
          </p:nvPr>
        </p:nvPicPr>
        <p:blipFill>
          <a:blip r:embed="rId2">
            <a:extLst>
              <a:ext uri="{28A0092B-C50C-407E-A947-70E740481C1C}">
                <a14:useLocalDpi xmlns:a14="http://schemas.microsoft.com/office/drawing/2010/main" val="0"/>
              </a:ext>
            </a:extLst>
          </a:blip>
          <a:srcRect l="-12045" r="-12045"/>
          <a:stretch>
            <a:fillRect/>
          </a:stretch>
        </p:blipFill>
        <p:spPr>
          <a:xfrm>
            <a:off x="3635896" y="1412776"/>
            <a:ext cx="5111750" cy="4824536"/>
          </a:xfrm>
        </p:spPr>
      </p:pic>
      <p:sp>
        <p:nvSpPr>
          <p:cNvPr id="3" name="Espace réservé du texte 2"/>
          <p:cNvSpPr>
            <a:spLocks noGrp="1"/>
          </p:cNvSpPr>
          <p:nvPr>
            <p:ph type="body" sz="half" idx="2"/>
          </p:nvPr>
        </p:nvSpPr>
        <p:spPr>
          <a:xfrm>
            <a:off x="457200" y="1556792"/>
            <a:ext cx="3394720" cy="4608512"/>
          </a:xfrm>
        </p:spPr>
        <p:txBody>
          <a:bodyPr/>
          <a:lstStyle/>
          <a:p>
            <a:r>
              <a:rPr lang="fr-FR" dirty="0" smtClean="0"/>
              <a:t>La mère Angélique Arnaud</a:t>
            </a:r>
          </a:p>
          <a:p>
            <a:r>
              <a:rPr lang="fr-FR" dirty="0"/>
              <a:t>p</a:t>
            </a:r>
            <a:r>
              <a:rPr lang="fr-FR" dirty="0" smtClean="0"/>
              <a:t>ar Philippe de Champaigne</a:t>
            </a:r>
          </a:p>
          <a:p>
            <a:endParaRPr lang="fr-FR" dirty="0"/>
          </a:p>
          <a:p>
            <a:endParaRPr lang="fr-FR" dirty="0"/>
          </a:p>
        </p:txBody>
      </p:sp>
      <p:sp>
        <p:nvSpPr>
          <p:cNvPr id="4" name="Titre 3"/>
          <p:cNvSpPr>
            <a:spLocks noGrp="1"/>
          </p:cNvSpPr>
          <p:nvPr>
            <p:ph type="title"/>
          </p:nvPr>
        </p:nvSpPr>
        <p:spPr/>
        <p:txBody>
          <a:bodyPr>
            <a:normAutofit fontScale="90000"/>
          </a:bodyPr>
          <a:lstStyle/>
          <a:p>
            <a:r>
              <a:rPr lang="fr-FR" dirty="0" smtClean="0"/>
              <a:t>La mère Angélique Arnaud, </a:t>
            </a:r>
            <a:br>
              <a:rPr lang="fr-FR" dirty="0" smtClean="0"/>
            </a:br>
            <a:r>
              <a:rPr lang="fr-FR" dirty="0" smtClean="0"/>
              <a:t>abbesse de Port-Royal </a:t>
            </a:r>
            <a:endParaRPr lang="fr-FR" dirty="0"/>
          </a:p>
        </p:txBody>
      </p:sp>
    </p:spTree>
    <p:extLst>
      <p:ext uri="{BB962C8B-B14F-4D97-AF65-F5344CB8AC3E}">
        <p14:creationId xmlns:p14="http://schemas.microsoft.com/office/powerpoint/2010/main" val="83573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La politique religieuse de Louis XIV</a:t>
            </a:r>
            <a:endParaRPr lang="el-GR" dirty="0"/>
          </a:p>
        </p:txBody>
      </p:sp>
      <p:sp>
        <p:nvSpPr>
          <p:cNvPr id="3" name="Θέση περιεχομένου 2"/>
          <p:cNvSpPr>
            <a:spLocks noGrp="1"/>
          </p:cNvSpPr>
          <p:nvPr>
            <p:ph idx="1"/>
          </p:nvPr>
        </p:nvSpPr>
        <p:spPr/>
        <p:txBody>
          <a:bodyPr>
            <a:normAutofit/>
          </a:bodyPr>
          <a:lstStyle/>
          <a:p>
            <a:pPr algn="ctr"/>
            <a:r>
              <a:rPr lang="fr-FR" sz="2800" dirty="0">
                <a:latin typeface="Times New Roman" charset="0"/>
                <a:ea typeface="ＭＳ Ｐゴシック" charset="0"/>
                <a:cs typeface="Times New Roman" charset="0"/>
              </a:rPr>
              <a:t>Hostile à tout ce qui limitait son pouvoir</a:t>
            </a:r>
          </a:p>
          <a:p>
            <a:pPr algn="ctr"/>
            <a:r>
              <a:rPr lang="fr-FR" sz="2800" dirty="0">
                <a:latin typeface="Times New Roman" charset="0"/>
                <a:ea typeface="ＭＳ Ｐゴシック" charset="0"/>
                <a:cs typeface="Times New Roman" charset="0"/>
              </a:rPr>
              <a:t>Un roi, une loi, une foi</a:t>
            </a:r>
          </a:p>
          <a:p>
            <a:pPr marL="0" indent="0">
              <a:buNone/>
            </a:pPr>
            <a:endParaRPr lang="fr-FR" sz="2800" dirty="0" smtClean="0"/>
          </a:p>
          <a:p>
            <a:pPr marL="0" indent="0">
              <a:buNone/>
            </a:pPr>
            <a:r>
              <a:rPr lang="fr-FR" sz="2800" dirty="0" smtClean="0"/>
              <a:t>Louis XIV </a:t>
            </a:r>
            <a:endParaRPr lang="fr-FR" sz="2800" dirty="0"/>
          </a:p>
          <a:p>
            <a:r>
              <a:rPr lang="fr-FR" sz="2800" b="1" dirty="0" smtClean="0">
                <a:solidFill>
                  <a:srgbClr val="000000"/>
                </a:solidFill>
                <a:latin typeface="Arial" charset="0"/>
                <a:ea typeface="ＭＳ Ｐゴシック" charset="0"/>
                <a:cs typeface="ＭＳ Ｐゴシック" charset="0"/>
              </a:rPr>
              <a:t>impose </a:t>
            </a:r>
            <a:r>
              <a:rPr lang="fr-FR" sz="2800" b="1" dirty="0">
                <a:solidFill>
                  <a:srgbClr val="000000"/>
                </a:solidFill>
                <a:latin typeface="Arial" charset="0"/>
                <a:ea typeface="ＭＳ Ｐゴシック" charset="0"/>
                <a:cs typeface="ＭＳ Ｐゴシック" charset="0"/>
              </a:rPr>
              <a:t>son autorité sur l'</a:t>
            </a:r>
            <a:r>
              <a:rPr lang="fr-FR" sz="2800" b="1" dirty="0">
                <a:solidFill>
                  <a:srgbClr val="000000"/>
                </a:solidFill>
                <a:latin typeface="Arial" charset="0"/>
                <a:ea typeface="ＭＳ Ｐゴシック" charset="0"/>
                <a:cs typeface="Arial" charset="0"/>
              </a:rPr>
              <a:t>É</a:t>
            </a:r>
            <a:r>
              <a:rPr lang="fr-FR" sz="2800" b="1" dirty="0">
                <a:solidFill>
                  <a:srgbClr val="000000"/>
                </a:solidFill>
                <a:latin typeface="Arial" charset="0"/>
                <a:ea typeface="ＭＳ Ｐゴシック" charset="0"/>
                <a:cs typeface="ＭＳ Ｐゴシック" charset="0"/>
              </a:rPr>
              <a:t>glise de </a:t>
            </a:r>
            <a:r>
              <a:rPr lang="fr-FR" sz="2800" b="1" dirty="0" smtClean="0">
                <a:solidFill>
                  <a:srgbClr val="000000"/>
                </a:solidFill>
                <a:latin typeface="Arial" charset="0"/>
                <a:ea typeface="ＭＳ Ｐゴシック" charset="0"/>
                <a:cs typeface="ＭＳ Ｐゴシック" charset="0"/>
              </a:rPr>
              <a:t>France (dite gallicane)</a:t>
            </a:r>
            <a:endParaRPr lang="fr-FR" sz="2800" b="1" dirty="0">
              <a:solidFill>
                <a:srgbClr val="000000"/>
              </a:solidFill>
              <a:latin typeface="Arial" charset="0"/>
              <a:ea typeface="ＭＳ Ｐゴシック" charset="0"/>
              <a:cs typeface="ＭＳ Ｐゴシック" charset="0"/>
            </a:endParaRPr>
          </a:p>
          <a:p>
            <a:endParaRPr lang="fr-FR" sz="2800" b="1" dirty="0">
              <a:solidFill>
                <a:srgbClr val="000000"/>
              </a:solidFill>
              <a:latin typeface="Arial" charset="0"/>
              <a:ea typeface="ＭＳ Ｐゴシック" charset="0"/>
              <a:cs typeface="ＭＳ Ｐゴシック" charset="0"/>
            </a:endParaRPr>
          </a:p>
          <a:p>
            <a:r>
              <a:rPr lang="fr-FR" sz="2800" b="1" dirty="0">
                <a:solidFill>
                  <a:srgbClr val="000000"/>
                </a:solidFill>
                <a:latin typeface="Arial" charset="0"/>
                <a:ea typeface="ＭＳ Ｐゴシック" charset="0"/>
                <a:cs typeface="ＭＳ Ｐゴシック" charset="0"/>
              </a:rPr>
              <a:t>défend l'unité de foi de son royaume </a:t>
            </a:r>
          </a:p>
          <a:p>
            <a:pPr marL="0" indent="0">
              <a:buNone/>
            </a:pPr>
            <a:endParaRPr lang="el-GR" sz="2800" dirty="0"/>
          </a:p>
        </p:txBody>
      </p:sp>
    </p:spTree>
    <p:extLst>
      <p:ext uri="{BB962C8B-B14F-4D97-AF65-F5344CB8AC3E}">
        <p14:creationId xmlns:p14="http://schemas.microsoft.com/office/powerpoint/2010/main" val="7642318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La politique religieuse de Louis XIV</a:t>
            </a:r>
            <a:endParaRPr lang="el-GR" dirty="0"/>
          </a:p>
        </p:txBody>
      </p:sp>
      <p:sp>
        <p:nvSpPr>
          <p:cNvPr id="3" name="Θέση περιεχομένου 2"/>
          <p:cNvSpPr>
            <a:spLocks noGrp="1"/>
          </p:cNvSpPr>
          <p:nvPr>
            <p:ph idx="1"/>
          </p:nvPr>
        </p:nvSpPr>
        <p:spPr/>
        <p:txBody>
          <a:bodyPr>
            <a:normAutofit/>
          </a:bodyPr>
          <a:lstStyle/>
          <a:p>
            <a:pPr marL="0" indent="0">
              <a:buNone/>
            </a:pPr>
            <a:r>
              <a:rPr lang="fr-FR" sz="2800" b="1" dirty="0" smtClean="0">
                <a:latin typeface="Times New Roman"/>
                <a:cs typeface="Times New Roman"/>
              </a:rPr>
              <a:t> Louis XIV </a:t>
            </a:r>
          </a:p>
          <a:p>
            <a:pPr marL="609600" indent="-609600"/>
            <a:r>
              <a:rPr lang="fr-FR" sz="2800" dirty="0">
                <a:solidFill>
                  <a:srgbClr val="000000"/>
                </a:solidFill>
                <a:latin typeface="Times New Roman"/>
                <a:ea typeface="ＭＳ Ｐゴシック" charset="0"/>
                <a:cs typeface="Times New Roman"/>
              </a:rPr>
              <a:t>s'oppose à la </a:t>
            </a:r>
            <a:r>
              <a:rPr lang="fr-FR" sz="2800" dirty="0" smtClean="0">
                <a:solidFill>
                  <a:srgbClr val="000000"/>
                </a:solidFill>
                <a:latin typeface="Times New Roman"/>
                <a:ea typeface="ＭＳ Ｐゴシック" charset="0"/>
                <a:cs typeface="Times New Roman"/>
              </a:rPr>
              <a:t>papauté</a:t>
            </a:r>
            <a:endParaRPr lang="fr-FR" sz="2800" dirty="0">
              <a:solidFill>
                <a:srgbClr val="000000"/>
              </a:solidFill>
              <a:latin typeface="Times New Roman"/>
              <a:ea typeface="ＭＳ Ｐゴシック" charset="0"/>
              <a:cs typeface="Times New Roman"/>
            </a:endParaRPr>
          </a:p>
          <a:p>
            <a:pPr marL="609600" indent="-609600"/>
            <a:r>
              <a:rPr lang="fr-FR" sz="2800" dirty="0">
                <a:solidFill>
                  <a:srgbClr val="000000"/>
                </a:solidFill>
                <a:latin typeface="Times New Roman"/>
                <a:ea typeface="ＭＳ Ｐゴシック" charset="0"/>
                <a:cs typeface="Times New Roman"/>
              </a:rPr>
              <a:t>lutte contre</a:t>
            </a:r>
          </a:p>
          <a:p>
            <a:pPr marL="609600" indent="-609600">
              <a:buNone/>
            </a:pPr>
            <a:endParaRPr lang="fr-FR" sz="2800" dirty="0">
              <a:solidFill>
                <a:srgbClr val="000000"/>
              </a:solidFill>
              <a:latin typeface="Times New Roman"/>
              <a:ea typeface="ＭＳ Ｐゴシック" charset="0"/>
              <a:cs typeface="Times New Roman"/>
            </a:endParaRPr>
          </a:p>
          <a:p>
            <a:pPr marL="609600" indent="-609600">
              <a:buFont typeface="Symbol" charset="0"/>
              <a:buAutoNum type="arabicPeriod"/>
            </a:pPr>
            <a:r>
              <a:rPr lang="fr-FR" sz="2800" dirty="0">
                <a:solidFill>
                  <a:srgbClr val="000000"/>
                </a:solidFill>
                <a:latin typeface="Times New Roman"/>
                <a:ea typeface="ＭＳ Ｐゴシック" charset="0"/>
                <a:cs typeface="Times New Roman"/>
              </a:rPr>
              <a:t> les jansénistes</a:t>
            </a:r>
          </a:p>
          <a:p>
            <a:pPr marL="609600" indent="-609600">
              <a:buFont typeface="Symbol" charset="0"/>
              <a:buAutoNum type="arabicPeriod"/>
            </a:pPr>
            <a:r>
              <a:rPr lang="fr-FR" sz="2800" dirty="0">
                <a:solidFill>
                  <a:srgbClr val="000000"/>
                </a:solidFill>
                <a:latin typeface="Times New Roman"/>
                <a:ea typeface="ＭＳ Ｐゴシック" charset="0"/>
                <a:cs typeface="Times New Roman"/>
              </a:rPr>
              <a:t> les  protestants </a:t>
            </a:r>
            <a:endParaRPr lang="el-GR" sz="2800" dirty="0">
              <a:solidFill>
                <a:srgbClr val="000000"/>
              </a:solidFill>
              <a:latin typeface="Times New Roman"/>
              <a:cs typeface="Times New Roman"/>
            </a:endParaRPr>
          </a:p>
        </p:txBody>
      </p:sp>
    </p:spTree>
    <p:extLst>
      <p:ext uri="{BB962C8B-B14F-4D97-AF65-F5344CB8AC3E}">
        <p14:creationId xmlns:p14="http://schemas.microsoft.com/office/powerpoint/2010/main" val="763492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936104"/>
          </a:xfrm>
        </p:spPr>
        <p:txBody>
          <a:bodyPr>
            <a:normAutofit/>
          </a:bodyPr>
          <a:lstStyle/>
          <a:p>
            <a:r>
              <a:rPr lang="fr-FR" dirty="0" smtClean="0"/>
              <a:t>L’affaire de la Régale</a:t>
            </a:r>
            <a:endParaRPr lang="el-GR" dirty="0"/>
          </a:p>
        </p:txBody>
      </p:sp>
      <p:sp>
        <p:nvSpPr>
          <p:cNvPr id="3" name="Θέση περιεχομένου 2"/>
          <p:cNvSpPr>
            <a:spLocks noGrp="1"/>
          </p:cNvSpPr>
          <p:nvPr>
            <p:ph idx="1"/>
          </p:nvPr>
        </p:nvSpPr>
        <p:spPr>
          <a:xfrm>
            <a:off x="323528" y="1124744"/>
            <a:ext cx="8370228" cy="5256584"/>
          </a:xfrm>
        </p:spPr>
        <p:txBody>
          <a:bodyPr>
            <a:normAutofit fontScale="77500" lnSpcReduction="20000"/>
          </a:bodyPr>
          <a:lstStyle/>
          <a:p>
            <a:pPr marL="0" indent="0">
              <a:buNone/>
            </a:pPr>
            <a:r>
              <a:rPr lang="fr-FR" sz="2800" b="1" dirty="0" smtClean="0">
                <a:latin typeface="Times New Roman" charset="0"/>
                <a:ea typeface="ＭＳ Ｐゴシック" charset="0"/>
                <a:cs typeface="ＭＳ Ｐゴシック" charset="0"/>
              </a:rPr>
              <a:t>Régale</a:t>
            </a:r>
            <a:r>
              <a:rPr lang="fr-FR" sz="2800" dirty="0" smtClean="0">
                <a:latin typeface="Times New Roman" charset="0"/>
                <a:ea typeface="ＭＳ Ｐゴシック" charset="0"/>
                <a:cs typeface="ＭＳ Ｐゴシック" charset="0"/>
              </a:rPr>
              <a:t> : privilège du roi de France de percevoir les revenus d’un siège </a:t>
            </a:r>
            <a:r>
              <a:rPr lang="fr-FR" sz="2800" dirty="0">
                <a:latin typeface="Times New Roman" charset="0"/>
                <a:ea typeface="ＭＳ Ｐゴシック" charset="0"/>
                <a:cs typeface="ＭＳ Ｐゴシック" charset="0"/>
              </a:rPr>
              <a:t>é</a:t>
            </a:r>
            <a:r>
              <a:rPr lang="fr-FR" sz="2800" dirty="0" smtClean="0">
                <a:latin typeface="Times New Roman" charset="0"/>
                <a:ea typeface="ＭＳ Ｐゴシック" charset="0"/>
                <a:cs typeface="ＭＳ Ｐゴシック" charset="0"/>
              </a:rPr>
              <a:t>piscopal vacant (régale temporelle) et d’en désigner le bénéficiaire (régale spirituelle)</a:t>
            </a:r>
          </a:p>
          <a:p>
            <a:pPr marL="0" indent="0">
              <a:buNone/>
            </a:pPr>
            <a:r>
              <a:rPr lang="fr-FR" sz="2800" dirty="0" smtClean="0">
                <a:latin typeface="Times New Roman" charset="0"/>
                <a:ea typeface="ＭＳ Ｐゴシック" charset="0"/>
                <a:cs typeface="ＭＳ Ｐゴシック" charset="0"/>
              </a:rPr>
              <a:t>Louis XIV étend son droit de régale à des évêchés exonérés de cette coutume </a:t>
            </a:r>
          </a:p>
          <a:p>
            <a:pPr marL="0" indent="0">
              <a:buNone/>
            </a:pPr>
            <a:r>
              <a:rPr lang="fr-FR" sz="2800" dirty="0" smtClean="0">
                <a:latin typeface="Times New Roman" charset="0"/>
                <a:ea typeface="ＭＳ Ｐゴシック" charset="0"/>
                <a:cs typeface="ＭＳ Ｐゴシック" charset="0"/>
              </a:rPr>
              <a:t>Bossuet : Déclaration </a:t>
            </a:r>
            <a:r>
              <a:rPr lang="fr-FR" sz="2800" dirty="0">
                <a:latin typeface="Times New Roman" charset="0"/>
                <a:ea typeface="ＭＳ Ｐゴシック" charset="0"/>
                <a:cs typeface="ＭＳ Ｐゴシック" charset="0"/>
              </a:rPr>
              <a:t>de 4 articles (1681-1682</a:t>
            </a:r>
            <a:r>
              <a:rPr lang="fr-FR" sz="2800" dirty="0" smtClean="0">
                <a:latin typeface="Times New Roman" charset="0"/>
                <a:ea typeface="ＭＳ Ｐゴシック" charset="0"/>
                <a:cs typeface="ＭＳ Ｐゴシック" charset="0"/>
              </a:rPr>
              <a:t>): reconnaissance </a:t>
            </a:r>
            <a:r>
              <a:rPr lang="fr-FR" sz="2800" dirty="0">
                <a:latin typeface="Times New Roman" charset="0"/>
                <a:ea typeface="ＭＳ Ｐゴシック" charset="0"/>
                <a:cs typeface="ＭＳ Ｐゴシック" charset="0"/>
              </a:rPr>
              <a:t>de l’autorité spirituelle du </a:t>
            </a:r>
            <a:r>
              <a:rPr lang="fr-FR" sz="2800" dirty="0" smtClean="0">
                <a:latin typeface="Times New Roman" charset="0"/>
                <a:ea typeface="ＭＳ Ｐゴシック" charset="0"/>
                <a:cs typeface="ＭＳ Ｐゴシック" charset="0"/>
              </a:rPr>
              <a:t>pape mais également la :</a:t>
            </a:r>
          </a:p>
          <a:p>
            <a:r>
              <a:rPr lang="fr-FR" sz="2800" dirty="0" smtClean="0">
                <a:latin typeface="Times New Roman" charset="0"/>
                <a:ea typeface="ＭＳ Ｐゴシック" charset="0"/>
                <a:cs typeface="ＭＳ Ｐゴシック" charset="0"/>
              </a:rPr>
              <a:t>Affirmation </a:t>
            </a:r>
            <a:r>
              <a:rPr lang="fr-FR" sz="2800" dirty="0">
                <a:latin typeface="Times New Roman" charset="0"/>
                <a:ea typeface="ＭＳ Ｐゴシック" charset="0"/>
                <a:cs typeface="ＭＳ Ｐゴシック" charset="0"/>
              </a:rPr>
              <a:t>de l’autorité temporelle du </a:t>
            </a:r>
            <a:r>
              <a:rPr lang="fr-FR" sz="2800" dirty="0" smtClean="0">
                <a:latin typeface="Times New Roman" charset="0"/>
                <a:ea typeface="ＭＳ Ｐゴシック" charset="0"/>
                <a:cs typeface="ＭＳ Ｐゴシック" charset="0"/>
              </a:rPr>
              <a:t>roi, </a:t>
            </a:r>
            <a:r>
              <a:rPr lang="fr-FR" sz="2800" dirty="0">
                <a:latin typeface="Times New Roman" charset="0"/>
                <a:ea typeface="ＭＳ Ｐゴシック" charset="0"/>
                <a:cs typeface="ＭＳ Ｐゴシック" charset="0"/>
              </a:rPr>
              <a:t>qui ne dépend d’aucun ordre ecclésiastique</a:t>
            </a:r>
          </a:p>
          <a:p>
            <a:r>
              <a:rPr lang="fr-FR" sz="2800" dirty="0">
                <a:latin typeface="Times New Roman" charset="0"/>
                <a:ea typeface="ＭＳ Ｐゴシック" charset="0"/>
                <a:cs typeface="ＭＳ Ｐゴシック" charset="0"/>
              </a:rPr>
              <a:t>Supériorité de l’église gallicane </a:t>
            </a:r>
          </a:p>
          <a:p>
            <a:r>
              <a:rPr lang="fr-FR" sz="2800" dirty="0">
                <a:latin typeface="Times New Roman" charset="0"/>
                <a:ea typeface="ＭＳ Ｐゴシック" charset="0"/>
                <a:cs typeface="ＭＳ Ｐゴシック" charset="0"/>
              </a:rPr>
              <a:t>Supériorité du concile au pape</a:t>
            </a:r>
          </a:p>
          <a:p>
            <a:r>
              <a:rPr lang="fr-FR" sz="2800" dirty="0">
                <a:latin typeface="Times New Roman" charset="0"/>
                <a:ea typeface="ＭＳ Ｐゴシック" charset="0"/>
                <a:cs typeface="ＭＳ Ｐゴシック" charset="0"/>
              </a:rPr>
              <a:t>Subordination des décisions du pape à l’approbation de chaque église </a:t>
            </a:r>
          </a:p>
          <a:p>
            <a:pPr marL="0" indent="0" algn="ctr">
              <a:buNone/>
            </a:pPr>
            <a:endParaRPr lang="fr-FR" sz="2800" b="1" dirty="0" smtClean="0">
              <a:solidFill>
                <a:srgbClr val="FF0000"/>
              </a:solidFill>
              <a:latin typeface="Times New Roman" charset="0"/>
              <a:ea typeface="ＭＳ Ｐゴシック" charset="0"/>
              <a:cs typeface="ＭＳ Ｐゴシック" charset="0"/>
            </a:endParaRPr>
          </a:p>
          <a:p>
            <a:pPr marL="0" indent="0" algn="ctr">
              <a:buNone/>
            </a:pPr>
            <a:r>
              <a:rPr lang="fr-FR" sz="2800" b="1" dirty="0" smtClean="0">
                <a:solidFill>
                  <a:srgbClr val="FF0000"/>
                </a:solidFill>
                <a:latin typeface="Times New Roman" charset="0"/>
                <a:ea typeface="ＭＳ Ｐゴシック" charset="0"/>
                <a:cs typeface="ＭＳ Ｐゴシック" charset="0"/>
              </a:rPr>
              <a:t>manifestation </a:t>
            </a:r>
            <a:r>
              <a:rPr lang="fr-FR" sz="2800" b="1" dirty="0">
                <a:solidFill>
                  <a:srgbClr val="FF0000"/>
                </a:solidFill>
                <a:latin typeface="Times New Roman" charset="0"/>
                <a:ea typeface="ＭＳ Ｐゴシック" charset="0"/>
                <a:cs typeface="ＭＳ Ｐゴシック" charset="0"/>
              </a:rPr>
              <a:t>du gallicanisme </a:t>
            </a:r>
          </a:p>
          <a:p>
            <a:pPr marL="0" indent="0">
              <a:buNone/>
            </a:pPr>
            <a:endParaRPr lang="el-GR" sz="2800" dirty="0">
              <a:solidFill>
                <a:srgbClr val="000000"/>
              </a:solidFill>
            </a:endParaRPr>
          </a:p>
        </p:txBody>
      </p:sp>
      <p:sp>
        <p:nvSpPr>
          <p:cNvPr id="4" name="ZoneTexte 3"/>
          <p:cNvSpPr txBox="1"/>
          <p:nvPr/>
        </p:nvSpPr>
        <p:spPr>
          <a:xfrm>
            <a:off x="611560" y="1700808"/>
            <a:ext cx="8136904" cy="720080"/>
          </a:xfrm>
          <a:prstGeom prst="rect">
            <a:avLst/>
          </a:prstGeom>
        </p:spPr>
        <p:txBody>
          <a:bodyPr vert="horz" wrap="none" lIns="91440" tIns="45720" rIns="91440" bIns="45720" rtlCol="0" anchor="ctr">
            <a:normAutofit/>
          </a:bodyPr>
          <a:lstStyle/>
          <a:p>
            <a:endParaRPr lang="fr-FR" dirty="0" smtClean="0"/>
          </a:p>
        </p:txBody>
      </p:sp>
    </p:spTree>
    <p:extLst>
      <p:ext uri="{BB962C8B-B14F-4D97-AF65-F5344CB8AC3E}">
        <p14:creationId xmlns:p14="http://schemas.microsoft.com/office/powerpoint/2010/main" val="2941787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fr-FR" dirty="0" smtClean="0"/>
              <a:t>L’affaire de la Régale (suite)</a:t>
            </a:r>
            <a:endParaRPr lang="el-GR" dirty="0"/>
          </a:p>
        </p:txBody>
      </p:sp>
      <p:sp>
        <p:nvSpPr>
          <p:cNvPr id="3" name="Θέση περιεχομένου 2"/>
          <p:cNvSpPr>
            <a:spLocks noGrp="1"/>
          </p:cNvSpPr>
          <p:nvPr>
            <p:ph idx="1"/>
          </p:nvPr>
        </p:nvSpPr>
        <p:spPr/>
        <p:txBody>
          <a:bodyPr>
            <a:normAutofit fontScale="92500" lnSpcReduction="20000"/>
          </a:bodyPr>
          <a:lstStyle/>
          <a:p>
            <a:r>
              <a:rPr lang="fr-FR" sz="2800" dirty="0">
                <a:latin typeface="Times New Roman" charset="0"/>
                <a:ea typeface="ＭＳ Ｐゴシック" charset="0"/>
                <a:cs typeface="ＭＳ Ｐゴシック" charset="0"/>
              </a:rPr>
              <a:t>Le pape refuse l’investiture aux trente-cinq évêques nommés par le roi</a:t>
            </a:r>
          </a:p>
          <a:p>
            <a:endParaRPr lang="fr-FR" sz="2800" dirty="0">
              <a:latin typeface="Times New Roman" charset="0"/>
              <a:ea typeface="ＭＳ Ｐゴシック" charset="0"/>
              <a:cs typeface="ＭＳ Ｐゴシック" charset="0"/>
            </a:endParaRPr>
          </a:p>
          <a:p>
            <a:r>
              <a:rPr lang="fr-FR" sz="2800" dirty="0">
                <a:latin typeface="Times New Roman" charset="0"/>
                <a:ea typeface="ＭＳ Ｐゴシック" charset="0"/>
                <a:cs typeface="ＭＳ Ｐゴシック" charset="0"/>
              </a:rPr>
              <a:t>Occupation du territoire pontifical à Avignon </a:t>
            </a:r>
            <a:r>
              <a:rPr lang="fr-FR" sz="2800" dirty="0" smtClean="0">
                <a:latin typeface="Times New Roman" charset="0"/>
                <a:ea typeface="ＭＳ Ｐゴシック" charset="0"/>
                <a:cs typeface="ＭＳ Ｐゴシック" charset="0"/>
              </a:rPr>
              <a:t>par les troupes du roi (</a:t>
            </a:r>
            <a:r>
              <a:rPr lang="fr-FR" sz="2800" dirty="0">
                <a:latin typeface="Times New Roman" charset="0"/>
                <a:ea typeface="ＭＳ Ｐゴシック" charset="0"/>
                <a:cs typeface="ＭＳ Ｐゴシック" charset="0"/>
              </a:rPr>
              <a:t>1688)</a:t>
            </a:r>
          </a:p>
          <a:p>
            <a:endParaRPr lang="fr-FR" sz="2800" dirty="0">
              <a:latin typeface="Times New Roman" charset="0"/>
              <a:ea typeface="ＭＳ Ｐゴシック" charset="0"/>
              <a:cs typeface="ＭＳ Ｐゴシック" charset="0"/>
            </a:endParaRPr>
          </a:p>
          <a:p>
            <a:r>
              <a:rPr lang="fr-FR" sz="2800" dirty="0">
                <a:latin typeface="Times New Roman" charset="0"/>
                <a:ea typeface="ＭＳ Ｐゴシック" charset="0"/>
                <a:cs typeface="ＭＳ Ｐゴシック" charset="0"/>
              </a:rPr>
              <a:t>Louis XIV est considéré comme schismatique </a:t>
            </a:r>
          </a:p>
          <a:p>
            <a:endParaRPr lang="fr-FR" sz="2800" dirty="0">
              <a:latin typeface="Times New Roman" charset="0"/>
              <a:ea typeface="ＭＳ Ｐゴシック" charset="0"/>
              <a:cs typeface="Times New Roman" charset="0"/>
            </a:endParaRPr>
          </a:p>
          <a:p>
            <a:r>
              <a:rPr lang="fr-FR" sz="2800" dirty="0" smtClean="0">
                <a:latin typeface="Times New Roman" charset="0"/>
                <a:ea typeface="ＭＳ Ｐゴシック" charset="0"/>
                <a:cs typeface="Times New Roman" charset="0"/>
              </a:rPr>
              <a:t> </a:t>
            </a:r>
            <a:r>
              <a:rPr lang="fr-FR" sz="2800" dirty="0"/>
              <a:t>À</a:t>
            </a:r>
            <a:r>
              <a:rPr lang="fr-FR" sz="2800" dirty="0" smtClean="0">
                <a:latin typeface="Times New Roman" charset="0"/>
                <a:ea typeface="ＭＳ Ｐゴシック" charset="0"/>
                <a:cs typeface="Times New Roman" charset="0"/>
              </a:rPr>
              <a:t> cause des </a:t>
            </a:r>
            <a:r>
              <a:rPr lang="fr-FR" sz="2800" dirty="0">
                <a:latin typeface="Times New Roman" charset="0"/>
                <a:ea typeface="ＭＳ Ｐゴシック" charset="0"/>
                <a:cs typeface="Times New Roman" charset="0"/>
              </a:rPr>
              <a:t>guerres, Louis XIV </a:t>
            </a:r>
            <a:r>
              <a:rPr lang="fr-FR" sz="2800" dirty="0" smtClean="0">
                <a:latin typeface="Times New Roman" charset="0"/>
                <a:ea typeface="ＭＳ Ｐゴシック" charset="0"/>
                <a:cs typeface="Times New Roman" charset="0"/>
              </a:rPr>
              <a:t>se r</a:t>
            </a:r>
            <a:r>
              <a:rPr lang="fr-FR" sz="2800" dirty="0">
                <a:latin typeface="Times New Roman" charset="0"/>
                <a:ea typeface="ＭＳ Ｐゴシック" charset="0"/>
                <a:cs typeface="Times New Roman" charset="0"/>
              </a:rPr>
              <a:t>é</a:t>
            </a:r>
            <a:r>
              <a:rPr lang="fr-FR" sz="2800" dirty="0" smtClean="0">
                <a:latin typeface="Times New Roman" charset="0"/>
                <a:ea typeface="ＭＳ Ｐゴシック" charset="0"/>
                <a:cs typeface="Times New Roman" charset="0"/>
              </a:rPr>
              <a:t>concilie avec le pape </a:t>
            </a:r>
            <a:r>
              <a:rPr lang="fr-FR" sz="2800" dirty="0">
                <a:latin typeface="Times New Roman" charset="0"/>
                <a:ea typeface="ＭＳ Ｐゴシック" charset="0"/>
                <a:cs typeface="Times New Roman" charset="0"/>
              </a:rPr>
              <a:t>Innocent </a:t>
            </a:r>
            <a:r>
              <a:rPr lang="fr-FR" sz="2800" dirty="0" smtClean="0">
                <a:latin typeface="Times New Roman" charset="0"/>
                <a:ea typeface="ＭＳ Ｐゴシック" charset="0"/>
                <a:cs typeface="Times New Roman" charset="0"/>
              </a:rPr>
              <a:t>XII (1693)</a:t>
            </a:r>
            <a:endParaRPr lang="fr-FR" sz="2800" dirty="0">
              <a:latin typeface="Times New Roman" charset="0"/>
              <a:ea typeface="ＭＳ Ｐゴシック" charset="0"/>
              <a:cs typeface="Times New Roman" charset="0"/>
            </a:endParaRPr>
          </a:p>
          <a:p>
            <a:pPr marL="0" indent="0">
              <a:buNone/>
            </a:pPr>
            <a:endParaRPr lang="el-GR" sz="2800" dirty="0">
              <a:solidFill>
                <a:srgbClr val="000000"/>
              </a:solidFill>
            </a:endParaRPr>
          </a:p>
        </p:txBody>
      </p:sp>
    </p:spTree>
    <p:extLst>
      <p:ext uri="{BB962C8B-B14F-4D97-AF65-F5344CB8AC3E}">
        <p14:creationId xmlns:p14="http://schemas.microsoft.com/office/powerpoint/2010/main" val="877923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Louis XIV et les jansénistes</a:t>
            </a:r>
            <a:endParaRPr lang="fr-FR" dirty="0"/>
          </a:p>
        </p:txBody>
      </p:sp>
      <p:sp>
        <p:nvSpPr>
          <p:cNvPr id="3" name="Espace réservé du contenu 2"/>
          <p:cNvSpPr>
            <a:spLocks noGrp="1"/>
          </p:cNvSpPr>
          <p:nvPr>
            <p:ph idx="1"/>
          </p:nvPr>
        </p:nvSpPr>
        <p:spPr/>
        <p:txBody>
          <a:bodyPr>
            <a:normAutofit fontScale="62500" lnSpcReduction="20000"/>
          </a:bodyPr>
          <a:lstStyle/>
          <a:p>
            <a:pPr>
              <a:defRPr/>
            </a:pPr>
            <a:r>
              <a:rPr lang="fr-FR" dirty="0" smtClean="0">
                <a:latin typeface="Times New Roman" charset="0"/>
                <a:ea typeface="ＭＳ Ｐゴシック" charset="0"/>
                <a:cs typeface="ＭＳ Ｐゴシック" charset="0"/>
              </a:rPr>
              <a:t>Le Conseil du roi exige que les ecclésiastiques signent un formulaire désavouant le jansénisme  (1661)</a:t>
            </a:r>
          </a:p>
          <a:p>
            <a:pPr>
              <a:defRPr/>
            </a:pPr>
            <a:endParaRPr lang="fr-FR" dirty="0">
              <a:latin typeface="Times New Roman" charset="0"/>
              <a:ea typeface="ＭＳ Ｐゴシック" charset="0"/>
              <a:cs typeface="ＭＳ Ｐゴシック" charset="0"/>
            </a:endParaRPr>
          </a:p>
          <a:p>
            <a:pPr>
              <a:defRPr/>
            </a:pPr>
            <a:r>
              <a:rPr lang="fr-FR" dirty="0" smtClean="0">
                <a:latin typeface="Times New Roman" charset="0"/>
                <a:ea typeface="ＭＳ Ｐゴシック" charset="0"/>
                <a:cs typeface="ＭＳ Ｐゴシック" charset="0"/>
              </a:rPr>
              <a:t>Arrestation </a:t>
            </a:r>
            <a:r>
              <a:rPr lang="fr-FR" dirty="0">
                <a:latin typeface="Times New Roman" charset="0"/>
                <a:ea typeface="ＭＳ Ｐゴシック" charset="0"/>
                <a:cs typeface="ＭＳ Ｐゴシック" charset="0"/>
              </a:rPr>
              <a:t>de Quesnel chef des </a:t>
            </a:r>
            <a:r>
              <a:rPr lang="fr-FR" dirty="0" smtClean="0">
                <a:latin typeface="Times New Roman" charset="0"/>
                <a:ea typeface="ＭＳ Ｐゴシック" charset="0"/>
                <a:cs typeface="ＭＳ Ｐゴシック" charset="0"/>
              </a:rPr>
              <a:t>jansénistes</a:t>
            </a:r>
            <a:endParaRPr lang="fr-FR" dirty="0">
              <a:latin typeface="Times New Roman" charset="0"/>
              <a:ea typeface="ＭＳ Ｐゴシック" charset="0"/>
              <a:cs typeface="ＭＳ Ｐゴシック" charset="0"/>
            </a:endParaRPr>
          </a:p>
          <a:p>
            <a:pPr>
              <a:defRPr/>
            </a:pPr>
            <a:r>
              <a:rPr lang="fr-FR" dirty="0" smtClean="0">
                <a:latin typeface="Times New Roman" charset="0"/>
                <a:ea typeface="ＭＳ Ｐゴシック" charset="0"/>
                <a:cs typeface="ＭＳ Ｐゴシック" charset="0"/>
              </a:rPr>
              <a:t>Expulsion des religieuses </a:t>
            </a:r>
          </a:p>
          <a:p>
            <a:pPr>
              <a:defRPr/>
            </a:pPr>
            <a:r>
              <a:rPr lang="fr-FR" dirty="0" smtClean="0">
                <a:latin typeface="Times New Roman" charset="0"/>
                <a:ea typeface="ＭＳ Ｐゴシック" charset="0"/>
                <a:cs typeface="ＭＳ Ｐゴシック" charset="0"/>
              </a:rPr>
              <a:t>Destruction du couvent Port-Royal des Champs (1709-1710)</a:t>
            </a:r>
          </a:p>
          <a:p>
            <a:pPr>
              <a:defRPr/>
            </a:pPr>
            <a:endParaRPr lang="fr-FR" dirty="0">
              <a:latin typeface="Times New Roman" charset="0"/>
              <a:ea typeface="ＭＳ Ｐゴシック" charset="0"/>
              <a:cs typeface="ＭＳ Ｐゴシック" charset="0"/>
            </a:endParaRPr>
          </a:p>
          <a:p>
            <a:pPr marL="0" indent="0">
              <a:buFont typeface="Symbol" charset="0"/>
              <a:buNone/>
              <a:defRPr/>
            </a:pPr>
            <a:r>
              <a:rPr lang="fr-FR" dirty="0">
                <a:latin typeface="Times New Roman" charset="0"/>
                <a:ea typeface="ＭＳ Ｐゴシック" charset="0"/>
                <a:cs typeface="ＭＳ Ｐゴシック" charset="0"/>
              </a:rPr>
              <a:t>Condamnation du jansénisme par le pape</a:t>
            </a:r>
          </a:p>
          <a:p>
            <a:pPr>
              <a:defRPr/>
            </a:pPr>
            <a:r>
              <a:rPr lang="fr-FR" sz="3000" dirty="0" smtClean="0">
                <a:latin typeface="Times New Roman"/>
                <a:ea typeface="ＭＳ Ｐゴシック" charset="0"/>
                <a:cs typeface="Times New Roman"/>
              </a:rPr>
              <a:t>Bulle </a:t>
            </a:r>
            <a:r>
              <a:rPr lang="fr-FR" sz="3000" dirty="0">
                <a:latin typeface="Times New Roman"/>
                <a:ea typeface="ＭＳ Ｐゴシック" charset="0"/>
                <a:cs typeface="Times New Roman"/>
              </a:rPr>
              <a:t>« </a:t>
            </a:r>
            <a:r>
              <a:rPr lang="fr-FR" sz="3000" dirty="0" err="1">
                <a:latin typeface="Times New Roman"/>
                <a:ea typeface="ＭＳ Ｐゴシック" charset="0"/>
                <a:cs typeface="Times New Roman"/>
              </a:rPr>
              <a:t>Vineam</a:t>
            </a:r>
            <a:r>
              <a:rPr lang="fr-FR" sz="3000" dirty="0">
                <a:latin typeface="Times New Roman"/>
                <a:ea typeface="ＭＳ Ｐゴシック" charset="0"/>
                <a:cs typeface="Times New Roman"/>
              </a:rPr>
              <a:t> </a:t>
            </a:r>
            <a:r>
              <a:rPr lang="fr-FR" sz="3000" dirty="0" err="1">
                <a:latin typeface="Times New Roman"/>
                <a:ea typeface="ＭＳ Ｐゴシック" charset="0"/>
                <a:cs typeface="Times New Roman"/>
              </a:rPr>
              <a:t>Domini</a:t>
            </a:r>
            <a:r>
              <a:rPr lang="fr-FR" sz="3000" dirty="0">
                <a:latin typeface="Times New Roman"/>
                <a:ea typeface="ＭＳ Ｐゴシック" charset="0"/>
                <a:cs typeface="Times New Roman"/>
              </a:rPr>
              <a:t> » </a:t>
            </a:r>
            <a:r>
              <a:rPr lang="fr-FR" sz="3000" dirty="0" smtClean="0">
                <a:latin typeface="Times New Roman"/>
                <a:ea typeface="ＭＳ Ｐゴシック" charset="0"/>
                <a:cs typeface="Times New Roman"/>
              </a:rPr>
              <a:t>(1705</a:t>
            </a:r>
            <a:r>
              <a:rPr lang="fr-FR" sz="3000" dirty="0">
                <a:latin typeface="Times New Roman"/>
                <a:ea typeface="ＭＳ Ｐゴシック" charset="0"/>
                <a:cs typeface="Times New Roman"/>
              </a:rPr>
              <a:t>)</a:t>
            </a:r>
          </a:p>
          <a:p>
            <a:pPr>
              <a:defRPr/>
            </a:pPr>
            <a:r>
              <a:rPr lang="fr-FR" sz="3000" dirty="0" smtClean="0">
                <a:latin typeface="Times New Roman"/>
                <a:ea typeface="ＭＳ Ｐゴシック" charset="0"/>
                <a:cs typeface="Times New Roman"/>
              </a:rPr>
              <a:t>Bulle </a:t>
            </a:r>
            <a:r>
              <a:rPr lang="fr-FR" sz="3000" dirty="0" err="1">
                <a:latin typeface="Times New Roman"/>
                <a:ea typeface="ＭＳ Ｐゴシック" charset="0"/>
                <a:cs typeface="Times New Roman"/>
              </a:rPr>
              <a:t>Unigenitus</a:t>
            </a:r>
            <a:r>
              <a:rPr lang="fr-FR" sz="3000" dirty="0">
                <a:latin typeface="Times New Roman"/>
                <a:ea typeface="ＭＳ Ｐゴシック" charset="0"/>
                <a:cs typeface="Times New Roman"/>
              </a:rPr>
              <a:t>  (1713)</a:t>
            </a:r>
          </a:p>
          <a:p>
            <a:pPr marL="0" indent="0">
              <a:buNone/>
            </a:pPr>
            <a:endParaRPr lang="fr-FR" b="1" i="1" dirty="0" err="1" smtClean="0">
              <a:solidFill>
                <a:srgbClr val="FF0000"/>
              </a:solidFill>
              <a:latin typeface="Arial" charset="0"/>
              <a:ea typeface="ＭＳ Ｐゴシック" charset="0"/>
              <a:cs typeface="ＭＳ Ｐゴシック" charset="0"/>
            </a:endParaRPr>
          </a:p>
          <a:p>
            <a:pPr marL="0" indent="0">
              <a:buNone/>
            </a:pPr>
            <a:r>
              <a:rPr lang="fr-FR" b="1" i="1" dirty="0" smtClean="0">
                <a:solidFill>
                  <a:srgbClr val="FF0000"/>
                </a:solidFill>
                <a:latin typeface="Arial" charset="0"/>
                <a:ea typeface="ＭＳ Ｐゴシック" charset="0"/>
                <a:cs typeface="ＭＳ Ｐゴシック" charset="0"/>
              </a:rPr>
              <a:t>Vive </a:t>
            </a:r>
            <a:r>
              <a:rPr lang="fr-FR" b="1" i="1" dirty="0">
                <a:solidFill>
                  <a:srgbClr val="FF0000"/>
                </a:solidFill>
                <a:latin typeface="Arial" charset="0"/>
                <a:ea typeface="ＭＳ Ｐゴシック" charset="0"/>
                <a:cs typeface="ＭＳ Ｐゴシック" charset="0"/>
              </a:rPr>
              <a:t>opposition en France</a:t>
            </a:r>
          </a:p>
          <a:p>
            <a:pPr marL="0" indent="0">
              <a:buNone/>
            </a:pPr>
            <a:endParaRPr lang="fr-FR" dirty="0"/>
          </a:p>
        </p:txBody>
      </p:sp>
    </p:spTree>
    <p:extLst>
      <p:ext uri="{BB962C8B-B14F-4D97-AF65-F5344CB8AC3E}">
        <p14:creationId xmlns:p14="http://schemas.microsoft.com/office/powerpoint/2010/main" val="806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fr-FR" dirty="0" smtClean="0"/>
              <a:t>La situation de l’église catholique après la Contre-Réforme</a:t>
            </a:r>
            <a:endParaRPr lang="el-GR" dirty="0"/>
          </a:p>
        </p:txBody>
      </p:sp>
      <p:sp>
        <p:nvSpPr>
          <p:cNvPr id="5" name="Θέση περιεχομένου 4"/>
          <p:cNvSpPr>
            <a:spLocks noGrp="1"/>
          </p:cNvSpPr>
          <p:nvPr>
            <p:ph idx="1"/>
          </p:nvPr>
        </p:nvSpPr>
        <p:spPr/>
        <p:txBody>
          <a:bodyPr>
            <a:noAutofit/>
          </a:bodyPr>
          <a:lstStyle/>
          <a:p>
            <a:endParaRPr lang="el-GR" sz="2400" dirty="0" smtClean="0">
              <a:latin typeface="Times New Roman" charset="0"/>
              <a:ea typeface="ＭＳ Ｐゴシック" charset="0"/>
              <a:cs typeface="Times New Roman" charset="0"/>
            </a:endParaRPr>
          </a:p>
          <a:p>
            <a:r>
              <a:rPr lang="fr-FR" sz="2400" dirty="0" smtClean="0">
                <a:latin typeface="Times New Roman" charset="0"/>
                <a:ea typeface="ＭＳ Ｐゴシック" charset="0"/>
                <a:cs typeface="Times New Roman" charset="0"/>
              </a:rPr>
              <a:t>Mesures </a:t>
            </a:r>
            <a:r>
              <a:rPr lang="fr-FR" sz="2400" dirty="0" smtClean="0">
                <a:latin typeface="Times New Roman" charset="0"/>
                <a:ea typeface="ＭＳ Ｐゴシック" charset="0"/>
                <a:cs typeface="Times New Roman" charset="0"/>
              </a:rPr>
              <a:t>disciplinaires prises contre les excès des prélats catholiques</a:t>
            </a:r>
            <a:endParaRPr lang="fr-FR" sz="2400" dirty="0">
              <a:latin typeface="Times New Roman" charset="0"/>
              <a:ea typeface="ＭＳ Ｐゴシック" charset="0"/>
              <a:cs typeface="Times New Roman" charset="0"/>
            </a:endParaRPr>
          </a:p>
          <a:p>
            <a:r>
              <a:rPr lang="fr-FR" sz="2400" dirty="0" smtClean="0">
                <a:latin typeface="Times New Roman" charset="0"/>
                <a:ea typeface="ＭＳ Ｐゴシック" charset="0"/>
                <a:cs typeface="Times New Roman" charset="0"/>
              </a:rPr>
              <a:t>Meilleure administration des diocèses</a:t>
            </a:r>
            <a:endParaRPr lang="fr-FR" sz="2400" dirty="0">
              <a:latin typeface="Times New Roman" charset="0"/>
              <a:ea typeface="ＭＳ Ｐゴシック" charset="0"/>
              <a:cs typeface="Times New Roman" charset="0"/>
            </a:endParaRPr>
          </a:p>
          <a:p>
            <a:r>
              <a:rPr lang="fr-FR" sz="2400" dirty="0">
                <a:latin typeface="Times New Roman" charset="0"/>
                <a:ea typeface="ＭＳ Ｐゴシック" charset="0"/>
                <a:cs typeface="Times New Roman" charset="0"/>
              </a:rPr>
              <a:t>Rédaction des catéchismes</a:t>
            </a:r>
          </a:p>
          <a:p>
            <a:r>
              <a:rPr lang="fr-FR" sz="2400" dirty="0">
                <a:latin typeface="Times New Roman" charset="0"/>
                <a:ea typeface="ＭＳ Ｐゴシック" charset="0"/>
                <a:cs typeface="Times New Roman" charset="0"/>
              </a:rPr>
              <a:t>Organisation de séminaires pour les prêtres </a:t>
            </a:r>
          </a:p>
          <a:p>
            <a:endParaRPr lang="el-GR" sz="2400" dirty="0"/>
          </a:p>
        </p:txBody>
      </p:sp>
    </p:spTree>
    <p:extLst>
      <p:ext uri="{BB962C8B-B14F-4D97-AF65-F5344CB8AC3E}">
        <p14:creationId xmlns:p14="http://schemas.microsoft.com/office/powerpoint/2010/main" val="26389518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p:cNvPicPr>
            <a:picLocks noGrp="1" noChangeAspect="1"/>
          </p:cNvPicPr>
          <p:nvPr>
            <p:ph type="pic" idx="1"/>
          </p:nvPr>
        </p:nvPicPr>
        <p:blipFill>
          <a:blip r:embed="rId3">
            <a:extLst>
              <a:ext uri="{28A0092B-C50C-407E-A947-70E740481C1C}">
                <a14:useLocalDpi xmlns:a14="http://schemas.microsoft.com/office/drawing/2010/main" val="0"/>
              </a:ext>
            </a:extLst>
          </a:blip>
          <a:srcRect t="8005" b="8005"/>
          <a:stretch>
            <a:fillRect/>
          </a:stretch>
        </p:blipFill>
        <p:spPr/>
      </p:pic>
      <p:sp>
        <p:nvSpPr>
          <p:cNvPr id="8" name="Θέση κειμένου 7"/>
          <p:cNvSpPr>
            <a:spLocks noGrp="1"/>
          </p:cNvSpPr>
          <p:nvPr>
            <p:ph type="body" sz="half" idx="2"/>
          </p:nvPr>
        </p:nvSpPr>
        <p:spPr/>
        <p:txBody>
          <a:bodyPr>
            <a:normAutofit/>
          </a:bodyPr>
          <a:lstStyle/>
          <a:p>
            <a:endParaRPr lang="el-GR" sz="2400" dirty="0"/>
          </a:p>
        </p:txBody>
      </p:sp>
      <p:sp>
        <p:nvSpPr>
          <p:cNvPr id="6" name="Τίτλος 5"/>
          <p:cNvSpPr>
            <a:spLocks noGrp="1"/>
          </p:cNvSpPr>
          <p:nvPr>
            <p:ph type="title"/>
          </p:nvPr>
        </p:nvSpPr>
        <p:spPr/>
        <p:txBody>
          <a:bodyPr/>
          <a:lstStyle/>
          <a:p>
            <a:r>
              <a:rPr lang="fr-FR" dirty="0">
                <a:latin typeface="Times New Roman" charset="0"/>
                <a:ea typeface="ＭＳ Ｐゴシック" charset="0"/>
                <a:cs typeface="ＭＳ Ｐゴシック" charset="0"/>
              </a:rPr>
              <a:t>Louis XIV et </a:t>
            </a:r>
            <a:r>
              <a:rPr lang="fr-FR" dirty="0" smtClean="0">
                <a:latin typeface="Times New Roman" charset="0"/>
                <a:ea typeface="ＭＳ Ｐゴシック" charset="0"/>
                <a:cs typeface="ＭＳ Ｐゴシック" charset="0"/>
              </a:rPr>
              <a:t>les jansénistes</a:t>
            </a:r>
            <a:endParaRPr lang="el-G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196752"/>
            <a:ext cx="6782966" cy="529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90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a:latin typeface="Times New Roman" charset="0"/>
                <a:ea typeface="ＭＳ Ｐゴシック" charset="0"/>
                <a:cs typeface="ＭＳ Ｐゴシック" charset="0"/>
              </a:rPr>
              <a:t>Louis XIV et les </a:t>
            </a:r>
            <a:r>
              <a:rPr lang="fr-FR" dirty="0" smtClean="0">
                <a:latin typeface="Times New Roman" charset="0"/>
                <a:ea typeface="ＭＳ Ｐゴシック" charset="0"/>
                <a:cs typeface="ＭＳ Ｐゴシック" charset="0"/>
              </a:rPr>
              <a:t>protestants</a:t>
            </a:r>
            <a:endParaRPr lang="el-GR" dirty="0"/>
          </a:p>
        </p:txBody>
      </p:sp>
      <p:sp>
        <p:nvSpPr>
          <p:cNvPr id="3" name="Θέση περιεχομένου 2"/>
          <p:cNvSpPr>
            <a:spLocks noGrp="1"/>
          </p:cNvSpPr>
          <p:nvPr>
            <p:ph idx="1"/>
          </p:nvPr>
        </p:nvSpPr>
        <p:spPr/>
        <p:txBody>
          <a:bodyPr>
            <a:normAutofit/>
          </a:bodyPr>
          <a:lstStyle/>
          <a:p>
            <a:pPr>
              <a:buNone/>
            </a:pPr>
            <a:r>
              <a:rPr lang="fr-FR" sz="2800" dirty="0">
                <a:latin typeface="Times New Roman" charset="0"/>
                <a:ea typeface="ＭＳ Ｐゴシック" charset="0"/>
                <a:cs typeface="ＭＳ Ｐゴシック" charset="0"/>
              </a:rPr>
              <a:t>A partir de 1679,  Louis XIV devient pieux et même dévot sous l’influence </a:t>
            </a:r>
            <a:r>
              <a:rPr lang="fr-FR" sz="2800" dirty="0" smtClean="0">
                <a:latin typeface="Times New Roman" charset="0"/>
                <a:ea typeface="ＭＳ Ｐゴシック" charset="0"/>
                <a:cs typeface="ＭＳ Ｐゴシック" charset="0"/>
              </a:rPr>
              <a:t>:</a:t>
            </a:r>
            <a:endParaRPr lang="fr-FR" sz="2800" dirty="0">
              <a:latin typeface="Times New Roman" charset="0"/>
              <a:ea typeface="ＭＳ Ｐゴシック" charset="0"/>
              <a:cs typeface="ＭＳ Ｐゴシック" charset="0"/>
            </a:endParaRPr>
          </a:p>
          <a:p>
            <a:pPr>
              <a:buNone/>
            </a:pPr>
            <a:endParaRPr lang="fr-FR" sz="2800" dirty="0">
              <a:latin typeface="Times New Roman" charset="0"/>
              <a:ea typeface="ＭＳ Ｐゴシック" charset="0"/>
              <a:cs typeface="ＭＳ Ｐゴシック" charset="0"/>
            </a:endParaRPr>
          </a:p>
          <a:p>
            <a:r>
              <a:rPr lang="fr-FR" sz="2800" dirty="0">
                <a:latin typeface="Times New Roman" charset="0"/>
                <a:ea typeface="ＭＳ Ｐゴシック" charset="0"/>
                <a:cs typeface="ＭＳ Ｐゴシック" charset="0"/>
              </a:rPr>
              <a:t>d</a:t>
            </a:r>
            <a:r>
              <a:rPr lang="fr-FR" sz="2800" dirty="0" smtClean="0">
                <a:latin typeface="Times New Roman" charset="0"/>
                <a:ea typeface="ＭＳ Ｐゴシック" charset="0"/>
                <a:cs typeface="ＭＳ Ｐゴシック" charset="0"/>
              </a:rPr>
              <a:t>e Mme </a:t>
            </a:r>
            <a:r>
              <a:rPr lang="fr-FR" sz="2800" dirty="0">
                <a:latin typeface="Times New Roman" charset="0"/>
                <a:ea typeface="ＭＳ Ｐゴシック" charset="0"/>
                <a:cs typeface="ＭＳ Ｐゴシック" charset="0"/>
              </a:rPr>
              <a:t>de Maintenon </a:t>
            </a:r>
          </a:p>
          <a:p>
            <a:r>
              <a:rPr lang="fr-FR" sz="2800" dirty="0">
                <a:latin typeface="Times New Roman" charset="0"/>
                <a:ea typeface="ＭＳ Ｐゴシック" charset="0"/>
                <a:cs typeface="ＭＳ Ｐゴシック" charset="0"/>
              </a:rPr>
              <a:t>d</a:t>
            </a:r>
            <a:r>
              <a:rPr lang="fr-FR" sz="2800" dirty="0" smtClean="0">
                <a:latin typeface="Times New Roman" charset="0"/>
                <a:ea typeface="ＭＳ Ｐゴシック" charset="0"/>
                <a:cs typeface="ＭＳ Ｐゴシック" charset="0"/>
              </a:rPr>
              <a:t>e Bossuet </a:t>
            </a:r>
            <a:endParaRPr lang="fr-FR" sz="2800" dirty="0">
              <a:latin typeface="Times New Roman" charset="0"/>
              <a:ea typeface="ＭＳ Ｐゴシック" charset="0"/>
              <a:cs typeface="ＭＳ Ｐゴシック" charset="0"/>
            </a:endParaRPr>
          </a:p>
          <a:p>
            <a:r>
              <a:rPr lang="fr-FR" sz="2800" dirty="0">
                <a:latin typeface="Times New Roman" charset="0"/>
                <a:ea typeface="ＭＳ Ｐゴシック" charset="0"/>
                <a:cs typeface="ＭＳ Ｐゴシック" charset="0"/>
              </a:rPr>
              <a:t>du père La Chaise (son confesseur)</a:t>
            </a:r>
          </a:p>
          <a:p>
            <a:r>
              <a:rPr lang="fr-FR" sz="2800" dirty="0">
                <a:latin typeface="Times New Roman" charset="0"/>
                <a:ea typeface="ＭＳ Ｐゴシック" charset="0"/>
                <a:cs typeface="ＭＳ Ｐゴシック" charset="0"/>
              </a:rPr>
              <a:t>du clan Le </a:t>
            </a:r>
            <a:r>
              <a:rPr lang="fr-FR" sz="2800" dirty="0" smtClean="0">
                <a:latin typeface="Times New Roman" charset="0"/>
                <a:ea typeface="ＭＳ Ｐゴシック" charset="0"/>
                <a:cs typeface="ＭＳ Ｐゴシック" charset="0"/>
              </a:rPr>
              <a:t>Tellier-Louvois</a:t>
            </a:r>
            <a:endParaRPr lang="el-GR" sz="2800" dirty="0"/>
          </a:p>
        </p:txBody>
      </p:sp>
    </p:spTree>
    <p:extLst>
      <p:ext uri="{BB962C8B-B14F-4D97-AF65-F5344CB8AC3E}">
        <p14:creationId xmlns:p14="http://schemas.microsoft.com/office/powerpoint/2010/main" val="33922616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charset="0"/>
                <a:ea typeface="ＭＳ Ｐゴシック" charset="0"/>
                <a:cs typeface="ＭＳ Ｐゴシック" charset="0"/>
              </a:rPr>
              <a:t>Louis XIV et les protestants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latin typeface="Times New Roman" charset="0"/>
                <a:ea typeface="ＭＳ Ｐゴシック" charset="0"/>
                <a:cs typeface="Times New Roman" charset="0"/>
              </a:rPr>
              <a:t>L’</a:t>
            </a:r>
            <a:r>
              <a:rPr lang="fr-FR" altLang="ja-JP" dirty="0">
                <a:latin typeface="Times New Roman" charset="0"/>
                <a:ea typeface="ＭＳ Ｐゴシック" charset="0"/>
                <a:cs typeface="Times New Roman" charset="0"/>
              </a:rPr>
              <a:t> Édit de Nantes est appliqué à la lettre </a:t>
            </a:r>
          </a:p>
          <a:p>
            <a:r>
              <a:rPr lang="fr-FR" dirty="0">
                <a:latin typeface="Times New Roman" charset="0"/>
                <a:ea typeface="ＭＳ Ｐゴシック" charset="0"/>
                <a:cs typeface="Times New Roman" charset="0"/>
              </a:rPr>
              <a:t>Les temples nouvellement construits sont démolis</a:t>
            </a:r>
          </a:p>
          <a:p>
            <a:r>
              <a:rPr lang="fr-FR" dirty="0">
                <a:latin typeface="Times New Roman" charset="0"/>
                <a:ea typeface="ＭＳ Ｐゴシック" charset="0"/>
                <a:cs typeface="Times New Roman" charset="0"/>
              </a:rPr>
              <a:t>Les </a:t>
            </a:r>
            <a:r>
              <a:rPr lang="fr-FR" dirty="0" smtClean="0">
                <a:latin typeface="Times New Roman" charset="0"/>
                <a:ea typeface="ＭＳ Ｐゴシック" charset="0"/>
                <a:cs typeface="Times New Roman" charset="0"/>
              </a:rPr>
              <a:t>chambres de justice mi-parties </a:t>
            </a:r>
            <a:r>
              <a:rPr lang="fr-FR" dirty="0">
                <a:latin typeface="Times New Roman" charset="0"/>
                <a:ea typeface="ＭＳ Ｐゴシック" charset="0"/>
                <a:cs typeface="Times New Roman" charset="0"/>
              </a:rPr>
              <a:t>sont supprimées</a:t>
            </a:r>
          </a:p>
          <a:p>
            <a:r>
              <a:rPr lang="fr-FR" dirty="0" smtClean="0">
                <a:latin typeface="Times New Roman" charset="0"/>
                <a:ea typeface="ＭＳ Ｐゴシック" charset="0"/>
                <a:cs typeface="Times New Roman" charset="0"/>
              </a:rPr>
              <a:t>Les naissances et les morts sont surveillées par la police</a:t>
            </a:r>
          </a:p>
          <a:p>
            <a:r>
              <a:rPr lang="fr-FR" dirty="0" smtClean="0">
                <a:latin typeface="Times New Roman" charset="0"/>
                <a:ea typeface="ＭＳ Ｐゴシック" charset="0"/>
                <a:cs typeface="ＭＳ Ｐゴシック" charset="0"/>
              </a:rPr>
              <a:t>Interdiction </a:t>
            </a:r>
            <a:r>
              <a:rPr lang="fr-FR" dirty="0">
                <a:latin typeface="Times New Roman" charset="0"/>
                <a:ea typeface="ＭＳ Ｐゴシック" charset="0"/>
                <a:cs typeface="ＭＳ Ｐゴシック" charset="0"/>
              </a:rPr>
              <a:t>de chanter des psaumes en public </a:t>
            </a:r>
          </a:p>
          <a:p>
            <a:r>
              <a:rPr lang="fr-FR" dirty="0">
                <a:latin typeface="Times New Roman" charset="0"/>
                <a:ea typeface="ＭＳ Ｐゴシック" charset="0"/>
                <a:cs typeface="ＭＳ Ｐゴシック" charset="0"/>
              </a:rPr>
              <a:t>Limitation des horaires d’enterrement </a:t>
            </a:r>
            <a:endParaRPr lang="fr-FR" dirty="0" smtClean="0">
              <a:latin typeface="Times New Roman" charset="0"/>
              <a:ea typeface="ＭＳ Ｐゴシック" charset="0"/>
              <a:cs typeface="ＭＳ Ｐゴシック" charset="0"/>
            </a:endParaRPr>
          </a:p>
          <a:p>
            <a:r>
              <a:rPr lang="fr-FR" dirty="0" smtClean="0">
                <a:latin typeface="Times New Roman" charset="0"/>
                <a:ea typeface="ＭＳ Ｐゴシック" charset="0"/>
                <a:cs typeface="ＭＳ Ｐゴシック" charset="0"/>
              </a:rPr>
              <a:t>Interdiction aux protestants d’exercer certaines professions</a:t>
            </a:r>
            <a:endParaRPr lang="fr-FR" dirty="0"/>
          </a:p>
        </p:txBody>
      </p:sp>
    </p:spTree>
    <p:extLst>
      <p:ext uri="{BB962C8B-B14F-4D97-AF65-F5344CB8AC3E}">
        <p14:creationId xmlns:p14="http://schemas.microsoft.com/office/powerpoint/2010/main" val="1151925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p:cNvPicPr>
            <a:picLocks noGrp="1" noChangeAspect="1"/>
          </p:cNvPicPr>
          <p:nvPr>
            <p:ph type="pic" idx="1"/>
          </p:nvPr>
        </p:nvPicPr>
        <p:blipFill>
          <a:blip r:embed="rId3">
            <a:extLst>
              <a:ext uri="{28A0092B-C50C-407E-A947-70E740481C1C}">
                <a14:useLocalDpi xmlns:a14="http://schemas.microsoft.com/office/drawing/2010/main" val="0"/>
              </a:ext>
            </a:extLst>
          </a:blip>
          <a:srcRect t="8005" b="8005"/>
          <a:stretch>
            <a:fillRect/>
          </a:stretch>
        </p:blipFill>
        <p:spPr/>
      </p:pic>
      <p:sp>
        <p:nvSpPr>
          <p:cNvPr id="8" name="Θέση κειμένου 7"/>
          <p:cNvSpPr>
            <a:spLocks noGrp="1"/>
          </p:cNvSpPr>
          <p:nvPr>
            <p:ph type="body" sz="half" idx="2"/>
          </p:nvPr>
        </p:nvSpPr>
        <p:spPr>
          <a:xfrm>
            <a:off x="1792288" y="5157192"/>
            <a:ext cx="6164088" cy="1152128"/>
          </a:xfrm>
        </p:spPr>
        <p:txBody>
          <a:bodyPr>
            <a:normAutofit fontScale="92500"/>
          </a:bodyPr>
          <a:lstStyle/>
          <a:p>
            <a:r>
              <a:rPr lang="fr-FR" sz="2400" dirty="0"/>
              <a:t>Les dragons « missionnaires </a:t>
            </a:r>
            <a:r>
              <a:rPr lang="fr-FR" sz="2400" dirty="0" smtClean="0"/>
              <a:t>» et les dragonnades</a:t>
            </a:r>
          </a:p>
          <a:p>
            <a:r>
              <a:rPr lang="fr-FR" sz="2400" dirty="0" smtClean="0"/>
              <a:t>Politique de conversion (caisse </a:t>
            </a:r>
            <a:r>
              <a:rPr lang="fr-FR" sz="2400" dirty="0" err="1" smtClean="0"/>
              <a:t>Pélisson</a:t>
            </a:r>
            <a:r>
              <a:rPr lang="fr-FR" sz="2400" dirty="0" smtClean="0"/>
              <a:t>)</a:t>
            </a:r>
          </a:p>
          <a:p>
            <a:endParaRPr lang="el-GR" sz="2400" dirty="0"/>
          </a:p>
        </p:txBody>
      </p:sp>
      <p:sp>
        <p:nvSpPr>
          <p:cNvPr id="6" name="Τίτλος 5"/>
          <p:cNvSpPr>
            <a:spLocks noGrp="1"/>
          </p:cNvSpPr>
          <p:nvPr>
            <p:ph type="title"/>
          </p:nvPr>
        </p:nvSpPr>
        <p:spPr/>
        <p:txBody>
          <a:bodyPr/>
          <a:lstStyle/>
          <a:p>
            <a:r>
              <a:rPr lang="fr-FR" dirty="0">
                <a:latin typeface="Times New Roman" charset="0"/>
                <a:ea typeface="ＭＳ Ｐゴシック" charset="0"/>
                <a:cs typeface="ＭＳ Ｐゴシック" charset="0"/>
              </a:rPr>
              <a:t>Louis XIV et les protestants </a:t>
            </a:r>
            <a:endParaRPr lang="el-GR" dirty="0"/>
          </a:p>
        </p:txBody>
      </p:sp>
      <p:pic>
        <p:nvPicPr>
          <p:cNvPr id="2" name="Image 1" descr="drag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484784"/>
            <a:ext cx="5404104" cy="3803904"/>
          </a:xfrm>
          <a:prstGeom prst="rect">
            <a:avLst/>
          </a:prstGeom>
        </p:spPr>
      </p:pic>
    </p:spTree>
    <p:extLst>
      <p:ext uri="{BB962C8B-B14F-4D97-AF65-F5344CB8AC3E}">
        <p14:creationId xmlns:p14="http://schemas.microsoft.com/office/powerpoint/2010/main" val="9715937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a:latin typeface="Times New Roman" charset="0"/>
                <a:ea typeface="ＭＳ Ｐゴシック" charset="0"/>
                <a:cs typeface="ＭＳ Ｐゴシック" charset="0"/>
              </a:rPr>
              <a:t>Louis XIV et les </a:t>
            </a:r>
            <a:r>
              <a:rPr lang="fr-FR" dirty="0" smtClean="0">
                <a:latin typeface="Times New Roman" charset="0"/>
                <a:ea typeface="ＭＳ Ｐゴシック" charset="0"/>
                <a:cs typeface="ＭＳ Ｐゴシック" charset="0"/>
              </a:rPr>
              <a:t>protestants</a:t>
            </a:r>
            <a:endParaRPr lang="el-GR" dirty="0"/>
          </a:p>
        </p:txBody>
      </p:sp>
      <p:sp>
        <p:nvSpPr>
          <p:cNvPr id="3" name="Θέση περιεχομένου 2"/>
          <p:cNvSpPr>
            <a:spLocks noGrp="1"/>
          </p:cNvSpPr>
          <p:nvPr>
            <p:ph idx="1"/>
          </p:nvPr>
        </p:nvSpPr>
        <p:spPr/>
        <p:txBody>
          <a:bodyPr>
            <a:normAutofit fontScale="85000" lnSpcReduction="10000"/>
          </a:bodyPr>
          <a:lstStyle/>
          <a:p>
            <a:pPr algn="ctr">
              <a:buNone/>
            </a:pPr>
            <a:r>
              <a:rPr lang="fr-FR" sz="2800" dirty="0">
                <a:latin typeface="Times New Roman" charset="0"/>
                <a:ea typeface="ＭＳ Ｐゴシック" charset="0"/>
                <a:cs typeface="Times New Roman" charset="0"/>
              </a:rPr>
              <a:t>Louis XIV révoque </a:t>
            </a:r>
            <a:r>
              <a:rPr lang="fr-FR" sz="2800" dirty="0" smtClean="0">
                <a:latin typeface="Times New Roman" charset="0"/>
                <a:ea typeface="ＭＳ Ｐゴシック" charset="0"/>
                <a:cs typeface="Times New Roman" charset="0"/>
              </a:rPr>
              <a:t>l’</a:t>
            </a:r>
            <a:r>
              <a:rPr lang="fr-FR" altLang="ja-JP" sz="2800" dirty="0" smtClean="0">
                <a:latin typeface="Times New Roman" charset="0"/>
                <a:ea typeface="ＭＳ Ｐゴシック" charset="0"/>
                <a:cs typeface="Times New Roman" charset="0"/>
              </a:rPr>
              <a:t>Édit </a:t>
            </a:r>
            <a:r>
              <a:rPr lang="fr-FR" altLang="ja-JP" sz="2800" dirty="0">
                <a:latin typeface="Times New Roman" charset="0"/>
                <a:ea typeface="ＭＳ Ｐゴシック" charset="0"/>
                <a:cs typeface="Times New Roman" charset="0"/>
              </a:rPr>
              <a:t>de Nantes</a:t>
            </a:r>
          </a:p>
          <a:p>
            <a:pPr algn="ctr">
              <a:buNone/>
            </a:pPr>
            <a:r>
              <a:rPr lang="fr-FR" sz="2800" dirty="0" smtClean="0">
                <a:latin typeface="Times New Roman" charset="0"/>
                <a:ea typeface="ＭＳ Ｐゴシック" charset="0"/>
                <a:cs typeface="Times New Roman" charset="0"/>
              </a:rPr>
              <a:t>à Fontainebleau en 1685</a:t>
            </a:r>
          </a:p>
          <a:p>
            <a:pPr algn="ctr">
              <a:buNone/>
            </a:pPr>
            <a:r>
              <a:rPr lang="fr-FR" sz="2800" b="1" dirty="0" smtClean="0">
                <a:latin typeface="Times New Roman" charset="0"/>
                <a:ea typeface="ＭＳ Ｐゴシック" charset="0"/>
                <a:cs typeface="Times New Roman" charset="0"/>
              </a:rPr>
              <a:t>L’</a:t>
            </a:r>
            <a:r>
              <a:rPr lang="fr-FR" altLang="ja-JP" sz="2800" b="1" dirty="0">
                <a:latin typeface="Times New Roman" charset="0"/>
                <a:ea typeface="ＭＳ Ｐゴシック" charset="0"/>
                <a:cs typeface="Times New Roman" charset="0"/>
              </a:rPr>
              <a:t> </a:t>
            </a:r>
            <a:r>
              <a:rPr lang="fr-FR" altLang="ja-JP" sz="2800" b="1" dirty="0" smtClean="0">
                <a:latin typeface="Times New Roman" charset="0"/>
                <a:ea typeface="ＭＳ Ｐゴシック" charset="0"/>
                <a:cs typeface="Times New Roman" charset="0"/>
              </a:rPr>
              <a:t>Édit de Fontainebleau </a:t>
            </a:r>
            <a:endParaRPr lang="fr-FR" sz="2800" b="1" dirty="0" smtClean="0"/>
          </a:p>
          <a:p>
            <a:pPr marL="0" indent="0" algn="just">
              <a:buNone/>
            </a:pPr>
            <a:r>
              <a:rPr lang="fr-FR" sz="2800" dirty="0" smtClean="0">
                <a:latin typeface="Times New Roman" charset="0"/>
                <a:ea typeface="ＭＳ Ｐゴシック" charset="0"/>
                <a:cs typeface="ＭＳ Ｐゴシック" charset="0"/>
              </a:rPr>
              <a:t>« Nous </a:t>
            </a:r>
            <a:r>
              <a:rPr lang="fr-FR" sz="2800" dirty="0">
                <a:latin typeface="Times New Roman" charset="0"/>
                <a:ea typeface="ＭＳ Ｐゴシック" charset="0"/>
                <a:cs typeface="ＭＳ Ｐゴシック" charset="0"/>
              </a:rPr>
              <a:t>voyons présentement avec la juste reconnaissance que nous devons à Dieu, que nos soins ont eu la fin que nous nous sommes proposée, puisque la meilleure et la plus grande partie de nos sujets de la dite Religion Prétendue Réformée ont embrassé la catholique ; et d’autant qu’au moyen de ce l’exécution de l’édit de Nantes et de tout ce qui a été ordonné en faveur de ladite  Religion Prétendue Réformée </a:t>
            </a:r>
            <a:r>
              <a:rPr lang="fr-FR" sz="2800" dirty="0" smtClean="0">
                <a:latin typeface="Times New Roman" charset="0"/>
                <a:ea typeface="ＭＳ Ｐゴシック" charset="0"/>
                <a:cs typeface="ＭＳ Ｐゴシック" charset="0"/>
              </a:rPr>
              <a:t>demeure </a:t>
            </a:r>
            <a:r>
              <a:rPr lang="fr-FR" sz="2800" dirty="0">
                <a:latin typeface="Times New Roman" charset="0"/>
                <a:ea typeface="ＭＳ Ｐゴシック" charset="0"/>
                <a:cs typeface="ＭＳ Ｐゴシック" charset="0"/>
              </a:rPr>
              <a:t>inutile, nous avons jugé que nous ne pouvions rien faire de mieux que de révoquer entièrement ledit édit de Nantes »</a:t>
            </a:r>
          </a:p>
          <a:p>
            <a:pPr marL="0" indent="0">
              <a:buNone/>
            </a:pPr>
            <a:endParaRPr lang="el-GR" sz="2800" dirty="0"/>
          </a:p>
        </p:txBody>
      </p:sp>
    </p:spTree>
    <p:extLst>
      <p:ext uri="{BB962C8B-B14F-4D97-AF65-F5344CB8AC3E}">
        <p14:creationId xmlns:p14="http://schemas.microsoft.com/office/powerpoint/2010/main" val="36806404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5">
                    <a:lumMod val="60000"/>
                    <a:lumOff val="40000"/>
                  </a:schemeClr>
                </a:solidFill>
                <a:latin typeface="Times New Roman" charset="0"/>
                <a:ea typeface="ＭＳ Ｐゴシック" charset="0"/>
                <a:cs typeface="Times New Roman" charset="0"/>
              </a:rPr>
              <a:t>Conséquences </a:t>
            </a:r>
            <a:r>
              <a:rPr lang="fr-FR" dirty="0" smtClean="0">
                <a:solidFill>
                  <a:schemeClr val="accent5">
                    <a:lumMod val="60000"/>
                    <a:lumOff val="40000"/>
                  </a:schemeClr>
                </a:solidFill>
                <a:latin typeface="Times New Roman" charset="0"/>
                <a:ea typeface="ＭＳ Ｐゴシック" charset="0"/>
                <a:cs typeface="Times New Roman" charset="0"/>
              </a:rPr>
              <a:t/>
            </a:r>
            <a:br>
              <a:rPr lang="fr-FR" dirty="0" smtClean="0">
                <a:solidFill>
                  <a:schemeClr val="accent5">
                    <a:lumMod val="60000"/>
                    <a:lumOff val="40000"/>
                  </a:schemeClr>
                </a:solidFill>
                <a:latin typeface="Times New Roman" charset="0"/>
                <a:ea typeface="ＭＳ Ｐゴシック" charset="0"/>
                <a:cs typeface="Times New Roman" charset="0"/>
              </a:rPr>
            </a:br>
            <a:r>
              <a:rPr lang="fr-FR" dirty="0" smtClean="0">
                <a:solidFill>
                  <a:schemeClr val="accent5">
                    <a:lumMod val="60000"/>
                    <a:lumOff val="40000"/>
                  </a:schemeClr>
                </a:solidFill>
                <a:latin typeface="Times New Roman" charset="0"/>
                <a:ea typeface="ＭＳ Ｐゴシック" charset="0"/>
                <a:cs typeface="Times New Roman" charset="0"/>
              </a:rPr>
              <a:t>de l’</a:t>
            </a:r>
            <a:r>
              <a:rPr lang="fr-FR" altLang="ja-JP" dirty="0" smtClean="0">
                <a:solidFill>
                  <a:schemeClr val="accent5">
                    <a:lumMod val="60000"/>
                    <a:lumOff val="40000"/>
                  </a:schemeClr>
                </a:solidFill>
                <a:latin typeface="Times New Roman" charset="0"/>
                <a:ea typeface="ＭＳ Ｐゴシック" charset="0"/>
                <a:cs typeface="Times New Roman" charset="0"/>
              </a:rPr>
              <a:t>Édit </a:t>
            </a:r>
            <a:r>
              <a:rPr lang="fr-FR" altLang="ja-JP" dirty="0">
                <a:solidFill>
                  <a:schemeClr val="accent5">
                    <a:lumMod val="60000"/>
                    <a:lumOff val="40000"/>
                  </a:schemeClr>
                </a:solidFill>
                <a:latin typeface="Times New Roman" charset="0"/>
                <a:ea typeface="ＭＳ Ｐゴシック" charset="0"/>
                <a:cs typeface="Times New Roman" charset="0"/>
              </a:rPr>
              <a:t>de Fontainebleau </a:t>
            </a:r>
            <a:endParaRPr lang="fr-FR" dirty="0">
              <a:solidFill>
                <a:schemeClr val="accent5">
                  <a:lumMod val="60000"/>
                  <a:lumOff val="40000"/>
                </a:schemeClr>
              </a:solidFill>
            </a:endParaRPr>
          </a:p>
        </p:txBody>
      </p:sp>
      <p:sp>
        <p:nvSpPr>
          <p:cNvPr id="3" name="Espace réservé du contenu 2"/>
          <p:cNvSpPr>
            <a:spLocks noGrp="1"/>
          </p:cNvSpPr>
          <p:nvPr>
            <p:ph idx="1"/>
          </p:nvPr>
        </p:nvSpPr>
        <p:spPr/>
        <p:txBody>
          <a:bodyPr>
            <a:normAutofit fontScale="92500"/>
          </a:bodyPr>
          <a:lstStyle/>
          <a:p>
            <a:pPr>
              <a:defRPr/>
            </a:pPr>
            <a:r>
              <a:rPr lang="fr-FR" dirty="0">
                <a:latin typeface="Times New Roman" charset="0"/>
                <a:ea typeface="ＭＳ Ｐゴシック" charset="0"/>
                <a:cs typeface="ＭＳ Ｐゴシック" charset="0"/>
              </a:rPr>
              <a:t>Les protestants dénoncent  le despotisme du Roi </a:t>
            </a:r>
            <a:endParaRPr lang="fr-FR" dirty="0">
              <a:latin typeface="Times New Roman" charset="0"/>
              <a:ea typeface="ＭＳ Ｐゴシック" charset="0"/>
              <a:cs typeface="Times New Roman" charset="0"/>
            </a:endParaRPr>
          </a:p>
          <a:p>
            <a:pPr>
              <a:defRPr/>
            </a:pPr>
            <a:r>
              <a:rPr lang="fr-FR" dirty="0" smtClean="0">
                <a:latin typeface="Times New Roman" charset="0"/>
                <a:ea typeface="ＭＳ Ｐゴシック" charset="0"/>
                <a:cs typeface="Times New Roman" charset="0"/>
              </a:rPr>
              <a:t>Départ de plus </a:t>
            </a:r>
            <a:r>
              <a:rPr lang="fr-FR" dirty="0">
                <a:latin typeface="Times New Roman" charset="0"/>
                <a:ea typeface="ＭＳ Ｐゴシック" charset="0"/>
                <a:cs typeface="Times New Roman" charset="0"/>
              </a:rPr>
              <a:t>de 200.000 protestants (</a:t>
            </a:r>
            <a:r>
              <a:rPr lang="fr-FR" dirty="0" smtClean="0">
                <a:latin typeface="Times New Roman" charset="0"/>
                <a:ea typeface="ＭＳ Ｐゴシック" charset="0"/>
                <a:cs typeface="Times New Roman" charset="0"/>
              </a:rPr>
              <a:t>commerçants, </a:t>
            </a:r>
            <a:r>
              <a:rPr lang="fr-FR" dirty="0">
                <a:latin typeface="Times New Roman" charset="0"/>
                <a:ea typeface="ＭＳ Ｐゴシック" charset="0"/>
                <a:cs typeface="Times New Roman" charset="0"/>
              </a:rPr>
              <a:t>manufacturiers) </a:t>
            </a:r>
          </a:p>
          <a:p>
            <a:pPr>
              <a:defRPr/>
            </a:pPr>
            <a:r>
              <a:rPr lang="fr-FR" dirty="0">
                <a:latin typeface="Times New Roman" charset="0"/>
                <a:ea typeface="ＭＳ Ｐゴシック" charset="0"/>
                <a:cs typeface="Times New Roman" charset="0"/>
              </a:rPr>
              <a:t>Hostilité de nombreux états protestants</a:t>
            </a:r>
          </a:p>
          <a:p>
            <a:pPr>
              <a:defRPr/>
            </a:pPr>
            <a:r>
              <a:rPr lang="fr-FR" dirty="0">
                <a:latin typeface="Times New Roman" charset="0"/>
                <a:ea typeface="ＭＳ Ｐゴシック" charset="0"/>
                <a:cs typeface="Times New Roman" charset="0"/>
              </a:rPr>
              <a:t>Culte caché dans les Cévennes </a:t>
            </a:r>
          </a:p>
          <a:p>
            <a:pPr>
              <a:defRPr/>
            </a:pPr>
            <a:r>
              <a:rPr lang="fr-FR" dirty="0">
                <a:latin typeface="Times New Roman" charset="0"/>
                <a:ea typeface="ＭＳ Ｐゴシック" charset="0"/>
                <a:cs typeface="Times New Roman" charset="0"/>
              </a:rPr>
              <a:t>Révolte  de Camisards </a:t>
            </a:r>
            <a:r>
              <a:rPr lang="fr-FR" dirty="0">
                <a:latin typeface="Times New Roman" charset="0"/>
                <a:ea typeface="ＭＳ Ｐゴシック" charset="0"/>
                <a:cs typeface="ＭＳ Ｐゴシック" charset="0"/>
              </a:rPr>
              <a:t>(1702-1705)</a:t>
            </a:r>
          </a:p>
          <a:p>
            <a:pPr marL="0" indent="0" algn="ctr">
              <a:buNone/>
              <a:defRPr/>
            </a:pPr>
            <a:r>
              <a:rPr lang="fr-FR" dirty="0">
                <a:solidFill>
                  <a:srgbClr val="FF0000"/>
                </a:solidFill>
                <a:latin typeface="Times New Roman" charset="0"/>
                <a:ea typeface="ＭＳ Ｐゴシック" charset="0"/>
                <a:cs typeface="Times New Roman" charset="0"/>
              </a:rPr>
              <a:t>É</a:t>
            </a:r>
            <a:r>
              <a:rPr lang="fr-FR" dirty="0">
                <a:solidFill>
                  <a:srgbClr val="FF0000"/>
                </a:solidFill>
                <a:latin typeface="Times New Roman" charset="0"/>
                <a:ea typeface="ＭＳ Ｐゴシック" charset="0"/>
                <a:cs typeface="ＭＳ Ｐゴシック" charset="0"/>
              </a:rPr>
              <a:t>chec </a:t>
            </a:r>
            <a:r>
              <a:rPr lang="fr-FR" dirty="0" smtClean="0">
                <a:solidFill>
                  <a:srgbClr val="FF0000"/>
                </a:solidFill>
                <a:latin typeface="Times New Roman" charset="0"/>
                <a:ea typeface="ＭＳ Ｐゴシック" charset="0"/>
                <a:cs typeface="ＭＳ Ｐゴシック" charset="0"/>
              </a:rPr>
              <a:t>de la politique </a:t>
            </a:r>
            <a:r>
              <a:rPr lang="fr-FR" dirty="0" err="1" smtClean="0">
                <a:solidFill>
                  <a:srgbClr val="FF0000"/>
                </a:solidFill>
                <a:latin typeface="Times New Roman" charset="0"/>
                <a:ea typeface="ＭＳ Ｐゴシック" charset="0"/>
                <a:cs typeface="ＭＳ Ｐゴシック" charset="0"/>
              </a:rPr>
              <a:t>anti-protestante</a:t>
            </a:r>
            <a:r>
              <a:rPr lang="fr-FR" dirty="0" smtClean="0">
                <a:solidFill>
                  <a:srgbClr val="FF0000"/>
                </a:solidFill>
                <a:latin typeface="Times New Roman" charset="0"/>
                <a:ea typeface="ＭＳ Ｐゴシック" charset="0"/>
                <a:cs typeface="ＭＳ Ｐゴシック" charset="0"/>
              </a:rPr>
              <a:t> de Louis XIV</a:t>
            </a:r>
            <a:endParaRPr lang="fr-FR" dirty="0"/>
          </a:p>
        </p:txBody>
      </p:sp>
    </p:spTree>
    <p:extLst>
      <p:ext uri="{BB962C8B-B14F-4D97-AF65-F5344CB8AC3E}">
        <p14:creationId xmlns:p14="http://schemas.microsoft.com/office/powerpoint/2010/main" val="360860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t>
            </a:r>
          </a:p>
          <a:p>
            <a:pPr marL="0" indent="0">
              <a:buNone/>
            </a:pPr>
            <a:r>
              <a:rPr lang="fr-FR" dirty="0" smtClean="0"/>
              <a:t>La résistance du jansénisme et les fausses conversions </a:t>
            </a:r>
            <a:r>
              <a:rPr lang="fr-FR" dirty="0"/>
              <a:t>des protestants </a:t>
            </a:r>
            <a:r>
              <a:rPr lang="fr-FR" dirty="0" smtClean="0"/>
              <a:t>au catholicisme révèlent que la reconstitution de l’unité religieuse du royaume n’était pas </a:t>
            </a:r>
            <a:r>
              <a:rPr lang="fr-FR" smtClean="0"/>
              <a:t>réellement accomplie.</a:t>
            </a:r>
            <a:endParaRPr lang="fr-FR" dirty="0"/>
          </a:p>
        </p:txBody>
      </p:sp>
    </p:spTree>
    <p:extLst>
      <p:ext uri="{BB962C8B-B14F-4D97-AF65-F5344CB8AC3E}">
        <p14:creationId xmlns:p14="http://schemas.microsoft.com/office/powerpoint/2010/main" val="5233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lstStyle/>
          <a:p>
            <a:r>
              <a:rPr lang="el-GR" sz="4400" dirty="0" smtClean="0"/>
              <a:t>Κεφαλίδα</a:t>
            </a:r>
            <a:r>
              <a:rPr lang="el-GR" dirty="0" smtClean="0"/>
              <a:t> Ενότητας</a:t>
            </a:r>
            <a:endParaRPr lang="el-GR" dirty="0"/>
          </a:p>
        </p:txBody>
      </p:sp>
    </p:spTree>
    <p:extLst>
      <p:ext uri="{BB962C8B-B14F-4D97-AF65-F5344CB8AC3E}">
        <p14:creationId xmlns:p14="http://schemas.microsoft.com/office/powerpoint/2010/main" val="1195502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Δύο περιεχόμενα</a:t>
            </a:r>
            <a:r>
              <a:rPr lang="en-US" dirty="0"/>
              <a:t> 1</a:t>
            </a:r>
            <a:r>
              <a:rPr lang="el-GR" dirty="0"/>
              <a:t> </a:t>
            </a:r>
          </a:p>
        </p:txBody>
      </p:sp>
      <p:sp>
        <p:nvSpPr>
          <p:cNvPr id="3" name="Θέση περιεχομένου 2"/>
          <p:cNvSpPr>
            <a:spLocks noGrp="1"/>
          </p:cNvSpPr>
          <p:nvPr>
            <p:ph sz="half" idx="1"/>
          </p:nvPr>
        </p:nvSpPr>
        <p:spPr/>
        <p:txBody>
          <a:bodyPr>
            <a:normAutofit fontScale="70000" lnSpcReduction="20000"/>
          </a:body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el-GR" dirty="0"/>
          </a:p>
          <a:p>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l-GR" dirty="0"/>
          </a:p>
          <a:p>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el-GR" dirty="0"/>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endParaRPr lang="el-GR" dirty="0"/>
          </a:p>
          <a:p>
            <a:pPr marL="0" indent="0">
              <a:buNone/>
            </a:pPr>
            <a:endParaRPr lang="el-GR" dirty="0"/>
          </a:p>
        </p:txBody>
      </p:sp>
      <p:sp>
        <p:nvSpPr>
          <p:cNvPr id="4" name="Θέση περιεχομένου 3"/>
          <p:cNvSpPr>
            <a:spLocks noGrp="1"/>
          </p:cNvSpPr>
          <p:nvPr>
            <p:ph sz="half" idx="2"/>
          </p:nvPr>
        </p:nvSpPr>
        <p:spPr/>
        <p:txBody>
          <a:bodyPr>
            <a:normAutofit fontScale="70000" lnSpcReduction="20000"/>
          </a:bodyPr>
          <a:lstStyle/>
          <a:p>
            <a:r>
              <a:rPr lang="el-GR" dirty="0" err="1"/>
              <a:t>Δελεσθυς</a:t>
            </a:r>
            <a:r>
              <a:rPr lang="el-GR" dirty="0"/>
              <a:t> </a:t>
            </a:r>
            <a:r>
              <a:rPr lang="el-GR" dirty="0" err="1"/>
              <a:t>αππαρεατ</a:t>
            </a:r>
            <a:r>
              <a:rPr lang="el-GR" dirty="0"/>
              <a:t> </a:t>
            </a:r>
            <a:r>
              <a:rPr lang="el-GR" dirty="0" err="1"/>
              <a:t>περφεσθο</a:t>
            </a:r>
            <a:r>
              <a:rPr lang="el-GR" dirty="0"/>
              <a:t> συ φιξ, </a:t>
            </a:r>
            <a:r>
              <a:rPr lang="el-GR" dirty="0" err="1"/>
              <a:t>ετιαμ</a:t>
            </a:r>
            <a:r>
              <a:rPr lang="el-GR" dirty="0"/>
              <a:t> </a:t>
            </a:r>
            <a:r>
              <a:rPr lang="el-GR" dirty="0" err="1"/>
              <a:t>σωρπορα</a:t>
            </a:r>
            <a:r>
              <a:rPr lang="el-GR" dirty="0"/>
              <a:t> ει </a:t>
            </a:r>
            <a:r>
              <a:rPr lang="el-GR" dirty="0" err="1"/>
              <a:t>υσυ</a:t>
            </a:r>
            <a:r>
              <a:rPr lang="el-GR" dirty="0"/>
              <a:t>. </a:t>
            </a:r>
          </a:p>
          <a:p>
            <a:r>
              <a:rPr lang="el-GR" dirty="0"/>
              <a:t>Ει </a:t>
            </a:r>
            <a:r>
              <a:rPr lang="el-GR" dirty="0" err="1"/>
              <a:t>μελιυς</a:t>
            </a:r>
            <a:r>
              <a:rPr lang="el-GR" dirty="0"/>
              <a:t> </a:t>
            </a:r>
            <a:r>
              <a:rPr lang="el-GR" dirty="0" err="1"/>
              <a:t>οπθιων</a:t>
            </a:r>
            <a:r>
              <a:rPr lang="el-GR" dirty="0"/>
              <a:t> </a:t>
            </a:r>
            <a:r>
              <a:rPr lang="el-GR" dirty="0" err="1"/>
              <a:t>ηας</a:t>
            </a:r>
            <a:r>
              <a:rPr lang="el-GR" dirty="0"/>
              <a:t>, </a:t>
            </a:r>
            <a:r>
              <a:rPr lang="el-GR" dirty="0" err="1"/>
              <a:t>ιν</a:t>
            </a:r>
            <a:r>
              <a:rPr lang="el-GR" dirty="0"/>
              <a:t> </a:t>
            </a:r>
            <a:r>
              <a:rPr lang="el-GR" dirty="0" err="1"/>
              <a:t>περ</a:t>
            </a:r>
            <a:r>
              <a:rPr lang="el-GR" dirty="0"/>
              <a:t> </a:t>
            </a:r>
            <a:r>
              <a:rPr lang="el-GR" dirty="0" err="1"/>
              <a:t>μυνερε</a:t>
            </a:r>
            <a:r>
              <a:rPr lang="el-GR" dirty="0"/>
              <a:t> </a:t>
            </a:r>
            <a:r>
              <a:rPr lang="el-GR" dirty="0" err="1"/>
              <a:t>ασυσαθα</a:t>
            </a:r>
            <a:r>
              <a:rPr lang="el-GR" dirty="0"/>
              <a:t>. </a:t>
            </a:r>
          </a:p>
          <a:p>
            <a:r>
              <a:rPr lang="el-GR" dirty="0" err="1"/>
              <a:t>Αδ</a:t>
            </a:r>
            <a:r>
              <a:rPr lang="el-GR" dirty="0"/>
              <a:t> σιθ </a:t>
            </a:r>
            <a:r>
              <a:rPr lang="el-GR" dirty="0" err="1"/>
              <a:t>κυις</a:t>
            </a:r>
            <a:r>
              <a:rPr lang="el-GR" dirty="0"/>
              <a:t> </a:t>
            </a:r>
            <a:r>
              <a:rPr lang="el-GR" dirty="0" err="1"/>
              <a:t>πυρθο</a:t>
            </a:r>
            <a:r>
              <a:rPr lang="el-GR" dirty="0"/>
              <a:t> </a:t>
            </a:r>
            <a:r>
              <a:rPr lang="el-GR" dirty="0" err="1"/>
              <a:t>λεγενδως</a:t>
            </a:r>
            <a:r>
              <a:rPr lang="el-GR" dirty="0"/>
              <a:t>. </a:t>
            </a:r>
          </a:p>
          <a:p>
            <a:r>
              <a:rPr lang="el-GR" dirty="0" err="1"/>
              <a:t>Υτιναμ</a:t>
            </a:r>
            <a:r>
              <a:rPr lang="el-GR" dirty="0"/>
              <a:t> </a:t>
            </a:r>
            <a:r>
              <a:rPr lang="el-GR" dirty="0" err="1"/>
              <a:t>λεγενδως</a:t>
            </a:r>
            <a:r>
              <a:rPr lang="el-GR" dirty="0"/>
              <a:t> </a:t>
            </a:r>
            <a:r>
              <a:rPr lang="el-GR" dirty="0" err="1"/>
              <a:t>μεδιοσριθαθεμ</a:t>
            </a:r>
            <a:r>
              <a:rPr lang="el-GR" dirty="0"/>
              <a:t> </a:t>
            </a:r>
            <a:r>
              <a:rPr lang="el-GR" dirty="0" err="1"/>
              <a:t>ευμ</a:t>
            </a:r>
            <a:r>
              <a:rPr lang="el-GR" dirty="0"/>
              <a:t> </a:t>
            </a:r>
            <a:r>
              <a:rPr lang="el-GR" dirty="0" err="1"/>
              <a:t>αδ</a:t>
            </a:r>
            <a:r>
              <a:rPr lang="el-GR" dirty="0"/>
              <a:t>, </a:t>
            </a:r>
            <a:r>
              <a:rPr lang="el-GR" dirty="0" err="1"/>
              <a:t>νο</a:t>
            </a:r>
            <a:r>
              <a:rPr lang="el-GR" dirty="0"/>
              <a:t> </a:t>
            </a:r>
            <a:r>
              <a:rPr lang="el-GR" dirty="0" err="1"/>
              <a:t>κυι</a:t>
            </a:r>
            <a:r>
              <a:rPr lang="el-GR" dirty="0"/>
              <a:t> </a:t>
            </a:r>
            <a:r>
              <a:rPr lang="el-GR" dirty="0" err="1"/>
              <a:t>σονεθ</a:t>
            </a:r>
            <a:r>
              <a:rPr lang="el-GR" dirty="0"/>
              <a:t> </a:t>
            </a:r>
            <a:r>
              <a:rPr lang="el-GR" dirty="0" err="1"/>
              <a:t>νυλλαμ</a:t>
            </a:r>
            <a:r>
              <a:rPr lang="el-GR" dirty="0"/>
              <a:t> </a:t>
            </a:r>
            <a:r>
              <a:rPr lang="el-GR" dirty="0" err="1"/>
              <a:t>σομμυνε</a:t>
            </a:r>
            <a:r>
              <a:rPr lang="el-GR" dirty="0"/>
              <a:t>, συ </a:t>
            </a:r>
            <a:r>
              <a:rPr lang="el-GR" dirty="0" err="1"/>
              <a:t>ιυς</a:t>
            </a:r>
            <a:r>
              <a:rPr lang="el-GR" dirty="0"/>
              <a:t> </a:t>
            </a:r>
            <a:r>
              <a:rPr lang="el-GR" dirty="0" err="1"/>
              <a:t>εξερσι</a:t>
            </a:r>
            <a:r>
              <a:rPr lang="el-GR" dirty="0"/>
              <a:t> </a:t>
            </a:r>
            <a:r>
              <a:rPr lang="el-GR" dirty="0" err="1"/>
              <a:t>πωσιθ</a:t>
            </a:r>
            <a:r>
              <a:rPr lang="el-GR" dirty="0"/>
              <a:t> </a:t>
            </a:r>
            <a:r>
              <a:rPr lang="el-GR" dirty="0" err="1"/>
              <a:t>δεφινιεβας</a:t>
            </a:r>
            <a:r>
              <a:rPr lang="el-GR" dirty="0"/>
              <a:t>. </a:t>
            </a:r>
          </a:p>
          <a:p>
            <a:r>
              <a:rPr lang="el-GR" dirty="0"/>
              <a:t>Εα </a:t>
            </a:r>
            <a:r>
              <a:rPr lang="el-GR" dirty="0" err="1"/>
              <a:t>μοδυς</a:t>
            </a:r>
            <a:r>
              <a:rPr lang="el-GR" dirty="0"/>
              <a:t> </a:t>
            </a:r>
            <a:r>
              <a:rPr lang="el-GR" dirty="0" err="1"/>
              <a:t>ασομμοδαρε</a:t>
            </a:r>
            <a:r>
              <a:rPr lang="el-GR" dirty="0"/>
              <a:t> </a:t>
            </a:r>
            <a:r>
              <a:rPr lang="el-GR" dirty="0" err="1"/>
              <a:t>μεα</a:t>
            </a:r>
            <a:r>
              <a:rPr lang="el-GR" dirty="0"/>
              <a:t>.</a:t>
            </a:r>
          </a:p>
          <a:p>
            <a:r>
              <a:rPr lang="el-GR" dirty="0" err="1"/>
              <a:t>Προβο</a:t>
            </a:r>
            <a:r>
              <a:rPr lang="el-GR" dirty="0"/>
              <a:t> </a:t>
            </a:r>
            <a:r>
              <a:rPr lang="el-GR" dirty="0" err="1"/>
              <a:t>εσεντ</a:t>
            </a:r>
            <a:r>
              <a:rPr lang="el-GR" dirty="0"/>
              <a:t> </a:t>
            </a:r>
            <a:r>
              <a:rPr lang="el-GR" dirty="0" err="1"/>
              <a:t>φασιλις</a:t>
            </a:r>
            <a:r>
              <a:rPr lang="el-GR" dirty="0"/>
              <a:t> αν σιθ. </a:t>
            </a:r>
            <a:r>
              <a:rPr lang="el-GR" dirty="0" err="1"/>
              <a:t>Αεθερνο</a:t>
            </a:r>
            <a:r>
              <a:rPr lang="el-GR" dirty="0"/>
              <a:t> </a:t>
            </a:r>
            <a:r>
              <a:rPr lang="el-GR" dirty="0" err="1"/>
              <a:t>λεγιμυς</a:t>
            </a:r>
            <a:r>
              <a:rPr lang="el-GR" dirty="0"/>
              <a:t> </a:t>
            </a:r>
            <a:r>
              <a:rPr lang="el-GR" dirty="0" err="1"/>
              <a:t>πεθενθιυμ</a:t>
            </a:r>
            <a:r>
              <a:rPr lang="el-GR" dirty="0"/>
              <a:t> </a:t>
            </a:r>
            <a:r>
              <a:rPr lang="el-GR" dirty="0" err="1"/>
              <a:t>φιμ</a:t>
            </a:r>
            <a:r>
              <a:rPr lang="el-GR" dirty="0"/>
              <a:t> ευ, </a:t>
            </a:r>
            <a:r>
              <a:rPr lang="el-GR" dirty="0" err="1"/>
              <a:t>αδ</a:t>
            </a:r>
            <a:r>
              <a:rPr lang="el-GR" dirty="0"/>
              <a:t> φιξ </a:t>
            </a:r>
            <a:r>
              <a:rPr lang="el-GR" dirty="0" err="1"/>
              <a:t>μελιορε</a:t>
            </a:r>
            <a:r>
              <a:rPr lang="el-GR" dirty="0"/>
              <a:t> </a:t>
            </a:r>
            <a:r>
              <a:rPr lang="el-GR" dirty="0" err="1"/>
              <a:t>ωπωρθεαθ</a:t>
            </a:r>
            <a:r>
              <a:rPr lang="el-GR" dirty="0"/>
              <a:t> </a:t>
            </a:r>
            <a:r>
              <a:rPr lang="el-GR" dirty="0" err="1"/>
              <a:t>ασυσαμυς</a:t>
            </a:r>
            <a:r>
              <a:rPr lang="el-GR" dirty="0"/>
              <a:t>.</a:t>
            </a:r>
          </a:p>
          <a:p>
            <a:pPr marL="0" indent="0">
              <a:buNone/>
            </a:pPr>
            <a:endParaRPr lang="el-GR" dirty="0"/>
          </a:p>
        </p:txBody>
      </p:sp>
    </p:spTree>
    <p:extLst>
      <p:ext uri="{BB962C8B-B14F-4D97-AF65-F5344CB8AC3E}">
        <p14:creationId xmlns:p14="http://schemas.microsoft.com/office/powerpoint/2010/main" val="20667560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Δύο περιεχόμενα </a:t>
            </a:r>
            <a:r>
              <a:rPr lang="en-US" dirty="0" smtClean="0"/>
              <a:t>2</a:t>
            </a:r>
            <a:r>
              <a:rPr lang="el-GR" dirty="0" smtClean="0"/>
              <a:t> </a:t>
            </a:r>
            <a:endParaRPr lang="el-GR" dirty="0"/>
          </a:p>
        </p:txBody>
      </p:sp>
      <p:pic>
        <p:nvPicPr>
          <p:cNvPr id="9" name="Θέση περιεχομένου 8" descr="Εικόνα ........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8706"/>
            <a:ext cx="4038600" cy="3028950"/>
          </a:xfrm>
        </p:spPr>
      </p:pic>
      <p:pic>
        <p:nvPicPr>
          <p:cNvPr id="10" name="Θέση περιεχομένου 9" descr="Εικόνα....."/>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4675035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68144" y="1916832"/>
            <a:ext cx="2592288" cy="3833812"/>
          </a:xfrm>
        </p:spPr>
      </p:pic>
      <p:sp>
        <p:nvSpPr>
          <p:cNvPr id="3" name="Θέση κειμένου 2"/>
          <p:cNvSpPr>
            <a:spLocks noGrp="1"/>
          </p:cNvSpPr>
          <p:nvPr>
            <p:ph type="body" sz="half" idx="2"/>
          </p:nvPr>
        </p:nvSpPr>
        <p:spPr>
          <a:xfrm>
            <a:off x="457200" y="1988840"/>
            <a:ext cx="4186808" cy="4176464"/>
          </a:xfrm>
        </p:spPr>
        <p:txBody>
          <a:bodyPr>
            <a:normAutofit/>
          </a:bodyPr>
          <a:lstStyle/>
          <a:p>
            <a:pPr marL="457200" indent="-457200">
              <a:buFont typeface="Arial"/>
              <a:buChar char="•"/>
            </a:pPr>
            <a:r>
              <a:rPr lang="fr-FR" sz="2800" dirty="0">
                <a:latin typeface="Times New Roman" charset="0"/>
                <a:ea typeface="ＭＳ Ｐゴシック" charset="0"/>
                <a:cs typeface="ＭＳ Ｐゴシック" charset="0"/>
              </a:rPr>
              <a:t>Soulagement de la misère des pauvres </a:t>
            </a:r>
          </a:p>
          <a:p>
            <a:pPr marL="457200" indent="-457200">
              <a:buFont typeface="Arial"/>
              <a:buChar char="•"/>
            </a:pPr>
            <a:r>
              <a:rPr lang="fr-FR" sz="2800" dirty="0">
                <a:latin typeface="Times New Roman" charset="0"/>
                <a:ea typeface="ＭＳ Ｐゴシック" charset="0"/>
                <a:cs typeface="ＭＳ Ｐゴシック" charset="0"/>
              </a:rPr>
              <a:t>Assistance aux malades </a:t>
            </a:r>
          </a:p>
          <a:p>
            <a:pPr marL="457200" indent="-457200">
              <a:buFont typeface="Arial"/>
              <a:buChar char="•"/>
            </a:pPr>
            <a:r>
              <a:rPr lang="fr-FR" sz="2800" dirty="0">
                <a:latin typeface="Times New Roman" charset="0"/>
                <a:ea typeface="ＭＳ Ｐゴシック" charset="0"/>
                <a:cs typeface="ＭＳ Ｐゴシック" charset="0"/>
              </a:rPr>
              <a:t>Visite des prisonniers </a:t>
            </a:r>
          </a:p>
          <a:p>
            <a:pPr marL="457200" indent="-457200">
              <a:buFont typeface="Arial"/>
              <a:buChar char="•"/>
            </a:pPr>
            <a:r>
              <a:rPr lang="fr-FR" sz="2800" dirty="0">
                <a:latin typeface="Times New Roman" charset="0"/>
                <a:ea typeface="ＭＳ Ｐゴシック" charset="0"/>
                <a:cs typeface="ＭＳ Ｐゴシック" charset="0"/>
              </a:rPr>
              <a:t>Organisation des missions </a:t>
            </a:r>
            <a:r>
              <a:rPr lang="fr-FR" sz="2800" dirty="0" smtClean="0">
                <a:latin typeface="Times New Roman" charset="0"/>
                <a:ea typeface="ＭＳ Ｐゴシック" charset="0"/>
                <a:cs typeface="ＭＳ Ｐゴシック" charset="0"/>
              </a:rPr>
              <a:t>pour évangéliser </a:t>
            </a:r>
            <a:r>
              <a:rPr lang="fr-FR" sz="2800" dirty="0">
                <a:latin typeface="Times New Roman" charset="0"/>
                <a:ea typeface="ＭＳ Ｐゴシック" charset="0"/>
                <a:cs typeface="ＭＳ Ｐゴシック" charset="0"/>
              </a:rPr>
              <a:t>la campagne  </a:t>
            </a:r>
          </a:p>
          <a:p>
            <a:endParaRPr lang="el-GR" sz="2800" dirty="0" smtClean="0"/>
          </a:p>
        </p:txBody>
      </p:sp>
      <p:sp>
        <p:nvSpPr>
          <p:cNvPr id="5" name="Τίτλος 4"/>
          <p:cNvSpPr>
            <a:spLocks noGrp="1"/>
          </p:cNvSpPr>
          <p:nvPr>
            <p:ph type="title"/>
          </p:nvPr>
        </p:nvSpPr>
        <p:spPr/>
        <p:txBody>
          <a:bodyPr>
            <a:normAutofit fontScale="90000"/>
          </a:bodyPr>
          <a:lstStyle/>
          <a:p>
            <a:r>
              <a:rPr lang="fr-FR" dirty="0"/>
              <a:t>Fondation de la congrégation des </a:t>
            </a:r>
            <a:r>
              <a:rPr lang="fr-FR" dirty="0" smtClean="0"/>
              <a:t>Lazaristes </a:t>
            </a:r>
            <a:r>
              <a:rPr lang="fr-FR" dirty="0"/>
              <a:t>par saint Vincent de Paul (1581-1660)</a:t>
            </a:r>
            <a:endParaRPr lang="el-GR" dirty="0"/>
          </a:p>
        </p:txBody>
      </p:sp>
      <p:pic>
        <p:nvPicPr>
          <p:cNvPr id="2" name="Image 1"/>
          <p:cNvPicPr>
            <a:picLocks noChangeAspect="1"/>
          </p:cNvPicPr>
          <p:nvPr/>
        </p:nvPicPr>
        <p:blipFill>
          <a:blip r:embed="rId4"/>
          <a:stretch>
            <a:fillRect/>
          </a:stretch>
        </p:blipFill>
        <p:spPr>
          <a:xfrm>
            <a:off x="5796136" y="1916832"/>
            <a:ext cx="2814494" cy="3960440"/>
          </a:xfrm>
          <a:prstGeom prst="rect">
            <a:avLst/>
          </a:prstGeom>
        </p:spPr>
      </p:pic>
    </p:spTree>
    <p:extLst>
      <p:ext uri="{BB962C8B-B14F-4D97-AF65-F5344CB8AC3E}">
        <p14:creationId xmlns:p14="http://schemas.microsoft.com/office/powerpoint/2010/main" val="29455342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Μόνο Τίτλος</a:t>
            </a:r>
            <a:endParaRPr lang="el-GR" dirty="0"/>
          </a:p>
        </p:txBody>
      </p:sp>
    </p:spTree>
    <p:extLst>
      <p:ext uri="{BB962C8B-B14F-4D97-AF65-F5344CB8AC3E}">
        <p14:creationId xmlns:p14="http://schemas.microsoft.com/office/powerpoint/2010/main" val="15669933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p:txBody>
          <a:bodyPr>
            <a:normAutofit/>
          </a:bodyPr>
          <a:lstStyle/>
          <a:p>
            <a:r>
              <a:rPr lang="en-US" sz="2800" dirty="0" err="1" smtClean="0"/>
              <a:t>Lorem</a:t>
            </a:r>
            <a:r>
              <a:rPr lang="en-US" sz="2800" dirty="0" smtClean="0"/>
              <a:t> </a:t>
            </a:r>
            <a:r>
              <a:rPr lang="en-US" sz="2800" dirty="0" err="1" smtClean="0"/>
              <a:t>ipsum</a:t>
            </a:r>
            <a:r>
              <a:rPr lang="en-US" sz="2800" dirty="0" smtClean="0"/>
              <a:t> dolor sit </a:t>
            </a:r>
            <a:r>
              <a:rPr lang="en-US" sz="2800" dirty="0" err="1" smtClean="0"/>
              <a:t>amet</a:t>
            </a:r>
            <a:r>
              <a:rPr lang="en-US" sz="2800" dirty="0" smtClean="0"/>
              <a:t>, </a:t>
            </a:r>
            <a:r>
              <a:rPr lang="en-US" sz="2800" dirty="0" err="1" smtClean="0"/>
              <a:t>consectetur</a:t>
            </a:r>
            <a:r>
              <a:rPr lang="en-US" sz="2800" dirty="0" smtClean="0"/>
              <a:t> </a:t>
            </a:r>
            <a:r>
              <a:rPr lang="en-US" sz="2800" dirty="0" err="1" smtClean="0"/>
              <a:t>adipisicing</a:t>
            </a:r>
            <a:r>
              <a:rPr lang="en-US" sz="2800" dirty="0" smtClean="0"/>
              <a:t> </a:t>
            </a:r>
            <a:r>
              <a:rPr lang="en-US" sz="2800" dirty="0" err="1" smtClean="0"/>
              <a:t>elit</a:t>
            </a:r>
            <a:r>
              <a:rPr lang="en-US" sz="2800" dirty="0" smtClean="0"/>
              <a:t>, </a:t>
            </a:r>
            <a:r>
              <a:rPr lang="en-US" sz="2800" dirty="0" err="1" smtClean="0"/>
              <a:t>sed</a:t>
            </a:r>
            <a:r>
              <a:rPr lang="en-US" sz="2800" dirty="0" smtClean="0"/>
              <a:t> do </a:t>
            </a:r>
            <a:r>
              <a:rPr lang="en-US" sz="2800" dirty="0" err="1" smtClean="0"/>
              <a:t>eiusmod</a:t>
            </a:r>
            <a:r>
              <a:rPr lang="en-US" sz="2800" dirty="0" smtClean="0"/>
              <a:t> </a:t>
            </a:r>
            <a:r>
              <a:rPr lang="en-US" sz="2800" dirty="0" err="1" smtClean="0"/>
              <a:t>tempor</a:t>
            </a:r>
            <a:r>
              <a:rPr lang="en-US" sz="2800" dirty="0" smtClean="0"/>
              <a:t> </a:t>
            </a:r>
            <a:r>
              <a:rPr lang="en-US" sz="2800" dirty="0" err="1" smtClean="0"/>
              <a:t>incididunt</a:t>
            </a:r>
            <a:r>
              <a:rPr lang="en-US" sz="2800" dirty="0" smtClean="0"/>
              <a:t> </a:t>
            </a:r>
            <a:r>
              <a:rPr lang="en-US" sz="2800" dirty="0" err="1" smtClean="0"/>
              <a:t>ut</a:t>
            </a:r>
            <a:r>
              <a:rPr lang="en-US" sz="2800" dirty="0" smtClean="0"/>
              <a:t> </a:t>
            </a:r>
            <a:r>
              <a:rPr lang="en-US" sz="2800" dirty="0" err="1" smtClean="0"/>
              <a:t>labore</a:t>
            </a:r>
            <a:r>
              <a:rPr lang="en-US" sz="2800" dirty="0" smtClean="0"/>
              <a:t> et </a:t>
            </a:r>
            <a:r>
              <a:rPr lang="en-US" sz="2800" dirty="0" err="1" smtClean="0"/>
              <a:t>dolore</a:t>
            </a:r>
            <a:r>
              <a:rPr lang="en-US" sz="2800" dirty="0" smtClean="0"/>
              <a:t> magna </a:t>
            </a:r>
            <a:r>
              <a:rPr lang="en-US" sz="2800" dirty="0" err="1" smtClean="0"/>
              <a:t>aliqua</a:t>
            </a:r>
            <a:r>
              <a:rPr lang="en-US" sz="2800" dirty="0" smtClean="0"/>
              <a:t>. </a:t>
            </a:r>
            <a:endParaRPr lang="el-GR" sz="2800" dirty="0" smtClean="0"/>
          </a:p>
          <a:p>
            <a:r>
              <a:rPr lang="en-US" sz="2800" dirty="0" err="1" smtClean="0"/>
              <a:t>Ut</a:t>
            </a:r>
            <a:r>
              <a:rPr lang="en-US" sz="2800" dirty="0" smtClean="0"/>
              <a:t> </a:t>
            </a:r>
            <a:r>
              <a:rPr lang="en-US" sz="2800" dirty="0" err="1" smtClean="0"/>
              <a:t>enim</a:t>
            </a:r>
            <a:r>
              <a:rPr lang="en-US" sz="2800" dirty="0" smtClean="0"/>
              <a:t> ad minim </a:t>
            </a:r>
            <a:r>
              <a:rPr lang="en-US" sz="2800" dirty="0" err="1" smtClean="0"/>
              <a:t>veniam</a:t>
            </a:r>
            <a:r>
              <a:rPr lang="en-US" sz="2800" dirty="0" smtClean="0"/>
              <a:t>, </a:t>
            </a:r>
            <a:r>
              <a:rPr lang="en-US" sz="2800" dirty="0" err="1" smtClean="0"/>
              <a:t>quis</a:t>
            </a:r>
            <a:r>
              <a:rPr lang="en-US" sz="2800" dirty="0" smtClean="0"/>
              <a:t> </a:t>
            </a:r>
            <a:r>
              <a:rPr lang="en-US" sz="2800" dirty="0" err="1" smtClean="0"/>
              <a:t>nostrud</a:t>
            </a:r>
            <a:r>
              <a:rPr lang="en-US" sz="2800" dirty="0" smtClean="0"/>
              <a:t> exercitation </a:t>
            </a:r>
            <a:r>
              <a:rPr lang="en-US" sz="2800" dirty="0" err="1" smtClean="0"/>
              <a:t>ullamco</a:t>
            </a:r>
            <a:r>
              <a:rPr lang="en-US" sz="2800" dirty="0" smtClean="0"/>
              <a:t> </a:t>
            </a:r>
            <a:r>
              <a:rPr lang="en-US" sz="2800" dirty="0" err="1" smtClean="0"/>
              <a:t>laboris</a:t>
            </a:r>
            <a:r>
              <a:rPr lang="en-US" sz="2800" dirty="0" smtClean="0"/>
              <a:t> nisi </a:t>
            </a:r>
            <a:r>
              <a:rPr lang="en-US" sz="2800" dirty="0" err="1" smtClean="0"/>
              <a:t>ut</a:t>
            </a:r>
            <a:r>
              <a:rPr lang="en-US" sz="2800" dirty="0" smtClean="0"/>
              <a:t> </a:t>
            </a:r>
            <a:r>
              <a:rPr lang="en-US" sz="2800" dirty="0" err="1" smtClean="0"/>
              <a:t>aliquip</a:t>
            </a:r>
            <a:r>
              <a:rPr lang="en-US" sz="2800" dirty="0" smtClean="0"/>
              <a:t> ex </a:t>
            </a:r>
            <a:r>
              <a:rPr lang="en-US" sz="2800" dirty="0" err="1" smtClean="0"/>
              <a:t>ea</a:t>
            </a:r>
            <a:r>
              <a:rPr lang="en-US" sz="2800" dirty="0" smtClean="0"/>
              <a:t> </a:t>
            </a:r>
            <a:r>
              <a:rPr lang="en-US" sz="2800" dirty="0" err="1" smtClean="0"/>
              <a:t>commodo</a:t>
            </a:r>
            <a:r>
              <a:rPr lang="en-US" sz="2800" dirty="0" smtClean="0"/>
              <a:t> </a:t>
            </a:r>
            <a:r>
              <a:rPr lang="en-US" sz="2800" dirty="0" err="1" smtClean="0"/>
              <a:t>consequat</a:t>
            </a:r>
            <a:r>
              <a:rPr lang="en-US" sz="2800" dirty="0" smtClean="0"/>
              <a:t>. </a:t>
            </a:r>
            <a:endParaRPr lang="el-GR" sz="2800" dirty="0" smtClean="0"/>
          </a:p>
        </p:txBody>
      </p:sp>
      <p:sp>
        <p:nvSpPr>
          <p:cNvPr id="8" name="Θέση κειμένου 7"/>
          <p:cNvSpPr>
            <a:spLocks noGrp="1"/>
          </p:cNvSpPr>
          <p:nvPr>
            <p:ph type="body" sz="half" idx="2"/>
          </p:nvPr>
        </p:nvSpPr>
        <p:spPr/>
        <p:txBody>
          <a:bodyPr>
            <a:normAutofit/>
          </a:bodyPr>
          <a:lstStyle/>
          <a:p>
            <a:r>
              <a:rPr lang="en-US" sz="2400" dirty="0" err="1" smtClean="0"/>
              <a:t>Lorem</a:t>
            </a:r>
            <a:r>
              <a:rPr lang="en-US" sz="2400" dirty="0" smtClean="0"/>
              <a:t> </a:t>
            </a:r>
            <a:r>
              <a:rPr lang="en-US" sz="2400" dirty="0" err="1" smtClean="0"/>
              <a:t>ipsum</a:t>
            </a:r>
            <a:r>
              <a:rPr lang="en-US" sz="2400" dirty="0" smtClean="0"/>
              <a:t> dolor sit </a:t>
            </a:r>
            <a:r>
              <a:rPr lang="en-US" sz="2400" dirty="0" err="1" smtClean="0"/>
              <a:t>amet</a:t>
            </a:r>
            <a:r>
              <a:rPr lang="en-US" sz="2400" dirty="0" smtClean="0"/>
              <a:t>, </a:t>
            </a:r>
            <a:r>
              <a:rPr lang="en-US" sz="2400" dirty="0" err="1" smtClean="0"/>
              <a:t>consectetur</a:t>
            </a:r>
            <a:r>
              <a:rPr lang="en-US" sz="2400" dirty="0" smtClean="0"/>
              <a:t> </a:t>
            </a:r>
            <a:r>
              <a:rPr lang="en-US" sz="2400" dirty="0" err="1" smtClean="0"/>
              <a:t>adipisicing</a:t>
            </a:r>
            <a:r>
              <a:rPr lang="en-US" sz="2400" dirty="0" smtClean="0"/>
              <a:t> </a:t>
            </a:r>
            <a:r>
              <a:rPr lang="en-US" sz="2400" dirty="0" err="1" smtClean="0"/>
              <a:t>elit</a:t>
            </a:r>
            <a:r>
              <a:rPr lang="en-US" sz="2400" dirty="0" smtClean="0"/>
              <a:t>, </a:t>
            </a:r>
            <a:r>
              <a:rPr lang="en-US" sz="2400" dirty="0" err="1" smtClean="0"/>
              <a:t>sed</a:t>
            </a:r>
            <a:r>
              <a:rPr lang="en-US" sz="2400" dirty="0" smtClean="0"/>
              <a:t> do </a:t>
            </a:r>
            <a:r>
              <a:rPr lang="en-US" sz="2400" dirty="0" err="1" smtClean="0"/>
              <a:t>eiusmod</a:t>
            </a:r>
            <a:r>
              <a:rPr lang="en-US" sz="2400" dirty="0" smtClean="0"/>
              <a:t> </a:t>
            </a:r>
            <a:r>
              <a:rPr lang="en-US" sz="2400" dirty="0" err="1" smtClean="0"/>
              <a:t>tempor</a:t>
            </a:r>
            <a:r>
              <a:rPr lang="en-US" sz="2400" dirty="0" smtClean="0"/>
              <a:t> </a:t>
            </a:r>
            <a:r>
              <a:rPr lang="en-US" sz="2400" dirty="0" err="1" smtClean="0"/>
              <a:t>incididunt</a:t>
            </a:r>
            <a:r>
              <a:rPr lang="en-US" sz="2400" dirty="0" smtClean="0"/>
              <a:t> </a:t>
            </a:r>
            <a:r>
              <a:rPr lang="en-US" sz="2400" dirty="0" err="1" smtClean="0"/>
              <a:t>ut</a:t>
            </a:r>
            <a:r>
              <a:rPr lang="en-US" sz="2400" dirty="0" smtClean="0"/>
              <a:t> </a:t>
            </a:r>
            <a:r>
              <a:rPr lang="en-US" sz="2400" dirty="0" err="1" smtClean="0"/>
              <a:t>labore</a:t>
            </a:r>
            <a:r>
              <a:rPr lang="en-US" sz="2400" dirty="0" smtClean="0"/>
              <a:t> et </a:t>
            </a:r>
            <a:r>
              <a:rPr lang="en-US" sz="2400" dirty="0" err="1" smtClean="0"/>
              <a:t>dolore</a:t>
            </a:r>
            <a:r>
              <a:rPr lang="en-US" sz="2400" dirty="0" smtClean="0"/>
              <a:t> magna </a:t>
            </a:r>
            <a:r>
              <a:rPr lang="en-US" sz="2400" dirty="0" err="1" smtClean="0"/>
              <a:t>aliqua</a:t>
            </a:r>
            <a:r>
              <a:rPr lang="en-US" sz="2400" dirty="0" smtClean="0"/>
              <a:t>. </a:t>
            </a:r>
            <a:endParaRPr lang="el-GR" sz="2400" dirty="0" smtClean="0"/>
          </a:p>
        </p:txBody>
      </p:sp>
      <p:sp>
        <p:nvSpPr>
          <p:cNvPr id="6" name="Τίτλος 5"/>
          <p:cNvSpPr>
            <a:spLocks noGrp="1"/>
          </p:cNvSpPr>
          <p:nvPr>
            <p:ph type="title"/>
          </p:nvPr>
        </p:nvSpPr>
        <p:spPr/>
        <p:txBody>
          <a:bodyPr/>
          <a:lstStyle/>
          <a:p>
            <a:r>
              <a:rPr lang="el-GR" dirty="0" smtClean="0"/>
              <a:t>Περιεχόμενο με λεζάντα 1</a:t>
            </a:r>
            <a:endParaRPr lang="el-GR" dirty="0"/>
          </a:p>
        </p:txBody>
      </p:sp>
    </p:spTree>
    <p:extLst>
      <p:ext uri="{BB962C8B-B14F-4D97-AF65-F5344CB8AC3E}">
        <p14:creationId xmlns:p14="http://schemas.microsoft.com/office/powerpoint/2010/main" val="41647263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lstStyle/>
          <a:p>
            <a:r>
              <a:rPr lang="el-GR" sz="4400" dirty="0" smtClean="0"/>
              <a:t>Οδηγίες</a:t>
            </a:r>
            <a:endParaRPr lang="el-GR" dirty="0"/>
          </a:p>
        </p:txBody>
      </p:sp>
    </p:spTree>
    <p:extLst>
      <p:ext uri="{BB962C8B-B14F-4D97-AF65-F5344CB8AC3E}">
        <p14:creationId xmlns:p14="http://schemas.microsoft.com/office/powerpoint/2010/main" val="7173808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smtClean="0"/>
              <a:t>Οδηγίες (</a:t>
            </a:r>
            <a:r>
              <a:rPr lang="en-US" dirty="0" smtClean="0"/>
              <a:t>1</a:t>
            </a:r>
            <a:r>
              <a:rPr lang="el-GR" dirty="0" smtClean="0"/>
              <a:t> από 4)</a:t>
            </a:r>
            <a:endParaRPr lang="el-GR" dirty="0"/>
          </a:p>
        </p:txBody>
      </p:sp>
      <p:sp>
        <p:nvSpPr>
          <p:cNvPr id="3" name="Content Placeholder 2"/>
          <p:cNvSpPr>
            <a:spLocks noGrp="1"/>
          </p:cNvSpPr>
          <p:nvPr>
            <p:ph sz="half" idx="1"/>
          </p:nvPr>
        </p:nvSpPr>
        <p:spPr>
          <a:xfrm>
            <a:off x="457200" y="1556792"/>
            <a:ext cx="4038600" cy="4525963"/>
          </a:xfrm>
        </p:spPr>
        <p:txBody>
          <a:bodyPr>
            <a:normAutofit/>
          </a:bodyPr>
          <a:lstStyle/>
          <a:p>
            <a:pPr marL="514350" indent="-514350">
              <a:buFont typeface="+mj-lt"/>
              <a:buAutoNum type="arabicPeriod"/>
            </a:pPr>
            <a:r>
              <a:rPr lang="el-GR" sz="2400" dirty="0" smtClean="0"/>
              <a:t>Το πρότυπο παρουσίασης (</a:t>
            </a:r>
            <a:r>
              <a:rPr lang="en-US" sz="2400" dirty="0" smtClean="0"/>
              <a:t>template</a:t>
            </a:r>
            <a:r>
              <a:rPr lang="el-GR" sz="2400" dirty="0" smtClean="0"/>
              <a:t>)</a:t>
            </a:r>
            <a:r>
              <a:rPr lang="en-US" sz="2400" dirty="0" smtClean="0"/>
              <a:t> </a:t>
            </a:r>
            <a:r>
              <a:rPr lang="el-GR" sz="2400" dirty="0" smtClean="0"/>
              <a:t>περιέχει συγκεκριμένες διατάξεις διαφανειών. Προτιμήστε μια από τις 9 προκαθορισμένες διατάξεις.</a:t>
            </a:r>
          </a:p>
        </p:txBody>
      </p:sp>
      <p:pic>
        <p:nvPicPr>
          <p:cNvPr id="6" name="Θέση περιεχομένου 5" descr="Εικόνα με τις 9 διαφορετικές διατάξεις διαφανειών.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72816"/>
            <a:ext cx="4038600" cy="2813329"/>
          </a:xfrm>
        </p:spPr>
      </p:pic>
    </p:spTree>
    <p:extLst>
      <p:ext uri="{BB962C8B-B14F-4D97-AF65-F5344CB8AC3E}">
        <p14:creationId xmlns:p14="http://schemas.microsoft.com/office/powerpoint/2010/main" val="27941604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9392"/>
            <a:ext cx="8229600" cy="1143000"/>
          </a:xfrm>
        </p:spPr>
        <p:txBody>
          <a:bodyPr/>
          <a:lstStyle/>
          <a:p>
            <a:r>
              <a:rPr lang="el-GR" dirty="0" smtClean="0"/>
              <a:t>Οδηγίες (</a:t>
            </a:r>
            <a:r>
              <a:rPr lang="en-US" dirty="0" smtClean="0"/>
              <a:t>2</a:t>
            </a:r>
            <a:r>
              <a:rPr lang="el-GR" dirty="0" smtClean="0"/>
              <a:t> από 4) </a:t>
            </a:r>
            <a:endParaRPr lang="el-GR" dirty="0"/>
          </a:p>
        </p:txBody>
      </p:sp>
      <p:sp>
        <p:nvSpPr>
          <p:cNvPr id="12" name="Content Placeholder 11"/>
          <p:cNvSpPr>
            <a:spLocks noGrp="1"/>
          </p:cNvSpPr>
          <p:nvPr>
            <p:ph idx="1"/>
          </p:nvPr>
        </p:nvSpPr>
        <p:spPr>
          <a:xfrm>
            <a:off x="457200" y="836712"/>
            <a:ext cx="8229600" cy="5661248"/>
          </a:xfrm>
        </p:spPr>
        <p:txBody>
          <a:bodyPr>
            <a:noAutofit/>
          </a:bodyPr>
          <a:lstStyle/>
          <a:p>
            <a:pPr marL="514350" indent="-514350">
              <a:buFont typeface="+mj-lt"/>
              <a:buAutoNum type="arabicPeriod" startAt="2"/>
            </a:pPr>
            <a:r>
              <a:rPr lang="el-GR" sz="2400" dirty="0" smtClean="0"/>
              <a:t>Κάθε διαφάνεια πρέπει να έχει </a:t>
            </a:r>
            <a:r>
              <a:rPr lang="el-GR" sz="2400" dirty="0"/>
              <a:t>τίτλο που να είναι μοναδικός.</a:t>
            </a:r>
          </a:p>
          <a:p>
            <a:pPr marL="514350" indent="-514350">
              <a:buFont typeface="+mj-lt"/>
              <a:buAutoNum type="arabicPeriod" startAt="2"/>
            </a:pPr>
            <a:r>
              <a:rPr lang="el-GR" sz="2400" dirty="0" smtClean="0"/>
              <a:t>Ο τίτλος </a:t>
            </a:r>
            <a:r>
              <a:rPr lang="el-GR" sz="2400" dirty="0"/>
              <a:t>διαφάνειας είναι </a:t>
            </a:r>
            <a:r>
              <a:rPr lang="en-US" sz="2400" b="1" dirty="0" smtClean="0"/>
              <a:t>bold</a:t>
            </a:r>
            <a:r>
              <a:rPr lang="en-US" sz="2400" dirty="0" smtClean="0"/>
              <a:t> </a:t>
            </a:r>
            <a:r>
              <a:rPr lang="el-GR" sz="2400" dirty="0" smtClean="0"/>
              <a:t>44</a:t>
            </a:r>
            <a:r>
              <a:rPr lang="en-US" sz="2400" dirty="0" smtClean="0"/>
              <a:t>pt </a:t>
            </a:r>
            <a:r>
              <a:rPr lang="el-GR" sz="2400" dirty="0" smtClean="0"/>
              <a:t>και δεν πρέπει να ξεπερνάει τις 2 γραμμές. (Στις 2 γραμμές το μέγεθος γραμματοσειράς προσαρμόζεται αυτόματα από το πρόγραμμα σε </a:t>
            </a:r>
            <a:r>
              <a:rPr lang="en-US" sz="2400" dirty="0" smtClean="0"/>
              <a:t>40pt).</a:t>
            </a:r>
          </a:p>
          <a:p>
            <a:pPr marL="514350" indent="-514350">
              <a:buFont typeface="+mj-lt"/>
              <a:buAutoNum type="arabicPeriod" startAt="2"/>
            </a:pPr>
            <a:r>
              <a:rPr lang="el-GR" sz="2400" dirty="0" smtClean="0"/>
              <a:t>Χρησιμοποιήστε τα ορισμένα μεγέθη γραμματοσειρών για το κείμενο: 32</a:t>
            </a:r>
            <a:r>
              <a:rPr lang="en-US" sz="2400" dirty="0" smtClean="0"/>
              <a:t>pt</a:t>
            </a:r>
            <a:r>
              <a:rPr lang="el-GR" sz="2400" dirty="0" smtClean="0"/>
              <a:t> για το πρώτο επίπεδο, 28</a:t>
            </a:r>
            <a:r>
              <a:rPr lang="en-US" sz="2400" dirty="0" smtClean="0"/>
              <a:t>pt </a:t>
            </a:r>
            <a:r>
              <a:rPr lang="el-GR" sz="2400" dirty="0" smtClean="0"/>
              <a:t>για το δεύτερο, 24</a:t>
            </a:r>
            <a:r>
              <a:rPr lang="en-US" sz="2400" dirty="0" smtClean="0"/>
              <a:t>pt </a:t>
            </a:r>
            <a:r>
              <a:rPr lang="el-GR" sz="2400" dirty="0" smtClean="0"/>
              <a:t>για το τρίτο, 22</a:t>
            </a:r>
            <a:r>
              <a:rPr lang="en-US" sz="2400" dirty="0" smtClean="0"/>
              <a:t>pt</a:t>
            </a:r>
            <a:r>
              <a:rPr lang="el-GR" sz="2400" dirty="0" smtClean="0"/>
              <a:t> για το τέταρτο και 20</a:t>
            </a:r>
            <a:r>
              <a:rPr lang="en-US" sz="2400" dirty="0" smtClean="0"/>
              <a:t>pt</a:t>
            </a:r>
            <a:r>
              <a:rPr lang="el-GR" sz="2400" dirty="0" smtClean="0"/>
              <a:t> για το πέμπτο. Μη χρησιμοποιείτε προσαρμοσμένο μέγεθος μικρότερο από 20</a:t>
            </a:r>
            <a:r>
              <a:rPr lang="en-US" sz="2400" dirty="0" err="1" smtClean="0"/>
              <a:t>pt</a:t>
            </a:r>
            <a:r>
              <a:rPr lang="el-GR" sz="2400" dirty="0" smtClean="0"/>
              <a:t>.</a:t>
            </a:r>
            <a:endParaRPr lang="en-US" sz="2400" dirty="0" smtClean="0"/>
          </a:p>
          <a:p>
            <a:pPr marL="514350" indent="-514350">
              <a:buFont typeface="+mj-lt"/>
              <a:buAutoNum type="arabicPeriod" startAt="2"/>
            </a:pPr>
            <a:r>
              <a:rPr lang="el-GR" sz="2400" dirty="0"/>
              <a:t>Επιλέξτε γραμματοσειρές που είναι εύκολο να διαβαστούν και συναντώνται συχνά στα έγγραφα (π.χ. τύπου </a:t>
            </a:r>
            <a:r>
              <a:rPr lang="el-GR" sz="2400" dirty="0" err="1"/>
              <a:t>Sans</a:t>
            </a:r>
            <a:r>
              <a:rPr lang="el-GR" sz="2400" dirty="0"/>
              <a:t> </a:t>
            </a:r>
            <a:r>
              <a:rPr lang="el-GR" sz="2400" dirty="0" err="1"/>
              <a:t>Serif</a:t>
            </a:r>
            <a:r>
              <a:rPr lang="el-GR" sz="2400" dirty="0"/>
              <a:t>), όπως για παράδειγμα οι </a:t>
            </a:r>
            <a:r>
              <a:rPr lang="en-US" sz="2400" dirty="0"/>
              <a:t>Arial</a:t>
            </a:r>
            <a:r>
              <a:rPr lang="el-GR" sz="2400" dirty="0"/>
              <a:t>, </a:t>
            </a:r>
            <a:r>
              <a:rPr lang="en-US" sz="2400" dirty="0"/>
              <a:t>Verdana</a:t>
            </a:r>
            <a:r>
              <a:rPr lang="el-GR" sz="2400" dirty="0"/>
              <a:t>, </a:t>
            </a:r>
            <a:r>
              <a:rPr lang="en-US" sz="2400" dirty="0" smtClean="0"/>
              <a:t>Tahoma, Calibri</a:t>
            </a:r>
            <a:r>
              <a:rPr lang="el-GR" sz="2400" dirty="0" smtClean="0"/>
              <a:t>.</a:t>
            </a:r>
            <a:endParaRPr lang="en-US" sz="2400" dirty="0" smtClean="0"/>
          </a:p>
        </p:txBody>
      </p:sp>
    </p:spTree>
    <p:extLst>
      <p:ext uri="{BB962C8B-B14F-4D97-AF65-F5344CB8AC3E}">
        <p14:creationId xmlns:p14="http://schemas.microsoft.com/office/powerpoint/2010/main" val="29989218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t>Οδηγίες (</a:t>
            </a:r>
            <a:r>
              <a:rPr lang="en-US" dirty="0" smtClean="0"/>
              <a:t>3</a:t>
            </a:r>
            <a:r>
              <a:rPr lang="el-GR" dirty="0" smtClean="0"/>
              <a:t> από 4)</a:t>
            </a:r>
            <a:endParaRPr lang="el-GR" dirty="0"/>
          </a:p>
        </p:txBody>
      </p:sp>
      <p:sp>
        <p:nvSpPr>
          <p:cNvPr id="3" name="Content Placeholder 2"/>
          <p:cNvSpPr>
            <a:spLocks noGrp="1"/>
          </p:cNvSpPr>
          <p:nvPr>
            <p:ph idx="1"/>
          </p:nvPr>
        </p:nvSpPr>
        <p:spPr>
          <a:xfrm>
            <a:off x="457200" y="1268760"/>
            <a:ext cx="8229600" cy="4525963"/>
          </a:xfrm>
        </p:spPr>
        <p:txBody>
          <a:bodyPr>
            <a:noAutofit/>
          </a:bodyPr>
          <a:lstStyle/>
          <a:p>
            <a:pPr marL="514350" indent="-514350">
              <a:buFont typeface="+mj-lt"/>
              <a:buAutoNum type="arabicPeriod" startAt="6"/>
            </a:pPr>
            <a:r>
              <a:rPr lang="el-GR" sz="2200" b="1" dirty="0"/>
              <a:t>Μην </a:t>
            </a:r>
            <a:r>
              <a:rPr lang="el-GR" sz="2200" dirty="0"/>
              <a:t>αλλοιώνετε</a:t>
            </a:r>
            <a:r>
              <a:rPr lang="el-GR" sz="2200" b="1" dirty="0"/>
              <a:t> </a:t>
            </a:r>
            <a:r>
              <a:rPr lang="el-GR" sz="2200" dirty="0"/>
              <a:t>τα πλαίσια του τίτλου και του κειμένου ως προς το μέγεθος και τη θέση τους.</a:t>
            </a:r>
          </a:p>
          <a:p>
            <a:pPr marL="514350" indent="-514350">
              <a:buFont typeface="+mj-lt"/>
              <a:buAutoNum type="arabicPeriod" startAt="6"/>
            </a:pPr>
            <a:r>
              <a:rPr lang="el-GR" sz="2200" dirty="0" smtClean="0"/>
              <a:t>Μη χρησιμοποιείται αλλαγή χρώματος για επισήμανση λέξεων. Συνίσταται η χρήση </a:t>
            </a:r>
            <a:r>
              <a:rPr lang="en-US" sz="2200" b="1" dirty="0" smtClean="0"/>
              <a:t>bold</a:t>
            </a:r>
            <a:r>
              <a:rPr lang="en-US" sz="2200" dirty="0" smtClean="0"/>
              <a:t>.</a:t>
            </a:r>
            <a:endParaRPr lang="el-GR" sz="2200" dirty="0" smtClean="0"/>
          </a:p>
          <a:p>
            <a:pPr marL="514350" indent="-514350">
              <a:buFont typeface="+mj-lt"/>
              <a:buAutoNum type="arabicPeriod" startAt="6"/>
            </a:pPr>
            <a:r>
              <a:rPr lang="el-GR" sz="2200" dirty="0" smtClean="0"/>
              <a:t>Συνίσταται να χρησιμοποιείται  </a:t>
            </a:r>
            <a:r>
              <a:rPr lang="el-GR" sz="2200" b="1" dirty="0" smtClean="0"/>
              <a:t>1</a:t>
            </a:r>
            <a:r>
              <a:rPr lang="el-GR" sz="2200" dirty="0" smtClean="0"/>
              <a:t> σχήμα, γράφημα, εικόνα, φωτογραφία ανά διαφάνεια</a:t>
            </a:r>
            <a:r>
              <a:rPr lang="en-US" sz="2200" dirty="0" smtClean="0"/>
              <a:t>.</a:t>
            </a:r>
            <a:r>
              <a:rPr lang="el-GR" sz="2200" dirty="0" smtClean="0"/>
              <a:t> </a:t>
            </a:r>
            <a:r>
              <a:rPr lang="el-GR" sz="2200" dirty="0"/>
              <a:t>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200" dirty="0" smtClean="0"/>
              <a:t>Συνίσταται να χρησιμοποιούνται μέχρι 6 </a:t>
            </a:r>
            <a:r>
              <a:rPr lang="en-US" sz="2200" dirty="0" smtClean="0"/>
              <a:t>bullets </a:t>
            </a:r>
            <a:r>
              <a:rPr lang="el-GR" sz="2200" dirty="0" smtClean="0"/>
              <a:t>ανά διαφάνεια. Διαφάνειες που περιέχουν μεγάλη ποσότητα πληροφορίας καλό είναι να αναλύονται σε επιμέρους διαφάνειες. </a:t>
            </a:r>
          </a:p>
        </p:txBody>
      </p:sp>
    </p:spTree>
    <p:extLst>
      <p:ext uri="{BB962C8B-B14F-4D97-AF65-F5344CB8AC3E}">
        <p14:creationId xmlns:p14="http://schemas.microsoft.com/office/powerpoint/2010/main" val="40766661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t>Οδηγίες (4 από 4)</a:t>
            </a:r>
            <a:endParaRPr lang="el-GR" dirty="0"/>
          </a:p>
        </p:txBody>
      </p:sp>
      <p:sp>
        <p:nvSpPr>
          <p:cNvPr id="3" name="Content Placeholder 2"/>
          <p:cNvSpPr>
            <a:spLocks noGrp="1"/>
          </p:cNvSpPr>
          <p:nvPr>
            <p:ph idx="1"/>
          </p:nvPr>
        </p:nvSpPr>
        <p:spPr>
          <a:xfrm>
            <a:off x="457200" y="1340768"/>
            <a:ext cx="8229600" cy="4785395"/>
          </a:xfrm>
        </p:spPr>
        <p:txBody>
          <a:bodyPr>
            <a:noAutofit/>
          </a:bodyPr>
          <a:lstStyle/>
          <a:p>
            <a:pPr marL="514350" indent="-514350">
              <a:buFont typeface="+mj-lt"/>
              <a:buAutoNum type="arabicPeriod" startAt="10"/>
            </a:pPr>
            <a:r>
              <a:rPr lang="el-GR" sz="2200" dirty="0" smtClean="0"/>
              <a:t>Μην χρησιμοποιείτε εικόνες πίσω από γράμματα ως φόντο ούτε χρωματιστά πλαίσια. Για πλαίσια προτιμήστε μαύρο περίγραμμα τουλάχιστον 2</a:t>
            </a:r>
            <a:r>
              <a:rPr lang="en-US" sz="2200" dirty="0" smtClean="0"/>
              <a:t>pt.</a:t>
            </a:r>
            <a:endParaRPr lang="el-GR" sz="2200" dirty="0" smtClean="0"/>
          </a:p>
          <a:p>
            <a:pPr marL="514350" indent="-514350">
              <a:buFont typeface="+mj-lt"/>
              <a:buAutoNum type="arabicPeriod" startAt="10"/>
            </a:pPr>
            <a:r>
              <a:rPr lang="el-GR" sz="2200" dirty="0" smtClean="0"/>
              <a:t>Μην χρησιμοποιείτε σκιά στα γράμματα</a:t>
            </a:r>
            <a:r>
              <a:rPr lang="en-US" sz="2200" dirty="0" smtClean="0"/>
              <a:t>.</a:t>
            </a:r>
            <a:r>
              <a:rPr lang="el-GR" sz="2200" dirty="0" smtClean="0"/>
              <a:t> </a:t>
            </a:r>
          </a:p>
          <a:p>
            <a:pPr marL="514350" indent="-514350">
              <a:buFont typeface="+mj-lt"/>
              <a:buAutoNum type="arabicPeriod" startAt="10"/>
            </a:pPr>
            <a:r>
              <a:rPr lang="el-GR" sz="2200" dirty="0" smtClean="0"/>
              <a:t>Μην στοιχίζετε το κείμενο σε πλήρη στοίχιση (</a:t>
            </a:r>
            <a:r>
              <a:rPr lang="en-US" sz="2200" dirty="0" smtClean="0"/>
              <a:t>justify</a:t>
            </a:r>
            <a:r>
              <a:rPr lang="el-GR" sz="2200" dirty="0" smtClean="0"/>
              <a:t>)</a:t>
            </a:r>
            <a:r>
              <a:rPr lang="en-US" sz="2200" dirty="0" smtClean="0"/>
              <a:t>.</a:t>
            </a:r>
            <a:endParaRPr lang="el-GR" sz="2200" dirty="0" smtClean="0"/>
          </a:p>
          <a:p>
            <a:pPr marL="514350" indent="-514350">
              <a:buFont typeface="+mj-lt"/>
              <a:buAutoNum type="arabicPeriod" startAt="10"/>
            </a:pPr>
            <a:r>
              <a:rPr lang="el-GR" sz="2200" dirty="0"/>
              <a:t>Οι υπερσυνδέσεις να συνοδεύονται από αντιπροσωπευτικό κείμενο.</a:t>
            </a:r>
          </a:p>
          <a:p>
            <a:pPr marL="514350" indent="-514350">
              <a:buFont typeface="+mj-lt"/>
              <a:buAutoNum type="arabicPeriod" startAt="10"/>
            </a:pPr>
            <a:r>
              <a:rPr lang="el-GR" sz="2200" dirty="0"/>
              <a:t>Να είναι ενεργοποιημένος ο αυτόματος ορθογραφικός έλεγχος.</a:t>
            </a:r>
          </a:p>
          <a:p>
            <a:pPr marL="514350" indent="-514350">
              <a:buFont typeface="+mj-lt"/>
              <a:buAutoNum type="arabicPeriod" startAt="10"/>
            </a:pPr>
            <a:r>
              <a:rPr lang="el-GR" sz="2200" dirty="0"/>
              <a:t>Κατά την παρουσίαση, η μετάβαση μεταξύ διαφανειών να γίνεται με τον προκαθορισμένο τρόπο (</a:t>
            </a:r>
            <a:r>
              <a:rPr lang="en-US" sz="2200" dirty="0"/>
              <a:t>enter, </a:t>
            </a:r>
            <a:r>
              <a:rPr lang="el-GR" sz="2200" dirty="0"/>
              <a:t>βέλος, κλικ) και χωρίς όριο χρόνου.</a:t>
            </a:r>
          </a:p>
        </p:txBody>
      </p:sp>
    </p:spTree>
    <p:extLst>
      <p:ext uri="{BB962C8B-B14F-4D97-AF65-F5344CB8AC3E}">
        <p14:creationId xmlns:p14="http://schemas.microsoft.com/office/powerpoint/2010/main" val="39769565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77688" y="274638"/>
            <a:ext cx="8686800" cy="1143000"/>
          </a:xfrm>
        </p:spPr>
        <p:txBody>
          <a:bodyPr>
            <a:noAutofit/>
          </a:bodyPr>
          <a:lstStyle/>
          <a:p>
            <a:r>
              <a:rPr lang="el-GR" dirty="0" smtClean="0"/>
              <a:t>Βασικές Οδηγίες Προσβασιμότητας</a:t>
            </a:r>
            <a:endParaRPr lang="el-GR" dirty="0"/>
          </a:p>
        </p:txBody>
      </p:sp>
      <p:sp>
        <p:nvSpPr>
          <p:cNvPr id="8" name="Θέση περιεχομένου 7"/>
          <p:cNvSpPr>
            <a:spLocks noGrp="1"/>
          </p:cNvSpPr>
          <p:nvPr>
            <p:ph idx="1"/>
          </p:nvPr>
        </p:nvSpPr>
        <p:spPr>
          <a:xfrm>
            <a:off x="457200" y="1600200"/>
            <a:ext cx="8435280" cy="4525963"/>
          </a:xfrm>
        </p:spPr>
        <p:txBody>
          <a:bodyPr>
            <a:normAutofit fontScale="85000" lnSpcReduction="20000"/>
          </a:bodyPr>
          <a:lstStyle/>
          <a:p>
            <a:r>
              <a:rPr lang="el-GR" sz="3300" dirty="0" smtClean="0"/>
              <a:t>Όλα τα αντικείμενα (π</a:t>
            </a:r>
            <a:r>
              <a:rPr lang="en-US" sz="3300" dirty="0" smtClean="0"/>
              <a:t>.</a:t>
            </a:r>
            <a:r>
              <a:rPr lang="el-GR" sz="3300" dirty="0" smtClean="0"/>
              <a:t>χ</a:t>
            </a:r>
            <a:r>
              <a:rPr lang="en-US" sz="3300" dirty="0" smtClean="0"/>
              <a:t>.</a:t>
            </a:r>
            <a:r>
              <a:rPr lang="el-GR" sz="3300" dirty="0" smtClean="0"/>
              <a:t> εικόνες, φωτογραφίες, σχήματα, γραφικά) πρέπει να συνοδεύονται από εναλλακτικό κείμενο περιγραφής τους. </a:t>
            </a:r>
          </a:p>
          <a:p>
            <a:r>
              <a:rPr lang="el-GR" sz="3300" dirty="0" smtClean="0"/>
              <a:t>Διασφαλίστε ότι η σειρά αυτόματης ανάγνωσης σε κάθε διαφάνεια είναι λογική: </a:t>
            </a:r>
            <a:r>
              <a:rPr lang="el-GR" sz="2800" dirty="0" smtClean="0"/>
              <a:t>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3300" dirty="0" smtClean="0"/>
              <a:t>Ελέγξτε την </a:t>
            </a:r>
            <a:r>
              <a:rPr lang="el-GR" sz="3300" dirty="0"/>
              <a:t>ορατότητα για χρήστες με αχρωματοψία</a:t>
            </a:r>
            <a:r>
              <a:rPr lang="el-GR" sz="3300" dirty="0" smtClean="0"/>
              <a:t>.</a:t>
            </a:r>
          </a:p>
          <a:p>
            <a:r>
              <a:rPr lang="el-GR" sz="3300" dirty="0" smtClean="0"/>
              <a:t>Ακολουθείστε τις ειδικές οδηγίες για επιστημονικά σύμβολα, ηχητικά αρχεία και </a:t>
            </a:r>
            <a:r>
              <a:rPr lang="en-US" sz="3300" dirty="0" smtClean="0"/>
              <a:t>video clips. </a:t>
            </a:r>
            <a:endParaRPr lang="el-GR" sz="3300" dirty="0"/>
          </a:p>
          <a:p>
            <a:endParaRPr lang="el-GR" dirty="0"/>
          </a:p>
          <a:p>
            <a:endParaRPr lang="el-GR" dirty="0" smtClean="0"/>
          </a:p>
        </p:txBody>
      </p:sp>
    </p:spTree>
    <p:extLst>
      <p:ext uri="{BB962C8B-B14F-4D97-AF65-F5344CB8AC3E}">
        <p14:creationId xmlns:p14="http://schemas.microsoft.com/office/powerpoint/2010/main" val="13303030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274638"/>
            <a:ext cx="8229600" cy="994122"/>
          </a:xfrm>
        </p:spPr>
        <p:txBody>
          <a:bodyPr>
            <a:normAutofit fontScale="90000"/>
          </a:bodyPr>
          <a:lstStyle/>
          <a:p>
            <a:r>
              <a:rPr lang="fr-FR" dirty="0" smtClean="0"/>
              <a:t>Saint Vincent de Paul : </a:t>
            </a:r>
            <a:br>
              <a:rPr lang="fr-FR" dirty="0" smtClean="0"/>
            </a:br>
            <a:r>
              <a:rPr lang="fr-FR" dirty="0" smtClean="0"/>
              <a:t>Fondation </a:t>
            </a:r>
            <a:r>
              <a:rPr lang="fr-FR" dirty="0"/>
              <a:t>de la congrégation des Lazaristes </a:t>
            </a:r>
            <a:endParaRPr lang="el-GR" dirty="0"/>
          </a:p>
        </p:txBody>
      </p:sp>
      <p:sp>
        <p:nvSpPr>
          <p:cNvPr id="2" name="Θέση κειμένου 1"/>
          <p:cNvSpPr>
            <a:spLocks noGrp="1"/>
          </p:cNvSpPr>
          <p:nvPr>
            <p:ph type="body" idx="1"/>
          </p:nvPr>
        </p:nvSpPr>
        <p:spPr>
          <a:xfrm>
            <a:off x="457200" y="1628800"/>
            <a:ext cx="4040188" cy="648072"/>
          </a:xfrm>
        </p:spPr>
        <p:txBody>
          <a:bodyPr>
            <a:normAutofit fontScale="47500" lnSpcReduction="20000"/>
          </a:bodyPr>
          <a:lstStyle/>
          <a:p>
            <a:r>
              <a:rPr lang="fr-FR" sz="2800" dirty="0"/>
              <a:t>Chapelle de Pen Bron, vitrail représentant St Vincent de Paul avec la légende "Comment Saint Vincent de Paul initia les filles de la charité à leur mission hospitalière"</a:t>
            </a:r>
            <a:endParaRPr lang="el-GR" sz="2800" dirty="0"/>
          </a:p>
        </p:txBody>
      </p:sp>
      <p:pic>
        <p:nvPicPr>
          <p:cNvPr id="9" name="Θέση περιεχομένου 8" descr="Εικόνα....."/>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4269" b="-44269"/>
          <a:stretch/>
        </p:blipFill>
        <p:spPr>
          <a:xfrm>
            <a:off x="1213015" y="2420938"/>
            <a:ext cx="1940827" cy="2744411"/>
          </a:xfrm>
        </p:spPr>
      </p:pic>
      <p:sp>
        <p:nvSpPr>
          <p:cNvPr id="3" name="Θέση κειμένου 2"/>
          <p:cNvSpPr>
            <a:spLocks noGrp="1"/>
          </p:cNvSpPr>
          <p:nvPr>
            <p:ph type="body" sz="quarter" idx="3"/>
          </p:nvPr>
        </p:nvSpPr>
        <p:spPr>
          <a:xfrm>
            <a:off x="4645025" y="1412776"/>
            <a:ext cx="4041775" cy="639762"/>
          </a:xfrm>
        </p:spPr>
        <p:txBody>
          <a:bodyPr>
            <a:normAutofit/>
          </a:bodyPr>
          <a:lstStyle/>
          <a:p>
            <a:endParaRPr lang="el-GR" sz="2800" dirty="0"/>
          </a:p>
        </p:txBody>
      </p:sp>
      <p:sp>
        <p:nvSpPr>
          <p:cNvPr id="4" name="Θέση περιεχομένου 3"/>
          <p:cNvSpPr>
            <a:spLocks noGrp="1"/>
          </p:cNvSpPr>
          <p:nvPr>
            <p:ph sz="quarter" idx="4"/>
          </p:nvPr>
        </p:nvSpPr>
        <p:spPr>
          <a:xfrm>
            <a:off x="4355976" y="2286024"/>
            <a:ext cx="5040559" cy="3879280"/>
          </a:xfrm>
        </p:spPr>
        <p:txBody>
          <a:bodyPr>
            <a:normAutofit/>
          </a:bodyPr>
          <a:lstStyle/>
          <a:p>
            <a:pPr>
              <a:buNone/>
            </a:pPr>
            <a:r>
              <a:rPr lang="fr-FR" i="1" dirty="0" smtClean="0">
                <a:latin typeface="Times New Roman" charset="0"/>
                <a:ea typeface="ＭＳ Ｐゴシック" charset="0"/>
                <a:cs typeface="Times New Roman" charset="0"/>
              </a:rPr>
              <a:t>Les </a:t>
            </a:r>
            <a:r>
              <a:rPr lang="fr-FR" i="1" dirty="0">
                <a:latin typeface="Times New Roman" charset="0"/>
                <a:ea typeface="ＭＳ Ｐゴシック" charset="0"/>
                <a:cs typeface="Times New Roman" charset="0"/>
              </a:rPr>
              <a:t>filles </a:t>
            </a:r>
            <a:r>
              <a:rPr lang="fr-FR" i="1" dirty="0" smtClean="0">
                <a:latin typeface="Times New Roman" charset="0"/>
                <a:ea typeface="ＭＳ Ｐゴシック" charset="0"/>
                <a:cs typeface="Times New Roman" charset="0"/>
              </a:rPr>
              <a:t>de la  Charité </a:t>
            </a:r>
            <a:r>
              <a:rPr lang="fr-FR" dirty="0" smtClean="0">
                <a:latin typeface="Times New Roman" charset="0"/>
                <a:ea typeface="ＭＳ Ｐゴシック" charset="0"/>
                <a:cs typeface="Times New Roman" charset="0"/>
              </a:rPr>
              <a:t>(</a:t>
            </a:r>
            <a:r>
              <a:rPr lang="fr-FR" dirty="0">
                <a:latin typeface="Times New Roman" charset="0"/>
                <a:ea typeface="ＭＳ Ｐゴシック" charset="0"/>
                <a:cs typeface="Times New Roman" charset="0"/>
              </a:rPr>
              <a:t>1638-1642) </a:t>
            </a:r>
            <a:r>
              <a:rPr lang="fr-FR" dirty="0" smtClean="0">
                <a:latin typeface="Times New Roman" charset="0"/>
                <a:ea typeface="ＭＳ Ｐゴシック" charset="0"/>
                <a:cs typeface="Times New Roman" charset="0"/>
              </a:rPr>
              <a:t>:</a:t>
            </a:r>
          </a:p>
          <a:p>
            <a:pPr>
              <a:buNone/>
            </a:pPr>
            <a:endParaRPr lang="fr-FR" dirty="0">
              <a:latin typeface="Times New Roman" charset="0"/>
              <a:ea typeface="ＭＳ Ｐゴシック" charset="0"/>
              <a:cs typeface="Times New Roman" charset="0"/>
            </a:endParaRPr>
          </a:p>
          <a:p>
            <a:r>
              <a:rPr lang="fr-FR" dirty="0">
                <a:latin typeface="Times New Roman" charset="0"/>
                <a:ea typeface="ＭＳ Ｐゴシック" charset="0"/>
                <a:cs typeface="Times New Roman" charset="0"/>
              </a:rPr>
              <a:t> 9 maisons pour les pauvres </a:t>
            </a:r>
          </a:p>
          <a:p>
            <a:endParaRPr lang="fr-FR" dirty="0">
              <a:latin typeface="Times New Roman" charset="0"/>
              <a:ea typeface="ＭＳ Ｐゴシック" charset="0"/>
              <a:cs typeface="Times New Roman" charset="0"/>
            </a:endParaRPr>
          </a:p>
          <a:p>
            <a:r>
              <a:rPr lang="fr-FR" dirty="0">
                <a:latin typeface="Times New Roman" charset="0"/>
                <a:ea typeface="ＭＳ Ｐゴシック" charset="0"/>
                <a:cs typeface="Times New Roman" charset="0"/>
              </a:rPr>
              <a:t>13  maisons pour les enfants abandonnés</a:t>
            </a:r>
            <a:br>
              <a:rPr lang="fr-FR" dirty="0">
                <a:latin typeface="Times New Roman" charset="0"/>
                <a:ea typeface="ＭＳ Ｐゴシック" charset="0"/>
                <a:cs typeface="Times New Roman" charset="0"/>
              </a:rPr>
            </a:br>
            <a:r>
              <a:rPr lang="fr-FR" b="1" dirty="0">
                <a:latin typeface="Times New Roman" charset="0"/>
                <a:ea typeface="ＭＳ Ｐゴシック" charset="0"/>
                <a:cs typeface="Times New Roman" charset="0"/>
              </a:rPr>
              <a:t> </a:t>
            </a:r>
          </a:p>
          <a:p>
            <a:endParaRPr lang="el-GR" dirty="0" smtClean="0"/>
          </a:p>
        </p:txBody>
      </p:sp>
      <p:pic>
        <p:nvPicPr>
          <p:cNvPr id="5" name="Image 4" descr="Chapelle_Pen_Bron_vitrail_St_Vincent_de_Pau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5" y="2348881"/>
            <a:ext cx="1918648" cy="3024335"/>
          </a:xfrm>
          <a:prstGeom prst="rect">
            <a:avLst/>
          </a:prstGeom>
        </p:spPr>
      </p:pic>
    </p:spTree>
    <p:extLst>
      <p:ext uri="{BB962C8B-B14F-4D97-AF65-F5344CB8AC3E}">
        <p14:creationId xmlns:p14="http://schemas.microsoft.com/office/powerpoint/2010/main" val="9499911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a:solidFill>
                  <a:srgbClr val="FF0000"/>
                </a:solidFill>
              </a:rPr>
              <a:t>Χ.ΥΖ</a:t>
            </a:r>
            <a:r>
              <a:rPr lang="el-GR" sz="2000" dirty="0"/>
              <a:t>.  </a:t>
            </a:r>
          </a:p>
          <a:p>
            <a:pPr marL="0" indent="0">
              <a:buNone/>
            </a:pPr>
            <a:r>
              <a:rPr lang="el-GR" sz="2000" dirty="0"/>
              <a:t>Έχουν προηγηθεί οι κάτωθι εκδόσεις:</a:t>
            </a:r>
          </a:p>
          <a:p>
            <a:r>
              <a:rPr lang="el-GR" sz="2000" dirty="0" smtClean="0"/>
              <a:t>Έκδοση </a:t>
            </a:r>
            <a:r>
              <a:rPr lang="el-GR" sz="2000" dirty="0">
                <a:solidFill>
                  <a:srgbClr val="FF0000"/>
                </a:solidFill>
              </a:rPr>
              <a:t>Χ1.Υ1Ζ1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Χ2.Υ2Ζ2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Χ3.Υ3Ζ3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a:solidFill>
                  <a:srgbClr val="FF0000"/>
                </a:solidFill>
              </a:rPr>
              <a:t>Όνομα μέλους ή μελών ΔΕΠ</a:t>
            </a:r>
            <a:r>
              <a:rPr lang="el-GR" sz="2000" smtClean="0"/>
              <a:t> </a:t>
            </a:r>
            <a:r>
              <a:rPr lang="el-GR" sz="2000" dirty="0" smtClean="0">
                <a:solidFill>
                  <a:srgbClr val="FF0000"/>
                </a:solidFill>
              </a:rPr>
              <a:t>2014</a:t>
            </a:r>
            <a:r>
              <a:rPr lang="el-GR" sz="2000" dirty="0" smtClean="0"/>
              <a:t>. </a:t>
            </a:r>
            <a:r>
              <a:rPr lang="el-GR" sz="2000" dirty="0" smtClean="0">
                <a:solidFill>
                  <a:srgbClr val="FF0000"/>
                </a:solidFill>
              </a:rPr>
              <a:t>Όνομα μέλους ή μελών ΔΕΠ</a:t>
            </a:r>
            <a:r>
              <a:rPr lang="el-GR" sz="2000" dirty="0" smtClean="0"/>
              <a:t>. «</a:t>
            </a:r>
            <a:r>
              <a:rPr lang="el-GR" sz="2000" dirty="0" smtClean="0">
                <a:solidFill>
                  <a:srgbClr val="FF0000"/>
                </a:solidFill>
              </a:rPr>
              <a:t>Τίτλος Μαθήματος. Τίτλος ενότητας</a:t>
            </a:r>
            <a:r>
              <a:rPr lang="el-GR" sz="2000" dirty="0" smtClean="0"/>
              <a:t>». </a:t>
            </a:r>
            <a:r>
              <a:rPr lang="el-GR" sz="2000" dirty="0"/>
              <a:t>Έκδοση: </a:t>
            </a:r>
            <a:r>
              <a:rPr lang="el-GR" sz="2000" dirty="0" smtClean="0">
                <a:solidFill>
                  <a:srgbClr val="FF0000"/>
                </a:solidFill>
              </a:rPr>
              <a:t>1.0</a:t>
            </a:r>
            <a:r>
              <a:rPr lang="el-GR" sz="2000" dirty="0"/>
              <a:t>. Αθήνα </a:t>
            </a:r>
            <a:r>
              <a:rPr lang="el-GR" sz="2000" dirty="0" smtClean="0">
                <a:solidFill>
                  <a:srgbClr val="FF0000"/>
                </a:solidFill>
              </a:rPr>
              <a:t>2014</a:t>
            </a:r>
            <a:r>
              <a:rPr lang="el-GR" sz="2000" dirty="0" smtClean="0"/>
              <a:t>. </a:t>
            </a:r>
            <a:r>
              <a:rPr lang="el-GR" sz="2000" dirty="0"/>
              <a:t>Διαθέσιμο από τη δικτυακή </a:t>
            </a:r>
            <a:r>
              <a:rPr lang="el-GR" sz="2000" dirty="0" smtClean="0"/>
              <a:t>διεύθυνση: </a:t>
            </a:r>
            <a:r>
              <a:rPr lang="el-GR" sz="2000" dirty="0" smtClean="0">
                <a:solidFill>
                  <a:srgbClr val="FF0000"/>
                </a:solidFill>
              </a:rPr>
              <a:t>σύνδεσμο μαθήματος</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6: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7: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 πηγή</a:t>
            </a:r>
            <a:r>
              <a:rPr lang="el-GR" sz="2000" dirty="0" smtClean="0">
                <a:solidFill>
                  <a:srgbClr val="FF0000"/>
                </a:solidFill>
              </a:rPr>
              <a:t>&gt;&lt;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88024" y="1772816"/>
            <a:ext cx="4031628" cy="4392488"/>
          </a:xfrm>
        </p:spPr>
      </p:pic>
      <p:sp>
        <p:nvSpPr>
          <p:cNvPr id="3" name="Θέση κειμένου 2"/>
          <p:cNvSpPr>
            <a:spLocks noGrp="1"/>
          </p:cNvSpPr>
          <p:nvPr>
            <p:ph type="body" sz="half" idx="2"/>
          </p:nvPr>
        </p:nvSpPr>
        <p:spPr/>
        <p:txBody>
          <a:bodyPr>
            <a:normAutofit/>
          </a:bodyPr>
          <a:lstStyle/>
          <a:p>
            <a:endParaRPr lang="fr-FR" sz="2800" dirty="0" smtClean="0"/>
          </a:p>
          <a:p>
            <a:endParaRPr lang="el-GR" sz="2800" dirty="0" smtClean="0"/>
          </a:p>
        </p:txBody>
      </p:sp>
      <p:sp>
        <p:nvSpPr>
          <p:cNvPr id="5" name="Τίτλος 4"/>
          <p:cNvSpPr>
            <a:spLocks noGrp="1"/>
          </p:cNvSpPr>
          <p:nvPr>
            <p:ph type="title"/>
          </p:nvPr>
        </p:nvSpPr>
        <p:spPr/>
        <p:txBody>
          <a:bodyPr>
            <a:normAutofit/>
          </a:bodyPr>
          <a:lstStyle/>
          <a:p>
            <a:endParaRPr lang="el-GR" dirty="0"/>
          </a:p>
        </p:txBody>
      </p:sp>
      <p:pic>
        <p:nvPicPr>
          <p:cNvPr id="2" name="Image 1" descr="512px-Saint_François_de_Sales_donnant_à_sainte_Jeanne_de_Chantal_la_règle_de_l'ordre_de_la_Visitation_Noël_Hal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772816"/>
            <a:ext cx="3240360" cy="4512454"/>
          </a:xfrm>
          <a:prstGeom prst="rect">
            <a:avLst/>
          </a:prstGeom>
        </p:spPr>
      </p:pic>
      <p:sp>
        <p:nvSpPr>
          <p:cNvPr id="4" name="Rectangle 3"/>
          <p:cNvSpPr/>
          <p:nvPr/>
        </p:nvSpPr>
        <p:spPr>
          <a:xfrm>
            <a:off x="323528" y="1988840"/>
            <a:ext cx="4104456" cy="3139321"/>
          </a:xfrm>
          <a:prstGeom prst="rect">
            <a:avLst/>
          </a:prstGeom>
        </p:spPr>
        <p:txBody>
          <a:bodyPr wrap="square">
            <a:spAutoFit/>
          </a:bodyPr>
          <a:lstStyle/>
          <a:p>
            <a:pPr>
              <a:defRPr/>
            </a:pPr>
            <a:r>
              <a:rPr lang="fr-FR" b="1" dirty="0">
                <a:latin typeface="Times New Roman" charset="0"/>
                <a:ea typeface="ＭＳ Ｐゴシック" charset="0"/>
                <a:cs typeface="Times New Roman" charset="0"/>
              </a:rPr>
              <a:t>François de Sales </a:t>
            </a:r>
            <a:endParaRPr lang="fr-FR" b="1" dirty="0" smtClean="0">
              <a:latin typeface="Times New Roman" charset="0"/>
              <a:ea typeface="ＭＳ Ｐゴシック" charset="0"/>
              <a:cs typeface="Times New Roman" charset="0"/>
            </a:endParaRPr>
          </a:p>
          <a:p>
            <a:pPr>
              <a:defRPr/>
            </a:pPr>
            <a:endParaRPr lang="fr-FR" b="1" dirty="0">
              <a:latin typeface="Times New Roman" charset="0"/>
              <a:ea typeface="ＭＳ Ｐゴシック" charset="0"/>
              <a:cs typeface="Times New Roman" charset="0"/>
            </a:endParaRPr>
          </a:p>
          <a:p>
            <a:pPr>
              <a:defRPr/>
            </a:pPr>
            <a:r>
              <a:rPr lang="fr-FR" b="1" dirty="0" smtClean="0">
                <a:latin typeface="Times New Roman" charset="0"/>
                <a:ea typeface="ＭＳ Ｐゴシック" charset="0"/>
                <a:cs typeface="Times New Roman" charset="0"/>
              </a:rPr>
              <a:t>Fondation </a:t>
            </a:r>
            <a:r>
              <a:rPr lang="fr-FR" b="1" dirty="0">
                <a:latin typeface="Times New Roman" charset="0"/>
                <a:ea typeface="ＭＳ Ｐゴシック" charset="0"/>
                <a:cs typeface="Times New Roman" charset="0"/>
              </a:rPr>
              <a:t>de  l’Ordre de la visitation de Marie  (</a:t>
            </a:r>
            <a:r>
              <a:rPr lang="fr-FR" b="1" dirty="0" smtClean="0">
                <a:latin typeface="Times New Roman" charset="0"/>
                <a:ea typeface="ＭＳ Ｐゴシック" charset="0"/>
                <a:cs typeface="Times New Roman" charset="0"/>
              </a:rPr>
              <a:t>1610)</a:t>
            </a:r>
            <a:endParaRPr lang="fr-FR" b="1" dirty="0">
              <a:latin typeface="Times New Roman" charset="0"/>
              <a:ea typeface="ＭＳ Ｐゴシック" charset="0"/>
              <a:cs typeface="Times New Roman" charset="0"/>
            </a:endParaRPr>
          </a:p>
          <a:p>
            <a:pPr>
              <a:defRPr/>
            </a:pPr>
            <a:endParaRPr lang="fr-FR" b="1" dirty="0">
              <a:latin typeface="Times New Roman" charset="0"/>
              <a:ea typeface="ＭＳ Ｐゴシック" charset="0"/>
              <a:cs typeface="Times New Roman" charset="0"/>
            </a:endParaRPr>
          </a:p>
          <a:p>
            <a:pPr marL="285750" indent="-285750">
              <a:buFont typeface="Arial"/>
              <a:buChar char="•"/>
              <a:defRPr/>
            </a:pPr>
            <a:r>
              <a:rPr lang="fr-FR" dirty="0">
                <a:latin typeface="Times New Roman" charset="0"/>
                <a:ea typeface="ＭＳ Ｐゴシック" charset="0"/>
                <a:cs typeface="Times New Roman" charset="0"/>
              </a:rPr>
              <a:t>retour à la pauvreté et à la table commune</a:t>
            </a:r>
          </a:p>
          <a:p>
            <a:pPr marL="285750" indent="-285750">
              <a:buFont typeface="Arial"/>
              <a:buChar char="•"/>
              <a:defRPr/>
            </a:pPr>
            <a:r>
              <a:rPr lang="fr-FR" dirty="0">
                <a:latin typeface="Times New Roman" charset="0"/>
                <a:ea typeface="ＭＳ Ｐゴシック" charset="0"/>
                <a:cs typeface="Times New Roman" charset="0"/>
              </a:rPr>
              <a:t>robe noire</a:t>
            </a:r>
          </a:p>
          <a:p>
            <a:pPr marL="285750" indent="-285750">
              <a:buFont typeface="Arial"/>
              <a:buChar char="•"/>
              <a:defRPr/>
            </a:pPr>
            <a:r>
              <a:rPr lang="fr-FR" dirty="0">
                <a:latin typeface="Times New Roman" charset="0"/>
                <a:ea typeface="ＭＳ Ｐゴシック" charset="0"/>
                <a:cs typeface="Times New Roman" charset="0"/>
              </a:rPr>
              <a:t>offices de nuit </a:t>
            </a:r>
          </a:p>
          <a:p>
            <a:endParaRPr lang="fr-FR" dirty="0"/>
          </a:p>
          <a:p>
            <a:r>
              <a:rPr lang="fr-FR" i="1" dirty="0">
                <a:latin typeface="Times New Roman" charset="0"/>
                <a:ea typeface="ＭＳ Ｐゴシック" charset="0"/>
                <a:cs typeface="Times New Roman" charset="0"/>
              </a:rPr>
              <a:t>Traité de l’amour de Dieu</a:t>
            </a:r>
            <a:r>
              <a:rPr lang="fr-FR" dirty="0">
                <a:latin typeface="Times New Roman" charset="0"/>
                <a:ea typeface="ＭＳ Ｐゴシック" charset="0"/>
                <a:cs typeface="Times New Roman" charset="0"/>
              </a:rPr>
              <a:t> (1616) </a:t>
            </a:r>
          </a:p>
        </p:txBody>
      </p:sp>
    </p:spTree>
    <p:extLst>
      <p:ext uri="{BB962C8B-B14F-4D97-AF65-F5344CB8AC3E}">
        <p14:creationId xmlns:p14="http://schemas.microsoft.com/office/powerpoint/2010/main" val="3182167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fr-FR" dirty="0">
                <a:latin typeface="Times New Roman" charset="0"/>
                <a:ea typeface="ＭＳ Ｐゴシック" charset="0"/>
                <a:cs typeface="ＭＳ Ｐゴシック" charset="0"/>
              </a:rPr>
              <a:t>Pierre de Bérulle </a:t>
            </a:r>
            <a:r>
              <a:rPr lang="el-GR" dirty="0"/>
              <a:t/>
            </a:r>
            <a:br>
              <a:rPr lang="el-GR" dirty="0"/>
            </a:br>
            <a:endParaRPr lang="el-GR" dirty="0"/>
          </a:p>
        </p:txBody>
      </p:sp>
      <p:sp>
        <p:nvSpPr>
          <p:cNvPr id="12" name="Θέση περιεχομένου 11"/>
          <p:cNvSpPr>
            <a:spLocks noGrp="1"/>
          </p:cNvSpPr>
          <p:nvPr>
            <p:ph sz="quarter" idx="4"/>
          </p:nvPr>
        </p:nvSpPr>
        <p:spPr/>
        <p:txBody>
          <a:bodyPr/>
          <a:lstStyle/>
          <a:p>
            <a:r>
              <a:rPr lang="fr-FR" dirty="0">
                <a:latin typeface="Times New Roman" charset="0"/>
                <a:ea typeface="ＭＳ Ｐゴシック" charset="0"/>
                <a:cs typeface="Times New Roman" charset="0"/>
              </a:rPr>
              <a:t>Fondation de  la </a:t>
            </a:r>
            <a:r>
              <a:rPr lang="fr-FR" b="1" dirty="0">
                <a:latin typeface="Times New Roman" charset="0"/>
                <a:ea typeface="ＭＳ Ｐゴシック" charset="0"/>
                <a:cs typeface="Times New Roman" charset="0"/>
              </a:rPr>
              <a:t>Congrégation des Oratoriens de France</a:t>
            </a:r>
            <a:r>
              <a:rPr lang="fr-FR" dirty="0">
                <a:latin typeface="Times New Roman" charset="0"/>
                <a:ea typeface="ＭＳ Ｐゴシック" charset="0"/>
                <a:cs typeface="Times New Roman" charset="0"/>
              </a:rPr>
              <a:t> (1611</a:t>
            </a:r>
            <a:r>
              <a:rPr lang="fr-FR" dirty="0" smtClean="0">
                <a:latin typeface="Times New Roman" charset="0"/>
                <a:ea typeface="ＭＳ Ｐゴシック" charset="0"/>
                <a:cs typeface="Times New Roman" charset="0"/>
              </a:rPr>
              <a:t>)</a:t>
            </a:r>
          </a:p>
          <a:p>
            <a:pPr marL="0" indent="0">
              <a:buNone/>
            </a:pPr>
            <a:endParaRPr lang="fr-FR" dirty="0">
              <a:latin typeface="Times New Roman" charset="0"/>
              <a:ea typeface="ＭＳ Ｐゴシック" charset="0"/>
              <a:cs typeface="Times New Roman" charset="0"/>
            </a:endParaRPr>
          </a:p>
          <a:p>
            <a:r>
              <a:rPr lang="fr-FR" dirty="0">
                <a:latin typeface="Times New Roman" charset="0"/>
                <a:ea typeface="ＭＳ Ｐゴシック" charset="0"/>
                <a:cs typeface="Times New Roman" charset="0"/>
              </a:rPr>
              <a:t>création et direction des séminaires </a:t>
            </a:r>
            <a:endParaRPr lang="el-GR" dirty="0" smtClean="0"/>
          </a:p>
        </p:txBody>
      </p:sp>
      <p:pic>
        <p:nvPicPr>
          <p:cNvPr id="10" name="Image 6"/>
          <p:cNvPicPr>
            <a:picLocks noGrp="1" noChangeAspect="1"/>
          </p:cNvPicPr>
          <p:nvPr>
            <p:ph sz="half" idx="2"/>
          </p:nvPr>
        </p:nvPicPr>
        <p:blipFill>
          <a:blip r:embed="rId3">
            <a:extLst>
              <a:ext uri="{28A0092B-C50C-407E-A947-70E740481C1C}">
                <a14:useLocalDpi xmlns:a14="http://schemas.microsoft.com/office/drawing/2010/main" val="0"/>
              </a:ext>
            </a:extLst>
          </a:blip>
          <a:srcRect l="5378" r="537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698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fr-FR" dirty="0">
                <a:latin typeface="Times New Roman" charset="0"/>
                <a:ea typeface="ＭＳ Ｐゴシック" charset="0"/>
                <a:cs typeface="Times New Roman" charset="0"/>
              </a:rPr>
              <a:t>Louis XIII et les protestants</a:t>
            </a:r>
            <a:endParaRPr lang="el-GR" dirty="0"/>
          </a:p>
        </p:txBody>
      </p:sp>
      <p:sp>
        <p:nvSpPr>
          <p:cNvPr id="5" name="Θέση περιεχομένου 4"/>
          <p:cNvSpPr>
            <a:spLocks noGrp="1"/>
          </p:cNvSpPr>
          <p:nvPr>
            <p:ph idx="1"/>
          </p:nvPr>
        </p:nvSpPr>
        <p:spPr/>
        <p:txBody>
          <a:bodyPr>
            <a:noAutofit/>
          </a:bodyPr>
          <a:lstStyle/>
          <a:p>
            <a:pPr algn="ctr">
              <a:buNone/>
            </a:pPr>
            <a:r>
              <a:rPr lang="fr-FR" sz="2400" b="1" dirty="0">
                <a:latin typeface="Times New Roman" charset="0"/>
                <a:ea typeface="ＭＳ Ｐゴシック" charset="0"/>
                <a:cs typeface="Times New Roman" charset="0"/>
              </a:rPr>
              <a:t>La Paix d’Alès </a:t>
            </a:r>
            <a:r>
              <a:rPr lang="fr-FR" sz="2400" dirty="0">
                <a:latin typeface="Times New Roman" charset="0"/>
                <a:ea typeface="ＭＳ Ｐゴシック" charset="0"/>
                <a:cs typeface="Times New Roman" charset="0"/>
              </a:rPr>
              <a:t>(1629) restreint</a:t>
            </a:r>
          </a:p>
          <a:p>
            <a:pPr algn="ctr">
              <a:buNone/>
            </a:pPr>
            <a:r>
              <a:rPr lang="fr-FR" sz="2400" dirty="0" smtClean="0">
                <a:latin typeface="Times New Roman" charset="0"/>
                <a:ea typeface="ＭＳ Ｐゴシック" charset="0"/>
                <a:cs typeface="Times New Roman" charset="0"/>
              </a:rPr>
              <a:t>les </a:t>
            </a:r>
            <a:r>
              <a:rPr lang="fr-FR" sz="2400" dirty="0">
                <a:latin typeface="Times New Roman" charset="0"/>
                <a:ea typeface="ＭＳ Ｐゴシック" charset="0"/>
                <a:cs typeface="Times New Roman" charset="0"/>
              </a:rPr>
              <a:t>privilèges politiques des protestants sans</a:t>
            </a:r>
          </a:p>
          <a:p>
            <a:pPr algn="ctr">
              <a:buNone/>
            </a:pPr>
            <a:r>
              <a:rPr lang="fr-FR" sz="2400" dirty="0">
                <a:latin typeface="Times New Roman" charset="0"/>
                <a:ea typeface="ＭＳ Ｐゴシック" charset="0"/>
                <a:cs typeface="Times New Roman" charset="0"/>
              </a:rPr>
              <a:t>porter attente à leur liberté de conscience</a:t>
            </a:r>
            <a:r>
              <a:rPr lang="fr-FR" sz="2400" dirty="0">
                <a:latin typeface="Times New Roman" charset="0"/>
                <a:ea typeface="ＭＳ Ｐゴシック" charset="0"/>
                <a:cs typeface="ＭＳ Ｐゴシック" charset="0"/>
              </a:rPr>
              <a:t> </a:t>
            </a:r>
            <a:r>
              <a:rPr lang="fr-FR" sz="2400" dirty="0" smtClean="0">
                <a:latin typeface="Times New Roman" charset="0"/>
                <a:ea typeface="ＭＳ Ｐゴシック" charset="0"/>
                <a:cs typeface="ＭＳ Ｐゴシック" charset="0"/>
              </a:rPr>
              <a:t> </a:t>
            </a:r>
          </a:p>
          <a:p>
            <a:pPr>
              <a:buNone/>
            </a:pPr>
            <a:endParaRPr lang="fr-FR" sz="2400" dirty="0" smtClean="0">
              <a:latin typeface="Times New Roman" charset="0"/>
              <a:ea typeface="ＭＳ Ｐゴシック" charset="0"/>
              <a:cs typeface="ＭＳ Ｐゴシック" charset="0"/>
            </a:endParaRPr>
          </a:p>
          <a:p>
            <a:pPr>
              <a:buNone/>
            </a:pPr>
            <a:endParaRPr lang="fr-FR" sz="2400" dirty="0">
              <a:latin typeface="Times New Roman" charset="0"/>
              <a:ea typeface="ＭＳ Ｐゴシック" charset="0"/>
              <a:cs typeface="ＭＳ Ｐゴシック" charset="0"/>
            </a:endParaRPr>
          </a:p>
          <a:p>
            <a:pPr>
              <a:buNone/>
            </a:pPr>
            <a:endParaRPr lang="fr-FR" sz="2400" dirty="0" smtClean="0">
              <a:latin typeface="Times New Roman" charset="0"/>
              <a:ea typeface="ＭＳ Ｐゴシック" charset="0"/>
              <a:cs typeface="ＭＳ Ｐゴシック" charset="0"/>
            </a:endParaRPr>
          </a:p>
          <a:p>
            <a:pPr>
              <a:buNone/>
            </a:pPr>
            <a:endParaRPr lang="fr-FR" sz="2400" dirty="0">
              <a:latin typeface="Times New Roman" charset="0"/>
              <a:ea typeface="ＭＳ Ｐゴシック" charset="0"/>
              <a:cs typeface="ＭＳ Ｐゴシック" charset="0"/>
            </a:endParaRPr>
          </a:p>
          <a:p>
            <a:pPr>
              <a:buNone/>
            </a:pPr>
            <a:endParaRPr lang="fr-FR" sz="2400" dirty="0" smtClean="0">
              <a:latin typeface="Times New Roman" charset="0"/>
              <a:ea typeface="ＭＳ Ｐゴシック" charset="0"/>
              <a:cs typeface="ＭＳ Ｐゴシック" charset="0"/>
            </a:endParaRPr>
          </a:p>
          <a:p>
            <a:pPr>
              <a:buNone/>
            </a:pPr>
            <a:r>
              <a:rPr lang="fr-FR" sz="2400" dirty="0" smtClean="0">
                <a:latin typeface="Times New Roman" charset="0"/>
                <a:ea typeface="ＭＳ Ｐゴシック" charset="0"/>
                <a:cs typeface="ＭＳ Ｐゴシック" charset="0"/>
              </a:rPr>
              <a:t>(Pour plus d’informations voir le septième cours)</a:t>
            </a:r>
            <a:endParaRPr lang="fr-FR" sz="2400" dirty="0">
              <a:latin typeface="Times New Roman" charset="0"/>
              <a:ea typeface="ＭＳ Ｐゴシック" charset="0"/>
              <a:cs typeface="ＭＳ Ｐゴシック" charset="0"/>
            </a:endParaRPr>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La compagnie du Saint-Sacrément</a:t>
            </a:r>
            <a:endParaRPr lang="el-GR" dirty="0"/>
          </a:p>
        </p:txBody>
      </p:sp>
      <p:sp>
        <p:nvSpPr>
          <p:cNvPr id="3" name="Θέση περιεχομένου 2"/>
          <p:cNvSpPr>
            <a:spLocks noGrp="1"/>
          </p:cNvSpPr>
          <p:nvPr>
            <p:ph idx="1"/>
          </p:nvPr>
        </p:nvSpPr>
        <p:spPr/>
        <p:txBody>
          <a:bodyPr>
            <a:normAutofit/>
          </a:bodyPr>
          <a:lstStyle/>
          <a:p>
            <a:pPr marL="0" indent="0">
              <a:buNone/>
            </a:pPr>
            <a:r>
              <a:rPr lang="fr-FR" sz="2800" dirty="0" smtClean="0">
                <a:latin typeface="Times New Roman" charset="0"/>
                <a:ea typeface="ＭＳ Ｐゴシック" charset="0"/>
                <a:cs typeface="Times New Roman" charset="0"/>
              </a:rPr>
              <a:t>Appelée également « parti des Dévots »</a:t>
            </a:r>
          </a:p>
          <a:p>
            <a:pPr marL="0" indent="0">
              <a:buNone/>
            </a:pPr>
            <a:r>
              <a:rPr lang="fr-FR" sz="2800" dirty="0" smtClean="0">
                <a:latin typeface="Times New Roman" charset="0"/>
                <a:ea typeface="ＭＳ Ｐゴシック" charset="0"/>
                <a:cs typeface="Times New Roman" charset="0"/>
              </a:rPr>
              <a:t>Société secrète fondée v. 1630</a:t>
            </a:r>
          </a:p>
          <a:p>
            <a:r>
              <a:rPr lang="fr-FR" sz="2800" dirty="0" smtClean="0">
                <a:latin typeface="Times New Roman" charset="0"/>
                <a:ea typeface="ＭＳ Ｐゴシック" charset="0"/>
                <a:cs typeface="Times New Roman" charset="0"/>
              </a:rPr>
              <a:t>œuvres </a:t>
            </a:r>
            <a:r>
              <a:rPr lang="fr-FR" sz="2800" dirty="0">
                <a:latin typeface="Times New Roman" charset="0"/>
                <a:ea typeface="ＭＳ Ｐゴシック" charset="0"/>
                <a:cs typeface="Times New Roman" charset="0"/>
              </a:rPr>
              <a:t>charitables </a:t>
            </a:r>
          </a:p>
          <a:p>
            <a:r>
              <a:rPr lang="fr-FR" sz="2800" dirty="0">
                <a:latin typeface="Times New Roman" charset="0"/>
                <a:ea typeface="ＭＳ Ｐゴシック" charset="0"/>
                <a:cs typeface="Times New Roman" charset="0"/>
              </a:rPr>
              <a:t>réseau </a:t>
            </a:r>
            <a:r>
              <a:rPr lang="fr-FR" sz="2800" dirty="0" smtClean="0">
                <a:latin typeface="Times New Roman" charset="0"/>
                <a:ea typeface="ＭＳ Ｐゴシック" charset="0"/>
                <a:cs typeface="Times New Roman" charset="0"/>
              </a:rPr>
              <a:t>d’espionnage</a:t>
            </a:r>
          </a:p>
          <a:p>
            <a:pPr marL="0" indent="0">
              <a:buNone/>
            </a:pPr>
            <a:endParaRPr lang="fr-FR" sz="2800" dirty="0">
              <a:latin typeface="Times New Roman" charset="0"/>
              <a:ea typeface="ＭＳ Ｐゴシック" charset="0"/>
              <a:cs typeface="ＭＳ Ｐゴシック" charset="0"/>
            </a:endParaRPr>
          </a:p>
          <a:p>
            <a:pPr marL="0" indent="0">
              <a:buNone/>
            </a:pPr>
            <a:r>
              <a:rPr lang="fr-FR" sz="2800" dirty="0">
                <a:latin typeface="Times New Roman"/>
                <a:cs typeface="Times New Roman"/>
              </a:rPr>
              <a:t>S</a:t>
            </a:r>
            <a:r>
              <a:rPr lang="fr-FR" sz="2800" dirty="0" smtClean="0">
                <a:latin typeface="Times New Roman"/>
                <a:cs typeface="Times New Roman"/>
              </a:rPr>
              <a:t>upprimée en 1665</a:t>
            </a:r>
            <a:endParaRPr lang="el-GR" sz="2800" dirty="0">
              <a:latin typeface="Times New Roman"/>
              <a:cs typeface="Times New Roman"/>
            </a:endParaRPr>
          </a:p>
        </p:txBody>
      </p:sp>
    </p:spTree>
    <p:extLst>
      <p:ext uri="{BB962C8B-B14F-4D97-AF65-F5344CB8AC3E}">
        <p14:creationId xmlns:p14="http://schemas.microsoft.com/office/powerpoint/2010/main" val="37987708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jésuites </a:t>
            </a:r>
            <a:endParaRPr lang="fr-FR" dirty="0"/>
          </a:p>
        </p:txBody>
      </p:sp>
      <p:sp>
        <p:nvSpPr>
          <p:cNvPr id="3" name="Espace réservé du contenu 2"/>
          <p:cNvSpPr>
            <a:spLocks noGrp="1"/>
          </p:cNvSpPr>
          <p:nvPr>
            <p:ph idx="1"/>
          </p:nvPr>
        </p:nvSpPr>
        <p:spPr/>
        <p:txBody>
          <a:bodyPr>
            <a:normAutofit/>
          </a:bodyPr>
          <a:lstStyle/>
          <a:p>
            <a:pPr marL="0" indent="0">
              <a:buNone/>
              <a:defRPr/>
            </a:pPr>
            <a:r>
              <a:rPr lang="fr-FR" i="1" dirty="0" smtClean="0">
                <a:latin typeface="Times New Roman" charset="0"/>
                <a:ea typeface="ＭＳ Ｐゴシック" charset="0"/>
                <a:cs typeface="ＭＳ Ｐゴシック" charset="0"/>
              </a:rPr>
              <a:t>Ratio </a:t>
            </a:r>
            <a:r>
              <a:rPr lang="fr-FR" i="1" dirty="0" err="1" smtClean="0">
                <a:latin typeface="Times New Roman" charset="0"/>
                <a:ea typeface="ＭＳ Ｐゴシック" charset="0"/>
                <a:cs typeface="ＭＳ Ｐゴシック" charset="0"/>
              </a:rPr>
              <a:t>studiorum</a:t>
            </a:r>
            <a:r>
              <a:rPr lang="fr-FR" i="1" dirty="0" smtClean="0">
                <a:latin typeface="Times New Roman" charset="0"/>
                <a:ea typeface="ＭＳ Ｐゴシック" charset="0"/>
                <a:cs typeface="ＭＳ Ｐゴシック" charset="0"/>
              </a:rPr>
              <a:t> </a:t>
            </a:r>
            <a:r>
              <a:rPr lang="fr-FR" dirty="0" smtClean="0">
                <a:latin typeface="Times New Roman" charset="0"/>
                <a:ea typeface="ＭＳ Ｐゴシック" charset="0"/>
                <a:cs typeface="ＭＳ Ｐゴシック" charset="0"/>
              </a:rPr>
              <a:t>(1598) </a:t>
            </a:r>
          </a:p>
          <a:p>
            <a:pPr marL="0" indent="0">
              <a:buNone/>
              <a:defRPr/>
            </a:pPr>
            <a:r>
              <a:rPr lang="fr-FR" dirty="0" smtClean="0">
                <a:latin typeface="Times New Roman" charset="0"/>
                <a:ea typeface="ＭＳ Ｐゴシック" charset="0"/>
                <a:cs typeface="ＭＳ Ｐゴシック" charset="0"/>
              </a:rPr>
              <a:t>Education morale et religieuse </a:t>
            </a:r>
            <a:r>
              <a:rPr lang="fr-FR" dirty="0">
                <a:latin typeface="Times New Roman" charset="0"/>
                <a:ea typeface="ＭＳ Ｐゴシック" charset="0"/>
                <a:cs typeface="ＭＳ Ｐゴシック" charset="0"/>
              </a:rPr>
              <a:t>: </a:t>
            </a:r>
            <a:endParaRPr lang="fr-FR" dirty="0" smtClean="0">
              <a:latin typeface="Times New Roman" charset="0"/>
              <a:ea typeface="ＭＳ Ｐゴシック" charset="0"/>
              <a:cs typeface="ＭＳ Ｐゴシック" charset="0"/>
            </a:endParaRPr>
          </a:p>
          <a:p>
            <a:pPr marL="0" indent="0">
              <a:buNone/>
              <a:defRPr/>
            </a:pPr>
            <a:r>
              <a:rPr lang="fr-FR" dirty="0" smtClean="0">
                <a:latin typeface="Times New Roman" charset="0"/>
                <a:ea typeface="ＭＳ Ｐゴシック" charset="0"/>
                <a:cs typeface="ＭＳ Ｐゴシック" charset="0"/>
              </a:rPr>
              <a:t>293 collèges en 1607</a:t>
            </a:r>
          </a:p>
          <a:p>
            <a:pPr marL="0" indent="0">
              <a:buNone/>
              <a:defRPr/>
            </a:pPr>
            <a:r>
              <a:rPr lang="fr-FR" dirty="0" smtClean="0">
                <a:latin typeface="Times New Roman" charset="0"/>
                <a:ea typeface="ＭＳ Ｐゴシック" charset="0"/>
                <a:cs typeface="ＭＳ Ｐゴシック" charset="0"/>
              </a:rPr>
              <a:t>578 en 1679</a:t>
            </a:r>
            <a:endParaRPr lang="fr-FR" dirty="0">
              <a:latin typeface="Times New Roman" charset="0"/>
              <a:ea typeface="ＭＳ Ｐゴシック" charset="0"/>
              <a:cs typeface="ＭＳ Ｐゴシック" charset="0"/>
            </a:endParaRPr>
          </a:p>
          <a:p>
            <a:pPr marL="0" indent="0">
              <a:buNone/>
              <a:defRPr/>
            </a:pPr>
            <a:r>
              <a:rPr lang="fr-FR" dirty="0" smtClean="0">
                <a:solidFill>
                  <a:srgbClr val="FF0000"/>
                </a:solidFill>
                <a:latin typeface="Times New Roman" charset="0"/>
                <a:ea typeface="ＭＳ Ｐゴシック" charset="0"/>
                <a:cs typeface="ＭＳ Ｐゴシック" charset="0"/>
              </a:rPr>
              <a:t>Leurs adversaires </a:t>
            </a:r>
          </a:p>
          <a:p>
            <a:pPr>
              <a:defRPr/>
            </a:pPr>
            <a:r>
              <a:rPr lang="fr-FR" dirty="0" smtClean="0">
                <a:latin typeface="Times New Roman" charset="0"/>
                <a:ea typeface="ＭＳ Ｐゴシック" charset="0"/>
                <a:cs typeface="ＭＳ Ｐゴシック" charset="0"/>
              </a:rPr>
              <a:t>L’Université </a:t>
            </a:r>
            <a:endParaRPr lang="fr-FR" dirty="0">
              <a:latin typeface="Times New Roman" charset="0"/>
              <a:ea typeface="ＭＳ Ｐゴシック" charset="0"/>
              <a:cs typeface="ＭＳ Ｐゴシック" charset="0"/>
            </a:endParaRPr>
          </a:p>
          <a:p>
            <a:pPr>
              <a:defRPr/>
            </a:pPr>
            <a:r>
              <a:rPr lang="fr-FR" dirty="0">
                <a:latin typeface="Times New Roman" charset="0"/>
                <a:ea typeface="ＭＳ Ｐゴシック" charset="0"/>
                <a:cs typeface="ＭＳ Ｐゴシック" charset="0"/>
              </a:rPr>
              <a:t>Les </a:t>
            </a:r>
            <a:r>
              <a:rPr lang="fr-FR" dirty="0" smtClean="0">
                <a:latin typeface="Times New Roman" charset="0"/>
                <a:ea typeface="ＭＳ Ｐゴシック" charset="0"/>
                <a:cs typeface="ＭＳ Ｐゴシック" charset="0"/>
              </a:rPr>
              <a:t>hommes </a:t>
            </a:r>
            <a:r>
              <a:rPr lang="fr-FR" dirty="0">
                <a:latin typeface="Times New Roman" charset="0"/>
                <a:ea typeface="ＭＳ Ｐゴシック" charset="0"/>
                <a:cs typeface="ＭＳ Ｐゴシック" charset="0"/>
              </a:rPr>
              <a:t>politiques (Richelieu, Colbert) </a:t>
            </a:r>
          </a:p>
          <a:p>
            <a:endParaRPr lang="fr-FR" dirty="0"/>
          </a:p>
        </p:txBody>
      </p:sp>
    </p:spTree>
    <p:extLst>
      <p:ext uri="{BB962C8B-B14F-4D97-AF65-F5344CB8AC3E}">
        <p14:creationId xmlns:p14="http://schemas.microsoft.com/office/powerpoint/2010/main" val="24395017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2163</Words>
  <Application>Microsoft Macintosh PowerPoint</Application>
  <PresentationFormat>Présentation à l'écran (4:3)</PresentationFormat>
  <Paragraphs>302</Paragraphs>
  <Slides>46</Slides>
  <Notes>38</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Θέμα του Office</vt:lpstr>
      <vt:lpstr>De la féodalité à la monarchie absolue : institutions politiques  et mutations sociales en France  du Moyen Âge au XVIIe siècle </vt:lpstr>
      <vt:lpstr>La situation de l’église catholique après la Contre-Réforme</vt:lpstr>
      <vt:lpstr>Fondation de la congrégation des Lazaristes par saint Vincent de Paul (1581-1660)</vt:lpstr>
      <vt:lpstr>Saint Vincent de Paul :  Fondation de la congrégation des Lazaristes </vt:lpstr>
      <vt:lpstr>Présentation PowerPoint</vt:lpstr>
      <vt:lpstr>Pierre de Bérulle  </vt:lpstr>
      <vt:lpstr>Louis XIII et les protestants</vt:lpstr>
      <vt:lpstr>La compagnie du Saint-Sacrément</vt:lpstr>
      <vt:lpstr>Les jésuites </vt:lpstr>
      <vt:lpstr>Le Jansénisme </vt:lpstr>
      <vt:lpstr>Le Jansénisme </vt:lpstr>
      <vt:lpstr>Le jansénisme (suite)</vt:lpstr>
      <vt:lpstr>Présentation PowerPoint</vt:lpstr>
      <vt:lpstr>La mère Angélique Arnaud,  abbesse de Port-Royal </vt:lpstr>
      <vt:lpstr>La politique religieuse de Louis XIV</vt:lpstr>
      <vt:lpstr>La politique religieuse de Louis XIV</vt:lpstr>
      <vt:lpstr>L’affaire de la Régale</vt:lpstr>
      <vt:lpstr>L’affaire de la Régale (suite)</vt:lpstr>
      <vt:lpstr>Louis XIV et les jansénistes</vt:lpstr>
      <vt:lpstr>Louis XIV et les jansénistes</vt:lpstr>
      <vt:lpstr>Louis XIV et les protestants</vt:lpstr>
      <vt:lpstr>Louis XIV et les protestants </vt:lpstr>
      <vt:lpstr>Louis XIV et les protestants </vt:lpstr>
      <vt:lpstr>Louis XIV et les protestants</vt:lpstr>
      <vt:lpstr>Conséquences  de l’Édit de Fontainebleau </vt:lpstr>
      <vt:lpstr>Présentation PowerPoint</vt:lpstr>
      <vt:lpstr>Κεφαλίδα Ενότητας</vt:lpstr>
      <vt:lpstr>Δύο περιεχόμενα 1 </vt:lpstr>
      <vt:lpstr>Δύο περιεχόμενα 2 </vt:lpstr>
      <vt:lpstr>Μόνο Τίτλος</vt:lpstr>
      <vt:lpstr>Περιεχόμενο με λεζάντα 1</vt:lpstr>
      <vt:lpstr>Οδηγίες</vt:lpstr>
      <vt:lpstr>Οδηγίες (1 από 4)</vt:lpstr>
      <vt:lpstr>Οδηγίες (2 από 4) </vt:lpstr>
      <vt:lpstr>Οδηγίες (3 από 4)</vt:lpstr>
      <vt:lpstr>Οδηγίες (4 από 4)</vt:lpstr>
      <vt:lpstr>Βασικές Οδηγίες Προσβασιμότητας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Irini Apostolou</cp:lastModifiedBy>
  <cp:revision>204</cp:revision>
  <dcterms:created xsi:type="dcterms:W3CDTF">2012-09-06T09:03:05Z</dcterms:created>
  <dcterms:modified xsi:type="dcterms:W3CDTF">2015-12-28T00:12:05Z</dcterms:modified>
</cp:coreProperties>
</file>