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1" r:id="rId3"/>
    <p:sldId id="300" r:id="rId4"/>
    <p:sldId id="302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7" r:id="rId27"/>
    <p:sldId id="328" r:id="rId28"/>
    <p:sldId id="329" r:id="rId29"/>
    <p:sldId id="330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50" r:id="rId47"/>
    <p:sldId id="351" r:id="rId48"/>
    <p:sldId id="352" r:id="rId49"/>
    <p:sldId id="353" r:id="rId50"/>
    <p:sldId id="354" r:id="rId51"/>
    <p:sldId id="355" r:id="rId52"/>
    <p:sldId id="357" r:id="rId53"/>
    <p:sldId id="280" r:id="rId54"/>
    <p:sldId id="290" r:id="rId55"/>
    <p:sldId id="295" r:id="rId56"/>
    <p:sldId id="299" r:id="rId57"/>
    <p:sldId id="292" r:id="rId58"/>
    <p:sldId id="291" r:id="rId59"/>
    <p:sldId id="294" r:id="rId60"/>
    <p:sldId id="293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7"/>
            <p14:sldId id="328"/>
            <p14:sldId id="329"/>
            <p14:sldId id="330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50"/>
            <p14:sldId id="351"/>
            <p14:sldId id="352"/>
            <p14:sldId id="353"/>
            <p14:sldId id="354"/>
            <p14:sldId id="355"/>
            <p14:sldId id="357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9309" autoAdjust="0"/>
  </p:normalViewPr>
  <p:slideViewPr>
    <p:cSldViewPr>
      <p:cViewPr varScale="1">
        <p:scale>
          <a:sx n="78" d="100"/>
          <a:sy n="78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Παλαιοχριστιανική Τέχνη (2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αρχές 7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αι.) - </a:t>
            </a:r>
            <a:r>
              <a:rPr lang="el-GR" sz="2800" dirty="0"/>
              <a:t>Παλαιοχριστιανική και </a:t>
            </a:r>
            <a:r>
              <a:rPr lang="el-GR" sz="2800" dirty="0" err="1"/>
              <a:t>Προεικονομαχική</a:t>
            </a:r>
            <a:r>
              <a:rPr lang="el-GR" sz="2800" dirty="0"/>
              <a:t> Εικονογραφία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/>
              <a:t>Θεσσαλονίκη. Άγιος Δημήτριος. Ο </a:t>
            </a:r>
            <a:r>
              <a:rPr lang="el-GR" dirty="0" smtClean="0"/>
              <a:t>άγιος Δημήτριος ή ο άγιος Γεώργιος με δύο παιδιά,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3971"/>
            <a:ext cx="4608512" cy="6158870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/>
              <a:t>Θεσσαλονίκη. Άγιος Δημήτριος. Ο </a:t>
            </a:r>
            <a:r>
              <a:rPr lang="el-GR" dirty="0" smtClean="0"/>
              <a:t>άγιος </a:t>
            </a:r>
            <a:r>
              <a:rPr lang="el-GR" dirty="0"/>
              <a:t>Δημήτριος ή ο </a:t>
            </a:r>
            <a:r>
              <a:rPr lang="el-GR" dirty="0" smtClean="0"/>
              <a:t>άγιος </a:t>
            </a:r>
            <a:r>
              <a:rPr lang="el-GR" dirty="0"/>
              <a:t>Γεώργιος με δύο παιδιά, 7</a:t>
            </a:r>
            <a:r>
              <a:rPr lang="el-GR" baseline="30000" dirty="0"/>
              <a:t>ος</a:t>
            </a:r>
            <a:r>
              <a:rPr lang="el-GR" dirty="0"/>
              <a:t> αι</a:t>
            </a:r>
            <a:r>
              <a:rPr lang="el-GR" dirty="0" smtClean="0"/>
              <a:t>. Λεπτομέρεια.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8729"/>
            <a:ext cx="4581062" cy="6115865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739534" cy="4779987"/>
          </a:xfrm>
        </p:spPr>
        <p:txBody>
          <a:bodyPr/>
          <a:lstStyle/>
          <a:p>
            <a:r>
              <a:rPr lang="el-GR" dirty="0" smtClean="0"/>
              <a:t>Ραβέννα. Μαυσωλείο </a:t>
            </a:r>
            <a:r>
              <a:rPr lang="en-US" dirty="0" err="1" smtClean="0"/>
              <a:t>Galla</a:t>
            </a:r>
            <a:r>
              <a:rPr lang="en-US" dirty="0" smtClean="0"/>
              <a:t> </a:t>
            </a:r>
            <a:r>
              <a:rPr lang="en-US" dirty="0" err="1" smtClean="0"/>
              <a:t>Placidia</a:t>
            </a:r>
            <a:r>
              <a:rPr lang="en-US" dirty="0" smtClean="0"/>
              <a:t>. </a:t>
            </a:r>
            <a:r>
              <a:rPr lang="el-GR" dirty="0" smtClean="0"/>
              <a:t>Ο Καλός Ποιμήν, 424-450.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47064"/>
            <a:ext cx="6661433" cy="4290248"/>
          </a:xfrm>
        </p:spPr>
      </p:pic>
    </p:spTree>
    <p:extLst>
      <p:ext uri="{BB962C8B-B14F-4D97-AF65-F5344CB8AC3E}">
        <p14:creationId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</a:t>
            </a:r>
            <a:r>
              <a:rPr lang="el-GR" dirty="0" err="1" smtClean="0"/>
              <a:t>Βαπτιστήριο</a:t>
            </a:r>
            <a:r>
              <a:rPr lang="el-GR" dirty="0" smtClean="0"/>
              <a:t> των Ορθοδόξων, εικονογράφηση του θόλου, 458.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8640"/>
            <a:ext cx="4248472" cy="6338047"/>
          </a:xfrm>
        </p:spPr>
      </p:pic>
    </p:spTree>
    <p:extLst>
      <p:ext uri="{BB962C8B-B14F-4D97-AF65-F5344CB8AC3E}">
        <p14:creationId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230229" cy="4779987"/>
          </a:xfrm>
        </p:spPr>
        <p:txBody>
          <a:bodyPr/>
          <a:lstStyle/>
          <a:p>
            <a:r>
              <a:rPr lang="el-GR" dirty="0" err="1" smtClean="0"/>
              <a:t>Ρεβέννα</a:t>
            </a:r>
            <a:r>
              <a:rPr lang="el-GR" dirty="0" smtClean="0"/>
              <a:t>. </a:t>
            </a:r>
            <a:r>
              <a:rPr lang="el-GR" dirty="0" err="1" smtClean="0"/>
              <a:t>Βαπτιστήριο</a:t>
            </a:r>
            <a:r>
              <a:rPr lang="el-GR" dirty="0" smtClean="0"/>
              <a:t> των Αρειανών, εικονογράφηση του θόλου, π. 520.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81243"/>
            <a:ext cx="6400089" cy="5056069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Αρχιεπισκοπικό παρεκκλήσιο, εικονογράφηση της οροφής, π. 520.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68173"/>
            <a:ext cx="4176464" cy="6264692"/>
          </a:xfrm>
        </p:spPr>
      </p:pic>
    </p:spTree>
    <p:extLst>
      <p:ext uri="{BB962C8B-B14F-4D97-AF65-F5344CB8AC3E}">
        <p14:creationId xmlns:p14="http://schemas.microsoft.com/office/powerpoint/2010/main" val="340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Αρχιεπισκοπικό παρεκκλήσιο, ο Χριστός ως θριαμβευτής αυτοκράτορας.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653" y="161417"/>
            <a:ext cx="6210299" cy="6155342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014204" cy="4779987"/>
          </a:xfrm>
        </p:spPr>
        <p:txBody>
          <a:bodyPr/>
          <a:lstStyle/>
          <a:p>
            <a:r>
              <a:rPr lang="el-GR" dirty="0" smtClean="0"/>
              <a:t>Ραβέννα. Άγιος Απολλινάριος ο Νέος, άποψη του ζωγραφικού διακόσμου του ναού (βόρεια κιονοστοιχία), π. 500 και π. 561.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62" y="1289998"/>
            <a:ext cx="6600920" cy="4947314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Ραβέννα. Άγιος Απολλινάριος ο Νέος, η Συνάντηση του Χριστού με τη </a:t>
            </a:r>
            <a:r>
              <a:rPr lang="el-GR" dirty="0" err="1" smtClean="0"/>
              <a:t>Σαμαρείτιδα</a:t>
            </a:r>
            <a:r>
              <a:rPr lang="el-GR" dirty="0" smtClean="0"/>
              <a:t> (βόρειος τοίχος), π. 500.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283537"/>
            <a:ext cx="6336704" cy="4953775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/>
              <a:t>Ραβέννα. Άγιος Απολλινάριος ο </a:t>
            </a:r>
            <a:r>
              <a:rPr lang="el-GR" dirty="0" smtClean="0"/>
              <a:t>Νέος, πομπή γυναικών μαρτύρων (βόρειος τοίχος, λεπτομέρεια), </a:t>
            </a:r>
            <a:r>
              <a:rPr lang="el-GR" dirty="0"/>
              <a:t>π. </a:t>
            </a:r>
            <a:r>
              <a:rPr lang="el-GR" dirty="0" smtClean="0"/>
              <a:t>561.</a:t>
            </a:r>
            <a:endParaRPr lang="el-GR" dirty="0"/>
          </a:p>
          <a:p>
            <a:endParaRPr lang="en-US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525" y="2210652"/>
            <a:ext cx="6222991" cy="4035220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Παλαιοχριστιανική και </a:t>
            </a:r>
            <a:r>
              <a:rPr lang="el-GR" sz="4400" dirty="0" err="1"/>
              <a:t>Προεικονομαχική</a:t>
            </a:r>
            <a:r>
              <a:rPr lang="el-GR" sz="4400" dirty="0"/>
              <a:t> Εικονογραφία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Άγιος Βιτάλιος, Ο διάκοσμος του σταυροθολίου του ιερού, 540-547.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4624"/>
            <a:ext cx="4752527" cy="6348232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Άγιος Βιτάλιος, εικονογράφηση στην αψίδα του ιερού, ο Χριστός ως Παντοκράτωρ, 540-547.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556792"/>
            <a:ext cx="6240694" cy="4680520"/>
          </a:xfrm>
        </p:spPr>
      </p:pic>
    </p:spTree>
    <p:extLst>
      <p:ext uri="{BB962C8B-B14F-4D97-AF65-F5344CB8AC3E}">
        <p14:creationId xmlns:p14="http://schemas.microsoft.com/office/powerpoint/2010/main" val="20291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Ραβέννα. Άγιος Βιτάλιος, </a:t>
            </a:r>
            <a:r>
              <a:rPr lang="el-GR" dirty="0" smtClean="0"/>
              <a:t>Ο Ιουστινιανός και η ακολουθία του, 540-547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38599"/>
            <a:ext cx="6268521" cy="4617438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8062876" cy="4779987"/>
          </a:xfrm>
        </p:spPr>
        <p:txBody>
          <a:bodyPr/>
          <a:lstStyle/>
          <a:p>
            <a:r>
              <a:rPr lang="el-GR" dirty="0"/>
              <a:t>Ραβέννα. Άγιος Βιτάλιος, </a:t>
            </a:r>
            <a:r>
              <a:rPr lang="el-GR" dirty="0" smtClean="0"/>
              <a:t>Η Θεοδώρα και η ακολουθία της, 540-547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230" y="1995182"/>
            <a:ext cx="6341666" cy="4276941"/>
          </a:xfrm>
        </p:spPr>
      </p:pic>
    </p:spTree>
    <p:extLst>
      <p:ext uri="{BB962C8B-B14F-4D97-AF65-F5344CB8AC3E}">
        <p14:creationId xmlns:p14="http://schemas.microsoft.com/office/powerpoint/2010/main" val="1069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smtClean="0"/>
              <a:t>Ραβέννα. Άγιος Απολλινάριος </a:t>
            </a:r>
            <a:r>
              <a:rPr lang="en-US" dirty="0" smtClean="0"/>
              <a:t>in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l-GR" dirty="0" smtClean="0"/>
              <a:t>η εικονογράφηση της αψίδας του ιερού, 549.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28980"/>
            <a:ext cx="6708166" cy="4408332"/>
          </a:xfrm>
        </p:spPr>
      </p:pic>
    </p:spTree>
    <p:extLst>
      <p:ext uri="{BB962C8B-B14F-4D97-AF65-F5344CB8AC3E}">
        <p14:creationId xmlns:p14="http://schemas.microsoft.com/office/powerpoint/2010/main" val="3505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6875" y="1457325"/>
            <a:ext cx="2397125" cy="4779963"/>
          </a:xfrm>
        </p:spPr>
        <p:txBody>
          <a:bodyPr/>
          <a:lstStyle/>
          <a:p>
            <a:r>
              <a:rPr lang="el-GR" dirty="0" smtClean="0"/>
              <a:t>Ραβέννα. Άγιος Μιχαήλ </a:t>
            </a:r>
            <a:r>
              <a:rPr lang="en-US" dirty="0" smtClean="0"/>
              <a:t>in </a:t>
            </a:r>
            <a:r>
              <a:rPr lang="en-US" dirty="0" err="1" smtClean="0"/>
              <a:t>Africisco</a:t>
            </a:r>
            <a:r>
              <a:rPr lang="en-US" dirty="0" smtClean="0"/>
              <a:t>, </a:t>
            </a:r>
            <a:r>
              <a:rPr lang="el-GR" dirty="0" smtClean="0"/>
              <a:t>εικονογράφηση στο </a:t>
            </a:r>
            <a:r>
              <a:rPr lang="el-GR" dirty="0" err="1" smtClean="0"/>
              <a:t>τεταρτοσφαίριο</a:t>
            </a:r>
            <a:r>
              <a:rPr lang="el-GR" dirty="0" smtClean="0"/>
              <a:t> της αψίδας του ιερού.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595" y="1933844"/>
            <a:ext cx="6458371" cy="4419947"/>
          </a:xfrm>
        </p:spPr>
      </p:pic>
    </p:spTree>
    <p:extLst>
      <p:ext uri="{BB962C8B-B14F-4D97-AF65-F5344CB8AC3E}">
        <p14:creationId xmlns:p14="http://schemas.microsoft.com/office/powerpoint/2010/main" val="35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Μιλάνο. Ναός Αγίου Λαυρεντίου, παρεκκλήσιο Αγίου </a:t>
            </a:r>
            <a:r>
              <a:rPr lang="el-GR" dirty="0" err="1" smtClean="0"/>
              <a:t>Ακυλίνου</a:t>
            </a:r>
            <a:r>
              <a:rPr lang="el-GR" dirty="0" smtClean="0"/>
              <a:t>, ο Χριστός ως Διδάσκαλος με τους μαθητές, π. 400.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575188"/>
            <a:ext cx="6216165" cy="4662124"/>
          </a:xfrm>
        </p:spPr>
      </p:pic>
    </p:spTree>
    <p:extLst>
      <p:ext uri="{BB962C8B-B14F-4D97-AF65-F5344CB8AC3E}">
        <p14:creationId xmlns:p14="http://schemas.microsoft.com/office/powerpoint/2010/main" val="2175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662277" cy="4779987"/>
          </a:xfrm>
        </p:spPr>
        <p:txBody>
          <a:bodyPr/>
          <a:lstStyle/>
          <a:p>
            <a:r>
              <a:rPr lang="el-GR" dirty="0" smtClean="0"/>
              <a:t>Κύπρος. Παναγία </a:t>
            </a:r>
            <a:r>
              <a:rPr lang="el-GR" dirty="0" err="1" smtClean="0"/>
              <a:t>Κανακαριά</a:t>
            </a:r>
            <a:r>
              <a:rPr lang="el-GR" dirty="0" smtClean="0"/>
              <a:t> στη </a:t>
            </a:r>
            <a:r>
              <a:rPr lang="el-GR" dirty="0" err="1" smtClean="0"/>
              <a:t>Λυθράγκωμη</a:t>
            </a:r>
            <a:r>
              <a:rPr lang="el-GR" dirty="0" smtClean="0"/>
              <a:t> Καρπασίας. Απεικόνιση αποστόλου (Ματθαίου), π. 530.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5601"/>
            <a:ext cx="5256584" cy="6394481"/>
          </a:xfrm>
        </p:spPr>
      </p:pic>
    </p:spTree>
    <p:extLst>
      <p:ext uri="{BB962C8B-B14F-4D97-AF65-F5344CB8AC3E}">
        <p14:creationId xmlns:p14="http://schemas.microsoft.com/office/powerpoint/2010/main" val="1534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Κύπρος. Παναγία η </a:t>
            </a:r>
            <a:r>
              <a:rPr lang="el-GR" dirty="0" err="1" smtClean="0"/>
              <a:t>Αγγελόκτιστη</a:t>
            </a:r>
            <a:r>
              <a:rPr lang="el-GR" dirty="0" smtClean="0"/>
              <a:t>, εικονογράφηση στο </a:t>
            </a:r>
            <a:r>
              <a:rPr lang="el-GR" dirty="0" err="1" smtClean="0"/>
              <a:t>τεταρτοσφαίριο</a:t>
            </a:r>
            <a:r>
              <a:rPr lang="el-GR" dirty="0" smtClean="0"/>
              <a:t> της αψίδας, μέσα 6</a:t>
            </a:r>
            <a:r>
              <a:rPr lang="el-GR" baseline="30000" dirty="0" smtClean="0"/>
              <a:t>ου</a:t>
            </a:r>
            <a:r>
              <a:rPr lang="el-GR" dirty="0" smtClean="0"/>
              <a:t>–7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65" y="257175"/>
            <a:ext cx="6060350" cy="5991045"/>
          </a:xfrm>
        </p:spPr>
      </p:pic>
    </p:spTree>
    <p:extLst>
      <p:ext uri="{BB962C8B-B14F-4D97-AF65-F5344CB8AC3E}">
        <p14:creationId xmlns:p14="http://schemas.microsoft.com/office/powerpoint/2010/main" val="1169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smtClean="0"/>
              <a:t>Σινά. Μονή Αγίας Αικατερίνης. Η Μεταμόρφωση στην αψίδα του ιερού, 550-565.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220" y="1457326"/>
            <a:ext cx="6536882" cy="4893758"/>
          </a:xfrm>
        </p:spPr>
      </p:pic>
    </p:spTree>
    <p:extLst>
      <p:ext uri="{BB962C8B-B14F-4D97-AF65-F5344CB8AC3E}">
        <p14:creationId xmlns:p14="http://schemas.microsoft.com/office/powerpoint/2010/main" val="3325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Άγιος Γεώργιος (Ροτόντα), π.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 Ψηφιδωτά στο θόλο του ναού (λεπτομέρειες).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1" y="1434996"/>
            <a:ext cx="6306153" cy="4586292"/>
          </a:xfrm>
        </p:spPr>
      </p:pic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870189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</a:t>
            </a:r>
            <a:r>
              <a:rPr lang="en-US" dirty="0" err="1" smtClean="0"/>
              <a:t>Constanza</a:t>
            </a:r>
            <a:r>
              <a:rPr lang="en-US" dirty="0" smtClean="0"/>
              <a:t>, </a:t>
            </a:r>
            <a:r>
              <a:rPr lang="el-GR" dirty="0" smtClean="0"/>
              <a:t>Η Παράδοση του Νόμου </a:t>
            </a:r>
            <a:r>
              <a:rPr lang="en-US" dirty="0" smtClean="0"/>
              <a:t>(</a:t>
            </a:r>
            <a:r>
              <a:rPr lang="en-US" dirty="0" err="1" smtClean="0"/>
              <a:t>Traditio</a:t>
            </a:r>
            <a:r>
              <a:rPr lang="en-US" dirty="0" smtClean="0"/>
              <a:t> </a:t>
            </a:r>
            <a:r>
              <a:rPr lang="en-US" dirty="0" err="1" smtClean="0"/>
              <a:t>Legis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μέσα του 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107" y="1694663"/>
            <a:ext cx="6807785" cy="4542649"/>
          </a:xfrm>
        </p:spPr>
      </p:pic>
    </p:spTree>
    <p:extLst>
      <p:ext uri="{BB962C8B-B14F-4D97-AF65-F5344CB8AC3E}">
        <p14:creationId xmlns:p14="http://schemas.microsoft.com/office/powerpoint/2010/main" val="209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43" y="2086652"/>
            <a:ext cx="7139136" cy="415066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/>
              <a:t>Ρώμη. </a:t>
            </a:r>
            <a:r>
              <a:rPr lang="en-US" dirty="0"/>
              <a:t>Santa </a:t>
            </a:r>
            <a:r>
              <a:rPr lang="en-US" dirty="0" err="1"/>
              <a:t>Constanza</a:t>
            </a:r>
            <a:r>
              <a:rPr lang="en-US" dirty="0"/>
              <a:t>, </a:t>
            </a:r>
            <a:r>
              <a:rPr lang="el-GR" dirty="0" smtClean="0"/>
              <a:t>εικονογράφηση της αψίδας. Ο Χριστός θριαμβευτής, ως Διδάσκαλος, ανάμεσα στους αποστόλους, 402-417.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Maria Maggiore. </a:t>
            </a:r>
            <a:r>
              <a:rPr lang="el-GR" dirty="0" smtClean="0"/>
              <a:t>Η θυσία του Αβραάμ, 432-440.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80699"/>
            <a:ext cx="4735764" cy="6073429"/>
          </a:xfrm>
        </p:spPr>
      </p:pic>
    </p:spTree>
    <p:extLst>
      <p:ext uri="{BB962C8B-B14F-4D97-AF65-F5344CB8AC3E}">
        <p14:creationId xmlns:p14="http://schemas.microsoft.com/office/powerpoint/2010/main" val="10387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Maria Maggiore.</a:t>
            </a:r>
            <a:r>
              <a:rPr lang="el-GR" dirty="0" smtClean="0"/>
              <a:t> Η Ανάκριση των Μάγων από τον Ηρώδη.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204864"/>
            <a:ext cx="5920281" cy="3759378"/>
          </a:xfrm>
        </p:spPr>
      </p:pic>
    </p:spTree>
    <p:extLst>
      <p:ext uri="{BB962C8B-B14F-4D97-AF65-F5344CB8AC3E}">
        <p14:creationId xmlns:p14="http://schemas.microsoft.com/office/powerpoint/2010/main" val="2003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206893" cy="4779987"/>
          </a:xfrm>
        </p:spPr>
        <p:txBody>
          <a:bodyPr/>
          <a:lstStyle/>
          <a:p>
            <a:r>
              <a:rPr lang="el-GR" dirty="0" smtClean="0"/>
              <a:t>Ρώμη. Ναός Αγίου Κοσμά και Δαμιανού, ψηφιδωτό στο </a:t>
            </a:r>
            <a:r>
              <a:rPr lang="el-GR" dirty="0" err="1" smtClean="0"/>
              <a:t>τεταρτοσφαίριο</a:t>
            </a:r>
            <a:r>
              <a:rPr lang="el-GR" dirty="0" smtClean="0"/>
              <a:t> της αψίδας, 526-530.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6900887" cy="4185500"/>
          </a:xfrm>
        </p:spPr>
      </p:pic>
    </p:spTree>
    <p:extLst>
      <p:ext uri="{BB962C8B-B14F-4D97-AF65-F5344CB8AC3E}">
        <p14:creationId xmlns:p14="http://schemas.microsoft.com/office/powerpoint/2010/main" val="4210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7774844" cy="4779987"/>
          </a:xfrm>
        </p:spPr>
        <p:txBody>
          <a:bodyPr/>
          <a:lstStyle/>
          <a:p>
            <a:r>
              <a:rPr lang="el-GR" dirty="0" smtClean="0"/>
              <a:t>Ρώμη. Άγιος Λαυρέντιος, ψηφιδωτό στο θριαμβευτικό τόξο, 579-590.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07351"/>
            <a:ext cx="8741894" cy="2718458"/>
          </a:xfrm>
        </p:spPr>
      </p:pic>
    </p:spTree>
    <p:extLst>
      <p:ext uri="{BB962C8B-B14F-4D97-AF65-F5344CB8AC3E}">
        <p14:creationId xmlns:p14="http://schemas.microsoft.com/office/powerpoint/2010/main" val="1413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Αγία Αγνή, ψηφιδωτό στην αψίδα, 625-638.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628800"/>
            <a:ext cx="6627974" cy="4608512"/>
          </a:xfrm>
        </p:spPr>
      </p:pic>
    </p:spTree>
    <p:extLst>
      <p:ext uri="{BB962C8B-B14F-4D97-AF65-F5344CB8AC3E}">
        <p14:creationId xmlns:p14="http://schemas.microsoft.com/office/powerpoint/2010/main" val="22344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Maria Antiqua. </a:t>
            </a:r>
            <a:r>
              <a:rPr lang="el-GR" dirty="0" smtClean="0"/>
              <a:t>Τοιχογραφίες του «παλίμψηστου» τοίχου με απεικόνιση και του 6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1493"/>
            <a:ext cx="4104456" cy="6247109"/>
          </a:xfrm>
        </p:spPr>
      </p:pic>
    </p:spTree>
    <p:extLst>
      <p:ext uri="{BB962C8B-B14F-4D97-AF65-F5344CB8AC3E}">
        <p14:creationId xmlns:p14="http://schemas.microsoft.com/office/powerpoint/2010/main" val="3940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Maria Antiqua. </a:t>
            </a:r>
            <a:r>
              <a:rPr lang="el-GR" dirty="0" smtClean="0"/>
              <a:t>Η Σταύρωση.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2467"/>
            <a:ext cx="5112568" cy="6241317"/>
          </a:xfrm>
        </p:spPr>
      </p:pic>
    </p:spTree>
    <p:extLst>
      <p:ext uri="{BB962C8B-B14F-4D97-AF65-F5344CB8AC3E}">
        <p14:creationId xmlns:p14="http://schemas.microsoft.com/office/powerpoint/2010/main" val="1412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Νάξος. Παναγία η </a:t>
            </a:r>
            <a:r>
              <a:rPr lang="el-GR" dirty="0" err="1" smtClean="0"/>
              <a:t>Δροσιανή</a:t>
            </a:r>
            <a:r>
              <a:rPr lang="el-GR" dirty="0" smtClean="0"/>
              <a:t>, Αρχάγγελος (λεπτομέρεια),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1264"/>
            <a:ext cx="5544616" cy="6165514"/>
          </a:xfrm>
        </p:spPr>
      </p:pic>
    </p:spTree>
    <p:extLst>
      <p:ext uri="{BB962C8B-B14F-4D97-AF65-F5344CB8AC3E}">
        <p14:creationId xmlns:p14="http://schemas.microsoft.com/office/powerpoint/2010/main" val="1229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Θεσσαλονίκη. Άγιος Γεώργιος (Ροτόντα), π. μέσα 5</a:t>
            </a:r>
            <a:r>
              <a:rPr lang="el-GR" baseline="30000" dirty="0"/>
              <a:t>ου</a:t>
            </a:r>
            <a:r>
              <a:rPr lang="el-GR" dirty="0"/>
              <a:t> αι. Ψηφιδωτά στο θόλο του ναού (λεπτομέρειες).</a:t>
            </a:r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054" y="355316"/>
            <a:ext cx="6242144" cy="5886502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err="1" smtClean="0"/>
              <a:t>Καστελσέπριο</a:t>
            </a:r>
            <a:r>
              <a:rPr lang="el-GR" dirty="0" smtClean="0"/>
              <a:t>. </a:t>
            </a:r>
            <a:r>
              <a:rPr lang="en-US" dirty="0" smtClean="0"/>
              <a:t>Santa Maria</a:t>
            </a:r>
            <a:r>
              <a:rPr lang="el-GR" dirty="0" smtClean="0"/>
              <a:t>, Η Φυγή στην Αίγυπτο, π. 700.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46846"/>
            <a:ext cx="6840760" cy="5139078"/>
          </a:xfrm>
        </p:spPr>
      </p:pic>
    </p:spTree>
    <p:extLst>
      <p:ext uri="{BB962C8B-B14F-4D97-AF65-F5344CB8AC3E}">
        <p14:creationId xmlns:p14="http://schemas.microsoft.com/office/powerpoint/2010/main" val="3503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175452" cy="4779987"/>
          </a:xfrm>
        </p:spPr>
        <p:txBody>
          <a:bodyPr/>
          <a:lstStyle/>
          <a:p>
            <a:r>
              <a:rPr lang="el-GR" dirty="0" smtClean="0"/>
              <a:t>Αίγυπτος, </a:t>
            </a:r>
            <a:r>
              <a:rPr lang="en-US" dirty="0" err="1" smtClean="0"/>
              <a:t>Bawit</a:t>
            </a:r>
            <a:r>
              <a:rPr lang="en-US" dirty="0" smtClean="0"/>
              <a:t>. </a:t>
            </a:r>
            <a:r>
              <a:rPr lang="el-GR" dirty="0" smtClean="0"/>
              <a:t>Παρεκκλήσι Αγίου </a:t>
            </a:r>
            <a:r>
              <a:rPr lang="el-GR" dirty="0" err="1" smtClean="0"/>
              <a:t>Απολλώ</a:t>
            </a:r>
            <a:r>
              <a:rPr lang="el-GR" dirty="0" smtClean="0"/>
              <a:t>, εικονογράφηση αψίδας (Κοπτικό Μουσείο </a:t>
            </a:r>
            <a:r>
              <a:rPr lang="el-GR" dirty="0" err="1" smtClean="0"/>
              <a:t>Καΐρου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7" name="Θέση περιεχομένου 6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4" y="1172237"/>
            <a:ext cx="6319188" cy="5093417"/>
          </a:xfrm>
        </p:spPr>
      </p:pic>
    </p:spTree>
    <p:extLst>
      <p:ext uri="{BB962C8B-B14F-4D97-AF65-F5344CB8AC3E}">
        <p14:creationId xmlns:p14="http://schemas.microsoft.com/office/powerpoint/2010/main" val="37528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230229" cy="4779987"/>
          </a:xfrm>
        </p:spPr>
        <p:txBody>
          <a:bodyPr/>
          <a:lstStyle/>
          <a:p>
            <a:r>
              <a:rPr lang="el-GR" dirty="0" smtClean="0"/>
              <a:t>Σινά. Εικόνα του Χριστού Παντοκράτορα, α’ μισό 6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7" name="Θέση περιεχομένου 6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7406"/>
            <a:ext cx="3182642" cy="6154074"/>
          </a:xfrm>
        </p:spPr>
      </p:pic>
    </p:spTree>
    <p:extLst>
      <p:ext uri="{BB962C8B-B14F-4D97-AF65-F5344CB8AC3E}">
        <p14:creationId xmlns:p14="http://schemas.microsoft.com/office/powerpoint/2010/main" val="42332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Σινά. Εικόνα του αποστόλου Πέτρου, τέλος 6</a:t>
            </a:r>
            <a:r>
              <a:rPr lang="el-GR" baseline="30000" dirty="0" smtClean="0"/>
              <a:t>ου</a:t>
            </a:r>
            <a:r>
              <a:rPr lang="el-GR" dirty="0" smtClean="0"/>
              <a:t> –αρχές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2298"/>
            <a:ext cx="3600400" cy="6221491"/>
          </a:xfrm>
        </p:spPr>
      </p:pic>
    </p:spTree>
    <p:extLst>
      <p:ext uri="{BB962C8B-B14F-4D97-AF65-F5344CB8AC3E}">
        <p14:creationId xmlns:p14="http://schemas.microsoft.com/office/powerpoint/2010/main" val="1884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Εικόνα της Θεοτόκου με αγίους και αγγέλους,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025" y="102532"/>
            <a:ext cx="4464496" cy="6253959"/>
          </a:xfrm>
        </p:spPr>
      </p:pic>
    </p:spTree>
    <p:extLst>
      <p:ext uri="{BB962C8B-B14F-4D97-AF65-F5344CB8AC3E}">
        <p14:creationId xmlns:p14="http://schemas.microsoft.com/office/powerpoint/2010/main" val="9610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Εικόνα του Χριστού Εμμανουήλ,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6143"/>
            <a:ext cx="4320480" cy="6298015"/>
          </a:xfrm>
        </p:spPr>
      </p:pic>
    </p:spTree>
    <p:extLst>
      <p:ext uri="{BB962C8B-B14F-4D97-AF65-F5344CB8AC3E}">
        <p14:creationId xmlns:p14="http://schemas.microsoft.com/office/powerpoint/2010/main" val="1779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smtClean="0"/>
              <a:t>Σινά. Εικόνα των Τριών </a:t>
            </a:r>
            <a:r>
              <a:rPr lang="el-GR" dirty="0" err="1" smtClean="0"/>
              <a:t>Παίδων</a:t>
            </a:r>
            <a:r>
              <a:rPr lang="el-GR" dirty="0" smtClean="0"/>
              <a:t> εν </a:t>
            </a:r>
            <a:r>
              <a:rPr lang="el-GR" dirty="0" err="1" smtClean="0"/>
              <a:t>καμίνω</a:t>
            </a:r>
            <a:r>
              <a:rPr lang="el-GR" dirty="0" smtClean="0"/>
              <a:t>, α’ μισό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48952"/>
            <a:ext cx="6657632" cy="4453216"/>
          </a:xfrm>
        </p:spPr>
      </p:pic>
    </p:spTree>
    <p:extLst>
      <p:ext uri="{BB962C8B-B14F-4D97-AF65-F5344CB8AC3E}">
        <p14:creationId xmlns:p14="http://schemas.microsoft.com/office/powerpoint/2010/main" val="1451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Εικόνα της Σταύρωσης του Χριστού, 8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1412"/>
            <a:ext cx="3089833" cy="6433806"/>
          </a:xfrm>
        </p:spPr>
      </p:pic>
    </p:spTree>
    <p:extLst>
      <p:ext uri="{BB962C8B-B14F-4D97-AF65-F5344CB8AC3E}">
        <p14:creationId xmlns:p14="http://schemas.microsoft.com/office/powerpoint/2010/main" val="3108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Εικόνα του αγίου Ιωάννου του Προδρόμου,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5"/>
          <a:stretch/>
        </p:blipFill>
        <p:spPr>
          <a:xfrm>
            <a:off x="4211960" y="56661"/>
            <a:ext cx="3502486" cy="6289495"/>
          </a:xfrm>
        </p:spPr>
      </p:pic>
    </p:spTree>
    <p:extLst>
      <p:ext uri="{BB962C8B-B14F-4D97-AF65-F5344CB8AC3E}">
        <p14:creationId xmlns:p14="http://schemas.microsoft.com/office/powerpoint/2010/main" val="39602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558821" cy="4779987"/>
          </a:xfrm>
        </p:spPr>
        <p:txBody>
          <a:bodyPr/>
          <a:lstStyle/>
          <a:p>
            <a:r>
              <a:rPr lang="el-GR" dirty="0" smtClean="0"/>
              <a:t>Σινά. Εικόνα των αγίων Σεργίου και Βάκχου, 6</a:t>
            </a:r>
            <a:r>
              <a:rPr lang="el-GR" baseline="30000" dirty="0" smtClean="0"/>
              <a:t>ος</a:t>
            </a:r>
            <a:r>
              <a:rPr lang="el-GR" dirty="0" smtClean="0"/>
              <a:t>-8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01" y="1900630"/>
            <a:ext cx="7186239" cy="4473434"/>
          </a:xfrm>
        </p:spPr>
      </p:pic>
    </p:spTree>
    <p:extLst>
      <p:ext uri="{BB962C8B-B14F-4D97-AF65-F5344CB8AC3E}">
        <p14:creationId xmlns:p14="http://schemas.microsoft.com/office/powerpoint/2010/main" val="28568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/>
              <a:t>Θεσσαλονίκη. Άγιος Γεώργιος (Ροτόντα), π. μέσα 5</a:t>
            </a:r>
            <a:r>
              <a:rPr lang="el-GR" baseline="30000" dirty="0"/>
              <a:t>ου</a:t>
            </a:r>
            <a:r>
              <a:rPr lang="el-GR" dirty="0"/>
              <a:t> αι. Ψηφιδωτά στο θόλο του ναού (</a:t>
            </a:r>
            <a:r>
              <a:rPr lang="el-GR" dirty="0" smtClean="0"/>
              <a:t>λεπτομέρεια).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72465"/>
            <a:ext cx="4640053" cy="6192688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Santa Maria Nova, </a:t>
            </a:r>
            <a:r>
              <a:rPr lang="el-GR" dirty="0" smtClean="0"/>
              <a:t>Εικόνα της Παναγίας Βρεφοκρατούσας,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55045"/>
            <a:ext cx="4320479" cy="6406654"/>
          </a:xfrm>
        </p:spPr>
      </p:pic>
    </p:spTree>
    <p:extLst>
      <p:ext uri="{BB962C8B-B14F-4D97-AF65-F5344CB8AC3E}">
        <p14:creationId xmlns:p14="http://schemas.microsoft.com/office/powerpoint/2010/main" val="41758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Η Γένεση της Βιέννης, ο Κατακλυσμός, β’ μισό 6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1404"/>
            <a:ext cx="5112568" cy="6359620"/>
          </a:xfrm>
        </p:spPr>
      </p:pic>
    </p:spTree>
    <p:extLst>
      <p:ext uri="{BB962C8B-B14F-4D97-AF65-F5344CB8AC3E}">
        <p14:creationId xmlns:p14="http://schemas.microsoft.com/office/powerpoint/2010/main" val="30983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Ευαγγέλιο του </a:t>
            </a:r>
            <a:r>
              <a:rPr lang="el-GR" dirty="0" err="1" smtClean="0"/>
              <a:t>Ραμπουλά</a:t>
            </a:r>
            <a:r>
              <a:rPr lang="el-GR" dirty="0" smtClean="0"/>
              <a:t>, η Σταύρωση, 586.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61" y="52237"/>
            <a:ext cx="5400600" cy="6293072"/>
          </a:xfrm>
        </p:spPr>
      </p:pic>
    </p:spTree>
    <p:extLst>
      <p:ext uri="{BB962C8B-B14F-4D97-AF65-F5344CB8AC3E}">
        <p14:creationId xmlns:p14="http://schemas.microsoft.com/office/powerpoint/2010/main" val="13532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</a:t>
            </a:r>
            <a:r>
              <a:rPr lang="el-GR" sz="2000" dirty="0" err="1" smtClean="0"/>
              <a:t>Στουφή</a:t>
            </a:r>
            <a:r>
              <a:rPr lang="el-GR" sz="2000" dirty="0" smtClean="0"/>
              <a:t> </a:t>
            </a:r>
            <a:r>
              <a:rPr lang="el-GR" sz="2000" dirty="0"/>
              <a:t>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Παλαιοχριστιανική Τέχνη (2</a:t>
            </a:r>
            <a:r>
              <a:rPr lang="el-GR" sz="2000" baseline="30000" dirty="0"/>
              <a:t>ος</a:t>
            </a:r>
            <a:r>
              <a:rPr lang="el-GR" sz="2000" dirty="0"/>
              <a:t> αι. – αρχές 7</a:t>
            </a:r>
            <a:r>
              <a:rPr lang="el-GR" sz="2000" baseline="30000" dirty="0"/>
              <a:t>ου</a:t>
            </a:r>
            <a:r>
              <a:rPr lang="el-GR" sz="2000" dirty="0"/>
              <a:t> αι.) - Παλαιοχριστιανική </a:t>
            </a:r>
            <a:r>
              <a:rPr lang="el-GR" sz="2000" dirty="0" smtClean="0"/>
              <a:t>και </a:t>
            </a:r>
            <a:r>
              <a:rPr lang="el-GR" sz="2000" dirty="0" err="1" smtClean="0"/>
              <a:t>Προεικονομαχική</a:t>
            </a:r>
            <a:r>
              <a:rPr lang="el-GR" sz="2000" dirty="0" smtClean="0"/>
              <a:t> Εικονογραφία».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http://opencourses.uoa.gr/courses/THEOL100/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Θεσσαλονίκη. Άγιος Γεώργιος (Ροτόντα), π. μέσα 5</a:t>
            </a:r>
            <a:r>
              <a:rPr lang="el-GR" baseline="30000" dirty="0"/>
              <a:t>ου</a:t>
            </a:r>
            <a:r>
              <a:rPr lang="el-GR" dirty="0"/>
              <a:t> αι. Ψηφιδωτά στο θόλο του ναού (</a:t>
            </a:r>
            <a:r>
              <a:rPr lang="el-GR" dirty="0" smtClean="0"/>
              <a:t>λεπτομέρεια).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5567"/>
            <a:ext cx="4248472" cy="6342982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 </a:t>
            </a:r>
            <a:r>
              <a:rPr lang="el-GR" sz="2000" dirty="0" smtClean="0"/>
              <a:t>1-30</a:t>
            </a:r>
            <a:r>
              <a:rPr lang="en-US" sz="2000" dirty="0" smtClean="0"/>
              <a:t>, </a:t>
            </a:r>
            <a:r>
              <a:rPr lang="el-GR" sz="2000" dirty="0" smtClean="0"/>
              <a:t>32</a:t>
            </a:r>
            <a:r>
              <a:rPr lang="en-US" sz="2000" dirty="0" smtClean="0"/>
              <a:t>-</a:t>
            </a:r>
            <a:r>
              <a:rPr lang="el-GR" sz="2000" dirty="0" smtClean="0"/>
              <a:t>5</a:t>
            </a:r>
            <a:r>
              <a:rPr lang="en-US" sz="2000" dirty="0" smtClean="0"/>
              <a:t>0</a:t>
            </a:r>
            <a:r>
              <a:rPr lang="el-GR" sz="2000" dirty="0" smtClean="0"/>
              <a:t>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201-254.</a:t>
            </a:r>
          </a:p>
          <a:p>
            <a:pPr marL="0" indent="0">
              <a:buNone/>
            </a:pPr>
            <a:r>
              <a:rPr lang="el-GR" altLang="el-GR" sz="2000" dirty="0"/>
              <a:t>Εικόνες: </a:t>
            </a:r>
            <a:r>
              <a:rPr lang="en-US" altLang="el-GR" sz="2000" dirty="0"/>
              <a:t>31 </a:t>
            </a:r>
            <a:r>
              <a:rPr lang="en-US" sz="2000" dirty="0"/>
              <a:t>Copyrighted</a:t>
            </a:r>
            <a:r>
              <a:rPr lang="el-GR" sz="2000" dirty="0"/>
              <a:t> </a:t>
            </a:r>
            <a:endParaRPr lang="el-GR" alt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Καθολικό μονής Λατόμου, τέλος 5</a:t>
            </a:r>
            <a:r>
              <a:rPr lang="el-GR" baseline="30000" dirty="0" smtClean="0"/>
              <a:t>ου</a:t>
            </a:r>
            <a:r>
              <a:rPr lang="el-GR" dirty="0" smtClean="0"/>
              <a:t> αι. Ψηφιδωτό στην κόγχη του ιερού.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367" y="1457325"/>
            <a:ext cx="6384911" cy="4779987"/>
          </a:xfrm>
        </p:spPr>
      </p:pic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Θεσσαλονίκη. Άγιος Δημήτριος. Ο Άγιος Δημήτριος με τους δύο κτήτορες του ναού, π. μέσα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57175"/>
            <a:ext cx="4601443" cy="6147831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Θεσσαλονίκη. Άγιος Δημήτριος. Ο Άγιος Δημήτριος </a:t>
            </a:r>
            <a:r>
              <a:rPr lang="el-GR" dirty="0" smtClean="0"/>
              <a:t>με ένα διάκονο, π. μέσα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2593"/>
            <a:ext cx="4532205" cy="6050465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1299</Words>
  <Application>Microsoft Office PowerPoint</Application>
  <PresentationFormat>Προβολή στην οθόνη (4:3)</PresentationFormat>
  <Paragraphs>147</Paragraphs>
  <Slides>60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Παλαιοχριστιανική και Προεικονομαχική Εικονογραφία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38</vt:lpstr>
      <vt:lpstr>Εικόνα 39</vt:lpstr>
      <vt:lpstr>Εικόνα 40</vt:lpstr>
      <vt:lpstr>Εικόνα 41</vt:lpstr>
      <vt:lpstr>Εικόνα 42</vt:lpstr>
      <vt:lpstr>Εικόνα 43</vt:lpstr>
      <vt:lpstr>Εικόνα 44</vt:lpstr>
      <vt:lpstr>Εικόνα 45</vt:lpstr>
      <vt:lpstr>Εικόνα 46</vt:lpstr>
      <vt:lpstr>Εικόνα 47</vt:lpstr>
      <vt:lpstr>Εικόνα 48</vt:lpstr>
      <vt:lpstr>Εικόνα 49</vt:lpstr>
      <vt:lpstr>Εικόνα 50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255</cp:revision>
  <dcterms:created xsi:type="dcterms:W3CDTF">2012-09-06T09:03:05Z</dcterms:created>
  <dcterms:modified xsi:type="dcterms:W3CDTF">2015-10-07T13:28:38Z</dcterms:modified>
</cp:coreProperties>
</file>