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18" r:id="rId2"/>
    <p:sldId id="319" r:id="rId3"/>
    <p:sldId id="320" r:id="rId4"/>
    <p:sldId id="301" r:id="rId5"/>
    <p:sldId id="321" r:id="rId6"/>
    <p:sldId id="322" r:id="rId7"/>
    <p:sldId id="324" r:id="rId8"/>
    <p:sldId id="326" r:id="rId9"/>
    <p:sldId id="327" r:id="rId10"/>
    <p:sldId id="328" r:id="rId11"/>
    <p:sldId id="308" r:id="rId12"/>
    <p:sldId id="329" r:id="rId13"/>
    <p:sldId id="330" r:id="rId14"/>
    <p:sldId id="331" r:id="rId15"/>
    <p:sldId id="332" r:id="rId16"/>
    <p:sldId id="333" r:id="rId17"/>
    <p:sldId id="334" r:id="rId18"/>
    <p:sldId id="335" r:id="rId19"/>
    <p:sldId id="336" r:id="rId20"/>
    <p:sldId id="337" r:id="rId21"/>
    <p:sldId id="338" r:id="rId22"/>
    <p:sldId id="290" r:id="rId23"/>
    <p:sldId id="295" r:id="rId24"/>
    <p:sldId id="299" r:id="rId25"/>
    <p:sldId id="292" r:id="rId26"/>
    <p:sldId id="291" r:id="rId27"/>
    <p:sldId id="294" r:id="rId28"/>
    <p:sldId id="293" r:id="rId29"/>
    <p:sldId id="339" r:id="rId3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318"/>
            <p14:sldId id="319"/>
            <p14:sldId id="320"/>
            <p14:sldId id="301"/>
            <p14:sldId id="321"/>
            <p14:sldId id="322"/>
            <p14:sldId id="324"/>
            <p14:sldId id="326"/>
            <p14:sldId id="327"/>
            <p14:sldId id="328"/>
            <p14:sldId id="308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  <p14:sldId id="33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75" d="100"/>
          <a:sy n="75" d="100"/>
        </p:scale>
        <p:origin x="78" y="9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16/4/2015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1064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7451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Ασσυριακή (</a:t>
            </a:r>
            <a:r>
              <a:rPr lang="el-GR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Νεστοριανική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) Εκκλησία Α - μέχρι την εξάπλωση στην Κίνα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491421" y="6441971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Ασσυριακή (</a:t>
            </a:r>
            <a:r>
              <a:rPr lang="el-GR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Νεστοριανική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) Εκκλησία Α - μέχρι την εξάπλωση στην Κίνα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592" y="6255836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8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9" name="2 - Θέση υποσέλιδου"/>
          <p:cNvSpPr txBox="1">
            <a:spLocks/>
          </p:cNvSpPr>
          <p:nvPr userDrawn="1"/>
        </p:nvSpPr>
        <p:spPr bwMode="auto">
          <a:xfrm>
            <a:off x="491421" y="6441971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Ασσυριακή (</a:t>
            </a:r>
            <a:r>
              <a:rPr lang="el-GR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Νεστοριανική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) Εκκλησία Α - μέχρι την εξάπλωση στην Κίνα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pic>
        <p:nvPicPr>
          <p:cNvPr id="10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592" y="6255836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10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11" name="2 - Θέση υποσέλιδου"/>
          <p:cNvSpPr txBox="1">
            <a:spLocks/>
          </p:cNvSpPr>
          <p:nvPr userDrawn="1"/>
        </p:nvSpPr>
        <p:spPr bwMode="auto">
          <a:xfrm>
            <a:off x="491421" y="6441971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Ασσυριακή (</a:t>
            </a:r>
            <a:r>
              <a:rPr lang="el-GR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Νεστοριανική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) Εκκλησία Α - μέχρι την εξάπλωση στην Κίνα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pic>
        <p:nvPicPr>
          <p:cNvPr id="12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592" y="6255836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6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491421" y="6441971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Ασσυριακή (</a:t>
            </a:r>
            <a:r>
              <a:rPr lang="el-GR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Νεστοριανική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) Εκκλησία Α - μέχρι την εξάπλωση στην Κίνα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592" y="6255836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2 - Θέση υποσέλιδου"/>
          <p:cNvSpPr txBox="1">
            <a:spLocks/>
          </p:cNvSpPr>
          <p:nvPr userDrawn="1"/>
        </p:nvSpPr>
        <p:spPr bwMode="auto">
          <a:xfrm>
            <a:off x="491421" y="6441971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Ασσυριακή (</a:t>
            </a:r>
            <a:r>
              <a:rPr lang="el-GR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Νεστοριανική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) Εκκλησία Α - μέχρι την εξάπλωση στην Κίνα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592" y="6255836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9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10" name="2 - Θέση υποσέλιδου"/>
          <p:cNvSpPr txBox="1">
            <a:spLocks/>
          </p:cNvSpPr>
          <p:nvPr userDrawn="1"/>
        </p:nvSpPr>
        <p:spPr bwMode="auto">
          <a:xfrm>
            <a:off x="491421" y="6441971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Ασσυριακή (</a:t>
            </a:r>
            <a:r>
              <a:rPr lang="el-GR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Νεστοριανική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) Εκκλησία Α - μέχρι την εξάπλωση στην Κίνα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pic>
        <p:nvPicPr>
          <p:cNvPr id="11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592" y="6255836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10" name="2 - Θέση υποσέλιδου"/>
          <p:cNvSpPr txBox="1">
            <a:spLocks/>
          </p:cNvSpPr>
          <p:nvPr userDrawn="1"/>
        </p:nvSpPr>
        <p:spPr bwMode="auto">
          <a:xfrm>
            <a:off x="491421" y="6441971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Ασσυριακή (</a:t>
            </a:r>
            <a:r>
              <a:rPr lang="el-GR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Νεστοριανική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) Εκκλησία Α - μέχρι την εξάπλωση στην Κίνα</a:t>
            </a:r>
            <a:r>
              <a:rPr lang="en-US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pic>
        <p:nvPicPr>
          <p:cNvPr id="11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592" y="6255836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opencourses.uoa.gr/courses/THEOL1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gr/map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wikimedia.org" TargetMode="External"/><Relationship Id="rId5" Type="http://schemas.openxmlformats.org/officeDocument/2006/relationships/hyperlink" Target="http://upload.wikimedia.org/wikipedia/commons/d/d7/Nestorian-Stele-Budge-plate-X.jpg" TargetMode="External"/><Relationship Id="rId4" Type="http://schemas.openxmlformats.org/officeDocument/2006/relationships/hyperlink" Target="https://creativecommons.org/licenses/by-sa/3.0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File:Nestorian_headstone.jpg" TargetMode="External"/><Relationship Id="rId5" Type="http://schemas.openxmlformats.org/officeDocument/2006/relationships/hyperlink" Target="wikimedia.org" TargetMode="External"/><Relationship Id="rId4" Type="http://schemas.openxmlformats.org/officeDocument/2006/relationships/hyperlink" Target="http://upload.wikimedia.org/wikipedia/commons/9/90/Nestorian_Stele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Ιστορία Αρχαίων Ανατολικών Εκκλησιών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0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5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 smtClean="0"/>
              <a:t>Ασσυριακή (</a:t>
            </a:r>
            <a:r>
              <a:rPr lang="el-GR" sz="2800" dirty="0" err="1" smtClean="0"/>
              <a:t>Νεστοριανική</a:t>
            </a:r>
            <a:r>
              <a:rPr lang="el-GR" sz="2800" dirty="0" smtClean="0"/>
              <a:t>) Εκκλησία Α - μέχρι την εξάπλωση στην Κίνα</a:t>
            </a:r>
            <a:endParaRPr lang="en-US" sz="2800" dirty="0" smtClean="0"/>
          </a:p>
          <a:p>
            <a:endParaRPr lang="el-GR" sz="2800" dirty="0" smtClean="0"/>
          </a:p>
          <a:p>
            <a:r>
              <a:rPr lang="el-GR" sz="2800" dirty="0" smtClean="0"/>
              <a:t>Δημήτριος Ν. Μόσχος</a:t>
            </a:r>
          </a:p>
          <a:p>
            <a:r>
              <a:rPr lang="el-GR" sz="2800" dirty="0" smtClean="0"/>
              <a:t>Θεολογική Σχολή</a:t>
            </a:r>
          </a:p>
          <a:p>
            <a:r>
              <a:rPr lang="el-GR" sz="2800" dirty="0" smtClean="0"/>
              <a:t>Τμήμα Θεολογίας</a:t>
            </a:r>
            <a:endParaRPr lang="en-US" sz="2800" dirty="0" smtClean="0"/>
          </a:p>
          <a:p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 ανεξαρτησία και η ταυτότητα της Ασσυριακής Εκκλησίας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  <a:solidFill>
            <a:schemeClr val="accent3">
              <a:lumMod val="60000"/>
              <a:lumOff val="40000"/>
            </a:schemeClr>
          </a:solidFill>
        </p:spPr>
        <p:txBody>
          <a:bodyPr anchor="ctr"/>
          <a:lstStyle/>
          <a:p>
            <a:r>
              <a:rPr lang="el-GR" dirty="0"/>
              <a:t>410 Σύνοδος της </a:t>
            </a:r>
            <a:r>
              <a:rPr lang="el-GR" dirty="0" err="1" smtClean="0"/>
              <a:t>Σελευκείας-Κτησιφώντος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Μητροπολίτης </a:t>
            </a:r>
            <a:r>
              <a:rPr lang="el-GR" dirty="0" err="1"/>
              <a:t>Σελευκείας-Κτησιφώντος</a:t>
            </a:r>
            <a:r>
              <a:rPr lang="el-GR" dirty="0"/>
              <a:t> ως </a:t>
            </a:r>
            <a:r>
              <a:rPr lang="el-GR" dirty="0" smtClean="0"/>
              <a:t>Καθολικός.</a:t>
            </a:r>
            <a:endParaRPr lang="el-GR" dirty="0"/>
          </a:p>
          <a:p>
            <a:r>
              <a:rPr lang="el-GR" dirty="0"/>
              <a:t>Σύνοδοι του 498 και </a:t>
            </a:r>
            <a:r>
              <a:rPr lang="el-GR" dirty="0" smtClean="0"/>
              <a:t>499.</a:t>
            </a:r>
            <a:endParaRPr lang="el-GR" dirty="0"/>
          </a:p>
          <a:p>
            <a:r>
              <a:rPr lang="de-DE" dirty="0" err="1"/>
              <a:t>Henana</a:t>
            </a:r>
            <a:r>
              <a:rPr lang="el-GR" dirty="0"/>
              <a:t> της </a:t>
            </a:r>
            <a:r>
              <a:rPr lang="el-GR" dirty="0" err="1"/>
              <a:t>Αδιαβηνής</a:t>
            </a:r>
            <a:r>
              <a:rPr lang="el-GR" dirty="0"/>
              <a:t> (570-609</a:t>
            </a:r>
            <a:r>
              <a:rPr lang="el-GR" dirty="0" smtClean="0"/>
              <a:t>).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9444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 Μητροπόλεις</a:t>
            </a:r>
            <a:endParaRPr lang="el-GR" dirty="0"/>
          </a:p>
        </p:txBody>
      </p:sp>
      <p:pic>
        <p:nvPicPr>
          <p:cNvPr id="6" name="Θέση περιεχομένου 5" descr="Χάρτης με τις μητροπόλεις της Ασσυριακής Εκκλησίας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314365"/>
            <a:ext cx="3495048" cy="4886552"/>
          </a:xfrm>
        </p:spPr>
      </p:pic>
      <p:sp>
        <p:nvSpPr>
          <p:cNvPr id="5" name="4 - Θέση κειμένου"/>
          <p:cNvSpPr>
            <a:spLocks noGrp="1"/>
          </p:cNvSpPr>
          <p:nvPr>
            <p:ph type="body" sz="half" idx="2"/>
          </p:nvPr>
        </p:nvSpPr>
        <p:spPr/>
        <p:txBody>
          <a:bodyPr anchor="b"/>
          <a:lstStyle/>
          <a:p>
            <a:r>
              <a:rPr lang="el-GR" dirty="0" smtClean="0"/>
              <a:t>Εικόνα 4: Οι Μητροπόλεις της Ασσυριακής Εκκλησίας (στο μεγαλύτερο μέρος τους στο </a:t>
            </a:r>
            <a:r>
              <a:rPr lang="el-GR" dirty="0" err="1" smtClean="0"/>
              <a:t>νεοπερσικό</a:t>
            </a:r>
            <a:r>
              <a:rPr lang="el-GR" dirty="0" smtClean="0"/>
              <a:t> κράτος). Με σκιασμένο γενικά οι περιοχές δράσης του Ασσυριακού (</a:t>
            </a:r>
            <a:r>
              <a:rPr lang="el-GR" dirty="0" err="1" smtClean="0"/>
              <a:t>ανατολικοσυριακού</a:t>
            </a:r>
            <a:r>
              <a:rPr lang="el-GR" dirty="0" smtClean="0"/>
              <a:t>/Νε-</a:t>
            </a:r>
            <a:r>
              <a:rPr lang="el-GR" dirty="0" err="1" smtClean="0"/>
              <a:t>στοριανικού</a:t>
            </a:r>
            <a:r>
              <a:rPr lang="el-GR" dirty="0" smtClean="0"/>
              <a:t>) Χριστιανισμού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 </a:t>
            </a:r>
            <a:r>
              <a:rPr lang="el-GR" dirty="0" smtClean="0"/>
              <a:t>επέλαση </a:t>
            </a:r>
            <a:r>
              <a:rPr lang="el-GR" dirty="0"/>
              <a:t>των Αράβων στη Μέση Ανατολή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half" idx="2"/>
          </p:nvPr>
        </p:nvSpPr>
        <p:spPr/>
        <p:txBody>
          <a:bodyPr anchor="b"/>
          <a:lstStyle/>
          <a:p>
            <a:r>
              <a:rPr lang="el-GR" dirty="0" smtClean="0"/>
              <a:t>Εικόνα 5</a:t>
            </a:r>
            <a:endParaRPr lang="el-GR" dirty="0"/>
          </a:p>
        </p:txBody>
      </p:sp>
      <p:pic>
        <p:nvPicPr>
          <p:cNvPr id="4" name="Θέση περιεχομένου 3" descr="Χάρτης με τις κινήσεις επέλασης των Αράβων τον 7ο αι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634" y="1340230"/>
            <a:ext cx="3948732" cy="4825074"/>
          </a:xfrm>
        </p:spPr>
      </p:pic>
    </p:spTree>
    <p:extLst>
      <p:ext uri="{BB962C8B-B14F-4D97-AF65-F5344CB8AC3E}">
        <p14:creationId xmlns:p14="http://schemas.microsoft.com/office/powerpoint/2010/main" val="399740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Θέση περιεχομένου 5" descr="Αραβικό χειρόγραφο με τον νεαρό Μωάμεθ να εντυπωσιάζει σοφούς της εποχής του. Στα δεξιά απεικονίζεται Χριστιανός ασκητής που χειρονομεί δηλώνοντας τη σημασία του νεαρού μελλοντικού προφήτη.&#10;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" t="4140" r="2085" b="4140"/>
          <a:stretch/>
        </p:blipFill>
        <p:spPr>
          <a:xfrm>
            <a:off x="1907704" y="1556792"/>
            <a:ext cx="5256584" cy="3456384"/>
          </a:xfrm>
        </p:spPr>
      </p:pic>
      <p:sp>
        <p:nvSpPr>
          <p:cNvPr id="5" name="4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11560" y="5157192"/>
            <a:ext cx="7920880" cy="1152128"/>
          </a:xfrm>
        </p:spPr>
        <p:txBody>
          <a:bodyPr anchor="b">
            <a:normAutofit fontScale="92500" lnSpcReduction="10000"/>
          </a:bodyPr>
          <a:lstStyle/>
          <a:p>
            <a:r>
              <a:rPr lang="el-GR" dirty="0"/>
              <a:t>Εικόνα 6: Η σημασία του </a:t>
            </a:r>
            <a:r>
              <a:rPr lang="el-GR" dirty="0" err="1"/>
              <a:t>νεστοριανικού</a:t>
            </a:r>
            <a:r>
              <a:rPr lang="el-GR" dirty="0"/>
              <a:t> ασκητισμού στην </a:t>
            </a:r>
            <a:r>
              <a:rPr lang="el-GR" dirty="0" err="1"/>
              <a:t>προϊσλαμική</a:t>
            </a:r>
            <a:r>
              <a:rPr lang="el-GR" dirty="0"/>
              <a:t> Αραβία: Αραβικό χειρόγραφο με τον νεαρό Μωάμεθ να εντυπωσιάζει σοφούς της εποχής του. Δεξιά Χριστιανός ασκητής που χειρονομεί δηλώνοντας τη σημασία του νεαρού μελλοντικού </a:t>
            </a:r>
            <a:r>
              <a:rPr lang="el-GR" dirty="0" smtClean="0"/>
              <a:t>προφήτη</a:t>
            </a:r>
            <a:r>
              <a:rPr lang="el-GR" dirty="0"/>
              <a:t>.</a:t>
            </a: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Νεστοριανικός</a:t>
            </a:r>
            <a:r>
              <a:rPr lang="el-GR" dirty="0" smtClean="0"/>
              <a:t> ασκητισμός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2809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Περίοδος </a:t>
            </a:r>
            <a:r>
              <a:rPr lang="el-GR" dirty="0" err="1"/>
              <a:t>Αραβοκρατίας</a:t>
            </a:r>
            <a:r>
              <a:rPr lang="el-GR" dirty="0"/>
              <a:t> 645-1258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  <a:solidFill>
            <a:schemeClr val="accent3">
              <a:lumMod val="60000"/>
              <a:lumOff val="40000"/>
            </a:schemeClr>
          </a:solidFill>
        </p:spPr>
        <p:txBody>
          <a:bodyPr anchor="ctr"/>
          <a:lstStyle/>
          <a:p>
            <a:r>
              <a:rPr lang="el-GR" dirty="0"/>
              <a:t>776 μετακινήθηκε ο Πατριάρχης στη </a:t>
            </a:r>
            <a:r>
              <a:rPr lang="el-GR" dirty="0" smtClean="0"/>
              <a:t>Βαγδάτη.</a:t>
            </a:r>
            <a:endParaRPr lang="el-GR" dirty="0"/>
          </a:p>
          <a:p>
            <a:r>
              <a:rPr lang="el-GR" dirty="0"/>
              <a:t>Πατριάρχης Τιμόθεος Α΄ (780-821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/>
              <a:t>Διωγμοί επί </a:t>
            </a:r>
            <a:r>
              <a:rPr lang="el-GR" dirty="0" err="1"/>
              <a:t>Ομάρ</a:t>
            </a:r>
            <a:r>
              <a:rPr lang="el-GR" dirty="0"/>
              <a:t> Β΄ (717-720), Μωάμεθ </a:t>
            </a:r>
            <a:r>
              <a:rPr lang="en-US" dirty="0"/>
              <a:t>Abu Abdullah </a:t>
            </a:r>
            <a:r>
              <a:rPr lang="el-GR" dirty="0"/>
              <a:t>(775-785) και κυρίως </a:t>
            </a:r>
            <a:r>
              <a:rPr lang="en-US" dirty="0" err="1"/>
              <a:t>Mutawakil</a:t>
            </a:r>
            <a:r>
              <a:rPr lang="en-US" dirty="0"/>
              <a:t> </a:t>
            </a:r>
            <a:r>
              <a:rPr lang="el-GR" dirty="0"/>
              <a:t>(846-861</a:t>
            </a:r>
            <a:r>
              <a:rPr lang="el-GR" dirty="0" smtClean="0"/>
              <a:t>).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3854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εικόνας 4" descr="Χάρτης με την επέκταση της Ασσυριακής Εκκλησίας στην Ασία.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" r="1386"/>
          <a:stretch>
            <a:fillRect/>
          </a:stretch>
        </p:blipFill>
        <p:spPr>
          <a:xfrm>
            <a:off x="1509581" y="1469442"/>
            <a:ext cx="6086756" cy="3975782"/>
          </a:xfrm>
        </p:spPr>
      </p:pic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>
          <a:xfrm>
            <a:off x="1792288" y="5445224"/>
            <a:ext cx="5588024" cy="726976"/>
          </a:xfrm>
        </p:spPr>
        <p:txBody>
          <a:bodyPr/>
          <a:lstStyle/>
          <a:p>
            <a:r>
              <a:rPr lang="el-GR" dirty="0" smtClean="0"/>
              <a:t>Εικόνα 7: </a:t>
            </a:r>
            <a:r>
              <a:rPr lang="el-GR" dirty="0"/>
              <a:t>Χάρτης με τη διάδοση του </a:t>
            </a:r>
            <a:r>
              <a:rPr lang="el-GR" dirty="0" err="1"/>
              <a:t>Νεστοριανικού</a:t>
            </a:r>
            <a:r>
              <a:rPr lang="el-GR" dirty="0"/>
              <a:t> Χριστιανισμού στην Ασία (σκιασμένη περιοχή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Νεστοριανικός</a:t>
            </a:r>
            <a:r>
              <a:rPr lang="el-GR" dirty="0" smtClean="0"/>
              <a:t> Χριστιανισμός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48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 descr="Φωτογραφία της στήλης Σι Αν Φου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404216"/>
            <a:ext cx="3672408" cy="4905104"/>
          </a:xfrm>
        </p:spPr>
      </p:pic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 anchor="b"/>
          <a:lstStyle/>
          <a:p>
            <a:r>
              <a:rPr lang="el-GR" dirty="0" smtClean="0"/>
              <a:t>Εικόνα 8</a:t>
            </a:r>
            <a:r>
              <a:rPr lang="el-GR" dirty="0"/>
              <a:t>: </a:t>
            </a:r>
            <a:r>
              <a:rPr lang="el-GR" dirty="0" smtClean="0"/>
              <a:t>Η στήλη </a:t>
            </a:r>
            <a:r>
              <a:rPr lang="el-GR" dirty="0"/>
              <a:t/>
            </a:r>
            <a:br>
              <a:rPr lang="el-GR" dirty="0"/>
            </a:br>
            <a:r>
              <a:rPr lang="el-GR" dirty="0" err="1"/>
              <a:t>Σι</a:t>
            </a:r>
            <a:r>
              <a:rPr lang="el-GR" dirty="0"/>
              <a:t> Αν </a:t>
            </a:r>
            <a:r>
              <a:rPr lang="el-GR" dirty="0" err="1" smtClean="0"/>
              <a:t>Φου</a:t>
            </a:r>
            <a:r>
              <a:rPr lang="el-GR" dirty="0" smtClean="0"/>
              <a:t> φυλάσσεται </a:t>
            </a:r>
            <a:r>
              <a:rPr lang="el-GR" dirty="0"/>
              <a:t>στο μουσείο </a:t>
            </a:r>
            <a:r>
              <a:rPr lang="en-US" dirty="0" err="1"/>
              <a:t>Beilin</a:t>
            </a:r>
            <a:r>
              <a:rPr lang="en-US" dirty="0"/>
              <a:t> </a:t>
            </a:r>
            <a:r>
              <a:rPr lang="el-GR" dirty="0"/>
              <a:t>στο </a:t>
            </a:r>
            <a:r>
              <a:rPr lang="en-US" dirty="0"/>
              <a:t>Xi</a:t>
            </a:r>
            <a:r>
              <a:rPr lang="el-GR" dirty="0"/>
              <a:t>’</a:t>
            </a:r>
            <a:r>
              <a:rPr lang="en-US" dirty="0"/>
              <a:t>an </a:t>
            </a:r>
            <a:r>
              <a:rPr lang="el-GR" dirty="0"/>
              <a:t>(περιοχή </a:t>
            </a:r>
            <a:r>
              <a:rPr lang="en-US" dirty="0"/>
              <a:t>Shaanxi </a:t>
            </a:r>
            <a:r>
              <a:rPr lang="el-GR" dirty="0"/>
              <a:t>κεντρική Κίνα</a:t>
            </a:r>
            <a:r>
              <a:rPr lang="el-GR" dirty="0" smtClean="0"/>
              <a:t>).</a:t>
            </a:r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Στήλη </a:t>
            </a:r>
            <a:r>
              <a:rPr lang="el-GR" dirty="0" err="1"/>
              <a:t>Σι</a:t>
            </a:r>
            <a:r>
              <a:rPr lang="el-GR" dirty="0"/>
              <a:t> Αν </a:t>
            </a:r>
            <a:r>
              <a:rPr lang="el-GR" dirty="0" err="1"/>
              <a:t>Φου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7480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εικόνας 4" descr="Εικόνα στήλης.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5" b="8005"/>
          <a:stretch>
            <a:fillRect/>
          </a:stretch>
        </p:blipFill>
        <p:spPr>
          <a:xfrm>
            <a:off x="1004814" y="1484784"/>
            <a:ext cx="7061348" cy="4448587"/>
          </a:xfrm>
        </p:spPr>
      </p:pic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>
          <a:xfrm>
            <a:off x="1792288" y="6021288"/>
            <a:ext cx="5486400" cy="366936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Εικόνα 9</a:t>
            </a:r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Στήλη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174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 descr="Απεικόνιση επιτάφιας στήλης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418400"/>
            <a:ext cx="3456384" cy="4965950"/>
          </a:xfrm>
        </p:spPr>
      </p:pic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 anchor="b"/>
          <a:lstStyle/>
          <a:p>
            <a:r>
              <a:rPr lang="el-GR" dirty="0" smtClean="0"/>
              <a:t>Εικόνα 10</a:t>
            </a:r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/>
              <a:t>Νεστοριανική</a:t>
            </a:r>
            <a:r>
              <a:rPr lang="el-GR" dirty="0"/>
              <a:t> επιτάφια στήλη στο </a:t>
            </a:r>
            <a:r>
              <a:rPr lang="en-US" dirty="0"/>
              <a:t>Quanzhou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4047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εικόνας 4" descr="Εικόνα χειρογράφου με ύμνο στην Αγία Τριάδα στα κινέζικα.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4" r="14624"/>
          <a:stretch>
            <a:fillRect/>
          </a:stretch>
        </p:blipFill>
        <p:spPr>
          <a:xfrm>
            <a:off x="1224949" y="1484784"/>
            <a:ext cx="6286500" cy="3960440"/>
          </a:xfrm>
        </p:spPr>
      </p:pic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>
          <a:xfrm>
            <a:off x="1115616" y="5517232"/>
            <a:ext cx="6840760" cy="654968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Εικόνα 11</a:t>
            </a:r>
            <a:r>
              <a:rPr lang="el-GR" dirty="0"/>
              <a:t>: Ύμνος στα κινεζικά περί το 780-800 σε χαρτί. Ύμνος στην Αγ. Τριάδα, που βρέθηκε στο </a:t>
            </a:r>
            <a:r>
              <a:rPr lang="el-GR" dirty="0" err="1"/>
              <a:t>Dunhuang</a:t>
            </a:r>
            <a:r>
              <a:rPr lang="el-GR" dirty="0"/>
              <a:t> το </a:t>
            </a:r>
            <a:r>
              <a:rPr lang="el-GR" dirty="0" smtClean="0"/>
              <a:t>1908.</a:t>
            </a:r>
            <a:endParaRPr lang="el-GR" dirty="0"/>
          </a:p>
          <a:p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Ύμνο</a:t>
            </a:r>
            <a:r>
              <a:rPr lang="el-GR" dirty="0"/>
              <a:t>ς</a:t>
            </a:r>
            <a:r>
              <a:rPr lang="el-GR" dirty="0" smtClean="0"/>
              <a:t> στα κινέζικα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9048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/>
            <a:r>
              <a:rPr lang="el-GR" dirty="0" smtClean="0"/>
              <a:t>Επανάληψη βασικών όρων</a:t>
            </a:r>
            <a:r>
              <a:rPr lang="en-US" dirty="0" smtClean="0"/>
              <a:t>.</a:t>
            </a:r>
            <a:endParaRPr lang="el-GR" dirty="0" smtClean="0"/>
          </a:p>
          <a:p>
            <a:pPr marL="0"/>
            <a:r>
              <a:rPr lang="el-GR" dirty="0" smtClean="0"/>
              <a:t>Η πληροφόρηση για τα βασικά γεωγραφικά και ιστορικά δεδομένα της Αιθιοπικής Εκκλησίας</a:t>
            </a:r>
            <a:r>
              <a:rPr lang="en-US" dirty="0" smtClean="0"/>
              <a:t>.</a:t>
            </a:r>
            <a:endParaRPr lang="el-GR" dirty="0" smtClean="0"/>
          </a:p>
          <a:p>
            <a:pPr marL="0"/>
            <a:r>
              <a:rPr lang="el-GR" dirty="0" smtClean="0"/>
              <a:t>Η ένταξη βασικών πληροφοριών για τη γένεση και την εσωτερική εκκλησιαστική ζωή (μοναχισμός, τέχνη, ρόλος Ιουδαϊσμού κλπ) της Αιθιοπίας στο γενικότερο σύνολο της Εκκλησιαστικής Ιστορίας</a:t>
            </a:r>
            <a:r>
              <a:rPr lang="en-US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εικόνας 4" descr="Χάρτης με την επέκταση της Ασσυριακής Εκκλησίας στην Κίνα.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9" r="10159"/>
          <a:stretch>
            <a:fillRect/>
          </a:stretch>
        </p:blipFill>
        <p:spPr>
          <a:xfrm>
            <a:off x="971600" y="1359488"/>
            <a:ext cx="7211144" cy="4542958"/>
          </a:xfrm>
        </p:spPr>
      </p:pic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>
          <a:xfrm>
            <a:off x="1828800" y="5912217"/>
            <a:ext cx="5486400" cy="366936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Εικόνα 12</a:t>
            </a:r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Χάρτης Κίνας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0175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2173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l-GR" sz="2000" dirty="0" smtClean="0"/>
              <a:t>1.00.  </a:t>
            </a:r>
            <a:endParaRPr lang="el-GR" sz="2000" dirty="0"/>
          </a:p>
          <a:p>
            <a:pPr marL="0" indent="0"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Πανεπιστήμιον Αθηνών</a:t>
            </a:r>
            <a:r>
              <a:rPr lang="en-US" sz="2000" dirty="0" smtClean="0"/>
              <a:t>,</a:t>
            </a:r>
            <a:r>
              <a:rPr lang="el-GR" sz="2000" dirty="0" smtClean="0"/>
              <a:t> Δημήτριος Μόσχος 2014. «Ιστορία Αρχαίων Ανατολικών Εκκλησιών:</a:t>
            </a:r>
            <a:r>
              <a:rPr lang="en-US" sz="2000" dirty="0" smtClean="0"/>
              <a:t> </a:t>
            </a:r>
            <a:r>
              <a:rPr lang="el-GR" sz="2000" dirty="0" smtClean="0"/>
              <a:t>Ασσυριακή (</a:t>
            </a:r>
            <a:r>
              <a:rPr lang="el-GR" sz="2000" dirty="0" err="1" smtClean="0"/>
              <a:t>Νεστοριανική</a:t>
            </a:r>
            <a:r>
              <a:rPr lang="el-GR" sz="2000" dirty="0" smtClean="0"/>
              <a:t>) Εκκλησία Α - μέχρι την εξάπλωση στην </a:t>
            </a:r>
            <a:r>
              <a:rPr lang="el-GR" sz="2000" dirty="0" err="1" smtClean="0"/>
              <a:t>Κίναν</a:t>
            </a:r>
            <a:r>
              <a:rPr lang="el-GR" sz="2000" dirty="0" smtClean="0"/>
              <a:t>.».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>
                <a:hlinkClick r:id="rId3" action="ppaction://hlinkfile"/>
              </a:rPr>
              <a:t>http://opencourses.uoa.gr/courses/THEOL1</a:t>
            </a:r>
            <a:r>
              <a:rPr lang="en-US" sz="2000" dirty="0" smtClean="0">
                <a:hlinkClick r:id="rId3" action="ppaction://hlinkfile"/>
              </a:rPr>
              <a:t>/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(1/2)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  <a:endParaRPr lang="en-US" sz="2000" b="1" dirty="0" smtClean="0"/>
          </a:p>
          <a:p>
            <a:pPr marL="0" indent="0">
              <a:buNone/>
            </a:pPr>
            <a:r>
              <a:rPr lang="el-GR" sz="2000" dirty="0" smtClean="0"/>
              <a:t>Εικόνα 1:</a:t>
            </a:r>
            <a:r>
              <a:rPr lang="en-US" sz="2000" dirty="0" smtClean="0"/>
              <a:t> Copyright</a:t>
            </a:r>
            <a:r>
              <a:rPr lang="el-GR" sz="2000" dirty="0" smtClean="0"/>
              <a:t>:</a:t>
            </a:r>
            <a:r>
              <a:rPr lang="en-US" sz="2000" dirty="0" smtClean="0"/>
              <a:t> Google Maps</a:t>
            </a:r>
            <a:r>
              <a:rPr lang="el-GR" sz="2000" dirty="0" smtClean="0"/>
              <a:t>, Πηγή: </a:t>
            </a:r>
            <a:r>
              <a:rPr lang="en-US" sz="2000" dirty="0" smtClean="0">
                <a:hlinkClick r:id="rId3"/>
              </a:rPr>
              <a:t>http://www.google.gr/maps</a:t>
            </a:r>
            <a:endParaRPr lang="en-US" sz="2000" dirty="0" smtClean="0"/>
          </a:p>
          <a:p>
            <a:pPr marL="0" indent="0">
              <a:buNone/>
            </a:pPr>
            <a:r>
              <a:rPr lang="el-GR" sz="2000" dirty="0" smtClean="0"/>
              <a:t>Εικόνες 2, 5: </a:t>
            </a:r>
            <a:r>
              <a:rPr lang="en-US" sz="2000" dirty="0" smtClean="0"/>
              <a:t>Copyrighted, </a:t>
            </a:r>
            <a:r>
              <a:rPr lang="el-GR" sz="2000" dirty="0" smtClean="0"/>
              <a:t>Πηγή: Ιστορία Ελληνικού Έθνους Εκδοτικής Αθηνών, τ. Ζ΄</a:t>
            </a:r>
          </a:p>
          <a:p>
            <a:pPr marL="0" indent="0">
              <a:buNone/>
            </a:pPr>
            <a:r>
              <a:rPr lang="el-GR" sz="2000" dirty="0" smtClean="0"/>
              <a:t>Εικόνες 3, 6, 11: </a:t>
            </a:r>
            <a:r>
              <a:rPr lang="en-US" sz="2000" dirty="0" smtClean="0"/>
              <a:t>Copyrighted, </a:t>
            </a:r>
            <a:r>
              <a:rPr lang="el-GR" sz="2000" dirty="0" smtClean="0"/>
              <a:t>Πηγή: </a:t>
            </a:r>
            <a:r>
              <a:rPr lang="en-US" sz="2000" dirty="0" smtClean="0"/>
              <a:t>Christoph </a:t>
            </a:r>
            <a:r>
              <a:rPr lang="en-US" sz="2000" dirty="0" err="1" smtClean="0"/>
              <a:t>Baumer</a:t>
            </a:r>
            <a:r>
              <a:rPr lang="en-US" sz="2000" dirty="0" smtClean="0"/>
              <a:t>, The church of the east : an illustrated history of Assyrian Christianity London; New York : I. B. Tauris 2006</a:t>
            </a:r>
            <a:r>
              <a:rPr lang="el-GR" sz="2000" dirty="0" smtClean="0"/>
              <a:t>.</a:t>
            </a:r>
          </a:p>
          <a:p>
            <a:pPr marL="0" indent="0">
              <a:buNone/>
            </a:pPr>
            <a:r>
              <a:rPr lang="el-GR" sz="2000" dirty="0" smtClean="0"/>
              <a:t>Εικόνες 4, 7, 12: </a:t>
            </a:r>
            <a:r>
              <a:rPr lang="en-US" sz="2000" dirty="0" smtClean="0"/>
              <a:t>Copyrighted, </a:t>
            </a:r>
            <a:r>
              <a:rPr lang="el-GR" sz="2000" dirty="0" smtClean="0"/>
              <a:t>Πηγή: </a:t>
            </a:r>
            <a:r>
              <a:rPr lang="en-US" sz="2000" dirty="0" smtClean="0"/>
              <a:t>J. Engel (</a:t>
            </a:r>
            <a:r>
              <a:rPr lang="el-GR" sz="2000" dirty="0" err="1" smtClean="0"/>
              <a:t>επιμ</a:t>
            </a:r>
            <a:r>
              <a:rPr lang="en-US" sz="2000" dirty="0" smtClean="0"/>
              <a:t>.) </a:t>
            </a:r>
            <a:r>
              <a:rPr lang="de-DE" sz="2000" dirty="0" smtClean="0"/>
              <a:t>Großer Historischer </a:t>
            </a:r>
            <a:r>
              <a:rPr lang="en-US" sz="2000" dirty="0" err="1" smtClean="0"/>
              <a:t>Weltatlas</a:t>
            </a:r>
            <a:r>
              <a:rPr lang="en-US" sz="2000" dirty="0" smtClean="0"/>
              <a:t>, </a:t>
            </a:r>
            <a:r>
              <a:rPr lang="en-US" sz="2000" dirty="0" err="1" smtClean="0"/>
              <a:t>Zweiter</a:t>
            </a:r>
            <a:r>
              <a:rPr lang="en-US" sz="2000" dirty="0" smtClean="0"/>
              <a:t> </a:t>
            </a:r>
            <a:r>
              <a:rPr lang="en-US" sz="2000" dirty="0" err="1" smtClean="0"/>
              <a:t>Teil</a:t>
            </a:r>
            <a:r>
              <a:rPr lang="en-US" sz="2000" dirty="0" smtClean="0"/>
              <a:t>: </a:t>
            </a:r>
            <a:r>
              <a:rPr lang="en-US" sz="2000" dirty="0" err="1" smtClean="0"/>
              <a:t>Mittelalter</a:t>
            </a:r>
            <a:r>
              <a:rPr lang="en-US" sz="2000" dirty="0" smtClean="0"/>
              <a:t>, </a:t>
            </a:r>
            <a:r>
              <a:rPr lang="en-US" sz="2000" dirty="0" err="1" smtClean="0"/>
              <a:t>Bayerischer</a:t>
            </a:r>
            <a:r>
              <a:rPr lang="en-US" sz="2000" dirty="0" smtClean="0"/>
              <a:t> </a:t>
            </a:r>
            <a:r>
              <a:rPr lang="en-US" sz="2000" dirty="0" err="1" smtClean="0"/>
              <a:t>Schulbuch-Verlag</a:t>
            </a:r>
            <a:r>
              <a:rPr lang="en-US" sz="2000" dirty="0" smtClean="0"/>
              <a:t>, </a:t>
            </a:r>
            <a:r>
              <a:rPr lang="en-US" sz="2000" dirty="0" err="1" smtClean="0"/>
              <a:t>München</a:t>
            </a:r>
            <a:r>
              <a:rPr lang="en-US" sz="2000" dirty="0" smtClean="0"/>
              <a:t> 1979</a:t>
            </a:r>
            <a:r>
              <a:rPr lang="el-GR" sz="2000" dirty="0" smtClean="0"/>
              <a:t>.</a:t>
            </a:r>
          </a:p>
          <a:p>
            <a:pPr marL="0" indent="0">
              <a:buNone/>
            </a:pPr>
            <a:r>
              <a:rPr lang="el-GR" sz="2000" dirty="0" smtClean="0"/>
              <a:t>Εικόνα </a:t>
            </a:r>
            <a:r>
              <a:rPr lang="en-US" sz="2000" dirty="0" smtClean="0"/>
              <a:t>8</a:t>
            </a:r>
            <a:r>
              <a:rPr lang="el-GR" sz="2000" dirty="0" smtClean="0"/>
              <a:t>: </a:t>
            </a:r>
            <a:r>
              <a:rPr lang="en-US" sz="2000" dirty="0"/>
              <a:t>Copyright: </a:t>
            </a:r>
            <a:r>
              <a:rPr lang="en-US" sz="2000" dirty="0">
                <a:hlinkClick r:id="rId4"/>
              </a:rPr>
              <a:t>Creative Commons Attribution-</a:t>
            </a:r>
            <a:r>
              <a:rPr lang="en-US" sz="2000" dirty="0" err="1">
                <a:hlinkClick r:id="rId4"/>
              </a:rPr>
              <a:t>ShareAlike</a:t>
            </a:r>
            <a:r>
              <a:rPr lang="en-US" sz="2000" dirty="0">
                <a:hlinkClick r:id="rId4"/>
              </a:rPr>
              <a:t> License</a:t>
            </a:r>
            <a:r>
              <a:rPr lang="en-US" sz="2000" dirty="0"/>
              <a:t>;</a:t>
            </a:r>
            <a:r>
              <a:rPr lang="el-GR" sz="2000" dirty="0"/>
              <a:t> </a:t>
            </a:r>
            <a:r>
              <a:rPr lang="el-GR" sz="2000" dirty="0" smtClean="0"/>
              <a:t>Σύνδεσμος: </a:t>
            </a:r>
            <a:r>
              <a:rPr lang="en-US" sz="2000" dirty="0" smtClean="0">
                <a:hlinkClick r:id="rId5"/>
              </a:rPr>
              <a:t>http</a:t>
            </a:r>
            <a:r>
              <a:rPr lang="en-US" sz="2000" dirty="0">
                <a:hlinkClick r:id="rId5"/>
              </a:rPr>
              <a:t>://</a:t>
            </a:r>
            <a:r>
              <a:rPr lang="en-US" sz="2000" dirty="0" smtClean="0">
                <a:hlinkClick r:id="rId5"/>
              </a:rPr>
              <a:t>upload.wikimedia.org/wikipedia/commons/d/d7/Nestorian-Stele-Budge-plate-X.jpg</a:t>
            </a:r>
            <a:r>
              <a:rPr lang="el-GR" sz="2000" dirty="0" smtClean="0"/>
              <a:t>, Πηγή</a:t>
            </a:r>
            <a:r>
              <a:rPr lang="el-GR" sz="2000" dirty="0"/>
              <a:t>: </a:t>
            </a:r>
            <a:r>
              <a:rPr lang="en-US" sz="2000" dirty="0">
                <a:hlinkClick r:id="rId6" action="ppaction://hlinkfile"/>
              </a:rPr>
              <a:t>wikimedia.org</a:t>
            </a:r>
            <a:endParaRPr lang="el-GR" sz="2000" dirty="0"/>
          </a:p>
          <a:p>
            <a:pPr marL="0" indent="0">
              <a:buNone/>
            </a:pPr>
            <a:endParaRPr lang="el-G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</a:t>
            </a:r>
            <a:r>
              <a:rPr lang="el-GR" dirty="0" smtClean="0"/>
              <a:t>1</a:t>
            </a:r>
            <a:r>
              <a:rPr lang="en-US" dirty="0" smtClean="0"/>
              <a:t>/2)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  <a:endParaRPr lang="en-US" sz="2000" b="1" dirty="0" smtClean="0"/>
          </a:p>
          <a:p>
            <a:pPr marL="0" indent="0">
              <a:buNone/>
            </a:pPr>
            <a:r>
              <a:rPr lang="el-GR" sz="2000" dirty="0" smtClean="0"/>
              <a:t>Εικόνα </a:t>
            </a:r>
            <a:r>
              <a:rPr lang="el-GR" sz="2000" dirty="0"/>
              <a:t>9: </a:t>
            </a:r>
            <a:r>
              <a:rPr lang="en-US" sz="2000" dirty="0"/>
              <a:t>Copyright: </a:t>
            </a:r>
            <a:r>
              <a:rPr lang="en-US" sz="2000" dirty="0">
                <a:hlinkClick r:id="rId3"/>
              </a:rPr>
              <a:t>Creative Commons Attribution-</a:t>
            </a:r>
            <a:r>
              <a:rPr lang="en-US" sz="2000" dirty="0" err="1">
                <a:hlinkClick r:id="rId3"/>
              </a:rPr>
              <a:t>ShareAlike</a:t>
            </a:r>
            <a:r>
              <a:rPr lang="en-US" sz="2000" dirty="0">
                <a:hlinkClick r:id="rId3"/>
              </a:rPr>
              <a:t> License</a:t>
            </a:r>
            <a:r>
              <a:rPr lang="en-US" sz="2000" dirty="0"/>
              <a:t>;</a:t>
            </a:r>
            <a:r>
              <a:rPr lang="el-GR" sz="2000" dirty="0"/>
              <a:t> Σύνδεσμος: </a:t>
            </a:r>
            <a:r>
              <a:rPr lang="en-US" sz="2000" dirty="0">
                <a:hlinkClick r:id="rId4"/>
              </a:rPr>
              <a:t>http://upload.wikimedia.org/wikipedia/commons/9/90/Nestorian_Stele.JPG</a:t>
            </a:r>
            <a:r>
              <a:rPr lang="el-GR" sz="2000" dirty="0"/>
              <a:t> , Πηγή: </a:t>
            </a:r>
            <a:r>
              <a:rPr lang="en-US" sz="2000" dirty="0" smtClean="0">
                <a:hlinkClick r:id="rId5" action="ppaction://hlinkfile"/>
              </a:rPr>
              <a:t>wikimedia.org</a:t>
            </a:r>
            <a:r>
              <a:rPr lang="en-US" sz="2000" dirty="0" smtClean="0"/>
              <a:t>.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Εικόνα 10 </a:t>
            </a:r>
            <a:r>
              <a:rPr lang="en-US" sz="2000" dirty="0"/>
              <a:t>Copyright: </a:t>
            </a:r>
            <a:r>
              <a:rPr lang="en-US" sz="2000" dirty="0">
                <a:hlinkClick r:id="rId3"/>
              </a:rPr>
              <a:t>Creative Commons Attribution-</a:t>
            </a:r>
            <a:r>
              <a:rPr lang="en-US" sz="2000" dirty="0" err="1">
                <a:hlinkClick r:id="rId3"/>
              </a:rPr>
              <a:t>ShareAlike</a:t>
            </a:r>
            <a:r>
              <a:rPr lang="en-US" sz="2000" dirty="0">
                <a:hlinkClick r:id="rId3"/>
              </a:rPr>
              <a:t> License</a:t>
            </a:r>
            <a:r>
              <a:rPr lang="en-US" sz="2000" dirty="0"/>
              <a:t>;</a:t>
            </a:r>
            <a:r>
              <a:rPr lang="el-GR" sz="2000" dirty="0"/>
              <a:t> Σύνδεσμος: </a:t>
            </a:r>
            <a:r>
              <a:rPr lang="en-US" sz="2000" dirty="0">
                <a:hlinkClick r:id="rId6"/>
              </a:rPr>
              <a:t>http://en.wikipedia.org/wiki/File:Nestorian_headstone.jpg</a:t>
            </a:r>
            <a:r>
              <a:rPr lang="el-GR" sz="2000" dirty="0"/>
              <a:t>, Πηγή: </a:t>
            </a:r>
            <a:r>
              <a:rPr lang="en-US" sz="2000" dirty="0" smtClean="0">
                <a:hlinkClick r:id="rId5" action="ppaction://hlinkfile"/>
              </a:rPr>
              <a:t>wikimedia.org</a:t>
            </a:r>
            <a:r>
              <a:rPr lang="en-US" sz="2000" dirty="0" smtClean="0"/>
              <a:t>.</a:t>
            </a:r>
            <a:endParaRPr lang="el-GR" sz="2000" dirty="0"/>
          </a:p>
          <a:p>
            <a:pPr marL="0" indent="0">
              <a:buNone/>
            </a:pPr>
            <a:endParaRPr lang="el-GR" sz="2000" dirty="0"/>
          </a:p>
          <a:p>
            <a:pPr marL="0" indent="0">
              <a:buNone/>
            </a:pPr>
            <a:endParaRPr lang="el-G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09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/>
              <a:t>Ἀρχαῖες</a:t>
            </a:r>
            <a:r>
              <a:rPr lang="el-GR" dirty="0"/>
              <a:t> </a:t>
            </a:r>
            <a:r>
              <a:rPr lang="el-GR" dirty="0" err="1"/>
              <a:t>Ἀνατολικές</a:t>
            </a:r>
            <a:r>
              <a:rPr lang="el-GR" dirty="0"/>
              <a:t> </a:t>
            </a:r>
            <a:r>
              <a:rPr lang="el-GR" dirty="0" err="1" smtClean="0"/>
              <a:t>Ἐκκλησίες</a:t>
            </a:r>
            <a:r>
              <a:rPr lang="en-US" dirty="0" smtClean="0"/>
              <a:t>:</a:t>
            </a:r>
            <a:r>
              <a:rPr lang="el-GR" dirty="0" smtClean="0"/>
              <a:t> </a:t>
            </a:r>
            <a:r>
              <a:rPr lang="el-GR" dirty="0" err="1"/>
              <a:t>Εἶναι</a:t>
            </a:r>
            <a:r>
              <a:rPr lang="el-GR" dirty="0"/>
              <a:t> </a:t>
            </a:r>
            <a:r>
              <a:rPr lang="el-GR" dirty="0" err="1"/>
              <a:t>οἱ</a:t>
            </a:r>
            <a:r>
              <a:rPr lang="el-GR" dirty="0"/>
              <a:t> </a:t>
            </a:r>
            <a:r>
              <a:rPr lang="el-GR" dirty="0" err="1"/>
              <a:t>ἐκκλησίες</a:t>
            </a:r>
            <a:r>
              <a:rPr lang="el-GR" dirty="0"/>
              <a:t> πού προέκυψαν </a:t>
            </a:r>
            <a:r>
              <a:rPr lang="el-GR" dirty="0" err="1"/>
              <a:t>ἀπό</a:t>
            </a:r>
            <a:r>
              <a:rPr lang="el-GR" dirty="0"/>
              <a:t> </a:t>
            </a:r>
            <a:r>
              <a:rPr lang="el-GR" dirty="0" err="1"/>
              <a:t>τή</a:t>
            </a:r>
            <a:r>
              <a:rPr lang="el-GR" dirty="0"/>
              <a:t> διάσπαση </a:t>
            </a:r>
            <a:r>
              <a:rPr lang="el-GR" dirty="0" err="1"/>
              <a:t>μέ</a:t>
            </a:r>
            <a:r>
              <a:rPr lang="el-GR" dirty="0"/>
              <a:t> βάση (πρόφαση;) </a:t>
            </a:r>
            <a:r>
              <a:rPr lang="el-GR" dirty="0" err="1"/>
              <a:t>τόν</a:t>
            </a:r>
            <a:r>
              <a:rPr lang="el-GR" dirty="0"/>
              <a:t> </a:t>
            </a:r>
            <a:r>
              <a:rPr lang="el-GR" dirty="0" err="1"/>
              <a:t>Χριστολογικό</a:t>
            </a:r>
            <a:r>
              <a:rPr lang="el-GR" dirty="0"/>
              <a:t> </a:t>
            </a:r>
            <a:r>
              <a:rPr lang="el-GR" dirty="0" err="1"/>
              <a:t>Ὅρο</a:t>
            </a:r>
            <a:r>
              <a:rPr lang="el-GR" dirty="0"/>
              <a:t> </a:t>
            </a:r>
            <a:r>
              <a:rPr lang="el-GR" dirty="0" err="1"/>
              <a:t>τῆς</a:t>
            </a:r>
            <a:r>
              <a:rPr lang="el-GR" dirty="0"/>
              <a:t> </a:t>
            </a:r>
            <a:r>
              <a:rPr lang="el-GR" dirty="0" smtClean="0"/>
              <a:t>Χαλκηδόνος</a:t>
            </a:r>
            <a:r>
              <a:rPr lang="en-US" dirty="0" smtClean="0"/>
              <a:t> (451)</a:t>
            </a:r>
            <a:r>
              <a:rPr lang="el-GR" dirty="0" smtClean="0"/>
              <a:t>.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Oriental Orthodox Churches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>
                <a:ea typeface="Segoe UI Symbol" panose="020B0502040204020203" pitchFamily="34" charset="0"/>
                <a:cs typeface="Times New Roman" pitchFamily="18" charset="0"/>
              </a:rPr>
              <a:t>ἡ </a:t>
            </a:r>
            <a:r>
              <a:rPr lang="el-GR" b="1" dirty="0" err="1">
                <a:solidFill>
                  <a:srgbClr val="FF0000"/>
                </a:solidFill>
                <a:ea typeface="Segoe UI Symbol" panose="020B0502040204020203" pitchFamily="34" charset="0"/>
                <a:cs typeface="Times New Roman" pitchFamily="18" charset="0"/>
              </a:rPr>
              <a:t>Κοπτική</a:t>
            </a:r>
            <a:r>
              <a:rPr lang="el-GR" dirty="0">
                <a:ea typeface="Segoe UI Symbol" panose="020B0502040204020203" pitchFamily="34" charset="0"/>
                <a:cs typeface="Times New Roman" pitchFamily="18" charset="0"/>
              </a:rPr>
              <a:t> (</a:t>
            </a:r>
            <a:r>
              <a:rPr lang="el-GR" dirty="0" err="1">
                <a:ea typeface="Segoe UI Symbol" panose="020B0502040204020203" pitchFamily="34" charset="0"/>
                <a:cs typeface="Times New Roman" pitchFamily="18" charset="0"/>
              </a:rPr>
              <a:t>Αἴγυπτος</a:t>
            </a:r>
            <a:r>
              <a:rPr lang="el-GR" dirty="0">
                <a:ea typeface="Segoe UI Symbol" panose="020B0502040204020203" pitchFamily="34" charset="0"/>
                <a:cs typeface="Times New Roman" pitchFamily="18" charset="0"/>
              </a:rPr>
              <a:t> </a:t>
            </a:r>
            <a:r>
              <a:rPr lang="el-GR" dirty="0" err="1">
                <a:ea typeface="Segoe UI Symbol" panose="020B0502040204020203" pitchFamily="34" charset="0"/>
                <a:cs typeface="Times New Roman" pitchFamily="18" charset="0"/>
              </a:rPr>
              <a:t>καί</a:t>
            </a:r>
            <a:r>
              <a:rPr lang="el-GR" dirty="0">
                <a:ea typeface="Segoe UI Symbol" panose="020B0502040204020203" pitchFamily="34" charset="0"/>
                <a:cs typeface="Times New Roman" pitchFamily="18" charset="0"/>
              </a:rPr>
              <a:t> </a:t>
            </a:r>
            <a:r>
              <a:rPr lang="el-GR" dirty="0" err="1">
                <a:ea typeface="Segoe UI Symbol" panose="020B0502040204020203" pitchFamily="34" charset="0"/>
                <a:cs typeface="Times New Roman" pitchFamily="18" charset="0"/>
              </a:rPr>
              <a:t>ἐξωτερικό</a:t>
            </a:r>
            <a:r>
              <a:rPr lang="el-GR" dirty="0">
                <a:ea typeface="Segoe UI Symbol" panose="020B0502040204020203" pitchFamily="34" charset="0"/>
                <a:cs typeface="Times New Roman" pitchFamily="18" charset="0"/>
              </a:rPr>
              <a:t>)</a:t>
            </a:r>
          </a:p>
          <a:p>
            <a:r>
              <a:rPr lang="el-GR" dirty="0">
                <a:ea typeface="Segoe UI Symbol" panose="020B0502040204020203" pitchFamily="34" charset="0"/>
                <a:cs typeface="Times New Roman" pitchFamily="18" charset="0"/>
              </a:rPr>
              <a:t>ἡ </a:t>
            </a:r>
            <a:r>
              <a:rPr lang="el-GR" b="1" dirty="0" err="1" smtClean="0">
                <a:solidFill>
                  <a:srgbClr val="FF0000"/>
                </a:solidFill>
                <a:ea typeface="Segoe UI Symbol" panose="020B0502040204020203" pitchFamily="34" charset="0"/>
                <a:cs typeface="Times New Roman" pitchFamily="18" charset="0"/>
              </a:rPr>
              <a:t>Αἰθιοπική</a:t>
            </a:r>
            <a:endParaRPr lang="el-GR" b="1" dirty="0" smtClean="0">
              <a:solidFill>
                <a:srgbClr val="FF0000"/>
              </a:solidFill>
              <a:ea typeface="Segoe UI Symbol" panose="020B0502040204020203" pitchFamily="34" charset="0"/>
              <a:cs typeface="Times New Roman" pitchFamily="18" charset="0"/>
            </a:endParaRPr>
          </a:p>
          <a:p>
            <a:r>
              <a:rPr lang="el-GR" dirty="0" smtClean="0">
                <a:ea typeface="Segoe UI Symbol" panose="020B0502040204020203" pitchFamily="34" charset="0"/>
                <a:cs typeface="Times New Roman" pitchFamily="18" charset="0"/>
              </a:rPr>
              <a:t>ἡ</a:t>
            </a:r>
            <a:r>
              <a:rPr lang="el-GR" b="1" dirty="0" smtClean="0">
                <a:solidFill>
                  <a:srgbClr val="FF0000"/>
                </a:solidFill>
                <a:ea typeface="Segoe UI Symbol" panose="020B0502040204020203" pitchFamily="34" charset="0"/>
                <a:cs typeface="Times New Roman" pitchFamily="18" charset="0"/>
              </a:rPr>
              <a:t> </a:t>
            </a:r>
            <a:r>
              <a:rPr lang="el-GR" b="1" dirty="0" err="1" smtClean="0">
                <a:solidFill>
                  <a:srgbClr val="FF0000"/>
                </a:solidFill>
                <a:ea typeface="Segoe UI Symbol" panose="020B0502040204020203" pitchFamily="34" charset="0"/>
                <a:cs typeface="Times New Roman" pitchFamily="18" charset="0"/>
              </a:rPr>
              <a:t>Ἐκκλησία</a:t>
            </a:r>
            <a:r>
              <a:rPr lang="el-GR" b="1" dirty="0" smtClean="0">
                <a:solidFill>
                  <a:srgbClr val="FF0000"/>
                </a:solidFill>
                <a:ea typeface="Segoe UI Symbol" panose="020B0502040204020203" pitchFamily="34" charset="0"/>
                <a:cs typeface="Times New Roman" pitchFamily="18" charset="0"/>
              </a:rPr>
              <a:t> </a:t>
            </a:r>
            <a:r>
              <a:rPr lang="el-GR" b="1" dirty="0" err="1" smtClean="0">
                <a:solidFill>
                  <a:srgbClr val="FF0000"/>
                </a:solidFill>
                <a:ea typeface="Segoe UI Symbol" panose="020B0502040204020203" pitchFamily="34" charset="0"/>
                <a:cs typeface="Times New Roman" pitchFamily="18" charset="0"/>
              </a:rPr>
              <a:t>τῆς</a:t>
            </a:r>
            <a:r>
              <a:rPr lang="el-GR" b="1" dirty="0" smtClean="0">
                <a:solidFill>
                  <a:srgbClr val="FF0000"/>
                </a:solidFill>
                <a:ea typeface="Segoe UI Symbol" panose="020B0502040204020203" pitchFamily="34" charset="0"/>
                <a:cs typeface="Times New Roman" pitchFamily="18" charset="0"/>
              </a:rPr>
              <a:t> </a:t>
            </a:r>
            <a:r>
              <a:rPr lang="el-GR" b="1" dirty="0" err="1" smtClean="0">
                <a:solidFill>
                  <a:srgbClr val="FF0000"/>
                </a:solidFill>
                <a:ea typeface="Segoe UI Symbol" panose="020B0502040204020203" pitchFamily="34" charset="0"/>
                <a:cs typeface="Times New Roman" pitchFamily="18" charset="0"/>
              </a:rPr>
              <a:t>Ἐρυθραίας</a:t>
            </a:r>
            <a:r>
              <a:rPr lang="el-GR" b="1" dirty="0" smtClean="0">
                <a:solidFill>
                  <a:srgbClr val="FF0000"/>
                </a:solidFill>
                <a:ea typeface="Segoe UI Symbol" panose="020B0502040204020203" pitchFamily="34" charset="0"/>
                <a:cs typeface="Times New Roman" pitchFamily="18" charset="0"/>
              </a:rPr>
              <a:t> </a:t>
            </a:r>
            <a:r>
              <a:rPr lang="el-GR" dirty="0" smtClean="0">
                <a:ea typeface="Segoe UI Symbol" panose="020B0502040204020203" pitchFamily="34" charset="0"/>
                <a:cs typeface="Times New Roman" pitchFamily="18" charset="0"/>
              </a:rPr>
              <a:t>(μετά το 1993)</a:t>
            </a:r>
            <a:endParaRPr lang="el-GR" dirty="0">
              <a:ea typeface="Segoe UI Symbol" panose="020B0502040204020203" pitchFamily="34" charset="0"/>
              <a:cs typeface="Times New Roman" pitchFamily="18" charset="0"/>
            </a:endParaRPr>
          </a:p>
          <a:p>
            <a:r>
              <a:rPr lang="el-GR" dirty="0">
                <a:ea typeface="Segoe UI Symbol" panose="020B0502040204020203" pitchFamily="34" charset="0"/>
                <a:cs typeface="Times New Roman" pitchFamily="18" charset="0"/>
              </a:rPr>
              <a:t>ἡ </a:t>
            </a:r>
            <a:r>
              <a:rPr lang="el-GR" b="1" dirty="0" err="1">
                <a:solidFill>
                  <a:srgbClr val="FF0000"/>
                </a:solidFill>
                <a:ea typeface="Segoe UI Symbol" panose="020B0502040204020203" pitchFamily="34" charset="0"/>
                <a:cs typeface="Times New Roman" pitchFamily="18" charset="0"/>
              </a:rPr>
              <a:t>Συροϊακωβιτική</a:t>
            </a:r>
            <a:r>
              <a:rPr lang="el-GR" dirty="0">
                <a:ea typeface="Segoe UI Symbol" panose="020B0502040204020203" pitchFamily="34" charset="0"/>
                <a:cs typeface="Times New Roman" pitchFamily="18" charset="0"/>
              </a:rPr>
              <a:t> (</a:t>
            </a:r>
            <a:r>
              <a:rPr lang="el-GR" dirty="0" err="1">
                <a:ea typeface="Segoe UI Symbol" panose="020B0502040204020203" pitchFamily="34" charset="0"/>
                <a:cs typeface="Times New Roman" pitchFamily="18" charset="0"/>
              </a:rPr>
              <a:t>Συροορθόδοξη</a:t>
            </a:r>
            <a:r>
              <a:rPr lang="el-GR" dirty="0">
                <a:ea typeface="Segoe UI Symbol" panose="020B0502040204020203" pitchFamily="34" charset="0"/>
                <a:cs typeface="Times New Roman" pitchFamily="18" charset="0"/>
              </a:rPr>
              <a:t> λένε </a:t>
            </a:r>
            <a:r>
              <a:rPr lang="el-GR" dirty="0" err="1">
                <a:ea typeface="Segoe UI Symbol" panose="020B0502040204020203" pitchFamily="34" charset="0"/>
                <a:cs typeface="Times New Roman" pitchFamily="18" charset="0"/>
              </a:rPr>
              <a:t>οἱ</a:t>
            </a:r>
            <a:r>
              <a:rPr lang="el-GR" dirty="0">
                <a:ea typeface="Segoe UI Symbol" panose="020B0502040204020203" pitchFamily="34" charset="0"/>
                <a:cs typeface="Times New Roman" pitchFamily="18" charset="0"/>
              </a:rPr>
              <a:t> </a:t>
            </a:r>
            <a:r>
              <a:rPr lang="el-GR" dirty="0" err="1">
                <a:ea typeface="Segoe UI Symbol" panose="020B0502040204020203" pitchFamily="34" charset="0"/>
                <a:cs typeface="Times New Roman" pitchFamily="18" charset="0"/>
              </a:rPr>
              <a:t>ἴδιοι</a:t>
            </a:r>
            <a:r>
              <a:rPr lang="el-GR" dirty="0">
                <a:ea typeface="Segoe UI Symbol" panose="020B0502040204020203" pitchFamily="34" charset="0"/>
                <a:cs typeface="Times New Roman" pitchFamily="18" charset="0"/>
              </a:rPr>
              <a:t>) </a:t>
            </a:r>
            <a:r>
              <a:rPr lang="el-GR" dirty="0" err="1">
                <a:ea typeface="Segoe UI Symbol" panose="020B0502040204020203" pitchFamily="34" charset="0"/>
                <a:cs typeface="Times New Roman" pitchFamily="18" charset="0"/>
              </a:rPr>
              <a:t>τῆς</a:t>
            </a:r>
            <a:r>
              <a:rPr lang="el-GR" dirty="0">
                <a:ea typeface="Segoe UI Symbol" panose="020B0502040204020203" pitchFamily="34" charset="0"/>
                <a:cs typeface="Times New Roman" pitchFamily="18" charset="0"/>
              </a:rPr>
              <a:t> </a:t>
            </a:r>
            <a:r>
              <a:rPr lang="el-GR" dirty="0" err="1">
                <a:ea typeface="Segoe UI Symbol" panose="020B0502040204020203" pitchFamily="34" charset="0"/>
                <a:cs typeface="Times New Roman" pitchFamily="18" charset="0"/>
              </a:rPr>
              <a:t>Δυτικῆς</a:t>
            </a:r>
            <a:r>
              <a:rPr lang="el-GR" dirty="0">
                <a:ea typeface="Segoe UI Symbol" panose="020B0502040204020203" pitchFamily="34" charset="0"/>
                <a:cs typeface="Times New Roman" pitchFamily="18" charset="0"/>
              </a:rPr>
              <a:t> Συρίας (σήμερα Συρία, Τουρκία</a:t>
            </a:r>
            <a:r>
              <a:rPr lang="el-GR" dirty="0" smtClean="0">
                <a:ea typeface="Segoe UI Symbol" panose="020B0502040204020203" pitchFamily="34" charset="0"/>
                <a:cs typeface="Times New Roman" pitchFamily="18" charset="0"/>
              </a:rPr>
              <a:t>)</a:t>
            </a:r>
            <a:endParaRPr lang="en-US" dirty="0" smtClean="0">
              <a:ea typeface="Segoe UI Symbol" panose="020B0502040204020203" pitchFamily="34" charset="0"/>
              <a:cs typeface="Times New Roman" pitchFamily="18" charset="0"/>
            </a:endParaRPr>
          </a:p>
          <a:p>
            <a:r>
              <a:rPr lang="el-GR" dirty="0" smtClean="0">
                <a:ea typeface="Segoe UI Symbol" panose="020B0502040204020203" pitchFamily="34" charset="0"/>
                <a:cs typeface="Times New Roman" pitchFamily="18" charset="0"/>
              </a:rPr>
              <a:t>ἡ </a:t>
            </a:r>
            <a:r>
              <a:rPr lang="el-GR" b="1" dirty="0" err="1" smtClean="0">
                <a:solidFill>
                  <a:srgbClr val="FF0000"/>
                </a:solidFill>
                <a:ea typeface="Segoe UI Symbol" panose="020B0502040204020203" pitchFamily="34" charset="0"/>
                <a:cs typeface="Times New Roman" pitchFamily="18" charset="0"/>
              </a:rPr>
              <a:t>Νεστοριανική</a:t>
            </a:r>
            <a:r>
              <a:rPr lang="el-GR" dirty="0" smtClean="0">
                <a:ea typeface="Segoe UI Symbol" panose="020B0502040204020203" pitchFamily="34" charset="0"/>
                <a:cs typeface="Times New Roman" pitchFamily="18" charset="0"/>
              </a:rPr>
              <a:t> (</a:t>
            </a:r>
            <a:r>
              <a:rPr lang="el-GR" dirty="0" err="1" smtClean="0">
                <a:ea typeface="Segoe UI Symbol" panose="020B0502040204020203" pitchFamily="34" charset="0"/>
                <a:cs typeface="Times New Roman" pitchFamily="18" charset="0"/>
              </a:rPr>
              <a:t>ἀνατολικῆς</a:t>
            </a:r>
            <a:r>
              <a:rPr lang="el-GR" dirty="0" smtClean="0">
                <a:ea typeface="Segoe UI Symbol" panose="020B0502040204020203" pitchFamily="34" charset="0"/>
                <a:cs typeface="Times New Roman" pitchFamily="18" charset="0"/>
              </a:rPr>
              <a:t> Συρίας </a:t>
            </a:r>
            <a:r>
              <a:rPr lang="el-GR" dirty="0" err="1" smtClean="0">
                <a:ea typeface="Segoe UI Symbol" panose="020B0502040204020203" pitchFamily="34" charset="0"/>
                <a:cs typeface="Times New Roman" pitchFamily="18" charset="0"/>
              </a:rPr>
              <a:t>καί</a:t>
            </a:r>
            <a:r>
              <a:rPr lang="el-GR" dirty="0" smtClean="0">
                <a:ea typeface="Segoe UI Symbol" panose="020B0502040204020203" pitchFamily="34" charset="0"/>
                <a:cs typeface="Times New Roman" pitchFamily="18" charset="0"/>
              </a:rPr>
              <a:t> </a:t>
            </a:r>
            <a:r>
              <a:rPr lang="el-GR" dirty="0" err="1" smtClean="0">
                <a:ea typeface="Segoe UI Symbol" panose="020B0502040204020203" pitchFamily="34" charset="0"/>
                <a:cs typeface="Times New Roman" pitchFamily="18" charset="0"/>
              </a:rPr>
              <a:t>Ἀσίας</a:t>
            </a:r>
            <a:r>
              <a:rPr lang="el-GR" dirty="0" smtClean="0">
                <a:ea typeface="Segoe UI Symbol" panose="020B0502040204020203" pitchFamily="34" charset="0"/>
                <a:cs typeface="Times New Roman" pitchFamily="18" charset="0"/>
              </a:rPr>
              <a:t>)</a:t>
            </a:r>
            <a:endParaRPr lang="el-GR" dirty="0">
              <a:ea typeface="Segoe UI Symbol" panose="020B0502040204020203" pitchFamily="34" charset="0"/>
              <a:cs typeface="Times New Roman" pitchFamily="18" charset="0"/>
            </a:endParaRPr>
          </a:p>
          <a:p>
            <a:r>
              <a:rPr lang="el-GR" dirty="0" smtClean="0">
                <a:ea typeface="Segoe UI Symbol" panose="020B0502040204020203" pitchFamily="34" charset="0"/>
                <a:cs typeface="Times New Roman" pitchFamily="18" charset="0"/>
              </a:rPr>
              <a:t>ἡ </a:t>
            </a:r>
            <a:r>
              <a:rPr lang="el-GR" dirty="0" err="1">
                <a:ea typeface="Segoe UI Symbol" panose="020B0502040204020203" pitchFamily="34" charset="0"/>
                <a:cs typeface="Times New Roman" pitchFamily="18" charset="0"/>
              </a:rPr>
              <a:t>Συριακή</a:t>
            </a:r>
            <a:r>
              <a:rPr lang="el-GR" dirty="0">
                <a:ea typeface="Segoe UI Symbol" panose="020B0502040204020203" pitchFamily="34" charset="0"/>
                <a:cs typeface="Times New Roman" pitchFamily="18" charset="0"/>
              </a:rPr>
              <a:t> </a:t>
            </a:r>
            <a:r>
              <a:rPr lang="el-GR" dirty="0" err="1">
                <a:ea typeface="Segoe UI Symbol" panose="020B0502040204020203" pitchFamily="34" charset="0"/>
                <a:cs typeface="Times New Roman" pitchFamily="18" charset="0"/>
              </a:rPr>
              <a:t>τῆς</a:t>
            </a:r>
            <a:r>
              <a:rPr lang="el-GR" dirty="0">
                <a:ea typeface="Segoe UI Symbol" panose="020B0502040204020203" pitchFamily="34" charset="0"/>
                <a:cs typeface="Times New Roman" pitchFamily="18" charset="0"/>
              </a:rPr>
              <a:t> </a:t>
            </a:r>
            <a:r>
              <a:rPr lang="el-GR" dirty="0" err="1">
                <a:ea typeface="Segoe UI Symbol" panose="020B0502040204020203" pitchFamily="34" charset="0"/>
                <a:cs typeface="Times New Roman" pitchFamily="18" charset="0"/>
              </a:rPr>
              <a:t>Ἰνδίας</a:t>
            </a:r>
            <a:r>
              <a:rPr lang="el-GR" dirty="0">
                <a:ea typeface="Segoe UI Symbol" panose="020B0502040204020203" pitchFamily="34" charset="0"/>
                <a:cs typeface="Times New Roman" pitchFamily="18" charset="0"/>
              </a:rPr>
              <a:t> (</a:t>
            </a:r>
            <a:r>
              <a:rPr lang="el-GR" b="1" dirty="0" err="1">
                <a:solidFill>
                  <a:srgbClr val="FF0000"/>
                </a:solidFill>
                <a:ea typeface="Segoe UI Symbol" panose="020B0502040204020203" pitchFamily="34" charset="0"/>
                <a:cs typeface="Times New Roman" pitchFamily="18" charset="0"/>
              </a:rPr>
              <a:t>Μαλαμπάρ</a:t>
            </a:r>
            <a:r>
              <a:rPr lang="el-GR" dirty="0">
                <a:ea typeface="Segoe UI Symbol" panose="020B0502040204020203" pitchFamily="34" charset="0"/>
                <a:cs typeface="Times New Roman" pitchFamily="18" charset="0"/>
              </a:rPr>
              <a:t> </a:t>
            </a:r>
            <a:r>
              <a:rPr lang="el-GR" dirty="0" err="1">
                <a:ea typeface="Segoe UI Symbol" panose="020B0502040204020203" pitchFamily="34" charset="0"/>
                <a:cs typeface="Times New Roman" pitchFamily="18" charset="0"/>
              </a:rPr>
              <a:t>στή</a:t>
            </a:r>
            <a:r>
              <a:rPr lang="el-GR" dirty="0">
                <a:ea typeface="Segoe UI Symbol" panose="020B0502040204020203" pitchFamily="34" charset="0"/>
                <a:cs typeface="Times New Roman" pitchFamily="18" charset="0"/>
              </a:rPr>
              <a:t> </a:t>
            </a:r>
            <a:r>
              <a:rPr lang="en-US" dirty="0" smtClean="0">
                <a:ea typeface="Segoe UI Symbol" panose="020B0502040204020203" pitchFamily="34" charset="0"/>
                <a:cs typeface="Times New Roman" pitchFamily="18" charset="0"/>
              </a:rPr>
              <a:t>N</a:t>
            </a:r>
            <a:r>
              <a:rPr lang="el-GR" dirty="0" smtClean="0">
                <a:ea typeface="Segoe UI Symbol" panose="020B0502040204020203" pitchFamily="34" charset="0"/>
                <a:cs typeface="Times New Roman" pitchFamily="18" charset="0"/>
              </a:rPr>
              <a:t>. </a:t>
            </a:r>
            <a:r>
              <a:rPr lang="el-GR" dirty="0" err="1">
                <a:ea typeface="Segoe UI Symbol" panose="020B0502040204020203" pitchFamily="34" charset="0"/>
                <a:cs typeface="Times New Roman" pitchFamily="18" charset="0"/>
              </a:rPr>
              <a:t>Ἰνδία</a:t>
            </a:r>
            <a:r>
              <a:rPr lang="el-GR" dirty="0">
                <a:ea typeface="Segoe UI Symbol" panose="020B0502040204020203" pitchFamily="34" charset="0"/>
                <a:cs typeface="Times New Roman" pitchFamily="18" charset="0"/>
              </a:rPr>
              <a:t>) </a:t>
            </a:r>
            <a:r>
              <a:rPr lang="el-GR" dirty="0" err="1">
                <a:ea typeface="Segoe UI Symbol" panose="020B0502040204020203" pitchFamily="34" charset="0"/>
                <a:cs typeface="Times New Roman" pitchFamily="18" charset="0"/>
              </a:rPr>
              <a:t>καί</a:t>
            </a:r>
            <a:endParaRPr lang="el-GR" dirty="0">
              <a:ea typeface="Segoe UI Symbol" panose="020B0502040204020203" pitchFamily="34" charset="0"/>
              <a:cs typeface="Times New Roman" pitchFamily="18" charset="0"/>
            </a:endParaRPr>
          </a:p>
          <a:p>
            <a:r>
              <a:rPr lang="el-GR" dirty="0">
                <a:ea typeface="Segoe UI Symbol" panose="020B0502040204020203" pitchFamily="34" charset="0"/>
                <a:cs typeface="Times New Roman" pitchFamily="18" charset="0"/>
              </a:rPr>
              <a:t>ἡ </a:t>
            </a:r>
            <a:r>
              <a:rPr lang="el-GR" b="1" dirty="0" err="1">
                <a:solidFill>
                  <a:srgbClr val="FF0000"/>
                </a:solidFill>
                <a:ea typeface="Segoe UI Symbol" panose="020B0502040204020203" pitchFamily="34" charset="0"/>
                <a:cs typeface="Times New Roman" pitchFamily="18" charset="0"/>
              </a:rPr>
              <a:t>Ἀρμενική</a:t>
            </a:r>
            <a:r>
              <a:rPr lang="el-GR" b="1" dirty="0">
                <a:solidFill>
                  <a:srgbClr val="FF0000"/>
                </a:solidFill>
                <a:ea typeface="Segoe UI Symbol" panose="020B0502040204020203" pitchFamily="34" charset="0"/>
                <a:cs typeface="Times New Roman" pitchFamily="18" charset="0"/>
              </a:rPr>
              <a:t> </a:t>
            </a:r>
            <a:r>
              <a:rPr lang="el-GR" b="1" dirty="0" err="1">
                <a:solidFill>
                  <a:srgbClr val="FF0000"/>
                </a:solidFill>
                <a:ea typeface="Segoe UI Symbol" panose="020B0502040204020203" pitchFamily="34" charset="0"/>
                <a:cs typeface="Times New Roman" pitchFamily="18" charset="0"/>
              </a:rPr>
              <a:t>Ἀποστολική</a:t>
            </a:r>
            <a:r>
              <a:rPr lang="el-GR" b="1" dirty="0">
                <a:solidFill>
                  <a:srgbClr val="FF0000"/>
                </a:solidFill>
                <a:ea typeface="Segoe UI Symbol" panose="020B0502040204020203" pitchFamily="34" charset="0"/>
                <a:cs typeface="Times New Roman" pitchFamily="18" charset="0"/>
              </a:rPr>
              <a:t> </a:t>
            </a:r>
            <a:r>
              <a:rPr lang="el-GR" b="1" dirty="0" err="1" smtClean="0">
                <a:solidFill>
                  <a:srgbClr val="FF0000"/>
                </a:solidFill>
                <a:ea typeface="Segoe UI Symbol" panose="020B0502040204020203" pitchFamily="34" charset="0"/>
                <a:cs typeface="Times New Roman" pitchFamily="18" charset="0"/>
              </a:rPr>
              <a:t>Ἐκκλησία</a:t>
            </a:r>
            <a:r>
              <a:rPr lang="el-GR" b="1" dirty="0" smtClean="0">
                <a:solidFill>
                  <a:srgbClr val="FF0000"/>
                </a:solidFill>
                <a:ea typeface="Segoe UI Symbol" panose="020B0502040204020203" pitchFamily="34" charset="0"/>
                <a:cs typeface="Times New Roman" pitchFamily="18" charset="0"/>
              </a:rPr>
              <a:t> </a:t>
            </a:r>
            <a:r>
              <a:rPr lang="el-GR" dirty="0">
                <a:ea typeface="Segoe UI Symbol" panose="020B0502040204020203" pitchFamily="34" charset="0"/>
                <a:cs typeface="Times New Roman" pitchFamily="18" charset="0"/>
              </a:rPr>
              <a:t>(</a:t>
            </a:r>
            <a:r>
              <a:rPr lang="el-GR" dirty="0" err="1">
                <a:ea typeface="Segoe UI Symbol" panose="020B0502040204020203" pitchFamily="34" charset="0"/>
                <a:cs typeface="Times New Roman" pitchFamily="18" charset="0"/>
              </a:rPr>
              <a:t>Ἀρμενία</a:t>
            </a:r>
            <a:r>
              <a:rPr lang="el-GR" dirty="0">
                <a:ea typeface="Segoe UI Symbol" panose="020B0502040204020203" pitchFamily="34" charset="0"/>
                <a:cs typeface="Times New Roman" pitchFamily="18" charset="0"/>
              </a:rPr>
              <a:t>, Τουρκία </a:t>
            </a:r>
            <a:r>
              <a:rPr lang="el-GR" dirty="0" err="1">
                <a:ea typeface="Segoe UI Symbol" panose="020B0502040204020203" pitchFamily="34" charset="0"/>
                <a:cs typeface="Times New Roman" pitchFamily="18" charset="0"/>
              </a:rPr>
              <a:t>καί</a:t>
            </a:r>
            <a:r>
              <a:rPr lang="el-GR" dirty="0">
                <a:ea typeface="Segoe UI Symbol" panose="020B0502040204020203" pitchFamily="34" charset="0"/>
                <a:cs typeface="Times New Roman" pitchFamily="18" charset="0"/>
              </a:rPr>
              <a:t> </a:t>
            </a:r>
            <a:r>
              <a:rPr lang="el-GR" dirty="0" err="1">
                <a:ea typeface="Segoe UI Symbol" panose="020B0502040204020203" pitchFamily="34" charset="0"/>
                <a:cs typeface="Times New Roman" pitchFamily="18" charset="0"/>
              </a:rPr>
              <a:t>ἐξωτερικό</a:t>
            </a:r>
            <a:r>
              <a:rPr lang="el-GR" dirty="0">
                <a:ea typeface="Segoe UI Symbol" panose="020B0502040204020203" pitchFamily="34" charset="0"/>
                <a:cs typeface="Times New Roman" pitchFamily="18" charset="0"/>
              </a:rPr>
              <a:t>).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εικόνας 4" descr="Χάρτης αρχαίων ανατολικών εκκλησιών.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4824" y="1332084"/>
            <a:ext cx="5854352" cy="44731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>
          <a:xfrm>
            <a:off x="1792288" y="5805264"/>
            <a:ext cx="5486400" cy="366936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Εικόνα 1</a:t>
            </a:r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Χάρτης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4621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132856"/>
            <a:ext cx="7772400" cy="1362075"/>
          </a:xfrm>
        </p:spPr>
        <p:txBody>
          <a:bodyPr/>
          <a:lstStyle/>
          <a:p>
            <a:pPr algn="ctr"/>
            <a:r>
              <a:rPr lang="el-GR" dirty="0"/>
              <a:t>Η Εκκλησία στην Ανατολική και Δυτική Συρία</a:t>
            </a:r>
          </a:p>
        </p:txBody>
      </p:sp>
    </p:spTree>
    <p:extLst>
      <p:ext uri="{BB962C8B-B14F-4D97-AF65-F5344CB8AC3E}">
        <p14:creationId xmlns:p14="http://schemas.microsoft.com/office/powerpoint/2010/main" val="254846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1ος – 4ος απαρχές Χριστιανισμού στη Συρία και Περσία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  <a:solidFill>
            <a:schemeClr val="accent3">
              <a:lumMod val="60000"/>
              <a:lumOff val="40000"/>
            </a:schemeClr>
          </a:solidFill>
        </p:spPr>
        <p:txBody>
          <a:bodyPr anchor="ctr"/>
          <a:lstStyle/>
          <a:p>
            <a:r>
              <a:rPr lang="en-US" dirty="0"/>
              <a:t>Mar </a:t>
            </a:r>
            <a:r>
              <a:rPr lang="en-US" dirty="0" err="1"/>
              <a:t>Addai</a:t>
            </a:r>
            <a:r>
              <a:rPr lang="en-US" dirty="0"/>
              <a:t> </a:t>
            </a:r>
            <a:r>
              <a:rPr lang="el-GR" dirty="0"/>
              <a:t>και ο μαθητής του </a:t>
            </a:r>
            <a:r>
              <a:rPr lang="el-GR" dirty="0" err="1"/>
              <a:t>Μάρις</a:t>
            </a:r>
            <a:endParaRPr lang="el-GR" dirty="0"/>
          </a:p>
          <a:p>
            <a:r>
              <a:rPr lang="en-US" dirty="0"/>
              <a:t>Papa Bar</a:t>
            </a:r>
            <a:r>
              <a:rPr lang="el-GR" dirty="0"/>
              <a:t>-</a:t>
            </a:r>
            <a:r>
              <a:rPr lang="el-GR" dirty="0" err="1"/>
              <a:t>Αγγαίος</a:t>
            </a:r>
            <a:r>
              <a:rPr lang="el-GR" dirty="0"/>
              <a:t> (280-317)</a:t>
            </a:r>
          </a:p>
          <a:p>
            <a:r>
              <a:rPr lang="el-GR" dirty="0" err="1"/>
              <a:t>Εφραίμ</a:t>
            </a:r>
            <a:r>
              <a:rPr lang="el-GR" dirty="0"/>
              <a:t> ο Σύρος (+9.06.373)</a:t>
            </a:r>
          </a:p>
        </p:txBody>
      </p:sp>
    </p:spTree>
    <p:extLst>
      <p:ext uri="{BB962C8B-B14F-4D97-AF65-F5344CB8AC3E}">
        <p14:creationId xmlns:p14="http://schemas.microsoft.com/office/powerpoint/2010/main" val="20654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 descr="Χάρτης με τις βασικές πόλεις στα βυζαντινοπερσικά σύνορα τον 6ο αι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991" y="1530843"/>
            <a:ext cx="5896017" cy="4634461"/>
          </a:xfrm>
        </p:spPr>
      </p:pic>
      <p:sp>
        <p:nvSpPr>
          <p:cNvPr id="6" name="Θέση κειμένου 5"/>
          <p:cNvSpPr>
            <a:spLocks noGrp="1"/>
          </p:cNvSpPr>
          <p:nvPr>
            <p:ph type="body" sz="half" idx="2"/>
          </p:nvPr>
        </p:nvSpPr>
        <p:spPr>
          <a:xfrm>
            <a:off x="457201" y="1556792"/>
            <a:ext cx="2098576" cy="4608512"/>
          </a:xfrm>
        </p:spPr>
        <p:txBody>
          <a:bodyPr anchor="b"/>
          <a:lstStyle/>
          <a:p>
            <a:r>
              <a:rPr lang="el-GR" dirty="0" smtClean="0"/>
              <a:t>Εικόνα 2</a:t>
            </a:r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Χάρτης βασικών πόλεων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8075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sz="half" idx="2"/>
          </p:nvPr>
        </p:nvSpPr>
        <p:spPr>
          <a:xfrm>
            <a:off x="457201" y="1556792"/>
            <a:ext cx="2098576" cy="4608512"/>
          </a:xfrm>
        </p:spPr>
        <p:txBody>
          <a:bodyPr anchor="b"/>
          <a:lstStyle/>
          <a:p>
            <a:r>
              <a:rPr lang="el-GR" dirty="0" smtClean="0"/>
              <a:t>Εικόνα 3</a:t>
            </a:r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Χάρτης αρχαίας Συρίας</a:t>
            </a:r>
            <a:endParaRPr lang="el-GR" dirty="0"/>
          </a:p>
        </p:txBody>
      </p:sp>
      <p:pic>
        <p:nvPicPr>
          <p:cNvPr id="8" name="Θέση περιεχομένου 7" descr="Χάρτης με τις βασικές μητροπόλεις και τους εμπορικούς δρόμους στην αρχαία Συρία.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4"/>
          <a:stretch/>
        </p:blipFill>
        <p:spPr>
          <a:xfrm>
            <a:off x="1979442" y="1532549"/>
            <a:ext cx="6707358" cy="4602888"/>
          </a:xfrm>
        </p:spPr>
      </p:pic>
    </p:spTree>
    <p:extLst>
      <p:ext uri="{BB962C8B-B14F-4D97-AF65-F5344CB8AC3E}">
        <p14:creationId xmlns:p14="http://schemas.microsoft.com/office/powerpoint/2010/main" val="242379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2342</TotalTime>
  <Words>921</Words>
  <Application>Microsoft Office PowerPoint</Application>
  <PresentationFormat>Προβολή στην οθόνη (4:3)</PresentationFormat>
  <Paragraphs>109</Paragraphs>
  <Slides>29</Slides>
  <Notes>11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29</vt:i4>
      </vt:variant>
    </vt:vector>
  </HeadingPairs>
  <TitlesOfParts>
    <vt:vector size="36" baseType="lpstr">
      <vt:lpstr>ＭＳ Ｐゴシック</vt:lpstr>
      <vt:lpstr>Arial</vt:lpstr>
      <vt:lpstr>Calibri</vt:lpstr>
      <vt:lpstr>Segoe UI Symbol</vt:lpstr>
      <vt:lpstr>Times New Roman</vt:lpstr>
      <vt:lpstr>Wingdings</vt:lpstr>
      <vt:lpstr>Θέμα του Office</vt:lpstr>
      <vt:lpstr>Ιστορία Αρχαίων Ανατολικών Εκκλησιών</vt:lpstr>
      <vt:lpstr>Σκοποί  ενότητας</vt:lpstr>
      <vt:lpstr>Ἀρχαῖες Ἀνατολικές Ἐκκλησίες: Εἶναι οἱ ἐκκλησίες πού προέκυψαν ἀπό τή διάσπαση μέ βάση (πρόφαση;) τόν Χριστολογικό Ὅρο τῆς Χαλκηδόνος (451). </vt:lpstr>
      <vt:lpstr>Oriental Orthodox Churches</vt:lpstr>
      <vt:lpstr>Χάρτης</vt:lpstr>
      <vt:lpstr>Η Εκκλησία στην Ανατολική και Δυτική Συρία</vt:lpstr>
      <vt:lpstr>1ος – 4ος απαρχές Χριστιανισμού στη Συρία και Περσία</vt:lpstr>
      <vt:lpstr>Χάρτης βασικών πόλεων</vt:lpstr>
      <vt:lpstr>Χάρτης αρχαίας Συρίας</vt:lpstr>
      <vt:lpstr>Η ανεξαρτησία και η ταυτότητα της Ασσυριακής Εκκλησίας</vt:lpstr>
      <vt:lpstr>Οι Μητροπόλεις</vt:lpstr>
      <vt:lpstr>Η επέλαση των Αράβων στη Μέση Ανατολή</vt:lpstr>
      <vt:lpstr>Νεστοριανικός ασκητισμός</vt:lpstr>
      <vt:lpstr>Περίοδος Αραβοκρατίας 645-1258</vt:lpstr>
      <vt:lpstr>Νεστοριανικός Χριστιανισμός</vt:lpstr>
      <vt:lpstr>Στήλη Σι Αν Φου</vt:lpstr>
      <vt:lpstr>Στήλη</vt:lpstr>
      <vt:lpstr>Νεστοριανική επιτάφια στήλη στο Quanzhou</vt:lpstr>
      <vt:lpstr>Ύμνος στα κινέζικα</vt:lpstr>
      <vt:lpstr>Χάρτης Κίνας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(1/2)</vt:lpstr>
      <vt:lpstr>Σημείωμα Χρήσης Έργων Τρίτων (1/2)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Ανθούλα</cp:lastModifiedBy>
  <cp:revision>215</cp:revision>
  <dcterms:created xsi:type="dcterms:W3CDTF">2012-09-06T09:03:05Z</dcterms:created>
  <dcterms:modified xsi:type="dcterms:W3CDTF">2015-04-16T17:49:12Z</dcterms:modified>
</cp:coreProperties>
</file>