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2.xml" ContentType="application/vnd.openxmlformats-officedocument.presentationml.notesSlide+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23.xml" ContentType="application/vnd.openxmlformats-officedocument.presentationml.tags+xml"/>
  <Override PartName="/ppt/notesSlides/notesSlide11.xml" ContentType="application/vnd.openxmlformats-officedocument.presentationml.notesSlide+xml"/>
  <Override PartName="/ppt/tags/tag24.xml" ContentType="application/vnd.openxmlformats-officedocument.presentationml.tags+xml"/>
  <Override PartName="/ppt/notesSlides/notesSlide12.xml" ContentType="application/vnd.openxmlformats-officedocument.presentationml.notesSlide+xml"/>
  <Override PartName="/ppt/tags/tag25.xml" ContentType="application/vnd.openxmlformats-officedocument.presentationml.tags+xml"/>
  <Override PartName="/ppt/notesSlides/notesSlide13.xml" ContentType="application/vnd.openxmlformats-officedocument.presentationml.notesSlide+xml"/>
  <Override PartName="/ppt/tags/tag26.xml" ContentType="application/vnd.openxmlformats-officedocument.presentationml.tags+xml"/>
  <Override PartName="/ppt/notesSlides/notesSlide14.xml" ContentType="application/vnd.openxmlformats-officedocument.presentationml.notesSlide+xml"/>
  <Override PartName="/ppt/tags/tag27.xml" ContentType="application/vnd.openxmlformats-officedocument.presentationml.tags+xml"/>
  <Override PartName="/ppt/notesSlides/notesSlide15.xml" ContentType="application/vnd.openxmlformats-officedocument.presentationml.notesSlide+xml"/>
  <Override PartName="/ppt/tags/tag28.xml" ContentType="application/vnd.openxmlformats-officedocument.presentationml.tags+xml"/>
  <Override PartName="/ppt/notesSlides/notesSlide16.xml" ContentType="application/vnd.openxmlformats-officedocument.presentationml.notesSlide+xml"/>
  <Override PartName="/ppt/tags/tag29.xml" ContentType="application/vnd.openxmlformats-officedocument.presentationml.tags+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8"/>
  </p:notesMasterIdLst>
  <p:sldIdLst>
    <p:sldId id="359" r:id="rId3"/>
    <p:sldId id="371" r:id="rId4"/>
    <p:sldId id="372" r:id="rId5"/>
    <p:sldId id="387" r:id="rId6"/>
    <p:sldId id="373" r:id="rId7"/>
    <p:sldId id="374" r:id="rId8"/>
    <p:sldId id="375" r:id="rId9"/>
    <p:sldId id="376" r:id="rId10"/>
    <p:sldId id="377" r:id="rId11"/>
    <p:sldId id="378" r:id="rId12"/>
    <p:sldId id="379" r:id="rId13"/>
    <p:sldId id="380" r:id="rId14"/>
    <p:sldId id="381" r:id="rId15"/>
    <p:sldId id="382" r:id="rId16"/>
    <p:sldId id="383" r:id="rId17"/>
    <p:sldId id="384" r:id="rId18"/>
    <p:sldId id="385" r:id="rId19"/>
    <p:sldId id="386" r:id="rId20"/>
    <p:sldId id="360" r:id="rId21"/>
    <p:sldId id="361" r:id="rId22"/>
    <p:sldId id="362" r:id="rId23"/>
    <p:sldId id="363" r:id="rId24"/>
    <p:sldId id="364" r:id="rId25"/>
    <p:sldId id="370" r:id="rId26"/>
    <p:sldId id="293" r:id="rId27"/>
  </p:sldIdLst>
  <p:sldSz cx="9144000" cy="6858000" type="screen4x3"/>
  <p:notesSz cx="6858000" cy="9144000"/>
  <p:custDataLst>
    <p:tags r:id="rId2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71"/>
            <p14:sldId id="372"/>
            <p14:sldId id="387"/>
            <p14:sldId id="373"/>
            <p14:sldId id="374"/>
            <p14:sldId id="375"/>
            <p14:sldId id="376"/>
            <p14:sldId id="377"/>
            <p14:sldId id="378"/>
            <p14:sldId id="379"/>
            <p14:sldId id="380"/>
            <p14:sldId id="381"/>
            <p14:sldId id="382"/>
            <p14:sldId id="383"/>
            <p14:sldId id="384"/>
            <p14:sldId id="385"/>
            <p14:sldId id="386"/>
            <p14:sldId id="360"/>
            <p14:sldId id="361"/>
            <p14:sldId id="362"/>
            <p14:sldId id="363"/>
            <p14:sldId id="364"/>
            <p14:sldId id="370"/>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1" d="100"/>
          <a:sy n="71" d="100"/>
        </p:scale>
        <p:origin x="-139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19/3/2017</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CCB5D4-3BD3-4A1D-8AD2-CA66E8933418}" type="slidenum">
              <a:rPr lang="el-GR" altLang="en-US"/>
              <a:pPr eaLnBrk="1" hangingPunct="1"/>
              <a:t>18</a:t>
            </a:fld>
            <a:endParaRPr lang="el-GR"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2972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22</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23</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24</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D70578D-1251-4CF0-A413-8E5FFFEB74EB}" type="slidenum">
              <a:rPr lang="el-GR" altLang="en-US"/>
              <a:pPr eaLnBrk="1" hangingPunct="1"/>
              <a:t>6</a:t>
            </a:fld>
            <a:endParaRPr lang="el-GR" alt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324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AA3D983-38FF-4C7D-A7B3-7CCD3A7CD096}" type="slidenum">
              <a:rPr lang="el-GR" altLang="en-US"/>
              <a:pPr eaLnBrk="1" hangingPunct="1"/>
              <a:t>7</a:t>
            </a:fld>
            <a:endParaRPr lang="el-GR" alt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1441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885E3D-D9BF-4210-A109-8358089F71CD}" type="slidenum">
              <a:rPr lang="el-GR" altLang="en-US"/>
              <a:pPr eaLnBrk="1" hangingPunct="1"/>
              <a:t>8</a:t>
            </a:fld>
            <a:endParaRPr lang="el-GR" alt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2674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D4EF749-8B21-49E9-8FED-43E19AF91343}" type="slidenum">
              <a:rPr lang="el-GR" altLang="en-US"/>
              <a:pPr eaLnBrk="1" hangingPunct="1"/>
              <a:t>9</a:t>
            </a:fld>
            <a:endParaRPr lang="el-GR"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6264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630A83-80C2-48D1-BA31-08521807A4DF}" type="slidenum">
              <a:rPr lang="el-GR" altLang="en-US"/>
              <a:pPr eaLnBrk="1" hangingPunct="1"/>
              <a:t>10</a:t>
            </a:fld>
            <a:endParaRPr lang="el-GR" alt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0201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A229FB-7814-4152-A73D-5AAA209E1362}" type="slidenum">
              <a:rPr lang="el-GR" altLang="en-US"/>
              <a:pPr eaLnBrk="1" hangingPunct="1"/>
              <a:t>11</a:t>
            </a:fld>
            <a:endParaRPr lang="el-GR" alt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0123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C9372EB-8AE9-4E4A-A2B3-3AE95550F8F3}" type="slidenum">
              <a:rPr lang="el-GR" altLang="en-US"/>
              <a:pPr eaLnBrk="1" hangingPunct="1"/>
              <a:t>14</a:t>
            </a:fld>
            <a:endParaRPr lang="el-GR"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1642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8DED046-AA7D-470C-9F20-850F0A936606}" type="slidenum">
              <a:rPr lang="el-GR" altLang="en-US"/>
              <a:pPr eaLnBrk="1" hangingPunct="1"/>
              <a:t>17</a:t>
            </a:fld>
            <a:endParaRPr lang="el-GR" alt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32162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6" name="Picture 5"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9" name="Picture 8"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8" name="Picture 7"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John Dewey</a:t>
            </a:r>
          </a:p>
        </p:txBody>
      </p:sp>
      <p:pic>
        <p:nvPicPr>
          <p:cNvPr id="7" name="Picture 6" descr="[DECORATIV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hyperlink" Target="http://opencourses.uoa.gr/courses/ECD8/"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27.xml"/><Relationship Id="rId5" Type="http://schemas.openxmlformats.org/officeDocument/2006/relationships/image" Target="../media/image5.png"/><Relationship Id="rId4" Type="http://schemas.openxmlformats.org/officeDocument/2006/relationships/hyperlink" Target="%5b1%5d%20http:/creativecommons.org/licenses/by-nc-sa/4.0/"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9.xml"/><Relationship Id="rId4" Type="http://schemas.openxmlformats.org/officeDocument/2006/relationships/hyperlink" Target="https://commons.wikimedia.org/wiki/File:John_Dewey_cph.3a51565.jpg" TargetMode="Externa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normAutofit/>
          </a:bodyPr>
          <a:lstStyle/>
          <a:p>
            <a:r>
              <a:rPr lang="el-GR" altLang="en-US" sz="3900" dirty="0" smtClean="0"/>
              <a:t>Εισαγωγή στις </a:t>
            </a:r>
            <a:r>
              <a:rPr lang="el-GR" altLang="en-US" sz="3900" dirty="0"/>
              <a:t>Επιστήμες της Αγωγής</a:t>
            </a:r>
            <a:endParaRPr lang="el-GR" altLang="en-US" sz="3900" dirty="0" smtClean="0">
              <a:solidFill>
                <a:srgbClr val="5075BC"/>
              </a:solidFill>
            </a:endParaRPr>
          </a:p>
        </p:txBody>
      </p:sp>
      <p:sp>
        <p:nvSpPr>
          <p:cNvPr id="3" name="Υπότιτλος 2"/>
          <p:cNvSpPr>
            <a:spLocks noGrp="1"/>
          </p:cNvSpPr>
          <p:nvPr>
            <p:ph type="subTitle" idx="1"/>
            <p:custDataLst>
              <p:tags r:id="rId2"/>
            </p:custDataLst>
          </p:nvPr>
        </p:nvSpPr>
        <p:spPr>
          <a:xfrm>
            <a:off x="684213" y="3384550"/>
            <a:ext cx="7775575" cy="1752600"/>
          </a:xfrm>
        </p:spPr>
        <p:txBody>
          <a:bodyPr rtlCol="0">
            <a:noAutofit/>
          </a:bodyPr>
          <a:lstStyle/>
          <a:p>
            <a:pPr fontAlgn="auto">
              <a:spcAft>
                <a:spcPts val="0"/>
              </a:spcAft>
              <a:defRPr/>
            </a:pPr>
            <a:r>
              <a:rPr lang="en-US" sz="3000" b="1" dirty="0">
                <a:latin typeface="+mj-lt"/>
                <a:ea typeface="+mj-ea"/>
                <a:cs typeface="+mj-cs"/>
              </a:rPr>
              <a:t>John Dewey (1859-1952) </a:t>
            </a:r>
            <a:endParaRPr lang="en-US" sz="3000" b="1" dirty="0" smtClean="0">
              <a:latin typeface="+mj-lt"/>
              <a:ea typeface="+mj-ea"/>
              <a:cs typeface="+mj-cs"/>
            </a:endParaRPr>
          </a:p>
          <a:p>
            <a:pPr fontAlgn="auto">
              <a:spcAft>
                <a:spcPts val="0"/>
              </a:spcAft>
              <a:defRPr/>
            </a:pPr>
            <a:endParaRPr lang="el-GR" sz="2000" dirty="0" smtClean="0"/>
          </a:p>
          <a:p>
            <a:r>
              <a:rPr lang="el-GR" sz="2800" dirty="0" smtClean="0"/>
              <a:t>Αλεξάνδρα </a:t>
            </a:r>
            <a:r>
              <a:rPr lang="el-GR" sz="2800" dirty="0" err="1"/>
              <a:t>Ανδρούσου</a:t>
            </a:r>
            <a:r>
              <a:rPr lang="el-GR" sz="2800" dirty="0"/>
              <a:t> - Βασίλης </a:t>
            </a:r>
            <a:r>
              <a:rPr lang="el-GR" sz="2800" dirty="0" err="1"/>
              <a:t>Τσάφος</a:t>
            </a:r>
            <a:endParaRPr lang="el-GR" sz="2800" dirty="0"/>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l-GR" altLang="en-US" smtClean="0"/>
              <a:t>Ερωτήματα εκπαιδευτικών</a:t>
            </a:r>
          </a:p>
        </p:txBody>
      </p:sp>
      <p:sp>
        <p:nvSpPr>
          <p:cNvPr id="11267" name="Rectangle 3"/>
          <p:cNvSpPr>
            <a:spLocks noGrp="1" noChangeArrowheads="1"/>
          </p:cNvSpPr>
          <p:nvPr>
            <p:ph idx="1"/>
          </p:nvPr>
        </p:nvSpPr>
        <p:spPr/>
        <p:txBody>
          <a:bodyPr>
            <a:normAutofit fontScale="92500"/>
          </a:bodyPr>
          <a:lstStyle/>
          <a:p>
            <a:pPr eaLnBrk="1" hangingPunct="1"/>
            <a:r>
              <a:rPr lang="el-GR" altLang="en-US" sz="2400" dirty="0" smtClean="0"/>
              <a:t>Τι μπορεί να γίνει και πώς μπορεί να γίνει, για να έρθει το σχολείο πιο κοντά στο σπίτι, στη γειτονιά και να πάψει να είναι ένα μέρος, όπου το παιδί έρχεται μόνο για να μάθει ορισμένα μαθήματα; Τι πρέπει να γίνει για να γκρεμιστούν τα τείχη ανάμεσα στη σχολική και την καθημερινή ζωή; </a:t>
            </a:r>
          </a:p>
          <a:p>
            <a:pPr eaLnBrk="1" hangingPunct="1"/>
            <a:r>
              <a:rPr lang="el-GR" altLang="en-US" sz="2400" dirty="0" smtClean="0"/>
              <a:t>Τι μπορεί να γίνει για την εισαγωγή στην Ιστορία […] διδακτέας ύλης που να έχει μια θετική αξία, ένα ουσιαστικό περιεχόμενο για τη ζωή του παιδιού; </a:t>
            </a:r>
          </a:p>
          <a:p>
            <a:pPr eaLnBrk="1" hangingPunct="1"/>
            <a:r>
              <a:rPr lang="el-GR" altLang="en-US" sz="2400" dirty="0" smtClean="0"/>
              <a:t>Πώς οι δεξιότητες της ανάγνωσης, της γραφής, της μέτρησης, μπορούν να αναπτύσσονται μέσα από την καθημερινή εμπειρία και την απασχόληση, ως πλαίσιο, και σε απόλυτη συσχέτιση με άλλα μαθήματα τα οποία έχουν πιο ουσιαστικό περιεχόμενο; </a:t>
            </a:r>
          </a:p>
        </p:txBody>
      </p:sp>
    </p:spTree>
    <p:extLst>
      <p:ext uri="{BB962C8B-B14F-4D97-AF65-F5344CB8AC3E}">
        <p14:creationId xmlns:p14="http://schemas.microsoft.com/office/powerpoint/2010/main" val="17925906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l-GR" altLang="en-US" dirty="0" smtClean="0"/>
              <a:t>Ρόλος σχολείου-εργαστηρίου (1/2)</a:t>
            </a:r>
          </a:p>
        </p:txBody>
      </p:sp>
      <p:sp>
        <p:nvSpPr>
          <p:cNvPr id="12291" name="Rectangle 3"/>
          <p:cNvSpPr>
            <a:spLocks noGrp="1" noChangeArrowheads="1"/>
          </p:cNvSpPr>
          <p:nvPr>
            <p:ph idx="1"/>
          </p:nvPr>
        </p:nvSpPr>
        <p:spPr/>
        <p:txBody>
          <a:bodyPr/>
          <a:lstStyle/>
          <a:p>
            <a:pPr marL="0" indent="0">
              <a:buNone/>
            </a:pPr>
            <a:r>
              <a:rPr lang="el-GR" altLang="en-US" sz="2800" dirty="0" smtClean="0"/>
              <a:t>Πραγμάτωση του σχεδίου του να διαμορφώσει ένα</a:t>
            </a:r>
            <a:r>
              <a:rPr lang="en-US" altLang="en-US" sz="2800" dirty="0"/>
              <a:t> </a:t>
            </a:r>
            <a:r>
              <a:rPr lang="el-GR" altLang="en-US" sz="2800" dirty="0" smtClean="0"/>
              <a:t>σχολείο:</a:t>
            </a:r>
          </a:p>
          <a:p>
            <a:pPr eaLnBrk="1" hangingPunct="1"/>
            <a:r>
              <a:rPr lang="el-GR" altLang="en-US" sz="2800" dirty="0" smtClean="0"/>
              <a:t>πιο ενδιαφέρον για το μαθητή που παράλληλα θα προκαλεί κοινωνικές αλλαγές,</a:t>
            </a:r>
          </a:p>
          <a:p>
            <a:pPr eaLnBrk="1" hangingPunct="1"/>
            <a:r>
              <a:rPr lang="el-GR" altLang="en-US" sz="2800" dirty="0"/>
              <a:t>π</a:t>
            </a:r>
            <a:r>
              <a:rPr lang="el-GR" altLang="en-US" sz="2800" dirty="0" smtClean="0"/>
              <a:t>ιο αξιόπιστο στο πλαίσιο της επιστημονικής έρευνας (οι ερευνητές της εκπαίδευσης θα μπορούσαν να δοκιμάζουν και να παρουσιάζουν πρακτικά τα αποτελέσματα των θεωρητικών εργασιών τους).</a:t>
            </a:r>
          </a:p>
        </p:txBody>
      </p:sp>
    </p:spTree>
    <p:extLst>
      <p:ext uri="{BB962C8B-B14F-4D97-AF65-F5344CB8AC3E}">
        <p14:creationId xmlns:p14="http://schemas.microsoft.com/office/powerpoint/2010/main" val="24018975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r>
              <a:rPr lang="el-GR" altLang="en-US" dirty="0"/>
              <a:t>Ρόλος </a:t>
            </a:r>
            <a:r>
              <a:rPr lang="el-GR" altLang="en-US" dirty="0" smtClean="0"/>
              <a:t>σχολείου-εργαστηρίου (2/2)</a:t>
            </a:r>
            <a:endParaRPr lang="en-US" altLang="en-US" dirty="0" smtClean="0"/>
          </a:p>
        </p:txBody>
      </p:sp>
      <p:sp>
        <p:nvSpPr>
          <p:cNvPr id="13315" name="2 - Θέση περιεχομένου"/>
          <p:cNvSpPr>
            <a:spLocks noGrp="1"/>
          </p:cNvSpPr>
          <p:nvPr>
            <p:ph idx="1"/>
          </p:nvPr>
        </p:nvSpPr>
        <p:spPr/>
        <p:txBody>
          <a:bodyPr>
            <a:normAutofit/>
          </a:bodyPr>
          <a:lstStyle/>
          <a:p>
            <a:pPr eaLnBrk="1" hangingPunct="1"/>
            <a:r>
              <a:rPr lang="el-GR" altLang="en-US" sz="2800" dirty="0" smtClean="0">
                <a:latin typeface="+mj-lt"/>
              </a:rPr>
              <a:t>Το σχολείο πρέπει να αναπαριστά τη σύγχρονη και πραγματική ζωή του παιδιού (σχολείο ως κοινότητα).</a:t>
            </a:r>
          </a:p>
          <a:p>
            <a:pPr eaLnBrk="1" hangingPunct="1"/>
            <a:r>
              <a:rPr lang="el-GR" altLang="en-US" sz="2800" dirty="0" smtClean="0">
                <a:latin typeface="+mj-lt"/>
              </a:rPr>
              <a:t>Τα περιεχόμενα πρέπει να έχουν σχέση με την εμπειρία του παιδιού </a:t>
            </a:r>
            <a:r>
              <a:rPr lang="el-GR" altLang="en-US" sz="2800" dirty="0" smtClean="0">
                <a:latin typeface="+mj-lt"/>
                <a:ea typeface="Malgun Gothic" panose="020B0503020000020004" pitchFamily="34" charset="-127"/>
              </a:rPr>
              <a:t>⇒</a:t>
            </a:r>
            <a:r>
              <a:rPr lang="el-GR" altLang="en-US" sz="2800" dirty="0" smtClean="0">
                <a:latin typeface="+mj-lt"/>
              </a:rPr>
              <a:t> απορρίπτονται τα παραδοσιακά περιεχόμενα που απορρέουν από τη γνώση των ενηλίκων.</a:t>
            </a:r>
          </a:p>
          <a:p>
            <a:pPr eaLnBrk="1" hangingPunct="1"/>
            <a:r>
              <a:rPr lang="el-GR" altLang="en-US" sz="2800" dirty="0" smtClean="0">
                <a:latin typeface="+mj-lt"/>
              </a:rPr>
              <a:t>Το εκπαιδευτικό περιβάλλον πρέπει να εγείρει ερωτήματα και να κατευθύνει το μαθητή.</a:t>
            </a:r>
          </a:p>
          <a:p>
            <a:endParaRPr lang="el-GR" altLang="en-US" sz="2800" dirty="0" smtClean="0">
              <a:latin typeface="+mj-lt"/>
            </a:endParaRPr>
          </a:p>
        </p:txBody>
      </p:sp>
    </p:spTree>
    <p:extLst>
      <p:ext uri="{BB962C8B-B14F-4D97-AF65-F5344CB8AC3E}">
        <p14:creationId xmlns:p14="http://schemas.microsoft.com/office/powerpoint/2010/main" val="1210605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altLang="en-US" smtClean="0"/>
              <a:t>Μέσα</a:t>
            </a:r>
          </a:p>
        </p:txBody>
      </p:sp>
      <p:sp>
        <p:nvSpPr>
          <p:cNvPr id="14339" name="Rectangle 3"/>
          <p:cNvSpPr>
            <a:spLocks noGrp="1" noChangeArrowheads="1"/>
          </p:cNvSpPr>
          <p:nvPr>
            <p:ph type="body" idx="1"/>
          </p:nvPr>
        </p:nvSpPr>
        <p:spPr/>
        <p:txBody>
          <a:bodyPr/>
          <a:lstStyle/>
          <a:p>
            <a:pPr marL="0" indent="0">
              <a:lnSpc>
                <a:spcPct val="90000"/>
              </a:lnSpc>
              <a:buNone/>
            </a:pPr>
            <a:r>
              <a:rPr lang="el-GR" altLang="en-US" dirty="0" smtClean="0"/>
              <a:t>«Εάν όμως ανατρέφουμε τα παιδιά μας να δέχονται απλώς διαταγές και να κάνουν πράγματα μόνο γιατί έτσι διατάζονται, εάν δεν τους δείξουμε εμπιστοσύνη και δεν τους δώσουμε την ευκαιρία να εργαστούν και να σκέπτονται μόνα τους και ανεξάρτητα από εμάς, τότε υψώνουμε ανυπέρβλητα εμπόδια στην πορεία προς την εγκαθίδρυση του δημοκρατικού ιδεώδους».</a:t>
            </a:r>
          </a:p>
        </p:txBody>
      </p:sp>
    </p:spTree>
    <p:extLst>
      <p:ext uri="{BB962C8B-B14F-4D97-AF65-F5344CB8AC3E}">
        <p14:creationId xmlns:p14="http://schemas.microsoft.com/office/powerpoint/2010/main" val="993089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Autofit/>
          </a:bodyPr>
          <a:lstStyle/>
          <a:p>
            <a:pPr eaLnBrk="1" hangingPunct="1"/>
            <a:r>
              <a:rPr lang="el-GR" altLang="en-US" sz="3800" dirty="0"/>
              <a:t>Σ</a:t>
            </a:r>
            <a:r>
              <a:rPr lang="el-GR" altLang="en-US" sz="3800" dirty="0" smtClean="0"/>
              <a:t>τάδια της σκέψης από την αναγνώριση στη λύση του προβλήματος</a:t>
            </a:r>
          </a:p>
        </p:txBody>
      </p:sp>
      <p:sp>
        <p:nvSpPr>
          <p:cNvPr id="15363" name="Rectangle 3"/>
          <p:cNvSpPr>
            <a:spLocks noGrp="1" noChangeArrowheads="1"/>
          </p:cNvSpPr>
          <p:nvPr>
            <p:ph idx="1"/>
          </p:nvPr>
        </p:nvSpPr>
        <p:spPr/>
        <p:txBody>
          <a:bodyPr>
            <a:normAutofit lnSpcReduction="10000"/>
          </a:bodyPr>
          <a:lstStyle/>
          <a:p>
            <a:pPr eaLnBrk="1" hangingPunct="1"/>
            <a:r>
              <a:rPr lang="el-GR" altLang="en-US" dirty="0" smtClean="0"/>
              <a:t>Αναγνώριση ενός σημαντικού προβλήματος – ανάγκης.</a:t>
            </a:r>
          </a:p>
          <a:p>
            <a:pPr eaLnBrk="1" hangingPunct="1"/>
            <a:r>
              <a:rPr lang="el-GR" altLang="en-US" dirty="0" smtClean="0"/>
              <a:t>Διευκρίνιση του προβλήματος – ανάγκης.</a:t>
            </a:r>
          </a:p>
          <a:p>
            <a:pPr eaLnBrk="1" hangingPunct="1"/>
            <a:r>
              <a:rPr lang="el-GR" altLang="en-US" dirty="0" smtClean="0"/>
              <a:t>Διατύπωση υποθέσεων.</a:t>
            </a:r>
          </a:p>
          <a:p>
            <a:pPr eaLnBrk="1" hangingPunct="1"/>
            <a:r>
              <a:rPr lang="el-GR" altLang="en-US" dirty="0" smtClean="0"/>
              <a:t>Πρόβλεψη συνεπειών των διαφόρων επιλογών/λύσεων &amp; επιλογή μιας.</a:t>
            </a:r>
          </a:p>
          <a:p>
            <a:pPr eaLnBrk="1" hangingPunct="1"/>
            <a:r>
              <a:rPr lang="el-GR" altLang="en-US" dirty="0" smtClean="0"/>
              <a:t>Το επιλεγμένο σχέδιο δράσης τίθεται υπό δοκιμή .</a:t>
            </a:r>
          </a:p>
          <a:p>
            <a:pPr eaLnBrk="1" hangingPunct="1"/>
            <a:endParaRPr lang="el-GR" altLang="en-US" dirty="0" smtClean="0"/>
          </a:p>
        </p:txBody>
      </p:sp>
    </p:spTree>
    <p:extLst>
      <p:ext uri="{BB962C8B-B14F-4D97-AF65-F5344CB8AC3E}">
        <p14:creationId xmlns:p14="http://schemas.microsoft.com/office/powerpoint/2010/main" val="2258806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n-US" dirty="0" smtClean="0"/>
              <a:t>Ο </a:t>
            </a:r>
            <a:r>
              <a:rPr lang="en-US" altLang="en-US" dirty="0" smtClean="0"/>
              <a:t>Dewey</a:t>
            </a:r>
            <a:r>
              <a:rPr lang="el-GR" altLang="en-US" dirty="0" smtClean="0"/>
              <a:t> σημειώνει πως</a:t>
            </a:r>
            <a:r>
              <a:rPr lang="en-US" altLang="en-US" dirty="0" smtClean="0"/>
              <a:t>:</a:t>
            </a:r>
            <a:endParaRPr lang="el-GR" altLang="en-US" dirty="0" smtClean="0"/>
          </a:p>
        </p:txBody>
      </p:sp>
      <p:sp>
        <p:nvSpPr>
          <p:cNvPr id="16387" name="2 - Θέση περιεχομένου"/>
          <p:cNvSpPr>
            <a:spLocks noGrp="1"/>
          </p:cNvSpPr>
          <p:nvPr>
            <p:ph idx="1"/>
          </p:nvPr>
        </p:nvSpPr>
        <p:spPr/>
        <p:txBody>
          <a:bodyPr>
            <a:noAutofit/>
          </a:bodyPr>
          <a:lstStyle/>
          <a:p>
            <a:pPr>
              <a:spcBef>
                <a:spcPts val="600"/>
              </a:spcBef>
              <a:spcAft>
                <a:spcPts val="600"/>
              </a:spcAft>
            </a:pPr>
            <a:r>
              <a:rPr lang="el-GR" altLang="en-US" sz="2800" dirty="0" smtClean="0"/>
              <a:t>Τα σχολεία πρέπει να προσφέρουν στα παιδιά μέσα από το σχολικό πρόγραμμα δραστηριότητες, γιατί μέσα από αυτές αποκτούν γνώσεις, γνώσεις ζωντανές καθώς συνδέονται με γεγονότα της πραγματικής ζωής. </a:t>
            </a:r>
          </a:p>
          <a:p>
            <a:pPr>
              <a:spcBef>
                <a:spcPts val="600"/>
              </a:spcBef>
              <a:spcAft>
                <a:spcPts val="600"/>
              </a:spcAft>
            </a:pPr>
            <a:r>
              <a:rPr lang="el-GR" altLang="en-US" sz="2800" dirty="0" smtClean="0"/>
              <a:t>Όταν αναφερόμαστε στη μέθοδο της σκέψης το σημαντικό στοιχείο είναι ότι</a:t>
            </a:r>
            <a:r>
              <a:rPr lang="en-US" altLang="en-US" sz="2800" dirty="0" smtClean="0"/>
              <a:t> </a:t>
            </a:r>
            <a:r>
              <a:rPr lang="el-GR" altLang="en-US" sz="2800" dirty="0" smtClean="0"/>
              <a:t>η διαδικασία της σκέψης αποτελεί τη μέθοδο της εκπαιδευτικής εμπειρίας. </a:t>
            </a:r>
          </a:p>
          <a:p>
            <a:pPr marL="0" indent="0" algn="r">
              <a:spcBef>
                <a:spcPts val="600"/>
              </a:spcBef>
              <a:spcAft>
                <a:spcPts val="600"/>
              </a:spcAft>
              <a:buNone/>
            </a:pPr>
            <a:r>
              <a:rPr lang="el-GR" altLang="en-US" sz="2400" dirty="0" smtClean="0"/>
              <a:t>(</a:t>
            </a:r>
            <a:r>
              <a:rPr lang="en-US" altLang="en-US" sz="2400" dirty="0" smtClean="0"/>
              <a:t>Dewey</a:t>
            </a:r>
            <a:r>
              <a:rPr lang="el-GR" altLang="en-US" sz="2400" dirty="0" smtClean="0"/>
              <a:t>, 1916)</a:t>
            </a:r>
          </a:p>
        </p:txBody>
      </p:sp>
    </p:spTree>
    <p:extLst>
      <p:ext uri="{BB962C8B-B14F-4D97-AF65-F5344CB8AC3E}">
        <p14:creationId xmlns:p14="http://schemas.microsoft.com/office/powerpoint/2010/main" val="2898767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Autofit/>
          </a:bodyPr>
          <a:lstStyle/>
          <a:p>
            <a:pPr eaLnBrk="1" hangingPunct="1"/>
            <a:r>
              <a:rPr lang="el-GR" altLang="en-US" sz="4000" dirty="0" smtClean="0"/>
              <a:t>Αλλαγή προσανατολισμού –</a:t>
            </a:r>
            <a:br>
              <a:rPr lang="el-GR" altLang="en-US" sz="4000" dirty="0" smtClean="0"/>
            </a:br>
            <a:r>
              <a:rPr lang="el-GR" altLang="en-US" sz="4000" dirty="0" smtClean="0"/>
              <a:t>Ρόλος Παιδαγωγικής επιστήμης</a:t>
            </a:r>
          </a:p>
        </p:txBody>
      </p:sp>
      <p:sp>
        <p:nvSpPr>
          <p:cNvPr id="17411" name="Rectangle 3"/>
          <p:cNvSpPr>
            <a:spLocks noGrp="1" noChangeArrowheads="1"/>
          </p:cNvSpPr>
          <p:nvPr>
            <p:ph idx="1"/>
          </p:nvPr>
        </p:nvSpPr>
        <p:spPr/>
        <p:txBody>
          <a:bodyPr/>
          <a:lstStyle/>
          <a:p>
            <a:pPr marL="0" indent="0">
              <a:buNone/>
            </a:pPr>
            <a:r>
              <a:rPr lang="el-GR" altLang="en-US" sz="2800" dirty="0" smtClean="0"/>
              <a:t>«Δεν θα μπορέσουμε ποτέ να αναπτύξουμε την επιστημονική αγωγή αν συνεχίσουμε να συμπεριφερόμαστε στα παιδιά σαν σε αδιαίρετο άθροισμα. Πρέπει να έχουμε υπόψη μας ότι κάθε παιδί έχει σαφώς ξεχωριστή ατομικότητα και η παιδαγωγική επιστήμη πρέπει να δώσει ευκαιρίες στα παιδιά να φανερώσουν τι πραγματικά είναι για να μπορέσουν οι δάσκαλοι να βρουν τα μέσα με τα οποία θα τα διαπλάσσουν σε αληθινά ανθρώπινα όντα.»</a:t>
            </a:r>
          </a:p>
        </p:txBody>
      </p:sp>
    </p:spTree>
    <p:extLst>
      <p:ext uri="{BB962C8B-B14F-4D97-AF65-F5344CB8AC3E}">
        <p14:creationId xmlns:p14="http://schemas.microsoft.com/office/powerpoint/2010/main" val="19062714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nvPr>
        </p:nvSpPr>
        <p:spPr/>
        <p:txBody>
          <a:bodyPr/>
          <a:lstStyle/>
          <a:p>
            <a:r>
              <a:rPr lang="el-GR" smtClean="0"/>
              <a:t>Απόσπασμα</a:t>
            </a:r>
            <a:endParaRPr lang="en-US"/>
          </a:p>
        </p:txBody>
      </p:sp>
      <p:sp>
        <p:nvSpPr>
          <p:cNvPr id="18434" name="Rectangle 2"/>
          <p:cNvSpPr>
            <a:spLocks noGrp="1" noChangeArrowheads="1"/>
          </p:cNvSpPr>
          <p:nvPr>
            <p:ph idx="1"/>
          </p:nvPr>
        </p:nvSpPr>
        <p:spPr>
          <a:xfrm>
            <a:off x="464156" y="274638"/>
            <a:ext cx="8229600" cy="5808117"/>
          </a:xfrm>
        </p:spPr>
        <p:txBody>
          <a:bodyPr>
            <a:normAutofit lnSpcReduction="10000"/>
          </a:bodyPr>
          <a:lstStyle/>
          <a:p>
            <a:pPr marL="0" indent="0">
              <a:lnSpc>
                <a:spcPct val="90000"/>
              </a:lnSpc>
              <a:buNone/>
            </a:pPr>
            <a:r>
              <a:rPr lang="el-GR" altLang="en-US" sz="2800" dirty="0" smtClean="0"/>
              <a:t> «Θα ήταν ολέθριο να άφηνε η παιδαγωγική να πιστέψει ο κόσμος πως το παιδί σε μια ορισμένη ηλικία έχει ορισμένες ορμές και ενδιαφέροντα, που πρέπει να καλλιεργηθούν απαράλλαχτα όπως είναι. Γιατί τα ενδιαφέροντα των παιδιών δεν είναι κάτι τελειωτικό, δεν έφτασαν σε πληρότητα, παρά μας δείχνουν τι στάση μπορεί να πάρει το παιδί κάθε φορά σε ό,τι θα του παρουσιάσει η πείρα του. Μοιάζουν με μοχλό και η αξία τους είναι, σαν του μοχλού, προωθητική. […] Όποιος λογαριάζει την όποια ικανότητα είτε του ενηλίκου είτε του παιδιού σαν να ήταν κάτι στατικό και ακίνητο, δεν μπορεί παρά να διαστρεβλώσει τη διαπαιδαγώγησή της. Γιατί η αληθινή της σημασία είναι ίσα ίσα η προωθητική της λειτουργία, ο δυναμικός της ρόλος».   </a:t>
            </a:r>
          </a:p>
        </p:txBody>
      </p:sp>
    </p:spTree>
    <p:extLst>
      <p:ext uri="{BB962C8B-B14F-4D97-AF65-F5344CB8AC3E}">
        <p14:creationId xmlns:p14="http://schemas.microsoft.com/office/powerpoint/2010/main" val="7598269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nvPr>
        </p:nvSpPr>
        <p:spPr/>
        <p:txBody>
          <a:bodyPr/>
          <a:lstStyle/>
          <a:p>
            <a:r>
              <a:rPr lang="el-GR" smtClean="0"/>
              <a:t>Απόσπασμα</a:t>
            </a:r>
            <a:endParaRPr lang="en-US" dirty="0"/>
          </a:p>
        </p:txBody>
      </p:sp>
      <p:sp>
        <p:nvSpPr>
          <p:cNvPr id="19458" name="Rectangle 2"/>
          <p:cNvSpPr>
            <a:spLocks noGrp="1" noChangeArrowheads="1"/>
          </p:cNvSpPr>
          <p:nvPr>
            <p:ph idx="1"/>
          </p:nvPr>
        </p:nvSpPr>
        <p:spPr>
          <a:xfrm>
            <a:off x="464156" y="274638"/>
            <a:ext cx="8229600" cy="5808117"/>
          </a:xfrm>
        </p:spPr>
        <p:txBody>
          <a:bodyPr>
            <a:noAutofit/>
          </a:bodyPr>
          <a:lstStyle/>
          <a:p>
            <a:pPr marL="0" indent="0">
              <a:lnSpc>
                <a:spcPct val="90000"/>
              </a:lnSpc>
              <a:buNone/>
            </a:pPr>
            <a:r>
              <a:rPr lang="el-GR" altLang="en-US" sz="2600" dirty="0" smtClean="0"/>
              <a:t>«Μου αρέσει να υλοποιώ </a:t>
            </a:r>
            <a:r>
              <a:rPr lang="en-US" altLang="en-US" sz="2600" dirty="0" smtClean="0"/>
              <a:t>projects </a:t>
            </a:r>
            <a:r>
              <a:rPr lang="el-GR" altLang="en-US" sz="2600" dirty="0" smtClean="0"/>
              <a:t>με παιδιά, γιατί θεωρώ ότι είναι συναρπαστικό να τα βλέπεις να οικοδομούν τις δικές τους βάσεις για τη γνώση … να τα βλέπεις να αποφασίζουν τι τα ενδιαφέρει περισσότερο και να κάνουν ερωτήσεις και έρευνες για αυτό. Μου αρέσει να βλέπω τα παιδιά να είναι ενθουσιασμένα γι’  αυτό που κάνουν, γι’  αυτό που μαθαίνουν. Μου αρέσει να τα βλέπω να βρίσκονται σε αδιέξοδο, επειδή δεν μπορούν να πάρουν γρήγορα στα χέρια τους τα υλικά που θέλουν και δεν μπορούν να πάρουν γρήγορα στα χέρια τους τα υλικά που θέλουν, για να αναπαραστήσουν αυτό που μαθαίνουν καθώς διερευνούν ένα θέμα. Νομίζω ότι είναι ο καλύτερος τρόπος για να ωριμάσουν τα παιδιά και να αναπτυχθούν ολόπλευρα».</a:t>
            </a:r>
          </a:p>
          <a:p>
            <a:pPr marL="0" indent="0" algn="r">
              <a:lnSpc>
                <a:spcPct val="90000"/>
              </a:lnSpc>
              <a:buNone/>
            </a:pPr>
            <a:r>
              <a:rPr lang="el-GR" altLang="en-US" sz="2600" dirty="0" smtClean="0"/>
              <a:t>                     </a:t>
            </a:r>
            <a:r>
              <a:rPr lang="en-US" altLang="en-US" sz="2600" dirty="0" smtClean="0"/>
              <a:t>Pam Scranton, </a:t>
            </a:r>
            <a:r>
              <a:rPr lang="el-GR" altLang="en-US" sz="2600" dirty="0" smtClean="0"/>
              <a:t>νηπιαγωγός </a:t>
            </a:r>
          </a:p>
        </p:txBody>
      </p:sp>
    </p:spTree>
    <p:extLst>
      <p:ext uri="{BB962C8B-B14F-4D97-AF65-F5344CB8AC3E}">
        <p14:creationId xmlns:p14="http://schemas.microsoft.com/office/powerpoint/2010/main" val="15877551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hidden="1"/>
          <p:cNvSpPr>
            <a:spLocks noGrp="1"/>
          </p:cNvSpPr>
          <p:nvPr>
            <p:ph type="title"/>
            <p:custDataLst>
              <p:tags r:id="rId1"/>
            </p:custDataLst>
          </p:nvPr>
        </p:nvSpPr>
        <p:spPr/>
        <p:txBody>
          <a:bodyPr/>
          <a:lstStyle/>
          <a:p>
            <a:r>
              <a:rPr lang="en-US" smtClean="0"/>
              <a:t>Dewey</a:t>
            </a:r>
            <a:endParaRPr lang="en-US"/>
          </a:p>
        </p:txBody>
      </p:sp>
      <p:sp>
        <p:nvSpPr>
          <p:cNvPr id="4098" name="2 - Θέση περιεχομένου"/>
          <p:cNvSpPr>
            <a:spLocks noGrp="1"/>
          </p:cNvSpPr>
          <p:nvPr>
            <p:ph idx="1"/>
          </p:nvPr>
        </p:nvSpPr>
        <p:spPr>
          <a:xfrm>
            <a:off x="464156" y="271189"/>
            <a:ext cx="8229600" cy="5966123"/>
          </a:xfrm>
        </p:spPr>
        <p:txBody>
          <a:bodyPr>
            <a:noAutofit/>
          </a:bodyPr>
          <a:lstStyle/>
          <a:p>
            <a:pPr marL="0" indent="0">
              <a:buNone/>
            </a:pPr>
            <a:r>
              <a:rPr lang="el-GR" altLang="en-US" sz="2200" dirty="0" smtClean="0"/>
              <a:t>«Ποια είναι τα χαρακτηριστικά της παλιάς εκπαίδευσης: η παθητική της στάση, η μηχανιστική μαζικοποίηση των παιδιών, η μονολιθικότητα στην ύλη και στις μεθόδους. Με δυο λόγια στην παραδοσιακή εκπαίδευση το κέντρο βάρους βρίσκεται έξω από το παιδί: στο δάσκαλο, στο σχολικό εγχειρίδιο, όπου αλλού θέλετε, αλλά όχι στα πρωταρχικά ένστικτα και στις δραστηριότητες του ίδιου του παιδιού. Κάτω από αυτές τις προϋποθέσεις, δεν έχουμε να πούμε πολλά πράγματα γύρω από τη ζωή του παιδιού. Θα μπορούσαμε να μιλήσουμε για τη μελέτη της προσωπικότητας του παιδιού, αλλά το σχολείο δεν είναι ο τόπος όπου ζει το παιδί. Τώρα η αλλαγή που έρχεται στην παιδεία μας είναι η μετατόπιση του κέντρου βάρους. Είναι μια αλλαγή, μια επανάσταση, όμοια με εκείνη που έφερε ο Κοπέρνικος, όταν μετέθεσε το κέντρο του σύμπαντος από τη γη στον ήλιο. Και εδώ, το παιδί γίνεται ο ήλιος γύρω από τον οποίο περιστρέφονται τα μέσα της εκπαίδευσης, το κέντρο γύρω από το οποίο οργανώνονται».    </a:t>
            </a:r>
          </a:p>
          <a:p>
            <a:pPr marL="0" indent="0" algn="r">
              <a:buNone/>
            </a:pPr>
            <a:r>
              <a:rPr lang="en-US" altLang="en-US" sz="2200" dirty="0" smtClean="0"/>
              <a:t>John Dewey</a:t>
            </a:r>
            <a:endParaRPr lang="el-GR" altLang="en-US" sz="2200" dirty="0" smtClean="0"/>
          </a:p>
        </p:txBody>
      </p:sp>
    </p:spTree>
    <p:extLst>
      <p:ext uri="{BB962C8B-B14F-4D97-AF65-F5344CB8AC3E}">
        <p14:creationId xmlns:p14="http://schemas.microsoft.com/office/powerpoint/2010/main" val="3270343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a:t>Αλεξάνδρα </a:t>
            </a:r>
            <a:r>
              <a:rPr lang="el-GR" sz="2000" dirty="0" err="1"/>
              <a:t>Ανδρούσου</a:t>
            </a:r>
            <a:r>
              <a:rPr lang="el-GR" sz="2000" dirty="0"/>
              <a:t>, Βασίλης </a:t>
            </a:r>
            <a:r>
              <a:rPr lang="el-GR" sz="2000" dirty="0" err="1"/>
              <a:t>Τσάφος</a:t>
            </a:r>
            <a:r>
              <a:rPr lang="el-GR" sz="2000" dirty="0"/>
              <a:t> 2015. Αλεξάνδρα </a:t>
            </a:r>
            <a:r>
              <a:rPr lang="el-GR" sz="2000" dirty="0" err="1" smtClean="0"/>
              <a:t>Ανδρούσου</a:t>
            </a:r>
            <a:r>
              <a:rPr lang="el-GR" sz="2000" dirty="0" smtClean="0"/>
              <a:t>, Βασίλης </a:t>
            </a:r>
            <a:r>
              <a:rPr lang="el-GR" sz="2000" dirty="0" err="1" smtClean="0"/>
              <a:t>Τσάφος</a:t>
            </a:r>
            <a:r>
              <a:rPr lang="el-GR" sz="2000" dirty="0" smtClean="0"/>
              <a:t>. «</a:t>
            </a:r>
            <a:r>
              <a:rPr lang="el-GR" altLang="en-US" sz="2000" dirty="0"/>
              <a:t>Εισαγωγή στις Επιστήμες της </a:t>
            </a:r>
            <a:r>
              <a:rPr lang="el-GR" altLang="en-US" sz="2000" dirty="0" smtClean="0"/>
              <a:t>Αγωγής Ι &amp; ΙΙ. </a:t>
            </a:r>
            <a:r>
              <a:rPr lang="en-US" sz="2000" dirty="0"/>
              <a:t>John </a:t>
            </a:r>
            <a:r>
              <a:rPr lang="en-US" sz="2000" dirty="0" smtClean="0"/>
              <a:t>Dewey</a:t>
            </a:r>
            <a:r>
              <a:rPr lang="el-GR" sz="2000" dirty="0" smtClean="0"/>
              <a:t>». </a:t>
            </a:r>
            <a:r>
              <a:rPr lang="el-GR" sz="2000" dirty="0"/>
              <a:t>Έκδοση: 1.0. Αθήνα 2015. Διαθέσιμο από τη δικτυακή διεύθυνση: </a:t>
            </a:r>
            <a:r>
              <a:rPr lang="en-GB" sz="2000" dirty="0" smtClean="0">
                <a:hlinkClick r:id="rId4" tooltip="Ανοιχτό Μάθημα: Εισαγωγή στις Επιστήμες της Αγωγής I &amp; II"/>
              </a:rPr>
              <a:t>http://opencourses.uoa.gr/courses/ECD</a:t>
            </a:r>
            <a:r>
              <a:rPr lang="el-GR" sz="2000" dirty="0" smtClean="0">
                <a:hlinkClick r:id="rId4" tooltip="Ανοιχτό Μάθημα: Εισαγωγή στις Επιστήμες της Αγωγής I &amp; II"/>
              </a:rPr>
              <a:t>8</a:t>
            </a:r>
            <a:r>
              <a:rPr lang="en-GB" sz="2000" dirty="0" smtClean="0">
                <a:hlinkClick r:id="rId4" tooltip="Ανοιχτό Μάθημα: Εισαγωγή στις Επιστήμες της Αγωγής I &amp; II"/>
              </a:rPr>
              <a:t>/</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6648039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r>
              <a:rPr lang="el-GR" sz="2000" dirty="0" smtClean="0"/>
              <a:t>:</a:t>
            </a:r>
            <a:endParaRPr lang="en-US" sz="2000" dirty="0" smtClean="0"/>
          </a:p>
          <a:p>
            <a:pPr marL="0" indent="0">
              <a:buNone/>
            </a:pPr>
            <a:r>
              <a:rPr lang="el-GR" sz="2000" dirty="0" smtClean="0"/>
              <a:t>Εικόνα 1: </a:t>
            </a:r>
            <a:r>
              <a:rPr lang="en-US" sz="2000" dirty="0">
                <a:hlinkClick r:id="rId4"/>
              </a:rPr>
              <a:t>John </a:t>
            </a:r>
            <a:r>
              <a:rPr lang="en-US" sz="2000" dirty="0" smtClean="0">
                <a:hlinkClick r:id="rId4"/>
              </a:rPr>
              <a:t>Dewey</a:t>
            </a:r>
            <a:r>
              <a:rPr lang="el-GR" sz="2000" dirty="0" smtClean="0"/>
              <a:t>, </a:t>
            </a:r>
            <a:r>
              <a:rPr lang="en-US" sz="2000" dirty="0" smtClean="0"/>
              <a:t>by </a:t>
            </a:r>
            <a:r>
              <a:rPr lang="en-US" sz="2000" dirty="0"/>
              <a:t>Underwood &amp; Underwood [Public domain], via Wikimedia Commons.</a:t>
            </a:r>
            <a:endParaRPr lang="el-GR" sz="2000" dirty="0" smtClean="0"/>
          </a:p>
          <a:p>
            <a:pPr marL="0" indent="0">
              <a:buNone/>
            </a:pPr>
            <a:endParaRPr lang="el-GR"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p:cNvSpPr>
            <a:spLocks noGrp="1"/>
          </p:cNvSpPr>
          <p:nvPr>
            <p:ph type="title"/>
            <p:custDataLst>
              <p:tags r:id="rId2"/>
            </p:custDataLst>
          </p:nvPr>
        </p:nvSpPr>
        <p:spPr/>
        <p:txBody>
          <a:bodyPr/>
          <a:lstStyle/>
          <a:p>
            <a:r>
              <a:rPr lang="en-US" altLang="en-US" dirty="0" smtClean="0"/>
              <a:t>John Dewey</a:t>
            </a:r>
            <a:r>
              <a:rPr lang="el-GR" altLang="en-US" dirty="0" smtClean="0"/>
              <a:t> (1859-1952) (1/2)</a:t>
            </a:r>
          </a:p>
        </p:txBody>
      </p:sp>
      <p:sp>
        <p:nvSpPr>
          <p:cNvPr id="2" name="Θέση περιεχομένου 1"/>
          <p:cNvSpPr>
            <a:spLocks noGrp="1"/>
          </p:cNvSpPr>
          <p:nvPr>
            <p:ph sz="half" idx="2"/>
          </p:nvPr>
        </p:nvSpPr>
        <p:spPr>
          <a:xfrm>
            <a:off x="4139952" y="1600200"/>
            <a:ext cx="4546848" cy="4525963"/>
          </a:xfrm>
        </p:spPr>
        <p:txBody>
          <a:bodyPr>
            <a:noAutofit/>
          </a:bodyPr>
          <a:lstStyle/>
          <a:p>
            <a:pPr marL="0" indent="0">
              <a:buNone/>
            </a:pPr>
            <a:r>
              <a:rPr lang="el-GR" altLang="en-US" sz="2400" dirty="0"/>
              <a:t>Φιλόσοφος, ψυχολόγος και παιδαγωγός. Γεννήθηκε στο </a:t>
            </a:r>
            <a:r>
              <a:rPr lang="el-GR" altLang="en-US" sz="2400" dirty="0" err="1"/>
              <a:t>Μπέρλινγκτον</a:t>
            </a:r>
            <a:r>
              <a:rPr lang="el-GR" altLang="en-US" sz="2400" dirty="0"/>
              <a:t> (</a:t>
            </a:r>
            <a:r>
              <a:rPr lang="el-GR" altLang="en-US" sz="2400" dirty="0" err="1"/>
              <a:t>Burlington</a:t>
            </a:r>
            <a:r>
              <a:rPr lang="el-GR" altLang="en-US" sz="2400" dirty="0"/>
              <a:t>) του Βερμόντ. Δίδαξε σε πολλά Πανεπιστήμια και μελέτησε τα εκπαιδευτικά συστήματα σε όλο τον κόσμο. Στις μελέτες του οφείλεται σε μεγάλο βαθμό η εκπαιδευτική αλλαγή που ξεκίνησε στις ΗΠΑ στις αρχές του 20</a:t>
            </a:r>
            <a:r>
              <a:rPr lang="el-GR" altLang="en-US" sz="2400" baseline="30000" dirty="0"/>
              <a:t>ου</a:t>
            </a:r>
            <a:r>
              <a:rPr lang="el-GR" altLang="en-US" sz="2400" dirty="0"/>
              <a:t> αιώνα και έθεσε στο κέντρο της εκπαίδευσης τους μαθητές. </a:t>
            </a:r>
          </a:p>
          <a:p>
            <a:endParaRPr lang="en-US" sz="2400" dirty="0"/>
          </a:p>
        </p:txBody>
      </p:sp>
      <p:pic>
        <p:nvPicPr>
          <p:cNvPr id="25602" name="Picture 2" descr="File:John Dewey cph.3a51565.jpg"/>
          <p:cNvPicPr>
            <a:picLocks noGrp="1"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bwMode="auto">
          <a:xfrm>
            <a:off x="755576" y="1700808"/>
            <a:ext cx="3168352" cy="432310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51520" y="5589240"/>
            <a:ext cx="495649" cy="369332"/>
          </a:xfrm>
          <a:prstGeom prst="rect">
            <a:avLst/>
          </a:prstGeom>
        </p:spPr>
        <p:txBody>
          <a:bodyPr wrap="none">
            <a:spAutoFit/>
          </a:bodyPr>
          <a:lstStyle/>
          <a:p>
            <a:r>
              <a:rPr lang="el-GR" dirty="0"/>
              <a:t> </a:t>
            </a:r>
            <a:r>
              <a:rPr lang="el-GR" dirty="0" smtClean="0"/>
              <a:t>[1]</a:t>
            </a:r>
            <a:endParaRPr lang="el-GR" dirty="0"/>
          </a:p>
        </p:txBody>
      </p:sp>
    </p:spTree>
    <p:custDataLst>
      <p:tags r:id="rId1"/>
    </p:custDataLst>
    <p:extLst>
      <p:ext uri="{BB962C8B-B14F-4D97-AF65-F5344CB8AC3E}">
        <p14:creationId xmlns:p14="http://schemas.microsoft.com/office/powerpoint/2010/main" val="3001455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 Τίτλος"/>
          <p:cNvSpPr>
            <a:spLocks noGrp="1"/>
          </p:cNvSpPr>
          <p:nvPr>
            <p:ph type="title"/>
            <p:custDataLst>
              <p:tags r:id="rId1"/>
            </p:custDataLst>
          </p:nvPr>
        </p:nvSpPr>
        <p:spPr/>
        <p:txBody>
          <a:bodyPr/>
          <a:lstStyle/>
          <a:p>
            <a:r>
              <a:rPr lang="en-US" altLang="en-US" dirty="0" smtClean="0"/>
              <a:t>John Dewey</a:t>
            </a:r>
            <a:r>
              <a:rPr lang="el-GR" altLang="en-US" dirty="0" smtClean="0"/>
              <a:t> (1859-1952) (2/2</a:t>
            </a:r>
            <a:r>
              <a:rPr lang="el-GR" altLang="en-US" dirty="0"/>
              <a:t>)</a:t>
            </a:r>
            <a:endParaRPr lang="el-GR" altLang="en-US" dirty="0" smtClean="0"/>
          </a:p>
        </p:txBody>
      </p:sp>
      <p:sp>
        <p:nvSpPr>
          <p:cNvPr id="5123" name="2 - Θέση περιεχομένου"/>
          <p:cNvSpPr>
            <a:spLocks noGrp="1"/>
          </p:cNvSpPr>
          <p:nvPr>
            <p:ph idx="1"/>
          </p:nvPr>
        </p:nvSpPr>
        <p:spPr/>
        <p:txBody>
          <a:bodyPr>
            <a:normAutofit/>
          </a:bodyPr>
          <a:lstStyle/>
          <a:p>
            <a:pPr marL="0" indent="0">
              <a:buNone/>
            </a:pPr>
            <a:r>
              <a:rPr lang="el-GR" altLang="en-US" sz="2600" dirty="0" smtClean="0"/>
              <a:t>Κατά την εργασία του στο Πανεπιστήμιο του Σικάγο (1894-1904) ο </a:t>
            </a:r>
            <a:r>
              <a:rPr lang="en-US" altLang="en-US" sz="2600" dirty="0" smtClean="0"/>
              <a:t>Dewey</a:t>
            </a:r>
            <a:r>
              <a:rPr lang="el-GR" altLang="en-US" sz="2600" dirty="0" smtClean="0"/>
              <a:t> ενδιαφέρθηκε για τη μεταρρύθμιση της εκπαιδευτικής θεωρίας και πράξης. Έδωσε έμφαση στη μάθηση μέσω διαφόρων δράσεων και όχι των τυπικών Αναλυτικών Προγραμμάτων. Εναντιώθηκε στις αυταρχικές παιδαγωγικές μεθόδους. Άσκησε κριτική τόσο στην εκπαίδευση που στοχεύει στη διασκέδαση των μαθητών και την απασχόλησή τους με τυπικές και χωρίς ενδιαφέρον δραστηριότητες, όσο και στην εκπαίδευση που στοχεύει αποκλειστικά στην επαγγελματική κατάρτιση.</a:t>
            </a:r>
          </a:p>
          <a:p>
            <a:endParaRPr lang="el-GR" altLang="en-US" sz="2600" dirty="0" smtClean="0"/>
          </a:p>
        </p:txBody>
      </p:sp>
    </p:spTree>
    <p:extLst>
      <p:ext uri="{BB962C8B-B14F-4D97-AF65-F5344CB8AC3E}">
        <p14:creationId xmlns:p14="http://schemas.microsoft.com/office/powerpoint/2010/main" val="4219433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custDataLst>
              <p:tags r:id="rId1"/>
            </p:custDataLst>
          </p:nvPr>
        </p:nvSpPr>
        <p:spPr/>
        <p:txBody>
          <a:bodyPr>
            <a:normAutofit/>
          </a:bodyPr>
          <a:lstStyle/>
          <a:p>
            <a:pPr eaLnBrk="1" hangingPunct="1"/>
            <a:r>
              <a:rPr lang="en-US" altLang="en-US" sz="4000" dirty="0" smtClean="0"/>
              <a:t>The </a:t>
            </a:r>
            <a:r>
              <a:rPr lang="en-US" altLang="en-US" sz="4000" dirty="0"/>
              <a:t>C</a:t>
            </a:r>
            <a:r>
              <a:rPr lang="en-US" altLang="en-US" sz="4000" dirty="0" smtClean="0"/>
              <a:t>hild and the Curriculum (1902)</a:t>
            </a:r>
            <a:endParaRPr lang="el-GR" altLang="en-US" sz="4000" dirty="0" smtClean="0"/>
          </a:p>
        </p:txBody>
      </p:sp>
      <p:sp>
        <p:nvSpPr>
          <p:cNvPr id="6147" name="Rectangle 3"/>
          <p:cNvSpPr>
            <a:spLocks noGrp="1" noChangeArrowheads="1"/>
          </p:cNvSpPr>
          <p:nvPr>
            <p:ph type="body" idx="1"/>
          </p:nvPr>
        </p:nvSpPr>
        <p:spPr/>
        <p:txBody>
          <a:bodyPr/>
          <a:lstStyle/>
          <a:p>
            <a:pPr algn="ctr" eaLnBrk="1" hangingPunct="1">
              <a:buFontTx/>
              <a:buNone/>
            </a:pPr>
            <a:r>
              <a:rPr lang="el-GR" altLang="en-US" i="1" dirty="0" smtClean="0"/>
              <a:t>Η εκπαίδευση είναι μια διαδικασία ζωής και </a:t>
            </a:r>
            <a:br>
              <a:rPr lang="el-GR" altLang="en-US" i="1" dirty="0" smtClean="0"/>
            </a:br>
            <a:r>
              <a:rPr lang="el-GR" altLang="en-US" i="1" dirty="0" smtClean="0"/>
              <a:t>όχι η προετοιμασία για μια μελλοντική ζωή</a:t>
            </a:r>
            <a:r>
              <a:rPr lang="en-US" altLang="en-US" i="1" dirty="0" smtClean="0"/>
              <a:t>.</a:t>
            </a:r>
            <a:endParaRPr lang="el-GR" altLang="en-US" i="1" dirty="0" smtClean="0"/>
          </a:p>
          <a:p>
            <a:pPr algn="ctr" eaLnBrk="1" hangingPunct="1">
              <a:buFontTx/>
              <a:buNone/>
            </a:pPr>
            <a:endParaRPr lang="el-GR" altLang="en-US" i="1" dirty="0" smtClean="0"/>
          </a:p>
          <a:p>
            <a:pPr algn="ctr" eaLnBrk="1" hangingPunct="1">
              <a:buFontTx/>
              <a:buNone/>
            </a:pPr>
            <a:r>
              <a:rPr lang="en-US" altLang="en-US" i="1" dirty="0" smtClean="0"/>
              <a:t>“Learning by doing”</a:t>
            </a:r>
            <a:endParaRPr lang="el-GR" altLang="en-US" i="1" dirty="0" smtClean="0"/>
          </a:p>
          <a:p>
            <a:pPr eaLnBrk="1" hangingPunct="1"/>
            <a:endParaRPr lang="el-GR" altLang="en-US" i="1" dirty="0" smtClean="0"/>
          </a:p>
        </p:txBody>
      </p:sp>
    </p:spTree>
    <p:extLst>
      <p:ext uri="{BB962C8B-B14F-4D97-AF65-F5344CB8AC3E}">
        <p14:creationId xmlns:p14="http://schemas.microsoft.com/office/powerpoint/2010/main" val="3327565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custDataLst>
              <p:tags r:id="rId1"/>
            </p:custDataLst>
          </p:nvPr>
        </p:nvSpPr>
        <p:spPr/>
        <p:txBody>
          <a:bodyPr/>
          <a:lstStyle/>
          <a:p>
            <a:pPr>
              <a:lnSpc>
                <a:spcPct val="80000"/>
              </a:lnSpc>
            </a:pPr>
            <a:r>
              <a:rPr lang="en-US" altLang="en-US" dirty="0" smtClean="0"/>
              <a:t>John Dewey: </a:t>
            </a:r>
            <a:r>
              <a:rPr lang="el-GR" altLang="en-US" dirty="0"/>
              <a:t>Θεωρία και Πράξη</a:t>
            </a:r>
          </a:p>
        </p:txBody>
      </p:sp>
      <p:sp>
        <p:nvSpPr>
          <p:cNvPr id="7171" name="Rectangle 3"/>
          <p:cNvSpPr>
            <a:spLocks noGrp="1" noChangeArrowheads="1"/>
          </p:cNvSpPr>
          <p:nvPr>
            <p:ph idx="1"/>
          </p:nvPr>
        </p:nvSpPr>
        <p:spPr/>
        <p:txBody>
          <a:bodyPr>
            <a:noAutofit/>
          </a:bodyPr>
          <a:lstStyle/>
          <a:p>
            <a:pPr eaLnBrk="1" hangingPunct="1">
              <a:spcBef>
                <a:spcPts val="600"/>
              </a:spcBef>
              <a:spcAft>
                <a:spcPts val="600"/>
              </a:spcAft>
            </a:pPr>
            <a:r>
              <a:rPr lang="el-GR" altLang="en-US" sz="2400" dirty="0" smtClean="0">
                <a:latin typeface="+mj-lt"/>
              </a:rPr>
              <a:t>Καθηγητής της φιλοσοφίας στο Πανεπιστήμιου του </a:t>
            </a:r>
            <a:r>
              <a:rPr lang="en-US" altLang="en-US" sz="2400" dirty="0" smtClean="0">
                <a:latin typeface="+mj-lt"/>
              </a:rPr>
              <a:t>Michigan.</a:t>
            </a:r>
          </a:p>
          <a:p>
            <a:pPr eaLnBrk="1" hangingPunct="1">
              <a:spcBef>
                <a:spcPts val="600"/>
              </a:spcBef>
              <a:spcAft>
                <a:spcPts val="600"/>
              </a:spcAft>
            </a:pPr>
            <a:r>
              <a:rPr lang="el-GR" altLang="en-US" sz="2400" dirty="0" smtClean="0">
                <a:latin typeface="+mj-lt"/>
              </a:rPr>
              <a:t>Καθηγητής Διανοητικής και Ηθικής Φιλοσοφίας του Πανεπιστημίου της </a:t>
            </a:r>
            <a:r>
              <a:rPr lang="en-US" altLang="en-US" sz="2400" dirty="0" err="1" smtClean="0">
                <a:latin typeface="+mj-lt"/>
              </a:rPr>
              <a:t>Minessota</a:t>
            </a:r>
            <a:r>
              <a:rPr lang="en-US" altLang="en-US" sz="2400" dirty="0" smtClean="0">
                <a:latin typeface="+mj-lt"/>
              </a:rPr>
              <a:t>.</a:t>
            </a:r>
            <a:endParaRPr lang="el-GR" altLang="en-US" sz="2400" dirty="0" smtClean="0">
              <a:latin typeface="+mj-lt"/>
            </a:endParaRPr>
          </a:p>
          <a:p>
            <a:pPr eaLnBrk="1" hangingPunct="1">
              <a:spcBef>
                <a:spcPts val="600"/>
              </a:spcBef>
              <a:spcAft>
                <a:spcPts val="600"/>
              </a:spcAft>
            </a:pPr>
            <a:r>
              <a:rPr lang="el-GR" altLang="en-US" sz="2400" dirty="0" smtClean="0">
                <a:latin typeface="+mj-lt"/>
              </a:rPr>
              <a:t>Καθηγητής Φιλοσοφίας και Διευθυντής του Τμήματος Φιλοσοφία, Ψυχολογίας και Εκπαίδευσης του Πανεπιστημίου της </a:t>
            </a:r>
            <a:r>
              <a:rPr lang="en-US" altLang="en-US" sz="2400" dirty="0" smtClean="0">
                <a:latin typeface="+mj-lt"/>
              </a:rPr>
              <a:t>Chicago </a:t>
            </a:r>
            <a:r>
              <a:rPr lang="en-US" altLang="en-US" sz="2400" dirty="0" smtClean="0">
                <a:latin typeface="+mj-lt"/>
                <a:ea typeface="Malgun Gothic" panose="020B0503020000020004" pitchFamily="34" charset="-127"/>
              </a:rPr>
              <a:t>⇒ </a:t>
            </a:r>
            <a:r>
              <a:rPr lang="el-GR" altLang="en-US" sz="2400" b="1" dirty="0" smtClean="0">
                <a:latin typeface="+mj-lt"/>
              </a:rPr>
              <a:t>Διευθυντής του Πειραματικού Σχολείου του Τμήματος Παιδαγωγικής (</a:t>
            </a:r>
            <a:r>
              <a:rPr lang="en-GB" altLang="en-US" sz="2400" b="1" dirty="0" smtClean="0">
                <a:latin typeface="+mj-lt"/>
                <a:ea typeface="Malgun Gothic" panose="020B0503020000020004" pitchFamily="34" charset="-127"/>
              </a:rPr>
              <a:t>University Elementary School – Dewey School – Laboratory School</a:t>
            </a:r>
            <a:r>
              <a:rPr lang="el-GR" altLang="en-US" sz="2400" b="1" dirty="0" smtClean="0">
                <a:latin typeface="+mj-lt"/>
              </a:rPr>
              <a:t>)</a:t>
            </a:r>
            <a:r>
              <a:rPr lang="el-GR" altLang="en-US" sz="2400" dirty="0" smtClean="0">
                <a:latin typeface="+mj-lt"/>
              </a:rPr>
              <a:t>.</a:t>
            </a:r>
            <a:r>
              <a:rPr lang="en-GB" altLang="en-US" sz="2400" b="1" dirty="0" smtClean="0">
                <a:latin typeface="+mj-lt"/>
                <a:ea typeface="Malgun Gothic" panose="020B0503020000020004" pitchFamily="34" charset="-127"/>
              </a:rPr>
              <a:t> </a:t>
            </a:r>
            <a:endParaRPr lang="el-GR" altLang="en-US" sz="2400" b="1" dirty="0" smtClean="0">
              <a:latin typeface="+mj-lt"/>
            </a:endParaRPr>
          </a:p>
          <a:p>
            <a:pPr eaLnBrk="1" hangingPunct="1">
              <a:spcBef>
                <a:spcPts val="600"/>
              </a:spcBef>
              <a:spcAft>
                <a:spcPts val="600"/>
              </a:spcAft>
            </a:pPr>
            <a:r>
              <a:rPr lang="el-GR" altLang="en-US" sz="2400" dirty="0" smtClean="0">
                <a:latin typeface="+mj-lt"/>
              </a:rPr>
              <a:t>Καθηγητής στη Φιλοσοφική Σχολή του Πανεπιστημίου </a:t>
            </a:r>
            <a:r>
              <a:rPr lang="en-US" altLang="en-US" sz="2400" dirty="0" smtClean="0">
                <a:latin typeface="+mj-lt"/>
              </a:rPr>
              <a:t>Columbia.</a:t>
            </a:r>
          </a:p>
          <a:p>
            <a:pPr eaLnBrk="1" hangingPunct="1">
              <a:spcBef>
                <a:spcPts val="600"/>
              </a:spcBef>
              <a:spcAft>
                <a:spcPts val="600"/>
              </a:spcAft>
            </a:pPr>
            <a:endParaRPr lang="en-US" altLang="en-US" sz="2400" dirty="0" smtClean="0">
              <a:latin typeface="+mj-lt"/>
            </a:endParaRPr>
          </a:p>
          <a:p>
            <a:pPr eaLnBrk="1" hangingPunct="1">
              <a:spcBef>
                <a:spcPts val="600"/>
              </a:spcBef>
              <a:spcAft>
                <a:spcPts val="600"/>
              </a:spcAft>
              <a:buFontTx/>
              <a:buNone/>
            </a:pPr>
            <a:endParaRPr lang="en-US" altLang="en-US" sz="2400" dirty="0" smtClean="0">
              <a:latin typeface="+mj-lt"/>
            </a:endParaRPr>
          </a:p>
          <a:p>
            <a:pPr eaLnBrk="1" hangingPunct="1">
              <a:spcBef>
                <a:spcPts val="600"/>
              </a:spcBef>
              <a:spcAft>
                <a:spcPts val="600"/>
              </a:spcAft>
            </a:pPr>
            <a:endParaRPr lang="el-GR" altLang="en-US" sz="2400" dirty="0" smtClean="0">
              <a:latin typeface="+mj-lt"/>
            </a:endParaRPr>
          </a:p>
        </p:txBody>
      </p:sp>
    </p:spTree>
    <p:extLst>
      <p:ext uri="{BB962C8B-B14F-4D97-AF65-F5344CB8AC3E}">
        <p14:creationId xmlns:p14="http://schemas.microsoft.com/office/powerpoint/2010/main" val="1764895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l-GR" altLang="en-US" dirty="0" smtClean="0"/>
              <a:t>Σημαντικά έργα του</a:t>
            </a:r>
          </a:p>
        </p:txBody>
      </p:sp>
      <p:sp>
        <p:nvSpPr>
          <p:cNvPr id="8195" name="Rectangle 3"/>
          <p:cNvSpPr>
            <a:spLocks noGrp="1" noChangeArrowheads="1"/>
          </p:cNvSpPr>
          <p:nvPr>
            <p:ph idx="1"/>
            <p:custDataLst>
              <p:tags r:id="rId1"/>
            </p:custDataLst>
          </p:nvPr>
        </p:nvSpPr>
        <p:spPr/>
        <p:txBody>
          <a:bodyPr/>
          <a:lstStyle/>
          <a:p>
            <a:pPr eaLnBrk="1" hangingPunct="1">
              <a:lnSpc>
                <a:spcPct val="90000"/>
              </a:lnSpc>
            </a:pPr>
            <a:r>
              <a:rPr lang="en-US" altLang="en-US" dirty="0" smtClean="0"/>
              <a:t>My pedagogic creed (1897).</a:t>
            </a:r>
          </a:p>
          <a:p>
            <a:pPr eaLnBrk="1" hangingPunct="1">
              <a:lnSpc>
                <a:spcPct val="90000"/>
              </a:lnSpc>
            </a:pPr>
            <a:r>
              <a:rPr lang="en-US" altLang="en-US" dirty="0" smtClean="0"/>
              <a:t>The School and Society (1899).</a:t>
            </a:r>
          </a:p>
          <a:p>
            <a:pPr eaLnBrk="1" hangingPunct="1">
              <a:lnSpc>
                <a:spcPct val="90000"/>
              </a:lnSpc>
            </a:pPr>
            <a:r>
              <a:rPr lang="en-US" altLang="en-US" dirty="0" smtClean="0"/>
              <a:t>How we think (1910).</a:t>
            </a:r>
          </a:p>
          <a:p>
            <a:pPr eaLnBrk="1" hangingPunct="1">
              <a:lnSpc>
                <a:spcPct val="90000"/>
              </a:lnSpc>
            </a:pPr>
            <a:r>
              <a:rPr lang="en-US" altLang="en-US" dirty="0" smtClean="0"/>
              <a:t>Schools of Tomorrow (1915).</a:t>
            </a:r>
          </a:p>
          <a:p>
            <a:pPr eaLnBrk="1" hangingPunct="1">
              <a:lnSpc>
                <a:spcPct val="90000"/>
              </a:lnSpc>
            </a:pPr>
            <a:r>
              <a:rPr lang="en-US" altLang="en-US" dirty="0" smtClean="0"/>
              <a:t>Democracy and Education (1916).</a:t>
            </a:r>
          </a:p>
          <a:p>
            <a:pPr eaLnBrk="1" hangingPunct="1">
              <a:lnSpc>
                <a:spcPct val="90000"/>
              </a:lnSpc>
            </a:pPr>
            <a:r>
              <a:rPr lang="en-US" altLang="en-US" dirty="0" smtClean="0"/>
              <a:t>Reconstruction in Philosophy (1919).</a:t>
            </a:r>
          </a:p>
          <a:p>
            <a:pPr eaLnBrk="1" hangingPunct="1">
              <a:lnSpc>
                <a:spcPct val="90000"/>
              </a:lnSpc>
            </a:pPr>
            <a:r>
              <a:rPr lang="en-US" altLang="en-US" dirty="0" smtClean="0"/>
              <a:t>The experience and Education (1939).</a:t>
            </a:r>
            <a:endParaRPr lang="el-GR" altLang="en-US" dirty="0" smtClean="0"/>
          </a:p>
        </p:txBody>
      </p:sp>
    </p:spTree>
    <p:extLst>
      <p:ext uri="{BB962C8B-B14F-4D97-AF65-F5344CB8AC3E}">
        <p14:creationId xmlns:p14="http://schemas.microsoft.com/office/powerpoint/2010/main" val="19147836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custDataLst>
              <p:tags r:id="rId1"/>
            </p:custDataLst>
          </p:nvPr>
        </p:nvSpPr>
        <p:spPr/>
        <p:txBody>
          <a:bodyPr>
            <a:noAutofit/>
          </a:bodyPr>
          <a:lstStyle/>
          <a:p>
            <a:pPr eaLnBrk="1" hangingPunct="1"/>
            <a:r>
              <a:rPr lang="en-GB" altLang="en-US" sz="3600" dirty="0" smtClean="0">
                <a:latin typeface="Malgun Gothic" panose="020B0503020000020004" pitchFamily="34" charset="-127"/>
                <a:ea typeface="Malgun Gothic" panose="020B0503020000020004" pitchFamily="34" charset="-127"/>
              </a:rPr>
              <a:t>University Elementary School – </a:t>
            </a:r>
            <a:br>
              <a:rPr lang="en-GB" altLang="en-US" sz="3600" dirty="0" smtClean="0">
                <a:latin typeface="Malgun Gothic" panose="020B0503020000020004" pitchFamily="34" charset="-127"/>
                <a:ea typeface="Malgun Gothic" panose="020B0503020000020004" pitchFamily="34" charset="-127"/>
              </a:rPr>
            </a:br>
            <a:r>
              <a:rPr lang="en-GB" altLang="en-US" sz="3600" dirty="0" smtClean="0">
                <a:latin typeface="Malgun Gothic" panose="020B0503020000020004" pitchFamily="34" charset="-127"/>
                <a:ea typeface="Malgun Gothic" panose="020B0503020000020004" pitchFamily="34" charset="-127"/>
              </a:rPr>
              <a:t>Dewey School – Laboratory School</a:t>
            </a:r>
            <a:endParaRPr lang="el-GR" altLang="en-US" sz="3600" dirty="0" smtClean="0">
              <a:latin typeface="Malgun Gothic" panose="020B0503020000020004" pitchFamily="34" charset="-127"/>
              <a:ea typeface="Malgun Gothic" panose="020B0503020000020004" pitchFamily="34" charset="-127"/>
            </a:endParaRPr>
          </a:p>
        </p:txBody>
      </p:sp>
      <p:sp>
        <p:nvSpPr>
          <p:cNvPr id="9219" name="Rectangle 3"/>
          <p:cNvSpPr>
            <a:spLocks noGrp="1" noChangeArrowheads="1"/>
          </p:cNvSpPr>
          <p:nvPr>
            <p:ph idx="1"/>
          </p:nvPr>
        </p:nvSpPr>
        <p:spPr/>
        <p:txBody>
          <a:bodyPr>
            <a:noAutofit/>
          </a:bodyPr>
          <a:lstStyle/>
          <a:p>
            <a:pPr eaLnBrk="1" hangingPunct="1">
              <a:spcBef>
                <a:spcPts val="600"/>
              </a:spcBef>
              <a:spcAft>
                <a:spcPts val="600"/>
              </a:spcAft>
              <a:buFontTx/>
              <a:buNone/>
            </a:pPr>
            <a:r>
              <a:rPr lang="el-GR" altLang="en-US" sz="2600" dirty="0" smtClean="0"/>
              <a:t>Μια δημοκρατία σε μικρογραφία: </a:t>
            </a:r>
          </a:p>
          <a:p>
            <a:pPr eaLnBrk="1" hangingPunct="1">
              <a:spcBef>
                <a:spcPts val="600"/>
              </a:spcBef>
              <a:spcAft>
                <a:spcPts val="600"/>
              </a:spcAft>
            </a:pPr>
            <a:r>
              <a:rPr lang="el-GR" altLang="en-US" sz="2600" dirty="0" smtClean="0"/>
              <a:t>Συζήτηση του </a:t>
            </a:r>
            <a:r>
              <a:rPr lang="en-US" altLang="en-US" sz="2600" dirty="0" smtClean="0"/>
              <a:t>curriculum </a:t>
            </a:r>
            <a:r>
              <a:rPr lang="el-GR" altLang="en-US" sz="2600" dirty="0" smtClean="0"/>
              <a:t>σε εβδομαδιαίες συναντήσεις.</a:t>
            </a:r>
          </a:p>
          <a:p>
            <a:pPr eaLnBrk="1" hangingPunct="1">
              <a:spcBef>
                <a:spcPts val="600"/>
              </a:spcBef>
              <a:spcAft>
                <a:spcPts val="600"/>
              </a:spcAft>
            </a:pPr>
            <a:r>
              <a:rPr lang="el-GR" altLang="en-US" sz="2600" dirty="0" smtClean="0"/>
              <a:t>Ελεύθερα διαστήματα στο πρόγραμμα για να συγκεντρώνονται και να συζητούν οι εκπαιδευτικοί.</a:t>
            </a:r>
          </a:p>
          <a:p>
            <a:pPr eaLnBrk="1" hangingPunct="1">
              <a:spcBef>
                <a:spcPts val="600"/>
              </a:spcBef>
              <a:spcAft>
                <a:spcPts val="600"/>
              </a:spcAft>
            </a:pPr>
            <a:r>
              <a:rPr lang="el-GR" altLang="en-US" sz="2600" dirty="0" smtClean="0"/>
              <a:t>Τα μαθήματα </a:t>
            </a:r>
            <a:r>
              <a:rPr lang="el-GR" altLang="en-US" sz="2600" dirty="0" err="1" smtClean="0"/>
              <a:t>αφορμώνταν</a:t>
            </a:r>
            <a:r>
              <a:rPr lang="el-GR" altLang="en-US" sz="2600" dirty="0" smtClean="0"/>
              <a:t> από συζητήσεις ανάμεσα σε εκπαιδευτικούς και μαθητές για ό,τι είχε γίνει ή ό,τι επρόκειτο να γίνει.</a:t>
            </a:r>
          </a:p>
          <a:p>
            <a:pPr eaLnBrk="1" hangingPunct="1">
              <a:spcBef>
                <a:spcPts val="600"/>
              </a:spcBef>
              <a:spcAft>
                <a:spcPts val="600"/>
              </a:spcAft>
            </a:pPr>
            <a:r>
              <a:rPr lang="el-GR" altLang="en-US" sz="2600" dirty="0" smtClean="0"/>
              <a:t>Έμφαση στην εκμάθηση της δημοκρατικής συμμετοχής</a:t>
            </a:r>
            <a:r>
              <a:rPr lang="en-US" altLang="en-US" sz="2600" dirty="0" smtClean="0"/>
              <a:t>.</a:t>
            </a:r>
            <a:endParaRPr lang="el-GR" altLang="en-US" sz="2600" dirty="0" smtClean="0"/>
          </a:p>
        </p:txBody>
      </p:sp>
    </p:spTree>
    <p:extLst>
      <p:ext uri="{BB962C8B-B14F-4D97-AF65-F5344CB8AC3E}">
        <p14:creationId xmlns:p14="http://schemas.microsoft.com/office/powerpoint/2010/main" val="4141600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r>
              <a:rPr lang="el-GR" altLang="en-US" sz="4000" dirty="0" smtClean="0"/>
              <a:t>Σχολικό Πρόγραμμα – Γενικές Αρχές</a:t>
            </a:r>
          </a:p>
        </p:txBody>
      </p:sp>
      <p:sp>
        <p:nvSpPr>
          <p:cNvPr id="10243" name="Rectangle 3"/>
          <p:cNvSpPr>
            <a:spLocks noGrp="1" noChangeArrowheads="1"/>
          </p:cNvSpPr>
          <p:nvPr>
            <p:ph idx="1"/>
          </p:nvPr>
        </p:nvSpPr>
        <p:spPr/>
        <p:txBody>
          <a:bodyPr>
            <a:noAutofit/>
          </a:bodyPr>
          <a:lstStyle/>
          <a:p>
            <a:pPr marL="0" indent="0">
              <a:buNone/>
            </a:pPr>
            <a:r>
              <a:rPr lang="el-GR" altLang="en-US" sz="2600" dirty="0" smtClean="0"/>
              <a:t>«Θα ήθελα να τονίσω ότι όχι μόνο η παιδαγωγική γραμμή του σχολείου, αλλά και η διοίκηση, η εκλογή της διδακτέας ύλης και η προετοιμασία του μαθήματος, καθώς και ο τρόπος διδασκαλίας, έχουν ανατεθεί σχεδόν εξ ολοκλήρου στους δασκάλους του σχολείου. Κι ακόμη ότι υπήρξε μια βαθμιαία εξέλιξη των παιδαγωγικών αρχών και των μεθόδων που χρησιμοποιούνται. Δεν έμειναν αμετακίνητες. Οι δάσκαλοι ξεκίνησαν με ερωτηματικά και όχι με καθορισμένους κανόνες. Κι αν λύθηκαν πολλά προβλήματα, τις λύσεις τις πρότειναν οι δάσκαλοι».  </a:t>
            </a:r>
          </a:p>
        </p:txBody>
      </p:sp>
    </p:spTree>
    <p:extLst>
      <p:ext uri="{BB962C8B-B14F-4D97-AF65-F5344CB8AC3E}">
        <p14:creationId xmlns:p14="http://schemas.microsoft.com/office/powerpoint/2010/main" val="100468496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9/3/2017 9:33:46 μμ"/>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5122,2,25602,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3.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9760DA70-959D-448B-B8FD-938960E80EA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3203</TotalTime>
  <Words>1707</Words>
  <Application>Microsoft Office PowerPoint</Application>
  <PresentationFormat>On-screen Show (4:3)</PresentationFormat>
  <Paragraphs>116</Paragraphs>
  <Slides>25</Slides>
  <Notes>17</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Θέμα του Office</vt:lpstr>
      <vt:lpstr>Εισαγωγή στις Επιστήμες της Αγωγής</vt:lpstr>
      <vt:lpstr>Dewey</vt:lpstr>
      <vt:lpstr>John Dewey (1859-1952) (1/2)</vt:lpstr>
      <vt:lpstr>John Dewey (1859-1952) (2/2)</vt:lpstr>
      <vt:lpstr>The Child and the Curriculum (1902)</vt:lpstr>
      <vt:lpstr>John Dewey: Θεωρία και Πράξη</vt:lpstr>
      <vt:lpstr>Σημαντικά έργα του</vt:lpstr>
      <vt:lpstr>University Elementary School –  Dewey School – Laboratory School</vt:lpstr>
      <vt:lpstr>Σχολικό Πρόγραμμα – Γενικές Αρχές</vt:lpstr>
      <vt:lpstr>Ερωτήματα εκπαιδευτικών</vt:lpstr>
      <vt:lpstr>Ρόλος σχολείου-εργαστηρίου (1/2)</vt:lpstr>
      <vt:lpstr>Ρόλος σχολείου-εργαστηρίου (2/2)</vt:lpstr>
      <vt:lpstr>Μέσα</vt:lpstr>
      <vt:lpstr>Στάδια της σκέψης από την αναγνώριση στη λύση του προβλήματος</vt:lpstr>
      <vt:lpstr>Ο Dewey σημειώνει πως:</vt:lpstr>
      <vt:lpstr>Αλλαγή προσανατολισμού – Ρόλος Παιδαγωγικής επιστήμης</vt:lpstr>
      <vt:lpstr>Απόσπασμα</vt:lpstr>
      <vt:lpstr>Απόσπασμα</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Dewey</dc:title>
  <dc:subject>Εισαγωγή στις Επιστήμες της Αγωγής</dc:subject>
  <dc:creator>Αλεξάνδρα Ανδρούσου;Βασίλης Τσάφος</dc:creator>
  <cp:lastModifiedBy>takis81 mark</cp:lastModifiedBy>
  <cp:revision>335</cp:revision>
  <dcterms:created xsi:type="dcterms:W3CDTF">2012-09-06T09:03:05Z</dcterms:created>
  <dcterms:modified xsi:type="dcterms:W3CDTF">2017-03-19T19:52:30Z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