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embeddings/oleObject3.bin" ContentType="application/vnd.openxmlformats-officedocument.oleObject"/>
  <Override PartName="/ppt/notesSlides/notesSlide21.xml" ContentType="application/vnd.openxmlformats-officedocument.presentationml.notesSlide+xml"/>
  <Override PartName="/ppt/embeddings/oleObject4.bin" ContentType="application/vnd.openxmlformats-officedocument.oleObject"/>
  <Override PartName="/ppt/notesSlides/notesSlide22.xml" ContentType="application/vnd.openxmlformats-officedocument.presentationml.notesSlide+xml"/>
  <Override PartName="/ppt/embeddings/oleObject5.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6.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1" r:id="rId2"/>
    <p:sldId id="302" r:id="rId3"/>
    <p:sldId id="266" r:id="rId4"/>
    <p:sldId id="307"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3" r:id="rId19"/>
    <p:sldId id="322" r:id="rId20"/>
    <p:sldId id="324" r:id="rId21"/>
    <p:sldId id="325" r:id="rId22"/>
    <p:sldId id="326" r:id="rId23"/>
    <p:sldId id="327" r:id="rId24"/>
    <p:sldId id="328" r:id="rId25"/>
    <p:sldId id="329" r:id="rId26"/>
    <p:sldId id="330" r:id="rId27"/>
    <p:sldId id="331" r:id="rId28"/>
    <p:sldId id="332" r:id="rId29"/>
    <p:sldId id="333" r:id="rId30"/>
    <p:sldId id="334" r:id="rId31"/>
    <p:sldId id="280" r:id="rId32"/>
    <p:sldId id="290" r:id="rId33"/>
    <p:sldId id="295" r:id="rId34"/>
    <p:sldId id="303" r:id="rId35"/>
    <p:sldId id="304" r:id="rId36"/>
    <p:sldId id="291" r:id="rId37"/>
    <p:sldId id="294" r:id="rId38"/>
    <p:sldId id="305" r:id="rId39"/>
    <p:sldId id="306" r:id="rId40"/>
    <p:sldId id="336"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2"/>
            <p14:sldId id="266"/>
            <p14:sldId id="307"/>
            <p14:sldId id="308"/>
            <p14:sldId id="309"/>
            <p14:sldId id="310"/>
            <p14:sldId id="311"/>
            <p14:sldId id="312"/>
            <p14:sldId id="313"/>
            <p14:sldId id="314"/>
            <p14:sldId id="315"/>
            <p14:sldId id="316"/>
            <p14:sldId id="317"/>
            <p14:sldId id="318"/>
            <p14:sldId id="319"/>
            <p14:sldId id="320"/>
            <p14:sldId id="323"/>
            <p14:sldId id="322"/>
            <p14:sldId id="324"/>
            <p14:sldId id="325"/>
            <p14:sldId id="326"/>
            <p14:sldId id="327"/>
            <p14:sldId id="328"/>
            <p14:sldId id="329"/>
            <p14:sldId id="330"/>
            <p14:sldId id="331"/>
            <p14:sldId id="332"/>
            <p14:sldId id="333"/>
            <p14:sldId id="334"/>
            <p14:sldId id="280"/>
            <p14:sldId id="290"/>
            <p14:sldId id="295"/>
            <p14:sldId id="303"/>
            <p14:sldId id="304"/>
            <p14:sldId id="291"/>
            <p14:sldId id="294"/>
          </p14:sldIdLst>
        </p14:section>
        <p14:section name="Untitled Section" id="{0F1CB131-A6BD-43D0-B8D4-1F27CEF7A05E}">
          <p14:sldIdLst>
            <p14:sldId id="305"/>
            <p14:sldId id="306"/>
            <p14:sldId id="336"/>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75" d="100"/>
          <a:sy n="75" d="100"/>
        </p:scale>
        <p:origin x="-2224"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99558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Επαγωγική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2.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4.png"/><Relationship Id="rId5" Type="http://schemas.openxmlformats.org/officeDocument/2006/relationships/oleObject" Target="../embeddings/oleObject3.bin"/><Relationship Id="rId6" Type="http://schemas.openxmlformats.org/officeDocument/2006/relationships/image" Target="../media/image13.wmf"/><Relationship Id="rId1" Type="http://schemas.openxmlformats.org/officeDocument/2006/relationships/vmlDrawing" Target="../drawings/vmlDrawing3.vml"/><Relationship Id="rId2"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4.png"/><Relationship Id="rId5" Type="http://schemas.openxmlformats.org/officeDocument/2006/relationships/oleObject" Target="../embeddings/oleObject4.bin"/><Relationship Id="rId6" Type="http://schemas.openxmlformats.org/officeDocument/2006/relationships/image" Target="../media/image3.wmf"/><Relationship Id="rId1" Type="http://schemas.openxmlformats.org/officeDocument/2006/relationships/vmlDrawing" Target="../drawings/vmlDrawing4.vml"/><Relationship Id="rId2"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5.png"/><Relationship Id="rId5" Type="http://schemas.openxmlformats.org/officeDocument/2006/relationships/oleObject" Target="../embeddings/oleObject5.bin"/><Relationship Id="rId6" Type="http://schemas.openxmlformats.org/officeDocument/2006/relationships/image" Target="../media/image3.wmf"/><Relationship Id="rId1" Type="http://schemas.openxmlformats.org/officeDocument/2006/relationships/vmlDrawing" Target="../drawings/vmlDrawing5.vml"/><Relationship Id="rId2"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6.bin"/><Relationship Id="rId5" Type="http://schemas.openxmlformats.org/officeDocument/2006/relationships/image" Target="../media/image18.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Μεθοδολογία των Επιστημών του Ανθρώπου: Στατιστική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2:</a:t>
            </a:r>
            <a:r>
              <a:rPr lang="en-US" sz="2800" dirty="0" smtClean="0">
                <a:solidFill>
                  <a:srgbClr val="5075BC"/>
                </a:solidFill>
                <a:latin typeface="+mj-lt"/>
                <a:ea typeface="+mj-ea"/>
                <a:cs typeface="+mj-cs"/>
              </a:rPr>
              <a:t> </a:t>
            </a:r>
            <a:r>
              <a:rPr lang="el-GR" sz="2800" dirty="0" smtClean="0"/>
              <a:t>Επαγωγική Στατιστική</a:t>
            </a:r>
            <a:endParaRPr lang="en-US" sz="2800" dirty="0" smtClean="0"/>
          </a:p>
          <a:p>
            <a:endParaRPr lang="el-GR" sz="2800" dirty="0"/>
          </a:p>
          <a:p>
            <a:r>
              <a:rPr lang="el-GR" sz="2800" dirty="0" smtClean="0"/>
              <a:t>Βασίλης Γιαλαμάς</a:t>
            </a:r>
          </a:p>
          <a:p>
            <a:r>
              <a:rPr lang="el-GR" sz="2800" dirty="0" smtClean="0"/>
              <a:t>Σχολή Επιστημών της Αγωγής</a:t>
            </a:r>
          </a:p>
          <a:p>
            <a:r>
              <a:rPr lang="el-GR" sz="2800" dirty="0" smtClean="0"/>
              <a:t>Τμήμα</a:t>
            </a:r>
            <a:r>
              <a:rPr lang="en-US" sz="2800" dirty="0" smtClean="0"/>
              <a:t> </a:t>
            </a:r>
            <a:r>
              <a:rPr lang="el-GR" sz="2800" dirty="0" smtClean="0"/>
              <a:t>Εκπαίδευσης και Αγωγής στην Προσχολική Ηλικία</a:t>
            </a:r>
            <a:endParaRPr lang="en-US" sz="2800" dirty="0" smtClean="0"/>
          </a:p>
          <a:p>
            <a:endParaRPr lang="el-GR" sz="2800" dirty="0" smtClean="0"/>
          </a:p>
        </p:txBody>
      </p:sp>
    </p:spTree>
    <p:extLst>
      <p:ext uri="{BB962C8B-B14F-4D97-AF65-F5344CB8AC3E}">
        <p14:creationId xmlns:p14="http://schemas.microsoft.com/office/powerpoint/2010/main" val="32986250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Έλεγχος καλής </a:t>
            </a:r>
            <a:r>
              <a:rPr lang="el-GR" dirty="0" smtClean="0"/>
              <a:t>προσαρμογής (6 </a:t>
            </a:r>
            <a:r>
              <a:rPr lang="el-GR" dirty="0"/>
              <a:t>από 7</a:t>
            </a:r>
            <a:r>
              <a:rPr lang="el-GR" dirty="0" smtClean="0"/>
              <a:t>)</a:t>
            </a:r>
            <a:endParaRPr lang="el-GR" dirty="0"/>
          </a:p>
        </p:txBody>
      </p:sp>
      <p:pic>
        <p:nvPicPr>
          <p:cNvPr id="3" name="Picture Placeholder 2" descr="Εικόνα γραφικής παράστασης προηγούμενου πίνακα"/>
          <p:cNvPicPr>
            <a:picLocks noGrp="1" noChangeAspect="1"/>
          </p:cNvPicPr>
          <p:nvPr>
            <p:ph type="pic" idx="1"/>
          </p:nvPr>
        </p:nvPicPr>
        <p:blipFill>
          <a:blip r:embed="rId3">
            <a:extLst>
              <a:ext uri="{28A0092B-C50C-407E-A947-70E740481C1C}">
                <a14:useLocalDpi xmlns:a14="http://schemas.microsoft.com/office/drawing/2010/main" val="0"/>
              </a:ext>
            </a:extLst>
          </a:blip>
          <a:srcRect t="-1868" b="-1868"/>
          <a:stretch>
            <a:fillRect/>
          </a:stretch>
        </p:blipFill>
        <p:spPr/>
      </p:pic>
      <p:sp>
        <p:nvSpPr>
          <p:cNvPr id="7" name="Text Box 7"/>
          <p:cNvSpPr txBox="1">
            <a:spLocks noChangeArrowheads="1"/>
          </p:cNvSpPr>
          <p:nvPr/>
        </p:nvSpPr>
        <p:spPr bwMode="auto">
          <a:xfrm>
            <a:off x="4932040" y="3501008"/>
            <a:ext cx="419447" cy="3404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2800" b="1" i="1" u="none" strike="noStrike" cap="none" normalizeH="0" baseline="0" dirty="0" smtClean="0">
                <a:ln>
                  <a:noFill/>
                </a:ln>
                <a:solidFill>
                  <a:schemeClr val="tx1"/>
                </a:solidFill>
                <a:effectLst/>
                <a:latin typeface="Calibri" pitchFamily="34" charset="0"/>
                <a:cs typeface="Arial" pitchFamily="34" charset="0"/>
              </a:rPr>
              <a:t>α</a:t>
            </a: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Line 5"/>
          <p:cNvSpPr>
            <a:spLocks noChangeShapeType="1"/>
          </p:cNvSpPr>
          <p:nvPr/>
        </p:nvSpPr>
        <p:spPr bwMode="auto">
          <a:xfrm flipH="1">
            <a:off x="4355976" y="3861048"/>
            <a:ext cx="648072" cy="576064"/>
          </a:xfrm>
          <a:prstGeom prst="line">
            <a:avLst/>
          </a:prstGeom>
          <a:ln w="28575" cmpd="sng">
            <a:headEnd/>
            <a:tailEnd type="triangl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l-GR"/>
          </a:p>
        </p:txBody>
      </p:sp>
      <p:sp>
        <p:nvSpPr>
          <p:cNvPr id="10" name="Line 5"/>
          <p:cNvSpPr>
            <a:spLocks noChangeShapeType="1"/>
          </p:cNvSpPr>
          <p:nvPr/>
        </p:nvSpPr>
        <p:spPr bwMode="auto">
          <a:xfrm flipV="1">
            <a:off x="3995936" y="4797152"/>
            <a:ext cx="72008" cy="360040"/>
          </a:xfrm>
          <a:prstGeom prst="line">
            <a:avLst/>
          </a:prstGeom>
          <a:ln w="28575" cmpd="sng">
            <a:headEnd/>
            <a:tailEnd type="triangle" w="med" len="med"/>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l-GR"/>
          </a:p>
        </p:txBody>
      </p:sp>
      <p:sp>
        <p:nvSpPr>
          <p:cNvPr id="12" name="Text Box 8"/>
          <p:cNvSpPr txBox="1">
            <a:spLocks noChangeArrowheads="1"/>
          </p:cNvSpPr>
          <p:nvPr/>
        </p:nvSpPr>
        <p:spPr bwMode="auto">
          <a:xfrm>
            <a:off x="3491880" y="5229200"/>
            <a:ext cx="1080120" cy="7200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1" u="none" strike="noStrike" cap="none" normalizeH="0" baseline="0" dirty="0" smtClean="0">
                <a:ln>
                  <a:noFill/>
                </a:ln>
                <a:solidFill>
                  <a:schemeClr val="tx1"/>
                </a:solidFill>
                <a:effectLst/>
                <a:latin typeface="Calibri" pitchFamily="34" charset="0"/>
                <a:cs typeface="Arial" pitchFamily="34" charset="0"/>
              </a:rPr>
              <a:t>X</a:t>
            </a:r>
            <a:r>
              <a:rPr kumimoji="0" lang="en-US" sz="2400" b="1" i="1" u="none" strike="noStrike" cap="none" normalizeH="0" baseline="30000" dirty="0" smtClean="0">
                <a:ln>
                  <a:noFill/>
                </a:ln>
                <a:solidFill>
                  <a:schemeClr val="tx1"/>
                </a:solidFill>
                <a:effectLst/>
                <a:latin typeface="Calibri" pitchFamily="34" charset="0"/>
                <a:cs typeface="Arial" pitchFamily="34" charset="0"/>
              </a:rPr>
              <a:t>2</a:t>
            </a:r>
            <a:r>
              <a:rPr lang="el-GR" sz="2400" b="1" i="1" baseline="-25000" dirty="0" smtClean="0">
                <a:latin typeface="Calibri" pitchFamily="34" charset="0"/>
                <a:cs typeface="Arial" pitchFamily="34" charset="0"/>
              </a:rPr>
              <a:t>κρ</a:t>
            </a:r>
            <a:endParaRPr kumimoji="0" lang="el-GR" sz="2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190987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καλής </a:t>
            </a:r>
            <a:r>
              <a:rPr lang="el-GR" dirty="0" smtClean="0"/>
              <a:t>προσαρμογής (7 </a:t>
            </a:r>
            <a:r>
              <a:rPr lang="el-GR" dirty="0"/>
              <a:t>από 7</a:t>
            </a:r>
            <a:r>
              <a:rPr lang="el-GR" dirty="0" smtClean="0"/>
              <a:t>)</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Επειδή στο δείγμα της έρευνας </a:t>
            </a:r>
            <a:r>
              <a:rPr lang="el-GR" sz="2800" dirty="0" smtClean="0"/>
              <a:t>χ</a:t>
            </a:r>
            <a:r>
              <a:rPr lang="el-GR" sz="2800" baseline="30000" dirty="0" smtClean="0"/>
              <a:t>2</a:t>
            </a:r>
            <a:r>
              <a:rPr lang="el-GR" sz="2800" dirty="0" smtClean="0"/>
              <a:t> </a:t>
            </a:r>
            <a:r>
              <a:rPr lang="el-GR" sz="2800" dirty="0"/>
              <a:t>= 48 (από τη διαφάνεια 4) δηλαδή </a:t>
            </a:r>
            <a:r>
              <a:rPr lang="el-GR" sz="2800" dirty="0" smtClean="0"/>
              <a:t>χ</a:t>
            </a:r>
            <a:r>
              <a:rPr lang="el-GR" sz="2800" baseline="30000" dirty="0" smtClean="0"/>
              <a:t>2</a:t>
            </a:r>
            <a:r>
              <a:rPr lang="el-GR" sz="2800" dirty="0" smtClean="0"/>
              <a:t> &gt; 3,84</a:t>
            </a:r>
            <a:r>
              <a:rPr lang="el-GR" sz="2800" dirty="0"/>
              <a:t>,  απορρίπτεται η μηδενική </a:t>
            </a:r>
            <a:r>
              <a:rPr lang="el-GR" sz="2800" dirty="0" smtClean="0"/>
              <a:t>υπόθεση.</a:t>
            </a:r>
          </a:p>
          <a:p>
            <a:pPr marL="0" indent="0">
              <a:buNone/>
            </a:pPr>
            <a:r>
              <a:rPr lang="el-GR" sz="2800" dirty="0" smtClean="0"/>
              <a:t>Συμπεραίνουμε </a:t>
            </a:r>
            <a:r>
              <a:rPr lang="el-GR" sz="2800" dirty="0"/>
              <a:t>το ποσοστό των απαισιόδοξων ανθρώπων είναι σημαντικά μεγαλύτερο από το ποσοστό των αισιόδοξων (70% και 30% αντίστοιχα. </a:t>
            </a:r>
          </a:p>
          <a:p>
            <a:pPr marL="0" indent="0">
              <a:buNone/>
            </a:pPr>
            <a:r>
              <a:rPr lang="el-GR" sz="2800" dirty="0"/>
              <a:t>Διαφορετική </a:t>
            </a:r>
            <a:r>
              <a:rPr lang="el-GR" sz="2800" dirty="0" smtClean="0"/>
              <a:t>διατύπωση: ο </a:t>
            </a:r>
            <a:r>
              <a:rPr lang="el-GR" sz="2800" dirty="0"/>
              <a:t>μέσος άνθρωπος είναι απαισιόδοξος για το μέλλον</a:t>
            </a:r>
            <a:r>
              <a:rPr lang="el-GR" sz="2800" dirty="0" smtClean="0"/>
              <a:t>. (</a:t>
            </a:r>
            <a:r>
              <a:rPr lang="el-GR" sz="2800" dirty="0"/>
              <a:t>Το 70% δηλώνει απαισιοδοξία για το μέλλον). </a:t>
            </a:r>
          </a:p>
        </p:txBody>
      </p:sp>
    </p:spTree>
    <p:extLst>
      <p:ext uri="{BB962C8B-B14F-4D97-AF65-F5344CB8AC3E}">
        <p14:creationId xmlns:p14="http://schemas.microsoft.com/office/powerpoint/2010/main" val="33886016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lvl="0"/>
            <a:r>
              <a:rPr lang="el-GR" dirty="0"/>
              <a:t>Έλεγχος ανεξαρτησίας </a:t>
            </a:r>
            <a:r>
              <a:rPr lang="el-GR" dirty="0" smtClean="0"/>
              <a:t>μεταβλητών</a:t>
            </a:r>
            <a:r>
              <a:rPr lang="el-GR" dirty="0"/>
              <a:t/>
            </a:r>
            <a:br>
              <a:rPr lang="el-GR" dirty="0"/>
            </a:br>
            <a:r>
              <a:rPr lang="el-GR" dirty="0" smtClean="0"/>
              <a:t>(1 </a:t>
            </a:r>
            <a:r>
              <a:rPr lang="el-GR" dirty="0"/>
              <a:t>από </a:t>
            </a:r>
            <a:r>
              <a:rPr lang="el-GR" dirty="0" smtClean="0"/>
              <a:t>19)</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sz="2800" b="1" dirty="0"/>
              <a:t>Ερευνητικό ερώτημα: </a:t>
            </a:r>
            <a:r>
              <a:rPr lang="el-GR" sz="2800" dirty="0"/>
              <a:t>Υπάρχει σχέση «μορφωτικού επιπέδου» (</a:t>
            </a:r>
            <a:r>
              <a:rPr lang="el-GR" sz="2800" dirty="0" smtClean="0"/>
              <a:t>Πανεπιστημιακή/μη </a:t>
            </a:r>
            <a:r>
              <a:rPr lang="el-GR" sz="2800" dirty="0"/>
              <a:t>Πανεπιστημιακή μόρφωση</a:t>
            </a:r>
            <a:r>
              <a:rPr lang="el-GR" sz="2800" dirty="0" smtClean="0"/>
              <a:t>) </a:t>
            </a:r>
            <a:r>
              <a:rPr lang="el-GR" sz="2800" dirty="0"/>
              <a:t>και «απαισιοδοξίας για το μέλλον» (</a:t>
            </a:r>
            <a:r>
              <a:rPr lang="el-GR" sz="2800" dirty="0" smtClean="0"/>
              <a:t>Συμφωνώ/Διαφωνώ)</a:t>
            </a:r>
          </a:p>
          <a:p>
            <a:pPr marL="0" indent="0">
              <a:buNone/>
            </a:pPr>
            <a:r>
              <a:rPr lang="el-GR" sz="2800" b="1" dirty="0" smtClean="0"/>
              <a:t>Μέτρηση</a:t>
            </a:r>
            <a:r>
              <a:rPr lang="el-GR" sz="2800" b="1" dirty="0"/>
              <a:t>: </a:t>
            </a:r>
            <a:r>
              <a:rPr lang="el-GR" sz="2800" dirty="0" smtClean="0"/>
              <a:t>Οι </a:t>
            </a:r>
            <a:r>
              <a:rPr lang="el-GR" sz="2800" dirty="0"/>
              <a:t>συμμετέχοντες δηλώνουν </a:t>
            </a:r>
            <a:r>
              <a:rPr lang="el-GR" sz="2800" dirty="0" smtClean="0"/>
              <a:t>Συμφωνώ / </a:t>
            </a:r>
            <a:r>
              <a:rPr lang="el-GR" sz="2800" dirty="0"/>
              <a:t>Διαφωνώ με τη δήλωση</a:t>
            </a:r>
            <a:r>
              <a:rPr lang="el-GR" sz="2800" dirty="0" smtClean="0"/>
              <a:t>:</a:t>
            </a:r>
          </a:p>
          <a:p>
            <a:pPr marL="0" indent="0">
              <a:buNone/>
            </a:pPr>
            <a:r>
              <a:rPr lang="el-GR" sz="2800" dirty="0" smtClean="0"/>
              <a:t>«</a:t>
            </a:r>
            <a:r>
              <a:rPr lang="el-GR" sz="2800" dirty="0"/>
              <a:t>Τα πράγματα πηγαίνουν από το κακό στο χειρότερο» </a:t>
            </a:r>
          </a:p>
          <a:p>
            <a:pPr marL="0" indent="0">
              <a:buNone/>
            </a:pPr>
            <a:r>
              <a:rPr lang="el-GR" sz="2800" dirty="0" smtClean="0"/>
              <a:t>Το </a:t>
            </a:r>
            <a:r>
              <a:rPr lang="el-GR" sz="2800" dirty="0"/>
              <a:t>«μορφωτικό επίπεδο» (με </a:t>
            </a:r>
            <a:r>
              <a:rPr lang="el-GR" sz="2800" dirty="0" smtClean="0"/>
              <a:t>πτυχίο/χωρίς </a:t>
            </a:r>
            <a:r>
              <a:rPr lang="el-GR" sz="2800" dirty="0"/>
              <a:t>πτυχίο κολλεγίου)</a:t>
            </a:r>
          </a:p>
          <a:p>
            <a:pPr marL="0" indent="0">
              <a:buNone/>
            </a:pPr>
            <a:r>
              <a:rPr lang="el-GR" sz="2800" b="1" dirty="0"/>
              <a:t>Στατιστικές </a:t>
            </a:r>
            <a:r>
              <a:rPr lang="el-GR" sz="2800" b="1" dirty="0" smtClean="0"/>
              <a:t>υποθέσεις:</a:t>
            </a:r>
            <a:endParaRPr lang="el-GR" sz="2800" b="1" dirty="0"/>
          </a:p>
          <a:p>
            <a:pPr marL="0" indent="0">
              <a:buNone/>
            </a:pPr>
            <a:r>
              <a:rPr lang="el-GR" sz="2800" dirty="0" smtClean="0"/>
              <a:t>	</a:t>
            </a:r>
            <a:r>
              <a:rPr lang="el-GR" sz="2800" b="1" dirty="0" smtClean="0"/>
              <a:t>Η</a:t>
            </a:r>
            <a:r>
              <a:rPr lang="el-GR" sz="2800" b="1" baseline="-25000" dirty="0" smtClean="0"/>
              <a:t>ο</a:t>
            </a:r>
            <a:r>
              <a:rPr lang="el-GR" sz="2800" b="1" dirty="0" smtClean="0"/>
              <a:t>:</a:t>
            </a:r>
            <a:r>
              <a:rPr lang="el-GR" sz="2800" dirty="0" smtClean="0"/>
              <a:t> </a:t>
            </a:r>
            <a:r>
              <a:rPr lang="el-GR" sz="2800" dirty="0"/>
              <a:t>Δεν υπάρχει σχέση «μορφωτικού επιπέδου» και «απαισιοδοξίας για το μέλλον» (το ποσοστό αισιοδοξίας είναι το ίδιο σε κάθε κατηγορία μόρφωσης)</a:t>
            </a:r>
          </a:p>
          <a:p>
            <a:pPr marL="0" indent="0">
              <a:buNone/>
            </a:pPr>
            <a:r>
              <a:rPr lang="el-GR" sz="2800" dirty="0"/>
              <a:t>	</a:t>
            </a:r>
            <a:r>
              <a:rPr lang="el-GR" sz="2800" b="1" dirty="0" smtClean="0"/>
              <a:t>Η</a:t>
            </a:r>
            <a:r>
              <a:rPr lang="el-GR" sz="2800" b="1" baseline="-25000" dirty="0" smtClean="0"/>
              <a:t>Α</a:t>
            </a:r>
            <a:r>
              <a:rPr lang="el-GR" sz="2800" b="1" dirty="0" smtClean="0"/>
              <a:t>:</a:t>
            </a:r>
            <a:r>
              <a:rPr lang="el-GR" sz="2800" dirty="0" smtClean="0"/>
              <a:t> </a:t>
            </a:r>
            <a:r>
              <a:rPr lang="el-GR" sz="2800" dirty="0"/>
              <a:t>Υπάρχει σχέση «μορφωτικού επιπέδου» και «απαισιοδοξίας για το μέλλον» (το ποσοστό αισιοδοξίας ποικίλει μεταξύ των κατηγοριών μόρφωσης)</a:t>
            </a:r>
          </a:p>
          <a:p>
            <a:pPr marL="0" indent="0">
              <a:buNone/>
            </a:pPr>
            <a:r>
              <a:rPr lang="el-GR" sz="2800" b="1" dirty="0" smtClean="0"/>
              <a:t>Δείγμα:</a:t>
            </a:r>
            <a:r>
              <a:rPr lang="el-GR" sz="2800" dirty="0" smtClean="0"/>
              <a:t> O </a:t>
            </a:r>
            <a:r>
              <a:rPr lang="el-GR" sz="2800" dirty="0"/>
              <a:t>έλεγχος θα εκτελεστεί με ένα τυχαίο δείγμα Ν=300 ατόμων</a:t>
            </a:r>
          </a:p>
          <a:p>
            <a:pPr marL="0" indent="0">
              <a:buNone/>
            </a:pPr>
            <a:endParaRPr lang="el-GR" sz="2800" dirty="0"/>
          </a:p>
          <a:p>
            <a:pPr marL="0" indent="0">
              <a:buNone/>
            </a:pPr>
            <a:endParaRPr lang="el-GR" sz="2800" dirty="0"/>
          </a:p>
          <a:p>
            <a:pPr marL="0" indent="0">
              <a:buNone/>
            </a:pPr>
            <a:endParaRPr lang="el-GR" sz="2800" dirty="0"/>
          </a:p>
        </p:txBody>
      </p:sp>
    </p:spTree>
    <p:extLst>
      <p:ext uri="{BB962C8B-B14F-4D97-AF65-F5344CB8AC3E}">
        <p14:creationId xmlns:p14="http://schemas.microsoft.com/office/powerpoint/2010/main" val="38428673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lvl="0"/>
            <a:r>
              <a:rPr lang="el-GR" dirty="0"/>
              <a:t>Έλεγχος ανεξαρτησίας </a:t>
            </a:r>
            <a:r>
              <a:rPr lang="el-GR" dirty="0" smtClean="0"/>
              <a:t>μεταβλητών</a:t>
            </a:r>
            <a:r>
              <a:rPr lang="el-GR" dirty="0"/>
              <a:t/>
            </a:r>
            <a:br>
              <a:rPr lang="el-GR" dirty="0"/>
            </a:br>
            <a:r>
              <a:rPr lang="el-GR" dirty="0" smtClean="0"/>
              <a:t>(2 </a:t>
            </a:r>
            <a:r>
              <a:rPr lang="el-GR" dirty="0"/>
              <a:t>από </a:t>
            </a:r>
            <a:r>
              <a:rPr lang="el-GR" dirty="0" smtClean="0"/>
              <a:t>19)</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smtClean="0"/>
              <a:t>Για </a:t>
            </a:r>
            <a:r>
              <a:rPr lang="el-GR" sz="2800" dirty="0"/>
              <a:t>την μελέτη της παρατηρούμενης σχέσης μεταξύ των δυο μεταβλητών στο τυχαίο δείγμα που διαθέτουμε και την εκτέλεση του ελέγχου στη συνέχεια, δημιουργείται </a:t>
            </a:r>
            <a:r>
              <a:rPr lang="el-GR" sz="2800" b="1" dirty="0"/>
              <a:t>ο πίνακας συνάφειας μεταξύ των </a:t>
            </a:r>
            <a:r>
              <a:rPr lang="el-GR" sz="2800" b="1" dirty="0" smtClean="0"/>
              <a:t>μεταβλητών.</a:t>
            </a:r>
            <a:endParaRPr lang="el-GR" sz="2800" b="1" dirty="0"/>
          </a:p>
          <a:p>
            <a:pPr marL="0" indent="0">
              <a:buNone/>
            </a:pPr>
            <a:r>
              <a:rPr lang="el-GR" sz="2800" dirty="0"/>
              <a:t>Ας δούμε τη χρήση του SPSS στην δημιουργία του πίνακα </a:t>
            </a:r>
            <a:r>
              <a:rPr lang="el-GR" sz="2800" dirty="0" smtClean="0"/>
              <a:t>συνάφειας:</a:t>
            </a:r>
            <a:endParaRPr lang="el-GR" sz="2800" dirty="0"/>
          </a:p>
          <a:p>
            <a:pPr marL="0" indent="0">
              <a:buNone/>
            </a:pPr>
            <a:endParaRPr lang="el-GR" sz="2800" dirty="0"/>
          </a:p>
          <a:p>
            <a:pPr marL="0" indent="0">
              <a:buNone/>
            </a:pPr>
            <a:endParaRPr lang="el-GR" sz="2800" dirty="0"/>
          </a:p>
        </p:txBody>
      </p:sp>
    </p:spTree>
    <p:extLst>
      <p:ext uri="{BB962C8B-B14F-4D97-AF65-F5344CB8AC3E}">
        <p14:creationId xmlns:p14="http://schemas.microsoft.com/office/powerpoint/2010/main" val="35348513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smtClean="0"/>
              <a:t>(3 </a:t>
            </a:r>
            <a:r>
              <a:rPr lang="el-GR" dirty="0"/>
              <a:t>από </a:t>
            </a:r>
            <a:r>
              <a:rPr lang="el-GR" dirty="0" smtClean="0"/>
              <a:t>19)</a:t>
            </a:r>
            <a:endParaRPr lang="el-GR" dirty="0"/>
          </a:p>
        </p:txBody>
      </p:sp>
      <p:pic>
        <p:nvPicPr>
          <p:cNvPr id="3" name="Picture Placeholder 2" descr="Εικόνα οθόνης ηλεκτρονικού υπολογιστή που γίνεται χρήση του SPSS"/>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9525" r="-9525" b="6279"/>
          <a:stretch/>
        </p:blipFill>
        <p:spPr>
          <a:xfrm>
            <a:off x="1792288" y="1556793"/>
            <a:ext cx="5486400" cy="3239326"/>
          </a:xfrm>
        </p:spPr>
      </p:pic>
    </p:spTree>
    <p:extLst>
      <p:ext uri="{BB962C8B-B14F-4D97-AF65-F5344CB8AC3E}">
        <p14:creationId xmlns:p14="http://schemas.microsoft.com/office/powerpoint/2010/main" val="6977735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smtClean="0"/>
              <a:t>(4 </a:t>
            </a:r>
            <a:r>
              <a:rPr lang="el-GR" dirty="0"/>
              <a:t>από </a:t>
            </a:r>
            <a:r>
              <a:rPr lang="el-GR" dirty="0" smtClean="0"/>
              <a:t>19)</a:t>
            </a:r>
            <a:endParaRPr lang="el-GR" dirty="0"/>
          </a:p>
        </p:txBody>
      </p:sp>
      <p:pic>
        <p:nvPicPr>
          <p:cNvPr id="3" name="Picture Placeholder 2" descr="Εικόνα οθόνης ηλεκτρονικού υπολογιστή που γίνεται χρήση του SPSS"/>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9525" r="-9525" b="5847"/>
          <a:stretch/>
        </p:blipFill>
        <p:spPr>
          <a:xfrm>
            <a:off x="1792288" y="1556792"/>
            <a:ext cx="5486400" cy="3254267"/>
          </a:xfrm>
        </p:spPr>
      </p:pic>
    </p:spTree>
    <p:extLst>
      <p:ext uri="{BB962C8B-B14F-4D97-AF65-F5344CB8AC3E}">
        <p14:creationId xmlns:p14="http://schemas.microsoft.com/office/powerpoint/2010/main" val="6977735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92500" lnSpcReduction="10000"/>
          </a:bodyPr>
          <a:lstStyle/>
          <a:p>
            <a:r>
              <a:rPr lang="el-GR" sz="2800" dirty="0"/>
              <a:t>Στο δείγμα, το ποσοστό </a:t>
            </a:r>
            <a:r>
              <a:rPr lang="el-GR" sz="2800" b="1" dirty="0"/>
              <a:t>(72%) </a:t>
            </a:r>
            <a:r>
              <a:rPr lang="el-GR" sz="2800" dirty="0"/>
              <a:t>των ανθρώπων χαμηλού μορφωτικού επιπέδου που συμφωνεί με την απαισιόδοξη προοπτική είναι υψηλότερο από το αντίστοιχο ποσοστό </a:t>
            </a:r>
            <a:r>
              <a:rPr lang="el-GR" sz="2800" b="1" dirty="0"/>
              <a:t>(58,9%) </a:t>
            </a:r>
            <a:r>
              <a:rPr lang="el-GR" sz="2800" dirty="0"/>
              <a:t>εκείνων με υψηλή </a:t>
            </a:r>
            <a:r>
              <a:rPr lang="el-GR" sz="2800" dirty="0" smtClean="0"/>
              <a:t>μόρφωση.</a:t>
            </a:r>
            <a:endParaRPr lang="el-GR" sz="2800" dirty="0"/>
          </a:p>
        </p:txBody>
      </p:sp>
      <p:sp>
        <p:nvSpPr>
          <p:cNvPr id="5" name="Τίτλος 4"/>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smtClean="0"/>
              <a:t>(5 </a:t>
            </a:r>
            <a:r>
              <a:rPr lang="el-GR" dirty="0"/>
              <a:t>από </a:t>
            </a:r>
            <a:r>
              <a:rPr lang="el-GR" dirty="0" smtClean="0"/>
              <a:t>19)</a:t>
            </a:r>
            <a:endParaRPr lang="el-GR" dirty="0"/>
          </a:p>
        </p:txBody>
      </p:sp>
      <p:pic>
        <p:nvPicPr>
          <p:cNvPr id="4" name="Content Placeholder 3" descr="Πίνακας συνάφειας"/>
          <p:cNvPicPr>
            <a:picLocks noGrp="1" noChangeAspect="1"/>
          </p:cNvPicPr>
          <p:nvPr>
            <p:ph idx="1"/>
          </p:nvPr>
        </p:nvPicPr>
        <p:blipFill>
          <a:blip r:embed="rId3">
            <a:extLst>
              <a:ext uri="{28A0092B-C50C-407E-A947-70E740481C1C}">
                <a14:useLocalDpi xmlns:a14="http://schemas.microsoft.com/office/drawing/2010/main" val="0"/>
              </a:ext>
            </a:extLst>
          </a:blip>
          <a:srcRect t="-50588" b="-50588"/>
          <a:stretch>
            <a:fillRect/>
          </a:stretch>
        </p:blipFill>
        <p:spPr/>
      </p:pic>
      <p:sp>
        <p:nvSpPr>
          <p:cNvPr id="9" name="10 - TextBox"/>
          <p:cNvSpPr txBox="1"/>
          <p:nvPr/>
        </p:nvSpPr>
        <p:spPr>
          <a:xfrm>
            <a:off x="3779912" y="3068960"/>
            <a:ext cx="3024336"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l-GR" dirty="0" smtClean="0">
                <a:solidFill>
                  <a:schemeClr val="tx1"/>
                </a:solidFill>
              </a:rPr>
              <a:t>Πίνακας συνάφειας</a:t>
            </a:r>
            <a:endParaRPr lang="el-GR" dirty="0">
              <a:solidFill>
                <a:schemeClr val="tx1"/>
              </a:solidFill>
            </a:endParaRPr>
          </a:p>
        </p:txBody>
      </p:sp>
      <p:sp>
        <p:nvSpPr>
          <p:cNvPr id="7" name="Line 11"/>
          <p:cNvSpPr>
            <a:spLocks noChangeShapeType="1"/>
          </p:cNvSpPr>
          <p:nvPr/>
        </p:nvSpPr>
        <p:spPr bwMode="auto">
          <a:xfrm>
            <a:off x="3275856" y="2204864"/>
            <a:ext cx="3600400" cy="1656184"/>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l-GR"/>
          </a:p>
        </p:txBody>
      </p:sp>
      <p:sp>
        <p:nvSpPr>
          <p:cNvPr id="8" name="Line 11"/>
          <p:cNvSpPr>
            <a:spLocks noChangeShapeType="1"/>
          </p:cNvSpPr>
          <p:nvPr/>
        </p:nvSpPr>
        <p:spPr bwMode="auto">
          <a:xfrm flipV="1">
            <a:off x="3203848" y="3861048"/>
            <a:ext cx="4320480" cy="1440160"/>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l-GR"/>
          </a:p>
        </p:txBody>
      </p:sp>
    </p:spTree>
    <p:extLst>
      <p:ext uri="{BB962C8B-B14F-4D97-AF65-F5344CB8AC3E}">
        <p14:creationId xmlns:p14="http://schemas.microsoft.com/office/powerpoint/2010/main" val="10681416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smtClean="0"/>
              <a:t>(</a:t>
            </a:r>
            <a:r>
              <a:rPr lang="el-GR" dirty="0"/>
              <a:t>6</a:t>
            </a:r>
            <a:r>
              <a:rPr lang="el-GR" dirty="0" smtClean="0"/>
              <a:t> </a:t>
            </a:r>
            <a:r>
              <a:rPr lang="el-GR" dirty="0"/>
              <a:t>από </a:t>
            </a:r>
            <a:r>
              <a:rPr lang="el-GR" dirty="0" smtClean="0"/>
              <a:t>19)</a:t>
            </a:r>
            <a:endParaRPr lang="el-GR" dirty="0"/>
          </a:p>
        </p:txBody>
      </p:sp>
      <p:sp>
        <p:nvSpPr>
          <p:cNvPr id="3" name="Θέση περιεχομένου 2"/>
          <p:cNvSpPr>
            <a:spLocks noGrp="1"/>
          </p:cNvSpPr>
          <p:nvPr>
            <p:ph idx="1"/>
          </p:nvPr>
        </p:nvSpPr>
        <p:spPr/>
        <p:txBody>
          <a:bodyPr>
            <a:normAutofit lnSpcReduction="10000"/>
          </a:bodyPr>
          <a:lstStyle/>
          <a:p>
            <a:pPr marL="0" indent="0">
              <a:spcBef>
                <a:spcPts val="300"/>
              </a:spcBef>
              <a:buNone/>
            </a:pPr>
            <a:r>
              <a:rPr lang="el-GR" sz="2800" dirty="0"/>
              <a:t>Για τη μελέτη της σχέσης στο δείγμα μας από τις συνδυαστικές συχνότητες </a:t>
            </a:r>
            <a:r>
              <a:rPr lang="el-GR" sz="2800" dirty="0" smtClean="0"/>
              <a:t>(529</a:t>
            </a:r>
            <a:r>
              <a:rPr lang="el-GR" sz="2800" dirty="0"/>
              <a:t>, 206, 132, 92) του </a:t>
            </a:r>
            <a:r>
              <a:rPr lang="el-GR" sz="2800" dirty="0" smtClean="0"/>
              <a:t>προηγούμενου </a:t>
            </a:r>
            <a:r>
              <a:rPr lang="el-GR" sz="2800" dirty="0"/>
              <a:t>πίνακα </a:t>
            </a:r>
            <a:r>
              <a:rPr lang="el-GR" sz="2800" dirty="0" smtClean="0"/>
              <a:t>συνάφειας:</a:t>
            </a:r>
            <a:endParaRPr lang="el-GR" sz="2800" dirty="0"/>
          </a:p>
          <a:p>
            <a:pPr marL="0" indent="0">
              <a:spcBef>
                <a:spcPts val="300"/>
              </a:spcBef>
              <a:buNone/>
            </a:pPr>
            <a:endParaRPr lang="el-GR" sz="2800" dirty="0" smtClean="0"/>
          </a:p>
          <a:p>
            <a:pPr marL="0" indent="0">
              <a:spcBef>
                <a:spcPts val="300"/>
              </a:spcBef>
              <a:buNone/>
            </a:pPr>
            <a:r>
              <a:rPr lang="el-GR" sz="2800" dirty="0" smtClean="0"/>
              <a:t>Α</a:t>
            </a:r>
            <a:r>
              <a:rPr lang="el-GR" sz="2800" dirty="0"/>
              <a:t>) </a:t>
            </a:r>
            <a:r>
              <a:rPr lang="el-GR" sz="2800" b="1" dirty="0"/>
              <a:t>υπολογίζουμε τις σχετικές συχνότητες (%) των </a:t>
            </a:r>
            <a:r>
              <a:rPr lang="el-GR" sz="2800" b="1" dirty="0" smtClean="0"/>
              <a:t>στηλών</a:t>
            </a:r>
          </a:p>
          <a:p>
            <a:pPr marL="0" indent="0">
              <a:spcBef>
                <a:spcPts val="300"/>
              </a:spcBef>
              <a:buNone/>
            </a:pPr>
            <a:r>
              <a:rPr lang="el-GR" sz="2800" dirty="0" smtClean="0"/>
              <a:t>[</a:t>
            </a:r>
            <a:r>
              <a:rPr lang="el-GR" sz="2800" dirty="0"/>
              <a:t>πχ. (529/735)*100=72% </a:t>
            </a:r>
            <a:r>
              <a:rPr lang="el-GR" sz="2800" dirty="0" smtClean="0"/>
              <a:t>και (</a:t>
            </a:r>
            <a:r>
              <a:rPr lang="el-GR" sz="2800" dirty="0"/>
              <a:t>132/224)*100=58,9].</a:t>
            </a:r>
          </a:p>
          <a:p>
            <a:pPr marL="0" indent="0">
              <a:spcBef>
                <a:spcPts val="300"/>
              </a:spcBef>
              <a:buNone/>
            </a:pPr>
            <a:endParaRPr lang="el-GR" sz="2800" dirty="0" smtClean="0"/>
          </a:p>
          <a:p>
            <a:pPr marL="0" indent="0">
              <a:spcBef>
                <a:spcPts val="300"/>
              </a:spcBef>
              <a:buNone/>
            </a:pPr>
            <a:r>
              <a:rPr lang="el-GR" sz="2800" dirty="0" smtClean="0"/>
              <a:t>Β</a:t>
            </a:r>
            <a:r>
              <a:rPr lang="el-GR" sz="2800" dirty="0"/>
              <a:t>) </a:t>
            </a:r>
            <a:r>
              <a:rPr lang="el-GR" sz="2800" b="1" dirty="0"/>
              <a:t>συγκρίνουμε τα ποσοστά της κάθε γραμμής μεταξύ τους</a:t>
            </a:r>
          </a:p>
        </p:txBody>
      </p:sp>
    </p:spTree>
    <p:extLst>
      <p:ext uri="{BB962C8B-B14F-4D97-AF65-F5344CB8AC3E}">
        <p14:creationId xmlns:p14="http://schemas.microsoft.com/office/powerpoint/2010/main" val="34875182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fontScale="92500"/>
          </a:bodyPr>
          <a:lstStyle/>
          <a:p>
            <a:r>
              <a:rPr lang="el-GR" sz="2400" dirty="0">
                <a:solidFill>
                  <a:srgbClr val="000000"/>
                </a:solidFill>
              </a:rPr>
              <a:t>Υπολογισμός αναμενόμενων συχνοτήτων και της ποσότητας </a:t>
            </a:r>
            <a:r>
              <a:rPr lang="el-GR" sz="2400" b="1" kern="0" dirty="0">
                <a:solidFill>
                  <a:srgbClr val="000000"/>
                </a:solidFill>
              </a:rPr>
              <a:t>χ</a:t>
            </a:r>
            <a:r>
              <a:rPr lang="el-GR" sz="2400" b="1" kern="0" baseline="30000" dirty="0">
                <a:solidFill>
                  <a:srgbClr val="000000"/>
                </a:solidFill>
              </a:rPr>
              <a:t>2 </a:t>
            </a:r>
            <a:r>
              <a:rPr lang="el-GR" sz="2400" b="1" kern="0" dirty="0">
                <a:solidFill>
                  <a:srgbClr val="000000"/>
                </a:solidFill>
              </a:rPr>
              <a:t> στο δείγμα μας με το </a:t>
            </a:r>
            <a:r>
              <a:rPr lang="en-US" sz="2400" b="1" kern="0" dirty="0" smtClean="0">
                <a:solidFill>
                  <a:srgbClr val="000000"/>
                </a:solidFill>
              </a:rPr>
              <a:t>SPSS.</a:t>
            </a:r>
            <a:endParaRPr lang="el-GR" sz="2400" dirty="0">
              <a:solidFill>
                <a:srgbClr val="000000"/>
              </a:solidFill>
            </a:endParaRPr>
          </a:p>
        </p:txBody>
      </p:sp>
      <p:sp>
        <p:nvSpPr>
          <p:cNvPr id="6" name="Τίτλος 5"/>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smtClean="0"/>
              <a:t>(</a:t>
            </a:r>
            <a:r>
              <a:rPr lang="el-GR" dirty="0"/>
              <a:t>7</a:t>
            </a:r>
            <a:r>
              <a:rPr lang="el-GR" dirty="0" smtClean="0"/>
              <a:t> </a:t>
            </a:r>
            <a:r>
              <a:rPr lang="el-GR" dirty="0"/>
              <a:t>από </a:t>
            </a:r>
            <a:r>
              <a:rPr lang="el-GR" dirty="0" smtClean="0"/>
              <a:t>19)</a:t>
            </a:r>
            <a:endParaRPr lang="el-GR" dirty="0"/>
          </a:p>
        </p:txBody>
      </p:sp>
      <p:pic>
        <p:nvPicPr>
          <p:cNvPr id="5" name="Picture Placeholder 4" descr="Εικόνα οθόνης ηλεκτρονικού υπολογιστή που γίνεται χρήση του SPSS"/>
          <p:cNvPicPr>
            <a:picLocks noGrp="1" noChangeAspect="1"/>
          </p:cNvPicPr>
          <p:nvPr>
            <p:ph type="pic" idx="1"/>
          </p:nvPr>
        </p:nvPicPr>
        <p:blipFill>
          <a:blip r:embed="rId3">
            <a:extLst>
              <a:ext uri="{28A0092B-C50C-407E-A947-70E740481C1C}">
                <a14:useLocalDpi xmlns:a14="http://schemas.microsoft.com/office/drawing/2010/main" val="0"/>
              </a:ext>
            </a:extLst>
          </a:blip>
          <a:srcRect t="-9885" b="-9885"/>
          <a:stretch>
            <a:fillRect/>
          </a:stretch>
        </p:blipFill>
        <p:spPr/>
      </p:pic>
    </p:spTree>
    <p:extLst>
      <p:ext uri="{BB962C8B-B14F-4D97-AF65-F5344CB8AC3E}">
        <p14:creationId xmlns:p14="http://schemas.microsoft.com/office/powerpoint/2010/main" val="5989258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smtClean="0"/>
              <a:t>(</a:t>
            </a:r>
            <a:r>
              <a:rPr lang="el-GR" dirty="0"/>
              <a:t>8</a:t>
            </a:r>
            <a:r>
              <a:rPr lang="el-GR" dirty="0" smtClean="0"/>
              <a:t> </a:t>
            </a:r>
            <a:r>
              <a:rPr lang="el-GR" dirty="0"/>
              <a:t>από </a:t>
            </a:r>
            <a:r>
              <a:rPr lang="el-GR" dirty="0" smtClean="0"/>
              <a:t>19)</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2800" b="1" dirty="0"/>
              <a:t>Υπολογισμός αναμενόμενων </a:t>
            </a:r>
            <a:r>
              <a:rPr lang="el-GR" sz="2800" b="1" dirty="0" smtClean="0"/>
              <a:t>συχνοτήτων</a:t>
            </a:r>
            <a:r>
              <a:rPr lang="en-US" sz="2800" b="1" dirty="0" smtClean="0"/>
              <a:t> </a:t>
            </a:r>
            <a:r>
              <a:rPr lang="el-GR" sz="2800" b="1" dirty="0" smtClean="0"/>
              <a:t>και </a:t>
            </a:r>
            <a:r>
              <a:rPr lang="el-GR" sz="2800" b="1" dirty="0"/>
              <a:t>της ποσότητας </a:t>
            </a:r>
            <a:r>
              <a:rPr lang="el-GR" sz="2800" b="1" dirty="0" smtClean="0"/>
              <a:t>χ</a:t>
            </a:r>
            <a:r>
              <a:rPr lang="en-US" sz="2800" b="1" baseline="30000" dirty="0" smtClean="0"/>
              <a:t>2</a:t>
            </a:r>
            <a:r>
              <a:rPr lang="el-GR" sz="2800" b="1" dirty="0" smtClean="0"/>
              <a:t> </a:t>
            </a:r>
            <a:r>
              <a:rPr lang="el-GR" sz="2800" b="1" dirty="0"/>
              <a:t>στο δείγμα </a:t>
            </a:r>
            <a:r>
              <a:rPr lang="el-GR" sz="2800" b="1" dirty="0" smtClean="0"/>
              <a:t>μας</a:t>
            </a:r>
            <a:endParaRPr lang="en-US" sz="2800" b="1" dirty="0" smtClean="0"/>
          </a:p>
          <a:p>
            <a:pPr marL="0" indent="0">
              <a:buNone/>
            </a:pPr>
            <a:r>
              <a:rPr lang="el-GR" sz="2800" dirty="0" smtClean="0"/>
              <a:t>	Οι </a:t>
            </a:r>
            <a:r>
              <a:rPr lang="el-GR" sz="2800" dirty="0"/>
              <a:t>αναμενόμενες συχνότητες αναφέρονται στις </a:t>
            </a:r>
            <a:r>
              <a:rPr lang="el-GR" sz="2800" dirty="0" smtClean="0"/>
              <a:t>	συνδυαστικές </a:t>
            </a:r>
            <a:r>
              <a:rPr lang="el-GR" sz="2800" dirty="0"/>
              <a:t>συχνότητες που προκύπτουν σε ένα </a:t>
            </a:r>
            <a:r>
              <a:rPr lang="el-GR" sz="2800" dirty="0" smtClean="0"/>
              <a:t>	δείγμα </a:t>
            </a:r>
            <a:r>
              <a:rPr lang="el-GR" sz="2800" dirty="0"/>
              <a:t>για το οποίο ισχύει απολύτως η μηδενική </a:t>
            </a:r>
            <a:r>
              <a:rPr lang="el-GR" sz="2800" dirty="0" smtClean="0"/>
              <a:t>	υπόθεση</a:t>
            </a:r>
            <a:r>
              <a:rPr lang="el-GR" sz="2800" dirty="0"/>
              <a:t>.</a:t>
            </a:r>
            <a:r>
              <a:rPr lang="en-US" sz="2800" dirty="0"/>
              <a:t> </a:t>
            </a:r>
            <a:r>
              <a:rPr lang="el-GR" sz="2800" dirty="0">
                <a:solidFill>
                  <a:srgbClr val="000000"/>
                </a:solidFill>
              </a:rPr>
              <a:t>Μπορεί να υπολογιστούν από τον τύπο:</a:t>
            </a:r>
            <a:endParaRPr lang="en-US" sz="2800" dirty="0">
              <a:solidFill>
                <a:srgbClr val="000000"/>
              </a:solidFill>
            </a:endParaRPr>
          </a:p>
          <a:p>
            <a:endParaRPr lang="en-US" sz="2800" dirty="0">
              <a:solidFill>
                <a:srgbClr val="000000"/>
              </a:solidFill>
            </a:endParaRPr>
          </a:p>
          <a:p>
            <a:endParaRPr lang="el-GR" sz="2800" dirty="0">
              <a:solidFill>
                <a:srgbClr val="000000"/>
              </a:solidFill>
            </a:endParaRPr>
          </a:p>
          <a:p>
            <a:pPr marL="0" indent="0">
              <a:buNone/>
            </a:pPr>
            <a:r>
              <a:rPr lang="el-GR" sz="2800" dirty="0" smtClean="0">
                <a:solidFill>
                  <a:srgbClr val="000000"/>
                </a:solidFill>
              </a:rPr>
              <a:t>	όπου </a:t>
            </a:r>
            <a:r>
              <a:rPr lang="en-US" sz="2800" dirty="0" err="1">
                <a:solidFill>
                  <a:srgbClr val="000000"/>
                </a:solidFill>
              </a:rPr>
              <a:t>k</a:t>
            </a:r>
            <a:r>
              <a:rPr lang="en-US" sz="2800" baseline="-25000" dirty="0" err="1">
                <a:solidFill>
                  <a:srgbClr val="000000"/>
                </a:solidFill>
              </a:rPr>
              <a:t>i</a:t>
            </a:r>
            <a:r>
              <a:rPr lang="en-US" sz="2800" dirty="0">
                <a:solidFill>
                  <a:srgbClr val="000000"/>
                </a:solidFill>
              </a:rPr>
              <a:t>, </a:t>
            </a:r>
            <a:r>
              <a:rPr lang="el-GR" sz="2800" dirty="0">
                <a:solidFill>
                  <a:srgbClr val="000000"/>
                </a:solidFill>
              </a:rPr>
              <a:t>k</a:t>
            </a:r>
            <a:r>
              <a:rPr lang="en-US" sz="2800" baseline="-25000" dirty="0">
                <a:solidFill>
                  <a:srgbClr val="000000"/>
                </a:solidFill>
              </a:rPr>
              <a:t>j</a:t>
            </a:r>
            <a:r>
              <a:rPr lang="el-GR" sz="2800" dirty="0">
                <a:solidFill>
                  <a:srgbClr val="000000"/>
                </a:solidFill>
              </a:rPr>
              <a:t> άθροισμα γραμμής και στήλης του κελιού </a:t>
            </a:r>
            <a:r>
              <a:rPr lang="el-GR" sz="2800" dirty="0" smtClean="0">
                <a:solidFill>
                  <a:srgbClr val="000000"/>
                </a:solidFill>
              </a:rPr>
              <a:t>	και </a:t>
            </a:r>
            <a:r>
              <a:rPr lang="el-GR" sz="2800" i="1" dirty="0">
                <a:solidFill>
                  <a:srgbClr val="000000"/>
                </a:solidFill>
              </a:rPr>
              <a:t>Ν</a:t>
            </a:r>
            <a:r>
              <a:rPr lang="el-GR" sz="2800" dirty="0">
                <a:solidFill>
                  <a:srgbClr val="000000"/>
                </a:solidFill>
              </a:rPr>
              <a:t> το μέγεθος του δείγματος     </a:t>
            </a:r>
          </a:p>
          <a:p>
            <a:pPr marL="0" indent="0">
              <a:buNone/>
            </a:pPr>
            <a:endParaRPr lang="en-US" sz="2800" b="1" dirty="0" smtClean="0"/>
          </a:p>
          <a:p>
            <a:pPr marL="0" indent="0">
              <a:buNone/>
            </a:pPr>
            <a:endParaRPr lang="el-GR" sz="2800" b="1" dirty="0"/>
          </a:p>
        </p:txBody>
      </p:sp>
      <p:graphicFrame>
        <p:nvGraphicFramePr>
          <p:cNvPr id="4" name="Object 3"/>
          <p:cNvGraphicFramePr>
            <a:graphicFrameLocks noChangeAspect="1"/>
          </p:cNvGraphicFramePr>
          <p:nvPr>
            <p:extLst>
              <p:ext uri="{D42A27DB-BD31-4B8C-83A1-F6EECF244321}">
                <p14:modId xmlns:p14="http://schemas.microsoft.com/office/powerpoint/2010/main" val="2775825365"/>
              </p:ext>
            </p:extLst>
          </p:nvPr>
        </p:nvGraphicFramePr>
        <p:xfrm>
          <a:off x="3779912" y="4012927"/>
          <a:ext cx="1704082" cy="943740"/>
        </p:xfrm>
        <a:graphic>
          <a:graphicData uri="http://schemas.openxmlformats.org/presentationml/2006/ole">
            <mc:AlternateContent xmlns:mc="http://schemas.openxmlformats.org/markup-compatibility/2006">
              <mc:Choice xmlns:v="urn:schemas-microsoft-com:vml" Requires="v">
                <p:oleObj spid="_x0000_s4112" name="Εξίσωση" r:id="rId4" imgW="1054080" imgH="583920" progId="Equation.3">
                  <p:embed/>
                </p:oleObj>
              </mc:Choice>
              <mc:Fallback>
                <p:oleObj name="Εξίσωση" r:id="rId4" imgW="1054080" imgH="583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4012927"/>
                        <a:ext cx="1704082" cy="94374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0757409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Παρουσιάζονται οι βασικές έννοιες του ελέγχου υποθέσεων που αφορούν στη σύγκριση μέσων τιμών και τη συνάφεια μεταξύ δυο μεταβλητών. Γίνεται επίσης εισαγωγή στην εκτιμητική της μέσης τιμής με τη βοήθεια των διαστημάτων εμπιστοσύνης.</a:t>
            </a:r>
          </a:p>
        </p:txBody>
      </p:sp>
    </p:spTree>
    <p:extLst>
      <p:ext uri="{BB962C8B-B14F-4D97-AF65-F5344CB8AC3E}">
        <p14:creationId xmlns:p14="http://schemas.microsoft.com/office/powerpoint/2010/main" val="37767203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smtClean="0"/>
              <a:t>(9 </a:t>
            </a:r>
            <a:r>
              <a:rPr lang="el-GR" dirty="0"/>
              <a:t>από </a:t>
            </a:r>
            <a:r>
              <a:rPr lang="el-GR" dirty="0" smtClean="0"/>
              <a:t>19)</a:t>
            </a:r>
            <a:endParaRPr lang="el-GR" dirty="0"/>
          </a:p>
        </p:txBody>
      </p:sp>
      <p:pic>
        <p:nvPicPr>
          <p:cNvPr id="3" name="Picture Placeholder 2" descr="Πίνακας δεδομένων"/>
          <p:cNvPicPr>
            <a:picLocks noGrp="1" noChangeAspect="1"/>
          </p:cNvPicPr>
          <p:nvPr>
            <p:ph type="pic" idx="1"/>
          </p:nvPr>
        </p:nvPicPr>
        <p:blipFill>
          <a:blip r:embed="rId4">
            <a:extLst>
              <a:ext uri="{28A0092B-C50C-407E-A947-70E740481C1C}">
                <a14:useLocalDpi xmlns:a14="http://schemas.microsoft.com/office/drawing/2010/main" val="0"/>
              </a:ext>
            </a:extLst>
          </a:blip>
          <a:srcRect t="-2811" b="-2811"/>
          <a:stretch>
            <a:fillRect/>
          </a:stretch>
        </p:blipFill>
        <p:spPr/>
      </p:pic>
      <p:graphicFrame>
        <p:nvGraphicFramePr>
          <p:cNvPr id="7" name="Object 6"/>
          <p:cNvGraphicFramePr>
            <a:graphicFrameLocks noChangeAspect="1"/>
          </p:cNvGraphicFramePr>
          <p:nvPr>
            <p:extLst>
              <p:ext uri="{D42A27DB-BD31-4B8C-83A1-F6EECF244321}">
                <p14:modId xmlns:p14="http://schemas.microsoft.com/office/powerpoint/2010/main" val="2445058025"/>
              </p:ext>
            </p:extLst>
          </p:nvPr>
        </p:nvGraphicFramePr>
        <p:xfrm>
          <a:off x="2051050" y="5229225"/>
          <a:ext cx="4249738" cy="833438"/>
        </p:xfrm>
        <a:graphic>
          <a:graphicData uri="http://schemas.openxmlformats.org/presentationml/2006/ole">
            <mc:AlternateContent xmlns:mc="http://schemas.openxmlformats.org/markup-compatibility/2006">
              <mc:Choice xmlns:v="urn:schemas-microsoft-com:vml" Requires="v">
                <p:oleObj spid="_x0000_s5137" name="Equation" r:id="rId5" imgW="2844720" imgH="558720" progId="Equation.3">
                  <p:embed/>
                </p:oleObj>
              </mc:Choice>
              <mc:Fallback>
                <p:oleObj name="Equation" r:id="rId5" imgW="2844720" imgH="558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5229225"/>
                        <a:ext cx="4249738" cy="833438"/>
                      </a:xfrm>
                      <a:prstGeom prst="rect">
                        <a:avLst/>
                      </a:prstGeom>
                      <a:noFill/>
                      <a:ln>
                        <a:noFill/>
                      </a:ln>
                      <a:effectLst/>
                      <a:extLst/>
                    </p:spPr>
                  </p:pic>
                </p:oleObj>
              </mc:Fallback>
            </mc:AlternateContent>
          </a:graphicData>
        </a:graphic>
      </p:graphicFrame>
      <p:cxnSp>
        <p:nvCxnSpPr>
          <p:cNvPr id="9" name="13 - Ευθύγραμμο βέλος σύνδεσης"/>
          <p:cNvCxnSpPr/>
          <p:nvPr/>
        </p:nvCxnSpPr>
        <p:spPr>
          <a:xfrm flipV="1">
            <a:off x="3131840" y="2780928"/>
            <a:ext cx="3672408" cy="2520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23 - Ευθύγραμμο βέλος σύνδεσης"/>
          <p:cNvCxnSpPr/>
          <p:nvPr/>
        </p:nvCxnSpPr>
        <p:spPr>
          <a:xfrm flipV="1">
            <a:off x="3491880" y="4293096"/>
            <a:ext cx="3312368" cy="1512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15 - Ευθύγραμμο βέλος σύνδεσης"/>
          <p:cNvCxnSpPr/>
          <p:nvPr/>
        </p:nvCxnSpPr>
        <p:spPr>
          <a:xfrm flipV="1">
            <a:off x="3563888" y="4365104"/>
            <a:ext cx="1728192" cy="9361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3368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a:bodyPr>
          <a:lstStyle/>
          <a:p>
            <a:r>
              <a:rPr lang="el-GR" sz="2800" dirty="0">
                <a:solidFill>
                  <a:srgbClr val="000000"/>
                </a:solidFill>
              </a:rPr>
              <a:t>Η δειγματοληπτική κατανομή της </a:t>
            </a:r>
            <a:r>
              <a:rPr lang="el-GR" sz="2800" dirty="0" smtClean="0">
                <a:solidFill>
                  <a:srgbClr val="000000"/>
                </a:solidFill>
              </a:rPr>
              <a:t>ποσότητας:</a:t>
            </a:r>
            <a:endParaRPr lang="el-GR" sz="2800" dirty="0">
              <a:solidFill>
                <a:srgbClr val="000000"/>
              </a:solidFill>
            </a:endParaRPr>
          </a:p>
          <a:p>
            <a:endParaRPr lang="el-GR" sz="2800" dirty="0" smtClean="0">
              <a:solidFill>
                <a:srgbClr val="000000"/>
              </a:solidFill>
            </a:endParaRPr>
          </a:p>
          <a:p>
            <a:endParaRPr lang="el-GR" sz="2800" dirty="0" smtClean="0">
              <a:solidFill>
                <a:srgbClr val="000000"/>
              </a:solidFill>
            </a:endParaRPr>
          </a:p>
          <a:p>
            <a:r>
              <a:rPr lang="el-GR" sz="2800" dirty="0" smtClean="0">
                <a:solidFill>
                  <a:srgbClr val="000000"/>
                </a:solidFill>
              </a:rPr>
              <a:t>Ακολουθεί </a:t>
            </a:r>
            <a:r>
              <a:rPr lang="el-GR" sz="2800" dirty="0">
                <a:solidFill>
                  <a:srgbClr val="000000"/>
                </a:solidFill>
              </a:rPr>
              <a:t>την</a:t>
            </a:r>
            <a:r>
              <a:rPr lang="el-GR" sz="2800" b="1" kern="0" dirty="0">
                <a:solidFill>
                  <a:srgbClr val="000000"/>
                </a:solidFill>
              </a:rPr>
              <a:t> χ</a:t>
            </a:r>
            <a:r>
              <a:rPr lang="el-GR" sz="2800" b="1" kern="0" baseline="30000" dirty="0">
                <a:solidFill>
                  <a:srgbClr val="000000"/>
                </a:solidFill>
              </a:rPr>
              <a:t>2</a:t>
            </a:r>
            <a:r>
              <a:rPr lang="el-GR" sz="2800" dirty="0">
                <a:solidFill>
                  <a:srgbClr val="000000"/>
                </a:solidFill>
              </a:rPr>
              <a:t> κατανομή με  </a:t>
            </a:r>
            <a:r>
              <a:rPr lang="el-GR" sz="2800" dirty="0" smtClean="0">
                <a:solidFill>
                  <a:srgbClr val="000000"/>
                </a:solidFill>
              </a:rPr>
              <a:t>ΒΕ=(</a:t>
            </a:r>
            <a:r>
              <a:rPr lang="el-GR" sz="2800" dirty="0">
                <a:solidFill>
                  <a:srgbClr val="000000"/>
                </a:solidFill>
              </a:rPr>
              <a:t>γ-1)(σ-1)= (2-1)(2-1)=</a:t>
            </a:r>
            <a:r>
              <a:rPr lang="el-GR" sz="2800" dirty="0" smtClean="0">
                <a:solidFill>
                  <a:srgbClr val="000000"/>
                </a:solidFill>
              </a:rPr>
              <a:t>1</a:t>
            </a:r>
            <a:endParaRPr lang="el-GR" sz="2800" dirty="0">
              <a:solidFill>
                <a:srgbClr val="000000"/>
              </a:solidFill>
            </a:endParaRPr>
          </a:p>
        </p:txBody>
      </p:sp>
      <p:sp>
        <p:nvSpPr>
          <p:cNvPr id="5" name="Τίτλος 4"/>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smtClean="0"/>
              <a:t>(10 </a:t>
            </a:r>
            <a:r>
              <a:rPr lang="el-GR" dirty="0"/>
              <a:t>από </a:t>
            </a:r>
            <a:r>
              <a:rPr lang="el-GR" dirty="0" smtClean="0"/>
              <a:t>19)</a:t>
            </a:r>
            <a:endParaRPr lang="el-GR" dirty="0"/>
          </a:p>
        </p:txBody>
      </p:sp>
      <p:pic>
        <p:nvPicPr>
          <p:cNvPr id="4" name="Content Placeholder 3" descr="Πίνακας δεδομένων"/>
          <p:cNvPicPr>
            <a:picLocks noGrp="1" noChangeAspect="1"/>
          </p:cNvPicPr>
          <p:nvPr>
            <p:ph idx="1"/>
          </p:nvPr>
        </p:nvPicPr>
        <p:blipFill>
          <a:blip r:embed="rId4">
            <a:extLst>
              <a:ext uri="{28A0092B-C50C-407E-A947-70E740481C1C}">
                <a14:useLocalDpi xmlns:a14="http://schemas.microsoft.com/office/drawing/2010/main" val="0"/>
              </a:ext>
            </a:extLst>
          </a:blip>
          <a:srcRect t="-25576" b="-25576"/>
          <a:stretch>
            <a:fillRect/>
          </a:stretch>
        </p:blipFill>
        <p:spPr/>
      </p:pic>
      <p:graphicFrame>
        <p:nvGraphicFramePr>
          <p:cNvPr id="7" name="Object 3"/>
          <p:cNvGraphicFramePr>
            <a:graphicFrameLocks noChangeAspect="1"/>
          </p:cNvGraphicFramePr>
          <p:nvPr>
            <p:extLst>
              <p:ext uri="{D42A27DB-BD31-4B8C-83A1-F6EECF244321}">
                <p14:modId xmlns:p14="http://schemas.microsoft.com/office/powerpoint/2010/main" val="3319304770"/>
              </p:ext>
            </p:extLst>
          </p:nvPr>
        </p:nvGraphicFramePr>
        <p:xfrm>
          <a:off x="683568" y="2996952"/>
          <a:ext cx="2267553" cy="936104"/>
        </p:xfrm>
        <a:graphic>
          <a:graphicData uri="http://schemas.openxmlformats.org/presentationml/2006/ole">
            <mc:AlternateContent xmlns:mc="http://schemas.openxmlformats.org/markup-compatibility/2006">
              <mc:Choice xmlns:v="urn:schemas-microsoft-com:vml" Requires="v">
                <p:oleObj spid="_x0000_s7183" name="Εξίσωση" r:id="rId5" imgW="1600200" imgH="660240" progId="Equation.3">
                  <p:embed/>
                </p:oleObj>
              </mc:Choice>
              <mc:Fallback>
                <p:oleObj name="Εξίσωση" r:id="rId5" imgW="160020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2996952"/>
                        <a:ext cx="2267553" cy="936104"/>
                      </a:xfrm>
                      <a:prstGeom prst="rect">
                        <a:avLst/>
                      </a:prstGeom>
                      <a:noFill/>
                      <a:extLst/>
                    </p:spPr>
                  </p:pic>
                </p:oleObj>
              </mc:Fallback>
            </mc:AlternateContent>
          </a:graphicData>
        </a:graphic>
      </p:graphicFrame>
    </p:spTree>
    <p:extLst>
      <p:ext uri="{BB962C8B-B14F-4D97-AF65-F5344CB8AC3E}">
        <p14:creationId xmlns:p14="http://schemas.microsoft.com/office/powerpoint/2010/main" val="14755082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dirty="0"/>
              <a:t>Οι υπολογισμοί </a:t>
            </a:r>
            <a:r>
              <a:rPr lang="el-GR" dirty="0" smtClean="0"/>
              <a:t>διευκολύνονται με</a:t>
            </a:r>
          </a:p>
          <a:p>
            <a:r>
              <a:rPr lang="el-GR" dirty="0" smtClean="0"/>
              <a:t>τη </a:t>
            </a:r>
            <a:r>
              <a:rPr lang="el-GR" dirty="0"/>
              <a:t>βοήθεια του παραπάνω </a:t>
            </a:r>
            <a:r>
              <a:rPr lang="el-GR" dirty="0" smtClean="0"/>
              <a:t>πίνακα.</a:t>
            </a:r>
            <a:endParaRPr lang="el-GR" dirty="0"/>
          </a:p>
        </p:txBody>
      </p:sp>
      <p:sp>
        <p:nvSpPr>
          <p:cNvPr id="6" name="Τίτλος 5"/>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a:t>(</a:t>
            </a:r>
            <a:r>
              <a:rPr lang="el-GR" dirty="0" smtClean="0"/>
              <a:t>11 </a:t>
            </a:r>
            <a:r>
              <a:rPr lang="el-GR" dirty="0"/>
              <a:t>από </a:t>
            </a:r>
            <a:r>
              <a:rPr lang="el-GR" dirty="0" smtClean="0"/>
              <a:t>19)</a:t>
            </a:r>
            <a:endParaRPr lang="el-GR" dirty="0"/>
          </a:p>
        </p:txBody>
      </p:sp>
      <p:pic>
        <p:nvPicPr>
          <p:cNvPr id="3" name="Picture Placeholder 2" descr="Πίνακας συχνοτήτων"/>
          <p:cNvPicPr>
            <a:picLocks noGrp="1" noChangeAspect="1"/>
          </p:cNvPicPr>
          <p:nvPr>
            <p:ph type="pic" idx="1"/>
          </p:nvPr>
        </p:nvPicPr>
        <p:blipFill>
          <a:blip r:embed="rId4">
            <a:extLst>
              <a:ext uri="{28A0092B-C50C-407E-A947-70E740481C1C}">
                <a14:useLocalDpi xmlns:a14="http://schemas.microsoft.com/office/drawing/2010/main" val="0"/>
              </a:ext>
            </a:extLst>
          </a:blip>
          <a:srcRect t="-23390" b="-23390"/>
          <a:stretch>
            <a:fillRect/>
          </a:stretch>
        </p:blipFill>
        <p:spPr/>
      </p:pic>
      <p:graphicFrame>
        <p:nvGraphicFramePr>
          <p:cNvPr id="7" name="Object 2"/>
          <p:cNvGraphicFramePr>
            <a:graphicFrameLocks noChangeAspect="1"/>
          </p:cNvGraphicFramePr>
          <p:nvPr>
            <p:extLst>
              <p:ext uri="{D42A27DB-BD31-4B8C-83A1-F6EECF244321}">
                <p14:modId xmlns:p14="http://schemas.microsoft.com/office/powerpoint/2010/main" val="1883889029"/>
              </p:ext>
            </p:extLst>
          </p:nvPr>
        </p:nvGraphicFramePr>
        <p:xfrm>
          <a:off x="5652120" y="5157192"/>
          <a:ext cx="1800200" cy="742760"/>
        </p:xfrm>
        <a:graphic>
          <a:graphicData uri="http://schemas.openxmlformats.org/presentationml/2006/ole">
            <mc:AlternateContent xmlns:mc="http://schemas.openxmlformats.org/markup-compatibility/2006">
              <mc:Choice xmlns:v="urn:schemas-microsoft-com:vml" Requires="v">
                <p:oleObj spid="_x0000_s8207" name="Εξίσωση" r:id="rId5" imgW="1600200" imgH="660240" progId="Equation.3">
                  <p:embed/>
                </p:oleObj>
              </mc:Choice>
              <mc:Fallback>
                <p:oleObj name="Εξίσωση" r:id="rId5" imgW="1600200" imgH="660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5157192"/>
                        <a:ext cx="1800200" cy="742760"/>
                      </a:xfrm>
                      <a:prstGeom prst="rect">
                        <a:avLst/>
                      </a:prstGeom>
                      <a:noFill/>
                      <a:extLst/>
                    </p:spPr>
                  </p:pic>
                </p:oleObj>
              </mc:Fallback>
            </mc:AlternateContent>
          </a:graphicData>
        </a:graphic>
      </p:graphicFrame>
      <p:cxnSp>
        <p:nvCxnSpPr>
          <p:cNvPr id="9" name="9 - Ευθύγραμμο βέλος σύνδεσης"/>
          <p:cNvCxnSpPr/>
          <p:nvPr/>
        </p:nvCxnSpPr>
        <p:spPr>
          <a:xfrm flipV="1">
            <a:off x="6804248" y="4437112"/>
            <a:ext cx="288032"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06536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a:t>(</a:t>
            </a:r>
            <a:r>
              <a:rPr lang="el-GR" dirty="0" smtClean="0"/>
              <a:t>12 </a:t>
            </a:r>
            <a:r>
              <a:rPr lang="el-GR" dirty="0"/>
              <a:t>από </a:t>
            </a:r>
            <a:r>
              <a:rPr lang="el-GR" dirty="0" smtClean="0"/>
              <a:t>19)</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Με ένα βαθμό ελευθερίας για α=0,05 επίπεδο σημαντικότητας η κρίσιμη τιμή είναι πάλι 3,84</a:t>
            </a:r>
            <a:r>
              <a:rPr lang="el-GR" sz="2800" dirty="0" smtClean="0"/>
              <a:t>.</a:t>
            </a:r>
          </a:p>
          <a:p>
            <a:pPr marL="0" indent="0">
              <a:buNone/>
            </a:pPr>
            <a:r>
              <a:rPr lang="el-GR" sz="2800" dirty="0" smtClean="0"/>
              <a:t>Επειδή </a:t>
            </a:r>
            <a:r>
              <a:rPr lang="el-GR" sz="2800" dirty="0"/>
              <a:t>στο δείγμα της έρευνας </a:t>
            </a:r>
            <a:r>
              <a:rPr lang="el-GR" sz="2800" dirty="0" smtClean="0"/>
              <a:t>χ</a:t>
            </a:r>
            <a:r>
              <a:rPr lang="el-GR" sz="2800" baseline="30000" dirty="0" smtClean="0"/>
              <a:t>2</a:t>
            </a:r>
            <a:r>
              <a:rPr lang="el-GR" sz="2800" dirty="0" smtClean="0"/>
              <a:t> </a:t>
            </a:r>
            <a:r>
              <a:rPr lang="el-GR" sz="2800" dirty="0"/>
              <a:t>= 13,64 (από τη προηγούμενη διαφάνεια) δηλαδή </a:t>
            </a:r>
            <a:r>
              <a:rPr lang="el-GR" sz="2800" dirty="0" smtClean="0"/>
              <a:t>χ</a:t>
            </a:r>
            <a:r>
              <a:rPr lang="el-GR" sz="2800" baseline="30000" dirty="0" smtClean="0"/>
              <a:t>2</a:t>
            </a:r>
            <a:r>
              <a:rPr lang="el-GR" sz="2800" dirty="0" smtClean="0"/>
              <a:t> &gt; 3,84</a:t>
            </a:r>
            <a:r>
              <a:rPr lang="el-GR" sz="2800" dirty="0"/>
              <a:t>,  απορρίπτεται η μηδενική υπόθεση. Συμπεραίνουμε ότι  υπάρχει σχέση «μορφωτικού επιπέδου» και «απαισιοδοξίας για το μέλλον». Το ποσοστό των απαισιόδοξων ανθρώπων είναι σημαντικά μεγαλύτερο σε μη πτυχιούχους από ότι σε πτυχιούχους κολλεγίου (72% και 58,9% </a:t>
            </a:r>
            <a:r>
              <a:rPr lang="el-GR" sz="2800" dirty="0" smtClean="0"/>
              <a:t>αντίστοιχα). </a:t>
            </a:r>
            <a:endParaRPr lang="el-GR" sz="2800" dirty="0"/>
          </a:p>
        </p:txBody>
      </p:sp>
    </p:spTree>
    <p:extLst>
      <p:ext uri="{BB962C8B-B14F-4D97-AF65-F5344CB8AC3E}">
        <p14:creationId xmlns:p14="http://schemas.microsoft.com/office/powerpoint/2010/main" val="7705826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a:t>(</a:t>
            </a:r>
            <a:r>
              <a:rPr lang="el-GR" dirty="0" smtClean="0"/>
              <a:t>13 </a:t>
            </a:r>
            <a:r>
              <a:rPr lang="el-GR" dirty="0"/>
              <a:t>από </a:t>
            </a:r>
            <a:r>
              <a:rPr lang="el-GR" dirty="0" smtClean="0"/>
              <a:t>19)</a:t>
            </a:r>
            <a:endParaRPr lang="el-GR" dirty="0"/>
          </a:p>
        </p:txBody>
      </p:sp>
      <p:pic>
        <p:nvPicPr>
          <p:cNvPr id="3" name="Picture Placeholder 2" descr="Εικόνα οθόνης ηλεκτρονικού υπολογιστή που γίνεται χρήση του SPSS"/>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212" b="6149"/>
          <a:stretch/>
        </p:blipFill>
        <p:spPr>
          <a:xfrm>
            <a:off x="1792288" y="1556792"/>
            <a:ext cx="5486400" cy="3237458"/>
          </a:xfrm>
        </p:spPr>
      </p:pic>
    </p:spTree>
    <p:extLst>
      <p:ext uri="{BB962C8B-B14F-4D97-AF65-F5344CB8AC3E}">
        <p14:creationId xmlns:p14="http://schemas.microsoft.com/office/powerpoint/2010/main" val="22039646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92500" lnSpcReduction="20000"/>
          </a:bodyPr>
          <a:lstStyle/>
          <a:p>
            <a:r>
              <a:rPr lang="el-GR" sz="2400" dirty="0">
                <a:solidFill>
                  <a:srgbClr val="000000"/>
                </a:solidFill>
              </a:rPr>
              <a:t>Η τιμή Χ2 που υπολογίστηκε στο δείγμα </a:t>
            </a:r>
            <a:r>
              <a:rPr lang="el-GR" sz="2400" dirty="0" smtClean="0">
                <a:solidFill>
                  <a:srgbClr val="000000"/>
                </a:solidFill>
              </a:rPr>
              <a:t>μας.</a:t>
            </a:r>
          </a:p>
          <a:p>
            <a:r>
              <a:rPr lang="el-GR" sz="2400" dirty="0">
                <a:solidFill>
                  <a:srgbClr val="000000"/>
                </a:solidFill>
              </a:rPr>
              <a:t>Επειδή το επίπεδο το παρατηρούμενο </a:t>
            </a:r>
            <a:r>
              <a:rPr lang="el-GR" sz="2400" dirty="0" smtClean="0">
                <a:solidFill>
                  <a:srgbClr val="000000"/>
                </a:solidFill>
              </a:rPr>
              <a:t>επίπεδο σημαντικότητας </a:t>
            </a:r>
            <a:r>
              <a:rPr lang="el-GR" sz="2400" dirty="0">
                <a:solidFill>
                  <a:srgbClr val="000000"/>
                </a:solidFill>
              </a:rPr>
              <a:t>είναι &lt; </a:t>
            </a:r>
            <a:r>
              <a:rPr lang="el-GR" sz="2400" dirty="0" smtClean="0">
                <a:solidFill>
                  <a:srgbClr val="000000"/>
                </a:solidFill>
              </a:rPr>
              <a:t>0,0005 απορρίπτεται </a:t>
            </a:r>
            <a:r>
              <a:rPr lang="el-GR" sz="2400" dirty="0">
                <a:solidFill>
                  <a:srgbClr val="000000"/>
                </a:solidFill>
              </a:rPr>
              <a:t>η μηδενική </a:t>
            </a:r>
            <a:r>
              <a:rPr lang="el-GR" sz="2400" dirty="0" smtClean="0">
                <a:solidFill>
                  <a:srgbClr val="000000"/>
                </a:solidFill>
              </a:rPr>
              <a:t>υπόθεση.</a:t>
            </a:r>
          </a:p>
          <a:p>
            <a:endParaRPr lang="el-GR" sz="2400" dirty="0" smtClean="0">
              <a:solidFill>
                <a:srgbClr val="000000"/>
              </a:solidFill>
            </a:endParaRPr>
          </a:p>
          <a:p>
            <a:r>
              <a:rPr lang="el-GR" sz="2400" dirty="0" smtClean="0">
                <a:solidFill>
                  <a:srgbClr val="000000"/>
                </a:solidFill>
              </a:rPr>
              <a:t>Το </a:t>
            </a:r>
            <a:r>
              <a:rPr lang="el-GR" sz="2400" dirty="0">
                <a:solidFill>
                  <a:srgbClr val="000000"/>
                </a:solidFill>
              </a:rPr>
              <a:t>ποσοστό αυτό πρέπει να είναι μικρότερο του 20% και ελάχιστη αναμενόμενη συχνότητα μεγαλύτερη από </a:t>
            </a:r>
            <a:r>
              <a:rPr lang="el-GR" sz="2400" dirty="0" smtClean="0">
                <a:solidFill>
                  <a:srgbClr val="000000"/>
                </a:solidFill>
              </a:rPr>
              <a:t>1.</a:t>
            </a:r>
            <a:endParaRPr lang="el-GR" sz="2400" dirty="0">
              <a:solidFill>
                <a:srgbClr val="000000"/>
              </a:solidFill>
            </a:endParaRPr>
          </a:p>
          <a:p>
            <a:endParaRPr lang="el-GR" sz="2400" dirty="0">
              <a:solidFill>
                <a:srgbClr val="000000"/>
              </a:solidFill>
            </a:endParaRPr>
          </a:p>
        </p:txBody>
      </p:sp>
      <p:sp>
        <p:nvSpPr>
          <p:cNvPr id="5" name="Τίτλος 4"/>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smtClean="0"/>
              <a:t>(14 </a:t>
            </a:r>
            <a:r>
              <a:rPr lang="el-GR" dirty="0"/>
              <a:t>από </a:t>
            </a:r>
            <a:r>
              <a:rPr lang="el-GR" dirty="0" smtClean="0"/>
              <a:t>19)</a:t>
            </a:r>
            <a:endParaRPr lang="el-GR" dirty="0"/>
          </a:p>
        </p:txBody>
      </p:sp>
      <p:pic>
        <p:nvPicPr>
          <p:cNvPr id="6" name="Content Placeholder 5" descr="Πίνακας δεδομένων"/>
          <p:cNvPicPr>
            <a:picLocks noGrp="1" noChangeAspect="1"/>
          </p:cNvPicPr>
          <p:nvPr>
            <p:ph idx="1"/>
          </p:nvPr>
        </p:nvPicPr>
        <p:blipFill>
          <a:blip r:embed="rId3">
            <a:extLst>
              <a:ext uri="{28A0092B-C50C-407E-A947-70E740481C1C}">
                <a14:useLocalDpi xmlns:a14="http://schemas.microsoft.com/office/drawing/2010/main" val="0"/>
              </a:ext>
            </a:extLst>
          </a:blip>
          <a:srcRect t="-26185" b="-26185"/>
          <a:stretch>
            <a:fillRect/>
          </a:stretch>
        </p:blipFill>
        <p:spPr/>
      </p:pic>
      <p:cxnSp>
        <p:nvCxnSpPr>
          <p:cNvPr id="9" name="9 - Ευθύγραμμο βέλος σύνδεσης"/>
          <p:cNvCxnSpPr/>
          <p:nvPr/>
        </p:nvCxnSpPr>
        <p:spPr>
          <a:xfrm>
            <a:off x="2267744" y="1772816"/>
            <a:ext cx="2736304" cy="13681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9 - Ευθύγραμμο βέλος σύνδεσης"/>
          <p:cNvCxnSpPr/>
          <p:nvPr/>
        </p:nvCxnSpPr>
        <p:spPr>
          <a:xfrm flipV="1">
            <a:off x="2843808" y="3212976"/>
            <a:ext cx="3888432"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9 - Ευθύγραμμο βέλος σύνδεσης"/>
          <p:cNvCxnSpPr/>
          <p:nvPr/>
        </p:nvCxnSpPr>
        <p:spPr>
          <a:xfrm flipV="1">
            <a:off x="2267744" y="5301208"/>
            <a:ext cx="1944216"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307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a:t>(</a:t>
            </a:r>
            <a:r>
              <a:rPr lang="el-GR" dirty="0" smtClean="0"/>
              <a:t>15 </a:t>
            </a:r>
            <a:r>
              <a:rPr lang="el-GR" dirty="0"/>
              <a:t>από </a:t>
            </a:r>
            <a:r>
              <a:rPr lang="el-GR" dirty="0" smtClean="0"/>
              <a:t>19)</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2600" dirty="0"/>
              <a:t>Στο προηγούμενο παράδειγμα μελετήθηκε η περίπτωση ενός πίνακα συνάφειας 2</a:t>
            </a:r>
            <a:r>
              <a:rPr lang="en-US" sz="2600" dirty="0"/>
              <a:t>x2</a:t>
            </a:r>
            <a:r>
              <a:rPr lang="el-GR" sz="2600" dirty="0"/>
              <a:t>. Στην περίπτωση απορρίψαμε την μηδενική υπόθεση </a:t>
            </a:r>
            <a:r>
              <a:rPr lang="el-GR" sz="2600" dirty="0" smtClean="0"/>
              <a:t>και </a:t>
            </a:r>
            <a:r>
              <a:rPr lang="el-GR" sz="2600" dirty="0"/>
              <a:t>η εναλλακτική προέκυψε αμέσως από την σύγκριση των δύο ποσοστών της πρώτης γραμμής (διαφάνεια 12)</a:t>
            </a:r>
            <a:r>
              <a:rPr lang="el-GR" sz="2600" dirty="0" smtClean="0"/>
              <a:t>.</a:t>
            </a:r>
          </a:p>
          <a:p>
            <a:pPr marL="0" indent="0">
              <a:buNone/>
            </a:pPr>
            <a:r>
              <a:rPr lang="el-GR" sz="2600" dirty="0" smtClean="0">
                <a:solidFill>
                  <a:srgbClr val="000000"/>
                </a:solidFill>
              </a:rPr>
              <a:t>Αν </a:t>
            </a:r>
            <a:r>
              <a:rPr lang="el-GR" sz="2600" dirty="0">
                <a:solidFill>
                  <a:srgbClr val="000000"/>
                </a:solidFill>
              </a:rPr>
              <a:t>ο αριθμός των στηλών ή/και των γραμμών είναι μεγαλύτερος από 2 τότε μετά την απόρριψη της μηδενικής υπόθεσης με τον έλεγχο</a:t>
            </a:r>
            <a:r>
              <a:rPr lang="el-GR" sz="2600" kern="0" dirty="0">
                <a:solidFill>
                  <a:srgbClr val="000000"/>
                </a:solidFill>
              </a:rPr>
              <a:t> </a:t>
            </a:r>
            <a:r>
              <a:rPr lang="el-GR" sz="2600" kern="0" dirty="0" smtClean="0">
                <a:solidFill>
                  <a:srgbClr val="000000"/>
                </a:solidFill>
              </a:rPr>
              <a:t>χ</a:t>
            </a:r>
            <a:r>
              <a:rPr lang="el-GR" sz="2600" kern="0" baseline="30000" dirty="0" smtClean="0">
                <a:solidFill>
                  <a:srgbClr val="000000"/>
                </a:solidFill>
              </a:rPr>
              <a:t>2</a:t>
            </a:r>
            <a:r>
              <a:rPr lang="en-US" sz="2600" dirty="0" smtClean="0">
                <a:solidFill>
                  <a:srgbClr val="000000"/>
                </a:solidFill>
              </a:rPr>
              <a:t>-</a:t>
            </a:r>
            <a:r>
              <a:rPr lang="el-GR" sz="2600" dirty="0">
                <a:solidFill>
                  <a:srgbClr val="000000"/>
                </a:solidFill>
              </a:rPr>
              <a:t>ανεξαρτησίας που είδαμε, πρέπει να διερευνηθεί για </a:t>
            </a:r>
            <a:r>
              <a:rPr lang="el-GR" sz="2600" dirty="0" smtClean="0">
                <a:solidFill>
                  <a:srgbClr val="000000"/>
                </a:solidFill>
              </a:rPr>
              <a:t>ποιες </a:t>
            </a:r>
            <a:r>
              <a:rPr lang="el-GR" sz="2600" dirty="0">
                <a:solidFill>
                  <a:srgbClr val="000000"/>
                </a:solidFill>
              </a:rPr>
              <a:t>κατηγορίες της εξαρτημένης μεταβλητής τα ποσοστά διαφέρουν σημαντικά μεταξύ τους. Σε κάθε γραμμή  </a:t>
            </a:r>
            <a:r>
              <a:rPr lang="el-GR" sz="2600" dirty="0"/>
              <a:t>διενεργούνται όλες οι δυνατές συγκρίσεις ποσοστών ανά </a:t>
            </a:r>
            <a:r>
              <a:rPr lang="el-GR" sz="2600" dirty="0" smtClean="0"/>
              <a:t>δύο.</a:t>
            </a:r>
          </a:p>
          <a:p>
            <a:pPr marL="0" indent="0">
              <a:buNone/>
            </a:pPr>
            <a:r>
              <a:rPr lang="el-GR" sz="2600" dirty="0" smtClean="0"/>
              <a:t>Η </a:t>
            </a:r>
            <a:r>
              <a:rPr lang="el-GR" sz="2600" dirty="0"/>
              <a:t>σειρά αυτή των έλεγχων γίνεται με τη βοήθεια ενός στατιστικού που ακολουθεί την κατανομή Ζ. </a:t>
            </a:r>
            <a:r>
              <a:rPr lang="el-GR" sz="2600" dirty="0" smtClean="0"/>
              <a:t>Για </a:t>
            </a:r>
            <a:r>
              <a:rPr lang="el-GR" sz="2600" dirty="0"/>
              <a:t>κάθε γραμμή σε</a:t>
            </a:r>
            <a:r>
              <a:rPr lang="en-US" sz="2600" dirty="0"/>
              <a:t> </a:t>
            </a:r>
            <a:r>
              <a:rPr lang="el-GR" sz="2600" dirty="0"/>
              <a:t>σε κάθε ζεύγος  στηλών κ, </a:t>
            </a:r>
            <a:r>
              <a:rPr lang="en-US" sz="2600" dirty="0" smtClean="0"/>
              <a:t>j</a:t>
            </a:r>
            <a:r>
              <a:rPr lang="el-GR" sz="2600" dirty="0" smtClean="0"/>
              <a:t>.</a:t>
            </a:r>
          </a:p>
          <a:p>
            <a:pPr marL="0" indent="0">
              <a:buNone/>
            </a:pPr>
            <a:r>
              <a:rPr lang="el-GR" sz="2600" dirty="0"/>
              <a:t>Ελέγχονται οι </a:t>
            </a:r>
            <a:r>
              <a:rPr lang="el-GR" sz="2600" dirty="0" smtClean="0"/>
              <a:t>υποθέσεις</a:t>
            </a:r>
          </a:p>
          <a:p>
            <a:pPr marL="0" indent="0">
              <a:buNone/>
            </a:pPr>
            <a:r>
              <a:rPr lang="el-GR" sz="2600" dirty="0" smtClean="0"/>
              <a:t>Το </a:t>
            </a:r>
            <a:r>
              <a:rPr lang="el-GR" sz="2600" dirty="0"/>
              <a:t>αποτέλεσμα ενός τέτοιου ελέγχου σε μια γραμμή είναι ισοδύναμο με το αποτέλεσμα ενός </a:t>
            </a:r>
            <a:r>
              <a:rPr lang="el-GR" sz="2600" dirty="0" smtClean="0"/>
              <a:t>χ</a:t>
            </a:r>
            <a:r>
              <a:rPr lang="el-GR" sz="2600" baseline="30000" dirty="0" smtClean="0"/>
              <a:t>2</a:t>
            </a:r>
            <a:r>
              <a:rPr lang="el-GR" sz="2600" dirty="0" smtClean="0"/>
              <a:t> </a:t>
            </a:r>
            <a:r>
              <a:rPr lang="el-GR" sz="2600" dirty="0"/>
              <a:t>ελέγχου σε πίνακα 2x2 με στήλες τις δύο συγκρινόμενες κατηγορίες και στον οποίο παρουσιάζονται όλες οι υπόλοιπες γραμμές ομαδοποιούνται σε μια</a:t>
            </a:r>
            <a:r>
              <a:rPr lang="el-GR" sz="2600" dirty="0" smtClean="0"/>
              <a:t>.</a:t>
            </a:r>
            <a:endParaRPr lang="el-GR" sz="2600" dirty="0"/>
          </a:p>
        </p:txBody>
      </p:sp>
      <p:graphicFrame>
        <p:nvGraphicFramePr>
          <p:cNvPr id="4" name="4 - Αντικείμενο"/>
          <p:cNvGraphicFramePr>
            <a:graphicFrameLocks noChangeAspect="1"/>
          </p:cNvGraphicFramePr>
          <p:nvPr>
            <p:extLst>
              <p:ext uri="{D42A27DB-BD31-4B8C-83A1-F6EECF244321}">
                <p14:modId xmlns:p14="http://schemas.microsoft.com/office/powerpoint/2010/main" val="3059333143"/>
              </p:ext>
            </p:extLst>
          </p:nvPr>
        </p:nvGraphicFramePr>
        <p:xfrm>
          <a:off x="2987824" y="4149080"/>
          <a:ext cx="2952328" cy="390520"/>
        </p:xfrm>
        <a:graphic>
          <a:graphicData uri="http://schemas.openxmlformats.org/presentationml/2006/ole">
            <mc:AlternateContent xmlns:mc="http://schemas.openxmlformats.org/markup-compatibility/2006">
              <mc:Choice xmlns:v="urn:schemas-microsoft-com:vml" Requires="v">
                <p:oleObj spid="_x0000_s10254" name="Εξίσωση" r:id="rId4" imgW="2400120" imgH="317160" progId="Equation.3">
                  <p:embed/>
                </p:oleObj>
              </mc:Choice>
              <mc:Fallback>
                <p:oleObj name="Εξίσωση" r:id="rId4" imgW="240012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149080"/>
                        <a:ext cx="2952328" cy="390520"/>
                      </a:xfrm>
                      <a:prstGeom prst="rect">
                        <a:avLst/>
                      </a:prstGeom>
                      <a:noFill/>
                      <a:extLst/>
                    </p:spPr>
                  </p:pic>
                </p:oleObj>
              </mc:Fallback>
            </mc:AlternateContent>
          </a:graphicData>
        </a:graphic>
      </p:graphicFrame>
    </p:spTree>
    <p:extLst>
      <p:ext uri="{BB962C8B-B14F-4D97-AF65-F5344CB8AC3E}">
        <p14:creationId xmlns:p14="http://schemas.microsoft.com/office/powerpoint/2010/main" val="35444805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lvl="0"/>
            <a:r>
              <a:rPr lang="el-GR" dirty="0"/>
              <a:t>Έλεγχος ανεξαρτησίας </a:t>
            </a:r>
            <a:r>
              <a:rPr lang="el-GR" dirty="0" smtClean="0"/>
              <a:t>μεταβλητών</a:t>
            </a:r>
            <a:r>
              <a:rPr lang="el-GR" dirty="0"/>
              <a:t/>
            </a:r>
            <a:br>
              <a:rPr lang="el-GR" dirty="0"/>
            </a:br>
            <a:r>
              <a:rPr lang="el-GR" dirty="0" smtClean="0"/>
              <a:t>(16 </a:t>
            </a:r>
            <a:r>
              <a:rPr lang="el-GR" dirty="0"/>
              <a:t>από </a:t>
            </a:r>
            <a:r>
              <a:rPr lang="el-GR" dirty="0" smtClean="0"/>
              <a:t>19)</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2800" b="1" dirty="0"/>
              <a:t>Ερευνητικό ερώτημα: </a:t>
            </a:r>
            <a:r>
              <a:rPr lang="el-GR" sz="2800" dirty="0" smtClean="0"/>
              <a:t>Οι </a:t>
            </a:r>
            <a:r>
              <a:rPr lang="el-GR" sz="2800" dirty="0"/>
              <a:t>απόψεις των ανθρώπων σχετικά με τις αμβλώσεις σχετίζονται με το θρήσκευμά τους;</a:t>
            </a:r>
          </a:p>
          <a:p>
            <a:pPr marL="0" indent="0">
              <a:buNone/>
            </a:pPr>
            <a:r>
              <a:rPr lang="el-GR" sz="2800" b="1" dirty="0" smtClean="0"/>
              <a:t>Μέτρηση: </a:t>
            </a:r>
            <a:r>
              <a:rPr lang="el-GR" sz="2800" dirty="0"/>
              <a:t>Οι συμμετέχοντες δηλώνουν Συμφωνώ/ Διαφωνώ με τη δήλωση: </a:t>
            </a:r>
          </a:p>
          <a:p>
            <a:pPr marL="0" indent="0">
              <a:buNone/>
            </a:pPr>
            <a:r>
              <a:rPr lang="el-GR" sz="2800" dirty="0" smtClean="0"/>
              <a:t>	«</a:t>
            </a:r>
            <a:r>
              <a:rPr lang="el-GR" sz="2800" dirty="0"/>
              <a:t>Ναι στην άμβλωση αν το επιθυμεί η γυναίκα για οποιοδήποτε </a:t>
            </a:r>
            <a:r>
              <a:rPr lang="el-GR" sz="2800" dirty="0" smtClean="0"/>
              <a:t>λόγο» </a:t>
            </a:r>
            <a:endParaRPr lang="el-GR" sz="2800" dirty="0"/>
          </a:p>
          <a:p>
            <a:pPr marL="0" indent="0">
              <a:buNone/>
            </a:pPr>
            <a:r>
              <a:rPr lang="el-GR" sz="2800" dirty="0"/>
              <a:t>	Το «Θρήσκευμα» </a:t>
            </a:r>
            <a:r>
              <a:rPr lang="el-GR" sz="2800" dirty="0" smtClean="0"/>
              <a:t>(Καθολικοί / Προτεστάντες / Εβραίοι / Χωρίς Θρήσκευμα / Άλλο</a:t>
            </a:r>
            <a:r>
              <a:rPr lang="el-GR" sz="2800" dirty="0"/>
              <a:t>)</a:t>
            </a:r>
          </a:p>
          <a:p>
            <a:pPr marL="0" indent="0">
              <a:buNone/>
            </a:pPr>
            <a:r>
              <a:rPr lang="el-GR" sz="2800" b="1" dirty="0" smtClean="0"/>
              <a:t>Στατιστικές υποθέσεις:</a:t>
            </a:r>
          </a:p>
          <a:p>
            <a:pPr marL="0" indent="0">
              <a:buNone/>
            </a:pPr>
            <a:r>
              <a:rPr lang="el-GR" sz="2800" dirty="0" smtClean="0"/>
              <a:t>	</a:t>
            </a:r>
            <a:r>
              <a:rPr lang="el-GR" sz="2800" b="1" dirty="0" smtClean="0"/>
              <a:t>Η</a:t>
            </a:r>
            <a:r>
              <a:rPr lang="el-GR" sz="2800" b="1" baseline="-25000" dirty="0" smtClean="0"/>
              <a:t>ο</a:t>
            </a:r>
            <a:r>
              <a:rPr lang="el-GR" sz="2800" b="1" dirty="0" smtClean="0"/>
              <a:t>:</a:t>
            </a:r>
            <a:r>
              <a:rPr lang="el-GR" sz="2800" dirty="0" smtClean="0"/>
              <a:t> </a:t>
            </a:r>
            <a:r>
              <a:rPr lang="el-GR" sz="2800" dirty="0"/>
              <a:t>Δεν υπάρχει σχέση «θρησκεύματος» και «άποψης αναφορικά με τις αμβλώσεις»</a:t>
            </a:r>
          </a:p>
          <a:p>
            <a:pPr marL="0" indent="0">
              <a:buNone/>
            </a:pPr>
            <a:r>
              <a:rPr lang="el-GR" sz="2800" dirty="0"/>
              <a:t>	</a:t>
            </a:r>
            <a:r>
              <a:rPr lang="el-GR" sz="2800" b="1" dirty="0" smtClean="0"/>
              <a:t>Η</a:t>
            </a:r>
            <a:r>
              <a:rPr lang="el-GR" sz="2800" b="1" baseline="-25000" dirty="0" smtClean="0"/>
              <a:t>Α</a:t>
            </a:r>
            <a:r>
              <a:rPr lang="el-GR" sz="2800" b="1" dirty="0" smtClean="0"/>
              <a:t>:</a:t>
            </a:r>
            <a:r>
              <a:rPr lang="el-GR" sz="2800" dirty="0" smtClean="0"/>
              <a:t> </a:t>
            </a:r>
            <a:r>
              <a:rPr lang="el-GR" sz="2800" dirty="0"/>
              <a:t>Υπάρχει σχέση «θρησκεύματος» και «άποψης αναφορικά με τις αμβλώσεις»</a:t>
            </a:r>
          </a:p>
          <a:p>
            <a:pPr marL="0" indent="0">
              <a:buNone/>
            </a:pPr>
            <a:r>
              <a:rPr lang="el-GR" sz="2800" b="1" dirty="0" smtClean="0"/>
              <a:t>Δείγμα:</a:t>
            </a:r>
            <a:r>
              <a:rPr lang="el-GR" sz="2800" dirty="0" smtClean="0"/>
              <a:t> </a:t>
            </a:r>
            <a:r>
              <a:rPr lang="el-GR" sz="2800" dirty="0"/>
              <a:t>O έλεγχος θα εκτελεστεί με ένα τυχαίο δείγμα Ν=327 ατόμων</a:t>
            </a:r>
          </a:p>
          <a:p>
            <a:pPr marL="0" indent="0">
              <a:buNone/>
            </a:pPr>
            <a:endParaRPr lang="el-GR" sz="2800" dirty="0"/>
          </a:p>
          <a:p>
            <a:pPr marL="0" indent="0">
              <a:buNone/>
            </a:pPr>
            <a:endParaRPr lang="el-GR" sz="2800" dirty="0"/>
          </a:p>
          <a:p>
            <a:pPr marL="0" indent="0">
              <a:buNone/>
            </a:pPr>
            <a:endParaRPr lang="el-GR" sz="2800" dirty="0"/>
          </a:p>
        </p:txBody>
      </p:sp>
    </p:spTree>
    <p:extLst>
      <p:ext uri="{BB962C8B-B14F-4D97-AF65-F5344CB8AC3E}">
        <p14:creationId xmlns:p14="http://schemas.microsoft.com/office/powerpoint/2010/main" val="34177801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85000" lnSpcReduction="10000"/>
          </a:bodyPr>
          <a:lstStyle/>
          <a:p>
            <a:r>
              <a:rPr lang="el-GR" sz="2400" dirty="0">
                <a:solidFill>
                  <a:srgbClr val="000000"/>
                </a:solidFill>
              </a:rPr>
              <a:t>Κατηγορίες θρησκεύματος με τουλάχιστον ένα κοινό σύμβολο (a, b</a:t>
            </a:r>
            <a:r>
              <a:rPr lang="el-GR" sz="2400" dirty="0" smtClean="0">
                <a:solidFill>
                  <a:srgbClr val="000000"/>
                </a:solidFill>
              </a:rPr>
              <a:t>, …</a:t>
            </a:r>
            <a:r>
              <a:rPr lang="el-GR" sz="2400" dirty="0">
                <a:solidFill>
                  <a:srgbClr val="000000"/>
                </a:solidFill>
              </a:rPr>
              <a:t>) δεν διαφέρουν σημαντικά μεταξύ </a:t>
            </a:r>
            <a:r>
              <a:rPr lang="el-GR" sz="2400" dirty="0" smtClean="0">
                <a:solidFill>
                  <a:srgbClr val="000000"/>
                </a:solidFill>
              </a:rPr>
              <a:t>τους.</a:t>
            </a:r>
          </a:p>
          <a:p>
            <a:endParaRPr lang="el-GR" sz="2400" dirty="0" smtClean="0">
              <a:solidFill>
                <a:srgbClr val="000000"/>
              </a:solidFill>
            </a:endParaRPr>
          </a:p>
          <a:p>
            <a:r>
              <a:rPr lang="el-GR" sz="2400" dirty="0" smtClean="0">
                <a:solidFill>
                  <a:srgbClr val="000000"/>
                </a:solidFill>
              </a:rPr>
              <a:t>Τα </a:t>
            </a:r>
            <a:r>
              <a:rPr lang="el-GR" sz="2400" dirty="0">
                <a:solidFill>
                  <a:srgbClr val="000000"/>
                </a:solidFill>
              </a:rPr>
              <a:t>ποσοστά προτεσταντών και καθολικών που υιοθετούν την άμβλωση για οποιοδήποτε λόγο δεν διαφέρουν μεταξύ τους και είναι  είναι σημαντικά μικρότερο από το αντίστοιχο ποσοστό αυτών με δηλώνουν «χωρίς θρήσκευμα».</a:t>
            </a:r>
          </a:p>
          <a:p>
            <a:endParaRPr lang="el-GR" sz="2400" dirty="0" smtClean="0">
              <a:solidFill>
                <a:srgbClr val="000000"/>
              </a:solidFill>
            </a:endParaRPr>
          </a:p>
          <a:p>
            <a:endParaRPr lang="el-GR" sz="2400" dirty="0" smtClean="0">
              <a:solidFill>
                <a:srgbClr val="000000"/>
              </a:solidFill>
            </a:endParaRPr>
          </a:p>
          <a:p>
            <a:endParaRPr lang="el-GR" sz="2400" dirty="0">
              <a:solidFill>
                <a:srgbClr val="000000"/>
              </a:solidFill>
            </a:endParaRPr>
          </a:p>
        </p:txBody>
      </p:sp>
      <p:sp>
        <p:nvSpPr>
          <p:cNvPr id="5" name="Τίτλος 4"/>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smtClean="0"/>
              <a:t>(17 </a:t>
            </a:r>
            <a:r>
              <a:rPr lang="el-GR" dirty="0"/>
              <a:t>από </a:t>
            </a:r>
            <a:r>
              <a:rPr lang="el-GR" dirty="0" smtClean="0"/>
              <a:t>19)</a:t>
            </a:r>
            <a:endParaRPr lang="el-GR" dirty="0"/>
          </a:p>
        </p:txBody>
      </p:sp>
      <p:pic>
        <p:nvPicPr>
          <p:cNvPr id="4" name="Content Placeholder 3" descr="Πίνακας δεδομένων"/>
          <p:cNvPicPr>
            <a:picLocks noGrp="1" noChangeAspect="1"/>
          </p:cNvPicPr>
          <p:nvPr>
            <p:ph idx="1"/>
          </p:nvPr>
        </p:nvPicPr>
        <p:blipFill>
          <a:blip r:embed="rId3">
            <a:extLst>
              <a:ext uri="{28A0092B-C50C-407E-A947-70E740481C1C}">
                <a14:useLocalDpi xmlns:a14="http://schemas.microsoft.com/office/drawing/2010/main" val="0"/>
              </a:ext>
            </a:extLst>
          </a:blip>
          <a:srcRect t="-11213" b="-11213"/>
          <a:stretch>
            <a:fillRect/>
          </a:stretch>
        </p:blipFill>
        <p:spPr/>
      </p:pic>
      <p:cxnSp>
        <p:nvCxnSpPr>
          <p:cNvPr id="9" name="9 - Ευθύγραμμο βέλος σύνδεσης"/>
          <p:cNvCxnSpPr/>
          <p:nvPr/>
        </p:nvCxnSpPr>
        <p:spPr>
          <a:xfrm flipV="1">
            <a:off x="3347864" y="3429000"/>
            <a:ext cx="2952328"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9 - Ευθύγραμμο βέλος σύνδεσης"/>
          <p:cNvCxnSpPr/>
          <p:nvPr/>
        </p:nvCxnSpPr>
        <p:spPr>
          <a:xfrm flipV="1">
            <a:off x="3347864" y="3429000"/>
            <a:ext cx="3888432"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9 - Ευθύγραμμο βέλος σύνδεσης"/>
          <p:cNvCxnSpPr/>
          <p:nvPr/>
        </p:nvCxnSpPr>
        <p:spPr>
          <a:xfrm flipV="1">
            <a:off x="3347864" y="3429000"/>
            <a:ext cx="2520280"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70762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a:bodyPr>
          <a:lstStyle/>
          <a:p>
            <a:r>
              <a:rPr lang="el-GR" sz="2400" dirty="0">
                <a:solidFill>
                  <a:srgbClr val="000000"/>
                </a:solidFill>
              </a:rPr>
              <a:t>Επειδή </a:t>
            </a:r>
            <a:r>
              <a:rPr lang="el-GR" sz="2400" dirty="0" smtClean="0">
                <a:solidFill>
                  <a:srgbClr val="000000"/>
                </a:solidFill>
              </a:rPr>
              <a:t>το </a:t>
            </a:r>
            <a:r>
              <a:rPr lang="el-GR" sz="2400" dirty="0">
                <a:solidFill>
                  <a:srgbClr val="000000"/>
                </a:solidFill>
              </a:rPr>
              <a:t>παρατηρούμενο επίπεδο σημαντικότητας  p είναι &lt; 0,05    απορρίπτεται η μηδενική </a:t>
            </a:r>
            <a:r>
              <a:rPr lang="el-GR" sz="2400" dirty="0" smtClean="0">
                <a:solidFill>
                  <a:srgbClr val="000000"/>
                </a:solidFill>
              </a:rPr>
              <a:t>υπόθεση.</a:t>
            </a:r>
          </a:p>
          <a:p>
            <a:endParaRPr lang="el-GR" sz="2400" dirty="0" smtClean="0">
              <a:solidFill>
                <a:srgbClr val="000000"/>
              </a:solidFill>
            </a:endParaRPr>
          </a:p>
          <a:p>
            <a:endParaRPr lang="el-GR" sz="2400" dirty="0">
              <a:solidFill>
                <a:srgbClr val="000000"/>
              </a:solidFill>
            </a:endParaRPr>
          </a:p>
        </p:txBody>
      </p:sp>
      <p:sp>
        <p:nvSpPr>
          <p:cNvPr id="5" name="Τίτλος 4"/>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smtClean="0"/>
              <a:t>(18 </a:t>
            </a:r>
            <a:r>
              <a:rPr lang="el-GR" dirty="0"/>
              <a:t>από </a:t>
            </a:r>
            <a:r>
              <a:rPr lang="el-GR" dirty="0" smtClean="0"/>
              <a:t>19)</a:t>
            </a:r>
            <a:endParaRPr lang="el-GR" dirty="0"/>
          </a:p>
        </p:txBody>
      </p:sp>
      <p:pic>
        <p:nvPicPr>
          <p:cNvPr id="6" name="Content Placeholder 5" descr="Πίνακας δεδομένων"/>
          <p:cNvPicPr>
            <a:picLocks noGrp="1" noChangeAspect="1"/>
          </p:cNvPicPr>
          <p:nvPr>
            <p:ph idx="1"/>
          </p:nvPr>
        </p:nvPicPr>
        <p:blipFill>
          <a:blip r:embed="rId3">
            <a:extLst>
              <a:ext uri="{28A0092B-C50C-407E-A947-70E740481C1C}">
                <a14:useLocalDpi xmlns:a14="http://schemas.microsoft.com/office/drawing/2010/main" val="0"/>
              </a:ext>
            </a:extLst>
          </a:blip>
          <a:srcRect t="-8527" b="-8527"/>
          <a:stretch>
            <a:fillRect/>
          </a:stretch>
        </p:blipFill>
        <p:spPr/>
      </p:pic>
      <p:cxnSp>
        <p:nvCxnSpPr>
          <p:cNvPr id="9" name="9 - Ευθύγραμμο βέλος σύνδεσης"/>
          <p:cNvCxnSpPr/>
          <p:nvPr/>
        </p:nvCxnSpPr>
        <p:spPr>
          <a:xfrm>
            <a:off x="2555776" y="2420888"/>
            <a:ext cx="5400600"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29175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dirty="0"/>
              <a:t>Έλεγχος υποθέσεων με την </a:t>
            </a:r>
            <a:r>
              <a:rPr lang="el-GR" b="1" dirty="0"/>
              <a:t>χ</a:t>
            </a:r>
            <a:r>
              <a:rPr lang="el-GR" b="1" baseline="30000" dirty="0"/>
              <a:t>2</a:t>
            </a:r>
            <a:r>
              <a:rPr lang="el-GR" baseline="30000" dirty="0"/>
              <a:t> </a:t>
            </a:r>
            <a:r>
              <a:rPr lang="el-GR" dirty="0"/>
              <a:t> </a:t>
            </a:r>
            <a:br>
              <a:rPr lang="el-GR" dirty="0"/>
            </a:br>
            <a:r>
              <a:rPr lang="el-GR" dirty="0"/>
              <a:t>«χι -τετράγωνο» κατανομή</a:t>
            </a:r>
          </a:p>
        </p:txBody>
      </p:sp>
    </p:spTree>
    <p:extLst>
      <p:ext uri="{BB962C8B-B14F-4D97-AF65-F5344CB8AC3E}">
        <p14:creationId xmlns:p14="http://schemas.microsoft.com/office/powerpoint/2010/main" val="446662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fontScale="92500" lnSpcReduction="10000"/>
          </a:bodyPr>
          <a:lstStyle/>
          <a:p>
            <a:r>
              <a:rPr lang="el-GR" sz="2400" dirty="0"/>
              <a:t>Σύνθετο ραβδόγραμμα </a:t>
            </a:r>
            <a:r>
              <a:rPr lang="el-GR" sz="2400" dirty="0" smtClean="0"/>
              <a:t>κατάλληλο </a:t>
            </a:r>
            <a:r>
              <a:rPr lang="el-GR" sz="2400" dirty="0"/>
              <a:t>για την απεικόνιση σχέσης δύο κατηγορικών </a:t>
            </a:r>
            <a:r>
              <a:rPr lang="el-GR" sz="2400" dirty="0" smtClean="0"/>
              <a:t>μεταβλητών.</a:t>
            </a:r>
            <a:endParaRPr lang="el-GR" sz="2400" dirty="0"/>
          </a:p>
        </p:txBody>
      </p:sp>
      <p:sp>
        <p:nvSpPr>
          <p:cNvPr id="6" name="Τίτλος 5"/>
          <p:cNvSpPr>
            <a:spLocks noGrp="1"/>
          </p:cNvSpPr>
          <p:nvPr>
            <p:ph type="title"/>
          </p:nvPr>
        </p:nvSpPr>
        <p:spPr/>
        <p:txBody>
          <a:bodyPr>
            <a:normAutofit fontScale="90000"/>
          </a:bodyPr>
          <a:lstStyle/>
          <a:p>
            <a:r>
              <a:rPr lang="el-GR" dirty="0"/>
              <a:t>Έλεγχος ανεξαρτησίας μεταβλητών</a:t>
            </a:r>
            <a:br>
              <a:rPr lang="el-GR" dirty="0"/>
            </a:br>
            <a:r>
              <a:rPr lang="el-GR" dirty="0"/>
              <a:t>(</a:t>
            </a:r>
            <a:r>
              <a:rPr lang="el-GR" dirty="0" smtClean="0"/>
              <a:t>19 </a:t>
            </a:r>
            <a:r>
              <a:rPr lang="el-GR" dirty="0"/>
              <a:t>από </a:t>
            </a:r>
            <a:r>
              <a:rPr lang="el-GR" dirty="0" smtClean="0"/>
              <a:t>19)</a:t>
            </a:r>
            <a:endParaRPr lang="el-GR" dirty="0"/>
          </a:p>
        </p:txBody>
      </p:sp>
      <p:pic>
        <p:nvPicPr>
          <p:cNvPr id="3" name="Picture Placeholder 2" descr="Εικόνα σύνθετου ραβδογράμματος"/>
          <p:cNvPicPr>
            <a:picLocks noGrp="1" noChangeAspect="1"/>
          </p:cNvPicPr>
          <p:nvPr>
            <p:ph type="pic" idx="1"/>
          </p:nvPr>
        </p:nvPicPr>
        <p:blipFill>
          <a:blip r:embed="rId3">
            <a:extLst>
              <a:ext uri="{28A0092B-C50C-407E-A947-70E740481C1C}">
                <a14:useLocalDpi xmlns:a14="http://schemas.microsoft.com/office/drawing/2010/main" val="0"/>
              </a:ext>
            </a:extLst>
          </a:blip>
          <a:srcRect l="-12475" r="-12475"/>
          <a:stretch>
            <a:fillRect/>
          </a:stretch>
        </p:blipFill>
        <p:spPr/>
      </p:pic>
    </p:spTree>
    <p:extLst>
      <p:ext uri="{BB962C8B-B14F-4D97-AF65-F5344CB8AC3E}">
        <p14:creationId xmlns:p14="http://schemas.microsoft.com/office/powerpoint/2010/main" val="29673243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a:t>Επαγωγική </a:t>
            </a:r>
            <a:r>
              <a:rPr lang="el-GR" dirty="0" smtClean="0"/>
              <a:t>Στατιστική</a:t>
            </a:r>
            <a:endParaRPr lang="en-US" dirty="0"/>
          </a:p>
        </p:txBody>
      </p:sp>
    </p:spTree>
    <p:extLst>
      <p:ext uri="{BB962C8B-B14F-4D97-AF65-F5344CB8AC3E}">
        <p14:creationId xmlns:p14="http://schemas.microsoft.com/office/powerpoint/2010/main" val="2128020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a:t>
            </a:r>
            <a:r>
              <a:rPr lang="el-GR" sz="2000" dirty="0">
                <a:solidFill>
                  <a:srgbClr val="000000"/>
                </a:solidFill>
              </a:rPr>
              <a:t>η 1</a:t>
            </a:r>
            <a:r>
              <a:rPr lang="el-GR" sz="2000" dirty="0" smtClean="0">
                <a:solidFill>
                  <a:srgbClr val="000000"/>
                </a:solidFill>
              </a:rPr>
              <a:t>.0.</a:t>
            </a:r>
            <a:endParaRPr lang="el-GR" sz="2000" dirty="0">
              <a:solidFill>
                <a:srgbClr val="000000"/>
              </a:solidFill>
            </a:endParaRPr>
          </a:p>
        </p:txBody>
      </p:sp>
    </p:spTree>
    <p:extLst>
      <p:ext uri="{BB962C8B-B14F-4D97-AF65-F5344CB8AC3E}">
        <p14:creationId xmlns:p14="http://schemas.microsoft.com/office/powerpoint/2010/main" val="2332883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solidFill>
                  <a:srgbClr val="000000"/>
                </a:solidFill>
              </a:rPr>
              <a:t>Copyright Εθνικόν και Καποδιστριακόν Πανεπιστήμιον Αθηνών 2015</a:t>
            </a:r>
            <a:r>
              <a:rPr lang="en-US" sz="2000" dirty="0">
                <a:solidFill>
                  <a:srgbClr val="000000"/>
                </a:solidFill>
              </a:rPr>
              <a:t>, </a:t>
            </a:r>
            <a:r>
              <a:rPr lang="el-GR" sz="2000" dirty="0">
                <a:solidFill>
                  <a:srgbClr val="000000"/>
                </a:solidFill>
              </a:rPr>
              <a:t>Βασίλης Γιαλαμάς 2015. Βασίλης Γιαλαμάς. «Μεθοδολογία των Επιστημών του Ανθρώπου: Στατιστική. Επαγωγική Στατιστική». Έκδοση: 1.0. Αθήνα 2015. Διαθέσιμο </a:t>
            </a:r>
            <a:r>
              <a:rPr lang="el-GR" sz="2000" dirty="0"/>
              <a:t>από τη δικτυακή </a:t>
            </a:r>
            <a:r>
              <a:rPr lang="el-GR" sz="2000" dirty="0">
                <a:solidFill>
                  <a:srgbClr val="000000"/>
                </a:solidFill>
              </a:rPr>
              <a:t>διεύθυνση: </a:t>
            </a:r>
            <a:r>
              <a:rPr lang="en-US" sz="2000" dirty="0">
                <a:solidFill>
                  <a:srgbClr val="000000"/>
                </a:solidFill>
              </a:rPr>
              <a:t>http://</a:t>
            </a:r>
            <a:r>
              <a:rPr lang="en-US" sz="2000" dirty="0" err="1">
                <a:solidFill>
                  <a:srgbClr val="000000"/>
                </a:solidFill>
              </a:rPr>
              <a:t>opencourses.uoa.gr</a:t>
            </a:r>
            <a:r>
              <a:rPr lang="en-US" sz="2000" dirty="0">
                <a:solidFill>
                  <a:srgbClr val="000000"/>
                </a:solidFill>
              </a:rPr>
              <a:t>/courses/ECD102/</a:t>
            </a:r>
            <a:r>
              <a:rPr lang="el-GR" sz="2000">
                <a:solidFill>
                  <a:srgbClr val="000000"/>
                </a:solidFill>
              </a:rPr>
              <a:t>.</a:t>
            </a:r>
            <a:endParaRPr lang="el-GR" sz="2000" dirty="0">
              <a:solidFill>
                <a:srgbClr val="000000"/>
              </a:solidFill>
            </a:endParaRPr>
          </a:p>
        </p:txBody>
      </p:sp>
    </p:spTree>
    <p:extLst>
      <p:ext uri="{BB962C8B-B14F-4D97-AF65-F5344CB8AC3E}">
        <p14:creationId xmlns:p14="http://schemas.microsoft.com/office/powerpoint/2010/main" val="24586153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a:t>3</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1, Σελίδα </a:t>
            </a:r>
            <a:r>
              <a:rPr lang="el-GR" sz="2000" b="1" dirty="0">
                <a:solidFill>
                  <a:srgbClr val="000000"/>
                </a:solidFill>
              </a:rPr>
              <a:t>8</a:t>
            </a:r>
            <a:r>
              <a:rPr lang="el-GR" sz="2000" b="1" dirty="0" smtClean="0">
                <a:solidFill>
                  <a:srgbClr val="000000"/>
                </a:solidFill>
              </a:rPr>
              <a:t>: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δι</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φόρων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Β</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θμών</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Ελευθερί</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ς</a:t>
            </a:r>
            <a:r>
              <a:rPr lang="el-GR" sz="2000" dirty="0" smtClean="0">
                <a:solidFill>
                  <a:srgbClr val="000000"/>
                </a:solidFill>
                <a:ea typeface="Lucida Grande"/>
                <a:cs typeface="Lucida Grande"/>
              </a:rPr>
              <a:t> </a:t>
            </a:r>
            <a:r>
              <a:rPr lang="en-US"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2, Σελίδα 10:</a:t>
            </a:r>
            <a:r>
              <a:rPr lang="el-GR" sz="2000" dirty="0" smtClean="0">
                <a:solidFill>
                  <a:srgbClr val="000000"/>
                </a:solidFill>
              </a:rPr>
              <a:t>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φικής</a:t>
            </a:r>
            <a:r>
              <a:rPr lang="en-US" sz="2000" dirty="0">
                <a:solidFill>
                  <a:srgbClr val="000000"/>
                </a:solidFill>
                <a:ea typeface="Lucida Grande"/>
                <a:cs typeface="Lucida Grande"/>
              </a:rPr>
              <a:t> </a:t>
            </a:r>
            <a:r>
              <a:rPr lang="en-US" sz="2000" dirty="0" smtClean="0">
                <a:solidFill>
                  <a:srgbClr val="000000"/>
                </a:solidFill>
                <a:ea typeface="Lucida Grande"/>
                <a:cs typeface="Lucida Grande"/>
              </a:rPr>
              <a:t>πα</a:t>
            </a:r>
            <a:r>
              <a:rPr lang="en-US" sz="2000" dirty="0" err="1" smtClean="0">
                <a:solidFill>
                  <a:srgbClr val="000000"/>
                </a:solidFill>
                <a:ea typeface="Lucida Grande"/>
                <a:cs typeface="Lucida Grande"/>
              </a:rPr>
              <a:t>ράστ</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σης</a:t>
            </a:r>
            <a:r>
              <a:rPr lang="en-US" sz="2000" dirty="0" smtClean="0">
                <a:solidFill>
                  <a:srgbClr val="000000"/>
                </a:solidFill>
                <a:ea typeface="Lucida Grande"/>
                <a:cs typeface="Lucida Grande"/>
              </a:rPr>
              <a:t> π</a:t>
            </a:r>
            <a:r>
              <a:rPr lang="en-US" sz="2000" dirty="0" err="1" smtClean="0">
                <a:solidFill>
                  <a:srgbClr val="000000"/>
                </a:solidFill>
                <a:ea typeface="Lucida Grande"/>
                <a:cs typeface="Lucida Grande"/>
              </a:rPr>
              <a:t>ίν</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κ</a:t>
            </a:r>
            <a:r>
              <a:rPr lang="en-US" sz="2000" dirty="0" smtClean="0">
                <a:solidFill>
                  <a:srgbClr val="000000"/>
                </a:solidFill>
                <a:ea typeface="Lucida Grande"/>
                <a:cs typeface="Lucida Grande"/>
              </a:rPr>
              <a:t>α</a:t>
            </a:r>
            <a:r>
              <a:rPr lang="el-GR" sz="2000" dirty="0" smtClean="0">
                <a:solidFill>
                  <a:srgbClr val="000000"/>
                </a:solidFill>
                <a:ea typeface="Lucida Grande"/>
                <a:cs typeface="Lucida Grande"/>
              </a:rPr>
              <a:t> 2 σελίδας 9 </a:t>
            </a:r>
            <a:r>
              <a:rPr lang="en-US"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Εικόνες </a:t>
            </a:r>
            <a:r>
              <a:rPr lang="el-GR" sz="2000" b="1" dirty="0" smtClean="0">
                <a:solidFill>
                  <a:srgbClr val="000000"/>
                </a:solidFill>
              </a:rPr>
              <a:t>3-6 Σελίδες 14-15, 18, 24: </a:t>
            </a:r>
            <a:r>
              <a:rPr lang="en-US" sz="2000" dirty="0" err="1" smtClean="0">
                <a:solidFill>
                  <a:srgbClr val="000000"/>
                </a:solidFill>
                <a:ea typeface="Lucida Grande"/>
                <a:cs typeface="Lucida Grande"/>
              </a:rPr>
              <a:t>Εικόν</a:t>
            </a:r>
            <a:r>
              <a:rPr lang="el-GR" sz="2000" dirty="0" smtClean="0">
                <a:solidFill>
                  <a:srgbClr val="000000"/>
                </a:solidFill>
                <a:ea typeface="Lucida Grande"/>
                <a:cs typeface="Lucida Grande"/>
              </a:rPr>
              <a:t>ες</a:t>
            </a:r>
            <a:r>
              <a:rPr lang="en-US" sz="2000" dirty="0" smtClean="0">
                <a:solidFill>
                  <a:srgbClr val="000000"/>
                </a:solidFill>
                <a:ea typeface="Lucida Grande"/>
                <a:cs typeface="Lucida Grande"/>
              </a:rPr>
              <a:t> </a:t>
            </a:r>
            <a:r>
              <a:rPr lang="en-US" sz="2000" dirty="0" err="1">
                <a:solidFill>
                  <a:srgbClr val="000000"/>
                </a:solidFill>
                <a:ea typeface="Lucida Grande"/>
                <a:cs typeface="Lucida Grande"/>
              </a:rPr>
              <a:t>οθόνης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ηλεκτρονικού</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ολογιστή</a:t>
            </a:r>
            <a:r>
              <a:rPr lang="en-US" sz="2000" dirty="0">
                <a:solidFill>
                  <a:srgbClr val="000000"/>
                </a:solidFill>
                <a:ea typeface="Lucida Grande"/>
                <a:cs typeface="Lucida Grande"/>
              </a:rPr>
              <a:t> π</a:t>
            </a:r>
            <a:r>
              <a:rPr lang="en-US" sz="2000" dirty="0" err="1">
                <a:solidFill>
                  <a:srgbClr val="000000"/>
                </a:solidFill>
                <a:ea typeface="Lucida Grande"/>
                <a:cs typeface="Lucida Grande"/>
              </a:rPr>
              <a:t>ου</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γίνετ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χρήση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του</a:t>
            </a:r>
            <a:r>
              <a:rPr lang="en-US" sz="2000" dirty="0">
                <a:solidFill>
                  <a:srgbClr val="000000"/>
                </a:solidFill>
                <a:ea typeface="Lucida Grande"/>
                <a:cs typeface="Lucida Grande"/>
              </a:rPr>
              <a:t> </a:t>
            </a:r>
            <a:r>
              <a:rPr lang="en-US" sz="2000" dirty="0" smtClean="0">
                <a:solidFill>
                  <a:srgbClr val="000000"/>
                </a:solidFill>
                <a:ea typeface="Lucida Grande"/>
                <a:cs typeface="Lucida Grande"/>
              </a:rPr>
              <a:t>SPSS</a:t>
            </a:r>
            <a:r>
              <a:rPr lang="el-GR" sz="2000" dirty="0" smtClean="0">
                <a:solidFill>
                  <a:srgbClr val="000000"/>
                </a:solidFill>
                <a:ea typeface="Lucida Grande"/>
                <a:cs typeface="Lucida Grande"/>
              </a:rPr>
              <a:t> </a:t>
            </a:r>
            <a:r>
              <a:rPr lang="en-US"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7, Σελίδα 30: </a:t>
            </a:r>
            <a:r>
              <a:rPr lang="el-GR" sz="2000" dirty="0">
                <a:solidFill>
                  <a:srgbClr val="000000"/>
                </a:solidFill>
              </a:rPr>
              <a:t>Εικόνα σύνθετου ραβδόγραμμα κατάλληλο για την απεικόνιση σχέσης δύο κατηγορικών </a:t>
            </a:r>
            <a:r>
              <a:rPr lang="el-GR" sz="2000" dirty="0" smtClean="0">
                <a:solidFill>
                  <a:srgbClr val="000000"/>
                </a:solidFill>
              </a:rPr>
              <a:t>μεταβλητών</a:t>
            </a:r>
            <a:r>
              <a:rPr lang="el-GR" sz="2000" dirty="0">
                <a:solidFill>
                  <a:srgbClr val="000000"/>
                </a:solidFill>
              </a:rPr>
              <a:t> </a:t>
            </a:r>
            <a:r>
              <a:rPr lang="el-GR" sz="2000" dirty="0" smtClean="0">
                <a:solidFill>
                  <a:srgbClr val="000000"/>
                </a:solidFill>
              </a:rPr>
              <a:t>/ </a:t>
            </a:r>
            <a:r>
              <a:rPr lang="en-US" sz="2000" dirty="0"/>
              <a:t>Copyrighted</a:t>
            </a:r>
            <a:endParaRPr lang="el-GR" sz="2000" dirty="0">
              <a:solidFill>
                <a:srgbClr val="00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37561878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a:t>2</a:t>
            </a:r>
            <a:r>
              <a:rPr lang="en-US" dirty="0" smtClean="0"/>
              <a:t>/</a:t>
            </a:r>
            <a:r>
              <a:rPr lang="el-GR" dirty="0"/>
              <a:t>3</a:t>
            </a:r>
            <a:r>
              <a:rPr lang="en-US" dirty="0"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b="1" dirty="0" smtClean="0">
                <a:solidFill>
                  <a:srgbClr val="000000"/>
                </a:solidFill>
              </a:rPr>
              <a:t>Πίνακας 1, Σελίδα </a:t>
            </a:r>
            <a:r>
              <a:rPr lang="el-GR" sz="2000" b="1" dirty="0">
                <a:solidFill>
                  <a:srgbClr val="000000"/>
                </a:solidFill>
              </a:rPr>
              <a:t>7</a:t>
            </a:r>
            <a:r>
              <a:rPr lang="el-GR" sz="2000" b="1" dirty="0" smtClean="0">
                <a:solidFill>
                  <a:srgbClr val="000000"/>
                </a:solidFill>
              </a:rPr>
              <a:t>: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συχνοτήτων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ι</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δι</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φορών</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συχνοτήτων</a:t>
            </a:r>
            <a:r>
              <a:rPr lang="el-GR" sz="2000" dirty="0" smtClean="0">
                <a:solidFill>
                  <a:srgbClr val="000000"/>
                </a:solidFill>
                <a:ea typeface="Lucida Grande"/>
                <a:cs typeface="Lucida Grande"/>
              </a:rPr>
              <a:t> </a:t>
            </a:r>
            <a:r>
              <a:rPr lang="en-US"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2, Σελίδα 9: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βα</a:t>
            </a:r>
            <a:r>
              <a:rPr lang="en-US" sz="2000" dirty="0" err="1">
                <a:solidFill>
                  <a:srgbClr val="000000"/>
                </a:solidFill>
                <a:ea typeface="Lucida Grande"/>
                <a:cs typeface="Lucida Grande"/>
              </a:rPr>
              <a:t>θμών</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ελευθερί</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ς</a:t>
            </a:r>
            <a:r>
              <a:rPr lang="el-GR" sz="2000" dirty="0" smtClean="0">
                <a:solidFill>
                  <a:srgbClr val="000000"/>
                </a:solidFill>
                <a:ea typeface="Lucida Grande"/>
                <a:cs typeface="Lucida Grande"/>
              </a:rPr>
              <a:t> </a:t>
            </a:r>
            <a:r>
              <a:rPr lang="en-US"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3, </a:t>
            </a:r>
            <a:r>
              <a:rPr lang="el-GR" sz="2000" b="1" dirty="0">
                <a:solidFill>
                  <a:srgbClr val="000000"/>
                </a:solidFill>
              </a:rPr>
              <a:t>Σελίδα </a:t>
            </a:r>
            <a:r>
              <a:rPr lang="el-GR" sz="2000" b="1" dirty="0" smtClean="0">
                <a:solidFill>
                  <a:srgbClr val="000000"/>
                </a:solidFill>
              </a:rPr>
              <a:t>16: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συνάφει</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ς</a:t>
            </a:r>
            <a:r>
              <a:rPr lang="el-GR" sz="2000" dirty="0" smtClean="0">
                <a:solidFill>
                  <a:srgbClr val="000000"/>
                </a:solidFill>
                <a:ea typeface="Lucida Grande"/>
                <a:cs typeface="Lucida Grande"/>
              </a:rPr>
              <a:t> (</a:t>
            </a:r>
            <a:r>
              <a:rPr lang="en-US" sz="2000" dirty="0" smtClean="0">
                <a:solidFill>
                  <a:srgbClr val="000000"/>
                </a:solidFill>
                <a:ea typeface="Lucida Grande"/>
                <a:cs typeface="Lucida Grande"/>
              </a:rPr>
              <a:t>Lot of average man getting worse – College Degree </a:t>
            </a:r>
            <a:r>
              <a:rPr lang="en-US" sz="2000" dirty="0" err="1" smtClean="0">
                <a:solidFill>
                  <a:srgbClr val="000000"/>
                </a:solidFill>
                <a:ea typeface="Lucida Grande"/>
                <a:cs typeface="Lucida Grande"/>
              </a:rPr>
              <a:t>Crosstabulation</a:t>
            </a:r>
            <a:r>
              <a:rPr lang="el-GR" sz="2000" dirty="0" smtClean="0">
                <a:solidFill>
                  <a:srgbClr val="000000"/>
                </a:solidFill>
                <a:ea typeface="Lucida Grande"/>
                <a:cs typeface="Lucida Grande"/>
              </a:rPr>
              <a:t>) </a:t>
            </a:r>
            <a:r>
              <a:rPr lang="en-US"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4, Σελίδες 20-21: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δεδομένων</a:t>
            </a:r>
            <a:r>
              <a:rPr lang="en-US" sz="2000" dirty="0" smtClean="0">
                <a:solidFill>
                  <a:srgbClr val="000000"/>
                </a:solidFill>
                <a:ea typeface="Lucida Grande"/>
                <a:cs typeface="Lucida Grande"/>
              </a:rPr>
              <a:t> </a:t>
            </a:r>
            <a:r>
              <a:rPr lang="el-GR" sz="2000" dirty="0">
                <a:solidFill>
                  <a:srgbClr val="000000"/>
                </a:solidFill>
                <a:ea typeface="Lucida Grande"/>
                <a:cs typeface="Lucida Grande"/>
              </a:rPr>
              <a:t>(</a:t>
            </a:r>
            <a:r>
              <a:rPr lang="en-US" sz="2000" dirty="0">
                <a:solidFill>
                  <a:srgbClr val="000000"/>
                </a:solidFill>
                <a:ea typeface="Lucida Grande"/>
                <a:cs typeface="Lucida Grande"/>
              </a:rPr>
              <a:t>Lot of average man getting worse – College Degree </a:t>
            </a:r>
            <a:r>
              <a:rPr lang="en-US" sz="2000" dirty="0" err="1" smtClean="0">
                <a:solidFill>
                  <a:srgbClr val="000000"/>
                </a:solidFill>
                <a:ea typeface="Lucida Grande"/>
                <a:cs typeface="Lucida Grande"/>
              </a:rPr>
              <a:t>Crosstabulation</a:t>
            </a:r>
            <a:r>
              <a:rPr lang="el-GR" sz="2000" dirty="0" smtClean="0">
                <a:solidFill>
                  <a:srgbClr val="000000"/>
                </a:solidFill>
                <a:ea typeface="Lucida Grande"/>
                <a:cs typeface="Lucida Grande"/>
              </a:rPr>
              <a:t>) </a:t>
            </a:r>
            <a:r>
              <a:rPr lang="en-US" sz="2000" dirty="0" smtClean="0">
                <a:solidFill>
                  <a:srgbClr val="000000"/>
                </a:solidFill>
              </a:rPr>
              <a:t>/ </a:t>
            </a:r>
            <a:r>
              <a:rPr lang="en-US" sz="2000" dirty="0"/>
              <a:t>Copyrighted</a:t>
            </a:r>
            <a:endParaRPr lang="el-GR" sz="2000" dirty="0" smtClean="0">
              <a:solidFill>
                <a:srgbClr val="000000"/>
              </a:solidFill>
            </a:endParaRPr>
          </a:p>
          <a:p>
            <a:pPr marL="0" indent="0">
              <a:buNone/>
            </a:pPr>
            <a:endParaRPr lang="el-GR" sz="2000" dirty="0" smtClean="0">
              <a:solidFill>
                <a:srgbClr val="FF0000"/>
              </a:solidFill>
            </a:endParaRPr>
          </a:p>
        </p:txBody>
      </p:sp>
    </p:spTree>
    <p:extLst>
      <p:ext uri="{BB962C8B-B14F-4D97-AF65-F5344CB8AC3E}">
        <p14:creationId xmlns:p14="http://schemas.microsoft.com/office/powerpoint/2010/main" val="26161874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Περιπτώσεις εφαρμογής</a:t>
            </a:r>
            <a:endParaRPr lang="el-GR" dirty="0"/>
          </a:p>
        </p:txBody>
      </p:sp>
      <p:sp>
        <p:nvSpPr>
          <p:cNvPr id="5" name="Θέση περιεχομένου 4"/>
          <p:cNvSpPr>
            <a:spLocks noGrp="1"/>
          </p:cNvSpPr>
          <p:nvPr>
            <p:ph idx="1"/>
          </p:nvPr>
        </p:nvSpPr>
        <p:spPr/>
        <p:txBody>
          <a:bodyPr>
            <a:normAutofit lnSpcReduction="10000"/>
          </a:bodyPr>
          <a:lstStyle/>
          <a:p>
            <a:r>
              <a:rPr lang="el-GR" sz="2400" dirty="0"/>
              <a:t>Αναφερόμαστε σε περιπτώσεις ερευνητικών ερωτημάτων ή υποθέσεων στις οποίες </a:t>
            </a:r>
            <a:r>
              <a:rPr lang="el-GR" sz="2400" b="1" dirty="0"/>
              <a:t>οι εμπλεκόμενες μεταβλητές είναι αποκλειστικά κατηγορικές </a:t>
            </a:r>
            <a:r>
              <a:rPr lang="el-GR" sz="2400" dirty="0"/>
              <a:t>(ή ποιοτικές</a:t>
            </a:r>
            <a:r>
              <a:rPr lang="el-GR" sz="2400" dirty="0" smtClean="0"/>
              <a:t>).</a:t>
            </a:r>
            <a:endParaRPr lang="el-GR" sz="2400" dirty="0"/>
          </a:p>
          <a:p>
            <a:r>
              <a:rPr lang="el-GR" sz="2400" dirty="0"/>
              <a:t>Διακρίνουμε δυο περιπτώσεις εφαρμογής</a:t>
            </a:r>
            <a:r>
              <a:rPr lang="el-GR" sz="2400" dirty="0" smtClean="0"/>
              <a:t>:</a:t>
            </a:r>
          </a:p>
          <a:p>
            <a:pPr marL="914400" lvl="1" indent="-457200">
              <a:buFont typeface="+mj-lt"/>
              <a:buAutoNum type="arabicPeriod"/>
            </a:pPr>
            <a:r>
              <a:rPr lang="el-GR" sz="2000" b="1" dirty="0"/>
              <a:t>Έλεγχος καλής </a:t>
            </a:r>
            <a:r>
              <a:rPr lang="el-GR" sz="2000" b="1" dirty="0" smtClean="0"/>
              <a:t>προσαρμογής</a:t>
            </a:r>
          </a:p>
          <a:p>
            <a:pPr marL="457200" lvl="1" indent="0">
              <a:buNone/>
            </a:pPr>
            <a:r>
              <a:rPr lang="el-GR" sz="1800" dirty="0" smtClean="0"/>
              <a:t>Εφαρμόζεται </a:t>
            </a:r>
            <a:r>
              <a:rPr lang="el-GR" sz="1800" dirty="0"/>
              <a:t>στον έλεγχο της μηδενικής υπόθεσης αναφορικά με την κατανομή μιας κατηγορικής μεταβλητής (π.χ. </a:t>
            </a:r>
            <a:r>
              <a:rPr lang="el-GR" sz="1800" dirty="0" smtClean="0"/>
              <a:t>Η</a:t>
            </a:r>
            <a:r>
              <a:rPr lang="el-GR" sz="1800" baseline="-25000" dirty="0" smtClean="0"/>
              <a:t>ο</a:t>
            </a:r>
            <a:r>
              <a:rPr lang="el-GR" sz="1800" dirty="0"/>
              <a:t>: Κ</a:t>
            </a:r>
            <a:r>
              <a:rPr lang="el-GR" sz="1800" baseline="-25000" dirty="0"/>
              <a:t>1</a:t>
            </a:r>
            <a:r>
              <a:rPr lang="el-GR" sz="1800" dirty="0"/>
              <a:t>=25%</a:t>
            </a:r>
            <a:r>
              <a:rPr lang="el-GR" sz="1800" dirty="0" smtClean="0"/>
              <a:t>, </a:t>
            </a:r>
            <a:r>
              <a:rPr lang="el-GR" sz="1800" dirty="0"/>
              <a:t>Κ</a:t>
            </a:r>
            <a:r>
              <a:rPr lang="el-GR" sz="1800" baseline="-25000" dirty="0"/>
              <a:t>2</a:t>
            </a:r>
            <a:r>
              <a:rPr lang="el-GR" sz="1800" dirty="0"/>
              <a:t>=25%</a:t>
            </a:r>
            <a:r>
              <a:rPr lang="el-GR" sz="1800" dirty="0" smtClean="0"/>
              <a:t>, </a:t>
            </a:r>
            <a:r>
              <a:rPr lang="el-GR" sz="1800" dirty="0"/>
              <a:t>Κ</a:t>
            </a:r>
            <a:r>
              <a:rPr lang="el-GR" sz="1800" baseline="-25000" dirty="0"/>
              <a:t>3</a:t>
            </a:r>
            <a:r>
              <a:rPr lang="el-GR" sz="1800" dirty="0"/>
              <a:t>=25%</a:t>
            </a:r>
            <a:r>
              <a:rPr lang="el-GR" sz="1800" dirty="0" smtClean="0"/>
              <a:t>, Κ</a:t>
            </a:r>
            <a:r>
              <a:rPr lang="el-GR" sz="1800" baseline="-25000" dirty="0" smtClean="0"/>
              <a:t>4</a:t>
            </a:r>
            <a:r>
              <a:rPr lang="el-GR" sz="1800" dirty="0"/>
              <a:t>=25</a:t>
            </a:r>
            <a:r>
              <a:rPr lang="el-GR" sz="1800" dirty="0" smtClean="0"/>
              <a:t>%)</a:t>
            </a:r>
            <a:endParaRPr lang="el-GR" sz="1800" dirty="0"/>
          </a:p>
          <a:p>
            <a:pPr marL="914400" lvl="1" indent="-457200">
              <a:buFont typeface="+mj-lt"/>
              <a:buAutoNum type="arabicPeriod" startAt="2"/>
            </a:pPr>
            <a:r>
              <a:rPr lang="el-GR" sz="2000" b="1" dirty="0" smtClean="0"/>
              <a:t>Έλεγχος ανεξαρτησίας</a:t>
            </a:r>
          </a:p>
          <a:p>
            <a:pPr marL="457200" lvl="1" indent="0">
              <a:buNone/>
            </a:pPr>
            <a:r>
              <a:rPr lang="el-GR" sz="1800" dirty="0" smtClean="0"/>
              <a:t>Αναφέρεται </a:t>
            </a:r>
            <a:r>
              <a:rPr lang="el-GR" sz="1800" dirty="0"/>
              <a:t>στον έλεγχο της μηδενικής υπόθεσης: «δυο κατηγορικές μεταβλητές είναι ανεξάρτητες μεταξύ τους</a:t>
            </a:r>
            <a:r>
              <a:rPr lang="el-GR" sz="1800" dirty="0" smtClean="0"/>
              <a:t>»</a:t>
            </a:r>
          </a:p>
          <a:p>
            <a:pPr marL="457200" lvl="1" indent="0">
              <a:buNone/>
            </a:pPr>
            <a:r>
              <a:rPr lang="el-GR" sz="1800" dirty="0" smtClean="0"/>
              <a:t>Η</a:t>
            </a:r>
            <a:r>
              <a:rPr lang="el-GR" sz="1800" baseline="-25000" dirty="0" smtClean="0"/>
              <a:t>ο</a:t>
            </a:r>
            <a:r>
              <a:rPr lang="el-GR" sz="1800" dirty="0" smtClean="0"/>
              <a:t>: </a:t>
            </a:r>
            <a:r>
              <a:rPr lang="el-GR" sz="1800" dirty="0"/>
              <a:t>Η  κατοχή πανεπιστημιακού Πτυχίου είναι ανεξάρτητη του Φύλου</a:t>
            </a:r>
            <a:r>
              <a:rPr lang="el-GR" sz="1800" dirty="0" smtClean="0"/>
              <a:t>.</a:t>
            </a:r>
          </a:p>
          <a:p>
            <a:pPr marL="457200" lvl="1" indent="0">
              <a:buNone/>
            </a:pPr>
            <a:r>
              <a:rPr lang="el-GR" sz="1800" dirty="0" smtClean="0"/>
              <a:t>(</a:t>
            </a:r>
            <a:r>
              <a:rPr lang="el-GR" sz="1800" dirty="0"/>
              <a:t>Το ποσοστό πτυχιούχων Πανεπιστημίου είναι το ίδιο σε Άνδρες και Γυναίκες</a:t>
            </a:r>
            <a:r>
              <a:rPr lang="el-GR" sz="1800" dirty="0" smtClean="0"/>
              <a:t>)</a:t>
            </a:r>
            <a:endParaRPr lang="el-GR" sz="1800" dirty="0"/>
          </a:p>
        </p:txBody>
      </p:sp>
    </p:spTree>
    <p:extLst>
      <p:ext uri="{BB962C8B-B14F-4D97-AF65-F5344CB8AC3E}">
        <p14:creationId xmlns:p14="http://schemas.microsoft.com/office/powerpoint/2010/main" val="121391230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a:t>3</a:t>
            </a:r>
            <a:r>
              <a:rPr lang="en-US" dirty="0" smtClean="0"/>
              <a:t>/</a:t>
            </a:r>
            <a:r>
              <a:rPr lang="el-GR" dirty="0"/>
              <a:t>3</a:t>
            </a:r>
            <a:r>
              <a:rPr lang="en-US" dirty="0"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b="1" dirty="0" smtClean="0">
                <a:solidFill>
                  <a:srgbClr val="000000"/>
                </a:solidFill>
              </a:rPr>
              <a:t>Πίνακας </a:t>
            </a:r>
            <a:r>
              <a:rPr lang="el-GR" sz="2000" b="1" dirty="0">
                <a:solidFill>
                  <a:srgbClr val="000000"/>
                </a:solidFill>
              </a:rPr>
              <a:t>6</a:t>
            </a:r>
            <a:r>
              <a:rPr lang="el-GR" sz="2000" b="1" dirty="0" smtClean="0">
                <a:solidFill>
                  <a:srgbClr val="000000"/>
                </a:solidFill>
              </a:rPr>
              <a:t>, </a:t>
            </a:r>
            <a:r>
              <a:rPr lang="el-GR" sz="2000" b="1" dirty="0">
                <a:solidFill>
                  <a:srgbClr val="000000"/>
                </a:solidFill>
              </a:rPr>
              <a:t>Σελίδα </a:t>
            </a:r>
            <a:r>
              <a:rPr lang="el-GR" sz="2000" b="1" dirty="0" smtClean="0">
                <a:solidFill>
                  <a:srgbClr val="000000"/>
                </a:solidFill>
              </a:rPr>
              <a:t>22:</a:t>
            </a:r>
            <a:r>
              <a:rPr lang="el-GR" sz="2000" dirty="0" smtClean="0">
                <a:solidFill>
                  <a:srgbClr val="000000"/>
                </a:solidFill>
              </a:rPr>
              <a:t>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συχνοτήτων</a:t>
            </a:r>
            <a:r>
              <a:rPr lang="el-GR" sz="2000" dirty="0" smtClean="0">
                <a:solidFill>
                  <a:srgbClr val="000000"/>
                </a:solidFill>
                <a:ea typeface="Lucida Grande"/>
                <a:cs typeface="Lucida Grande"/>
              </a:rPr>
              <a:t> </a:t>
            </a:r>
            <a:r>
              <a:rPr lang="en-US"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a:solidFill>
                  <a:srgbClr val="000000"/>
                </a:solidFill>
              </a:rPr>
              <a:t>7</a:t>
            </a:r>
            <a:r>
              <a:rPr lang="el-GR" sz="2000" b="1" dirty="0" smtClean="0">
                <a:solidFill>
                  <a:srgbClr val="000000"/>
                </a:solidFill>
              </a:rPr>
              <a:t>, </a:t>
            </a:r>
            <a:r>
              <a:rPr lang="el-GR" sz="2000" b="1" dirty="0">
                <a:solidFill>
                  <a:srgbClr val="000000"/>
                </a:solidFill>
              </a:rPr>
              <a:t>Σελίδα </a:t>
            </a:r>
            <a:r>
              <a:rPr lang="el-GR" sz="2000" b="1" dirty="0" smtClean="0">
                <a:solidFill>
                  <a:srgbClr val="000000"/>
                </a:solidFill>
              </a:rPr>
              <a:t>25:</a:t>
            </a:r>
            <a:r>
              <a:rPr lang="el-GR" sz="2000" dirty="0" smtClean="0">
                <a:solidFill>
                  <a:srgbClr val="000000"/>
                </a:solidFill>
              </a:rPr>
              <a:t>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δεδομένων</a:t>
            </a:r>
            <a:r>
              <a:rPr lang="en-US" sz="2000" dirty="0" smtClean="0">
                <a:solidFill>
                  <a:srgbClr val="000000"/>
                </a:solidFill>
                <a:ea typeface="Lucida Grande"/>
                <a:cs typeface="Lucida Grande"/>
              </a:rPr>
              <a:t> (Chi-Square Tests)</a:t>
            </a:r>
            <a:r>
              <a:rPr lang="el-GR" sz="2000" dirty="0" smtClean="0">
                <a:solidFill>
                  <a:srgbClr val="000000"/>
                </a:solidFill>
                <a:ea typeface="Lucida Grande"/>
                <a:cs typeface="Lucida Grande"/>
              </a:rPr>
              <a:t> </a:t>
            </a:r>
            <a:r>
              <a:rPr lang="en-US"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a:solidFill>
                  <a:srgbClr val="000000"/>
                </a:solidFill>
              </a:rPr>
              <a:t>8</a:t>
            </a:r>
            <a:r>
              <a:rPr lang="el-GR" sz="2000" b="1" dirty="0" smtClean="0">
                <a:solidFill>
                  <a:srgbClr val="000000"/>
                </a:solidFill>
              </a:rPr>
              <a:t>, </a:t>
            </a:r>
            <a:r>
              <a:rPr lang="el-GR" sz="2000" b="1" dirty="0">
                <a:solidFill>
                  <a:srgbClr val="000000"/>
                </a:solidFill>
              </a:rPr>
              <a:t>Σελίδα </a:t>
            </a:r>
            <a:r>
              <a:rPr lang="el-GR" sz="2000" b="1" dirty="0" smtClean="0">
                <a:solidFill>
                  <a:srgbClr val="000000"/>
                </a:solidFill>
              </a:rPr>
              <a:t>28: </a:t>
            </a:r>
            <a:r>
              <a:rPr lang="el-GR" sz="2000" dirty="0" smtClean="0">
                <a:solidFill>
                  <a:srgbClr val="000000"/>
                </a:solidFill>
              </a:rPr>
              <a:t>Πίνακας δεδομένων</a:t>
            </a:r>
            <a:r>
              <a:rPr lang="en-US" sz="2000" dirty="0" smtClean="0">
                <a:solidFill>
                  <a:srgbClr val="000000"/>
                </a:solidFill>
              </a:rPr>
              <a:t> (Abortion if woman wants for any reason)</a:t>
            </a:r>
            <a:r>
              <a:rPr lang="el-GR" sz="2000" dirty="0" smtClean="0">
                <a:solidFill>
                  <a:srgbClr val="000000"/>
                </a:solidFill>
              </a:rPr>
              <a:t> </a:t>
            </a:r>
            <a:r>
              <a:rPr lang="en-US" sz="2000" dirty="0" smtClean="0">
                <a:solidFill>
                  <a:srgbClr val="000000"/>
                </a:solidFill>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a:solidFill>
                  <a:srgbClr val="000000"/>
                </a:solidFill>
              </a:rPr>
              <a:t>9, Σελίδα 29: </a:t>
            </a:r>
            <a:r>
              <a:rPr lang="el-GR" sz="2000" dirty="0">
                <a:solidFill>
                  <a:srgbClr val="000000"/>
                </a:solidFill>
              </a:rPr>
              <a:t>Πίνακας </a:t>
            </a:r>
            <a:r>
              <a:rPr lang="el-GR" sz="2000" dirty="0" smtClean="0">
                <a:solidFill>
                  <a:srgbClr val="000000"/>
                </a:solidFill>
              </a:rPr>
              <a:t>δεδομένων</a:t>
            </a:r>
            <a:r>
              <a:rPr lang="en-US" sz="2000" dirty="0" smtClean="0">
                <a:solidFill>
                  <a:srgbClr val="000000"/>
                </a:solidFill>
              </a:rPr>
              <a:t> </a:t>
            </a:r>
            <a:r>
              <a:rPr lang="en-US" sz="2000" dirty="0">
                <a:solidFill>
                  <a:srgbClr val="000000"/>
                </a:solidFill>
                <a:ea typeface="Lucida Grande"/>
                <a:cs typeface="Lucida Grande"/>
              </a:rPr>
              <a:t>(Chi-Square Tests</a:t>
            </a:r>
            <a:r>
              <a:rPr lang="en-US" sz="2000" dirty="0" smtClean="0">
                <a:solidFill>
                  <a:srgbClr val="000000"/>
                </a:solidFill>
                <a:ea typeface="Lucida Grande"/>
                <a:cs typeface="Lucida Grande"/>
              </a:rPr>
              <a:t>)</a:t>
            </a:r>
            <a:r>
              <a:rPr lang="el-GR" sz="2000" dirty="0" smtClean="0">
                <a:solidFill>
                  <a:srgbClr val="000000"/>
                </a:solidFill>
              </a:rPr>
              <a:t> </a:t>
            </a:r>
            <a:r>
              <a:rPr lang="en-US" sz="2000">
                <a:solidFill>
                  <a:srgbClr val="000000"/>
                </a:solidFill>
              </a:rPr>
              <a:t>/ </a:t>
            </a:r>
            <a:r>
              <a:rPr lang="en-US" sz="2000"/>
              <a:t>Copyrighted</a:t>
            </a:r>
            <a:endParaRPr lang="el-GR" sz="2000" dirty="0" smtClean="0">
              <a:solidFill>
                <a:srgbClr val="000000"/>
              </a:solidFill>
            </a:endParaRPr>
          </a:p>
        </p:txBody>
      </p:sp>
    </p:spTree>
    <p:extLst>
      <p:ext uri="{BB962C8B-B14F-4D97-AF65-F5344CB8AC3E}">
        <p14:creationId xmlns:p14="http://schemas.microsoft.com/office/powerpoint/2010/main" val="27150123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Έλεγχος καλής προσαρμογής (1 από 7)</a:t>
            </a:r>
            <a:endParaRPr lang="el-GR" dirty="0"/>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sz="2800" b="1" dirty="0"/>
              <a:t>Ερευνητικό </a:t>
            </a:r>
            <a:r>
              <a:rPr lang="el-GR" sz="2800" b="1" dirty="0" smtClean="0"/>
              <a:t>ερώτημα:</a:t>
            </a:r>
            <a:r>
              <a:rPr lang="el-GR" sz="2800" dirty="0" smtClean="0"/>
              <a:t> Ο </a:t>
            </a:r>
            <a:r>
              <a:rPr lang="el-GR" sz="2800" dirty="0"/>
              <a:t>μέσος άνθρωπος είναι απαισιόδοξος για το μέλλον (το ποσοστό των αισιόδοξων ανθρώπων είναι μεγαλύτερο του ποσοστού των απαισιόδοξων);</a:t>
            </a:r>
          </a:p>
          <a:p>
            <a:pPr marL="0" indent="0">
              <a:buNone/>
            </a:pPr>
            <a:r>
              <a:rPr lang="el-GR" sz="2800" b="1" dirty="0"/>
              <a:t>Μέτρηση: </a:t>
            </a:r>
            <a:r>
              <a:rPr lang="el-GR" sz="2800" dirty="0"/>
              <a:t>Οι συμμετέχοντες δηλώνουν Συμφωνώ/ Διαφωνώ με τη δήλωση: «Τα πράγματα πηγαίνουν από το κακό στο χειρότερο</a:t>
            </a:r>
            <a:r>
              <a:rPr lang="el-GR" sz="2800" dirty="0" smtClean="0"/>
              <a:t>».</a:t>
            </a:r>
            <a:endParaRPr lang="el-GR" sz="2800" dirty="0"/>
          </a:p>
          <a:p>
            <a:pPr marL="0" indent="0">
              <a:buNone/>
            </a:pPr>
            <a:r>
              <a:rPr lang="el-GR" sz="2800" b="1" dirty="0"/>
              <a:t>Σχηματίζονται οι στατιστικές </a:t>
            </a:r>
            <a:r>
              <a:rPr lang="el-GR" sz="2800" b="1" dirty="0" smtClean="0"/>
              <a:t>υποθέσεις:</a:t>
            </a:r>
          </a:p>
          <a:p>
            <a:pPr marL="0" indent="0">
              <a:buNone/>
            </a:pPr>
            <a:r>
              <a:rPr lang="el-GR" sz="2800" b="1" dirty="0" smtClean="0"/>
              <a:t>Η</a:t>
            </a:r>
            <a:r>
              <a:rPr lang="el-GR" sz="2800" b="1" baseline="-25000" dirty="0" smtClean="0"/>
              <a:t>0</a:t>
            </a:r>
            <a:r>
              <a:rPr lang="el-GR" sz="2800" b="1" dirty="0" smtClean="0"/>
              <a:t>:</a:t>
            </a:r>
            <a:r>
              <a:rPr lang="el-GR" sz="2800" dirty="0" smtClean="0"/>
              <a:t> </a:t>
            </a:r>
            <a:r>
              <a:rPr lang="el-GR" sz="2800" dirty="0"/>
              <a:t>Η κατανομή της μεταβλητής </a:t>
            </a:r>
            <a:r>
              <a:rPr lang="el-GR" sz="2800" dirty="0" smtClean="0"/>
              <a:t>είναι</a:t>
            </a:r>
          </a:p>
          <a:p>
            <a:pPr marL="0" indent="0">
              <a:buNone/>
            </a:pPr>
            <a:r>
              <a:rPr lang="el-GR" sz="2800" dirty="0"/>
              <a:t> </a:t>
            </a:r>
            <a:r>
              <a:rPr lang="el-GR" sz="2800" dirty="0" smtClean="0"/>
              <a:t>      Συμφωνώ </a:t>
            </a:r>
            <a:r>
              <a:rPr lang="el-GR" sz="2800" dirty="0"/>
              <a:t>=50%    Διαφωνώ =50%</a:t>
            </a:r>
          </a:p>
          <a:p>
            <a:pPr marL="0" indent="0">
              <a:buNone/>
            </a:pPr>
            <a:r>
              <a:rPr lang="el-GR" sz="2800" b="1" dirty="0" smtClean="0"/>
              <a:t>Η</a:t>
            </a:r>
            <a:r>
              <a:rPr lang="el-GR" sz="2800" b="1" baseline="-25000" dirty="0" smtClean="0"/>
              <a:t>Α</a:t>
            </a:r>
            <a:r>
              <a:rPr lang="el-GR" sz="2800" b="1" dirty="0" smtClean="0"/>
              <a:t>:</a:t>
            </a:r>
            <a:r>
              <a:rPr lang="el-GR" sz="2800" dirty="0" smtClean="0"/>
              <a:t> </a:t>
            </a:r>
            <a:r>
              <a:rPr lang="el-GR" sz="2800" dirty="0"/>
              <a:t>Κάποια απάντηση υπερτερεί της άλλης σε %</a:t>
            </a:r>
          </a:p>
          <a:p>
            <a:pPr marL="0" indent="0">
              <a:buNone/>
            </a:pPr>
            <a:r>
              <a:rPr lang="el-GR" sz="2800" b="1" dirty="0" smtClean="0"/>
              <a:t>Δείγμα:</a:t>
            </a:r>
            <a:r>
              <a:rPr lang="el-GR" sz="2800" dirty="0" smtClean="0"/>
              <a:t> </a:t>
            </a:r>
            <a:r>
              <a:rPr lang="el-GR" sz="2800" dirty="0"/>
              <a:t>O έλεγχος θα εκτελεστεί με ένα τυχαίο δείγμα Ν=300 ατόμων που απάντησαν ως </a:t>
            </a:r>
            <a:r>
              <a:rPr lang="el-GR" sz="2800" dirty="0" smtClean="0"/>
              <a:t>εξής:</a:t>
            </a:r>
          </a:p>
          <a:p>
            <a:pPr marL="0" indent="0">
              <a:buNone/>
            </a:pPr>
            <a:r>
              <a:rPr lang="el-GR" sz="2800" dirty="0" smtClean="0"/>
              <a:t>Συμφωνώ=210 (70%)   Διαφωνώ=90 (30%)</a:t>
            </a:r>
          </a:p>
          <a:p>
            <a:pPr marL="0" indent="0">
              <a:buNone/>
            </a:pPr>
            <a:endParaRPr lang="el-GR" sz="2800" dirty="0"/>
          </a:p>
        </p:txBody>
      </p:sp>
    </p:spTree>
    <p:extLst>
      <p:ext uri="{BB962C8B-B14F-4D97-AF65-F5344CB8AC3E}">
        <p14:creationId xmlns:p14="http://schemas.microsoft.com/office/powerpoint/2010/main" val="23679631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Έλεγχος καλής προσαρμογής (2 από 7)</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2800" b="1" dirty="0"/>
              <a:t>Κατασκευή του στατιστικού </a:t>
            </a:r>
            <a:r>
              <a:rPr lang="el-GR" sz="2800" b="1" dirty="0" smtClean="0"/>
              <a:t>χ</a:t>
            </a:r>
            <a:r>
              <a:rPr lang="el-GR" sz="2800" b="1" baseline="30000" dirty="0" smtClean="0"/>
              <a:t>2</a:t>
            </a:r>
            <a:endParaRPr lang="el-GR" sz="2800" b="1" dirty="0"/>
          </a:p>
          <a:p>
            <a:pPr marL="0" indent="0">
              <a:buNone/>
            </a:pPr>
            <a:r>
              <a:rPr lang="el-GR" sz="2800" dirty="0"/>
              <a:t>Σύμφωνα με τη μηδενική υπόθεση του ερευνητικού ερωτήματος, η κατανομή είναι 50% -50% για </a:t>
            </a:r>
            <a:r>
              <a:rPr lang="el-GR" sz="2800" dirty="0" smtClean="0"/>
              <a:t>Συμφωνία - Διαφωνία.</a:t>
            </a:r>
            <a:endParaRPr lang="el-GR" sz="2800" dirty="0"/>
          </a:p>
          <a:p>
            <a:pPr marL="0" indent="0">
              <a:buNone/>
            </a:pPr>
            <a:r>
              <a:rPr lang="el-GR" sz="2800" dirty="0"/>
              <a:t>Σε ένα θεωρητικό τυχαίο δείγμα μεγέθους Ν=300  που συμφωνεί απολύτως την μηδενική υπόθεση θα </a:t>
            </a:r>
            <a:r>
              <a:rPr lang="el-GR" sz="2800" dirty="0" smtClean="0"/>
              <a:t>ισχύει:</a:t>
            </a:r>
          </a:p>
          <a:p>
            <a:pPr marL="0" indent="0">
              <a:buNone/>
            </a:pPr>
            <a:r>
              <a:rPr lang="el-GR" sz="2800" dirty="0" smtClean="0"/>
              <a:t>Συμφωνία</a:t>
            </a:r>
            <a:r>
              <a:rPr lang="el-GR" sz="2800" dirty="0"/>
              <a:t>: 150 άτομα,  Διαφωνία: 150 άτομα</a:t>
            </a:r>
          </a:p>
          <a:p>
            <a:pPr marL="0" indent="0">
              <a:buNone/>
            </a:pPr>
            <a:r>
              <a:rPr lang="el-GR" sz="2800" dirty="0"/>
              <a:t>Οι συχνότητες αυτές ονομάζονται </a:t>
            </a:r>
            <a:r>
              <a:rPr lang="el-GR" sz="2800" b="1" dirty="0"/>
              <a:t>αναμενόμενες συχνότητες (</a:t>
            </a:r>
            <a:r>
              <a:rPr lang="el-GR" sz="2800" b="1" dirty="0" smtClean="0"/>
              <a:t>f</a:t>
            </a:r>
            <a:r>
              <a:rPr lang="en-US" sz="2800" b="1" baseline="-25000" dirty="0" smtClean="0"/>
              <a:t>e</a:t>
            </a:r>
            <a:r>
              <a:rPr lang="el-GR" sz="2800" b="1" dirty="0" smtClean="0"/>
              <a:t>).</a:t>
            </a:r>
            <a:endParaRPr lang="el-GR" sz="2800" b="1" dirty="0"/>
          </a:p>
          <a:p>
            <a:pPr marL="0" indent="0">
              <a:buNone/>
            </a:pPr>
            <a:r>
              <a:rPr lang="el-GR" sz="2800" dirty="0"/>
              <a:t>(Γενικώς υπολογίζονται πολλαπλασιάζοντας το ποσοστά (%) της μηδενικής υπόθεσης σε κάθε κατηγορία με το μέγεθος Ν του δείγματός </a:t>
            </a:r>
            <a:r>
              <a:rPr lang="el-GR" sz="2800" dirty="0" smtClean="0"/>
              <a:t>μας</a:t>
            </a:r>
            <a:r>
              <a:rPr lang="en-US" sz="2800" dirty="0" smtClean="0"/>
              <a:t>. </a:t>
            </a:r>
            <a:r>
              <a:rPr lang="el-GR" sz="2800" dirty="0" smtClean="0"/>
              <a:t>Αν </a:t>
            </a:r>
            <a:r>
              <a:rPr lang="el-GR" sz="2800" dirty="0"/>
              <a:t>50% 25% 25% τα ποσοστά της μηδενικής υπόθεσης στις 3 κατηγορίες μια μεταβλητής για ένα δείγμα Ν=200, οι αναμενόμενες συχνότητες </a:t>
            </a:r>
            <a:r>
              <a:rPr lang="el-GR" sz="2800" dirty="0" smtClean="0"/>
              <a:t>είναι:</a:t>
            </a:r>
            <a:r>
              <a:rPr lang="en-US" sz="2800" dirty="0" smtClean="0"/>
              <a:t> </a:t>
            </a:r>
            <a:r>
              <a:rPr lang="el-GR" sz="2800" dirty="0" smtClean="0"/>
              <a:t>50x200</a:t>
            </a:r>
            <a:r>
              <a:rPr lang="el-GR" sz="2800" dirty="0"/>
              <a:t>/100 =100, 25x200/100=50, 25x200/100=50</a:t>
            </a:r>
            <a:r>
              <a:rPr lang="el-GR" sz="2800" dirty="0" smtClean="0"/>
              <a:t>)</a:t>
            </a:r>
            <a:endParaRPr lang="en-US" sz="2800" dirty="0" smtClean="0"/>
          </a:p>
          <a:p>
            <a:pPr marL="0" indent="0">
              <a:buNone/>
            </a:pPr>
            <a:r>
              <a:rPr lang="el-GR" sz="2800" dirty="0" smtClean="0"/>
              <a:t>Οι </a:t>
            </a:r>
            <a:r>
              <a:rPr lang="el-GR" sz="2800" dirty="0"/>
              <a:t>απλές απόλυτες συχνότητες του δείγματος Ν=300 που διαθέτουμε ονομάζονται </a:t>
            </a:r>
            <a:r>
              <a:rPr lang="el-GR" sz="2800" b="1" dirty="0"/>
              <a:t>παρατηρούμενες συχνότητες (</a:t>
            </a:r>
            <a:r>
              <a:rPr lang="el-GR" sz="2800" b="1" dirty="0" smtClean="0"/>
              <a:t>f</a:t>
            </a:r>
            <a:r>
              <a:rPr lang="en-US" sz="2800" b="1" baseline="-25000" dirty="0" smtClean="0"/>
              <a:t>o</a:t>
            </a:r>
            <a:r>
              <a:rPr lang="el-GR" sz="2800" b="1" dirty="0" smtClean="0"/>
              <a:t>)</a:t>
            </a:r>
            <a:r>
              <a:rPr lang="en-US" sz="2800" b="1" dirty="0" smtClean="0"/>
              <a:t>.</a:t>
            </a:r>
            <a:endParaRPr lang="el-GR" sz="2800" b="1" dirty="0"/>
          </a:p>
        </p:txBody>
      </p:sp>
    </p:spTree>
    <p:extLst>
      <p:ext uri="{BB962C8B-B14F-4D97-AF65-F5344CB8AC3E}">
        <p14:creationId xmlns:p14="http://schemas.microsoft.com/office/powerpoint/2010/main" val="27317790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Έλεγχος καλής </a:t>
            </a:r>
            <a:r>
              <a:rPr lang="el-GR" dirty="0" smtClean="0"/>
              <a:t>προσαρμογής (</a:t>
            </a:r>
            <a:r>
              <a:rPr lang="en-US" dirty="0" smtClean="0"/>
              <a:t>3</a:t>
            </a:r>
            <a:r>
              <a:rPr lang="el-GR" dirty="0" smtClean="0"/>
              <a:t> </a:t>
            </a:r>
            <a:r>
              <a:rPr lang="el-GR" dirty="0"/>
              <a:t>από 7</a:t>
            </a:r>
            <a:r>
              <a:rPr lang="el-GR" dirty="0" smtClean="0"/>
              <a:t>)</a:t>
            </a:r>
            <a:endParaRPr lang="el-GR" dirty="0"/>
          </a:p>
        </p:txBody>
      </p:sp>
      <p:sp>
        <p:nvSpPr>
          <p:cNvPr id="2" name="Content Placeholder 1"/>
          <p:cNvSpPr>
            <a:spLocks noGrp="1"/>
          </p:cNvSpPr>
          <p:nvPr>
            <p:ph sz="half" idx="1"/>
          </p:nvPr>
        </p:nvSpPr>
        <p:spPr/>
        <p:txBody>
          <a:bodyPr>
            <a:normAutofit fontScale="85000" lnSpcReduction="20000"/>
          </a:bodyPr>
          <a:lstStyle/>
          <a:p>
            <a:pPr marL="0" indent="0">
              <a:buNone/>
            </a:pPr>
            <a:r>
              <a:rPr lang="el-GR" dirty="0"/>
              <a:t>Η διαφορά </a:t>
            </a:r>
            <a:r>
              <a:rPr lang="el-GR" b="1" dirty="0"/>
              <a:t>(</a:t>
            </a:r>
            <a:r>
              <a:rPr lang="en-US" b="1" dirty="0"/>
              <a:t>f</a:t>
            </a:r>
            <a:r>
              <a:rPr lang="el-GR" b="1" baseline="-25000" dirty="0"/>
              <a:t>ο</a:t>
            </a:r>
            <a:r>
              <a:rPr lang="el-GR" b="1" dirty="0"/>
              <a:t>-</a:t>
            </a:r>
            <a:r>
              <a:rPr lang="en-US" b="1" dirty="0" err="1"/>
              <a:t>f</a:t>
            </a:r>
            <a:r>
              <a:rPr lang="en-US" b="1" baseline="-25000" dirty="0" err="1"/>
              <a:t>e</a:t>
            </a:r>
            <a:r>
              <a:rPr lang="en-US" b="1" baseline="-25000" dirty="0"/>
              <a:t> </a:t>
            </a:r>
            <a:r>
              <a:rPr lang="en-US" b="1" dirty="0"/>
              <a:t>)</a:t>
            </a:r>
            <a:r>
              <a:rPr lang="el-GR" dirty="0"/>
              <a:t> σε κάθε κελί του πίνακα κατανομής συχνοτήτων δείχνει πόσο κοντά στην μηδενική υπόθεση βρίσκεται το παρατηρούμενο δείγμα μας στο συγκεκριμένο κελί.</a:t>
            </a:r>
          </a:p>
          <a:p>
            <a:pPr marL="0" indent="0">
              <a:buNone/>
            </a:pPr>
            <a:r>
              <a:rPr lang="el-GR" dirty="0"/>
              <a:t>Η ποσότητα «χι-τετράγωνο» </a:t>
            </a:r>
            <a:r>
              <a:rPr lang="el-GR" dirty="0" smtClean="0"/>
              <a:t>:</a:t>
            </a:r>
            <a:endParaRPr lang="en-US" dirty="0" smtClean="0"/>
          </a:p>
          <a:p>
            <a:pPr marL="0" indent="0">
              <a:buNone/>
            </a:pPr>
            <a:endParaRPr lang="en-US" dirty="0"/>
          </a:p>
          <a:p>
            <a:pPr marL="0" indent="0">
              <a:buNone/>
            </a:pPr>
            <a:r>
              <a:rPr lang="el-GR" dirty="0" smtClean="0"/>
              <a:t>              </a:t>
            </a:r>
            <a:endParaRPr lang="el-GR" dirty="0"/>
          </a:p>
          <a:p>
            <a:pPr marL="0" indent="0">
              <a:buNone/>
            </a:pPr>
            <a:r>
              <a:rPr lang="el-GR" b="1" dirty="0"/>
              <a:t>εκφράζει  την απόκλιση της κατανομής παρατηρούμενου δείγματος από εκείνη της μηδενικής </a:t>
            </a:r>
            <a:r>
              <a:rPr lang="el-GR" b="1" dirty="0" smtClean="0"/>
              <a:t>υπόθεσης</a:t>
            </a:r>
            <a:r>
              <a:rPr lang="en-US" b="1" dirty="0" smtClean="0"/>
              <a:t>.</a:t>
            </a:r>
            <a:endParaRPr lang="el-GR" b="1" dirty="0"/>
          </a:p>
          <a:p>
            <a:endParaRPr lang="en-US" dirty="0"/>
          </a:p>
        </p:txBody>
      </p:sp>
      <p:graphicFrame>
        <p:nvGraphicFramePr>
          <p:cNvPr id="7" name="5 - Αντικείμενο"/>
          <p:cNvGraphicFramePr>
            <a:graphicFrameLocks noChangeAspect="1"/>
          </p:cNvGraphicFramePr>
          <p:nvPr>
            <p:extLst>
              <p:ext uri="{D42A27DB-BD31-4B8C-83A1-F6EECF244321}">
                <p14:modId xmlns:p14="http://schemas.microsoft.com/office/powerpoint/2010/main" val="1558754569"/>
              </p:ext>
            </p:extLst>
          </p:nvPr>
        </p:nvGraphicFramePr>
        <p:xfrm>
          <a:off x="1115616" y="4037067"/>
          <a:ext cx="2016224" cy="832093"/>
        </p:xfrm>
        <a:graphic>
          <a:graphicData uri="http://schemas.openxmlformats.org/presentationml/2006/ole">
            <mc:AlternateContent xmlns:mc="http://schemas.openxmlformats.org/markup-compatibility/2006">
              <mc:Choice xmlns:v="urn:schemas-microsoft-com:vml" Requires="v">
                <p:oleObj spid="_x0000_s1045" name="Εξίσωση" r:id="rId4" imgW="1600200" imgH="660240" progId="Equation.3">
                  <p:embed/>
                </p:oleObj>
              </mc:Choice>
              <mc:Fallback>
                <p:oleObj name="Εξίσωση" r:id="rId4" imgW="1600200" imgH="660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4037067"/>
                        <a:ext cx="2016224" cy="832093"/>
                      </a:xfrm>
                      <a:prstGeom prst="rect">
                        <a:avLst/>
                      </a:prstGeom>
                      <a:noFill/>
                    </p:spPr>
                  </p:pic>
                </p:oleObj>
              </mc:Fallback>
            </mc:AlternateContent>
          </a:graphicData>
        </a:graphic>
      </p:graphicFrame>
      <p:pic>
        <p:nvPicPr>
          <p:cNvPr id="18" name="Content Placeholder 17" descr="Πίνακας συχνοτήτων και διαφορών συχνοτήτων"/>
          <p:cNvPicPr>
            <a:picLocks noGrp="1" noChangeAspect="1"/>
          </p:cNvPicPr>
          <p:nvPr>
            <p:ph sz="half" idx="2"/>
          </p:nvPr>
        </p:nvPicPr>
        <p:blipFill>
          <a:blip r:embed="rId6">
            <a:extLst>
              <a:ext uri="{28A0092B-C50C-407E-A947-70E740481C1C}">
                <a14:useLocalDpi xmlns:a14="http://schemas.microsoft.com/office/drawing/2010/main" val="0"/>
              </a:ext>
            </a:extLst>
          </a:blip>
          <a:srcRect t="-118806" b="-118806"/>
          <a:stretch>
            <a:fillRect/>
          </a:stretch>
        </p:blipFill>
        <p:spPr/>
      </p:pic>
      <p:cxnSp>
        <p:nvCxnSpPr>
          <p:cNvPr id="11" name="11 - Ευθύγραμμο βέλος σύνδεσης"/>
          <p:cNvCxnSpPr/>
          <p:nvPr/>
        </p:nvCxnSpPr>
        <p:spPr>
          <a:xfrm>
            <a:off x="2771800" y="1916832"/>
            <a:ext cx="4320480" cy="1944216"/>
          </a:xfrm>
          <a:prstGeom prst="straightConnector1">
            <a:avLst/>
          </a:prstGeom>
          <a:ln w="1905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7 - Ευθύγραμμο βέλος σύνδεσης"/>
          <p:cNvCxnSpPr/>
          <p:nvPr/>
        </p:nvCxnSpPr>
        <p:spPr>
          <a:xfrm flipV="1">
            <a:off x="3131840" y="4437112"/>
            <a:ext cx="4824536" cy="288032"/>
          </a:xfrm>
          <a:prstGeom prst="straightConnector1">
            <a:avLst/>
          </a:prstGeom>
          <a:ln w="19050" cmpd="sng">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3977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62500" lnSpcReduction="20000"/>
          </a:bodyPr>
          <a:lstStyle/>
          <a:p>
            <a:r>
              <a:rPr lang="el-GR" sz="2800" dirty="0"/>
              <a:t>Η δειγματοληπτική κατανομή της ποσότητας </a:t>
            </a:r>
            <a:r>
              <a:rPr lang="el-GR" sz="2800" b="1" kern="0" dirty="0"/>
              <a:t>χ</a:t>
            </a:r>
            <a:r>
              <a:rPr lang="el-GR" sz="2800" b="1" kern="0" baseline="30000" dirty="0"/>
              <a:t>2 </a:t>
            </a:r>
            <a:r>
              <a:rPr lang="el-GR" sz="2800" dirty="0" smtClean="0"/>
              <a:t>όταν </a:t>
            </a:r>
            <a:r>
              <a:rPr lang="el-GR" sz="2800" dirty="0"/>
              <a:t>ισχύει η μηδενική υπόθεση είναι γνωστή και συνεπώς μπορούμε να καθορίσουμε την περιοχή αποδοχής και απόρριψης της </a:t>
            </a:r>
            <a:r>
              <a:rPr lang="el-GR" sz="2800" dirty="0" smtClean="0"/>
              <a:t>Η</a:t>
            </a:r>
            <a:r>
              <a:rPr lang="el-GR" sz="2800" baseline="-25000" dirty="0" smtClean="0"/>
              <a:t>ο</a:t>
            </a:r>
            <a:r>
              <a:rPr lang="el-GR" sz="2800" dirty="0" smtClean="0"/>
              <a:t>.</a:t>
            </a:r>
          </a:p>
          <a:p>
            <a:endParaRPr lang="el-GR" sz="2800" dirty="0"/>
          </a:p>
          <a:p>
            <a:r>
              <a:rPr lang="el-GR" sz="2800" dirty="0" smtClean="0"/>
              <a:t>Στην </a:t>
            </a:r>
            <a:r>
              <a:rPr lang="el-GR" sz="2800" dirty="0"/>
              <a:t>πραγματικότητα πρόκειται για μια οικογένεια της οποίας κάθε μέλος της ταυτοποιείται από τους βαθμούς ελευθερίας του:</a:t>
            </a:r>
          </a:p>
          <a:p>
            <a:r>
              <a:rPr lang="el-GR" sz="2800" b="1" dirty="0"/>
              <a:t>Βαθμοί ελευθερίας </a:t>
            </a:r>
            <a:r>
              <a:rPr lang="el-GR" sz="2800" dirty="0"/>
              <a:t>= </a:t>
            </a:r>
            <a:r>
              <a:rPr lang="el-GR" sz="2800" b="1" dirty="0"/>
              <a:t>αριθμός κατηγοριών</a:t>
            </a:r>
            <a:r>
              <a:rPr lang="el-GR" sz="2800" dirty="0"/>
              <a:t> – 1.</a:t>
            </a:r>
          </a:p>
          <a:p>
            <a:endParaRPr lang="el-GR" sz="2800" dirty="0" smtClean="0"/>
          </a:p>
          <a:p>
            <a:r>
              <a:rPr lang="el-GR" sz="2800" dirty="0" smtClean="0"/>
              <a:t>Στο </a:t>
            </a:r>
            <a:r>
              <a:rPr lang="el-GR" sz="2800" dirty="0"/>
              <a:t>παράδειγμα </a:t>
            </a:r>
            <a:r>
              <a:rPr lang="el-GR" sz="2800" dirty="0" smtClean="0"/>
              <a:t>μας,</a:t>
            </a:r>
          </a:p>
          <a:p>
            <a:r>
              <a:rPr lang="el-GR" sz="2800" dirty="0" smtClean="0"/>
              <a:t>Β.Ε. = 2 </a:t>
            </a:r>
            <a:r>
              <a:rPr lang="el-GR" sz="2800" dirty="0"/>
              <a:t>– 1 = 1</a:t>
            </a:r>
          </a:p>
          <a:p>
            <a:endParaRPr lang="el-GR" sz="2800" dirty="0"/>
          </a:p>
        </p:txBody>
      </p:sp>
      <p:sp>
        <p:nvSpPr>
          <p:cNvPr id="5" name="Τίτλος 4"/>
          <p:cNvSpPr>
            <a:spLocks noGrp="1"/>
          </p:cNvSpPr>
          <p:nvPr>
            <p:ph type="title"/>
          </p:nvPr>
        </p:nvSpPr>
        <p:spPr/>
        <p:txBody>
          <a:bodyPr>
            <a:normAutofit fontScale="90000"/>
          </a:bodyPr>
          <a:lstStyle/>
          <a:p>
            <a:r>
              <a:rPr lang="el-GR" dirty="0"/>
              <a:t>Έλεγχος καλής </a:t>
            </a:r>
            <a:r>
              <a:rPr lang="el-GR" dirty="0" smtClean="0"/>
              <a:t>προσαρμογής (4 </a:t>
            </a:r>
            <a:r>
              <a:rPr lang="el-GR" dirty="0"/>
              <a:t>από 7</a:t>
            </a:r>
            <a:r>
              <a:rPr lang="el-GR" dirty="0" smtClean="0"/>
              <a:t>)</a:t>
            </a:r>
            <a:endParaRPr lang="el-GR" dirty="0"/>
          </a:p>
        </p:txBody>
      </p:sp>
      <p:pic>
        <p:nvPicPr>
          <p:cNvPr id="4" name="Content Placeholder 3" descr="Εικόνα γραφικής παράστασης διαφόρων Βαθμών Ελευθερίας"/>
          <p:cNvPicPr>
            <a:picLocks noGrp="1" noChangeAspect="1"/>
          </p:cNvPicPr>
          <p:nvPr>
            <p:ph idx="1"/>
          </p:nvPr>
        </p:nvPicPr>
        <p:blipFill>
          <a:blip r:embed="rId3">
            <a:extLst>
              <a:ext uri="{28A0092B-C50C-407E-A947-70E740481C1C}">
                <a14:useLocalDpi xmlns:a14="http://schemas.microsoft.com/office/drawing/2010/main" val="0"/>
              </a:ext>
            </a:extLst>
          </a:blip>
          <a:srcRect l="-8778" r="-8778"/>
          <a:stretch>
            <a:fillRect/>
          </a:stretch>
        </p:blipFill>
        <p:spPr/>
      </p:pic>
      <p:sp>
        <p:nvSpPr>
          <p:cNvPr id="7" name="5 - Ορθογώνιο"/>
          <p:cNvSpPr/>
          <p:nvPr/>
        </p:nvSpPr>
        <p:spPr>
          <a:xfrm>
            <a:off x="5148064" y="2565723"/>
            <a:ext cx="1008063" cy="50323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l-GR" sz="2400" b="1" i="1" dirty="0" smtClean="0"/>
              <a:t>ΒΕ</a:t>
            </a:r>
            <a:r>
              <a:rPr lang="en-US" sz="2400" b="1" dirty="0" smtClean="0"/>
              <a:t>=1</a:t>
            </a:r>
            <a:endParaRPr lang="el-GR" sz="2400" b="1" dirty="0"/>
          </a:p>
        </p:txBody>
      </p:sp>
      <p:sp>
        <p:nvSpPr>
          <p:cNvPr id="8" name="5 - Ορθογώνιο"/>
          <p:cNvSpPr/>
          <p:nvPr/>
        </p:nvSpPr>
        <p:spPr>
          <a:xfrm>
            <a:off x="6876256" y="4005883"/>
            <a:ext cx="1008063" cy="50323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l-GR" sz="2400" b="1" i="1" dirty="0" smtClean="0"/>
              <a:t>ΒΕ</a:t>
            </a:r>
            <a:r>
              <a:rPr lang="en-US" sz="2400" b="1" dirty="0" smtClean="0"/>
              <a:t>=1</a:t>
            </a:r>
            <a:r>
              <a:rPr lang="el-GR" sz="2400" b="1" dirty="0" smtClean="0"/>
              <a:t>0</a:t>
            </a:r>
            <a:endParaRPr lang="el-GR" sz="2400" b="1" dirty="0"/>
          </a:p>
        </p:txBody>
      </p:sp>
      <p:sp>
        <p:nvSpPr>
          <p:cNvPr id="9" name="5 - Ορθογώνιο"/>
          <p:cNvSpPr/>
          <p:nvPr/>
        </p:nvSpPr>
        <p:spPr>
          <a:xfrm>
            <a:off x="5580112" y="3429819"/>
            <a:ext cx="1008063" cy="503237"/>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l-GR" sz="2400" b="1" i="1" dirty="0" smtClean="0"/>
              <a:t>ΒΕ</a:t>
            </a:r>
            <a:r>
              <a:rPr lang="en-US" sz="2400" b="1" dirty="0" smtClean="0"/>
              <a:t>=</a:t>
            </a:r>
            <a:r>
              <a:rPr lang="el-GR" sz="2400" b="1" dirty="0" smtClean="0"/>
              <a:t>3</a:t>
            </a:r>
            <a:endParaRPr lang="el-GR" sz="2400" b="1" dirty="0"/>
          </a:p>
        </p:txBody>
      </p:sp>
      <p:cxnSp>
        <p:nvCxnSpPr>
          <p:cNvPr id="10" name="14 - Ευθύγραμμο βέλος σύνδεσης"/>
          <p:cNvCxnSpPr/>
          <p:nvPr/>
        </p:nvCxnSpPr>
        <p:spPr>
          <a:xfrm flipH="1">
            <a:off x="6300192" y="4437112"/>
            <a:ext cx="64807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4 - Ευθύγραμμο βέλος σύνδεσης"/>
          <p:cNvCxnSpPr/>
          <p:nvPr/>
        </p:nvCxnSpPr>
        <p:spPr>
          <a:xfrm flipH="1">
            <a:off x="4932040" y="3789040"/>
            <a:ext cx="792088" cy="395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4 - Ευθύγραμμο βέλος σύνδεσης"/>
          <p:cNvCxnSpPr/>
          <p:nvPr/>
        </p:nvCxnSpPr>
        <p:spPr>
          <a:xfrm flipH="1">
            <a:off x="4499992" y="2924944"/>
            <a:ext cx="792088" cy="395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2608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92500"/>
          </a:bodyPr>
          <a:lstStyle/>
          <a:p>
            <a:r>
              <a:rPr lang="el-GR" sz="2800" dirty="0">
                <a:solidFill>
                  <a:srgbClr val="000000"/>
                </a:solidFill>
              </a:rPr>
              <a:t>Ο έλεγχος με την</a:t>
            </a:r>
            <a:r>
              <a:rPr lang="el-GR" sz="2800" b="1" kern="0" dirty="0">
                <a:solidFill>
                  <a:srgbClr val="000000"/>
                </a:solidFill>
              </a:rPr>
              <a:t> χ</a:t>
            </a:r>
            <a:r>
              <a:rPr lang="el-GR" sz="2800" b="1" kern="0" baseline="30000" dirty="0">
                <a:solidFill>
                  <a:srgbClr val="000000"/>
                </a:solidFill>
              </a:rPr>
              <a:t>2</a:t>
            </a:r>
            <a:r>
              <a:rPr lang="el-GR" sz="2800" b="1" kern="0" dirty="0">
                <a:solidFill>
                  <a:srgbClr val="000000"/>
                </a:solidFill>
              </a:rPr>
              <a:t> </a:t>
            </a:r>
            <a:r>
              <a:rPr lang="el-GR" sz="2800" b="1" kern="0" dirty="0" smtClean="0">
                <a:solidFill>
                  <a:srgbClr val="000000"/>
                </a:solidFill>
              </a:rPr>
              <a:t>είναι μονόπλευρος </a:t>
            </a:r>
            <a:r>
              <a:rPr lang="el-GR" sz="2800" b="1" kern="0" dirty="0">
                <a:solidFill>
                  <a:srgbClr val="000000"/>
                </a:solidFill>
              </a:rPr>
              <a:t>με την έννοια ότι μόνο μεγάλες τιμές τις απορρίπτουν την μηδενική </a:t>
            </a:r>
            <a:r>
              <a:rPr lang="el-GR" sz="2800" b="1" kern="0" dirty="0" smtClean="0">
                <a:solidFill>
                  <a:srgbClr val="000000"/>
                </a:solidFill>
              </a:rPr>
              <a:t>υπόθεση. </a:t>
            </a:r>
            <a:endParaRPr lang="el-GR" sz="2800" b="1" kern="0" dirty="0">
              <a:solidFill>
                <a:srgbClr val="000000"/>
              </a:solidFill>
            </a:endParaRPr>
          </a:p>
          <a:p>
            <a:endParaRPr lang="el-GR" sz="2800" b="1" kern="0" dirty="0" smtClean="0">
              <a:solidFill>
                <a:srgbClr val="000000"/>
              </a:solidFill>
            </a:endParaRPr>
          </a:p>
          <a:p>
            <a:r>
              <a:rPr lang="el-GR" sz="2800" b="1" kern="0" dirty="0" smtClean="0">
                <a:solidFill>
                  <a:srgbClr val="000000"/>
                </a:solidFill>
              </a:rPr>
              <a:t>Κρίσιμη τιμή:</a:t>
            </a:r>
          </a:p>
          <a:p>
            <a:r>
              <a:rPr lang="el-GR" sz="2800" b="1" kern="0" dirty="0" smtClean="0">
                <a:solidFill>
                  <a:srgbClr val="000000"/>
                </a:solidFill>
              </a:rPr>
              <a:t>χ</a:t>
            </a:r>
            <a:r>
              <a:rPr lang="el-GR" sz="2800" b="1" kern="0" baseline="30000" dirty="0" smtClean="0">
                <a:solidFill>
                  <a:srgbClr val="000000"/>
                </a:solidFill>
              </a:rPr>
              <a:t>2</a:t>
            </a:r>
            <a:r>
              <a:rPr lang="el-GR" sz="2800" b="1" kern="0" baseline="-25000" dirty="0" smtClean="0">
                <a:solidFill>
                  <a:srgbClr val="000000"/>
                </a:solidFill>
              </a:rPr>
              <a:t>κρ</a:t>
            </a:r>
            <a:r>
              <a:rPr lang="el-GR" sz="2800" b="1" kern="0" dirty="0" smtClean="0">
                <a:solidFill>
                  <a:srgbClr val="000000"/>
                </a:solidFill>
              </a:rPr>
              <a:t> </a:t>
            </a:r>
            <a:r>
              <a:rPr lang="el-GR" sz="2800" b="1" kern="0" dirty="0">
                <a:solidFill>
                  <a:srgbClr val="000000"/>
                </a:solidFill>
              </a:rPr>
              <a:t>=3,84 για ΒΕ=1 και α=0,05 ή </a:t>
            </a:r>
            <a:r>
              <a:rPr lang="en-US" sz="2800" b="1" kern="0" dirty="0">
                <a:solidFill>
                  <a:srgbClr val="000000"/>
                </a:solidFill>
              </a:rPr>
              <a:t>P=</a:t>
            </a:r>
            <a:r>
              <a:rPr lang="en-US" sz="2800" b="1" kern="0" dirty="0" smtClean="0">
                <a:solidFill>
                  <a:srgbClr val="000000"/>
                </a:solidFill>
              </a:rPr>
              <a:t>0,95</a:t>
            </a:r>
            <a:endParaRPr lang="el-GR" sz="2800" dirty="0">
              <a:solidFill>
                <a:srgbClr val="000000"/>
              </a:solidFill>
            </a:endParaRPr>
          </a:p>
        </p:txBody>
      </p:sp>
      <p:sp>
        <p:nvSpPr>
          <p:cNvPr id="5" name="Τίτλος 4"/>
          <p:cNvSpPr>
            <a:spLocks noGrp="1"/>
          </p:cNvSpPr>
          <p:nvPr>
            <p:ph type="title"/>
          </p:nvPr>
        </p:nvSpPr>
        <p:spPr/>
        <p:txBody>
          <a:bodyPr>
            <a:normAutofit fontScale="90000"/>
          </a:bodyPr>
          <a:lstStyle/>
          <a:p>
            <a:r>
              <a:rPr lang="el-GR" dirty="0"/>
              <a:t>Έλεγχος καλής </a:t>
            </a:r>
            <a:r>
              <a:rPr lang="el-GR" dirty="0" smtClean="0"/>
              <a:t>προσαρμογής (5 </a:t>
            </a:r>
            <a:r>
              <a:rPr lang="el-GR" dirty="0"/>
              <a:t>από 7</a:t>
            </a:r>
            <a:r>
              <a:rPr lang="el-GR" dirty="0" smtClean="0"/>
              <a:t>)</a:t>
            </a:r>
            <a:endParaRPr lang="el-GR" dirty="0"/>
          </a:p>
        </p:txBody>
      </p:sp>
      <p:pic>
        <p:nvPicPr>
          <p:cNvPr id="11" name="Content Placeholder 10" descr="Πίνακας βαθμών ελευθερίας"/>
          <p:cNvPicPr>
            <a:picLocks noGrp="1" noChangeAspect="1"/>
          </p:cNvPicPr>
          <p:nvPr>
            <p:ph idx="1"/>
          </p:nvPr>
        </p:nvPicPr>
        <p:blipFill>
          <a:blip r:embed="rId3">
            <a:extLst>
              <a:ext uri="{28A0092B-C50C-407E-A947-70E740481C1C}">
                <a14:useLocalDpi xmlns:a14="http://schemas.microsoft.com/office/drawing/2010/main" val="0"/>
              </a:ext>
            </a:extLst>
          </a:blip>
          <a:srcRect l="-9436" r="-9436"/>
          <a:stretch>
            <a:fillRect/>
          </a:stretch>
        </p:blipFill>
        <p:spPr/>
      </p:pic>
      <p:sp>
        <p:nvSpPr>
          <p:cNvPr id="15" name="Line 5"/>
          <p:cNvSpPr>
            <a:spLocks noChangeShapeType="1"/>
          </p:cNvSpPr>
          <p:nvPr/>
        </p:nvSpPr>
        <p:spPr bwMode="auto">
          <a:xfrm flipV="1">
            <a:off x="2627784" y="2420888"/>
            <a:ext cx="2664296" cy="2592288"/>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l-GR"/>
          </a:p>
        </p:txBody>
      </p:sp>
      <p:sp>
        <p:nvSpPr>
          <p:cNvPr id="16" name="19 - Έλλειψη"/>
          <p:cNvSpPr/>
          <p:nvPr/>
        </p:nvSpPr>
        <p:spPr>
          <a:xfrm>
            <a:off x="4572000" y="2276872"/>
            <a:ext cx="360040"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20 - Έλλειψη"/>
          <p:cNvSpPr/>
          <p:nvPr/>
        </p:nvSpPr>
        <p:spPr>
          <a:xfrm>
            <a:off x="5253980" y="1988840"/>
            <a:ext cx="50405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6 - Έλλειψη"/>
          <p:cNvSpPr/>
          <p:nvPr/>
        </p:nvSpPr>
        <p:spPr>
          <a:xfrm>
            <a:off x="5292080" y="2204864"/>
            <a:ext cx="504056"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062972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1761</TotalTime>
  <Words>2075</Words>
  <Application>Microsoft Macintosh PowerPoint</Application>
  <PresentationFormat>On-screen Show (4:3)</PresentationFormat>
  <Paragraphs>242</Paragraphs>
  <Slides>40</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Θέμα του Office</vt:lpstr>
      <vt:lpstr>Εξίσωση</vt:lpstr>
      <vt:lpstr>Equation</vt:lpstr>
      <vt:lpstr>Μεθοδολογία των Επιστημών του Ανθρώπου: Στατιστική</vt:lpstr>
      <vt:lpstr>Περιεχόμενα ενότητας</vt:lpstr>
      <vt:lpstr>Έλεγχος υποθέσεων με την χ2   «χι -τετράγωνο» κατανομή</vt:lpstr>
      <vt:lpstr>Περιπτώσεις εφαρμογής</vt:lpstr>
      <vt:lpstr>Έλεγχος καλής προσαρμογής (1 από 7)</vt:lpstr>
      <vt:lpstr>Έλεγχος καλής προσαρμογής (2 από 7)</vt:lpstr>
      <vt:lpstr>Έλεγχος καλής προσαρμογής (3 από 7)</vt:lpstr>
      <vt:lpstr>Έλεγχος καλής προσαρμογής (4 από 7)</vt:lpstr>
      <vt:lpstr>Έλεγχος καλής προσαρμογής (5 από 7)</vt:lpstr>
      <vt:lpstr>Έλεγχος καλής προσαρμογής (6 από 7)</vt:lpstr>
      <vt:lpstr>Έλεγχος καλής προσαρμογής (7 από 7)</vt:lpstr>
      <vt:lpstr>Έλεγχος ανεξαρτησίας μεταβλητών (1 από 19)</vt:lpstr>
      <vt:lpstr>Έλεγχος ανεξαρτησίας μεταβλητών (2 από 19)</vt:lpstr>
      <vt:lpstr>Έλεγχος ανεξαρτησίας μεταβλητών (3 από 19)</vt:lpstr>
      <vt:lpstr>Έλεγχος ανεξαρτησίας μεταβλητών (4 από 19)</vt:lpstr>
      <vt:lpstr>Έλεγχος ανεξαρτησίας μεταβλητών (5 από 19)</vt:lpstr>
      <vt:lpstr>Έλεγχος ανεξαρτησίας μεταβλητών (6 από 19)</vt:lpstr>
      <vt:lpstr>Έλεγχος ανεξαρτησίας μεταβλητών (7 από 19)</vt:lpstr>
      <vt:lpstr>Έλεγχος ανεξαρτησίας μεταβλητών (8 από 19)</vt:lpstr>
      <vt:lpstr>Έλεγχος ανεξαρτησίας μεταβλητών (9 από 19)</vt:lpstr>
      <vt:lpstr>Έλεγχος ανεξαρτησίας μεταβλητών (10 από 19)</vt:lpstr>
      <vt:lpstr>Έλεγχος ανεξαρτησίας μεταβλητών (11 από 19)</vt:lpstr>
      <vt:lpstr>Έλεγχος ανεξαρτησίας μεταβλητών (12 από 19)</vt:lpstr>
      <vt:lpstr>Έλεγχος ανεξαρτησίας μεταβλητών (13 από 19)</vt:lpstr>
      <vt:lpstr>Έλεγχος ανεξαρτησίας μεταβλητών (14 από 19)</vt:lpstr>
      <vt:lpstr>Έλεγχος ανεξαρτησίας μεταβλητών (15 από 19)</vt:lpstr>
      <vt:lpstr>Έλεγχος ανεξαρτησίας μεταβλητών (16 από 19)</vt:lpstr>
      <vt:lpstr>Έλεγχος ανεξαρτησίας μεταβλητών (17 από 19)</vt:lpstr>
      <vt:lpstr>Έλεγχος ανεξαρτησίας μεταβλητών (18 από 19)</vt:lpstr>
      <vt:lpstr>Έλεγχος ανεξαρτησίας μεταβλητών (19 από 19)</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 </vt:lpstr>
      <vt:lpstr>Σημείωμα Χρήσης Έργων Τρίτων (3/3)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Alexandros Chantzis</cp:lastModifiedBy>
  <cp:revision>203</cp:revision>
  <dcterms:created xsi:type="dcterms:W3CDTF">2012-09-06T09:03:05Z</dcterms:created>
  <dcterms:modified xsi:type="dcterms:W3CDTF">2015-10-19T11:55:41Z</dcterms:modified>
</cp:coreProperties>
</file>