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3.xml" ContentType="application/vnd.openxmlformats-officedocument.presentationml.notesSlide+xml"/>
  <Override PartName="/ppt/tags/tag127.xml" ContentType="application/vnd.openxmlformats-officedocument.presentationml.tags+xml"/>
  <Override PartName="/ppt/notesSlides/notesSlide4.xml" ContentType="application/vnd.openxmlformats-officedocument.presentationml.notesSlide+xml"/>
  <Override PartName="/ppt/tags/tag128.xml" ContentType="application/vnd.openxmlformats-officedocument.presentationml.tags+xml"/>
  <Override PartName="/ppt/notesSlides/notesSlide5.xml" ContentType="application/vnd.openxmlformats-officedocument.presentationml.notesSlide+xml"/>
  <Override PartName="/ppt/tags/tag129.xml" ContentType="application/vnd.openxmlformats-officedocument.presentationml.tags+xml"/>
  <Override PartName="/ppt/notesSlides/notesSlide6.xml" ContentType="application/vnd.openxmlformats-officedocument.presentationml.notesSlide+xml"/>
  <Override PartName="/ppt/tags/tag130.xml" ContentType="application/vnd.openxmlformats-officedocument.presentationml.tags+xml"/>
  <Override PartName="/ppt/notesSlides/notesSlide7.xml" ContentType="application/vnd.openxmlformats-officedocument.presentationml.notesSlide+xml"/>
  <Override PartName="/ppt/tags/tag131.xml" ContentType="application/vnd.openxmlformats-officedocument.presentationml.tags+xml"/>
  <Override PartName="/ppt/notesSlides/notesSlide8.xml" ContentType="application/vnd.openxmlformats-officedocument.presentationml.notesSlide+xml"/>
  <Override PartName="/ppt/tags/tag13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81"/>
  </p:notesMasterIdLst>
  <p:sldIdLst>
    <p:sldId id="256" r:id="rId3"/>
    <p:sldId id="384" r:id="rId4"/>
    <p:sldId id="386" r:id="rId5"/>
    <p:sldId id="447" r:id="rId6"/>
    <p:sldId id="389" r:id="rId7"/>
    <p:sldId id="385" r:id="rId8"/>
    <p:sldId id="448" r:id="rId9"/>
    <p:sldId id="388" r:id="rId10"/>
    <p:sldId id="387" r:id="rId11"/>
    <p:sldId id="390" r:id="rId12"/>
    <p:sldId id="449" r:id="rId13"/>
    <p:sldId id="451" r:id="rId14"/>
    <p:sldId id="452" r:id="rId15"/>
    <p:sldId id="453" r:id="rId16"/>
    <p:sldId id="392" r:id="rId17"/>
    <p:sldId id="455" r:id="rId18"/>
    <p:sldId id="457" r:id="rId19"/>
    <p:sldId id="395" r:id="rId20"/>
    <p:sldId id="396" r:id="rId21"/>
    <p:sldId id="397" r:id="rId22"/>
    <p:sldId id="398" r:id="rId23"/>
    <p:sldId id="399" r:id="rId24"/>
    <p:sldId id="400" r:id="rId25"/>
    <p:sldId id="401" r:id="rId26"/>
    <p:sldId id="402" r:id="rId27"/>
    <p:sldId id="458" r:id="rId28"/>
    <p:sldId id="403" r:id="rId29"/>
    <p:sldId id="404" r:id="rId30"/>
    <p:sldId id="405" r:id="rId31"/>
    <p:sldId id="406" r:id="rId32"/>
    <p:sldId id="407" r:id="rId33"/>
    <p:sldId id="408" r:id="rId34"/>
    <p:sldId id="409" r:id="rId35"/>
    <p:sldId id="410" r:id="rId36"/>
    <p:sldId id="412" r:id="rId37"/>
    <p:sldId id="413" r:id="rId38"/>
    <p:sldId id="411" r:id="rId39"/>
    <p:sldId id="414" r:id="rId40"/>
    <p:sldId id="415" r:id="rId41"/>
    <p:sldId id="416" r:id="rId42"/>
    <p:sldId id="417" r:id="rId43"/>
    <p:sldId id="419" r:id="rId44"/>
    <p:sldId id="420" r:id="rId45"/>
    <p:sldId id="421" r:id="rId46"/>
    <p:sldId id="422" r:id="rId47"/>
    <p:sldId id="423" r:id="rId48"/>
    <p:sldId id="424" r:id="rId49"/>
    <p:sldId id="425" r:id="rId50"/>
    <p:sldId id="426" r:id="rId51"/>
    <p:sldId id="418" r:id="rId52"/>
    <p:sldId id="446" r:id="rId53"/>
    <p:sldId id="427" r:id="rId54"/>
    <p:sldId id="428" r:id="rId55"/>
    <p:sldId id="429" r:id="rId56"/>
    <p:sldId id="430" r:id="rId57"/>
    <p:sldId id="431" r:id="rId58"/>
    <p:sldId id="432" r:id="rId59"/>
    <p:sldId id="433" r:id="rId60"/>
    <p:sldId id="434" r:id="rId61"/>
    <p:sldId id="435" r:id="rId62"/>
    <p:sldId id="438" r:id="rId63"/>
    <p:sldId id="436" r:id="rId64"/>
    <p:sldId id="437" r:id="rId65"/>
    <p:sldId id="439" r:id="rId66"/>
    <p:sldId id="440" r:id="rId67"/>
    <p:sldId id="441" r:id="rId68"/>
    <p:sldId id="442" r:id="rId69"/>
    <p:sldId id="443" r:id="rId70"/>
    <p:sldId id="444" r:id="rId71"/>
    <p:sldId id="460" r:id="rId72"/>
    <p:sldId id="459" r:id="rId73"/>
    <p:sldId id="377" r:id="rId74"/>
    <p:sldId id="378" r:id="rId75"/>
    <p:sldId id="379" r:id="rId76"/>
    <p:sldId id="380" r:id="rId77"/>
    <p:sldId id="381" r:id="rId78"/>
    <p:sldId id="382" r:id="rId79"/>
    <p:sldId id="383" r:id="rId80"/>
  </p:sldIdLst>
  <p:sldSz cx="9144000" cy="6858000" type="screen4x3"/>
  <p:notesSz cx="6858000" cy="9144000"/>
  <p:custDataLst>
    <p:tags r:id="rId8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6"/>
            <p14:sldId id="447"/>
            <p14:sldId id="389"/>
            <p14:sldId id="385"/>
            <p14:sldId id="448"/>
            <p14:sldId id="388"/>
            <p14:sldId id="387"/>
            <p14:sldId id="390"/>
            <p14:sldId id="449"/>
            <p14:sldId id="451"/>
            <p14:sldId id="452"/>
            <p14:sldId id="453"/>
            <p14:sldId id="392"/>
            <p14:sldId id="455"/>
            <p14:sldId id="457"/>
            <p14:sldId id="395"/>
            <p14:sldId id="396"/>
            <p14:sldId id="397"/>
            <p14:sldId id="398"/>
            <p14:sldId id="399"/>
            <p14:sldId id="400"/>
            <p14:sldId id="401"/>
            <p14:sldId id="402"/>
            <p14:sldId id="458"/>
            <p14:sldId id="403"/>
            <p14:sldId id="404"/>
            <p14:sldId id="405"/>
            <p14:sldId id="406"/>
            <p14:sldId id="407"/>
            <p14:sldId id="408"/>
            <p14:sldId id="409"/>
            <p14:sldId id="410"/>
            <p14:sldId id="412"/>
            <p14:sldId id="413"/>
            <p14:sldId id="411"/>
            <p14:sldId id="414"/>
            <p14:sldId id="415"/>
            <p14:sldId id="416"/>
            <p14:sldId id="417"/>
            <p14:sldId id="419"/>
            <p14:sldId id="420"/>
            <p14:sldId id="421"/>
            <p14:sldId id="422"/>
            <p14:sldId id="423"/>
            <p14:sldId id="424"/>
            <p14:sldId id="425"/>
            <p14:sldId id="426"/>
            <p14:sldId id="418"/>
            <p14:sldId id="446"/>
            <p14:sldId id="427"/>
            <p14:sldId id="428"/>
            <p14:sldId id="429"/>
            <p14:sldId id="430"/>
            <p14:sldId id="431"/>
            <p14:sldId id="432"/>
            <p14:sldId id="433"/>
            <p14:sldId id="434"/>
            <p14:sldId id="435"/>
            <p14:sldId id="438"/>
            <p14:sldId id="436"/>
            <p14:sldId id="437"/>
            <p14:sldId id="439"/>
            <p14:sldId id="440"/>
            <p14:sldId id="441"/>
            <p14:sldId id="442"/>
            <p14:sldId id="443"/>
            <p14:sldId id="444"/>
            <p14:sldId id="460"/>
            <p14:sldId id="459"/>
            <p14:sldId id="377"/>
            <p14:sldId id="378"/>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6A68"/>
    <a:srgbClr val="CE7674"/>
    <a:srgbClr val="BC4542"/>
    <a:srgbClr val="EFF2F7"/>
    <a:srgbClr val="E8ECF4"/>
    <a:srgbClr val="FFFFFF"/>
    <a:srgbClr val="8B72AA"/>
    <a:srgbClr val="C6605E"/>
    <a:srgbClr val="D38583"/>
    <a:srgbClr val="E6EA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94533" autoAdjust="0"/>
  </p:normalViewPr>
  <p:slideViewPr>
    <p:cSldViewPr>
      <p:cViewPr varScale="1">
        <p:scale>
          <a:sx n="106" d="100"/>
          <a:sy n="106" d="100"/>
        </p:scale>
        <p:origin x="-1824"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gs" Target="tags/tag1.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notesMaster" Target="notesMasters/notesMaster1.xml"/><Relationship Id="rId86"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39C9BB-5417-4A64-819D-60288C07179F}" type="doc">
      <dgm:prSet loTypeId="urn:microsoft.com/office/officeart/2005/8/layout/orgChart1" loCatId="hierarchy" qsTypeId="urn:microsoft.com/office/officeart/2005/8/quickstyle/simple1" qsCatId="simple" csTypeId="urn:microsoft.com/office/officeart/2005/8/colors/accent1_2" csCatId="accent1" phldr="1"/>
      <dgm:spPr/>
    </dgm:pt>
    <dgm:pt modelId="{AB7AB4D8-86DF-4E62-8E70-3161DAB54BD6}">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800" b="1" i="0" u="none" strike="noStrike" cap="none" normalizeH="0" baseline="0" dirty="0" smtClean="0">
              <a:ln/>
              <a:effectLst/>
              <a:cs typeface="Arial" pitchFamily="34" charset="0"/>
            </a:rPr>
            <a:t>ΑΞΙΕΣ</a:t>
          </a:r>
          <a:endParaRPr kumimoji="0" lang="el-GR" altLang="en-US" sz="2000" b="1" i="0" u="none" strike="noStrike" cap="none" normalizeH="0" baseline="0" dirty="0" smtClean="0">
            <a:ln/>
            <a:effectLst/>
            <a:cs typeface="Arial" pitchFamily="34" charset="0"/>
          </a:endParaRPr>
        </a:p>
      </dgm:t>
    </dgm:pt>
    <dgm:pt modelId="{D9665BE4-C74B-4206-8CB9-63BC2F72322D}" type="parTrans" cxnId="{3C1BEC2E-C4B7-4A9E-8610-0B8BE5E3A84A}">
      <dgm:prSet/>
      <dgm:spPr/>
      <dgm:t>
        <a:bodyPr/>
        <a:lstStyle/>
        <a:p>
          <a:endParaRPr lang="en-GB" sz="2000"/>
        </a:p>
      </dgm:t>
    </dgm:pt>
    <dgm:pt modelId="{1589EC58-C996-4F9A-A995-1E5498996C05}" type="sibTrans" cxnId="{3C1BEC2E-C4B7-4A9E-8610-0B8BE5E3A84A}">
      <dgm:prSet/>
      <dgm:spPr/>
      <dgm:t>
        <a:bodyPr/>
        <a:lstStyle/>
        <a:p>
          <a:endParaRPr lang="en-GB" sz="2000"/>
        </a:p>
      </dgm:t>
    </dgm:pt>
    <dgm:pt modelId="{961FC27B-BDE4-4252-BA89-7E906B3DB851}">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Κριτικό πνεύμα,</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Ελευθερία στη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σκέψη,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Συνεργασία κ.ά.</a:t>
          </a:r>
        </a:p>
      </dgm:t>
    </dgm:pt>
    <dgm:pt modelId="{360F506D-ABFC-4755-960F-EC29C86094E8}" type="parTrans" cxnId="{AF86A7CB-EC21-4CC8-9D09-10AFC71D781A}">
      <dgm:prSet/>
      <dgm:spPr/>
      <dgm:t>
        <a:bodyPr/>
        <a:lstStyle/>
        <a:p>
          <a:endParaRPr lang="en-GB" sz="2000"/>
        </a:p>
      </dgm:t>
    </dgm:pt>
    <dgm:pt modelId="{4791D4F6-536A-4AA5-B6F7-33D99175BB0B}" type="sibTrans" cxnId="{AF86A7CB-EC21-4CC8-9D09-10AFC71D781A}">
      <dgm:prSet/>
      <dgm:spPr/>
      <dgm:t>
        <a:bodyPr/>
        <a:lstStyle/>
        <a:p>
          <a:endParaRPr lang="en-GB" sz="2000"/>
        </a:p>
      </dgm:t>
    </dgm:pt>
    <dgm:pt modelId="{5E926EE5-3B46-4C48-BEC0-31E1603B5C2A}">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Δημοκρατική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αγωγή,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Υπευθυνότητα,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συλλογικότητα κ.ά.</a:t>
          </a:r>
        </a:p>
      </dgm:t>
    </dgm:pt>
    <dgm:pt modelId="{A8A07FFA-4E3D-4FE5-BCD8-F83D477CF497}" type="parTrans" cxnId="{60BC99B0-B851-4E52-97CA-B711E0DE355B}">
      <dgm:prSet/>
      <dgm:spPr/>
      <dgm:t>
        <a:bodyPr/>
        <a:lstStyle/>
        <a:p>
          <a:endParaRPr lang="en-GB" sz="2000"/>
        </a:p>
      </dgm:t>
    </dgm:pt>
    <dgm:pt modelId="{4A038489-1A2C-4F55-8578-B417A5B824CC}" type="sibTrans" cxnId="{60BC99B0-B851-4E52-97CA-B711E0DE355B}">
      <dgm:prSet/>
      <dgm:spPr/>
      <dgm:t>
        <a:bodyPr/>
        <a:lstStyle/>
        <a:p>
          <a:endParaRPr lang="en-GB" sz="2000"/>
        </a:p>
      </dgm:t>
    </dgm:pt>
    <dgm:pt modelId="{6B7B7E1A-C5BA-4E98-822A-CCD235B09E5C}">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Σεβασμός,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Εμπιστοσύνη,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2400" b="0" i="0" u="none" strike="noStrike" cap="none" normalizeH="0" baseline="0" dirty="0" smtClean="0">
              <a:ln/>
              <a:effectLst/>
              <a:cs typeface="Arial" pitchFamily="34" charset="0"/>
            </a:rPr>
            <a:t>Αυτοεκτίμηση κ.ά.</a:t>
          </a:r>
        </a:p>
      </dgm:t>
    </dgm:pt>
    <dgm:pt modelId="{2B12249D-635B-4B82-BB7C-D39A51D7EEB4}" type="parTrans" cxnId="{78F23622-D362-497B-9C1B-916C675E4066}">
      <dgm:prSet/>
      <dgm:spPr/>
      <dgm:t>
        <a:bodyPr/>
        <a:lstStyle/>
        <a:p>
          <a:endParaRPr lang="en-GB" sz="2000"/>
        </a:p>
      </dgm:t>
    </dgm:pt>
    <dgm:pt modelId="{B02ADD89-9588-4332-B6B6-EA1337CA2638}" type="sibTrans" cxnId="{78F23622-D362-497B-9C1B-916C675E4066}">
      <dgm:prSet/>
      <dgm:spPr/>
      <dgm:t>
        <a:bodyPr/>
        <a:lstStyle/>
        <a:p>
          <a:endParaRPr lang="en-GB" sz="2000"/>
        </a:p>
      </dgm:t>
    </dgm:pt>
    <dgm:pt modelId="{677521F3-CB50-446B-877B-E77486B88E84}" type="pres">
      <dgm:prSet presAssocID="{3739C9BB-5417-4A64-819D-60288C07179F}" presName="hierChild1" presStyleCnt="0">
        <dgm:presLayoutVars>
          <dgm:orgChart val="1"/>
          <dgm:chPref val="1"/>
          <dgm:dir/>
          <dgm:animOne val="branch"/>
          <dgm:animLvl val="lvl"/>
          <dgm:resizeHandles/>
        </dgm:presLayoutVars>
      </dgm:prSet>
      <dgm:spPr/>
    </dgm:pt>
    <dgm:pt modelId="{FAF78C23-E204-4E06-98B5-CEF6A8006638}" type="pres">
      <dgm:prSet presAssocID="{AB7AB4D8-86DF-4E62-8E70-3161DAB54BD6}" presName="hierRoot1" presStyleCnt="0">
        <dgm:presLayoutVars>
          <dgm:hierBranch/>
        </dgm:presLayoutVars>
      </dgm:prSet>
      <dgm:spPr/>
    </dgm:pt>
    <dgm:pt modelId="{60228831-269F-4E4B-BED8-B46BD1718113}" type="pres">
      <dgm:prSet presAssocID="{AB7AB4D8-86DF-4E62-8E70-3161DAB54BD6}" presName="rootComposite1" presStyleCnt="0"/>
      <dgm:spPr/>
    </dgm:pt>
    <dgm:pt modelId="{A9146A0F-840E-415F-A26F-1712F3FA28B8}" type="pres">
      <dgm:prSet presAssocID="{AB7AB4D8-86DF-4E62-8E70-3161DAB54BD6}" presName="rootText1" presStyleLbl="node0" presStyleIdx="0" presStyleCnt="1" custScaleX="132078" custScaleY="157051" custLinFactNeighborX="-934" custLinFactNeighborY="4345">
        <dgm:presLayoutVars>
          <dgm:chPref val="3"/>
        </dgm:presLayoutVars>
      </dgm:prSet>
      <dgm:spPr/>
      <dgm:t>
        <a:bodyPr/>
        <a:lstStyle/>
        <a:p>
          <a:endParaRPr lang="en-GB"/>
        </a:p>
      </dgm:t>
    </dgm:pt>
    <dgm:pt modelId="{3A0BD133-8400-4945-B58B-A34A54A7BF8B}" type="pres">
      <dgm:prSet presAssocID="{AB7AB4D8-86DF-4E62-8E70-3161DAB54BD6}" presName="rootConnector1" presStyleLbl="node1" presStyleIdx="0" presStyleCnt="0"/>
      <dgm:spPr/>
      <dgm:t>
        <a:bodyPr/>
        <a:lstStyle/>
        <a:p>
          <a:endParaRPr lang="en-GB"/>
        </a:p>
      </dgm:t>
    </dgm:pt>
    <dgm:pt modelId="{13D368E1-366E-45A2-AC99-A9E79519ED89}" type="pres">
      <dgm:prSet presAssocID="{AB7AB4D8-86DF-4E62-8E70-3161DAB54BD6}" presName="hierChild2" presStyleCnt="0"/>
      <dgm:spPr/>
    </dgm:pt>
    <dgm:pt modelId="{2A4FDD5C-A7A9-4837-A7B3-2E619A361741}" type="pres">
      <dgm:prSet presAssocID="{360F506D-ABFC-4755-960F-EC29C86094E8}" presName="Name35" presStyleLbl="parChTrans1D2" presStyleIdx="0" presStyleCnt="3"/>
      <dgm:spPr/>
      <dgm:t>
        <a:bodyPr/>
        <a:lstStyle/>
        <a:p>
          <a:endParaRPr lang="en-GB"/>
        </a:p>
      </dgm:t>
    </dgm:pt>
    <dgm:pt modelId="{602B557D-77C0-4EB2-8D81-6B94B6818639}" type="pres">
      <dgm:prSet presAssocID="{961FC27B-BDE4-4252-BA89-7E906B3DB851}" presName="hierRoot2" presStyleCnt="0">
        <dgm:presLayoutVars>
          <dgm:hierBranch/>
        </dgm:presLayoutVars>
      </dgm:prSet>
      <dgm:spPr/>
    </dgm:pt>
    <dgm:pt modelId="{9D64DEB3-BCAB-49D6-90B4-111E35A9CDAD}" type="pres">
      <dgm:prSet presAssocID="{961FC27B-BDE4-4252-BA89-7E906B3DB851}" presName="rootComposite" presStyleCnt="0"/>
      <dgm:spPr/>
    </dgm:pt>
    <dgm:pt modelId="{4E327927-2A09-4762-A2E0-BB9DB49572AE}" type="pres">
      <dgm:prSet presAssocID="{961FC27B-BDE4-4252-BA89-7E906B3DB851}" presName="rootText" presStyleLbl="node2" presStyleIdx="0" presStyleCnt="3" custScaleX="163821" custScaleY="207941" custLinFactNeighborX="-4905" custLinFactNeighborY="280">
        <dgm:presLayoutVars>
          <dgm:chPref val="3"/>
        </dgm:presLayoutVars>
      </dgm:prSet>
      <dgm:spPr/>
      <dgm:t>
        <a:bodyPr/>
        <a:lstStyle/>
        <a:p>
          <a:endParaRPr lang="en-GB"/>
        </a:p>
      </dgm:t>
    </dgm:pt>
    <dgm:pt modelId="{B991B401-BADB-44E9-9B51-A204FA00936F}" type="pres">
      <dgm:prSet presAssocID="{961FC27B-BDE4-4252-BA89-7E906B3DB851}" presName="rootConnector" presStyleLbl="node2" presStyleIdx="0" presStyleCnt="3"/>
      <dgm:spPr/>
      <dgm:t>
        <a:bodyPr/>
        <a:lstStyle/>
        <a:p>
          <a:endParaRPr lang="en-GB"/>
        </a:p>
      </dgm:t>
    </dgm:pt>
    <dgm:pt modelId="{929A1DF1-5921-4E85-BD84-B03DBD2C49B8}" type="pres">
      <dgm:prSet presAssocID="{961FC27B-BDE4-4252-BA89-7E906B3DB851}" presName="hierChild4" presStyleCnt="0"/>
      <dgm:spPr/>
    </dgm:pt>
    <dgm:pt modelId="{66EB5D08-2974-42A1-8131-7C2454E45481}" type="pres">
      <dgm:prSet presAssocID="{961FC27B-BDE4-4252-BA89-7E906B3DB851}" presName="hierChild5" presStyleCnt="0"/>
      <dgm:spPr/>
    </dgm:pt>
    <dgm:pt modelId="{97F8F62A-141C-4D3F-B04F-0721498B197F}" type="pres">
      <dgm:prSet presAssocID="{A8A07FFA-4E3D-4FE5-BCD8-F83D477CF497}" presName="Name35" presStyleLbl="parChTrans1D2" presStyleIdx="1" presStyleCnt="3"/>
      <dgm:spPr/>
      <dgm:t>
        <a:bodyPr/>
        <a:lstStyle/>
        <a:p>
          <a:endParaRPr lang="en-GB"/>
        </a:p>
      </dgm:t>
    </dgm:pt>
    <dgm:pt modelId="{18105693-92A2-4053-8B1F-D817627E849C}" type="pres">
      <dgm:prSet presAssocID="{5E926EE5-3B46-4C48-BEC0-31E1603B5C2A}" presName="hierRoot2" presStyleCnt="0">
        <dgm:presLayoutVars>
          <dgm:hierBranch/>
        </dgm:presLayoutVars>
      </dgm:prSet>
      <dgm:spPr/>
    </dgm:pt>
    <dgm:pt modelId="{2FEEAC28-9F2D-4D44-A682-E46F37DE3E26}" type="pres">
      <dgm:prSet presAssocID="{5E926EE5-3B46-4C48-BEC0-31E1603B5C2A}" presName="rootComposite" presStyleCnt="0"/>
      <dgm:spPr/>
    </dgm:pt>
    <dgm:pt modelId="{F2BDA434-EE10-4F45-87F4-79A0F00DDC6D}" type="pres">
      <dgm:prSet presAssocID="{5E926EE5-3B46-4C48-BEC0-31E1603B5C2A}" presName="rootText" presStyleLbl="node2" presStyleIdx="1" presStyleCnt="3" custScaleX="173809" custScaleY="207941" custLinFactNeighborX="853">
        <dgm:presLayoutVars>
          <dgm:chPref val="3"/>
        </dgm:presLayoutVars>
      </dgm:prSet>
      <dgm:spPr/>
      <dgm:t>
        <a:bodyPr/>
        <a:lstStyle/>
        <a:p>
          <a:endParaRPr lang="en-GB"/>
        </a:p>
      </dgm:t>
    </dgm:pt>
    <dgm:pt modelId="{8AA723A7-44BF-40D8-B1E6-2800E3D1BB6F}" type="pres">
      <dgm:prSet presAssocID="{5E926EE5-3B46-4C48-BEC0-31E1603B5C2A}" presName="rootConnector" presStyleLbl="node2" presStyleIdx="1" presStyleCnt="3"/>
      <dgm:spPr/>
      <dgm:t>
        <a:bodyPr/>
        <a:lstStyle/>
        <a:p>
          <a:endParaRPr lang="en-GB"/>
        </a:p>
      </dgm:t>
    </dgm:pt>
    <dgm:pt modelId="{2E0774D0-FFB0-4DE5-88BA-5402A64FE476}" type="pres">
      <dgm:prSet presAssocID="{5E926EE5-3B46-4C48-BEC0-31E1603B5C2A}" presName="hierChild4" presStyleCnt="0"/>
      <dgm:spPr/>
    </dgm:pt>
    <dgm:pt modelId="{E96A70A2-8E82-4FDE-A60F-886B83BA67CC}" type="pres">
      <dgm:prSet presAssocID="{5E926EE5-3B46-4C48-BEC0-31E1603B5C2A}" presName="hierChild5" presStyleCnt="0"/>
      <dgm:spPr/>
    </dgm:pt>
    <dgm:pt modelId="{9E69E207-F823-47A6-ACD0-4BA187802DF9}" type="pres">
      <dgm:prSet presAssocID="{2B12249D-635B-4B82-BB7C-D39A51D7EEB4}" presName="Name35" presStyleLbl="parChTrans1D2" presStyleIdx="2" presStyleCnt="3"/>
      <dgm:spPr/>
      <dgm:t>
        <a:bodyPr/>
        <a:lstStyle/>
        <a:p>
          <a:endParaRPr lang="en-GB"/>
        </a:p>
      </dgm:t>
    </dgm:pt>
    <dgm:pt modelId="{0FDB2BB0-B1C3-43BB-B2FB-591B227BA597}" type="pres">
      <dgm:prSet presAssocID="{6B7B7E1A-C5BA-4E98-822A-CCD235B09E5C}" presName="hierRoot2" presStyleCnt="0">
        <dgm:presLayoutVars>
          <dgm:hierBranch/>
        </dgm:presLayoutVars>
      </dgm:prSet>
      <dgm:spPr/>
    </dgm:pt>
    <dgm:pt modelId="{E8020DAE-BD45-4939-A87F-78548380EA92}" type="pres">
      <dgm:prSet presAssocID="{6B7B7E1A-C5BA-4E98-822A-CCD235B09E5C}" presName="rootComposite" presStyleCnt="0"/>
      <dgm:spPr/>
    </dgm:pt>
    <dgm:pt modelId="{085B75C8-EE27-47EC-A4DE-4D6A4FCB342E}" type="pres">
      <dgm:prSet presAssocID="{6B7B7E1A-C5BA-4E98-822A-CCD235B09E5C}" presName="rootText" presStyleLbl="node2" presStyleIdx="2" presStyleCnt="3" custScaleX="167577" custScaleY="207941" custLinFactNeighborX="4060">
        <dgm:presLayoutVars>
          <dgm:chPref val="3"/>
        </dgm:presLayoutVars>
      </dgm:prSet>
      <dgm:spPr/>
      <dgm:t>
        <a:bodyPr/>
        <a:lstStyle/>
        <a:p>
          <a:endParaRPr lang="en-GB"/>
        </a:p>
      </dgm:t>
    </dgm:pt>
    <dgm:pt modelId="{7D79EDCD-B98C-4144-917E-1472D826A0F2}" type="pres">
      <dgm:prSet presAssocID="{6B7B7E1A-C5BA-4E98-822A-CCD235B09E5C}" presName="rootConnector" presStyleLbl="node2" presStyleIdx="2" presStyleCnt="3"/>
      <dgm:spPr/>
      <dgm:t>
        <a:bodyPr/>
        <a:lstStyle/>
        <a:p>
          <a:endParaRPr lang="en-GB"/>
        </a:p>
      </dgm:t>
    </dgm:pt>
    <dgm:pt modelId="{2C75A875-49C0-413E-9CE7-3A988DDCCD78}" type="pres">
      <dgm:prSet presAssocID="{6B7B7E1A-C5BA-4E98-822A-CCD235B09E5C}" presName="hierChild4" presStyleCnt="0"/>
      <dgm:spPr/>
    </dgm:pt>
    <dgm:pt modelId="{527A48FA-1B59-4EC9-8674-6714DA6971A7}" type="pres">
      <dgm:prSet presAssocID="{6B7B7E1A-C5BA-4E98-822A-CCD235B09E5C}" presName="hierChild5" presStyleCnt="0"/>
      <dgm:spPr/>
    </dgm:pt>
    <dgm:pt modelId="{94523261-11F6-4268-89D5-AA755C44F6EC}" type="pres">
      <dgm:prSet presAssocID="{AB7AB4D8-86DF-4E62-8E70-3161DAB54BD6}" presName="hierChild3" presStyleCnt="0"/>
      <dgm:spPr/>
    </dgm:pt>
  </dgm:ptLst>
  <dgm:cxnLst>
    <dgm:cxn modelId="{6E25FE4F-F767-489A-AA9E-90A76F2AB083}" type="presOf" srcId="{AB7AB4D8-86DF-4E62-8E70-3161DAB54BD6}" destId="{A9146A0F-840E-415F-A26F-1712F3FA28B8}" srcOrd="0" destOrd="0" presId="urn:microsoft.com/office/officeart/2005/8/layout/orgChart1"/>
    <dgm:cxn modelId="{2DC6D0CC-B65A-44A7-8288-09079EBF49DF}" type="presOf" srcId="{3739C9BB-5417-4A64-819D-60288C07179F}" destId="{677521F3-CB50-446B-877B-E77486B88E84}" srcOrd="0" destOrd="0" presId="urn:microsoft.com/office/officeart/2005/8/layout/orgChart1"/>
    <dgm:cxn modelId="{EC8ABC02-BEE3-40BA-85FF-EF2B10267C41}" type="presOf" srcId="{6B7B7E1A-C5BA-4E98-822A-CCD235B09E5C}" destId="{7D79EDCD-B98C-4144-917E-1472D826A0F2}" srcOrd="1" destOrd="0" presId="urn:microsoft.com/office/officeart/2005/8/layout/orgChart1"/>
    <dgm:cxn modelId="{8CD6A200-C9D7-448D-9F32-EC1AF2ABE25A}" type="presOf" srcId="{5E926EE5-3B46-4C48-BEC0-31E1603B5C2A}" destId="{F2BDA434-EE10-4F45-87F4-79A0F00DDC6D}" srcOrd="0" destOrd="0" presId="urn:microsoft.com/office/officeart/2005/8/layout/orgChart1"/>
    <dgm:cxn modelId="{90951A14-16B0-45E7-82DF-F4A797329C59}" type="presOf" srcId="{6B7B7E1A-C5BA-4E98-822A-CCD235B09E5C}" destId="{085B75C8-EE27-47EC-A4DE-4D6A4FCB342E}" srcOrd="0" destOrd="0" presId="urn:microsoft.com/office/officeart/2005/8/layout/orgChart1"/>
    <dgm:cxn modelId="{3C1BEC2E-C4B7-4A9E-8610-0B8BE5E3A84A}" srcId="{3739C9BB-5417-4A64-819D-60288C07179F}" destId="{AB7AB4D8-86DF-4E62-8E70-3161DAB54BD6}" srcOrd="0" destOrd="0" parTransId="{D9665BE4-C74B-4206-8CB9-63BC2F72322D}" sibTransId="{1589EC58-C996-4F9A-A995-1E5498996C05}"/>
    <dgm:cxn modelId="{78F23622-D362-497B-9C1B-916C675E4066}" srcId="{AB7AB4D8-86DF-4E62-8E70-3161DAB54BD6}" destId="{6B7B7E1A-C5BA-4E98-822A-CCD235B09E5C}" srcOrd="2" destOrd="0" parTransId="{2B12249D-635B-4B82-BB7C-D39A51D7EEB4}" sibTransId="{B02ADD89-9588-4332-B6B6-EA1337CA2638}"/>
    <dgm:cxn modelId="{60BC99B0-B851-4E52-97CA-B711E0DE355B}" srcId="{AB7AB4D8-86DF-4E62-8E70-3161DAB54BD6}" destId="{5E926EE5-3B46-4C48-BEC0-31E1603B5C2A}" srcOrd="1" destOrd="0" parTransId="{A8A07FFA-4E3D-4FE5-BCD8-F83D477CF497}" sibTransId="{4A038489-1A2C-4F55-8578-B417A5B824CC}"/>
    <dgm:cxn modelId="{275152DE-190C-4880-9A27-01618A94B196}" type="presOf" srcId="{A8A07FFA-4E3D-4FE5-BCD8-F83D477CF497}" destId="{97F8F62A-141C-4D3F-B04F-0721498B197F}" srcOrd="0" destOrd="0" presId="urn:microsoft.com/office/officeart/2005/8/layout/orgChart1"/>
    <dgm:cxn modelId="{C75D7136-B204-436E-A067-4CF726F3432B}" type="presOf" srcId="{5E926EE5-3B46-4C48-BEC0-31E1603B5C2A}" destId="{8AA723A7-44BF-40D8-B1E6-2800E3D1BB6F}" srcOrd="1" destOrd="0" presId="urn:microsoft.com/office/officeart/2005/8/layout/orgChart1"/>
    <dgm:cxn modelId="{7582367F-A5B3-4207-AE08-FD64A7F6FCEA}" type="presOf" srcId="{AB7AB4D8-86DF-4E62-8E70-3161DAB54BD6}" destId="{3A0BD133-8400-4945-B58B-A34A54A7BF8B}" srcOrd="1" destOrd="0" presId="urn:microsoft.com/office/officeart/2005/8/layout/orgChart1"/>
    <dgm:cxn modelId="{D3B0CADB-9023-4431-93D1-579427F0F795}" type="presOf" srcId="{961FC27B-BDE4-4252-BA89-7E906B3DB851}" destId="{B991B401-BADB-44E9-9B51-A204FA00936F}" srcOrd="1" destOrd="0" presId="urn:microsoft.com/office/officeart/2005/8/layout/orgChart1"/>
    <dgm:cxn modelId="{49E09AF6-E68A-45A4-A12D-9A32DA7C8791}" type="presOf" srcId="{360F506D-ABFC-4755-960F-EC29C86094E8}" destId="{2A4FDD5C-A7A9-4837-A7B3-2E619A361741}" srcOrd="0" destOrd="0" presId="urn:microsoft.com/office/officeart/2005/8/layout/orgChart1"/>
    <dgm:cxn modelId="{AF86A7CB-EC21-4CC8-9D09-10AFC71D781A}" srcId="{AB7AB4D8-86DF-4E62-8E70-3161DAB54BD6}" destId="{961FC27B-BDE4-4252-BA89-7E906B3DB851}" srcOrd="0" destOrd="0" parTransId="{360F506D-ABFC-4755-960F-EC29C86094E8}" sibTransId="{4791D4F6-536A-4AA5-B6F7-33D99175BB0B}"/>
    <dgm:cxn modelId="{20CFE73A-A78B-4970-A62C-7CD57F92BDAE}" type="presOf" srcId="{2B12249D-635B-4B82-BB7C-D39A51D7EEB4}" destId="{9E69E207-F823-47A6-ACD0-4BA187802DF9}" srcOrd="0" destOrd="0" presId="urn:microsoft.com/office/officeart/2005/8/layout/orgChart1"/>
    <dgm:cxn modelId="{0CF5A3AB-EC99-479D-80D1-B788EE057C83}" type="presOf" srcId="{961FC27B-BDE4-4252-BA89-7E906B3DB851}" destId="{4E327927-2A09-4762-A2E0-BB9DB49572AE}" srcOrd="0" destOrd="0" presId="urn:microsoft.com/office/officeart/2005/8/layout/orgChart1"/>
    <dgm:cxn modelId="{9C2C6F28-21E2-4D05-89DA-9DCB19D5F66C}" type="presParOf" srcId="{677521F3-CB50-446B-877B-E77486B88E84}" destId="{FAF78C23-E204-4E06-98B5-CEF6A8006638}" srcOrd="0" destOrd="0" presId="urn:microsoft.com/office/officeart/2005/8/layout/orgChart1"/>
    <dgm:cxn modelId="{FFB7BA86-F460-483C-983E-2CE9158E6A23}" type="presParOf" srcId="{FAF78C23-E204-4E06-98B5-CEF6A8006638}" destId="{60228831-269F-4E4B-BED8-B46BD1718113}" srcOrd="0" destOrd="0" presId="urn:microsoft.com/office/officeart/2005/8/layout/orgChart1"/>
    <dgm:cxn modelId="{022B148A-B780-4A36-B6BD-082BE1B5BF28}" type="presParOf" srcId="{60228831-269F-4E4B-BED8-B46BD1718113}" destId="{A9146A0F-840E-415F-A26F-1712F3FA28B8}" srcOrd="0" destOrd="0" presId="urn:microsoft.com/office/officeart/2005/8/layout/orgChart1"/>
    <dgm:cxn modelId="{C0CD731C-4CEE-4E60-94C1-14564771BD48}" type="presParOf" srcId="{60228831-269F-4E4B-BED8-B46BD1718113}" destId="{3A0BD133-8400-4945-B58B-A34A54A7BF8B}" srcOrd="1" destOrd="0" presId="urn:microsoft.com/office/officeart/2005/8/layout/orgChart1"/>
    <dgm:cxn modelId="{2E4800A3-EE37-4CEC-B1F4-10F9DC650F1B}" type="presParOf" srcId="{FAF78C23-E204-4E06-98B5-CEF6A8006638}" destId="{13D368E1-366E-45A2-AC99-A9E79519ED89}" srcOrd="1" destOrd="0" presId="urn:microsoft.com/office/officeart/2005/8/layout/orgChart1"/>
    <dgm:cxn modelId="{4FB0D048-7B29-45D2-9B2F-A7378C763DA4}" type="presParOf" srcId="{13D368E1-366E-45A2-AC99-A9E79519ED89}" destId="{2A4FDD5C-A7A9-4837-A7B3-2E619A361741}" srcOrd="0" destOrd="0" presId="urn:microsoft.com/office/officeart/2005/8/layout/orgChart1"/>
    <dgm:cxn modelId="{EB8F2B30-2F0D-44BF-828A-A3F8EE2D5C52}" type="presParOf" srcId="{13D368E1-366E-45A2-AC99-A9E79519ED89}" destId="{602B557D-77C0-4EB2-8D81-6B94B6818639}" srcOrd="1" destOrd="0" presId="urn:microsoft.com/office/officeart/2005/8/layout/orgChart1"/>
    <dgm:cxn modelId="{61188AA7-D872-47FC-9452-F1218766DDD5}" type="presParOf" srcId="{602B557D-77C0-4EB2-8D81-6B94B6818639}" destId="{9D64DEB3-BCAB-49D6-90B4-111E35A9CDAD}" srcOrd="0" destOrd="0" presId="urn:microsoft.com/office/officeart/2005/8/layout/orgChart1"/>
    <dgm:cxn modelId="{B968834E-45F5-4FC0-AAE2-34F42528656F}" type="presParOf" srcId="{9D64DEB3-BCAB-49D6-90B4-111E35A9CDAD}" destId="{4E327927-2A09-4762-A2E0-BB9DB49572AE}" srcOrd="0" destOrd="0" presId="urn:microsoft.com/office/officeart/2005/8/layout/orgChart1"/>
    <dgm:cxn modelId="{BAD10B04-9607-4F07-A1DF-1DA70008E3A1}" type="presParOf" srcId="{9D64DEB3-BCAB-49D6-90B4-111E35A9CDAD}" destId="{B991B401-BADB-44E9-9B51-A204FA00936F}" srcOrd="1" destOrd="0" presId="urn:microsoft.com/office/officeart/2005/8/layout/orgChart1"/>
    <dgm:cxn modelId="{1A522B7F-C49E-4D53-B52C-AB47C9283FD3}" type="presParOf" srcId="{602B557D-77C0-4EB2-8D81-6B94B6818639}" destId="{929A1DF1-5921-4E85-BD84-B03DBD2C49B8}" srcOrd="1" destOrd="0" presId="urn:microsoft.com/office/officeart/2005/8/layout/orgChart1"/>
    <dgm:cxn modelId="{BE5C52FD-63F0-4D1C-B84E-CB171DF89E20}" type="presParOf" srcId="{602B557D-77C0-4EB2-8D81-6B94B6818639}" destId="{66EB5D08-2974-42A1-8131-7C2454E45481}" srcOrd="2" destOrd="0" presId="urn:microsoft.com/office/officeart/2005/8/layout/orgChart1"/>
    <dgm:cxn modelId="{6FAD7F68-AF27-435D-A6B9-1FDFA7005B2D}" type="presParOf" srcId="{13D368E1-366E-45A2-AC99-A9E79519ED89}" destId="{97F8F62A-141C-4D3F-B04F-0721498B197F}" srcOrd="2" destOrd="0" presId="urn:microsoft.com/office/officeart/2005/8/layout/orgChart1"/>
    <dgm:cxn modelId="{A913DD99-E7C7-4ABA-906F-48D4B6BEE4B2}" type="presParOf" srcId="{13D368E1-366E-45A2-AC99-A9E79519ED89}" destId="{18105693-92A2-4053-8B1F-D817627E849C}" srcOrd="3" destOrd="0" presId="urn:microsoft.com/office/officeart/2005/8/layout/orgChart1"/>
    <dgm:cxn modelId="{0A5980CF-F0F8-4645-BA1B-27080E2A3B81}" type="presParOf" srcId="{18105693-92A2-4053-8B1F-D817627E849C}" destId="{2FEEAC28-9F2D-4D44-A682-E46F37DE3E26}" srcOrd="0" destOrd="0" presId="urn:microsoft.com/office/officeart/2005/8/layout/orgChart1"/>
    <dgm:cxn modelId="{D963514B-81E0-446D-B981-6DD12EA51457}" type="presParOf" srcId="{2FEEAC28-9F2D-4D44-A682-E46F37DE3E26}" destId="{F2BDA434-EE10-4F45-87F4-79A0F00DDC6D}" srcOrd="0" destOrd="0" presId="urn:microsoft.com/office/officeart/2005/8/layout/orgChart1"/>
    <dgm:cxn modelId="{E5309240-0FD0-411F-866F-334587CD0DC3}" type="presParOf" srcId="{2FEEAC28-9F2D-4D44-A682-E46F37DE3E26}" destId="{8AA723A7-44BF-40D8-B1E6-2800E3D1BB6F}" srcOrd="1" destOrd="0" presId="urn:microsoft.com/office/officeart/2005/8/layout/orgChart1"/>
    <dgm:cxn modelId="{947C1C6B-E33E-4332-99C7-825F275D6BEC}" type="presParOf" srcId="{18105693-92A2-4053-8B1F-D817627E849C}" destId="{2E0774D0-FFB0-4DE5-88BA-5402A64FE476}" srcOrd="1" destOrd="0" presId="urn:microsoft.com/office/officeart/2005/8/layout/orgChart1"/>
    <dgm:cxn modelId="{F0204526-FE66-439D-AB32-C882FA898D6D}" type="presParOf" srcId="{18105693-92A2-4053-8B1F-D817627E849C}" destId="{E96A70A2-8E82-4FDE-A60F-886B83BA67CC}" srcOrd="2" destOrd="0" presId="urn:microsoft.com/office/officeart/2005/8/layout/orgChart1"/>
    <dgm:cxn modelId="{D12BAAF4-C6FD-47EF-A7A1-76CE74F01BF0}" type="presParOf" srcId="{13D368E1-366E-45A2-AC99-A9E79519ED89}" destId="{9E69E207-F823-47A6-ACD0-4BA187802DF9}" srcOrd="4" destOrd="0" presId="urn:microsoft.com/office/officeart/2005/8/layout/orgChart1"/>
    <dgm:cxn modelId="{61BA45F9-F76F-426A-889C-8AE2DFA5E44B}" type="presParOf" srcId="{13D368E1-366E-45A2-AC99-A9E79519ED89}" destId="{0FDB2BB0-B1C3-43BB-B2FB-591B227BA597}" srcOrd="5" destOrd="0" presId="urn:microsoft.com/office/officeart/2005/8/layout/orgChart1"/>
    <dgm:cxn modelId="{F59B0B20-3CF9-46B7-BC87-DDF53E56BAE2}" type="presParOf" srcId="{0FDB2BB0-B1C3-43BB-B2FB-591B227BA597}" destId="{E8020DAE-BD45-4939-A87F-78548380EA92}" srcOrd="0" destOrd="0" presId="urn:microsoft.com/office/officeart/2005/8/layout/orgChart1"/>
    <dgm:cxn modelId="{0773A910-4FCB-45DA-AC37-FA9B59FE3E62}" type="presParOf" srcId="{E8020DAE-BD45-4939-A87F-78548380EA92}" destId="{085B75C8-EE27-47EC-A4DE-4D6A4FCB342E}" srcOrd="0" destOrd="0" presId="urn:microsoft.com/office/officeart/2005/8/layout/orgChart1"/>
    <dgm:cxn modelId="{14826BDB-001C-4C2B-9BBB-62F07B10ABBC}" type="presParOf" srcId="{E8020DAE-BD45-4939-A87F-78548380EA92}" destId="{7D79EDCD-B98C-4144-917E-1472D826A0F2}" srcOrd="1" destOrd="0" presId="urn:microsoft.com/office/officeart/2005/8/layout/orgChart1"/>
    <dgm:cxn modelId="{EA54750A-2026-4528-99FA-569405DED18A}" type="presParOf" srcId="{0FDB2BB0-B1C3-43BB-B2FB-591B227BA597}" destId="{2C75A875-49C0-413E-9CE7-3A988DDCCD78}" srcOrd="1" destOrd="0" presId="urn:microsoft.com/office/officeart/2005/8/layout/orgChart1"/>
    <dgm:cxn modelId="{8D2A8B69-BF40-47B3-8958-F5B5149B2C7F}" type="presParOf" srcId="{0FDB2BB0-B1C3-43BB-B2FB-591B227BA597}" destId="{527A48FA-1B59-4EC9-8674-6714DA6971A7}" srcOrd="2" destOrd="0" presId="urn:microsoft.com/office/officeart/2005/8/layout/orgChart1"/>
    <dgm:cxn modelId="{5154EC06-A645-4931-B05E-1ABDBB610404}" type="presParOf" srcId="{FAF78C23-E204-4E06-98B5-CEF6A8006638}" destId="{94523261-11F6-4268-89D5-AA755C44F6EC}"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8/9/2015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737167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72</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73</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74</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75</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76</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77</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78</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8" name="Picture 7"/>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New Integrated Foreign Languages Curriculum</a:t>
            </a: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1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slideLayout" Target="../slideLayouts/slideLayout2.xml"/><Relationship Id="rId7" Type="http://schemas.openxmlformats.org/officeDocument/2006/relationships/diagramColors" Target="../diagrams/colors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tags" Target="../tags/tag48.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tags" Target="../tags/tag50.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3.xml"/><Relationship Id="rId1" Type="http://schemas.openxmlformats.org/officeDocument/2006/relationships/tags" Target="../tags/tag52.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5.xml"/><Relationship Id="rId1" Type="http://schemas.openxmlformats.org/officeDocument/2006/relationships/tags" Target="../tags/tag54.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tags" Target="../tags/tag56.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9.xml"/><Relationship Id="rId1" Type="http://schemas.openxmlformats.org/officeDocument/2006/relationships/tags" Target="../tags/tag58.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1.xml"/><Relationship Id="rId1" Type="http://schemas.openxmlformats.org/officeDocument/2006/relationships/tags" Target="../tags/tag60.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3.xml"/><Relationship Id="rId1" Type="http://schemas.openxmlformats.org/officeDocument/2006/relationships/tags" Target="../tags/tag6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5.xml"/><Relationship Id="rId1" Type="http://schemas.openxmlformats.org/officeDocument/2006/relationships/tags" Target="../tags/tag64.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7.xml"/><Relationship Id="rId1" Type="http://schemas.openxmlformats.org/officeDocument/2006/relationships/tags" Target="../tags/tag66.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9.xml"/><Relationship Id="rId1" Type="http://schemas.openxmlformats.org/officeDocument/2006/relationships/tags" Target="../tags/tag68.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1.xml"/><Relationship Id="rId1" Type="http://schemas.openxmlformats.org/officeDocument/2006/relationships/tags" Target="../tags/tag70.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tags" Target="../tags/tag72.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tags" Target="../tags/tag74.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7.xml"/><Relationship Id="rId1" Type="http://schemas.openxmlformats.org/officeDocument/2006/relationships/tags" Target="../tags/tag76.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9.xml"/><Relationship Id="rId1" Type="http://schemas.openxmlformats.org/officeDocument/2006/relationships/tags" Target="../tags/tag78.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1.xml"/><Relationship Id="rId1" Type="http://schemas.openxmlformats.org/officeDocument/2006/relationships/tags" Target="../tags/tag80.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3.xml"/><Relationship Id="rId1" Type="http://schemas.openxmlformats.org/officeDocument/2006/relationships/tags" Target="../tags/tag8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5.xml"/><Relationship Id="rId1" Type="http://schemas.openxmlformats.org/officeDocument/2006/relationships/tags" Target="../tags/tag84.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7.xml"/><Relationship Id="rId1" Type="http://schemas.openxmlformats.org/officeDocument/2006/relationships/tags" Target="../tags/tag86.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9.xml"/><Relationship Id="rId1" Type="http://schemas.openxmlformats.org/officeDocument/2006/relationships/tags" Target="../tags/tag88.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tags" Target="../tags/tag90.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3.xml"/><Relationship Id="rId1" Type="http://schemas.openxmlformats.org/officeDocument/2006/relationships/tags" Target="../tags/tag92.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5.xml"/><Relationship Id="rId1" Type="http://schemas.openxmlformats.org/officeDocument/2006/relationships/tags" Target="../tags/tag94.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7.xml"/><Relationship Id="rId1" Type="http://schemas.openxmlformats.org/officeDocument/2006/relationships/tags" Target="../tags/tag96.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9.xml"/><Relationship Id="rId1" Type="http://schemas.openxmlformats.org/officeDocument/2006/relationships/tags" Target="../tags/tag98.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1.xml"/><Relationship Id="rId1" Type="http://schemas.openxmlformats.org/officeDocument/2006/relationships/tags" Target="../tags/tag100.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3.xml"/><Relationship Id="rId1" Type="http://schemas.openxmlformats.org/officeDocument/2006/relationships/tags" Target="../tags/tag10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5.xml"/><Relationship Id="rId1" Type="http://schemas.openxmlformats.org/officeDocument/2006/relationships/tags" Target="../tags/tag104.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7.xml"/><Relationship Id="rId1" Type="http://schemas.openxmlformats.org/officeDocument/2006/relationships/tags" Target="../tags/tag106.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9.xml"/><Relationship Id="rId1" Type="http://schemas.openxmlformats.org/officeDocument/2006/relationships/tags" Target="../tags/tag108.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1.xml"/><Relationship Id="rId1" Type="http://schemas.openxmlformats.org/officeDocument/2006/relationships/tags" Target="../tags/tag110.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3.xml"/><Relationship Id="rId1" Type="http://schemas.openxmlformats.org/officeDocument/2006/relationships/tags" Target="../tags/tag112.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5.xml"/><Relationship Id="rId1" Type="http://schemas.openxmlformats.org/officeDocument/2006/relationships/tags" Target="../tags/tag114.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7.xml"/><Relationship Id="rId1" Type="http://schemas.openxmlformats.org/officeDocument/2006/relationships/tags" Target="../tags/tag116.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9.xml"/><Relationship Id="rId1" Type="http://schemas.openxmlformats.org/officeDocument/2006/relationships/tags" Target="../tags/tag118.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1.xml"/><Relationship Id="rId1" Type="http://schemas.openxmlformats.org/officeDocument/2006/relationships/tags" Target="../tags/tag120.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3.xml"/><Relationship Id="rId1" Type="http://schemas.openxmlformats.org/officeDocument/2006/relationships/tags" Target="../tags/tag1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hyperlink" Target="http://rcel.enl.uoa.gr/kpg/" TargetMode="External"/><Relationship Id="rId5" Type="http://schemas.openxmlformats.org/officeDocument/2006/relationships/hyperlink" Target="http://www.pi-schools.gr/lessons/english/pdf/cef_gr.pdf" TargetMode="External"/><Relationship Id="rId4" Type="http://schemas.openxmlformats.org/officeDocument/2006/relationships/hyperlink" Target="http://rcel.enl.uoa.gr/xenesglosses/" TargetMode="Externa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126.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27.xml"/><Relationship Id="rId4" Type="http://schemas.openxmlformats.org/officeDocument/2006/relationships/image" Target="../media/image4.jpeg"/></Relationships>
</file>

<file path=ppt/slides/_rels/slide7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28.xml"/></Relationships>
</file>

<file path=ppt/slides/_rels/slide7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9.xml"/></Relationships>
</file>

<file path=ppt/slides/_rels/slide7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0.xml"/><Relationship Id="rId4" Type="http://schemas.openxmlformats.org/officeDocument/2006/relationships/hyperlink" Target="http://opencourses.uoa.gr/courses/ENL12/" TargetMode="Externa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1.xml"/><Relationship Id="rId5" Type="http://schemas.openxmlformats.org/officeDocument/2006/relationships/image" Target="../media/image5.png"/><Relationship Id="rId4" Type="http://schemas.openxmlformats.org/officeDocument/2006/relationships/hyperlink" Target="%5b1%5d%20http:/creativecommons.org/licenses/by-nc-sa/4.0/" TargetMode="External"/></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t>
            </a:r>
            <a:r>
              <a:rPr lang="en-GB" sz="4000" dirty="0"/>
              <a:t>ELT Methods and Practices</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2: </a:t>
            </a:r>
            <a:r>
              <a:rPr lang="en-US" sz="2800" dirty="0">
                <a:latin typeface="+mj-lt"/>
                <a:ea typeface="+mj-ea"/>
                <a:cs typeface="+mj-cs"/>
              </a:rPr>
              <a:t>The New Integrated Foreign Languages Curriculum</a:t>
            </a:r>
            <a:endParaRPr lang="en-GB" sz="2800" dirty="0" smtClean="0"/>
          </a:p>
          <a:p>
            <a:endParaRPr lang="en-GB" sz="2000" dirty="0" smtClean="0"/>
          </a:p>
          <a:p>
            <a:r>
              <a:rPr lang="en-GB" sz="2800" dirty="0" err="1" smtClean="0"/>
              <a:t>Evdokia</a:t>
            </a:r>
            <a:r>
              <a:rPr lang="en-GB" sz="2800" dirty="0" smtClean="0"/>
              <a:t> </a:t>
            </a:r>
            <a:r>
              <a:rPr lang="en-GB" sz="2800" dirty="0" err="1" smtClean="0"/>
              <a:t>Karavas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CEFR?</a:t>
            </a:r>
            <a:r>
              <a:rPr lang="el-GR" dirty="0" smtClean="0"/>
              <a:t> (2/2)</a:t>
            </a:r>
            <a:endParaRPr lang="en-GB" dirty="0"/>
          </a:p>
        </p:txBody>
      </p:sp>
      <p:sp>
        <p:nvSpPr>
          <p:cNvPr id="3" name="Content Placeholder 2"/>
          <p:cNvSpPr>
            <a:spLocks noGrp="1"/>
          </p:cNvSpPr>
          <p:nvPr>
            <p:ph sz="half" idx="1"/>
          </p:nvPr>
        </p:nvSpPr>
        <p:spPr>
          <a:xfrm>
            <a:off x="457200" y="1600200"/>
            <a:ext cx="3970784" cy="4525963"/>
          </a:xfrm>
        </p:spPr>
        <p:txBody>
          <a:bodyPr>
            <a:noAutofit/>
          </a:bodyPr>
          <a:lstStyle/>
          <a:p>
            <a:pPr>
              <a:spcBef>
                <a:spcPts val="600"/>
              </a:spcBef>
            </a:pPr>
            <a:r>
              <a:rPr lang="en-GB" sz="2600" dirty="0" smtClean="0"/>
              <a:t>The CEFR defines language proficiency at six levels arranged in three bands: </a:t>
            </a:r>
          </a:p>
          <a:p>
            <a:pPr lvl="1">
              <a:spcBef>
                <a:spcPts val="600"/>
              </a:spcBef>
            </a:pPr>
            <a:r>
              <a:rPr lang="en-GB" sz="2600" dirty="0" smtClean="0"/>
              <a:t>A1 and A2 </a:t>
            </a:r>
            <a:br>
              <a:rPr lang="en-GB" sz="2600" dirty="0" smtClean="0"/>
            </a:br>
            <a:r>
              <a:rPr lang="en-GB" sz="2600" dirty="0" smtClean="0"/>
              <a:t>(basic user).</a:t>
            </a:r>
          </a:p>
          <a:p>
            <a:pPr lvl="1">
              <a:spcBef>
                <a:spcPts val="600"/>
              </a:spcBef>
            </a:pPr>
            <a:r>
              <a:rPr lang="en-GB" sz="2600" dirty="0" smtClean="0"/>
              <a:t>B1 and B2 (independent user).</a:t>
            </a:r>
          </a:p>
          <a:p>
            <a:pPr lvl="1">
              <a:spcBef>
                <a:spcPts val="600"/>
              </a:spcBef>
            </a:pPr>
            <a:r>
              <a:rPr lang="en-GB" sz="2600" dirty="0" smtClean="0"/>
              <a:t>C1 and C2 </a:t>
            </a:r>
            <a:br>
              <a:rPr lang="en-GB" sz="2600" dirty="0" smtClean="0"/>
            </a:br>
            <a:r>
              <a:rPr lang="en-GB" sz="2600" dirty="0" smtClean="0"/>
              <a:t>(proficient user).</a:t>
            </a:r>
            <a:endParaRPr lang="en-GB" sz="2600" dirty="0"/>
          </a:p>
        </p:txBody>
      </p:sp>
      <p:sp>
        <p:nvSpPr>
          <p:cNvPr id="4" name="Content Placeholder 3"/>
          <p:cNvSpPr>
            <a:spLocks noGrp="1"/>
          </p:cNvSpPr>
          <p:nvPr>
            <p:ph sz="half" idx="2"/>
          </p:nvPr>
        </p:nvSpPr>
        <p:spPr>
          <a:xfrm>
            <a:off x="4499992" y="1600200"/>
            <a:ext cx="4186808" cy="4525963"/>
          </a:xfrm>
        </p:spPr>
        <p:txBody>
          <a:bodyPr>
            <a:noAutofit/>
          </a:bodyPr>
          <a:lstStyle/>
          <a:p>
            <a:pPr>
              <a:spcBef>
                <a:spcPts val="600"/>
              </a:spcBef>
            </a:pPr>
            <a:r>
              <a:rPr lang="en-GB" sz="2600" dirty="0" smtClean="0"/>
              <a:t>We can use these common reference levels as a starting point for:</a:t>
            </a:r>
          </a:p>
          <a:p>
            <a:pPr lvl="1">
              <a:spcBef>
                <a:spcPts val="600"/>
              </a:spcBef>
            </a:pPr>
            <a:r>
              <a:rPr lang="en-GB" sz="2600" dirty="0" smtClean="0"/>
              <a:t>the elaboration of language syllabuses and curriculum guidelines.</a:t>
            </a:r>
          </a:p>
          <a:p>
            <a:pPr lvl="1">
              <a:spcBef>
                <a:spcPts val="600"/>
              </a:spcBef>
            </a:pPr>
            <a:r>
              <a:rPr lang="en-GB" sz="2600" dirty="0" smtClean="0"/>
              <a:t>the design of learning materials and activities.</a:t>
            </a:r>
          </a:p>
          <a:p>
            <a:pPr lvl="1">
              <a:spcBef>
                <a:spcPts val="600"/>
              </a:spcBef>
            </a:pPr>
            <a:r>
              <a:rPr lang="en-GB" sz="2600" dirty="0" smtClean="0"/>
              <a:t>the assessment of learning outcomes.</a:t>
            </a:r>
            <a:endParaRPr lang="en-GB" dirty="0"/>
          </a:p>
        </p:txBody>
      </p:sp>
    </p:spTree>
    <p:extLst>
      <p:ext uri="{BB962C8B-B14F-4D97-AF65-F5344CB8AC3E}">
        <p14:creationId xmlns:p14="http://schemas.microsoft.com/office/powerpoint/2010/main" val="2357396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European Framework Level Chart</a:t>
            </a:r>
            <a:endParaRPr lang="en-GB" dirty="0"/>
          </a:p>
        </p:txBody>
      </p:sp>
      <p:pic>
        <p:nvPicPr>
          <p:cNvPr id="15" name="Content Placeholder 14" descr="global scale."/>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09136" y="1557338"/>
            <a:ext cx="8138427" cy="4525962"/>
          </a:xfrm>
        </p:spPr>
      </p:pic>
    </p:spTree>
    <p:custDataLst>
      <p:tags r:id="rId1"/>
    </p:custDataLst>
    <p:extLst>
      <p:ext uri="{BB962C8B-B14F-4D97-AF65-F5344CB8AC3E}">
        <p14:creationId xmlns:p14="http://schemas.microsoft.com/office/powerpoint/2010/main" val="1378435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Proficient </a:t>
            </a:r>
            <a:r>
              <a:rPr lang="en-GB" dirty="0" smtClean="0"/>
              <a:t>User</a:t>
            </a:r>
            <a:endParaRPr lang="en-GB" dirty="0"/>
          </a:p>
        </p:txBody>
      </p:sp>
      <p:graphicFrame>
        <p:nvGraphicFramePr>
          <p:cNvPr id="4" name="Content Placeholder 3" descr="What a Proficient User Can Do."/>
          <p:cNvGraphicFramePr>
            <a:graphicFrameLocks noGrp="1"/>
          </p:cNvGraphicFramePr>
          <p:nvPr>
            <p:ph idx="1"/>
            <p:custDataLst>
              <p:tags r:id="rId1"/>
            </p:custDataLst>
            <p:extLst>
              <p:ext uri="{D42A27DB-BD31-4B8C-83A1-F6EECF244321}">
                <p14:modId xmlns:p14="http://schemas.microsoft.com/office/powerpoint/2010/main" val="755138465"/>
              </p:ext>
            </p:extLst>
          </p:nvPr>
        </p:nvGraphicFramePr>
        <p:xfrm>
          <a:off x="463550" y="1557338"/>
          <a:ext cx="8229600" cy="3840480"/>
        </p:xfrm>
        <a:graphic>
          <a:graphicData uri="http://schemas.openxmlformats.org/drawingml/2006/table">
            <a:tbl>
              <a:tblPr firstCol="1" bandRow="1">
                <a:tableStyleId>{69012ECD-51FC-41F1-AA8D-1B2483CD663E}</a:tableStyleId>
              </a:tblPr>
              <a:tblGrid>
                <a:gridCol w="508050"/>
                <a:gridCol w="7721550"/>
              </a:tblGrid>
              <a:tr h="370840">
                <a:tc>
                  <a:txBody>
                    <a:bodyPr/>
                    <a:lstStyle/>
                    <a:p>
                      <a:r>
                        <a:rPr lang="en-GB" sz="2000" b="1" dirty="0" smtClean="0"/>
                        <a:t>C2</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Can understand with ease virtually everything heard or read. Can summarise information from different spoken and written sources, reconstructing arguments and accounts in a coherent presentation. Can express him/herself spontaneously, very fluently and precisely, differentiating finer shades of meaning even in more complex situations.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r>
                        <a:rPr lang="en-GB" sz="2000" b="1" dirty="0" smtClean="0"/>
                        <a:t>C1</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2000" dirty="0" smtClean="0"/>
                        <a:t>Can understand a wide range of demanding, longer texts, and recognise implicit meaning. Can express him/herself fluently and spontaneously without much obvious searching for expressions. Can use language flexibly and effectively for social, academic and professional purposes. Can produce clear, well-structured, detailed text on complex subjects, showing controlled use of organisational patterns, connectors and cohesive devices.</a:t>
                      </a:r>
                      <a:endParaRPr lang="en-GB" sz="20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8078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Independent User</a:t>
            </a:r>
            <a:endParaRPr lang="en-GB" dirty="0"/>
          </a:p>
        </p:txBody>
      </p:sp>
      <p:graphicFrame>
        <p:nvGraphicFramePr>
          <p:cNvPr id="4" name="Content Placeholder 3" descr="What an Independent User Can Do."/>
          <p:cNvGraphicFramePr>
            <a:graphicFrameLocks noGrp="1"/>
          </p:cNvGraphicFramePr>
          <p:nvPr>
            <p:ph idx="1"/>
            <p:custDataLst>
              <p:tags r:id="rId1"/>
            </p:custDataLst>
            <p:extLst>
              <p:ext uri="{D42A27DB-BD31-4B8C-83A1-F6EECF244321}">
                <p14:modId xmlns:p14="http://schemas.microsoft.com/office/powerpoint/2010/main" val="1415048745"/>
              </p:ext>
            </p:extLst>
          </p:nvPr>
        </p:nvGraphicFramePr>
        <p:xfrm>
          <a:off x="463550" y="1557338"/>
          <a:ext cx="8229600" cy="4450080"/>
        </p:xfrm>
        <a:graphic>
          <a:graphicData uri="http://schemas.openxmlformats.org/drawingml/2006/table">
            <a:tbl>
              <a:tblPr firstCol="1" bandRow="1">
                <a:tableStyleId>{69012ECD-51FC-41F1-AA8D-1B2483CD663E}</a:tableStyleId>
              </a:tblPr>
              <a:tblGrid>
                <a:gridCol w="580058"/>
                <a:gridCol w="7649542"/>
              </a:tblGrid>
              <a:tr h="370840">
                <a:tc>
                  <a:txBody>
                    <a:bodyPr/>
                    <a:lstStyle/>
                    <a:p>
                      <a:r>
                        <a:rPr lang="en-GB" sz="2000" b="1" dirty="0" smtClean="0"/>
                        <a:t>B2</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2000" dirty="0" smtClean="0"/>
                        <a:t>Can understand the main ideas of complex text on both concrete and abstract topics, including technical discussions in his/her field of specialisation. Can interact with a degree of fluency and spontaneity that makes regular interaction with native speakers quite possible without strain for either party. Can produce clear, detailed text on a wide range of subjects and explain a viewpoint on a topical issue giving the advantages and disadvantages of various options.</a:t>
                      </a:r>
                      <a:endParaRPr lang="en-GB" sz="20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r>
                        <a:rPr lang="en-GB" sz="2000" b="1" dirty="0" smtClean="0"/>
                        <a:t>B1</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2000" dirty="0" smtClean="0"/>
                        <a:t>Can understand the main points of clear standard input on familiar matters regularly encountered in work, school, leisure, etc. Can deal with most situations likely to arise whilst travelling in an area where the language is spoken. Can produce simple connected text on topics which are familiar or of personal interest. Can describe experiences and events, dreams, hopes and ambitions and briefly give reasons and explanations for opinions and plans.</a:t>
                      </a:r>
                      <a:endParaRPr lang="en-GB" sz="20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12932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User</a:t>
            </a:r>
            <a:endParaRPr lang="en-GB" dirty="0"/>
          </a:p>
        </p:txBody>
      </p:sp>
      <p:graphicFrame>
        <p:nvGraphicFramePr>
          <p:cNvPr id="4" name="Content Placeholder 3" descr="What a Basic User Can Do."/>
          <p:cNvGraphicFramePr>
            <a:graphicFrameLocks noGrp="1"/>
          </p:cNvGraphicFramePr>
          <p:nvPr>
            <p:ph idx="1"/>
            <p:custDataLst>
              <p:tags r:id="rId1"/>
            </p:custDataLst>
            <p:extLst>
              <p:ext uri="{D42A27DB-BD31-4B8C-83A1-F6EECF244321}">
                <p14:modId xmlns:p14="http://schemas.microsoft.com/office/powerpoint/2010/main" val="1505046214"/>
              </p:ext>
            </p:extLst>
          </p:nvPr>
        </p:nvGraphicFramePr>
        <p:xfrm>
          <a:off x="463550" y="1557338"/>
          <a:ext cx="8229600" cy="4145280"/>
        </p:xfrm>
        <a:graphic>
          <a:graphicData uri="http://schemas.openxmlformats.org/drawingml/2006/table">
            <a:tbl>
              <a:tblPr firstCol="1" bandRow="1">
                <a:tableStyleId>{69012ECD-51FC-41F1-AA8D-1B2483CD663E}</a:tableStyleId>
              </a:tblPr>
              <a:tblGrid>
                <a:gridCol w="652066"/>
                <a:gridCol w="7577534"/>
              </a:tblGrid>
              <a:tr h="370840">
                <a:tc>
                  <a:txBody>
                    <a:bodyPr/>
                    <a:lstStyle/>
                    <a:p>
                      <a:r>
                        <a:rPr lang="en-GB" sz="2000" b="1" dirty="0" smtClean="0"/>
                        <a:t>A2</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2000" dirty="0" smtClean="0"/>
                        <a:t>Can understand sentences and frequently used expressions related to areas of most immediate relevance (e.g. very basic personal and family information, shopping, local geography, employment). Can communicate in simple and routine tasks requiring a simple and direct exchange of information on familiar and routine matters. Can describe in simple terms aspects of his/her background, immediate environment and matters in areas of immediate need.</a:t>
                      </a:r>
                      <a:endParaRPr lang="en-GB" sz="2000" b="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r>
                        <a:rPr lang="en-GB" sz="2000" b="1" dirty="0" smtClean="0"/>
                        <a:t>A1</a:t>
                      </a:r>
                      <a:endParaRPr lang="en-GB" sz="2000" b="1"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2000" dirty="0" smtClean="0"/>
                        <a:t>Can understand and use familiar everyday expressions and very basic phrases aimed at the satisfaction of needs of a concrete type. Can introduce him/herself and others and can ask and answer questions about personal details such as where he/she lives, people he/she knows and things he/she has. Can interact in a simple way provided the other person talks slowly and clearly and is prepared to help.</a:t>
                      </a:r>
                      <a:endParaRPr lang="en-GB" sz="2000" b="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67048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Illustrative descriptors</a:t>
            </a:r>
            <a:r>
              <a:rPr lang="el-GR" dirty="0" smtClean="0"/>
              <a:t> (1/2)</a:t>
            </a:r>
            <a:endParaRPr lang="en-GB" dirty="0"/>
          </a:p>
        </p:txBody>
      </p:sp>
      <p:sp>
        <p:nvSpPr>
          <p:cNvPr id="3" name="Content Placeholder 2"/>
          <p:cNvSpPr>
            <a:spLocks noGrp="1"/>
          </p:cNvSpPr>
          <p:nvPr>
            <p:ph idx="1"/>
          </p:nvPr>
        </p:nvSpPr>
        <p:spPr/>
        <p:txBody>
          <a:bodyPr>
            <a:noAutofit/>
          </a:bodyPr>
          <a:lstStyle/>
          <a:p>
            <a:pPr marL="0" indent="0">
              <a:buNone/>
            </a:pPr>
            <a:r>
              <a:rPr lang="en-GB" sz="2800" dirty="0" smtClean="0"/>
              <a:t>For each level, the full CEFR document complements this by describing in depth:</a:t>
            </a:r>
          </a:p>
          <a:p>
            <a:r>
              <a:rPr lang="en-GB" sz="2800" dirty="0" smtClean="0"/>
              <a:t>Competencies necessary for effective communication.</a:t>
            </a:r>
          </a:p>
          <a:p>
            <a:r>
              <a:rPr lang="en-GB" sz="2800" dirty="0" smtClean="0"/>
              <a:t>Skills and knowledge related to language learning and competencies.</a:t>
            </a:r>
          </a:p>
          <a:p>
            <a:r>
              <a:rPr lang="en-GB" sz="2800" dirty="0" smtClean="0"/>
              <a:t> Situations (people, place, time, organization, etc.)and contexts (study, work, social, tourism, etc.) in which communication takes place.</a:t>
            </a:r>
            <a:endParaRPr lang="en-GB" sz="2800" dirty="0"/>
          </a:p>
        </p:txBody>
      </p:sp>
    </p:spTree>
    <p:extLst>
      <p:ext uri="{BB962C8B-B14F-4D97-AF65-F5344CB8AC3E}">
        <p14:creationId xmlns:p14="http://schemas.microsoft.com/office/powerpoint/2010/main" val="1126168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Illustrative descriptors</a:t>
            </a:r>
            <a:r>
              <a:rPr lang="el-GR" dirty="0" smtClean="0"/>
              <a:t> (2/2)</a:t>
            </a:r>
            <a:endParaRPr lang="en-GB" dirty="0"/>
          </a:p>
        </p:txBody>
      </p:sp>
      <p:sp>
        <p:nvSpPr>
          <p:cNvPr id="3" name="Content Placeholder 2"/>
          <p:cNvSpPr>
            <a:spLocks noGrp="1"/>
          </p:cNvSpPr>
          <p:nvPr>
            <p:ph idx="1"/>
          </p:nvPr>
        </p:nvSpPr>
        <p:spPr/>
        <p:txBody>
          <a:bodyPr>
            <a:noAutofit/>
          </a:bodyPr>
          <a:lstStyle/>
          <a:p>
            <a:pPr marL="0" indent="0">
              <a:buNone/>
            </a:pPr>
            <a:r>
              <a:rPr lang="en-GB" dirty="0"/>
              <a:t>There are illustrative scales for the “activities” of listening, reading, spoken interaction, spoken production, written interaction, written </a:t>
            </a:r>
            <a:r>
              <a:rPr lang="en-GB" dirty="0" smtClean="0"/>
              <a:t>production.</a:t>
            </a:r>
            <a:endParaRPr lang="en-GB" dirty="0"/>
          </a:p>
        </p:txBody>
      </p:sp>
    </p:spTree>
    <p:extLst>
      <p:ext uri="{BB962C8B-B14F-4D97-AF65-F5344CB8AC3E}">
        <p14:creationId xmlns:p14="http://schemas.microsoft.com/office/powerpoint/2010/main" val="3942864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Illustrative scale example</a:t>
            </a:r>
            <a:endParaRPr lang="en-GB" dirty="0"/>
          </a:p>
        </p:txBody>
      </p:sp>
      <p:graphicFrame>
        <p:nvGraphicFramePr>
          <p:cNvPr id="4" name="Content Placeholder 3" descr="Illustrative scale with decriptors."/>
          <p:cNvGraphicFramePr>
            <a:graphicFrameLocks noGrp="1"/>
          </p:cNvGraphicFramePr>
          <p:nvPr>
            <p:ph idx="1"/>
            <p:custDataLst>
              <p:tags r:id="rId1"/>
            </p:custDataLst>
            <p:extLst>
              <p:ext uri="{D42A27DB-BD31-4B8C-83A1-F6EECF244321}">
                <p14:modId xmlns:p14="http://schemas.microsoft.com/office/powerpoint/2010/main" val="2624176670"/>
              </p:ext>
            </p:extLst>
          </p:nvPr>
        </p:nvGraphicFramePr>
        <p:xfrm>
          <a:off x="463550" y="1557338"/>
          <a:ext cx="8229600" cy="4693920"/>
        </p:xfrm>
        <a:graphic>
          <a:graphicData uri="http://schemas.openxmlformats.org/drawingml/2006/table">
            <a:tbl>
              <a:tblPr firstCol="1" bandRow="1">
                <a:tableStyleId>{69012ECD-51FC-41F1-AA8D-1B2483CD663E}</a:tableStyleId>
              </a:tblPr>
              <a:tblGrid>
                <a:gridCol w="508050"/>
                <a:gridCol w="7721550"/>
              </a:tblGrid>
              <a:tr h="370840">
                <a:tc>
                  <a:txBody>
                    <a:bodyPr/>
                    <a:lstStyle/>
                    <a:p>
                      <a:r>
                        <a:rPr lang="en-GB" sz="1800" dirty="0" smtClean="0"/>
                        <a:t>C2</a:t>
                      </a:r>
                      <a:endParaRPr lang="en-GB" sz="1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Can write clear, smoothly flowing, complex texts in an appropriate and effective style and a logical structure which helps the reader to find significant points.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C1</a:t>
                      </a:r>
                    </a:p>
                    <a:p>
                      <a:endParaRPr lang="en-GB" sz="1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1800" dirty="0" smtClean="0"/>
                        <a:t>Can write clear, well-structured texts of complex subjects, underlining the relevant salient issues, expanding and supporting points of view at some length with subsidiary points, reasons and relevant examples, and rounding off with an appropriate conclusion.</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r>
                        <a:rPr lang="en-GB" sz="1800" dirty="0" smtClean="0"/>
                        <a:t>B2</a:t>
                      </a:r>
                      <a:endParaRPr lang="en-GB" sz="1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1800" dirty="0" smtClean="0"/>
                        <a:t>Can write clear, detailed texts on a variety of subjects related to his field of interest, synthesising and evaluating information and arguments from a number of sources.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r>
                        <a:rPr lang="en-GB" sz="1800" dirty="0" smtClean="0"/>
                        <a:t>B1</a:t>
                      </a:r>
                      <a:endParaRPr lang="en-GB" sz="1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Can write straightforward connected texts on a range of familiar subjects within his field of interest, by linking a series of shorter discrete elements into a linear sequence.</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A2</a:t>
                      </a:r>
                    </a:p>
                    <a:p>
                      <a:endParaRPr lang="en-GB" sz="18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en-GB" sz="1800" dirty="0" smtClean="0"/>
                        <a:t>Can write a series of simple phrases and sentences linked with simple connectors like “and”, “but” and “because”.</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r h="370840">
                <a:tc>
                  <a:txBody>
                    <a:bodyPr/>
                    <a:lstStyle/>
                    <a:p>
                      <a:pPr marL="0" indent="0">
                        <a:buNone/>
                      </a:pPr>
                      <a:r>
                        <a:rPr lang="en-GB" sz="2000" dirty="0" smtClean="0"/>
                        <a:t>A1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indent="0">
                        <a:buNone/>
                      </a:pPr>
                      <a:r>
                        <a:rPr lang="en-GB" sz="2000" dirty="0" smtClean="0"/>
                        <a:t>Can write simple isolated phrases and sentences.</a:t>
                      </a:r>
                      <a:endParaRPr lang="en-GB" sz="200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84425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Γιατί η αλλαγή των ΠΣ;</a:t>
            </a:r>
            <a:endParaRPr lang="en-US" dirty="0"/>
          </a:p>
        </p:txBody>
      </p:sp>
      <p:sp>
        <p:nvSpPr>
          <p:cNvPr id="3" name="Content Placeholder 2"/>
          <p:cNvSpPr>
            <a:spLocks noGrp="1"/>
          </p:cNvSpPr>
          <p:nvPr>
            <p:ph idx="1"/>
            <p:custDataLst>
              <p:tags r:id="rId2"/>
            </p:custDataLst>
          </p:nvPr>
        </p:nvSpPr>
        <p:spPr/>
        <p:txBody>
          <a:bodyPr>
            <a:noAutofit/>
          </a:bodyPr>
          <a:lstStyle/>
          <a:p>
            <a:pPr marL="0" indent="0">
              <a:buNone/>
            </a:pPr>
            <a:r>
              <a:rPr lang="el-GR" sz="3000" b="1" dirty="0"/>
              <a:t>Δυσαρμονία μεταξύ της πραγματικότητας των σχολείων και του κόσμου της ζωής των </a:t>
            </a:r>
            <a:r>
              <a:rPr lang="el-GR" sz="3000" b="1" dirty="0" smtClean="0"/>
              <a:t>μαθητών</a:t>
            </a:r>
            <a:r>
              <a:rPr lang="en-US" sz="3000" b="1" dirty="0" smtClean="0"/>
              <a:t>.</a:t>
            </a:r>
            <a:endParaRPr lang="el-GR" sz="3000" b="1" dirty="0"/>
          </a:p>
          <a:p>
            <a:pPr marL="0" indent="0">
              <a:buNone/>
            </a:pPr>
            <a:r>
              <a:rPr lang="el-GR" sz="3000" dirty="0"/>
              <a:t>Ανάγκη για ΠΣ </a:t>
            </a:r>
            <a:r>
              <a:rPr lang="el-GR" sz="3000" dirty="0" smtClean="0"/>
              <a:t>με σαφήνεια </a:t>
            </a:r>
            <a:r>
              <a:rPr lang="el-GR" sz="3000" dirty="0"/>
              <a:t>στους στόχους, προσανατολισμένα στην εκπαιδευτική πράξη, ανοικτά στις συνεχείς εξελίξεις, συνεχώς </a:t>
            </a:r>
            <a:r>
              <a:rPr lang="el-GR" sz="3000" dirty="0" err="1"/>
              <a:t>ανανεούμενα</a:t>
            </a:r>
            <a:r>
              <a:rPr lang="el-GR" sz="3000" dirty="0"/>
              <a:t> και  ευέλικτα ώστε να αναπροσαρμόζονται  στις ανάγκες των μαθητών, και στη χρήση πολλαπλών πηγών. </a:t>
            </a:r>
          </a:p>
        </p:txBody>
      </p:sp>
    </p:spTree>
    <p:extLst>
      <p:ext uri="{BB962C8B-B14F-4D97-AF65-F5344CB8AC3E}">
        <p14:creationId xmlns:p14="http://schemas.microsoft.com/office/powerpoint/2010/main" val="195699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l-GR" dirty="0"/>
              <a:t>Το Νέο Σχολείο</a:t>
            </a:r>
            <a:endParaRPr lang="en-US" dirty="0"/>
          </a:p>
        </p:txBody>
      </p:sp>
      <p:graphicFrame>
        <p:nvGraphicFramePr>
          <p:cNvPr id="7" name="Diagram 6" descr="Οι αξίες του νέου σχολείου."/>
          <p:cNvGraphicFramePr/>
          <p:nvPr>
            <p:extLst>
              <p:ext uri="{D42A27DB-BD31-4B8C-83A1-F6EECF244321}">
                <p14:modId xmlns:p14="http://schemas.microsoft.com/office/powerpoint/2010/main" val="2852649762"/>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651910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Warm up questions</a:t>
            </a:r>
          </a:p>
        </p:txBody>
      </p:sp>
      <p:sp>
        <p:nvSpPr>
          <p:cNvPr id="3" name="Θέση περιεχομένου 2"/>
          <p:cNvSpPr>
            <a:spLocks noGrp="1"/>
          </p:cNvSpPr>
          <p:nvPr>
            <p:ph idx="1"/>
          </p:nvPr>
        </p:nvSpPr>
        <p:spPr/>
        <p:txBody>
          <a:bodyPr/>
          <a:lstStyle/>
          <a:p>
            <a:r>
              <a:rPr lang="en-GB" dirty="0" smtClean="0"/>
              <a:t>What is a curriculum?</a:t>
            </a:r>
          </a:p>
          <a:p>
            <a:r>
              <a:rPr lang="en-GB" dirty="0" smtClean="0"/>
              <a:t>What is a subject specific curriculum?</a:t>
            </a:r>
          </a:p>
          <a:p>
            <a:r>
              <a:rPr lang="en-GB" dirty="0" smtClean="0"/>
              <a:t>What is a syllabus?</a:t>
            </a:r>
          </a:p>
          <a:p>
            <a:r>
              <a:rPr lang="en-GB" dirty="0" smtClean="0"/>
              <a:t>Who has responsibility of developing these documents?</a:t>
            </a:r>
          </a:p>
          <a:p>
            <a:r>
              <a:rPr lang="en-GB" dirty="0" smtClean="0"/>
              <a:t>Why are countries around the world reforming their education systems?</a:t>
            </a:r>
            <a:endParaRPr lang="en-GB" dirty="0"/>
          </a:p>
        </p:txBody>
      </p:sp>
    </p:spTree>
    <p:extLst>
      <p:ext uri="{BB962C8B-B14F-4D97-AF65-F5344CB8AC3E}">
        <p14:creationId xmlns:p14="http://schemas.microsoft.com/office/powerpoint/2010/main" val="55757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Κοινοί μορφωτικοί </a:t>
            </a:r>
            <a:r>
              <a:rPr lang="el-GR" dirty="0" smtClean="0"/>
              <a:t>στόχοι – </a:t>
            </a:r>
            <a:br>
              <a:rPr lang="el-GR" dirty="0" smtClean="0"/>
            </a:br>
            <a:r>
              <a:rPr lang="el-GR" dirty="0" smtClean="0"/>
              <a:t>Αρχές σχεδιασμού</a:t>
            </a:r>
            <a:r>
              <a:rPr lang="en-US" dirty="0" smtClean="0"/>
              <a:t> (1/4)</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600" b="1" dirty="0"/>
              <a:t>Γνωρίζοντας και Κατανοώντας </a:t>
            </a:r>
            <a:r>
              <a:rPr lang="en-US" sz="2600" b="1" dirty="0" smtClean="0"/>
              <a:t>: </a:t>
            </a:r>
            <a:r>
              <a:rPr lang="el-GR" sz="2600" dirty="0" smtClean="0"/>
              <a:t>Κατανόηση </a:t>
            </a:r>
            <a:r>
              <a:rPr lang="el-GR" sz="2600" dirty="0"/>
              <a:t>βασικών εννοιών, διαδικασιών και γεγονότων. </a:t>
            </a:r>
          </a:p>
          <a:p>
            <a:pPr marL="0" indent="0">
              <a:spcBef>
                <a:spcPts val="600"/>
              </a:spcBef>
              <a:buNone/>
            </a:pPr>
            <a:r>
              <a:rPr lang="el-GR" sz="2400" dirty="0"/>
              <a:t>Οι μαθητές μαθαίνουν:</a:t>
            </a:r>
          </a:p>
          <a:p>
            <a:pPr>
              <a:spcBef>
                <a:spcPts val="600"/>
              </a:spcBef>
            </a:pPr>
            <a:r>
              <a:rPr lang="el-GR" sz="2400" dirty="0"/>
              <a:t>να αναγνωρίζουν τα σημαντικά χαρακτηριστικά εννοιών και </a:t>
            </a:r>
            <a:r>
              <a:rPr lang="el-GR" sz="2400" dirty="0" smtClean="0"/>
              <a:t>διαδικασιών</a:t>
            </a:r>
            <a:r>
              <a:rPr lang="el-GR" sz="2400" dirty="0"/>
              <a:t>.</a:t>
            </a:r>
            <a:endParaRPr lang="el-GR" sz="2400" dirty="0" smtClean="0"/>
          </a:p>
          <a:p>
            <a:pPr>
              <a:spcBef>
                <a:spcPts val="600"/>
              </a:spcBef>
            </a:pPr>
            <a:r>
              <a:rPr lang="el-GR" sz="2400" dirty="0" smtClean="0"/>
              <a:t>να συνδέουν μια έννοια – ιδέα με άλλες συναφείς, μέσα από τη σύγκριση και τον εντοπισμό ομοιοτήτων και διαφορών.</a:t>
            </a:r>
          </a:p>
          <a:p>
            <a:pPr>
              <a:spcBef>
                <a:spcPts val="600"/>
              </a:spcBef>
            </a:pPr>
            <a:r>
              <a:rPr lang="el-GR" sz="2400" dirty="0" smtClean="0"/>
              <a:t>να μπορούν να δώσουν παραδείγματα που να αναφέρονται σε συγκεκριμένες έννοιες.</a:t>
            </a:r>
          </a:p>
          <a:p>
            <a:pPr>
              <a:spcBef>
                <a:spcPts val="600"/>
              </a:spcBef>
            </a:pPr>
            <a:r>
              <a:rPr lang="el-GR" sz="2400" dirty="0" smtClean="0"/>
              <a:t>να μπορούν να κατανοούν και να περιγράφουν γεγονότα,</a:t>
            </a:r>
          </a:p>
          <a:p>
            <a:pPr>
              <a:spcBef>
                <a:spcPts val="600"/>
              </a:spcBef>
            </a:pPr>
            <a:r>
              <a:rPr lang="el-GR" sz="2400" dirty="0" smtClean="0"/>
              <a:t>να μπορούν να κατανοούν και να αξιοποιούν διαδικασίες.</a:t>
            </a:r>
            <a:endParaRPr lang="el-GR" sz="2400" dirty="0"/>
          </a:p>
        </p:txBody>
      </p:sp>
    </p:spTree>
    <p:extLst>
      <p:ext uri="{BB962C8B-B14F-4D97-AF65-F5344CB8AC3E}">
        <p14:creationId xmlns:p14="http://schemas.microsoft.com/office/powerpoint/2010/main" val="2577895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Κοινοί μορφωτικοί </a:t>
            </a:r>
            <a:r>
              <a:rPr lang="el-GR" dirty="0" smtClean="0"/>
              <a:t>στόχοι – </a:t>
            </a:r>
            <a:br>
              <a:rPr lang="el-GR" dirty="0" smtClean="0"/>
            </a:br>
            <a:r>
              <a:rPr lang="el-GR" dirty="0" smtClean="0"/>
              <a:t>Αρχές σχεδιασμού</a:t>
            </a:r>
            <a:r>
              <a:rPr lang="en-US" dirty="0" smtClean="0"/>
              <a:t> (2/4)</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600" b="1" dirty="0" smtClean="0"/>
              <a:t>Διερευνώντας: </a:t>
            </a:r>
            <a:r>
              <a:rPr lang="el-GR" sz="2600" dirty="0" smtClean="0"/>
              <a:t>Μύηση </a:t>
            </a:r>
            <a:r>
              <a:rPr lang="el-GR" sz="2600" dirty="0"/>
              <a:t>σε ερευνητικές διαδικασίες και </a:t>
            </a:r>
            <a:r>
              <a:rPr lang="el-GR" sz="2600" dirty="0" smtClean="0"/>
              <a:t>διεργασίες.</a:t>
            </a:r>
            <a:endParaRPr lang="el-GR" sz="2600" dirty="0"/>
          </a:p>
          <a:p>
            <a:pPr marL="0" indent="0">
              <a:buNone/>
            </a:pPr>
            <a:r>
              <a:rPr lang="el-GR" sz="2600" dirty="0"/>
              <a:t>Οι μαθητές μαθαίνουν:</a:t>
            </a:r>
          </a:p>
          <a:p>
            <a:pPr>
              <a:spcBef>
                <a:spcPts val="600"/>
              </a:spcBef>
            </a:pPr>
            <a:r>
              <a:rPr lang="el-GR" sz="2600" dirty="0"/>
              <a:t>να διατυπώνουν </a:t>
            </a:r>
            <a:r>
              <a:rPr lang="el-GR" sz="2600" dirty="0" smtClean="0"/>
              <a:t>ερωτήματα.</a:t>
            </a:r>
            <a:endParaRPr lang="el-GR" sz="2600" dirty="0"/>
          </a:p>
          <a:p>
            <a:pPr>
              <a:spcBef>
                <a:spcPts val="600"/>
              </a:spcBef>
            </a:pPr>
            <a:r>
              <a:rPr lang="el-GR" sz="2600" dirty="0"/>
              <a:t>να προσδιορίζουν </a:t>
            </a:r>
            <a:r>
              <a:rPr lang="el-GR" sz="2600" dirty="0" smtClean="0"/>
              <a:t>προβλήματα.</a:t>
            </a:r>
            <a:endParaRPr lang="el-GR" sz="2600" dirty="0"/>
          </a:p>
          <a:p>
            <a:pPr>
              <a:spcBef>
                <a:spcPts val="600"/>
              </a:spcBef>
            </a:pPr>
            <a:r>
              <a:rPr lang="el-GR" sz="2600" dirty="0"/>
              <a:t>να σχεδιάζουν και να μεθοδεύουν </a:t>
            </a:r>
            <a:r>
              <a:rPr lang="el-GR" sz="2600" dirty="0" smtClean="0"/>
              <a:t>διερευνήσεις.</a:t>
            </a:r>
            <a:endParaRPr lang="el-GR" sz="2600" dirty="0"/>
          </a:p>
          <a:p>
            <a:pPr>
              <a:spcBef>
                <a:spcPts val="600"/>
              </a:spcBef>
            </a:pPr>
            <a:r>
              <a:rPr lang="el-GR" sz="2600" dirty="0"/>
              <a:t>να αναζητούν απαντήσεις στα προβλήματα που έχουν </a:t>
            </a:r>
            <a:r>
              <a:rPr lang="el-GR" sz="2600" dirty="0" smtClean="0"/>
              <a:t>τεθεί.</a:t>
            </a:r>
            <a:endParaRPr lang="el-GR" sz="2600" dirty="0"/>
          </a:p>
          <a:p>
            <a:pPr>
              <a:spcBef>
                <a:spcPts val="600"/>
              </a:spcBef>
            </a:pPr>
            <a:r>
              <a:rPr lang="el-GR" sz="2600" dirty="0"/>
              <a:t>να αναζητούν και να αξιοποιούν ερευνητικά εργαλεία,</a:t>
            </a:r>
          </a:p>
          <a:p>
            <a:pPr>
              <a:spcBef>
                <a:spcPts val="600"/>
              </a:spcBef>
            </a:pPr>
            <a:r>
              <a:rPr lang="el-GR" sz="2600" dirty="0"/>
              <a:t>να αναλύουν και να συνθέτουν δεδομένα.</a:t>
            </a:r>
          </a:p>
        </p:txBody>
      </p:sp>
    </p:spTree>
    <p:extLst>
      <p:ext uri="{BB962C8B-B14F-4D97-AF65-F5344CB8AC3E}">
        <p14:creationId xmlns:p14="http://schemas.microsoft.com/office/powerpoint/2010/main" val="115813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Κοινοί μορφωτικοί στόχοι-Αρχές </a:t>
            </a:r>
            <a:r>
              <a:rPr lang="el-GR" dirty="0" smtClean="0"/>
              <a:t>σχεδιασμού</a:t>
            </a:r>
            <a:r>
              <a:rPr lang="en-US" dirty="0" smtClean="0"/>
              <a:t> (3/4)</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600" b="1" dirty="0" smtClean="0"/>
              <a:t>Επικοινωνώντας: </a:t>
            </a:r>
            <a:r>
              <a:rPr lang="el-GR" sz="2600" dirty="0" smtClean="0"/>
              <a:t>Επικοινωνία </a:t>
            </a:r>
            <a:r>
              <a:rPr lang="el-GR" sz="2600" dirty="0"/>
              <a:t>και συνεργασία. </a:t>
            </a:r>
          </a:p>
          <a:p>
            <a:pPr marL="0" indent="0">
              <a:spcBef>
                <a:spcPts val="600"/>
              </a:spcBef>
              <a:buNone/>
            </a:pPr>
            <a:r>
              <a:rPr lang="el-GR" sz="2200" dirty="0"/>
              <a:t>Οι μαθητές μαθαίνουν:</a:t>
            </a:r>
          </a:p>
          <a:p>
            <a:pPr>
              <a:spcBef>
                <a:spcPts val="600"/>
              </a:spcBef>
            </a:pPr>
            <a:r>
              <a:rPr lang="el-GR" sz="2200" dirty="0"/>
              <a:t>να αξιοποιούν πολλαπλά μέσα επικοινωνίας </a:t>
            </a:r>
            <a:endParaRPr lang="el-GR" sz="2200" dirty="0" smtClean="0"/>
          </a:p>
          <a:p>
            <a:pPr>
              <a:spcBef>
                <a:spcPts val="600"/>
              </a:spcBef>
            </a:pPr>
            <a:r>
              <a:rPr lang="el-GR" sz="2200" dirty="0" smtClean="0"/>
              <a:t>να </a:t>
            </a:r>
            <a:r>
              <a:rPr lang="el-GR" sz="2200" dirty="0"/>
              <a:t>επικοινωνούν και να μοιράζονται ιδέες, σκέψεις και συναισθήματα,</a:t>
            </a:r>
          </a:p>
          <a:p>
            <a:pPr>
              <a:spcBef>
                <a:spcPts val="600"/>
              </a:spcBef>
            </a:pPr>
            <a:r>
              <a:rPr lang="el-GR" sz="2200" dirty="0"/>
              <a:t>να επικοινωνούν προκειμένου να διερευνούν ατομικά επιχειρήματα και ισχυρισμούς ή να διασαφηνίζουν ιδέες και απόψεις,</a:t>
            </a:r>
          </a:p>
          <a:p>
            <a:pPr>
              <a:spcBef>
                <a:spcPts val="600"/>
              </a:spcBef>
            </a:pPr>
            <a:r>
              <a:rPr lang="el-GR" sz="2200" dirty="0"/>
              <a:t>να συνεργάζονται προκειμένου να αναπτύσσουν συλλογικά επιχειρήματα, να κατανοούν έννοιες, ιδέες ή διαδικασίες, να τεκμηριώνουν θέσεις, να επιλύουν </a:t>
            </a:r>
            <a:r>
              <a:rPr lang="el-GR" sz="2200" dirty="0" smtClean="0"/>
              <a:t>προβλήματα </a:t>
            </a:r>
            <a:r>
              <a:rPr lang="el-GR" sz="2200" dirty="0" err="1" smtClean="0"/>
              <a:t>κ.λπ</a:t>
            </a:r>
            <a:r>
              <a:rPr lang="en-GB" sz="2200" dirty="0" smtClean="0"/>
              <a:t>.</a:t>
            </a:r>
            <a:r>
              <a:rPr lang="el-GR" sz="2200" dirty="0" smtClean="0"/>
              <a:t>,</a:t>
            </a:r>
          </a:p>
          <a:p>
            <a:pPr>
              <a:spcBef>
                <a:spcPts val="600"/>
              </a:spcBef>
            </a:pPr>
            <a:r>
              <a:rPr lang="el-GR" sz="2200" dirty="0" smtClean="0"/>
              <a:t>να </a:t>
            </a:r>
            <a:r>
              <a:rPr lang="el-GR" sz="2200" dirty="0"/>
              <a:t>παράγουν έργα.</a:t>
            </a:r>
          </a:p>
        </p:txBody>
      </p:sp>
    </p:spTree>
    <p:extLst>
      <p:ext uri="{BB962C8B-B14F-4D97-AF65-F5344CB8AC3E}">
        <p14:creationId xmlns:p14="http://schemas.microsoft.com/office/powerpoint/2010/main" val="1558874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Κοινοί μορφωτικοί στόχοι-Αρχές </a:t>
            </a:r>
            <a:r>
              <a:rPr lang="el-GR" dirty="0" smtClean="0"/>
              <a:t>σχεδιασμού</a:t>
            </a:r>
            <a:r>
              <a:rPr lang="en-US" dirty="0" smtClean="0"/>
              <a:t> (4/4)</a:t>
            </a:r>
            <a:endParaRPr lang="en-US" dirty="0"/>
          </a:p>
        </p:txBody>
      </p:sp>
      <p:sp>
        <p:nvSpPr>
          <p:cNvPr id="3" name="Content Placeholder 2"/>
          <p:cNvSpPr>
            <a:spLocks noGrp="1"/>
          </p:cNvSpPr>
          <p:nvPr>
            <p:ph idx="1"/>
            <p:custDataLst>
              <p:tags r:id="rId2"/>
            </p:custDataLst>
          </p:nvPr>
        </p:nvSpPr>
        <p:spPr/>
        <p:txBody>
          <a:bodyPr numCol="1">
            <a:noAutofit/>
          </a:bodyPr>
          <a:lstStyle/>
          <a:p>
            <a:pPr marL="0" indent="0">
              <a:spcBef>
                <a:spcPts val="600"/>
              </a:spcBef>
              <a:buNone/>
            </a:pPr>
            <a:r>
              <a:rPr lang="el-GR" sz="2400" b="1" dirty="0" smtClean="0"/>
              <a:t>Συνδέοντας: </a:t>
            </a:r>
            <a:r>
              <a:rPr lang="el-GR" sz="2400" dirty="0" smtClean="0"/>
              <a:t>Σύνδεση </a:t>
            </a:r>
            <a:r>
              <a:rPr lang="el-GR" sz="2400" dirty="0"/>
              <a:t>με τα περιβάλλοντα της </a:t>
            </a:r>
            <a:r>
              <a:rPr lang="el-GR" sz="2400" dirty="0" smtClean="0"/>
              <a:t>ζωής. Παραγωγή </a:t>
            </a:r>
            <a:r>
              <a:rPr lang="el-GR" sz="2400" dirty="0"/>
              <a:t>και </a:t>
            </a:r>
            <a:r>
              <a:rPr lang="el-GR" sz="2400" dirty="0" smtClean="0"/>
              <a:t>δημιουργία.</a:t>
            </a:r>
            <a:endParaRPr lang="el-GR" sz="2400" dirty="0"/>
          </a:p>
          <a:p>
            <a:pPr marL="0" indent="0">
              <a:spcBef>
                <a:spcPts val="1000"/>
              </a:spcBef>
              <a:buNone/>
            </a:pPr>
            <a:r>
              <a:rPr lang="el-GR" sz="2200" dirty="0" smtClean="0"/>
              <a:t>Οι </a:t>
            </a:r>
            <a:r>
              <a:rPr lang="el-GR" sz="2200" dirty="0"/>
              <a:t>μαθητές μαθαίνουν:</a:t>
            </a:r>
          </a:p>
          <a:p>
            <a:pPr>
              <a:spcBef>
                <a:spcPts val="600"/>
              </a:spcBef>
            </a:pPr>
            <a:r>
              <a:rPr lang="el-GR" sz="2200" dirty="0"/>
              <a:t>να συνδέουν με τις κοινότητες, την τεχνολογία, το περιβάλλον, τον πολιτισμό</a:t>
            </a:r>
          </a:p>
          <a:p>
            <a:pPr>
              <a:spcBef>
                <a:spcPts val="600"/>
              </a:spcBef>
            </a:pPr>
            <a:r>
              <a:rPr lang="el-GR" sz="2200" dirty="0"/>
              <a:t>να σχεδιάζουν και να εφαρμόζουν δραστηριότητες σε οικείες και μη οικείες καταστάσεις </a:t>
            </a:r>
            <a:r>
              <a:rPr lang="el-GR" sz="2200" dirty="0" smtClean="0"/>
              <a:t>ζωής</a:t>
            </a:r>
          </a:p>
          <a:p>
            <a:pPr>
              <a:spcBef>
                <a:spcPts val="600"/>
              </a:spcBef>
            </a:pPr>
            <a:r>
              <a:rPr lang="el-GR" sz="2200" dirty="0" smtClean="0"/>
              <a:t>ολοκληρώνοντας τις ερευνητικές τους προσπάθειες, να καταλήγουν σε συμπεράσματα και προτάσεις,</a:t>
            </a:r>
          </a:p>
          <a:p>
            <a:pPr>
              <a:spcBef>
                <a:spcPts val="600"/>
              </a:spcBef>
            </a:pPr>
            <a:r>
              <a:rPr lang="el-GR" sz="2200" dirty="0" smtClean="0"/>
              <a:t>να παράγουν έργα (ερευνητικά, καλλιτεχνικά, κατασκευαστικά κλπ)</a:t>
            </a:r>
          </a:p>
          <a:p>
            <a:pPr>
              <a:spcBef>
                <a:spcPts val="600"/>
              </a:spcBef>
            </a:pPr>
            <a:r>
              <a:rPr lang="el-GR" sz="2200" dirty="0" smtClean="0"/>
              <a:t>να δημοσιοποιούν τις παραγωγές τους στην κοινότητα και να δέχονται την κριτική της.</a:t>
            </a:r>
            <a:endParaRPr lang="el-GR" sz="2200" dirty="0"/>
          </a:p>
        </p:txBody>
      </p:sp>
    </p:spTree>
    <p:extLst>
      <p:ext uri="{BB962C8B-B14F-4D97-AF65-F5344CB8AC3E}">
        <p14:creationId xmlns:p14="http://schemas.microsoft.com/office/powerpoint/2010/main" val="3427751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smtClean="0"/>
              <a:t>Διδακτικές - παιδαγωγικές </a:t>
            </a:r>
            <a:r>
              <a:rPr lang="el-GR" dirty="0"/>
              <a:t>προσεγγίσεις</a:t>
            </a:r>
            <a:endParaRPr lang="en-US" dirty="0"/>
          </a:p>
        </p:txBody>
      </p:sp>
      <p:sp>
        <p:nvSpPr>
          <p:cNvPr id="3" name="Content Placeholder 2"/>
          <p:cNvSpPr>
            <a:spLocks noGrp="1"/>
          </p:cNvSpPr>
          <p:nvPr>
            <p:ph idx="1"/>
            <p:custDataLst>
              <p:tags r:id="rId2"/>
            </p:custDataLst>
          </p:nvPr>
        </p:nvSpPr>
        <p:spPr/>
        <p:txBody>
          <a:bodyPr>
            <a:noAutofit/>
          </a:bodyPr>
          <a:lstStyle/>
          <a:p>
            <a:r>
              <a:rPr lang="el-GR" sz="2600" dirty="0"/>
              <a:t>Μαθητοκεντρικές διδακτικές προσεγγίσεις με έμφαση στην ουσιαστική μάθηση και όχι στην αποστήθιση (από το «αποστηθίζω» στο «ερευνώ</a:t>
            </a:r>
            <a:r>
              <a:rPr lang="el-GR" sz="2600" dirty="0" smtClean="0"/>
              <a:t>»).</a:t>
            </a:r>
            <a:endParaRPr lang="el-GR" sz="2600" dirty="0"/>
          </a:p>
          <a:p>
            <a:r>
              <a:rPr lang="el-GR" sz="2600" dirty="0"/>
              <a:t>Βιωματική μάθηση (</a:t>
            </a:r>
            <a:r>
              <a:rPr lang="el-GR" sz="2600" dirty="0" err="1"/>
              <a:t>experiential</a:t>
            </a:r>
            <a:r>
              <a:rPr lang="el-GR" sz="2600" dirty="0"/>
              <a:t> </a:t>
            </a:r>
            <a:r>
              <a:rPr lang="el-GR" sz="2600" dirty="0" err="1"/>
              <a:t>learning</a:t>
            </a:r>
            <a:r>
              <a:rPr lang="el-GR" sz="2600" dirty="0" smtClean="0"/>
              <a:t>).</a:t>
            </a:r>
            <a:endParaRPr lang="el-GR" sz="2600" dirty="0"/>
          </a:p>
          <a:p>
            <a:r>
              <a:rPr lang="el-GR" sz="2600" dirty="0"/>
              <a:t>Διαφοροποιημένη παιδαγωγική/εξατομικευμένη διδασκαλία  (</a:t>
            </a:r>
            <a:r>
              <a:rPr lang="el-GR" sz="2600" dirty="0" err="1"/>
              <a:t>individualised</a:t>
            </a:r>
            <a:r>
              <a:rPr lang="el-GR" sz="2600" dirty="0"/>
              <a:t> </a:t>
            </a:r>
            <a:r>
              <a:rPr lang="el-GR" sz="2600" dirty="0" err="1"/>
              <a:t>instruction</a:t>
            </a:r>
            <a:r>
              <a:rPr lang="el-GR" sz="2600" dirty="0" smtClean="0"/>
              <a:t>).</a:t>
            </a:r>
            <a:endParaRPr lang="el-GR" sz="2600" dirty="0"/>
          </a:p>
          <a:p>
            <a:r>
              <a:rPr lang="el-GR" sz="2600" dirty="0"/>
              <a:t>Ενεργητική συμμετοχή των μαθητών στις δραστηριότητες και στο σχεδιασμό της προσωπικής τους μάθησης (</a:t>
            </a:r>
            <a:r>
              <a:rPr lang="el-GR" sz="2600" dirty="0" err="1"/>
              <a:t>learning</a:t>
            </a:r>
            <a:r>
              <a:rPr lang="el-GR" sz="2600" dirty="0"/>
              <a:t> </a:t>
            </a:r>
            <a:r>
              <a:rPr lang="el-GR" sz="2600" dirty="0" err="1"/>
              <a:t>how</a:t>
            </a:r>
            <a:r>
              <a:rPr lang="el-GR" sz="2600" dirty="0"/>
              <a:t> </a:t>
            </a:r>
            <a:r>
              <a:rPr lang="el-GR" sz="2600" dirty="0" err="1"/>
              <a:t>to</a:t>
            </a:r>
            <a:r>
              <a:rPr lang="el-GR" sz="2600" dirty="0"/>
              <a:t> </a:t>
            </a:r>
            <a:r>
              <a:rPr lang="el-GR" sz="2600" dirty="0" err="1"/>
              <a:t>learn</a:t>
            </a:r>
            <a:r>
              <a:rPr lang="el-GR" sz="2600" dirty="0"/>
              <a:t>, </a:t>
            </a:r>
            <a:r>
              <a:rPr lang="el-GR" sz="2600" dirty="0" err="1"/>
              <a:t>life</a:t>
            </a:r>
            <a:r>
              <a:rPr lang="el-GR" sz="2600" dirty="0"/>
              <a:t> </a:t>
            </a:r>
            <a:r>
              <a:rPr lang="el-GR" sz="2600" dirty="0" err="1"/>
              <a:t>long</a:t>
            </a:r>
            <a:r>
              <a:rPr lang="el-GR" sz="2600" dirty="0"/>
              <a:t> </a:t>
            </a:r>
            <a:r>
              <a:rPr lang="el-GR" sz="2600" dirty="0" err="1"/>
              <a:t>learning</a:t>
            </a:r>
            <a:r>
              <a:rPr lang="el-GR" sz="2600" dirty="0" smtClean="0"/>
              <a:t>).</a:t>
            </a:r>
            <a:endParaRPr lang="el-GR" sz="2600" dirty="0"/>
          </a:p>
          <a:p>
            <a:r>
              <a:rPr lang="el-GR" sz="2600" dirty="0"/>
              <a:t>Η διδασκαλία σε ομάδες με στόχο το συλλογικό </a:t>
            </a:r>
            <a:r>
              <a:rPr lang="el-GR" sz="2600" dirty="0" smtClean="0"/>
              <a:t>πνεύμα.</a:t>
            </a:r>
            <a:endParaRPr lang="el-GR" sz="2600" dirty="0"/>
          </a:p>
        </p:txBody>
      </p:sp>
    </p:spTree>
    <p:extLst>
      <p:ext uri="{BB962C8B-B14F-4D97-AF65-F5344CB8AC3E}">
        <p14:creationId xmlns:p14="http://schemas.microsoft.com/office/powerpoint/2010/main" val="2271105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Βιωματική </a:t>
            </a:r>
            <a:r>
              <a:rPr lang="el-GR" dirty="0" smtClean="0"/>
              <a:t>Μάθηση</a:t>
            </a:r>
            <a:r>
              <a:rPr lang="en-GB" dirty="0" smtClean="0"/>
              <a:t> (1/2)</a:t>
            </a:r>
            <a:endParaRPr lang="en-US" dirty="0"/>
          </a:p>
        </p:txBody>
      </p:sp>
      <p:sp>
        <p:nvSpPr>
          <p:cNvPr id="3" name="Content Placeholder 2"/>
          <p:cNvSpPr>
            <a:spLocks noGrp="1"/>
          </p:cNvSpPr>
          <p:nvPr>
            <p:ph idx="1"/>
            <p:custDataLst>
              <p:tags r:id="rId2"/>
            </p:custDataLst>
          </p:nvPr>
        </p:nvSpPr>
        <p:spPr>
          <a:xfrm>
            <a:off x="464156" y="1556792"/>
            <a:ext cx="8229600" cy="4608512"/>
          </a:xfrm>
        </p:spPr>
        <p:txBody>
          <a:bodyPr>
            <a:noAutofit/>
          </a:bodyPr>
          <a:lstStyle/>
          <a:p>
            <a:pPr>
              <a:spcBef>
                <a:spcPts val="600"/>
              </a:spcBef>
            </a:pPr>
            <a:r>
              <a:rPr lang="el-GR" sz="3000" dirty="0"/>
              <a:t>Δίνει έμφαση στο σημαντικό ρόλο που παίζει η </a:t>
            </a:r>
            <a:r>
              <a:rPr lang="el-GR" sz="3000" b="1" dirty="0"/>
              <a:t>εμπειρία</a:t>
            </a:r>
            <a:r>
              <a:rPr lang="el-GR" sz="3000" dirty="0"/>
              <a:t> στη διαδικασία της μάθησης και στους δεσμούς μεταξύ σχολικής τάξης, της καθημερινής ζωής των μαθητών και της κοινωνικής πραγματικότητας.</a:t>
            </a:r>
          </a:p>
          <a:p>
            <a:pPr>
              <a:spcBef>
                <a:spcPts val="600"/>
              </a:spcBef>
            </a:pPr>
            <a:r>
              <a:rPr lang="el-GR" sz="3000" dirty="0"/>
              <a:t>Ενθαρρύνει τον μαθητή να συμμετάσχει ενεργητικά στη διαδικασία της μάθησης και να οικειοποιείται το θέμα που προσεγγίζει μέσω της επένδυσης προσωπικού </a:t>
            </a:r>
            <a:r>
              <a:rPr lang="el-GR" sz="3000" dirty="0" smtClean="0"/>
              <a:t>ενδιαφέροντος.</a:t>
            </a:r>
            <a:endParaRPr lang="el-GR" sz="3000" dirty="0"/>
          </a:p>
        </p:txBody>
      </p:sp>
    </p:spTree>
    <p:extLst>
      <p:ext uri="{BB962C8B-B14F-4D97-AF65-F5344CB8AC3E}">
        <p14:creationId xmlns:p14="http://schemas.microsoft.com/office/powerpoint/2010/main" val="29095065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Βιωματική </a:t>
            </a:r>
            <a:r>
              <a:rPr lang="el-GR" dirty="0" smtClean="0"/>
              <a:t>Μάθηση</a:t>
            </a:r>
            <a:r>
              <a:rPr lang="en-GB" dirty="0" smtClean="0"/>
              <a:t> (2/2)</a:t>
            </a:r>
            <a:endParaRPr lang="en-US" dirty="0"/>
          </a:p>
        </p:txBody>
      </p:sp>
      <p:sp>
        <p:nvSpPr>
          <p:cNvPr id="3" name="Content Placeholder 2"/>
          <p:cNvSpPr>
            <a:spLocks noGrp="1"/>
          </p:cNvSpPr>
          <p:nvPr>
            <p:ph idx="1"/>
            <p:custDataLst>
              <p:tags r:id="rId2"/>
            </p:custDataLst>
          </p:nvPr>
        </p:nvSpPr>
        <p:spPr>
          <a:xfrm>
            <a:off x="464156" y="1556792"/>
            <a:ext cx="8229600" cy="4608512"/>
          </a:xfrm>
        </p:spPr>
        <p:txBody>
          <a:bodyPr>
            <a:noAutofit/>
          </a:bodyPr>
          <a:lstStyle/>
          <a:p>
            <a:pPr>
              <a:spcBef>
                <a:spcPts val="600"/>
              </a:spcBef>
            </a:pPr>
            <a:r>
              <a:rPr lang="el-GR" sz="3000" dirty="0" smtClean="0"/>
              <a:t>Προτρέπει </a:t>
            </a:r>
            <a:r>
              <a:rPr lang="el-GR" sz="3000" dirty="0"/>
              <a:t>τον μαθητή να ερευνά, να ανακαλύπτει, να ενεργοποιεί τη φαντασία του και την δημιουργικότητα </a:t>
            </a:r>
            <a:r>
              <a:rPr lang="el-GR" sz="3000" dirty="0" smtClean="0"/>
              <a:t>του</a:t>
            </a:r>
            <a:r>
              <a:rPr lang="en-GB" sz="3000" dirty="0" smtClean="0"/>
              <a:t>.</a:t>
            </a:r>
            <a:endParaRPr lang="el-GR" sz="3000" dirty="0"/>
          </a:p>
          <a:p>
            <a:pPr>
              <a:spcBef>
                <a:spcPts val="600"/>
              </a:spcBef>
            </a:pPr>
            <a:r>
              <a:rPr lang="el-GR" sz="3000" dirty="0"/>
              <a:t>Προτείνει τη αναζήτηση ή τη δημιουργία νοήματος </a:t>
            </a:r>
            <a:r>
              <a:rPr lang="el-GR" sz="3000" dirty="0" smtClean="0"/>
              <a:t>αντί </a:t>
            </a:r>
            <a:r>
              <a:rPr lang="el-GR" sz="3000" dirty="0"/>
              <a:t>της απομνημόνευσης </a:t>
            </a:r>
            <a:r>
              <a:rPr lang="el-GR" sz="3000" dirty="0" smtClean="0"/>
              <a:t>πληροφοριών</a:t>
            </a:r>
            <a:r>
              <a:rPr lang="en-GB" sz="3000" dirty="0" smtClean="0"/>
              <a:t>.</a:t>
            </a:r>
            <a:endParaRPr lang="el-GR" sz="3000" dirty="0"/>
          </a:p>
          <a:p>
            <a:endParaRPr lang="en-US" sz="3000" dirty="0"/>
          </a:p>
        </p:txBody>
      </p:sp>
    </p:spTree>
    <p:extLst>
      <p:ext uri="{BB962C8B-B14F-4D97-AF65-F5344CB8AC3E}">
        <p14:creationId xmlns:p14="http://schemas.microsoft.com/office/powerpoint/2010/main" val="3358192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Εξατομικευμένη διδασκαλία</a:t>
            </a:r>
            <a:endParaRPr lang="en-US" dirty="0"/>
          </a:p>
        </p:txBody>
      </p:sp>
      <p:sp>
        <p:nvSpPr>
          <p:cNvPr id="3" name="Content Placeholder 2"/>
          <p:cNvSpPr>
            <a:spLocks noGrp="1"/>
          </p:cNvSpPr>
          <p:nvPr>
            <p:ph idx="1"/>
            <p:custDataLst>
              <p:tags r:id="rId2"/>
            </p:custDataLst>
          </p:nvPr>
        </p:nvSpPr>
        <p:spPr/>
        <p:txBody>
          <a:bodyPr>
            <a:normAutofit fontScale="92500"/>
          </a:bodyPr>
          <a:lstStyle/>
          <a:p>
            <a:r>
              <a:rPr lang="el-GR" dirty="0"/>
              <a:t>Αναγνωρίζει ότι ο κάθε μαθητής είναι ένα άτομο με διαφορετικό στυλ μάθησης, ρυθμό μάθησης, τρόπο μάθησης και άποψη για την </a:t>
            </a:r>
            <a:r>
              <a:rPr lang="el-GR" dirty="0" smtClean="0"/>
              <a:t>μάθηση</a:t>
            </a:r>
            <a:r>
              <a:rPr lang="en-GB" dirty="0" smtClean="0"/>
              <a:t>.</a:t>
            </a:r>
            <a:endParaRPr lang="el-GR" dirty="0"/>
          </a:p>
          <a:p>
            <a:r>
              <a:rPr lang="el-GR" dirty="0"/>
              <a:t>Συνεπάγεται την προσαρμογή της διδασκαλίας  για να ανταποκρίνεται στις ατομικές ανάγκες και τα ενδιαφέροντα των μαθητών, λαμβάνοντας υπόψη τα ταλέντα τους, τις δεξιότητες τους, τις κλίσεις τους, τα χαρακτηριστικά τους και τις επιθυμίες τους</a:t>
            </a:r>
            <a:r>
              <a:rPr lang="el-GR" dirty="0" smtClean="0"/>
              <a:t>.</a:t>
            </a:r>
            <a:endParaRPr lang="el-GR" dirty="0"/>
          </a:p>
        </p:txBody>
      </p:sp>
    </p:spTree>
    <p:extLst>
      <p:ext uri="{BB962C8B-B14F-4D97-AF65-F5344CB8AC3E}">
        <p14:creationId xmlns:p14="http://schemas.microsoft.com/office/powerpoint/2010/main" val="14046991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Διαθεματικότητα και σχέδια εργασίας</a:t>
            </a:r>
            <a:endParaRPr lang="en-US" dirty="0"/>
          </a:p>
        </p:txBody>
      </p:sp>
      <p:sp>
        <p:nvSpPr>
          <p:cNvPr id="3" name="Content Placeholder 2"/>
          <p:cNvSpPr>
            <a:spLocks noGrp="1"/>
          </p:cNvSpPr>
          <p:nvPr>
            <p:ph idx="1"/>
            <p:custDataLst>
              <p:tags r:id="rId2"/>
            </p:custDataLst>
          </p:nvPr>
        </p:nvSpPr>
        <p:spPr/>
        <p:txBody>
          <a:bodyPr/>
          <a:lstStyle/>
          <a:p>
            <a:r>
              <a:rPr lang="el-GR" dirty="0"/>
              <a:t>Τα ΠΣ για όλα τα διδακτικά αντικείμενα θα διαρθρώνονται με τρόπο που θα επιτρέπει την μεταξύ τους επικοινωνία  ώστε οι μαθητές να αντιλαμβάνονται και να προσεγγίζουν την γνώση ως ολότητα.</a:t>
            </a:r>
          </a:p>
          <a:p>
            <a:r>
              <a:rPr lang="el-GR" dirty="0"/>
              <a:t>Επιτυγχάνεται μέσω εργασιών και δράσεων που εμπλέκουν διαφορετικά διδακτικά </a:t>
            </a:r>
            <a:r>
              <a:rPr lang="el-GR" dirty="0" smtClean="0"/>
              <a:t>αντικείμενα</a:t>
            </a:r>
            <a:r>
              <a:rPr lang="en-US" dirty="0" smtClean="0"/>
              <a:t>.</a:t>
            </a:r>
            <a:endParaRPr lang="el-GR" dirty="0"/>
          </a:p>
        </p:txBody>
      </p:sp>
    </p:spTree>
    <p:extLst>
      <p:ext uri="{BB962C8B-B14F-4D97-AF65-F5344CB8AC3E}">
        <p14:creationId xmlns:p14="http://schemas.microsoft.com/office/powerpoint/2010/main" val="3231880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Δημιουργική χρήση της τεχνολογίας </a:t>
            </a:r>
            <a:r>
              <a:rPr lang="el-GR" dirty="0" smtClean="0"/>
              <a:t>στην </a:t>
            </a:r>
            <a:r>
              <a:rPr lang="el-GR" dirty="0"/>
              <a:t>τάξη και το ψηφιακό σχολείο</a:t>
            </a:r>
            <a:endParaRPr lang="en-US" dirty="0"/>
          </a:p>
        </p:txBody>
      </p:sp>
      <p:sp>
        <p:nvSpPr>
          <p:cNvPr id="3" name="Content Placeholder 2"/>
          <p:cNvSpPr>
            <a:spLocks noGrp="1"/>
          </p:cNvSpPr>
          <p:nvPr>
            <p:ph idx="1"/>
            <p:custDataLst>
              <p:tags r:id="rId2"/>
            </p:custDataLst>
          </p:nvPr>
        </p:nvSpPr>
        <p:spPr/>
        <p:txBody>
          <a:bodyPr>
            <a:noAutofit/>
          </a:bodyPr>
          <a:lstStyle/>
          <a:p>
            <a:r>
              <a:rPr lang="el-GR" dirty="0"/>
              <a:t>Όλα τα σχολικά βιβλία, σχέδια μαθημάτων για εκπαιδευτικούς, ψηφιακές εκπαιδευτικές εφαρμογές για τους μαθητές για όλα τα μαθήματα και σε όλες τις τάξεις, </a:t>
            </a:r>
            <a:r>
              <a:rPr lang="el-GR" dirty="0" smtClean="0"/>
              <a:t>ψηφιοποιούνται</a:t>
            </a:r>
            <a:r>
              <a:rPr lang="en-GB" dirty="0" smtClean="0"/>
              <a:t>.</a:t>
            </a:r>
            <a:endParaRPr lang="el-GR" dirty="0"/>
          </a:p>
          <a:p>
            <a:r>
              <a:rPr lang="el-GR" dirty="0"/>
              <a:t>Προωθείται η χρήση νέων τεχνολογιών και ψηφιακών μέσων στη διδασκαλία και μάθηση (</a:t>
            </a:r>
            <a:r>
              <a:rPr lang="el-GR" dirty="0" err="1"/>
              <a:t>διαδραστικός</a:t>
            </a:r>
            <a:r>
              <a:rPr lang="el-GR" dirty="0"/>
              <a:t> πίνακας, χρήση Web 2.0  εργαλείων</a:t>
            </a:r>
            <a:r>
              <a:rPr lang="el-GR" dirty="0" smtClean="0"/>
              <a:t>).</a:t>
            </a:r>
            <a:endParaRPr lang="el-GR" dirty="0"/>
          </a:p>
        </p:txBody>
      </p:sp>
    </p:spTree>
    <p:extLst>
      <p:ext uri="{BB962C8B-B14F-4D97-AF65-F5344CB8AC3E}">
        <p14:creationId xmlns:p14="http://schemas.microsoft.com/office/powerpoint/2010/main" val="2797469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GB" dirty="0" smtClean="0"/>
              <a:t>Curriculum</a:t>
            </a:r>
            <a:endParaRPr lang="en-GB" dirty="0"/>
          </a:p>
        </p:txBody>
      </p:sp>
      <p:sp>
        <p:nvSpPr>
          <p:cNvPr id="2" name="Content Placeholder 1"/>
          <p:cNvSpPr>
            <a:spLocks noGrp="1"/>
          </p:cNvSpPr>
          <p:nvPr>
            <p:ph idx="1"/>
          </p:nvPr>
        </p:nvSpPr>
        <p:spPr/>
        <p:txBody>
          <a:bodyPr>
            <a:noAutofit/>
          </a:bodyPr>
          <a:lstStyle/>
          <a:p>
            <a:pPr marL="0" indent="0">
              <a:spcBef>
                <a:spcPts val="600"/>
              </a:spcBef>
              <a:buNone/>
            </a:pPr>
            <a:r>
              <a:rPr lang="en-GB" dirty="0" smtClean="0"/>
              <a:t>Two senses of ‘curriculum’ (Stern, 1983):</a:t>
            </a:r>
          </a:p>
          <a:p>
            <a:pPr marL="514350" indent="-514350">
              <a:spcBef>
                <a:spcPts val="600"/>
              </a:spcBef>
              <a:buFont typeface="+mj-lt"/>
              <a:buAutoNum type="arabicPeriod"/>
            </a:pPr>
            <a:r>
              <a:rPr lang="en-GB" dirty="0" err="1" smtClean="0"/>
              <a:t>Τhe</a:t>
            </a:r>
            <a:r>
              <a:rPr lang="en-GB" dirty="0" smtClean="0"/>
              <a:t> substance of a </a:t>
            </a:r>
            <a:r>
              <a:rPr lang="en-GB" b="1" dirty="0" smtClean="0"/>
              <a:t>programme of studies </a:t>
            </a:r>
            <a:r>
              <a:rPr lang="en-GB" dirty="0" smtClean="0"/>
              <a:t>of an educational institution or system, such as the school curriculum, the university curriculum. </a:t>
            </a:r>
            <a:endParaRPr lang="en-GB" b="1" dirty="0"/>
          </a:p>
        </p:txBody>
      </p:sp>
    </p:spTree>
    <p:extLst>
      <p:ext uri="{BB962C8B-B14F-4D97-AF65-F5344CB8AC3E}">
        <p14:creationId xmlns:p14="http://schemas.microsoft.com/office/powerpoint/2010/main" val="1320062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Σχέδιο αναβάθμισης της ξενόγλωσσης εκπαίδευσης </a:t>
            </a:r>
            <a:endParaRPr lang="en-US" dirty="0"/>
          </a:p>
        </p:txBody>
      </p:sp>
      <p:sp>
        <p:nvSpPr>
          <p:cNvPr id="3" name="Content Placeholder 2"/>
          <p:cNvSpPr>
            <a:spLocks noGrp="1"/>
          </p:cNvSpPr>
          <p:nvPr>
            <p:ph idx="1"/>
            <p:custDataLst>
              <p:tags r:id="rId2"/>
            </p:custDataLst>
          </p:nvPr>
        </p:nvSpPr>
        <p:spPr/>
        <p:txBody>
          <a:bodyPr/>
          <a:lstStyle/>
          <a:p>
            <a:r>
              <a:rPr lang="el-GR" dirty="0"/>
              <a:t>Εθνική εκπαιδευτική πολιτική για τις ξένες </a:t>
            </a:r>
            <a:r>
              <a:rPr lang="el-GR" dirty="0" smtClean="0"/>
              <a:t>γλώσσες.</a:t>
            </a:r>
            <a:endParaRPr lang="el-GR" dirty="0"/>
          </a:p>
          <a:p>
            <a:r>
              <a:rPr lang="el-GR" dirty="0"/>
              <a:t>Εισαγωγή της Αγγλικής από τη Α΄ και Β΄ Δημοτικού (ΠΕΑΠ- εισαγωγή 2010</a:t>
            </a:r>
            <a:r>
              <a:rPr lang="el-GR" dirty="0" smtClean="0"/>
              <a:t>).</a:t>
            </a:r>
            <a:endParaRPr lang="el-GR" dirty="0"/>
          </a:p>
          <a:p>
            <a:r>
              <a:rPr lang="el-GR" dirty="0"/>
              <a:t>Ενιαίο Πρόγραμμα Σπουδών για τις ξένες γλώσσες από την Γ’ δημοτικού μέχρι την Γ’ </a:t>
            </a:r>
            <a:r>
              <a:rPr lang="el-GR" dirty="0" smtClean="0"/>
              <a:t>λυκείου.</a:t>
            </a:r>
            <a:endParaRPr lang="el-GR" dirty="0"/>
          </a:p>
          <a:p>
            <a:r>
              <a:rPr lang="el-GR" dirty="0"/>
              <a:t>Σύνδεση του ΚΠΓ με τη σχολική </a:t>
            </a:r>
            <a:r>
              <a:rPr lang="el-GR" dirty="0" smtClean="0"/>
              <a:t>εκπαίδευση.</a:t>
            </a:r>
            <a:endParaRPr lang="el-GR" dirty="0"/>
          </a:p>
        </p:txBody>
      </p:sp>
    </p:spTree>
    <p:extLst>
      <p:ext uri="{BB962C8B-B14F-4D97-AF65-F5344CB8AC3E}">
        <p14:creationId xmlns:p14="http://schemas.microsoft.com/office/powerpoint/2010/main" val="1413841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Το νέο Ενιαίο Πρόγραμμα Σπουδών για τις Ξένες Γλώσσες</a:t>
            </a:r>
            <a:endParaRPr lang="en-US" dirty="0"/>
          </a:p>
        </p:txBody>
      </p:sp>
      <p:sp>
        <p:nvSpPr>
          <p:cNvPr id="3" name="Content Placeholder 2"/>
          <p:cNvSpPr>
            <a:spLocks noGrp="1"/>
          </p:cNvSpPr>
          <p:nvPr>
            <p:ph idx="1"/>
            <p:custDataLst>
              <p:tags r:id="rId2"/>
            </p:custDataLst>
          </p:nvPr>
        </p:nvSpPr>
        <p:spPr/>
        <p:txBody>
          <a:bodyPr/>
          <a:lstStyle/>
          <a:p>
            <a:pPr marL="0" indent="0">
              <a:buNone/>
            </a:pPr>
            <a:r>
              <a:rPr lang="el-GR" dirty="0"/>
              <a:t>Το νέο Πρόγραμμα Σπουδών επιχειρεί:</a:t>
            </a:r>
          </a:p>
          <a:p>
            <a:r>
              <a:rPr lang="el-GR" dirty="0" err="1"/>
              <a:t>Εξορθολογισμό</a:t>
            </a:r>
            <a:r>
              <a:rPr lang="el-GR" dirty="0"/>
              <a:t> της «ύλης</a:t>
            </a:r>
            <a:r>
              <a:rPr lang="el-GR" dirty="0" smtClean="0"/>
              <a:t>»,</a:t>
            </a:r>
            <a:endParaRPr lang="el-GR" dirty="0"/>
          </a:p>
          <a:p>
            <a:r>
              <a:rPr lang="el-GR" dirty="0" err="1"/>
              <a:t>Εξορθολογισμό</a:t>
            </a:r>
            <a:r>
              <a:rPr lang="el-GR" dirty="0"/>
              <a:t> ανομοιογένειας του επιπέδου των μαθητών στην </a:t>
            </a:r>
            <a:r>
              <a:rPr lang="el-GR" dirty="0" smtClean="0"/>
              <a:t>τάξη,</a:t>
            </a:r>
            <a:endParaRPr lang="el-GR" dirty="0"/>
          </a:p>
          <a:p>
            <a:r>
              <a:rPr lang="el-GR" dirty="0"/>
              <a:t>Αύξηση των ωρών διδασκαλίας και εκμάθησης της ξένης γλώσσας στο σχολείο. Επιπλέον ώρες για προετοιμασία για </a:t>
            </a:r>
            <a:r>
              <a:rPr lang="el-GR" dirty="0" smtClean="0"/>
              <a:t>ΚΠΓ.</a:t>
            </a:r>
            <a:endParaRPr lang="el-GR" dirty="0"/>
          </a:p>
        </p:txBody>
      </p:sp>
    </p:spTree>
    <p:extLst>
      <p:ext uri="{BB962C8B-B14F-4D97-AF65-F5344CB8AC3E}">
        <p14:creationId xmlns:p14="http://schemas.microsoft.com/office/powerpoint/2010/main" val="14483097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Σημαντικές καινοτομίες του </a:t>
            </a:r>
            <a:r>
              <a:rPr lang="el-GR" dirty="0" smtClean="0"/>
              <a:t>ΕΠΣ-ΞΓ</a:t>
            </a:r>
            <a:r>
              <a:rPr lang="en-US" dirty="0" smtClean="0"/>
              <a:t> (1/5)</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Το ΕΠΣ-ΞΓ αποτελεί το αναγκαίο </a:t>
            </a:r>
            <a:r>
              <a:rPr lang="el-GR" sz="2800" b="1" dirty="0"/>
              <a:t>πλαίσιο αναφοράς</a:t>
            </a:r>
            <a:r>
              <a:rPr lang="el-GR" sz="2800" dirty="0"/>
              <a:t> για τη διδακτική των ξένων γλωσσών στο σχολείο.</a:t>
            </a:r>
          </a:p>
          <a:p>
            <a:r>
              <a:rPr lang="el-GR" sz="2800" dirty="0"/>
              <a:t>Το ΕΠΣ-ΞΓ είναι </a:t>
            </a:r>
            <a:r>
              <a:rPr lang="el-GR" sz="2800" b="1" dirty="0"/>
              <a:t>κοινό</a:t>
            </a:r>
            <a:r>
              <a:rPr lang="el-GR" sz="2800" dirty="0"/>
              <a:t> για όλες τις ξένες γλώσσες που περιλαμβάνονται - ή μπορεί στο μέλλον να περιληφθούν - στο Εθνικό Πρόγραμμα Σπουδών. </a:t>
            </a:r>
          </a:p>
          <a:p>
            <a:r>
              <a:rPr lang="el-GR" sz="2800" dirty="0"/>
              <a:t>Είναι </a:t>
            </a:r>
            <a:r>
              <a:rPr lang="el-GR" sz="2800" b="1" dirty="0"/>
              <a:t>ενιαίο</a:t>
            </a:r>
            <a:r>
              <a:rPr lang="el-GR" sz="2800" dirty="0"/>
              <a:t> για όλες τις βαθμίδες της εκπαίδευσης (Δημοτικό, Γυμνάσιο, Λύκειο) και έχει αντίκρισμα και στη δια βίου μάθηση της ξένης γλώσσας</a:t>
            </a:r>
            <a:r>
              <a:rPr lang="el-GR" sz="2800" dirty="0" smtClean="0"/>
              <a:t>.</a:t>
            </a:r>
            <a:endParaRPr lang="el-GR" sz="2800" dirty="0"/>
          </a:p>
        </p:txBody>
      </p:sp>
    </p:spTree>
    <p:extLst>
      <p:ext uri="{BB962C8B-B14F-4D97-AF65-F5344CB8AC3E}">
        <p14:creationId xmlns:p14="http://schemas.microsoft.com/office/powerpoint/2010/main" val="1176178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Σημαντικές καινοτομίες του </a:t>
            </a:r>
            <a:r>
              <a:rPr lang="el-GR" dirty="0" smtClean="0"/>
              <a:t>ΕΠΣ-ΞΓ</a:t>
            </a:r>
            <a:r>
              <a:rPr lang="en-US" dirty="0" smtClean="0"/>
              <a:t> (2/5)</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Προσδιορίζει  γενικούς και επιμέρους </a:t>
            </a:r>
            <a:r>
              <a:rPr lang="el-GR" sz="2800" b="1" dirty="0"/>
              <a:t>δείκτες επικοινωνιακής</a:t>
            </a:r>
            <a:r>
              <a:rPr lang="el-GR" sz="2800" dirty="0"/>
              <a:t> επάρκειας βάσει των οποίων μπορεί κανείς να κρίνει σε </a:t>
            </a:r>
            <a:r>
              <a:rPr lang="el-GR" sz="2800" dirty="0" smtClean="0"/>
              <a:t>ποιο </a:t>
            </a:r>
            <a:r>
              <a:rPr lang="el-GR" sz="2800" dirty="0"/>
              <a:t>από τα έξι </a:t>
            </a:r>
            <a:r>
              <a:rPr lang="el-GR" sz="2800" b="1" dirty="0"/>
              <a:t>επίπεδα γλωσσομάθειας </a:t>
            </a:r>
            <a:r>
              <a:rPr lang="el-GR" sz="2800" dirty="0"/>
              <a:t>(σύμφωνα με την κλίμακα του Συμβουλίου της Ευρώπης) βρίσκεται ο μαθητής</a:t>
            </a:r>
            <a:r>
              <a:rPr lang="el-GR" sz="2800" dirty="0" smtClean="0"/>
              <a:t>.</a:t>
            </a:r>
            <a:endParaRPr lang="el-GR" sz="2800" dirty="0"/>
          </a:p>
          <a:p>
            <a:r>
              <a:rPr lang="el-GR" sz="2800" dirty="0"/>
              <a:t>Καταργεί τη διδασκαλία της ξένης γλώσσας κατά τάξεις και εισάγει τη διδασκαλία κατά επίπεδα γλωσσομάθειας</a:t>
            </a:r>
            <a:r>
              <a:rPr lang="el-GR" sz="2800" dirty="0" smtClean="0"/>
              <a:t>.</a:t>
            </a:r>
            <a:endParaRPr lang="el-GR" sz="2800" dirty="0"/>
          </a:p>
        </p:txBody>
      </p:sp>
    </p:spTree>
    <p:extLst>
      <p:ext uri="{BB962C8B-B14F-4D97-AF65-F5344CB8AC3E}">
        <p14:creationId xmlns:p14="http://schemas.microsoft.com/office/powerpoint/2010/main" val="26594063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Σημαντικές καινοτομίες του </a:t>
            </a:r>
            <a:r>
              <a:rPr lang="el-GR" dirty="0" smtClean="0"/>
              <a:t>ΕΠΣ-ΞΓ</a:t>
            </a:r>
            <a:r>
              <a:rPr lang="en-US" dirty="0" smtClean="0"/>
              <a:t> (3/5)</a:t>
            </a:r>
            <a:endParaRPr lang="en-US" dirty="0"/>
          </a:p>
        </p:txBody>
      </p:sp>
      <p:sp>
        <p:nvSpPr>
          <p:cNvPr id="3" name="Content Placeholder 2"/>
          <p:cNvSpPr>
            <a:spLocks noGrp="1"/>
          </p:cNvSpPr>
          <p:nvPr>
            <p:ph idx="1"/>
            <p:custDataLst>
              <p:tags r:id="rId2"/>
            </p:custDataLst>
          </p:nvPr>
        </p:nvSpPr>
        <p:spPr/>
        <p:txBody>
          <a:bodyPr>
            <a:normAutofit/>
          </a:bodyPr>
          <a:lstStyle/>
          <a:p>
            <a:r>
              <a:rPr lang="el-GR" sz="2800" dirty="0"/>
              <a:t>Έχει σχεδιαστεί για να αποτελεί </a:t>
            </a:r>
            <a:r>
              <a:rPr lang="el-GR" sz="2800" b="1" dirty="0"/>
              <a:t>εργαλείο</a:t>
            </a:r>
            <a:r>
              <a:rPr lang="el-GR" sz="2800" dirty="0"/>
              <a:t> του εκπαιδευτικού προκειμένου αυτός να αναπτύσσει το δικό του αναλυτικό πρόγραμμα (</a:t>
            </a:r>
            <a:r>
              <a:rPr lang="el-GR" sz="2800" dirty="0" err="1"/>
              <a:t>syllabus</a:t>
            </a:r>
            <a:r>
              <a:rPr lang="el-GR" sz="2800" dirty="0"/>
              <a:t>) και να οργανώνει το μάθημά του αξιοποιώντας ή δημιουργώντας εκπαιδευτικό υλικό συμπληρωματικό του σχολικού εγχειριδίου.</a:t>
            </a:r>
          </a:p>
        </p:txBody>
      </p:sp>
    </p:spTree>
    <p:extLst>
      <p:ext uri="{BB962C8B-B14F-4D97-AF65-F5344CB8AC3E}">
        <p14:creationId xmlns:p14="http://schemas.microsoft.com/office/powerpoint/2010/main" val="10194068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Σημαντικές καινοτομίες του </a:t>
            </a:r>
            <a:r>
              <a:rPr lang="el-GR" dirty="0" smtClean="0"/>
              <a:t>ΕΠΣ-ΞΓ</a:t>
            </a:r>
            <a:r>
              <a:rPr lang="en-US" dirty="0" smtClean="0"/>
              <a:t> (4/5)</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Αντίθετα από τα προηγούμενα ΑΠΣ για τις ξένες γλώσσες, το ΕΠΣ-ΞΓ αποτελεί επιστημονικό πόνημα </a:t>
            </a:r>
            <a:r>
              <a:rPr lang="el-GR" sz="2800" b="1" dirty="0"/>
              <a:t>με συνεκτική δομή και διακριτούς, διαβαθμισμένους στόχους </a:t>
            </a:r>
            <a:r>
              <a:rPr lang="el-GR" sz="2800" dirty="0"/>
              <a:t>για τη διδασκαλία και μάθηση της ξένης γλώσσας, οι οποίοι είναι ανεξάρτητοι των εκάστοτε αποφάσεων της Πολιτείας σχετικά με το </a:t>
            </a:r>
            <a:r>
              <a:rPr lang="el-GR" sz="2800" dirty="0" err="1"/>
              <a:t>ποιές</a:t>
            </a:r>
            <a:r>
              <a:rPr lang="el-GR" sz="2800" dirty="0"/>
              <a:t> γλώσσες προσφέρονται στο σχολείο, πόσες διδακτικές ώρες προσφέρονται για κάθε γλώσσα, κ.λπ. </a:t>
            </a:r>
          </a:p>
        </p:txBody>
      </p:sp>
    </p:spTree>
    <p:extLst>
      <p:ext uri="{BB962C8B-B14F-4D97-AF65-F5344CB8AC3E}">
        <p14:creationId xmlns:p14="http://schemas.microsoft.com/office/powerpoint/2010/main" val="28297814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Σημαντικές καινοτομίες του </a:t>
            </a:r>
            <a:r>
              <a:rPr lang="el-GR" dirty="0" smtClean="0"/>
              <a:t>ΕΠΣ-ΞΓ</a:t>
            </a:r>
            <a:r>
              <a:rPr lang="en-US" dirty="0" smtClean="0"/>
              <a:t> (5/5)</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Συνεπώς </a:t>
            </a:r>
            <a:r>
              <a:rPr lang="el-GR" sz="2800" b="1" dirty="0"/>
              <a:t>αν οι συνθήκες διδασκαλίας μιας γλώσσας αλλάξουν, το Πρόγραμμα δεν αλλάζει</a:t>
            </a:r>
            <a:r>
              <a:rPr lang="el-GR" sz="2800" b="1" dirty="0" smtClean="0"/>
              <a:t>.</a:t>
            </a:r>
            <a:endParaRPr lang="el-GR" sz="2800" b="1" dirty="0"/>
          </a:p>
          <a:p>
            <a:r>
              <a:rPr lang="el-GR" sz="2800" dirty="0"/>
              <a:t>Είναι το πρώτο Πρόγραμμα που δεν στηρίζεται αποκλειστικά στις απόψεις των ειδικών για το τί αποτελεί αντικείμενο γνώσης στην ξένη γλώσσα, αλλά ενσωματώνει εκτεταμένες αναλύσεις </a:t>
            </a:r>
            <a:r>
              <a:rPr lang="el-GR" sz="2800" b="1" dirty="0"/>
              <a:t>εμπειρικών δεδομένων έρευνας.</a:t>
            </a:r>
          </a:p>
        </p:txBody>
      </p:sp>
    </p:spTree>
    <p:extLst>
      <p:ext uri="{BB962C8B-B14F-4D97-AF65-F5344CB8AC3E}">
        <p14:creationId xmlns:p14="http://schemas.microsoft.com/office/powerpoint/2010/main" val="16766988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Σε ποιους απευθύνεται το ΕΠΣ-ΞΓ;</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Στον </a:t>
            </a:r>
            <a:r>
              <a:rPr lang="el-GR" sz="2800" b="1" dirty="0"/>
              <a:t>εκπαιδευτικό </a:t>
            </a:r>
            <a:r>
              <a:rPr lang="el-GR" sz="2800" dirty="0"/>
              <a:t>της ξένης γλώσσας, στον οποίο δίνεται η δυνατότητα να οργανώσει το μάθημά του βάσει σαφώς ορισμένων διδακτικών στόχων.</a:t>
            </a:r>
          </a:p>
          <a:p>
            <a:r>
              <a:rPr lang="el-GR" sz="2800" dirty="0"/>
              <a:t>Στον (μεγαλύτερο σε ηλικία) </a:t>
            </a:r>
            <a:r>
              <a:rPr lang="el-GR" sz="2800" b="1" dirty="0"/>
              <a:t>μαθητή</a:t>
            </a:r>
            <a:r>
              <a:rPr lang="el-GR" sz="2800" dirty="0"/>
              <a:t>, στον οποίο δίνεται η δυνατότητα να αξιολογήσει τον εαυτό του βάσει σαφώς ορισμένων μαθησιακών στόχων.</a:t>
            </a:r>
          </a:p>
          <a:p>
            <a:r>
              <a:rPr lang="el-GR" sz="2800" dirty="0"/>
              <a:t>Στο </a:t>
            </a:r>
            <a:r>
              <a:rPr lang="el-GR" sz="2800" b="1" dirty="0"/>
              <a:t>γονιό</a:t>
            </a:r>
            <a:r>
              <a:rPr lang="el-GR" sz="2800" dirty="0"/>
              <a:t>, στον οποίο δίνεται η δυνατότητα να κατανοήσει τη δομή και τους στόχους της ξενόγλωσσης εκπαίδευσης του παιδιού του στο σχολείο</a:t>
            </a:r>
            <a:r>
              <a:rPr lang="el-GR" sz="2800" dirty="0" smtClean="0"/>
              <a:t>.</a:t>
            </a:r>
            <a:endParaRPr lang="en-US" sz="2800" dirty="0"/>
          </a:p>
        </p:txBody>
      </p:sp>
    </p:spTree>
    <p:extLst>
      <p:ext uri="{BB962C8B-B14F-4D97-AF65-F5344CB8AC3E}">
        <p14:creationId xmlns:p14="http://schemas.microsoft.com/office/powerpoint/2010/main" val="501868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Επίπεδα γλωσσομάθειας</a:t>
            </a:r>
            <a:endParaRPr lang="en-US" dirty="0"/>
          </a:p>
        </p:txBody>
      </p:sp>
      <p:graphicFrame>
        <p:nvGraphicFramePr>
          <p:cNvPr id="5" name="3 - Θέση περιεχομένου" descr="Επίπεδα γλωσσομάθειας (επίπεδο - γνώση - χρήστης)"/>
          <p:cNvGraphicFramePr>
            <a:graphicFrameLocks noGrp="1"/>
          </p:cNvGraphicFramePr>
          <p:nvPr>
            <p:ph idx="1"/>
            <p:custDataLst>
              <p:tags r:id="rId2"/>
            </p:custDataLst>
            <p:extLst>
              <p:ext uri="{D42A27DB-BD31-4B8C-83A1-F6EECF244321}">
                <p14:modId xmlns:p14="http://schemas.microsoft.com/office/powerpoint/2010/main" val="93058114"/>
              </p:ext>
            </p:extLst>
          </p:nvPr>
        </p:nvGraphicFramePr>
        <p:xfrm>
          <a:off x="463550" y="1557338"/>
          <a:ext cx="8229600" cy="3417113"/>
        </p:xfrm>
        <a:graphic>
          <a:graphicData uri="http://schemas.openxmlformats.org/drawingml/2006/table">
            <a:tbl>
              <a:tblPr firstRow="1" bandRow="1">
                <a:tableStyleId>{69012ECD-51FC-41F1-AA8D-1B2483CD663E}</a:tableStyleId>
              </a:tblPr>
              <a:tblGrid>
                <a:gridCol w="2236242">
                  <a:extLst>
                    <a:ext uri="{9D8B030D-6E8A-4147-A177-3AD203B41FA5}">
                      <a16:colId xmlns="" xmlns:a16="http://schemas.microsoft.com/office/drawing/2014/main" val="20000"/>
                    </a:ext>
                  </a:extLst>
                </a:gridCol>
                <a:gridCol w="2664296">
                  <a:extLst>
                    <a:ext uri="{9D8B030D-6E8A-4147-A177-3AD203B41FA5}">
                      <a16:colId xmlns="" xmlns:a16="http://schemas.microsoft.com/office/drawing/2014/main" val="20001"/>
                    </a:ext>
                  </a:extLst>
                </a:gridCol>
                <a:gridCol w="3329062">
                  <a:extLst>
                    <a:ext uri="{9D8B030D-6E8A-4147-A177-3AD203B41FA5}">
                      <a16:colId xmlns="" xmlns:a16="http://schemas.microsoft.com/office/drawing/2014/main" val="20002"/>
                    </a:ext>
                  </a:extLst>
                </a:gridCol>
              </a:tblGrid>
              <a:tr h="488159">
                <a:tc>
                  <a:txBody>
                    <a:bodyPr/>
                    <a:lstStyle/>
                    <a:p>
                      <a:r>
                        <a:rPr lang="el-GR" sz="2400" dirty="0" smtClean="0"/>
                        <a:t>Επίπεδο</a:t>
                      </a:r>
                      <a:endParaRPr lang="el-GR" sz="2400" dirty="0"/>
                    </a:p>
                  </a:txBody>
                  <a:tcPr>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Γνώση</a:t>
                      </a:r>
                      <a:endParaRPr lang="el-GR" sz="2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Χρήστης</a:t>
                      </a:r>
                      <a:endParaRPr lang="el-GR" sz="2400" dirty="0"/>
                    </a:p>
                  </a:txBody>
                  <a:tcPr>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r h="488159">
                <a:tc>
                  <a:txBody>
                    <a:bodyPr/>
                    <a:lstStyle/>
                    <a:p>
                      <a:r>
                        <a:rPr lang="el-GR" sz="2400" dirty="0" smtClean="0"/>
                        <a:t>Α1</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Αρχική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Βασικός</a:t>
                      </a:r>
                      <a:r>
                        <a:rPr lang="el-GR" sz="2400" baseline="0" dirty="0" smtClean="0"/>
                        <a:t> χρήστης</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0"/>
                  </a:ext>
                </a:extLst>
              </a:tr>
              <a:tr h="488159">
                <a:tc>
                  <a:txBody>
                    <a:bodyPr/>
                    <a:lstStyle/>
                    <a:p>
                      <a:r>
                        <a:rPr lang="el-GR" sz="2400" dirty="0" smtClean="0"/>
                        <a:t>Α2</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Βασική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Βασικός χρήστης</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r h="488159">
                <a:tc>
                  <a:txBody>
                    <a:bodyPr/>
                    <a:lstStyle/>
                    <a:p>
                      <a:r>
                        <a:rPr lang="el-GR" sz="2400" dirty="0" smtClean="0"/>
                        <a:t>Β1</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Μέτρια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Ανεξάρτητος χρήστης</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488159">
                <a:tc>
                  <a:txBody>
                    <a:bodyPr/>
                    <a:lstStyle/>
                    <a:p>
                      <a:r>
                        <a:rPr lang="el-GR" sz="2400" dirty="0" smtClean="0"/>
                        <a:t>Β2</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Καλή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400" dirty="0" smtClean="0"/>
                        <a:t>Ανεξάρτητος χρήστης</a:t>
                      </a:r>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488159">
                <a:tc>
                  <a:txBody>
                    <a:bodyPr/>
                    <a:lstStyle/>
                    <a:p>
                      <a:r>
                        <a:rPr lang="el-GR" sz="2400" dirty="0" smtClean="0"/>
                        <a:t>Γ1</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Πολύ καλή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Ικανός χρήστης</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r h="488159">
                <a:tc>
                  <a:txBody>
                    <a:bodyPr/>
                    <a:lstStyle/>
                    <a:p>
                      <a:r>
                        <a:rPr lang="el-GR" sz="2400" dirty="0" smtClean="0"/>
                        <a:t>Γ2 </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Άριστη Γνώση</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l-GR" sz="2400" dirty="0" smtClean="0"/>
                        <a:t>Ικανός χρήστης</a:t>
                      </a:r>
                      <a:endParaRPr lang="el-GR" sz="2400" dirty="0"/>
                    </a:p>
                  </a:txBody>
                  <a:tcP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480205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Ποιο το αναμενόμενο επίπεδο γλωσσομάθειας ανά στάδιο εκπαίδευσης; </a:t>
            </a:r>
            <a:endParaRPr lang="en-US" sz="3600" dirty="0"/>
          </a:p>
        </p:txBody>
      </p:sp>
      <p:graphicFrame>
        <p:nvGraphicFramePr>
          <p:cNvPr id="5" name="Group 212" descr="αναμενόμενο επίπεδο γλωσσομάθειας ανά στάδιο εκπαίδευσης."/>
          <p:cNvGraphicFramePr>
            <a:graphicFrameLocks noGrp="1"/>
          </p:cNvGraphicFramePr>
          <p:nvPr>
            <p:ph idx="1"/>
            <p:custDataLst>
              <p:tags r:id="rId2"/>
            </p:custDataLst>
            <p:extLst>
              <p:ext uri="{D42A27DB-BD31-4B8C-83A1-F6EECF244321}">
                <p14:modId xmlns:p14="http://schemas.microsoft.com/office/powerpoint/2010/main" val="3122348108"/>
              </p:ext>
            </p:extLst>
          </p:nvPr>
        </p:nvGraphicFramePr>
        <p:xfrm>
          <a:off x="463550" y="1557338"/>
          <a:ext cx="8068890" cy="3988997"/>
        </p:xfrm>
        <a:graphic>
          <a:graphicData uri="http://schemas.openxmlformats.org/drawingml/2006/table">
            <a:tbl>
              <a:tblPr firstRow="1" firstCol="1">
                <a:tableStyleId>{BC89EF96-8CEA-46FF-86C4-4CE0E7609802}</a:tableStyleId>
              </a:tblPr>
              <a:tblGrid>
                <a:gridCol w="1164048">
                  <a:extLst>
                    <a:ext uri="{9D8B030D-6E8A-4147-A177-3AD203B41FA5}">
                      <a16:colId xmlns="" xmlns:a16="http://schemas.microsoft.com/office/drawing/2014/main" val="20000"/>
                    </a:ext>
                  </a:extLst>
                </a:gridCol>
                <a:gridCol w="1654537">
                  <a:extLst>
                    <a:ext uri="{9D8B030D-6E8A-4147-A177-3AD203B41FA5}">
                      <a16:colId xmlns="" xmlns:a16="http://schemas.microsoft.com/office/drawing/2014/main" val="20001"/>
                    </a:ext>
                  </a:extLst>
                </a:gridCol>
                <a:gridCol w="2730025">
                  <a:extLst>
                    <a:ext uri="{9D8B030D-6E8A-4147-A177-3AD203B41FA5}">
                      <a16:colId xmlns="" xmlns:a16="http://schemas.microsoft.com/office/drawing/2014/main" val="20002"/>
                    </a:ext>
                  </a:extLst>
                </a:gridCol>
                <a:gridCol w="2520280">
                  <a:extLst>
                    <a:ext uri="{9D8B030D-6E8A-4147-A177-3AD203B41FA5}">
                      <a16:colId xmlns="" xmlns:a16="http://schemas.microsoft.com/office/drawing/2014/main" val="20003"/>
                    </a:ext>
                  </a:extLst>
                </a:gridCol>
              </a:tblGrid>
              <a:tr h="41168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Επίπεδο</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ΑΓΓΛΙΚΑ</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ΓΑΛΛΙΚΑ - ΓΕΡΜΑΝΙΚΑ</a:t>
                      </a:r>
                      <a:endParaRPr kumimoji="0" lang="el-GR" sz="2000" b="1" i="0" u="none" strike="noStrike" cap="none" normalizeH="0" baseline="0" dirty="0" smtClean="0">
                        <a:ln>
                          <a:noFill/>
                        </a:ln>
                        <a:solidFill>
                          <a:schemeClr val="bg1"/>
                        </a:solidFill>
                        <a:effectLst/>
                        <a:latin typeface="+mn-lt"/>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ΙΤΑΛΙΚΑ - ΙΣΠΑΝΙΚΑ</a:t>
                      </a:r>
                      <a:endParaRPr kumimoji="0" lang="el-GR" sz="2000" b="1" i="0" u="none" strike="noStrike" cap="none" normalizeH="0" baseline="0" dirty="0" smtClean="0">
                        <a:ln>
                          <a:noFill/>
                        </a:ln>
                        <a:solidFill>
                          <a:schemeClr val="bg1"/>
                        </a:solidFill>
                        <a:effectLst/>
                        <a:latin typeface="+mn-lt"/>
                      </a:endParaRPr>
                    </a:p>
                  </a:txBody>
                  <a:tcPr horzOverflow="overflow"/>
                </a:tc>
                <a:extLst>
                  <a:ext uri="{0D108BD9-81ED-4DB2-BD59-A6C34878D82A}">
                    <a16:rowId xmlns="" xmlns:a16="http://schemas.microsoft.com/office/drawing/2014/main" val="10000"/>
                  </a:ext>
                </a:extLst>
              </a:tr>
              <a:tr h="46795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Α1</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Ε’ – ΣΤ’ δημοτικού</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l-GR" sz="2000" b="1" i="0" u="none" strike="noStrike" cap="none" normalizeH="0" baseline="0" dirty="0" smtClean="0">
                        <a:ln>
                          <a:noFill/>
                        </a:ln>
                        <a:solidFill>
                          <a:srgbClr val="003366"/>
                        </a:solidFill>
                        <a:effectLst/>
                        <a:latin typeface="+mn-lt"/>
                      </a:endParaRPr>
                    </a:p>
                  </a:txBody>
                  <a:tcPr horzOverflow="overflow"/>
                </a:tc>
                <a:extLst>
                  <a:ext uri="{0D108BD9-81ED-4DB2-BD59-A6C34878D82A}">
                    <a16:rowId xmlns="" xmlns:a16="http://schemas.microsoft.com/office/drawing/2014/main" val="10001"/>
                  </a:ext>
                </a:extLst>
              </a:tr>
              <a:tr h="41168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Α2</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ΣΤ’ δημοτικού</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Ε’ – ΣΤ’ δημοτικού</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Γ’ γυμνασίου</a:t>
                      </a:r>
                      <a:endParaRPr kumimoji="0" lang="el-GR" sz="2000" b="1" i="0" u="none" strike="noStrike" cap="none" normalizeH="0" baseline="0" dirty="0" smtClean="0">
                        <a:ln>
                          <a:noFill/>
                        </a:ln>
                        <a:solidFill>
                          <a:srgbClr val="003366"/>
                        </a:solidFill>
                        <a:effectLst/>
                        <a:latin typeface="+mn-lt"/>
                      </a:endParaRPr>
                    </a:p>
                  </a:txBody>
                  <a:tcPr horzOverflow="overflow"/>
                </a:tc>
                <a:extLst>
                  <a:ext uri="{0D108BD9-81ED-4DB2-BD59-A6C34878D82A}">
                    <a16:rowId xmlns="" xmlns:a16="http://schemas.microsoft.com/office/drawing/2014/main" val="10002"/>
                  </a:ext>
                </a:extLst>
              </a:tr>
              <a:tr h="74203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Β1</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Γ’ γυμνασίου</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Ε’ – ΣΤ’ δημοτικού</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 Γυμνάσιο</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Γυμνάσιο</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Λύκειο</a:t>
                      </a:r>
                      <a:endParaRPr kumimoji="0" lang="el-GR" sz="2000" b="1" i="0" u="none" strike="noStrike" cap="none" normalizeH="0" baseline="0" smtClean="0">
                        <a:ln>
                          <a:noFill/>
                        </a:ln>
                        <a:solidFill>
                          <a:srgbClr val="003366"/>
                        </a:solidFill>
                        <a:effectLst/>
                        <a:latin typeface="+mn-lt"/>
                      </a:endParaRPr>
                    </a:p>
                  </a:txBody>
                  <a:tcPr horzOverflow="overflow"/>
                </a:tc>
                <a:extLst>
                  <a:ext uri="{0D108BD9-81ED-4DB2-BD59-A6C34878D82A}">
                    <a16:rowId xmlns="" xmlns:a16="http://schemas.microsoft.com/office/drawing/2014/main" val="10003"/>
                  </a:ext>
                </a:extLst>
              </a:tr>
              <a:tr h="74203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Β2</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Γ’ λυκείου</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Γυμνάσιο</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Λύκειο</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Γυμνάσιο</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Λύκειο</a:t>
                      </a:r>
                      <a:endParaRPr kumimoji="0" lang="el-GR" sz="2000" b="1" i="0" u="none" strike="noStrike" cap="none" normalizeH="0" baseline="0" smtClean="0">
                        <a:ln>
                          <a:noFill/>
                        </a:ln>
                        <a:solidFill>
                          <a:srgbClr val="003366"/>
                        </a:solidFill>
                        <a:effectLst/>
                        <a:latin typeface="+mn-lt"/>
                      </a:endParaRPr>
                    </a:p>
                  </a:txBody>
                  <a:tcPr horzOverflow="overflow"/>
                </a:tc>
                <a:extLst>
                  <a:ext uri="{0D108BD9-81ED-4DB2-BD59-A6C34878D82A}">
                    <a16:rowId xmlns="" xmlns:a16="http://schemas.microsoft.com/office/drawing/2014/main" val="10004"/>
                  </a:ext>
                </a:extLst>
              </a:tr>
              <a:tr h="74203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Γ1</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Γυμνάσιο</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 Γυμνάσιο</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 Λύκειο</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 Γυμνάσιο</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 Λύκειο</a:t>
                      </a:r>
                      <a:endParaRPr kumimoji="0" lang="el-GR" sz="2000" b="1" i="0" u="none" strike="noStrike" cap="none" normalizeH="0" baseline="0" dirty="0" smtClean="0">
                        <a:ln>
                          <a:noFill/>
                        </a:ln>
                        <a:solidFill>
                          <a:srgbClr val="003366"/>
                        </a:solidFill>
                        <a:effectLst/>
                        <a:latin typeface="+mn-lt"/>
                      </a:endParaRPr>
                    </a:p>
                  </a:txBody>
                  <a:tcPr horzOverflow="overflow"/>
                </a:tc>
                <a:extLst>
                  <a:ext uri="{0D108BD9-81ED-4DB2-BD59-A6C34878D82A}">
                    <a16:rowId xmlns="" xmlns:a16="http://schemas.microsoft.com/office/drawing/2014/main" val="10005"/>
                  </a:ext>
                </a:extLst>
              </a:tr>
              <a:tr h="41168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dirty="0" smtClean="0">
                          <a:ln>
                            <a:noFill/>
                          </a:ln>
                          <a:effectLst/>
                        </a:rPr>
                        <a:t>Γ2</a:t>
                      </a: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l-GR" sz="2000" u="none" strike="noStrike" cap="none" normalizeH="0" baseline="0" smtClean="0">
                          <a:ln>
                            <a:noFill/>
                          </a:ln>
                          <a:effectLst/>
                        </a:rPr>
                        <a:t>(+) Λύκειο</a:t>
                      </a:r>
                      <a:endParaRPr kumimoji="0" lang="el-GR" sz="2000" b="1" i="0" u="none" strike="noStrike" cap="none" normalizeH="0" baseline="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l-GR" sz="2000" b="1" i="0" u="none" strike="noStrike" cap="none" normalizeH="0" baseline="0" dirty="0" smtClean="0">
                        <a:ln>
                          <a:noFill/>
                        </a:ln>
                        <a:solidFill>
                          <a:srgbClr val="003366"/>
                        </a:solidFill>
                        <a:effectLst/>
                        <a:latin typeface="+mn-lt"/>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l-GR" sz="2000" b="1" i="0" u="none" strike="noStrike" cap="none" normalizeH="0" baseline="0" dirty="0" smtClean="0">
                        <a:ln>
                          <a:noFill/>
                        </a:ln>
                        <a:solidFill>
                          <a:srgbClr val="003366"/>
                        </a:solidFill>
                        <a:effectLst/>
                        <a:latin typeface="+mn-lt"/>
                      </a:endParaRPr>
                    </a:p>
                  </a:txBody>
                  <a:tcPr horzOverflow="overflow"/>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365318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Curriculum</a:t>
            </a:r>
            <a:r>
              <a:rPr lang="el-GR" dirty="0" smtClean="0"/>
              <a:t>: </a:t>
            </a:r>
            <a:r>
              <a:rPr lang="en-US" dirty="0" err="1"/>
              <a:t>P</a:t>
            </a:r>
            <a:r>
              <a:rPr lang="en-US" dirty="0" err="1" smtClean="0"/>
              <a:t>rogramme</a:t>
            </a:r>
            <a:r>
              <a:rPr lang="en-US" dirty="0" smtClean="0"/>
              <a:t> </a:t>
            </a:r>
            <a:r>
              <a:rPr lang="en-US" dirty="0"/>
              <a:t>of studies </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sz="2800" dirty="0" smtClean="0"/>
              <a:t>In this sense a curriculum provides information on:</a:t>
            </a:r>
          </a:p>
          <a:p>
            <a:r>
              <a:rPr lang="en-GB" sz="2800" dirty="0" smtClean="0"/>
              <a:t>the goals of education, </a:t>
            </a:r>
          </a:p>
          <a:p>
            <a:r>
              <a:rPr lang="en-GB" sz="2800" dirty="0" smtClean="0"/>
              <a:t>subjects to be taught, </a:t>
            </a:r>
          </a:p>
          <a:p>
            <a:r>
              <a:rPr lang="en-GB" sz="2800" dirty="0" smtClean="0"/>
              <a:t>activities learners should be engaged in (how) </a:t>
            </a:r>
          </a:p>
          <a:p>
            <a:r>
              <a:rPr lang="en-GB" sz="2800" dirty="0" smtClean="0"/>
              <a:t>methods and materials, </a:t>
            </a:r>
          </a:p>
          <a:p>
            <a:r>
              <a:rPr lang="en-GB" sz="2800" dirty="0" smtClean="0"/>
              <a:t>allocation of time and resources and </a:t>
            </a:r>
          </a:p>
          <a:p>
            <a:r>
              <a:rPr lang="en-GB" sz="2800" dirty="0" smtClean="0"/>
              <a:t>assessment of students and of the curriculum itself. </a:t>
            </a:r>
          </a:p>
        </p:txBody>
      </p:sp>
    </p:spTree>
    <p:extLst>
      <p:ext uri="{BB962C8B-B14F-4D97-AF65-F5344CB8AC3E}">
        <p14:creationId xmlns:p14="http://schemas.microsoft.com/office/powerpoint/2010/main" val="14520092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Η φύση του ΕΠΣ-ΞΓ</a:t>
            </a:r>
            <a:endParaRPr lang="en-US" dirty="0"/>
          </a:p>
        </p:txBody>
      </p:sp>
      <p:sp>
        <p:nvSpPr>
          <p:cNvPr id="3" name="Content Placeholder 2"/>
          <p:cNvSpPr>
            <a:spLocks noGrp="1"/>
          </p:cNvSpPr>
          <p:nvPr>
            <p:ph idx="1"/>
            <p:custDataLst>
              <p:tags r:id="rId2"/>
            </p:custDataLst>
          </p:nvPr>
        </p:nvSpPr>
        <p:spPr/>
        <p:txBody>
          <a:bodyPr/>
          <a:lstStyle/>
          <a:p>
            <a:r>
              <a:rPr lang="el-GR" dirty="0"/>
              <a:t>Προδιαγράφει </a:t>
            </a:r>
            <a:r>
              <a:rPr lang="el-GR" b="1" dirty="0"/>
              <a:t>ΤΙ αναμένεται να μπορεί να κάνει ο μαθητής</a:t>
            </a:r>
            <a:r>
              <a:rPr lang="el-GR" dirty="0"/>
              <a:t> και όχι ποιες δεξιότητες πρέπει να </a:t>
            </a:r>
            <a:r>
              <a:rPr lang="el-GR" dirty="0" smtClean="0"/>
              <a:t>αναπτύξει</a:t>
            </a:r>
            <a:r>
              <a:rPr lang="en-US" dirty="0" smtClean="0"/>
              <a:t>.</a:t>
            </a:r>
            <a:endParaRPr lang="el-GR" dirty="0"/>
          </a:p>
          <a:p>
            <a:r>
              <a:rPr lang="el-GR" dirty="0"/>
              <a:t>Περιγράφει με λεπτομέρεια ΠΟΙΑ ‘γνώση’ πρέπει να κατακτήσει ο μαθητής  κατά στάδια εκπαίδευσης, αλλά όχι ΠΩΣ (με </a:t>
            </a:r>
            <a:r>
              <a:rPr lang="el-GR" dirty="0" smtClean="0"/>
              <a:t>ποιες </a:t>
            </a:r>
            <a:r>
              <a:rPr lang="el-GR" dirty="0"/>
              <a:t>μεθόδους/τεχνικές) θα την κατακτήσει</a:t>
            </a:r>
            <a:r>
              <a:rPr lang="el-GR" dirty="0" smtClean="0"/>
              <a:t>.</a:t>
            </a:r>
            <a:endParaRPr lang="el-GR" dirty="0"/>
          </a:p>
        </p:txBody>
      </p:sp>
    </p:spTree>
    <p:extLst>
      <p:ext uri="{BB962C8B-B14F-4D97-AF65-F5344CB8AC3E}">
        <p14:creationId xmlns:p14="http://schemas.microsoft.com/office/powerpoint/2010/main" val="27689498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Στόχοι του </a:t>
            </a:r>
            <a:r>
              <a:rPr lang="el-GR" dirty="0" smtClean="0"/>
              <a:t>ΕΠΣ-ΞΓ</a:t>
            </a:r>
            <a:r>
              <a:rPr lang="en-US" dirty="0" smtClean="0"/>
              <a:t> (1/2)</a:t>
            </a:r>
            <a:endParaRPr lang="en-US" dirty="0"/>
          </a:p>
        </p:txBody>
      </p:sp>
      <p:sp>
        <p:nvSpPr>
          <p:cNvPr id="3" name="Content Placeholder 2"/>
          <p:cNvSpPr>
            <a:spLocks noGrp="1"/>
          </p:cNvSpPr>
          <p:nvPr>
            <p:ph idx="1"/>
            <p:custDataLst>
              <p:tags r:id="rId2"/>
            </p:custDataLst>
          </p:nvPr>
        </p:nvSpPr>
        <p:spPr/>
        <p:txBody>
          <a:bodyPr>
            <a:noAutofit/>
          </a:bodyPr>
          <a:lstStyle/>
          <a:p>
            <a:pPr>
              <a:spcBef>
                <a:spcPts val="600"/>
              </a:spcBef>
            </a:pPr>
            <a:r>
              <a:rPr lang="el-GR" sz="2800" dirty="0"/>
              <a:t>Έμφαση στη </a:t>
            </a:r>
            <a:r>
              <a:rPr lang="el-GR" sz="2800" b="1" dirty="0"/>
              <a:t>χρήση</a:t>
            </a:r>
            <a:r>
              <a:rPr lang="el-GR" sz="2800" dirty="0"/>
              <a:t> της ξένης γλώσσας, δηλ. στη λειτουργία της στα ποικίλα </a:t>
            </a:r>
            <a:r>
              <a:rPr lang="el-GR" sz="2800" b="1" dirty="0"/>
              <a:t>επικοινωνιακά</a:t>
            </a:r>
            <a:r>
              <a:rPr lang="el-GR" sz="2800" dirty="0"/>
              <a:t> </a:t>
            </a:r>
            <a:r>
              <a:rPr lang="el-GR" sz="2800" b="1" dirty="0"/>
              <a:t>περιβάλλοντα</a:t>
            </a:r>
            <a:r>
              <a:rPr lang="el-GR" sz="2800" dirty="0"/>
              <a:t> όπου χρησιμοποιείται.</a:t>
            </a:r>
          </a:p>
          <a:p>
            <a:pPr>
              <a:spcBef>
                <a:spcPts val="600"/>
              </a:spcBef>
            </a:pPr>
            <a:r>
              <a:rPr lang="el-GR" sz="2800" dirty="0"/>
              <a:t>Η εκμάθηση της χρήσης της ξένης γλώσσας ως πρωταρχικής σημασίας παράγοντας για την ανάπτυξη του </a:t>
            </a:r>
            <a:r>
              <a:rPr lang="el-GR" sz="2800" b="1" dirty="0"/>
              <a:t>γλωσσικού και κοινωνικού </a:t>
            </a:r>
            <a:r>
              <a:rPr lang="el-GR" sz="2800" b="1" dirty="0" err="1"/>
              <a:t>γραμματισμού</a:t>
            </a:r>
            <a:r>
              <a:rPr lang="el-GR" sz="2800" dirty="0"/>
              <a:t> του μαθητή.</a:t>
            </a:r>
          </a:p>
          <a:p>
            <a:pPr>
              <a:spcBef>
                <a:spcPts val="600"/>
              </a:spcBef>
            </a:pPr>
            <a:r>
              <a:rPr lang="el-GR" sz="2800" dirty="0"/>
              <a:t>Η εκμάθηση της χρήσης της ξένης γλώσσας ως παράγοντας για την καλλιέργεια </a:t>
            </a:r>
            <a:r>
              <a:rPr lang="el-GR" sz="2800" b="1" dirty="0"/>
              <a:t>διαπολιτισμικής</a:t>
            </a:r>
            <a:r>
              <a:rPr lang="el-GR" sz="2800" dirty="0"/>
              <a:t> επίγνωσης του μαθητή.</a:t>
            </a:r>
          </a:p>
          <a:p>
            <a:pPr>
              <a:spcBef>
                <a:spcPts val="600"/>
              </a:spcBef>
            </a:pPr>
            <a:endParaRPr lang="en-US" sz="2800" dirty="0"/>
          </a:p>
        </p:txBody>
      </p:sp>
    </p:spTree>
    <p:extLst>
      <p:ext uri="{BB962C8B-B14F-4D97-AF65-F5344CB8AC3E}">
        <p14:creationId xmlns:p14="http://schemas.microsoft.com/office/powerpoint/2010/main" val="33949246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Στόχοι του </a:t>
            </a:r>
            <a:r>
              <a:rPr lang="el-GR" dirty="0" smtClean="0"/>
              <a:t>ΕΠΣ-ΞΓ</a:t>
            </a:r>
            <a:r>
              <a:rPr lang="en-US" dirty="0" smtClean="0"/>
              <a:t> (2/2)</a:t>
            </a:r>
            <a:endParaRPr lang="en-US" dirty="0"/>
          </a:p>
        </p:txBody>
      </p:sp>
      <p:sp>
        <p:nvSpPr>
          <p:cNvPr id="3" name="Content Placeholder 2"/>
          <p:cNvSpPr>
            <a:spLocks noGrp="1"/>
          </p:cNvSpPr>
          <p:nvPr>
            <p:ph idx="1"/>
            <p:custDataLst>
              <p:tags r:id="rId2"/>
            </p:custDataLst>
          </p:nvPr>
        </p:nvSpPr>
        <p:spPr/>
        <p:txBody>
          <a:bodyPr>
            <a:noAutofit/>
          </a:bodyPr>
          <a:lstStyle/>
          <a:p>
            <a:r>
              <a:rPr lang="el-GR" sz="3000" dirty="0"/>
              <a:t>Έμφαση στην ανάπτυξη </a:t>
            </a:r>
            <a:r>
              <a:rPr lang="el-GR" sz="3000" b="1" dirty="0"/>
              <a:t>επικοινωνιακών</a:t>
            </a:r>
            <a:r>
              <a:rPr lang="el-GR" sz="3000" dirty="0"/>
              <a:t> </a:t>
            </a:r>
            <a:r>
              <a:rPr lang="el-GR" sz="3000" b="1" dirty="0"/>
              <a:t>στρατηγικών</a:t>
            </a:r>
            <a:r>
              <a:rPr lang="el-GR" sz="3000" dirty="0"/>
              <a:t>, καθώς και της ικανότητας </a:t>
            </a:r>
            <a:r>
              <a:rPr lang="el-GR" sz="3000" b="1" dirty="0"/>
              <a:t>διαμεσολάβησης</a:t>
            </a:r>
            <a:r>
              <a:rPr lang="el-GR" sz="3000" dirty="0"/>
              <a:t> (εναλλαγής γλωσσικών κωδίκων).</a:t>
            </a:r>
          </a:p>
          <a:p>
            <a:r>
              <a:rPr lang="el-GR" sz="3000" dirty="0"/>
              <a:t>Σύνδεση της εκμάθησης της ξένης γλώσσας με την ανάπτυξη </a:t>
            </a:r>
            <a:r>
              <a:rPr lang="el-GR" sz="3000" dirty="0" err="1"/>
              <a:t>πολυγραμματισμών</a:t>
            </a:r>
            <a:r>
              <a:rPr lang="el-GR" sz="3000" dirty="0"/>
              <a:t>, που σχετίζονται με μελέτη της χρήσης της γλώσσας στο γραπτό και προφορικό λόγο –στο πλαίσιο </a:t>
            </a:r>
            <a:r>
              <a:rPr lang="el-GR" sz="3000" b="1" dirty="0" err="1"/>
              <a:t>πολυτροπικών</a:t>
            </a:r>
            <a:r>
              <a:rPr lang="el-GR" sz="3000" dirty="0"/>
              <a:t> κειμένων.</a:t>
            </a:r>
          </a:p>
          <a:p>
            <a:endParaRPr lang="en-US" sz="3000" dirty="0"/>
          </a:p>
        </p:txBody>
      </p:sp>
    </p:spTree>
    <p:extLst>
      <p:ext uri="{BB962C8B-B14F-4D97-AF65-F5344CB8AC3E}">
        <p14:creationId xmlns:p14="http://schemas.microsoft.com/office/powerpoint/2010/main" val="30820674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Δείκτες επικοινωνιακής </a:t>
            </a:r>
            <a:r>
              <a:rPr lang="el-GR" dirty="0" smtClean="0"/>
              <a:t>επάρκειας</a:t>
            </a:r>
            <a:r>
              <a:rPr lang="en-US" dirty="0" smtClean="0"/>
              <a:t> (1/2)</a:t>
            </a:r>
            <a:endParaRPr lang="en-US" dirty="0"/>
          </a:p>
        </p:txBody>
      </p:sp>
      <p:sp>
        <p:nvSpPr>
          <p:cNvPr id="3" name="Content Placeholder 2"/>
          <p:cNvSpPr>
            <a:spLocks noGrp="1"/>
          </p:cNvSpPr>
          <p:nvPr>
            <p:ph idx="1"/>
            <p:custDataLst>
              <p:tags r:id="rId2"/>
            </p:custDataLst>
          </p:nvPr>
        </p:nvSpPr>
        <p:spPr/>
        <p:txBody>
          <a:bodyPr>
            <a:normAutofit/>
          </a:bodyPr>
          <a:lstStyle/>
          <a:p>
            <a:pPr>
              <a:spcBef>
                <a:spcPts val="600"/>
              </a:spcBef>
            </a:pPr>
            <a:r>
              <a:rPr lang="el-GR" dirty="0"/>
              <a:t>Σαφείς, περιληπτικές και αναλυτικές περιγραφές του</a:t>
            </a:r>
            <a:r>
              <a:rPr lang="el-GR" b="1" dirty="0"/>
              <a:t> τί θα πρέπει να είναι σε θέση να κάνει</a:t>
            </a:r>
            <a:r>
              <a:rPr lang="el-GR" dirty="0"/>
              <a:t> ο μαθητής κατά επίπεδο γλωσσομάθειας προκειμένου να θεωρηθεί επαρκής χρήστης της ξένης γλώσσας (για το επίπεδο αυτό</a:t>
            </a:r>
            <a:r>
              <a:rPr lang="el-GR" dirty="0" smtClean="0"/>
              <a:t>).</a:t>
            </a:r>
            <a:endParaRPr lang="el-GR" dirty="0"/>
          </a:p>
        </p:txBody>
      </p:sp>
    </p:spTree>
    <p:extLst>
      <p:ext uri="{BB962C8B-B14F-4D97-AF65-F5344CB8AC3E}">
        <p14:creationId xmlns:p14="http://schemas.microsoft.com/office/powerpoint/2010/main" val="29060733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Δείκτες επικοινωνιακής </a:t>
            </a:r>
            <a:r>
              <a:rPr lang="el-GR" dirty="0" smtClean="0"/>
              <a:t>επάρκειας</a:t>
            </a:r>
            <a:r>
              <a:rPr lang="en-US" dirty="0" smtClean="0"/>
              <a:t> (2/2)</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800" dirty="0" smtClean="0"/>
              <a:t>Οι </a:t>
            </a:r>
            <a:r>
              <a:rPr lang="el-GR" sz="2800" dirty="0"/>
              <a:t>περιγραφές αυτές αφορούν τις επικοινωνιακές δραστηριότητες:</a:t>
            </a:r>
          </a:p>
          <a:p>
            <a:pPr>
              <a:spcBef>
                <a:spcPts val="600"/>
              </a:spcBef>
            </a:pPr>
            <a:r>
              <a:rPr lang="el-GR" sz="2800" dirty="0"/>
              <a:t>Κατανόησης γραπτού </a:t>
            </a:r>
            <a:r>
              <a:rPr lang="el-GR" sz="2800" dirty="0" smtClean="0"/>
              <a:t>λόγου.</a:t>
            </a:r>
            <a:endParaRPr lang="el-GR" sz="2800" dirty="0"/>
          </a:p>
          <a:p>
            <a:pPr>
              <a:spcBef>
                <a:spcPts val="600"/>
              </a:spcBef>
            </a:pPr>
            <a:r>
              <a:rPr lang="el-GR" sz="2800" dirty="0"/>
              <a:t>Παραγωγής γραπτού λόγου και γραπτής </a:t>
            </a:r>
            <a:r>
              <a:rPr lang="el-GR" sz="2800" dirty="0" err="1" smtClean="0"/>
              <a:t>διάδρασης</a:t>
            </a:r>
            <a:r>
              <a:rPr lang="el-GR" sz="2800" dirty="0" smtClean="0"/>
              <a:t>.</a:t>
            </a:r>
            <a:endParaRPr lang="el-GR" sz="2800" dirty="0"/>
          </a:p>
          <a:p>
            <a:pPr>
              <a:spcBef>
                <a:spcPts val="600"/>
              </a:spcBef>
            </a:pPr>
            <a:r>
              <a:rPr lang="el-GR" sz="2800" dirty="0"/>
              <a:t>Γραπτής </a:t>
            </a:r>
            <a:r>
              <a:rPr lang="el-GR" sz="2800" dirty="0" smtClean="0"/>
              <a:t>διαμεσολάβησης.</a:t>
            </a:r>
            <a:endParaRPr lang="el-GR" sz="2800" dirty="0"/>
          </a:p>
          <a:p>
            <a:pPr>
              <a:spcBef>
                <a:spcPts val="600"/>
              </a:spcBef>
            </a:pPr>
            <a:r>
              <a:rPr lang="el-GR" sz="2800" dirty="0"/>
              <a:t>Κατανόησης προφορικού </a:t>
            </a:r>
            <a:r>
              <a:rPr lang="el-GR" sz="2800" dirty="0" smtClean="0"/>
              <a:t>λόγου.</a:t>
            </a:r>
            <a:endParaRPr lang="el-GR" sz="2800" dirty="0"/>
          </a:p>
          <a:p>
            <a:pPr>
              <a:spcBef>
                <a:spcPts val="600"/>
              </a:spcBef>
            </a:pPr>
            <a:r>
              <a:rPr lang="el-GR" sz="2800" dirty="0"/>
              <a:t>Παραγωγής προφορικού λόγου και προφορικής </a:t>
            </a:r>
            <a:r>
              <a:rPr lang="el-GR" sz="2800" dirty="0" err="1" smtClean="0"/>
              <a:t>διάδρασης</a:t>
            </a:r>
            <a:r>
              <a:rPr lang="el-GR" sz="2800" dirty="0" smtClean="0"/>
              <a:t>.</a:t>
            </a:r>
            <a:endParaRPr lang="el-GR" sz="2800" dirty="0"/>
          </a:p>
          <a:p>
            <a:pPr>
              <a:spcBef>
                <a:spcPts val="600"/>
              </a:spcBef>
            </a:pPr>
            <a:r>
              <a:rPr lang="el-GR" sz="2800" dirty="0"/>
              <a:t>Προφορικής </a:t>
            </a:r>
            <a:r>
              <a:rPr lang="el-GR" sz="2800" dirty="0" smtClean="0"/>
              <a:t>διαμεσολάβησης.</a:t>
            </a:r>
            <a:endParaRPr lang="el-GR" sz="2800" dirty="0"/>
          </a:p>
        </p:txBody>
      </p:sp>
    </p:spTree>
    <p:extLst>
      <p:ext uri="{BB962C8B-B14F-4D97-AF65-F5344CB8AC3E}">
        <p14:creationId xmlns:p14="http://schemas.microsoft.com/office/powerpoint/2010/main" val="1716871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Παράδειγμα: Περιληπτικοί Δείκτες για το Επίπεδο Α1 (στοιχειώδης γνώση</a:t>
            </a:r>
            <a:r>
              <a:rPr lang="el-GR" sz="3600" dirty="0" smtClean="0"/>
              <a:t>)</a:t>
            </a:r>
            <a:r>
              <a:rPr lang="en-US" sz="3600" dirty="0" smtClean="0"/>
              <a:t> (1/5)</a:t>
            </a:r>
            <a:endParaRPr lang="en-US" sz="3600"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800" dirty="0"/>
              <a:t>Οι μαθητές θα πρέπει να είναι σε θέση:</a:t>
            </a:r>
          </a:p>
          <a:p>
            <a:pPr>
              <a:spcBef>
                <a:spcPts val="600"/>
              </a:spcBef>
            </a:pPr>
            <a:r>
              <a:rPr lang="el-GR" sz="2800" dirty="0"/>
              <a:t>Να κατανοούν και να παράγουν απλής δομής προτάσεις για να καλύψουν ανάγκες της καθημερινής ζωής, με λέξεις ευρείας χρήσης και τυποποιημένες εκφράσεις της καθημερινότητας.</a:t>
            </a:r>
          </a:p>
          <a:p>
            <a:pPr>
              <a:spcBef>
                <a:spcPts val="600"/>
              </a:spcBef>
            </a:pPr>
            <a:r>
              <a:rPr lang="el-GR" sz="2800" dirty="0"/>
              <a:t>Να χαιρετούν, να συστήνονται, να δίνουν ή να ζητούν πληροφορίες για τον εαυτό τους, να ευχαριστούν, να κατονομάζουν αντικείμενα, να περιγράφουν έναν χώρο ή ένα άτομο με πολύ απλές δομές</a:t>
            </a:r>
            <a:r>
              <a:rPr lang="el-GR" sz="2800" dirty="0" smtClean="0"/>
              <a:t>.</a:t>
            </a:r>
            <a:endParaRPr lang="el-GR" sz="2800" dirty="0"/>
          </a:p>
        </p:txBody>
      </p:sp>
    </p:spTree>
    <p:extLst>
      <p:ext uri="{BB962C8B-B14F-4D97-AF65-F5344CB8AC3E}">
        <p14:creationId xmlns:p14="http://schemas.microsoft.com/office/powerpoint/2010/main" val="17557271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Παράδειγμα: Περιληπτικοί Δείκτες για το Επίπεδο Α1 (στοιχειώδης γνώση</a:t>
            </a:r>
            <a:r>
              <a:rPr lang="el-GR" sz="3600" dirty="0" smtClean="0"/>
              <a:t>)</a:t>
            </a:r>
            <a:r>
              <a:rPr lang="en-US" sz="3600" dirty="0" smtClean="0"/>
              <a:t> (2/5)</a:t>
            </a:r>
            <a:endParaRPr lang="en-US" sz="3600" dirty="0"/>
          </a:p>
        </p:txBody>
      </p:sp>
      <p:sp>
        <p:nvSpPr>
          <p:cNvPr id="3" name="Content Placeholder 2"/>
          <p:cNvSpPr>
            <a:spLocks noGrp="1"/>
          </p:cNvSpPr>
          <p:nvPr>
            <p:ph idx="1"/>
            <p:custDataLst>
              <p:tags r:id="rId2"/>
            </p:custDataLst>
          </p:nvPr>
        </p:nvSpPr>
        <p:spPr/>
        <p:txBody>
          <a:bodyPr>
            <a:noAutofit/>
          </a:bodyPr>
          <a:lstStyle/>
          <a:p>
            <a:pPr>
              <a:spcBef>
                <a:spcPts val="600"/>
              </a:spcBef>
            </a:pPr>
            <a:r>
              <a:rPr lang="el-GR" sz="3000" dirty="0" smtClean="0"/>
              <a:t>Να </a:t>
            </a:r>
            <a:r>
              <a:rPr lang="el-GR" sz="3000" dirty="0"/>
              <a:t>κάνουν διάλογο με ομιλητές που γνωρίζουν καλά τη γλώσσα-στόχο προκειμένου να καλύψουν βασικές ανάγκες επικοινωνίας, με την προϋπόθεση ότι ο συνομιλητής τους μιλάει αργά και είναι πρόθυμος να βοηθήσει την επικοινωνία.</a:t>
            </a:r>
          </a:p>
          <a:p>
            <a:pPr>
              <a:spcBef>
                <a:spcPts val="600"/>
              </a:spcBef>
            </a:pPr>
            <a:r>
              <a:rPr lang="el-GR" sz="3000" dirty="0"/>
              <a:t>Να αποδίδουν στην Ελληνική ένα απλό μήνυμα που είναι γραμμένο στην ξένη γλώσσα</a:t>
            </a:r>
            <a:r>
              <a:rPr lang="el-GR" sz="3000" dirty="0" smtClean="0"/>
              <a:t>.</a:t>
            </a:r>
            <a:endParaRPr lang="el-GR" sz="3000" dirty="0"/>
          </a:p>
        </p:txBody>
      </p:sp>
    </p:spTree>
    <p:extLst>
      <p:ext uri="{BB962C8B-B14F-4D97-AF65-F5344CB8AC3E}">
        <p14:creationId xmlns:p14="http://schemas.microsoft.com/office/powerpoint/2010/main" val="25351066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Παράδειγμα: Περιληπτικοί Δείκτες για το Επίπεδο Α1 (στοιχειώδης γνώση</a:t>
            </a:r>
            <a:r>
              <a:rPr lang="el-GR" sz="3600" dirty="0" smtClean="0"/>
              <a:t>)</a:t>
            </a:r>
            <a:r>
              <a:rPr lang="en-US" sz="3600" dirty="0" smtClean="0"/>
              <a:t> (3/5)</a:t>
            </a:r>
            <a:endParaRPr lang="en-US" sz="3600"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800" b="1" dirty="0"/>
              <a:t>Κατανόηση γραπτού λόγου:</a:t>
            </a:r>
          </a:p>
          <a:p>
            <a:pPr marL="0" indent="0">
              <a:spcBef>
                <a:spcPts val="600"/>
              </a:spcBef>
              <a:buNone/>
            </a:pPr>
            <a:r>
              <a:rPr lang="el-GR" sz="2800" dirty="0"/>
              <a:t>Οι μαθητές θα πρέπει να είναι σε θέση:</a:t>
            </a:r>
          </a:p>
          <a:p>
            <a:pPr>
              <a:spcBef>
                <a:spcPts val="600"/>
              </a:spcBef>
            </a:pPr>
            <a:r>
              <a:rPr lang="el-GR" sz="2800" dirty="0"/>
              <a:t>Να κατανοούν το νόημα ενός σύντομου, πολύ απλά δομημένου πληροφοριακού ή περιγραφικού κειμένου αυθεντικού λόγου (ανακοίνωσης, πινακίδας, καταλόγου, αφίσας, σημειώματος, ηλεκτρονικής επιστολής) που αναφέρεται σε τυπικές καταστάσεις ή ανάγκες της καθημερινής ζωής</a:t>
            </a:r>
            <a:r>
              <a:rPr lang="el-GR" sz="2800" dirty="0" smtClean="0"/>
              <a:t>.</a:t>
            </a:r>
            <a:endParaRPr lang="el-GR" sz="2800" dirty="0"/>
          </a:p>
        </p:txBody>
      </p:sp>
    </p:spTree>
    <p:extLst>
      <p:ext uri="{BB962C8B-B14F-4D97-AF65-F5344CB8AC3E}">
        <p14:creationId xmlns:p14="http://schemas.microsoft.com/office/powerpoint/2010/main" val="30774000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Παράδειγμα: Περιληπτικοί Δείκτες για το Επίπεδο Α1 (στοιχειώδης γνώση</a:t>
            </a:r>
            <a:r>
              <a:rPr lang="el-GR" sz="3600" dirty="0" smtClean="0"/>
              <a:t>)</a:t>
            </a:r>
            <a:r>
              <a:rPr lang="en-US" sz="3600" dirty="0" smtClean="0"/>
              <a:t> (4/5)</a:t>
            </a:r>
            <a:endParaRPr lang="en-US" sz="3600" dirty="0"/>
          </a:p>
        </p:txBody>
      </p:sp>
      <p:sp>
        <p:nvSpPr>
          <p:cNvPr id="3" name="Content Placeholder 2"/>
          <p:cNvSpPr>
            <a:spLocks noGrp="1"/>
          </p:cNvSpPr>
          <p:nvPr>
            <p:ph idx="1"/>
            <p:custDataLst>
              <p:tags r:id="rId2"/>
            </p:custDataLst>
          </p:nvPr>
        </p:nvSpPr>
        <p:spPr/>
        <p:txBody>
          <a:bodyPr>
            <a:noAutofit/>
          </a:bodyPr>
          <a:lstStyle/>
          <a:p>
            <a:pPr>
              <a:spcBef>
                <a:spcPts val="600"/>
              </a:spcBef>
            </a:pPr>
            <a:r>
              <a:rPr lang="el-GR" sz="2800" dirty="0"/>
              <a:t>Να εντοπίζουν συγκεκριμένες πληροφορίες σε λίστες ή σύντομα κείμενα με περιορισμένο λεξιλόγιο, απλές γραμματικές δομές και περιορισμένα προτασιακά σχήματα.</a:t>
            </a:r>
          </a:p>
          <a:p>
            <a:pPr>
              <a:spcBef>
                <a:spcPts val="600"/>
              </a:spcBef>
            </a:pPr>
            <a:r>
              <a:rPr lang="el-GR" sz="2800" dirty="0"/>
              <a:t>Να αναγνωρίζουν αριθμούς, οικεία ονόματα (χωρών, πόλεων, γνωστών προσώπων, κ.λπ.), απλούς προσδιορισμούς χρόνου (επιρρήματα όπως «χθες», «σήμερα», «αύριο», ημερομηνίες, ώρες, κ.λπ.), τόπου (τοποθεσίες, διευθύνσεις) και ποσότητας (αριθμούς, τιμές</a:t>
            </a:r>
            <a:r>
              <a:rPr lang="el-GR" sz="2800" dirty="0" smtClean="0"/>
              <a:t>).</a:t>
            </a:r>
            <a:endParaRPr lang="el-GR" sz="2800" dirty="0"/>
          </a:p>
        </p:txBody>
      </p:sp>
    </p:spTree>
    <p:extLst>
      <p:ext uri="{BB962C8B-B14F-4D97-AF65-F5344CB8AC3E}">
        <p14:creationId xmlns:p14="http://schemas.microsoft.com/office/powerpoint/2010/main" val="33681282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Autofit/>
          </a:bodyPr>
          <a:lstStyle/>
          <a:p>
            <a:r>
              <a:rPr lang="el-GR" sz="3600" dirty="0"/>
              <a:t>Παράδειγμα: Περιληπτικοί Δείκτες για το Επίπεδο Α1 (στοιχειώδης γνώση</a:t>
            </a:r>
            <a:r>
              <a:rPr lang="el-GR" sz="3600" dirty="0" smtClean="0"/>
              <a:t>)</a:t>
            </a:r>
            <a:r>
              <a:rPr lang="en-US" sz="3600" dirty="0" smtClean="0"/>
              <a:t> (5/5)</a:t>
            </a:r>
            <a:endParaRPr lang="en-US" sz="3600" dirty="0"/>
          </a:p>
        </p:txBody>
      </p:sp>
      <p:sp>
        <p:nvSpPr>
          <p:cNvPr id="3" name="Content Placeholder 2"/>
          <p:cNvSpPr>
            <a:spLocks noGrp="1"/>
          </p:cNvSpPr>
          <p:nvPr>
            <p:ph idx="1"/>
            <p:custDataLst>
              <p:tags r:id="rId2"/>
            </p:custDataLst>
          </p:nvPr>
        </p:nvSpPr>
        <p:spPr/>
        <p:txBody>
          <a:bodyPr>
            <a:noAutofit/>
          </a:bodyPr>
          <a:lstStyle/>
          <a:p>
            <a:pPr>
              <a:spcBef>
                <a:spcPts val="600"/>
              </a:spcBef>
            </a:pPr>
            <a:r>
              <a:rPr lang="el-GR" sz="2800" dirty="0"/>
              <a:t>Να αναγνωρίζουν το περιβάλλον χρήσης τυποποιημένων εκφράσεων (λ.χ. ότι την πινακίδα «Μην πατάτε το γρασίδι» τη βρίσκουμε σε κάποιο πάρκο).</a:t>
            </a:r>
          </a:p>
          <a:p>
            <a:pPr>
              <a:spcBef>
                <a:spcPts val="600"/>
              </a:spcBef>
            </a:pPr>
            <a:r>
              <a:rPr lang="el-GR" sz="2800" dirty="0"/>
              <a:t>Να έχουν επίγνωση απλών γλωσσικών στοιχείων που χρησιμοποιούνται για τη σύνδεση των προτάσεων (παρατακτικών συνδέσμων, επιρρημάτων).</a:t>
            </a:r>
          </a:p>
        </p:txBody>
      </p:sp>
    </p:spTree>
    <p:extLst>
      <p:ext uri="{BB962C8B-B14F-4D97-AF65-F5344CB8AC3E}">
        <p14:creationId xmlns:p14="http://schemas.microsoft.com/office/powerpoint/2010/main" val="4070449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n-GB" dirty="0"/>
              <a:t>The subject specific curriculum</a:t>
            </a:r>
          </a:p>
        </p:txBody>
      </p:sp>
      <p:sp>
        <p:nvSpPr>
          <p:cNvPr id="2" name="Content Placeholder 1"/>
          <p:cNvSpPr>
            <a:spLocks noGrp="1"/>
          </p:cNvSpPr>
          <p:nvPr>
            <p:ph idx="1"/>
          </p:nvPr>
        </p:nvSpPr>
        <p:spPr/>
        <p:txBody>
          <a:bodyPr>
            <a:noAutofit/>
          </a:bodyPr>
          <a:lstStyle/>
          <a:p>
            <a:pPr marL="514350" indent="-514350">
              <a:spcBef>
                <a:spcPts val="600"/>
              </a:spcBef>
              <a:buFont typeface="+mj-lt"/>
              <a:buAutoNum type="arabicPeriod" startAt="2"/>
            </a:pPr>
            <a:r>
              <a:rPr lang="en-GB" sz="2800" dirty="0" smtClean="0"/>
              <a:t>The course of study or </a:t>
            </a:r>
            <a:r>
              <a:rPr lang="en-GB" sz="2800" b="1" dirty="0" smtClean="0"/>
              <a:t>content in a particular subject,</a:t>
            </a:r>
            <a:r>
              <a:rPr lang="en-GB" sz="2800" dirty="0" smtClean="0"/>
              <a:t> such as the mathematics curriculum or the history curriculum. The subject-specific curriculum,  is concerned:</a:t>
            </a:r>
          </a:p>
          <a:p>
            <a:pPr marL="914400" lvl="1" indent="-341313">
              <a:spcBef>
                <a:spcPts val="600"/>
              </a:spcBef>
            </a:pPr>
            <a:r>
              <a:rPr lang="en-GB" dirty="0" smtClean="0"/>
              <a:t>with the structure, content and organization of a particular course to be offered (for example, over a three year period in lower secondary school), as well as </a:t>
            </a:r>
          </a:p>
          <a:p>
            <a:pPr marL="914400" lvl="1" indent="-341313">
              <a:spcBef>
                <a:spcPts val="600"/>
              </a:spcBef>
            </a:pPr>
            <a:r>
              <a:rPr lang="en-GB" dirty="0" smtClean="0"/>
              <a:t>with the content to be included, disseminated and evaluated. </a:t>
            </a:r>
            <a:endParaRPr lang="en-GB" dirty="0"/>
          </a:p>
        </p:txBody>
      </p:sp>
    </p:spTree>
    <p:extLst>
      <p:ext uri="{BB962C8B-B14F-4D97-AF65-F5344CB8AC3E}">
        <p14:creationId xmlns:p14="http://schemas.microsoft.com/office/powerpoint/2010/main" val="20685227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Παραρτήματα του </a:t>
            </a:r>
            <a:r>
              <a:rPr lang="el-GR" dirty="0" smtClean="0"/>
              <a:t>ΕΠΣ-ΞΓ</a:t>
            </a:r>
            <a:r>
              <a:rPr lang="en-US" dirty="0" smtClean="0"/>
              <a:t> (1/3)</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Καταγραφή της προβλεπόμενης γλωσσικής ύλης κατά επίπεδα γλωσσομάθειας: </a:t>
            </a:r>
            <a:endParaRPr lang="en-US" sz="2800" dirty="0" smtClean="0"/>
          </a:p>
          <a:p>
            <a:pPr lvl="1"/>
            <a:r>
              <a:rPr lang="el-GR" sz="2400" dirty="0" smtClean="0"/>
              <a:t>ΠΑΡΑΡΤΗΜΑ </a:t>
            </a:r>
            <a:r>
              <a:rPr lang="el-GR" sz="2400" dirty="0"/>
              <a:t>1. </a:t>
            </a:r>
            <a:r>
              <a:rPr lang="el-GR" sz="2400" b="1" dirty="0"/>
              <a:t>Γλωσσικά μέσα </a:t>
            </a:r>
            <a:r>
              <a:rPr lang="el-GR" sz="2400" dirty="0"/>
              <a:t>(Λειτουργικά και Δομικά στοιχεία</a:t>
            </a:r>
            <a:r>
              <a:rPr lang="el-GR" sz="2400" dirty="0" smtClean="0"/>
              <a:t>).</a:t>
            </a:r>
            <a:endParaRPr lang="el-GR" sz="2400" dirty="0"/>
          </a:p>
          <a:p>
            <a:r>
              <a:rPr lang="el-GR" sz="2800" dirty="0"/>
              <a:t>Καταγραφή της ύλης των ξενόγλωσσων διδακτικών εγχειριδίων (κυρίως των κρατικών εκδόσεων) και οργάνωση σε επίπεδα </a:t>
            </a:r>
            <a:r>
              <a:rPr lang="el-GR" sz="2800" dirty="0" smtClean="0"/>
              <a:t>γλωσσομάθειας:</a:t>
            </a:r>
            <a:endParaRPr lang="en-US" sz="2800" dirty="0" smtClean="0"/>
          </a:p>
          <a:p>
            <a:pPr lvl="1"/>
            <a:r>
              <a:rPr lang="el-GR" sz="2400" dirty="0" smtClean="0"/>
              <a:t>ΠΑΡΑΡΤΗΜΑ </a:t>
            </a:r>
            <a:r>
              <a:rPr lang="el-GR" sz="2400" dirty="0"/>
              <a:t>2. </a:t>
            </a:r>
            <a:r>
              <a:rPr lang="el-GR" sz="2400" b="1" dirty="0"/>
              <a:t>Οργανόγραμμα ύλης σχολικών </a:t>
            </a:r>
            <a:r>
              <a:rPr lang="el-GR" sz="2400" b="1" dirty="0" smtClean="0"/>
              <a:t>εγχειριδίων.</a:t>
            </a:r>
            <a:endParaRPr lang="en-US" sz="2800" dirty="0"/>
          </a:p>
        </p:txBody>
      </p:sp>
    </p:spTree>
    <p:extLst>
      <p:ext uri="{BB962C8B-B14F-4D97-AF65-F5344CB8AC3E}">
        <p14:creationId xmlns:p14="http://schemas.microsoft.com/office/powerpoint/2010/main" val="16176484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Παραρτήματα του </a:t>
            </a:r>
            <a:r>
              <a:rPr lang="el-GR" dirty="0" smtClean="0"/>
              <a:t>ΕΠΣ-ΞΓ</a:t>
            </a:r>
            <a:r>
              <a:rPr lang="en-US" dirty="0" smtClean="0"/>
              <a:t> (2/3)</a:t>
            </a:r>
            <a:endParaRPr lang="en-US" dirty="0"/>
          </a:p>
        </p:txBody>
      </p:sp>
      <p:sp>
        <p:nvSpPr>
          <p:cNvPr id="3" name="Content Placeholder 2"/>
          <p:cNvSpPr>
            <a:spLocks noGrp="1"/>
          </p:cNvSpPr>
          <p:nvPr>
            <p:ph idx="1"/>
            <p:custDataLst>
              <p:tags r:id="rId2"/>
            </p:custDataLst>
          </p:nvPr>
        </p:nvSpPr>
        <p:spPr/>
        <p:txBody>
          <a:bodyPr>
            <a:noAutofit/>
          </a:bodyPr>
          <a:lstStyle/>
          <a:p>
            <a:pPr marL="0" indent="0">
              <a:buNone/>
            </a:pPr>
            <a:r>
              <a:rPr lang="el-GR" sz="3000" dirty="0"/>
              <a:t>Τα </a:t>
            </a:r>
            <a:r>
              <a:rPr lang="el-GR" sz="3000" b="1" dirty="0"/>
              <a:t>στοιχεία της ύλης </a:t>
            </a:r>
            <a:r>
              <a:rPr lang="el-GR" sz="3000" dirty="0"/>
              <a:t>που καταγράφονται και στα δύο Παραρτήματα είναι τεσσάρων κατηγοριών:</a:t>
            </a:r>
          </a:p>
          <a:p>
            <a:pPr marL="514350" indent="-514350">
              <a:buFont typeface="+mj-lt"/>
              <a:buAutoNum type="arabicPeriod"/>
            </a:pPr>
            <a:r>
              <a:rPr lang="el-GR" sz="3000" b="1" dirty="0"/>
              <a:t>επικοινωνιακοί στόχοι </a:t>
            </a:r>
            <a:r>
              <a:rPr lang="el-GR" sz="3000" dirty="0"/>
              <a:t>που μαθαίνει να επιδιώκει με τη γλώσσα ο μαθητής (π.χ. να χαιρετά, να συστήνεται</a:t>
            </a:r>
            <a:r>
              <a:rPr lang="el-GR" sz="3000" dirty="0" smtClean="0"/>
              <a:t>)</a:t>
            </a:r>
            <a:r>
              <a:rPr lang="en-GB" sz="3000" dirty="0" smtClean="0"/>
              <a:t>.</a:t>
            </a:r>
            <a:endParaRPr lang="el-GR" sz="3000" dirty="0"/>
          </a:p>
          <a:p>
            <a:pPr marL="514350" indent="-514350">
              <a:buFont typeface="+mj-lt"/>
              <a:buAutoNum type="arabicPeriod"/>
            </a:pPr>
            <a:r>
              <a:rPr lang="el-GR" sz="3000" b="1" dirty="0"/>
              <a:t>γραμματικά μέσα </a:t>
            </a:r>
            <a:r>
              <a:rPr lang="el-GR" sz="3000" dirty="0"/>
              <a:t>που μαθαίνει χρησιμοποιεί για να επικοινωνήσει (π.χ. το ρήμα είμαι, προσωπικές αντωνυμίες</a:t>
            </a:r>
            <a:r>
              <a:rPr lang="el-GR" sz="3000" dirty="0" smtClean="0"/>
              <a:t>)</a:t>
            </a:r>
            <a:r>
              <a:rPr lang="en-GB" sz="3000" dirty="0" smtClean="0"/>
              <a:t>.</a:t>
            </a:r>
            <a:endParaRPr lang="el-GR" sz="3000" dirty="0"/>
          </a:p>
        </p:txBody>
      </p:sp>
    </p:spTree>
    <p:extLst>
      <p:ext uri="{BB962C8B-B14F-4D97-AF65-F5344CB8AC3E}">
        <p14:creationId xmlns:p14="http://schemas.microsoft.com/office/powerpoint/2010/main" val="260540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Παραρτήματα του </a:t>
            </a:r>
            <a:r>
              <a:rPr lang="el-GR" dirty="0" smtClean="0"/>
              <a:t>ΕΠΣ-ΞΓ</a:t>
            </a:r>
            <a:r>
              <a:rPr lang="en-US" dirty="0" smtClean="0"/>
              <a:t> (3/3)</a:t>
            </a:r>
            <a:endParaRPr lang="en-US" dirty="0"/>
          </a:p>
        </p:txBody>
      </p:sp>
      <p:sp>
        <p:nvSpPr>
          <p:cNvPr id="3" name="Content Placeholder 2"/>
          <p:cNvSpPr>
            <a:spLocks noGrp="1"/>
          </p:cNvSpPr>
          <p:nvPr>
            <p:ph idx="1"/>
            <p:custDataLst>
              <p:tags r:id="rId2"/>
            </p:custDataLst>
          </p:nvPr>
        </p:nvSpPr>
        <p:spPr/>
        <p:txBody>
          <a:bodyPr>
            <a:noAutofit/>
          </a:bodyPr>
          <a:lstStyle/>
          <a:p>
            <a:pPr marL="514350" indent="-514350">
              <a:buFont typeface="+mj-lt"/>
              <a:buAutoNum type="arabicPeriod" startAt="3"/>
            </a:pPr>
            <a:r>
              <a:rPr lang="el-GR" b="1" dirty="0" smtClean="0"/>
              <a:t>θεματικά </a:t>
            </a:r>
            <a:r>
              <a:rPr lang="el-GR" b="1" dirty="0"/>
              <a:t>οργανωμένο λεξιλόγιο </a:t>
            </a:r>
            <a:r>
              <a:rPr lang="el-GR" dirty="0"/>
              <a:t>που μαθαίνει χρησιμοποιεί για να επικοινωνήσει (π.χ. ονόματα, αριθμοί</a:t>
            </a:r>
            <a:r>
              <a:rPr lang="el-GR" dirty="0" smtClean="0"/>
              <a:t>)</a:t>
            </a:r>
            <a:r>
              <a:rPr lang="en-GB" dirty="0" smtClean="0"/>
              <a:t>.</a:t>
            </a:r>
            <a:endParaRPr lang="el-GR" dirty="0"/>
          </a:p>
          <a:p>
            <a:pPr marL="514350" indent="-514350">
              <a:buFont typeface="+mj-lt"/>
              <a:buAutoNum type="arabicPeriod" startAt="4"/>
            </a:pPr>
            <a:r>
              <a:rPr lang="el-GR" b="1" dirty="0"/>
              <a:t>τύποι κειμένων </a:t>
            </a:r>
            <a:r>
              <a:rPr lang="el-GR" dirty="0"/>
              <a:t>με τους οποίους υλοποιείται η επικοινωνία (π.χ. γράμμα σε φίλο, </a:t>
            </a:r>
            <a:r>
              <a:rPr lang="el-GR" dirty="0" err="1"/>
              <a:t>email</a:t>
            </a:r>
            <a:r>
              <a:rPr lang="el-GR" dirty="0" smtClean="0"/>
              <a:t>)</a:t>
            </a:r>
            <a:r>
              <a:rPr lang="en-GB" dirty="0" smtClean="0"/>
              <a:t>.</a:t>
            </a:r>
            <a:endParaRPr lang="el-GR" dirty="0"/>
          </a:p>
        </p:txBody>
      </p:sp>
    </p:spTree>
    <p:extLst>
      <p:ext uri="{BB962C8B-B14F-4D97-AF65-F5344CB8AC3E}">
        <p14:creationId xmlns:p14="http://schemas.microsoft.com/office/powerpoint/2010/main" val="7130975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Παράρτημα 1</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800" dirty="0"/>
              <a:t>Συγκεντρώνει καταλόγους των στοιχείων της «προβλεπόμενης» ύλης </a:t>
            </a:r>
            <a:r>
              <a:rPr lang="el-GR" sz="2800" dirty="0" smtClean="0"/>
              <a:t>για</a:t>
            </a:r>
            <a:r>
              <a:rPr lang="en-US" sz="2800" dirty="0" smtClean="0"/>
              <a:t>:</a:t>
            </a:r>
            <a:endParaRPr lang="el-GR" sz="2800" dirty="0"/>
          </a:p>
          <a:p>
            <a:pPr>
              <a:spcBef>
                <a:spcPts val="600"/>
              </a:spcBef>
            </a:pPr>
            <a:r>
              <a:rPr lang="el-GR" sz="2800" dirty="0" smtClean="0"/>
              <a:t>να </a:t>
            </a:r>
            <a:r>
              <a:rPr lang="el-GR" sz="2800" b="1" dirty="0"/>
              <a:t>δημιουργήσει</a:t>
            </a:r>
            <a:r>
              <a:rPr lang="el-GR" sz="2800" dirty="0"/>
              <a:t> ο εκπαιδευτικός τις δικές του </a:t>
            </a:r>
            <a:r>
              <a:rPr lang="el-GR" sz="2800" b="1" dirty="0"/>
              <a:t>συνδέσεις</a:t>
            </a:r>
            <a:r>
              <a:rPr lang="el-GR" sz="2800" dirty="0"/>
              <a:t> μεταξύ των στοιχείων (επικοινωνιακοί στόχοι, γραμματικά μέσα, θεματικά οργανωμένο λεξιλόγιο και τύπους κειμένων</a:t>
            </a:r>
            <a:r>
              <a:rPr lang="el-GR" sz="2800" dirty="0" smtClean="0"/>
              <a:t>). </a:t>
            </a:r>
          </a:p>
          <a:p>
            <a:pPr>
              <a:spcBef>
                <a:spcPts val="600"/>
              </a:spcBef>
            </a:pPr>
            <a:r>
              <a:rPr lang="el-GR" sz="2800" dirty="0" smtClean="0"/>
              <a:t>να </a:t>
            </a:r>
            <a:r>
              <a:rPr lang="el-GR" sz="2800" b="1" dirty="0"/>
              <a:t>οργανώσει</a:t>
            </a:r>
            <a:r>
              <a:rPr lang="el-GR" sz="2800" dirty="0"/>
              <a:t> τη δική του </a:t>
            </a:r>
            <a:r>
              <a:rPr lang="el-GR" sz="2800" b="1" dirty="0"/>
              <a:t>μαθησιακή ενότητα </a:t>
            </a:r>
            <a:r>
              <a:rPr lang="el-GR" sz="2800" dirty="0"/>
              <a:t>(ή να εμπλουτίσει την ενότητα του διδακτικού </a:t>
            </a:r>
            <a:r>
              <a:rPr lang="el-GR" sz="2800" dirty="0" smtClean="0"/>
              <a:t>εγχειριδίου) λαμβάνοντας </a:t>
            </a:r>
            <a:r>
              <a:rPr lang="el-GR" sz="2800" dirty="0"/>
              <a:t>υπόψη τα χαρακτηριστικά της τάξης του</a:t>
            </a:r>
            <a:r>
              <a:rPr lang="el-GR" sz="2800" dirty="0" smtClean="0"/>
              <a:t>.</a:t>
            </a:r>
            <a:endParaRPr lang="el-GR" sz="2800" dirty="0"/>
          </a:p>
        </p:txBody>
      </p:sp>
    </p:spTree>
    <p:extLst>
      <p:ext uri="{BB962C8B-B14F-4D97-AF65-F5344CB8AC3E}">
        <p14:creationId xmlns:p14="http://schemas.microsoft.com/office/powerpoint/2010/main" val="17461634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Παράρτημα 2:</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2800" dirty="0"/>
              <a:t>Καταγράφονται συγκεκριμένοι </a:t>
            </a:r>
            <a:r>
              <a:rPr lang="el-GR" sz="2800" b="1" dirty="0"/>
              <a:t>συσχετισμοί μεταξύ στοιχείων ύλης</a:t>
            </a:r>
            <a:r>
              <a:rPr lang="el-GR" sz="2800" dirty="0"/>
              <a:t> (των ενοτήτων εγχειριδίων). Δηλαδή </a:t>
            </a:r>
            <a:r>
              <a:rPr lang="el-GR" sz="2800" dirty="0" smtClean="0"/>
              <a:t>πώς οι </a:t>
            </a:r>
            <a:r>
              <a:rPr lang="el-GR" sz="2800" b="1" dirty="0"/>
              <a:t>επικοινωνιακοί στόχοι </a:t>
            </a:r>
            <a:r>
              <a:rPr lang="el-GR" sz="2800" dirty="0"/>
              <a:t>(π.χ. να περιγράφει κάποιος τον εαυτό του) επιτυγχάνονται με </a:t>
            </a:r>
            <a:r>
              <a:rPr lang="el-GR" sz="2800" dirty="0" smtClean="0"/>
              <a:t>συγκεκριμένα</a:t>
            </a:r>
            <a:r>
              <a:rPr lang="el-GR" sz="2800" dirty="0"/>
              <a:t> </a:t>
            </a:r>
            <a:r>
              <a:rPr lang="el-GR" sz="2800" b="1" dirty="0" smtClean="0"/>
              <a:t>γραμματικά</a:t>
            </a:r>
            <a:r>
              <a:rPr lang="el-GR" sz="2800" dirty="0" smtClean="0"/>
              <a:t> </a:t>
            </a:r>
            <a:r>
              <a:rPr lang="el-GR" sz="2800" dirty="0"/>
              <a:t>και </a:t>
            </a:r>
            <a:r>
              <a:rPr lang="el-GR" sz="2800" b="1" dirty="0"/>
              <a:t>λεξικά</a:t>
            </a:r>
            <a:r>
              <a:rPr lang="el-GR" sz="2800" dirty="0"/>
              <a:t> μέσα (</a:t>
            </a:r>
            <a:r>
              <a:rPr lang="el-GR" sz="2800" dirty="0" err="1"/>
              <a:t>use</a:t>
            </a:r>
            <a:r>
              <a:rPr lang="el-GR" sz="2800" dirty="0"/>
              <a:t> of </a:t>
            </a:r>
            <a:r>
              <a:rPr lang="el-GR" sz="2800" dirty="0" err="1"/>
              <a:t>to</a:t>
            </a:r>
            <a:r>
              <a:rPr lang="el-GR" sz="2800" dirty="0"/>
              <a:t> </a:t>
            </a:r>
            <a:r>
              <a:rPr lang="el-GR" sz="2800" dirty="0" err="1"/>
              <a:t>be</a:t>
            </a:r>
            <a:r>
              <a:rPr lang="el-GR" sz="2800" dirty="0"/>
              <a:t> + </a:t>
            </a:r>
            <a:r>
              <a:rPr lang="el-GR" sz="2800" dirty="0" err="1"/>
              <a:t>to</a:t>
            </a:r>
            <a:r>
              <a:rPr lang="el-GR" sz="2800" dirty="0"/>
              <a:t> </a:t>
            </a:r>
            <a:r>
              <a:rPr lang="el-GR" sz="2800" dirty="0" err="1"/>
              <a:t>have</a:t>
            </a:r>
            <a:r>
              <a:rPr lang="el-GR" sz="2800" dirty="0"/>
              <a:t>, </a:t>
            </a:r>
            <a:r>
              <a:rPr lang="el-GR" sz="2800" dirty="0" err="1"/>
              <a:t>words</a:t>
            </a:r>
            <a:r>
              <a:rPr lang="el-GR" sz="2800" dirty="0"/>
              <a:t> on </a:t>
            </a:r>
            <a:r>
              <a:rPr lang="el-GR" sz="2800" dirty="0" err="1"/>
              <a:t>body</a:t>
            </a:r>
            <a:r>
              <a:rPr lang="el-GR" sz="2800" dirty="0"/>
              <a:t> and </a:t>
            </a:r>
            <a:r>
              <a:rPr lang="el-GR" sz="2800" dirty="0" err="1"/>
              <a:t>facial</a:t>
            </a:r>
            <a:r>
              <a:rPr lang="el-GR" sz="2800" dirty="0"/>
              <a:t> </a:t>
            </a:r>
            <a:r>
              <a:rPr lang="el-GR" sz="2800" dirty="0" err="1" smtClean="0"/>
              <a:t>features</a:t>
            </a:r>
            <a:r>
              <a:rPr lang="el-GR" sz="2800" dirty="0" smtClean="0"/>
              <a:t>) σε </a:t>
            </a:r>
            <a:r>
              <a:rPr lang="el-GR" sz="2800" dirty="0"/>
              <a:t>ορισμένους </a:t>
            </a:r>
            <a:r>
              <a:rPr lang="el-GR" sz="2800" b="1" dirty="0"/>
              <a:t>τύπους κειμένων </a:t>
            </a:r>
            <a:r>
              <a:rPr lang="el-GR" sz="2800" dirty="0"/>
              <a:t>(π.χ. μήνυμα σε e-</a:t>
            </a:r>
            <a:r>
              <a:rPr lang="el-GR" sz="2800" dirty="0" err="1"/>
              <a:t>pal</a:t>
            </a:r>
            <a:r>
              <a:rPr lang="el-GR" sz="2800" dirty="0" smtClean="0"/>
              <a:t>).</a:t>
            </a:r>
            <a:endParaRPr lang="el-GR" sz="2800" dirty="0"/>
          </a:p>
        </p:txBody>
      </p:sp>
    </p:spTree>
    <p:extLst>
      <p:ext uri="{BB962C8B-B14F-4D97-AF65-F5344CB8AC3E}">
        <p14:creationId xmlns:p14="http://schemas.microsoft.com/office/powerpoint/2010/main" val="34347016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Ο Οδηγός του Εκπαιδευτικού των Ξένων </a:t>
            </a:r>
            <a:r>
              <a:rPr lang="el-GR" dirty="0" smtClean="0"/>
              <a:t>Γλωσσών</a:t>
            </a:r>
            <a:r>
              <a:rPr lang="en-US" dirty="0" smtClean="0"/>
              <a:t> (1/2)</a:t>
            </a:r>
            <a:endParaRPr lang="en-US" dirty="0"/>
          </a:p>
        </p:txBody>
      </p:sp>
      <p:sp>
        <p:nvSpPr>
          <p:cNvPr id="3" name="Content Placeholder 2"/>
          <p:cNvSpPr>
            <a:spLocks noGrp="1"/>
          </p:cNvSpPr>
          <p:nvPr>
            <p:ph idx="1"/>
            <p:custDataLst>
              <p:tags r:id="rId2"/>
            </p:custDataLst>
          </p:nvPr>
        </p:nvSpPr>
        <p:spPr/>
        <p:txBody>
          <a:bodyPr>
            <a:normAutofit/>
          </a:bodyPr>
          <a:lstStyle/>
          <a:p>
            <a:pPr>
              <a:spcBef>
                <a:spcPts val="600"/>
              </a:spcBef>
            </a:pPr>
            <a:r>
              <a:rPr lang="el-GR" dirty="0"/>
              <a:t>Ο Οδηγός αποτελεί εισαγωγή σ’ ένα συνολικό πρόγραμμα υποστήριξης για τους εκπαιδευτικούς που θα εφαρμόσουν το «Ενιαίο Πρόγραμμα Σπουδών των Ξένων Γλωσσών» (ΕΠΣ-ΞΓ) στο σχολείο.</a:t>
            </a:r>
          </a:p>
          <a:p>
            <a:pPr>
              <a:spcBef>
                <a:spcPts val="600"/>
              </a:spcBef>
            </a:pPr>
            <a:r>
              <a:rPr lang="el-GR" dirty="0"/>
              <a:t>Απευθύνεται στους εκπαιδευτικούς όλων των ξένων γλωσσών του σχολείου και των δύο βαθμίδων της εκπαίδευσης</a:t>
            </a:r>
            <a:r>
              <a:rPr lang="el-GR" dirty="0" smtClean="0"/>
              <a:t>.</a:t>
            </a:r>
            <a:endParaRPr lang="el-GR" dirty="0"/>
          </a:p>
        </p:txBody>
      </p:sp>
    </p:spTree>
    <p:extLst>
      <p:ext uri="{BB962C8B-B14F-4D97-AF65-F5344CB8AC3E}">
        <p14:creationId xmlns:p14="http://schemas.microsoft.com/office/powerpoint/2010/main" val="35121635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l-GR" dirty="0"/>
              <a:t>Ο Οδηγός του Εκπαιδευτικού των Ξένων </a:t>
            </a:r>
            <a:r>
              <a:rPr lang="el-GR" dirty="0" smtClean="0"/>
              <a:t>Γλωσσών</a:t>
            </a:r>
            <a:r>
              <a:rPr lang="en-US" dirty="0" smtClean="0"/>
              <a:t> (2/2)</a:t>
            </a:r>
            <a:endParaRPr lang="en-US" dirty="0"/>
          </a:p>
        </p:txBody>
      </p:sp>
      <p:sp>
        <p:nvSpPr>
          <p:cNvPr id="3" name="Content Placeholder 2"/>
          <p:cNvSpPr>
            <a:spLocks noGrp="1"/>
          </p:cNvSpPr>
          <p:nvPr>
            <p:ph idx="1"/>
            <p:custDataLst>
              <p:tags r:id="rId2"/>
            </p:custDataLst>
          </p:nvPr>
        </p:nvSpPr>
        <p:spPr/>
        <p:txBody>
          <a:bodyPr>
            <a:normAutofit/>
          </a:bodyPr>
          <a:lstStyle/>
          <a:p>
            <a:pPr>
              <a:spcBef>
                <a:spcPts val="600"/>
              </a:spcBef>
            </a:pPr>
            <a:r>
              <a:rPr lang="el-GR" dirty="0" smtClean="0"/>
              <a:t>Είναι </a:t>
            </a:r>
            <a:r>
              <a:rPr lang="el-GR" dirty="0"/>
              <a:t>γραμμένος στην Ελληνική, δημιουργώντας έτσι προϋποθέσεις για την:</a:t>
            </a:r>
          </a:p>
          <a:p>
            <a:pPr>
              <a:spcBef>
                <a:spcPts val="600"/>
              </a:spcBef>
            </a:pPr>
            <a:r>
              <a:rPr lang="el-GR" dirty="0"/>
              <a:t>ανάπτυξη μιας ‘μεταγλώσσας’ για την </a:t>
            </a:r>
            <a:r>
              <a:rPr lang="el-GR" dirty="0" err="1"/>
              <a:t>γλωσσοδιδακτική</a:t>
            </a:r>
            <a:r>
              <a:rPr lang="el-GR" dirty="0"/>
              <a:t> στα Ελληνικά. </a:t>
            </a:r>
          </a:p>
          <a:p>
            <a:pPr>
              <a:spcBef>
                <a:spcPts val="600"/>
              </a:spcBef>
            </a:pPr>
            <a:r>
              <a:rPr lang="el-GR" dirty="0"/>
              <a:t>Δημιουργία μιας ξενόγλωσσης εκπαιδευτικής κοινότητας κοινών πρακτικών στον τόπο μας</a:t>
            </a:r>
            <a:r>
              <a:rPr lang="el-GR" dirty="0" smtClean="0"/>
              <a:t>.</a:t>
            </a:r>
            <a:endParaRPr lang="el-GR" dirty="0"/>
          </a:p>
        </p:txBody>
      </p:sp>
    </p:spTree>
    <p:extLst>
      <p:ext uri="{BB962C8B-B14F-4D97-AF65-F5344CB8AC3E}">
        <p14:creationId xmlns:p14="http://schemas.microsoft.com/office/powerpoint/2010/main" val="21358090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Καινοτομίες του </a:t>
            </a:r>
            <a:r>
              <a:rPr lang="el-GR" dirty="0" smtClean="0"/>
              <a:t>Οδηγού</a:t>
            </a:r>
            <a:r>
              <a:rPr lang="en-GB" dirty="0" smtClean="0"/>
              <a:t> (1/2)</a:t>
            </a:r>
            <a:endParaRPr lang="en-US" dirty="0"/>
          </a:p>
        </p:txBody>
      </p:sp>
      <p:sp>
        <p:nvSpPr>
          <p:cNvPr id="3" name="Content Placeholder 2"/>
          <p:cNvSpPr>
            <a:spLocks noGrp="1"/>
          </p:cNvSpPr>
          <p:nvPr>
            <p:ph idx="1"/>
            <p:custDataLst>
              <p:tags r:id="rId2"/>
            </p:custDataLst>
          </p:nvPr>
        </p:nvSpPr>
        <p:spPr/>
        <p:txBody>
          <a:bodyPr>
            <a:noAutofit/>
          </a:bodyPr>
          <a:lstStyle/>
          <a:p>
            <a:r>
              <a:rPr lang="el-GR" sz="2800" dirty="0"/>
              <a:t>Εξηγεί το </a:t>
            </a:r>
            <a:r>
              <a:rPr lang="el-GR" sz="2800" b="1" dirty="0"/>
              <a:t>γιατί</a:t>
            </a:r>
            <a:r>
              <a:rPr lang="el-GR" sz="2800" dirty="0"/>
              <a:t> και το </a:t>
            </a:r>
            <a:r>
              <a:rPr lang="el-GR" sz="2800" b="1" dirty="0"/>
              <a:t>πώς</a:t>
            </a:r>
            <a:r>
              <a:rPr lang="el-GR" sz="2800" dirty="0"/>
              <a:t> να χρησιμοποιήσει ο εκπαιδευτικός το ΕΠΣ-ΞΓ και προτείνει διδακτικές τεχνικές και δραστηριότητες που μπορεί να βοηθήσουν τον εκπαιδευτικό να πετύχει τους στόχους του. </a:t>
            </a:r>
          </a:p>
          <a:p>
            <a:r>
              <a:rPr lang="el-GR" sz="2800" dirty="0"/>
              <a:t>Προτείνει ένα νέο μοντέλο εκπαίδευσης και προσέγγιση στη μάθηση, αλλά δεν καθορίζει μία μέθοδο διδασκαλίας. </a:t>
            </a:r>
          </a:p>
          <a:p>
            <a:r>
              <a:rPr lang="el-GR" sz="2800" dirty="0"/>
              <a:t>Προτρέπει σε πολλαπλούς τρόπους αξιολόγησης της αποκτηθείσας γνώσης. </a:t>
            </a:r>
          </a:p>
        </p:txBody>
      </p:sp>
    </p:spTree>
    <p:extLst>
      <p:ext uri="{BB962C8B-B14F-4D97-AF65-F5344CB8AC3E}">
        <p14:creationId xmlns:p14="http://schemas.microsoft.com/office/powerpoint/2010/main" val="33352515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Καινοτομίες του </a:t>
            </a:r>
            <a:r>
              <a:rPr lang="el-GR" dirty="0" smtClean="0"/>
              <a:t>Οδηγού</a:t>
            </a:r>
            <a:r>
              <a:rPr lang="en-GB" dirty="0" smtClean="0"/>
              <a:t> (2/2)</a:t>
            </a:r>
            <a:endParaRPr lang="en-US" dirty="0"/>
          </a:p>
        </p:txBody>
      </p:sp>
      <p:sp>
        <p:nvSpPr>
          <p:cNvPr id="3" name="Content Placeholder 2"/>
          <p:cNvSpPr>
            <a:spLocks noGrp="1"/>
          </p:cNvSpPr>
          <p:nvPr>
            <p:ph idx="1"/>
            <p:custDataLst>
              <p:tags r:id="rId2"/>
            </p:custDataLst>
          </p:nvPr>
        </p:nvSpPr>
        <p:spPr/>
        <p:txBody>
          <a:bodyPr/>
          <a:lstStyle/>
          <a:p>
            <a:r>
              <a:rPr lang="el-GR" dirty="0"/>
              <a:t>Ο Οδηγός περιλαμβάνει παράδειγμα Αναλυτικού Προγράμματος Σπουδών (ΑΠΣ</a:t>
            </a:r>
            <a:r>
              <a:rPr lang="el-GR" dirty="0" smtClean="0"/>
              <a:t>).</a:t>
            </a:r>
            <a:endParaRPr lang="el-GR" dirty="0"/>
          </a:p>
          <a:p>
            <a:r>
              <a:rPr lang="el-GR" dirty="0"/>
              <a:t>Έχοντας κατά νου τις διαφορές μεταξύ σχολικών μονάδων, σχολικών τάξεων και των μαθητών κάθε τάξης, θα ήταν ανακόλουθο και αντιφατικό να σχεδιαστεί ένα ΑΠΣ με πανελλαδική ισχύ –ίδιο για όλους τους μαθητές για όλα τα σχολεία της χώρας. </a:t>
            </a:r>
          </a:p>
        </p:txBody>
      </p:sp>
    </p:spTree>
    <p:extLst>
      <p:ext uri="{BB962C8B-B14F-4D97-AF65-F5344CB8AC3E}">
        <p14:creationId xmlns:p14="http://schemas.microsoft.com/office/powerpoint/2010/main" val="32949940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Σκοπός και φύση του Οδηγού</a:t>
            </a:r>
            <a:endParaRPr lang="en-US" dirty="0"/>
          </a:p>
        </p:txBody>
      </p:sp>
      <p:sp>
        <p:nvSpPr>
          <p:cNvPr id="3" name="Content Placeholder 2"/>
          <p:cNvSpPr>
            <a:spLocks noGrp="1"/>
          </p:cNvSpPr>
          <p:nvPr>
            <p:ph idx="1"/>
            <p:custDataLst>
              <p:tags r:id="rId2"/>
            </p:custDataLst>
          </p:nvPr>
        </p:nvSpPr>
        <p:spPr>
          <a:xfrm>
            <a:off x="464156" y="1493134"/>
            <a:ext cx="8222644" cy="4672170"/>
          </a:xfrm>
        </p:spPr>
        <p:txBody>
          <a:bodyPr>
            <a:noAutofit/>
          </a:bodyPr>
          <a:lstStyle/>
          <a:p>
            <a:pPr marL="0" indent="0">
              <a:spcBef>
                <a:spcPts val="600"/>
              </a:spcBef>
              <a:buNone/>
            </a:pPr>
            <a:r>
              <a:rPr lang="el-GR" sz="2800" dirty="0"/>
              <a:t>Ο Οδηγός είναι ένα εργαλείο για να βοηθήσει τον εκπαιδευτικό να κατανοήσει το ΕΠΣ-ΞΓ και πως να το εφαρμόσει στη δική του τάξη –λαμβάνοντας υπόψη τις εκάστοτε ανάγκες και ενδιαφέροντα των μαθητών του. Για τον λόγο </a:t>
            </a:r>
            <a:r>
              <a:rPr lang="el-GR" sz="2800" dirty="0" smtClean="0"/>
              <a:t>αυτό:</a:t>
            </a:r>
          </a:p>
          <a:p>
            <a:pPr>
              <a:spcBef>
                <a:spcPts val="600"/>
              </a:spcBef>
            </a:pPr>
            <a:r>
              <a:rPr lang="el-GR" sz="2600" dirty="0" smtClean="0"/>
              <a:t>Παρουσιάζει </a:t>
            </a:r>
            <a:r>
              <a:rPr lang="el-GR" sz="2600" dirty="0"/>
              <a:t>τη θεωρητική βάση πάνω στην οποία στηρίχθηκε το </a:t>
            </a:r>
            <a:r>
              <a:rPr lang="el-GR" sz="2600" dirty="0" smtClean="0"/>
              <a:t>ΕΠΣ-ΞΓ.</a:t>
            </a:r>
          </a:p>
          <a:p>
            <a:pPr>
              <a:spcBef>
                <a:spcPts val="600"/>
              </a:spcBef>
            </a:pPr>
            <a:r>
              <a:rPr lang="el-GR" sz="2600" dirty="0" smtClean="0"/>
              <a:t>Προτείνει </a:t>
            </a:r>
            <a:r>
              <a:rPr lang="el-GR" sz="2600" dirty="0"/>
              <a:t>ποικίλες διδακτικές προσεγγίσεις και πρακτικές για την εκπαιδευτική διαδικασία, εναλλακτικούς τρόπους οργάνωσης του μαθήματος και της μαθησιακής πράξης. </a:t>
            </a:r>
          </a:p>
        </p:txBody>
      </p:sp>
    </p:spTree>
    <p:extLst>
      <p:ext uri="{BB962C8B-B14F-4D97-AF65-F5344CB8AC3E}">
        <p14:creationId xmlns:p14="http://schemas.microsoft.com/office/powerpoint/2010/main" val="57197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GB" dirty="0"/>
              <a:t>Foreign Language </a:t>
            </a:r>
            <a:r>
              <a:rPr lang="en-GB" dirty="0" smtClean="0"/>
              <a:t>curriculum</a:t>
            </a:r>
            <a:r>
              <a:rPr lang="el-GR" dirty="0" smtClean="0"/>
              <a:t> (1/2)</a:t>
            </a:r>
            <a:endParaRPr lang="en-GB" dirty="0"/>
          </a:p>
        </p:txBody>
      </p:sp>
      <p:sp>
        <p:nvSpPr>
          <p:cNvPr id="2" name="Content Placeholder 1"/>
          <p:cNvSpPr>
            <a:spLocks noGrp="1"/>
          </p:cNvSpPr>
          <p:nvPr>
            <p:ph idx="1"/>
          </p:nvPr>
        </p:nvSpPr>
        <p:spPr/>
        <p:txBody>
          <a:bodyPr>
            <a:noAutofit/>
          </a:bodyPr>
          <a:lstStyle/>
          <a:p>
            <a:r>
              <a:rPr lang="en-GB" dirty="0" smtClean="0"/>
              <a:t>The </a:t>
            </a:r>
            <a:r>
              <a:rPr lang="en-GB" b="1" dirty="0" smtClean="0"/>
              <a:t>Foreign Language</a:t>
            </a:r>
            <a:r>
              <a:rPr lang="en-GB" dirty="0" smtClean="0"/>
              <a:t> </a:t>
            </a:r>
            <a:r>
              <a:rPr lang="en-GB" b="1" dirty="0" smtClean="0"/>
              <a:t>curriculum</a:t>
            </a:r>
            <a:r>
              <a:rPr lang="en-GB" dirty="0" smtClean="0"/>
              <a:t> is concerned with the planning, implementation, management, administration and evaluation of the foreign language programme.</a:t>
            </a:r>
            <a:endParaRPr lang="en-GB" dirty="0"/>
          </a:p>
        </p:txBody>
      </p:sp>
    </p:spTree>
    <p:extLst>
      <p:ext uri="{BB962C8B-B14F-4D97-AF65-F5344CB8AC3E}">
        <p14:creationId xmlns:p14="http://schemas.microsoft.com/office/powerpoint/2010/main" val="20337411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(1/10)</a:t>
            </a:r>
            <a:endParaRPr lang="en-US" dirty="0"/>
          </a:p>
        </p:txBody>
      </p:sp>
      <p:sp>
        <p:nvSpPr>
          <p:cNvPr id="3" name="Content Placeholder 2"/>
          <p:cNvSpPr>
            <a:spLocks noGrp="1"/>
          </p:cNvSpPr>
          <p:nvPr>
            <p:ph idx="1"/>
            <p:custDataLst>
              <p:tags r:id="rId2"/>
            </p:custDataLst>
          </p:nvPr>
        </p:nvSpPr>
        <p:spPr/>
        <p:txBody>
          <a:bodyPr>
            <a:normAutofit/>
          </a:bodyPr>
          <a:lstStyle/>
          <a:p>
            <a:pPr marL="0" indent="0">
              <a:spcBef>
                <a:spcPts val="600"/>
              </a:spcBef>
              <a:buNone/>
            </a:pPr>
            <a:r>
              <a:rPr lang="el-GR" dirty="0"/>
              <a:t>Ο Οδηγός στην παρούσα μορφή του αποτελείται από τον Πρόλογο, οχτώ κεφάλαια και ένα </a:t>
            </a:r>
            <a:r>
              <a:rPr lang="el-GR" dirty="0" smtClean="0"/>
              <a:t>Παράρτημα</a:t>
            </a:r>
            <a:r>
              <a:rPr lang="en-US" dirty="0" smtClean="0"/>
              <a:t>.</a:t>
            </a:r>
          </a:p>
        </p:txBody>
      </p:sp>
    </p:spTree>
    <p:extLst>
      <p:ext uri="{BB962C8B-B14F-4D97-AF65-F5344CB8AC3E}">
        <p14:creationId xmlns:p14="http://schemas.microsoft.com/office/powerpoint/2010/main" val="8744516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(2/10)</a:t>
            </a:r>
            <a:endParaRPr lang="en-US" dirty="0"/>
          </a:p>
        </p:txBody>
      </p:sp>
      <p:sp>
        <p:nvSpPr>
          <p:cNvPr id="3" name="Content Placeholder 2"/>
          <p:cNvSpPr>
            <a:spLocks noGrp="1"/>
          </p:cNvSpPr>
          <p:nvPr>
            <p:ph idx="1"/>
            <p:custDataLst>
              <p:tags r:id="rId2"/>
            </p:custDataLst>
          </p:nvPr>
        </p:nvSpPr>
        <p:spPr/>
        <p:txBody>
          <a:bodyPr>
            <a:normAutofit/>
          </a:bodyPr>
          <a:lstStyle/>
          <a:p>
            <a:pPr marL="0" indent="0">
              <a:spcBef>
                <a:spcPts val="600"/>
              </a:spcBef>
              <a:buNone/>
            </a:pPr>
            <a:r>
              <a:rPr lang="el-GR" b="1" dirty="0" smtClean="0"/>
              <a:t>Κεφάλαιο 1: Το ΕΠΣ και η εφαρμογή του.</a:t>
            </a:r>
          </a:p>
          <a:p>
            <a:r>
              <a:rPr lang="el-GR" dirty="0" smtClean="0"/>
              <a:t>Συνοπτική παρουσίαση του ΕΠΣ-ΞΓ και πώς ο εκπαιδευτικός μπορεί να το αξιοποιήσει σαν εργαλείο σχεδιασμού της εκπαιδευτικής διαδικασίας.</a:t>
            </a:r>
            <a:endParaRPr lang="el-GR" dirty="0"/>
          </a:p>
        </p:txBody>
      </p:sp>
    </p:spTree>
    <p:extLst>
      <p:ext uri="{BB962C8B-B14F-4D97-AF65-F5344CB8AC3E}">
        <p14:creationId xmlns:p14="http://schemas.microsoft.com/office/powerpoint/2010/main" val="24554707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(3/10)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0"/>
              </a:spcBef>
              <a:buNone/>
            </a:pPr>
            <a:r>
              <a:rPr lang="el-GR" b="1" dirty="0"/>
              <a:t>Κεφάλαιο 2: Το πλαίσιο του ΕΠΣ-ΞΓ - Παιδαγωγικές του </a:t>
            </a:r>
            <a:r>
              <a:rPr lang="el-GR" b="1" dirty="0" smtClean="0"/>
              <a:t>αρχές.</a:t>
            </a:r>
            <a:endParaRPr lang="el-GR" b="1" dirty="0"/>
          </a:p>
          <a:p>
            <a:r>
              <a:rPr lang="el-GR" dirty="0" smtClean="0"/>
              <a:t>Παρουσιάζεται </a:t>
            </a:r>
            <a:r>
              <a:rPr lang="el-GR" dirty="0"/>
              <a:t>το ευρύτερο </a:t>
            </a:r>
            <a:r>
              <a:rPr lang="el-GR" dirty="0" err="1"/>
              <a:t>κοινωνικοπολιτισμικό</a:t>
            </a:r>
            <a:r>
              <a:rPr lang="el-GR" dirty="0"/>
              <a:t> πλαίσιο εντός του οποίου αναπτύχθηκε το ΕΠΣ-ΞΓ, το μοντέλο εκπαίδευσης που υιοθετεί, καθώς και πρόταση εφαρμογής του ΕΠΣ-ΞΓ.</a:t>
            </a:r>
          </a:p>
        </p:txBody>
      </p:sp>
    </p:spTree>
    <p:extLst>
      <p:ext uri="{BB962C8B-B14F-4D97-AF65-F5344CB8AC3E}">
        <p14:creationId xmlns:p14="http://schemas.microsoft.com/office/powerpoint/2010/main" val="16818958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(4/10)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b="1" dirty="0"/>
              <a:t>Κεφάλαιο 3: Εκπαιδευτικές προσεγγίσεις του </a:t>
            </a:r>
            <a:r>
              <a:rPr lang="el-GR" b="1" dirty="0" smtClean="0"/>
              <a:t>ΕΠΣ-ΞΓ.</a:t>
            </a:r>
            <a:endParaRPr lang="en-US" b="1" dirty="0" smtClean="0"/>
          </a:p>
          <a:p>
            <a:r>
              <a:rPr lang="el-GR" dirty="0" smtClean="0"/>
              <a:t>Παρουσιάζονται </a:t>
            </a:r>
            <a:r>
              <a:rPr lang="el-GR" dirty="0"/>
              <a:t>παιδαγωγικές προσεγγίσεις (διαφοροποιημένη μάθηση και «Νέα Μάθηση») που συνάδουν με τη λογική του ΕΠΣ-ΞΓ όπως αναπτύχθηκε στο πλαίσιο του «Νέου Σχολείου».</a:t>
            </a:r>
          </a:p>
          <a:p>
            <a:pPr>
              <a:spcBef>
                <a:spcPts val="600"/>
              </a:spcBef>
            </a:pPr>
            <a:endParaRPr lang="el-GR" sz="2700" dirty="0"/>
          </a:p>
        </p:txBody>
      </p:sp>
    </p:spTree>
    <p:extLst>
      <p:ext uri="{BB962C8B-B14F-4D97-AF65-F5344CB8AC3E}">
        <p14:creationId xmlns:p14="http://schemas.microsoft.com/office/powerpoint/2010/main" val="33463813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(5/10)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b="1" dirty="0"/>
              <a:t>Κεφάλαιο 4: Σχέδια </a:t>
            </a:r>
            <a:r>
              <a:rPr lang="el-GR" b="1" dirty="0" smtClean="0"/>
              <a:t>μαθημάτων.</a:t>
            </a:r>
          </a:p>
          <a:p>
            <a:pPr>
              <a:spcBef>
                <a:spcPts val="600"/>
              </a:spcBef>
            </a:pPr>
            <a:r>
              <a:rPr lang="el-GR" dirty="0" smtClean="0"/>
              <a:t>Παρουσιάζει τη </a:t>
            </a:r>
            <a:r>
              <a:rPr lang="el-GR" dirty="0"/>
              <a:t>λογική και τη δομή της Μάθησης μέσω Σχεδιασμού (μοντέλο μαθησιακών ενοτήτων βασισμένη στις αρχές της Νέας Μάθησης). </a:t>
            </a:r>
            <a:endParaRPr lang="el-GR" dirty="0" smtClean="0"/>
          </a:p>
          <a:p>
            <a:pPr>
              <a:spcBef>
                <a:spcPts val="600"/>
              </a:spcBef>
            </a:pPr>
            <a:r>
              <a:rPr lang="el-GR" dirty="0" smtClean="0"/>
              <a:t>Περιλαμβάνει </a:t>
            </a:r>
            <a:r>
              <a:rPr lang="el-GR" dirty="0"/>
              <a:t>τέσσερα δείγματα μαθησιακών ενοτήτων για διάφορα επίπεδα γλωσσομάθειας για τα Αγγλικά, Γαλλικά, Γερμανικά.</a:t>
            </a:r>
          </a:p>
          <a:p>
            <a:pPr marL="0" indent="0">
              <a:spcBef>
                <a:spcPts val="600"/>
              </a:spcBef>
              <a:buNone/>
            </a:pPr>
            <a:endParaRPr lang="el-GR" sz="2700" dirty="0"/>
          </a:p>
        </p:txBody>
      </p:sp>
    </p:spTree>
    <p:extLst>
      <p:ext uri="{BB962C8B-B14F-4D97-AF65-F5344CB8AC3E}">
        <p14:creationId xmlns:p14="http://schemas.microsoft.com/office/powerpoint/2010/main" val="28173677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(6/10)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b="1" dirty="0"/>
              <a:t>Κεφάλαιο 5: Το Διαδίκτυο στο μάθημα της ξένης </a:t>
            </a:r>
            <a:r>
              <a:rPr lang="el-GR" b="1" dirty="0" smtClean="0"/>
              <a:t>γλώσσας.</a:t>
            </a:r>
            <a:endParaRPr lang="en-US" b="1" dirty="0" smtClean="0"/>
          </a:p>
          <a:p>
            <a:r>
              <a:rPr lang="el-GR" dirty="0" smtClean="0"/>
              <a:t>Παρουσιάζει </a:t>
            </a:r>
            <a:r>
              <a:rPr lang="el-GR" dirty="0"/>
              <a:t>προτάσεις για τη χρήση των ΤΠΕ στην εκπαίδευση και ειδικότερα τη χρήση του διαδικτύου στη ξενόγλωσση τάξη</a:t>
            </a:r>
            <a:r>
              <a:rPr lang="el-GR" dirty="0" smtClean="0"/>
              <a:t>.</a:t>
            </a:r>
            <a:endParaRPr lang="el-GR" dirty="0"/>
          </a:p>
        </p:txBody>
      </p:sp>
    </p:spTree>
    <p:extLst>
      <p:ext uri="{BB962C8B-B14F-4D97-AF65-F5344CB8AC3E}">
        <p14:creationId xmlns:p14="http://schemas.microsoft.com/office/powerpoint/2010/main" val="35529448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(7/10)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sz="3000" b="1" dirty="0"/>
              <a:t>Κεφάλαιο 6: Διαμεσολάβηση ως επικοινωνιακή </a:t>
            </a:r>
            <a:r>
              <a:rPr lang="el-GR" sz="3000" b="1" dirty="0" smtClean="0"/>
              <a:t>δραστηριότητα.</a:t>
            </a:r>
            <a:endParaRPr lang="en-US" sz="3000" b="1" dirty="0" smtClean="0"/>
          </a:p>
          <a:p>
            <a:r>
              <a:rPr lang="el-GR" sz="2800" dirty="0" smtClean="0"/>
              <a:t>Εξηγεί </a:t>
            </a:r>
            <a:r>
              <a:rPr lang="el-GR" sz="2800" dirty="0"/>
              <a:t>τι συνεπάγεται η διαμεσολάβηση (μία από τις ικανότητες που πρέπει να αναπτύξει ο μαθητής στο ΕΠΣ-ΞΓ και που εξετάζεται στο ΚΠΓ). Επίσης, με πολλά παραδείγματα δραστηριοτήτων διαμεσολάβησης για διάφορα επίπεδα γλωσσομάθειας και σε διάφορες γλώσσες, εξηγεί πως μπορεί η ικανότητα αυτή να καλλιεργηθεί. </a:t>
            </a:r>
          </a:p>
        </p:txBody>
      </p:sp>
    </p:spTree>
    <p:extLst>
      <p:ext uri="{BB962C8B-B14F-4D97-AF65-F5344CB8AC3E}">
        <p14:creationId xmlns:p14="http://schemas.microsoft.com/office/powerpoint/2010/main" val="18353620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(8/10)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b="1" dirty="0"/>
              <a:t>Κεφάλαιο 7: Η αξιολόγηση του μαθητή της ξένης </a:t>
            </a:r>
            <a:r>
              <a:rPr lang="el-GR" b="1" dirty="0" smtClean="0"/>
              <a:t>γλώσσας.</a:t>
            </a:r>
            <a:endParaRPr lang="el-GR" b="1" dirty="0"/>
          </a:p>
          <a:p>
            <a:r>
              <a:rPr lang="el-GR" dirty="0" smtClean="0"/>
              <a:t>Εξηγεί </a:t>
            </a:r>
            <a:r>
              <a:rPr lang="el-GR" dirty="0"/>
              <a:t>τι ακριβώς πρέπει να αξιολογούμε και πώς. Δηλαδή, παρουσιάζει μέσα και τρόπούς αξιολόγησης της διαδικασίας της μάθησης και όργανα ελέγχου της γλωσσομάθειας</a:t>
            </a:r>
            <a:r>
              <a:rPr lang="el-GR" dirty="0" smtClean="0"/>
              <a:t>.</a:t>
            </a:r>
            <a:endParaRPr lang="el-GR" dirty="0"/>
          </a:p>
        </p:txBody>
      </p:sp>
    </p:spTree>
    <p:extLst>
      <p:ext uri="{BB962C8B-B14F-4D97-AF65-F5344CB8AC3E}">
        <p14:creationId xmlns:p14="http://schemas.microsoft.com/office/powerpoint/2010/main" val="5726029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(9/10)</a:t>
            </a:r>
            <a:endParaRPr lang="en-US" dirty="0"/>
          </a:p>
        </p:txBody>
      </p:sp>
      <p:sp>
        <p:nvSpPr>
          <p:cNvPr id="3" name="Content Placeholder 2"/>
          <p:cNvSpPr>
            <a:spLocks noGrp="1"/>
          </p:cNvSpPr>
          <p:nvPr>
            <p:ph idx="1"/>
            <p:custDataLst>
              <p:tags r:id="rId2"/>
            </p:custDataLst>
          </p:nvPr>
        </p:nvSpPr>
        <p:spPr/>
        <p:txBody>
          <a:bodyPr>
            <a:noAutofit/>
          </a:bodyPr>
          <a:lstStyle/>
          <a:p>
            <a:pPr marL="0" indent="0">
              <a:spcBef>
                <a:spcPts val="600"/>
              </a:spcBef>
              <a:buNone/>
            </a:pPr>
            <a:r>
              <a:rPr lang="el-GR" b="1" dirty="0"/>
              <a:t>Κεφάλαιο 8: Εξετάσεις και </a:t>
            </a:r>
            <a:r>
              <a:rPr lang="el-GR" b="1" dirty="0" smtClean="0"/>
              <a:t>δοκιμασίες. </a:t>
            </a:r>
            <a:endParaRPr lang="el-GR" b="1" dirty="0"/>
          </a:p>
          <a:p>
            <a:pPr>
              <a:spcBef>
                <a:spcPts val="600"/>
              </a:spcBef>
            </a:pPr>
            <a:r>
              <a:rPr lang="el-GR" dirty="0"/>
              <a:t>Παρουσιάζει τις </a:t>
            </a:r>
            <a:r>
              <a:rPr lang="el-GR" dirty="0" smtClean="0"/>
              <a:t>προδιαγραφές:</a:t>
            </a:r>
            <a:endParaRPr lang="el-GR" dirty="0"/>
          </a:p>
          <a:p>
            <a:pPr marL="974725" lvl="1" indent="-517525">
              <a:spcBef>
                <a:spcPts val="600"/>
              </a:spcBef>
            </a:pPr>
            <a:r>
              <a:rPr lang="el-GR" sz="3200" dirty="0"/>
              <a:t>του διαμορφωτικού τύπου εξετάσεων για το Δημοτικό </a:t>
            </a:r>
            <a:r>
              <a:rPr lang="el-GR" sz="3200" dirty="0" smtClean="0"/>
              <a:t>σχολείο,</a:t>
            </a:r>
            <a:endParaRPr lang="el-GR" sz="3200" dirty="0"/>
          </a:p>
          <a:p>
            <a:pPr marL="1023938" lvl="1" indent="-566738">
              <a:spcBef>
                <a:spcPts val="600"/>
              </a:spcBef>
            </a:pPr>
            <a:r>
              <a:rPr lang="el-GR" sz="3200" dirty="0"/>
              <a:t>του νέου τύπου προαγωγικών και απολυτηρίων εξετάσεων για το </a:t>
            </a:r>
            <a:r>
              <a:rPr lang="el-GR" sz="3200" dirty="0" smtClean="0"/>
              <a:t>Γυμνάσιο.</a:t>
            </a:r>
            <a:endParaRPr lang="el-GR" sz="3200" dirty="0"/>
          </a:p>
          <a:p>
            <a:pPr>
              <a:spcBef>
                <a:spcPts val="600"/>
              </a:spcBef>
            </a:pPr>
            <a:endParaRPr lang="el-GR" dirty="0"/>
          </a:p>
        </p:txBody>
      </p:sp>
    </p:spTree>
    <p:extLst>
      <p:ext uri="{BB962C8B-B14F-4D97-AF65-F5344CB8AC3E}">
        <p14:creationId xmlns:p14="http://schemas.microsoft.com/office/powerpoint/2010/main" val="10199681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a:t>Περιεχόμενα του </a:t>
            </a:r>
            <a:r>
              <a:rPr lang="el-GR" dirty="0" smtClean="0"/>
              <a:t>Οδηγού</a:t>
            </a:r>
            <a:r>
              <a:rPr lang="en-US" dirty="0" smtClean="0"/>
              <a:t> (10/10)</a:t>
            </a:r>
            <a:endParaRPr lang="en-US" dirty="0"/>
          </a:p>
        </p:txBody>
      </p:sp>
      <p:sp>
        <p:nvSpPr>
          <p:cNvPr id="3" name="Content Placeholder 2"/>
          <p:cNvSpPr>
            <a:spLocks noGrp="1"/>
          </p:cNvSpPr>
          <p:nvPr>
            <p:ph idx="1"/>
            <p:custDataLst>
              <p:tags r:id="rId2"/>
            </p:custDataLst>
          </p:nvPr>
        </p:nvSpPr>
        <p:spPr/>
        <p:txBody>
          <a:bodyPr>
            <a:noAutofit/>
          </a:bodyPr>
          <a:lstStyle/>
          <a:p>
            <a:pPr marL="0" indent="0">
              <a:buNone/>
            </a:pPr>
            <a:r>
              <a:rPr lang="el-GR" sz="2800" b="1" dirty="0"/>
              <a:t>Το Παράρτημα </a:t>
            </a:r>
            <a:r>
              <a:rPr lang="el-GR" sz="2800" b="1" dirty="0" smtClean="0"/>
              <a:t>περιλαμβάνει:</a:t>
            </a:r>
            <a:endParaRPr lang="el-GR" sz="2800" b="1" dirty="0"/>
          </a:p>
          <a:p>
            <a:r>
              <a:rPr lang="el-GR" sz="2800" dirty="0"/>
              <a:t>πληροφορίες για τα σχολικά εγχειρίδια των ξένων γλωσσών που χρησιμοποιούνται στα δημόσια </a:t>
            </a:r>
            <a:r>
              <a:rPr lang="el-GR" sz="2800" dirty="0" smtClean="0"/>
              <a:t>σχολεία.</a:t>
            </a:r>
            <a:endParaRPr lang="el-GR" sz="2800" dirty="0"/>
          </a:p>
          <a:p>
            <a:r>
              <a:rPr lang="el-GR" sz="2800" dirty="0"/>
              <a:t>καταλόγους με τις θεματικές ενότητες γνωστικών αντικειμένων στο Δημοτικό σχολείο και το γυμνάσιο για να διευκολυνθεί η ανάπτυξη δραστηριοτήτων σε πεδία γνώσης που είναι γνωστά στους μαθητές και ο σχεδιασμός διαθεματικών σχεδίων εργασίας</a:t>
            </a:r>
            <a:r>
              <a:rPr lang="el-GR" sz="2800" dirty="0" smtClean="0"/>
              <a:t>.</a:t>
            </a:r>
            <a:endParaRPr lang="el-GR" sz="2800" dirty="0"/>
          </a:p>
        </p:txBody>
      </p:sp>
    </p:spTree>
    <p:extLst>
      <p:ext uri="{BB962C8B-B14F-4D97-AF65-F5344CB8AC3E}">
        <p14:creationId xmlns:p14="http://schemas.microsoft.com/office/powerpoint/2010/main" val="97786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GB" dirty="0"/>
              <a:t>Foreign Language </a:t>
            </a:r>
            <a:r>
              <a:rPr lang="en-GB" dirty="0" smtClean="0"/>
              <a:t>curriculum</a:t>
            </a:r>
            <a:r>
              <a:rPr lang="el-GR" dirty="0" smtClean="0"/>
              <a:t> (2/2)</a:t>
            </a:r>
            <a:endParaRPr lang="en-GB" dirty="0"/>
          </a:p>
        </p:txBody>
      </p:sp>
      <p:sp>
        <p:nvSpPr>
          <p:cNvPr id="2" name="Content Placeholder 1"/>
          <p:cNvSpPr>
            <a:spLocks noGrp="1"/>
          </p:cNvSpPr>
          <p:nvPr>
            <p:ph idx="1"/>
          </p:nvPr>
        </p:nvSpPr>
        <p:spPr/>
        <p:txBody>
          <a:bodyPr>
            <a:noAutofit/>
          </a:bodyPr>
          <a:lstStyle/>
          <a:p>
            <a:r>
              <a:rPr lang="en-GB" sz="3000" dirty="0" smtClean="0"/>
              <a:t>In other words it provides:</a:t>
            </a:r>
          </a:p>
          <a:p>
            <a:pPr lvl="1"/>
            <a:r>
              <a:rPr lang="en-GB" sz="3000" dirty="0" smtClean="0"/>
              <a:t>the rationale: general statements about language, language learning and language teaching, </a:t>
            </a:r>
          </a:p>
          <a:p>
            <a:pPr lvl="1"/>
            <a:r>
              <a:rPr lang="en-GB" sz="3000" dirty="0" smtClean="0"/>
              <a:t>detailed specification of aims, objectives and targets learning purpose, and </a:t>
            </a:r>
          </a:p>
          <a:p>
            <a:pPr lvl="1"/>
            <a:r>
              <a:rPr lang="en-GB" sz="3000" dirty="0" smtClean="0"/>
              <a:t>implementation of a language program. </a:t>
            </a:r>
            <a:endParaRPr lang="en-GB" sz="3000" dirty="0"/>
          </a:p>
        </p:txBody>
      </p:sp>
    </p:spTree>
    <p:extLst>
      <p:ext uri="{BB962C8B-B14F-4D97-AF65-F5344CB8AC3E}">
        <p14:creationId xmlns:p14="http://schemas.microsoft.com/office/powerpoint/2010/main" val="23854238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l-GR" dirty="0" smtClean="0"/>
              <a:t>Χρήσιμες Πηγές</a:t>
            </a:r>
            <a:endParaRPr lang="en-GB" dirty="0"/>
          </a:p>
        </p:txBody>
      </p:sp>
      <p:sp>
        <p:nvSpPr>
          <p:cNvPr id="3" name="Content Placeholder 2"/>
          <p:cNvSpPr>
            <a:spLocks noGrp="1"/>
          </p:cNvSpPr>
          <p:nvPr>
            <p:ph idx="1"/>
            <p:custDataLst>
              <p:tags r:id="rId2"/>
            </p:custDataLst>
          </p:nvPr>
        </p:nvSpPr>
        <p:spPr/>
        <p:txBody>
          <a:bodyPr/>
          <a:lstStyle/>
          <a:p>
            <a:r>
              <a:rPr lang="el-GR" dirty="0" smtClean="0">
                <a:hlinkClick r:id="rId4"/>
              </a:rPr>
              <a:t>Οι Ξένες Γλώσσες στο Σχολείο</a:t>
            </a:r>
            <a:r>
              <a:rPr lang="el-GR" dirty="0" smtClean="0"/>
              <a:t>.</a:t>
            </a:r>
          </a:p>
          <a:p>
            <a:r>
              <a:rPr lang="el-GR" dirty="0" smtClean="0">
                <a:hlinkClick r:id="rId5"/>
              </a:rPr>
              <a:t>Κοινό </a:t>
            </a:r>
            <a:r>
              <a:rPr lang="el-GR" dirty="0">
                <a:hlinkClick r:id="rId5"/>
              </a:rPr>
              <a:t>Ευρωπαϊκό Πλαίσιο Αναφοράς για της </a:t>
            </a:r>
            <a:r>
              <a:rPr lang="el-GR" dirty="0" smtClean="0">
                <a:hlinkClick r:id="rId5"/>
              </a:rPr>
              <a:t>Γλώσσες</a:t>
            </a:r>
            <a:r>
              <a:rPr lang="el-GR" dirty="0" smtClean="0"/>
              <a:t>.</a:t>
            </a:r>
          </a:p>
          <a:p>
            <a:r>
              <a:rPr lang="el-GR" dirty="0">
                <a:hlinkClick r:id="rId6"/>
              </a:rPr>
              <a:t>Κρατικό Πιστοποιητικό </a:t>
            </a:r>
            <a:r>
              <a:rPr lang="el-GR" dirty="0" smtClean="0">
                <a:hlinkClick r:id="rId6"/>
              </a:rPr>
              <a:t>Γλωσσομάθειας</a:t>
            </a:r>
            <a:r>
              <a:rPr lang="el-GR" dirty="0" smtClean="0"/>
              <a:t>.</a:t>
            </a:r>
            <a:endParaRPr lang="en-GB" dirty="0"/>
          </a:p>
        </p:txBody>
      </p:sp>
    </p:spTree>
    <p:extLst>
      <p:ext uri="{BB962C8B-B14F-4D97-AF65-F5344CB8AC3E}">
        <p14:creationId xmlns:p14="http://schemas.microsoft.com/office/powerpoint/2010/main" val="33294114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pPr marL="573088" indent="-573088">
              <a:buNone/>
            </a:pPr>
            <a:r>
              <a:rPr lang="en-GB" sz="2400" dirty="0" smtClean="0"/>
              <a:t>Stern, H. H. (1983). </a:t>
            </a:r>
            <a:r>
              <a:rPr lang="en-GB" sz="2400" i="1" dirty="0" smtClean="0"/>
              <a:t>Fundamental concepts of language teaching: Historical and interdisciplinary perspectives on applied Linguistic research</a:t>
            </a:r>
            <a:r>
              <a:rPr lang="en-GB" sz="2400" dirty="0" smtClean="0"/>
              <a:t>. Oxford University Press.</a:t>
            </a:r>
            <a:endParaRPr lang="en-GB" sz="2400" dirty="0"/>
          </a:p>
        </p:txBody>
      </p:sp>
    </p:spTree>
    <p:extLst>
      <p:ext uri="{BB962C8B-B14F-4D97-AF65-F5344CB8AC3E}">
        <p14:creationId xmlns:p14="http://schemas.microsoft.com/office/powerpoint/2010/main" val="6036411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a:t>Copyright National and </a:t>
            </a:r>
            <a:r>
              <a:rPr lang="en-GB" altLang="el-GR" sz="2000" dirty="0" err="1"/>
              <a:t>Kapodistrian</a:t>
            </a:r>
            <a:r>
              <a:rPr lang="en-GB" altLang="el-GR" sz="2000" dirty="0"/>
              <a:t> University of Athens, </a:t>
            </a:r>
            <a:r>
              <a:rPr lang="en-GB" altLang="el-GR" sz="2000" dirty="0" err="1"/>
              <a:t>Evdokia</a:t>
            </a:r>
            <a:r>
              <a:rPr lang="en-GB" altLang="el-GR" sz="2000" dirty="0"/>
              <a:t> </a:t>
            </a:r>
            <a:r>
              <a:rPr lang="en-GB" altLang="el-GR" sz="2000" dirty="0" err="1"/>
              <a:t>Karavas</a:t>
            </a:r>
            <a:r>
              <a:rPr lang="en-GB" altLang="el-GR" sz="2000" dirty="0"/>
              <a:t>. </a:t>
            </a:r>
            <a:r>
              <a:rPr lang="en-GB" altLang="el-GR" sz="2000" dirty="0" err="1"/>
              <a:t>Evdokia</a:t>
            </a:r>
            <a:r>
              <a:rPr lang="en-GB" altLang="el-GR" sz="2000" dirty="0"/>
              <a:t> </a:t>
            </a:r>
            <a:r>
              <a:rPr lang="en-GB" altLang="el-GR" sz="2000" dirty="0" err="1"/>
              <a:t>Karavas</a:t>
            </a:r>
            <a:r>
              <a:rPr lang="en-GB" altLang="el-GR" sz="2000" dirty="0"/>
              <a:t>. </a:t>
            </a:r>
            <a:r>
              <a:rPr lang="en-US" altLang="el-GR" sz="2000" dirty="0" smtClean="0"/>
              <a:t>“</a:t>
            </a:r>
            <a:r>
              <a:rPr lang="en-GB" altLang="el-GR" sz="2000" dirty="0" smtClean="0"/>
              <a:t>ELT </a:t>
            </a:r>
            <a:r>
              <a:rPr lang="en-GB" altLang="el-GR" sz="2000" dirty="0"/>
              <a:t>Methods and Practices</a:t>
            </a:r>
            <a:r>
              <a:rPr lang="en-GB" altLang="el-GR" sz="2000" dirty="0" smtClean="0"/>
              <a:t>.</a:t>
            </a:r>
            <a:r>
              <a:rPr lang="el-GR" altLang="el-GR" sz="2000" dirty="0"/>
              <a:t> </a:t>
            </a:r>
            <a:r>
              <a:rPr lang="en-US" sz="2000"/>
              <a:t>The New Integrated Foreign Languages Curriculum</a:t>
            </a:r>
            <a:r>
              <a:rPr lang="en-GB" altLang="el-GR" sz="2000" smtClean="0"/>
              <a:t>”. </a:t>
            </a:r>
            <a:r>
              <a:rPr lang="en-GB" altLang="el-GR" sz="2000" dirty="0"/>
              <a:t>Edition: 1.0. Athens </a:t>
            </a:r>
            <a:r>
              <a:rPr lang="en-GB" altLang="el-GR" sz="2000" dirty="0" smtClean="0"/>
              <a:t>2015. </a:t>
            </a:r>
            <a:r>
              <a:rPr lang="en-GB" altLang="el-GR" sz="2000" dirty="0"/>
              <a:t>Available at the </a:t>
            </a:r>
            <a:r>
              <a:rPr lang="en-GB" altLang="el-GR" sz="2000" dirty="0">
                <a:hlinkClick r:id="rId4"/>
              </a:rPr>
              <a:t>ELT Methods and Practices </a:t>
            </a:r>
            <a:r>
              <a:rPr lang="en-GB" altLang="el-GR" sz="2000" dirty="0" smtClean="0">
                <a:hlinkClick r:id="rId4"/>
              </a:rPr>
              <a:t>Open Online Course</a:t>
            </a:r>
            <a:r>
              <a:rPr lang="en-GB" altLang="el-GR" sz="2000" dirty="0" smtClean="0"/>
              <a:t>.</a:t>
            </a:r>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Syllabus</a:t>
            </a:r>
            <a:endParaRPr lang="en-GB" dirty="0"/>
          </a:p>
        </p:txBody>
      </p:sp>
      <p:sp>
        <p:nvSpPr>
          <p:cNvPr id="3" name="Content Placeholder 2"/>
          <p:cNvSpPr>
            <a:spLocks noGrp="1"/>
          </p:cNvSpPr>
          <p:nvPr>
            <p:ph idx="1"/>
          </p:nvPr>
        </p:nvSpPr>
        <p:spPr/>
        <p:txBody>
          <a:bodyPr/>
          <a:lstStyle/>
          <a:p>
            <a:r>
              <a:rPr lang="en-GB" dirty="0" smtClean="0"/>
              <a:t>Syllabus is a more detailed operational statement which refers to the content or subject matter of an individual subject.</a:t>
            </a:r>
          </a:p>
          <a:p>
            <a:r>
              <a:rPr lang="en-GB" dirty="0" smtClean="0"/>
              <a:t>It is a kind of plan, a statement of content which translates the abstract goals of a curriculum into concrete objectives and identifies “what” is to be covered in a particular course in terms of content.</a:t>
            </a:r>
            <a:endParaRPr lang="en-GB" dirty="0"/>
          </a:p>
        </p:txBody>
      </p:sp>
    </p:spTree>
    <p:extLst>
      <p:ext uri="{BB962C8B-B14F-4D97-AF65-F5344CB8AC3E}">
        <p14:creationId xmlns:p14="http://schemas.microsoft.com/office/powerpoint/2010/main" val="1750875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CEFR?</a:t>
            </a:r>
            <a:r>
              <a:rPr lang="el-GR" dirty="0" smtClean="0"/>
              <a:t> (1/2)</a:t>
            </a:r>
            <a:endParaRPr lang="en-GB" dirty="0"/>
          </a:p>
        </p:txBody>
      </p:sp>
      <p:sp>
        <p:nvSpPr>
          <p:cNvPr id="3" name="Content Placeholder 2"/>
          <p:cNvSpPr>
            <a:spLocks noGrp="1"/>
          </p:cNvSpPr>
          <p:nvPr>
            <p:ph idx="1"/>
          </p:nvPr>
        </p:nvSpPr>
        <p:spPr/>
        <p:txBody>
          <a:bodyPr>
            <a:noAutofit/>
          </a:bodyPr>
          <a:lstStyle/>
          <a:p>
            <a:r>
              <a:rPr lang="en-GB" sz="2800" dirty="0" smtClean="0"/>
              <a:t>The Common European Framework of Reference for Languages is a document prepared between 1993 and 2000 by experts brought together and directed by the Council of Europe. </a:t>
            </a:r>
          </a:p>
          <a:p>
            <a:r>
              <a:rPr lang="en-GB" sz="2800" dirty="0" smtClean="0"/>
              <a:t>The CEFR describes in a comprehensive way what language learners have to learn to do in order to use a language for communication, what knowledge and skills they have to develop so as to be able to act effectively and it also describes the cultural context in which the language is set.</a:t>
            </a:r>
            <a:endParaRPr lang="en-GB" sz="2800" dirty="0"/>
          </a:p>
        </p:txBody>
      </p:sp>
    </p:spTree>
    <p:extLst>
      <p:ext uri="{BB962C8B-B14F-4D97-AF65-F5344CB8AC3E}">
        <p14:creationId xmlns:p14="http://schemas.microsoft.com/office/powerpoint/2010/main" val="3573393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CHECKTIMEDATE" val="9/8/2015 1:01:12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0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7.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1.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1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15,"/>
</p:tagLst>
</file>

<file path=ppt/tags/tag16.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17.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18.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19.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7,"/>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 name="ZHAW.ACCESSIBILITYADDIN.TABLEHEADER" val="R0;"/>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 name="ZHAW.ACCESSIBILITYADDIN.TABLEHEADER" val="R0;C0;"/>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6C8517C-EF5A-4363-BBD4-5970DC932FBB}">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348</TotalTime>
  <Words>4523</Words>
  <Application>Microsoft Office PowerPoint</Application>
  <PresentationFormat>On-screen Show (4:3)</PresentationFormat>
  <Paragraphs>384</Paragraphs>
  <Slides>78</Slides>
  <Notes>9</Notes>
  <HiddenSlides>0</HiddenSlides>
  <MMClips>0</MMClips>
  <ScaleCrop>false</ScaleCrop>
  <HeadingPairs>
    <vt:vector size="4" baseType="variant">
      <vt:variant>
        <vt:lpstr>Theme</vt:lpstr>
      </vt:variant>
      <vt:variant>
        <vt:i4>1</vt:i4>
      </vt:variant>
      <vt:variant>
        <vt:lpstr>Slide Titles</vt:lpstr>
      </vt:variant>
      <vt:variant>
        <vt:i4>78</vt:i4>
      </vt:variant>
    </vt:vector>
  </HeadingPairs>
  <TitlesOfParts>
    <vt:vector size="79" baseType="lpstr">
      <vt:lpstr>Θέμα του Office</vt:lpstr>
      <vt:lpstr> ELT Methods and Practices</vt:lpstr>
      <vt:lpstr>Warm up questions</vt:lpstr>
      <vt:lpstr>Curriculum</vt:lpstr>
      <vt:lpstr>Curriculum: Programme of studies </vt:lpstr>
      <vt:lpstr>The subject specific curriculum</vt:lpstr>
      <vt:lpstr>Foreign Language curriculum (1/2)</vt:lpstr>
      <vt:lpstr>Foreign Language curriculum (2/2)</vt:lpstr>
      <vt:lpstr>Syllabus</vt:lpstr>
      <vt:lpstr>What is CEFR? (1/2)</vt:lpstr>
      <vt:lpstr>What is CEFR? (2/2)</vt:lpstr>
      <vt:lpstr>European Framework Level Chart</vt:lpstr>
      <vt:lpstr>Proficient User</vt:lpstr>
      <vt:lpstr>Independent User</vt:lpstr>
      <vt:lpstr>Basic User</vt:lpstr>
      <vt:lpstr>Illustrative descriptors (1/2)</vt:lpstr>
      <vt:lpstr>Illustrative descriptors (2/2)</vt:lpstr>
      <vt:lpstr>Illustrative scale example</vt:lpstr>
      <vt:lpstr>Γιατί η αλλαγή των ΠΣ;</vt:lpstr>
      <vt:lpstr>Το Νέο Σχολείο</vt:lpstr>
      <vt:lpstr>Κοινοί μορφωτικοί στόχοι –  Αρχές σχεδιασμού (1/4)</vt:lpstr>
      <vt:lpstr>Κοινοί μορφωτικοί στόχοι –  Αρχές σχεδιασμού (2/4)</vt:lpstr>
      <vt:lpstr>Κοινοί μορφωτικοί στόχοι-Αρχές σχεδιασμού (3/4)</vt:lpstr>
      <vt:lpstr>Κοινοί μορφωτικοί στόχοι-Αρχές σχεδιασμού (4/4)</vt:lpstr>
      <vt:lpstr>Διδακτικές - παιδαγωγικές προσεγγίσεις</vt:lpstr>
      <vt:lpstr>Βιωματική Μάθηση (1/2)</vt:lpstr>
      <vt:lpstr>Βιωματική Μάθηση (2/2)</vt:lpstr>
      <vt:lpstr>Εξατομικευμένη διδασκαλία</vt:lpstr>
      <vt:lpstr>Διαθεματικότητα και σχέδια εργασίας</vt:lpstr>
      <vt:lpstr>Δημιουργική χρήση της τεχνολογίας στην τάξη και το ψηφιακό σχολείο</vt:lpstr>
      <vt:lpstr>Σχέδιο αναβάθμισης της ξενόγλωσσης εκπαίδευσης </vt:lpstr>
      <vt:lpstr>Το νέο Ενιαίο Πρόγραμμα Σπουδών για τις Ξένες Γλώσσες</vt:lpstr>
      <vt:lpstr>Σημαντικές καινοτομίες του ΕΠΣ-ΞΓ (1/5)</vt:lpstr>
      <vt:lpstr>Σημαντικές καινοτομίες του ΕΠΣ-ΞΓ (2/5)</vt:lpstr>
      <vt:lpstr>Σημαντικές καινοτομίες του ΕΠΣ-ΞΓ (3/5)</vt:lpstr>
      <vt:lpstr>Σημαντικές καινοτομίες του ΕΠΣ-ΞΓ (4/5)</vt:lpstr>
      <vt:lpstr>Σημαντικές καινοτομίες του ΕΠΣ-ΞΓ (5/5)</vt:lpstr>
      <vt:lpstr>Σε ποιους απευθύνεται το ΕΠΣ-ΞΓ;</vt:lpstr>
      <vt:lpstr>Επίπεδα γλωσσομάθειας</vt:lpstr>
      <vt:lpstr>Ποιο το αναμενόμενο επίπεδο γλωσσομάθειας ανά στάδιο εκπαίδευσης; </vt:lpstr>
      <vt:lpstr>Η φύση του ΕΠΣ-ΞΓ</vt:lpstr>
      <vt:lpstr>Στόχοι του ΕΠΣ-ΞΓ (1/2)</vt:lpstr>
      <vt:lpstr>Στόχοι του ΕΠΣ-ΞΓ (2/2)</vt:lpstr>
      <vt:lpstr>Δείκτες επικοινωνιακής επάρκειας (1/2)</vt:lpstr>
      <vt:lpstr>Δείκτες επικοινωνιακής επάρκειας (2/2)</vt:lpstr>
      <vt:lpstr>Παράδειγμα: Περιληπτικοί Δείκτες για το Επίπεδο Α1 (στοιχειώδης γνώση) (1/5)</vt:lpstr>
      <vt:lpstr>Παράδειγμα: Περιληπτικοί Δείκτες για το Επίπεδο Α1 (στοιχειώδης γνώση) (2/5)</vt:lpstr>
      <vt:lpstr>Παράδειγμα: Περιληπτικοί Δείκτες για το Επίπεδο Α1 (στοιχειώδης γνώση) (3/5)</vt:lpstr>
      <vt:lpstr>Παράδειγμα: Περιληπτικοί Δείκτες για το Επίπεδο Α1 (στοιχειώδης γνώση) (4/5)</vt:lpstr>
      <vt:lpstr>Παράδειγμα: Περιληπτικοί Δείκτες για το Επίπεδο Α1 (στοιχειώδης γνώση) (5/5)</vt:lpstr>
      <vt:lpstr>Παραρτήματα του ΕΠΣ-ΞΓ (1/3)</vt:lpstr>
      <vt:lpstr>Παραρτήματα του ΕΠΣ-ΞΓ (2/3)</vt:lpstr>
      <vt:lpstr>Παραρτήματα του ΕΠΣ-ΞΓ (3/3)</vt:lpstr>
      <vt:lpstr>Παράρτημα 1</vt:lpstr>
      <vt:lpstr>Παράρτημα 2:</vt:lpstr>
      <vt:lpstr>Ο Οδηγός του Εκπαιδευτικού των Ξένων Γλωσσών (1/2)</vt:lpstr>
      <vt:lpstr>Ο Οδηγός του Εκπαιδευτικού των Ξένων Γλωσσών (2/2)</vt:lpstr>
      <vt:lpstr>Καινοτομίες του Οδηγού (1/2)</vt:lpstr>
      <vt:lpstr>Καινοτομίες του Οδηγού (2/2)</vt:lpstr>
      <vt:lpstr>Σκοπός και φύση του Οδηγού</vt:lpstr>
      <vt:lpstr>Περιεχόμενα του Οδηγού (1/10)</vt:lpstr>
      <vt:lpstr>Περιεχόμενα του Οδηγού (2/10)</vt:lpstr>
      <vt:lpstr>Περιεχόμενα του Οδηγού (3/10)</vt:lpstr>
      <vt:lpstr>Περιεχόμενα του Οδηγού (4/10)</vt:lpstr>
      <vt:lpstr>Περιεχόμενα του Οδηγού (5/10)</vt:lpstr>
      <vt:lpstr>Περιεχόμενα του Οδηγού (6/10)</vt:lpstr>
      <vt:lpstr>Περιεχόμενα του Οδηγού (7/10)</vt:lpstr>
      <vt:lpstr>Περιεχόμενα του Οδηγού (8/10)</vt:lpstr>
      <vt:lpstr>Περιεχόμενα του Οδηγού (9/10)</vt:lpstr>
      <vt:lpstr>Περιεχόμενα του Οδηγού (10/10)</vt:lpstr>
      <vt:lpstr>Χρήσιμες Πηγές</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Integrated Foreign Languages Curriculum</dc:title>
  <dc:subject>ELT Methods and Practices</dc:subject>
  <dc:creator>Evdokia Karavas</dc:creator>
  <cp:keywords>curriculum, syllabus, curriculum innovation, the New school, the Integrated foreign languages curriculum, can-do statements, levels of language proficiency</cp:keywords>
  <dc:description>This unit focuses on one of the most significant curriculum innovations in Greece- the New School. More specifically the aim of this unit is to acquaint students with the principles and innovative features of the New School and more specifically the new Integrated Foreign Languages Curriculum developed under the auspices of the New School. The IFLC is a curriculum which concerns all foreign languages offered in the Greek educational system from primary to upper secondary school. The presentation highlights the innovative features of the IFLC, its goals and content. Special attention is paid to the can-do statements (illustrative descriptors of language proficiency) for each level of language proficiency identified in the IFLC as well as the purpose of each of the appendices of the IFLC.</dc:description>
  <cp:lastModifiedBy>Smaragda Papadopoulou</cp:lastModifiedBy>
  <cp:revision>54</cp:revision>
  <dcterms:created xsi:type="dcterms:W3CDTF">2015-08-10T14:47:42Z</dcterms:created>
  <dcterms:modified xsi:type="dcterms:W3CDTF">2015-09-08T12:19:35Z</dcterms:modified>
  <cp:category>Foreign Language Teaching and Learning</cp:category>
</cp:coreProperties>
</file>