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2" r:id="rId3"/>
    <p:sldId id="266" r:id="rId4"/>
    <p:sldId id="265" r:id="rId5"/>
    <p:sldId id="301" r:id="rId6"/>
    <p:sldId id="302" r:id="rId7"/>
    <p:sldId id="303" r:id="rId8"/>
    <p:sldId id="304" r:id="rId9"/>
    <p:sldId id="305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00" r:id="rId2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2"/>
            <p14:sldId id="266"/>
            <p14:sldId id="265"/>
            <p14:sldId id="301"/>
            <p14:sldId id="302"/>
            <p14:sldId id="303"/>
            <p14:sldId id="304"/>
            <p14:sldId id="305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</p14:sldIdLst>
        </p14:section>
        <p14:section name="Untitled Section" id="{0F1CB131-A6BD-43D0-B8D4-1F27CEF7A05E}">
          <p14:sldIdLst>
            <p14:sldId id="30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>
        <p:scale>
          <a:sx n="81" d="100"/>
          <a:sy n="81" d="100"/>
        </p:scale>
        <p:origin x="-1472" y="-88"/>
      </p:cViewPr>
      <p:guideLst>
        <p:guide orient="horz" pos="817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commentAuthors" Target="commentAuthors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9/22/15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7057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chemeClr val="accent1"/>
                </a:solidFill>
              </a:rPr>
              <a:t>Automaten-Morphologische Verarbeitung</a:t>
            </a:r>
            <a:endParaRPr lang="en-US" sz="1000" b="1" dirty="0">
              <a:solidFill>
                <a:schemeClr val="accent1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chemeClr val="accent1"/>
                </a:solidFill>
              </a:rPr>
              <a:t>Automaten-Morphologische Verarbeitung</a:t>
            </a:r>
            <a:endParaRPr lang="en-US" sz="1000" b="1" dirty="0">
              <a:solidFill>
                <a:schemeClr val="accent1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chemeClr val="accent1"/>
                </a:solidFill>
              </a:rPr>
              <a:t>Automaten-Morphologische Verarbeitung</a:t>
            </a:r>
            <a:endParaRPr lang="en-US" sz="1000" b="1" dirty="0">
              <a:solidFill>
                <a:schemeClr val="accent1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chemeClr val="accent1"/>
                </a:solidFill>
              </a:rPr>
              <a:t>Automaten-Morphologische Verarbeitung</a:t>
            </a:r>
            <a:endParaRPr lang="en-US" sz="1000" b="1" dirty="0">
              <a:solidFill>
                <a:schemeClr val="accent1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chemeClr val="accent1"/>
                </a:solidFill>
              </a:rPr>
              <a:t>Automaten-Morphologische Verarbeitung</a:t>
            </a:r>
            <a:endParaRPr lang="en-US" sz="1000" b="1" dirty="0">
              <a:solidFill>
                <a:schemeClr val="accent1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chemeClr val="accent1"/>
                </a:solidFill>
              </a:rPr>
              <a:t>Automaten-Morphologische Verarbeitung</a:t>
            </a:r>
            <a:endParaRPr lang="en-US" sz="1000" b="1" dirty="0">
              <a:solidFill>
                <a:schemeClr val="accent1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chemeClr val="accent1"/>
                </a:solidFill>
              </a:rPr>
              <a:t>Automaten-Morphologische Verarbeitung</a:t>
            </a:r>
            <a:endParaRPr lang="en-US" sz="1000" b="1" dirty="0">
              <a:solidFill>
                <a:schemeClr val="accent1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n-US" b="1" dirty="0" err="1">
                <a:solidFill>
                  <a:srgbClr val="5075BC"/>
                </a:solidFill>
              </a:rPr>
              <a:t>Morphologie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n-US" sz="2800" b="1" dirty="0" err="1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Lehreinheit</a:t>
            </a:r>
            <a:r>
              <a:rPr lang="en-US" sz="2800" b="1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4</a:t>
            </a:r>
            <a:r>
              <a:rPr lang="el-GR" sz="2800" b="1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dirty="0"/>
              <a:t>Automaten-Morphologische </a:t>
            </a:r>
            <a:r>
              <a:rPr lang="en-US" sz="2800" dirty="0" smtClean="0"/>
              <a:t>Verarbeitung</a:t>
            </a:r>
            <a:endParaRPr lang="en-US" sz="2800" dirty="0"/>
          </a:p>
          <a:p>
            <a:endParaRPr lang="en-US" sz="2800" dirty="0" smtClean="0"/>
          </a:p>
          <a:p>
            <a:r>
              <a:rPr lang="de-DE" sz="2800" dirty="0"/>
              <a:t>Dr. Christina </a:t>
            </a:r>
            <a:r>
              <a:rPr lang="de-DE" sz="2800" dirty="0" err="1"/>
              <a:t>Alexandris</a:t>
            </a:r>
            <a:r>
              <a:rPr lang="de-DE" sz="2800" dirty="0"/>
              <a:t> </a:t>
            </a:r>
          </a:p>
          <a:p>
            <a:r>
              <a:rPr lang="de-DE" sz="2800" dirty="0"/>
              <a:t>Nationale Universität Athen</a:t>
            </a:r>
          </a:p>
          <a:p>
            <a:r>
              <a:rPr lang="de-DE" sz="2800" dirty="0"/>
              <a:t>Deutsche Sprache und Literatur</a:t>
            </a:r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BEISPIEL 8: VERB “BETEN”- </a:t>
            </a:r>
            <a:br>
              <a:rPr lang="en-US" b="1" dirty="0" smtClean="0"/>
            </a:br>
            <a:r>
              <a:rPr lang="en-US" b="1" dirty="0" smtClean="0"/>
              <a:t>PRÄSENS UND PARTIZIP  (PERFEKT)</a:t>
            </a:r>
            <a:endParaRPr lang="el-GR" b="1" dirty="0"/>
          </a:p>
        </p:txBody>
      </p:sp>
      <p:sp>
        <p:nvSpPr>
          <p:cNvPr id="3" name="Oval 2"/>
          <p:cNvSpPr/>
          <p:nvPr/>
        </p:nvSpPr>
        <p:spPr>
          <a:xfrm>
            <a:off x="683568" y="2879924"/>
            <a:ext cx="1152128" cy="1152128"/>
          </a:xfrm>
          <a:prstGeom prst="ellipse">
            <a:avLst/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0</a:t>
            </a:r>
            <a:endParaRPr lang="en-US" sz="2000" dirty="0"/>
          </a:p>
        </p:txBody>
      </p:sp>
      <p:sp>
        <p:nvSpPr>
          <p:cNvPr id="6" name="Oval 5"/>
          <p:cNvSpPr/>
          <p:nvPr/>
        </p:nvSpPr>
        <p:spPr>
          <a:xfrm>
            <a:off x="2771800" y="2879924"/>
            <a:ext cx="1152128" cy="1152128"/>
          </a:xfrm>
          <a:prstGeom prst="ellipse">
            <a:avLst/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7" name="Oval 6"/>
          <p:cNvSpPr/>
          <p:nvPr/>
        </p:nvSpPr>
        <p:spPr>
          <a:xfrm>
            <a:off x="4860032" y="2879924"/>
            <a:ext cx="1152128" cy="1152128"/>
          </a:xfrm>
          <a:prstGeom prst="ellipse">
            <a:avLst/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2</a:t>
            </a:r>
            <a:endParaRPr lang="en-US" sz="2000" dirty="0"/>
          </a:p>
        </p:txBody>
      </p:sp>
      <p:sp>
        <p:nvSpPr>
          <p:cNvPr id="8" name="Donut 7"/>
          <p:cNvSpPr/>
          <p:nvPr/>
        </p:nvSpPr>
        <p:spPr>
          <a:xfrm>
            <a:off x="7020272" y="2663900"/>
            <a:ext cx="1584176" cy="1584176"/>
          </a:xfrm>
          <a:prstGeom prst="donut">
            <a:avLst>
              <a:gd name="adj" fmla="val 9066"/>
            </a:avLst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5517232"/>
            <a:ext cx="8136904" cy="57606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000" dirty="0" err="1" smtClean="0"/>
              <a:t>Abbildung</a:t>
            </a:r>
            <a:r>
              <a:rPr lang="en-US" sz="2000" dirty="0" smtClean="0"/>
              <a:t> 3.13: </a:t>
            </a:r>
            <a:r>
              <a:rPr lang="en-US" sz="2000" dirty="0" err="1" smtClean="0"/>
              <a:t>Verbflexion</a:t>
            </a:r>
            <a:r>
              <a:rPr lang="en-US" sz="2000" dirty="0" smtClean="0"/>
              <a:t> </a:t>
            </a:r>
            <a:r>
              <a:rPr lang="en-US" sz="2000" dirty="0" err="1" smtClean="0"/>
              <a:t>mit</a:t>
            </a:r>
            <a:r>
              <a:rPr lang="en-US" sz="2000" dirty="0" smtClean="0"/>
              <a:t> </a:t>
            </a:r>
            <a:r>
              <a:rPr lang="en-US" sz="2000" dirty="0" err="1" smtClean="0"/>
              <a:t>Partizipialformen</a:t>
            </a:r>
            <a:r>
              <a:rPr lang="en-US" sz="2000" dirty="0" smtClean="0"/>
              <a:t>: </a:t>
            </a:r>
            <a:r>
              <a:rPr lang="en-US" sz="2000" dirty="0" err="1" smtClean="0"/>
              <a:t>Übergenerierender</a:t>
            </a:r>
            <a:r>
              <a:rPr lang="en-US" sz="2000" dirty="0" smtClean="0"/>
              <a:t> FST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07504" y="3501008"/>
            <a:ext cx="57606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012160" y="3501008"/>
            <a:ext cx="1008112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923928" y="3501008"/>
            <a:ext cx="93610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835696" y="3501008"/>
            <a:ext cx="93610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308304" y="3068960"/>
            <a:ext cx="1008112" cy="79208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3</a:t>
            </a:r>
          </a:p>
        </p:txBody>
      </p:sp>
      <p:cxnSp>
        <p:nvCxnSpPr>
          <p:cNvPr id="27" name="Curved Connector 26"/>
          <p:cNvCxnSpPr>
            <a:stCxn id="3" idx="5"/>
            <a:endCxn id="6" idx="3"/>
          </p:cNvCxnSpPr>
          <p:nvPr/>
        </p:nvCxnSpPr>
        <p:spPr>
          <a:xfrm rot="16200000" flipH="1">
            <a:off x="2303748" y="3226550"/>
            <a:ext cx="12700" cy="1273554"/>
          </a:xfrm>
          <a:prstGeom prst="curvedConnector3">
            <a:avLst>
              <a:gd name="adj1" fmla="val 3128543"/>
            </a:avLst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7" idx="4"/>
            <a:endCxn id="8" idx="3"/>
          </p:cNvCxnSpPr>
          <p:nvPr/>
        </p:nvCxnSpPr>
        <p:spPr>
          <a:xfrm rot="5400000" flipH="1" flipV="1">
            <a:off x="6336195" y="3115979"/>
            <a:ext cx="15973" cy="1816173"/>
          </a:xfrm>
          <a:prstGeom prst="curvedConnector3">
            <a:avLst>
              <a:gd name="adj1" fmla="val -2783597"/>
            </a:avLst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691680" y="2564904"/>
            <a:ext cx="1224136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2000" dirty="0" err="1" smtClean="0"/>
              <a:t>ge:part</a:t>
            </a:r>
            <a:endParaRPr lang="en-US" sz="2000" dirty="0" smtClean="0"/>
          </a:p>
        </p:txBody>
      </p:sp>
      <p:sp>
        <p:nvSpPr>
          <p:cNvPr id="36" name="TextBox 35"/>
          <p:cNvSpPr txBox="1"/>
          <p:nvPr/>
        </p:nvSpPr>
        <p:spPr>
          <a:xfrm>
            <a:off x="3779912" y="2564904"/>
            <a:ext cx="1224136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2000" dirty="0" err="1" smtClean="0"/>
              <a:t>bet:V</a:t>
            </a:r>
            <a:endParaRPr lang="en-US" sz="2000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5868144" y="3717032"/>
            <a:ext cx="1224136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est:2sg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691680" y="3717032"/>
            <a:ext cx="1224136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l-GR" sz="2000" dirty="0">
                <a:solidFill>
                  <a:srgbClr val="000000"/>
                </a:solidFill>
              </a:rPr>
              <a:t>ε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868144" y="2564904"/>
            <a:ext cx="1224136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2000" dirty="0" err="1" smtClean="0"/>
              <a:t>el:part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787207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BEISPIEL 9: VERB “BETEN”- </a:t>
            </a:r>
            <a:br>
              <a:rPr lang="en-US" b="1" dirty="0" smtClean="0"/>
            </a:br>
            <a:r>
              <a:rPr lang="en-US" b="1" dirty="0" smtClean="0"/>
              <a:t>PRÄSENS UND PARTIZIP  (PERFEKT)</a:t>
            </a:r>
            <a:endParaRPr lang="el-GR" b="1" dirty="0"/>
          </a:p>
        </p:txBody>
      </p:sp>
      <p:sp>
        <p:nvSpPr>
          <p:cNvPr id="3" name="Oval 2"/>
          <p:cNvSpPr/>
          <p:nvPr/>
        </p:nvSpPr>
        <p:spPr>
          <a:xfrm>
            <a:off x="899592" y="3284984"/>
            <a:ext cx="1008112" cy="1008112"/>
          </a:xfrm>
          <a:prstGeom prst="ellipse">
            <a:avLst/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dirty="0" smtClean="0"/>
              <a:t>0</a:t>
            </a:r>
            <a:endParaRPr lang="en-US" sz="2000" dirty="0"/>
          </a:p>
        </p:txBody>
      </p:sp>
      <p:sp>
        <p:nvSpPr>
          <p:cNvPr id="6" name="Oval 5"/>
          <p:cNvSpPr/>
          <p:nvPr/>
        </p:nvSpPr>
        <p:spPr>
          <a:xfrm>
            <a:off x="4067944" y="3861048"/>
            <a:ext cx="1008112" cy="1008112"/>
          </a:xfrm>
          <a:prstGeom prst="ellipse">
            <a:avLst/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dirty="0" smtClean="0"/>
              <a:t>2</a:t>
            </a:r>
            <a:endParaRPr lang="en-US" sz="2000" dirty="0"/>
          </a:p>
        </p:txBody>
      </p:sp>
      <p:sp>
        <p:nvSpPr>
          <p:cNvPr id="7" name="Oval 6"/>
          <p:cNvSpPr/>
          <p:nvPr/>
        </p:nvSpPr>
        <p:spPr>
          <a:xfrm>
            <a:off x="5292080" y="2276872"/>
            <a:ext cx="1008112" cy="1008112"/>
          </a:xfrm>
          <a:prstGeom prst="ellipse">
            <a:avLst/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dirty="0" smtClean="0"/>
              <a:t>3</a:t>
            </a:r>
            <a:endParaRPr lang="en-US" sz="2000" dirty="0"/>
          </a:p>
        </p:txBody>
      </p:sp>
      <p:sp>
        <p:nvSpPr>
          <p:cNvPr id="8" name="Oval 7"/>
          <p:cNvSpPr/>
          <p:nvPr/>
        </p:nvSpPr>
        <p:spPr>
          <a:xfrm>
            <a:off x="2843808" y="2276872"/>
            <a:ext cx="1008112" cy="1008112"/>
          </a:xfrm>
          <a:prstGeom prst="ellipse">
            <a:avLst/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dirty="0" smtClean="0"/>
              <a:t>1</a:t>
            </a:r>
            <a:endParaRPr lang="en-US" sz="2000" dirty="0"/>
          </a:p>
        </p:txBody>
      </p:sp>
      <p:sp>
        <p:nvSpPr>
          <p:cNvPr id="9" name="Donut 8"/>
          <p:cNvSpPr/>
          <p:nvPr/>
        </p:nvSpPr>
        <p:spPr>
          <a:xfrm>
            <a:off x="7092280" y="3212976"/>
            <a:ext cx="1152128" cy="1152128"/>
          </a:xfrm>
          <a:prstGeom prst="donut">
            <a:avLst>
              <a:gd name="adj" fmla="val 9253"/>
            </a:avLst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endCxn id="3" idx="2"/>
          </p:cNvCxnSpPr>
          <p:nvPr/>
        </p:nvCxnSpPr>
        <p:spPr>
          <a:xfrm>
            <a:off x="179512" y="3789040"/>
            <a:ext cx="72008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7"/>
            <a:endCxn id="7" idx="1"/>
          </p:cNvCxnSpPr>
          <p:nvPr/>
        </p:nvCxnSpPr>
        <p:spPr>
          <a:xfrm>
            <a:off x="3704285" y="2424507"/>
            <a:ext cx="173543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3" idx="7"/>
            <a:endCxn id="8" idx="2"/>
          </p:cNvCxnSpPr>
          <p:nvPr/>
        </p:nvCxnSpPr>
        <p:spPr>
          <a:xfrm flipV="1">
            <a:off x="1760069" y="2780928"/>
            <a:ext cx="1083739" cy="65169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7" idx="6"/>
            <a:endCxn id="9" idx="1"/>
          </p:cNvCxnSpPr>
          <p:nvPr/>
        </p:nvCxnSpPr>
        <p:spPr>
          <a:xfrm>
            <a:off x="6300192" y="2780928"/>
            <a:ext cx="960813" cy="60077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3" idx="5"/>
            <a:endCxn id="6" idx="3"/>
          </p:cNvCxnSpPr>
          <p:nvPr/>
        </p:nvCxnSpPr>
        <p:spPr>
          <a:xfrm rot="16200000" flipH="1">
            <a:off x="2699792" y="3205738"/>
            <a:ext cx="576064" cy="2455510"/>
          </a:xfrm>
          <a:prstGeom prst="curvedConnector3">
            <a:avLst>
              <a:gd name="adj1" fmla="val 113575"/>
            </a:avLst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stCxn id="6" idx="5"/>
            <a:endCxn id="9" idx="3"/>
          </p:cNvCxnSpPr>
          <p:nvPr/>
        </p:nvCxnSpPr>
        <p:spPr>
          <a:xfrm rot="5400000" flipH="1" flipV="1">
            <a:off x="5832140" y="3292660"/>
            <a:ext cx="525146" cy="2332584"/>
          </a:xfrm>
          <a:prstGeom prst="curvedConnector3">
            <a:avLst>
              <a:gd name="adj1" fmla="val -88"/>
            </a:avLst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380312" y="3501008"/>
            <a:ext cx="648072" cy="57606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sz="2000" dirty="0" smtClean="0"/>
              <a:t>4</a:t>
            </a:r>
            <a:endParaRPr lang="en-US" sz="2000" dirty="0" smtClean="0"/>
          </a:p>
        </p:txBody>
      </p:sp>
      <p:sp>
        <p:nvSpPr>
          <p:cNvPr id="53" name="TextBox 52"/>
          <p:cNvSpPr txBox="1"/>
          <p:nvPr/>
        </p:nvSpPr>
        <p:spPr>
          <a:xfrm>
            <a:off x="899592" y="5733256"/>
            <a:ext cx="7344816" cy="5040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de-DE" sz="2000" dirty="0" smtClean="0"/>
              <a:t>Abbildung 3.14: FST mit zwei Übergängen für </a:t>
            </a:r>
            <a:r>
              <a:rPr lang="de-DE" sz="2000" dirty="0" err="1" smtClean="0"/>
              <a:t>bet</a:t>
            </a:r>
            <a:r>
              <a:rPr lang="de-DE" sz="2000" dirty="0" smtClean="0"/>
              <a:t>: V</a:t>
            </a:r>
            <a:endParaRPr lang="en-US" sz="2000" dirty="0" smtClean="0"/>
          </a:p>
        </p:txBody>
      </p:sp>
      <p:sp>
        <p:nvSpPr>
          <p:cNvPr id="54" name="TextBox 53"/>
          <p:cNvSpPr txBox="1"/>
          <p:nvPr/>
        </p:nvSpPr>
        <p:spPr>
          <a:xfrm>
            <a:off x="1187624" y="2564904"/>
            <a:ext cx="1152128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2000" dirty="0" err="1" smtClean="0"/>
              <a:t>ge:part</a:t>
            </a:r>
            <a:r>
              <a:rPr lang="en-US" sz="2000" dirty="0" smtClean="0"/>
              <a:t>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411760" y="4149080"/>
            <a:ext cx="1152128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2000" dirty="0" err="1" smtClean="0"/>
              <a:t>bet:V</a:t>
            </a:r>
            <a:r>
              <a:rPr lang="en-US" sz="2000" dirty="0" smtClean="0"/>
              <a:t>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508104" y="4149080"/>
            <a:ext cx="1152128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2000" dirty="0" smtClean="0"/>
              <a:t>est:2sg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516216" y="2564904"/>
            <a:ext cx="1152128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en:part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995936" y="1844824"/>
            <a:ext cx="1152128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2000" dirty="0" err="1" smtClean="0"/>
              <a:t>bet:V</a:t>
            </a:r>
            <a:r>
              <a:rPr lang="en-US" sz="2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7070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BEISPIEL 10: VERB “WATEN”- REGEL</a:t>
            </a:r>
            <a:endParaRPr lang="el-GR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WATEN:</a:t>
            </a:r>
          </a:p>
          <a:p>
            <a:pPr marL="0" indent="0">
              <a:buNone/>
            </a:pPr>
            <a:r>
              <a:rPr lang="en-US" sz="2400" dirty="0" smtClean="0"/>
              <a:t>&lt;form&gt;					== &lt;</a:t>
            </a:r>
            <a:r>
              <a:rPr lang="en-US" sz="2400" dirty="0" err="1" smtClean="0"/>
              <a:t>wurzel</a:t>
            </a:r>
            <a:r>
              <a:rPr lang="en-US" sz="2400" dirty="0" smtClean="0"/>
              <a:t>&gt; &lt;</a:t>
            </a:r>
            <a:r>
              <a:rPr lang="en-US" sz="2400" dirty="0" err="1" smtClean="0"/>
              <a:t>endung</a:t>
            </a:r>
            <a:r>
              <a:rPr lang="en-US" sz="2400" dirty="0" smtClean="0"/>
              <a:t>&gt;</a:t>
            </a:r>
          </a:p>
          <a:p>
            <a:pPr marL="0" indent="0">
              <a:buNone/>
            </a:pPr>
            <a:r>
              <a:rPr lang="en-US" sz="2400" dirty="0" smtClean="0"/>
              <a:t>&lt;</a:t>
            </a:r>
            <a:r>
              <a:rPr lang="en-US" sz="2400" dirty="0" err="1" smtClean="0"/>
              <a:t>wurzel</a:t>
            </a:r>
            <a:r>
              <a:rPr lang="en-US" sz="2400" dirty="0" smtClean="0"/>
              <a:t>&gt;				== w a t</a:t>
            </a:r>
          </a:p>
          <a:p>
            <a:pPr marL="0" indent="0">
              <a:buNone/>
            </a:pPr>
            <a:r>
              <a:rPr lang="en-US" sz="2400" dirty="0" smtClean="0"/>
              <a:t>&lt;</a:t>
            </a:r>
            <a:r>
              <a:rPr lang="en-US" sz="2400" dirty="0" err="1" smtClean="0"/>
              <a:t>endung</a:t>
            </a:r>
            <a:r>
              <a:rPr lang="en-US" sz="2400" dirty="0" smtClean="0"/>
              <a:t> </a:t>
            </a:r>
            <a:r>
              <a:rPr lang="en-US" sz="2400" dirty="0" err="1" smtClean="0"/>
              <a:t>präs</a:t>
            </a:r>
            <a:r>
              <a:rPr lang="en-US" sz="2400" dirty="0" smtClean="0"/>
              <a:t> </a:t>
            </a:r>
            <a:r>
              <a:rPr lang="en-US" sz="2400" dirty="0" err="1" smtClean="0"/>
              <a:t>sg</a:t>
            </a:r>
            <a:r>
              <a:rPr lang="en-US" sz="2400" dirty="0" smtClean="0"/>
              <a:t> </a:t>
            </a:r>
            <a:r>
              <a:rPr lang="en-US" sz="2400" dirty="0" err="1" smtClean="0"/>
              <a:t>eins</a:t>
            </a:r>
            <a:r>
              <a:rPr lang="en-US" sz="2400" dirty="0" smtClean="0"/>
              <a:t>&gt;			== e</a:t>
            </a:r>
          </a:p>
          <a:p>
            <a:pPr marL="0" indent="0">
              <a:buNone/>
            </a:pPr>
            <a:r>
              <a:rPr lang="en-US" sz="2400" dirty="0" smtClean="0"/>
              <a:t>&lt;</a:t>
            </a:r>
            <a:r>
              <a:rPr lang="en-US" sz="2400" dirty="0" err="1" smtClean="0"/>
              <a:t>endung</a:t>
            </a:r>
            <a:r>
              <a:rPr lang="en-US" sz="2400" dirty="0" smtClean="0"/>
              <a:t> </a:t>
            </a:r>
            <a:r>
              <a:rPr lang="en-US" sz="2400" dirty="0" err="1" smtClean="0"/>
              <a:t>präs</a:t>
            </a:r>
            <a:r>
              <a:rPr lang="en-US" sz="2400" dirty="0" smtClean="0"/>
              <a:t> </a:t>
            </a:r>
            <a:r>
              <a:rPr lang="en-US" sz="2400" dirty="0" err="1" smtClean="0"/>
              <a:t>pl</a:t>
            </a:r>
            <a:r>
              <a:rPr lang="en-US" sz="2400" dirty="0"/>
              <a:t> </a:t>
            </a:r>
            <a:r>
              <a:rPr lang="en-US" sz="2400" dirty="0" err="1" smtClean="0"/>
              <a:t>zwei</a:t>
            </a:r>
            <a:r>
              <a:rPr lang="en-US" sz="2400" dirty="0" smtClean="0"/>
              <a:t>&gt;		== e t </a:t>
            </a:r>
          </a:p>
          <a:p>
            <a:pPr marL="0" indent="0">
              <a:buNone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494756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BEISPIEL 11: VERB “WATEN”- </a:t>
            </a:r>
            <a:br>
              <a:rPr lang="en-US" b="1" dirty="0" smtClean="0"/>
            </a:br>
            <a:r>
              <a:rPr lang="en-US" b="1" dirty="0" smtClean="0"/>
              <a:t>REGEL (PRÄSENS UND IMPERFEKT)</a:t>
            </a:r>
            <a:endParaRPr lang="el-GR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4156" y="1844824"/>
            <a:ext cx="8229600" cy="42379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WATEN</a:t>
            </a:r>
          </a:p>
          <a:p>
            <a:pPr marL="0" indent="0">
              <a:buNone/>
            </a:pPr>
            <a:r>
              <a:rPr lang="en-US" sz="2400" dirty="0" smtClean="0"/>
              <a:t>&lt;</a:t>
            </a:r>
            <a:r>
              <a:rPr lang="en-US" sz="2400" dirty="0" err="1" smtClean="0"/>
              <a:t>endung</a:t>
            </a:r>
            <a:r>
              <a:rPr lang="en-US" sz="2400" dirty="0" smtClean="0"/>
              <a:t> </a:t>
            </a:r>
            <a:r>
              <a:rPr lang="en-US" sz="2400" dirty="0" err="1" smtClean="0"/>
              <a:t>sg</a:t>
            </a:r>
            <a:r>
              <a:rPr lang="en-US" sz="2400" dirty="0" smtClean="0"/>
              <a:t> </a:t>
            </a:r>
            <a:r>
              <a:rPr lang="en-US" sz="2400" dirty="0" err="1" smtClean="0"/>
              <a:t>zwei</a:t>
            </a:r>
            <a:r>
              <a:rPr lang="en-US" sz="2400" dirty="0" smtClean="0"/>
              <a:t>&gt; 				==  est</a:t>
            </a:r>
          </a:p>
          <a:p>
            <a:pPr marL="0" indent="0">
              <a:buNone/>
            </a:pPr>
            <a:r>
              <a:rPr lang="en-US" sz="2400" dirty="0" smtClean="0"/>
              <a:t>&lt;</a:t>
            </a:r>
            <a:r>
              <a:rPr lang="en-US" sz="2400" dirty="0" err="1" smtClean="0"/>
              <a:t>endung</a:t>
            </a:r>
            <a:r>
              <a:rPr lang="en-US" sz="2400" dirty="0" smtClean="0"/>
              <a:t> </a:t>
            </a:r>
            <a:r>
              <a:rPr lang="en-US" sz="2400" dirty="0" err="1" smtClean="0"/>
              <a:t>sg</a:t>
            </a:r>
            <a:r>
              <a:rPr lang="en-US" sz="2400" dirty="0" smtClean="0"/>
              <a:t>&gt;					==  e</a:t>
            </a:r>
          </a:p>
          <a:p>
            <a:pPr marL="0" indent="0">
              <a:buNone/>
            </a:pPr>
            <a:r>
              <a:rPr lang="en-US" sz="2400" dirty="0" smtClean="0"/>
              <a:t>&lt;</a:t>
            </a:r>
            <a:r>
              <a:rPr lang="en-US" sz="2400" dirty="0" err="1" smtClean="0"/>
              <a:t>endung</a:t>
            </a:r>
            <a:r>
              <a:rPr lang="en-US" sz="2400" dirty="0" smtClean="0"/>
              <a:t> </a:t>
            </a:r>
            <a:r>
              <a:rPr lang="en-US" sz="2400" dirty="0" err="1" smtClean="0"/>
              <a:t>pl</a:t>
            </a:r>
            <a:r>
              <a:rPr lang="en-US" sz="2400" dirty="0" smtClean="0"/>
              <a:t> </a:t>
            </a:r>
            <a:r>
              <a:rPr lang="en-US" sz="2400" dirty="0" err="1" smtClean="0"/>
              <a:t>zwei</a:t>
            </a:r>
            <a:r>
              <a:rPr lang="en-US" sz="2400" dirty="0" smtClean="0"/>
              <a:t>&gt;				==  et</a:t>
            </a:r>
          </a:p>
          <a:p>
            <a:pPr marL="0" indent="0">
              <a:buNone/>
            </a:pPr>
            <a:r>
              <a:rPr lang="en-US" sz="2400" dirty="0" smtClean="0"/>
              <a:t>&lt;</a:t>
            </a:r>
            <a:r>
              <a:rPr lang="en-US" sz="2400" dirty="0" err="1" smtClean="0"/>
              <a:t>endung</a:t>
            </a:r>
            <a:r>
              <a:rPr lang="en-US" sz="2400" dirty="0" smtClean="0"/>
              <a:t>&gt;					==  en</a:t>
            </a:r>
          </a:p>
          <a:p>
            <a:pPr marL="0" indent="0">
              <a:buNone/>
            </a:pPr>
            <a:r>
              <a:rPr lang="en-US" sz="2400" dirty="0" smtClean="0"/>
              <a:t>&lt;</a:t>
            </a:r>
            <a:r>
              <a:rPr lang="en-US" sz="2400" dirty="0" err="1" smtClean="0"/>
              <a:t>endung</a:t>
            </a:r>
            <a:r>
              <a:rPr lang="en-US" sz="2400" dirty="0" smtClean="0"/>
              <a:t> </a:t>
            </a:r>
            <a:r>
              <a:rPr lang="en-US" sz="2400" dirty="0" err="1" smtClean="0"/>
              <a:t>präs</a:t>
            </a:r>
            <a:r>
              <a:rPr lang="en-US" sz="2400" dirty="0" smtClean="0"/>
              <a:t> </a:t>
            </a:r>
            <a:r>
              <a:rPr lang="en-US" sz="2400" dirty="0" err="1" smtClean="0"/>
              <a:t>sg</a:t>
            </a:r>
            <a:r>
              <a:rPr lang="en-US" sz="2400" dirty="0" smtClean="0"/>
              <a:t> </a:t>
            </a:r>
            <a:r>
              <a:rPr lang="en-US" sz="2400" dirty="0" err="1" smtClean="0"/>
              <a:t>drei</a:t>
            </a:r>
            <a:r>
              <a:rPr lang="en-US" sz="2400" dirty="0" smtClean="0"/>
              <a:t>&gt;				==  e  t</a:t>
            </a:r>
          </a:p>
          <a:p>
            <a:pPr marL="0" indent="0">
              <a:buNone/>
            </a:pPr>
            <a:r>
              <a:rPr lang="en-US" sz="2400" dirty="0" smtClean="0"/>
              <a:t>&lt;</a:t>
            </a:r>
            <a:r>
              <a:rPr lang="en-US" sz="2400" dirty="0" err="1" smtClean="0"/>
              <a:t>endung</a:t>
            </a:r>
            <a:r>
              <a:rPr lang="en-US" sz="2400" dirty="0" smtClean="0"/>
              <a:t> </a:t>
            </a:r>
            <a:r>
              <a:rPr lang="en-US" sz="2400" dirty="0" err="1" smtClean="0"/>
              <a:t>präs</a:t>
            </a:r>
            <a:r>
              <a:rPr lang="en-US" sz="2400" dirty="0" smtClean="0"/>
              <a:t>&gt;  				==  &lt;</a:t>
            </a:r>
            <a:r>
              <a:rPr lang="en-US" sz="2400" dirty="0" err="1" smtClean="0"/>
              <a:t>endung</a:t>
            </a:r>
            <a:r>
              <a:rPr lang="en-US" sz="2400" dirty="0" smtClean="0"/>
              <a:t>&gt;</a:t>
            </a:r>
          </a:p>
          <a:p>
            <a:pPr marL="0" indent="0">
              <a:buNone/>
            </a:pPr>
            <a:r>
              <a:rPr lang="en-US" sz="2400" dirty="0" smtClean="0"/>
              <a:t>&lt;</a:t>
            </a:r>
            <a:r>
              <a:rPr lang="en-US" sz="2400" dirty="0" err="1" smtClean="0"/>
              <a:t>endung</a:t>
            </a:r>
            <a:r>
              <a:rPr lang="en-US" sz="2400" dirty="0" smtClean="0"/>
              <a:t> impf&gt;				==  &lt;</a:t>
            </a:r>
            <a:r>
              <a:rPr lang="en-US" sz="2400" dirty="0" err="1" smtClean="0"/>
              <a:t>endung</a:t>
            </a:r>
            <a:r>
              <a:rPr lang="en-US" sz="2400" dirty="0" smtClean="0"/>
              <a:t>&gt;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573525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BEISPIEL 12: VERB “WATEN”- </a:t>
            </a:r>
            <a:br>
              <a:rPr lang="en-US" b="1" dirty="0" smtClean="0"/>
            </a:br>
            <a:r>
              <a:rPr lang="en-US" b="1" dirty="0" smtClean="0"/>
              <a:t>REGEL (PRÄSENS UND IMPERFEKT)</a:t>
            </a:r>
            <a:endParaRPr lang="el-GR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sz="2000" dirty="0" smtClean="0"/>
              <a:t>VERB: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&lt;form&gt;				 ==  “&lt;</a:t>
            </a:r>
            <a:r>
              <a:rPr lang="en-US" sz="2000" dirty="0" err="1" smtClean="0">
                <a:solidFill>
                  <a:srgbClr val="000000"/>
                </a:solidFill>
              </a:rPr>
              <a:t>wurzel</a:t>
            </a:r>
            <a:r>
              <a:rPr lang="en-US" sz="2000" dirty="0" smtClean="0">
                <a:solidFill>
                  <a:srgbClr val="000000"/>
                </a:solidFill>
              </a:rPr>
              <a:t>&gt;” “&lt;</a:t>
            </a:r>
            <a:r>
              <a:rPr lang="en-US" sz="2000" dirty="0" err="1" smtClean="0">
                <a:solidFill>
                  <a:srgbClr val="000000"/>
                </a:solidFill>
              </a:rPr>
              <a:t>endung</a:t>
            </a:r>
            <a:r>
              <a:rPr lang="en-US" sz="2000" dirty="0" smtClean="0">
                <a:solidFill>
                  <a:srgbClr val="000000"/>
                </a:solidFill>
              </a:rPr>
              <a:t>&gt;”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&lt;</a:t>
            </a:r>
            <a:r>
              <a:rPr lang="en-US" sz="2000" dirty="0" err="1" smtClean="0">
                <a:solidFill>
                  <a:srgbClr val="000000"/>
                </a:solidFill>
              </a:rPr>
              <a:t>endung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zwei</a:t>
            </a:r>
            <a:r>
              <a:rPr lang="en-US" sz="2000" dirty="0" smtClean="0">
                <a:solidFill>
                  <a:srgbClr val="000000"/>
                </a:solidFill>
              </a:rPr>
              <a:t>&gt;		 ==      est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&lt;</a:t>
            </a:r>
            <a:r>
              <a:rPr lang="en-US" sz="2000" dirty="0" err="1" smtClean="0">
                <a:solidFill>
                  <a:srgbClr val="000000"/>
                </a:solidFill>
              </a:rPr>
              <a:t>endung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sg</a:t>
            </a:r>
            <a:r>
              <a:rPr lang="en-US" sz="2000" dirty="0" smtClean="0">
                <a:solidFill>
                  <a:srgbClr val="000000"/>
                </a:solidFill>
              </a:rPr>
              <a:t>&gt;			 ==      e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&lt;</a:t>
            </a:r>
            <a:r>
              <a:rPr lang="en-US" sz="2000" dirty="0" err="1" smtClean="0">
                <a:solidFill>
                  <a:srgbClr val="000000"/>
                </a:solidFill>
              </a:rPr>
              <a:t>endung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pl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zwei</a:t>
            </a:r>
            <a:r>
              <a:rPr lang="en-US" sz="2000" dirty="0" smtClean="0">
                <a:solidFill>
                  <a:srgbClr val="000000"/>
                </a:solidFill>
              </a:rPr>
              <a:t>&gt;			 ==      et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&lt;</a:t>
            </a:r>
            <a:r>
              <a:rPr lang="en-US" sz="2000" dirty="0" err="1" smtClean="0">
                <a:solidFill>
                  <a:srgbClr val="000000"/>
                </a:solidFill>
              </a:rPr>
              <a:t>endung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pl</a:t>
            </a:r>
            <a:r>
              <a:rPr lang="en-US" sz="2000" dirty="0" smtClean="0">
                <a:solidFill>
                  <a:srgbClr val="000000"/>
                </a:solidFill>
              </a:rPr>
              <a:t>&gt;			 ==      en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&lt;</a:t>
            </a:r>
            <a:r>
              <a:rPr lang="en-US" sz="2000" dirty="0" err="1" smtClean="0">
                <a:solidFill>
                  <a:srgbClr val="000000"/>
                </a:solidFill>
              </a:rPr>
              <a:t>endung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präs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drei</a:t>
            </a:r>
            <a:r>
              <a:rPr lang="en-US" sz="2000" dirty="0" smtClean="0">
                <a:solidFill>
                  <a:srgbClr val="000000"/>
                </a:solidFill>
              </a:rPr>
              <a:t>&gt;		 ==      e t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&lt;</a:t>
            </a:r>
            <a:r>
              <a:rPr lang="en-US" sz="2000" dirty="0" err="1" smtClean="0">
                <a:solidFill>
                  <a:srgbClr val="000000"/>
                </a:solidFill>
              </a:rPr>
              <a:t>endung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präs</a:t>
            </a:r>
            <a:r>
              <a:rPr lang="en-US" sz="2000" dirty="0" smtClean="0">
                <a:solidFill>
                  <a:srgbClr val="000000"/>
                </a:solidFill>
              </a:rPr>
              <a:t>&gt;      		 ==   “&lt;</a:t>
            </a:r>
            <a:r>
              <a:rPr lang="en-US" sz="2000" dirty="0" err="1" smtClean="0">
                <a:solidFill>
                  <a:srgbClr val="000000"/>
                </a:solidFill>
              </a:rPr>
              <a:t>endung</a:t>
            </a:r>
            <a:r>
              <a:rPr lang="en-US" sz="2000" dirty="0" smtClean="0">
                <a:solidFill>
                  <a:srgbClr val="000000"/>
                </a:solidFill>
              </a:rPr>
              <a:t>&gt;”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&lt;</a:t>
            </a:r>
            <a:r>
              <a:rPr lang="en-US" sz="2000" dirty="0" err="1" smtClean="0">
                <a:solidFill>
                  <a:srgbClr val="000000"/>
                </a:solidFill>
              </a:rPr>
              <a:t>endung</a:t>
            </a:r>
            <a:r>
              <a:rPr lang="en-US" sz="2000" dirty="0" smtClean="0">
                <a:solidFill>
                  <a:srgbClr val="000000"/>
                </a:solidFill>
              </a:rPr>
              <a:t> impf&gt;			 ==   “&lt;</a:t>
            </a:r>
            <a:r>
              <a:rPr lang="en-US" sz="2000" dirty="0" err="1" smtClean="0">
                <a:solidFill>
                  <a:srgbClr val="000000"/>
                </a:solidFill>
              </a:rPr>
              <a:t>endung</a:t>
            </a:r>
            <a:r>
              <a:rPr lang="en-US" sz="2000" dirty="0" smtClean="0">
                <a:solidFill>
                  <a:srgbClr val="000000"/>
                </a:solidFill>
              </a:rPr>
              <a:t>&gt;”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000" dirty="0" smtClean="0"/>
              <a:t>-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000" dirty="0" smtClean="0"/>
              <a:t>WATEN: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000" dirty="0" smtClean="0"/>
              <a:t>&lt;&gt;			 	 ==    VERB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000" dirty="0" smtClean="0"/>
              <a:t>&lt;</a:t>
            </a:r>
            <a:r>
              <a:rPr lang="en-US" sz="2000" dirty="0" err="1" smtClean="0"/>
              <a:t>wurzel</a:t>
            </a:r>
            <a:r>
              <a:rPr lang="en-US" sz="2000" dirty="0" smtClean="0"/>
              <a:t>&gt;		  	 ==     w a t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867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BEISPIEL 13: VERB “WATEN”- REGEL (PRÄSENS,  IMPERFEKT UND PARTIZIP)</a:t>
            </a:r>
            <a:endParaRPr lang="el-GR" sz="3600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sz="1800" dirty="0" smtClean="0"/>
              <a:t>VERB: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800" dirty="0" smtClean="0"/>
              <a:t>&lt;form&gt;				==   “&lt;</a:t>
            </a:r>
            <a:r>
              <a:rPr lang="en-US" sz="1800" dirty="0" err="1" smtClean="0"/>
              <a:t>wurzel</a:t>
            </a:r>
            <a:r>
              <a:rPr lang="en-US" sz="1800" dirty="0" smtClean="0"/>
              <a:t>&gt;”  “&lt;</a:t>
            </a:r>
            <a:r>
              <a:rPr lang="en-US" sz="1800" dirty="0" err="1" smtClean="0"/>
              <a:t>endung</a:t>
            </a:r>
            <a:r>
              <a:rPr lang="en-US" sz="1800" dirty="0" smtClean="0"/>
              <a:t>&gt;”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800" dirty="0" smtClean="0"/>
              <a:t>&lt;form part&gt;			==   g  e  “&lt;</a:t>
            </a:r>
            <a:r>
              <a:rPr lang="en-US" sz="1800" dirty="0" err="1" smtClean="0"/>
              <a:t>wurzel</a:t>
            </a:r>
            <a:r>
              <a:rPr lang="en-US" sz="1800" dirty="0" smtClean="0"/>
              <a:t>&gt;”  “&lt;</a:t>
            </a:r>
            <a:r>
              <a:rPr lang="en-US" sz="1800" dirty="0" err="1" smtClean="0"/>
              <a:t>endung</a:t>
            </a:r>
            <a:r>
              <a:rPr lang="en-US" sz="1800" dirty="0" smtClean="0"/>
              <a:t> part&gt;”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800" dirty="0" smtClean="0"/>
              <a:t>&lt;</a:t>
            </a:r>
            <a:r>
              <a:rPr lang="en-US" sz="1800" dirty="0" err="1" smtClean="0"/>
              <a:t>stamm</a:t>
            </a:r>
            <a:r>
              <a:rPr lang="en-US" sz="1800" dirty="0" smtClean="0"/>
              <a:t> </a:t>
            </a:r>
            <a:r>
              <a:rPr lang="en-US" sz="1800" dirty="0" err="1" smtClean="0"/>
              <a:t>präs</a:t>
            </a:r>
            <a:r>
              <a:rPr lang="en-US" sz="1800" dirty="0" smtClean="0"/>
              <a:t>&gt;			==   “&lt;</a:t>
            </a:r>
            <a:r>
              <a:rPr lang="en-US" sz="1800" dirty="0" err="1" smtClean="0"/>
              <a:t>wurzel</a:t>
            </a:r>
            <a:r>
              <a:rPr lang="en-US" sz="1800" dirty="0" smtClean="0"/>
              <a:t> </a:t>
            </a:r>
            <a:r>
              <a:rPr lang="en-US" sz="1800" dirty="0" err="1" smtClean="0"/>
              <a:t>präs</a:t>
            </a:r>
            <a:r>
              <a:rPr lang="en-US" sz="1800" dirty="0" smtClean="0"/>
              <a:t>&gt;”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800" dirty="0" smtClean="0"/>
              <a:t>&lt;</a:t>
            </a:r>
            <a:r>
              <a:rPr lang="en-US" sz="1800" dirty="0" err="1" smtClean="0"/>
              <a:t>stamm</a:t>
            </a:r>
            <a:r>
              <a:rPr lang="en-US" sz="1800" dirty="0" smtClean="0"/>
              <a:t>  impf&gt;			==   “&lt;</a:t>
            </a:r>
            <a:r>
              <a:rPr lang="en-US" sz="1800" dirty="0" err="1" smtClean="0"/>
              <a:t>wurzel</a:t>
            </a:r>
            <a:r>
              <a:rPr lang="en-US" sz="1800" dirty="0" smtClean="0"/>
              <a:t>  impf&gt;”   e  t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800" dirty="0" smtClean="0"/>
              <a:t>&lt;</a:t>
            </a:r>
            <a:r>
              <a:rPr lang="en-US" sz="1800" dirty="0" err="1" smtClean="0"/>
              <a:t>endung</a:t>
            </a:r>
            <a:r>
              <a:rPr lang="en-US" sz="1800" dirty="0" smtClean="0"/>
              <a:t> </a:t>
            </a:r>
            <a:r>
              <a:rPr lang="en-US" sz="1800" dirty="0" err="1" smtClean="0"/>
              <a:t>sg</a:t>
            </a:r>
            <a:r>
              <a:rPr lang="en-US" sz="1800" dirty="0" smtClean="0"/>
              <a:t> </a:t>
            </a:r>
            <a:r>
              <a:rPr lang="en-US" sz="1800" dirty="0" err="1" smtClean="0"/>
              <a:t>zwei</a:t>
            </a:r>
            <a:r>
              <a:rPr lang="en-US" sz="1800" dirty="0" smtClean="0"/>
              <a:t>&gt;			==   est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800" dirty="0" smtClean="0"/>
              <a:t>&lt;</a:t>
            </a:r>
            <a:r>
              <a:rPr lang="en-US" sz="1800" dirty="0" err="1" smtClean="0"/>
              <a:t>endung</a:t>
            </a:r>
            <a:r>
              <a:rPr lang="en-US" sz="1800" dirty="0" smtClean="0"/>
              <a:t> </a:t>
            </a:r>
            <a:r>
              <a:rPr lang="en-US" sz="1800" dirty="0" err="1" smtClean="0"/>
              <a:t>sg</a:t>
            </a:r>
            <a:r>
              <a:rPr lang="en-US" sz="1800" dirty="0" smtClean="0"/>
              <a:t>&gt;			==   e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800" dirty="0" smtClean="0"/>
              <a:t>&lt;</a:t>
            </a:r>
            <a:r>
              <a:rPr lang="en-US" sz="1800" dirty="0" err="1" smtClean="0"/>
              <a:t>endung</a:t>
            </a:r>
            <a:r>
              <a:rPr lang="en-US" sz="1800" dirty="0" smtClean="0"/>
              <a:t> </a:t>
            </a:r>
            <a:r>
              <a:rPr lang="en-US" sz="1800" dirty="0" err="1" smtClean="0"/>
              <a:t>pl</a:t>
            </a:r>
            <a:r>
              <a:rPr lang="en-US" sz="1800" dirty="0" smtClean="0"/>
              <a:t> </a:t>
            </a:r>
            <a:r>
              <a:rPr lang="en-US" sz="1800" dirty="0" err="1" smtClean="0"/>
              <a:t>zwei</a:t>
            </a:r>
            <a:r>
              <a:rPr lang="en-US" sz="1800" dirty="0" smtClean="0"/>
              <a:t>&gt;			==   et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800" dirty="0" smtClean="0"/>
              <a:t>&lt;</a:t>
            </a:r>
            <a:r>
              <a:rPr lang="en-US" sz="1800" dirty="0" err="1" smtClean="0"/>
              <a:t>endung</a:t>
            </a:r>
            <a:r>
              <a:rPr lang="en-US" sz="1800" dirty="0" smtClean="0"/>
              <a:t> </a:t>
            </a:r>
            <a:r>
              <a:rPr lang="en-US" sz="1800" dirty="0" err="1" smtClean="0"/>
              <a:t>pl</a:t>
            </a:r>
            <a:r>
              <a:rPr lang="en-US" sz="1800" dirty="0" smtClean="0"/>
              <a:t>&gt;			==   en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800" dirty="0" smtClean="0"/>
              <a:t>&lt;</a:t>
            </a:r>
            <a:r>
              <a:rPr lang="en-US" sz="1800" dirty="0" err="1" smtClean="0"/>
              <a:t>endung</a:t>
            </a:r>
            <a:r>
              <a:rPr lang="en-US" sz="1800" dirty="0" smtClean="0"/>
              <a:t> </a:t>
            </a:r>
            <a:r>
              <a:rPr lang="en-US" sz="1800" dirty="0" err="1" smtClean="0"/>
              <a:t>präs</a:t>
            </a:r>
            <a:r>
              <a:rPr lang="en-US" sz="1800" dirty="0" smtClean="0"/>
              <a:t> </a:t>
            </a:r>
            <a:r>
              <a:rPr lang="en-US" sz="1800" dirty="0" err="1" smtClean="0"/>
              <a:t>sg</a:t>
            </a:r>
            <a:r>
              <a:rPr lang="en-US" sz="1800" dirty="0" smtClean="0"/>
              <a:t> </a:t>
            </a:r>
            <a:r>
              <a:rPr lang="en-US" sz="1800" dirty="0" err="1" smtClean="0"/>
              <a:t>drei</a:t>
            </a:r>
            <a:r>
              <a:rPr lang="en-US" sz="1800" dirty="0" smtClean="0"/>
              <a:t>&gt;		==   e  t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800" dirty="0" smtClean="0"/>
              <a:t>&lt;</a:t>
            </a:r>
            <a:r>
              <a:rPr lang="en-US" sz="1800" dirty="0" err="1" smtClean="0"/>
              <a:t>endung</a:t>
            </a:r>
            <a:r>
              <a:rPr lang="en-US" sz="1800" dirty="0" smtClean="0"/>
              <a:t> </a:t>
            </a:r>
            <a:r>
              <a:rPr lang="en-US" sz="1800" dirty="0" err="1" smtClean="0"/>
              <a:t>präs</a:t>
            </a:r>
            <a:r>
              <a:rPr lang="en-US" sz="1800" dirty="0" smtClean="0"/>
              <a:t>&gt;			==   “&lt;</a:t>
            </a:r>
            <a:r>
              <a:rPr lang="en-US" sz="1800" dirty="0" err="1" smtClean="0"/>
              <a:t>endung</a:t>
            </a:r>
            <a:r>
              <a:rPr lang="en-US" sz="1800" dirty="0" smtClean="0"/>
              <a:t>&gt;”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800" dirty="0" smtClean="0"/>
              <a:t>&lt;</a:t>
            </a:r>
            <a:r>
              <a:rPr lang="en-US" sz="1800" dirty="0" err="1" smtClean="0"/>
              <a:t>endung</a:t>
            </a:r>
            <a:r>
              <a:rPr lang="en-US" sz="1800" dirty="0" smtClean="0"/>
              <a:t> impf&gt;			==   “&lt;</a:t>
            </a:r>
            <a:r>
              <a:rPr lang="en-US" sz="1800" dirty="0" err="1" smtClean="0"/>
              <a:t>endung</a:t>
            </a:r>
            <a:r>
              <a:rPr lang="en-US" sz="1800" dirty="0" smtClean="0"/>
              <a:t>&gt;”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800" dirty="0" smtClean="0"/>
              <a:t>&lt;</a:t>
            </a:r>
            <a:r>
              <a:rPr lang="en-US" sz="1800" dirty="0" err="1" smtClean="0"/>
              <a:t>endung</a:t>
            </a:r>
            <a:r>
              <a:rPr lang="en-US" sz="1800" dirty="0" smtClean="0"/>
              <a:t> part&gt;			==   et</a:t>
            </a:r>
          </a:p>
          <a:p>
            <a:pPr marL="0" indent="0">
              <a:lnSpc>
                <a:spcPct val="70000"/>
              </a:lnSpc>
              <a:buNone/>
            </a:pPr>
            <a:endParaRPr lang="en-US" sz="1800" dirty="0" smtClean="0"/>
          </a:p>
          <a:p>
            <a:pPr marL="0" indent="0">
              <a:lnSpc>
                <a:spcPct val="70000"/>
              </a:lnSpc>
              <a:buNone/>
            </a:pPr>
            <a:endParaRPr lang="en-US" sz="1800" dirty="0" smtClean="0"/>
          </a:p>
          <a:p>
            <a:pPr marL="0" indent="0">
              <a:lnSpc>
                <a:spcPct val="70000"/>
              </a:lnSpc>
              <a:buNone/>
            </a:pPr>
            <a:endParaRPr lang="en-US" sz="1800" dirty="0" smtClean="0"/>
          </a:p>
          <a:p>
            <a:pPr marL="0" indent="0">
              <a:lnSpc>
                <a:spcPct val="70000"/>
              </a:lnSpc>
              <a:buNone/>
            </a:pPr>
            <a:endParaRPr lang="en-US" sz="1800" dirty="0" smtClean="0"/>
          </a:p>
          <a:p>
            <a:pPr marL="0" indent="0">
              <a:lnSpc>
                <a:spcPct val="70000"/>
              </a:lnSpc>
              <a:buNone/>
            </a:pP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2592950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BEISPIEL 14: STARKE VERBEN - REGEL</a:t>
            </a:r>
            <a:endParaRPr lang="el-GR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VERBKLASSE1: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&lt;&gt;			==   VERB</a:t>
            </a:r>
          </a:p>
          <a:p>
            <a:pPr marL="0" indent="0">
              <a:buNone/>
            </a:pPr>
            <a:r>
              <a:rPr lang="en-US" sz="2000" dirty="0" smtClean="0"/>
              <a:t>&lt;</a:t>
            </a:r>
            <a:r>
              <a:rPr lang="en-US" sz="2000" dirty="0" err="1" smtClean="0"/>
              <a:t>wurzel</a:t>
            </a:r>
            <a:r>
              <a:rPr lang="en-US" sz="2000" dirty="0" smtClean="0"/>
              <a:t>&gt;		==   “&lt;</a:t>
            </a:r>
            <a:r>
              <a:rPr lang="en-US" sz="2000" dirty="0" err="1" smtClean="0"/>
              <a:t>wurzelanf</a:t>
            </a:r>
            <a:r>
              <a:rPr lang="en-US" sz="2000" dirty="0" smtClean="0"/>
              <a:t>&gt;” “&lt;</a:t>
            </a:r>
            <a:r>
              <a:rPr lang="en-US" sz="2000" dirty="0" err="1" smtClean="0"/>
              <a:t>wurzelvok</a:t>
            </a:r>
            <a:r>
              <a:rPr lang="en-US" sz="2000" dirty="0" smtClean="0"/>
              <a:t>&gt;” “&lt;</a:t>
            </a:r>
            <a:r>
              <a:rPr lang="en-US" sz="2000" dirty="0" err="1" smtClean="0"/>
              <a:t>wurzelend</a:t>
            </a:r>
            <a:r>
              <a:rPr lang="en-US" sz="2000" dirty="0" smtClean="0"/>
              <a:t>&gt;”</a:t>
            </a:r>
          </a:p>
          <a:p>
            <a:pPr marL="0" indent="0">
              <a:buNone/>
            </a:pPr>
            <a:r>
              <a:rPr lang="en-US" sz="2000" dirty="0" smtClean="0"/>
              <a:t>&lt;</a:t>
            </a:r>
            <a:r>
              <a:rPr lang="en-US" sz="2000" dirty="0" err="1" smtClean="0"/>
              <a:t>wurzel</a:t>
            </a:r>
            <a:r>
              <a:rPr lang="en-US" sz="2000" dirty="0" smtClean="0"/>
              <a:t> impf&gt;		==   “&lt;</a:t>
            </a:r>
            <a:r>
              <a:rPr lang="en-US" sz="2000" dirty="0" err="1" smtClean="0"/>
              <a:t>wurzel</a:t>
            </a:r>
            <a:r>
              <a:rPr lang="en-US" sz="2000" dirty="0" smtClean="0"/>
              <a:t>  impf&gt;”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81830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BEISPIEL 15: STARKE VERBEN– PHONOLOGISCHE REGEL</a:t>
            </a:r>
            <a:endParaRPr lang="el-GR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&lt;</a:t>
            </a:r>
            <a:r>
              <a:rPr lang="en-US" sz="2400" dirty="0" err="1" smtClean="0"/>
              <a:t>wurzelvok</a:t>
            </a:r>
            <a:r>
              <a:rPr lang="en-US" sz="2400" dirty="0" smtClean="0"/>
              <a:t> </a:t>
            </a:r>
            <a:r>
              <a:rPr lang="en-US" sz="2400" dirty="0" err="1" smtClean="0"/>
              <a:t>präs</a:t>
            </a:r>
            <a:r>
              <a:rPr lang="en-US" sz="2400" dirty="0" smtClean="0"/>
              <a:t> </a:t>
            </a:r>
            <a:r>
              <a:rPr lang="en-US" sz="2400" dirty="0" err="1" smtClean="0"/>
              <a:t>sg</a:t>
            </a:r>
            <a:r>
              <a:rPr lang="en-US" sz="2400" dirty="0" smtClean="0"/>
              <a:t> </a:t>
            </a:r>
            <a:r>
              <a:rPr lang="en-US" sz="2400" dirty="0" err="1" smtClean="0"/>
              <a:t>zwei</a:t>
            </a:r>
            <a:r>
              <a:rPr lang="el-GR" sz="2400" dirty="0" smtClean="0"/>
              <a:t>&gt;	==	</a:t>
            </a:r>
            <a:r>
              <a:rPr lang="de-DE" sz="2400" dirty="0" smtClean="0"/>
              <a:t>ä</a:t>
            </a:r>
          </a:p>
          <a:p>
            <a:pPr marL="0" indent="0">
              <a:buNone/>
            </a:pPr>
            <a:r>
              <a:rPr lang="el-GR" sz="2400" dirty="0" smtClean="0"/>
              <a:t>&lt;</a:t>
            </a:r>
            <a:r>
              <a:rPr lang="en-US" sz="2400" dirty="0" err="1" smtClean="0"/>
              <a:t>wurzelvok</a:t>
            </a:r>
            <a:r>
              <a:rPr lang="en-US" sz="2400" dirty="0" smtClean="0"/>
              <a:t> </a:t>
            </a:r>
            <a:r>
              <a:rPr lang="en-US" sz="2400" dirty="0" err="1" smtClean="0"/>
              <a:t>präs</a:t>
            </a:r>
            <a:r>
              <a:rPr lang="el-GR" sz="2400" dirty="0"/>
              <a:t> </a:t>
            </a:r>
            <a:r>
              <a:rPr lang="en-US" sz="2400" dirty="0" err="1" smtClean="0"/>
              <a:t>sg</a:t>
            </a:r>
            <a:r>
              <a:rPr lang="en-US" sz="2400" dirty="0" smtClean="0"/>
              <a:t> </a:t>
            </a:r>
            <a:r>
              <a:rPr lang="en-US" sz="2400" dirty="0" err="1" smtClean="0"/>
              <a:t>drei</a:t>
            </a:r>
            <a:r>
              <a:rPr lang="en-US" sz="2400" dirty="0" smtClean="0"/>
              <a:t>&gt;	==	</a:t>
            </a:r>
            <a:r>
              <a:rPr lang="en-US" sz="2400" dirty="0" err="1" smtClean="0"/>
              <a:t>ä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&lt;</a:t>
            </a:r>
            <a:r>
              <a:rPr lang="en-US" sz="2400" dirty="0" err="1" smtClean="0"/>
              <a:t>wurzelvok</a:t>
            </a:r>
            <a:r>
              <a:rPr lang="en-US" sz="2400" dirty="0" smtClean="0"/>
              <a:t> impf&gt;		==	</a:t>
            </a:r>
            <a:r>
              <a:rPr lang="en-US" sz="2400" dirty="0" err="1" smtClean="0">
                <a:solidFill>
                  <a:srgbClr val="000000"/>
                </a:solidFill>
              </a:rPr>
              <a:t>ie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&lt;</a:t>
            </a:r>
            <a:r>
              <a:rPr lang="en-US" sz="2400" dirty="0" err="1" smtClean="0">
                <a:solidFill>
                  <a:srgbClr val="000000"/>
                </a:solidFill>
              </a:rPr>
              <a:t>wurzelvok</a:t>
            </a:r>
            <a:r>
              <a:rPr lang="en-US" sz="2400" dirty="0" smtClean="0">
                <a:solidFill>
                  <a:srgbClr val="000000"/>
                </a:solidFill>
              </a:rPr>
              <a:t>&gt;			==	a</a:t>
            </a:r>
            <a:endParaRPr lang="el-G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72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BEISPIEL 15: STARKE VERBEN–REGEL (PRÄSENS,  IMPERFEKT UND PARTIZIP)</a:t>
            </a:r>
            <a:endParaRPr lang="el-GR" sz="3600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&lt;</a:t>
            </a:r>
            <a:r>
              <a:rPr lang="en-US" sz="2400" dirty="0" err="1" smtClean="0"/>
              <a:t>endung</a:t>
            </a:r>
            <a:r>
              <a:rPr lang="en-US" sz="2400" dirty="0" smtClean="0"/>
              <a:t> impf </a:t>
            </a:r>
            <a:r>
              <a:rPr lang="en-US" sz="2400" dirty="0" err="1" smtClean="0"/>
              <a:t>sg</a:t>
            </a:r>
            <a:r>
              <a:rPr lang="en-US" sz="2400" dirty="0" smtClean="0"/>
              <a:t> </a:t>
            </a:r>
            <a:r>
              <a:rPr lang="en-US" sz="2400" dirty="0" err="1" smtClean="0"/>
              <a:t>eins</a:t>
            </a:r>
            <a:r>
              <a:rPr lang="en-US" sz="2400" dirty="0" smtClean="0"/>
              <a:t>&gt;	==</a:t>
            </a:r>
          </a:p>
          <a:p>
            <a:pPr marL="0" indent="0">
              <a:buNone/>
            </a:pPr>
            <a:r>
              <a:rPr lang="en-US" sz="2400" dirty="0"/>
              <a:t>&lt;</a:t>
            </a:r>
            <a:r>
              <a:rPr lang="en-US" sz="2400" dirty="0" err="1" smtClean="0"/>
              <a:t>endung</a:t>
            </a:r>
            <a:r>
              <a:rPr lang="en-US" sz="2400" dirty="0" smtClean="0"/>
              <a:t> impf </a:t>
            </a:r>
            <a:r>
              <a:rPr lang="en-US" sz="2400" dirty="0" err="1" smtClean="0"/>
              <a:t>sg</a:t>
            </a:r>
            <a:r>
              <a:rPr lang="en-US" sz="2400" dirty="0" smtClean="0"/>
              <a:t> </a:t>
            </a:r>
            <a:r>
              <a:rPr lang="en-US" sz="2400" dirty="0" err="1" smtClean="0"/>
              <a:t>drei</a:t>
            </a:r>
            <a:r>
              <a:rPr lang="en-US" sz="2400" dirty="0" smtClean="0"/>
              <a:t>&gt;	</a:t>
            </a:r>
            <a:r>
              <a:rPr lang="en-US" sz="2400" dirty="0"/>
              <a:t>==</a:t>
            </a:r>
            <a:endParaRPr lang="el-GR" sz="2400" dirty="0"/>
          </a:p>
          <a:p>
            <a:pPr marL="0" indent="0">
              <a:buNone/>
            </a:pPr>
            <a:r>
              <a:rPr lang="en-US" sz="2400" dirty="0"/>
              <a:t>&lt;</a:t>
            </a:r>
            <a:r>
              <a:rPr lang="en-US" sz="2400" dirty="0" err="1" smtClean="0"/>
              <a:t>endung</a:t>
            </a:r>
            <a:r>
              <a:rPr lang="en-US" sz="2400" dirty="0" smtClean="0"/>
              <a:t> </a:t>
            </a:r>
            <a:r>
              <a:rPr lang="en-US" sz="2400" dirty="0" err="1" smtClean="0"/>
              <a:t>präs</a:t>
            </a:r>
            <a:r>
              <a:rPr lang="en-US" sz="2400" dirty="0" smtClean="0"/>
              <a:t> </a:t>
            </a:r>
            <a:r>
              <a:rPr lang="en-US" sz="2400" dirty="0" err="1" smtClean="0"/>
              <a:t>sg</a:t>
            </a:r>
            <a:r>
              <a:rPr lang="en-US" sz="2400" dirty="0" smtClean="0"/>
              <a:t> </a:t>
            </a:r>
            <a:r>
              <a:rPr lang="en-US" sz="2400" dirty="0" err="1" smtClean="0"/>
              <a:t>drei</a:t>
            </a:r>
            <a:r>
              <a:rPr lang="en-US" sz="2400" dirty="0" smtClean="0"/>
              <a:t>&gt;		</a:t>
            </a:r>
            <a:r>
              <a:rPr lang="en-US" sz="2400" dirty="0"/>
              <a:t>==</a:t>
            </a:r>
            <a:endParaRPr lang="el-GR" sz="2400" dirty="0"/>
          </a:p>
          <a:p>
            <a:pPr marL="0" indent="0">
              <a:buNone/>
            </a:pPr>
            <a:r>
              <a:rPr lang="en-US" sz="2400" dirty="0"/>
              <a:t>&lt;</a:t>
            </a:r>
            <a:r>
              <a:rPr lang="en-US" sz="2400" dirty="0" err="1" smtClean="0"/>
              <a:t>endung</a:t>
            </a:r>
            <a:r>
              <a:rPr lang="en-US" sz="2400" dirty="0" smtClean="0"/>
              <a:t> </a:t>
            </a:r>
            <a:r>
              <a:rPr lang="en-US" sz="2400" dirty="0" err="1" smtClean="0"/>
              <a:t>präs</a:t>
            </a:r>
            <a:r>
              <a:rPr lang="en-US" sz="2400" dirty="0" smtClean="0"/>
              <a:t> </a:t>
            </a:r>
            <a:r>
              <a:rPr lang="en-US" sz="2400" dirty="0" err="1" smtClean="0"/>
              <a:t>sg</a:t>
            </a:r>
            <a:r>
              <a:rPr lang="en-US" sz="2400" dirty="0" smtClean="0"/>
              <a:t> </a:t>
            </a:r>
            <a:r>
              <a:rPr lang="en-US" sz="2400" dirty="0" err="1" smtClean="0"/>
              <a:t>zwei</a:t>
            </a:r>
            <a:r>
              <a:rPr lang="en-US" sz="2400" dirty="0" smtClean="0"/>
              <a:t>&gt;	</a:t>
            </a:r>
            <a:r>
              <a:rPr lang="en-US" sz="2400" dirty="0"/>
              <a:t>=</a:t>
            </a:r>
            <a:r>
              <a:rPr lang="en-US" sz="2400" dirty="0" smtClean="0"/>
              <a:t>=  s t</a:t>
            </a:r>
            <a:endParaRPr lang="el-GR" sz="2400" dirty="0"/>
          </a:p>
          <a:p>
            <a:pPr marL="0" indent="0">
              <a:buNone/>
            </a:pPr>
            <a:r>
              <a:rPr lang="en-US" sz="2400" dirty="0"/>
              <a:t>&lt;</a:t>
            </a:r>
            <a:r>
              <a:rPr lang="en-US" sz="2400" dirty="0" err="1" smtClean="0"/>
              <a:t>endung</a:t>
            </a:r>
            <a:r>
              <a:rPr lang="en-US" sz="2400" dirty="0" smtClean="0"/>
              <a:t> part&gt;			</a:t>
            </a:r>
            <a:r>
              <a:rPr lang="en-US" sz="2400" dirty="0"/>
              <a:t>=</a:t>
            </a:r>
            <a:r>
              <a:rPr lang="en-US" sz="2400" dirty="0" smtClean="0"/>
              <a:t>=  e n</a:t>
            </a:r>
            <a:endParaRPr lang="el-GR" sz="2400" dirty="0"/>
          </a:p>
          <a:p>
            <a:pPr marL="0" indent="0">
              <a:buNone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220543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BEISPIEL 16: VERBEN “RATEN” UND “SCHLAFEN”–REGEL </a:t>
            </a:r>
            <a:endParaRPr lang="el-GR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RATEN:</a:t>
            </a:r>
          </a:p>
          <a:p>
            <a:pPr marL="0" indent="0">
              <a:buNone/>
            </a:pPr>
            <a:r>
              <a:rPr lang="en-US" sz="2400" dirty="0" smtClean="0"/>
              <a:t>&lt; &gt;			==   VERBKLASSE1</a:t>
            </a:r>
          </a:p>
          <a:p>
            <a:pPr marL="0" indent="0">
              <a:buNone/>
            </a:pPr>
            <a:r>
              <a:rPr lang="en-US" sz="2400" dirty="0" smtClean="0"/>
              <a:t>&lt;</a:t>
            </a:r>
            <a:r>
              <a:rPr lang="en-US" sz="2400" dirty="0" err="1" smtClean="0"/>
              <a:t>wurzelanf</a:t>
            </a:r>
            <a:r>
              <a:rPr lang="en-US" sz="2400" dirty="0" smtClean="0"/>
              <a:t>&gt;		==   r</a:t>
            </a:r>
          </a:p>
          <a:p>
            <a:pPr marL="0" indent="0">
              <a:buNone/>
            </a:pPr>
            <a:r>
              <a:rPr lang="en-US" sz="2400" dirty="0" smtClean="0"/>
              <a:t>&lt;</a:t>
            </a:r>
            <a:r>
              <a:rPr lang="en-US" sz="2400" dirty="0" err="1" smtClean="0"/>
              <a:t>wurzelend</a:t>
            </a:r>
            <a:r>
              <a:rPr lang="en-US" sz="2400" dirty="0" smtClean="0"/>
              <a:t>&gt;		==   t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SCHLAF:</a:t>
            </a:r>
          </a:p>
          <a:p>
            <a:pPr marL="0" indent="0">
              <a:buNone/>
            </a:pPr>
            <a:r>
              <a:rPr lang="en-US" sz="2400" dirty="0" smtClean="0"/>
              <a:t>&lt; &gt;			==   VERBKLASSE1</a:t>
            </a:r>
          </a:p>
          <a:p>
            <a:pPr marL="0" indent="0">
              <a:buNone/>
            </a:pPr>
            <a:r>
              <a:rPr lang="en-US" sz="2400" dirty="0" smtClean="0"/>
              <a:t>&lt;</a:t>
            </a:r>
            <a:r>
              <a:rPr lang="en-US" sz="2400" dirty="0" err="1" smtClean="0"/>
              <a:t>wurzelanf</a:t>
            </a:r>
            <a:r>
              <a:rPr lang="en-US" sz="2400" dirty="0" smtClean="0"/>
              <a:t>&gt;		==   </a:t>
            </a:r>
            <a:r>
              <a:rPr lang="en-US" sz="2400" dirty="0" err="1" smtClean="0"/>
              <a:t>schl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&lt;</a:t>
            </a:r>
            <a:r>
              <a:rPr lang="en-US" sz="2400" dirty="0" err="1" smtClean="0"/>
              <a:t>wurzelend</a:t>
            </a:r>
            <a:r>
              <a:rPr lang="en-US" sz="2400" dirty="0" smtClean="0"/>
              <a:t>&gt;		==   f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38423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Περιεχόμενα ενότητας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Αυτόματα και εφαρμογές στην Πληροφορική </a:t>
            </a:r>
            <a:endParaRPr lang="en-US" dirty="0"/>
          </a:p>
          <a:p>
            <a:pPr lvl="0"/>
            <a:r>
              <a:rPr lang="el-GR" dirty="0"/>
              <a:t>Η κλίση (</a:t>
            </a:r>
            <a:r>
              <a:rPr lang="en-US" dirty="0"/>
              <a:t>Flexion</a:t>
            </a:r>
            <a:r>
              <a:rPr lang="el-GR" dirty="0"/>
              <a:t>) και τα Αυτόματα</a:t>
            </a:r>
            <a:endParaRPr lang="en-US" dirty="0"/>
          </a:p>
          <a:p>
            <a:pPr lvl="0"/>
            <a:r>
              <a:rPr lang="el-GR" dirty="0"/>
              <a:t>Είδη μορφημάτων και Αυτόματα</a:t>
            </a:r>
            <a:endParaRPr lang="en-US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Τέλος Ενότητας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46640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Χρηματοδότηση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84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b="1" dirty="0" smtClean="0"/>
              <a:t>Σημειώματα</a:t>
            </a:r>
            <a:endParaRPr lang="el-GR" sz="4400" b="1" dirty="0"/>
          </a:p>
        </p:txBody>
      </p:sp>
    </p:spTree>
    <p:extLst>
      <p:ext uri="{BB962C8B-B14F-4D97-AF65-F5344CB8AC3E}">
        <p14:creationId xmlns:p14="http://schemas.microsoft.com/office/powerpoint/2010/main" val="3479620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b="1" dirty="0"/>
              <a:t>Σημείωμα Ιστορικού </a:t>
            </a:r>
            <a:r>
              <a:rPr lang="el-GR" b="1" dirty="0" smtClean="0"/>
              <a:t>Εκδόσεων</a:t>
            </a:r>
            <a:r>
              <a:rPr lang="en-US" b="1" dirty="0" smtClean="0"/>
              <a:t> </a:t>
            </a:r>
            <a:r>
              <a:rPr lang="el-GR" b="1" dirty="0" smtClean="0"/>
              <a:t>Έργου</a:t>
            </a:r>
            <a:endParaRPr lang="el-GR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>
                <a:latin typeface="Calibri" charset="0"/>
              </a:rPr>
              <a:t>Το παρόν έργο αποτελεί την </a:t>
            </a:r>
            <a:r>
              <a:rPr lang="el-GR" sz="2000" dirty="0">
                <a:solidFill>
                  <a:srgbClr val="000000"/>
                </a:solidFill>
                <a:latin typeface="Calibri" charset="0"/>
              </a:rPr>
              <a:t>έκδοση </a:t>
            </a:r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1.0</a:t>
            </a:r>
            <a:r>
              <a:rPr lang="el-GR" sz="2000" dirty="0">
                <a:solidFill>
                  <a:srgbClr val="000000"/>
                </a:solidFill>
                <a:latin typeface="Calibri" charset="0"/>
              </a:rPr>
              <a:t>.  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846726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Σημείωμα </a:t>
            </a:r>
            <a:r>
              <a:rPr lang="el-GR" b="1" dirty="0" smtClean="0"/>
              <a:t>Αναφοράς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>
                <a:latin typeface="Calibri" charset="0"/>
              </a:rPr>
              <a:t>Copyright Εθνικόν και Καποδιστριακόν Πανεπιστήμιον Αθηνών</a:t>
            </a:r>
            <a:r>
              <a:rPr lang="en-US" sz="2000" dirty="0">
                <a:latin typeface="Calibri" charset="0"/>
              </a:rPr>
              <a:t>, </a:t>
            </a:r>
            <a:r>
              <a:rPr lang="el-GR" sz="2000" dirty="0">
                <a:latin typeface="Calibri" charset="0"/>
              </a:rPr>
              <a:t>Χριστίνα Αλεξανδρή. «Μορφολογία. </a:t>
            </a:r>
            <a:r>
              <a:rPr lang="de-DE" sz="2000" dirty="0"/>
              <a:t>Automaten-Morphologische Verarbeitung</a:t>
            </a:r>
            <a:r>
              <a:rPr lang="el-GR" sz="2000" dirty="0" smtClean="0">
                <a:latin typeface="Calibri" charset="0"/>
              </a:rPr>
              <a:t>»</a:t>
            </a:r>
            <a:r>
              <a:rPr lang="el-GR" sz="2000" dirty="0">
                <a:latin typeface="Calibri" charset="0"/>
              </a:rPr>
              <a:t>. Έκδοση: 1.0. Αθήνα 2015. Διαθέσιμο από τη δικτυακή διεύθυνση:  </a:t>
            </a:r>
            <a:endParaRPr lang="en-US" sz="2000" dirty="0">
              <a:latin typeface="Calibri" charset="0"/>
            </a:endParaRPr>
          </a:p>
          <a:p>
            <a:pPr marL="0" indent="0">
              <a:buNone/>
            </a:pPr>
            <a:r>
              <a:rPr lang="en-US" sz="2000" dirty="0"/>
              <a:t>http</a:t>
            </a:r>
            <a:r>
              <a:rPr lang="el-GR" sz="2000" dirty="0"/>
              <a:t>://</a:t>
            </a:r>
            <a:r>
              <a:rPr lang="en-US" sz="2000" dirty="0" err="1"/>
              <a:t>eclass</a:t>
            </a:r>
            <a:r>
              <a:rPr lang="el-GR" sz="2000" dirty="0"/>
              <a:t>.</a:t>
            </a:r>
            <a:r>
              <a:rPr lang="en-US" sz="2000" dirty="0" err="1"/>
              <a:t>uoa</a:t>
            </a:r>
            <a:r>
              <a:rPr lang="el-GR" sz="2000" dirty="0"/>
              <a:t>.</a:t>
            </a:r>
            <a:r>
              <a:rPr lang="en-US" sz="2000" dirty="0"/>
              <a:t>gr</a:t>
            </a:r>
            <a:r>
              <a:rPr lang="el-GR" sz="2000" dirty="0"/>
              <a:t>/</a:t>
            </a:r>
            <a:r>
              <a:rPr lang="en-US" sz="2000" dirty="0"/>
              <a:t>courses</a:t>
            </a:r>
            <a:r>
              <a:rPr lang="el-GR" sz="2000" dirty="0"/>
              <a:t>/</a:t>
            </a:r>
            <a:r>
              <a:rPr lang="en-US" sz="2000" dirty="0"/>
              <a:t>GS</a:t>
            </a:r>
            <a:r>
              <a:rPr lang="el-GR" sz="2000" dirty="0"/>
              <a:t>157/</a:t>
            </a:r>
            <a:r>
              <a:rPr lang="en-US" sz="2000"/>
              <a:t> </a:t>
            </a:r>
            <a:endParaRPr lang="el-GR" sz="2000" dirty="0" smtClean="0"/>
          </a:p>
          <a:p>
            <a:pPr marL="0" indent="0">
              <a:buNone/>
            </a:pP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213914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99519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Διατήρηση </a:t>
            </a:r>
            <a:r>
              <a:rPr lang="el-GR" b="1" dirty="0" smtClean="0"/>
              <a:t>Σημειωμάτων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039063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1143000"/>
          </a:xfrm>
        </p:spPr>
        <p:txBody>
          <a:bodyPr>
            <a:noAutofit/>
          </a:bodyPr>
          <a:lstStyle/>
          <a:p>
            <a:r>
              <a:rPr lang="el-GR" b="1" dirty="0"/>
              <a:t>Σημείωμα Χρήσης </a:t>
            </a:r>
            <a:r>
              <a:rPr lang="el-GR" b="1"/>
              <a:t>Έργων </a:t>
            </a:r>
            <a:r>
              <a:rPr lang="el-GR" b="1" smtClean="0"/>
              <a:t>Τρίτων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Πίνακες</a:t>
            </a:r>
          </a:p>
          <a:p>
            <a:pPr marL="0" indent="0">
              <a:buNone/>
            </a:pPr>
            <a:r>
              <a:rPr lang="de-DE" sz="2000" dirty="0" err="1"/>
              <a:t>Trommer</a:t>
            </a:r>
            <a:r>
              <a:rPr lang="de-DE" sz="2000" dirty="0"/>
              <a:t>, J. (2004): "Morphologie", in: </a:t>
            </a:r>
            <a:r>
              <a:rPr lang="de-DE" sz="2000" i="1" dirty="0"/>
              <a:t>Computerlinguistik und Sprachtechnologie, Eine Einführung, Carstensen, K.U., Ebert, C.,</a:t>
            </a:r>
          </a:p>
          <a:p>
            <a:pPr marL="0" indent="0">
              <a:buNone/>
            </a:pPr>
            <a:r>
              <a:rPr lang="nb-NO" sz="2000" dirty="0" err="1"/>
              <a:t>Endriss</a:t>
            </a:r>
            <a:r>
              <a:rPr lang="nb-NO" sz="2000" dirty="0"/>
              <a:t>, C., </a:t>
            </a:r>
            <a:r>
              <a:rPr lang="nb-NO" sz="2000" dirty="0" err="1"/>
              <a:t>Jekat</a:t>
            </a:r>
            <a:r>
              <a:rPr lang="nb-NO" sz="2000" dirty="0"/>
              <a:t>, S., </a:t>
            </a:r>
            <a:r>
              <a:rPr lang="nb-NO" sz="2000" dirty="0" err="1"/>
              <a:t>Klabunde</a:t>
            </a:r>
            <a:r>
              <a:rPr lang="nb-NO" sz="2000" dirty="0"/>
              <a:t>, R., Langer, H. (</a:t>
            </a:r>
            <a:r>
              <a:rPr lang="nb-NO" sz="2000" dirty="0" err="1"/>
              <a:t>Hrsg</a:t>
            </a:r>
            <a:r>
              <a:rPr lang="nb-NO" sz="2000" dirty="0"/>
              <a:t>.), 2te </a:t>
            </a:r>
            <a:r>
              <a:rPr lang="de-DE" sz="2000" dirty="0" err="1"/>
              <a:t>uberarbeitete</a:t>
            </a:r>
            <a:r>
              <a:rPr lang="de-DE" sz="2000" dirty="0"/>
              <a:t> und erweiterte Auflage, </a:t>
            </a:r>
            <a:r>
              <a:rPr lang="de-DE" sz="2000" dirty="0" err="1"/>
              <a:t>Munchen</a:t>
            </a:r>
            <a:r>
              <a:rPr lang="de-DE" sz="2000" dirty="0"/>
              <a:t>: Spektrum, </a:t>
            </a:r>
            <a:r>
              <a:rPr lang="en-US" sz="2000" dirty="0" err="1"/>
              <a:t>Akademischer</a:t>
            </a:r>
            <a:r>
              <a:rPr lang="en-US" sz="2000" dirty="0"/>
              <a:t> </a:t>
            </a:r>
            <a:r>
              <a:rPr lang="en-US" sz="2000" dirty="0" err="1"/>
              <a:t>Verlag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1137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Automaten-Morphologische Verarbeitung</a:t>
            </a:r>
            <a:endParaRPr lang="el-GR" b="1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>
          <a:xfrm>
            <a:off x="683568" y="3573016"/>
            <a:ext cx="7776864" cy="2880320"/>
          </a:xfrm>
        </p:spPr>
        <p:txBody>
          <a:bodyPr>
            <a:noAutofit/>
          </a:bodyPr>
          <a:lstStyle/>
          <a:p>
            <a:r>
              <a:rPr lang="de-DE" sz="2400" dirty="0" err="1"/>
              <a:t>Trommer</a:t>
            </a:r>
            <a:r>
              <a:rPr lang="de-DE" sz="2400" dirty="0"/>
              <a:t>, J. (2004): "Morphologie", in: </a:t>
            </a:r>
            <a:endParaRPr lang="de-DE" sz="2400" dirty="0" smtClean="0"/>
          </a:p>
          <a:p>
            <a:r>
              <a:rPr lang="de-DE" sz="2400" i="1" dirty="0" smtClean="0"/>
              <a:t>Computerlinguistik </a:t>
            </a:r>
            <a:r>
              <a:rPr lang="de-DE" sz="2400" i="1" dirty="0"/>
              <a:t>und Sprachtechnologie, </a:t>
            </a:r>
            <a:endParaRPr lang="de-DE" sz="2400" i="1" dirty="0" smtClean="0"/>
          </a:p>
          <a:p>
            <a:r>
              <a:rPr lang="de-DE" sz="2400" i="1" dirty="0" smtClean="0"/>
              <a:t>Eine </a:t>
            </a:r>
            <a:r>
              <a:rPr lang="de-DE" sz="2400" i="1" dirty="0"/>
              <a:t>Einführung, Carstensen, K.U., Ebert, C.,</a:t>
            </a:r>
          </a:p>
          <a:p>
            <a:r>
              <a:rPr lang="nb-NO" sz="2400" dirty="0" err="1"/>
              <a:t>Endriss</a:t>
            </a:r>
            <a:r>
              <a:rPr lang="nb-NO" sz="2400" dirty="0"/>
              <a:t>, C., </a:t>
            </a:r>
            <a:r>
              <a:rPr lang="nb-NO" sz="2400" dirty="0" err="1"/>
              <a:t>Jekat</a:t>
            </a:r>
            <a:r>
              <a:rPr lang="nb-NO" sz="2400" dirty="0"/>
              <a:t>, S., </a:t>
            </a:r>
            <a:r>
              <a:rPr lang="nb-NO" sz="2400" dirty="0" err="1"/>
              <a:t>Klabunde</a:t>
            </a:r>
            <a:r>
              <a:rPr lang="nb-NO" sz="2400" dirty="0"/>
              <a:t>, R., Langer, H. (</a:t>
            </a:r>
            <a:r>
              <a:rPr lang="nb-NO" sz="2400" dirty="0" err="1"/>
              <a:t>Hrsg</a:t>
            </a:r>
            <a:r>
              <a:rPr lang="nb-NO" sz="2400" dirty="0"/>
              <a:t>.), 2te </a:t>
            </a:r>
            <a:r>
              <a:rPr lang="de-DE" sz="2400" dirty="0" err="1"/>
              <a:t>uberarbeitete</a:t>
            </a:r>
            <a:r>
              <a:rPr lang="de-DE" sz="2400" dirty="0"/>
              <a:t> und erweiterte Auflage, </a:t>
            </a:r>
            <a:endParaRPr lang="de-DE" sz="2400" dirty="0" smtClean="0"/>
          </a:p>
          <a:p>
            <a:r>
              <a:rPr lang="de-DE" sz="2400" dirty="0" err="1" smtClean="0"/>
              <a:t>Munchen</a:t>
            </a:r>
            <a:r>
              <a:rPr lang="de-DE" sz="2400" dirty="0"/>
              <a:t>: Spektrum, </a:t>
            </a:r>
            <a:r>
              <a:rPr lang="en-US" sz="2400" dirty="0" err="1"/>
              <a:t>Akademischer</a:t>
            </a:r>
            <a:r>
              <a:rPr lang="en-US" sz="2400" dirty="0"/>
              <a:t> </a:t>
            </a:r>
            <a:r>
              <a:rPr lang="en-US" sz="2400" dirty="0" err="1" smtClean="0"/>
              <a:t>Verlag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BEISPIEL 1: VERB “WATEN”</a:t>
            </a:r>
            <a:endParaRPr lang="el-GR" b="1" dirty="0"/>
          </a:p>
        </p:txBody>
      </p:sp>
      <p:sp>
        <p:nvSpPr>
          <p:cNvPr id="6" name="Oval 5"/>
          <p:cNvSpPr/>
          <p:nvPr/>
        </p:nvSpPr>
        <p:spPr>
          <a:xfrm>
            <a:off x="1547664" y="2600462"/>
            <a:ext cx="1368152" cy="136815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7" name="Oval 6"/>
          <p:cNvSpPr/>
          <p:nvPr/>
        </p:nvSpPr>
        <p:spPr>
          <a:xfrm>
            <a:off x="3923928" y="2636912"/>
            <a:ext cx="1368152" cy="136815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" name="Donut 9"/>
          <p:cNvSpPr/>
          <p:nvPr/>
        </p:nvSpPr>
        <p:spPr>
          <a:xfrm>
            <a:off x="6516216" y="2348434"/>
            <a:ext cx="1872208" cy="1872208"/>
          </a:xfrm>
          <a:prstGeom prst="donut">
            <a:avLst>
              <a:gd name="adj" fmla="val 694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67544" y="3212753"/>
            <a:ext cx="1080120" cy="143570"/>
          </a:xfrm>
          <a:prstGeom prst="rightArrow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292080" y="3212976"/>
            <a:ext cx="1224136" cy="144016"/>
          </a:xfrm>
          <a:prstGeom prst="rightArrow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915816" y="3212976"/>
            <a:ext cx="1008112" cy="144016"/>
          </a:xfrm>
          <a:prstGeom prst="rightArrow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Curved Connector 30"/>
          <p:cNvCxnSpPr/>
          <p:nvPr/>
        </p:nvCxnSpPr>
        <p:spPr>
          <a:xfrm rot="5400000" flipH="1" flipV="1">
            <a:off x="5836066" y="1876902"/>
            <a:ext cx="214660" cy="1734680"/>
          </a:xfrm>
          <a:prstGeom prst="curvedConnector3">
            <a:avLst>
              <a:gd name="adj1" fmla="val 599828"/>
            </a:avLst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7" idx="5"/>
            <a:endCxn id="10" idx="3"/>
          </p:cNvCxnSpPr>
          <p:nvPr/>
        </p:nvCxnSpPr>
        <p:spPr>
          <a:xfrm rot="16200000" flipH="1">
            <a:off x="5870177" y="3026245"/>
            <a:ext cx="141760" cy="1698676"/>
          </a:xfrm>
          <a:prstGeom prst="curvedConnector3">
            <a:avLst>
              <a:gd name="adj1" fmla="val 454669"/>
            </a:avLst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Curved Connector 51"/>
          <p:cNvCxnSpPr>
            <a:stCxn id="7" idx="4"/>
            <a:endCxn id="10" idx="4"/>
          </p:cNvCxnSpPr>
          <p:nvPr/>
        </p:nvCxnSpPr>
        <p:spPr>
          <a:xfrm rot="16200000" flipH="1">
            <a:off x="5922373" y="2690695"/>
            <a:ext cx="215578" cy="2844316"/>
          </a:xfrm>
          <a:prstGeom prst="curvedConnector3">
            <a:avLst>
              <a:gd name="adj1" fmla="val 692916"/>
            </a:avLst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7020272" y="285293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400" dirty="0" smtClean="0"/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483225" y="206084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est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483225" y="34290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400" dirty="0" smtClean="0"/>
              <a:t>et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483225" y="450912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400" dirty="0" smtClean="0"/>
              <a:t>en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508104" y="1052736"/>
            <a:ext cx="914400" cy="55436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400" dirty="0" smtClean="0"/>
              <a:t>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2800" y="65659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019300" y="65532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987824" y="249289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err="1" smtClean="0"/>
              <a:t>wat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99955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BEISPIEL 2: VERBEN “WATEN”, “BETEN”,“HASTEN”</a:t>
            </a:r>
            <a:endParaRPr lang="el-GR" b="1" dirty="0"/>
          </a:p>
        </p:txBody>
      </p:sp>
      <p:sp>
        <p:nvSpPr>
          <p:cNvPr id="3" name="Oval 2"/>
          <p:cNvSpPr/>
          <p:nvPr/>
        </p:nvSpPr>
        <p:spPr>
          <a:xfrm>
            <a:off x="755576" y="2780928"/>
            <a:ext cx="1152128" cy="1152128"/>
          </a:xfrm>
          <a:prstGeom prst="ellipse">
            <a:avLst/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>
          <a:xfrm>
            <a:off x="5004048" y="2852936"/>
            <a:ext cx="1152128" cy="1152128"/>
          </a:xfrm>
          <a:prstGeom prst="ellipse">
            <a:avLst/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7" name="Oval 6"/>
          <p:cNvSpPr/>
          <p:nvPr/>
        </p:nvSpPr>
        <p:spPr>
          <a:xfrm>
            <a:off x="2915816" y="2852936"/>
            <a:ext cx="1160003" cy="1160003"/>
          </a:xfrm>
          <a:prstGeom prst="ellipse">
            <a:avLst/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8" name="Donut 7"/>
          <p:cNvSpPr/>
          <p:nvPr/>
        </p:nvSpPr>
        <p:spPr>
          <a:xfrm>
            <a:off x="7020272" y="2481083"/>
            <a:ext cx="1664059" cy="1664059"/>
          </a:xfrm>
          <a:prstGeom prst="donut">
            <a:avLst>
              <a:gd name="adj" fmla="val 9450"/>
            </a:avLst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endCxn id="3" idx="2"/>
          </p:cNvCxnSpPr>
          <p:nvPr/>
        </p:nvCxnSpPr>
        <p:spPr>
          <a:xfrm>
            <a:off x="179512" y="3356992"/>
            <a:ext cx="57606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156176" y="3429000"/>
            <a:ext cx="864096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067944" y="3429000"/>
            <a:ext cx="928229" cy="393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907704" y="3429000"/>
            <a:ext cx="1008112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3" idx="7"/>
            <a:endCxn id="7" idx="1"/>
          </p:cNvCxnSpPr>
          <p:nvPr/>
        </p:nvCxnSpPr>
        <p:spPr>
          <a:xfrm rot="16200000" flipH="1">
            <a:off x="2375756" y="2312876"/>
            <a:ext cx="73162" cy="1346716"/>
          </a:xfrm>
          <a:prstGeom prst="curvedConnector3">
            <a:avLst>
              <a:gd name="adj1" fmla="val -1074416"/>
            </a:avLst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6" idx="4"/>
            <a:endCxn id="8" idx="4"/>
          </p:cNvCxnSpPr>
          <p:nvPr/>
        </p:nvCxnSpPr>
        <p:spPr>
          <a:xfrm rot="16200000" flipH="1">
            <a:off x="6646168" y="2939008"/>
            <a:ext cx="140078" cy="2272190"/>
          </a:xfrm>
          <a:prstGeom prst="curvedConnector3">
            <a:avLst>
              <a:gd name="adj1" fmla="val 1049490"/>
            </a:avLst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stCxn id="6" idx="5"/>
            <a:endCxn id="8" idx="3"/>
          </p:cNvCxnSpPr>
          <p:nvPr/>
        </p:nvCxnSpPr>
        <p:spPr>
          <a:xfrm rot="16200000" flipH="1">
            <a:off x="6593156" y="3230633"/>
            <a:ext cx="65107" cy="1276517"/>
          </a:xfrm>
          <a:prstGeom prst="curvedConnector3">
            <a:avLst>
              <a:gd name="adj1" fmla="val 1024441"/>
            </a:avLst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Curved Connector 32"/>
          <p:cNvCxnSpPr>
            <a:stCxn id="7" idx="5"/>
            <a:endCxn id="6" idx="3"/>
          </p:cNvCxnSpPr>
          <p:nvPr/>
        </p:nvCxnSpPr>
        <p:spPr>
          <a:xfrm rot="5400000" flipH="1" flipV="1">
            <a:off x="4535995" y="3206283"/>
            <a:ext cx="6721" cy="1266833"/>
          </a:xfrm>
          <a:prstGeom prst="curvedConnector3">
            <a:avLst>
              <a:gd name="adj1" fmla="val -9784824"/>
            </a:avLst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stCxn id="3" idx="5"/>
            <a:endCxn id="7" idx="3"/>
          </p:cNvCxnSpPr>
          <p:nvPr/>
        </p:nvCxnSpPr>
        <p:spPr>
          <a:xfrm rot="16200000" flipH="1">
            <a:off x="2372973" y="3130337"/>
            <a:ext cx="78729" cy="1346716"/>
          </a:xfrm>
          <a:prstGeom prst="curvedConnector3">
            <a:avLst>
              <a:gd name="adj1" fmla="val 902401"/>
            </a:avLst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6" idx="7"/>
            <a:endCxn id="8" idx="1"/>
          </p:cNvCxnSpPr>
          <p:nvPr/>
        </p:nvCxnSpPr>
        <p:spPr>
          <a:xfrm rot="5400000" flipH="1" flipV="1">
            <a:off x="6477268" y="2234962"/>
            <a:ext cx="296882" cy="1276517"/>
          </a:xfrm>
          <a:prstGeom prst="curvedConnector3">
            <a:avLst>
              <a:gd name="adj1" fmla="val 294002"/>
            </a:avLst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380312" y="285293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400" dirty="0" smtClean="0"/>
              <a:t>3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907704" y="2276872"/>
            <a:ext cx="986408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bet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979712" y="134076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err="1" smtClean="0"/>
              <a:t>wat</a:t>
            </a:r>
            <a:endParaRPr lang="en-US" sz="2000" dirty="0" smtClean="0"/>
          </a:p>
        </p:txBody>
      </p:sp>
      <p:sp>
        <p:nvSpPr>
          <p:cNvPr id="62" name="TextBox 61"/>
          <p:cNvSpPr txBox="1"/>
          <p:nvPr/>
        </p:nvSpPr>
        <p:spPr>
          <a:xfrm>
            <a:off x="1979712" y="34290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hast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067944" y="3429000"/>
            <a:ext cx="914400" cy="10081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l-GR" sz="2000" dirty="0">
                <a:solidFill>
                  <a:srgbClr val="000000"/>
                </a:solidFill>
              </a:rPr>
              <a:t>ε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067944" y="2276872"/>
            <a:ext cx="914400" cy="98640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et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156176" y="458112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est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156176" y="3573016"/>
            <a:ext cx="914400" cy="72008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156176" y="2492896"/>
            <a:ext cx="914400" cy="57606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en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156176" y="1556792"/>
            <a:ext cx="914400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et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67544" y="5661248"/>
            <a:ext cx="8208912" cy="57606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err="1" smtClean="0"/>
              <a:t>Abbildung</a:t>
            </a:r>
            <a:r>
              <a:rPr lang="en-US" sz="2000" dirty="0" smtClean="0"/>
              <a:t> 3.8: </a:t>
            </a:r>
            <a:r>
              <a:rPr lang="en-US" sz="2000" dirty="0" err="1" smtClean="0"/>
              <a:t>Präsens</a:t>
            </a:r>
            <a:r>
              <a:rPr lang="en-US" sz="2000" dirty="0" smtClean="0"/>
              <a:t>- und </a:t>
            </a:r>
            <a:r>
              <a:rPr lang="en-US" sz="2000" dirty="0" err="1" smtClean="0"/>
              <a:t>Präteritumformen</a:t>
            </a:r>
            <a:r>
              <a:rPr lang="en-US" sz="2000" dirty="0" smtClean="0"/>
              <a:t> von </a:t>
            </a:r>
            <a:r>
              <a:rPr lang="en-US" sz="2000" dirty="0" err="1" smtClean="0"/>
              <a:t>waten</a:t>
            </a:r>
            <a:r>
              <a:rPr lang="en-US" sz="2000" dirty="0" smtClean="0"/>
              <a:t>, </a:t>
            </a:r>
            <a:r>
              <a:rPr lang="en-US" sz="2000" dirty="0" err="1" smtClean="0"/>
              <a:t>beten</a:t>
            </a:r>
            <a:r>
              <a:rPr lang="en-US" sz="2000" dirty="0" smtClean="0"/>
              <a:t> und hasten</a:t>
            </a:r>
          </a:p>
        </p:txBody>
      </p:sp>
    </p:spTree>
    <p:extLst>
      <p:ext uri="{BB962C8B-B14F-4D97-AF65-F5344CB8AC3E}">
        <p14:creationId xmlns:p14="http://schemas.microsoft.com/office/powerpoint/2010/main" val="2246483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BEISPIEL 3: VERBEN “WATEN”, “BETEN”, “HASTEN” - IMPERFEKT</a:t>
            </a:r>
            <a:endParaRPr lang="el-GR" b="1" dirty="0"/>
          </a:p>
        </p:txBody>
      </p:sp>
      <p:sp>
        <p:nvSpPr>
          <p:cNvPr id="2" name="Oval 1"/>
          <p:cNvSpPr/>
          <p:nvPr/>
        </p:nvSpPr>
        <p:spPr>
          <a:xfrm>
            <a:off x="1043608" y="2896369"/>
            <a:ext cx="1008112" cy="1008112"/>
          </a:xfrm>
          <a:prstGeom prst="ellipse">
            <a:avLst/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7" name="Oval 6"/>
          <p:cNvSpPr/>
          <p:nvPr/>
        </p:nvSpPr>
        <p:spPr>
          <a:xfrm>
            <a:off x="5364088" y="2896369"/>
            <a:ext cx="1008112" cy="1008112"/>
          </a:xfrm>
          <a:prstGeom prst="ellipse">
            <a:avLst/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3059832" y="2896369"/>
            <a:ext cx="1008112" cy="1008112"/>
          </a:xfrm>
          <a:prstGeom prst="ellipse">
            <a:avLst/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3" name="Donut 2"/>
          <p:cNvSpPr/>
          <p:nvPr/>
        </p:nvSpPr>
        <p:spPr>
          <a:xfrm>
            <a:off x="7164288" y="2780928"/>
            <a:ext cx="1224136" cy="1224136"/>
          </a:xfrm>
          <a:prstGeom prst="donut">
            <a:avLst>
              <a:gd name="adj" fmla="val 1018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>
            <a:endCxn id="2" idx="2"/>
          </p:cNvCxnSpPr>
          <p:nvPr/>
        </p:nvCxnSpPr>
        <p:spPr>
          <a:xfrm>
            <a:off x="179512" y="3400425"/>
            <a:ext cx="864096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7" idx="6"/>
          </p:cNvCxnSpPr>
          <p:nvPr/>
        </p:nvCxnSpPr>
        <p:spPr>
          <a:xfrm>
            <a:off x="6372200" y="3400425"/>
            <a:ext cx="792088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8" idx="6"/>
          </p:cNvCxnSpPr>
          <p:nvPr/>
        </p:nvCxnSpPr>
        <p:spPr>
          <a:xfrm>
            <a:off x="4067944" y="3400425"/>
            <a:ext cx="12961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" idx="6"/>
          </p:cNvCxnSpPr>
          <p:nvPr/>
        </p:nvCxnSpPr>
        <p:spPr>
          <a:xfrm>
            <a:off x="2051720" y="3400425"/>
            <a:ext cx="1008112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Curved Connector 36"/>
          <p:cNvCxnSpPr>
            <a:stCxn id="2" idx="7"/>
            <a:endCxn id="8" idx="1"/>
          </p:cNvCxnSpPr>
          <p:nvPr/>
        </p:nvCxnSpPr>
        <p:spPr>
          <a:xfrm rot="5400000" flipH="1" flipV="1">
            <a:off x="2555776" y="2392313"/>
            <a:ext cx="12700" cy="1303382"/>
          </a:xfrm>
          <a:prstGeom prst="curvedConnector3">
            <a:avLst>
              <a:gd name="adj1" fmla="val 5819354"/>
            </a:avLst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Curved Connector 39"/>
          <p:cNvCxnSpPr>
            <a:stCxn id="2" idx="5"/>
            <a:endCxn id="8" idx="3"/>
          </p:cNvCxnSpPr>
          <p:nvPr/>
        </p:nvCxnSpPr>
        <p:spPr>
          <a:xfrm rot="16200000" flipH="1">
            <a:off x="2555776" y="3105155"/>
            <a:ext cx="12700" cy="1303382"/>
          </a:xfrm>
          <a:prstGeom prst="curvedConnector3">
            <a:avLst>
              <a:gd name="adj1" fmla="val 6329512"/>
            </a:avLst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stCxn id="8" idx="5"/>
            <a:endCxn id="7" idx="3"/>
          </p:cNvCxnSpPr>
          <p:nvPr/>
        </p:nvCxnSpPr>
        <p:spPr>
          <a:xfrm rot="16200000" flipH="1">
            <a:off x="4716016" y="2961139"/>
            <a:ext cx="12700" cy="1591414"/>
          </a:xfrm>
          <a:prstGeom prst="curvedConnector3">
            <a:avLst>
              <a:gd name="adj1" fmla="val 5819354"/>
            </a:avLst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7" idx="4"/>
            <a:endCxn id="3" idx="4"/>
          </p:cNvCxnSpPr>
          <p:nvPr/>
        </p:nvCxnSpPr>
        <p:spPr>
          <a:xfrm rot="16200000" flipH="1">
            <a:off x="6771959" y="3000666"/>
            <a:ext cx="100583" cy="1908212"/>
          </a:xfrm>
          <a:prstGeom prst="curvedConnector3">
            <a:avLst>
              <a:gd name="adj1" fmla="val 2169525"/>
            </a:avLst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Curved Connector 42"/>
          <p:cNvCxnSpPr>
            <a:stCxn id="7" idx="4"/>
            <a:endCxn id="3" idx="4"/>
          </p:cNvCxnSpPr>
          <p:nvPr/>
        </p:nvCxnSpPr>
        <p:spPr>
          <a:xfrm rot="16200000" flipH="1">
            <a:off x="6771959" y="3000666"/>
            <a:ext cx="100583" cy="1908212"/>
          </a:xfrm>
          <a:prstGeom prst="curvedConnector3">
            <a:avLst>
              <a:gd name="adj1" fmla="val 1280610"/>
            </a:avLst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Curved Connector 43"/>
          <p:cNvCxnSpPr>
            <a:stCxn id="7" idx="5"/>
            <a:endCxn id="3" idx="3"/>
          </p:cNvCxnSpPr>
          <p:nvPr/>
        </p:nvCxnSpPr>
        <p:spPr>
          <a:xfrm rot="16200000" flipH="1">
            <a:off x="6749589" y="3231822"/>
            <a:ext cx="68947" cy="1118994"/>
          </a:xfrm>
          <a:prstGeom prst="curvedConnector3">
            <a:avLst>
              <a:gd name="adj1" fmla="val 1161430"/>
            </a:avLst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7" idx="0"/>
            <a:endCxn id="3" idx="0"/>
          </p:cNvCxnSpPr>
          <p:nvPr/>
        </p:nvCxnSpPr>
        <p:spPr>
          <a:xfrm rot="5400000" flipH="1" flipV="1">
            <a:off x="6764530" y="1884543"/>
            <a:ext cx="115441" cy="1908212"/>
          </a:xfrm>
          <a:prstGeom prst="curvedConnector3">
            <a:avLst>
              <a:gd name="adj1" fmla="val 971507"/>
            </a:avLst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Curved Connector 45"/>
          <p:cNvCxnSpPr>
            <a:stCxn id="7" idx="7"/>
            <a:endCxn id="3" idx="1"/>
          </p:cNvCxnSpPr>
          <p:nvPr/>
        </p:nvCxnSpPr>
        <p:spPr>
          <a:xfrm rot="5400000" flipH="1" flipV="1">
            <a:off x="6742160" y="2442605"/>
            <a:ext cx="83805" cy="1118994"/>
          </a:xfrm>
          <a:prstGeom prst="curvedConnector3">
            <a:avLst>
              <a:gd name="adj1" fmla="val 834083"/>
            </a:avLst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7308304" y="292494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400" dirty="0" smtClean="0"/>
              <a:t>3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051720" y="1484784"/>
            <a:ext cx="1080120" cy="115212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err="1" smtClean="0"/>
              <a:t>wat:V</a:t>
            </a:r>
            <a:endParaRPr lang="en-US" sz="2000" dirty="0" smtClean="0"/>
          </a:p>
        </p:txBody>
      </p:sp>
      <p:sp>
        <p:nvSpPr>
          <p:cNvPr id="86" name="TextBox 85"/>
          <p:cNvSpPr txBox="1"/>
          <p:nvPr/>
        </p:nvSpPr>
        <p:spPr>
          <a:xfrm>
            <a:off x="2123728" y="242088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err="1" smtClean="0"/>
              <a:t>bet:V</a:t>
            </a:r>
            <a:endParaRPr lang="en-US" sz="2000" dirty="0" smtClean="0"/>
          </a:p>
        </p:txBody>
      </p:sp>
      <p:sp>
        <p:nvSpPr>
          <p:cNvPr id="87" name="TextBox 86"/>
          <p:cNvSpPr txBox="1"/>
          <p:nvPr/>
        </p:nvSpPr>
        <p:spPr>
          <a:xfrm>
            <a:off x="2123728" y="3375025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err="1" smtClean="0"/>
              <a:t>hast:V</a:t>
            </a:r>
            <a:endParaRPr lang="en-US" sz="2000" dirty="0" smtClean="0"/>
          </a:p>
        </p:txBody>
      </p:sp>
      <p:sp>
        <p:nvSpPr>
          <p:cNvPr id="88" name="TextBox 87"/>
          <p:cNvSpPr txBox="1"/>
          <p:nvPr/>
        </p:nvSpPr>
        <p:spPr>
          <a:xfrm>
            <a:off x="4283968" y="34290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l-GR" sz="2000" dirty="0">
                <a:solidFill>
                  <a:srgbClr val="000000"/>
                </a:solidFill>
              </a:rPr>
              <a:t>ε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283968" y="242088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et:impf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372200" y="105273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en:3pl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372200" y="16288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et:3sg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372200" y="242088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et:2pl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372200" y="34290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en:1pl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372200" y="429309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e:1sg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372200" y="501317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est:2sg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611560" y="5877272"/>
            <a:ext cx="5760640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2000" dirty="0" err="1" smtClean="0"/>
              <a:t>Abbildung</a:t>
            </a:r>
            <a:r>
              <a:rPr lang="en-US" sz="2000" dirty="0" smtClean="0"/>
              <a:t> 3.0: </a:t>
            </a:r>
            <a:r>
              <a:rPr lang="en-US" sz="2000" dirty="0" err="1" smtClean="0"/>
              <a:t>Verbformen</a:t>
            </a:r>
            <a:r>
              <a:rPr lang="en-US" sz="2000" dirty="0" smtClean="0"/>
              <a:t> in einem FST</a:t>
            </a:r>
          </a:p>
        </p:txBody>
      </p:sp>
    </p:spTree>
    <p:extLst>
      <p:ext uri="{BB962C8B-B14F-4D97-AF65-F5344CB8AC3E}">
        <p14:creationId xmlns:p14="http://schemas.microsoft.com/office/powerpoint/2010/main" val="748434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BEISPIEL 4: VERBEN “WATEN”, “BETEN”, “HASTEN” – PRÄSENS UND IMPERFEKT (ALLE FORMEN)</a:t>
            </a:r>
            <a:endParaRPr lang="el-GR" sz="2800" b="1" dirty="0"/>
          </a:p>
        </p:txBody>
      </p:sp>
      <p:sp>
        <p:nvSpPr>
          <p:cNvPr id="3" name="Oval 2"/>
          <p:cNvSpPr/>
          <p:nvPr/>
        </p:nvSpPr>
        <p:spPr>
          <a:xfrm>
            <a:off x="899592" y="4221088"/>
            <a:ext cx="936104" cy="936104"/>
          </a:xfrm>
          <a:prstGeom prst="ellipse">
            <a:avLst/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>
          <a:xfrm>
            <a:off x="7740352" y="3364173"/>
            <a:ext cx="936104" cy="936104"/>
          </a:xfrm>
          <a:prstGeom prst="ellipse">
            <a:avLst/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7" name="Oval 6"/>
          <p:cNvSpPr/>
          <p:nvPr/>
        </p:nvSpPr>
        <p:spPr>
          <a:xfrm>
            <a:off x="5148064" y="2636912"/>
            <a:ext cx="936104" cy="936104"/>
          </a:xfrm>
          <a:prstGeom prst="ellipse">
            <a:avLst/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3059832" y="4221088"/>
            <a:ext cx="936104" cy="936104"/>
          </a:xfrm>
          <a:prstGeom prst="ellipse">
            <a:avLst/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51520" y="4725144"/>
            <a:ext cx="68458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923928" y="4077072"/>
            <a:ext cx="3953513" cy="35311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835696" y="4725144"/>
            <a:ext cx="1224136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stCxn id="3" idx="7"/>
            <a:endCxn id="8" idx="1"/>
          </p:cNvCxnSpPr>
          <p:nvPr/>
        </p:nvCxnSpPr>
        <p:spPr>
          <a:xfrm rot="5400000" flipH="1" flipV="1">
            <a:off x="2447764" y="3609020"/>
            <a:ext cx="12700" cy="1498314"/>
          </a:xfrm>
          <a:prstGeom prst="curvedConnector3">
            <a:avLst>
              <a:gd name="adj1" fmla="val 2879441"/>
            </a:avLst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7" idx="7"/>
            <a:endCxn id="6" idx="0"/>
          </p:cNvCxnSpPr>
          <p:nvPr/>
        </p:nvCxnSpPr>
        <p:spPr>
          <a:xfrm rot="16200000" flipH="1">
            <a:off x="6782655" y="1938425"/>
            <a:ext cx="590172" cy="2261325"/>
          </a:xfrm>
          <a:prstGeom prst="curvedConnector3">
            <a:avLst>
              <a:gd name="adj1" fmla="val -61963"/>
            </a:avLst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3" idx="5"/>
            <a:endCxn id="8" idx="3"/>
          </p:cNvCxnSpPr>
          <p:nvPr/>
        </p:nvCxnSpPr>
        <p:spPr>
          <a:xfrm rot="16200000" flipH="1">
            <a:off x="2447764" y="4270946"/>
            <a:ext cx="12700" cy="1498314"/>
          </a:xfrm>
          <a:prstGeom prst="curvedConnector3">
            <a:avLst>
              <a:gd name="adj1" fmla="val 2879441"/>
            </a:avLst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8" idx="4"/>
            <a:endCxn id="6" idx="5"/>
          </p:cNvCxnSpPr>
          <p:nvPr/>
        </p:nvCxnSpPr>
        <p:spPr>
          <a:xfrm rot="5400000" flipH="1" flipV="1">
            <a:off x="5536623" y="2154448"/>
            <a:ext cx="994004" cy="5011483"/>
          </a:xfrm>
          <a:prstGeom prst="curvedConnector3">
            <a:avLst>
              <a:gd name="adj1" fmla="val -77750"/>
            </a:avLst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stCxn id="8" idx="5"/>
            <a:endCxn id="6" idx="4"/>
          </p:cNvCxnSpPr>
          <p:nvPr/>
        </p:nvCxnSpPr>
        <p:spPr>
          <a:xfrm rot="5400000" flipH="1" flipV="1">
            <a:off x="5673712" y="2485411"/>
            <a:ext cx="719826" cy="4349557"/>
          </a:xfrm>
          <a:prstGeom prst="curvedConnector3">
            <a:avLst>
              <a:gd name="adj1" fmla="val -50802"/>
            </a:avLst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endCxn id="6" idx="3"/>
          </p:cNvCxnSpPr>
          <p:nvPr/>
        </p:nvCxnSpPr>
        <p:spPr>
          <a:xfrm flipV="1">
            <a:off x="3923928" y="4163188"/>
            <a:ext cx="3953513" cy="705972"/>
          </a:xfrm>
          <a:prstGeom prst="curvedConnector2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7" idx="5"/>
          </p:cNvCxnSpPr>
          <p:nvPr/>
        </p:nvCxnSpPr>
        <p:spPr>
          <a:xfrm rot="16200000" flipH="1">
            <a:off x="6604894" y="2778112"/>
            <a:ext cx="470716" cy="1786346"/>
          </a:xfrm>
          <a:prstGeom prst="curvedConnector2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7" idx="0"/>
            <a:endCxn id="6" idx="7"/>
          </p:cNvCxnSpPr>
          <p:nvPr/>
        </p:nvCxnSpPr>
        <p:spPr>
          <a:xfrm rot="16200000" flipH="1">
            <a:off x="6645566" y="1607462"/>
            <a:ext cx="864350" cy="2923251"/>
          </a:xfrm>
          <a:prstGeom prst="curvedConnector3">
            <a:avLst>
              <a:gd name="adj1" fmla="val -105903"/>
            </a:avLst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7" idx="6"/>
            <a:endCxn id="6" idx="1"/>
          </p:cNvCxnSpPr>
          <p:nvPr/>
        </p:nvCxnSpPr>
        <p:spPr>
          <a:xfrm>
            <a:off x="6084168" y="3104964"/>
            <a:ext cx="1793273" cy="396298"/>
          </a:xfrm>
          <a:prstGeom prst="curvedConnector2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Curved Connector 31"/>
          <p:cNvCxnSpPr/>
          <p:nvPr/>
        </p:nvCxnSpPr>
        <p:spPr>
          <a:xfrm rot="5400000" flipH="1" flipV="1">
            <a:off x="3815916" y="2888940"/>
            <a:ext cx="1116124" cy="1620180"/>
          </a:xfrm>
          <a:prstGeom prst="curvedConnector2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251520" y="6021288"/>
            <a:ext cx="8605143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2000" dirty="0" err="1" smtClean="0"/>
              <a:t>Abbildung</a:t>
            </a:r>
            <a:r>
              <a:rPr lang="en-US" sz="2000" dirty="0" smtClean="0"/>
              <a:t> 3.11: </a:t>
            </a:r>
            <a:r>
              <a:rPr lang="en-US" sz="2000" dirty="0" err="1" smtClean="0"/>
              <a:t>Alle</a:t>
            </a:r>
            <a:r>
              <a:rPr lang="en-US" sz="2000" dirty="0" smtClean="0"/>
              <a:t> </a:t>
            </a:r>
            <a:r>
              <a:rPr lang="en-US" sz="2000" dirty="0" err="1" smtClean="0"/>
              <a:t>Imperfekt</a:t>
            </a:r>
            <a:r>
              <a:rPr lang="en-US" sz="2000" dirty="0" smtClean="0"/>
              <a:t>- und </a:t>
            </a:r>
            <a:r>
              <a:rPr lang="en-US" sz="2000" dirty="0" err="1" smtClean="0"/>
              <a:t>Präsensformen</a:t>
            </a:r>
            <a:r>
              <a:rPr lang="en-US" sz="2000" dirty="0" smtClean="0"/>
              <a:t> in einem FST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444208" y="2564904"/>
            <a:ext cx="914400" cy="57606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e: 1sg, 3sg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444208" y="1844824"/>
            <a:ext cx="914400" cy="57606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en: 1pl, 3pl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635896" y="2636912"/>
            <a:ext cx="914400" cy="57606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et:impf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444208" y="3212976"/>
            <a:ext cx="914400" cy="57606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est: 2sg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004048" y="3501008"/>
            <a:ext cx="914400" cy="57606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est: 2sg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5004048" y="4149080"/>
            <a:ext cx="914400" cy="57606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en:1pl, 3pl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004048" y="4725144"/>
            <a:ext cx="914400" cy="57606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et: 3sg, 2pl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004048" y="5229200"/>
            <a:ext cx="914400" cy="57606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e: 1sg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979712" y="4725144"/>
            <a:ext cx="914400" cy="57606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hast: V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979712" y="4077072"/>
            <a:ext cx="914400" cy="57606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bet: V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1979712" y="3501008"/>
            <a:ext cx="914400" cy="57606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err="1" smtClean="0"/>
              <a:t>wat</a:t>
            </a:r>
            <a:r>
              <a:rPr lang="en-US" sz="2000" dirty="0" smtClean="0"/>
              <a:t>: V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6444208" y="1240731"/>
            <a:ext cx="914400" cy="57606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et: 2pl</a:t>
            </a:r>
          </a:p>
        </p:txBody>
      </p:sp>
    </p:spTree>
    <p:extLst>
      <p:ext uri="{BB962C8B-B14F-4D97-AF65-F5344CB8AC3E}">
        <p14:creationId xmlns:p14="http://schemas.microsoft.com/office/powerpoint/2010/main" val="1450133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BEISPIEL 5: VERBEN “WATEN”, “BETEN”, “HASTEN” - PRÄSENS UND IMPERFEKT</a:t>
            </a:r>
            <a:endParaRPr lang="el-GR" sz="36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898373"/>
              </p:ext>
            </p:extLst>
          </p:nvPr>
        </p:nvGraphicFramePr>
        <p:xfrm>
          <a:off x="1259632" y="1844824"/>
          <a:ext cx="6504385" cy="42269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0877"/>
                <a:gridCol w="1300877"/>
                <a:gridCol w="1300877"/>
                <a:gridCol w="1300877"/>
                <a:gridCol w="1300877"/>
              </a:tblGrid>
              <a:tr h="97210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Person</a:t>
                      </a:r>
                      <a:endParaRPr lang="en-US" sz="2000" b="1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Präsens</a:t>
                      </a:r>
                      <a:endParaRPr lang="en-US" sz="2000" b="1" dirty="0" smtClean="0"/>
                    </a:p>
                    <a:p>
                      <a:pPr algn="ctr"/>
                      <a:endParaRPr lang="en-US" sz="2000" b="1" dirty="0" smtClean="0"/>
                    </a:p>
                    <a:p>
                      <a:pPr algn="l"/>
                      <a:r>
                        <a:rPr lang="en-US" sz="2000" dirty="0" smtClean="0"/>
                        <a:t>      </a:t>
                      </a:r>
                      <a:r>
                        <a:rPr lang="en-US" sz="2000" baseline="0" dirty="0" smtClean="0"/>
                        <a:t>  </a:t>
                      </a:r>
                      <a:r>
                        <a:rPr lang="en-US" sz="2000" baseline="0" dirty="0" err="1" smtClean="0"/>
                        <a:t>sg</a:t>
                      </a:r>
                      <a:r>
                        <a:rPr lang="en-US" sz="2000" baseline="0" dirty="0" smtClean="0"/>
                        <a:t>.                pl.</a:t>
                      </a:r>
                    </a:p>
                    <a:p>
                      <a:pPr algn="l"/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Imperfekt</a:t>
                      </a:r>
                      <a:endParaRPr lang="en-US" sz="2000" b="1" dirty="0" smtClean="0"/>
                    </a:p>
                    <a:p>
                      <a:pPr algn="ctr"/>
                      <a:endParaRPr lang="en-US" sz="2000" b="1" dirty="0" smtClean="0"/>
                    </a:p>
                    <a:p>
                      <a:pPr algn="l"/>
                      <a:r>
                        <a:rPr lang="en-US" sz="2000" baseline="0" dirty="0" smtClean="0"/>
                        <a:t>        </a:t>
                      </a:r>
                      <a:r>
                        <a:rPr lang="en-US" sz="2000" baseline="0" dirty="0" err="1" smtClean="0"/>
                        <a:t>sg</a:t>
                      </a:r>
                      <a:r>
                        <a:rPr lang="en-US" sz="2000" baseline="0" dirty="0" smtClean="0"/>
                        <a:t>.                 pl.</a:t>
                      </a:r>
                      <a:endParaRPr lang="en-US" sz="20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rate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raten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riet</a:t>
                      </a:r>
                      <a:endParaRPr lang="en-US" sz="2000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rieten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rätst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ratet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rietst</a:t>
                      </a:r>
                      <a:endParaRPr lang="en-US" sz="2000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rietet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rät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raten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riet</a:t>
                      </a:r>
                      <a:endParaRPr lang="en-US" sz="2000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rieten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6288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BEISPIEL 6: VERB “RATEN”- </a:t>
            </a:r>
            <a:br>
              <a:rPr lang="en-US" b="1" dirty="0" smtClean="0"/>
            </a:br>
            <a:r>
              <a:rPr lang="en-US" b="1" dirty="0" smtClean="0"/>
              <a:t>PRÄSENS UND IMPERFEKT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5949280"/>
            <a:ext cx="7992888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pPr algn="ctr"/>
            <a:r>
              <a:rPr lang="en-US" dirty="0" err="1" smtClean="0"/>
              <a:t>Abbildung</a:t>
            </a:r>
            <a:r>
              <a:rPr lang="en-US" dirty="0" smtClean="0"/>
              <a:t> 3.12: </a:t>
            </a:r>
            <a:r>
              <a:rPr lang="en-US" dirty="0" err="1" smtClean="0"/>
              <a:t>Präsens</a:t>
            </a:r>
            <a:r>
              <a:rPr lang="en-US" dirty="0" smtClean="0"/>
              <a:t>- und </a:t>
            </a:r>
            <a:r>
              <a:rPr lang="en-US" dirty="0" err="1" smtClean="0"/>
              <a:t>Imperfekt</a:t>
            </a:r>
            <a:r>
              <a:rPr lang="en-US" dirty="0" smtClean="0"/>
              <a:t>- </a:t>
            </a:r>
            <a:r>
              <a:rPr lang="en-US" dirty="0" err="1" smtClean="0"/>
              <a:t>Formen</a:t>
            </a:r>
            <a:r>
              <a:rPr lang="en-US" dirty="0" smtClean="0"/>
              <a:t> von </a:t>
            </a:r>
            <a:r>
              <a:rPr lang="en-US" dirty="0" err="1" smtClean="0"/>
              <a:t>raten</a:t>
            </a:r>
            <a:r>
              <a:rPr lang="en-US" dirty="0" smtClean="0"/>
              <a:t> in einem  FST</a:t>
            </a:r>
          </a:p>
        </p:txBody>
      </p:sp>
      <p:sp>
        <p:nvSpPr>
          <p:cNvPr id="7" name="Oval 6"/>
          <p:cNvSpPr/>
          <p:nvPr/>
        </p:nvSpPr>
        <p:spPr>
          <a:xfrm>
            <a:off x="1115616" y="3212976"/>
            <a:ext cx="936104" cy="936104"/>
          </a:xfrm>
          <a:prstGeom prst="ellipse">
            <a:avLst/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3419872" y="3212976"/>
            <a:ext cx="936104" cy="936104"/>
          </a:xfrm>
          <a:prstGeom prst="ellipse">
            <a:avLst/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" name="Oval 8"/>
          <p:cNvSpPr/>
          <p:nvPr/>
        </p:nvSpPr>
        <p:spPr>
          <a:xfrm>
            <a:off x="3419872" y="4725144"/>
            <a:ext cx="936104" cy="936104"/>
          </a:xfrm>
          <a:prstGeom prst="ellipse">
            <a:avLst/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10" name="Oval 9"/>
          <p:cNvSpPr/>
          <p:nvPr/>
        </p:nvSpPr>
        <p:spPr>
          <a:xfrm>
            <a:off x="3419872" y="1484784"/>
            <a:ext cx="936104" cy="936104"/>
          </a:xfrm>
          <a:prstGeom prst="ellipse">
            <a:avLst/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2" name="Donut 11"/>
          <p:cNvSpPr/>
          <p:nvPr/>
        </p:nvSpPr>
        <p:spPr>
          <a:xfrm>
            <a:off x="6804248" y="3068960"/>
            <a:ext cx="1368152" cy="1368152"/>
          </a:xfrm>
          <a:prstGeom prst="donut">
            <a:avLst>
              <a:gd name="adj" fmla="val 794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20272" y="328498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400" dirty="0" smtClean="0"/>
              <a:t>3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23528" y="3717032"/>
            <a:ext cx="792088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051720" y="3717032"/>
            <a:ext cx="1368152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stCxn id="7" idx="7"/>
            <a:endCxn id="10" idx="2"/>
          </p:cNvCxnSpPr>
          <p:nvPr/>
        </p:nvCxnSpPr>
        <p:spPr>
          <a:xfrm rot="5400000" flipH="1" flipV="1">
            <a:off x="1968637" y="1898831"/>
            <a:ext cx="1397229" cy="1505241"/>
          </a:xfrm>
          <a:prstGeom prst="curvedConnector2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Curved Connector 22"/>
          <p:cNvCxnSpPr>
            <a:stCxn id="8" idx="7"/>
            <a:endCxn id="12" idx="1"/>
          </p:cNvCxnSpPr>
          <p:nvPr/>
        </p:nvCxnSpPr>
        <p:spPr>
          <a:xfrm rot="5400000" flipH="1" flipV="1">
            <a:off x="5571376" y="1916832"/>
            <a:ext cx="80744" cy="2785722"/>
          </a:xfrm>
          <a:prstGeom prst="curvedConnector3">
            <a:avLst>
              <a:gd name="adj1" fmla="val 631261"/>
            </a:avLst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stCxn id="7" idx="4"/>
            <a:endCxn id="9" idx="2"/>
          </p:cNvCxnSpPr>
          <p:nvPr/>
        </p:nvCxnSpPr>
        <p:spPr>
          <a:xfrm rot="16200000" flipH="1">
            <a:off x="1979712" y="3753036"/>
            <a:ext cx="1044116" cy="1836204"/>
          </a:xfrm>
          <a:prstGeom prst="curvedConnector2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10" idx="6"/>
            <a:endCxn id="12" idx="0"/>
          </p:cNvCxnSpPr>
          <p:nvPr/>
        </p:nvCxnSpPr>
        <p:spPr>
          <a:xfrm>
            <a:off x="4355976" y="1952836"/>
            <a:ext cx="3132348" cy="1116124"/>
          </a:xfrm>
          <a:prstGeom prst="curvedConnector2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Curved Connector 78"/>
          <p:cNvCxnSpPr>
            <a:stCxn id="8" idx="5"/>
          </p:cNvCxnSpPr>
          <p:nvPr/>
        </p:nvCxnSpPr>
        <p:spPr>
          <a:xfrm rot="5400000" flipH="1" flipV="1">
            <a:off x="5432633" y="2647303"/>
            <a:ext cx="150942" cy="2578434"/>
          </a:xfrm>
          <a:prstGeom prst="curvedConnector4">
            <a:avLst>
              <a:gd name="adj1" fmla="val -151449"/>
              <a:gd name="adj2" fmla="val 99901"/>
            </a:avLst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Curved Connector 80"/>
          <p:cNvCxnSpPr>
            <a:endCxn id="12" idx="3"/>
          </p:cNvCxnSpPr>
          <p:nvPr/>
        </p:nvCxnSpPr>
        <p:spPr>
          <a:xfrm flipV="1">
            <a:off x="4211960" y="4236751"/>
            <a:ext cx="2792649" cy="625481"/>
          </a:xfrm>
          <a:prstGeom prst="curvedConnector2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Curved Connector 81"/>
          <p:cNvCxnSpPr>
            <a:stCxn id="9" idx="5"/>
          </p:cNvCxnSpPr>
          <p:nvPr/>
        </p:nvCxnSpPr>
        <p:spPr>
          <a:xfrm rot="5400000" flipH="1" flipV="1">
            <a:off x="5360624" y="3295375"/>
            <a:ext cx="1087047" cy="3370522"/>
          </a:xfrm>
          <a:prstGeom prst="curvedConnector4">
            <a:avLst>
              <a:gd name="adj1" fmla="val -32950"/>
              <a:gd name="adj2" fmla="val 100093"/>
            </a:avLst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2123728" y="1484784"/>
            <a:ext cx="792088" cy="57606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rat: V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5220072" y="2276872"/>
            <a:ext cx="936104" cy="57606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000" dirty="0" err="1" smtClean="0"/>
              <a:t>st</a:t>
            </a:r>
            <a:r>
              <a:rPr lang="en-US" sz="2000" dirty="0" smtClean="0"/>
              <a:t>: 2sg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2123728" y="2996952"/>
            <a:ext cx="792088" cy="57606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000" dirty="0" err="1" smtClean="0"/>
              <a:t>rät</a:t>
            </a:r>
            <a:r>
              <a:rPr lang="en-US" sz="2000" dirty="0" smtClean="0"/>
              <a:t>: V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1979712" y="4149080"/>
            <a:ext cx="1656184" cy="57606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000" dirty="0" err="1" smtClean="0"/>
              <a:t>riet</a:t>
            </a:r>
            <a:r>
              <a:rPr lang="en-US" sz="2000" dirty="0" smtClean="0"/>
              <a:t>: V impf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5004048" y="5229200"/>
            <a:ext cx="1224136" cy="57606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000" dirty="0" err="1" smtClean="0"/>
              <a:t>st</a:t>
            </a:r>
            <a:r>
              <a:rPr lang="en-US" sz="2000" dirty="0" smtClean="0"/>
              <a:t>: 2sg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5004048" y="4221088"/>
            <a:ext cx="1368152" cy="57606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sz="2000" dirty="0"/>
              <a:t>ε</a:t>
            </a:r>
            <a:r>
              <a:rPr lang="en-US" sz="2000" dirty="0" smtClean="0"/>
              <a:t>: 1sg, 3sg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5220072" y="3284984"/>
            <a:ext cx="792088" cy="57606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sz="2000" dirty="0"/>
              <a:t>ε</a:t>
            </a:r>
            <a:r>
              <a:rPr lang="en-US" sz="2000" dirty="0" smtClean="0"/>
              <a:t>: 3sg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220072" y="1484784"/>
            <a:ext cx="792088" cy="57606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000" dirty="0"/>
              <a:t>e</a:t>
            </a:r>
            <a:r>
              <a:rPr lang="en-US" sz="2000" dirty="0" smtClean="0"/>
              <a:t>: 1sg</a:t>
            </a:r>
          </a:p>
        </p:txBody>
      </p:sp>
    </p:spTree>
    <p:extLst>
      <p:ext uri="{BB962C8B-B14F-4D97-AF65-F5344CB8AC3E}">
        <p14:creationId xmlns:p14="http://schemas.microsoft.com/office/powerpoint/2010/main" val="1476286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2938</TotalTime>
  <Words>984</Words>
  <Application>Microsoft Macintosh PowerPoint</Application>
  <PresentationFormat>On-screen Show (4:3)</PresentationFormat>
  <Paragraphs>289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Θέμα του Office</vt:lpstr>
      <vt:lpstr>Morphologie</vt:lpstr>
      <vt:lpstr>Περιεχόμενα ενότητας</vt:lpstr>
      <vt:lpstr>Automaten-Morphologische Verarbeitung</vt:lpstr>
      <vt:lpstr>BEISPIEL 1: VERB “WATEN”</vt:lpstr>
      <vt:lpstr>BEISPIEL 2: VERBEN “WATEN”, “BETEN”,“HASTEN”</vt:lpstr>
      <vt:lpstr>BEISPIEL 3: VERBEN “WATEN”, “BETEN”, “HASTEN” - IMPERFEKT</vt:lpstr>
      <vt:lpstr>BEISPIEL 4: VERBEN “WATEN”, “BETEN”, “HASTEN” – PRÄSENS UND IMPERFEKT (ALLE FORMEN)</vt:lpstr>
      <vt:lpstr>BEISPIEL 5: VERBEN “WATEN”, “BETEN”, “HASTEN” - PRÄSENS UND IMPERFEKT</vt:lpstr>
      <vt:lpstr>BEISPIEL 6: VERB “RATEN”-  PRÄSENS UND IMPERFEKT</vt:lpstr>
      <vt:lpstr>BEISPIEL 8: VERB “BETEN”-  PRÄSENS UND PARTIZIP  (PERFEKT)</vt:lpstr>
      <vt:lpstr>BEISPIEL 9: VERB “BETEN”-  PRÄSENS UND PARTIZIP  (PERFEKT)</vt:lpstr>
      <vt:lpstr>BEISPIEL 10: VERB “WATEN”- REGEL</vt:lpstr>
      <vt:lpstr>BEISPIEL 11: VERB “WATEN”-  REGEL (PRÄSENS UND IMPERFEKT)</vt:lpstr>
      <vt:lpstr>BEISPIEL 12: VERB “WATEN”-  REGEL (PRÄSENS UND IMPERFEKT)</vt:lpstr>
      <vt:lpstr>BEISPIEL 13: VERB “WATEN”- REGEL (PRÄSENS,  IMPERFEKT UND PARTIZIP)</vt:lpstr>
      <vt:lpstr>BEISPIEL 14: STARKE VERBEN - REGEL</vt:lpstr>
      <vt:lpstr>BEISPIEL 15: STARKE VERBEN– PHONOLOGISCHE REGEL</vt:lpstr>
      <vt:lpstr>BEISPIEL 15: STARKE VERBEN–REGEL (PRÄSENS,  IMPERFEKT UND PARTIZIP)</vt:lpstr>
      <vt:lpstr>BEISPIEL 16: VERBEN “RATEN” UND “SCHLAFEN”–REGEL 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haris</cp:lastModifiedBy>
  <cp:revision>332</cp:revision>
  <dcterms:created xsi:type="dcterms:W3CDTF">2012-09-06T09:03:05Z</dcterms:created>
  <dcterms:modified xsi:type="dcterms:W3CDTF">2015-09-22T13:42:52Z</dcterms:modified>
</cp:coreProperties>
</file>