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0080625" cy="7559675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Πυκνότητα ανά τ.χλμ.</c:v>
          </c:tx>
          <c:spPr>
            <a:solidFill>
              <a:srgbClr val="004586"/>
            </a:solidFill>
            <a:ln>
              <a:noFill/>
            </a:ln>
          </c:spPr>
          <c:invertIfNegative val="0"/>
          <c:cat>
            <c:numLit>
              <c:formatCode>General</c:formatCode>
              <c:ptCount val="19"/>
              <c:pt idx="0">
                <c:v>1821</c:v>
              </c:pt>
              <c:pt idx="1">
                <c:v>1828</c:v>
              </c:pt>
              <c:pt idx="2">
                <c:v>1839</c:v>
              </c:pt>
              <c:pt idx="3">
                <c:v>1840</c:v>
              </c:pt>
              <c:pt idx="4">
                <c:v>1841</c:v>
              </c:pt>
              <c:pt idx="5">
                <c:v>1842</c:v>
              </c:pt>
              <c:pt idx="6">
                <c:v>1843</c:v>
              </c:pt>
              <c:pt idx="7">
                <c:v>1844</c:v>
              </c:pt>
              <c:pt idx="8">
                <c:v>1845</c:v>
              </c:pt>
              <c:pt idx="9">
                <c:v>1848</c:v>
              </c:pt>
              <c:pt idx="10">
                <c:v>1853</c:v>
              </c:pt>
              <c:pt idx="11">
                <c:v>1856</c:v>
              </c:pt>
              <c:pt idx="12">
                <c:v>1861</c:v>
              </c:pt>
              <c:pt idx="13">
                <c:v>1870</c:v>
              </c:pt>
              <c:pt idx="14">
                <c:v>1879</c:v>
              </c:pt>
              <c:pt idx="15">
                <c:v>1889</c:v>
              </c:pt>
              <c:pt idx="16">
                <c:v>1896</c:v>
              </c:pt>
              <c:pt idx="17">
                <c:v>1907</c:v>
              </c:pt>
              <c:pt idx="18">
                <c:v>1920</c:v>
              </c:pt>
            </c:numLit>
          </c:cat>
          <c:val>
            <c:numLit>
              <c:formatCode>General</c:formatCode>
              <c:ptCount val="19"/>
              <c:pt idx="0">
                <c:v>19.760000000000002</c:v>
              </c:pt>
              <c:pt idx="1">
                <c:v>15.86</c:v>
              </c:pt>
              <c:pt idx="2">
                <c:v>17.34</c:v>
              </c:pt>
              <c:pt idx="3">
                <c:v>17.89</c:v>
              </c:pt>
              <c:pt idx="4">
                <c:v>18.12</c:v>
              </c:pt>
              <c:pt idx="5">
                <c:v>17.95</c:v>
              </c:pt>
              <c:pt idx="6">
                <c:v>19.260000000000002</c:v>
              </c:pt>
              <c:pt idx="7">
                <c:v>19.579999999999998</c:v>
              </c:pt>
              <c:pt idx="8">
                <c:v>20.21</c:v>
              </c:pt>
              <c:pt idx="9">
                <c:v>20.77</c:v>
              </c:pt>
              <c:pt idx="10">
                <c:v>21.79</c:v>
              </c:pt>
              <c:pt idx="11">
                <c:v>22.56</c:v>
              </c:pt>
              <c:pt idx="12">
                <c:v>23.08</c:v>
              </c:pt>
              <c:pt idx="13">
                <c:v>29.04</c:v>
              </c:pt>
              <c:pt idx="14">
                <c:v>33.450000000000003</c:v>
              </c:pt>
              <c:pt idx="15">
                <c:v>34.39</c:v>
              </c:pt>
              <c:pt idx="16">
                <c:v>38.26</c:v>
              </c:pt>
              <c:pt idx="17">
                <c:v>41.64</c:v>
              </c:pt>
              <c:pt idx="18">
                <c:v>39.54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093704"/>
        <c:axId val="356173784"/>
      </c:barChart>
      <c:valAx>
        <c:axId val="356173784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/>
            </a:pPr>
            <a:endParaRPr lang="el-GR"/>
          </a:p>
        </c:txPr>
        <c:crossAx val="358093704"/>
        <c:crossesAt val="0"/>
        <c:crossBetween val="between"/>
      </c:valAx>
      <c:catAx>
        <c:axId val="358093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sz="1000" b="0"/>
            </a:pPr>
            <a:endParaRPr lang="el-GR"/>
          </a:p>
        </c:txPr>
        <c:crossAx val="356173784"/>
        <c:crossesAt val="0"/>
        <c:auto val="1"/>
        <c:lblAlgn val="ctr"/>
        <c:lblOffset val="100"/>
        <c:noMultiLvlLbl val="0"/>
      </c:catAx>
      <c:spPr>
        <a:noFill/>
        <a:ln>
          <a:solidFill>
            <a:srgbClr val="B3B3B3"/>
          </a:solidFill>
          <a:prstDash val="solid"/>
        </a:ln>
      </c:spPr>
    </c:plotArea>
    <c:legend>
      <c:legendPos val="r"/>
      <c:overlay val="0"/>
      <c:spPr>
        <a:noFill/>
        <a:ln>
          <a:noFill/>
        </a:ln>
      </c:spPr>
      <c:txPr>
        <a:bodyPr/>
        <a:lstStyle/>
        <a:p>
          <a:pPr>
            <a:defRPr sz="1000" b="0"/>
          </a:pPr>
          <a:endParaRPr lang="el-GR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1.981866324319987E-2"/>
          <c:y val="0.1809072491211329"/>
          <c:w val="0.96008184225306914"/>
          <c:h val="0.7987585403643428"/>
        </c:manualLayout>
      </c:layout>
      <c:lineChart>
        <c:grouping val="standard"/>
        <c:varyColors val="0"/>
        <c:ser>
          <c:idx val="0"/>
          <c:order val="0"/>
          <c:tx>
            <c:v>Column 3</c:v>
          </c:tx>
          <c:spPr>
            <a:ln w="18000">
              <a:solidFill>
                <a:srgbClr val="333333"/>
              </a:solidFill>
            </a:ln>
          </c:spPr>
          <c:marker>
            <c:symbol val="diamond"/>
            <c:size val="12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>
                    <a:solidFill>
                      <a:srgbClr val="333333"/>
                    </a:solidFill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Lit>
              <c:ptCount val="108"/>
              <c:pt idx="0">
                <c:v>1813</c:v>
              </c:pt>
              <c:pt idx="1">
                <c:v>1814</c:v>
              </c:pt>
              <c:pt idx="2">
                <c:v>1815</c:v>
              </c:pt>
              <c:pt idx="3">
                <c:v>1816</c:v>
              </c:pt>
              <c:pt idx="4">
                <c:v>1817</c:v>
              </c:pt>
              <c:pt idx="5">
                <c:v>1818</c:v>
              </c:pt>
              <c:pt idx="6">
                <c:v>1819</c:v>
              </c:pt>
              <c:pt idx="7">
                <c:v>1820</c:v>
              </c:pt>
              <c:pt idx="8">
                <c:v>1821</c:v>
              </c:pt>
              <c:pt idx="9">
                <c:v>1822</c:v>
              </c:pt>
              <c:pt idx="10">
                <c:v>1823</c:v>
              </c:pt>
              <c:pt idx="11">
                <c:v>1824</c:v>
              </c:pt>
              <c:pt idx="12">
                <c:v>1825</c:v>
              </c:pt>
              <c:pt idx="13">
                <c:v>1826</c:v>
              </c:pt>
              <c:pt idx="14">
                <c:v>1827</c:v>
              </c:pt>
              <c:pt idx="15">
                <c:v>1828</c:v>
              </c:pt>
              <c:pt idx="16">
                <c:v>1829</c:v>
              </c:pt>
              <c:pt idx="17">
                <c:v>1830</c:v>
              </c:pt>
              <c:pt idx="18">
                <c:v>1831</c:v>
              </c:pt>
              <c:pt idx="19">
                <c:v>1832</c:v>
              </c:pt>
              <c:pt idx="20">
                <c:v>1833</c:v>
              </c:pt>
              <c:pt idx="21">
                <c:v>1834</c:v>
              </c:pt>
              <c:pt idx="22">
                <c:v>1835</c:v>
              </c:pt>
              <c:pt idx="23">
                <c:v>1836</c:v>
              </c:pt>
              <c:pt idx="24">
                <c:v>1837</c:v>
              </c:pt>
              <c:pt idx="25">
                <c:v>1838</c:v>
              </c:pt>
              <c:pt idx="26">
                <c:v>1839</c:v>
              </c:pt>
              <c:pt idx="27">
                <c:v>1840</c:v>
              </c:pt>
              <c:pt idx="28">
                <c:v>1841</c:v>
              </c:pt>
              <c:pt idx="29">
                <c:v>1842</c:v>
              </c:pt>
              <c:pt idx="30">
                <c:v>1843</c:v>
              </c:pt>
              <c:pt idx="31">
                <c:v>1844</c:v>
              </c:pt>
              <c:pt idx="32">
                <c:v>1845</c:v>
              </c:pt>
              <c:pt idx="33">
                <c:v>1846</c:v>
              </c:pt>
              <c:pt idx="34">
                <c:v>1847</c:v>
              </c:pt>
              <c:pt idx="35">
                <c:v>1848</c:v>
              </c:pt>
              <c:pt idx="36">
                <c:v>1849</c:v>
              </c:pt>
              <c:pt idx="37">
                <c:v>1850</c:v>
              </c:pt>
              <c:pt idx="38">
                <c:v>1851</c:v>
              </c:pt>
              <c:pt idx="39">
                <c:v>1852</c:v>
              </c:pt>
              <c:pt idx="40">
                <c:v>1853</c:v>
              </c:pt>
              <c:pt idx="41">
                <c:v>1854</c:v>
              </c:pt>
              <c:pt idx="42">
                <c:v>1855</c:v>
              </c:pt>
              <c:pt idx="43">
                <c:v>1856</c:v>
              </c:pt>
              <c:pt idx="44">
                <c:v>1857</c:v>
              </c:pt>
              <c:pt idx="45">
                <c:v>1858</c:v>
              </c:pt>
              <c:pt idx="46">
                <c:v>1859</c:v>
              </c:pt>
              <c:pt idx="47">
                <c:v>1860</c:v>
              </c:pt>
              <c:pt idx="48">
                <c:v>1861</c:v>
              </c:pt>
              <c:pt idx="49">
                <c:v>1862</c:v>
              </c:pt>
              <c:pt idx="50">
                <c:v>1863</c:v>
              </c:pt>
              <c:pt idx="51">
                <c:v>1864</c:v>
              </c:pt>
              <c:pt idx="52">
                <c:v>1865</c:v>
              </c:pt>
              <c:pt idx="53">
                <c:v>1866</c:v>
              </c:pt>
              <c:pt idx="54">
                <c:v>1867</c:v>
              </c:pt>
              <c:pt idx="55">
                <c:v>1868</c:v>
              </c:pt>
              <c:pt idx="56">
                <c:v>1869</c:v>
              </c:pt>
              <c:pt idx="57">
                <c:v>1870</c:v>
              </c:pt>
              <c:pt idx="58">
                <c:v>1871</c:v>
              </c:pt>
              <c:pt idx="59">
                <c:v>1872</c:v>
              </c:pt>
              <c:pt idx="60">
                <c:v>1873</c:v>
              </c:pt>
              <c:pt idx="61">
                <c:v>1874</c:v>
              </c:pt>
              <c:pt idx="62">
                <c:v>1875</c:v>
              </c:pt>
              <c:pt idx="63">
                <c:v>1876</c:v>
              </c:pt>
              <c:pt idx="64">
                <c:v>1877</c:v>
              </c:pt>
              <c:pt idx="65">
                <c:v>1878</c:v>
              </c:pt>
              <c:pt idx="66">
                <c:v>1879</c:v>
              </c:pt>
              <c:pt idx="67">
                <c:v>1880</c:v>
              </c:pt>
              <c:pt idx="68">
                <c:v>1881</c:v>
              </c:pt>
              <c:pt idx="69">
                <c:v>1882</c:v>
              </c:pt>
              <c:pt idx="70">
                <c:v>1883</c:v>
              </c:pt>
              <c:pt idx="71">
                <c:v>1884</c:v>
              </c:pt>
              <c:pt idx="72">
                <c:v>1885</c:v>
              </c:pt>
              <c:pt idx="73">
                <c:v>1886</c:v>
              </c:pt>
              <c:pt idx="74">
                <c:v>1887</c:v>
              </c:pt>
              <c:pt idx="75">
                <c:v>1888</c:v>
              </c:pt>
              <c:pt idx="76">
                <c:v>1889</c:v>
              </c:pt>
              <c:pt idx="77">
                <c:v>1890</c:v>
              </c:pt>
              <c:pt idx="78">
                <c:v>1891</c:v>
              </c:pt>
              <c:pt idx="79">
                <c:v>1892</c:v>
              </c:pt>
              <c:pt idx="80">
                <c:v>1893</c:v>
              </c:pt>
              <c:pt idx="81">
                <c:v>1894</c:v>
              </c:pt>
              <c:pt idx="82">
                <c:v>1895</c:v>
              </c:pt>
              <c:pt idx="83">
                <c:v>1896</c:v>
              </c:pt>
              <c:pt idx="84">
                <c:v>1897</c:v>
              </c:pt>
              <c:pt idx="85">
                <c:v>1898</c:v>
              </c:pt>
              <c:pt idx="86">
                <c:v>1899</c:v>
              </c:pt>
              <c:pt idx="87">
                <c:v>1900</c:v>
              </c:pt>
              <c:pt idx="88">
                <c:v>1901</c:v>
              </c:pt>
              <c:pt idx="89">
                <c:v>1902</c:v>
              </c:pt>
              <c:pt idx="90">
                <c:v>1903</c:v>
              </c:pt>
              <c:pt idx="91">
                <c:v>1904</c:v>
              </c:pt>
              <c:pt idx="92">
                <c:v>1905</c:v>
              </c:pt>
              <c:pt idx="93">
                <c:v>1906</c:v>
              </c:pt>
              <c:pt idx="94">
                <c:v>1907</c:v>
              </c:pt>
              <c:pt idx="95">
                <c:v>1908</c:v>
              </c:pt>
              <c:pt idx="96">
                <c:v>1909</c:v>
              </c:pt>
              <c:pt idx="97">
                <c:v>1910</c:v>
              </c:pt>
              <c:pt idx="98">
                <c:v>1911</c:v>
              </c:pt>
              <c:pt idx="99">
                <c:v>1912</c:v>
              </c:pt>
              <c:pt idx="100">
                <c:v>1913</c:v>
              </c:pt>
              <c:pt idx="101">
                <c:v>1914</c:v>
              </c:pt>
              <c:pt idx="102">
                <c:v>1915</c:v>
              </c:pt>
              <c:pt idx="103">
                <c:v>1916</c:v>
              </c:pt>
              <c:pt idx="104">
                <c:v>1917</c:v>
              </c:pt>
              <c:pt idx="105">
                <c:v>1918</c:v>
              </c:pt>
              <c:pt idx="106">
                <c:v>1919</c:v>
              </c:pt>
              <c:pt idx="107">
                <c:v>1920</c:v>
              </c:pt>
            </c:strLit>
          </c:cat>
          <c:val>
            <c:numLit>
              <c:formatCode>General</c:formatCode>
              <c:ptCount val="108"/>
              <c:pt idx="0">
                <c:v>12000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8000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0</c:v>
              </c:pt>
              <c:pt idx="21">
                <c:v>12000</c:v>
              </c:pt>
              <c:pt idx="22">
                <c:v>0</c:v>
              </c:pt>
              <c:pt idx="23">
                <c:v>16588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18535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0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24758</c:v>
              </c:pt>
              <c:pt idx="38">
                <c:v>0</c:v>
              </c:pt>
              <c:pt idx="39">
                <c:v>0</c:v>
              </c:pt>
              <c:pt idx="40">
                <c:v>30590</c:v>
              </c:pt>
              <c:pt idx="41">
                <c:v>0</c:v>
              </c:pt>
              <c:pt idx="42">
                <c:v>0</c:v>
              </c:pt>
              <c:pt idx="43">
                <c:v>30969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41298</c:v>
              </c:pt>
              <c:pt idx="49">
                <c:v>0</c:v>
              </c:pt>
              <c:pt idx="50">
                <c:v>0</c:v>
              </c:pt>
              <c:pt idx="51">
                <c:v>0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44510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0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65499</c:v>
              </c:pt>
              <c:pt idx="67">
                <c:v>0</c:v>
              </c:pt>
              <c:pt idx="68">
                <c:v>0</c:v>
              </c:pt>
              <c:pt idx="69">
                <c:v>84903</c:v>
              </c:pt>
              <c:pt idx="70">
                <c:v>0</c:v>
              </c:pt>
              <c:pt idx="71">
                <c:v>0</c:v>
              </c:pt>
              <c:pt idx="72">
                <c:v>0</c:v>
              </c:pt>
              <c:pt idx="73">
                <c:v>0</c:v>
              </c:pt>
              <c:pt idx="74">
                <c:v>0</c:v>
              </c:pt>
              <c:pt idx="75">
                <c:v>0</c:v>
              </c:pt>
              <c:pt idx="76">
                <c:v>110262</c:v>
              </c:pt>
              <c:pt idx="77">
                <c:v>114355</c:v>
              </c:pt>
              <c:pt idx="78">
                <c:v>0</c:v>
              </c:pt>
              <c:pt idx="79">
                <c:v>0</c:v>
              </c:pt>
              <c:pt idx="80">
                <c:v>0</c:v>
              </c:pt>
              <c:pt idx="81">
                <c:v>0</c:v>
              </c:pt>
              <c:pt idx="82">
                <c:v>0</c:v>
              </c:pt>
              <c:pt idx="83">
                <c:v>123001</c:v>
              </c:pt>
              <c:pt idx="84">
                <c:v>0</c:v>
              </c:pt>
              <c:pt idx="85">
                <c:v>0</c:v>
              </c:pt>
              <c:pt idx="86">
                <c:v>0</c:v>
              </c:pt>
              <c:pt idx="87">
                <c:v>0</c:v>
              </c:pt>
              <c:pt idx="88">
                <c:v>0</c:v>
              </c:pt>
              <c:pt idx="89">
                <c:v>0</c:v>
              </c:pt>
              <c:pt idx="90">
                <c:v>0</c:v>
              </c:pt>
              <c:pt idx="91">
                <c:v>0</c:v>
              </c:pt>
              <c:pt idx="92">
                <c:v>0</c:v>
              </c:pt>
              <c:pt idx="93">
                <c:v>0</c:v>
              </c:pt>
              <c:pt idx="94">
                <c:v>167479</c:v>
              </c:pt>
              <c:pt idx="95">
                <c:v>0</c:v>
              </c:pt>
              <c:pt idx="96">
                <c:v>0</c:v>
              </c:pt>
              <c:pt idx="97">
                <c:v>0</c:v>
              </c:pt>
              <c:pt idx="98">
                <c:v>0</c:v>
              </c:pt>
              <c:pt idx="99">
                <c:v>0</c:v>
              </c:pt>
              <c:pt idx="100">
                <c:v>0</c:v>
              </c:pt>
              <c:pt idx="101">
                <c:v>0</c:v>
              </c:pt>
              <c:pt idx="102">
                <c:v>0</c:v>
              </c:pt>
              <c:pt idx="103">
                <c:v>0</c:v>
              </c:pt>
              <c:pt idx="104">
                <c:v>0</c:v>
              </c:pt>
              <c:pt idx="105">
                <c:v>0</c:v>
              </c:pt>
              <c:pt idx="106">
                <c:v>0</c:v>
              </c:pt>
              <c:pt idx="107">
                <c:v>292991</c:v>
              </c:pt>
            </c:numLit>
          </c:val>
          <c:smooth val="0"/>
        </c:ser>
        <c:ser>
          <c:idx val="1"/>
          <c:order val="1"/>
          <c:tx>
            <c:v>Column 4</c:v>
          </c:tx>
          <c:spPr>
            <a:ln>
              <a:solidFill>
                <a:srgbClr val="47B8B8"/>
              </a:solidFill>
            </a:ln>
          </c:spPr>
          <c:marker>
            <c:symbol val="picture"/>
          </c:marker>
          <c:errBars>
            <c:errDir val="y"/>
            <c:errBarType val="minus"/>
            <c:errValType val="percentage"/>
            <c:noEndCap val="0"/>
            <c:val val="1"/>
          </c:errBars>
          <c:cat>
            <c:strLit>
              <c:ptCount val="108"/>
              <c:pt idx="0">
                <c:v>1813</c:v>
              </c:pt>
              <c:pt idx="1">
                <c:v>1814</c:v>
              </c:pt>
              <c:pt idx="2">
                <c:v>1815</c:v>
              </c:pt>
              <c:pt idx="3">
                <c:v>1816</c:v>
              </c:pt>
              <c:pt idx="4">
                <c:v>1817</c:v>
              </c:pt>
              <c:pt idx="5">
                <c:v>1818</c:v>
              </c:pt>
              <c:pt idx="6">
                <c:v>1819</c:v>
              </c:pt>
              <c:pt idx="7">
                <c:v>1820</c:v>
              </c:pt>
              <c:pt idx="8">
                <c:v>1821</c:v>
              </c:pt>
              <c:pt idx="9">
                <c:v>1822</c:v>
              </c:pt>
              <c:pt idx="10">
                <c:v>1823</c:v>
              </c:pt>
              <c:pt idx="11">
                <c:v>1824</c:v>
              </c:pt>
              <c:pt idx="12">
                <c:v>1825</c:v>
              </c:pt>
              <c:pt idx="13">
                <c:v>1826</c:v>
              </c:pt>
              <c:pt idx="14">
                <c:v>1827</c:v>
              </c:pt>
              <c:pt idx="15">
                <c:v>1828</c:v>
              </c:pt>
              <c:pt idx="16">
                <c:v>1829</c:v>
              </c:pt>
              <c:pt idx="17">
                <c:v>1830</c:v>
              </c:pt>
              <c:pt idx="18">
                <c:v>1831</c:v>
              </c:pt>
              <c:pt idx="19">
                <c:v>1832</c:v>
              </c:pt>
              <c:pt idx="20">
                <c:v>1833</c:v>
              </c:pt>
              <c:pt idx="21">
                <c:v>1834</c:v>
              </c:pt>
              <c:pt idx="22">
                <c:v>1835</c:v>
              </c:pt>
              <c:pt idx="23">
                <c:v>1836</c:v>
              </c:pt>
              <c:pt idx="24">
                <c:v>1837</c:v>
              </c:pt>
              <c:pt idx="25">
                <c:v>1838</c:v>
              </c:pt>
              <c:pt idx="26">
                <c:v>1839</c:v>
              </c:pt>
              <c:pt idx="27">
                <c:v>1840</c:v>
              </c:pt>
              <c:pt idx="28">
                <c:v>1841</c:v>
              </c:pt>
              <c:pt idx="29">
                <c:v>1842</c:v>
              </c:pt>
              <c:pt idx="30">
                <c:v>1843</c:v>
              </c:pt>
              <c:pt idx="31">
                <c:v>1844</c:v>
              </c:pt>
              <c:pt idx="32">
                <c:v>1845</c:v>
              </c:pt>
              <c:pt idx="33">
                <c:v>1846</c:v>
              </c:pt>
              <c:pt idx="34">
                <c:v>1847</c:v>
              </c:pt>
              <c:pt idx="35">
                <c:v>1848</c:v>
              </c:pt>
              <c:pt idx="36">
                <c:v>1849</c:v>
              </c:pt>
              <c:pt idx="37">
                <c:v>1850</c:v>
              </c:pt>
              <c:pt idx="38">
                <c:v>1851</c:v>
              </c:pt>
              <c:pt idx="39">
                <c:v>1852</c:v>
              </c:pt>
              <c:pt idx="40">
                <c:v>1853</c:v>
              </c:pt>
              <c:pt idx="41">
                <c:v>1854</c:v>
              </c:pt>
              <c:pt idx="42">
                <c:v>1855</c:v>
              </c:pt>
              <c:pt idx="43">
                <c:v>1856</c:v>
              </c:pt>
              <c:pt idx="44">
                <c:v>1857</c:v>
              </c:pt>
              <c:pt idx="45">
                <c:v>1858</c:v>
              </c:pt>
              <c:pt idx="46">
                <c:v>1859</c:v>
              </c:pt>
              <c:pt idx="47">
                <c:v>1860</c:v>
              </c:pt>
              <c:pt idx="48">
                <c:v>1861</c:v>
              </c:pt>
              <c:pt idx="49">
                <c:v>1862</c:v>
              </c:pt>
              <c:pt idx="50">
                <c:v>1863</c:v>
              </c:pt>
              <c:pt idx="51">
                <c:v>1864</c:v>
              </c:pt>
              <c:pt idx="52">
                <c:v>1865</c:v>
              </c:pt>
              <c:pt idx="53">
                <c:v>1866</c:v>
              </c:pt>
              <c:pt idx="54">
                <c:v>1867</c:v>
              </c:pt>
              <c:pt idx="55">
                <c:v>1868</c:v>
              </c:pt>
              <c:pt idx="56">
                <c:v>1869</c:v>
              </c:pt>
              <c:pt idx="57">
                <c:v>1870</c:v>
              </c:pt>
              <c:pt idx="58">
                <c:v>1871</c:v>
              </c:pt>
              <c:pt idx="59">
                <c:v>1872</c:v>
              </c:pt>
              <c:pt idx="60">
                <c:v>1873</c:v>
              </c:pt>
              <c:pt idx="61">
                <c:v>1874</c:v>
              </c:pt>
              <c:pt idx="62">
                <c:v>1875</c:v>
              </c:pt>
              <c:pt idx="63">
                <c:v>1876</c:v>
              </c:pt>
              <c:pt idx="64">
                <c:v>1877</c:v>
              </c:pt>
              <c:pt idx="65">
                <c:v>1878</c:v>
              </c:pt>
              <c:pt idx="66">
                <c:v>1879</c:v>
              </c:pt>
              <c:pt idx="67">
                <c:v>1880</c:v>
              </c:pt>
              <c:pt idx="68">
                <c:v>1881</c:v>
              </c:pt>
              <c:pt idx="69">
                <c:v>1882</c:v>
              </c:pt>
              <c:pt idx="70">
                <c:v>1883</c:v>
              </c:pt>
              <c:pt idx="71">
                <c:v>1884</c:v>
              </c:pt>
              <c:pt idx="72">
                <c:v>1885</c:v>
              </c:pt>
              <c:pt idx="73">
                <c:v>1886</c:v>
              </c:pt>
              <c:pt idx="74">
                <c:v>1887</c:v>
              </c:pt>
              <c:pt idx="75">
                <c:v>1888</c:v>
              </c:pt>
              <c:pt idx="76">
                <c:v>1889</c:v>
              </c:pt>
              <c:pt idx="77">
                <c:v>1890</c:v>
              </c:pt>
              <c:pt idx="78">
                <c:v>1891</c:v>
              </c:pt>
              <c:pt idx="79">
                <c:v>1892</c:v>
              </c:pt>
              <c:pt idx="80">
                <c:v>1893</c:v>
              </c:pt>
              <c:pt idx="81">
                <c:v>1894</c:v>
              </c:pt>
              <c:pt idx="82">
                <c:v>1895</c:v>
              </c:pt>
              <c:pt idx="83">
                <c:v>1896</c:v>
              </c:pt>
              <c:pt idx="84">
                <c:v>1897</c:v>
              </c:pt>
              <c:pt idx="85">
                <c:v>1898</c:v>
              </c:pt>
              <c:pt idx="86">
                <c:v>1899</c:v>
              </c:pt>
              <c:pt idx="87">
                <c:v>1900</c:v>
              </c:pt>
              <c:pt idx="88">
                <c:v>1901</c:v>
              </c:pt>
              <c:pt idx="89">
                <c:v>1902</c:v>
              </c:pt>
              <c:pt idx="90">
                <c:v>1903</c:v>
              </c:pt>
              <c:pt idx="91">
                <c:v>1904</c:v>
              </c:pt>
              <c:pt idx="92">
                <c:v>1905</c:v>
              </c:pt>
              <c:pt idx="93">
                <c:v>1906</c:v>
              </c:pt>
              <c:pt idx="94">
                <c:v>1907</c:v>
              </c:pt>
              <c:pt idx="95">
                <c:v>1908</c:v>
              </c:pt>
              <c:pt idx="96">
                <c:v>1909</c:v>
              </c:pt>
              <c:pt idx="97">
                <c:v>1910</c:v>
              </c:pt>
              <c:pt idx="98">
                <c:v>1911</c:v>
              </c:pt>
              <c:pt idx="99">
                <c:v>1912</c:v>
              </c:pt>
              <c:pt idx="100">
                <c:v>1913</c:v>
              </c:pt>
              <c:pt idx="101">
                <c:v>1914</c:v>
              </c:pt>
              <c:pt idx="102">
                <c:v>1915</c:v>
              </c:pt>
              <c:pt idx="103">
                <c:v>1916</c:v>
              </c:pt>
              <c:pt idx="104">
                <c:v>1917</c:v>
              </c:pt>
              <c:pt idx="105">
                <c:v>1918</c:v>
              </c:pt>
              <c:pt idx="106">
                <c:v>1919</c:v>
              </c:pt>
              <c:pt idx="107">
                <c:v>1920</c:v>
              </c:pt>
            </c:strLit>
          </c:cat>
          <c:val>
            <c:numLit>
              <c:formatCode>General</c:formatCode>
              <c:ptCount val="108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0</c:v>
              </c:pt>
              <c:pt idx="21">
                <c:v>0</c:v>
              </c:pt>
              <c:pt idx="22">
                <c:v>0</c:v>
              </c:pt>
              <c:pt idx="23">
                <c:v>17588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20568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0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30044</c:v>
              </c:pt>
              <c:pt idx="38">
                <c:v>0</c:v>
              </c:pt>
              <c:pt idx="39">
                <c:v>0</c:v>
              </c:pt>
              <c:pt idx="40">
                <c:v>36024</c:v>
              </c:pt>
              <c:pt idx="41">
                <c:v>0</c:v>
              </c:pt>
              <c:pt idx="42">
                <c:v>0</c:v>
              </c:pt>
              <c:pt idx="43">
                <c:v>37026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47750</c:v>
              </c:pt>
              <c:pt idx="49">
                <c:v>0</c:v>
              </c:pt>
              <c:pt idx="50">
                <c:v>0</c:v>
              </c:pt>
              <c:pt idx="51">
                <c:v>0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55473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0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87117</c:v>
              </c:pt>
              <c:pt idx="67">
                <c:v>0</c:v>
              </c:pt>
              <c:pt idx="68">
                <c:v>0</c:v>
              </c:pt>
              <c:pt idx="69">
                <c:v>0</c:v>
              </c:pt>
              <c:pt idx="70">
                <c:v>0</c:v>
              </c:pt>
              <c:pt idx="71">
                <c:v>0</c:v>
              </c:pt>
              <c:pt idx="72">
                <c:v>0</c:v>
              </c:pt>
              <c:pt idx="73">
                <c:v>0</c:v>
              </c:pt>
              <c:pt idx="74">
                <c:v>0</c:v>
              </c:pt>
              <c:pt idx="75">
                <c:v>0</c:v>
              </c:pt>
              <c:pt idx="76">
                <c:v>144589</c:v>
              </c:pt>
              <c:pt idx="77">
                <c:v>150355</c:v>
              </c:pt>
              <c:pt idx="78">
                <c:v>0</c:v>
              </c:pt>
              <c:pt idx="79">
                <c:v>0</c:v>
              </c:pt>
              <c:pt idx="80">
                <c:v>0</c:v>
              </c:pt>
              <c:pt idx="81">
                <c:v>0</c:v>
              </c:pt>
              <c:pt idx="82">
                <c:v>0</c:v>
              </c:pt>
              <c:pt idx="83">
                <c:v>173340</c:v>
              </c:pt>
              <c:pt idx="84">
                <c:v>0</c:v>
              </c:pt>
              <c:pt idx="85">
                <c:v>0</c:v>
              </c:pt>
              <c:pt idx="86">
                <c:v>0</c:v>
              </c:pt>
              <c:pt idx="87">
                <c:v>0</c:v>
              </c:pt>
              <c:pt idx="88">
                <c:v>0</c:v>
              </c:pt>
              <c:pt idx="89">
                <c:v>0</c:v>
              </c:pt>
              <c:pt idx="90">
                <c:v>0</c:v>
              </c:pt>
              <c:pt idx="91">
                <c:v>0</c:v>
              </c:pt>
              <c:pt idx="92">
                <c:v>0</c:v>
              </c:pt>
              <c:pt idx="93">
                <c:v>0</c:v>
              </c:pt>
              <c:pt idx="94">
                <c:v>242328</c:v>
              </c:pt>
              <c:pt idx="95">
                <c:v>0</c:v>
              </c:pt>
              <c:pt idx="96">
                <c:v>0</c:v>
              </c:pt>
              <c:pt idx="97">
                <c:v>0</c:v>
              </c:pt>
              <c:pt idx="98">
                <c:v>0</c:v>
              </c:pt>
              <c:pt idx="99">
                <c:v>0</c:v>
              </c:pt>
              <c:pt idx="100">
                <c:v>0</c:v>
              </c:pt>
              <c:pt idx="101">
                <c:v>0</c:v>
              </c:pt>
              <c:pt idx="102">
                <c:v>0</c:v>
              </c:pt>
              <c:pt idx="103">
                <c:v>0</c:v>
              </c:pt>
              <c:pt idx="104">
                <c:v>0</c:v>
              </c:pt>
              <c:pt idx="105">
                <c:v>0</c:v>
              </c:pt>
              <c:pt idx="106">
                <c:v>0</c:v>
              </c:pt>
              <c:pt idx="107">
                <c:v>426473</c:v>
              </c:pt>
            </c:numLit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094880"/>
        <c:axId val="358094488"/>
      </c:lineChart>
      <c:valAx>
        <c:axId val="358094488"/>
        <c:scaling>
          <c:logBase val="10"/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 b="0">
                <a:solidFill>
                  <a:srgbClr val="000000"/>
                </a:solidFill>
              </a:defRPr>
            </a:pPr>
            <a:endParaRPr lang="el-GR"/>
          </a:p>
        </c:txPr>
        <c:crossAx val="358094880"/>
        <c:crosses val="autoZero"/>
        <c:crossBetween val="between"/>
      </c:valAx>
      <c:catAx>
        <c:axId val="3580948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txPr>
          <a:bodyPr/>
          <a:lstStyle/>
          <a:p>
            <a:pPr>
              <a:defRPr sz="2000" b="0">
                <a:solidFill>
                  <a:srgbClr val="000000"/>
                </a:solidFill>
              </a:defRPr>
            </a:pPr>
            <a:endParaRPr lang="el-GR"/>
          </a:p>
        </c:txPr>
        <c:crossAx val="358094488"/>
        <c:crossesAt val="1000"/>
        <c:auto val="1"/>
        <c:lblAlgn val="ctr"/>
        <c:lblOffset val="100"/>
        <c:noMultiLvlLbl val="0"/>
      </c:catAx>
      <c:spPr>
        <a:noFill/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760405411348479E-2"/>
          <c:y val="7.0663223176935935E-2"/>
          <c:w val="0.88112609413679466"/>
          <c:h val="0.88878691944222199"/>
        </c:manualLayout>
      </c:layout>
      <c:barChart>
        <c:barDir val="col"/>
        <c:grouping val="clustered"/>
        <c:varyColors val="0"/>
        <c:ser>
          <c:idx val="0"/>
          <c:order val="0"/>
          <c:tx>
            <c:v>Column 3</c:v>
          </c:tx>
          <c:spPr>
            <a:solidFill>
              <a:srgbClr val="666666"/>
            </a:solidFill>
          </c:spPr>
          <c:invertIfNegative val="0"/>
          <c:cat>
            <c:strLit>
              <c:ptCount val="108"/>
              <c:pt idx="0">
                <c:v>1813</c:v>
              </c:pt>
              <c:pt idx="1">
                <c:v>1814</c:v>
              </c:pt>
              <c:pt idx="2">
                <c:v>1815</c:v>
              </c:pt>
              <c:pt idx="3">
                <c:v>1816</c:v>
              </c:pt>
              <c:pt idx="4">
                <c:v>1817</c:v>
              </c:pt>
              <c:pt idx="5">
                <c:v>1818</c:v>
              </c:pt>
              <c:pt idx="6">
                <c:v>1819</c:v>
              </c:pt>
              <c:pt idx="7">
                <c:v>1820</c:v>
              </c:pt>
              <c:pt idx="8">
                <c:v>1821</c:v>
              </c:pt>
              <c:pt idx="9">
                <c:v>1822</c:v>
              </c:pt>
              <c:pt idx="10">
                <c:v>1823</c:v>
              </c:pt>
              <c:pt idx="11">
                <c:v>1824</c:v>
              </c:pt>
              <c:pt idx="12">
                <c:v>1825</c:v>
              </c:pt>
              <c:pt idx="13">
                <c:v>1826</c:v>
              </c:pt>
              <c:pt idx="14">
                <c:v>1827</c:v>
              </c:pt>
              <c:pt idx="15">
                <c:v>1828</c:v>
              </c:pt>
              <c:pt idx="16">
                <c:v>1829</c:v>
              </c:pt>
              <c:pt idx="17">
                <c:v>1830</c:v>
              </c:pt>
              <c:pt idx="18">
                <c:v>1831</c:v>
              </c:pt>
              <c:pt idx="19">
                <c:v>1832</c:v>
              </c:pt>
              <c:pt idx="20">
                <c:v>1833</c:v>
              </c:pt>
              <c:pt idx="21">
                <c:v>1834</c:v>
              </c:pt>
              <c:pt idx="22">
                <c:v>1835</c:v>
              </c:pt>
              <c:pt idx="23">
                <c:v>1836</c:v>
              </c:pt>
              <c:pt idx="24">
                <c:v>1837</c:v>
              </c:pt>
              <c:pt idx="25">
                <c:v>1838</c:v>
              </c:pt>
              <c:pt idx="26">
                <c:v>1839</c:v>
              </c:pt>
              <c:pt idx="27">
                <c:v>1840</c:v>
              </c:pt>
              <c:pt idx="28">
                <c:v>1841</c:v>
              </c:pt>
              <c:pt idx="29">
                <c:v>1842</c:v>
              </c:pt>
              <c:pt idx="30">
                <c:v>1843</c:v>
              </c:pt>
              <c:pt idx="31">
                <c:v>1844</c:v>
              </c:pt>
              <c:pt idx="32">
                <c:v>1845</c:v>
              </c:pt>
              <c:pt idx="33">
                <c:v>1846</c:v>
              </c:pt>
              <c:pt idx="34">
                <c:v>1847</c:v>
              </c:pt>
              <c:pt idx="35">
                <c:v>1848</c:v>
              </c:pt>
              <c:pt idx="36">
                <c:v>1849</c:v>
              </c:pt>
              <c:pt idx="37">
                <c:v>1850</c:v>
              </c:pt>
              <c:pt idx="38">
                <c:v>1851</c:v>
              </c:pt>
              <c:pt idx="39">
                <c:v>1852</c:v>
              </c:pt>
              <c:pt idx="40">
                <c:v>1853</c:v>
              </c:pt>
              <c:pt idx="41">
                <c:v>1854</c:v>
              </c:pt>
              <c:pt idx="42">
                <c:v>1855</c:v>
              </c:pt>
              <c:pt idx="43">
                <c:v>1856</c:v>
              </c:pt>
              <c:pt idx="44">
                <c:v>1857</c:v>
              </c:pt>
              <c:pt idx="45">
                <c:v>1858</c:v>
              </c:pt>
              <c:pt idx="46">
                <c:v>1859</c:v>
              </c:pt>
              <c:pt idx="47">
                <c:v>1860</c:v>
              </c:pt>
              <c:pt idx="48">
                <c:v>1861</c:v>
              </c:pt>
              <c:pt idx="49">
                <c:v>1862</c:v>
              </c:pt>
              <c:pt idx="50">
                <c:v>1863</c:v>
              </c:pt>
              <c:pt idx="51">
                <c:v>1864</c:v>
              </c:pt>
              <c:pt idx="52">
                <c:v>1865</c:v>
              </c:pt>
              <c:pt idx="53">
                <c:v>1866</c:v>
              </c:pt>
              <c:pt idx="54">
                <c:v>1867</c:v>
              </c:pt>
              <c:pt idx="55">
                <c:v>1868</c:v>
              </c:pt>
              <c:pt idx="56">
                <c:v>1869</c:v>
              </c:pt>
              <c:pt idx="57">
                <c:v>1870</c:v>
              </c:pt>
              <c:pt idx="58">
                <c:v>1871</c:v>
              </c:pt>
              <c:pt idx="59">
                <c:v>1872</c:v>
              </c:pt>
              <c:pt idx="60">
                <c:v>1873</c:v>
              </c:pt>
              <c:pt idx="61">
                <c:v>1874</c:v>
              </c:pt>
              <c:pt idx="62">
                <c:v>1875</c:v>
              </c:pt>
              <c:pt idx="63">
                <c:v>1876</c:v>
              </c:pt>
              <c:pt idx="64">
                <c:v>1877</c:v>
              </c:pt>
              <c:pt idx="65">
                <c:v>1878</c:v>
              </c:pt>
              <c:pt idx="66">
                <c:v>1879</c:v>
              </c:pt>
              <c:pt idx="67">
                <c:v>1880</c:v>
              </c:pt>
              <c:pt idx="68">
                <c:v>1881</c:v>
              </c:pt>
              <c:pt idx="69">
                <c:v>1882</c:v>
              </c:pt>
              <c:pt idx="70">
                <c:v>1883</c:v>
              </c:pt>
              <c:pt idx="71">
                <c:v>1884</c:v>
              </c:pt>
              <c:pt idx="72">
                <c:v>1885</c:v>
              </c:pt>
              <c:pt idx="73">
                <c:v>1886</c:v>
              </c:pt>
              <c:pt idx="74">
                <c:v>1887</c:v>
              </c:pt>
              <c:pt idx="75">
                <c:v>1888</c:v>
              </c:pt>
              <c:pt idx="76">
                <c:v>1889</c:v>
              </c:pt>
              <c:pt idx="77">
                <c:v>1890</c:v>
              </c:pt>
              <c:pt idx="78">
                <c:v>1891</c:v>
              </c:pt>
              <c:pt idx="79">
                <c:v>1892</c:v>
              </c:pt>
              <c:pt idx="80">
                <c:v>1893</c:v>
              </c:pt>
              <c:pt idx="81">
                <c:v>1894</c:v>
              </c:pt>
              <c:pt idx="82">
                <c:v>1895</c:v>
              </c:pt>
              <c:pt idx="83">
                <c:v>1896</c:v>
              </c:pt>
              <c:pt idx="84">
                <c:v>1897</c:v>
              </c:pt>
              <c:pt idx="85">
                <c:v>1898</c:v>
              </c:pt>
              <c:pt idx="86">
                <c:v>1899</c:v>
              </c:pt>
              <c:pt idx="87">
                <c:v>1900</c:v>
              </c:pt>
              <c:pt idx="88">
                <c:v>1901</c:v>
              </c:pt>
              <c:pt idx="89">
                <c:v>1902</c:v>
              </c:pt>
              <c:pt idx="90">
                <c:v>1903</c:v>
              </c:pt>
              <c:pt idx="91">
                <c:v>1904</c:v>
              </c:pt>
              <c:pt idx="92">
                <c:v>1905</c:v>
              </c:pt>
              <c:pt idx="93">
                <c:v>1906</c:v>
              </c:pt>
              <c:pt idx="94">
                <c:v>1907</c:v>
              </c:pt>
              <c:pt idx="95">
                <c:v>1908</c:v>
              </c:pt>
              <c:pt idx="96">
                <c:v>1909</c:v>
              </c:pt>
              <c:pt idx="97">
                <c:v>1910</c:v>
              </c:pt>
              <c:pt idx="98">
                <c:v>1911</c:v>
              </c:pt>
              <c:pt idx="99">
                <c:v>1912</c:v>
              </c:pt>
              <c:pt idx="100">
                <c:v>1913</c:v>
              </c:pt>
              <c:pt idx="101">
                <c:v>1914</c:v>
              </c:pt>
              <c:pt idx="102">
                <c:v>1915</c:v>
              </c:pt>
              <c:pt idx="103">
                <c:v>1916</c:v>
              </c:pt>
              <c:pt idx="104">
                <c:v>1917</c:v>
              </c:pt>
              <c:pt idx="105">
                <c:v>1918</c:v>
              </c:pt>
              <c:pt idx="106">
                <c:v>1919</c:v>
              </c:pt>
              <c:pt idx="107">
                <c:v>1920</c:v>
              </c:pt>
            </c:strLit>
          </c:cat>
          <c:val>
            <c:numLit>
              <c:formatCode>General</c:formatCode>
              <c:ptCount val="108"/>
              <c:pt idx="0">
                <c:v>12000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8000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0</c:v>
              </c:pt>
              <c:pt idx="21">
                <c:v>12000</c:v>
              </c:pt>
              <c:pt idx="22">
                <c:v>0</c:v>
              </c:pt>
              <c:pt idx="23">
                <c:v>16588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18535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0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24758</c:v>
              </c:pt>
              <c:pt idx="38">
                <c:v>0</c:v>
              </c:pt>
              <c:pt idx="39">
                <c:v>0</c:v>
              </c:pt>
              <c:pt idx="40">
                <c:v>30590</c:v>
              </c:pt>
              <c:pt idx="41">
                <c:v>0</c:v>
              </c:pt>
              <c:pt idx="42">
                <c:v>0</c:v>
              </c:pt>
              <c:pt idx="43">
                <c:v>30969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41298</c:v>
              </c:pt>
              <c:pt idx="49">
                <c:v>0</c:v>
              </c:pt>
              <c:pt idx="50">
                <c:v>0</c:v>
              </c:pt>
              <c:pt idx="51">
                <c:v>0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44510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0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65499</c:v>
              </c:pt>
              <c:pt idx="67">
                <c:v>0</c:v>
              </c:pt>
              <c:pt idx="68">
                <c:v>0</c:v>
              </c:pt>
              <c:pt idx="69">
                <c:v>84903</c:v>
              </c:pt>
              <c:pt idx="70">
                <c:v>0</c:v>
              </c:pt>
              <c:pt idx="71">
                <c:v>0</c:v>
              </c:pt>
              <c:pt idx="72">
                <c:v>0</c:v>
              </c:pt>
              <c:pt idx="73">
                <c:v>0</c:v>
              </c:pt>
              <c:pt idx="74">
                <c:v>0</c:v>
              </c:pt>
              <c:pt idx="75">
                <c:v>0</c:v>
              </c:pt>
              <c:pt idx="76">
                <c:v>110262</c:v>
              </c:pt>
              <c:pt idx="77">
                <c:v>114355</c:v>
              </c:pt>
              <c:pt idx="78">
                <c:v>0</c:v>
              </c:pt>
              <c:pt idx="79">
                <c:v>0</c:v>
              </c:pt>
              <c:pt idx="80">
                <c:v>0</c:v>
              </c:pt>
              <c:pt idx="81">
                <c:v>0</c:v>
              </c:pt>
              <c:pt idx="82">
                <c:v>0</c:v>
              </c:pt>
              <c:pt idx="83">
                <c:v>123001</c:v>
              </c:pt>
              <c:pt idx="84">
                <c:v>0</c:v>
              </c:pt>
              <c:pt idx="85">
                <c:v>0</c:v>
              </c:pt>
              <c:pt idx="86">
                <c:v>0</c:v>
              </c:pt>
              <c:pt idx="87">
                <c:v>0</c:v>
              </c:pt>
              <c:pt idx="88">
                <c:v>0</c:v>
              </c:pt>
              <c:pt idx="89">
                <c:v>0</c:v>
              </c:pt>
              <c:pt idx="90">
                <c:v>0</c:v>
              </c:pt>
              <c:pt idx="91">
                <c:v>0</c:v>
              </c:pt>
              <c:pt idx="92">
                <c:v>0</c:v>
              </c:pt>
              <c:pt idx="93">
                <c:v>0</c:v>
              </c:pt>
              <c:pt idx="94">
                <c:v>167479</c:v>
              </c:pt>
              <c:pt idx="95">
                <c:v>0</c:v>
              </c:pt>
              <c:pt idx="96">
                <c:v>0</c:v>
              </c:pt>
              <c:pt idx="97">
                <c:v>0</c:v>
              </c:pt>
              <c:pt idx="98">
                <c:v>0</c:v>
              </c:pt>
              <c:pt idx="99">
                <c:v>0</c:v>
              </c:pt>
              <c:pt idx="100">
                <c:v>0</c:v>
              </c:pt>
              <c:pt idx="101">
                <c:v>0</c:v>
              </c:pt>
              <c:pt idx="102">
                <c:v>0</c:v>
              </c:pt>
              <c:pt idx="103">
                <c:v>0</c:v>
              </c:pt>
              <c:pt idx="104">
                <c:v>0</c:v>
              </c:pt>
              <c:pt idx="105">
                <c:v>0</c:v>
              </c:pt>
              <c:pt idx="106">
                <c:v>0</c:v>
              </c:pt>
              <c:pt idx="107">
                <c:v>292991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096056"/>
        <c:axId val="358095664"/>
      </c:barChart>
      <c:lineChart>
        <c:grouping val="standard"/>
        <c:varyColors val="0"/>
        <c:ser>
          <c:idx val="1"/>
          <c:order val="1"/>
          <c:tx>
            <c:v>Column 4</c:v>
          </c:tx>
          <c:spPr>
            <a:ln w="7200">
              <a:solidFill>
                <a:srgbClr val="993366"/>
              </a:solidFill>
            </a:ln>
          </c:spPr>
          <c:marker>
            <c:symbol val="none"/>
          </c:marker>
          <c:cat>
            <c:strLit>
              <c:ptCount val="108"/>
              <c:pt idx="0">
                <c:v>1813</c:v>
              </c:pt>
              <c:pt idx="1">
                <c:v>1814</c:v>
              </c:pt>
              <c:pt idx="2">
                <c:v>1815</c:v>
              </c:pt>
              <c:pt idx="3">
                <c:v>1816</c:v>
              </c:pt>
              <c:pt idx="4">
                <c:v>1817</c:v>
              </c:pt>
              <c:pt idx="5">
                <c:v>1818</c:v>
              </c:pt>
              <c:pt idx="6">
                <c:v>1819</c:v>
              </c:pt>
              <c:pt idx="7">
                <c:v>1820</c:v>
              </c:pt>
              <c:pt idx="8">
                <c:v>1821</c:v>
              </c:pt>
              <c:pt idx="9">
                <c:v>1822</c:v>
              </c:pt>
              <c:pt idx="10">
                <c:v>1823</c:v>
              </c:pt>
              <c:pt idx="11">
                <c:v>1824</c:v>
              </c:pt>
              <c:pt idx="12">
                <c:v>1825</c:v>
              </c:pt>
              <c:pt idx="13">
                <c:v>1826</c:v>
              </c:pt>
              <c:pt idx="14">
                <c:v>1827</c:v>
              </c:pt>
              <c:pt idx="15">
                <c:v>1828</c:v>
              </c:pt>
              <c:pt idx="16">
                <c:v>1829</c:v>
              </c:pt>
              <c:pt idx="17">
                <c:v>1830</c:v>
              </c:pt>
              <c:pt idx="18">
                <c:v>1831</c:v>
              </c:pt>
              <c:pt idx="19">
                <c:v>1832</c:v>
              </c:pt>
              <c:pt idx="20">
                <c:v>1833</c:v>
              </c:pt>
              <c:pt idx="21">
                <c:v>1834</c:v>
              </c:pt>
              <c:pt idx="22">
                <c:v>1835</c:v>
              </c:pt>
              <c:pt idx="23">
                <c:v>1836</c:v>
              </c:pt>
              <c:pt idx="24">
                <c:v>1837</c:v>
              </c:pt>
              <c:pt idx="25">
                <c:v>1838</c:v>
              </c:pt>
              <c:pt idx="26">
                <c:v>1839</c:v>
              </c:pt>
              <c:pt idx="27">
                <c:v>1840</c:v>
              </c:pt>
              <c:pt idx="28">
                <c:v>1841</c:v>
              </c:pt>
              <c:pt idx="29">
                <c:v>1842</c:v>
              </c:pt>
              <c:pt idx="30">
                <c:v>1843</c:v>
              </c:pt>
              <c:pt idx="31">
                <c:v>1844</c:v>
              </c:pt>
              <c:pt idx="32">
                <c:v>1845</c:v>
              </c:pt>
              <c:pt idx="33">
                <c:v>1846</c:v>
              </c:pt>
              <c:pt idx="34">
                <c:v>1847</c:v>
              </c:pt>
              <c:pt idx="35">
                <c:v>1848</c:v>
              </c:pt>
              <c:pt idx="36">
                <c:v>1849</c:v>
              </c:pt>
              <c:pt idx="37">
                <c:v>1850</c:v>
              </c:pt>
              <c:pt idx="38">
                <c:v>1851</c:v>
              </c:pt>
              <c:pt idx="39">
                <c:v>1852</c:v>
              </c:pt>
              <c:pt idx="40">
                <c:v>1853</c:v>
              </c:pt>
              <c:pt idx="41">
                <c:v>1854</c:v>
              </c:pt>
              <c:pt idx="42">
                <c:v>1855</c:v>
              </c:pt>
              <c:pt idx="43">
                <c:v>1856</c:v>
              </c:pt>
              <c:pt idx="44">
                <c:v>1857</c:v>
              </c:pt>
              <c:pt idx="45">
                <c:v>1858</c:v>
              </c:pt>
              <c:pt idx="46">
                <c:v>1859</c:v>
              </c:pt>
              <c:pt idx="47">
                <c:v>1860</c:v>
              </c:pt>
              <c:pt idx="48">
                <c:v>1861</c:v>
              </c:pt>
              <c:pt idx="49">
                <c:v>1862</c:v>
              </c:pt>
              <c:pt idx="50">
                <c:v>1863</c:v>
              </c:pt>
              <c:pt idx="51">
                <c:v>1864</c:v>
              </c:pt>
              <c:pt idx="52">
                <c:v>1865</c:v>
              </c:pt>
              <c:pt idx="53">
                <c:v>1866</c:v>
              </c:pt>
              <c:pt idx="54">
                <c:v>1867</c:v>
              </c:pt>
              <c:pt idx="55">
                <c:v>1868</c:v>
              </c:pt>
              <c:pt idx="56">
                <c:v>1869</c:v>
              </c:pt>
              <c:pt idx="57">
                <c:v>1870</c:v>
              </c:pt>
              <c:pt idx="58">
                <c:v>1871</c:v>
              </c:pt>
              <c:pt idx="59">
                <c:v>1872</c:v>
              </c:pt>
              <c:pt idx="60">
                <c:v>1873</c:v>
              </c:pt>
              <c:pt idx="61">
                <c:v>1874</c:v>
              </c:pt>
              <c:pt idx="62">
                <c:v>1875</c:v>
              </c:pt>
              <c:pt idx="63">
                <c:v>1876</c:v>
              </c:pt>
              <c:pt idx="64">
                <c:v>1877</c:v>
              </c:pt>
              <c:pt idx="65">
                <c:v>1878</c:v>
              </c:pt>
              <c:pt idx="66">
                <c:v>1879</c:v>
              </c:pt>
              <c:pt idx="67">
                <c:v>1880</c:v>
              </c:pt>
              <c:pt idx="68">
                <c:v>1881</c:v>
              </c:pt>
              <c:pt idx="69">
                <c:v>1882</c:v>
              </c:pt>
              <c:pt idx="70">
                <c:v>1883</c:v>
              </c:pt>
              <c:pt idx="71">
                <c:v>1884</c:v>
              </c:pt>
              <c:pt idx="72">
                <c:v>1885</c:v>
              </c:pt>
              <c:pt idx="73">
                <c:v>1886</c:v>
              </c:pt>
              <c:pt idx="74">
                <c:v>1887</c:v>
              </c:pt>
              <c:pt idx="75">
                <c:v>1888</c:v>
              </c:pt>
              <c:pt idx="76">
                <c:v>1889</c:v>
              </c:pt>
              <c:pt idx="77">
                <c:v>1890</c:v>
              </c:pt>
              <c:pt idx="78">
                <c:v>1891</c:v>
              </c:pt>
              <c:pt idx="79">
                <c:v>1892</c:v>
              </c:pt>
              <c:pt idx="80">
                <c:v>1893</c:v>
              </c:pt>
              <c:pt idx="81">
                <c:v>1894</c:v>
              </c:pt>
              <c:pt idx="82">
                <c:v>1895</c:v>
              </c:pt>
              <c:pt idx="83">
                <c:v>1896</c:v>
              </c:pt>
              <c:pt idx="84">
                <c:v>1897</c:v>
              </c:pt>
              <c:pt idx="85">
                <c:v>1898</c:v>
              </c:pt>
              <c:pt idx="86">
                <c:v>1899</c:v>
              </c:pt>
              <c:pt idx="87">
                <c:v>1900</c:v>
              </c:pt>
              <c:pt idx="88">
                <c:v>1901</c:v>
              </c:pt>
              <c:pt idx="89">
                <c:v>1902</c:v>
              </c:pt>
              <c:pt idx="90">
                <c:v>1903</c:v>
              </c:pt>
              <c:pt idx="91">
                <c:v>1904</c:v>
              </c:pt>
              <c:pt idx="92">
                <c:v>1905</c:v>
              </c:pt>
              <c:pt idx="93">
                <c:v>1906</c:v>
              </c:pt>
              <c:pt idx="94">
                <c:v>1907</c:v>
              </c:pt>
              <c:pt idx="95">
                <c:v>1908</c:v>
              </c:pt>
              <c:pt idx="96">
                <c:v>1909</c:v>
              </c:pt>
              <c:pt idx="97">
                <c:v>1910</c:v>
              </c:pt>
              <c:pt idx="98">
                <c:v>1911</c:v>
              </c:pt>
              <c:pt idx="99">
                <c:v>1912</c:v>
              </c:pt>
              <c:pt idx="100">
                <c:v>1913</c:v>
              </c:pt>
              <c:pt idx="101">
                <c:v>1914</c:v>
              </c:pt>
              <c:pt idx="102">
                <c:v>1915</c:v>
              </c:pt>
              <c:pt idx="103">
                <c:v>1916</c:v>
              </c:pt>
              <c:pt idx="104">
                <c:v>1917</c:v>
              </c:pt>
              <c:pt idx="105">
                <c:v>1918</c:v>
              </c:pt>
              <c:pt idx="106">
                <c:v>1919</c:v>
              </c:pt>
              <c:pt idx="107">
                <c:v>1920</c:v>
              </c:pt>
            </c:strLit>
          </c:cat>
          <c:val>
            <c:numLit>
              <c:formatCode>General</c:formatCode>
              <c:ptCount val="108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0</c:v>
              </c:pt>
              <c:pt idx="21">
                <c:v>0</c:v>
              </c:pt>
              <c:pt idx="22">
                <c:v>0</c:v>
              </c:pt>
              <c:pt idx="23">
                <c:v>17588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20568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0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30044</c:v>
              </c:pt>
              <c:pt idx="38">
                <c:v>0</c:v>
              </c:pt>
              <c:pt idx="39">
                <c:v>0</c:v>
              </c:pt>
              <c:pt idx="40">
                <c:v>36024</c:v>
              </c:pt>
              <c:pt idx="41">
                <c:v>0</c:v>
              </c:pt>
              <c:pt idx="42">
                <c:v>0</c:v>
              </c:pt>
              <c:pt idx="43">
                <c:v>37026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47750</c:v>
              </c:pt>
              <c:pt idx="49">
                <c:v>0</c:v>
              </c:pt>
              <c:pt idx="50">
                <c:v>0</c:v>
              </c:pt>
              <c:pt idx="51">
                <c:v>0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55473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0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87117</c:v>
              </c:pt>
              <c:pt idx="67">
                <c:v>0</c:v>
              </c:pt>
              <c:pt idx="68">
                <c:v>0</c:v>
              </c:pt>
              <c:pt idx="69">
                <c:v>0</c:v>
              </c:pt>
              <c:pt idx="70">
                <c:v>0</c:v>
              </c:pt>
              <c:pt idx="71">
                <c:v>0</c:v>
              </c:pt>
              <c:pt idx="72">
                <c:v>0</c:v>
              </c:pt>
              <c:pt idx="73">
                <c:v>0</c:v>
              </c:pt>
              <c:pt idx="74">
                <c:v>0</c:v>
              </c:pt>
              <c:pt idx="75">
                <c:v>0</c:v>
              </c:pt>
              <c:pt idx="76">
                <c:v>144589</c:v>
              </c:pt>
              <c:pt idx="77">
                <c:v>150355</c:v>
              </c:pt>
              <c:pt idx="78">
                <c:v>0</c:v>
              </c:pt>
              <c:pt idx="79">
                <c:v>0</c:v>
              </c:pt>
              <c:pt idx="80">
                <c:v>0</c:v>
              </c:pt>
              <c:pt idx="81">
                <c:v>0</c:v>
              </c:pt>
              <c:pt idx="82">
                <c:v>0</c:v>
              </c:pt>
              <c:pt idx="83">
                <c:v>173340</c:v>
              </c:pt>
              <c:pt idx="84">
                <c:v>0</c:v>
              </c:pt>
              <c:pt idx="85">
                <c:v>0</c:v>
              </c:pt>
              <c:pt idx="86">
                <c:v>0</c:v>
              </c:pt>
              <c:pt idx="87">
                <c:v>0</c:v>
              </c:pt>
              <c:pt idx="88">
                <c:v>0</c:v>
              </c:pt>
              <c:pt idx="89">
                <c:v>0</c:v>
              </c:pt>
              <c:pt idx="90">
                <c:v>0</c:v>
              </c:pt>
              <c:pt idx="91">
                <c:v>0</c:v>
              </c:pt>
              <c:pt idx="92">
                <c:v>0</c:v>
              </c:pt>
              <c:pt idx="93">
                <c:v>0</c:v>
              </c:pt>
              <c:pt idx="94">
                <c:v>242328</c:v>
              </c:pt>
              <c:pt idx="95">
                <c:v>0</c:v>
              </c:pt>
              <c:pt idx="96">
                <c:v>0</c:v>
              </c:pt>
              <c:pt idx="97">
                <c:v>0</c:v>
              </c:pt>
              <c:pt idx="98">
                <c:v>0</c:v>
              </c:pt>
              <c:pt idx="99">
                <c:v>0</c:v>
              </c:pt>
              <c:pt idx="100">
                <c:v>0</c:v>
              </c:pt>
              <c:pt idx="101">
                <c:v>0</c:v>
              </c:pt>
              <c:pt idx="102">
                <c:v>0</c:v>
              </c:pt>
              <c:pt idx="103">
                <c:v>0</c:v>
              </c:pt>
              <c:pt idx="104">
                <c:v>0</c:v>
              </c:pt>
              <c:pt idx="105">
                <c:v>0</c:v>
              </c:pt>
              <c:pt idx="106">
                <c:v>0</c:v>
              </c:pt>
              <c:pt idx="107">
                <c:v>426473</c:v>
              </c:pt>
            </c:numLit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096056"/>
        <c:axId val="358095664"/>
      </c:lineChart>
      <c:valAx>
        <c:axId val="358095664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300" b="0">
                <a:solidFill>
                  <a:srgbClr val="000000"/>
                </a:solidFill>
              </a:defRPr>
            </a:pPr>
            <a:endParaRPr lang="el-GR"/>
          </a:p>
        </c:txPr>
        <c:crossAx val="358096056"/>
        <c:crosses val="autoZero"/>
        <c:crossBetween val="between"/>
      </c:valAx>
      <c:catAx>
        <c:axId val="3580960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txPr>
          <a:bodyPr/>
          <a:lstStyle/>
          <a:p>
            <a:pPr>
              <a:defRPr sz="800" b="0">
                <a:solidFill>
                  <a:srgbClr val="000000"/>
                </a:solidFill>
              </a:defRPr>
            </a:pPr>
            <a:endParaRPr lang="el-GR"/>
          </a:p>
        </c:txPr>
        <c:crossAx val="358095664"/>
        <c:crossesAt val="0"/>
        <c:auto val="1"/>
        <c:lblAlgn val="ctr"/>
        <c:lblOffset val="100"/>
        <c:noMultiLvlLbl val="0"/>
      </c:catAx>
      <c:spPr>
        <a:noFill/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c:style val="2"/>
  <c:chart>
    <c:title>
      <c:tx>
        <c:rich>
          <a:bodyPr/>
          <a:lstStyle/>
          <a:p>
            <a:pPr>
              <a:defRPr sz="2100" b="0">
                <a:solidFill>
                  <a:srgbClr val="000000"/>
                </a:solidFill>
                <a:ea typeface="Arial Unicode MS"/>
                <a:cs typeface="Tahoma"/>
              </a:defRPr>
            </a:pPr>
            <a:r>
              <a:rPr lang="el-GR"/>
              <a:t>Population of Gt Athens area 1920-1991</a:t>
            </a:r>
          </a:p>
        </c:rich>
      </c:tx>
      <c:layout>
        <c:manualLayout>
          <c:xMode val="edge"/>
          <c:yMode val="edge"/>
          <c:x val="0.23495401537939833"/>
          <c:y val="1.9942748091603055E-2"/>
        </c:manualLayout>
      </c:layout>
      <c:overlay val="0"/>
      <c:spPr>
        <a:solidFill>
          <a:srgbClr val="FFFFFF"/>
        </a:solidFill>
      </c:spPr>
    </c:title>
    <c:autoTitleDeleted val="0"/>
    <c:plotArea>
      <c:layout>
        <c:manualLayout>
          <c:xMode val="edge"/>
          <c:yMode val="edge"/>
          <c:x val="1.9884355394991771E-2"/>
          <c:y val="0.21641221374045805"/>
          <c:w val="0.95999543702230306"/>
          <c:h val="0.76345419847328255"/>
        </c:manualLayout>
      </c:layout>
      <c:barChart>
        <c:barDir val="col"/>
        <c:grouping val="clustered"/>
        <c:varyColors val="0"/>
        <c:ser>
          <c:idx val="0"/>
          <c:order val="0"/>
          <c:tx>
            <c:v>Column 3</c:v>
          </c:tx>
          <c:spPr>
            <a:noFill/>
            <a:ln>
              <a:noFill/>
            </a:ln>
          </c:spPr>
          <c:invertIfNegative val="0"/>
          <c:cat>
            <c:strLit>
              <c:ptCount val="72"/>
              <c:pt idx="0">
                <c:v>1920</c:v>
              </c:pt>
              <c:pt idx="1">
                <c:v>1921</c:v>
              </c:pt>
              <c:pt idx="2">
                <c:v>1922</c:v>
              </c:pt>
              <c:pt idx="3">
                <c:v>1923</c:v>
              </c:pt>
              <c:pt idx="4">
                <c:v>1924</c:v>
              </c:pt>
              <c:pt idx="5">
                <c:v>1925</c:v>
              </c:pt>
              <c:pt idx="6">
                <c:v>1926</c:v>
              </c:pt>
              <c:pt idx="7">
                <c:v>1927</c:v>
              </c:pt>
              <c:pt idx="8">
                <c:v>1928</c:v>
              </c:pt>
              <c:pt idx="9">
                <c:v>1929</c:v>
              </c:pt>
              <c:pt idx="10">
                <c:v>1930</c:v>
              </c:pt>
              <c:pt idx="11">
                <c:v>1931</c:v>
              </c:pt>
              <c:pt idx="12">
                <c:v>1932</c:v>
              </c:pt>
              <c:pt idx="13">
                <c:v>1933</c:v>
              </c:pt>
              <c:pt idx="14">
                <c:v>1934</c:v>
              </c:pt>
              <c:pt idx="15">
                <c:v>1935</c:v>
              </c:pt>
              <c:pt idx="16">
                <c:v>1936</c:v>
              </c:pt>
              <c:pt idx="17">
                <c:v>1937</c:v>
              </c:pt>
              <c:pt idx="18">
                <c:v>1938</c:v>
              </c:pt>
              <c:pt idx="19">
                <c:v>1939</c:v>
              </c:pt>
              <c:pt idx="20">
                <c:v>1940</c:v>
              </c:pt>
              <c:pt idx="21">
                <c:v>1941</c:v>
              </c:pt>
              <c:pt idx="22">
                <c:v>1942</c:v>
              </c:pt>
              <c:pt idx="23">
                <c:v>1943</c:v>
              </c:pt>
              <c:pt idx="24">
                <c:v>1944</c:v>
              </c:pt>
              <c:pt idx="25">
                <c:v>1945</c:v>
              </c:pt>
              <c:pt idx="26">
                <c:v>1946</c:v>
              </c:pt>
              <c:pt idx="27">
                <c:v>1947</c:v>
              </c:pt>
              <c:pt idx="28">
                <c:v>1948</c:v>
              </c:pt>
              <c:pt idx="29">
                <c:v>1949</c:v>
              </c:pt>
              <c:pt idx="30">
                <c:v>1950</c:v>
              </c:pt>
              <c:pt idx="31">
                <c:v>1951</c:v>
              </c:pt>
              <c:pt idx="32">
                <c:v>1952</c:v>
              </c:pt>
              <c:pt idx="33">
                <c:v>1953</c:v>
              </c:pt>
              <c:pt idx="34">
                <c:v>1954</c:v>
              </c:pt>
              <c:pt idx="35">
                <c:v>1955</c:v>
              </c:pt>
              <c:pt idx="36">
                <c:v>1956</c:v>
              </c:pt>
              <c:pt idx="37">
                <c:v>1957</c:v>
              </c:pt>
              <c:pt idx="38">
                <c:v>1958</c:v>
              </c:pt>
              <c:pt idx="39">
                <c:v>1959</c:v>
              </c:pt>
              <c:pt idx="40">
                <c:v>1960</c:v>
              </c:pt>
              <c:pt idx="41">
                <c:v>1961</c:v>
              </c:pt>
              <c:pt idx="42">
                <c:v>1962</c:v>
              </c:pt>
              <c:pt idx="43">
                <c:v>1963</c:v>
              </c:pt>
              <c:pt idx="44">
                <c:v>1964</c:v>
              </c:pt>
              <c:pt idx="45">
                <c:v>1965</c:v>
              </c:pt>
              <c:pt idx="46">
                <c:v>1966</c:v>
              </c:pt>
              <c:pt idx="47">
                <c:v>1967</c:v>
              </c:pt>
              <c:pt idx="48">
                <c:v>1968</c:v>
              </c:pt>
              <c:pt idx="49">
                <c:v>1969</c:v>
              </c:pt>
              <c:pt idx="50">
                <c:v>1970</c:v>
              </c:pt>
              <c:pt idx="51">
                <c:v>1971</c:v>
              </c:pt>
              <c:pt idx="52">
                <c:v>1972</c:v>
              </c:pt>
              <c:pt idx="53">
                <c:v>1973</c:v>
              </c:pt>
              <c:pt idx="54">
                <c:v>1974</c:v>
              </c:pt>
              <c:pt idx="55">
                <c:v>1975</c:v>
              </c:pt>
              <c:pt idx="56">
                <c:v>1976</c:v>
              </c:pt>
              <c:pt idx="57">
                <c:v>1977</c:v>
              </c:pt>
              <c:pt idx="58">
                <c:v>1978</c:v>
              </c:pt>
              <c:pt idx="59">
                <c:v>1979</c:v>
              </c:pt>
              <c:pt idx="60">
                <c:v>1980</c:v>
              </c:pt>
              <c:pt idx="61">
                <c:v>1981</c:v>
              </c:pt>
              <c:pt idx="62">
                <c:v>1982</c:v>
              </c:pt>
              <c:pt idx="63">
                <c:v>1983</c:v>
              </c:pt>
              <c:pt idx="64">
                <c:v>1984</c:v>
              </c:pt>
              <c:pt idx="65">
                <c:v>1985</c:v>
              </c:pt>
              <c:pt idx="66">
                <c:v>1986</c:v>
              </c:pt>
              <c:pt idx="67">
                <c:v>1987</c:v>
              </c:pt>
              <c:pt idx="68">
                <c:v>1988</c:v>
              </c:pt>
              <c:pt idx="69">
                <c:v>1989</c:v>
              </c:pt>
              <c:pt idx="70">
                <c:v>1990</c:v>
              </c:pt>
              <c:pt idx="71">
                <c:v>1991</c:v>
              </c:pt>
            </c:strLit>
          </c:cat>
          <c:val>
            <c:numLit>
              <c:formatCode>General</c:formatCode>
              <c:ptCount val="72"/>
              <c:pt idx="0">
                <c:v>292991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0</c:v>
              </c:pt>
              <c:pt idx="21">
                <c:v>0</c:v>
              </c:pt>
              <c:pt idx="22">
                <c:v>0</c:v>
              </c:pt>
              <c:pt idx="23">
                <c:v>0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0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0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0</c:v>
              </c:pt>
              <c:pt idx="38">
                <c:v>0</c:v>
              </c:pt>
              <c:pt idx="39">
                <c:v>0</c:v>
              </c:pt>
              <c:pt idx="40">
                <c:v>0</c:v>
              </c:pt>
              <c:pt idx="41">
                <c:v>0</c:v>
              </c:pt>
              <c:pt idx="42">
                <c:v>0</c:v>
              </c:pt>
              <c:pt idx="43">
                <c:v>0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0</c:v>
              </c:pt>
              <c:pt idx="49">
                <c:v>0</c:v>
              </c:pt>
              <c:pt idx="50">
                <c:v>0</c:v>
              </c:pt>
              <c:pt idx="51">
                <c:v>0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0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0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0</c:v>
              </c:pt>
              <c:pt idx="67">
                <c:v>0</c:v>
              </c:pt>
              <c:pt idx="68">
                <c:v>0</c:v>
              </c:pt>
              <c:pt idx="69">
                <c:v>0</c:v>
              </c:pt>
              <c:pt idx="70">
                <c:v>0</c:v>
              </c:pt>
              <c:pt idx="71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097232"/>
        <c:axId val="358096840"/>
      </c:barChart>
      <c:lineChart>
        <c:grouping val="standard"/>
        <c:varyColors val="0"/>
        <c:ser>
          <c:idx val="1"/>
          <c:order val="1"/>
          <c:tx>
            <c:v>Column 4</c:v>
          </c:tx>
          <c:spPr>
            <a:ln w="10800">
              <a:solidFill>
                <a:srgbClr val="993366"/>
              </a:solidFill>
            </a:ln>
          </c:spPr>
          <c:marker>
            <c:symbol val="none"/>
          </c:marker>
          <c:cat>
            <c:strLit>
              <c:ptCount val="72"/>
              <c:pt idx="0">
                <c:v>1920</c:v>
              </c:pt>
              <c:pt idx="1">
                <c:v>1921</c:v>
              </c:pt>
              <c:pt idx="2">
                <c:v>1922</c:v>
              </c:pt>
              <c:pt idx="3">
                <c:v>1923</c:v>
              </c:pt>
              <c:pt idx="4">
                <c:v>1924</c:v>
              </c:pt>
              <c:pt idx="5">
                <c:v>1925</c:v>
              </c:pt>
              <c:pt idx="6">
                <c:v>1926</c:v>
              </c:pt>
              <c:pt idx="7">
                <c:v>1927</c:v>
              </c:pt>
              <c:pt idx="8">
                <c:v>1928</c:v>
              </c:pt>
              <c:pt idx="9">
                <c:v>1929</c:v>
              </c:pt>
              <c:pt idx="10">
                <c:v>1930</c:v>
              </c:pt>
              <c:pt idx="11">
                <c:v>1931</c:v>
              </c:pt>
              <c:pt idx="12">
                <c:v>1932</c:v>
              </c:pt>
              <c:pt idx="13">
                <c:v>1933</c:v>
              </c:pt>
              <c:pt idx="14">
                <c:v>1934</c:v>
              </c:pt>
              <c:pt idx="15">
                <c:v>1935</c:v>
              </c:pt>
              <c:pt idx="16">
                <c:v>1936</c:v>
              </c:pt>
              <c:pt idx="17">
                <c:v>1937</c:v>
              </c:pt>
              <c:pt idx="18">
                <c:v>1938</c:v>
              </c:pt>
              <c:pt idx="19">
                <c:v>1939</c:v>
              </c:pt>
              <c:pt idx="20">
                <c:v>1940</c:v>
              </c:pt>
              <c:pt idx="21">
                <c:v>1941</c:v>
              </c:pt>
              <c:pt idx="22">
                <c:v>1942</c:v>
              </c:pt>
              <c:pt idx="23">
                <c:v>1943</c:v>
              </c:pt>
              <c:pt idx="24">
                <c:v>1944</c:v>
              </c:pt>
              <c:pt idx="25">
                <c:v>1945</c:v>
              </c:pt>
              <c:pt idx="26">
                <c:v>1946</c:v>
              </c:pt>
              <c:pt idx="27">
                <c:v>1947</c:v>
              </c:pt>
              <c:pt idx="28">
                <c:v>1948</c:v>
              </c:pt>
              <c:pt idx="29">
                <c:v>1949</c:v>
              </c:pt>
              <c:pt idx="30">
                <c:v>1950</c:v>
              </c:pt>
              <c:pt idx="31">
                <c:v>1951</c:v>
              </c:pt>
              <c:pt idx="32">
                <c:v>1952</c:v>
              </c:pt>
              <c:pt idx="33">
                <c:v>1953</c:v>
              </c:pt>
              <c:pt idx="34">
                <c:v>1954</c:v>
              </c:pt>
              <c:pt idx="35">
                <c:v>1955</c:v>
              </c:pt>
              <c:pt idx="36">
                <c:v>1956</c:v>
              </c:pt>
              <c:pt idx="37">
                <c:v>1957</c:v>
              </c:pt>
              <c:pt idx="38">
                <c:v>1958</c:v>
              </c:pt>
              <c:pt idx="39">
                <c:v>1959</c:v>
              </c:pt>
              <c:pt idx="40">
                <c:v>1960</c:v>
              </c:pt>
              <c:pt idx="41">
                <c:v>1961</c:v>
              </c:pt>
              <c:pt idx="42">
                <c:v>1962</c:v>
              </c:pt>
              <c:pt idx="43">
                <c:v>1963</c:v>
              </c:pt>
              <c:pt idx="44">
                <c:v>1964</c:v>
              </c:pt>
              <c:pt idx="45">
                <c:v>1965</c:v>
              </c:pt>
              <c:pt idx="46">
                <c:v>1966</c:v>
              </c:pt>
              <c:pt idx="47">
                <c:v>1967</c:v>
              </c:pt>
              <c:pt idx="48">
                <c:v>1968</c:v>
              </c:pt>
              <c:pt idx="49">
                <c:v>1969</c:v>
              </c:pt>
              <c:pt idx="50">
                <c:v>1970</c:v>
              </c:pt>
              <c:pt idx="51">
                <c:v>1971</c:v>
              </c:pt>
              <c:pt idx="52">
                <c:v>1972</c:v>
              </c:pt>
              <c:pt idx="53">
                <c:v>1973</c:v>
              </c:pt>
              <c:pt idx="54">
                <c:v>1974</c:v>
              </c:pt>
              <c:pt idx="55">
                <c:v>1975</c:v>
              </c:pt>
              <c:pt idx="56">
                <c:v>1976</c:v>
              </c:pt>
              <c:pt idx="57">
                <c:v>1977</c:v>
              </c:pt>
              <c:pt idx="58">
                <c:v>1978</c:v>
              </c:pt>
              <c:pt idx="59">
                <c:v>1979</c:v>
              </c:pt>
              <c:pt idx="60">
                <c:v>1980</c:v>
              </c:pt>
              <c:pt idx="61">
                <c:v>1981</c:v>
              </c:pt>
              <c:pt idx="62">
                <c:v>1982</c:v>
              </c:pt>
              <c:pt idx="63">
                <c:v>1983</c:v>
              </c:pt>
              <c:pt idx="64">
                <c:v>1984</c:v>
              </c:pt>
              <c:pt idx="65">
                <c:v>1985</c:v>
              </c:pt>
              <c:pt idx="66">
                <c:v>1986</c:v>
              </c:pt>
              <c:pt idx="67">
                <c:v>1987</c:v>
              </c:pt>
              <c:pt idx="68">
                <c:v>1988</c:v>
              </c:pt>
              <c:pt idx="69">
                <c:v>1989</c:v>
              </c:pt>
              <c:pt idx="70">
                <c:v>1990</c:v>
              </c:pt>
              <c:pt idx="71">
                <c:v>1991</c:v>
              </c:pt>
            </c:strLit>
          </c:cat>
          <c:val>
            <c:numLit>
              <c:formatCode>General</c:formatCode>
              <c:ptCount val="72"/>
              <c:pt idx="0">
                <c:v>426473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802000</c:v>
              </c:pt>
              <c:pt idx="9">
                <c:v>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1124109</c:v>
              </c:pt>
              <c:pt idx="21">
                <c:v>0</c:v>
              </c:pt>
              <c:pt idx="22">
                <c:v>0</c:v>
              </c:pt>
              <c:pt idx="23">
                <c:v>0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0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1378586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0</c:v>
              </c:pt>
              <c:pt idx="38">
                <c:v>0</c:v>
              </c:pt>
              <c:pt idx="39">
                <c:v>0</c:v>
              </c:pt>
              <c:pt idx="40">
                <c:v>0</c:v>
              </c:pt>
              <c:pt idx="41">
                <c:v>1852709</c:v>
              </c:pt>
              <c:pt idx="42">
                <c:v>0</c:v>
              </c:pt>
              <c:pt idx="43">
                <c:v>0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0</c:v>
              </c:pt>
              <c:pt idx="49">
                <c:v>0</c:v>
              </c:pt>
              <c:pt idx="50">
                <c:v>0</c:v>
              </c:pt>
              <c:pt idx="51">
                <c:v>2540241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0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3027331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0</c:v>
              </c:pt>
              <c:pt idx="67">
                <c:v>0</c:v>
              </c:pt>
              <c:pt idx="68">
                <c:v>0</c:v>
              </c:pt>
              <c:pt idx="69">
                <c:v>0</c:v>
              </c:pt>
              <c:pt idx="70">
                <c:v>0</c:v>
              </c:pt>
              <c:pt idx="71">
                <c:v>3072922</c:v>
              </c:pt>
            </c:numLit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097232"/>
        <c:axId val="358096840"/>
      </c:lineChart>
      <c:valAx>
        <c:axId val="35809684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ln w="3600">
            <a:solidFill>
              <a:srgbClr val="000000"/>
            </a:solidFill>
          </a:ln>
        </c:spPr>
        <c:txPr>
          <a:bodyPr/>
          <a:lstStyle/>
          <a:p>
            <a:pPr>
              <a:defRPr sz="1000" b="0">
                <a:solidFill>
                  <a:srgbClr val="000000"/>
                </a:solidFill>
              </a:defRPr>
            </a:pPr>
            <a:endParaRPr lang="el-GR"/>
          </a:p>
        </c:txPr>
        <c:crossAx val="358097232"/>
        <c:crosses val="autoZero"/>
        <c:crossBetween val="between"/>
      </c:valAx>
      <c:catAx>
        <c:axId val="3580972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txPr>
          <a:bodyPr/>
          <a:lstStyle/>
          <a:p>
            <a:pPr>
              <a:defRPr sz="600" b="0">
                <a:solidFill>
                  <a:srgbClr val="000000"/>
                </a:solidFill>
              </a:defRPr>
            </a:pPr>
            <a:endParaRPr lang="el-GR"/>
          </a:p>
        </c:txPr>
        <c:crossAx val="358096840"/>
        <c:crossesAt val="0"/>
        <c:auto val="1"/>
        <c:lblAlgn val="ctr"/>
        <c:lblOffset val="100"/>
        <c:noMultiLvlLbl val="0"/>
      </c:catAx>
      <c:spPr>
        <a:noFill/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c:style val="2"/>
  <c:chart>
    <c:title>
      <c:tx>
        <c:rich>
          <a:bodyPr/>
          <a:lstStyle/>
          <a:p>
            <a:pPr>
              <a:defRPr sz="2100" b="0">
                <a:solidFill>
                  <a:srgbClr val="000000"/>
                </a:solidFill>
                <a:ea typeface="Arial Unicode MS"/>
                <a:cs typeface="Tahoma"/>
              </a:defRPr>
            </a:pPr>
            <a:r>
              <a:rPr lang="el-GR"/>
              <a:t>Population of Gt Athens area 1920-1991</a:t>
            </a:r>
          </a:p>
        </c:rich>
      </c:tx>
      <c:layout>
        <c:manualLayout>
          <c:xMode val="edge"/>
          <c:yMode val="edge"/>
          <c:x val="0.23495401537939833"/>
          <c:y val="1.9942748091603055E-2"/>
        </c:manualLayout>
      </c:layout>
      <c:overlay val="0"/>
      <c:spPr>
        <a:solidFill>
          <a:srgbClr val="FFFFFF"/>
        </a:solidFill>
      </c:spPr>
    </c:title>
    <c:autoTitleDeleted val="0"/>
    <c:plotArea>
      <c:layout>
        <c:manualLayout>
          <c:xMode val="edge"/>
          <c:yMode val="edge"/>
          <c:x val="1.9943359416935365E-2"/>
          <c:y val="0.21641221374045805"/>
          <c:w val="0.9599362691002985"/>
          <c:h val="0.76345419847328255"/>
        </c:manualLayout>
      </c:layout>
      <c:barChart>
        <c:barDir val="col"/>
        <c:grouping val="clustered"/>
        <c:varyColors val="0"/>
        <c:ser>
          <c:idx val="0"/>
          <c:order val="0"/>
          <c:tx>
            <c:v>Column 3</c:v>
          </c:tx>
          <c:spPr>
            <a:noFill/>
            <a:ln>
              <a:noFill/>
            </a:ln>
          </c:spPr>
          <c:invertIfNegative val="0"/>
          <c:cat>
            <c:strLit>
              <c:ptCount val="72"/>
              <c:pt idx="0">
                <c:v>1920</c:v>
              </c:pt>
              <c:pt idx="1">
                <c:v>1921</c:v>
              </c:pt>
              <c:pt idx="2">
                <c:v>1922</c:v>
              </c:pt>
              <c:pt idx="3">
                <c:v>1923</c:v>
              </c:pt>
              <c:pt idx="4">
                <c:v>1924</c:v>
              </c:pt>
              <c:pt idx="5">
                <c:v>1925</c:v>
              </c:pt>
              <c:pt idx="6">
                <c:v>1926</c:v>
              </c:pt>
              <c:pt idx="7">
                <c:v>1927</c:v>
              </c:pt>
              <c:pt idx="8">
                <c:v>1928</c:v>
              </c:pt>
              <c:pt idx="9">
                <c:v>1929</c:v>
              </c:pt>
              <c:pt idx="10">
                <c:v>1930</c:v>
              </c:pt>
              <c:pt idx="11">
                <c:v>1931</c:v>
              </c:pt>
              <c:pt idx="12">
                <c:v>1932</c:v>
              </c:pt>
              <c:pt idx="13">
                <c:v>1933</c:v>
              </c:pt>
              <c:pt idx="14">
                <c:v>1934</c:v>
              </c:pt>
              <c:pt idx="15">
                <c:v>1935</c:v>
              </c:pt>
              <c:pt idx="16">
                <c:v>1936</c:v>
              </c:pt>
              <c:pt idx="17">
                <c:v>1937</c:v>
              </c:pt>
              <c:pt idx="18">
                <c:v>1938</c:v>
              </c:pt>
              <c:pt idx="19">
                <c:v>1939</c:v>
              </c:pt>
              <c:pt idx="20">
                <c:v>1940</c:v>
              </c:pt>
              <c:pt idx="21">
                <c:v>1941</c:v>
              </c:pt>
              <c:pt idx="22">
                <c:v>1942</c:v>
              </c:pt>
              <c:pt idx="23">
                <c:v>1943</c:v>
              </c:pt>
              <c:pt idx="24">
                <c:v>1944</c:v>
              </c:pt>
              <c:pt idx="25">
                <c:v>1945</c:v>
              </c:pt>
              <c:pt idx="26">
                <c:v>1946</c:v>
              </c:pt>
              <c:pt idx="27">
                <c:v>1947</c:v>
              </c:pt>
              <c:pt idx="28">
                <c:v>1948</c:v>
              </c:pt>
              <c:pt idx="29">
                <c:v>1949</c:v>
              </c:pt>
              <c:pt idx="30">
                <c:v>1950</c:v>
              </c:pt>
              <c:pt idx="31">
                <c:v>1951</c:v>
              </c:pt>
              <c:pt idx="32">
                <c:v>1952</c:v>
              </c:pt>
              <c:pt idx="33">
                <c:v>1953</c:v>
              </c:pt>
              <c:pt idx="34">
                <c:v>1954</c:v>
              </c:pt>
              <c:pt idx="35">
                <c:v>1955</c:v>
              </c:pt>
              <c:pt idx="36">
                <c:v>1956</c:v>
              </c:pt>
              <c:pt idx="37">
                <c:v>1957</c:v>
              </c:pt>
              <c:pt idx="38">
                <c:v>1958</c:v>
              </c:pt>
              <c:pt idx="39">
                <c:v>1959</c:v>
              </c:pt>
              <c:pt idx="40">
                <c:v>1960</c:v>
              </c:pt>
              <c:pt idx="41">
                <c:v>1961</c:v>
              </c:pt>
              <c:pt idx="42">
                <c:v>1962</c:v>
              </c:pt>
              <c:pt idx="43">
                <c:v>1963</c:v>
              </c:pt>
              <c:pt idx="44">
                <c:v>1964</c:v>
              </c:pt>
              <c:pt idx="45">
                <c:v>1965</c:v>
              </c:pt>
              <c:pt idx="46">
                <c:v>1966</c:v>
              </c:pt>
              <c:pt idx="47">
                <c:v>1967</c:v>
              </c:pt>
              <c:pt idx="48">
                <c:v>1968</c:v>
              </c:pt>
              <c:pt idx="49">
                <c:v>1969</c:v>
              </c:pt>
              <c:pt idx="50">
                <c:v>1970</c:v>
              </c:pt>
              <c:pt idx="51">
                <c:v>1971</c:v>
              </c:pt>
              <c:pt idx="52">
                <c:v>1972</c:v>
              </c:pt>
              <c:pt idx="53">
                <c:v>1973</c:v>
              </c:pt>
              <c:pt idx="54">
                <c:v>1974</c:v>
              </c:pt>
              <c:pt idx="55">
                <c:v>1975</c:v>
              </c:pt>
              <c:pt idx="56">
                <c:v>1976</c:v>
              </c:pt>
              <c:pt idx="57">
                <c:v>1977</c:v>
              </c:pt>
              <c:pt idx="58">
                <c:v>1978</c:v>
              </c:pt>
              <c:pt idx="59">
                <c:v>1979</c:v>
              </c:pt>
              <c:pt idx="60">
                <c:v>1980</c:v>
              </c:pt>
              <c:pt idx="61">
                <c:v>1981</c:v>
              </c:pt>
              <c:pt idx="62">
                <c:v>1982</c:v>
              </c:pt>
              <c:pt idx="63">
                <c:v>1983</c:v>
              </c:pt>
              <c:pt idx="64">
                <c:v>1984</c:v>
              </c:pt>
              <c:pt idx="65">
                <c:v>1985</c:v>
              </c:pt>
              <c:pt idx="66">
                <c:v>1986</c:v>
              </c:pt>
              <c:pt idx="67">
                <c:v>1987</c:v>
              </c:pt>
              <c:pt idx="68">
                <c:v>1988</c:v>
              </c:pt>
              <c:pt idx="69">
                <c:v>1989</c:v>
              </c:pt>
              <c:pt idx="70">
                <c:v>1990</c:v>
              </c:pt>
              <c:pt idx="71">
                <c:v>1991</c:v>
              </c:pt>
            </c:strLit>
          </c:cat>
          <c:val>
            <c:numLit>
              <c:formatCode>General</c:formatCode>
              <c:ptCount val="72"/>
              <c:pt idx="0">
                <c:v>292991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0</c:v>
              </c:pt>
              <c:pt idx="9">
                <c:v>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0</c:v>
              </c:pt>
              <c:pt idx="21">
                <c:v>0</c:v>
              </c:pt>
              <c:pt idx="22">
                <c:v>0</c:v>
              </c:pt>
              <c:pt idx="23">
                <c:v>0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0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0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0</c:v>
              </c:pt>
              <c:pt idx="38">
                <c:v>0</c:v>
              </c:pt>
              <c:pt idx="39">
                <c:v>0</c:v>
              </c:pt>
              <c:pt idx="40">
                <c:v>0</c:v>
              </c:pt>
              <c:pt idx="41">
                <c:v>0</c:v>
              </c:pt>
              <c:pt idx="42">
                <c:v>0</c:v>
              </c:pt>
              <c:pt idx="43">
                <c:v>0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0</c:v>
              </c:pt>
              <c:pt idx="49">
                <c:v>0</c:v>
              </c:pt>
              <c:pt idx="50">
                <c:v>0</c:v>
              </c:pt>
              <c:pt idx="51">
                <c:v>0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0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0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0</c:v>
              </c:pt>
              <c:pt idx="67">
                <c:v>0</c:v>
              </c:pt>
              <c:pt idx="68">
                <c:v>0</c:v>
              </c:pt>
              <c:pt idx="69">
                <c:v>0</c:v>
              </c:pt>
              <c:pt idx="70">
                <c:v>0</c:v>
              </c:pt>
              <c:pt idx="71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098408"/>
        <c:axId val="358098016"/>
      </c:barChart>
      <c:lineChart>
        <c:grouping val="standard"/>
        <c:varyColors val="0"/>
        <c:ser>
          <c:idx val="1"/>
          <c:order val="1"/>
          <c:tx>
            <c:v>Column 4</c:v>
          </c:tx>
          <c:spPr>
            <a:ln w="10800">
              <a:solidFill>
                <a:srgbClr val="993366"/>
              </a:solidFill>
            </a:ln>
          </c:spPr>
          <c:marker>
            <c:symbol val="none"/>
          </c:marker>
          <c:cat>
            <c:strLit>
              <c:ptCount val="72"/>
              <c:pt idx="0">
                <c:v>1920</c:v>
              </c:pt>
              <c:pt idx="1">
                <c:v>1921</c:v>
              </c:pt>
              <c:pt idx="2">
                <c:v>1922</c:v>
              </c:pt>
              <c:pt idx="3">
                <c:v>1923</c:v>
              </c:pt>
              <c:pt idx="4">
                <c:v>1924</c:v>
              </c:pt>
              <c:pt idx="5">
                <c:v>1925</c:v>
              </c:pt>
              <c:pt idx="6">
                <c:v>1926</c:v>
              </c:pt>
              <c:pt idx="7">
                <c:v>1927</c:v>
              </c:pt>
              <c:pt idx="8">
                <c:v>1928</c:v>
              </c:pt>
              <c:pt idx="9">
                <c:v>1929</c:v>
              </c:pt>
              <c:pt idx="10">
                <c:v>1930</c:v>
              </c:pt>
              <c:pt idx="11">
                <c:v>1931</c:v>
              </c:pt>
              <c:pt idx="12">
                <c:v>1932</c:v>
              </c:pt>
              <c:pt idx="13">
                <c:v>1933</c:v>
              </c:pt>
              <c:pt idx="14">
                <c:v>1934</c:v>
              </c:pt>
              <c:pt idx="15">
                <c:v>1935</c:v>
              </c:pt>
              <c:pt idx="16">
                <c:v>1936</c:v>
              </c:pt>
              <c:pt idx="17">
                <c:v>1937</c:v>
              </c:pt>
              <c:pt idx="18">
                <c:v>1938</c:v>
              </c:pt>
              <c:pt idx="19">
                <c:v>1939</c:v>
              </c:pt>
              <c:pt idx="20">
                <c:v>1940</c:v>
              </c:pt>
              <c:pt idx="21">
                <c:v>1941</c:v>
              </c:pt>
              <c:pt idx="22">
                <c:v>1942</c:v>
              </c:pt>
              <c:pt idx="23">
                <c:v>1943</c:v>
              </c:pt>
              <c:pt idx="24">
                <c:v>1944</c:v>
              </c:pt>
              <c:pt idx="25">
                <c:v>1945</c:v>
              </c:pt>
              <c:pt idx="26">
                <c:v>1946</c:v>
              </c:pt>
              <c:pt idx="27">
                <c:v>1947</c:v>
              </c:pt>
              <c:pt idx="28">
                <c:v>1948</c:v>
              </c:pt>
              <c:pt idx="29">
                <c:v>1949</c:v>
              </c:pt>
              <c:pt idx="30">
                <c:v>1950</c:v>
              </c:pt>
              <c:pt idx="31">
                <c:v>1951</c:v>
              </c:pt>
              <c:pt idx="32">
                <c:v>1952</c:v>
              </c:pt>
              <c:pt idx="33">
                <c:v>1953</c:v>
              </c:pt>
              <c:pt idx="34">
                <c:v>1954</c:v>
              </c:pt>
              <c:pt idx="35">
                <c:v>1955</c:v>
              </c:pt>
              <c:pt idx="36">
                <c:v>1956</c:v>
              </c:pt>
              <c:pt idx="37">
                <c:v>1957</c:v>
              </c:pt>
              <c:pt idx="38">
                <c:v>1958</c:v>
              </c:pt>
              <c:pt idx="39">
                <c:v>1959</c:v>
              </c:pt>
              <c:pt idx="40">
                <c:v>1960</c:v>
              </c:pt>
              <c:pt idx="41">
                <c:v>1961</c:v>
              </c:pt>
              <c:pt idx="42">
                <c:v>1962</c:v>
              </c:pt>
              <c:pt idx="43">
                <c:v>1963</c:v>
              </c:pt>
              <c:pt idx="44">
                <c:v>1964</c:v>
              </c:pt>
              <c:pt idx="45">
                <c:v>1965</c:v>
              </c:pt>
              <c:pt idx="46">
                <c:v>1966</c:v>
              </c:pt>
              <c:pt idx="47">
                <c:v>1967</c:v>
              </c:pt>
              <c:pt idx="48">
                <c:v>1968</c:v>
              </c:pt>
              <c:pt idx="49">
                <c:v>1969</c:v>
              </c:pt>
              <c:pt idx="50">
                <c:v>1970</c:v>
              </c:pt>
              <c:pt idx="51">
                <c:v>1971</c:v>
              </c:pt>
              <c:pt idx="52">
                <c:v>1972</c:v>
              </c:pt>
              <c:pt idx="53">
                <c:v>1973</c:v>
              </c:pt>
              <c:pt idx="54">
                <c:v>1974</c:v>
              </c:pt>
              <c:pt idx="55">
                <c:v>1975</c:v>
              </c:pt>
              <c:pt idx="56">
                <c:v>1976</c:v>
              </c:pt>
              <c:pt idx="57">
                <c:v>1977</c:v>
              </c:pt>
              <c:pt idx="58">
                <c:v>1978</c:v>
              </c:pt>
              <c:pt idx="59">
                <c:v>1979</c:v>
              </c:pt>
              <c:pt idx="60">
                <c:v>1980</c:v>
              </c:pt>
              <c:pt idx="61">
                <c:v>1981</c:v>
              </c:pt>
              <c:pt idx="62">
                <c:v>1982</c:v>
              </c:pt>
              <c:pt idx="63">
                <c:v>1983</c:v>
              </c:pt>
              <c:pt idx="64">
                <c:v>1984</c:v>
              </c:pt>
              <c:pt idx="65">
                <c:v>1985</c:v>
              </c:pt>
              <c:pt idx="66">
                <c:v>1986</c:v>
              </c:pt>
              <c:pt idx="67">
                <c:v>1987</c:v>
              </c:pt>
              <c:pt idx="68">
                <c:v>1988</c:v>
              </c:pt>
              <c:pt idx="69">
                <c:v>1989</c:v>
              </c:pt>
              <c:pt idx="70">
                <c:v>1990</c:v>
              </c:pt>
              <c:pt idx="71">
                <c:v>1991</c:v>
              </c:pt>
            </c:strLit>
          </c:cat>
          <c:val>
            <c:numLit>
              <c:formatCode>General</c:formatCode>
              <c:ptCount val="72"/>
              <c:pt idx="0">
                <c:v>426473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  <c:pt idx="5">
                <c:v>0</c:v>
              </c:pt>
              <c:pt idx="6">
                <c:v>0</c:v>
              </c:pt>
              <c:pt idx="7">
                <c:v>0</c:v>
              </c:pt>
              <c:pt idx="8">
                <c:v>802000</c:v>
              </c:pt>
              <c:pt idx="9">
                <c:v>0</c:v>
              </c:pt>
              <c:pt idx="10">
                <c:v>0</c:v>
              </c:pt>
              <c:pt idx="11">
                <c:v>0</c:v>
              </c:pt>
              <c:pt idx="12">
                <c:v>0</c:v>
              </c:pt>
              <c:pt idx="13">
                <c:v>0</c:v>
              </c:pt>
              <c:pt idx="14">
                <c:v>0</c:v>
              </c:pt>
              <c:pt idx="15">
                <c:v>0</c:v>
              </c:pt>
              <c:pt idx="16">
                <c:v>0</c:v>
              </c:pt>
              <c:pt idx="17">
                <c:v>0</c:v>
              </c:pt>
              <c:pt idx="18">
                <c:v>0</c:v>
              </c:pt>
              <c:pt idx="19">
                <c:v>0</c:v>
              </c:pt>
              <c:pt idx="20">
                <c:v>1124109</c:v>
              </c:pt>
              <c:pt idx="21">
                <c:v>0</c:v>
              </c:pt>
              <c:pt idx="22">
                <c:v>0</c:v>
              </c:pt>
              <c:pt idx="23">
                <c:v>0</c:v>
              </c:pt>
              <c:pt idx="24">
                <c:v>0</c:v>
              </c:pt>
              <c:pt idx="25">
                <c:v>0</c:v>
              </c:pt>
              <c:pt idx="26">
                <c:v>0</c:v>
              </c:pt>
              <c:pt idx="27">
                <c:v>0</c:v>
              </c:pt>
              <c:pt idx="28">
                <c:v>0</c:v>
              </c:pt>
              <c:pt idx="29">
                <c:v>0</c:v>
              </c:pt>
              <c:pt idx="30">
                <c:v>0</c:v>
              </c:pt>
              <c:pt idx="31">
                <c:v>1378586</c:v>
              </c:pt>
              <c:pt idx="32">
                <c:v>0</c:v>
              </c:pt>
              <c:pt idx="33">
                <c:v>0</c:v>
              </c:pt>
              <c:pt idx="34">
                <c:v>0</c:v>
              </c:pt>
              <c:pt idx="35">
                <c:v>0</c:v>
              </c:pt>
              <c:pt idx="36">
                <c:v>0</c:v>
              </c:pt>
              <c:pt idx="37">
                <c:v>0</c:v>
              </c:pt>
              <c:pt idx="38">
                <c:v>0</c:v>
              </c:pt>
              <c:pt idx="39">
                <c:v>0</c:v>
              </c:pt>
              <c:pt idx="40">
                <c:v>0</c:v>
              </c:pt>
              <c:pt idx="41">
                <c:v>1852709</c:v>
              </c:pt>
              <c:pt idx="42">
                <c:v>0</c:v>
              </c:pt>
              <c:pt idx="43">
                <c:v>0</c:v>
              </c:pt>
              <c:pt idx="44">
                <c:v>0</c:v>
              </c:pt>
              <c:pt idx="45">
                <c:v>0</c:v>
              </c:pt>
              <c:pt idx="46">
                <c:v>0</c:v>
              </c:pt>
              <c:pt idx="47">
                <c:v>0</c:v>
              </c:pt>
              <c:pt idx="48">
                <c:v>0</c:v>
              </c:pt>
              <c:pt idx="49">
                <c:v>0</c:v>
              </c:pt>
              <c:pt idx="50">
                <c:v>0</c:v>
              </c:pt>
              <c:pt idx="51">
                <c:v>2540241</c:v>
              </c:pt>
              <c:pt idx="52">
                <c:v>0</c:v>
              </c:pt>
              <c:pt idx="53">
                <c:v>0</c:v>
              </c:pt>
              <c:pt idx="54">
                <c:v>0</c:v>
              </c:pt>
              <c:pt idx="55">
                <c:v>0</c:v>
              </c:pt>
              <c:pt idx="56">
                <c:v>0</c:v>
              </c:pt>
              <c:pt idx="57">
                <c:v>0</c:v>
              </c:pt>
              <c:pt idx="58">
                <c:v>0</c:v>
              </c:pt>
              <c:pt idx="59">
                <c:v>0</c:v>
              </c:pt>
              <c:pt idx="60">
                <c:v>0</c:v>
              </c:pt>
              <c:pt idx="61">
                <c:v>3027331</c:v>
              </c:pt>
              <c:pt idx="62">
                <c:v>0</c:v>
              </c:pt>
              <c:pt idx="63">
                <c:v>0</c:v>
              </c:pt>
              <c:pt idx="64">
                <c:v>0</c:v>
              </c:pt>
              <c:pt idx="65">
                <c:v>0</c:v>
              </c:pt>
              <c:pt idx="66">
                <c:v>0</c:v>
              </c:pt>
              <c:pt idx="67">
                <c:v>0</c:v>
              </c:pt>
              <c:pt idx="68">
                <c:v>0</c:v>
              </c:pt>
              <c:pt idx="69">
                <c:v>0</c:v>
              </c:pt>
              <c:pt idx="70">
                <c:v>0</c:v>
              </c:pt>
              <c:pt idx="71">
                <c:v>3072922</c:v>
              </c:pt>
            </c:numLit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8098408"/>
        <c:axId val="358098016"/>
      </c:lineChart>
      <c:valAx>
        <c:axId val="358098016"/>
        <c:scaling>
          <c:logBase val="10"/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ln w="3600">
            <a:solidFill>
              <a:srgbClr val="000000"/>
            </a:solidFill>
          </a:ln>
        </c:spPr>
        <c:txPr>
          <a:bodyPr/>
          <a:lstStyle/>
          <a:p>
            <a:pPr>
              <a:defRPr sz="1000" b="0">
                <a:solidFill>
                  <a:srgbClr val="000000"/>
                </a:solidFill>
              </a:defRPr>
            </a:pPr>
            <a:endParaRPr lang="el-GR"/>
          </a:p>
        </c:txPr>
        <c:crossAx val="358098408"/>
        <c:crosses val="autoZero"/>
        <c:crossBetween val="between"/>
      </c:valAx>
      <c:catAx>
        <c:axId val="358098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txPr>
          <a:bodyPr/>
          <a:lstStyle/>
          <a:p>
            <a:pPr>
              <a:defRPr sz="600" b="0">
                <a:solidFill>
                  <a:srgbClr val="000000"/>
                </a:solidFill>
              </a:defRPr>
            </a:pPr>
            <a:endParaRPr lang="el-GR"/>
          </a:p>
        </c:txPr>
        <c:crossAx val="358098016"/>
        <c:crossesAt val="100000"/>
        <c:auto val="1"/>
        <c:lblAlgn val="ctr"/>
        <c:lblOffset val="100"/>
        <c:noMultiLvlLbl val="0"/>
      </c:catAx>
      <c:spPr>
        <a:noFill/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GB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015FD0F-FBA9-43EF-9529-D5A66D1E3264}" type="slidenum">
              <a:t>‹#›</a:t>
            </a:fld>
            <a:endParaRPr lang="en-GB" sz="1400" b="0" i="0" u="none" strike="noStrike" kern="1200">
              <a:ln>
                <a:noFill/>
              </a:ln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27076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en-GB" sz="1400" kern="1200">
                <a:latin typeface="Times New Roman" pitchFamily="18"/>
                <a:ea typeface="Arial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en-GB" sz="1400" kern="1200">
                <a:latin typeface="Times New Roman" pitchFamily="18"/>
                <a:ea typeface="Arial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en-GB" sz="1400" kern="1200">
                <a:latin typeface="Times New Roman" pitchFamily="18"/>
                <a:ea typeface="Arial" pitchFamily="2"/>
                <a:cs typeface="Tahoma" pitchFamily="2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en-GB" sz="1400" kern="1200">
                <a:latin typeface="Times New Roman" pitchFamily="18"/>
                <a:ea typeface="Arial" pitchFamily="2"/>
                <a:cs typeface="Tahoma" pitchFamily="2"/>
              </a:defRPr>
            </a:lvl1pPr>
          </a:lstStyle>
          <a:p>
            <a:pPr lvl="0"/>
            <a:fld id="{A89F8134-5A15-49F0-B7B6-89848A5758B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81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GB" sz="2000" b="0" i="0" u="none" strike="noStrike" kern="1200">
        <a:ln>
          <a:noFill/>
        </a:ln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0991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8654D2F-854B-4087-82F6-930A6D80B146}" type="slidenum">
              <a:t>10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63692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BF15F1A-9B46-4168-ABC5-B62225EE4ECA}" type="slidenum">
              <a:t>11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247897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8B77A02-786A-4A55-92DF-91EED4FFDBE5}" type="slidenum">
              <a:t>12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61335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5E25E57-6D2D-4E2A-800D-C7FA678CCCF0}" type="slidenum">
              <a:t>13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0771632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F94FB86-63F2-4BCA-AA4E-2ED4D80FB358}" type="slidenum">
              <a:t>14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681248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E1CD109-7FF9-4A7A-A46F-75B7BA979265}" type="slidenum">
              <a:t>15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5044174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EF5E01C-F57C-492C-B613-891EA979750C}" type="slidenum">
              <a:t>16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5955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F773FD9-10FB-455D-A73F-89D07C92E6E1}" type="slidenum">
              <a:t>17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2574372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50722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60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8071688-30A9-4642-956F-5EA38E5ABAE1}" type="slidenum">
              <a:t>2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2660321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98214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18099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52816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25002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77302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5150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8287FD1-AE5D-4FF1-951E-44FBA0BDFD8F}" type="slidenum">
              <a:t>3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693786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C656B3E-4334-4DDF-AE13-977E93B2F6F6}" type="slidenum">
              <a:t>4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33770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E375BB0-05E7-4597-A744-698F65DA9617}" type="slidenum">
              <a:t>5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337522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95B040B-675C-43D0-9A3B-60472C43E126}" type="slidenum">
              <a:t>6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0751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EFB599D-ADBB-4533-91C1-3559FF0CEE55}" type="slidenum">
              <a:t>7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721040"/>
          </a:xfrm>
        </p:spPr>
        <p:txBody>
          <a:bodyPr/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01251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204A13A-D266-4695-A00B-D5BFFDAB6BEA}" type="slidenum">
              <a:t>8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267885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2610A7D-4138-475C-9200-1C9C5264416A}" type="slidenum">
              <a:t>9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en-GB">
              <a:latin typeface="Albany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59117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3586" y="4283816"/>
            <a:ext cx="857345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8034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Δημογραφικές εξελίξεις στη νεότερη Ελλάδα</a:t>
            </a:r>
            <a:endParaRPr lang="en-US" sz="1102" dirty="0" smtClean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129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1856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fld id="{36C369E5-C39D-4748-A5EA-5F7F12FC87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4727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1700" y="1716075"/>
            <a:ext cx="9072563" cy="4989036"/>
          </a:xfrm>
        </p:spPr>
        <p:txBody>
          <a:bodyPr/>
          <a:lstStyle>
            <a:lvl1pPr>
              <a:spcBef>
                <a:spcPts val="1323"/>
              </a:spcBef>
              <a:defRPr/>
            </a:lvl1pPr>
            <a:lvl2pPr>
              <a:spcBef>
                <a:spcPts val="1323"/>
              </a:spcBef>
              <a:defRPr/>
            </a:lvl2pPr>
            <a:lvl3pPr>
              <a:spcBef>
                <a:spcPts val="1323"/>
              </a:spcBef>
              <a:defRPr/>
            </a:lvl3pPr>
            <a:lvl4pPr>
              <a:spcBef>
                <a:spcPts val="1323"/>
              </a:spcBef>
              <a:defRPr/>
            </a:lvl4pPr>
            <a:lvl5pPr>
              <a:spcBef>
                <a:spcPts val="1323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Δημογραφικές εξελίξεις στη νεότερη Ελλάδα</a:t>
            </a:r>
            <a:endParaRPr lang="en-US" sz="1102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45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9" b="0" cap="none" baseline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/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4865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Δημογραφικές εξελίξεις στη νεότερη Ελλάδα</a:t>
            </a:r>
            <a:endParaRPr lang="en-US" sz="1102" dirty="0" smtClean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732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35324"/>
            <a:ext cx="4454027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04031" y="2440543"/>
            <a:ext cx="4454027" cy="427618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120818" y="1735324"/>
            <a:ext cx="4455776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120818" y="2440543"/>
            <a:ext cx="4455776" cy="427618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Δημογραφικές εξελίξεις στη νεότερη Ελλάδα</a:t>
            </a:r>
            <a:endParaRPr lang="en-US" sz="1102" dirty="0" smtClean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369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Δημογραφικές εξελίξεις στη νεότερη Ελλάδα</a:t>
            </a:r>
            <a:endParaRPr lang="en-US" sz="1102" dirty="0" smtClean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005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0421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41245" y="1716075"/>
            <a:ext cx="5635349" cy="5080031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04032" y="1716075"/>
            <a:ext cx="3316456" cy="5080031"/>
          </a:xfrm>
        </p:spPr>
        <p:txBody>
          <a:bodyPr>
            <a:normAutofit/>
          </a:bodyPr>
          <a:lstStyle>
            <a:lvl1pPr marL="0" indent="0">
              <a:buNone/>
              <a:defRPr sz="2205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Το κράτος</a:t>
            </a:r>
            <a:endParaRPr lang="en-US" sz="1102" kern="1200" dirty="0" smtClean="0">
              <a:solidFill>
                <a:srgbClr val="5075BC"/>
              </a:solidFill>
              <a:latin typeface="Arial" panose="020B0604020202020204" pitchFamily="34" charset="0"/>
              <a:ea typeface="ＭＳ Ｐゴシック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58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975873" y="1716075"/>
            <a:ext cx="6048375" cy="3810023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 smtClean="0"/>
              <a:t>Click icon to add picture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975873" y="5684849"/>
            <a:ext cx="6048375" cy="1118858"/>
          </a:xfrm>
        </p:spPr>
        <p:txBody>
          <a:bodyPr>
            <a:normAutofit/>
          </a:bodyPr>
          <a:lstStyle>
            <a:lvl1pPr marL="0" indent="0">
              <a:buNone/>
              <a:defRPr sz="2205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30352" y="7101080"/>
            <a:ext cx="477208" cy="2955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z="1323" smtClean="0">
                <a:solidFill>
                  <a:srgbClr val="5075BC"/>
                </a:solidFill>
              </a:rPr>
              <a:pPr algn="ctr"/>
              <a:t>‹#›</a:t>
            </a:fld>
            <a:endParaRPr lang="el-GR" sz="1323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4819" y="7100671"/>
            <a:ext cx="8811603" cy="295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449263" rtl="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el-GR" sz="1102" dirty="0" smtClean="0">
                <a:solidFill>
                  <a:srgbClr val="5075BC"/>
                </a:solidFill>
              </a:rPr>
              <a:t>Τίτλος Ενότητας: Δημογραφικές εξελίξεις στη νεότερη Ελλάδα</a:t>
            </a:r>
            <a:endParaRPr lang="en-US" sz="1102" dirty="0" smtClean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8" y="6895492"/>
            <a:ext cx="476067" cy="62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0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63925"/>
            <a:ext cx="9072563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439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/>
      </p:par>
    </p:tnLst>
  </p:timing>
  <p:txStyles>
    <p:titleStyle>
      <a:lvl1pPr algn="ctr" defTabSz="1007943" rtl="0" eaLnBrk="1" latinLnBrk="0" hangingPunct="1">
        <a:spcBef>
          <a:spcPct val="0"/>
        </a:spcBef>
        <a:buNone/>
        <a:defRPr sz="485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lib.statistics.gr/portal/page/portal/ESY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ARCH1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sus.gov/population/international/data/idb/region.php?N=%20Results%20&amp;T=12&amp;A=separate&amp;RT=0&amp;Y=2005&amp;R=-1&amp;C=GR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407" y="446067"/>
            <a:ext cx="4572334" cy="901019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496" y="2211878"/>
            <a:ext cx="8567632" cy="162043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5075BC"/>
                </a:solidFill>
              </a:rPr>
              <a:t>Νεότερη Ελληνική Ιστορία Α'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4036" y="3731140"/>
            <a:ext cx="8572552" cy="1931917"/>
          </a:xfrm>
        </p:spPr>
        <p:txBody>
          <a:bodyPr>
            <a:noAutofit/>
          </a:bodyPr>
          <a:lstStyle/>
          <a:p>
            <a:r>
              <a:rPr lang="el-GR" sz="3086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3086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3</a:t>
            </a:r>
            <a:r>
              <a:rPr lang="el-GR" sz="3086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3086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086" dirty="0" smtClean="0"/>
              <a:t>Δημογραφικές </a:t>
            </a:r>
            <a:r>
              <a:rPr lang="el-GR" sz="3086" dirty="0"/>
              <a:t>εξελίξεις </a:t>
            </a:r>
            <a:r>
              <a:rPr lang="el-GR" sz="3086" dirty="0" smtClean="0"/>
              <a:t>στη νεότερη Ελλάδα</a:t>
            </a:r>
            <a:endParaRPr lang="en-US" sz="3086" dirty="0"/>
          </a:p>
          <a:p>
            <a:endParaRPr lang="en-US" sz="3086" dirty="0"/>
          </a:p>
          <a:p>
            <a:r>
              <a:rPr lang="el-GR" sz="3086" dirty="0" smtClean="0"/>
              <a:t>Κατερίνα </a:t>
            </a:r>
            <a:r>
              <a:rPr lang="el-GR" sz="3086" dirty="0" err="1" smtClean="0"/>
              <a:t>Γαρδίκα</a:t>
            </a:r>
            <a:endParaRPr lang="en-US" sz="3086" dirty="0"/>
          </a:p>
          <a:p>
            <a:r>
              <a:rPr lang="el-GR" sz="3086" dirty="0"/>
              <a:t>Φιλοσοφική Σχολή</a:t>
            </a:r>
          </a:p>
          <a:p>
            <a:r>
              <a:rPr lang="el-GR" sz="3086" dirty="0"/>
              <a:t>Τμήμα Ιστορίας και Αρχαιολογίας</a:t>
            </a:r>
            <a:endParaRPr lang="en-US" sz="3086" dirty="0"/>
          </a:p>
          <a:p>
            <a:endParaRPr lang="el-GR" sz="3086" dirty="0"/>
          </a:p>
        </p:txBody>
      </p:sp>
    </p:spTree>
    <p:extLst>
      <p:ext uri="{BB962C8B-B14F-4D97-AF65-F5344CB8AC3E}">
        <p14:creationId xmlns:p14="http://schemas.microsoft.com/office/powerpoint/2010/main" val="264081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Population</a:t>
            </a:r>
            <a:r>
              <a:rPr lang="el-GR" dirty="0"/>
              <a:t> of </a:t>
            </a:r>
            <a:r>
              <a:rPr lang="el-GR" dirty="0" err="1"/>
              <a:t>Athens</a:t>
            </a:r>
            <a:r>
              <a:rPr lang="el-GR" dirty="0"/>
              <a:t> </a:t>
            </a:r>
            <a:r>
              <a:rPr lang="el-GR" dirty="0" smtClean="0"/>
              <a:t>1813-1920</a:t>
            </a:r>
            <a:endParaRPr lang="el-G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410617"/>
              </p:ext>
            </p:extLst>
          </p:nvPr>
        </p:nvGraphicFramePr>
        <p:xfrm>
          <a:off x="511175" y="1716088"/>
          <a:ext cx="9072563" cy="4989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Population</a:t>
            </a:r>
            <a:r>
              <a:rPr lang="el-GR" dirty="0"/>
              <a:t> of </a:t>
            </a:r>
            <a:r>
              <a:rPr lang="el-GR" dirty="0" err="1"/>
              <a:t>Athens</a:t>
            </a:r>
            <a:r>
              <a:rPr lang="el-GR" dirty="0"/>
              <a:t> </a:t>
            </a:r>
            <a:r>
              <a:rPr lang="el-GR" dirty="0" smtClean="0"/>
              <a:t>1813-1920</a:t>
            </a:r>
            <a:endParaRPr lang="el-G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851655"/>
              </p:ext>
            </p:extLst>
          </p:nvPr>
        </p:nvGraphicFramePr>
        <p:xfrm>
          <a:off x="511175" y="1716088"/>
          <a:ext cx="9072563" cy="4989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360" y="138600"/>
          <a:ext cx="6100920" cy="3772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3571560" y="3428280"/>
          <a:ext cx="6100920" cy="3772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Γεννητικότητα</a:t>
            </a:r>
            <a:r>
              <a:rPr lang="en-GB" dirty="0"/>
              <a:t> </a:t>
            </a:r>
            <a:r>
              <a:rPr lang="el-GR" dirty="0"/>
              <a:t>και</a:t>
            </a:r>
            <a:r>
              <a:rPr lang="en-GB" dirty="0"/>
              <a:t> </a:t>
            </a:r>
            <a:r>
              <a:rPr lang="el-GR" dirty="0"/>
              <a:t>θνησιμότητα</a:t>
            </a:r>
          </a:p>
        </p:txBody>
      </p:sp>
      <p:pic>
        <p:nvPicPr>
          <p:cNvPr id="6" name="Content Placeholder 5" title="Γεννητικότητα και θνησιμότητα"/>
          <p:cNvPicPr>
            <a:picLocks noGrp="1" noChangeAspect="1"/>
          </p:cNvPicPr>
          <p:nvPr>
            <p:ph idx="1"/>
          </p:nvPr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1187041" y="1684986"/>
            <a:ext cx="7720830" cy="505171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3 - TextBox"/>
          <p:cNvSpPr txBox="1"/>
          <p:nvPr/>
        </p:nvSpPr>
        <p:spPr>
          <a:xfrm>
            <a:off x="7943779" y="6736702"/>
            <a:ext cx="964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US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el-GR" sz="1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Ελληνική Στατιστική Αρχή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lvl="0" indent="0" algn="ctr">
              <a:buNone/>
            </a:pPr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dlib.statistics.gr/portal/page/portal/ESYE</a:t>
            </a: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Πληθυσμός</a:t>
            </a:r>
            <a:r>
              <a:rPr lang="en-GB" dirty="0"/>
              <a:t> </a:t>
            </a:r>
            <a:r>
              <a:rPr lang="en-GB" dirty="0" err="1"/>
              <a:t>Ελλάδ</a:t>
            </a:r>
            <a:r>
              <a:rPr lang="en-GB" dirty="0"/>
              <a:t>ας 2005</a:t>
            </a:r>
            <a:endParaRPr lang="el-GR" dirty="0"/>
          </a:p>
        </p:txBody>
      </p:sp>
      <p:pic>
        <p:nvPicPr>
          <p:cNvPr id="6" name="Content Placeholder 5" title="Πληθυσμός Ελλάδας 2005"/>
          <p:cNvPicPr>
            <a:picLocks noGrp="1" noChangeAspect="1"/>
          </p:cNvPicPr>
          <p:nvPr>
            <p:ph idx="1"/>
          </p:nvPr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1636713" y="1471612"/>
            <a:ext cx="6821488" cy="547846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3 - TextBox"/>
          <p:cNvSpPr txBox="1"/>
          <p:nvPr/>
        </p:nvSpPr>
        <p:spPr>
          <a:xfrm>
            <a:off x="7494109" y="5634593"/>
            <a:ext cx="9640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US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l-GR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l-GR" sz="1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R="46800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600" dirty="0" err="1">
                <a:ea typeface="Arial Unicode MS" pitchFamily="2"/>
                <a:cs typeface="Tahoma" pitchFamily="2"/>
              </a:rPr>
              <a:t>Cipolla</a:t>
            </a:r>
            <a:r>
              <a:rPr lang="en-GB" sz="3600" dirty="0">
                <a:ea typeface="Arial Unicode MS" pitchFamily="2"/>
                <a:cs typeface="Tahoma" pitchFamily="2"/>
              </a:rPr>
              <a:t>, C. M. </a:t>
            </a:r>
            <a:r>
              <a:rPr lang="en-GB" sz="3600" i="1" dirty="0">
                <a:ea typeface="Arial Unicode MS" pitchFamily="2"/>
                <a:cs typeface="Tahoma" pitchFamily="2"/>
              </a:rPr>
              <a:t>The Economic History of World Population</a:t>
            </a:r>
            <a:r>
              <a:rPr lang="en-GB" sz="3600" dirty="0">
                <a:ea typeface="Arial Unicode MS" pitchFamily="2"/>
                <a:cs typeface="Tahoma" pitchFamily="2"/>
              </a:rPr>
              <a:t>.  </a:t>
            </a:r>
            <a:r>
              <a:rPr lang="en-GB" sz="3600" dirty="0" err="1">
                <a:ea typeface="Arial Unicode MS" pitchFamily="2"/>
                <a:cs typeface="Tahoma" pitchFamily="2"/>
              </a:rPr>
              <a:t>Harmondsworth</a:t>
            </a:r>
            <a:r>
              <a:rPr lang="en-GB" sz="3600" dirty="0">
                <a:ea typeface="Arial Unicode MS" pitchFamily="2"/>
                <a:cs typeface="Tahoma" pitchFamily="2"/>
              </a:rPr>
              <a:t>: Penguin, 1974.</a:t>
            </a:r>
          </a:p>
          <a:p>
            <a:pPr marR="46800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600" dirty="0" err="1">
                <a:ea typeface="Arial Unicode MS" pitchFamily="2"/>
                <a:cs typeface="Tahoma" pitchFamily="2"/>
              </a:rPr>
              <a:t>Livi-Bacci</a:t>
            </a:r>
            <a:r>
              <a:rPr lang="en-GB" sz="3600" dirty="0">
                <a:ea typeface="Arial Unicode MS" pitchFamily="2"/>
                <a:cs typeface="Tahoma" pitchFamily="2"/>
              </a:rPr>
              <a:t>, M. </a:t>
            </a:r>
            <a:r>
              <a:rPr lang="en-GB" sz="3600" i="1" dirty="0">
                <a:ea typeface="Arial Unicode MS" pitchFamily="2"/>
                <a:cs typeface="Tahoma" pitchFamily="2"/>
              </a:rPr>
              <a:t>A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Consice</a:t>
            </a:r>
            <a:r>
              <a:rPr lang="en-GB" sz="3600" i="1" dirty="0">
                <a:ea typeface="Arial Unicode MS" pitchFamily="2"/>
                <a:cs typeface="Tahoma" pitchFamily="2"/>
              </a:rPr>
              <a:t> History of World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Poulation</a:t>
            </a:r>
            <a:r>
              <a:rPr lang="en-GB" sz="3600" dirty="0">
                <a:ea typeface="Arial Unicode MS" pitchFamily="2"/>
                <a:cs typeface="Tahoma" pitchFamily="2"/>
              </a:rPr>
              <a:t>.  Cambridge, Mass.; Oxford: Blackwell, 1992.</a:t>
            </a:r>
          </a:p>
          <a:p>
            <a:pPr marR="46800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600" dirty="0">
                <a:ea typeface="Arial Unicode MS" pitchFamily="2"/>
                <a:cs typeface="Tahoma" pitchFamily="2"/>
              </a:rPr>
              <a:t>McNeill, William H. </a:t>
            </a:r>
            <a:r>
              <a:rPr lang="en-GB" sz="3600" i="1" dirty="0">
                <a:ea typeface="Arial Unicode MS" pitchFamily="2"/>
                <a:cs typeface="Tahoma" pitchFamily="2"/>
              </a:rPr>
              <a:t>Population and Politics Since 1750</a:t>
            </a:r>
            <a:r>
              <a:rPr lang="en-GB" sz="3600" dirty="0">
                <a:ea typeface="Arial Unicode MS" pitchFamily="2"/>
                <a:cs typeface="Tahoma" pitchFamily="2"/>
              </a:rPr>
              <a:t>.  Charlottesville; London: UP of Virginia, 1990.</a:t>
            </a:r>
          </a:p>
          <a:p>
            <a:pPr marR="46800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600" dirty="0">
                <a:ea typeface="Arial Unicode MS" pitchFamily="2"/>
                <a:cs typeface="Tahoma" pitchFamily="2"/>
              </a:rPr>
              <a:t>Mitchell, B. R. </a:t>
            </a:r>
            <a:r>
              <a:rPr lang="en-GB" sz="3600" i="1" dirty="0">
                <a:ea typeface="Arial Unicode MS" pitchFamily="2"/>
                <a:cs typeface="Tahoma" pitchFamily="2"/>
              </a:rPr>
              <a:t>International Historical Statistics: Europe 1750-2005</a:t>
            </a:r>
            <a:r>
              <a:rPr lang="en-GB" sz="3600" dirty="0">
                <a:ea typeface="Arial Unicode MS" pitchFamily="2"/>
                <a:cs typeface="Tahoma" pitchFamily="2"/>
              </a:rPr>
              <a:t>.  New York: Palgrave Macmillan, 2007.</a:t>
            </a:r>
          </a:p>
          <a:p>
            <a:pPr marR="46800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600" dirty="0" err="1">
                <a:ea typeface="Arial Unicode MS" pitchFamily="2"/>
                <a:cs typeface="Tahoma" pitchFamily="2"/>
              </a:rPr>
              <a:t>Stéphanos</a:t>
            </a:r>
            <a:r>
              <a:rPr lang="en-GB" sz="3600" dirty="0">
                <a:ea typeface="Arial Unicode MS" pitchFamily="2"/>
                <a:cs typeface="Tahoma" pitchFamily="2"/>
              </a:rPr>
              <a:t>, </a:t>
            </a:r>
            <a:r>
              <a:rPr lang="en-GB" sz="3600" dirty="0" err="1">
                <a:ea typeface="Arial Unicode MS" pitchFamily="2"/>
                <a:cs typeface="Tahoma" pitchFamily="2"/>
              </a:rPr>
              <a:t>Clon</a:t>
            </a:r>
            <a:r>
              <a:rPr lang="en-GB" sz="3600" dirty="0">
                <a:ea typeface="Arial Unicode MS" pitchFamily="2"/>
                <a:cs typeface="Tahoma" pitchFamily="2"/>
              </a:rPr>
              <a:t>, </a:t>
            </a:r>
            <a:r>
              <a:rPr lang="en-GB" sz="3600" dirty="0" err="1">
                <a:ea typeface="Arial Unicode MS" pitchFamily="2"/>
                <a:cs typeface="Tahoma" pitchFamily="2"/>
              </a:rPr>
              <a:t>Στέφ</a:t>
            </a:r>
            <a:r>
              <a:rPr lang="en-GB" sz="3600" dirty="0">
                <a:ea typeface="Arial Unicode MS" pitchFamily="2"/>
                <a:cs typeface="Tahoma" pitchFamily="2"/>
              </a:rPr>
              <a:t>ανος, Κλών. </a:t>
            </a:r>
            <a:r>
              <a:rPr lang="en-GB" sz="3600" i="1" dirty="0">
                <a:ea typeface="Arial Unicode MS" pitchFamily="2"/>
                <a:cs typeface="Tahoma" pitchFamily="2"/>
              </a:rPr>
              <a:t>La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Grèce</a:t>
            </a:r>
            <a:r>
              <a:rPr lang="en-GB" sz="3600" i="1" dirty="0">
                <a:ea typeface="Arial Unicode MS" pitchFamily="2"/>
                <a:cs typeface="Tahoma" pitchFamily="2"/>
              </a:rPr>
              <a:t> au point de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vue</a:t>
            </a:r>
            <a:r>
              <a:rPr lang="en-GB" sz="3600" i="1" dirty="0">
                <a:ea typeface="Arial Unicode MS" pitchFamily="2"/>
                <a:cs typeface="Tahoma" pitchFamily="2"/>
              </a:rPr>
              <a:t> naturel,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ethnologique</a:t>
            </a:r>
            <a:r>
              <a:rPr lang="en-GB" sz="3600" i="1" dirty="0">
                <a:ea typeface="Arial Unicode MS" pitchFamily="2"/>
                <a:cs typeface="Tahoma" pitchFamily="2"/>
              </a:rPr>
              <a:t>,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anthropologique</a:t>
            </a:r>
            <a:r>
              <a:rPr lang="en-GB" sz="3600" i="1" dirty="0">
                <a:ea typeface="Arial Unicode MS" pitchFamily="2"/>
                <a:cs typeface="Tahoma" pitchFamily="2"/>
              </a:rPr>
              <a:t>,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démographique</a:t>
            </a:r>
            <a:r>
              <a:rPr lang="en-GB" sz="3600" i="1" dirty="0">
                <a:ea typeface="Arial Unicode MS" pitchFamily="2"/>
                <a:cs typeface="Tahoma" pitchFamily="2"/>
              </a:rPr>
              <a:t> et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médical</a:t>
            </a:r>
            <a:r>
              <a:rPr lang="en-GB" sz="3600" dirty="0">
                <a:ea typeface="Arial Unicode MS" pitchFamily="2"/>
                <a:cs typeface="Tahoma" pitchFamily="2"/>
              </a:rPr>
              <a:t>; </a:t>
            </a:r>
            <a:r>
              <a:rPr lang="en-GB" sz="3600" dirty="0" err="1">
                <a:ea typeface="Arial Unicode MS" pitchFamily="2"/>
                <a:cs typeface="Tahoma" pitchFamily="2"/>
              </a:rPr>
              <a:t>Extrait</a:t>
            </a:r>
            <a:r>
              <a:rPr lang="en-GB" sz="3600" dirty="0">
                <a:ea typeface="Arial Unicode MS" pitchFamily="2"/>
                <a:cs typeface="Tahoma" pitchFamily="2"/>
              </a:rPr>
              <a:t> du </a:t>
            </a:r>
            <a:r>
              <a:rPr lang="en-GB" sz="3600" dirty="0" err="1">
                <a:ea typeface="Arial Unicode MS" pitchFamily="2"/>
                <a:cs typeface="Tahoma" pitchFamily="2"/>
              </a:rPr>
              <a:t>Dictionnaire</a:t>
            </a:r>
            <a:r>
              <a:rPr lang="en-GB" sz="3600" dirty="0">
                <a:ea typeface="Arial Unicode MS" pitchFamily="2"/>
                <a:cs typeface="Tahoma" pitchFamily="2"/>
              </a:rPr>
              <a:t> </a:t>
            </a:r>
            <a:r>
              <a:rPr lang="en-GB" sz="3600" dirty="0" err="1">
                <a:ea typeface="Arial Unicode MS" pitchFamily="2"/>
                <a:cs typeface="Tahoma" pitchFamily="2"/>
              </a:rPr>
              <a:t>Encyclopédique</a:t>
            </a:r>
            <a:r>
              <a:rPr lang="en-GB" sz="3600" dirty="0">
                <a:ea typeface="Arial Unicode MS" pitchFamily="2"/>
                <a:cs typeface="Tahoma" pitchFamily="2"/>
              </a:rPr>
              <a:t> des Sciences </a:t>
            </a:r>
            <a:r>
              <a:rPr lang="en-GB" sz="3600" dirty="0" err="1">
                <a:ea typeface="Arial Unicode MS" pitchFamily="2"/>
                <a:cs typeface="Tahoma" pitchFamily="2"/>
              </a:rPr>
              <a:t>Médicales</a:t>
            </a:r>
            <a:r>
              <a:rPr lang="en-GB" sz="3600" dirty="0">
                <a:ea typeface="Arial Unicode MS" pitchFamily="2"/>
                <a:cs typeface="Tahoma" pitchFamily="2"/>
              </a:rPr>
              <a:t>.  Paris: G. Masson, 1884. 363-580.</a:t>
            </a:r>
          </a:p>
          <a:p>
            <a:pPr marR="46800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600" dirty="0">
                <a:ea typeface="Arial Unicode MS" pitchFamily="2"/>
                <a:cs typeface="Tahoma" pitchFamily="2"/>
              </a:rPr>
              <a:t>Strong Frederick. </a:t>
            </a:r>
            <a:r>
              <a:rPr lang="en-GB" sz="3600" i="1" dirty="0">
                <a:ea typeface="Arial Unicode MS" pitchFamily="2"/>
                <a:cs typeface="Tahoma" pitchFamily="2"/>
              </a:rPr>
              <a:t>Greece as a Kingdom: Or a Statistical Description of That Country, from the Arrival of King </a:t>
            </a:r>
            <a:r>
              <a:rPr lang="en-GB" sz="3600" i="1" dirty="0" err="1">
                <a:ea typeface="Arial Unicode MS" pitchFamily="2"/>
                <a:cs typeface="Tahoma" pitchFamily="2"/>
              </a:rPr>
              <a:t>Otho</a:t>
            </a:r>
            <a:r>
              <a:rPr lang="en-GB" sz="3600" i="1" dirty="0">
                <a:ea typeface="Arial Unicode MS" pitchFamily="2"/>
                <a:cs typeface="Tahoma" pitchFamily="2"/>
              </a:rPr>
              <a:t>, in 1833, Down to the Present Time</a:t>
            </a:r>
            <a:r>
              <a:rPr lang="en-GB" sz="3600" dirty="0">
                <a:ea typeface="Arial Unicode MS" pitchFamily="2"/>
                <a:cs typeface="Tahoma" pitchFamily="2"/>
              </a:rPr>
              <a:t>.  London: Longman, Brown, Green, and Longmans, 1842.</a:t>
            </a:r>
          </a:p>
          <a:p>
            <a:pPr marR="46800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3600" dirty="0" err="1">
                <a:ea typeface="Arial Unicode MS" pitchFamily="2"/>
                <a:cs typeface="Tahoma" pitchFamily="2"/>
              </a:rPr>
              <a:t>Valaoras</a:t>
            </a:r>
            <a:r>
              <a:rPr lang="en-GB" sz="3600" dirty="0">
                <a:ea typeface="Arial Unicode MS" pitchFamily="2"/>
                <a:cs typeface="Tahoma" pitchFamily="2"/>
              </a:rPr>
              <a:t>, V. “</a:t>
            </a:r>
            <a:r>
              <a:rPr lang="en-GB" sz="3600" i="1" dirty="0">
                <a:ea typeface="Arial Unicode MS" pitchFamily="2"/>
                <a:cs typeface="Tahoma" pitchFamily="2"/>
              </a:rPr>
              <a:t>A Reconstruction of the Demographic History of Modern Greece.</a:t>
            </a:r>
            <a:r>
              <a:rPr lang="en-GB" sz="3600" dirty="0">
                <a:ea typeface="Arial Unicode MS" pitchFamily="2"/>
                <a:cs typeface="Tahoma" pitchFamily="2"/>
              </a:rPr>
              <a:t>” </a:t>
            </a:r>
            <a:r>
              <a:rPr lang="en-GB" sz="3600" i="1" dirty="0">
                <a:ea typeface="Arial Unicode MS" pitchFamily="2"/>
                <a:cs typeface="Tahoma" pitchFamily="2"/>
              </a:rPr>
              <a:t>The Milbank Memorial Fund Quarterly</a:t>
            </a:r>
            <a:r>
              <a:rPr lang="en-GB" sz="3600" dirty="0">
                <a:ea typeface="Arial Unicode MS" pitchFamily="2"/>
                <a:cs typeface="Tahoma" pitchFamily="2"/>
              </a:rPr>
              <a:t> 38 (1960): 115-39.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endParaRPr lang="el-GR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Verdana" pitchFamily="34"/>
              </a:rPr>
              <a:t>Βι</a:t>
            </a:r>
            <a:r>
              <a:rPr lang="en-GB" dirty="0">
                <a:latin typeface="Verdana" pitchFamily="34"/>
              </a:rPr>
              <a:t>βλιογραφία</a:t>
            </a: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700" dirty="0">
                <a:ea typeface="Arial Unicode MS" pitchFamily="2"/>
                <a:cs typeface="Tahoma" pitchFamily="2"/>
              </a:rPr>
              <a:t>Βαλα</a:t>
            </a:r>
            <a:r>
              <a:rPr lang="en-GB" sz="1700" dirty="0" err="1">
                <a:ea typeface="Arial Unicode MS" pitchFamily="2"/>
                <a:cs typeface="Tahoma" pitchFamily="2"/>
              </a:rPr>
              <a:t>ώρ</a:t>
            </a:r>
            <a:r>
              <a:rPr lang="en-GB" sz="1700" dirty="0">
                <a:ea typeface="Arial Unicode MS" pitchFamily="2"/>
                <a:cs typeface="Tahoma" pitchFamily="2"/>
              </a:rPr>
              <a:t>ας, Βασίλειος. “</a:t>
            </a:r>
            <a:r>
              <a:rPr lang="en-GB" sz="1700" dirty="0" err="1">
                <a:ea typeface="Arial Unicode MS" pitchFamily="2"/>
                <a:cs typeface="Tahoma" pitchFamily="2"/>
              </a:rPr>
              <a:t>Δημογρ</a:t>
            </a:r>
            <a:r>
              <a:rPr lang="en-GB" sz="1700" dirty="0">
                <a:ea typeface="Arial Unicode MS" pitchFamily="2"/>
                <a:cs typeface="Tahoma" pitchFamily="2"/>
              </a:rPr>
              <a:t>αφική ἱστορία τῆς συγχρόνου Ἑλλάδος (1860-1965).”</a:t>
            </a:r>
            <a:r>
              <a:rPr lang="en-GB" sz="1700" i="1" dirty="0">
                <a:ea typeface="Arial Unicode MS" pitchFamily="2"/>
                <a:cs typeface="Tahoma" pitchFamily="2"/>
              </a:rPr>
              <a:t> Ἐπιθεώρησις Οἰκονομικῶν καί Πολιτικῶν Ἐπιστημῶν</a:t>
            </a:r>
            <a:r>
              <a:rPr lang="en-GB" sz="1700" dirty="0">
                <a:ea typeface="Arial Unicode MS" pitchFamily="2"/>
                <a:cs typeface="Tahoma" pitchFamily="2"/>
              </a:rPr>
              <a:t> 14.1-2 (1959).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700" dirty="0">
                <a:ea typeface="Arial Unicode MS" pitchFamily="2"/>
                <a:cs typeface="Tahoma" pitchFamily="2"/>
              </a:rPr>
              <a:t>Μα</a:t>
            </a:r>
            <a:r>
              <a:rPr lang="en-GB" sz="1700" dirty="0" err="1">
                <a:ea typeface="Arial Unicode MS" pitchFamily="2"/>
                <a:cs typeface="Tahoma" pitchFamily="2"/>
              </a:rPr>
              <a:t>νσόλ</a:t>
            </a:r>
            <a:r>
              <a:rPr lang="en-GB" sz="1700" dirty="0">
                <a:ea typeface="Arial Unicode MS" pitchFamily="2"/>
                <a:cs typeface="Tahoma" pitchFamily="2"/>
              </a:rPr>
              <a:t>ας, Αλέξανδρος. </a:t>
            </a:r>
            <a:r>
              <a:rPr lang="en-GB" sz="1700" i="1" dirty="0" err="1">
                <a:ea typeface="Arial Unicode MS" pitchFamily="2"/>
                <a:cs typeface="Tahoma" pitchFamily="2"/>
              </a:rPr>
              <a:t>Πολιτειογρ</a:t>
            </a:r>
            <a:r>
              <a:rPr lang="en-GB" sz="1700" i="1" dirty="0">
                <a:ea typeface="Arial Unicode MS" pitchFamily="2"/>
                <a:cs typeface="Tahoma" pitchFamily="2"/>
              </a:rPr>
              <a:t>αφικαί πληροφορίαι περί Ελλάδος</a:t>
            </a:r>
            <a:r>
              <a:rPr lang="en-GB" sz="1700" dirty="0">
                <a:ea typeface="Arial Unicode MS" pitchFamily="2"/>
                <a:cs typeface="Tahoma" pitchFamily="2"/>
              </a:rPr>
              <a:t>.  </a:t>
            </a:r>
            <a:r>
              <a:rPr lang="en-GB" sz="1700" dirty="0" err="1">
                <a:ea typeface="Arial Unicode MS" pitchFamily="2"/>
                <a:cs typeface="Tahoma" pitchFamily="2"/>
              </a:rPr>
              <a:t>Αθήν</a:t>
            </a:r>
            <a:r>
              <a:rPr lang="en-GB" sz="1700" dirty="0">
                <a:ea typeface="Arial Unicode MS" pitchFamily="2"/>
                <a:cs typeface="Tahoma" pitchFamily="2"/>
              </a:rPr>
              <a:t>α, 1980. 1867.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700" dirty="0">
                <a:ea typeface="Arial Unicode MS" pitchFamily="2"/>
                <a:cs typeface="Tahoma" pitchFamily="2"/>
              </a:rPr>
              <a:t>Πανα</a:t>
            </a:r>
            <a:r>
              <a:rPr lang="en-GB" sz="1700" dirty="0" err="1">
                <a:ea typeface="Arial Unicode MS" pitchFamily="2"/>
                <a:cs typeface="Tahoma" pitchFamily="2"/>
              </a:rPr>
              <a:t>γιωτό</a:t>
            </a:r>
            <a:r>
              <a:rPr lang="en-GB" sz="1700" dirty="0">
                <a:ea typeface="Arial Unicode MS" pitchFamily="2"/>
                <a:cs typeface="Tahoma" pitchFamily="2"/>
              </a:rPr>
              <a:t>πουλος, Βασίλης. </a:t>
            </a:r>
            <a:r>
              <a:rPr lang="en-GB" sz="1700" i="1" dirty="0" err="1">
                <a:ea typeface="Arial Unicode MS" pitchFamily="2"/>
                <a:cs typeface="Tahoma" pitchFamily="2"/>
              </a:rPr>
              <a:t>Πληθυσμός</a:t>
            </a:r>
            <a:r>
              <a:rPr lang="en-GB" sz="1700" i="1" dirty="0">
                <a:ea typeface="Arial Unicode MS" pitchFamily="2"/>
                <a:cs typeface="Tahoma" pitchFamily="2"/>
              </a:rPr>
              <a:t> καί </a:t>
            </a:r>
            <a:r>
              <a:rPr lang="en-GB" sz="1700" i="1" dirty="0" err="1">
                <a:ea typeface="Arial Unicode MS" pitchFamily="2"/>
                <a:cs typeface="Tahoma" pitchFamily="2"/>
              </a:rPr>
              <a:t>οἰκισμοί</a:t>
            </a:r>
            <a:r>
              <a:rPr lang="en-GB" sz="1700" i="1" dirty="0">
                <a:ea typeface="Arial Unicode MS" pitchFamily="2"/>
                <a:cs typeface="Tahoma" pitchFamily="2"/>
              </a:rPr>
              <a:t> </a:t>
            </a:r>
            <a:r>
              <a:rPr lang="en-GB" sz="1700" i="1" dirty="0" err="1">
                <a:ea typeface="Arial Unicode MS" pitchFamily="2"/>
                <a:cs typeface="Tahoma" pitchFamily="2"/>
              </a:rPr>
              <a:t>τῆς</a:t>
            </a:r>
            <a:r>
              <a:rPr lang="en-GB" sz="1700" i="1" dirty="0">
                <a:ea typeface="Arial Unicode MS" pitchFamily="2"/>
                <a:cs typeface="Tahoma" pitchFamily="2"/>
              </a:rPr>
              <a:t> </a:t>
            </a:r>
            <a:r>
              <a:rPr lang="en-GB" sz="1700" i="1" dirty="0" err="1">
                <a:ea typeface="Arial Unicode MS" pitchFamily="2"/>
                <a:cs typeface="Tahoma" pitchFamily="2"/>
              </a:rPr>
              <a:t>Πελο</a:t>
            </a:r>
            <a:r>
              <a:rPr lang="en-GB" sz="1700" i="1" dirty="0">
                <a:ea typeface="Arial Unicode MS" pitchFamily="2"/>
                <a:cs typeface="Tahoma" pitchFamily="2"/>
              </a:rPr>
              <a:t>ποννήσου, 13ος-18ος αἰώνας</a:t>
            </a:r>
            <a:r>
              <a:rPr lang="en-GB" sz="1700" dirty="0">
                <a:ea typeface="Arial Unicode MS" pitchFamily="2"/>
                <a:cs typeface="Tahoma" pitchFamily="2"/>
              </a:rPr>
              <a:t>.  </a:t>
            </a:r>
            <a:r>
              <a:rPr lang="en-GB" sz="1700" dirty="0" err="1">
                <a:ea typeface="Arial Unicode MS" pitchFamily="2"/>
                <a:cs typeface="Tahoma" pitchFamily="2"/>
              </a:rPr>
              <a:t>Αθήν</a:t>
            </a:r>
            <a:r>
              <a:rPr lang="en-GB" sz="1700" dirty="0">
                <a:ea typeface="Arial Unicode MS" pitchFamily="2"/>
                <a:cs typeface="Tahoma" pitchFamily="2"/>
              </a:rPr>
              <a:t>α, 1985.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700" dirty="0" err="1">
                <a:ea typeface="Arial Unicode MS" pitchFamily="2"/>
                <a:cs typeface="Tahoma" pitchFamily="2"/>
              </a:rPr>
              <a:t>Σιάμ</a:t>
            </a:r>
            <a:r>
              <a:rPr lang="en-GB" sz="1700" dirty="0">
                <a:ea typeface="Arial Unicode MS" pitchFamily="2"/>
                <a:cs typeface="Tahoma" pitchFamily="2"/>
              </a:rPr>
              <a:t>πος, Γεώργιος Σ. “</a:t>
            </a:r>
            <a:r>
              <a:rPr lang="en-GB" sz="1700" dirty="0" err="1">
                <a:ea typeface="Arial Unicode MS" pitchFamily="2"/>
                <a:cs typeface="Tahoma" pitchFamily="2"/>
              </a:rPr>
              <a:t>Δημογρ</a:t>
            </a:r>
            <a:r>
              <a:rPr lang="en-GB" sz="1700" dirty="0">
                <a:ea typeface="Arial Unicode MS" pitchFamily="2"/>
                <a:cs typeface="Tahoma" pitchFamily="2"/>
              </a:rPr>
              <a:t>αφική εξέλιξις της νεωτέρας Ελλάδος, 1821-1985.”  Αθήνα: Ανωτάτη Σχολή Οικονομικών και Εμπορικών Επιστημών, 1973.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700" dirty="0">
                <a:ea typeface="Arial Unicode MS" pitchFamily="2"/>
                <a:cs typeface="Tahoma" pitchFamily="2"/>
              </a:rPr>
              <a:t>Ταπ</a:t>
            </a:r>
            <a:r>
              <a:rPr lang="en-GB" sz="1700" dirty="0" err="1">
                <a:ea typeface="Arial Unicode MS" pitchFamily="2"/>
                <a:cs typeface="Tahoma" pitchFamily="2"/>
              </a:rPr>
              <a:t>εινός</a:t>
            </a:r>
            <a:r>
              <a:rPr lang="en-GB" sz="1700" dirty="0">
                <a:ea typeface="Arial Unicode MS" pitchFamily="2"/>
                <a:cs typeface="Tahoma" pitchFamily="2"/>
              </a:rPr>
              <a:t>, </a:t>
            </a:r>
            <a:r>
              <a:rPr lang="en-GB" sz="1700" dirty="0" err="1">
                <a:ea typeface="Arial Unicode MS" pitchFamily="2"/>
                <a:cs typeface="Tahoma" pitchFamily="2"/>
              </a:rPr>
              <a:t>Γιώργος</a:t>
            </a:r>
            <a:r>
              <a:rPr lang="en-GB" sz="1700" dirty="0">
                <a:ea typeface="Arial Unicode MS" pitchFamily="2"/>
                <a:cs typeface="Tahoma" pitchFamily="2"/>
              </a:rPr>
              <a:t> Φ. </a:t>
            </a:r>
            <a:r>
              <a:rPr lang="en-GB" sz="1700" i="1" dirty="0" err="1">
                <a:ea typeface="Arial Unicode MS" pitchFamily="2"/>
                <a:cs typeface="Tahoma" pitchFamily="2"/>
              </a:rPr>
              <a:t>Στοιχεί</a:t>
            </a:r>
            <a:r>
              <a:rPr lang="en-GB" sz="1700" i="1" dirty="0">
                <a:ea typeface="Arial Unicode MS" pitchFamily="2"/>
                <a:cs typeface="Tahoma" pitchFamily="2"/>
              </a:rPr>
              <a:t>α δημογραφίας</a:t>
            </a:r>
            <a:r>
              <a:rPr lang="en-GB" sz="1700" dirty="0">
                <a:ea typeface="Arial Unicode MS" pitchFamily="2"/>
                <a:cs typeface="Tahoma" pitchFamily="2"/>
              </a:rPr>
              <a:t>.  </a:t>
            </a:r>
            <a:r>
              <a:rPr lang="en-GB" sz="1700" dirty="0" err="1">
                <a:ea typeface="Arial Unicode MS" pitchFamily="2"/>
                <a:cs typeface="Tahoma" pitchFamily="2"/>
              </a:rPr>
              <a:t>Αθήν</a:t>
            </a:r>
            <a:r>
              <a:rPr lang="en-GB" sz="1700" dirty="0">
                <a:ea typeface="Arial Unicode MS" pitchFamily="2"/>
                <a:cs typeface="Tahoma" pitchFamily="2"/>
              </a:rPr>
              <a:t>α: Παπαζήσης, 1993.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700" dirty="0" err="1">
                <a:ea typeface="Arial Unicode MS" pitchFamily="2"/>
                <a:cs typeface="Tahoma" pitchFamily="2"/>
              </a:rPr>
              <a:t>Χουλι</a:t>
            </a:r>
            <a:r>
              <a:rPr lang="en-GB" sz="1700" dirty="0">
                <a:ea typeface="Arial Unicode MS" pitchFamily="2"/>
                <a:cs typeface="Tahoma" pitchFamily="2"/>
              </a:rPr>
              <a:t>αράκης, Μ. </a:t>
            </a:r>
            <a:r>
              <a:rPr lang="en-GB" sz="1700" i="1" dirty="0" err="1">
                <a:ea typeface="Arial Unicode MS" pitchFamily="2"/>
                <a:cs typeface="Tahoma" pitchFamily="2"/>
              </a:rPr>
              <a:t>Γεωγρ</a:t>
            </a:r>
            <a:r>
              <a:rPr lang="en-GB" sz="1700" i="1" dirty="0">
                <a:ea typeface="Arial Unicode MS" pitchFamily="2"/>
                <a:cs typeface="Tahoma" pitchFamily="2"/>
              </a:rPr>
              <a:t>αφική, διοικητική και πληθυσμιακή εξέλιξις της Ελλάδος, 1821-1971</a:t>
            </a:r>
            <a:r>
              <a:rPr lang="en-GB" sz="1700" dirty="0">
                <a:ea typeface="Arial Unicode MS" pitchFamily="2"/>
                <a:cs typeface="Tahoma" pitchFamily="2"/>
              </a:rPr>
              <a:t>.  </a:t>
            </a:r>
            <a:r>
              <a:rPr lang="en-GB" sz="1700" dirty="0" err="1">
                <a:ea typeface="Arial Unicode MS" pitchFamily="2"/>
                <a:cs typeface="Tahoma" pitchFamily="2"/>
              </a:rPr>
              <a:t>Αθήν</a:t>
            </a:r>
            <a:r>
              <a:rPr lang="en-GB" sz="1700" dirty="0">
                <a:ea typeface="Arial Unicode MS" pitchFamily="2"/>
                <a:cs typeface="Tahoma" pitchFamily="2"/>
              </a:rPr>
              <a:t>α, 1974.</a:t>
            </a:r>
          </a:p>
          <a:p>
            <a:endParaRPr lang="el-GR" sz="1700" dirty="0"/>
          </a:p>
        </p:txBody>
      </p:sp>
      <p:sp>
        <p:nvSpPr>
          <p:cNvPr id="3" name="TextBox 2" hidden="1"/>
          <p:cNvSpPr txBox="1"/>
          <p:nvPr/>
        </p:nvSpPr>
        <p:spPr>
          <a:xfrm>
            <a:off x="900000" y="1800000"/>
            <a:ext cx="8640000" cy="48481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635040" marR="0" lvl="0" indent="-63504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Βαλα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ώρ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ας, Βασίλειος. “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Δημογρ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αφική ἱστορία τῆς συγχρόνου Ἑλλάδος (1860-1965).”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 Ἐπιθεώρησις Οἰκονομικῶν καί Πολιτικῶν Ἐπιστημῶν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 14.1-2 (1959).</a:t>
            </a:r>
          </a:p>
          <a:p>
            <a:pPr marL="677160" marR="0" lvl="0" indent="-67716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Μα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νσόλ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ας, Αλέξανδρος. </a:t>
            </a:r>
            <a:r>
              <a:rPr lang="en-GB" sz="2400" b="0" i="1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Πολιτειογρ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αφικαί πληροφορίαι περί Ελλάδος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.  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Αθήν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α, 1980. 1867.</a:t>
            </a:r>
          </a:p>
          <a:p>
            <a:pPr marL="677160" marR="0" lvl="0" indent="-67716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Πανα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γιωτό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πουλος, Βασίλης. </a:t>
            </a:r>
            <a:r>
              <a:rPr lang="en-GB" sz="2400" b="0" i="1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Πληθυσμός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 καί </a:t>
            </a:r>
            <a:r>
              <a:rPr lang="en-GB" sz="2400" b="0" i="1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οἰκισμοί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 </a:t>
            </a:r>
            <a:r>
              <a:rPr lang="en-GB" sz="2400" b="0" i="1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τῆς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 </a:t>
            </a:r>
            <a:r>
              <a:rPr lang="en-GB" sz="2400" b="0" i="1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Πελο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ποννήσου, 13ος-18ος αἰώνας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.  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Αθήν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α, 1985.</a:t>
            </a:r>
          </a:p>
          <a:p>
            <a:pPr marL="677160" marR="0" lvl="0" indent="-67716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Σιάμ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πος, Γεώργιος Σ. “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Δημογρ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αφική εξέλιξις της νεωτέρας Ελλάδος, 1821-1985.”  Αθήνα: Ανωτάτη Σχολή Οικονομικών και Εμπορικών Επιστημών, 1973.</a:t>
            </a:r>
          </a:p>
          <a:p>
            <a:pPr marL="677160" marR="0" lvl="0" indent="-67716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Ταπ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εινός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, 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Γιώργος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 Φ. </a:t>
            </a:r>
            <a:r>
              <a:rPr lang="en-GB" sz="2400" b="0" i="1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Στοιχεί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 δημογραφίας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.  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Αθήν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α: Παπαζήσης, 1993.</a:t>
            </a:r>
          </a:p>
          <a:p>
            <a:pPr marL="677160" marR="0" lvl="0" indent="-67716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Χουλι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αράκης, Μ. </a:t>
            </a:r>
            <a:r>
              <a:rPr lang="en-GB" sz="2400" b="0" i="1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Γεωγρ</a:t>
            </a:r>
            <a:r>
              <a:rPr lang="en-GB" sz="2400" b="0" i="1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αφική, διοικητική και πληθυσμιακή εξέλιξις της Ελλάδος, 1821-1971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.  </a:t>
            </a:r>
            <a:r>
              <a:rPr lang="en-GB" sz="24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Αθήν</a:t>
            </a:r>
            <a:r>
              <a:rPr lang="en-GB" sz="24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α, 1974.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Verdana" pitchFamily="34"/>
              </a:rPr>
              <a:t>Βι</a:t>
            </a:r>
            <a:r>
              <a:rPr lang="en-GB" dirty="0">
                <a:latin typeface="Verdana" pitchFamily="34"/>
              </a:rPr>
              <a:t>βλιογραφία</a:t>
            </a: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</a:t>
            </a:r>
            <a:r>
              <a:rPr lang="en-US" dirty="0" err="1"/>
              <a:t>Ενότητ</a:t>
            </a:r>
            <a:r>
              <a:rPr lang="en-US" dirty="0"/>
              <a:t>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3600" dirty="0"/>
              <a:t>Η δημογραφική εξέλιξη της ελληνικής κοινωνίας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510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507" y="1477949"/>
            <a:ext cx="9071610" cy="4989036"/>
          </a:xfrm>
        </p:spPr>
        <p:txBody>
          <a:bodyPr>
            <a:normAutofit/>
          </a:bodyPr>
          <a:lstStyle/>
          <a:p>
            <a:r>
              <a:rPr lang="el-GR" sz="2205" dirty="0"/>
              <a:t>Το παρόν εκπαιδευτικό υλικό έχει αναπτυχθεί </a:t>
            </a:r>
            <a:r>
              <a:rPr lang="el-GR" sz="2205" dirty="0" err="1"/>
              <a:t>στ</a:t>
            </a:r>
            <a:r>
              <a:rPr lang="en-US" sz="2205" dirty="0"/>
              <a:t>o</a:t>
            </a:r>
            <a:r>
              <a:rPr lang="el-GR" sz="2205" dirty="0"/>
              <a:t> </a:t>
            </a:r>
            <a:r>
              <a:rPr lang="el-GR" sz="2205" dirty="0" err="1"/>
              <a:t>πλαίσι</a:t>
            </a:r>
            <a:r>
              <a:rPr lang="en-US" sz="2205" dirty="0"/>
              <a:t>o</a:t>
            </a:r>
            <a:r>
              <a:rPr lang="el-GR" sz="2205" dirty="0"/>
              <a:t> του εκπαιδευτικού έργου του διδάσκοντα.</a:t>
            </a:r>
            <a:endParaRPr lang="en-US" sz="2205" dirty="0"/>
          </a:p>
          <a:p>
            <a:r>
              <a:rPr lang="el-GR" sz="2205" dirty="0"/>
              <a:t>Το έργο «</a:t>
            </a:r>
            <a:r>
              <a:rPr lang="el-GR" sz="2205" b="1" dirty="0"/>
              <a:t>Ανοικτά Ακαδημαϊκά Μαθήματα στο Πανεπιστήμιο Αθηνών</a:t>
            </a:r>
            <a:r>
              <a:rPr lang="el-GR" sz="2205" dirty="0"/>
              <a:t>» έχει χρηματοδοτήσει μόνο την αναδιαμόρφωση του εκπαιδευτικού υλικού. </a:t>
            </a:r>
            <a:endParaRPr lang="en-US" sz="2205" dirty="0"/>
          </a:p>
          <a:p>
            <a:r>
              <a:rPr lang="el-GR" sz="2205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917" y="5129220"/>
            <a:ext cx="6064539" cy="152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21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4031" y="3149864"/>
            <a:ext cx="9072563" cy="1259946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</a:pPr>
            <a:r>
              <a:rPr lang="en-GB" sz="5400" dirty="0">
                <a:latin typeface="Verdana" pitchFamily="34"/>
              </a:rPr>
              <a:t>Η </a:t>
            </a:r>
            <a:r>
              <a:rPr lang="en-GB" sz="5400" dirty="0" err="1">
                <a:latin typeface="Verdana" pitchFamily="34"/>
              </a:rPr>
              <a:t>δημογρ</a:t>
            </a:r>
            <a:r>
              <a:rPr lang="en-GB" sz="5400" dirty="0">
                <a:latin typeface="Verdana" pitchFamily="34"/>
              </a:rPr>
              <a:t>αφική εξέλιξη της ελληνικής </a:t>
            </a:r>
            <a:r>
              <a:rPr lang="en-GB" sz="5400" dirty="0" smtClean="0">
                <a:latin typeface="Verdana" pitchFamily="34"/>
              </a:rPr>
              <a:t>κοινωνίας</a:t>
            </a: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5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42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9" y="302737"/>
            <a:ext cx="10079567" cy="1259946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713" y="1716075"/>
            <a:ext cx="9464753" cy="4989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205" dirty="0"/>
              <a:t>Το παρόν έργο αποτελεί την έκδοση 1.0.</a:t>
            </a:r>
          </a:p>
        </p:txBody>
      </p:sp>
    </p:spTree>
    <p:extLst>
      <p:ext uri="{BB962C8B-B14F-4D97-AF65-F5344CB8AC3E}">
        <p14:creationId xmlns:p14="http://schemas.microsoft.com/office/powerpoint/2010/main" val="252392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205" dirty="0" err="1"/>
              <a:t>Copyright</a:t>
            </a:r>
            <a:r>
              <a:rPr lang="el-GR" sz="2205" dirty="0"/>
              <a:t> </a:t>
            </a:r>
            <a:r>
              <a:rPr lang="el-GR" sz="2205" dirty="0" err="1"/>
              <a:t>Εθνικόν</a:t>
            </a:r>
            <a:r>
              <a:rPr lang="el-GR" sz="2205" dirty="0"/>
              <a:t> και </a:t>
            </a:r>
            <a:r>
              <a:rPr lang="el-GR" sz="2205" dirty="0" err="1"/>
              <a:t>Καποδιστριακόν</a:t>
            </a:r>
            <a:r>
              <a:rPr lang="el-GR" sz="2205" dirty="0"/>
              <a:t> </a:t>
            </a:r>
            <a:r>
              <a:rPr lang="el-GR" sz="2205" dirty="0" err="1"/>
              <a:t>Πανεπιστήμιον</a:t>
            </a:r>
            <a:r>
              <a:rPr lang="el-GR" sz="2205" dirty="0"/>
              <a:t> Αθηνών</a:t>
            </a:r>
            <a:r>
              <a:rPr lang="en-US" sz="2205" dirty="0"/>
              <a:t>, </a:t>
            </a:r>
            <a:r>
              <a:rPr lang="el-GR" sz="2205" dirty="0" smtClean="0"/>
              <a:t>Κατερίνα </a:t>
            </a:r>
            <a:r>
              <a:rPr lang="el-GR" sz="2205" dirty="0" err="1" smtClean="0"/>
              <a:t>Γαρδίκα</a:t>
            </a:r>
            <a:r>
              <a:rPr lang="el-GR" sz="2205" dirty="0" smtClean="0"/>
              <a:t>, 2015. «ΙΙ 18</a:t>
            </a:r>
            <a:r>
              <a:rPr lang="el-GR" sz="2205" dirty="0"/>
              <a:t>. Νεότερη Ελληνική Ιστορία Α'. Ενότητα </a:t>
            </a:r>
            <a:r>
              <a:rPr lang="el-GR" sz="2205" dirty="0" smtClean="0"/>
              <a:t>3: </a:t>
            </a:r>
            <a:r>
              <a:rPr lang="el-GR" sz="2205" dirty="0"/>
              <a:t>Η δημογραφική εξέλιξη της ελληνικής κοινωνίας.». Έκδοση: 1.0. Αθήνα 2015. Διαθέσιμο από τη δικτυακή διεύθυνση: </a:t>
            </a:r>
            <a:r>
              <a:rPr lang="en-US" sz="2205" dirty="0">
                <a:hlinkClick r:id="rId3"/>
              </a:rPr>
              <a:t>http://</a:t>
            </a:r>
            <a:r>
              <a:rPr lang="en-US" sz="2205" dirty="0" smtClean="0">
                <a:hlinkClick r:id="rId3"/>
              </a:rPr>
              <a:t>opencourses.uoa.gr/courses/ARCH1</a:t>
            </a:r>
            <a:r>
              <a:rPr lang="el-GR" sz="2205" dirty="0" smtClean="0"/>
              <a:t>.</a:t>
            </a:r>
            <a:endParaRPr lang="el-GR" sz="2205" dirty="0"/>
          </a:p>
        </p:txBody>
      </p:sp>
    </p:spTree>
    <p:extLst>
      <p:ext uri="{BB962C8B-B14F-4D97-AF65-F5344CB8AC3E}">
        <p14:creationId xmlns:p14="http://schemas.microsoft.com/office/powerpoint/2010/main" val="162413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507" y="-178875"/>
            <a:ext cx="9071610" cy="1259946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32" y="842944"/>
            <a:ext cx="9842560" cy="15875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205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205" dirty="0" err="1"/>
              <a:t>κ.λ.π</a:t>
            </a:r>
            <a:r>
              <a:rPr lang="el-GR" sz="2205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2205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641" y="2668580"/>
            <a:ext cx="1817342" cy="63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9032" y="3224209"/>
            <a:ext cx="9961063" cy="3810023"/>
          </a:xfrm>
          <a:prstGeom prst="rect">
            <a:avLst/>
          </a:prstGeom>
        </p:spPr>
        <p:txBody>
          <a:bodyPr vert="horz" wrap="square" lIns="100796" tIns="50398" rIns="100796" bIns="50398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77979" indent="-377979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77979" indent="-377979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77979" indent="-377979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77979" indent="-377979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26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646" dirty="0"/>
              <a:t>Οποιαδήποτε 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 err="1"/>
              <a:t>τ</a:t>
            </a:r>
            <a:r>
              <a:rPr lang="en-US" sz="2205" dirty="0"/>
              <a:t>ο </a:t>
            </a:r>
            <a:r>
              <a:rPr lang="en-US" sz="2205" dirty="0" err="1"/>
              <a:t>Σημείωμ</a:t>
            </a:r>
            <a:r>
              <a:rPr lang="en-US" sz="2205" dirty="0"/>
              <a:t>α Αναφοράς</a:t>
            </a:r>
            <a:endParaRPr lang="el-GR" sz="2205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 err="1"/>
              <a:t>τ</a:t>
            </a:r>
            <a:r>
              <a:rPr lang="en-US" sz="2205" dirty="0"/>
              <a:t>ο </a:t>
            </a:r>
            <a:r>
              <a:rPr lang="en-US" sz="2205" dirty="0" err="1"/>
              <a:t>Σημείωμ</a:t>
            </a:r>
            <a:r>
              <a:rPr lang="en-US" sz="2205" dirty="0"/>
              <a:t>α Αδειοδότησης</a:t>
            </a:r>
            <a:endParaRPr lang="el-GR" sz="2205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 err="1"/>
              <a:t>τ</a:t>
            </a:r>
            <a:r>
              <a:rPr lang="en-US" sz="2205" dirty="0"/>
              <a:t>η </a:t>
            </a:r>
            <a:r>
              <a:rPr lang="en-US" sz="2205" dirty="0" err="1"/>
              <a:t>δήλωση</a:t>
            </a:r>
            <a:r>
              <a:rPr lang="en-US" sz="2205" dirty="0"/>
              <a:t> </a:t>
            </a:r>
            <a:r>
              <a:rPr lang="el-GR" sz="2205" dirty="0" err="1"/>
              <a:t>Δ</a:t>
            </a:r>
            <a:r>
              <a:rPr lang="en-US" sz="2205" dirty="0"/>
              <a:t>ια</a:t>
            </a:r>
            <a:r>
              <a:rPr lang="en-US" sz="2205" dirty="0" err="1"/>
              <a:t>τήρησης</a:t>
            </a:r>
            <a:r>
              <a:rPr lang="en-US" sz="2205" dirty="0"/>
              <a:t> Σημειωμάτων</a:t>
            </a:r>
            <a:endParaRPr lang="el-GR" sz="2205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205" dirty="0"/>
              <a:t>το Σημείωμα Χρήσης Έργων Τρίτων (εφόσον υπάρχει)</a:t>
            </a:r>
          </a:p>
          <a:p>
            <a:pPr marL="0" indent="0">
              <a:buNone/>
            </a:pPr>
            <a:r>
              <a:rPr lang="el-GR" sz="2646" dirty="0"/>
              <a:t>μαζί με τους συνοδευόμενους </a:t>
            </a:r>
            <a:r>
              <a:rPr lang="el-GR" sz="2646" dirty="0" err="1"/>
              <a:t>υπερσυνδέσμους</a:t>
            </a:r>
            <a:r>
              <a:rPr lang="el-GR" sz="2646" dirty="0"/>
              <a:t>.</a:t>
            </a:r>
          </a:p>
          <a:p>
            <a:endParaRPr lang="el-GR" sz="2205" dirty="0"/>
          </a:p>
        </p:txBody>
      </p:sp>
    </p:spTree>
    <p:extLst>
      <p:ext uri="{BB962C8B-B14F-4D97-AF65-F5344CB8AC3E}">
        <p14:creationId xmlns:p14="http://schemas.microsoft.com/office/powerpoint/2010/main" val="194852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" y="-109562"/>
            <a:ext cx="10079567" cy="1259946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407" y="1716075"/>
            <a:ext cx="9763185" cy="49890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Το Έργο αυτό κάνει χρήση των ακόλουθων εικόνων/φωτογραφιών :</a:t>
            </a:r>
          </a:p>
          <a:p>
            <a:pPr marL="0" indent="0">
              <a:buNone/>
            </a:pPr>
            <a:r>
              <a:rPr lang="el-GR" sz="2000" dirty="0" smtClean="0"/>
              <a:t>1.</a:t>
            </a:r>
            <a:r>
              <a:rPr lang="en-US" sz="2000" dirty="0" smtClean="0"/>
              <a:t> Copyrighted</a:t>
            </a:r>
            <a:endParaRPr lang="el-GR" sz="2000" dirty="0" smtClean="0"/>
          </a:p>
          <a:p>
            <a:pPr marL="0" indent="0">
              <a:buNone/>
            </a:pPr>
            <a:r>
              <a:rPr lang="el-GR" sz="2000" dirty="0" smtClean="0"/>
              <a:t>2. </a:t>
            </a:r>
            <a:r>
              <a:rPr lang="en-US" sz="2000" dirty="0" smtClean="0"/>
              <a:t>U.S. Census Bureau, International Data Base</a:t>
            </a:r>
            <a:r>
              <a:rPr lang="en-US" sz="2000" dirty="0"/>
              <a:t>, </a:t>
            </a:r>
            <a:r>
              <a:rPr lang="en-US" sz="2000" dirty="0">
                <a:hlinkClick r:id="rId3"/>
              </a:rPr>
              <a:t>https://www.census.gov/population/international/data/idb/region.php?N=%20Results%20&amp;T=12&amp;A=separate&amp;RT=0&amp;Y=2005&amp;R=-</a:t>
            </a:r>
            <a:r>
              <a:rPr lang="en-US" sz="2000" dirty="0" smtClean="0">
                <a:hlinkClick r:id="rId3"/>
              </a:rPr>
              <a:t>1&amp;C=GR</a:t>
            </a:r>
            <a:r>
              <a:rPr lang="en-US" sz="2000" dirty="0" smtClean="0"/>
              <a:t>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850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Αναλογία πληθυσμού </a:t>
            </a:r>
            <a:r>
              <a:rPr lang="el-GR" dirty="0" smtClean="0"/>
              <a:t>υπαίθρου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16000" algn="ctr">
              <a:lnSpc>
                <a:spcPct val="150000"/>
              </a:lnSpc>
            </a:pPr>
            <a:r>
              <a:rPr lang="en-GB" dirty="0" smtClean="0"/>
              <a:t>1838:</a:t>
            </a:r>
            <a:r>
              <a:rPr lang="en-GB" dirty="0"/>
              <a:t>	</a:t>
            </a:r>
            <a:r>
              <a:rPr lang="en-GB" dirty="0" smtClean="0"/>
              <a:t>79</a:t>
            </a:r>
            <a:r>
              <a:rPr lang="en-GB" dirty="0"/>
              <a:t>%</a:t>
            </a:r>
          </a:p>
          <a:p>
            <a:pPr lvl="0" indent="-216000" algn="ctr">
              <a:lnSpc>
                <a:spcPct val="150000"/>
              </a:lnSpc>
            </a:pPr>
            <a:r>
              <a:rPr lang="en-GB" dirty="0" smtClean="0"/>
              <a:t>1907:</a:t>
            </a:r>
            <a:r>
              <a:rPr lang="en-GB" dirty="0"/>
              <a:t>	</a:t>
            </a:r>
            <a:r>
              <a:rPr lang="en-GB" dirty="0" smtClean="0"/>
              <a:t>67</a:t>
            </a:r>
            <a:r>
              <a:rPr lang="en-GB" dirty="0"/>
              <a:t>%</a:t>
            </a:r>
          </a:p>
          <a:p>
            <a:pPr lvl="0" indent="-216000" algn="ctr">
              <a:lnSpc>
                <a:spcPct val="150000"/>
              </a:lnSpc>
            </a:pPr>
            <a:r>
              <a:rPr lang="en-GB" dirty="0" smtClean="0"/>
              <a:t>1940:</a:t>
            </a:r>
            <a:r>
              <a:rPr lang="en-GB" dirty="0"/>
              <a:t>	</a:t>
            </a:r>
            <a:r>
              <a:rPr lang="en-GB" dirty="0" smtClean="0"/>
              <a:t>52</a:t>
            </a:r>
            <a:r>
              <a:rPr lang="en-GB" dirty="0"/>
              <a:t>%</a:t>
            </a:r>
          </a:p>
          <a:p>
            <a:pPr lvl="0" indent="-216000" algn="ctr">
              <a:lnSpc>
                <a:spcPct val="150000"/>
              </a:lnSpc>
            </a:pPr>
            <a:r>
              <a:rPr lang="en-GB" dirty="0" smtClean="0"/>
              <a:t>1961:</a:t>
            </a:r>
            <a:r>
              <a:rPr lang="en-GB" dirty="0"/>
              <a:t>	</a:t>
            </a:r>
            <a:r>
              <a:rPr lang="en-GB" dirty="0" smtClean="0"/>
              <a:t>50%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43000" lvl="0" indent="-1143000" hangingPunct="0">
              <a:spcBef>
                <a:spcPts val="0"/>
              </a:spcBef>
              <a:buNone/>
            </a:pPr>
            <a:endParaRPr lang="en-US" sz="2400" dirty="0" smtClean="0">
              <a:latin typeface="Arial" pitchFamily="18"/>
              <a:ea typeface="Arial Unicode MS" pitchFamily="2"/>
              <a:cs typeface="Tahoma" pitchFamily="2"/>
            </a:endParaRPr>
          </a:p>
          <a:p>
            <a:pPr marL="1143000" lvl="0" indent="-1143000" hangingPunct="0">
              <a:spcBef>
                <a:spcPts val="0"/>
              </a:spcBef>
              <a:buNone/>
            </a:pPr>
            <a:r>
              <a:rPr lang="el-GR" sz="2400" dirty="0" smtClean="0">
                <a:latin typeface="Arial" pitchFamily="18"/>
                <a:ea typeface="Arial Unicode MS" pitchFamily="2"/>
                <a:cs typeface="Tahoma" pitchFamily="2"/>
              </a:rPr>
              <a:t>Έκταση </a:t>
            </a: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	π. 47,500 τ. χλμ. (36% σημερινής, 131,957)</a:t>
            </a:r>
          </a:p>
          <a:p>
            <a:pPr marL="1143000" lvl="0" indent="-1143000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Πληθυσμός  π. 750,000  </a:t>
            </a:r>
          </a:p>
          <a:p>
            <a:pPr marL="1143000" lvl="0" indent="-1143000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Πυκνότητα π. 16 ανά τ. χλμ. (σήμερα π. 85, </a:t>
            </a:r>
            <a:r>
              <a:rPr lang="el-GR" sz="2400" dirty="0" err="1">
                <a:latin typeface="Arial" pitchFamily="18"/>
                <a:ea typeface="Arial Unicode MS" pitchFamily="2"/>
                <a:cs typeface="Tahoma" pitchFamily="2"/>
              </a:rPr>
              <a:t>υπερ</a:t>
            </a: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- 5πλάσια)</a:t>
            </a:r>
          </a:p>
          <a:p>
            <a:pPr marL="1143000" lvl="0" indent="-1143000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κατανομή: 	Πελοπόννησος  53%</a:t>
            </a:r>
          </a:p>
          <a:p>
            <a:pPr marL="1143000" lvl="0" indent="-1143000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		</a:t>
            </a:r>
            <a:r>
              <a:rPr lang="el-GR" sz="2400" dirty="0" smtClean="0">
                <a:latin typeface="Arial" pitchFamily="18"/>
                <a:ea typeface="Arial Unicode MS" pitchFamily="2"/>
                <a:cs typeface="Tahoma" pitchFamily="2"/>
              </a:rPr>
              <a:t>Ρούμελη  </a:t>
            </a: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25%</a:t>
            </a:r>
          </a:p>
          <a:p>
            <a:pPr marL="1143000" lvl="0" indent="-1143000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		</a:t>
            </a:r>
            <a:r>
              <a:rPr lang="el-GR" sz="2400" dirty="0" smtClean="0">
                <a:latin typeface="Arial" pitchFamily="18"/>
                <a:ea typeface="Arial Unicode MS" pitchFamily="2"/>
                <a:cs typeface="Tahoma" pitchFamily="2"/>
              </a:rPr>
              <a:t>Νησιά  </a:t>
            </a:r>
            <a:r>
              <a:rPr lang="el-GR" sz="2400" dirty="0">
                <a:latin typeface="Arial" pitchFamily="18"/>
                <a:ea typeface="Arial Unicode MS" pitchFamily="2"/>
                <a:cs typeface="Tahoma" pitchFamily="2"/>
              </a:rPr>
              <a:t>22</a:t>
            </a:r>
            <a:r>
              <a:rPr lang="el-GR" sz="2400" dirty="0" smtClean="0">
                <a:latin typeface="Arial" pitchFamily="18"/>
                <a:ea typeface="Arial Unicode MS" pitchFamily="2"/>
                <a:cs typeface="Tahoma" pitchFamily="2"/>
              </a:rPr>
              <a:t>%</a:t>
            </a:r>
            <a:endParaRPr lang="el-GR" sz="2400" dirty="0"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TextBox 2" hidden="1"/>
          <p:cNvSpPr txBox="1"/>
          <p:nvPr/>
        </p:nvSpPr>
        <p:spPr>
          <a:xfrm>
            <a:off x="360000" y="1800000"/>
            <a:ext cx="9540000" cy="5359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1143000" marR="0" lvl="0" indent="-114300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l-GR" sz="32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Έκταση 	π. 47,500 τ. χλμ. (36% σημερινής, 131,957)</a:t>
            </a:r>
          </a:p>
          <a:p>
            <a:pPr marL="1143000" marR="0" lvl="0" indent="-114300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l-GR" sz="32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Πληθυσμός  π. 750,000  </a:t>
            </a:r>
          </a:p>
          <a:p>
            <a:pPr marL="1143000" marR="0" lvl="0" indent="-114300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l-GR" sz="32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Πυκνότητα π. 16 ανά τ. χλμ. (σήμερα π. 85, </a:t>
            </a:r>
            <a:r>
              <a:rPr lang="el-GR" sz="32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υπερ</a:t>
            </a:r>
            <a:r>
              <a:rPr lang="el-GR" sz="32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- 5πλάσια)</a:t>
            </a:r>
          </a:p>
          <a:p>
            <a:pPr marL="1143000" marR="0" lvl="0" indent="-114300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l-GR" sz="32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κατανομή: 	Πελοπόννησος  53%</a:t>
            </a:r>
          </a:p>
          <a:p>
            <a:pPr marL="1143000" marR="0" lvl="0" indent="-114300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l-GR" sz="32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				Ρούμελη  25%</a:t>
            </a:r>
          </a:p>
          <a:p>
            <a:pPr marL="1143000" marR="0" lvl="0" indent="-114300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l-GR" sz="32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				Νησιά  22%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l-GR" sz="1800" b="0" i="0" u="none" strike="noStrike" kern="1200" dirty="0">
              <a:ln>
                <a:noFill/>
              </a:ln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Φυσικά</a:t>
            </a:r>
            <a:r>
              <a:rPr lang="en-GB" dirty="0"/>
              <a:t> χαρα</a:t>
            </a:r>
            <a:r>
              <a:rPr lang="en-GB" dirty="0" err="1"/>
              <a:t>κτηριστικά</a:t>
            </a:r>
            <a:r>
              <a:rPr lang="en-GB" dirty="0"/>
              <a:t> </a:t>
            </a:r>
            <a:r>
              <a:rPr lang="en-GB" dirty="0" err="1"/>
              <a:t>ελληνικής</a:t>
            </a:r>
            <a:r>
              <a:rPr lang="en-GB" dirty="0"/>
              <a:t> επ</a:t>
            </a:r>
            <a:r>
              <a:rPr lang="en-GB" dirty="0" err="1"/>
              <a:t>ικράτει</a:t>
            </a:r>
            <a:r>
              <a:rPr lang="en-GB" dirty="0"/>
              <a:t>ας 1830</a:t>
            </a: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840263"/>
          </a:xfrm>
        </p:spPr>
        <p:txBody>
          <a:bodyPr>
            <a:normAutofit/>
          </a:bodyPr>
          <a:lstStyle/>
          <a:p>
            <a:pPr lvl="0"/>
            <a:r>
              <a:rPr lang="en-GB" sz="4400" dirty="0" err="1" smtClean="0">
                <a:latin typeface="Arial" pitchFamily="18"/>
                <a:ea typeface="Arial Unicode MS" pitchFamily="2"/>
                <a:cs typeface="Tahoma" pitchFamily="2"/>
              </a:rPr>
              <a:t>Πυκνότητ</a:t>
            </a:r>
            <a:r>
              <a:rPr lang="en-GB" sz="4400" dirty="0" smtClean="0">
                <a:latin typeface="Arial" pitchFamily="18"/>
                <a:ea typeface="Arial Unicode MS" pitchFamily="2"/>
                <a:cs typeface="Tahoma" pitchFamily="2"/>
              </a:rPr>
              <a:t>α</a:t>
            </a:r>
            <a:endParaRPr lang="el-GR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178663"/>
              </p:ext>
            </p:extLst>
          </p:nvPr>
        </p:nvGraphicFramePr>
        <p:xfrm>
          <a:off x="3752850" y="1296988"/>
          <a:ext cx="2574925" cy="5555520"/>
        </p:xfrm>
        <a:graphic>
          <a:graphicData uri="http://schemas.openxmlformats.org/drawingml/2006/table">
            <a:tbl>
              <a:tblPr firstRow="1" bandRow="1"/>
              <a:tblGrid>
                <a:gridCol w="929670"/>
                <a:gridCol w="1645255"/>
              </a:tblGrid>
              <a:tr h="34344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 err="1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Έτος</a:t>
                      </a:r>
                      <a:endParaRPr lang="en-GB" sz="1200" b="0" i="0" u="none" strike="noStrike" kern="1200" dirty="0">
                        <a:ln>
                          <a:noFill/>
                        </a:ln>
                        <a:latin typeface="Arial" pitchFamily="18"/>
                        <a:ea typeface="Arial Unicode MS" pitchFamily="2"/>
                        <a:cs typeface="Tahoma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 err="1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Πυκνότητ</a:t>
                      </a: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α ανά τ.χλμ.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19,76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15,86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17,34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17,89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18,12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17,95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19,26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19,58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20,21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20,77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21,79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22,56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23,08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29,04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33,45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34,39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1896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38,26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1907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41,64</a:t>
                      </a:r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1920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800"/>
                      </a:pPr>
                      <a:r>
                        <a:rPr lang="en-GB" sz="1200" b="0" i="0" u="none" strike="noStrike" kern="1200" dirty="0">
                          <a:ln>
                            <a:noFill/>
                          </a:ln>
                          <a:latin typeface="Arial" pitchFamily="18"/>
                          <a:ea typeface="Arial Unicode MS" pitchFamily="2"/>
                          <a:cs typeface="Tahoma" pitchFamily="2"/>
                        </a:rPr>
                        <a:t>39,54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868838"/>
          </a:xfrm>
        </p:spPr>
        <p:txBody>
          <a:bodyPr>
            <a:normAutofit/>
          </a:bodyPr>
          <a:lstStyle/>
          <a:p>
            <a:r>
              <a:rPr lang="en-GB" sz="4400" dirty="0" err="1">
                <a:latin typeface="Arial" pitchFamily="18"/>
                <a:ea typeface="Arial Unicode MS" pitchFamily="2"/>
                <a:cs typeface="Tahoma" pitchFamily="2"/>
              </a:rPr>
              <a:t>Πυκνότητ</a:t>
            </a:r>
            <a:r>
              <a:rPr lang="en-GB" sz="4400" dirty="0">
                <a:latin typeface="Arial" pitchFamily="18"/>
                <a:ea typeface="Arial Unicode MS" pitchFamily="2"/>
                <a:cs typeface="Tahoma" pitchFamily="2"/>
              </a:rPr>
              <a:t>α</a:t>
            </a:r>
            <a:endParaRPr lang="el-GR" sz="4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11175" y="1716088"/>
          <a:ext cx="9072563" cy="4989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800" dirty="0"/>
              <a:t>Θνησιμότητα, Γεννητικότητα, Φυσική αύξηση </a:t>
            </a:r>
            <a:r>
              <a:rPr lang="el-GR" sz="4800" dirty="0" smtClean="0"/>
              <a:t>πληθυσμού</a:t>
            </a:r>
            <a:endParaRPr lang="el-GR" sz="4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3989787"/>
              </p:ext>
            </p:extLst>
          </p:nvPr>
        </p:nvGraphicFramePr>
        <p:xfrm>
          <a:off x="2028031" y="2143916"/>
          <a:ext cx="5820568" cy="422830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455142"/>
                <a:gridCol w="1455142"/>
                <a:gridCol w="1455142"/>
                <a:gridCol w="1455142"/>
              </a:tblGrid>
              <a:tr h="38887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r>
                        <a:rPr lang="el-GR" sz="2400" u="none" strike="noStrike" dirty="0" smtClean="0">
                          <a:effectLst/>
                        </a:rPr>
                        <a:t>Έτος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ΑΔΘ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ΑΔΓ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ΔΦΑ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8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u="none" strike="noStrike" dirty="0">
                          <a:effectLst/>
                        </a:rPr>
                        <a:t>1861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26,5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38,6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1,2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678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u="none" strike="noStrike" dirty="0">
                          <a:effectLst/>
                        </a:rPr>
                        <a:t>1907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20,3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33,6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2,3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678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u="none" strike="noStrike" dirty="0">
                          <a:effectLst/>
                        </a:rPr>
                        <a:t>1928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17,4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32,4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2,0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678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u="none" strike="noStrike" dirty="0">
                          <a:effectLst/>
                        </a:rPr>
                        <a:t>1940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14,6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27,6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6788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400" u="none" strike="noStrike" dirty="0">
                          <a:effectLst/>
                        </a:rPr>
                        <a:t>1951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10,0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21,1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1,0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/>
          <p:nvPr/>
        </p:nvGraphicFramePr>
        <p:xfrm>
          <a:off x="850319" y="801720"/>
          <a:ext cx="7993799" cy="6038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r:id="rId4" imgW="1047896" imgH="1047896" progId="Excel.OpenDocumentSpreadsheet.12">
                  <p:embed/>
                </p:oleObj>
              </mc:Choice>
              <mc:Fallback>
                <p:oleObj r:id="rId4" imgW="1047896" imgH="1047896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50319" y="801720"/>
                        <a:ext cx="7993799" cy="6038999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 w="0">
                        <a:solidFill>
                          <a:srgbClr val="000000"/>
                        </a:solidFill>
                        <a:prstDash val="soli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7200000"/>
            <a:ext cx="3420000" cy="346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GB" sz="18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1 </a:t>
            </a:r>
            <a:r>
              <a:rPr lang="en-GB" sz="18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εκτάριο</a:t>
            </a:r>
            <a:r>
              <a:rPr lang="en-GB" sz="18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 = 10 </a:t>
            </a:r>
            <a:r>
              <a:rPr lang="en-GB" sz="1800" b="0" i="0" u="none" strike="noStrike" kern="1200" dirty="0" err="1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στρέμμ</a:t>
            </a:r>
            <a:r>
              <a:rPr lang="en-GB" sz="1800" b="0" i="0" u="none" strike="noStrike" kern="1200" dirty="0">
                <a:ln>
                  <a:noFill/>
                </a:ln>
                <a:latin typeface="Arial" pitchFamily="18"/>
                <a:ea typeface="Arial Unicode MS" pitchFamily="2"/>
                <a:cs typeface="Tahoma" pitchFamily="2"/>
              </a:rPr>
              <a:t>ατα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/>
          <p:nvPr/>
        </p:nvGraphicFramePr>
        <p:xfrm>
          <a:off x="1360440" y="900000"/>
          <a:ext cx="6973200" cy="5760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r:id="rId4" imgW="1047896" imgH="1047896" progId="Excel.OpenDocumentSpreadsheet.12">
                  <p:embed/>
                </p:oleObj>
              </mc:Choice>
              <mc:Fallback>
                <p:oleObj r:id="rId4" imgW="1047896" imgH="1047896" progId="Excel.OpenDocumentSpread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60440" y="900000"/>
                        <a:ext cx="6973200" cy="5760720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 w="0">
                        <a:solidFill>
                          <a:srgbClr val="000000"/>
                        </a:solidFill>
                        <a:prstDash val="soli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655</Words>
  <Application>Microsoft Office PowerPoint</Application>
  <PresentationFormat>Custom</PresentationFormat>
  <Paragraphs>182</Paragraphs>
  <Slides>25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Arial Unicode MS</vt:lpstr>
      <vt:lpstr>ＭＳ Ｐゴシック</vt:lpstr>
      <vt:lpstr>Albany</vt:lpstr>
      <vt:lpstr>Arial</vt:lpstr>
      <vt:lpstr>Calibri</vt:lpstr>
      <vt:lpstr>Tahoma</vt:lpstr>
      <vt:lpstr>Times New Roman</vt:lpstr>
      <vt:lpstr>Verdana</vt:lpstr>
      <vt:lpstr>Wingdings</vt:lpstr>
      <vt:lpstr>Θέμα του Office</vt:lpstr>
      <vt:lpstr>OpenDocument Spreadsheet</vt:lpstr>
      <vt:lpstr>Νεότερη Ελληνική Ιστορία Α'</vt:lpstr>
      <vt:lpstr>Η δημογραφική εξέλιξη της ελληνικής κοινωνίας</vt:lpstr>
      <vt:lpstr>Αναλογία πληθυσμού υπαίθρου</vt:lpstr>
      <vt:lpstr>Φυσικά χαρακτηριστικά ελληνικής επικράτειας 1830</vt:lpstr>
      <vt:lpstr>Πυκνότητα</vt:lpstr>
      <vt:lpstr>Πυκνότητα</vt:lpstr>
      <vt:lpstr>Θνησιμότητα, Γεννητικότητα, Φυσική αύξηση πληθυσμού</vt:lpstr>
      <vt:lpstr>PowerPoint Presentation</vt:lpstr>
      <vt:lpstr>PowerPoint Presentation</vt:lpstr>
      <vt:lpstr>Population of Athens 1813-1920</vt:lpstr>
      <vt:lpstr>Population of Athens 1813-1920</vt:lpstr>
      <vt:lpstr>PowerPoint Presentation</vt:lpstr>
      <vt:lpstr>Γεννητικότητα και θνησιμότητα</vt:lpstr>
      <vt:lpstr>Ελληνική Στατιστική Αρχή</vt:lpstr>
      <vt:lpstr>Πληθυσμός Ελλάδας 2005</vt:lpstr>
      <vt:lpstr>Βιβλιογραφία</vt:lpstr>
      <vt:lpstr>Βιβλιογραφία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Gardikas</dc:creator>
  <cp:lastModifiedBy>Yannis</cp:lastModifiedBy>
  <cp:revision>47</cp:revision>
  <dcterms:created xsi:type="dcterms:W3CDTF">2010-02-25T11:15:38Z</dcterms:created>
  <dcterms:modified xsi:type="dcterms:W3CDTF">2015-11-30T09:43:09Z</dcterms:modified>
</cp:coreProperties>
</file>