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1" r:id="rId2"/>
    <p:sldId id="264" r:id="rId3"/>
    <p:sldId id="261" r:id="rId4"/>
    <p:sldId id="262" r:id="rId5"/>
    <p:sldId id="266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280" r:id="rId25"/>
    <p:sldId id="290" r:id="rId26"/>
    <p:sldId id="295" r:id="rId27"/>
    <p:sldId id="299" r:id="rId28"/>
    <p:sldId id="292" r:id="rId29"/>
    <p:sldId id="291" r:id="rId30"/>
    <p:sldId id="294" r:id="rId31"/>
    <p:sldId id="293" r:id="rId32"/>
    <p:sldId id="336" r:id="rId33"/>
    <p:sldId id="345" r:id="rId34"/>
    <p:sldId id="346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1"/>
            <p14:sldId id="262"/>
            <p14:sldId id="266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36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9309" autoAdjust="0"/>
  </p:normalViewPr>
  <p:slideViewPr>
    <p:cSldViewPr>
      <p:cViewPr varScale="1">
        <p:scale>
          <a:sx n="78" d="100"/>
          <a:sy n="78" d="100"/>
        </p:scale>
        <p:origin x="2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26/10/2015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0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169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678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ikuzo.com/wp-content/uploads/2011/10/a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kidscenter.com/images/10415787/child-scribble.jpg" TargetMode="External"/><Relationship Id="rId5" Type="http://schemas.openxmlformats.org/officeDocument/2006/relationships/hyperlink" Target="http://3.bp.blogspot.com/-aDn-pI9pqLY/UOuLPcGXKFI/AAAAAAAAAdI/mHrJlE4SGtA/s400/100_2711.JPG" TargetMode="External"/><Relationship Id="rId4" Type="http://schemas.openxmlformats.org/officeDocument/2006/relationships/hyperlink" Target="http://pianetabambini.it/wp-content/uploads/2013/06/Bambino-Gioco-Scarabocchi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rt.lookandlearn.com/if_files/gallery/preview/Z/Z0000/Z0000-000/Z0000-000100/Z0000-00010095J-001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41.media.tumblr.com/8ab322c02cd3f7d3979265d1c8f1f5ae/tumblr_nug0zxFIzY1rph32ho1_250.jpg" TargetMode="External"/><Relationship Id="rId4" Type="http://schemas.openxmlformats.org/officeDocument/2006/relationships/hyperlink" Target="http://greenwichmums.wpengine.netdna-cdn.com/wp-content/uploads/2014/06/scribbles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ntvarystudio.hu/web/tan/Platthy_Inherend%20_expressiveness%20jav%C3%ADtott_elemei/image011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cmany.org/assets/2013/07/3036mths.jpg" TargetMode="External"/><Relationship Id="rId5" Type="http://schemas.openxmlformats.org/officeDocument/2006/relationships/hyperlink" Target="http://www.csontvarystudio.hu/web/tan/Platthy_Inherend%20_expressiveness%20jav%C3%ADtott_elemei/image009.jpg" TargetMode="External"/><Relationship Id="rId4" Type="http://schemas.openxmlformats.org/officeDocument/2006/relationships/hyperlink" Target="http://www.csontvarystudio.hu/web/tan/Platthy_Inherend%20_expressiveness%20jav%C3%ADtott_elemei/image021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ntvarystudio.hu/web/tan/Platthy_Inherend%20_expressiveness%20jav%C3%ADtott_elemei/image023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ddleeahchaa.com/wp-content/uploads/2011/02/me-ex-1-2011-480.jpg" TargetMode="External"/><Relationship Id="rId5" Type="http://schemas.openxmlformats.org/officeDocument/2006/relationships/hyperlink" Target="http://www.csontvarystudio.hu/web/tan/Platthy_Inherend%20_expressiveness%20jav%C3%ADtott_elemei/image033.jpg" TargetMode="External"/><Relationship Id="rId4" Type="http://schemas.openxmlformats.org/officeDocument/2006/relationships/hyperlink" Target="http://www.csontvarystudio.hu/web/tan/Platthy_Inherend%20_expressiveness%20jav%C3%ADtott_elemei/image029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Διδακτική </a:t>
            </a:r>
            <a:r>
              <a:rPr lang="el-GR" dirty="0"/>
              <a:t>των </a:t>
            </a:r>
            <a:r>
              <a:rPr lang="el-GR" dirty="0" smtClean="0"/>
              <a:t>εικαστικών τεχνών</a:t>
            </a:r>
            <a:br>
              <a:rPr lang="el-GR" dirty="0" smtClean="0"/>
            </a:br>
            <a:r>
              <a:rPr lang="el-GR" sz="3600" dirty="0" smtClean="0"/>
              <a:t>Ενότητα 2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712968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Ουρανία </a:t>
            </a:r>
            <a:r>
              <a:rPr lang="el-GR" dirty="0" err="1" smtClean="0"/>
              <a:t>Κούβου</a:t>
            </a:r>
            <a:endParaRPr lang="el-GR" dirty="0" smtClean="0"/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n-US" dirty="0" err="1" smtClean="0">
                <a:sym typeface="Helvetica" pitchFamily="2" charset="0"/>
              </a:rPr>
              <a:t>i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Τ</a:t>
            </a:r>
            <a:r>
              <a:rPr lang="en-US" dirty="0" smtClean="0">
                <a:sym typeface="Helvetica" pitchFamily="2" charset="0"/>
              </a:rPr>
              <a:t>μ</a:t>
            </a:r>
            <a:r>
              <a:rPr lang="el-GR" dirty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/>
              <a:t>Εκπαίδευσης και Αγωγής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Προσχολική Ηλικία</a:t>
            </a: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5469"/>
            <a:ext cx="5400600" cy="6273507"/>
          </a:xfrm>
        </p:spPr>
      </p:pic>
    </p:spTree>
    <p:extLst>
      <p:ext uri="{BB962C8B-B14F-4D97-AF65-F5344CB8AC3E}">
        <p14:creationId xmlns:p14="http://schemas.microsoft.com/office/powerpoint/2010/main" val="41005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9179049" cy="5037720"/>
          </a:xfrm>
        </p:spPr>
      </p:pic>
    </p:spTree>
    <p:extLst>
      <p:ext uri="{BB962C8B-B14F-4D97-AF65-F5344CB8AC3E}">
        <p14:creationId xmlns:p14="http://schemas.microsoft.com/office/powerpoint/2010/main" val="2451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80101"/>
            <a:ext cx="7956376" cy="4962951"/>
          </a:xfrm>
        </p:spPr>
      </p:pic>
    </p:spTree>
    <p:extLst>
      <p:ext uri="{BB962C8B-B14F-4D97-AF65-F5344CB8AC3E}">
        <p14:creationId xmlns:p14="http://schemas.microsoft.com/office/powerpoint/2010/main" val="31632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820472" cy="5347346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11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804248" cy="5103185"/>
          </a:xfrm>
        </p:spPr>
      </p:pic>
    </p:spTree>
    <p:extLst>
      <p:ext uri="{BB962C8B-B14F-4D97-AF65-F5344CB8AC3E}">
        <p14:creationId xmlns:p14="http://schemas.microsoft.com/office/powerpoint/2010/main" val="22832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38" y="15288"/>
            <a:ext cx="4413398" cy="6366040"/>
          </a:xfrm>
        </p:spPr>
      </p:pic>
    </p:spTree>
    <p:extLst>
      <p:ext uri="{BB962C8B-B14F-4D97-AF65-F5344CB8AC3E}">
        <p14:creationId xmlns:p14="http://schemas.microsoft.com/office/powerpoint/2010/main" val="25289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236296" cy="5079698"/>
          </a:xfrm>
        </p:spPr>
      </p:pic>
    </p:spTree>
    <p:extLst>
      <p:ext uri="{BB962C8B-B14F-4D97-AF65-F5344CB8AC3E}">
        <p14:creationId xmlns:p14="http://schemas.microsoft.com/office/powerpoint/2010/main" val="1926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503799" cy="5101288"/>
          </a:xfrm>
        </p:spPr>
      </p:pic>
    </p:spTree>
    <p:extLst>
      <p:ext uri="{BB962C8B-B14F-4D97-AF65-F5344CB8AC3E}">
        <p14:creationId xmlns:p14="http://schemas.microsoft.com/office/powerpoint/2010/main" val="18821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640601" cy="5108154"/>
          </a:xfrm>
        </p:spPr>
      </p:pic>
    </p:spTree>
    <p:extLst>
      <p:ext uri="{BB962C8B-B14F-4D97-AF65-F5344CB8AC3E}">
        <p14:creationId xmlns:p14="http://schemas.microsoft.com/office/powerpoint/2010/main" val="41150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r="-1"/>
          <a:stretch/>
        </p:blipFill>
        <p:spPr>
          <a:xfrm>
            <a:off x="415870" y="664819"/>
            <a:ext cx="8316416" cy="5608467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23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txBody>
          <a:bodyPr>
            <a:normAutofit/>
          </a:bodyPr>
          <a:lstStyle/>
          <a:p>
            <a:pPr lvl="0"/>
            <a:r>
              <a:rPr lang="el-GR" sz="4400" dirty="0"/>
              <a:t>Ενότητα </a:t>
            </a:r>
            <a:r>
              <a:rPr lang="el-GR" sz="4400" dirty="0" smtClean="0"/>
              <a:t>2. </a:t>
            </a:r>
            <a:br>
              <a:rPr lang="el-GR" sz="4400" dirty="0" smtClean="0"/>
            </a:br>
            <a:r>
              <a:rPr lang="el-GR" sz="4400" dirty="0"/>
              <a:t>Το παιδικό σχέδιο ως γνωστική διεργασία: αναπαραστατικές ικανότητες.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010426" cy="5057521"/>
          </a:xfrm>
        </p:spPr>
      </p:pic>
    </p:spTree>
    <p:extLst>
      <p:ext uri="{BB962C8B-B14F-4D97-AF65-F5344CB8AC3E}">
        <p14:creationId xmlns:p14="http://schemas.microsoft.com/office/powerpoint/2010/main" val="20219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164288" cy="5084766"/>
          </a:xfrm>
        </p:spPr>
      </p:pic>
    </p:spTree>
    <p:extLst>
      <p:ext uri="{BB962C8B-B14F-4D97-AF65-F5344CB8AC3E}">
        <p14:creationId xmlns:p14="http://schemas.microsoft.com/office/powerpoint/2010/main" val="6338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501249" cy="5097324"/>
          </a:xfrm>
        </p:spPr>
      </p:pic>
    </p:spTree>
    <p:extLst>
      <p:ext uri="{BB962C8B-B14F-4D97-AF65-F5344CB8AC3E}">
        <p14:creationId xmlns:p14="http://schemas.microsoft.com/office/powerpoint/2010/main" val="12634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723670" cy="5149113"/>
          </a:xfrm>
        </p:spPr>
      </p:pic>
    </p:spTree>
    <p:extLst>
      <p:ext uri="{BB962C8B-B14F-4D97-AF65-F5344CB8AC3E}">
        <p14:creationId xmlns:p14="http://schemas.microsoft.com/office/powerpoint/2010/main" val="6021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3ο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Ουρανία </a:t>
            </a:r>
            <a:r>
              <a:rPr lang="el-GR" sz="2000" dirty="0" err="1" smtClean="0"/>
              <a:t>Κούβου</a:t>
            </a:r>
            <a:r>
              <a:rPr lang="el-GR" sz="2000" dirty="0" smtClean="0"/>
              <a:t>. </a:t>
            </a:r>
            <a:r>
              <a:rPr lang="el-GR" sz="2000" dirty="0"/>
              <a:t>«Διδακτική των εικαστικών </a:t>
            </a:r>
            <a:r>
              <a:rPr lang="el-GR" sz="2000" dirty="0" smtClean="0"/>
              <a:t>τεχνών - </a:t>
            </a:r>
            <a:r>
              <a:rPr lang="el-GR" sz="2000" dirty="0"/>
              <a:t>Ενότητα </a:t>
            </a:r>
            <a:r>
              <a:rPr lang="el-GR" sz="2000" dirty="0" smtClean="0"/>
              <a:t>2</a:t>
            </a:r>
            <a:r>
              <a:rPr lang="el-GR" sz="2000" dirty="0"/>
              <a:t>. Το παιδικό σχέδιο ως γνωστική διεργασία: αναπαραστατικές </a:t>
            </a:r>
            <a:r>
              <a:rPr lang="el-GR" sz="2000" dirty="0" smtClean="0"/>
              <a:t>ικανότητες».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http://opencourses.uoa.gr/courses/ECD103/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Ικανότητα αναγνώρισης και περιγραφής των αναπαραστατικών ικανοτήτων του παιδιού όπως αυτές αναφαίνονται μέσα στο σχέδιό του χρησιμοποιώντας την σχετική βιβλιογραφία.</a:t>
            </a:r>
          </a:p>
          <a:p>
            <a:pPr lvl="0"/>
            <a:r>
              <a:rPr lang="el-GR" dirty="0"/>
              <a:t>Κριτική θεώρηση των διαφορετικών προσεγγίσεων στην ανάλυση του παιδικού σχεδίου και των ποικίλων θεωριών στην διδακτική της τέχνης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/>
              <a:t>1: </a:t>
            </a:r>
            <a:r>
              <a:rPr lang="en-US" sz="2000" b="1" dirty="0" smtClean="0"/>
              <a:t>Copyrighted, </a:t>
            </a:r>
            <a:r>
              <a:rPr lang="el-GR" sz="2000" b="1" dirty="0" smtClean="0"/>
              <a:t>Πηγή: 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www.goikuzo.com/wp-content/uploads/2011/10/a1.jpg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Εικόνα 2: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pianetabambini.it/wp-content/uploads/2013/06/Bambino-Gioco-Scarabocchi.jpg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Εικόνα 3: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5"/>
              </a:rPr>
              <a:t>http://3.bp.blogspot.com/-</a:t>
            </a:r>
            <a:r>
              <a:rPr lang="en-US" sz="2000" b="1" dirty="0" smtClean="0">
                <a:hlinkClick r:id="rId5"/>
              </a:rPr>
              <a:t>aDn-pI9pqLY/UOuLPcGXKFI/AAAAAAAAAdI/mHrJlE4SGtA/s400/100_2711.JPG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Εικόνα 4: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6"/>
              </a:rPr>
              <a:t>http://</a:t>
            </a:r>
            <a:r>
              <a:rPr lang="en-US" sz="2000" b="1" dirty="0" smtClean="0">
                <a:hlinkClick r:id="rId6"/>
              </a:rPr>
              <a:t>www.newkidscenter.com/images/10415787/child-scribble.jpg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Εικόνα 5: </a:t>
            </a:r>
            <a:r>
              <a:rPr lang="en-US" sz="2000" b="1" dirty="0" smtClean="0"/>
              <a:t>Copyrighted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/>
              <a:t>Εικόνα </a:t>
            </a:r>
            <a:r>
              <a:rPr lang="el-GR" sz="2000" b="1" dirty="0" smtClean="0"/>
              <a:t>6</a:t>
            </a:r>
            <a:r>
              <a:rPr lang="el-GR" sz="2000" b="1" dirty="0"/>
              <a:t>: </a:t>
            </a:r>
            <a:r>
              <a:rPr lang="en-US" sz="2000" b="1" dirty="0"/>
              <a:t>Copyrighted, </a:t>
            </a:r>
            <a:r>
              <a:rPr lang="el-GR" sz="2000" b="1" dirty="0"/>
              <a:t>Πηγή: 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art.lookandlearn.com/if_files/gallery/preview/Z/Z0000/Z0000-000/Z0000-000100/Z0000-00010095J-001.jpg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Εικόνες 7-8: </a:t>
            </a:r>
            <a:r>
              <a:rPr lang="en-US" sz="2000" b="1" dirty="0" smtClean="0"/>
              <a:t>Copyrighted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/>
              <a:t>9</a:t>
            </a:r>
            <a:r>
              <a:rPr lang="el-GR" sz="2000" b="1" dirty="0" smtClean="0"/>
              <a:t>: </a:t>
            </a:r>
            <a:r>
              <a:rPr lang="en-US" sz="2000" b="1" dirty="0"/>
              <a:t>Copyrighted, </a:t>
            </a:r>
            <a:r>
              <a:rPr lang="el-GR" sz="2000" b="1" dirty="0"/>
              <a:t>Πηγή: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greenwichmums.wpengine.netdna-cdn.com/wp-content/uploads/2014/06/scribbles.jpg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/>
              <a:t>Εικόνα 10</a:t>
            </a:r>
            <a:r>
              <a:rPr lang="el-GR" sz="2000" b="1" dirty="0" smtClean="0"/>
              <a:t>: </a:t>
            </a:r>
            <a:r>
              <a:rPr lang="en-US" sz="2000" b="1" dirty="0"/>
              <a:t>Copyrighted, </a:t>
            </a:r>
            <a:r>
              <a:rPr lang="el-GR" sz="2000" b="1" dirty="0"/>
              <a:t>Πηγή: </a:t>
            </a:r>
            <a:r>
              <a:rPr lang="en-US" sz="2000" b="1" dirty="0">
                <a:hlinkClick r:id="rId5"/>
              </a:rPr>
              <a:t>http://</a:t>
            </a:r>
            <a:r>
              <a:rPr lang="en-US" sz="2000" b="1" dirty="0" smtClean="0">
                <a:hlinkClick r:id="rId5"/>
              </a:rPr>
              <a:t>41.media.tumblr.com/8ab322c02cd3f7d3979265d1c8f1f5ae/tumblr_nug0zxFIzY1rph32ho1_250.jpg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 </a:t>
            </a:r>
          </a:p>
          <a:p>
            <a:pPr marL="0" indent="0">
              <a:buNone/>
            </a:pPr>
            <a:r>
              <a:rPr lang="el-GR" sz="2000" b="1" dirty="0"/>
              <a:t> </a:t>
            </a:r>
            <a:r>
              <a:rPr lang="el-GR" sz="2000" b="1" dirty="0" smtClean="0"/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82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Εικόνα 11: </a:t>
            </a:r>
            <a:r>
              <a:rPr lang="en-US" sz="2000" b="1" dirty="0" smtClean="0"/>
              <a:t>Copyrighted, </a:t>
            </a:r>
            <a:r>
              <a:rPr lang="el-GR" sz="2000" b="1" dirty="0" smtClean="0"/>
              <a:t>Πηγή: 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www.csontvarystudio.hu/web/tan/Platthy_Inherend%20_expressiveness%20jav%C3%ADtott_elemei/image011.jpg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Εικόνα 12: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www.csontvarystudio.hu/web/tan/Platthy_Inherend%20_expressiveness%20jav%C3%ADtott_elemei/image021.jpg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Εικόνα 13: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5"/>
              </a:rPr>
              <a:t>http://</a:t>
            </a:r>
            <a:r>
              <a:rPr lang="en-US" sz="2000" b="1" dirty="0" smtClean="0">
                <a:hlinkClick r:id="rId5"/>
              </a:rPr>
              <a:t>www.csontvarystudio.hu/web/tan/Platthy_Inherend%20_expressiveness%20jav%C3%ADtott_elemei/image009.jpg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Εικόνα 14: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6"/>
              </a:rPr>
              <a:t>http://</a:t>
            </a:r>
            <a:r>
              <a:rPr lang="en-US" sz="2000" b="1" dirty="0" smtClean="0">
                <a:hlinkClick r:id="rId6"/>
              </a:rPr>
              <a:t>blog.cmany.org/assets/2013/07/3036mths.jpg</a:t>
            </a:r>
            <a:r>
              <a:rPr lang="el-GR" sz="2000" b="1" dirty="0" smtClean="0"/>
              <a:t>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885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4</a:t>
            </a:r>
            <a:r>
              <a:rPr lang="en-US" dirty="0" smtClean="0"/>
              <a:t>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/>
              <a:t>Εικόνα 15: </a:t>
            </a:r>
            <a:r>
              <a:rPr lang="en-US" sz="2000" b="1" dirty="0"/>
              <a:t>Copyrighted</a:t>
            </a:r>
            <a:r>
              <a:rPr lang="el-GR" sz="2000" b="1" dirty="0"/>
              <a:t>, Πηγή</a:t>
            </a:r>
            <a:r>
              <a:rPr lang="el-GR" sz="2000" b="1" dirty="0" smtClean="0"/>
              <a:t>: 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www.csontvarystudio.hu/web/tan/Platthy_Inherend%20_expressiveness%20jav%C3%ADtott_elemei/image023.jpg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Εικόνα 16: </a:t>
            </a:r>
            <a:r>
              <a:rPr lang="en-US" sz="2000" b="1" dirty="0"/>
              <a:t>Copyrighted</a:t>
            </a:r>
            <a:r>
              <a:rPr lang="el-GR" sz="2000" b="1" dirty="0"/>
              <a:t>, Πηγή</a:t>
            </a:r>
            <a:r>
              <a:rPr lang="el-GR" sz="2000" b="1" dirty="0" smtClean="0"/>
              <a:t>: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www.csontvarystudio.hu/web/tan/Platthy_Inherend%20_expressiveness%20jav%C3%ADtott_elemei/image029.jpg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Εικόνα 17: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5"/>
              </a:rPr>
              <a:t>http://</a:t>
            </a:r>
            <a:r>
              <a:rPr lang="en-US" sz="2000" b="1" dirty="0" smtClean="0">
                <a:hlinkClick r:id="rId5"/>
              </a:rPr>
              <a:t>www.csontvarystudio.hu/web/tan/Platthy_Inherend%20_expressiveness%20jav%C3%ADtott_elemei/image033.jpg</a:t>
            </a:r>
            <a:r>
              <a:rPr lang="el-GR" sz="2000" b="1" dirty="0" smtClean="0"/>
              <a:t> 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Εικόνα 18: </a:t>
            </a:r>
            <a:r>
              <a:rPr lang="en-US" sz="2000" b="1" dirty="0"/>
              <a:t>Copyrighted</a:t>
            </a:r>
            <a:r>
              <a:rPr lang="el-GR" sz="2000" b="1" dirty="0"/>
              <a:t>, Πηγή</a:t>
            </a:r>
            <a:r>
              <a:rPr lang="el-GR" sz="2000" b="1" dirty="0" smtClean="0"/>
              <a:t>: </a:t>
            </a:r>
            <a:r>
              <a:rPr lang="en-US" sz="2000" b="1" dirty="0">
                <a:hlinkClick r:id="rId6"/>
              </a:rPr>
              <a:t>http://</a:t>
            </a:r>
            <a:r>
              <a:rPr lang="en-US" sz="2000" b="1" dirty="0" smtClean="0">
                <a:hlinkClick r:id="rId6"/>
              </a:rPr>
              <a:t>waddleeahchaa.com/wp-content/uploads/2011/02/me-ex-1-2011-480.jpg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590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τάση των μικρών παιδιών να κάνουν σημάδια σε μία επίπεδη επιφάνεια εξετάζεται έως η απαρχή της αναπαραστατικής διαδικασίας, αλλά και της ικανότητας για συμβολική και αφαιρετική σκέψη. Αναγνωρίζονται στάδια στην αναδίπλωση αυτών των ικανοτήτων και συσχετίζονται με την </a:t>
            </a:r>
            <a:r>
              <a:rPr lang="el-GR" dirty="0" smtClean="0"/>
              <a:t>διανοητική </a:t>
            </a:r>
            <a:r>
              <a:rPr lang="el-GR" dirty="0"/>
              <a:t>και αντιληπτική ανάπτυξη του παιδιού. Πιο συγκεκριμένα, το σχέδιο του μικρού παιδιού δεν θεωρείται ως μία προσπάθεια ρεαλιστικής </a:t>
            </a:r>
            <a:r>
              <a:rPr lang="el-GR" dirty="0" smtClean="0"/>
              <a:t>αναπαράστασης </a:t>
            </a:r>
            <a:r>
              <a:rPr lang="el-GR" dirty="0"/>
              <a:t>του κόσμου, αλλά ως η δημιουργία συμβόλων και γραφιστικών στερεοτύπων που θα το  βοηθήσουν να αντιληφθεί και να κατανοήσει τον κόσμο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Εκπαιδευτικό Υλικό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3ο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7" y="31976"/>
            <a:ext cx="5124509" cy="6433089"/>
          </a:xfrm>
        </p:spPr>
      </p:pic>
    </p:spTree>
    <p:extLst>
      <p:ext uri="{BB962C8B-B14F-4D97-AF65-F5344CB8AC3E}">
        <p14:creationId xmlns:p14="http://schemas.microsoft.com/office/powerpoint/2010/main" val="6765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857880" cy="5143409"/>
          </a:xfrm>
        </p:spPr>
      </p:pic>
    </p:spTree>
    <p:extLst>
      <p:ext uri="{BB962C8B-B14F-4D97-AF65-F5344CB8AC3E}">
        <p14:creationId xmlns:p14="http://schemas.microsoft.com/office/powerpoint/2010/main" val="1464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488014" cy="5184395"/>
          </a:xfrm>
        </p:spPr>
      </p:pic>
    </p:spTree>
    <p:extLst>
      <p:ext uri="{BB962C8B-B14F-4D97-AF65-F5344CB8AC3E}">
        <p14:creationId xmlns:p14="http://schemas.microsoft.com/office/powerpoint/2010/main" val="3432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7055966" cy="5159675"/>
          </a:xfrm>
        </p:spPr>
      </p:pic>
    </p:spTree>
    <p:extLst>
      <p:ext uri="{BB962C8B-B14F-4D97-AF65-F5344CB8AC3E}">
        <p14:creationId xmlns:p14="http://schemas.microsoft.com/office/powerpoint/2010/main" val="35423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728</Words>
  <Application>Microsoft Office PowerPoint</Application>
  <PresentationFormat>Προβολή στην οθόνη (4:3)</PresentationFormat>
  <Paragraphs>112</Paragraphs>
  <Slides>34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Helvetica</vt:lpstr>
      <vt:lpstr>Wingdings</vt:lpstr>
      <vt:lpstr>Θέμα του Office</vt:lpstr>
      <vt:lpstr>Διδακτική των εικαστικών τεχνών Ενότητα 2</vt:lpstr>
      <vt:lpstr>Ενότητα 2.  Το παιδικό σχέδιο ως γνωστική διεργασία: αναπαραστατικές ικανότητες.</vt:lpstr>
      <vt:lpstr>Σκοποί  ενότητας</vt:lpstr>
      <vt:lpstr>Περιγραφή ενότητας</vt:lpstr>
      <vt:lpstr>Εκπαιδευτικό Υλικό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Εικόνα 15</vt:lpstr>
      <vt:lpstr>Εικόνα 16</vt:lpstr>
      <vt:lpstr>Εικόνα 17</vt:lpstr>
      <vt:lpstr>Εικόνα 18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(1/4)</vt:lpstr>
      <vt:lpstr>Σημείωμα Χρήσης Έργων Τρίτων (2/4)</vt:lpstr>
      <vt:lpstr>Σημείωμα Χρήσης Έργων Τρίτων (3/4)</vt:lpstr>
      <vt:lpstr>Σημείωμα Χρήσης Έργων Τρίτων (4/4)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209</cp:revision>
  <dcterms:created xsi:type="dcterms:W3CDTF">2012-09-06T09:03:05Z</dcterms:created>
  <dcterms:modified xsi:type="dcterms:W3CDTF">2015-10-26T22:40:16Z</dcterms:modified>
</cp:coreProperties>
</file>