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62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4" r:id="rId13"/>
    <p:sldId id="315" r:id="rId14"/>
    <p:sldId id="313" r:id="rId15"/>
    <p:sldId id="316" r:id="rId16"/>
    <p:sldId id="318" r:id="rId17"/>
    <p:sldId id="317" r:id="rId18"/>
    <p:sldId id="319" r:id="rId19"/>
    <p:sldId id="320" r:id="rId20"/>
    <p:sldId id="321" r:id="rId21"/>
    <p:sldId id="322" r:id="rId22"/>
    <p:sldId id="323" r:id="rId23"/>
    <p:sldId id="336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7" r:id="rId45"/>
    <p:sldId id="346" r:id="rId46"/>
    <p:sldId id="351" r:id="rId47"/>
    <p:sldId id="349" r:id="rId48"/>
    <p:sldId id="352" r:id="rId49"/>
    <p:sldId id="350" r:id="rId50"/>
    <p:sldId id="280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4"/>
            <p14:sldId id="315"/>
            <p14:sldId id="313"/>
            <p14:sldId id="316"/>
            <p14:sldId id="318"/>
            <p14:sldId id="317"/>
            <p14:sldId id="319"/>
            <p14:sldId id="320"/>
            <p14:sldId id="321"/>
            <p14:sldId id="322"/>
            <p14:sldId id="323"/>
            <p14:sldId id="336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7"/>
            <p14:sldId id="346"/>
            <p14:sldId id="351"/>
            <p14:sldId id="349"/>
            <p14:sldId id="352"/>
            <p14:sldId id="350"/>
            <p14:sldId id="280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27">
          <p15:clr>
            <a:srgbClr val="A4A3A4"/>
          </p15:clr>
        </p15:guide>
        <p15:guide id="4" pos="11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Polina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 snapToObjects="1">
      <p:cViewPr varScale="1">
        <p:scale>
          <a:sx n="88" d="100"/>
          <a:sy n="88" d="100"/>
        </p:scale>
        <p:origin x="1122" y="96"/>
      </p:cViewPr>
      <p:guideLst>
        <p:guide orient="horz" pos="2160"/>
        <p:guide pos="2880"/>
        <p:guide orient="horz" pos="527"/>
        <p:guide pos="11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2873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5995E4E-4805-4545-9FBA-F08BF22C739A}" type="slidenum">
              <a:rPr lang="el-GR" altLang="el-GR" sz="1200"/>
              <a:pPr/>
              <a:t>57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313541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8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05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54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426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1871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31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Computerlinguistik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Computerlinguistik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title </a:t>
            </a:r>
            <a:r>
              <a:rPr lang="el-GR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Computerlinguistik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Computerlinguistik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Computerlinguistik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Computerlinguistik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verbmobil.dfki.d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GS158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 err="1"/>
              <a:t>Computerlinguistik</a:t>
            </a:r>
            <a:r>
              <a:rPr lang="en-US" b="1" dirty="0"/>
              <a:t> </a:t>
            </a:r>
            <a:endParaRPr lang="el-GR" b="1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Lehreinheit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1-2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/>
              <a:t>Computerlinguistik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Dr</a:t>
            </a:r>
            <a:r>
              <a:rPr lang="en-US" sz="2800" dirty="0" smtClean="0"/>
              <a:t>.</a:t>
            </a:r>
            <a:r>
              <a:rPr lang="el-GR" sz="2800" dirty="0" smtClean="0"/>
              <a:t> </a:t>
            </a:r>
            <a:r>
              <a:rPr lang="en-US" sz="2800" dirty="0" smtClean="0"/>
              <a:t>Christina </a:t>
            </a:r>
            <a:r>
              <a:rPr lang="en-US" sz="2800" dirty="0" err="1"/>
              <a:t>Alexandris</a:t>
            </a:r>
            <a:r>
              <a:rPr lang="en-US" sz="2800" dirty="0"/>
              <a:t> </a:t>
            </a:r>
            <a:endParaRPr lang="el-GR" sz="2800" dirty="0" smtClean="0"/>
          </a:p>
          <a:p>
            <a:pPr>
              <a:defRPr/>
            </a:pPr>
            <a:r>
              <a:rPr lang="en-US" sz="2800" dirty="0" err="1"/>
              <a:t>Nationale</a:t>
            </a:r>
            <a:r>
              <a:rPr lang="en-US" sz="2800" dirty="0"/>
              <a:t> </a:t>
            </a:r>
            <a:r>
              <a:rPr lang="en-US" sz="2800" dirty="0" err="1"/>
              <a:t>Universität</a:t>
            </a:r>
            <a:r>
              <a:rPr lang="en-US" sz="2800" dirty="0"/>
              <a:t> </a:t>
            </a:r>
            <a:r>
              <a:rPr lang="en-US" sz="2800" dirty="0" err="1"/>
              <a:t>Athen</a:t>
            </a:r>
            <a:endParaRPr lang="en-US" sz="2800" dirty="0"/>
          </a:p>
          <a:p>
            <a:r>
              <a:rPr lang="en-US" sz="2800" dirty="0"/>
              <a:t>Deutsche </a:t>
            </a:r>
            <a:r>
              <a:rPr lang="en-US" sz="2800" dirty="0" err="1"/>
              <a:t>Sprache</a:t>
            </a:r>
            <a:r>
              <a:rPr lang="en-US" sz="2800" dirty="0"/>
              <a:t> und </a:t>
            </a:r>
            <a:r>
              <a:rPr lang="en-US" sz="2800" dirty="0" err="1"/>
              <a:t>Literatur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66" y="188640"/>
            <a:ext cx="8229600" cy="1296144"/>
          </a:xfrm>
        </p:spPr>
        <p:txBody>
          <a:bodyPr>
            <a:noAutofit/>
          </a:bodyPr>
          <a:lstStyle/>
          <a:p>
            <a:r>
              <a:rPr lang="en-US" sz="4000" b="1" dirty="0"/>
              <a:t>Die </a:t>
            </a:r>
            <a:r>
              <a:rPr lang="en-US" sz="4000" b="1" dirty="0" err="1"/>
              <a:t>Anwendungsbereiche</a:t>
            </a:r>
            <a:r>
              <a:rPr lang="en-US" sz="4000" b="1" dirty="0"/>
              <a:t> der </a:t>
            </a:r>
            <a:r>
              <a:rPr lang="en-US" sz="4000" b="1" dirty="0" err="1" smtClean="0"/>
              <a:t>Computerlinguistik</a:t>
            </a:r>
            <a:r>
              <a:rPr lang="en-US" sz="4000" b="1" dirty="0" smtClean="0"/>
              <a:t> (1/2)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können</a:t>
            </a:r>
            <a:r>
              <a:rPr lang="en-US" dirty="0"/>
              <a:t> in </a:t>
            </a:r>
            <a:r>
              <a:rPr lang="en-US" dirty="0" err="1"/>
              <a:t>verschiedenen</a:t>
            </a:r>
            <a:r>
              <a:rPr lang="en-US" dirty="0"/>
              <a:t> </a:t>
            </a:r>
            <a:r>
              <a:rPr lang="en-US" b="1" dirty="0" err="1"/>
              <a:t>Kategorien</a:t>
            </a:r>
            <a:r>
              <a:rPr lang="en-US" dirty="0"/>
              <a:t> </a:t>
            </a:r>
            <a:r>
              <a:rPr lang="en-US" dirty="0" err="1"/>
              <a:t>aufgeteilt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bekanntes</a:t>
            </a:r>
            <a:r>
              <a:rPr lang="en-US" dirty="0"/>
              <a:t> </a:t>
            </a:r>
            <a:r>
              <a:rPr lang="en-US" dirty="0" err="1"/>
              <a:t>Gebiet</a:t>
            </a:r>
            <a:r>
              <a:rPr lang="en-US" dirty="0"/>
              <a:t>, in </a:t>
            </a:r>
            <a:r>
              <a:rPr lang="en-US" dirty="0" err="1"/>
              <a:t>dem</a:t>
            </a:r>
            <a:r>
              <a:rPr lang="en-US" dirty="0"/>
              <a:t> die </a:t>
            </a:r>
            <a:r>
              <a:rPr lang="en-US" dirty="0" err="1"/>
              <a:t>Computerlinguistik</a:t>
            </a:r>
            <a:r>
              <a:rPr lang="en-US" dirty="0"/>
              <a:t> </a:t>
            </a:r>
            <a:r>
              <a:rPr lang="en-US" dirty="0" err="1"/>
              <a:t>angewendet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, </a:t>
            </a:r>
            <a:r>
              <a:rPr lang="en-US" dirty="0" err="1"/>
              <a:t>ist</a:t>
            </a:r>
            <a:r>
              <a:rPr lang="en-US" dirty="0"/>
              <a:t> die </a:t>
            </a:r>
            <a:r>
              <a:rPr lang="en-US" b="1" dirty="0" err="1"/>
              <a:t>Maschinelle</a:t>
            </a:r>
            <a:r>
              <a:rPr lang="en-US" b="1" dirty="0"/>
              <a:t> </a:t>
            </a:r>
            <a:r>
              <a:rPr lang="en-US" b="1" dirty="0" err="1"/>
              <a:t>Übersetzung</a:t>
            </a:r>
            <a:r>
              <a:rPr lang="en-US" b="1" dirty="0"/>
              <a:t> </a:t>
            </a:r>
            <a:r>
              <a:rPr lang="en-US" dirty="0" err="1"/>
              <a:t>geschriebener</a:t>
            </a:r>
            <a:r>
              <a:rPr lang="en-US" dirty="0"/>
              <a:t> und/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gesprochener</a:t>
            </a:r>
            <a:r>
              <a:rPr lang="en-US" dirty="0"/>
              <a:t> </a:t>
            </a:r>
            <a:r>
              <a:rPr lang="en-US" dirty="0" err="1"/>
              <a:t>Sprache</a:t>
            </a:r>
            <a:r>
              <a:rPr lang="en-US" dirty="0"/>
              <a:t> von </a:t>
            </a:r>
            <a:r>
              <a:rPr lang="en-US" dirty="0" err="1" smtClean="0"/>
              <a:t>Texten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99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96" y="227781"/>
            <a:ext cx="8229600" cy="1215008"/>
          </a:xfrm>
        </p:spPr>
        <p:txBody>
          <a:bodyPr>
            <a:noAutofit/>
          </a:bodyPr>
          <a:lstStyle/>
          <a:p>
            <a:r>
              <a:rPr lang="en-US" sz="4000" b="1" dirty="0"/>
              <a:t>Die </a:t>
            </a:r>
            <a:r>
              <a:rPr lang="en-US" sz="4000" b="1" dirty="0" err="1"/>
              <a:t>Anwendungsbereiche</a:t>
            </a:r>
            <a:r>
              <a:rPr lang="en-US" sz="4000" b="1" dirty="0"/>
              <a:t> der </a:t>
            </a:r>
            <a:r>
              <a:rPr lang="en-US" sz="4000" b="1" dirty="0" err="1"/>
              <a:t>Computerlinguistik</a:t>
            </a:r>
            <a:r>
              <a:rPr lang="en-US" sz="4000" b="1" dirty="0"/>
              <a:t> </a:t>
            </a:r>
            <a:r>
              <a:rPr lang="en-US" sz="4000" b="1" dirty="0" smtClean="0"/>
              <a:t>(2/</a:t>
            </a:r>
            <a:r>
              <a:rPr lang="en-US" sz="4000" b="1" dirty="0"/>
              <a:t>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Gebrauch</a:t>
            </a:r>
            <a:r>
              <a:rPr lang="en-US" dirty="0"/>
              <a:t> der </a:t>
            </a:r>
            <a:r>
              <a:rPr lang="en-US" dirty="0" err="1"/>
              <a:t>Maschinellen</a:t>
            </a:r>
            <a:r>
              <a:rPr lang="en-US" dirty="0"/>
              <a:t> </a:t>
            </a:r>
            <a:r>
              <a:rPr lang="en-US" dirty="0" err="1"/>
              <a:t>Übersetzung</a:t>
            </a:r>
            <a:r>
              <a:rPr lang="en-US" dirty="0"/>
              <a:t> in </a:t>
            </a:r>
            <a:r>
              <a:rPr lang="en-US" b="1" dirty="0" err="1"/>
              <a:t>Frage-Antwort-Systemen</a:t>
            </a:r>
            <a:r>
              <a:rPr lang="en-US" dirty="0"/>
              <a:t> und </a:t>
            </a:r>
            <a:r>
              <a:rPr lang="en-US" b="1" dirty="0" err="1"/>
              <a:t>Dialogsystemen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Anwendungsbereiche</a:t>
            </a:r>
            <a:r>
              <a:rPr lang="en-US" dirty="0"/>
              <a:t> der </a:t>
            </a:r>
            <a:r>
              <a:rPr lang="en-US" dirty="0" err="1"/>
              <a:t>Computerlinguistik</a:t>
            </a:r>
            <a:r>
              <a:rPr lang="en-US" dirty="0"/>
              <a:t> in </a:t>
            </a:r>
            <a:r>
              <a:rPr lang="en-US" dirty="0" err="1"/>
              <a:t>Bezug</a:t>
            </a:r>
            <a:r>
              <a:rPr lang="en-US" dirty="0"/>
              <a:t> auf </a:t>
            </a:r>
            <a:r>
              <a:rPr lang="en-US" b="1" dirty="0" err="1"/>
              <a:t>Texte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die </a:t>
            </a:r>
            <a:r>
              <a:rPr lang="en-US" dirty="0" err="1"/>
              <a:t>Textverstehende</a:t>
            </a:r>
            <a:r>
              <a:rPr lang="en-US" dirty="0"/>
              <a:t> und </a:t>
            </a:r>
            <a:r>
              <a:rPr lang="en-US" dirty="0" err="1"/>
              <a:t>Texterzeugende</a:t>
            </a:r>
            <a:r>
              <a:rPr lang="en-US" dirty="0"/>
              <a:t> </a:t>
            </a:r>
            <a:r>
              <a:rPr lang="en-US" dirty="0" err="1"/>
              <a:t>Systeme</a:t>
            </a:r>
            <a:r>
              <a:rPr lang="en-US" dirty="0"/>
              <a:t>, die </a:t>
            </a:r>
            <a:r>
              <a:rPr lang="en-US" dirty="0" err="1"/>
              <a:t>Automatische</a:t>
            </a:r>
            <a:r>
              <a:rPr lang="en-US" dirty="0"/>
              <a:t> </a:t>
            </a:r>
            <a:r>
              <a:rPr lang="en-US" dirty="0" err="1"/>
              <a:t>Textverfassung</a:t>
            </a:r>
            <a:r>
              <a:rPr lang="en-US" dirty="0"/>
              <a:t> und die </a:t>
            </a:r>
            <a:r>
              <a:rPr lang="en-US" dirty="0" err="1"/>
              <a:t>Automatische</a:t>
            </a:r>
            <a:r>
              <a:rPr lang="en-US" dirty="0"/>
              <a:t> </a:t>
            </a:r>
            <a:r>
              <a:rPr lang="en-US" dirty="0" err="1"/>
              <a:t>Informationsextraktion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41" y="1073028"/>
            <a:ext cx="8229600" cy="1419867"/>
          </a:xfrm>
        </p:spPr>
        <p:txBody>
          <a:bodyPr>
            <a:noAutofit/>
          </a:bodyPr>
          <a:lstStyle/>
          <a:p>
            <a:r>
              <a:rPr lang="en-US" sz="4000" b="1" dirty="0" err="1"/>
              <a:t>Anwendungsbereiche</a:t>
            </a:r>
            <a:r>
              <a:rPr lang="en-US" sz="4000" b="1" dirty="0"/>
              <a:t> der </a:t>
            </a:r>
            <a:r>
              <a:rPr lang="en-US" sz="4000" b="1" dirty="0" err="1"/>
              <a:t>Computerlinguistik</a:t>
            </a:r>
            <a:r>
              <a:rPr lang="en-US" sz="4000" b="1" dirty="0"/>
              <a:t> </a:t>
            </a:r>
            <a:r>
              <a:rPr lang="en-US" sz="4000" b="1" dirty="0" err="1" smtClean="0"/>
              <a:t>als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Anwendungsbereiche</a:t>
            </a:r>
            <a:r>
              <a:rPr lang="en-US" sz="4000" b="1" dirty="0" smtClean="0"/>
              <a:t> der</a:t>
            </a:r>
            <a:r>
              <a:rPr lang="el-GR" sz="4000" b="1" dirty="0" smtClean="0"/>
              <a:t> </a:t>
            </a:r>
            <a:r>
              <a:rPr lang="en-US" sz="4000" b="1" dirty="0" err="1" smtClean="0"/>
              <a:t>Linguistik</a:t>
            </a:r>
            <a:r>
              <a:rPr lang="el-GR" sz="4000" b="1" dirty="0" smtClean="0"/>
              <a:t> </a:t>
            </a:r>
            <a:r>
              <a:rPr lang="en-US" sz="4000" b="1" dirty="0" smtClean="0"/>
              <a:t>(1/2)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589859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 err="1" smtClean="0"/>
              <a:t>Morphologie</a:t>
            </a:r>
            <a:r>
              <a:rPr lang="en-US" b="1" dirty="0"/>
              <a:t>, </a:t>
            </a:r>
            <a:r>
              <a:rPr lang="en-US" b="1" dirty="0" err="1"/>
              <a:t>Lexikologie</a:t>
            </a:r>
            <a:r>
              <a:rPr lang="en-US" b="1" dirty="0"/>
              <a:t>, Syntax, </a:t>
            </a:r>
            <a:r>
              <a:rPr lang="en-US" b="1" dirty="0" err="1"/>
              <a:t>Semantik</a:t>
            </a:r>
            <a:r>
              <a:rPr lang="en-US" b="1" dirty="0"/>
              <a:t>: </a:t>
            </a:r>
            <a:r>
              <a:rPr lang="en-US" b="1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/>
              <a:t>Anwendungsbereiche</a:t>
            </a:r>
            <a:r>
              <a:rPr lang="en-US" dirty="0"/>
              <a:t> der </a:t>
            </a:r>
            <a:r>
              <a:rPr lang="en-US" dirty="0" err="1"/>
              <a:t>Computerlinguistik</a:t>
            </a:r>
            <a:endParaRPr lang="en-US" dirty="0"/>
          </a:p>
          <a:p>
            <a:pPr>
              <a:defRPr/>
            </a:pPr>
            <a:r>
              <a:rPr lang="en-US" b="1" dirty="0" err="1" smtClean="0"/>
              <a:t>Phonetik</a:t>
            </a:r>
            <a:r>
              <a:rPr lang="en-US" b="1" dirty="0" err="1"/>
              <a:t>-Phonologie</a:t>
            </a:r>
            <a:r>
              <a:rPr lang="en-US" b="1" dirty="0"/>
              <a:t>: </a:t>
            </a:r>
            <a:r>
              <a:rPr lang="en-US" dirty="0" err="1"/>
              <a:t>Erkennung</a:t>
            </a:r>
            <a:r>
              <a:rPr lang="en-US" dirty="0"/>
              <a:t> (ASR) und/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Erzeugung</a:t>
            </a:r>
            <a:r>
              <a:rPr lang="en-US" dirty="0"/>
              <a:t> </a:t>
            </a:r>
            <a:r>
              <a:rPr lang="en-US" dirty="0" err="1"/>
              <a:t>gesprochener</a:t>
            </a:r>
            <a:r>
              <a:rPr lang="en-US" dirty="0"/>
              <a:t> </a:t>
            </a:r>
            <a:r>
              <a:rPr lang="en-US" dirty="0" err="1"/>
              <a:t>Sprache</a:t>
            </a:r>
            <a:r>
              <a:rPr lang="en-US" dirty="0"/>
              <a:t>, </a:t>
            </a:r>
            <a:r>
              <a:rPr lang="en-US" dirty="0" err="1"/>
              <a:t>Frage-Antwort-Systeme</a:t>
            </a:r>
            <a:r>
              <a:rPr lang="en-US" dirty="0"/>
              <a:t> und </a:t>
            </a:r>
            <a:r>
              <a:rPr lang="en-US" dirty="0" err="1"/>
              <a:t>Dialogsysteme</a:t>
            </a:r>
            <a:r>
              <a:rPr lang="en-US" dirty="0"/>
              <a:t> und </a:t>
            </a:r>
            <a:r>
              <a:rPr lang="en-US" dirty="0" err="1"/>
              <a:t>maschinelle</a:t>
            </a:r>
            <a:r>
              <a:rPr lang="en-US" dirty="0"/>
              <a:t> </a:t>
            </a:r>
            <a:r>
              <a:rPr lang="en-US" dirty="0" err="1"/>
              <a:t>Übersetzung</a:t>
            </a:r>
            <a:r>
              <a:rPr lang="en-US" dirty="0"/>
              <a:t> </a:t>
            </a:r>
            <a:r>
              <a:rPr lang="en-US" dirty="0" err="1"/>
              <a:t>gesprochener</a:t>
            </a:r>
            <a:r>
              <a:rPr lang="en-US" dirty="0"/>
              <a:t> </a:t>
            </a:r>
            <a:r>
              <a:rPr lang="en-US" dirty="0" err="1"/>
              <a:t>Sprache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2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575048"/>
          </a:xfrm>
        </p:spPr>
        <p:txBody>
          <a:bodyPr>
            <a:noAutofit/>
          </a:bodyPr>
          <a:lstStyle/>
          <a:p>
            <a:r>
              <a:rPr lang="en-US" sz="4000" b="1" dirty="0" err="1"/>
              <a:t>Anwendungsbereiche</a:t>
            </a:r>
            <a:r>
              <a:rPr lang="en-US" sz="4000" b="1" dirty="0"/>
              <a:t> der </a:t>
            </a:r>
            <a:r>
              <a:rPr lang="en-US" sz="4000" b="1" dirty="0" err="1"/>
              <a:t>Computerlinguistik</a:t>
            </a:r>
            <a:r>
              <a:rPr lang="en-US" sz="4000" b="1" dirty="0"/>
              <a:t> </a:t>
            </a:r>
            <a:r>
              <a:rPr lang="en-US" sz="4000" b="1" dirty="0" err="1"/>
              <a:t>als</a:t>
            </a:r>
            <a:r>
              <a:rPr lang="en-US" sz="4000" b="1" dirty="0"/>
              <a:t> </a:t>
            </a:r>
            <a:r>
              <a:rPr lang="en-US" sz="4000" b="1" dirty="0" err="1"/>
              <a:t>Anwendungsbereiche</a:t>
            </a:r>
            <a:r>
              <a:rPr lang="en-US" sz="4000" b="1" dirty="0"/>
              <a:t> der </a:t>
            </a:r>
            <a:r>
              <a:rPr lang="en-US" sz="4000" b="1" dirty="0" err="1"/>
              <a:t>Linguistik</a:t>
            </a:r>
            <a:r>
              <a:rPr lang="en-US" sz="4000" b="1" dirty="0"/>
              <a:t> </a:t>
            </a:r>
            <a:r>
              <a:rPr lang="en-US" sz="4000" b="1" dirty="0" smtClean="0"/>
              <a:t>(2/</a:t>
            </a:r>
            <a:r>
              <a:rPr lang="en-US" sz="4000" b="1" dirty="0"/>
              <a:t>2)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44584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Pragmatik</a:t>
            </a:r>
            <a:r>
              <a:rPr lang="en-US" b="1" dirty="0"/>
              <a:t>: </a:t>
            </a:r>
            <a:r>
              <a:rPr lang="en-US" dirty="0" err="1"/>
              <a:t>Frage-Antwort-Systeme</a:t>
            </a:r>
            <a:r>
              <a:rPr lang="en-US" dirty="0"/>
              <a:t>, </a:t>
            </a:r>
            <a:r>
              <a:rPr lang="en-US" dirty="0" err="1"/>
              <a:t>Dialogsysteme</a:t>
            </a:r>
            <a:r>
              <a:rPr lang="en-US" dirty="0"/>
              <a:t> (</a:t>
            </a:r>
            <a:r>
              <a:rPr lang="en-US" dirty="0" err="1"/>
              <a:t>geschriebener</a:t>
            </a:r>
            <a:r>
              <a:rPr lang="en-US" dirty="0"/>
              <a:t> und </a:t>
            </a:r>
            <a:r>
              <a:rPr lang="en-US" dirty="0" err="1"/>
              <a:t>gesprochener</a:t>
            </a:r>
            <a:r>
              <a:rPr lang="en-US" dirty="0"/>
              <a:t> </a:t>
            </a:r>
            <a:r>
              <a:rPr lang="en-US" dirty="0" err="1"/>
              <a:t>Sprache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Soziolinguistik</a:t>
            </a:r>
            <a:r>
              <a:rPr lang="en-US" b="1" dirty="0"/>
              <a:t>: </a:t>
            </a:r>
            <a:r>
              <a:rPr lang="en-US" dirty="0" err="1"/>
              <a:t>Frage-Antwort-Systeme</a:t>
            </a:r>
            <a:r>
              <a:rPr lang="en-US" dirty="0"/>
              <a:t>, </a:t>
            </a:r>
            <a:r>
              <a:rPr lang="en-US" dirty="0" err="1"/>
              <a:t>Dialogsysteme</a:t>
            </a:r>
            <a:r>
              <a:rPr lang="en-US" dirty="0"/>
              <a:t> (</a:t>
            </a:r>
            <a:r>
              <a:rPr lang="en-US" dirty="0" err="1"/>
              <a:t>geschriebener</a:t>
            </a:r>
            <a:r>
              <a:rPr lang="en-US" dirty="0"/>
              <a:t> und </a:t>
            </a:r>
            <a:r>
              <a:rPr lang="en-US" dirty="0" err="1"/>
              <a:t>gesprochener</a:t>
            </a:r>
            <a:r>
              <a:rPr lang="en-US" dirty="0"/>
              <a:t> </a:t>
            </a:r>
            <a:r>
              <a:rPr lang="en-US" dirty="0" err="1"/>
              <a:t>Sprache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Textlinguistik</a:t>
            </a:r>
            <a:r>
              <a:rPr lang="en-US" b="1" dirty="0"/>
              <a:t>: </a:t>
            </a:r>
            <a:r>
              <a:rPr lang="en-US" dirty="0" err="1"/>
              <a:t>Textverstehende</a:t>
            </a:r>
            <a:r>
              <a:rPr lang="en-US" dirty="0"/>
              <a:t> und -</a:t>
            </a:r>
            <a:r>
              <a:rPr lang="en-US" dirty="0" err="1"/>
              <a:t>erzeugende</a:t>
            </a:r>
            <a:r>
              <a:rPr lang="en-US" dirty="0"/>
              <a:t> </a:t>
            </a:r>
            <a:r>
              <a:rPr lang="en-US" dirty="0" err="1"/>
              <a:t>Systeme</a:t>
            </a:r>
            <a:r>
              <a:rPr lang="en-US" dirty="0"/>
              <a:t>, </a:t>
            </a:r>
            <a:r>
              <a:rPr lang="en-US" dirty="0" err="1"/>
              <a:t>automatische</a:t>
            </a:r>
            <a:r>
              <a:rPr lang="en-US" dirty="0"/>
              <a:t> </a:t>
            </a:r>
            <a:r>
              <a:rPr lang="en-US" dirty="0" err="1"/>
              <a:t>Textverfassung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Autofit/>
          </a:bodyPr>
          <a:lstStyle/>
          <a:p>
            <a:r>
              <a:rPr lang="en-US" sz="4000" b="1" dirty="0" err="1"/>
              <a:t>Zu</a:t>
            </a:r>
            <a:r>
              <a:rPr lang="en-US" sz="4000" b="1" dirty="0"/>
              <a:t> den </a:t>
            </a:r>
            <a:r>
              <a:rPr lang="en-US" sz="4000" b="1" dirty="0" err="1"/>
              <a:t>Anwendungsbereichen</a:t>
            </a:r>
            <a:r>
              <a:rPr lang="en-US" sz="4000" b="1" dirty="0"/>
              <a:t> der </a:t>
            </a:r>
            <a:r>
              <a:rPr lang="en-US" sz="4000" b="1" dirty="0" err="1" smtClean="0"/>
              <a:t>Computerlinguistik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07704"/>
            <a:ext cx="8229600" cy="453509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err="1"/>
              <a:t>bezüglich</a:t>
            </a:r>
            <a:r>
              <a:rPr lang="en-US" b="1" dirty="0"/>
              <a:t> der </a:t>
            </a:r>
            <a:r>
              <a:rPr lang="en-US" b="1" dirty="0" err="1"/>
              <a:t>gesprochenen</a:t>
            </a:r>
            <a:r>
              <a:rPr lang="en-US" b="1" dirty="0"/>
              <a:t> </a:t>
            </a:r>
            <a:r>
              <a:rPr lang="en-US" b="1" dirty="0" err="1" smtClean="0"/>
              <a:t>Sprache</a:t>
            </a:r>
            <a:r>
              <a:rPr lang="en-US" b="1" dirty="0" smtClean="0"/>
              <a:t> </a:t>
            </a:r>
            <a:r>
              <a:rPr lang="en-US" dirty="0" err="1" smtClean="0"/>
              <a:t>gehört</a:t>
            </a:r>
            <a:r>
              <a:rPr lang="en-US" dirty="0" smtClean="0"/>
              <a:t> die </a:t>
            </a:r>
            <a:r>
              <a:rPr lang="en-US" dirty="0" err="1" smtClean="0"/>
              <a:t>Erkennung</a:t>
            </a:r>
            <a:r>
              <a:rPr lang="en-US" dirty="0" smtClean="0"/>
              <a:t> (Automatic Speech Recognition- ASR) und </a:t>
            </a:r>
            <a:r>
              <a:rPr lang="en-US" dirty="0" err="1" smtClean="0"/>
              <a:t>Erzeugung</a:t>
            </a:r>
            <a:r>
              <a:rPr lang="en-US" dirty="0" smtClean="0"/>
              <a:t> der </a:t>
            </a:r>
            <a:r>
              <a:rPr lang="en-US" dirty="0" err="1" smtClean="0"/>
              <a:t>gesprochenen</a:t>
            </a:r>
            <a:r>
              <a:rPr lang="en-US" dirty="0" smtClean="0"/>
              <a:t> </a:t>
            </a:r>
            <a:r>
              <a:rPr lang="en-US" dirty="0" err="1" smtClean="0"/>
              <a:t>Sprache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b="1" dirty="0" err="1" smtClean="0"/>
              <a:t>Ferngespräche</a:t>
            </a:r>
            <a:r>
              <a:rPr lang="en-US" dirty="0" smtClean="0"/>
              <a:t> und </a:t>
            </a:r>
            <a:r>
              <a:rPr lang="en-US" dirty="0" err="1" smtClean="0"/>
              <a:t>sonstige</a:t>
            </a:r>
            <a:r>
              <a:rPr lang="en-US" dirty="0" smtClean="0"/>
              <a:t> </a:t>
            </a:r>
            <a:r>
              <a:rPr lang="en-US" dirty="0" err="1" smtClean="0"/>
              <a:t>Dienstleistungen</a:t>
            </a:r>
            <a:r>
              <a:rPr lang="en-US" dirty="0" smtClean="0"/>
              <a:t>. </a:t>
            </a:r>
          </a:p>
          <a:p>
            <a:pPr>
              <a:lnSpc>
                <a:spcPct val="120000"/>
              </a:lnSpc>
              <a:defRPr/>
            </a:pPr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en-US" dirty="0" err="1"/>
              <a:t>Anwendungsbereiche</a:t>
            </a:r>
            <a:r>
              <a:rPr lang="en-US" dirty="0"/>
              <a:t> </a:t>
            </a:r>
            <a:r>
              <a:rPr lang="en-US" dirty="0" err="1"/>
              <a:t>bezüglich</a:t>
            </a:r>
            <a:r>
              <a:rPr lang="en-US" dirty="0"/>
              <a:t> der </a:t>
            </a:r>
            <a:r>
              <a:rPr lang="en-US" dirty="0" err="1"/>
              <a:t>gesprochenen</a:t>
            </a:r>
            <a:r>
              <a:rPr lang="en-US" dirty="0"/>
              <a:t> </a:t>
            </a:r>
            <a:r>
              <a:rPr lang="en-US" dirty="0" err="1"/>
              <a:t>Sprache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Anwendungen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b="1" dirty="0" err="1"/>
              <a:t>Behinderte</a:t>
            </a:r>
            <a:r>
              <a:rPr lang="en-US" dirty="0"/>
              <a:t>, </a:t>
            </a:r>
            <a:r>
              <a:rPr lang="en-US" dirty="0" err="1"/>
              <a:t>Blinde</a:t>
            </a:r>
            <a:r>
              <a:rPr lang="en-US" dirty="0"/>
              <a:t>, </a:t>
            </a:r>
            <a:r>
              <a:rPr lang="en-US" dirty="0" err="1"/>
              <a:t>Schwerhörige</a:t>
            </a:r>
            <a:r>
              <a:rPr lang="en-US" dirty="0"/>
              <a:t> und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Dialogsysteme</a:t>
            </a:r>
            <a:r>
              <a:rPr lang="en-US" dirty="0"/>
              <a:t> </a:t>
            </a:r>
            <a:r>
              <a:rPr lang="en-US" dirty="0" err="1"/>
              <a:t>gesprochener</a:t>
            </a:r>
            <a:r>
              <a:rPr lang="en-US" dirty="0"/>
              <a:t> </a:t>
            </a:r>
            <a:r>
              <a:rPr lang="en-US" dirty="0" err="1"/>
              <a:t>Sprache</a:t>
            </a:r>
            <a:r>
              <a:rPr lang="en-US" dirty="0"/>
              <a:t>, </a:t>
            </a:r>
          </a:p>
          <a:p>
            <a:pPr>
              <a:lnSpc>
                <a:spcPct val="120000"/>
              </a:lnSpc>
              <a:defRPr/>
            </a:pPr>
            <a:r>
              <a:rPr lang="en-US" dirty="0" err="1"/>
              <a:t>sowie</a:t>
            </a:r>
            <a:r>
              <a:rPr lang="en-US" dirty="0"/>
              <a:t> die </a:t>
            </a:r>
            <a:r>
              <a:rPr lang="en-US" dirty="0" err="1"/>
              <a:t>Anwendungen</a:t>
            </a:r>
            <a:r>
              <a:rPr lang="en-US" dirty="0"/>
              <a:t> in der </a:t>
            </a:r>
            <a:r>
              <a:rPr lang="en-US" b="1" dirty="0" err="1"/>
              <a:t>Raumfahrt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Shriberg</a:t>
            </a:r>
            <a:r>
              <a:rPr lang="en-US" dirty="0"/>
              <a:t> et al., 2003 (NASA-SRI)).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1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err="1"/>
              <a:t>Multimediale</a:t>
            </a:r>
            <a:r>
              <a:rPr lang="en-US" sz="4000" b="1" dirty="0"/>
              <a:t> </a:t>
            </a:r>
            <a:r>
              <a:rPr lang="en-US" sz="4000" b="1" dirty="0" err="1"/>
              <a:t>Anwendungen</a:t>
            </a:r>
            <a:r>
              <a:rPr lang="en-US" sz="4000" b="1" dirty="0"/>
              <a:t> </a:t>
            </a:r>
            <a:r>
              <a:rPr lang="en-US" sz="4000" b="1" dirty="0" err="1"/>
              <a:t>oder</a:t>
            </a:r>
            <a:r>
              <a:rPr lang="en-US" sz="4000" b="1" dirty="0"/>
              <a:t> </a:t>
            </a:r>
            <a:r>
              <a:rPr lang="en-US" sz="4000" b="1" dirty="0" err="1"/>
              <a:t>Multimodale</a:t>
            </a:r>
            <a:r>
              <a:rPr lang="en-US" sz="4000" b="1" dirty="0"/>
              <a:t> </a:t>
            </a:r>
            <a:r>
              <a:rPr lang="en-US" sz="4000" b="1" dirty="0" err="1"/>
              <a:t>Anwendungsbereiche</a:t>
            </a:r>
            <a:r>
              <a:rPr lang="en-US" sz="4000" b="1" dirty="0"/>
              <a:t> der </a:t>
            </a:r>
            <a:r>
              <a:rPr lang="en-US" sz="4000" b="1" dirty="0" err="1"/>
              <a:t>Computerlinguistik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2204864"/>
            <a:ext cx="8229600" cy="3877891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Anwendungen</a:t>
            </a:r>
            <a:r>
              <a:rPr lang="en-US" dirty="0"/>
              <a:t> in </a:t>
            </a:r>
            <a:r>
              <a:rPr lang="en-US" b="1" dirty="0" err="1"/>
              <a:t>elektronischen</a:t>
            </a:r>
            <a:r>
              <a:rPr lang="en-US" b="1" dirty="0"/>
              <a:t> </a:t>
            </a:r>
            <a:r>
              <a:rPr lang="en-US" b="1" dirty="0" err="1"/>
              <a:t>Lehrmitteln</a:t>
            </a:r>
            <a:r>
              <a:rPr lang="en-US" dirty="0"/>
              <a:t>,</a:t>
            </a:r>
          </a:p>
          <a:p>
            <a:pPr>
              <a:defRPr/>
            </a:pP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Beispiel</a:t>
            </a:r>
            <a:r>
              <a:rPr lang="en-US" dirty="0"/>
              <a:t>,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Fernunterricht</a:t>
            </a:r>
            <a:r>
              <a:rPr lang="en-US" dirty="0"/>
              <a:t>, </a:t>
            </a:r>
          </a:p>
          <a:p>
            <a:pPr>
              <a:defRPr/>
            </a:pP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Unterricht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Behinderte</a:t>
            </a:r>
            <a:endParaRPr lang="en-US" dirty="0"/>
          </a:p>
          <a:p>
            <a:pPr>
              <a:defRPr/>
            </a:pPr>
            <a:r>
              <a:rPr lang="en-US" dirty="0"/>
              <a:t>und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Fremdsprachenerwerb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Zu</a:t>
            </a:r>
            <a:r>
              <a:rPr lang="en-US" dirty="0"/>
              <a:t> den </a:t>
            </a:r>
            <a:r>
              <a:rPr lang="en-US" dirty="0" err="1"/>
              <a:t>Multimedialen</a:t>
            </a:r>
            <a:r>
              <a:rPr lang="en-US" dirty="0"/>
              <a:t> </a:t>
            </a:r>
            <a:r>
              <a:rPr lang="en-US" dirty="0" err="1"/>
              <a:t>Anwendungen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Multimodalen</a:t>
            </a:r>
            <a:r>
              <a:rPr lang="en-US" dirty="0"/>
              <a:t> </a:t>
            </a:r>
            <a:r>
              <a:rPr lang="en-US" dirty="0" err="1"/>
              <a:t>Anwendungsbereichen</a:t>
            </a:r>
            <a:r>
              <a:rPr lang="en-US" dirty="0"/>
              <a:t> der </a:t>
            </a:r>
            <a:r>
              <a:rPr lang="en-US" dirty="0" err="1"/>
              <a:t>Computerlinguistik</a:t>
            </a:r>
            <a:r>
              <a:rPr lang="en-US" dirty="0"/>
              <a:t> </a:t>
            </a:r>
            <a:r>
              <a:rPr lang="en-US" dirty="0" err="1"/>
              <a:t>gehört</a:t>
            </a:r>
            <a:endParaRPr lang="en-US" dirty="0"/>
          </a:p>
          <a:p>
            <a:pPr marL="822960" lvl="1" indent="-457200">
              <a:defRPr/>
            </a:pPr>
            <a:r>
              <a:rPr lang="en-US" dirty="0"/>
              <a:t>die </a:t>
            </a:r>
            <a:r>
              <a:rPr lang="en-US" dirty="0" err="1"/>
              <a:t>Sprachliche</a:t>
            </a:r>
            <a:r>
              <a:rPr lang="en-US" dirty="0"/>
              <a:t> </a:t>
            </a:r>
            <a:r>
              <a:rPr lang="en-US" b="1" dirty="0" err="1"/>
              <a:t>Bild</a:t>
            </a:r>
            <a:r>
              <a:rPr lang="en-US" b="1" dirty="0"/>
              <a:t>- und </a:t>
            </a:r>
            <a:r>
              <a:rPr lang="en-US" b="1" dirty="0" err="1"/>
              <a:t>Szenenbeschreibung</a:t>
            </a:r>
            <a:r>
              <a:rPr lang="en-US" dirty="0"/>
              <a:t>, </a:t>
            </a:r>
          </a:p>
          <a:p>
            <a:pPr marL="822960" lvl="1" indent="-457200">
              <a:defRPr/>
            </a:pPr>
            <a:r>
              <a:rPr lang="en-US" dirty="0"/>
              <a:t>die </a:t>
            </a:r>
            <a:r>
              <a:rPr lang="en-US" dirty="0" err="1"/>
              <a:t>Sprachliche</a:t>
            </a:r>
            <a:r>
              <a:rPr lang="en-US" dirty="0"/>
              <a:t> </a:t>
            </a:r>
            <a:r>
              <a:rPr lang="en-US" b="1" dirty="0" err="1"/>
              <a:t>Informationsvermittlung</a:t>
            </a:r>
            <a:endParaRPr lang="en-US" b="1" dirty="0"/>
          </a:p>
          <a:p>
            <a:pPr marL="822960" lvl="1" indent="-457200">
              <a:defRPr/>
            </a:pP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die </a:t>
            </a:r>
            <a:r>
              <a:rPr lang="en-US" b="1" dirty="0" err="1"/>
              <a:t>Automatische</a:t>
            </a:r>
            <a:r>
              <a:rPr lang="en-US" b="1" dirty="0"/>
              <a:t> </a:t>
            </a:r>
            <a:r>
              <a:rPr lang="en-US" b="1" dirty="0" err="1"/>
              <a:t>Informationsextraktion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„versteht“ der Computer die Sprache?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macht</a:t>
            </a:r>
            <a:br>
              <a:rPr lang="de-DE" dirty="0"/>
            </a:br>
            <a:r>
              <a:rPr lang="de-DE" dirty="0"/>
              <a:t>ein System für die Verarbeitung natürlicher Sprache?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8109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156990"/>
          </a:xfrm>
        </p:spPr>
        <p:txBody>
          <a:bodyPr>
            <a:noAutofit/>
          </a:bodyPr>
          <a:lstStyle/>
          <a:p>
            <a:r>
              <a:rPr lang="de-DE" sz="4000" b="1" dirty="0"/>
              <a:t>Kern aller Anwendungsbereiche der </a:t>
            </a:r>
            <a:r>
              <a:rPr lang="de-DE" sz="4000" b="1" dirty="0" smtClean="0"/>
              <a:t>Computerlinguistik (1/2)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00808"/>
            <a:ext cx="8229600" cy="46805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de-DE" sz="4300" dirty="0"/>
              <a:t>ist ein System für die Verarbeitung der natürlichen Sprache</a:t>
            </a:r>
          </a:p>
          <a:p>
            <a:pPr>
              <a:lnSpc>
                <a:spcPct val="120000"/>
              </a:lnSpc>
            </a:pPr>
            <a:r>
              <a:rPr lang="de-DE" sz="4300" dirty="0" smtClean="0"/>
              <a:t>(</a:t>
            </a:r>
            <a:r>
              <a:rPr lang="de-DE" sz="4300" b="1" dirty="0"/>
              <a:t>Natural Language Processing </a:t>
            </a:r>
            <a:r>
              <a:rPr lang="de-DE" sz="4300" b="1" dirty="0" err="1"/>
              <a:t>system</a:t>
            </a:r>
            <a:r>
              <a:rPr lang="de-DE" sz="4300" b="1" dirty="0"/>
              <a:t> – NLP System</a:t>
            </a:r>
            <a:r>
              <a:rPr lang="de-DE" sz="4300" dirty="0"/>
              <a:t>). </a:t>
            </a:r>
          </a:p>
          <a:p>
            <a:pPr>
              <a:lnSpc>
                <a:spcPct val="120000"/>
              </a:lnSpc>
            </a:pPr>
            <a:r>
              <a:rPr lang="de-DE" sz="4300" dirty="0"/>
              <a:t>So ein System für die Verarbeitung natürlicher Sprache kann die natürliche, bzw. „menschliche“ Sprache „verstehen“ und sie, </a:t>
            </a:r>
            <a:r>
              <a:rPr lang="de-DE" sz="4300" dirty="0" err="1"/>
              <a:t>anschlie</a:t>
            </a:r>
            <a:r>
              <a:rPr lang="de-DE" sz="4300" dirty="0"/>
              <a:t>β</a:t>
            </a:r>
            <a:r>
              <a:rPr lang="de-DE" sz="4300" dirty="0" err="1"/>
              <a:t>lich</a:t>
            </a:r>
            <a:r>
              <a:rPr lang="de-DE" sz="4300" dirty="0"/>
              <a:t>, auf verschiedenen Weisen, je nach der Anwendung </a:t>
            </a:r>
            <a:r>
              <a:rPr lang="en-US" sz="4300" dirty="0"/>
              <a:t>des Systems, </a:t>
            </a:r>
            <a:r>
              <a:rPr lang="en-US" sz="4300" dirty="0" err="1"/>
              <a:t>verarbeiten</a:t>
            </a:r>
            <a:r>
              <a:rPr lang="en-US" sz="4300" dirty="0"/>
              <a:t>.</a:t>
            </a:r>
          </a:p>
          <a:p>
            <a:pPr>
              <a:lnSpc>
                <a:spcPct val="120000"/>
              </a:lnSpc>
            </a:pPr>
            <a:r>
              <a:rPr lang="de-DE" sz="4300" dirty="0"/>
              <a:t>Der Vorgang der Verarbeitung kann je nach Struktur und Anwendungsbereich des Systems variieren.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40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08" y="188640"/>
            <a:ext cx="8229600" cy="1287016"/>
          </a:xfrm>
        </p:spPr>
        <p:txBody>
          <a:bodyPr>
            <a:noAutofit/>
          </a:bodyPr>
          <a:lstStyle/>
          <a:p>
            <a:r>
              <a:rPr lang="de-DE" sz="4000" b="1" dirty="0" smtClean="0"/>
              <a:t>Kern aller Anwendungsbereiche der Computerlinguistik (2/2)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de-DE" sz="2700" dirty="0"/>
              <a:t>Jedoch kann in groben Zügen dieser Vorgang </a:t>
            </a:r>
            <a:r>
              <a:rPr lang="de-DE" sz="2700" b="1" dirty="0"/>
              <a:t>in drei Phasen </a:t>
            </a:r>
            <a:r>
              <a:rPr lang="de-DE" sz="2700" dirty="0"/>
              <a:t>beschrieben werden: </a:t>
            </a:r>
          </a:p>
          <a:p>
            <a:pPr>
              <a:lnSpc>
                <a:spcPct val="120000"/>
              </a:lnSpc>
            </a:pPr>
            <a:r>
              <a:rPr lang="de-DE" sz="2700" dirty="0"/>
              <a:t>Ein System für die Verarbeitung natürlicher Sprache analysiert den (geschriebenen oder gesprochenen) Text, der vom System erkannt wird (</a:t>
            </a:r>
            <a:r>
              <a:rPr lang="de-DE" sz="2700" b="1" dirty="0"/>
              <a:t>Analyse</a:t>
            </a:r>
            <a:r>
              <a:rPr lang="de-DE" sz="2700" dirty="0"/>
              <a:t>), </a:t>
            </a:r>
          </a:p>
          <a:p>
            <a:pPr>
              <a:lnSpc>
                <a:spcPct val="120000"/>
              </a:lnSpc>
            </a:pPr>
            <a:r>
              <a:rPr lang="de-DE" sz="2700" dirty="0"/>
              <a:t>es verarbeitet den analysierten Text, je nach Art der Anwendung (</a:t>
            </a:r>
            <a:r>
              <a:rPr lang="de-DE" sz="2700" b="1" dirty="0"/>
              <a:t>Verarbeitung</a:t>
            </a:r>
            <a:r>
              <a:rPr lang="de-DE" sz="2700" dirty="0"/>
              <a:t>)</a:t>
            </a:r>
          </a:p>
          <a:p>
            <a:pPr>
              <a:lnSpc>
                <a:spcPct val="120000"/>
              </a:lnSpc>
            </a:pPr>
            <a:r>
              <a:rPr lang="de-DE" sz="2700" dirty="0"/>
              <a:t>und generiert den Text in der gewünschten Form, je nach Art der Anwendung </a:t>
            </a:r>
            <a:r>
              <a:rPr lang="en-US" sz="2700" dirty="0"/>
              <a:t>(</a:t>
            </a:r>
            <a:r>
              <a:rPr lang="en-US" sz="2700" b="1" dirty="0" err="1"/>
              <a:t>Generierung</a:t>
            </a:r>
            <a:r>
              <a:rPr lang="en-US" sz="27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1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de-DE" sz="4000" b="1" dirty="0"/>
              <a:t>Ein System für die Verarbeitung natürlicher Sprache enthält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de-DE" dirty="0"/>
              <a:t>(1) Datenbanken mit </a:t>
            </a:r>
            <a:r>
              <a:rPr lang="de-DE" b="1" dirty="0" err="1"/>
              <a:t>lexischen</a:t>
            </a:r>
            <a:r>
              <a:rPr lang="de-DE" b="1" dirty="0"/>
              <a:t> Einheiten </a:t>
            </a:r>
            <a:r>
              <a:rPr lang="de-DE" dirty="0"/>
              <a:t>und </a:t>
            </a:r>
          </a:p>
          <a:p>
            <a:pPr>
              <a:lnSpc>
                <a:spcPct val="120000"/>
              </a:lnSpc>
              <a:defRPr/>
            </a:pPr>
            <a:r>
              <a:rPr lang="de-DE" dirty="0"/>
              <a:t>(2) Computerprogramme mit </a:t>
            </a:r>
            <a:r>
              <a:rPr lang="de-DE" b="1" dirty="0"/>
              <a:t>semantischen </a:t>
            </a:r>
            <a:r>
              <a:rPr lang="en-US" b="1" dirty="0"/>
              <a:t>und </a:t>
            </a:r>
            <a:r>
              <a:rPr lang="en-US" b="1" dirty="0" err="1"/>
              <a:t>morphosyntaktischen</a:t>
            </a:r>
            <a:r>
              <a:rPr lang="en-US" b="1" dirty="0"/>
              <a:t> </a:t>
            </a:r>
            <a:r>
              <a:rPr lang="en-US" b="1" dirty="0" err="1"/>
              <a:t>Regeln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de-DE" dirty="0"/>
              <a:t>Das System enthält eine Datenbank aller von ihm </a:t>
            </a:r>
            <a:r>
              <a:rPr lang="de-DE" b="1" dirty="0"/>
              <a:t>erkennbaren</a:t>
            </a:r>
            <a:r>
              <a:rPr lang="de-DE" dirty="0"/>
              <a:t> Wörter (</a:t>
            </a:r>
            <a:r>
              <a:rPr lang="de-DE" dirty="0" err="1"/>
              <a:t>lexische</a:t>
            </a:r>
            <a:r>
              <a:rPr lang="de-DE" dirty="0"/>
              <a:t> Einheiten). </a:t>
            </a:r>
          </a:p>
          <a:p>
            <a:pPr>
              <a:lnSpc>
                <a:spcPct val="120000"/>
              </a:lnSpc>
              <a:defRPr/>
            </a:pPr>
            <a:r>
              <a:rPr lang="de-DE" dirty="0"/>
              <a:t>Diese </a:t>
            </a:r>
            <a:r>
              <a:rPr lang="de-DE" b="1" dirty="0"/>
              <a:t>Datenbank</a:t>
            </a:r>
            <a:r>
              <a:rPr lang="de-DE" dirty="0"/>
              <a:t> bildet die </a:t>
            </a:r>
            <a:r>
              <a:rPr lang="de-DE" dirty="0" err="1"/>
              <a:t>lexischen</a:t>
            </a:r>
            <a:r>
              <a:rPr lang="de-DE" dirty="0"/>
              <a:t> Regeln der Sprache also eine Art „Liste“ oder „Wörterbuch“ mit allen erkennbaren Wörtern einer Sprache (oder </a:t>
            </a:r>
            <a:r>
              <a:rPr lang="de-DE" dirty="0" err="1"/>
              <a:t>meheren</a:t>
            </a:r>
            <a:r>
              <a:rPr lang="de-DE" dirty="0"/>
              <a:t> Sprachen, je nach der Anwendung).</a:t>
            </a:r>
          </a:p>
          <a:p>
            <a:pPr>
              <a:lnSpc>
                <a:spcPct val="120000"/>
              </a:lnSpc>
              <a:defRPr/>
            </a:pPr>
            <a:r>
              <a:rPr lang="de-DE" dirty="0"/>
              <a:t>Diese Datenbank, d.h. alle </a:t>
            </a:r>
            <a:r>
              <a:rPr lang="de-DE" dirty="0" err="1"/>
              <a:t>lexische</a:t>
            </a:r>
            <a:r>
              <a:rPr lang="de-DE" dirty="0"/>
              <a:t> Regeln, „</a:t>
            </a:r>
            <a:r>
              <a:rPr lang="de-DE" b="1" dirty="0"/>
              <a:t>kommuniziert</a:t>
            </a:r>
            <a:r>
              <a:rPr lang="de-DE" dirty="0"/>
              <a:t>“ mit den semantischen und </a:t>
            </a:r>
            <a:r>
              <a:rPr lang="de-DE" dirty="0" err="1"/>
              <a:t>morphosyntaktischen</a:t>
            </a:r>
            <a:r>
              <a:rPr lang="de-DE" dirty="0"/>
              <a:t> Regeln.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1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Περιεχόμενα ενότητας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124744"/>
            <a:ext cx="8229600" cy="4958011"/>
          </a:xfrm>
        </p:spPr>
        <p:txBody>
          <a:bodyPr>
            <a:normAutofit/>
          </a:bodyPr>
          <a:lstStyle/>
          <a:p>
            <a:r>
              <a:rPr lang="el-GR" dirty="0" smtClean="0"/>
              <a:t>Γενική </a:t>
            </a:r>
            <a:r>
              <a:rPr lang="el-GR" dirty="0"/>
              <a:t>Εισαγωγή</a:t>
            </a:r>
            <a:endParaRPr lang="en-US" dirty="0"/>
          </a:p>
          <a:p>
            <a:pPr lvl="0"/>
            <a:r>
              <a:rPr lang="el-GR" dirty="0"/>
              <a:t>Γενική Εισαγωγή στην Υπολογιστική Γλωσσολογία </a:t>
            </a:r>
            <a:endParaRPr lang="en-US" dirty="0"/>
          </a:p>
          <a:p>
            <a:pPr lvl="0"/>
            <a:r>
              <a:rPr lang="el-GR" dirty="0"/>
              <a:t>Εισαγωγή στην Επεξεργασία Φυσικής Γλώσσας</a:t>
            </a:r>
            <a:endParaRPr lang="en-US" dirty="0"/>
          </a:p>
          <a:p>
            <a:pPr lvl="0"/>
            <a:r>
              <a:rPr lang="el-GR" dirty="0"/>
              <a:t>Μορφο-συντακτική και Σημασιολογική Ανάλυση, Συντακτικοί Αναλυτές, Ηλεκτρονικές Γραμματικές και Φορμαλισμοί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16" y="560052"/>
            <a:ext cx="8229600" cy="1152128"/>
          </a:xfrm>
        </p:spPr>
        <p:txBody>
          <a:bodyPr>
            <a:noAutofit/>
          </a:bodyPr>
          <a:lstStyle/>
          <a:p>
            <a:r>
              <a:rPr lang="de-DE" sz="4000" b="1" dirty="0"/>
              <a:t>Die Programme mit den syntaktischen Regeln und den morphologischen </a:t>
            </a:r>
            <a:r>
              <a:rPr lang="de-DE" sz="4000" b="1" dirty="0" smtClean="0"/>
              <a:t>Regeln,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365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de-DE" b="1" dirty="0"/>
              <a:t>sorgen </a:t>
            </a:r>
            <a:r>
              <a:rPr lang="de-DE" b="1" dirty="0" smtClean="0"/>
              <a:t>dafür </a:t>
            </a:r>
            <a:r>
              <a:rPr lang="de-DE" dirty="0" err="1" smtClean="0"/>
              <a:t>daß</a:t>
            </a:r>
            <a:r>
              <a:rPr lang="de-DE" dirty="0" smtClean="0"/>
              <a:t> </a:t>
            </a:r>
            <a:r>
              <a:rPr lang="de-DE" dirty="0"/>
              <a:t>jeder Satz und jedes individuelle Wort des Satzes von dem System </a:t>
            </a:r>
            <a:r>
              <a:rPr lang="de-DE" b="1" dirty="0"/>
              <a:t>richtig verstanden</a:t>
            </a:r>
            <a:r>
              <a:rPr lang="de-DE" dirty="0"/>
              <a:t>, bzw. analysiert wird (</a:t>
            </a:r>
            <a:r>
              <a:rPr lang="de-DE" b="1" dirty="0"/>
              <a:t>Analyse</a:t>
            </a:r>
            <a:r>
              <a:rPr lang="de-DE" dirty="0"/>
              <a:t>). </a:t>
            </a:r>
          </a:p>
          <a:p>
            <a:pPr>
              <a:lnSpc>
                <a:spcPct val="120000"/>
              </a:lnSpc>
              <a:defRPr/>
            </a:pPr>
            <a:r>
              <a:rPr lang="de-DE" dirty="0"/>
              <a:t>In einigen Anwendungen der Computerlinguistik zum Beispiel, in der automatischen Textverfassung oder in der maschinellen Übersetzung sorgen </a:t>
            </a:r>
            <a:r>
              <a:rPr lang="de-DE" b="1" dirty="0"/>
              <a:t>weitere syntaktische und morphologische Regeln</a:t>
            </a:r>
            <a:r>
              <a:rPr lang="de-DE" dirty="0"/>
              <a:t> dafür, </a:t>
            </a:r>
            <a:r>
              <a:rPr lang="de-DE" dirty="0" err="1"/>
              <a:t>daß</a:t>
            </a:r>
            <a:r>
              <a:rPr lang="de-DE" dirty="0"/>
              <a:t> jeder Satz und jedes individuelle Wort des Satzes von dem System richtig </a:t>
            </a:r>
            <a:r>
              <a:rPr lang="de-DE" b="1" dirty="0"/>
              <a:t>umgesetzt</a:t>
            </a:r>
            <a:r>
              <a:rPr lang="de-DE" dirty="0"/>
              <a:t> (</a:t>
            </a:r>
            <a:r>
              <a:rPr lang="de-DE" b="1" dirty="0"/>
              <a:t>Transfer</a:t>
            </a:r>
            <a:r>
              <a:rPr lang="de-DE" dirty="0"/>
              <a:t>) und </a:t>
            </a:r>
            <a:r>
              <a:rPr lang="de-DE" b="1" dirty="0"/>
              <a:t>erzeugt </a:t>
            </a:r>
            <a:r>
              <a:rPr lang="de-DE" dirty="0"/>
              <a:t>(</a:t>
            </a:r>
            <a:r>
              <a:rPr lang="de-DE" b="1" dirty="0" err="1"/>
              <a:t>Genereriung</a:t>
            </a:r>
            <a:r>
              <a:rPr lang="de-DE" dirty="0"/>
              <a:t>) wird, </a:t>
            </a:r>
          </a:p>
          <a:p>
            <a:pPr>
              <a:lnSpc>
                <a:spcPct val="120000"/>
              </a:lnSpc>
              <a:defRPr/>
            </a:pPr>
            <a:r>
              <a:rPr lang="de-DE" dirty="0"/>
              <a:t>oder in der Syntax und der Morphologie der </a:t>
            </a:r>
            <a:r>
              <a:rPr lang="de-DE" b="1" dirty="0"/>
              <a:t>Zielsprache</a:t>
            </a:r>
            <a:r>
              <a:rPr lang="de-DE" dirty="0"/>
              <a:t> richtig umgesetzt und erzeugt wird (je nach der Art der Anwendung und der Phase des Prozesses bzw. Modul des Systems, in der diese </a:t>
            </a:r>
            <a:r>
              <a:rPr lang="de-DE" dirty="0" err="1"/>
              <a:t>morphosyntaktischen</a:t>
            </a:r>
            <a:r>
              <a:rPr lang="de-DE" dirty="0"/>
              <a:t>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aktiviert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65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de-DE" sz="4000" b="1" dirty="0"/>
              <a:t>Die Programme mit den semantischen Regeln,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die in manchen Systemen mit den syntaktischen Regeln verknüpft sind, enthalten Informationen über die </a:t>
            </a:r>
            <a:r>
              <a:rPr lang="de-DE" b="1" dirty="0"/>
              <a:t>semantische</a:t>
            </a:r>
            <a:r>
              <a:rPr lang="de-DE" dirty="0"/>
              <a:t> Bedeutung jedes Wortes, </a:t>
            </a:r>
          </a:p>
          <a:p>
            <a:pPr>
              <a:lnSpc>
                <a:spcPct val="120000"/>
              </a:lnSpc>
            </a:pPr>
            <a:r>
              <a:rPr lang="de-DE" dirty="0"/>
              <a:t>oder in manchen Fällen jeder </a:t>
            </a:r>
            <a:r>
              <a:rPr lang="de-DE" dirty="0" err="1"/>
              <a:t>Äu</a:t>
            </a:r>
            <a:r>
              <a:rPr lang="de-DE" dirty="0"/>
              <a:t>β</a:t>
            </a:r>
            <a:r>
              <a:rPr lang="de-DE" dirty="0" err="1"/>
              <a:t>erung</a:t>
            </a:r>
            <a:r>
              <a:rPr lang="de-DE" dirty="0"/>
              <a:t>.</a:t>
            </a:r>
          </a:p>
          <a:p>
            <a:pPr>
              <a:lnSpc>
                <a:spcPct val="120000"/>
              </a:lnSpc>
            </a:pPr>
            <a:r>
              <a:rPr lang="de-DE" dirty="0"/>
              <a:t>Grammatische Regeln die sowohl </a:t>
            </a:r>
            <a:r>
              <a:rPr lang="de-DE" dirty="0" err="1"/>
              <a:t>morphosyntaktische</a:t>
            </a:r>
            <a:r>
              <a:rPr lang="de-DE" dirty="0"/>
              <a:t> als auch semantische Informationen enthalten, haben die Form von </a:t>
            </a:r>
            <a:r>
              <a:rPr lang="de-DE" b="1" dirty="0"/>
              <a:t>Grammatikformalismen</a:t>
            </a:r>
            <a:r>
              <a:rPr lang="de-DE" dirty="0"/>
              <a:t> mit </a:t>
            </a:r>
            <a:r>
              <a:rPr lang="de-DE" dirty="0" err="1"/>
              <a:t>morphosyntaktischen</a:t>
            </a:r>
            <a:r>
              <a:rPr lang="de-DE" dirty="0"/>
              <a:t> und semantischen </a:t>
            </a:r>
            <a:r>
              <a:rPr lang="en-US" b="1" dirty="0" err="1"/>
              <a:t>Merkmalsstrukturen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39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Autofit/>
          </a:bodyPr>
          <a:lstStyle/>
          <a:p>
            <a:r>
              <a:rPr lang="de-DE" sz="4000" b="1" dirty="0"/>
              <a:t>Ohne die semantischen und </a:t>
            </a:r>
            <a:r>
              <a:rPr lang="de-DE" sz="4000" b="1" dirty="0" err="1"/>
              <a:t>morphosyntaktischen</a:t>
            </a:r>
            <a:r>
              <a:rPr lang="de-DE" sz="4000" b="1" dirty="0"/>
              <a:t> Regeln 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00808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de-DE" sz="2800" dirty="0"/>
              <a:t>…ist das System kein System sprachlicher Verarbeitung sondern ein elektronisches Wörterbuch. </a:t>
            </a:r>
          </a:p>
          <a:p>
            <a:pPr>
              <a:lnSpc>
                <a:spcPct val="110000"/>
              </a:lnSpc>
            </a:pPr>
            <a:r>
              <a:rPr lang="de-DE" sz="2800" dirty="0"/>
              <a:t>Die semantischen und </a:t>
            </a:r>
            <a:r>
              <a:rPr lang="de-DE" sz="2800" dirty="0" err="1"/>
              <a:t>morphosyntaktischen</a:t>
            </a:r>
            <a:r>
              <a:rPr lang="de-DE" sz="2800" dirty="0"/>
              <a:t> Regeln werden "</a:t>
            </a:r>
            <a:r>
              <a:rPr lang="de-DE" sz="2800" b="1" dirty="0"/>
              <a:t>Grammatiken</a:t>
            </a:r>
            <a:r>
              <a:rPr lang="de-DE" sz="2800" dirty="0"/>
              <a:t>" genannt. </a:t>
            </a:r>
          </a:p>
          <a:p>
            <a:pPr>
              <a:lnSpc>
                <a:spcPct val="110000"/>
              </a:lnSpc>
            </a:pPr>
            <a:r>
              <a:rPr lang="de-DE" sz="2800" dirty="0"/>
              <a:t>Je nach der </a:t>
            </a:r>
            <a:r>
              <a:rPr lang="de-DE" sz="2800" b="1" dirty="0"/>
              <a:t>Phase </a:t>
            </a:r>
            <a:r>
              <a:rPr lang="de-DE" sz="2800" dirty="0"/>
              <a:t>der Verarbeitung natürlicher Sprache werden die entsprechenden Grammatiken aktiviert -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die </a:t>
            </a:r>
            <a:r>
              <a:rPr lang="de-DE" b="1" dirty="0"/>
              <a:t>Analyse-Grammatik</a:t>
            </a:r>
            <a:r>
              <a:rPr lang="de-DE" dirty="0"/>
              <a:t>, die </a:t>
            </a:r>
            <a:r>
              <a:rPr lang="de-DE" b="1" dirty="0"/>
              <a:t>Transfer-Grammatik</a:t>
            </a:r>
            <a:r>
              <a:rPr lang="de-DE" dirty="0"/>
              <a:t> und die </a:t>
            </a:r>
            <a:r>
              <a:rPr lang="de-DE" b="1" dirty="0"/>
              <a:t>Generierungs-</a:t>
            </a:r>
            <a:r>
              <a:rPr lang="en-US" b="1" dirty="0"/>
              <a:t>Grammatik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0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276873"/>
            <a:ext cx="7772400" cy="1728191"/>
          </a:xfrm>
        </p:spPr>
        <p:txBody>
          <a:bodyPr>
            <a:normAutofit/>
          </a:bodyPr>
          <a:lstStyle/>
          <a:p>
            <a:r>
              <a:rPr lang="de-DE" dirty="0"/>
              <a:t>Was macht</a:t>
            </a:r>
            <a:br>
              <a:rPr lang="de-DE" dirty="0"/>
            </a:br>
            <a:r>
              <a:rPr lang="de-DE" dirty="0"/>
              <a:t>ein System für die Verarbeitung natürlicher Sprache?</a:t>
            </a:r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Syntaktische</a:t>
            </a:r>
            <a:r>
              <a:rPr lang="en-US" dirty="0"/>
              <a:t> </a:t>
            </a:r>
            <a:r>
              <a:rPr lang="en-US" dirty="0" err="1"/>
              <a:t>Analyse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8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56" y="332656"/>
            <a:ext cx="8229600" cy="1156990"/>
          </a:xfrm>
        </p:spPr>
        <p:txBody>
          <a:bodyPr>
            <a:normAutofit/>
          </a:bodyPr>
          <a:lstStyle/>
          <a:p>
            <a:r>
              <a:rPr lang="de-DE" sz="4000" b="1" dirty="0"/>
              <a:t>Ein System künstlicher Intelligenz,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also z.B. ein Computer, kann hierarchische Strukturen verstehen. </a:t>
            </a:r>
          </a:p>
          <a:p>
            <a:r>
              <a:rPr lang="de-DE" dirty="0"/>
              <a:t>Wenn man die natürliche Sprache als eine </a:t>
            </a:r>
            <a:r>
              <a:rPr lang="de-DE" b="1" dirty="0"/>
              <a:t>hierarchische Struktur </a:t>
            </a:r>
            <a:r>
              <a:rPr lang="de-DE" dirty="0"/>
              <a:t>beschreibt, dann kann der Computer die natürliche </a:t>
            </a:r>
            <a:r>
              <a:rPr lang="en-US" dirty="0" err="1"/>
              <a:t>Sprache</a:t>
            </a:r>
            <a:r>
              <a:rPr lang="en-US" dirty="0"/>
              <a:t> "</a:t>
            </a:r>
            <a:r>
              <a:rPr lang="en-US" dirty="0" err="1"/>
              <a:t>verstehen</a:t>
            </a:r>
            <a:r>
              <a:rPr lang="en-US" dirty="0"/>
              <a:t>" und "</a:t>
            </a:r>
            <a:r>
              <a:rPr lang="en-US" dirty="0" err="1"/>
              <a:t>bearbeiten</a:t>
            </a:r>
            <a:r>
              <a:rPr lang="en-US" dirty="0"/>
              <a:t>".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50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56" y="828456"/>
            <a:ext cx="8229600" cy="1016368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Zwei Hauptrichtungen der syntaktischen Analyse sind in der linguistischen Tradition erkennbar: </a:t>
            </a:r>
            <a:br>
              <a:rPr lang="de-DE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2132856"/>
            <a:ext cx="8229600" cy="406984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(1) die </a:t>
            </a:r>
            <a:r>
              <a:rPr lang="de-DE" b="1" dirty="0"/>
              <a:t>Dependenz- und Determinations- Syntax </a:t>
            </a:r>
            <a:r>
              <a:rPr lang="de-DE" dirty="0"/>
              <a:t>und </a:t>
            </a:r>
          </a:p>
          <a:p>
            <a:r>
              <a:rPr lang="de-DE" dirty="0"/>
              <a:t>(2) die </a:t>
            </a:r>
            <a:r>
              <a:rPr lang="de-DE" b="1" dirty="0"/>
              <a:t>Konstituentenstruktursyntax</a:t>
            </a:r>
            <a:r>
              <a:rPr lang="de-DE" dirty="0"/>
              <a:t>. </a:t>
            </a:r>
          </a:p>
          <a:p>
            <a:r>
              <a:rPr lang="de-DE" dirty="0"/>
              <a:t>In beiden Traditionen werden Baumgraphen bzw. Strukturbäume zur Notation von syntaktischen Strukturen verwendet. </a:t>
            </a:r>
            <a:r>
              <a:rPr lang="de-DE" b="1" dirty="0"/>
              <a:t>syntaktische Beschreibungsmodelle </a:t>
            </a:r>
            <a:endParaRPr lang="de-DE" dirty="0"/>
          </a:p>
          <a:p>
            <a:r>
              <a:rPr lang="de-DE" dirty="0"/>
              <a:t>Beide werden in der Computerlinguistik benutzt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72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de-DE" sz="4000" b="1" dirty="0"/>
              <a:t>Die Dependenz- und </a:t>
            </a:r>
            <a:r>
              <a:rPr lang="de-DE" sz="4000" b="1" dirty="0" err="1"/>
              <a:t>Determinationsyntax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fasst syntaktische Strukturen als Relationen zwischen Wörtern auf. </a:t>
            </a:r>
          </a:p>
          <a:p>
            <a:pPr>
              <a:lnSpc>
                <a:spcPct val="110000"/>
              </a:lnSpc>
            </a:pPr>
            <a:r>
              <a:rPr lang="de-DE" dirty="0"/>
              <a:t>In der </a:t>
            </a:r>
            <a:r>
              <a:rPr lang="de-DE" b="1" dirty="0"/>
              <a:t>Dependenzgrammatik </a:t>
            </a:r>
            <a:r>
              <a:rPr lang="de-DE" dirty="0"/>
              <a:t>wird die Struktur des Satzes vom Verb festgelegt und alle </a:t>
            </a:r>
            <a:r>
              <a:rPr lang="de-DE" dirty="0" err="1"/>
              <a:t>anderenWörter</a:t>
            </a:r>
            <a:r>
              <a:rPr lang="de-DE" dirty="0"/>
              <a:t> sind unmittelbar oder mittelbar vom Verb abhängig. </a:t>
            </a:r>
          </a:p>
          <a:p>
            <a:pPr>
              <a:lnSpc>
                <a:spcPct val="110000"/>
              </a:lnSpc>
            </a:pPr>
            <a:r>
              <a:rPr lang="de-DE" dirty="0"/>
              <a:t>Diese Abhängigkeit ("</a:t>
            </a:r>
            <a:r>
              <a:rPr lang="de-DE" dirty="0" err="1"/>
              <a:t>dependency</a:t>
            </a:r>
            <a:r>
              <a:rPr lang="de-DE" dirty="0"/>
              <a:t>") wird als Relation in den Baumgraphen durch </a:t>
            </a:r>
            <a:r>
              <a:rPr lang="en-US" dirty="0" err="1"/>
              <a:t>Kanten</a:t>
            </a:r>
            <a:r>
              <a:rPr lang="en-US" dirty="0"/>
              <a:t> </a:t>
            </a:r>
            <a:r>
              <a:rPr lang="en-US" dirty="0" err="1"/>
              <a:t>wiedergegeben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08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56" y="332656"/>
            <a:ext cx="8229600" cy="1156990"/>
          </a:xfrm>
        </p:spPr>
        <p:txBody>
          <a:bodyPr>
            <a:normAutofit/>
          </a:bodyPr>
          <a:lstStyle/>
          <a:p>
            <a:r>
              <a:rPr lang="de-DE" b="1" dirty="0"/>
              <a:t>In der Konstituentenstruktursyntax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werden neben Wörtern auch komplexere Einheiten, die sogenannten </a:t>
            </a:r>
            <a:r>
              <a:rPr lang="de-DE" b="1" dirty="0"/>
              <a:t>Konstituenten</a:t>
            </a:r>
            <a:r>
              <a:rPr lang="de-DE" dirty="0"/>
              <a:t> oder </a:t>
            </a:r>
            <a:r>
              <a:rPr lang="de-DE" b="1" dirty="0"/>
              <a:t>Phrasen</a:t>
            </a:r>
            <a:r>
              <a:rPr lang="de-DE" dirty="0"/>
              <a:t> angenommen.</a:t>
            </a:r>
          </a:p>
          <a:p>
            <a:pPr>
              <a:lnSpc>
                <a:spcPct val="110000"/>
              </a:lnSpc>
            </a:pPr>
            <a:r>
              <a:rPr lang="de-DE" dirty="0"/>
              <a:t>Die konstituentenorientierte Tradition hatte – vor allem aufgrund der </a:t>
            </a:r>
            <a:r>
              <a:rPr lang="de-DE" dirty="0" err="1"/>
              <a:t>richtungssweisenden</a:t>
            </a:r>
            <a:r>
              <a:rPr lang="de-DE" dirty="0"/>
              <a:t> Arbeiten von Noam </a:t>
            </a:r>
            <a:r>
              <a:rPr lang="de-DE" dirty="0" err="1"/>
              <a:t>Chomksy</a:t>
            </a:r>
            <a:r>
              <a:rPr lang="de-DE" dirty="0"/>
              <a:t> (Chomsky, 1968, Chomsky, 1965) – einen starken Einfluss auf die Computerlinguistik </a:t>
            </a:r>
            <a:r>
              <a:rPr lang="en-US" dirty="0"/>
              <a:t>der </a:t>
            </a:r>
            <a:r>
              <a:rPr lang="en-US" dirty="0" err="1"/>
              <a:t>vergangenen</a:t>
            </a:r>
            <a:r>
              <a:rPr lang="en-US" dirty="0"/>
              <a:t> </a:t>
            </a:r>
            <a:r>
              <a:rPr lang="en-US" dirty="0" err="1"/>
              <a:t>Jahrzehnte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74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9275"/>
            <a:ext cx="8229600" cy="1511573"/>
          </a:xfrm>
        </p:spPr>
        <p:txBody>
          <a:bodyPr>
            <a:noAutofit/>
          </a:bodyPr>
          <a:lstStyle/>
          <a:p>
            <a:r>
              <a:rPr lang="de-DE" sz="4000" b="1" dirty="0"/>
              <a:t>Strukturbäume </a:t>
            </a:r>
            <a:r>
              <a:rPr lang="de-DE" sz="4000" b="1" dirty="0" smtClean="0"/>
              <a:t>aus </a:t>
            </a:r>
            <a:r>
              <a:rPr lang="de-DE" sz="4000" b="1" dirty="0"/>
              <a:t>der Tradition der Konstituentenstrukturgrammatik</a:t>
            </a:r>
            <a:r>
              <a:rPr lang="de-DE" b="1" dirty="0"/>
              <a:t/>
            </a:r>
            <a:br>
              <a:rPr lang="de-DE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805883"/>
          </a:xfrm>
        </p:spPr>
        <p:txBody>
          <a:bodyPr>
            <a:normAutofit fontScale="92500" lnSpcReduction="10000"/>
          </a:bodyPr>
          <a:lstStyle/>
          <a:p>
            <a:r>
              <a:rPr lang="de-DE" sz="2800" dirty="0"/>
              <a:t>enthalten folgende Informationen (Langer, 2004):</a:t>
            </a:r>
          </a:p>
          <a:p>
            <a:pPr lvl="1">
              <a:buFont typeface="Courier New"/>
              <a:buChar char="o"/>
            </a:pPr>
            <a:r>
              <a:rPr lang="de-DE" b="1" dirty="0" smtClean="0"/>
              <a:t>(</a:t>
            </a:r>
            <a:r>
              <a:rPr lang="de-DE" b="1" dirty="0"/>
              <a:t>1) Segmentierung: Zerlegung eines komplexen Ausdrucks in Teile</a:t>
            </a:r>
            <a:r>
              <a:rPr lang="de-DE" dirty="0"/>
              <a:t> (die wiederum komplex sein können)</a:t>
            </a:r>
          </a:p>
          <a:p>
            <a:pPr lvl="1">
              <a:buFont typeface="Courier New"/>
              <a:buChar char="o"/>
            </a:pPr>
            <a:r>
              <a:rPr lang="de-DE" b="1" dirty="0" smtClean="0"/>
              <a:t>(</a:t>
            </a:r>
            <a:r>
              <a:rPr lang="de-DE" b="1" dirty="0"/>
              <a:t>2) Kategorisierung der komplexen Teilausdrücke </a:t>
            </a:r>
            <a:r>
              <a:rPr lang="de-DE" dirty="0"/>
              <a:t>(Subjekt, </a:t>
            </a:r>
            <a:r>
              <a:rPr lang="en-US" dirty="0" err="1"/>
              <a:t>Prädikat</a:t>
            </a:r>
            <a:r>
              <a:rPr lang="en-US" dirty="0"/>
              <a:t>)</a:t>
            </a:r>
          </a:p>
          <a:p>
            <a:pPr lvl="1">
              <a:buFont typeface="Courier New"/>
              <a:buChar char="o"/>
            </a:pPr>
            <a:r>
              <a:rPr lang="de-DE" b="1" dirty="0" smtClean="0"/>
              <a:t>(</a:t>
            </a:r>
            <a:r>
              <a:rPr lang="de-DE" b="1" dirty="0"/>
              <a:t>3) Lineare Abfolge: Die lineare Abfolge der Wörter </a:t>
            </a:r>
            <a:r>
              <a:rPr lang="de-DE" dirty="0"/>
              <a:t>(kleinste Bestandteile der Satzkonstituenten, Blätter) entspricht der </a:t>
            </a:r>
            <a:r>
              <a:rPr lang="en-US" dirty="0" err="1"/>
              <a:t>Wortstellung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83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926976"/>
          </a:xfrm>
        </p:spPr>
        <p:txBody>
          <a:bodyPr>
            <a:noAutofit/>
          </a:bodyPr>
          <a:lstStyle/>
          <a:p>
            <a:r>
              <a:rPr lang="de-DE" sz="4000" b="1" dirty="0"/>
              <a:t>Nehmen wir an,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dass </a:t>
            </a:r>
            <a:r>
              <a:rPr lang="de-DE" sz="4000" b="1" dirty="0"/>
              <a:t>unser Computer, z.B., den folgenden Satz "verstehen„ soll: </a:t>
            </a:r>
            <a:r>
              <a:rPr lang="de-DE" b="1" dirty="0"/>
              <a:t/>
            </a:r>
            <a:br>
              <a:rPr lang="de-DE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2420888"/>
            <a:ext cx="8229600" cy="4104456"/>
          </a:xfrm>
        </p:spPr>
        <p:txBody>
          <a:bodyPr>
            <a:noAutofit/>
          </a:bodyPr>
          <a:lstStyle/>
          <a:p>
            <a:r>
              <a:rPr lang="de-DE" sz="2200" dirty="0"/>
              <a:t>"</a:t>
            </a:r>
            <a:r>
              <a:rPr lang="de-DE" sz="2200" b="1" i="1" dirty="0"/>
              <a:t>Ein dicker Kater sitzt auf dem Stuhl"</a:t>
            </a:r>
          </a:p>
          <a:p>
            <a:r>
              <a:rPr lang="de-DE" sz="2200" dirty="0"/>
              <a:t>Der Satz "</a:t>
            </a:r>
            <a:r>
              <a:rPr lang="de-DE" sz="2200" i="1" dirty="0"/>
              <a:t>Ein dicker Kater sitzt auf dem Stuhl</a:t>
            </a:r>
            <a:r>
              <a:rPr lang="de-DE" sz="2200" dirty="0"/>
              <a:t>" wird von dem Computer (dem System) nur als eine </a:t>
            </a:r>
            <a:r>
              <a:rPr lang="de-DE" sz="2200" b="1" dirty="0"/>
              <a:t>Reihe von nicht-mathematischen Zeichen</a:t>
            </a:r>
            <a:r>
              <a:rPr lang="de-DE" sz="2200" dirty="0"/>
              <a:t>, nämlich als "</a:t>
            </a:r>
            <a:r>
              <a:rPr lang="de-DE" sz="2200" b="1" dirty="0"/>
              <a:t>alphanumerische Zeichen</a:t>
            </a:r>
            <a:r>
              <a:rPr lang="de-DE" sz="2200" dirty="0"/>
              <a:t>" (</a:t>
            </a:r>
            <a:r>
              <a:rPr lang="de-DE" sz="2200" b="1" dirty="0"/>
              <a:t>Strings</a:t>
            </a:r>
            <a:r>
              <a:rPr lang="de-DE" sz="2200" dirty="0"/>
              <a:t>) und (leere Lücken) </a:t>
            </a:r>
            <a:r>
              <a:rPr lang="de-DE" sz="2200" b="1" dirty="0"/>
              <a:t>Leerzeichen</a:t>
            </a:r>
            <a:r>
              <a:rPr lang="de-DE" sz="2200" dirty="0"/>
              <a:t> "verstanden". </a:t>
            </a:r>
          </a:p>
          <a:p>
            <a:r>
              <a:rPr lang="de-DE" sz="2200" dirty="0"/>
              <a:t>Für den Computer ist das </a:t>
            </a:r>
            <a:r>
              <a:rPr lang="de-DE" sz="2200" b="1" dirty="0"/>
              <a:t>Wort</a:t>
            </a:r>
            <a:r>
              <a:rPr lang="de-DE" sz="2200" dirty="0"/>
              <a:t> eine Einheit aus </a:t>
            </a:r>
            <a:r>
              <a:rPr lang="de-DE" sz="2200" b="1" dirty="0"/>
              <a:t>alphanumerischen Zeichen</a:t>
            </a:r>
            <a:r>
              <a:rPr lang="de-DE" sz="2200" dirty="0"/>
              <a:t>, die rechts und links durch </a:t>
            </a:r>
            <a:r>
              <a:rPr lang="de-DE" sz="2200" b="1" dirty="0"/>
              <a:t>Leerraumzeichen</a:t>
            </a:r>
            <a:r>
              <a:rPr lang="de-DE" sz="2200" dirty="0"/>
              <a:t> (engl. "</a:t>
            </a:r>
            <a:r>
              <a:rPr lang="de-DE" sz="2200" dirty="0" err="1"/>
              <a:t>white</a:t>
            </a:r>
            <a:r>
              <a:rPr lang="de-DE" sz="2200" dirty="0"/>
              <a:t> </a:t>
            </a:r>
            <a:r>
              <a:rPr lang="de-DE" sz="2200" dirty="0" err="1"/>
              <a:t>space</a:t>
            </a:r>
            <a:r>
              <a:rPr lang="de-DE" sz="2200" dirty="0"/>
              <a:t>") oder durch </a:t>
            </a:r>
            <a:r>
              <a:rPr lang="de-DE" sz="2200" b="1" dirty="0"/>
              <a:t>Interpunktion</a:t>
            </a:r>
            <a:r>
              <a:rPr lang="de-DE" sz="2200" dirty="0"/>
              <a:t> begrenzt werden.</a:t>
            </a:r>
          </a:p>
          <a:p>
            <a:r>
              <a:rPr lang="de-DE" sz="2200" dirty="0"/>
              <a:t>Diese Reihe von Elementen bildet die "</a:t>
            </a:r>
            <a:r>
              <a:rPr lang="de-DE" sz="2200" b="1" dirty="0"/>
              <a:t>Eingabedaten</a:t>
            </a:r>
            <a:r>
              <a:rPr lang="de-DE" sz="2200" dirty="0"/>
              <a:t>" (</a:t>
            </a:r>
            <a:r>
              <a:rPr lang="de-DE" sz="2200" b="1" dirty="0"/>
              <a:t>Input</a:t>
            </a:r>
            <a:r>
              <a:rPr lang="de-DE" sz="2200" dirty="0"/>
              <a:t>) des Computers </a:t>
            </a:r>
            <a:r>
              <a:rPr lang="en-US" sz="2200" dirty="0"/>
              <a:t>(des Systems)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611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72" y="620688"/>
            <a:ext cx="8229600" cy="1728192"/>
          </a:xfrm>
        </p:spPr>
        <p:txBody>
          <a:bodyPr>
            <a:noAutofit/>
          </a:bodyPr>
          <a:lstStyle/>
          <a:p>
            <a:pPr>
              <a:tabLst>
                <a:tab pos="627063" algn="l"/>
                <a:tab pos="2868613" algn="l"/>
              </a:tabLst>
            </a:pPr>
            <a:r>
              <a:rPr lang="en-US" sz="4000" b="1" dirty="0" err="1" smtClean="0"/>
              <a:t>Einführung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 err="1"/>
              <a:t>Computerlinguistik</a:t>
            </a:r>
            <a:r>
              <a:rPr lang="en-US" sz="4000" b="1" dirty="0"/>
              <a:t> und </a:t>
            </a:r>
            <a:r>
              <a:rPr lang="en-US" sz="4000" b="1" dirty="0" err="1"/>
              <a:t>Künstliche</a:t>
            </a:r>
            <a:r>
              <a:rPr lang="en-US" sz="4000" b="1" dirty="0"/>
              <a:t> </a:t>
            </a:r>
            <a:r>
              <a:rPr lang="en-US" sz="4000" b="1" dirty="0" err="1"/>
              <a:t>Intelligenz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243773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2800" i="1" dirty="0"/>
              <a:t>Je </a:t>
            </a:r>
            <a:r>
              <a:rPr lang="en-US" sz="2800" i="1" dirty="0" err="1"/>
              <a:t>näher</a:t>
            </a:r>
            <a:r>
              <a:rPr lang="en-US" sz="2800" i="1" dirty="0"/>
              <a:t> die Computer und </a:t>
            </a:r>
            <a:r>
              <a:rPr lang="en-US" sz="2800" i="1" dirty="0" err="1"/>
              <a:t>mit</a:t>
            </a:r>
            <a:r>
              <a:rPr lang="en-US" sz="2800" i="1" dirty="0"/>
              <a:t> </a:t>
            </a:r>
            <a:r>
              <a:rPr lang="en-US" sz="2800" i="1" dirty="0" err="1"/>
              <a:t>ihr</a:t>
            </a:r>
            <a:r>
              <a:rPr lang="en-US" sz="2800" i="1" dirty="0"/>
              <a:t> die </a:t>
            </a:r>
            <a:r>
              <a:rPr lang="en-US" sz="2800" i="1" dirty="0" err="1"/>
              <a:t>Informatik</a:t>
            </a:r>
            <a:r>
              <a:rPr lang="en-US" sz="2800" i="1" dirty="0"/>
              <a:t> </a:t>
            </a:r>
            <a:r>
              <a:rPr lang="en-US" sz="2800" i="1" dirty="0" smtClean="0"/>
              <a:t>an </a:t>
            </a:r>
            <a:r>
              <a:rPr lang="en-US" sz="2800" i="1" dirty="0"/>
              <a:t>den Menschen </a:t>
            </a:r>
            <a:r>
              <a:rPr lang="en-US" sz="2800" i="1" dirty="0" err="1"/>
              <a:t>herangehen</a:t>
            </a:r>
            <a:r>
              <a:rPr lang="en-US" sz="2800" i="1" dirty="0"/>
              <a:t>,</a:t>
            </a:r>
            <a:r>
              <a:rPr lang="en-US" sz="2800" dirty="0"/>
              <a:t> </a:t>
            </a:r>
            <a:r>
              <a:rPr lang="en-US" sz="2800" i="1" dirty="0" err="1"/>
              <a:t>umso</a:t>
            </a:r>
            <a:r>
              <a:rPr lang="en-US" sz="2800" i="1" dirty="0"/>
              <a:t> </a:t>
            </a:r>
            <a:r>
              <a:rPr lang="en-US" sz="2800" i="1" dirty="0" err="1"/>
              <a:t>mehr</a:t>
            </a:r>
            <a:r>
              <a:rPr lang="en-US" sz="2800" i="1" dirty="0"/>
              <a:t> </a:t>
            </a:r>
            <a:r>
              <a:rPr lang="en-US" sz="2800" i="1" dirty="0" err="1"/>
              <a:t>haben</a:t>
            </a:r>
            <a:r>
              <a:rPr lang="en-US" sz="2800" i="1" dirty="0"/>
              <a:t> </a:t>
            </a:r>
            <a:r>
              <a:rPr lang="en-US" sz="2800" i="1" dirty="0" err="1"/>
              <a:t>sie</a:t>
            </a:r>
            <a:r>
              <a:rPr lang="en-US" sz="2800" i="1" dirty="0"/>
              <a:t> </a:t>
            </a:r>
            <a:r>
              <a:rPr lang="en-US" sz="2800" i="1" dirty="0" err="1"/>
              <a:t>es</a:t>
            </a:r>
            <a:r>
              <a:rPr lang="en-US" sz="2800" i="1" dirty="0"/>
              <a:t> </a:t>
            </a:r>
            <a:r>
              <a:rPr lang="en-US" sz="2800" i="1" dirty="0" err="1"/>
              <a:t>mit</a:t>
            </a:r>
            <a:r>
              <a:rPr lang="en-US" sz="2800" i="1" dirty="0"/>
              <a:t> der </a:t>
            </a:r>
            <a:r>
              <a:rPr lang="en-US" sz="2800" i="1" dirty="0" err="1"/>
              <a:t>Sprache</a:t>
            </a:r>
            <a:r>
              <a:rPr lang="en-US" sz="2800" i="1" dirty="0"/>
              <a:t> </a:t>
            </a:r>
            <a:r>
              <a:rPr lang="en-US" sz="2800" i="1" dirty="0" err="1"/>
              <a:t>zu</a:t>
            </a:r>
            <a:r>
              <a:rPr lang="en-US" sz="2800" i="1" dirty="0"/>
              <a:t> </a:t>
            </a:r>
            <a:r>
              <a:rPr lang="en-US" sz="2800" i="1" dirty="0" err="1"/>
              <a:t>tun</a:t>
            </a:r>
            <a:r>
              <a:rPr lang="en-US" sz="2800" i="1" dirty="0"/>
              <a:t>”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(v. Hahn., 2001)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7727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802"/>
            <a:ext cx="8229600" cy="1156990"/>
          </a:xfrm>
        </p:spPr>
        <p:txBody>
          <a:bodyPr>
            <a:normAutofit/>
          </a:bodyPr>
          <a:lstStyle/>
          <a:p>
            <a:r>
              <a:rPr lang="de-DE" sz="4000" b="1" dirty="0"/>
              <a:t>Die Reihe von Elementen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ist für den Computer nur dann von Bedeutung,</a:t>
            </a:r>
          </a:p>
          <a:p>
            <a:r>
              <a:rPr lang="de-DE" dirty="0"/>
              <a:t>wenn man dieser Eingabe </a:t>
            </a:r>
            <a:r>
              <a:rPr lang="de-DE" b="1" dirty="0"/>
              <a:t>eine Bedeutung zuweist</a:t>
            </a:r>
            <a:r>
              <a:rPr lang="de-DE" dirty="0"/>
              <a:t>. </a:t>
            </a:r>
          </a:p>
          <a:p>
            <a:r>
              <a:rPr lang="de-DE" dirty="0"/>
              <a:t>Das kann in Form von </a:t>
            </a:r>
            <a:r>
              <a:rPr lang="de-DE" b="1" dirty="0"/>
              <a:t>lexikalischen</a:t>
            </a:r>
            <a:r>
              <a:rPr lang="de-DE" dirty="0"/>
              <a:t> und </a:t>
            </a:r>
            <a:r>
              <a:rPr lang="de-DE" b="1" dirty="0"/>
              <a:t>grammatischen Regeln </a:t>
            </a:r>
            <a:r>
              <a:rPr lang="de-DE" dirty="0"/>
              <a:t>realisiert werden.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76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656184"/>
          </a:xfrm>
        </p:spPr>
        <p:txBody>
          <a:bodyPr>
            <a:noAutofit/>
          </a:bodyPr>
          <a:lstStyle/>
          <a:p>
            <a:r>
              <a:rPr lang="de-DE" sz="4000" b="1" dirty="0"/>
              <a:t>Die Reihe von alphanumerischen Zeichen, die rechts und links durch Leerraumzeichen begrenzt werden, </a:t>
            </a:r>
            <a:r>
              <a:rPr lang="de-DE" sz="4000" b="1" dirty="0" smtClean="0"/>
              <a:t>(1/2)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2852936"/>
            <a:ext cx="8229600" cy="36724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e-DE" b="1" dirty="0"/>
              <a:t>werden als individuelle Einheiten definiert </a:t>
            </a:r>
            <a:r>
              <a:rPr lang="de-DE" dirty="0" smtClean="0"/>
              <a:t>so </a:t>
            </a:r>
            <a:r>
              <a:rPr lang="de-DE" dirty="0"/>
              <a:t>wird die Eingabe der Reihe von alphanumerischen Zeichen "</a:t>
            </a:r>
            <a:r>
              <a:rPr lang="de-DE" b="1" i="1" dirty="0"/>
              <a:t>Ein dicker Kater sitzt auf dem Stuhl</a:t>
            </a:r>
            <a:r>
              <a:rPr lang="de-DE" dirty="0"/>
              <a:t>" in </a:t>
            </a:r>
            <a:r>
              <a:rPr lang="de-DE" b="1" dirty="0"/>
              <a:t>einzelne Stücke</a:t>
            </a:r>
            <a:r>
              <a:rPr lang="de-DE" dirty="0"/>
              <a:t> oder "</a:t>
            </a:r>
            <a:r>
              <a:rPr lang="de-DE" b="1" dirty="0"/>
              <a:t>Segmente</a:t>
            </a:r>
            <a:r>
              <a:rPr lang="de-DE" dirty="0"/>
              <a:t>„ geteilt. </a:t>
            </a:r>
          </a:p>
          <a:p>
            <a:pPr>
              <a:lnSpc>
                <a:spcPct val="120000"/>
              </a:lnSpc>
            </a:pPr>
            <a:r>
              <a:rPr lang="de-DE" dirty="0"/>
              <a:t>Es handelt sich um einen Prozess, der als "Segmentierungsverfahren„ (</a:t>
            </a:r>
            <a:r>
              <a:rPr lang="de-DE" b="1" dirty="0"/>
              <a:t>Segmentation</a:t>
            </a:r>
            <a:r>
              <a:rPr lang="de-DE" dirty="0"/>
              <a:t>) bezeichnet wird.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57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548680"/>
            <a:ext cx="8208068" cy="1800200"/>
          </a:xfrm>
        </p:spPr>
        <p:txBody>
          <a:bodyPr>
            <a:noAutofit/>
          </a:bodyPr>
          <a:lstStyle/>
          <a:p>
            <a:r>
              <a:rPr lang="de-DE" sz="4000" b="1" dirty="0"/>
              <a:t>Die Reihe von alphanumerischen Zeichen, die rechts und links durch Leerraumzeichen begrenzt werden</a:t>
            </a:r>
            <a:r>
              <a:rPr lang="de-DE" sz="4000" b="1" dirty="0" smtClean="0"/>
              <a:t>,(2/</a:t>
            </a:r>
            <a:r>
              <a:rPr lang="de-DE" sz="4000" b="1" dirty="0"/>
              <a:t>2)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2852936"/>
            <a:ext cx="8229600" cy="3600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de-DE" b="1" dirty="0"/>
              <a:t>werden als individuelle Einheiten </a:t>
            </a:r>
            <a:r>
              <a:rPr lang="de-DE" b="1" dirty="0" smtClean="0"/>
              <a:t>definiert. </a:t>
            </a:r>
            <a:r>
              <a:rPr lang="de-DE" dirty="0" smtClean="0"/>
              <a:t>Diese </a:t>
            </a:r>
            <a:r>
              <a:rPr lang="de-DE" b="1" dirty="0"/>
              <a:t>Stücke bzw. Segmente</a:t>
            </a:r>
            <a:r>
              <a:rPr lang="de-DE" dirty="0"/>
              <a:t>, die eigentlich den einzelnen </a:t>
            </a:r>
            <a:r>
              <a:rPr lang="de-DE" b="1" dirty="0"/>
              <a:t>Wörtern </a:t>
            </a:r>
            <a:r>
              <a:rPr lang="de-DE" dirty="0"/>
              <a:t>in dem Satz "</a:t>
            </a:r>
            <a:r>
              <a:rPr lang="de-DE" b="1" i="1" dirty="0"/>
              <a:t>Ein dicker Kater sitzt auf dem Stuhl</a:t>
            </a:r>
            <a:r>
              <a:rPr lang="de-DE" dirty="0"/>
              <a:t>" entsprechen, werden </a:t>
            </a:r>
            <a:r>
              <a:rPr lang="de-DE" b="1" dirty="0"/>
              <a:t>Tokens</a:t>
            </a:r>
            <a:r>
              <a:rPr lang="de-DE" dirty="0"/>
              <a:t> genannt (</a:t>
            </a:r>
            <a:r>
              <a:rPr lang="de-DE" b="1" dirty="0" err="1"/>
              <a:t>tokens</a:t>
            </a:r>
            <a:r>
              <a:rPr lang="de-DE" dirty="0"/>
              <a:t>).</a:t>
            </a:r>
          </a:p>
          <a:p>
            <a:pPr>
              <a:lnSpc>
                <a:spcPct val="120000"/>
              </a:lnSpc>
            </a:pPr>
            <a:r>
              <a:rPr lang="de-DE" dirty="0"/>
              <a:t>Die Art des Segmentierungsverfahrens wird </a:t>
            </a:r>
            <a:r>
              <a:rPr lang="de-DE" b="1" dirty="0" err="1"/>
              <a:t>Tokenisierung</a:t>
            </a:r>
            <a:r>
              <a:rPr lang="de-DE" dirty="0"/>
              <a:t> (</a:t>
            </a:r>
            <a:r>
              <a:rPr lang="de-DE" b="1" dirty="0" err="1"/>
              <a:t>tokenization</a:t>
            </a:r>
            <a:r>
              <a:rPr lang="de-DE" dirty="0"/>
              <a:t>) genannt. </a:t>
            </a:r>
          </a:p>
          <a:p>
            <a:pPr>
              <a:lnSpc>
                <a:spcPct val="120000"/>
              </a:lnSpc>
            </a:pPr>
            <a:r>
              <a:rPr lang="de-DE" dirty="0"/>
              <a:t>Mit der </a:t>
            </a:r>
            <a:r>
              <a:rPr lang="de-DE" b="1" dirty="0" err="1"/>
              <a:t>Tokenisierung</a:t>
            </a:r>
            <a:r>
              <a:rPr lang="de-DE" dirty="0"/>
              <a:t> wird jedes Wort ("</a:t>
            </a:r>
            <a:r>
              <a:rPr lang="de-DE" b="1" dirty="0"/>
              <a:t>Token</a:t>
            </a:r>
            <a:r>
              <a:rPr lang="de-DE" dirty="0"/>
              <a:t>") eines </a:t>
            </a:r>
            <a:r>
              <a:rPr lang="en-US" dirty="0" err="1"/>
              <a:t>Textes</a:t>
            </a:r>
            <a:r>
              <a:rPr lang="en-US" dirty="0"/>
              <a:t> </a:t>
            </a:r>
            <a:r>
              <a:rPr lang="en-US" dirty="0" err="1"/>
              <a:t>erfasst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59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de-DE" sz="4000" b="1" dirty="0"/>
              <a:t>Mit einem anderen Segmentierungsverfahren werden Wörter </a:t>
            </a:r>
            <a:r>
              <a:rPr lang="de-DE" sz="4000" b="1" dirty="0" err="1"/>
              <a:t>gemä</a:t>
            </a:r>
            <a:r>
              <a:rPr lang="de-DE" sz="4000" b="1" dirty="0"/>
              <a:t>β ihrer Wortarten </a:t>
            </a:r>
            <a:r>
              <a:rPr lang="de-DE" b="1" dirty="0"/>
              <a:t/>
            </a:r>
            <a:br>
              <a:rPr lang="de-DE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43711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de-DE" sz="4000" dirty="0"/>
              <a:t>(linguistische Einheiten wie z.B. Wörter, Phrasen, Sätze) ausgezeichnet. </a:t>
            </a:r>
          </a:p>
          <a:p>
            <a:pPr>
              <a:lnSpc>
                <a:spcPct val="120000"/>
              </a:lnSpc>
            </a:pPr>
            <a:r>
              <a:rPr lang="de-DE" sz="4000" dirty="0"/>
              <a:t>Somit findet ein Prozess der </a:t>
            </a:r>
            <a:r>
              <a:rPr lang="de-DE" sz="4000" b="1" dirty="0"/>
              <a:t>Kategorisierung</a:t>
            </a:r>
            <a:r>
              <a:rPr lang="de-DE" sz="4000" dirty="0"/>
              <a:t> statt.</a:t>
            </a:r>
          </a:p>
          <a:p>
            <a:pPr>
              <a:lnSpc>
                <a:spcPct val="120000"/>
              </a:lnSpc>
            </a:pPr>
            <a:r>
              <a:rPr lang="de-DE" sz="4000" dirty="0"/>
              <a:t>Dieser Prozess wird </a:t>
            </a:r>
            <a:r>
              <a:rPr lang="de-DE" sz="4000" b="1" dirty="0" err="1"/>
              <a:t>Tagging</a:t>
            </a:r>
            <a:r>
              <a:rPr lang="de-DE" sz="4000" dirty="0"/>
              <a:t> (</a:t>
            </a:r>
            <a:r>
              <a:rPr lang="de-DE" sz="4000" b="1" dirty="0" err="1"/>
              <a:t>tagging</a:t>
            </a:r>
            <a:r>
              <a:rPr lang="de-DE" sz="4000" dirty="0"/>
              <a:t>) genannt und mit Hilfe eines speziellen </a:t>
            </a:r>
            <a:r>
              <a:rPr lang="de-DE" sz="4000" dirty="0" err="1"/>
              <a:t>Programs</a:t>
            </a:r>
            <a:r>
              <a:rPr lang="de-DE" sz="4000" dirty="0"/>
              <a:t>, eines </a:t>
            </a:r>
            <a:r>
              <a:rPr lang="de-DE" sz="4000" b="1" dirty="0" err="1"/>
              <a:t>Taggers</a:t>
            </a:r>
            <a:r>
              <a:rPr lang="de-DE" sz="4000" dirty="0"/>
              <a:t> (</a:t>
            </a:r>
            <a:r>
              <a:rPr lang="de-DE" sz="4000" b="1" dirty="0" err="1"/>
              <a:t>tagger</a:t>
            </a:r>
            <a:r>
              <a:rPr lang="de-DE" sz="4000" dirty="0"/>
              <a:t>), durchgeführt. </a:t>
            </a:r>
          </a:p>
          <a:p>
            <a:pPr>
              <a:lnSpc>
                <a:spcPct val="120000"/>
              </a:lnSpc>
            </a:pPr>
            <a:r>
              <a:rPr lang="de-DE" sz="4000" dirty="0"/>
              <a:t>Ein </a:t>
            </a:r>
            <a:r>
              <a:rPr lang="de-DE" sz="4000" dirty="0" err="1"/>
              <a:t>Tagger</a:t>
            </a:r>
            <a:r>
              <a:rPr lang="de-DE" sz="4000" dirty="0"/>
              <a:t>, der eine Analyse und Generierung jedes Tokens </a:t>
            </a:r>
            <a:r>
              <a:rPr lang="de-DE" sz="4000" dirty="0" err="1"/>
              <a:t>gemä</a:t>
            </a:r>
            <a:r>
              <a:rPr lang="de-DE" sz="4000" dirty="0"/>
              <a:t>β seiner </a:t>
            </a:r>
            <a:r>
              <a:rPr lang="de-DE" sz="4000" b="1" dirty="0"/>
              <a:t>Wortart</a:t>
            </a:r>
            <a:r>
              <a:rPr lang="de-DE" sz="4000" dirty="0"/>
              <a:t> leistet, </a:t>
            </a:r>
            <a:r>
              <a:rPr lang="en-US" sz="4000" dirty="0" err="1"/>
              <a:t>wird</a:t>
            </a:r>
            <a:r>
              <a:rPr lang="en-US" sz="4000" dirty="0"/>
              <a:t> </a:t>
            </a:r>
            <a:r>
              <a:rPr lang="en-US" sz="4000" b="1" dirty="0"/>
              <a:t>Part-of-Speech Tagger </a:t>
            </a:r>
            <a:r>
              <a:rPr lang="en-US" sz="4000" dirty="0"/>
              <a:t>(</a:t>
            </a:r>
            <a:r>
              <a:rPr lang="en-US" sz="4000" b="1" dirty="0"/>
              <a:t>POS tagger</a:t>
            </a:r>
            <a:r>
              <a:rPr lang="en-US" sz="4000" dirty="0"/>
              <a:t>) </a:t>
            </a:r>
            <a:r>
              <a:rPr lang="en-US" sz="4000" dirty="0" err="1"/>
              <a:t>genannt</a:t>
            </a:r>
            <a:r>
              <a:rPr lang="en-US" sz="40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Das </a:t>
            </a:r>
            <a:r>
              <a:rPr lang="en-US" sz="4000" b="1" dirty="0" err="1"/>
              <a:t>Inventar</a:t>
            </a:r>
            <a:r>
              <a:rPr lang="en-US" sz="4000" b="1" dirty="0"/>
              <a:t> </a:t>
            </a:r>
            <a:r>
              <a:rPr lang="de-DE" sz="4000" b="1" dirty="0"/>
              <a:t>an Wortarten </a:t>
            </a:r>
            <a:r>
              <a:rPr lang="de-DE" sz="4000" dirty="0"/>
              <a:t>(</a:t>
            </a:r>
            <a:r>
              <a:rPr lang="de-DE" sz="4000" b="1" dirty="0"/>
              <a:t>tags</a:t>
            </a:r>
            <a:r>
              <a:rPr lang="de-DE" sz="4000" dirty="0"/>
              <a:t>), das für den </a:t>
            </a:r>
            <a:r>
              <a:rPr lang="de-DE" sz="4000" dirty="0" err="1"/>
              <a:t>Tagging</a:t>
            </a:r>
            <a:r>
              <a:rPr lang="de-DE" sz="4000" dirty="0"/>
              <a:t>-Prozess benutzt wird, wird als </a:t>
            </a:r>
            <a:r>
              <a:rPr lang="en-US" sz="4000" dirty="0"/>
              <a:t>"</a:t>
            </a:r>
            <a:r>
              <a:rPr lang="en-US" sz="4000" b="1" dirty="0" err="1"/>
              <a:t>Tagset</a:t>
            </a:r>
            <a:r>
              <a:rPr lang="en-US" sz="4000" dirty="0"/>
              <a:t>" (</a:t>
            </a:r>
            <a:r>
              <a:rPr lang="en-US" sz="4000" b="1" dirty="0" err="1"/>
              <a:t>tagset</a:t>
            </a:r>
            <a:r>
              <a:rPr lang="en-US" sz="4000" dirty="0"/>
              <a:t>) </a:t>
            </a:r>
            <a:r>
              <a:rPr lang="en-US" sz="4000" dirty="0" err="1"/>
              <a:t>bezeichnet</a:t>
            </a:r>
            <a:r>
              <a:rPr lang="en-US" sz="4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77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802"/>
            <a:ext cx="8229600" cy="1156990"/>
          </a:xfrm>
        </p:spPr>
        <p:txBody>
          <a:bodyPr>
            <a:normAutofit/>
          </a:bodyPr>
          <a:lstStyle/>
          <a:p>
            <a:r>
              <a:rPr lang="de-DE" sz="4000" b="1" dirty="0"/>
              <a:t>In einigen Anwendungen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kann der </a:t>
            </a:r>
            <a:r>
              <a:rPr lang="de-DE" dirty="0" err="1"/>
              <a:t>Tagger</a:t>
            </a:r>
            <a:r>
              <a:rPr lang="de-DE" dirty="0"/>
              <a:t> nicht nur Wörter und Phrasen sondern auch Ansätze oder Diskursabschnitte auszeichnen. </a:t>
            </a:r>
          </a:p>
          <a:p>
            <a:r>
              <a:rPr lang="de-DE" dirty="0"/>
              <a:t>Das </a:t>
            </a:r>
            <a:r>
              <a:rPr lang="de-DE" dirty="0" err="1"/>
              <a:t>Tagset</a:t>
            </a:r>
            <a:r>
              <a:rPr lang="de-DE" dirty="0"/>
              <a:t> kann auβer einem Inventar an Wortarten auch Klassifikationen für Interpunktion, numerische Angaben oder Daten enthalten.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91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ANALYSEN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macht</a:t>
            </a:r>
            <a:br>
              <a:rPr lang="de-DE" dirty="0"/>
            </a:br>
            <a:r>
              <a:rPr lang="de-DE" dirty="0"/>
              <a:t>ein System für die Verarbeitung natürlicher Sprache?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36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70992"/>
          </a:xfrm>
        </p:spPr>
        <p:txBody>
          <a:bodyPr>
            <a:noAutofit/>
          </a:bodyPr>
          <a:lstStyle/>
          <a:p>
            <a:r>
              <a:rPr lang="de-DE" sz="4000" b="1" dirty="0" err="1"/>
              <a:t>Tokenisierung</a:t>
            </a:r>
            <a:r>
              <a:rPr lang="de-DE" sz="4000" b="1" dirty="0"/>
              <a:t> und </a:t>
            </a:r>
            <a:r>
              <a:rPr lang="de-DE" sz="4000" b="1" dirty="0" err="1"/>
              <a:t>Tagging</a:t>
            </a:r>
            <a:r>
              <a:rPr lang="de-DE" sz="4000" b="1" dirty="0"/>
              <a:t> der Eingabe: </a:t>
            </a:r>
            <a:br>
              <a:rPr lang="de-DE" sz="4000" b="1" dirty="0"/>
            </a:br>
            <a:r>
              <a:rPr lang="de-DE" sz="4000" b="1" dirty="0" smtClean="0"/>
              <a:t>Ein </a:t>
            </a:r>
            <a:r>
              <a:rPr lang="de-DE" sz="4000" b="1" dirty="0"/>
              <a:t>dicker Kater sitzt auf </a:t>
            </a:r>
            <a:r>
              <a:rPr lang="en-US" sz="4000" b="1" dirty="0" err="1"/>
              <a:t>dem</a:t>
            </a:r>
            <a:r>
              <a:rPr lang="en-US" sz="4000" b="1" dirty="0"/>
              <a:t> </a:t>
            </a:r>
            <a:r>
              <a:rPr lang="en-US" sz="4000" b="1" dirty="0" err="1"/>
              <a:t>Stuhl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775" y="2323287"/>
            <a:ext cx="1800200" cy="373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        </a:t>
            </a:r>
            <a:r>
              <a:rPr lang="en-US" sz="2000" b="1" dirty="0" smtClean="0"/>
              <a:t>Tokens</a:t>
            </a:r>
            <a:endParaRPr lang="en-US" sz="2000" b="1" dirty="0"/>
          </a:p>
          <a:p>
            <a:pPr marL="457200" lvl="1" indent="0">
              <a:buNone/>
            </a:pPr>
            <a:r>
              <a:rPr lang="el-GR" sz="2000" dirty="0" smtClean="0"/>
              <a:t>+ </a:t>
            </a:r>
            <a:r>
              <a:rPr lang="en-US" sz="2000" dirty="0" err="1" smtClean="0"/>
              <a:t>ein</a:t>
            </a:r>
            <a:endParaRPr lang="en-US" sz="2000" dirty="0"/>
          </a:p>
          <a:p>
            <a:pPr marL="457200" lvl="1" indent="0">
              <a:buNone/>
            </a:pPr>
            <a:r>
              <a:rPr lang="el-GR" sz="2000" dirty="0" smtClean="0"/>
              <a:t>+ </a:t>
            </a:r>
            <a:r>
              <a:rPr lang="en-US" sz="2000" dirty="0" smtClean="0"/>
              <a:t>dicker</a:t>
            </a:r>
            <a:endParaRPr lang="en-US" sz="2000" dirty="0"/>
          </a:p>
          <a:p>
            <a:pPr marL="457200" lvl="1" indent="0">
              <a:buNone/>
            </a:pPr>
            <a:r>
              <a:rPr lang="el-GR" sz="2000" dirty="0" smtClean="0"/>
              <a:t>+ </a:t>
            </a:r>
            <a:r>
              <a:rPr lang="en-US" sz="2000" dirty="0" err="1" smtClean="0"/>
              <a:t>Kater</a:t>
            </a:r>
            <a:endParaRPr lang="en-US" sz="2000" dirty="0"/>
          </a:p>
          <a:p>
            <a:pPr marL="457200" lvl="1" indent="0">
              <a:buNone/>
            </a:pPr>
            <a:r>
              <a:rPr lang="el-GR" sz="2000" dirty="0" smtClean="0"/>
              <a:t>+ </a:t>
            </a:r>
            <a:r>
              <a:rPr lang="en-US" sz="2000" dirty="0" err="1" smtClean="0"/>
              <a:t>sitzt</a:t>
            </a:r>
            <a:endParaRPr lang="en-US" sz="2000" dirty="0"/>
          </a:p>
          <a:p>
            <a:pPr marL="457200" lvl="1" indent="0">
              <a:buNone/>
            </a:pPr>
            <a:r>
              <a:rPr lang="el-GR" sz="2000" dirty="0" smtClean="0"/>
              <a:t>+ </a:t>
            </a:r>
            <a:r>
              <a:rPr lang="en-US" sz="2000" dirty="0" smtClean="0"/>
              <a:t>Auf</a:t>
            </a:r>
            <a:endParaRPr lang="en-US" sz="2000" dirty="0"/>
          </a:p>
          <a:p>
            <a:pPr marL="457200" lvl="1" indent="0">
              <a:buNone/>
            </a:pPr>
            <a:r>
              <a:rPr lang="el-GR" sz="2000" dirty="0" smtClean="0"/>
              <a:t>+ </a:t>
            </a:r>
            <a:r>
              <a:rPr lang="en-US" sz="2000" dirty="0" err="1" smtClean="0"/>
              <a:t>dem</a:t>
            </a:r>
            <a:endParaRPr lang="en-US" sz="2000" dirty="0" smtClean="0"/>
          </a:p>
          <a:p>
            <a:pPr marL="457200" lvl="1" indent="0">
              <a:buNone/>
            </a:pPr>
            <a:r>
              <a:rPr lang="el-GR" sz="2000" dirty="0" smtClean="0"/>
              <a:t>+ </a:t>
            </a:r>
            <a:r>
              <a:rPr lang="en-US" sz="2000" dirty="0" err="1" smtClean="0"/>
              <a:t>Stuhl</a:t>
            </a:r>
            <a:r>
              <a:rPr lang="en-US" sz="2000" dirty="0" smtClean="0"/>
              <a:t>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48064" y="2204864"/>
            <a:ext cx="2213992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/>
              <a:t>       </a:t>
            </a:r>
            <a:r>
              <a:rPr lang="en-US" sz="2000" b="1" dirty="0" err="1" smtClean="0"/>
              <a:t>Tagset</a:t>
            </a:r>
            <a:r>
              <a:rPr lang="en-US" sz="2000" b="1" dirty="0" smtClean="0"/>
              <a:t> </a:t>
            </a:r>
            <a:r>
              <a:rPr lang="en-US" sz="2000" b="1" dirty="0"/>
              <a:t>(Tags):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/>
              <a:t>+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/>
              <a:t>=D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/>
              <a:t>+ </a:t>
            </a:r>
            <a:r>
              <a:rPr lang="en-US" sz="2000" dirty="0" smtClean="0"/>
              <a:t>dicker </a:t>
            </a:r>
            <a:r>
              <a:rPr lang="en-US" sz="2000" dirty="0"/>
              <a:t>=ADJ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/>
              <a:t>+ </a:t>
            </a:r>
            <a:r>
              <a:rPr lang="en-US" sz="2000" dirty="0" err="1" smtClean="0"/>
              <a:t>Kater</a:t>
            </a:r>
            <a:r>
              <a:rPr lang="en-US" sz="2000" dirty="0" smtClean="0"/>
              <a:t> </a:t>
            </a:r>
            <a:r>
              <a:rPr lang="en-US" sz="2000" dirty="0"/>
              <a:t>=N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/>
              <a:t>+ </a:t>
            </a:r>
            <a:r>
              <a:rPr lang="en-US" sz="2000" dirty="0" err="1" smtClean="0"/>
              <a:t>sitzt</a:t>
            </a:r>
            <a:r>
              <a:rPr lang="en-US" sz="2000" dirty="0" smtClean="0"/>
              <a:t> </a:t>
            </a:r>
            <a:r>
              <a:rPr lang="en-US" sz="2000" dirty="0"/>
              <a:t>=V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/>
              <a:t>+ </a:t>
            </a:r>
            <a:r>
              <a:rPr lang="en-US" sz="2000" dirty="0" smtClean="0"/>
              <a:t>auf </a:t>
            </a:r>
            <a:r>
              <a:rPr lang="en-US" sz="2000" dirty="0"/>
              <a:t>=P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/>
              <a:t>+ </a:t>
            </a:r>
            <a:r>
              <a:rPr lang="en-US" sz="2000" dirty="0" err="1" smtClean="0"/>
              <a:t>dem</a:t>
            </a:r>
            <a:r>
              <a:rPr lang="en-US" sz="2000" dirty="0" smtClean="0"/>
              <a:t> </a:t>
            </a:r>
            <a:r>
              <a:rPr lang="en-US" sz="2000" dirty="0"/>
              <a:t>=D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/>
              <a:t>+ </a:t>
            </a:r>
            <a:r>
              <a:rPr lang="en-US" sz="2000" dirty="0" err="1" smtClean="0"/>
              <a:t>Stuhl</a:t>
            </a:r>
            <a:r>
              <a:rPr lang="en-US" sz="2000" dirty="0" smtClean="0"/>
              <a:t> </a:t>
            </a:r>
            <a:r>
              <a:rPr lang="en-US" sz="2000" dirty="0"/>
              <a:t>=N</a:t>
            </a:r>
          </a:p>
        </p:txBody>
      </p:sp>
    </p:spTree>
    <p:extLst>
      <p:ext uri="{BB962C8B-B14F-4D97-AF65-F5344CB8AC3E}">
        <p14:creationId xmlns:p14="http://schemas.microsoft.com/office/powerpoint/2010/main" val="3693782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15008"/>
          </a:xfrm>
        </p:spPr>
        <p:txBody>
          <a:bodyPr>
            <a:noAutofit/>
          </a:bodyPr>
          <a:lstStyle/>
          <a:p>
            <a:r>
              <a:rPr lang="de-DE" sz="3600" b="1" dirty="0"/>
              <a:t>Griechisches </a:t>
            </a:r>
            <a:r>
              <a:rPr lang="de-DE" sz="3600" b="1" dirty="0" smtClean="0"/>
              <a:t>Beispiel:</a:t>
            </a:r>
            <a:r>
              <a:rPr lang="el-GR" sz="3600" dirty="0"/>
              <a:t> </a:t>
            </a:r>
            <a:r>
              <a:rPr lang="de-DE" sz="3600" b="1" dirty="0" err="1" smtClean="0"/>
              <a:t>Tokenisierung</a:t>
            </a:r>
            <a:r>
              <a:rPr lang="de-DE" sz="3600" b="1" dirty="0" smtClean="0"/>
              <a:t> </a:t>
            </a:r>
            <a:r>
              <a:rPr lang="de-DE" sz="3600" b="1" dirty="0"/>
              <a:t>und </a:t>
            </a:r>
            <a:r>
              <a:rPr lang="de-DE" sz="3600" b="1" dirty="0" err="1"/>
              <a:t>Tagging</a:t>
            </a:r>
            <a:r>
              <a:rPr lang="de-DE" sz="3600" b="1" dirty="0"/>
              <a:t> der Eingabe: </a:t>
            </a:r>
            <a:r>
              <a:rPr lang="el-GR" sz="3600" b="1" dirty="0"/>
              <a:t>ένας χοντρός γάτος κάθεται πάνω στην καρέκλα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132857"/>
            <a:ext cx="2088232" cy="412676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2000" b="1" dirty="0"/>
              <a:t> </a:t>
            </a:r>
            <a:r>
              <a:rPr lang="el-GR" sz="2000" b="1" dirty="0" smtClean="0"/>
              <a:t>      </a:t>
            </a:r>
            <a:r>
              <a:rPr lang="el-GR" sz="2400" b="1" dirty="0" smtClean="0"/>
              <a:t> </a:t>
            </a:r>
            <a:r>
              <a:rPr lang="en-US" sz="2600" b="1" dirty="0" smtClean="0"/>
              <a:t>Tokens</a:t>
            </a:r>
            <a:r>
              <a:rPr lang="en-US" sz="2600" b="1" dirty="0"/>
              <a:t>: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el-GR" sz="2600" dirty="0" smtClean="0"/>
              <a:t>+ ένας</a:t>
            </a:r>
            <a:endParaRPr lang="el-GR" sz="2600" dirty="0"/>
          </a:p>
          <a:p>
            <a:pPr marL="457200" lvl="1" indent="0">
              <a:lnSpc>
                <a:spcPct val="130000"/>
              </a:lnSpc>
              <a:buNone/>
            </a:pPr>
            <a:r>
              <a:rPr lang="el-GR" sz="2600" dirty="0" smtClean="0"/>
              <a:t>+ χοντρός</a:t>
            </a:r>
            <a:endParaRPr lang="el-GR" sz="2600" dirty="0"/>
          </a:p>
          <a:p>
            <a:pPr marL="457200" lvl="1" indent="0">
              <a:lnSpc>
                <a:spcPct val="130000"/>
              </a:lnSpc>
              <a:buNone/>
            </a:pPr>
            <a:r>
              <a:rPr lang="el-GR" sz="2600" dirty="0" smtClean="0"/>
              <a:t>+ γάτος</a:t>
            </a:r>
            <a:endParaRPr lang="el-GR" sz="2600" dirty="0"/>
          </a:p>
          <a:p>
            <a:pPr marL="457200" lvl="1" indent="0">
              <a:lnSpc>
                <a:spcPct val="130000"/>
              </a:lnSpc>
              <a:buNone/>
            </a:pPr>
            <a:r>
              <a:rPr lang="el-GR" sz="2600" dirty="0" smtClean="0"/>
              <a:t>+ κάθεται</a:t>
            </a:r>
            <a:endParaRPr lang="el-GR" sz="2600" dirty="0"/>
          </a:p>
          <a:p>
            <a:pPr marL="457200" lvl="1" indent="0">
              <a:lnSpc>
                <a:spcPct val="130000"/>
              </a:lnSpc>
              <a:buNone/>
            </a:pPr>
            <a:r>
              <a:rPr lang="el-GR" sz="2600" dirty="0" smtClean="0"/>
              <a:t>+ πάνω</a:t>
            </a:r>
            <a:endParaRPr lang="el-GR" sz="2600" dirty="0"/>
          </a:p>
          <a:p>
            <a:pPr marL="457200" lvl="1" indent="0">
              <a:lnSpc>
                <a:spcPct val="130000"/>
              </a:lnSpc>
              <a:buNone/>
            </a:pPr>
            <a:r>
              <a:rPr lang="el-GR" sz="2600" dirty="0" smtClean="0"/>
              <a:t>+ στην</a:t>
            </a:r>
            <a:endParaRPr lang="en-US" sz="2600" dirty="0"/>
          </a:p>
          <a:p>
            <a:pPr marL="457200" lvl="1" indent="0">
              <a:lnSpc>
                <a:spcPct val="130000"/>
              </a:lnSpc>
              <a:buNone/>
            </a:pPr>
            <a:r>
              <a:rPr lang="el-GR" sz="2600" dirty="0" smtClean="0"/>
              <a:t>+ καρέκλα</a:t>
            </a:r>
            <a:endParaRPr lang="el-GR" sz="26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4048" y="2132856"/>
            <a:ext cx="2952328" cy="412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/>
              <a:t>       </a:t>
            </a:r>
            <a:r>
              <a:rPr lang="en-US" sz="2200" b="1" dirty="0" err="1" smtClean="0"/>
              <a:t>Tagset</a:t>
            </a:r>
            <a:r>
              <a:rPr lang="en-US" sz="2200" b="1" dirty="0" smtClean="0"/>
              <a:t> </a:t>
            </a:r>
            <a:r>
              <a:rPr lang="en-US" sz="2200" b="1" dirty="0"/>
              <a:t>(Tags)</a:t>
            </a:r>
            <a:r>
              <a:rPr lang="en-US" sz="2200" b="1" dirty="0" smtClean="0"/>
              <a:t>:</a:t>
            </a:r>
            <a:endParaRPr lang="en-US" sz="2200" b="1" dirty="0"/>
          </a:p>
          <a:p>
            <a:pPr lvl="1">
              <a:lnSpc>
                <a:spcPct val="150000"/>
              </a:lnSpc>
            </a:pPr>
            <a:r>
              <a:rPr lang="el-GR" sz="2200" dirty="0" smtClean="0"/>
              <a:t>+ ένας </a:t>
            </a:r>
            <a:r>
              <a:rPr lang="el-GR" sz="2200" dirty="0"/>
              <a:t>=</a:t>
            </a:r>
            <a:r>
              <a:rPr lang="en-US" sz="2200" dirty="0"/>
              <a:t>D</a:t>
            </a:r>
          </a:p>
          <a:p>
            <a:pPr lvl="1">
              <a:lnSpc>
                <a:spcPct val="150000"/>
              </a:lnSpc>
            </a:pPr>
            <a:r>
              <a:rPr lang="el-GR" sz="2200" dirty="0" smtClean="0"/>
              <a:t>+ χοντρός </a:t>
            </a:r>
            <a:r>
              <a:rPr lang="el-GR" sz="2200" dirty="0"/>
              <a:t>=</a:t>
            </a:r>
            <a:r>
              <a:rPr lang="en-US" sz="2200" dirty="0"/>
              <a:t>ADJ</a:t>
            </a:r>
          </a:p>
          <a:p>
            <a:pPr lvl="1">
              <a:lnSpc>
                <a:spcPct val="150000"/>
              </a:lnSpc>
            </a:pPr>
            <a:r>
              <a:rPr lang="el-GR" sz="2200" dirty="0" smtClean="0"/>
              <a:t>+ γάτος </a:t>
            </a:r>
            <a:r>
              <a:rPr lang="el-GR" sz="2200" dirty="0"/>
              <a:t>=</a:t>
            </a:r>
            <a:r>
              <a:rPr lang="en-US" sz="2200" dirty="0"/>
              <a:t>N</a:t>
            </a:r>
          </a:p>
          <a:p>
            <a:pPr lvl="1">
              <a:lnSpc>
                <a:spcPct val="150000"/>
              </a:lnSpc>
            </a:pPr>
            <a:r>
              <a:rPr lang="el-GR" sz="2200" dirty="0" smtClean="0"/>
              <a:t>+ κάθεται </a:t>
            </a:r>
            <a:r>
              <a:rPr lang="el-GR" sz="2200" dirty="0"/>
              <a:t>=</a:t>
            </a:r>
            <a:r>
              <a:rPr lang="en-US" sz="2200" dirty="0"/>
              <a:t>V</a:t>
            </a:r>
          </a:p>
          <a:p>
            <a:pPr lvl="1">
              <a:lnSpc>
                <a:spcPct val="150000"/>
              </a:lnSpc>
            </a:pPr>
            <a:r>
              <a:rPr lang="el-GR" sz="2200" dirty="0" smtClean="0"/>
              <a:t>+ πάνω </a:t>
            </a:r>
            <a:r>
              <a:rPr lang="el-GR" sz="2200" dirty="0"/>
              <a:t>=</a:t>
            </a:r>
            <a:r>
              <a:rPr lang="en-US" sz="2200" dirty="0"/>
              <a:t>P</a:t>
            </a:r>
          </a:p>
          <a:p>
            <a:pPr lvl="1">
              <a:lnSpc>
                <a:spcPct val="150000"/>
              </a:lnSpc>
            </a:pPr>
            <a:r>
              <a:rPr lang="el-GR" sz="2200" dirty="0" smtClean="0"/>
              <a:t>+ στην </a:t>
            </a:r>
            <a:r>
              <a:rPr lang="el-GR" sz="2200" dirty="0"/>
              <a:t>=</a:t>
            </a:r>
            <a:r>
              <a:rPr lang="en-US" sz="2200" dirty="0" smtClean="0"/>
              <a:t>D2</a:t>
            </a:r>
            <a:endParaRPr lang="en-US" sz="2200" dirty="0"/>
          </a:p>
          <a:p>
            <a:pPr lvl="1">
              <a:lnSpc>
                <a:spcPct val="150000"/>
              </a:lnSpc>
            </a:pPr>
            <a:r>
              <a:rPr lang="el-GR" sz="2200" dirty="0" smtClean="0"/>
              <a:t>+ καρέκλα </a:t>
            </a:r>
            <a:r>
              <a:rPr lang="el-GR" sz="2200" dirty="0"/>
              <a:t>=</a:t>
            </a:r>
            <a:r>
              <a:rPr lang="en-US" sz="22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50598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0814"/>
            <a:ext cx="8229600" cy="1143000"/>
          </a:xfrm>
        </p:spPr>
        <p:txBody>
          <a:bodyPr>
            <a:noAutofit/>
          </a:bodyPr>
          <a:lstStyle/>
          <a:p>
            <a:r>
              <a:rPr lang="de-DE" sz="4000" b="1" dirty="0"/>
              <a:t>Die Wörter, die (anhand der Tags) </a:t>
            </a:r>
            <a:r>
              <a:rPr lang="de-DE" sz="4000" b="1" dirty="0" err="1"/>
              <a:t>gemä</a:t>
            </a:r>
            <a:r>
              <a:rPr lang="de-DE" sz="4000" b="1" dirty="0"/>
              <a:t>β ihrer Wortarten ausgezeichnet sind,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424936" cy="43204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können nun von einem Programm bearbeitet werden, das eine automatische syntaktische Analyse eines Satzes oder einer Phrase durchführt. </a:t>
            </a:r>
          </a:p>
          <a:p>
            <a:pPr>
              <a:lnSpc>
                <a:spcPct val="120000"/>
              </a:lnSpc>
            </a:pPr>
            <a:r>
              <a:rPr lang="de-DE" dirty="0"/>
              <a:t>Im Allgemeinen kann diese automatische syntaktische Analyse eines Satzes oder einer Phrase (Eingabe eines Systems) als der Prozess des </a:t>
            </a:r>
            <a:r>
              <a:rPr lang="de-DE" b="1" dirty="0" err="1"/>
              <a:t>Parsings</a:t>
            </a:r>
            <a:r>
              <a:rPr lang="de-DE" b="1" dirty="0"/>
              <a:t> (</a:t>
            </a:r>
            <a:r>
              <a:rPr lang="de-DE" b="1" dirty="0" err="1"/>
              <a:t>parsing</a:t>
            </a:r>
            <a:r>
              <a:rPr lang="de-DE" b="1" dirty="0"/>
              <a:t>) definiert werden.</a:t>
            </a:r>
          </a:p>
          <a:p>
            <a:pPr>
              <a:lnSpc>
                <a:spcPct val="120000"/>
              </a:lnSpc>
            </a:pPr>
            <a:r>
              <a:rPr lang="de-DE" dirty="0"/>
              <a:t>Nach Schneider (2002) wird </a:t>
            </a:r>
            <a:r>
              <a:rPr lang="de-DE" dirty="0" err="1"/>
              <a:t>Parsing</a:t>
            </a:r>
            <a:r>
              <a:rPr lang="de-DE" dirty="0"/>
              <a:t> als "automatisches Zerlegen eines komplexen Ausdrucks in </a:t>
            </a:r>
            <a:r>
              <a:rPr lang="de-DE" dirty="0" smtClean="0"/>
              <a:t>seine Konstituenten</a:t>
            </a:r>
            <a:r>
              <a:rPr lang="de-DE" dirty="0"/>
              <a:t>" definiert (Definition nach </a:t>
            </a:r>
            <a:r>
              <a:rPr lang="en-US" dirty="0"/>
              <a:t>Schneider, 2002).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04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40160"/>
          </a:xfrm>
        </p:spPr>
        <p:txBody>
          <a:bodyPr>
            <a:noAutofit/>
          </a:bodyPr>
          <a:lstStyle/>
          <a:p>
            <a:r>
              <a:rPr lang="de-DE" sz="4000" b="1" dirty="0"/>
              <a:t>Basisinstrument für solche syntaktische Analysen ist eine kontextfreie Grammatik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1764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in der die lineare Abfolge der Konstituenten bestimmt wird.</a:t>
            </a:r>
          </a:p>
          <a:p>
            <a:pPr>
              <a:lnSpc>
                <a:spcPct val="120000"/>
              </a:lnSpc>
            </a:pPr>
            <a:r>
              <a:rPr lang="de-DE" dirty="0"/>
              <a:t>Eine traditionelle kontextfreie Grammatik basiert auf dem Standard-Modell der Generativen Grammatik (Chomsky 1965). </a:t>
            </a:r>
          </a:p>
          <a:p>
            <a:pPr>
              <a:lnSpc>
                <a:spcPct val="120000"/>
              </a:lnSpc>
            </a:pPr>
            <a:r>
              <a:rPr lang="de-DE" dirty="0"/>
              <a:t>In diesen Grammatiken beginnt die Analyse, in der Regel bei der Ebene des Satzes, bis sie zu den kleinsten Einheiten gelangt. </a:t>
            </a:r>
          </a:p>
          <a:p>
            <a:pPr>
              <a:lnSpc>
                <a:spcPct val="120000"/>
              </a:lnSpc>
            </a:pPr>
            <a:r>
              <a:rPr lang="de-DE" dirty="0"/>
              <a:t>Typischerweise werden diese Elemente mit dem Konzept "Wörter" als lexikalische Einheiten identifiziert.</a:t>
            </a:r>
          </a:p>
          <a:p>
            <a:pPr>
              <a:lnSpc>
                <a:spcPct val="120000"/>
              </a:lnSpc>
            </a:pPr>
            <a:r>
              <a:rPr lang="de-DE" dirty="0"/>
              <a:t>Die Satzebene kann als Startpunkt der Analyse, mit Startsymbol "S", bezeichnet werden, während die lexikalischen Einheiten als "Terminalsymbole" bezeichnet werden können (Langer, 2004)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0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Autofit/>
          </a:bodyPr>
          <a:lstStyle/>
          <a:p>
            <a:r>
              <a:rPr lang="en-US" sz="4000" b="1" dirty="0"/>
              <a:t>Die </a:t>
            </a:r>
            <a:r>
              <a:rPr lang="en-US" sz="4000" b="1" dirty="0" err="1"/>
              <a:t>Computerlinguistik</a:t>
            </a:r>
            <a:r>
              <a:rPr lang="en-US" sz="4000" b="1" dirty="0"/>
              <a:t> </a:t>
            </a:r>
            <a:r>
              <a:rPr lang="en-US" sz="4000" b="1" dirty="0" err="1"/>
              <a:t>ist</a:t>
            </a:r>
            <a:r>
              <a:rPr lang="en-US" sz="4000" b="1" dirty="0"/>
              <a:t> </a:t>
            </a:r>
            <a:r>
              <a:rPr lang="en-US" sz="4000" b="1" dirty="0" err="1"/>
              <a:t>eine</a:t>
            </a:r>
            <a:r>
              <a:rPr lang="en-US" sz="4000" b="1" dirty="0"/>
              <a:t> </a:t>
            </a:r>
            <a:r>
              <a:rPr lang="en-US" sz="4000" b="1" dirty="0" err="1"/>
              <a:t>relativ</a:t>
            </a:r>
            <a:r>
              <a:rPr lang="en-US" sz="4000" b="1" dirty="0"/>
              <a:t> </a:t>
            </a:r>
            <a:r>
              <a:rPr lang="en-US" sz="4000" b="1" dirty="0" err="1"/>
              <a:t>neue</a:t>
            </a:r>
            <a:r>
              <a:rPr lang="en-US" sz="4000" b="1" dirty="0"/>
              <a:t> </a:t>
            </a:r>
            <a:r>
              <a:rPr lang="en-US" sz="4000" b="1" dirty="0" err="1" smtClean="0"/>
              <a:t>Disziplin</a:t>
            </a:r>
            <a:r>
              <a:rPr lang="en-US" sz="4000" b="1" dirty="0" smtClean="0"/>
              <a:t> (1/2)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41" y="17120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err="1" smtClean="0"/>
              <a:t>Sie</a:t>
            </a:r>
            <a:r>
              <a:rPr lang="en-US" sz="2800" dirty="0" smtClean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zwar</a:t>
            </a:r>
            <a:r>
              <a:rPr lang="en-US" sz="2800" dirty="0"/>
              <a:t> in den </a:t>
            </a:r>
            <a:r>
              <a:rPr lang="en-US" sz="2800" b="1" dirty="0"/>
              <a:t>80er</a:t>
            </a:r>
            <a:r>
              <a:rPr lang="en-US" sz="2800" dirty="0"/>
              <a:t> </a:t>
            </a:r>
            <a:r>
              <a:rPr lang="en-US" sz="2800" dirty="0" err="1"/>
              <a:t>Jahren</a:t>
            </a:r>
            <a:r>
              <a:rPr lang="en-US" sz="2800" dirty="0"/>
              <a:t> </a:t>
            </a:r>
            <a:r>
              <a:rPr lang="en-US" sz="2800" dirty="0" err="1"/>
              <a:t>entstanden</a:t>
            </a:r>
            <a:r>
              <a:rPr lang="en-US" sz="2800" dirty="0"/>
              <a:t>, </a:t>
            </a:r>
            <a:r>
              <a:rPr lang="en-US" sz="2800" dirty="0" err="1" smtClean="0"/>
              <a:t>aber</a:t>
            </a:r>
            <a:r>
              <a:rPr lang="en-US" sz="2800" dirty="0" smtClean="0"/>
              <a:t> </a:t>
            </a:r>
            <a:r>
              <a:rPr lang="en-US" sz="2800" dirty="0" err="1"/>
              <a:t>ihre</a:t>
            </a:r>
            <a:r>
              <a:rPr lang="en-US" sz="2800" dirty="0"/>
              <a:t> </a:t>
            </a:r>
            <a:r>
              <a:rPr lang="en-US" sz="2800" dirty="0" err="1"/>
              <a:t>erste</a:t>
            </a:r>
            <a:r>
              <a:rPr lang="en-US" sz="2800" dirty="0"/>
              <a:t> </a:t>
            </a:r>
            <a:r>
              <a:rPr lang="en-US" sz="2800" dirty="0" err="1"/>
              <a:t>große</a:t>
            </a:r>
            <a:r>
              <a:rPr lang="en-US" sz="2800" dirty="0"/>
              <a:t> </a:t>
            </a:r>
            <a:r>
              <a:rPr lang="en-US" sz="2800" dirty="0" err="1"/>
              <a:t>Entwicklung</a:t>
            </a:r>
            <a:r>
              <a:rPr lang="en-US" sz="2800" dirty="0"/>
              <a:t> war in den </a:t>
            </a:r>
            <a:r>
              <a:rPr lang="en-US" sz="2800" b="1" dirty="0"/>
              <a:t>90e</a:t>
            </a:r>
            <a:r>
              <a:rPr lang="en-US" sz="2800" dirty="0"/>
              <a:t>r </a:t>
            </a:r>
            <a:r>
              <a:rPr lang="en-US" sz="2800" dirty="0" err="1"/>
              <a:t>Jahren</a:t>
            </a:r>
            <a:r>
              <a:rPr lang="en-US" sz="2800" dirty="0"/>
              <a:t> </a:t>
            </a:r>
            <a:r>
              <a:rPr lang="en-US" sz="2800" dirty="0" err="1"/>
              <a:t>erkennbar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/>
              <a:t>Die </a:t>
            </a:r>
            <a:r>
              <a:rPr lang="en-US" sz="2800" dirty="0" err="1"/>
              <a:t>Disziplin</a:t>
            </a:r>
            <a:r>
              <a:rPr lang="en-US" sz="2800" dirty="0"/>
              <a:t> der </a:t>
            </a:r>
            <a:r>
              <a:rPr lang="en-US" sz="2800" dirty="0" err="1"/>
              <a:t>Computerlinguistik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r>
              <a:rPr lang="en-US" sz="2800" dirty="0"/>
              <a:t> den </a:t>
            </a:r>
            <a:r>
              <a:rPr lang="en-US" sz="2800" dirty="0" err="1"/>
              <a:t>Bedürfnissen</a:t>
            </a:r>
            <a:r>
              <a:rPr lang="en-US" sz="2800" dirty="0"/>
              <a:t> des </a:t>
            </a:r>
            <a:r>
              <a:rPr lang="en-US" sz="2800" b="1" dirty="0" err="1"/>
              <a:t>Zeitalters</a:t>
            </a:r>
            <a:r>
              <a:rPr lang="en-US" sz="2800" b="1" dirty="0"/>
              <a:t> der </a:t>
            </a:r>
            <a:r>
              <a:rPr lang="en-US" sz="2800" b="1" dirty="0" err="1"/>
              <a:t>Mikrocomputer</a:t>
            </a:r>
            <a:r>
              <a:rPr lang="en-US" sz="2800" b="1" dirty="0"/>
              <a:t> </a:t>
            </a:r>
            <a:r>
              <a:rPr lang="en-US" sz="2800" dirty="0" err="1"/>
              <a:t>entstanden</a:t>
            </a:r>
            <a:r>
              <a:rPr lang="en-US" sz="2800" dirty="0"/>
              <a:t>, in der </a:t>
            </a:r>
            <a:r>
              <a:rPr lang="en-US" sz="2800" dirty="0" err="1"/>
              <a:t>zunehmend</a:t>
            </a:r>
            <a:r>
              <a:rPr lang="en-US" sz="2800" dirty="0"/>
              <a:t> </a:t>
            </a:r>
            <a:r>
              <a:rPr lang="en-US" sz="2800" dirty="0" err="1"/>
              <a:t>mehr</a:t>
            </a:r>
            <a:r>
              <a:rPr lang="en-US" sz="2800" dirty="0"/>
              <a:t> </a:t>
            </a:r>
            <a:r>
              <a:rPr lang="en-US" sz="2800" dirty="0" err="1"/>
              <a:t>Industrien</a:t>
            </a:r>
            <a:r>
              <a:rPr lang="en-US" sz="2800" dirty="0"/>
              <a:t>, </a:t>
            </a:r>
            <a:r>
              <a:rPr lang="en-US" sz="2800" dirty="0" err="1"/>
              <a:t>Organisationen</a:t>
            </a:r>
            <a:r>
              <a:rPr lang="en-US" sz="2800" dirty="0"/>
              <a:t>, </a:t>
            </a:r>
            <a:r>
              <a:rPr lang="en-US" sz="2800" dirty="0" err="1"/>
              <a:t>Behörden</a:t>
            </a:r>
            <a:r>
              <a:rPr lang="en-US" sz="2800" dirty="0"/>
              <a:t> und private </a:t>
            </a:r>
            <a:r>
              <a:rPr lang="en-US" sz="2800" dirty="0" err="1"/>
              <a:t>Benutzer</a:t>
            </a:r>
            <a:r>
              <a:rPr lang="en-US" sz="2800" dirty="0"/>
              <a:t> den Computer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eine</a:t>
            </a:r>
            <a:r>
              <a:rPr lang="en-US" sz="2800" dirty="0"/>
              <a:t> </a:t>
            </a:r>
            <a:r>
              <a:rPr lang="en-US" sz="2800" dirty="0" err="1"/>
              <a:t>zunehmend</a:t>
            </a:r>
            <a:r>
              <a:rPr lang="en-US" sz="2800" dirty="0"/>
              <a:t> </a:t>
            </a:r>
            <a:r>
              <a:rPr lang="en-US" sz="2800" dirty="0" err="1"/>
              <a:t>grö</a:t>
            </a:r>
            <a:r>
              <a:rPr lang="en-US" sz="2800" dirty="0"/>
              <a:t>βere </a:t>
            </a:r>
            <a:r>
              <a:rPr lang="en-US" sz="2800" dirty="0" err="1"/>
              <a:t>Zahl</a:t>
            </a:r>
            <a:r>
              <a:rPr lang="en-US" sz="2800" dirty="0"/>
              <a:t> und </a:t>
            </a:r>
            <a:r>
              <a:rPr lang="en-US" sz="2800" dirty="0" err="1"/>
              <a:t>Varietät</a:t>
            </a:r>
            <a:r>
              <a:rPr lang="en-US" sz="2800" dirty="0"/>
              <a:t> von </a:t>
            </a:r>
            <a:r>
              <a:rPr lang="en-US" sz="2800" dirty="0" err="1" smtClean="0"/>
              <a:t>Tätigkeiten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3947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32048"/>
          </a:xfrm>
        </p:spPr>
        <p:txBody>
          <a:bodyPr>
            <a:noAutofit/>
          </a:bodyPr>
          <a:lstStyle/>
          <a:p>
            <a:r>
              <a:rPr lang="de-DE" sz="4000" b="1" dirty="0"/>
              <a:t>Mit den folgenden Regeln einer sehr einfachen kontextfreien </a:t>
            </a:r>
            <a:r>
              <a:rPr lang="de-DE" sz="4000" b="1" dirty="0" smtClean="0"/>
              <a:t>Grammatik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sz="3400" b="1" dirty="0"/>
              <a:t>kann der Computer die Eingabe </a:t>
            </a:r>
            <a:r>
              <a:rPr lang="de-DE" sz="3400" b="1" i="1" dirty="0" smtClean="0"/>
              <a:t>"</a:t>
            </a:r>
            <a:r>
              <a:rPr lang="de-DE" sz="3400" b="1" i="1" dirty="0"/>
              <a:t>Ein dicker Kater sitzt auf dem Stuhl„ </a:t>
            </a:r>
            <a:r>
              <a:rPr lang="de-DE" sz="3400" dirty="0"/>
              <a:t>als eine </a:t>
            </a:r>
            <a:r>
              <a:rPr lang="de-DE" sz="3400" b="1" dirty="0"/>
              <a:t>Folge von sieben (7) Strings </a:t>
            </a:r>
            <a:r>
              <a:rPr lang="de-DE" sz="3400" dirty="0"/>
              <a:t>wahrnehmen, die eine engere oder weniger enge Beziehung zueinander besitzen. </a:t>
            </a:r>
          </a:p>
          <a:p>
            <a:pPr>
              <a:lnSpc>
                <a:spcPct val="120000"/>
              </a:lnSpc>
            </a:pPr>
            <a:r>
              <a:rPr lang="de-DE" sz="3400" dirty="0"/>
              <a:t>Diese Strings-Elemente können nur bestimmte mögliche Reihenfolgen eingehen. </a:t>
            </a:r>
          </a:p>
          <a:p>
            <a:pPr>
              <a:lnSpc>
                <a:spcPct val="120000"/>
              </a:lnSpc>
            </a:pPr>
            <a:r>
              <a:rPr lang="de-DE" sz="3400" dirty="0"/>
              <a:t>Akzeptierbare Reihenfolgen werden von syntaktischen Regeln bestimmt. </a:t>
            </a:r>
          </a:p>
          <a:p>
            <a:pPr>
              <a:lnSpc>
                <a:spcPct val="120000"/>
              </a:lnSpc>
            </a:pPr>
            <a:r>
              <a:rPr lang="de-DE" sz="3400" dirty="0"/>
              <a:t>Die </a:t>
            </a:r>
            <a:r>
              <a:rPr lang="de-DE" sz="3400" b="1" dirty="0"/>
              <a:t>syntaktischen Regeln sind zweidimensional</a:t>
            </a:r>
            <a:r>
              <a:rPr lang="de-DE" sz="3400" dirty="0"/>
              <a:t>, denn sie werden von einer hierarchischen Struktur bestimmt -zum Beispiel von den Strukturen der Generativen Grammatik (X-bar Theorie).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81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86" y="404813"/>
            <a:ext cx="8229600" cy="1143000"/>
          </a:xfrm>
        </p:spPr>
        <p:txBody>
          <a:bodyPr>
            <a:noAutofit/>
          </a:bodyPr>
          <a:lstStyle/>
          <a:p>
            <a:r>
              <a:rPr lang="de-DE" dirty="0" smtClean="0"/>
              <a:t>K</a:t>
            </a:r>
            <a:r>
              <a:rPr lang="de-DE" sz="4000" b="1" dirty="0" smtClean="0"/>
              <a:t>ontextfreie Grammatik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73" y="1547814"/>
            <a:ext cx="8229600" cy="424691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Ohne diese hierarchische Struktur könnten die engeren Beziehungen, die manche Elemente (Strings) zueinander haben, nicht beschrieben werden, wie zum Beispiel die Beziehung "Verb – Verbalphrase". </a:t>
            </a:r>
          </a:p>
          <a:p>
            <a:pPr>
              <a:lnSpc>
                <a:spcPct val="120000"/>
              </a:lnSpc>
            </a:pPr>
            <a:r>
              <a:rPr lang="de-DE" dirty="0"/>
              <a:t>Mit diesen Regeln "</a:t>
            </a:r>
            <a:r>
              <a:rPr lang="de-DE" dirty="0" err="1"/>
              <a:t>wei</a:t>
            </a:r>
            <a:r>
              <a:rPr lang="de-DE" dirty="0"/>
              <a:t>β" der Computer an welchen Stellen er die Eingabe "Ein dicker Kater sitzt auf dem Stuhl" in weitere Stücke/Segmente teilen/segmentieren kann und sie in kleinere und noch kleinere Stücke segmentieren und analysieren kann.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91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715"/>
            <a:ext cx="8229600" cy="1156990"/>
          </a:xfrm>
        </p:spPr>
        <p:txBody>
          <a:bodyPr>
            <a:noAutofit/>
          </a:bodyPr>
          <a:lstStyle/>
          <a:p>
            <a:r>
              <a:rPr lang="de-DE" sz="4000" b="1" dirty="0"/>
              <a:t>Eine einfache kontextfreie Grammatik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sz="2800" dirty="0"/>
              <a:t>für die Generierung des Satzes</a:t>
            </a:r>
          </a:p>
          <a:p>
            <a:pPr>
              <a:lnSpc>
                <a:spcPct val="120000"/>
              </a:lnSpc>
            </a:pPr>
            <a:r>
              <a:rPr lang="de-DE" sz="2800" dirty="0"/>
              <a:t>"</a:t>
            </a:r>
            <a:r>
              <a:rPr lang="de-DE" sz="2800" b="1" i="1" dirty="0"/>
              <a:t>Ein dicker Kater sitzt auf dem Stuhl</a:t>
            </a:r>
            <a:r>
              <a:rPr lang="de-DE" sz="2800" dirty="0"/>
              <a:t>" (Analyse nach </a:t>
            </a:r>
            <a:r>
              <a:rPr lang="de-DE" sz="2800" dirty="0" err="1"/>
              <a:t>Jurafsky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Martin, </a:t>
            </a:r>
            <a:r>
              <a:rPr lang="en-US" sz="2800" dirty="0"/>
              <a:t>2008):</a:t>
            </a:r>
          </a:p>
          <a:p>
            <a:pPr>
              <a:lnSpc>
                <a:spcPct val="120000"/>
              </a:lnSpc>
            </a:pPr>
            <a:r>
              <a:rPr lang="en-US" dirty="0"/>
              <a:t>Regel: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l-GR" dirty="0" smtClean="0"/>
              <a:t>+ </a:t>
            </a:r>
            <a:r>
              <a:rPr lang="pl-PL" dirty="0" smtClean="0"/>
              <a:t>S </a:t>
            </a:r>
            <a:r>
              <a:rPr lang="pl-PL" dirty="0"/>
              <a:t>-&gt; NP VP (S = </a:t>
            </a:r>
            <a:r>
              <a:rPr lang="pl-PL" dirty="0" err="1" smtClean="0"/>
              <a:t>Startysmbol</a:t>
            </a:r>
            <a:r>
              <a:rPr lang="pl-PL" dirty="0"/>
              <a:t>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l-GR" dirty="0" smtClean="0"/>
              <a:t>+ </a:t>
            </a:r>
            <a:r>
              <a:rPr lang="en-US" dirty="0" smtClean="0"/>
              <a:t>NP </a:t>
            </a:r>
            <a:r>
              <a:rPr lang="en-US" dirty="0"/>
              <a:t>-&gt; D N’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l-GR" dirty="0" smtClean="0"/>
              <a:t>+ </a:t>
            </a:r>
            <a:r>
              <a:rPr lang="en-US" dirty="0" smtClean="0"/>
              <a:t>VP </a:t>
            </a:r>
            <a:r>
              <a:rPr lang="en-US" dirty="0"/>
              <a:t>-&gt; V PP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l-GR" dirty="0" smtClean="0"/>
              <a:t>+ </a:t>
            </a:r>
            <a:r>
              <a:rPr lang="en-US" dirty="0" smtClean="0"/>
              <a:t>PP </a:t>
            </a:r>
            <a:r>
              <a:rPr lang="en-US" dirty="0"/>
              <a:t>-&gt; P NP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l-GR" dirty="0" smtClean="0"/>
              <a:t>+ </a:t>
            </a:r>
            <a:r>
              <a:rPr lang="en-US" dirty="0" smtClean="0"/>
              <a:t>N</a:t>
            </a:r>
            <a:r>
              <a:rPr lang="en-US" dirty="0"/>
              <a:t>’ -&gt; ADJ 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l-GR" dirty="0" smtClean="0"/>
              <a:t>+ </a:t>
            </a:r>
            <a:r>
              <a:rPr lang="en-US" dirty="0" smtClean="0"/>
              <a:t>NP </a:t>
            </a:r>
            <a:r>
              <a:rPr lang="en-US" dirty="0"/>
              <a:t>-&gt; D 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946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r>
              <a:rPr lang="de-DE" sz="4000" b="1" dirty="0"/>
              <a:t>Anhand einer kontextfreien Grammatik wird der Satz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de-DE" sz="4000" b="1" dirty="0" smtClean="0"/>
              <a:t>"</a:t>
            </a:r>
            <a:r>
              <a:rPr lang="de-DE" sz="4000" b="1" dirty="0"/>
              <a:t>Ein dicker Kater sitzt auf dem Stuhl" in verschiedenen Stufen allmählich geparst (</a:t>
            </a:r>
            <a:r>
              <a:rPr lang="de-DE" sz="4000" b="1" dirty="0" err="1"/>
              <a:t>Parsing</a:t>
            </a:r>
            <a:r>
              <a:rPr lang="de-DE" sz="4000" b="1" dirty="0" smtClean="0"/>
              <a:t>) (1/3)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279777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1. </a:t>
            </a:r>
            <a:r>
              <a:rPr lang="en-US" sz="2400" dirty="0" err="1"/>
              <a:t>Ebene</a:t>
            </a:r>
            <a:r>
              <a:rPr lang="en-US" sz="2400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/>
              <a:t>[ein dicker </a:t>
            </a:r>
            <a:r>
              <a:rPr lang="de-DE" sz="2400" b="1" dirty="0"/>
              <a:t>Kater] [sitzt auf dem Stuhl]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2400" b="1" i="1" dirty="0"/>
              <a:t>Griechisches Beispiel: [ένας χοντρός γάτος] [κάθεται πάνω στην</a:t>
            </a:r>
            <a:r>
              <a:rPr lang="en-US" sz="2400" b="1" i="1" dirty="0"/>
              <a:t> </a:t>
            </a:r>
            <a:r>
              <a:rPr lang="el-GR" sz="2400" b="1" dirty="0"/>
              <a:t>καρέκλα]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i="1" dirty="0"/>
              <a:t>Regel: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400" b="1" dirty="0"/>
              <a:t>S -&gt; NP VP </a:t>
            </a:r>
            <a:r>
              <a:rPr lang="pl-PL" sz="2400" dirty="0"/>
              <a:t>(S = </a:t>
            </a:r>
            <a:r>
              <a:rPr lang="pl-PL" sz="2400" dirty="0" err="1"/>
              <a:t>Startysmbol</a:t>
            </a:r>
            <a:r>
              <a:rPr lang="pl-PL" sz="2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57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6136"/>
            <a:ext cx="8229600" cy="1143000"/>
          </a:xfrm>
        </p:spPr>
        <p:txBody>
          <a:bodyPr>
            <a:noAutofit/>
          </a:bodyPr>
          <a:lstStyle/>
          <a:p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dirty="0" err="1" smtClean="0"/>
              <a:t>Parsing</a:t>
            </a:r>
            <a:r>
              <a:rPr lang="de-DE" dirty="0" smtClean="0"/>
              <a:t>: "</a:t>
            </a:r>
            <a:r>
              <a:rPr lang="de-DE" sz="4000" b="1" dirty="0" smtClean="0"/>
              <a:t>Ein dicker Kater sitzt auf dem Stuhl“ (2/</a:t>
            </a:r>
            <a:r>
              <a:rPr lang="de-DE" sz="4000" b="1" dirty="0"/>
              <a:t>3)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21" y="1916832"/>
            <a:ext cx="8229600" cy="432048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(ii) 2. </a:t>
            </a:r>
            <a:r>
              <a:rPr lang="en-US" sz="2800" dirty="0" err="1"/>
              <a:t>Ebene</a:t>
            </a:r>
            <a:r>
              <a:rPr lang="en-US" sz="28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800" dirty="0"/>
              <a:t>[ein [dicker </a:t>
            </a:r>
            <a:r>
              <a:rPr lang="de-DE" sz="2800" b="1" dirty="0"/>
              <a:t>Kater]] [sitzt [auf dem Stuhl]]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i="1" dirty="0" err="1"/>
              <a:t>Griechisches</a:t>
            </a:r>
            <a:r>
              <a:rPr lang="en-US" sz="2800" b="1" i="1" dirty="0"/>
              <a:t> </a:t>
            </a:r>
            <a:r>
              <a:rPr lang="en-US" sz="2800" b="1" i="1" dirty="0" err="1"/>
              <a:t>Beispiel</a:t>
            </a:r>
            <a:r>
              <a:rPr lang="en-US" sz="2800" b="1" i="1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800" dirty="0"/>
              <a:t>[ένας [χοντρός </a:t>
            </a:r>
            <a:r>
              <a:rPr lang="el-GR" sz="2800" b="1" dirty="0"/>
              <a:t>γάτος]] [κάθεται [πάνω στην καρέκλα]]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i="1" dirty="0"/>
              <a:t>Regel: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NP -&gt; D N’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VP -&gt; V PP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7344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4543"/>
            <a:ext cx="8229600" cy="1143000"/>
          </a:xfrm>
        </p:spPr>
        <p:txBody>
          <a:bodyPr>
            <a:noAutofit/>
          </a:bodyPr>
          <a:lstStyle/>
          <a:p>
            <a:r>
              <a:rPr lang="de-DE" dirty="0" err="1"/>
              <a:t>Parsing</a:t>
            </a:r>
            <a:r>
              <a:rPr lang="de-DE" dirty="0"/>
              <a:t>: "Ein dicker Kater sitzt auf dem Stuhl“ </a:t>
            </a:r>
            <a:r>
              <a:rPr lang="de-DE" dirty="0" smtClean="0"/>
              <a:t>(</a:t>
            </a:r>
            <a:r>
              <a:rPr lang="el-GR" dirty="0" smtClean="0"/>
              <a:t>3</a:t>
            </a:r>
            <a:r>
              <a:rPr lang="de-DE" dirty="0" smtClean="0"/>
              <a:t>/</a:t>
            </a:r>
            <a:r>
              <a:rPr lang="de-DE" dirty="0"/>
              <a:t>3)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000" dirty="0"/>
              <a:t>(iii) 3. </a:t>
            </a:r>
            <a:r>
              <a:rPr lang="en-US" sz="3000" dirty="0" err="1"/>
              <a:t>Ebene</a:t>
            </a:r>
            <a:r>
              <a:rPr lang="en-US" sz="3000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3000" dirty="0"/>
              <a:t>[ein [dicker [</a:t>
            </a:r>
            <a:r>
              <a:rPr lang="de-DE" sz="3000" b="1" dirty="0"/>
              <a:t>Kater]]] [sitzt [auf [dem Stuhl]]]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b="1" i="1" dirty="0" err="1"/>
              <a:t>Griechisches</a:t>
            </a:r>
            <a:r>
              <a:rPr lang="en-US" sz="3000" b="1" i="1" dirty="0"/>
              <a:t> </a:t>
            </a:r>
            <a:r>
              <a:rPr lang="en-US" sz="3000" b="1" i="1" dirty="0" err="1"/>
              <a:t>Beispiel</a:t>
            </a:r>
            <a:r>
              <a:rPr lang="en-US" sz="3000" b="1" i="1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3000" dirty="0"/>
              <a:t>[ένας [χοντρός [</a:t>
            </a:r>
            <a:r>
              <a:rPr lang="el-GR" sz="3000" b="1" dirty="0"/>
              <a:t>γάτος]]] [κάθεται [πάνω [ στην καρέκλα]]]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b="1" i="1" dirty="0"/>
              <a:t>Regel: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b="1" dirty="0"/>
              <a:t>PP -&gt; P NP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b="1" dirty="0"/>
              <a:t>N’ -&gt; ADJ 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08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937523"/>
          </a:xfrm>
          <a:solidFill>
            <a:srgbClr val="C6D9F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/>
              <a:t>In jeder Stufe werden bestimmte Regeln der kontextfreien Grammatik verwendet bzw. aktiviert, die mit der Erzeugung der entsprechenden Ebenen der hierarchische  syntaktischen (Baum-) </a:t>
            </a:r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/>
              <a:t>korrespondieren</a:t>
            </a:r>
            <a:r>
              <a:rPr lang="en-US" b="1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404664"/>
            <a:ext cx="4038600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(iii) 3. </a:t>
            </a:r>
            <a:r>
              <a:rPr lang="en-US" dirty="0" err="1"/>
              <a:t>Ebene</a:t>
            </a:r>
            <a:r>
              <a:rPr lang="en-US" dirty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/>
              <a:t>[ein [dicker [</a:t>
            </a:r>
            <a:r>
              <a:rPr lang="de-DE" b="1" dirty="0"/>
              <a:t>Kater]]] [sitzt [auf [dem Stuhl]]]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i="1" dirty="0" err="1"/>
              <a:t>Griechisches</a:t>
            </a:r>
            <a:r>
              <a:rPr lang="en-US" b="1" i="1" dirty="0"/>
              <a:t> </a:t>
            </a:r>
            <a:r>
              <a:rPr lang="en-US" b="1" i="1" dirty="0" err="1"/>
              <a:t>Beispiel</a:t>
            </a:r>
            <a:r>
              <a:rPr lang="en-US" b="1" i="1" dirty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dirty="0"/>
              <a:t>[ένας [χοντρός [</a:t>
            </a:r>
            <a:r>
              <a:rPr lang="el-GR" b="1" dirty="0"/>
              <a:t>γάτος]]] [κάθεται [πάνω [ στην καρέκλα]]]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i="1" dirty="0"/>
              <a:t>Regel: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PP -&gt; P NP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N’ -&gt; ADJ </a:t>
            </a:r>
            <a:r>
              <a:rPr lang="en-US" b="1" dirty="0" smtClean="0"/>
              <a:t>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(</a:t>
            </a:r>
            <a:r>
              <a:rPr lang="en-US" dirty="0"/>
              <a:t>iv) 4. </a:t>
            </a:r>
            <a:r>
              <a:rPr lang="en-US" dirty="0" err="1"/>
              <a:t>Ebene</a:t>
            </a:r>
            <a:r>
              <a:rPr lang="en-US" dirty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/>
              <a:t>[ein [dicker [</a:t>
            </a:r>
            <a:r>
              <a:rPr lang="de-DE" b="1" dirty="0"/>
              <a:t>Kater]]] [sitzt [auf [dem [Stuhl]]]]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i="1" dirty="0" err="1"/>
              <a:t>Griechisches</a:t>
            </a:r>
            <a:r>
              <a:rPr lang="en-US" b="1" i="1" dirty="0"/>
              <a:t> </a:t>
            </a:r>
            <a:r>
              <a:rPr lang="en-US" b="1" i="1" dirty="0" err="1"/>
              <a:t>Beispiel</a:t>
            </a:r>
            <a:r>
              <a:rPr lang="en-US" b="1" i="1" dirty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dirty="0"/>
              <a:t>[ένας [χοντρός [</a:t>
            </a:r>
            <a:r>
              <a:rPr lang="el-GR" b="1" dirty="0"/>
              <a:t>γάτος]]] [κάθεται [πάνω [ στην [καρέκλα]]]]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i="1" dirty="0"/>
              <a:t>Regel: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NP -&gt; D N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53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in dicker Kater sitzt auf dem Stuhl aus dem Buch &quot;Linguistik und ihre Anwendungen in der Computerlinguistik&quot; von Alexandris" title="Syntaktische Struktur fuer die Eingab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1600" y="375328"/>
            <a:ext cx="7200800" cy="59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19972" y="6219047"/>
            <a:ext cx="504056" cy="50408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000" dirty="0" smtClean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573551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Literaturverzeichnis</a:t>
            </a:r>
            <a:r>
              <a:rPr lang="en-US" sz="4000" b="1" dirty="0" smtClean="0"/>
              <a:t> (1/2)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32859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  <a:defRPr/>
            </a:pPr>
            <a:endParaRPr lang="de-DE" sz="2400" dirty="0"/>
          </a:p>
          <a:p>
            <a:pPr>
              <a:buFont typeface="Wingdings" charset="2"/>
              <a:buChar char="§"/>
              <a:defRPr/>
            </a:pPr>
            <a:r>
              <a:rPr lang="en-GB" dirty="0" err="1"/>
              <a:t>Alexandris</a:t>
            </a:r>
            <a:r>
              <a:rPr lang="en-GB" dirty="0"/>
              <a:t>, C., </a:t>
            </a:r>
            <a:r>
              <a:rPr lang="en-GB" dirty="0" err="1"/>
              <a:t>Fotinea</a:t>
            </a:r>
            <a:r>
              <a:rPr lang="en-GB" dirty="0"/>
              <a:t>, S-E and </a:t>
            </a:r>
            <a:r>
              <a:rPr lang="en-GB" dirty="0" err="1"/>
              <a:t>Efthimiou</a:t>
            </a:r>
            <a:r>
              <a:rPr lang="en-GB" dirty="0"/>
              <a:t>, E. (2005). Emphasis as an Extra-Linguistic Marker for Resolving Spatial and Temporal Ambiguities in Machine Translation for a Speech-to-Speech System involving Greek. In: </a:t>
            </a:r>
            <a:r>
              <a:rPr lang="en-GB" i="1" dirty="0"/>
              <a:t>Proceedings of the 3rd International Conference on Universal Access in Human-Computer Interaction</a:t>
            </a:r>
            <a:r>
              <a:rPr lang="en-GB" dirty="0"/>
              <a:t> (UAHCI 2005), 22-27 July 2005, Las Vegas, Nevada, USA.</a:t>
            </a:r>
            <a:r>
              <a:rPr lang="el-GR" dirty="0"/>
              <a:t> </a:t>
            </a:r>
            <a:endParaRPr lang="en-GB" dirty="0"/>
          </a:p>
          <a:p>
            <a:pPr>
              <a:buFont typeface="Wingdings" charset="2"/>
              <a:buChar char="§"/>
              <a:defRPr/>
            </a:pPr>
            <a:r>
              <a:rPr lang="en-GB" dirty="0" err="1"/>
              <a:t>Alexandris</a:t>
            </a:r>
            <a:r>
              <a:rPr lang="en-US" dirty="0"/>
              <a:t>, </a:t>
            </a:r>
            <a:r>
              <a:rPr lang="en-GB" dirty="0"/>
              <a:t>C</a:t>
            </a:r>
            <a:r>
              <a:rPr lang="en-US" dirty="0"/>
              <a:t>. (2003). Translational Issues in the Sublanguage of Written and Spoken Journalistic Texts</a:t>
            </a:r>
            <a:r>
              <a:rPr lang="en-GB" dirty="0"/>
              <a:t> in Modern Greek. </a:t>
            </a:r>
            <a:r>
              <a:rPr lang="en-US" dirty="0"/>
              <a:t>In: </a:t>
            </a:r>
            <a:r>
              <a:rPr lang="en-US" i="1" dirty="0"/>
              <a:t>Proceedings of the International Conference on Choice and Difference in Translation, </a:t>
            </a:r>
            <a:r>
              <a:rPr lang="en-US" dirty="0"/>
              <a:t>Athens 2003, 287-307.</a:t>
            </a:r>
            <a:endParaRPr lang="de-DE" dirty="0"/>
          </a:p>
          <a:p>
            <a:pPr>
              <a:buFont typeface="Wingdings" charset="2"/>
              <a:buChar char="§"/>
              <a:defRPr/>
            </a:pPr>
            <a:r>
              <a:rPr lang="de-DE" dirty="0" err="1"/>
              <a:t>Bateman</a:t>
            </a:r>
            <a:r>
              <a:rPr lang="de-DE" dirty="0"/>
              <a:t>, J, Paris, C. (2004). </a:t>
            </a:r>
            <a:r>
              <a:rPr lang="de-DE" dirty="0" err="1"/>
              <a:t>Benützermodellierung</a:t>
            </a:r>
            <a:r>
              <a:rPr lang="de-DE" dirty="0"/>
              <a:t>. </a:t>
            </a:r>
            <a:r>
              <a:rPr lang="de-DE" dirty="0" err="1"/>
              <a:t>In:</a:t>
            </a:r>
            <a:r>
              <a:rPr lang="de-DE" i="1" dirty="0" err="1"/>
              <a:t>Computerlinguistik</a:t>
            </a:r>
            <a:r>
              <a:rPr lang="de-DE" i="1" dirty="0"/>
              <a:t> und Sprachtechnologie, Eine Einführung</a:t>
            </a:r>
            <a:r>
              <a:rPr lang="de-DE" dirty="0"/>
              <a:t>, Carstensen, K.U., Ebert, C., </a:t>
            </a:r>
            <a:r>
              <a:rPr lang="de-DE" dirty="0" err="1"/>
              <a:t>Endriss</a:t>
            </a:r>
            <a:r>
              <a:rPr lang="de-DE" dirty="0"/>
              <a:t>, C., </a:t>
            </a:r>
            <a:r>
              <a:rPr lang="de-DE" dirty="0" err="1"/>
              <a:t>Jekat</a:t>
            </a:r>
            <a:r>
              <a:rPr lang="de-DE" dirty="0"/>
              <a:t>, S., </a:t>
            </a:r>
            <a:r>
              <a:rPr lang="de-DE" dirty="0" err="1"/>
              <a:t>Klabunde</a:t>
            </a:r>
            <a:r>
              <a:rPr lang="de-DE" dirty="0"/>
              <a:t>, R., Langer, H. (Hrsg.), 2te überarbeitete und erweiterte Auflage, München: Spektrum Akademischer Verlag. 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Cohen, P., Johnston, M., McGee, D., </a:t>
            </a:r>
            <a:r>
              <a:rPr lang="en-US" dirty="0" err="1"/>
              <a:t>Oviatt</a:t>
            </a:r>
            <a:r>
              <a:rPr lang="en-US" dirty="0"/>
              <a:t>, S., Pittman, J., Smith, I., Chen, L., and </a:t>
            </a:r>
            <a:r>
              <a:rPr lang="en-US" dirty="0" err="1"/>
              <a:t>Clow</a:t>
            </a:r>
            <a:r>
              <a:rPr lang="en-US" dirty="0"/>
              <a:t>, J. (1997). Quickset: Multimodal interaction for distributed applications. </a:t>
            </a:r>
            <a:r>
              <a:rPr lang="en-US" dirty="0" err="1"/>
              <a:t>In¨</a:t>
            </a:r>
            <a:r>
              <a:rPr lang="en-US" i="1" dirty="0" err="1"/>
              <a:t>Proceedings</a:t>
            </a:r>
            <a:r>
              <a:rPr lang="en-US" i="1" dirty="0"/>
              <a:t> of the 5th ACM International Multimedia Conference</a:t>
            </a:r>
            <a:r>
              <a:rPr lang="en-US" dirty="0"/>
              <a:t>, pages 31-40.</a:t>
            </a:r>
            <a:endParaRPr lang="de-DE" dirty="0"/>
          </a:p>
          <a:p>
            <a:pPr>
              <a:buFont typeface="Wingdings" charset="2"/>
              <a:buChar char="§"/>
              <a:defRPr/>
            </a:pPr>
            <a:r>
              <a:rPr lang="de-DE" dirty="0" err="1"/>
              <a:t>Dorna</a:t>
            </a:r>
            <a:r>
              <a:rPr lang="de-DE" dirty="0"/>
              <a:t>, M., </a:t>
            </a:r>
            <a:r>
              <a:rPr lang="de-DE" dirty="0" err="1"/>
              <a:t>Jekat</a:t>
            </a:r>
            <a:r>
              <a:rPr lang="de-DE" dirty="0"/>
              <a:t>, S. (2004). Maschinelle und computergestützte Übersetzung. </a:t>
            </a:r>
            <a:r>
              <a:rPr lang="de-DE" dirty="0" err="1"/>
              <a:t>In:</a:t>
            </a:r>
            <a:r>
              <a:rPr lang="de-DE" i="1" dirty="0" err="1"/>
              <a:t>Computerlinguistik</a:t>
            </a:r>
            <a:r>
              <a:rPr lang="de-DE" i="1" dirty="0"/>
              <a:t> und Sprachtechnologie, Eine Einführung</a:t>
            </a:r>
            <a:r>
              <a:rPr lang="de-DE" dirty="0"/>
              <a:t>, Carstensen, K.U., Ebert, C., </a:t>
            </a:r>
            <a:r>
              <a:rPr lang="de-DE" dirty="0" err="1"/>
              <a:t>Endriss</a:t>
            </a:r>
            <a:r>
              <a:rPr lang="de-DE" dirty="0"/>
              <a:t>, C., </a:t>
            </a:r>
            <a:r>
              <a:rPr lang="de-DE" dirty="0" err="1"/>
              <a:t>Jekat</a:t>
            </a:r>
            <a:r>
              <a:rPr lang="de-DE" dirty="0"/>
              <a:t>, S., </a:t>
            </a:r>
            <a:r>
              <a:rPr lang="de-DE" dirty="0" err="1"/>
              <a:t>Klabunde</a:t>
            </a:r>
            <a:r>
              <a:rPr lang="de-DE" dirty="0"/>
              <a:t>, R., Langer, H. (Hrsg.), 2te überarbeitete und erweiterte Auflage, München: Spektrum Akademischer Verlag. </a:t>
            </a:r>
          </a:p>
          <a:p>
            <a:pPr>
              <a:buFont typeface="Wingdings" charset="2"/>
              <a:buChar char="§"/>
              <a:defRPr/>
            </a:pPr>
            <a:r>
              <a:rPr lang="el-GR" dirty="0"/>
              <a:t>Fairclough</a:t>
            </a:r>
            <a:r>
              <a:rPr lang="en-US" dirty="0"/>
              <a:t>, N. (2001). </a:t>
            </a:r>
            <a:r>
              <a:rPr lang="en-US" i="1" dirty="0"/>
              <a:t>Language and Power</a:t>
            </a:r>
            <a:r>
              <a:rPr lang="en-US" dirty="0"/>
              <a:t>. Pearson Education, </a:t>
            </a:r>
            <a:r>
              <a:rPr lang="el-GR" dirty="0"/>
              <a:t>Upper Saddle River, NJ </a:t>
            </a:r>
            <a:r>
              <a:rPr lang="en-US" dirty="0"/>
              <a:t>. </a:t>
            </a:r>
          </a:p>
          <a:p>
            <a:pPr>
              <a:buFont typeface="Wingdings" charset="2"/>
              <a:buChar char="§"/>
              <a:defRPr/>
            </a:pPr>
            <a:r>
              <a:rPr lang="en-GB" dirty="0"/>
              <a:t>Forrester, M. (1996). </a:t>
            </a:r>
            <a:r>
              <a:rPr lang="en-GB" i="1" dirty="0"/>
              <a:t>Psychology of Language. </a:t>
            </a:r>
            <a:r>
              <a:rPr lang="en-GB" dirty="0"/>
              <a:t>SAGE Publications, Thousand Oaks, CA, USA.</a:t>
            </a:r>
          </a:p>
          <a:p>
            <a:pPr>
              <a:buFont typeface="Wingdings" charset="2"/>
              <a:buChar char="§"/>
              <a:defRPr/>
            </a:pPr>
            <a:r>
              <a:rPr lang="en-GB" dirty="0" err="1"/>
              <a:t>Hatim</a:t>
            </a:r>
            <a:r>
              <a:rPr lang="en-GB" dirty="0"/>
              <a:t>, B. (1997). </a:t>
            </a:r>
            <a:r>
              <a:rPr lang="en-GB" i="1" dirty="0"/>
              <a:t>Communication Across Cultures: Translation Theory and Contrastive Text Linguistics</a:t>
            </a:r>
            <a:r>
              <a:rPr lang="en-GB" dirty="0"/>
              <a:t>, University of Exeter Press.</a:t>
            </a:r>
            <a:endParaRPr lang="de-DE" dirty="0"/>
          </a:p>
          <a:p>
            <a:pPr>
              <a:buFont typeface="Wingdings" charset="2"/>
              <a:buChar char="§"/>
              <a:defRPr/>
            </a:pPr>
            <a:r>
              <a:rPr lang="en-GB" dirty="0" err="1"/>
              <a:t>Jurafsky</a:t>
            </a:r>
            <a:r>
              <a:rPr lang="en-GB" dirty="0"/>
              <a:t>, D., Martin, J. (2008). </a:t>
            </a:r>
            <a:r>
              <a:rPr lang="en-GB" i="1" dirty="0"/>
              <a:t>Speech and Language Processing, an Introduction to Natural Language Processing, Computational Linguistics and Speech Recognition</a:t>
            </a:r>
            <a:r>
              <a:rPr lang="en-GB" dirty="0"/>
              <a:t>, 2nd edition, Prentice Hall series in Artificial Intelligence, Pearson Education, Upper Saddle River, NJ, USA. 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048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Literaturverzeichnis</a:t>
            </a:r>
            <a:r>
              <a:rPr lang="en-US" sz="4000" b="1" dirty="0" smtClean="0"/>
              <a:t> (2/2)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4100"/>
            <a:ext cx="8229600" cy="56872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  <a:defRPr/>
            </a:pPr>
            <a:endParaRPr lang="el-GR" sz="2700" dirty="0" smtClean="0"/>
          </a:p>
          <a:p>
            <a:pPr>
              <a:buFont typeface="Wingdings" charset="2"/>
              <a:buChar char="§"/>
              <a:defRPr/>
            </a:pPr>
            <a:r>
              <a:rPr lang="de-DE" sz="2700" dirty="0" smtClean="0"/>
              <a:t>Kellner</a:t>
            </a:r>
            <a:r>
              <a:rPr lang="de-DE" sz="2700" dirty="0"/>
              <a:t>, A. (2004). Dialogsysteme. In: </a:t>
            </a:r>
            <a:r>
              <a:rPr lang="de-DE" sz="2700" i="1" dirty="0"/>
              <a:t>Computerlinguistik und Sprachtechnologie, Eine Einführung</a:t>
            </a:r>
            <a:r>
              <a:rPr lang="de-DE" sz="2700" dirty="0"/>
              <a:t>, Carstensen, K.U., Ebert, C., </a:t>
            </a:r>
            <a:r>
              <a:rPr lang="de-DE" sz="2700" dirty="0" err="1"/>
              <a:t>Endriss</a:t>
            </a:r>
            <a:r>
              <a:rPr lang="de-DE" sz="2700" dirty="0"/>
              <a:t>, C., </a:t>
            </a:r>
            <a:r>
              <a:rPr lang="de-DE" sz="2700" dirty="0" err="1"/>
              <a:t>Jekat</a:t>
            </a:r>
            <a:r>
              <a:rPr lang="de-DE" sz="2700" dirty="0"/>
              <a:t>, S., </a:t>
            </a:r>
            <a:r>
              <a:rPr lang="de-DE" sz="2700" dirty="0" err="1"/>
              <a:t>Klabunde</a:t>
            </a:r>
            <a:r>
              <a:rPr lang="de-DE" sz="2700" dirty="0"/>
              <a:t>, R., Langer, H. (Hrsg.), 2te überarbeitete und erweiterte Auflage, München: Spektrum Akademischer Verlag. </a:t>
            </a:r>
          </a:p>
          <a:p>
            <a:pPr>
              <a:buFont typeface="Wingdings" charset="2"/>
              <a:buChar char="§"/>
              <a:defRPr/>
            </a:pPr>
            <a:r>
              <a:rPr lang="de-DE" sz="2700" dirty="0" err="1"/>
              <a:t>Lehrndorfer</a:t>
            </a:r>
            <a:r>
              <a:rPr lang="de-DE" sz="2700" dirty="0"/>
              <a:t> A. (1996). </a:t>
            </a:r>
            <a:r>
              <a:rPr lang="de-DE" sz="2700" i="1" dirty="0"/>
              <a:t>Kontrolliertes Deutsch: Linguistische und Sprachpsychologische Leitlinien für eine (</a:t>
            </a:r>
            <a:r>
              <a:rPr lang="de-DE" sz="2700" i="1" dirty="0" err="1"/>
              <a:t>maschniell</a:t>
            </a:r>
            <a:r>
              <a:rPr lang="de-DE" sz="2700" i="1" dirty="0"/>
              <a:t>) kontrollierte Sprache in der technischen Dokumentation</a:t>
            </a:r>
            <a:r>
              <a:rPr lang="de-DE" sz="2700" dirty="0"/>
              <a:t>, Tübingen: Narr.</a:t>
            </a:r>
          </a:p>
          <a:p>
            <a:pPr>
              <a:buFont typeface="Wingdings" charset="2"/>
              <a:buChar char="§"/>
              <a:defRPr/>
            </a:pPr>
            <a:r>
              <a:rPr lang="de-DE" sz="2700" dirty="0" err="1"/>
              <a:t>Moegele</a:t>
            </a:r>
            <a:r>
              <a:rPr lang="de-DE" sz="2700" dirty="0"/>
              <a:t>, H., Moritz Kaiser, M., </a:t>
            </a:r>
            <a:r>
              <a:rPr lang="de-DE" sz="2700" dirty="0" err="1"/>
              <a:t>Schiely</a:t>
            </a:r>
            <a:r>
              <a:rPr lang="de-DE" sz="2700" dirty="0"/>
              <a:t>, F. (2006). </a:t>
            </a:r>
            <a:r>
              <a:rPr lang="en-GB" sz="2700" dirty="0" err="1"/>
              <a:t>SmartWeb</a:t>
            </a:r>
            <a:r>
              <a:rPr lang="en-GB" sz="2700" dirty="0"/>
              <a:t> UMTS Speech Data Collection, The </a:t>
            </a:r>
            <a:r>
              <a:rPr lang="en-GB" sz="2700" dirty="0" err="1"/>
              <a:t>SmartWeb</a:t>
            </a:r>
            <a:r>
              <a:rPr lang="en-GB" sz="2700" dirty="0"/>
              <a:t> Handheld Corpus. In: </a:t>
            </a:r>
            <a:r>
              <a:rPr lang="en-GB" sz="2700" i="1" dirty="0"/>
              <a:t>Proceedings of </a:t>
            </a:r>
            <a:r>
              <a:rPr lang="en-US" sz="2700" i="1" dirty="0"/>
              <a:t> LREC 2006</a:t>
            </a:r>
            <a:r>
              <a:rPr lang="en-US" sz="2700" dirty="0"/>
              <a:t>,</a:t>
            </a:r>
            <a:r>
              <a:rPr lang="el-GR" sz="2700" dirty="0"/>
              <a:t> Genova, Italy, pp. 2106-2111.</a:t>
            </a:r>
            <a:endParaRPr lang="en-US" sz="2700" dirty="0"/>
          </a:p>
          <a:p>
            <a:pPr>
              <a:buFont typeface="Wingdings" charset="2"/>
              <a:buChar char="§"/>
              <a:defRPr/>
            </a:pPr>
            <a:r>
              <a:rPr lang="de-DE" sz="2700" dirty="0"/>
              <a:t>Müller, S. (1998):  Babel 1.50, Web-Interface, Universität Bremen.</a:t>
            </a:r>
          </a:p>
          <a:p>
            <a:pPr>
              <a:buFont typeface="Wingdings" charset="2"/>
              <a:buChar char="§"/>
              <a:defRPr/>
            </a:pPr>
            <a:r>
              <a:rPr lang="de-DE" sz="2700" dirty="0"/>
              <a:t>v. Hahn, W. (2001). Maschinelle Übersetzung,  Proseminar der Fakultät für Informatik, Universität Hamburg.</a:t>
            </a:r>
          </a:p>
          <a:p>
            <a:pPr>
              <a:buFont typeface="Wingdings" charset="2"/>
              <a:buChar char="§"/>
              <a:defRPr/>
            </a:pPr>
            <a:r>
              <a:rPr lang="de-DE" sz="2700" dirty="0" err="1"/>
              <a:t>Hanneforth</a:t>
            </a:r>
            <a:r>
              <a:rPr lang="de-DE" sz="2700" dirty="0"/>
              <a:t>, T. (2001). Was ist Computerlinguistik?, Übersicht des </a:t>
            </a:r>
            <a:r>
              <a:rPr lang="de-DE" sz="2700" dirty="0" err="1"/>
              <a:t>Computerlinguistikprograms</a:t>
            </a:r>
            <a:r>
              <a:rPr lang="de-DE" sz="2700" dirty="0"/>
              <a:t>, Institut für Linguistik, Universität Potsdam.</a:t>
            </a:r>
          </a:p>
          <a:p>
            <a:pPr>
              <a:buFont typeface="Wingdings" charset="2"/>
              <a:buChar char="§"/>
              <a:defRPr/>
            </a:pPr>
            <a:r>
              <a:rPr lang="en-GB" sz="2700" dirty="0" err="1"/>
              <a:t>Shriberg</a:t>
            </a:r>
            <a:r>
              <a:rPr lang="en-GB" sz="2700" dirty="0"/>
              <a:t>, E, </a:t>
            </a:r>
            <a:r>
              <a:rPr lang="en-GB" sz="2700" dirty="0" err="1"/>
              <a:t>Stolcke</a:t>
            </a:r>
            <a:r>
              <a:rPr lang="en-GB" sz="2700" dirty="0"/>
              <a:t>, A., Stone, L., </a:t>
            </a:r>
            <a:r>
              <a:rPr lang="en-GB" sz="2700" dirty="0" err="1"/>
              <a:t>Bratt</a:t>
            </a:r>
            <a:r>
              <a:rPr lang="en-GB" sz="2700" dirty="0"/>
              <a:t>, H., </a:t>
            </a:r>
            <a:r>
              <a:rPr lang="en-GB" sz="2700" dirty="0" err="1"/>
              <a:t>Ferrer</a:t>
            </a:r>
            <a:r>
              <a:rPr lang="en-GB" sz="2700" dirty="0"/>
              <a:t>, L. and </a:t>
            </a:r>
            <a:r>
              <a:rPr lang="en-GB" sz="2700" dirty="0" err="1"/>
              <a:t>Sömnez</a:t>
            </a:r>
            <a:r>
              <a:rPr lang="en-GB" sz="2700" dirty="0"/>
              <a:t>, K. (2003). Harnessing Speech Prosody for Robust Human-Computer Interaction, Active Research Task, Intelligent Systems Project, CICT, SRI-International, NASA-Ames Research </a:t>
            </a:r>
            <a:r>
              <a:rPr lang="en-GB" sz="2700" dirty="0" err="1"/>
              <a:t>Center</a:t>
            </a:r>
            <a:r>
              <a:rPr lang="en-GB" sz="2700" dirty="0"/>
              <a:t>.</a:t>
            </a:r>
            <a:endParaRPr lang="it-IT" sz="2700" dirty="0"/>
          </a:p>
          <a:p>
            <a:pPr>
              <a:buFont typeface="Wingdings" charset="2"/>
              <a:buChar char="§"/>
              <a:defRPr/>
            </a:pPr>
            <a:r>
              <a:rPr lang="it-IT" sz="2700" dirty="0" err="1"/>
              <a:t>Tomita</a:t>
            </a:r>
            <a:r>
              <a:rPr lang="it-IT" sz="2700" dirty="0"/>
              <a:t>, M., </a:t>
            </a:r>
            <a:r>
              <a:rPr lang="it-IT" sz="2700" dirty="0" err="1"/>
              <a:t>Mitamura</a:t>
            </a:r>
            <a:r>
              <a:rPr lang="it-IT" sz="2700" dirty="0"/>
              <a:t>, T., </a:t>
            </a:r>
            <a:r>
              <a:rPr lang="it-IT" sz="2700" dirty="0" err="1"/>
              <a:t>Musha</a:t>
            </a:r>
            <a:r>
              <a:rPr lang="it-IT" sz="2700" dirty="0"/>
              <a:t>, H. and </a:t>
            </a:r>
            <a:r>
              <a:rPr lang="it-IT" sz="2700" dirty="0" err="1"/>
              <a:t>Kee</a:t>
            </a:r>
            <a:r>
              <a:rPr lang="it-IT" sz="2700" dirty="0"/>
              <a:t>, M. (1988). </a:t>
            </a:r>
            <a:r>
              <a:rPr lang="en-GB" sz="2700" dirty="0"/>
              <a:t>The Generalized LR Parser/Complier Version 8.1,Center For Machine Translation, Carnegie Mellon University, Pittsburgh, PA, USA</a:t>
            </a:r>
            <a:r>
              <a:rPr lang="el-GR" sz="2700" dirty="0"/>
              <a:t> </a:t>
            </a:r>
            <a:endParaRPr lang="en-US" sz="2700" dirty="0"/>
          </a:p>
          <a:p>
            <a:pPr>
              <a:buFont typeface="Wingdings" charset="2"/>
              <a:buChar char="§"/>
              <a:defRPr/>
            </a:pPr>
            <a:r>
              <a:rPr lang="en-GB" sz="2700" dirty="0" err="1"/>
              <a:t>Wardhaugh</a:t>
            </a:r>
            <a:r>
              <a:rPr lang="en-GB" sz="2700" dirty="0"/>
              <a:t>, R. (1992). </a:t>
            </a:r>
            <a:r>
              <a:rPr lang="en-GB" sz="2700" i="1" dirty="0"/>
              <a:t>Introduction to Sociolinguistics</a:t>
            </a:r>
            <a:r>
              <a:rPr lang="en-GB" sz="2700" dirty="0"/>
              <a:t>. Oxford, Blackwell.</a:t>
            </a:r>
          </a:p>
          <a:p>
            <a:pPr>
              <a:buFont typeface="Wingdings" charset="2"/>
              <a:buChar char="§"/>
              <a:defRPr/>
            </a:pPr>
            <a:r>
              <a:rPr lang="en-GB" sz="2700" dirty="0" err="1"/>
              <a:t>Wodack</a:t>
            </a:r>
            <a:r>
              <a:rPr lang="en-GB" sz="2700" dirty="0"/>
              <a:t>, R (1996). </a:t>
            </a:r>
            <a:r>
              <a:rPr lang="en-GB" sz="2700" i="1" dirty="0"/>
              <a:t>Disorders of Discourse</a:t>
            </a:r>
            <a:r>
              <a:rPr lang="en-GB" sz="2700" dirty="0"/>
              <a:t>. Longman, New York.</a:t>
            </a:r>
            <a:endParaRPr lang="en-US" sz="2700" dirty="0"/>
          </a:p>
          <a:p>
            <a:pPr>
              <a:buFont typeface="Wingdings" charset="2"/>
              <a:buChar char="§"/>
              <a:defRPr/>
            </a:pPr>
            <a:r>
              <a:rPr lang="de-DE" sz="2700" dirty="0"/>
              <a:t>Vertan, C. (2001). Einführung in Grundprobleme der Maschinellen Übersetzung,  Seminar der Fakultät für Informatik, Universität Hamburg</a:t>
            </a:r>
            <a:r>
              <a:rPr lang="de-DE" sz="2700" dirty="0" smtClean="0"/>
              <a:t>.</a:t>
            </a:r>
            <a:endParaRPr lang="el-GR" sz="2700" dirty="0" smtClean="0"/>
          </a:p>
          <a:p>
            <a:pPr>
              <a:buFont typeface="Wingdings" charset="2"/>
              <a:buChar char="§"/>
              <a:defRPr/>
            </a:pPr>
            <a:r>
              <a:rPr lang="el-GR" sz="2700" dirty="0" smtClean="0"/>
              <a:t>Έργο διαλογικού συστήματος. </a:t>
            </a:r>
            <a:r>
              <a:rPr lang="en-US" sz="2700" dirty="0" err="1" smtClean="0"/>
              <a:t>Verbmobil</a:t>
            </a:r>
            <a:r>
              <a:rPr lang="en-US" sz="2700" dirty="0" smtClean="0"/>
              <a:t> </a:t>
            </a:r>
            <a:r>
              <a:rPr lang="el-GR" sz="2700" dirty="0" smtClean="0"/>
              <a:t>(Γερμανία): </a:t>
            </a:r>
            <a:r>
              <a:rPr lang="de-DE" sz="2700" dirty="0" smtClean="0">
                <a:hlinkClick r:id="rId2"/>
              </a:rPr>
              <a:t>http</a:t>
            </a:r>
            <a:r>
              <a:rPr lang="de-DE" sz="2700" dirty="0">
                <a:hlinkClick r:id="rId2"/>
              </a:rPr>
              <a:t>://verbmobil.dfki.de/</a:t>
            </a:r>
            <a:r>
              <a:rPr lang="de-DE" sz="2700" dirty="0"/>
              <a:t> </a:t>
            </a:r>
            <a:endParaRPr lang="el-GR" sz="27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0975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4136"/>
          </a:xfrm>
        </p:spPr>
        <p:txBody>
          <a:bodyPr>
            <a:noAutofit/>
          </a:bodyPr>
          <a:lstStyle/>
          <a:p>
            <a:r>
              <a:rPr lang="en-US" sz="4000" b="1" dirty="0"/>
              <a:t>Die </a:t>
            </a:r>
            <a:r>
              <a:rPr lang="en-US" sz="4000" b="1" dirty="0" err="1"/>
              <a:t>Computerlinguistik</a:t>
            </a:r>
            <a:r>
              <a:rPr lang="en-US" sz="4000" b="1" dirty="0"/>
              <a:t> </a:t>
            </a:r>
            <a:r>
              <a:rPr lang="en-US" sz="4000" b="1" dirty="0" err="1"/>
              <a:t>ist</a:t>
            </a:r>
            <a:r>
              <a:rPr lang="en-US" sz="4000" b="1" dirty="0"/>
              <a:t> </a:t>
            </a:r>
            <a:r>
              <a:rPr lang="en-US" sz="4000" b="1" dirty="0" err="1"/>
              <a:t>eine</a:t>
            </a:r>
            <a:r>
              <a:rPr lang="en-US" sz="4000" b="1" dirty="0"/>
              <a:t> </a:t>
            </a:r>
            <a:r>
              <a:rPr lang="en-US" sz="4000" b="1" dirty="0" err="1"/>
              <a:t>relativ</a:t>
            </a:r>
            <a:r>
              <a:rPr lang="en-US" sz="4000" b="1" dirty="0"/>
              <a:t> </a:t>
            </a:r>
            <a:r>
              <a:rPr lang="en-US" sz="4000" b="1" dirty="0" err="1"/>
              <a:t>neue</a:t>
            </a:r>
            <a:r>
              <a:rPr lang="en-US" sz="4000" b="1" dirty="0"/>
              <a:t> </a:t>
            </a:r>
            <a:r>
              <a:rPr lang="en-US" sz="4000" b="1" dirty="0" err="1"/>
              <a:t>Disziplin</a:t>
            </a:r>
            <a:r>
              <a:rPr lang="en-US" sz="4000" b="1" dirty="0"/>
              <a:t> </a:t>
            </a:r>
            <a:r>
              <a:rPr lang="en-US" sz="4000" b="1" dirty="0" smtClean="0"/>
              <a:t>(2/</a:t>
            </a:r>
            <a:r>
              <a:rPr lang="en-US" sz="4000" b="1" dirty="0"/>
              <a:t>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000" dirty="0"/>
              <a:t>Der Computer war </a:t>
            </a:r>
            <a:r>
              <a:rPr lang="en-US" sz="3000" b="1" dirty="0" err="1"/>
              <a:t>nicht</a:t>
            </a:r>
            <a:r>
              <a:rPr lang="en-US" sz="3000" b="1" dirty="0"/>
              <a:t> </a:t>
            </a:r>
            <a:r>
              <a:rPr lang="en-US" sz="3000" b="1" dirty="0" err="1"/>
              <a:t>mehr</a:t>
            </a:r>
            <a:r>
              <a:rPr lang="en-US" sz="3000" b="1" dirty="0"/>
              <a:t> </a:t>
            </a:r>
            <a:r>
              <a:rPr lang="en-US" sz="3000" b="1" dirty="0" err="1"/>
              <a:t>ein</a:t>
            </a:r>
            <a:r>
              <a:rPr lang="en-US" sz="3000" b="1" dirty="0"/>
              <a:t> </a:t>
            </a:r>
            <a:r>
              <a:rPr lang="en-US" sz="3000" b="1" dirty="0" err="1"/>
              <a:t>Werkzeug</a:t>
            </a:r>
            <a:r>
              <a:rPr lang="en-US" sz="3000" b="1" dirty="0"/>
              <a:t> </a:t>
            </a:r>
            <a:r>
              <a:rPr lang="en-US" sz="3000" b="1" dirty="0" err="1" smtClean="0"/>
              <a:t>für</a:t>
            </a:r>
            <a:r>
              <a:rPr lang="en-US" sz="3000" b="1" dirty="0" smtClean="0"/>
              <a:t> </a:t>
            </a:r>
            <a:r>
              <a:rPr lang="en-US" sz="3000" b="1" dirty="0" err="1"/>
              <a:t>Informatiker</a:t>
            </a:r>
            <a:r>
              <a:rPr lang="en-US" sz="3000" b="1" dirty="0"/>
              <a:t> </a:t>
            </a:r>
            <a:r>
              <a:rPr lang="en-US" sz="3000" dirty="0"/>
              <a:t>und </a:t>
            </a:r>
            <a:r>
              <a:rPr lang="en-US" sz="3000" dirty="0" err="1"/>
              <a:t>für</a:t>
            </a:r>
            <a:r>
              <a:rPr lang="en-US" sz="3000" dirty="0"/>
              <a:t> das Labor, </a:t>
            </a:r>
            <a:r>
              <a:rPr lang="en-US" sz="3000" dirty="0" err="1"/>
              <a:t>sondern</a:t>
            </a:r>
            <a:r>
              <a:rPr lang="en-US" sz="3000" dirty="0"/>
              <a:t> </a:t>
            </a:r>
            <a:r>
              <a:rPr lang="en-US" sz="3000" dirty="0" err="1"/>
              <a:t>er</a:t>
            </a:r>
            <a:r>
              <a:rPr lang="en-US" sz="3000" dirty="0"/>
              <a:t> </a:t>
            </a:r>
            <a:r>
              <a:rPr lang="en-US" sz="3000" dirty="0" err="1"/>
              <a:t>wurde</a:t>
            </a:r>
            <a:r>
              <a:rPr lang="en-US" sz="3000" dirty="0"/>
              <a:t> </a:t>
            </a:r>
            <a:r>
              <a:rPr lang="en-US" sz="3000" dirty="0" err="1"/>
              <a:t>zu</a:t>
            </a:r>
            <a:r>
              <a:rPr lang="en-US" sz="3000" dirty="0"/>
              <a:t> </a:t>
            </a:r>
            <a:r>
              <a:rPr lang="en-US" sz="3000" dirty="0" err="1"/>
              <a:t>einem</a:t>
            </a:r>
            <a:r>
              <a:rPr lang="en-US" sz="3000" dirty="0"/>
              <a:t> </a:t>
            </a:r>
            <a:r>
              <a:rPr lang="en-US" sz="3000" dirty="0" err="1"/>
              <a:t>unetbehrlichen</a:t>
            </a:r>
            <a:r>
              <a:rPr lang="en-US" sz="3000" dirty="0"/>
              <a:t> </a:t>
            </a:r>
            <a:r>
              <a:rPr lang="en-US" sz="3000" dirty="0" err="1"/>
              <a:t>Teil</a:t>
            </a:r>
            <a:r>
              <a:rPr lang="en-US" sz="3000" dirty="0"/>
              <a:t> der </a:t>
            </a:r>
            <a:r>
              <a:rPr lang="en-US" sz="3000" dirty="0" err="1"/>
              <a:t>Büroaustattung</a:t>
            </a:r>
            <a:r>
              <a:rPr lang="en-US" sz="3000" dirty="0"/>
              <a:t>, </a:t>
            </a:r>
            <a:r>
              <a:rPr lang="en-US" sz="3000" dirty="0" err="1"/>
              <a:t>aber</a:t>
            </a:r>
            <a:r>
              <a:rPr lang="en-US" sz="3000" dirty="0"/>
              <a:t> </a:t>
            </a:r>
            <a:r>
              <a:rPr lang="en-US" sz="3000" dirty="0" err="1"/>
              <a:t>auch</a:t>
            </a:r>
            <a:r>
              <a:rPr lang="en-US" sz="3000" dirty="0"/>
              <a:t> in der </a:t>
            </a:r>
            <a:r>
              <a:rPr lang="en-US" sz="3000" dirty="0" err="1"/>
              <a:t>alltäglichen</a:t>
            </a:r>
            <a:r>
              <a:rPr lang="en-US" sz="3000" dirty="0"/>
              <a:t> Praxis, in den </a:t>
            </a:r>
            <a:r>
              <a:rPr lang="en-US" sz="3000" dirty="0" err="1"/>
              <a:t>Bereichen</a:t>
            </a:r>
            <a:r>
              <a:rPr lang="en-US" sz="3000" dirty="0"/>
              <a:t> des </a:t>
            </a:r>
            <a:r>
              <a:rPr lang="en-US" sz="3000" dirty="0" err="1"/>
              <a:t>Verkehrs</a:t>
            </a:r>
            <a:r>
              <a:rPr lang="en-US" sz="3000" dirty="0"/>
              <a:t> und der </a:t>
            </a:r>
            <a:r>
              <a:rPr lang="en-US" sz="3000" dirty="0" err="1"/>
              <a:t>Kommunikation</a:t>
            </a:r>
            <a:r>
              <a:rPr lang="en-US" sz="3000" dirty="0"/>
              <a:t>, in der </a:t>
            </a:r>
            <a:r>
              <a:rPr lang="en-US" sz="3000" dirty="0" err="1"/>
              <a:t>Technik</a:t>
            </a:r>
            <a:r>
              <a:rPr lang="en-US" sz="3000" dirty="0"/>
              <a:t> und </a:t>
            </a:r>
            <a:r>
              <a:rPr lang="en-US" sz="3000" dirty="0" err="1"/>
              <a:t>Industrie</a:t>
            </a:r>
            <a:r>
              <a:rPr lang="en-US" sz="3000" dirty="0"/>
              <a:t>, in </a:t>
            </a:r>
            <a:r>
              <a:rPr lang="en-US" sz="3000" dirty="0" err="1"/>
              <a:t>dem</a:t>
            </a:r>
            <a:r>
              <a:rPr lang="en-US" sz="3000" dirty="0"/>
              <a:t> </a:t>
            </a:r>
            <a:r>
              <a:rPr lang="en-US" sz="3000" dirty="0" err="1"/>
              <a:t>finanziellen</a:t>
            </a:r>
            <a:r>
              <a:rPr lang="en-US" sz="3000" dirty="0"/>
              <a:t>- und </a:t>
            </a:r>
            <a:r>
              <a:rPr lang="en-US" sz="3000" dirty="0" err="1"/>
              <a:t>wirtschaftlichen</a:t>
            </a:r>
            <a:r>
              <a:rPr lang="en-US" sz="3000" dirty="0"/>
              <a:t> </a:t>
            </a:r>
            <a:r>
              <a:rPr lang="en-US" sz="3000" dirty="0" err="1"/>
              <a:t>Bereich</a:t>
            </a:r>
            <a:r>
              <a:rPr lang="en-US" sz="3000" dirty="0"/>
              <a:t>, </a:t>
            </a:r>
            <a:r>
              <a:rPr lang="en-US" sz="3000" dirty="0" err="1"/>
              <a:t>im</a:t>
            </a:r>
            <a:r>
              <a:rPr lang="en-US" sz="3000" dirty="0"/>
              <a:t> </a:t>
            </a:r>
            <a:r>
              <a:rPr lang="en-US" sz="3000" dirty="0" err="1"/>
              <a:t>Bereich</a:t>
            </a:r>
            <a:r>
              <a:rPr lang="en-US" sz="3000" dirty="0"/>
              <a:t> der </a:t>
            </a:r>
            <a:r>
              <a:rPr lang="en-US" sz="3000" dirty="0" err="1"/>
              <a:t>Medizin</a:t>
            </a:r>
            <a:r>
              <a:rPr lang="en-US" sz="3000" dirty="0"/>
              <a:t>, der </a:t>
            </a:r>
            <a:r>
              <a:rPr lang="en-US" sz="3000" dirty="0" err="1"/>
              <a:t>Didaktik</a:t>
            </a:r>
            <a:r>
              <a:rPr lang="en-US" sz="3000" dirty="0"/>
              <a:t> </a:t>
            </a:r>
            <a:r>
              <a:rPr lang="en-US" sz="3000" dirty="0" err="1"/>
              <a:t>aber</a:t>
            </a:r>
            <a:r>
              <a:rPr lang="en-US" sz="3000" dirty="0"/>
              <a:t> </a:t>
            </a:r>
            <a:r>
              <a:rPr lang="en-US" sz="3000" dirty="0" err="1"/>
              <a:t>auch</a:t>
            </a:r>
            <a:r>
              <a:rPr lang="en-US" sz="3000" dirty="0"/>
              <a:t> in den </a:t>
            </a:r>
            <a:r>
              <a:rPr lang="en-US" sz="3000" dirty="0" err="1"/>
              <a:t>Bereichen</a:t>
            </a:r>
            <a:r>
              <a:rPr lang="en-US" sz="3000" dirty="0"/>
              <a:t> der </a:t>
            </a:r>
            <a:r>
              <a:rPr lang="en-US" sz="3000" dirty="0" err="1"/>
              <a:t>theoretischen</a:t>
            </a:r>
            <a:r>
              <a:rPr lang="en-US" sz="3000" dirty="0"/>
              <a:t> </a:t>
            </a:r>
            <a:r>
              <a:rPr lang="en-US" sz="3000" dirty="0" err="1"/>
              <a:t>Wissenschaften</a:t>
            </a:r>
            <a:r>
              <a:rPr lang="en-US" sz="3000" dirty="0"/>
              <a:t>, der </a:t>
            </a:r>
            <a:r>
              <a:rPr lang="en-US" sz="3000" dirty="0" err="1"/>
              <a:t>Juristik</a:t>
            </a:r>
            <a:r>
              <a:rPr lang="en-US" sz="3000" dirty="0"/>
              <a:t> und der </a:t>
            </a:r>
            <a:r>
              <a:rPr lang="en-US" sz="3000" dirty="0" err="1"/>
              <a:t>Kunst</a:t>
            </a:r>
            <a:r>
              <a:rPr lang="en-US" sz="3000" dirty="0"/>
              <a:t> und </a:t>
            </a:r>
            <a:r>
              <a:rPr lang="en-US" sz="3000" dirty="0" err="1"/>
              <a:t>Kultur</a:t>
            </a:r>
            <a:r>
              <a:rPr lang="en-US" sz="30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817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7363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>
                <a:solidFill>
                  <a:srgbClr val="000000"/>
                </a:solidFill>
              </a:rPr>
              <a:t>1</a:t>
            </a:r>
            <a:r>
              <a:rPr lang="el-GR" sz="2000" dirty="0" smtClean="0">
                <a:solidFill>
                  <a:srgbClr val="000000"/>
                </a:solidFill>
              </a:rPr>
              <a:t>.</a:t>
            </a:r>
            <a:r>
              <a:rPr lang="en-US" sz="2000" dirty="0" smtClean="0">
                <a:solidFill>
                  <a:srgbClr val="000000"/>
                </a:solidFill>
              </a:rPr>
              <a:t>0</a:t>
            </a:r>
            <a:r>
              <a:rPr lang="el-GR" sz="2000" dirty="0" smtClean="0">
                <a:solidFill>
                  <a:srgbClr val="000000"/>
                </a:solidFill>
              </a:rPr>
              <a:t>.  </a:t>
            </a:r>
            <a:endParaRPr lang="el-G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pPr lvl="0"/>
            <a:r>
              <a:rPr lang="el-GR" sz="2000" dirty="0"/>
              <a:t>Έκδοση διαθέσιμη εδώ. </a:t>
            </a:r>
            <a:r>
              <a:rPr lang="en-US" sz="2000" dirty="0">
                <a:ea typeface="Century Gothic"/>
                <a:cs typeface="Century Gothic"/>
                <a:hlinkClick r:id="rId3"/>
              </a:rPr>
              <a:t>http://eclass.uoa.gr/courses/GS158/</a:t>
            </a:r>
            <a:endParaRPr lang="el-GR" sz="20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860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Χριστίνα </a:t>
            </a:r>
            <a:r>
              <a:rPr lang="el-GR" sz="2000" dirty="0" smtClean="0"/>
              <a:t>Αλεξανδρή. «Υπολογιστική Γλωσσολογία</a:t>
            </a:r>
            <a:r>
              <a:rPr lang="en-US" sz="2000" dirty="0"/>
              <a:t>. </a:t>
            </a:r>
            <a:r>
              <a:rPr lang="en-US" sz="2000" dirty="0" err="1"/>
              <a:t>Computerlinguistik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 </a:t>
            </a:r>
            <a:r>
              <a:rPr lang="en-US" sz="2000" dirty="0" smtClean="0">
                <a:ea typeface="Century Gothic"/>
                <a:cs typeface="Century Gothic"/>
                <a:hlinkClick r:id="rId3"/>
              </a:rPr>
              <a:t>http</a:t>
            </a:r>
            <a:r>
              <a:rPr lang="en-US" sz="2000" dirty="0">
                <a:ea typeface="Century Gothic"/>
                <a:cs typeface="Century Gothic"/>
                <a:hlinkClick r:id="rId3"/>
              </a:rPr>
              <a:t>://</a:t>
            </a:r>
            <a:r>
              <a:rPr lang="en-US" sz="2000" dirty="0" smtClean="0">
                <a:ea typeface="Century Gothic"/>
                <a:cs typeface="Century Gothic"/>
                <a:hlinkClick r:id="rId3"/>
              </a:rPr>
              <a:t>opencourses.uoa.gr</a:t>
            </a:r>
            <a:r>
              <a:rPr lang="en-US" sz="2000" dirty="0">
                <a:ea typeface="Century Gothic"/>
                <a:cs typeface="Century Gothic"/>
              </a:rPr>
              <a:t>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58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35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710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0" y="269775"/>
            <a:ext cx="9144000" cy="1143001"/>
          </a:xfrm>
        </p:spPr>
        <p:txBody>
          <a:bodyPr/>
          <a:lstStyle/>
          <a:p>
            <a:pPr eaLnBrk="1" hangingPunct="1"/>
            <a:r>
              <a:rPr lang="el-GR" dirty="0"/>
              <a:t>Σημείωμα Χρήσης Έργων Τρίτων</a:t>
            </a:r>
            <a:r>
              <a:rPr lang="en-US" dirty="0"/>
              <a:t> </a:t>
            </a:r>
            <a:r>
              <a:rPr lang="en-US" dirty="0" smtClean="0"/>
              <a:t>(1/2)</a:t>
            </a:r>
            <a:r>
              <a:rPr lang="el-GR" dirty="0" smtClean="0"/>
              <a:t> </a:t>
            </a:r>
            <a:endParaRPr lang="el-GR" altLang="el-GR" dirty="0" smtClean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179388" y="1484784"/>
            <a:ext cx="8856662" cy="4896544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Εικόνες/Σχήματα/Διαγράμματα</a:t>
            </a:r>
            <a:r>
              <a:rPr lang="en-US" sz="2000" b="1" dirty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b="1" dirty="0">
                <a:solidFill>
                  <a:srgbClr val="000000"/>
                </a:solidFill>
                <a:ea typeface="MS PGothic" panose="020B0600070205080204" pitchFamily="34" charset="-128"/>
                <a:cs typeface="ＭＳ Ｐゴシック" charset="0"/>
              </a:rPr>
              <a:t>Διάγραμμα</a:t>
            </a:r>
            <a:r>
              <a:rPr lang="en-US" sz="2000" b="1" dirty="0">
                <a:solidFill>
                  <a:srgbClr val="000000"/>
                </a:solidFill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a typeface="MS PGothic" panose="020B0600070205080204" pitchFamily="34" charset="-128"/>
                <a:cs typeface="ＭＳ Ｐゴシック" charset="0"/>
              </a:rPr>
              <a:t>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διαφάνεια 47</a:t>
            </a:r>
            <a:r>
              <a:rPr lang="en-US" sz="2000" dirty="0"/>
              <a:t>/</a:t>
            </a:r>
            <a:r>
              <a:rPr lang="en-US" sz="2000" dirty="0" err="1"/>
              <a:t>Syntaktische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die </a:t>
            </a:r>
            <a:r>
              <a:rPr lang="en-US" sz="2000" dirty="0" err="1"/>
              <a:t>Eingaben</a:t>
            </a:r>
            <a:r>
              <a:rPr lang="en-US" sz="2000" dirty="0"/>
              <a:t>, </a:t>
            </a:r>
            <a:r>
              <a:rPr lang="en-US" sz="2000" dirty="0" err="1"/>
              <a:t>Alexandris</a:t>
            </a:r>
            <a:r>
              <a:rPr lang="en-US" sz="2000" dirty="0"/>
              <a:t>, C. (2010): </a:t>
            </a:r>
            <a:r>
              <a:rPr lang="en-US" sz="2000" dirty="0" err="1"/>
              <a:t>Linguistik</a:t>
            </a:r>
            <a:r>
              <a:rPr lang="en-US" sz="2000" dirty="0"/>
              <a:t> und </a:t>
            </a:r>
            <a:r>
              <a:rPr lang="en-US" sz="2000" dirty="0" err="1"/>
              <a:t>ihre</a:t>
            </a:r>
            <a:r>
              <a:rPr lang="en-US" sz="2000" dirty="0"/>
              <a:t> </a:t>
            </a:r>
            <a:r>
              <a:rPr lang="en-US" sz="2000" dirty="0" err="1"/>
              <a:t>Anwendungen</a:t>
            </a:r>
            <a:r>
              <a:rPr lang="en-US" sz="2000" dirty="0"/>
              <a:t> in der </a:t>
            </a:r>
            <a:r>
              <a:rPr lang="en-US" sz="2000" dirty="0" err="1"/>
              <a:t>Computerlinguistik</a:t>
            </a:r>
            <a:r>
              <a:rPr lang="en-US" sz="2000" dirty="0"/>
              <a:t>: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Arbeitsbuch</a:t>
            </a:r>
            <a:r>
              <a:rPr lang="en-US" sz="2000" dirty="0"/>
              <a:t>, Athens, </a:t>
            </a:r>
            <a:r>
              <a:rPr lang="en-US" sz="2000" dirty="0" err="1"/>
              <a:t>Papasotiriou</a:t>
            </a:r>
            <a:r>
              <a:rPr lang="en-US" sz="2000" dirty="0"/>
              <a:t>. (Students book, in German)</a:t>
            </a:r>
            <a:endParaRPr lang="el-GR" sz="2000" dirty="0"/>
          </a:p>
          <a:p>
            <a:pPr marL="0" indent="0">
              <a:buNone/>
            </a:pP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1061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</p:txBody>
      </p:sp>
    </p:spTree>
    <p:extLst>
      <p:ext uri="{BB962C8B-B14F-4D97-AF65-F5344CB8AC3E}">
        <p14:creationId xmlns:p14="http://schemas.microsoft.com/office/powerpoint/2010/main" val="17152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45" y="188071"/>
            <a:ext cx="8229600" cy="1287016"/>
          </a:xfrm>
        </p:spPr>
        <p:txBody>
          <a:bodyPr>
            <a:noAutofit/>
          </a:bodyPr>
          <a:lstStyle/>
          <a:p>
            <a:r>
              <a:rPr lang="en-US" sz="4000" b="1" dirty="0"/>
              <a:t>Die </a:t>
            </a:r>
            <a:r>
              <a:rPr lang="en-US" sz="4000" b="1" dirty="0" err="1"/>
              <a:t>zunehmende</a:t>
            </a:r>
            <a:r>
              <a:rPr lang="en-US" sz="4000" b="1" dirty="0"/>
              <a:t> </a:t>
            </a:r>
            <a:r>
              <a:rPr lang="en-US" sz="4000" b="1" dirty="0" err="1"/>
              <a:t>Zahl</a:t>
            </a:r>
            <a:r>
              <a:rPr lang="en-US" sz="4000" b="1" dirty="0"/>
              <a:t> </a:t>
            </a:r>
            <a:r>
              <a:rPr lang="en-US" sz="4000" b="1" dirty="0" smtClean="0"/>
              <a:t>der </a:t>
            </a:r>
            <a:r>
              <a:rPr lang="en-US" sz="4000" b="1" dirty="0" err="1"/>
              <a:t>Anwendungsbereiche</a:t>
            </a:r>
            <a:r>
              <a:rPr lang="en-US" sz="4000" b="1" dirty="0"/>
              <a:t> </a:t>
            </a:r>
            <a:r>
              <a:rPr lang="en-US" sz="4000" b="1" dirty="0" smtClean="0"/>
              <a:t>der </a:t>
            </a:r>
            <a:r>
              <a:rPr lang="en-US" sz="4000" b="1" dirty="0"/>
              <a:t>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91680"/>
            <a:ext cx="8229600" cy="48336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500" dirty="0" err="1"/>
              <a:t>ist</a:t>
            </a:r>
            <a:r>
              <a:rPr lang="en-US" sz="3500" dirty="0"/>
              <a:t> </a:t>
            </a:r>
            <a:r>
              <a:rPr lang="en-US" sz="3500" dirty="0" err="1"/>
              <a:t>mit</a:t>
            </a:r>
            <a:r>
              <a:rPr lang="en-US" sz="3500" dirty="0"/>
              <a:t> der </a:t>
            </a:r>
            <a:r>
              <a:rPr lang="en-US" sz="3500" dirty="0" err="1"/>
              <a:t>zunehmenden</a:t>
            </a:r>
            <a:r>
              <a:rPr lang="en-US" sz="3500" dirty="0"/>
              <a:t> </a:t>
            </a:r>
            <a:r>
              <a:rPr lang="en-US" sz="3500" dirty="0" err="1"/>
              <a:t>Auswahl</a:t>
            </a:r>
            <a:r>
              <a:rPr lang="en-US" sz="3500" dirty="0"/>
              <a:t> und </a:t>
            </a:r>
            <a:r>
              <a:rPr lang="en-US" sz="3500" dirty="0" err="1"/>
              <a:t>Varietät</a:t>
            </a:r>
            <a:r>
              <a:rPr lang="en-US" sz="3500" dirty="0"/>
              <a:t> der </a:t>
            </a:r>
            <a:r>
              <a:rPr lang="en-US" sz="3500" dirty="0" err="1"/>
              <a:t>vom</a:t>
            </a:r>
            <a:r>
              <a:rPr lang="en-US" sz="3500" dirty="0"/>
              <a:t> Computer </a:t>
            </a:r>
            <a:r>
              <a:rPr lang="en-US" sz="3500" dirty="0" err="1"/>
              <a:t>zu</a:t>
            </a:r>
            <a:r>
              <a:rPr lang="en-US" sz="3500" dirty="0"/>
              <a:t> </a:t>
            </a:r>
            <a:r>
              <a:rPr lang="en-US" sz="3500" dirty="0" err="1"/>
              <a:t>verarbeitenden</a:t>
            </a:r>
            <a:r>
              <a:rPr lang="en-US" sz="3500" dirty="0"/>
              <a:t> </a:t>
            </a:r>
            <a:r>
              <a:rPr lang="en-US" sz="3500" b="1" dirty="0" err="1"/>
              <a:t>Daten</a:t>
            </a:r>
            <a:r>
              <a:rPr lang="en-US" sz="3500" dirty="0"/>
              <a:t> </a:t>
            </a:r>
            <a:r>
              <a:rPr lang="en-US" sz="3500" dirty="0" err="1"/>
              <a:t>verbunden</a:t>
            </a:r>
            <a:r>
              <a:rPr lang="en-US" sz="3500" dirty="0"/>
              <a:t>: </a:t>
            </a:r>
            <a:r>
              <a:rPr lang="en-US" sz="3500" dirty="0" err="1"/>
              <a:t>Texte</a:t>
            </a:r>
            <a:r>
              <a:rPr lang="en-US" sz="3500" dirty="0"/>
              <a:t>, </a:t>
            </a:r>
            <a:r>
              <a:rPr lang="en-US" sz="3500" dirty="0" err="1"/>
              <a:t>Bilder</a:t>
            </a:r>
            <a:r>
              <a:rPr lang="en-US" sz="3500" dirty="0"/>
              <a:t>, Videos, Audio und </a:t>
            </a:r>
            <a:r>
              <a:rPr lang="en-US" sz="3500" dirty="0" err="1"/>
              <a:t>dazu</a:t>
            </a:r>
            <a:r>
              <a:rPr lang="en-US" sz="3500" dirty="0"/>
              <a:t> </a:t>
            </a:r>
            <a:r>
              <a:rPr lang="en-US" sz="3500" dirty="0" err="1"/>
              <a:t>noch</a:t>
            </a:r>
            <a:r>
              <a:rPr lang="en-US" sz="3500" dirty="0"/>
              <a:t> die </a:t>
            </a:r>
            <a:r>
              <a:rPr lang="en-US" sz="3500" dirty="0" err="1"/>
              <a:t>natürliche</a:t>
            </a:r>
            <a:r>
              <a:rPr lang="en-US" sz="3500" dirty="0"/>
              <a:t> </a:t>
            </a:r>
            <a:r>
              <a:rPr lang="en-US" sz="3500" dirty="0" err="1"/>
              <a:t>Sprache</a:t>
            </a:r>
            <a:r>
              <a:rPr lang="en-US" sz="3500" dirty="0"/>
              <a:t> </a:t>
            </a:r>
            <a:r>
              <a:rPr lang="en-US" sz="3500" dirty="0" err="1"/>
              <a:t>als</a:t>
            </a:r>
            <a:r>
              <a:rPr lang="en-US" sz="3500" dirty="0"/>
              <a:t> </a:t>
            </a:r>
            <a:r>
              <a:rPr lang="en-US" sz="3500" dirty="0" err="1"/>
              <a:t>Mittel</a:t>
            </a:r>
            <a:r>
              <a:rPr lang="en-US" sz="3500" dirty="0"/>
              <a:t> der </a:t>
            </a:r>
            <a:r>
              <a:rPr lang="en-US" sz="3500" dirty="0" err="1"/>
              <a:t>Kommunikation</a:t>
            </a:r>
            <a:r>
              <a:rPr lang="en-US" sz="3500" dirty="0"/>
              <a:t> </a:t>
            </a:r>
            <a:r>
              <a:rPr lang="en-US" sz="3500" dirty="0" err="1"/>
              <a:t>zwischen</a:t>
            </a:r>
            <a:r>
              <a:rPr lang="en-US" sz="3500" dirty="0"/>
              <a:t> Mensch und Computer. </a:t>
            </a:r>
          </a:p>
          <a:p>
            <a:pPr>
              <a:lnSpc>
                <a:spcPct val="120000"/>
              </a:lnSpc>
              <a:defRPr/>
            </a:pPr>
            <a:r>
              <a:rPr lang="en-US" sz="3500" dirty="0" err="1"/>
              <a:t>Für</a:t>
            </a:r>
            <a:r>
              <a:rPr lang="en-US" sz="3500" dirty="0"/>
              <a:t> die Menschen </a:t>
            </a:r>
            <a:r>
              <a:rPr lang="en-US" sz="3500" dirty="0" err="1"/>
              <a:t>ist</a:t>
            </a:r>
            <a:r>
              <a:rPr lang="en-US" sz="3500" dirty="0"/>
              <a:t> die </a:t>
            </a:r>
            <a:r>
              <a:rPr lang="en-US" sz="3500" dirty="0" err="1"/>
              <a:t>Kommunikation</a:t>
            </a:r>
            <a:r>
              <a:rPr lang="en-US" sz="3500" dirty="0"/>
              <a:t> </a:t>
            </a:r>
            <a:r>
              <a:rPr lang="en-US" sz="3500" dirty="0" err="1"/>
              <a:t>zum</a:t>
            </a:r>
            <a:r>
              <a:rPr lang="en-US" sz="3500" dirty="0"/>
              <a:t> </a:t>
            </a:r>
            <a:r>
              <a:rPr lang="en-US" sz="3500" dirty="0" err="1"/>
              <a:t>grö</a:t>
            </a:r>
            <a:r>
              <a:rPr lang="en-US" sz="3500" dirty="0"/>
              <a:t>βten </a:t>
            </a:r>
            <a:r>
              <a:rPr lang="en-US" sz="3500" dirty="0" err="1"/>
              <a:t>Teil</a:t>
            </a:r>
            <a:r>
              <a:rPr lang="en-US" sz="3500" dirty="0"/>
              <a:t> </a:t>
            </a:r>
            <a:r>
              <a:rPr lang="en-US" sz="3500" dirty="0" err="1"/>
              <a:t>mit</a:t>
            </a:r>
            <a:r>
              <a:rPr lang="en-US" sz="3500" dirty="0"/>
              <a:t> der </a:t>
            </a:r>
            <a:r>
              <a:rPr lang="en-US" sz="3500" dirty="0" err="1"/>
              <a:t>Faktor</a:t>
            </a:r>
            <a:r>
              <a:rPr lang="en-US" sz="3500" dirty="0"/>
              <a:t> „</a:t>
            </a:r>
            <a:r>
              <a:rPr lang="en-US" sz="3500" b="1" dirty="0" err="1"/>
              <a:t>Sprache</a:t>
            </a:r>
            <a:r>
              <a:rPr lang="en-US" sz="3500" dirty="0"/>
              <a:t>“ </a:t>
            </a:r>
            <a:r>
              <a:rPr lang="en-US" sz="3500" dirty="0" err="1"/>
              <a:t>verbunden</a:t>
            </a:r>
            <a:r>
              <a:rPr lang="en-US" sz="3500" dirty="0"/>
              <a:t>. Das </a:t>
            </a:r>
            <a:r>
              <a:rPr lang="en-US" sz="3500" dirty="0" err="1"/>
              <a:t>bedeutet</a:t>
            </a:r>
            <a:r>
              <a:rPr lang="en-US" sz="3500" dirty="0"/>
              <a:t>, </a:t>
            </a:r>
            <a:r>
              <a:rPr lang="en-US" sz="3500" dirty="0" err="1"/>
              <a:t>dass</a:t>
            </a:r>
            <a:r>
              <a:rPr lang="en-US" sz="3500" dirty="0"/>
              <a:t> in </a:t>
            </a:r>
            <a:r>
              <a:rPr lang="en-US" sz="3500" dirty="0" err="1"/>
              <a:t>vielen</a:t>
            </a:r>
            <a:r>
              <a:rPr lang="en-US" sz="3500" dirty="0"/>
              <a:t> </a:t>
            </a:r>
            <a:r>
              <a:rPr lang="en-US" sz="3500" dirty="0" err="1"/>
              <a:t>Fällen</a:t>
            </a:r>
            <a:r>
              <a:rPr lang="en-US" sz="3500" dirty="0"/>
              <a:t> das </a:t>
            </a:r>
            <a:r>
              <a:rPr lang="en-US" sz="3500" dirty="0" err="1"/>
              <a:t>Bedürfnis</a:t>
            </a:r>
            <a:r>
              <a:rPr lang="en-US" sz="3500" dirty="0"/>
              <a:t> </a:t>
            </a:r>
            <a:r>
              <a:rPr lang="en-US" sz="3500" dirty="0" err="1"/>
              <a:t>entstanden</a:t>
            </a:r>
            <a:r>
              <a:rPr lang="en-US" sz="3500" dirty="0"/>
              <a:t> </a:t>
            </a:r>
            <a:r>
              <a:rPr lang="en-US" sz="3500" dirty="0" err="1"/>
              <a:t>ist</a:t>
            </a:r>
            <a:r>
              <a:rPr lang="en-US" sz="3500" dirty="0"/>
              <a:t>, </a:t>
            </a:r>
            <a:r>
              <a:rPr lang="en-US" sz="3500" dirty="0" err="1"/>
              <a:t>dass</a:t>
            </a:r>
            <a:r>
              <a:rPr lang="en-US" sz="3500" dirty="0"/>
              <a:t> der Computer die </a:t>
            </a:r>
            <a:r>
              <a:rPr lang="en-US" sz="3500" dirty="0" err="1"/>
              <a:t>natürliche</a:t>
            </a:r>
            <a:r>
              <a:rPr lang="en-US" sz="3500" dirty="0"/>
              <a:t> </a:t>
            </a:r>
            <a:r>
              <a:rPr lang="en-US" sz="3500" dirty="0" err="1"/>
              <a:t>Sprache</a:t>
            </a:r>
            <a:r>
              <a:rPr lang="en-US" sz="3500" dirty="0"/>
              <a:t> </a:t>
            </a:r>
            <a:r>
              <a:rPr lang="en-US" sz="3500" dirty="0" err="1"/>
              <a:t>verstehen</a:t>
            </a:r>
            <a:r>
              <a:rPr lang="en-US" sz="3500" dirty="0"/>
              <a:t> und </a:t>
            </a:r>
            <a:r>
              <a:rPr lang="en-US" sz="3500" dirty="0" err="1"/>
              <a:t>gegebenfalls</a:t>
            </a:r>
            <a:r>
              <a:rPr lang="en-US" sz="3500" dirty="0"/>
              <a:t> </a:t>
            </a:r>
            <a:r>
              <a:rPr lang="en-US" sz="3500" dirty="0" err="1"/>
              <a:t>auch</a:t>
            </a:r>
            <a:r>
              <a:rPr lang="en-US" sz="3500" dirty="0"/>
              <a:t> </a:t>
            </a:r>
            <a:r>
              <a:rPr lang="en-US" sz="3500" dirty="0" err="1"/>
              <a:t>erzeugen</a:t>
            </a:r>
            <a:r>
              <a:rPr lang="en-US" sz="3500" dirty="0"/>
              <a:t> </a:t>
            </a:r>
            <a:r>
              <a:rPr lang="en-US" sz="3500" dirty="0" err="1"/>
              <a:t>soll</a:t>
            </a:r>
            <a:r>
              <a:rPr lang="en-US" sz="35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70" y="188640"/>
            <a:ext cx="8229600" cy="1287016"/>
          </a:xfrm>
        </p:spPr>
        <p:txBody>
          <a:bodyPr>
            <a:noAutofit/>
          </a:bodyPr>
          <a:lstStyle/>
          <a:p>
            <a:r>
              <a:rPr lang="en-US" sz="4000" b="1" dirty="0" err="1"/>
              <a:t>Aus</a:t>
            </a:r>
            <a:r>
              <a:rPr lang="en-US" sz="4000" b="1" dirty="0"/>
              <a:t> den </a:t>
            </a:r>
            <a:r>
              <a:rPr lang="en-US" sz="4000" b="1" dirty="0" err="1"/>
              <a:t>vorher</a:t>
            </a:r>
            <a:r>
              <a:rPr lang="en-US" sz="4000" b="1" dirty="0"/>
              <a:t> </a:t>
            </a:r>
            <a:r>
              <a:rPr lang="en-US" sz="4000" b="1" dirty="0" err="1"/>
              <a:t>erwähnten</a:t>
            </a:r>
            <a:r>
              <a:rPr lang="en-US" sz="4000" b="1" dirty="0"/>
              <a:t> </a:t>
            </a:r>
            <a:r>
              <a:rPr lang="en-US" sz="4000" b="1" dirty="0" err="1"/>
              <a:t>Bedürfnissen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err="1"/>
              <a:t>ist</a:t>
            </a:r>
            <a:r>
              <a:rPr lang="en-US" dirty="0"/>
              <a:t> in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Bereich</a:t>
            </a:r>
            <a:r>
              <a:rPr lang="en-US" dirty="0"/>
              <a:t> der </a:t>
            </a:r>
            <a:r>
              <a:rPr lang="en-US" b="1" dirty="0" err="1"/>
              <a:t>Künstlichen</a:t>
            </a:r>
            <a:r>
              <a:rPr lang="en-US" b="1" dirty="0"/>
              <a:t> </a:t>
            </a:r>
            <a:r>
              <a:rPr lang="en-US" b="1" dirty="0" err="1"/>
              <a:t>Intelligenz</a:t>
            </a:r>
            <a:r>
              <a:rPr lang="en-US" b="1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neues</a:t>
            </a:r>
            <a:r>
              <a:rPr lang="en-US" dirty="0"/>
              <a:t> </a:t>
            </a:r>
            <a:r>
              <a:rPr lang="en-US" dirty="0" err="1"/>
              <a:t>Anwendungsgebiet</a:t>
            </a:r>
            <a:r>
              <a:rPr lang="en-US" dirty="0"/>
              <a:t> </a:t>
            </a:r>
            <a:r>
              <a:rPr lang="en-US" dirty="0" err="1"/>
              <a:t>entstanden</a:t>
            </a:r>
            <a:r>
              <a:rPr lang="en-US" dirty="0"/>
              <a:t>:  </a:t>
            </a:r>
            <a:r>
              <a:rPr lang="en-US" dirty="0" smtClean="0"/>
              <a:t>             die </a:t>
            </a:r>
            <a:r>
              <a:rPr lang="en-US" dirty="0" err="1"/>
              <a:t>Computerlinguistik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Die </a:t>
            </a:r>
            <a:r>
              <a:rPr lang="en-US" dirty="0" err="1"/>
              <a:t>Computerlinguistik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Anwendungsgebiet</a:t>
            </a:r>
            <a:r>
              <a:rPr lang="en-US" dirty="0"/>
              <a:t> der </a:t>
            </a:r>
            <a:r>
              <a:rPr lang="en-US" dirty="0" err="1"/>
              <a:t>Künstlichen</a:t>
            </a:r>
            <a:r>
              <a:rPr lang="en-US" dirty="0"/>
              <a:t> </a:t>
            </a:r>
            <a:r>
              <a:rPr lang="en-US" dirty="0" err="1"/>
              <a:t>Intelligenz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/>
              <a:t>Modellen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der </a:t>
            </a:r>
            <a:r>
              <a:rPr lang="en-US" b="1" dirty="0" err="1"/>
              <a:t>Theoretischen</a:t>
            </a:r>
            <a:r>
              <a:rPr lang="en-US" b="1" dirty="0"/>
              <a:t> </a:t>
            </a:r>
            <a:r>
              <a:rPr lang="en-US" b="1" dirty="0" err="1"/>
              <a:t>Sprachwissenschaft</a:t>
            </a:r>
            <a:endParaRPr lang="en-US" b="1" dirty="0"/>
          </a:p>
          <a:p>
            <a:pPr>
              <a:defRPr/>
            </a:pPr>
            <a:r>
              <a:rPr lang="en-US" dirty="0"/>
              <a:t>und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Methoden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der </a:t>
            </a:r>
            <a:r>
              <a:rPr lang="en-US" b="1" dirty="0" err="1"/>
              <a:t>Informatik</a:t>
            </a:r>
            <a:r>
              <a:rPr lang="en-US" dirty="0"/>
              <a:t> </a:t>
            </a:r>
          </a:p>
          <a:p>
            <a:pPr marL="320040" indent="-320040" algn="r">
              <a:buNone/>
              <a:defRPr/>
            </a:pPr>
            <a:r>
              <a:rPr lang="en-US" dirty="0"/>
              <a:t>                                                       (v. Hahn, 2001)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9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92" y="260648"/>
            <a:ext cx="8229600" cy="1012974"/>
          </a:xfrm>
        </p:spPr>
        <p:txBody>
          <a:bodyPr>
            <a:normAutofit/>
          </a:bodyPr>
          <a:lstStyle/>
          <a:p>
            <a:r>
              <a:rPr lang="en-US" sz="4000" b="1" dirty="0"/>
              <a:t>In der </a:t>
            </a:r>
            <a:r>
              <a:rPr lang="en-US" sz="4000" b="1" dirty="0" err="1"/>
              <a:t>Computerlinguistik</a:t>
            </a:r>
            <a:r>
              <a:rPr lang="en-US" sz="4000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err="1"/>
              <a:t>werden</a:t>
            </a:r>
            <a:r>
              <a:rPr lang="en-US" dirty="0"/>
              <a:t> die </a:t>
            </a:r>
            <a:r>
              <a:rPr lang="en-US" b="1" dirty="0" err="1"/>
              <a:t>Modelle</a:t>
            </a:r>
            <a:r>
              <a:rPr lang="en-US" b="1" dirty="0"/>
              <a:t> der </a:t>
            </a:r>
            <a:r>
              <a:rPr lang="en-US" b="1" dirty="0" err="1"/>
              <a:t>Theoretischen</a:t>
            </a:r>
            <a:r>
              <a:rPr lang="en-US" b="1" dirty="0"/>
              <a:t> </a:t>
            </a:r>
            <a:r>
              <a:rPr lang="en-US" b="1" dirty="0" err="1"/>
              <a:t>Sprachwissenschaft</a:t>
            </a:r>
            <a:r>
              <a:rPr lang="en-US" b="1" dirty="0"/>
              <a:t> </a:t>
            </a:r>
            <a:r>
              <a:rPr lang="en-US" dirty="0"/>
              <a:t>und </a:t>
            </a:r>
            <a:r>
              <a:rPr lang="en-US" dirty="0" err="1"/>
              <a:t>deren</a:t>
            </a:r>
            <a:r>
              <a:rPr lang="en-US" dirty="0"/>
              <a:t> </a:t>
            </a:r>
            <a:r>
              <a:rPr lang="en-US" dirty="0" err="1"/>
              <a:t>Disziplinen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z.B</a:t>
            </a:r>
            <a:r>
              <a:rPr lang="en-US" dirty="0"/>
              <a:t> die </a:t>
            </a:r>
            <a:r>
              <a:rPr lang="en-US" dirty="0" err="1"/>
              <a:t>Modelle</a:t>
            </a:r>
            <a:r>
              <a:rPr lang="en-US" dirty="0"/>
              <a:t> der Syntax, der </a:t>
            </a:r>
            <a:r>
              <a:rPr lang="en-US" dirty="0" err="1"/>
              <a:t>Semantik</a:t>
            </a:r>
            <a:r>
              <a:rPr lang="en-US" dirty="0"/>
              <a:t>, der </a:t>
            </a:r>
            <a:r>
              <a:rPr lang="en-US" dirty="0" err="1"/>
              <a:t>Morphologie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die </a:t>
            </a:r>
            <a:r>
              <a:rPr lang="en-US" dirty="0" err="1"/>
              <a:t>Modelle</a:t>
            </a:r>
            <a:r>
              <a:rPr lang="en-US" dirty="0"/>
              <a:t> der </a:t>
            </a:r>
            <a:r>
              <a:rPr lang="en-US" dirty="0" err="1"/>
              <a:t>Pragmatik</a:t>
            </a:r>
            <a:r>
              <a:rPr lang="en-US" dirty="0"/>
              <a:t> und der </a:t>
            </a:r>
            <a:r>
              <a:rPr lang="en-US" dirty="0" err="1"/>
              <a:t>Phonetik</a:t>
            </a:r>
            <a:r>
              <a:rPr lang="en-US" dirty="0"/>
              <a:t> und </a:t>
            </a:r>
            <a:r>
              <a:rPr lang="en-US" dirty="0" err="1"/>
              <a:t>Phonologie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in der Form von </a:t>
            </a:r>
            <a:r>
              <a:rPr lang="en-US" b="1" dirty="0" err="1"/>
              <a:t>Regeln</a:t>
            </a:r>
            <a:r>
              <a:rPr lang="en-US" dirty="0"/>
              <a:t> </a:t>
            </a:r>
            <a:r>
              <a:rPr lang="en-US" dirty="0" err="1"/>
              <a:t>umgesetzt</a:t>
            </a:r>
            <a:r>
              <a:rPr lang="en-US" dirty="0"/>
              <a:t>, die </a:t>
            </a:r>
            <a:r>
              <a:rPr lang="en-US" dirty="0" smtClean="0"/>
              <a:t>der Computer </a:t>
            </a:r>
            <a:r>
              <a:rPr lang="en-US" dirty="0" err="1"/>
              <a:t>später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b="1" dirty="0" err="1"/>
              <a:t>Programm</a:t>
            </a:r>
            <a:r>
              <a:rPr lang="en-US" dirty="0"/>
              <a:t> </a:t>
            </a:r>
            <a:r>
              <a:rPr lang="en-US" dirty="0" err="1"/>
              <a:t>erkennen</a:t>
            </a:r>
            <a:r>
              <a:rPr lang="en-US" dirty="0"/>
              <a:t> und </a:t>
            </a:r>
            <a:r>
              <a:rPr lang="en-US" dirty="0" err="1"/>
              <a:t>verarbeiten</a:t>
            </a:r>
            <a:r>
              <a:rPr lang="en-US" dirty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endParaRPr lang="en-US" dirty="0"/>
          </a:p>
          <a:p>
            <a:pPr>
              <a:defRPr/>
            </a:pP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Modelle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der </a:t>
            </a:r>
            <a:r>
              <a:rPr lang="en-US" dirty="0" err="1"/>
              <a:t>Theoretischen</a:t>
            </a:r>
            <a:r>
              <a:rPr lang="en-US" dirty="0"/>
              <a:t> </a:t>
            </a:r>
            <a:r>
              <a:rPr lang="en-US" dirty="0" err="1"/>
              <a:t>Sprachwissenschaft</a:t>
            </a:r>
            <a:r>
              <a:rPr lang="en-US" dirty="0"/>
              <a:t> </a:t>
            </a:r>
            <a:r>
              <a:rPr lang="en-US" dirty="0" err="1"/>
              <a:t>versuchen</a:t>
            </a:r>
            <a:r>
              <a:rPr lang="en-US" dirty="0"/>
              <a:t> das </a:t>
            </a:r>
            <a:r>
              <a:rPr lang="en-US" b="1" dirty="0" err="1"/>
              <a:t>Sprachliche</a:t>
            </a:r>
            <a:r>
              <a:rPr lang="en-US" b="1" dirty="0"/>
              <a:t> </a:t>
            </a:r>
            <a:r>
              <a:rPr lang="en-US" b="1" dirty="0" err="1"/>
              <a:t>Wissen</a:t>
            </a:r>
            <a:r>
              <a:rPr lang="en-US" b="1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 smtClean="0"/>
              <a:t>beschreiben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2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91" y="280823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err="1"/>
              <a:t>Einer</a:t>
            </a:r>
            <a:r>
              <a:rPr lang="en-US" sz="4000" b="1" dirty="0"/>
              <a:t> der </a:t>
            </a:r>
            <a:r>
              <a:rPr lang="en-US" sz="4000" b="1" dirty="0" err="1"/>
              <a:t>Ziele</a:t>
            </a:r>
            <a:r>
              <a:rPr lang="en-US" sz="4000" b="1" dirty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der </a:t>
            </a:r>
            <a:r>
              <a:rPr lang="en-US" sz="4000" b="1" dirty="0" err="1" smtClean="0"/>
              <a:t>Computerlinguistik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ist</a:t>
            </a:r>
            <a:r>
              <a:rPr lang="en-US" sz="4000" b="1" dirty="0"/>
              <a:t>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n-US" dirty="0" err="1"/>
              <a:t>dass</a:t>
            </a:r>
            <a:r>
              <a:rPr lang="en-US" dirty="0"/>
              <a:t> der Computer dieses </a:t>
            </a:r>
            <a:r>
              <a:rPr lang="en-US" dirty="0" err="1"/>
              <a:t>sprachliche</a:t>
            </a:r>
            <a:r>
              <a:rPr lang="en-US" dirty="0"/>
              <a:t> </a:t>
            </a:r>
            <a:r>
              <a:rPr lang="en-US" dirty="0" err="1"/>
              <a:t>Wissen</a:t>
            </a:r>
            <a:r>
              <a:rPr lang="en-US" dirty="0"/>
              <a:t> </a:t>
            </a:r>
            <a:r>
              <a:rPr lang="en-US" b="1" dirty="0" err="1"/>
              <a:t>erwirbt</a:t>
            </a:r>
            <a:r>
              <a:rPr lang="en-US" dirty="0"/>
              <a:t>. </a:t>
            </a:r>
          </a:p>
          <a:p>
            <a:r>
              <a:rPr lang="en-US" dirty="0" err="1"/>
              <a:t>Dieser</a:t>
            </a:r>
            <a:r>
              <a:rPr lang="en-US" dirty="0"/>
              <a:t> </a:t>
            </a:r>
            <a:r>
              <a:rPr lang="en-US" dirty="0" err="1"/>
              <a:t>Prozess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Hanneforth</a:t>
            </a:r>
            <a:r>
              <a:rPr lang="en-US" dirty="0"/>
              <a:t> (2001) auf </a:t>
            </a:r>
            <a:r>
              <a:rPr lang="en-US" dirty="0" err="1"/>
              <a:t>folgende</a:t>
            </a:r>
            <a:r>
              <a:rPr lang="en-US" dirty="0"/>
              <a:t> Weise </a:t>
            </a:r>
            <a:r>
              <a:rPr lang="en-US" dirty="0" err="1"/>
              <a:t>beschrieben</a:t>
            </a:r>
            <a:r>
              <a:rPr lang="en-US" dirty="0"/>
              <a:t>:</a:t>
            </a:r>
          </a:p>
          <a:p>
            <a:r>
              <a:rPr lang="en-US" dirty="0"/>
              <a:t>“Das </a:t>
            </a:r>
            <a:r>
              <a:rPr lang="en-US" b="1" dirty="0" err="1"/>
              <a:t>sprachliche</a:t>
            </a:r>
            <a:r>
              <a:rPr lang="en-US" b="1" dirty="0"/>
              <a:t> </a:t>
            </a:r>
            <a:r>
              <a:rPr lang="en-US" b="1" dirty="0" err="1"/>
              <a:t>Wissen</a:t>
            </a:r>
            <a:r>
              <a:rPr lang="en-US" b="1" dirty="0"/>
              <a:t> </a:t>
            </a:r>
            <a:r>
              <a:rPr lang="en-US" dirty="0" err="1"/>
              <a:t>wird</a:t>
            </a:r>
            <a:r>
              <a:rPr lang="en-US" dirty="0"/>
              <a:t> von den </a:t>
            </a:r>
            <a:r>
              <a:rPr lang="en-US" dirty="0" err="1"/>
              <a:t>Computerlinguisten</a:t>
            </a:r>
            <a:r>
              <a:rPr lang="en-US" dirty="0"/>
              <a:t> in die </a:t>
            </a:r>
            <a:r>
              <a:rPr lang="en-US" b="1" dirty="0"/>
              <a:t>Praxis</a:t>
            </a:r>
            <a:r>
              <a:rPr lang="en-US" dirty="0"/>
              <a:t> </a:t>
            </a:r>
            <a:r>
              <a:rPr lang="en-US" dirty="0" err="1"/>
              <a:t>umgesetzt</a:t>
            </a:r>
            <a:r>
              <a:rPr lang="en-US" dirty="0"/>
              <a:t>, um die </a:t>
            </a:r>
            <a:r>
              <a:rPr lang="en-US" dirty="0" err="1"/>
              <a:t>grö</a:t>
            </a:r>
            <a:r>
              <a:rPr lang="en-US" dirty="0"/>
              <a:t>β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b="1" dirty="0" err="1"/>
              <a:t>Barriere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Mensch und </a:t>
            </a:r>
            <a:r>
              <a:rPr lang="en-US" dirty="0" err="1"/>
              <a:t>Maschine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überwinden</a:t>
            </a:r>
            <a:r>
              <a:rPr lang="en-US" dirty="0"/>
              <a:t>.” (</a:t>
            </a:r>
            <a:r>
              <a:rPr lang="en-US" dirty="0" err="1"/>
              <a:t>Hanneforth</a:t>
            </a:r>
            <a:r>
              <a:rPr lang="en-US" dirty="0"/>
              <a:t>, 2001)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0106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3895</Words>
  <Application>Microsoft Office PowerPoint</Application>
  <PresentationFormat>On-screen Show (4:3)</PresentationFormat>
  <Paragraphs>315</Paragraphs>
  <Slides>58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MS PGothic</vt:lpstr>
      <vt:lpstr>MS PGothic</vt:lpstr>
      <vt:lpstr>Arial</vt:lpstr>
      <vt:lpstr>Calibri</vt:lpstr>
      <vt:lpstr>Century Gothic</vt:lpstr>
      <vt:lpstr>Courier New</vt:lpstr>
      <vt:lpstr>Wingdings</vt:lpstr>
      <vt:lpstr>Θέμα του Office</vt:lpstr>
      <vt:lpstr>Computerlinguistik </vt:lpstr>
      <vt:lpstr>Περιεχόμενα ενότητας</vt:lpstr>
      <vt:lpstr>Einführung Computerlinguistik und Künstliche Intelligenz </vt:lpstr>
      <vt:lpstr>Die Computerlinguistik ist eine relativ neue Disziplin (1/2)</vt:lpstr>
      <vt:lpstr>Die Computerlinguistik ist eine relativ neue Disziplin (2/2)</vt:lpstr>
      <vt:lpstr>Die zunehmende Zahl der Anwendungsbereiche der Computer</vt:lpstr>
      <vt:lpstr>Aus den vorher erwähnten Bedürfnissen</vt:lpstr>
      <vt:lpstr>In der Computerlinguistik…</vt:lpstr>
      <vt:lpstr>Einer der Ziele  der Computerlinguistik ist,</vt:lpstr>
      <vt:lpstr>Die Anwendungsbereiche der Computerlinguistik (1/2)</vt:lpstr>
      <vt:lpstr>Die Anwendungsbereiche der Computerlinguistik (2/2)</vt:lpstr>
      <vt:lpstr>Anwendungsbereiche der Computerlinguistik als Anwendungsbereiche der Linguistik (1/2) </vt:lpstr>
      <vt:lpstr>Anwendungsbereiche der Computerlinguistik als Anwendungsbereiche der Linguistik (2/2) </vt:lpstr>
      <vt:lpstr>Zu den Anwendungsbereichen der Computerlinguistik</vt:lpstr>
      <vt:lpstr>Multimediale Anwendungen oder Multimodale Anwendungsbereiche der Computerlinguistik</vt:lpstr>
      <vt:lpstr>Wie „versteht“ der Computer die Sprache? </vt:lpstr>
      <vt:lpstr>Kern aller Anwendungsbereiche der Computerlinguistik (1/2)</vt:lpstr>
      <vt:lpstr>Kern aller Anwendungsbereiche der Computerlinguistik (2/2)</vt:lpstr>
      <vt:lpstr>Ein System für die Verarbeitung natürlicher Sprache enthält</vt:lpstr>
      <vt:lpstr>Die Programme mit den syntaktischen Regeln und den morphologischen Regeln,</vt:lpstr>
      <vt:lpstr>Die Programme mit den semantischen Regeln,</vt:lpstr>
      <vt:lpstr>Ohne die semantischen und morphosyntaktischen Regeln …</vt:lpstr>
      <vt:lpstr>Syntaktische Analyse</vt:lpstr>
      <vt:lpstr>Ein System künstlicher Intelligenz,</vt:lpstr>
      <vt:lpstr>Zwei Hauptrichtungen der syntaktischen Analyse sind in der linguistischen Tradition erkennbar:  </vt:lpstr>
      <vt:lpstr>Die Dependenz- und Determinationsyntax</vt:lpstr>
      <vt:lpstr>In der Konstituentenstruktursyntax</vt:lpstr>
      <vt:lpstr>Strukturbäume aus der Tradition der Konstituentenstrukturgrammatik </vt:lpstr>
      <vt:lpstr>Nehmen wir an,  dass unser Computer, z.B., den folgenden Satz "verstehen„ soll:  </vt:lpstr>
      <vt:lpstr>Die Reihe von Elementen</vt:lpstr>
      <vt:lpstr>Die Reihe von alphanumerischen Zeichen, die rechts und links durch Leerraumzeichen begrenzt werden, (1/2)</vt:lpstr>
      <vt:lpstr>Die Reihe von alphanumerischen Zeichen, die rechts und links durch Leerraumzeichen begrenzt werden,(2/2)</vt:lpstr>
      <vt:lpstr>Mit einem anderen Segmentierungsverfahren werden Wörter gemäβ ihrer Wortarten  </vt:lpstr>
      <vt:lpstr>In einigen Anwendungen</vt:lpstr>
      <vt:lpstr>ANALYSEN</vt:lpstr>
      <vt:lpstr>Tokenisierung und Tagging der Eingabe:  Ein dicker Kater sitzt auf dem Stuhl</vt:lpstr>
      <vt:lpstr>Griechisches Beispiel: Tokenisierung und Tagging der Eingabe: ένας χοντρός γάτος κάθεται πάνω στην καρέκλα</vt:lpstr>
      <vt:lpstr>Die Wörter, die (anhand der Tags) gemäβ ihrer Wortarten ausgezeichnet sind,</vt:lpstr>
      <vt:lpstr>Basisinstrument für solche syntaktische Analysen ist eine kontextfreie Grammatik</vt:lpstr>
      <vt:lpstr>Mit den folgenden Regeln einer sehr einfachen kontextfreien Grammatik</vt:lpstr>
      <vt:lpstr>Kontextfreie Grammatik</vt:lpstr>
      <vt:lpstr>Eine einfache kontextfreie Grammatik</vt:lpstr>
      <vt:lpstr>Anhand einer kontextfreien Grammatik wird der Satz  "Ein dicker Kater sitzt auf dem Stuhl" in verschiedenen Stufen allmählich geparst (Parsing) (1/3)</vt:lpstr>
      <vt:lpstr> Parsing: "Ein dicker Kater sitzt auf dem Stuhl“ (2/3)</vt:lpstr>
      <vt:lpstr>Parsing: "Ein dicker Kater sitzt auf dem Stuhl“ (3/3)</vt:lpstr>
      <vt:lpstr>PowerPoint Presentation</vt:lpstr>
      <vt:lpstr>PowerPoint Presentation</vt:lpstr>
      <vt:lpstr>Literaturverzeichnis (1/2)</vt:lpstr>
      <vt:lpstr>Literaturverzeichnis (2/2)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 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Costas</cp:lastModifiedBy>
  <cp:revision>392</cp:revision>
  <dcterms:created xsi:type="dcterms:W3CDTF">2012-09-06T09:03:05Z</dcterms:created>
  <dcterms:modified xsi:type="dcterms:W3CDTF">2015-01-19T14:35:39Z</dcterms:modified>
</cp:coreProperties>
</file>