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66" r:id="rId3"/>
    <p:sldId id="274" r:id="rId4"/>
    <p:sldId id="344" r:id="rId5"/>
    <p:sldId id="345" r:id="rId6"/>
    <p:sldId id="346" r:id="rId7"/>
    <p:sldId id="347" r:id="rId8"/>
    <p:sldId id="348" r:id="rId9"/>
    <p:sldId id="349" r:id="rId10"/>
    <p:sldId id="350" r:id="rId11"/>
    <p:sldId id="351" r:id="rId12"/>
    <p:sldId id="352" r:id="rId13"/>
    <p:sldId id="353" r:id="rId14"/>
    <p:sldId id="354" r:id="rId15"/>
    <p:sldId id="355" r:id="rId16"/>
    <p:sldId id="356" r:id="rId17"/>
    <p:sldId id="357" r:id="rId18"/>
    <p:sldId id="358" r:id="rId19"/>
    <p:sldId id="359" r:id="rId20"/>
    <p:sldId id="360" r:id="rId21"/>
    <p:sldId id="361" r:id="rId22"/>
    <p:sldId id="362" r:id="rId23"/>
    <p:sldId id="363" r:id="rId24"/>
    <p:sldId id="364" r:id="rId25"/>
    <p:sldId id="365" r:id="rId26"/>
    <p:sldId id="366" r:id="rId27"/>
    <p:sldId id="367" r:id="rId28"/>
    <p:sldId id="368" r:id="rId29"/>
    <p:sldId id="280" r:id="rId30"/>
    <p:sldId id="290" r:id="rId31"/>
    <p:sldId id="295" r:id="rId32"/>
    <p:sldId id="292" r:id="rId33"/>
    <p:sldId id="291" r:id="rId34"/>
    <p:sldId id="294" r:id="rId3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 id="266"/>
            <p14:sldId id="274"/>
            <p14:sldId id="344"/>
            <p14:sldId id="345"/>
            <p14:sldId id="346"/>
            <p14:sldId id="347"/>
            <p14:sldId id="348"/>
            <p14:sldId id="349"/>
            <p14:sldId id="350"/>
            <p14:sldId id="351"/>
            <p14:sldId id="352"/>
            <p14:sldId id="353"/>
            <p14:sldId id="354"/>
            <p14:sldId id="355"/>
            <p14:sldId id="356"/>
            <p14:sldId id="357"/>
            <p14:sldId id="358"/>
            <p14:sldId id="359"/>
            <p14:sldId id="360"/>
            <p14:sldId id="361"/>
            <p14:sldId id="362"/>
            <p14:sldId id="363"/>
            <p14:sldId id="364"/>
            <p14:sldId id="365"/>
            <p14:sldId id="366"/>
            <p14:sldId id="367"/>
            <p14:sldId id="368"/>
            <p14:sldId id="280"/>
            <p14:sldId id="290"/>
            <p14:sldId id="295"/>
            <p14:sldId id="292"/>
            <p14:sldId id="291"/>
            <p14:sldId id="29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varScale="1">
        <p:scale>
          <a:sx n="71" d="100"/>
          <a:sy n="71" d="100"/>
        </p:scale>
        <p:origin x="72" y="83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13/10/2015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3124272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3602841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3272820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727011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3416188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11513155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1836815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4562775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24603491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2521479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33154834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36606916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7585558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26018725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23539710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38642285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14229936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8037877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1287744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3762533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875164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494003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2413632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954146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1828860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Επιστημολογίες για τη Διδακτική των Μαθηματικών </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2006575"/>
            <a:ext cx="7772400" cy="1470025"/>
          </a:xfrm>
        </p:spPr>
        <p:txBody>
          <a:bodyPr/>
          <a:lstStyle/>
          <a:p>
            <a:r>
              <a:rPr lang="el-GR" dirty="0"/>
              <a:t>ΕΠΙΣΤΗΜΟΛΟΓΙΑ ΚΑΙ ΔΙΔΑΚΤΙΚΗ ΤΩΝ ΜΑΘΗΜΑΤΙΚΩΝ</a:t>
            </a:r>
            <a:endParaRPr lang="el-GR" dirty="0">
              <a:solidFill>
                <a:srgbClr val="5075BC"/>
              </a:solidFill>
            </a:endParaRPr>
          </a:p>
        </p:txBody>
      </p:sp>
      <p:sp>
        <p:nvSpPr>
          <p:cNvPr id="3" name="Υπότιτλος 2"/>
          <p:cNvSpPr>
            <a:spLocks noGrp="1"/>
          </p:cNvSpPr>
          <p:nvPr>
            <p:ph type="subTitle" idx="1"/>
          </p:nvPr>
        </p:nvSpPr>
        <p:spPr>
          <a:xfrm>
            <a:off x="683568" y="3384823"/>
            <a:ext cx="7776864" cy="1752600"/>
          </a:xfrm>
        </p:spPr>
        <p:txBody>
          <a:bodyPr>
            <a:noAutofit/>
          </a:bodyPr>
          <a:lstStyle/>
          <a:p>
            <a:r>
              <a:rPr lang="el-GR" sz="2800" dirty="0">
                <a:solidFill>
                  <a:srgbClr val="5075BC"/>
                </a:solidFill>
                <a:latin typeface="+mj-lt"/>
                <a:ea typeface="+mj-ea"/>
                <a:cs typeface="+mj-cs"/>
              </a:rPr>
              <a:t>Ενότητα </a:t>
            </a:r>
            <a:r>
              <a:rPr lang="en-US" sz="2800" dirty="0">
                <a:solidFill>
                  <a:srgbClr val="5075BC"/>
                </a:solidFill>
                <a:latin typeface="+mj-lt"/>
                <a:ea typeface="+mj-ea"/>
                <a:cs typeface="+mj-cs"/>
              </a:rPr>
              <a:t>8</a:t>
            </a:r>
            <a:r>
              <a:rPr lang="el-GR" sz="2800" dirty="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el-GR" sz="2800" dirty="0"/>
              <a:t>Από τον Πραγματισμό στις </a:t>
            </a:r>
            <a:r>
              <a:rPr lang="el-GR" sz="2800" dirty="0" err="1"/>
              <a:t>διαψευστικές</a:t>
            </a:r>
            <a:r>
              <a:rPr lang="el-GR" sz="2800" dirty="0"/>
              <a:t> </a:t>
            </a:r>
            <a:r>
              <a:rPr lang="el-GR" sz="2800" dirty="0" smtClean="0"/>
              <a:t>θεωρίες</a:t>
            </a:r>
            <a:endParaRPr lang="en-US" sz="2800" dirty="0" smtClean="0"/>
          </a:p>
          <a:p>
            <a:endParaRPr lang="en-US" sz="2800" dirty="0" smtClean="0"/>
          </a:p>
          <a:p>
            <a:r>
              <a:rPr lang="el-GR" sz="2800" dirty="0" smtClean="0"/>
              <a:t>ΣΠΥΡΟΥ </a:t>
            </a:r>
            <a:r>
              <a:rPr lang="el-GR" sz="2800" dirty="0"/>
              <a:t>ΠΑΝΑΓΙΩΤΗΣ</a:t>
            </a:r>
          </a:p>
          <a:p>
            <a:r>
              <a:rPr lang="el-GR" sz="2800" dirty="0"/>
              <a:t>Σχολή Θετικών επιστημών</a:t>
            </a:r>
          </a:p>
          <a:p>
            <a:r>
              <a:rPr lang="el-GR" sz="2800" dirty="0"/>
              <a:t>Τμήμα Μαθηματικό</a:t>
            </a:r>
            <a:endParaRPr lang="en-US" sz="2800" dirty="0"/>
          </a:p>
          <a:p>
            <a:endParaRPr lang="el-GR" sz="2800" dirty="0"/>
          </a:p>
          <a:p>
            <a:endParaRPr lang="el-GR" sz="2800" dirty="0" smtClean="0"/>
          </a:p>
        </p:txBody>
      </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a:t>William James </a:t>
            </a:r>
            <a:r>
              <a:rPr lang="en-US" dirty="0" smtClean="0"/>
              <a:t>(2/3</a:t>
            </a:r>
            <a:r>
              <a:rPr lang="en-US" dirty="0"/>
              <a:t>) </a:t>
            </a:r>
            <a:endParaRPr lang="el-GR" dirty="0"/>
          </a:p>
        </p:txBody>
      </p:sp>
      <p:sp>
        <p:nvSpPr>
          <p:cNvPr id="3" name="Θέση περιεχομένου 2"/>
          <p:cNvSpPr>
            <a:spLocks noGrp="1"/>
          </p:cNvSpPr>
          <p:nvPr>
            <p:ph idx="1"/>
          </p:nvPr>
        </p:nvSpPr>
        <p:spPr/>
        <p:txBody>
          <a:bodyPr>
            <a:normAutofit fontScale="92500" lnSpcReduction="10000"/>
          </a:bodyPr>
          <a:lstStyle/>
          <a:p>
            <a:r>
              <a:rPr lang="el-GR" altLang="el-GR" sz="2800" dirty="0"/>
              <a:t>Όμως ήρθε μια ώρα, που η συσσωρευμένη ανθρώπινη εμπειρία έσπασε τα πλαίσια, ξεπέρασε τα όρια που έβαζαν οι παραπάνω ιδέες και τα συστήματα, ώστε σήμερα να είναι σχετικά μόνο αληθινά, να είναι αληθινά μόνο στα πλαίσια που καθόριζε η τότε εμπειρία. ... καμία θεωρία δεν αναπαριστά τέλεια την αλήθεια, αλλά όλες προσφέρουν κάποιο όφελος”.</a:t>
            </a:r>
            <a:endParaRPr lang="en-US" altLang="el-GR" sz="2800" dirty="0"/>
          </a:p>
          <a:p>
            <a:r>
              <a:rPr lang="el-GR" altLang="el-GR" sz="2800" dirty="0"/>
              <a:t>“Οι ιδέες μας, μας βοηθούν κατά ικανοποιητικό τρόπο να έρθουμε σε επαφή με άλλους τομείς της εμπειρίας μας, να τους απλουστεύσουμε... από την στιγμή που μια ιδέα καταφέρει να μας μεταφέρει μέσα στο χώρο της εμπειρίας, από ένα σημείο σε</a:t>
            </a:r>
          </a:p>
        </p:txBody>
      </p:sp>
    </p:spTree>
    <p:extLst>
      <p:ext uri="{BB962C8B-B14F-4D97-AF65-F5344CB8AC3E}">
        <p14:creationId xmlns:p14="http://schemas.microsoft.com/office/powerpoint/2010/main" val="26793217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a:t>William James </a:t>
            </a:r>
            <a:r>
              <a:rPr lang="en-US" dirty="0" smtClean="0"/>
              <a:t>(3/3</a:t>
            </a:r>
            <a:r>
              <a:rPr lang="en-US" dirty="0"/>
              <a:t>) </a:t>
            </a:r>
            <a:endParaRPr lang="el-GR" dirty="0"/>
          </a:p>
        </p:txBody>
      </p:sp>
      <p:sp>
        <p:nvSpPr>
          <p:cNvPr id="3" name="Θέση περιεχομένου 2"/>
          <p:cNvSpPr>
            <a:spLocks noGrp="1"/>
          </p:cNvSpPr>
          <p:nvPr>
            <p:ph idx="1"/>
          </p:nvPr>
        </p:nvSpPr>
        <p:spPr/>
        <p:txBody>
          <a:bodyPr>
            <a:normAutofit fontScale="92500" lnSpcReduction="10000"/>
          </a:bodyPr>
          <a:lstStyle/>
          <a:p>
            <a:r>
              <a:rPr lang="el-GR" altLang="el-GR" sz="2800" dirty="0"/>
              <a:t>άλλο, από την στιγμή που θα γίνει, ανάμεσα σε εμάς και στα πράγματα, συνδετικός δεσμός, που ικανοποιεί τις απαιτήσεις μας και τις πρακτικές ανάγκες μας και απλοποιεί το έργο μας, μας εξασφαλίζει την σιγουριά που επιδιώκουμε στη δράση μας, τότε αυτή η ιδέα θα είναι μια ιδέα αληθινή</a:t>
            </a:r>
            <a:r>
              <a:rPr lang="en-US" altLang="el-GR" sz="2800" dirty="0"/>
              <a:t>.</a:t>
            </a:r>
          </a:p>
          <a:p>
            <a:r>
              <a:rPr lang="el-GR" altLang="el-GR" sz="2800" dirty="0"/>
              <a:t>Οι δυσκολίες που αντιμετώπισε ο πραγματισμός κατά την εξήγηση της σημασίας της έννοιας "αλήθεια" και οι διαφορετικές απόψεις που είχαν διατυπωθεί συνετέλεσαν, ώστε ο </a:t>
            </a:r>
            <a:r>
              <a:rPr lang="el-GR" altLang="el-GR" sz="2800" dirty="0" err="1"/>
              <a:t>Dewey</a:t>
            </a:r>
            <a:r>
              <a:rPr lang="el-GR" altLang="el-GR" sz="2800" dirty="0"/>
              <a:t> να εγκαταλείψει τις έννοιες "αλήθεια" ή "ψεύδος" και να τις αντικαταστήσει με άλλες λιγότερο παραπλανητικές. </a:t>
            </a:r>
            <a:endParaRPr lang="en-US" altLang="el-GR" sz="2800" dirty="0"/>
          </a:p>
        </p:txBody>
      </p:sp>
    </p:spTree>
    <p:extLst>
      <p:ext uri="{BB962C8B-B14F-4D97-AF65-F5344CB8AC3E}">
        <p14:creationId xmlns:p14="http://schemas.microsoft.com/office/powerpoint/2010/main" val="12778110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a:t>John Dewey (1859-1952) </a:t>
            </a:r>
            <a:endParaRPr lang="el-GR" dirty="0"/>
          </a:p>
        </p:txBody>
      </p:sp>
      <p:pic>
        <p:nvPicPr>
          <p:cNvPr id="5" name="Εικόνα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6886" y="1628800"/>
            <a:ext cx="3170228" cy="4328636"/>
          </a:xfrm>
          <a:prstGeom prst="rect">
            <a:avLst/>
          </a:prstGeom>
        </p:spPr>
      </p:pic>
    </p:spTree>
    <p:extLst>
      <p:ext uri="{BB962C8B-B14F-4D97-AF65-F5344CB8AC3E}">
        <p14:creationId xmlns:p14="http://schemas.microsoft.com/office/powerpoint/2010/main" val="27443536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a:t>John Dewey (</a:t>
            </a:r>
            <a:r>
              <a:rPr lang="en-US" dirty="0" smtClean="0"/>
              <a:t>1/5) </a:t>
            </a:r>
            <a:endParaRPr lang="el-GR" dirty="0"/>
          </a:p>
        </p:txBody>
      </p:sp>
      <p:sp>
        <p:nvSpPr>
          <p:cNvPr id="3" name="Θέση περιεχομένου 2"/>
          <p:cNvSpPr>
            <a:spLocks noGrp="1"/>
          </p:cNvSpPr>
          <p:nvPr>
            <p:ph idx="1"/>
          </p:nvPr>
        </p:nvSpPr>
        <p:spPr/>
        <p:txBody>
          <a:bodyPr>
            <a:normAutofit fontScale="70000" lnSpcReduction="20000"/>
          </a:bodyPr>
          <a:lstStyle/>
          <a:p>
            <a:r>
              <a:rPr lang="el-GR" altLang="el-GR" sz="2800" dirty="0"/>
              <a:t>Μέσα σε ένα τέτοιο πλαίσιο αναπτύχθηκε η </a:t>
            </a:r>
            <a:r>
              <a:rPr lang="el-GR" altLang="el-GR" sz="2800" i="1" dirty="0"/>
              <a:t>οργανική θεωρία</a:t>
            </a:r>
            <a:r>
              <a:rPr lang="el-GR" altLang="el-GR" sz="2800" dirty="0"/>
              <a:t> του </a:t>
            </a:r>
            <a:r>
              <a:rPr lang="el-GR" altLang="el-GR" sz="2800" dirty="0" err="1"/>
              <a:t>Dewey</a:t>
            </a:r>
            <a:r>
              <a:rPr lang="el-GR" altLang="el-GR" sz="2800" dirty="0"/>
              <a:t>. </a:t>
            </a:r>
            <a:endParaRPr lang="en-US" altLang="el-GR" sz="2800" dirty="0"/>
          </a:p>
          <a:p>
            <a:r>
              <a:rPr lang="el-GR" altLang="el-GR" sz="2800" dirty="0"/>
              <a:t>Ο </a:t>
            </a:r>
            <a:r>
              <a:rPr lang="el-GR" altLang="el-GR" sz="2800" dirty="0" err="1"/>
              <a:t>Dewey</a:t>
            </a:r>
            <a:r>
              <a:rPr lang="el-GR" altLang="el-GR" sz="2800" dirty="0"/>
              <a:t> φιλόσοφος και παιδαγωγός αντικατέστησε την </a:t>
            </a:r>
            <a:r>
              <a:rPr lang="el-GR" altLang="el-GR" sz="2800" i="1" dirty="0"/>
              <a:t>αλήθεια</a:t>
            </a:r>
            <a:r>
              <a:rPr lang="el-GR" altLang="el-GR" sz="2800" dirty="0"/>
              <a:t> με την έννοια της </a:t>
            </a:r>
            <a:r>
              <a:rPr lang="el-GR" altLang="el-GR" sz="2800" i="1" dirty="0"/>
              <a:t>έρευνας</a:t>
            </a:r>
            <a:r>
              <a:rPr lang="el-GR" altLang="el-GR" sz="2800" dirty="0"/>
              <a:t>. </a:t>
            </a:r>
            <a:endParaRPr lang="en-US" altLang="el-GR" sz="2800" dirty="0"/>
          </a:p>
          <a:p>
            <a:r>
              <a:rPr lang="el-GR" altLang="el-GR" sz="2800" dirty="0"/>
              <a:t>“Η έρευνα είναι ο ρυθμιστικός και κατευθυνόμενος μετασχηματισμός μιας ακαθόριστης κατάστασης σε μια έτσι καθορισμένη ως προς τις συνιστώσες κατευθύνσεις της και σχέσεις, ώστε να μετατρέπει τα στοιχεία της αρχικής κατάστασης σε ένα όλο.</a:t>
            </a:r>
            <a:endParaRPr lang="en-US" altLang="el-GR" sz="2800" dirty="0"/>
          </a:p>
          <a:p>
            <a:r>
              <a:rPr lang="el-GR" altLang="el-GR" sz="2800" dirty="0"/>
              <a:t>Η έρευνα αφορά στους αντικειμενικούς μετασχηματισμούς του αντικειμενικού θέματος</a:t>
            </a:r>
            <a:endParaRPr lang="en-US" altLang="el-GR" sz="2800" dirty="0"/>
          </a:p>
          <a:p>
            <a:r>
              <a:rPr lang="el-GR" altLang="el-GR" sz="2800" dirty="0"/>
              <a:t>H κρίση, κατά τον </a:t>
            </a:r>
            <a:r>
              <a:rPr lang="el-GR" altLang="el-GR" sz="2800" dirty="0" err="1"/>
              <a:t>Dewey</a:t>
            </a:r>
            <a:r>
              <a:rPr lang="el-GR" altLang="el-GR" sz="2800" dirty="0"/>
              <a:t>, διαφέρει από την πρόταση. </a:t>
            </a:r>
            <a:endParaRPr lang="en-US" altLang="el-GR" sz="2800" dirty="0"/>
          </a:p>
          <a:p>
            <a:r>
              <a:rPr lang="el-GR" altLang="el-GR" sz="2800" dirty="0"/>
              <a:t>Η πρόταση έχει χαρακτήρα μεσολαβητικό, αναπαραστατικό και συμβολικό, ενώ η κρίση έχει άμεση υπαρξιακή σημασία. </a:t>
            </a:r>
            <a:endParaRPr lang="en-US" altLang="el-GR" sz="2800" dirty="0"/>
          </a:p>
        </p:txBody>
      </p:sp>
    </p:spTree>
    <p:extLst>
      <p:ext uri="{BB962C8B-B14F-4D97-AF65-F5344CB8AC3E}">
        <p14:creationId xmlns:p14="http://schemas.microsoft.com/office/powerpoint/2010/main" val="7882598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a:t>John Dewey </a:t>
            </a:r>
            <a:r>
              <a:rPr lang="en-US" dirty="0" smtClean="0"/>
              <a:t>(2/5) </a:t>
            </a:r>
            <a:endParaRPr lang="el-GR" dirty="0"/>
          </a:p>
        </p:txBody>
      </p:sp>
      <p:sp>
        <p:nvSpPr>
          <p:cNvPr id="3" name="Θέση περιεχομένου 2"/>
          <p:cNvSpPr>
            <a:spLocks noGrp="1"/>
          </p:cNvSpPr>
          <p:nvPr>
            <p:ph idx="1"/>
          </p:nvPr>
        </p:nvSpPr>
        <p:spPr/>
        <p:txBody>
          <a:bodyPr>
            <a:normAutofit fontScale="85000" lnSpcReduction="20000"/>
          </a:bodyPr>
          <a:lstStyle/>
          <a:p>
            <a:r>
              <a:rPr lang="el-GR" altLang="el-GR" sz="2800" dirty="0"/>
              <a:t>H κρίση αφορά στις γενικές συνέπειες της έρευνας, στην δημιουργία των καταλλήλων συνθηκών για την αναδόμηση και τον μετασχηματισμό μιας απροσδιόριστης κατάστασης.</a:t>
            </a:r>
            <a:endParaRPr lang="en-US" altLang="el-GR" sz="2800" dirty="0"/>
          </a:p>
          <a:p>
            <a:r>
              <a:rPr lang="el-GR" altLang="el-GR" sz="2800" dirty="0"/>
              <a:t>Η υπαρξιακή αναδόμηση, που τελικά επιτυγχάνεται, αποτελεί την βάση για την θεμελίωση που παρέχει η κρίση στην πίστη και στην γνώση, ή για ό,τι ο </a:t>
            </a:r>
            <a:r>
              <a:rPr lang="el-GR" altLang="el-GR" sz="2800" dirty="0" err="1"/>
              <a:t>Dewey</a:t>
            </a:r>
            <a:r>
              <a:rPr lang="el-GR" altLang="el-GR" sz="2800" dirty="0"/>
              <a:t> αποκαλεί θεμελιωμένη βεβαιότητα.</a:t>
            </a:r>
            <a:endParaRPr lang="en-US" altLang="el-GR" sz="2800" dirty="0"/>
          </a:p>
          <a:p>
            <a:r>
              <a:rPr lang="el-GR" altLang="el-GR" sz="2800" dirty="0"/>
              <a:t> Η έννοια της αλήθειας, όπως η έννοια της θεμελιωμένης βεβαιότητας, συνδέεται αναπόσπαστα με την θεωρία της έρευνας.</a:t>
            </a:r>
          </a:p>
          <a:p>
            <a:r>
              <a:rPr lang="el-GR" altLang="el-GR" sz="2800" dirty="0"/>
              <a:t> Έτσι, “η διαπίστωση την οποία εγγυάται η έρευνα, σχετίζεται  προς την απροσδιόριστη κατάσταση, όπως ακριβώς η λύση σχετίζεται με το πρόβλημα. </a:t>
            </a:r>
            <a:endParaRPr lang="en-US" altLang="el-GR" sz="2800" dirty="0"/>
          </a:p>
        </p:txBody>
      </p:sp>
    </p:spTree>
    <p:extLst>
      <p:ext uri="{BB962C8B-B14F-4D97-AF65-F5344CB8AC3E}">
        <p14:creationId xmlns:p14="http://schemas.microsoft.com/office/powerpoint/2010/main" val="31160593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a:t>John Dewey </a:t>
            </a:r>
            <a:r>
              <a:rPr lang="en-US" dirty="0" smtClean="0"/>
              <a:t>(3/5) </a:t>
            </a:r>
            <a:endParaRPr lang="el-GR" dirty="0"/>
          </a:p>
        </p:txBody>
      </p:sp>
      <p:sp>
        <p:nvSpPr>
          <p:cNvPr id="3" name="Θέση περιεχομένου 2"/>
          <p:cNvSpPr>
            <a:spLocks noGrp="1"/>
          </p:cNvSpPr>
          <p:nvPr>
            <p:ph idx="1"/>
          </p:nvPr>
        </p:nvSpPr>
        <p:spPr/>
        <p:txBody>
          <a:bodyPr>
            <a:normAutofit fontScale="85000" lnSpcReduction="10000"/>
          </a:bodyPr>
          <a:lstStyle/>
          <a:p>
            <a:r>
              <a:rPr lang="el-GR" altLang="el-GR" sz="2800" dirty="0"/>
              <a:t>Το πρόβλημα καθορίζει τις συνθήκες της απάντησης, αλλά η απάντηση δίνει λύση στο πρόβλημα.</a:t>
            </a:r>
            <a:endParaRPr lang="en-US" altLang="el-GR" sz="2800" dirty="0"/>
          </a:p>
          <a:p>
            <a:r>
              <a:rPr lang="el-GR" altLang="el-GR" sz="2800" dirty="0"/>
              <a:t> Η δημιουργία των συνθηκών αντιμετώπισής του αποτελεί το κύριο χαρακτηριστικό της αλήθειας.</a:t>
            </a:r>
            <a:endParaRPr lang="en-US" altLang="el-GR" sz="2800" dirty="0"/>
          </a:p>
          <a:p>
            <a:r>
              <a:rPr lang="el-GR" altLang="el-GR" sz="2800" dirty="0"/>
              <a:t>Η αντιμετώπιση των δυσκολιών ενός προβλήματος αποκλείει την τύχη και την εικασία, ενώ η έρευνα, η ερμηνεία και η ανάλυση του προβλήματος παρεμβαίνουν, για να δώσουν την απάντηση, την θεμελιωμένη βεβαιότητα</a:t>
            </a:r>
            <a:r>
              <a:rPr lang="en-US" altLang="el-GR" sz="2800" dirty="0"/>
              <a:t>.</a:t>
            </a:r>
          </a:p>
          <a:p>
            <a:r>
              <a:rPr lang="el-GR" altLang="el-GR" sz="2800" dirty="0"/>
              <a:t>Είναι δυνατόν να λεχθεί ότι η αλήθεια κατά </a:t>
            </a:r>
            <a:r>
              <a:rPr lang="el-GR" altLang="el-GR" sz="2800" dirty="0" err="1"/>
              <a:t>Dewey</a:t>
            </a:r>
            <a:r>
              <a:rPr lang="el-GR" altLang="el-GR" sz="2800" dirty="0"/>
              <a:t>, ευρίσκεται στην σχέση μεταξύ του πρώτου και του δεύτερου σταδίου έρευνας (της προβληματικής </a:t>
            </a:r>
            <a:r>
              <a:rPr lang="el-GR" altLang="el-GR" sz="2800" dirty="0" err="1"/>
              <a:t>καταστάσης</a:t>
            </a:r>
            <a:r>
              <a:rPr lang="el-GR" altLang="el-GR" sz="2800" dirty="0"/>
              <a:t>) και του τελευταίου (της κρίσεως, της λύσεως, του μετασχηματισμού). </a:t>
            </a:r>
            <a:endParaRPr lang="en-US" altLang="el-GR" sz="2800" dirty="0"/>
          </a:p>
        </p:txBody>
      </p:sp>
    </p:spTree>
    <p:extLst>
      <p:ext uri="{BB962C8B-B14F-4D97-AF65-F5344CB8AC3E}">
        <p14:creationId xmlns:p14="http://schemas.microsoft.com/office/powerpoint/2010/main" val="556911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a:t>John Dewey </a:t>
            </a:r>
            <a:r>
              <a:rPr lang="en-US" dirty="0" smtClean="0"/>
              <a:t>(4/5) </a:t>
            </a:r>
            <a:endParaRPr lang="el-GR" dirty="0"/>
          </a:p>
        </p:txBody>
      </p:sp>
      <p:sp>
        <p:nvSpPr>
          <p:cNvPr id="3" name="Θέση περιεχομένου 2"/>
          <p:cNvSpPr>
            <a:spLocks noGrp="1"/>
          </p:cNvSpPr>
          <p:nvPr>
            <p:ph idx="1"/>
          </p:nvPr>
        </p:nvSpPr>
        <p:spPr/>
        <p:txBody>
          <a:bodyPr>
            <a:normAutofit fontScale="92500"/>
          </a:bodyPr>
          <a:lstStyle/>
          <a:p>
            <a:r>
              <a:rPr lang="el-GR" altLang="el-GR" sz="2800" dirty="0"/>
              <a:t>Η "αλήθεια" δηλαδή συσχετίζει τις δυο αυτές επιμέρους καταστάσεις: το πρόβλημα και την απάντηση. </a:t>
            </a:r>
            <a:endParaRPr lang="en-US" altLang="el-GR" sz="2800" dirty="0"/>
          </a:p>
          <a:p>
            <a:r>
              <a:rPr lang="el-GR" altLang="el-GR" sz="2800" dirty="0"/>
              <a:t>Με άλλα λόγια, η σχέση ευρίσκεται ανάμεσα στην αρχική κατάσταση των συνθηκών, των οποίων η ποιότητα χαρακτηρίζεται ως προβληματική, και στην τελική που χαρακτηρίζεται ως προσδιοριστική, πλήρης, κλειστή και λυμένη. </a:t>
            </a:r>
          </a:p>
          <a:p>
            <a:r>
              <a:rPr lang="el-GR" altLang="el-GR" sz="2800" dirty="0"/>
              <a:t>Το δεύτερο στάδιο συνθηκών αποτελεί την θεμελιωμένη βεβαιότητα ή την αληθινή πίστη, που συνιστά γνώση</a:t>
            </a:r>
            <a:endParaRPr lang="en-US" altLang="el-GR" sz="2800" dirty="0"/>
          </a:p>
        </p:txBody>
      </p:sp>
    </p:spTree>
    <p:extLst>
      <p:ext uri="{BB962C8B-B14F-4D97-AF65-F5344CB8AC3E}">
        <p14:creationId xmlns:p14="http://schemas.microsoft.com/office/powerpoint/2010/main" val="12212600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a:t>John Dewey </a:t>
            </a:r>
            <a:r>
              <a:rPr lang="en-US" dirty="0" smtClean="0"/>
              <a:t>(5/5) </a:t>
            </a:r>
            <a:endParaRPr lang="el-GR" dirty="0"/>
          </a:p>
        </p:txBody>
      </p:sp>
      <p:sp>
        <p:nvSpPr>
          <p:cNvPr id="3" name="Θέση περιεχομένου 2"/>
          <p:cNvSpPr>
            <a:spLocks noGrp="1"/>
          </p:cNvSpPr>
          <p:nvPr>
            <p:ph idx="1"/>
          </p:nvPr>
        </p:nvSpPr>
        <p:spPr/>
        <p:txBody>
          <a:bodyPr>
            <a:normAutofit fontScale="92500" lnSpcReduction="20000"/>
          </a:bodyPr>
          <a:lstStyle/>
          <a:p>
            <a:r>
              <a:rPr lang="el-GR" altLang="el-GR" sz="2800" dirty="0"/>
              <a:t>Στην επιστημολογία του </a:t>
            </a:r>
            <a:r>
              <a:rPr lang="el-GR" altLang="el-GR" sz="2800" dirty="0" err="1"/>
              <a:t>Dewey</a:t>
            </a:r>
            <a:r>
              <a:rPr lang="el-GR" altLang="el-GR" sz="2800" dirty="0"/>
              <a:t>, το </a:t>
            </a:r>
            <a:r>
              <a:rPr lang="el-GR" altLang="el-GR" sz="2800" i="1" dirty="0"/>
              <a:t>πρόβλημα</a:t>
            </a:r>
            <a:r>
              <a:rPr lang="el-GR" altLang="el-GR" sz="2800" dirty="0"/>
              <a:t> είναι κάτι περισσότερο από συγκυριακή άσκηση δεξιοτήτων. </a:t>
            </a:r>
            <a:endParaRPr lang="en-US" altLang="el-GR" sz="2800" dirty="0"/>
          </a:p>
          <a:p>
            <a:r>
              <a:rPr lang="el-GR" altLang="el-GR" sz="2800" dirty="0"/>
              <a:t>Είναι τρόπος, οδός συγκρότησης της "αληθούς" εικόνας του κόσμου. </a:t>
            </a:r>
            <a:endParaRPr lang="en-US" altLang="el-GR" sz="2800" dirty="0"/>
          </a:p>
          <a:p>
            <a:r>
              <a:rPr lang="el-GR" altLang="el-GR" sz="2800" dirty="0"/>
              <a:t>Οι θεωρήσεις αυτές αφορούσαν στην γενικότερη επιστημολογία αλλά παράλληλα σκόπευαν άμεσα σε διδακτικά μοντέλα.</a:t>
            </a:r>
            <a:endParaRPr lang="en-US" altLang="el-GR" sz="2800" dirty="0"/>
          </a:p>
          <a:p>
            <a:r>
              <a:rPr lang="el-GR" altLang="el-GR" sz="2800" dirty="0"/>
              <a:t> Η θεωρία γνώσης συνδεόταν αναπόφευκτα με μια θεωρία μάθησης και στον </a:t>
            </a:r>
            <a:r>
              <a:rPr lang="en-US" altLang="el-GR" sz="2800" dirty="0"/>
              <a:t>Dewey </a:t>
            </a:r>
            <a:r>
              <a:rPr lang="el-GR" altLang="el-GR" sz="2800" dirty="0"/>
              <a:t>βρίσκεται η ρίζα της ιδέας της Λύσης Προβλήματος. Μια ανάλογη στάση πραγματισμού διακρίνεται στα παράλληλα αιτήματα που συνέταξε η </a:t>
            </a:r>
            <a:r>
              <a:rPr lang="el-GR" altLang="el-GR" sz="2800" dirty="0" err="1"/>
              <a:t>Michele</a:t>
            </a:r>
            <a:r>
              <a:rPr lang="el-GR" altLang="el-GR" sz="2800" dirty="0"/>
              <a:t> </a:t>
            </a:r>
            <a:r>
              <a:rPr lang="el-GR" altLang="el-GR" sz="2800" dirty="0" err="1"/>
              <a:t>Artigue</a:t>
            </a:r>
            <a:r>
              <a:rPr lang="el-GR" altLang="el-GR" sz="2800" dirty="0"/>
              <a:t>. </a:t>
            </a:r>
          </a:p>
        </p:txBody>
      </p:sp>
    </p:spTree>
    <p:extLst>
      <p:ext uri="{BB962C8B-B14F-4D97-AF65-F5344CB8AC3E}">
        <p14:creationId xmlns:p14="http://schemas.microsoft.com/office/powerpoint/2010/main" val="36026390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Μαθηματικά και τέλος της </a:t>
            </a:r>
            <a:r>
              <a:rPr lang="el-GR" dirty="0" smtClean="0"/>
              <a:t>μεταφυσικής</a:t>
            </a:r>
            <a:r>
              <a:rPr lang="en-US" dirty="0" smtClean="0"/>
              <a:t> (1/7)</a:t>
            </a:r>
            <a:endParaRPr lang="el-GR" dirty="0"/>
          </a:p>
        </p:txBody>
      </p:sp>
      <p:sp>
        <p:nvSpPr>
          <p:cNvPr id="3" name="Θέση περιεχομένου 2"/>
          <p:cNvSpPr>
            <a:spLocks noGrp="1"/>
          </p:cNvSpPr>
          <p:nvPr>
            <p:ph idx="1"/>
          </p:nvPr>
        </p:nvSpPr>
        <p:spPr/>
        <p:txBody>
          <a:bodyPr>
            <a:normAutofit fontScale="92500" lnSpcReduction="20000"/>
          </a:bodyPr>
          <a:lstStyle/>
          <a:p>
            <a:pPr>
              <a:defRPr/>
            </a:pPr>
            <a:r>
              <a:rPr lang="el-GR" sz="2800" dirty="0"/>
              <a:t>Η Εισαγωγή της Κατηγορικής Λογικής από τους </a:t>
            </a:r>
            <a:r>
              <a:rPr lang="en-US" sz="2800" dirty="0" err="1"/>
              <a:t>Frege</a:t>
            </a:r>
            <a:r>
              <a:rPr lang="en-US" sz="2800" dirty="0"/>
              <a:t> </a:t>
            </a:r>
            <a:r>
              <a:rPr lang="el-GR" sz="2800" dirty="0"/>
              <a:t>και</a:t>
            </a:r>
            <a:r>
              <a:rPr lang="en-US" sz="2800" dirty="0"/>
              <a:t> Russell</a:t>
            </a:r>
            <a:r>
              <a:rPr lang="el-GR" sz="2800" dirty="0"/>
              <a:t> δημιούργησε ένα τεχνικό πρόγραμμα και τον κλάδο της Μαθηματικής Λογικής αλλά δεν </a:t>
            </a:r>
            <a:r>
              <a:rPr lang="el-GR" sz="2800" dirty="0" err="1"/>
              <a:t>ευόδωσε</a:t>
            </a:r>
            <a:r>
              <a:rPr lang="el-GR" sz="2800" dirty="0"/>
              <a:t> στις προσδοκίες του να εξασφαλίσει την μέθοδο ενός απόλυτα θεμελιωμένου συστήματος για τα Μαθηματικά. </a:t>
            </a:r>
          </a:p>
          <a:p>
            <a:pPr>
              <a:defRPr/>
            </a:pPr>
            <a:r>
              <a:rPr lang="el-GR" sz="2800" dirty="0"/>
              <a:t>Μία πρώτη ένσταση για την δυνατότητα στήριξης των Μαθηματικών στην Λογική, αξίωση  που απορρίπτεται από τους μαθηματικούς και τους φιλοσόφους που προτιμούν να βλέπουν τα Μαθηματικά ως μία μορφή δραστηριότητας. Ο </a:t>
            </a:r>
            <a:r>
              <a:rPr lang="el-GR" sz="2800" dirty="0" err="1"/>
              <a:t>Brouwer</a:t>
            </a:r>
            <a:r>
              <a:rPr lang="el-GR" sz="2800" dirty="0"/>
              <a:t> (Ολλανδός, </a:t>
            </a:r>
            <a:r>
              <a:rPr lang="el-GR" sz="2800" dirty="0" err="1"/>
              <a:t>τοπολόγος</a:t>
            </a:r>
            <a:r>
              <a:rPr lang="el-GR" sz="2800" dirty="0"/>
              <a:t> και φιλόσοφος 1881-1966) είχε επιτεθεί ακριβώς σε αυτή την μεταφυσική απολυτότητα της Λογικής.</a:t>
            </a:r>
          </a:p>
        </p:txBody>
      </p:sp>
    </p:spTree>
    <p:extLst>
      <p:ext uri="{BB962C8B-B14F-4D97-AF65-F5344CB8AC3E}">
        <p14:creationId xmlns:p14="http://schemas.microsoft.com/office/powerpoint/2010/main" val="35267844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Μαθηματικά και τέλος της μεταφυσικής</a:t>
            </a:r>
            <a:r>
              <a:rPr lang="en-US" dirty="0"/>
              <a:t> </a:t>
            </a:r>
            <a:r>
              <a:rPr lang="en-US" dirty="0" smtClean="0"/>
              <a:t>(2/7</a:t>
            </a:r>
            <a:r>
              <a:rPr lang="en-US" dirty="0"/>
              <a:t>)</a:t>
            </a:r>
            <a:endParaRPr lang="el-GR" dirty="0"/>
          </a:p>
        </p:txBody>
      </p:sp>
      <p:sp>
        <p:nvSpPr>
          <p:cNvPr id="3" name="Θέση περιεχομένου 2"/>
          <p:cNvSpPr>
            <a:spLocks noGrp="1"/>
          </p:cNvSpPr>
          <p:nvPr>
            <p:ph idx="1"/>
          </p:nvPr>
        </p:nvSpPr>
        <p:spPr/>
        <p:txBody>
          <a:bodyPr>
            <a:normAutofit fontScale="85000" lnSpcReduction="20000"/>
          </a:bodyPr>
          <a:lstStyle/>
          <a:p>
            <a:pPr>
              <a:defRPr/>
            </a:pPr>
            <a:r>
              <a:rPr lang="el-GR" sz="2800" dirty="0"/>
              <a:t>Πρότεινε την λεγόμενη </a:t>
            </a:r>
            <a:r>
              <a:rPr lang="el-GR" sz="2800" i="1" dirty="0"/>
              <a:t>διαισθητική</a:t>
            </a:r>
            <a:r>
              <a:rPr lang="el-GR" sz="2800" dirty="0"/>
              <a:t> (</a:t>
            </a:r>
            <a:r>
              <a:rPr lang="el-GR" sz="2800" dirty="0" err="1"/>
              <a:t>intuitionism</a:t>
            </a:r>
            <a:r>
              <a:rPr lang="el-GR" sz="2800" dirty="0"/>
              <a:t>) φιλοσοφία για τα Μαθηματικά, η  οποία εμφανίζεται ως μία ακραία μορφή της </a:t>
            </a:r>
            <a:r>
              <a:rPr lang="el-GR" sz="2800" dirty="0" err="1"/>
              <a:t>αντι</a:t>
            </a:r>
            <a:r>
              <a:rPr lang="el-GR" sz="2800" dirty="0"/>
              <a:t>-λογιστικής φιλοσοφίας.</a:t>
            </a:r>
          </a:p>
          <a:p>
            <a:pPr>
              <a:defRPr/>
            </a:pPr>
            <a:r>
              <a:rPr lang="el-GR" sz="2800" dirty="0"/>
              <a:t>Ο </a:t>
            </a:r>
            <a:r>
              <a:rPr lang="en-GB" sz="2800" dirty="0" err="1"/>
              <a:t>Brouwer</a:t>
            </a:r>
            <a:r>
              <a:rPr lang="en-GB" sz="2800" dirty="0"/>
              <a:t> </a:t>
            </a:r>
            <a:r>
              <a:rPr lang="el-GR" sz="2800" dirty="0"/>
              <a:t>πρεσβεύει ότι όλη </a:t>
            </a:r>
            <a:r>
              <a:rPr lang="el-GR" sz="2800" i="1" dirty="0"/>
              <a:t>η λογική είναι ιστορικά </a:t>
            </a:r>
            <a:r>
              <a:rPr lang="el-GR" sz="2800" i="1" dirty="0" err="1"/>
              <a:t>συνθηκολογημένη</a:t>
            </a:r>
            <a:r>
              <a:rPr lang="el-GR" sz="2800" dirty="0"/>
              <a:t> και ότι κανένα ιδιαίτερο σύστημα της λογικής δεν είναι δεσμευτικό πάνω σε όλους τους ανθρώπους και σε όλες τις εποχές.</a:t>
            </a:r>
          </a:p>
          <a:p>
            <a:pPr>
              <a:defRPr/>
            </a:pPr>
            <a:r>
              <a:rPr lang="el-GR" sz="2800" dirty="0"/>
              <a:t>Η μεγαλύτερη συμβολή του έγκειται στο ότι </a:t>
            </a:r>
            <a:r>
              <a:rPr lang="el-GR" sz="2800" dirty="0" err="1"/>
              <a:t>επέστησε</a:t>
            </a:r>
            <a:r>
              <a:rPr lang="el-GR" sz="2800" dirty="0"/>
              <a:t> την προσοχή μας στη σχετικότητα της λογικής κι αποκάλυψε κάποια αυθαιρεσία στα υποτιθέμενα αντικειμενικά μαθηματικά.</a:t>
            </a:r>
          </a:p>
          <a:p>
            <a:pPr>
              <a:defRPr/>
            </a:pPr>
            <a:r>
              <a:rPr lang="el-GR" sz="2800" dirty="0"/>
              <a:t> </a:t>
            </a:r>
            <a:r>
              <a:rPr lang="el-GR" sz="2800" dirty="0" err="1"/>
              <a:t>Γι</a:t>
            </a:r>
            <a:r>
              <a:rPr lang="el-GR" sz="2800" dirty="0"/>
              <a:t> αυτόν τα Μαθηματικά είναι, όπως ήθελε ο </a:t>
            </a:r>
            <a:r>
              <a:rPr lang="en-US" sz="2800" dirty="0"/>
              <a:t>Kant </a:t>
            </a:r>
            <a:r>
              <a:rPr lang="el-GR" sz="2800" dirty="0"/>
              <a:t>κατασκευές της καθαρής εποπτείας.</a:t>
            </a:r>
            <a:endParaRPr lang="el-GR" altLang="el-GR" sz="2800" dirty="0"/>
          </a:p>
        </p:txBody>
      </p:sp>
    </p:spTree>
    <p:extLst>
      <p:ext uri="{BB962C8B-B14F-4D97-AF65-F5344CB8AC3E}">
        <p14:creationId xmlns:p14="http://schemas.microsoft.com/office/powerpoint/2010/main" val="19612308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a:xfrm>
            <a:off x="611560" y="620688"/>
            <a:ext cx="7772400" cy="1470025"/>
          </a:xfrm>
        </p:spPr>
        <p:txBody>
          <a:bodyPr>
            <a:normAutofit/>
          </a:bodyPr>
          <a:lstStyle/>
          <a:p>
            <a:r>
              <a:rPr lang="el-GR" dirty="0"/>
              <a:t>Από τον Πραγματισμό στις </a:t>
            </a:r>
            <a:r>
              <a:rPr lang="el-GR" dirty="0" err="1"/>
              <a:t>διαψευστικές</a:t>
            </a:r>
            <a:r>
              <a:rPr lang="el-GR" dirty="0"/>
              <a:t> θεωρίες</a:t>
            </a:r>
          </a:p>
        </p:txBody>
      </p:sp>
      <p:pic>
        <p:nvPicPr>
          <p:cNvPr id="3" name="Εικόνα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8560" y="2420888"/>
            <a:ext cx="2438400" cy="3285744"/>
          </a:xfrm>
          <a:prstGeom prst="rect">
            <a:avLst/>
          </a:prstGeom>
        </p:spPr>
      </p:pic>
    </p:spTree>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Μαθηματικά και τέλος της μεταφυσικής</a:t>
            </a:r>
            <a:r>
              <a:rPr lang="en-US" dirty="0"/>
              <a:t> </a:t>
            </a:r>
            <a:r>
              <a:rPr lang="en-US" dirty="0" smtClean="0"/>
              <a:t>(3/7</a:t>
            </a:r>
            <a:r>
              <a:rPr lang="en-US" dirty="0"/>
              <a:t>)</a:t>
            </a:r>
            <a:endParaRPr lang="el-GR" dirty="0"/>
          </a:p>
        </p:txBody>
      </p:sp>
      <p:sp>
        <p:nvSpPr>
          <p:cNvPr id="3" name="Θέση περιεχομένου 2"/>
          <p:cNvSpPr>
            <a:spLocks noGrp="1"/>
          </p:cNvSpPr>
          <p:nvPr>
            <p:ph idx="1"/>
          </p:nvPr>
        </p:nvSpPr>
        <p:spPr/>
        <p:txBody>
          <a:bodyPr>
            <a:normAutofit fontScale="85000" lnSpcReduction="20000"/>
          </a:bodyPr>
          <a:lstStyle/>
          <a:p>
            <a:pPr>
              <a:defRPr/>
            </a:pPr>
            <a:r>
              <a:rPr lang="el-GR" sz="2800" dirty="0"/>
              <a:t>Ο </a:t>
            </a:r>
            <a:r>
              <a:rPr lang="en-GB" sz="2800" dirty="0" err="1"/>
              <a:t>Brouwer</a:t>
            </a:r>
            <a:r>
              <a:rPr lang="el-GR" sz="2800" dirty="0"/>
              <a:t> δεν δέχεται ότι η αρχή του τρίτου ισχύει όταν έχουμε να κάνουμε με άπειρα σύνολα στα Μαθηματικά. </a:t>
            </a:r>
          </a:p>
          <a:p>
            <a:pPr>
              <a:defRPr/>
            </a:pPr>
            <a:r>
              <a:rPr lang="el-GR" sz="2800" dirty="0"/>
              <a:t>Υπάρχει μια γνωστή εικασία που αφορά στο σύνολο των φυσικών αριθμών, η εικασία του </a:t>
            </a:r>
            <a:r>
              <a:rPr lang="el-GR" sz="2800" dirty="0" err="1"/>
              <a:t>Goldbach</a:t>
            </a:r>
            <a:r>
              <a:rPr lang="el-GR" sz="2800" dirty="0"/>
              <a:t>:</a:t>
            </a:r>
          </a:p>
          <a:p>
            <a:pPr>
              <a:defRPr/>
            </a:pPr>
            <a:r>
              <a:rPr lang="el-GR" sz="2800" i="1" dirty="0"/>
              <a:t>κάθε άρτιος αριθμός είναι άθροισμα δυο πρώτων.</a:t>
            </a:r>
          </a:p>
          <a:p>
            <a:pPr>
              <a:defRPr/>
            </a:pPr>
            <a:r>
              <a:rPr lang="el-GR" sz="2800" dirty="0"/>
              <a:t>Η εικασία ισχύει για κάθε άρτιο από αυτούς που μπορώ εύκολα να ελέγξω.</a:t>
            </a:r>
          </a:p>
          <a:p>
            <a:pPr>
              <a:defRPr/>
            </a:pPr>
            <a:r>
              <a:rPr lang="el-GR" sz="2800" dirty="0"/>
              <a:t>Δεν έχω όμως απόδειξη που να δείχνει ότι αυτό ισχύει για κάθε άρτιο.</a:t>
            </a:r>
          </a:p>
          <a:p>
            <a:pPr>
              <a:defRPr/>
            </a:pPr>
            <a:r>
              <a:rPr lang="el-GR" sz="2800" dirty="0"/>
              <a:t>Μια πλατωνική αντίληψη για τα Μαθηματικά θα πίστευε ότι η απάντηση αυτή υπάρχει, είναι μια και δεδομένη και απλά δεν την έχουμε ακόμη ανακαλύψει.</a:t>
            </a:r>
            <a:endParaRPr lang="el-GR" altLang="el-GR" sz="2800" dirty="0"/>
          </a:p>
        </p:txBody>
      </p:sp>
    </p:spTree>
    <p:extLst>
      <p:ext uri="{BB962C8B-B14F-4D97-AF65-F5344CB8AC3E}">
        <p14:creationId xmlns:p14="http://schemas.microsoft.com/office/powerpoint/2010/main" val="13721024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Μαθηματικά και τέλος της μεταφυσικής</a:t>
            </a:r>
            <a:r>
              <a:rPr lang="en-US" dirty="0"/>
              <a:t> </a:t>
            </a:r>
            <a:r>
              <a:rPr lang="en-US" dirty="0" smtClean="0"/>
              <a:t>(4/7</a:t>
            </a:r>
            <a:r>
              <a:rPr lang="en-US" dirty="0"/>
              <a:t>)</a:t>
            </a:r>
            <a:endParaRPr lang="el-GR" dirty="0"/>
          </a:p>
        </p:txBody>
      </p:sp>
      <p:sp>
        <p:nvSpPr>
          <p:cNvPr id="3" name="Θέση περιεχομένου 2"/>
          <p:cNvSpPr>
            <a:spLocks noGrp="1"/>
          </p:cNvSpPr>
          <p:nvPr>
            <p:ph idx="1"/>
          </p:nvPr>
        </p:nvSpPr>
        <p:spPr/>
        <p:txBody>
          <a:bodyPr>
            <a:normAutofit fontScale="77500" lnSpcReduction="20000"/>
          </a:bodyPr>
          <a:lstStyle/>
          <a:p>
            <a:r>
              <a:rPr lang="el-GR" altLang="el-GR" sz="2800" dirty="0"/>
              <a:t>Η απόφανση </a:t>
            </a:r>
            <a:r>
              <a:rPr lang="el-GR" altLang="el-GR" sz="2800" dirty="0" err="1"/>
              <a:t>ναί</a:t>
            </a:r>
            <a:r>
              <a:rPr lang="el-GR" altLang="el-GR" sz="2800" dirty="0"/>
              <a:t> ή όχι μας περιμένει κάπου μέσα στο πλατωνικό σύμπαν των ιδεών.</a:t>
            </a:r>
          </a:p>
          <a:p>
            <a:r>
              <a:rPr lang="el-GR" altLang="el-GR" sz="2800" dirty="0"/>
              <a:t>Για τους </a:t>
            </a:r>
            <a:r>
              <a:rPr lang="el-GR" altLang="el-GR" sz="2800" dirty="0" err="1"/>
              <a:t>ιντουϊσιονιστές</a:t>
            </a:r>
            <a:r>
              <a:rPr lang="el-GR" altLang="el-GR" sz="2800" dirty="0"/>
              <a:t> στην συγκεκριμένη περίπτωση δεν υπάρχει μόνο ναι ή μόνο όχι αλλά υπάρχει και μια τρίτη κατάσταση. </a:t>
            </a:r>
          </a:p>
          <a:p>
            <a:r>
              <a:rPr lang="el-GR" altLang="el-GR" sz="2800" dirty="0"/>
              <a:t>Όμοια το ερώτημα, αν ο αριθμός  100 στην 100  είναι άθροισμα δυο πρώτων, η απάντηση θα ήθελε την εύρεση ακριβώς των δυο αριθμών. </a:t>
            </a:r>
          </a:p>
          <a:p>
            <a:r>
              <a:rPr lang="el-GR" altLang="el-GR" sz="2800" dirty="0"/>
              <a:t>Ο </a:t>
            </a:r>
            <a:r>
              <a:rPr lang="el-GR" altLang="el-GR" sz="2800" dirty="0" err="1"/>
              <a:t>Hilbert</a:t>
            </a:r>
            <a:r>
              <a:rPr lang="el-GR" altLang="el-GR" sz="2800" dirty="0"/>
              <a:t> τοποθετήθηκε στο ζήτημα της φιλοσοφίας των Μαθηματικών και στη διαμάχη που είχε ξεσπάσει σε σχέση με την λογική ή κατασκευαστική άποψη των Μαθηματικών. </a:t>
            </a:r>
          </a:p>
          <a:p>
            <a:r>
              <a:rPr lang="el-GR" altLang="el-GR" sz="2800" dirty="0"/>
              <a:t>Σύμφωνα με την άποψη του </a:t>
            </a:r>
            <a:r>
              <a:rPr lang="el-GR" altLang="el-GR" sz="2800" dirty="0" err="1"/>
              <a:t>Hilbert</a:t>
            </a:r>
            <a:r>
              <a:rPr lang="el-GR" altLang="el-GR" sz="2800" dirty="0"/>
              <a:t>, οι μαθηματικοί διαπραγματεύονται πάντα με την παραγωγική δομή των εννοιολογικών συστημάτων. </a:t>
            </a:r>
          </a:p>
        </p:txBody>
      </p:sp>
    </p:spTree>
    <p:extLst>
      <p:ext uri="{BB962C8B-B14F-4D97-AF65-F5344CB8AC3E}">
        <p14:creationId xmlns:p14="http://schemas.microsoft.com/office/powerpoint/2010/main" val="20196198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Μαθηματικά και τέλος της μεταφυσικής</a:t>
            </a:r>
            <a:r>
              <a:rPr lang="en-US" dirty="0"/>
              <a:t> </a:t>
            </a:r>
            <a:r>
              <a:rPr lang="en-US" dirty="0" smtClean="0"/>
              <a:t>(5/7</a:t>
            </a:r>
            <a:r>
              <a:rPr lang="en-US" dirty="0"/>
              <a:t>)</a:t>
            </a:r>
            <a:endParaRPr lang="el-GR" dirty="0"/>
          </a:p>
        </p:txBody>
      </p:sp>
      <p:sp>
        <p:nvSpPr>
          <p:cNvPr id="3" name="Θέση περιεχομένου 2"/>
          <p:cNvSpPr>
            <a:spLocks noGrp="1"/>
          </p:cNvSpPr>
          <p:nvPr>
            <p:ph idx="1"/>
          </p:nvPr>
        </p:nvSpPr>
        <p:spPr/>
        <p:txBody>
          <a:bodyPr>
            <a:normAutofit fontScale="85000" lnSpcReduction="10000"/>
          </a:bodyPr>
          <a:lstStyle/>
          <a:p>
            <a:r>
              <a:rPr lang="el-GR" altLang="el-GR" sz="2800" dirty="0"/>
              <a:t>Ξεκινούν με ένα μικρό σώμα εννοιών, που είναι ενδεχομένως ασαφείς, διαισθητικές ή τυχαία προσδιορισμένες, ίσως ακόμη επιβεβλημένες από την εμπειρία ή που έχουν γίνει αποδεκτές μέσω μιας πράξης </a:t>
            </a:r>
            <a:r>
              <a:rPr lang="el-GR" altLang="el-GR" sz="2800" dirty="0" err="1"/>
              <a:t>αξιωματικοποίησης</a:t>
            </a:r>
            <a:r>
              <a:rPr lang="el-GR" altLang="el-GR" sz="2800" dirty="0"/>
              <a:t>. </a:t>
            </a:r>
          </a:p>
          <a:p>
            <a:r>
              <a:rPr lang="el-GR" altLang="el-GR" sz="2800" dirty="0"/>
              <a:t>Συνεχίζουν με την απομόνωση μικρού αριθμού από γενικές αρχές, που θα υπηρετήσουν ως αξιώματα και έπειτα αναπτύσσουν τις συνέπειες που παράγονται από τα αξιώματα αυτά.</a:t>
            </a:r>
          </a:p>
          <a:p>
            <a:r>
              <a:rPr lang="el-GR" altLang="el-GR" sz="2800" dirty="0"/>
              <a:t> Γνωρίζουμε εξάλλου ότι από ένα απλό σύνολο αξιωμάτων μπορούν να προέλθουν πολύ πλούσιες θεωρίες, σχεδόν ανεξάντλητες όσον αφορά το μαθηματικό τους ενδιαφέρον, όπως στην περίπτωση των φυσικών αριθμών. </a:t>
            </a:r>
          </a:p>
        </p:txBody>
      </p:sp>
    </p:spTree>
    <p:extLst>
      <p:ext uri="{BB962C8B-B14F-4D97-AF65-F5344CB8AC3E}">
        <p14:creationId xmlns:p14="http://schemas.microsoft.com/office/powerpoint/2010/main" val="14692132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Μαθηματικά και τέλος της μεταφυσικής</a:t>
            </a:r>
            <a:r>
              <a:rPr lang="en-US" dirty="0"/>
              <a:t> </a:t>
            </a:r>
            <a:r>
              <a:rPr lang="en-US" dirty="0" smtClean="0"/>
              <a:t>(6/7</a:t>
            </a:r>
            <a:r>
              <a:rPr lang="en-US" dirty="0"/>
              <a:t>)</a:t>
            </a:r>
            <a:endParaRPr lang="el-GR" dirty="0"/>
          </a:p>
        </p:txBody>
      </p:sp>
      <p:sp>
        <p:nvSpPr>
          <p:cNvPr id="3" name="Θέση περιεχομένου 2"/>
          <p:cNvSpPr>
            <a:spLocks noGrp="1"/>
          </p:cNvSpPr>
          <p:nvPr>
            <p:ph idx="1"/>
          </p:nvPr>
        </p:nvSpPr>
        <p:spPr/>
        <p:txBody>
          <a:bodyPr>
            <a:normAutofit fontScale="92500" lnSpcReduction="10000"/>
          </a:bodyPr>
          <a:lstStyle/>
          <a:p>
            <a:r>
              <a:rPr lang="el-GR" altLang="el-GR" sz="2800" dirty="0"/>
              <a:t>'Όταν ένας κλάδος των μαθηματικών έχει καθοριστεί επαρκώς, ώστε να μπορεί να υπάρχει μια κοινή ομοφωνία απόψεων, όσον αφορά τις θεμελιώδεις αρχές πάνω στις οποίες έχει στηριχτεί, η εξέλιξή του εξασφαλίζεται μέσα από συνεχείς προσπάθειες των μαθηματικών να επιλύσουν τα όποια προβλήματα μπορεί να παρουσιασθούν, είτε μέσω της απόδειξης εικασιών, είτε μέσω της έκθεσης μιας απόδειξης της </a:t>
            </a:r>
            <a:r>
              <a:rPr lang="el-GR" altLang="el-GR" sz="2800" dirty="0" err="1"/>
              <a:t>αδυνατότητας</a:t>
            </a:r>
            <a:r>
              <a:rPr lang="el-GR" altLang="el-GR" sz="2800" dirty="0"/>
              <a:t> τους. </a:t>
            </a:r>
          </a:p>
          <a:p>
            <a:r>
              <a:rPr lang="el-GR" altLang="el-GR" sz="2800" dirty="0"/>
              <a:t>Η πεποίθηση της </a:t>
            </a:r>
            <a:r>
              <a:rPr lang="el-GR" altLang="el-GR" sz="2800" dirty="0" err="1"/>
              <a:t>επιλυσιμότητας</a:t>
            </a:r>
            <a:r>
              <a:rPr lang="el-GR" altLang="el-GR" sz="2800" dirty="0"/>
              <a:t> του κάθε μαθηματικού προβλήματος είναι ένα πανίσχυρο κίνητρο για τη δουλειά των μαθηματικών. </a:t>
            </a:r>
          </a:p>
        </p:txBody>
      </p:sp>
    </p:spTree>
    <p:extLst>
      <p:ext uri="{BB962C8B-B14F-4D97-AF65-F5344CB8AC3E}">
        <p14:creationId xmlns:p14="http://schemas.microsoft.com/office/powerpoint/2010/main" val="18510327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Μαθηματικά και τέλος της μεταφυσικής</a:t>
            </a:r>
            <a:r>
              <a:rPr lang="en-US" dirty="0"/>
              <a:t> </a:t>
            </a:r>
            <a:r>
              <a:rPr lang="en-US" dirty="0" smtClean="0"/>
              <a:t>(7/7</a:t>
            </a:r>
            <a:r>
              <a:rPr lang="en-US" dirty="0"/>
              <a:t>)</a:t>
            </a:r>
            <a:endParaRPr lang="el-GR" dirty="0"/>
          </a:p>
        </p:txBody>
      </p:sp>
      <p:sp>
        <p:nvSpPr>
          <p:cNvPr id="3" name="Θέση περιεχομένου 2"/>
          <p:cNvSpPr>
            <a:spLocks noGrp="1"/>
          </p:cNvSpPr>
          <p:nvPr>
            <p:ph idx="1"/>
          </p:nvPr>
        </p:nvSpPr>
        <p:spPr/>
        <p:txBody>
          <a:bodyPr>
            <a:normAutofit fontScale="85000" lnSpcReduction="20000"/>
          </a:bodyPr>
          <a:lstStyle/>
          <a:p>
            <a:r>
              <a:rPr lang="el-GR" altLang="el-GR" sz="2800" dirty="0"/>
              <a:t>Πήρε ίση απόσταση από τον Λογικισμό και τον </a:t>
            </a:r>
            <a:r>
              <a:rPr lang="el-GR" altLang="el-GR" sz="2800" dirty="0" err="1"/>
              <a:t>Ιντουϊσιονισμό</a:t>
            </a:r>
            <a:r>
              <a:rPr lang="el-GR" altLang="el-GR" sz="2800" dirty="0"/>
              <a:t> και πρότεινε ένα πρόγραμμα (μεθοδολογικό), που ονομάστηκε πρόγραμμα του </a:t>
            </a:r>
            <a:r>
              <a:rPr lang="el-GR" altLang="el-GR" sz="2800" dirty="0" err="1"/>
              <a:t>Hilbert</a:t>
            </a:r>
            <a:r>
              <a:rPr lang="el-GR" altLang="el-GR" sz="2800" dirty="0"/>
              <a:t>. </a:t>
            </a:r>
          </a:p>
          <a:p>
            <a:r>
              <a:rPr lang="el-GR" altLang="el-GR" sz="2800" dirty="0"/>
              <a:t>Το </a:t>
            </a:r>
            <a:r>
              <a:rPr lang="el-GR" altLang="el-GR" sz="2800" dirty="0" err="1"/>
              <a:t>περατοκρατικό</a:t>
            </a:r>
            <a:r>
              <a:rPr lang="el-GR" altLang="el-GR" sz="2800" dirty="0"/>
              <a:t> του πρόγραμμα συνίστατο στην ιδέα ότι σε ένα αριθμήσιμο πλήθος συμβόλων που έχουν ενταχθεί στην διατύπωση μιας σειράς αξιωμάτων θα ήταν δυνατόν να αποφανθούμε την </a:t>
            </a:r>
            <a:r>
              <a:rPr lang="el-GR" altLang="el-GR" sz="2800" dirty="0" err="1"/>
              <a:t>επιλυσιμότητα</a:t>
            </a:r>
            <a:r>
              <a:rPr lang="el-GR" altLang="el-GR" sz="2800" dirty="0"/>
              <a:t> του όποιου προβλήματος και την μη αντίφαση του συστήματος.</a:t>
            </a:r>
          </a:p>
          <a:p>
            <a:r>
              <a:rPr lang="el-GR" altLang="el-GR" sz="2800" dirty="0"/>
              <a:t>Θα έπρεπε να αποκατασταθεί η εμπιστοσύνη μας στα Μαθηματικά ώστε να επανακτήσουν το αληθινό τους πρόσωπο ως πρότυπο επιστήμης.</a:t>
            </a:r>
          </a:p>
          <a:p>
            <a:r>
              <a:rPr lang="el-GR" altLang="el-GR" sz="2800" dirty="0"/>
              <a:t>Έβλεπε μια τέτοια προσπάθεια ως αναγκαιότητα για όλη την ανθρώπινη σκέψη. </a:t>
            </a:r>
          </a:p>
        </p:txBody>
      </p:sp>
    </p:spTree>
    <p:extLst>
      <p:ext uri="{BB962C8B-B14F-4D97-AF65-F5344CB8AC3E}">
        <p14:creationId xmlns:p14="http://schemas.microsoft.com/office/powerpoint/2010/main" val="25285496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a:t>David Hilbert (1862-1843)</a:t>
            </a:r>
            <a:endParaRPr lang="el-GR" dirty="0"/>
          </a:p>
        </p:txBody>
      </p:sp>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8664" y="1445857"/>
            <a:ext cx="3286671" cy="4426493"/>
          </a:xfrm>
          <a:prstGeom prst="rect">
            <a:avLst/>
          </a:prstGeom>
        </p:spPr>
      </p:pic>
    </p:spTree>
    <p:extLst>
      <p:ext uri="{BB962C8B-B14F-4D97-AF65-F5344CB8AC3E}">
        <p14:creationId xmlns:p14="http://schemas.microsoft.com/office/powerpoint/2010/main" val="22649475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a:t>David Hilbert</a:t>
            </a:r>
            <a:endParaRPr lang="el-GR" dirty="0"/>
          </a:p>
        </p:txBody>
      </p:sp>
      <p:sp>
        <p:nvSpPr>
          <p:cNvPr id="3" name="Θέση περιεχομένου 2"/>
          <p:cNvSpPr>
            <a:spLocks noGrp="1"/>
          </p:cNvSpPr>
          <p:nvPr>
            <p:ph idx="1"/>
          </p:nvPr>
        </p:nvSpPr>
        <p:spPr/>
        <p:txBody>
          <a:bodyPr>
            <a:normAutofit lnSpcReduction="10000"/>
          </a:bodyPr>
          <a:lstStyle/>
          <a:p>
            <a:pPr>
              <a:defRPr/>
            </a:pPr>
            <a:r>
              <a:rPr lang="el-GR" sz="2800" dirty="0"/>
              <a:t>Έτσι, θεώρησε ως σημαντική έννοια για τα Μαθηματικά την έννοια της συνέπειας, δηλαδή ότι τα Μαθηματικά δεν πρέπει να μας οδηγούν σε αντιφάσεις.</a:t>
            </a:r>
          </a:p>
          <a:p>
            <a:pPr>
              <a:defRPr/>
            </a:pPr>
            <a:r>
              <a:rPr lang="el-GR" sz="2800" dirty="0"/>
              <a:t>Δυστυχώς το πρόγραμμα του </a:t>
            </a:r>
            <a:r>
              <a:rPr lang="el-GR" sz="2800" dirty="0" err="1"/>
              <a:t>Hilbert</a:t>
            </a:r>
            <a:r>
              <a:rPr lang="el-GR" sz="2800" dirty="0"/>
              <a:t> κατέρρευσε από τα Θεωρήματα του K. </a:t>
            </a:r>
            <a:r>
              <a:rPr lang="el-GR" sz="2800" dirty="0" err="1"/>
              <a:t>Gödel</a:t>
            </a:r>
            <a:r>
              <a:rPr lang="el-GR" sz="2800" dirty="0"/>
              <a:t>. </a:t>
            </a:r>
          </a:p>
          <a:p>
            <a:pPr>
              <a:defRPr/>
            </a:pPr>
            <a:r>
              <a:rPr lang="el-GR" sz="2800" dirty="0"/>
              <a:t>Θεώρημα 1</a:t>
            </a:r>
            <a:r>
              <a:rPr lang="el-GR" sz="2800" baseline="30000" dirty="0"/>
              <a:t>ο</a:t>
            </a:r>
            <a:r>
              <a:rPr lang="el-GR" sz="2800" dirty="0"/>
              <a:t>.  ( K. </a:t>
            </a:r>
            <a:r>
              <a:rPr lang="el-GR" sz="2800" dirty="0" err="1"/>
              <a:t>Gödel</a:t>
            </a:r>
            <a:r>
              <a:rPr lang="el-GR" sz="2800" dirty="0"/>
              <a:t> 1931), Μη πληρότητας της αριθμητικής: </a:t>
            </a:r>
            <a:r>
              <a:rPr lang="el-GR" sz="2800" i="1" dirty="0"/>
              <a:t>υπάρχει αληθής πρόταση του συστήματος τέτοια ώστε ούτε αυτή ούτε η άρνησή της να αποδεικνύεται με εργαλεία του συστήματος.</a:t>
            </a:r>
            <a:endParaRPr lang="el-GR" sz="2800" dirty="0"/>
          </a:p>
        </p:txBody>
      </p:sp>
    </p:spTree>
    <p:extLst>
      <p:ext uri="{BB962C8B-B14F-4D97-AF65-F5344CB8AC3E}">
        <p14:creationId xmlns:p14="http://schemas.microsoft.com/office/powerpoint/2010/main" val="20434654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a:t>Kurt </a:t>
            </a:r>
            <a:r>
              <a:rPr lang="en-US" dirty="0" smtClean="0"/>
              <a:t>Gödel </a:t>
            </a:r>
            <a:r>
              <a:rPr lang="en-US" dirty="0"/>
              <a:t>(1906 – 1978) </a:t>
            </a:r>
            <a:endParaRPr lang="el-GR" dirty="0"/>
          </a:p>
        </p:txBody>
      </p:sp>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0110" y="1556792"/>
            <a:ext cx="3403779" cy="4373856"/>
          </a:xfrm>
          <a:prstGeom prst="rect">
            <a:avLst/>
          </a:prstGeom>
        </p:spPr>
      </p:pic>
    </p:spTree>
    <p:extLst>
      <p:ext uri="{BB962C8B-B14F-4D97-AF65-F5344CB8AC3E}">
        <p14:creationId xmlns:p14="http://schemas.microsoft.com/office/powerpoint/2010/main" val="30757143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a:t>Kurt Gödel</a:t>
            </a:r>
            <a:endParaRPr lang="el-GR" dirty="0"/>
          </a:p>
        </p:txBody>
      </p:sp>
      <p:sp>
        <p:nvSpPr>
          <p:cNvPr id="3" name="Θέση περιεχομένου 2"/>
          <p:cNvSpPr>
            <a:spLocks noGrp="1"/>
          </p:cNvSpPr>
          <p:nvPr>
            <p:ph idx="1"/>
          </p:nvPr>
        </p:nvSpPr>
        <p:spPr/>
        <p:txBody>
          <a:bodyPr>
            <a:normAutofit fontScale="92500" lnSpcReduction="20000"/>
          </a:bodyPr>
          <a:lstStyle/>
          <a:p>
            <a:pPr>
              <a:defRPr/>
            </a:pPr>
            <a:r>
              <a:rPr lang="el-GR" sz="2800" dirty="0"/>
              <a:t>Θεώρημα 2</a:t>
            </a:r>
            <a:r>
              <a:rPr lang="el-GR" sz="2800" baseline="30000" dirty="0"/>
              <a:t>ο</a:t>
            </a:r>
            <a:r>
              <a:rPr lang="el-GR" sz="2800" dirty="0"/>
              <a:t>.  ( K. </a:t>
            </a:r>
            <a:r>
              <a:rPr lang="el-GR" sz="2800" dirty="0" err="1"/>
              <a:t>Gödel</a:t>
            </a:r>
            <a:r>
              <a:rPr lang="el-GR" sz="2800" dirty="0"/>
              <a:t> 1931), Μη πληρότητας της αριθμητικής: </a:t>
            </a:r>
            <a:r>
              <a:rPr lang="el-GR" sz="2800" i="1" dirty="0"/>
              <a:t>Οποιοδήποτε συνεπές σύστημα που είναι ισχυρό όσο η αριθμητική του  </a:t>
            </a:r>
            <a:r>
              <a:rPr lang="el-GR" sz="2800" i="1" dirty="0" err="1"/>
              <a:t>Peano</a:t>
            </a:r>
            <a:r>
              <a:rPr lang="el-GR" sz="2800" i="1" dirty="0"/>
              <a:t> , </a:t>
            </a:r>
            <a:r>
              <a:rPr lang="el-GR" sz="2800" b="1" i="1" dirty="0"/>
              <a:t> δεν</a:t>
            </a:r>
            <a:r>
              <a:rPr lang="el-GR" sz="2800" i="1" dirty="0"/>
              <a:t> μπορεί να αποδείξει τη συνέπεια του (δεν μπορεί με  εργαλεία του συστήματος να αποδειχθεί η μη αντιφατικότητά του).</a:t>
            </a:r>
            <a:endParaRPr lang="el-GR" sz="2800" dirty="0"/>
          </a:p>
          <a:p>
            <a:pPr>
              <a:defRPr/>
            </a:pPr>
            <a:r>
              <a:rPr lang="el-GR" sz="2800" i="1" dirty="0"/>
              <a:t> 	</a:t>
            </a:r>
            <a:r>
              <a:rPr lang="el-GR" sz="2800" dirty="0"/>
              <a:t>Το δεύτερο Θεώρημα μας δείχνει ότι το τρίτο στάδιο του προγράμματος του  </a:t>
            </a:r>
            <a:r>
              <a:rPr lang="el-GR" sz="2800" dirty="0" err="1"/>
              <a:t>Hilbert</a:t>
            </a:r>
            <a:r>
              <a:rPr lang="el-GR" sz="2800" dirty="0"/>
              <a:t> δεν μπορεί να επιτευχθεί.</a:t>
            </a:r>
          </a:p>
          <a:p>
            <a:pPr>
              <a:defRPr/>
            </a:pPr>
            <a:r>
              <a:rPr lang="el-GR" sz="2800" dirty="0"/>
              <a:t>Η αποτυχία αυτή ήταν εξίσου μια αποτυχία  του Λογικισμού ως </a:t>
            </a:r>
            <a:r>
              <a:rPr lang="el-GR" sz="2800" dirty="0" err="1"/>
              <a:t>περατοκρατικού</a:t>
            </a:r>
            <a:r>
              <a:rPr lang="el-GR" sz="2800" dirty="0"/>
              <a:t> τυπικού συστήματος.</a:t>
            </a:r>
          </a:p>
          <a:p>
            <a:pPr>
              <a:defRPr/>
            </a:pPr>
            <a:r>
              <a:rPr lang="el-GR" sz="2800" dirty="0"/>
              <a:t>Η απόλυτη αλήθεια και συνέπεια δεν ήταν εξασφαλισμένη ούτε για τα Μαθηματικά.</a:t>
            </a:r>
          </a:p>
        </p:txBody>
      </p:sp>
    </p:spTree>
    <p:extLst>
      <p:ext uri="{BB962C8B-B14F-4D97-AF65-F5344CB8AC3E}">
        <p14:creationId xmlns:p14="http://schemas.microsoft.com/office/powerpoint/2010/main" val="32701942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Πραγματισμός &amp; </a:t>
            </a:r>
            <a:br>
              <a:rPr lang="el-GR" dirty="0"/>
            </a:br>
            <a:r>
              <a:rPr lang="en-US" dirty="0"/>
              <a:t>Charles Sanders. Peirce (1839 -1914)</a:t>
            </a:r>
            <a:endParaRPr lang="el-GR" dirty="0"/>
          </a:p>
        </p:txBody>
      </p:sp>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8240" y="1772816"/>
            <a:ext cx="3547519" cy="4310236"/>
          </a:xfrm>
          <a:prstGeom prst="rect">
            <a:avLst/>
          </a:prstGeom>
        </p:spPr>
      </p:pic>
    </p:spTree>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Tree>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r>
              <a:rPr lang="el-GR" sz="2000" dirty="0" err="1"/>
              <a:t>Copyright</a:t>
            </a:r>
            <a:r>
              <a:rPr lang="el-GR" sz="2000" dirty="0"/>
              <a:t> </a:t>
            </a:r>
            <a:r>
              <a:rPr lang="el-GR" sz="2000" dirty="0" err="1"/>
              <a:t>Εθνικόν</a:t>
            </a:r>
            <a:r>
              <a:rPr lang="el-GR" sz="2000" dirty="0"/>
              <a:t> και </a:t>
            </a:r>
            <a:r>
              <a:rPr lang="el-GR" sz="2000" dirty="0" err="1"/>
              <a:t>Καποδιστριακόν</a:t>
            </a:r>
            <a:r>
              <a:rPr lang="el-GR" sz="2000" dirty="0"/>
              <a:t> </a:t>
            </a:r>
            <a:r>
              <a:rPr lang="el-GR" sz="2000" dirty="0" err="1"/>
              <a:t>Πανεπιστήμιον</a:t>
            </a:r>
            <a:r>
              <a:rPr lang="el-GR" sz="2000" dirty="0"/>
              <a:t> Αθηνών</a:t>
            </a:r>
            <a:r>
              <a:rPr lang="en-US" sz="2000" dirty="0"/>
              <a:t>, </a:t>
            </a:r>
            <a:r>
              <a:rPr lang="el-GR" sz="2000" dirty="0"/>
              <a:t>Σπύρου Παναγιώτης 2014. Σπύρου Παναγιώτης. «Επιστημολογία και διδακτική των μαθηματικών. Από τον Πραγματισμό στις </a:t>
            </a:r>
            <a:r>
              <a:rPr lang="el-GR" sz="2000" dirty="0" err="1"/>
              <a:t>διαψευστικές</a:t>
            </a:r>
            <a:r>
              <a:rPr lang="el-GR" sz="2000" dirty="0"/>
              <a:t> </a:t>
            </a:r>
            <a:r>
              <a:rPr lang="el-GR" sz="2000" dirty="0" smtClean="0"/>
              <a:t>θεωρίες». </a:t>
            </a:r>
            <a:r>
              <a:rPr lang="el-GR" sz="2000" dirty="0"/>
              <a:t>Έκδοση: 1.0. Αθήνα 2014. Διαθέσιμο από τη δικτυακή διεύθυνση: </a:t>
            </a:r>
            <a:r>
              <a:rPr lang="en-US" sz="2000" dirty="0"/>
              <a:t>http://opencourses.uoa.gr/courses/ MATH129</a:t>
            </a:r>
            <a:r>
              <a:rPr lang="el-GR" sz="2000" dirty="0"/>
              <a:t>.</a:t>
            </a:r>
          </a:p>
          <a:p>
            <a:endParaRPr lang="el-GR" sz="2000" dirty="0"/>
          </a:p>
        </p:txBody>
      </p:sp>
    </p:spTree>
    <p:extLst>
      <p:ext uri="{BB962C8B-B14F-4D97-AF65-F5344CB8AC3E}">
        <p14:creationId xmlns:p14="http://schemas.microsoft.com/office/powerpoint/2010/main" val="12082530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26236483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247519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Πραγματισμός</a:t>
            </a:r>
            <a:r>
              <a:rPr lang="en-US" dirty="0" smtClean="0"/>
              <a:t> (1/4)</a:t>
            </a:r>
            <a:endParaRPr lang="el-GR" dirty="0"/>
          </a:p>
        </p:txBody>
      </p:sp>
      <p:sp>
        <p:nvSpPr>
          <p:cNvPr id="3" name="Θέση περιεχομένου 2"/>
          <p:cNvSpPr>
            <a:spLocks noGrp="1"/>
          </p:cNvSpPr>
          <p:nvPr>
            <p:ph idx="1"/>
          </p:nvPr>
        </p:nvSpPr>
        <p:spPr/>
        <p:txBody>
          <a:bodyPr>
            <a:normAutofit fontScale="85000" lnSpcReduction="20000"/>
          </a:bodyPr>
          <a:lstStyle/>
          <a:p>
            <a:pPr>
              <a:defRPr/>
            </a:pPr>
            <a:r>
              <a:rPr lang="el-GR" sz="2800" i="1" dirty="0"/>
              <a:t>Πραγματισμός</a:t>
            </a:r>
            <a:r>
              <a:rPr lang="el-GR" sz="2800" dirty="0"/>
              <a:t> προέρχεται από τις ελληνικές λέξεις </a:t>
            </a:r>
            <a:r>
              <a:rPr lang="el-GR" sz="2800" i="1" dirty="0"/>
              <a:t>πράγμα</a:t>
            </a:r>
            <a:r>
              <a:rPr lang="el-GR" sz="2800" dirty="0"/>
              <a:t> και </a:t>
            </a:r>
            <a:r>
              <a:rPr lang="el-GR" sz="2800" i="1" dirty="0"/>
              <a:t>πράξη</a:t>
            </a:r>
            <a:r>
              <a:rPr lang="el-GR" sz="2800" dirty="0"/>
              <a:t> και αποτέλεσε την καθαυτή φιλοσοφία της αμερικανικής ηπείρου. </a:t>
            </a:r>
          </a:p>
          <a:p>
            <a:pPr>
              <a:defRPr/>
            </a:pPr>
            <a:r>
              <a:rPr lang="el-GR" sz="2800" dirty="0"/>
              <a:t>Για τους πραγματιστές </a:t>
            </a:r>
            <a:r>
              <a:rPr lang="el-GR" sz="2800" i="1" dirty="0"/>
              <a:t>αληθής είναι η γνώση που είναι χρήσιμη και προάγει την ανθρώπινη ζωή</a:t>
            </a:r>
            <a:r>
              <a:rPr lang="el-GR" sz="2800" dirty="0"/>
              <a:t>.</a:t>
            </a:r>
          </a:p>
          <a:p>
            <a:pPr>
              <a:defRPr/>
            </a:pPr>
            <a:r>
              <a:rPr lang="el-GR" sz="2800" dirty="0"/>
              <a:t>Ο πρώτος που διατύπωσε πραγματιστικές αντιλήψεις ήταν ο φιλόσοφος λογικός και σημειολόγος  </a:t>
            </a:r>
            <a:r>
              <a:rPr lang="el-GR" sz="2800" dirty="0" err="1"/>
              <a:t>Peirce</a:t>
            </a:r>
            <a:r>
              <a:rPr lang="el-GR" sz="2800" dirty="0"/>
              <a:t> </a:t>
            </a:r>
            <a:r>
              <a:rPr lang="en-US" sz="2800" dirty="0"/>
              <a:t> </a:t>
            </a:r>
            <a:r>
              <a:rPr lang="el-GR" sz="2800" dirty="0"/>
              <a:t>στο </a:t>
            </a:r>
            <a:r>
              <a:rPr lang="el-GR" sz="2800" i="1" dirty="0"/>
              <a:t>Πώς καθιστούμε σαφείς τις ιδέες μας, </a:t>
            </a:r>
            <a:r>
              <a:rPr lang="el-GR" sz="2800" dirty="0"/>
              <a:t>(1878) </a:t>
            </a:r>
            <a:endParaRPr lang="el-GR" sz="2800" i="1" dirty="0"/>
          </a:p>
          <a:p>
            <a:pPr>
              <a:defRPr/>
            </a:pPr>
            <a:r>
              <a:rPr lang="el-GR" sz="2800" dirty="0"/>
              <a:t>Η κάθε έννοια, για τον </a:t>
            </a:r>
            <a:r>
              <a:rPr lang="el-GR" sz="2800" dirty="0" err="1"/>
              <a:t>Peirce</a:t>
            </a:r>
            <a:r>
              <a:rPr lang="el-GR" sz="2800" dirty="0"/>
              <a:t>, αντλεί την σημασία της από τις πρακτικές επιπτώσεις της.</a:t>
            </a:r>
          </a:p>
          <a:p>
            <a:pPr>
              <a:defRPr/>
            </a:pPr>
            <a:r>
              <a:rPr lang="el-GR" sz="2800" dirty="0"/>
              <a:t>Κάθε έννοια και κρίση εμπλέκεται με την εν γένει ενέργεια του βίου. </a:t>
            </a:r>
          </a:p>
        </p:txBody>
      </p:sp>
    </p:spTree>
    <p:extLst>
      <p:ext uri="{BB962C8B-B14F-4D97-AF65-F5344CB8AC3E}">
        <p14:creationId xmlns:p14="http://schemas.microsoft.com/office/powerpoint/2010/main" val="28349604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Πραγματισμός</a:t>
            </a:r>
            <a:r>
              <a:rPr lang="en-US" dirty="0"/>
              <a:t> </a:t>
            </a:r>
            <a:r>
              <a:rPr lang="en-US" dirty="0" smtClean="0"/>
              <a:t>(2/4</a:t>
            </a:r>
            <a:r>
              <a:rPr lang="en-US" dirty="0"/>
              <a:t>)</a:t>
            </a:r>
            <a:endParaRPr lang="el-GR" dirty="0"/>
          </a:p>
        </p:txBody>
      </p:sp>
      <p:sp>
        <p:nvSpPr>
          <p:cNvPr id="3" name="Θέση περιεχομένου 2"/>
          <p:cNvSpPr>
            <a:spLocks noGrp="1"/>
          </p:cNvSpPr>
          <p:nvPr>
            <p:ph idx="1"/>
          </p:nvPr>
        </p:nvSpPr>
        <p:spPr/>
        <p:txBody>
          <a:bodyPr>
            <a:normAutofit fontScale="92500" lnSpcReduction="20000"/>
          </a:bodyPr>
          <a:lstStyle/>
          <a:p>
            <a:r>
              <a:rPr lang="el-GR" altLang="el-GR" sz="2800" dirty="0"/>
              <a:t>Οι λογικές κατηγορίες γίνονται κανονιστικές αρχές του ανθρώπινου βίου.</a:t>
            </a:r>
          </a:p>
          <a:p>
            <a:r>
              <a:rPr lang="el-GR" altLang="el-GR" sz="2800" dirty="0"/>
              <a:t>“Για να πετύχουμε την τέλεια σαφήνεια στις ιδέες που αναφέρονται σε ένα αντικείμενο, πρέπει να κοιτάξουμε τα πρακτικά αποτελέσματα, που αυτό είναι σε θέση να προκαλέσει, να κοιτάξουμε τι είδους εντυπώσεις πρέπει να περιμένουμε απ' αυτό, να προσέξουμε τις αντιδράσεις που θα μας προκαλέσουν και να είμαστε έτοιμοι γι' αυτές.</a:t>
            </a:r>
          </a:p>
          <a:p>
            <a:r>
              <a:rPr lang="el-GR" altLang="el-GR" sz="2800" dirty="0"/>
              <a:t> Ώστε, η κατανόηση ενός πράγματος, από μέρους μας, δεν είναι τίποτε άλλο παρά η νοητική σύλληψη αυτών των αποτελεσμάτων”</a:t>
            </a:r>
          </a:p>
        </p:txBody>
      </p:sp>
    </p:spTree>
    <p:extLst>
      <p:ext uri="{BB962C8B-B14F-4D97-AF65-F5344CB8AC3E}">
        <p14:creationId xmlns:p14="http://schemas.microsoft.com/office/powerpoint/2010/main" val="17621471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Πραγματισμός</a:t>
            </a:r>
            <a:r>
              <a:rPr lang="en-US" dirty="0"/>
              <a:t> </a:t>
            </a:r>
            <a:r>
              <a:rPr lang="en-US" dirty="0" smtClean="0"/>
              <a:t>(3/4</a:t>
            </a:r>
            <a:r>
              <a:rPr lang="en-US" dirty="0"/>
              <a:t>)</a:t>
            </a:r>
            <a:endParaRPr lang="el-GR" dirty="0"/>
          </a:p>
        </p:txBody>
      </p:sp>
      <p:sp>
        <p:nvSpPr>
          <p:cNvPr id="3" name="Θέση περιεχομένου 2"/>
          <p:cNvSpPr>
            <a:spLocks noGrp="1"/>
          </p:cNvSpPr>
          <p:nvPr>
            <p:ph idx="1"/>
          </p:nvPr>
        </p:nvSpPr>
        <p:spPr/>
        <p:txBody>
          <a:bodyPr>
            <a:normAutofit fontScale="70000" lnSpcReduction="20000"/>
          </a:bodyPr>
          <a:lstStyle/>
          <a:p>
            <a:r>
              <a:rPr lang="el-GR" altLang="el-GR" sz="2800" dirty="0"/>
              <a:t>Η πραγματιστική θεωρία επεδίωξε να γεφυρώσει το χάσμα μεταξύ της υποκειμενικής διάθεσης και της αντικειμενικής πραγματικότητας, συνδυάζοντας:</a:t>
            </a:r>
          </a:p>
          <a:p>
            <a:r>
              <a:rPr lang="el-GR" altLang="el-GR" sz="2800" dirty="0"/>
              <a:t>α) το νόημα των σημείων με την διάθεση της πίστεως,</a:t>
            </a:r>
          </a:p>
          <a:p>
            <a:r>
              <a:rPr lang="el-GR" altLang="el-GR" sz="2800" dirty="0"/>
              <a:t>β) την διάθεση της πίστεως με τις προτάσεις της αντικειμενικής πραγματικότητας,</a:t>
            </a:r>
          </a:p>
          <a:p>
            <a:r>
              <a:rPr lang="el-GR" altLang="el-GR" sz="2800" dirty="0"/>
              <a:t>γ) τις προτάσεις με τις κρίσεις, τις λογικές αλήθειες με τις συνθήκες που διαμορφώνουν την αλήθεια. </a:t>
            </a:r>
          </a:p>
          <a:p>
            <a:r>
              <a:rPr lang="el-GR" altLang="el-GR" sz="2800" dirty="0"/>
              <a:t>Κατά την διατύπωση του </a:t>
            </a:r>
            <a:r>
              <a:rPr lang="el-GR" altLang="el-GR" sz="2800" dirty="0" err="1"/>
              <a:t>Peirce</a:t>
            </a:r>
            <a:r>
              <a:rPr lang="el-GR" altLang="el-GR" sz="2800" dirty="0"/>
              <a:t>, η αλήθεια συνεπάγεται  άπειρη σειρά από διαπιστώσεις με συνέπεια, σε μια τυχαία δεδομένη στιγμή καμία συγκεκριμένη πίστη να μην είναι δυνατόν να θεωρηθεί εξ ολοκλήρου αληθής.</a:t>
            </a:r>
          </a:p>
          <a:p>
            <a:r>
              <a:rPr lang="el-GR" altLang="el-GR" sz="2800" dirty="0"/>
              <a:t>Ένα στοιχείο σφαλερότητας και ασάφειας είναι πάντα αναπόφευκτο σε κάθε πίστη ή ιδέα. </a:t>
            </a:r>
          </a:p>
          <a:p>
            <a:endParaRPr lang="el-GR" altLang="el-GR" sz="2800" dirty="0"/>
          </a:p>
        </p:txBody>
      </p:sp>
    </p:spTree>
    <p:extLst>
      <p:ext uri="{BB962C8B-B14F-4D97-AF65-F5344CB8AC3E}">
        <p14:creationId xmlns:p14="http://schemas.microsoft.com/office/powerpoint/2010/main" val="35653060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Πραγματισμός</a:t>
            </a:r>
            <a:r>
              <a:rPr lang="en-US" dirty="0"/>
              <a:t> </a:t>
            </a:r>
            <a:r>
              <a:rPr lang="en-US" dirty="0" smtClean="0"/>
              <a:t>(4/4</a:t>
            </a:r>
            <a:r>
              <a:rPr lang="en-US" dirty="0"/>
              <a:t>)</a:t>
            </a:r>
            <a:endParaRPr lang="el-GR" dirty="0"/>
          </a:p>
        </p:txBody>
      </p:sp>
      <p:sp>
        <p:nvSpPr>
          <p:cNvPr id="3" name="Θέση περιεχομένου 2"/>
          <p:cNvSpPr>
            <a:spLocks noGrp="1"/>
          </p:cNvSpPr>
          <p:nvPr>
            <p:ph idx="1"/>
          </p:nvPr>
        </p:nvSpPr>
        <p:spPr/>
        <p:txBody>
          <a:bodyPr>
            <a:normAutofit fontScale="85000" lnSpcReduction="10000"/>
          </a:bodyPr>
          <a:lstStyle/>
          <a:p>
            <a:pPr>
              <a:defRPr/>
            </a:pPr>
            <a:r>
              <a:rPr lang="el-GR" sz="2800" dirty="0"/>
              <a:t>Για τον </a:t>
            </a:r>
            <a:r>
              <a:rPr lang="en-US" sz="2800" dirty="0"/>
              <a:t>W</a:t>
            </a:r>
            <a:r>
              <a:rPr lang="el-GR" sz="2800" dirty="0"/>
              <a:t>. </a:t>
            </a:r>
            <a:r>
              <a:rPr lang="el-GR" sz="2800" dirty="0" err="1"/>
              <a:t>James</a:t>
            </a:r>
            <a:r>
              <a:rPr lang="el-GR" sz="2800" dirty="0"/>
              <a:t> (</a:t>
            </a:r>
            <a:r>
              <a:rPr lang="el-GR" sz="2800" dirty="0" err="1"/>
              <a:t>αμερικανός</a:t>
            </a:r>
            <a:r>
              <a:rPr lang="el-GR" sz="2800" dirty="0"/>
              <a:t> θεμελιωτής της ψυχολογίας, φίλος του </a:t>
            </a:r>
            <a:r>
              <a:rPr lang="en-US" sz="2800" dirty="0"/>
              <a:t>Pierce </a:t>
            </a:r>
            <a:r>
              <a:rPr lang="el-GR" sz="2800" dirty="0"/>
              <a:t>συνιδρυτής του πραγματισμού) η ίδια η πίστη για ένα γεγονός είναι δυνατόν από μόνη της να αποτελέσει συνθήκη πραγματοποίησης του γεγονότος. </a:t>
            </a:r>
          </a:p>
          <a:p>
            <a:pPr>
              <a:defRPr/>
            </a:pPr>
            <a:r>
              <a:rPr lang="el-GR" sz="2800" dirty="0"/>
              <a:t>Η πράξη της πίστεως είναι δυνατόν να συντελέσει στην αποκάλυψη της αλήθειας της πίστεως. </a:t>
            </a:r>
          </a:p>
          <a:p>
            <a:pPr>
              <a:defRPr/>
            </a:pPr>
            <a:r>
              <a:rPr lang="el-GR" sz="2800" dirty="0"/>
              <a:t>Οι θεωρίες δεν αποτελούν απάντηση σε αινίγματα, τέλος των ερευνών, αλλά όργανα και μεθόδους για νέες έρευνες. </a:t>
            </a:r>
          </a:p>
          <a:p>
            <a:pPr>
              <a:defRPr/>
            </a:pPr>
            <a:r>
              <a:rPr lang="el-GR" sz="2800" dirty="0"/>
              <a:t>Ο πραγματισμός αδιαφορεί για τις μεταφυσικές κατηγορίες των πρώτων αρχών, των </a:t>
            </a:r>
            <a:r>
              <a:rPr lang="el-GR" sz="2800" dirty="0" err="1"/>
              <a:t>αναγκαιοτητών</a:t>
            </a:r>
            <a:r>
              <a:rPr lang="el-GR" sz="2800" dirty="0"/>
              <a:t> και στρέφεται προς τα αποτελέσματα και τις συνέπειες.</a:t>
            </a:r>
          </a:p>
        </p:txBody>
      </p:sp>
    </p:spTree>
    <p:extLst>
      <p:ext uri="{BB962C8B-B14F-4D97-AF65-F5344CB8AC3E}">
        <p14:creationId xmlns:p14="http://schemas.microsoft.com/office/powerpoint/2010/main" val="11054023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a:t>William James (1843-1910) </a:t>
            </a:r>
            <a:endParaRPr lang="el-GR" dirty="0"/>
          </a:p>
        </p:txBody>
      </p:sp>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8287" y="1772816"/>
            <a:ext cx="2967426" cy="3841084"/>
          </a:xfrm>
          <a:prstGeom prst="rect">
            <a:avLst/>
          </a:prstGeom>
        </p:spPr>
      </p:pic>
    </p:spTree>
    <p:extLst>
      <p:ext uri="{BB962C8B-B14F-4D97-AF65-F5344CB8AC3E}">
        <p14:creationId xmlns:p14="http://schemas.microsoft.com/office/powerpoint/2010/main" val="39517674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a:t>William James (</a:t>
            </a:r>
            <a:r>
              <a:rPr lang="en-US" dirty="0" smtClean="0"/>
              <a:t>1/3) </a:t>
            </a:r>
            <a:endParaRPr lang="el-GR" dirty="0"/>
          </a:p>
        </p:txBody>
      </p:sp>
      <p:sp>
        <p:nvSpPr>
          <p:cNvPr id="3" name="Θέση περιεχομένου 2"/>
          <p:cNvSpPr>
            <a:spLocks noGrp="1"/>
          </p:cNvSpPr>
          <p:nvPr>
            <p:ph idx="1"/>
          </p:nvPr>
        </p:nvSpPr>
        <p:spPr/>
        <p:txBody>
          <a:bodyPr>
            <a:normAutofit fontScale="77500" lnSpcReduction="20000"/>
          </a:bodyPr>
          <a:lstStyle/>
          <a:p>
            <a:pPr>
              <a:defRPr/>
            </a:pPr>
            <a:r>
              <a:rPr lang="el-GR" sz="2800" dirty="0"/>
              <a:t>Ο </a:t>
            </a:r>
            <a:r>
              <a:rPr lang="el-GR" sz="2800" dirty="0" err="1"/>
              <a:t>James</a:t>
            </a:r>
            <a:r>
              <a:rPr lang="el-GR" sz="2800" dirty="0"/>
              <a:t> επικρίνει τον ορθολογισμό:</a:t>
            </a:r>
            <a:r>
              <a:rPr lang="en-US" sz="2800" dirty="0"/>
              <a:t> </a:t>
            </a:r>
            <a:r>
              <a:rPr lang="el-GR" sz="2800" dirty="0"/>
              <a:t>“Από την εποχή που παρατηρήθηκε η πρώτη συμφωνία, η πρώτη ομοφωνία ανάμεσα στους λογικούς, μαθηματικούς, φυσικούς και χημικούς συλλογισμούς –  που είναι οι πρώτοι νόμοι - οι άνθρωποι παρασύρθηκαν τόσο από την γοητεία, την σαφήνεια την απλότητα τους, ώστε έφτασαν στο σημείο να πιστέψουν πώς βρήκαν το κλειδί που αποκρυπτογραφεί το αυθεντικό κείμενο των αιώνιων και ακατάλυτων βουλών του Υψίστου.</a:t>
            </a:r>
            <a:endParaRPr lang="en-US" sz="2800" dirty="0"/>
          </a:p>
          <a:p>
            <a:pPr>
              <a:defRPr/>
            </a:pPr>
            <a:r>
              <a:rPr lang="el-GR" sz="2800" dirty="0"/>
              <a:t> Νομίζουν ... πως κι εκείνος σκέφτεται με τετραγωνικές ρίζες, με κωνικές τομές, με αναλογίες.... όπως το αστρονομικό σύστημα του Πτολεμαίου, ο χώρος του Ευκλείδη, η λογική του Αριστοτέλη και η μεταφυσική των σχολαστικών φιλοσόφων εξυπηρέτησαν τις ανάγκες τους ανθρώπινου πνεύματος για αιώνες.</a:t>
            </a:r>
            <a:endParaRPr lang="en-US" sz="2800" dirty="0"/>
          </a:p>
        </p:txBody>
      </p:sp>
    </p:spTree>
    <p:extLst>
      <p:ext uri="{BB962C8B-B14F-4D97-AF65-F5344CB8AC3E}">
        <p14:creationId xmlns:p14="http://schemas.microsoft.com/office/powerpoint/2010/main" val="3878248061"/>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1691</TotalTime>
  <Words>2447</Words>
  <Application>Microsoft Office PowerPoint</Application>
  <PresentationFormat>Προβολή στην οθόνη (4:3)</PresentationFormat>
  <Paragraphs>197</Paragraphs>
  <Slides>34</Slides>
  <Notes>34</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34</vt:i4>
      </vt:variant>
    </vt:vector>
  </HeadingPairs>
  <TitlesOfParts>
    <vt:vector size="39" baseType="lpstr">
      <vt:lpstr>ＭＳ Ｐゴシック</vt:lpstr>
      <vt:lpstr>Arial</vt:lpstr>
      <vt:lpstr>Calibri</vt:lpstr>
      <vt:lpstr>Wingdings</vt:lpstr>
      <vt:lpstr>Θέμα του Office</vt:lpstr>
      <vt:lpstr>ΕΠΙΣΤΗΜΟΛΟΓΙΑ ΚΑΙ ΔΙΔΑΚΤΙΚΗ ΤΩΝ ΜΑΘΗΜΑΤΙΚΩΝ</vt:lpstr>
      <vt:lpstr>Από τον Πραγματισμό στις διαψευστικές θεωρίες</vt:lpstr>
      <vt:lpstr>Πραγματισμός &amp;  Charles Sanders. Peirce (1839 -1914)</vt:lpstr>
      <vt:lpstr>Πραγματισμός (1/4)</vt:lpstr>
      <vt:lpstr>Πραγματισμός (2/4)</vt:lpstr>
      <vt:lpstr>Πραγματισμός (3/4)</vt:lpstr>
      <vt:lpstr>Πραγματισμός (4/4)</vt:lpstr>
      <vt:lpstr>William James (1843-1910) </vt:lpstr>
      <vt:lpstr>William James (1/3) </vt:lpstr>
      <vt:lpstr>William James (2/3) </vt:lpstr>
      <vt:lpstr>William James (3/3) </vt:lpstr>
      <vt:lpstr>John Dewey (1859-1952) </vt:lpstr>
      <vt:lpstr>John Dewey (1/5) </vt:lpstr>
      <vt:lpstr>John Dewey (2/5) </vt:lpstr>
      <vt:lpstr>John Dewey (3/5) </vt:lpstr>
      <vt:lpstr>John Dewey (4/5) </vt:lpstr>
      <vt:lpstr>John Dewey (5/5) </vt:lpstr>
      <vt:lpstr>Μαθηματικά και τέλος της μεταφυσικής (1/7)</vt:lpstr>
      <vt:lpstr>Μαθηματικά και τέλος της μεταφυσικής (2/7)</vt:lpstr>
      <vt:lpstr>Μαθηματικά και τέλος της μεταφυσικής (3/7)</vt:lpstr>
      <vt:lpstr>Μαθηματικά και τέλος της μεταφυσικής (4/7)</vt:lpstr>
      <vt:lpstr>Μαθηματικά και τέλος της μεταφυσικής (5/7)</vt:lpstr>
      <vt:lpstr>Μαθηματικά και τέλος της μεταφυσικής (6/7)</vt:lpstr>
      <vt:lpstr>Μαθηματικά και τέλος της μεταφυσικής (7/7)</vt:lpstr>
      <vt:lpstr>David Hilbert (1862-1843)</vt:lpstr>
      <vt:lpstr>David Hilbert</vt:lpstr>
      <vt:lpstr>Kurt Gödel (1906 – 1978) </vt:lpstr>
      <vt:lpstr>Kurt Gödel</vt:lpstr>
      <vt:lpstr>Τέλος Ενότητας</vt:lpstr>
      <vt:lpstr>Χρηματοδότηση</vt:lpstr>
      <vt:lpstr>Σημειώματα</vt:lpstr>
      <vt:lpstr>Σημείωμα Αναφοράς</vt:lpstr>
      <vt:lpstr>Σημείωμα Αδειοδότησης</vt:lpstr>
      <vt:lpstr>Διατήρηση Σημειωμάτων</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Aggeliki Zoupa</cp:lastModifiedBy>
  <cp:revision>193</cp:revision>
  <dcterms:created xsi:type="dcterms:W3CDTF">2012-09-06T09:03:05Z</dcterms:created>
  <dcterms:modified xsi:type="dcterms:W3CDTF">2015-10-13T11:38:48Z</dcterms:modified>
</cp:coreProperties>
</file>