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2.xml" ContentType="application/vnd.openxmlformats-officedocument.presentationml.notesSlide+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notesSlides/notesSlide4.xml" ContentType="application/vnd.openxmlformats-officedocument.presentationml.notesSlide+xml"/>
  <Override PartName="/ppt/tags/tag2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notesSlides/notesSlide6.xml" ContentType="application/vnd.openxmlformats-officedocument.presentationml.notesSlide+xml"/>
  <Override PartName="/ppt/tags/tag22.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8"/>
  </p:notesMasterIdLst>
  <p:sldIdLst>
    <p:sldId id="359" r:id="rId3"/>
    <p:sldId id="372" r:id="rId4"/>
    <p:sldId id="373" r:id="rId5"/>
    <p:sldId id="374" r:id="rId6"/>
    <p:sldId id="375" r:id="rId7"/>
    <p:sldId id="376" r:id="rId8"/>
    <p:sldId id="377" r:id="rId9"/>
    <p:sldId id="378" r:id="rId10"/>
    <p:sldId id="379" r:id="rId11"/>
    <p:sldId id="380" r:id="rId12"/>
    <p:sldId id="381" r:id="rId13"/>
    <p:sldId id="386" r:id="rId14"/>
    <p:sldId id="382" r:id="rId15"/>
    <p:sldId id="383" r:id="rId16"/>
    <p:sldId id="387" r:id="rId17"/>
    <p:sldId id="388" r:id="rId18"/>
    <p:sldId id="384" r:id="rId19"/>
    <p:sldId id="385" r:id="rId20"/>
    <p:sldId id="390" r:id="rId21"/>
    <p:sldId id="360" r:id="rId22"/>
    <p:sldId id="361" r:id="rId23"/>
    <p:sldId id="362" r:id="rId24"/>
    <p:sldId id="363" r:id="rId25"/>
    <p:sldId id="364" r:id="rId26"/>
    <p:sldId id="370" r:id="rId27"/>
  </p:sldIdLst>
  <p:sldSz cx="9144000" cy="6858000" type="screen4x3"/>
  <p:notesSz cx="6858000" cy="9144000"/>
  <p:custDataLst>
    <p:tags r:id="rId2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2"/>
            <p14:sldId id="373"/>
            <p14:sldId id="374"/>
            <p14:sldId id="375"/>
            <p14:sldId id="376"/>
            <p14:sldId id="377"/>
            <p14:sldId id="378"/>
            <p14:sldId id="379"/>
            <p14:sldId id="380"/>
            <p14:sldId id="381"/>
            <p14:sldId id="386"/>
            <p14:sldId id="382"/>
            <p14:sldId id="383"/>
            <p14:sldId id="387"/>
            <p14:sldId id="388"/>
            <p14:sldId id="384"/>
            <p14:sldId id="385"/>
            <p14:sldId id="390"/>
            <p14:sldId id="360"/>
            <p14:sldId id="361"/>
            <p14:sldId id="362"/>
            <p14:sldId id="363"/>
            <p14:sldId id="364"/>
            <p14:sldId id="370"/>
          </p14:sldIdLst>
        </p14:section>
        <p14:section name="Untitled Section" id="{0F1CB131-A6BD-43D0-B8D4-1F27CEF7A05E}">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72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23</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24</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25</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Κίνητρο στην εκπαίδευση</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Κίνητρο στην εκπαίδευση</a:t>
            </a: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Κίνητρο στην εκπαίδευση</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Κίνητρο στην εκπαίδευση</a:t>
            </a: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Κίνητρο στην εκπαίδευση</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Κίνητρο στην εκπαίδευση</a:t>
            </a: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Κίνητρο στην εκπαίδευση</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hyperlink" Target="http://opencourses.uoa.gr/courses/ECD8/"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3000" b="1" dirty="0">
                <a:latin typeface="+mj-lt"/>
                <a:ea typeface="+mj-ea"/>
                <a:cs typeface="+mj-cs"/>
              </a:rPr>
              <a:t>Κίνητρο στην </a:t>
            </a:r>
            <a:r>
              <a:rPr lang="el-GR" sz="3000" b="1" dirty="0" smtClean="0">
                <a:latin typeface="+mj-lt"/>
                <a:ea typeface="+mj-ea"/>
                <a:cs typeface="+mj-cs"/>
              </a:rPr>
              <a:t>εκπαίδευση</a:t>
            </a:r>
          </a:p>
          <a:p>
            <a:pPr fontAlgn="auto">
              <a:spcAft>
                <a:spcPts val="0"/>
              </a:spcAft>
              <a:defRPr/>
            </a:pPr>
            <a:endParaRPr lang="el-GR" sz="2000" dirty="0" smtClean="0"/>
          </a:p>
          <a:p>
            <a:r>
              <a:rPr lang="el-GR" sz="2800" dirty="0" smtClean="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custDataLst>
              <p:tags r:id="rId1"/>
            </p:custDataLst>
          </p:nvPr>
        </p:nvSpPr>
        <p:spPr/>
        <p:txBody>
          <a:bodyPr/>
          <a:lstStyle/>
          <a:p>
            <a:r>
              <a:rPr lang="en-US" dirty="0" err="1" smtClean="0"/>
              <a:t>Perrenoud</a:t>
            </a:r>
            <a:endParaRPr lang="en-US" dirty="0"/>
          </a:p>
        </p:txBody>
      </p:sp>
      <p:sp>
        <p:nvSpPr>
          <p:cNvPr id="3" name="2 - Θέση περιεχομένου"/>
          <p:cNvSpPr>
            <a:spLocks noGrp="1"/>
          </p:cNvSpPr>
          <p:nvPr>
            <p:ph idx="1"/>
          </p:nvPr>
        </p:nvSpPr>
        <p:spPr/>
        <p:txBody>
          <a:bodyPr>
            <a:noAutofit/>
          </a:bodyPr>
          <a:lstStyle/>
          <a:p>
            <a:pPr marL="0" indent="0">
              <a:buNone/>
            </a:pPr>
            <a:r>
              <a:rPr lang="el-GR" sz="2600" dirty="0" smtClean="0"/>
              <a:t>«Ο καθένας αντλεί από την κληρονομιά του, από το πολιτισμικό του κεφάλαιο, που τον βοηθούν να σκεφτεί την κάθε του προσπάθεια, το στόχο, τις ανταμοιβές, τους ενδεχόμενους κινδύνους, να αξιολογήσει το κόστος σε σχέση με κάθε σχολική υποχρέωση, καθώς και το τι μπορεί να περιμένει από αυτή την επένδυση. […] Κανείς δε βρίσκεται μόνος του σε αυτή την οικοδόμηση του νοήματος. Οι μαθητές και οι μαθήτριες εντάσσονται σε μια μαθητική κοινότητα με τους δικούς της κανόνες και προδιαγραφές, με τις δικές της μνήμες και συνήθειες. […] Αντλούν όμως και από την οικογενειακή τους κουλτούρα.».  </a:t>
            </a:r>
            <a:endParaRPr lang="el-GR" sz="2600" dirty="0"/>
          </a:p>
        </p:txBody>
      </p:sp>
    </p:spTree>
    <p:extLst>
      <p:ext uri="{BB962C8B-B14F-4D97-AF65-F5344CB8AC3E}">
        <p14:creationId xmlns:p14="http://schemas.microsoft.com/office/powerpoint/2010/main" val="2062502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Σκηνή 1η</a:t>
            </a:r>
          </a:p>
        </p:txBody>
      </p:sp>
      <p:sp>
        <p:nvSpPr>
          <p:cNvPr id="3" name="2 - Θέση περιεχομένου"/>
          <p:cNvSpPr>
            <a:spLocks noGrp="1"/>
          </p:cNvSpPr>
          <p:nvPr>
            <p:ph idx="1"/>
          </p:nvPr>
        </p:nvSpPr>
        <p:spPr/>
        <p:txBody>
          <a:bodyPr>
            <a:normAutofit fontScale="70000" lnSpcReduction="20000"/>
          </a:bodyPr>
          <a:lstStyle/>
          <a:p>
            <a:pPr marL="0" indent="0">
              <a:lnSpc>
                <a:spcPct val="120000"/>
              </a:lnSpc>
              <a:buNone/>
            </a:pPr>
            <a:r>
              <a:rPr lang="el-GR" dirty="0" smtClean="0">
                <a:latin typeface="+mj-lt"/>
              </a:rPr>
              <a:t>Θράκη. Νοέμβριος 1998. Ορεινά του Νομού Ροδόπης. Η δασκάλα στο διθέσιο λέει: «Είναι πολύ δύσκολη η κατάσταση. Τα παιδιά δεν μιλάνε ελληνικά. Έχω κάνει πολλές προσπάθειες. Σήμερα όμως έγινε κάτι διαφορετικό στην τάξη μου. Αποφάσισα να τους ξεκινήσω το βιβλίο «Στο παζάρι». Τους το έδειξα. Το περιεργάστηκαν και ζήτησα να κοιτάξουν τις πρώτες σελίδες. Δείχνοντας τις φωτογραφίες όπου φαίνεται το παζάρι της περιοχής με γυναίκες με μαντίλες ετοιμαζόμουν να ζητήσω να μου πουν τι βλέπουν, όταν μια πρωτόγνωρη για αυτή την τάξη φασαρία με πρόλαβε: πνιχτά γέλια, σκούνταγε το ένα το άλλο και άκουγα «Κυρία, </a:t>
            </a:r>
            <a:r>
              <a:rPr lang="el-GR" dirty="0" err="1" smtClean="0">
                <a:latin typeface="+mj-lt"/>
              </a:rPr>
              <a:t>πατάτ</a:t>
            </a:r>
            <a:r>
              <a:rPr lang="el-GR" dirty="0" smtClean="0">
                <a:latin typeface="+mj-lt"/>
              </a:rPr>
              <a:t>, κυρία </a:t>
            </a:r>
            <a:r>
              <a:rPr lang="el-GR" dirty="0" err="1" smtClean="0">
                <a:latin typeface="+mj-lt"/>
              </a:rPr>
              <a:t>ντομάτ</a:t>
            </a:r>
            <a:r>
              <a:rPr lang="el-GR" dirty="0" smtClean="0">
                <a:latin typeface="+mj-lt"/>
              </a:rPr>
              <a:t>, κυρία </a:t>
            </a:r>
            <a:r>
              <a:rPr lang="el-GR" dirty="0" err="1" smtClean="0">
                <a:latin typeface="+mj-lt"/>
              </a:rPr>
              <a:t>παζάρ</a:t>
            </a:r>
            <a:r>
              <a:rPr lang="el-GR" dirty="0" smtClean="0">
                <a:latin typeface="+mj-lt"/>
              </a:rPr>
              <a:t>, </a:t>
            </a:r>
            <a:r>
              <a:rPr lang="el-GR" dirty="0" err="1" smtClean="0">
                <a:latin typeface="+mj-lt"/>
              </a:rPr>
              <a:t>παζάρ</a:t>
            </a:r>
            <a:r>
              <a:rPr lang="el-GR" dirty="0" smtClean="0">
                <a:latin typeface="+mj-lt"/>
              </a:rPr>
              <a:t>, </a:t>
            </a:r>
            <a:r>
              <a:rPr lang="el-GR" dirty="0" err="1" smtClean="0">
                <a:latin typeface="+mj-lt"/>
              </a:rPr>
              <a:t>γκιουζέλ</a:t>
            </a:r>
            <a:r>
              <a:rPr lang="el-GR" dirty="0" smtClean="0">
                <a:latin typeface="+mj-lt"/>
              </a:rPr>
              <a:t>!». Χαμόγελα, διάθεση για κουβέντα και κυρίως ενδιαφέρον για αυτό που είχαν μπροστά τους! Σχεδόν τα έχασα από τη χαρά μου. Μιλούσαν!» </a:t>
            </a:r>
            <a:endParaRPr lang="el-GR" dirty="0">
              <a:latin typeface="+mj-lt"/>
            </a:endParaRPr>
          </a:p>
        </p:txBody>
      </p:sp>
    </p:spTree>
    <p:extLst>
      <p:ext uri="{BB962C8B-B14F-4D97-AF65-F5344CB8AC3E}">
        <p14:creationId xmlns:p14="http://schemas.microsoft.com/office/powerpoint/2010/main" val="55281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Σκηνή </a:t>
            </a:r>
            <a:r>
              <a:rPr lang="en-US" dirty="0" smtClean="0"/>
              <a:t>2</a:t>
            </a:r>
            <a:r>
              <a:rPr lang="el-GR" dirty="0" smtClean="0"/>
              <a:t>η (1/2)</a:t>
            </a:r>
            <a:endParaRPr lang="el-GR" dirty="0"/>
          </a:p>
        </p:txBody>
      </p:sp>
      <p:sp>
        <p:nvSpPr>
          <p:cNvPr id="3" name="2 - Θέση περιεχομένου"/>
          <p:cNvSpPr>
            <a:spLocks noGrp="1"/>
          </p:cNvSpPr>
          <p:nvPr>
            <p:ph idx="1"/>
          </p:nvPr>
        </p:nvSpPr>
        <p:spPr/>
        <p:txBody>
          <a:bodyPr>
            <a:noAutofit/>
          </a:bodyPr>
          <a:lstStyle/>
          <a:p>
            <a:pPr marL="0" indent="0">
              <a:buNone/>
            </a:pPr>
            <a:r>
              <a:rPr lang="el-GR" sz="2200" dirty="0" smtClean="0"/>
              <a:t>Αθήνα. 132</a:t>
            </a:r>
            <a:r>
              <a:rPr lang="el-GR" sz="2200" baseline="30000" dirty="0" smtClean="0"/>
              <a:t>ο</a:t>
            </a:r>
            <a:r>
              <a:rPr lang="el-GR" sz="2200" dirty="0" smtClean="0"/>
              <a:t> Δημοτικό στην Κυψέλη, συνοικία της Αθήνας με πολλούς μετανάστες. 2007. Οι δασκάλες λένε: «Το μάθημα της Ιστορίας της Δ΄ Δημοτικού αναφέρεται στην αρχαία Ελλάδα και στον πολιτισμό της. Θελήσαμε να εμπλουτίσουμε το μάθημα και να το κάνουμε πιο ενδιαφέρον ενσωματώνοντας στοιχεία πολιτισμού από τις πατρίδες των αλλόγλωσσων μαθητών μας. Αφού συζητήσαμε μαζί με τα παιδιά, αποφασίσαμε να συνδέσουμε την ιστορία και τους αρχαιολογικούς χώρους με το φυσικό περιβάλλον, τα οικοσυστήματά τους και τη σύγχρονη πραγματικότητα. Έτσι το θέμα που διαμορφώθηκε ήταν: «Οι αρχαιολογικοί χώροι πνεύμονες πρασίνου στην πόλη μας». Κατά τη διαδικασία εφαρμογής του Προγράμματος, επισκεφθήκαμε πολλούς αρχαιολογικούς χώρους και μάθαμε να τους αντιμετωπίζουμε ως ενιαίο σύνολο φύσης και πολιτισμού. </a:t>
            </a:r>
            <a:endParaRPr lang="el-GR" sz="2200" dirty="0"/>
          </a:p>
        </p:txBody>
      </p:sp>
    </p:spTree>
    <p:extLst>
      <p:ext uri="{BB962C8B-B14F-4D97-AF65-F5344CB8AC3E}">
        <p14:creationId xmlns:p14="http://schemas.microsoft.com/office/powerpoint/2010/main" val="267818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Σκηνή </a:t>
            </a:r>
            <a:r>
              <a:rPr lang="en-US" dirty="0" smtClean="0"/>
              <a:t>2</a:t>
            </a:r>
            <a:r>
              <a:rPr lang="el-GR" dirty="0" smtClean="0"/>
              <a:t>η (2/2)</a:t>
            </a:r>
            <a:endParaRPr lang="el-GR" dirty="0"/>
          </a:p>
        </p:txBody>
      </p:sp>
      <p:sp>
        <p:nvSpPr>
          <p:cNvPr id="3" name="2 - Θέση περιεχομένου"/>
          <p:cNvSpPr>
            <a:spLocks noGrp="1"/>
          </p:cNvSpPr>
          <p:nvPr>
            <p:ph idx="1"/>
          </p:nvPr>
        </p:nvSpPr>
        <p:spPr/>
        <p:txBody>
          <a:bodyPr>
            <a:noAutofit/>
          </a:bodyPr>
          <a:lstStyle/>
          <a:p>
            <a:pPr marL="0" indent="0">
              <a:buNone/>
            </a:pPr>
            <a:r>
              <a:rPr lang="el-GR" sz="2200" dirty="0" smtClean="0"/>
              <a:t>» Έτσι, το ενδιαφέρον των παιδιών για τα οικοσυστήματα αυτών των χωρών συνδέθηκε με το ενδιαφέρον τους για τον αρχαίο πολιτισμό. Σε όλη τη διάρκεια της σχολικής χρονιάς, η αναφορά σε ομοιότητες και διαφορές των ελληνικών αρχαιοτήτων και οικοσυστημάτων με τις αντίστοιχες αναφορές στις αρχαιότητες και τα οικοσυστήματα των πατρίδων των μαθητών μας ήταν συνεχής. Με αυτό τον τρόπο όλα τα παιδιά μίλησαν για την πατρίδα τους, αναφέρθηκαν στα ιστορικά μνημεία, στον πολιτισμό, στα φυτά και στα ζώα της χώρας τους. Οι αλλόγλωσσοι μαθητές χρησιμοποίησαν τη μητρική τους γλώσσα προφορικά και γραπτά όταν παρουσίαζαν τα δικά τους στοιχεία. Τα παιδιά βρήκαν μόνα τους ομοιότητες και διαφορές, ένιωσαν υπερήφανα και διαπίστωσαν το όφελος από αυτή την ανταλλαγή.» </a:t>
            </a:r>
            <a:endParaRPr lang="el-GR" sz="2200" dirty="0"/>
          </a:p>
        </p:txBody>
      </p:sp>
    </p:spTree>
    <p:extLst>
      <p:ext uri="{BB962C8B-B14F-4D97-AF65-F5344CB8AC3E}">
        <p14:creationId xmlns:p14="http://schemas.microsoft.com/office/powerpoint/2010/main" val="2436682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Σκηνή </a:t>
            </a:r>
            <a:r>
              <a:rPr lang="el-GR" dirty="0" smtClean="0"/>
              <a:t>3η (1/3)</a:t>
            </a:r>
            <a:endParaRPr lang="el-GR" dirty="0"/>
          </a:p>
        </p:txBody>
      </p:sp>
      <p:sp>
        <p:nvSpPr>
          <p:cNvPr id="3" name="2 - Θέση περιεχομένου"/>
          <p:cNvSpPr>
            <a:spLocks noGrp="1"/>
          </p:cNvSpPr>
          <p:nvPr>
            <p:ph idx="1"/>
          </p:nvPr>
        </p:nvSpPr>
        <p:spPr/>
        <p:txBody>
          <a:bodyPr>
            <a:noAutofit/>
          </a:bodyPr>
          <a:lstStyle/>
          <a:p>
            <a:pPr marL="0" indent="0">
              <a:buNone/>
            </a:pPr>
            <a:r>
              <a:rPr lang="el-GR" sz="2200" dirty="0" smtClean="0"/>
              <a:t>Γαλλία, Δεκέμβριος 1961. «Ο </a:t>
            </a:r>
            <a:r>
              <a:rPr lang="el-GR" sz="2200" dirty="0" err="1" smtClean="0"/>
              <a:t>Κλοντ</a:t>
            </a:r>
            <a:r>
              <a:rPr lang="el-GR" sz="2200" dirty="0" smtClean="0"/>
              <a:t>, 7 χρονών, παρακολουθούσε κανονικά το σχολείο από την πρώτη μέρα της Α΄ Δημοτικού. Ήταν ένα παιδί συνεσταλμένο. Συμμετείχε ελάχιστα στις δραστηριότητες. Για την ανάγνωση και τη γραφή δεν έδειχνε κανένα ενδιαφέρον. Δεν τον πίεζε κανείς, μια και η βασική παιδαγωγική αρχή του σχολείου ήταν ο σεβασμός στο ρυθμό κάθε παιδιού. Πάντα αναρωτιόμουνα τι ήταν αυτό που είχε ανάγκη για να αρχίσει να ενδιαφέρεται για το τι συνέβαινε στο σχολείο. Ένα πρωί έφτασε κλαίγοντας και μέσα στα αναφιλητά του μας διηγήθηκε ότι χάθηκε το αγαπημένο του σκυλάκι. Ήταν απαρηγόρητος. Αμέσως κάλεσα συνέλευση του σχολείου και αρχίσαμε να συζητάμε με ποιον τρόπο θα μπορούσαμε να τον βοηθήσουμε. </a:t>
            </a:r>
            <a:endParaRPr lang="el-GR" sz="2200" dirty="0"/>
          </a:p>
        </p:txBody>
      </p:sp>
    </p:spTree>
    <p:extLst>
      <p:ext uri="{BB962C8B-B14F-4D97-AF65-F5344CB8AC3E}">
        <p14:creationId xmlns:p14="http://schemas.microsoft.com/office/powerpoint/2010/main" val="2656699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Σκηνή 3η </a:t>
            </a:r>
            <a:r>
              <a:rPr lang="el-GR" dirty="0" smtClean="0"/>
              <a:t>(2/3</a:t>
            </a:r>
            <a:r>
              <a:rPr lang="el-GR" dirty="0"/>
              <a:t>)</a:t>
            </a:r>
          </a:p>
        </p:txBody>
      </p:sp>
      <p:sp>
        <p:nvSpPr>
          <p:cNvPr id="3" name="2 - Θέση περιεχομένου"/>
          <p:cNvSpPr>
            <a:spLocks noGrp="1"/>
          </p:cNvSpPr>
          <p:nvPr>
            <p:ph idx="1"/>
          </p:nvPr>
        </p:nvSpPr>
        <p:spPr/>
        <p:txBody>
          <a:bodyPr>
            <a:noAutofit/>
          </a:bodyPr>
          <a:lstStyle/>
          <a:p>
            <a:pPr marL="0" indent="0">
              <a:buNone/>
            </a:pPr>
            <a:r>
              <a:rPr lang="el-GR" sz="2200" dirty="0"/>
              <a:t>«Να βρεθεί ο σκύλος μου, τίποτε άλλο δεν με ενδιαφέρει» μας έλεγε μονότονα ο Κλοντ. Ο Πιερ πρότεινε καθένας από μας να σκεφτεί και να πει μια ιδέα για να βρεθεί το σκυλάκι. </a:t>
            </a:r>
            <a:r>
              <a:rPr lang="el-GR" sz="2200" dirty="0" smtClean="0"/>
              <a:t>«Να βγούμε στη γειτονιά να μιλήσουμε σε όλους τους γείτονες! Κάποιος μπορεί να το είδε!», «να πάμε στην αστυνομία!», «να ειδοποιήσουμε το δήμαρχο!», «να το γράψουμε στην εφημερίδα του χωριού». «Α, ωραία ιδέα, δε φτάνει όμως η περιγραφή μας. </a:t>
            </a:r>
            <a:r>
              <a:rPr lang="el-GR" sz="2200" dirty="0" err="1" smtClean="0"/>
              <a:t>Κλοντ</a:t>
            </a:r>
            <a:r>
              <a:rPr lang="el-GR" sz="2200" dirty="0" smtClean="0"/>
              <a:t> έχεις μια φωτογραφία του;». «Ε, ίσως κάτι θα βρω». «Το βρήκα», λέει η Μαρί, «να τυπώσουμε μικρές αφίσες με τη φωτογραφία του και να γράψουμε ένα μικρό κείμενο που να λέει πότε και πού τον έχασες και πού θα σε βρουν για να ειδοποιήσουν όταν τον δει κάποιος. Ύστερα να βγούμε και να κολλήσουμε τις μικρές αφίσες σε όλο το χωριό: στα μαγαζιά, στις κολόνες του ηλεκτρικού, στα καφενεία! Παντού!». </a:t>
            </a:r>
            <a:endParaRPr lang="el-GR" sz="2200" dirty="0"/>
          </a:p>
        </p:txBody>
      </p:sp>
    </p:spTree>
    <p:extLst>
      <p:ext uri="{BB962C8B-B14F-4D97-AF65-F5344CB8AC3E}">
        <p14:creationId xmlns:p14="http://schemas.microsoft.com/office/powerpoint/2010/main" val="1532487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Σκηνή 3η </a:t>
            </a:r>
            <a:r>
              <a:rPr lang="el-GR" dirty="0" smtClean="0"/>
              <a:t>(3/3</a:t>
            </a:r>
            <a:r>
              <a:rPr lang="el-GR" dirty="0"/>
              <a:t>)</a:t>
            </a:r>
            <a:endParaRPr lang="en-US" dirty="0"/>
          </a:p>
        </p:txBody>
      </p:sp>
      <p:sp>
        <p:nvSpPr>
          <p:cNvPr id="3" name="Θέση περιεχομένου 2"/>
          <p:cNvSpPr>
            <a:spLocks noGrp="1"/>
          </p:cNvSpPr>
          <p:nvPr>
            <p:ph idx="1"/>
          </p:nvPr>
        </p:nvSpPr>
        <p:spPr/>
        <p:txBody>
          <a:bodyPr>
            <a:normAutofit/>
          </a:bodyPr>
          <a:lstStyle/>
          <a:p>
            <a:pPr marL="0" indent="0">
              <a:buNone/>
            </a:pPr>
            <a:r>
              <a:rPr lang="el-GR" sz="2200" dirty="0"/>
              <a:t>Η ιδέα υιοθετήθηκε αμέσως από όλους. Ο Κλοντ με μεγάλη αγωνία υπαγόρευε το κείμενο, οι υπόλοιποι έγραφαν και έφτιαχναν τις αφίσες και όλοι μαζί βγήκαμε το μεσημέρι και μοιράσαμε και κολλήσαμε αφίσες παντού. </a:t>
            </a:r>
            <a:r>
              <a:rPr lang="el-GR" sz="2200" dirty="0" smtClean="0"/>
              <a:t>Τρεις </a:t>
            </a:r>
            <a:r>
              <a:rPr lang="el-GR" sz="2200" dirty="0"/>
              <a:t>μέρες αργότερα το σκυλάκι βρέθηκε και ο Κλοντ, λάμποντας από χαρά, μας ευχαρίστησε όλους. Από την ημέρα εκείνη και χωρίς καμιά άλλη συζήτηση άρχισε να ενδιαφέρεται για καθετί που σχετιζόταν με τη γραφή και την ανάγνωση, και μέσα σε μικρό χρονικό διάστημα κάλυψε την απόσταση από τους άλλους και συμμετείχε ενεργά σε καθετί που γινόταν στο σχολείο». </a:t>
            </a:r>
          </a:p>
          <a:p>
            <a:endParaRPr lang="en-US" sz="2200" dirty="0"/>
          </a:p>
        </p:txBody>
      </p:sp>
    </p:spTree>
    <p:extLst>
      <p:ext uri="{BB962C8B-B14F-4D97-AF65-F5344CB8AC3E}">
        <p14:creationId xmlns:p14="http://schemas.microsoft.com/office/powerpoint/2010/main" val="1234362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Ερωτήματα</a:t>
            </a:r>
            <a:endParaRPr lang="el-GR" dirty="0"/>
          </a:p>
        </p:txBody>
      </p:sp>
      <p:sp>
        <p:nvSpPr>
          <p:cNvPr id="3" name="2 - Θέση περιεχομένου"/>
          <p:cNvSpPr>
            <a:spLocks noGrp="1"/>
          </p:cNvSpPr>
          <p:nvPr>
            <p:ph idx="1"/>
          </p:nvPr>
        </p:nvSpPr>
        <p:spPr/>
        <p:txBody>
          <a:bodyPr>
            <a:normAutofit/>
          </a:bodyPr>
          <a:lstStyle/>
          <a:p>
            <a:r>
              <a:rPr lang="el-GR" sz="3000" dirty="0" smtClean="0"/>
              <a:t>Ποιο είναι το κοινό σημείο στις τρεις σκηνές;</a:t>
            </a:r>
          </a:p>
          <a:p>
            <a:r>
              <a:rPr lang="el-GR" sz="3000" dirty="0" smtClean="0"/>
              <a:t>Τι ήταν αυτό που έκανε τα παιδιά να μπουν στην εκπαιδευτική διαδικασία; </a:t>
            </a:r>
          </a:p>
          <a:p>
            <a:r>
              <a:rPr lang="el-GR" sz="3000" dirty="0" smtClean="0"/>
              <a:t>Με ποιους τρόπους μπορεί να διασφαλισθεί η ενεργητική συμμετοχή των μαθητών στην εκπαιδευτική διαδικασία; Ποιος είναι ο ρόλος του μαθητή;</a:t>
            </a:r>
          </a:p>
          <a:p>
            <a:endParaRPr lang="el-GR" sz="3000" dirty="0"/>
          </a:p>
        </p:txBody>
      </p:sp>
    </p:spTree>
    <p:extLst>
      <p:ext uri="{BB962C8B-B14F-4D97-AF65-F5344CB8AC3E}">
        <p14:creationId xmlns:p14="http://schemas.microsoft.com/office/powerpoint/2010/main" val="1254213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Αποσπάσματα (1/2)</a:t>
            </a:r>
            <a:endParaRPr lang="el-GR" dirty="0"/>
          </a:p>
        </p:txBody>
      </p:sp>
      <p:sp>
        <p:nvSpPr>
          <p:cNvPr id="3" name="2 - Θέση περιεχομένου"/>
          <p:cNvSpPr>
            <a:spLocks noGrp="1"/>
          </p:cNvSpPr>
          <p:nvPr>
            <p:ph idx="1"/>
          </p:nvPr>
        </p:nvSpPr>
        <p:spPr/>
        <p:txBody>
          <a:bodyPr>
            <a:noAutofit/>
          </a:bodyPr>
          <a:lstStyle/>
          <a:p>
            <a:pPr marL="0" indent="0">
              <a:buNone/>
            </a:pPr>
            <a:r>
              <a:rPr lang="el-GR" sz="2400" dirty="0" smtClean="0"/>
              <a:t>«Καλλιεργήστε στο παιδί την επιθυμία να μάθει και οποιαδήποτε μέθοδος είναι κατάλληλη.» </a:t>
            </a:r>
            <a:endParaRPr lang="en-US" sz="2400" dirty="0" smtClean="0"/>
          </a:p>
          <a:p>
            <a:pPr marL="0" indent="0" algn="r">
              <a:buNone/>
            </a:pPr>
            <a:r>
              <a:rPr lang="en-US" sz="2200" dirty="0" smtClean="0"/>
              <a:t>Rousseau, </a:t>
            </a:r>
            <a:r>
              <a:rPr lang="el-GR" sz="2200" dirty="0" smtClean="0"/>
              <a:t>«Αιμίλιος». </a:t>
            </a:r>
          </a:p>
          <a:p>
            <a:pPr marL="0" indent="0">
              <a:buNone/>
            </a:pPr>
            <a:r>
              <a:rPr lang="el-GR" sz="2400" dirty="0" smtClean="0"/>
              <a:t>«Δεν θα μπορέσουμε ποτέ να αναπτύξουμε την επιστημονική αγωγή αν συνεχίσουμε να συμπεριφερόμαστε στα παιδιά σαν σε αδιαίρετο άθροισμα. Πρέπει να έχουμε υπόψη μας ότι κάθε παιδί έχει σαφώς ξεχωριστή ατομικότητα και η παιδαγωγική επιστήμη πρέπει να δώσει ευκαιρίες στα παιδιά να φανερώσουν τι πραγματικά είναι για να μπορέσουν οι δάσκαλοι να βρουν τα μέσα.»</a:t>
            </a:r>
          </a:p>
          <a:p>
            <a:pPr marL="0" indent="0" algn="r">
              <a:buNone/>
            </a:pPr>
            <a:r>
              <a:rPr lang="el-GR" sz="2400" dirty="0"/>
              <a:t> </a:t>
            </a:r>
            <a:r>
              <a:rPr lang="en-US" sz="2200" dirty="0"/>
              <a:t>J</a:t>
            </a:r>
            <a:r>
              <a:rPr lang="el-GR" sz="2200" dirty="0"/>
              <a:t>. </a:t>
            </a:r>
            <a:r>
              <a:rPr lang="en-US" sz="2200" dirty="0"/>
              <a:t>Dewey</a:t>
            </a:r>
            <a:r>
              <a:rPr lang="el-GR" sz="2200" dirty="0"/>
              <a:t> (1924). </a:t>
            </a:r>
            <a:r>
              <a:rPr lang="el-GR" sz="2200" i="1" dirty="0" smtClean="0"/>
              <a:t>Τα </a:t>
            </a:r>
            <a:r>
              <a:rPr lang="el-GR" sz="2200" i="1" dirty="0"/>
              <a:t>σχολεία της </a:t>
            </a:r>
            <a:r>
              <a:rPr lang="el-GR" sz="2200" i="1" dirty="0" smtClean="0"/>
              <a:t>εργασίας</a:t>
            </a:r>
            <a:r>
              <a:rPr lang="el-GR" sz="2200" dirty="0" smtClean="0"/>
              <a:t>, </a:t>
            </a:r>
            <a:r>
              <a:rPr lang="el-GR" sz="2200" dirty="0"/>
              <a:t>σελ. </a:t>
            </a:r>
            <a:r>
              <a:rPr lang="el-GR" sz="2200" dirty="0" smtClean="0"/>
              <a:t>138.</a:t>
            </a:r>
          </a:p>
        </p:txBody>
      </p:sp>
    </p:spTree>
    <p:extLst>
      <p:ext uri="{BB962C8B-B14F-4D97-AF65-F5344CB8AC3E}">
        <p14:creationId xmlns:p14="http://schemas.microsoft.com/office/powerpoint/2010/main" val="1954868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Αποσπάσματα </a:t>
            </a:r>
            <a:r>
              <a:rPr lang="el-GR" dirty="0" smtClean="0"/>
              <a:t>(2/2</a:t>
            </a:r>
            <a:r>
              <a:rPr lang="el-GR" dirty="0"/>
              <a:t>)</a:t>
            </a:r>
          </a:p>
        </p:txBody>
      </p:sp>
      <p:sp>
        <p:nvSpPr>
          <p:cNvPr id="3" name="2 - Θέση περιεχομένου"/>
          <p:cNvSpPr>
            <a:spLocks noGrp="1"/>
          </p:cNvSpPr>
          <p:nvPr>
            <p:ph idx="1"/>
          </p:nvPr>
        </p:nvSpPr>
        <p:spPr/>
        <p:txBody>
          <a:bodyPr>
            <a:normAutofit/>
          </a:bodyPr>
          <a:lstStyle/>
          <a:p>
            <a:pPr marL="0" indent="0">
              <a:buNone/>
            </a:pPr>
            <a:r>
              <a:rPr lang="el-GR" sz="2400" dirty="0" smtClean="0"/>
              <a:t>«Υπάρχει μάλλον μια ριζική αλλαγή συστήματος. Μέχρι τώρα η δραστηριότητα ήταν το κύριο έργο της δασκάλας. Μα στο σύστημά μας αφήνουμε να δραστηριοποιηθούν μόνο τα παιδιά. Η βαθύτερη διαφορά ανάμεσα στη μέθοδό μας και τα λεγόμενα «αντικειμενικά μαθήματα του παλιότερου συστήματος είναι ότι τα αντικείμενα δεν αποτελούν βοήθημα για τη δασκάλα. Βοηθούν το ίδιο το παιδί. Διαλέγει </a:t>
            </a:r>
            <a:r>
              <a:rPr lang="el-GR" sz="2400" dirty="0" err="1" smtClean="0"/>
              <a:t>ό,τι</a:t>
            </a:r>
            <a:r>
              <a:rPr lang="el-GR" sz="2400" dirty="0" smtClean="0"/>
              <a:t> θέλει για δική του χρήση και εργάζεται με αυτό σύμφωνα με τις δικές του ανάγκες, τις κλίσεις και τα ιδιαίτερα ενδιαφέροντά του. Έτσι τα αντικείμενα γίνονται μέσο για την ανάπτυξή τους.»</a:t>
            </a:r>
          </a:p>
          <a:p>
            <a:pPr marL="0" indent="0" algn="r">
              <a:buNone/>
            </a:pPr>
            <a:r>
              <a:rPr lang="en-US" sz="2200" dirty="0" smtClean="0"/>
              <a:t>Montessori</a:t>
            </a:r>
            <a:r>
              <a:rPr lang="el-GR" sz="2200" dirty="0" smtClean="0"/>
              <a:t>, </a:t>
            </a:r>
            <a:r>
              <a:rPr lang="en-US" sz="2200" dirty="0" smtClean="0"/>
              <a:t>M</a:t>
            </a:r>
            <a:r>
              <a:rPr lang="el-GR" sz="2200" dirty="0" smtClean="0"/>
              <a:t>. (1948), </a:t>
            </a:r>
            <a:r>
              <a:rPr lang="el-GR" sz="2200" i="1" dirty="0" smtClean="0"/>
              <a:t>Η ανακάλυψη του παιδιού</a:t>
            </a:r>
            <a:r>
              <a:rPr lang="el-GR" sz="2200" dirty="0" smtClean="0"/>
              <a:t>, σελ. 153-54.</a:t>
            </a:r>
          </a:p>
          <a:p>
            <a:endParaRPr lang="el-GR" sz="1600" dirty="0"/>
          </a:p>
        </p:txBody>
      </p:sp>
    </p:spTree>
    <p:extLst>
      <p:ext uri="{BB962C8B-B14F-4D97-AF65-F5344CB8AC3E}">
        <p14:creationId xmlns:p14="http://schemas.microsoft.com/office/powerpoint/2010/main" val="3416304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σημαίνει κίνητρο;</a:t>
            </a:r>
            <a:endParaRPr lang="el-GR" dirty="0"/>
          </a:p>
        </p:txBody>
      </p:sp>
      <p:sp>
        <p:nvSpPr>
          <p:cNvPr id="3" name="2 - Θέση περιεχομένου"/>
          <p:cNvSpPr>
            <a:spLocks noGrp="1"/>
          </p:cNvSpPr>
          <p:nvPr>
            <p:ph idx="1"/>
          </p:nvPr>
        </p:nvSpPr>
        <p:spPr/>
        <p:txBody>
          <a:bodyPr>
            <a:normAutofit/>
          </a:bodyPr>
          <a:lstStyle/>
          <a:p>
            <a:pPr marL="0" indent="0">
              <a:buNone/>
            </a:pPr>
            <a:r>
              <a:rPr lang="el-GR" dirty="0" smtClean="0"/>
              <a:t>Έχω κίνητρο να κάνω κάτι σημαίνει επιθυμώ να κάνω κάτι. </a:t>
            </a:r>
            <a:endParaRPr lang="el-GR" dirty="0"/>
          </a:p>
        </p:txBody>
      </p:sp>
    </p:spTree>
    <p:extLst>
      <p:ext uri="{BB962C8B-B14F-4D97-AF65-F5344CB8AC3E}">
        <p14:creationId xmlns:p14="http://schemas.microsoft.com/office/powerpoint/2010/main" val="2542752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a:t>Τσάφος</a:t>
            </a:r>
            <a:r>
              <a:rPr lang="el-GR" sz="2000" dirty="0"/>
              <a:t> </a:t>
            </a:r>
            <a:r>
              <a:rPr lang="el-GR" sz="2000" dirty="0" smtClean="0"/>
              <a:t>2015.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smtClean="0"/>
              <a:t>Εισαγωγή στις Επιστήμες της Αγωγής Ι &amp; ΙΙ. </a:t>
            </a:r>
            <a:r>
              <a:rPr lang="el-GR" sz="2000" dirty="0"/>
              <a:t>Κίνητρο στην </a:t>
            </a:r>
            <a:r>
              <a:rPr lang="el-GR" sz="2000" dirty="0" smtClean="0"/>
              <a:t>εκπαίδευση». 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Ερώτημα</a:t>
            </a:r>
            <a:endParaRPr lang="el-GR" dirty="0"/>
          </a:p>
        </p:txBody>
      </p:sp>
      <p:sp>
        <p:nvSpPr>
          <p:cNvPr id="3" name="2 - Θέση περιεχομένου"/>
          <p:cNvSpPr>
            <a:spLocks noGrp="1"/>
          </p:cNvSpPr>
          <p:nvPr>
            <p:ph idx="1"/>
          </p:nvPr>
        </p:nvSpPr>
        <p:spPr/>
        <p:txBody>
          <a:bodyPr/>
          <a:lstStyle/>
          <a:p>
            <a:pPr marL="0" indent="0">
              <a:buNone/>
            </a:pPr>
            <a:r>
              <a:rPr lang="el-GR" dirty="0" smtClean="0"/>
              <a:t>Με βάση την προσωπική σας εμπειρία υπήρχαν κίνητρα στο σχολείο που φοιτήσατε και τι λογής; </a:t>
            </a:r>
            <a:endParaRPr lang="el-GR" dirty="0"/>
          </a:p>
        </p:txBody>
      </p:sp>
    </p:spTree>
    <p:extLst>
      <p:ext uri="{BB962C8B-B14F-4D97-AF65-F5344CB8AC3E}">
        <p14:creationId xmlns:p14="http://schemas.microsoft.com/office/powerpoint/2010/main" val="2400584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custDataLst>
              <p:tags r:id="rId1"/>
            </p:custDataLst>
          </p:nvPr>
        </p:nvSpPr>
        <p:spPr/>
        <p:txBody>
          <a:bodyPr/>
          <a:lstStyle/>
          <a:p>
            <a:r>
              <a:rPr lang="en-US" dirty="0" smtClean="0"/>
              <a:t>Skinner</a:t>
            </a:r>
            <a:endParaRPr lang="el-GR" dirty="0"/>
          </a:p>
        </p:txBody>
      </p:sp>
      <p:sp>
        <p:nvSpPr>
          <p:cNvPr id="9" name="Θέση περιεχομένου 8"/>
          <p:cNvSpPr>
            <a:spLocks noGrp="1"/>
          </p:cNvSpPr>
          <p:nvPr>
            <p:ph idx="1"/>
          </p:nvPr>
        </p:nvSpPr>
        <p:spPr/>
        <p:txBody>
          <a:bodyPr/>
          <a:lstStyle/>
          <a:p>
            <a:r>
              <a:rPr lang="el-GR" dirty="0" err="1" smtClean="0"/>
              <a:t>Skinner</a:t>
            </a:r>
            <a:r>
              <a:rPr lang="el-GR" dirty="0" smtClean="0"/>
              <a:t> (εκπρόσωπος συμπεριφορισμού): πρέπει να βρεθούν μέσα στην εκπαιδευτική διαδικασία τα σωστά εξωτερικά ερεθίσματα (επιβραβεύσεις - ποινές) για να επιτευχθεί η επιθυμία για μάθηση και η άμεση κινητοποίηση των δυνατοτήτων των μαθητών.</a:t>
            </a:r>
          </a:p>
          <a:p>
            <a:r>
              <a:rPr lang="el-GR" dirty="0" smtClean="0"/>
              <a:t>Κίνητρο: </a:t>
            </a:r>
            <a:r>
              <a:rPr lang="el-GR" b="1" dirty="0" smtClean="0"/>
              <a:t>εξωγενής</a:t>
            </a:r>
            <a:r>
              <a:rPr lang="el-GR" dirty="0" smtClean="0"/>
              <a:t> παράγοντας. </a:t>
            </a:r>
          </a:p>
          <a:p>
            <a:endParaRPr lang="el-GR" dirty="0"/>
          </a:p>
        </p:txBody>
      </p:sp>
    </p:spTree>
    <p:extLst>
      <p:ext uri="{BB962C8B-B14F-4D97-AF65-F5344CB8AC3E}">
        <p14:creationId xmlns:p14="http://schemas.microsoft.com/office/powerpoint/2010/main" val="2847413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Skinner</a:t>
            </a:r>
            <a:r>
              <a:rPr lang="el-GR" dirty="0" smtClean="0"/>
              <a:t>: Αντίληψη για τη διδασκαλία</a:t>
            </a:r>
            <a:endParaRPr lang="el-GR" dirty="0"/>
          </a:p>
        </p:txBody>
      </p:sp>
      <p:sp>
        <p:nvSpPr>
          <p:cNvPr id="3" name="2 - Θέση περιεχομένου"/>
          <p:cNvSpPr>
            <a:spLocks noGrp="1"/>
          </p:cNvSpPr>
          <p:nvPr>
            <p:ph idx="1"/>
          </p:nvPr>
        </p:nvSpPr>
        <p:spPr/>
        <p:txBody>
          <a:bodyPr/>
          <a:lstStyle/>
          <a:p>
            <a:pPr>
              <a:buNone/>
            </a:pPr>
            <a:r>
              <a:rPr lang="el-GR" dirty="0" smtClean="0"/>
              <a:t>Διδασκαλία: </a:t>
            </a:r>
          </a:p>
          <a:p>
            <a:r>
              <a:rPr lang="el-GR" dirty="0"/>
              <a:t>Α</a:t>
            </a:r>
            <a:r>
              <a:rPr lang="el-GR" dirty="0" smtClean="0"/>
              <a:t>πλή μετάδοση γνώσεων από τον πομπό (δάσκαλο) στον δέκτη (μαθητή).</a:t>
            </a:r>
          </a:p>
          <a:p>
            <a:r>
              <a:rPr lang="el-GR" dirty="0"/>
              <a:t>Μ</a:t>
            </a:r>
            <a:r>
              <a:rPr lang="el-GR" dirty="0" smtClean="0"/>
              <a:t>ια γραμμική πορεία που διαταράσσεται από την απώλεια ενδιαφέροντος εκ μέρους των μαθητών. </a:t>
            </a:r>
            <a:endParaRPr lang="el-GR" dirty="0"/>
          </a:p>
        </p:txBody>
      </p:sp>
    </p:spTree>
    <p:extLst>
      <p:ext uri="{BB962C8B-B14F-4D97-AF65-F5344CB8AC3E}">
        <p14:creationId xmlns:p14="http://schemas.microsoft.com/office/powerpoint/2010/main" val="97536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custDataLst>
              <p:tags r:id="rId1"/>
            </p:custDataLst>
          </p:nvPr>
        </p:nvSpPr>
        <p:spPr/>
        <p:txBody>
          <a:bodyPr/>
          <a:lstStyle/>
          <a:p>
            <a:r>
              <a:rPr lang="en-US" dirty="0" smtClean="0"/>
              <a:t>Rogers</a:t>
            </a:r>
            <a:endParaRPr lang="el-GR" dirty="0"/>
          </a:p>
        </p:txBody>
      </p:sp>
      <p:sp>
        <p:nvSpPr>
          <p:cNvPr id="3" name="2 - Θέση περιεχομένου"/>
          <p:cNvSpPr>
            <a:spLocks noGrp="1"/>
          </p:cNvSpPr>
          <p:nvPr>
            <p:ph idx="1"/>
          </p:nvPr>
        </p:nvSpPr>
        <p:spPr/>
        <p:txBody>
          <a:bodyPr>
            <a:normAutofit/>
          </a:bodyPr>
          <a:lstStyle/>
          <a:p>
            <a:pPr>
              <a:buNone/>
            </a:pPr>
            <a:r>
              <a:rPr lang="el-GR" dirty="0" smtClean="0"/>
              <a:t>   Το κίνητρο είναι </a:t>
            </a:r>
            <a:r>
              <a:rPr lang="el-GR" b="1" dirty="0" smtClean="0"/>
              <a:t>ενδογενές</a:t>
            </a:r>
            <a:r>
              <a:rPr lang="el-GR" dirty="0" smtClean="0"/>
              <a:t>, εξαρτάται δηλαδή από το κάθε άτομο, το οποίο μόνο του και σε συνάρτηση με την προσωπική του ιστορία χτίζει τις υποκειμενικές του προσδοκίες: η ενίσχυση σε αυτή την περίπτωση προέρχεται από το αίσθημα πλήρωσης ή όχι των προσωπικών του στόχων. </a:t>
            </a:r>
            <a:endParaRPr lang="el-GR" dirty="0"/>
          </a:p>
        </p:txBody>
      </p:sp>
    </p:spTree>
    <p:extLst>
      <p:ext uri="{BB962C8B-B14F-4D97-AF65-F5344CB8AC3E}">
        <p14:creationId xmlns:p14="http://schemas.microsoft.com/office/powerpoint/2010/main" val="3704323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Ενδογενές κίνητρο</a:t>
            </a:r>
            <a:endParaRPr lang="el-GR" dirty="0"/>
          </a:p>
        </p:txBody>
      </p:sp>
      <p:sp>
        <p:nvSpPr>
          <p:cNvPr id="3" name="2 - Θέση περιεχομένου"/>
          <p:cNvSpPr>
            <a:spLocks noGrp="1"/>
          </p:cNvSpPr>
          <p:nvPr>
            <p:ph idx="1"/>
          </p:nvPr>
        </p:nvSpPr>
        <p:spPr/>
        <p:txBody>
          <a:bodyPr/>
          <a:lstStyle/>
          <a:p>
            <a:r>
              <a:rPr lang="el-GR" dirty="0" smtClean="0"/>
              <a:t>Η επιτυχημένη διδασκαλία είναι αυτή που καταφέρνει να ανταποκριθεί στις εσωτερικές ανάγκες των μαθητών.</a:t>
            </a:r>
          </a:p>
          <a:p>
            <a:r>
              <a:rPr lang="el-GR" dirty="0" smtClean="0"/>
              <a:t>Έτσι η γνώση αποκτά αποκτά προσωπικό νόημα για κάθε μαθητή.</a:t>
            </a:r>
          </a:p>
          <a:p>
            <a:endParaRPr lang="el-GR" dirty="0"/>
          </a:p>
        </p:txBody>
      </p:sp>
    </p:spTree>
    <p:extLst>
      <p:ext uri="{BB962C8B-B14F-4D97-AF65-F5344CB8AC3E}">
        <p14:creationId xmlns:p14="http://schemas.microsoft.com/office/powerpoint/2010/main" val="144589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Rogers</a:t>
            </a:r>
            <a:r>
              <a:rPr lang="el-GR" dirty="0" smtClean="0"/>
              <a:t>: Αντίληψη για τη διδασκαλία</a:t>
            </a:r>
            <a:endParaRPr lang="el-GR" dirty="0"/>
          </a:p>
        </p:txBody>
      </p:sp>
      <p:sp>
        <p:nvSpPr>
          <p:cNvPr id="3" name="2 - Θέση περιεχομένου"/>
          <p:cNvSpPr>
            <a:spLocks noGrp="1"/>
          </p:cNvSpPr>
          <p:nvPr>
            <p:ph idx="1"/>
          </p:nvPr>
        </p:nvSpPr>
        <p:spPr/>
        <p:txBody>
          <a:bodyPr>
            <a:noAutofit/>
          </a:bodyPr>
          <a:lstStyle/>
          <a:p>
            <a:pPr>
              <a:buNone/>
            </a:pPr>
            <a:r>
              <a:rPr lang="el-GR" sz="2800" dirty="0" smtClean="0"/>
              <a:t>Διδασκαλία: </a:t>
            </a:r>
          </a:p>
          <a:p>
            <a:r>
              <a:rPr lang="el-GR" sz="2800" dirty="0" smtClean="0"/>
              <a:t>Μια δυναμική διαδικασία που αναπτύσσεται μέσα από την ενεργό ανάμειξη όλων των υποκειμένων σε αυτή και την αμφίδρομη επικοινωνία ανάμεσα σε όλα τα μέλη.</a:t>
            </a:r>
          </a:p>
          <a:p>
            <a:r>
              <a:rPr lang="el-GR" sz="2800" dirty="0" smtClean="0"/>
              <a:t>Το κίνητρο είναι μια σύνθετη διαδικασία, στην οποία καθένας βρίσκει απαντήσεις στις εσωτερικές του ανάγκες όχι μόνο μέσα από την «αυθεντία» του δασκάλου, αλλά και μέσα από τη συνάντηση με όλους τους άλλους. </a:t>
            </a:r>
            <a:endParaRPr lang="el-GR" sz="2800" dirty="0"/>
          </a:p>
        </p:txBody>
      </p:sp>
    </p:spTree>
    <p:extLst>
      <p:ext uri="{BB962C8B-B14F-4D97-AF65-F5344CB8AC3E}">
        <p14:creationId xmlns:p14="http://schemas.microsoft.com/office/powerpoint/2010/main" val="1061255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Ωστόσο </a:t>
            </a:r>
            <a:endParaRPr lang="el-GR" dirty="0"/>
          </a:p>
        </p:txBody>
      </p:sp>
      <p:sp>
        <p:nvSpPr>
          <p:cNvPr id="3" name="2 - Θέση περιεχομένου"/>
          <p:cNvSpPr>
            <a:spLocks noGrp="1"/>
          </p:cNvSpPr>
          <p:nvPr>
            <p:ph idx="1"/>
          </p:nvPr>
        </p:nvSpPr>
        <p:spPr/>
        <p:txBody>
          <a:bodyPr>
            <a:normAutofit/>
          </a:bodyPr>
          <a:lstStyle/>
          <a:p>
            <a:r>
              <a:rPr lang="el-GR" sz="2800" dirty="0" smtClean="0"/>
              <a:t>Δεν χρειάζονται δραστηριότητες που θεωρούνται κατάλληλες για να κινητοποιούν </a:t>
            </a:r>
            <a:r>
              <a:rPr lang="el-GR" sz="2800" b="1" dirty="0" smtClean="0"/>
              <a:t>γενικώς</a:t>
            </a:r>
            <a:r>
              <a:rPr lang="el-GR" sz="2800" dirty="0" smtClean="0"/>
              <a:t> το ενδιαφέρον των παιδιών.</a:t>
            </a:r>
          </a:p>
          <a:p>
            <a:r>
              <a:rPr lang="el-GR" sz="2800" dirty="0" smtClean="0"/>
              <a:t>Χρειάζονται δραστηριότητες που να ανταποκρίνονται στις ανάγκες των </a:t>
            </a:r>
            <a:r>
              <a:rPr lang="el-GR" sz="2800" b="1" dirty="0" smtClean="0"/>
              <a:t>συγκεκριμένων κάθε φορά μαθητών </a:t>
            </a:r>
            <a:r>
              <a:rPr lang="el-GR" sz="2800" dirty="0" smtClean="0"/>
              <a:t>και ευέλικτες, ώστε να επιτρέπουν τη συνεχή αναπροσαρμογή τους.  </a:t>
            </a:r>
            <a:endParaRPr lang="el-GR" sz="2800" dirty="0"/>
          </a:p>
        </p:txBody>
      </p:sp>
    </p:spTree>
    <p:extLst>
      <p:ext uri="{BB962C8B-B14F-4D97-AF65-F5344CB8AC3E}">
        <p14:creationId xmlns:p14="http://schemas.microsoft.com/office/powerpoint/2010/main" val="40691334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9/3/2017 9:33:20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D0B32026-F8C9-4640-92CF-1848BB6E9D79}">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3235</TotalTime>
  <Words>1811</Words>
  <Application>Microsoft Office PowerPoint</Application>
  <PresentationFormat>On-screen Show (4:3)</PresentationFormat>
  <Paragraphs>87</Paragraphs>
  <Slides>25</Slides>
  <Notes>7</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Θέμα του Office</vt:lpstr>
      <vt:lpstr>Εισαγωγή στις Επιστήμες της Αγωγής</vt:lpstr>
      <vt:lpstr>Τι σημαίνει κίνητρο;</vt:lpstr>
      <vt:lpstr>Ερώτημα</vt:lpstr>
      <vt:lpstr>Skinner</vt:lpstr>
      <vt:lpstr>Skinner: Αντίληψη για τη διδασκαλία</vt:lpstr>
      <vt:lpstr>Rogers</vt:lpstr>
      <vt:lpstr>Ενδογενές κίνητρο</vt:lpstr>
      <vt:lpstr>Rogers: Αντίληψη για τη διδασκαλία</vt:lpstr>
      <vt:lpstr>Ωστόσο </vt:lpstr>
      <vt:lpstr>Perrenoud</vt:lpstr>
      <vt:lpstr>Σκηνή 1η</vt:lpstr>
      <vt:lpstr>Σκηνή 2η (1/2)</vt:lpstr>
      <vt:lpstr>Σκηνή 2η (2/2)</vt:lpstr>
      <vt:lpstr>Σκηνή 3η (1/3)</vt:lpstr>
      <vt:lpstr>Σκηνή 3η (2/3)</vt:lpstr>
      <vt:lpstr>Σκηνή 3η (3/3)</vt:lpstr>
      <vt:lpstr>Ερωτήματα</vt:lpstr>
      <vt:lpstr>Αποσπάσματα (1/2)</vt:lpstr>
      <vt:lpstr>Αποσπάσματα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Κίνητρο στην εκπαίδευση</dc:title>
  <dc:subject>Εισαγωγή στις Επιστήμες της Αγωγής</dc:subject>
  <dc:creator>Αλεξάνδρα Ανδρούσου;Βασίλης Τσάφος</dc:creator>
  <cp:lastModifiedBy>takis81 mark</cp:lastModifiedBy>
  <cp:revision>334</cp:revision>
  <dcterms:created xsi:type="dcterms:W3CDTF">2012-09-06T09:03:05Z</dcterms:created>
  <dcterms:modified xsi:type="dcterms:W3CDTF">2017-03-19T19:52:56Z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