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5" r:id="rId3"/>
    <p:sldId id="301" r:id="rId4"/>
    <p:sldId id="317" r:id="rId5"/>
    <p:sldId id="302" r:id="rId6"/>
    <p:sldId id="303" r:id="rId7"/>
    <p:sldId id="318" r:id="rId8"/>
    <p:sldId id="307" r:id="rId9"/>
    <p:sldId id="309" r:id="rId10"/>
    <p:sldId id="312" r:id="rId11"/>
    <p:sldId id="315" r:id="rId12"/>
    <p:sldId id="316" r:id="rId13"/>
    <p:sldId id="313" r:id="rId14"/>
    <p:sldId id="314" r:id="rId15"/>
    <p:sldId id="308" r:id="rId16"/>
    <p:sldId id="280" r:id="rId17"/>
    <p:sldId id="290" r:id="rId18"/>
    <p:sldId id="295" r:id="rId19"/>
    <p:sldId id="299" r:id="rId20"/>
    <p:sldId id="292" r:id="rId21"/>
    <p:sldId id="291" r:id="rId22"/>
    <p:sldId id="294"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5"/>
            <p14:sldId id="301"/>
            <p14:sldId id="317"/>
            <p14:sldId id="302"/>
            <p14:sldId id="303"/>
            <p14:sldId id="318"/>
            <p14:sldId id="307"/>
            <p14:sldId id="309"/>
            <p14:sldId id="312"/>
            <p14:sldId id="315"/>
            <p14:sldId id="316"/>
            <p14:sldId id="313"/>
            <p14:sldId id="314"/>
            <p14:sldId id="308"/>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9309" autoAdjust="0"/>
  </p:normalViewPr>
  <p:slideViewPr>
    <p:cSldViewPr>
      <p:cViewPr varScale="1">
        <p:scale>
          <a:sx n="69" d="100"/>
          <a:sy n="69" d="100"/>
        </p:scale>
        <p:origin x="-113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baseline="0" dirty="0" smtClean="0">
                <a:solidFill>
                  <a:srgbClr val="5075BC"/>
                </a:solidFill>
              </a:rPr>
              <a:t>Γενική εισαγωγή στην τέχνη της ερμηνείας στον ελληνικό και ιουδαϊκό κόσμο 2</a:t>
            </a:r>
            <a:endParaRPr lang="en-US" sz="1000" baseline="0" dirty="0" smtClean="0">
              <a:solidFill>
                <a:srgbClr val="5075BC"/>
              </a:solidFill>
            </a:endParaRPr>
          </a:p>
          <a:p>
            <a:endParaRPr lang="el-GR" sz="1000" dirty="0" smtClean="0"/>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eclass.uoa.gr/courses/SOCTHEOL10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opencourses.uoa.gr/courses/SOCTHEOL10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Ερμηνεία και ερμηνευτική της Καινής Διαθήκης</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rPr>
              <a:t>Ενότητα 1: </a:t>
            </a:r>
            <a:r>
              <a:rPr lang="el-GR" sz="2800" dirty="0" smtClean="0"/>
              <a:t>Η </a:t>
            </a:r>
            <a:r>
              <a:rPr lang="el-GR" sz="2800" dirty="0"/>
              <a:t>τέχνη της </a:t>
            </a:r>
            <a:r>
              <a:rPr lang="el-GR" sz="2800"/>
              <a:t>ερμηνείας </a:t>
            </a:r>
            <a:r>
              <a:rPr lang="el-GR" sz="2800" smtClean="0"/>
              <a:t>2</a:t>
            </a:r>
            <a:endParaRPr lang="en-US" sz="2800" dirty="0"/>
          </a:p>
          <a:p>
            <a:endParaRPr lang="el-GR" sz="2800" dirty="0" smtClean="0"/>
          </a:p>
          <a:p>
            <a:r>
              <a:rPr lang="el-GR" sz="2800" dirty="0" smtClean="0"/>
              <a:t>Σωτήριος </a:t>
            </a:r>
            <a:r>
              <a:rPr lang="el-GR" sz="2800" dirty="0"/>
              <a:t>Δεσπότης</a:t>
            </a:r>
          </a:p>
          <a:p>
            <a:r>
              <a:rPr lang="el-GR" sz="2800" dirty="0"/>
              <a:t>Θεολογική Σχολή</a:t>
            </a:r>
          </a:p>
          <a:p>
            <a:r>
              <a:rPr lang="el-GR" sz="2800" dirty="0"/>
              <a:t>Τμήμα Κοινωνικής Θεολογίας</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ΤΕΛΕΥΤΑΙΑ ΦΑΣΗ</a:t>
            </a:r>
            <a:endParaRPr lang="en-US" dirty="0"/>
          </a:p>
        </p:txBody>
      </p:sp>
      <p:sp>
        <p:nvSpPr>
          <p:cNvPr id="3" name="Content Placeholder 2"/>
          <p:cNvSpPr>
            <a:spLocks noGrp="1"/>
          </p:cNvSpPr>
          <p:nvPr>
            <p:ph idx="1"/>
          </p:nvPr>
        </p:nvSpPr>
        <p:spPr/>
        <p:txBody>
          <a:bodyPr/>
          <a:lstStyle/>
          <a:p>
            <a:r>
              <a:rPr lang="el-GR" dirty="0"/>
              <a:t>Στο τέλος δίνουμε το δικό μας τίτλο (ή τίτλους) στην ενότητα, ενώ προσπαθούμε να προσδιορίσουμε και το φιλολογικό της είδος, προκειμένου να τη συγκρίνουμε με άλλες παρόμοιες εντός του Ευαγγελίου. </a:t>
            </a:r>
          </a:p>
        </p:txBody>
      </p:sp>
    </p:spTree>
    <p:extLst>
      <p:ext uri="{BB962C8B-B14F-4D97-AF65-F5344CB8AC3E}">
        <p14:creationId xmlns:p14="http://schemas.microsoft.com/office/powerpoint/2010/main" val="3613616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ΣΥΓΚΡΙΣΗ ΜΕΤΑΦΡΑΣΕΩΝ</a:t>
            </a:r>
            <a:endParaRPr lang="en-US" dirty="0"/>
          </a:p>
        </p:txBody>
      </p:sp>
      <p:sp>
        <p:nvSpPr>
          <p:cNvPr id="3" name="Content Placeholder 2"/>
          <p:cNvSpPr>
            <a:spLocks noGrp="1"/>
          </p:cNvSpPr>
          <p:nvPr>
            <p:ph idx="1"/>
          </p:nvPr>
        </p:nvSpPr>
        <p:spPr/>
        <p:txBody>
          <a:bodyPr>
            <a:normAutofit fontScale="92500" lnSpcReduction="20000"/>
          </a:bodyPr>
          <a:lstStyle/>
          <a:p>
            <a:r>
              <a:rPr lang="el-GR" dirty="0"/>
              <a:t>Στο τέλος συγκρίνουμε τη δικιά μας μετάφραση με τις άλλες αρχαίες αλλά και σύγχρονες μεταφράσεις και εντοπίζουμε τις διαφορές. Υπάρχουν δύο μέθοδοι μεταφράσεως: αυτή της </a:t>
            </a:r>
            <a:r>
              <a:rPr lang="el-GR" b="1" dirty="0"/>
              <a:t>τυπικής αντιστοιχίας – </a:t>
            </a:r>
            <a:r>
              <a:rPr lang="en-US" b="1" dirty="0"/>
              <a:t>formal equivalence</a:t>
            </a:r>
            <a:r>
              <a:rPr lang="el-GR" dirty="0"/>
              <a:t> (πρβλ. τη μετάφραση της Π.Δ. από τον Ακύλα και τη μετάφραση ολόκληρης της Γραφής από το Ν. Βάμβα) και της </a:t>
            </a:r>
            <a:r>
              <a:rPr lang="el-GR" b="1" dirty="0"/>
              <a:t>εννοιολογικής αντιστοιχίας-</a:t>
            </a:r>
            <a:r>
              <a:rPr lang="en-US" b="1" dirty="0"/>
              <a:t>semantic</a:t>
            </a:r>
            <a:r>
              <a:rPr lang="el-GR" b="1" dirty="0"/>
              <a:t>/</a:t>
            </a:r>
            <a:r>
              <a:rPr lang="en-US" b="1" dirty="0"/>
              <a:t>functional equivalence</a:t>
            </a:r>
            <a:r>
              <a:rPr lang="el-GR" dirty="0"/>
              <a:t> (μετάφραση των Ο΄-μετάφραση των έξι καθηγητών της  Βιβλικής Εταιρίας </a:t>
            </a:r>
          </a:p>
          <a:p>
            <a:endParaRPr lang="en-US" dirty="0"/>
          </a:p>
        </p:txBody>
      </p:sp>
    </p:spTree>
    <p:extLst>
      <p:ext uri="{BB962C8B-B14F-4D97-AF65-F5344CB8AC3E}">
        <p14:creationId xmlns:p14="http://schemas.microsoft.com/office/powerpoint/2010/main" val="4061887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ΔΡΑΜΑΤΙΚΗ ΑΝΑΠΑΡΑΣΤΑΣΗ ΤΟΥ ΚΕΙΜΕΝΟΥ</a:t>
            </a:r>
            <a:endParaRPr lang="en-US" dirty="0"/>
          </a:p>
        </p:txBody>
      </p:sp>
      <p:sp>
        <p:nvSpPr>
          <p:cNvPr id="3" name="Content Placeholder 2"/>
          <p:cNvSpPr>
            <a:spLocks noGrp="1"/>
          </p:cNvSpPr>
          <p:nvPr>
            <p:ph idx="1"/>
          </p:nvPr>
        </p:nvSpPr>
        <p:spPr/>
        <p:txBody>
          <a:bodyPr/>
          <a:lstStyle/>
          <a:p>
            <a:r>
              <a:rPr lang="el-GR" dirty="0"/>
              <a:t>ΤΙ ΣΥΜΒΑΙΝΕΙ ΣΤΗΝ ΔΥΣΗ</a:t>
            </a:r>
          </a:p>
          <a:p>
            <a:endParaRPr lang="en-US" dirty="0"/>
          </a:p>
        </p:txBody>
      </p:sp>
    </p:spTree>
    <p:extLst>
      <p:ext uri="{BB962C8B-B14F-4D97-AF65-F5344CB8AC3E}">
        <p14:creationId xmlns:p14="http://schemas.microsoft.com/office/powerpoint/2010/main" val="1992597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ΒΙΒΛΙΟΔΡΑΜΑ</a:t>
            </a:r>
            <a:endParaRPr lang="en-US" dirty="0"/>
          </a:p>
        </p:txBody>
      </p:sp>
      <p:sp>
        <p:nvSpPr>
          <p:cNvPr id="3" name="Content Placeholder 2"/>
          <p:cNvSpPr>
            <a:spLocks noGrp="1"/>
          </p:cNvSpPr>
          <p:nvPr>
            <p:ph idx="1"/>
          </p:nvPr>
        </p:nvSpPr>
        <p:spPr/>
        <p:txBody>
          <a:bodyPr>
            <a:normAutofit lnSpcReduction="10000"/>
          </a:bodyPr>
          <a:lstStyle/>
          <a:p>
            <a:r>
              <a:rPr lang="el-GR" b="1" dirty="0"/>
              <a:t>(</a:t>
            </a:r>
            <a:r>
              <a:rPr lang="en-US" b="1" dirty="0" err="1"/>
              <a:t>Bibeldrama</a:t>
            </a:r>
            <a:r>
              <a:rPr lang="el-GR" b="1" dirty="0"/>
              <a:t>)</a:t>
            </a:r>
            <a:r>
              <a:rPr lang="el-GR" dirty="0"/>
              <a:t>. Μια ομάδα ανθρώπων προσπαθεί να ανα-βιώσει τα κείμενα της Α.Γ. μέσα από τη δραματική αναπαράστασή τους, όπου ο καθένας αναλαμβάνει ένα ρόλο και προσπαθεί με την καρδιά, τις αισθήσεις, το σώμα του και κυρίως μέσω του διαλόγου με τα κείμενα αλλά και τους άλλους, να ταυτιστεί με κάποια βιβλική φιγούρα και να βρει διεξόδους στα υπαρξιακά προβλήματά του</a:t>
            </a:r>
            <a:endParaRPr lang="en-US" dirty="0"/>
          </a:p>
        </p:txBody>
      </p:sp>
    </p:spTree>
    <p:extLst>
      <p:ext uri="{BB962C8B-B14F-4D97-AF65-F5344CB8AC3E}">
        <p14:creationId xmlns:p14="http://schemas.microsoft.com/office/powerpoint/2010/main" val="229498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ΣΤΗΝ ΟΡΘΟΔΟΞΗ ΕΚΚΛΗΣΙΑ</a:t>
            </a:r>
            <a:endParaRPr lang="en-US" dirty="0"/>
          </a:p>
        </p:txBody>
      </p:sp>
      <p:sp>
        <p:nvSpPr>
          <p:cNvPr id="3" name="Content Placeholder 2"/>
          <p:cNvSpPr>
            <a:spLocks noGrp="1"/>
          </p:cNvSpPr>
          <p:nvPr>
            <p:ph idx="1"/>
          </p:nvPr>
        </p:nvSpPr>
        <p:spPr/>
        <p:txBody>
          <a:bodyPr>
            <a:normAutofit fontScale="92500" lnSpcReduction="20000"/>
          </a:bodyPr>
          <a:lstStyle/>
          <a:p>
            <a:r>
              <a:rPr lang="el-GR" dirty="0"/>
              <a:t>Στην Ορθόδοξη Εκκλησία τα γεγονότα της Βίβλου «εκσυγχρονίζονται» μέσα στα πλαίσια της θείας Λατρείας και ιδίως της θείας Ευχαριστίας, όπου οι πιστοί μέσω της ψυχής και του κορμιού (και μάλιστα όλων των αισθήσεων) γίνονται κοινωνοί </a:t>
            </a:r>
            <a:r>
              <a:rPr lang="el-GR" i="1" dirty="0"/>
              <a:t>πάντων τῶν γεγενημένων. τοῦ Σταυροῦ, τοῦ Τάφου, τῆς τριημέρου Ἀναστάσεως, τῆς εἰς οὐρανοὺς ἀναβάσεως</a:t>
            </a:r>
            <a:r>
              <a:rPr lang="el-GR" dirty="0"/>
              <a:t>, (ακόμη και)</a:t>
            </a:r>
            <a:r>
              <a:rPr lang="el-GR" b="1" i="1" dirty="0"/>
              <a:t> τῆς Δευτέρας καὶ ἐνδόξου πάλιν Παρουσίας</a:t>
            </a:r>
            <a:r>
              <a:rPr lang="el-GR" dirty="0"/>
              <a:t> (Ευχή της Αναφοράς της Θείας Λειτουργίας του Χρυσοστόμου</a:t>
            </a:r>
            <a:endParaRPr lang="en-US" dirty="0"/>
          </a:p>
        </p:txBody>
      </p:sp>
    </p:spTree>
    <p:extLst>
      <p:ext uri="{BB962C8B-B14F-4D97-AF65-F5344CB8AC3E}">
        <p14:creationId xmlns:p14="http://schemas.microsoft.com/office/powerpoint/2010/main" val="142619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ΒΙΒΛΙΚΟ ΔΡΑΜΑ</a:t>
            </a:r>
            <a:endParaRPr lang="en-US" dirty="0"/>
          </a:p>
        </p:txBody>
      </p:sp>
      <p:sp>
        <p:nvSpPr>
          <p:cNvPr id="3" name="Content Placeholder 2"/>
          <p:cNvSpPr>
            <a:spLocks noGrp="1"/>
          </p:cNvSpPr>
          <p:nvPr>
            <p:ph idx="1"/>
          </p:nvPr>
        </p:nvSpPr>
        <p:spPr/>
        <p:txBody>
          <a:bodyPr/>
          <a:lstStyle/>
          <a:p>
            <a:r>
              <a:rPr lang="el-GR" dirty="0"/>
              <a:t>το </a:t>
            </a:r>
            <a:r>
              <a:rPr lang="el-GR" b="1" i="1" dirty="0"/>
              <a:t>βιβλικό δράμα</a:t>
            </a:r>
            <a:r>
              <a:rPr lang="el-GR" b="1" dirty="0"/>
              <a:t>,</a:t>
            </a:r>
            <a:r>
              <a:rPr lang="el-GR" dirty="0"/>
              <a:t> το οποίο επιβιώνει μέχρι σήμερα και στην ανατολική Εκκλησία με την τις ακλουθίες του νιπτήρος,λιτανεία Εσταυρωμένου και την περιφορά του επιταφίου</a:t>
            </a:r>
          </a:p>
          <a:p>
            <a:endParaRPr lang="en-US" dirty="0"/>
          </a:p>
        </p:txBody>
      </p:sp>
    </p:spTree>
    <p:extLst>
      <p:ext uri="{BB962C8B-B14F-4D97-AF65-F5344CB8AC3E}">
        <p14:creationId xmlns:p14="http://schemas.microsoft.com/office/powerpoint/2010/main" val="1349655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solidFill>
                  <a:srgbClr val="5075BC"/>
                </a:solidFill>
              </a:rPr>
              <a:t>Τέλος Ενότητας</a:t>
            </a:r>
            <a:endParaRPr lang="el-GR" dirty="0">
              <a:solidFill>
                <a:srgbClr val="5075BC"/>
              </a:solidFill>
            </a:endParaRPr>
          </a:p>
        </p:txBody>
      </p:sp>
      <p:sp>
        <p:nvSpPr>
          <p:cNvPr id="8" name="Υπότιτλος 7"/>
          <p:cNvSpPr>
            <a:spLocks noGrp="1"/>
          </p:cNvSpPr>
          <p:nvPr>
            <p:ph type="subTitle" idx="1"/>
          </p:nvPr>
        </p:nvSpPr>
        <p:spPr/>
        <p:txBody>
          <a:bodyPr/>
          <a:lstStyle/>
          <a:p>
            <a:r>
              <a:rPr lang="el-GR" dirty="0"/>
              <a:t>Γενική </a:t>
            </a:r>
            <a:r>
              <a:rPr lang="el-GR" dirty="0" smtClean="0"/>
              <a:t>εισαγωγή </a:t>
            </a:r>
            <a:r>
              <a:rPr lang="el-GR" dirty="0"/>
              <a:t>στην τέχνη της ερμηνείας στον ελληνικό και ιουδαϊκό κόσμο 2</a:t>
            </a:r>
            <a:endParaRPr lang="en-US" dirty="0"/>
          </a:p>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1.0..  </a:t>
            </a:r>
          </a:p>
          <a:p>
            <a:pPr marL="0" indent="0">
              <a:buNone/>
            </a:pPr>
            <a:r>
              <a:rPr lang="el-GR" sz="2000" dirty="0"/>
              <a:t>Έχουν προηγηθεί οι κάτωθι εκδόσεις:</a:t>
            </a:r>
          </a:p>
          <a:p>
            <a:r>
              <a:rPr lang="el-GR" sz="2000" dirty="0"/>
              <a:t>Έκδοση διαθέσιμη εδώ </a:t>
            </a:r>
            <a:r>
              <a:rPr lang="en-US" sz="2000" dirty="0">
                <a:solidFill>
                  <a:srgbClr val="000000"/>
                </a:solidFill>
                <a:hlinkClick r:id="rId3"/>
              </a:rPr>
              <a:t>http://eclass.uoa.gr/courses/SOCTHEOL105/</a:t>
            </a:r>
            <a:endParaRPr lang="el-GR" sz="2000" dirty="0">
              <a:solidFill>
                <a:srgbClr val="000000"/>
              </a:solidFill>
            </a:endParaRPr>
          </a:p>
          <a:p>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ΠΡΟΚΑΤΑΡΚΤΙΚΑ ΒΗΜΑΤΑ</a:t>
            </a:r>
          </a:p>
        </p:txBody>
      </p:sp>
      <p:sp>
        <p:nvSpPr>
          <p:cNvPr id="5" name="Θέση περιεχομένου 4"/>
          <p:cNvSpPr>
            <a:spLocks noGrp="1"/>
          </p:cNvSpPr>
          <p:nvPr>
            <p:ph idx="1"/>
          </p:nvPr>
        </p:nvSpPr>
        <p:spPr/>
        <p:txBody>
          <a:bodyPr>
            <a:noAutofit/>
          </a:bodyPr>
          <a:lstStyle/>
          <a:p>
            <a:r>
              <a:rPr lang="el-GR" sz="3600" dirty="0"/>
              <a:t>ΟΡΙΟΘΕΤΗΣΗ ΚΕΙΜΕΝΟΥ</a:t>
            </a:r>
          </a:p>
          <a:p>
            <a:r>
              <a:rPr lang="el-GR" sz="3600" dirty="0"/>
              <a:t>Επισήμανσις αρχής και τέλους της ενότητας</a:t>
            </a:r>
          </a:p>
          <a:p>
            <a:r>
              <a:rPr lang="el-GR" sz="3600" dirty="0"/>
              <a:t>Εξιχνίασης αλληλουχίας που έχει αυτό με το πλαίσιο και το μακροκείμενο</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a:t>Copyright Εθνικόν και Καποδιστριακόν Πανεπιστήμιον </a:t>
            </a:r>
            <a:r>
              <a:rPr lang="el-GR" sz="2000" dirty="0" smtClean="0"/>
              <a:t>Αθηνών</a:t>
            </a:r>
            <a:r>
              <a:rPr lang="en-US" sz="2000" dirty="0" smtClean="0"/>
              <a:t> 2015,</a:t>
            </a:r>
            <a:r>
              <a:rPr lang="el-GR" sz="2000" dirty="0" smtClean="0"/>
              <a:t> </a:t>
            </a:r>
            <a:r>
              <a:rPr lang="el-GR" sz="2000" dirty="0">
                <a:solidFill>
                  <a:srgbClr val="000000"/>
                </a:solidFill>
              </a:rPr>
              <a:t>Σωτήριος Δεσπότης</a:t>
            </a:r>
            <a:r>
              <a:rPr lang="el-GR" sz="2000" dirty="0"/>
              <a:t>. </a:t>
            </a:r>
            <a:r>
              <a:rPr lang="el-GR" sz="2000"/>
              <a:t>Σωτήριος Δεσπότης. </a:t>
            </a:r>
            <a:r>
              <a:rPr lang="el-GR" sz="2000" smtClean="0">
                <a:solidFill>
                  <a:srgbClr val="000000"/>
                </a:solidFill>
              </a:rPr>
              <a:t>«</a:t>
            </a:r>
            <a:r>
              <a:rPr lang="el-GR" sz="2000" dirty="0">
                <a:solidFill>
                  <a:srgbClr val="000000"/>
                </a:solidFill>
              </a:rPr>
              <a:t>Ερμηνεία και Ερμηνευτική της Καινής Διαθήκη: </a:t>
            </a:r>
            <a:r>
              <a:rPr lang="el-GR" sz="2000" dirty="0"/>
              <a:t>Γενική Εισαγωγή στην τέχνη της ερμηνείας στον ελληνικό και ιουδαϊκό </a:t>
            </a:r>
            <a:r>
              <a:rPr lang="el-GR" sz="2000" dirty="0" smtClean="0"/>
              <a:t>κόσμο 2». </a:t>
            </a:r>
            <a:r>
              <a:rPr lang="el-GR" sz="2000" dirty="0"/>
              <a:t>Έκδοση: 1.0 Αθήνα 2015. Διαθέσιμο από τη δικτυακή διεύθυνση:</a:t>
            </a:r>
          </a:p>
          <a:p>
            <a:pPr marL="0" indent="0">
              <a:buNone/>
            </a:pPr>
            <a:r>
              <a:rPr lang="en-US" sz="2000" dirty="0">
                <a:hlinkClick r:id="rId3"/>
              </a:rPr>
              <a:t>http://opencourses.uoa.gr/courses/SOCTHEOL105/</a:t>
            </a:r>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r>
              <a:rPr lang="el-GR" dirty="0"/>
              <a:t>ΡΙΤΙΚΗ ΤΟΥ ΚΕΙΜΕΝΟΥ</a:t>
            </a:r>
            <a:endParaRPr lang="en-US" dirty="0"/>
          </a:p>
        </p:txBody>
      </p:sp>
      <p:sp>
        <p:nvSpPr>
          <p:cNvPr id="3" name="Content Placeholder 2"/>
          <p:cNvSpPr>
            <a:spLocks noGrp="1"/>
          </p:cNvSpPr>
          <p:nvPr>
            <p:ph idx="1"/>
          </p:nvPr>
        </p:nvSpPr>
        <p:spPr/>
        <p:txBody>
          <a:bodyPr/>
          <a:lstStyle/>
          <a:p>
            <a:r>
              <a:rPr lang="el-GR" dirty="0"/>
              <a:t>Μέσω της κριτικής του κειμένου προσπαθούμε να ανακαλύψουμε το αυθεντικότερο κείμενο</a:t>
            </a:r>
          </a:p>
        </p:txBody>
      </p:sp>
    </p:spTree>
    <p:extLst>
      <p:ext uri="{BB962C8B-B14F-4D97-AF65-F5344CB8AC3E}">
        <p14:creationId xmlns:p14="http://schemas.microsoft.com/office/powerpoint/2010/main" val="1845941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ΑΝΑΓΝΩΣΗ ΤΟΥ ΚΕΙΜΕΝΟΥ</a:t>
            </a:r>
            <a:endParaRPr lang="en-US" dirty="0"/>
          </a:p>
        </p:txBody>
      </p:sp>
      <p:sp>
        <p:nvSpPr>
          <p:cNvPr id="3" name="Content Placeholder 2"/>
          <p:cNvSpPr>
            <a:spLocks noGrp="1"/>
          </p:cNvSpPr>
          <p:nvPr>
            <p:ph idx="1"/>
          </p:nvPr>
        </p:nvSpPr>
        <p:spPr/>
        <p:txBody>
          <a:bodyPr/>
          <a:lstStyle/>
          <a:p>
            <a:r>
              <a:rPr lang="el-GR" dirty="0"/>
              <a:t>Τα Ευαγγέλια γραφτηκαν για να ακουσθούν  κατά την διάρκεια της λατρευτικής σύναξης της Κυριακής</a:t>
            </a:r>
          </a:p>
          <a:p>
            <a:r>
              <a:rPr lang="el-GR" dirty="0"/>
              <a:t>Μέσα σε Εσχατολογικό Ενθουσιασμό</a:t>
            </a:r>
          </a:p>
        </p:txBody>
      </p:sp>
    </p:spTree>
    <p:extLst>
      <p:ext uri="{BB962C8B-B14F-4D97-AF65-F5344CB8AC3E}">
        <p14:creationId xmlns:p14="http://schemas.microsoft.com/office/powerpoint/2010/main" val="300414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ΠΡΟΥΠΟΘΕΣΕΙΣ ΑΝΑΓΝΩΣΗΣ</a:t>
            </a:r>
            <a:endParaRPr lang="en-US" dirty="0"/>
          </a:p>
        </p:txBody>
      </p:sp>
      <p:sp>
        <p:nvSpPr>
          <p:cNvPr id="3" name="Content Placeholder 2"/>
          <p:cNvSpPr>
            <a:spLocks noGrp="1"/>
          </p:cNvSpPr>
          <p:nvPr>
            <p:ph idx="1"/>
          </p:nvPr>
        </p:nvSpPr>
        <p:spPr/>
        <p:txBody>
          <a:bodyPr/>
          <a:lstStyle/>
          <a:p>
            <a:r>
              <a:rPr lang="el-GR" dirty="0"/>
              <a:t>ΕΥΣΤΟΧΗ ΑΝΑΓΝΩΣΗ</a:t>
            </a:r>
          </a:p>
          <a:p>
            <a:r>
              <a:rPr lang="el-GR" dirty="0"/>
              <a:t>ΟΡΘΟΣ ΤΟΝΙΣΜΟΣ</a:t>
            </a:r>
          </a:p>
          <a:p>
            <a:r>
              <a:rPr lang="el-GR" dirty="0"/>
              <a:t>ΜΕΓΑΛΩΦΩΝΙΑ</a:t>
            </a:r>
          </a:p>
          <a:p>
            <a:r>
              <a:rPr lang="el-GR" dirty="0"/>
              <a:t>ΜΕ ΤΗΝ ΣΩΣΤΗ ΜΕΛΩΔΙΚΟΤΗΤΑ ΤΗΣ ΕΛΛΗΝΙΚΗΣ ΓΛΩΣΣΑΣ</a:t>
            </a:r>
          </a:p>
        </p:txBody>
      </p:sp>
    </p:spTree>
    <p:extLst>
      <p:ext uri="{BB962C8B-B14F-4D97-AF65-F5344CB8AC3E}">
        <p14:creationId xmlns:p14="http://schemas.microsoft.com/office/powerpoint/2010/main" val="424338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ΚΑΤΑΓΡΑΦΗ ΤΟΥ ΚΕΙΜΕΝΟΥ</a:t>
            </a:r>
            <a:br>
              <a:rPr lang="el-GR" dirty="0"/>
            </a:br>
            <a:endParaRPr lang="en-US" dirty="0"/>
          </a:p>
        </p:txBody>
      </p:sp>
      <p:sp>
        <p:nvSpPr>
          <p:cNvPr id="3" name="Content Placeholder 2"/>
          <p:cNvSpPr>
            <a:spLocks noGrp="1"/>
          </p:cNvSpPr>
          <p:nvPr>
            <p:ph idx="1"/>
          </p:nvPr>
        </p:nvSpPr>
        <p:spPr/>
        <p:txBody>
          <a:bodyPr/>
          <a:lstStyle/>
          <a:p>
            <a:r>
              <a:rPr lang="el-GR" dirty="0"/>
              <a:t>ΚΑΤΑΓΡΑΦΟΥΜΕ ΤΟ ΚΕΙΜΕΝΟ ΧΩΡΙΣ ΝΑ ΕΠΗΡΡΕΑΖΟΜΑΣΤΕ ΑΠΟ ΤΗΝ ΑΡΙΘΜΗΣΗ ΣΤΙΧΩΝ</a:t>
            </a:r>
          </a:p>
          <a:p>
            <a:r>
              <a:rPr lang="el-GR" dirty="0"/>
              <a:t>ΠΡΟΚΕΙΜΕΝΟΥ ΤΟ ΚΕΙΜΕΝΟ ΝΑ –ΑΝΑΠΝΕΕΙ-ΦΡΟΝΤΙΖΟΥΜΕ ΝΑ ΑΛΛΑΖΟΥΜΕ ΣΕΙΡΑ ΜΟΛΙΣ ΑΛΛΑΖΕΙ ΤΟ ΝΟΗΜΑ </a:t>
            </a:r>
          </a:p>
        </p:txBody>
      </p:sp>
    </p:spTree>
    <p:extLst>
      <p:ext uri="{BB962C8B-B14F-4D97-AF65-F5344CB8AC3E}">
        <p14:creationId xmlns:p14="http://schemas.microsoft.com/office/powerpoint/2010/main" val="338078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ΑΝΑΓΝΩΣΗ του κειμένου  πάλιν</a:t>
            </a:r>
            <a:endParaRPr lang="en-US" dirty="0"/>
          </a:p>
        </p:txBody>
      </p:sp>
      <p:sp>
        <p:nvSpPr>
          <p:cNvPr id="3" name="Content Placeholder 2"/>
          <p:cNvSpPr>
            <a:spLocks noGrp="1"/>
          </p:cNvSpPr>
          <p:nvPr>
            <p:ph idx="1"/>
          </p:nvPr>
        </p:nvSpPr>
        <p:spPr/>
        <p:txBody>
          <a:bodyPr>
            <a:normAutofit lnSpcReduction="10000"/>
          </a:bodyPr>
          <a:lstStyle/>
          <a:p>
            <a:r>
              <a:rPr lang="el-GR" dirty="0"/>
              <a:t>διαβάζουμε ξανά δυνατά και αργά το κείμενο, και το διαιρούμε σε ενότητες/παραγράφους «στροφές» δίνοντας σε κάθε μία ένα τίτλο αλλά και προσπαθώντας με ένα </a:t>
            </a:r>
            <a:r>
              <a:rPr lang="el-GR" i="1" dirty="0"/>
              <a:t>σχέδιο</a:t>
            </a:r>
            <a:r>
              <a:rPr lang="el-GR" dirty="0"/>
              <a:t> να </a:t>
            </a:r>
            <a:r>
              <a:rPr lang="el-GR" b="1" dirty="0"/>
              <a:t>«ζωγραφίσουμε»</a:t>
            </a:r>
            <a:r>
              <a:rPr lang="el-GR" dirty="0"/>
              <a:t> τη σκηνική εξέλιξη και το ρυθμό του. Επιπλέον στα σημεία, στα οποία έχουμε απορίες βάζουμε </a:t>
            </a:r>
            <a:r>
              <a:rPr lang="el-GR" b="1" dirty="0"/>
              <a:t>ένα ερωτηματικό (­?)</a:t>
            </a:r>
            <a:r>
              <a:rPr lang="el-GR" dirty="0"/>
              <a:t>, σε εκείνα τα οποία μας προκαλούν εντύπωση ένα </a:t>
            </a:r>
            <a:r>
              <a:rPr lang="el-GR" b="1" dirty="0"/>
              <a:t>θαυμαστικό (!)</a:t>
            </a:r>
            <a:r>
              <a:rPr lang="el-GR" dirty="0"/>
              <a:t> και σε εκείνα με υπαρξιακές προεκτάσεις </a:t>
            </a:r>
            <a:r>
              <a:rPr lang="el-GR" b="1" dirty="0"/>
              <a:t>ένα βέλος </a:t>
            </a:r>
            <a:endParaRPr lang="el-GR" dirty="0"/>
          </a:p>
        </p:txBody>
      </p:sp>
    </p:spTree>
    <p:extLst>
      <p:ext uri="{BB962C8B-B14F-4D97-AF65-F5344CB8AC3E}">
        <p14:creationId xmlns:p14="http://schemas.microsoft.com/office/powerpoint/2010/main" val="329763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ΚΛΕΙΣΤΗ ΑΝΑΓΝΩΣΗ</a:t>
            </a:r>
            <a:endParaRPr lang="en-US" dirty="0"/>
          </a:p>
        </p:txBody>
      </p:sp>
      <p:sp>
        <p:nvSpPr>
          <p:cNvPr id="3" name="Content Placeholder 2"/>
          <p:cNvSpPr>
            <a:spLocks noGrp="1"/>
          </p:cNvSpPr>
          <p:nvPr>
            <p:ph idx="1"/>
          </p:nvPr>
        </p:nvSpPr>
        <p:spPr/>
        <p:txBody>
          <a:bodyPr>
            <a:normAutofit fontScale="92500" lnSpcReduction="10000"/>
          </a:bodyPr>
          <a:lstStyle/>
          <a:p>
            <a:r>
              <a:rPr lang="el-GR" dirty="0"/>
              <a:t>Μέσω της ανάγνωσης αλλά και της καταγραφής του κειμένου προσπαθούμε να ανακαλύψουμε μήπως το κείμενο ακολουθεί τη χιαστί επικεντρική δομή, ή τη γραμμική – κλιμακωτή. Στη μέν πρώτη το κέντρο εστιάζεται στο μέσον, ενώ στη δεύτερη στην κατακλείδα. Αυτή η μικροσκοπικὴ ανάγνωση του κειμένου, το οποίο εκλαμβάνουμε ως ένα ανεξάρτητο και οργανικό όλον με αρχή, μέση και τέλος ονομάζεται </a:t>
            </a:r>
            <a:r>
              <a:rPr lang="el-GR" b="1" i="1" dirty="0"/>
              <a:t>κλειστή ανάγνωση</a:t>
            </a:r>
            <a:r>
              <a:rPr lang="el-GR" dirty="0"/>
              <a:t> _</a:t>
            </a:r>
            <a:r>
              <a:rPr lang="en-US" dirty="0"/>
              <a:t>CLOSE READING-</a:t>
            </a:r>
            <a:endParaRPr lang="el-GR" dirty="0"/>
          </a:p>
        </p:txBody>
      </p:sp>
    </p:spTree>
    <p:extLst>
      <p:ext uri="{BB962C8B-B14F-4D97-AF65-F5344CB8AC3E}">
        <p14:creationId xmlns:p14="http://schemas.microsoft.com/office/powerpoint/2010/main" val="484902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a:t>
            </a:r>
            <a:r>
              <a:rPr lang="el-GR" dirty="0"/>
              <a:t>ΦΡΑΣΗ ΤΟΥ ΚΕΙΜΕΝΟΥ</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l-GR" dirty="0"/>
              <a:t>Στην τελευταία φάση των προκαταρκτικών βημάτων, επιχειρούμε χρησιμοποιώντας τα λεξικά, να </a:t>
            </a:r>
            <a:r>
              <a:rPr lang="el-GR" i="1" dirty="0"/>
              <a:t>ανα-καλύψουμε</a:t>
            </a:r>
            <a:r>
              <a:rPr lang="el-GR" dirty="0"/>
              <a:t> τις σημασίες των όρων που χρησιμοποιούνται από το συγγραφέα του καινοδιαθηκικού Βιβλίου. Επιχειρούμε έτσι χωρίς τη χρήση κάποιας Μεταφράσεως, μια ερμηνευτική απόδοση του κειμένου. Σημειωτέον ότι αρχικά δεν υπήρχαν σημεία στίξης, οπότε οποιαδήποτε φράση μπορεί να συνδέεται κάλλιστα με την προηγούμενη ή την επόμενή της. </a:t>
            </a:r>
          </a:p>
        </p:txBody>
      </p:sp>
    </p:spTree>
    <p:extLst>
      <p:ext uri="{BB962C8B-B14F-4D97-AF65-F5344CB8AC3E}">
        <p14:creationId xmlns:p14="http://schemas.microsoft.com/office/powerpoint/2010/main" val="21245692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1599</TotalTime>
  <Words>943</Words>
  <Application>Microsoft Office PowerPoint</Application>
  <PresentationFormat>On-screen Show (4:3)</PresentationFormat>
  <Paragraphs>82</Paragraphs>
  <Slides>22</Slides>
  <Notes>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Θέμα του Office</vt:lpstr>
      <vt:lpstr>Ερμηνεία και ερμηνευτική της Καινής Διαθήκης</vt:lpstr>
      <vt:lpstr>ΠΡΟΚΑΤΑΡΚΤΙΚΑ ΒΗΜΑΤΑ</vt:lpstr>
      <vt:lpstr>KΡΙΤΙΚΗ ΤΟΥ ΚΕΙΜΕΝΟΥ</vt:lpstr>
      <vt:lpstr>ΑΝΑΓΝΩΣΗ ΤΟΥ ΚΕΙΜΕΝΟΥ</vt:lpstr>
      <vt:lpstr>ΠΡΟΥΠΟΘΕΣΕΙΣ ΑΝΑΓΝΩΣΗΣ</vt:lpstr>
      <vt:lpstr>ΚΑΤΑΓΡΑΦΗ ΤΟΥ ΚΕΙΜΕΝΟΥ </vt:lpstr>
      <vt:lpstr>ΑΝΑΓΝΩΣΗ του κειμένου  πάλιν</vt:lpstr>
      <vt:lpstr>ΚΛΕΙΣΤΗ ΑΝΑΓΝΩΣΗ</vt:lpstr>
      <vt:lpstr>META-ΦΡΑΣΗ ΤΟΥ ΚΕΙΜΕΝΟΥ</vt:lpstr>
      <vt:lpstr>ΤΕΛΕΥΤΑΙΑ ΦΑΣΗ</vt:lpstr>
      <vt:lpstr>ΣΥΓΚΡΙΣΗ ΜΕΤΑΦΡΑΣΕΩΝ</vt:lpstr>
      <vt:lpstr>ΔΡΑΜΑΤΙΚΗ ΑΝΑΠΑΡΑΣΤΑΣΗ ΤΟΥ ΚΕΙΜΕΝΟΥ</vt:lpstr>
      <vt:lpstr>ΒΙΒΛΙΟΔΡΑΜΑ</vt:lpstr>
      <vt:lpstr>ΣΤΗΝ ΟΡΘΟΔΟΞΗ ΕΚΚΛΗΣΙΑ</vt:lpstr>
      <vt:lpstr>ΒΙΒΛΙΚΟ ΔΡΑΜΑ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stelios</cp:lastModifiedBy>
  <cp:revision>187</cp:revision>
  <dcterms:created xsi:type="dcterms:W3CDTF">2012-09-06T09:03:05Z</dcterms:created>
  <dcterms:modified xsi:type="dcterms:W3CDTF">2016-01-17T17:34:47Z</dcterms:modified>
</cp:coreProperties>
</file>