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4"/>
  </p:notesMasterIdLst>
  <p:sldIdLst>
    <p:sldId id="256" r:id="rId2"/>
    <p:sldId id="266" r:id="rId3"/>
    <p:sldId id="265" r:id="rId4"/>
    <p:sldId id="274" r:id="rId5"/>
    <p:sldId id="296" r:id="rId6"/>
    <p:sldId id="297" r:id="rId7"/>
    <p:sldId id="339" r:id="rId8"/>
    <p:sldId id="298" r:id="rId9"/>
    <p:sldId id="299" r:id="rId10"/>
    <p:sldId id="300" r:id="rId11"/>
    <p:sldId id="301" r:id="rId12"/>
    <p:sldId id="340" r:id="rId13"/>
    <p:sldId id="302" r:id="rId14"/>
    <p:sldId id="342" r:id="rId15"/>
    <p:sldId id="341" r:id="rId16"/>
    <p:sldId id="343" r:id="rId17"/>
    <p:sldId id="344" r:id="rId18"/>
    <p:sldId id="345" r:id="rId19"/>
    <p:sldId id="346" r:id="rId20"/>
    <p:sldId id="347" r:id="rId21"/>
    <p:sldId id="348" r:id="rId22"/>
    <p:sldId id="349" r:id="rId23"/>
    <p:sldId id="350" r:id="rId24"/>
    <p:sldId id="351" r:id="rId25"/>
    <p:sldId id="352" r:id="rId26"/>
    <p:sldId id="353" r:id="rId27"/>
    <p:sldId id="354" r:id="rId28"/>
    <p:sldId id="355" r:id="rId29"/>
    <p:sldId id="356" r:id="rId30"/>
    <p:sldId id="357" r:id="rId31"/>
    <p:sldId id="358" r:id="rId32"/>
    <p:sldId id="359" r:id="rId33"/>
    <p:sldId id="360" r:id="rId34"/>
    <p:sldId id="361" r:id="rId35"/>
    <p:sldId id="362" r:id="rId36"/>
    <p:sldId id="363" r:id="rId37"/>
    <p:sldId id="280" r:id="rId38"/>
    <p:sldId id="290" r:id="rId39"/>
    <p:sldId id="295" r:id="rId40"/>
    <p:sldId id="292" r:id="rId41"/>
    <p:sldId id="291" r:id="rId42"/>
    <p:sldId id="294" r:id="rId43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7512F115-2FCC-49EE-8759-A71F26F5819E}">
          <p14:sldIdLst>
            <p14:sldId id="256"/>
            <p14:sldId id="266"/>
            <p14:sldId id="265"/>
            <p14:sldId id="274"/>
            <p14:sldId id="296"/>
            <p14:sldId id="297"/>
            <p14:sldId id="339"/>
            <p14:sldId id="298"/>
            <p14:sldId id="299"/>
          </p14:sldIdLst>
        </p14:section>
        <p14:section name="Untitled Section" id="{0F1CB131-A6BD-43D0-B8D4-1F27CEF7A05E}">
          <p14:sldIdLst>
            <p14:sldId id="300"/>
            <p14:sldId id="301"/>
            <p14:sldId id="340"/>
            <p14:sldId id="302"/>
            <p14:sldId id="342"/>
            <p14:sldId id="341"/>
            <p14:sldId id="343"/>
            <p14:sldId id="344"/>
            <p14:sldId id="345"/>
            <p14:sldId id="346"/>
            <p14:sldId id="347"/>
            <p14:sldId id="348"/>
            <p14:sldId id="349"/>
            <p14:sldId id="350"/>
            <p14:sldId id="351"/>
            <p14:sldId id="352"/>
            <p14:sldId id="353"/>
            <p14:sldId id="354"/>
            <p14:sldId id="355"/>
            <p14:sldId id="356"/>
            <p14:sldId id="357"/>
            <p14:sldId id="358"/>
            <p14:sldId id="359"/>
            <p14:sldId id="360"/>
            <p14:sldId id="361"/>
            <p14:sldId id="362"/>
            <p14:sldId id="363"/>
            <p14:sldId id="280"/>
            <p14:sldId id="290"/>
            <p14:sldId id="295"/>
            <p14:sldId id="292"/>
            <p14:sldId id="291"/>
            <p14:sldId id="294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user" initials="u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075BC"/>
    <a:srgbClr val="4F81BD"/>
    <a:srgbClr val="50ABB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382" autoAdjust="0"/>
    <p:restoredTop sz="86421" autoAdjust="0"/>
  </p:normalViewPr>
  <p:slideViewPr>
    <p:cSldViewPr>
      <p:cViewPr varScale="1">
        <p:scale>
          <a:sx n="71" d="100"/>
          <a:sy n="71" d="100"/>
        </p:scale>
        <p:origin x="72" y="83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png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png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17A379C-B41D-45E1-80CB-01FC82FDADA9}" type="datetimeFigureOut">
              <a:rPr lang="el-GR" smtClean="0"/>
              <a:pPr/>
              <a:t>23/11/2015</a:t>
            </a:fld>
            <a:endParaRPr lang="el-GR"/>
          </a:p>
        </p:txBody>
      </p:sp>
      <p:sp>
        <p:nvSpPr>
          <p:cNvPr id="4" name="Θέση εικόνας διαφάνειας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Θέση σημειώσεων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BA60D4E-153C-481E-9C52-31B1E4926C1F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9553540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itchFamily="34" charset="0"/>
              <a:buChar char="•"/>
            </a:pPr>
            <a:endParaRPr lang="el-GR" dirty="0">
              <a:solidFill>
                <a:srgbClr val="FF0000"/>
              </a:solidFill>
            </a:endParaRPr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1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99281275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10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4713859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11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98172444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12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26974606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13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4713859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14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81690957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15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39443507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16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41232118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17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3883931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18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02062102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19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5515667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2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629968207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20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433181582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21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53607189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22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223433293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23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83340635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24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065788089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25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618017510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26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845900409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27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68508986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28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118338575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29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52286447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3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47138596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30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754726188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31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269181214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32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323356329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33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822264449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34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715242108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35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345190164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36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83518985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37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01794002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itchFamily="34" charset="0"/>
              <a:buChar char="•"/>
            </a:pP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38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445984667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39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74972113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4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981724442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40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537509716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41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310165918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42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07537072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5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4713859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6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98172444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7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27494602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8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4713859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9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9817244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683568" y="3886200"/>
            <a:ext cx="7776864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dirty="0" smtClean="0"/>
              <a:t>Στυλ κύριου υπότιτλου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2452477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>
                <a:solidFill>
                  <a:schemeClr val="accent1"/>
                </a:solidFill>
              </a:defRPr>
            </a:lvl1pPr>
          </a:lstStyle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αριθμού διαφάνειας 5"/>
          <p:cNvSpPr txBox="1">
            <a:spLocks/>
          </p:cNvSpPr>
          <p:nvPr userDrawn="1"/>
        </p:nvSpPr>
        <p:spPr>
          <a:xfrm>
            <a:off x="8644854" y="6441971"/>
            <a:ext cx="432869" cy="2681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3C4726A-630D-4CB4-B088-BAB00F4188E9}" type="slidenum">
              <a:rPr lang="el-GR" smtClean="0">
                <a:solidFill>
                  <a:srgbClr val="5075BC"/>
                </a:solidFill>
              </a:rPr>
              <a:pPr algn="ctr"/>
              <a:t>‹#›</a:t>
            </a:fld>
            <a:endParaRPr lang="el-GR" dirty="0">
              <a:solidFill>
                <a:srgbClr val="5075BC"/>
              </a:solidFill>
            </a:endParaRPr>
          </a:p>
        </p:txBody>
      </p:sp>
      <p:sp>
        <p:nvSpPr>
          <p:cNvPr id="5" name="2 - Θέση υποσέλιδου"/>
          <p:cNvSpPr txBox="1">
            <a:spLocks/>
          </p:cNvSpPr>
          <p:nvPr userDrawn="1"/>
        </p:nvSpPr>
        <p:spPr bwMode="auto">
          <a:xfrm>
            <a:off x="539552" y="6441600"/>
            <a:ext cx="7992887" cy="2681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miter lim="800000"/>
            <a:headEnd/>
            <a:tailEnd/>
          </a:ln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1000" dirty="0" smtClean="0">
                <a:solidFill>
                  <a:srgbClr val="5075BC"/>
                </a:solidFill>
              </a:rPr>
              <a:t>Τίτλος Ενότητας</a:t>
            </a:r>
            <a:endParaRPr lang="en-US" sz="1000" dirty="0">
              <a:solidFill>
                <a:srgbClr val="5075BC"/>
              </a:solidFill>
              <a:ea typeface="ＭＳ Ｐゴシック" pitchFamily="34" charset="-128"/>
              <a:cs typeface="+mn-cs"/>
            </a:endParaRP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58723" y="6255465"/>
            <a:ext cx="431834" cy="570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861566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>
              <a:defRPr b="0">
                <a:solidFill>
                  <a:srgbClr val="5075BC"/>
                </a:solidFill>
              </a:defRPr>
            </a:lvl1pPr>
          </a:lstStyle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23861268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>
                <a:solidFill>
                  <a:srgbClr val="5075BC"/>
                </a:solidFill>
              </a:defRPr>
            </a:lvl1pPr>
          </a:lstStyle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464156" y="1556792"/>
            <a:ext cx="8229600" cy="4525963"/>
          </a:xfrm>
        </p:spPr>
        <p:txBody>
          <a:bodyPr/>
          <a:lstStyle>
            <a:lvl1pPr>
              <a:spcBef>
                <a:spcPts val="1200"/>
              </a:spcBef>
              <a:defRPr/>
            </a:lvl1pPr>
            <a:lvl2pPr>
              <a:spcBef>
                <a:spcPts val="1200"/>
              </a:spcBef>
              <a:defRPr/>
            </a:lvl2pPr>
            <a:lvl3pPr>
              <a:spcBef>
                <a:spcPts val="1200"/>
              </a:spcBef>
              <a:defRPr/>
            </a:lvl3pPr>
            <a:lvl4pPr>
              <a:spcBef>
                <a:spcPts val="1200"/>
              </a:spcBef>
              <a:defRPr/>
            </a:lvl4pPr>
            <a:lvl5pPr>
              <a:spcBef>
                <a:spcPts val="1200"/>
              </a:spcBef>
              <a:defRPr/>
            </a:lvl5pPr>
          </a:lstStyle>
          <a:p>
            <a:pPr lvl="0"/>
            <a:r>
              <a:rPr lang="el-GR" dirty="0" smtClean="0"/>
              <a:t>Στυλ υποδείγματος κειμένου</a:t>
            </a:r>
          </a:p>
          <a:p>
            <a:pPr lvl="1"/>
            <a:r>
              <a:rPr lang="el-GR" dirty="0" smtClean="0"/>
              <a:t>Δεύτερου επιπέδου</a:t>
            </a:r>
          </a:p>
          <a:p>
            <a:pPr lvl="2"/>
            <a:r>
              <a:rPr lang="el-GR" dirty="0" smtClean="0"/>
              <a:t>Τρίτου επιπέδου</a:t>
            </a:r>
          </a:p>
          <a:p>
            <a:pPr lvl="3"/>
            <a:r>
              <a:rPr lang="el-GR" dirty="0" smtClean="0"/>
              <a:t>Τέταρτου επιπέδου</a:t>
            </a:r>
          </a:p>
          <a:p>
            <a:pPr lvl="4"/>
            <a:r>
              <a:rPr lang="el-GR" dirty="0" smtClean="0"/>
              <a:t>Πέμπτου επιπέδου</a:t>
            </a:r>
            <a:endParaRPr lang="el-GR" dirty="0"/>
          </a:p>
        </p:txBody>
      </p:sp>
      <p:sp>
        <p:nvSpPr>
          <p:cNvPr id="4" name="Θέση αριθμού διαφάνειας 5"/>
          <p:cNvSpPr txBox="1">
            <a:spLocks/>
          </p:cNvSpPr>
          <p:nvPr userDrawn="1"/>
        </p:nvSpPr>
        <p:spPr>
          <a:xfrm>
            <a:off x="8644854" y="6441971"/>
            <a:ext cx="432869" cy="2681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3C4726A-630D-4CB4-B088-BAB00F4188E9}" type="slidenum">
              <a:rPr lang="el-GR" smtClean="0">
                <a:solidFill>
                  <a:srgbClr val="5075BC"/>
                </a:solidFill>
              </a:rPr>
              <a:pPr algn="ctr"/>
              <a:t>‹#›</a:t>
            </a:fld>
            <a:endParaRPr lang="el-GR" dirty="0">
              <a:solidFill>
                <a:srgbClr val="5075BC"/>
              </a:solidFill>
            </a:endParaRPr>
          </a:p>
        </p:txBody>
      </p:sp>
      <p:sp>
        <p:nvSpPr>
          <p:cNvPr id="5" name="2 - Θέση υποσέλιδου"/>
          <p:cNvSpPr txBox="1">
            <a:spLocks/>
          </p:cNvSpPr>
          <p:nvPr userDrawn="1"/>
        </p:nvSpPr>
        <p:spPr bwMode="auto">
          <a:xfrm>
            <a:off x="539552" y="6441600"/>
            <a:ext cx="7992887" cy="2681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miter lim="800000"/>
            <a:headEnd/>
            <a:tailEnd/>
          </a:ln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00" dirty="0" smtClean="0">
                <a:solidFill>
                  <a:srgbClr val="5075BC"/>
                </a:solidFill>
              </a:rPr>
              <a:t>H </a:t>
            </a:r>
            <a:r>
              <a:rPr lang="el-GR" sz="1000" dirty="0" smtClean="0">
                <a:solidFill>
                  <a:srgbClr val="5075BC"/>
                </a:solidFill>
              </a:rPr>
              <a:t>έννοια της συνάρτησης</a:t>
            </a:r>
            <a:endParaRPr lang="el-GR" sz="1000" dirty="0" smtClean="0">
              <a:solidFill>
                <a:srgbClr val="5075BC"/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58723" y="6255465"/>
            <a:ext cx="431834" cy="570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751880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0" cap="none" baseline="0">
                <a:solidFill>
                  <a:srgbClr val="5075BC"/>
                </a:solidFill>
              </a:defRPr>
            </a:lvl1pPr>
          </a:lstStyle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dirty="0" smtClean="0"/>
              <a:t>Στυλ υποδείγματος κειμένου</a:t>
            </a:r>
          </a:p>
        </p:txBody>
      </p:sp>
    </p:spTree>
    <p:extLst>
      <p:ext uri="{BB962C8B-B14F-4D97-AF65-F5344CB8AC3E}">
        <p14:creationId xmlns:p14="http://schemas.microsoft.com/office/powerpoint/2010/main" val="121208612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>
                <a:solidFill>
                  <a:srgbClr val="5075BC"/>
                </a:solidFill>
              </a:defRPr>
            </a:lvl1pPr>
          </a:lstStyle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αριθμού διαφάνειας 5"/>
          <p:cNvSpPr txBox="1">
            <a:spLocks/>
          </p:cNvSpPr>
          <p:nvPr userDrawn="1"/>
        </p:nvSpPr>
        <p:spPr>
          <a:xfrm>
            <a:off x="8644854" y="6441971"/>
            <a:ext cx="432869" cy="2681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3C4726A-630D-4CB4-B088-BAB00F4188E9}" type="slidenum">
              <a:rPr lang="el-GR" smtClean="0">
                <a:solidFill>
                  <a:srgbClr val="5075BC"/>
                </a:solidFill>
              </a:rPr>
              <a:pPr algn="ctr"/>
              <a:t>‹#›</a:t>
            </a:fld>
            <a:endParaRPr lang="el-GR" dirty="0">
              <a:solidFill>
                <a:srgbClr val="5075BC"/>
              </a:solidFill>
            </a:endParaRPr>
          </a:p>
        </p:txBody>
      </p:sp>
      <p:sp>
        <p:nvSpPr>
          <p:cNvPr id="6" name="2 - Θέση υποσέλιδου"/>
          <p:cNvSpPr txBox="1">
            <a:spLocks/>
          </p:cNvSpPr>
          <p:nvPr userDrawn="1"/>
        </p:nvSpPr>
        <p:spPr bwMode="auto">
          <a:xfrm>
            <a:off x="539552" y="6441600"/>
            <a:ext cx="7992887" cy="2681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miter lim="800000"/>
            <a:headEnd/>
            <a:tailEnd/>
          </a:ln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1000" dirty="0" smtClean="0">
                <a:solidFill>
                  <a:srgbClr val="5075BC"/>
                </a:solidFill>
              </a:rPr>
              <a:t>Τίτλος Ενότητας</a:t>
            </a:r>
            <a:endParaRPr lang="en-US" sz="1000" dirty="0">
              <a:solidFill>
                <a:srgbClr val="5075BC"/>
              </a:solidFill>
              <a:ea typeface="ＭＳ Ｐゴシック" pitchFamily="34" charset="-128"/>
              <a:cs typeface="+mn-cs"/>
            </a:endParaRPr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58723" y="6255465"/>
            <a:ext cx="431834" cy="570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325092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5075BC"/>
                </a:solidFill>
              </a:defRPr>
            </a:lvl1pPr>
          </a:lstStyle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457200" y="1574254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57200" y="2214016"/>
            <a:ext cx="4040188" cy="38792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κειμένου 4"/>
          <p:cNvSpPr>
            <a:spLocks noGrp="1"/>
          </p:cNvSpPr>
          <p:nvPr>
            <p:ph type="body" sz="quarter" idx="3"/>
          </p:nvPr>
        </p:nvSpPr>
        <p:spPr>
          <a:xfrm>
            <a:off x="4645025" y="1574254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4645025" y="2214016"/>
            <a:ext cx="4041775" cy="38792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Θέση αριθμού διαφάνειας 5"/>
          <p:cNvSpPr txBox="1">
            <a:spLocks/>
          </p:cNvSpPr>
          <p:nvPr userDrawn="1"/>
        </p:nvSpPr>
        <p:spPr>
          <a:xfrm>
            <a:off x="8644854" y="6441971"/>
            <a:ext cx="432869" cy="2681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3C4726A-630D-4CB4-B088-BAB00F4188E9}" type="slidenum">
              <a:rPr lang="el-GR" smtClean="0">
                <a:solidFill>
                  <a:srgbClr val="5075BC"/>
                </a:solidFill>
              </a:rPr>
              <a:pPr algn="ctr"/>
              <a:t>‹#›</a:t>
            </a:fld>
            <a:endParaRPr lang="el-GR" dirty="0">
              <a:solidFill>
                <a:srgbClr val="5075BC"/>
              </a:solidFill>
            </a:endParaRPr>
          </a:p>
        </p:txBody>
      </p:sp>
      <p:sp>
        <p:nvSpPr>
          <p:cNvPr id="8" name="2 - Θέση υποσέλιδου"/>
          <p:cNvSpPr txBox="1">
            <a:spLocks/>
          </p:cNvSpPr>
          <p:nvPr userDrawn="1"/>
        </p:nvSpPr>
        <p:spPr bwMode="auto">
          <a:xfrm>
            <a:off x="539552" y="6441600"/>
            <a:ext cx="7992887" cy="2681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miter lim="800000"/>
            <a:headEnd/>
            <a:tailEnd/>
          </a:ln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1000" dirty="0" smtClean="0">
                <a:solidFill>
                  <a:srgbClr val="5075BC"/>
                </a:solidFill>
              </a:rPr>
              <a:t>Τίτλος Ενότητας</a:t>
            </a:r>
            <a:endParaRPr lang="en-US" sz="1000" dirty="0">
              <a:solidFill>
                <a:srgbClr val="5075BC"/>
              </a:solidFill>
              <a:ea typeface="ＭＳ Ｐゴシック" pitchFamily="34" charset="-128"/>
              <a:cs typeface="+mn-cs"/>
            </a:endParaRP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58723" y="6255465"/>
            <a:ext cx="431834" cy="570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611275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>
                <a:solidFill>
                  <a:schemeClr val="accent1"/>
                </a:solidFill>
              </a:defRPr>
            </a:lvl1pPr>
          </a:lstStyle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Θέση αριθμού διαφάνειας 5"/>
          <p:cNvSpPr txBox="1">
            <a:spLocks/>
          </p:cNvSpPr>
          <p:nvPr userDrawn="1"/>
        </p:nvSpPr>
        <p:spPr>
          <a:xfrm>
            <a:off x="8644854" y="6441971"/>
            <a:ext cx="432869" cy="2681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3C4726A-630D-4CB4-B088-BAB00F4188E9}" type="slidenum">
              <a:rPr lang="el-GR" smtClean="0">
                <a:solidFill>
                  <a:srgbClr val="5075BC"/>
                </a:solidFill>
              </a:rPr>
              <a:pPr algn="ctr"/>
              <a:t>‹#›</a:t>
            </a:fld>
            <a:endParaRPr lang="el-GR" dirty="0">
              <a:solidFill>
                <a:srgbClr val="5075BC"/>
              </a:solidFill>
            </a:endParaRPr>
          </a:p>
        </p:txBody>
      </p:sp>
      <p:sp>
        <p:nvSpPr>
          <p:cNvPr id="4" name="2 - Θέση υποσέλιδου"/>
          <p:cNvSpPr txBox="1">
            <a:spLocks/>
          </p:cNvSpPr>
          <p:nvPr userDrawn="1"/>
        </p:nvSpPr>
        <p:spPr bwMode="auto">
          <a:xfrm>
            <a:off x="539552" y="6441600"/>
            <a:ext cx="7992887" cy="2681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miter lim="800000"/>
            <a:headEnd/>
            <a:tailEnd/>
          </a:ln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1000" dirty="0" smtClean="0">
                <a:solidFill>
                  <a:srgbClr val="5075BC"/>
                </a:solidFill>
              </a:rPr>
              <a:t>Τίτλος Ενότητας</a:t>
            </a:r>
            <a:endParaRPr lang="en-US" sz="1000" dirty="0">
              <a:solidFill>
                <a:srgbClr val="5075BC"/>
              </a:solidFill>
              <a:ea typeface="ＭＳ Ｐゴシック" pitchFamily="34" charset="-128"/>
              <a:cs typeface="+mn-cs"/>
            </a:endParaRPr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58723" y="6255465"/>
            <a:ext cx="431834" cy="570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579460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0962021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3575050" y="1556792"/>
            <a:ext cx="5111750" cy="460851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457200" y="1556792"/>
            <a:ext cx="3008313" cy="4608512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dirty="0" smtClean="0"/>
              <a:t>Στυλ υποδείγματος κειμένου</a:t>
            </a:r>
          </a:p>
        </p:txBody>
      </p:sp>
      <p:sp>
        <p:nvSpPr>
          <p:cNvPr id="6" name="Τίτλος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600" cy="11448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l-GR" b="0">
                <a:solidFill>
                  <a:schemeClr val="accent1"/>
                </a:solidFill>
              </a:defRPr>
            </a:lvl1pPr>
          </a:lstStyle>
          <a:p>
            <a:pPr lvl="0"/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5" name="Θέση αριθμού διαφάνειας 5"/>
          <p:cNvSpPr txBox="1">
            <a:spLocks/>
          </p:cNvSpPr>
          <p:nvPr userDrawn="1"/>
        </p:nvSpPr>
        <p:spPr>
          <a:xfrm>
            <a:off x="8644854" y="6441971"/>
            <a:ext cx="432869" cy="2681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3C4726A-630D-4CB4-B088-BAB00F4188E9}" type="slidenum">
              <a:rPr lang="el-GR" smtClean="0">
                <a:solidFill>
                  <a:srgbClr val="5075BC"/>
                </a:solidFill>
              </a:rPr>
              <a:pPr algn="ctr"/>
              <a:t>‹#›</a:t>
            </a:fld>
            <a:endParaRPr lang="el-GR" dirty="0">
              <a:solidFill>
                <a:srgbClr val="5075BC"/>
              </a:solidFill>
            </a:endParaRPr>
          </a:p>
        </p:txBody>
      </p:sp>
      <p:sp>
        <p:nvSpPr>
          <p:cNvPr id="7" name="2 - Θέση υποσέλιδου"/>
          <p:cNvSpPr txBox="1">
            <a:spLocks/>
          </p:cNvSpPr>
          <p:nvPr userDrawn="1"/>
        </p:nvSpPr>
        <p:spPr bwMode="auto">
          <a:xfrm>
            <a:off x="539552" y="6441600"/>
            <a:ext cx="7992887" cy="2681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miter lim="800000"/>
            <a:headEnd/>
            <a:tailEnd/>
          </a:ln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1000" dirty="0" smtClean="0">
                <a:solidFill>
                  <a:srgbClr val="5075BC"/>
                </a:solidFill>
              </a:rPr>
              <a:t>Τίτλος Ενότητας</a:t>
            </a:r>
            <a:endParaRPr lang="en-US" sz="1000" dirty="0">
              <a:solidFill>
                <a:srgbClr val="5075BC"/>
              </a:solidFill>
              <a:ea typeface="ＭＳ Ｐゴシック" pitchFamily="34" charset="-128"/>
              <a:cs typeface="+mn-cs"/>
            </a:endParaRP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58723" y="6255465"/>
            <a:ext cx="431834" cy="570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317152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εικόνας 2"/>
          <p:cNvSpPr>
            <a:spLocks noGrp="1"/>
          </p:cNvSpPr>
          <p:nvPr>
            <p:ph type="pic" idx="1"/>
          </p:nvPr>
        </p:nvSpPr>
        <p:spPr>
          <a:xfrm>
            <a:off x="1792288" y="1556792"/>
            <a:ext cx="5486400" cy="3456384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 dirty="0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1792288" y="5157192"/>
            <a:ext cx="5486400" cy="1015008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dirty="0" smtClean="0"/>
              <a:t>Στυλ υποδείγματος κειμένου</a:t>
            </a:r>
          </a:p>
        </p:txBody>
      </p:sp>
      <p:sp>
        <p:nvSpPr>
          <p:cNvPr id="9" name="Τίτλος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600" cy="11448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l-GR" b="0">
                <a:solidFill>
                  <a:schemeClr val="accent1"/>
                </a:solidFill>
              </a:defRPr>
            </a:lvl1pPr>
          </a:lstStyle>
          <a:p>
            <a:pPr lvl="0"/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5" name="Θέση αριθμού διαφάνειας 5"/>
          <p:cNvSpPr txBox="1">
            <a:spLocks/>
          </p:cNvSpPr>
          <p:nvPr userDrawn="1"/>
        </p:nvSpPr>
        <p:spPr>
          <a:xfrm>
            <a:off x="8644854" y="6441971"/>
            <a:ext cx="432869" cy="2681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3C4726A-630D-4CB4-B088-BAB00F4188E9}" type="slidenum">
              <a:rPr lang="el-GR" smtClean="0">
                <a:solidFill>
                  <a:srgbClr val="5075BC"/>
                </a:solidFill>
              </a:rPr>
              <a:pPr algn="ctr"/>
              <a:t>‹#›</a:t>
            </a:fld>
            <a:endParaRPr lang="el-GR" dirty="0">
              <a:solidFill>
                <a:srgbClr val="5075BC"/>
              </a:solidFill>
            </a:endParaRPr>
          </a:p>
        </p:txBody>
      </p:sp>
      <p:sp>
        <p:nvSpPr>
          <p:cNvPr id="6" name="2 - Θέση υποσέλιδου"/>
          <p:cNvSpPr txBox="1">
            <a:spLocks/>
          </p:cNvSpPr>
          <p:nvPr userDrawn="1"/>
        </p:nvSpPr>
        <p:spPr bwMode="auto">
          <a:xfrm>
            <a:off x="539552" y="6441600"/>
            <a:ext cx="7992887" cy="2681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miter lim="800000"/>
            <a:headEnd/>
            <a:tailEnd/>
          </a:ln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1000" dirty="0" smtClean="0">
                <a:solidFill>
                  <a:srgbClr val="5075BC"/>
                </a:solidFill>
              </a:rPr>
              <a:t>Τίτλος Ενότητας</a:t>
            </a:r>
            <a:endParaRPr lang="en-US" sz="1000" dirty="0">
              <a:solidFill>
                <a:srgbClr val="5075BC"/>
              </a:solidFill>
              <a:ea typeface="ＭＳ Ｐゴシック" pitchFamily="34" charset="-128"/>
              <a:cs typeface="+mn-cs"/>
            </a:endParaRPr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58723" y="6255465"/>
            <a:ext cx="431834" cy="570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507760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9838095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60" r:id="rId8"/>
    <p:sldLayoutId id="2147483661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b="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0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png"/><Relationship Id="rId5" Type="http://schemas.openxmlformats.org/officeDocument/2006/relationships/oleObject" Target="../embeddings/oleObject1.bin"/><Relationship Id="rId4" Type="http://schemas.openxmlformats.org/officeDocument/2006/relationships/image" Target="../media/image4.png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3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7.png"/><Relationship Id="rId4" Type="http://schemas.openxmlformats.org/officeDocument/2006/relationships/oleObject" Target="../embeddings/oleObject2.bin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hyperlink" Target="%5b1%5d%20http:/creativecommons.org/licenses/by-nc-sa/4.0/" TargetMode="External"/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Λογότυπο Εθνικόν και Καποδιστριακόν Πανεπιστήμιον Αθηνών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79512" y="404664"/>
            <a:ext cx="4147938" cy="817388"/>
          </a:xfrm>
          <a:prstGeom prst="rect">
            <a:avLst/>
          </a:prstGeom>
        </p:spPr>
      </p:pic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685800" y="2006575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l-GR" dirty="0"/>
              <a:t>Έρευνα στη Διδακτική των Μαθηματικών και Διδακτική Πράξη</a:t>
            </a:r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683568" y="3384823"/>
            <a:ext cx="7776864" cy="1752600"/>
          </a:xfrm>
        </p:spPr>
        <p:txBody>
          <a:bodyPr>
            <a:noAutofit/>
          </a:bodyPr>
          <a:lstStyle/>
          <a:p>
            <a:r>
              <a:rPr lang="el-GR" sz="2800" dirty="0">
                <a:solidFill>
                  <a:srgbClr val="5075BC"/>
                </a:solidFill>
                <a:latin typeface="+mj-lt"/>
                <a:ea typeface="+mj-ea"/>
                <a:cs typeface="+mj-cs"/>
              </a:rPr>
              <a:t>Ενότητα </a:t>
            </a:r>
            <a:r>
              <a:rPr lang="el-GR" sz="2800" dirty="0" smtClean="0">
                <a:solidFill>
                  <a:srgbClr val="5075BC"/>
                </a:solidFill>
                <a:latin typeface="+mj-lt"/>
                <a:ea typeface="+mj-ea"/>
                <a:cs typeface="+mj-cs"/>
              </a:rPr>
              <a:t>4:</a:t>
            </a:r>
            <a:r>
              <a:rPr lang="en-US" sz="2800" dirty="0" smtClean="0">
                <a:solidFill>
                  <a:srgbClr val="5075BC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altLang="el-GR" sz="2800" dirty="0"/>
              <a:t>H</a:t>
            </a:r>
            <a:r>
              <a:rPr lang="el-GR" altLang="el-GR" sz="2800" dirty="0"/>
              <a:t> έννοια της </a:t>
            </a:r>
            <a:r>
              <a:rPr lang="el-GR" altLang="el-GR" sz="2800" dirty="0" smtClean="0"/>
              <a:t>συνάρτησης</a:t>
            </a:r>
          </a:p>
          <a:p>
            <a:endParaRPr lang="en-US" altLang="el-GR" sz="2800" dirty="0"/>
          </a:p>
          <a:p>
            <a:r>
              <a:rPr lang="el-GR" altLang="el-GR" sz="2800" dirty="0" smtClean="0"/>
              <a:t>Δέσποινα </a:t>
            </a:r>
            <a:r>
              <a:rPr lang="el-GR" altLang="el-GR" sz="2800" dirty="0" err="1" smtClean="0"/>
              <a:t>Πόταρη</a:t>
            </a:r>
            <a:endParaRPr lang="el-GR" altLang="el-GR" sz="2800" dirty="0" smtClean="0"/>
          </a:p>
          <a:p>
            <a:r>
              <a:rPr lang="el-GR" sz="2800" dirty="0" smtClean="0"/>
              <a:t>Σχολή Θετικών επιστημών</a:t>
            </a:r>
          </a:p>
          <a:p>
            <a:r>
              <a:rPr lang="el-GR" sz="2800" dirty="0" smtClean="0"/>
              <a:t>Τμήμα Μαθηματικό</a:t>
            </a:r>
            <a:endParaRPr lang="en-US" sz="2800" dirty="0" smtClean="0"/>
          </a:p>
          <a:p>
            <a:endParaRPr lang="en-US" sz="2800" dirty="0" smtClean="0"/>
          </a:p>
          <a:p>
            <a:endParaRPr lang="el-GR" sz="2800" dirty="0" smtClean="0"/>
          </a:p>
        </p:txBody>
      </p:sp>
    </p:spTree>
    <p:extLst>
      <p:ext uri="{BB962C8B-B14F-4D97-AF65-F5344CB8AC3E}">
        <p14:creationId xmlns:p14="http://schemas.microsoft.com/office/powerpoint/2010/main" val="3428195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l-GR" altLang="el-GR" sz="4000" dirty="0"/>
              <a:t>Διδακτική διάσταση της </a:t>
            </a:r>
            <a:r>
              <a:rPr lang="el-GR" altLang="el-GR" sz="4000" dirty="0" smtClean="0"/>
              <a:t>έννοιας (2/2)</a:t>
            </a:r>
            <a:endParaRPr lang="el-GR" sz="4000" dirty="0"/>
          </a:p>
        </p:txBody>
      </p:sp>
      <p:sp>
        <p:nvSpPr>
          <p:cNvPr id="5" name="Θέση περιεχομένου 4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l-GR" altLang="el-GR" sz="2800" dirty="0"/>
              <a:t>Ο συμβολισμός της συνάρτησης προκαλεί δυσκολίες</a:t>
            </a:r>
          </a:p>
          <a:p>
            <a:pPr lvl="1"/>
            <a:r>
              <a:rPr lang="en-US" altLang="el-GR" dirty="0"/>
              <a:t>F(x) </a:t>
            </a:r>
            <a:r>
              <a:rPr lang="el-GR" altLang="el-GR" dirty="0"/>
              <a:t>αναπαριστά το όνομα της συνάρτησης και την τιμή της συνάρτησης</a:t>
            </a:r>
          </a:p>
          <a:p>
            <a:pPr lvl="1"/>
            <a:r>
              <a:rPr lang="el-GR" altLang="el-GR" dirty="0"/>
              <a:t>Η ερμηνεία εξαρτάται από το πλαίσιο άρα αυτό προκαλεί δυσκολίες</a:t>
            </a:r>
          </a:p>
          <a:p>
            <a:r>
              <a:rPr lang="el-GR" altLang="el-GR" sz="2800" dirty="0"/>
              <a:t>Η έννοια της συνάρτησης περιλαμβάνει διάφορες </a:t>
            </a:r>
            <a:r>
              <a:rPr lang="el-GR" altLang="el-GR" sz="2800" dirty="0" err="1"/>
              <a:t>εννοιακές</a:t>
            </a:r>
            <a:r>
              <a:rPr lang="el-GR" altLang="el-GR" sz="2800" dirty="0"/>
              <a:t> εικόνες (</a:t>
            </a:r>
            <a:r>
              <a:rPr lang="en-US" altLang="el-GR" sz="2800" dirty="0"/>
              <a:t>concept images) (</a:t>
            </a:r>
            <a:r>
              <a:rPr lang="en-US" altLang="el-GR" sz="2800" dirty="0" err="1"/>
              <a:t>procept</a:t>
            </a:r>
            <a:r>
              <a:rPr lang="en-US" altLang="el-GR" sz="2800" dirty="0"/>
              <a:t> (process – concept), symbol)</a:t>
            </a:r>
            <a:endParaRPr lang="el-GR" altLang="el-GR" sz="2800" dirty="0"/>
          </a:p>
        </p:txBody>
      </p:sp>
    </p:spTree>
    <p:extLst>
      <p:ext uri="{BB962C8B-B14F-4D97-AF65-F5344CB8AC3E}">
        <p14:creationId xmlns:p14="http://schemas.microsoft.com/office/powerpoint/2010/main" val="4999550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l-GR" altLang="el-GR" sz="4000" dirty="0"/>
              <a:t>Η συνάρτηση ως </a:t>
            </a:r>
            <a:r>
              <a:rPr lang="el-GR" altLang="el-GR" sz="4000" dirty="0" smtClean="0"/>
              <a:t>μεταβολή (1/3)</a:t>
            </a:r>
            <a:endParaRPr lang="el-GR" sz="4000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l-GR" altLang="el-GR" dirty="0"/>
              <a:t>Αναπαραστάσεις</a:t>
            </a:r>
          </a:p>
          <a:p>
            <a:pPr lvl="1"/>
            <a:r>
              <a:rPr lang="el-GR" altLang="el-GR" dirty="0"/>
              <a:t>(</a:t>
            </a:r>
            <a:r>
              <a:rPr lang="el-GR" altLang="el-GR" dirty="0" err="1"/>
              <a:t>Οπτικο</a:t>
            </a:r>
            <a:r>
              <a:rPr lang="el-GR" altLang="el-GR" dirty="0"/>
              <a:t>-χωρική) – Έννοια της μεταβολής</a:t>
            </a:r>
          </a:p>
          <a:p>
            <a:pPr lvl="2"/>
            <a:r>
              <a:rPr lang="el-GR" altLang="el-GR" dirty="0"/>
              <a:t>Παρατήρηση - Πειραματισμός</a:t>
            </a:r>
          </a:p>
          <a:p>
            <a:pPr lvl="2"/>
            <a:r>
              <a:rPr lang="el-GR" altLang="el-GR" dirty="0"/>
              <a:t>Απόσταση – ταχύτητα σε σχέση με το χρόνο</a:t>
            </a:r>
          </a:p>
          <a:p>
            <a:pPr lvl="2"/>
            <a:r>
              <a:rPr lang="el-GR" altLang="el-GR" dirty="0"/>
              <a:t>Επίλυση προβλήματος</a:t>
            </a:r>
          </a:p>
          <a:p>
            <a:pPr lvl="1"/>
            <a:r>
              <a:rPr lang="el-GR" altLang="el-GR" dirty="0"/>
              <a:t>Αριθμητική (Ποσοτικοποίηση</a:t>
            </a:r>
            <a:r>
              <a:rPr lang="en-US" altLang="el-GR" dirty="0"/>
              <a:t>)</a:t>
            </a:r>
            <a:endParaRPr lang="el-GR" altLang="el-GR" dirty="0"/>
          </a:p>
          <a:p>
            <a:pPr lvl="2"/>
            <a:r>
              <a:rPr lang="el-GR" altLang="el-GR" dirty="0"/>
              <a:t>Εκτίμηση – Προσέγγιση</a:t>
            </a:r>
          </a:p>
          <a:p>
            <a:pPr lvl="2"/>
            <a:r>
              <a:rPr lang="el-GR" altLang="el-GR" dirty="0"/>
              <a:t>Αριθμητικές τιμές</a:t>
            </a:r>
          </a:p>
          <a:p>
            <a:pPr lvl="2"/>
            <a:r>
              <a:rPr lang="el-GR" altLang="el-GR" dirty="0"/>
              <a:t>Αριθμητικές λύσεις εξισώσεων</a:t>
            </a:r>
          </a:p>
        </p:txBody>
      </p:sp>
    </p:spTree>
    <p:extLst>
      <p:ext uri="{BB962C8B-B14F-4D97-AF65-F5344CB8AC3E}">
        <p14:creationId xmlns:p14="http://schemas.microsoft.com/office/powerpoint/2010/main" val="37987708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l-GR" altLang="el-GR" sz="4000" dirty="0"/>
              <a:t>Η συνάρτηση ως </a:t>
            </a:r>
            <a:r>
              <a:rPr lang="el-GR" altLang="el-GR" sz="4000" dirty="0" smtClean="0"/>
              <a:t>μεταβολή (2/3)</a:t>
            </a:r>
            <a:endParaRPr lang="el-GR" sz="4000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lvl="1"/>
            <a:r>
              <a:rPr lang="el-GR" altLang="el-GR" sz="1600" dirty="0"/>
              <a:t>Συμβολική</a:t>
            </a:r>
          </a:p>
          <a:p>
            <a:pPr lvl="2"/>
            <a:r>
              <a:rPr lang="el-GR" altLang="el-GR" sz="1600" dirty="0"/>
              <a:t>Υπολογισμοί</a:t>
            </a:r>
          </a:p>
          <a:p>
            <a:pPr lvl="2"/>
            <a:r>
              <a:rPr lang="el-GR" altLang="el-GR" sz="1600" dirty="0"/>
              <a:t>Αλγεβρικά σύμβολα</a:t>
            </a:r>
          </a:p>
          <a:p>
            <a:pPr lvl="2"/>
            <a:r>
              <a:rPr lang="el-GR" altLang="el-GR" sz="1600" dirty="0"/>
              <a:t>Συμβολική επίλυση εξισώσεων</a:t>
            </a:r>
          </a:p>
          <a:p>
            <a:pPr lvl="1"/>
            <a:r>
              <a:rPr lang="el-GR" altLang="el-GR" sz="1600" dirty="0"/>
              <a:t>Γραφική</a:t>
            </a:r>
          </a:p>
          <a:p>
            <a:pPr lvl="2"/>
            <a:r>
              <a:rPr lang="el-GR" altLang="el-GR" sz="1600" dirty="0" err="1"/>
              <a:t>Οπτικοποίηση</a:t>
            </a:r>
            <a:r>
              <a:rPr lang="el-GR" altLang="el-GR" sz="1600" dirty="0"/>
              <a:t> –ερμηνεία</a:t>
            </a:r>
          </a:p>
          <a:p>
            <a:pPr lvl="2"/>
            <a:r>
              <a:rPr lang="el-GR" altLang="el-GR" sz="1600" dirty="0"/>
              <a:t>Γραφικές παραστάσεις</a:t>
            </a:r>
          </a:p>
          <a:p>
            <a:pPr lvl="2"/>
            <a:r>
              <a:rPr lang="el-GR" altLang="el-GR" sz="1600" dirty="0"/>
              <a:t>Γραφική επίλυση εξισώσεων</a:t>
            </a:r>
          </a:p>
          <a:p>
            <a:pPr lvl="1"/>
            <a:r>
              <a:rPr lang="el-GR" altLang="el-GR" sz="1600" dirty="0"/>
              <a:t>Τυπική</a:t>
            </a:r>
          </a:p>
          <a:p>
            <a:pPr lvl="2"/>
            <a:r>
              <a:rPr lang="el-GR" altLang="el-GR" sz="1600" dirty="0"/>
              <a:t>Ορισμός – συμπεράσματα</a:t>
            </a:r>
          </a:p>
          <a:p>
            <a:pPr lvl="2"/>
            <a:r>
              <a:rPr lang="el-GR" altLang="el-GR" sz="1600" dirty="0" err="1"/>
              <a:t>Συνολοθεωρητικός</a:t>
            </a:r>
            <a:r>
              <a:rPr lang="el-GR" altLang="el-GR" sz="1600" dirty="0"/>
              <a:t> ορισμός</a:t>
            </a:r>
          </a:p>
          <a:p>
            <a:pPr lvl="2"/>
            <a:r>
              <a:rPr lang="el-GR" altLang="el-GR" sz="1600" dirty="0"/>
              <a:t>Θεώρημα ενδιαμέσου τιμής, αντίστροφης συνάρτησης</a:t>
            </a:r>
          </a:p>
        </p:txBody>
      </p:sp>
    </p:spTree>
    <p:extLst>
      <p:ext uri="{BB962C8B-B14F-4D97-AF65-F5344CB8AC3E}">
        <p14:creationId xmlns:p14="http://schemas.microsoft.com/office/powerpoint/2010/main" val="24065473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l-GR" altLang="el-GR" sz="4000" dirty="0"/>
              <a:t>Η συνάρτηση ως </a:t>
            </a:r>
            <a:r>
              <a:rPr lang="el-GR" altLang="el-GR" sz="4000" dirty="0" smtClean="0"/>
              <a:t>μεταβολή (3/3)</a:t>
            </a:r>
            <a:endParaRPr lang="el-GR" sz="4000" dirty="0"/>
          </a:p>
        </p:txBody>
      </p:sp>
      <p:sp>
        <p:nvSpPr>
          <p:cNvPr id="5" name="Θέση περιεχομένου 4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altLang="el-GR" sz="2800" dirty="0"/>
              <a:t>O </a:t>
            </a:r>
            <a:r>
              <a:rPr lang="el-GR" altLang="el-GR" sz="2800" dirty="0" err="1"/>
              <a:t>συνολοθεωρητικός</a:t>
            </a:r>
            <a:r>
              <a:rPr lang="el-GR" altLang="el-GR" sz="2800" dirty="0"/>
              <a:t> ορισμός της συνάρτησης στα «Μοντέρνα μαθηματικά» δεν φάνηκε κατάλληλος καθώς ερχόταν σε αντιπαράθεση με τη δομή του αναλυτικού προγράμματος (γραμμικές, </a:t>
            </a:r>
            <a:r>
              <a:rPr lang="el-GR" altLang="el-GR" sz="2800" dirty="0" err="1"/>
              <a:t>πολυωνυμικές</a:t>
            </a:r>
            <a:r>
              <a:rPr lang="el-GR" altLang="el-GR" sz="2800" dirty="0"/>
              <a:t>, τριγωνομετρικές, εκθετικές, λογαριθμικές συναρτήσεις)</a:t>
            </a:r>
          </a:p>
          <a:p>
            <a:pPr>
              <a:buNone/>
            </a:pPr>
            <a:endParaRPr lang="el-GR" altLang="el-GR" sz="2400" i="1" dirty="0"/>
          </a:p>
          <a:p>
            <a:pPr>
              <a:buNone/>
            </a:pPr>
            <a:endParaRPr lang="el-GR" altLang="el-GR" sz="2400" dirty="0"/>
          </a:p>
        </p:txBody>
      </p:sp>
    </p:spTree>
    <p:extLst>
      <p:ext uri="{BB962C8B-B14F-4D97-AF65-F5344CB8AC3E}">
        <p14:creationId xmlns:p14="http://schemas.microsoft.com/office/powerpoint/2010/main" val="4999550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l-GR" altLang="el-GR" sz="4000" dirty="0"/>
              <a:t>Αντιλήψεις μαθητών για τη συνάρτηση</a:t>
            </a:r>
            <a:endParaRPr lang="el-GR" sz="4000" dirty="0"/>
          </a:p>
        </p:txBody>
      </p:sp>
      <p:sp>
        <p:nvSpPr>
          <p:cNvPr id="5" name="Θέση περιεχομένου 4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l-GR" altLang="el-GR" sz="2400" dirty="0"/>
              <a:t>Εικόνες συναρτήσεων «κανονικές» «αύξουσες» δεν αναγνωρίζουν ως συναρτήσεις μη οικείες γραφικές παραστάσεις</a:t>
            </a:r>
          </a:p>
          <a:p>
            <a:r>
              <a:rPr lang="el-GR" altLang="el-GR" sz="2400" dirty="0"/>
              <a:t>Πόσες διαφορετικές συναρτήσεις μπορείτε να σχεδιάσετε ώστε να διέρχονται από δύο σημεία; Κυρίως σχεδιάζουν μόνο ευθεία</a:t>
            </a:r>
          </a:p>
          <a:p>
            <a:r>
              <a:rPr lang="el-GR" altLang="el-GR" sz="2400" dirty="0"/>
              <a:t>Η ψ = 4 θεωρείται ότι δεν είναι συνάρτηση</a:t>
            </a:r>
          </a:p>
          <a:p>
            <a:r>
              <a:rPr lang="el-GR" altLang="el-GR" sz="2400" dirty="0"/>
              <a:t>Η συνάρτηση έχει μόνο ένα τύπο</a:t>
            </a:r>
          </a:p>
          <a:p>
            <a:r>
              <a:rPr lang="el-GR" altLang="el-GR" sz="2400" dirty="0"/>
              <a:t>Η συνάρτηση έχει «συνεχείς» ιδιότητες (</a:t>
            </a:r>
            <a:r>
              <a:rPr lang="el-GR" altLang="el-GR" sz="2400" dirty="0" err="1"/>
              <a:t>π.χ</a:t>
            </a:r>
            <a:r>
              <a:rPr lang="el-GR" altLang="el-GR" sz="2400" dirty="0"/>
              <a:t> η συνάρτηση του τέταρτου του κύκλου δεν αναγνωρίζεται ως συνάρτηση γιατί συνεχίζεται και φτιάχνει ένα κύκλο</a:t>
            </a:r>
            <a:endParaRPr lang="el-GR" altLang="el-GR" sz="2400" dirty="0"/>
          </a:p>
        </p:txBody>
      </p:sp>
    </p:spTree>
    <p:extLst>
      <p:ext uri="{BB962C8B-B14F-4D97-AF65-F5344CB8AC3E}">
        <p14:creationId xmlns:p14="http://schemas.microsoft.com/office/powerpoint/2010/main" val="34981774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l-GR" altLang="el-GR" sz="2800" dirty="0"/>
              <a:t>Παράδειγμα απάντησης μιας μαθήτριας 16 χρονών αναφορικά με την έννοια της </a:t>
            </a:r>
            <a:r>
              <a:rPr lang="el-GR" altLang="el-GR" sz="2800" dirty="0" smtClean="0"/>
              <a:t>συνάρτησης (1/2)</a:t>
            </a:r>
            <a:endParaRPr lang="el-GR" sz="2800" dirty="0"/>
          </a:p>
        </p:txBody>
      </p:sp>
      <p:sp>
        <p:nvSpPr>
          <p:cNvPr id="5" name="Θέση περιεχομένου 4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l-GR" altLang="el-GR" sz="2800" dirty="0"/>
              <a:t>«Δώσε ένα παράδειγμα συνάρτησης τέτοιο ώστε για κάθε πραγματικούς αριθμούς </a:t>
            </a:r>
            <a:r>
              <a:rPr lang="en-US" altLang="el-GR" sz="2800" dirty="0"/>
              <a:t>x, y</a:t>
            </a:r>
            <a:r>
              <a:rPr lang="el-GR" altLang="el-GR" sz="2800" dirty="0"/>
              <a:t> στο πεδίο ορισμού στης </a:t>
            </a:r>
            <a:r>
              <a:rPr lang="en-US" altLang="el-GR" sz="2800" dirty="0"/>
              <a:t>f </a:t>
            </a:r>
            <a:r>
              <a:rPr lang="el-GR" altLang="el-GR" sz="2800" dirty="0"/>
              <a:t>ισχύει η παρακάτω εξίσωση </a:t>
            </a:r>
            <a:r>
              <a:rPr lang="en-US" altLang="el-GR" sz="2800" dirty="0"/>
              <a:t>f(</a:t>
            </a:r>
            <a:r>
              <a:rPr lang="en-US" altLang="el-GR" sz="2800" dirty="0" err="1"/>
              <a:t>x+y</a:t>
            </a:r>
            <a:r>
              <a:rPr lang="en-US" altLang="el-GR" sz="2800" dirty="0"/>
              <a:t>) = f(x) + f(y)</a:t>
            </a:r>
            <a:r>
              <a:rPr lang="el-GR" altLang="el-GR" sz="2800" dirty="0"/>
              <a:t>»</a:t>
            </a:r>
          </a:p>
          <a:p>
            <a:pPr lvl="1"/>
            <a:r>
              <a:rPr lang="el-GR" altLang="el-GR" dirty="0"/>
              <a:t>Ξεκινά η μαθήτρια ψάχνοντας για συγκεκριμένες τιμές των </a:t>
            </a:r>
            <a:r>
              <a:rPr lang="en-US" altLang="el-GR" dirty="0"/>
              <a:t>x, y.</a:t>
            </a:r>
          </a:p>
          <a:p>
            <a:pPr lvl="1"/>
            <a:r>
              <a:rPr lang="el-GR" altLang="el-GR" dirty="0"/>
              <a:t>Στη συνέχεια κατανοεί ότι το πρόβλημα ζητά να δώσει ένα τύπο συνάρτησης</a:t>
            </a:r>
          </a:p>
          <a:p>
            <a:pPr lvl="1"/>
            <a:r>
              <a:rPr lang="el-GR" altLang="el-GR" dirty="0"/>
              <a:t>Δίνει ως παράδειγμα </a:t>
            </a:r>
            <a:r>
              <a:rPr lang="en-US" altLang="el-GR" dirty="0"/>
              <a:t>f(x)= x</a:t>
            </a:r>
            <a:r>
              <a:rPr lang="en-US" altLang="el-GR" baseline="30000" dirty="0"/>
              <a:t>2</a:t>
            </a:r>
            <a:r>
              <a:rPr lang="en-US" altLang="el-GR" dirty="0"/>
              <a:t> -2x +3</a:t>
            </a:r>
            <a:r>
              <a:rPr lang="el-GR" altLang="el-GR" dirty="0"/>
              <a:t> και </a:t>
            </a:r>
            <a:r>
              <a:rPr lang="en-US" altLang="el-GR" dirty="0"/>
              <a:t>f(x)= x</a:t>
            </a:r>
            <a:r>
              <a:rPr lang="en-US" altLang="el-GR" baseline="30000" dirty="0"/>
              <a:t>2</a:t>
            </a:r>
            <a:r>
              <a:rPr lang="en-US" altLang="el-GR" dirty="0"/>
              <a:t> +5 </a:t>
            </a:r>
            <a:endParaRPr lang="el-GR" altLang="el-GR" dirty="0"/>
          </a:p>
        </p:txBody>
      </p:sp>
    </p:spTree>
    <p:extLst>
      <p:ext uri="{BB962C8B-B14F-4D97-AF65-F5344CB8AC3E}">
        <p14:creationId xmlns:p14="http://schemas.microsoft.com/office/powerpoint/2010/main" val="37214743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l-GR" altLang="el-GR" sz="2800" dirty="0"/>
              <a:t>Παράδειγμα απάντησης μιας μαθήτριας 16 χρονών αναφορικά με την έννοια της </a:t>
            </a:r>
            <a:r>
              <a:rPr lang="el-GR" altLang="el-GR" sz="2800" dirty="0" smtClean="0"/>
              <a:t>συνάρτησης (2/2)</a:t>
            </a:r>
            <a:endParaRPr lang="el-GR" sz="2800" dirty="0"/>
          </a:p>
        </p:txBody>
      </p:sp>
      <p:sp>
        <p:nvSpPr>
          <p:cNvPr id="5" name="Θέση περιεχομένου 4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l-GR" altLang="el-GR" sz="2400" dirty="0"/>
              <a:t>Στη συνέχεια πειραματίζεται με γραμμικές συναρτήσεις, βρίσκει την </a:t>
            </a:r>
            <a:r>
              <a:rPr lang="en-US" altLang="el-GR" sz="2400" dirty="0"/>
              <a:t>f(x) = 2x</a:t>
            </a:r>
            <a:r>
              <a:rPr lang="el-GR" altLang="el-GR" sz="2400" dirty="0"/>
              <a:t> </a:t>
            </a:r>
          </a:p>
          <a:p>
            <a:r>
              <a:rPr lang="el-GR" altLang="el-GR" sz="2400" dirty="0"/>
              <a:t>Η ερευνήτρια της ζητά άλλες συναρτήσεις</a:t>
            </a:r>
          </a:p>
          <a:p>
            <a:r>
              <a:rPr lang="el-GR" altLang="el-GR" sz="2400" dirty="0"/>
              <a:t>Καταλήγει στην </a:t>
            </a:r>
            <a:r>
              <a:rPr lang="en-US" altLang="el-GR" sz="2400" dirty="0"/>
              <a:t>f(x) = 0</a:t>
            </a:r>
          </a:p>
          <a:p>
            <a:r>
              <a:rPr lang="el-GR" altLang="el-GR" sz="2400" dirty="0"/>
              <a:t>Στη συζήτηση εμφανίζεται το τι είναι συνάρτηση</a:t>
            </a:r>
          </a:p>
          <a:p>
            <a:pPr lvl="1"/>
            <a:r>
              <a:rPr lang="el-GR" altLang="el-GR" sz="2000" dirty="0"/>
              <a:t>Σύμβολο: Δυσκολεύεται να δει το σύμβολο </a:t>
            </a:r>
            <a:r>
              <a:rPr lang="en-US" altLang="el-GR" sz="2000" dirty="0"/>
              <a:t>f </a:t>
            </a:r>
            <a:r>
              <a:rPr lang="el-GR" altLang="el-GR" sz="2000" dirty="0"/>
              <a:t>ως την ίδια συνάρτηση που ορίζεται από την εξίσωση</a:t>
            </a:r>
          </a:p>
          <a:p>
            <a:pPr lvl="1"/>
            <a:r>
              <a:rPr lang="el-GR" altLang="el-GR" sz="2000" dirty="0"/>
              <a:t>Διαδικασία: Η συνάρτηση είναι ένας τύπος που μας οδηγεί στο να σχεδιάσουμε μια παραβολή ή κάτι τέτοιο</a:t>
            </a:r>
          </a:p>
          <a:p>
            <a:pPr lvl="1"/>
            <a:r>
              <a:rPr lang="el-GR" altLang="el-GR" sz="2000" dirty="0"/>
              <a:t>Έννοια: Αλλά η συνάρτηση είναι μόνο ένας τύπος;</a:t>
            </a:r>
          </a:p>
          <a:p>
            <a:pPr>
              <a:buNone/>
            </a:pPr>
            <a:endParaRPr lang="el-GR" altLang="el-GR" sz="2400" i="1" dirty="0"/>
          </a:p>
          <a:p>
            <a:pPr>
              <a:buNone/>
            </a:pPr>
            <a:endParaRPr lang="el-GR" altLang="el-GR" sz="2400" dirty="0"/>
          </a:p>
        </p:txBody>
      </p:sp>
    </p:spTree>
    <p:extLst>
      <p:ext uri="{BB962C8B-B14F-4D97-AF65-F5344CB8AC3E}">
        <p14:creationId xmlns:p14="http://schemas.microsoft.com/office/powerpoint/2010/main" val="7247060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l-GR" altLang="el-GR" sz="4000" dirty="0"/>
              <a:t>Ανάλυση της σκέψης </a:t>
            </a:r>
            <a:r>
              <a:rPr lang="el-GR" altLang="el-GR" sz="4000" dirty="0" smtClean="0"/>
              <a:t>της (1/2)</a:t>
            </a:r>
            <a:endParaRPr lang="el-GR" sz="4000" dirty="0"/>
          </a:p>
        </p:txBody>
      </p:sp>
      <p:sp>
        <p:nvSpPr>
          <p:cNvPr id="5" name="Θέση περιεχομένου 4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l-GR" altLang="el-GR" dirty="0"/>
              <a:t>Ερμηνεία της λέξης «παράδειγμα»</a:t>
            </a:r>
          </a:p>
          <a:p>
            <a:pPr lvl="1"/>
            <a:r>
              <a:rPr lang="el-GR" altLang="el-GR" dirty="0"/>
              <a:t>Θέλει κάτι συγκεκριμένο αρχικά (ψάχνει για αριθμούς που να ικανοποιούν τη σχέση </a:t>
            </a:r>
            <a:r>
              <a:rPr lang="el-GR" altLang="el-GR" dirty="0" err="1"/>
              <a:t>π.χ</a:t>
            </a:r>
            <a:r>
              <a:rPr lang="el-GR" altLang="el-GR" dirty="0"/>
              <a:t> 3 και 5)</a:t>
            </a:r>
          </a:p>
          <a:p>
            <a:pPr lvl="1"/>
            <a:r>
              <a:rPr lang="el-GR" altLang="el-GR" dirty="0"/>
              <a:t>Διαβάζει τη σχέση </a:t>
            </a:r>
            <a:r>
              <a:rPr lang="en-US" altLang="el-GR" dirty="0"/>
              <a:t>f(3+5) = f(3) + f(5) </a:t>
            </a:r>
            <a:r>
              <a:rPr lang="el-GR" altLang="el-GR" dirty="0"/>
              <a:t>χωρίς κατανόηση (μόνο συμβολικά)</a:t>
            </a:r>
          </a:p>
          <a:p>
            <a:pPr lvl="1"/>
            <a:r>
              <a:rPr lang="el-GR" altLang="el-GR" dirty="0"/>
              <a:t>Βλέπει </a:t>
            </a:r>
            <a:r>
              <a:rPr lang="en-US" altLang="el-GR" dirty="0"/>
              <a:t>f(3) </a:t>
            </a:r>
            <a:r>
              <a:rPr lang="el-GR" altLang="el-GR" dirty="0"/>
              <a:t>ως μια «ρίζα της συνάρτησης»</a:t>
            </a:r>
          </a:p>
        </p:txBody>
      </p:sp>
    </p:spTree>
    <p:extLst>
      <p:ext uri="{BB962C8B-B14F-4D97-AF65-F5344CB8AC3E}">
        <p14:creationId xmlns:p14="http://schemas.microsoft.com/office/powerpoint/2010/main" val="39396968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l-GR" altLang="el-GR" sz="4000" dirty="0"/>
              <a:t>Ανάλυση της σκέψης </a:t>
            </a:r>
            <a:r>
              <a:rPr lang="el-GR" altLang="el-GR" sz="4000" dirty="0" smtClean="0"/>
              <a:t>της (2/2)</a:t>
            </a:r>
            <a:endParaRPr lang="el-GR" sz="4000" dirty="0"/>
          </a:p>
        </p:txBody>
      </p:sp>
      <p:sp>
        <p:nvSpPr>
          <p:cNvPr id="5" name="Θέση περιεχομένου 4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l-GR" altLang="el-GR" dirty="0"/>
              <a:t>Συνδέσεις που έγιναν μέσα από την λέξη «εξίσωση»</a:t>
            </a:r>
          </a:p>
          <a:p>
            <a:pPr lvl="1"/>
            <a:r>
              <a:rPr lang="el-GR" altLang="el-GR" dirty="0"/>
              <a:t>Βλέπει ένα πρόβλημα να είναι εξίσωση ενώ περιέχει το σύμβολο </a:t>
            </a:r>
            <a:r>
              <a:rPr lang="en-US" altLang="el-GR" dirty="0"/>
              <a:t>f</a:t>
            </a:r>
          </a:p>
          <a:p>
            <a:pPr lvl="1"/>
            <a:r>
              <a:rPr lang="el-GR" altLang="el-GR" dirty="0"/>
              <a:t>Αναγνωρίζει ως διαφορετικές συναρτήσεις την </a:t>
            </a:r>
            <a:r>
              <a:rPr lang="en-US" altLang="el-GR" dirty="0"/>
              <a:t>f(x) </a:t>
            </a:r>
            <a:r>
              <a:rPr lang="el-GR" altLang="el-GR" dirty="0"/>
              <a:t>και </a:t>
            </a:r>
            <a:r>
              <a:rPr lang="en-US" altLang="el-GR" dirty="0"/>
              <a:t>f(y), </a:t>
            </a:r>
            <a:r>
              <a:rPr lang="el-GR" altLang="el-GR" dirty="0"/>
              <a:t>φτιάχνει τη σχέση </a:t>
            </a:r>
            <a:r>
              <a:rPr lang="en-US" altLang="el-GR" dirty="0"/>
              <a:t>f(</a:t>
            </a:r>
            <a:r>
              <a:rPr lang="en-US" altLang="el-GR" dirty="0" err="1"/>
              <a:t>x+y</a:t>
            </a:r>
            <a:r>
              <a:rPr lang="en-US" altLang="el-GR" dirty="0"/>
              <a:t>) = (x</a:t>
            </a:r>
            <a:r>
              <a:rPr lang="en-US" altLang="el-GR" baseline="30000" dirty="0"/>
              <a:t>2</a:t>
            </a:r>
            <a:r>
              <a:rPr lang="en-US" altLang="el-GR" dirty="0"/>
              <a:t> -2x +3)</a:t>
            </a:r>
            <a:r>
              <a:rPr lang="el-GR" altLang="el-GR" dirty="0"/>
              <a:t> </a:t>
            </a:r>
            <a:r>
              <a:rPr lang="en-US" altLang="el-GR" dirty="0"/>
              <a:t>+(x</a:t>
            </a:r>
            <a:r>
              <a:rPr lang="en-US" altLang="el-GR" baseline="30000" dirty="0"/>
              <a:t>2</a:t>
            </a:r>
            <a:r>
              <a:rPr lang="en-US" altLang="el-GR" dirty="0"/>
              <a:t> +5)</a:t>
            </a:r>
          </a:p>
          <a:p>
            <a:pPr lvl="1"/>
            <a:r>
              <a:rPr lang="el-GR" altLang="el-GR" dirty="0"/>
              <a:t>Θεωρεί ότι ο τύπος μιας συνάρτησης είναι εξίσωση (ολιστική αντιμετώπιση του τύπου)</a:t>
            </a:r>
          </a:p>
          <a:p>
            <a:pPr>
              <a:buNone/>
            </a:pPr>
            <a:endParaRPr lang="el-GR" altLang="el-GR" sz="2400" i="1" dirty="0"/>
          </a:p>
          <a:p>
            <a:pPr>
              <a:buNone/>
            </a:pPr>
            <a:endParaRPr lang="el-GR" altLang="el-GR" sz="2400" dirty="0"/>
          </a:p>
        </p:txBody>
      </p:sp>
    </p:spTree>
    <p:extLst>
      <p:ext uri="{BB962C8B-B14F-4D97-AF65-F5344CB8AC3E}">
        <p14:creationId xmlns:p14="http://schemas.microsoft.com/office/powerpoint/2010/main" val="36847263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l-GR" altLang="el-GR" sz="4000" dirty="0"/>
              <a:t>Συνδέσεις που γίνονται από τα σύμβολα </a:t>
            </a:r>
            <a:r>
              <a:rPr lang="en-US" altLang="el-GR" sz="4000" dirty="0"/>
              <a:t>f,</a:t>
            </a:r>
            <a:r>
              <a:rPr lang="el-GR" altLang="el-GR" sz="4000" dirty="0"/>
              <a:t> </a:t>
            </a:r>
            <a:r>
              <a:rPr lang="en-US" altLang="el-GR" sz="4000" dirty="0"/>
              <a:t>f(x) </a:t>
            </a:r>
            <a:r>
              <a:rPr lang="el-GR" altLang="el-GR" sz="4000" dirty="0"/>
              <a:t>και </a:t>
            </a:r>
            <a:r>
              <a:rPr lang="en-US" altLang="el-GR" sz="4000" dirty="0"/>
              <a:t>f(y</a:t>
            </a:r>
            <a:r>
              <a:rPr lang="en-US" altLang="el-GR" sz="4000" dirty="0" smtClean="0"/>
              <a:t>)</a:t>
            </a:r>
            <a:r>
              <a:rPr lang="el-GR" altLang="el-GR" sz="4000" dirty="0" smtClean="0"/>
              <a:t> (1/2)</a:t>
            </a:r>
            <a:endParaRPr lang="el-GR" sz="4000" dirty="0"/>
          </a:p>
        </p:txBody>
      </p:sp>
      <p:sp>
        <p:nvSpPr>
          <p:cNvPr id="5" name="Θέση περιεχομένου 4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l-GR" altLang="el-GR" sz="2800" dirty="0"/>
              <a:t>Το σύμβολο </a:t>
            </a:r>
            <a:r>
              <a:rPr lang="en-US" altLang="el-GR" sz="2800" dirty="0"/>
              <a:t>f </a:t>
            </a:r>
            <a:r>
              <a:rPr lang="el-GR" altLang="el-GR" sz="2800" dirty="0"/>
              <a:t>συμβολίζει την αρχή μιας σκέψης ή ενός προβλήματος</a:t>
            </a:r>
          </a:p>
          <a:p>
            <a:r>
              <a:rPr lang="el-GR" altLang="el-GR" sz="2800" dirty="0"/>
              <a:t>Το σύμβολο </a:t>
            </a:r>
            <a:r>
              <a:rPr lang="en-US" altLang="el-GR" sz="2800" dirty="0"/>
              <a:t>f </a:t>
            </a:r>
            <a:r>
              <a:rPr lang="el-GR" altLang="el-GR" sz="2800" dirty="0"/>
              <a:t>συμβολίζει την αρχή του τύπου μιας συνάρτησης</a:t>
            </a:r>
          </a:p>
          <a:p>
            <a:r>
              <a:rPr lang="el-GR" altLang="el-GR" sz="2800" dirty="0"/>
              <a:t>Το σύμβολο </a:t>
            </a:r>
            <a:r>
              <a:rPr lang="en-US" altLang="el-GR" sz="2800" dirty="0"/>
              <a:t>f</a:t>
            </a:r>
            <a:r>
              <a:rPr lang="el-GR" altLang="el-GR" sz="2800" dirty="0"/>
              <a:t> παριστάνει μια συνάρτηση</a:t>
            </a:r>
          </a:p>
          <a:p>
            <a:r>
              <a:rPr lang="el-GR" altLang="el-GR" sz="2800" dirty="0"/>
              <a:t>Το σύμβολο δεν έχει περιεχόμενο</a:t>
            </a:r>
          </a:p>
          <a:p>
            <a:r>
              <a:rPr lang="el-GR" altLang="el-GR" sz="2800" dirty="0"/>
              <a:t>Ο τύπος μιας συνάρτησης αποτελείται από δύο μέρη (αριστερό – δεξιό) αποσπασματική κατανόηση του τύπου μιας συνάρτησης</a:t>
            </a:r>
          </a:p>
        </p:txBody>
      </p:sp>
    </p:spTree>
    <p:extLst>
      <p:ext uri="{BB962C8B-B14F-4D97-AF65-F5344CB8AC3E}">
        <p14:creationId xmlns:p14="http://schemas.microsoft.com/office/powerpoint/2010/main" val="34483775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>Έρευνα στη Διδακτική των Μαθηματικών και Διδακτική Πράξη</a:t>
            </a:r>
          </a:p>
        </p:txBody>
      </p:sp>
      <p:sp>
        <p:nvSpPr>
          <p:cNvPr id="5" name="Υπότιτλος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l-GR" altLang="el-GR" dirty="0" smtClean="0"/>
              <a:t>Δέσποινα </a:t>
            </a:r>
            <a:r>
              <a:rPr lang="el-GR" altLang="el-GR" dirty="0" err="1" smtClean="0"/>
              <a:t>Πόταρη</a:t>
            </a:r>
            <a:endParaRPr lang="el-GR" altLang="el-GR" dirty="0" smtClean="0"/>
          </a:p>
        </p:txBody>
      </p:sp>
    </p:spTree>
    <p:extLst>
      <p:ext uri="{BB962C8B-B14F-4D97-AF65-F5344CB8AC3E}">
        <p14:creationId xmlns:p14="http://schemas.microsoft.com/office/powerpoint/2010/main" val="446662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l-GR" altLang="el-GR" sz="4000" dirty="0"/>
              <a:t>Συνδέσεις που γίνονται από τα σύμβολα </a:t>
            </a:r>
            <a:r>
              <a:rPr lang="en-US" altLang="el-GR" sz="4000" dirty="0"/>
              <a:t>f,</a:t>
            </a:r>
            <a:r>
              <a:rPr lang="el-GR" altLang="el-GR" sz="4000" dirty="0"/>
              <a:t> </a:t>
            </a:r>
            <a:r>
              <a:rPr lang="en-US" altLang="el-GR" sz="4000" dirty="0"/>
              <a:t>f(x) </a:t>
            </a:r>
            <a:r>
              <a:rPr lang="el-GR" altLang="el-GR" sz="4000" dirty="0"/>
              <a:t>και </a:t>
            </a:r>
            <a:r>
              <a:rPr lang="en-US" altLang="el-GR" sz="4000" dirty="0"/>
              <a:t>f(y</a:t>
            </a:r>
            <a:r>
              <a:rPr lang="en-US" altLang="el-GR" sz="4000" dirty="0" smtClean="0"/>
              <a:t>)</a:t>
            </a:r>
            <a:r>
              <a:rPr lang="el-GR" altLang="el-GR" sz="4000" dirty="0" smtClean="0"/>
              <a:t> (2/2)</a:t>
            </a:r>
            <a:endParaRPr lang="el-GR" sz="4000" dirty="0"/>
          </a:p>
        </p:txBody>
      </p:sp>
      <p:sp>
        <p:nvSpPr>
          <p:cNvPr id="5" name="Θέση περιεχομένου 4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altLang="el-GR" dirty="0"/>
              <a:t>f(x), f(y), f(</a:t>
            </a:r>
            <a:r>
              <a:rPr lang="en-US" altLang="el-GR" dirty="0" err="1"/>
              <a:t>x+y</a:t>
            </a:r>
            <a:r>
              <a:rPr lang="en-US" altLang="el-GR" dirty="0"/>
              <a:t>)</a:t>
            </a:r>
            <a:r>
              <a:rPr lang="el-GR" altLang="el-GR" dirty="0"/>
              <a:t>, </a:t>
            </a:r>
            <a:r>
              <a:rPr lang="en-US" altLang="el-GR" dirty="0"/>
              <a:t>f(b) </a:t>
            </a:r>
            <a:r>
              <a:rPr lang="el-GR" altLang="el-GR" dirty="0"/>
              <a:t>είναι διαφορετικοί τύποι </a:t>
            </a:r>
          </a:p>
          <a:p>
            <a:pPr lvl="1"/>
            <a:r>
              <a:rPr lang="en-US" altLang="el-GR" dirty="0"/>
              <a:t>f(y)= x</a:t>
            </a:r>
            <a:r>
              <a:rPr lang="en-US" altLang="el-GR" baseline="30000" dirty="0"/>
              <a:t>2</a:t>
            </a:r>
            <a:r>
              <a:rPr lang="en-US" altLang="el-GR" dirty="0"/>
              <a:t> +5 </a:t>
            </a:r>
            <a:r>
              <a:rPr lang="el-GR" altLang="el-GR" dirty="0"/>
              <a:t>μπορεί να γίνει </a:t>
            </a:r>
            <a:r>
              <a:rPr lang="en-US" altLang="el-GR" dirty="0"/>
              <a:t>f(b)= x</a:t>
            </a:r>
            <a:r>
              <a:rPr lang="en-US" altLang="el-GR" baseline="30000" dirty="0"/>
              <a:t>2</a:t>
            </a:r>
            <a:r>
              <a:rPr lang="en-US" altLang="el-GR" dirty="0"/>
              <a:t> +5 (</a:t>
            </a:r>
            <a:r>
              <a:rPr lang="el-GR" altLang="el-GR" dirty="0"/>
              <a:t>τα </a:t>
            </a:r>
            <a:r>
              <a:rPr lang="en-US" altLang="el-GR" dirty="0"/>
              <a:t>y, b</a:t>
            </a:r>
            <a:r>
              <a:rPr lang="el-GR" altLang="el-GR" dirty="0"/>
              <a:t>) δεν έχουν κάποια σχέση με τη μεταβλητή</a:t>
            </a:r>
          </a:p>
          <a:p>
            <a:pPr lvl="1"/>
            <a:r>
              <a:rPr lang="el-GR" altLang="el-GR" dirty="0"/>
              <a:t>Το </a:t>
            </a:r>
            <a:r>
              <a:rPr lang="en-US" altLang="el-GR" dirty="0"/>
              <a:t>b</a:t>
            </a:r>
            <a:r>
              <a:rPr lang="el-GR" altLang="el-GR" dirty="0"/>
              <a:t> δεν σημαίνει τίποτα αν δεν έχουμε γραφική παράσταση</a:t>
            </a:r>
          </a:p>
          <a:p>
            <a:pPr lvl="1"/>
            <a:r>
              <a:rPr lang="el-GR" altLang="el-GR" dirty="0"/>
              <a:t>Το σύμβολο </a:t>
            </a:r>
            <a:r>
              <a:rPr lang="en-US" altLang="el-GR" dirty="0"/>
              <a:t>y </a:t>
            </a:r>
            <a:r>
              <a:rPr lang="el-GR" altLang="el-GR" dirty="0"/>
              <a:t>συνδέεται με την </a:t>
            </a:r>
            <a:r>
              <a:rPr lang="el-GR" altLang="el-GR" dirty="0" err="1"/>
              <a:t>τεταγμένη</a:t>
            </a:r>
            <a:r>
              <a:rPr lang="el-GR" altLang="el-GR" dirty="0"/>
              <a:t> ενός σημείου πιθανόν ενός σημείου στη γραφική παράσταση της συνάρτησης</a:t>
            </a:r>
          </a:p>
        </p:txBody>
      </p:sp>
    </p:spTree>
    <p:extLst>
      <p:ext uri="{BB962C8B-B14F-4D97-AF65-F5344CB8AC3E}">
        <p14:creationId xmlns:p14="http://schemas.microsoft.com/office/powerpoint/2010/main" val="21784326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l-GR" altLang="el-GR" sz="4000" dirty="0"/>
              <a:t>Συνδέσεις που έγιναν αναφορικά με τη συναρτησιακή εξίσωση</a:t>
            </a:r>
            <a:endParaRPr lang="el-GR" sz="4000" dirty="0"/>
          </a:p>
        </p:txBody>
      </p:sp>
      <p:sp>
        <p:nvSpPr>
          <p:cNvPr id="5" name="Θέση περιεχομένου 4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l-GR" altLang="el-GR" sz="2800" dirty="0"/>
              <a:t>Το αριστερό τμήμα διαφέρει από το δεξιό</a:t>
            </a:r>
          </a:p>
          <a:p>
            <a:r>
              <a:rPr lang="el-GR" altLang="el-GR" sz="2800" dirty="0"/>
              <a:t>Σκέφτεται την επιμεριστική ιδιότητα του πολλαπλασιασμού</a:t>
            </a:r>
          </a:p>
          <a:p>
            <a:r>
              <a:rPr lang="el-GR" altLang="el-GR" sz="2800" dirty="0"/>
              <a:t>Εικονικές ομοιότητες του συμβολισμού</a:t>
            </a:r>
          </a:p>
          <a:p>
            <a:r>
              <a:rPr lang="el-GR" altLang="el-GR" sz="2800" dirty="0"/>
              <a:t>Το κύριο σημείο είναι η εξίσωση και όχι η συνάρτηση.</a:t>
            </a:r>
          </a:p>
          <a:p>
            <a:pPr>
              <a:buNone/>
            </a:pPr>
            <a:endParaRPr lang="el-GR" altLang="el-GR" sz="2400" i="1" dirty="0"/>
          </a:p>
          <a:p>
            <a:pPr>
              <a:buNone/>
            </a:pPr>
            <a:endParaRPr lang="el-GR" altLang="el-GR" sz="2400" dirty="0"/>
          </a:p>
        </p:txBody>
      </p:sp>
    </p:spTree>
    <p:extLst>
      <p:ext uri="{BB962C8B-B14F-4D97-AF65-F5344CB8AC3E}">
        <p14:creationId xmlns:p14="http://schemas.microsoft.com/office/powerpoint/2010/main" val="36554299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l-GR" altLang="el-GR" sz="4000" dirty="0"/>
              <a:t>Αλλαγές στην κατανόηση της έννοιας της συνάρτησης </a:t>
            </a:r>
            <a:r>
              <a:rPr lang="el-GR" altLang="el-GR" sz="4000" dirty="0" smtClean="0"/>
              <a:t>(1/2)</a:t>
            </a:r>
            <a:endParaRPr lang="el-GR" sz="4000" dirty="0"/>
          </a:p>
        </p:txBody>
      </p:sp>
      <p:sp>
        <p:nvSpPr>
          <p:cNvPr id="5" name="Θέση περιεχομένου 4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l-GR" altLang="el-GR" dirty="0"/>
              <a:t>Ανακάλυψη ότι το σύμβολο </a:t>
            </a:r>
            <a:r>
              <a:rPr lang="en-US" altLang="el-GR" dirty="0"/>
              <a:t>f(y) </a:t>
            </a:r>
            <a:r>
              <a:rPr lang="el-GR" altLang="el-GR" dirty="0"/>
              <a:t>συνδέεται με το </a:t>
            </a:r>
            <a:r>
              <a:rPr lang="en-US" altLang="el-GR" dirty="0"/>
              <a:t>y</a:t>
            </a:r>
          </a:p>
          <a:p>
            <a:pPr lvl="1"/>
            <a:r>
              <a:rPr lang="el-GR" altLang="el-GR" dirty="0"/>
              <a:t>Πειραματισμός με την τιμή 1 και μετά με το </a:t>
            </a:r>
            <a:r>
              <a:rPr lang="en-US" altLang="el-GR" dirty="0"/>
              <a:t>z</a:t>
            </a:r>
            <a:r>
              <a:rPr lang="el-GR" altLang="el-GR" dirty="0"/>
              <a:t> μετακίνηση από το </a:t>
            </a:r>
            <a:r>
              <a:rPr lang="en-US" altLang="el-GR" dirty="0"/>
              <a:t>y </a:t>
            </a:r>
            <a:r>
              <a:rPr lang="el-GR" altLang="el-GR" dirty="0"/>
              <a:t>στο </a:t>
            </a:r>
            <a:r>
              <a:rPr lang="en-US" altLang="el-GR" dirty="0"/>
              <a:t>f(z).</a:t>
            </a:r>
          </a:p>
          <a:p>
            <a:pPr lvl="1"/>
            <a:r>
              <a:rPr lang="el-GR" altLang="el-GR" dirty="0"/>
              <a:t>Παραμένει να βλέπει τη μεταβλητή ως «θέση»</a:t>
            </a:r>
          </a:p>
          <a:p>
            <a:pPr lvl="1"/>
            <a:r>
              <a:rPr lang="el-GR" altLang="el-GR" dirty="0"/>
              <a:t>Προσπάθεια να δει ότι </a:t>
            </a:r>
            <a:r>
              <a:rPr lang="en-US" altLang="el-GR" dirty="0"/>
              <a:t>f(x) </a:t>
            </a:r>
            <a:r>
              <a:rPr lang="el-GR" altLang="el-GR" dirty="0"/>
              <a:t>και</a:t>
            </a:r>
            <a:r>
              <a:rPr lang="en-US" altLang="el-GR" dirty="0"/>
              <a:t> f(y) </a:t>
            </a:r>
            <a:r>
              <a:rPr lang="el-GR" altLang="el-GR" dirty="0"/>
              <a:t>αναπαριστούν τιμές της ίδιας συνάρτησης αλλά τα βλέπει ως ανεξάρτητες συναρτήσεις</a:t>
            </a:r>
          </a:p>
          <a:p>
            <a:pPr>
              <a:buNone/>
            </a:pPr>
            <a:endParaRPr lang="el-GR" altLang="el-GR" sz="2400" i="1" dirty="0"/>
          </a:p>
          <a:p>
            <a:pPr>
              <a:buNone/>
            </a:pPr>
            <a:endParaRPr lang="el-GR" altLang="el-GR" sz="2400" dirty="0"/>
          </a:p>
        </p:txBody>
      </p:sp>
    </p:spTree>
    <p:extLst>
      <p:ext uri="{BB962C8B-B14F-4D97-AF65-F5344CB8AC3E}">
        <p14:creationId xmlns:p14="http://schemas.microsoft.com/office/powerpoint/2010/main" val="39544286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l-GR" altLang="el-GR" sz="4000" dirty="0"/>
              <a:t>Αλλαγές στην κατανόηση της έννοιας της συνάρτησης </a:t>
            </a:r>
            <a:r>
              <a:rPr lang="el-GR" altLang="el-GR" sz="4000" dirty="0" smtClean="0"/>
              <a:t>(2/2)</a:t>
            </a:r>
            <a:endParaRPr lang="el-GR" sz="4000" dirty="0"/>
          </a:p>
        </p:txBody>
      </p:sp>
      <p:sp>
        <p:nvSpPr>
          <p:cNvPr id="5" name="Θέση περιεχομένου 4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l-GR" altLang="el-GR" sz="2800" dirty="0"/>
              <a:t>Κατανόηση ότι το </a:t>
            </a:r>
            <a:r>
              <a:rPr lang="en-US" altLang="el-GR" sz="2800" dirty="0"/>
              <a:t>f(x) </a:t>
            </a:r>
            <a:r>
              <a:rPr lang="el-GR" altLang="el-GR" sz="2800" dirty="0"/>
              <a:t>είναι μια τιμή της συνάρτησης όταν η μεταβλητή έχει την τιμή </a:t>
            </a:r>
            <a:r>
              <a:rPr lang="en-US" altLang="el-GR" sz="2800" dirty="0"/>
              <a:t>x</a:t>
            </a:r>
            <a:r>
              <a:rPr lang="el-GR" altLang="el-GR" sz="2800" dirty="0"/>
              <a:t> (σε αντιπαράθεση με άλλες συμβολικές αναπαραστάσεις (συνάρτηση </a:t>
            </a:r>
            <a:r>
              <a:rPr lang="en-US" altLang="el-GR" sz="2800" dirty="0"/>
              <a:t>g, h)</a:t>
            </a:r>
            <a:endParaRPr lang="el-GR" altLang="el-GR" sz="2800" dirty="0"/>
          </a:p>
          <a:p>
            <a:pPr>
              <a:buNone/>
            </a:pPr>
            <a:endParaRPr lang="el-GR" altLang="el-GR" sz="2400" i="1" dirty="0"/>
          </a:p>
          <a:p>
            <a:pPr>
              <a:buNone/>
            </a:pPr>
            <a:endParaRPr lang="el-GR" altLang="el-GR" sz="2400" dirty="0"/>
          </a:p>
        </p:txBody>
      </p:sp>
    </p:spTree>
    <p:extLst>
      <p:ext uri="{BB962C8B-B14F-4D97-AF65-F5344CB8AC3E}">
        <p14:creationId xmlns:p14="http://schemas.microsoft.com/office/powerpoint/2010/main" val="7019747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l-GR" altLang="el-GR" sz="3600" dirty="0"/>
              <a:t>Τι μας λένε οι παραπάνω διαπιστώσεις για τη διδασκαλία της </a:t>
            </a:r>
            <a:r>
              <a:rPr lang="el-GR" altLang="el-GR" sz="3600" dirty="0" smtClean="0"/>
              <a:t>συνάρτησης (1/2)</a:t>
            </a:r>
            <a:endParaRPr lang="el-GR" sz="3600" dirty="0"/>
          </a:p>
        </p:txBody>
      </p:sp>
      <p:sp>
        <p:nvSpPr>
          <p:cNvPr id="5" name="Θέση περιεχομένου 4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l-GR" altLang="el-GR" sz="2800" dirty="0"/>
              <a:t>Οι εικόνες που έχουν οι μαθητές είναι περιορισμένες άρα χρειάζεται ένας εμπλουτισμός εικόνων των μαθητών που συσχετίζονται με την έννοια της συνάρτησης</a:t>
            </a:r>
          </a:p>
          <a:p>
            <a:r>
              <a:rPr lang="el-GR" altLang="el-GR" sz="2800" dirty="0"/>
              <a:t>Υπάρχει ανάγκη σύνδεσης των διαφόρων αναπαραστάσεων (ο υπολογιστής ένα χρήσιμο εργαλείο)-Δημιουργία δυναμικών εικόνων</a:t>
            </a:r>
          </a:p>
          <a:p>
            <a:r>
              <a:rPr lang="el-GR" altLang="el-GR" sz="2800" dirty="0"/>
              <a:t>Ευέλικτη χρήση συμβόλων (η αλλαγή της μεταβλητής συνήθως δημιουργεί για τους μαθητές ένα καινούριο πρόβλημα)</a:t>
            </a:r>
          </a:p>
          <a:p>
            <a:pPr>
              <a:buNone/>
            </a:pPr>
            <a:endParaRPr lang="el-GR" altLang="el-GR" sz="2400" i="1" dirty="0"/>
          </a:p>
          <a:p>
            <a:pPr>
              <a:buNone/>
            </a:pPr>
            <a:endParaRPr lang="el-GR" altLang="el-GR" sz="2400" dirty="0"/>
          </a:p>
        </p:txBody>
      </p:sp>
    </p:spTree>
    <p:extLst>
      <p:ext uri="{BB962C8B-B14F-4D97-AF65-F5344CB8AC3E}">
        <p14:creationId xmlns:p14="http://schemas.microsoft.com/office/powerpoint/2010/main" val="25771001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l-GR" altLang="el-GR" sz="3600" dirty="0"/>
              <a:t>Τι μας λένε οι παραπάνω διαπιστώσεις για τη διδασκαλία της </a:t>
            </a:r>
            <a:r>
              <a:rPr lang="el-GR" altLang="el-GR" sz="3600" dirty="0" smtClean="0"/>
              <a:t>συνάρτησης (2/2)</a:t>
            </a:r>
            <a:endParaRPr lang="el-GR" sz="3600" dirty="0"/>
          </a:p>
        </p:txBody>
      </p:sp>
      <p:sp>
        <p:nvSpPr>
          <p:cNvPr id="5" name="Θέση περιεχομένου 4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l-GR" altLang="el-GR" sz="2800" dirty="0"/>
              <a:t>Φαίνεται φυσικό η έννοια της συνάρτησης να συνδέεται με τη γραφική της αναπαράσταση αλλά οι έρευνες δείχνουν ότι οι μαθητές δεν χρησιμοποιούν ουσιαστικά τέτοιες αναπαραστάσεις όταν λύνουν προβλήματα.</a:t>
            </a:r>
          </a:p>
          <a:p>
            <a:pPr>
              <a:buNone/>
            </a:pPr>
            <a:endParaRPr lang="el-GR" altLang="el-GR" sz="2400" i="1" dirty="0"/>
          </a:p>
          <a:p>
            <a:pPr>
              <a:buNone/>
            </a:pPr>
            <a:endParaRPr lang="el-GR" altLang="el-GR" sz="2400" dirty="0"/>
          </a:p>
        </p:txBody>
      </p:sp>
    </p:spTree>
    <p:extLst>
      <p:ext uri="{BB962C8B-B14F-4D97-AF65-F5344CB8AC3E}">
        <p14:creationId xmlns:p14="http://schemas.microsoft.com/office/powerpoint/2010/main" val="32436731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l-GR" altLang="el-GR" sz="4000" dirty="0"/>
              <a:t>Παραδείγματα εφαρμογών της έννοιας της </a:t>
            </a:r>
            <a:r>
              <a:rPr lang="el-GR" altLang="el-GR" sz="4000" dirty="0" smtClean="0"/>
              <a:t>συνάρτησης (1/2)</a:t>
            </a:r>
            <a:endParaRPr lang="el-GR" sz="4000" dirty="0"/>
          </a:p>
        </p:txBody>
      </p:sp>
      <p:sp>
        <p:nvSpPr>
          <p:cNvPr id="5" name="Θέση περιεχομένου 4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defRPr/>
            </a:pPr>
            <a:r>
              <a:rPr lang="el-GR" sz="2400" dirty="0"/>
              <a:t>Προσπάθεια διδασκαλίας των εξισώσεων και ανισώσεων στο Γυμνάσιο μέσα από συναρτησιακές καταστάσεις (</a:t>
            </a:r>
            <a:r>
              <a:rPr lang="el-GR" sz="2400" dirty="0" err="1"/>
              <a:t>Βερύκιος</a:t>
            </a:r>
            <a:r>
              <a:rPr lang="el-GR" sz="2400" dirty="0"/>
              <a:t> – Φαρμάκη)</a:t>
            </a:r>
          </a:p>
          <a:p>
            <a:pPr lvl="1">
              <a:buNone/>
              <a:defRPr/>
            </a:pPr>
            <a:r>
              <a:rPr lang="el-GR" sz="2400" dirty="0" err="1"/>
              <a:t>Π.χ</a:t>
            </a:r>
            <a:r>
              <a:rPr lang="el-GR" sz="2400" dirty="0"/>
              <a:t> « Όταν χρησιμοποιούμε ταξί πληρώνουμε σημαία 0.80 ευρώ και 0.30 ευρώ για κάθε χιλιόμετρο που κάνουμε</a:t>
            </a:r>
          </a:p>
          <a:p>
            <a:pPr marL="971550" lvl="1" indent="-514350">
              <a:buFontTx/>
              <a:buAutoNum type="arabicParenR"/>
              <a:defRPr/>
            </a:pPr>
            <a:r>
              <a:rPr lang="el-GR" sz="2400" dirty="0"/>
              <a:t>Από τι εξαρτάται το κόστος μιας διαδρομής;</a:t>
            </a:r>
          </a:p>
          <a:p>
            <a:pPr marL="971550" lvl="1" indent="-514350">
              <a:buFontTx/>
              <a:buAutoNum type="arabicParenR"/>
              <a:defRPr/>
            </a:pPr>
            <a:r>
              <a:rPr lang="el-GR" sz="2400" dirty="0"/>
              <a:t>Αν </a:t>
            </a:r>
            <a:r>
              <a:rPr lang="en-US" sz="2400" dirty="0"/>
              <a:t>x</a:t>
            </a:r>
            <a:r>
              <a:rPr lang="el-GR" sz="2400" dirty="0"/>
              <a:t> είναι ο αριθμός των χιλιομέτρων που κάνουμε σε μια διαδρομή και </a:t>
            </a:r>
            <a:r>
              <a:rPr lang="en-US" sz="2400" dirty="0"/>
              <a:t>y o </a:t>
            </a:r>
            <a:r>
              <a:rPr lang="el-GR" sz="2400" dirty="0"/>
              <a:t>αριθμός που εκφράζει το ποσό σε ευρώ που πληρώνουμε γι’ αυτή τη διαδρομή, να εκφράσεις το </a:t>
            </a:r>
            <a:r>
              <a:rPr lang="en-US" sz="2400" dirty="0"/>
              <a:t>y</a:t>
            </a:r>
            <a:r>
              <a:rPr lang="el-GR" sz="2400" dirty="0"/>
              <a:t> ως συνάρτηση του </a:t>
            </a:r>
            <a:r>
              <a:rPr lang="en-US" sz="2400" dirty="0"/>
              <a:t>x </a:t>
            </a:r>
            <a:endParaRPr lang="el-GR" altLang="el-GR" sz="2400" i="1" dirty="0"/>
          </a:p>
          <a:p>
            <a:pPr>
              <a:buNone/>
            </a:pPr>
            <a:endParaRPr lang="el-GR" altLang="el-GR" sz="2400" dirty="0"/>
          </a:p>
        </p:txBody>
      </p:sp>
    </p:spTree>
    <p:extLst>
      <p:ext uri="{BB962C8B-B14F-4D97-AF65-F5344CB8AC3E}">
        <p14:creationId xmlns:p14="http://schemas.microsoft.com/office/powerpoint/2010/main" val="20481340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l-GR" altLang="el-GR" sz="4000" dirty="0"/>
              <a:t>Παραδείγματα εφαρμογών της έννοιας της </a:t>
            </a:r>
            <a:r>
              <a:rPr lang="el-GR" altLang="el-GR" sz="4000" dirty="0" smtClean="0"/>
              <a:t>συνάρτησης (2/2)</a:t>
            </a:r>
            <a:endParaRPr lang="el-GR" sz="4000" dirty="0"/>
          </a:p>
        </p:txBody>
      </p:sp>
      <p:sp>
        <p:nvSpPr>
          <p:cNvPr id="5" name="Θέση περιεχομένου 4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971550" lvl="1" indent="-514350">
              <a:buNone/>
            </a:pPr>
            <a:r>
              <a:rPr lang="el-GR" altLang="el-GR" sz="2000" dirty="0"/>
              <a:t>Συμπλήρωσε τον πίνακα (διαδρομή –κόστος (3 </a:t>
            </a:r>
            <a:r>
              <a:rPr lang="el-GR" altLang="el-GR" sz="2000" dirty="0" err="1"/>
              <a:t>χιλ</a:t>
            </a:r>
            <a:r>
              <a:rPr lang="el-GR" altLang="el-GR" sz="2000" dirty="0"/>
              <a:t>, 5 </a:t>
            </a:r>
            <a:r>
              <a:rPr lang="el-GR" altLang="el-GR" sz="2000" dirty="0" err="1"/>
              <a:t>χιλ</a:t>
            </a:r>
            <a:r>
              <a:rPr lang="el-GR" altLang="el-GR" sz="2000" dirty="0"/>
              <a:t>, 8 χιλ.)</a:t>
            </a:r>
          </a:p>
          <a:p>
            <a:pPr marL="971550" lvl="1" indent="-514350">
              <a:buNone/>
            </a:pPr>
            <a:r>
              <a:rPr lang="el-GR" altLang="el-GR" sz="2000" dirty="0"/>
              <a:t>4)	Κατασκεύασε τη γραφική παράσταση της συνάρτησης</a:t>
            </a:r>
          </a:p>
          <a:p>
            <a:pPr marL="971550" lvl="1" indent="-514350">
              <a:buFontTx/>
              <a:buAutoNum type="arabicParenR" startAt="5"/>
            </a:pPr>
            <a:r>
              <a:rPr lang="el-GR" altLang="el-GR" sz="2000" dirty="0"/>
              <a:t>Ο Γιώργος και ο φίλος του Κώστας παίρνουν ταξί από την Ομόνοια ο καθένας για το σπίτι του. Ο Γιώργος για τη διαδρομή που κάνει πληρώνει 3,5 ευρώ. Πόσα χιλιόμετρα απέχει το σπίτι του Γιώργου από την Ομόνοια;</a:t>
            </a:r>
          </a:p>
          <a:p>
            <a:pPr marL="971550" lvl="1" indent="-514350">
              <a:buFontTx/>
              <a:buAutoNum type="arabicParenR" startAt="5"/>
            </a:pPr>
            <a:r>
              <a:rPr lang="el-GR" altLang="el-GR" sz="2000" dirty="0"/>
              <a:t>Ο Κώστας έχει 5 ευρώ. Φθάνοντας στο σπίτι του πληρώνει και παίρνει και ρέστα. Πόσα χιλιόμετρα μπορεί να απέχει το σπίτι του Κώστα από την Ομόνοια;</a:t>
            </a:r>
            <a:endParaRPr lang="en-US" altLang="el-GR" sz="2000" dirty="0"/>
          </a:p>
        </p:txBody>
      </p:sp>
    </p:spTree>
    <p:extLst>
      <p:ext uri="{BB962C8B-B14F-4D97-AF65-F5344CB8AC3E}">
        <p14:creationId xmlns:p14="http://schemas.microsoft.com/office/powerpoint/2010/main" val="15466066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l-GR" altLang="el-GR" sz="3600" dirty="0"/>
              <a:t>Παρατηρήσεις σχετικά με το τελευταίο ερώτημα και την έννοια της ανίσωσης</a:t>
            </a:r>
            <a:endParaRPr lang="el-GR" sz="3600" dirty="0"/>
          </a:p>
        </p:txBody>
      </p:sp>
      <p:sp>
        <p:nvSpPr>
          <p:cNvPr id="5" name="Θέση περιεχομένου 4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l-GR" altLang="el-GR" sz="2400" dirty="0"/>
              <a:t>Το πλαίσιο του προβλήματος καθοριστικό για να εντοπιστεί η εννοιολογική διαφορά ανάμεσα στην εξίσωση και την ανίσωση</a:t>
            </a:r>
          </a:p>
          <a:p>
            <a:r>
              <a:rPr lang="el-GR" altLang="el-GR" sz="2400" dirty="0"/>
              <a:t>Η ανίσωση έχει πολλές λύσεις ενώ η εξίσωση περιορισμένο αριθμό λύσεων</a:t>
            </a:r>
          </a:p>
          <a:p>
            <a:r>
              <a:rPr lang="el-GR" altLang="el-GR" sz="2400" dirty="0"/>
              <a:t>Η ομοιότητα στην αλγεβρική επίλυση εξίσωσης και ανίσωσης δημιουργεί παρανοήσεις. (αλλαγές </a:t>
            </a:r>
            <a:r>
              <a:rPr lang="el-GR" altLang="el-GR" sz="2400" dirty="0" err="1"/>
              <a:t>προσήμου</a:t>
            </a:r>
            <a:r>
              <a:rPr lang="el-GR" altLang="el-GR" sz="2400" dirty="0"/>
              <a:t> χωρίς κατανόηση, διαίρεση με αρνητικό αριθμό χωρίς αλλαγή φοράς)</a:t>
            </a:r>
          </a:p>
          <a:p>
            <a:r>
              <a:rPr lang="el-GR" altLang="el-GR" sz="2400" dirty="0"/>
              <a:t>Η συναρτησιακή αντιμετώπιση διευκολύνει την κατανόηση</a:t>
            </a:r>
          </a:p>
          <a:p>
            <a:pPr>
              <a:buNone/>
            </a:pPr>
            <a:endParaRPr lang="el-GR" altLang="el-GR" sz="2400" i="1" dirty="0"/>
          </a:p>
          <a:p>
            <a:pPr>
              <a:buNone/>
            </a:pPr>
            <a:endParaRPr lang="el-GR" altLang="el-GR" sz="2400" dirty="0"/>
          </a:p>
        </p:txBody>
      </p:sp>
    </p:spTree>
    <p:extLst>
      <p:ext uri="{BB962C8B-B14F-4D97-AF65-F5344CB8AC3E}">
        <p14:creationId xmlns:p14="http://schemas.microsoft.com/office/powerpoint/2010/main" val="31675277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l-GR" altLang="el-GR" sz="4000" dirty="0"/>
              <a:t>Η συνάρτηση μέσα στην επίλυση προβλήματος</a:t>
            </a:r>
            <a:endParaRPr lang="el-GR" sz="4000" dirty="0"/>
          </a:p>
        </p:txBody>
      </p:sp>
      <p:sp>
        <p:nvSpPr>
          <p:cNvPr id="5" name="Θέση περιεχομένου 4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defRPr/>
            </a:pPr>
            <a:r>
              <a:rPr lang="el-GR" sz="2400" dirty="0"/>
              <a:t>Έρευνα των </a:t>
            </a:r>
            <a:r>
              <a:rPr lang="it-IT" sz="2400" dirty="0"/>
              <a:t>Gagatsis, A., Elia, I., Panaoura A., Gravvani, K., &amp; Spyrou, P. (2006). </a:t>
            </a:r>
            <a:endParaRPr lang="el-GR" sz="2400" dirty="0"/>
          </a:p>
          <a:p>
            <a:pPr marL="266700" indent="0">
              <a:tabLst>
                <a:tab pos="266700" algn="l"/>
              </a:tabLst>
              <a:defRPr/>
            </a:pPr>
            <a:r>
              <a:rPr lang="el-GR" sz="2400" dirty="0"/>
              <a:t>Διαστάσεις της κατανόησης της έννοιας της συνάρτησης:</a:t>
            </a:r>
          </a:p>
          <a:p>
            <a:pPr marL="666750" lvl="1" indent="0">
              <a:tabLst>
                <a:tab pos="266700" algn="l"/>
              </a:tabLst>
              <a:defRPr/>
            </a:pPr>
            <a:r>
              <a:rPr lang="el-GR" sz="2000" dirty="0"/>
              <a:t>  Επίλυση προβλήματος συνάρτησης</a:t>
            </a:r>
          </a:p>
          <a:p>
            <a:pPr marL="666750" lvl="1" indent="0">
              <a:tabLst>
                <a:tab pos="266700" algn="l"/>
              </a:tabLst>
              <a:defRPr/>
            </a:pPr>
            <a:r>
              <a:rPr lang="el-GR" sz="2000" dirty="0"/>
              <a:t> 	Ορθός ορισμός</a:t>
            </a:r>
          </a:p>
          <a:p>
            <a:pPr marL="666750" lvl="1" indent="0">
              <a:tabLst>
                <a:tab pos="266700" algn="l"/>
              </a:tabLst>
              <a:defRPr/>
            </a:pPr>
            <a:r>
              <a:rPr lang="el-GR" sz="2000" dirty="0"/>
              <a:t>Παραδείγματα συνάρτησης</a:t>
            </a:r>
            <a:endParaRPr lang="el-GR" sz="2400" dirty="0"/>
          </a:p>
          <a:p>
            <a:pPr marL="666750" lvl="1" indent="0">
              <a:tabLst>
                <a:tab pos="266700" algn="l"/>
              </a:tabLst>
              <a:defRPr/>
            </a:pPr>
            <a:r>
              <a:rPr lang="el-GR" sz="2000" dirty="0"/>
              <a:t>Μετάφραση από μια μορφή αναπαράστασης σε άλλη και αναγνώριση συναρτήσεων μέσα από γραφικές παραστάσεις</a:t>
            </a:r>
          </a:p>
          <a:p>
            <a:pPr marL="266700" indent="0">
              <a:buFontTx/>
              <a:buNone/>
              <a:tabLst>
                <a:tab pos="266700" algn="l"/>
              </a:tabLst>
              <a:defRPr/>
            </a:pPr>
            <a:r>
              <a:rPr lang="el-GR" sz="2400" dirty="0"/>
              <a:t>Σχέσεις ανάμεσα στην επίλυση προβλήματος και τις άλλες τρεις ικανότητες         </a:t>
            </a:r>
          </a:p>
          <a:p>
            <a:pPr>
              <a:buNone/>
            </a:pPr>
            <a:endParaRPr lang="el-GR" altLang="el-GR" sz="2400" i="1" dirty="0"/>
          </a:p>
          <a:p>
            <a:pPr>
              <a:buNone/>
            </a:pPr>
            <a:endParaRPr lang="el-GR" altLang="el-GR" sz="2400" dirty="0"/>
          </a:p>
        </p:txBody>
      </p:sp>
    </p:spTree>
    <p:extLst>
      <p:ext uri="{BB962C8B-B14F-4D97-AF65-F5344CB8AC3E}">
        <p14:creationId xmlns:p14="http://schemas.microsoft.com/office/powerpoint/2010/main" val="14244121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l-GR" altLang="el-GR" dirty="0"/>
              <a:t>Αναφορές που χρησιμοποιήθηκαν</a:t>
            </a:r>
            <a:endParaRPr lang="el-GR" dirty="0"/>
          </a:p>
        </p:txBody>
      </p:sp>
      <p:sp>
        <p:nvSpPr>
          <p:cNvPr id="5" name="Θέση περιεχομένου 4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altLang="el-GR" sz="2000" dirty="0"/>
              <a:t>Elia, I. &amp; </a:t>
            </a:r>
            <a:r>
              <a:rPr lang="en-US" altLang="el-GR" sz="2000" dirty="0" err="1"/>
              <a:t>Spyrou</a:t>
            </a:r>
            <a:r>
              <a:rPr lang="en-US" altLang="el-GR" sz="2000" dirty="0"/>
              <a:t>, P. (2006). How students conceive function: A </a:t>
            </a:r>
            <a:r>
              <a:rPr lang="en-US" altLang="el-GR" sz="2000" dirty="0" err="1"/>
              <a:t>triarchic</a:t>
            </a:r>
            <a:r>
              <a:rPr lang="en-US" altLang="el-GR" sz="2000" dirty="0"/>
              <a:t> conceptual-semiotic model of the understanding of a complex construct. The Montana Mathematics </a:t>
            </a:r>
            <a:r>
              <a:rPr lang="en-US" altLang="el-GR" sz="2000" dirty="0" err="1"/>
              <a:t>Enthousiast</a:t>
            </a:r>
            <a:r>
              <a:rPr lang="en-US" altLang="el-GR" sz="2000" dirty="0"/>
              <a:t>, 3(2), 256-272.</a:t>
            </a:r>
          </a:p>
          <a:p>
            <a:r>
              <a:rPr lang="en-US" altLang="el-GR" sz="2000" dirty="0" err="1"/>
              <a:t>Sajka</a:t>
            </a:r>
            <a:r>
              <a:rPr lang="en-US" altLang="el-GR" sz="2000" dirty="0"/>
              <a:t>, M. (2003). A secondary school student’s understanding of the concept of function- A case study. Educational Studies in Mathematics, 53, 229-254.</a:t>
            </a:r>
          </a:p>
          <a:p>
            <a:r>
              <a:rPr lang="pt-BR" altLang="el-GR" sz="2000" dirty="0"/>
              <a:t>Verikios, P., Farmaki, V. (2006). </a:t>
            </a:r>
            <a:r>
              <a:rPr lang="en-GB" altLang="el-GR" sz="2000" dirty="0"/>
              <a:t>Introducing algebraic thinking to 13 year-old students: The case of the inequality. Proc. of PME 30, Prague, Czech Republic</a:t>
            </a:r>
            <a:r>
              <a:rPr lang="en-US" altLang="el-GR" sz="2000" dirty="0"/>
              <a:t>, </a:t>
            </a:r>
            <a:r>
              <a:rPr lang="en-GB" altLang="el-GR" sz="2000" dirty="0"/>
              <a:t>V,  321-328.</a:t>
            </a:r>
            <a:endParaRPr lang="el-GR" altLang="el-GR" sz="2000" dirty="0"/>
          </a:p>
          <a:p>
            <a:r>
              <a:rPr lang="en-US" altLang="el-GR" sz="2000" dirty="0"/>
              <a:t>Tall. D. (1997). Functions and Calculus. In A.J. Bishop et al. (eds.) International Handbook of Mathematics Education , 289-325.</a:t>
            </a:r>
            <a:endParaRPr lang="el-GR" altLang="el-GR" sz="2000" dirty="0"/>
          </a:p>
          <a:p>
            <a:r>
              <a:rPr lang="el-GR" altLang="el-GR" sz="2000" dirty="0" err="1"/>
              <a:t>Κείσογλου</a:t>
            </a:r>
            <a:r>
              <a:rPr lang="el-GR" altLang="el-GR" sz="2000" dirty="0"/>
              <a:t> &amp; Σπύρου, Η συνάρτηση ως </a:t>
            </a:r>
            <a:r>
              <a:rPr lang="el-GR" altLang="el-GR" sz="2000" dirty="0" err="1"/>
              <a:t>διαμεσολαβημένη</a:t>
            </a:r>
            <a:r>
              <a:rPr lang="el-GR" altLang="el-GR" sz="2000" dirty="0"/>
              <a:t> εκτίμηση. Μία διδακτική αξιοποίηση της έννοιας.</a:t>
            </a:r>
          </a:p>
        </p:txBody>
      </p:sp>
    </p:spTree>
    <p:extLst>
      <p:ext uri="{BB962C8B-B14F-4D97-AF65-F5344CB8AC3E}">
        <p14:creationId xmlns:p14="http://schemas.microsoft.com/office/powerpoint/2010/main" val="4999550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l-GR" altLang="el-GR" sz="4000" dirty="0"/>
              <a:t>Ερωτήματα στους μαθητές (Β και Γ Λυκείου</a:t>
            </a:r>
            <a:r>
              <a:rPr lang="el-GR" altLang="el-GR" sz="4000" dirty="0" smtClean="0"/>
              <a:t>)</a:t>
            </a:r>
            <a:endParaRPr lang="el-GR" sz="4000" dirty="0"/>
          </a:p>
        </p:txBody>
      </p:sp>
      <p:sp>
        <p:nvSpPr>
          <p:cNvPr id="5" name="Θέση περιεχομένου 4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l-GR" altLang="el-GR" sz="2800" dirty="0"/>
              <a:t>1. Τι είναι συνάρτηση; Δώσε ένα παράδειγμα</a:t>
            </a:r>
            <a:br>
              <a:rPr lang="el-GR" altLang="el-GR" sz="2800" dirty="0"/>
            </a:br>
            <a:r>
              <a:rPr lang="el-GR" altLang="el-GR" sz="2800" dirty="0"/>
              <a:t>2. Να εξετάσεις ποιες από τις παρακάτω καμπύλες είναι γραφικές παραστάσεις συναρτήσεων</a:t>
            </a:r>
            <a:endParaRPr lang="el-GR" altLang="el-GR" sz="2400" i="1" dirty="0"/>
          </a:p>
          <a:p>
            <a:pPr>
              <a:buNone/>
            </a:pPr>
            <a:endParaRPr lang="el-GR" altLang="el-GR" sz="2400" dirty="0"/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835696" y="3038523"/>
            <a:ext cx="5011737" cy="1143000"/>
          </a:xfrm>
          <a:prstGeom prst="rect">
            <a:avLst/>
          </a:prstGeom>
          <a:noFill/>
        </p:spPr>
      </p:pic>
      <p:graphicFrame>
        <p:nvGraphicFramePr>
          <p:cNvPr id="7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3396182"/>
              </p:ext>
            </p:extLst>
          </p:nvPr>
        </p:nvGraphicFramePr>
        <p:xfrm>
          <a:off x="2050008" y="4395835"/>
          <a:ext cx="4664075" cy="1698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" name="Εικόνα bitmap" r:id="rId5" imgW="6238095" imgH="2133898" progId="Paint.Picture">
                  <p:embed/>
                </p:oleObj>
              </mc:Choice>
              <mc:Fallback>
                <p:oleObj name="Εικόνα bitmap" r:id="rId5" imgW="6238095" imgH="2133898" progId="Paint.Picture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0008" y="4395835"/>
                        <a:ext cx="4664075" cy="1698625"/>
                      </a:xfrm>
                      <a:prstGeom prst="rect">
                        <a:avLst/>
                      </a:prstGeom>
                      <a:solidFill>
                        <a:srgbClr val="FFFF66"/>
                      </a:solidFill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0442819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GB" altLang="el-GR" sz="2800" dirty="0"/>
              <a:t>3. </a:t>
            </a:r>
            <a:r>
              <a:rPr lang="el-GR" altLang="el-GR" sz="2800" dirty="0"/>
              <a:t>Να αντιστοιχίσεις τις αλγεβρικές εκφράσεις της στήλης Α στις λεκτικές εκφράσεις της στήλης Β:</a:t>
            </a:r>
            <a:endParaRPr lang="el-GR" sz="2800" dirty="0"/>
          </a:p>
        </p:txBody>
      </p:sp>
      <p:sp>
        <p:nvSpPr>
          <p:cNvPr id="5" name="Θέση περιεχομένου 4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l-GR" altLang="el-GR" sz="2000" u="sng" dirty="0"/>
              <a:t>ΣΤΗΛΗ Α</a:t>
            </a:r>
            <a:r>
              <a:rPr lang="el-GR" altLang="el-GR" sz="2000" dirty="0"/>
              <a:t> 			</a:t>
            </a:r>
            <a:r>
              <a:rPr lang="el-GR" altLang="el-GR" sz="2000" u="sng" dirty="0"/>
              <a:t>ΣΤΗΛΗ Β</a:t>
            </a:r>
            <a:endParaRPr lang="el-GR" altLang="el-GR" sz="2000" dirty="0"/>
          </a:p>
          <a:p>
            <a:pPr>
              <a:buNone/>
            </a:pPr>
            <a:r>
              <a:rPr lang="el-GR" altLang="el-GR" sz="2000" dirty="0"/>
              <a:t>	α.  </a:t>
            </a:r>
            <a:r>
              <a:rPr lang="en-US" altLang="el-GR" sz="2000" dirty="0" err="1"/>
              <a:t>xy</a:t>
            </a:r>
            <a:r>
              <a:rPr lang="en-US" altLang="el-GR" sz="2000" dirty="0"/>
              <a:t> ≤</a:t>
            </a:r>
            <a:r>
              <a:rPr lang="en-GB" altLang="el-GR" sz="2000" dirty="0"/>
              <a:t>0</a:t>
            </a:r>
            <a:r>
              <a:rPr lang="el-GR" altLang="el-GR" sz="2000" dirty="0"/>
              <a:t> 		</a:t>
            </a:r>
            <a:r>
              <a:rPr lang="fr-FR" altLang="el-GR" sz="2000" dirty="0"/>
              <a:t>1) </a:t>
            </a:r>
            <a:r>
              <a:rPr lang="el-GR" altLang="el-GR" sz="2000" dirty="0"/>
              <a:t>1ο – 3ο τεταρτημόριο </a:t>
            </a:r>
          </a:p>
          <a:p>
            <a:pPr>
              <a:buNone/>
            </a:pPr>
            <a:r>
              <a:rPr lang="el-GR" altLang="el-GR" sz="2000" dirty="0"/>
              <a:t>	β</a:t>
            </a:r>
            <a:r>
              <a:rPr lang="fr-FR" altLang="el-GR" sz="2000" dirty="0"/>
              <a:t>.  </a:t>
            </a:r>
            <a:r>
              <a:rPr lang="fr-FR" altLang="el-GR" sz="2000" dirty="0" err="1"/>
              <a:t>xy</a:t>
            </a:r>
            <a:r>
              <a:rPr lang="fr-FR" altLang="el-GR" sz="2000" dirty="0"/>
              <a:t> = 0</a:t>
            </a:r>
            <a:r>
              <a:rPr lang="el-GR" altLang="el-GR" sz="2000" dirty="0"/>
              <a:t> 		2</a:t>
            </a:r>
            <a:r>
              <a:rPr lang="en-US" altLang="el-GR" sz="2000" dirty="0"/>
              <a:t>)</a:t>
            </a:r>
            <a:r>
              <a:rPr lang="fr-FR" altLang="el-GR" sz="2000" dirty="0"/>
              <a:t> </a:t>
            </a:r>
            <a:r>
              <a:rPr lang="el-GR" altLang="el-GR" sz="2000" dirty="0"/>
              <a:t>1ο – 2ο τεταρτημόριο </a:t>
            </a:r>
          </a:p>
          <a:p>
            <a:pPr>
              <a:buNone/>
            </a:pPr>
            <a:r>
              <a:rPr lang="el-GR" altLang="el-GR" sz="2000" dirty="0"/>
              <a:t>	</a:t>
            </a:r>
            <a:r>
              <a:rPr lang="en-GB" altLang="el-GR" sz="2000" dirty="0"/>
              <a:t>γ</a:t>
            </a:r>
            <a:r>
              <a:rPr lang="fr-FR" altLang="el-GR" sz="2000" dirty="0"/>
              <a:t>.  </a:t>
            </a:r>
            <a:r>
              <a:rPr lang="fr-FR" altLang="el-GR" sz="2000" dirty="0" err="1"/>
              <a:t>xy</a:t>
            </a:r>
            <a:r>
              <a:rPr lang="fr-FR" altLang="el-GR" sz="2000" dirty="0"/>
              <a:t>&gt;0</a:t>
            </a:r>
            <a:r>
              <a:rPr lang="el-GR" altLang="el-GR" sz="2000" dirty="0"/>
              <a:t> 		</a:t>
            </a:r>
            <a:r>
              <a:rPr lang="fr-FR" altLang="el-GR" sz="2000" dirty="0"/>
              <a:t>3) </a:t>
            </a:r>
            <a:r>
              <a:rPr lang="en-GB" altLang="el-GR" sz="2000" dirty="0" err="1"/>
              <a:t>άξον</a:t>
            </a:r>
            <a:r>
              <a:rPr lang="en-GB" altLang="el-GR" sz="2000" dirty="0"/>
              <a:t>ας</a:t>
            </a:r>
            <a:r>
              <a:rPr lang="fr-FR" altLang="el-GR" sz="2000" dirty="0"/>
              <a:t> x</a:t>
            </a:r>
            <a:r>
              <a:rPr lang="en-GB" altLang="el-GR" sz="2000" dirty="0"/>
              <a:t>΄</a:t>
            </a:r>
            <a:r>
              <a:rPr lang="fr-FR" altLang="el-GR" sz="2000" dirty="0"/>
              <a:t>x </a:t>
            </a:r>
            <a:r>
              <a:rPr lang="en-GB" altLang="el-GR" sz="2000" dirty="0"/>
              <a:t>ή </a:t>
            </a:r>
            <a:r>
              <a:rPr lang="en-GB" altLang="el-GR" sz="2000" dirty="0" err="1"/>
              <a:t>άξον</a:t>
            </a:r>
            <a:r>
              <a:rPr lang="en-GB" altLang="el-GR" sz="2000" dirty="0"/>
              <a:t>ας</a:t>
            </a:r>
            <a:r>
              <a:rPr lang="fr-FR" altLang="el-GR" sz="2000" dirty="0"/>
              <a:t> y</a:t>
            </a:r>
            <a:r>
              <a:rPr lang="en-GB" altLang="el-GR" sz="2000" dirty="0"/>
              <a:t>΄</a:t>
            </a:r>
            <a:r>
              <a:rPr lang="fr-FR" altLang="el-GR" sz="2000" dirty="0"/>
              <a:t>y</a:t>
            </a:r>
            <a:r>
              <a:rPr lang="el-GR" altLang="el-GR" sz="2000" dirty="0"/>
              <a:t> </a:t>
            </a:r>
          </a:p>
          <a:p>
            <a:pPr>
              <a:buNone/>
            </a:pPr>
            <a:r>
              <a:rPr lang="el-GR" altLang="el-GR" sz="2000" dirty="0"/>
              <a:t>	</a:t>
            </a:r>
            <a:r>
              <a:rPr lang="en-GB" altLang="el-GR" sz="2000" dirty="0"/>
              <a:t>δ</a:t>
            </a:r>
            <a:r>
              <a:rPr lang="fr-FR" altLang="el-GR" sz="2000" dirty="0"/>
              <a:t>.  </a:t>
            </a:r>
            <a:r>
              <a:rPr lang="fr-FR" altLang="el-GR" sz="2000" dirty="0" err="1"/>
              <a:t>xy</a:t>
            </a:r>
            <a:r>
              <a:rPr lang="fr-FR" altLang="el-GR" sz="2000" dirty="0"/>
              <a:t>&lt;0, x&gt;0</a:t>
            </a:r>
            <a:r>
              <a:rPr lang="el-GR" altLang="el-GR" sz="2000" dirty="0"/>
              <a:t> 	</a:t>
            </a:r>
            <a:r>
              <a:rPr lang="el-GR" altLang="el-GR" sz="2000" dirty="0" smtClean="0"/>
              <a:t>                4</a:t>
            </a:r>
            <a:r>
              <a:rPr lang="en-US" altLang="el-GR" sz="2000" dirty="0"/>
              <a:t>)</a:t>
            </a:r>
            <a:r>
              <a:rPr lang="en-GB" altLang="el-GR" sz="2000" dirty="0"/>
              <a:t> </a:t>
            </a:r>
            <a:r>
              <a:rPr lang="el-GR" altLang="el-GR" sz="2000" dirty="0" err="1"/>
              <a:t>ημιάξονας</a:t>
            </a:r>
            <a:r>
              <a:rPr lang="el-GR" altLang="el-GR" sz="2000" dirty="0"/>
              <a:t> Ο</a:t>
            </a:r>
            <a:r>
              <a:rPr lang="en-US" altLang="el-GR" sz="2000" dirty="0"/>
              <a:t>x</a:t>
            </a:r>
            <a:r>
              <a:rPr lang="el-GR" altLang="el-GR" sz="2000" dirty="0"/>
              <a:t> ή </a:t>
            </a:r>
            <a:r>
              <a:rPr lang="el-GR" altLang="el-GR" sz="2000" dirty="0" err="1"/>
              <a:t>ημιάξονας</a:t>
            </a:r>
            <a:r>
              <a:rPr lang="el-GR" altLang="el-GR" sz="2000" dirty="0"/>
              <a:t> </a:t>
            </a:r>
            <a:r>
              <a:rPr lang="en-US" altLang="el-GR" sz="2000" dirty="0"/>
              <a:t>Oy</a:t>
            </a:r>
            <a:r>
              <a:rPr lang="el-GR" altLang="el-GR" sz="2000" dirty="0"/>
              <a:t> </a:t>
            </a:r>
          </a:p>
          <a:p>
            <a:pPr>
              <a:buNone/>
            </a:pPr>
            <a:r>
              <a:rPr lang="el-GR" altLang="el-GR" sz="2000" dirty="0"/>
              <a:t>				</a:t>
            </a:r>
            <a:r>
              <a:rPr lang="fr-FR" altLang="el-GR" sz="2000" dirty="0"/>
              <a:t>5) 2</a:t>
            </a:r>
            <a:r>
              <a:rPr lang="el-GR" altLang="el-GR" sz="2000" dirty="0"/>
              <a:t>ο – 4ο τεταρτημόριο </a:t>
            </a:r>
          </a:p>
          <a:p>
            <a:pPr>
              <a:buNone/>
            </a:pPr>
            <a:r>
              <a:rPr lang="el-GR" altLang="el-GR" sz="2000" dirty="0"/>
              <a:t>				6</a:t>
            </a:r>
            <a:r>
              <a:rPr lang="en-US" altLang="el-GR" sz="2000" dirty="0"/>
              <a:t>)</a:t>
            </a:r>
            <a:r>
              <a:rPr lang="en-GB" altLang="el-GR" sz="2000" dirty="0"/>
              <a:t> </a:t>
            </a:r>
            <a:r>
              <a:rPr lang="el-GR" altLang="el-GR" sz="2000" dirty="0"/>
              <a:t>2ο – 4ο τεταρτημόριο και οι άξονες </a:t>
            </a:r>
            <a:r>
              <a:rPr lang="en-US" altLang="el-GR" sz="2000" dirty="0"/>
              <a:t>x</a:t>
            </a:r>
            <a:r>
              <a:rPr lang="el-GR" altLang="el-GR" sz="2000" dirty="0"/>
              <a:t>΄</a:t>
            </a:r>
            <a:r>
              <a:rPr lang="en-US" altLang="el-GR" sz="2000" dirty="0"/>
              <a:t>x</a:t>
            </a:r>
            <a:r>
              <a:rPr lang="el-GR" altLang="el-GR" sz="2000" dirty="0"/>
              <a:t>, </a:t>
            </a:r>
            <a:r>
              <a:rPr lang="en-US" altLang="el-GR" sz="2000" dirty="0"/>
              <a:t>y</a:t>
            </a:r>
            <a:r>
              <a:rPr lang="el-GR" altLang="el-GR" sz="2000" dirty="0"/>
              <a:t>΄</a:t>
            </a:r>
            <a:r>
              <a:rPr lang="en-US" altLang="el-GR" sz="2000" dirty="0"/>
              <a:t>y</a:t>
            </a:r>
            <a:endParaRPr lang="el-GR" altLang="el-GR" sz="2000" dirty="0"/>
          </a:p>
          <a:p>
            <a:pPr>
              <a:buNone/>
            </a:pPr>
            <a:r>
              <a:rPr lang="el-GR" altLang="el-GR" sz="2000" dirty="0"/>
              <a:t>				7</a:t>
            </a:r>
            <a:r>
              <a:rPr lang="en-US" altLang="el-GR" sz="2000" dirty="0"/>
              <a:t>)</a:t>
            </a:r>
            <a:r>
              <a:rPr lang="en-GB" altLang="el-GR" sz="2000" dirty="0"/>
              <a:t> </a:t>
            </a:r>
            <a:r>
              <a:rPr lang="el-GR" altLang="el-GR" sz="2000" dirty="0"/>
              <a:t>2ο τεταρτημόριο </a:t>
            </a:r>
          </a:p>
          <a:p>
            <a:pPr>
              <a:buNone/>
            </a:pPr>
            <a:r>
              <a:rPr lang="el-GR" altLang="el-GR" sz="2000" dirty="0"/>
              <a:t>				8</a:t>
            </a:r>
            <a:r>
              <a:rPr lang="en-US" altLang="el-GR" sz="2000" dirty="0"/>
              <a:t>)</a:t>
            </a:r>
            <a:r>
              <a:rPr lang="en-GB" altLang="el-GR" sz="2000" dirty="0"/>
              <a:t> </a:t>
            </a:r>
            <a:r>
              <a:rPr lang="el-GR" altLang="el-GR" sz="2000" dirty="0"/>
              <a:t>4ο τεταρτημόριο </a:t>
            </a:r>
          </a:p>
          <a:p>
            <a:endParaRPr lang="el-GR" altLang="el-GR" sz="2800" dirty="0"/>
          </a:p>
        </p:txBody>
      </p:sp>
    </p:spTree>
    <p:extLst>
      <p:ext uri="{BB962C8B-B14F-4D97-AF65-F5344CB8AC3E}">
        <p14:creationId xmlns:p14="http://schemas.microsoft.com/office/powerpoint/2010/main" val="3195349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l-GR" altLang="el-GR" sz="2800" dirty="0"/>
              <a:t>4. Να επιλέξεις τον αλγεβρικό τύπο της συνάρτησης που αντιστοιχεί στην κάθε γραφική παράσταση:</a:t>
            </a:r>
            <a:endParaRPr lang="el-GR" sz="2800" dirty="0"/>
          </a:p>
        </p:txBody>
      </p:sp>
      <p:pic>
        <p:nvPicPr>
          <p:cNvPr id="8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763688" y="1820490"/>
            <a:ext cx="2500312" cy="2124075"/>
          </a:xfrm>
          <a:prstGeom prst="rect">
            <a:avLst/>
          </a:prstGeom>
          <a:noFill/>
        </p:spPr>
      </p:pic>
      <p:pic>
        <p:nvPicPr>
          <p:cNvPr id="9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1746021"/>
            <a:ext cx="2843068" cy="21985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10" name="Group 14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81064433"/>
              </p:ext>
            </p:extLst>
          </p:nvPr>
        </p:nvGraphicFramePr>
        <p:xfrm>
          <a:off x="2123728" y="4459336"/>
          <a:ext cx="3168650" cy="868363"/>
        </p:xfrm>
        <a:graphic>
          <a:graphicData uri="http://schemas.openxmlformats.org/drawingml/2006/table">
            <a:tbl>
              <a:tblPr/>
              <a:tblGrid>
                <a:gridCol w="1160462"/>
                <a:gridCol w="2008188"/>
              </a:tblGrid>
              <a:tr h="464511"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i)    y + 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3</a:t>
                      </a:r>
                      <a:r>
                        <a:rPr kumimoji="0" lang="fr-FR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x = 0</a:t>
                      </a:r>
                      <a:endParaRPr kumimoji="0" lang="fr-FR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iii)  y + 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2</a:t>
                      </a:r>
                      <a:r>
                        <a:rPr kumimoji="0" lang="fr-FR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= 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3</a:t>
                      </a:r>
                      <a:r>
                        <a:rPr kumimoji="0" lang="fr-FR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x</a:t>
                      </a:r>
                      <a:endParaRPr kumimoji="0" lang="fr-FR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3852"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ii)   y = -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3</a:t>
                      </a:r>
                      <a:r>
                        <a:rPr kumimoji="0" lang="fr-FR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x-2</a:t>
                      </a:r>
                      <a:endParaRPr kumimoji="0" lang="fr-FR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iv)  y + 3x = 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2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1" name="Text Box 95"/>
          <p:cNvSpPr txBox="1">
            <a:spLocks noChangeArrowheads="1"/>
          </p:cNvSpPr>
          <p:nvPr/>
        </p:nvSpPr>
        <p:spPr bwMode="auto">
          <a:xfrm>
            <a:off x="4966697" y="4459336"/>
            <a:ext cx="2592387" cy="644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100000"/>
              </a:spcBef>
              <a:buFontTx/>
              <a:buAutoNum type="romanLcParenR"/>
            </a:pPr>
            <a:r>
              <a:rPr lang="en-GB" altLang="el-GR" sz="1200" dirty="0"/>
              <a:t> y = -3x, x&gt;0  iii) y+3x = -1, x ≥ 0</a:t>
            </a:r>
          </a:p>
          <a:p>
            <a:pPr eaLnBrk="1" hangingPunct="1">
              <a:spcBef>
                <a:spcPct val="100000"/>
              </a:spcBef>
              <a:buFontTx/>
              <a:buAutoNum type="romanLcParenR"/>
            </a:pPr>
            <a:r>
              <a:rPr lang="en-GB" altLang="el-GR" sz="1200" dirty="0"/>
              <a:t> y-3x = 1, x&lt;0 iv) y - 3x = -1, x ≤ 0</a:t>
            </a:r>
          </a:p>
        </p:txBody>
      </p:sp>
    </p:spTree>
    <p:extLst>
      <p:ext uri="{BB962C8B-B14F-4D97-AF65-F5344CB8AC3E}">
        <p14:creationId xmlns:p14="http://schemas.microsoft.com/office/powerpoint/2010/main" val="33315261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altLang="el-GR" sz="2800" dirty="0"/>
              <a:t>5.  </a:t>
            </a:r>
            <a:r>
              <a:rPr lang="el-GR" altLang="el-GR" sz="2800" dirty="0"/>
              <a:t>Σε ποια από τις παρακάτω γραφικές παραστάσεις αντιστοιχεί η αλγεβρική έκφραση </a:t>
            </a:r>
            <a:r>
              <a:rPr lang="en-US" altLang="el-GR" sz="2800" dirty="0"/>
              <a:t>y=-2x+1, -2≤x≤2</a:t>
            </a:r>
            <a:r>
              <a:rPr lang="en-GB" altLang="el-GR" sz="2800" dirty="0"/>
              <a:t>;</a:t>
            </a:r>
            <a:endParaRPr lang="el-GR" sz="2800" dirty="0"/>
          </a:p>
        </p:txBody>
      </p:sp>
      <p:graphicFrame>
        <p:nvGraphicFramePr>
          <p:cNvPr id="8" name="Object 2"/>
          <p:cNvGraphicFramePr>
            <a:graphicFrameLocks noGrp="1" noChangeAspect="1"/>
          </p:cNvGraphicFramePr>
          <p:nvPr>
            <p:ph idx="1"/>
          </p:nvPr>
        </p:nvGraphicFramePr>
        <p:xfrm>
          <a:off x="2129149" y="1557338"/>
          <a:ext cx="4898402" cy="45259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1" name="Εικόνα bitmap" r:id="rId4" imgW="5761905" imgH="5323810" progId="Paint.Picture">
                  <p:embed/>
                </p:oleObj>
              </mc:Choice>
              <mc:Fallback>
                <p:oleObj name="Εικόνα bitmap" r:id="rId4" imgW="5761905" imgH="5323810" progId="Paint.Picture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29149" y="1557338"/>
                        <a:ext cx="4898402" cy="45259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5662596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marL="266700" indent="-266700">
              <a:lnSpc>
                <a:spcPct val="80000"/>
              </a:lnSpc>
            </a:pPr>
            <a:r>
              <a:rPr lang="en-GB" altLang="el-GR" sz="2800" dirty="0"/>
              <a:t>6.  </a:t>
            </a:r>
            <a:r>
              <a:rPr lang="el-GR" altLang="el-GR" sz="2800" dirty="0"/>
              <a:t>Βυτιοφόρο με 17.000 </a:t>
            </a:r>
            <a:r>
              <a:rPr lang="en-US" altLang="el-GR" sz="2800" dirty="0" err="1"/>
              <a:t>lt</a:t>
            </a:r>
            <a:r>
              <a:rPr lang="el-GR" altLang="el-GR" sz="2800" dirty="0"/>
              <a:t> βενζίνη ανεφοδιάζει πρατήριο βενζίνης που διαθέτει δεξαμενή χωρητικότητας 15.000 </a:t>
            </a:r>
            <a:r>
              <a:rPr lang="en-US" altLang="el-GR" sz="2800" dirty="0" err="1"/>
              <a:t>lt</a:t>
            </a:r>
            <a:r>
              <a:rPr lang="el-GR" altLang="el-GR" sz="2800" dirty="0"/>
              <a:t>.  </a:t>
            </a:r>
            <a:endParaRPr lang="en-GB" altLang="el-GR" sz="2800" dirty="0"/>
          </a:p>
        </p:txBody>
      </p:sp>
      <p:sp>
        <p:nvSpPr>
          <p:cNvPr id="5" name="Θέση περιεχομένου 4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266700" indent="-266700">
              <a:lnSpc>
                <a:spcPct val="80000"/>
              </a:lnSpc>
              <a:buFontTx/>
              <a:buNone/>
            </a:pPr>
            <a:r>
              <a:rPr lang="el-GR" altLang="el-GR" sz="2400" dirty="0"/>
              <a:t>Τη στιγμή της παράδοσης, η δεξαμενή περιέχει 1.000 </a:t>
            </a:r>
            <a:r>
              <a:rPr lang="en-US" altLang="el-GR" sz="2400" dirty="0" err="1"/>
              <a:t>lt</a:t>
            </a:r>
            <a:r>
              <a:rPr lang="el-GR" altLang="el-GR" sz="2400" dirty="0"/>
              <a:t> βενζίνης και το βυτιοφόρο αρχίζει να τη γεμίζει με σταθερή παροχή 400 </a:t>
            </a:r>
            <a:r>
              <a:rPr lang="en-US" altLang="el-GR" sz="2400" dirty="0" err="1"/>
              <a:t>lt</a:t>
            </a:r>
            <a:r>
              <a:rPr lang="el-GR" altLang="el-GR" sz="2400" dirty="0"/>
              <a:t> ανά λεπτό (γραμμική σχέση).</a:t>
            </a:r>
          </a:p>
          <a:p>
            <a:pPr marL="266700" indent="-266700">
              <a:lnSpc>
                <a:spcPct val="80000"/>
              </a:lnSpc>
            </a:pPr>
            <a:r>
              <a:rPr lang="el-GR" altLang="el-GR" sz="2400" dirty="0"/>
              <a:t>α.</a:t>
            </a:r>
            <a:r>
              <a:rPr lang="en-GB" altLang="el-GR" sz="2400" dirty="0"/>
              <a:t> </a:t>
            </a:r>
            <a:r>
              <a:rPr lang="el-GR" altLang="el-GR" sz="2400" dirty="0"/>
              <a:t>Να σχεδιάσεις τη γραφική παράσταση που εκφράζει τον όγκο </a:t>
            </a:r>
            <a:r>
              <a:rPr lang="en-US" altLang="el-GR" sz="2400" dirty="0"/>
              <a:t>V</a:t>
            </a:r>
            <a:r>
              <a:rPr lang="el-GR" altLang="el-GR" sz="2400" dirty="0"/>
              <a:t>1  της βενζίνης της δεξαμενής ως συνάρτηση του χρόνου </a:t>
            </a:r>
            <a:r>
              <a:rPr lang="en-US" altLang="el-GR" sz="2400" dirty="0"/>
              <a:t>t</a:t>
            </a:r>
            <a:r>
              <a:rPr lang="el-GR" altLang="el-GR" sz="2400" dirty="0"/>
              <a:t>.</a:t>
            </a:r>
          </a:p>
          <a:p>
            <a:pPr marL="266700" indent="-266700">
              <a:lnSpc>
                <a:spcPct val="80000"/>
              </a:lnSpc>
            </a:pPr>
            <a:r>
              <a:rPr lang="el-GR" altLang="el-GR" sz="2400" dirty="0"/>
              <a:t>β.</a:t>
            </a:r>
            <a:r>
              <a:rPr lang="en-GB" altLang="el-GR" sz="2400" dirty="0"/>
              <a:t> </a:t>
            </a:r>
            <a:r>
              <a:rPr lang="el-GR" altLang="el-GR" sz="2400" dirty="0"/>
              <a:t>Στο ίδιο σύστημα αξόνων να σχεδιάσεις τη γραφική παράσταση του όγκου </a:t>
            </a:r>
            <a:r>
              <a:rPr lang="en-US" altLang="el-GR" sz="2400" dirty="0"/>
              <a:t>V</a:t>
            </a:r>
            <a:r>
              <a:rPr lang="el-GR" altLang="el-GR" sz="2400" dirty="0"/>
              <a:t>2 της βενζίνης στο βυτιοφόρο ως συνάρτηση του χρόνου </a:t>
            </a:r>
            <a:r>
              <a:rPr lang="en-US" altLang="el-GR" sz="2400" dirty="0"/>
              <a:t>t</a:t>
            </a:r>
            <a:r>
              <a:rPr lang="el-GR" altLang="el-GR" sz="2400" dirty="0"/>
              <a:t>.</a:t>
            </a:r>
          </a:p>
          <a:p>
            <a:pPr marL="266700" indent="-266700">
              <a:lnSpc>
                <a:spcPct val="80000"/>
              </a:lnSpc>
            </a:pPr>
            <a:r>
              <a:rPr lang="el-GR" altLang="el-GR" sz="2400" dirty="0"/>
              <a:t>γ.</a:t>
            </a:r>
            <a:r>
              <a:rPr lang="en-GB" altLang="el-GR" sz="2400" dirty="0"/>
              <a:t> </a:t>
            </a:r>
            <a:r>
              <a:rPr lang="el-GR" altLang="el-GR" sz="2400" dirty="0"/>
              <a:t>Να βρεις σε πόσο χρόνο θα γεμίσει η δεξαμενή.  Πόση βενζίνη  περιέχει τότε το βυτιοφόρο;</a:t>
            </a:r>
          </a:p>
          <a:p>
            <a:pPr marL="266700" indent="-266700">
              <a:lnSpc>
                <a:spcPct val="80000"/>
              </a:lnSpc>
            </a:pPr>
            <a:r>
              <a:rPr lang="el-GR" altLang="el-GR" sz="2400" dirty="0"/>
              <a:t>δ.</a:t>
            </a:r>
            <a:r>
              <a:rPr lang="en-GB" altLang="el-GR" sz="2400" dirty="0"/>
              <a:t> </a:t>
            </a:r>
            <a:r>
              <a:rPr lang="el-GR" altLang="el-GR" sz="2400" dirty="0"/>
              <a:t>Να εκτιμήσεις μετά από πόσο χρόνο η δεξαμενή και το βυτιοφόρο θα περιέχουν τον ίδιο όγκο βενζίνης.  Πόση βενζίνη περιέχεται τότε στη δεξαμενή και στο βυτιοφόρο;</a:t>
            </a:r>
          </a:p>
        </p:txBody>
      </p:sp>
    </p:spTree>
    <p:extLst>
      <p:ext uri="{BB962C8B-B14F-4D97-AF65-F5344CB8AC3E}">
        <p14:creationId xmlns:p14="http://schemas.microsoft.com/office/powerpoint/2010/main" val="5122362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l-GR" altLang="el-GR" sz="4000" dirty="0" smtClean="0"/>
              <a:t>Συμπεράσματα (1/2)</a:t>
            </a:r>
            <a:endParaRPr lang="el-GR" sz="4000" dirty="0"/>
          </a:p>
        </p:txBody>
      </p:sp>
      <p:sp>
        <p:nvSpPr>
          <p:cNvPr id="5" name="Θέση περιεχομένου 4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l-GR" altLang="el-GR" sz="2800" dirty="0"/>
              <a:t>Η επίλυση προβλήματος βρίσκεται στον πυρήνα της κατανόησης της έννοιας της συνάρτησης, ενισχύοντας έτσι, την άποψη των </a:t>
            </a:r>
            <a:r>
              <a:rPr lang="en-US" altLang="el-GR" sz="2800" dirty="0" err="1"/>
              <a:t>Stanic</a:t>
            </a:r>
            <a:r>
              <a:rPr lang="en-US" altLang="el-GR" sz="2800" dirty="0"/>
              <a:t> </a:t>
            </a:r>
            <a:r>
              <a:rPr lang="el-GR" altLang="el-GR" sz="2800" dirty="0"/>
              <a:t>και </a:t>
            </a:r>
            <a:r>
              <a:rPr lang="en-GB" altLang="el-GR" sz="2800" dirty="0"/>
              <a:t>Kilpatrick</a:t>
            </a:r>
            <a:r>
              <a:rPr lang="el-GR" altLang="el-GR" sz="2800" dirty="0"/>
              <a:t> (1988), ότι μια κατάσταση προβλήματος είναι κεντρική στη μάθηση των μαθηματικών.</a:t>
            </a:r>
          </a:p>
          <a:p>
            <a:pPr>
              <a:buNone/>
            </a:pPr>
            <a:endParaRPr lang="el-GR" altLang="el-GR" sz="2400" dirty="0"/>
          </a:p>
        </p:txBody>
      </p:sp>
    </p:spTree>
    <p:extLst>
      <p:ext uri="{BB962C8B-B14F-4D97-AF65-F5344CB8AC3E}">
        <p14:creationId xmlns:p14="http://schemas.microsoft.com/office/powerpoint/2010/main" val="8051436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l-GR" altLang="el-GR" sz="4000" dirty="0" smtClean="0"/>
              <a:t>Συμπεράσματα (2/2)</a:t>
            </a:r>
            <a:endParaRPr lang="el-GR" sz="4000" dirty="0"/>
          </a:p>
        </p:txBody>
      </p:sp>
      <p:sp>
        <p:nvSpPr>
          <p:cNvPr id="5" name="Θέση περιεχομένου 4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lnSpc>
                <a:spcPct val="80000"/>
              </a:lnSpc>
              <a:buClr>
                <a:srgbClr val="800000"/>
              </a:buClr>
              <a:buFont typeface="Wingdings" panose="05000000000000000000" pitchFamily="2" charset="2"/>
              <a:buChar char="Ø"/>
            </a:pPr>
            <a:r>
              <a:rPr lang="el-GR" altLang="el-GR" sz="2000" dirty="0"/>
              <a:t>Η ανάπτυξη της κατανόησης της συνάρτησης παρέχεται μέσω δύο τουλάχιστον διαφορετικών ιεραρχικά διατεταγμένων επιπέδων:</a:t>
            </a:r>
          </a:p>
          <a:p>
            <a:pPr>
              <a:lnSpc>
                <a:spcPct val="80000"/>
              </a:lnSpc>
              <a:buClr>
                <a:srgbClr val="800000"/>
              </a:buClr>
              <a:buFont typeface="Wingdings" panose="05000000000000000000" pitchFamily="2" charset="2"/>
              <a:buNone/>
            </a:pPr>
            <a:endParaRPr lang="el-GR" altLang="el-GR" sz="2000" dirty="0"/>
          </a:p>
          <a:p>
            <a:pPr>
              <a:lnSpc>
                <a:spcPct val="80000"/>
              </a:lnSpc>
              <a:buClr>
                <a:srgbClr val="800000"/>
              </a:buClr>
              <a:buFont typeface="Wingdings" panose="05000000000000000000" pitchFamily="2" charset="2"/>
              <a:buBlip>
                <a:blip r:embed="rId3"/>
              </a:buBlip>
            </a:pPr>
            <a:r>
              <a:rPr lang="el-GR" altLang="el-GR" sz="2000" dirty="0"/>
              <a:t>Το πιο υψηλό επίπεδο θα μπορούσε να είναι η επιτυχής επίλυση προβλήματος</a:t>
            </a:r>
            <a:endParaRPr lang="en-GB" altLang="el-GR" sz="2000" dirty="0"/>
          </a:p>
          <a:p>
            <a:pPr>
              <a:lnSpc>
                <a:spcPct val="45000"/>
              </a:lnSpc>
              <a:buClr>
                <a:srgbClr val="800000"/>
              </a:buClr>
              <a:buFont typeface="Wingdings" panose="05000000000000000000" pitchFamily="2" charset="2"/>
              <a:buNone/>
            </a:pPr>
            <a:endParaRPr lang="el-GR" altLang="el-GR" sz="2000" dirty="0"/>
          </a:p>
          <a:p>
            <a:pPr>
              <a:lnSpc>
                <a:spcPct val="80000"/>
              </a:lnSpc>
              <a:buClr>
                <a:srgbClr val="800000"/>
              </a:buClr>
              <a:buFont typeface="Wingdings" panose="05000000000000000000" pitchFamily="2" charset="2"/>
              <a:buBlip>
                <a:blip r:embed="rId3"/>
              </a:buBlip>
            </a:pPr>
            <a:r>
              <a:rPr lang="el-GR" altLang="el-GR" sz="2000" dirty="0"/>
              <a:t>Ένα χαμηλότερο επίπεδο θα μπορούσε να περιλάβει μια σύνθεση των διαφορετικών ικανοτήτων που αναφέρονται στις τρεις άλλες διαστάσεις της κατανόησης της συνάρτησης: </a:t>
            </a:r>
            <a:endParaRPr lang="en-US" altLang="el-GR" sz="2000" dirty="0"/>
          </a:p>
          <a:p>
            <a:pPr>
              <a:lnSpc>
                <a:spcPct val="80000"/>
              </a:lnSpc>
              <a:buClr>
                <a:srgbClr val="800000"/>
              </a:buClr>
              <a:buFont typeface="Wingdings" panose="05000000000000000000" pitchFamily="2" charset="2"/>
              <a:buBlip>
                <a:blip r:embed="rId3"/>
              </a:buBlip>
            </a:pPr>
            <a:r>
              <a:rPr lang="el-GR" altLang="el-GR" sz="2000" dirty="0"/>
              <a:t>την παροχή ενός ορθού ορισμού, </a:t>
            </a:r>
            <a:endParaRPr lang="en-US" altLang="el-GR" sz="2000" dirty="0"/>
          </a:p>
          <a:p>
            <a:pPr>
              <a:lnSpc>
                <a:spcPct val="80000"/>
              </a:lnSpc>
              <a:buClr>
                <a:srgbClr val="800000"/>
              </a:buClr>
              <a:buFont typeface="Wingdings" panose="05000000000000000000" pitchFamily="2" charset="2"/>
              <a:buBlip>
                <a:blip r:embed="rId3"/>
              </a:buBlip>
            </a:pPr>
            <a:r>
              <a:rPr lang="el-GR" altLang="el-GR" sz="2000" dirty="0"/>
              <a:t>την παροχή ενός σωστού παραδείγματος συνάρτησης και</a:t>
            </a:r>
            <a:endParaRPr lang="en-US" altLang="el-GR" sz="2000" dirty="0"/>
          </a:p>
          <a:p>
            <a:pPr>
              <a:lnSpc>
                <a:spcPct val="80000"/>
              </a:lnSpc>
              <a:buClr>
                <a:srgbClr val="800000"/>
              </a:buClr>
              <a:buFont typeface="Wingdings" panose="05000000000000000000" pitchFamily="2" charset="2"/>
              <a:buBlip>
                <a:blip r:embed="rId3"/>
              </a:buBlip>
            </a:pPr>
            <a:r>
              <a:rPr lang="el-GR" altLang="el-GR" sz="2000" dirty="0"/>
              <a:t> την ευέλικτη χρήση των διαφόρων αναπαραστάσεων της έννοιας</a:t>
            </a:r>
          </a:p>
        </p:txBody>
      </p:sp>
    </p:spTree>
    <p:extLst>
      <p:ext uri="{BB962C8B-B14F-4D97-AF65-F5344CB8AC3E}">
        <p14:creationId xmlns:p14="http://schemas.microsoft.com/office/powerpoint/2010/main" val="18646662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Τίτλος 6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 smtClean="0"/>
              <a:t>Τέλος Ενότητας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12802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Χρηματοδότηση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525963"/>
          </a:xfrm>
        </p:spPr>
        <p:txBody>
          <a:bodyPr>
            <a:normAutofit/>
          </a:bodyPr>
          <a:lstStyle/>
          <a:p>
            <a:r>
              <a:rPr lang="el-GR" sz="2000" dirty="0" smtClean="0"/>
              <a:t>Το παρόν εκπαιδευτικό υλικό έχει αναπτυχθεί </a:t>
            </a:r>
            <a:r>
              <a:rPr lang="el-GR" sz="2000" dirty="0" err="1" smtClean="0"/>
              <a:t>στ</a:t>
            </a:r>
            <a:r>
              <a:rPr lang="en-US" sz="2000" dirty="0" smtClean="0"/>
              <a:t>o</a:t>
            </a:r>
            <a:r>
              <a:rPr lang="el-GR" sz="2000" dirty="0" smtClean="0"/>
              <a:t> </a:t>
            </a:r>
            <a:r>
              <a:rPr lang="el-GR" sz="2000" dirty="0" err="1" smtClean="0"/>
              <a:t>πλαίσι</a:t>
            </a:r>
            <a:r>
              <a:rPr lang="en-US" sz="2000" dirty="0" smtClean="0"/>
              <a:t>o</a:t>
            </a:r>
            <a:r>
              <a:rPr lang="el-GR" sz="2000" dirty="0" smtClean="0"/>
              <a:t> του εκπαιδευτικού έργου του διδάσκοντα.</a:t>
            </a:r>
            <a:endParaRPr lang="en-US" sz="2000" dirty="0" smtClean="0"/>
          </a:p>
          <a:p>
            <a:r>
              <a:rPr lang="el-GR" sz="2000" dirty="0" smtClean="0"/>
              <a:t>Το έργο «</a:t>
            </a:r>
            <a:r>
              <a:rPr lang="el-GR" sz="2000" b="1" dirty="0" smtClean="0"/>
              <a:t>Ανοικτά Ακαδημαϊκά Μαθήματα στο Πανεπιστήμιο Αθηνών</a:t>
            </a:r>
            <a:r>
              <a:rPr lang="el-GR" sz="2000" dirty="0" smtClean="0"/>
              <a:t>» έχει χρηματοδοτήσει μόνο την αναδιαμόρφωση του εκπαιδευτικού υλικού. </a:t>
            </a:r>
            <a:endParaRPr lang="en-US" sz="2000" dirty="0" smtClean="0"/>
          </a:p>
          <a:p>
            <a:r>
              <a:rPr lang="el-GR" sz="2000" dirty="0" smtClean="0"/>
              <a:t>Το έργο υλοποιείται στο πλαίσιο του Επιχειρησιακού Προγράμματος «Εκπαίδευση και Δια Βίου Μάθηση» και συγχρηματοδοτείται από την Ευρωπαϊκή Ένωση (Ευρωπαϊκό Κοινωνικό Ταμείο) και από εθνικούς πόρους.</a:t>
            </a:r>
          </a:p>
        </p:txBody>
      </p:sp>
      <p:pic>
        <p:nvPicPr>
          <p:cNvPr id="7" name="Picture 6" descr="Λογότυπο Επιχειρησιακού Προγράμματος Εκπαίδευση και Δια βίου Μάθηση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9672" y="4653136"/>
            <a:ext cx="5501640" cy="13868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64584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4400" dirty="0" smtClean="0"/>
              <a:t>Σημειώματα</a:t>
            </a:r>
            <a:endParaRPr lang="el-GR" sz="4400" dirty="0"/>
          </a:p>
        </p:txBody>
      </p:sp>
    </p:spTree>
    <p:extLst>
      <p:ext uri="{BB962C8B-B14F-4D97-AF65-F5344CB8AC3E}">
        <p14:creationId xmlns:p14="http://schemas.microsoft.com/office/powerpoint/2010/main" val="2248574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altLang="el-GR" dirty="0"/>
              <a:t>Επιστημολογική – ιστορική διάσταση της </a:t>
            </a:r>
            <a:r>
              <a:rPr lang="el-GR" altLang="el-GR" dirty="0" smtClean="0"/>
              <a:t>έννοιας (1/5)</a:t>
            </a:r>
            <a:endParaRPr lang="el-GR" dirty="0"/>
          </a:p>
        </p:txBody>
      </p:sp>
      <p:sp>
        <p:nvSpPr>
          <p:cNvPr id="9" name="Rectangle 3"/>
          <p:cNvSpPr txBox="1">
            <a:spLocks noChangeArrowheads="1"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ts val="12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ts val="12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ts val="12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ts val="12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ts val="12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l-GR" altLang="el-GR" sz="2400" dirty="0"/>
              <a:t>Πρώιμες μορφές συναρτησιακών συσχετισμών υπάρχουν στην αρχαιότητα αλλά όχι η ύπαρξη ενός ορισμού</a:t>
            </a:r>
          </a:p>
          <a:p>
            <a:r>
              <a:rPr lang="el-GR" altLang="el-GR" sz="2400" dirty="0"/>
              <a:t>Από τα τέλη του 17</a:t>
            </a:r>
            <a:r>
              <a:rPr lang="el-GR" altLang="el-GR" sz="2400" baseline="30000" dirty="0"/>
              <a:t>ου</a:t>
            </a:r>
            <a:r>
              <a:rPr lang="el-GR" altLang="el-GR" sz="2400" dirty="0"/>
              <a:t> αιώνα δημιουργείται ο Απειροστικός Λογισμός  (η μελέτη της κίνησης) και εμφανίζονται ορισμοί της συνάρτησης ( </a:t>
            </a:r>
            <a:r>
              <a:rPr lang="en-US" altLang="el-GR" sz="2400" dirty="0"/>
              <a:t>Bernoulli, Euler, Cauchy)</a:t>
            </a:r>
          </a:p>
          <a:p>
            <a:r>
              <a:rPr lang="en-US" altLang="el-GR" sz="2400" dirty="0"/>
              <a:t>O</a:t>
            </a:r>
            <a:r>
              <a:rPr lang="el-GR" altLang="el-GR" sz="2400" dirty="0"/>
              <a:t>ι παραπάνω ορισμοί βλέπουν συμμετρικά εξαρτημένη και ανεξάρτητη μεταβλητή, την έννοια της </a:t>
            </a:r>
            <a:r>
              <a:rPr lang="el-GR" altLang="el-GR" sz="2400" dirty="0" err="1"/>
              <a:t>χρονικότητας</a:t>
            </a:r>
            <a:r>
              <a:rPr lang="el-GR" altLang="el-GR" sz="2400" dirty="0"/>
              <a:t> από τη μεταβλητή</a:t>
            </a:r>
            <a:endParaRPr lang="en-US" altLang="el-GR" sz="2400" dirty="0"/>
          </a:p>
          <a:p>
            <a:r>
              <a:rPr lang="el-GR" altLang="el-GR" sz="2400" dirty="0"/>
              <a:t>Από την αρχή της εμφάνισης της έννοιας η συνάρτηση συνδέεται με τη γραφική της παράσταση</a:t>
            </a:r>
          </a:p>
        </p:txBody>
      </p:sp>
    </p:spTree>
    <p:extLst>
      <p:ext uri="{BB962C8B-B14F-4D97-AF65-F5344CB8AC3E}">
        <p14:creationId xmlns:p14="http://schemas.microsoft.com/office/powerpoint/2010/main" val="37987708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build="p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/>
              <a:t>Σημείωμα </a:t>
            </a:r>
            <a:r>
              <a:rPr lang="el-GR" dirty="0" smtClean="0"/>
              <a:t>Αναφοράς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l-GR" sz="2000" dirty="0" err="1" smtClean="0"/>
              <a:t>Copyright</a:t>
            </a:r>
            <a:r>
              <a:rPr lang="el-GR" sz="2000" dirty="0" smtClean="0"/>
              <a:t> </a:t>
            </a:r>
            <a:r>
              <a:rPr lang="el-GR" sz="2000" dirty="0" err="1" smtClean="0"/>
              <a:t>Εθνικόν</a:t>
            </a:r>
            <a:r>
              <a:rPr lang="el-GR" sz="2000" dirty="0" smtClean="0"/>
              <a:t> και </a:t>
            </a:r>
            <a:r>
              <a:rPr lang="el-GR" sz="2000" dirty="0" err="1" smtClean="0"/>
              <a:t>Καποδιστριακόν</a:t>
            </a:r>
            <a:r>
              <a:rPr lang="el-GR" sz="2000" dirty="0" smtClean="0"/>
              <a:t> </a:t>
            </a:r>
            <a:r>
              <a:rPr lang="el-GR" sz="2000" dirty="0" err="1" smtClean="0"/>
              <a:t>Πανεπιστήμιον</a:t>
            </a:r>
            <a:r>
              <a:rPr lang="el-GR" sz="2000" dirty="0" smtClean="0"/>
              <a:t> Αθηνών</a:t>
            </a:r>
            <a:r>
              <a:rPr lang="en-US" sz="2000" dirty="0" smtClean="0"/>
              <a:t>, </a:t>
            </a:r>
            <a:r>
              <a:rPr lang="el-GR" altLang="el-GR" sz="2000" dirty="0" smtClean="0"/>
              <a:t>Δέσποινα </a:t>
            </a:r>
            <a:r>
              <a:rPr lang="el-GR" altLang="el-GR" sz="2000" dirty="0" err="1" smtClean="0"/>
              <a:t>Πόταρη</a:t>
            </a:r>
            <a:r>
              <a:rPr lang="el-GR" sz="2000" dirty="0" smtClean="0"/>
              <a:t> 2014. </a:t>
            </a:r>
            <a:r>
              <a:rPr lang="el-GR" altLang="el-GR" sz="2000" dirty="0" smtClean="0"/>
              <a:t>Δέσποινα </a:t>
            </a:r>
            <a:r>
              <a:rPr lang="el-GR" altLang="el-GR" sz="2000" dirty="0" err="1" smtClean="0"/>
              <a:t>Πόταρη</a:t>
            </a:r>
            <a:r>
              <a:rPr lang="el-GR" sz="2000" dirty="0" smtClean="0"/>
              <a:t>. «Έρευνα στη Διδακτική των Μαθηματικών και Διδακτική Πράξη</a:t>
            </a:r>
            <a:r>
              <a:rPr lang="en-US" sz="2000" dirty="0" smtClean="0"/>
              <a:t>.</a:t>
            </a:r>
            <a:r>
              <a:rPr lang="en-US" sz="2000" dirty="0"/>
              <a:t> </a:t>
            </a:r>
            <a:r>
              <a:rPr lang="en-US" altLang="el-GR" sz="2000" dirty="0"/>
              <a:t>H</a:t>
            </a:r>
            <a:r>
              <a:rPr lang="el-GR" altLang="el-GR" sz="2000" dirty="0"/>
              <a:t> έννοια της συνάρτησης</a:t>
            </a:r>
            <a:r>
              <a:rPr lang="el-GR" sz="2000" dirty="0" smtClean="0"/>
              <a:t>». </a:t>
            </a:r>
            <a:r>
              <a:rPr lang="el-GR" sz="2000" dirty="0" smtClean="0"/>
              <a:t>Έκδοση: 1.0. Αθήνα 2014. Διαθέσιμο από τη δικτυακή διεύθυνση: http://opencourses.uoa.gr</a:t>
            </a:r>
            <a:r>
              <a:rPr lang="en-US" sz="2000" dirty="0" smtClean="0"/>
              <a:t>/courses/</a:t>
            </a:r>
            <a:r>
              <a:rPr lang="en-US" sz="2000" dirty="0"/>
              <a:t>MATH237</a:t>
            </a:r>
            <a:r>
              <a:rPr lang="en-US" sz="2000" dirty="0" smtClean="0"/>
              <a:t>/</a:t>
            </a:r>
            <a:r>
              <a:rPr lang="el-GR" sz="2000" dirty="0" smtClean="0"/>
              <a:t>.</a:t>
            </a:r>
          </a:p>
          <a:p>
            <a:endParaRPr lang="el-GR" sz="2000" dirty="0"/>
          </a:p>
        </p:txBody>
      </p:sp>
    </p:spTree>
    <p:extLst>
      <p:ext uri="{BB962C8B-B14F-4D97-AF65-F5344CB8AC3E}">
        <p14:creationId xmlns:p14="http://schemas.microsoft.com/office/powerpoint/2010/main" val="12082530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162272"/>
            <a:ext cx="8229600" cy="1143000"/>
          </a:xfrm>
        </p:spPr>
        <p:txBody>
          <a:bodyPr>
            <a:normAutofit/>
          </a:bodyPr>
          <a:lstStyle/>
          <a:p>
            <a:r>
              <a:rPr lang="el-GR" dirty="0"/>
              <a:t>Σημείωμα </a:t>
            </a:r>
            <a:r>
              <a:rPr lang="el-GR" dirty="0" smtClean="0"/>
              <a:t>Αδειοδότησης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504" y="764704"/>
            <a:ext cx="8928992" cy="144015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l-GR" sz="2000" dirty="0" smtClean="0"/>
              <a:t>Το </a:t>
            </a:r>
            <a:r>
              <a:rPr lang="el-GR" sz="2000" dirty="0"/>
              <a:t>παρόν υλικό διατίθεται με τους όρους της άδειας χρήσης Creative Commons Αναφορά, Μη Εμπορική Χρήση Παρόμοια Διανομή 4.0 [1] ή μεταγενέστερη, Διεθνής Έκδοση.   Εξαιρούνται τα αυτοτελή έργα τρίτων π.χ. φωτογραφίες, διαγράμματα </a:t>
            </a:r>
            <a:r>
              <a:rPr lang="el-GR" sz="2000" dirty="0" err="1"/>
              <a:t>κ.λ.π</a:t>
            </a:r>
            <a:r>
              <a:rPr lang="el-GR" sz="2000" dirty="0"/>
              <a:t>.,  τα οποία εμπεριέχονται σε αυτό και τα οποία αναφέρονται μαζί με τους όρους χρήσης τους στο «Σημείωμα Χρήσης Έργων Τρίτων</a:t>
            </a:r>
            <a:r>
              <a:rPr lang="el-GR" sz="2000" dirty="0" smtClean="0"/>
              <a:t>».                     </a:t>
            </a:r>
          </a:p>
          <a:p>
            <a:pPr marL="0" indent="0">
              <a:buNone/>
            </a:pPr>
            <a:endParaRPr lang="el-GR" sz="2000" dirty="0"/>
          </a:p>
        </p:txBody>
      </p:sp>
      <p:pic>
        <p:nvPicPr>
          <p:cNvPr id="2056" name="Picture 22" descr="Λογότυπο για Άδειες χρήσης Creative Commons BY-NC-ND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47670" y="2420888"/>
            <a:ext cx="1648660" cy="5760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107504" y="2924944"/>
            <a:ext cx="9036496" cy="345638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normAutofit/>
          </a:bodyPr>
          <a:lstStyle/>
          <a:p>
            <a:r>
              <a:rPr lang="el-GR" dirty="0"/>
              <a:t>[1] http://creativecommons.org/licenses/by-nc-sa/4.0/ </a:t>
            </a:r>
            <a:endParaRPr lang="en-US" smtClean="0"/>
          </a:p>
          <a:p>
            <a:endParaRPr lang="el-GR" dirty="0"/>
          </a:p>
          <a:p>
            <a:r>
              <a:rPr lang="el-GR" dirty="0"/>
              <a:t>Ως </a:t>
            </a:r>
            <a:r>
              <a:rPr lang="el-GR" b="1" dirty="0"/>
              <a:t>Μη Εμπορική</a:t>
            </a:r>
            <a:r>
              <a:rPr lang="el-GR" dirty="0"/>
              <a:t> ορίζεται η χρήση: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l-GR" dirty="0"/>
              <a:t>που δεν περιλαμβάνει άμεσο ή έμμεσο οικονομικό όφελος από την χρήση του έργου, για το διανομέα του έργου και </a:t>
            </a:r>
            <a:r>
              <a:rPr lang="el-GR" dirty="0" err="1"/>
              <a:t>αδειοδόχο</a:t>
            </a:r>
            <a:endParaRPr lang="el-GR" dirty="0"/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l-GR" dirty="0"/>
              <a:t>που</a:t>
            </a:r>
            <a:r>
              <a:rPr lang="en-GB" dirty="0"/>
              <a:t> </a:t>
            </a:r>
            <a:r>
              <a:rPr lang="el-GR" dirty="0"/>
              <a:t>δεν περιλαμβάνει οικονομική συναλλαγή ως προϋπόθεση για τη χρήση ή πρόσβαση στο έργο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l-GR" dirty="0"/>
              <a:t>που</a:t>
            </a:r>
            <a:r>
              <a:rPr lang="en-GB" dirty="0"/>
              <a:t> </a:t>
            </a:r>
            <a:r>
              <a:rPr lang="el-GR" dirty="0"/>
              <a:t>δεν προσπορίζει στο διανομέα του έργου και</a:t>
            </a:r>
            <a:r>
              <a:rPr lang="en-GB" dirty="0"/>
              <a:t> </a:t>
            </a:r>
            <a:r>
              <a:rPr lang="el-GR" dirty="0" err="1"/>
              <a:t>αδειοδόχο</a:t>
            </a:r>
            <a:r>
              <a:rPr lang="en-GB" dirty="0"/>
              <a:t> </a:t>
            </a:r>
            <a:r>
              <a:rPr lang="el-GR" dirty="0"/>
              <a:t>έμμεσο οικονομικό όφελος (π.χ. διαφημίσεις) από την προβολή του έργου σε διαδικτυακό </a:t>
            </a:r>
            <a:r>
              <a:rPr lang="el-GR" dirty="0" smtClean="0"/>
              <a:t>τόπο</a:t>
            </a:r>
            <a:endParaRPr lang="en-US" dirty="0" smtClean="0"/>
          </a:p>
          <a:p>
            <a:pPr marL="342900" lvl="0" indent="-342900">
              <a:buFont typeface="Arial" panose="020B0604020202020204" pitchFamily="34" charset="0"/>
              <a:buChar char="•"/>
            </a:pPr>
            <a:endParaRPr lang="el-GR" dirty="0"/>
          </a:p>
          <a:p>
            <a:r>
              <a:rPr lang="el-GR" dirty="0" smtClean="0"/>
              <a:t>Ο </a:t>
            </a:r>
            <a:r>
              <a:rPr lang="el-GR" dirty="0"/>
              <a:t>δικαιούχος μπορεί να παρέχει στον </a:t>
            </a:r>
            <a:r>
              <a:rPr lang="el-GR" dirty="0" err="1"/>
              <a:t>αδειοδόχο</a:t>
            </a:r>
            <a:r>
              <a:rPr lang="el-GR" dirty="0"/>
              <a:t> ξεχωριστή άδεια να χρησιμοποιεί το έργο για εμπορική χρήση, εφόσον αυτό του ζητηθεί</a:t>
            </a:r>
            <a:r>
              <a:rPr lang="el-GR" dirty="0" smtClean="0"/>
              <a:t>.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623648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/>
              <a:t>Διατήρηση </a:t>
            </a:r>
            <a:r>
              <a:rPr lang="el-GR" dirty="0" smtClean="0"/>
              <a:t>Σημειωμάτων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l-GR" sz="2400" dirty="0" smtClean="0"/>
              <a:t>Οποιαδήποτε </a:t>
            </a:r>
            <a:r>
              <a:rPr lang="el-GR" sz="2400" dirty="0"/>
              <a:t>αναπαραγωγή ή διασκευή του υλικού θα πρέπει να συμπεριλαμβάνει: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l-GR" sz="2000" dirty="0" err="1"/>
              <a:t>τ</a:t>
            </a:r>
            <a:r>
              <a:rPr lang="en-US" sz="2000" dirty="0" smtClean="0"/>
              <a:t>ο </a:t>
            </a:r>
            <a:r>
              <a:rPr lang="en-US" sz="2000" dirty="0" err="1"/>
              <a:t>Σημείωμ</a:t>
            </a:r>
            <a:r>
              <a:rPr lang="en-US" sz="2000" dirty="0"/>
              <a:t>α Αναφοράς</a:t>
            </a:r>
            <a:endParaRPr lang="el-GR" sz="2000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el-GR" sz="2000" dirty="0" err="1"/>
              <a:t>τ</a:t>
            </a:r>
            <a:r>
              <a:rPr lang="en-US" sz="2000" dirty="0" smtClean="0"/>
              <a:t>ο </a:t>
            </a:r>
            <a:r>
              <a:rPr lang="en-US" sz="2000" dirty="0" err="1"/>
              <a:t>Σημείωμ</a:t>
            </a:r>
            <a:r>
              <a:rPr lang="en-US" sz="2000" dirty="0"/>
              <a:t>α Αδειοδότησης</a:t>
            </a:r>
            <a:endParaRPr lang="el-GR" sz="2000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el-GR" sz="2000" dirty="0" err="1"/>
              <a:t>τ</a:t>
            </a:r>
            <a:r>
              <a:rPr lang="en-US" sz="2000" dirty="0" smtClean="0"/>
              <a:t>η </a:t>
            </a:r>
            <a:r>
              <a:rPr lang="en-US" sz="2000" dirty="0" err="1"/>
              <a:t>δήλωση</a:t>
            </a:r>
            <a:r>
              <a:rPr lang="en-US" sz="2000" dirty="0"/>
              <a:t> </a:t>
            </a:r>
            <a:r>
              <a:rPr lang="el-GR" sz="2000" dirty="0" err="1"/>
              <a:t>Δ</a:t>
            </a:r>
            <a:r>
              <a:rPr lang="en-US" sz="2000" dirty="0" smtClean="0"/>
              <a:t>ια</a:t>
            </a:r>
            <a:r>
              <a:rPr lang="en-US" sz="2000" dirty="0" err="1" smtClean="0"/>
              <a:t>τήρησης</a:t>
            </a:r>
            <a:r>
              <a:rPr lang="en-US" sz="2000" dirty="0" smtClean="0"/>
              <a:t> </a:t>
            </a:r>
            <a:r>
              <a:rPr lang="en-US" sz="2000" dirty="0"/>
              <a:t>Σημειωμάτων</a:t>
            </a:r>
            <a:endParaRPr lang="el-GR" sz="2000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el-GR" sz="2000" dirty="0"/>
              <a:t>τ</a:t>
            </a:r>
            <a:r>
              <a:rPr lang="el-GR" sz="2000" dirty="0" smtClean="0"/>
              <a:t>ο Σημείωμα Χρήσης Έργων Τρίτων </a:t>
            </a:r>
            <a:r>
              <a:rPr lang="el-GR" sz="2000" dirty="0"/>
              <a:t>(εφόσον υπάρχει)</a:t>
            </a:r>
          </a:p>
          <a:p>
            <a:pPr marL="0" indent="0">
              <a:buNone/>
            </a:pPr>
            <a:r>
              <a:rPr lang="el-GR" sz="2400" dirty="0"/>
              <a:t>μαζί με τους συνοδευόμενους </a:t>
            </a:r>
            <a:r>
              <a:rPr lang="el-GR" sz="2400" dirty="0" err="1"/>
              <a:t>υπερσυνδέσμους</a:t>
            </a:r>
            <a:r>
              <a:rPr lang="el-GR" sz="2400" dirty="0"/>
              <a:t>.</a:t>
            </a:r>
          </a:p>
          <a:p>
            <a:endParaRPr lang="el-GR" sz="2000" dirty="0"/>
          </a:p>
        </p:txBody>
      </p:sp>
    </p:spTree>
    <p:extLst>
      <p:ext uri="{BB962C8B-B14F-4D97-AF65-F5344CB8AC3E}">
        <p14:creationId xmlns:p14="http://schemas.microsoft.com/office/powerpoint/2010/main" val="4247519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altLang="el-GR" dirty="0"/>
              <a:t>Επιστημολογική – ιστορική διάσταση της </a:t>
            </a:r>
            <a:r>
              <a:rPr lang="el-GR" altLang="el-GR" dirty="0" smtClean="0"/>
              <a:t>έννοιας (2/5)</a:t>
            </a:r>
            <a:endParaRPr lang="el-GR" dirty="0"/>
          </a:p>
        </p:txBody>
      </p:sp>
      <p:sp>
        <p:nvSpPr>
          <p:cNvPr id="5" name="Θέση περιεχομένου 4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altLang="el-GR" sz="2400" dirty="0"/>
              <a:t>O </a:t>
            </a:r>
            <a:r>
              <a:rPr lang="en-US" altLang="el-GR" sz="2400" dirty="0" err="1"/>
              <a:t>Dirichlet</a:t>
            </a:r>
            <a:r>
              <a:rPr lang="en-US" altLang="el-GR" sz="2400" dirty="0"/>
              <a:t> (1837) “H </a:t>
            </a:r>
            <a:r>
              <a:rPr lang="el-GR" altLang="el-GR" sz="2400" dirty="0"/>
              <a:t>μεταβλητή ψ είναι συνάρτηση της μεταβλητής χ η οποία ορίζεται στο διάστημα α &lt;χ&lt;β αν σε κάθε τιμή της μεταβλητής χ από αυτό το διάστημα αντιστοιχεί μια μόνη τιμή της μεταβλητής ψ ανεξάρτητα από τη μορφή της αντιστοιχίας»</a:t>
            </a:r>
          </a:p>
          <a:p>
            <a:pPr lvl="1"/>
            <a:r>
              <a:rPr lang="el-GR" altLang="el-GR" sz="2400" dirty="0"/>
              <a:t>Διατηρείται ο όρος μεταβλητή αλλά έχει τη θέση νοητής επιλογής ενός πραγματικού αριθμού</a:t>
            </a:r>
          </a:p>
          <a:p>
            <a:pPr lvl="1"/>
            <a:r>
              <a:rPr lang="el-GR" altLang="el-GR" sz="2400" dirty="0"/>
              <a:t>Εμπεριέχει το συσχετισμό της μορφής πολλά – ένα</a:t>
            </a:r>
          </a:p>
          <a:p>
            <a:pPr lvl="1"/>
            <a:endParaRPr lang="el-GR" altLang="el-GR" sz="2400" dirty="0"/>
          </a:p>
        </p:txBody>
      </p:sp>
    </p:spTree>
    <p:extLst>
      <p:ext uri="{BB962C8B-B14F-4D97-AF65-F5344CB8AC3E}">
        <p14:creationId xmlns:p14="http://schemas.microsoft.com/office/powerpoint/2010/main" val="4999550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altLang="el-GR" dirty="0"/>
              <a:t>Επιστημολογική – ιστορική διάσταση της </a:t>
            </a:r>
            <a:r>
              <a:rPr lang="el-GR" altLang="el-GR" dirty="0" smtClean="0"/>
              <a:t>έννοιας (3/5)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altLang="el-GR" dirty="0"/>
              <a:t>Η συνάρτηση είναι μια ειδική σχέση που προσφέρεται στους υπολογισμούς</a:t>
            </a:r>
          </a:p>
          <a:p>
            <a:pPr lvl="1"/>
            <a:r>
              <a:rPr lang="el-GR" altLang="el-GR" dirty="0"/>
              <a:t>εκτιμούμε ένα μέγεθος ψ το οποίο ανάγεται στην εκτίμηση ενός μεγέθους χ μέσω μιας σχέσης. Το χ μας είναι άμεσα προσπελάσιμο</a:t>
            </a:r>
          </a:p>
          <a:p>
            <a:pPr lvl="1"/>
            <a:r>
              <a:rPr lang="el-GR" altLang="el-GR" dirty="0"/>
              <a:t>Μια μέτρηση ενός μεγέθους έχει πάντα μια τιμή</a:t>
            </a:r>
          </a:p>
          <a:p>
            <a:pPr lvl="1"/>
            <a:r>
              <a:rPr lang="el-GR" altLang="el-GR" dirty="0"/>
              <a:t>η συνάρτηση είναι ένα εργαλείο</a:t>
            </a:r>
          </a:p>
        </p:txBody>
      </p:sp>
    </p:spTree>
    <p:extLst>
      <p:ext uri="{BB962C8B-B14F-4D97-AF65-F5344CB8AC3E}">
        <p14:creationId xmlns:p14="http://schemas.microsoft.com/office/powerpoint/2010/main" val="37987708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altLang="el-GR" dirty="0"/>
              <a:t>Επιστημολογική – ιστορική διάσταση της </a:t>
            </a:r>
            <a:r>
              <a:rPr lang="el-GR" altLang="el-GR" dirty="0" smtClean="0"/>
              <a:t>έννοιας (4/5)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el-GR" sz="2400" dirty="0" err="1"/>
              <a:t>Fraenkel</a:t>
            </a:r>
            <a:r>
              <a:rPr lang="en-US" altLang="el-GR" sz="2400" dirty="0"/>
              <a:t> (1966) </a:t>
            </a:r>
            <a:r>
              <a:rPr lang="el-GR" altLang="el-GR" sz="2400" dirty="0"/>
              <a:t>«Η συνάρτηση που χαρακτηρίζει το θερμογράφο είναι </a:t>
            </a:r>
            <a:r>
              <a:rPr lang="el-GR" altLang="el-GR" sz="2400" dirty="0" err="1"/>
              <a:t>μονότιμη</a:t>
            </a:r>
            <a:r>
              <a:rPr lang="el-GR" altLang="el-GR" sz="2400" dirty="0"/>
              <a:t>, για κάθε χρονική στιγμή αντιστοιχεί μια κάποια θερμοκρασία. Αν, οποτεδήποτε, ρωτήσουμε σε ποια χρονική τιμή είχαμε μια συγκεκριμένη θερμοκρασία η απάντηση δίνεται από μια συνάρτηση- Η αντίστροφη της συνάρτησης είναι εν γένει μη </a:t>
            </a:r>
            <a:r>
              <a:rPr lang="el-GR" altLang="el-GR" sz="2400" dirty="0" err="1"/>
              <a:t>μονότιμη</a:t>
            </a:r>
            <a:r>
              <a:rPr lang="el-GR" altLang="el-GR" sz="2400" dirty="0"/>
              <a:t> καθόσον διαφορετικές χρονικές στιγμές μπορεί να έχουν την ίδια θερμοκρασία»</a:t>
            </a:r>
          </a:p>
        </p:txBody>
      </p:sp>
    </p:spTree>
    <p:extLst>
      <p:ext uri="{BB962C8B-B14F-4D97-AF65-F5344CB8AC3E}">
        <p14:creationId xmlns:p14="http://schemas.microsoft.com/office/powerpoint/2010/main" val="2497685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altLang="el-GR" dirty="0"/>
              <a:t>Επιστημολογική – ιστορική διάσταση της </a:t>
            </a:r>
            <a:r>
              <a:rPr lang="el-GR" altLang="el-GR" dirty="0" smtClean="0"/>
              <a:t>έννοιας (5/5)</a:t>
            </a:r>
            <a:endParaRPr lang="el-GR" dirty="0"/>
          </a:p>
        </p:txBody>
      </p:sp>
      <p:sp>
        <p:nvSpPr>
          <p:cNvPr id="5" name="Θέση περιεχομένου 4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l-GR" altLang="el-GR" dirty="0"/>
              <a:t>Σύγχρονος ορισμός της συνάρτησης δίνεται από τον </a:t>
            </a:r>
            <a:r>
              <a:rPr lang="en-US" altLang="el-GR" dirty="0" err="1"/>
              <a:t>Hausdorff</a:t>
            </a:r>
            <a:r>
              <a:rPr lang="en-US" altLang="el-GR" dirty="0"/>
              <a:t> (1914) </a:t>
            </a:r>
            <a:r>
              <a:rPr lang="el-GR" altLang="el-GR" dirty="0"/>
              <a:t>ο οποίος δίνει τον ορισμό του διατεταγμένου ζεύγους</a:t>
            </a:r>
          </a:p>
          <a:p>
            <a:r>
              <a:rPr lang="el-GR" altLang="el-GR" dirty="0"/>
              <a:t>Η συνάρτηση ως τυπική μαθηματική έννοια ολοκληρώθηκε σχετικώς πρόσφατα.</a:t>
            </a:r>
          </a:p>
        </p:txBody>
      </p:sp>
    </p:spTree>
    <p:extLst>
      <p:ext uri="{BB962C8B-B14F-4D97-AF65-F5344CB8AC3E}">
        <p14:creationId xmlns:p14="http://schemas.microsoft.com/office/powerpoint/2010/main" val="4999550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l-GR" altLang="el-GR" sz="4000" dirty="0"/>
              <a:t>Διδακτική </a:t>
            </a:r>
            <a:r>
              <a:rPr lang="el-GR" altLang="el-GR" sz="4000" dirty="0" smtClean="0"/>
              <a:t>διάσταση </a:t>
            </a:r>
            <a:r>
              <a:rPr lang="el-GR" altLang="el-GR" sz="4000" dirty="0"/>
              <a:t>της </a:t>
            </a:r>
            <a:r>
              <a:rPr lang="el-GR" altLang="el-GR" sz="4000" dirty="0" smtClean="0"/>
              <a:t>έννοιας (1/2)</a:t>
            </a:r>
            <a:endParaRPr lang="el-GR" sz="4000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l-GR" altLang="el-GR" sz="2800" dirty="0"/>
              <a:t>Δυσκολίες των μαθητών σχετικά με την έννοια της συνάρτησης</a:t>
            </a:r>
          </a:p>
          <a:p>
            <a:pPr lvl="1"/>
            <a:r>
              <a:rPr lang="el-GR" altLang="el-GR" dirty="0"/>
              <a:t>Ορισμός – γραφική παράσταση, μεταβλητή, συντεταγμένες</a:t>
            </a:r>
          </a:p>
          <a:p>
            <a:pPr lvl="1"/>
            <a:r>
              <a:rPr lang="el-GR" altLang="el-GR" dirty="0"/>
              <a:t>Δομική αντιμετώπιση (ως αντικείμενο) – Λειτουργική αντιμετώπιση (ως διαδικασία)</a:t>
            </a:r>
          </a:p>
          <a:p>
            <a:pPr lvl="1"/>
            <a:r>
              <a:rPr lang="el-GR" altLang="el-GR" dirty="0"/>
              <a:t>Αντικείμενο: ένα σύνολο διατεταγμένων ζευγών</a:t>
            </a:r>
          </a:p>
          <a:p>
            <a:pPr lvl="1"/>
            <a:r>
              <a:rPr lang="el-GR" altLang="el-GR" dirty="0"/>
              <a:t>Διαδικασία: Μέθοδος για να μεταφέρομαι από ένα σύστημα σε ένα άλλο (</a:t>
            </a:r>
            <a:r>
              <a:rPr lang="el-GR" altLang="el-GR" dirty="0" err="1"/>
              <a:t>π.χ</a:t>
            </a:r>
            <a:r>
              <a:rPr lang="el-GR" altLang="el-GR" dirty="0"/>
              <a:t> να βρω την τιμή)</a:t>
            </a:r>
          </a:p>
        </p:txBody>
      </p:sp>
    </p:spTree>
    <p:extLst>
      <p:ext uri="{BB962C8B-B14F-4D97-AF65-F5344CB8AC3E}">
        <p14:creationId xmlns:p14="http://schemas.microsoft.com/office/powerpoint/2010/main" val="37987708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/>
      <a:bodyPr vert="horz" lIns="91440" tIns="45720" rIns="91440" bIns="45720" rtlCol="0" anchor="ctr">
        <a:normAutofit/>
      </a:bodyPr>
      <a:lstStyle>
        <a:defPPr>
          <a:defRPr dirty="0" smtClean="0"/>
        </a:defPPr>
      </a:lstStyle>
    </a:txDef>
  </a:objectDefaults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1816</TotalTime>
  <Words>2505</Words>
  <Application>Microsoft Office PowerPoint</Application>
  <PresentationFormat>Προβολή στην οθόνη (4:3)</PresentationFormat>
  <Paragraphs>289</Paragraphs>
  <Slides>42</Slides>
  <Notes>42</Notes>
  <HiddenSlides>0</HiddenSlides>
  <MMClips>0</MMClips>
  <ScaleCrop>false</ScaleCrop>
  <HeadingPairs>
    <vt:vector size="8" baseType="variant">
      <vt:variant>
        <vt:lpstr>Γραμματοσειρές που χρησιμοποιούνται</vt:lpstr>
      </vt:variant>
      <vt:variant>
        <vt:i4>5</vt:i4>
      </vt:variant>
      <vt:variant>
        <vt:lpstr>Θέμα</vt:lpstr>
      </vt:variant>
      <vt:variant>
        <vt:i4>1</vt:i4>
      </vt:variant>
      <vt:variant>
        <vt:lpstr>Ενσωματωμένοι διακομιστές OLE</vt:lpstr>
      </vt:variant>
      <vt:variant>
        <vt:i4>1</vt:i4>
      </vt:variant>
      <vt:variant>
        <vt:lpstr>Τίτλοι διαφανειών</vt:lpstr>
      </vt:variant>
      <vt:variant>
        <vt:i4>42</vt:i4>
      </vt:variant>
    </vt:vector>
  </HeadingPairs>
  <TitlesOfParts>
    <vt:vector size="49" baseType="lpstr">
      <vt:lpstr>ＭＳ Ｐゴシック</vt:lpstr>
      <vt:lpstr>Arial</vt:lpstr>
      <vt:lpstr>Calibri</vt:lpstr>
      <vt:lpstr>Times New Roman</vt:lpstr>
      <vt:lpstr>Wingdings</vt:lpstr>
      <vt:lpstr>Θέμα του Office</vt:lpstr>
      <vt:lpstr>Εικόνα bitmap</vt:lpstr>
      <vt:lpstr>Έρευνα στη Διδακτική των Μαθηματικών και Διδακτική Πράξη</vt:lpstr>
      <vt:lpstr>Έρευνα στη Διδακτική των Μαθηματικών και Διδακτική Πράξη</vt:lpstr>
      <vt:lpstr>Αναφορές που χρησιμοποιήθηκαν</vt:lpstr>
      <vt:lpstr>Επιστημολογική – ιστορική διάσταση της έννοιας (1/5)</vt:lpstr>
      <vt:lpstr>Επιστημολογική – ιστορική διάσταση της έννοιας (2/5)</vt:lpstr>
      <vt:lpstr>Επιστημολογική – ιστορική διάσταση της έννοιας (3/5)</vt:lpstr>
      <vt:lpstr>Επιστημολογική – ιστορική διάσταση της έννοιας (4/5)</vt:lpstr>
      <vt:lpstr>Επιστημολογική – ιστορική διάσταση της έννοιας (5/5)</vt:lpstr>
      <vt:lpstr>Διδακτική διάσταση της έννοιας (1/2)</vt:lpstr>
      <vt:lpstr>Διδακτική διάσταση της έννοιας (2/2)</vt:lpstr>
      <vt:lpstr>Η συνάρτηση ως μεταβολή (1/3)</vt:lpstr>
      <vt:lpstr>Η συνάρτηση ως μεταβολή (2/3)</vt:lpstr>
      <vt:lpstr>Η συνάρτηση ως μεταβολή (3/3)</vt:lpstr>
      <vt:lpstr>Αντιλήψεις μαθητών για τη συνάρτηση</vt:lpstr>
      <vt:lpstr>Παράδειγμα απάντησης μιας μαθήτριας 16 χρονών αναφορικά με την έννοια της συνάρτησης (1/2)</vt:lpstr>
      <vt:lpstr>Παράδειγμα απάντησης μιας μαθήτριας 16 χρονών αναφορικά με την έννοια της συνάρτησης (2/2)</vt:lpstr>
      <vt:lpstr>Ανάλυση της σκέψης της (1/2)</vt:lpstr>
      <vt:lpstr>Ανάλυση της σκέψης της (2/2)</vt:lpstr>
      <vt:lpstr>Συνδέσεις που γίνονται από τα σύμβολα f, f(x) και f(y) (1/2)</vt:lpstr>
      <vt:lpstr>Συνδέσεις που γίνονται από τα σύμβολα f, f(x) και f(y) (2/2)</vt:lpstr>
      <vt:lpstr>Συνδέσεις που έγιναν αναφορικά με τη συναρτησιακή εξίσωση</vt:lpstr>
      <vt:lpstr>Αλλαγές στην κατανόηση της έννοιας της συνάρτησης (1/2)</vt:lpstr>
      <vt:lpstr>Αλλαγές στην κατανόηση της έννοιας της συνάρτησης (2/2)</vt:lpstr>
      <vt:lpstr>Τι μας λένε οι παραπάνω διαπιστώσεις για τη διδασκαλία της συνάρτησης (1/2)</vt:lpstr>
      <vt:lpstr>Τι μας λένε οι παραπάνω διαπιστώσεις για τη διδασκαλία της συνάρτησης (2/2)</vt:lpstr>
      <vt:lpstr>Παραδείγματα εφαρμογών της έννοιας της συνάρτησης (1/2)</vt:lpstr>
      <vt:lpstr>Παραδείγματα εφαρμογών της έννοιας της συνάρτησης (2/2)</vt:lpstr>
      <vt:lpstr>Παρατηρήσεις σχετικά με το τελευταίο ερώτημα και την έννοια της ανίσωσης</vt:lpstr>
      <vt:lpstr>Η συνάρτηση μέσα στην επίλυση προβλήματος</vt:lpstr>
      <vt:lpstr>Ερωτήματα στους μαθητές (Β και Γ Λυκείου)</vt:lpstr>
      <vt:lpstr>3. Να αντιστοιχίσεις τις αλγεβρικές εκφράσεις της στήλης Α στις λεκτικές εκφράσεις της στήλης Β:</vt:lpstr>
      <vt:lpstr>4. Να επιλέξεις τον αλγεβρικό τύπο της συνάρτησης που αντιστοιχεί στην κάθε γραφική παράσταση:</vt:lpstr>
      <vt:lpstr>5.  Σε ποια από τις παρακάτω γραφικές παραστάσεις αντιστοιχεί η αλγεβρική έκφραση y=-2x+1, -2≤x≤2;</vt:lpstr>
      <vt:lpstr>6.  Βυτιοφόρο με 17.000 lt βενζίνη ανεφοδιάζει πρατήριο βενζίνης που διαθέτει δεξαμενή χωρητικότητας 15.000 lt.  </vt:lpstr>
      <vt:lpstr>Συμπεράσματα (1/2)</vt:lpstr>
      <vt:lpstr>Συμπεράσματα (2/2)</vt:lpstr>
      <vt:lpstr>Τέλος Ενότητας</vt:lpstr>
      <vt:lpstr>Χρηματοδότηση</vt:lpstr>
      <vt:lpstr>Σημειώματα</vt:lpstr>
      <vt:lpstr>Σημείωμα Αναφοράς</vt:lpstr>
      <vt:lpstr>Σημείωμα Αδειοδότησης</vt:lpstr>
      <vt:lpstr>Διατήρηση Σημειωμάτων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Παρουσίαση του PowerPoint</dc:title>
  <dc:creator>Stevy</dc:creator>
  <cp:lastModifiedBy>Aggeliki Zoupa</cp:lastModifiedBy>
  <cp:revision>222</cp:revision>
  <dcterms:created xsi:type="dcterms:W3CDTF">2012-09-06T09:03:05Z</dcterms:created>
  <dcterms:modified xsi:type="dcterms:W3CDTF">2015-11-22T23:21:05Z</dcterms:modified>
</cp:coreProperties>
</file>