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31" r:id="rId3"/>
    <p:sldId id="371" r:id="rId4"/>
    <p:sldId id="379" r:id="rId5"/>
    <p:sldId id="380" r:id="rId6"/>
    <p:sldId id="381" r:id="rId7"/>
    <p:sldId id="382" r:id="rId8"/>
    <p:sldId id="383" r:id="rId9"/>
    <p:sldId id="384" r:id="rId10"/>
    <p:sldId id="389" r:id="rId11"/>
    <p:sldId id="385" r:id="rId12"/>
    <p:sldId id="386" r:id="rId13"/>
    <p:sldId id="387" r:id="rId14"/>
    <p:sldId id="388" r:id="rId15"/>
    <p:sldId id="290" r:id="rId16"/>
    <p:sldId id="295" r:id="rId17"/>
    <p:sldId id="299" r:id="rId18"/>
    <p:sldId id="332" r:id="rId19"/>
    <p:sldId id="333" r:id="rId20"/>
    <p:sldId id="334"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9"/>
            <p14:sldId id="380"/>
            <p14:sldId id="381"/>
            <p14:sldId id="382"/>
            <p14:sldId id="383"/>
            <p14:sldId id="384"/>
            <p14:sldId id="389"/>
            <p14:sldId id="385"/>
            <p14:sldId id="386"/>
            <p14:sldId id="387"/>
            <p14:sldId id="388"/>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www.biblionet.gr/book/205017/Isol/%CE%9D%CE%BF%CF%84%CE%BF%CF%8D%CF%81%CE%BD%CE%B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tx2">
                    <a:lumMod val="60000"/>
                    <a:lumOff val="40000"/>
                  </a:schemeClr>
                </a:solidFill>
              </a:rPr>
              <a:t>Κρυμμένα όνειρα σε μαγικές εικόνες </a:t>
            </a:r>
            <a:r>
              <a:rPr lang="el-GR" dirty="0" smtClean="0">
                <a:solidFill>
                  <a:schemeClr val="tx2">
                    <a:lumMod val="60000"/>
                    <a:lumOff val="40000"/>
                  </a:schemeClr>
                </a:solidFill>
              </a:rPr>
              <a:t>(2/5) </a:t>
            </a:r>
            <a:endParaRPr lang="el-GR" dirty="0"/>
          </a:p>
        </p:txBody>
      </p:sp>
      <p:sp>
        <p:nvSpPr>
          <p:cNvPr id="3" name="Content Placeholder 2"/>
          <p:cNvSpPr>
            <a:spLocks noGrp="1"/>
          </p:cNvSpPr>
          <p:nvPr>
            <p:ph sz="half" idx="1"/>
          </p:nvPr>
        </p:nvSpPr>
        <p:spPr>
          <a:xfrm>
            <a:off x="457200" y="1600200"/>
            <a:ext cx="4618856" cy="4525963"/>
          </a:xfrm>
        </p:spPr>
        <p:txBody>
          <a:bodyPr>
            <a:noAutofit/>
          </a:bodyPr>
          <a:lstStyle/>
          <a:p>
            <a:pPr marL="0" indent="0">
              <a:buNone/>
            </a:pPr>
            <a:r>
              <a:rPr lang="el-GR" sz="2600" dirty="0"/>
              <a:t>Μόλις η κόλλα στεγνώσει, τα παιδιά περνάνε πάνω από τα έργα τους νερομπογιές και παρατηρούν τις μέχρι τότε αόρατες ζωγραφιές τους να αποκαλύπτονται αποκτώντας ανάγλυφη υφή. </a:t>
            </a:r>
          </a:p>
          <a:p>
            <a:endParaRPr lang="el-GR" sz="2600" dirty="0"/>
          </a:p>
        </p:txBody>
      </p:sp>
      <p:pic>
        <p:nvPicPr>
          <p:cNvPr id="6" name="4 - Εικόνα" descr="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1556792"/>
            <a:ext cx="3394472" cy="4525963"/>
          </a:xfrm>
          <a:prstGeom prst="rect">
            <a:avLst/>
          </a:prstGeom>
        </p:spPr>
      </p:pic>
    </p:spTree>
    <p:extLst>
      <p:ext uri="{BB962C8B-B14F-4D97-AF65-F5344CB8AC3E}">
        <p14:creationId xmlns:p14="http://schemas.microsoft.com/office/powerpoint/2010/main" val="315411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tx2">
                    <a:lumMod val="60000"/>
                    <a:lumOff val="40000"/>
                  </a:schemeClr>
                </a:solidFill>
              </a:rPr>
              <a:t>Κρυμμένα όνειρα σε μαγικές εικόνες </a:t>
            </a:r>
            <a:r>
              <a:rPr lang="el-GR" dirty="0" smtClean="0">
                <a:solidFill>
                  <a:schemeClr val="tx2">
                    <a:lumMod val="60000"/>
                    <a:lumOff val="40000"/>
                  </a:schemeClr>
                </a:solidFill>
              </a:rPr>
              <a:t>(3/5) </a:t>
            </a:r>
            <a:endParaRPr lang="el-GR" dirty="0"/>
          </a:p>
        </p:txBody>
      </p:sp>
      <p:sp>
        <p:nvSpPr>
          <p:cNvPr id="3" name="Content Placeholder 2"/>
          <p:cNvSpPr>
            <a:spLocks noGrp="1"/>
          </p:cNvSpPr>
          <p:nvPr>
            <p:ph sz="half" idx="1"/>
          </p:nvPr>
        </p:nvSpPr>
        <p:spPr>
          <a:xfrm>
            <a:off x="457200" y="1600200"/>
            <a:ext cx="4330824" cy="4525963"/>
          </a:xfrm>
        </p:spPr>
        <p:txBody>
          <a:bodyPr/>
          <a:lstStyle/>
          <a:p>
            <a:pPr marL="0" indent="0">
              <a:buNone/>
            </a:pPr>
            <a:r>
              <a:rPr lang="el-GR" b="1" dirty="0"/>
              <a:t>Δεύτερος τρόπος: </a:t>
            </a:r>
            <a:r>
              <a:rPr lang="el-GR" dirty="0"/>
              <a:t>Δοκιμάζουμε μια τεχνική που θυμίζει πολύ το </a:t>
            </a:r>
            <a:r>
              <a:rPr lang="el-GR" dirty="0" smtClean="0"/>
              <a:t>Νοτούρνο.</a:t>
            </a:r>
            <a:r>
              <a:rPr lang="en-GB" dirty="0" smtClean="0"/>
              <a:t> </a:t>
            </a:r>
          </a:p>
          <a:p>
            <a:pPr marL="0" indent="0">
              <a:buNone/>
            </a:pPr>
            <a:r>
              <a:rPr lang="el-GR" dirty="0" smtClean="0"/>
              <a:t>Τα </a:t>
            </a:r>
            <a:r>
              <a:rPr lang="el-GR" dirty="0"/>
              <a:t>υλικά που θα χρειαστούμε: μαύρα </a:t>
            </a:r>
            <a:r>
              <a:rPr lang="el-GR" dirty="0" err="1"/>
              <a:t>κανσόν</a:t>
            </a:r>
            <a:r>
              <a:rPr lang="el-GR" dirty="0"/>
              <a:t>, </a:t>
            </a:r>
            <a:r>
              <a:rPr lang="el-GR" dirty="0" err="1"/>
              <a:t>φωσφοριζέ</a:t>
            </a:r>
            <a:r>
              <a:rPr lang="el-GR" dirty="0"/>
              <a:t> μαρκαδόρους και μια λάμπα </a:t>
            </a:r>
            <a:r>
              <a:rPr lang="el-GR" dirty="0" err="1"/>
              <a:t>black</a:t>
            </a:r>
            <a:r>
              <a:rPr lang="el-GR" dirty="0"/>
              <a:t> </a:t>
            </a:r>
            <a:r>
              <a:rPr lang="el-GR" dirty="0" err="1"/>
              <a:t>light</a:t>
            </a:r>
            <a:r>
              <a:rPr lang="el-GR" dirty="0"/>
              <a:t>.</a:t>
            </a:r>
          </a:p>
          <a:p>
            <a:endParaRPr lang="el-GR" dirty="0"/>
          </a:p>
          <a:p>
            <a:endParaRPr lang="el-GR" dirty="0"/>
          </a:p>
          <a:p>
            <a:endParaRPr lang="el-GR" dirty="0"/>
          </a:p>
        </p:txBody>
      </p:sp>
      <p:pic>
        <p:nvPicPr>
          <p:cNvPr id="5" name="4 - Εικόνα" descr="Κανσό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600200"/>
            <a:ext cx="3490168" cy="4525963"/>
          </a:xfrm>
          <a:prstGeom prst="rect">
            <a:avLst/>
          </a:prstGeom>
        </p:spPr>
      </p:pic>
    </p:spTree>
    <p:extLst>
      <p:ext uri="{BB962C8B-B14F-4D97-AF65-F5344CB8AC3E}">
        <p14:creationId xmlns:p14="http://schemas.microsoft.com/office/powerpoint/2010/main" val="307112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tx2">
                    <a:lumMod val="60000"/>
                    <a:lumOff val="40000"/>
                  </a:schemeClr>
                </a:solidFill>
              </a:rPr>
              <a:t>Κρυμμένα όνειρα σε μαγικές εικόνες </a:t>
            </a:r>
            <a:r>
              <a:rPr lang="el-GR" dirty="0" smtClean="0">
                <a:solidFill>
                  <a:schemeClr val="tx2">
                    <a:lumMod val="60000"/>
                    <a:lumOff val="40000"/>
                  </a:schemeClr>
                </a:solidFill>
              </a:rPr>
              <a:t>(4/5) </a:t>
            </a:r>
            <a:endParaRPr lang="el-GR" dirty="0"/>
          </a:p>
        </p:txBody>
      </p:sp>
      <p:sp>
        <p:nvSpPr>
          <p:cNvPr id="3" name="Content Placeholder 2"/>
          <p:cNvSpPr>
            <a:spLocks noGrp="1"/>
          </p:cNvSpPr>
          <p:nvPr>
            <p:ph sz="half" idx="1"/>
          </p:nvPr>
        </p:nvSpPr>
        <p:spPr>
          <a:xfrm>
            <a:off x="457200" y="1600200"/>
            <a:ext cx="4690864" cy="4525963"/>
          </a:xfrm>
        </p:spPr>
        <p:txBody>
          <a:bodyPr>
            <a:normAutofit/>
          </a:bodyPr>
          <a:lstStyle/>
          <a:p>
            <a:pPr marL="0" indent="0">
              <a:buNone/>
            </a:pPr>
            <a:r>
              <a:rPr lang="el-GR" dirty="0"/>
              <a:t>Τα παιδιά ζωγραφίζουν σε μαύρα </a:t>
            </a:r>
            <a:r>
              <a:rPr lang="el-GR" dirty="0" err="1"/>
              <a:t>κανσόν</a:t>
            </a:r>
            <a:r>
              <a:rPr lang="el-GR" dirty="0"/>
              <a:t> τα αγαπημένα τους όνειρα με τους μαρκαδόρους που φωσφορίζουν. </a:t>
            </a:r>
            <a:endParaRPr lang="en-GB" dirty="0" smtClean="0"/>
          </a:p>
          <a:p>
            <a:pPr marL="0" indent="0">
              <a:buNone/>
            </a:pPr>
            <a:r>
              <a:rPr lang="el-GR" dirty="0" smtClean="0"/>
              <a:t>Στο </a:t>
            </a:r>
            <a:r>
              <a:rPr lang="el-GR" dirty="0"/>
              <a:t>φως της τάξης οι ζωγραφιές είναι σχεδόν αόρατες. Όμως κάτω από το </a:t>
            </a:r>
            <a:r>
              <a:rPr lang="en-US" dirty="0"/>
              <a:t>black light </a:t>
            </a:r>
            <a:r>
              <a:rPr lang="el-GR" dirty="0"/>
              <a:t>το αποτέλεσμα είναι εντυπωσιακό!</a:t>
            </a:r>
          </a:p>
          <a:p>
            <a:endParaRPr lang="el-GR" dirty="0"/>
          </a:p>
        </p:txBody>
      </p:sp>
      <p:pic>
        <p:nvPicPr>
          <p:cNvPr id="7" name="5 - Εικόνα" descr="μαγικές εικόνες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37968" y="1600200"/>
            <a:ext cx="3394472" cy="4525963"/>
          </a:xfrm>
          <a:prstGeom prst="rect">
            <a:avLst/>
          </a:prstGeom>
        </p:spPr>
      </p:pic>
    </p:spTree>
    <p:extLst>
      <p:ext uri="{BB962C8B-B14F-4D97-AF65-F5344CB8AC3E}">
        <p14:creationId xmlns:p14="http://schemas.microsoft.com/office/powerpoint/2010/main" val="83300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tx2">
                    <a:lumMod val="60000"/>
                    <a:lumOff val="40000"/>
                  </a:schemeClr>
                </a:solidFill>
              </a:rPr>
              <a:t>Κρυμμένα όνειρα σε μαγικές εικόνες </a:t>
            </a:r>
            <a:r>
              <a:rPr lang="el-GR" dirty="0" smtClean="0">
                <a:solidFill>
                  <a:schemeClr val="tx2">
                    <a:lumMod val="60000"/>
                    <a:lumOff val="40000"/>
                  </a:schemeClr>
                </a:solidFill>
              </a:rPr>
              <a:t>(5/5) </a:t>
            </a:r>
            <a:endParaRPr lang="el-GR" dirty="0"/>
          </a:p>
        </p:txBody>
      </p:sp>
      <p:pic>
        <p:nvPicPr>
          <p:cNvPr id="5" name="3 - Θέση περιεχομένου" descr="μαγικές εικόνες "/>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3 - Θέση περιεχομένου" descr="μαγικές εικόνες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225065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Ευγενία </a:t>
            </a:r>
            <a:r>
              <a:rPr lang="el-GR" sz="2000" dirty="0" smtClean="0"/>
              <a:t>Γρυπάρη, Γεωργία Καλημέρη, 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a:t>
            </a:r>
            <a:r>
              <a:rPr lang="el-GR" sz="2000" dirty="0"/>
              <a:t>. Νοτούρνο : Συνταγές για </a:t>
            </a:r>
            <a:r>
              <a:rPr lang="el-GR" sz="2000" dirty="0" smtClean="0"/>
              <a:t>όνειρα».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198" y="1600200"/>
            <a:ext cx="4978897"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p>
          <a:p>
            <a:pPr marL="0" indent="0">
              <a:spcBef>
                <a:spcPts val="0"/>
              </a:spcBef>
              <a:buNone/>
            </a:pPr>
            <a:r>
              <a:rPr lang="el-GR" sz="2400" dirty="0"/>
              <a:t>Ευγενία </a:t>
            </a:r>
            <a:r>
              <a:rPr lang="el-GR" sz="2400" dirty="0" smtClean="0"/>
              <a:t>Γρυπάρη,</a:t>
            </a:r>
          </a:p>
          <a:p>
            <a:pPr marL="0" indent="0">
              <a:spcBef>
                <a:spcPts val="0"/>
              </a:spcBef>
              <a:buNone/>
            </a:pPr>
            <a:r>
              <a:rPr lang="el-GR" sz="2400" dirty="0" smtClean="0"/>
              <a:t>Γεωργία Καλημέρη</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dirty="0" err="1"/>
              <a:t>Isol</a:t>
            </a:r>
            <a:r>
              <a:rPr lang="el-GR" sz="2400" dirty="0"/>
              <a:t>. </a:t>
            </a:r>
            <a:r>
              <a:rPr lang="el-GR" sz="2400" b="1" dirty="0"/>
              <a:t>Νοτούρνο : Συνταγές για όνειρα</a:t>
            </a:r>
            <a:r>
              <a:rPr lang="el-GR" sz="2400" dirty="0"/>
              <a:t> / </a:t>
            </a:r>
            <a:r>
              <a:rPr lang="el-GR" sz="2400" dirty="0" err="1"/>
              <a:t>Isol</a:t>
            </a:r>
            <a:r>
              <a:rPr lang="el-GR" sz="2400" dirty="0"/>
              <a:t> · εικονογράφηση </a:t>
            </a:r>
            <a:r>
              <a:rPr lang="el-GR" sz="2400" dirty="0" err="1"/>
              <a:t>Isol</a:t>
            </a:r>
            <a:r>
              <a:rPr lang="el-GR" sz="2400" dirty="0"/>
              <a:t>. - 1η </a:t>
            </a:r>
            <a:r>
              <a:rPr lang="el-GR" sz="2400" dirty="0" err="1"/>
              <a:t>έκδ</a:t>
            </a:r>
            <a:r>
              <a:rPr lang="el-GR" sz="2400" dirty="0"/>
              <a:t>. - Αθήνα : Μάρτης, 2015. </a:t>
            </a:r>
            <a:endParaRPr lang="en-GB" sz="2400" dirty="0" smtClean="0"/>
          </a:p>
          <a:p>
            <a:pPr marL="0" indent="0">
              <a:spcBef>
                <a:spcPts val="1200"/>
              </a:spcBef>
              <a:spcAft>
                <a:spcPts val="600"/>
              </a:spcAft>
              <a:buNone/>
            </a:pPr>
            <a:r>
              <a:rPr lang="el-GR" sz="2400" b="1" dirty="0" smtClean="0"/>
              <a:t>Θέμα: </a:t>
            </a:r>
            <a:r>
              <a:rPr lang="el-GR" sz="2400" dirty="0"/>
              <a:t>Βιβλία που φωσφορίζουν στο σκοτάδι. Βιβλία που αλλάζουν την εικονογράφησή τους με τη βοήθεια μιας λάμπας και ενός σκοτεινού δωματίου.</a:t>
            </a:r>
          </a:p>
          <a:p>
            <a:pPr marL="0" indent="0">
              <a:spcBef>
                <a:spcPts val="1200"/>
              </a:spcBef>
              <a:spcAft>
                <a:spcPts val="600"/>
              </a:spcAft>
              <a:buNone/>
            </a:pPr>
            <a:endParaRPr lang="en-GB" sz="2400" dirty="0"/>
          </a:p>
        </p:txBody>
      </p:sp>
      <p:pic>
        <p:nvPicPr>
          <p:cNvPr id="9" name="3 - Εικόνα" descr="Εξώφυλλο"/>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26923" y="1600201"/>
            <a:ext cx="3221541" cy="4349080"/>
          </a:xfrm>
          <a:prstGeom prst="rect">
            <a:avLst/>
          </a:prstGeom>
        </p:spPr>
      </p:pic>
      <p:sp>
        <p:nvSpPr>
          <p:cNvPr id="5" name="TextBox 4"/>
          <p:cNvSpPr txBox="1"/>
          <p:nvPr/>
        </p:nvSpPr>
        <p:spPr>
          <a:xfrm>
            <a:off x="5035931" y="558924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a:t>Εικόνα 1, 2, 3, 4, 5: Εξώφυλλο και σελίδες του βιβλίου </a:t>
            </a:r>
            <a:r>
              <a:rPr lang="el-GR" sz="2000" dirty="0" smtClean="0"/>
              <a:t>«</a:t>
            </a:r>
            <a:r>
              <a:rPr lang="el-GR" sz="2000" dirty="0" smtClean="0">
                <a:hlinkClick r:id="rId3"/>
              </a:rPr>
              <a:t>Νοτούρνο </a:t>
            </a:r>
            <a:r>
              <a:rPr lang="el-GR" sz="2000" dirty="0">
                <a:hlinkClick r:id="rId3"/>
              </a:rPr>
              <a:t>: Συνταγές για </a:t>
            </a:r>
            <a:r>
              <a:rPr lang="el-GR" sz="2000" dirty="0" smtClean="0">
                <a:hlinkClick r:id="rId3"/>
              </a:rPr>
              <a:t>όνειρα</a:t>
            </a:r>
            <a:r>
              <a:rPr lang="el-GR" sz="2000" dirty="0" smtClean="0"/>
              <a:t>» </a:t>
            </a:r>
            <a:r>
              <a:rPr lang="el-GR" sz="2000" dirty="0"/>
              <a:t>/ </a:t>
            </a:r>
            <a:r>
              <a:rPr lang="el-GR" sz="2000" dirty="0" err="1"/>
              <a:t>Isol</a:t>
            </a:r>
            <a:r>
              <a:rPr lang="el-GR" sz="2000" dirty="0"/>
              <a:t> · εικονογράφηση </a:t>
            </a:r>
            <a:r>
              <a:rPr lang="el-GR" sz="2000" dirty="0" err="1"/>
              <a:t>Isol</a:t>
            </a:r>
            <a:r>
              <a:rPr lang="el-GR" sz="2000" dirty="0"/>
              <a:t>. - 1η </a:t>
            </a:r>
            <a:r>
              <a:rPr lang="el-GR" sz="2000" dirty="0" err="1"/>
              <a:t>έκδ</a:t>
            </a:r>
            <a:r>
              <a:rPr lang="el-GR" sz="2000" dirty="0"/>
              <a:t>. - Αθήνα : Μάρτης, 2015. </a:t>
            </a:r>
          </a:p>
          <a:p>
            <a:pPr marL="0" indent="0">
              <a:buNone/>
            </a:pP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Λίγα λόγια για το </a:t>
            </a:r>
            <a:r>
              <a:rPr lang="el-GR" dirty="0" smtClean="0">
                <a:solidFill>
                  <a:schemeClr val="tx2">
                    <a:lumMod val="60000"/>
                    <a:lumOff val="40000"/>
                  </a:schemeClr>
                </a:solidFill>
              </a:rPr>
              <a:t>βιβλίο</a:t>
            </a:r>
            <a:r>
              <a:rPr lang="en-GB" dirty="0" smtClean="0">
                <a:solidFill>
                  <a:schemeClr val="tx2">
                    <a:lumMod val="60000"/>
                    <a:lumOff val="40000"/>
                  </a:schemeClr>
                </a:solidFill>
              </a:rPr>
              <a:t> </a:t>
            </a:r>
            <a:r>
              <a:rPr lang="el-GR" dirty="0" smtClean="0">
                <a:solidFill>
                  <a:schemeClr val="tx2">
                    <a:lumMod val="60000"/>
                    <a:lumOff val="40000"/>
                  </a:schemeClr>
                </a:solidFill>
              </a:rPr>
              <a:t>(1/</a:t>
            </a:r>
            <a:r>
              <a:rPr lang="en-GB" dirty="0" smtClean="0">
                <a:solidFill>
                  <a:schemeClr val="tx2">
                    <a:lumMod val="60000"/>
                    <a:lumOff val="40000"/>
                  </a:schemeClr>
                </a:solidFill>
              </a:rPr>
              <a:t>3</a:t>
            </a:r>
            <a:r>
              <a:rPr lang="el-GR" dirty="0" smtClean="0">
                <a:solidFill>
                  <a:schemeClr val="tx2">
                    <a:lumMod val="60000"/>
                    <a:lumOff val="40000"/>
                  </a:schemeClr>
                </a:solidFill>
              </a:rPr>
              <a:t>)</a:t>
            </a:r>
            <a:endParaRPr lang="el-GR" dirty="0"/>
          </a:p>
        </p:txBody>
      </p:sp>
      <p:sp>
        <p:nvSpPr>
          <p:cNvPr id="3" name="Content Placeholder 2"/>
          <p:cNvSpPr>
            <a:spLocks noGrp="1"/>
          </p:cNvSpPr>
          <p:nvPr>
            <p:ph type="body" sz="half" idx="2"/>
          </p:nvPr>
        </p:nvSpPr>
        <p:spPr/>
        <p:txBody>
          <a:bodyPr>
            <a:noAutofit/>
          </a:bodyPr>
          <a:lstStyle/>
          <a:p>
            <a:pPr marL="0" indent="0">
              <a:buNone/>
            </a:pPr>
            <a:r>
              <a:rPr lang="el-GR" sz="2600" dirty="0"/>
              <a:t>Ένα βαρετό όνειρο είναι μια χαμένη νύχτα! Ένα βιβλίο που φωτίζει στο σκοτάδι. Μαζί του δεν θα βαρεθείς ούτε μια νύχτα. Καλά όνειρα! </a:t>
            </a:r>
          </a:p>
        </p:txBody>
      </p:sp>
      <p:pic>
        <p:nvPicPr>
          <p:cNvPr id="9" name="Picture 6" descr="Σελίδα του βιβλίου"/>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573658" y="1772816"/>
            <a:ext cx="5102798" cy="3168352"/>
          </a:xfrm>
          <a:prstGeom prst="rect">
            <a:avLst/>
          </a:prstGeom>
        </p:spPr>
      </p:pic>
      <p:sp>
        <p:nvSpPr>
          <p:cNvPr id="10" name="TextBox 9"/>
          <p:cNvSpPr txBox="1"/>
          <p:nvPr/>
        </p:nvSpPr>
        <p:spPr>
          <a:xfrm>
            <a:off x="8172400" y="5013176"/>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p>
        </p:txBody>
      </p:sp>
    </p:spTree>
    <p:custDataLst>
      <p:tags r:id="rId1"/>
    </p:custDataLst>
    <p:extLst>
      <p:ext uri="{BB962C8B-B14F-4D97-AF65-F5344CB8AC3E}">
        <p14:creationId xmlns:p14="http://schemas.microsoft.com/office/powerpoint/2010/main" val="405673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Λίγα λόγια για το </a:t>
            </a:r>
            <a:r>
              <a:rPr lang="el-GR" dirty="0" smtClean="0">
                <a:solidFill>
                  <a:schemeClr val="tx2">
                    <a:lumMod val="60000"/>
                    <a:lumOff val="40000"/>
                  </a:schemeClr>
                </a:solidFill>
              </a:rPr>
              <a:t>βιβλίο</a:t>
            </a:r>
            <a:r>
              <a:rPr lang="en-GB" dirty="0" smtClean="0">
                <a:solidFill>
                  <a:schemeClr val="tx2">
                    <a:lumMod val="60000"/>
                    <a:lumOff val="40000"/>
                  </a:schemeClr>
                </a:solidFill>
              </a:rPr>
              <a:t> </a:t>
            </a:r>
            <a:r>
              <a:rPr lang="el-GR" dirty="0" smtClean="0">
                <a:solidFill>
                  <a:schemeClr val="tx2">
                    <a:lumMod val="60000"/>
                    <a:lumOff val="40000"/>
                  </a:schemeClr>
                </a:solidFill>
              </a:rPr>
              <a:t>(</a:t>
            </a:r>
            <a:r>
              <a:rPr lang="en-GB" dirty="0" smtClean="0">
                <a:solidFill>
                  <a:schemeClr val="tx2">
                    <a:lumMod val="60000"/>
                    <a:lumOff val="40000"/>
                  </a:schemeClr>
                </a:solidFill>
              </a:rPr>
              <a:t>2</a:t>
            </a:r>
            <a:r>
              <a:rPr lang="el-GR" dirty="0" smtClean="0">
                <a:solidFill>
                  <a:schemeClr val="tx2">
                    <a:lumMod val="60000"/>
                    <a:lumOff val="40000"/>
                  </a:schemeClr>
                </a:solidFill>
              </a:rPr>
              <a:t>/</a:t>
            </a:r>
            <a:r>
              <a:rPr lang="en-GB" dirty="0" smtClean="0">
                <a:solidFill>
                  <a:schemeClr val="tx2">
                    <a:lumMod val="60000"/>
                    <a:lumOff val="40000"/>
                  </a:schemeClr>
                </a:solidFill>
              </a:rPr>
              <a:t>3</a:t>
            </a:r>
            <a:r>
              <a:rPr lang="el-GR" dirty="0" smtClean="0">
                <a:solidFill>
                  <a:schemeClr val="tx2">
                    <a:lumMod val="60000"/>
                    <a:lumOff val="40000"/>
                  </a:schemeClr>
                </a:solidFill>
              </a:rPr>
              <a:t>)</a:t>
            </a:r>
            <a:endParaRPr lang="el-GR" dirty="0"/>
          </a:p>
        </p:txBody>
      </p:sp>
      <p:sp>
        <p:nvSpPr>
          <p:cNvPr id="3" name="Content Placeholder 2"/>
          <p:cNvSpPr>
            <a:spLocks noGrp="1"/>
          </p:cNvSpPr>
          <p:nvPr>
            <p:ph sz="half" idx="1"/>
          </p:nvPr>
        </p:nvSpPr>
        <p:spPr>
          <a:xfrm>
            <a:off x="457200" y="1600200"/>
            <a:ext cx="4834880" cy="4525963"/>
          </a:xfrm>
        </p:spPr>
        <p:txBody>
          <a:bodyPr>
            <a:noAutofit/>
          </a:bodyPr>
          <a:lstStyle/>
          <a:p>
            <a:pPr marL="0" indent="0">
              <a:buNone/>
            </a:pPr>
            <a:r>
              <a:rPr lang="el-GR" sz="2600" dirty="0" smtClean="0"/>
              <a:t>Με 11 συν 1 εικόνες που κρύβουν μια δεύτερη εικόνα μέσα τους (που πρέπει να φωτιστεί με δυνατό φως σε σκοτεινό δωμάτιο για να αποκαλυφθεί) προσεγγίζονται κλασικά θέματα που συναντούμε στον κόσμο των ονείρων παιδιών και μεγάλων. </a:t>
            </a:r>
          </a:p>
          <a:p>
            <a:pPr marL="0" indent="0">
              <a:buNone/>
            </a:pPr>
            <a:r>
              <a:rPr lang="el-GR" sz="2600" dirty="0" smtClean="0"/>
              <a:t>Ένα εξαιρετικό, πολύ ιδιαίτερο βιβλίο!!!</a:t>
            </a:r>
          </a:p>
          <a:p>
            <a:pPr marL="0" indent="0">
              <a:buNone/>
            </a:pPr>
            <a:endParaRPr lang="el-GR" sz="2600" dirty="0"/>
          </a:p>
        </p:txBody>
      </p:sp>
      <p:pic>
        <p:nvPicPr>
          <p:cNvPr id="9" name="Content Placeholder 6" descr="Σελίδα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5436096" y="1772816"/>
            <a:ext cx="3179601" cy="3888432"/>
          </a:xfrm>
          <a:prstGeom prst="rect">
            <a:avLst/>
          </a:prstGeom>
        </p:spPr>
      </p:pic>
      <p:sp>
        <p:nvSpPr>
          <p:cNvPr id="10" name="TextBox 9"/>
          <p:cNvSpPr txBox="1"/>
          <p:nvPr/>
        </p:nvSpPr>
        <p:spPr>
          <a:xfrm>
            <a:off x="5508104" y="5753567"/>
            <a:ext cx="472173" cy="360040"/>
          </a:xfrm>
          <a:prstGeom prst="rect">
            <a:avLst/>
          </a:prstGeom>
        </p:spPr>
        <p:txBody>
          <a:bodyPr vert="horz" wrap="square" lIns="91440" tIns="45720" rIns="91440" bIns="45720" rtlCol="0" anchor="ctr">
            <a:noAutofit/>
          </a:bodyPr>
          <a:lstStyle/>
          <a:p>
            <a:pPr algn="r"/>
            <a:r>
              <a:rPr lang="el-GR" b="1" dirty="0" smtClean="0">
                <a:latin typeface="+mj-lt"/>
              </a:rPr>
              <a:t>[3]</a:t>
            </a:r>
          </a:p>
        </p:txBody>
      </p:sp>
    </p:spTree>
    <p:custDataLst>
      <p:tags r:id="rId1"/>
    </p:custDataLst>
    <p:extLst>
      <p:ext uri="{BB962C8B-B14F-4D97-AF65-F5344CB8AC3E}">
        <p14:creationId xmlns:p14="http://schemas.microsoft.com/office/powerpoint/2010/main" val="425676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Λίγα λόγια για το βιβλίο</a:t>
            </a:r>
            <a:r>
              <a:rPr lang="en-GB" dirty="0">
                <a:solidFill>
                  <a:schemeClr val="tx2">
                    <a:lumMod val="60000"/>
                    <a:lumOff val="40000"/>
                  </a:schemeClr>
                </a:solidFill>
              </a:rPr>
              <a:t> </a:t>
            </a:r>
            <a:r>
              <a:rPr lang="el-GR" dirty="0" smtClean="0">
                <a:solidFill>
                  <a:schemeClr val="tx2">
                    <a:lumMod val="60000"/>
                    <a:lumOff val="40000"/>
                  </a:schemeClr>
                </a:solidFill>
              </a:rPr>
              <a:t>(</a:t>
            </a:r>
            <a:r>
              <a:rPr lang="en-GB" dirty="0" smtClean="0">
                <a:solidFill>
                  <a:schemeClr val="tx2">
                    <a:lumMod val="60000"/>
                    <a:lumOff val="40000"/>
                  </a:schemeClr>
                </a:solidFill>
              </a:rPr>
              <a:t>3</a:t>
            </a:r>
            <a:r>
              <a:rPr lang="el-GR" dirty="0" smtClean="0">
                <a:solidFill>
                  <a:schemeClr val="tx2">
                    <a:lumMod val="60000"/>
                    <a:lumOff val="40000"/>
                  </a:schemeClr>
                </a:solidFill>
              </a:rPr>
              <a:t>/</a:t>
            </a:r>
            <a:r>
              <a:rPr lang="en-GB" dirty="0">
                <a:solidFill>
                  <a:schemeClr val="tx2">
                    <a:lumMod val="60000"/>
                    <a:lumOff val="40000"/>
                  </a:schemeClr>
                </a:solidFill>
              </a:rPr>
              <a:t>3</a:t>
            </a:r>
            <a:r>
              <a:rPr lang="el-GR" dirty="0">
                <a:solidFill>
                  <a:schemeClr val="tx2">
                    <a:lumMod val="60000"/>
                    <a:lumOff val="40000"/>
                  </a:schemeClr>
                </a:solidFill>
              </a:rPr>
              <a:t>)</a:t>
            </a:r>
            <a:endParaRPr lang="el-GR" dirty="0"/>
          </a:p>
        </p:txBody>
      </p:sp>
      <p:pic>
        <p:nvPicPr>
          <p:cNvPr id="7" name="Content Placeholder 5" descr="Σελίδα του βιβλίου"/>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8" name="TextBox 7"/>
          <p:cNvSpPr txBox="1"/>
          <p:nvPr/>
        </p:nvSpPr>
        <p:spPr>
          <a:xfrm>
            <a:off x="7340187" y="4581128"/>
            <a:ext cx="472173" cy="360040"/>
          </a:xfrm>
          <a:prstGeom prst="rect">
            <a:avLst/>
          </a:prstGeom>
        </p:spPr>
        <p:txBody>
          <a:bodyPr vert="horz" wrap="square" lIns="91440" tIns="45720" rIns="91440" bIns="45720" rtlCol="0" anchor="ctr">
            <a:noAutofit/>
          </a:bodyPr>
          <a:lstStyle/>
          <a:p>
            <a:pPr algn="r"/>
            <a:r>
              <a:rPr lang="el-GR" b="1" dirty="0" smtClean="0">
                <a:latin typeface="+mj-lt"/>
              </a:rPr>
              <a:t>[4]</a:t>
            </a:r>
          </a:p>
        </p:txBody>
      </p:sp>
      <p:sp>
        <p:nvSpPr>
          <p:cNvPr id="6" name="Text Placeholder 5"/>
          <p:cNvSpPr>
            <a:spLocks noGrp="1"/>
          </p:cNvSpPr>
          <p:nvPr>
            <p:ph type="body" sz="half" idx="2"/>
          </p:nvPr>
        </p:nvSpPr>
        <p:spPr>
          <a:xfrm>
            <a:off x="611560" y="5157192"/>
            <a:ext cx="7776864" cy="1015008"/>
          </a:xfrm>
        </p:spPr>
        <p:txBody>
          <a:bodyPr>
            <a:normAutofit/>
          </a:bodyPr>
          <a:lstStyle/>
          <a:p>
            <a:pPr algn="ctr"/>
            <a:r>
              <a:rPr lang="el-GR" sz="2600" dirty="0"/>
              <a:t>Στο σκοτάδι η εικόνα της σελίδας αλλάζει!!! Έτσι μια αδιάφορη κατάσταση γίνεται άκρως συναρπαστική!!!</a:t>
            </a:r>
          </a:p>
          <a:p>
            <a:pPr algn="ctr"/>
            <a:endParaRPr lang="el-GR" sz="2600" dirty="0"/>
          </a:p>
        </p:txBody>
      </p:sp>
    </p:spTree>
    <p:custDataLst>
      <p:tags r:id="rId1"/>
    </p:custDataLst>
    <p:extLst>
      <p:ext uri="{BB962C8B-B14F-4D97-AF65-F5344CB8AC3E}">
        <p14:creationId xmlns:p14="http://schemas.microsoft.com/office/powerpoint/2010/main" val="209738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solidFill>
                  <a:schemeClr val="tx2">
                    <a:lumMod val="60000"/>
                    <a:lumOff val="40000"/>
                  </a:schemeClr>
                </a:solidFill>
              </a:rPr>
              <a:t>Ανάγνωση β</a:t>
            </a:r>
            <a:r>
              <a:rPr lang="el-GR" dirty="0" smtClean="0">
                <a:solidFill>
                  <a:schemeClr val="tx2">
                    <a:lumMod val="60000"/>
                    <a:lumOff val="40000"/>
                  </a:schemeClr>
                </a:solidFill>
              </a:rPr>
              <a:t>ιβλίου</a:t>
            </a:r>
            <a:r>
              <a:rPr lang="en-GB" dirty="0" smtClean="0">
                <a:solidFill>
                  <a:schemeClr val="tx2">
                    <a:lumMod val="60000"/>
                    <a:lumOff val="40000"/>
                  </a:schemeClr>
                </a:solidFill>
              </a:rPr>
              <a:t> </a:t>
            </a:r>
            <a:r>
              <a:rPr lang="en-US" dirty="0" smtClean="0">
                <a:solidFill>
                  <a:schemeClr val="tx2">
                    <a:lumMod val="60000"/>
                    <a:lumOff val="40000"/>
                  </a:schemeClr>
                </a:solidFill>
              </a:rPr>
              <a:t>(1/</a:t>
            </a:r>
            <a:r>
              <a:rPr lang="en-GB" dirty="0" smtClean="0">
                <a:solidFill>
                  <a:schemeClr val="tx2">
                    <a:lumMod val="60000"/>
                    <a:lumOff val="40000"/>
                  </a:schemeClr>
                </a:solidFill>
              </a:rPr>
              <a:t>3</a:t>
            </a:r>
            <a:r>
              <a:rPr lang="en-US" dirty="0" smtClean="0">
                <a:solidFill>
                  <a:schemeClr val="tx2">
                    <a:lumMod val="60000"/>
                    <a:lumOff val="40000"/>
                  </a:schemeClr>
                </a:solidFill>
              </a:rPr>
              <a:t>)</a:t>
            </a:r>
            <a:endParaRPr lang="el-GR" dirty="0"/>
          </a:p>
        </p:txBody>
      </p:sp>
      <p:sp>
        <p:nvSpPr>
          <p:cNvPr id="5" name="Content Placeholder 4"/>
          <p:cNvSpPr>
            <a:spLocks noGrp="1"/>
          </p:cNvSpPr>
          <p:nvPr>
            <p:ph sz="half" idx="1"/>
          </p:nvPr>
        </p:nvSpPr>
        <p:spPr/>
        <p:txBody>
          <a:bodyPr/>
          <a:lstStyle/>
          <a:p>
            <a:pPr marL="0" indent="0">
              <a:buNone/>
            </a:pPr>
            <a:r>
              <a:rPr lang="el-GR" dirty="0"/>
              <a:t>Στην αρχή διαβάσαμε το βιβλίο «Νοτούρνο, συνταγές για όνειρα» στο φως της μέρας. </a:t>
            </a:r>
            <a:endParaRPr lang="en-GB" dirty="0" smtClean="0"/>
          </a:p>
          <a:p>
            <a:pPr marL="0" indent="0">
              <a:buNone/>
            </a:pPr>
            <a:r>
              <a:rPr lang="el-GR" dirty="0" smtClean="0"/>
              <a:t>Κατά </a:t>
            </a:r>
            <a:r>
              <a:rPr lang="el-GR" dirty="0"/>
              <a:t>τη διάρκεια αυτής της ανάγνωσης αγγίξαμε τις περίεργες υφές που έχει η εικονογράφηση.</a:t>
            </a:r>
          </a:p>
          <a:p>
            <a:endParaRPr lang="el-GR" dirty="0"/>
          </a:p>
        </p:txBody>
      </p:sp>
      <p:pic>
        <p:nvPicPr>
          <p:cNvPr id="7" name="Content Placeholder 9" descr="Τα παιδιά αγγίζουν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771"/>
          <a:stretch/>
        </p:blipFill>
        <p:spPr>
          <a:xfrm>
            <a:off x="4689234" y="1772816"/>
            <a:ext cx="3955197" cy="2808312"/>
          </a:xfrm>
        </p:spPr>
      </p:pic>
    </p:spTree>
    <p:extLst>
      <p:ext uri="{BB962C8B-B14F-4D97-AF65-F5344CB8AC3E}">
        <p14:creationId xmlns:p14="http://schemas.microsoft.com/office/powerpoint/2010/main" val="11074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Ανάγνωση β</a:t>
            </a:r>
            <a:r>
              <a:rPr lang="el-GR" dirty="0" smtClean="0">
                <a:solidFill>
                  <a:schemeClr val="tx2">
                    <a:lumMod val="60000"/>
                    <a:lumOff val="40000"/>
                  </a:schemeClr>
                </a:solidFill>
              </a:rPr>
              <a:t>ιβλίου</a:t>
            </a:r>
            <a:r>
              <a:rPr lang="en-GB" dirty="0" smtClean="0">
                <a:solidFill>
                  <a:schemeClr val="tx2">
                    <a:lumMod val="60000"/>
                    <a:lumOff val="40000"/>
                  </a:schemeClr>
                </a:solidFill>
              </a:rPr>
              <a:t> </a:t>
            </a:r>
            <a:r>
              <a:rPr lang="en-US" dirty="0" smtClean="0">
                <a:solidFill>
                  <a:schemeClr val="tx2">
                    <a:lumMod val="60000"/>
                    <a:lumOff val="40000"/>
                  </a:schemeClr>
                </a:solidFill>
              </a:rPr>
              <a:t>(</a:t>
            </a:r>
            <a:r>
              <a:rPr lang="el-GR" dirty="0">
                <a:solidFill>
                  <a:schemeClr val="tx2">
                    <a:lumMod val="60000"/>
                    <a:lumOff val="40000"/>
                  </a:schemeClr>
                </a:solidFill>
              </a:rPr>
              <a:t>2</a:t>
            </a:r>
            <a:r>
              <a:rPr lang="en-US" dirty="0" smtClean="0">
                <a:solidFill>
                  <a:schemeClr val="tx2">
                    <a:lumMod val="60000"/>
                    <a:lumOff val="40000"/>
                  </a:schemeClr>
                </a:solidFill>
              </a:rPr>
              <a:t>/3)</a:t>
            </a:r>
            <a:endParaRPr lang="el-GR" dirty="0"/>
          </a:p>
        </p:txBody>
      </p:sp>
      <p:sp>
        <p:nvSpPr>
          <p:cNvPr id="3" name="Content Placeholder 2"/>
          <p:cNvSpPr>
            <a:spLocks noGrp="1"/>
          </p:cNvSpPr>
          <p:nvPr>
            <p:ph sz="half" idx="1"/>
          </p:nvPr>
        </p:nvSpPr>
        <p:spPr/>
        <p:txBody>
          <a:bodyPr/>
          <a:lstStyle/>
          <a:p>
            <a:pPr marL="0" indent="0">
              <a:buNone/>
            </a:pPr>
            <a:r>
              <a:rPr lang="el-GR" dirty="0"/>
              <a:t>Μετά διαβάσαμε το βιβλίο στο σκοτάδι. Για αυτό το λόγο είχαμε διαμορφώσει στην τάξη μια σκοτεινή γωνία, στο εσωτερικό της έδρας της νηπιαγωγού.</a:t>
            </a:r>
          </a:p>
          <a:p>
            <a:pPr marL="0" indent="0">
              <a:buNone/>
            </a:pPr>
            <a:r>
              <a:rPr lang="el-GR" dirty="0"/>
              <a:t>Πριν όμως εκθέσαμε το βιβλίο για λίγα λεπτά σε μία λάμπα. </a:t>
            </a:r>
          </a:p>
          <a:p>
            <a:endParaRPr lang="el-GR" dirty="0"/>
          </a:p>
        </p:txBody>
      </p:sp>
      <p:pic>
        <p:nvPicPr>
          <p:cNvPr id="5" name="3 - Εικόνα" descr="το βιβλίο στη λάμπα"/>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1600200"/>
            <a:ext cx="3744416" cy="4525963"/>
          </a:xfrm>
          <a:prstGeom prst="rect">
            <a:avLst/>
          </a:prstGeom>
        </p:spPr>
      </p:pic>
    </p:spTree>
    <p:extLst>
      <p:ext uri="{BB962C8B-B14F-4D97-AF65-F5344CB8AC3E}">
        <p14:creationId xmlns:p14="http://schemas.microsoft.com/office/powerpoint/2010/main" val="328082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Ανάγνωση </a:t>
            </a:r>
            <a:r>
              <a:rPr lang="el-GR" dirty="0" smtClean="0">
                <a:solidFill>
                  <a:schemeClr val="tx2">
                    <a:lumMod val="60000"/>
                    <a:lumOff val="40000"/>
                  </a:schemeClr>
                </a:solidFill>
              </a:rPr>
              <a:t>βιβλίου</a:t>
            </a:r>
            <a:r>
              <a:rPr lang="en-GB" dirty="0" smtClean="0">
                <a:solidFill>
                  <a:schemeClr val="tx2">
                    <a:lumMod val="60000"/>
                    <a:lumOff val="40000"/>
                  </a:schemeClr>
                </a:solidFill>
              </a:rPr>
              <a:t> </a:t>
            </a:r>
            <a:r>
              <a:rPr lang="en-US" dirty="0" smtClean="0">
                <a:solidFill>
                  <a:schemeClr val="tx2">
                    <a:lumMod val="60000"/>
                    <a:lumOff val="40000"/>
                  </a:schemeClr>
                </a:solidFill>
              </a:rPr>
              <a:t>(</a:t>
            </a:r>
            <a:r>
              <a:rPr lang="en-GB" dirty="0" smtClean="0">
                <a:solidFill>
                  <a:schemeClr val="tx2">
                    <a:lumMod val="60000"/>
                    <a:lumOff val="40000"/>
                  </a:schemeClr>
                </a:solidFill>
              </a:rPr>
              <a:t>3</a:t>
            </a:r>
            <a:r>
              <a:rPr lang="en-US" dirty="0" smtClean="0">
                <a:solidFill>
                  <a:schemeClr val="tx2">
                    <a:lumMod val="60000"/>
                    <a:lumOff val="40000"/>
                  </a:schemeClr>
                </a:solidFill>
              </a:rPr>
              <a:t>/3</a:t>
            </a:r>
            <a:r>
              <a:rPr lang="en-US" dirty="0">
                <a:solidFill>
                  <a:schemeClr val="tx2">
                    <a:lumMod val="60000"/>
                    <a:lumOff val="40000"/>
                  </a:schemeClr>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Μετά απολαμβάνουμε στο σκοτάδι την ανάγνωση του βιβλίου και παρατηρούμε τις εικόνες που αναδύονταν μαγικά. </a:t>
            </a:r>
          </a:p>
          <a:p>
            <a:pPr marL="0" indent="0">
              <a:buNone/>
            </a:pPr>
            <a:r>
              <a:rPr lang="el-GR" dirty="0"/>
              <a:t>Δημιουργούμε τις ιστορίες των μαγικών ονείρων. </a:t>
            </a:r>
          </a:p>
          <a:p>
            <a:endParaRPr lang="el-GR" dirty="0"/>
          </a:p>
        </p:txBody>
      </p:sp>
      <p:pic>
        <p:nvPicPr>
          <p:cNvPr id="5" name="Content Placeholder 6" descr="Σελίδα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5148064" y="1700808"/>
            <a:ext cx="3591773" cy="4392488"/>
          </a:xfrm>
          <a:prstGeom prst="rect">
            <a:avLst/>
          </a:prstGeom>
        </p:spPr>
      </p:pic>
      <p:sp>
        <p:nvSpPr>
          <p:cNvPr id="6" name="TextBox 5"/>
          <p:cNvSpPr txBox="1"/>
          <p:nvPr/>
        </p:nvSpPr>
        <p:spPr>
          <a:xfrm>
            <a:off x="4788024" y="5733256"/>
            <a:ext cx="472173" cy="360040"/>
          </a:xfrm>
          <a:prstGeom prst="rect">
            <a:avLst/>
          </a:prstGeom>
        </p:spPr>
        <p:txBody>
          <a:bodyPr vert="horz" wrap="square" lIns="91440" tIns="45720" rIns="91440" bIns="45720" rtlCol="0" anchor="ctr">
            <a:noAutofit/>
          </a:bodyPr>
          <a:lstStyle/>
          <a:p>
            <a:pPr algn="r"/>
            <a:r>
              <a:rPr lang="el-GR" b="1" dirty="0" smtClean="0">
                <a:latin typeface="+mj-lt"/>
              </a:rPr>
              <a:t>[5]</a:t>
            </a:r>
          </a:p>
        </p:txBody>
      </p:sp>
    </p:spTree>
    <p:custDataLst>
      <p:tags r:id="rId1"/>
    </p:custDataLst>
    <p:extLst>
      <p:ext uri="{BB962C8B-B14F-4D97-AF65-F5344CB8AC3E}">
        <p14:creationId xmlns:p14="http://schemas.microsoft.com/office/powerpoint/2010/main" val="116814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tx2">
                    <a:lumMod val="60000"/>
                    <a:lumOff val="40000"/>
                  </a:schemeClr>
                </a:solidFill>
              </a:rPr>
              <a:t>Κρυμμένα όνειρα σε μαγικές εικόνες </a:t>
            </a:r>
            <a:r>
              <a:rPr lang="el-GR" dirty="0" smtClean="0">
                <a:solidFill>
                  <a:schemeClr val="tx2">
                    <a:lumMod val="60000"/>
                    <a:lumOff val="40000"/>
                  </a:schemeClr>
                </a:solidFill>
              </a:rPr>
              <a:t>(1/5) </a:t>
            </a:r>
            <a:endParaRPr lang="el-GR" dirty="0"/>
          </a:p>
        </p:txBody>
      </p:sp>
      <p:sp>
        <p:nvSpPr>
          <p:cNvPr id="3" name="Content Placeholder 2"/>
          <p:cNvSpPr>
            <a:spLocks noGrp="1"/>
          </p:cNvSpPr>
          <p:nvPr>
            <p:ph sz="half" idx="1"/>
          </p:nvPr>
        </p:nvSpPr>
        <p:spPr>
          <a:xfrm>
            <a:off x="457200" y="1600200"/>
            <a:ext cx="4474840" cy="4525963"/>
          </a:xfrm>
        </p:spPr>
        <p:txBody>
          <a:bodyPr>
            <a:noAutofit/>
          </a:bodyPr>
          <a:lstStyle/>
          <a:p>
            <a:pPr marL="0" indent="0">
              <a:buNone/>
            </a:pPr>
            <a:r>
              <a:rPr lang="el-GR" sz="2600" dirty="0"/>
              <a:t>Προσπαθούμε με τα παιδιά να κρύψουμε τα όνειρά μας σε μαγικές εικόνες. </a:t>
            </a:r>
            <a:endParaRPr lang="en-GB" sz="2600" dirty="0" smtClean="0"/>
          </a:p>
          <a:p>
            <a:pPr marL="0" indent="0">
              <a:buNone/>
            </a:pPr>
            <a:r>
              <a:rPr lang="el-GR" sz="2600" b="1" dirty="0"/>
              <a:t>Πρώτος </a:t>
            </a:r>
            <a:r>
              <a:rPr lang="el-GR" sz="2600" b="1" dirty="0" smtClean="0"/>
              <a:t>τρόπος</a:t>
            </a:r>
            <a:r>
              <a:rPr lang="el-GR" sz="2600" dirty="0" smtClean="0"/>
              <a:t>:</a:t>
            </a:r>
            <a:r>
              <a:rPr lang="en-GB" sz="2600" dirty="0" smtClean="0"/>
              <a:t> </a:t>
            </a:r>
            <a:r>
              <a:rPr lang="el-GR" sz="2600" dirty="0" smtClean="0"/>
              <a:t>Ζωγραφίζουμε </a:t>
            </a:r>
            <a:r>
              <a:rPr lang="el-GR" sz="2600" dirty="0"/>
              <a:t>τα όνειρά μας με υγρή κόλλα. Η λευκή κολλά πάνω στο λευκό χαρτί δίνει την αίσθηση μιας αόρατης ζωγραφιάς και ενός κρυφού μηνύματος.</a:t>
            </a:r>
          </a:p>
          <a:p>
            <a:endParaRPr lang="el-GR" sz="2600" dirty="0"/>
          </a:p>
        </p:txBody>
      </p:sp>
      <p:pic>
        <p:nvPicPr>
          <p:cNvPr id="6" name="4 - Εικόνα" descr="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1628800"/>
            <a:ext cx="3394472" cy="4525963"/>
          </a:xfrm>
          <a:prstGeom prst="rect">
            <a:avLst/>
          </a:prstGeom>
        </p:spPr>
      </p:pic>
    </p:spTree>
    <p:extLst>
      <p:ext uri="{BB962C8B-B14F-4D97-AF65-F5344CB8AC3E}">
        <p14:creationId xmlns:p14="http://schemas.microsoft.com/office/powerpoint/2010/main" val="3534757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8:03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9,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7,8,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DE72B34-3471-405F-AF20-665FF9027D4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2777</TotalTime>
  <Words>846</Words>
  <Application>Microsoft Office PowerPoint</Application>
  <PresentationFormat>On-screen Show (4:3)</PresentationFormat>
  <Paragraphs>83</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Διδακτική Πρακτική</vt:lpstr>
      <vt:lpstr>Λίγα λόγια για το βιβλίο (1/3)</vt:lpstr>
      <vt:lpstr>Λίγα λόγια για το βιβλίο (2/3)</vt:lpstr>
      <vt:lpstr>Λίγα λόγια για το βιβλίο (3/3)</vt:lpstr>
      <vt:lpstr>Ανάγνωση βιβλίου (1/3)</vt:lpstr>
      <vt:lpstr>Ανάγνωση βιβλίου (2/3)</vt:lpstr>
      <vt:lpstr>Ανάγνωση βιβλίου (3/3)</vt:lpstr>
      <vt:lpstr>Κρυμμένα όνειρα σε μαγικές εικόνες (1/5) </vt:lpstr>
      <vt:lpstr>Κρυμμένα όνειρα σε μαγικές εικόνες (2/5) </vt:lpstr>
      <vt:lpstr>Κρυμμένα όνειρα σε μαγικές εικόνες (3/5) </vt:lpstr>
      <vt:lpstr>Κρυμμένα όνειρα σε μαγικές εικόνες (4/5) </vt:lpstr>
      <vt:lpstr>Κρυμμένα όνειρα σε μαγικές εικόνες (5/5)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Νοτούρνο </dc:title>
  <dc:subject>Το Εικονογραφημένο Βιβλίο στην Προσχολική Εκπαίδευση</dc:subject>
  <dc:creator>Αγγελική Γιαννικοπούλου</dc:creator>
  <cp:lastModifiedBy>takis81 mark</cp:lastModifiedBy>
  <cp:revision>299</cp:revision>
  <dcterms:created xsi:type="dcterms:W3CDTF">2012-09-06T09:03:05Z</dcterms:created>
  <dcterms:modified xsi:type="dcterms:W3CDTF">2016-12-12T23:02:05Z</dcterms:modified>
  <cp:category>Υλικότητα Βιβλίου</cp:category>
</cp:coreProperties>
</file>