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75" r:id="rId2"/>
    <p:sldId id="258" r:id="rId3"/>
    <p:sldId id="259" r:id="rId4"/>
    <p:sldId id="260" r:id="rId5"/>
    <p:sldId id="261" r:id="rId6"/>
    <p:sldId id="262" r:id="rId7"/>
    <p:sldId id="267" r:id="rId8"/>
    <p:sldId id="265" r:id="rId9"/>
    <p:sldId id="264" r:id="rId10"/>
    <p:sldId id="266" r:id="rId11"/>
    <p:sldId id="257" r:id="rId12"/>
    <p:sldId id="269" r:id="rId13"/>
    <p:sldId id="270" r:id="rId14"/>
    <p:sldId id="271" r:id="rId15"/>
    <p:sldId id="272" r:id="rId16"/>
    <p:sldId id="273" r:id="rId17"/>
    <p:sldId id="274" r:id="rId18"/>
    <p:sldId id="276" r:id="rId1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A327E1-7EE1-42A1-92C3-B18766B7DB6C}" type="datetimeFigureOut">
              <a:rPr lang="el-GR" smtClean="0"/>
              <a:pPr/>
              <a:t>1/12/2015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06691-078A-4302-8E6F-B733B14ABB80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138060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AE0CD6-9126-4088-8943-5B636C0C7371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5955043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D582725-CE85-D846-9CDA-0D01B57D90AF}" type="slidenum">
              <a:rPr lang="en-US" sz="1200">
                <a:latin typeface="Cambria"/>
              </a:rPr>
              <a:pPr/>
              <a:t>9</a:t>
            </a:fld>
            <a:endParaRPr lang="en-US" sz="1200" dirty="0">
              <a:latin typeface="Cambria"/>
            </a:endParaRPr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920731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12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66140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13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51938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14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58198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15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8166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16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97713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17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103382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18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8932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7274844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r>
              <a:rPr lang="el-GR" sz="1000" dirty="0" smtClean="0">
                <a:solidFill>
                  <a:srgbClr val="5075BC"/>
                </a:solidFill>
              </a:rPr>
              <a:t>Ενότητα</a:t>
            </a:r>
            <a:r>
              <a:rPr lang="en-US" sz="1000" dirty="0" smtClean="0">
                <a:solidFill>
                  <a:srgbClr val="5075BC"/>
                </a:solidFill>
              </a:rPr>
              <a:t> </a:t>
            </a:r>
            <a:r>
              <a:rPr lang="el-GR" sz="1000" dirty="0" smtClean="0">
                <a:solidFill>
                  <a:srgbClr val="5075BC"/>
                </a:solidFill>
              </a:rPr>
              <a:t>Δ </a:t>
            </a:r>
            <a:r>
              <a:rPr lang="en-US" sz="1000" dirty="0" smtClean="0">
                <a:solidFill>
                  <a:srgbClr val="5075BC"/>
                </a:solidFill>
              </a:rPr>
              <a:t>:</a:t>
            </a:r>
            <a:r>
              <a:rPr lang="el-GR" sz="1000" dirty="0" smtClean="0">
                <a:solidFill>
                  <a:srgbClr val="5075BC"/>
                </a:solidFill>
              </a:rPr>
              <a:t> </a:t>
            </a:r>
            <a:r>
              <a:rPr lang="el-GR" sz="1000" dirty="0" smtClean="0"/>
              <a:t>Ορισμός και Διαμόρφωση του ήρωα (Έπος και Δράμα)</a:t>
            </a:r>
            <a:endParaRPr lang="en-US" sz="10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33415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239209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r>
              <a:rPr lang="el-GR" sz="1000" dirty="0" smtClean="0">
                <a:solidFill>
                  <a:srgbClr val="5075BC"/>
                </a:solidFill>
              </a:rPr>
              <a:t>Ενότητα</a:t>
            </a:r>
            <a:r>
              <a:rPr lang="en-US" sz="1000" dirty="0" smtClean="0">
                <a:solidFill>
                  <a:srgbClr val="5075BC"/>
                </a:solidFill>
              </a:rPr>
              <a:t> </a:t>
            </a:r>
            <a:r>
              <a:rPr lang="el-GR" sz="1000" dirty="0" smtClean="0">
                <a:solidFill>
                  <a:srgbClr val="5075BC"/>
                </a:solidFill>
              </a:rPr>
              <a:t>Δ </a:t>
            </a:r>
            <a:r>
              <a:rPr lang="en-US" sz="1000" dirty="0" smtClean="0">
                <a:solidFill>
                  <a:srgbClr val="5075BC"/>
                </a:solidFill>
              </a:rPr>
              <a:t>:</a:t>
            </a:r>
            <a:r>
              <a:rPr lang="el-GR" sz="1000" dirty="0" smtClean="0">
                <a:solidFill>
                  <a:srgbClr val="5075BC"/>
                </a:solidFill>
              </a:rPr>
              <a:t> </a:t>
            </a:r>
            <a:r>
              <a:rPr lang="el-GR" sz="1000" dirty="0" smtClean="0"/>
              <a:t>Ορισμός και Διαμόρφωση του ήρωα (Έπος και Δράμα)</a:t>
            </a:r>
            <a:endParaRPr lang="en-US" sz="10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37409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xmlns="" val="21135145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r>
              <a:rPr lang="el-GR" sz="1000" dirty="0" smtClean="0">
                <a:solidFill>
                  <a:srgbClr val="5075BC"/>
                </a:solidFill>
              </a:rPr>
              <a:t>Ενότητα</a:t>
            </a:r>
            <a:r>
              <a:rPr lang="en-US" sz="1000" dirty="0" smtClean="0">
                <a:solidFill>
                  <a:srgbClr val="5075BC"/>
                </a:solidFill>
              </a:rPr>
              <a:t> </a:t>
            </a:r>
            <a:r>
              <a:rPr lang="el-GR" sz="1000" dirty="0" smtClean="0">
                <a:solidFill>
                  <a:srgbClr val="5075BC"/>
                </a:solidFill>
              </a:rPr>
              <a:t>Δ </a:t>
            </a:r>
            <a:r>
              <a:rPr lang="en-US" sz="1000" dirty="0" smtClean="0">
                <a:solidFill>
                  <a:srgbClr val="5075BC"/>
                </a:solidFill>
              </a:rPr>
              <a:t>:</a:t>
            </a:r>
            <a:r>
              <a:rPr lang="el-GR" sz="1000" dirty="0" smtClean="0">
                <a:solidFill>
                  <a:srgbClr val="5075BC"/>
                </a:solidFill>
              </a:rPr>
              <a:t> </a:t>
            </a:r>
            <a:r>
              <a:rPr lang="el-GR" sz="1000" dirty="0" smtClean="0"/>
              <a:t>Ορισμός και Διαμόρφωση του ήρωα (Έπος και Δράμα)</a:t>
            </a:r>
            <a:endParaRPr lang="en-US" sz="1000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11769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/>
        </p:nvSpPr>
        <p:spPr bwMode="auto">
          <a:xfrm>
            <a:off x="490558" y="6441600"/>
            <a:ext cx="8041882" cy="2685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r>
              <a:rPr lang="el-GR" sz="1000" smtClean="0">
                <a:solidFill>
                  <a:srgbClr val="5075BC"/>
                </a:solidFill>
              </a:rPr>
              <a:t>Ενότητα</a:t>
            </a:r>
            <a:r>
              <a:rPr lang="en-US" sz="1000" dirty="0" smtClean="0">
                <a:solidFill>
                  <a:srgbClr val="5075BC"/>
                </a:solidFill>
              </a:rPr>
              <a:t> </a:t>
            </a:r>
            <a:r>
              <a:rPr lang="el-GR" sz="1000" dirty="0" smtClean="0">
                <a:solidFill>
                  <a:srgbClr val="5075BC"/>
                </a:solidFill>
              </a:rPr>
              <a:t>Δ </a:t>
            </a:r>
            <a:r>
              <a:rPr lang="en-US" sz="1000" dirty="0" smtClean="0">
                <a:solidFill>
                  <a:srgbClr val="5075BC"/>
                </a:solidFill>
              </a:rPr>
              <a:t>:</a:t>
            </a:r>
            <a:r>
              <a:rPr lang="el-GR" sz="1000" dirty="0" smtClean="0">
                <a:solidFill>
                  <a:srgbClr val="5075BC"/>
                </a:solidFill>
              </a:rPr>
              <a:t> </a:t>
            </a:r>
            <a:r>
              <a:rPr lang="el-GR" sz="1000" dirty="0" smtClean="0"/>
              <a:t>Ορισμός και Διαμόρφωση του ήρωα (Έπος και Δράμα)</a:t>
            </a:r>
            <a:endParaRPr lang="en-US" sz="1000" dirty="0" smtClean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80164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r>
              <a:rPr lang="el-GR" sz="1000" dirty="0" smtClean="0">
                <a:solidFill>
                  <a:srgbClr val="5075BC"/>
                </a:solidFill>
              </a:rPr>
              <a:t>Ενότητα</a:t>
            </a:r>
            <a:r>
              <a:rPr lang="en-US" sz="1000" dirty="0" smtClean="0">
                <a:solidFill>
                  <a:srgbClr val="5075BC"/>
                </a:solidFill>
              </a:rPr>
              <a:t> </a:t>
            </a:r>
            <a:r>
              <a:rPr lang="el-GR" sz="1000" dirty="0" smtClean="0">
                <a:solidFill>
                  <a:srgbClr val="5075BC"/>
                </a:solidFill>
              </a:rPr>
              <a:t>Δ </a:t>
            </a:r>
            <a:r>
              <a:rPr lang="en-US" sz="1000" dirty="0" smtClean="0">
                <a:solidFill>
                  <a:srgbClr val="5075BC"/>
                </a:solidFill>
              </a:rPr>
              <a:t>:</a:t>
            </a:r>
            <a:r>
              <a:rPr lang="el-GR" sz="1000" dirty="0" smtClean="0">
                <a:solidFill>
                  <a:srgbClr val="5075BC"/>
                </a:solidFill>
              </a:rPr>
              <a:t> </a:t>
            </a:r>
            <a:r>
              <a:rPr lang="el-GR" sz="1000" dirty="0" smtClean="0"/>
              <a:t>Ορισμός και Διαμόρφωση του ήρωα (Έπος και Δράμα)</a:t>
            </a:r>
            <a:endParaRPr lang="en-US" sz="10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76438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078861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</a:t>
            </a:r>
            <a:r>
              <a:rPr lang="en-US" sz="1000" dirty="0" smtClean="0">
                <a:solidFill>
                  <a:srgbClr val="5075BC"/>
                </a:solidFill>
              </a:rPr>
              <a:t> </a:t>
            </a:r>
            <a:r>
              <a:rPr lang="el-GR" sz="1000" dirty="0" smtClean="0">
                <a:solidFill>
                  <a:srgbClr val="5075BC"/>
                </a:solidFill>
              </a:rPr>
              <a:t>Δ </a:t>
            </a:r>
            <a:r>
              <a:rPr lang="en-US" sz="1000" dirty="0" smtClean="0">
                <a:solidFill>
                  <a:srgbClr val="5075BC"/>
                </a:solidFill>
              </a:rPr>
              <a:t>:</a:t>
            </a:r>
            <a:r>
              <a:rPr lang="el-GR" sz="1000" dirty="0" smtClean="0">
                <a:solidFill>
                  <a:srgbClr val="5075BC"/>
                </a:solidFill>
              </a:rPr>
              <a:t> </a:t>
            </a:r>
            <a:r>
              <a:rPr lang="el-GR" sz="1000" dirty="0" smtClean="0"/>
              <a:t>Ορισμός και Διαμόρφωση του ήρωα (Έπος και Δράμα)</a:t>
            </a:r>
            <a:endParaRPr lang="en-US" sz="1000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566408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r>
              <a:rPr lang="el-GR" sz="1000" dirty="0" smtClean="0">
                <a:solidFill>
                  <a:srgbClr val="5075BC"/>
                </a:solidFill>
              </a:rPr>
              <a:t>Ενότητα</a:t>
            </a:r>
            <a:r>
              <a:rPr lang="en-US" sz="1000" dirty="0" smtClean="0">
                <a:solidFill>
                  <a:srgbClr val="5075BC"/>
                </a:solidFill>
              </a:rPr>
              <a:t> </a:t>
            </a:r>
            <a:r>
              <a:rPr lang="el-GR" sz="1000" dirty="0" smtClean="0">
                <a:solidFill>
                  <a:srgbClr val="5075BC"/>
                </a:solidFill>
              </a:rPr>
              <a:t>Δ </a:t>
            </a:r>
            <a:r>
              <a:rPr lang="en-US" sz="1000" dirty="0" smtClean="0">
                <a:solidFill>
                  <a:srgbClr val="5075BC"/>
                </a:solidFill>
              </a:rPr>
              <a:t>:</a:t>
            </a:r>
            <a:r>
              <a:rPr lang="el-GR" sz="1000" dirty="0" smtClean="0">
                <a:solidFill>
                  <a:srgbClr val="5075BC"/>
                </a:solidFill>
              </a:rPr>
              <a:t> </a:t>
            </a:r>
            <a:r>
              <a:rPr lang="el-GR" sz="1000" dirty="0" smtClean="0"/>
              <a:t>Ορισμός και Διαμόρφωση του ήρωα (Έπος και Δράμα)</a:t>
            </a:r>
            <a:endParaRPr lang="en-US" sz="1000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74752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597946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opencourses.uoa.gr/courses/PHIL5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ropeana.eu/portal/record/2024901/photography_ProvidedCHO_Alinari_Archives_AVQ_A_000002_0023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utexas.edu/courses/introtogreece/lect13/img3.html" TargetMode="External"/><Relationship Id="rId5" Type="http://schemas.openxmlformats.org/officeDocument/2006/relationships/hyperlink" Target="https://upload.wikimedia.org/wikipedia/commons/6/65/Orestes_Elektra_Pylades_Louvre_K428.jpg" TargetMode="External"/><Relationship Id="rId4" Type="http://schemas.openxmlformats.org/officeDocument/2006/relationships/hyperlink" Target="https://commons.wikimedia.org/wiki/File:Orestes_Elektra_Pylades_Louvre_K428.jpg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texas.edu/courses/introtogreece/lect13/img4.htm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57350" y="2089537"/>
            <a:ext cx="5829300" cy="1339463"/>
          </a:xfrm>
        </p:spPr>
        <p:txBody>
          <a:bodyPr>
            <a:normAutofit fontScale="90000"/>
          </a:bodyPr>
          <a:lstStyle/>
          <a:p>
            <a:r>
              <a:rPr lang="el-GR" dirty="0"/>
              <a:t>ΚΦΑ 14 Εισαγωγή στην Αρχαία Ελληνική Μυθολογία</a:t>
            </a:r>
            <a:r>
              <a:rPr lang="en-US" dirty="0"/>
              <a:t> </a:t>
            </a:r>
            <a:r>
              <a:rPr lang="el-GR" dirty="0"/>
              <a:t>και </a:t>
            </a:r>
            <a:r>
              <a:rPr lang="el-GR" dirty="0" smtClean="0"/>
              <a:t>Θρησκεία</a:t>
            </a:r>
            <a:endParaRPr lang="en-US" sz="3600" dirty="0">
              <a:solidFill>
                <a:srgbClr val="5075BC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93658" y="3861048"/>
            <a:ext cx="5992992" cy="2376264"/>
          </a:xfrm>
        </p:spPr>
        <p:txBody>
          <a:bodyPr>
            <a:normAutofit fontScale="25000" lnSpcReduction="20000"/>
          </a:bodyPr>
          <a:lstStyle/>
          <a:p>
            <a:r>
              <a:rPr lang="el-GR" sz="8400" dirty="0" smtClean="0">
                <a:solidFill>
                  <a:srgbClr val="5075BC"/>
                </a:solidFill>
              </a:rPr>
              <a:t>Ενότητα</a:t>
            </a:r>
            <a:r>
              <a:rPr lang="en-US" sz="8400" dirty="0" smtClean="0">
                <a:solidFill>
                  <a:srgbClr val="5075BC"/>
                </a:solidFill>
              </a:rPr>
              <a:t> </a:t>
            </a:r>
            <a:r>
              <a:rPr lang="el-GR" sz="8400" dirty="0" smtClean="0">
                <a:solidFill>
                  <a:srgbClr val="5075BC"/>
                </a:solidFill>
              </a:rPr>
              <a:t>Δ </a:t>
            </a:r>
            <a:r>
              <a:rPr lang="en-US" sz="8400" dirty="0" smtClean="0">
                <a:solidFill>
                  <a:srgbClr val="5075BC"/>
                </a:solidFill>
              </a:rPr>
              <a:t>:</a:t>
            </a:r>
            <a:r>
              <a:rPr lang="el-GR" sz="8400" dirty="0" smtClean="0">
                <a:solidFill>
                  <a:srgbClr val="5075BC"/>
                </a:solidFill>
              </a:rPr>
              <a:t> </a:t>
            </a:r>
            <a:r>
              <a:rPr lang="el-GR" sz="8400" dirty="0" smtClean="0"/>
              <a:t>Ορισμός </a:t>
            </a:r>
            <a:r>
              <a:rPr lang="el-GR" sz="8400" dirty="0"/>
              <a:t>και Διαμόρφωση του ήρωα (Έπος και Δράμα)</a:t>
            </a:r>
            <a:endParaRPr lang="en-US" sz="8400" dirty="0" smtClean="0"/>
          </a:p>
          <a:p>
            <a:r>
              <a:rPr lang="el-GR" sz="8400" dirty="0" smtClean="0"/>
              <a:t>Μάθημα </a:t>
            </a:r>
            <a:r>
              <a:rPr lang="en-US" sz="8400" dirty="0" smtClean="0"/>
              <a:t>1</a:t>
            </a:r>
            <a:r>
              <a:rPr lang="el-GR" sz="8400" dirty="0" smtClean="0"/>
              <a:t>0</a:t>
            </a:r>
            <a:r>
              <a:rPr lang="el-GR" sz="8400" baseline="30000" dirty="0" smtClean="0"/>
              <a:t>ο</a:t>
            </a:r>
            <a:r>
              <a:rPr lang="el-GR" sz="8400" dirty="0"/>
              <a:t>: «Μύθος και Πολιτική: Ευμενίδες»</a:t>
            </a:r>
            <a:endParaRPr lang="en-US" sz="8400" dirty="0"/>
          </a:p>
          <a:p>
            <a:endParaRPr lang="el-GR" sz="8400" dirty="0"/>
          </a:p>
          <a:p>
            <a:r>
              <a:rPr lang="el-GR" sz="8400" dirty="0"/>
              <a:t>Σοφία</a:t>
            </a:r>
            <a:r>
              <a:rPr lang="en-US" sz="8400" dirty="0"/>
              <a:t> </a:t>
            </a:r>
            <a:r>
              <a:rPr lang="el-GR" sz="8400" dirty="0"/>
              <a:t>Παπαϊωάννου</a:t>
            </a:r>
          </a:p>
          <a:p>
            <a:r>
              <a:rPr lang="el-GR" sz="8400" dirty="0"/>
              <a:t>Φιλοσοφική Σχολή</a:t>
            </a:r>
          </a:p>
          <a:p>
            <a:r>
              <a:rPr lang="el-GR" sz="8400" dirty="0"/>
              <a:t>Τμήμα Φιλολογίας</a:t>
            </a:r>
            <a:endParaRPr lang="en-US" sz="8400" dirty="0"/>
          </a:p>
          <a:p>
            <a:endParaRPr lang="el-GR" sz="8400" dirty="0"/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182818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Ερμηνεύοντας τις </a:t>
            </a:r>
            <a:r>
              <a:rPr lang="el-GR" i="1" dirty="0" smtClean="0"/>
              <a:t>Ευμενίδες</a:t>
            </a:r>
            <a:endParaRPr lang="el-GR" i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1628800"/>
            <a:ext cx="8517632" cy="4853136"/>
          </a:xfrm>
        </p:spPr>
        <p:txBody>
          <a:bodyPr>
            <a:normAutofit/>
          </a:bodyPr>
          <a:lstStyle/>
          <a:p>
            <a:r>
              <a:rPr lang="el-GR" dirty="0" smtClean="0"/>
              <a:t>Θεωρία του </a:t>
            </a:r>
            <a:r>
              <a:rPr lang="en-US" dirty="0" err="1" smtClean="0"/>
              <a:t>Bachofen</a:t>
            </a:r>
            <a:r>
              <a:rPr lang="en-US" dirty="0"/>
              <a:t> </a:t>
            </a:r>
            <a:r>
              <a:rPr lang="en-US" dirty="0" smtClean="0"/>
              <a:t>/ </a:t>
            </a:r>
            <a:r>
              <a:rPr lang="el-GR" dirty="0" smtClean="0"/>
              <a:t>Ανθρωπολογία </a:t>
            </a:r>
          </a:p>
          <a:p>
            <a:r>
              <a:rPr lang="el-GR" dirty="0" smtClean="0"/>
              <a:t>Λειτουργική (</a:t>
            </a:r>
            <a:r>
              <a:rPr lang="en-US" dirty="0" smtClean="0"/>
              <a:t>Functionalist) </a:t>
            </a:r>
            <a:r>
              <a:rPr lang="el-GR" dirty="0" smtClean="0"/>
              <a:t>Θεωρία</a:t>
            </a:r>
          </a:p>
          <a:p>
            <a:r>
              <a:rPr lang="el-GR" dirty="0" smtClean="0"/>
              <a:t>Στρουκτουραλιστική Θεωρία </a:t>
            </a:r>
          </a:p>
          <a:p>
            <a:r>
              <a:rPr lang="el-GR" dirty="0" smtClean="0"/>
              <a:t>Αιτιολογία </a:t>
            </a:r>
          </a:p>
          <a:p>
            <a:pPr lvl="2">
              <a:buNone/>
            </a:pPr>
            <a:r>
              <a:rPr lang="el-GR" dirty="0" smtClean="0"/>
              <a:t>Αθήνα και Άργος (Όρκος Ορέστη για αιώνια συμμαχία) </a:t>
            </a:r>
          </a:p>
          <a:p>
            <a:pPr lvl="2">
              <a:buNone/>
            </a:pPr>
            <a:r>
              <a:rPr lang="el-GR" dirty="0" smtClean="0"/>
              <a:t>Ίδρυση του Αρείου Πάγου</a:t>
            </a:r>
          </a:p>
          <a:p>
            <a:pPr lvl="2">
              <a:buNone/>
            </a:pPr>
            <a:r>
              <a:rPr lang="el-GR" dirty="0" smtClean="0"/>
              <a:t>Η λατρεία των </a:t>
            </a:r>
            <a:r>
              <a:rPr lang="el-GR" i="1" dirty="0" smtClean="0"/>
              <a:t>Ευμενίδων</a:t>
            </a:r>
            <a:r>
              <a:rPr lang="el-GR" dirty="0" smtClean="0"/>
              <a:t> στην Αθήνα 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850106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Βασικά Θέματα/Δίπολα στις </a:t>
            </a:r>
            <a:r>
              <a:rPr lang="el-GR" i="1" dirty="0" smtClean="0"/>
              <a:t>Ευμενίδες</a:t>
            </a:r>
            <a:endParaRPr lang="el-GR" i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400600"/>
          </a:xfrm>
        </p:spPr>
        <p:txBody>
          <a:bodyPr>
            <a:noAutofit/>
          </a:bodyPr>
          <a:lstStyle/>
          <a:p>
            <a:pPr marL="342000">
              <a:spcBef>
                <a:spcPts val="0"/>
              </a:spcBef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Πάλη ανάμεσα σε διαφορετικά καθήκοντα. Οι Ερινύες έχουν ένα καθήκον (</a:t>
            </a:r>
            <a:r>
              <a:rPr lang="el-GR" sz="2400" dirty="0" err="1" smtClean="0">
                <a:latin typeface="Times New Roman" pitchFamily="18" charset="0"/>
                <a:cs typeface="Times New Roman" pitchFamily="18" charset="0"/>
              </a:rPr>
              <a:t>λάχος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) να επιτελέσουν. Ο Απόλλων τις εμποδίζει</a:t>
            </a:r>
          </a:p>
          <a:p>
            <a:pPr marL="342000">
              <a:spcBef>
                <a:spcPts val="0"/>
              </a:spcBef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Παλαιά τάξη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Νέα τάξη.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Νέοι Θεοί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(150, 162, 731, 778f)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Η Αθηνά σέβεται την ηλικία των </a:t>
            </a:r>
            <a:r>
              <a:rPr lang="el-GR" sz="2400" dirty="0" err="1" smtClean="0">
                <a:latin typeface="Times New Roman" pitchFamily="18" charset="0"/>
                <a:cs typeface="Times New Roman" pitchFamily="18" charset="0"/>
              </a:rPr>
              <a:t>Ερινύων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(848, 882ff).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l-GR" sz="2400" dirty="0" err="1" smtClean="0">
                <a:latin typeface="Times New Roman" pitchFamily="18" charset="0"/>
                <a:cs typeface="Times New Roman" pitchFamily="18" charset="0"/>
              </a:rPr>
              <a:t>Πρβλ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. Πάλη ανάμεσα στις γενεές θεών στη 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Θεογονία</a:t>
            </a:r>
            <a:endParaRPr lang="el-G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000">
              <a:spcBef>
                <a:spcPts val="0"/>
              </a:spcBef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τιμή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dirty="0" err="1" smtClean="0">
                <a:latin typeface="Times New Roman" pitchFamily="18" charset="0"/>
                <a:cs typeface="Times New Roman" pitchFamily="18" charset="0"/>
              </a:rPr>
              <a:t>ἀτιμία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Ο Απόλλων ατιμάζει τις Ερινύες 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(227, 324, 721f).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Η Αθηνά το ερμηνεύει σαν νέο είδος τιμής 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(795-796, 824, 833, 854-5, 890-5, 916-7, 992-3). </a:t>
            </a:r>
            <a:endParaRPr lang="el-G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000">
              <a:spcBef>
                <a:spcPts val="0"/>
              </a:spcBef>
            </a:pP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Mutterrecht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i="1" dirty="0" err="1" smtClean="0">
                <a:latin typeface="Times New Roman" pitchFamily="18" charset="0"/>
                <a:cs typeface="Times New Roman" pitchFamily="18" charset="0"/>
              </a:rPr>
              <a:t>Vaterrecht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. 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Το δίκαιο της Μητέρας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vs.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Το δίκαιο του Πατέρα. Μητριαρχία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vs.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Πατριαρχία. Θηλυκό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vs.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Αρσενικό (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Bachofen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el-G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000">
              <a:spcBef>
                <a:spcPts val="0"/>
              </a:spcBef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Έλληνες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βάρβαροι. Ο Απόλλων βλέπει τις Ερινύες ως βαρβαρικές θεότητες</a:t>
            </a:r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5900" y="1862827"/>
            <a:ext cx="6172200" cy="3394472"/>
          </a:xfrm>
        </p:spPr>
        <p:txBody>
          <a:bodyPr>
            <a:normAutofit/>
          </a:bodyPr>
          <a:lstStyle/>
          <a:p>
            <a:r>
              <a:rPr lang="el-GR" sz="1500" dirty="0"/>
              <a:t>Το παρόν εκπαιδευτικό υλικό έχει αναπτυχθεί </a:t>
            </a:r>
            <a:r>
              <a:rPr lang="el-GR" sz="1500" dirty="0" err="1"/>
              <a:t>στ</a:t>
            </a:r>
            <a:r>
              <a:rPr lang="en-US" sz="1500" dirty="0"/>
              <a:t>o</a:t>
            </a:r>
            <a:r>
              <a:rPr lang="el-GR" sz="1500" dirty="0"/>
              <a:t> </a:t>
            </a:r>
            <a:r>
              <a:rPr lang="el-GR" sz="1500" dirty="0" err="1"/>
              <a:t>πλαίσι</a:t>
            </a:r>
            <a:r>
              <a:rPr lang="en-US" sz="1500" dirty="0"/>
              <a:t>o</a:t>
            </a:r>
            <a:r>
              <a:rPr lang="el-GR" sz="1500" dirty="0"/>
              <a:t> του εκπαιδευτικού έργου του διδάσκοντα.</a:t>
            </a:r>
            <a:endParaRPr lang="en-US" sz="1500" dirty="0"/>
          </a:p>
          <a:p>
            <a:r>
              <a:rPr lang="el-GR" sz="1500" dirty="0"/>
              <a:t>Το έργο «</a:t>
            </a:r>
            <a:r>
              <a:rPr lang="el-GR" sz="1500" b="1" dirty="0"/>
              <a:t>Ανοικτά Ακαδημαϊκά Μαθήματα στο Πανεπιστήμιο Αθηνών</a:t>
            </a:r>
            <a:r>
              <a:rPr lang="el-GR" sz="1500" dirty="0"/>
              <a:t>» έχει χρηματοδοτήσει μόνο την αναδιαμόρφωση του εκπαιδευτικού υλικού. </a:t>
            </a:r>
            <a:endParaRPr lang="en-US" sz="1500" dirty="0"/>
          </a:p>
          <a:p>
            <a:r>
              <a:rPr lang="el-GR" sz="1500" dirty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57754" y="4347102"/>
            <a:ext cx="4126230" cy="1040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50166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300" dirty="0"/>
              <a:t>Σημειώματα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13472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43000" y="1063229"/>
            <a:ext cx="6858000" cy="85725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48184" y="2276872"/>
            <a:ext cx="6439689" cy="3394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/>
              <a:t>Το παρόν έργο αποτελεί την έκδοση 1.0</a:t>
            </a:r>
          </a:p>
        </p:txBody>
      </p:sp>
    </p:spTree>
    <p:extLst>
      <p:ext uri="{BB962C8B-B14F-4D97-AF65-F5344CB8AC3E}">
        <p14:creationId xmlns:p14="http://schemas.microsoft.com/office/powerpoint/2010/main" xmlns="" val="182956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1500" dirty="0" err="1"/>
              <a:t>Copyright</a:t>
            </a:r>
            <a:r>
              <a:rPr lang="el-GR" sz="1500" dirty="0"/>
              <a:t> </a:t>
            </a:r>
            <a:r>
              <a:rPr lang="el-GR" sz="1500" dirty="0" err="1"/>
              <a:t>Εθνικόν</a:t>
            </a:r>
            <a:r>
              <a:rPr lang="el-GR" sz="1500" dirty="0"/>
              <a:t> και </a:t>
            </a:r>
            <a:r>
              <a:rPr lang="el-GR" sz="1500" dirty="0" err="1"/>
              <a:t>Καποδιστριακόν</a:t>
            </a:r>
            <a:r>
              <a:rPr lang="el-GR" sz="1500" dirty="0"/>
              <a:t> </a:t>
            </a:r>
            <a:r>
              <a:rPr lang="el-GR" sz="1500" dirty="0" err="1"/>
              <a:t>Πανεπιστήμιον</a:t>
            </a:r>
            <a:r>
              <a:rPr lang="el-GR" sz="1500" dirty="0"/>
              <a:t> Αθηνών</a:t>
            </a:r>
            <a:r>
              <a:rPr lang="en-US" sz="1500" dirty="0"/>
              <a:t>, </a:t>
            </a:r>
            <a:r>
              <a:rPr lang="el-GR" sz="1500" dirty="0"/>
              <a:t>Σοφία Παπαϊωάννου 2014</a:t>
            </a:r>
            <a:r>
              <a:rPr lang="en-US" sz="1500" dirty="0"/>
              <a:t>.</a:t>
            </a:r>
            <a:r>
              <a:rPr lang="el-GR" sz="1500" dirty="0"/>
              <a:t> Σοφία Παπαϊωάννου 2014. Τίτλος μαθήματος: «Εισαγωγή στην Αρχαία Ελληνική Μυθολογία</a:t>
            </a:r>
            <a:r>
              <a:rPr lang="en-US" sz="1500" dirty="0"/>
              <a:t> </a:t>
            </a:r>
            <a:r>
              <a:rPr lang="el-GR" sz="1500" dirty="0"/>
              <a:t>και Θρησκεία. Τίτλος ενότητας </a:t>
            </a:r>
            <a:r>
              <a:rPr lang="el-GR" sz="1500" dirty="0" smtClean="0"/>
              <a:t>«</a:t>
            </a:r>
            <a:r>
              <a:rPr lang="el-GR" sz="1600" dirty="0">
                <a:solidFill>
                  <a:srgbClr val="5075BC"/>
                </a:solidFill>
              </a:rPr>
              <a:t>Ενότητα</a:t>
            </a:r>
            <a:r>
              <a:rPr lang="en-US" sz="1600" dirty="0">
                <a:solidFill>
                  <a:srgbClr val="5075BC"/>
                </a:solidFill>
              </a:rPr>
              <a:t> </a:t>
            </a:r>
            <a:r>
              <a:rPr lang="el-GR" sz="1600" dirty="0">
                <a:solidFill>
                  <a:srgbClr val="5075BC"/>
                </a:solidFill>
              </a:rPr>
              <a:t>Δ </a:t>
            </a:r>
            <a:r>
              <a:rPr lang="en-US" sz="1600" dirty="0">
                <a:solidFill>
                  <a:srgbClr val="5075BC"/>
                </a:solidFill>
              </a:rPr>
              <a:t>:</a:t>
            </a:r>
            <a:r>
              <a:rPr lang="el-GR" sz="1600" dirty="0">
                <a:solidFill>
                  <a:srgbClr val="5075BC"/>
                </a:solidFill>
              </a:rPr>
              <a:t> </a:t>
            </a:r>
            <a:r>
              <a:rPr lang="el-GR" sz="1600" dirty="0"/>
              <a:t>Ορισμός και Διαμόρφωση του ήρωα (Έπος και Δράμα</a:t>
            </a:r>
            <a:r>
              <a:rPr lang="el-GR" sz="1600" dirty="0" smtClean="0"/>
              <a:t>) 10. Μύθος </a:t>
            </a:r>
            <a:r>
              <a:rPr lang="el-GR" sz="1600" dirty="0"/>
              <a:t>και Πολιτική: Ευμενίδες</a:t>
            </a:r>
            <a:r>
              <a:rPr lang="el-GR" sz="1500" dirty="0" smtClean="0"/>
              <a:t>». </a:t>
            </a:r>
            <a:r>
              <a:rPr lang="el-GR" sz="1500" dirty="0"/>
              <a:t>Έκδοση: 1.0. Αθήνα 2014. </a:t>
            </a:r>
            <a:endParaRPr lang="en-US" sz="1500" dirty="0"/>
          </a:p>
          <a:p>
            <a:pPr marL="0" indent="0">
              <a:buNone/>
            </a:pPr>
            <a:r>
              <a:rPr lang="el-GR" sz="1500" dirty="0"/>
              <a:t>Διαθέσιμο από τη δικτυακή διεύθυνση:  (</a:t>
            </a:r>
            <a:r>
              <a:rPr lang="en-US" sz="1500" dirty="0">
                <a:hlinkClick r:id="rId3" tooltip="Αυτή η εξωτερική σύνδεση θα ανοίξει σε ένα νέο παράθυρο"/>
              </a:rPr>
              <a:t>http://opencourses.uoa.gr/courses/PHIL5/</a:t>
            </a:r>
            <a:r>
              <a:rPr lang="en-US" sz="1500" dirty="0"/>
              <a:t>)</a:t>
            </a:r>
            <a:endParaRPr lang="el-GR" sz="1500" dirty="0"/>
          </a:p>
          <a:p>
            <a:pPr marL="0" indent="0">
              <a:buNone/>
            </a:pPr>
            <a:endParaRPr lang="el-GR" sz="1500" dirty="0"/>
          </a:p>
          <a:p>
            <a:endParaRPr lang="el-GR" sz="1500" dirty="0"/>
          </a:p>
        </p:txBody>
      </p:sp>
    </p:spTree>
    <p:extLst>
      <p:ext uri="{BB962C8B-B14F-4D97-AF65-F5344CB8AC3E}">
        <p14:creationId xmlns:p14="http://schemas.microsoft.com/office/powerpoint/2010/main" xmlns="" val="205750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411511"/>
            <a:ext cx="6172200" cy="85725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3628" y="1430779"/>
            <a:ext cx="6696744" cy="10801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500" dirty="0"/>
              <a:t>Το 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1500" dirty="0" err="1"/>
              <a:t>κ.λ.π</a:t>
            </a:r>
            <a:r>
              <a:rPr lang="el-GR" sz="1500" dirty="0"/>
              <a:t>.,  τα οποία εμπεριέχονται σε αυτό και τα οποία αναφέρονται μαζί με τους όρους χρήσης τους στο «Σημείωμα Χρήσης Έργων Τρίτων».                     </a:t>
            </a:r>
          </a:p>
          <a:p>
            <a:pPr marL="0" indent="0">
              <a:buNone/>
            </a:pPr>
            <a:endParaRPr lang="el-GR" sz="15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3753" y="2672916"/>
            <a:ext cx="1236495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223628" y="3050958"/>
            <a:ext cx="6777372" cy="2592288"/>
          </a:xfrm>
          <a:prstGeom prst="rect">
            <a:avLst/>
          </a:prstGeom>
        </p:spPr>
        <p:txBody>
          <a:bodyPr vert="horz" wrap="square" lIns="68580" tIns="34290" rIns="68580" bIns="34290" rtlCol="0" anchor="ctr">
            <a:normAutofit/>
          </a:bodyPr>
          <a:lstStyle/>
          <a:p>
            <a:r>
              <a:rPr lang="el-GR" sz="1350" dirty="0">
                <a:solidFill>
                  <a:prstClr val="black"/>
                </a:solidFill>
              </a:rPr>
              <a:t>[1] http://creativecommons.org/licenses/by-nc-sa/4.0/ </a:t>
            </a:r>
            <a:endParaRPr lang="en-US" sz="1350">
              <a:solidFill>
                <a:prstClr val="black"/>
              </a:solidFill>
            </a:endParaRPr>
          </a:p>
          <a:p>
            <a:endParaRPr lang="el-GR" sz="1350" dirty="0">
              <a:solidFill>
                <a:prstClr val="black"/>
              </a:solidFill>
            </a:endParaRPr>
          </a:p>
          <a:p>
            <a:r>
              <a:rPr lang="el-GR" sz="1350" dirty="0">
                <a:solidFill>
                  <a:prstClr val="black"/>
                </a:solidFill>
              </a:rPr>
              <a:t>Ως </a:t>
            </a:r>
            <a:r>
              <a:rPr lang="el-GR" sz="1350" b="1" dirty="0">
                <a:solidFill>
                  <a:prstClr val="black"/>
                </a:solidFill>
              </a:rPr>
              <a:t>Μη Εμπορική</a:t>
            </a:r>
            <a:r>
              <a:rPr lang="el-GR" sz="1350" dirty="0">
                <a:solidFill>
                  <a:prstClr val="black"/>
                </a:solidFill>
              </a:rPr>
              <a:t> ορίζεται η χρήση: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l-GR" sz="1350" dirty="0">
                <a:solidFill>
                  <a:prstClr val="black"/>
                </a:solidFill>
              </a:rPr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sz="1350" dirty="0" err="1">
                <a:solidFill>
                  <a:prstClr val="black"/>
                </a:solidFill>
              </a:rPr>
              <a:t>αδειοδόχο</a:t>
            </a:r>
            <a:endParaRPr lang="el-GR" sz="1350" dirty="0">
              <a:solidFill>
                <a:prstClr val="black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l-GR" sz="1350" dirty="0">
                <a:solidFill>
                  <a:prstClr val="black"/>
                </a:solidFill>
              </a:rPr>
              <a:t>που</a:t>
            </a:r>
            <a:r>
              <a:rPr lang="en-GB" sz="1350" dirty="0">
                <a:solidFill>
                  <a:prstClr val="black"/>
                </a:solidFill>
              </a:rPr>
              <a:t> </a:t>
            </a:r>
            <a:r>
              <a:rPr lang="el-GR" sz="1350" dirty="0">
                <a:solidFill>
                  <a:prstClr val="black"/>
                </a:solidFill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l-GR" sz="1350" dirty="0">
                <a:solidFill>
                  <a:prstClr val="black"/>
                </a:solidFill>
              </a:rPr>
              <a:t>που</a:t>
            </a:r>
            <a:r>
              <a:rPr lang="en-GB" sz="1350" dirty="0">
                <a:solidFill>
                  <a:prstClr val="black"/>
                </a:solidFill>
              </a:rPr>
              <a:t> </a:t>
            </a:r>
            <a:r>
              <a:rPr lang="el-GR" sz="1350" dirty="0">
                <a:solidFill>
                  <a:prstClr val="black"/>
                </a:solidFill>
              </a:rPr>
              <a:t>δεν προσπορίζει στο διανομέα του έργου και</a:t>
            </a:r>
            <a:r>
              <a:rPr lang="en-GB" sz="1350" dirty="0">
                <a:solidFill>
                  <a:prstClr val="black"/>
                </a:solidFill>
              </a:rPr>
              <a:t> </a:t>
            </a:r>
            <a:r>
              <a:rPr lang="el-GR" sz="1350" dirty="0" err="1">
                <a:solidFill>
                  <a:prstClr val="black"/>
                </a:solidFill>
              </a:rPr>
              <a:t>αδειοδόχο</a:t>
            </a:r>
            <a:r>
              <a:rPr lang="en-GB" sz="1350" dirty="0">
                <a:solidFill>
                  <a:prstClr val="black"/>
                </a:solidFill>
              </a:rPr>
              <a:t> </a:t>
            </a:r>
            <a:r>
              <a:rPr lang="el-GR" sz="1350" dirty="0">
                <a:solidFill>
                  <a:prstClr val="black"/>
                </a:solidFill>
              </a:rPr>
              <a:t>έμμεσο οικονομικό όφελος (π.χ. διαφημίσεις) από την προβολή του έργου σε διαδικτυακό τόπο</a:t>
            </a:r>
            <a:endParaRPr lang="en-US" sz="1350" dirty="0">
              <a:solidFill>
                <a:prstClr val="black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endParaRPr lang="el-GR" sz="1350" dirty="0">
              <a:solidFill>
                <a:prstClr val="black"/>
              </a:solidFill>
            </a:endParaRPr>
          </a:p>
          <a:p>
            <a:r>
              <a:rPr lang="el-GR" sz="1350" dirty="0">
                <a:solidFill>
                  <a:prstClr val="black"/>
                </a:solidFill>
              </a:rPr>
              <a:t>Ο δικαιούχος μπορεί να παρέχει στον </a:t>
            </a:r>
            <a:r>
              <a:rPr lang="el-GR" sz="1350" dirty="0" err="1">
                <a:solidFill>
                  <a:prstClr val="black"/>
                </a:solidFill>
              </a:rPr>
              <a:t>αδειοδόχο</a:t>
            </a:r>
            <a:r>
              <a:rPr lang="el-GR" sz="1350" dirty="0">
                <a:solidFill>
                  <a:prstClr val="black"/>
                </a:solidFill>
              </a:rPr>
              <a:t> ξεχωριστή άδεια να χρησιμοποιεί το έργο για εμπορική χρήση, εφόσον αυτό του ζητηθεί.</a:t>
            </a:r>
          </a:p>
        </p:txBody>
      </p:sp>
    </p:spTree>
    <p:extLst>
      <p:ext uri="{BB962C8B-B14F-4D97-AF65-F5344CB8AC3E}">
        <p14:creationId xmlns:p14="http://schemas.microsoft.com/office/powerpoint/2010/main" xmlns="" val="303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782706"/>
            <a:ext cx="6858000" cy="857250"/>
          </a:xfrm>
        </p:spPr>
        <p:txBody>
          <a:bodyPr>
            <a:noAutofit/>
          </a:bodyPr>
          <a:lstStyle/>
          <a:p>
            <a:r>
              <a:rPr lang="el-GR" dirty="0"/>
              <a:t>Σημείωμα Χρήσης Έργων </a:t>
            </a:r>
            <a:r>
              <a:rPr lang="el-GR" dirty="0" smtClean="0"/>
              <a:t>Τρίτων</a:t>
            </a:r>
            <a:r>
              <a:rPr lang="en-US" dirty="0" smtClean="0"/>
              <a:t> (1)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844824"/>
            <a:ext cx="7920880" cy="43204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600" dirty="0"/>
              <a:t>Το Έργο αυτό κάνει χρήση των ακόλουθων έργων:</a:t>
            </a:r>
            <a:endParaRPr lang="el-GR" sz="1600" b="1" dirty="0"/>
          </a:p>
          <a:p>
            <a:pPr marL="0" indent="0">
              <a:buNone/>
            </a:pPr>
            <a:r>
              <a:rPr lang="el-GR" sz="1600" b="1" dirty="0"/>
              <a:t>Εικόνα 1</a:t>
            </a:r>
            <a:r>
              <a:rPr lang="en-US" sz="1600" b="1" dirty="0"/>
              <a:t>. </a:t>
            </a:r>
            <a:r>
              <a:rPr lang="it-IT" sz="1600" dirty="0"/>
              <a:t>Oreste ed Elettra dal Tempio di Serapide a Pozzuoli, marmo, Arte Romana, Museo Nazionale Archeologico, </a:t>
            </a:r>
            <a:r>
              <a:rPr lang="it-IT" sz="1600" dirty="0" smtClean="0"/>
              <a:t>Napoli, </a:t>
            </a:r>
            <a:r>
              <a:rPr lang="it-IT" sz="1600" dirty="0"/>
              <a:t>page </a:t>
            </a:r>
            <a:r>
              <a:rPr lang="it-IT" sz="1600" dirty="0">
                <a:hlinkClick r:id="rId3"/>
              </a:rPr>
              <a:t>URL:http://</a:t>
            </a:r>
            <a:r>
              <a:rPr lang="it-IT" sz="1600" dirty="0" smtClean="0">
                <a:hlinkClick r:id="rId3"/>
              </a:rPr>
              <a:t>www.europeana.eu/portal/record/2024901/photography_ProvidedCHO_Alinari_Archives_AVQ_A_000002_0023.html</a:t>
            </a:r>
            <a:r>
              <a:rPr lang="it-IT" sz="1600" dirty="0" smtClean="0"/>
              <a:t> </a:t>
            </a:r>
            <a:endParaRPr lang="en-US" sz="1600" b="1" dirty="0"/>
          </a:p>
          <a:p>
            <a:pPr marL="0" indent="0">
              <a:buNone/>
            </a:pPr>
            <a:r>
              <a:rPr lang="el-GR" sz="1600" b="1" dirty="0"/>
              <a:t>Εικόνα 2</a:t>
            </a:r>
            <a:r>
              <a:rPr lang="el-GR" sz="1600" dirty="0"/>
              <a:t>. </a:t>
            </a:r>
            <a:r>
              <a:rPr lang="en-US" sz="1600" dirty="0"/>
              <a:t>Orestes, Elektra, and </a:t>
            </a:r>
            <a:r>
              <a:rPr lang="en-US" sz="1600" dirty="0" err="1"/>
              <a:t>Pylades</a:t>
            </a:r>
            <a:r>
              <a:rPr lang="en-US" sz="1600" dirty="0"/>
              <a:t> at the tomb of Agamemnon - Campanian red-figure hydria, c. 330 BC, page URL: </a:t>
            </a:r>
            <a:r>
              <a:rPr lang="en-US" sz="1600" dirty="0">
                <a:hlinkClick r:id="rId4"/>
              </a:rPr>
              <a:t>https://</a:t>
            </a:r>
            <a:r>
              <a:rPr lang="en-US" sz="1600" dirty="0" smtClean="0">
                <a:hlinkClick r:id="rId4"/>
              </a:rPr>
              <a:t>commons.wikimedia.org/wiki/File%3AOrestes_Elektra_Pylades_Louvre_K428.jpg</a:t>
            </a:r>
            <a:r>
              <a:rPr lang="en-US" sz="1600" dirty="0" smtClean="0"/>
              <a:t>, </a:t>
            </a:r>
            <a:br>
              <a:rPr lang="en-US" sz="1600" dirty="0" smtClean="0"/>
            </a:br>
            <a:r>
              <a:rPr lang="en-US" sz="1600" dirty="0" err="1" smtClean="0"/>
              <a:t>fileURL</a:t>
            </a:r>
            <a:r>
              <a:rPr lang="en-US" sz="1600" dirty="0"/>
              <a:t>: </a:t>
            </a:r>
            <a:r>
              <a:rPr lang="en-US" sz="1600" dirty="0">
                <a:hlinkClick r:id="rId5"/>
              </a:rPr>
              <a:t>https://</a:t>
            </a:r>
            <a:r>
              <a:rPr lang="en-US" sz="1600" dirty="0" smtClean="0">
                <a:hlinkClick r:id="rId5"/>
              </a:rPr>
              <a:t>upload.wikimedia.org/wikipedia/commons/6/65/Orestes_Elektra_Pylades_Louvre_K428.jpg</a:t>
            </a:r>
            <a:r>
              <a:rPr lang="en-US" sz="1600" dirty="0" smtClean="0"/>
              <a:t>, </a:t>
            </a:r>
            <a:r>
              <a:rPr lang="en-US" sz="1600" dirty="0"/>
              <a:t>Attribution: By Deutsch: Maler von Louvre K 428 (</a:t>
            </a:r>
            <a:r>
              <a:rPr lang="en-US" sz="1600" dirty="0" err="1"/>
              <a:t>Namenvase</a:t>
            </a:r>
            <a:r>
              <a:rPr lang="en-US" sz="1600" dirty="0"/>
              <a:t>) English: Painter of Louvre K 428 (name vase) </a:t>
            </a:r>
            <a:r>
              <a:rPr lang="en-US" sz="1600" dirty="0" err="1"/>
              <a:t>Français</a:t>
            </a:r>
            <a:r>
              <a:rPr lang="en-US" sz="1600" dirty="0"/>
              <a:t> : </a:t>
            </a:r>
            <a:r>
              <a:rPr lang="en-US" sz="1600" dirty="0" err="1"/>
              <a:t>Peintre</a:t>
            </a:r>
            <a:r>
              <a:rPr lang="en-US" sz="1600" dirty="0"/>
              <a:t> du Louvre K 428 (vase </a:t>
            </a:r>
            <a:r>
              <a:rPr lang="en-US" sz="1600" dirty="0" err="1"/>
              <a:t>éponyme</a:t>
            </a:r>
            <a:r>
              <a:rPr lang="en-US" sz="1600" dirty="0"/>
              <a:t>) (</a:t>
            </a:r>
            <a:r>
              <a:rPr lang="en-US" sz="1600" dirty="0" err="1"/>
              <a:t>User:Bibi</a:t>
            </a:r>
            <a:r>
              <a:rPr lang="en-US" sz="1600" dirty="0"/>
              <a:t> Saint-Pol, Own work, 15 June 2007) [Public domain], via Wikimedia Commons</a:t>
            </a:r>
            <a:endParaRPr lang="el-GR" sz="1600" dirty="0"/>
          </a:p>
          <a:p>
            <a:pPr marL="0" indent="0">
              <a:buNone/>
            </a:pPr>
            <a:r>
              <a:rPr lang="el-GR" sz="1600" b="1" dirty="0"/>
              <a:t>Εικόνα 3</a:t>
            </a:r>
            <a:r>
              <a:rPr lang="en-US" sz="1600" b="1" dirty="0" smtClean="0"/>
              <a:t>.</a:t>
            </a:r>
            <a:r>
              <a:rPr lang="el-GR" sz="1600" b="1" dirty="0" smtClean="0"/>
              <a:t> </a:t>
            </a:r>
            <a:r>
              <a:rPr lang="en-US" sz="1600" dirty="0"/>
              <a:t>Red-Figure: Orestes Killing </a:t>
            </a:r>
            <a:r>
              <a:rPr lang="en-US" sz="1600" dirty="0" err="1"/>
              <a:t>Aegisthus</a:t>
            </a:r>
            <a:r>
              <a:rPr lang="el-GR" sz="1600" dirty="0" smtClean="0"/>
              <a:t> ,</a:t>
            </a:r>
            <a:r>
              <a:rPr lang="el-GR" sz="1600" dirty="0" smtClean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c. 500 </a:t>
            </a:r>
            <a:r>
              <a:rPr lang="el-GR" sz="1600" dirty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 π.Χ.</a:t>
            </a:r>
            <a:r>
              <a:rPr lang="en-US" sz="1600" dirty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1600" dirty="0" err="1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Musée</a:t>
            </a:r>
            <a:r>
              <a:rPr lang="en-US" sz="1600" dirty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 du Louvre </a:t>
            </a:r>
            <a:r>
              <a:rPr lang="el-GR" sz="1600" dirty="0" smtClean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/>
            </a:r>
            <a:br>
              <a:rPr lang="el-GR" sz="1600" dirty="0" smtClean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</a:br>
            <a:r>
              <a:rPr lang="en-US" sz="1600" dirty="0" smtClean="0">
                <a:hlinkClick r:id="rId6"/>
              </a:rPr>
              <a:t>https</a:t>
            </a:r>
            <a:r>
              <a:rPr lang="en-US" sz="1600" dirty="0">
                <a:hlinkClick r:id="rId6"/>
              </a:rPr>
              <a:t>://</a:t>
            </a:r>
            <a:r>
              <a:rPr lang="en-US" sz="1600" dirty="0" smtClean="0">
                <a:hlinkClick r:id="rId6"/>
              </a:rPr>
              <a:t>www.utexas.edu/courses/introtogreece/lect13/img3.html</a:t>
            </a:r>
            <a:r>
              <a:rPr lang="el-GR" sz="1600" dirty="0" smtClean="0"/>
              <a:t> </a:t>
            </a:r>
            <a:endParaRPr lang="en-US" sz="1600" dirty="0"/>
          </a:p>
          <a:p>
            <a:pPr marL="0" indent="0">
              <a:buNone/>
            </a:pPr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xmlns="" val="403221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782706"/>
            <a:ext cx="6858000" cy="857250"/>
          </a:xfrm>
        </p:spPr>
        <p:txBody>
          <a:bodyPr>
            <a:noAutofit/>
          </a:bodyPr>
          <a:lstStyle/>
          <a:p>
            <a:r>
              <a:rPr lang="el-GR" dirty="0"/>
              <a:t>Σημείωμα Χρήσης Έργων </a:t>
            </a:r>
            <a:r>
              <a:rPr lang="el-GR" dirty="0" smtClean="0"/>
              <a:t>Τρίτων</a:t>
            </a:r>
            <a:r>
              <a:rPr lang="en-US" dirty="0" smtClean="0"/>
              <a:t> (2)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2060848"/>
            <a:ext cx="7920880" cy="43204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600" b="1" dirty="0" smtClean="0"/>
              <a:t>Εικόνα</a:t>
            </a:r>
            <a:r>
              <a:rPr lang="en-US" sz="1600" b="1" dirty="0" smtClean="0"/>
              <a:t> 4. </a:t>
            </a:r>
            <a:r>
              <a:rPr lang="en-US" sz="1600" dirty="0"/>
              <a:t>Apulian Red-Figure: Orestes Seeking Sanctuary at </a:t>
            </a:r>
            <a:r>
              <a:rPr lang="en-US" sz="1600" dirty="0" smtClean="0"/>
              <a:t>Delphi, </a:t>
            </a:r>
            <a:r>
              <a:rPr lang="en-US" sz="1600" dirty="0"/>
              <a:t>page url: </a:t>
            </a:r>
            <a:r>
              <a:rPr lang="en-US" sz="1600" dirty="0">
                <a:hlinkClick r:id="rId3"/>
              </a:rPr>
              <a:t>https://</a:t>
            </a:r>
            <a:r>
              <a:rPr lang="en-US" sz="1600" dirty="0" smtClean="0">
                <a:hlinkClick r:id="rId3"/>
              </a:rPr>
              <a:t>www.utexas.edu/courses/introtogreece/lect13/img4.html</a:t>
            </a:r>
            <a:r>
              <a:rPr lang="en-US" sz="1600" dirty="0" smtClean="0"/>
              <a:t> </a:t>
            </a:r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xmlns="" val="278354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l-GR" dirty="0" smtClean="0"/>
              <a:t>Εισαγωγικά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 fontScale="85000" lnSpcReduction="10000"/>
          </a:bodyPr>
          <a:lstStyle/>
          <a:p>
            <a:r>
              <a:rPr lang="el-GR" dirty="0" smtClean="0"/>
              <a:t>Έπος </a:t>
            </a:r>
            <a:r>
              <a:rPr lang="en-US" dirty="0" smtClean="0"/>
              <a:t>vs. </a:t>
            </a:r>
            <a:r>
              <a:rPr lang="el-GR" dirty="0" smtClean="0"/>
              <a:t>Τραγωδία - Αοιδός </a:t>
            </a:r>
            <a:r>
              <a:rPr lang="en-US" dirty="0" smtClean="0"/>
              <a:t>vs. </a:t>
            </a:r>
            <a:r>
              <a:rPr lang="el-GR" dirty="0" smtClean="0"/>
              <a:t>Τραγικός Υποκριτής </a:t>
            </a:r>
          </a:p>
          <a:p>
            <a:pPr lvl="2">
              <a:buNone/>
            </a:pPr>
            <a:r>
              <a:rPr lang="el-GR" dirty="0" smtClean="0"/>
              <a:t>Η εμπειρία της ‘θέασης’ του μύθου </a:t>
            </a:r>
          </a:p>
          <a:p>
            <a:pPr lvl="2">
              <a:buNone/>
            </a:pPr>
            <a:r>
              <a:rPr lang="el-GR" dirty="0" smtClean="0"/>
              <a:t>Η εμπειρία της ‘δράσης’ του μύθου </a:t>
            </a:r>
          </a:p>
          <a:p>
            <a:pPr lvl="2">
              <a:buNone/>
            </a:pPr>
            <a:r>
              <a:rPr lang="el-GR" dirty="0" smtClean="0"/>
              <a:t>Ηθοποιοί και Ήρωες</a:t>
            </a:r>
          </a:p>
          <a:p>
            <a:r>
              <a:rPr lang="el-GR" dirty="0" smtClean="0"/>
              <a:t>Ο Αισχύλος και η Αττική Τραγωδία </a:t>
            </a:r>
          </a:p>
          <a:p>
            <a:r>
              <a:rPr lang="el-GR" dirty="0" smtClean="0"/>
              <a:t>Η Αθήνα μετά τα Περσικά </a:t>
            </a:r>
          </a:p>
          <a:p>
            <a:r>
              <a:rPr lang="el-GR" dirty="0" smtClean="0"/>
              <a:t>Η εξέλιξη της Αθηναϊκής Δημοκρατίας και οι Μεταρρυθμίσεις του Εφιάλτη (462 </a:t>
            </a:r>
            <a:r>
              <a:rPr lang="el-GR" dirty="0" err="1" smtClean="0"/>
              <a:t>π.Χ.</a:t>
            </a:r>
            <a:r>
              <a:rPr lang="el-GR" dirty="0" smtClean="0"/>
              <a:t>)</a:t>
            </a:r>
          </a:p>
          <a:p>
            <a:r>
              <a:rPr lang="el-GR" dirty="0" smtClean="0"/>
              <a:t>Η Ιστορική και πολιτική συγκυρία της </a:t>
            </a:r>
            <a:r>
              <a:rPr lang="el-GR" i="1" dirty="0" err="1" smtClean="0"/>
              <a:t>Ορέστειας</a:t>
            </a:r>
            <a:r>
              <a:rPr lang="el-GR" dirty="0" smtClean="0"/>
              <a:t> (458 </a:t>
            </a:r>
            <a:r>
              <a:rPr lang="el-GR" dirty="0" err="1" smtClean="0"/>
              <a:t>π.Χ.</a:t>
            </a:r>
            <a:r>
              <a:rPr lang="el-GR" dirty="0" smtClean="0"/>
              <a:t>) </a:t>
            </a:r>
          </a:p>
          <a:p>
            <a:r>
              <a:rPr lang="el-GR" dirty="0" smtClean="0"/>
              <a:t>Αγαμέμνων, Κλυταιμνήστρα, Ορέστης στον Όμηρο </a:t>
            </a:r>
            <a:r>
              <a:rPr lang="en-US" dirty="0" smtClean="0"/>
              <a:t>vs. </a:t>
            </a:r>
            <a:r>
              <a:rPr lang="el-GR" dirty="0" smtClean="0"/>
              <a:t>στον Αισχύλο </a:t>
            </a:r>
          </a:p>
          <a:p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40966"/>
          </a:xfrm>
        </p:spPr>
        <p:txBody>
          <a:bodyPr/>
          <a:lstStyle/>
          <a:p>
            <a:r>
              <a:rPr lang="el-GR" dirty="0" smtClean="0"/>
              <a:t>Η </a:t>
            </a:r>
            <a:r>
              <a:rPr lang="el-GR" i="1" dirty="0" err="1" smtClean="0"/>
              <a:t>Ορέστεια</a:t>
            </a:r>
            <a:endParaRPr lang="el-GR" i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/>
          <a:lstStyle/>
          <a:p>
            <a:r>
              <a:rPr lang="el-GR" dirty="0" smtClean="0"/>
              <a:t>Τριλογία: </a:t>
            </a:r>
            <a:r>
              <a:rPr lang="el-GR" i="1" dirty="0" smtClean="0"/>
              <a:t>Αγαμέμνων, Χοηφόροι, Ευμενίδες </a:t>
            </a:r>
          </a:p>
          <a:p>
            <a:r>
              <a:rPr lang="el-GR" dirty="0" smtClean="0"/>
              <a:t>Ο μύθος των Ατρειδών </a:t>
            </a:r>
          </a:p>
          <a:p>
            <a:r>
              <a:rPr lang="el-GR" dirty="0" smtClean="0"/>
              <a:t>Η πλέον καταραμένη οικογένεια της Αρχαίας Ελληνικής μυθολογίας</a:t>
            </a:r>
          </a:p>
          <a:p>
            <a:r>
              <a:rPr lang="el-GR" dirty="0" smtClean="0"/>
              <a:t>Θάνατοι στον Οίκο του Πέλοπα</a:t>
            </a:r>
          </a:p>
          <a:p>
            <a:pPr>
              <a:buNone/>
            </a:pPr>
            <a:r>
              <a:rPr lang="el-GR" dirty="0" smtClean="0"/>
              <a:t>	Πέλοπας (</a:t>
            </a:r>
            <a:r>
              <a:rPr lang="el-GR" dirty="0" err="1" smtClean="0"/>
              <a:t>Μύρτιλος</a:t>
            </a:r>
            <a:r>
              <a:rPr lang="el-GR" dirty="0" smtClean="0"/>
              <a:t>), Ατρέας (τέκνα Θυέστη), (Θυέστης, Αερόπη), Αγαμέμνων (Ιφιγένεια), Αίγισθος +Κλυταιμνήστρα (Αγαμέμνων), </a:t>
            </a:r>
            <a:r>
              <a:rPr lang="el-GR" dirty="0" err="1" smtClean="0"/>
              <a:t>Ηλέκτρα+Ορέστης</a:t>
            </a:r>
            <a:r>
              <a:rPr lang="el-GR" dirty="0" smtClean="0"/>
              <a:t>  (Αίγισθος, Κλυταιμνήστρα)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30" name="Picture Placeholder 4" descr="Έργο της Σχολής του Πασιτέλη; c. 50 - 25 π.Χ., εμπνευσμένο από Ελληνικό άγαλμα του c. 470 π.Χ.&#10;Museo archeologico nazionale di Napoli&#10;"/>
          <p:cNvPicPr>
            <a:picLocks noGrp="1" noChangeAspect="1"/>
          </p:cNvPicPr>
          <p:nvPr>
            <p:ph type="pic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340" b="2928"/>
          <a:stretch/>
        </p:blipFill>
        <p:spPr>
          <a:xfrm>
            <a:off x="656215" y="1268760"/>
            <a:ext cx="3879273" cy="5040560"/>
          </a:xfrm>
        </p:spPr>
      </p:pic>
      <p:sp>
        <p:nvSpPr>
          <p:cNvPr id="73731" name="Text Placeholder 3"/>
          <p:cNvSpPr>
            <a:spLocks noGrp="1"/>
          </p:cNvSpPr>
          <p:nvPr>
            <p:ph type="body" sz="half" idx="2"/>
          </p:nvPr>
        </p:nvSpPr>
        <p:spPr>
          <a:xfrm>
            <a:off x="5265912" y="1988840"/>
            <a:ext cx="3626568" cy="2016224"/>
          </a:xfrm>
        </p:spPr>
        <p:txBody>
          <a:bodyPr>
            <a:normAutofit fontScale="92500"/>
          </a:bodyPr>
          <a:lstStyle/>
          <a:p>
            <a:r>
              <a:rPr lang="el-GR" b="1" dirty="0" smtClean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Εικόνα 1. </a:t>
            </a:r>
            <a:endParaRPr lang="en-US" b="1" dirty="0" smtClean="0"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  <a:p>
            <a:r>
              <a:rPr lang="el-GR" dirty="0" smtClean="0">
                <a:latin typeface="+mj-lt"/>
                <a:ea typeface="ＭＳ Ｐゴシック" charset="0"/>
                <a:cs typeface="ＭＳ Ｐゴシック" charset="0"/>
              </a:rPr>
              <a:t>Έργο της Σχολής του </a:t>
            </a:r>
            <a:r>
              <a:rPr lang="el-GR" dirty="0" err="1" smtClean="0">
                <a:latin typeface="+mj-lt"/>
                <a:ea typeface="ＭＳ Ｐゴシック" charset="0"/>
                <a:cs typeface="ＭＳ Ｐゴシック" charset="0"/>
              </a:rPr>
              <a:t>Πασιτέλη</a:t>
            </a:r>
            <a:r>
              <a:rPr lang="en-US" dirty="0" smtClean="0">
                <a:latin typeface="+mj-lt"/>
                <a:ea typeface="ＭＳ Ｐゴシック" charset="0"/>
                <a:cs typeface="ＭＳ Ｐゴシック" charset="0"/>
              </a:rPr>
              <a:t>; </a:t>
            </a:r>
            <a:r>
              <a:rPr lang="en-US" dirty="0" smtClean="0">
                <a:latin typeface="+mj-lt"/>
                <a:ea typeface="ＭＳ Ｐゴシック" charset="0"/>
                <a:cs typeface="ＭＳ Ｐゴシック" charset="0"/>
              </a:rPr>
              <a:t>ca. 50-25 </a:t>
            </a:r>
            <a:r>
              <a:rPr lang="el-GR" dirty="0" err="1" smtClean="0">
                <a:latin typeface="+mj-lt"/>
                <a:ea typeface="ＭＳ Ｐゴシック" charset="0"/>
                <a:cs typeface="ＭＳ Ｐゴシック" charset="0"/>
              </a:rPr>
              <a:t>π.Χ.</a:t>
            </a:r>
            <a:r>
              <a:rPr lang="el-GR" dirty="0" smtClean="0">
                <a:latin typeface="+mj-lt"/>
                <a:ea typeface="ＭＳ Ｐゴシック" charset="0"/>
                <a:cs typeface="ＭＳ Ｐゴシック" charset="0"/>
              </a:rPr>
              <a:t>, εμπνευσμένο από Ελληνικό άγαλμα του</a:t>
            </a:r>
            <a:r>
              <a:rPr lang="en-US" dirty="0" smtClean="0">
                <a:latin typeface="+mj-lt"/>
                <a:ea typeface="ＭＳ Ｐゴシック" charset="0"/>
                <a:cs typeface="ＭＳ Ｐゴシック" charset="0"/>
              </a:rPr>
              <a:t> </a:t>
            </a:r>
            <a:r>
              <a:rPr lang="en-US" dirty="0" smtClean="0">
                <a:latin typeface="+mj-lt"/>
                <a:ea typeface="ＭＳ Ｐゴシック" charset="0"/>
                <a:cs typeface="ＭＳ Ｐゴシック" charset="0"/>
              </a:rPr>
              <a:t>ca. </a:t>
            </a:r>
            <a:r>
              <a:rPr lang="en-US" dirty="0">
                <a:latin typeface="+mj-lt"/>
                <a:ea typeface="ＭＳ Ｐゴシック" charset="0"/>
                <a:cs typeface="ＭＳ Ｐゴシック" charset="0"/>
              </a:rPr>
              <a:t>470 </a:t>
            </a:r>
            <a:r>
              <a:rPr lang="el-GR" dirty="0" err="1" smtClean="0">
                <a:latin typeface="+mj-lt"/>
                <a:ea typeface="ＭＳ Ｐゴシック" charset="0"/>
                <a:cs typeface="ＭＳ Ｐゴシック" charset="0"/>
              </a:rPr>
              <a:t>π.Χ</a:t>
            </a:r>
            <a:r>
              <a:rPr lang="en-US" dirty="0" smtClean="0">
                <a:latin typeface="+mj-lt"/>
                <a:ea typeface="ＭＳ Ｐゴシック" charset="0"/>
                <a:cs typeface="ＭＳ Ｐゴシック" charset="0"/>
              </a:rPr>
              <a:t>.</a:t>
            </a:r>
            <a:endParaRPr lang="en-US" dirty="0">
              <a:latin typeface="+mj-lt"/>
              <a:ea typeface="ＭＳ Ｐゴシック" charset="0"/>
              <a:cs typeface="ＭＳ Ｐゴシック" charset="0"/>
            </a:endParaRPr>
          </a:p>
          <a:p>
            <a:r>
              <a:rPr lang="en-US" dirty="0" err="1">
                <a:latin typeface="+mj-lt"/>
                <a:ea typeface="ＭＳ Ｐゴシック" charset="0"/>
                <a:cs typeface="ＭＳ Ｐゴシック" charset="0"/>
              </a:rPr>
              <a:t>Museo</a:t>
            </a:r>
            <a:r>
              <a:rPr lang="en-US" dirty="0">
                <a:latin typeface="+mj-lt"/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latin typeface="+mj-lt"/>
                <a:ea typeface="ＭＳ Ｐゴシック" charset="0"/>
                <a:cs typeface="ＭＳ Ｐゴシック" charset="0"/>
              </a:rPr>
              <a:t>archeologico</a:t>
            </a:r>
            <a:r>
              <a:rPr lang="en-US" dirty="0">
                <a:latin typeface="+mj-lt"/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latin typeface="+mj-lt"/>
                <a:ea typeface="ＭＳ Ｐゴシック" charset="0"/>
                <a:cs typeface="ＭＳ Ｐゴシック" charset="0"/>
              </a:rPr>
              <a:t>nazionale</a:t>
            </a:r>
            <a:r>
              <a:rPr lang="en-US" dirty="0">
                <a:latin typeface="+mj-lt"/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latin typeface="+mj-lt"/>
                <a:ea typeface="ＭＳ Ｐゴシック" charset="0"/>
                <a:cs typeface="ＭＳ Ｐゴシック" charset="0"/>
              </a:rPr>
              <a:t>di</a:t>
            </a:r>
            <a:r>
              <a:rPr lang="en-US" dirty="0">
                <a:latin typeface="+mj-lt"/>
                <a:ea typeface="ＭＳ Ｐゴシック" charset="0"/>
                <a:cs typeface="ＭＳ Ｐゴシック" charset="0"/>
              </a:rPr>
              <a:t> </a:t>
            </a:r>
            <a:r>
              <a:rPr lang="en-US" dirty="0" smtClean="0">
                <a:latin typeface="+mj-lt"/>
                <a:ea typeface="ＭＳ Ｐゴシック" charset="0"/>
                <a:cs typeface="ＭＳ Ｐゴシック" charset="0"/>
              </a:rPr>
              <a:t>Napoli. </a:t>
            </a:r>
            <a:r>
              <a:rPr lang="el-GR" dirty="0" smtClean="0">
                <a:latin typeface="+mj-lt"/>
                <a:ea typeface="ＭＳ Ｐゴシック" charset="0"/>
                <a:cs typeface="ＭＳ Ｐゴシック" charset="0"/>
              </a:rPr>
              <a:t>Νάπολι, Ιταλία. </a:t>
            </a:r>
            <a:endParaRPr lang="en-US" dirty="0">
              <a:latin typeface="+mj-lt"/>
              <a:ea typeface="ＭＳ Ｐゴシック" charset="0"/>
              <a:cs typeface="ＭＳ Ｐゴシック" charset="0"/>
            </a:endParaRPr>
          </a:p>
        </p:txBody>
      </p:sp>
      <p:sp>
        <p:nvSpPr>
          <p:cNvPr id="73729" name="Title 1"/>
          <p:cNvSpPr>
            <a:spLocks noGrp="1"/>
          </p:cNvSpPr>
          <p:nvPr>
            <p:ph type="title"/>
          </p:nvPr>
        </p:nvSpPr>
        <p:spPr>
          <a:xfrm>
            <a:off x="402407" y="113145"/>
            <a:ext cx="8229600" cy="1144800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Cambria"/>
                <a:ea typeface="ＭＳ Ｐゴシック" charset="0"/>
                <a:cs typeface="ＭＳ Ｐゴシック" charset="0"/>
              </a:rPr>
              <a:t>Ορέστης και Ηλέκτρα</a:t>
            </a:r>
            <a:endParaRPr lang="en-US" dirty="0">
              <a:latin typeface="Cambria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0152" y="2744924"/>
            <a:ext cx="2928035" cy="1188132"/>
          </a:xfrm>
        </p:spPr>
        <p:txBody>
          <a:bodyPr>
            <a:normAutofit/>
          </a:bodyPr>
          <a:lstStyle/>
          <a:p>
            <a:r>
              <a:rPr lang="el-GR" b="1" dirty="0" smtClean="0">
                <a:latin typeface="+mj-lt"/>
                <a:ea typeface="ＭＳ Ｐゴシック" charset="0"/>
                <a:cs typeface="ＭＳ Ｐゴシック" charset="0"/>
              </a:rPr>
              <a:t>Εικόνα 2. </a:t>
            </a:r>
            <a:r>
              <a:rPr lang="el-GR" dirty="0" smtClean="0">
                <a:latin typeface="+mj-lt"/>
                <a:ea typeface="ＭＳ Ｐゴシック" charset="0"/>
                <a:cs typeface="ＭＳ Ｐゴシック" charset="0"/>
              </a:rPr>
              <a:t>Ερυθρόμορφη υδρία, </a:t>
            </a:r>
            <a:r>
              <a:rPr lang="en-US" dirty="0" smtClean="0">
                <a:latin typeface="+mj-lt"/>
                <a:ea typeface="ＭＳ Ｐゴシック" charset="0"/>
                <a:cs typeface="ＭＳ Ｐゴシック" charset="0"/>
              </a:rPr>
              <a:t>ca</a:t>
            </a:r>
            <a:r>
              <a:rPr lang="en-US" dirty="0">
                <a:latin typeface="+mj-lt"/>
                <a:ea typeface="ＭＳ Ｐゴシック" charset="0"/>
                <a:cs typeface="ＭＳ Ｐゴシック" charset="0"/>
              </a:rPr>
              <a:t>. </a:t>
            </a:r>
            <a:r>
              <a:rPr lang="en-US" dirty="0" smtClean="0">
                <a:latin typeface="+mj-lt"/>
                <a:ea typeface="ＭＳ Ｐゴシック" charset="0"/>
                <a:cs typeface="ＭＳ Ｐゴシック" charset="0"/>
              </a:rPr>
              <a:t>3</a:t>
            </a:r>
            <a:r>
              <a:rPr lang="el-GR" dirty="0" smtClean="0">
                <a:latin typeface="+mj-lt"/>
                <a:ea typeface="ＭＳ Ｐゴシック" charset="0"/>
                <a:cs typeface="ＭＳ Ｐゴシック" charset="0"/>
              </a:rPr>
              <a:t>3</a:t>
            </a:r>
            <a:r>
              <a:rPr lang="en-US" dirty="0" smtClean="0">
                <a:latin typeface="+mj-lt"/>
                <a:ea typeface="ＭＳ Ｐゴシック" charset="0"/>
                <a:cs typeface="ＭＳ Ｐゴシック" charset="0"/>
              </a:rPr>
              <a:t>0 </a:t>
            </a:r>
            <a:r>
              <a:rPr lang="el-GR" dirty="0" smtClean="0">
                <a:latin typeface="+mj-lt"/>
                <a:ea typeface="ＭＳ Ｐゴシック" charset="0"/>
                <a:cs typeface="ＭＳ Ｐゴシック" charset="0"/>
              </a:rPr>
              <a:t> </a:t>
            </a:r>
            <a:r>
              <a:rPr lang="el-GR" dirty="0" err="1" smtClean="0">
                <a:latin typeface="+mj-lt"/>
                <a:ea typeface="ＭＳ Ｐゴシック" charset="0"/>
                <a:cs typeface="ＭＳ Ｐゴシック" charset="0"/>
              </a:rPr>
              <a:t>π.Χ</a:t>
            </a:r>
            <a:r>
              <a:rPr lang="en-US" dirty="0" smtClean="0">
                <a:latin typeface="+mj-lt"/>
                <a:ea typeface="ＭＳ Ｐゴシック" charset="0"/>
                <a:cs typeface="ＭＳ Ｐゴシック" charset="0"/>
              </a:rPr>
              <a:t>. </a:t>
            </a:r>
            <a:r>
              <a:rPr lang="en-US" dirty="0" err="1" smtClean="0">
                <a:latin typeface="+mj-lt"/>
                <a:ea typeface="ＭＳ Ｐゴシック" charset="0"/>
                <a:cs typeface="ＭＳ Ｐゴシック" charset="0"/>
              </a:rPr>
              <a:t>Musée</a:t>
            </a:r>
            <a:r>
              <a:rPr lang="en-US" dirty="0" smtClean="0">
                <a:latin typeface="+mj-lt"/>
                <a:ea typeface="ＭＳ Ｐゴシック" charset="0"/>
                <a:cs typeface="ＭＳ Ｐゴシック" charset="0"/>
              </a:rPr>
              <a:t> du Louvre</a:t>
            </a:r>
            <a:r>
              <a:rPr lang="el-GR" dirty="0" smtClean="0">
                <a:latin typeface="+mj-lt"/>
                <a:ea typeface="ＭＳ Ｐゴシック" charset="0"/>
                <a:cs typeface="ＭＳ Ｐゴシック" charset="0"/>
              </a:rPr>
              <a:t>. Παρίσι. </a:t>
            </a:r>
            <a:endParaRPr lang="en-US" dirty="0">
              <a:latin typeface="+mj-lt"/>
              <a:ea typeface="ＭＳ Ｐゴシック" charset="0"/>
              <a:cs typeface="ＭＳ Ｐゴシック" charset="0"/>
            </a:endParaRPr>
          </a:p>
        </p:txBody>
      </p:sp>
      <p:sp>
        <p:nvSpPr>
          <p:cNvPr id="74753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4800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Ορέστης, Ηλέκτρα και </a:t>
            </a:r>
            <a:r>
              <a:rPr lang="el-GR" dirty="0" err="1" smtClean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Πυλάδης</a:t>
            </a:r>
            <a:r>
              <a:rPr lang="el-GR" dirty="0" smtClean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 στον Τάφο του Αγαμέμνονα</a:t>
            </a:r>
            <a:endParaRPr lang="en-US" dirty="0"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3" name="Θέση εικόνας 2" descr="Ερυθρόμορφη υδρία, ca. 330  π.Χ. Musée du Louvre"/>
          <p:cNvPicPr>
            <a:picLocks noGrp="1" noChangeAspect="1"/>
          </p:cNvPicPr>
          <p:nvPr>
            <p:ph type="pic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-494" b="-433"/>
          <a:stretch/>
        </p:blipFill>
        <p:spPr>
          <a:xfrm>
            <a:off x="611560" y="1628800"/>
            <a:ext cx="5075197" cy="46085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78" name="Picture Placeholder 4" descr="Ο Ορέστης φονεύει τον Αίγισθο. c. 500  π.Χ., Musée du Louvre "/>
          <p:cNvPicPr>
            <a:picLocks noGrp="1" noChangeAspect="1"/>
          </p:cNvPicPr>
          <p:nvPr>
            <p:ph type="pic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59" b="-760"/>
          <a:stretch/>
        </p:blipFill>
        <p:spPr>
          <a:xfrm>
            <a:off x="1691680" y="1515161"/>
            <a:ext cx="4998140" cy="4023706"/>
          </a:xfrm>
        </p:spPr>
      </p:pic>
      <p:sp>
        <p:nvSpPr>
          <p:cNvPr id="75779" name="Text Placeholder 3"/>
          <p:cNvSpPr>
            <a:spLocks noGrp="1"/>
          </p:cNvSpPr>
          <p:nvPr>
            <p:ph type="body" sz="half" idx="2"/>
          </p:nvPr>
        </p:nvSpPr>
        <p:spPr>
          <a:xfrm>
            <a:off x="1711697" y="5573795"/>
            <a:ext cx="5217757" cy="720080"/>
          </a:xfrm>
        </p:spPr>
        <p:txBody>
          <a:bodyPr/>
          <a:lstStyle/>
          <a:p>
            <a:r>
              <a:rPr lang="el-GR" b="1" dirty="0" smtClean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Εικόνα 3.</a:t>
            </a:r>
            <a:r>
              <a:rPr lang="el-GR" dirty="0" smtClean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smtClean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ca. </a:t>
            </a:r>
            <a:r>
              <a:rPr lang="en-US" dirty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500 </a:t>
            </a:r>
            <a:r>
              <a:rPr lang="el-GR" dirty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 </a:t>
            </a:r>
            <a:r>
              <a:rPr lang="el-GR" dirty="0" err="1" smtClean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π.Χ.</a:t>
            </a:r>
            <a:r>
              <a:rPr lang="en-US" dirty="0" smtClean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Musée</a:t>
            </a:r>
            <a:r>
              <a:rPr lang="en-US" dirty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 du </a:t>
            </a:r>
            <a:r>
              <a:rPr lang="en-US" dirty="0" smtClean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Louvre. </a:t>
            </a:r>
            <a:r>
              <a:rPr lang="el-GR" dirty="0" smtClean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Παρίσι</a:t>
            </a:r>
            <a:r>
              <a:rPr lang="en-US" dirty="0" smtClean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 </a:t>
            </a:r>
            <a:endParaRPr lang="en-US" dirty="0"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577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Ο Ορέστης φονεύει τον Αίγισθο</a:t>
            </a:r>
            <a:endParaRPr lang="en-US" dirty="0"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Διάγραμμα έργου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836712"/>
            <a:ext cx="8568952" cy="5328592"/>
          </a:xfrm>
        </p:spPr>
        <p:txBody>
          <a:bodyPr>
            <a:normAutofit fontScale="47500" lnSpcReduction="20000"/>
          </a:bodyPr>
          <a:lstStyle/>
          <a:p>
            <a:r>
              <a:rPr lang="el-GR" dirty="0" smtClean="0"/>
              <a:t>Πρόλογος </a:t>
            </a:r>
            <a:r>
              <a:rPr lang="en-GB" dirty="0" smtClean="0"/>
              <a:t>1-142:</a:t>
            </a:r>
            <a:r>
              <a:rPr lang="el-GR" dirty="0" smtClean="0"/>
              <a:t> Πυθία, Απόλλων, Ορέστης, Φάντασμα Κλυταιμνήστρας, Ερινύες</a:t>
            </a:r>
            <a:endParaRPr lang="en-GB" dirty="0"/>
          </a:p>
          <a:p>
            <a:pPr lvl="1"/>
            <a:r>
              <a:rPr lang="el-GR" dirty="0" smtClean="0"/>
              <a:t>Προσευχή Πυθίας σε </a:t>
            </a:r>
            <a:r>
              <a:rPr lang="en-US" dirty="0" smtClean="0"/>
              <a:t>1</a:t>
            </a:r>
            <a:r>
              <a:rPr lang="en-US" dirty="0"/>
              <a:t>) </a:t>
            </a:r>
            <a:r>
              <a:rPr lang="el-GR" dirty="0" smtClean="0"/>
              <a:t>Τρεις παλαιές και 2) Τρεις νέες θεότητες</a:t>
            </a:r>
          </a:p>
          <a:p>
            <a:r>
              <a:rPr lang="el-GR" dirty="0" smtClean="0"/>
              <a:t>Πάροδος</a:t>
            </a:r>
            <a:r>
              <a:rPr lang="en-GB" dirty="0" smtClean="0"/>
              <a:t> </a:t>
            </a:r>
            <a:r>
              <a:rPr lang="en-GB" dirty="0"/>
              <a:t>143-177</a:t>
            </a:r>
          </a:p>
          <a:p>
            <a:pPr lvl="1"/>
            <a:r>
              <a:rPr lang="el-GR" i="1" dirty="0" smtClean="0"/>
              <a:t>ευ</a:t>
            </a:r>
            <a:r>
              <a:rPr lang="en-US" i="1" dirty="0" smtClean="0"/>
              <a:t> </a:t>
            </a:r>
            <a:r>
              <a:rPr lang="en-US" i="1" dirty="0"/>
              <a:t>- </a:t>
            </a:r>
            <a:r>
              <a:rPr lang="el-GR" i="1" dirty="0" err="1" smtClean="0"/>
              <a:t>μενίδες</a:t>
            </a:r>
            <a:r>
              <a:rPr lang="en-US" i="1" dirty="0" smtClean="0"/>
              <a:t> </a:t>
            </a:r>
            <a:r>
              <a:rPr lang="en-US" i="1" dirty="0"/>
              <a:t>= </a:t>
            </a:r>
            <a:r>
              <a:rPr lang="en-US" i="1" dirty="0" smtClean="0"/>
              <a:t>‘</a:t>
            </a:r>
            <a:r>
              <a:rPr lang="el-GR" i="1" dirty="0" smtClean="0"/>
              <a:t>αυτές που έχουν αγαθό σκοπό’ </a:t>
            </a:r>
            <a:endParaRPr lang="en-US" i="1" dirty="0"/>
          </a:p>
          <a:p>
            <a:r>
              <a:rPr lang="el-GR" dirty="0" smtClean="0"/>
              <a:t>Πρώτο Επεισόδιο</a:t>
            </a:r>
            <a:r>
              <a:rPr lang="en-US" dirty="0" smtClean="0"/>
              <a:t> </a:t>
            </a:r>
            <a:r>
              <a:rPr lang="en-US" dirty="0"/>
              <a:t>178-306: </a:t>
            </a:r>
            <a:r>
              <a:rPr lang="el-GR" dirty="0" smtClean="0"/>
              <a:t> Απόλλων-Ερινύες</a:t>
            </a:r>
            <a:r>
              <a:rPr lang="en-US" dirty="0" smtClean="0"/>
              <a:t>:</a:t>
            </a:r>
            <a:r>
              <a:rPr lang="el-GR" dirty="0" smtClean="0"/>
              <a:t> Νέος Θεός &gt;&gt; Παλαιές θεότητες </a:t>
            </a:r>
            <a:endParaRPr lang="en-US" dirty="0"/>
          </a:p>
          <a:p>
            <a:r>
              <a:rPr lang="el-GR" dirty="0" err="1" smtClean="0"/>
              <a:t>Επιπάροδος</a:t>
            </a:r>
            <a:r>
              <a:rPr lang="el-GR" dirty="0" smtClean="0"/>
              <a:t> </a:t>
            </a:r>
            <a:r>
              <a:rPr lang="en-US" dirty="0" smtClean="0"/>
              <a:t>(</a:t>
            </a:r>
            <a:r>
              <a:rPr lang="el-GR" dirty="0" smtClean="0"/>
              <a:t>Δεύτερη είσοδος του Χορού</a:t>
            </a:r>
            <a:r>
              <a:rPr lang="en-US" dirty="0" smtClean="0"/>
              <a:t>) </a:t>
            </a:r>
            <a:r>
              <a:rPr lang="en-US" dirty="0"/>
              <a:t>244 </a:t>
            </a:r>
            <a:r>
              <a:rPr lang="en-US" dirty="0" smtClean="0"/>
              <a:t>ff.</a:t>
            </a:r>
            <a:endParaRPr lang="el-GR" dirty="0" smtClean="0"/>
          </a:p>
          <a:p>
            <a:pPr lvl="1"/>
            <a:r>
              <a:rPr lang="el-GR" dirty="0" smtClean="0"/>
              <a:t>Ορέστης</a:t>
            </a:r>
            <a:endParaRPr lang="en-GB" dirty="0"/>
          </a:p>
          <a:p>
            <a:r>
              <a:rPr lang="el-GR" dirty="0" smtClean="0"/>
              <a:t>Πρώτο Στάσιμο </a:t>
            </a:r>
            <a:r>
              <a:rPr lang="en-US" dirty="0" smtClean="0"/>
              <a:t> </a:t>
            </a:r>
            <a:r>
              <a:rPr lang="en-US" dirty="0"/>
              <a:t>307-97</a:t>
            </a:r>
          </a:p>
          <a:p>
            <a:r>
              <a:rPr lang="el-GR" dirty="0" smtClean="0">
                <a:solidFill>
                  <a:srgbClr val="FF0000"/>
                </a:solidFill>
              </a:rPr>
              <a:t>Δεύτερο Επεισόδιο </a:t>
            </a:r>
            <a:r>
              <a:rPr lang="en-US" dirty="0" smtClean="0"/>
              <a:t>398-489</a:t>
            </a:r>
            <a:r>
              <a:rPr lang="en-US" dirty="0"/>
              <a:t>: </a:t>
            </a:r>
            <a:r>
              <a:rPr lang="el-GR" dirty="0" smtClean="0"/>
              <a:t>Αθηνά, Ερινύες, Ορέστης </a:t>
            </a:r>
            <a:endParaRPr lang="en-US" dirty="0"/>
          </a:p>
          <a:p>
            <a:pPr lvl="1"/>
            <a:r>
              <a:rPr lang="el-GR" dirty="0" smtClean="0"/>
              <a:t>Η ‘Νέα Τάξη’ της Αθηνάς περιφρονείται από τις Ερινύες </a:t>
            </a:r>
          </a:p>
          <a:p>
            <a:r>
              <a:rPr lang="el-GR" dirty="0" smtClean="0"/>
              <a:t>Δεύτερο Στάσιμο </a:t>
            </a:r>
            <a:r>
              <a:rPr lang="en-US" dirty="0" smtClean="0"/>
              <a:t>490-565:</a:t>
            </a:r>
            <a:r>
              <a:rPr lang="el-GR" dirty="0" smtClean="0"/>
              <a:t> Νοσταλγικός Ύμνος των Ερινυών στην Παλαιά Δίκη</a:t>
            </a:r>
            <a:endParaRPr lang="en-US" dirty="0"/>
          </a:p>
          <a:p>
            <a:r>
              <a:rPr lang="el-GR" dirty="0" smtClean="0">
                <a:solidFill>
                  <a:srgbClr val="FF0000"/>
                </a:solidFill>
              </a:rPr>
              <a:t>Τρίτο Επεισόδιο </a:t>
            </a:r>
            <a:r>
              <a:rPr lang="en-US" dirty="0" smtClean="0"/>
              <a:t>566-777</a:t>
            </a:r>
            <a:r>
              <a:rPr lang="en-US" dirty="0"/>
              <a:t>: </a:t>
            </a:r>
            <a:r>
              <a:rPr lang="el-GR" dirty="0" smtClean="0"/>
              <a:t>Δίκη: Σιωπηλοί Δικαστές, Ορέστης, Ερινύες, Απόλλων, Αθηνά: </a:t>
            </a:r>
          </a:p>
          <a:p>
            <a:pPr lvl="1"/>
            <a:r>
              <a:rPr lang="el-GR" dirty="0" smtClean="0"/>
              <a:t>Ανδρική </a:t>
            </a:r>
            <a:r>
              <a:rPr lang="en-US" dirty="0" smtClean="0"/>
              <a:t>vs. </a:t>
            </a:r>
            <a:r>
              <a:rPr lang="el-GR" dirty="0" smtClean="0"/>
              <a:t>Γυναικεία κοσμοθεωρία </a:t>
            </a:r>
            <a:endParaRPr lang="en-US" dirty="0"/>
          </a:p>
          <a:p>
            <a:pPr lvl="1"/>
            <a:r>
              <a:rPr lang="el-GR" dirty="0" smtClean="0"/>
              <a:t>Απόλλων</a:t>
            </a:r>
            <a:r>
              <a:rPr lang="en-US" dirty="0" smtClean="0"/>
              <a:t>: </a:t>
            </a:r>
            <a:r>
              <a:rPr lang="el-GR" dirty="0" smtClean="0"/>
              <a:t>Γονέας είναι αυτός που σπέρνει </a:t>
            </a:r>
            <a:endParaRPr lang="en-GB" dirty="0"/>
          </a:p>
          <a:p>
            <a:r>
              <a:rPr lang="el-GR" dirty="0" smtClean="0"/>
              <a:t>Επίλογος</a:t>
            </a:r>
            <a:r>
              <a:rPr lang="en-US" dirty="0" smtClean="0"/>
              <a:t> </a:t>
            </a:r>
            <a:r>
              <a:rPr lang="en-US" dirty="0"/>
              <a:t>778-915: </a:t>
            </a:r>
            <a:r>
              <a:rPr lang="el-GR" dirty="0" smtClean="0"/>
              <a:t>Αθηνά και Ευμενίδες </a:t>
            </a:r>
            <a:endParaRPr lang="en-US" dirty="0"/>
          </a:p>
          <a:p>
            <a:r>
              <a:rPr lang="el-GR" i="1" dirty="0" smtClean="0"/>
              <a:t>Τελικός </a:t>
            </a:r>
            <a:r>
              <a:rPr lang="el-GR" i="1" dirty="0" err="1" smtClean="0"/>
              <a:t>Κωμμός</a:t>
            </a:r>
            <a:r>
              <a:rPr lang="el-GR" i="1" dirty="0" smtClean="0"/>
              <a:t> </a:t>
            </a:r>
            <a:r>
              <a:rPr lang="en-GB" i="1" dirty="0" smtClean="0"/>
              <a:t>916:</a:t>
            </a:r>
            <a:r>
              <a:rPr lang="el-GR" i="1" dirty="0"/>
              <a:t> </a:t>
            </a:r>
            <a:r>
              <a:rPr lang="el-GR" i="1" dirty="0" smtClean="0"/>
              <a:t>Αθηνά, Ευμενίδες, Οι χαρούμενοι Αθηναίοι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Μελετώντας τις </a:t>
            </a:r>
            <a:r>
              <a:rPr lang="el-GR" i="1" dirty="0" smtClean="0"/>
              <a:t>Ευμενίδες</a:t>
            </a:r>
            <a:endParaRPr lang="el-GR" i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1052736"/>
            <a:ext cx="8496944" cy="5616624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Οι δύο Χοροί και ο ρόλος τους </a:t>
            </a:r>
            <a:endParaRPr lang="en-GB" dirty="0" smtClean="0"/>
          </a:p>
          <a:p>
            <a:r>
              <a:rPr lang="el-GR" dirty="0" smtClean="0"/>
              <a:t> πολλαπλές </a:t>
            </a:r>
            <a:r>
              <a:rPr lang="el-GR" i="1" dirty="0" smtClean="0"/>
              <a:t>περιπέτειες</a:t>
            </a:r>
            <a:r>
              <a:rPr lang="el-GR" dirty="0" smtClean="0"/>
              <a:t>-πολλαπλές οπτικές</a:t>
            </a:r>
            <a:r>
              <a:rPr lang="en-GB" dirty="0" smtClean="0"/>
              <a:t>:</a:t>
            </a:r>
            <a:r>
              <a:rPr lang="el-GR" dirty="0" smtClean="0"/>
              <a:t> Ορέστης, Απόλλων, Ερινύες</a:t>
            </a:r>
            <a:r>
              <a:rPr lang="el-GR" smtClean="0"/>
              <a:t>, Αθηνά </a:t>
            </a:r>
            <a:endParaRPr lang="en-GB" dirty="0" smtClean="0"/>
          </a:p>
          <a:p>
            <a:r>
              <a:rPr lang="en-GB" i="1" dirty="0" err="1" smtClean="0"/>
              <a:t>lex</a:t>
            </a:r>
            <a:r>
              <a:rPr lang="en-GB" i="1" dirty="0" smtClean="0"/>
              <a:t> </a:t>
            </a:r>
            <a:r>
              <a:rPr lang="en-GB" i="1" dirty="0" err="1" smtClean="0"/>
              <a:t>talionis</a:t>
            </a:r>
            <a:r>
              <a:rPr lang="en-GB" i="1" dirty="0" smtClean="0"/>
              <a:t> &gt;&gt; </a:t>
            </a:r>
            <a:r>
              <a:rPr lang="el-GR" i="1" dirty="0" smtClean="0"/>
              <a:t>ευνομία</a:t>
            </a:r>
            <a:endParaRPr lang="en-GB" dirty="0" smtClean="0"/>
          </a:p>
          <a:p>
            <a:r>
              <a:rPr lang="el-GR" dirty="0" smtClean="0"/>
              <a:t>Παλαιοί θεοί </a:t>
            </a:r>
            <a:r>
              <a:rPr lang="en-GB" dirty="0" smtClean="0"/>
              <a:t>&gt;&gt; </a:t>
            </a:r>
            <a:r>
              <a:rPr lang="el-GR" dirty="0" smtClean="0"/>
              <a:t>νέοι θεοί</a:t>
            </a:r>
            <a:endParaRPr lang="el-GR" dirty="0"/>
          </a:p>
          <a:p>
            <a:r>
              <a:rPr lang="el-GR" dirty="0" smtClean="0"/>
              <a:t>Γυναικεία οπτική &gt;&gt; ανδρική οπτική </a:t>
            </a:r>
          </a:p>
          <a:p>
            <a:r>
              <a:rPr lang="el-GR" dirty="0" smtClean="0"/>
              <a:t>Πολιτική πραγματικότητα: ίδρυση το Αρείου Πάγου </a:t>
            </a:r>
            <a:endParaRPr lang="en-GB" dirty="0" smtClean="0"/>
          </a:p>
          <a:p>
            <a:r>
              <a:rPr lang="el-GR" dirty="0" smtClean="0"/>
              <a:t>Το τέλος των </a:t>
            </a:r>
            <a:r>
              <a:rPr lang="el-GR" i="1" dirty="0" smtClean="0"/>
              <a:t>Ευμενίδων</a:t>
            </a:r>
            <a:r>
              <a:rPr lang="el-GR" dirty="0" smtClean="0"/>
              <a:t> και Η σημασία της Αθήνας ως κέντρου επίλυσης διαφορών </a:t>
            </a:r>
            <a:endParaRPr lang="en-GB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4" descr="bbOrestesseeksSanctuaryDelp"/>
          <p:cNvPicPr>
            <a:picLocks noGrp="1" noChangeAspect="1" noChangeArrowheads="1"/>
          </p:cNvPicPr>
          <p:nvPr>
            <p:ph type="pic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982" b="5982"/>
          <a:stretch>
            <a:fillRect/>
          </a:stretch>
        </p:blipFill>
        <p:spPr>
          <a:xfrm>
            <a:off x="1475656" y="1070496"/>
            <a:ext cx="6057900" cy="3816424"/>
          </a:xfrm>
        </p:spPr>
      </p:pic>
      <p:sp>
        <p:nvSpPr>
          <p:cNvPr id="2" name="Θέση κειμένου 1"/>
          <p:cNvSpPr>
            <a:spLocks noGrp="1"/>
          </p:cNvSpPr>
          <p:nvPr>
            <p:ph type="body" sz="half" idx="2"/>
          </p:nvPr>
        </p:nvSpPr>
        <p:spPr>
          <a:xfrm>
            <a:off x="1475656" y="5157192"/>
            <a:ext cx="6057900" cy="1143570"/>
          </a:xfrm>
        </p:spPr>
        <p:txBody>
          <a:bodyPr>
            <a:normAutofit fontScale="92500" lnSpcReduction="10000"/>
          </a:bodyPr>
          <a:lstStyle/>
          <a:p>
            <a:r>
              <a:rPr lang="el-GR" b="1" dirty="0" smtClean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Εικόνα </a:t>
            </a:r>
            <a:r>
              <a:rPr lang="en-US" b="1" dirty="0" smtClean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4</a:t>
            </a:r>
            <a:r>
              <a:rPr lang="el-GR" b="1" dirty="0" smtClean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. </a:t>
            </a:r>
            <a:r>
              <a:rPr lang="el-GR" dirty="0" smtClean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Ο </a:t>
            </a:r>
            <a:r>
              <a:rPr lang="el-GR" dirty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Ορέστης στους Δελφούς</a:t>
            </a:r>
            <a:r>
              <a:rPr lang="en-US" dirty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/>
            </a:r>
            <a:br>
              <a:rPr lang="en-US" dirty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</a:br>
            <a:r>
              <a:rPr lang="el-GR" dirty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Η Πυθία φεύγει τρέχοντας τρομοκρατημένη</a:t>
            </a:r>
            <a:r>
              <a:rPr lang="en-US" dirty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 (</a:t>
            </a:r>
            <a:r>
              <a:rPr lang="el-GR" dirty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αριστερά</a:t>
            </a:r>
            <a:r>
              <a:rPr lang="en-US" dirty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),</a:t>
            </a:r>
            <a:r>
              <a:rPr lang="el-GR" dirty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 δίπλα της ο Απόλλων</a:t>
            </a:r>
            <a:r>
              <a:rPr lang="en-US" dirty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, </a:t>
            </a:r>
            <a:r>
              <a:rPr lang="el-GR" dirty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στη συνέχεια ο Ορέστης ο οποίος αγκαλιάζει τον Ομφαλό</a:t>
            </a:r>
            <a:r>
              <a:rPr lang="en-US" dirty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,</a:t>
            </a:r>
            <a:r>
              <a:rPr lang="el-GR" dirty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 και η Άρτεμη</a:t>
            </a:r>
            <a:endParaRPr lang="el-GR" dirty="0">
              <a:latin typeface="Calibri" panose="020F0502020204030204" pitchFamily="34" charset="0"/>
            </a:endParaRPr>
          </a:p>
        </p:txBody>
      </p:sp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>
          <a:xfrm>
            <a:off x="430982" y="147344"/>
            <a:ext cx="8147248" cy="923152"/>
          </a:xfrm>
        </p:spPr>
        <p:txBody>
          <a:bodyPr>
            <a:normAutofit/>
          </a:bodyPr>
          <a:lstStyle/>
          <a:p>
            <a:pPr eaLnBrk="1" hangingPunct="1"/>
            <a:r>
              <a:rPr lang="el-GR" dirty="0" smtClean="0">
                <a:latin typeface="Calibri" panose="020F0502020204030204" pitchFamily="34" charset="0"/>
                <a:ea typeface="ＭＳ Ｐゴシック" charset="0"/>
                <a:cs typeface="ＭＳ Ｐゴシック" charset="0"/>
              </a:rPr>
              <a:t>Ο Ορέστης στους Δελφούς</a:t>
            </a:r>
            <a:endParaRPr lang="en-US" sz="6600" dirty="0">
              <a:latin typeface="Calibri" panose="020F0502020204030204" pitchFamily="34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totype_template_MS-PowerPoint_2013_v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prototype_template_MS-PowerPoint_2013_v2.pptx" id="{68971B29-8B7D-48B0-BC03-0FFD0BE65247}" vid="{8346A518-5AEA-4372-8465-E0E918F5B1A4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prototype_template_MS-PowerPoint_2013_v2</Template>
  <TotalTime>1091</TotalTime>
  <Words>923</Words>
  <Application>Microsoft Office PowerPoint</Application>
  <PresentationFormat>Προβολή στην οθόνη (4:3)</PresentationFormat>
  <Paragraphs>109</Paragraphs>
  <Slides>18</Slides>
  <Notes>9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19" baseType="lpstr">
      <vt:lpstr>prototype_template_MS-PowerPoint_2013_v2</vt:lpstr>
      <vt:lpstr>ΚΦΑ 14 Εισαγωγή στην Αρχαία Ελληνική Μυθολογία και Θρησκεία</vt:lpstr>
      <vt:lpstr>Εισαγωγικά</vt:lpstr>
      <vt:lpstr>Η Ορέστεια</vt:lpstr>
      <vt:lpstr>Ορέστης και Ηλέκτρα</vt:lpstr>
      <vt:lpstr>Ορέστης, Ηλέκτρα και Πυλάδης στον Τάφο του Αγαμέμνονα</vt:lpstr>
      <vt:lpstr>Ο Ορέστης φονεύει τον Αίγισθο</vt:lpstr>
      <vt:lpstr>Διάγραμμα έργου</vt:lpstr>
      <vt:lpstr>Μελετώντας τις Ευμενίδες</vt:lpstr>
      <vt:lpstr>Ο Ορέστης στους Δελφούς</vt:lpstr>
      <vt:lpstr>Ερμηνεύοντας τις Ευμενίδες</vt:lpstr>
      <vt:lpstr>Βασικά Θέματα/Δίπολα στις Ευμενίδες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Σημείωμα Χρήσης Έργων Τρίτων (1)</vt:lpstr>
      <vt:lpstr>Σημείωμα Χρήσης Έργων Τρίτων (2)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Αισχύλου, Ευμενίδες</dc:title>
  <dc:creator>PC</dc:creator>
  <cp:lastModifiedBy>user</cp:lastModifiedBy>
  <cp:revision>63</cp:revision>
  <dcterms:created xsi:type="dcterms:W3CDTF">2015-05-03T05:12:45Z</dcterms:created>
  <dcterms:modified xsi:type="dcterms:W3CDTF">2015-12-01T15:59:46Z</dcterms:modified>
</cp:coreProperties>
</file>