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66" r:id="rId3"/>
    <p:sldId id="265" r:id="rId4"/>
    <p:sldId id="274"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280" r:id="rId68"/>
    <p:sldId id="290" r:id="rId69"/>
    <p:sldId id="295" r:id="rId70"/>
    <p:sldId id="292" r:id="rId71"/>
    <p:sldId id="291" r:id="rId72"/>
    <p:sldId id="294" r:id="rId7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256"/>
            <p14:sldId id="266"/>
            <p14:sldId id="265"/>
            <p14:sldId id="274"/>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280"/>
            <p14:sldId id="290"/>
            <p14:sldId id="295"/>
            <p14:sldId id="292"/>
            <p14:sldId id="291"/>
            <p14:sldId id="294"/>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varScale="1">
        <p:scale>
          <a:sx n="71" d="100"/>
          <a:sy n="71" d="100"/>
        </p:scale>
        <p:origin x="72" y="83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6/7/2015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2131279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6551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7656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647702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62133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6019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052312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34544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209797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72110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703312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3117375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19373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333853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28029167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3152094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605497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65343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23284619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750098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731369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3855819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95057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2325032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29125176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40890750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4876842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24241054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23510354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426540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3091703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2003155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3903109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2539086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32222792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8024098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25445224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40168647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2604723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2964604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6006520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610282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39176457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32025160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3713321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8176349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29603565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2399090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2790684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40916657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3327965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42160375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08063761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2274030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19606428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40806451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20115974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2121570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25854520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2460978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50187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3285959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Η έννοια της μαθηματικής δραστηριότητας </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Τίτλος Ενότητας</a:t>
            </a:r>
            <a:endParaRPr lang="en-US" sz="1000" dirty="0">
              <a:solidFill>
                <a:srgbClr val="5075BC"/>
              </a:solidFill>
              <a:ea typeface="ＭＳ Ｐゴシック" pitchFamily="34" charset="-128"/>
              <a:cs typeface="+mn-cs"/>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685800" y="2006575"/>
            <a:ext cx="7772400" cy="1470025"/>
          </a:xfrm>
        </p:spPr>
        <p:txBody>
          <a:bodyPr/>
          <a:lstStyle/>
          <a:p>
            <a:r>
              <a:rPr lang="el-GR" altLang="el-GR" dirty="0"/>
              <a:t>Διδακτική Μαθηματικών ΙΙ</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3</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a:t>Η έννοια της μαθηματικής δραστηριότητας </a:t>
            </a:r>
            <a:endParaRPr lang="el-GR" sz="2800" dirty="0" smtClean="0"/>
          </a:p>
          <a:p>
            <a:endParaRPr lang="en-US" sz="2800" dirty="0" smtClean="0"/>
          </a:p>
          <a:p>
            <a:r>
              <a:rPr lang="el-GR" altLang="el-GR" sz="2800" dirty="0"/>
              <a:t>Δέσποινα </a:t>
            </a:r>
            <a:r>
              <a:rPr lang="el-GR" altLang="el-GR" sz="2800" dirty="0" err="1"/>
              <a:t>Πόταρη</a:t>
            </a:r>
            <a:endParaRPr lang="el-GR" altLang="el-GR" sz="2800" dirty="0"/>
          </a:p>
          <a:p>
            <a:r>
              <a:rPr lang="el-GR" sz="2800" dirty="0"/>
              <a:t>Σχολή Θετικών επιστημών</a:t>
            </a:r>
          </a:p>
          <a:p>
            <a:r>
              <a:rPr lang="el-GR" sz="2800" dirty="0"/>
              <a:t>Τμήμα Μαθηματικό</a:t>
            </a:r>
            <a:endParaRPr lang="en-US" sz="2800" dirty="0"/>
          </a:p>
          <a:p>
            <a:endParaRPr lang="el-GR" sz="2800" dirty="0" smtClean="0"/>
          </a:p>
        </p:txBody>
      </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Παράδειγμα από ένα απόσπασμα της </a:t>
            </a:r>
            <a:r>
              <a:rPr lang="el-GR" altLang="el-GR" dirty="0" smtClean="0"/>
              <a:t>διδασκαλίας (1/3)</a:t>
            </a:r>
            <a:endParaRPr lang="el-GR" dirty="0"/>
          </a:p>
        </p:txBody>
      </p:sp>
      <p:sp>
        <p:nvSpPr>
          <p:cNvPr id="3" name="Θέση περιεχομένου 2"/>
          <p:cNvSpPr>
            <a:spLocks noGrp="1"/>
          </p:cNvSpPr>
          <p:nvPr>
            <p:ph idx="1"/>
          </p:nvPr>
        </p:nvSpPr>
        <p:spPr/>
        <p:txBody>
          <a:bodyPr>
            <a:normAutofit lnSpcReduction="10000"/>
          </a:bodyPr>
          <a:lstStyle/>
          <a:p>
            <a:r>
              <a:rPr lang="el-GR" altLang="el-GR" dirty="0"/>
              <a:t>Δραστηριότητα και Κίνητρο</a:t>
            </a:r>
          </a:p>
          <a:p>
            <a:pPr lvl="1"/>
            <a:r>
              <a:rPr lang="el-GR" altLang="el-GR" dirty="0"/>
              <a:t>Η δημιουργία ενός περιβάλλοντος μάθησης που να υποστηρίζει εννοιολογική κατανόηση</a:t>
            </a:r>
          </a:p>
          <a:p>
            <a:r>
              <a:rPr lang="el-GR" altLang="el-GR" dirty="0"/>
              <a:t>Ενέργειες και Στόχοι</a:t>
            </a:r>
          </a:p>
          <a:p>
            <a:pPr lvl="1"/>
            <a:r>
              <a:rPr lang="el-GR" altLang="el-GR" dirty="0"/>
              <a:t>Ο σχεδιασμός προβλημάτων- καταστάσεων (</a:t>
            </a:r>
            <a:r>
              <a:rPr lang="en-US" altLang="el-GR" dirty="0"/>
              <a:t>tasks) </a:t>
            </a:r>
            <a:r>
              <a:rPr lang="el-GR" altLang="el-GR" dirty="0"/>
              <a:t>σε συγκεκριμένες περιοχές των μαθηματικών (</a:t>
            </a:r>
            <a:r>
              <a:rPr lang="el-GR" altLang="el-GR" dirty="0" err="1"/>
              <a:t>π.χ</a:t>
            </a:r>
            <a:r>
              <a:rPr lang="el-GR" altLang="el-GR" dirty="0"/>
              <a:t> στην στατιστική) και η χρήση τους με τους μαθητές. Στόχος η εμπλοκή των μαθητών ώστε να κατανοήσουν τις σχετικές έννοιες</a:t>
            </a:r>
          </a:p>
        </p:txBody>
      </p:sp>
    </p:spTree>
    <p:extLst>
      <p:ext uri="{BB962C8B-B14F-4D97-AF65-F5344CB8AC3E}">
        <p14:creationId xmlns:p14="http://schemas.microsoft.com/office/powerpoint/2010/main" val="890908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Παράδειγμα από ένα απόσπασμα της διδασκαλίας </a:t>
            </a:r>
            <a:r>
              <a:rPr lang="el-GR" altLang="el-GR" dirty="0" smtClean="0"/>
              <a:t>(2/3</a:t>
            </a:r>
            <a:r>
              <a:rPr lang="el-GR" altLang="el-GR" dirty="0"/>
              <a:t>)</a:t>
            </a:r>
            <a:endParaRPr lang="el-GR" dirty="0"/>
          </a:p>
        </p:txBody>
      </p:sp>
      <p:sp>
        <p:nvSpPr>
          <p:cNvPr id="5" name="Θέση περιεχομένου 4"/>
          <p:cNvSpPr>
            <a:spLocks noGrp="1"/>
          </p:cNvSpPr>
          <p:nvPr>
            <p:ph idx="1"/>
          </p:nvPr>
        </p:nvSpPr>
        <p:spPr/>
        <p:txBody>
          <a:bodyPr>
            <a:noAutofit/>
          </a:bodyPr>
          <a:lstStyle/>
          <a:p>
            <a:r>
              <a:rPr lang="el-GR" altLang="el-GR" dirty="0"/>
              <a:t>Λειτουργίες και συνθήκες</a:t>
            </a:r>
          </a:p>
          <a:p>
            <a:pPr lvl="1"/>
            <a:r>
              <a:rPr lang="el-GR" altLang="el-GR" dirty="0"/>
              <a:t>Χρήση εργαλείων (λεξικά, δουλειά στο σπίτι, κάρτες). Οι συνθήκες είναι διαφορετικά επίπεδα υποστήριξης και πρόκλησης σε αλληλεπιδραστικά περιβάλλοντα. Ο εκπαιδευτικός αναμένει ανεξάρτητη δουλειά.</a:t>
            </a:r>
          </a:p>
        </p:txBody>
      </p:sp>
    </p:spTree>
    <p:extLst>
      <p:ext uri="{BB962C8B-B14F-4D97-AF65-F5344CB8AC3E}">
        <p14:creationId xmlns:p14="http://schemas.microsoft.com/office/powerpoint/2010/main" val="2153919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Παράδειγμα από ένα απόσπασμα της διδασκαλίας </a:t>
            </a:r>
            <a:r>
              <a:rPr lang="el-GR" altLang="el-GR" dirty="0" smtClean="0"/>
              <a:t>(3/3</a:t>
            </a:r>
            <a:r>
              <a:rPr lang="el-GR" altLang="el-GR" dirty="0"/>
              <a:t>)</a:t>
            </a:r>
            <a:endParaRPr lang="el-GR" dirty="0"/>
          </a:p>
        </p:txBody>
      </p:sp>
      <p:sp>
        <p:nvSpPr>
          <p:cNvPr id="3" name="Θέση περιεχομένου 2"/>
          <p:cNvSpPr>
            <a:spLocks noGrp="1"/>
          </p:cNvSpPr>
          <p:nvPr>
            <p:ph idx="1"/>
          </p:nvPr>
        </p:nvSpPr>
        <p:spPr/>
        <p:txBody>
          <a:bodyPr>
            <a:normAutofit/>
          </a:bodyPr>
          <a:lstStyle/>
          <a:p>
            <a:r>
              <a:rPr lang="el-GR" altLang="el-GR" sz="2800" dirty="0"/>
              <a:t>Η δραστηριότητα είναι λοιπόν ο τρόπος με τον οποίο υλοποιείται μια μαθηματική κατάσταση στη σχολική τάξη.</a:t>
            </a:r>
          </a:p>
        </p:txBody>
      </p:sp>
    </p:spTree>
    <p:extLst>
      <p:ext uri="{BB962C8B-B14F-4D97-AF65-F5344CB8AC3E}">
        <p14:creationId xmlns:p14="http://schemas.microsoft.com/office/powerpoint/2010/main" val="194908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Ένα πλαίσιο ανάλυσης της μαθηματικής δραστηριότητας</a:t>
            </a:r>
            <a:endParaRPr lang="el-GR" dirty="0"/>
          </a:p>
        </p:txBody>
      </p:sp>
      <p:sp>
        <p:nvSpPr>
          <p:cNvPr id="5" name="Θέση περιεχομένου 4"/>
          <p:cNvSpPr>
            <a:spLocks noGrp="1"/>
          </p:cNvSpPr>
          <p:nvPr>
            <p:ph idx="1"/>
          </p:nvPr>
        </p:nvSpPr>
        <p:spPr/>
        <p:txBody>
          <a:bodyPr>
            <a:noAutofit/>
          </a:bodyPr>
          <a:lstStyle/>
          <a:p>
            <a:pPr>
              <a:lnSpc>
                <a:spcPct val="90000"/>
              </a:lnSpc>
            </a:pPr>
            <a:endParaRPr lang="en-US" altLang="el-GR" sz="2400" dirty="0" smtClean="0"/>
          </a:p>
          <a:p>
            <a:pPr>
              <a:lnSpc>
                <a:spcPct val="90000"/>
              </a:lnSpc>
            </a:pPr>
            <a:r>
              <a:rPr lang="el-GR" altLang="el-GR" sz="2400" dirty="0" smtClean="0"/>
              <a:t>Η </a:t>
            </a:r>
            <a:r>
              <a:rPr lang="el-GR" altLang="el-GR" sz="2400" dirty="0"/>
              <a:t>μαθηματική δραστηριότητα ως μια δραστηριότητα στην τάξη</a:t>
            </a:r>
          </a:p>
          <a:p>
            <a:pPr lvl="1">
              <a:lnSpc>
                <a:spcPct val="90000"/>
              </a:lnSpc>
            </a:pPr>
            <a:r>
              <a:rPr lang="el-GR" altLang="el-GR" sz="2400" dirty="0"/>
              <a:t>Μαθηματική δραστηριότητα όπως αναπαριστάνεται στο αναλυτικό πρόγραμμα και στα διδακτικά εγχειρίδια</a:t>
            </a:r>
          </a:p>
          <a:p>
            <a:pPr lvl="1">
              <a:lnSpc>
                <a:spcPct val="90000"/>
              </a:lnSpc>
            </a:pPr>
            <a:r>
              <a:rPr lang="el-GR" altLang="el-GR" sz="2400" dirty="0"/>
              <a:t>Η Μαθηματική δραστηριότητα όπως τίθεται από τον εκπαιδευτικό στην τάξη</a:t>
            </a:r>
          </a:p>
          <a:p>
            <a:pPr lvl="1">
              <a:lnSpc>
                <a:spcPct val="90000"/>
              </a:lnSpc>
            </a:pPr>
            <a:r>
              <a:rPr lang="el-GR" altLang="el-GR" sz="2400" dirty="0"/>
              <a:t>Η μαθηματική δραστηριότητα όπως υλοποιείται από τους μαθητές</a:t>
            </a:r>
          </a:p>
          <a:p>
            <a:pPr lvl="1">
              <a:lnSpc>
                <a:spcPct val="90000"/>
              </a:lnSpc>
            </a:pPr>
            <a:r>
              <a:rPr lang="el-GR" altLang="el-GR" sz="2400" dirty="0"/>
              <a:t>Ποια είναι τα αποτελέσματα</a:t>
            </a:r>
          </a:p>
        </p:txBody>
      </p:sp>
    </p:spTree>
    <p:extLst>
      <p:ext uri="{BB962C8B-B14F-4D97-AF65-F5344CB8AC3E}">
        <p14:creationId xmlns:p14="http://schemas.microsoft.com/office/powerpoint/2010/main" val="16674087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Γιατί μια τέτοια οπτική είναι χρήσιμη στον εκπαιδευτικό;</a:t>
            </a:r>
            <a:endParaRPr lang="el-GR" dirty="0"/>
          </a:p>
        </p:txBody>
      </p:sp>
      <p:sp>
        <p:nvSpPr>
          <p:cNvPr id="3" name="Θέση περιεχομένου 2"/>
          <p:cNvSpPr>
            <a:spLocks noGrp="1"/>
          </p:cNvSpPr>
          <p:nvPr>
            <p:ph idx="1"/>
          </p:nvPr>
        </p:nvSpPr>
        <p:spPr/>
        <p:txBody>
          <a:bodyPr>
            <a:normAutofit/>
          </a:bodyPr>
          <a:lstStyle/>
          <a:p>
            <a:r>
              <a:rPr lang="el-GR" altLang="el-GR" sz="2800" dirty="0"/>
              <a:t>Επιλέγει δραστηριότητες</a:t>
            </a:r>
          </a:p>
          <a:p>
            <a:r>
              <a:rPr lang="el-GR" altLang="el-GR" sz="2800" dirty="0"/>
              <a:t>Σχεδιάζει και υλοποιεί μαθήματα γύρω από αυτές</a:t>
            </a:r>
          </a:p>
          <a:p>
            <a:r>
              <a:rPr lang="el-GR" altLang="el-GR" sz="2800" dirty="0"/>
              <a:t>Αξιολογεί την αποτελεσματικότητα τους σε σχέση με το τι έμαθαν οι μαθητές. </a:t>
            </a:r>
          </a:p>
        </p:txBody>
      </p:sp>
    </p:spTree>
    <p:extLst>
      <p:ext uri="{BB962C8B-B14F-4D97-AF65-F5344CB8AC3E}">
        <p14:creationId xmlns:p14="http://schemas.microsoft.com/office/powerpoint/2010/main" val="2752212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Τι μαθηματικές καταστάσεις θα χρησιμοποιήσει ο εκπαιδευτικός;</a:t>
            </a:r>
            <a:endParaRPr lang="el-GR" dirty="0"/>
          </a:p>
        </p:txBody>
      </p:sp>
      <p:sp>
        <p:nvSpPr>
          <p:cNvPr id="5" name="Θέση περιεχομένου 4"/>
          <p:cNvSpPr>
            <a:spLocks noGrp="1"/>
          </p:cNvSpPr>
          <p:nvPr>
            <p:ph idx="1"/>
          </p:nvPr>
        </p:nvSpPr>
        <p:spPr/>
        <p:txBody>
          <a:bodyPr>
            <a:noAutofit/>
          </a:bodyPr>
          <a:lstStyle/>
          <a:p>
            <a:r>
              <a:rPr lang="el-GR" altLang="el-GR" sz="2800" dirty="0"/>
              <a:t>Επιλέγει προβλήματα μέσα από το σχολικό βιβλίο – διαδίκτυο – άλλες πηγές</a:t>
            </a:r>
          </a:p>
          <a:p>
            <a:r>
              <a:rPr lang="el-GR" altLang="el-GR" sz="2800" dirty="0"/>
              <a:t>Μετασχηματίζει υπάρχουσες καταστάσεις ή σχεδιάζει δικές του</a:t>
            </a:r>
          </a:p>
        </p:txBody>
      </p:sp>
    </p:spTree>
    <p:extLst>
      <p:ext uri="{BB962C8B-B14F-4D97-AF65-F5344CB8AC3E}">
        <p14:creationId xmlns:p14="http://schemas.microsoft.com/office/powerpoint/2010/main" val="1817326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Ποια είναι τα κριτήρια επιλογής;</a:t>
            </a:r>
            <a:endParaRPr lang="el-GR" dirty="0"/>
          </a:p>
        </p:txBody>
      </p:sp>
      <p:sp>
        <p:nvSpPr>
          <p:cNvPr id="3" name="Θέση περιεχομένου 2"/>
          <p:cNvSpPr>
            <a:spLocks noGrp="1"/>
          </p:cNvSpPr>
          <p:nvPr>
            <p:ph idx="1"/>
          </p:nvPr>
        </p:nvSpPr>
        <p:spPr/>
        <p:txBody>
          <a:bodyPr>
            <a:normAutofit/>
          </a:bodyPr>
          <a:lstStyle/>
          <a:p>
            <a:r>
              <a:rPr lang="el-GR" altLang="el-GR" sz="2800" dirty="0"/>
              <a:t>Επιστημολογικά – η φύση της μαθηματικής δραστηριότητας των μαθητών</a:t>
            </a:r>
          </a:p>
          <a:p>
            <a:r>
              <a:rPr lang="el-GR" altLang="el-GR" sz="2800" dirty="0"/>
              <a:t>Γνωστικά – προηγούμενες γνώσεις των μαθητών</a:t>
            </a:r>
          </a:p>
          <a:p>
            <a:r>
              <a:rPr lang="el-GR" altLang="el-GR" sz="2800" dirty="0"/>
              <a:t>Συναισθηματικά- Η κίνηση του ενδιαφέροντος των μαθητών</a:t>
            </a:r>
          </a:p>
          <a:p>
            <a:r>
              <a:rPr lang="el-GR" altLang="el-GR" sz="2800" dirty="0"/>
              <a:t>Διαχειριστικά – οργάνωση τάξης, χρόνος, αναλυτικό πρόγραμμα </a:t>
            </a:r>
          </a:p>
        </p:txBody>
      </p:sp>
    </p:spTree>
    <p:extLst>
      <p:ext uri="{BB962C8B-B14F-4D97-AF65-F5344CB8AC3E}">
        <p14:creationId xmlns:p14="http://schemas.microsoft.com/office/powerpoint/2010/main" val="2873251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Ποια είναι η επιθυμητή «μαθηματική δραστηριότητα;»</a:t>
            </a:r>
            <a:endParaRPr lang="el-GR" dirty="0"/>
          </a:p>
        </p:txBody>
      </p:sp>
      <p:sp>
        <p:nvSpPr>
          <p:cNvPr id="5" name="Θέση περιεχομένου 4"/>
          <p:cNvSpPr>
            <a:spLocks noGrp="1"/>
          </p:cNvSpPr>
          <p:nvPr>
            <p:ph idx="1"/>
          </p:nvPr>
        </p:nvSpPr>
        <p:spPr/>
        <p:txBody>
          <a:bodyPr>
            <a:noAutofit/>
          </a:bodyPr>
          <a:lstStyle/>
          <a:p>
            <a:pPr>
              <a:lnSpc>
                <a:spcPct val="90000"/>
              </a:lnSpc>
            </a:pPr>
            <a:r>
              <a:rPr lang="el-GR" altLang="el-GR" sz="2400" dirty="0"/>
              <a:t>Κατανόηση εννοιών, διαδικασιών και σχέσεων</a:t>
            </a:r>
          </a:p>
          <a:p>
            <a:pPr>
              <a:lnSpc>
                <a:spcPct val="90000"/>
              </a:lnSpc>
            </a:pPr>
            <a:r>
              <a:rPr lang="el-GR" altLang="el-GR" sz="2400" dirty="0"/>
              <a:t>Ικανότητα να κάνει κάποιος διαδικασίες- τεχνικές με ευελιξία, ακρίβεια, καταλληλότητα</a:t>
            </a:r>
          </a:p>
          <a:p>
            <a:pPr>
              <a:lnSpc>
                <a:spcPct val="90000"/>
              </a:lnSpc>
            </a:pPr>
            <a:r>
              <a:rPr lang="el-GR" altLang="el-GR" sz="2400" dirty="0"/>
              <a:t>Ανάπτυξη στρατηγικών – ικανότητα να σχηματίζεις, αναπαριστάς και λύνεις μαθηματικά προβλήματα</a:t>
            </a:r>
          </a:p>
          <a:p>
            <a:pPr>
              <a:lnSpc>
                <a:spcPct val="90000"/>
              </a:lnSpc>
            </a:pPr>
            <a:r>
              <a:rPr lang="el-GR" altLang="el-GR" sz="2400" dirty="0"/>
              <a:t>Ικανότητα να αναπτύσσει κάποιος λογικούς συλλογισμούς, επεξηγήσεις και αιτιολογήσεις.</a:t>
            </a:r>
          </a:p>
          <a:p>
            <a:pPr>
              <a:lnSpc>
                <a:spcPct val="90000"/>
              </a:lnSpc>
            </a:pPr>
            <a:r>
              <a:rPr lang="el-GR" altLang="el-GR" sz="2400" dirty="0"/>
              <a:t>Ικανότητα να συνδέει αναπαραστάσεις</a:t>
            </a:r>
          </a:p>
          <a:p>
            <a:pPr>
              <a:lnSpc>
                <a:spcPct val="90000"/>
              </a:lnSpc>
            </a:pPr>
            <a:r>
              <a:rPr lang="el-GR" altLang="el-GR" sz="2400" dirty="0"/>
              <a:t>Θετική στάση για τα μαθηματικά -Ικανότητα να αναγνωρίζεις τα μαθηματικά ως χρήσιμο εργαλείο σε διάφορες ανθρώπινες καταστάσεις.</a:t>
            </a:r>
          </a:p>
        </p:txBody>
      </p:sp>
    </p:spTree>
    <p:extLst>
      <p:ext uri="{BB962C8B-B14F-4D97-AF65-F5344CB8AC3E}">
        <p14:creationId xmlns:p14="http://schemas.microsoft.com/office/powerpoint/2010/main" val="8981142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Παραδείγματα μαθηματικών καταστάσεων από τα σχολικά </a:t>
            </a:r>
            <a:r>
              <a:rPr lang="el-GR" altLang="el-GR" sz="3200" dirty="0" smtClean="0"/>
              <a:t>βιβλία</a:t>
            </a:r>
            <a:r>
              <a:rPr lang="en-US" altLang="el-GR" sz="3200" dirty="0" smtClean="0"/>
              <a:t> (1/5)</a:t>
            </a:r>
            <a:endParaRPr lang="el-GR" sz="3200" dirty="0"/>
          </a:p>
        </p:txBody>
      </p:sp>
      <p:sp>
        <p:nvSpPr>
          <p:cNvPr id="3" name="Θέση περιεχομένου 2"/>
          <p:cNvSpPr>
            <a:spLocks noGrp="1"/>
          </p:cNvSpPr>
          <p:nvPr>
            <p:ph idx="1"/>
          </p:nvPr>
        </p:nvSpPr>
        <p:spPr/>
        <p:txBody>
          <a:bodyPr>
            <a:normAutofit/>
          </a:bodyPr>
          <a:lstStyle/>
          <a:p>
            <a:r>
              <a:rPr lang="el-GR" altLang="el-GR" sz="2800" b="1" i="1" dirty="0"/>
              <a:t>«Ένας υπολογιστής μολύνθηκε από κάποιο ιό, ο οποίος είχε την ιδιότητα να καταστρέφει τα ηλεκτρονικά αρχεία με τον εξής τρόπο: Κάθε μολυσμένο αρχείο μόλυνε, με τη σειρά του, τρία άλλα αρχεία με τον εξής τρόπο: Κάθε μολυσμένο αρχείο μόλυνε, με τη σειρά του, τρία άλλα αρχεία μέσα σε μία ώρα λειτουργίας του υπολογιστή. Προσπάθησε να βρεις πόσα αρχεία έχουν μολυνθεί σε πέντε ώρες (Α</a:t>
            </a:r>
            <a:r>
              <a:rPr lang="el-GR" altLang="el-GR" sz="2800" b="1" i="1" dirty="0" smtClean="0"/>
              <a:t>΄</a:t>
            </a:r>
            <a:r>
              <a:rPr lang="en-US" altLang="el-GR" sz="2800" b="1" i="1" dirty="0" smtClean="0"/>
              <a:t> </a:t>
            </a:r>
            <a:r>
              <a:rPr lang="el-GR" altLang="el-GR" sz="2800" b="1" i="1" dirty="0" smtClean="0"/>
              <a:t>Γυμνασίου</a:t>
            </a:r>
            <a:r>
              <a:rPr lang="el-GR" altLang="el-GR" sz="2800" b="1" i="1" dirty="0"/>
              <a:t>, δυνάμεις ρητών με εκθέτη φυσικό)»</a:t>
            </a:r>
          </a:p>
        </p:txBody>
      </p:sp>
    </p:spTree>
    <p:extLst>
      <p:ext uri="{BB962C8B-B14F-4D97-AF65-F5344CB8AC3E}">
        <p14:creationId xmlns:p14="http://schemas.microsoft.com/office/powerpoint/2010/main" val="2299733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sz="3200" dirty="0"/>
              <a:t>Παραδείγματα μαθηματικών καταστάσεων από τα σχολικά βιβλία</a:t>
            </a:r>
            <a:r>
              <a:rPr lang="en-US" altLang="el-GR" sz="3200" dirty="0"/>
              <a:t> </a:t>
            </a:r>
            <a:r>
              <a:rPr lang="en-US" altLang="el-GR" sz="3200" dirty="0" smtClean="0"/>
              <a:t>(2/5</a:t>
            </a:r>
            <a:r>
              <a:rPr lang="en-US" altLang="el-GR" sz="3200" dirty="0"/>
              <a:t>)</a:t>
            </a:r>
            <a:endParaRPr lang="el-GR" sz="3200" dirty="0"/>
          </a:p>
        </p:txBody>
      </p:sp>
      <p:sp>
        <p:nvSpPr>
          <p:cNvPr id="6" name="2 - Θέση περιεχομένου"/>
          <p:cNvSpPr>
            <a:spLocks noGrp="1"/>
          </p:cNvSpPr>
          <p:nvPr>
            <p:ph sz="half" idx="1"/>
          </p:nvPr>
        </p:nvSpPr>
        <p:spPr>
          <a:xfrm>
            <a:off x="457200" y="1600200"/>
            <a:ext cx="4038600" cy="4525963"/>
          </a:xfrm>
        </p:spPr>
        <p:txBody>
          <a:bodyPr/>
          <a:lstStyle/>
          <a:p>
            <a:r>
              <a:rPr lang="el-GR" altLang="el-GR" sz="1800" b="1" i="1" dirty="0" smtClean="0"/>
              <a:t>«Ένας υπολογιστής μολύνθηκε από κάποιο ιό, ο οποίος είχε την ιδιότητα να καταστρέφει τα ηλεκτρονικά αρχεία με τον εξής τρόπο: Κάθε μολυσμένο αρχείο μόλυνε, με τη σειρά του, τρία άλλα αρχεία με τον εξής τρόπο: Κάθε μολυσμένο αρχείο μόλυνε, με τη σειρά του, τρία άλλα αρχεία μέσα σε μία ώρα λειτουργίας του υπολογιστή. Προσπάθησε να βρεις πόσα αρχεία έχουν μολυνθεί σε πέντε ώρες (Α΄</a:t>
            </a:r>
            <a:r>
              <a:rPr lang="en-US" altLang="el-GR" sz="1800" b="1" i="1" dirty="0" smtClean="0"/>
              <a:t> </a:t>
            </a:r>
            <a:r>
              <a:rPr lang="el-GR" altLang="el-GR" sz="1800" b="1" i="1" dirty="0" smtClean="0"/>
              <a:t>Γυμνασίου, δυνάμεις ρητών με εκθέτη φυσικό)»</a:t>
            </a:r>
          </a:p>
          <a:p>
            <a:endParaRPr lang="el-GR" altLang="el-GR" dirty="0" smtClean="0"/>
          </a:p>
        </p:txBody>
      </p:sp>
      <p:sp>
        <p:nvSpPr>
          <p:cNvPr id="7" name="3 - Θέση περιεχομένου"/>
          <p:cNvSpPr txBox="1">
            <a:spLocks/>
          </p:cNvSpPr>
          <p:nvPr/>
        </p:nvSpPr>
        <p:spPr>
          <a:xfrm>
            <a:off x="4648200" y="1600200"/>
            <a:ext cx="4038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000" smtClean="0"/>
              <a:t>Κατανόηση εννοιών – έννοια της δύναμης μέσα από τη δημιουργία αναδρομικής ακολουθίας – γενίκευση.</a:t>
            </a:r>
          </a:p>
          <a:p>
            <a:r>
              <a:rPr lang="el-GR" altLang="el-GR" sz="2000" smtClean="0"/>
              <a:t>Αναπαράσταση του προβλήματος (δενδροδιάγραμμα -  γινόμενα – δυνάμεις)</a:t>
            </a:r>
          </a:p>
          <a:p>
            <a:r>
              <a:rPr lang="el-GR" altLang="el-GR" sz="2000" smtClean="0"/>
              <a:t>Σύνδεση αναπαραστάσεων (λεκτική – διαγραμματική – συμβολική)</a:t>
            </a:r>
          </a:p>
          <a:p>
            <a:r>
              <a:rPr lang="el-GR" altLang="el-GR" sz="2000" smtClean="0"/>
              <a:t>Επεξήγηση – Αιτιολόγηση</a:t>
            </a:r>
          </a:p>
          <a:p>
            <a:r>
              <a:rPr lang="el-GR" altLang="el-GR" sz="2000" smtClean="0"/>
              <a:t>Θετική στάση (πλαίσιο)</a:t>
            </a:r>
          </a:p>
          <a:p>
            <a:endParaRPr lang="el-GR" altLang="el-GR" sz="2000" dirty="0" smtClean="0"/>
          </a:p>
        </p:txBody>
      </p:sp>
    </p:spTree>
    <p:extLst>
      <p:ext uri="{BB962C8B-B14F-4D97-AF65-F5344CB8AC3E}">
        <p14:creationId xmlns:p14="http://schemas.microsoft.com/office/powerpoint/2010/main" val="536687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lstStyle/>
          <a:p>
            <a:r>
              <a:rPr lang="el-GR" altLang="el-GR" dirty="0"/>
              <a:t>Διδακτική Μαθηματικών ΙΙ</a:t>
            </a:r>
            <a:endParaRPr lang="el-GR" dirty="0"/>
          </a:p>
        </p:txBody>
      </p:sp>
      <p:sp>
        <p:nvSpPr>
          <p:cNvPr id="5" name="Υπότιτλος 4"/>
          <p:cNvSpPr>
            <a:spLocks noGrp="1"/>
          </p:cNvSpPr>
          <p:nvPr>
            <p:ph type="subTitle" idx="1"/>
          </p:nvPr>
        </p:nvSpPr>
        <p:spPr/>
        <p:txBody>
          <a:bodyPr/>
          <a:lstStyle/>
          <a:p>
            <a:r>
              <a:rPr lang="el-GR" altLang="el-GR" dirty="0"/>
              <a:t>Δέσποινα </a:t>
            </a:r>
            <a:r>
              <a:rPr lang="el-GR" altLang="el-GR" dirty="0" err="1"/>
              <a:t>Πόταρη</a:t>
            </a:r>
            <a:endParaRPr lang="el-GR" altLang="el-GR" dirty="0"/>
          </a:p>
        </p:txBody>
      </p:sp>
    </p:spTree>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Παραδείγματα μαθηματικών καταστάσεων από τα σχολικά βιβλία</a:t>
            </a:r>
            <a:r>
              <a:rPr lang="en-US" altLang="el-GR" sz="3200" dirty="0"/>
              <a:t> </a:t>
            </a:r>
            <a:r>
              <a:rPr lang="en-US" altLang="el-GR" sz="3200" dirty="0" smtClean="0"/>
              <a:t>(3/5</a:t>
            </a:r>
            <a:r>
              <a:rPr lang="en-US" altLang="el-GR" sz="3200" dirty="0"/>
              <a:t>)</a:t>
            </a:r>
            <a:endParaRPr lang="el-GR" sz="3200" dirty="0"/>
          </a:p>
        </p:txBody>
      </p:sp>
      <p:sp>
        <p:nvSpPr>
          <p:cNvPr id="5" name="8 - Θέση περιεχομένου"/>
          <p:cNvSpPr>
            <a:spLocks noGrp="1"/>
          </p:cNvSpPr>
          <p:nvPr>
            <p:ph sz="half" idx="1"/>
          </p:nvPr>
        </p:nvSpPr>
        <p:spPr>
          <a:xfrm>
            <a:off x="683568" y="1484784"/>
            <a:ext cx="3812232" cy="4641378"/>
          </a:xfrm>
        </p:spPr>
        <p:txBody>
          <a:bodyPr>
            <a:normAutofit fontScale="92500" lnSpcReduction="10000"/>
          </a:bodyPr>
          <a:lstStyle/>
          <a:p>
            <a:r>
              <a:rPr lang="el-GR" altLang="el-GR" sz="1800" b="1" i="1" dirty="0" smtClean="0"/>
              <a:t>Αφού διατάξετε τους αριθμούς 0, 8, -2, 4, -5 τότε:</a:t>
            </a:r>
          </a:p>
          <a:p>
            <a:pPr>
              <a:buFont typeface="+mj-lt"/>
              <a:buAutoNum type="arabicPeriod"/>
            </a:pPr>
            <a:r>
              <a:rPr lang="el-GR" altLang="el-GR" sz="1800" b="1" i="1" dirty="0" smtClean="0"/>
              <a:t>Να διατάξετε και τους αριθμούς που προκύπτουν αν σε καθέναν από τους παραπάνω αριθμούς προσθέσετε τον αριθμό 3</a:t>
            </a:r>
          </a:p>
          <a:p>
            <a:pPr>
              <a:buFont typeface="+mj-lt"/>
              <a:buAutoNum type="arabicPeriod"/>
            </a:pPr>
            <a:r>
              <a:rPr lang="el-GR" altLang="el-GR" sz="1800" b="1" i="1" dirty="0" smtClean="0"/>
              <a:t>Να διατάξετε και τους αριθμούς που προκύπτουν, αν </a:t>
            </a:r>
          </a:p>
          <a:p>
            <a:pPr marL="400050" indent="-400050">
              <a:buFont typeface="+mj-lt"/>
              <a:buAutoNum type="romanUcPeriod"/>
            </a:pPr>
            <a:r>
              <a:rPr lang="el-GR" altLang="el-GR" sz="1800" b="1" i="1" dirty="0" smtClean="0"/>
              <a:t>αφαιρέσετε τον αριθμό 3, </a:t>
            </a:r>
          </a:p>
          <a:p>
            <a:pPr marL="400050" indent="-400050">
              <a:buFont typeface="+mj-lt"/>
              <a:buAutoNum type="romanUcPeriod"/>
            </a:pPr>
            <a:r>
              <a:rPr lang="el-GR" altLang="el-GR" sz="1800" b="1" i="1" dirty="0" smtClean="0"/>
              <a:t>πολλαπλασιάσετε με τον αριθμό 2</a:t>
            </a:r>
          </a:p>
          <a:p>
            <a:pPr marL="400050" indent="-400050">
              <a:buFont typeface="+mj-lt"/>
              <a:buAutoNum type="romanUcPeriod"/>
            </a:pPr>
            <a:r>
              <a:rPr lang="el-GR" altLang="el-GR" sz="1800" b="1" i="1" dirty="0" smtClean="0"/>
              <a:t>πολλαπλασιάσετε με τον αριθμό -2</a:t>
            </a:r>
          </a:p>
          <a:p>
            <a:r>
              <a:rPr lang="el-GR" altLang="el-GR" sz="1800" b="1" i="1" dirty="0" smtClean="0"/>
              <a:t>Σε ποια από τις προηγούμενες περιπτώσεις η φορά των ανισοτήτων διατηρείται και σε ποια αλλάζει; (Ανισότητες, Γ΄ Γυμνασίου)</a:t>
            </a:r>
          </a:p>
          <a:p>
            <a:endParaRPr lang="el-GR" altLang="el-GR" sz="1800" dirty="0" smtClean="0"/>
          </a:p>
        </p:txBody>
      </p:sp>
      <p:sp>
        <p:nvSpPr>
          <p:cNvPr id="6" name="9 - Θέση περιεχομένου"/>
          <p:cNvSpPr txBox="1">
            <a:spLocks/>
          </p:cNvSpPr>
          <p:nvPr/>
        </p:nvSpPr>
        <p:spPr>
          <a:xfrm>
            <a:off x="4932040" y="1484783"/>
            <a:ext cx="3754760" cy="464137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400" dirty="0" smtClean="0"/>
              <a:t>Έννοια της διάταξης – Ιδιότητες </a:t>
            </a:r>
          </a:p>
          <a:p>
            <a:r>
              <a:rPr lang="el-GR" altLang="el-GR" sz="2400" dirty="0" smtClean="0"/>
              <a:t>Τεχνικές (αριθμητικοί υπολογισμοί)</a:t>
            </a:r>
          </a:p>
          <a:p>
            <a:r>
              <a:rPr lang="el-GR" altLang="el-GR" sz="2400" dirty="0" smtClean="0"/>
              <a:t>Επαγωγική σκέψη - Εικασία</a:t>
            </a:r>
          </a:p>
        </p:txBody>
      </p:sp>
    </p:spTree>
    <p:extLst>
      <p:ext uri="{BB962C8B-B14F-4D97-AF65-F5344CB8AC3E}">
        <p14:creationId xmlns:p14="http://schemas.microsoft.com/office/powerpoint/2010/main" val="2654495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sz="3200" dirty="0"/>
              <a:t>Παραδείγματα μαθηματικών καταστάσεων από τα σχολικά βιβλία</a:t>
            </a:r>
            <a:r>
              <a:rPr lang="en-US" altLang="el-GR" sz="3200" dirty="0"/>
              <a:t> </a:t>
            </a:r>
            <a:r>
              <a:rPr lang="en-US" altLang="el-GR" sz="3200" dirty="0" smtClean="0"/>
              <a:t>(4/5</a:t>
            </a:r>
            <a:r>
              <a:rPr lang="en-US" altLang="el-GR" sz="3200" dirty="0"/>
              <a:t>)</a:t>
            </a:r>
            <a:endParaRPr lang="el-GR" sz="3200" dirty="0"/>
          </a:p>
        </p:txBody>
      </p:sp>
      <p:sp>
        <p:nvSpPr>
          <p:cNvPr id="5" name="Θέση περιεχομένου 4"/>
          <p:cNvSpPr>
            <a:spLocks noGrp="1"/>
          </p:cNvSpPr>
          <p:nvPr>
            <p:ph idx="1"/>
          </p:nvPr>
        </p:nvSpPr>
        <p:spPr/>
        <p:txBody>
          <a:bodyPr>
            <a:noAutofit/>
          </a:bodyPr>
          <a:lstStyle/>
          <a:p>
            <a:pPr>
              <a:spcBef>
                <a:spcPct val="0"/>
              </a:spcBef>
              <a:buNone/>
            </a:pPr>
            <a:r>
              <a:rPr lang="el-GR" altLang="el-GR" sz="2400" dirty="0" smtClean="0"/>
              <a:t>     Δίνονται </a:t>
            </a:r>
            <a:r>
              <a:rPr lang="el-GR" altLang="el-GR" sz="2400" dirty="0"/>
              <a:t>δύο ορθογώνια και ισοσκελή τρίγωνα με κάθετες πλευρές 5 </a:t>
            </a:r>
            <a:r>
              <a:rPr lang="en-US" altLang="el-GR" sz="2400" dirty="0"/>
              <a:t>cm </a:t>
            </a:r>
            <a:r>
              <a:rPr lang="el-GR" altLang="el-GR" sz="2400" dirty="0"/>
              <a:t>και ένα τετράγωνο πλευράς 5 </a:t>
            </a:r>
            <a:r>
              <a:rPr lang="en-US" altLang="el-GR" sz="2400" dirty="0"/>
              <a:t>cm. </a:t>
            </a:r>
            <a:endParaRPr lang="el-GR" altLang="el-GR" sz="2400" dirty="0" smtClean="0"/>
          </a:p>
          <a:p>
            <a:pPr>
              <a:spcBef>
                <a:spcPct val="0"/>
              </a:spcBef>
              <a:buNone/>
            </a:pPr>
            <a:endParaRPr lang="el-GR" altLang="el-GR" sz="2400" dirty="0"/>
          </a:p>
          <a:p>
            <a:pPr marL="457200" indent="-457200">
              <a:spcBef>
                <a:spcPct val="0"/>
              </a:spcBef>
              <a:buFont typeface="+mj-lt"/>
              <a:buAutoNum type="alphaUcPeriod"/>
            </a:pPr>
            <a:r>
              <a:rPr lang="el-GR" altLang="el-GR" sz="2400" dirty="0" smtClean="0"/>
              <a:t>Μπορείτε </a:t>
            </a:r>
            <a:r>
              <a:rPr lang="el-GR" altLang="el-GR" sz="2400" dirty="0"/>
              <a:t>χρησιμοποιώντας τα τρία αυτά σχήματα να κατασκευάσετε </a:t>
            </a:r>
            <a:r>
              <a:rPr lang="en-US" altLang="el-GR" sz="2400" dirty="0" err="1"/>
              <a:t>i</a:t>
            </a:r>
            <a:r>
              <a:rPr lang="el-GR" altLang="el-GR" sz="2400" dirty="0" smtClean="0"/>
              <a:t>) </a:t>
            </a:r>
            <a:r>
              <a:rPr lang="el-GR" altLang="el-GR" sz="2400" dirty="0"/>
              <a:t>ένα ορθογώνιο πλάτους 10 </a:t>
            </a:r>
            <a:r>
              <a:rPr lang="en-US" altLang="el-GR" sz="2400" dirty="0"/>
              <a:t>cm </a:t>
            </a:r>
            <a:r>
              <a:rPr lang="el-GR" altLang="el-GR" sz="2400" dirty="0"/>
              <a:t>και ύψους 5 </a:t>
            </a:r>
            <a:r>
              <a:rPr lang="en-US" altLang="el-GR" sz="2400" dirty="0"/>
              <a:t>cm</a:t>
            </a:r>
            <a:r>
              <a:rPr lang="el-GR" altLang="el-GR" sz="2400" dirty="0"/>
              <a:t>; </a:t>
            </a:r>
            <a:r>
              <a:rPr lang="en-US" altLang="el-GR" sz="2400" dirty="0" smtClean="0"/>
              <a:t>ii</a:t>
            </a:r>
            <a:r>
              <a:rPr lang="el-GR" altLang="el-GR" sz="2400" dirty="0" smtClean="0"/>
              <a:t>) </a:t>
            </a:r>
            <a:r>
              <a:rPr lang="el-GR" altLang="el-GR" sz="2400" dirty="0"/>
              <a:t>Ένα ισοσκελές ορθογώνιο τρίγωνο του οποίου οι κάθετες πλευρές είναι 10 </a:t>
            </a:r>
            <a:r>
              <a:rPr lang="en-US" altLang="el-GR" sz="2400" dirty="0"/>
              <a:t>cm</a:t>
            </a:r>
            <a:r>
              <a:rPr lang="el-GR" altLang="el-GR" sz="2400" dirty="0"/>
              <a:t>; </a:t>
            </a:r>
            <a:r>
              <a:rPr lang="en-US" altLang="el-GR" sz="2400" dirty="0" smtClean="0"/>
              <a:t>iii</a:t>
            </a:r>
            <a:r>
              <a:rPr lang="el-GR" altLang="el-GR" sz="2400" dirty="0" smtClean="0"/>
              <a:t>) </a:t>
            </a:r>
            <a:r>
              <a:rPr lang="el-GR" altLang="el-GR" sz="2400" dirty="0"/>
              <a:t>Ένα ισοσκελές τραπέζιο με βάσεις 5 </a:t>
            </a:r>
            <a:r>
              <a:rPr lang="en-US" altLang="el-GR" sz="2400" dirty="0"/>
              <a:t>cm </a:t>
            </a:r>
            <a:r>
              <a:rPr lang="el-GR" altLang="el-GR" sz="2400" dirty="0"/>
              <a:t>και 15 </a:t>
            </a:r>
            <a:r>
              <a:rPr lang="en-US" altLang="el-GR" sz="2400" dirty="0"/>
              <a:t>cm</a:t>
            </a:r>
            <a:r>
              <a:rPr lang="el-GR" altLang="el-GR" sz="2400" dirty="0"/>
              <a:t>;</a:t>
            </a:r>
          </a:p>
          <a:p>
            <a:pPr marL="457200" indent="-457200">
              <a:spcBef>
                <a:spcPct val="0"/>
              </a:spcBef>
              <a:buFont typeface="+mj-lt"/>
              <a:buAutoNum type="alphaUcPeriod"/>
            </a:pPr>
            <a:r>
              <a:rPr lang="el-GR" altLang="el-GR" sz="2400" dirty="0" smtClean="0"/>
              <a:t>Τι </a:t>
            </a:r>
            <a:r>
              <a:rPr lang="el-GR" altLang="el-GR" sz="2400" dirty="0"/>
              <a:t>έκταση καταλαμβάνουν τα παραπάνω σχήματα στο επίπεδο, αν θεωρήσουμε ως μονάδα μέτρησης το τετραγωνάκι πλευράς 1 </a:t>
            </a:r>
            <a:r>
              <a:rPr lang="en-US" altLang="el-GR" sz="2400" dirty="0"/>
              <a:t>cm</a:t>
            </a:r>
            <a:r>
              <a:rPr lang="el-GR" altLang="el-GR" sz="2400" dirty="0"/>
              <a:t>; (Β</a:t>
            </a:r>
            <a:r>
              <a:rPr lang="el-GR" altLang="el-GR" sz="2400" dirty="0" smtClean="0"/>
              <a:t>΄</a:t>
            </a:r>
            <a:r>
              <a:rPr lang="en-US" altLang="el-GR" sz="2400" dirty="0" smtClean="0"/>
              <a:t> </a:t>
            </a:r>
            <a:r>
              <a:rPr lang="el-GR" altLang="el-GR" sz="2400" dirty="0" smtClean="0"/>
              <a:t>Γυμνασίου</a:t>
            </a:r>
            <a:r>
              <a:rPr lang="el-GR" altLang="el-GR" sz="2400" dirty="0"/>
              <a:t>)</a:t>
            </a:r>
          </a:p>
        </p:txBody>
      </p:sp>
    </p:spTree>
    <p:extLst>
      <p:ext uri="{BB962C8B-B14F-4D97-AF65-F5344CB8AC3E}">
        <p14:creationId xmlns:p14="http://schemas.microsoft.com/office/powerpoint/2010/main" val="2425088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Παραδείγματα μαθηματικών καταστάσεων από τα σχολικά βιβλία</a:t>
            </a:r>
            <a:r>
              <a:rPr lang="en-US" altLang="el-GR" sz="3200" dirty="0"/>
              <a:t> </a:t>
            </a:r>
            <a:r>
              <a:rPr lang="en-US" altLang="el-GR" sz="3200" dirty="0" smtClean="0"/>
              <a:t>(5/5</a:t>
            </a:r>
            <a:r>
              <a:rPr lang="en-US" altLang="el-GR" sz="3200" dirty="0"/>
              <a:t>)</a:t>
            </a:r>
            <a:endParaRPr lang="el-GR" sz="3200" dirty="0"/>
          </a:p>
        </p:txBody>
      </p:sp>
      <p:sp>
        <p:nvSpPr>
          <p:cNvPr id="5" name="2 - Θέση περιεχομένου"/>
          <p:cNvSpPr>
            <a:spLocks noGrp="1"/>
          </p:cNvSpPr>
          <p:nvPr>
            <p:ph sz="half" idx="1"/>
          </p:nvPr>
        </p:nvSpPr>
        <p:spPr>
          <a:xfrm>
            <a:off x="611560" y="1347005"/>
            <a:ext cx="3884240" cy="4602275"/>
          </a:xfrm>
        </p:spPr>
        <p:txBody>
          <a:bodyPr>
            <a:normAutofit fontScale="85000" lnSpcReduction="10000"/>
          </a:bodyPr>
          <a:lstStyle/>
          <a:p>
            <a:r>
              <a:rPr lang="el-GR" altLang="el-GR" sz="2000" b="1" i="1" dirty="0" smtClean="0"/>
              <a:t>Δίνονται δύο ορθογώνια και ισοσκελή</a:t>
            </a:r>
            <a:br>
              <a:rPr lang="el-GR" altLang="el-GR" sz="2000" b="1" i="1" dirty="0" smtClean="0"/>
            </a:br>
            <a:r>
              <a:rPr lang="el-GR" altLang="el-GR" sz="2000" b="1" i="1" dirty="0" smtClean="0"/>
              <a:t>τρίγωνα με κάθετες πλευρές 5 </a:t>
            </a:r>
            <a:r>
              <a:rPr lang="en-US" altLang="el-GR" sz="2000" b="1" i="1" dirty="0" smtClean="0"/>
              <a:t>cm </a:t>
            </a:r>
            <a:r>
              <a:rPr lang="el-GR" altLang="el-GR" sz="2000" b="1" i="1" dirty="0" smtClean="0"/>
              <a:t>και ένα τετράγωνο πλευράς 5 </a:t>
            </a:r>
            <a:r>
              <a:rPr lang="en-US" altLang="el-GR" sz="2000" b="1" i="1" dirty="0" smtClean="0"/>
              <a:t>cm. </a:t>
            </a:r>
            <a:endParaRPr lang="el-GR" altLang="el-GR" sz="2000" b="1" i="1" dirty="0" smtClean="0"/>
          </a:p>
          <a:p>
            <a:pPr marL="457200" indent="-457200">
              <a:buFont typeface="+mj-lt"/>
              <a:buAutoNum type="alphaUcPeriod"/>
            </a:pPr>
            <a:r>
              <a:rPr lang="el-GR" altLang="el-GR" sz="2000" b="1" i="1" dirty="0" smtClean="0"/>
              <a:t>Μπορείτε χρησιμοποιώντας τα τρία αυτά σχήματα να κατασκευάσετε </a:t>
            </a:r>
            <a:br>
              <a:rPr lang="el-GR" altLang="el-GR" sz="2000" b="1" i="1" dirty="0" smtClean="0"/>
            </a:br>
            <a:r>
              <a:rPr lang="en-US" altLang="el-GR" sz="2000" b="1" i="1" dirty="0" err="1" smtClean="0"/>
              <a:t>i</a:t>
            </a:r>
            <a:r>
              <a:rPr lang="el-GR" altLang="el-GR" sz="2000" b="1" i="1" dirty="0" smtClean="0"/>
              <a:t>) ένα ορθογώνιο πλάτους 10 </a:t>
            </a:r>
            <a:r>
              <a:rPr lang="en-US" altLang="el-GR" sz="2000" b="1" i="1" dirty="0" smtClean="0"/>
              <a:t>cm </a:t>
            </a:r>
            <a:r>
              <a:rPr lang="el-GR" altLang="el-GR" sz="2000" b="1" i="1" dirty="0" smtClean="0"/>
              <a:t>και ύψους 5 </a:t>
            </a:r>
            <a:r>
              <a:rPr lang="en-US" altLang="el-GR" sz="2000" b="1" i="1" dirty="0" smtClean="0"/>
              <a:t>cm</a:t>
            </a:r>
            <a:r>
              <a:rPr lang="el-GR" altLang="el-GR" sz="2000" b="1" i="1" dirty="0" smtClean="0"/>
              <a:t>; </a:t>
            </a:r>
            <a:br>
              <a:rPr lang="el-GR" altLang="el-GR" sz="2000" b="1" i="1" dirty="0" smtClean="0"/>
            </a:br>
            <a:r>
              <a:rPr lang="en-US" altLang="el-GR" sz="2000" b="1" i="1" dirty="0" smtClean="0"/>
              <a:t>ii</a:t>
            </a:r>
            <a:r>
              <a:rPr lang="el-GR" altLang="el-GR" sz="2000" b="1" i="1" dirty="0" smtClean="0"/>
              <a:t>) Ένα ισοσκελές ορθογώνιο τρίγωνο του οποίου οι κάθετες πλευρές είναι 10 </a:t>
            </a:r>
            <a:r>
              <a:rPr lang="en-US" altLang="el-GR" sz="2000" b="1" i="1" dirty="0" smtClean="0"/>
              <a:t>cm</a:t>
            </a:r>
            <a:r>
              <a:rPr lang="el-GR" altLang="el-GR" sz="2000" b="1" i="1" dirty="0" smtClean="0"/>
              <a:t>; </a:t>
            </a:r>
            <a:br>
              <a:rPr lang="el-GR" altLang="el-GR" sz="2000" b="1" i="1" dirty="0" smtClean="0"/>
            </a:br>
            <a:r>
              <a:rPr lang="en-US" altLang="el-GR" sz="2000" b="1" i="1" dirty="0" smtClean="0"/>
              <a:t>iii</a:t>
            </a:r>
            <a:r>
              <a:rPr lang="el-GR" altLang="el-GR" sz="2000" b="1" i="1" dirty="0" smtClean="0"/>
              <a:t>) Ένα ισοσκελές τραπέζιο με βάσεις 5 </a:t>
            </a:r>
            <a:r>
              <a:rPr lang="en-US" altLang="el-GR" sz="2000" b="1" i="1" dirty="0" smtClean="0"/>
              <a:t>cm </a:t>
            </a:r>
            <a:r>
              <a:rPr lang="el-GR" altLang="el-GR" sz="2000" b="1" i="1" dirty="0" smtClean="0"/>
              <a:t>και 15 </a:t>
            </a:r>
            <a:r>
              <a:rPr lang="en-US" altLang="el-GR" sz="2000" b="1" i="1" dirty="0" smtClean="0"/>
              <a:t>cm</a:t>
            </a:r>
            <a:r>
              <a:rPr lang="el-GR" altLang="el-GR" sz="2000" b="1" i="1" dirty="0" smtClean="0"/>
              <a:t>;</a:t>
            </a:r>
          </a:p>
          <a:p>
            <a:pPr marL="457200" indent="-457200">
              <a:buFont typeface="+mj-lt"/>
              <a:buAutoNum type="alphaUcPeriod"/>
            </a:pPr>
            <a:r>
              <a:rPr lang="el-GR" altLang="el-GR" sz="2000" b="1" i="1" dirty="0" smtClean="0"/>
              <a:t>Τι έκταση καταλαμβάνουν τα παραπάνω σχήματα στο επίπεδο, αν θεωρήσουμε ως μονάδα μέτρησης το τετραγωνάκι πλευράς 1 </a:t>
            </a:r>
            <a:r>
              <a:rPr lang="en-US" altLang="el-GR" sz="2000" b="1" i="1" dirty="0" smtClean="0"/>
              <a:t>cm</a:t>
            </a:r>
            <a:r>
              <a:rPr lang="el-GR" altLang="el-GR" sz="2000" b="1" i="1" dirty="0" smtClean="0"/>
              <a:t>; (Β΄ Γυμνασίου)</a:t>
            </a:r>
          </a:p>
        </p:txBody>
      </p:sp>
      <p:sp>
        <p:nvSpPr>
          <p:cNvPr id="6" name="3 - Θέση περιεχομένου"/>
          <p:cNvSpPr txBox="1">
            <a:spLocks/>
          </p:cNvSpPr>
          <p:nvPr/>
        </p:nvSpPr>
        <p:spPr>
          <a:xfrm>
            <a:off x="4788024" y="1417637"/>
            <a:ext cx="3898776" cy="47085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400" dirty="0" smtClean="0"/>
              <a:t>Κατανόηση της έννοιας του εμβαδού –διατήρηση της επιφάνειας, μονάδα μέτρησης</a:t>
            </a:r>
          </a:p>
          <a:p>
            <a:r>
              <a:rPr lang="el-GR" altLang="el-GR" sz="2400" dirty="0" smtClean="0"/>
              <a:t>Αναπαράσταση γεωμετρικών σχημάτων</a:t>
            </a:r>
          </a:p>
          <a:p>
            <a:r>
              <a:rPr lang="el-GR" altLang="el-GR" sz="2400" dirty="0" smtClean="0"/>
              <a:t>Δεξιότητες – αρίθμηση</a:t>
            </a:r>
          </a:p>
          <a:p>
            <a:r>
              <a:rPr lang="el-GR" altLang="el-GR" sz="2400" dirty="0" smtClean="0"/>
              <a:t>Λογικοί συλλογισμοί – σύγκριση, </a:t>
            </a:r>
            <a:r>
              <a:rPr lang="el-GR" altLang="el-GR" sz="2400" dirty="0" err="1" smtClean="0"/>
              <a:t>οπτικοποίηση</a:t>
            </a:r>
            <a:endParaRPr lang="el-GR" altLang="el-GR" sz="2400" dirty="0" smtClean="0"/>
          </a:p>
          <a:p>
            <a:endParaRPr lang="el-GR" altLang="el-GR" sz="2400" dirty="0" smtClean="0"/>
          </a:p>
        </p:txBody>
      </p:sp>
    </p:spTree>
    <p:extLst>
      <p:ext uri="{BB962C8B-B14F-4D97-AF65-F5344CB8AC3E}">
        <p14:creationId xmlns:p14="http://schemas.microsoft.com/office/powerpoint/2010/main" val="2429211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sz="3200" dirty="0"/>
              <a:t>Παρατηρήσεις από τις προηγούμενες αναλύσεις των τριών μαθηματικών καταστάσεων</a:t>
            </a:r>
            <a:endParaRPr lang="el-GR" sz="3200" dirty="0"/>
          </a:p>
        </p:txBody>
      </p:sp>
      <p:sp>
        <p:nvSpPr>
          <p:cNvPr id="5" name="Θέση περιεχομένου 4"/>
          <p:cNvSpPr>
            <a:spLocks noGrp="1"/>
          </p:cNvSpPr>
          <p:nvPr>
            <p:ph idx="1"/>
          </p:nvPr>
        </p:nvSpPr>
        <p:spPr/>
        <p:txBody>
          <a:bodyPr>
            <a:noAutofit/>
          </a:bodyPr>
          <a:lstStyle/>
          <a:p>
            <a:r>
              <a:rPr lang="el-GR" altLang="el-GR" dirty="0"/>
              <a:t>Και στις τρεις καταστάσεις φαίνεται ότι </a:t>
            </a:r>
          </a:p>
          <a:p>
            <a:pPr lvl="1"/>
            <a:r>
              <a:rPr lang="el-GR" altLang="el-GR" dirty="0"/>
              <a:t>δίνεται έμφαση στην εννοιολογική κατανόηση</a:t>
            </a:r>
          </a:p>
          <a:p>
            <a:pPr lvl="1"/>
            <a:r>
              <a:rPr lang="el-GR" altLang="el-GR" dirty="0"/>
              <a:t>Οι μαθητές αναμένεται να αναπτύξουν λογικούς συλλογισμούς</a:t>
            </a:r>
          </a:p>
          <a:p>
            <a:r>
              <a:rPr lang="el-GR" altLang="el-GR" dirty="0"/>
              <a:t>Η σύνδεση αναπαραστάσεων ενθαρρύνεται</a:t>
            </a:r>
          </a:p>
          <a:p>
            <a:pPr marL="0" indent="0">
              <a:buNone/>
            </a:pPr>
            <a:r>
              <a:rPr lang="el-GR" altLang="el-GR" dirty="0"/>
              <a:t>Θα μπορούσαμε να συμπεράνουμε ότι και οι τρεις δραστηριότητες υποστηρίζουν μια «πλούσια» μαθηματική δραστηριότητα.</a:t>
            </a:r>
          </a:p>
        </p:txBody>
      </p:sp>
    </p:spTree>
    <p:extLst>
      <p:ext uri="{BB962C8B-B14F-4D97-AF65-F5344CB8AC3E}">
        <p14:creationId xmlns:p14="http://schemas.microsoft.com/office/powerpoint/2010/main" val="2948056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Τι χρειάζεται για να διατηρηθεί η μαθηματική δραστηριότητα σε «υψηλά» επίπεδα;</a:t>
            </a:r>
            <a:endParaRPr lang="el-GR" sz="3200" dirty="0"/>
          </a:p>
        </p:txBody>
      </p:sp>
      <p:sp>
        <p:nvSpPr>
          <p:cNvPr id="3" name="Θέση περιεχομένου 2"/>
          <p:cNvSpPr>
            <a:spLocks noGrp="1"/>
          </p:cNvSpPr>
          <p:nvPr>
            <p:ph idx="1"/>
          </p:nvPr>
        </p:nvSpPr>
        <p:spPr/>
        <p:txBody>
          <a:bodyPr>
            <a:normAutofit/>
          </a:bodyPr>
          <a:lstStyle/>
          <a:p>
            <a:r>
              <a:rPr lang="el-GR" altLang="el-GR" sz="2800" dirty="0"/>
              <a:t>Πώς βοηθάμε τους μαθητές να «περάσουν» στο μαθηματικό αντικείμενο;</a:t>
            </a:r>
          </a:p>
          <a:p>
            <a:r>
              <a:rPr lang="el-GR" altLang="el-GR" sz="2800" dirty="0"/>
              <a:t>Πώς η πραγματική μαθηματική δραστηριότητα των μαθητών δεν γίνεται τετριμμένη;</a:t>
            </a:r>
          </a:p>
          <a:p>
            <a:r>
              <a:rPr lang="el-GR" altLang="el-GR" sz="2800" dirty="0"/>
              <a:t>Τι μορφής καθοδήγηση μπορεί να διατηρήσει τη δραστηριότητα σε «υψηλά» επίπεδα;</a:t>
            </a:r>
          </a:p>
          <a:p>
            <a:r>
              <a:rPr lang="el-GR" altLang="el-GR" sz="2800" dirty="0"/>
              <a:t>Πώς όλοι οι μαθητές της τάξης μπορούν να «κάνουν» μαθηματικά; </a:t>
            </a:r>
          </a:p>
        </p:txBody>
      </p:sp>
    </p:spTree>
    <p:extLst>
      <p:ext uri="{BB962C8B-B14F-4D97-AF65-F5344CB8AC3E}">
        <p14:creationId xmlns:p14="http://schemas.microsoft.com/office/powerpoint/2010/main" val="1879671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Προσεγγίσεις των σχολικών </a:t>
            </a:r>
            <a:r>
              <a:rPr lang="el-GR" altLang="el-GR" dirty="0" smtClean="0"/>
              <a:t>βιβλίων</a:t>
            </a:r>
            <a:r>
              <a:rPr lang="en-US" altLang="el-GR" dirty="0" smtClean="0"/>
              <a:t> (1/2)</a:t>
            </a:r>
            <a:endParaRPr lang="el-GR" dirty="0"/>
          </a:p>
        </p:txBody>
      </p:sp>
      <p:sp>
        <p:nvSpPr>
          <p:cNvPr id="5" name="Θέση περιεχομένου 4"/>
          <p:cNvSpPr>
            <a:spLocks noGrp="1"/>
          </p:cNvSpPr>
          <p:nvPr>
            <p:ph idx="1"/>
          </p:nvPr>
        </p:nvSpPr>
        <p:spPr/>
        <p:txBody>
          <a:bodyPr>
            <a:noAutofit/>
          </a:bodyPr>
          <a:lstStyle/>
          <a:p>
            <a:r>
              <a:rPr lang="el-GR" altLang="el-GR" sz="2400" dirty="0"/>
              <a:t>Στην περίπτωση του εμβαδού (Β</a:t>
            </a:r>
            <a:r>
              <a:rPr lang="el-GR" altLang="el-GR" sz="2400" dirty="0" smtClean="0"/>
              <a:t>΄</a:t>
            </a:r>
            <a:r>
              <a:rPr lang="en-US" altLang="el-GR" sz="2400" dirty="0" smtClean="0"/>
              <a:t> </a:t>
            </a:r>
            <a:r>
              <a:rPr lang="el-GR" altLang="el-GR" sz="2400" dirty="0" smtClean="0"/>
              <a:t>Γυμνασίου</a:t>
            </a:r>
            <a:r>
              <a:rPr lang="el-GR" altLang="el-GR" sz="2400" dirty="0"/>
              <a:t>) παρουσιάζεται η λύση στο βιβλίο και ο ορισμός του εμβαδού (μαθηματικό αντικείμενο)</a:t>
            </a:r>
          </a:p>
          <a:p>
            <a:r>
              <a:rPr lang="el-GR" altLang="el-GR" sz="2400" dirty="0"/>
              <a:t>Ποια είναι η πραγματική μαθηματική εμπλοκή του μαθητή σ’ αυτή την περίπτωση;</a:t>
            </a:r>
          </a:p>
          <a:p>
            <a:r>
              <a:rPr lang="el-GR" altLang="el-GR" sz="2400" dirty="0"/>
              <a:t>Τι χρειάζεται να κάνει ο εκπαιδευτικός ώστε να ενισχύσει τη μαθηματική εμπλοκή του μαθητή;</a:t>
            </a:r>
          </a:p>
        </p:txBody>
      </p:sp>
    </p:spTree>
    <p:extLst>
      <p:ext uri="{BB962C8B-B14F-4D97-AF65-F5344CB8AC3E}">
        <p14:creationId xmlns:p14="http://schemas.microsoft.com/office/powerpoint/2010/main" val="3851680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Προσεγγίσεις των σχολικών βιβλίων</a:t>
            </a:r>
            <a:r>
              <a:rPr lang="en-US" altLang="el-GR" dirty="0"/>
              <a:t> </a:t>
            </a:r>
            <a:r>
              <a:rPr lang="en-US" altLang="el-GR" dirty="0" smtClean="0"/>
              <a:t>(2/2</a:t>
            </a:r>
            <a:r>
              <a:rPr lang="en-US" altLang="el-GR" dirty="0"/>
              <a:t>)</a:t>
            </a:r>
            <a:endParaRPr lang="el-GR" dirty="0"/>
          </a:p>
        </p:txBody>
      </p:sp>
      <p:sp>
        <p:nvSpPr>
          <p:cNvPr id="3" name="Θέση περιεχομένου 2"/>
          <p:cNvSpPr>
            <a:spLocks noGrp="1"/>
          </p:cNvSpPr>
          <p:nvPr>
            <p:ph idx="1"/>
          </p:nvPr>
        </p:nvSpPr>
        <p:spPr/>
        <p:txBody>
          <a:bodyPr>
            <a:normAutofit fontScale="92500"/>
          </a:bodyPr>
          <a:lstStyle/>
          <a:p>
            <a:r>
              <a:rPr lang="el-GR" altLang="el-GR" sz="2800" dirty="0"/>
              <a:t>Στην περίπτωση της διάταξης στο βιβλίο παρουσιάζονται οι αποδείξεις των ιδιοτήτων της διάταξης.</a:t>
            </a:r>
          </a:p>
          <a:p>
            <a:r>
              <a:rPr lang="el-GR" altLang="el-GR" sz="2800" dirty="0"/>
              <a:t>Πώς οι μαθητές θα περάσουν από την εικασία στην απόδειξη;</a:t>
            </a:r>
          </a:p>
          <a:p>
            <a:r>
              <a:rPr lang="el-GR" altLang="el-GR" sz="2800" dirty="0"/>
              <a:t>Πώς θα κλείσουμε το κενό που υπάρχει σ’ αυτό το πέρασμα;</a:t>
            </a:r>
          </a:p>
          <a:p>
            <a:r>
              <a:rPr lang="el-GR" altLang="el-GR" sz="2800" dirty="0"/>
              <a:t>Πώς η απόδειξη θα συνδεθεί με την εννοιολογική κατανόηση;</a:t>
            </a:r>
          </a:p>
          <a:p>
            <a:r>
              <a:rPr lang="el-GR" altLang="el-GR" sz="2800" dirty="0"/>
              <a:t>Πώς οι ίδιοι οι μαθητές θα κατασκευάζουν αποδείξεις;</a:t>
            </a:r>
          </a:p>
        </p:txBody>
      </p:sp>
    </p:spTree>
    <p:extLst>
      <p:ext uri="{BB962C8B-B14F-4D97-AF65-F5344CB8AC3E}">
        <p14:creationId xmlns:p14="http://schemas.microsoft.com/office/powerpoint/2010/main" val="159860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Δραστηριότητα 1: Το κινητό της Κατερίνας (Β</a:t>
            </a:r>
            <a:r>
              <a:rPr lang="el-GR" altLang="el-GR" dirty="0" smtClean="0"/>
              <a:t>΄</a:t>
            </a:r>
            <a:r>
              <a:rPr lang="en-US" altLang="el-GR" dirty="0" smtClean="0"/>
              <a:t> </a:t>
            </a:r>
            <a:r>
              <a:rPr lang="el-GR" altLang="el-GR" dirty="0" smtClean="0"/>
              <a:t>Γυμνασίου)</a:t>
            </a:r>
            <a:r>
              <a:rPr lang="en-US" altLang="el-GR" dirty="0" smtClean="0"/>
              <a:t> (1/2)</a:t>
            </a:r>
            <a:endParaRPr lang="el-GR" dirty="0"/>
          </a:p>
        </p:txBody>
      </p:sp>
      <p:sp>
        <p:nvSpPr>
          <p:cNvPr id="5" name="Θέση περιεχομένου 4"/>
          <p:cNvSpPr>
            <a:spLocks noGrp="1"/>
          </p:cNvSpPr>
          <p:nvPr>
            <p:ph idx="1"/>
          </p:nvPr>
        </p:nvSpPr>
        <p:spPr/>
        <p:txBody>
          <a:bodyPr>
            <a:noAutofit/>
          </a:bodyPr>
          <a:lstStyle/>
          <a:p>
            <a:pPr marL="0" indent="0">
              <a:buNone/>
            </a:pPr>
            <a:r>
              <a:rPr lang="el-GR" altLang="el-GR" sz="2400" i="1" dirty="0"/>
              <a:t>Η Κατερίνα έχει κινητό τηλέφωνο με χρέωση 0,9 € για κάθε</a:t>
            </a:r>
            <a:r>
              <a:rPr lang="en-US" altLang="el-GR" sz="2400" i="1" dirty="0"/>
              <a:t> </a:t>
            </a:r>
            <a:r>
              <a:rPr lang="el-GR" altLang="el-GR" sz="2400" i="1" dirty="0"/>
              <a:t>λεπτό ομιλίας.</a:t>
            </a:r>
          </a:p>
          <a:p>
            <a:pPr>
              <a:buNone/>
            </a:pPr>
            <a:r>
              <a:rPr lang="el-GR" altLang="el-GR" sz="2400" i="1" dirty="0"/>
              <a:t>α) Αν ονομάσουμε x το χρόνο ομιλίας (σε λεπτά) και y το ποσό</a:t>
            </a:r>
            <a:r>
              <a:rPr lang="en-US" altLang="el-GR" sz="2400" i="1" dirty="0"/>
              <a:t> </a:t>
            </a:r>
            <a:r>
              <a:rPr lang="el-GR" altLang="el-GR" sz="2400" i="1" dirty="0"/>
              <a:t>πληρωμής (σε €) που αντιστοιχεί, να συμπληρώσετε τον</a:t>
            </a:r>
            <a:r>
              <a:rPr lang="en-US" altLang="el-GR" sz="2400" i="1" dirty="0"/>
              <a:t> </a:t>
            </a:r>
            <a:r>
              <a:rPr lang="el-GR" altLang="el-GR" sz="2400" i="1" dirty="0"/>
              <a:t>παρακάτω πίνακα</a:t>
            </a:r>
            <a:r>
              <a:rPr lang="el-GR" altLang="el-GR" sz="2400" i="1" dirty="0" smtClean="0"/>
              <a:t>.</a:t>
            </a:r>
            <a:endParaRPr lang="en-US" altLang="el-GR" sz="2400" i="1" dirty="0"/>
          </a:p>
          <a:p>
            <a:pPr>
              <a:buNone/>
            </a:pPr>
            <a:r>
              <a:rPr lang="en-US" altLang="el-GR" sz="2400" i="1" dirty="0"/>
              <a:t> </a:t>
            </a:r>
            <a:r>
              <a:rPr lang="el-GR" altLang="el-GR" sz="2400" i="1" dirty="0" smtClean="0"/>
              <a:t>Χρόνος </a:t>
            </a:r>
            <a:r>
              <a:rPr lang="el-GR" altLang="el-GR" sz="2400" i="1" dirty="0"/>
              <a:t>ομιλίας </a:t>
            </a:r>
            <a:r>
              <a:rPr lang="en-US" altLang="el-GR" sz="2400" i="1" dirty="0"/>
              <a:t>x</a:t>
            </a:r>
            <a:r>
              <a:rPr lang="el-GR" altLang="el-GR" sz="2400" i="1" dirty="0"/>
              <a:t>	  </a:t>
            </a:r>
            <a:r>
              <a:rPr lang="en-US" altLang="el-GR" sz="2400" i="1" dirty="0"/>
              <a:t>  </a:t>
            </a:r>
            <a:r>
              <a:rPr lang="el-GR" altLang="el-GR" sz="2400" i="1" dirty="0"/>
              <a:t>1	</a:t>
            </a:r>
            <a:r>
              <a:rPr lang="en-US" altLang="el-GR" sz="2400" i="1" dirty="0"/>
              <a:t>  </a:t>
            </a:r>
            <a:r>
              <a:rPr lang="el-GR" altLang="el-GR" sz="2400" i="1" dirty="0"/>
              <a:t>5	</a:t>
            </a:r>
            <a:r>
              <a:rPr lang="en-US" altLang="el-GR" sz="2400" i="1" dirty="0"/>
              <a:t> </a:t>
            </a:r>
            <a:r>
              <a:rPr lang="el-GR" altLang="el-GR" sz="2400" i="1" dirty="0"/>
              <a:t>10	15	20</a:t>
            </a:r>
          </a:p>
          <a:p>
            <a:pPr>
              <a:buNone/>
            </a:pPr>
            <a:r>
              <a:rPr lang="en-US" altLang="el-GR" sz="2400" i="1" dirty="0"/>
              <a:t> </a:t>
            </a:r>
            <a:r>
              <a:rPr lang="el-GR" altLang="el-GR" sz="2400" i="1" dirty="0"/>
              <a:t>Ποσό πληρωμής</a:t>
            </a:r>
            <a:r>
              <a:rPr lang="en-US" altLang="el-GR" sz="2400" i="1" dirty="0"/>
              <a:t> y</a:t>
            </a:r>
          </a:p>
          <a:p>
            <a:pPr marL="0" indent="0">
              <a:buNone/>
            </a:pPr>
            <a:r>
              <a:rPr lang="el-GR" altLang="el-GR" sz="2400" i="1" dirty="0"/>
              <a:t>Να εκφράσετε το y ως συνάρτηση του x και να σχεδιάσετε σε σύστημα αξόνων τη γραφική παράσταση της συνάρτησης αυτής</a:t>
            </a:r>
            <a:endParaRPr lang="el-GR" altLang="el-GR" sz="2400" dirty="0"/>
          </a:p>
        </p:txBody>
      </p:sp>
    </p:spTree>
    <p:extLst>
      <p:ext uri="{BB962C8B-B14F-4D97-AF65-F5344CB8AC3E}">
        <p14:creationId xmlns:p14="http://schemas.microsoft.com/office/powerpoint/2010/main" val="1187424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Δραστηριότητα 1: Το κινητό της Κατερίνας (Β΄</a:t>
            </a:r>
            <a:r>
              <a:rPr lang="en-US" altLang="el-GR" dirty="0"/>
              <a:t> </a:t>
            </a:r>
            <a:r>
              <a:rPr lang="el-GR" altLang="el-GR" dirty="0"/>
              <a:t>Γυμνασίου)</a:t>
            </a:r>
            <a:r>
              <a:rPr lang="en-US" altLang="el-GR" dirty="0"/>
              <a:t> </a:t>
            </a:r>
            <a:r>
              <a:rPr lang="en-US" altLang="el-GR" dirty="0" smtClean="0"/>
              <a:t>(2/2</a:t>
            </a:r>
            <a:r>
              <a:rPr lang="en-US" altLang="el-GR" dirty="0"/>
              <a:t>)</a:t>
            </a:r>
            <a:endParaRPr lang="el-GR" dirty="0"/>
          </a:p>
        </p:txBody>
      </p:sp>
      <p:sp>
        <p:nvSpPr>
          <p:cNvPr id="3" name="Θέση περιεχομένου 2"/>
          <p:cNvSpPr>
            <a:spLocks noGrp="1"/>
          </p:cNvSpPr>
          <p:nvPr>
            <p:ph idx="1"/>
          </p:nvPr>
        </p:nvSpPr>
        <p:spPr/>
        <p:txBody>
          <a:bodyPr>
            <a:normAutofit/>
          </a:bodyPr>
          <a:lstStyle/>
          <a:p>
            <a:pPr>
              <a:buNone/>
            </a:pPr>
            <a:r>
              <a:rPr lang="el-GR" altLang="el-GR" sz="2800" i="1" dirty="0"/>
              <a:t>β) Η τηλεφωνική εταιρεία χρεώνει και 10 € πάγιο το μήνα.</a:t>
            </a:r>
            <a:r>
              <a:rPr lang="en-US" altLang="el-GR" sz="2800" i="1" dirty="0"/>
              <a:t> </a:t>
            </a:r>
            <a:r>
              <a:rPr lang="el-GR" altLang="el-GR" sz="2800" i="1" dirty="0"/>
              <a:t>Να συμπληρώσετε τον παρακάτω πίνακα με το νέο ποσό</a:t>
            </a:r>
            <a:r>
              <a:rPr lang="en-US" altLang="el-GR" sz="2800" i="1" dirty="0"/>
              <a:t> </a:t>
            </a:r>
            <a:r>
              <a:rPr lang="el-GR" altLang="el-GR" sz="2800" i="1" dirty="0"/>
              <a:t>πληρωμής y με την προσθήκη και των 10 €.</a:t>
            </a:r>
          </a:p>
          <a:p>
            <a:pPr marL="0" indent="0">
              <a:buNone/>
            </a:pPr>
            <a:r>
              <a:rPr lang="el-GR" altLang="el-GR" sz="2800" i="1" dirty="0" smtClean="0"/>
              <a:t>Να </a:t>
            </a:r>
            <a:r>
              <a:rPr lang="el-GR" altLang="el-GR" sz="2800" i="1" dirty="0"/>
              <a:t>εκφράσετε το νέο ποσό πληρωμής y ως συνάρτηση του</a:t>
            </a:r>
            <a:r>
              <a:rPr lang="en-US" altLang="el-GR" sz="2800" i="1" dirty="0"/>
              <a:t> </a:t>
            </a:r>
            <a:r>
              <a:rPr lang="el-GR" altLang="el-GR" sz="2800" i="1" dirty="0"/>
              <a:t>χρόνου ομιλίας x και να σχεδιάσετε τη γραφική</a:t>
            </a:r>
            <a:r>
              <a:rPr lang="en-US" altLang="el-GR" sz="2800" i="1" dirty="0"/>
              <a:t> </a:t>
            </a:r>
            <a:r>
              <a:rPr lang="el-GR" altLang="el-GR" sz="2800" i="1" dirty="0"/>
              <a:t>παράσταση της συνάρτησης αυτής στο ίδιο σύστημα συντεταγμένων.</a:t>
            </a:r>
          </a:p>
          <a:p>
            <a:pPr>
              <a:buNone/>
            </a:pPr>
            <a:r>
              <a:rPr lang="el-GR" altLang="el-GR" sz="2800" i="1" dirty="0"/>
              <a:t> γ) Τι σχέση έχουν οι δύο αυτές γραφικές παραστάσεις;</a:t>
            </a:r>
            <a:endParaRPr lang="el-GR" altLang="el-GR" sz="2800" dirty="0"/>
          </a:p>
        </p:txBody>
      </p:sp>
    </p:spTree>
    <p:extLst>
      <p:ext uri="{BB962C8B-B14F-4D97-AF65-F5344CB8AC3E}">
        <p14:creationId xmlns:p14="http://schemas.microsoft.com/office/powerpoint/2010/main" val="3411154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Ποια χαρακτηριστικά έχει η παραπάνω δραστηριότητα</a:t>
            </a:r>
            <a:endParaRPr lang="el-GR" dirty="0"/>
          </a:p>
        </p:txBody>
      </p:sp>
      <p:sp>
        <p:nvSpPr>
          <p:cNvPr id="5" name="Θέση περιεχομένου 4"/>
          <p:cNvSpPr>
            <a:spLocks noGrp="1"/>
          </p:cNvSpPr>
          <p:nvPr>
            <p:ph idx="1"/>
          </p:nvPr>
        </p:nvSpPr>
        <p:spPr/>
        <p:txBody>
          <a:bodyPr>
            <a:noAutofit/>
          </a:bodyPr>
          <a:lstStyle/>
          <a:p>
            <a:r>
              <a:rPr lang="el-GR" altLang="el-GR" sz="2400" dirty="0"/>
              <a:t>Κινεί το ενδιαφέρον των μαθητών (κινητή τηλεφωνία – πραγματική κατάσταση)</a:t>
            </a:r>
          </a:p>
          <a:p>
            <a:r>
              <a:rPr lang="el-GR" altLang="el-GR" sz="2400" dirty="0"/>
              <a:t>Η ίδια η πραγματική κατάσταση «εξαφανίζεται» γρήγορα (το ερώτημα γ) μιλάει για σύγκριση γραφικών παραστάσεων)</a:t>
            </a:r>
          </a:p>
          <a:p>
            <a:r>
              <a:rPr lang="el-GR" altLang="el-GR" sz="2400" dirty="0"/>
              <a:t>Η κατάσταση είναι το «ντύσιμο» για το μαθηματικό αντικείμενο</a:t>
            </a:r>
          </a:p>
          <a:p>
            <a:r>
              <a:rPr lang="el-GR" altLang="el-GR" sz="2400" dirty="0"/>
              <a:t>Η μαθηματικοποίηση της κατάστασης έχει ήδη γίνει (εισαγωγή μεταβλητών, πρόταση για γραφική παράσταση)</a:t>
            </a:r>
          </a:p>
        </p:txBody>
      </p:sp>
    </p:spTree>
    <p:extLst>
      <p:ext uri="{BB962C8B-B14F-4D97-AF65-F5344CB8AC3E}">
        <p14:creationId xmlns:p14="http://schemas.microsoft.com/office/powerpoint/2010/main" val="1256696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Μορφές </a:t>
            </a:r>
            <a:r>
              <a:rPr lang="el-GR" altLang="el-GR" dirty="0" smtClean="0"/>
              <a:t>δραστηριότητας (1/4)</a:t>
            </a:r>
            <a:endParaRPr lang="el-GR" dirty="0"/>
          </a:p>
        </p:txBody>
      </p:sp>
      <p:sp>
        <p:nvSpPr>
          <p:cNvPr id="5" name="Θέση περιεχομένου 4"/>
          <p:cNvSpPr>
            <a:spLocks noGrp="1"/>
          </p:cNvSpPr>
          <p:nvPr>
            <p:ph idx="1"/>
          </p:nvPr>
        </p:nvSpPr>
        <p:spPr/>
        <p:txBody>
          <a:bodyPr>
            <a:noAutofit/>
          </a:bodyPr>
          <a:lstStyle/>
          <a:p>
            <a:pPr>
              <a:lnSpc>
                <a:spcPct val="80000"/>
              </a:lnSpc>
              <a:buNone/>
            </a:pPr>
            <a:r>
              <a:rPr lang="el-GR" altLang="el-GR" sz="2000" dirty="0" smtClean="0"/>
              <a:t>      «</a:t>
            </a:r>
            <a:r>
              <a:rPr lang="el-GR" altLang="el-GR" sz="2000" dirty="0"/>
              <a:t>Ένας υπολογιστής μολύνθηκε από κάποιο ιό, ο οποίος είχε την ιδιότητα να καταστρέφει τα ηλεκτρονικά αρχεία με τον εξής τρόπο: Κάθε μολυσμένο αρχείο μόλυνε, με τη σειρά του, τρία άλλα αρχεία με τον εξής τρόπο: Κάθε μολυσμένο αρχείο μόλυνε, με τη σειρά του, τρία άλλα αρχεία μέσα σε μία ώρα λειτουργίας του υπολογιστή. Προσπάθησε να βρεις πόσα αρχεία έχουν μολυνθεί σε πέντε ώρες (Α</a:t>
            </a:r>
            <a:r>
              <a:rPr lang="el-GR" altLang="el-GR" sz="2000" dirty="0" smtClean="0"/>
              <a:t>΄ Γυμνασίου</a:t>
            </a:r>
            <a:r>
              <a:rPr lang="el-GR" altLang="el-GR" sz="2000" dirty="0"/>
              <a:t>, δυνάμεις ρητών με εκθέτη φυσικό</a:t>
            </a:r>
            <a:r>
              <a:rPr lang="el-GR" altLang="el-GR" sz="2000" dirty="0" smtClean="0"/>
              <a:t>)»</a:t>
            </a:r>
            <a:endParaRPr lang="el-GR" altLang="el-GR" sz="2000" dirty="0"/>
          </a:p>
          <a:p>
            <a:pPr>
              <a:lnSpc>
                <a:spcPct val="80000"/>
              </a:lnSpc>
              <a:buNone/>
            </a:pPr>
            <a:r>
              <a:rPr lang="el-GR" altLang="el-GR" sz="2000" dirty="0"/>
              <a:t>	</a:t>
            </a:r>
            <a:r>
              <a:rPr lang="el-GR" altLang="el-GR" sz="2000" i="1" dirty="0"/>
              <a:t>Βρείτε όλους τους δυνατούς τρόπους που μπορεί να αναλυθεί ο αριθμός 35 σε αθροίσματα. </a:t>
            </a:r>
          </a:p>
          <a:p>
            <a:pPr>
              <a:lnSpc>
                <a:spcPct val="80000"/>
              </a:lnSpc>
              <a:buNone/>
            </a:pPr>
            <a:r>
              <a:rPr lang="el-GR" altLang="el-GR" sz="2000" i="1" dirty="0"/>
              <a:t>	Ο αρχαίος φιλόσοφος Ζήνωνας, που έζησε στη Μεγάλη Ελλάδα το 490-430 </a:t>
            </a:r>
            <a:r>
              <a:rPr lang="el-GR" altLang="el-GR" sz="2000" i="1" dirty="0" smtClean="0"/>
              <a:t>π.χ. </a:t>
            </a:r>
            <a:r>
              <a:rPr lang="el-GR" altLang="el-GR" sz="2000" i="1" dirty="0"/>
              <a:t>διατύπωσε, μεταξύ άλλων και το παρακάτω παράδοξο του Αχιλλέα με τη χελώνα: «Ο Αχιλλέας βαδίζει 10 φορές πιο γρήγορα από τη χελώνα. Δε θα μπορέσει ποτέ να τη φτάσει, αν η χελώνα προηγείται ένα στάδιο (192 μέτρα περίπου) απ’ αυτόν» Ερεύνησε κα προσπάθησε να επιβεβαιώσεις ή να απορρίψεις το </a:t>
            </a:r>
            <a:r>
              <a:rPr lang="el-GR" altLang="el-GR" sz="2000" i="1" dirty="0" smtClean="0"/>
              <a:t>λόγο </a:t>
            </a:r>
            <a:r>
              <a:rPr lang="el-GR" altLang="el-GR" sz="2000" i="1" dirty="0"/>
              <a:t>για τον οποίο ο Ζήνωνας ισχυρίζεται κάτι τέτοιο.</a:t>
            </a:r>
          </a:p>
        </p:txBody>
      </p:sp>
    </p:spTree>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Το Δίλημμα της Κινητής Τηλεφωνίας (Βούκας, Σταματόπουλος, </a:t>
            </a:r>
            <a:r>
              <a:rPr lang="el-GR" altLang="el-GR" sz="3200" dirty="0" err="1"/>
              <a:t>Τσιτσιρίγκα</a:t>
            </a:r>
            <a:r>
              <a:rPr lang="el-GR" altLang="el-GR" sz="3200" dirty="0" smtClean="0"/>
              <a:t>)</a:t>
            </a:r>
            <a:r>
              <a:rPr lang="en-US" altLang="el-GR" sz="3200" dirty="0" smtClean="0"/>
              <a:t> (1/3)</a:t>
            </a:r>
            <a:endParaRPr lang="el-GR" sz="3200" dirty="0"/>
          </a:p>
        </p:txBody>
      </p:sp>
      <p:sp>
        <p:nvSpPr>
          <p:cNvPr id="3" name="Θέση περιεχομένου 2"/>
          <p:cNvSpPr>
            <a:spLocks noGrp="1"/>
          </p:cNvSpPr>
          <p:nvPr>
            <p:ph idx="1"/>
          </p:nvPr>
        </p:nvSpPr>
        <p:spPr/>
        <p:txBody>
          <a:bodyPr>
            <a:normAutofit/>
          </a:bodyPr>
          <a:lstStyle/>
          <a:p>
            <a:r>
              <a:rPr lang="el-GR" altLang="el-GR" sz="2400" dirty="0"/>
              <a:t>Δίνονται δύο προσφορές δύο διαφορετικών εταιρειών κινητής τηλεφωνίας (με διαφορετικό πάγιο και διαφορετικό χρόνο ομιλίας για 10 λεπτά και 20 λεπτά αντίστοιχα)</a:t>
            </a:r>
          </a:p>
          <a:p>
            <a:pPr lvl="1"/>
            <a:r>
              <a:rPr lang="el-GR" altLang="el-GR" sz="2400" dirty="0"/>
              <a:t>Μπορείς να καταλάβεις με μια ματιά ποια σύνδεση σε συμφέρει περισσότερο;</a:t>
            </a:r>
          </a:p>
          <a:p>
            <a:pPr lvl="1"/>
            <a:r>
              <a:rPr lang="el-GR" altLang="el-GR" sz="2400" dirty="0"/>
              <a:t>Ζήτησες τη συμβουλή κάποιου φίλου σου και σου είπε ότι οι διαφημίσεις συνήθως είναι παραπλανητικές. Σε συμβούλεψε να θυμηθείς πόσο χρόνο μιλούσες με το κινητό σου τους προηγούμενους μήνες και να υπολογίσεις τον λογαριασμό για καθεμία προσφορά ξεχωριστά. (δίνονται πίνακες)</a:t>
            </a:r>
          </a:p>
        </p:txBody>
      </p:sp>
    </p:spTree>
    <p:extLst>
      <p:ext uri="{BB962C8B-B14F-4D97-AF65-F5344CB8AC3E}">
        <p14:creationId xmlns:p14="http://schemas.microsoft.com/office/powerpoint/2010/main" val="34121448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sz="3200" dirty="0"/>
              <a:t>Το Δίλημμα της Κινητής Τηλεφωνίας (Βούκας, Σταματόπουλος, </a:t>
            </a:r>
            <a:r>
              <a:rPr lang="el-GR" altLang="el-GR" sz="3200" dirty="0" err="1"/>
              <a:t>Τσιτσιρίγκα</a:t>
            </a:r>
            <a:r>
              <a:rPr lang="el-GR" altLang="el-GR" sz="3200" dirty="0"/>
              <a:t>)</a:t>
            </a:r>
            <a:r>
              <a:rPr lang="en-US" altLang="el-GR" sz="3200" dirty="0"/>
              <a:t> </a:t>
            </a:r>
            <a:r>
              <a:rPr lang="en-US" altLang="el-GR" sz="3200" dirty="0" smtClean="0"/>
              <a:t>(2/3</a:t>
            </a:r>
            <a:r>
              <a:rPr lang="en-US" altLang="el-GR" sz="3200" dirty="0"/>
              <a:t>)</a:t>
            </a:r>
            <a:endParaRPr lang="el-GR" sz="3200" dirty="0"/>
          </a:p>
        </p:txBody>
      </p:sp>
      <p:sp>
        <p:nvSpPr>
          <p:cNvPr id="5" name="Θέση περιεχομένου 4"/>
          <p:cNvSpPr>
            <a:spLocks noGrp="1"/>
          </p:cNvSpPr>
          <p:nvPr>
            <p:ph idx="1"/>
          </p:nvPr>
        </p:nvSpPr>
        <p:spPr/>
        <p:txBody>
          <a:bodyPr>
            <a:noAutofit/>
          </a:bodyPr>
          <a:lstStyle/>
          <a:p>
            <a:pPr lvl="1"/>
            <a:r>
              <a:rPr lang="el-GR" altLang="el-GR" dirty="0"/>
              <a:t>Κάπου άκουσες ότι μερικές φορές γίνεται λάθος στον λογαριασμό των κινητών τηλεφωνιών. Αποφάσισες ότι πρέπει να βρεις έναν τρόπο να υπολογίζεις τη χρέωση με βάση το πόσο λεπτά μίλησες κάθε μήνα. Έτσι θα είσαι σίγουρος ότι ο λογαριασμός είναι σωστός. Με όσα δεδομένα έχεις μέχρι τώρα, μπορείς να βρεις έναν τρόπο να υπολογίζεις τη χρέωση για όσα λεπτά έχεις μιλήσει;</a:t>
            </a:r>
          </a:p>
        </p:txBody>
      </p:sp>
    </p:spTree>
    <p:extLst>
      <p:ext uri="{BB962C8B-B14F-4D97-AF65-F5344CB8AC3E}">
        <p14:creationId xmlns:p14="http://schemas.microsoft.com/office/powerpoint/2010/main" val="379974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Το Δίλημμα της Κινητής Τηλεφωνίας (Βούκας, Σταματόπουλος, </a:t>
            </a:r>
            <a:r>
              <a:rPr lang="el-GR" altLang="el-GR" sz="3200" dirty="0" err="1"/>
              <a:t>Τσιτσιρίγκα</a:t>
            </a:r>
            <a:r>
              <a:rPr lang="el-GR" altLang="el-GR" sz="3200" dirty="0"/>
              <a:t>)</a:t>
            </a:r>
            <a:r>
              <a:rPr lang="en-US" altLang="el-GR" sz="3200" dirty="0"/>
              <a:t> </a:t>
            </a:r>
            <a:r>
              <a:rPr lang="en-US" altLang="el-GR" sz="3200" dirty="0" smtClean="0"/>
              <a:t>(3/3</a:t>
            </a:r>
            <a:r>
              <a:rPr lang="en-US" altLang="el-GR" sz="3200" dirty="0"/>
              <a:t>)</a:t>
            </a:r>
            <a:endParaRPr lang="el-GR" sz="3200" dirty="0"/>
          </a:p>
        </p:txBody>
      </p:sp>
      <p:sp>
        <p:nvSpPr>
          <p:cNvPr id="3" name="Θέση περιεχομένου 2"/>
          <p:cNvSpPr>
            <a:spLocks noGrp="1"/>
          </p:cNvSpPr>
          <p:nvPr>
            <p:ph idx="1"/>
          </p:nvPr>
        </p:nvSpPr>
        <p:spPr/>
        <p:txBody>
          <a:bodyPr>
            <a:normAutofit fontScale="92500"/>
          </a:bodyPr>
          <a:lstStyle/>
          <a:p>
            <a:pPr marL="342900" lvl="1" indent="-342900">
              <a:buFont typeface="Arial" panose="020B0604020202020204" pitchFamily="34" charset="0"/>
              <a:buChar char="•"/>
            </a:pPr>
            <a:r>
              <a:rPr lang="el-GR" altLang="el-GR" dirty="0"/>
              <a:t>Ο Νίκος έχει σύνδεση στην </a:t>
            </a:r>
            <a:r>
              <a:rPr lang="en-US" altLang="el-GR" dirty="0" err="1"/>
              <a:t>CosmoMila</a:t>
            </a:r>
            <a:r>
              <a:rPr lang="en-US" altLang="el-GR" dirty="0"/>
              <a:t>. O </a:t>
            </a:r>
            <a:r>
              <a:rPr lang="el-GR" altLang="el-GR" dirty="0"/>
              <a:t>Κώστας έχει σύνδεση στην </a:t>
            </a:r>
            <a:r>
              <a:rPr lang="en-US" altLang="el-GR" dirty="0" err="1"/>
              <a:t>ParlaPhone</a:t>
            </a:r>
            <a:r>
              <a:rPr lang="en-US" altLang="el-GR" dirty="0"/>
              <a:t>. </a:t>
            </a:r>
            <a:r>
              <a:rPr lang="el-GR" altLang="el-GR" dirty="0"/>
              <a:t>Οι δύο φίλοι έχουν μια διαφωνία</a:t>
            </a:r>
          </a:p>
          <a:p>
            <a:pPr marL="457200" lvl="1" indent="-457200"/>
            <a:r>
              <a:rPr lang="el-GR" altLang="el-GR" dirty="0"/>
              <a:t>Νίκος: «Νομίζω ότι υπάρχει περίπτωση να μιλήσουμε τον ίδιο χρόνο και να έχουμε την ίδια χρέωση»</a:t>
            </a:r>
          </a:p>
          <a:p>
            <a:pPr marL="457200" lvl="1" indent="-457200"/>
            <a:r>
              <a:rPr lang="el-GR" altLang="el-GR" dirty="0"/>
              <a:t>Κώστας: «Δεν συμφωνώ! Δεν υπάρχει περίπτωση να μιλήσουμε το ίδιο και να πληρώσουμε το ίδιο.»</a:t>
            </a:r>
          </a:p>
          <a:p>
            <a:pPr marL="342900" lvl="1" indent="-342900">
              <a:buFontTx/>
              <a:buNone/>
            </a:pPr>
            <a:r>
              <a:rPr lang="el-GR" altLang="el-GR" dirty="0"/>
              <a:t>Ποιος από τους δύο φίλους έχει δίκιο;</a:t>
            </a:r>
          </a:p>
          <a:p>
            <a:pPr marL="342900" lvl="1" indent="-342900">
              <a:buFontTx/>
              <a:buNone/>
            </a:pPr>
            <a:r>
              <a:rPr lang="el-GR" altLang="el-GR" dirty="0"/>
              <a:t>Πώς θα πείσεις τον άλλον ότι δεν έχει δίκιο; </a:t>
            </a:r>
          </a:p>
        </p:txBody>
      </p:sp>
    </p:spTree>
    <p:extLst>
      <p:ext uri="{BB962C8B-B14F-4D97-AF65-F5344CB8AC3E}">
        <p14:creationId xmlns:p14="http://schemas.microsoft.com/office/powerpoint/2010/main" val="1863363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Σε τι διαφέρουν οι δύο δραστηριότητες;</a:t>
            </a:r>
            <a:endParaRPr lang="el-GR" dirty="0"/>
          </a:p>
        </p:txBody>
      </p:sp>
      <p:sp>
        <p:nvSpPr>
          <p:cNvPr id="5" name="Θέση περιεχομένου 4"/>
          <p:cNvSpPr>
            <a:spLocks noGrp="1"/>
          </p:cNvSpPr>
          <p:nvPr>
            <p:ph idx="1"/>
          </p:nvPr>
        </p:nvSpPr>
        <p:spPr/>
        <p:txBody>
          <a:bodyPr>
            <a:noAutofit/>
          </a:bodyPr>
          <a:lstStyle/>
          <a:p>
            <a:r>
              <a:rPr lang="el-GR" altLang="el-GR" sz="2400" dirty="0"/>
              <a:t>Στη δεύτερη το πλαίσιο του προβλήματος παραμένει σε όλη την πορεία της εξέλιξης της δραστηριότητας.</a:t>
            </a:r>
          </a:p>
          <a:p>
            <a:r>
              <a:rPr lang="el-GR" altLang="el-GR" sz="2400" dirty="0"/>
              <a:t>Επιδέχεται διαφορετικές στρατηγικές των μαθητών</a:t>
            </a:r>
          </a:p>
          <a:p>
            <a:r>
              <a:rPr lang="el-GR" altLang="el-GR" sz="2400" dirty="0"/>
              <a:t>Οι αναπαραστάσεις ενθαρρύνονται</a:t>
            </a:r>
          </a:p>
        </p:txBody>
      </p:sp>
    </p:spTree>
    <p:extLst>
      <p:ext uri="{BB962C8B-B14F-4D97-AF65-F5344CB8AC3E}">
        <p14:creationId xmlns:p14="http://schemas.microsoft.com/office/powerpoint/2010/main" val="15284945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Κάποιες πρώτες παρατηρήσεις από τον πειραματισμό στην </a:t>
            </a:r>
            <a:r>
              <a:rPr lang="el-GR" altLang="el-GR" dirty="0" smtClean="0"/>
              <a:t>τάξη</a:t>
            </a:r>
            <a:r>
              <a:rPr lang="en-US" altLang="el-GR" dirty="0" smtClean="0"/>
              <a:t> (1/3)</a:t>
            </a:r>
            <a:endParaRPr lang="el-GR" dirty="0"/>
          </a:p>
        </p:txBody>
      </p:sp>
      <p:sp>
        <p:nvSpPr>
          <p:cNvPr id="3" name="Θέση περιεχομένου 2"/>
          <p:cNvSpPr>
            <a:spLocks noGrp="1"/>
          </p:cNvSpPr>
          <p:nvPr>
            <p:ph idx="1"/>
          </p:nvPr>
        </p:nvSpPr>
        <p:spPr/>
        <p:txBody>
          <a:bodyPr>
            <a:normAutofit lnSpcReduction="10000"/>
          </a:bodyPr>
          <a:lstStyle/>
          <a:p>
            <a:r>
              <a:rPr lang="el-GR" altLang="el-GR" sz="2800" dirty="0"/>
              <a:t>Οι μαθητές περιέγραψαν λεκτικά τις αλγεβρικές σχέσεις</a:t>
            </a:r>
          </a:p>
          <a:p>
            <a:r>
              <a:rPr lang="el-GR" altLang="el-GR" sz="2800" dirty="0"/>
              <a:t>Εμφανίστηκαν τυπικές και άτυπες στρατηγικές των μαθητών (δοκιμή και πλάνη – διαισθητικές αιτιολογήσεις, τυπική έκφραση – εξίσωση)</a:t>
            </a:r>
          </a:p>
          <a:p>
            <a:r>
              <a:rPr lang="el-GR" altLang="el-GR" sz="2800" dirty="0"/>
              <a:t>Όλοι οι μαθητές αντιμετώπισαν το πρόβλημα και οδηγήθηκαν στην αλγεβρική σχέση χωρίς στενή παρέμβαση</a:t>
            </a:r>
          </a:p>
          <a:p>
            <a:r>
              <a:rPr lang="el-GR" altLang="el-GR" sz="2800" dirty="0"/>
              <a:t>Η δραστηριότητα χρησιμοποιήθηκε σε δύο διδακτικές ώρες</a:t>
            </a:r>
          </a:p>
        </p:txBody>
      </p:sp>
    </p:spTree>
    <p:extLst>
      <p:ext uri="{BB962C8B-B14F-4D97-AF65-F5344CB8AC3E}">
        <p14:creationId xmlns:p14="http://schemas.microsoft.com/office/powerpoint/2010/main" val="9039745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Κάποιες πρώτες παρατηρήσεις από τον πειραματισμό στην τάξη</a:t>
            </a:r>
            <a:r>
              <a:rPr lang="en-US" altLang="el-GR" dirty="0"/>
              <a:t> </a:t>
            </a:r>
            <a:r>
              <a:rPr lang="en-US" altLang="el-GR" dirty="0" smtClean="0"/>
              <a:t>(2/3</a:t>
            </a:r>
            <a:r>
              <a:rPr lang="en-US" altLang="el-GR" dirty="0"/>
              <a:t>)</a:t>
            </a:r>
            <a:endParaRPr lang="el-GR" dirty="0"/>
          </a:p>
        </p:txBody>
      </p:sp>
      <p:sp>
        <p:nvSpPr>
          <p:cNvPr id="5" name="Θέση περιεχομένου 4"/>
          <p:cNvSpPr>
            <a:spLocks noGrp="1"/>
          </p:cNvSpPr>
          <p:nvPr>
            <p:ph idx="1"/>
          </p:nvPr>
        </p:nvSpPr>
        <p:spPr/>
        <p:txBody>
          <a:bodyPr>
            <a:noAutofit/>
          </a:bodyPr>
          <a:lstStyle/>
          <a:p>
            <a:r>
              <a:rPr lang="el-GR" altLang="el-GR" sz="2400" dirty="0"/>
              <a:t>Το θέμα σχολικά εγχειρίδια και μαθηματική δραστηριότητα είναι πιο πολύπλοκο από τον εντοπισμό παραλείψεων, διδακτικών και μαθηματικών λαθών</a:t>
            </a:r>
          </a:p>
          <a:p>
            <a:r>
              <a:rPr lang="el-GR" altLang="el-GR" sz="2400" dirty="0"/>
              <a:t>Απαιτεί μια στροφή όπου η μαθηματική δραστηριότητα είναι η δραστηριότητα των ίδιων των μαθητών σε μια σχολική τάξη</a:t>
            </a:r>
          </a:p>
          <a:p>
            <a:r>
              <a:rPr lang="el-GR" altLang="el-GR" sz="2400" dirty="0"/>
              <a:t>Απαιτεί αλλαγές στη διδασκαλία </a:t>
            </a:r>
          </a:p>
        </p:txBody>
      </p:sp>
    </p:spTree>
    <p:extLst>
      <p:ext uri="{BB962C8B-B14F-4D97-AF65-F5344CB8AC3E}">
        <p14:creationId xmlns:p14="http://schemas.microsoft.com/office/powerpoint/2010/main" val="4180449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Κάποιες πρώτες παρατηρήσεις από τον πειραματισμό στην τάξη</a:t>
            </a:r>
            <a:r>
              <a:rPr lang="en-US" altLang="el-GR" dirty="0"/>
              <a:t> </a:t>
            </a:r>
            <a:r>
              <a:rPr lang="en-US" altLang="el-GR" dirty="0" smtClean="0"/>
              <a:t>(3/3</a:t>
            </a:r>
            <a:r>
              <a:rPr lang="en-US" altLang="el-GR" dirty="0"/>
              <a:t>)</a:t>
            </a:r>
            <a:endParaRPr lang="el-GR" dirty="0"/>
          </a:p>
        </p:txBody>
      </p:sp>
      <p:sp>
        <p:nvSpPr>
          <p:cNvPr id="3" name="Θέση περιεχομένου 2"/>
          <p:cNvSpPr>
            <a:spLocks noGrp="1"/>
          </p:cNvSpPr>
          <p:nvPr>
            <p:ph idx="1"/>
          </p:nvPr>
        </p:nvSpPr>
        <p:spPr/>
        <p:txBody>
          <a:bodyPr>
            <a:normAutofit/>
          </a:bodyPr>
          <a:lstStyle/>
          <a:p>
            <a:r>
              <a:rPr lang="el-GR" altLang="el-GR" sz="2800" dirty="0"/>
              <a:t>Απαιτεί ανάπτυξη μαθηματικής και παιδαγωγικής επίγνωσης του ίδιου του εκπαιδευτικού</a:t>
            </a:r>
          </a:p>
          <a:p>
            <a:r>
              <a:rPr lang="el-GR" altLang="el-GR" sz="2800" dirty="0"/>
              <a:t>Απαιτεί υποστήριξη του ίδιου του εκπαιδευτικού σ’ αυτή την προσπάθεια.</a:t>
            </a:r>
          </a:p>
          <a:p>
            <a:r>
              <a:rPr lang="el-GR" altLang="el-GR" sz="2800" dirty="0"/>
              <a:t>Τα παραπάνω ζητήματα είναι ανοικτά ερευνητικά ερωτήματα στη Διδακτική των Μαθηματικών</a:t>
            </a:r>
          </a:p>
        </p:txBody>
      </p:sp>
    </p:spTree>
    <p:extLst>
      <p:ext uri="{BB962C8B-B14F-4D97-AF65-F5344CB8AC3E}">
        <p14:creationId xmlns:p14="http://schemas.microsoft.com/office/powerpoint/2010/main" val="267327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Παράγοντες που επηρεάζουν το πώς τίθεται η δραστηριότητα</a:t>
            </a:r>
            <a:endParaRPr lang="el-GR" dirty="0"/>
          </a:p>
        </p:txBody>
      </p:sp>
      <p:sp>
        <p:nvSpPr>
          <p:cNvPr id="5" name="Θέση περιεχομένου 4"/>
          <p:cNvSpPr>
            <a:spLocks noGrp="1"/>
          </p:cNvSpPr>
          <p:nvPr>
            <p:ph idx="1"/>
          </p:nvPr>
        </p:nvSpPr>
        <p:spPr/>
        <p:txBody>
          <a:bodyPr>
            <a:noAutofit/>
          </a:bodyPr>
          <a:lstStyle/>
          <a:p>
            <a:r>
              <a:rPr lang="el-GR" altLang="el-GR" sz="2400" dirty="0"/>
              <a:t>Οι στόχοι του εκπαιδευτικού</a:t>
            </a:r>
          </a:p>
          <a:p>
            <a:r>
              <a:rPr lang="el-GR" altLang="el-GR" sz="2400" dirty="0"/>
              <a:t>Η γνώση του εκπαιδευτικού για το αντικείμενο</a:t>
            </a:r>
          </a:p>
          <a:p>
            <a:r>
              <a:rPr lang="el-GR" altLang="el-GR" sz="2400" dirty="0"/>
              <a:t>Η γνώση του εκπαιδευτικού για τους μαθητές</a:t>
            </a:r>
          </a:p>
        </p:txBody>
      </p:sp>
    </p:spTree>
    <p:extLst>
      <p:ext uri="{BB962C8B-B14F-4D97-AF65-F5344CB8AC3E}">
        <p14:creationId xmlns:p14="http://schemas.microsoft.com/office/powerpoint/2010/main" val="3591520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Παράγοντες που επηρεάζουν το πώς υλοποιείται η δραστηριότητα</a:t>
            </a:r>
            <a:endParaRPr lang="el-GR" dirty="0"/>
          </a:p>
        </p:txBody>
      </p:sp>
      <p:sp>
        <p:nvSpPr>
          <p:cNvPr id="3" name="Θέση περιεχομένου 2"/>
          <p:cNvSpPr>
            <a:spLocks noGrp="1"/>
          </p:cNvSpPr>
          <p:nvPr>
            <p:ph idx="1"/>
          </p:nvPr>
        </p:nvSpPr>
        <p:spPr/>
        <p:txBody>
          <a:bodyPr>
            <a:normAutofit/>
          </a:bodyPr>
          <a:lstStyle/>
          <a:p>
            <a:r>
              <a:rPr lang="el-GR" altLang="el-GR" sz="2800" dirty="0"/>
              <a:t>Οι νόρμες της τάξης</a:t>
            </a:r>
          </a:p>
          <a:p>
            <a:r>
              <a:rPr lang="el-GR" altLang="el-GR" sz="2800" dirty="0"/>
              <a:t>Οι συνθήκες της δραστηριότητας</a:t>
            </a:r>
          </a:p>
          <a:p>
            <a:r>
              <a:rPr lang="el-GR" altLang="el-GR" sz="2800" dirty="0"/>
              <a:t>Ο χειρισμός του εκπαιδευτικού</a:t>
            </a:r>
          </a:p>
          <a:p>
            <a:r>
              <a:rPr lang="el-GR" altLang="el-GR" sz="2800" dirty="0"/>
              <a:t>Οι μαθηματική σκέψη (ιδέες, στρατηγικές, συλλογισμοί) των μαθητών</a:t>
            </a:r>
          </a:p>
        </p:txBody>
      </p:sp>
    </p:spTree>
    <p:extLst>
      <p:ext uri="{BB962C8B-B14F-4D97-AF65-F5344CB8AC3E}">
        <p14:creationId xmlns:p14="http://schemas.microsoft.com/office/powerpoint/2010/main" val="25067662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Τα χαρακτηριστικά της δραστηριότητας</a:t>
            </a:r>
            <a:endParaRPr lang="el-GR" dirty="0"/>
          </a:p>
        </p:txBody>
      </p:sp>
      <p:sp>
        <p:nvSpPr>
          <p:cNvPr id="5" name="Θέση περιεχομένου 4"/>
          <p:cNvSpPr>
            <a:spLocks noGrp="1"/>
          </p:cNvSpPr>
          <p:nvPr>
            <p:ph idx="1"/>
          </p:nvPr>
        </p:nvSpPr>
        <p:spPr/>
        <p:txBody>
          <a:bodyPr>
            <a:noAutofit/>
          </a:bodyPr>
          <a:lstStyle/>
          <a:p>
            <a:r>
              <a:rPr lang="el-GR" altLang="el-GR" dirty="0"/>
              <a:t>Προκαλούν τους μαθητές να χρησιμοποιήσουν </a:t>
            </a:r>
          </a:p>
          <a:p>
            <a:pPr lvl="1"/>
            <a:r>
              <a:rPr lang="el-GR" altLang="el-GR" dirty="0"/>
              <a:t>περισσότερες από μια στρατηγικές επίλυσης;</a:t>
            </a:r>
          </a:p>
          <a:p>
            <a:pPr lvl="1"/>
            <a:r>
              <a:rPr lang="el-GR" altLang="el-GR" dirty="0"/>
              <a:t>Πολλαπλές αναπαραστάσεις;</a:t>
            </a:r>
          </a:p>
          <a:p>
            <a:pPr lvl="1"/>
            <a:r>
              <a:rPr lang="el-GR" altLang="el-GR" dirty="0"/>
              <a:t>Επεξήγηση και αιτιολόγηση;</a:t>
            </a:r>
          </a:p>
        </p:txBody>
      </p:sp>
    </p:spTree>
    <p:extLst>
      <p:ext uri="{BB962C8B-B14F-4D97-AF65-F5344CB8AC3E}">
        <p14:creationId xmlns:p14="http://schemas.microsoft.com/office/powerpoint/2010/main" val="57832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Μορφές δραστηριότητας </a:t>
            </a:r>
            <a:r>
              <a:rPr lang="el-GR" altLang="el-GR" dirty="0" smtClean="0"/>
              <a:t>(2/4)</a:t>
            </a:r>
            <a:endParaRPr lang="el-GR" dirty="0"/>
          </a:p>
        </p:txBody>
      </p:sp>
      <p:sp>
        <p:nvSpPr>
          <p:cNvPr id="3" name="Θέση περιεχομένου 2"/>
          <p:cNvSpPr>
            <a:spLocks noGrp="1"/>
          </p:cNvSpPr>
          <p:nvPr>
            <p:ph idx="1"/>
          </p:nvPr>
        </p:nvSpPr>
        <p:spPr/>
        <p:txBody>
          <a:bodyPr>
            <a:normAutofit/>
          </a:bodyPr>
          <a:lstStyle/>
          <a:p>
            <a:r>
              <a:rPr lang="el-GR" altLang="el-GR" sz="2800" dirty="0"/>
              <a:t>Βρείτε πληροφορίες για διαφορετικούς τρόπους απόδειξης του πυθαγορείου θεωρήματος</a:t>
            </a:r>
          </a:p>
          <a:p>
            <a:r>
              <a:rPr lang="el-GR" altLang="el-GR" sz="2800" dirty="0"/>
              <a:t>Μελετήστε διάφορες συσκευασίες κουτιών γάλακτος που περιέχουν 1 λίτρο. Ποια έχει το ελάχιστο κόστος κατασκευής;</a:t>
            </a:r>
          </a:p>
          <a:p>
            <a:r>
              <a:rPr lang="el-GR" altLang="el-GR" sz="2800" dirty="0"/>
              <a:t>Το πρόβλημα των δυνατών διαδρομών ενός ταξί σε μια πόλη από μια θέση Α σε μια θέση Β όταν η πόλη έχει μόνο παράλληλους και κάθετους δρόμους</a:t>
            </a:r>
          </a:p>
        </p:txBody>
      </p:sp>
    </p:spTree>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Οι γνωστικές απαιτήσεις της δραστηριότητας</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l-GR" altLang="el-GR" sz="2800" dirty="0"/>
              <a:t>Απομνημόνευση – χρήση διαδικασιών και αλγορίθμων (με ή χωρίς να δίνεται έμφαση στις έννοιες, στην κατανόηση και στη σημασία)</a:t>
            </a:r>
          </a:p>
          <a:p>
            <a:pPr>
              <a:lnSpc>
                <a:spcPct val="90000"/>
              </a:lnSpc>
            </a:pPr>
            <a:r>
              <a:rPr lang="el-GR" altLang="el-GR" sz="2800" dirty="0"/>
              <a:t>Πολύπλοκες στρατηγικές σκέψης και συλλογισμού τυπικές στο να κάνω μαθηματικά ( διερεύνηση σχέσεων - εικασίες – αιτιολογήσεις – ερμηνείες)</a:t>
            </a:r>
          </a:p>
          <a:p>
            <a:pPr>
              <a:lnSpc>
                <a:spcPct val="90000"/>
              </a:lnSpc>
            </a:pPr>
            <a:r>
              <a:rPr lang="el-GR" altLang="el-GR" sz="2800" dirty="0"/>
              <a:t>Υπάρχουν περιπτώσεις που μια δραστηριότητα με υψηλές γνωστικές απαιτήσεις μπορεί να γίνει τετριμμένη</a:t>
            </a:r>
          </a:p>
        </p:txBody>
      </p:sp>
    </p:spTree>
    <p:extLst>
      <p:ext uri="{BB962C8B-B14F-4D97-AF65-F5344CB8AC3E}">
        <p14:creationId xmlns:p14="http://schemas.microsoft.com/office/powerpoint/2010/main" val="2118099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Πότε η δραστηριότητα παραμένει σε υψηλό γνωστικό επίπεδο;</a:t>
            </a:r>
            <a:endParaRPr lang="el-GR" dirty="0"/>
          </a:p>
        </p:txBody>
      </p:sp>
      <p:sp>
        <p:nvSpPr>
          <p:cNvPr id="5" name="Θέση περιεχομένου 4"/>
          <p:cNvSpPr>
            <a:spLocks noGrp="1"/>
          </p:cNvSpPr>
          <p:nvPr>
            <p:ph idx="1"/>
          </p:nvPr>
        </p:nvSpPr>
        <p:spPr/>
        <p:txBody>
          <a:bodyPr>
            <a:noAutofit/>
          </a:bodyPr>
          <a:lstStyle/>
          <a:p>
            <a:pPr>
              <a:lnSpc>
                <a:spcPct val="90000"/>
              </a:lnSpc>
            </a:pPr>
            <a:r>
              <a:rPr lang="el-GR" altLang="el-GR" sz="2400" dirty="0"/>
              <a:t>Όταν στηρίζεται στην προηγούμενη γνώση των μαθητών</a:t>
            </a:r>
          </a:p>
          <a:p>
            <a:pPr>
              <a:lnSpc>
                <a:spcPct val="90000"/>
              </a:lnSpc>
            </a:pPr>
            <a:r>
              <a:rPr lang="el-GR" altLang="el-GR" sz="2400" dirty="0"/>
              <a:t>Όταν στηρίζεται στη «σκαλωσιά»</a:t>
            </a:r>
          </a:p>
          <a:p>
            <a:pPr>
              <a:lnSpc>
                <a:spcPct val="90000"/>
              </a:lnSpc>
            </a:pPr>
            <a:r>
              <a:rPr lang="el-GR" altLang="el-GR" sz="2400" dirty="0"/>
              <a:t>Όταν οι μαθητές αφιερώνουν χρόνο</a:t>
            </a:r>
          </a:p>
          <a:p>
            <a:pPr>
              <a:lnSpc>
                <a:spcPct val="90000"/>
              </a:lnSpc>
            </a:pPr>
            <a:r>
              <a:rPr lang="el-GR" altLang="el-GR" sz="2400" dirty="0"/>
              <a:t>Όταν μοντελοποιούνται οι στρατηγικές</a:t>
            </a:r>
          </a:p>
          <a:p>
            <a:pPr>
              <a:lnSpc>
                <a:spcPct val="90000"/>
              </a:lnSpc>
            </a:pPr>
            <a:r>
              <a:rPr lang="el-GR" altLang="el-GR" sz="2400" dirty="0"/>
              <a:t>Όταν ο εκπαιδευτικός «πιέζει» για επεξήγηση και νόημα</a:t>
            </a:r>
          </a:p>
          <a:p>
            <a:pPr>
              <a:lnSpc>
                <a:spcPct val="90000"/>
              </a:lnSpc>
            </a:pPr>
            <a:r>
              <a:rPr lang="el-GR" altLang="el-GR" sz="2400" dirty="0"/>
              <a:t>Όταν ο εκπαιδευτικός κάνει εννοιολογικές συνδέσεις</a:t>
            </a:r>
          </a:p>
        </p:txBody>
      </p:sp>
    </p:spTree>
    <p:extLst>
      <p:ext uri="{BB962C8B-B14F-4D97-AF65-F5344CB8AC3E}">
        <p14:creationId xmlns:p14="http://schemas.microsoft.com/office/powerpoint/2010/main" val="3797913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Πότε η δραστηριότητα δεν συνδέεται με έννοιες, κατανόηση, νόημα;</a:t>
            </a:r>
            <a:endParaRPr lang="el-GR" dirty="0"/>
          </a:p>
        </p:txBody>
      </p:sp>
      <p:sp>
        <p:nvSpPr>
          <p:cNvPr id="3" name="Θέση περιεχομένου 2"/>
          <p:cNvSpPr>
            <a:spLocks noGrp="1"/>
          </p:cNvSpPr>
          <p:nvPr>
            <p:ph idx="1"/>
          </p:nvPr>
        </p:nvSpPr>
        <p:spPr/>
        <p:txBody>
          <a:bodyPr>
            <a:normAutofit/>
          </a:bodyPr>
          <a:lstStyle/>
          <a:p>
            <a:r>
              <a:rPr lang="el-GR" altLang="el-GR" sz="2800" dirty="0"/>
              <a:t>Η αφαίρεση των στοιχείων που προκαλούν τους μαθητές να σκεφτούν</a:t>
            </a:r>
          </a:p>
          <a:p>
            <a:r>
              <a:rPr lang="el-GR" altLang="el-GR" sz="2800" dirty="0"/>
              <a:t>Μετακίνηση από την κατανόηση στην ορθότητα και στο αποτέλεσμα</a:t>
            </a:r>
          </a:p>
          <a:p>
            <a:r>
              <a:rPr lang="el-GR" altLang="el-GR" sz="2800" dirty="0"/>
              <a:t>Μη κατάλληλος χρόνος</a:t>
            </a:r>
          </a:p>
        </p:txBody>
      </p:sp>
    </p:spTree>
    <p:extLst>
      <p:ext uri="{BB962C8B-B14F-4D97-AF65-F5344CB8AC3E}">
        <p14:creationId xmlns:p14="http://schemas.microsoft.com/office/powerpoint/2010/main" val="4715513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sz="3200" dirty="0"/>
              <a:t>Πώς θα μετατρέπαμε διαδικαστικές  δραστηριότητες σε εννοιολογικές; </a:t>
            </a:r>
            <a:r>
              <a:rPr lang="en-US" altLang="el-GR" sz="3200" dirty="0" smtClean="0"/>
              <a:t>(1/2)</a:t>
            </a:r>
            <a:endParaRPr lang="el-GR" sz="3200" dirty="0"/>
          </a:p>
        </p:txBody>
      </p:sp>
      <p:sp>
        <p:nvSpPr>
          <p:cNvPr id="5" name="Θέση περιεχομένου 4"/>
          <p:cNvSpPr>
            <a:spLocks noGrp="1"/>
          </p:cNvSpPr>
          <p:nvPr>
            <p:ph idx="1"/>
          </p:nvPr>
        </p:nvSpPr>
        <p:spPr/>
        <p:txBody>
          <a:bodyPr>
            <a:noAutofit/>
          </a:bodyPr>
          <a:lstStyle/>
          <a:p>
            <a:r>
              <a:rPr lang="el-GR" altLang="el-GR" sz="2800" dirty="0"/>
              <a:t>Πόσα κοινά σημεία έχει μια παραβολή με μια ευθεία;</a:t>
            </a:r>
          </a:p>
          <a:p>
            <a:r>
              <a:rPr lang="el-GR" altLang="el-GR" sz="2800" dirty="0"/>
              <a:t>Βρες την εξίσωση μιας ευθείας που έχει δύο σημεία τομής με μια παραβολή.</a:t>
            </a:r>
          </a:p>
          <a:p>
            <a:r>
              <a:rPr lang="el-GR" altLang="el-GR" sz="2800" dirty="0"/>
              <a:t>Σκεφτείτε το δεύτερο πρόβλημα. Τι πιθανές λύσεις βλέπετε</a:t>
            </a:r>
          </a:p>
          <a:p>
            <a:r>
              <a:rPr lang="el-GR" altLang="el-GR" sz="2800" dirty="0"/>
              <a:t>Πώς θα μετατρέπατε άλλα τυπικά παραδείγματα σε ανοικτά;</a:t>
            </a:r>
          </a:p>
          <a:p>
            <a:pPr lvl="1"/>
            <a:r>
              <a:rPr lang="el-GR" altLang="el-GR" sz="2400" dirty="0"/>
              <a:t>Βρες την αντίστροφη της συνάρτησης </a:t>
            </a:r>
            <a:r>
              <a:rPr lang="en-US" altLang="el-GR" sz="2400" dirty="0"/>
              <a:t>f(x)=2x+1</a:t>
            </a:r>
            <a:endParaRPr lang="el-GR" altLang="el-GR" sz="2400" dirty="0"/>
          </a:p>
        </p:txBody>
      </p:sp>
    </p:spTree>
    <p:extLst>
      <p:ext uri="{BB962C8B-B14F-4D97-AF65-F5344CB8AC3E}">
        <p14:creationId xmlns:p14="http://schemas.microsoft.com/office/powerpoint/2010/main" val="34178599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Πώς θα μετατρέπαμε διαδικαστικές  δραστηριότητες σε εννοιολογικές; </a:t>
            </a:r>
            <a:r>
              <a:rPr lang="en-US" altLang="el-GR" sz="3200" dirty="0" smtClean="0"/>
              <a:t>(2/2</a:t>
            </a:r>
            <a:r>
              <a:rPr lang="en-US" altLang="el-GR" sz="3200" dirty="0"/>
              <a:t>)</a:t>
            </a:r>
            <a:endParaRPr lang="el-GR" sz="3200" dirty="0"/>
          </a:p>
        </p:txBody>
      </p:sp>
      <p:sp>
        <p:nvSpPr>
          <p:cNvPr id="3" name="Θέση περιεχομένου 2"/>
          <p:cNvSpPr>
            <a:spLocks noGrp="1"/>
          </p:cNvSpPr>
          <p:nvPr>
            <p:ph idx="1"/>
          </p:nvPr>
        </p:nvSpPr>
        <p:spPr/>
        <p:txBody>
          <a:bodyPr>
            <a:normAutofit/>
          </a:bodyPr>
          <a:lstStyle/>
          <a:p>
            <a:r>
              <a:rPr lang="el-GR" altLang="el-GR" sz="2800" dirty="0"/>
              <a:t>Δίνεται η ακολουθία με α1=2 και αν+1= αν</a:t>
            </a:r>
            <a:r>
              <a:rPr lang="en-US" altLang="el-GR" sz="2800" dirty="0"/>
              <a:t>*</a:t>
            </a:r>
            <a:r>
              <a:rPr lang="el-GR" altLang="el-GR" sz="2800" dirty="0"/>
              <a:t>αν+2. Να βρεθούν οι πρώτοι τέσσερις όροι της ακολουθίας.</a:t>
            </a:r>
          </a:p>
          <a:p>
            <a:r>
              <a:rPr lang="el-GR" altLang="el-GR" sz="2800" dirty="0"/>
              <a:t>Να βρείτε τις τιμές του κ για τις οποίες το χ-1 είναι παράγοντας του </a:t>
            </a:r>
            <a:r>
              <a:rPr lang="en-US" altLang="el-GR" sz="2800" dirty="0"/>
              <a:t>g(x)=</a:t>
            </a:r>
            <a:r>
              <a:rPr lang="el-GR" altLang="el-GR" sz="2800" dirty="0"/>
              <a:t> …</a:t>
            </a:r>
          </a:p>
        </p:txBody>
      </p:sp>
    </p:spTree>
    <p:extLst>
      <p:ext uri="{BB962C8B-B14F-4D97-AF65-F5344CB8AC3E}">
        <p14:creationId xmlns:p14="http://schemas.microsoft.com/office/powerpoint/2010/main" val="805624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Δραστηριότητες που φέρνουν αβεβαιότητα</a:t>
            </a:r>
            <a:endParaRPr lang="el-GR" dirty="0"/>
          </a:p>
        </p:txBody>
      </p:sp>
      <p:sp>
        <p:nvSpPr>
          <p:cNvPr id="5" name="Θέση περιεχομένου 4"/>
          <p:cNvSpPr>
            <a:spLocks noGrp="1"/>
          </p:cNvSpPr>
          <p:nvPr>
            <p:ph idx="1"/>
          </p:nvPr>
        </p:nvSpPr>
        <p:spPr/>
        <p:txBody>
          <a:bodyPr>
            <a:noAutofit/>
          </a:bodyPr>
          <a:lstStyle/>
          <a:p>
            <a:pPr>
              <a:lnSpc>
                <a:spcPct val="90000"/>
              </a:lnSpc>
            </a:pPr>
            <a:r>
              <a:rPr lang="el-GR" altLang="el-GR" sz="2400" dirty="0"/>
              <a:t>Αβεβαιότητα μέσα από δύο αντικρουόμενους ισχυρισμούς</a:t>
            </a:r>
          </a:p>
          <a:p>
            <a:pPr>
              <a:lnSpc>
                <a:spcPct val="90000"/>
              </a:lnSpc>
            </a:pPr>
            <a:r>
              <a:rPr lang="el-GR" altLang="el-GR" sz="2400" dirty="0"/>
              <a:t>Το -8 στην 1/3 μας κάνει -2</a:t>
            </a:r>
          </a:p>
          <a:p>
            <a:pPr>
              <a:lnSpc>
                <a:spcPct val="90000"/>
              </a:lnSpc>
            </a:pPr>
            <a:r>
              <a:rPr lang="el-GR" altLang="el-GR" sz="2400" dirty="0"/>
              <a:t>Το -8 στην 1/3 μας κάνει 2</a:t>
            </a:r>
          </a:p>
          <a:p>
            <a:pPr>
              <a:lnSpc>
                <a:spcPct val="90000"/>
              </a:lnSpc>
            </a:pPr>
            <a:r>
              <a:rPr lang="el-GR" altLang="el-GR" sz="2400" dirty="0"/>
              <a:t>Το -8 στην 1/3 δεν ορίζεται</a:t>
            </a:r>
          </a:p>
          <a:p>
            <a:pPr marL="0" indent="0">
              <a:lnSpc>
                <a:spcPct val="90000"/>
              </a:lnSpc>
              <a:buNone/>
            </a:pPr>
            <a:r>
              <a:rPr lang="el-GR" altLang="el-GR" sz="2400" dirty="0"/>
              <a:t>Διάφορες προσεγγίσεις που ορίζεται η συγκεκριμένη δύναμη η οποία μας οδηγεί στην αποδοχή κάποιας από τις τρεις προτάσεις</a:t>
            </a:r>
          </a:p>
        </p:txBody>
      </p:sp>
    </p:spTree>
    <p:extLst>
      <p:ext uri="{BB962C8B-B14F-4D97-AF65-F5344CB8AC3E}">
        <p14:creationId xmlns:p14="http://schemas.microsoft.com/office/powerpoint/2010/main" val="24447353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Άλλο παράδειγμα αβεβαιότητας</a:t>
            </a:r>
            <a:endParaRPr lang="el-GR" dirty="0"/>
          </a:p>
        </p:txBody>
      </p:sp>
      <p:sp>
        <p:nvSpPr>
          <p:cNvPr id="3" name="Θέση περιεχομένου 2"/>
          <p:cNvSpPr>
            <a:spLocks noGrp="1"/>
          </p:cNvSpPr>
          <p:nvPr>
            <p:ph idx="1"/>
          </p:nvPr>
        </p:nvSpPr>
        <p:spPr/>
        <p:txBody>
          <a:bodyPr>
            <a:normAutofit/>
          </a:bodyPr>
          <a:lstStyle/>
          <a:p>
            <a:r>
              <a:rPr lang="el-GR" altLang="el-GR" sz="2800" dirty="0"/>
              <a:t>Η κλίση της ευθείας </a:t>
            </a:r>
            <a:r>
              <a:rPr lang="en-US" altLang="el-GR" sz="2800" dirty="0"/>
              <a:t>y=x </a:t>
            </a:r>
            <a:r>
              <a:rPr lang="el-GR" altLang="el-GR" sz="2800" dirty="0"/>
              <a:t>σε καρτεσιανό σύστημα όπου ο άξονας των </a:t>
            </a:r>
            <a:r>
              <a:rPr lang="en-US" altLang="el-GR" sz="2800" dirty="0"/>
              <a:t>x</a:t>
            </a:r>
            <a:r>
              <a:rPr lang="el-GR" altLang="el-GR" sz="2800" dirty="0"/>
              <a:t> και ο άξονας των </a:t>
            </a:r>
            <a:r>
              <a:rPr lang="en-US" altLang="el-GR" sz="2800" dirty="0"/>
              <a:t>y</a:t>
            </a:r>
            <a:r>
              <a:rPr lang="el-GR" altLang="el-GR" sz="2800" dirty="0"/>
              <a:t> δεν έχουν την ίδια κλίμακα.</a:t>
            </a:r>
          </a:p>
        </p:txBody>
      </p:sp>
    </p:spTree>
    <p:extLst>
      <p:ext uri="{BB962C8B-B14F-4D97-AF65-F5344CB8AC3E}">
        <p14:creationId xmlns:p14="http://schemas.microsoft.com/office/powerpoint/2010/main" val="31779637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Αβεβαιότητα που προέρχεται από μη γνωστό τρόπο επίλυσης</a:t>
            </a:r>
            <a:endParaRPr lang="el-GR" dirty="0"/>
          </a:p>
        </p:txBody>
      </p:sp>
      <p:sp>
        <p:nvSpPr>
          <p:cNvPr id="5" name="Θέση περιεχομένου 4"/>
          <p:cNvSpPr>
            <a:spLocks noGrp="1"/>
          </p:cNvSpPr>
          <p:nvPr>
            <p:ph idx="1"/>
          </p:nvPr>
        </p:nvSpPr>
        <p:spPr/>
        <p:txBody>
          <a:bodyPr>
            <a:noAutofit/>
          </a:bodyPr>
          <a:lstStyle/>
          <a:p>
            <a:r>
              <a:rPr lang="el-GR" altLang="el-GR" dirty="0"/>
              <a:t>Προβλήματα ύπαρξης</a:t>
            </a:r>
          </a:p>
          <a:p>
            <a:pPr lvl="1"/>
            <a:r>
              <a:rPr lang="el-GR" altLang="el-GR" dirty="0"/>
              <a:t>Σε ένα τρίγωνο ΑΒΓ υπάρχει ένα σημείο Δ στο εσωτερικό του ώστε τα τρίγωνα ΑΒΔ, ΑΓΔ και ΒΓΔ να έχουν το ίδιο εμβαδόν;</a:t>
            </a:r>
          </a:p>
          <a:p>
            <a:pPr lvl="1"/>
            <a:r>
              <a:rPr lang="el-GR" altLang="el-GR" dirty="0"/>
              <a:t>Η απάντηση σου εξαρτάται από το είδος του τριγώνου; Αν ναι με ποιο τρόπο;</a:t>
            </a:r>
          </a:p>
          <a:p>
            <a:pPr lvl="1"/>
            <a:r>
              <a:rPr lang="el-GR" altLang="el-GR" dirty="0"/>
              <a:t>ΑΝ υπάρχει ένα τέτοιο σημείο, υπάρχουν  και άλλα που ικανοποιούν την παραπάνω συνθήκη;</a:t>
            </a:r>
          </a:p>
        </p:txBody>
      </p:sp>
    </p:spTree>
    <p:extLst>
      <p:ext uri="{BB962C8B-B14F-4D97-AF65-F5344CB8AC3E}">
        <p14:creationId xmlns:p14="http://schemas.microsoft.com/office/powerpoint/2010/main" val="32610460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Αβεβαιότητα σχετικά με την εγκυρότητα ενός αποτελέσματος</a:t>
            </a:r>
            <a:endParaRPr lang="el-GR" dirty="0"/>
          </a:p>
        </p:txBody>
      </p:sp>
      <p:sp>
        <p:nvSpPr>
          <p:cNvPr id="3" name="Θέση περιεχομένου 2"/>
          <p:cNvSpPr>
            <a:spLocks noGrp="1"/>
          </p:cNvSpPr>
          <p:nvPr>
            <p:ph idx="1"/>
          </p:nvPr>
        </p:nvSpPr>
        <p:spPr/>
        <p:txBody>
          <a:bodyPr>
            <a:normAutofit/>
          </a:bodyPr>
          <a:lstStyle/>
          <a:p>
            <a:r>
              <a:rPr lang="el-GR" altLang="el-GR" sz="2800" dirty="0"/>
              <a:t>Για παράδειγμα πολλά προβλήματα στη συνδυαστική.</a:t>
            </a:r>
          </a:p>
        </p:txBody>
      </p:sp>
    </p:spTree>
    <p:extLst>
      <p:ext uri="{BB962C8B-B14F-4D97-AF65-F5344CB8AC3E}">
        <p14:creationId xmlns:p14="http://schemas.microsoft.com/office/powerpoint/2010/main" val="40494881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Ποια είναι η σημασία τέτοιων δραστηριοτήτων;</a:t>
            </a:r>
            <a:endParaRPr lang="el-GR" dirty="0"/>
          </a:p>
        </p:txBody>
      </p:sp>
      <p:sp>
        <p:nvSpPr>
          <p:cNvPr id="5" name="Θέση περιεχομένου 4"/>
          <p:cNvSpPr>
            <a:spLocks noGrp="1"/>
          </p:cNvSpPr>
          <p:nvPr>
            <p:ph idx="1"/>
          </p:nvPr>
        </p:nvSpPr>
        <p:spPr/>
        <p:txBody>
          <a:bodyPr>
            <a:noAutofit/>
          </a:bodyPr>
          <a:lstStyle/>
          <a:p>
            <a:r>
              <a:rPr lang="el-GR" altLang="el-GR" dirty="0"/>
              <a:t>Αντιμετωπίζουν οι μαθητές μια ποικίλη μαθηματική εμπειρία</a:t>
            </a:r>
          </a:p>
          <a:p>
            <a:pPr lvl="1"/>
            <a:r>
              <a:rPr lang="el-GR" altLang="el-GR" dirty="0"/>
              <a:t>Τι είναι έγκυρο</a:t>
            </a:r>
          </a:p>
          <a:p>
            <a:pPr lvl="1"/>
            <a:r>
              <a:rPr lang="el-GR" altLang="el-GR" dirty="0"/>
              <a:t>Πολλαπλές μεθόδους απόδειξης</a:t>
            </a:r>
          </a:p>
          <a:p>
            <a:pPr lvl="1"/>
            <a:r>
              <a:rPr lang="el-GR" altLang="el-GR" dirty="0"/>
              <a:t>Ύπαρξη και μοναδικότητα</a:t>
            </a:r>
          </a:p>
          <a:p>
            <a:pPr lvl="1"/>
            <a:r>
              <a:rPr lang="el-GR" altLang="el-GR" dirty="0"/>
              <a:t>Παραδείγματα και αντιπαραδείγματα</a:t>
            </a:r>
          </a:p>
          <a:p>
            <a:pPr lvl="1"/>
            <a:r>
              <a:rPr lang="el-GR" altLang="el-GR" dirty="0"/>
              <a:t>συνδέσεις</a:t>
            </a:r>
          </a:p>
        </p:txBody>
      </p:sp>
    </p:spTree>
    <p:extLst>
      <p:ext uri="{BB962C8B-B14F-4D97-AF65-F5344CB8AC3E}">
        <p14:creationId xmlns:p14="http://schemas.microsoft.com/office/powerpoint/2010/main" val="3178307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Μορφές δραστηριότητας </a:t>
            </a:r>
            <a:r>
              <a:rPr lang="el-GR" altLang="el-GR" dirty="0" smtClean="0"/>
              <a:t>(3/4)</a:t>
            </a:r>
            <a:endParaRPr lang="el-GR" dirty="0"/>
          </a:p>
        </p:txBody>
      </p:sp>
      <p:sp>
        <p:nvSpPr>
          <p:cNvPr id="5" name="Θέση περιεχομένου 4"/>
          <p:cNvSpPr>
            <a:spLocks noGrp="1"/>
          </p:cNvSpPr>
          <p:nvPr>
            <p:ph idx="1"/>
          </p:nvPr>
        </p:nvSpPr>
        <p:spPr/>
        <p:txBody>
          <a:bodyPr>
            <a:noAutofit/>
          </a:bodyPr>
          <a:lstStyle/>
          <a:p>
            <a:r>
              <a:rPr lang="el-GR" altLang="el-GR" sz="2400" dirty="0"/>
              <a:t>Χρησιμοποιείστε έναν υψομετρικό χάρτη και μελετήστε τη δυσκολία μιας διαδρομής από κάποιο σημείο Α σε κάποιο σημείο Β. </a:t>
            </a:r>
          </a:p>
          <a:p>
            <a:r>
              <a:rPr lang="el-GR" altLang="el-GR" sz="2400" dirty="0"/>
              <a:t>Κάνετε μια ιστορική αναδρομή για τον αριθμό π.</a:t>
            </a:r>
          </a:p>
        </p:txBody>
      </p:sp>
    </p:spTree>
    <p:extLst>
      <p:ext uri="{BB962C8B-B14F-4D97-AF65-F5344CB8AC3E}">
        <p14:creationId xmlns:p14="http://schemas.microsoft.com/office/powerpoint/2010/main" val="42373918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Πώς φτιάχνω δραστηριότητες αβεβαιότητας;</a:t>
            </a:r>
            <a:endParaRPr lang="el-GR" dirty="0"/>
          </a:p>
        </p:txBody>
      </p:sp>
      <p:sp>
        <p:nvSpPr>
          <p:cNvPr id="3" name="Θέση περιεχομένου 2"/>
          <p:cNvSpPr>
            <a:spLocks noGrp="1"/>
          </p:cNvSpPr>
          <p:nvPr>
            <p:ph idx="1"/>
          </p:nvPr>
        </p:nvSpPr>
        <p:spPr/>
        <p:txBody>
          <a:bodyPr>
            <a:normAutofit/>
          </a:bodyPr>
          <a:lstStyle/>
          <a:p>
            <a:pPr>
              <a:lnSpc>
                <a:spcPct val="90000"/>
              </a:lnSpc>
            </a:pPr>
            <a:r>
              <a:rPr lang="el-GR" altLang="el-GR" sz="2800" dirty="0"/>
              <a:t>Κοινά προβλήματα στο σχολικό βιβλίο τα οποία τα τροποποιώ λίγο</a:t>
            </a:r>
          </a:p>
          <a:p>
            <a:pPr>
              <a:lnSpc>
                <a:spcPct val="90000"/>
              </a:lnSpc>
            </a:pPr>
            <a:r>
              <a:rPr lang="el-GR" altLang="el-GR" sz="2800" dirty="0"/>
              <a:t>Δυσκολίες που έχουν οι μαθητές</a:t>
            </a:r>
          </a:p>
          <a:p>
            <a:pPr>
              <a:lnSpc>
                <a:spcPct val="90000"/>
              </a:lnSpc>
            </a:pPr>
            <a:r>
              <a:rPr lang="el-GR" altLang="el-GR" sz="2800" dirty="0"/>
              <a:t>Αυθεντικά περιστατικά στην τάξη που προκάλεσαν συζήτηση και σύγκρουση</a:t>
            </a:r>
          </a:p>
          <a:p>
            <a:pPr>
              <a:lnSpc>
                <a:spcPct val="90000"/>
              </a:lnSpc>
            </a:pPr>
            <a:r>
              <a:rPr lang="el-GR" altLang="el-GR" sz="2800" dirty="0"/>
              <a:t>Μαθηματικά θέματα στο αναλυτικό πρόγραμμα που μπορούν να προκαλέσουν τη βάση για αμφισβήτηση υποθέσεων και πεποιθήσεων</a:t>
            </a:r>
          </a:p>
        </p:txBody>
      </p:sp>
    </p:spTree>
    <p:extLst>
      <p:ext uri="{BB962C8B-B14F-4D97-AF65-F5344CB8AC3E}">
        <p14:creationId xmlns:p14="http://schemas.microsoft.com/office/powerpoint/2010/main" val="2137096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altLang="el-GR" dirty="0"/>
              <a:t>Δραστηριότητες</a:t>
            </a:r>
            <a:r>
              <a:rPr lang="en-US" altLang="el-GR" dirty="0"/>
              <a:t> </a:t>
            </a:r>
            <a:r>
              <a:rPr lang="el-GR" altLang="el-GR" dirty="0"/>
              <a:t>στο ΠΣ του Γυμνασίου</a:t>
            </a:r>
            <a:endParaRPr lang="el-GR" dirty="0"/>
          </a:p>
        </p:txBody>
      </p:sp>
      <p:sp>
        <p:nvSpPr>
          <p:cNvPr id="5" name="Θέση περιεχομένου 4"/>
          <p:cNvSpPr>
            <a:spLocks noGrp="1"/>
          </p:cNvSpPr>
          <p:nvPr>
            <p:ph idx="1"/>
          </p:nvPr>
        </p:nvSpPr>
        <p:spPr/>
        <p:txBody>
          <a:bodyPr>
            <a:noAutofit/>
          </a:bodyPr>
          <a:lstStyle/>
          <a:p>
            <a:r>
              <a:rPr lang="el-GR" altLang="el-GR" dirty="0"/>
              <a:t>Στόχος η εμπλοκή των μαθητών στις βασικές διεργασίες του ΠΣ</a:t>
            </a:r>
          </a:p>
          <a:p>
            <a:r>
              <a:rPr lang="el-GR" altLang="el-GR" dirty="0"/>
              <a:t>Έμφαση στη: </a:t>
            </a:r>
          </a:p>
          <a:p>
            <a:pPr lvl="1"/>
            <a:r>
              <a:rPr lang="el-GR" altLang="el-GR" dirty="0"/>
              <a:t>μοντελοποίηση μιας πραγματικής κατάστασης</a:t>
            </a:r>
          </a:p>
          <a:p>
            <a:pPr lvl="1"/>
            <a:r>
              <a:rPr lang="el-GR" altLang="el-GR" dirty="0"/>
              <a:t>πραγματοποίηση ενός παιχνιδιού</a:t>
            </a:r>
          </a:p>
          <a:p>
            <a:pPr lvl="1"/>
            <a:r>
              <a:rPr lang="el-GR" altLang="el-GR" dirty="0"/>
              <a:t>μαθηματική διερεύνηση μέσα από τη χρήση εργαλείων και πηγών </a:t>
            </a:r>
          </a:p>
        </p:txBody>
      </p:sp>
    </p:spTree>
    <p:extLst>
      <p:ext uri="{BB962C8B-B14F-4D97-AF65-F5344CB8AC3E}">
        <p14:creationId xmlns:p14="http://schemas.microsoft.com/office/powerpoint/2010/main" val="3211331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smtClean="0"/>
              <a:t>Παραδείγματα </a:t>
            </a:r>
            <a:r>
              <a:rPr lang="el-GR" altLang="el-GR" sz="3200" dirty="0"/>
              <a:t>Άλγεβρας (κανονικότητες –</a:t>
            </a:r>
            <a:r>
              <a:rPr lang="el-GR" altLang="el-GR" sz="3200" dirty="0" smtClean="0"/>
              <a:t>συναρτήσεις)</a:t>
            </a:r>
            <a:r>
              <a:rPr lang="en-US" altLang="el-GR" sz="3200" dirty="0" smtClean="0"/>
              <a:t> </a:t>
            </a:r>
            <a:r>
              <a:rPr lang="el-GR" altLang="el-GR" sz="3200" dirty="0" smtClean="0"/>
              <a:t>Α΄</a:t>
            </a:r>
            <a:r>
              <a:rPr lang="en-US" altLang="el-GR" sz="3200" dirty="0" smtClean="0"/>
              <a:t> </a:t>
            </a:r>
            <a:r>
              <a:rPr lang="el-GR" altLang="el-GR" sz="3200" dirty="0" smtClean="0"/>
              <a:t>Γυμνασίου</a:t>
            </a:r>
            <a:endParaRPr lang="el-GR" sz="3200" dirty="0"/>
          </a:p>
        </p:txBody>
      </p:sp>
      <p:sp>
        <p:nvSpPr>
          <p:cNvPr id="5" name="Rectangle 7"/>
          <p:cNvSpPr>
            <a:spLocks noChangeArrowheads="1"/>
          </p:cNvSpPr>
          <p:nvPr/>
        </p:nvSpPr>
        <p:spPr bwMode="auto">
          <a:xfrm>
            <a:off x="1449387" y="1543822"/>
            <a:ext cx="62452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365125" algn="l"/>
                <a:tab pos="47942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365125" algn="l"/>
                <a:tab pos="47942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365125" algn="l"/>
                <a:tab pos="4794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365125" algn="l"/>
                <a:tab pos="47942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365125" algn="l"/>
                <a:tab pos="47942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365125" algn="l"/>
                <a:tab pos="47942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365125" algn="l"/>
                <a:tab pos="47942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365125" algn="l"/>
                <a:tab pos="47942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365125" algn="l"/>
                <a:tab pos="479425"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Α1 Διερευνούν αριθμητικές και γεωμετρικές κανονικότητες </a:t>
            </a:r>
            <a:r>
              <a:rPr lang="el-GR" altLang="el-GR" sz="1200" dirty="0">
                <a:solidFill>
                  <a:srgbClr val="000000"/>
                </a:solidFill>
                <a:latin typeface="Calibri" panose="020F0502020204030204" pitchFamily="34" charset="0"/>
                <a:ea typeface="Batang" panose="02030600000101010101" pitchFamily="18" charset="-127"/>
                <a:cs typeface="Calibri" panose="020F0502020204030204" pitchFamily="34" charset="0"/>
              </a:rPr>
              <a:t>και</a:t>
            </a:r>
            <a:r>
              <a:rPr lang="el-GR" altLang="el-GR"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διατυπώνουν το γενικό τους όρο λεκτικά και συμβολικά με μια αλγεβρική παράσταση. </a:t>
            </a:r>
            <a:endParaRPr lang="en-US" altLang="el-GR" sz="1200" dirty="0">
              <a:solidFill>
                <a:srgbClr val="000000"/>
              </a:solidFill>
            </a:endParaRPr>
          </a:p>
          <a:p>
            <a:pPr>
              <a:spcBef>
                <a:spcPct val="0"/>
              </a:spcBef>
              <a:buFontTx/>
              <a:buNone/>
            </a:pPr>
            <a:r>
              <a:rPr lang="el-GR" altLang="el-GR" sz="1200" dirty="0">
                <a:solidFill>
                  <a:srgbClr val="000000"/>
                </a:solidFill>
                <a:latin typeface="Calibri" panose="020F0502020204030204" pitchFamily="34" charset="0"/>
                <a:cs typeface="Times New Roman" panose="02020603050405020304" pitchFamily="18" charset="0"/>
              </a:rPr>
              <a:t>Α2 Προσδιορίζουν ένα σημείο (ως διατεταγμένο ζεύγος) σε σύστημα αξόνων.</a:t>
            </a:r>
          </a:p>
          <a:p>
            <a:pPr>
              <a:spcBef>
                <a:spcPct val="0"/>
              </a:spcBef>
              <a:buFontTx/>
              <a:buNone/>
            </a:pPr>
            <a:r>
              <a:rPr lang="el-GR" altLang="el-GR" sz="1200" dirty="0">
                <a:solidFill>
                  <a:srgbClr val="000000"/>
                </a:solidFill>
                <a:latin typeface="Calibri" panose="020F0502020204030204" pitchFamily="34" charset="0"/>
                <a:cs typeface="Times New Roman" panose="02020603050405020304" pitchFamily="18" charset="0"/>
              </a:rPr>
              <a:t>Α3 Αναπαριστούν κανονικότητες με εικόνες, με πίνακες και με σημεία σε σύστημα </a:t>
            </a:r>
            <a:r>
              <a:rPr lang="el-GR" altLang="el-GR" sz="1200" dirty="0" err="1">
                <a:solidFill>
                  <a:srgbClr val="000000"/>
                </a:solidFill>
                <a:latin typeface="Calibri" panose="020F0502020204030204" pitchFamily="34" charset="0"/>
                <a:cs typeface="Times New Roman" panose="02020603050405020304" pitchFamily="18" charset="0"/>
              </a:rPr>
              <a:t>ημιαξόνων</a:t>
            </a:r>
            <a:r>
              <a:rPr lang="el-GR" altLang="el-GR" sz="1200" dirty="0">
                <a:solidFill>
                  <a:srgbClr val="000000"/>
                </a:solidFill>
                <a:latin typeface="Calibri" panose="020F0502020204030204" pitchFamily="34" charset="0"/>
                <a:cs typeface="Times New Roman" panose="02020603050405020304" pitchFamily="18" charset="0"/>
              </a:rPr>
              <a:t> ή αξόνων και μεταβαίνουν από τη μία αναπαράσταση στην άλλη.</a:t>
            </a:r>
            <a:r>
              <a:rPr lang="en-US" altLang="el-GR" sz="1200" dirty="0">
                <a:solidFill>
                  <a:srgbClr val="000000"/>
                </a:solidFill>
              </a:rPr>
              <a:t> </a:t>
            </a:r>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599" y="2686006"/>
            <a:ext cx="7162800" cy="3113088"/>
          </a:xfrm>
          <a:noFill/>
        </p:spPr>
      </p:pic>
    </p:spTree>
    <p:extLst>
      <p:ext uri="{BB962C8B-B14F-4D97-AF65-F5344CB8AC3E}">
        <p14:creationId xmlns:p14="http://schemas.microsoft.com/office/powerpoint/2010/main" val="3659102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a:t>Παράδειγμα Άλγεβρας Β</a:t>
            </a:r>
            <a:r>
              <a:rPr lang="el-GR" dirty="0" smtClean="0"/>
              <a:t>΄</a:t>
            </a:r>
            <a:r>
              <a:rPr lang="en-US" dirty="0" smtClean="0"/>
              <a:t> </a:t>
            </a:r>
            <a:r>
              <a:rPr lang="el-GR" dirty="0" smtClean="0"/>
              <a:t>Γυμνασίου</a:t>
            </a:r>
            <a:endParaRPr lang="el-GR" dirty="0"/>
          </a:p>
        </p:txBody>
      </p:sp>
      <p:pic>
        <p:nvPicPr>
          <p:cNvPr id="6"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69084" y="2708920"/>
            <a:ext cx="6616700" cy="3659188"/>
          </a:xfrm>
          <a:noFill/>
        </p:spPr>
      </p:pic>
      <p:sp>
        <p:nvSpPr>
          <p:cNvPr id="7" name="Rectangle 2"/>
          <p:cNvSpPr>
            <a:spLocks noChangeArrowheads="1"/>
          </p:cNvSpPr>
          <p:nvPr/>
        </p:nvSpPr>
        <p:spPr bwMode="auto">
          <a:xfrm>
            <a:off x="1247043" y="1485731"/>
            <a:ext cx="3312368"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tabLst>
                <a:tab pos="296863"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96863"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96863"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96863"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96863"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96863"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96863"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96863"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96863"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l-GR" altLang="el-GR" sz="1100" dirty="0">
                <a:latin typeface="Calibri" panose="020F0502020204030204" pitchFamily="34" charset="0"/>
                <a:ea typeface="Times New Roman" panose="02020603050405020304" pitchFamily="18" charset="0"/>
                <a:cs typeface="Calibri" panose="020F0502020204030204" pitchFamily="34" charset="0"/>
              </a:rPr>
              <a:t>Α4 Εξετάζουν αν ένα σημείο (διατεταγμένο ζεύγος) ανήκει στη γραφική παράσταση μιας συνάρτησης.</a:t>
            </a:r>
            <a:endParaRPr lang="en-US" altLang="el-GR" sz="900" dirty="0">
              <a:ea typeface="Times New Roman" panose="02020603050405020304" pitchFamily="18" charset="0"/>
              <a:cs typeface="Calibri" panose="020F0502020204030204" pitchFamily="34" charset="0"/>
            </a:endParaRPr>
          </a:p>
          <a:p>
            <a:pPr>
              <a:spcBef>
                <a:spcPct val="0"/>
              </a:spcBef>
              <a:buNone/>
            </a:pPr>
            <a:r>
              <a:rPr lang="el-GR" altLang="el-GR" sz="1100" dirty="0">
                <a:latin typeface="Calibri" panose="020F0502020204030204" pitchFamily="34" charset="0"/>
                <a:ea typeface="Times New Roman" panose="02020603050405020304" pitchFamily="18" charset="0"/>
                <a:cs typeface="Calibri" panose="020F0502020204030204" pitchFamily="34" charset="0"/>
              </a:rPr>
              <a:t>Α5  Υπολογίζουν, γραφικά και αλγεβρικά, τις τιμές της εξαρτημένης μεταβλητής για δεδομένες τιμές της ανεξάρτητης και αντιστρόφως.</a:t>
            </a:r>
            <a:endParaRPr lang="el-GR" altLang="el-GR" sz="1800" dirty="0">
              <a:ea typeface="Times New Roman" panose="02020603050405020304" pitchFamily="18" charset="0"/>
              <a:cs typeface="Calibri" panose="020F0502020204030204" pitchFamily="34" charset="0"/>
            </a:endParaRPr>
          </a:p>
        </p:txBody>
      </p:sp>
      <p:sp>
        <p:nvSpPr>
          <p:cNvPr id="8" name="Rectangle 5"/>
          <p:cNvSpPr>
            <a:spLocks noChangeArrowheads="1"/>
          </p:cNvSpPr>
          <p:nvPr/>
        </p:nvSpPr>
        <p:spPr bwMode="auto">
          <a:xfrm>
            <a:off x="4495974" y="1485731"/>
            <a:ext cx="338437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100" dirty="0">
                <a:latin typeface="Calibri" panose="020F0502020204030204" pitchFamily="34" charset="0"/>
              </a:rPr>
              <a:t>Α8 Επιλύουν προβλήματα που μοντελοποιούνται με συναρτήσεις. Αιτιολογούν τις απαντήσεις τους χρησιμοποιώντας τις αναπαραστάσεις των συναρτήσεων (γραφικές παραστάσεις, πίνακες τιμών, τύπους) και μεταβαίνουν από τη μία αναπαράσταση στην άλλη (όπου είναι δυνατόν).</a:t>
            </a:r>
            <a:endParaRPr lang="en-US" altLang="el-GR" sz="1100" dirty="0">
              <a:latin typeface="Calibri" panose="020F0502020204030204" pitchFamily="34" charset="0"/>
            </a:endParaRPr>
          </a:p>
        </p:txBody>
      </p:sp>
    </p:spTree>
    <p:extLst>
      <p:ext uri="{BB962C8B-B14F-4D97-AF65-F5344CB8AC3E}">
        <p14:creationId xmlns:p14="http://schemas.microsoft.com/office/powerpoint/2010/main" val="25435327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Παράδειγμα Άλγεβρας</a:t>
            </a:r>
            <a:r>
              <a:rPr lang="el-GR" dirty="0" smtClean="0"/>
              <a:t>:</a:t>
            </a:r>
            <a:r>
              <a:rPr lang="en-US" dirty="0" smtClean="0"/>
              <a:t> </a:t>
            </a:r>
            <a:r>
              <a:rPr lang="el-GR" dirty="0" smtClean="0"/>
              <a:t>Γ΄</a:t>
            </a:r>
            <a:r>
              <a:rPr lang="en-US" dirty="0" smtClean="0"/>
              <a:t> </a:t>
            </a:r>
            <a:r>
              <a:rPr lang="el-GR" dirty="0" smtClean="0"/>
              <a:t>Γυμνασίου</a:t>
            </a:r>
            <a:endParaRPr lang="el-GR" dirty="0"/>
          </a:p>
        </p:txBody>
      </p:sp>
      <p:sp>
        <p:nvSpPr>
          <p:cNvPr id="5" name="Rectangle 3"/>
          <p:cNvSpPr>
            <a:spLocks noChangeArrowheads="1"/>
          </p:cNvSpPr>
          <p:nvPr/>
        </p:nvSpPr>
        <p:spPr bwMode="auto">
          <a:xfrm>
            <a:off x="1282700" y="1556792"/>
            <a:ext cx="6583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28600" algn="l"/>
                <a:tab pos="3429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28600" algn="l"/>
                <a:tab pos="3429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28600" algn="l"/>
                <a:tab pos="3429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28600" algn="l"/>
                <a:tab pos="3429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28600" algn="l"/>
                <a:tab pos="3429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28600" algn="l"/>
                <a:tab pos="3429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28600" algn="l"/>
                <a:tab pos="3429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28600" algn="l"/>
                <a:tab pos="3429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28600" algn="l"/>
                <a:tab pos="34290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None/>
            </a:pPr>
            <a:r>
              <a:rPr lang="el-GR" altLang="el-GR" sz="1100" dirty="0">
                <a:latin typeface="Calibri" panose="020F0502020204030204" pitchFamily="34" charset="0"/>
                <a:ea typeface="Times New Roman" panose="02020603050405020304" pitchFamily="18" charset="0"/>
                <a:cs typeface="Calibri" panose="020F0502020204030204" pitchFamily="34" charset="0"/>
              </a:rPr>
              <a:t>Α2 Εξετάζουν την μεταβολή του y για κάθε </a:t>
            </a:r>
            <a:r>
              <a:rPr lang="el-GR" altLang="el-GR" sz="1100" dirty="0" err="1">
                <a:latin typeface="Calibri" panose="020F0502020204030204" pitchFamily="34" charset="0"/>
                <a:ea typeface="Times New Roman" panose="02020603050405020304" pitchFamily="18" charset="0"/>
                <a:cs typeface="Calibri" panose="020F0502020204030204" pitchFamily="34" charset="0"/>
              </a:rPr>
              <a:t>μοναδιαία</a:t>
            </a:r>
            <a:r>
              <a:rPr lang="el-GR" altLang="el-GR" sz="1100" dirty="0">
                <a:latin typeface="Calibri" panose="020F0502020204030204" pitchFamily="34" charset="0"/>
                <a:ea typeface="Times New Roman" panose="02020603050405020304" pitchFamily="18" charset="0"/>
                <a:cs typeface="Calibri" panose="020F0502020204030204" pitchFamily="34" charset="0"/>
              </a:rPr>
              <a:t> αύξηση του x (συγκρίνουν με την γραμμική συνάρτηση) </a:t>
            </a:r>
            <a:endParaRPr lang="en-US" altLang="el-GR" sz="900" dirty="0">
              <a:ea typeface="Times New Roman" panose="02020603050405020304" pitchFamily="18" charset="0"/>
              <a:cs typeface="Calibri" panose="020F0502020204030204" pitchFamily="34" charset="0"/>
            </a:endParaRPr>
          </a:p>
          <a:p>
            <a:pPr>
              <a:spcBef>
                <a:spcPct val="0"/>
              </a:spcBef>
              <a:buNone/>
            </a:pPr>
            <a:r>
              <a:rPr lang="el-GR" altLang="el-GR" sz="1100" dirty="0">
                <a:latin typeface="Calibri" panose="020F0502020204030204" pitchFamily="34" charset="0"/>
                <a:ea typeface="Times New Roman" panose="02020603050405020304" pitchFamily="18" charset="0"/>
                <a:cs typeface="Calibri" panose="020F0502020204030204" pitchFamily="34" charset="0"/>
              </a:rPr>
              <a:t>Α3 Διερευνούν μέσω της γραφικής της παράστασης τις ιδιότητές της y=αx</a:t>
            </a:r>
            <a:r>
              <a:rPr lang="el-GR" altLang="el-GR" sz="1100" baseline="30000" dirty="0">
                <a:latin typeface="Calibri" panose="020F0502020204030204" pitchFamily="34" charset="0"/>
                <a:ea typeface="Times New Roman" panose="02020603050405020304" pitchFamily="18" charset="0"/>
                <a:cs typeface="Calibri" panose="020F0502020204030204" pitchFamily="34" charset="0"/>
              </a:rPr>
              <a:t>2</a:t>
            </a:r>
            <a:r>
              <a:rPr lang="el-GR" altLang="el-GR" sz="1100" dirty="0">
                <a:latin typeface="Calibri" panose="020F0502020204030204" pitchFamily="34" charset="0"/>
                <a:ea typeface="Times New Roman" panose="02020603050405020304" pitchFamily="18" charset="0"/>
                <a:cs typeface="Calibri" panose="020F0502020204030204" pitchFamily="34" charset="0"/>
              </a:rPr>
              <a:t> και το ρόλο της παραμέτρου α.</a:t>
            </a:r>
            <a:endParaRPr lang="el-GR" altLang="el-GR" sz="1800" dirty="0">
              <a:ea typeface="Times New Roman" panose="02020603050405020304" pitchFamily="18" charset="0"/>
              <a:cs typeface="Calibri" panose="020F0502020204030204" pitchFamily="34" charset="0"/>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82700" y="2420888"/>
            <a:ext cx="6578600" cy="3213100"/>
          </a:xfrm>
          <a:noFill/>
        </p:spPr>
      </p:pic>
    </p:spTree>
    <p:extLst>
      <p:ext uri="{BB962C8B-B14F-4D97-AF65-F5344CB8AC3E}">
        <p14:creationId xmlns:p14="http://schemas.microsoft.com/office/powerpoint/2010/main" val="9483962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200" dirty="0"/>
              <a:t>Παράδειγμα δραστηριότητας Γεωμετρία (γεωμετρικά </a:t>
            </a:r>
            <a:r>
              <a:rPr lang="el-GR" sz="3200" dirty="0" smtClean="0"/>
              <a:t>σχήματα)</a:t>
            </a:r>
            <a:r>
              <a:rPr lang="en-US" sz="3200" dirty="0" smtClean="0"/>
              <a:t> </a:t>
            </a:r>
            <a:r>
              <a:rPr lang="el-GR" sz="3200" dirty="0" smtClean="0"/>
              <a:t>Α΄</a:t>
            </a:r>
            <a:r>
              <a:rPr lang="en-US" sz="3200" dirty="0" smtClean="0"/>
              <a:t> </a:t>
            </a:r>
            <a:r>
              <a:rPr lang="el-GR" sz="3200" dirty="0" smtClean="0"/>
              <a:t>Γυμνασίου</a:t>
            </a:r>
            <a:endParaRPr lang="el-GR" sz="3200" dirty="0"/>
          </a:p>
        </p:txBody>
      </p:sp>
      <p:sp>
        <p:nvSpPr>
          <p:cNvPr id="6" name="Rectangle 3"/>
          <p:cNvSpPr>
            <a:spLocks noChangeArrowheads="1"/>
          </p:cNvSpPr>
          <p:nvPr/>
        </p:nvSpPr>
        <p:spPr bwMode="auto">
          <a:xfrm>
            <a:off x="1219200" y="2060848"/>
            <a:ext cx="4168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250825" algn="l"/>
                <a:tab pos="47942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250825" algn="l"/>
                <a:tab pos="47942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250825" algn="l"/>
                <a:tab pos="4794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250825" algn="l"/>
                <a:tab pos="47942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250825" algn="l"/>
                <a:tab pos="47942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250825" algn="l"/>
                <a:tab pos="47942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250825" algn="l"/>
                <a:tab pos="47942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250825" algn="l"/>
                <a:tab pos="47942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250825" algn="l"/>
                <a:tab pos="479425"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400" dirty="0">
                <a:latin typeface="Calibri" panose="020F0502020204030204" pitchFamily="34" charset="0"/>
                <a:ea typeface="Times New Roman" panose="02020603050405020304" pitchFamily="18" charset="0"/>
                <a:cs typeface="Calibri" panose="020F0502020204030204" pitchFamily="34" charset="0"/>
              </a:rPr>
              <a:t>Γ1 Διερευνούν τα γεωμετρικά σχήματα και διαμορφώνουν ορισμούς. </a:t>
            </a:r>
            <a:endParaRPr lang="el-GR" altLang="el-GR" sz="1400" dirty="0">
              <a:ea typeface="Times New Roman" panose="02020603050405020304" pitchFamily="18" charset="0"/>
              <a:cs typeface="Calibri" panose="020F0502020204030204" pitchFamily="34" charset="0"/>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751138"/>
            <a:ext cx="6705600" cy="2222500"/>
          </a:xfrm>
          <a:noFill/>
        </p:spPr>
      </p:pic>
    </p:spTree>
    <p:extLst>
      <p:ext uri="{BB962C8B-B14F-4D97-AF65-F5344CB8AC3E}">
        <p14:creationId xmlns:p14="http://schemas.microsoft.com/office/powerpoint/2010/main" val="16676307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200" dirty="0"/>
              <a:t>Παράδειγμα δραστηριότητας Γεωμετρία (γεωμετρικά </a:t>
            </a:r>
            <a:r>
              <a:rPr lang="el-GR" altLang="el-GR" sz="3200" dirty="0" smtClean="0"/>
              <a:t>σχήματα)</a:t>
            </a:r>
            <a:r>
              <a:rPr lang="en-US" altLang="el-GR" sz="3200" dirty="0" smtClean="0"/>
              <a:t> </a:t>
            </a:r>
            <a:r>
              <a:rPr lang="el-GR" altLang="el-GR" sz="3200" dirty="0" smtClean="0"/>
              <a:t>Β΄</a:t>
            </a:r>
            <a:r>
              <a:rPr lang="en-US" altLang="el-GR" sz="3200" dirty="0" smtClean="0"/>
              <a:t> </a:t>
            </a:r>
            <a:r>
              <a:rPr lang="el-GR" altLang="el-GR" sz="3200" dirty="0" smtClean="0"/>
              <a:t>Γυμνασίου</a:t>
            </a:r>
            <a:endParaRPr lang="el-GR" sz="3200" dirty="0"/>
          </a:p>
        </p:txBody>
      </p:sp>
      <p:pic>
        <p:nvPicPr>
          <p:cNvPr id="5" name="Εικόνα 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619" y="2636912"/>
            <a:ext cx="4811712"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a:spLocks noGrp="1" noChangeArrowheads="1"/>
          </p:cNvSpPr>
          <p:nvPr>
            <p:ph sz="quarter" idx="1"/>
          </p:nvPr>
        </p:nvSpPr>
        <p:spPr>
          <a:xfrm>
            <a:off x="612775" y="1600200"/>
            <a:ext cx="8153400" cy="4495800"/>
          </a:xfrm>
        </p:spPr>
        <p:txBody>
          <a:bodyPr rtlCol="0">
            <a:normAutofit/>
          </a:bodyPr>
          <a:lstStyle/>
          <a:p>
            <a:pPr marL="365760" lvl="1" indent="0">
              <a:lnSpc>
                <a:spcPct val="80000"/>
              </a:lnSpc>
              <a:buNone/>
              <a:defRPr/>
            </a:pPr>
            <a:r>
              <a:rPr lang="el-GR" sz="1400" dirty="0" smtClean="0"/>
              <a:t>Γ4: Χρησιμοποιούν κανόνα, διαβήτη ή</a:t>
            </a:r>
            <a:r>
              <a:rPr lang="en-US" sz="1400" dirty="0" smtClean="0"/>
              <a:t> </a:t>
            </a:r>
            <a:r>
              <a:rPr lang="el-GR" sz="1400" dirty="0" smtClean="0"/>
              <a:t>άλλα εργαλεία για να σχεδιάσουν</a:t>
            </a:r>
            <a:r>
              <a:rPr lang="en-US" sz="1400" dirty="0" smtClean="0"/>
              <a:t> </a:t>
            </a:r>
            <a:r>
              <a:rPr lang="el-GR" sz="1400" dirty="0" smtClean="0"/>
              <a:t>γεωμετρικά σχήματα</a:t>
            </a:r>
          </a:p>
          <a:p>
            <a:pPr marL="0" indent="0" fontAlgn="auto">
              <a:lnSpc>
                <a:spcPct val="80000"/>
              </a:lnSpc>
              <a:spcAft>
                <a:spcPts val="0"/>
              </a:spcAft>
              <a:buNone/>
              <a:defRPr/>
            </a:pPr>
            <a:r>
              <a:rPr lang="el-GR" sz="1400" i="1" dirty="0" smtClean="0"/>
              <a:t>Με το Geogebra εμφανίζουν ύψη, διαμέσους, διχοτόμους και μεσοκάθετους τριγώνου, διερευνούν τη θέση των σημείων τομής τους σε διαφορετικά είδη τριγώνων και τη σχετική τους θέση (αρχείο </a:t>
            </a:r>
            <a:r>
              <a:rPr lang="el-GR" sz="1400" i="1" u="sng" dirty="0" smtClean="0"/>
              <a:t>Β-Γ-Κέντρα τριγώνου</a:t>
            </a:r>
            <a:r>
              <a:rPr lang="el-GR" sz="1400" i="1" dirty="0" smtClean="0"/>
              <a:t>). </a:t>
            </a:r>
          </a:p>
          <a:p>
            <a:pPr marL="640080" lvl="1" indent="-274320" fontAlgn="auto">
              <a:lnSpc>
                <a:spcPct val="80000"/>
              </a:lnSpc>
              <a:spcAft>
                <a:spcPts val="0"/>
              </a:spcAft>
              <a:buFont typeface="Wingdings 2"/>
              <a:buChar char=""/>
              <a:defRPr/>
            </a:pPr>
            <a:endParaRPr lang="el-GR" sz="1800" i="1" dirty="0" smtClean="0"/>
          </a:p>
        </p:txBody>
      </p:sp>
    </p:spTree>
    <p:extLst>
      <p:ext uri="{BB962C8B-B14F-4D97-AF65-F5344CB8AC3E}">
        <p14:creationId xmlns:p14="http://schemas.microsoft.com/office/powerpoint/2010/main" val="24313953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sz="3200" dirty="0"/>
              <a:t>Παράδειγμα δραστηριότητας. Στοχαστικά μαθηματικά (</a:t>
            </a:r>
            <a:r>
              <a:rPr lang="el-GR" sz="3200" dirty="0" smtClean="0"/>
              <a:t>Δεδομένα)</a:t>
            </a:r>
            <a:r>
              <a:rPr lang="en-US" sz="3200" dirty="0" smtClean="0"/>
              <a:t> </a:t>
            </a:r>
            <a:r>
              <a:rPr lang="el-GR" sz="3200" dirty="0" smtClean="0"/>
              <a:t>Α΄</a:t>
            </a:r>
            <a:r>
              <a:rPr lang="en-US" sz="3200" dirty="0" smtClean="0"/>
              <a:t> </a:t>
            </a:r>
            <a:r>
              <a:rPr lang="el-GR" sz="3200" dirty="0" smtClean="0"/>
              <a:t>Γυμνασίου</a:t>
            </a:r>
            <a:endParaRPr lang="el-GR" sz="3200" dirty="0"/>
          </a:p>
        </p:txBody>
      </p:sp>
      <p:sp>
        <p:nvSpPr>
          <p:cNvPr id="6" name="Rectangle 4"/>
          <p:cNvSpPr>
            <a:spLocks noChangeArrowheads="1"/>
          </p:cNvSpPr>
          <p:nvPr/>
        </p:nvSpPr>
        <p:spPr bwMode="auto">
          <a:xfrm>
            <a:off x="1331640" y="1637320"/>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dirty="0">
                <a:latin typeface="Calibri" panose="020F0502020204030204" pitchFamily="34" charset="0"/>
              </a:rPr>
              <a:t>Σ5 Ερμηνεύουν πίνακες και στατιστικά διαγράμματα, καταλήγουν σε  συμπεράσματα και κάνουν προβλέψεις.</a:t>
            </a:r>
            <a:endParaRPr lang="en-US" altLang="el-GR" sz="1800" dirty="0">
              <a:latin typeface="Calibri" panose="020F0502020204030204" pitchFamily="34" charset="0"/>
            </a:endParaRP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2780928"/>
            <a:ext cx="6705600" cy="2222500"/>
          </a:xfrm>
          <a:noFill/>
        </p:spPr>
      </p:pic>
    </p:spTree>
    <p:extLst>
      <p:ext uri="{BB962C8B-B14F-4D97-AF65-F5344CB8AC3E}">
        <p14:creationId xmlns:p14="http://schemas.microsoft.com/office/powerpoint/2010/main" val="5587414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dirty="0"/>
              <a:t>Παράδειγμα δραστηριότητας. Στοχαστικά μαθηματικά (</a:t>
            </a:r>
            <a:r>
              <a:rPr lang="el-GR" sz="3200" dirty="0" smtClean="0"/>
              <a:t>Δεδομένα)</a:t>
            </a:r>
            <a:r>
              <a:rPr lang="en-US" sz="3200" dirty="0" smtClean="0"/>
              <a:t> </a:t>
            </a:r>
            <a:r>
              <a:rPr lang="el-GR" sz="3200" dirty="0" smtClean="0"/>
              <a:t>Β΄</a:t>
            </a:r>
            <a:r>
              <a:rPr lang="en-US" sz="3200" dirty="0" smtClean="0"/>
              <a:t> </a:t>
            </a:r>
            <a:r>
              <a:rPr lang="el-GR" sz="3200" dirty="0" smtClean="0"/>
              <a:t>Γυμνασίου</a:t>
            </a:r>
            <a:endParaRPr lang="el-GR" sz="3200" dirty="0"/>
          </a:p>
        </p:txBody>
      </p:sp>
      <p:sp>
        <p:nvSpPr>
          <p:cNvPr id="5" name="Rectangle 3"/>
          <p:cNvSpPr>
            <a:spLocks noChangeArrowheads="1"/>
          </p:cNvSpPr>
          <p:nvPr/>
        </p:nvSpPr>
        <p:spPr bwMode="auto">
          <a:xfrm>
            <a:off x="1115615" y="1916832"/>
            <a:ext cx="691276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el-GR" altLang="el-GR" sz="1400" dirty="0">
                <a:latin typeface="Calibri" panose="020F0502020204030204" pitchFamily="34" charset="0"/>
                <a:ea typeface="Times New Roman" panose="02020603050405020304" pitchFamily="18" charset="0"/>
                <a:cs typeface="Calibri" panose="020F0502020204030204" pitchFamily="34" charset="0"/>
              </a:rPr>
              <a:t>Σ3 Κατασκευάζουν κυκλικά διαγράμματα και  διαγράμματα διασποράς. </a:t>
            </a:r>
            <a:endParaRPr lang="en-US" altLang="el-GR" sz="1400" dirty="0">
              <a:ea typeface="Times New Roman" panose="02020603050405020304" pitchFamily="18" charset="0"/>
              <a:cs typeface="Calibri" panose="020F0502020204030204" pitchFamily="34" charset="0"/>
            </a:endParaRPr>
          </a:p>
          <a:p>
            <a:pPr>
              <a:spcBef>
                <a:spcPct val="0"/>
              </a:spcBef>
            </a:pPr>
            <a:r>
              <a:rPr lang="el-GR" altLang="el-GR" sz="1400" dirty="0">
                <a:latin typeface="Calibri" panose="020F0502020204030204" pitchFamily="34" charset="0"/>
                <a:ea typeface="Times New Roman" panose="02020603050405020304" pitchFamily="18" charset="0"/>
                <a:cs typeface="Calibri" panose="020F0502020204030204" pitchFamily="34" charset="0"/>
              </a:rPr>
              <a:t>Σ4 Αναγνωρίζουν ότι η συσχέτιση ανάμεσα σε δύο χαρακτηριστικά δεν είναι κατ’ ανάγκη σχέση αιτίου αποτελέσματος.</a:t>
            </a:r>
            <a:endParaRPr lang="el-GR" altLang="el-GR" sz="1400" dirty="0">
              <a:ea typeface="Times New Roman" panose="02020603050405020304" pitchFamily="18" charset="0"/>
              <a:cs typeface="Calibri" panose="020F0502020204030204" pitchFamily="34" charset="0"/>
            </a:endParaRP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63650" y="3284984"/>
            <a:ext cx="6616700" cy="2298700"/>
          </a:xfrm>
          <a:noFill/>
        </p:spPr>
      </p:pic>
    </p:spTree>
    <p:extLst>
      <p:ext uri="{BB962C8B-B14F-4D97-AF65-F5344CB8AC3E}">
        <p14:creationId xmlns:p14="http://schemas.microsoft.com/office/powerpoint/2010/main" val="11236282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Autofit/>
          </a:bodyPr>
          <a:lstStyle/>
          <a:p>
            <a:r>
              <a:rPr lang="el-GR" altLang="el-GR" sz="3200" dirty="0"/>
              <a:t>Παράδειγμα δραστηριότητας. Στοχαστικά μαθηματικά (</a:t>
            </a:r>
            <a:r>
              <a:rPr lang="el-GR" altLang="el-GR" sz="3200" dirty="0" smtClean="0"/>
              <a:t>Δεδομένα)</a:t>
            </a:r>
            <a:r>
              <a:rPr lang="en-US" altLang="el-GR" sz="3200" dirty="0" smtClean="0"/>
              <a:t> </a:t>
            </a:r>
            <a:r>
              <a:rPr lang="el-GR" altLang="el-GR" sz="3200" dirty="0" smtClean="0"/>
              <a:t>Γ΄</a:t>
            </a:r>
            <a:r>
              <a:rPr lang="en-US" altLang="el-GR" sz="3200" dirty="0" smtClean="0"/>
              <a:t> </a:t>
            </a:r>
            <a:r>
              <a:rPr lang="el-GR" altLang="el-GR" sz="3200" dirty="0" smtClean="0"/>
              <a:t>Γυμνασίου</a:t>
            </a:r>
            <a:endParaRPr lang="el-GR" sz="3200" dirty="0"/>
          </a:p>
        </p:txBody>
      </p:sp>
      <p:sp>
        <p:nvSpPr>
          <p:cNvPr id="6" name="Rectangle 5"/>
          <p:cNvSpPr>
            <a:spLocks noChangeArrowheads="1"/>
          </p:cNvSpPr>
          <p:nvPr/>
        </p:nvSpPr>
        <p:spPr bwMode="auto">
          <a:xfrm>
            <a:off x="2286000" y="1556792"/>
            <a:ext cx="4572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l-GR" altLang="el-GR" sz="1800" dirty="0">
                <a:latin typeface="Calibri" panose="020F0502020204030204" pitchFamily="34" charset="0"/>
              </a:rPr>
              <a:t>Συνδυάζουν γνωστές μεθόδους και εργαλεία  για να σχεδιάσουν και να υλοποιήσουν μικρές στατιστικές έρευνες</a:t>
            </a:r>
            <a:endParaRPr lang="en-US" altLang="el-GR" sz="1800" dirty="0">
              <a:latin typeface="Calibri" panose="020F0502020204030204" pitchFamily="34" charset="0"/>
            </a:endParaRPr>
          </a:p>
        </p:txBody>
      </p:sp>
      <p:pic>
        <p:nvPicPr>
          <p:cNvPr id="7"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2819400"/>
            <a:ext cx="6794500" cy="2903538"/>
          </a:xfrm>
          <a:noFill/>
        </p:spPr>
      </p:pic>
    </p:spTree>
    <p:extLst>
      <p:ext uri="{BB962C8B-B14F-4D97-AF65-F5344CB8AC3E}">
        <p14:creationId xmlns:p14="http://schemas.microsoft.com/office/powerpoint/2010/main" val="24063763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Μορφές δραστηριότητας </a:t>
            </a:r>
            <a:r>
              <a:rPr lang="el-GR" altLang="el-GR" dirty="0" smtClean="0"/>
              <a:t>(4/4)</a:t>
            </a:r>
            <a:endParaRPr lang="el-GR" dirty="0"/>
          </a:p>
        </p:txBody>
      </p:sp>
      <p:sp>
        <p:nvSpPr>
          <p:cNvPr id="3" name="Θέση περιεχομένου 2"/>
          <p:cNvSpPr>
            <a:spLocks noGrp="1"/>
          </p:cNvSpPr>
          <p:nvPr>
            <p:ph idx="1"/>
          </p:nvPr>
        </p:nvSpPr>
        <p:spPr/>
        <p:txBody>
          <a:bodyPr>
            <a:normAutofit/>
          </a:bodyPr>
          <a:lstStyle/>
          <a:p>
            <a:r>
              <a:rPr lang="el-GR" altLang="el-GR" sz="2800" dirty="0"/>
              <a:t>Μπορεί μια δραστηριότητα να οδηγήσει σε μαθηματική δραστηριότητα;</a:t>
            </a:r>
          </a:p>
          <a:p>
            <a:r>
              <a:rPr lang="el-GR" altLang="el-GR" sz="2800" dirty="0"/>
              <a:t>Ποιος είναι ο ρόλος του πλαισίου;</a:t>
            </a:r>
          </a:p>
          <a:p>
            <a:r>
              <a:rPr lang="el-GR" altLang="el-GR" sz="2800" dirty="0"/>
              <a:t>Ποιες μαθηματικές ικανότητες μπορούν να αναπτυχθούν;</a:t>
            </a:r>
          </a:p>
          <a:p>
            <a:r>
              <a:rPr lang="el-GR" altLang="el-GR" sz="2800" dirty="0"/>
              <a:t>Ποιες διδακτικές πρακτικές μπορούν να υποστηρίξουν τη διαδικασία αυτή</a:t>
            </a:r>
          </a:p>
        </p:txBody>
      </p:sp>
    </p:spTree>
    <p:extLst>
      <p:ext uri="{BB962C8B-B14F-4D97-AF65-F5344CB8AC3E}">
        <p14:creationId xmlns:p14="http://schemas.microsoft.com/office/powerpoint/2010/main" val="22673735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a:t>Δραστηριότητες</a:t>
            </a:r>
            <a:r>
              <a:rPr lang="en-US" altLang="el-GR" dirty="0"/>
              <a:t> </a:t>
            </a:r>
            <a:r>
              <a:rPr lang="el-GR" altLang="el-GR" dirty="0"/>
              <a:t>στο ΠΣ του Γυμνασίου</a:t>
            </a:r>
            <a:endParaRPr lang="el-GR" dirty="0"/>
          </a:p>
        </p:txBody>
      </p:sp>
      <p:sp>
        <p:nvSpPr>
          <p:cNvPr id="3" name="Θέση περιεχομένου 2"/>
          <p:cNvSpPr>
            <a:spLocks noGrp="1"/>
          </p:cNvSpPr>
          <p:nvPr>
            <p:ph idx="1"/>
          </p:nvPr>
        </p:nvSpPr>
        <p:spPr/>
        <p:txBody>
          <a:bodyPr>
            <a:normAutofit/>
          </a:bodyPr>
          <a:lstStyle/>
          <a:p>
            <a:r>
              <a:rPr lang="el-GR" altLang="el-GR" sz="2800" dirty="0"/>
              <a:t>Τι μαθηματικά και διδακτικά χαρακτηριστικά έχουν οι παραπάνω δραστηριότητες;</a:t>
            </a:r>
          </a:p>
          <a:p>
            <a:r>
              <a:rPr lang="el-GR" altLang="el-GR" sz="2800" dirty="0"/>
              <a:t>Πώς συνδέονται με τα </a:t>
            </a:r>
            <a:r>
              <a:rPr lang="el-GR" altLang="el-GR" sz="2800" dirty="0" smtClean="0"/>
              <a:t>προσδοκόμενα </a:t>
            </a:r>
            <a:r>
              <a:rPr lang="el-GR" altLang="el-GR" sz="2800" dirty="0"/>
              <a:t>μαθησιακά αποτελέσματα;</a:t>
            </a:r>
          </a:p>
          <a:p>
            <a:r>
              <a:rPr lang="el-GR" altLang="el-GR" sz="2800" dirty="0"/>
              <a:t>Τι θέματα διδακτικής </a:t>
            </a:r>
            <a:r>
              <a:rPr lang="el-GR" altLang="el-GR" sz="2800" dirty="0" smtClean="0"/>
              <a:t>διαχείρισης </a:t>
            </a:r>
            <a:r>
              <a:rPr lang="el-GR" altLang="el-GR" sz="2800" dirty="0"/>
              <a:t>τίθενται;</a:t>
            </a:r>
            <a:endParaRPr lang="en-US" altLang="el-GR" sz="2800" dirty="0"/>
          </a:p>
        </p:txBody>
      </p:sp>
    </p:spTree>
    <p:extLst>
      <p:ext uri="{BB962C8B-B14F-4D97-AF65-F5344CB8AC3E}">
        <p14:creationId xmlns:p14="http://schemas.microsoft.com/office/powerpoint/2010/main" val="39435399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sz="3200" dirty="0"/>
              <a:t>Στόχοι –Δραστηριότητες Α</a:t>
            </a:r>
            <a:r>
              <a:rPr lang="el-GR" altLang="el-GR" sz="3200" dirty="0" smtClean="0"/>
              <a:t>΄</a:t>
            </a:r>
            <a:r>
              <a:rPr lang="en-US" altLang="el-GR" sz="3200" dirty="0" smtClean="0"/>
              <a:t> </a:t>
            </a:r>
            <a:r>
              <a:rPr lang="el-GR" altLang="el-GR" sz="3200" dirty="0" smtClean="0"/>
              <a:t>Λυκείου </a:t>
            </a:r>
            <a:r>
              <a:rPr lang="el-GR" altLang="el-GR" sz="3200" dirty="0"/>
              <a:t>(Πρόοδοι</a:t>
            </a:r>
            <a:r>
              <a:rPr lang="el-GR" altLang="el-GR" sz="3200" dirty="0" smtClean="0"/>
              <a:t>)</a:t>
            </a:r>
            <a:r>
              <a:rPr lang="en-US" altLang="el-GR" sz="3200" dirty="0" smtClean="0"/>
              <a:t> (1/5)</a:t>
            </a:r>
            <a:endParaRPr lang="el-GR" sz="3200"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51595" y="2132856"/>
            <a:ext cx="6840810" cy="2476770"/>
          </a:xfrm>
          <a:noFill/>
        </p:spPr>
      </p:pic>
    </p:spTree>
    <p:extLst>
      <p:ext uri="{BB962C8B-B14F-4D97-AF65-F5344CB8AC3E}">
        <p14:creationId xmlns:p14="http://schemas.microsoft.com/office/powerpoint/2010/main" val="1611997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Στόχοι –Δραστηριότητες Α΄</a:t>
            </a:r>
            <a:r>
              <a:rPr lang="en-US" altLang="el-GR" sz="3200" dirty="0"/>
              <a:t> </a:t>
            </a:r>
            <a:r>
              <a:rPr lang="el-GR" altLang="el-GR" sz="3200" dirty="0"/>
              <a:t>Λυκείου (Πρόοδοι)</a:t>
            </a:r>
            <a:r>
              <a:rPr lang="en-US" altLang="el-GR" sz="3200" dirty="0"/>
              <a:t> </a:t>
            </a:r>
            <a:r>
              <a:rPr lang="en-US" altLang="el-GR" sz="3200" dirty="0" smtClean="0"/>
              <a:t>(2/5)</a:t>
            </a:r>
            <a:endParaRPr lang="el-GR" sz="3200"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12787" y="1417638"/>
            <a:ext cx="7974013" cy="2228850"/>
          </a:xfr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675" y="3124200"/>
            <a:ext cx="774065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6204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sz="3200" dirty="0"/>
              <a:t>Στόχοι –Δραστηριότητες Α΄</a:t>
            </a:r>
            <a:r>
              <a:rPr lang="en-US" altLang="el-GR" sz="3200" dirty="0"/>
              <a:t> </a:t>
            </a:r>
            <a:r>
              <a:rPr lang="el-GR" altLang="el-GR" sz="3200" dirty="0"/>
              <a:t>Λυκείου (Πρόοδοι)</a:t>
            </a:r>
            <a:r>
              <a:rPr lang="en-US" altLang="el-GR" sz="3200" dirty="0"/>
              <a:t> </a:t>
            </a:r>
            <a:r>
              <a:rPr lang="en-US" altLang="el-GR" sz="3200" dirty="0" smtClean="0"/>
              <a:t>(3/5</a:t>
            </a:r>
            <a:r>
              <a:rPr lang="en-US" altLang="el-GR" sz="3200" dirty="0"/>
              <a:t>)</a:t>
            </a:r>
            <a:endParaRPr lang="el-GR" sz="3200"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18674" y="1522985"/>
            <a:ext cx="3906651" cy="1440628"/>
          </a:xfrm>
          <a:noFill/>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3068960"/>
            <a:ext cx="74168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0538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sz="3200" dirty="0"/>
              <a:t>Στόχοι –Δραστηριότητες Α΄</a:t>
            </a:r>
            <a:r>
              <a:rPr lang="en-US" altLang="el-GR" sz="3200" dirty="0"/>
              <a:t> </a:t>
            </a:r>
            <a:r>
              <a:rPr lang="el-GR" altLang="el-GR" sz="3200" dirty="0"/>
              <a:t>Λυκείου (Πρόοδοι)</a:t>
            </a:r>
            <a:r>
              <a:rPr lang="en-US" altLang="el-GR" sz="3200" dirty="0"/>
              <a:t> </a:t>
            </a:r>
            <a:r>
              <a:rPr lang="en-US" altLang="el-GR" sz="3200" dirty="0" smtClean="0"/>
              <a:t>(4/5</a:t>
            </a:r>
            <a:r>
              <a:rPr lang="en-US" altLang="el-GR" sz="3200" dirty="0"/>
              <a:t>)</a:t>
            </a:r>
            <a:endParaRPr lang="el-GR" sz="3200"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35696" y="2564904"/>
            <a:ext cx="6028754" cy="3663252"/>
          </a:xfrm>
          <a:noFill/>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962" y="1595227"/>
            <a:ext cx="460807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96233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l-GR" sz="3200" dirty="0"/>
              <a:t>Στόχοι –Δραστηριότητες Α΄</a:t>
            </a:r>
            <a:r>
              <a:rPr lang="en-US" altLang="el-GR" sz="3200" dirty="0"/>
              <a:t> </a:t>
            </a:r>
            <a:r>
              <a:rPr lang="el-GR" altLang="el-GR" sz="3200" dirty="0"/>
              <a:t>Λυκείου (Πρόοδοι)</a:t>
            </a:r>
            <a:r>
              <a:rPr lang="en-US" altLang="el-GR" sz="3200" dirty="0"/>
              <a:t> </a:t>
            </a:r>
            <a:r>
              <a:rPr lang="en-US" altLang="el-GR" sz="3200" dirty="0" smtClean="0"/>
              <a:t>(5/5</a:t>
            </a:r>
            <a:r>
              <a:rPr lang="en-US" altLang="el-GR" sz="3200" dirty="0"/>
              <a:t>)</a:t>
            </a:r>
            <a:endParaRPr lang="el-GR" sz="3200"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7704" y="3140968"/>
            <a:ext cx="5594771" cy="2996957"/>
          </a:xfrm>
          <a:noFill/>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1350" y="1504392"/>
            <a:ext cx="2547478" cy="1670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6749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Εργασία</a:t>
            </a:r>
            <a:endParaRPr lang="el-GR" dirty="0"/>
          </a:p>
        </p:txBody>
      </p:sp>
      <p:sp>
        <p:nvSpPr>
          <p:cNvPr id="3" name="Θέση περιεχομένου 2"/>
          <p:cNvSpPr>
            <a:spLocks noGrp="1"/>
          </p:cNvSpPr>
          <p:nvPr>
            <p:ph idx="1"/>
          </p:nvPr>
        </p:nvSpPr>
        <p:spPr/>
        <p:txBody>
          <a:bodyPr>
            <a:normAutofit/>
          </a:bodyPr>
          <a:lstStyle/>
          <a:p>
            <a:r>
              <a:rPr lang="el-GR" altLang="el-GR" sz="2800" dirty="0"/>
              <a:t>Εντοπίστε από το διαδίκτυο κάποιο διδακτικό υλικό </a:t>
            </a:r>
            <a:r>
              <a:rPr lang="el-GR" altLang="el-GR" sz="2800" dirty="0" smtClean="0"/>
              <a:t>(π.χ. </a:t>
            </a:r>
            <a:r>
              <a:rPr lang="en-US" altLang="el-GR" sz="2800" dirty="0"/>
              <a:t>applets, </a:t>
            </a:r>
            <a:r>
              <a:rPr lang="el-GR" altLang="el-GR" sz="2800" dirty="0"/>
              <a:t>φύλλα εργασίας, διδακτικά εγχειρίδια, δραστηριότητες </a:t>
            </a:r>
            <a:r>
              <a:rPr lang="el-GR" altLang="el-GR" sz="2800" dirty="0" smtClean="0"/>
              <a:t>κ.λπ..). </a:t>
            </a:r>
            <a:r>
              <a:rPr lang="el-GR" altLang="el-GR" sz="2800" dirty="0"/>
              <a:t>Επιλέξτε ένα και καθορίστε για ποιον/ποιους μαθησιακούς στόχους θα το χρησιμοποιούσατε.  Αναλύστε το υλικό ως προς το είδος της μαθηματικής εμπλοκής των μαθητών που πιστεύετε ότι υποστηρίζουν. Αναφέρατε δύο βασικούς λόγους γιατί θα το χρησιμοποιούσατε. </a:t>
            </a:r>
          </a:p>
        </p:txBody>
      </p:sp>
    </p:spTree>
    <p:extLst>
      <p:ext uri="{BB962C8B-B14F-4D97-AF65-F5344CB8AC3E}">
        <p14:creationId xmlns:p14="http://schemas.microsoft.com/office/powerpoint/2010/main" val="10145977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altLang="el-GR" dirty="0"/>
              <a:t>T</a:t>
            </a:r>
            <a:r>
              <a:rPr lang="el-GR" altLang="el-GR" dirty="0"/>
              <a:t>ι είναι δραστηριότητα;</a:t>
            </a:r>
            <a:endParaRPr lang="el-GR" dirty="0"/>
          </a:p>
        </p:txBody>
      </p:sp>
      <p:sp>
        <p:nvSpPr>
          <p:cNvPr id="5" name="Θέση περιεχομένου 4"/>
          <p:cNvSpPr>
            <a:spLocks noGrp="1"/>
          </p:cNvSpPr>
          <p:nvPr>
            <p:ph idx="1"/>
          </p:nvPr>
        </p:nvSpPr>
        <p:spPr/>
        <p:txBody>
          <a:bodyPr>
            <a:noAutofit/>
          </a:bodyPr>
          <a:lstStyle/>
          <a:p>
            <a:r>
              <a:rPr lang="el-GR" altLang="el-GR" sz="2800" dirty="0"/>
              <a:t>Μια έννοια που έχει διαφορετικές σημασίες</a:t>
            </a:r>
          </a:p>
          <a:p>
            <a:pPr lvl="1"/>
            <a:r>
              <a:rPr lang="el-GR" altLang="el-GR" dirty="0"/>
              <a:t>Η δραστηριότητα έχει ένα στόχο και ένα κίνητρο (</a:t>
            </a:r>
            <a:r>
              <a:rPr lang="el-GR" altLang="el-GR" dirty="0" err="1" smtClean="0"/>
              <a:t>π.χ</a:t>
            </a:r>
            <a:r>
              <a:rPr lang="en-US" altLang="el-GR" dirty="0" smtClean="0"/>
              <a:t>.</a:t>
            </a:r>
            <a:r>
              <a:rPr lang="el-GR" altLang="el-GR" dirty="0" smtClean="0"/>
              <a:t> </a:t>
            </a:r>
            <a:r>
              <a:rPr lang="el-GR" altLang="el-GR" dirty="0"/>
              <a:t>η διδασκαλία, η μαθηματική δραστηριότητα)</a:t>
            </a:r>
          </a:p>
          <a:p>
            <a:pPr lvl="1"/>
            <a:r>
              <a:rPr lang="el-GR" altLang="el-GR" dirty="0"/>
              <a:t>Η δραστηριότητα είναι συλλογική και συστημική</a:t>
            </a:r>
          </a:p>
          <a:p>
            <a:pPr lvl="1"/>
            <a:r>
              <a:rPr lang="el-GR" altLang="el-GR" dirty="0"/>
              <a:t>Χαρακτηρίζεται από συνεχή μετασχηματισμό και αλλαγή</a:t>
            </a:r>
          </a:p>
          <a:p>
            <a:r>
              <a:rPr lang="el-GR" altLang="el-GR" dirty="0"/>
              <a:t>Η δραστηριότητα δεν είναι ένα πρόβλημα</a:t>
            </a:r>
          </a:p>
        </p:txBody>
      </p:sp>
    </p:spTree>
    <p:extLst>
      <p:ext uri="{BB962C8B-B14F-4D97-AF65-F5344CB8AC3E}">
        <p14:creationId xmlns:p14="http://schemas.microsoft.com/office/powerpoint/2010/main" val="382951679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altLang="el-GR" sz="2000" dirty="0"/>
              <a:t>Δέσποινα </a:t>
            </a:r>
            <a:r>
              <a:rPr lang="el-GR" altLang="el-GR" sz="2000" dirty="0" err="1" smtClean="0"/>
              <a:t>Πόταρη</a:t>
            </a:r>
            <a:r>
              <a:rPr lang="en-US" altLang="el-GR" sz="2000" dirty="0" smtClean="0"/>
              <a:t> </a:t>
            </a:r>
            <a:r>
              <a:rPr lang="el-GR" sz="2000" dirty="0" smtClean="0"/>
              <a:t>2014. </a:t>
            </a:r>
            <a:r>
              <a:rPr lang="el-GR" altLang="el-GR" sz="2000" dirty="0"/>
              <a:t>Δέσποινα </a:t>
            </a:r>
            <a:r>
              <a:rPr lang="el-GR" altLang="el-GR" sz="2000" dirty="0" err="1" smtClean="0"/>
              <a:t>Πόταρη</a:t>
            </a:r>
            <a:r>
              <a:rPr lang="el-GR" sz="2000" dirty="0" smtClean="0"/>
              <a:t>. «</a:t>
            </a:r>
            <a:r>
              <a:rPr lang="el-GR" altLang="el-GR" sz="2000" dirty="0"/>
              <a:t>Διδακτική Μαθηματικών ΙΙ</a:t>
            </a:r>
            <a:r>
              <a:rPr lang="el-GR" sz="2000" dirty="0" smtClean="0"/>
              <a:t>. </a:t>
            </a:r>
            <a:r>
              <a:rPr lang="el-GR" sz="2000" dirty="0"/>
              <a:t>Η έννοια της μαθηματικής δραστηριότητας ».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a:t>http://opencourses.uoa.gr/courses/ MATH220</a:t>
            </a:r>
            <a:r>
              <a:rPr lang="el-GR" sz="2000" dirty="0" smtClean="0"/>
              <a:t>.</a:t>
            </a:r>
            <a:endParaRPr lang="el-GR" sz="2000" dirty="0"/>
          </a:p>
          <a:p>
            <a:endParaRPr lang="el-GR" sz="2000" dirty="0"/>
          </a:p>
        </p:txBody>
      </p:sp>
    </p:spTree>
    <p:extLst>
      <p:ext uri="{BB962C8B-B14F-4D97-AF65-F5344CB8AC3E}">
        <p14:creationId xmlns:p14="http://schemas.microsoft.com/office/powerpoint/2010/main" val="12082530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6236483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24751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Επίπεδα της δραστηριότητας</a:t>
            </a:r>
            <a:endParaRPr lang="el-GR" dirty="0"/>
          </a:p>
        </p:txBody>
      </p:sp>
      <p:sp>
        <p:nvSpPr>
          <p:cNvPr id="3" name="Θέση περιεχομένου 2"/>
          <p:cNvSpPr>
            <a:spLocks noGrp="1"/>
          </p:cNvSpPr>
          <p:nvPr>
            <p:ph idx="1"/>
          </p:nvPr>
        </p:nvSpPr>
        <p:spPr/>
        <p:txBody>
          <a:bodyPr>
            <a:normAutofit/>
          </a:bodyPr>
          <a:lstStyle/>
          <a:p>
            <a:r>
              <a:rPr lang="el-GR" altLang="el-GR" sz="2800" dirty="0"/>
              <a:t>Δραστηριότητα		</a:t>
            </a:r>
            <a:r>
              <a:rPr lang="el-GR" altLang="el-GR" sz="2800" dirty="0" smtClean="0"/>
              <a:t> Κίνητρο</a:t>
            </a:r>
            <a:endParaRPr lang="el-GR" altLang="el-GR" sz="2800" dirty="0"/>
          </a:p>
          <a:p>
            <a:r>
              <a:rPr lang="el-GR" altLang="el-GR" sz="2800" dirty="0"/>
              <a:t>Ενέργειες  	</a:t>
            </a:r>
            <a:r>
              <a:rPr lang="el-GR" altLang="el-GR" sz="2800" dirty="0" smtClean="0"/>
              <a:t>            Στόχοι</a:t>
            </a:r>
            <a:endParaRPr lang="el-GR" altLang="el-GR" sz="2800" dirty="0"/>
          </a:p>
          <a:p>
            <a:r>
              <a:rPr lang="el-GR" altLang="el-GR" sz="2800" dirty="0"/>
              <a:t>Λειτουργίες 		</a:t>
            </a:r>
            <a:r>
              <a:rPr lang="el-GR" altLang="el-GR" sz="2800" dirty="0" smtClean="0"/>
              <a:t> Συνθήκες</a:t>
            </a:r>
            <a:endParaRPr lang="el-GR" altLang="el-GR" sz="2800" dirty="0"/>
          </a:p>
        </p:txBody>
      </p:sp>
      <p:cxnSp>
        <p:nvCxnSpPr>
          <p:cNvPr id="4" name="4 - Ευθύγραμμο βέλος σύνδεσης"/>
          <p:cNvCxnSpPr/>
          <p:nvPr/>
        </p:nvCxnSpPr>
        <p:spPr>
          <a:xfrm>
            <a:off x="3275856" y="1844824"/>
            <a:ext cx="71437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 name="5 - Ευθύγραμμο βέλος σύνδεσης"/>
          <p:cNvCxnSpPr/>
          <p:nvPr/>
        </p:nvCxnSpPr>
        <p:spPr>
          <a:xfrm>
            <a:off x="3285263" y="2450455"/>
            <a:ext cx="714375"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7 - Ευθύγραμμο βέλος σύνδεσης"/>
          <p:cNvCxnSpPr/>
          <p:nvPr/>
        </p:nvCxnSpPr>
        <p:spPr>
          <a:xfrm>
            <a:off x="3285263" y="3054499"/>
            <a:ext cx="714375" cy="158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763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altLang="el-GR" dirty="0"/>
              <a:t>Διδακτικό επεισόδιο </a:t>
            </a:r>
            <a:endParaRPr lang="el-GR" dirty="0"/>
          </a:p>
        </p:txBody>
      </p:sp>
      <p:sp>
        <p:nvSpPr>
          <p:cNvPr id="5" name="Θέση περιεχομένου 4"/>
          <p:cNvSpPr>
            <a:spLocks noGrp="1"/>
          </p:cNvSpPr>
          <p:nvPr>
            <p:ph idx="1"/>
          </p:nvPr>
        </p:nvSpPr>
        <p:spPr/>
        <p:txBody>
          <a:bodyPr>
            <a:noAutofit/>
          </a:bodyPr>
          <a:lstStyle/>
          <a:p>
            <a:r>
              <a:rPr lang="el-GR" altLang="el-GR" sz="2400" dirty="0"/>
              <a:t>Ο καθηγητής έχει ζητήσει από τους μαθητές  (χαμηλής επίδοσης) να βρουν από ένα λεξικό τη σημασία στατιστικών όρων </a:t>
            </a:r>
          </a:p>
          <a:p>
            <a:r>
              <a:rPr lang="el-GR" altLang="el-GR" sz="2400" dirty="0"/>
              <a:t>Οι μαθητές έχουν έρθει στο μάθημα χωρίς να έχουν κάνει τη δουλειά τους</a:t>
            </a:r>
          </a:p>
          <a:p>
            <a:r>
              <a:rPr lang="el-GR" altLang="el-GR" sz="2400" dirty="0"/>
              <a:t>Ο καθηγητής τους επιπλήττει, τους βάζει τιμωρία. Ένταση δημιουργείται στην τάξη</a:t>
            </a:r>
          </a:p>
          <a:p>
            <a:r>
              <a:rPr lang="el-GR" altLang="el-GR" sz="2400" dirty="0"/>
              <a:t>Δίνει λεξικά στους μαθητές. Οι μαθητές δυσκολεύονται να τα χρησιμοποιήσουν</a:t>
            </a:r>
          </a:p>
          <a:p>
            <a:r>
              <a:rPr lang="el-GR" altLang="el-GR" sz="2400" dirty="0"/>
              <a:t>Για ποιο λόγο απέτυχε η επιλογή του καθηγητή; Τι είναι η γνώση που χρειαζόταν; </a:t>
            </a:r>
          </a:p>
        </p:txBody>
      </p:sp>
    </p:spTree>
    <p:extLst>
      <p:ext uri="{BB962C8B-B14F-4D97-AF65-F5344CB8AC3E}">
        <p14:creationId xmlns:p14="http://schemas.microsoft.com/office/powerpoint/2010/main" val="313302625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TotalTime>
  <Words>3581</Words>
  <Application>Microsoft Office PowerPoint</Application>
  <PresentationFormat>Προβολή στην οθόνη (4:3)</PresentationFormat>
  <Paragraphs>441</Paragraphs>
  <Slides>72</Slides>
  <Notes>72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72</vt:i4>
      </vt:variant>
    </vt:vector>
  </HeadingPairs>
  <TitlesOfParts>
    <vt:vector size="80" baseType="lpstr">
      <vt:lpstr>Batang</vt:lpstr>
      <vt:lpstr>ＭＳ Ｐゴシック</vt:lpstr>
      <vt:lpstr>Arial</vt:lpstr>
      <vt:lpstr>Calibri</vt:lpstr>
      <vt:lpstr>Times New Roman</vt:lpstr>
      <vt:lpstr>Wingdings</vt:lpstr>
      <vt:lpstr>Wingdings 2</vt:lpstr>
      <vt:lpstr>Θέμα του Office</vt:lpstr>
      <vt:lpstr>Διδακτική Μαθηματικών ΙΙ</vt:lpstr>
      <vt:lpstr>Διδακτική Μαθηματικών ΙΙ</vt:lpstr>
      <vt:lpstr>Μορφές δραστηριότητας (1/4)</vt:lpstr>
      <vt:lpstr>Μορφές δραστηριότητας (2/4)</vt:lpstr>
      <vt:lpstr>Μορφές δραστηριότητας (3/4)</vt:lpstr>
      <vt:lpstr>Μορφές δραστηριότητας (4/4)</vt:lpstr>
      <vt:lpstr>Tι είναι δραστηριότητα;</vt:lpstr>
      <vt:lpstr>Επίπεδα της δραστηριότητας</vt:lpstr>
      <vt:lpstr>Διδακτικό επεισόδιο </vt:lpstr>
      <vt:lpstr>Παράδειγμα από ένα απόσπασμα της διδασκαλίας (1/3)</vt:lpstr>
      <vt:lpstr>Παράδειγμα από ένα απόσπασμα της διδασκαλίας (2/3)</vt:lpstr>
      <vt:lpstr>Παράδειγμα από ένα απόσπασμα της διδασκαλίας (3/3)</vt:lpstr>
      <vt:lpstr>Ένα πλαίσιο ανάλυσης της μαθηματικής δραστηριότητας</vt:lpstr>
      <vt:lpstr>Γιατί μια τέτοια οπτική είναι χρήσιμη στον εκπαιδευτικό;</vt:lpstr>
      <vt:lpstr>Τι μαθηματικές καταστάσεις θα χρησιμοποιήσει ο εκπαιδευτικός;</vt:lpstr>
      <vt:lpstr>Ποια είναι τα κριτήρια επιλογής;</vt:lpstr>
      <vt:lpstr>Ποια είναι η επιθυμητή «μαθηματική δραστηριότητα;»</vt:lpstr>
      <vt:lpstr>Παραδείγματα μαθηματικών καταστάσεων από τα σχολικά βιβλία (1/5)</vt:lpstr>
      <vt:lpstr>Παραδείγματα μαθηματικών καταστάσεων από τα σχολικά βιβλία (2/5)</vt:lpstr>
      <vt:lpstr>Παραδείγματα μαθηματικών καταστάσεων από τα σχολικά βιβλία (3/5)</vt:lpstr>
      <vt:lpstr>Παραδείγματα μαθηματικών καταστάσεων από τα σχολικά βιβλία (4/5)</vt:lpstr>
      <vt:lpstr>Παραδείγματα μαθηματικών καταστάσεων από τα σχολικά βιβλία (5/5)</vt:lpstr>
      <vt:lpstr>Παρατηρήσεις από τις προηγούμενες αναλύσεις των τριών μαθηματικών καταστάσεων</vt:lpstr>
      <vt:lpstr>Τι χρειάζεται για να διατηρηθεί η μαθηματική δραστηριότητα σε «υψηλά» επίπεδα;</vt:lpstr>
      <vt:lpstr>Προσεγγίσεις των σχολικών βιβλίων (1/2)</vt:lpstr>
      <vt:lpstr>Προσεγγίσεις των σχολικών βιβλίων (2/2)</vt:lpstr>
      <vt:lpstr>Δραστηριότητα 1: Το κινητό της Κατερίνας (Β΄ Γυμνασίου) (1/2)</vt:lpstr>
      <vt:lpstr>Δραστηριότητα 1: Το κινητό της Κατερίνας (Β΄ Γυμνασίου) (2/2)</vt:lpstr>
      <vt:lpstr>Ποια χαρακτηριστικά έχει η παραπάνω δραστηριότητα</vt:lpstr>
      <vt:lpstr>Το Δίλημμα της Κινητής Τηλεφωνίας (Βούκας, Σταματόπουλος, Τσιτσιρίγκα) (1/3)</vt:lpstr>
      <vt:lpstr>Το Δίλημμα της Κινητής Τηλεφωνίας (Βούκας, Σταματόπουλος, Τσιτσιρίγκα) (2/3)</vt:lpstr>
      <vt:lpstr>Το Δίλημμα της Κινητής Τηλεφωνίας (Βούκας, Σταματόπουλος, Τσιτσιρίγκα) (3/3)</vt:lpstr>
      <vt:lpstr>Σε τι διαφέρουν οι δύο δραστηριότητες;</vt:lpstr>
      <vt:lpstr>Κάποιες πρώτες παρατηρήσεις από τον πειραματισμό στην τάξη (1/3)</vt:lpstr>
      <vt:lpstr>Κάποιες πρώτες παρατηρήσεις από τον πειραματισμό στην τάξη (2/3)</vt:lpstr>
      <vt:lpstr>Κάποιες πρώτες παρατηρήσεις από τον πειραματισμό στην τάξη (3/3)</vt:lpstr>
      <vt:lpstr>Παράγοντες που επηρεάζουν το πώς τίθεται η δραστηριότητα</vt:lpstr>
      <vt:lpstr>Παράγοντες που επηρεάζουν το πώς υλοποιείται η δραστηριότητα</vt:lpstr>
      <vt:lpstr>Τα χαρακτηριστικά της δραστηριότητας</vt:lpstr>
      <vt:lpstr>Οι γνωστικές απαιτήσεις της δραστηριότητας</vt:lpstr>
      <vt:lpstr>Πότε η δραστηριότητα παραμένει σε υψηλό γνωστικό επίπεδο;</vt:lpstr>
      <vt:lpstr>Πότε η δραστηριότητα δεν συνδέεται με έννοιες, κατανόηση, νόημα;</vt:lpstr>
      <vt:lpstr>Πώς θα μετατρέπαμε διαδικαστικές  δραστηριότητες σε εννοιολογικές; (1/2)</vt:lpstr>
      <vt:lpstr>Πώς θα μετατρέπαμε διαδικαστικές  δραστηριότητες σε εννοιολογικές; (2/2)</vt:lpstr>
      <vt:lpstr>Δραστηριότητες που φέρνουν αβεβαιότητα</vt:lpstr>
      <vt:lpstr>Άλλο παράδειγμα αβεβαιότητας</vt:lpstr>
      <vt:lpstr>Αβεβαιότητα που προέρχεται από μη γνωστό τρόπο επίλυσης</vt:lpstr>
      <vt:lpstr>Αβεβαιότητα σχετικά με την εγκυρότητα ενός αποτελέσματος</vt:lpstr>
      <vt:lpstr>Ποια είναι η σημασία τέτοιων δραστηριοτήτων;</vt:lpstr>
      <vt:lpstr>Πώς φτιάχνω δραστηριότητες αβεβαιότητας;</vt:lpstr>
      <vt:lpstr>Δραστηριότητες στο ΠΣ του Γυμνασίου</vt:lpstr>
      <vt:lpstr>Παραδείγματα Άλγεβρας (κανονικότητες –συναρτήσεις) Α΄ Γυμνασίου</vt:lpstr>
      <vt:lpstr>Παράδειγμα Άλγεβρας Β΄ Γυμνασίου</vt:lpstr>
      <vt:lpstr>Παράδειγμα Άλγεβρας: Γ΄ Γυμνασίου</vt:lpstr>
      <vt:lpstr>Παράδειγμα δραστηριότητας Γεωμετρία (γεωμετρικά σχήματα) Α΄ Γυμνασίου</vt:lpstr>
      <vt:lpstr>Παράδειγμα δραστηριότητας Γεωμετρία (γεωμετρικά σχήματα) Β΄ Γυμνασίου</vt:lpstr>
      <vt:lpstr>Παράδειγμα δραστηριότητας. Στοχαστικά μαθηματικά (Δεδομένα) Α΄ Γυμνασίου</vt:lpstr>
      <vt:lpstr>Παράδειγμα δραστηριότητας. Στοχαστικά μαθηματικά (Δεδομένα) Β΄ Γυμνασίου</vt:lpstr>
      <vt:lpstr>Παράδειγμα δραστηριότητας. Στοχαστικά μαθηματικά (Δεδομένα) Γ΄ Γυμνασίου</vt:lpstr>
      <vt:lpstr>Δραστηριότητες στο ΠΣ του Γυμνασίου</vt:lpstr>
      <vt:lpstr>Στόχοι –Δραστηριότητες Α΄ Λυκείου (Πρόοδοι) (1/5)</vt:lpstr>
      <vt:lpstr>Στόχοι –Δραστηριότητες Α΄ Λυκείου (Πρόοδοι) (2/5)</vt:lpstr>
      <vt:lpstr>Στόχοι –Δραστηριότητες Α΄ Λυκείου (Πρόοδοι) (3/5)</vt:lpstr>
      <vt:lpstr>Στόχοι –Δραστηριότητες Α΄ Λυκείου (Πρόοδοι) (4/5)</vt:lpstr>
      <vt:lpstr>Στόχοι –Δραστηριότητες Α΄ Λυκείου (Πρόοδοι) (5/5)</vt:lpstr>
      <vt:lpstr>Εργασία</vt:lpstr>
      <vt:lpstr>Τέλος Ενότητας</vt:lpstr>
      <vt:lpstr>Χρηματοδότηση</vt:lpstr>
      <vt:lpstr>Σημειώματα</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Aggeliki Zoupa</cp:lastModifiedBy>
  <cp:revision>199</cp:revision>
  <dcterms:created xsi:type="dcterms:W3CDTF">2012-09-06T09:03:05Z</dcterms:created>
  <dcterms:modified xsi:type="dcterms:W3CDTF">2015-07-06T00:25:05Z</dcterms:modified>
</cp:coreProperties>
</file>