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20" r:id="rId2"/>
    <p:sldId id="321" r:id="rId3"/>
    <p:sldId id="303" r:id="rId4"/>
    <p:sldId id="322" r:id="rId5"/>
    <p:sldId id="305" r:id="rId6"/>
    <p:sldId id="306" r:id="rId7"/>
    <p:sldId id="307" r:id="rId8"/>
    <p:sldId id="323" r:id="rId9"/>
    <p:sldId id="309" r:id="rId10"/>
    <p:sldId id="324" r:id="rId11"/>
    <p:sldId id="325" r:id="rId12"/>
    <p:sldId id="326" r:id="rId13"/>
    <p:sldId id="327" r:id="rId14"/>
    <p:sldId id="328" r:id="rId15"/>
    <p:sldId id="329" r:id="rId16"/>
    <p:sldId id="330" r:id="rId17"/>
    <p:sldId id="331" r:id="rId18"/>
    <p:sldId id="318" r:id="rId19"/>
    <p:sldId id="332" r:id="rId20"/>
    <p:sldId id="334" r:id="rId21"/>
    <p:sldId id="290" r:id="rId22"/>
    <p:sldId id="295" r:id="rId23"/>
    <p:sldId id="299" r:id="rId24"/>
    <p:sldId id="292" r:id="rId25"/>
    <p:sldId id="291" r:id="rId26"/>
    <p:sldId id="294" r:id="rId27"/>
    <p:sldId id="293" r:id="rId28"/>
    <p:sldId id="333" r:id="rId29"/>
    <p:sldId id="335"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0"/>
            <p14:sldId id="321"/>
            <p14:sldId id="303"/>
            <p14:sldId id="322"/>
            <p14:sldId id="305"/>
            <p14:sldId id="306"/>
            <p14:sldId id="307"/>
            <p14:sldId id="323"/>
            <p14:sldId id="309"/>
            <p14:sldId id="324"/>
            <p14:sldId id="325"/>
            <p14:sldId id="326"/>
            <p14:sldId id="327"/>
            <p14:sldId id="328"/>
            <p14:sldId id="329"/>
            <p14:sldId id="330"/>
            <p14:sldId id="331"/>
            <p14:sldId id="318"/>
            <p14:sldId id="332"/>
            <p14:sldId id="334"/>
            <p14:sldId id="290"/>
            <p14:sldId id="295"/>
            <p14:sldId id="299"/>
            <p14:sldId id="292"/>
            <p14:sldId id="291"/>
            <p14:sldId id="294"/>
          </p14:sldIdLst>
        </p14:section>
        <p14:section name="Untitled Section" id="{0F1CB131-A6BD-43D0-B8D4-1F27CEF7A05E}">
          <p14:sldIdLst>
            <p14:sldId id="293"/>
            <p14:sldId id="333"/>
            <p14:sldId id="3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9" autoAdjust="0"/>
    <p:restoredTop sz="99309" autoAdjust="0"/>
  </p:normalViewPr>
  <p:slideViewPr>
    <p:cSldViewPr>
      <p:cViewPr varScale="1">
        <p:scale>
          <a:sx n="122" d="100"/>
          <a:sy n="122" d="100"/>
        </p:scale>
        <p:origin x="10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8/6/2015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44110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44110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rgbClr val="5075BC"/>
                </a:solidFill>
                <a:latin typeface="+mn-lt"/>
                <a:ea typeface="+mn-ea"/>
                <a:cs typeface="+mn-cs"/>
                <a:sym typeface="Helvetica" pitchFamily="2" charset="0"/>
              </a:rPr>
              <a:t>Ἵδρυση</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τῆς</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Ἑκκλησί</a:t>
            </a:r>
            <a:r>
              <a:rPr lang="en-US" sz="1000" kern="1200" dirty="0" smtClean="0">
                <a:solidFill>
                  <a:srgbClr val="5075BC"/>
                </a:solidFill>
                <a:latin typeface="+mn-lt"/>
                <a:ea typeface="+mn-ea"/>
                <a:cs typeface="+mn-cs"/>
                <a:sym typeface="Helvetica" pitchFamily="2" charset="0"/>
              </a:rPr>
              <a:t>ας καὶ διάδοση τῆς χριστιανικῆς πίστης κατὰ τὴν ἀποστολικὴ ἐποχή.</a:t>
            </a:r>
            <a:endParaRPr lang="en-US" sz="1000" kern="1200" dirty="0" smtClean="0">
              <a:solidFill>
                <a:srgbClr val="5075BC"/>
              </a:solidFill>
              <a:latin typeface="+mn-lt"/>
              <a:ea typeface="+mn-ea"/>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rgbClr val="5075BC"/>
                </a:solidFill>
                <a:latin typeface="+mn-lt"/>
                <a:ea typeface="+mn-ea"/>
                <a:cs typeface="+mn-cs"/>
                <a:sym typeface="Helvetica" pitchFamily="2" charset="0"/>
              </a:rPr>
              <a:t>Ἵδρυση</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τῆς</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Ἑκκλησί</a:t>
            </a:r>
            <a:r>
              <a:rPr lang="en-US" sz="1000" kern="1200" dirty="0" smtClean="0">
                <a:solidFill>
                  <a:srgbClr val="5075BC"/>
                </a:solidFill>
                <a:latin typeface="+mn-lt"/>
                <a:ea typeface="+mn-ea"/>
                <a:cs typeface="+mn-cs"/>
                <a:sym typeface="Helvetica" pitchFamily="2" charset="0"/>
              </a:rPr>
              <a:t>ας καὶ διάδοση τῆς χριστιανικῆς πίστης κατὰ τὴν ἀποστολικὴ ἐποχή.</a:t>
            </a:r>
            <a:endParaRPr lang="en-US" sz="1000" kern="1200" dirty="0" smtClean="0">
              <a:solidFill>
                <a:srgbClr val="5075BC"/>
              </a:solidFill>
              <a:latin typeface="+mn-lt"/>
              <a:ea typeface="+mn-ea"/>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rgbClr val="5075BC"/>
                </a:solidFill>
                <a:latin typeface="+mn-lt"/>
                <a:ea typeface="+mn-ea"/>
                <a:cs typeface="+mn-cs"/>
                <a:sym typeface="Helvetica" pitchFamily="2" charset="0"/>
              </a:rPr>
              <a:t>Ἵδρυση</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τῆς</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Ἑκκλησί</a:t>
            </a:r>
            <a:r>
              <a:rPr lang="en-US" sz="1000" kern="1200" dirty="0" smtClean="0">
                <a:solidFill>
                  <a:srgbClr val="5075BC"/>
                </a:solidFill>
                <a:latin typeface="+mn-lt"/>
                <a:ea typeface="+mn-ea"/>
                <a:cs typeface="+mn-cs"/>
                <a:sym typeface="Helvetica" pitchFamily="2" charset="0"/>
              </a:rPr>
              <a:t>ας καὶ διάδοση τῆς χριστιανικῆς πίστης κατὰ τὴν ἀποστολικὴ ἐποχή.</a:t>
            </a:r>
            <a:endParaRPr lang="en-US" sz="1000" kern="1200" dirty="0" smtClean="0">
              <a:solidFill>
                <a:srgbClr val="5075BC"/>
              </a:solidFill>
              <a:latin typeface="+mn-lt"/>
              <a:ea typeface="+mn-ea"/>
              <a:cs typeface="+mn-cs"/>
            </a:endParaRPr>
          </a:p>
        </p:txBody>
      </p:sp>
      <p:pic>
        <p:nvPicPr>
          <p:cNvPr id="10"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0"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1"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rgbClr val="5075BC"/>
                </a:solidFill>
                <a:latin typeface="+mn-lt"/>
                <a:ea typeface="+mn-ea"/>
                <a:cs typeface="+mn-cs"/>
                <a:sym typeface="Helvetica" pitchFamily="2" charset="0"/>
              </a:rPr>
              <a:t>Ἵδρυση</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τῆς</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Ἑκκλησί</a:t>
            </a:r>
            <a:r>
              <a:rPr lang="en-US" sz="1000" kern="1200" dirty="0" smtClean="0">
                <a:solidFill>
                  <a:srgbClr val="5075BC"/>
                </a:solidFill>
                <a:latin typeface="+mn-lt"/>
                <a:ea typeface="+mn-ea"/>
                <a:cs typeface="+mn-cs"/>
                <a:sym typeface="Helvetica" pitchFamily="2" charset="0"/>
              </a:rPr>
              <a:t>ας καὶ διάδοση τῆς χριστιανικῆς πίστης κατὰ τὴν ἀποστολικὴ ἐποχή.</a:t>
            </a:r>
            <a:endParaRPr lang="en-US" sz="1000" kern="1200" dirty="0" smtClean="0">
              <a:solidFill>
                <a:srgbClr val="5075BC"/>
              </a:solidFill>
              <a:latin typeface="+mn-lt"/>
              <a:ea typeface="+mn-ea"/>
              <a:cs typeface="+mn-cs"/>
            </a:endParaRPr>
          </a:p>
        </p:txBody>
      </p:sp>
      <p:pic>
        <p:nvPicPr>
          <p:cNvPr id="12"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6"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rgbClr val="5075BC"/>
                </a:solidFill>
                <a:latin typeface="+mn-lt"/>
                <a:ea typeface="+mn-ea"/>
                <a:cs typeface="+mn-cs"/>
                <a:sym typeface="Helvetica" pitchFamily="2" charset="0"/>
              </a:rPr>
              <a:t>Ἵδρυση</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τῆς</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Ἑκκλησί</a:t>
            </a:r>
            <a:r>
              <a:rPr lang="en-US" sz="1000" kern="1200" dirty="0" smtClean="0">
                <a:solidFill>
                  <a:srgbClr val="5075BC"/>
                </a:solidFill>
                <a:latin typeface="+mn-lt"/>
                <a:ea typeface="+mn-ea"/>
                <a:cs typeface="+mn-cs"/>
                <a:sym typeface="Helvetica" pitchFamily="2" charset="0"/>
              </a:rPr>
              <a:t>ας καὶ διάδοση τῆς χριστιανικῆς πίστης κατὰ τὴν ἀποστολικὴ ἐποχή.</a:t>
            </a:r>
            <a:endParaRPr lang="en-US" sz="1000" kern="1200" dirty="0" smtClean="0">
              <a:solidFill>
                <a:srgbClr val="5075BC"/>
              </a:solidFill>
              <a:latin typeface="+mn-lt"/>
              <a:ea typeface="+mn-ea"/>
              <a:cs typeface="+mn-cs"/>
            </a:endParaRPr>
          </a:p>
        </p:txBody>
      </p:sp>
      <p:pic>
        <p:nvPicPr>
          <p:cNvPr id="8"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3"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rgbClr val="5075BC"/>
                </a:solidFill>
                <a:latin typeface="+mn-lt"/>
                <a:ea typeface="+mn-ea"/>
                <a:cs typeface="+mn-cs"/>
                <a:sym typeface="Helvetica" pitchFamily="2" charset="0"/>
              </a:rPr>
              <a:t>Ἵδρυση</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τῆς</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Ἑκκλησί</a:t>
            </a:r>
            <a:r>
              <a:rPr lang="en-US" sz="1000" kern="1200" dirty="0" smtClean="0">
                <a:solidFill>
                  <a:srgbClr val="5075BC"/>
                </a:solidFill>
                <a:latin typeface="+mn-lt"/>
                <a:ea typeface="+mn-ea"/>
                <a:cs typeface="+mn-cs"/>
                <a:sym typeface="Helvetica" pitchFamily="2" charset="0"/>
              </a:rPr>
              <a:t>ας καὶ διάδοση τῆς χριστιανικῆς πίστης κατὰ τὴν ἀποστολικὴ ἐποχή.</a:t>
            </a:r>
            <a:endParaRPr lang="en-US" sz="1000" kern="1200" dirty="0" smtClean="0">
              <a:solidFill>
                <a:srgbClr val="5075BC"/>
              </a:solidFill>
              <a:latin typeface="+mn-lt"/>
              <a:ea typeface="+mn-ea"/>
              <a:cs typeface="+mn-cs"/>
            </a:endParaRPr>
          </a:p>
        </p:txBody>
      </p:sp>
      <p:pic>
        <p:nvPicPr>
          <p:cNvPr id="4"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9"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rgbClr val="5075BC"/>
                </a:solidFill>
                <a:latin typeface="+mn-lt"/>
                <a:ea typeface="+mn-ea"/>
                <a:cs typeface="+mn-cs"/>
                <a:sym typeface="Helvetica" pitchFamily="2" charset="0"/>
              </a:rPr>
              <a:t>Ἵδρυση</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τῆς</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Ἑκκλησί</a:t>
            </a:r>
            <a:r>
              <a:rPr lang="en-US" sz="1000" kern="1200" dirty="0" smtClean="0">
                <a:solidFill>
                  <a:srgbClr val="5075BC"/>
                </a:solidFill>
                <a:latin typeface="+mn-lt"/>
                <a:ea typeface="+mn-ea"/>
                <a:cs typeface="+mn-cs"/>
                <a:sym typeface="Helvetica" pitchFamily="2" charset="0"/>
              </a:rPr>
              <a:t>ας καὶ διάδοση τῆς χριστιανικῆς πίστης κατὰ τὴν ἀποστολικὴ ἐποχή.</a:t>
            </a:r>
            <a:endParaRPr lang="en-US" sz="1000" kern="1200" dirty="0" smtClean="0">
              <a:solidFill>
                <a:srgbClr val="5075BC"/>
              </a:solidFill>
              <a:latin typeface="+mn-lt"/>
              <a:ea typeface="+mn-ea"/>
              <a:cs typeface="+mn-cs"/>
            </a:endParaRPr>
          </a:p>
        </p:txBody>
      </p:sp>
      <p:pic>
        <p:nvPicPr>
          <p:cNvPr id="11"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rgbClr val="5075BC"/>
                </a:solidFill>
                <a:latin typeface="+mn-lt"/>
                <a:ea typeface="+mn-ea"/>
                <a:cs typeface="+mn-cs"/>
                <a:sym typeface="Helvetica" pitchFamily="2" charset="0"/>
              </a:rPr>
              <a:t>Ἵδρυση</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τῆς</a:t>
            </a:r>
            <a:r>
              <a:rPr lang="en-US" sz="1000" kern="1200" dirty="0" smtClean="0">
                <a:solidFill>
                  <a:srgbClr val="5075BC"/>
                </a:solidFill>
                <a:latin typeface="+mn-lt"/>
                <a:ea typeface="+mn-ea"/>
                <a:cs typeface="+mn-cs"/>
                <a:sym typeface="Helvetica" pitchFamily="2" charset="0"/>
              </a:rPr>
              <a:t> </a:t>
            </a:r>
            <a:r>
              <a:rPr lang="en-US" sz="1000" kern="1200" dirty="0" err="1" smtClean="0">
                <a:solidFill>
                  <a:srgbClr val="5075BC"/>
                </a:solidFill>
                <a:latin typeface="+mn-lt"/>
                <a:ea typeface="+mn-ea"/>
                <a:cs typeface="+mn-cs"/>
                <a:sym typeface="Helvetica" pitchFamily="2" charset="0"/>
              </a:rPr>
              <a:t>Ἑκκλησί</a:t>
            </a:r>
            <a:r>
              <a:rPr lang="en-US" sz="1000" kern="1200" dirty="0" smtClean="0">
                <a:solidFill>
                  <a:srgbClr val="5075BC"/>
                </a:solidFill>
                <a:latin typeface="+mn-lt"/>
                <a:ea typeface="+mn-ea"/>
                <a:cs typeface="+mn-cs"/>
                <a:sym typeface="Helvetica" pitchFamily="2" charset="0"/>
              </a:rPr>
              <a:t>ας καὶ διάδοση τῆς χριστιανικῆς πίστης κατὰ τὴν ἀποστολικὴ ἐποχή.</a:t>
            </a:r>
            <a:endParaRPr lang="en-US" sz="1000" kern="1200" dirty="0" smtClean="0">
              <a:solidFill>
                <a:srgbClr val="5075BC"/>
              </a:solidFill>
              <a:latin typeface="+mn-lt"/>
              <a:ea typeface="+mn-ea"/>
              <a:cs typeface="+mn-cs"/>
            </a:endParaRPr>
          </a:p>
        </p:txBody>
      </p:sp>
      <p:pic>
        <p:nvPicPr>
          <p:cNvPr id="11"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pencourses.uoa.gr/courses/THEOL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Saint_Pe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ommons.wikimedia.org/wiki/File:V&amp;A_-_Raphael,_The_Death_of_Ananias_(1515).jpg" TargetMode="External"/><Relationship Id="rId5" Type="http://schemas.openxmlformats.org/officeDocument/2006/relationships/hyperlink" Target="http://el.wikipedia.org/wiki/%CE%99%CE%AC%CE%BA%CF%89%CE%B2%CE%BF%CF%82_%CE%BF_%CE%B1%CE%B4%CE%B5%CE%BB%CF%86%CF%8C%CE%B8%CE%B5%CE%BF%CF%82" TargetMode="External"/><Relationship Id="rId4" Type="http://schemas.openxmlformats.org/officeDocument/2006/relationships/hyperlink" Target="https://nisteia.wordpress.com/2010/11/17/prosforo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upload.wikimedia.org/wikipedia/commons/8/82/The_Death_of_Stephen_by_Gustave_Dor%C3%A9.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diakonima.gr/2012/06/30/%CF%84%CE%BF-%CE%BA%CE%B7%CF%81%CF%85%CE%B3%CE%BC%CE%B1-%CF%84%CF%89%CE%BD-%CE%B1%CF%80%CE%BF%CF%83%CF%84%CE%BF%CE%BB%CF%89%CE%BD-30-%CE%B9%CE%BF%CF%85%CE%BD%CE%B9%CE%BF%CF%85/" TargetMode="External"/><Relationship Id="rId5" Type="http://schemas.openxmlformats.org/officeDocument/2006/relationships/hyperlink" Target="http://farm1.static.flickr.com/" TargetMode="External"/><Relationship Id="rId4" Type="http://schemas.openxmlformats.org/officeDocument/2006/relationships/hyperlink" Target="http://www.flickr.com/photos/32404172@N00/3728364265"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intheopatoron.blogspot.gr/2012_06_01_archiv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3.bp.blogspot.com/-8Rs5FSbYKTs/Tl5s5KReG5I/AAAAAAAAHYw/8I2KNzjNKcM/s1600/JesusIconNazareth.jpg" TargetMode="External"/><Relationship Id="rId4" Type="http://schemas.openxmlformats.org/officeDocument/2006/relationships/hyperlink" Target="http://commons.wikimedia.org/wiki/File:Apostle_Paul's_journeys.sv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err="1"/>
              <a:t>Γενικὴ</a:t>
            </a:r>
            <a:r>
              <a:rPr lang="el-GR" dirty="0"/>
              <a:t> </a:t>
            </a:r>
            <a:r>
              <a:rPr lang="el-GR" dirty="0" err="1"/>
              <a:t>Ἐκκλησιαστικὴ</a:t>
            </a:r>
            <a:r>
              <a:rPr lang="el-GR" dirty="0"/>
              <a:t> </a:t>
            </a:r>
            <a:r>
              <a:rPr lang="el-GR" dirty="0" err="1"/>
              <a:t>Ἱστορία</a:t>
            </a:r>
            <a:r>
              <a:rPr lang="el-GR" dirty="0"/>
              <a:t> Α´</a:t>
            </a: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smtClean="0">
                <a:solidFill>
                  <a:srgbClr val="5075BC"/>
                </a:solidFill>
                <a:latin typeface="+mj-lt"/>
                <a:ea typeface="+mj-ea"/>
                <a:cs typeface="+mj-cs"/>
              </a:rPr>
              <a:t>3</a:t>
            </a:r>
            <a:r>
              <a:rPr lang="el-GR" sz="280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n-US" sz="2800" dirty="0" smtClean="0">
                <a:sym typeface="Helvetica" pitchFamily="2" charset="0"/>
              </a:rPr>
              <a:t>Ἵδρυση </a:t>
            </a:r>
            <a:r>
              <a:rPr lang="en-US" sz="2800" dirty="0" err="1">
                <a:sym typeface="Helvetica" pitchFamily="2" charset="0"/>
              </a:rPr>
              <a:t>τῆς</a:t>
            </a:r>
            <a:r>
              <a:rPr lang="en-US" sz="2800" dirty="0">
                <a:sym typeface="Helvetica" pitchFamily="2" charset="0"/>
              </a:rPr>
              <a:t> </a:t>
            </a:r>
            <a:r>
              <a:rPr lang="en-US" sz="2800" dirty="0" err="1">
                <a:sym typeface="Helvetica" pitchFamily="2" charset="0"/>
              </a:rPr>
              <a:t>Ἑκκλησί</a:t>
            </a:r>
            <a:r>
              <a:rPr lang="en-US" sz="2800" dirty="0">
                <a:sym typeface="Helvetica" pitchFamily="2" charset="0"/>
              </a:rPr>
              <a:t>ας καὶ διάδοση τῆς χριστιανικῆς πίστης κατὰ τὴν ἀποστολικὴ ἐποχή</a:t>
            </a:r>
            <a:r>
              <a:rPr lang="en-US" sz="2800" dirty="0" smtClean="0">
                <a:sym typeface="Helvetica" pitchFamily="2" charset="0"/>
              </a:rPr>
              <a:t>.</a:t>
            </a:r>
            <a:endParaRPr lang="en-US" sz="2800" dirty="0" smtClean="0"/>
          </a:p>
          <a:p>
            <a:endParaRPr lang="el-GR" sz="2800" dirty="0" smtClean="0"/>
          </a:p>
          <a:p>
            <a:r>
              <a:rPr lang="en-US" sz="2800" dirty="0" err="1">
                <a:sym typeface="Helvetica" pitchFamily="2" charset="0"/>
              </a:rPr>
              <a:t>Δρ</a:t>
            </a:r>
            <a:r>
              <a:rPr lang="en-US" sz="2800" dirty="0">
                <a:sym typeface="Helvetica" pitchFamily="2" charset="0"/>
              </a:rPr>
              <a:t>. </a:t>
            </a:r>
            <a:r>
              <a:rPr lang="en-US" sz="2800" dirty="0" err="1">
                <a:sym typeface="Helvetica" pitchFamily="2" charset="0"/>
              </a:rPr>
              <a:t>Ἰωάννης</a:t>
            </a:r>
            <a:r>
              <a:rPr lang="en-US" sz="2800" dirty="0">
                <a:sym typeface="Helvetica" pitchFamily="2" charset="0"/>
              </a:rPr>
              <a:t> </a:t>
            </a:r>
            <a:r>
              <a:rPr lang="en-US" sz="2800" dirty="0" err="1">
                <a:sym typeface="Helvetica" pitchFamily="2" charset="0"/>
              </a:rPr>
              <a:t>Ἀντ</a:t>
            </a:r>
            <a:r>
              <a:rPr lang="en-US" sz="2800" dirty="0">
                <a:sym typeface="Helvetica" pitchFamily="2" charset="0"/>
              </a:rPr>
              <a:t>. Πανα</a:t>
            </a:r>
            <a:r>
              <a:rPr lang="en-US" sz="2800" dirty="0" err="1">
                <a:sym typeface="Helvetica" pitchFamily="2" charset="0"/>
              </a:rPr>
              <a:t>γιωτό</a:t>
            </a:r>
            <a:r>
              <a:rPr lang="en-US" sz="2800" dirty="0">
                <a:sym typeface="Helvetica" pitchFamily="2" charset="0"/>
              </a:rPr>
              <a:t>πουλος</a:t>
            </a:r>
            <a:endParaRPr lang="el-GR" sz="2800" dirty="0">
              <a:sym typeface="Helvetica" pitchFamily="2" charset="0"/>
            </a:endParaRPr>
          </a:p>
          <a:p>
            <a:r>
              <a:rPr lang="en-US" sz="2400" dirty="0" err="1">
                <a:sym typeface="Helvetica" pitchFamily="2" charset="0"/>
              </a:rPr>
              <a:t>Λέκτορ</a:t>
            </a:r>
            <a:r>
              <a:rPr lang="en-US" sz="2400" dirty="0">
                <a:sym typeface="Helvetica" pitchFamily="2" charset="0"/>
              </a:rPr>
              <a:t>ας Γενικῆς Ἐκκλησιαστικῆς Ἱστορίας</a:t>
            </a:r>
          </a:p>
          <a:p>
            <a:r>
              <a:rPr lang="en-US" sz="2800" dirty="0" err="1">
                <a:sym typeface="Helvetica" pitchFamily="2" charset="0"/>
              </a:rPr>
              <a:t>Ἐθνικὸ</a:t>
            </a:r>
            <a:r>
              <a:rPr lang="en-US" sz="2800" dirty="0">
                <a:sym typeface="Helvetica" pitchFamily="2" charset="0"/>
              </a:rPr>
              <a:t> καὶ Καπ</a:t>
            </a:r>
            <a:r>
              <a:rPr lang="en-US" sz="2800" dirty="0" err="1">
                <a:sym typeface="Helvetica" pitchFamily="2" charset="0"/>
              </a:rPr>
              <a:t>οδιστρι</a:t>
            </a:r>
            <a:r>
              <a:rPr lang="en-US" sz="2800" dirty="0">
                <a:sym typeface="Helvetica" pitchFamily="2" charset="0"/>
              </a:rPr>
              <a:t>ακὸ Πανεπιστήμιο Ἀθηνῶν</a:t>
            </a:r>
          </a:p>
          <a:p>
            <a:r>
              <a:rPr lang="en-US" sz="2800" dirty="0" err="1">
                <a:sym typeface="Helvetica" pitchFamily="2" charset="0"/>
              </a:rPr>
              <a:t>Τμῆμ</a:t>
            </a:r>
            <a:r>
              <a:rPr lang="en-US" sz="2800" dirty="0">
                <a:sym typeface="Helvetica" pitchFamily="2" charset="0"/>
              </a:rPr>
              <a:t>α Θεολογίας - Θεολογικὴ Σχολή</a:t>
            </a:r>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Αγιογραφία του Ιάκωβου του Αδελφόθεου."/>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9952" y="620688"/>
            <a:ext cx="4561546" cy="5341471"/>
          </a:xfrm>
        </p:spPr>
      </p:pic>
      <p:sp>
        <p:nvSpPr>
          <p:cNvPr id="3" name="Θέση κειμένου 2"/>
          <p:cNvSpPr>
            <a:spLocks noGrp="1"/>
          </p:cNvSpPr>
          <p:nvPr>
            <p:ph type="body" sz="half" idx="2"/>
          </p:nvPr>
        </p:nvSpPr>
        <p:spPr>
          <a:xfrm>
            <a:off x="457200" y="5229200"/>
            <a:ext cx="3008313" cy="936104"/>
          </a:xfrm>
        </p:spPr>
        <p:txBody>
          <a:bodyPr anchor="b">
            <a:normAutofit/>
          </a:bodyPr>
          <a:lstStyle/>
          <a:p>
            <a:r>
              <a:rPr lang="el-GR" dirty="0" smtClean="0"/>
              <a:t>Εικόνα 6: </a:t>
            </a:r>
            <a:r>
              <a:rPr lang="el-GR" dirty="0" err="1"/>
              <a:t>Ἰάκωβος</a:t>
            </a:r>
            <a:r>
              <a:rPr lang="el-GR" dirty="0"/>
              <a:t> ὁ </a:t>
            </a:r>
            <a:r>
              <a:rPr lang="el-GR" dirty="0" err="1" smtClean="0"/>
              <a:t>Ἀδελφόθεος</a:t>
            </a:r>
            <a:r>
              <a:rPr lang="el-GR" dirty="0" smtClean="0"/>
              <a:t> </a:t>
            </a:r>
            <a:r>
              <a:rPr lang="el-GR" dirty="0" err="1" smtClean="0"/>
              <a:t>οἱ</a:t>
            </a:r>
            <a:r>
              <a:rPr lang="el-GR" dirty="0" smtClean="0"/>
              <a:t> </a:t>
            </a:r>
            <a:r>
              <a:rPr lang="el-GR" dirty="0"/>
              <a:t>7 </a:t>
            </a:r>
            <a:r>
              <a:rPr lang="el-GR" dirty="0" smtClean="0"/>
              <a:t>διάκονοι.</a:t>
            </a:r>
            <a:endParaRPr lang="en-US" dirty="0"/>
          </a:p>
        </p:txBody>
      </p:sp>
      <p:sp>
        <p:nvSpPr>
          <p:cNvPr id="4" name="Τίτλος 3"/>
          <p:cNvSpPr>
            <a:spLocks noGrp="1"/>
          </p:cNvSpPr>
          <p:nvPr>
            <p:ph type="title"/>
          </p:nvPr>
        </p:nvSpPr>
        <p:spPr>
          <a:xfrm>
            <a:off x="457200" y="273600"/>
            <a:ext cx="3538736" cy="2147288"/>
          </a:xfrm>
        </p:spPr>
        <p:txBody>
          <a:bodyPr>
            <a:normAutofit/>
          </a:bodyPr>
          <a:lstStyle/>
          <a:p>
            <a:r>
              <a:rPr lang="el-GR" sz="4000" dirty="0"/>
              <a:t>ἡ </a:t>
            </a:r>
            <a:r>
              <a:rPr lang="el-GR" sz="4000" dirty="0" err="1"/>
              <a:t>ὀργάνωση</a:t>
            </a:r>
            <a:r>
              <a:rPr lang="el-GR" sz="4000" dirty="0"/>
              <a:t> </a:t>
            </a:r>
            <a:r>
              <a:rPr lang="el-GR" sz="4000" dirty="0" err="1"/>
              <a:t>τῆς</a:t>
            </a:r>
            <a:r>
              <a:rPr lang="el-GR" sz="4000" dirty="0"/>
              <a:t> </a:t>
            </a:r>
            <a:r>
              <a:rPr lang="el-GR" sz="4000" dirty="0" err="1"/>
              <a:t>ἐκκλησίας</a:t>
            </a:r>
            <a:r>
              <a:rPr lang="el-GR" sz="4000" dirty="0"/>
              <a:t> </a:t>
            </a:r>
            <a:r>
              <a:rPr lang="el-GR" sz="4000" dirty="0" err="1"/>
              <a:t>τῶν</a:t>
            </a:r>
            <a:r>
              <a:rPr lang="el-GR" sz="4000" dirty="0"/>
              <a:t> </a:t>
            </a:r>
            <a:r>
              <a:rPr lang="el-GR" sz="4000" dirty="0" err="1"/>
              <a:t>Ἱεροσολύμων</a:t>
            </a:r>
            <a:endParaRPr lang="el-GR" sz="4000" dirty="0"/>
          </a:p>
        </p:txBody>
      </p:sp>
    </p:spTree>
    <p:extLst>
      <p:ext uri="{BB962C8B-B14F-4D97-AF65-F5344CB8AC3E}">
        <p14:creationId xmlns:p14="http://schemas.microsoft.com/office/powerpoint/2010/main" val="354919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descr="Απεικόνιση από το θάνατο του Ανανία."/>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020329" y="1405289"/>
            <a:ext cx="7030317" cy="4314856"/>
          </a:xfrm>
          <a:prstGeom prst="rect">
            <a:avLst/>
          </a:prstGeom>
          <a:noFill/>
          <a:ln>
            <a:noFill/>
          </a:ln>
        </p:spPr>
      </p:pic>
      <p:sp>
        <p:nvSpPr>
          <p:cNvPr id="3" name="Θέση κειμένου 2"/>
          <p:cNvSpPr>
            <a:spLocks noGrp="1"/>
          </p:cNvSpPr>
          <p:nvPr>
            <p:ph type="body" sz="half" idx="2"/>
          </p:nvPr>
        </p:nvSpPr>
        <p:spPr>
          <a:xfrm>
            <a:off x="1792288" y="5733256"/>
            <a:ext cx="5486400" cy="438944"/>
          </a:xfrm>
        </p:spPr>
        <p:txBody>
          <a:bodyPr/>
          <a:lstStyle/>
          <a:p>
            <a:r>
              <a:rPr lang="el-GR" dirty="0" smtClean="0"/>
              <a:t>Εικόνα 7: </a:t>
            </a:r>
            <a:r>
              <a:rPr lang="el-GR" dirty="0" err="1"/>
              <a:t>Πραξ</a:t>
            </a:r>
            <a:r>
              <a:rPr lang="el-GR" dirty="0"/>
              <a:t>. 5, </a:t>
            </a:r>
            <a:r>
              <a:rPr lang="el-GR" dirty="0" smtClean="0"/>
              <a:t>1-11</a:t>
            </a:r>
            <a:endParaRPr lang="en-US" dirty="0"/>
          </a:p>
        </p:txBody>
      </p:sp>
      <p:sp>
        <p:nvSpPr>
          <p:cNvPr id="4" name="Τίτλος 3"/>
          <p:cNvSpPr>
            <a:spLocks noGrp="1"/>
          </p:cNvSpPr>
          <p:nvPr>
            <p:ph type="title"/>
          </p:nvPr>
        </p:nvSpPr>
        <p:spPr/>
        <p:txBody>
          <a:bodyPr/>
          <a:lstStyle/>
          <a:p>
            <a:r>
              <a:rPr lang="el-GR" dirty="0"/>
              <a:t>ὁ </a:t>
            </a:r>
            <a:r>
              <a:rPr lang="el-GR" dirty="0" err="1"/>
              <a:t>Ἀνανίας</a:t>
            </a:r>
            <a:r>
              <a:rPr lang="el-GR" dirty="0"/>
              <a:t> </a:t>
            </a:r>
            <a:r>
              <a:rPr lang="el-GR" dirty="0" err="1"/>
              <a:t>καὶ</a:t>
            </a:r>
            <a:r>
              <a:rPr lang="el-GR" dirty="0"/>
              <a:t> ἡ </a:t>
            </a:r>
            <a:r>
              <a:rPr lang="el-GR" dirty="0" err="1"/>
              <a:t>Σαπφείρα</a:t>
            </a:r>
            <a:endParaRPr lang="el-GR" dirty="0"/>
          </a:p>
        </p:txBody>
      </p:sp>
    </p:spTree>
    <p:extLst>
      <p:ext uri="{BB962C8B-B14F-4D97-AF65-F5344CB8AC3E}">
        <p14:creationId xmlns:p14="http://schemas.microsoft.com/office/powerpoint/2010/main" val="275057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Απεικόνιση του λιθοβολισμού του Στεφάνου."/>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3927" y="476672"/>
            <a:ext cx="4991331" cy="5841995"/>
          </a:xfrm>
        </p:spPr>
      </p:pic>
      <p:sp>
        <p:nvSpPr>
          <p:cNvPr id="3" name="Θέση κειμένου 2"/>
          <p:cNvSpPr>
            <a:spLocks noGrp="1"/>
          </p:cNvSpPr>
          <p:nvPr>
            <p:ph type="body" sz="half" idx="2"/>
          </p:nvPr>
        </p:nvSpPr>
        <p:spPr>
          <a:xfrm>
            <a:off x="251520" y="1539025"/>
            <a:ext cx="3008313" cy="4608512"/>
          </a:xfrm>
        </p:spPr>
        <p:txBody>
          <a:bodyPr anchor="b"/>
          <a:lstStyle/>
          <a:p>
            <a:r>
              <a:rPr lang="el-GR" dirty="0" smtClean="0"/>
              <a:t>Εικόνα 8: </a:t>
            </a:r>
            <a:r>
              <a:rPr lang="el-GR" dirty="0"/>
              <a:t>ὁ </a:t>
            </a:r>
            <a:r>
              <a:rPr lang="el-GR" dirty="0" err="1" smtClean="0"/>
              <a:t>λιθοβολισμὸς</a:t>
            </a:r>
            <a:r>
              <a:rPr lang="el-GR" dirty="0" smtClean="0"/>
              <a:t/>
            </a:r>
            <a:br>
              <a:rPr lang="el-GR" dirty="0" smtClean="0"/>
            </a:br>
            <a:r>
              <a:rPr lang="el-GR" dirty="0" err="1" smtClean="0"/>
              <a:t>τοῦ</a:t>
            </a:r>
            <a:r>
              <a:rPr lang="el-GR" dirty="0" smtClean="0"/>
              <a:t> </a:t>
            </a:r>
            <a:r>
              <a:rPr lang="el-GR" dirty="0"/>
              <a:t>Στεφάνου </a:t>
            </a:r>
            <a:r>
              <a:rPr lang="el-GR" dirty="0" smtClean="0"/>
              <a:t/>
            </a:r>
            <a:br>
              <a:rPr lang="el-GR" dirty="0" smtClean="0"/>
            </a:br>
            <a:r>
              <a:rPr lang="el-GR" dirty="0" smtClean="0"/>
              <a:t>(</a:t>
            </a:r>
            <a:r>
              <a:rPr lang="el-GR" dirty="0" err="1"/>
              <a:t>Πραξ</a:t>
            </a:r>
            <a:r>
              <a:rPr lang="el-GR" dirty="0"/>
              <a:t>. 6,8 – 8,3</a:t>
            </a:r>
            <a:r>
              <a:rPr lang="el-GR" dirty="0" smtClean="0"/>
              <a:t>)</a:t>
            </a:r>
            <a:endParaRPr lang="en-US" dirty="0"/>
          </a:p>
        </p:txBody>
      </p:sp>
      <p:sp>
        <p:nvSpPr>
          <p:cNvPr id="4" name="Τίτλος 3"/>
          <p:cNvSpPr>
            <a:spLocks noGrp="1"/>
          </p:cNvSpPr>
          <p:nvPr>
            <p:ph type="title"/>
          </p:nvPr>
        </p:nvSpPr>
        <p:spPr>
          <a:xfrm>
            <a:off x="457200" y="273600"/>
            <a:ext cx="3250704" cy="1283192"/>
          </a:xfrm>
        </p:spPr>
        <p:txBody>
          <a:bodyPr>
            <a:normAutofit fontScale="90000"/>
          </a:bodyPr>
          <a:lstStyle/>
          <a:p>
            <a:r>
              <a:rPr lang="el-GR" sz="4000" dirty="0"/>
              <a:t>Ὁ </a:t>
            </a:r>
            <a:r>
              <a:rPr lang="el-GR" sz="4000" dirty="0" err="1"/>
              <a:t>διωγμὸς</a:t>
            </a:r>
            <a:r>
              <a:rPr lang="el-GR" sz="4000" dirty="0"/>
              <a:t> </a:t>
            </a:r>
            <a:r>
              <a:rPr lang="el-GR" sz="4000" dirty="0" err="1" smtClean="0"/>
              <a:t>τοῦ</a:t>
            </a:r>
            <a:r>
              <a:rPr lang="el-GR" sz="4000" dirty="0" smtClean="0"/>
              <a:t> </a:t>
            </a:r>
            <a:r>
              <a:rPr lang="el-GR" sz="4000" dirty="0"/>
              <a:t>37 μ.Χ.</a:t>
            </a:r>
          </a:p>
        </p:txBody>
      </p:sp>
    </p:spTree>
    <p:extLst>
      <p:ext uri="{BB962C8B-B14F-4D97-AF65-F5344CB8AC3E}">
        <p14:creationId xmlns:p14="http://schemas.microsoft.com/office/powerpoint/2010/main" val="249250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ενός ατόμου που κρατά ένα άλογο και ποδοπατά ένα άλλο άτομο."/>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39" r="12760"/>
          <a:stretch/>
        </p:blipFill>
        <p:spPr>
          <a:xfrm>
            <a:off x="4644008" y="417542"/>
            <a:ext cx="3717447" cy="5915245"/>
          </a:xfrm>
        </p:spPr>
      </p:pic>
      <p:sp>
        <p:nvSpPr>
          <p:cNvPr id="3" name="Θέση κειμένου 2"/>
          <p:cNvSpPr>
            <a:spLocks noGrp="1"/>
          </p:cNvSpPr>
          <p:nvPr>
            <p:ph type="body" sz="half" idx="2"/>
          </p:nvPr>
        </p:nvSpPr>
        <p:spPr>
          <a:xfrm>
            <a:off x="457200" y="4869160"/>
            <a:ext cx="3008313" cy="1296144"/>
          </a:xfrm>
        </p:spPr>
        <p:txBody>
          <a:bodyPr anchor="b"/>
          <a:lstStyle/>
          <a:p>
            <a:r>
              <a:rPr lang="el-GR" dirty="0" smtClean="0"/>
              <a:t>Εικόνα 9: </a:t>
            </a:r>
            <a:br>
              <a:rPr lang="el-GR" dirty="0" smtClean="0"/>
            </a:br>
            <a:r>
              <a:rPr lang="el-GR" dirty="0" smtClean="0"/>
              <a:t>38 </a:t>
            </a:r>
            <a:r>
              <a:rPr lang="el-GR" dirty="0"/>
              <a:t>μ.Χ</a:t>
            </a:r>
            <a:r>
              <a:rPr lang="el-GR" dirty="0" smtClean="0"/>
              <a:t>.</a:t>
            </a:r>
            <a:br>
              <a:rPr lang="el-GR" dirty="0" smtClean="0"/>
            </a:br>
            <a:r>
              <a:rPr lang="el-GR" dirty="0" err="1" smtClean="0"/>
              <a:t>Πραξ</a:t>
            </a:r>
            <a:r>
              <a:rPr lang="el-GR" dirty="0"/>
              <a:t>. 9, </a:t>
            </a:r>
            <a:r>
              <a:rPr lang="el-GR" dirty="0" smtClean="0"/>
              <a:t>1-19</a:t>
            </a:r>
            <a:endParaRPr lang="en-US" dirty="0"/>
          </a:p>
        </p:txBody>
      </p:sp>
      <p:sp>
        <p:nvSpPr>
          <p:cNvPr id="4" name="Τίτλος 3"/>
          <p:cNvSpPr>
            <a:spLocks noGrp="1"/>
          </p:cNvSpPr>
          <p:nvPr>
            <p:ph type="title"/>
          </p:nvPr>
        </p:nvSpPr>
        <p:spPr>
          <a:xfrm>
            <a:off x="457200" y="273600"/>
            <a:ext cx="3970784" cy="1427208"/>
          </a:xfrm>
        </p:spPr>
        <p:txBody>
          <a:bodyPr>
            <a:normAutofit/>
          </a:bodyPr>
          <a:lstStyle/>
          <a:p>
            <a:r>
              <a:rPr lang="el-GR" sz="4000" dirty="0"/>
              <a:t>Ἡ </a:t>
            </a:r>
            <a:r>
              <a:rPr lang="el-GR" sz="4000" dirty="0" err="1"/>
              <a:t>μεταστροφὴ</a:t>
            </a:r>
            <a:r>
              <a:rPr lang="el-GR" sz="4000" dirty="0"/>
              <a:t> </a:t>
            </a:r>
            <a:r>
              <a:rPr lang="el-GR" sz="4000" dirty="0" err="1"/>
              <a:t>τοῦ</a:t>
            </a:r>
            <a:r>
              <a:rPr lang="el-GR" sz="4000" dirty="0"/>
              <a:t> Παύλου</a:t>
            </a:r>
          </a:p>
        </p:txBody>
      </p:sp>
    </p:spTree>
    <p:extLst>
      <p:ext uri="{BB962C8B-B14F-4D97-AF65-F5344CB8AC3E}">
        <p14:creationId xmlns:p14="http://schemas.microsoft.com/office/powerpoint/2010/main" val="98564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Φωτογραφία από εξωτερικό μέρος της εκκλησίας της Αντιόχειας."/>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3928" y="378663"/>
            <a:ext cx="4916396" cy="5761186"/>
          </a:xfrm>
        </p:spPr>
      </p:pic>
      <p:sp>
        <p:nvSpPr>
          <p:cNvPr id="3" name="Θέση κειμένου 2"/>
          <p:cNvSpPr>
            <a:spLocks noGrp="1"/>
          </p:cNvSpPr>
          <p:nvPr>
            <p:ph type="body" sz="half" idx="2"/>
          </p:nvPr>
        </p:nvSpPr>
        <p:spPr>
          <a:xfrm>
            <a:off x="457200" y="1556792"/>
            <a:ext cx="3394720" cy="4608512"/>
          </a:xfrm>
        </p:spPr>
        <p:txBody>
          <a:bodyPr anchor="b"/>
          <a:lstStyle/>
          <a:p>
            <a:r>
              <a:rPr lang="el-GR" dirty="0"/>
              <a:t>42 : </a:t>
            </a:r>
            <a:r>
              <a:rPr lang="el-GR" dirty="0" err="1"/>
              <a:t>ἄφιξη</a:t>
            </a:r>
            <a:r>
              <a:rPr lang="el-GR" dirty="0"/>
              <a:t> Βαρνάβα – Παύλου</a:t>
            </a:r>
          </a:p>
          <a:p>
            <a:r>
              <a:rPr lang="el-GR" dirty="0"/>
              <a:t>44 : ταξίδι </a:t>
            </a:r>
            <a:r>
              <a:rPr lang="el-GR" dirty="0" err="1"/>
              <a:t>στὰ</a:t>
            </a:r>
            <a:r>
              <a:rPr lang="el-GR" dirty="0"/>
              <a:t> </a:t>
            </a:r>
            <a:r>
              <a:rPr lang="el-GR" dirty="0" err="1"/>
              <a:t>Ἱεροσόλυμα</a:t>
            </a:r>
            <a:endParaRPr lang="el-GR" dirty="0"/>
          </a:p>
          <a:p>
            <a:r>
              <a:rPr lang="el-GR" dirty="0"/>
              <a:t>45 : </a:t>
            </a:r>
            <a:r>
              <a:rPr lang="el-GR" dirty="0" err="1"/>
              <a:t>ἱεραποστολὴ</a:t>
            </a:r>
            <a:r>
              <a:rPr lang="el-GR" dirty="0"/>
              <a:t> </a:t>
            </a:r>
            <a:r>
              <a:rPr lang="el-GR" dirty="0" err="1"/>
              <a:t>στὴ</a:t>
            </a:r>
            <a:r>
              <a:rPr lang="el-GR" dirty="0"/>
              <a:t> Μ. </a:t>
            </a:r>
            <a:r>
              <a:rPr lang="el-GR" dirty="0" err="1"/>
              <a:t>Ἀσία</a:t>
            </a:r>
            <a:endParaRPr lang="el-GR" dirty="0"/>
          </a:p>
          <a:p>
            <a:r>
              <a:rPr lang="el-GR" dirty="0"/>
              <a:t>48 : </a:t>
            </a:r>
            <a:r>
              <a:rPr lang="el-GR" dirty="0" err="1"/>
              <a:t>ἐπιστορφή</a:t>
            </a:r>
            <a:endParaRPr lang="en-US" dirty="0"/>
          </a:p>
          <a:p>
            <a:endParaRPr lang="el-GR" dirty="0" smtClean="0"/>
          </a:p>
          <a:p>
            <a:r>
              <a:rPr lang="el-GR" dirty="0" smtClean="0"/>
              <a:t>Εικόνα 10 </a:t>
            </a:r>
            <a:endParaRPr lang="el-GR" dirty="0"/>
          </a:p>
        </p:txBody>
      </p:sp>
      <p:sp>
        <p:nvSpPr>
          <p:cNvPr id="4" name="Τίτλος 3"/>
          <p:cNvSpPr>
            <a:spLocks noGrp="1"/>
          </p:cNvSpPr>
          <p:nvPr>
            <p:ph type="title"/>
          </p:nvPr>
        </p:nvSpPr>
        <p:spPr>
          <a:xfrm>
            <a:off x="457200" y="273600"/>
            <a:ext cx="3322712" cy="1283192"/>
          </a:xfrm>
        </p:spPr>
        <p:txBody>
          <a:bodyPr>
            <a:normAutofit fontScale="90000"/>
          </a:bodyPr>
          <a:lstStyle/>
          <a:p>
            <a:r>
              <a:rPr lang="el-GR" sz="4000" dirty="0"/>
              <a:t>Ἡ </a:t>
            </a:r>
            <a:r>
              <a:rPr lang="el-GR" sz="4000" dirty="0" err="1"/>
              <a:t>ἐκκλησία</a:t>
            </a:r>
            <a:r>
              <a:rPr lang="el-GR" sz="4000" dirty="0"/>
              <a:t> </a:t>
            </a:r>
            <a:r>
              <a:rPr lang="el-GR" sz="4000" dirty="0" err="1"/>
              <a:t>τῆς</a:t>
            </a:r>
            <a:r>
              <a:rPr lang="el-GR" sz="4000" dirty="0"/>
              <a:t> </a:t>
            </a:r>
            <a:r>
              <a:rPr lang="el-GR" sz="4000" dirty="0" err="1"/>
              <a:t>Ἀντιόχειας</a:t>
            </a:r>
            <a:endParaRPr lang="el-GR" sz="4000" dirty="0"/>
          </a:p>
        </p:txBody>
      </p:sp>
    </p:spTree>
    <p:extLst>
      <p:ext uri="{BB962C8B-B14F-4D97-AF65-F5344CB8AC3E}">
        <p14:creationId xmlns:p14="http://schemas.microsoft.com/office/powerpoint/2010/main" val="405874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Αγιογραφία των δώδεκα αποστόλων."/>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936" y="476672"/>
            <a:ext cx="4680520" cy="5467121"/>
          </a:xfrm>
        </p:spPr>
      </p:pic>
      <p:sp>
        <p:nvSpPr>
          <p:cNvPr id="3" name="Θέση κειμένου 2"/>
          <p:cNvSpPr>
            <a:spLocks noGrp="1"/>
          </p:cNvSpPr>
          <p:nvPr>
            <p:ph type="body" sz="half" idx="2"/>
          </p:nvPr>
        </p:nvSpPr>
        <p:spPr>
          <a:xfrm>
            <a:off x="457200" y="2276872"/>
            <a:ext cx="3008313" cy="3888432"/>
          </a:xfrm>
        </p:spPr>
        <p:txBody>
          <a:bodyPr anchor="b"/>
          <a:lstStyle/>
          <a:p>
            <a:r>
              <a:rPr lang="el-GR" i="1" dirty="0" err="1"/>
              <a:t>ἔδοξε</a:t>
            </a:r>
            <a:r>
              <a:rPr lang="el-GR" i="1" dirty="0"/>
              <a:t> </a:t>
            </a:r>
            <a:r>
              <a:rPr lang="el-GR" i="1" dirty="0" err="1"/>
              <a:t>γὰρ</a:t>
            </a:r>
            <a:r>
              <a:rPr lang="el-GR" i="1" dirty="0"/>
              <a:t> </a:t>
            </a:r>
            <a:r>
              <a:rPr lang="el-GR" i="1" dirty="0" err="1"/>
              <a:t>τῷ</a:t>
            </a:r>
            <a:r>
              <a:rPr lang="el-GR" i="1" dirty="0"/>
              <a:t> </a:t>
            </a:r>
            <a:r>
              <a:rPr lang="el-GR" i="1" dirty="0" err="1"/>
              <a:t>Ἁγίῳ</a:t>
            </a:r>
            <a:r>
              <a:rPr lang="el-GR" i="1" dirty="0"/>
              <a:t> Πνεύματι </a:t>
            </a:r>
            <a:r>
              <a:rPr lang="el-GR" i="1" dirty="0" err="1"/>
              <a:t>καὶ</a:t>
            </a:r>
            <a:r>
              <a:rPr lang="el-GR" i="1" dirty="0"/>
              <a:t> </a:t>
            </a:r>
            <a:r>
              <a:rPr lang="el-GR" i="1" dirty="0" err="1"/>
              <a:t>ἡμῖν</a:t>
            </a:r>
            <a:r>
              <a:rPr lang="el-GR" i="1" dirty="0"/>
              <a:t> </a:t>
            </a:r>
            <a:r>
              <a:rPr lang="el-GR" i="1" dirty="0" err="1"/>
              <a:t>μηδὲν</a:t>
            </a:r>
            <a:r>
              <a:rPr lang="el-GR" i="1" dirty="0"/>
              <a:t> πλέον </a:t>
            </a:r>
            <a:r>
              <a:rPr lang="el-GR" i="1" dirty="0" err="1"/>
              <a:t>ἐπιτίθεσθαι</a:t>
            </a:r>
            <a:r>
              <a:rPr lang="el-GR" i="1" dirty="0"/>
              <a:t> </a:t>
            </a:r>
            <a:r>
              <a:rPr lang="el-GR" i="1" dirty="0" err="1"/>
              <a:t>ὑμῖν</a:t>
            </a:r>
            <a:r>
              <a:rPr lang="el-GR" i="1" dirty="0"/>
              <a:t> βάρος </a:t>
            </a:r>
            <a:r>
              <a:rPr lang="el-GR" i="1" dirty="0" err="1"/>
              <a:t>πλὴν</a:t>
            </a:r>
            <a:r>
              <a:rPr lang="el-GR" i="1" dirty="0"/>
              <a:t> </a:t>
            </a:r>
            <a:r>
              <a:rPr lang="el-GR" i="1" dirty="0" err="1"/>
              <a:t>τῶν</a:t>
            </a:r>
            <a:r>
              <a:rPr lang="el-GR" i="1" dirty="0"/>
              <a:t> </a:t>
            </a:r>
            <a:r>
              <a:rPr lang="el-GR" i="1" dirty="0" err="1"/>
              <a:t>ἐπάναγκες</a:t>
            </a:r>
            <a:r>
              <a:rPr lang="el-GR" i="1" dirty="0"/>
              <a:t> τούτων, </a:t>
            </a:r>
            <a:r>
              <a:rPr lang="el-GR" i="1" dirty="0" err="1"/>
              <a:t>ἀπέχεσθαι</a:t>
            </a:r>
            <a:r>
              <a:rPr lang="el-GR" i="1" dirty="0"/>
              <a:t> </a:t>
            </a:r>
            <a:r>
              <a:rPr lang="el-GR" i="1" dirty="0" err="1"/>
              <a:t>εἰδωλοθύτων</a:t>
            </a:r>
            <a:r>
              <a:rPr lang="el-GR" i="1" dirty="0"/>
              <a:t> </a:t>
            </a:r>
            <a:r>
              <a:rPr lang="el-GR" i="1" dirty="0" err="1"/>
              <a:t>καὶ</a:t>
            </a:r>
            <a:r>
              <a:rPr lang="el-GR" i="1" dirty="0"/>
              <a:t> </a:t>
            </a:r>
            <a:r>
              <a:rPr lang="el-GR" i="1" dirty="0" err="1"/>
              <a:t>αἵματος</a:t>
            </a:r>
            <a:r>
              <a:rPr lang="el-GR" i="1" dirty="0"/>
              <a:t> </a:t>
            </a:r>
            <a:r>
              <a:rPr lang="el-GR" i="1" dirty="0" err="1"/>
              <a:t>καὶ</a:t>
            </a:r>
            <a:r>
              <a:rPr lang="el-GR" i="1" dirty="0"/>
              <a:t> </a:t>
            </a:r>
            <a:r>
              <a:rPr lang="el-GR" i="1" dirty="0" err="1"/>
              <a:t>πνικτοῦ</a:t>
            </a:r>
            <a:r>
              <a:rPr lang="el-GR" i="1" dirty="0"/>
              <a:t> </a:t>
            </a:r>
            <a:r>
              <a:rPr lang="el-GR" i="1" dirty="0" err="1"/>
              <a:t>καὶ</a:t>
            </a:r>
            <a:r>
              <a:rPr lang="el-GR" i="1" dirty="0"/>
              <a:t> πορνείας· </a:t>
            </a:r>
            <a:r>
              <a:rPr lang="el-GR" i="1" dirty="0" err="1"/>
              <a:t>ἐξ</a:t>
            </a:r>
            <a:r>
              <a:rPr lang="el-GR" i="1" dirty="0"/>
              <a:t> </a:t>
            </a:r>
            <a:r>
              <a:rPr lang="el-GR" i="1" dirty="0" err="1"/>
              <a:t>ὧν</a:t>
            </a:r>
            <a:r>
              <a:rPr lang="el-GR" i="1" dirty="0"/>
              <a:t> </a:t>
            </a:r>
            <a:r>
              <a:rPr lang="el-GR" i="1" dirty="0" err="1"/>
              <a:t>διατηροῦντες</a:t>
            </a:r>
            <a:r>
              <a:rPr lang="el-GR" i="1" dirty="0"/>
              <a:t> </a:t>
            </a:r>
            <a:r>
              <a:rPr lang="el-GR" i="1" dirty="0" err="1"/>
              <a:t>ἑαυτοὺς</a:t>
            </a:r>
            <a:r>
              <a:rPr lang="el-GR" i="1" dirty="0"/>
              <a:t> </a:t>
            </a:r>
            <a:r>
              <a:rPr lang="el-GR" i="1" dirty="0" err="1"/>
              <a:t>εὖ</a:t>
            </a:r>
            <a:r>
              <a:rPr lang="el-GR" i="1" dirty="0"/>
              <a:t> </a:t>
            </a:r>
            <a:r>
              <a:rPr lang="el-GR" i="1" dirty="0" smtClean="0"/>
              <a:t>πράξετε</a:t>
            </a:r>
            <a:br>
              <a:rPr lang="el-GR" i="1" dirty="0" smtClean="0"/>
            </a:br>
            <a:r>
              <a:rPr lang="el-GR" dirty="0" smtClean="0"/>
              <a:t>(</a:t>
            </a:r>
            <a:r>
              <a:rPr lang="el-GR" dirty="0" err="1"/>
              <a:t>Πραξ</a:t>
            </a:r>
            <a:r>
              <a:rPr lang="el-GR" dirty="0"/>
              <a:t>. 15, 28-29</a:t>
            </a:r>
            <a:r>
              <a:rPr lang="el-GR" dirty="0" smtClean="0"/>
              <a:t>).</a:t>
            </a:r>
          </a:p>
          <a:p>
            <a:pPr algn="just"/>
            <a:endParaRPr lang="el-GR" dirty="0"/>
          </a:p>
          <a:p>
            <a:pPr algn="just"/>
            <a:r>
              <a:rPr lang="el-GR" dirty="0" smtClean="0"/>
              <a:t>Εικόνα 11</a:t>
            </a:r>
            <a:endParaRPr lang="en-US" dirty="0"/>
          </a:p>
        </p:txBody>
      </p:sp>
      <p:sp>
        <p:nvSpPr>
          <p:cNvPr id="4" name="Τίτλος 3"/>
          <p:cNvSpPr>
            <a:spLocks noGrp="1"/>
          </p:cNvSpPr>
          <p:nvPr>
            <p:ph type="title"/>
          </p:nvPr>
        </p:nvSpPr>
        <p:spPr>
          <a:xfrm>
            <a:off x="457200" y="273600"/>
            <a:ext cx="3394720" cy="1859256"/>
          </a:xfrm>
        </p:spPr>
        <p:txBody>
          <a:bodyPr>
            <a:normAutofit fontScale="90000"/>
          </a:bodyPr>
          <a:lstStyle/>
          <a:p>
            <a:r>
              <a:rPr lang="el-GR" dirty="0"/>
              <a:t>Ἡ </a:t>
            </a:r>
            <a:r>
              <a:rPr lang="el-GR" dirty="0" err="1"/>
              <a:t>Ἀποστολικὴ</a:t>
            </a:r>
            <a:r>
              <a:rPr lang="el-GR" dirty="0"/>
              <a:t> Σύνοδος </a:t>
            </a:r>
            <a:r>
              <a:rPr lang="el-GR" dirty="0" err="1"/>
              <a:t>τῶν</a:t>
            </a:r>
            <a:r>
              <a:rPr lang="el-GR" dirty="0"/>
              <a:t> </a:t>
            </a:r>
            <a:r>
              <a:rPr lang="el-GR" dirty="0" err="1"/>
              <a:t>Ἱεροσολύμων</a:t>
            </a:r>
            <a:endParaRPr lang="el-GR" dirty="0"/>
          </a:p>
        </p:txBody>
      </p:sp>
    </p:spTree>
    <p:extLst>
      <p:ext uri="{BB962C8B-B14F-4D97-AF65-F5344CB8AC3E}">
        <p14:creationId xmlns:p14="http://schemas.microsoft.com/office/powerpoint/2010/main" val="229640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Αγιογραφία των αποστόλων Πέτρου και Παύλου."/>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2676" y="354018"/>
            <a:ext cx="5052216" cy="5905129"/>
          </a:xfrm>
        </p:spPr>
      </p:pic>
      <p:sp>
        <p:nvSpPr>
          <p:cNvPr id="3" name="Θέση κειμένου 2"/>
          <p:cNvSpPr>
            <a:spLocks noGrp="1"/>
          </p:cNvSpPr>
          <p:nvPr>
            <p:ph type="body" sz="half" idx="2"/>
          </p:nvPr>
        </p:nvSpPr>
        <p:spPr/>
        <p:txBody>
          <a:bodyPr anchor="b"/>
          <a:lstStyle/>
          <a:p>
            <a:r>
              <a:rPr lang="el-GR" dirty="0" smtClean="0"/>
              <a:t>Εικόνα 12</a:t>
            </a:r>
            <a:endParaRPr lang="el-GR" dirty="0"/>
          </a:p>
        </p:txBody>
      </p:sp>
      <p:sp>
        <p:nvSpPr>
          <p:cNvPr id="4" name="Τίτλος 3"/>
          <p:cNvSpPr>
            <a:spLocks noGrp="1"/>
          </p:cNvSpPr>
          <p:nvPr>
            <p:ph type="title"/>
          </p:nvPr>
        </p:nvSpPr>
        <p:spPr>
          <a:xfrm>
            <a:off x="457200" y="273600"/>
            <a:ext cx="3538736" cy="1571224"/>
          </a:xfrm>
        </p:spPr>
        <p:txBody>
          <a:bodyPr>
            <a:normAutofit fontScale="90000"/>
          </a:bodyPr>
          <a:lstStyle/>
          <a:p>
            <a:r>
              <a:rPr lang="el-GR" dirty="0"/>
              <a:t>νέα σύγκρουση </a:t>
            </a:r>
            <a:r>
              <a:rPr lang="el-GR" dirty="0" err="1"/>
              <a:t>στὴν</a:t>
            </a:r>
            <a:r>
              <a:rPr lang="el-GR" dirty="0"/>
              <a:t> </a:t>
            </a:r>
            <a:r>
              <a:rPr lang="el-GR" dirty="0" err="1"/>
              <a:t>Ἀντιόχεια</a:t>
            </a:r>
            <a:endParaRPr lang="el-GR" dirty="0"/>
          </a:p>
        </p:txBody>
      </p:sp>
    </p:spTree>
    <p:extLst>
      <p:ext uri="{BB962C8B-B14F-4D97-AF65-F5344CB8AC3E}">
        <p14:creationId xmlns:p14="http://schemas.microsoft.com/office/powerpoint/2010/main" val="118975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descr="Χάρτης με τις διαδρομές της ιεραποστολικής δράσης του Παύλου."/>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72439" y="1418400"/>
            <a:ext cx="5434731" cy="4146435"/>
          </a:xfrm>
          <a:prstGeom prst="rect">
            <a:avLst/>
          </a:prstGeom>
          <a:noFill/>
          <a:ln>
            <a:noFill/>
          </a:ln>
        </p:spPr>
      </p:pic>
      <p:sp>
        <p:nvSpPr>
          <p:cNvPr id="3" name="Θέση κειμένου 2"/>
          <p:cNvSpPr>
            <a:spLocks noGrp="1"/>
          </p:cNvSpPr>
          <p:nvPr>
            <p:ph type="body" sz="half" idx="2"/>
          </p:nvPr>
        </p:nvSpPr>
        <p:spPr>
          <a:xfrm>
            <a:off x="1792288" y="5805264"/>
            <a:ext cx="5486400" cy="366936"/>
          </a:xfrm>
        </p:spPr>
        <p:txBody>
          <a:bodyPr>
            <a:normAutofit lnSpcReduction="10000"/>
          </a:bodyPr>
          <a:lstStyle/>
          <a:p>
            <a:r>
              <a:rPr lang="el-GR" dirty="0" smtClean="0"/>
              <a:t>Εικόνα 13</a:t>
            </a:r>
            <a:endParaRPr lang="el-GR" dirty="0"/>
          </a:p>
        </p:txBody>
      </p:sp>
      <p:sp>
        <p:nvSpPr>
          <p:cNvPr id="4" name="Τίτλος 3"/>
          <p:cNvSpPr>
            <a:spLocks noGrp="1"/>
          </p:cNvSpPr>
          <p:nvPr>
            <p:ph type="title"/>
          </p:nvPr>
        </p:nvSpPr>
        <p:spPr/>
        <p:txBody>
          <a:bodyPr>
            <a:normAutofit fontScale="90000"/>
          </a:bodyPr>
          <a:lstStyle/>
          <a:p>
            <a:r>
              <a:rPr lang="el-GR" dirty="0"/>
              <a:t>ἡ </a:t>
            </a:r>
            <a:r>
              <a:rPr lang="el-GR" dirty="0" err="1"/>
              <a:t>ἱεραποστολικὴ</a:t>
            </a:r>
            <a:r>
              <a:rPr lang="el-GR" dirty="0"/>
              <a:t> δράση </a:t>
            </a:r>
            <a:r>
              <a:rPr lang="el-GR" dirty="0" err="1"/>
              <a:t>τοῦ</a:t>
            </a:r>
            <a:r>
              <a:rPr lang="el-GR" dirty="0"/>
              <a:t> Παύλου</a:t>
            </a:r>
          </a:p>
        </p:txBody>
      </p:sp>
    </p:spTree>
    <p:extLst>
      <p:ext uri="{BB962C8B-B14F-4D97-AF65-F5344CB8AC3E}">
        <p14:creationId xmlns:p14="http://schemas.microsoft.com/office/powerpoint/2010/main" val="181365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3299" y="2492896"/>
            <a:ext cx="7772400" cy="1362075"/>
          </a:xfrm>
        </p:spPr>
        <p:txBody>
          <a:bodyPr/>
          <a:lstStyle/>
          <a:p>
            <a:r>
              <a:rPr lang="el-GR" dirty="0" smtClean="0"/>
              <a:t>τὸ ἱεραποστολικὸ ἔργο τῶν ἀποστόλων </a:t>
            </a:r>
            <a:endParaRPr lang="en-US" dirty="0"/>
          </a:p>
        </p:txBody>
      </p:sp>
      <p:sp>
        <p:nvSpPr>
          <p:cNvPr id="6" name="Text Placeholder 5"/>
          <p:cNvSpPr>
            <a:spLocks noGrp="1"/>
          </p:cNvSpPr>
          <p:nvPr>
            <p:ph type="body" idx="1"/>
          </p:nvPr>
        </p:nvSpPr>
        <p:spPr>
          <a:xfrm>
            <a:off x="899592" y="3854971"/>
            <a:ext cx="7772400" cy="1500187"/>
          </a:xfrm>
        </p:spPr>
        <p:txBody>
          <a:bodyPr/>
          <a:lstStyle/>
          <a:p>
            <a:r>
              <a:rPr lang="el-GR" dirty="0" smtClean="0"/>
              <a:t>οἰκουμενικὴ ἐπισκοπή</a:t>
            </a:r>
            <a:endParaRPr lang="en-US" dirty="0"/>
          </a:p>
        </p:txBody>
      </p:sp>
    </p:spTree>
    <p:extLst>
      <p:ext uri="{BB962C8B-B14F-4D97-AF65-F5344CB8AC3E}">
        <p14:creationId xmlns:p14="http://schemas.microsoft.com/office/powerpoint/2010/main" val="385951296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descr="Εικόνα του ιησου Χριστού που κρατά ένα βιβλιο και γύρω του πιστοί."/>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692519" y="1450863"/>
            <a:ext cx="5588024" cy="4273194"/>
          </a:xfrm>
          <a:prstGeom prst="rect">
            <a:avLst/>
          </a:prstGeom>
          <a:noFill/>
          <a:ln>
            <a:noFill/>
          </a:ln>
        </p:spPr>
      </p:pic>
      <p:sp>
        <p:nvSpPr>
          <p:cNvPr id="3" name="Θέση κειμένου 2"/>
          <p:cNvSpPr>
            <a:spLocks noGrp="1"/>
          </p:cNvSpPr>
          <p:nvPr>
            <p:ph type="body" sz="half" idx="2"/>
          </p:nvPr>
        </p:nvSpPr>
        <p:spPr>
          <a:xfrm>
            <a:off x="1792288" y="5724056"/>
            <a:ext cx="5486400" cy="448143"/>
          </a:xfrm>
        </p:spPr>
        <p:txBody>
          <a:bodyPr/>
          <a:lstStyle/>
          <a:p>
            <a:r>
              <a:rPr lang="el-GR" dirty="0" smtClean="0"/>
              <a:t>Εικόνα 14</a:t>
            </a:r>
            <a:endParaRPr lang="el-GR" dirty="0"/>
          </a:p>
        </p:txBody>
      </p:sp>
      <p:sp>
        <p:nvSpPr>
          <p:cNvPr id="4" name="Τίτλος 3"/>
          <p:cNvSpPr>
            <a:spLocks noGrp="1"/>
          </p:cNvSpPr>
          <p:nvPr>
            <p:ph type="title"/>
          </p:nvPr>
        </p:nvSpPr>
        <p:spPr/>
        <p:txBody>
          <a:bodyPr/>
          <a:lstStyle/>
          <a:p>
            <a:r>
              <a:rPr lang="el-GR" dirty="0" err="1"/>
              <a:t>Τὰ</a:t>
            </a:r>
            <a:r>
              <a:rPr lang="el-GR" dirty="0"/>
              <a:t> χαρίσματα</a:t>
            </a:r>
          </a:p>
        </p:txBody>
      </p:sp>
    </p:spTree>
    <p:extLst>
      <p:ext uri="{BB962C8B-B14F-4D97-AF65-F5344CB8AC3E}">
        <p14:creationId xmlns:p14="http://schemas.microsoft.com/office/powerpoint/2010/main" val="2090022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από άτομα που συζητούν για την ίδρυση της Εκκλησίας."/>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5513" y="269700"/>
            <a:ext cx="5130581" cy="6010965"/>
          </a:xfrm>
        </p:spPr>
      </p:pic>
      <p:sp>
        <p:nvSpPr>
          <p:cNvPr id="3" name="Θέση κειμένου 2"/>
          <p:cNvSpPr>
            <a:spLocks noGrp="1"/>
          </p:cNvSpPr>
          <p:nvPr>
            <p:ph type="body" sz="half" idx="2"/>
          </p:nvPr>
        </p:nvSpPr>
        <p:spPr/>
        <p:txBody>
          <a:bodyPr anchor="b"/>
          <a:lstStyle/>
          <a:p>
            <a:r>
              <a:rPr lang="el-GR" dirty="0" smtClean="0"/>
              <a:t>Εικόνα 1</a:t>
            </a:r>
            <a:r>
              <a:rPr lang="en-US" dirty="0" smtClean="0"/>
              <a:t>: </a:t>
            </a:r>
            <a:r>
              <a:rPr lang="el-GR" dirty="0" err="1"/>
              <a:t>Πράξ</a:t>
            </a:r>
            <a:r>
              <a:rPr lang="el-GR" dirty="0"/>
              <a:t>. 2, 1-13</a:t>
            </a:r>
            <a:r>
              <a:rPr lang="el-GR" dirty="0" smtClean="0"/>
              <a:t>.</a:t>
            </a:r>
            <a:endParaRPr lang="en-US" dirty="0"/>
          </a:p>
        </p:txBody>
      </p:sp>
      <p:sp>
        <p:nvSpPr>
          <p:cNvPr id="4" name="Τίτλος 3"/>
          <p:cNvSpPr>
            <a:spLocks noGrp="1"/>
          </p:cNvSpPr>
          <p:nvPr>
            <p:ph type="title"/>
          </p:nvPr>
        </p:nvSpPr>
        <p:spPr>
          <a:xfrm>
            <a:off x="457201" y="273600"/>
            <a:ext cx="2746648" cy="2795360"/>
          </a:xfrm>
        </p:spPr>
        <p:txBody>
          <a:bodyPr>
            <a:normAutofit/>
          </a:bodyPr>
          <a:lstStyle/>
          <a:p>
            <a:r>
              <a:rPr lang="el-GR" sz="4000" dirty="0"/>
              <a:t>Ἡ </a:t>
            </a:r>
            <a:r>
              <a:rPr lang="el-GR" sz="4000" dirty="0" err="1"/>
              <a:t>ἵδρυση</a:t>
            </a:r>
            <a:r>
              <a:rPr lang="el-GR" sz="4000" dirty="0"/>
              <a:t> </a:t>
            </a:r>
            <a:r>
              <a:rPr lang="el-GR" sz="4000" dirty="0" err="1"/>
              <a:t>τῆς</a:t>
            </a:r>
            <a:r>
              <a:rPr lang="el-GR" sz="4000" dirty="0"/>
              <a:t> </a:t>
            </a:r>
            <a:r>
              <a:rPr lang="el-GR" sz="4000" dirty="0" err="1"/>
              <a:t>Ἐκκλησίας</a:t>
            </a:r>
            <a:endParaRPr lang="el-GR" sz="4000" dirty="0"/>
          </a:p>
        </p:txBody>
      </p:sp>
    </p:spTree>
    <p:extLst>
      <p:ext uri="{BB962C8B-B14F-4D97-AF65-F5344CB8AC3E}">
        <p14:creationId xmlns:p14="http://schemas.microsoft.com/office/powerpoint/2010/main" val="4151253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Τέλος</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219506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a:t>
            </a:r>
          </a:p>
          <a:p>
            <a:pPr marL="0" indent="0">
              <a:buNone/>
            </a:pPr>
            <a:r>
              <a:rPr lang="el-GR" sz="2000" dirty="0" smtClean="0"/>
              <a:t>Έκδο</a:t>
            </a:r>
            <a:r>
              <a:rPr lang="el-GR" sz="2000" dirty="0"/>
              <a:t>σ</a:t>
            </a:r>
            <a:r>
              <a:rPr lang="el-GR" sz="2000" dirty="0" smtClean="0"/>
              <a:t>η (από </a:t>
            </a:r>
            <a:r>
              <a:rPr lang="en-US" sz="2000" dirty="0" smtClean="0"/>
              <a:t>e-class)</a:t>
            </a:r>
            <a:r>
              <a:rPr lang="el-GR" sz="2000" dirty="0" smtClean="0"/>
              <a:t> </a:t>
            </a:r>
            <a:endParaRPr lang="el-GR" sz="2000" dirty="0"/>
          </a:p>
          <a:p>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err="1">
                <a:sym typeface="Helvetica" pitchFamily="2" charset="0"/>
              </a:rPr>
              <a:t>Δρ</a:t>
            </a:r>
            <a:r>
              <a:rPr lang="en-US" sz="2000" dirty="0">
                <a:sym typeface="Helvetica" pitchFamily="2" charset="0"/>
              </a:rPr>
              <a:t>. </a:t>
            </a:r>
            <a:r>
              <a:rPr lang="en-US" sz="2000" dirty="0" err="1">
                <a:sym typeface="Helvetica" pitchFamily="2" charset="0"/>
              </a:rPr>
              <a:t>Ἰωάννης</a:t>
            </a:r>
            <a:r>
              <a:rPr lang="en-US" sz="2000" dirty="0">
                <a:sym typeface="Helvetica" pitchFamily="2" charset="0"/>
              </a:rPr>
              <a:t> </a:t>
            </a:r>
            <a:r>
              <a:rPr lang="en-US" sz="2000" dirty="0" err="1">
                <a:sym typeface="Helvetica" pitchFamily="2" charset="0"/>
              </a:rPr>
              <a:t>Ἀντ</a:t>
            </a:r>
            <a:r>
              <a:rPr lang="en-US" sz="2000" dirty="0">
                <a:sym typeface="Helvetica" pitchFamily="2" charset="0"/>
              </a:rPr>
              <a:t>. </a:t>
            </a:r>
            <a:r>
              <a:rPr lang="en-US" sz="2000" dirty="0" smtClean="0">
                <a:sym typeface="Helvetica" pitchFamily="2" charset="0"/>
              </a:rPr>
              <a:t>Πανα</a:t>
            </a:r>
            <a:r>
              <a:rPr lang="en-US" sz="2000" dirty="0" err="1" smtClean="0">
                <a:sym typeface="Helvetica" pitchFamily="2" charset="0"/>
              </a:rPr>
              <a:t>γιωτό</a:t>
            </a:r>
            <a:r>
              <a:rPr lang="en-US" sz="2000" dirty="0" smtClean="0">
                <a:sym typeface="Helvetica" pitchFamily="2" charset="0"/>
              </a:rPr>
              <a:t>πουλος</a:t>
            </a:r>
            <a:r>
              <a:rPr lang="el-GR" sz="2000" dirty="0"/>
              <a:t>. «</a:t>
            </a:r>
            <a:r>
              <a:rPr lang="el-GR" sz="2000" dirty="0" err="1"/>
              <a:t>Γενικὴ</a:t>
            </a:r>
            <a:r>
              <a:rPr lang="el-GR" sz="2000" dirty="0"/>
              <a:t> </a:t>
            </a:r>
            <a:r>
              <a:rPr lang="el-GR" sz="2000" dirty="0" err="1"/>
              <a:t>Ἐκκλησιαστικὴ</a:t>
            </a:r>
            <a:r>
              <a:rPr lang="el-GR" sz="2000" dirty="0"/>
              <a:t> </a:t>
            </a:r>
            <a:r>
              <a:rPr lang="el-GR" sz="2000" dirty="0" err="1"/>
              <a:t>Ἱστορία</a:t>
            </a:r>
            <a:r>
              <a:rPr lang="el-GR" sz="2000" dirty="0"/>
              <a:t> Α</a:t>
            </a:r>
            <a:r>
              <a:rPr lang="el-GR" sz="2000" dirty="0" smtClean="0"/>
              <a:t>´. </a:t>
            </a:r>
            <a:r>
              <a:rPr lang="en-US" sz="2000" dirty="0" err="1" smtClean="0">
                <a:sym typeface="Helvetica" pitchFamily="2" charset="0"/>
              </a:rPr>
              <a:t>Ἵδρυση</a:t>
            </a:r>
            <a:r>
              <a:rPr lang="en-US" sz="2000" dirty="0" smtClean="0">
                <a:sym typeface="Helvetica" pitchFamily="2" charset="0"/>
              </a:rPr>
              <a:t> </a:t>
            </a:r>
            <a:r>
              <a:rPr lang="en-US" sz="2000" dirty="0" err="1">
                <a:sym typeface="Helvetica" pitchFamily="2" charset="0"/>
              </a:rPr>
              <a:t>τῆς</a:t>
            </a:r>
            <a:r>
              <a:rPr lang="en-US" sz="2000" dirty="0">
                <a:sym typeface="Helvetica" pitchFamily="2" charset="0"/>
              </a:rPr>
              <a:t> </a:t>
            </a:r>
            <a:r>
              <a:rPr lang="en-US" sz="2000" dirty="0" err="1">
                <a:sym typeface="Helvetica" pitchFamily="2" charset="0"/>
              </a:rPr>
              <a:t>Ἑκκλησί</a:t>
            </a:r>
            <a:r>
              <a:rPr lang="en-US" sz="2000" dirty="0">
                <a:sym typeface="Helvetica" pitchFamily="2" charset="0"/>
              </a:rPr>
              <a:t>ας καὶ διάδοση τῆς χριστιανικῆς πίστης κατὰ τὴν </a:t>
            </a:r>
            <a:r>
              <a:rPr lang="en-US" sz="2000">
                <a:sym typeface="Helvetica" pitchFamily="2" charset="0"/>
              </a:rPr>
              <a:t>ἀποστολικὴ </a:t>
            </a:r>
            <a:r>
              <a:rPr lang="en-US" sz="2000" smtClean="0">
                <a:sym typeface="Helvetica" pitchFamily="2" charset="0"/>
              </a:rPr>
              <a:t>ἐποχή</a:t>
            </a:r>
            <a:r>
              <a:rPr lang="el-GR" sz="2000" smtClean="0"/>
              <a:t>». </a:t>
            </a:r>
            <a:r>
              <a:rPr lang="el-GR" sz="2000" dirty="0"/>
              <a:t>Έκδοση: </a:t>
            </a:r>
            <a:r>
              <a:rPr lang="el-GR" sz="2000" dirty="0" smtClean="0"/>
              <a:t>1.0</a:t>
            </a:r>
            <a:r>
              <a:rPr lang="el-GR" sz="2000" dirty="0"/>
              <a:t>. Αθήνα </a:t>
            </a:r>
            <a:r>
              <a:rPr lang="el-GR" sz="2000" dirty="0" smtClean="0"/>
              <a:t>201</a:t>
            </a:r>
            <a:r>
              <a:rPr lang="en-US" sz="2000" dirty="0" smtClean="0"/>
              <a:t>5</a:t>
            </a:r>
            <a:r>
              <a:rPr lang="el-GR" sz="2000" dirty="0" smtClean="0"/>
              <a:t>. </a:t>
            </a:r>
            <a:r>
              <a:rPr lang="el-GR" sz="2000" dirty="0"/>
              <a:t>Διαθέσιμο από τη δικτυακή </a:t>
            </a:r>
            <a:r>
              <a:rPr lang="el-GR" sz="2000" dirty="0" smtClean="0"/>
              <a:t>διεύθυνση: </a:t>
            </a:r>
            <a:r>
              <a:rPr lang="en-US" sz="2000" dirty="0">
                <a:solidFill>
                  <a:srgbClr val="FF0000"/>
                </a:solidFill>
                <a:hlinkClick r:id="rId3"/>
              </a:rPr>
              <a:t>http://opencourses.uoa.gr/courses/THEOL2</a:t>
            </a:r>
            <a:r>
              <a:rPr lang="en-US" sz="2000" dirty="0" smtClean="0">
                <a:solidFill>
                  <a:srgbClr val="FF0000"/>
                </a:solidFill>
                <a:hlinkClick r:id="rId3"/>
              </a:rPr>
              <a:t>/</a:t>
            </a:r>
            <a:r>
              <a:rPr lang="el-GR" sz="2000" dirty="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Εικόνες 1</a:t>
            </a:r>
            <a:r>
              <a:rPr lang="en-US" sz="2000" dirty="0" smtClean="0"/>
              <a:t>, 3, 4</a:t>
            </a:r>
            <a:r>
              <a:rPr lang="el-GR" sz="2000" dirty="0" smtClean="0"/>
              <a:t>: </a:t>
            </a:r>
            <a:r>
              <a:rPr lang="en-US" sz="2000" dirty="0" smtClean="0"/>
              <a:t>Copyrighted.</a:t>
            </a:r>
            <a:endParaRPr lang="el-GR" sz="2000" dirty="0" smtClean="0"/>
          </a:p>
          <a:p>
            <a:pPr marL="0" indent="0">
              <a:buNone/>
            </a:pPr>
            <a:r>
              <a:rPr lang="el-GR" sz="2000" dirty="0"/>
              <a:t>Εικόνα </a:t>
            </a:r>
            <a:r>
              <a:rPr lang="el-GR" sz="2000" dirty="0" smtClean="0"/>
              <a:t>2: </a:t>
            </a:r>
            <a:r>
              <a:rPr lang="en-US" sz="2000" dirty="0" smtClean="0">
                <a:hlinkClick r:id="rId3"/>
              </a:rPr>
              <a:t>en.wikipedia.org/wiki/</a:t>
            </a:r>
            <a:r>
              <a:rPr lang="en-US" sz="2000" dirty="0" err="1" smtClean="0">
                <a:hlinkClick r:id="rId3"/>
              </a:rPr>
              <a:t>Saint_Peter#mediaviewer</a:t>
            </a:r>
            <a:r>
              <a:rPr lang="en-US" sz="2000" dirty="0" smtClean="0">
                <a:hlinkClick r:id="rId3"/>
              </a:rPr>
              <a:t>/</a:t>
            </a:r>
            <a:r>
              <a:rPr lang="en-US" sz="2000" dirty="0" err="1" smtClean="0">
                <a:hlinkClick r:id="rId3"/>
              </a:rPr>
              <a:t>File:Peter_in_Chora.jpg</a:t>
            </a:r>
            <a:r>
              <a:rPr lang="en-US" sz="2000" dirty="0" smtClean="0"/>
              <a:t>, Creative </a:t>
            </a:r>
            <a:r>
              <a:rPr lang="en-US" sz="2000" dirty="0"/>
              <a:t>Commons Attribution-</a:t>
            </a:r>
            <a:r>
              <a:rPr lang="en-US" sz="2000" dirty="0" err="1"/>
              <a:t>ShareAlike</a:t>
            </a:r>
            <a:r>
              <a:rPr lang="en-US" sz="2000" dirty="0"/>
              <a:t> License</a:t>
            </a:r>
            <a:r>
              <a:rPr lang="el-GR" sz="2000" dirty="0" smtClean="0"/>
              <a:t>.</a:t>
            </a:r>
            <a:endParaRPr lang="en-US" sz="2000" dirty="0" smtClean="0"/>
          </a:p>
          <a:p>
            <a:pPr marL="0" indent="0">
              <a:buNone/>
            </a:pPr>
            <a:r>
              <a:rPr lang="el-GR" sz="2000" dirty="0" smtClean="0"/>
              <a:t>Εικόνα 5:</a:t>
            </a:r>
            <a:r>
              <a:rPr lang="en-US" sz="2000" dirty="0"/>
              <a:t> </a:t>
            </a:r>
            <a:r>
              <a:rPr lang="en-US" sz="2000" dirty="0">
                <a:hlinkClick r:id="rId4"/>
              </a:rPr>
              <a:t>https://nisteia.wordpress.com/2010/11/17/prosforo1</a:t>
            </a:r>
            <a:r>
              <a:rPr lang="en-US" sz="2000" dirty="0" smtClean="0">
                <a:hlinkClick r:id="rId4"/>
              </a:rPr>
              <a:t>/</a:t>
            </a:r>
            <a:r>
              <a:rPr lang="en-US" sz="2000" dirty="0" smtClean="0"/>
              <a:t> </a:t>
            </a:r>
            <a:r>
              <a:rPr lang="el-GR" sz="2000" dirty="0" smtClean="0"/>
              <a:t>, </a:t>
            </a:r>
            <a:r>
              <a:rPr lang="en-US" sz="2000" dirty="0" smtClean="0"/>
              <a:t>Copyrighted.</a:t>
            </a:r>
            <a:endParaRPr lang="el-GR" sz="2000" dirty="0"/>
          </a:p>
          <a:p>
            <a:pPr marL="0" indent="0">
              <a:buNone/>
            </a:pPr>
            <a:r>
              <a:rPr lang="el-GR" sz="2000" dirty="0"/>
              <a:t>Εικόνα </a:t>
            </a:r>
            <a:r>
              <a:rPr lang="el-GR" sz="2000" dirty="0" smtClean="0"/>
              <a:t>6:</a:t>
            </a:r>
            <a:r>
              <a:rPr lang="en-US" sz="2000" dirty="0" smtClean="0"/>
              <a:t> wikipedia, </a:t>
            </a:r>
            <a:r>
              <a:rPr lang="en-US" sz="2000" dirty="0" smtClean="0">
                <a:hlinkClick r:id="rId5"/>
              </a:rPr>
              <a:t>http://el.wikipedia.org/wiki/%CE%99%CE%AC%CE%BA%CF%89%CE%B2%CE%BF%CF%82_%CE%BF_%CE%B1%CE%B4%CE%B5%CE%BB%CF%86%CF%8C%CE%B8%CE%B5%CE%BF%CF%82</a:t>
            </a:r>
            <a:r>
              <a:rPr lang="en-US" sz="2000" dirty="0" smtClean="0"/>
              <a:t>   Creative </a:t>
            </a:r>
            <a:r>
              <a:rPr lang="en-US" sz="2000" dirty="0"/>
              <a:t>Commons Attribution-</a:t>
            </a:r>
            <a:r>
              <a:rPr lang="en-US" sz="2000" dirty="0" err="1"/>
              <a:t>ShareAlike</a:t>
            </a:r>
            <a:r>
              <a:rPr lang="en-US" sz="2000" dirty="0"/>
              <a:t> License</a:t>
            </a:r>
            <a:r>
              <a:rPr lang="el-GR" sz="2000" dirty="0" smtClean="0"/>
              <a:t>.</a:t>
            </a:r>
          </a:p>
          <a:p>
            <a:pPr marL="0" indent="0">
              <a:buNone/>
            </a:pPr>
            <a:r>
              <a:rPr lang="el-GR" sz="2000" dirty="0" smtClean="0"/>
              <a:t>Εικόνα 7: </a:t>
            </a:r>
            <a:r>
              <a:rPr lang="en-US" sz="2000" dirty="0" smtClean="0"/>
              <a:t>wikipedia, </a:t>
            </a:r>
            <a:r>
              <a:rPr lang="en-US" sz="2000" dirty="0" smtClean="0">
                <a:hlinkClick r:id="rId6"/>
              </a:rPr>
              <a:t>http://commons.wikimedia.org/wiki/File:V&amp;A_-_Raphael,_The_Death_of_Ananias_(1515).jpg</a:t>
            </a:r>
            <a:r>
              <a:rPr lang="el-GR" sz="2000" dirty="0" smtClean="0"/>
              <a:t> </a:t>
            </a:r>
            <a:r>
              <a:rPr lang="en-US" sz="2000" dirty="0" smtClean="0"/>
              <a:t> Creative Commons Attribution-</a:t>
            </a:r>
            <a:r>
              <a:rPr lang="en-US" sz="2000" dirty="0" err="1" smtClean="0"/>
              <a:t>ShareAlike</a:t>
            </a:r>
            <a:r>
              <a:rPr lang="en-US" sz="2000" dirty="0" smtClean="0"/>
              <a:t> License</a:t>
            </a:r>
            <a:r>
              <a:rPr lang="el-GR" sz="2000" dirty="0" smtClean="0"/>
              <a:t>.</a:t>
            </a:r>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(2/2)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1800" dirty="0" smtClean="0"/>
              <a:t>Εικόνα </a:t>
            </a:r>
            <a:r>
              <a:rPr lang="en-US" sz="1800" dirty="0" smtClean="0"/>
              <a:t>8</a:t>
            </a:r>
            <a:r>
              <a:rPr lang="el-GR" sz="1800" smtClean="0"/>
              <a:t>: </a:t>
            </a:r>
            <a:r>
              <a:rPr lang="en-US" sz="1800" dirty="0" smtClean="0"/>
              <a:t>wikipedia, </a:t>
            </a:r>
            <a:r>
              <a:rPr lang="en-US" sz="1800" dirty="0" smtClean="0">
                <a:hlinkClick r:id="rId3"/>
              </a:rPr>
              <a:t>http://upload.wikimedia.org/wikipedia/commons/8/82/</a:t>
            </a:r>
            <a:r>
              <a:rPr lang="el-GR" sz="1800" dirty="0" smtClean="0">
                <a:hlinkClick r:id="rId3"/>
              </a:rPr>
              <a:t/>
            </a:r>
            <a:br>
              <a:rPr lang="el-GR" sz="1800" dirty="0" smtClean="0">
                <a:hlinkClick r:id="rId3"/>
              </a:rPr>
            </a:br>
            <a:r>
              <a:rPr lang="en-US" sz="1800" dirty="0" smtClean="0">
                <a:hlinkClick r:id="rId3"/>
              </a:rPr>
              <a:t>The_Death_of_Stephen_by_Gustave_Dor%C3%A9.jpg</a:t>
            </a:r>
            <a:r>
              <a:rPr lang="en-US" sz="1800" dirty="0" smtClean="0"/>
              <a:t>   Creative </a:t>
            </a:r>
            <a:r>
              <a:rPr lang="en-US" sz="1800" dirty="0"/>
              <a:t>Commons Attribution-</a:t>
            </a:r>
            <a:r>
              <a:rPr lang="en-US" sz="1800" dirty="0" err="1"/>
              <a:t>ShareAlike</a:t>
            </a:r>
            <a:r>
              <a:rPr lang="en-US" sz="1800" dirty="0"/>
              <a:t> </a:t>
            </a:r>
            <a:r>
              <a:rPr lang="en-US" sz="1800" dirty="0" smtClean="0"/>
              <a:t>License.</a:t>
            </a:r>
            <a:endParaRPr lang="el-GR" sz="1800" dirty="0" smtClean="0"/>
          </a:p>
          <a:p>
            <a:pPr marL="0" indent="0">
              <a:buNone/>
            </a:pPr>
            <a:r>
              <a:rPr lang="el-GR" sz="1800" dirty="0"/>
              <a:t>Εικόνα </a:t>
            </a:r>
            <a:r>
              <a:rPr lang="en-US" sz="1800" dirty="0"/>
              <a:t>9</a:t>
            </a:r>
            <a:r>
              <a:rPr lang="el-GR" sz="1800" dirty="0" smtClean="0"/>
              <a:t>: </a:t>
            </a:r>
            <a:r>
              <a:rPr lang="en-US" sz="1800" dirty="0" smtClean="0"/>
              <a:t>flickr, </a:t>
            </a:r>
            <a:r>
              <a:rPr lang="en-US" sz="1800" dirty="0" smtClean="0">
                <a:hlinkClick r:id="rId4"/>
              </a:rPr>
              <a:t>http://www.flickr.com/photos/32404172@N00/3728364265</a:t>
            </a:r>
            <a:r>
              <a:rPr lang="en-US" sz="1800" dirty="0" smtClean="0"/>
              <a:t>    Creative </a:t>
            </a:r>
            <a:r>
              <a:rPr lang="en-US" sz="1800" dirty="0"/>
              <a:t>Commons </a:t>
            </a:r>
            <a:r>
              <a:rPr lang="en-US" sz="1800" dirty="0" smtClean="0"/>
              <a:t>Attribution-</a:t>
            </a:r>
            <a:r>
              <a:rPr lang="en-US" sz="1800" dirty="0" err="1" smtClean="0"/>
              <a:t>ShareAlike</a:t>
            </a:r>
            <a:r>
              <a:rPr lang="en-US" sz="1800" dirty="0" smtClean="0"/>
              <a:t> </a:t>
            </a:r>
            <a:r>
              <a:rPr lang="en-US" sz="1800" dirty="0"/>
              <a:t>2.0 Generic (CC BY-SA </a:t>
            </a:r>
            <a:r>
              <a:rPr lang="en-US" sz="1800" dirty="0" smtClean="0"/>
              <a:t>2.0).</a:t>
            </a:r>
          </a:p>
          <a:p>
            <a:pPr marL="0" indent="0">
              <a:buNone/>
            </a:pPr>
            <a:r>
              <a:rPr lang="el-GR" sz="1800" dirty="0" smtClean="0"/>
              <a:t>Εικόνα </a:t>
            </a:r>
            <a:r>
              <a:rPr lang="en-US" sz="1800" dirty="0" smtClean="0"/>
              <a:t>10</a:t>
            </a:r>
            <a:r>
              <a:rPr lang="el-GR" sz="1800" dirty="0" smtClean="0"/>
              <a:t>:</a:t>
            </a:r>
            <a:r>
              <a:rPr lang="en-US" sz="1800" dirty="0" smtClean="0"/>
              <a:t> </a:t>
            </a:r>
            <a:r>
              <a:rPr lang="en-US" sz="1800" dirty="0" smtClean="0">
                <a:hlinkClick r:id="rId5"/>
              </a:rPr>
              <a:t>http://farm1.static.flickr.com/</a:t>
            </a:r>
            <a:r>
              <a:rPr lang="en-US" sz="1800" dirty="0" smtClean="0"/>
              <a:t>, Creative Commons Attribution-</a:t>
            </a:r>
            <a:r>
              <a:rPr lang="en-US" sz="1800" dirty="0" err="1" smtClean="0"/>
              <a:t>ShareAlike</a:t>
            </a:r>
            <a:r>
              <a:rPr lang="en-US" sz="1800" dirty="0" smtClean="0"/>
              <a:t> 2.0 Generic (CC BY-SA 2.0).</a:t>
            </a:r>
            <a:endParaRPr lang="el-GR" sz="1800" dirty="0" smtClean="0"/>
          </a:p>
          <a:p>
            <a:pPr marL="0" indent="0">
              <a:buNone/>
            </a:pPr>
            <a:r>
              <a:rPr lang="el-GR" sz="1800" dirty="0" smtClean="0"/>
              <a:t>Εικόνα 11: Διακόνημα, </a:t>
            </a:r>
            <a:r>
              <a:rPr lang="en-US" sz="1800" dirty="0" smtClean="0">
                <a:hlinkClick r:id="rId6"/>
              </a:rPr>
              <a:t>http://www.diakonima.gr/2012/06/30/%CF%84%CE%BF-%CE%BA%CE%B7%CF%81%CF%85%CE%B3%CE%BC%CE%B1-%CF%84%CF%89%CE%BD-%CE%B1%CF%80%CE%BF%CF%83%CF%84%CE%BF%CE%</a:t>
            </a:r>
            <a:r>
              <a:rPr lang="el-GR" sz="1800" dirty="0" smtClean="0">
                <a:hlinkClick r:id="rId6"/>
              </a:rPr>
              <a:t/>
            </a:r>
            <a:br>
              <a:rPr lang="el-GR" sz="1800" dirty="0" smtClean="0">
                <a:hlinkClick r:id="rId6"/>
              </a:rPr>
            </a:br>
            <a:r>
              <a:rPr lang="en-US" sz="1800" dirty="0" smtClean="0">
                <a:hlinkClick r:id="rId6"/>
              </a:rPr>
              <a:t>BB%CF%89%CE%BD-30-%CE%B9%CE%BF%CF%85%CE%BD%CE%B9%CE%</a:t>
            </a:r>
            <a:r>
              <a:rPr lang="el-GR" sz="1800" dirty="0" smtClean="0">
                <a:hlinkClick r:id="rId6"/>
              </a:rPr>
              <a:t/>
            </a:r>
            <a:br>
              <a:rPr lang="el-GR" sz="1800" dirty="0" smtClean="0">
                <a:hlinkClick r:id="rId6"/>
              </a:rPr>
            </a:br>
            <a:r>
              <a:rPr lang="en-US" sz="1800" dirty="0" smtClean="0">
                <a:hlinkClick r:id="rId6"/>
              </a:rPr>
              <a:t>BF%CF%85/</a:t>
            </a:r>
            <a:r>
              <a:rPr lang="el-GR" sz="1800" dirty="0" smtClean="0"/>
              <a:t> , </a:t>
            </a:r>
            <a:r>
              <a:rPr lang="en-US" sz="1800" dirty="0" smtClean="0"/>
              <a:t>Copyrighted.</a:t>
            </a:r>
            <a:endParaRPr lang="el-GR" sz="1800" dirty="0" smtClean="0"/>
          </a:p>
          <a:p>
            <a:pPr marL="0" indent="0">
              <a:buNone/>
            </a:pPr>
            <a:endParaRPr lang="en-US" sz="2000" dirty="0" smtClean="0"/>
          </a:p>
        </p:txBody>
      </p:sp>
    </p:spTree>
    <p:extLst>
      <p:ext uri="{BB962C8B-B14F-4D97-AF65-F5344CB8AC3E}">
        <p14:creationId xmlns:p14="http://schemas.microsoft.com/office/powerpoint/2010/main" val="3220209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(2/2)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a:t>
            </a:r>
            <a:r>
              <a:rPr lang="en-US" sz="2000" dirty="0" smtClean="0"/>
              <a:t>12</a:t>
            </a:r>
            <a:r>
              <a:rPr lang="el-GR" sz="2000" dirty="0" smtClean="0"/>
              <a:t>:</a:t>
            </a:r>
            <a:r>
              <a:rPr lang="en-US" sz="2000" dirty="0" smtClean="0"/>
              <a:t> </a:t>
            </a:r>
            <a:r>
              <a:rPr lang="en-US" sz="2000" dirty="0" smtClean="0">
                <a:hlinkClick r:id="rId3"/>
              </a:rPr>
              <a:t>http://intheopatoron.blogspot.gr/2012_06_01_archive.html</a:t>
            </a:r>
            <a:r>
              <a:rPr lang="en-US" sz="2000" dirty="0" smtClean="0"/>
              <a:t> , Copyrighted.</a:t>
            </a:r>
            <a:endParaRPr lang="el-GR" sz="2000" dirty="0"/>
          </a:p>
          <a:p>
            <a:pPr marL="0" indent="0">
              <a:buNone/>
            </a:pPr>
            <a:r>
              <a:rPr lang="el-GR" sz="2000" dirty="0"/>
              <a:t>Εικόνα </a:t>
            </a:r>
            <a:r>
              <a:rPr lang="en-US" sz="2000" dirty="0" smtClean="0"/>
              <a:t>13</a:t>
            </a:r>
            <a:r>
              <a:rPr lang="el-GR" sz="2000" dirty="0" smtClean="0"/>
              <a:t>:</a:t>
            </a:r>
            <a:r>
              <a:rPr lang="en-US" sz="2000" dirty="0" smtClean="0"/>
              <a:t> wikipedia, </a:t>
            </a:r>
            <a:r>
              <a:rPr lang="en-US" sz="2000" dirty="0" smtClean="0">
                <a:hlinkClick r:id="rId4"/>
              </a:rPr>
              <a:t>http://commons.wikimedia.org/wiki/File:Apostle_Paul%27s_journeys.svg</a:t>
            </a:r>
            <a:r>
              <a:rPr lang="en-US" sz="2000" dirty="0" smtClean="0"/>
              <a:t> , Creative Commons Attribution-</a:t>
            </a:r>
            <a:r>
              <a:rPr lang="en-US" sz="2000" dirty="0" err="1" smtClean="0"/>
              <a:t>ShareAlike</a:t>
            </a:r>
            <a:r>
              <a:rPr lang="en-US" sz="2000" dirty="0" smtClean="0"/>
              <a:t> License</a:t>
            </a:r>
            <a:r>
              <a:rPr lang="el-GR" sz="2000" dirty="0" smtClean="0"/>
              <a:t>.</a:t>
            </a:r>
            <a:endParaRPr lang="el-GR" sz="2000" dirty="0"/>
          </a:p>
          <a:p>
            <a:pPr marL="0" indent="0">
              <a:buNone/>
            </a:pPr>
            <a:r>
              <a:rPr lang="el-GR" sz="2000" dirty="0"/>
              <a:t>Εικόνα </a:t>
            </a:r>
            <a:r>
              <a:rPr lang="en-US" sz="2000" dirty="0" smtClean="0"/>
              <a:t>14</a:t>
            </a:r>
            <a:r>
              <a:rPr lang="el-GR" sz="2000" dirty="0" smtClean="0"/>
              <a:t>:</a:t>
            </a:r>
            <a:r>
              <a:rPr lang="en-US" sz="2000" dirty="0" smtClean="0"/>
              <a:t> Free Republic, </a:t>
            </a:r>
            <a:r>
              <a:rPr lang="en-US" sz="2000" dirty="0" smtClean="0">
                <a:hlinkClick r:id="rId5"/>
              </a:rPr>
              <a:t>http://3.bp.blogspot.com/-8Rs5FSbYKTs/Tl5s5KReG5I/AAAAAAAAHYw/8I2KNzjNKcM/s1600/JesusIconNazareth.jpg</a:t>
            </a:r>
            <a:r>
              <a:rPr lang="en-US" sz="2000" dirty="0" smtClean="0"/>
              <a:t> , Copyrighted.</a:t>
            </a:r>
            <a:endParaRPr lang="el-GR" sz="2000" dirty="0"/>
          </a:p>
        </p:txBody>
      </p:sp>
    </p:spTree>
    <p:extLst>
      <p:ext uri="{BB962C8B-B14F-4D97-AF65-F5344CB8AC3E}">
        <p14:creationId xmlns:p14="http://schemas.microsoft.com/office/powerpoint/2010/main" val="3220209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124743"/>
            <a:ext cx="7772400" cy="2475707"/>
          </a:xfrm>
        </p:spPr>
        <p:txBody>
          <a:bodyPr>
            <a:normAutofit fontScale="90000"/>
          </a:bodyPr>
          <a:lstStyle/>
          <a:p>
            <a:pPr algn="just"/>
            <a:r>
              <a:rPr lang="el-GR" sz="2800" i="1" dirty="0" smtClean="0"/>
              <a:t>ἐδόθη </a:t>
            </a:r>
            <a:r>
              <a:rPr lang="el-GR" sz="2800" i="1" dirty="0"/>
              <a:t>μοι πᾶσα ἐξουσία ἐν οὐρανῷ καὶ ἐπὶ γῆς</a:t>
            </a:r>
            <a:r>
              <a:rPr lang="el-GR" sz="2800" i="1" dirty="0" smtClean="0"/>
              <a:t>. Πορευθέντες </a:t>
            </a:r>
            <a:r>
              <a:rPr lang="el-GR" sz="2800" i="1" dirty="0"/>
              <a:t>μαθητεύσατε πάντα τὰ ἔθνη, βαπτίζοντες αὐτοὺς εἰς τὸ ὄνομα τοῦ Πατρὸς καὶ τοῦ Υἱοῦ καὶ τοῦ ῾Αγίου Πνεύματος</a:t>
            </a:r>
            <a:r>
              <a:rPr lang="el-GR" sz="2800" i="1" dirty="0" smtClean="0"/>
              <a:t>, </a:t>
            </a:r>
            <a:r>
              <a:rPr lang="el-GR" sz="2800" i="1" dirty="0"/>
              <a:t>διδάσκοντες αὐτοὺς τηρεῖν πάντα ὅσα ἐνετειλάμην ὑμῖν· καὶ ἰδοὺ ἐγὼ μεθ᾿ ὑμῶν εἰμι πάσας τὰς ἡμέρας ἕως τῆς συντελείας τοῦ </a:t>
            </a:r>
            <a:r>
              <a:rPr lang="el-GR" sz="2800" i="1" dirty="0" smtClean="0"/>
              <a:t>αἰῶνος.</a:t>
            </a:r>
            <a:endParaRPr lang="en-US" sz="2800" i="1" dirty="0"/>
          </a:p>
        </p:txBody>
      </p:sp>
      <p:sp>
        <p:nvSpPr>
          <p:cNvPr id="6" name="Text Placeholder 5"/>
          <p:cNvSpPr>
            <a:spLocks noGrp="1"/>
          </p:cNvSpPr>
          <p:nvPr>
            <p:ph type="subTitle" idx="1"/>
          </p:nvPr>
        </p:nvSpPr>
        <p:spPr/>
        <p:txBody>
          <a:bodyPr/>
          <a:lstStyle/>
          <a:p>
            <a:pPr algn="r"/>
            <a:r>
              <a:rPr lang="el-GR" dirty="0" smtClean="0"/>
              <a:t>Ματθ. 28, 18-20</a:t>
            </a:r>
            <a:endParaRPr lang="en-US" dirty="0"/>
          </a:p>
        </p:txBody>
      </p:sp>
    </p:spTree>
    <p:extLst>
      <p:ext uri="{BB962C8B-B14F-4D97-AF65-F5344CB8AC3E}">
        <p14:creationId xmlns:p14="http://schemas.microsoft.com/office/powerpoint/2010/main" val="250986692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Αγιογραφία του Αποστόλου Πέτρου."/>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9992" y="273600"/>
            <a:ext cx="3957812" cy="5936718"/>
          </a:xfrm>
        </p:spPr>
      </p:pic>
      <p:sp>
        <p:nvSpPr>
          <p:cNvPr id="3" name="Θέση κειμένου 2"/>
          <p:cNvSpPr>
            <a:spLocks noGrp="1"/>
          </p:cNvSpPr>
          <p:nvPr>
            <p:ph type="body" sz="half" idx="2"/>
          </p:nvPr>
        </p:nvSpPr>
        <p:spPr>
          <a:xfrm>
            <a:off x="457200" y="2564904"/>
            <a:ext cx="3008313" cy="3600400"/>
          </a:xfrm>
        </p:spPr>
        <p:txBody>
          <a:bodyPr anchor="b"/>
          <a:lstStyle/>
          <a:p>
            <a:r>
              <a:rPr lang="el-GR" dirty="0" err="1"/>
              <a:t>Πραξ</a:t>
            </a:r>
            <a:r>
              <a:rPr lang="el-GR" dirty="0"/>
              <a:t>. 2, </a:t>
            </a:r>
            <a:r>
              <a:rPr lang="el-GR" dirty="0" smtClean="0"/>
              <a:t>14-40</a:t>
            </a:r>
            <a:endParaRPr lang="en-US" dirty="0" smtClean="0"/>
          </a:p>
          <a:p>
            <a:endParaRPr lang="en-US" dirty="0" smtClean="0"/>
          </a:p>
          <a:p>
            <a:r>
              <a:rPr lang="el-GR" dirty="0" smtClean="0"/>
              <a:t>Εικόνα 2</a:t>
            </a:r>
            <a:endParaRPr lang="el-GR" dirty="0"/>
          </a:p>
        </p:txBody>
      </p:sp>
      <p:sp>
        <p:nvSpPr>
          <p:cNvPr id="4" name="Τίτλος 3"/>
          <p:cNvSpPr>
            <a:spLocks noGrp="1"/>
          </p:cNvSpPr>
          <p:nvPr>
            <p:ph type="title"/>
          </p:nvPr>
        </p:nvSpPr>
        <p:spPr>
          <a:xfrm>
            <a:off x="457200" y="273600"/>
            <a:ext cx="3538736" cy="1859256"/>
          </a:xfrm>
        </p:spPr>
        <p:txBody>
          <a:bodyPr>
            <a:normAutofit/>
          </a:bodyPr>
          <a:lstStyle/>
          <a:p>
            <a:r>
              <a:rPr lang="el-GR" sz="4000" dirty="0"/>
              <a:t>Ὁ </a:t>
            </a:r>
            <a:r>
              <a:rPr lang="el-GR" sz="4000" dirty="0" err="1"/>
              <a:t>ἀπ</a:t>
            </a:r>
            <a:r>
              <a:rPr lang="el-GR" sz="4000" dirty="0"/>
              <a:t>. Πέτρος κηρύττει</a:t>
            </a:r>
          </a:p>
        </p:txBody>
      </p:sp>
    </p:spTree>
    <p:extLst>
      <p:ext uri="{BB962C8B-B14F-4D97-AF65-F5344CB8AC3E}">
        <p14:creationId xmlns:p14="http://schemas.microsoft.com/office/powerpoint/2010/main" val="2559418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0313" y="3003029"/>
            <a:ext cx="7772400" cy="1362075"/>
          </a:xfrm>
        </p:spPr>
        <p:txBody>
          <a:bodyPr/>
          <a:lstStyle/>
          <a:p>
            <a:pPr algn="l"/>
            <a:r>
              <a:rPr lang="el-GR" dirty="0" smtClean="0"/>
              <a:t>Ἐκκλησία</a:t>
            </a:r>
            <a:endParaRPr lang="en-US" dirty="0"/>
          </a:p>
        </p:txBody>
      </p:sp>
      <p:sp>
        <p:nvSpPr>
          <p:cNvPr id="7" name="Subtitle 6"/>
          <p:cNvSpPr>
            <a:spLocks noGrp="1"/>
          </p:cNvSpPr>
          <p:nvPr>
            <p:ph type="body" idx="1"/>
          </p:nvPr>
        </p:nvSpPr>
        <p:spPr>
          <a:xfrm>
            <a:off x="722313" y="4365104"/>
            <a:ext cx="7772400" cy="1872208"/>
          </a:xfrm>
        </p:spPr>
        <p:txBody>
          <a:bodyPr>
            <a:normAutofit/>
          </a:bodyPr>
          <a:lstStyle/>
          <a:p>
            <a:pPr algn="just"/>
            <a:r>
              <a:rPr lang="el-GR" dirty="0"/>
              <a:t>Ὁ ὅρος χρησιμοποιήθηκε ἀπὸ τοὺς ἀποστολικοὺς χρόνους γιὰ νὰ δηλώση τὴ νέα ἐν Χριστῷ πραγμα-τικότητα τοῦ κόσμου, ἡ ὁποία φανερώνεται μὲ τὴ συγκρότηση τοῦ ἐκκλησιαστικοῦ σώματος σὲ κά-θε τόπο καὶ σὲ κάθε ἐποχὴ ὡς προέκταση τοῦ Σώ-ματος Χριστοῦ στὸν χρόνο καὶ στὴν ἱστορία τῆς σωτηρίας.</a:t>
            </a:r>
            <a:endParaRPr lang="en-US" dirty="0"/>
          </a:p>
        </p:txBody>
      </p:sp>
    </p:spTree>
    <p:extLst>
      <p:ext uri="{BB962C8B-B14F-4D97-AF65-F5344CB8AC3E}">
        <p14:creationId xmlns:p14="http://schemas.microsoft.com/office/powerpoint/2010/main" val="7026738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56793"/>
            <a:ext cx="7772400" cy="2448272"/>
          </a:xfrm>
        </p:spPr>
        <p:txBody>
          <a:bodyPr>
            <a:normAutofit/>
          </a:bodyPr>
          <a:lstStyle/>
          <a:p>
            <a:pPr algn="just"/>
            <a:r>
              <a:rPr lang="el-GR" sz="2800" i="1" dirty="0" smtClean="0"/>
              <a:t>ὑμεῖς δὲ γένος ἐκλεκτόν, βασίλειον ἱεράτευμα, ἔθνος ἅγιον, λαὸς εἰς περιποίησιν, ὅπως τὰς ἀρετὰς ἐξαγγείλητε τοῦ ἐκ σκότους ὑμᾶς καλέσαντος εἰς τὸ θαυμαστὸν αὐτοῦ φῶς· οἵ ποτε οὐ λαός, νῦν δὲ λαὸς Θεοῦ, οἱ οὐκ ἠλεημένοι, νῦν δὲ ἐλεηθέντες.</a:t>
            </a:r>
            <a:endParaRPr lang="en-US" sz="2800" i="1" dirty="0"/>
          </a:p>
        </p:txBody>
      </p:sp>
      <p:sp>
        <p:nvSpPr>
          <p:cNvPr id="5" name="Subtitle 4"/>
          <p:cNvSpPr>
            <a:spLocks noGrp="1"/>
          </p:cNvSpPr>
          <p:nvPr>
            <p:ph type="subTitle" idx="1"/>
          </p:nvPr>
        </p:nvSpPr>
        <p:spPr/>
        <p:txBody>
          <a:bodyPr/>
          <a:lstStyle/>
          <a:p>
            <a:pPr algn="r"/>
            <a:r>
              <a:rPr lang="en-US" dirty="0"/>
              <a:t> </a:t>
            </a:r>
            <a:r>
              <a:rPr lang="el-GR" dirty="0" smtClean="0"/>
              <a:t>Α´ Πέτρ. 2, 9-10.</a:t>
            </a:r>
            <a:endParaRPr lang="en-US" dirty="0"/>
          </a:p>
        </p:txBody>
      </p:sp>
    </p:spTree>
    <p:extLst>
      <p:ext uri="{BB962C8B-B14F-4D97-AF65-F5344CB8AC3E}">
        <p14:creationId xmlns:p14="http://schemas.microsoft.com/office/powerpoint/2010/main" val="8991115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492896"/>
            <a:ext cx="7772400" cy="1362075"/>
          </a:xfrm>
        </p:spPr>
        <p:txBody>
          <a:bodyPr/>
          <a:lstStyle/>
          <a:p>
            <a:pPr algn="just"/>
            <a:r>
              <a:rPr lang="en-US" i="1" dirty="0"/>
              <a:t>q</a:t>
            </a:r>
            <a:r>
              <a:rPr lang="en-US" i="1" dirty="0" smtClean="0"/>
              <a:t>uod Ecclesia </a:t>
            </a:r>
            <a:r>
              <a:rPr lang="en-US" i="1" dirty="0" err="1" smtClean="0"/>
              <a:t>ab</a:t>
            </a:r>
            <a:r>
              <a:rPr lang="en-US" i="1" dirty="0" smtClean="0"/>
              <a:t> </a:t>
            </a:r>
            <a:r>
              <a:rPr lang="en-US" i="1" dirty="0" err="1" smtClean="0"/>
              <a:t>apostolis</a:t>
            </a:r>
            <a:r>
              <a:rPr lang="en-US" i="1" dirty="0" smtClean="0"/>
              <a:t>, </a:t>
            </a:r>
            <a:r>
              <a:rPr lang="en-US" i="1" dirty="0" err="1" smtClean="0"/>
              <a:t>apostoli</a:t>
            </a:r>
            <a:r>
              <a:rPr lang="en-US" i="1" dirty="0" smtClean="0"/>
              <a:t> </a:t>
            </a:r>
            <a:r>
              <a:rPr lang="en-US" i="1" dirty="0" err="1" smtClean="0"/>
              <a:t>ab</a:t>
            </a:r>
            <a:r>
              <a:rPr lang="en-US" i="1" dirty="0" smtClean="0"/>
              <a:t> Christo, </a:t>
            </a:r>
            <a:r>
              <a:rPr lang="en-US" i="1" dirty="0" err="1" smtClean="0"/>
              <a:t>Christus</a:t>
            </a:r>
            <a:r>
              <a:rPr lang="en-US" i="1" dirty="0" smtClean="0"/>
              <a:t> a </a:t>
            </a:r>
            <a:r>
              <a:rPr lang="en-US" i="1" dirty="0" err="1" smtClean="0"/>
              <a:t>Deo</a:t>
            </a:r>
            <a:r>
              <a:rPr lang="en-US" i="1" dirty="0" smtClean="0"/>
              <a:t> </a:t>
            </a:r>
            <a:r>
              <a:rPr lang="en-US" i="1" dirty="0" err="1" smtClean="0"/>
              <a:t>accepit</a:t>
            </a:r>
            <a:r>
              <a:rPr lang="en-US" i="1" dirty="0" smtClean="0"/>
              <a:t>.</a:t>
            </a:r>
            <a:endParaRPr lang="en-US" i="1" dirty="0"/>
          </a:p>
        </p:txBody>
      </p:sp>
      <p:sp>
        <p:nvSpPr>
          <p:cNvPr id="5" name="Text Placeholder 4"/>
          <p:cNvSpPr>
            <a:spLocks noGrp="1"/>
          </p:cNvSpPr>
          <p:nvPr>
            <p:ph type="body" idx="1"/>
          </p:nvPr>
        </p:nvSpPr>
        <p:spPr/>
        <p:txBody>
          <a:bodyPr/>
          <a:lstStyle/>
          <a:p>
            <a:pPr algn="r"/>
            <a:r>
              <a:rPr lang="el-GR" dirty="0" smtClean="0"/>
              <a:t>Τερτυλλιανός, </a:t>
            </a:r>
            <a:r>
              <a:rPr lang="en-US" i="1" dirty="0" smtClean="0"/>
              <a:t>De </a:t>
            </a:r>
            <a:r>
              <a:rPr lang="en-US" i="1" dirty="0" err="1" smtClean="0"/>
              <a:t>praescr</a:t>
            </a:r>
            <a:r>
              <a:rPr lang="en-US" i="1" dirty="0" smtClean="0"/>
              <a:t>. </a:t>
            </a:r>
            <a:r>
              <a:rPr lang="en-US" i="1" dirty="0" err="1" smtClean="0"/>
              <a:t>Haer</a:t>
            </a:r>
            <a:r>
              <a:rPr lang="en-US" i="1" dirty="0" smtClean="0"/>
              <a:t>.</a:t>
            </a:r>
            <a:r>
              <a:rPr lang="en-US" dirty="0" smtClean="0"/>
              <a:t> 20, 2–7.</a:t>
            </a:r>
            <a:endParaRPr lang="en-US" dirty="0"/>
          </a:p>
        </p:txBody>
      </p:sp>
    </p:spTree>
    <p:extLst>
      <p:ext uri="{BB962C8B-B14F-4D97-AF65-F5344CB8AC3E}">
        <p14:creationId xmlns:p14="http://schemas.microsoft.com/office/powerpoint/2010/main" val="198673672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Ἡ Παλαιστίνη </a:t>
            </a:r>
            <a:r>
              <a:rPr lang="el-GR" dirty="0" err="1"/>
              <a:t>στὴν</a:t>
            </a:r>
            <a:r>
              <a:rPr lang="el-GR" dirty="0"/>
              <a:t> </a:t>
            </a:r>
            <a:r>
              <a:rPr lang="el-GR" dirty="0" err="1"/>
              <a:t>ἐποχὴ</a:t>
            </a:r>
            <a:r>
              <a:rPr lang="el-GR" dirty="0"/>
              <a:t> </a:t>
            </a:r>
            <a:r>
              <a:rPr lang="el-GR" dirty="0" err="1"/>
              <a:t>τοῦ</a:t>
            </a:r>
            <a:r>
              <a:rPr lang="el-GR" dirty="0"/>
              <a:t> </a:t>
            </a:r>
            <a:r>
              <a:rPr lang="el-GR" dirty="0" err="1"/>
              <a:t>Χριστοῦ</a:t>
            </a:r>
            <a:endParaRPr lang="el-GR" dirty="0"/>
          </a:p>
        </p:txBody>
      </p:sp>
      <p:sp>
        <p:nvSpPr>
          <p:cNvPr id="3" name="Θέση κειμένου 2"/>
          <p:cNvSpPr>
            <a:spLocks noGrp="1"/>
          </p:cNvSpPr>
          <p:nvPr>
            <p:ph type="body" idx="1"/>
          </p:nvPr>
        </p:nvSpPr>
        <p:spPr>
          <a:xfrm>
            <a:off x="4940636" y="1464404"/>
            <a:ext cx="3424610" cy="639762"/>
          </a:xfrm>
        </p:spPr>
        <p:txBody>
          <a:bodyPr>
            <a:normAutofit/>
          </a:bodyPr>
          <a:lstStyle/>
          <a:p>
            <a:r>
              <a:rPr lang="el-GR" sz="2000" b="0" dirty="0"/>
              <a:t>Εικόνα 3 </a:t>
            </a:r>
          </a:p>
        </p:txBody>
      </p:sp>
      <p:pic>
        <p:nvPicPr>
          <p:cNvPr id="9" name="Θέση περιεχομένου 8" descr="Χάρτης"/>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0075" y="1618396"/>
            <a:ext cx="3823934" cy="4474429"/>
          </a:xfrm>
        </p:spPr>
      </p:pic>
      <p:sp>
        <p:nvSpPr>
          <p:cNvPr id="5" name="Θέση κειμένου 4"/>
          <p:cNvSpPr>
            <a:spLocks noGrp="1"/>
          </p:cNvSpPr>
          <p:nvPr>
            <p:ph type="body" sz="quarter" idx="3"/>
          </p:nvPr>
        </p:nvSpPr>
        <p:spPr>
          <a:xfrm>
            <a:off x="4940636" y="2530486"/>
            <a:ext cx="2303239" cy="639762"/>
          </a:xfrm>
        </p:spPr>
        <p:txBody>
          <a:bodyPr>
            <a:normAutofit/>
          </a:bodyPr>
          <a:lstStyle/>
          <a:p>
            <a:r>
              <a:rPr lang="el-GR" sz="2000" b="0" dirty="0" smtClean="0"/>
              <a:t>Εικόνα 4</a:t>
            </a:r>
            <a:endParaRPr lang="el-GR" sz="2000" b="0" dirty="0"/>
          </a:p>
        </p:txBody>
      </p:sp>
      <p:pic>
        <p:nvPicPr>
          <p:cNvPr id="10" name="Θέση περιεχομένου 9" descr="Απεικόνιση περιοχής"/>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940636" y="3228126"/>
            <a:ext cx="3775334" cy="2846021"/>
          </a:xfrm>
        </p:spPr>
      </p:pic>
    </p:spTree>
    <p:extLst>
      <p:ext uri="{BB962C8B-B14F-4D97-AF65-F5344CB8AC3E}">
        <p14:creationId xmlns:p14="http://schemas.microsoft.com/office/powerpoint/2010/main" val="3046078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Θέση περιεχομένου 2" descr="Απεικόνιση άρτου"/>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35896" y="2005691"/>
            <a:ext cx="4618856" cy="4159613"/>
          </a:xfrm>
          <a:prstGeom prst="rect">
            <a:avLst/>
          </a:prstGeom>
          <a:noFill/>
          <a:ln>
            <a:noFill/>
          </a:ln>
        </p:spPr>
      </p:pic>
      <p:sp>
        <p:nvSpPr>
          <p:cNvPr id="2" name="Θέση κειμένου 1"/>
          <p:cNvSpPr>
            <a:spLocks noGrp="1"/>
          </p:cNvSpPr>
          <p:nvPr>
            <p:ph type="body" sz="half" idx="2"/>
          </p:nvPr>
        </p:nvSpPr>
        <p:spPr/>
        <p:txBody>
          <a:bodyPr anchor="b">
            <a:normAutofit/>
          </a:bodyPr>
          <a:lstStyle/>
          <a:p>
            <a:r>
              <a:rPr lang="el-GR" dirty="0"/>
              <a:t>Εικόνα 5: διδαχή, προσευχή, </a:t>
            </a:r>
            <a:r>
              <a:rPr lang="el-GR" dirty="0" err="1"/>
              <a:t>εὐλογία</a:t>
            </a:r>
            <a:r>
              <a:rPr lang="el-GR" dirty="0"/>
              <a:t>, κοινωνία, </a:t>
            </a:r>
            <a:r>
              <a:rPr lang="el-GR" dirty="0" err="1" smtClean="0"/>
              <a:t>δεῖπνο</a:t>
            </a:r>
            <a:r>
              <a:rPr lang="el-GR" dirty="0"/>
              <a:t>.</a:t>
            </a:r>
            <a:endParaRPr lang="en-US" dirty="0"/>
          </a:p>
        </p:txBody>
      </p:sp>
      <p:sp>
        <p:nvSpPr>
          <p:cNvPr id="5" name="Title 4"/>
          <p:cNvSpPr>
            <a:spLocks noGrp="1"/>
          </p:cNvSpPr>
          <p:nvPr>
            <p:ph type="title"/>
          </p:nvPr>
        </p:nvSpPr>
        <p:spPr/>
        <p:txBody>
          <a:bodyPr/>
          <a:lstStyle/>
          <a:p>
            <a:r>
              <a:rPr lang="el-GR" sz="6000" dirty="0" smtClean="0"/>
              <a:t>«κλάσις τοῦ ἄρτου»</a:t>
            </a:r>
            <a:endParaRPr lang="en-US" sz="6000" dirty="0"/>
          </a:p>
        </p:txBody>
      </p:sp>
    </p:spTree>
    <p:extLst>
      <p:ext uri="{BB962C8B-B14F-4D97-AF65-F5344CB8AC3E}">
        <p14:creationId xmlns:p14="http://schemas.microsoft.com/office/powerpoint/2010/main" val="238197865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2998</TotalTime>
  <Words>876</Words>
  <Application>Microsoft Office PowerPoint</Application>
  <PresentationFormat>Προβολή στην οθόνη (4:3)</PresentationFormat>
  <Paragraphs>112</Paragraphs>
  <Slides>29</Slides>
  <Notes>10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29</vt:i4>
      </vt:variant>
    </vt:vector>
  </HeadingPairs>
  <TitlesOfParts>
    <vt:vector size="35" baseType="lpstr">
      <vt:lpstr>ＭＳ Ｐゴシック</vt:lpstr>
      <vt:lpstr>Arial</vt:lpstr>
      <vt:lpstr>Calibri</vt:lpstr>
      <vt:lpstr>Helvetica</vt:lpstr>
      <vt:lpstr>Wingdings</vt:lpstr>
      <vt:lpstr>Θέμα του Office</vt:lpstr>
      <vt:lpstr>Γενικὴ Ἐκκλησιαστικὴ Ἱστορία Α´</vt:lpstr>
      <vt:lpstr>Ἡ ἵδρυση τῆς Ἐκκλησίας</vt:lpstr>
      <vt:lpstr>ἐδόθη μοι πᾶσα ἐξουσία ἐν οὐρανῷ καὶ ἐπὶ γῆς. Πορευθέντες μαθητεύσατε πάντα τὰ ἔθνη, βαπτίζοντες αὐτοὺς εἰς τὸ ὄνομα τοῦ Πατρὸς καὶ τοῦ Υἱοῦ καὶ τοῦ ῾Αγίου Πνεύματος, διδάσκοντες αὐτοὺς τηρεῖν πάντα ὅσα ἐνετειλάμην ὑμῖν· καὶ ἰδοὺ ἐγὼ μεθ᾿ ὑμῶν εἰμι πάσας τὰς ἡμέρας ἕως τῆς συντελείας τοῦ αἰῶνος.</vt:lpstr>
      <vt:lpstr>Ὁ ἀπ. Πέτρος κηρύττει</vt:lpstr>
      <vt:lpstr>Ἐκκλησία</vt:lpstr>
      <vt:lpstr>ὑμεῖς δὲ γένος ἐκλεκτόν, βασίλειον ἱεράτευμα, ἔθνος ἅγιον, λαὸς εἰς περιποίησιν, ὅπως τὰς ἀρετὰς ἐξαγγείλητε τοῦ ἐκ σκότους ὑμᾶς καλέσαντος εἰς τὸ θαυμαστὸν αὐτοῦ φῶς· οἵ ποτε οὐ λαός, νῦν δὲ λαὸς Θεοῦ, οἱ οὐκ ἠλεημένοι, νῦν δὲ ἐλεηθέντες.</vt:lpstr>
      <vt:lpstr>quod Ecclesia ab apostolis, apostoli ab Christo, Christus a Deo accepit.</vt:lpstr>
      <vt:lpstr>Ἡ Παλαιστίνη στὴν ἐποχὴ τοῦ Χριστοῦ</vt:lpstr>
      <vt:lpstr>«κλάσις τοῦ ἄρτου»</vt:lpstr>
      <vt:lpstr>ἡ ὀργάνωση τῆς ἐκκλησίας τῶν Ἱεροσολύμων</vt:lpstr>
      <vt:lpstr>ὁ Ἀνανίας καὶ ἡ Σαπφείρα</vt:lpstr>
      <vt:lpstr>Ὁ διωγμὸς τοῦ 37 μ.Χ.</vt:lpstr>
      <vt:lpstr>Ἡ μεταστροφὴ τοῦ Παύλου</vt:lpstr>
      <vt:lpstr>Ἡ ἐκκλησία τῆς Ἀντιόχειας</vt:lpstr>
      <vt:lpstr>Ἡ Ἀποστολικὴ Σύνοδος τῶν Ἱεροσολύμων</vt:lpstr>
      <vt:lpstr>νέα σύγκρουση στὴν Ἀντιόχεια</vt:lpstr>
      <vt:lpstr>ἡ ἱεραποστολικὴ δράση τοῦ Παύλου</vt:lpstr>
      <vt:lpstr>τὸ ἱεραποστολικὸ ἔργο τῶν ἀποστόλων </vt:lpstr>
      <vt:lpstr>Τὰ χαρίσματα</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lpstr>Σημείωμα Χρήσης Έργων Τρίτων (2/2)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Ανθούλα</cp:lastModifiedBy>
  <cp:revision>227</cp:revision>
  <dcterms:created xsi:type="dcterms:W3CDTF">2012-09-06T09:03:05Z</dcterms:created>
  <dcterms:modified xsi:type="dcterms:W3CDTF">2015-06-08T08:23:16Z</dcterms:modified>
</cp:coreProperties>
</file>