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2"/>
  </p:notesMasterIdLst>
  <p:sldIdLst>
    <p:sldId id="256" r:id="rId3"/>
    <p:sldId id="384" r:id="rId4"/>
    <p:sldId id="385" r:id="rId5"/>
    <p:sldId id="386" r:id="rId6"/>
    <p:sldId id="387"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388" r:id="rId28"/>
    <p:sldId id="409" r:id="rId29"/>
    <p:sldId id="410" r:id="rId30"/>
    <p:sldId id="411" r:id="rId31"/>
    <p:sldId id="412" r:id="rId32"/>
    <p:sldId id="413" r:id="rId33"/>
    <p:sldId id="414" r:id="rId34"/>
    <p:sldId id="415" r:id="rId35"/>
    <p:sldId id="416" r:id="rId36"/>
    <p:sldId id="417" r:id="rId37"/>
    <p:sldId id="418" r:id="rId38"/>
    <p:sldId id="419" r:id="rId39"/>
    <p:sldId id="446" r:id="rId40"/>
    <p:sldId id="420" r:id="rId41"/>
    <p:sldId id="421" r:id="rId42"/>
    <p:sldId id="422" r:id="rId43"/>
    <p:sldId id="423" r:id="rId44"/>
    <p:sldId id="424" r:id="rId45"/>
    <p:sldId id="425" r:id="rId46"/>
    <p:sldId id="426" r:id="rId47"/>
    <p:sldId id="427" r:id="rId48"/>
    <p:sldId id="428" r:id="rId49"/>
    <p:sldId id="429" r:id="rId50"/>
    <p:sldId id="431" r:id="rId51"/>
    <p:sldId id="432" r:id="rId52"/>
    <p:sldId id="433" r:id="rId53"/>
    <p:sldId id="434" r:id="rId54"/>
    <p:sldId id="435" r:id="rId55"/>
    <p:sldId id="436" r:id="rId56"/>
    <p:sldId id="437" r:id="rId57"/>
    <p:sldId id="438" r:id="rId58"/>
    <p:sldId id="439" r:id="rId59"/>
    <p:sldId id="440" r:id="rId60"/>
    <p:sldId id="442" r:id="rId61"/>
    <p:sldId id="443" r:id="rId62"/>
    <p:sldId id="444" r:id="rId63"/>
    <p:sldId id="445" r:id="rId64"/>
    <p:sldId id="377" r:id="rId65"/>
    <p:sldId id="378" r:id="rId66"/>
    <p:sldId id="379" r:id="rId67"/>
    <p:sldId id="380" r:id="rId68"/>
    <p:sldId id="381" r:id="rId69"/>
    <p:sldId id="382" r:id="rId70"/>
    <p:sldId id="383" r:id="rId71"/>
  </p:sldIdLst>
  <p:sldSz cx="9144000" cy="6858000" type="screen4x3"/>
  <p:notesSz cx="6858000" cy="9144000"/>
  <p:custDataLst>
    <p:tags r:id="rId7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84"/>
            <p14:sldId id="385"/>
            <p14:sldId id="386"/>
            <p14:sldId id="387"/>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388"/>
            <p14:sldId id="409"/>
            <p14:sldId id="410"/>
            <p14:sldId id="411"/>
            <p14:sldId id="412"/>
            <p14:sldId id="413"/>
            <p14:sldId id="414"/>
            <p14:sldId id="415"/>
            <p14:sldId id="416"/>
            <p14:sldId id="417"/>
            <p14:sldId id="418"/>
            <p14:sldId id="419"/>
            <p14:sldId id="446"/>
            <p14:sldId id="420"/>
            <p14:sldId id="421"/>
            <p14:sldId id="422"/>
            <p14:sldId id="423"/>
            <p14:sldId id="424"/>
            <p14:sldId id="425"/>
            <p14:sldId id="426"/>
            <p14:sldId id="427"/>
            <p14:sldId id="428"/>
            <p14:sldId id="429"/>
            <p14:sldId id="431"/>
            <p14:sldId id="432"/>
            <p14:sldId id="433"/>
            <p14:sldId id="434"/>
            <p14:sldId id="435"/>
            <p14:sldId id="436"/>
            <p14:sldId id="437"/>
            <p14:sldId id="438"/>
            <p14:sldId id="439"/>
            <p14:sldId id="440"/>
            <p14:sldId id="442"/>
            <p14:sldId id="443"/>
            <p14:sldId id="444"/>
            <p14:sldId id="445"/>
            <p14:sldId id="377"/>
            <p14:sldId id="378"/>
            <p14:sldId id="379"/>
            <p14:sldId id="380"/>
            <p14:sldId id="381"/>
            <p14:sldId id="382"/>
            <p14:sldId id="38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1BF"/>
    <a:srgbClr val="000000"/>
    <a:srgbClr val="E6EAF2"/>
    <a:srgbClr val="EFF2F7"/>
    <a:srgbClr val="E8ECF4"/>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7" autoAdjust="0"/>
    <p:restoredTop sz="94533" autoAdjust="0"/>
  </p:normalViewPr>
  <p:slideViewPr>
    <p:cSldViewPr>
      <p:cViewPr varScale="1">
        <p:scale>
          <a:sx n="106" d="100"/>
          <a:sy n="106" d="100"/>
        </p:scale>
        <p:origin x="-1176" y="-102"/>
      </p:cViewPr>
      <p:guideLst>
        <p:guide orient="horz" pos="2160"/>
        <p:guide pos="2880"/>
      </p:guideLst>
    </p:cSldViewPr>
  </p:slideViewPr>
  <p:outlineViewPr>
    <p:cViewPr>
      <p:scale>
        <a:sx n="33" d="100"/>
        <a:sy n="33" d="100"/>
      </p:scale>
      <p:origin x="0" y="-77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98729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64</a:t>
            </a:fld>
            <a:endParaRPr lang="el-GR" altLang="el-GR"/>
          </a:p>
        </p:txBody>
      </p:sp>
    </p:spTree>
    <p:extLst>
      <p:ext uri="{BB962C8B-B14F-4D97-AF65-F5344CB8AC3E}">
        <p14:creationId xmlns:p14="http://schemas.microsoft.com/office/powerpoint/2010/main" val="242795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ACAD091-9DBA-4BE5-AB79-D760A34AD4DB}" type="slidenum">
              <a:rPr lang="el-GR" altLang="el-GR"/>
              <a:pPr/>
              <a:t>65</a:t>
            </a:fld>
            <a:endParaRPr lang="el-GR" altLang="el-GR"/>
          </a:p>
        </p:txBody>
      </p:sp>
    </p:spTree>
    <p:extLst>
      <p:ext uri="{BB962C8B-B14F-4D97-AF65-F5344CB8AC3E}">
        <p14:creationId xmlns:p14="http://schemas.microsoft.com/office/powerpoint/2010/main" val="304833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5F7DD5-A06D-4136-B55E-331F5EE45D04}" type="slidenum">
              <a:rPr lang="el-GR" altLang="el-GR"/>
              <a:pPr/>
              <a:t>66</a:t>
            </a:fld>
            <a:endParaRPr lang="el-GR" altLang="el-GR"/>
          </a:p>
        </p:txBody>
      </p:sp>
    </p:spTree>
    <p:extLst>
      <p:ext uri="{BB962C8B-B14F-4D97-AF65-F5344CB8AC3E}">
        <p14:creationId xmlns:p14="http://schemas.microsoft.com/office/powerpoint/2010/main" val="325706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A8FD23-0CEB-4571-8465-84D11C6D71F9}" type="slidenum">
              <a:rPr lang="el-GR" altLang="el-GR"/>
              <a:pPr/>
              <a:t>67</a:t>
            </a:fld>
            <a:endParaRPr lang="el-GR" altLang="el-GR"/>
          </a:p>
        </p:txBody>
      </p:sp>
    </p:spTree>
    <p:extLst>
      <p:ext uri="{BB962C8B-B14F-4D97-AF65-F5344CB8AC3E}">
        <p14:creationId xmlns:p14="http://schemas.microsoft.com/office/powerpoint/2010/main" val="130998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68</a:t>
            </a:fld>
            <a:endParaRPr lang="el-GR" altLang="el-GR"/>
          </a:p>
        </p:txBody>
      </p:sp>
    </p:spTree>
    <p:extLst>
      <p:ext uri="{BB962C8B-B14F-4D97-AF65-F5344CB8AC3E}">
        <p14:creationId xmlns:p14="http://schemas.microsoft.com/office/powerpoint/2010/main" val="74406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69</a:t>
            </a:fld>
            <a:endParaRPr lang="el-GR" altLang="el-GR"/>
          </a:p>
        </p:txBody>
      </p:sp>
    </p:spTree>
    <p:extLst>
      <p:ext uri="{BB962C8B-B14F-4D97-AF65-F5344CB8AC3E}">
        <p14:creationId xmlns:p14="http://schemas.microsoft.com/office/powerpoint/2010/main" val="155413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Developing writing skills in the EFL context</a:t>
            </a:r>
            <a:endParaRPr lang="en-US" sz="1000" dirty="0" smtClean="0">
              <a:solidFill>
                <a:srgbClr val="5075BC"/>
              </a:solidFill>
            </a:endParaRPr>
          </a:p>
        </p:txBody>
      </p:sp>
      <p:pic>
        <p:nvPicPr>
          <p:cNvPr id="6" name="Picture 5"/>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kern="1000" baseline="0" smtClean="0">
                <a:solidFill>
                  <a:srgbClr val="5075BC"/>
                </a:solidFill>
              </a:rPr>
              <a:t>Developing writing skills in the EFL context</a:t>
            </a:r>
            <a:endParaRPr lang="en-US" sz="1000" kern="1000" baseline="0" dirty="0" smtClean="0">
              <a:solidFill>
                <a:srgbClr val="5075BC"/>
              </a:solidFill>
            </a:endParaRPr>
          </a:p>
        </p:txBody>
      </p:sp>
      <p:pic>
        <p:nvPicPr>
          <p:cNvPr id="6" name="Picture 5"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Developing writing skills in the EFL context</a:t>
            </a:r>
            <a:endParaRPr lang="en-US" sz="1000" dirty="0" smtClean="0">
              <a:solidFill>
                <a:srgbClr val="5075BC"/>
              </a:solidFill>
            </a:endParaRP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Developing writing skills in the EFL context</a:t>
            </a:r>
            <a:endParaRPr lang="en-US" sz="1000" dirty="0" smtClean="0">
              <a:solidFill>
                <a:srgbClr val="5075BC"/>
              </a:solidFill>
            </a:endParaRPr>
          </a:p>
        </p:txBody>
      </p:sp>
      <p:pic>
        <p:nvPicPr>
          <p:cNvPr id="9" name="Picture 8"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Developing writing skills in the EFL context</a:t>
            </a:r>
            <a:endParaRPr lang="en-US" sz="1000" dirty="0" smtClean="0">
              <a:solidFill>
                <a:srgbClr val="5075BC"/>
              </a:solidFill>
            </a:endParaRPr>
          </a:p>
        </p:txBody>
      </p:sp>
      <p:pic>
        <p:nvPicPr>
          <p:cNvPr id="5" name="Picture 4"/>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Developing writing skills in the EFL context</a:t>
            </a:r>
            <a:endParaRPr lang="en-US" sz="1000" dirty="0" smtClean="0">
              <a:solidFill>
                <a:srgbClr val="5075BC"/>
              </a:solidFill>
            </a:endParaRPr>
          </a:p>
        </p:txBody>
      </p:sp>
      <p:pic>
        <p:nvPicPr>
          <p:cNvPr id="8" name="Picture 7"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Developing writing skills in the EFL context</a:t>
            </a:r>
            <a:endParaRPr lang="en-US" sz="1000" dirty="0" smtClean="0">
              <a:solidFill>
                <a:srgbClr val="5075BC"/>
              </a:solidFill>
            </a:endParaRPr>
          </a:p>
        </p:txBody>
      </p:sp>
      <p:pic>
        <p:nvPicPr>
          <p:cNvPr id="7" name="Picture 6"/>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opencourses.uoa.gr/courses/ENL4/"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hyperlink" Target="%5b1%5d%20http:/creativecommons.org/licenses/by-nc-sa/4.0/"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8537"/>
            <a:ext cx="3939153" cy="1112231"/>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n-US" sz="4000" dirty="0" smtClean="0">
                <a:solidFill>
                  <a:srgbClr val="5075BC"/>
                </a:solidFill>
              </a:rPr>
              <a:t> </a:t>
            </a:r>
            <a:r>
              <a:rPr lang="en-US" sz="4000" dirty="0" smtClean="0"/>
              <a:t>ELT Methods and Practices</a:t>
            </a:r>
            <a:endParaRPr lang="en-US" sz="4000" dirty="0">
              <a:solidFill>
                <a:srgbClr val="5075BC"/>
              </a:solidFill>
            </a:endParaRPr>
          </a:p>
        </p:txBody>
      </p:sp>
      <p:sp>
        <p:nvSpPr>
          <p:cNvPr id="3" name="Υπότιτλος 2"/>
          <p:cNvSpPr>
            <a:spLocks noGrp="1"/>
          </p:cNvSpPr>
          <p:nvPr>
            <p:ph type="subTitle" idx="1"/>
          </p:nvPr>
        </p:nvSpPr>
        <p:spPr>
          <a:xfrm>
            <a:off x="683568" y="3384822"/>
            <a:ext cx="7632848" cy="2780481"/>
          </a:xfrm>
        </p:spPr>
        <p:txBody>
          <a:bodyPr>
            <a:noAutofit/>
          </a:bodyPr>
          <a:lstStyle/>
          <a:p>
            <a:r>
              <a:rPr lang="en-US" sz="2800" dirty="0" smtClean="0">
                <a:solidFill>
                  <a:srgbClr val="5075BC"/>
                </a:solidFill>
                <a:latin typeface="+mj-lt"/>
                <a:ea typeface="+mj-ea"/>
                <a:cs typeface="+mj-cs"/>
              </a:rPr>
              <a:t>Unit </a:t>
            </a:r>
            <a:r>
              <a:rPr lang="en-US" sz="2800" dirty="0" smtClean="0">
                <a:solidFill>
                  <a:srgbClr val="5075BC"/>
                </a:solidFill>
                <a:latin typeface="+mj-lt"/>
                <a:ea typeface="+mj-ea"/>
                <a:cs typeface="+mj-cs"/>
              </a:rPr>
              <a:t>8</a:t>
            </a:r>
            <a:r>
              <a:rPr lang="en-US" sz="2800" dirty="0" smtClean="0">
                <a:solidFill>
                  <a:srgbClr val="5075BC"/>
                </a:solidFill>
                <a:latin typeface="+mj-lt"/>
                <a:ea typeface="+mj-ea"/>
                <a:cs typeface="+mj-cs"/>
              </a:rPr>
              <a:t>: </a:t>
            </a:r>
            <a:r>
              <a:rPr lang="en-US" sz="2800" dirty="0" smtClean="0">
                <a:latin typeface="+mj-lt"/>
                <a:ea typeface="+mj-ea"/>
                <a:cs typeface="+mj-cs"/>
              </a:rPr>
              <a:t>Developing writing skills in the EFL context</a:t>
            </a:r>
          </a:p>
          <a:p>
            <a:endParaRPr lang="en-US" sz="2800" dirty="0" smtClean="0"/>
          </a:p>
          <a:p>
            <a:r>
              <a:rPr lang="en-US" sz="2800" dirty="0" smtClean="0"/>
              <a:t>Bessie </a:t>
            </a:r>
            <a:r>
              <a:rPr lang="en-US" sz="2800" dirty="0" err="1" smtClean="0"/>
              <a:t>Dendrinos</a:t>
            </a:r>
            <a:endParaRPr lang="en-US" sz="2800" dirty="0" smtClean="0"/>
          </a:p>
          <a:p>
            <a:r>
              <a:rPr lang="en-US" sz="2800" dirty="0" smtClean="0"/>
              <a:t>School of Philosophy</a:t>
            </a:r>
          </a:p>
          <a:p>
            <a:r>
              <a:rPr lang="en-US" sz="2800" dirty="0" smtClean="0"/>
              <a:t>Faculty of English Language and Literature</a:t>
            </a:r>
            <a:endParaRPr lang="en-US" sz="2800" dirty="0"/>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used to explain meaning</a:t>
            </a:r>
          </a:p>
        </p:txBody>
      </p:sp>
      <p:sp>
        <p:nvSpPr>
          <p:cNvPr id="3" name="Content Placeholder 2"/>
          <p:cNvSpPr>
            <a:spLocks noGrp="1"/>
          </p:cNvSpPr>
          <p:nvPr>
            <p:ph idx="1"/>
          </p:nvPr>
        </p:nvSpPr>
        <p:spPr/>
        <p:txBody>
          <a:bodyPr>
            <a:noAutofit/>
          </a:bodyPr>
          <a:lstStyle/>
          <a:p>
            <a:pPr>
              <a:spcBef>
                <a:spcPts val="600"/>
              </a:spcBef>
            </a:pPr>
            <a:r>
              <a:rPr lang="en-US" sz="2800" dirty="0"/>
              <a:t>Written language conveys the meaning of unknown words so that, for example, we get: </a:t>
            </a:r>
          </a:p>
          <a:p>
            <a:pPr lvl="1">
              <a:spcBef>
                <a:spcPts val="600"/>
              </a:spcBef>
            </a:pPr>
            <a:r>
              <a:rPr lang="en-US" dirty="0"/>
              <a:t>labeling or asking </a:t>
            </a:r>
            <a:r>
              <a:rPr lang="en-US" dirty="0" err="1"/>
              <a:t>Ss</a:t>
            </a:r>
            <a:r>
              <a:rPr lang="en-US" dirty="0"/>
              <a:t> to label  </a:t>
            </a:r>
            <a:r>
              <a:rPr lang="en-US" dirty="0" smtClean="0"/>
              <a:t>pictures. </a:t>
            </a:r>
            <a:endParaRPr lang="en-US" dirty="0"/>
          </a:p>
          <a:p>
            <a:pPr lvl="1">
              <a:spcBef>
                <a:spcPts val="600"/>
              </a:spcBef>
            </a:pPr>
            <a:r>
              <a:rPr lang="en-US" dirty="0"/>
              <a:t>write the word the visual depicts, or match pictures with descriptions, activities, etc. </a:t>
            </a:r>
          </a:p>
          <a:p>
            <a:pPr lvl="1">
              <a:spcBef>
                <a:spcPts val="600"/>
              </a:spcBef>
            </a:pPr>
            <a:r>
              <a:rPr lang="en-US" dirty="0"/>
              <a:t>identify elements in a </a:t>
            </a:r>
            <a:r>
              <a:rPr lang="en-US" dirty="0" smtClean="0"/>
              <a:t>photo.</a:t>
            </a:r>
            <a:endParaRPr lang="en-US" dirty="0"/>
          </a:p>
          <a:p>
            <a:pPr>
              <a:spcBef>
                <a:spcPts val="600"/>
              </a:spcBef>
            </a:pPr>
            <a:r>
              <a:rPr lang="en-US" sz="2800" dirty="0"/>
              <a:t>Whereas outside course-books, diagrams and labelling are used to aid an activity, in course-books the point of the diagram is the link between the image and the new word</a:t>
            </a:r>
            <a:r>
              <a:rPr lang="en-US" sz="2800" dirty="0" smtClean="0"/>
              <a:t>.</a:t>
            </a:r>
            <a:endParaRPr lang="en-US" sz="2800" dirty="0"/>
          </a:p>
        </p:txBody>
      </p:sp>
    </p:spTree>
    <p:extLst>
      <p:ext uri="{BB962C8B-B14F-4D97-AF65-F5344CB8AC3E}">
        <p14:creationId xmlns:p14="http://schemas.microsoft.com/office/powerpoint/2010/main" val="2026278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for task instructions / rubrics</a:t>
            </a:r>
          </a:p>
        </p:txBody>
      </p:sp>
      <p:sp>
        <p:nvSpPr>
          <p:cNvPr id="3" name="Content Placeholder 2"/>
          <p:cNvSpPr>
            <a:spLocks noGrp="1"/>
          </p:cNvSpPr>
          <p:nvPr>
            <p:ph idx="1"/>
          </p:nvPr>
        </p:nvSpPr>
        <p:spPr/>
        <p:txBody>
          <a:bodyPr>
            <a:noAutofit/>
          </a:bodyPr>
          <a:lstStyle/>
          <a:p>
            <a:r>
              <a:rPr lang="en-US" sz="2800" dirty="0"/>
              <a:t>Instructions such as ‘Interview a classmate and find out how they spent last weekend’ (which are more for the teacher’s convenience than for students since their language is often way above the students' level.</a:t>
            </a:r>
          </a:p>
          <a:p>
            <a:r>
              <a:rPr lang="en-US" sz="2800" dirty="0"/>
              <a:t>Outside the classroom, instructions are a restricted genre of written language. Written instructions mostly tell individuals how to do tasks such as filling in their income tax return or baking a cake, not how to interact with a partner or a group of people in the manner of most classroom instructions</a:t>
            </a:r>
            <a:r>
              <a:rPr lang="en-US" sz="2800" dirty="0" smtClean="0"/>
              <a:t>.</a:t>
            </a:r>
            <a:endParaRPr lang="en-US" sz="2800" dirty="0"/>
          </a:p>
        </p:txBody>
      </p:sp>
    </p:spTree>
    <p:extLst>
      <p:ext uri="{BB962C8B-B14F-4D97-AF65-F5344CB8AC3E}">
        <p14:creationId xmlns:p14="http://schemas.microsoft.com/office/powerpoint/2010/main" val="3217714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for comprehension </a:t>
            </a:r>
            <a:r>
              <a:rPr lang="en-US" dirty="0" smtClean="0"/>
              <a:t>questions (1/2)</a:t>
            </a:r>
            <a:endParaRPr lang="en-US" dirty="0"/>
          </a:p>
        </p:txBody>
      </p:sp>
      <p:sp>
        <p:nvSpPr>
          <p:cNvPr id="3" name="Content Placeholder 2"/>
          <p:cNvSpPr>
            <a:spLocks noGrp="1"/>
          </p:cNvSpPr>
          <p:nvPr>
            <p:ph idx="1"/>
          </p:nvPr>
        </p:nvSpPr>
        <p:spPr/>
        <p:txBody>
          <a:bodyPr>
            <a:noAutofit/>
          </a:bodyPr>
          <a:lstStyle/>
          <a:p>
            <a:r>
              <a:rPr lang="en-US" dirty="0"/>
              <a:t>The text of the spoken conversations is often followed by written questions checking comprehension, so that we get: </a:t>
            </a:r>
          </a:p>
          <a:p>
            <a:pPr lvl="1"/>
            <a:r>
              <a:rPr lang="en-US" dirty="0"/>
              <a:t>Answers that </a:t>
            </a:r>
            <a:r>
              <a:rPr lang="en-US" dirty="0" err="1"/>
              <a:t>Ss</a:t>
            </a:r>
            <a:r>
              <a:rPr lang="en-US" dirty="0"/>
              <a:t> may have to tick as for example “Who owns these things? Listen and tick the right name</a:t>
            </a:r>
            <a:r>
              <a:rPr lang="en-US" dirty="0" smtClean="0"/>
              <a:t>”.</a:t>
            </a:r>
            <a:endParaRPr lang="en-US" dirty="0"/>
          </a:p>
        </p:txBody>
      </p:sp>
    </p:spTree>
    <p:extLst>
      <p:ext uri="{BB962C8B-B14F-4D97-AF65-F5344CB8AC3E}">
        <p14:creationId xmlns:p14="http://schemas.microsoft.com/office/powerpoint/2010/main" val="298759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for comprehension </a:t>
            </a:r>
            <a:r>
              <a:rPr lang="en-US" dirty="0" smtClean="0"/>
              <a:t>questions (2/2)</a:t>
            </a:r>
            <a:endParaRPr lang="en-US" dirty="0"/>
          </a:p>
        </p:txBody>
      </p:sp>
      <p:sp>
        <p:nvSpPr>
          <p:cNvPr id="3" name="Content Placeholder 2"/>
          <p:cNvSpPr>
            <a:spLocks noGrp="1"/>
          </p:cNvSpPr>
          <p:nvPr>
            <p:ph idx="1"/>
          </p:nvPr>
        </p:nvSpPr>
        <p:spPr/>
        <p:txBody>
          <a:bodyPr>
            <a:noAutofit/>
          </a:bodyPr>
          <a:lstStyle/>
          <a:p>
            <a:r>
              <a:rPr lang="en-US" sz="2800" dirty="0" smtClean="0"/>
              <a:t>Multiple </a:t>
            </a:r>
            <a:r>
              <a:rPr lang="en-US" sz="2800" dirty="0"/>
              <a:t>choice questions matching complaints with the advice given by a doctor or filling in a chart such as: “Listen to four people talking about the food they eat on different days of the week. Complete the chart.” </a:t>
            </a:r>
          </a:p>
          <a:p>
            <a:r>
              <a:rPr lang="en-US" sz="2800" dirty="0"/>
              <a:t>Written questions about what you have heard orally would rarely occur outside a classroom. However realistic the spoken language that students hear, subsequent comprehension questions are not a typical use of written language</a:t>
            </a:r>
            <a:r>
              <a:rPr lang="en-US" sz="2800" dirty="0" smtClean="0"/>
              <a:t>.</a:t>
            </a:r>
            <a:endParaRPr lang="en-US" sz="2800" dirty="0"/>
          </a:p>
        </p:txBody>
      </p:sp>
    </p:spTree>
    <p:extLst>
      <p:ext uri="{BB962C8B-B14F-4D97-AF65-F5344CB8AC3E}">
        <p14:creationId xmlns:p14="http://schemas.microsoft.com/office/powerpoint/2010/main" val="2452519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for exercise </a:t>
            </a:r>
            <a:r>
              <a:rPr lang="en-US" dirty="0" smtClean="0"/>
              <a:t>props (1/2)</a:t>
            </a:r>
            <a:endParaRPr lang="en-US" dirty="0"/>
          </a:p>
        </p:txBody>
      </p:sp>
      <p:sp>
        <p:nvSpPr>
          <p:cNvPr id="3" name="Content Placeholder 2"/>
          <p:cNvSpPr>
            <a:spLocks noGrp="1"/>
          </p:cNvSpPr>
          <p:nvPr>
            <p:ph idx="1"/>
          </p:nvPr>
        </p:nvSpPr>
        <p:spPr/>
        <p:txBody>
          <a:bodyPr>
            <a:noAutofit/>
          </a:bodyPr>
          <a:lstStyle/>
          <a:p>
            <a:r>
              <a:rPr lang="en-US" sz="2800" dirty="0"/>
              <a:t>Many spoken exercises rely on fragments of written language as props, such as: </a:t>
            </a:r>
          </a:p>
          <a:p>
            <a:pPr lvl="1"/>
            <a:r>
              <a:rPr lang="en-US" dirty="0"/>
              <a:t>Lists of words as for example: Match the foods and drinks to the words in the </a:t>
            </a:r>
            <a:r>
              <a:rPr lang="en-US" dirty="0" smtClean="0"/>
              <a:t>chart. </a:t>
            </a:r>
            <a:endParaRPr lang="en-US" dirty="0"/>
          </a:p>
          <a:p>
            <a:pPr lvl="1"/>
            <a:r>
              <a:rPr lang="en-US" dirty="0"/>
              <a:t>Cues for ideas as for example: “Computers. Can they </a:t>
            </a:r>
            <a:r>
              <a:rPr lang="en-US" dirty="0" smtClean="0"/>
              <a:t>….?”. </a:t>
            </a:r>
            <a:endParaRPr lang="en-US" dirty="0"/>
          </a:p>
          <a:p>
            <a:pPr lvl="1"/>
            <a:r>
              <a:rPr lang="en-US" dirty="0"/>
              <a:t>Cues for sentence making: “Make a sentence with each of these weather words … rain dry sunny </a:t>
            </a:r>
            <a:r>
              <a:rPr lang="en-US" dirty="0" smtClean="0"/>
              <a:t>…”. </a:t>
            </a:r>
            <a:endParaRPr lang="en-US" dirty="0"/>
          </a:p>
          <a:p>
            <a:pPr lvl="1"/>
            <a:r>
              <a:rPr lang="en-US" dirty="0"/>
              <a:t>Sorting word lists into columns or </a:t>
            </a:r>
            <a:r>
              <a:rPr lang="en-US" dirty="0" smtClean="0"/>
              <a:t>charts.</a:t>
            </a:r>
            <a:endParaRPr lang="en-US" dirty="0"/>
          </a:p>
        </p:txBody>
      </p:sp>
    </p:spTree>
    <p:extLst>
      <p:ext uri="{BB962C8B-B14F-4D97-AF65-F5344CB8AC3E}">
        <p14:creationId xmlns:p14="http://schemas.microsoft.com/office/powerpoint/2010/main" val="2581262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for exercise </a:t>
            </a:r>
            <a:r>
              <a:rPr lang="en-US" dirty="0" smtClean="0"/>
              <a:t>props (2/2)</a:t>
            </a:r>
            <a:endParaRPr lang="en-US" dirty="0"/>
          </a:p>
        </p:txBody>
      </p:sp>
      <p:sp>
        <p:nvSpPr>
          <p:cNvPr id="3" name="Content Placeholder 2"/>
          <p:cNvSpPr>
            <a:spLocks noGrp="1"/>
          </p:cNvSpPr>
          <p:nvPr>
            <p:ph idx="1"/>
          </p:nvPr>
        </p:nvSpPr>
        <p:spPr/>
        <p:txBody>
          <a:bodyPr>
            <a:noAutofit/>
          </a:bodyPr>
          <a:lstStyle/>
          <a:p>
            <a:r>
              <a:rPr lang="en-US" sz="2800" dirty="0" smtClean="0"/>
              <a:t>Outside </a:t>
            </a:r>
            <a:r>
              <a:rPr lang="en-US" sz="2800" dirty="0"/>
              <a:t>the educational context we do not find a purpose for these isolated pieces of written language (other than perhaps in note-taking, which is a far more complex task). </a:t>
            </a:r>
          </a:p>
        </p:txBody>
      </p:sp>
    </p:spTree>
    <p:extLst>
      <p:ext uri="{BB962C8B-B14F-4D97-AF65-F5344CB8AC3E}">
        <p14:creationId xmlns:p14="http://schemas.microsoft.com/office/powerpoint/2010/main" val="2649144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for information around </a:t>
            </a:r>
            <a:r>
              <a:rPr lang="en-US" dirty="0" smtClean="0"/>
              <a:t>tasks (1/2)</a:t>
            </a:r>
            <a:endParaRPr lang="en-US" dirty="0"/>
          </a:p>
        </p:txBody>
      </p:sp>
      <p:sp>
        <p:nvSpPr>
          <p:cNvPr id="3" name="Content Placeholder 2"/>
          <p:cNvSpPr>
            <a:spLocks noGrp="1"/>
          </p:cNvSpPr>
          <p:nvPr>
            <p:ph idx="1"/>
          </p:nvPr>
        </p:nvSpPr>
        <p:spPr/>
        <p:txBody>
          <a:bodyPr>
            <a:noAutofit/>
          </a:bodyPr>
          <a:lstStyle/>
          <a:p>
            <a:r>
              <a:rPr lang="en-US" sz="2800" dirty="0"/>
              <a:t>Information necessary for the exercise is often conveyed through </a:t>
            </a:r>
            <a:r>
              <a:rPr lang="en-US" sz="2800" dirty="0" err="1"/>
              <a:t>realia</a:t>
            </a:r>
            <a:r>
              <a:rPr lang="en-US" sz="2800" dirty="0"/>
              <a:t> and graphics, such as the labelling on charts, horoscopes, calendars, maps , or actual statistical charts.</a:t>
            </a:r>
          </a:p>
          <a:p>
            <a:r>
              <a:rPr lang="en-US" sz="2800" dirty="0"/>
              <a:t>While these represent a normal use of written language for display and information, the purposes for which the students use them is less authentic, partly because they are learning, say, the names for the clothes rather than deciding what to buy, i.e. a code breaking rather than a decoding activity</a:t>
            </a:r>
            <a:r>
              <a:rPr lang="en-US" sz="2800" dirty="0" smtClean="0"/>
              <a:t>.</a:t>
            </a:r>
            <a:endParaRPr lang="en-US" sz="2800" dirty="0"/>
          </a:p>
        </p:txBody>
      </p:sp>
    </p:spTree>
    <p:extLst>
      <p:ext uri="{BB962C8B-B14F-4D97-AF65-F5344CB8AC3E}">
        <p14:creationId xmlns:p14="http://schemas.microsoft.com/office/powerpoint/2010/main" val="2841169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for information around </a:t>
            </a:r>
            <a:r>
              <a:rPr lang="en-US" dirty="0" smtClean="0"/>
              <a:t>tasks (2/2)</a:t>
            </a:r>
            <a:endParaRPr lang="en-US" dirty="0"/>
          </a:p>
        </p:txBody>
      </p:sp>
      <p:sp>
        <p:nvSpPr>
          <p:cNvPr id="3" name="Content Placeholder 2"/>
          <p:cNvSpPr>
            <a:spLocks noGrp="1"/>
          </p:cNvSpPr>
          <p:nvPr>
            <p:ph idx="1"/>
          </p:nvPr>
        </p:nvSpPr>
        <p:spPr/>
        <p:txBody>
          <a:bodyPr>
            <a:noAutofit/>
          </a:bodyPr>
          <a:lstStyle/>
          <a:p>
            <a:r>
              <a:rPr lang="en-US" sz="2800" dirty="0" smtClean="0"/>
              <a:t>In </a:t>
            </a:r>
            <a:r>
              <a:rPr lang="en-US" sz="2800" dirty="0"/>
              <a:t>cases such as these, the written language consists of noun phrases, proper names, prices, etc., rather than being 'full' sentences or having textual coherence – block language</a:t>
            </a:r>
            <a:r>
              <a:rPr lang="en-US" sz="2800" dirty="0" smtClean="0"/>
              <a:t>.</a:t>
            </a:r>
            <a:endParaRPr lang="en-US" sz="2800" dirty="0"/>
          </a:p>
        </p:txBody>
      </p:sp>
    </p:spTree>
    <p:extLst>
      <p:ext uri="{BB962C8B-B14F-4D97-AF65-F5344CB8AC3E}">
        <p14:creationId xmlns:p14="http://schemas.microsoft.com/office/powerpoint/2010/main" val="3040430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to get </a:t>
            </a:r>
            <a:r>
              <a:rPr lang="en-US" dirty="0" err="1"/>
              <a:t>Ss</a:t>
            </a:r>
            <a:r>
              <a:rPr lang="en-US" dirty="0"/>
              <a:t> to fill in </a:t>
            </a:r>
            <a:r>
              <a:rPr lang="en-US" dirty="0" smtClean="0"/>
              <a:t>forms (1/2)</a:t>
            </a:r>
            <a:endParaRPr lang="en-US" dirty="0"/>
          </a:p>
        </p:txBody>
      </p:sp>
      <p:sp>
        <p:nvSpPr>
          <p:cNvPr id="3" name="Content Placeholder 2"/>
          <p:cNvSpPr>
            <a:spLocks noGrp="1"/>
          </p:cNvSpPr>
          <p:nvPr>
            <p:ph idx="1"/>
          </p:nvPr>
        </p:nvSpPr>
        <p:spPr/>
        <p:txBody>
          <a:bodyPr>
            <a:noAutofit/>
          </a:bodyPr>
          <a:lstStyle/>
          <a:p>
            <a:r>
              <a:rPr lang="en-US" dirty="0"/>
              <a:t>Course-books contain tasks where students fill in copious amounts of information in invitations, diary planners, etc. </a:t>
            </a:r>
          </a:p>
          <a:p>
            <a:r>
              <a:rPr lang="en-US" dirty="0"/>
              <a:t>Mostly their response is a single word or phrase rather than a complete sentence or paragraph (e.g., “Listen to four people talking about the food they eat on different days of the week. Complete the chart</a:t>
            </a:r>
            <a:r>
              <a:rPr lang="en-US" dirty="0" smtClean="0"/>
              <a:t>.”). </a:t>
            </a:r>
            <a:endParaRPr lang="en-US" dirty="0"/>
          </a:p>
          <a:p>
            <a:endParaRPr lang="en-US" dirty="0"/>
          </a:p>
        </p:txBody>
      </p:sp>
    </p:spTree>
    <p:extLst>
      <p:ext uri="{BB962C8B-B14F-4D97-AF65-F5344CB8AC3E}">
        <p14:creationId xmlns:p14="http://schemas.microsoft.com/office/powerpoint/2010/main" val="4081256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to get </a:t>
            </a:r>
            <a:r>
              <a:rPr lang="en-US" dirty="0" err="1"/>
              <a:t>Ss</a:t>
            </a:r>
            <a:r>
              <a:rPr lang="en-US" dirty="0"/>
              <a:t> to fill in </a:t>
            </a:r>
            <a:r>
              <a:rPr lang="en-US" dirty="0" smtClean="0"/>
              <a:t>forms (2/2)</a:t>
            </a:r>
            <a:endParaRPr lang="en-US" dirty="0"/>
          </a:p>
        </p:txBody>
      </p:sp>
      <p:sp>
        <p:nvSpPr>
          <p:cNvPr id="3" name="Content Placeholder 2"/>
          <p:cNvSpPr>
            <a:spLocks noGrp="1"/>
          </p:cNvSpPr>
          <p:nvPr>
            <p:ph idx="1"/>
          </p:nvPr>
        </p:nvSpPr>
        <p:spPr/>
        <p:txBody>
          <a:bodyPr>
            <a:noAutofit/>
          </a:bodyPr>
          <a:lstStyle/>
          <a:p>
            <a:r>
              <a:rPr lang="en-US" dirty="0" smtClean="0"/>
              <a:t>In </a:t>
            </a:r>
            <a:r>
              <a:rPr lang="en-US" dirty="0"/>
              <a:t>everyday life we do of course have to fill in such forms from time to time, but sorting information into columns manually is rare.  Most of the charts and forms have no outcome other than providing material for a teaching exercise, while they do not really provide writing exercise since the language used is fragments and isolated words.</a:t>
            </a:r>
          </a:p>
          <a:p>
            <a:endParaRPr lang="en-US" dirty="0"/>
          </a:p>
        </p:txBody>
      </p:sp>
    </p:spTree>
    <p:extLst>
      <p:ext uri="{BB962C8B-B14F-4D97-AF65-F5344CB8AC3E}">
        <p14:creationId xmlns:p14="http://schemas.microsoft.com/office/powerpoint/2010/main" val="1855422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primacy of speech over writing in </a:t>
            </a:r>
            <a:r>
              <a:rPr lang="en-US" dirty="0" smtClean="0"/>
              <a:t>ELT (1/2)</a:t>
            </a:r>
            <a:endParaRPr lang="en-GB" dirty="0"/>
          </a:p>
        </p:txBody>
      </p:sp>
      <p:sp>
        <p:nvSpPr>
          <p:cNvPr id="3" name="Content Placeholder 2"/>
          <p:cNvSpPr>
            <a:spLocks noGrp="1"/>
          </p:cNvSpPr>
          <p:nvPr>
            <p:ph idx="1"/>
          </p:nvPr>
        </p:nvSpPr>
        <p:spPr/>
        <p:txBody>
          <a:bodyPr>
            <a:noAutofit/>
          </a:bodyPr>
          <a:lstStyle/>
          <a:p>
            <a:r>
              <a:rPr lang="en-US" sz="2800" dirty="0"/>
              <a:t>Traditionally FL courses have emphasized ‘the ability to understand and speak’ over the ability to write. Few </a:t>
            </a:r>
            <a:r>
              <a:rPr lang="en-US" sz="2800" dirty="0" err="1"/>
              <a:t>programmes</a:t>
            </a:r>
            <a:r>
              <a:rPr lang="en-US" sz="2800" dirty="0"/>
              <a:t> are based on the opposing view that written language should be the basis of FL language teaching</a:t>
            </a:r>
            <a:r>
              <a:rPr lang="en-US" sz="2800" dirty="0" smtClean="0"/>
              <a:t>.</a:t>
            </a:r>
            <a:endParaRPr lang="en-US" sz="2800" dirty="0"/>
          </a:p>
        </p:txBody>
      </p:sp>
    </p:spTree>
    <p:extLst>
      <p:ext uri="{BB962C8B-B14F-4D97-AF65-F5344CB8AC3E}">
        <p14:creationId xmlns:p14="http://schemas.microsoft.com/office/powerpoint/2010/main" val="2738416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for sentence completion and to create sentences</a:t>
            </a:r>
          </a:p>
        </p:txBody>
      </p:sp>
      <p:sp>
        <p:nvSpPr>
          <p:cNvPr id="3" name="Content Placeholder 2"/>
          <p:cNvSpPr>
            <a:spLocks noGrp="1"/>
          </p:cNvSpPr>
          <p:nvPr>
            <p:ph idx="1"/>
          </p:nvPr>
        </p:nvSpPr>
        <p:spPr/>
        <p:txBody>
          <a:bodyPr>
            <a:noAutofit/>
          </a:bodyPr>
          <a:lstStyle/>
          <a:p>
            <a:pPr marL="0" indent="0">
              <a:spcBef>
                <a:spcPts val="0"/>
              </a:spcBef>
              <a:buNone/>
            </a:pPr>
            <a:r>
              <a:rPr lang="en-US" sz="2500" dirty="0"/>
              <a:t>Course-books are full of exercises asking </a:t>
            </a:r>
            <a:r>
              <a:rPr lang="en-US" sz="2500" dirty="0" err="1"/>
              <a:t>Ss</a:t>
            </a:r>
            <a:r>
              <a:rPr lang="en-US" sz="2500" dirty="0"/>
              <a:t> to make purely pedagogical use of written language, inconceivable outside a classroom, relying similarly on reading aloud, as for example:</a:t>
            </a:r>
          </a:p>
          <a:p>
            <a:pPr>
              <a:spcBef>
                <a:spcPts val="0"/>
              </a:spcBef>
            </a:pPr>
            <a:r>
              <a:rPr lang="en-US" sz="2500" dirty="0"/>
              <a:t>fill in blanks in sentences before saying them </a:t>
            </a:r>
            <a:r>
              <a:rPr lang="en-US" sz="2500" dirty="0" smtClean="0"/>
              <a:t>aloud.</a:t>
            </a:r>
            <a:endParaRPr lang="en-US" sz="2500" dirty="0"/>
          </a:p>
          <a:p>
            <a:pPr>
              <a:spcBef>
                <a:spcPts val="0"/>
              </a:spcBef>
            </a:pPr>
            <a:r>
              <a:rPr lang="en-US" sz="2500" dirty="0"/>
              <a:t>construct sentences from jumbled </a:t>
            </a:r>
            <a:r>
              <a:rPr lang="en-US" sz="2500" dirty="0" smtClean="0"/>
              <a:t>words.</a:t>
            </a:r>
            <a:endParaRPr lang="en-US" sz="2500" dirty="0"/>
          </a:p>
          <a:p>
            <a:pPr>
              <a:spcBef>
                <a:spcPts val="0"/>
              </a:spcBef>
            </a:pPr>
            <a:r>
              <a:rPr lang="en-US" sz="2500" dirty="0"/>
              <a:t>rearrange the words in order to make questions and provide the </a:t>
            </a:r>
            <a:r>
              <a:rPr lang="en-US" sz="2500" dirty="0" smtClean="0"/>
              <a:t>answers.</a:t>
            </a:r>
            <a:endParaRPr lang="en-US" sz="2500" dirty="0"/>
          </a:p>
          <a:p>
            <a:pPr>
              <a:spcBef>
                <a:spcPts val="0"/>
              </a:spcBef>
            </a:pPr>
            <a:r>
              <a:rPr lang="en-US" sz="2500" dirty="0"/>
              <a:t>pair questions and answers in a jumbled order </a:t>
            </a:r>
            <a:r>
              <a:rPr lang="en-US" sz="2500" dirty="0" smtClean="0"/>
              <a:t>appropriately.</a:t>
            </a:r>
            <a:endParaRPr lang="en-US" sz="2500" dirty="0"/>
          </a:p>
          <a:p>
            <a:pPr>
              <a:spcBef>
                <a:spcPts val="0"/>
              </a:spcBef>
            </a:pPr>
            <a:r>
              <a:rPr lang="en-US" sz="2500" dirty="0"/>
              <a:t>make sentences with these words or write the opening sentence of this story </a:t>
            </a:r>
            <a:r>
              <a:rPr lang="en-US" sz="2500" dirty="0" smtClean="0"/>
              <a:t>.</a:t>
            </a:r>
            <a:endParaRPr lang="en-US" sz="2500" dirty="0"/>
          </a:p>
        </p:txBody>
      </p:sp>
    </p:spTree>
    <p:extLst>
      <p:ext uri="{BB962C8B-B14F-4D97-AF65-F5344CB8AC3E}">
        <p14:creationId xmlns:p14="http://schemas.microsoft.com/office/powerpoint/2010/main" val="4222972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Written texts used to present </a:t>
            </a:r>
            <a:r>
              <a:rPr lang="en-US" dirty="0" smtClean="0"/>
              <a:t>information (1/2)</a:t>
            </a:r>
            <a:endParaRPr lang="en-US" dirty="0"/>
          </a:p>
        </p:txBody>
      </p:sp>
      <p:sp>
        <p:nvSpPr>
          <p:cNvPr id="3" name="Content Placeholder 2"/>
          <p:cNvSpPr>
            <a:spLocks noGrp="1"/>
          </p:cNvSpPr>
          <p:nvPr>
            <p:ph idx="1"/>
          </p:nvPr>
        </p:nvSpPr>
        <p:spPr/>
        <p:txBody>
          <a:bodyPr>
            <a:noAutofit/>
          </a:bodyPr>
          <a:lstStyle/>
          <a:p>
            <a:r>
              <a:rPr lang="en-US" dirty="0"/>
              <a:t>Most course-books contain short information texts with cultural information or information as a basis for exercises (typically about 50 words long), texts such as biographies, first person or factual accounts, amazing Animals (Did you know the kangaroo can't walk?), etc. </a:t>
            </a:r>
          </a:p>
        </p:txBody>
      </p:sp>
    </p:spTree>
    <p:extLst>
      <p:ext uri="{BB962C8B-B14F-4D97-AF65-F5344CB8AC3E}">
        <p14:creationId xmlns:p14="http://schemas.microsoft.com/office/powerpoint/2010/main" val="3956560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Written texts used to present </a:t>
            </a:r>
            <a:r>
              <a:rPr lang="en-US" dirty="0" smtClean="0"/>
              <a:t>information (2/2)</a:t>
            </a:r>
            <a:endParaRPr lang="en-US" dirty="0"/>
          </a:p>
        </p:txBody>
      </p:sp>
      <p:sp>
        <p:nvSpPr>
          <p:cNvPr id="3" name="Content Placeholder 2"/>
          <p:cNvSpPr>
            <a:spLocks noGrp="1"/>
          </p:cNvSpPr>
          <p:nvPr>
            <p:ph idx="1"/>
          </p:nvPr>
        </p:nvSpPr>
        <p:spPr/>
        <p:txBody>
          <a:bodyPr>
            <a:noAutofit/>
          </a:bodyPr>
          <a:lstStyle/>
          <a:p>
            <a:r>
              <a:rPr lang="en-US" dirty="0" smtClean="0"/>
              <a:t>Longer </a:t>
            </a:r>
            <a:r>
              <a:rPr lang="en-US" dirty="0"/>
              <a:t>texts (around 400 words) in course-books for more advanced learners are common too, but they are texts resembling pieces of travel guides or children's </a:t>
            </a:r>
            <a:r>
              <a:rPr lang="en-US" dirty="0" smtClean="0"/>
              <a:t>textbooks.</a:t>
            </a:r>
            <a:endParaRPr lang="en-US" dirty="0"/>
          </a:p>
          <a:p>
            <a:r>
              <a:rPr lang="en-US" dirty="0"/>
              <a:t>Little of our everyday reading consists of passages of this type (particularly when they are pretexts for arranging information in columns or completing sentences). </a:t>
            </a:r>
          </a:p>
        </p:txBody>
      </p:sp>
    </p:spTree>
    <p:extLst>
      <p:ext uri="{BB962C8B-B14F-4D97-AF65-F5344CB8AC3E}">
        <p14:creationId xmlns:p14="http://schemas.microsoft.com/office/powerpoint/2010/main" val="3435397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Lack of authentic continuous texts as models</a:t>
            </a:r>
          </a:p>
        </p:txBody>
      </p:sp>
      <p:sp>
        <p:nvSpPr>
          <p:cNvPr id="3" name="Content Placeholder 2"/>
          <p:cNvSpPr>
            <a:spLocks noGrp="1"/>
          </p:cNvSpPr>
          <p:nvPr>
            <p:ph idx="1"/>
          </p:nvPr>
        </p:nvSpPr>
        <p:spPr/>
        <p:txBody>
          <a:bodyPr>
            <a:noAutofit/>
          </a:bodyPr>
          <a:lstStyle/>
          <a:p>
            <a:pPr>
              <a:spcBef>
                <a:spcPts val="600"/>
              </a:spcBef>
            </a:pPr>
            <a:r>
              <a:rPr lang="en-US" sz="2600" dirty="0"/>
              <a:t>Continuous written texts other than scripts of speech or instructions for exercises are in fact sparse in many course-books. Among the most frequent type of writing are specimens of letters which occasionally form a basis for the students' own writing, for instance refusing an invitation or telling a friend about one’s </a:t>
            </a:r>
            <a:r>
              <a:rPr lang="en-US" sz="2600" dirty="0" err="1"/>
              <a:t>favourite</a:t>
            </a:r>
            <a:r>
              <a:rPr lang="en-US" sz="2600" dirty="0"/>
              <a:t> pastimes.</a:t>
            </a:r>
          </a:p>
          <a:p>
            <a:pPr>
              <a:spcBef>
                <a:spcPts val="600"/>
              </a:spcBef>
            </a:pPr>
            <a:r>
              <a:rPr lang="en-US" sz="2600" dirty="0"/>
              <a:t>Virtually all the course-books use short texts that do not have the display or structure of newspapers, say, but are straight pieces of information to use for teaching exercises. </a:t>
            </a:r>
          </a:p>
        </p:txBody>
      </p:sp>
    </p:spTree>
    <p:extLst>
      <p:ext uri="{BB962C8B-B14F-4D97-AF65-F5344CB8AC3E}">
        <p14:creationId xmlns:p14="http://schemas.microsoft.com/office/powerpoint/2010/main" val="4294107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Conclusions about </a:t>
            </a:r>
            <a:r>
              <a:rPr lang="en-US" dirty="0" smtClean="0"/>
              <a:t>course-books (1/2)</a:t>
            </a:r>
            <a:endParaRPr lang="en-US" dirty="0"/>
          </a:p>
        </p:txBody>
      </p:sp>
      <p:sp>
        <p:nvSpPr>
          <p:cNvPr id="3" name="Content Placeholder 2"/>
          <p:cNvSpPr>
            <a:spLocks noGrp="1"/>
          </p:cNvSpPr>
          <p:nvPr>
            <p:ph idx="1"/>
          </p:nvPr>
        </p:nvSpPr>
        <p:spPr/>
        <p:txBody>
          <a:bodyPr>
            <a:noAutofit/>
          </a:bodyPr>
          <a:lstStyle/>
          <a:p>
            <a:pPr>
              <a:spcBef>
                <a:spcPts val="600"/>
              </a:spcBef>
            </a:pPr>
            <a:r>
              <a:rPr lang="en-US" dirty="0" smtClean="0"/>
              <a:t>Written scripts are a way of teaching spoken language by providing a permanent record, not of teaching writing.</a:t>
            </a:r>
          </a:p>
          <a:p>
            <a:pPr>
              <a:spcBef>
                <a:spcPts val="600"/>
              </a:spcBef>
            </a:pPr>
            <a:r>
              <a:rPr lang="en-US" dirty="0" smtClean="0"/>
              <a:t>Written language is often a device for explaining, giving instructions, etc., </a:t>
            </a:r>
            <a:r>
              <a:rPr lang="en-US" dirty="0" err="1" smtClean="0"/>
              <a:t>Ather</a:t>
            </a:r>
            <a:r>
              <a:rPr lang="en-US" dirty="0" smtClean="0"/>
              <a:t> than a way-in to writing itself.</a:t>
            </a:r>
            <a:endParaRPr lang="en-US" dirty="0"/>
          </a:p>
        </p:txBody>
      </p:sp>
    </p:spTree>
    <p:extLst>
      <p:ext uri="{BB962C8B-B14F-4D97-AF65-F5344CB8AC3E}">
        <p14:creationId xmlns:p14="http://schemas.microsoft.com/office/powerpoint/2010/main" val="3304827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Conclusions about </a:t>
            </a:r>
            <a:r>
              <a:rPr lang="en-US" dirty="0" smtClean="0"/>
              <a:t>course-books (2/2)</a:t>
            </a:r>
            <a:endParaRPr lang="en-US" dirty="0"/>
          </a:p>
        </p:txBody>
      </p:sp>
      <p:sp>
        <p:nvSpPr>
          <p:cNvPr id="3" name="Content Placeholder 2"/>
          <p:cNvSpPr>
            <a:spLocks noGrp="1"/>
          </p:cNvSpPr>
          <p:nvPr>
            <p:ph idx="1"/>
          </p:nvPr>
        </p:nvSpPr>
        <p:spPr/>
        <p:txBody>
          <a:bodyPr>
            <a:noAutofit/>
          </a:bodyPr>
          <a:lstStyle/>
          <a:p>
            <a:pPr>
              <a:spcBef>
                <a:spcPts val="600"/>
              </a:spcBef>
            </a:pPr>
            <a:r>
              <a:rPr lang="en-US" dirty="0" smtClean="0"/>
              <a:t>Written language within teaching activities is mostly a pretext for speaking exercises, involving uses of language not encountered outside textbooks.</a:t>
            </a:r>
          </a:p>
          <a:p>
            <a:pPr>
              <a:spcBef>
                <a:spcPts val="600"/>
              </a:spcBef>
            </a:pPr>
            <a:r>
              <a:rPr lang="en-US" dirty="0" smtClean="0"/>
              <a:t>Texts are mostly restricted to short biographies, etc. With some longer texts about 'interesting facts’ that are seldom </a:t>
            </a:r>
            <a:r>
              <a:rPr lang="en-US" dirty="0" err="1" smtClean="0"/>
              <a:t>recognisable</a:t>
            </a:r>
            <a:r>
              <a:rPr lang="en-US" dirty="0" smtClean="0"/>
              <a:t> as text types outside a teaching context.</a:t>
            </a:r>
          </a:p>
          <a:p>
            <a:endParaRPr lang="en-US" dirty="0"/>
          </a:p>
        </p:txBody>
      </p:sp>
    </p:spTree>
    <p:extLst>
      <p:ext uri="{BB962C8B-B14F-4D97-AF65-F5344CB8AC3E}">
        <p14:creationId xmlns:p14="http://schemas.microsoft.com/office/powerpoint/2010/main" val="429355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written </a:t>
            </a:r>
            <a:r>
              <a:rPr lang="en-US" dirty="0" smtClean="0"/>
              <a:t>word (1/2)</a:t>
            </a:r>
            <a:endParaRPr lang="en-US" dirty="0"/>
          </a:p>
        </p:txBody>
      </p:sp>
      <p:sp>
        <p:nvSpPr>
          <p:cNvPr id="3" name="Content Placeholder 2"/>
          <p:cNvSpPr>
            <a:spLocks noGrp="1"/>
          </p:cNvSpPr>
          <p:nvPr>
            <p:ph idx="1"/>
          </p:nvPr>
        </p:nvSpPr>
        <p:spPr/>
        <p:txBody>
          <a:bodyPr>
            <a:noAutofit/>
          </a:bodyPr>
          <a:lstStyle/>
          <a:p>
            <a:r>
              <a:rPr lang="en-US" dirty="0"/>
              <a:t>The 'standard' model of reading relates letters to sounds via two mental routes: </a:t>
            </a:r>
          </a:p>
          <a:p>
            <a:pPr lvl="1"/>
            <a:r>
              <a:rPr lang="en-US" sz="3200" dirty="0"/>
              <a:t>the 'sound-based' route, which relies on rules for converting letters to sounds and vice </a:t>
            </a:r>
            <a:r>
              <a:rPr lang="en-US" sz="3200" dirty="0" smtClean="0"/>
              <a:t>versa.</a:t>
            </a:r>
            <a:endParaRPr lang="en-US" sz="3200" dirty="0"/>
          </a:p>
          <a:p>
            <a:pPr lvl="1"/>
            <a:r>
              <a:rPr lang="en-US" sz="3200" dirty="0"/>
              <a:t>the 'visual' route, which views direct links between written forms and meanings. </a:t>
            </a:r>
          </a:p>
        </p:txBody>
      </p:sp>
    </p:spTree>
    <p:extLst>
      <p:ext uri="{BB962C8B-B14F-4D97-AF65-F5344CB8AC3E}">
        <p14:creationId xmlns:p14="http://schemas.microsoft.com/office/powerpoint/2010/main" val="2463951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written </a:t>
            </a:r>
            <a:r>
              <a:rPr lang="en-US" dirty="0" smtClean="0"/>
              <a:t>word (2/2)</a:t>
            </a:r>
            <a:endParaRPr lang="en-US" dirty="0"/>
          </a:p>
        </p:txBody>
      </p:sp>
      <p:sp>
        <p:nvSpPr>
          <p:cNvPr id="3" name="Content Placeholder 2"/>
          <p:cNvSpPr>
            <a:spLocks noGrp="1"/>
          </p:cNvSpPr>
          <p:nvPr>
            <p:ph idx="1"/>
          </p:nvPr>
        </p:nvSpPr>
        <p:spPr/>
        <p:txBody>
          <a:bodyPr>
            <a:noAutofit/>
          </a:bodyPr>
          <a:lstStyle/>
          <a:p>
            <a:r>
              <a:rPr lang="en-US" sz="2800" dirty="0" smtClean="0"/>
              <a:t>These </a:t>
            </a:r>
            <a:r>
              <a:rPr lang="en-US" sz="2800" dirty="0"/>
              <a:t>two overall routes not only distinguish the writing systems used in different languages, but also operate within an individual user of a single language. So, for example, Frequent English words are accessed as visual instances; &lt;the&gt; for instance is perceived as a whole word rather than converted into sounds letter by letter.</a:t>
            </a:r>
          </a:p>
          <a:p>
            <a:endParaRPr lang="en-US" dirty="0"/>
          </a:p>
        </p:txBody>
      </p:sp>
    </p:spTree>
    <p:extLst>
      <p:ext uri="{BB962C8B-B14F-4D97-AF65-F5344CB8AC3E}">
        <p14:creationId xmlns:p14="http://schemas.microsoft.com/office/powerpoint/2010/main" val="1798311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written word in course-books</a:t>
            </a:r>
          </a:p>
        </p:txBody>
      </p:sp>
      <p:sp>
        <p:nvSpPr>
          <p:cNvPr id="3" name="Content Placeholder 2"/>
          <p:cNvSpPr>
            <a:spLocks noGrp="1"/>
          </p:cNvSpPr>
          <p:nvPr>
            <p:ph idx="1"/>
          </p:nvPr>
        </p:nvSpPr>
        <p:spPr>
          <a:xfrm>
            <a:off x="464156" y="1417638"/>
            <a:ext cx="8229600" cy="4747666"/>
          </a:xfrm>
        </p:spPr>
        <p:txBody>
          <a:bodyPr>
            <a:noAutofit/>
          </a:bodyPr>
          <a:lstStyle/>
          <a:p>
            <a:pPr>
              <a:spcBef>
                <a:spcPts val="600"/>
              </a:spcBef>
            </a:pPr>
            <a:r>
              <a:rPr lang="en-US" sz="2800" dirty="0"/>
              <a:t>In reality, written language involves both the conversion of sounds into writing (and vice versa), and connections to meaning. (The assumption that sounds connect only to letters is a product of our own cultural bias). </a:t>
            </a:r>
          </a:p>
          <a:p>
            <a:pPr>
              <a:spcBef>
                <a:spcPts val="600"/>
              </a:spcBef>
            </a:pPr>
            <a:r>
              <a:rPr lang="en-US" sz="2800" dirty="0"/>
              <a:t>Yet, as course-books are based on the assumption that written language simply provides a transcription of speech, they do not deal overtly with the two routes. The implications of the two routes are that teaching needs to acknowledge them rather than ignore them. </a:t>
            </a:r>
          </a:p>
          <a:p>
            <a:endParaRPr lang="en-US" dirty="0"/>
          </a:p>
        </p:txBody>
      </p:sp>
    </p:spTree>
    <p:extLst>
      <p:ext uri="{BB962C8B-B14F-4D97-AF65-F5344CB8AC3E}">
        <p14:creationId xmlns:p14="http://schemas.microsoft.com/office/powerpoint/2010/main" val="4224870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the written word</a:t>
            </a:r>
          </a:p>
        </p:txBody>
      </p:sp>
      <p:sp>
        <p:nvSpPr>
          <p:cNvPr id="3" name="Content Placeholder 2"/>
          <p:cNvSpPr>
            <a:spLocks noGrp="1"/>
          </p:cNvSpPr>
          <p:nvPr>
            <p:ph idx="1"/>
          </p:nvPr>
        </p:nvSpPr>
        <p:spPr/>
        <p:txBody>
          <a:bodyPr>
            <a:noAutofit/>
          </a:bodyPr>
          <a:lstStyle/>
          <a:p>
            <a:pPr marL="0" indent="0">
              <a:buNone/>
            </a:pPr>
            <a:r>
              <a:rPr lang="en-US" sz="2600" dirty="0"/>
              <a:t>This means that students from different overall L1 writing systems are unprepared for the new system they are encountering, leading to persistent problems for say Chinese students and leads to the wrong assumption that English writing lacks system. Advanced L2 students still write </a:t>
            </a:r>
            <a:r>
              <a:rPr lang="en-US" sz="2600" b="1" dirty="0" err="1"/>
              <a:t>phisical</a:t>
            </a:r>
            <a:r>
              <a:rPr lang="en-US" sz="2600" dirty="0"/>
              <a:t>, </a:t>
            </a:r>
            <a:r>
              <a:rPr lang="en-US" sz="2600" b="1" dirty="0" err="1"/>
              <a:t>neccessary</a:t>
            </a:r>
            <a:r>
              <a:rPr lang="en-US" sz="2600" dirty="0"/>
              <a:t> and </a:t>
            </a:r>
            <a:r>
              <a:rPr lang="en-US" sz="2600" b="1" dirty="0"/>
              <a:t>new</a:t>
            </a:r>
            <a:r>
              <a:rPr lang="en-US" sz="2600" dirty="0"/>
              <a:t> (instead of </a:t>
            </a:r>
            <a:r>
              <a:rPr lang="en-US" sz="2600" b="1" dirty="0"/>
              <a:t>knew</a:t>
            </a:r>
            <a:r>
              <a:rPr lang="en-US" sz="2600" dirty="0"/>
              <a:t>) because they have not been taught to treat some words as individual visual items, and </a:t>
            </a:r>
            <a:r>
              <a:rPr lang="en-US" sz="2600" b="1" dirty="0" err="1"/>
              <a:t>feever</a:t>
            </a:r>
            <a:r>
              <a:rPr lang="en-US" sz="2600" dirty="0"/>
              <a:t>, </a:t>
            </a:r>
            <a:r>
              <a:rPr lang="en-US" sz="2600" b="1" dirty="0" err="1"/>
              <a:t>persent</a:t>
            </a:r>
            <a:r>
              <a:rPr lang="en-US" sz="2600" dirty="0"/>
              <a:t> and </a:t>
            </a:r>
            <a:r>
              <a:rPr lang="en-US" sz="2600" b="1" dirty="0" err="1"/>
              <a:t>colledge</a:t>
            </a:r>
            <a:r>
              <a:rPr lang="en-US" sz="2600" dirty="0"/>
              <a:t> because they believe writing is the reflection of speech. Some attention to both routes can do nothing but help.</a:t>
            </a:r>
          </a:p>
          <a:p>
            <a:endParaRPr lang="en-US" sz="2600" dirty="0"/>
          </a:p>
        </p:txBody>
      </p:sp>
    </p:spTree>
    <p:extLst>
      <p:ext uri="{BB962C8B-B14F-4D97-AF65-F5344CB8AC3E}">
        <p14:creationId xmlns:p14="http://schemas.microsoft.com/office/powerpoint/2010/main" val="4139677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primacy of speech over writing in </a:t>
            </a:r>
            <a:r>
              <a:rPr lang="en-US" dirty="0" smtClean="0"/>
              <a:t>ELT (2/2)</a:t>
            </a:r>
            <a:endParaRPr lang="en-GB" dirty="0"/>
          </a:p>
        </p:txBody>
      </p:sp>
      <p:sp>
        <p:nvSpPr>
          <p:cNvPr id="3" name="Content Placeholder 2"/>
          <p:cNvSpPr>
            <a:spLocks noGrp="1"/>
          </p:cNvSpPr>
          <p:nvPr>
            <p:ph idx="1"/>
          </p:nvPr>
        </p:nvSpPr>
        <p:spPr/>
        <p:txBody>
          <a:bodyPr>
            <a:noAutofit/>
          </a:bodyPr>
          <a:lstStyle/>
          <a:p>
            <a:r>
              <a:rPr lang="en-US" sz="2800" dirty="0" smtClean="0"/>
              <a:t>In </a:t>
            </a:r>
            <a:r>
              <a:rPr lang="en-US" sz="2800" dirty="0"/>
              <a:t>most beginners' course-books even today written language is in the service of speech. As such essential components of beginner EFL course-books are:</a:t>
            </a:r>
          </a:p>
          <a:p>
            <a:pPr lvl="1"/>
            <a:r>
              <a:rPr lang="en-US" dirty="0"/>
              <a:t>written transcripts of spoken language form, so that scripts in course-books resemble plays and film </a:t>
            </a:r>
            <a:r>
              <a:rPr lang="en-US" dirty="0" smtClean="0"/>
              <a:t>scripts. </a:t>
            </a:r>
            <a:endParaRPr lang="en-US" dirty="0"/>
          </a:p>
          <a:p>
            <a:pPr lvl="1"/>
            <a:r>
              <a:rPr lang="en-US" dirty="0"/>
              <a:t>photo-stories with captions and speech-balloon (modeling techniques used in teen magazines</a:t>
            </a:r>
            <a:r>
              <a:rPr lang="en-US" dirty="0" smtClean="0"/>
              <a:t>).</a:t>
            </a:r>
            <a:endParaRPr lang="en-US" dirty="0"/>
          </a:p>
          <a:p>
            <a:endParaRPr lang="en-GB" dirty="0"/>
          </a:p>
        </p:txBody>
      </p:sp>
    </p:spTree>
    <p:extLst>
      <p:ext uri="{BB962C8B-B14F-4D97-AF65-F5344CB8AC3E}">
        <p14:creationId xmlns:p14="http://schemas.microsoft.com/office/powerpoint/2010/main" val="2562604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Linguistic characteristics of written </a:t>
            </a:r>
            <a:r>
              <a:rPr lang="en-US" dirty="0" smtClean="0"/>
              <a:t>language (1/4)</a:t>
            </a:r>
            <a:endParaRPr lang="en-US" dirty="0"/>
          </a:p>
        </p:txBody>
      </p:sp>
      <p:sp>
        <p:nvSpPr>
          <p:cNvPr id="3" name="Content Placeholder 2"/>
          <p:cNvSpPr>
            <a:spLocks noGrp="1"/>
          </p:cNvSpPr>
          <p:nvPr>
            <p:ph idx="1"/>
          </p:nvPr>
        </p:nvSpPr>
        <p:spPr/>
        <p:txBody>
          <a:bodyPr>
            <a:noAutofit/>
          </a:bodyPr>
          <a:lstStyle/>
          <a:p>
            <a:pPr>
              <a:spcBef>
                <a:spcPts val="600"/>
              </a:spcBef>
            </a:pPr>
            <a:r>
              <a:rPr lang="en-US" sz="2800" dirty="0"/>
              <a:t>Vocabulary  Some words exist primarily in the written form, say notices on road verges No parking on the greensward or on train doors Alight other side</a:t>
            </a:r>
            <a:r>
              <a:rPr lang="en-US" sz="2800" dirty="0" smtClean="0"/>
              <a:t>.</a:t>
            </a:r>
            <a:endParaRPr lang="en-US" sz="2800" dirty="0"/>
          </a:p>
        </p:txBody>
      </p:sp>
    </p:spTree>
    <p:extLst>
      <p:ext uri="{BB962C8B-B14F-4D97-AF65-F5344CB8AC3E}">
        <p14:creationId xmlns:p14="http://schemas.microsoft.com/office/powerpoint/2010/main" val="2736458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Linguistic characteristics of written </a:t>
            </a:r>
            <a:r>
              <a:rPr lang="en-US" dirty="0" smtClean="0"/>
              <a:t>language (2/4)</a:t>
            </a:r>
            <a:endParaRPr lang="en-US" dirty="0"/>
          </a:p>
        </p:txBody>
      </p:sp>
      <p:sp>
        <p:nvSpPr>
          <p:cNvPr id="3" name="Content Placeholder 2"/>
          <p:cNvSpPr>
            <a:spLocks noGrp="1"/>
          </p:cNvSpPr>
          <p:nvPr>
            <p:ph idx="1"/>
          </p:nvPr>
        </p:nvSpPr>
        <p:spPr>
          <a:xfrm>
            <a:off x="464156" y="1417638"/>
            <a:ext cx="8229600" cy="4819674"/>
          </a:xfrm>
        </p:spPr>
        <p:txBody>
          <a:bodyPr>
            <a:noAutofit/>
          </a:bodyPr>
          <a:lstStyle/>
          <a:p>
            <a:pPr>
              <a:spcBef>
                <a:spcPts val="600"/>
              </a:spcBef>
            </a:pPr>
            <a:r>
              <a:rPr lang="en-US" sz="2600" dirty="0" smtClean="0"/>
              <a:t>Grammar </a:t>
            </a:r>
            <a:r>
              <a:rPr lang="en-US" sz="2600" dirty="0"/>
              <a:t>Written language has a proportion of about 1 grammatical word to 1.2 content words compared to the 1 to 0.6 of speech, leading to what Halliday (1985) calls the 'lexical density' of written language, which is more </a:t>
            </a:r>
            <a:r>
              <a:rPr lang="en-US" sz="2600" dirty="0" err="1"/>
              <a:t>contextualised</a:t>
            </a:r>
            <a:r>
              <a:rPr lang="en-US" sz="2600" dirty="0"/>
              <a:t>, making more explicit deictic connections to the situation than speech by naming people, times and places: </a:t>
            </a:r>
          </a:p>
          <a:p>
            <a:pPr lvl="1">
              <a:spcBef>
                <a:spcPts val="600"/>
              </a:spcBef>
            </a:pPr>
            <a:r>
              <a:rPr lang="en-US" sz="2600" dirty="0"/>
              <a:t>(written form) Miss Scarlett killed Professor Plum with the dagger in the library last </a:t>
            </a:r>
            <a:r>
              <a:rPr lang="en-US" sz="2600" dirty="0" smtClean="0"/>
              <a:t>Thursday.</a:t>
            </a:r>
            <a:endParaRPr lang="en-US" sz="2600" dirty="0"/>
          </a:p>
          <a:p>
            <a:pPr lvl="1">
              <a:spcBef>
                <a:spcPts val="600"/>
              </a:spcBef>
            </a:pPr>
            <a:r>
              <a:rPr lang="en-US" sz="2600" dirty="0"/>
              <a:t>(spoken form) She killed him with it over there </a:t>
            </a:r>
            <a:r>
              <a:rPr lang="en-US" sz="2600" dirty="0" smtClean="0"/>
              <a:t>yesterday.</a:t>
            </a:r>
            <a:endParaRPr lang="en-US" sz="2600" dirty="0"/>
          </a:p>
        </p:txBody>
      </p:sp>
    </p:spTree>
    <p:extLst>
      <p:ext uri="{BB962C8B-B14F-4D97-AF65-F5344CB8AC3E}">
        <p14:creationId xmlns:p14="http://schemas.microsoft.com/office/powerpoint/2010/main" val="4165443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Linguistic characteristics of written </a:t>
            </a:r>
            <a:r>
              <a:rPr lang="en-US" dirty="0" smtClean="0"/>
              <a:t>language (3/4)</a:t>
            </a:r>
            <a:endParaRPr lang="en-US" dirty="0"/>
          </a:p>
        </p:txBody>
      </p:sp>
      <p:sp>
        <p:nvSpPr>
          <p:cNvPr id="3" name="Content Placeholder 2"/>
          <p:cNvSpPr>
            <a:spLocks noGrp="1"/>
          </p:cNvSpPr>
          <p:nvPr>
            <p:ph idx="1"/>
          </p:nvPr>
        </p:nvSpPr>
        <p:spPr/>
        <p:txBody>
          <a:bodyPr>
            <a:noAutofit/>
          </a:bodyPr>
          <a:lstStyle/>
          <a:p>
            <a:r>
              <a:rPr lang="en-US" sz="2800" b="1" dirty="0"/>
              <a:t>Punctuation</a:t>
            </a:r>
            <a:r>
              <a:rPr lang="en-US" sz="2800" dirty="0"/>
              <a:t> The contrasts conveyed through punctuation in written language, &lt;Joan!&gt; versus &lt;Joan?&gt;, are similar but not identical to those conveyed with </a:t>
            </a:r>
            <a:r>
              <a:rPr lang="en-US" sz="2800" dirty="0" err="1"/>
              <a:t>intonational</a:t>
            </a:r>
            <a:r>
              <a:rPr lang="en-US" sz="2800" dirty="0"/>
              <a:t> pitch changes. Punctuation has own unique features, for instance the use of the semi-colon as a grammatical item in sentences such as She told him the truth; the others lied</a:t>
            </a:r>
            <a:r>
              <a:rPr lang="en-US" sz="2800" dirty="0" smtClean="0"/>
              <a:t>.</a:t>
            </a:r>
            <a:endParaRPr lang="en-US" sz="2800" dirty="0"/>
          </a:p>
        </p:txBody>
      </p:sp>
    </p:spTree>
    <p:extLst>
      <p:ext uri="{BB962C8B-B14F-4D97-AF65-F5344CB8AC3E}">
        <p14:creationId xmlns:p14="http://schemas.microsoft.com/office/powerpoint/2010/main" val="2735753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Linguistic characteristics of written </a:t>
            </a:r>
            <a:r>
              <a:rPr lang="en-US" dirty="0" smtClean="0"/>
              <a:t>language (4/4)</a:t>
            </a:r>
            <a:endParaRPr lang="en-US" dirty="0"/>
          </a:p>
        </p:txBody>
      </p:sp>
      <p:sp>
        <p:nvSpPr>
          <p:cNvPr id="3" name="Content Placeholder 2"/>
          <p:cNvSpPr>
            <a:spLocks noGrp="1"/>
          </p:cNvSpPr>
          <p:nvPr>
            <p:ph idx="1"/>
          </p:nvPr>
        </p:nvSpPr>
        <p:spPr/>
        <p:txBody>
          <a:bodyPr>
            <a:noAutofit/>
          </a:bodyPr>
          <a:lstStyle/>
          <a:p>
            <a:r>
              <a:rPr lang="en-US" sz="2800" b="1" dirty="0" smtClean="0"/>
              <a:t>Spelling </a:t>
            </a:r>
            <a:r>
              <a:rPr lang="en-US" sz="2800" b="1" dirty="0"/>
              <a:t>rules </a:t>
            </a:r>
            <a:r>
              <a:rPr lang="en-US" sz="2800" dirty="0"/>
              <a:t>Though we often hear complaints about ‘the inadequacies of English spelling,’ there are in fact rules and patterns to English spelling, such as the rule that only function words can have less than three letters (Carney, 1994), leading to pairs such as &lt;I/eye&gt;, &lt;be/bee&gt;, &lt;in/inn&gt; and many others. </a:t>
            </a:r>
          </a:p>
          <a:p>
            <a:endParaRPr lang="en-US" dirty="0"/>
          </a:p>
        </p:txBody>
      </p:sp>
    </p:spTree>
    <p:extLst>
      <p:ext uri="{BB962C8B-B14F-4D97-AF65-F5344CB8AC3E}">
        <p14:creationId xmlns:p14="http://schemas.microsoft.com/office/powerpoint/2010/main" val="4144008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Distinctive elements of </a:t>
            </a:r>
            <a:r>
              <a:rPr lang="en-US" dirty="0" smtClean="0"/>
              <a:t>writing (1/2)</a:t>
            </a:r>
            <a:endParaRPr lang="en-US" dirty="0"/>
          </a:p>
        </p:txBody>
      </p:sp>
      <p:sp>
        <p:nvSpPr>
          <p:cNvPr id="3" name="Content Placeholder 2"/>
          <p:cNvSpPr>
            <a:spLocks noGrp="1"/>
          </p:cNvSpPr>
          <p:nvPr>
            <p:ph idx="1"/>
          </p:nvPr>
        </p:nvSpPr>
        <p:spPr/>
        <p:txBody>
          <a:bodyPr>
            <a:noAutofit/>
          </a:bodyPr>
          <a:lstStyle/>
          <a:p>
            <a:r>
              <a:rPr lang="en-US" sz="2800" dirty="0"/>
              <a:t>Written language uses </a:t>
            </a:r>
            <a:r>
              <a:rPr lang="en-US" sz="2800" b="1" dirty="0"/>
              <a:t>visual distinctions </a:t>
            </a:r>
            <a:r>
              <a:rPr lang="en-US" sz="2800" dirty="0"/>
              <a:t>not available in speech, for example capital letters &lt;NO ENTRY&gt; and word spaces &lt;How do you do?&gt;. The conventions of written English differ from those in other languages, and there are differences between dialects, such as capitals after colons in American English but not in British English. </a:t>
            </a:r>
          </a:p>
        </p:txBody>
      </p:sp>
    </p:spTree>
    <p:extLst>
      <p:ext uri="{BB962C8B-B14F-4D97-AF65-F5344CB8AC3E}">
        <p14:creationId xmlns:p14="http://schemas.microsoft.com/office/powerpoint/2010/main" val="3016620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Distinctive elements of </a:t>
            </a:r>
            <a:r>
              <a:rPr lang="en-US" dirty="0" smtClean="0"/>
              <a:t>writing (2/2)</a:t>
            </a:r>
            <a:endParaRPr lang="en-US" dirty="0"/>
          </a:p>
        </p:txBody>
      </p:sp>
      <p:sp>
        <p:nvSpPr>
          <p:cNvPr id="3" name="Content Placeholder 2"/>
          <p:cNvSpPr>
            <a:spLocks noGrp="1"/>
          </p:cNvSpPr>
          <p:nvPr>
            <p:ph idx="1"/>
          </p:nvPr>
        </p:nvSpPr>
        <p:spPr/>
        <p:txBody>
          <a:bodyPr>
            <a:noAutofit/>
          </a:bodyPr>
          <a:lstStyle/>
          <a:p>
            <a:r>
              <a:rPr lang="en-US" sz="2800" dirty="0" smtClean="0"/>
              <a:t>These </a:t>
            </a:r>
            <a:r>
              <a:rPr lang="en-US" sz="2800" dirty="0"/>
              <a:t>linguistic characteristics of writing are generally ignored in FL teaching. The written language of course-books does not reflect the standard properties of lexical density nor a proper range of punctuation, nor is attention paid to the actual rules of writing such as spelling issues. </a:t>
            </a:r>
          </a:p>
        </p:txBody>
      </p:sp>
    </p:spTree>
    <p:extLst>
      <p:ext uri="{BB962C8B-B14F-4D97-AF65-F5344CB8AC3E}">
        <p14:creationId xmlns:p14="http://schemas.microsoft.com/office/powerpoint/2010/main" val="832396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 students’ mistakes in spelling</a:t>
            </a:r>
          </a:p>
        </p:txBody>
      </p:sp>
      <p:sp>
        <p:nvSpPr>
          <p:cNvPr id="3" name="Content Placeholder 2"/>
          <p:cNvSpPr>
            <a:spLocks noGrp="1"/>
          </p:cNvSpPr>
          <p:nvPr>
            <p:ph idx="1"/>
          </p:nvPr>
        </p:nvSpPr>
        <p:spPr>
          <a:xfrm>
            <a:off x="464156" y="1417638"/>
            <a:ext cx="8229600" cy="4665117"/>
          </a:xfrm>
        </p:spPr>
        <p:txBody>
          <a:bodyPr>
            <a:noAutofit/>
          </a:bodyPr>
          <a:lstStyle/>
          <a:p>
            <a:pPr>
              <a:spcBef>
                <a:spcPts val="0"/>
              </a:spcBef>
            </a:pPr>
            <a:r>
              <a:rPr lang="en-US" sz="2800" dirty="0"/>
              <a:t>If students were taught basic rules of English, they would not make mistakes such as </a:t>
            </a:r>
            <a:r>
              <a:rPr lang="en-US" sz="2800" dirty="0" err="1"/>
              <a:t>usefull</a:t>
            </a:r>
            <a:r>
              <a:rPr lang="en-US" sz="2800" dirty="0"/>
              <a:t>, </a:t>
            </a:r>
            <a:r>
              <a:rPr lang="en-US" sz="2800" dirty="0" err="1"/>
              <a:t>ocured</a:t>
            </a:r>
            <a:r>
              <a:rPr lang="en-US" sz="2800" dirty="0"/>
              <a:t> and </a:t>
            </a:r>
            <a:r>
              <a:rPr lang="en-US" sz="2800" dirty="0" err="1"/>
              <a:t>dissappointment</a:t>
            </a:r>
            <a:r>
              <a:rPr lang="en-US" sz="2800" dirty="0"/>
              <a:t> (rules of consonant doubling) or </a:t>
            </a:r>
            <a:r>
              <a:rPr lang="en-US" sz="2800" dirty="0" err="1"/>
              <a:t>studys</a:t>
            </a:r>
            <a:r>
              <a:rPr lang="en-US" sz="2800" dirty="0"/>
              <a:t>, </a:t>
            </a:r>
            <a:r>
              <a:rPr lang="en-US" sz="2800" dirty="0" err="1"/>
              <a:t>alwais</a:t>
            </a:r>
            <a:r>
              <a:rPr lang="en-US" sz="2800" dirty="0"/>
              <a:t> or </a:t>
            </a:r>
            <a:r>
              <a:rPr lang="en-US" sz="2800" dirty="0" err="1"/>
              <a:t>joyning</a:t>
            </a:r>
            <a:endParaRPr lang="en-US" sz="2800" dirty="0"/>
          </a:p>
          <a:p>
            <a:pPr>
              <a:spcBef>
                <a:spcPts val="0"/>
              </a:spcBef>
            </a:pPr>
            <a:r>
              <a:rPr lang="en-US" sz="2800" dirty="0"/>
              <a:t>If they had been warned about transferring elements of their own L1 pronunciation through sound-letter rules: </a:t>
            </a:r>
          </a:p>
          <a:p>
            <a:pPr lvl="1">
              <a:spcBef>
                <a:spcPts val="0"/>
              </a:spcBef>
            </a:pPr>
            <a:r>
              <a:rPr lang="en-US" dirty="0"/>
              <a:t>Japanese might not write </a:t>
            </a:r>
            <a:r>
              <a:rPr lang="en-US" dirty="0" err="1"/>
              <a:t>grobal</a:t>
            </a:r>
            <a:r>
              <a:rPr lang="en-US" dirty="0"/>
              <a:t> and </a:t>
            </a:r>
            <a:r>
              <a:rPr lang="en-US" dirty="0" err="1"/>
              <a:t>literery</a:t>
            </a:r>
            <a:r>
              <a:rPr lang="en-US" dirty="0"/>
              <a:t> (literally)</a:t>
            </a:r>
          </a:p>
          <a:p>
            <a:pPr lvl="1">
              <a:spcBef>
                <a:spcPts val="0"/>
              </a:spcBef>
            </a:pPr>
            <a:r>
              <a:rPr lang="en-US" dirty="0"/>
              <a:t>Greeks, Grade Britain and </a:t>
            </a:r>
            <a:r>
              <a:rPr lang="en-US" dirty="0" err="1"/>
              <a:t>Gambridge</a:t>
            </a:r>
            <a:endParaRPr lang="en-US" dirty="0"/>
          </a:p>
          <a:p>
            <a:pPr lvl="1">
              <a:spcBef>
                <a:spcPts val="0"/>
              </a:spcBef>
            </a:pPr>
            <a:r>
              <a:rPr lang="en-US" dirty="0"/>
              <a:t>Arabic speakers </a:t>
            </a:r>
            <a:r>
              <a:rPr lang="en-US" dirty="0" err="1"/>
              <a:t>punishement</a:t>
            </a:r>
            <a:r>
              <a:rPr lang="en-US" dirty="0"/>
              <a:t> and subjects. </a:t>
            </a:r>
          </a:p>
          <a:p>
            <a:endParaRPr lang="en-US" dirty="0"/>
          </a:p>
        </p:txBody>
      </p:sp>
    </p:spTree>
    <p:extLst>
      <p:ext uri="{BB962C8B-B14F-4D97-AF65-F5344CB8AC3E}">
        <p14:creationId xmlns:p14="http://schemas.microsoft.com/office/powerpoint/2010/main" val="4099789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characteristics of written </a:t>
            </a:r>
            <a:r>
              <a:rPr lang="en-US" dirty="0" smtClean="0"/>
              <a:t>texts (1/2)</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dirty="0"/>
              <a:t>The linguistic characteristics of writing are important but also important if not more so are its functional characteristics. Writing is </a:t>
            </a:r>
            <a:r>
              <a:rPr lang="en-US" dirty="0" err="1"/>
              <a:t>characterised</a:t>
            </a:r>
            <a:r>
              <a:rPr lang="en-US" dirty="0"/>
              <a:t> for its </a:t>
            </a:r>
            <a:r>
              <a:rPr lang="en-US" dirty="0" err="1"/>
              <a:t>systematicity</a:t>
            </a:r>
            <a:r>
              <a:rPr lang="en-US" dirty="0"/>
              <a:t> as discourse, genre and </a:t>
            </a:r>
            <a:r>
              <a:rPr lang="en-US" dirty="0" smtClean="0"/>
              <a:t>text.</a:t>
            </a:r>
            <a:endParaRPr lang="en-US" dirty="0"/>
          </a:p>
        </p:txBody>
      </p:sp>
    </p:spTree>
    <p:extLst>
      <p:ext uri="{BB962C8B-B14F-4D97-AF65-F5344CB8AC3E}">
        <p14:creationId xmlns:p14="http://schemas.microsoft.com/office/powerpoint/2010/main" val="2580672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characteristics of written </a:t>
            </a:r>
            <a:r>
              <a:rPr lang="en-US" dirty="0" smtClean="0"/>
              <a:t>texts (2/2)</a:t>
            </a:r>
            <a:endParaRPr lang="en-US" dirty="0"/>
          </a:p>
        </p:txBody>
      </p:sp>
      <p:sp>
        <p:nvSpPr>
          <p:cNvPr id="3" name="Content Placeholder 2"/>
          <p:cNvSpPr>
            <a:spLocks noGrp="1"/>
          </p:cNvSpPr>
          <p:nvPr>
            <p:ph idx="1"/>
          </p:nvPr>
        </p:nvSpPr>
        <p:spPr/>
        <p:txBody>
          <a:bodyPr>
            <a:noAutofit/>
          </a:bodyPr>
          <a:lstStyle/>
          <a:p>
            <a:r>
              <a:rPr lang="en-US" sz="3000" dirty="0" smtClean="0"/>
              <a:t>Written </a:t>
            </a:r>
            <a:r>
              <a:rPr lang="en-US" sz="3000" dirty="0"/>
              <a:t>discourse, such as political, advertising, religious and journalistic discourses, for example, all have their own characteristic features at the level of lexicon and lexical density, </a:t>
            </a:r>
          </a:p>
          <a:p>
            <a:r>
              <a:rPr lang="en-US" sz="3000" dirty="0"/>
              <a:t>Genres of written discourse, such as an advertisement in a magazine and film blurb in the same magazine are </a:t>
            </a:r>
            <a:r>
              <a:rPr lang="en-US" sz="3000" dirty="0" err="1"/>
              <a:t>characerized</a:t>
            </a:r>
            <a:r>
              <a:rPr lang="en-US" sz="3000" dirty="0"/>
              <a:t> by different textual </a:t>
            </a:r>
            <a:r>
              <a:rPr lang="en-US" sz="3000" dirty="0" err="1"/>
              <a:t>organisation</a:t>
            </a:r>
            <a:r>
              <a:rPr lang="en-US" sz="3000" dirty="0"/>
              <a:t>, and a different </a:t>
            </a:r>
            <a:r>
              <a:rPr lang="en-US" sz="3000" dirty="0" err="1"/>
              <a:t>lexicogrammar</a:t>
            </a:r>
            <a:r>
              <a:rPr lang="en-US" sz="3000" dirty="0"/>
              <a:t>. </a:t>
            </a:r>
          </a:p>
        </p:txBody>
      </p:sp>
    </p:spTree>
    <p:extLst>
      <p:ext uri="{BB962C8B-B14F-4D97-AF65-F5344CB8AC3E}">
        <p14:creationId xmlns:p14="http://schemas.microsoft.com/office/powerpoint/2010/main" val="994400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status of </a:t>
            </a:r>
            <a:r>
              <a:rPr lang="en-US" dirty="0" smtClean="0"/>
              <a:t>writing (1/2)</a:t>
            </a:r>
            <a:endParaRPr lang="en-US" dirty="0"/>
          </a:p>
        </p:txBody>
      </p:sp>
      <p:sp>
        <p:nvSpPr>
          <p:cNvPr id="3" name="Content Placeholder 2"/>
          <p:cNvSpPr>
            <a:spLocks noGrp="1"/>
          </p:cNvSpPr>
          <p:nvPr>
            <p:ph idx="1"/>
          </p:nvPr>
        </p:nvSpPr>
        <p:spPr/>
        <p:txBody>
          <a:bodyPr>
            <a:noAutofit/>
          </a:bodyPr>
          <a:lstStyle/>
          <a:p>
            <a:r>
              <a:rPr lang="en-US" dirty="0"/>
              <a:t>Writing often has higher status than speech because its permanent form allows it to record laws, contracts etc. </a:t>
            </a:r>
          </a:p>
          <a:p>
            <a:r>
              <a:rPr lang="en-US" dirty="0"/>
              <a:t>In modern societies 'serious' literature is written down as highly-wrought novels, not improvised as oral epics; poetry is found in books, not folksongs. In many societies, holy writings capture the very words of God. </a:t>
            </a:r>
          </a:p>
        </p:txBody>
      </p:sp>
    </p:spTree>
    <p:extLst>
      <p:ext uri="{BB962C8B-B14F-4D97-AF65-F5344CB8AC3E}">
        <p14:creationId xmlns:p14="http://schemas.microsoft.com/office/powerpoint/2010/main" val="957443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speaking more important than writing?</a:t>
            </a:r>
          </a:p>
        </p:txBody>
      </p:sp>
      <p:sp>
        <p:nvSpPr>
          <p:cNvPr id="3" name="Content Placeholder 2"/>
          <p:cNvSpPr>
            <a:spLocks noGrp="1"/>
          </p:cNvSpPr>
          <p:nvPr>
            <p:ph idx="1"/>
          </p:nvPr>
        </p:nvSpPr>
        <p:spPr/>
        <p:txBody>
          <a:bodyPr>
            <a:noAutofit/>
          </a:bodyPr>
          <a:lstStyle/>
          <a:p>
            <a:r>
              <a:rPr lang="en-US" sz="2800" dirty="0"/>
              <a:t>No. That is not the issue at all. It is simply that the written text provides a permanent form of the speech the students encounter that can be</a:t>
            </a:r>
          </a:p>
          <a:p>
            <a:pPr lvl="1"/>
            <a:r>
              <a:rPr lang="en-US" dirty="0"/>
              <a:t>referred </a:t>
            </a:r>
            <a:r>
              <a:rPr lang="en-US" dirty="0" smtClean="0"/>
              <a:t>to,</a:t>
            </a:r>
            <a:endParaRPr lang="en-US" dirty="0"/>
          </a:p>
          <a:p>
            <a:pPr lvl="1"/>
            <a:r>
              <a:rPr lang="en-US" dirty="0" smtClean="0"/>
              <a:t>analyzed, </a:t>
            </a:r>
            <a:endParaRPr lang="en-US" dirty="0"/>
          </a:p>
          <a:p>
            <a:pPr lvl="1"/>
            <a:r>
              <a:rPr lang="en-US" dirty="0" smtClean="0"/>
              <a:t>revised.</a:t>
            </a:r>
            <a:endParaRPr lang="en-US" dirty="0"/>
          </a:p>
          <a:p>
            <a:r>
              <a:rPr lang="en-US" sz="2800" dirty="0"/>
              <a:t>But, is this really “writing”?</a:t>
            </a:r>
          </a:p>
          <a:p>
            <a:r>
              <a:rPr lang="en-US" sz="2800" dirty="0"/>
              <a:t>A couple of example from the 4th grade primary school course-book </a:t>
            </a:r>
            <a:r>
              <a:rPr lang="en-US" sz="2800" dirty="0" smtClean="0"/>
              <a:t>follows. </a:t>
            </a:r>
            <a:endParaRPr lang="en-US" sz="2800" dirty="0"/>
          </a:p>
          <a:p>
            <a:endParaRPr lang="en-US" dirty="0"/>
          </a:p>
        </p:txBody>
      </p:sp>
    </p:spTree>
    <p:extLst>
      <p:ext uri="{BB962C8B-B14F-4D97-AF65-F5344CB8AC3E}">
        <p14:creationId xmlns:p14="http://schemas.microsoft.com/office/powerpoint/2010/main" val="3461628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status of </a:t>
            </a:r>
            <a:r>
              <a:rPr lang="en-US" dirty="0" smtClean="0"/>
              <a:t>writing (2/2)</a:t>
            </a:r>
            <a:endParaRPr lang="en-US" dirty="0"/>
          </a:p>
        </p:txBody>
      </p:sp>
      <p:sp>
        <p:nvSpPr>
          <p:cNvPr id="3" name="Content Placeholder 2"/>
          <p:cNvSpPr>
            <a:spLocks noGrp="1"/>
          </p:cNvSpPr>
          <p:nvPr>
            <p:ph idx="1"/>
          </p:nvPr>
        </p:nvSpPr>
        <p:spPr/>
        <p:txBody>
          <a:bodyPr>
            <a:noAutofit/>
          </a:bodyPr>
          <a:lstStyle/>
          <a:p>
            <a:r>
              <a:rPr lang="en-US" dirty="0" smtClean="0"/>
              <a:t>In </a:t>
            </a:r>
            <a:r>
              <a:rPr lang="en-US" dirty="0"/>
              <a:t>most, perhaps all, literate societies, written language exerts influence over speech. With the exception of linguists, most people regard writing as more important than speech. </a:t>
            </a:r>
          </a:p>
        </p:txBody>
      </p:sp>
    </p:spTree>
    <p:extLst>
      <p:ext uri="{BB962C8B-B14F-4D97-AF65-F5344CB8AC3E}">
        <p14:creationId xmlns:p14="http://schemas.microsoft.com/office/powerpoint/2010/main" val="2700169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roles in </a:t>
            </a:r>
            <a:r>
              <a:rPr lang="en-US" dirty="0" smtClean="0"/>
              <a:t>writing (1/2)</a:t>
            </a:r>
            <a:endParaRPr lang="en-US" dirty="0"/>
          </a:p>
        </p:txBody>
      </p:sp>
      <p:sp>
        <p:nvSpPr>
          <p:cNvPr id="3" name="Content Placeholder 2"/>
          <p:cNvSpPr>
            <a:spLocks noGrp="1"/>
          </p:cNvSpPr>
          <p:nvPr>
            <p:ph idx="1"/>
          </p:nvPr>
        </p:nvSpPr>
        <p:spPr/>
        <p:txBody>
          <a:bodyPr>
            <a:noAutofit/>
          </a:bodyPr>
          <a:lstStyle/>
          <a:p>
            <a:r>
              <a:rPr lang="en-US" sz="2800" dirty="0"/>
              <a:t>Listeners and speakers are typically present in the same situation at the same time, know each other's social roles, interact with each other and exchange listener/speaker roles.</a:t>
            </a:r>
          </a:p>
          <a:p>
            <a:r>
              <a:rPr lang="en-US" sz="2800" dirty="0"/>
              <a:t>Readers and writers are typically separated by time and place. While a speaker is a visible, clearly identified individual, a writer is invisible, anonymous. The social relationship is indefinite. (What is our social role to T.S. Eliot when we read Burnt Norton?) </a:t>
            </a:r>
          </a:p>
        </p:txBody>
      </p:sp>
    </p:spTree>
    <p:extLst>
      <p:ext uri="{BB962C8B-B14F-4D97-AF65-F5344CB8AC3E}">
        <p14:creationId xmlns:p14="http://schemas.microsoft.com/office/powerpoint/2010/main" val="4066150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roles in </a:t>
            </a:r>
            <a:r>
              <a:rPr lang="en-US" dirty="0" smtClean="0"/>
              <a:t>writing (2/2)</a:t>
            </a:r>
            <a:endParaRPr lang="en-US" dirty="0"/>
          </a:p>
        </p:txBody>
      </p:sp>
      <p:sp>
        <p:nvSpPr>
          <p:cNvPr id="3" name="Content Placeholder 2"/>
          <p:cNvSpPr>
            <a:spLocks noGrp="1"/>
          </p:cNvSpPr>
          <p:nvPr>
            <p:ph idx="1"/>
          </p:nvPr>
        </p:nvSpPr>
        <p:spPr/>
        <p:txBody>
          <a:bodyPr>
            <a:noAutofit/>
          </a:bodyPr>
          <a:lstStyle/>
          <a:p>
            <a:r>
              <a:rPr lang="en-US" sz="2800" dirty="0" smtClean="0"/>
              <a:t>In </a:t>
            </a:r>
            <a:r>
              <a:rPr lang="en-US" sz="2800" dirty="0"/>
              <a:t>writing, the speaker is not usually identified and the reader is not addressed directly. However, the reader must seriously be taken into account if the written text is to ne meaningful and the writer has to address his/her readers from a particular subject position. </a:t>
            </a:r>
          </a:p>
          <a:p>
            <a:endParaRPr lang="en-US" dirty="0"/>
          </a:p>
        </p:txBody>
      </p:sp>
    </p:spTree>
    <p:extLst>
      <p:ext uri="{BB962C8B-B14F-4D97-AF65-F5344CB8AC3E}">
        <p14:creationId xmlns:p14="http://schemas.microsoft.com/office/powerpoint/2010/main" val="3992057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course-books emphasize speech over </a:t>
            </a:r>
            <a:r>
              <a:rPr lang="en-US" dirty="0" smtClean="0"/>
              <a:t>writing?</a:t>
            </a:r>
            <a:endParaRPr lang="en-US" dirty="0"/>
          </a:p>
        </p:txBody>
      </p:sp>
      <p:pic>
        <p:nvPicPr>
          <p:cNvPr id="4" name="Content Placeholder 3" descr="[DECORATIVE]"/>
          <p:cNvPicPr>
            <a:picLocks noGrp="1" noChangeAspect="1"/>
          </p:cNvPicPr>
          <p:nvPr>
            <p:ph idx="1"/>
          </p:nvPr>
        </p:nvPicPr>
        <p:blipFill>
          <a:blip r:embed="rId2"/>
          <a:stretch>
            <a:fillRect/>
          </a:stretch>
        </p:blipFill>
        <p:spPr>
          <a:xfrm>
            <a:off x="1868035" y="1557338"/>
            <a:ext cx="5420629" cy="4525962"/>
          </a:xfrm>
          <a:prstGeom prst="rect">
            <a:avLst/>
          </a:prstGeom>
        </p:spPr>
      </p:pic>
    </p:spTree>
    <p:extLst>
      <p:ext uri="{BB962C8B-B14F-4D97-AF65-F5344CB8AC3E}">
        <p14:creationId xmlns:p14="http://schemas.microsoft.com/office/powerpoint/2010/main" val="29246233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L1 acquisition </a:t>
            </a:r>
            <a:r>
              <a:rPr lang="en-US" dirty="0" smtClean="0"/>
              <a:t>argument (1/2)</a:t>
            </a:r>
            <a:endParaRPr lang="en-US" dirty="0"/>
          </a:p>
        </p:txBody>
      </p:sp>
      <p:sp>
        <p:nvSpPr>
          <p:cNvPr id="3" name="Content Placeholder 2"/>
          <p:cNvSpPr>
            <a:spLocks noGrp="1"/>
          </p:cNvSpPr>
          <p:nvPr>
            <p:ph idx="1"/>
          </p:nvPr>
        </p:nvSpPr>
        <p:spPr/>
        <p:txBody>
          <a:bodyPr>
            <a:noAutofit/>
          </a:bodyPr>
          <a:lstStyle/>
          <a:p>
            <a:r>
              <a:rPr lang="en-US" sz="2800" dirty="0"/>
              <a:t>As children acquire L1 by speaking first, there is a natural misconception that a successful method for learning a new language involves recreating in the FL classroom the characteristics of first language acquisition, as closely as possible. Is this correct?</a:t>
            </a:r>
          </a:p>
          <a:p>
            <a:r>
              <a:rPr lang="en-US" sz="2800" dirty="0"/>
              <a:t>It is wrong for teaching to depend on things which are unavailable to FL learners, whether the ability to write, to understand grammar or to use another language</a:t>
            </a:r>
            <a:r>
              <a:rPr lang="en-US" sz="2800" dirty="0" smtClean="0"/>
              <a:t>.</a:t>
            </a:r>
            <a:endParaRPr lang="en-US" sz="2800" dirty="0"/>
          </a:p>
        </p:txBody>
      </p:sp>
    </p:spTree>
    <p:extLst>
      <p:ext uri="{BB962C8B-B14F-4D97-AF65-F5344CB8AC3E}">
        <p14:creationId xmlns:p14="http://schemas.microsoft.com/office/powerpoint/2010/main" val="639789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L1 acquisition </a:t>
            </a:r>
            <a:r>
              <a:rPr lang="en-US" dirty="0" smtClean="0"/>
              <a:t>argument (2/2)</a:t>
            </a:r>
            <a:endParaRPr lang="en-US" dirty="0"/>
          </a:p>
        </p:txBody>
      </p:sp>
      <p:sp>
        <p:nvSpPr>
          <p:cNvPr id="3" name="Content Placeholder 2"/>
          <p:cNvSpPr>
            <a:spLocks noGrp="1"/>
          </p:cNvSpPr>
          <p:nvPr>
            <p:ph idx="1"/>
          </p:nvPr>
        </p:nvSpPr>
        <p:spPr/>
        <p:txBody>
          <a:bodyPr>
            <a:noAutofit/>
          </a:bodyPr>
          <a:lstStyle/>
          <a:p>
            <a:r>
              <a:rPr lang="en-US" sz="2800" dirty="0" smtClean="0"/>
              <a:t>Learning </a:t>
            </a:r>
            <a:r>
              <a:rPr lang="en-US" sz="2800" dirty="0"/>
              <a:t>a second or a foreign language is intrinsically different from L1 acquisition because the learner of an additional language already knows how language works and how to impute mental intentions to other speakers</a:t>
            </a:r>
            <a:r>
              <a:rPr lang="en-US" sz="2800" dirty="0" smtClean="0"/>
              <a:t>.</a:t>
            </a:r>
            <a:endParaRPr lang="en-US" sz="2800" dirty="0"/>
          </a:p>
        </p:txBody>
      </p:sp>
    </p:spTree>
    <p:extLst>
      <p:ext uri="{BB962C8B-B14F-4D97-AF65-F5344CB8AC3E}">
        <p14:creationId xmlns:p14="http://schemas.microsoft.com/office/powerpoint/2010/main" val="1386549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Arguments from </a:t>
            </a:r>
            <a:r>
              <a:rPr lang="en-US" dirty="0"/>
              <a:t>linguistics (</a:t>
            </a:r>
            <a:r>
              <a:rPr lang="en-US" dirty="0" smtClean="0"/>
              <a:t>1/5)</a:t>
            </a:r>
            <a:endParaRPr lang="en-US" dirty="0"/>
          </a:p>
        </p:txBody>
      </p:sp>
      <p:sp>
        <p:nvSpPr>
          <p:cNvPr id="3" name="Content Placeholder 2"/>
          <p:cNvSpPr>
            <a:spLocks noGrp="1"/>
          </p:cNvSpPr>
          <p:nvPr>
            <p:ph idx="1"/>
          </p:nvPr>
        </p:nvSpPr>
        <p:spPr/>
        <p:txBody>
          <a:bodyPr>
            <a:noAutofit/>
          </a:bodyPr>
          <a:lstStyle/>
          <a:p>
            <a:r>
              <a:rPr lang="en-US" sz="2800" dirty="0"/>
              <a:t>Most linguists and philosophers from Aristotle to Rousseau and from de Saussure to Bloomfield, have indeed believed in the primacy of speech, typified by Lyons (1968, p.38) 'the spoken language is primary and … writing is essentially a means of representing speech in another medium'. </a:t>
            </a:r>
          </a:p>
          <a:p>
            <a:r>
              <a:rPr lang="en-US" sz="2800" dirty="0"/>
              <a:t>Even today, some linguistics argue in </a:t>
            </a:r>
            <a:r>
              <a:rPr lang="en-US" sz="2800" dirty="0" err="1"/>
              <a:t>favour</a:t>
            </a:r>
            <a:r>
              <a:rPr lang="en-US" sz="2800" dirty="0"/>
              <a:t> of the primacy of speech over writing. The arguments?</a:t>
            </a:r>
          </a:p>
          <a:p>
            <a:endParaRPr lang="en-US" dirty="0"/>
          </a:p>
        </p:txBody>
      </p:sp>
    </p:spTree>
    <p:extLst>
      <p:ext uri="{BB962C8B-B14F-4D97-AF65-F5344CB8AC3E}">
        <p14:creationId xmlns:p14="http://schemas.microsoft.com/office/powerpoint/2010/main" val="2260626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Arguments from linguistics </a:t>
            </a:r>
            <a:r>
              <a:rPr lang="en-US" dirty="0" smtClean="0"/>
              <a:t>(2/5</a:t>
            </a:r>
            <a:r>
              <a:rPr lang="en-US" dirty="0"/>
              <a:t>)</a:t>
            </a:r>
            <a:endParaRPr lang="en-US" dirty="0"/>
          </a:p>
        </p:txBody>
      </p:sp>
      <p:sp>
        <p:nvSpPr>
          <p:cNvPr id="3" name="Content Placeholder 2"/>
          <p:cNvSpPr>
            <a:spLocks noGrp="1"/>
          </p:cNvSpPr>
          <p:nvPr>
            <p:ph idx="1"/>
          </p:nvPr>
        </p:nvSpPr>
        <p:spPr/>
        <p:txBody>
          <a:bodyPr>
            <a:noAutofit/>
          </a:bodyPr>
          <a:lstStyle/>
          <a:p>
            <a:r>
              <a:rPr lang="en-US" sz="2800" dirty="0"/>
              <a:t>Speech comes before writing, historically. Indeed, in one sense 'history' is distinguished from 'pre-history' by the existence of written records. However, a diachronic argument does not provide a synchronic explanation and ignores the changes that written language makes to a society. </a:t>
            </a:r>
          </a:p>
          <a:p>
            <a:endParaRPr lang="en-US" dirty="0"/>
          </a:p>
        </p:txBody>
      </p:sp>
    </p:spTree>
    <p:extLst>
      <p:ext uri="{BB962C8B-B14F-4D97-AF65-F5344CB8AC3E}">
        <p14:creationId xmlns:p14="http://schemas.microsoft.com/office/powerpoint/2010/main" val="3202894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Arguments from linguistics </a:t>
            </a:r>
            <a:r>
              <a:rPr lang="en-US" dirty="0" smtClean="0"/>
              <a:t>(3/5</a:t>
            </a:r>
            <a:r>
              <a:rPr lang="en-US" dirty="0"/>
              <a:t>)</a:t>
            </a:r>
            <a:endParaRPr lang="en-US" dirty="0"/>
          </a:p>
        </p:txBody>
      </p:sp>
      <p:sp>
        <p:nvSpPr>
          <p:cNvPr id="3" name="Content Placeholder 2"/>
          <p:cNvSpPr>
            <a:spLocks noGrp="1"/>
          </p:cNvSpPr>
          <p:nvPr>
            <p:ph idx="1"/>
          </p:nvPr>
        </p:nvSpPr>
        <p:spPr/>
        <p:txBody>
          <a:bodyPr>
            <a:noAutofit/>
          </a:bodyPr>
          <a:lstStyle/>
          <a:p>
            <a:r>
              <a:rPr lang="en-US" sz="2800" dirty="0" smtClean="0"/>
              <a:t>Many </a:t>
            </a:r>
            <a:r>
              <a:rPr lang="en-US" sz="2800" dirty="0"/>
              <a:t>languages lack a written form. However, this fact does not oblige course-books to stress speech over writing (unless they are concerned with students from a non-literate society). Additional language teaching should no more take pre- or non- literate societies into account than physics teaching should cover medieval alchemy.</a:t>
            </a:r>
          </a:p>
          <a:p>
            <a:endParaRPr lang="en-US" dirty="0"/>
          </a:p>
        </p:txBody>
      </p:sp>
    </p:spTree>
    <p:extLst>
      <p:ext uri="{BB962C8B-B14F-4D97-AF65-F5344CB8AC3E}">
        <p14:creationId xmlns:p14="http://schemas.microsoft.com/office/powerpoint/2010/main" val="464130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Arguments from linguistics </a:t>
            </a:r>
            <a:r>
              <a:rPr lang="en-US" dirty="0" smtClean="0"/>
              <a:t>(4/5</a:t>
            </a:r>
            <a:r>
              <a:rPr lang="en-US" dirty="0"/>
              <a:t>)</a:t>
            </a:r>
            <a:endParaRPr lang="en-US" dirty="0"/>
          </a:p>
        </p:txBody>
      </p:sp>
      <p:sp>
        <p:nvSpPr>
          <p:cNvPr id="3" name="Content Placeholder 2"/>
          <p:cNvSpPr>
            <a:spLocks noGrp="1"/>
          </p:cNvSpPr>
          <p:nvPr>
            <p:ph idx="1"/>
          </p:nvPr>
        </p:nvSpPr>
        <p:spPr/>
        <p:txBody>
          <a:bodyPr>
            <a:noAutofit/>
          </a:bodyPr>
          <a:lstStyle/>
          <a:p>
            <a:r>
              <a:rPr lang="en-US" sz="2800" dirty="0"/>
              <a:t>Many individuals cannot use written language.  Indeed, many people in the world and in our own societies do not learn to read and write, for whatever reason. However, the fact that some individuals cannot write is irrelevant for the rest. It is more to the point to consider which writing system they possess in their first language</a:t>
            </a:r>
            <a:r>
              <a:rPr lang="en-US" sz="2800" dirty="0" smtClean="0"/>
              <a:t>.</a:t>
            </a:r>
            <a:endParaRPr lang="en-US" sz="2800" dirty="0"/>
          </a:p>
        </p:txBody>
      </p:sp>
    </p:spTree>
    <p:extLst>
      <p:ext uri="{BB962C8B-B14F-4D97-AF65-F5344CB8AC3E}">
        <p14:creationId xmlns:p14="http://schemas.microsoft.com/office/powerpoint/2010/main" val="1115890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pic>
        <p:nvPicPr>
          <p:cNvPr id="4" name="Content Placeholder 3" descr="[DECORATIVE]"/>
          <p:cNvPicPr>
            <a:picLocks noGrp="1" noChangeAspect="1"/>
          </p:cNvPicPr>
          <p:nvPr>
            <p:ph idx="1"/>
          </p:nvPr>
        </p:nvPicPr>
        <p:blipFill>
          <a:blip r:embed="rId2"/>
          <a:stretch>
            <a:fillRect/>
          </a:stretch>
        </p:blipFill>
        <p:spPr>
          <a:xfrm>
            <a:off x="2604005" y="1557338"/>
            <a:ext cx="3948690" cy="4525962"/>
          </a:xfrm>
          <a:prstGeom prst="rect">
            <a:avLst/>
          </a:prstGeom>
        </p:spPr>
      </p:pic>
    </p:spTree>
    <p:extLst>
      <p:ext uri="{BB962C8B-B14F-4D97-AF65-F5344CB8AC3E}">
        <p14:creationId xmlns:p14="http://schemas.microsoft.com/office/powerpoint/2010/main" val="410953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Arguments from linguistics </a:t>
            </a:r>
            <a:r>
              <a:rPr lang="en-US" dirty="0" smtClean="0"/>
              <a:t>(5/5</a:t>
            </a:r>
            <a:r>
              <a:rPr lang="en-US" dirty="0"/>
              <a:t>)</a:t>
            </a:r>
            <a:endParaRPr lang="en-US" dirty="0"/>
          </a:p>
        </p:txBody>
      </p:sp>
      <p:sp>
        <p:nvSpPr>
          <p:cNvPr id="3" name="Content Placeholder 2"/>
          <p:cNvSpPr>
            <a:spLocks noGrp="1"/>
          </p:cNvSpPr>
          <p:nvPr>
            <p:ph idx="1"/>
          </p:nvPr>
        </p:nvSpPr>
        <p:spPr/>
        <p:txBody>
          <a:bodyPr>
            <a:noAutofit/>
          </a:bodyPr>
          <a:lstStyle/>
          <a:p>
            <a:r>
              <a:rPr lang="en-US" sz="2800" dirty="0" smtClean="0"/>
              <a:t>Children </a:t>
            </a:r>
            <a:r>
              <a:rPr lang="en-US" sz="2800" dirty="0"/>
              <a:t>automatically learn to speak but have to be taught how to read and write. This is not true of course in the FL class where learners need to be taught both speaking and writing – not always in that order! </a:t>
            </a:r>
          </a:p>
          <a:p>
            <a:endParaRPr lang="en-US" dirty="0"/>
          </a:p>
        </p:txBody>
      </p:sp>
    </p:spTree>
    <p:extLst>
      <p:ext uri="{BB962C8B-B14F-4D97-AF65-F5344CB8AC3E}">
        <p14:creationId xmlns:p14="http://schemas.microsoft.com/office/powerpoint/2010/main" val="2998565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considerations: </a:t>
            </a:r>
            <a:r>
              <a:rPr lang="en-US" dirty="0" smtClean="0"/>
              <a:t/>
            </a:r>
            <a:br>
              <a:rPr lang="en-US" dirty="0" smtClean="0"/>
            </a:br>
            <a:r>
              <a:rPr lang="en-US" dirty="0" smtClean="0"/>
              <a:t>the </a:t>
            </a:r>
            <a:r>
              <a:rPr lang="en-US" dirty="0"/>
              <a:t>teaching of writing </a:t>
            </a:r>
          </a:p>
        </p:txBody>
      </p:sp>
      <p:sp>
        <p:nvSpPr>
          <p:cNvPr id="3" name="Content Placeholder 2"/>
          <p:cNvSpPr>
            <a:spLocks noGrp="1"/>
          </p:cNvSpPr>
          <p:nvPr>
            <p:ph idx="1"/>
          </p:nvPr>
        </p:nvSpPr>
        <p:spPr/>
        <p:txBody>
          <a:bodyPr>
            <a:noAutofit/>
          </a:bodyPr>
          <a:lstStyle/>
          <a:p>
            <a:r>
              <a:rPr lang="en-US" sz="2800" dirty="0"/>
              <a:t>Students' needs. Some groups of people, especially adults who need EFL to get by at work, intend to use English orally and never to open a magazine or browse a web-site. The obvious solution for them is no written language at all, as in a strict audiovisual method. Using written language as a prop for spoken is not justified. </a:t>
            </a:r>
          </a:p>
          <a:p>
            <a:r>
              <a:rPr lang="en-US" sz="2800" dirty="0"/>
              <a:t>Interference or transfer from speech forms and from </a:t>
            </a:r>
            <a:r>
              <a:rPr lang="en-US" sz="2800" dirty="0" smtClean="0"/>
              <a:t>L1.</a:t>
            </a:r>
            <a:endParaRPr lang="en-US" sz="2800" dirty="0"/>
          </a:p>
          <a:p>
            <a:endParaRPr lang="en-US" dirty="0"/>
          </a:p>
        </p:txBody>
      </p:sp>
    </p:spTree>
    <p:extLst>
      <p:ext uri="{BB962C8B-B14F-4D97-AF65-F5344CB8AC3E}">
        <p14:creationId xmlns:p14="http://schemas.microsoft.com/office/powerpoint/2010/main" val="4113426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L1 interference a real problem</a:t>
            </a:r>
            <a:r>
              <a:rPr lang="en-US" dirty="0" smtClean="0"/>
              <a:t>? (1/2) </a:t>
            </a:r>
            <a:endParaRPr lang="en-US" dirty="0"/>
          </a:p>
        </p:txBody>
      </p:sp>
      <p:sp>
        <p:nvSpPr>
          <p:cNvPr id="3" name="Content Placeholder 2"/>
          <p:cNvSpPr>
            <a:spLocks noGrp="1"/>
          </p:cNvSpPr>
          <p:nvPr>
            <p:ph idx="1"/>
          </p:nvPr>
        </p:nvSpPr>
        <p:spPr/>
        <p:txBody>
          <a:bodyPr>
            <a:noAutofit/>
          </a:bodyPr>
          <a:lstStyle/>
          <a:p>
            <a:r>
              <a:rPr lang="en-US" sz="3000" dirty="0"/>
              <a:t>There is widespread belief that early writing forces learners into spelling pronunciations. Since the English writing system is only partly sound-based, this creates inaccuracies and misleads students. </a:t>
            </a:r>
          </a:p>
          <a:p>
            <a:r>
              <a:rPr lang="en-US" sz="3000" dirty="0"/>
              <a:t>English does not have only the sounds route available but also the visual route, which could be exploited, specially during ELL (see for example Magic Book</a:t>
            </a:r>
            <a:r>
              <a:rPr lang="en-US" sz="3000" dirty="0" smtClean="0"/>
              <a:t>).</a:t>
            </a:r>
            <a:endParaRPr lang="en-US" sz="3000" dirty="0"/>
          </a:p>
        </p:txBody>
      </p:sp>
    </p:spTree>
    <p:extLst>
      <p:ext uri="{BB962C8B-B14F-4D97-AF65-F5344CB8AC3E}">
        <p14:creationId xmlns:p14="http://schemas.microsoft.com/office/powerpoint/2010/main" val="2339933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L1 interference a real problem</a:t>
            </a:r>
            <a:r>
              <a:rPr lang="en-US" dirty="0" smtClean="0"/>
              <a:t>? (2/2) </a:t>
            </a:r>
            <a:endParaRPr lang="en-US" dirty="0"/>
          </a:p>
        </p:txBody>
      </p:sp>
      <p:sp>
        <p:nvSpPr>
          <p:cNvPr id="3" name="Content Placeholder 2"/>
          <p:cNvSpPr>
            <a:spLocks noGrp="1"/>
          </p:cNvSpPr>
          <p:nvPr>
            <p:ph idx="1"/>
          </p:nvPr>
        </p:nvSpPr>
        <p:spPr/>
        <p:txBody>
          <a:bodyPr>
            <a:noAutofit/>
          </a:bodyPr>
          <a:lstStyle/>
          <a:p>
            <a:r>
              <a:rPr lang="en-US" dirty="0" smtClean="0"/>
              <a:t>It </a:t>
            </a:r>
            <a:r>
              <a:rPr lang="en-US" dirty="0"/>
              <a:t>should also be pointed out that interference could go in the other direction: learners may misread things because of the spoken form. Without the L2 written language, they may well be pushed back on their L1 written forms.</a:t>
            </a:r>
          </a:p>
          <a:p>
            <a:endParaRPr lang="en-US" sz="3600" dirty="0"/>
          </a:p>
        </p:txBody>
      </p:sp>
    </p:spTree>
    <p:extLst>
      <p:ext uri="{BB962C8B-B14F-4D97-AF65-F5344CB8AC3E}">
        <p14:creationId xmlns:p14="http://schemas.microsoft.com/office/powerpoint/2010/main" val="1044779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teach writing?</a:t>
            </a:r>
          </a:p>
        </p:txBody>
      </p:sp>
      <p:sp>
        <p:nvSpPr>
          <p:cNvPr id="3" name="Content Placeholder 2"/>
          <p:cNvSpPr>
            <a:spLocks noGrp="1"/>
          </p:cNvSpPr>
          <p:nvPr>
            <p:ph idx="1"/>
          </p:nvPr>
        </p:nvSpPr>
        <p:spPr/>
        <p:txBody>
          <a:bodyPr>
            <a:noAutofit/>
          </a:bodyPr>
          <a:lstStyle/>
          <a:p>
            <a:r>
              <a:rPr lang="en-US" sz="2800" dirty="0"/>
              <a:t>While some people believe that ‘Nowadays most people actually do very little writing in day-to-day life’,  we witness people with whom we interact and we see ourselves spending much of our day at a computer keyboard.</a:t>
            </a:r>
          </a:p>
          <a:p>
            <a:r>
              <a:rPr lang="en-US" sz="2800" dirty="0"/>
              <a:t>We spend a high proportion of our time receiving and composing letters, e-mails and text messages. </a:t>
            </a:r>
          </a:p>
        </p:txBody>
      </p:sp>
    </p:spTree>
    <p:extLst>
      <p:ext uri="{BB962C8B-B14F-4D97-AF65-F5344CB8AC3E}">
        <p14:creationId xmlns:p14="http://schemas.microsoft.com/office/powerpoint/2010/main" val="10497585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language in course books significantly distorts the normal properties of </a:t>
            </a:r>
            <a:r>
              <a:rPr lang="en-US" sz="3200" dirty="0" smtClean="0"/>
              <a:t>writing (1/2)</a:t>
            </a:r>
            <a:endParaRPr lang="en-US" sz="3200" dirty="0"/>
          </a:p>
        </p:txBody>
      </p:sp>
      <p:sp>
        <p:nvSpPr>
          <p:cNvPr id="3" name="Content Placeholder 2"/>
          <p:cNvSpPr>
            <a:spLocks noGrp="1"/>
          </p:cNvSpPr>
          <p:nvPr>
            <p:ph idx="1"/>
          </p:nvPr>
        </p:nvSpPr>
        <p:spPr>
          <a:xfrm>
            <a:off x="464156" y="1556792"/>
            <a:ext cx="8229600" cy="4680520"/>
          </a:xfrm>
        </p:spPr>
        <p:txBody>
          <a:bodyPr>
            <a:noAutofit/>
          </a:bodyPr>
          <a:lstStyle/>
          <a:p>
            <a:pPr marL="0" indent="0">
              <a:spcBef>
                <a:spcPts val="0"/>
              </a:spcBef>
              <a:buNone/>
            </a:pPr>
            <a:r>
              <a:rPr lang="en-US" sz="2800" dirty="0"/>
              <a:t>Throughout the first part of this presentation, we focused on the fact that most course books  we find pages consisting of layouts of sentence fragments, lists of words, fill-in charts, etc. (A typical page of X course-book has four exercises: </a:t>
            </a:r>
          </a:p>
          <a:p>
            <a:pPr marL="914400" lvl="1" indent="-514350">
              <a:spcBef>
                <a:spcPts val="0"/>
              </a:spcBef>
              <a:buFont typeface="+mj-lt"/>
              <a:buAutoNum type="arabicPeriod"/>
            </a:pPr>
            <a:r>
              <a:rPr lang="en-US" sz="2600" dirty="0" smtClean="0"/>
              <a:t>asks </a:t>
            </a:r>
            <a:r>
              <a:rPr lang="en-US" sz="2600" dirty="0" err="1"/>
              <a:t>Ss</a:t>
            </a:r>
            <a:r>
              <a:rPr lang="en-US" sz="2600" dirty="0"/>
              <a:t> to draw lines between questions and </a:t>
            </a:r>
            <a:r>
              <a:rPr lang="en-US" sz="2600" dirty="0" smtClean="0"/>
              <a:t>answers</a:t>
            </a:r>
          </a:p>
          <a:p>
            <a:pPr marL="914400" lvl="1" indent="-514350">
              <a:spcBef>
                <a:spcPts val="0"/>
              </a:spcBef>
              <a:buFont typeface="+mj-lt"/>
              <a:buAutoNum type="arabicPeriod"/>
            </a:pPr>
            <a:r>
              <a:rPr lang="en-US" sz="2600" dirty="0" smtClean="0"/>
              <a:t>to </a:t>
            </a:r>
            <a:r>
              <a:rPr lang="en-US" sz="2600" dirty="0"/>
              <a:t>make up sentences from groups of </a:t>
            </a:r>
            <a:r>
              <a:rPr lang="en-US" sz="2600" dirty="0" smtClean="0"/>
              <a:t>words</a:t>
            </a:r>
          </a:p>
          <a:p>
            <a:pPr marL="914400" lvl="1" indent="-514350">
              <a:spcBef>
                <a:spcPts val="0"/>
              </a:spcBef>
              <a:buFont typeface="+mj-lt"/>
              <a:buAutoNum type="arabicPeriod"/>
            </a:pPr>
            <a:r>
              <a:rPr lang="en-US" sz="2600" dirty="0" smtClean="0"/>
              <a:t>to </a:t>
            </a:r>
            <a:r>
              <a:rPr lang="en-US" sz="2600" dirty="0"/>
              <a:t>filling in the </a:t>
            </a:r>
            <a:r>
              <a:rPr lang="en-US" sz="2600" dirty="0" smtClean="0"/>
              <a:t>blanks</a:t>
            </a:r>
          </a:p>
          <a:p>
            <a:pPr marL="914400" lvl="1" indent="-514350">
              <a:spcBef>
                <a:spcPts val="0"/>
              </a:spcBef>
              <a:buFont typeface="+mj-lt"/>
              <a:buAutoNum type="arabicPeriod"/>
            </a:pPr>
            <a:r>
              <a:rPr lang="en-US" sz="2600" dirty="0" smtClean="0"/>
              <a:t> </a:t>
            </a:r>
            <a:r>
              <a:rPr lang="en-US" sz="2600" dirty="0"/>
              <a:t>to write 'a lot of' or 'enough' in the blanks in sentences. </a:t>
            </a:r>
          </a:p>
          <a:p>
            <a:endParaRPr lang="en-US" sz="2600" dirty="0"/>
          </a:p>
        </p:txBody>
      </p:sp>
    </p:spTree>
    <p:extLst>
      <p:ext uri="{BB962C8B-B14F-4D97-AF65-F5344CB8AC3E}">
        <p14:creationId xmlns:p14="http://schemas.microsoft.com/office/powerpoint/2010/main" val="15400618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language in course books significantly distorts the normal properties of </a:t>
            </a:r>
            <a:r>
              <a:rPr lang="en-US" sz="3200" dirty="0" smtClean="0"/>
              <a:t>writing (2/2)</a:t>
            </a:r>
            <a:endParaRPr lang="en-US" sz="3200" dirty="0"/>
          </a:p>
        </p:txBody>
      </p:sp>
      <p:sp>
        <p:nvSpPr>
          <p:cNvPr id="3" name="Content Placeholder 2"/>
          <p:cNvSpPr>
            <a:spLocks noGrp="1"/>
          </p:cNvSpPr>
          <p:nvPr>
            <p:ph idx="1"/>
          </p:nvPr>
        </p:nvSpPr>
        <p:spPr/>
        <p:txBody>
          <a:bodyPr>
            <a:noAutofit/>
          </a:bodyPr>
          <a:lstStyle/>
          <a:p>
            <a:pPr>
              <a:spcBef>
                <a:spcPts val="600"/>
              </a:spcBef>
            </a:pPr>
            <a:r>
              <a:rPr lang="en-US" sz="2800" dirty="0"/>
              <a:t>The language that learners have to write is fragmentary, as they are systematically asked to: </a:t>
            </a:r>
          </a:p>
          <a:p>
            <a:pPr lvl="1">
              <a:spcBef>
                <a:spcPts val="600"/>
              </a:spcBef>
            </a:pPr>
            <a:r>
              <a:rPr lang="en-US" dirty="0"/>
              <a:t>fill in bits of noun phrases on forms</a:t>
            </a:r>
          </a:p>
          <a:p>
            <a:pPr lvl="1">
              <a:spcBef>
                <a:spcPts val="600"/>
              </a:spcBef>
            </a:pPr>
            <a:r>
              <a:rPr lang="en-US" dirty="0"/>
              <a:t>complete sentences with words or phrases</a:t>
            </a:r>
          </a:p>
          <a:p>
            <a:pPr lvl="1">
              <a:spcBef>
                <a:spcPts val="600"/>
              </a:spcBef>
            </a:pPr>
            <a:r>
              <a:rPr lang="en-US" dirty="0"/>
              <a:t>make graphic marks on paper. </a:t>
            </a:r>
          </a:p>
          <a:p>
            <a:pPr>
              <a:spcBef>
                <a:spcPts val="600"/>
              </a:spcBef>
            </a:pPr>
            <a:r>
              <a:rPr lang="en-US" sz="2800" dirty="0"/>
              <a:t>They seldom write a complete sentence or a complete text</a:t>
            </a:r>
          </a:p>
          <a:p>
            <a:pPr>
              <a:spcBef>
                <a:spcPts val="600"/>
              </a:spcBef>
            </a:pPr>
            <a:r>
              <a:rPr lang="en-US" sz="2800" dirty="0"/>
              <a:t>The type of ‘writing exercises’ available in course-books has led to a misuse of writing. </a:t>
            </a:r>
          </a:p>
          <a:p>
            <a:endParaRPr lang="en-US" dirty="0"/>
          </a:p>
        </p:txBody>
      </p:sp>
    </p:spTree>
    <p:extLst>
      <p:ext uri="{BB962C8B-B14F-4D97-AF65-F5344CB8AC3E}">
        <p14:creationId xmlns:p14="http://schemas.microsoft.com/office/powerpoint/2010/main" val="8794346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Question</a:t>
            </a:r>
            <a:endParaRPr lang="en-US"/>
          </a:p>
        </p:txBody>
      </p:sp>
      <p:sp>
        <p:nvSpPr>
          <p:cNvPr id="3" name="Content Placeholder 2"/>
          <p:cNvSpPr>
            <a:spLocks noGrp="1"/>
          </p:cNvSpPr>
          <p:nvPr>
            <p:ph idx="1"/>
          </p:nvPr>
        </p:nvSpPr>
        <p:spPr/>
        <p:txBody>
          <a:bodyPr/>
          <a:lstStyle/>
          <a:p>
            <a:pPr marL="0" indent="0">
              <a:buNone/>
            </a:pPr>
            <a:r>
              <a:rPr lang="en-US" dirty="0"/>
              <a:t>Might we think about how ‘convenient’ this is, possibly, for those who would like to avoid the time-consuming task and the hustle of evaluating Ss’ scripts and providing them with feedback?</a:t>
            </a:r>
          </a:p>
          <a:p>
            <a:endParaRPr lang="en-US" dirty="0"/>
          </a:p>
        </p:txBody>
      </p:sp>
    </p:spTree>
    <p:extLst>
      <p:ext uri="{BB962C8B-B14F-4D97-AF65-F5344CB8AC3E}">
        <p14:creationId xmlns:p14="http://schemas.microsoft.com/office/powerpoint/2010/main" val="13287358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solution</a:t>
            </a:r>
            <a:r>
              <a:rPr lang="en-US" dirty="0" smtClean="0"/>
              <a:t>? (1/2)</a:t>
            </a:r>
            <a:endParaRPr lang="en-US" dirty="0"/>
          </a:p>
        </p:txBody>
      </p:sp>
      <p:sp>
        <p:nvSpPr>
          <p:cNvPr id="3" name="Content Placeholder 2"/>
          <p:cNvSpPr>
            <a:spLocks noGrp="1"/>
          </p:cNvSpPr>
          <p:nvPr>
            <p:ph idx="1"/>
          </p:nvPr>
        </p:nvSpPr>
        <p:spPr/>
        <p:txBody>
          <a:bodyPr>
            <a:noAutofit/>
          </a:bodyPr>
          <a:lstStyle/>
          <a:p>
            <a:r>
              <a:rPr lang="en-US" sz="2800" dirty="0"/>
              <a:t>Teach the properties of the written language. One step in this direction is to use authentic written language, that is to say examples of writing produced for purposes other than language teaching (whether by native speakers or non-native speakers) and to have learners deal with real-life writing tasks (which are not one and the same</a:t>
            </a:r>
            <a:r>
              <a:rPr lang="en-US" sz="2800" dirty="0" smtClean="0"/>
              <a:t>).</a:t>
            </a:r>
            <a:endParaRPr lang="en-US" sz="2800" dirty="0"/>
          </a:p>
          <a:p>
            <a:r>
              <a:rPr lang="en-US" sz="2800" dirty="0"/>
              <a:t>Think of authentic written </a:t>
            </a:r>
            <a:r>
              <a:rPr lang="en-US" sz="2800" dirty="0" smtClean="0"/>
              <a:t>language.</a:t>
            </a:r>
            <a:endParaRPr lang="en-US" sz="2800" dirty="0"/>
          </a:p>
          <a:p>
            <a:r>
              <a:rPr lang="en-US" sz="2800" dirty="0"/>
              <a:t>Now think of authentic writing </a:t>
            </a:r>
            <a:r>
              <a:rPr lang="en-US" sz="2800" dirty="0" smtClean="0"/>
              <a:t>tasks.</a:t>
            </a:r>
            <a:endParaRPr lang="en-US" sz="2800" dirty="0"/>
          </a:p>
          <a:p>
            <a:endParaRPr lang="en-US" dirty="0"/>
          </a:p>
        </p:txBody>
      </p:sp>
    </p:spTree>
    <p:extLst>
      <p:ext uri="{BB962C8B-B14F-4D97-AF65-F5344CB8AC3E}">
        <p14:creationId xmlns:p14="http://schemas.microsoft.com/office/powerpoint/2010/main" val="34521020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solution</a:t>
            </a:r>
            <a:r>
              <a:rPr lang="en-US" dirty="0" smtClean="0"/>
              <a:t>? (2/2)</a:t>
            </a:r>
            <a:endParaRPr lang="en-US" dirty="0"/>
          </a:p>
        </p:txBody>
      </p:sp>
      <p:sp>
        <p:nvSpPr>
          <p:cNvPr id="3" name="Content Placeholder 2"/>
          <p:cNvSpPr>
            <a:spLocks noGrp="1"/>
          </p:cNvSpPr>
          <p:nvPr>
            <p:ph idx="1"/>
          </p:nvPr>
        </p:nvSpPr>
        <p:spPr>
          <a:xfrm>
            <a:off x="464156" y="1417638"/>
            <a:ext cx="8229600" cy="4665117"/>
          </a:xfrm>
        </p:spPr>
        <p:txBody>
          <a:bodyPr>
            <a:noAutofit/>
          </a:bodyPr>
          <a:lstStyle/>
          <a:p>
            <a:pPr marL="0" indent="0">
              <a:spcBef>
                <a:spcPts val="600"/>
              </a:spcBef>
              <a:buNone/>
            </a:pPr>
            <a:r>
              <a:rPr lang="en-US" sz="2600" dirty="0"/>
              <a:t>Teach the properties of the written language also by making a point of providing materials and tasks aiming at making learners aware of how language is used differently in speech and writing, as for example:</a:t>
            </a:r>
          </a:p>
          <a:p>
            <a:pPr>
              <a:spcBef>
                <a:spcPts val="600"/>
              </a:spcBef>
            </a:pPr>
            <a:r>
              <a:rPr lang="en-US" sz="2600" dirty="0"/>
              <a:t>How to perform speech acts (such as apologizing, requesting information, explaining, asking for forgiveness) in the two </a:t>
            </a:r>
            <a:r>
              <a:rPr lang="en-US" sz="2600" dirty="0" smtClean="0"/>
              <a:t>media.</a:t>
            </a:r>
            <a:endParaRPr lang="en-US" sz="2600" dirty="0"/>
          </a:p>
          <a:p>
            <a:pPr>
              <a:spcBef>
                <a:spcPts val="600"/>
              </a:spcBef>
            </a:pPr>
            <a:r>
              <a:rPr lang="en-US" sz="2600" dirty="0"/>
              <a:t>What the language and textual features of, say, an oral and a written advertisement </a:t>
            </a:r>
            <a:r>
              <a:rPr lang="en-US" sz="2600" dirty="0" smtClean="0"/>
              <a:t>are.</a:t>
            </a:r>
            <a:endParaRPr lang="en-US" sz="2600" dirty="0"/>
          </a:p>
          <a:p>
            <a:pPr>
              <a:spcBef>
                <a:spcPts val="600"/>
              </a:spcBef>
            </a:pPr>
            <a:r>
              <a:rPr lang="en-US" sz="2600" dirty="0"/>
              <a:t>How people interact on the phone as opposed to fora and other social </a:t>
            </a:r>
            <a:r>
              <a:rPr lang="en-US" sz="2600" dirty="0" smtClean="0"/>
              <a:t>media.</a:t>
            </a:r>
            <a:endParaRPr lang="en-US" sz="2600" dirty="0"/>
          </a:p>
        </p:txBody>
      </p:sp>
    </p:spTree>
    <p:extLst>
      <p:ext uri="{BB962C8B-B14F-4D97-AF65-F5344CB8AC3E}">
        <p14:creationId xmlns:p14="http://schemas.microsoft.com/office/powerpoint/2010/main" val="2171110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pic>
        <p:nvPicPr>
          <p:cNvPr id="5" name="Content Placeholder 4" descr="[DECORATIVE]"/>
          <p:cNvPicPr>
            <a:picLocks noGrp="1" noChangeAspect="1"/>
          </p:cNvPicPr>
          <p:nvPr>
            <p:ph idx="1"/>
          </p:nvPr>
        </p:nvPicPr>
        <p:blipFill>
          <a:blip r:embed="rId2"/>
          <a:stretch>
            <a:fillRect/>
          </a:stretch>
        </p:blipFill>
        <p:spPr>
          <a:xfrm>
            <a:off x="2636075" y="1557338"/>
            <a:ext cx="3884549" cy="4525962"/>
          </a:xfrm>
          <a:prstGeom prst="rect">
            <a:avLst/>
          </a:prstGeom>
        </p:spPr>
      </p:pic>
    </p:spTree>
    <p:extLst>
      <p:ext uri="{BB962C8B-B14F-4D97-AF65-F5344CB8AC3E}">
        <p14:creationId xmlns:p14="http://schemas.microsoft.com/office/powerpoint/2010/main" val="42463932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writing? How early?</a:t>
            </a:r>
          </a:p>
        </p:txBody>
      </p:sp>
      <p:sp>
        <p:nvSpPr>
          <p:cNvPr id="5" name="Text Placeholder 4"/>
          <p:cNvSpPr>
            <a:spLocks noGrp="1"/>
          </p:cNvSpPr>
          <p:nvPr>
            <p:ph idx="1"/>
          </p:nvPr>
        </p:nvSpPr>
        <p:spPr/>
        <p:txBody>
          <a:bodyPr/>
          <a:lstStyle/>
          <a:p>
            <a:pPr marL="0" indent="0">
              <a:buNone/>
            </a:pPr>
            <a:r>
              <a:rPr lang="en-US" dirty="0"/>
              <a:t>This question is not easily answered in a responsible manner, but here are a few suggestions for EFL in the Greek school context. </a:t>
            </a:r>
          </a:p>
          <a:p>
            <a:endParaRPr lang="en-US" dirty="0"/>
          </a:p>
        </p:txBody>
      </p:sp>
    </p:spTree>
    <p:extLst>
      <p:ext uri="{BB962C8B-B14F-4D97-AF65-F5344CB8AC3E}">
        <p14:creationId xmlns:p14="http://schemas.microsoft.com/office/powerpoint/2010/main" val="39250771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do we start teaching writing</a:t>
            </a:r>
            <a:r>
              <a:rPr lang="en-US" dirty="0" smtClean="0"/>
              <a:t>? (1/2)</a:t>
            </a:r>
            <a:endParaRPr lang="en-US" dirty="0"/>
          </a:p>
        </p:txBody>
      </p:sp>
      <p:sp>
        <p:nvSpPr>
          <p:cNvPr id="3" name="Content Placeholder 2"/>
          <p:cNvSpPr>
            <a:spLocks noGrp="1"/>
          </p:cNvSpPr>
          <p:nvPr>
            <p:ph idx="1"/>
          </p:nvPr>
        </p:nvSpPr>
        <p:spPr/>
        <p:txBody>
          <a:bodyPr>
            <a:noAutofit/>
          </a:bodyPr>
          <a:lstStyle/>
          <a:p>
            <a:r>
              <a:rPr lang="en-US" sz="2800" dirty="0"/>
              <a:t>Do not attempt to develop young learners’ literacy skills (reading and writing) before they begin developing literacy skills in L1. This includes learners aged 3-7 years.</a:t>
            </a:r>
          </a:p>
          <a:p>
            <a:r>
              <a:rPr lang="en-US" sz="2800" dirty="0"/>
              <a:t>Start developing literacy skills gradually, moving from reading (word and phrase recognition) on to shaping letters and words. Pre-literacy skills development should depend on learner motivation. </a:t>
            </a:r>
            <a:r>
              <a:rPr lang="en-US" sz="2800" dirty="0" err="1"/>
              <a:t>Ss</a:t>
            </a:r>
            <a:r>
              <a:rPr lang="en-US" sz="2800" dirty="0"/>
              <a:t> aged 7-8 often want and demand to write (especially if parents want to see evidence of their learning…) </a:t>
            </a:r>
          </a:p>
        </p:txBody>
      </p:sp>
    </p:spTree>
    <p:extLst>
      <p:ext uri="{BB962C8B-B14F-4D97-AF65-F5344CB8AC3E}">
        <p14:creationId xmlns:p14="http://schemas.microsoft.com/office/powerpoint/2010/main" val="11762301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do we start teaching writing</a:t>
            </a:r>
            <a:r>
              <a:rPr lang="en-US" dirty="0" smtClean="0"/>
              <a:t>? (2/2)</a:t>
            </a:r>
            <a:endParaRPr lang="en-US" dirty="0"/>
          </a:p>
        </p:txBody>
      </p:sp>
      <p:sp>
        <p:nvSpPr>
          <p:cNvPr id="3" name="Content Placeholder 2"/>
          <p:cNvSpPr>
            <a:spLocks noGrp="1"/>
          </p:cNvSpPr>
          <p:nvPr>
            <p:ph idx="1"/>
          </p:nvPr>
        </p:nvSpPr>
        <p:spPr/>
        <p:txBody>
          <a:bodyPr>
            <a:noAutofit/>
          </a:bodyPr>
          <a:lstStyle/>
          <a:p>
            <a:r>
              <a:rPr lang="en-US" sz="2800" dirty="0"/>
              <a:t>It might be best if literacy proper with young learners resorted to the 'visual' route (making direct links between written forms and meanings) because the sound based route requires direct teaching of spelling conventions that a child cannot understand</a:t>
            </a:r>
            <a:r>
              <a:rPr lang="en-US" sz="2800" dirty="0" smtClean="0"/>
              <a:t>.</a:t>
            </a:r>
            <a:endParaRPr lang="en-US" sz="2800" dirty="0"/>
          </a:p>
          <a:p>
            <a:pPr marL="0" indent="0">
              <a:buNone/>
            </a:pPr>
            <a:r>
              <a:rPr lang="en-US" sz="2800" dirty="0"/>
              <a:t>See, for instance, the Magic Book, with a non-traditional introduction of the </a:t>
            </a:r>
            <a:r>
              <a:rPr lang="en-US" sz="2800" dirty="0" smtClean="0"/>
              <a:t>alphabet.</a:t>
            </a:r>
            <a:endParaRPr lang="en-US" sz="2800" dirty="0"/>
          </a:p>
          <a:p>
            <a:endParaRPr lang="en-US" sz="2800" dirty="0"/>
          </a:p>
        </p:txBody>
      </p:sp>
    </p:spTree>
    <p:extLst>
      <p:ext uri="{BB962C8B-B14F-4D97-AF65-F5344CB8AC3E}">
        <p14:creationId xmlns:p14="http://schemas.microsoft.com/office/powerpoint/2010/main" val="6583123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n-US" dirty="0" smtClean="0"/>
              <a:t>End of Unit</a:t>
            </a:r>
            <a:endParaRPr lang="en-US" dirty="0"/>
          </a:p>
        </p:txBody>
      </p:sp>
      <p:sp>
        <p:nvSpPr>
          <p:cNvPr id="8" name="Υπότιτλος 7"/>
          <p:cNvSpPr>
            <a:spLocks noGrp="1"/>
          </p:cNvSpPr>
          <p:nvPr>
            <p:ph type="subTitle" idx="1"/>
          </p:nvPr>
        </p:nvSpPr>
        <p:spPr/>
        <p:txBody>
          <a:bodyPr/>
          <a:lstStyle/>
          <a:p>
            <a:endParaRPr lang="el-GR" dirty="0"/>
          </a:p>
        </p:txBody>
      </p:sp>
    </p:spTree>
    <p:custDataLst>
      <p:tags r:id="rId1"/>
    </p:custDataLst>
    <p:extLst>
      <p:ext uri="{BB962C8B-B14F-4D97-AF65-F5344CB8AC3E}">
        <p14:creationId xmlns:p14="http://schemas.microsoft.com/office/powerpoint/2010/main" val="12062919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l-GR" dirty="0" smtClean="0"/>
              <a:t>Financing</a:t>
            </a:r>
            <a:endParaRPr lang="en-US" altLang="el-GR" dirty="0" smtClean="0"/>
          </a:p>
        </p:txBody>
      </p:sp>
      <p:sp>
        <p:nvSpPr>
          <p:cNvPr id="32771" name="Content Placeholder 2"/>
          <p:cNvSpPr>
            <a:spLocks noGrp="1"/>
          </p:cNvSpPr>
          <p:nvPr>
            <p:ph idx="1"/>
          </p:nvPr>
        </p:nvSpPr>
        <p:spPr>
          <a:xfrm>
            <a:off x="457200" y="1341438"/>
            <a:ext cx="8229600" cy="4525962"/>
          </a:xfrm>
        </p:spPr>
        <p:txBody>
          <a:bodyPr/>
          <a:lstStyle/>
          <a:p>
            <a:r>
              <a:rPr lang="en-US" altLang="el-GR" sz="2000" dirty="0" smtClean="0"/>
              <a:t>The present educational material has been developed as part of the educational work of the instructor.</a:t>
            </a:r>
          </a:p>
          <a:p>
            <a:r>
              <a:rPr lang="en-US" altLang="el-GR" sz="2000" dirty="0" smtClean="0"/>
              <a:t>The project “Open Academic Courses of the University of Athens” has only financed the reform of the educational material. </a:t>
            </a:r>
          </a:p>
          <a:p>
            <a:r>
              <a:rPr lang="en-US" altLang="el-GR" sz="2000" dirty="0" smtClean="0"/>
              <a:t>The project is implemented under the operational program “Education and Lifelong Learning” and funded by the European Union (European Social Fund) and National Resources. </a:t>
            </a:r>
          </a:p>
          <a:p>
            <a:endParaRPr lang="en-US" altLang="el-GR" sz="2000" dirty="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437112"/>
            <a:ext cx="5400675" cy="1285875"/>
          </a:xfrm>
          <a:prstGeom prst="rect">
            <a:avLst/>
          </a:prstGeom>
          <a:noFill/>
          <a:ln>
            <a:noFill/>
          </a:ln>
        </p:spPr>
      </p:pic>
    </p:spTree>
    <p:custDataLst>
      <p:tags r:id="rId1"/>
    </p:custDataLst>
    <p:extLst>
      <p:ext uri="{BB962C8B-B14F-4D97-AF65-F5344CB8AC3E}">
        <p14:creationId xmlns:p14="http://schemas.microsoft.com/office/powerpoint/2010/main" val="3208846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US" altLang="el-GR" sz="4400" dirty="0" smtClean="0"/>
              <a:t>Notes</a:t>
            </a:r>
            <a:endParaRPr lang="en-US" altLang="el-GR" sz="4400" dirty="0" smtClean="0"/>
          </a:p>
        </p:txBody>
      </p:sp>
      <p:sp>
        <p:nvSpPr>
          <p:cNvPr id="33795" name="Text Placeholder 4"/>
          <p:cNvSpPr>
            <a:spLocks noGrp="1"/>
          </p:cNvSpPr>
          <p:nvPr>
            <p:ph type="body" idx="1"/>
          </p:nvPr>
        </p:nvSpPr>
        <p:spPr/>
        <p:txBody>
          <a:bodyPr/>
          <a:lstStyle/>
          <a:p>
            <a:endParaRPr lang="el-GR" altLang="el-GR" smtClean="0"/>
          </a:p>
        </p:txBody>
      </p:sp>
    </p:spTree>
    <p:custDataLst>
      <p:tags r:id="rId1"/>
    </p:custDataLst>
    <p:extLst>
      <p:ext uri="{BB962C8B-B14F-4D97-AF65-F5344CB8AC3E}">
        <p14:creationId xmlns:p14="http://schemas.microsoft.com/office/powerpoint/2010/main" val="26002567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0" y="274638"/>
            <a:ext cx="9144000" cy="1143000"/>
          </a:xfrm>
        </p:spPr>
        <p:txBody>
          <a:bodyPr/>
          <a:lstStyle/>
          <a:p>
            <a:r>
              <a:rPr lang="en-US" altLang="el-GR" dirty="0" smtClean="0">
                <a:solidFill>
                  <a:schemeClr val="accent1"/>
                </a:solidFill>
              </a:rPr>
              <a:t>Note on History of Published Version </a:t>
            </a:r>
            <a:endParaRPr lang="en-US" altLang="el-GR" dirty="0" smtClean="0">
              <a:solidFill>
                <a:schemeClr val="accent1"/>
              </a:solidFill>
            </a:endParaRP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pPr>
            <a:r>
              <a:rPr lang="en-US" altLang="el-GR" sz="2000" dirty="0" smtClean="0"/>
              <a:t>The present work is the edition</a:t>
            </a:r>
            <a:r>
              <a:rPr lang="en-US" altLang="el-GR" dirty="0" smtClean="0"/>
              <a:t> </a:t>
            </a:r>
            <a:r>
              <a:rPr lang="en-US" altLang="el-GR" sz="2000" dirty="0" smtClean="0"/>
              <a:t>1.0.  </a:t>
            </a:r>
            <a:endParaRPr lang="en-US" altLang="el-GR" sz="2000" dirty="0" smtClean="0"/>
          </a:p>
        </p:txBody>
      </p:sp>
    </p:spTree>
    <p:custDataLst>
      <p:tags r:id="rId1"/>
    </p:custDataLst>
    <p:extLst>
      <p:ext uri="{BB962C8B-B14F-4D97-AF65-F5344CB8AC3E}">
        <p14:creationId xmlns:p14="http://schemas.microsoft.com/office/powerpoint/2010/main" val="5931808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l-GR" dirty="0" smtClean="0">
                <a:solidFill>
                  <a:schemeClr val="accent1"/>
                </a:solidFill>
              </a:rPr>
              <a:t>Reference Note </a:t>
            </a:r>
            <a:endParaRPr lang="en-US" altLang="el-GR" dirty="0" smtClean="0">
              <a:solidFill>
                <a:schemeClr val="accent1"/>
              </a:solidFill>
            </a:endParaRPr>
          </a:p>
        </p:txBody>
      </p:sp>
      <p:sp>
        <p:nvSpPr>
          <p:cNvPr id="3" name="Content Placeholder 2" descr="The is the link to the open online course."/>
          <p:cNvSpPr>
            <a:spLocks noGrp="1"/>
          </p:cNvSpPr>
          <p:nvPr>
            <p:ph idx="1"/>
          </p:nvPr>
        </p:nvSpPr>
        <p:spPr>
          <a:xfrm>
            <a:off x="463550" y="1557338"/>
            <a:ext cx="8229600" cy="4525962"/>
          </a:xfrm>
        </p:spPr>
        <p:txBody>
          <a:bodyPr>
            <a:normAutofit/>
          </a:bodyPr>
          <a:lstStyle/>
          <a:p>
            <a:pPr marL="0" indent="0">
              <a:buNone/>
            </a:pPr>
            <a:r>
              <a:rPr lang="en-US" altLang="el-GR" sz="2000" dirty="0" smtClean="0"/>
              <a:t>Copyright National and </a:t>
            </a:r>
            <a:r>
              <a:rPr lang="en-US" altLang="el-GR" sz="2000" dirty="0" err="1" smtClean="0"/>
              <a:t>Kapodistrian</a:t>
            </a:r>
            <a:r>
              <a:rPr lang="en-US" altLang="el-GR" sz="2000" dirty="0" smtClean="0"/>
              <a:t> University of Athens, </a:t>
            </a:r>
            <a:r>
              <a:rPr lang="en-US" sz="2000" dirty="0" smtClean="0"/>
              <a:t>Bessie </a:t>
            </a:r>
            <a:r>
              <a:rPr lang="en-US" sz="2000" dirty="0" err="1" smtClean="0"/>
              <a:t>Dendrinos</a:t>
            </a:r>
            <a:r>
              <a:rPr lang="en-US" altLang="el-GR" sz="2000" dirty="0" smtClean="0"/>
              <a:t>. </a:t>
            </a:r>
            <a:r>
              <a:rPr lang="en-US" sz="2000" dirty="0" smtClean="0"/>
              <a:t>Bessie </a:t>
            </a:r>
            <a:r>
              <a:rPr lang="en-US" sz="2000" dirty="0" err="1" smtClean="0"/>
              <a:t>Dendrinos</a:t>
            </a:r>
            <a:r>
              <a:rPr lang="en-US" altLang="el-GR" sz="2000" dirty="0" smtClean="0"/>
              <a:t>. “ELT Methods and Practices. </a:t>
            </a:r>
            <a:r>
              <a:rPr lang="en-US" sz="2000" dirty="0" smtClean="0"/>
              <a:t>Developing writing skills in the EFL context</a:t>
            </a:r>
            <a:r>
              <a:rPr lang="en-US" altLang="el-GR" sz="2000" dirty="0" smtClean="0"/>
              <a:t>”. Edition: 1.0. Athens 2015. </a:t>
            </a:r>
            <a:r>
              <a:rPr lang="en-US" altLang="el-GR" sz="2000" dirty="0" smtClean="0"/>
              <a:t>Available at: </a:t>
            </a:r>
            <a:r>
              <a:rPr lang="en-US" altLang="el-GR" sz="2000" dirty="0" smtClean="0">
                <a:hlinkClick r:id="rId4" tooltip="ELT Methods and Practices Open Online Course"/>
              </a:rPr>
              <a:t>http://opencourses.uoa.gr/courses/ENL4</a:t>
            </a:r>
            <a:r>
              <a:rPr lang="en-US" altLang="el-GR" sz="2000" dirty="0" smtClean="0"/>
              <a:t>.</a:t>
            </a:r>
          </a:p>
          <a:p>
            <a:pPr marL="0" indent="0">
              <a:buNone/>
            </a:pPr>
            <a:endParaRPr lang="en-US" altLang="el-GR" sz="2000" dirty="0" smtClean="0"/>
          </a:p>
          <a:p>
            <a:pPr marL="0" indent="0">
              <a:buNone/>
            </a:pPr>
            <a:endParaRPr lang="en-US" altLang="el-GR" sz="2000" dirty="0" smtClean="0"/>
          </a:p>
        </p:txBody>
      </p:sp>
    </p:spTree>
    <p:custDataLst>
      <p:tags r:id="rId1"/>
    </p:custDataLst>
    <p:extLst>
      <p:ext uri="{BB962C8B-B14F-4D97-AF65-F5344CB8AC3E}">
        <p14:creationId xmlns:p14="http://schemas.microsoft.com/office/powerpoint/2010/main" val="24027483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US" altLang="el-GR" dirty="0" smtClean="0">
                <a:solidFill>
                  <a:schemeClr val="accent1"/>
                </a:solidFill>
              </a:rPr>
              <a:t>Licensing Note </a:t>
            </a:r>
            <a:endParaRPr lang="en-US" altLang="el-GR" dirty="0" smtClean="0">
              <a:solidFill>
                <a:schemeClr val="accent1"/>
              </a:solidFill>
            </a:endParaRP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US" altLang="el-GR" sz="1900" dirty="0" smtClean="0"/>
              <a:t>The current material is available under the Creative Commons Attribution-</a:t>
            </a:r>
            <a:r>
              <a:rPr lang="en-US" altLang="el-GR" sz="1900" dirty="0" err="1" smtClean="0"/>
              <a:t>NonCommercial</a:t>
            </a:r>
            <a:r>
              <a:rPr lang="en-US" altLang="el-GR" sz="1900" dirty="0" smtClean="0"/>
              <a:t>-</a:t>
            </a:r>
            <a:r>
              <a:rPr lang="en-US" altLang="el-GR" sz="1900" dirty="0" err="1" smtClean="0"/>
              <a:t>ShareAlike</a:t>
            </a:r>
            <a:r>
              <a:rPr lang="en-US"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p>
          <a:p>
            <a:pPr marL="0" indent="0">
              <a:buNone/>
            </a:pPr>
            <a:endParaRPr lang="en-US" altLang="el-GR" sz="2400" dirty="0" smtClean="0"/>
          </a:p>
          <a:p>
            <a:pPr marL="0" indent="0">
              <a:buFont typeface="Arial" panose="020B0604020202020204" pitchFamily="34" charset="0"/>
              <a:buNone/>
            </a:pPr>
            <a:endParaRPr lang="en-US"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l-GR" dirty="0" smtClean="0"/>
              <a:t>[1] http://creativecommons.org/licenses/by-nc-sa/4.0/ </a:t>
            </a:r>
          </a:p>
          <a:p>
            <a:endParaRPr lang="en-US" altLang="el-GR" dirty="0" smtClean="0"/>
          </a:p>
          <a:p>
            <a:r>
              <a:rPr lang="en-US" altLang="el-GR" dirty="0" smtClean="0"/>
              <a:t>As Non-Commercial is defined the use that:</a:t>
            </a:r>
          </a:p>
          <a:p>
            <a:pPr marL="285750" indent="-285750">
              <a:buFont typeface="Arial" panose="020B0604020202020204" pitchFamily="34" charset="0"/>
              <a:buChar char="•"/>
            </a:pPr>
            <a:r>
              <a:rPr lang="en-US" altLang="el-GR" dirty="0" smtClean="0"/>
              <a:t>Does not involve direct or indirect financial benefits from the use of the work for the distributor of the work and the license holder.</a:t>
            </a:r>
          </a:p>
          <a:p>
            <a:pPr marL="285750" indent="-285750">
              <a:buFont typeface="Arial" panose="020B0604020202020204" pitchFamily="34" charset="0"/>
              <a:buChar char="•"/>
            </a:pPr>
            <a:r>
              <a:rPr lang="en-US" altLang="el-GR" dirty="0" smtClean="0"/>
              <a:t>Does not include financial transaction as a condition for  the use or access  to the work. </a:t>
            </a:r>
          </a:p>
          <a:p>
            <a:pPr marL="285750" indent="-285750">
              <a:buFont typeface="Arial" panose="020B0604020202020204" pitchFamily="34" charset="0"/>
              <a:buChar char="•"/>
            </a:pPr>
            <a:r>
              <a:rPr lang="en-US" altLang="el-GR" dirty="0" smtClean="0"/>
              <a:t>Does not confer to the distributor and license holder of the work  indirect financial benefit (e.g. advertisements) from the viewing of the work on website</a:t>
            </a:r>
            <a:r>
              <a:rPr lang="en-US" altLang="el-GR" dirty="0" smtClean="0">
                <a:latin typeface="Arial" panose="020B0604020202020204" pitchFamily="34" charset="0"/>
              </a:rPr>
              <a:t> .</a:t>
            </a:r>
            <a:endParaRPr lang="en-US" altLang="el-GR" dirty="0" smtClean="0"/>
          </a:p>
          <a:p>
            <a:pPr>
              <a:buFont typeface="Arial" panose="020B0604020202020204" pitchFamily="34" charset="0"/>
              <a:buChar char="•"/>
            </a:pPr>
            <a:endParaRPr lang="en-US" altLang="el-GR" dirty="0" smtClean="0"/>
          </a:p>
          <a:p>
            <a:r>
              <a:rPr lang="en-US" altLang="el-GR" dirty="0" smtClean="0"/>
              <a:t>The copyright holder may give to the license holder a separate license to use the work for commercial use, if requested. </a:t>
            </a:r>
            <a:endParaRPr lang="en-US" altLang="el-GR" dirty="0"/>
          </a:p>
        </p:txBody>
      </p:sp>
    </p:spTree>
    <p:custDataLst>
      <p:tags r:id="rId1"/>
    </p:custDataLst>
    <p:extLst>
      <p:ext uri="{BB962C8B-B14F-4D97-AF65-F5344CB8AC3E}">
        <p14:creationId xmlns:p14="http://schemas.microsoft.com/office/powerpoint/2010/main" val="42433946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l-GR" dirty="0" smtClean="0"/>
              <a:t>Preservation Notices</a:t>
            </a:r>
            <a:endParaRPr lang="en-US" altLang="el-GR" dirty="0" smtClean="0"/>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US" altLang="el-GR" sz="2400" dirty="0" smtClean="0"/>
              <a:t>Any reproduction or adaptation of the material should include: </a:t>
            </a:r>
          </a:p>
          <a:p>
            <a:pPr lvl="1">
              <a:buFont typeface="Wingdings" panose="05000000000000000000" pitchFamily="2" charset="2"/>
              <a:buChar char="§"/>
            </a:pPr>
            <a:r>
              <a:rPr lang="en-US" altLang="el-GR" sz="2000" dirty="0" smtClean="0"/>
              <a:t>the Reference  Note, </a:t>
            </a:r>
          </a:p>
          <a:p>
            <a:pPr lvl="1">
              <a:buFont typeface="Wingdings" panose="05000000000000000000" pitchFamily="2" charset="2"/>
              <a:buChar char="§"/>
            </a:pPr>
            <a:r>
              <a:rPr lang="en-US" altLang="el-GR" sz="2000" dirty="0" smtClean="0"/>
              <a:t>the Licensing Note,</a:t>
            </a:r>
          </a:p>
          <a:p>
            <a:pPr lvl="1">
              <a:buFont typeface="Wingdings" panose="05000000000000000000" pitchFamily="2" charset="2"/>
              <a:buChar char="§"/>
            </a:pPr>
            <a:r>
              <a:rPr lang="en-US" altLang="el-GR" sz="2000" dirty="0" smtClean="0"/>
              <a:t>the declaration of Notices Preservation,</a:t>
            </a:r>
          </a:p>
          <a:p>
            <a:pPr lvl="1">
              <a:buFont typeface="Wingdings" panose="05000000000000000000" pitchFamily="2" charset="2"/>
              <a:buChar char="§"/>
            </a:pPr>
            <a:r>
              <a:rPr lang="en-US" altLang="el-GR" sz="2000" dirty="0" smtClean="0"/>
              <a:t>the Use of Third Parties Work Note (if available), </a:t>
            </a:r>
          </a:p>
          <a:p>
            <a:pPr marL="0" indent="0">
              <a:buFont typeface="Arial" panose="020B0604020202020204" pitchFamily="34" charset="0"/>
              <a:buNone/>
            </a:pPr>
            <a:r>
              <a:rPr lang="en-US" altLang="el-GR" sz="2400" dirty="0" smtClean="0"/>
              <a:t>together with the accompanied URLs.</a:t>
            </a:r>
          </a:p>
          <a:p>
            <a:pPr marL="0" indent="0"/>
            <a:endParaRPr lang="en-US" altLang="el-GR" sz="2000" dirty="0" smtClean="0"/>
          </a:p>
        </p:txBody>
      </p:sp>
    </p:spTree>
    <p:custDataLst>
      <p:tags r:id="rId1"/>
    </p:custDataLst>
    <p:extLst>
      <p:ext uri="{BB962C8B-B14F-4D97-AF65-F5344CB8AC3E}">
        <p14:creationId xmlns:p14="http://schemas.microsoft.com/office/powerpoint/2010/main" val="1072814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a:t>
            </a:r>
          </a:p>
        </p:txBody>
      </p:sp>
      <p:sp>
        <p:nvSpPr>
          <p:cNvPr id="4" name="Content Placeholder 3"/>
          <p:cNvSpPr>
            <a:spLocks noGrp="1"/>
          </p:cNvSpPr>
          <p:nvPr>
            <p:ph sz="half" idx="1"/>
          </p:nvPr>
        </p:nvSpPr>
        <p:spPr>
          <a:xfrm>
            <a:off x="457200" y="1600200"/>
            <a:ext cx="4330824" cy="4525963"/>
          </a:xfrm>
        </p:spPr>
        <p:txBody>
          <a:bodyPr>
            <a:noAutofit/>
          </a:bodyPr>
          <a:lstStyle/>
          <a:p>
            <a:pPr>
              <a:spcBef>
                <a:spcPts val="600"/>
              </a:spcBef>
            </a:pPr>
            <a:r>
              <a:rPr lang="en-US" sz="2600" dirty="0"/>
              <a:t>Scripts are not teaching writing since the characteristics are all (supposedly) those of spoken language. </a:t>
            </a:r>
          </a:p>
          <a:p>
            <a:pPr>
              <a:spcBef>
                <a:spcPts val="600"/>
              </a:spcBef>
            </a:pPr>
            <a:r>
              <a:rPr lang="en-US" sz="2600" dirty="0"/>
              <a:t>They provide incidental exposure to the characteristics of written language but in an arbitrary and unplanned </a:t>
            </a:r>
            <a:r>
              <a:rPr lang="en-US" sz="2600" dirty="0" smtClean="0"/>
              <a:t>way.</a:t>
            </a:r>
            <a:endParaRPr lang="en-US" sz="2600" dirty="0"/>
          </a:p>
          <a:p>
            <a:pPr>
              <a:spcBef>
                <a:spcPts val="600"/>
              </a:spcBef>
            </a:pPr>
            <a:endParaRPr lang="en-US" sz="2600" dirty="0"/>
          </a:p>
        </p:txBody>
      </p:sp>
      <p:pic>
        <p:nvPicPr>
          <p:cNvPr id="6" name="Content Placeholder 5" descr="[DECORATIVE]"/>
          <p:cNvPicPr>
            <a:picLocks noGrp="1" noChangeAspect="1"/>
          </p:cNvPicPr>
          <p:nvPr>
            <p:ph sz="half" idx="2"/>
          </p:nvPr>
        </p:nvPicPr>
        <p:blipFill>
          <a:blip r:embed="rId2"/>
          <a:stretch>
            <a:fillRect/>
          </a:stretch>
        </p:blipFill>
        <p:spPr>
          <a:xfrm>
            <a:off x="4788024" y="2804096"/>
            <a:ext cx="3898776" cy="2196962"/>
          </a:xfrm>
          <a:prstGeom prst="rect">
            <a:avLst/>
          </a:prstGeom>
        </p:spPr>
      </p:pic>
    </p:spTree>
    <p:extLst>
      <p:ext uri="{BB962C8B-B14F-4D97-AF65-F5344CB8AC3E}">
        <p14:creationId xmlns:p14="http://schemas.microsoft.com/office/powerpoint/2010/main" val="4033515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to explain language </a:t>
            </a:r>
            <a:r>
              <a:rPr lang="en-US" dirty="0" smtClean="0"/>
              <a:t>structure (1/2)</a:t>
            </a:r>
            <a:endParaRPr lang="en-US" dirty="0"/>
          </a:p>
        </p:txBody>
      </p:sp>
      <p:sp>
        <p:nvSpPr>
          <p:cNvPr id="5" name="Content Placeholder 4"/>
          <p:cNvSpPr>
            <a:spLocks noGrp="1"/>
          </p:cNvSpPr>
          <p:nvPr>
            <p:ph idx="1"/>
          </p:nvPr>
        </p:nvSpPr>
        <p:spPr/>
        <p:txBody>
          <a:bodyPr>
            <a:noAutofit/>
          </a:bodyPr>
          <a:lstStyle/>
          <a:p>
            <a:pPr>
              <a:spcBef>
                <a:spcPts val="600"/>
              </a:spcBef>
            </a:pPr>
            <a:r>
              <a:rPr lang="en-US" sz="2800" dirty="0"/>
              <a:t>Written descriptions of pronunciation or grammar are given in course-books, so for example we often get:</a:t>
            </a:r>
          </a:p>
          <a:p>
            <a:pPr lvl="1">
              <a:spcBef>
                <a:spcPts val="600"/>
              </a:spcBef>
            </a:pPr>
            <a:r>
              <a:rPr lang="en-US" sz="2400" dirty="0"/>
              <a:t>Explanations such as: Regular verbs ending in -</a:t>
            </a:r>
            <a:r>
              <a:rPr lang="en-US" sz="2400" dirty="0" err="1"/>
              <a:t>ed</a:t>
            </a:r>
            <a:r>
              <a:rPr lang="en-US" sz="2400" dirty="0"/>
              <a:t> …. </a:t>
            </a:r>
          </a:p>
          <a:p>
            <a:pPr lvl="1">
              <a:spcBef>
                <a:spcPts val="600"/>
              </a:spcBef>
            </a:pPr>
            <a:r>
              <a:rPr lang="en-US" sz="2400" dirty="0"/>
              <a:t>Learning strategies in written form: Use music to help you learn English and to improve your pronunciation. </a:t>
            </a:r>
          </a:p>
          <a:p>
            <a:pPr lvl="1">
              <a:spcBef>
                <a:spcPts val="600"/>
              </a:spcBef>
            </a:pPr>
            <a:r>
              <a:rPr lang="en-US" sz="2400" dirty="0"/>
              <a:t>Displays of grammar in substitution tables and word-sorting: Write the words in the correct columns… </a:t>
            </a:r>
          </a:p>
          <a:p>
            <a:pPr lvl="1">
              <a:spcBef>
                <a:spcPts val="600"/>
              </a:spcBef>
            </a:pPr>
            <a:r>
              <a:rPr lang="en-US" sz="2400" dirty="0"/>
              <a:t>Displays of structures in columns as the main means of 'explaining' grammar, whether 'going to' future or 'have got</a:t>
            </a:r>
            <a:r>
              <a:rPr lang="en-US" sz="2400" dirty="0" smtClean="0"/>
              <a:t>‘</a:t>
            </a:r>
            <a:endParaRPr lang="en-US" sz="2400" dirty="0"/>
          </a:p>
        </p:txBody>
      </p:sp>
    </p:spTree>
    <p:extLst>
      <p:ext uri="{BB962C8B-B14F-4D97-AF65-F5344CB8AC3E}">
        <p14:creationId xmlns:p14="http://schemas.microsoft.com/office/powerpoint/2010/main" val="157928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used to explain language </a:t>
            </a:r>
            <a:r>
              <a:rPr lang="en-US" dirty="0" smtClean="0"/>
              <a:t>structure (2/2)</a:t>
            </a:r>
            <a:endParaRPr lang="en-US" dirty="0"/>
          </a:p>
        </p:txBody>
      </p:sp>
      <p:sp>
        <p:nvSpPr>
          <p:cNvPr id="5" name="Content Placeholder 4"/>
          <p:cNvSpPr>
            <a:spLocks noGrp="1"/>
          </p:cNvSpPr>
          <p:nvPr>
            <p:ph idx="1"/>
          </p:nvPr>
        </p:nvSpPr>
        <p:spPr/>
        <p:txBody>
          <a:bodyPr>
            <a:noAutofit/>
          </a:bodyPr>
          <a:lstStyle/>
          <a:p>
            <a:pPr>
              <a:spcBef>
                <a:spcPts val="600"/>
              </a:spcBef>
            </a:pPr>
            <a:r>
              <a:rPr lang="en-US" sz="2800" dirty="0" smtClean="0"/>
              <a:t>Written </a:t>
            </a:r>
            <a:r>
              <a:rPr lang="en-US" sz="2800" dirty="0"/>
              <a:t>explanations in course-books exploit the permanency of written language and organizes its visual display.</a:t>
            </a:r>
          </a:p>
          <a:p>
            <a:endParaRPr lang="en-US" dirty="0"/>
          </a:p>
        </p:txBody>
      </p:sp>
    </p:spTree>
    <p:extLst>
      <p:ext uri="{BB962C8B-B14F-4D97-AF65-F5344CB8AC3E}">
        <p14:creationId xmlns:p14="http://schemas.microsoft.com/office/powerpoint/2010/main" val="7945800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 name="ZHAW.ACCESSIBILITYADDIN.DEFAULTLANGUAGE" val="msoLanguageIDEnglishUS"/>
  <p:tag name="ZHAW.ACCESSIBILITYADDIN.CHECKTIMEDATE" val="11/26/2015 1:35:35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2,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4898DD3-90C2-4D87-B05E-E4CFBA6EB39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945</TotalTime>
  <Words>4327</Words>
  <Application>Microsoft Office PowerPoint</Application>
  <PresentationFormat>On-screen Show (4:3)</PresentationFormat>
  <Paragraphs>227</Paragraphs>
  <Slides>69</Slides>
  <Notes>8</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Θέμα του Office</vt:lpstr>
      <vt:lpstr> ELT Methods and Practices</vt:lpstr>
      <vt:lpstr>The primacy of speech over writing in ELT (1/2)</vt:lpstr>
      <vt:lpstr>The primacy of speech over writing in ELT (2/2)</vt:lpstr>
      <vt:lpstr>Is speaking more important than writing?</vt:lpstr>
      <vt:lpstr>Example 1</vt:lpstr>
      <vt:lpstr>Example 2</vt:lpstr>
      <vt:lpstr>What’s wrong?</vt:lpstr>
      <vt:lpstr>Writing used to explain language structure (1/2)</vt:lpstr>
      <vt:lpstr>Writing used to explain language structure (2/2)</vt:lpstr>
      <vt:lpstr>Writing used to explain meaning</vt:lpstr>
      <vt:lpstr>Writing used for task instructions / rubrics</vt:lpstr>
      <vt:lpstr>Writing used for comprehension questions (1/2)</vt:lpstr>
      <vt:lpstr>Writing used for comprehension questions (2/2)</vt:lpstr>
      <vt:lpstr>Writing used for exercise props (1/2)</vt:lpstr>
      <vt:lpstr>Writing used for exercise props (2/2)</vt:lpstr>
      <vt:lpstr>Writing used for information around tasks (1/2)</vt:lpstr>
      <vt:lpstr>Writing used for information around tasks (2/2)</vt:lpstr>
      <vt:lpstr>Writing used to get Ss to fill in forms (1/2)</vt:lpstr>
      <vt:lpstr>Writing used to get Ss to fill in forms (2/2)</vt:lpstr>
      <vt:lpstr>Writing used for sentence completion and to create sentences</vt:lpstr>
      <vt:lpstr>Written texts used to present information (1/2)</vt:lpstr>
      <vt:lpstr>Written texts used to present information (2/2)</vt:lpstr>
      <vt:lpstr>Lack of authentic continuous texts as models</vt:lpstr>
      <vt:lpstr>Conclusions about course-books (1/2)</vt:lpstr>
      <vt:lpstr>Conclusions about course-books (2/2)</vt:lpstr>
      <vt:lpstr>The written word (1/2)</vt:lpstr>
      <vt:lpstr>The written word (2/2)</vt:lpstr>
      <vt:lpstr>The written word in course-books</vt:lpstr>
      <vt:lpstr>Teaching the written word</vt:lpstr>
      <vt:lpstr>Linguistic characteristics of written language (1/4)</vt:lpstr>
      <vt:lpstr>Linguistic characteristics of written language (2/4)</vt:lpstr>
      <vt:lpstr>Linguistic characteristics of written language (3/4)</vt:lpstr>
      <vt:lpstr>Linguistic characteristics of written language (4/4)</vt:lpstr>
      <vt:lpstr>Distinctive elements of writing (1/2)</vt:lpstr>
      <vt:lpstr>Distinctive elements of writing (2/2)</vt:lpstr>
      <vt:lpstr>FL students’ mistakes in spelling</vt:lpstr>
      <vt:lpstr>Functional characteristics of written texts (1/2)</vt:lpstr>
      <vt:lpstr>Functional characteristics of written texts (2/2)</vt:lpstr>
      <vt:lpstr>The status of writing (1/2)</vt:lpstr>
      <vt:lpstr>The status of writing (2/2)</vt:lpstr>
      <vt:lpstr>Social roles in writing (1/2)</vt:lpstr>
      <vt:lpstr>Social roles in writing (2/2)</vt:lpstr>
      <vt:lpstr>Why course-books emphasize speech over writing?</vt:lpstr>
      <vt:lpstr>The L1 acquisition argument (1/2)</vt:lpstr>
      <vt:lpstr>The L1 acquisition argument (2/2)</vt:lpstr>
      <vt:lpstr>Arguments from linguistics (1/5)</vt:lpstr>
      <vt:lpstr>Arguments from linguistics (2/5)</vt:lpstr>
      <vt:lpstr>Arguments from linguistics (3/5)</vt:lpstr>
      <vt:lpstr>Arguments from linguistics (4/5)</vt:lpstr>
      <vt:lpstr>Arguments from linguistics (5/5)</vt:lpstr>
      <vt:lpstr>Other considerations:  the teaching of writing </vt:lpstr>
      <vt:lpstr>Is L1 interference a real problem? (1/2) </vt:lpstr>
      <vt:lpstr>Is L1 interference a real problem? (2/2) </vt:lpstr>
      <vt:lpstr>Why teach writing?</vt:lpstr>
      <vt:lpstr>The language in course books significantly distorts the normal properties of writing (1/2)</vt:lpstr>
      <vt:lpstr>The language in course books significantly distorts the normal properties of writing (2/2)</vt:lpstr>
      <vt:lpstr>Question</vt:lpstr>
      <vt:lpstr>What’s the solution? (1/2)</vt:lpstr>
      <vt:lpstr>What’s the solution? (2/2)</vt:lpstr>
      <vt:lpstr>Early writing? How early?</vt:lpstr>
      <vt:lpstr>When do we start teaching writing? (1/2)</vt:lpstr>
      <vt:lpstr>When do we start teaching writing? (2/2)</vt:lpstr>
      <vt:lpstr>End of Unit</vt:lpstr>
      <vt:lpstr>Financing</vt:lpstr>
      <vt:lpstr>Notes</vt:lpstr>
      <vt:lpstr>Note on History of Published Version </vt:lpstr>
      <vt:lpstr>Reference Note </vt:lpstr>
      <vt:lpstr>Licensing Note </vt:lpstr>
      <vt:lpstr>Preservation Notices</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writing skills in the EFL context</dc:title>
  <dc:subject>ELT Methods and Practices</dc:subject>
  <dc:creator>Bessie Dendrinos</dc:creator>
  <cp:keywords/>
  <dc:description/>
  <cp:lastModifiedBy>Smaragda Papadopoulou</cp:lastModifiedBy>
  <cp:revision>105</cp:revision>
  <dcterms:created xsi:type="dcterms:W3CDTF">2015-08-10T14:47:42Z</dcterms:created>
  <dcterms:modified xsi:type="dcterms:W3CDTF">2015-11-26T00:28:02Z</dcterms:modified>
  <cp:category>Foreign Language Teaching and Learning</cp:category>
</cp:coreProperties>
</file>