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69.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2"/>
  </p:sldMasterIdLst>
  <p:notesMasterIdLst>
    <p:notesMasterId r:id="rId56"/>
  </p:notesMasterIdLst>
  <p:handoutMasterIdLst>
    <p:handoutMasterId r:id="rId57"/>
  </p:handoutMasterIdLst>
  <p:sldIdLst>
    <p:sldId id="302" r:id="rId3"/>
    <p:sldId id="305" r:id="rId4"/>
    <p:sldId id="306" r:id="rId5"/>
    <p:sldId id="307" r:id="rId6"/>
    <p:sldId id="308" r:id="rId7"/>
    <p:sldId id="309" r:id="rId8"/>
    <p:sldId id="310" r:id="rId9"/>
    <p:sldId id="311" r:id="rId10"/>
    <p:sldId id="312" r:id="rId11"/>
    <p:sldId id="313" r:id="rId12"/>
    <p:sldId id="314" r:id="rId13"/>
    <p:sldId id="315" r:id="rId14"/>
    <p:sldId id="316" r:id="rId15"/>
    <p:sldId id="317" r:id="rId16"/>
    <p:sldId id="318" r:id="rId17"/>
    <p:sldId id="319" r:id="rId18"/>
    <p:sldId id="320" r:id="rId19"/>
    <p:sldId id="321" r:id="rId20"/>
    <p:sldId id="322" r:id="rId21"/>
    <p:sldId id="323" r:id="rId22"/>
    <p:sldId id="324" r:id="rId23"/>
    <p:sldId id="325" r:id="rId24"/>
    <p:sldId id="326" r:id="rId25"/>
    <p:sldId id="327" r:id="rId26"/>
    <p:sldId id="328" r:id="rId27"/>
    <p:sldId id="329" r:id="rId28"/>
    <p:sldId id="330" r:id="rId29"/>
    <p:sldId id="331" r:id="rId30"/>
    <p:sldId id="332" r:id="rId31"/>
    <p:sldId id="333" r:id="rId32"/>
    <p:sldId id="334" r:id="rId33"/>
    <p:sldId id="335" r:id="rId34"/>
    <p:sldId id="336" r:id="rId35"/>
    <p:sldId id="337" r:id="rId36"/>
    <p:sldId id="338" r:id="rId37"/>
    <p:sldId id="339" r:id="rId38"/>
    <p:sldId id="340" r:id="rId39"/>
    <p:sldId id="341" r:id="rId40"/>
    <p:sldId id="342" r:id="rId41"/>
    <p:sldId id="343" r:id="rId42"/>
    <p:sldId id="344" r:id="rId43"/>
    <p:sldId id="345" r:id="rId44"/>
    <p:sldId id="346" r:id="rId45"/>
    <p:sldId id="347" r:id="rId46"/>
    <p:sldId id="348" r:id="rId47"/>
    <p:sldId id="349" r:id="rId48"/>
    <p:sldId id="295" r:id="rId49"/>
    <p:sldId id="296" r:id="rId50"/>
    <p:sldId id="297" r:id="rId51"/>
    <p:sldId id="298" r:id="rId52"/>
    <p:sldId id="303" r:id="rId53"/>
    <p:sldId id="300" r:id="rId54"/>
    <p:sldId id="301" r:id="rId55"/>
  </p:sldIdLst>
  <p:sldSz cx="9144000" cy="6858000" type="screen4x3"/>
  <p:notesSz cx="6858000" cy="9144000"/>
  <p:custDataLst>
    <p:tags r:id="rId58"/>
  </p:custDataLst>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409" userDrawn="1">
          <p15:clr>
            <a:srgbClr val="A4A3A4"/>
          </p15:clr>
        </p15:guide>
        <p15:guide id="2" pos="28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372" autoAdjust="0"/>
    <p:restoredTop sz="94679" autoAdjust="0"/>
  </p:normalViewPr>
  <p:slideViewPr>
    <p:cSldViewPr showGuides="1">
      <p:cViewPr varScale="1">
        <p:scale>
          <a:sx n="43" d="100"/>
          <a:sy n="43" d="100"/>
        </p:scale>
        <p:origin x="66" y="768"/>
      </p:cViewPr>
      <p:guideLst>
        <p:guide orient="horz" pos="2409"/>
        <p:guide pos="28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handoutMaster" Target="handoutMasters/handoutMaster1.xml"/><Relationship Id="rId61"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l-G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l-G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l-G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pPr>
              <a:defRPr/>
            </a:pPr>
            <a:fld id="{BD74FBCE-5254-469D-B221-094E2F9DBFE1}" type="slidenum">
              <a:rPr lang="el-GR" altLang="el-GR"/>
              <a:pPr>
                <a:defRPr/>
              </a:pPr>
              <a:t>‹#›</a:t>
            </a:fld>
            <a:endParaRPr lang="el-GR" altLang="el-GR"/>
          </a:p>
        </p:txBody>
      </p:sp>
    </p:spTree>
    <p:extLst>
      <p:ext uri="{BB962C8B-B14F-4D97-AF65-F5344CB8AC3E}">
        <p14:creationId xmlns:p14="http://schemas.microsoft.com/office/powerpoint/2010/main" val="1737385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l-G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l-GR"/>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επεξεργασία των στυλ κειμένου στο υπόδειγμα</a:t>
            </a:r>
          </a:p>
          <a:p>
            <a:pPr lvl="1"/>
            <a:r>
              <a:rPr lang="el-GR" noProof="0" smtClean="0"/>
              <a:t>Δεύτερο επίπεδο</a:t>
            </a:r>
          </a:p>
          <a:p>
            <a:pPr lvl="2"/>
            <a:r>
              <a:rPr lang="el-GR" noProof="0" smtClean="0"/>
              <a:t>Τρίτο επίπεδο</a:t>
            </a:r>
          </a:p>
          <a:p>
            <a:pPr lvl="3"/>
            <a:r>
              <a:rPr lang="el-GR" noProof="0" smtClean="0"/>
              <a:t>Τέταρτο επίπεδο</a:t>
            </a:r>
          </a:p>
          <a:p>
            <a:pPr lvl="4"/>
            <a:r>
              <a:rPr lang="el-GR" noProof="0" smtClean="0"/>
              <a:t>Πέμπτο επίπεδο</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l-G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pPr>
              <a:defRPr/>
            </a:pPr>
            <a:fld id="{A77E60DF-347A-4ECD-8CCA-AF35A6BA6C1C}" type="slidenum">
              <a:rPr lang="el-GR" altLang="el-GR"/>
              <a:pPr>
                <a:defRPr/>
              </a:pPr>
              <a:t>‹#›</a:t>
            </a:fld>
            <a:endParaRPr lang="el-GR" altLang="el-GR"/>
          </a:p>
        </p:txBody>
      </p:sp>
    </p:spTree>
    <p:extLst>
      <p:ext uri="{BB962C8B-B14F-4D97-AF65-F5344CB8AC3E}">
        <p14:creationId xmlns:p14="http://schemas.microsoft.com/office/powerpoint/2010/main" val="40846354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Θέση εικόνας διαφάνειας 1"/>
          <p:cNvSpPr>
            <a:spLocks noGrp="1" noRot="1" noChangeAspect="1" noTextEdit="1"/>
          </p:cNvSpPr>
          <p:nvPr>
            <p:ph type="sldImg"/>
          </p:nvPr>
        </p:nvSpPr>
        <p:spPr>
          <a:ln/>
        </p:spPr>
      </p:sp>
      <p:sp>
        <p:nvSpPr>
          <p:cNvPr id="16387" name="Θέση σημειώσεων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pPr marL="171450" indent="-171450">
              <a:buFontTx/>
              <a:buChar char="•"/>
            </a:pPr>
            <a:endParaRPr lang="el-GR" altLang="el-GR" smtClean="0">
              <a:solidFill>
                <a:srgbClr val="FF0000"/>
              </a:solidFill>
            </a:endParaRPr>
          </a:p>
        </p:txBody>
      </p:sp>
    </p:spTree>
    <p:extLst>
      <p:ext uri="{BB962C8B-B14F-4D97-AF65-F5344CB8AC3E}">
        <p14:creationId xmlns:p14="http://schemas.microsoft.com/office/powerpoint/2010/main" val="3989049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Θέση εικόνας διαφάνειας 1"/>
          <p:cNvSpPr>
            <a:spLocks noGrp="1" noRot="1" noChangeAspect="1" noTextEdit="1"/>
          </p:cNvSpPr>
          <p:nvPr>
            <p:ph type="sldImg"/>
          </p:nvPr>
        </p:nvSpPr>
        <p:spPr>
          <a:ln/>
        </p:spPr>
      </p:sp>
      <p:sp>
        <p:nvSpPr>
          <p:cNvPr id="60419" name="Θέση σημειώσεων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pPr marL="171450" indent="-171450">
              <a:buFontTx/>
              <a:buChar char="•"/>
            </a:pPr>
            <a:endParaRPr lang="el-GR" altLang="el-GR" smtClean="0"/>
          </a:p>
        </p:txBody>
      </p:sp>
      <p:sp>
        <p:nvSpPr>
          <p:cNvPr id="60420" name="Θέση αριθμού διαφάνειας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9DBD623-2513-4AD0-AF6F-160A32DA6252}" type="slidenum">
              <a:rPr lang="el-GR" altLang="el-GR" smtClean="0">
                <a:latin typeface="Times New Roman" panose="02020603050405020304" pitchFamily="18" charset="0"/>
              </a:rPr>
              <a:pPr/>
              <a:t>48</a:t>
            </a:fld>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83226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l-GR" altLang="el-GR" smtClean="0"/>
          </a:p>
        </p:txBody>
      </p:sp>
      <p:sp>
        <p:nvSpPr>
          <p:cNvPr id="6246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5AF7DFA-D67B-4DBE-B360-9828693EFC06}" type="slidenum">
              <a:rPr lang="el-GR" altLang="el-GR" smtClean="0">
                <a:latin typeface="Times New Roman" panose="02020603050405020304" pitchFamily="18" charset="0"/>
              </a:rPr>
              <a:pPr/>
              <a:t>49</a:t>
            </a:fld>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255735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l-GR" altLang="el-GR" smtClean="0"/>
          </a:p>
        </p:txBody>
      </p:sp>
      <p:sp>
        <p:nvSpPr>
          <p:cNvPr id="6451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55E6DD4-9525-42CF-9BAD-F6410158E92D}" type="slidenum">
              <a:rPr lang="el-GR" altLang="el-GR" smtClean="0">
                <a:latin typeface="Times New Roman" panose="02020603050405020304" pitchFamily="18" charset="0"/>
              </a:rPr>
              <a:pPr/>
              <a:t>50</a:t>
            </a:fld>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897055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l-GR" altLang="el-GR" smtClean="0"/>
          </a:p>
        </p:txBody>
      </p:sp>
      <p:sp>
        <p:nvSpPr>
          <p:cNvPr id="665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577C587A-41FD-425A-8E3D-3FDC24C05D63}" type="slidenum">
              <a:rPr lang="el-GR" altLang="el-GR" smtClean="0">
                <a:latin typeface="Times New Roman" panose="02020603050405020304" pitchFamily="18" charset="0"/>
              </a:rPr>
              <a:pPr/>
              <a:t>51</a:t>
            </a:fld>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864782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l-GR" altLang="el-GR" smtClean="0"/>
          </a:p>
        </p:txBody>
      </p:sp>
    </p:spTree>
    <p:extLst>
      <p:ext uri="{BB962C8B-B14F-4D97-AF65-F5344CB8AC3E}">
        <p14:creationId xmlns:p14="http://schemas.microsoft.com/office/powerpoint/2010/main" val="3176563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l-GR" altLang="el-GR" smtClean="0"/>
          </a:p>
        </p:txBody>
      </p:sp>
    </p:spTree>
    <p:extLst>
      <p:ext uri="{BB962C8B-B14F-4D97-AF65-F5344CB8AC3E}">
        <p14:creationId xmlns:p14="http://schemas.microsoft.com/office/powerpoint/2010/main" val="1586325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dirty="0"/>
          </a:p>
        </p:txBody>
      </p:sp>
    </p:spTree>
    <p:extLst>
      <p:ext uri="{BB962C8B-B14F-4D97-AF65-F5344CB8AC3E}">
        <p14:creationId xmlns:p14="http://schemas.microsoft.com/office/powerpoint/2010/main" val="338498502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fld id="{B8D8D9AF-ABEB-4DB2-A9A7-7565346C194D}" type="slidenum">
              <a:rPr lang="el-GR" smtClean="0">
                <a:solidFill>
                  <a:srgbClr val="5075BC"/>
                </a:solidFill>
              </a:rPr>
              <a:pPr algn="ctr">
                <a:defRPr/>
              </a:pPr>
              <a:t>‹#›</a:t>
            </a:fld>
            <a:endParaRPr lang="el-GR" dirty="0">
              <a:solidFill>
                <a:srgbClr val="5075BC"/>
              </a:solidFill>
            </a:endParaRPr>
          </a:p>
        </p:txBody>
      </p:sp>
      <p:sp>
        <p:nvSpPr>
          <p:cNvPr id="5" name="2 - Θέση υποσέλιδου"/>
          <p:cNvSpPr txBox="1">
            <a:spLocks/>
          </p:cNvSpPr>
          <p:nvPr/>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rPr>
              <a:t>Ενότητα 7: Στοιχεία μνήμης</a:t>
            </a:r>
            <a:endParaRPr lang="el-GR" sz="1000" dirty="0" smtClean="0">
              <a:solidFill>
                <a:srgbClr val="5075BC"/>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56446857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47873979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fld id="{47891D65-4FD5-4C9E-8125-9533E90E911E}" type="slidenum">
              <a:rPr lang="el-GR" smtClean="0">
                <a:solidFill>
                  <a:srgbClr val="5075BC"/>
                </a:solidFill>
              </a:rPr>
              <a:pPr algn="ctr">
                <a:defRPr/>
              </a:pPr>
              <a:t>‹#›</a:t>
            </a:fld>
            <a:endParaRPr lang="el-GR" dirty="0">
              <a:solidFill>
                <a:srgbClr val="5075BC"/>
              </a:solidFill>
            </a:endParaRPr>
          </a:p>
        </p:txBody>
      </p:sp>
      <p:sp>
        <p:nvSpPr>
          <p:cNvPr id="5" name="2 - Θέση υποσέλιδου" descr="[DECORATIVE]"/>
          <p:cNvSpPr txBox="1">
            <a:spLocks/>
          </p:cNvSpPr>
          <p:nvPr/>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rPr>
              <a:t>Ενότητα 7: Στοιχεία μνήμης</a:t>
            </a:r>
            <a:endParaRPr lang="el-GR" sz="1000" dirty="0" smtClean="0">
              <a:solidFill>
                <a:srgbClr val="5075BC"/>
              </a:solidFill>
            </a:endParaRPr>
          </a:p>
        </p:txBody>
      </p:sp>
      <p:pic>
        <p:nvPicPr>
          <p:cNvPr id="6" name="Picture 5" descr="[DECORATIV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Tree>
    <p:extLst>
      <p:ext uri="{BB962C8B-B14F-4D97-AF65-F5344CB8AC3E}">
        <p14:creationId xmlns:p14="http://schemas.microsoft.com/office/powerpoint/2010/main" val="2474460940"/>
      </p:ext>
    </p:extLst>
  </p:cSld>
  <p:clrMapOvr>
    <a:masterClrMapping/>
  </p:clrMapOvr>
  <p:transition/>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Tree>
    <p:extLst>
      <p:ext uri="{BB962C8B-B14F-4D97-AF65-F5344CB8AC3E}">
        <p14:creationId xmlns:p14="http://schemas.microsoft.com/office/powerpoint/2010/main" val="267096805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p:cNvSpPr txBox="1">
            <a:spLocks/>
          </p:cNvSpPr>
          <p:nvPr/>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fld id="{5D3FB25A-BBC0-4EA0-8774-A73A77F43FCC}" type="slidenum">
              <a:rPr lang="el-GR" smtClean="0">
                <a:solidFill>
                  <a:srgbClr val="5075BC"/>
                </a:solidFill>
              </a:rPr>
              <a:pPr algn="ctr">
                <a:defRPr/>
              </a:pPr>
              <a:t>‹#›</a:t>
            </a:fld>
            <a:endParaRPr lang="el-GR" dirty="0">
              <a:solidFill>
                <a:srgbClr val="5075BC"/>
              </a:solidFill>
            </a:endParaRPr>
          </a:p>
        </p:txBody>
      </p:sp>
      <p:sp>
        <p:nvSpPr>
          <p:cNvPr id="6" name="2 - Θέση υποσέλιδου"/>
          <p:cNvSpPr txBox="1">
            <a:spLocks/>
          </p:cNvSpPr>
          <p:nvPr/>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rPr>
              <a:t>Ενότητα 7: Στοιχεία μνήμης</a:t>
            </a:r>
            <a:endParaRPr lang="el-GR" sz="1000" dirty="0" smtClean="0">
              <a:solidFill>
                <a:srgbClr val="5075BC"/>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92525128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descr="[DECORATIVE]"/>
          <p:cNvSpPr txBox="1">
            <a:spLocks/>
          </p:cNvSpPr>
          <p:nvPr/>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fld id="{77B698D3-8E7C-4045-8180-E1488241FE80}" type="slidenum">
              <a:rPr lang="el-GR" smtClean="0">
                <a:solidFill>
                  <a:srgbClr val="5075BC"/>
                </a:solidFill>
              </a:rPr>
              <a:pPr algn="ctr">
                <a:defRPr/>
              </a:pPr>
              <a:t>‹#›</a:t>
            </a:fld>
            <a:endParaRPr lang="el-GR" dirty="0">
              <a:solidFill>
                <a:srgbClr val="5075BC"/>
              </a:solidFill>
            </a:endParaRPr>
          </a:p>
        </p:txBody>
      </p:sp>
      <p:sp>
        <p:nvSpPr>
          <p:cNvPr id="8" name="2 - Θέση υποσέλιδου" descr="[DECORATIVE]"/>
          <p:cNvSpPr txBox="1">
            <a:spLocks/>
          </p:cNvSpPr>
          <p:nvPr/>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rPr>
              <a:t>Ενότητα 7: Στοιχεία μνήμης</a:t>
            </a:r>
            <a:endParaRPr lang="el-GR" sz="1000" dirty="0" smtClean="0">
              <a:solidFill>
                <a:srgbClr val="5075BC"/>
              </a:solidFill>
            </a:endParaRPr>
          </a:p>
        </p:txBody>
      </p:sp>
      <p:pic>
        <p:nvPicPr>
          <p:cNvPr id="9" name="Picture 8" descr="[DECORATIV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8975798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descr="[DECORATIVE]"/>
          <p:cNvSpPr txBox="1">
            <a:spLocks/>
          </p:cNvSpPr>
          <p:nvPr/>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fld id="{35F80DA4-E160-44DA-A325-2676CE6E8689}" type="slidenum">
              <a:rPr lang="el-GR" smtClean="0">
                <a:solidFill>
                  <a:srgbClr val="5075BC"/>
                </a:solidFill>
              </a:rPr>
              <a:pPr algn="ctr">
                <a:defRPr/>
              </a:pPr>
              <a:t>‹#›</a:t>
            </a:fld>
            <a:endParaRPr lang="el-GR" dirty="0">
              <a:solidFill>
                <a:srgbClr val="5075BC"/>
              </a:solidFill>
            </a:endParaRPr>
          </a:p>
        </p:txBody>
      </p:sp>
      <p:sp>
        <p:nvSpPr>
          <p:cNvPr id="4" name="2 - Θέση υποσέλιδου" descr="[DECORATIVE]"/>
          <p:cNvSpPr txBox="1">
            <a:spLocks/>
          </p:cNvSpPr>
          <p:nvPr/>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rPr>
              <a:t>Ενότητα 7: Στοιχεία μνήμης</a:t>
            </a:r>
            <a:endParaRPr lang="el-GR" sz="1000" dirty="0" smtClean="0">
              <a:solidFill>
                <a:srgbClr val="5075BC"/>
              </a:solidFill>
            </a:endParaRPr>
          </a:p>
        </p:txBody>
      </p:sp>
      <p:pic>
        <p:nvPicPr>
          <p:cNvPr id="5" name="Picture 4" descr="[DECORATIV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Tree>
    <p:extLst>
      <p:ext uri="{BB962C8B-B14F-4D97-AF65-F5344CB8AC3E}">
        <p14:creationId xmlns:p14="http://schemas.microsoft.com/office/powerpoint/2010/main" val="158506128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384881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Περιεχόμενο με λεζάντα">
    <p:spTree>
      <p:nvGrpSpPr>
        <p:cNvPr id="1" name=""/>
        <p:cNvGrpSpPr/>
        <p:nvPr/>
      </p:nvGrpSpPr>
      <p:grpSpPr>
        <a:xfrm>
          <a:off x="0" y="0"/>
          <a:ext cx="0" cy="0"/>
          <a:chOff x="0" y="0"/>
          <a:chExt cx="0" cy="0"/>
        </a:xfrm>
      </p:grpSpPr>
      <p:sp>
        <p:nvSpPr>
          <p:cNvPr id="5" name="Θέση αριθμού διαφάνειας 5" descr="[DECORATIVE]"/>
          <p:cNvSpPr txBox="1">
            <a:spLocks/>
          </p:cNvSpPr>
          <p:nvPr/>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fld id="{18A2BF11-534B-4370-A747-A6DA54A50663}" type="slidenum">
              <a:rPr lang="el-GR" smtClean="0">
                <a:solidFill>
                  <a:srgbClr val="5075BC"/>
                </a:solidFill>
              </a:rPr>
              <a:pPr algn="ctr">
                <a:defRPr/>
              </a:pPr>
              <a:t>‹#›</a:t>
            </a:fld>
            <a:endParaRPr lang="el-GR" dirty="0">
              <a:solidFill>
                <a:srgbClr val="5075BC"/>
              </a:solidFill>
            </a:endParaRPr>
          </a:p>
        </p:txBody>
      </p:sp>
      <p:sp>
        <p:nvSpPr>
          <p:cNvPr id="7" name="2 - Θέση υποσέλιδου" descr="[DECORATIVE]"/>
          <p:cNvSpPr txBox="1">
            <a:spLocks/>
          </p:cNvSpPr>
          <p:nvPr/>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rPr>
              <a:t>Ενότητα 7: Στοιχεία μνήμης</a:t>
            </a:r>
            <a:endParaRPr lang="el-GR" sz="1000" dirty="0" smtClean="0">
              <a:solidFill>
                <a:srgbClr val="5075BC"/>
              </a:solidFill>
            </a:endParaRPr>
          </a:p>
        </p:txBody>
      </p:sp>
      <p:pic>
        <p:nvPicPr>
          <p:cNvPr id="8" name="Picture 7" descr="[DECORATIV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smtClean="0"/>
              <a:t>Στυλ κύριου τίτλου</a:t>
            </a:r>
            <a:endParaRPr lang="el-GR" dirty="0"/>
          </a:p>
        </p:txBody>
      </p:sp>
    </p:spTree>
    <p:extLst>
      <p:ext uri="{BB962C8B-B14F-4D97-AF65-F5344CB8AC3E}">
        <p14:creationId xmlns:p14="http://schemas.microsoft.com/office/powerpoint/2010/main" val="391618503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Εικόνα με λεζάντα">
    <p:spTree>
      <p:nvGrpSpPr>
        <p:cNvPr id="1" name=""/>
        <p:cNvGrpSpPr/>
        <p:nvPr/>
      </p:nvGrpSpPr>
      <p:grpSpPr>
        <a:xfrm>
          <a:off x="0" y="0"/>
          <a:ext cx="0" cy="0"/>
          <a:chOff x="0" y="0"/>
          <a:chExt cx="0" cy="0"/>
        </a:xfrm>
      </p:grpSpPr>
      <p:sp>
        <p:nvSpPr>
          <p:cNvPr id="5" name="Θέση αριθμού διαφάνειας 5" descr="[DECORATIVE]"/>
          <p:cNvSpPr txBox="1">
            <a:spLocks/>
          </p:cNvSpPr>
          <p:nvPr/>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fld id="{3AD41766-3C87-4F03-95EB-E8E6D6464939}" type="slidenum">
              <a:rPr lang="el-GR" smtClean="0">
                <a:solidFill>
                  <a:srgbClr val="5075BC"/>
                </a:solidFill>
              </a:rPr>
              <a:pPr algn="ctr">
                <a:defRPr/>
              </a:pPr>
              <a:t>‹#›</a:t>
            </a:fld>
            <a:endParaRPr lang="el-GR" dirty="0">
              <a:solidFill>
                <a:srgbClr val="5075BC"/>
              </a:solidFill>
            </a:endParaRPr>
          </a:p>
        </p:txBody>
      </p:sp>
      <p:sp>
        <p:nvSpPr>
          <p:cNvPr id="6" name="2 - Θέση υποσέλιδου" descr="[DECORATIVE]"/>
          <p:cNvSpPr txBox="1">
            <a:spLocks/>
          </p:cNvSpPr>
          <p:nvPr/>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rPr>
              <a:t>Ενότητα 7: Στοιχεία μνήμης</a:t>
            </a:r>
            <a:endParaRPr lang="el-GR" sz="1000" dirty="0" smtClean="0">
              <a:solidFill>
                <a:srgbClr val="5075BC"/>
              </a:solidFill>
            </a:endParaRPr>
          </a:p>
        </p:txBody>
      </p:sp>
      <p:pic>
        <p:nvPicPr>
          <p:cNvPr id="7" name="Picture 6" descr="[DECORATIV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εικόνα</a:t>
            </a:r>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smtClean="0"/>
              <a:t>Στυλ κύριου τίτλου</a:t>
            </a:r>
            <a:endParaRPr lang="el-GR" dirty="0"/>
          </a:p>
        </p:txBody>
      </p:sp>
    </p:spTree>
    <p:extLst>
      <p:ext uri="{BB962C8B-B14F-4D97-AF65-F5344CB8AC3E}">
        <p14:creationId xmlns:p14="http://schemas.microsoft.com/office/powerpoint/2010/main" val="332100457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Tree>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Lst>
  <p:transition/>
  <p:timing>
    <p:tnLst>
      <p:par>
        <p:cTn id="1" dur="indefinite" restart="never" nodeType="tmRoot"/>
      </p:par>
    </p:tnLst>
  </p:timing>
  <p:hf hdr="0" ftr="0"/>
  <p:txStyles>
    <p:titleStyle>
      <a:lvl1pPr algn="ctr" rtl="0" eaLnBrk="0" fontAlgn="base" hangingPunct="0">
        <a:spcBef>
          <a:spcPct val="0"/>
        </a:spcBef>
        <a:spcAft>
          <a:spcPct val="0"/>
        </a:spcAft>
        <a:defRPr sz="4400" kern="1200">
          <a:solidFill>
            <a:schemeClr val="accent1"/>
          </a:solidFill>
          <a:latin typeface="+mj-lt"/>
          <a:ea typeface="+mj-ea"/>
          <a:cs typeface="+mj-cs"/>
        </a:defRPr>
      </a:lvl1pPr>
      <a:lvl2pPr algn="ctr" rtl="0" eaLnBrk="0" fontAlgn="base" hangingPunct="0">
        <a:spcBef>
          <a:spcPct val="0"/>
        </a:spcBef>
        <a:spcAft>
          <a:spcPct val="0"/>
        </a:spcAft>
        <a:defRPr sz="4400">
          <a:solidFill>
            <a:schemeClr val="accent1"/>
          </a:solidFill>
          <a:latin typeface="Calibri" panose="020F0502020204030204" pitchFamily="34" charset="0"/>
        </a:defRPr>
      </a:lvl2pPr>
      <a:lvl3pPr algn="ctr" rtl="0" eaLnBrk="0" fontAlgn="base" hangingPunct="0">
        <a:spcBef>
          <a:spcPct val="0"/>
        </a:spcBef>
        <a:spcAft>
          <a:spcPct val="0"/>
        </a:spcAft>
        <a:defRPr sz="4400">
          <a:solidFill>
            <a:schemeClr val="accent1"/>
          </a:solidFill>
          <a:latin typeface="Calibri" panose="020F0502020204030204" pitchFamily="34" charset="0"/>
        </a:defRPr>
      </a:lvl3pPr>
      <a:lvl4pPr algn="ctr" rtl="0" eaLnBrk="0" fontAlgn="base" hangingPunct="0">
        <a:spcBef>
          <a:spcPct val="0"/>
        </a:spcBef>
        <a:spcAft>
          <a:spcPct val="0"/>
        </a:spcAft>
        <a:defRPr sz="4400">
          <a:solidFill>
            <a:schemeClr val="accent1"/>
          </a:solidFill>
          <a:latin typeface="Calibri" panose="020F0502020204030204" pitchFamily="34" charset="0"/>
        </a:defRPr>
      </a:lvl4pPr>
      <a:lvl5pPr algn="ctr" rtl="0" eaLnBrk="0" fontAlgn="base" hangingPunct="0">
        <a:spcBef>
          <a:spcPct val="0"/>
        </a:spcBef>
        <a:spcAft>
          <a:spcPct val="0"/>
        </a:spcAft>
        <a:defRPr sz="4400">
          <a:solidFill>
            <a:schemeClr val="accent1"/>
          </a:solidFill>
          <a:latin typeface="Calibri" panose="020F0502020204030204" pitchFamily="34" charset="0"/>
        </a:defRPr>
      </a:lvl5pPr>
      <a:lvl6pPr marL="457200" algn="ctr" rtl="0" fontAlgn="base">
        <a:spcBef>
          <a:spcPct val="0"/>
        </a:spcBef>
        <a:spcAft>
          <a:spcPct val="0"/>
        </a:spcAft>
        <a:defRPr sz="4400">
          <a:solidFill>
            <a:schemeClr val="accent1"/>
          </a:solidFill>
          <a:latin typeface="Calibri" panose="020F0502020204030204" pitchFamily="34" charset="0"/>
        </a:defRPr>
      </a:lvl6pPr>
      <a:lvl7pPr marL="914400" algn="ctr" rtl="0" fontAlgn="base">
        <a:spcBef>
          <a:spcPct val="0"/>
        </a:spcBef>
        <a:spcAft>
          <a:spcPct val="0"/>
        </a:spcAft>
        <a:defRPr sz="4400">
          <a:solidFill>
            <a:schemeClr val="accent1"/>
          </a:solidFill>
          <a:latin typeface="Calibri" panose="020F0502020204030204" pitchFamily="34" charset="0"/>
        </a:defRPr>
      </a:lvl7pPr>
      <a:lvl8pPr marL="1371600" algn="ctr" rtl="0" fontAlgn="base">
        <a:spcBef>
          <a:spcPct val="0"/>
        </a:spcBef>
        <a:spcAft>
          <a:spcPct val="0"/>
        </a:spcAft>
        <a:defRPr sz="4400">
          <a:solidFill>
            <a:schemeClr val="accent1"/>
          </a:solidFill>
          <a:latin typeface="Calibri" panose="020F0502020204030204" pitchFamily="34" charset="0"/>
        </a:defRPr>
      </a:lvl8pPr>
      <a:lvl9pPr marL="1828800" algn="ctr" rtl="0" fontAlgn="base">
        <a:spcBef>
          <a:spcPct val="0"/>
        </a:spcBef>
        <a:spcAft>
          <a:spcPct val="0"/>
        </a:spcAft>
        <a:defRPr sz="4400">
          <a:solidFill>
            <a:schemeClr val="accent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slideLayout" Target="../slideLayouts/slideLayout2.xml"/><Relationship Id="rId5" Type="http://schemas.openxmlformats.org/officeDocument/2006/relationships/tags" Target="../tags/tag38.xml"/><Relationship Id="rId4" Type="http://schemas.openxmlformats.org/officeDocument/2006/relationships/tags" Target="../tags/tag37.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s>
</file>

<file path=ppt/slides/_rels/slide13.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slideLayout" Target="../slideLayouts/slideLayout2.xml"/><Relationship Id="rId5" Type="http://schemas.openxmlformats.org/officeDocument/2006/relationships/tags" Target="../tags/tag48.xml"/><Relationship Id="rId4" Type="http://schemas.openxmlformats.org/officeDocument/2006/relationships/tags" Target="../tags/tag4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8.xml"/><Relationship Id="rId1" Type="http://schemas.openxmlformats.org/officeDocument/2006/relationships/tags" Target="../tags/tag4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52.xml"/><Relationship Id="rId7" Type="http://schemas.openxmlformats.org/officeDocument/2006/relationships/slideLayout" Target="../slideLayouts/slideLayout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slideLayout" Target="../slideLayouts/slideLayout2.xml"/><Relationship Id="rId4" Type="http://schemas.openxmlformats.org/officeDocument/2006/relationships/tags" Target="../tags/tag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8.xml"/><Relationship Id="rId7" Type="http://schemas.openxmlformats.org/officeDocument/2006/relationships/tags" Target="../tags/tag62.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 Id="rId9"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tags" Target="../tags/tag78.xml"/><Relationship Id="rId3" Type="http://schemas.openxmlformats.org/officeDocument/2006/relationships/tags" Target="../tags/tag73.xml"/><Relationship Id="rId7" Type="http://schemas.openxmlformats.org/officeDocument/2006/relationships/tags" Target="../tags/tag77.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slideLayout" Target="../slideLayouts/slideLayout2.xml"/><Relationship Id="rId5" Type="http://schemas.openxmlformats.org/officeDocument/2006/relationships/tags" Target="../tags/tag75.xml"/><Relationship Id="rId10" Type="http://schemas.openxmlformats.org/officeDocument/2006/relationships/tags" Target="../tags/tag80.xml"/><Relationship Id="rId4" Type="http://schemas.openxmlformats.org/officeDocument/2006/relationships/tags" Target="../tags/tag74.xml"/><Relationship Id="rId9" Type="http://schemas.openxmlformats.org/officeDocument/2006/relationships/tags" Target="../tags/tag7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slideLayout" Target="../slideLayouts/slideLayout2.xml"/><Relationship Id="rId4" Type="http://schemas.openxmlformats.org/officeDocument/2006/relationships/tags" Target="../tags/tag84.xml"/></Relationships>
</file>

<file path=ppt/slides/_rels/slide3.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slideLayout" Target="../slideLayouts/slideLayout2.xml"/><Relationship Id="rId4" Type="http://schemas.openxmlformats.org/officeDocument/2006/relationships/tags" Target="../tags/tag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32.xml.rels><?xml version="1.0" encoding="UTF-8" standalone="yes"?>
<Relationships xmlns="http://schemas.openxmlformats.org/package/2006/relationships"><Relationship Id="rId3" Type="http://schemas.openxmlformats.org/officeDocument/2006/relationships/tags" Target="../tags/tag88.xml"/><Relationship Id="rId7" Type="http://schemas.openxmlformats.org/officeDocument/2006/relationships/slideLayout" Target="../slideLayouts/slideLayout2.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5" Type="http://schemas.openxmlformats.org/officeDocument/2006/relationships/tags" Target="../tags/tag90.xml"/><Relationship Id="rId4" Type="http://schemas.openxmlformats.org/officeDocument/2006/relationships/tags" Target="../tags/tag89.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3.xml"/><Relationship Id="rId1" Type="http://schemas.openxmlformats.org/officeDocument/2006/relationships/tags" Target="../tags/tag92.xml"/></Relationships>
</file>

<file path=ppt/slides/_rels/slide36.xml.rels><?xml version="1.0" encoding="UTF-8" standalone="yes"?>
<Relationships xmlns="http://schemas.openxmlformats.org/package/2006/relationships"><Relationship Id="rId8" Type="http://schemas.openxmlformats.org/officeDocument/2006/relationships/tags" Target="../tags/tag101.xml"/><Relationship Id="rId3" Type="http://schemas.openxmlformats.org/officeDocument/2006/relationships/tags" Target="../tags/tag96.xml"/><Relationship Id="rId7" Type="http://schemas.openxmlformats.org/officeDocument/2006/relationships/tags" Target="../tags/tag100.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9"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tags" Target="../tags/tag114.xml"/><Relationship Id="rId3" Type="http://schemas.openxmlformats.org/officeDocument/2006/relationships/tags" Target="../tags/tag104.xml"/><Relationship Id="rId7" Type="http://schemas.openxmlformats.org/officeDocument/2006/relationships/tags" Target="../tags/tag108.xml"/><Relationship Id="rId12" Type="http://schemas.openxmlformats.org/officeDocument/2006/relationships/tags" Target="../tags/tag113.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tags" Target="../tags/tag112.xml"/><Relationship Id="rId5" Type="http://schemas.openxmlformats.org/officeDocument/2006/relationships/tags" Target="../tags/tag106.xml"/><Relationship Id="rId15" Type="http://schemas.openxmlformats.org/officeDocument/2006/relationships/slideLayout" Target="../slideLayouts/slideLayout2.xml"/><Relationship Id="rId10" Type="http://schemas.openxmlformats.org/officeDocument/2006/relationships/tags" Target="../tags/tag111.xml"/><Relationship Id="rId4" Type="http://schemas.openxmlformats.org/officeDocument/2006/relationships/tags" Target="../tags/tag105.xml"/><Relationship Id="rId9" Type="http://schemas.openxmlformats.org/officeDocument/2006/relationships/tags" Target="../tags/tag110.xml"/><Relationship Id="rId14" Type="http://schemas.openxmlformats.org/officeDocument/2006/relationships/tags" Target="../tags/tag1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tags" Target="../tags/tag128.xml"/><Relationship Id="rId3" Type="http://schemas.openxmlformats.org/officeDocument/2006/relationships/tags" Target="../tags/tag118.xml"/><Relationship Id="rId7" Type="http://schemas.openxmlformats.org/officeDocument/2006/relationships/tags" Target="../tags/tag122.xml"/><Relationship Id="rId12" Type="http://schemas.openxmlformats.org/officeDocument/2006/relationships/tags" Target="../tags/tag127.xml"/><Relationship Id="rId17" Type="http://schemas.openxmlformats.org/officeDocument/2006/relationships/slideLayout" Target="../slideLayouts/slideLayout2.xml"/><Relationship Id="rId2" Type="http://schemas.openxmlformats.org/officeDocument/2006/relationships/tags" Target="../tags/tag117.xml"/><Relationship Id="rId16" Type="http://schemas.openxmlformats.org/officeDocument/2006/relationships/tags" Target="../tags/tag131.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5" Type="http://schemas.openxmlformats.org/officeDocument/2006/relationships/tags" Target="../tags/tag120.xml"/><Relationship Id="rId15" Type="http://schemas.openxmlformats.org/officeDocument/2006/relationships/tags" Target="../tags/tag130.xml"/><Relationship Id="rId10" Type="http://schemas.openxmlformats.org/officeDocument/2006/relationships/tags" Target="../tags/tag125.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slideLayout" Target="../slideLayouts/slideLayout2.xml"/><Relationship Id="rId4" Type="http://schemas.openxmlformats.org/officeDocument/2006/relationships/tags" Target="../tags/tag15.xml"/></Relationships>
</file>

<file path=ppt/slides/_rels/slide40.xml.rels><?xml version="1.0" encoding="UTF-8" standalone="yes"?>
<Relationships xmlns="http://schemas.openxmlformats.org/package/2006/relationships"><Relationship Id="rId8" Type="http://schemas.openxmlformats.org/officeDocument/2006/relationships/tags" Target="../tags/tag139.xml"/><Relationship Id="rId13" Type="http://schemas.openxmlformats.org/officeDocument/2006/relationships/tags" Target="../tags/tag144.xml"/><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tags" Target="../tags/tag143.xml"/><Relationship Id="rId17" Type="http://schemas.openxmlformats.org/officeDocument/2006/relationships/slideLayout" Target="../slideLayouts/slideLayout2.xml"/><Relationship Id="rId2" Type="http://schemas.openxmlformats.org/officeDocument/2006/relationships/tags" Target="../tags/tag133.xml"/><Relationship Id="rId16" Type="http://schemas.openxmlformats.org/officeDocument/2006/relationships/tags" Target="../tags/tag147.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tags" Target="../tags/tag142.xml"/><Relationship Id="rId5" Type="http://schemas.openxmlformats.org/officeDocument/2006/relationships/tags" Target="../tags/tag136.xml"/><Relationship Id="rId15" Type="http://schemas.openxmlformats.org/officeDocument/2006/relationships/tags" Target="../tags/tag146.xml"/><Relationship Id="rId10" Type="http://schemas.openxmlformats.org/officeDocument/2006/relationships/tags" Target="../tags/tag141.xml"/><Relationship Id="rId4" Type="http://schemas.openxmlformats.org/officeDocument/2006/relationships/tags" Target="../tags/tag135.xml"/><Relationship Id="rId9" Type="http://schemas.openxmlformats.org/officeDocument/2006/relationships/tags" Target="../tags/tag140.xml"/><Relationship Id="rId14" Type="http://schemas.openxmlformats.org/officeDocument/2006/relationships/tags" Target="../tags/tag145.xml"/></Relationships>
</file>

<file path=ppt/slides/_rels/slide41.xml.rels><?xml version="1.0" encoding="UTF-8" standalone="yes"?>
<Relationships xmlns="http://schemas.openxmlformats.org/package/2006/relationships"><Relationship Id="rId8" Type="http://schemas.openxmlformats.org/officeDocument/2006/relationships/tags" Target="../tags/tag155.xml"/><Relationship Id="rId13" Type="http://schemas.openxmlformats.org/officeDocument/2006/relationships/tags" Target="../tags/tag160.xml"/><Relationship Id="rId3" Type="http://schemas.openxmlformats.org/officeDocument/2006/relationships/tags" Target="../tags/tag150.xml"/><Relationship Id="rId7" Type="http://schemas.openxmlformats.org/officeDocument/2006/relationships/tags" Target="../tags/tag154.xml"/><Relationship Id="rId12" Type="http://schemas.openxmlformats.org/officeDocument/2006/relationships/tags" Target="../tags/tag159.xml"/><Relationship Id="rId17" Type="http://schemas.openxmlformats.org/officeDocument/2006/relationships/slideLayout" Target="../slideLayouts/slideLayout2.xml"/><Relationship Id="rId2" Type="http://schemas.openxmlformats.org/officeDocument/2006/relationships/tags" Target="../tags/tag149.xml"/><Relationship Id="rId16" Type="http://schemas.openxmlformats.org/officeDocument/2006/relationships/tags" Target="../tags/tag163.xml"/><Relationship Id="rId1" Type="http://schemas.openxmlformats.org/officeDocument/2006/relationships/tags" Target="../tags/tag148.xml"/><Relationship Id="rId6" Type="http://schemas.openxmlformats.org/officeDocument/2006/relationships/tags" Target="../tags/tag153.xml"/><Relationship Id="rId11" Type="http://schemas.openxmlformats.org/officeDocument/2006/relationships/tags" Target="../tags/tag158.xml"/><Relationship Id="rId5" Type="http://schemas.openxmlformats.org/officeDocument/2006/relationships/tags" Target="../tags/tag152.xml"/><Relationship Id="rId15" Type="http://schemas.openxmlformats.org/officeDocument/2006/relationships/tags" Target="../tags/tag162.xml"/><Relationship Id="rId10" Type="http://schemas.openxmlformats.org/officeDocument/2006/relationships/tags" Target="../tags/tag157.xml"/><Relationship Id="rId4" Type="http://schemas.openxmlformats.org/officeDocument/2006/relationships/tags" Target="../tags/tag151.xml"/><Relationship Id="rId9" Type="http://schemas.openxmlformats.org/officeDocument/2006/relationships/tags" Target="../tags/tag156.xml"/><Relationship Id="rId14" Type="http://schemas.openxmlformats.org/officeDocument/2006/relationships/tags" Target="../tags/tag16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4.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5.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6.xml"/></Relationships>
</file>

<file path=ppt/slides/_rels/slide4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tags" Target="../tags/tag167.xml"/><Relationship Id="rId4" Type="http://schemas.openxmlformats.org/officeDocument/2006/relationships/image" Target="../media/image8.jpeg"/></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68.xml"/><Relationship Id="rId4" Type="http://schemas.openxmlformats.org/officeDocument/2006/relationships/image" Target="../media/image9.jpeg"/></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slideLayout" Target="../slideLayouts/slideLayout2.xml"/><Relationship Id="rId4" Type="http://schemas.openxmlformats.org/officeDocument/2006/relationships/tags" Target="../tags/tag1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opencourses.uoa.gr/courses/DI102/"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69.xml"/><Relationship Id="rId5" Type="http://schemas.openxmlformats.org/officeDocument/2006/relationships/image" Target="../media/image10.png"/><Relationship Id="rId4" Type="http://schemas.openxmlformats.org/officeDocument/2006/relationships/hyperlink" Target="%5b1%5d%20http:/creativecommons.org/licenses/by-nc-sa/4.0/" TargetMode="Externa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slideLayout" Target="../slideLayouts/slideLayout2.xml"/><Relationship Id="rId5" Type="http://schemas.openxmlformats.org/officeDocument/2006/relationships/tags" Target="../tags/tag24.xml"/><Relationship Id="rId4" Type="http://schemas.openxmlformats.org/officeDocument/2006/relationships/tags" Target="../tags/tag23.xml"/></Relationships>
</file>

<file path=ppt/slides/_rels/slide7.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slideLayout" Target="../slideLayouts/slideLayout2.xml"/><Relationship Id="rId4" Type="http://schemas.openxmlformats.org/officeDocument/2006/relationships/tags" Target="../tags/tag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6" descr="Λογότυπο Εθνικόν και Καποδιστριακόν Πανεπιστήμιον Αθηνών"/>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Τίτλος 1"/>
          <p:cNvSpPr>
            <a:spLocks noGrp="1"/>
          </p:cNvSpPr>
          <p:nvPr>
            <p:ph type="ctrTitle"/>
            <p:custDataLst>
              <p:tags r:id="rId2"/>
            </p:custDataLst>
          </p:nvPr>
        </p:nvSpPr>
        <p:spPr>
          <a:xfrm>
            <a:off x="685800" y="2006600"/>
            <a:ext cx="7772400" cy="1470025"/>
          </a:xfrm>
        </p:spPr>
        <p:txBody>
          <a:bodyPr/>
          <a:lstStyle/>
          <a:p>
            <a:pPr eaLnBrk="1" hangingPunct="1"/>
            <a:r>
              <a:rPr lang="el-GR" altLang="el-GR" dirty="0">
                <a:solidFill>
                  <a:srgbClr val="5075BC"/>
                </a:solidFill>
              </a:rPr>
              <a:t>Σχεδίαση CMOS Ψηφιακών Ολοκληρωμένων Κυκλωμάτων</a:t>
            </a:r>
          </a:p>
        </p:txBody>
      </p:sp>
      <p:sp>
        <p:nvSpPr>
          <p:cNvPr id="15364" name="Υπότιτλος 2"/>
          <p:cNvSpPr>
            <a:spLocks noGrp="1"/>
          </p:cNvSpPr>
          <p:nvPr>
            <p:ph type="subTitle" idx="1"/>
          </p:nvPr>
        </p:nvSpPr>
        <p:spPr>
          <a:xfrm>
            <a:off x="682625" y="3562350"/>
            <a:ext cx="7775575" cy="2997200"/>
          </a:xfrm>
        </p:spPr>
        <p:txBody>
          <a:bodyPr/>
          <a:lstStyle/>
          <a:p>
            <a:pPr eaLnBrk="1" hangingPunct="1"/>
            <a:r>
              <a:rPr lang="el-GR" altLang="el-GR" sz="2800" dirty="0">
                <a:solidFill>
                  <a:srgbClr val="5075BC"/>
                </a:solidFill>
              </a:rPr>
              <a:t>Ενότητα </a:t>
            </a:r>
            <a:r>
              <a:rPr lang="el-GR" altLang="el-GR" sz="2800" dirty="0" smtClean="0">
                <a:solidFill>
                  <a:srgbClr val="5075BC"/>
                </a:solidFill>
              </a:rPr>
              <a:t>7: </a:t>
            </a:r>
            <a:r>
              <a:rPr lang="el-GR" altLang="el-GR" sz="2800" dirty="0" smtClean="0"/>
              <a:t>Στοιχεία μνήμης</a:t>
            </a:r>
            <a:endParaRPr lang="el-GR" altLang="el-GR" sz="2800" dirty="0"/>
          </a:p>
          <a:p>
            <a:pPr eaLnBrk="1" hangingPunct="1"/>
            <a:endParaRPr lang="el-GR" altLang="el-GR" sz="2800" dirty="0" smtClean="0"/>
          </a:p>
          <a:p>
            <a:pPr eaLnBrk="1" hangingPunct="1"/>
            <a:r>
              <a:rPr lang="el-GR" altLang="el-GR" sz="2800" dirty="0" smtClean="0"/>
              <a:t>Αγγελική </a:t>
            </a:r>
            <a:r>
              <a:rPr lang="el-GR" altLang="el-GR" sz="2800" dirty="0" err="1" smtClean="0"/>
              <a:t>Αραπογιάννη</a:t>
            </a:r>
            <a:endParaRPr lang="en-US" altLang="el-GR" sz="2800" dirty="0" smtClean="0"/>
          </a:p>
          <a:p>
            <a:pPr eaLnBrk="1" hangingPunct="1"/>
            <a:r>
              <a:rPr lang="el-GR" altLang="el-GR" sz="2800" dirty="0"/>
              <a:t>Σχολή Θετικών </a:t>
            </a:r>
            <a:r>
              <a:rPr lang="el-GR" altLang="el-GR" sz="2800" dirty="0" smtClean="0"/>
              <a:t>Επιστημών</a:t>
            </a:r>
            <a:endParaRPr lang="en-US" altLang="el-GR" sz="2800" dirty="0" smtClean="0"/>
          </a:p>
          <a:p>
            <a:pPr eaLnBrk="1" hangingPunct="1"/>
            <a:r>
              <a:rPr lang="el-GR" altLang="el-GR" sz="2800" dirty="0" smtClean="0"/>
              <a:t>Τμήμα Πληροφορικής και Τηλεπικοινωνιών</a:t>
            </a:r>
          </a:p>
          <a:p>
            <a:pPr eaLnBrk="1" hangingPunct="1"/>
            <a:endParaRPr lang="el-GR" altLang="el-GR" sz="2800" dirty="0" smtClean="0"/>
          </a:p>
        </p:txBody>
      </p:sp>
    </p:spTree>
    <p:custDataLst>
      <p:tags r:id="rId1"/>
    </p:custDataLst>
    <p:extLst>
      <p:ext uri="{BB962C8B-B14F-4D97-AF65-F5344CB8AC3E}">
        <p14:creationId xmlns:p14="http://schemas.microsoft.com/office/powerpoint/2010/main" val="397080810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custDataLst>
              <p:tags r:id="rId2"/>
            </p:custDataLst>
          </p:nvPr>
        </p:nvSpPr>
        <p:spPr/>
        <p:txBody>
          <a:bodyPr/>
          <a:lstStyle/>
          <a:p>
            <a:r>
              <a:rPr lang="en-US" altLang="el-GR" dirty="0"/>
              <a:t>CMOS </a:t>
            </a:r>
            <a:r>
              <a:rPr lang="el-GR" altLang="el-GR" dirty="0"/>
              <a:t>Υλοποίηση</a:t>
            </a:r>
            <a:r>
              <a:rPr lang="en-US" altLang="el-GR" dirty="0"/>
              <a:t> </a:t>
            </a:r>
            <a:r>
              <a:rPr lang="en-US" altLang="el-GR" dirty="0" smtClean="0"/>
              <a:t>(</a:t>
            </a:r>
            <a:r>
              <a:rPr lang="el-GR" altLang="el-GR" dirty="0" smtClean="0"/>
              <a:t>2 </a:t>
            </a:r>
            <a:r>
              <a:rPr lang="el-GR" altLang="el-GR" dirty="0"/>
              <a:t>από 2)</a:t>
            </a:r>
            <a:endParaRPr lang="el-GR" dirty="0"/>
          </a:p>
        </p:txBody>
      </p:sp>
      <p:sp>
        <p:nvSpPr>
          <p:cNvPr id="5" name="Θέση κειμένου 4"/>
          <p:cNvSpPr>
            <a:spLocks noGrp="1"/>
          </p:cNvSpPr>
          <p:nvPr>
            <p:ph type="body" sz="half" idx="2"/>
          </p:nvPr>
        </p:nvSpPr>
        <p:spPr>
          <a:xfrm>
            <a:off x="457200" y="1556792"/>
            <a:ext cx="8229600" cy="4608512"/>
          </a:xfrm>
        </p:spPr>
        <p:txBody>
          <a:bodyPr>
            <a:normAutofit/>
          </a:bodyPr>
          <a:lstStyle/>
          <a:p>
            <a:r>
              <a:rPr lang="el-GR" altLang="el-GR" sz="3200" dirty="0"/>
              <a:t>Αντικαθιστώ και τις δύο </a:t>
            </a:r>
            <a:r>
              <a:rPr lang="en-US" altLang="el-GR" sz="3200" dirty="0"/>
              <a:t>NOT </a:t>
            </a:r>
            <a:r>
              <a:rPr lang="el-GR" altLang="el-GR" sz="3200" dirty="0"/>
              <a:t>και την </a:t>
            </a:r>
            <a:r>
              <a:rPr lang="en-US" altLang="el-GR" sz="3200" dirty="0"/>
              <a:t>AND </a:t>
            </a:r>
            <a:r>
              <a:rPr lang="el-GR" altLang="el-GR" sz="3200" dirty="0"/>
              <a:t>πύλη με μία </a:t>
            </a:r>
            <a:r>
              <a:rPr lang="en-US" altLang="el-GR" sz="3200" dirty="0"/>
              <a:t>NOR </a:t>
            </a:r>
            <a:r>
              <a:rPr lang="el-GR" altLang="el-GR" sz="3200" dirty="0"/>
              <a:t>και έχω</a:t>
            </a:r>
          </a:p>
          <a:p>
            <a:endParaRPr lang="el-GR" sz="3200" dirty="0"/>
          </a:p>
        </p:txBody>
      </p:sp>
      <p:pic>
        <p:nvPicPr>
          <p:cNvPr id="6" name="Θέση περιεχομένου 5" descr="Υλοποιήση με δύο NO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339752" y="2504215"/>
            <a:ext cx="5111750" cy="2591657"/>
          </a:xfrm>
        </p:spPr>
      </p:pic>
      <p:sp>
        <p:nvSpPr>
          <p:cNvPr id="7" name="TextBox 6"/>
          <p:cNvSpPr txBox="1"/>
          <p:nvPr/>
        </p:nvSpPr>
        <p:spPr>
          <a:xfrm>
            <a:off x="185645" y="5453070"/>
            <a:ext cx="8267836" cy="1088758"/>
          </a:xfrm>
          <a:prstGeom prst="rect">
            <a:avLst/>
          </a:prstGeom>
        </p:spPr>
        <p:txBody>
          <a:bodyPr vert="horz" wrap="square" lIns="91440" tIns="45720" rIns="91440" bIns="45720" rtlCol="0" anchor="ctr">
            <a:normAutofit/>
          </a:bodyPr>
          <a:lstStyle/>
          <a:p>
            <a:r>
              <a:rPr lang="el-GR" altLang="el-GR" sz="2800" dirty="0">
                <a:latin typeface="+mn-lt"/>
              </a:rPr>
              <a:t>Προσοχή! Με αντιστρέψιμες πύλες στον ατέρμων κύκλο έχω </a:t>
            </a:r>
            <a:r>
              <a:rPr lang="en-US" altLang="el-GR" sz="2800" dirty="0">
                <a:latin typeface="+mn-lt"/>
              </a:rPr>
              <a:t>Q </a:t>
            </a:r>
            <a:r>
              <a:rPr lang="el-GR" altLang="el-GR" sz="2800" dirty="0">
                <a:latin typeface="+mn-lt"/>
              </a:rPr>
              <a:t>και </a:t>
            </a:r>
            <a:r>
              <a:rPr lang="en-US" altLang="el-GR" sz="2800" dirty="0">
                <a:latin typeface="+mn-lt"/>
              </a:rPr>
              <a:t>Q’</a:t>
            </a:r>
            <a:endParaRPr lang="el-GR" altLang="el-GR" sz="2800" dirty="0">
              <a:latin typeface="+mn-lt"/>
            </a:endParaRPr>
          </a:p>
          <a:p>
            <a:endParaRPr lang="el-GR" sz="2800" dirty="0" smtClean="0">
              <a:latin typeface="+mn-lt"/>
            </a:endParaRPr>
          </a:p>
        </p:txBody>
      </p:sp>
    </p:spTree>
    <p:custDataLst>
      <p:tags r:id="rId1"/>
    </p:custDataLst>
    <p:extLst>
      <p:ext uri="{BB962C8B-B14F-4D97-AF65-F5344CB8AC3E}">
        <p14:creationId xmlns:p14="http://schemas.microsoft.com/office/powerpoint/2010/main" val="70664832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l-GR" altLang="el-GR" smtClean="0"/>
              <a:t>Εναλλακτική Απεικόνιση </a:t>
            </a:r>
          </a:p>
        </p:txBody>
      </p:sp>
      <p:grpSp>
        <p:nvGrpSpPr>
          <p:cNvPr id="12291" name="Group 2" descr="Εναλλακτική απεικόνιση υλοποίησης με 2 NOR"/>
          <p:cNvGrpSpPr>
            <a:grpSpLocks/>
          </p:cNvGrpSpPr>
          <p:nvPr/>
        </p:nvGrpSpPr>
        <p:grpSpPr bwMode="auto">
          <a:xfrm>
            <a:off x="2714625" y="1785938"/>
            <a:ext cx="3313113" cy="3171825"/>
            <a:chOff x="2935" y="7796"/>
            <a:chExt cx="5217" cy="4994"/>
          </a:xfrm>
        </p:grpSpPr>
        <p:sp>
          <p:nvSpPr>
            <p:cNvPr id="12292" name="Text Box 3" descr="Εναλλακτική απεικόνιση υλοποίησης με 2 NOR"/>
            <p:cNvSpPr txBox="1">
              <a:spLocks noChangeArrowheads="1"/>
            </p:cNvSpPr>
            <p:nvPr>
              <p:custDataLst>
                <p:tags r:id="rId2"/>
              </p:custDataLst>
            </p:nvPr>
          </p:nvSpPr>
          <p:spPr bwMode="auto">
            <a:xfrm>
              <a:off x="3162" y="11655"/>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sp>
          <p:nvSpPr>
            <p:cNvPr id="12293" name="Text Box 4" descr="[DECORATIVE]"/>
            <p:cNvSpPr txBox="1">
              <a:spLocks noChangeArrowheads="1"/>
            </p:cNvSpPr>
            <p:nvPr>
              <p:custDataLst>
                <p:tags r:id="rId3"/>
              </p:custDataLst>
            </p:nvPr>
          </p:nvSpPr>
          <p:spPr bwMode="auto">
            <a:xfrm>
              <a:off x="2935" y="8023"/>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R</a:t>
              </a:r>
              <a:endParaRPr lang="el-GR" altLang="el-GR" dirty="0"/>
            </a:p>
          </p:txBody>
        </p:sp>
        <p:grpSp>
          <p:nvGrpSpPr>
            <p:cNvPr id="12294" name="Group 5"/>
            <p:cNvGrpSpPr>
              <a:grpSpLocks/>
            </p:cNvGrpSpPr>
            <p:nvPr/>
          </p:nvGrpSpPr>
          <p:grpSpPr bwMode="auto">
            <a:xfrm>
              <a:off x="3843" y="10520"/>
              <a:ext cx="3178" cy="2270"/>
              <a:chOff x="5886" y="2121"/>
              <a:chExt cx="3178" cy="2270"/>
            </a:xfrm>
          </p:grpSpPr>
          <p:cxnSp>
            <p:nvCxnSpPr>
              <p:cNvPr id="12314" name="AutoShape 6" descr="[DECORATIVE]"/>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2315" name="AutoShape 7" descr="[DECORATIVE]"/>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12316" name="AutoShape 8" descr="[DECORATIVE]"/>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2317" name="Oval 9" descr="[DECORATIVE]"/>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2318" name="Oval 10" descr="[DECORATIVE]"/>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2319" name="Rectangle 11" descr="[DECORATIVE]"/>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12320" name="AutoShape 12" descr="[DECORATIVE]"/>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2321" name="AutoShape 13" descr="[DECORATIVE]"/>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12295" name="Group 14"/>
            <p:cNvGrpSpPr>
              <a:grpSpLocks/>
            </p:cNvGrpSpPr>
            <p:nvPr/>
          </p:nvGrpSpPr>
          <p:grpSpPr bwMode="auto">
            <a:xfrm>
              <a:off x="3843" y="7796"/>
              <a:ext cx="3178" cy="2270"/>
              <a:chOff x="5886" y="2121"/>
              <a:chExt cx="3178" cy="2270"/>
            </a:xfrm>
          </p:grpSpPr>
          <p:cxnSp>
            <p:nvCxnSpPr>
              <p:cNvPr id="12306" name="AutoShape 15" descr="[DECORATIVE]"/>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2307" name="AutoShape 16" descr="[DECORATIVE]"/>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12308" name="AutoShape 17" descr="[DECORATIVE]"/>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2309" name="Oval 18" descr="[DECORATIVE]"/>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2310" name="Oval 19" descr="[DECORATIVE]"/>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2311" name="Rectangle 20" descr="[DECORATIVE]"/>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12312" name="AutoShape 21" descr="[DECORATIVE]"/>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2313" name="AutoShape 22" descr="[DECORATIVE]"/>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12296" name="AutoShape 23" descr="[DECORATIVE]"/>
            <p:cNvCxnSpPr>
              <a:cxnSpLocks noChangeShapeType="1"/>
            </p:cNvCxnSpPr>
            <p:nvPr/>
          </p:nvCxnSpPr>
          <p:spPr bwMode="auto">
            <a:xfrm flipV="1">
              <a:off x="4297" y="10520"/>
              <a:ext cx="0"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2297" name="AutoShape 24" descr="[DECORATIVE]"/>
            <p:cNvCxnSpPr>
              <a:cxnSpLocks noChangeShapeType="1"/>
            </p:cNvCxnSpPr>
            <p:nvPr/>
          </p:nvCxnSpPr>
          <p:spPr bwMode="auto">
            <a:xfrm>
              <a:off x="4297" y="9385"/>
              <a:ext cx="0"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2298" name="AutoShape 25" descr="[DECORATIVE]"/>
            <p:cNvCxnSpPr>
              <a:cxnSpLocks noChangeShapeType="1"/>
            </p:cNvCxnSpPr>
            <p:nvPr/>
          </p:nvCxnSpPr>
          <p:spPr bwMode="auto">
            <a:xfrm>
              <a:off x="4297" y="10066"/>
              <a:ext cx="2497"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2299" name="AutoShape 26" descr="[DECORATIVE]"/>
            <p:cNvCxnSpPr>
              <a:cxnSpLocks noChangeShapeType="1"/>
            </p:cNvCxnSpPr>
            <p:nvPr/>
          </p:nvCxnSpPr>
          <p:spPr bwMode="auto">
            <a:xfrm flipV="1">
              <a:off x="4297" y="10066"/>
              <a:ext cx="2497"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2300" name="AutoShape 27" descr="[DECORATIVE]"/>
            <p:cNvCxnSpPr>
              <a:cxnSpLocks noChangeShapeType="1"/>
            </p:cNvCxnSpPr>
            <p:nvPr/>
          </p:nvCxnSpPr>
          <p:spPr bwMode="auto">
            <a:xfrm>
              <a:off x="6794" y="8931"/>
              <a:ext cx="0" cy="1135"/>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2301" name="AutoShape 28" descr="[DECORATIVE]"/>
            <p:cNvCxnSpPr>
              <a:cxnSpLocks noChangeShapeType="1"/>
            </p:cNvCxnSpPr>
            <p:nvPr/>
          </p:nvCxnSpPr>
          <p:spPr bwMode="auto">
            <a:xfrm>
              <a:off x="6794" y="10520"/>
              <a:ext cx="0" cy="1135"/>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2302" name="Text Box 29" descr="[DECORATIVE]"/>
            <p:cNvSpPr txBox="1">
              <a:spLocks noChangeArrowheads="1"/>
            </p:cNvSpPr>
            <p:nvPr>
              <p:custDataLst>
                <p:tags r:id="rId4"/>
              </p:custDataLst>
            </p:nvPr>
          </p:nvSpPr>
          <p:spPr bwMode="auto">
            <a:xfrm>
              <a:off x="7248" y="8477"/>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sp>
          <p:nvSpPr>
            <p:cNvPr id="12303" name="Text Box 30" descr="[DECORATIVE]"/>
            <p:cNvSpPr txBox="1">
              <a:spLocks noChangeArrowheads="1"/>
            </p:cNvSpPr>
            <p:nvPr>
              <p:custDataLst>
                <p:tags r:id="rId5"/>
              </p:custDataLst>
            </p:nvPr>
          </p:nvSpPr>
          <p:spPr bwMode="auto">
            <a:xfrm>
              <a:off x="7248" y="11201"/>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sp>
          <p:nvSpPr>
            <p:cNvPr id="12304" name="Oval 31" descr="[DECORATIVE]"/>
            <p:cNvSpPr>
              <a:spLocks noChangeArrowheads="1"/>
            </p:cNvSpPr>
            <p:nvPr/>
          </p:nvSpPr>
          <p:spPr bwMode="auto">
            <a:xfrm>
              <a:off x="6702" y="8850"/>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2305" name="Oval 32" descr="[DECORATIVE]"/>
            <p:cNvSpPr>
              <a:spLocks noChangeArrowheads="1"/>
            </p:cNvSpPr>
            <p:nvPr/>
          </p:nvSpPr>
          <p:spPr bwMode="auto">
            <a:xfrm>
              <a:off x="6702" y="11586"/>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grpSp>
    </p:spTree>
    <p:custDataLst>
      <p:tags r:id="rId1"/>
    </p:custDataLst>
    <p:extLst>
      <p:ext uri="{BB962C8B-B14F-4D97-AF65-F5344CB8AC3E}">
        <p14:creationId xmlns:p14="http://schemas.microsoft.com/office/powerpoint/2010/main" val="149870122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l-GR" altLang="el-GR" smtClean="0"/>
              <a:t>Λειτουργία</a:t>
            </a:r>
          </a:p>
        </p:txBody>
      </p:sp>
      <p:graphicFrame>
        <p:nvGraphicFramePr>
          <p:cNvPr id="4" name="Table 3"/>
          <p:cNvGraphicFramePr>
            <a:graphicFrameLocks noGrp="1"/>
          </p:cNvGraphicFramePr>
          <p:nvPr>
            <p:custDataLst>
              <p:tags r:id="rId2"/>
            </p:custDataLst>
          </p:nvPr>
        </p:nvGraphicFramePr>
        <p:xfrm>
          <a:off x="1524000" y="1397000"/>
          <a:ext cx="6096000" cy="2286000"/>
        </p:xfrm>
        <a:graphic>
          <a:graphicData uri="http://schemas.openxmlformats.org/drawingml/2006/table">
            <a:tbl>
              <a:tblPr firstRow="1" bandRow="1">
                <a:tableStyleId>{5C22544A-7EE6-4342-B048-85BDC9FD1C3A}</a:tableStyleId>
              </a:tblPr>
              <a:tblGrid>
                <a:gridCol w="904860"/>
                <a:gridCol w="785818"/>
                <a:gridCol w="4405322"/>
              </a:tblGrid>
              <a:tr h="370840">
                <a:tc>
                  <a:txBody>
                    <a:bodyPr/>
                    <a:lstStyle/>
                    <a:p>
                      <a:r>
                        <a:rPr lang="en-US" sz="2400" dirty="0" smtClean="0"/>
                        <a:t>R</a:t>
                      </a:r>
                      <a:endParaRPr lang="el-GR" sz="2400" dirty="0"/>
                    </a:p>
                  </a:txBody>
                  <a:tcPr/>
                </a:tc>
                <a:tc>
                  <a:txBody>
                    <a:bodyPr/>
                    <a:lstStyle/>
                    <a:p>
                      <a:r>
                        <a:rPr lang="en-US" sz="2400" dirty="0" smtClean="0"/>
                        <a:t>S</a:t>
                      </a:r>
                      <a:endParaRPr lang="el-GR" sz="2400" dirty="0"/>
                    </a:p>
                  </a:txBody>
                  <a:tcPr/>
                </a:tc>
                <a:tc>
                  <a:txBody>
                    <a:bodyPr/>
                    <a:lstStyle/>
                    <a:p>
                      <a:r>
                        <a:rPr lang="el-GR" sz="2400" dirty="0" smtClean="0"/>
                        <a:t>Λειτουργία</a:t>
                      </a:r>
                      <a:endParaRPr lang="el-GR" sz="2400" dirty="0"/>
                    </a:p>
                  </a:txBody>
                  <a:tcPr/>
                </a:tc>
              </a:tr>
              <a:tr h="370840">
                <a:tc>
                  <a:txBody>
                    <a:bodyPr/>
                    <a:lstStyle/>
                    <a:p>
                      <a:r>
                        <a:rPr lang="el-GR" sz="2400" dirty="0" smtClean="0"/>
                        <a:t>0</a:t>
                      </a:r>
                      <a:endParaRPr lang="el-GR" sz="2400" dirty="0"/>
                    </a:p>
                  </a:txBody>
                  <a:tcPr/>
                </a:tc>
                <a:tc>
                  <a:txBody>
                    <a:bodyPr/>
                    <a:lstStyle/>
                    <a:p>
                      <a:r>
                        <a:rPr lang="el-GR" sz="2400" dirty="0" smtClean="0"/>
                        <a:t>0</a:t>
                      </a:r>
                      <a:endParaRPr lang="el-GR" sz="2400" dirty="0"/>
                    </a:p>
                  </a:txBody>
                  <a:tcPr/>
                </a:tc>
                <a:tc>
                  <a:txBody>
                    <a:bodyPr/>
                    <a:lstStyle/>
                    <a:p>
                      <a:r>
                        <a:rPr lang="el-GR" sz="2400" dirty="0" smtClean="0"/>
                        <a:t>Μνήμη</a:t>
                      </a:r>
                    </a:p>
                  </a:txBody>
                  <a:tcPr/>
                </a:tc>
              </a:tr>
              <a:tr h="370840">
                <a:tc>
                  <a:txBody>
                    <a:bodyPr/>
                    <a:lstStyle/>
                    <a:p>
                      <a:r>
                        <a:rPr lang="el-GR" sz="2400" dirty="0" smtClean="0"/>
                        <a:t>0</a:t>
                      </a:r>
                      <a:endParaRPr lang="el-GR" sz="2400" dirty="0"/>
                    </a:p>
                  </a:txBody>
                  <a:tcPr/>
                </a:tc>
                <a:tc>
                  <a:txBody>
                    <a:bodyPr/>
                    <a:lstStyle/>
                    <a:p>
                      <a:r>
                        <a:rPr lang="el-GR" sz="2400" dirty="0" smtClean="0"/>
                        <a:t>1</a:t>
                      </a:r>
                      <a:endParaRPr lang="el-GR" sz="2400" dirty="0"/>
                    </a:p>
                  </a:txBody>
                  <a:tcPr/>
                </a:tc>
                <a:tc>
                  <a:txBody>
                    <a:bodyPr/>
                    <a:lstStyle/>
                    <a:p>
                      <a:r>
                        <a:rPr lang="el-GR" sz="2400" dirty="0" smtClean="0"/>
                        <a:t>Αποθήκευση 1</a:t>
                      </a:r>
                      <a:endParaRPr lang="el-GR" sz="2400" dirty="0"/>
                    </a:p>
                  </a:txBody>
                  <a:tcPr/>
                </a:tc>
              </a:tr>
              <a:tr h="370840">
                <a:tc>
                  <a:txBody>
                    <a:bodyPr/>
                    <a:lstStyle/>
                    <a:p>
                      <a:r>
                        <a:rPr lang="el-GR" sz="2400" dirty="0" smtClean="0"/>
                        <a:t>1</a:t>
                      </a:r>
                      <a:endParaRPr lang="el-GR" sz="2400" dirty="0"/>
                    </a:p>
                  </a:txBody>
                  <a:tcPr/>
                </a:tc>
                <a:tc>
                  <a:txBody>
                    <a:bodyPr/>
                    <a:lstStyle/>
                    <a:p>
                      <a:r>
                        <a:rPr lang="el-GR" sz="2400" dirty="0" smtClean="0"/>
                        <a:t>0</a:t>
                      </a:r>
                      <a:endParaRPr lang="el-GR" sz="2400" dirty="0"/>
                    </a:p>
                  </a:txBody>
                  <a:tcPr/>
                </a:tc>
                <a:tc>
                  <a:txBody>
                    <a:bodyPr/>
                    <a:lstStyle/>
                    <a:p>
                      <a:r>
                        <a:rPr lang="el-GR" sz="2400" dirty="0" smtClean="0"/>
                        <a:t>Αποθήκευση 0</a:t>
                      </a:r>
                      <a:endParaRPr lang="el-GR" sz="2400" dirty="0"/>
                    </a:p>
                  </a:txBody>
                  <a:tcPr/>
                </a:tc>
              </a:tr>
              <a:tr h="370840">
                <a:tc>
                  <a:txBody>
                    <a:bodyPr/>
                    <a:lstStyle/>
                    <a:p>
                      <a:r>
                        <a:rPr lang="el-GR" sz="2400" dirty="0" smtClean="0"/>
                        <a:t>1</a:t>
                      </a:r>
                      <a:endParaRPr lang="el-GR" sz="2400" dirty="0"/>
                    </a:p>
                  </a:txBody>
                  <a:tcPr/>
                </a:tc>
                <a:tc>
                  <a:txBody>
                    <a:bodyPr/>
                    <a:lstStyle/>
                    <a:p>
                      <a:r>
                        <a:rPr lang="el-GR" sz="2400" dirty="0" smtClean="0"/>
                        <a:t>1</a:t>
                      </a:r>
                      <a:endParaRPr lang="el-GR" sz="2400" dirty="0"/>
                    </a:p>
                  </a:txBody>
                  <a:tcPr/>
                </a:tc>
                <a:tc>
                  <a:txBody>
                    <a:bodyPr/>
                    <a:lstStyle/>
                    <a:p>
                      <a:r>
                        <a:rPr lang="el-GR" sz="2400" dirty="0" err="1" smtClean="0"/>
                        <a:t>Μεταστάθεια</a:t>
                      </a:r>
                      <a:r>
                        <a:rPr lang="el-GR" sz="2400" dirty="0" smtClean="0"/>
                        <a:t>?</a:t>
                      </a:r>
                      <a:endParaRPr lang="el-GR" sz="2400" dirty="0"/>
                    </a:p>
                  </a:txBody>
                  <a:tcPr/>
                </a:tc>
              </a:tr>
            </a:tbl>
          </a:graphicData>
        </a:graphic>
      </p:graphicFrame>
    </p:spTree>
    <p:custDataLst>
      <p:tags r:id="rId1"/>
    </p:custDataLst>
    <p:extLst>
      <p:ext uri="{BB962C8B-B14F-4D97-AF65-F5344CB8AC3E}">
        <p14:creationId xmlns:p14="http://schemas.microsoft.com/office/powerpoint/2010/main" val="210841034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l-GR" altLang="el-GR" smtClean="0"/>
              <a:t>Χρήση </a:t>
            </a:r>
            <a:r>
              <a:rPr lang="en-US" altLang="el-GR" smtClean="0"/>
              <a:t>S’, R’</a:t>
            </a:r>
            <a:endParaRPr lang="el-GR" altLang="el-GR" smtClean="0"/>
          </a:p>
        </p:txBody>
      </p:sp>
      <p:grpSp>
        <p:nvGrpSpPr>
          <p:cNvPr id="14339" name="Group 2" descr="Υλοποίηση με μια πύλη AND (R') και 2 πύλες NOT και OR (S')"/>
          <p:cNvGrpSpPr>
            <a:grpSpLocks/>
          </p:cNvGrpSpPr>
          <p:nvPr/>
        </p:nvGrpSpPr>
        <p:grpSpPr bwMode="auto">
          <a:xfrm>
            <a:off x="2286000" y="2214563"/>
            <a:ext cx="4756150" cy="2451100"/>
            <a:chOff x="2027" y="2348"/>
            <a:chExt cx="7491" cy="3860"/>
          </a:xfrm>
        </p:grpSpPr>
        <p:grpSp>
          <p:nvGrpSpPr>
            <p:cNvPr id="14340" name="Group 3"/>
            <p:cNvGrpSpPr>
              <a:grpSpLocks/>
            </p:cNvGrpSpPr>
            <p:nvPr/>
          </p:nvGrpSpPr>
          <p:grpSpPr bwMode="auto">
            <a:xfrm>
              <a:off x="2481" y="3710"/>
              <a:ext cx="2497" cy="2270"/>
              <a:chOff x="4524" y="7569"/>
              <a:chExt cx="2497" cy="2270"/>
            </a:xfrm>
          </p:grpSpPr>
          <p:sp>
            <p:nvSpPr>
              <p:cNvPr id="14367" name="AutoShape 4" descr="Υλοποίηση με μια πύλη AND (R') και 2 πύλες NOT και OR (S')"/>
              <p:cNvSpPr>
                <a:spLocks noChangeArrowheads="1"/>
              </p:cNvSpPr>
              <p:nvPr/>
            </p:nvSpPr>
            <p:spPr bwMode="auto">
              <a:xfrm>
                <a:off x="4751" y="7796"/>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4368" name="Rectangle 5" descr="[DECORATIVE]"/>
              <p:cNvSpPr>
                <a:spLocks noChangeArrowheads="1"/>
              </p:cNvSpPr>
              <p:nvPr/>
            </p:nvSpPr>
            <p:spPr bwMode="auto">
              <a:xfrm>
                <a:off x="4524" y="7569"/>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4369" name="AutoShape 6" descr="[DECORATIVE]"/>
              <p:cNvCxnSpPr>
                <a:cxnSpLocks noChangeShapeType="1"/>
              </p:cNvCxnSpPr>
              <p:nvPr/>
            </p:nvCxnSpPr>
            <p:spPr bwMode="auto">
              <a:xfrm>
                <a:off x="5659" y="7796"/>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70" name="AutoShape 7" descr="[DECORATIVE]"/>
              <p:cNvCxnSpPr>
                <a:cxnSpLocks noChangeShapeType="1"/>
              </p:cNvCxnSpPr>
              <p:nvPr/>
            </p:nvCxnSpPr>
            <p:spPr bwMode="auto">
              <a:xfrm>
                <a:off x="4751" y="8250"/>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71" name="AutoShape 8" descr="[DECORATIVE]"/>
              <p:cNvCxnSpPr>
                <a:cxnSpLocks noChangeShapeType="1"/>
              </p:cNvCxnSpPr>
              <p:nvPr/>
            </p:nvCxnSpPr>
            <p:spPr bwMode="auto">
              <a:xfrm>
                <a:off x="4751" y="9158"/>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72" name="AutoShape 9" descr="[DECORATIVE]"/>
              <p:cNvCxnSpPr>
                <a:cxnSpLocks noChangeShapeType="1"/>
              </p:cNvCxnSpPr>
              <p:nvPr/>
            </p:nvCxnSpPr>
            <p:spPr bwMode="auto">
              <a:xfrm>
                <a:off x="6567" y="8704"/>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14341" name="Text Box 10" descr="[DECORATIVE]"/>
            <p:cNvSpPr txBox="1">
              <a:spLocks noChangeArrowheads="1"/>
            </p:cNvSpPr>
            <p:nvPr>
              <p:custDataLst>
                <p:tags r:id="rId2"/>
              </p:custDataLst>
            </p:nvPr>
          </p:nvSpPr>
          <p:spPr bwMode="auto">
            <a:xfrm>
              <a:off x="2027" y="3256"/>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R'</a:t>
              </a:r>
              <a:endParaRPr lang="el-GR" altLang="el-GR" dirty="0"/>
            </a:p>
          </p:txBody>
        </p:sp>
        <p:cxnSp>
          <p:nvCxnSpPr>
            <p:cNvPr id="14342" name="AutoShape 11" descr="[DECORATIVE]"/>
            <p:cNvCxnSpPr>
              <a:cxnSpLocks noChangeShapeType="1"/>
            </p:cNvCxnSpPr>
            <p:nvPr/>
          </p:nvCxnSpPr>
          <p:spPr bwMode="auto">
            <a:xfrm flipV="1">
              <a:off x="2708" y="3710"/>
              <a:ext cx="0" cy="679"/>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4343" name="Text Box 12" descr="[DECORATIVE]"/>
            <p:cNvSpPr txBox="1">
              <a:spLocks noChangeArrowheads="1"/>
            </p:cNvSpPr>
            <p:nvPr>
              <p:custDataLst>
                <p:tags r:id="rId3"/>
              </p:custDataLst>
            </p:nvPr>
          </p:nvSpPr>
          <p:spPr bwMode="auto">
            <a:xfrm>
              <a:off x="3162" y="2575"/>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grpSp>
          <p:nvGrpSpPr>
            <p:cNvPr id="14344" name="Group 13"/>
            <p:cNvGrpSpPr>
              <a:grpSpLocks/>
            </p:cNvGrpSpPr>
            <p:nvPr/>
          </p:nvGrpSpPr>
          <p:grpSpPr bwMode="auto">
            <a:xfrm>
              <a:off x="3843" y="2348"/>
              <a:ext cx="2951" cy="1362"/>
              <a:chOff x="2935" y="3256"/>
              <a:chExt cx="2951" cy="1362"/>
            </a:xfrm>
          </p:grpSpPr>
          <p:cxnSp>
            <p:nvCxnSpPr>
              <p:cNvPr id="14361" name="AutoShape 14" descr="[DECORATIVE]"/>
              <p:cNvCxnSpPr>
                <a:cxnSpLocks noChangeShapeType="1"/>
              </p:cNvCxnSpPr>
              <p:nvPr/>
            </p:nvCxnSpPr>
            <p:spPr bwMode="auto">
              <a:xfrm>
                <a:off x="3616" y="3256"/>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62" name="AutoShape 15" descr="[DECORATIVE]"/>
              <p:cNvCxnSpPr>
                <a:cxnSpLocks noChangeShapeType="1"/>
              </p:cNvCxnSpPr>
              <p:nvPr/>
            </p:nvCxnSpPr>
            <p:spPr bwMode="auto">
              <a:xfrm>
                <a:off x="3616" y="325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63" name="AutoShape 16" descr="[DECORATIVE]"/>
              <p:cNvCxnSpPr>
                <a:cxnSpLocks noChangeShapeType="1"/>
              </p:cNvCxnSpPr>
              <p:nvPr/>
            </p:nvCxnSpPr>
            <p:spPr bwMode="auto">
              <a:xfrm flipV="1">
                <a:off x="3616" y="3937"/>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4364" name="Oval 17" descr="[DECORATIVE]"/>
              <p:cNvSpPr>
                <a:spLocks noChangeArrowheads="1"/>
              </p:cNvSpPr>
              <p:nvPr/>
            </p:nvSpPr>
            <p:spPr bwMode="auto">
              <a:xfrm>
                <a:off x="4978" y="3710"/>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4365" name="AutoShape 18" descr="[DECORATIVE]"/>
              <p:cNvCxnSpPr>
                <a:cxnSpLocks noChangeShapeType="1"/>
              </p:cNvCxnSpPr>
              <p:nvPr/>
            </p:nvCxnSpPr>
            <p:spPr bwMode="auto">
              <a:xfrm>
                <a:off x="2935" y="3937"/>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66" name="AutoShape 19" descr="[DECORATIVE]"/>
              <p:cNvCxnSpPr>
                <a:cxnSpLocks noChangeShapeType="1"/>
              </p:cNvCxnSpPr>
              <p:nvPr/>
            </p:nvCxnSpPr>
            <p:spPr bwMode="auto">
              <a:xfrm>
                <a:off x="5432" y="3937"/>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14345" name="AutoShape 20" descr="[DECORATIVE]"/>
            <p:cNvCxnSpPr>
              <a:cxnSpLocks noChangeShapeType="1"/>
            </p:cNvCxnSpPr>
            <p:nvPr/>
          </p:nvCxnSpPr>
          <p:spPr bwMode="auto">
            <a:xfrm>
              <a:off x="2708" y="5299"/>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46" name="AutoShape 21" descr="[DECORATIVE]"/>
            <p:cNvCxnSpPr>
              <a:cxnSpLocks noChangeShapeType="1"/>
            </p:cNvCxnSpPr>
            <p:nvPr/>
          </p:nvCxnSpPr>
          <p:spPr bwMode="auto">
            <a:xfrm>
              <a:off x="9518" y="4391"/>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47" name="AutoShape 22" descr="[DECORATIVE]"/>
            <p:cNvCxnSpPr>
              <a:cxnSpLocks noChangeShapeType="1"/>
            </p:cNvCxnSpPr>
            <p:nvPr/>
          </p:nvCxnSpPr>
          <p:spPr bwMode="auto">
            <a:xfrm>
              <a:off x="2708" y="6207"/>
              <a:ext cx="681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nvGrpSpPr>
            <p:cNvPr id="14348" name="Group 23"/>
            <p:cNvGrpSpPr>
              <a:grpSpLocks/>
            </p:cNvGrpSpPr>
            <p:nvPr/>
          </p:nvGrpSpPr>
          <p:grpSpPr bwMode="auto">
            <a:xfrm>
              <a:off x="6794" y="3256"/>
              <a:ext cx="2724" cy="2270"/>
              <a:chOff x="7021" y="7115"/>
              <a:chExt cx="2724" cy="2270"/>
            </a:xfrm>
          </p:grpSpPr>
          <p:sp>
            <p:nvSpPr>
              <p:cNvPr id="14351" name="AutoShape 24" descr="[DECORATIVE]"/>
              <p:cNvSpPr>
                <a:spLocks noChangeArrowheads="1"/>
              </p:cNvSpPr>
              <p:nvPr/>
            </p:nvSpPr>
            <p:spPr bwMode="auto">
              <a:xfrm>
                <a:off x="7248" y="7342"/>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4352" name="Oval 25" descr="[DECORATIVE]"/>
              <p:cNvSpPr>
                <a:spLocks noChangeArrowheads="1"/>
              </p:cNvSpPr>
              <p:nvPr/>
            </p:nvSpPr>
            <p:spPr bwMode="auto">
              <a:xfrm>
                <a:off x="7702" y="7342"/>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4353" name="Rectangle 26" descr="[DECORATIVE]"/>
              <p:cNvSpPr>
                <a:spLocks noChangeArrowheads="1"/>
              </p:cNvSpPr>
              <p:nvPr/>
            </p:nvSpPr>
            <p:spPr bwMode="auto">
              <a:xfrm>
                <a:off x="7021" y="7115"/>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4354" name="AutoShape 27" descr="[DECORATIVE]"/>
              <p:cNvCxnSpPr>
                <a:cxnSpLocks noChangeShapeType="1"/>
              </p:cNvCxnSpPr>
              <p:nvPr/>
            </p:nvCxnSpPr>
            <p:spPr bwMode="auto">
              <a:xfrm>
                <a:off x="7021" y="8704"/>
                <a:ext cx="56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55" name="AutoShape 28" descr="[DECORATIVE]"/>
              <p:cNvCxnSpPr>
                <a:cxnSpLocks noChangeShapeType="1"/>
              </p:cNvCxnSpPr>
              <p:nvPr/>
            </p:nvCxnSpPr>
            <p:spPr bwMode="auto">
              <a:xfrm>
                <a:off x="7021" y="7796"/>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56" name="AutoShape 29" descr="[DECORATIVE]"/>
              <p:cNvCxnSpPr>
                <a:cxnSpLocks noChangeShapeType="1"/>
              </p:cNvCxnSpPr>
              <p:nvPr/>
            </p:nvCxnSpPr>
            <p:spPr bwMode="auto">
              <a:xfrm>
                <a:off x="7021" y="8704"/>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57" name="AutoShape 30" descr="[DECORATIVE]"/>
              <p:cNvCxnSpPr>
                <a:cxnSpLocks noChangeShapeType="1"/>
              </p:cNvCxnSpPr>
              <p:nvPr/>
            </p:nvCxnSpPr>
            <p:spPr bwMode="auto">
              <a:xfrm>
                <a:off x="7248" y="7796"/>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58" name="AutoShape 31" descr="[DECORATIVE]"/>
              <p:cNvCxnSpPr>
                <a:cxnSpLocks noChangeShapeType="1"/>
              </p:cNvCxnSpPr>
              <p:nvPr/>
            </p:nvCxnSpPr>
            <p:spPr bwMode="auto">
              <a:xfrm>
                <a:off x="9064" y="8250"/>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59" name="AutoShape 32" descr="[DECORATIVE]"/>
              <p:cNvCxnSpPr>
                <a:cxnSpLocks noChangeShapeType="1"/>
              </p:cNvCxnSpPr>
              <p:nvPr/>
            </p:nvCxnSpPr>
            <p:spPr bwMode="auto">
              <a:xfrm>
                <a:off x="7475" y="7796"/>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60" name="AutoShape 33" descr="[DECORATIVE]"/>
              <p:cNvCxnSpPr>
                <a:cxnSpLocks noChangeShapeType="1"/>
              </p:cNvCxnSpPr>
              <p:nvPr/>
            </p:nvCxnSpPr>
            <p:spPr bwMode="auto">
              <a:xfrm>
                <a:off x="7475" y="8704"/>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14349" name="AutoShape 34" descr="[DECORATIVE]"/>
            <p:cNvCxnSpPr>
              <a:cxnSpLocks noChangeShapeType="1"/>
            </p:cNvCxnSpPr>
            <p:nvPr/>
          </p:nvCxnSpPr>
          <p:spPr bwMode="auto">
            <a:xfrm flipV="1">
              <a:off x="6794" y="3029"/>
              <a:ext cx="0" cy="90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4350" name="AutoShape 35" descr="[DECORATIVE]"/>
            <p:cNvCxnSpPr>
              <a:cxnSpLocks noChangeShapeType="1"/>
            </p:cNvCxnSpPr>
            <p:nvPr/>
          </p:nvCxnSpPr>
          <p:spPr bwMode="auto">
            <a:xfrm>
              <a:off x="4975" y="4845"/>
              <a:ext cx="1816"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Tree>
    <p:custDataLst>
      <p:tags r:id="rId1"/>
    </p:custDataLst>
    <p:extLst>
      <p:ext uri="{BB962C8B-B14F-4D97-AF65-F5344CB8AC3E}">
        <p14:creationId xmlns:p14="http://schemas.microsoft.com/office/powerpoint/2010/main" val="176307411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l-GR" altLang="el-GR" smtClean="0"/>
              <a:t>Ισοδύναμη </a:t>
            </a:r>
            <a:r>
              <a:rPr lang="en-US" altLang="el-GR" smtClean="0"/>
              <a:t>CMOS </a:t>
            </a:r>
            <a:r>
              <a:rPr lang="el-GR" altLang="el-GR" smtClean="0"/>
              <a:t>Υλοποίηση</a:t>
            </a:r>
          </a:p>
        </p:txBody>
      </p:sp>
      <p:grpSp>
        <p:nvGrpSpPr>
          <p:cNvPr id="15363" name="Group 2" descr="Υλοποίηση με δύο πύλες NOR"/>
          <p:cNvGrpSpPr>
            <a:grpSpLocks/>
          </p:cNvGrpSpPr>
          <p:nvPr/>
        </p:nvGrpSpPr>
        <p:grpSpPr bwMode="auto">
          <a:xfrm>
            <a:off x="2786063" y="1857375"/>
            <a:ext cx="3313112" cy="3171825"/>
            <a:chOff x="3175" y="8023"/>
            <a:chExt cx="5217" cy="4994"/>
          </a:xfrm>
        </p:grpSpPr>
        <p:grpSp>
          <p:nvGrpSpPr>
            <p:cNvPr id="15364" name="Group 3"/>
            <p:cNvGrpSpPr>
              <a:grpSpLocks/>
            </p:cNvGrpSpPr>
            <p:nvPr/>
          </p:nvGrpSpPr>
          <p:grpSpPr bwMode="auto">
            <a:xfrm>
              <a:off x="4070" y="10747"/>
              <a:ext cx="3178" cy="2270"/>
              <a:chOff x="5432" y="6661"/>
              <a:chExt cx="3178" cy="2270"/>
            </a:xfrm>
          </p:grpSpPr>
          <p:sp>
            <p:nvSpPr>
              <p:cNvPr id="15385" name="AutoShape 4" descr="Υλοποίηση με δύο πύλες NOR"/>
              <p:cNvSpPr>
                <a:spLocks noChangeArrowheads="1"/>
              </p:cNvSpPr>
              <p:nvPr/>
            </p:nvSpPr>
            <p:spPr bwMode="auto">
              <a:xfrm>
                <a:off x="5659" y="688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5386" name="Rectangle 5" descr="[DECORATIVE]"/>
              <p:cNvSpPr>
                <a:spLocks noChangeArrowheads="1"/>
              </p:cNvSpPr>
              <p:nvPr/>
            </p:nvSpPr>
            <p:spPr bwMode="auto">
              <a:xfrm>
                <a:off x="5432" y="666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5387" name="AutoShape 6" descr="[DECORATIVE]"/>
              <p:cNvCxnSpPr>
                <a:cxnSpLocks noChangeShapeType="1"/>
              </p:cNvCxnSpPr>
              <p:nvPr/>
            </p:nvCxnSpPr>
            <p:spPr bwMode="auto">
              <a:xfrm>
                <a:off x="7929" y="779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5388" name="Oval 7" descr="[DECORATIVE]"/>
              <p:cNvSpPr>
                <a:spLocks noChangeArrowheads="1"/>
              </p:cNvSpPr>
              <p:nvPr/>
            </p:nvSpPr>
            <p:spPr bwMode="auto">
              <a:xfrm>
                <a:off x="7475" y="756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5389" name="AutoShape 8" descr="[DECORATIVE]"/>
              <p:cNvCxnSpPr>
                <a:cxnSpLocks noChangeShapeType="1"/>
              </p:cNvCxnSpPr>
              <p:nvPr/>
            </p:nvCxnSpPr>
            <p:spPr bwMode="auto">
              <a:xfrm>
                <a:off x="5886" y="7342"/>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5390" name="AutoShape 9" descr="[DECORATIVE]"/>
              <p:cNvCxnSpPr>
                <a:cxnSpLocks noChangeShapeType="1"/>
              </p:cNvCxnSpPr>
              <p:nvPr/>
            </p:nvCxnSpPr>
            <p:spPr bwMode="auto">
              <a:xfrm>
                <a:off x="5886" y="8250"/>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5391" name="AutoShape 10" descr="[DECORATIVE]"/>
              <p:cNvCxnSpPr>
                <a:cxnSpLocks noChangeShapeType="1"/>
              </p:cNvCxnSpPr>
              <p:nvPr/>
            </p:nvCxnSpPr>
            <p:spPr bwMode="auto">
              <a:xfrm>
                <a:off x="6567" y="6885"/>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15365" name="Group 11"/>
            <p:cNvGrpSpPr>
              <a:grpSpLocks/>
            </p:cNvGrpSpPr>
            <p:nvPr/>
          </p:nvGrpSpPr>
          <p:grpSpPr bwMode="auto">
            <a:xfrm>
              <a:off x="4070" y="8023"/>
              <a:ext cx="3178" cy="2270"/>
              <a:chOff x="5432" y="6661"/>
              <a:chExt cx="3178" cy="2270"/>
            </a:xfrm>
          </p:grpSpPr>
          <p:sp>
            <p:nvSpPr>
              <p:cNvPr id="15378" name="AutoShape 12" descr="[DECORATIVE]"/>
              <p:cNvSpPr>
                <a:spLocks noChangeArrowheads="1"/>
              </p:cNvSpPr>
              <p:nvPr/>
            </p:nvSpPr>
            <p:spPr bwMode="auto">
              <a:xfrm>
                <a:off x="5659" y="688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5379" name="Rectangle 13" descr="[DECORATIVE]"/>
              <p:cNvSpPr>
                <a:spLocks noChangeArrowheads="1"/>
              </p:cNvSpPr>
              <p:nvPr/>
            </p:nvSpPr>
            <p:spPr bwMode="auto">
              <a:xfrm>
                <a:off x="5432" y="666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5380" name="AutoShape 14" descr="[DECORATIVE]"/>
              <p:cNvCxnSpPr>
                <a:cxnSpLocks noChangeShapeType="1"/>
              </p:cNvCxnSpPr>
              <p:nvPr/>
            </p:nvCxnSpPr>
            <p:spPr bwMode="auto">
              <a:xfrm>
                <a:off x="7929" y="779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5381" name="Oval 15" descr="[DECORATIVE]"/>
              <p:cNvSpPr>
                <a:spLocks noChangeArrowheads="1"/>
              </p:cNvSpPr>
              <p:nvPr/>
            </p:nvSpPr>
            <p:spPr bwMode="auto">
              <a:xfrm>
                <a:off x="7475" y="756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5382" name="AutoShape 16" descr="[DECORATIVE]"/>
              <p:cNvCxnSpPr>
                <a:cxnSpLocks noChangeShapeType="1"/>
              </p:cNvCxnSpPr>
              <p:nvPr/>
            </p:nvCxnSpPr>
            <p:spPr bwMode="auto">
              <a:xfrm>
                <a:off x="5886" y="7342"/>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5383" name="AutoShape 17" descr="[DECORATIVE]"/>
              <p:cNvCxnSpPr>
                <a:cxnSpLocks noChangeShapeType="1"/>
              </p:cNvCxnSpPr>
              <p:nvPr/>
            </p:nvCxnSpPr>
            <p:spPr bwMode="auto">
              <a:xfrm>
                <a:off x="5886" y="8250"/>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5384" name="AutoShape 18" descr="[DECORATIVE]"/>
              <p:cNvCxnSpPr>
                <a:cxnSpLocks noChangeShapeType="1"/>
              </p:cNvCxnSpPr>
              <p:nvPr/>
            </p:nvCxnSpPr>
            <p:spPr bwMode="auto">
              <a:xfrm>
                <a:off x="6567" y="6885"/>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15366" name="Text Box 19" descr="[DECORATIVE]"/>
            <p:cNvSpPr txBox="1">
              <a:spLocks noChangeArrowheads="1"/>
            </p:cNvSpPr>
            <p:nvPr>
              <p:custDataLst>
                <p:tags r:id="rId2"/>
              </p:custDataLst>
            </p:nvPr>
          </p:nvSpPr>
          <p:spPr bwMode="auto">
            <a:xfrm>
              <a:off x="3402" y="11895"/>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sp>
          <p:nvSpPr>
            <p:cNvPr id="15367" name="Text Box 20" descr="[DECORATIVE]"/>
            <p:cNvSpPr txBox="1">
              <a:spLocks noChangeArrowheads="1"/>
            </p:cNvSpPr>
            <p:nvPr>
              <p:custDataLst>
                <p:tags r:id="rId3"/>
              </p:custDataLst>
            </p:nvPr>
          </p:nvSpPr>
          <p:spPr bwMode="auto">
            <a:xfrm>
              <a:off x="3175" y="8263"/>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R'</a:t>
              </a:r>
              <a:endParaRPr lang="el-GR" altLang="el-GR" dirty="0"/>
            </a:p>
          </p:txBody>
        </p:sp>
        <p:cxnSp>
          <p:nvCxnSpPr>
            <p:cNvPr id="15368" name="AutoShape 21" descr="[DECORATIVE]"/>
            <p:cNvCxnSpPr>
              <a:cxnSpLocks noChangeShapeType="1"/>
            </p:cNvCxnSpPr>
            <p:nvPr/>
          </p:nvCxnSpPr>
          <p:spPr bwMode="auto">
            <a:xfrm flipV="1">
              <a:off x="4537" y="10760"/>
              <a:ext cx="0"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5369" name="AutoShape 22" descr="[DECORATIVE]"/>
            <p:cNvCxnSpPr>
              <a:cxnSpLocks noChangeShapeType="1"/>
            </p:cNvCxnSpPr>
            <p:nvPr/>
          </p:nvCxnSpPr>
          <p:spPr bwMode="auto">
            <a:xfrm>
              <a:off x="4537" y="9625"/>
              <a:ext cx="0"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5370" name="AutoShape 23" descr="[DECORATIVE]"/>
            <p:cNvCxnSpPr>
              <a:cxnSpLocks noChangeShapeType="1"/>
            </p:cNvCxnSpPr>
            <p:nvPr/>
          </p:nvCxnSpPr>
          <p:spPr bwMode="auto">
            <a:xfrm>
              <a:off x="4537" y="10306"/>
              <a:ext cx="2497"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5371" name="AutoShape 24" descr="[DECORATIVE]"/>
            <p:cNvCxnSpPr>
              <a:cxnSpLocks noChangeShapeType="1"/>
            </p:cNvCxnSpPr>
            <p:nvPr/>
          </p:nvCxnSpPr>
          <p:spPr bwMode="auto">
            <a:xfrm flipV="1">
              <a:off x="4537" y="10306"/>
              <a:ext cx="2497"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5372" name="AutoShape 25" descr="[DECORATIVE]"/>
            <p:cNvCxnSpPr>
              <a:cxnSpLocks noChangeShapeType="1"/>
            </p:cNvCxnSpPr>
            <p:nvPr/>
          </p:nvCxnSpPr>
          <p:spPr bwMode="auto">
            <a:xfrm>
              <a:off x="7034" y="9171"/>
              <a:ext cx="0" cy="1135"/>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5373" name="AutoShape 26" descr="[DECORATIVE]"/>
            <p:cNvCxnSpPr>
              <a:cxnSpLocks noChangeShapeType="1"/>
            </p:cNvCxnSpPr>
            <p:nvPr/>
          </p:nvCxnSpPr>
          <p:spPr bwMode="auto">
            <a:xfrm>
              <a:off x="7034" y="10760"/>
              <a:ext cx="0" cy="1135"/>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5374" name="Text Box 27" descr="[DECORATIVE]"/>
            <p:cNvSpPr txBox="1">
              <a:spLocks noChangeArrowheads="1"/>
            </p:cNvSpPr>
            <p:nvPr>
              <p:custDataLst>
                <p:tags r:id="rId4"/>
              </p:custDataLst>
            </p:nvPr>
          </p:nvSpPr>
          <p:spPr bwMode="auto">
            <a:xfrm>
              <a:off x="7488" y="8717"/>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sp>
          <p:nvSpPr>
            <p:cNvPr id="15375" name="Text Box 28" descr="[DECORATIVE]"/>
            <p:cNvSpPr txBox="1">
              <a:spLocks noChangeArrowheads="1"/>
            </p:cNvSpPr>
            <p:nvPr>
              <p:custDataLst>
                <p:tags r:id="rId5"/>
              </p:custDataLst>
            </p:nvPr>
          </p:nvSpPr>
          <p:spPr bwMode="auto">
            <a:xfrm>
              <a:off x="7488" y="11441"/>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sp>
          <p:nvSpPr>
            <p:cNvPr id="15376" name="Oval 29" descr="[DECORATIVE]"/>
            <p:cNvSpPr>
              <a:spLocks noChangeArrowheads="1"/>
            </p:cNvSpPr>
            <p:nvPr/>
          </p:nvSpPr>
          <p:spPr bwMode="auto">
            <a:xfrm>
              <a:off x="6942" y="9090"/>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5377" name="Oval 30" descr="[DECORATIVE]"/>
            <p:cNvSpPr>
              <a:spLocks noChangeArrowheads="1"/>
            </p:cNvSpPr>
            <p:nvPr/>
          </p:nvSpPr>
          <p:spPr bwMode="auto">
            <a:xfrm>
              <a:off x="6942" y="11826"/>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spTree>
    <p:custDataLst>
      <p:tags r:id="rId1"/>
    </p:custDataLst>
    <p:extLst>
      <p:ext uri="{BB962C8B-B14F-4D97-AF65-F5344CB8AC3E}">
        <p14:creationId xmlns:p14="http://schemas.microsoft.com/office/powerpoint/2010/main" val="420432739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l-GR" altLang="el-GR" dirty="0" smtClean="0"/>
              <a:t>Χρήση</a:t>
            </a:r>
            <a:r>
              <a:rPr lang="en-US" altLang="el-GR" dirty="0" smtClean="0"/>
              <a:t> </a:t>
            </a:r>
            <a:r>
              <a:rPr lang="el-GR" altLang="el-GR" dirty="0" smtClean="0"/>
              <a:t>Ρολογιού</a:t>
            </a:r>
            <a:r>
              <a:rPr lang="en-US" altLang="el-GR" dirty="0" smtClean="0"/>
              <a:t> </a:t>
            </a:r>
            <a:r>
              <a:rPr lang="en-US" altLang="el-GR" dirty="0" smtClean="0"/>
              <a:t>–</a:t>
            </a:r>
            <a:r>
              <a:rPr lang="el-GR" altLang="el-GR" dirty="0" smtClean="0"/>
              <a:t> </a:t>
            </a:r>
            <a:r>
              <a:rPr lang="en-US" altLang="el-GR" dirty="0" err="1" smtClean="0"/>
              <a:t>Clk</a:t>
            </a:r>
            <a:r>
              <a:rPr lang="el-GR" altLang="el-GR" dirty="0" smtClean="0"/>
              <a:t> (1 από 2)</a:t>
            </a:r>
            <a:endParaRPr lang="el-GR" altLang="el-GR" dirty="0" smtClean="0"/>
          </a:p>
        </p:txBody>
      </p:sp>
      <p:sp>
        <p:nvSpPr>
          <p:cNvPr id="16387" name="Content Placeholder 2"/>
          <p:cNvSpPr>
            <a:spLocks noGrp="1"/>
          </p:cNvSpPr>
          <p:nvPr>
            <p:ph idx="1"/>
          </p:nvPr>
        </p:nvSpPr>
        <p:spPr/>
        <p:txBody>
          <a:bodyPr/>
          <a:lstStyle/>
          <a:p>
            <a:pPr eaLnBrk="1" hangingPunct="1"/>
            <a:r>
              <a:rPr lang="el-GR" altLang="el-GR" sz="2800" smtClean="0"/>
              <a:t>Προσθέτουμε σήμα </a:t>
            </a:r>
            <a:r>
              <a:rPr lang="en-US" altLang="el-GR" sz="2800" smtClean="0"/>
              <a:t>Clk</a:t>
            </a:r>
            <a:r>
              <a:rPr lang="el-GR" altLang="el-GR" sz="2800" smtClean="0"/>
              <a:t> που επιβάλει κατάσταση μνήμης</a:t>
            </a:r>
          </a:p>
          <a:p>
            <a:pPr eaLnBrk="1" hangingPunct="1"/>
            <a:r>
              <a:rPr lang="el-GR" altLang="el-GR" sz="2800" smtClean="0"/>
              <a:t>Για παράδειγμα στην  υλοποίηση του στοιχείου μνήμης με </a:t>
            </a:r>
            <a:r>
              <a:rPr lang="en-US" altLang="el-GR" sz="2800" smtClean="0"/>
              <a:t>NOR </a:t>
            </a:r>
            <a:r>
              <a:rPr lang="el-GR" altLang="el-GR" sz="2800" smtClean="0"/>
              <a:t>πύλες </a:t>
            </a:r>
          </a:p>
          <a:p>
            <a:pPr lvl="1" eaLnBrk="1" hangingPunct="1"/>
            <a:r>
              <a:rPr lang="el-GR" altLang="el-GR" smtClean="0"/>
              <a:t>Αντί </a:t>
            </a:r>
            <a:r>
              <a:rPr lang="en-US" altLang="el-GR" smtClean="0"/>
              <a:t>R</a:t>
            </a:r>
            <a:r>
              <a:rPr lang="el-GR" altLang="el-GR" smtClean="0"/>
              <a:t>, έχουμε το λογικό </a:t>
            </a:r>
            <a:r>
              <a:rPr lang="en-US" altLang="el-GR" smtClean="0"/>
              <a:t>AND </a:t>
            </a:r>
            <a:r>
              <a:rPr lang="el-GR" altLang="el-GR" smtClean="0"/>
              <a:t>του </a:t>
            </a:r>
            <a:r>
              <a:rPr lang="en-US" altLang="el-GR" smtClean="0"/>
              <a:t>R </a:t>
            </a:r>
            <a:r>
              <a:rPr lang="el-GR" altLang="el-GR" smtClean="0"/>
              <a:t>με το </a:t>
            </a:r>
            <a:r>
              <a:rPr lang="en-US" altLang="el-GR" smtClean="0"/>
              <a:t>Clk</a:t>
            </a:r>
            <a:endParaRPr lang="el-GR" altLang="el-GR" smtClean="0"/>
          </a:p>
          <a:p>
            <a:pPr lvl="1" eaLnBrk="1" hangingPunct="1"/>
            <a:r>
              <a:rPr lang="el-GR" altLang="el-GR" smtClean="0"/>
              <a:t>Αντί </a:t>
            </a:r>
            <a:r>
              <a:rPr lang="en-US" altLang="el-GR" smtClean="0"/>
              <a:t>S</a:t>
            </a:r>
            <a:r>
              <a:rPr lang="el-GR" altLang="el-GR" smtClean="0"/>
              <a:t>, έχουμε το λογικό </a:t>
            </a:r>
            <a:r>
              <a:rPr lang="en-US" altLang="el-GR" smtClean="0"/>
              <a:t>AND </a:t>
            </a:r>
            <a:r>
              <a:rPr lang="el-GR" altLang="el-GR" smtClean="0"/>
              <a:t>του </a:t>
            </a:r>
            <a:r>
              <a:rPr lang="en-US" altLang="el-GR" smtClean="0"/>
              <a:t>S </a:t>
            </a:r>
            <a:r>
              <a:rPr lang="el-GR" altLang="el-GR" smtClean="0"/>
              <a:t>με το </a:t>
            </a:r>
            <a:r>
              <a:rPr lang="en-US" altLang="el-GR" smtClean="0"/>
              <a:t>Clk</a:t>
            </a:r>
          </a:p>
          <a:p>
            <a:pPr eaLnBrk="1" hangingPunct="1"/>
            <a:r>
              <a:rPr lang="el-GR" altLang="el-GR" sz="2800" smtClean="0"/>
              <a:t>Με </a:t>
            </a:r>
            <a:r>
              <a:rPr lang="en-US" altLang="el-GR" sz="2800" smtClean="0"/>
              <a:t>Clk </a:t>
            </a:r>
            <a:r>
              <a:rPr lang="el-GR" altLang="el-GR" sz="2800" smtClean="0"/>
              <a:t>λογικό </a:t>
            </a:r>
            <a:r>
              <a:rPr lang="en-US" altLang="el-GR" sz="2800" smtClean="0"/>
              <a:t>“0” </a:t>
            </a:r>
            <a:r>
              <a:rPr lang="el-GR" altLang="el-GR" sz="2800" smtClean="0"/>
              <a:t>έχουμε μνήμη</a:t>
            </a:r>
          </a:p>
          <a:p>
            <a:pPr eaLnBrk="1" hangingPunct="1"/>
            <a:r>
              <a:rPr lang="el-GR" altLang="el-GR" sz="2800" smtClean="0"/>
              <a:t>Με </a:t>
            </a:r>
            <a:r>
              <a:rPr lang="en-US" altLang="el-GR" sz="2800" smtClean="0"/>
              <a:t>Clk </a:t>
            </a:r>
            <a:r>
              <a:rPr lang="el-GR" altLang="el-GR" sz="2800" smtClean="0"/>
              <a:t>λογικό </a:t>
            </a:r>
            <a:r>
              <a:rPr lang="en-US" altLang="el-GR" sz="2800" smtClean="0"/>
              <a:t>“</a:t>
            </a:r>
            <a:r>
              <a:rPr lang="el-GR" altLang="el-GR" sz="2800" smtClean="0"/>
              <a:t>1</a:t>
            </a:r>
            <a:r>
              <a:rPr lang="en-US" altLang="el-GR" sz="2800" smtClean="0"/>
              <a:t>” </a:t>
            </a:r>
            <a:r>
              <a:rPr lang="el-GR" altLang="el-GR" sz="2800" smtClean="0"/>
              <a:t>έχουμε την ίδια λειτουργία με το αρχικό κύκλωμα</a:t>
            </a:r>
          </a:p>
        </p:txBody>
      </p:sp>
    </p:spTree>
    <p:extLst>
      <p:ext uri="{BB962C8B-B14F-4D97-AF65-F5344CB8AC3E}">
        <p14:creationId xmlns:p14="http://schemas.microsoft.com/office/powerpoint/2010/main" val="247886241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Χρήση</a:t>
            </a:r>
            <a:r>
              <a:rPr lang="en-US" altLang="el-GR" dirty="0"/>
              <a:t> </a:t>
            </a:r>
            <a:r>
              <a:rPr lang="el-GR" altLang="el-GR" dirty="0"/>
              <a:t>Ρολογιού</a:t>
            </a:r>
            <a:r>
              <a:rPr lang="en-US" altLang="el-GR" dirty="0"/>
              <a:t> –</a:t>
            </a:r>
            <a:r>
              <a:rPr lang="el-GR" altLang="el-GR" dirty="0"/>
              <a:t> </a:t>
            </a:r>
            <a:r>
              <a:rPr lang="en-US" altLang="el-GR" dirty="0" err="1"/>
              <a:t>Clk</a:t>
            </a:r>
            <a:r>
              <a:rPr lang="el-GR" altLang="el-GR" dirty="0"/>
              <a:t> </a:t>
            </a:r>
            <a:r>
              <a:rPr lang="el-GR" altLang="el-GR" dirty="0" smtClean="0"/>
              <a:t>(2 </a:t>
            </a:r>
            <a:r>
              <a:rPr lang="el-GR" altLang="el-GR" dirty="0"/>
              <a:t>από 2)</a:t>
            </a:r>
            <a:endParaRPr lang="el-GR" dirty="0"/>
          </a:p>
        </p:txBody>
      </p:sp>
      <p:sp>
        <p:nvSpPr>
          <p:cNvPr id="3" name="Θέση κειμένου 2"/>
          <p:cNvSpPr>
            <a:spLocks noGrp="1"/>
          </p:cNvSpPr>
          <p:nvPr>
            <p:ph type="body" sz="half" idx="2"/>
            <p:custDataLst>
              <p:tags r:id="rId1"/>
            </p:custDataLst>
          </p:nvPr>
        </p:nvSpPr>
        <p:spPr>
          <a:xfrm>
            <a:off x="457200" y="1556792"/>
            <a:ext cx="8075240" cy="432048"/>
          </a:xfrm>
        </p:spPr>
        <p:txBody>
          <a:bodyPr>
            <a:normAutofit fontScale="85000" lnSpcReduction="20000"/>
          </a:bodyPr>
          <a:lstStyle/>
          <a:p>
            <a:r>
              <a:rPr lang="en-US" altLang="el-GR" sz="3200" dirty="0"/>
              <a:t>CMOS </a:t>
            </a:r>
            <a:r>
              <a:rPr lang="el-GR" altLang="el-GR" sz="3200" dirty="0"/>
              <a:t>Υλοποίηση με ΑΟΙ-21 πύλες</a:t>
            </a:r>
          </a:p>
          <a:p>
            <a:endParaRPr lang="el-GR" sz="3200" dirty="0"/>
          </a:p>
        </p:txBody>
      </p:sp>
      <p:pic>
        <p:nvPicPr>
          <p:cNvPr id="4" name="Θέση περιεχομένου 3" descr="Υλοποίηση με δύο πύλες AND και 2 πύλες NO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55776" y="2131796"/>
            <a:ext cx="4419983" cy="4340728"/>
          </a:xfrm>
        </p:spPr>
      </p:pic>
    </p:spTree>
    <p:extLst>
      <p:ext uri="{BB962C8B-B14F-4D97-AF65-F5344CB8AC3E}">
        <p14:creationId xmlns:p14="http://schemas.microsoft.com/office/powerpoint/2010/main" val="553799011"/>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l-GR" altLang="el-GR" smtClean="0"/>
              <a:t>Αποφυγή Μεταστάθειας</a:t>
            </a:r>
          </a:p>
        </p:txBody>
      </p:sp>
      <p:sp>
        <p:nvSpPr>
          <p:cNvPr id="18435" name="Content Placeholder 2"/>
          <p:cNvSpPr>
            <a:spLocks noGrp="1"/>
          </p:cNvSpPr>
          <p:nvPr>
            <p:ph idx="1"/>
          </p:nvPr>
        </p:nvSpPr>
        <p:spPr/>
        <p:txBody>
          <a:bodyPr/>
          <a:lstStyle/>
          <a:p>
            <a:pPr eaLnBrk="1" hangingPunct="1"/>
            <a:r>
              <a:rPr lang="el-GR" altLang="el-GR" smtClean="0"/>
              <a:t>Για αποφυγή μεταστάθειας αρκεί να εξασφαλίσω ότι ποτέ δεν έχω </a:t>
            </a:r>
            <a:r>
              <a:rPr lang="en-US" altLang="el-GR" smtClean="0"/>
              <a:t>S=R=</a:t>
            </a:r>
            <a:r>
              <a:rPr lang="el-GR" altLang="el-GR" smtClean="0"/>
              <a:t>‘’1</a:t>
            </a:r>
            <a:r>
              <a:rPr lang="en-US" altLang="el-GR" smtClean="0"/>
              <a:t>”</a:t>
            </a:r>
            <a:endParaRPr lang="el-GR" altLang="el-GR" smtClean="0"/>
          </a:p>
          <a:p>
            <a:pPr eaLnBrk="1" hangingPunct="1"/>
            <a:r>
              <a:rPr lang="el-GR" altLang="el-GR" smtClean="0"/>
              <a:t>Το εξασφαλίζω εάν </a:t>
            </a:r>
            <a:r>
              <a:rPr lang="en-US" altLang="el-GR" smtClean="0"/>
              <a:t>S </a:t>
            </a:r>
            <a:r>
              <a:rPr lang="el-GR" altLang="el-GR" smtClean="0"/>
              <a:t>και</a:t>
            </a:r>
            <a:r>
              <a:rPr lang="en-US" altLang="el-GR" smtClean="0"/>
              <a:t> R </a:t>
            </a:r>
            <a:r>
              <a:rPr lang="el-GR" altLang="el-GR" smtClean="0"/>
              <a:t>έχουν πάντοτε αντίθετες τιμές</a:t>
            </a:r>
          </a:p>
          <a:p>
            <a:pPr eaLnBrk="1" hangingPunct="1"/>
            <a:r>
              <a:rPr lang="el-GR" altLang="el-GR" smtClean="0"/>
              <a:t>Με την αρχική υλοποίηση αυτό δε επιτρέπει να έχω λειτουργία μνήμης (</a:t>
            </a:r>
            <a:r>
              <a:rPr lang="en-US" altLang="el-GR" smtClean="0"/>
              <a:t>S=R=</a:t>
            </a:r>
            <a:r>
              <a:rPr lang="el-GR" altLang="el-GR" smtClean="0"/>
              <a:t>‘’0</a:t>
            </a:r>
            <a:r>
              <a:rPr lang="en-US" altLang="el-GR" smtClean="0"/>
              <a:t>”</a:t>
            </a:r>
            <a:r>
              <a:rPr lang="el-GR" altLang="el-GR" smtClean="0"/>
              <a:t>)</a:t>
            </a:r>
          </a:p>
          <a:p>
            <a:pPr eaLnBrk="1" hangingPunct="1"/>
            <a:r>
              <a:rPr lang="el-GR" altLang="el-GR" smtClean="0"/>
              <a:t>Εάν υπάρχει </a:t>
            </a:r>
            <a:r>
              <a:rPr lang="en-US" altLang="el-GR" smtClean="0"/>
              <a:t>Clk </a:t>
            </a:r>
            <a:r>
              <a:rPr lang="el-GR" altLang="el-GR" smtClean="0"/>
              <a:t>την λειτουργία μνήμης την εξασφαλίζει το </a:t>
            </a:r>
            <a:r>
              <a:rPr lang="en-US" altLang="el-GR" smtClean="0"/>
              <a:t>Clk.</a:t>
            </a:r>
            <a:endParaRPr lang="el-GR" altLang="el-GR" smtClean="0"/>
          </a:p>
        </p:txBody>
      </p:sp>
    </p:spTree>
    <p:extLst>
      <p:ext uri="{BB962C8B-B14F-4D97-AF65-F5344CB8AC3E}">
        <p14:creationId xmlns:p14="http://schemas.microsoft.com/office/powerpoint/2010/main" val="191562855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custDataLst>
              <p:tags r:id="rId2"/>
            </p:custDataLst>
          </p:nvPr>
        </p:nvSpPr>
        <p:spPr/>
        <p:txBody>
          <a:bodyPr/>
          <a:lstStyle/>
          <a:p>
            <a:pPr eaLnBrk="1" hangingPunct="1"/>
            <a:r>
              <a:rPr lang="en-US" altLang="el-GR" dirty="0" smtClean="0"/>
              <a:t>D-Latch </a:t>
            </a:r>
            <a:r>
              <a:rPr lang="en-US" altLang="el-GR" dirty="0" smtClean="0"/>
              <a:t>(</a:t>
            </a:r>
            <a:r>
              <a:rPr lang="el-GR" altLang="el-GR" dirty="0" smtClean="0"/>
              <a:t> </a:t>
            </a:r>
            <a:r>
              <a:rPr lang="el-GR" altLang="el-GR" dirty="0" err="1" smtClean="0"/>
              <a:t>Μανδαλωτής</a:t>
            </a:r>
            <a:r>
              <a:rPr lang="el-GR" altLang="el-GR" dirty="0" smtClean="0"/>
              <a:t> )</a:t>
            </a:r>
          </a:p>
        </p:txBody>
      </p:sp>
      <p:grpSp>
        <p:nvGrpSpPr>
          <p:cNvPr id="19459" name="Group 57" descr="Υλοποίηση D-Latch με μια πύλη NOΤ 2 πύλες AND και 2 πύλες NOR"/>
          <p:cNvGrpSpPr>
            <a:grpSpLocks/>
          </p:cNvGrpSpPr>
          <p:nvPr/>
        </p:nvGrpSpPr>
        <p:grpSpPr bwMode="auto">
          <a:xfrm>
            <a:off x="1287463" y="1779588"/>
            <a:ext cx="5475287" cy="4178300"/>
            <a:chOff x="2027" y="2802"/>
            <a:chExt cx="8622" cy="6580"/>
          </a:xfrm>
        </p:grpSpPr>
        <p:sp>
          <p:nvSpPr>
            <p:cNvPr id="19460" name="Text Box 58" descr="Υλοποίηση D-Latch με μια πύλη NOΤ 2 πύλες AND και 2 πύλες NOR"/>
            <p:cNvSpPr txBox="1">
              <a:spLocks noChangeArrowheads="1"/>
            </p:cNvSpPr>
            <p:nvPr>
              <p:custDataLst>
                <p:tags r:id="rId3"/>
              </p:custDataLst>
            </p:nvPr>
          </p:nvSpPr>
          <p:spPr bwMode="auto">
            <a:xfrm>
              <a:off x="9745" y="3937"/>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sp>
          <p:nvSpPr>
            <p:cNvPr id="19461" name="Text Box 59" descr="[DECORATIVE]"/>
            <p:cNvSpPr txBox="1">
              <a:spLocks noChangeArrowheads="1"/>
            </p:cNvSpPr>
            <p:nvPr>
              <p:custDataLst>
                <p:tags r:id="rId4"/>
              </p:custDataLst>
            </p:nvPr>
          </p:nvSpPr>
          <p:spPr bwMode="auto">
            <a:xfrm>
              <a:off x="9745" y="6661"/>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sp>
          <p:nvSpPr>
            <p:cNvPr id="19462" name="Text Box 60" descr="[DECORATIVE]"/>
            <p:cNvSpPr txBox="1">
              <a:spLocks noChangeArrowheads="1"/>
            </p:cNvSpPr>
            <p:nvPr>
              <p:custDataLst>
                <p:tags r:id="rId5"/>
              </p:custDataLst>
            </p:nvPr>
          </p:nvSpPr>
          <p:spPr bwMode="auto">
            <a:xfrm>
              <a:off x="2027" y="3029"/>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D</a:t>
              </a:r>
              <a:endParaRPr lang="el-GR" altLang="el-GR" dirty="0"/>
            </a:p>
          </p:txBody>
        </p:sp>
        <p:grpSp>
          <p:nvGrpSpPr>
            <p:cNvPr id="19463" name="Group 61"/>
            <p:cNvGrpSpPr>
              <a:grpSpLocks/>
            </p:cNvGrpSpPr>
            <p:nvPr/>
          </p:nvGrpSpPr>
          <p:grpSpPr bwMode="auto">
            <a:xfrm>
              <a:off x="6340" y="5980"/>
              <a:ext cx="3178" cy="2270"/>
              <a:chOff x="5886" y="2121"/>
              <a:chExt cx="3178" cy="2270"/>
            </a:xfrm>
          </p:grpSpPr>
          <p:cxnSp>
            <p:nvCxnSpPr>
              <p:cNvPr id="19508" name="AutoShape 62" descr="[DECORATIVE]"/>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9509" name="AutoShape 63" descr="[DECORATIVE]"/>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9510" name="AutoShape 64" descr="[DECORATIVE]"/>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9511" name="Oval 65" descr="[DECORATIVE]"/>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9512" name="Oval 66" descr="[DECORATIVE]"/>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9513" name="Rectangle 67" descr="[DECORATIVE]"/>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9514" name="AutoShape 68" descr="[DECORATIVE]"/>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515" name="AutoShape 69" descr="[DECORATIVE]"/>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19464" name="Group 70"/>
            <p:cNvGrpSpPr>
              <a:grpSpLocks/>
            </p:cNvGrpSpPr>
            <p:nvPr/>
          </p:nvGrpSpPr>
          <p:grpSpPr bwMode="auto">
            <a:xfrm>
              <a:off x="6340" y="3256"/>
              <a:ext cx="3178" cy="2270"/>
              <a:chOff x="5886" y="2121"/>
              <a:chExt cx="3178" cy="2270"/>
            </a:xfrm>
          </p:grpSpPr>
          <p:cxnSp>
            <p:nvCxnSpPr>
              <p:cNvPr id="19500" name="AutoShape 71" descr="[DECORATIVE]"/>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9501" name="AutoShape 72" descr="[DECORATIVE]"/>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9502" name="AutoShape 73" descr="[DECORATIVE]"/>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9503" name="Oval 74" descr="[DECORATIVE]"/>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9504" name="Oval 75" descr="[DECORATIVE]"/>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9505" name="Rectangle 76" descr="[DECORATIVE]"/>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9506" name="AutoShape 77" descr="[DECORATIVE]"/>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507" name="AutoShape 78" descr="[DECORATIVE]"/>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19465" name="AutoShape 79" descr="[DECORATIVE]"/>
            <p:cNvCxnSpPr>
              <a:cxnSpLocks noChangeShapeType="1"/>
            </p:cNvCxnSpPr>
            <p:nvPr/>
          </p:nvCxnSpPr>
          <p:spPr bwMode="auto">
            <a:xfrm flipV="1">
              <a:off x="6794" y="5980"/>
              <a:ext cx="0"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66" name="AutoShape 80" descr="[DECORATIVE]"/>
            <p:cNvCxnSpPr>
              <a:cxnSpLocks noChangeShapeType="1"/>
            </p:cNvCxnSpPr>
            <p:nvPr/>
          </p:nvCxnSpPr>
          <p:spPr bwMode="auto">
            <a:xfrm>
              <a:off x="6794" y="4845"/>
              <a:ext cx="0"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67" name="AutoShape 81" descr="[DECORATIVE]"/>
            <p:cNvCxnSpPr>
              <a:cxnSpLocks noChangeShapeType="1"/>
            </p:cNvCxnSpPr>
            <p:nvPr/>
          </p:nvCxnSpPr>
          <p:spPr bwMode="auto">
            <a:xfrm>
              <a:off x="6794" y="5526"/>
              <a:ext cx="2497"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68" name="AutoShape 82" descr="[DECORATIVE]"/>
            <p:cNvCxnSpPr>
              <a:cxnSpLocks noChangeShapeType="1"/>
            </p:cNvCxnSpPr>
            <p:nvPr/>
          </p:nvCxnSpPr>
          <p:spPr bwMode="auto">
            <a:xfrm flipV="1">
              <a:off x="6794" y="5526"/>
              <a:ext cx="2497"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69" name="AutoShape 83" descr="[DECORATIVE]"/>
            <p:cNvCxnSpPr>
              <a:cxnSpLocks noChangeShapeType="1"/>
            </p:cNvCxnSpPr>
            <p:nvPr/>
          </p:nvCxnSpPr>
          <p:spPr bwMode="auto">
            <a:xfrm>
              <a:off x="9291" y="4391"/>
              <a:ext cx="0" cy="1135"/>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70" name="AutoShape 84" descr="[DECORATIVE]"/>
            <p:cNvCxnSpPr>
              <a:cxnSpLocks noChangeShapeType="1"/>
            </p:cNvCxnSpPr>
            <p:nvPr/>
          </p:nvCxnSpPr>
          <p:spPr bwMode="auto">
            <a:xfrm>
              <a:off x="9291" y="5980"/>
              <a:ext cx="0" cy="1135"/>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9471" name="Oval 85" descr="[DECORATIVE]"/>
            <p:cNvSpPr>
              <a:spLocks noChangeArrowheads="1"/>
            </p:cNvSpPr>
            <p:nvPr/>
          </p:nvSpPr>
          <p:spPr bwMode="auto">
            <a:xfrm>
              <a:off x="9199" y="4310"/>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9472" name="Oval 86" descr="[DECORATIVE]"/>
            <p:cNvSpPr>
              <a:spLocks noChangeArrowheads="1"/>
            </p:cNvSpPr>
            <p:nvPr/>
          </p:nvSpPr>
          <p:spPr bwMode="auto">
            <a:xfrm>
              <a:off x="9199" y="7046"/>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nvGrpSpPr>
            <p:cNvPr id="19473" name="Group 87"/>
            <p:cNvGrpSpPr>
              <a:grpSpLocks/>
            </p:cNvGrpSpPr>
            <p:nvPr/>
          </p:nvGrpSpPr>
          <p:grpSpPr bwMode="auto">
            <a:xfrm>
              <a:off x="4524" y="2802"/>
              <a:ext cx="3178" cy="2270"/>
              <a:chOff x="5432" y="3029"/>
              <a:chExt cx="3178" cy="2270"/>
            </a:xfrm>
          </p:grpSpPr>
          <p:sp>
            <p:nvSpPr>
              <p:cNvPr id="19494" name="AutoShape 88" descr="[DECORATIVE]"/>
              <p:cNvSpPr>
                <a:spLocks noChangeArrowheads="1"/>
              </p:cNvSpPr>
              <p:nvPr/>
            </p:nvSpPr>
            <p:spPr bwMode="auto">
              <a:xfrm>
                <a:off x="5659" y="3256"/>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9495" name="Rectangle 89" descr="[DECORATIVE]"/>
              <p:cNvSpPr>
                <a:spLocks noChangeArrowheads="1"/>
              </p:cNvSpPr>
              <p:nvPr/>
            </p:nvSpPr>
            <p:spPr bwMode="auto">
              <a:xfrm>
                <a:off x="5432" y="3029"/>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9496" name="AutoShape 90" descr="[DECORATIVE]"/>
              <p:cNvCxnSpPr>
                <a:cxnSpLocks noChangeShapeType="1"/>
              </p:cNvCxnSpPr>
              <p:nvPr/>
            </p:nvCxnSpPr>
            <p:spPr bwMode="auto">
              <a:xfrm>
                <a:off x="7475" y="4164"/>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97" name="AutoShape 91" descr="[DECORATIVE]"/>
              <p:cNvCxnSpPr>
                <a:cxnSpLocks noChangeShapeType="1"/>
              </p:cNvCxnSpPr>
              <p:nvPr/>
            </p:nvCxnSpPr>
            <p:spPr bwMode="auto">
              <a:xfrm>
                <a:off x="5886" y="3710"/>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98" name="AutoShape 92" descr="[DECORATIVE]"/>
              <p:cNvCxnSpPr>
                <a:cxnSpLocks noChangeShapeType="1"/>
              </p:cNvCxnSpPr>
              <p:nvPr/>
            </p:nvCxnSpPr>
            <p:spPr bwMode="auto">
              <a:xfrm>
                <a:off x="5886" y="4618"/>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99" name="AutoShape 93" descr="[DECORATIVE]"/>
              <p:cNvCxnSpPr>
                <a:cxnSpLocks noChangeShapeType="1"/>
              </p:cNvCxnSpPr>
              <p:nvPr/>
            </p:nvCxnSpPr>
            <p:spPr bwMode="auto">
              <a:xfrm>
                <a:off x="6567" y="3253"/>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19474" name="Group 94"/>
            <p:cNvGrpSpPr>
              <a:grpSpLocks/>
            </p:cNvGrpSpPr>
            <p:nvPr/>
          </p:nvGrpSpPr>
          <p:grpSpPr bwMode="auto">
            <a:xfrm>
              <a:off x="4524" y="6434"/>
              <a:ext cx="3178" cy="2270"/>
              <a:chOff x="5432" y="3029"/>
              <a:chExt cx="3178" cy="2270"/>
            </a:xfrm>
          </p:grpSpPr>
          <p:sp>
            <p:nvSpPr>
              <p:cNvPr id="19488" name="AutoShape 95" descr="[DECORATIVE]"/>
              <p:cNvSpPr>
                <a:spLocks noChangeArrowheads="1"/>
              </p:cNvSpPr>
              <p:nvPr/>
            </p:nvSpPr>
            <p:spPr bwMode="auto">
              <a:xfrm>
                <a:off x="5659" y="3256"/>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9489" name="Rectangle 96" descr="[DECORATIVE]"/>
              <p:cNvSpPr>
                <a:spLocks noChangeArrowheads="1"/>
              </p:cNvSpPr>
              <p:nvPr/>
            </p:nvSpPr>
            <p:spPr bwMode="auto">
              <a:xfrm>
                <a:off x="5432" y="3029"/>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9490" name="AutoShape 97" descr="[DECORATIVE]"/>
              <p:cNvCxnSpPr>
                <a:cxnSpLocks noChangeShapeType="1"/>
              </p:cNvCxnSpPr>
              <p:nvPr/>
            </p:nvCxnSpPr>
            <p:spPr bwMode="auto">
              <a:xfrm>
                <a:off x="7475" y="4164"/>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91" name="AutoShape 98" descr="[DECORATIVE]"/>
              <p:cNvCxnSpPr>
                <a:cxnSpLocks noChangeShapeType="1"/>
              </p:cNvCxnSpPr>
              <p:nvPr/>
            </p:nvCxnSpPr>
            <p:spPr bwMode="auto">
              <a:xfrm>
                <a:off x="5886" y="3710"/>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92" name="AutoShape 99" descr="[DECORATIVE]"/>
              <p:cNvCxnSpPr>
                <a:cxnSpLocks noChangeShapeType="1"/>
              </p:cNvCxnSpPr>
              <p:nvPr/>
            </p:nvCxnSpPr>
            <p:spPr bwMode="auto">
              <a:xfrm>
                <a:off x="5886" y="4618"/>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93" name="AutoShape 100" descr="[DECORATIVE]"/>
              <p:cNvCxnSpPr>
                <a:cxnSpLocks noChangeShapeType="1"/>
              </p:cNvCxnSpPr>
              <p:nvPr/>
            </p:nvCxnSpPr>
            <p:spPr bwMode="auto">
              <a:xfrm>
                <a:off x="6567" y="3253"/>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19475" name="AutoShape 101" descr="[DECORATIVE]"/>
            <p:cNvCxnSpPr>
              <a:cxnSpLocks noChangeShapeType="1"/>
            </p:cNvCxnSpPr>
            <p:nvPr/>
          </p:nvCxnSpPr>
          <p:spPr bwMode="auto">
            <a:xfrm>
              <a:off x="2708" y="3483"/>
              <a:ext cx="0" cy="363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76" name="AutoShape 102" descr="[DECORATIVE]"/>
            <p:cNvCxnSpPr>
              <a:cxnSpLocks noChangeShapeType="1"/>
            </p:cNvCxnSpPr>
            <p:nvPr/>
          </p:nvCxnSpPr>
          <p:spPr bwMode="auto">
            <a:xfrm flipH="1">
              <a:off x="2708" y="7112"/>
              <a:ext cx="2270" cy="3"/>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77" name="AutoShape 103" descr="[DECORATIVE]"/>
            <p:cNvCxnSpPr>
              <a:cxnSpLocks noChangeShapeType="1"/>
            </p:cNvCxnSpPr>
            <p:nvPr/>
          </p:nvCxnSpPr>
          <p:spPr bwMode="auto">
            <a:xfrm>
              <a:off x="4978" y="4391"/>
              <a:ext cx="0" cy="4767"/>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9478" name="Oval 104" descr="[DECORATIVE]"/>
            <p:cNvSpPr>
              <a:spLocks noChangeArrowheads="1"/>
            </p:cNvSpPr>
            <p:nvPr/>
          </p:nvSpPr>
          <p:spPr bwMode="auto">
            <a:xfrm>
              <a:off x="4870" y="7949"/>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9479" name="Text Box 105" descr="[DECORATIVE]"/>
            <p:cNvSpPr txBox="1">
              <a:spLocks noChangeArrowheads="1"/>
            </p:cNvSpPr>
            <p:nvPr>
              <p:custDataLst>
                <p:tags r:id="rId6"/>
              </p:custDataLst>
            </p:nvPr>
          </p:nvSpPr>
          <p:spPr bwMode="auto">
            <a:xfrm>
              <a:off x="5205" y="8704"/>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err="1">
                  <a:latin typeface="Calibri" panose="020F0502020204030204" pitchFamily="34" charset="0"/>
                </a:rPr>
                <a:t>Clk</a:t>
              </a:r>
              <a:endParaRPr lang="el-GR" altLang="el-GR" dirty="0"/>
            </a:p>
          </p:txBody>
        </p:sp>
        <p:grpSp>
          <p:nvGrpSpPr>
            <p:cNvPr id="19480" name="Group 106"/>
            <p:cNvGrpSpPr>
              <a:grpSpLocks/>
            </p:cNvGrpSpPr>
            <p:nvPr/>
          </p:nvGrpSpPr>
          <p:grpSpPr bwMode="auto">
            <a:xfrm>
              <a:off x="2481" y="2802"/>
              <a:ext cx="2951" cy="1362"/>
              <a:chOff x="5886" y="3029"/>
              <a:chExt cx="2951" cy="1362"/>
            </a:xfrm>
          </p:grpSpPr>
          <p:cxnSp>
            <p:nvCxnSpPr>
              <p:cNvPr id="19482" name="AutoShape 107" descr="[DECORATIVE]"/>
              <p:cNvCxnSpPr>
                <a:cxnSpLocks noChangeShapeType="1"/>
              </p:cNvCxnSpPr>
              <p:nvPr/>
            </p:nvCxnSpPr>
            <p:spPr bwMode="auto">
              <a:xfrm>
                <a:off x="6567" y="3029"/>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83" name="AutoShape 108" descr="[DECORATIVE]"/>
              <p:cNvCxnSpPr>
                <a:cxnSpLocks noChangeShapeType="1"/>
              </p:cNvCxnSpPr>
              <p:nvPr/>
            </p:nvCxnSpPr>
            <p:spPr bwMode="auto">
              <a:xfrm>
                <a:off x="6567" y="3029"/>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84" name="AutoShape 109" descr="[DECORATIVE]"/>
              <p:cNvCxnSpPr>
                <a:cxnSpLocks noChangeShapeType="1"/>
              </p:cNvCxnSpPr>
              <p:nvPr/>
            </p:nvCxnSpPr>
            <p:spPr bwMode="auto">
              <a:xfrm flipV="1">
                <a:off x="6567" y="3710"/>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9485" name="Oval 110" descr="[DECORATIVE]"/>
              <p:cNvSpPr>
                <a:spLocks noChangeArrowheads="1"/>
              </p:cNvSpPr>
              <p:nvPr/>
            </p:nvSpPr>
            <p:spPr bwMode="auto">
              <a:xfrm>
                <a:off x="7929" y="3483"/>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19486" name="AutoShape 111" descr="[DECORATIVE]"/>
              <p:cNvCxnSpPr>
                <a:cxnSpLocks noChangeShapeType="1"/>
              </p:cNvCxnSpPr>
              <p:nvPr/>
            </p:nvCxnSpPr>
            <p:spPr bwMode="auto">
              <a:xfrm>
                <a:off x="5886" y="3710"/>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9487" name="AutoShape 112" descr="[DECORATIVE]"/>
              <p:cNvCxnSpPr>
                <a:cxnSpLocks noChangeShapeType="1"/>
              </p:cNvCxnSpPr>
              <p:nvPr/>
            </p:nvCxnSpPr>
            <p:spPr bwMode="auto">
              <a:xfrm>
                <a:off x="8383" y="3710"/>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19481" name="Oval 113" descr="[DECORATIVE]"/>
            <p:cNvSpPr>
              <a:spLocks noChangeArrowheads="1"/>
            </p:cNvSpPr>
            <p:nvPr/>
          </p:nvSpPr>
          <p:spPr bwMode="auto">
            <a:xfrm>
              <a:off x="2598" y="3378"/>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spTree>
    <p:custDataLst>
      <p:tags r:id="rId1"/>
    </p:custDataLst>
    <p:extLst>
      <p:ext uri="{BB962C8B-B14F-4D97-AF65-F5344CB8AC3E}">
        <p14:creationId xmlns:p14="http://schemas.microsoft.com/office/powerpoint/2010/main" val="53141720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l-GR" altLang="el-GR" dirty="0" smtClean="0"/>
              <a:t>Εναλλακτική </a:t>
            </a:r>
            <a:r>
              <a:rPr lang="el-GR" altLang="el-GR" dirty="0" smtClean="0"/>
              <a:t>λύση</a:t>
            </a:r>
            <a:endParaRPr lang="el-GR" altLang="el-GR" dirty="0" smtClean="0"/>
          </a:p>
        </p:txBody>
      </p:sp>
      <p:sp>
        <p:nvSpPr>
          <p:cNvPr id="20483" name="Content Placeholder 2"/>
          <p:cNvSpPr>
            <a:spLocks noGrp="1"/>
          </p:cNvSpPr>
          <p:nvPr>
            <p:ph idx="1"/>
          </p:nvPr>
        </p:nvSpPr>
        <p:spPr/>
        <p:txBody>
          <a:bodyPr/>
          <a:lstStyle/>
          <a:p>
            <a:pPr eaLnBrk="1" hangingPunct="1"/>
            <a:r>
              <a:rPr lang="el-GR" altLang="el-GR" smtClean="0"/>
              <a:t>Αντικαθιστώντας τις ΑΟΙ-21 πύλες με ΟΑΙ-21 πύλες έχουμε μία εναλλακτική υλοπίηση</a:t>
            </a:r>
          </a:p>
          <a:p>
            <a:pPr eaLnBrk="1" hangingPunct="1"/>
            <a:r>
              <a:rPr lang="el-GR" altLang="el-GR" smtClean="0"/>
              <a:t>Στην περίπτωση αυτή το σήμα </a:t>
            </a:r>
            <a:r>
              <a:rPr lang="en-US" altLang="el-GR" smtClean="0"/>
              <a:t>Clk’</a:t>
            </a:r>
            <a:r>
              <a:rPr lang="el-GR" altLang="el-GR" smtClean="0"/>
              <a:t> εάν είναι λογικό «1» έχουμε λειτουργία μνήμης</a:t>
            </a:r>
          </a:p>
          <a:p>
            <a:pPr eaLnBrk="1" hangingPunct="1"/>
            <a:endParaRPr lang="el-GR" altLang="el-GR" smtClean="0"/>
          </a:p>
        </p:txBody>
      </p:sp>
    </p:spTree>
    <p:extLst>
      <p:ext uri="{BB962C8B-B14F-4D97-AF65-F5344CB8AC3E}">
        <p14:creationId xmlns:p14="http://schemas.microsoft.com/office/powerpoint/2010/main" val="385415262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224644"/>
            <a:ext cx="8229600" cy="1143000"/>
          </a:xfrm>
        </p:spPr>
        <p:txBody>
          <a:bodyPr/>
          <a:lstStyle/>
          <a:p>
            <a:pPr eaLnBrk="1" hangingPunct="1"/>
            <a:r>
              <a:rPr lang="el-GR" altLang="el-GR" dirty="0" smtClean="0"/>
              <a:t>Η λειτουργία </a:t>
            </a:r>
            <a:r>
              <a:rPr lang="en-US" altLang="el-GR" dirty="0" smtClean="0"/>
              <a:t>RESET</a:t>
            </a:r>
            <a:endParaRPr lang="el-GR" altLang="el-GR" dirty="0" smtClean="0"/>
          </a:p>
        </p:txBody>
      </p:sp>
      <p:grpSp>
        <p:nvGrpSpPr>
          <p:cNvPr id="3076" name="Group 20" descr="Υλοποίηση της λειτουργίας Reset με λογικές πύλες"/>
          <p:cNvGrpSpPr>
            <a:grpSpLocks/>
          </p:cNvGrpSpPr>
          <p:nvPr/>
        </p:nvGrpSpPr>
        <p:grpSpPr bwMode="auto">
          <a:xfrm>
            <a:off x="2071688" y="1500188"/>
            <a:ext cx="4105275" cy="2017712"/>
            <a:chOff x="2708" y="9385"/>
            <a:chExt cx="6464" cy="3178"/>
          </a:xfrm>
        </p:grpSpPr>
        <p:sp>
          <p:nvSpPr>
            <p:cNvPr id="3077" name="Text Box 21" descr="Υλοποίηση της λειτουργίας Reset με λογικές πύλες"/>
            <p:cNvSpPr txBox="1">
              <a:spLocks noChangeArrowheads="1"/>
            </p:cNvSpPr>
            <p:nvPr>
              <p:custDataLst>
                <p:tags r:id="rId2"/>
              </p:custDataLst>
            </p:nvPr>
          </p:nvSpPr>
          <p:spPr bwMode="auto">
            <a:xfrm>
              <a:off x="7929" y="10974"/>
              <a:ext cx="1243"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OUT</a:t>
              </a:r>
              <a:endParaRPr lang="el-GR" altLang="el-GR" dirty="0"/>
            </a:p>
          </p:txBody>
        </p:sp>
        <p:sp>
          <p:nvSpPr>
            <p:cNvPr id="3078" name="Text Box 22" descr="[DECORATIVE]"/>
            <p:cNvSpPr txBox="1">
              <a:spLocks noChangeArrowheads="1"/>
            </p:cNvSpPr>
            <p:nvPr>
              <p:custDataLst>
                <p:tags r:id="rId3"/>
              </p:custDataLst>
            </p:nvPr>
          </p:nvSpPr>
          <p:spPr bwMode="auto">
            <a:xfrm>
              <a:off x="4751" y="11428"/>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IN</a:t>
              </a:r>
              <a:endParaRPr lang="el-GR" altLang="el-GR" dirty="0"/>
            </a:p>
          </p:txBody>
        </p:sp>
        <p:sp>
          <p:nvSpPr>
            <p:cNvPr id="3079" name="Text Box 23" descr="[DECORATIVE]"/>
            <p:cNvSpPr txBox="1">
              <a:spLocks noChangeArrowheads="1"/>
            </p:cNvSpPr>
            <p:nvPr>
              <p:custDataLst>
                <p:tags r:id="rId4"/>
              </p:custDataLst>
            </p:nvPr>
          </p:nvSpPr>
          <p:spPr bwMode="auto">
            <a:xfrm>
              <a:off x="2708" y="9385"/>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R</a:t>
              </a:r>
              <a:endParaRPr lang="el-GR" altLang="el-GR" dirty="0"/>
            </a:p>
          </p:txBody>
        </p:sp>
        <p:sp>
          <p:nvSpPr>
            <p:cNvPr id="3080" name="AutoShape 24" descr="[DECORATIVE]"/>
            <p:cNvSpPr>
              <a:spLocks noChangeArrowheads="1"/>
            </p:cNvSpPr>
            <p:nvPr/>
          </p:nvSpPr>
          <p:spPr bwMode="auto">
            <a:xfrm>
              <a:off x="5659" y="10520"/>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3081" name="Rectangle 25" descr="[DECORATIVE]"/>
            <p:cNvSpPr>
              <a:spLocks noChangeArrowheads="1"/>
            </p:cNvSpPr>
            <p:nvPr/>
          </p:nvSpPr>
          <p:spPr bwMode="auto">
            <a:xfrm>
              <a:off x="5432" y="10293"/>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3082" name="AutoShape 26" descr="[DECORATIVE]"/>
            <p:cNvCxnSpPr>
              <a:cxnSpLocks noChangeShapeType="1"/>
            </p:cNvCxnSpPr>
            <p:nvPr/>
          </p:nvCxnSpPr>
          <p:spPr bwMode="auto">
            <a:xfrm>
              <a:off x="6567" y="10520"/>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83" name="AutoShape 27" descr="[DECORATIVE]"/>
            <p:cNvCxnSpPr>
              <a:cxnSpLocks noChangeShapeType="1"/>
            </p:cNvCxnSpPr>
            <p:nvPr/>
          </p:nvCxnSpPr>
          <p:spPr bwMode="auto">
            <a:xfrm>
              <a:off x="5659" y="10974"/>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84" name="AutoShape 28" descr="[DECORATIVE]"/>
            <p:cNvCxnSpPr>
              <a:cxnSpLocks noChangeShapeType="1"/>
            </p:cNvCxnSpPr>
            <p:nvPr/>
          </p:nvCxnSpPr>
          <p:spPr bwMode="auto">
            <a:xfrm>
              <a:off x="5659" y="1188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85" name="AutoShape 29" descr="[DECORATIVE]"/>
            <p:cNvCxnSpPr>
              <a:cxnSpLocks noChangeShapeType="1"/>
            </p:cNvCxnSpPr>
            <p:nvPr/>
          </p:nvCxnSpPr>
          <p:spPr bwMode="auto">
            <a:xfrm>
              <a:off x="7475" y="11428"/>
              <a:ext cx="56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86" name="AutoShape 30" descr="[DECORATIVE]"/>
            <p:cNvCxnSpPr>
              <a:cxnSpLocks noChangeShapeType="1"/>
            </p:cNvCxnSpPr>
            <p:nvPr/>
          </p:nvCxnSpPr>
          <p:spPr bwMode="auto">
            <a:xfrm flipV="1">
              <a:off x="3162" y="10293"/>
              <a:ext cx="0" cy="679"/>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87" name="AutoShape 31" descr="[DECORATIVE]"/>
            <p:cNvCxnSpPr>
              <a:cxnSpLocks noChangeShapeType="1"/>
            </p:cNvCxnSpPr>
            <p:nvPr/>
          </p:nvCxnSpPr>
          <p:spPr bwMode="auto">
            <a:xfrm>
              <a:off x="3843" y="10293"/>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88" name="AutoShape 32" descr="[DECORATIVE]"/>
            <p:cNvCxnSpPr>
              <a:cxnSpLocks noChangeShapeType="1"/>
            </p:cNvCxnSpPr>
            <p:nvPr/>
          </p:nvCxnSpPr>
          <p:spPr bwMode="auto">
            <a:xfrm>
              <a:off x="3843" y="10293"/>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89" name="AutoShape 33" descr="[DECORATIVE]"/>
            <p:cNvCxnSpPr>
              <a:cxnSpLocks noChangeShapeType="1"/>
            </p:cNvCxnSpPr>
            <p:nvPr/>
          </p:nvCxnSpPr>
          <p:spPr bwMode="auto">
            <a:xfrm flipV="1">
              <a:off x="3843" y="10974"/>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090" name="Oval 34" descr="[DECORATIVE]"/>
            <p:cNvSpPr>
              <a:spLocks noChangeArrowheads="1"/>
            </p:cNvSpPr>
            <p:nvPr/>
          </p:nvSpPr>
          <p:spPr bwMode="auto">
            <a:xfrm>
              <a:off x="5205" y="10747"/>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3091" name="AutoShape 35" descr="[DECORATIVE]"/>
            <p:cNvCxnSpPr>
              <a:cxnSpLocks noChangeShapeType="1"/>
            </p:cNvCxnSpPr>
            <p:nvPr/>
          </p:nvCxnSpPr>
          <p:spPr bwMode="auto">
            <a:xfrm>
              <a:off x="3162" y="10974"/>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92" name="AutoShape 36" descr="[DECORATIVE]"/>
            <p:cNvCxnSpPr>
              <a:cxnSpLocks noChangeShapeType="1"/>
            </p:cNvCxnSpPr>
            <p:nvPr/>
          </p:nvCxnSpPr>
          <p:spPr bwMode="auto">
            <a:xfrm>
              <a:off x="5659" y="10974"/>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3075" name="Content Placeholder 2"/>
          <p:cNvSpPr>
            <a:spLocks noGrp="1"/>
          </p:cNvSpPr>
          <p:nvPr>
            <p:ph idx="1"/>
          </p:nvPr>
        </p:nvSpPr>
        <p:spPr>
          <a:xfrm>
            <a:off x="457200" y="3799785"/>
            <a:ext cx="8229600" cy="2400300"/>
          </a:xfrm>
        </p:spPr>
        <p:txBody>
          <a:bodyPr/>
          <a:lstStyle/>
          <a:p>
            <a:pPr eaLnBrk="1" hangingPunct="1"/>
            <a:r>
              <a:rPr lang="el-GR" altLang="el-GR" dirty="0" smtClean="0"/>
              <a:t>Εάν το σήμα </a:t>
            </a:r>
            <a:r>
              <a:rPr lang="en-US" altLang="el-GR" dirty="0" smtClean="0"/>
              <a:t>R </a:t>
            </a:r>
            <a:r>
              <a:rPr lang="el-GR" altLang="el-GR" dirty="0" smtClean="0"/>
              <a:t>είναι λογικό «1» στην έξοδο έχουμε  λογικό «0». </a:t>
            </a:r>
          </a:p>
          <a:p>
            <a:pPr eaLnBrk="1" hangingPunct="1"/>
            <a:r>
              <a:rPr lang="el-GR" altLang="el-GR" dirty="0" smtClean="0"/>
              <a:t>Εάν το σήμα </a:t>
            </a:r>
            <a:r>
              <a:rPr lang="en-US" altLang="el-GR" dirty="0" smtClean="0"/>
              <a:t>R </a:t>
            </a:r>
            <a:r>
              <a:rPr lang="el-GR" altLang="el-GR" dirty="0" smtClean="0"/>
              <a:t>είναι λογικό «0» στην έξοδο έχουμε  ότι και στην είσοδο</a:t>
            </a:r>
          </a:p>
        </p:txBody>
      </p:sp>
    </p:spTree>
    <p:custDataLst>
      <p:tags r:id="rId1"/>
    </p:custDataLst>
    <p:extLst>
      <p:ext uri="{BB962C8B-B14F-4D97-AF65-F5344CB8AC3E}">
        <p14:creationId xmlns:p14="http://schemas.microsoft.com/office/powerpoint/2010/main" val="364218323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l-GR" altLang="el-GR" smtClean="0"/>
              <a:t>Ασύγχρονα </a:t>
            </a:r>
            <a:r>
              <a:rPr lang="en-US" altLang="el-GR" smtClean="0"/>
              <a:t>SET/RESET</a:t>
            </a:r>
            <a:endParaRPr lang="el-GR" altLang="el-GR" smtClean="0"/>
          </a:p>
        </p:txBody>
      </p:sp>
      <p:sp>
        <p:nvSpPr>
          <p:cNvPr id="21507" name="Content Placeholder 2"/>
          <p:cNvSpPr>
            <a:spLocks noGrp="1"/>
          </p:cNvSpPr>
          <p:nvPr>
            <p:ph idx="1"/>
          </p:nvPr>
        </p:nvSpPr>
        <p:spPr/>
        <p:txBody>
          <a:bodyPr/>
          <a:lstStyle/>
          <a:p>
            <a:pPr eaLnBrk="1" hangingPunct="1"/>
            <a:r>
              <a:rPr lang="el-GR" altLang="el-GR" smtClean="0"/>
              <a:t>Η σχεδίαση μας μπορεί να απαιτεί την χρήση ασύγχρονων </a:t>
            </a:r>
            <a:r>
              <a:rPr lang="en-US" altLang="el-GR" smtClean="0"/>
              <a:t>SET/RESET</a:t>
            </a:r>
          </a:p>
          <a:p>
            <a:pPr eaLnBrk="1" hangingPunct="1"/>
            <a:r>
              <a:rPr lang="el-GR" altLang="el-GR" smtClean="0"/>
              <a:t>Τα σήματα αυτά επιβάλλουν την λειτουργία τους ανεξάρτητα από την τιμή του </a:t>
            </a:r>
            <a:r>
              <a:rPr lang="en-US" altLang="el-GR" smtClean="0"/>
              <a:t>Clk</a:t>
            </a:r>
          </a:p>
          <a:p>
            <a:pPr eaLnBrk="1" hangingPunct="1"/>
            <a:r>
              <a:rPr lang="el-GR" altLang="el-GR" smtClean="0"/>
              <a:t>Η τελική σχεδίαση έχει δύο </a:t>
            </a:r>
            <a:r>
              <a:rPr lang="en-US" altLang="el-GR" smtClean="0"/>
              <a:t>SET </a:t>
            </a:r>
            <a:endParaRPr lang="el-GR" altLang="el-GR" smtClean="0"/>
          </a:p>
          <a:p>
            <a:pPr lvl="1" eaLnBrk="1" hangingPunct="1"/>
            <a:r>
              <a:rPr lang="el-GR" altLang="el-GR" smtClean="0"/>
              <a:t>Το ένα λειτουργεί ανεξάρτητα από το </a:t>
            </a:r>
            <a:r>
              <a:rPr lang="en-US" altLang="el-GR" smtClean="0"/>
              <a:t>Clk</a:t>
            </a:r>
          </a:p>
          <a:p>
            <a:pPr lvl="1" eaLnBrk="1" hangingPunct="1"/>
            <a:r>
              <a:rPr lang="en-US" altLang="el-GR" smtClean="0"/>
              <a:t>To </a:t>
            </a:r>
            <a:r>
              <a:rPr lang="el-GR" altLang="el-GR" smtClean="0"/>
              <a:t>δεύτερο έχει εξαρτώμενη λειτουργία</a:t>
            </a:r>
          </a:p>
          <a:p>
            <a:pPr eaLnBrk="1" hangingPunct="1"/>
            <a:r>
              <a:rPr lang="el-GR" altLang="el-GR" smtClean="0"/>
              <a:t>Αντίστοιχα για το </a:t>
            </a:r>
            <a:r>
              <a:rPr lang="en-US" altLang="el-GR" smtClean="0"/>
              <a:t>RESET</a:t>
            </a:r>
          </a:p>
          <a:p>
            <a:pPr lvl="1" eaLnBrk="1" hangingPunct="1"/>
            <a:endParaRPr lang="el-GR" altLang="el-GR" smtClean="0"/>
          </a:p>
        </p:txBody>
      </p:sp>
    </p:spTree>
    <p:extLst>
      <p:ext uri="{BB962C8B-B14F-4D97-AF65-F5344CB8AC3E}">
        <p14:creationId xmlns:p14="http://schemas.microsoft.com/office/powerpoint/2010/main" val="216336929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l-GR" altLang="el-GR" dirty="0" smtClean="0"/>
              <a:t>Υλοποίηση</a:t>
            </a:r>
            <a:r>
              <a:rPr lang="en-US" altLang="el-GR" dirty="0" smtClean="0"/>
              <a:t> (</a:t>
            </a:r>
            <a:r>
              <a:rPr lang="el-GR" altLang="el-GR" dirty="0" smtClean="0"/>
              <a:t>Ασύγχρονα </a:t>
            </a:r>
            <a:r>
              <a:rPr lang="en-US" altLang="el-GR" dirty="0" smtClean="0"/>
              <a:t>SET/RESET)</a:t>
            </a:r>
            <a:endParaRPr lang="el-GR" altLang="el-GR" dirty="0" smtClean="0"/>
          </a:p>
        </p:txBody>
      </p:sp>
      <p:sp>
        <p:nvSpPr>
          <p:cNvPr id="22531" name="Content Placeholder 2"/>
          <p:cNvSpPr>
            <a:spLocks noGrp="1"/>
          </p:cNvSpPr>
          <p:nvPr>
            <p:ph idx="1"/>
          </p:nvPr>
        </p:nvSpPr>
        <p:spPr>
          <a:xfrm>
            <a:off x="500063" y="1285875"/>
            <a:ext cx="3071812" cy="4786313"/>
          </a:xfrm>
        </p:spPr>
        <p:txBody>
          <a:bodyPr/>
          <a:lstStyle/>
          <a:p>
            <a:pPr eaLnBrk="1" hangingPunct="1"/>
            <a:r>
              <a:rPr lang="el-GR" altLang="el-GR" smtClean="0"/>
              <a:t>Αντικαθιστώ τις ΑΟΙ-21 πύλες με </a:t>
            </a:r>
          </a:p>
          <a:p>
            <a:pPr eaLnBrk="1" hangingPunct="1">
              <a:buFont typeface="Arial" panose="020B0604020202020204" pitchFamily="34" charset="0"/>
              <a:buNone/>
            </a:pPr>
            <a:r>
              <a:rPr lang="el-GR" altLang="el-GR" smtClean="0"/>
              <a:t>	ΑΟΙ-211</a:t>
            </a:r>
          </a:p>
          <a:p>
            <a:pPr eaLnBrk="1" hangingPunct="1"/>
            <a:r>
              <a:rPr lang="el-GR" altLang="el-GR" smtClean="0"/>
              <a:t>Εναλλακτικά τις ΟΑΙ-21 με ΟΑΙ-211</a:t>
            </a:r>
          </a:p>
        </p:txBody>
      </p:sp>
      <p:grpSp>
        <p:nvGrpSpPr>
          <p:cNvPr id="22532" name="Group 65" descr="Υλοποίηση D-Latch με μια πύλη NOΤ 2 πύλες AND και 2 πύλες NOR"/>
          <p:cNvGrpSpPr>
            <a:grpSpLocks/>
          </p:cNvGrpSpPr>
          <p:nvPr/>
        </p:nvGrpSpPr>
        <p:grpSpPr bwMode="auto">
          <a:xfrm>
            <a:off x="3668713" y="1071563"/>
            <a:ext cx="5475287" cy="4906962"/>
            <a:chOff x="2267" y="1894"/>
            <a:chExt cx="8622" cy="7728"/>
          </a:xfrm>
        </p:grpSpPr>
        <p:sp>
          <p:nvSpPr>
            <p:cNvPr id="22533" name="Text Box 66"/>
            <p:cNvSpPr txBox="1">
              <a:spLocks noChangeArrowheads="1"/>
            </p:cNvSpPr>
            <p:nvPr>
              <p:custDataLst>
                <p:tags r:id="rId2"/>
              </p:custDataLst>
            </p:nvPr>
          </p:nvSpPr>
          <p:spPr bwMode="auto">
            <a:xfrm>
              <a:off x="9985" y="4177"/>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sp>
          <p:nvSpPr>
            <p:cNvPr id="22534" name="Text Box 67"/>
            <p:cNvSpPr txBox="1">
              <a:spLocks noChangeArrowheads="1"/>
            </p:cNvSpPr>
            <p:nvPr>
              <p:custDataLst>
                <p:tags r:id="rId3"/>
              </p:custDataLst>
            </p:nvPr>
          </p:nvSpPr>
          <p:spPr bwMode="auto">
            <a:xfrm>
              <a:off x="9985" y="6901"/>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sp>
          <p:nvSpPr>
            <p:cNvPr id="22535" name="Text Box 68"/>
            <p:cNvSpPr txBox="1">
              <a:spLocks noChangeArrowheads="1"/>
            </p:cNvSpPr>
            <p:nvPr>
              <p:custDataLst>
                <p:tags r:id="rId4"/>
              </p:custDataLst>
            </p:nvPr>
          </p:nvSpPr>
          <p:spPr bwMode="auto">
            <a:xfrm>
              <a:off x="2267" y="3269"/>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D</a:t>
              </a:r>
              <a:endParaRPr lang="el-GR" altLang="el-GR" dirty="0"/>
            </a:p>
          </p:txBody>
        </p:sp>
        <p:grpSp>
          <p:nvGrpSpPr>
            <p:cNvPr id="22536" name="Group 69"/>
            <p:cNvGrpSpPr>
              <a:grpSpLocks/>
            </p:cNvGrpSpPr>
            <p:nvPr/>
          </p:nvGrpSpPr>
          <p:grpSpPr bwMode="auto">
            <a:xfrm>
              <a:off x="6580" y="6220"/>
              <a:ext cx="3178" cy="2270"/>
              <a:chOff x="5886" y="2121"/>
              <a:chExt cx="3178" cy="2270"/>
            </a:xfrm>
          </p:grpSpPr>
          <p:cxnSp>
            <p:nvCxnSpPr>
              <p:cNvPr id="22587" name="AutoShape 70"/>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2588" name="AutoShape 71"/>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2589" name="AutoShape 72"/>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2590" name="Oval 73"/>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2591" name="Oval 74"/>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2592" name="Rectangle 75"/>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2593" name="AutoShape 76"/>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94" name="AutoShape 77"/>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22537" name="Group 78"/>
            <p:cNvGrpSpPr>
              <a:grpSpLocks/>
            </p:cNvGrpSpPr>
            <p:nvPr/>
          </p:nvGrpSpPr>
          <p:grpSpPr bwMode="auto">
            <a:xfrm>
              <a:off x="6580" y="3496"/>
              <a:ext cx="3178" cy="2270"/>
              <a:chOff x="5886" y="2121"/>
              <a:chExt cx="3178" cy="2270"/>
            </a:xfrm>
          </p:grpSpPr>
          <p:cxnSp>
            <p:nvCxnSpPr>
              <p:cNvPr id="22579" name="AutoShape 79"/>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2580" name="AutoShape 80"/>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2581" name="AutoShape 81"/>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2582" name="Oval 82"/>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2583" name="Oval 83"/>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2584" name="Rectangle 84"/>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2585" name="AutoShape 85"/>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86" name="AutoShape 86"/>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22538" name="AutoShape 87"/>
            <p:cNvCxnSpPr>
              <a:cxnSpLocks noChangeShapeType="1"/>
            </p:cNvCxnSpPr>
            <p:nvPr/>
          </p:nvCxnSpPr>
          <p:spPr bwMode="auto">
            <a:xfrm flipV="1">
              <a:off x="7034" y="6220"/>
              <a:ext cx="0"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39" name="AutoShape 88"/>
            <p:cNvCxnSpPr>
              <a:cxnSpLocks noChangeShapeType="1"/>
            </p:cNvCxnSpPr>
            <p:nvPr/>
          </p:nvCxnSpPr>
          <p:spPr bwMode="auto">
            <a:xfrm>
              <a:off x="7034" y="5085"/>
              <a:ext cx="0"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40" name="AutoShape 89"/>
            <p:cNvCxnSpPr>
              <a:cxnSpLocks noChangeShapeType="1"/>
            </p:cNvCxnSpPr>
            <p:nvPr/>
          </p:nvCxnSpPr>
          <p:spPr bwMode="auto">
            <a:xfrm>
              <a:off x="7034" y="5766"/>
              <a:ext cx="2497"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41" name="AutoShape 90"/>
            <p:cNvCxnSpPr>
              <a:cxnSpLocks noChangeShapeType="1"/>
            </p:cNvCxnSpPr>
            <p:nvPr/>
          </p:nvCxnSpPr>
          <p:spPr bwMode="auto">
            <a:xfrm flipV="1">
              <a:off x="7034" y="5766"/>
              <a:ext cx="2497"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42" name="AutoShape 91"/>
            <p:cNvCxnSpPr>
              <a:cxnSpLocks noChangeShapeType="1"/>
            </p:cNvCxnSpPr>
            <p:nvPr/>
          </p:nvCxnSpPr>
          <p:spPr bwMode="auto">
            <a:xfrm>
              <a:off x="9531" y="4631"/>
              <a:ext cx="0" cy="1135"/>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43" name="AutoShape 92"/>
            <p:cNvCxnSpPr>
              <a:cxnSpLocks noChangeShapeType="1"/>
            </p:cNvCxnSpPr>
            <p:nvPr/>
          </p:nvCxnSpPr>
          <p:spPr bwMode="auto">
            <a:xfrm>
              <a:off x="9531" y="6220"/>
              <a:ext cx="0" cy="1135"/>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2544" name="Oval 93"/>
            <p:cNvSpPr>
              <a:spLocks noChangeArrowheads="1"/>
            </p:cNvSpPr>
            <p:nvPr/>
          </p:nvSpPr>
          <p:spPr bwMode="auto">
            <a:xfrm>
              <a:off x="9439" y="4550"/>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2545" name="Oval 94"/>
            <p:cNvSpPr>
              <a:spLocks noChangeArrowheads="1"/>
            </p:cNvSpPr>
            <p:nvPr/>
          </p:nvSpPr>
          <p:spPr bwMode="auto">
            <a:xfrm>
              <a:off x="9439" y="7286"/>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nvGrpSpPr>
            <p:cNvPr id="22546" name="Group 95"/>
            <p:cNvGrpSpPr>
              <a:grpSpLocks/>
            </p:cNvGrpSpPr>
            <p:nvPr/>
          </p:nvGrpSpPr>
          <p:grpSpPr bwMode="auto">
            <a:xfrm>
              <a:off x="4764" y="3042"/>
              <a:ext cx="3178" cy="2270"/>
              <a:chOff x="5432" y="3029"/>
              <a:chExt cx="3178" cy="2270"/>
            </a:xfrm>
          </p:grpSpPr>
          <p:sp>
            <p:nvSpPr>
              <p:cNvPr id="22573" name="AutoShape 96"/>
              <p:cNvSpPr>
                <a:spLocks noChangeArrowheads="1"/>
              </p:cNvSpPr>
              <p:nvPr/>
            </p:nvSpPr>
            <p:spPr bwMode="auto">
              <a:xfrm>
                <a:off x="5659" y="3256"/>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2574" name="Rectangle 97"/>
              <p:cNvSpPr>
                <a:spLocks noChangeArrowheads="1"/>
              </p:cNvSpPr>
              <p:nvPr/>
            </p:nvSpPr>
            <p:spPr bwMode="auto">
              <a:xfrm>
                <a:off x="5432" y="3029"/>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2575" name="AutoShape 98"/>
              <p:cNvCxnSpPr>
                <a:cxnSpLocks noChangeShapeType="1"/>
              </p:cNvCxnSpPr>
              <p:nvPr/>
            </p:nvCxnSpPr>
            <p:spPr bwMode="auto">
              <a:xfrm>
                <a:off x="7475" y="4164"/>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76" name="AutoShape 99"/>
              <p:cNvCxnSpPr>
                <a:cxnSpLocks noChangeShapeType="1"/>
              </p:cNvCxnSpPr>
              <p:nvPr/>
            </p:nvCxnSpPr>
            <p:spPr bwMode="auto">
              <a:xfrm>
                <a:off x="5886" y="3710"/>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77" name="AutoShape 100"/>
              <p:cNvCxnSpPr>
                <a:cxnSpLocks noChangeShapeType="1"/>
              </p:cNvCxnSpPr>
              <p:nvPr/>
            </p:nvCxnSpPr>
            <p:spPr bwMode="auto">
              <a:xfrm>
                <a:off x="5886" y="4618"/>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78" name="AutoShape 101"/>
              <p:cNvCxnSpPr>
                <a:cxnSpLocks noChangeShapeType="1"/>
              </p:cNvCxnSpPr>
              <p:nvPr/>
            </p:nvCxnSpPr>
            <p:spPr bwMode="auto">
              <a:xfrm>
                <a:off x="6567" y="3253"/>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22547" name="Group 102"/>
            <p:cNvGrpSpPr>
              <a:grpSpLocks/>
            </p:cNvGrpSpPr>
            <p:nvPr/>
          </p:nvGrpSpPr>
          <p:grpSpPr bwMode="auto">
            <a:xfrm>
              <a:off x="4764" y="6674"/>
              <a:ext cx="3178" cy="2270"/>
              <a:chOff x="5432" y="3029"/>
              <a:chExt cx="3178" cy="2270"/>
            </a:xfrm>
          </p:grpSpPr>
          <p:sp>
            <p:nvSpPr>
              <p:cNvPr id="22567" name="AutoShape 103"/>
              <p:cNvSpPr>
                <a:spLocks noChangeArrowheads="1"/>
              </p:cNvSpPr>
              <p:nvPr/>
            </p:nvSpPr>
            <p:spPr bwMode="auto">
              <a:xfrm>
                <a:off x="5659" y="3256"/>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2568" name="Rectangle 104"/>
              <p:cNvSpPr>
                <a:spLocks noChangeArrowheads="1"/>
              </p:cNvSpPr>
              <p:nvPr/>
            </p:nvSpPr>
            <p:spPr bwMode="auto">
              <a:xfrm>
                <a:off x="5432" y="3029"/>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2569" name="AutoShape 105"/>
              <p:cNvCxnSpPr>
                <a:cxnSpLocks noChangeShapeType="1"/>
              </p:cNvCxnSpPr>
              <p:nvPr/>
            </p:nvCxnSpPr>
            <p:spPr bwMode="auto">
              <a:xfrm>
                <a:off x="7475" y="4164"/>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70" name="AutoShape 106"/>
              <p:cNvCxnSpPr>
                <a:cxnSpLocks noChangeShapeType="1"/>
              </p:cNvCxnSpPr>
              <p:nvPr/>
            </p:nvCxnSpPr>
            <p:spPr bwMode="auto">
              <a:xfrm>
                <a:off x="5886" y="3710"/>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71" name="AutoShape 107"/>
              <p:cNvCxnSpPr>
                <a:cxnSpLocks noChangeShapeType="1"/>
              </p:cNvCxnSpPr>
              <p:nvPr/>
            </p:nvCxnSpPr>
            <p:spPr bwMode="auto">
              <a:xfrm>
                <a:off x="5886" y="4618"/>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72" name="AutoShape 108"/>
              <p:cNvCxnSpPr>
                <a:cxnSpLocks noChangeShapeType="1"/>
              </p:cNvCxnSpPr>
              <p:nvPr/>
            </p:nvCxnSpPr>
            <p:spPr bwMode="auto">
              <a:xfrm>
                <a:off x="6567" y="3253"/>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22548" name="AutoShape 109"/>
            <p:cNvCxnSpPr>
              <a:cxnSpLocks noChangeShapeType="1"/>
            </p:cNvCxnSpPr>
            <p:nvPr/>
          </p:nvCxnSpPr>
          <p:spPr bwMode="auto">
            <a:xfrm>
              <a:off x="2948" y="3723"/>
              <a:ext cx="0" cy="363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49" name="AutoShape 110"/>
            <p:cNvCxnSpPr>
              <a:cxnSpLocks noChangeShapeType="1"/>
            </p:cNvCxnSpPr>
            <p:nvPr/>
          </p:nvCxnSpPr>
          <p:spPr bwMode="auto">
            <a:xfrm flipH="1">
              <a:off x="2948" y="7352"/>
              <a:ext cx="2270" cy="3"/>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50" name="AutoShape 111"/>
            <p:cNvCxnSpPr>
              <a:cxnSpLocks noChangeShapeType="1"/>
            </p:cNvCxnSpPr>
            <p:nvPr/>
          </p:nvCxnSpPr>
          <p:spPr bwMode="auto">
            <a:xfrm>
              <a:off x="5218" y="4631"/>
              <a:ext cx="0" cy="4767"/>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2551" name="Oval 112"/>
            <p:cNvSpPr>
              <a:spLocks noChangeArrowheads="1"/>
            </p:cNvSpPr>
            <p:nvPr/>
          </p:nvSpPr>
          <p:spPr bwMode="auto">
            <a:xfrm>
              <a:off x="5110" y="8189"/>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2552" name="Text Box 113"/>
            <p:cNvSpPr txBox="1">
              <a:spLocks noChangeArrowheads="1"/>
            </p:cNvSpPr>
            <p:nvPr>
              <p:custDataLst>
                <p:tags r:id="rId5"/>
              </p:custDataLst>
            </p:nvPr>
          </p:nvSpPr>
          <p:spPr bwMode="auto">
            <a:xfrm>
              <a:off x="5445" y="8944"/>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err="1">
                  <a:latin typeface="Calibri" panose="020F0502020204030204" pitchFamily="34" charset="0"/>
                </a:rPr>
                <a:t>Clk</a:t>
              </a:r>
              <a:endParaRPr lang="el-GR" altLang="el-GR" dirty="0"/>
            </a:p>
          </p:txBody>
        </p:sp>
        <p:grpSp>
          <p:nvGrpSpPr>
            <p:cNvPr id="22553" name="Group 114"/>
            <p:cNvGrpSpPr>
              <a:grpSpLocks/>
            </p:cNvGrpSpPr>
            <p:nvPr/>
          </p:nvGrpSpPr>
          <p:grpSpPr bwMode="auto">
            <a:xfrm>
              <a:off x="2721" y="3042"/>
              <a:ext cx="2951" cy="1362"/>
              <a:chOff x="5886" y="3029"/>
              <a:chExt cx="2951" cy="1362"/>
            </a:xfrm>
          </p:grpSpPr>
          <p:cxnSp>
            <p:nvCxnSpPr>
              <p:cNvPr id="22561" name="AutoShape 115"/>
              <p:cNvCxnSpPr>
                <a:cxnSpLocks noChangeShapeType="1"/>
              </p:cNvCxnSpPr>
              <p:nvPr/>
            </p:nvCxnSpPr>
            <p:spPr bwMode="auto">
              <a:xfrm>
                <a:off x="6567" y="3029"/>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62" name="AutoShape 116"/>
              <p:cNvCxnSpPr>
                <a:cxnSpLocks noChangeShapeType="1"/>
              </p:cNvCxnSpPr>
              <p:nvPr/>
            </p:nvCxnSpPr>
            <p:spPr bwMode="auto">
              <a:xfrm>
                <a:off x="6567" y="3029"/>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63" name="AutoShape 117"/>
              <p:cNvCxnSpPr>
                <a:cxnSpLocks noChangeShapeType="1"/>
              </p:cNvCxnSpPr>
              <p:nvPr/>
            </p:nvCxnSpPr>
            <p:spPr bwMode="auto">
              <a:xfrm flipV="1">
                <a:off x="6567" y="3710"/>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2564" name="Oval 118"/>
              <p:cNvSpPr>
                <a:spLocks noChangeArrowheads="1"/>
              </p:cNvSpPr>
              <p:nvPr/>
            </p:nvSpPr>
            <p:spPr bwMode="auto">
              <a:xfrm>
                <a:off x="7929" y="3483"/>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2565" name="AutoShape 119"/>
              <p:cNvCxnSpPr>
                <a:cxnSpLocks noChangeShapeType="1"/>
              </p:cNvCxnSpPr>
              <p:nvPr/>
            </p:nvCxnSpPr>
            <p:spPr bwMode="auto">
              <a:xfrm>
                <a:off x="5886" y="3710"/>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66" name="AutoShape 120"/>
              <p:cNvCxnSpPr>
                <a:cxnSpLocks noChangeShapeType="1"/>
              </p:cNvCxnSpPr>
              <p:nvPr/>
            </p:nvCxnSpPr>
            <p:spPr bwMode="auto">
              <a:xfrm>
                <a:off x="8383" y="3710"/>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22554" name="Oval 121"/>
            <p:cNvSpPr>
              <a:spLocks noChangeArrowheads="1"/>
            </p:cNvSpPr>
            <p:nvPr/>
          </p:nvSpPr>
          <p:spPr bwMode="auto">
            <a:xfrm>
              <a:off x="2838" y="3618"/>
              <a:ext cx="171" cy="171"/>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2555" name="AutoShape 122"/>
            <p:cNvCxnSpPr>
              <a:cxnSpLocks noChangeShapeType="1"/>
            </p:cNvCxnSpPr>
            <p:nvPr/>
          </p:nvCxnSpPr>
          <p:spPr bwMode="auto">
            <a:xfrm flipH="1">
              <a:off x="7248" y="461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56" name="AutoShape 123"/>
            <p:cNvCxnSpPr>
              <a:cxnSpLocks noChangeShapeType="1"/>
            </p:cNvCxnSpPr>
            <p:nvPr/>
          </p:nvCxnSpPr>
          <p:spPr bwMode="auto">
            <a:xfrm flipV="1">
              <a:off x="7248" y="2575"/>
              <a:ext cx="0" cy="2043"/>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57" name="AutoShape 124"/>
            <p:cNvCxnSpPr>
              <a:cxnSpLocks noChangeShapeType="1"/>
            </p:cNvCxnSpPr>
            <p:nvPr/>
          </p:nvCxnSpPr>
          <p:spPr bwMode="auto">
            <a:xfrm flipH="1">
              <a:off x="7248" y="7342"/>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2558" name="AutoShape 125"/>
            <p:cNvCxnSpPr>
              <a:cxnSpLocks noChangeShapeType="1"/>
            </p:cNvCxnSpPr>
            <p:nvPr/>
          </p:nvCxnSpPr>
          <p:spPr bwMode="auto">
            <a:xfrm>
              <a:off x="7248" y="7342"/>
              <a:ext cx="0" cy="1589"/>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2559" name="Text Box 126"/>
            <p:cNvSpPr txBox="1">
              <a:spLocks noChangeArrowheads="1"/>
            </p:cNvSpPr>
            <p:nvPr>
              <p:custDataLst>
                <p:tags r:id="rId6"/>
              </p:custDataLst>
            </p:nvPr>
          </p:nvSpPr>
          <p:spPr bwMode="auto">
            <a:xfrm>
              <a:off x="6794" y="1894"/>
              <a:ext cx="1135"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R</a:t>
              </a:r>
              <a:endParaRPr lang="el-GR" altLang="el-GR" dirty="0"/>
            </a:p>
          </p:txBody>
        </p:sp>
        <p:sp>
          <p:nvSpPr>
            <p:cNvPr id="22560" name="Text Box 127"/>
            <p:cNvSpPr txBox="1">
              <a:spLocks noChangeArrowheads="1"/>
            </p:cNvSpPr>
            <p:nvPr>
              <p:custDataLst>
                <p:tags r:id="rId7"/>
              </p:custDataLst>
            </p:nvPr>
          </p:nvSpPr>
          <p:spPr bwMode="auto">
            <a:xfrm>
              <a:off x="6794" y="8931"/>
              <a:ext cx="1135"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grpSp>
    </p:spTree>
    <p:custDataLst>
      <p:tags r:id="rId1"/>
    </p:custDataLst>
    <p:extLst>
      <p:ext uri="{BB962C8B-B14F-4D97-AF65-F5344CB8AC3E}">
        <p14:creationId xmlns:p14="http://schemas.microsoft.com/office/powerpoint/2010/main" val="2898870224"/>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l-GR" altLang="el-GR" dirty="0" smtClean="0"/>
              <a:t>Υλοποίηση με </a:t>
            </a:r>
            <a:r>
              <a:rPr lang="el-GR" altLang="el-GR" dirty="0" err="1" smtClean="0"/>
              <a:t>Πολυπλέκτη</a:t>
            </a:r>
            <a:r>
              <a:rPr lang="en-US" altLang="el-GR" dirty="0" smtClean="0"/>
              <a:t> (1 </a:t>
            </a:r>
            <a:r>
              <a:rPr lang="el-GR" altLang="el-GR" dirty="0" smtClean="0"/>
              <a:t>από 2)</a:t>
            </a:r>
            <a:endParaRPr lang="el-GR" altLang="el-GR" dirty="0" smtClean="0"/>
          </a:p>
        </p:txBody>
      </p:sp>
      <p:sp>
        <p:nvSpPr>
          <p:cNvPr id="23555" name="Content Placeholder 2"/>
          <p:cNvSpPr>
            <a:spLocks noGrp="1"/>
          </p:cNvSpPr>
          <p:nvPr>
            <p:ph idx="1"/>
          </p:nvPr>
        </p:nvSpPr>
        <p:spPr/>
        <p:txBody>
          <a:bodyPr/>
          <a:lstStyle/>
          <a:p>
            <a:pPr eaLnBrk="1" hangingPunct="1"/>
            <a:r>
              <a:rPr lang="el-GR" altLang="el-GR" smtClean="0"/>
              <a:t>Μπορώ να δημιουργήσω έναν ατέρμων κύκλο συνδέοντας την έξοδο ενός πολυπλέκτη σε μία από τις εισόδους του (είσοδος ανάδρασης)</a:t>
            </a:r>
          </a:p>
          <a:p>
            <a:pPr eaLnBrk="1" hangingPunct="1"/>
            <a:r>
              <a:rPr lang="el-GR" altLang="el-GR" smtClean="0"/>
              <a:t>Με επιλογή της εισόδου ανάδρασης έχω μνήμη</a:t>
            </a:r>
          </a:p>
          <a:p>
            <a:pPr eaLnBrk="1" hangingPunct="1"/>
            <a:r>
              <a:rPr lang="el-GR" altLang="el-GR" smtClean="0"/>
              <a:t>Με επιλογή άλλης εισόδου εισάγω νέα δεδομένα</a:t>
            </a:r>
          </a:p>
        </p:txBody>
      </p:sp>
    </p:spTree>
    <p:extLst>
      <p:ext uri="{BB962C8B-B14F-4D97-AF65-F5344CB8AC3E}">
        <p14:creationId xmlns:p14="http://schemas.microsoft.com/office/powerpoint/2010/main" val="1208099260"/>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l-GR" altLang="el-GR" dirty="0"/>
              <a:t>Υλοποίηση με </a:t>
            </a:r>
            <a:r>
              <a:rPr lang="el-GR" altLang="el-GR" dirty="0" err="1"/>
              <a:t>Πολυπλέκτη</a:t>
            </a:r>
            <a:r>
              <a:rPr lang="en-US" altLang="el-GR" dirty="0"/>
              <a:t> </a:t>
            </a:r>
            <a:r>
              <a:rPr lang="en-US" altLang="el-GR" dirty="0" smtClean="0"/>
              <a:t>(</a:t>
            </a:r>
            <a:r>
              <a:rPr lang="el-GR" altLang="el-GR" dirty="0" smtClean="0"/>
              <a:t>2</a:t>
            </a:r>
            <a:r>
              <a:rPr lang="en-US" altLang="el-GR" dirty="0" smtClean="0"/>
              <a:t> </a:t>
            </a:r>
            <a:r>
              <a:rPr lang="el-GR" altLang="el-GR" dirty="0"/>
              <a:t>από 2)</a:t>
            </a:r>
            <a:endParaRPr lang="el-GR" altLang="el-GR" dirty="0" smtClean="0"/>
          </a:p>
        </p:txBody>
      </p:sp>
      <p:grpSp>
        <p:nvGrpSpPr>
          <p:cNvPr id="24579" name="Group 61" descr="Υλοποίηση με πολυπλέκτες και 2 πύλες NOT"/>
          <p:cNvGrpSpPr>
            <a:grpSpLocks/>
          </p:cNvGrpSpPr>
          <p:nvPr/>
        </p:nvGrpSpPr>
        <p:grpSpPr bwMode="auto">
          <a:xfrm>
            <a:off x="1714500" y="1643063"/>
            <a:ext cx="4902200" cy="4468812"/>
            <a:chOff x="1346" y="7115"/>
            <a:chExt cx="7718" cy="7037"/>
          </a:xfrm>
        </p:grpSpPr>
        <p:grpSp>
          <p:nvGrpSpPr>
            <p:cNvPr id="24580" name="Group 62"/>
            <p:cNvGrpSpPr>
              <a:grpSpLocks/>
            </p:cNvGrpSpPr>
            <p:nvPr/>
          </p:nvGrpSpPr>
          <p:grpSpPr bwMode="auto">
            <a:xfrm>
              <a:off x="4297" y="12563"/>
              <a:ext cx="1816" cy="1589"/>
              <a:chOff x="3616" y="5072"/>
              <a:chExt cx="1816" cy="1589"/>
            </a:xfrm>
          </p:grpSpPr>
          <p:cxnSp>
            <p:nvCxnSpPr>
              <p:cNvPr id="24640" name="AutoShape 63"/>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41" name="AutoShape 64"/>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42" name="AutoShape 65"/>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43" name="AutoShape 66"/>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44" name="AutoShape 67"/>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45" name="AutoShape 68"/>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46" name="AutoShape 69"/>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24581" name="Text Box 70"/>
            <p:cNvSpPr txBox="1">
              <a:spLocks noChangeArrowheads="1"/>
            </p:cNvSpPr>
            <p:nvPr>
              <p:custDataLst>
                <p:tags r:id="rId2"/>
              </p:custDataLst>
            </p:nvPr>
          </p:nvSpPr>
          <p:spPr bwMode="auto">
            <a:xfrm>
              <a:off x="5432" y="13471"/>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grpSp>
          <p:nvGrpSpPr>
            <p:cNvPr id="24582" name="Group 71"/>
            <p:cNvGrpSpPr>
              <a:grpSpLocks/>
            </p:cNvGrpSpPr>
            <p:nvPr/>
          </p:nvGrpSpPr>
          <p:grpSpPr bwMode="auto">
            <a:xfrm>
              <a:off x="6113" y="8477"/>
              <a:ext cx="2951" cy="1362"/>
              <a:chOff x="2027" y="7115"/>
              <a:chExt cx="2951" cy="1362"/>
            </a:xfrm>
          </p:grpSpPr>
          <p:cxnSp>
            <p:nvCxnSpPr>
              <p:cNvPr id="24634" name="AutoShape 72"/>
              <p:cNvCxnSpPr>
                <a:cxnSpLocks noChangeShapeType="1"/>
              </p:cNvCxnSpPr>
              <p:nvPr/>
            </p:nvCxnSpPr>
            <p:spPr bwMode="auto">
              <a:xfrm>
                <a:off x="2708" y="7115"/>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35" name="AutoShape 73"/>
              <p:cNvCxnSpPr>
                <a:cxnSpLocks noChangeShapeType="1"/>
              </p:cNvCxnSpPr>
              <p:nvPr/>
            </p:nvCxnSpPr>
            <p:spPr bwMode="auto">
              <a:xfrm>
                <a:off x="2708" y="7115"/>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36" name="AutoShape 74"/>
              <p:cNvCxnSpPr>
                <a:cxnSpLocks noChangeShapeType="1"/>
              </p:cNvCxnSpPr>
              <p:nvPr/>
            </p:nvCxnSpPr>
            <p:spPr bwMode="auto">
              <a:xfrm flipV="1">
                <a:off x="2708" y="779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4637" name="Oval 75"/>
              <p:cNvSpPr>
                <a:spLocks noChangeArrowheads="1"/>
              </p:cNvSpPr>
              <p:nvPr/>
            </p:nvSpPr>
            <p:spPr bwMode="auto">
              <a:xfrm>
                <a:off x="4070" y="7569"/>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4638" name="AutoShape 76"/>
              <p:cNvCxnSpPr>
                <a:cxnSpLocks noChangeShapeType="1"/>
              </p:cNvCxnSpPr>
              <p:nvPr/>
            </p:nvCxnSpPr>
            <p:spPr bwMode="auto">
              <a:xfrm>
                <a:off x="2027" y="7796"/>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39" name="AutoShape 77"/>
              <p:cNvCxnSpPr>
                <a:cxnSpLocks noChangeShapeType="1"/>
              </p:cNvCxnSpPr>
              <p:nvPr/>
            </p:nvCxnSpPr>
            <p:spPr bwMode="auto">
              <a:xfrm>
                <a:off x="4524" y="7796"/>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24583" name="Group 78"/>
            <p:cNvGrpSpPr>
              <a:grpSpLocks/>
            </p:cNvGrpSpPr>
            <p:nvPr/>
          </p:nvGrpSpPr>
          <p:grpSpPr bwMode="auto">
            <a:xfrm>
              <a:off x="6113" y="11655"/>
              <a:ext cx="2949" cy="1362"/>
              <a:chOff x="6340" y="7342"/>
              <a:chExt cx="2949" cy="1362"/>
            </a:xfrm>
          </p:grpSpPr>
          <p:cxnSp>
            <p:nvCxnSpPr>
              <p:cNvPr id="24628" name="AutoShape 79"/>
              <p:cNvCxnSpPr>
                <a:cxnSpLocks noChangeShapeType="1"/>
              </p:cNvCxnSpPr>
              <p:nvPr/>
            </p:nvCxnSpPr>
            <p:spPr bwMode="auto">
              <a:xfrm>
                <a:off x="8610" y="7342"/>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29" name="AutoShape 80"/>
              <p:cNvCxnSpPr>
                <a:cxnSpLocks noChangeShapeType="1"/>
              </p:cNvCxnSpPr>
              <p:nvPr/>
            </p:nvCxnSpPr>
            <p:spPr bwMode="auto">
              <a:xfrm>
                <a:off x="7248" y="8023"/>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30" name="AutoShape 81"/>
              <p:cNvCxnSpPr>
                <a:cxnSpLocks noChangeShapeType="1"/>
              </p:cNvCxnSpPr>
              <p:nvPr/>
            </p:nvCxnSpPr>
            <p:spPr bwMode="auto">
              <a:xfrm flipV="1">
                <a:off x="7248" y="7342"/>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4631" name="Oval 82"/>
              <p:cNvSpPr>
                <a:spLocks noChangeArrowheads="1"/>
              </p:cNvSpPr>
              <p:nvPr/>
            </p:nvSpPr>
            <p:spPr bwMode="auto">
              <a:xfrm>
                <a:off x="6794" y="7796"/>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4632" name="AutoShape 83"/>
              <p:cNvCxnSpPr>
                <a:cxnSpLocks noChangeShapeType="1"/>
              </p:cNvCxnSpPr>
              <p:nvPr/>
            </p:nvCxnSpPr>
            <p:spPr bwMode="auto">
              <a:xfrm>
                <a:off x="8610" y="8023"/>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33" name="AutoShape 84"/>
              <p:cNvCxnSpPr>
                <a:cxnSpLocks noChangeShapeType="1"/>
              </p:cNvCxnSpPr>
              <p:nvPr/>
            </p:nvCxnSpPr>
            <p:spPr bwMode="auto">
              <a:xfrm>
                <a:off x="6340" y="8023"/>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24584" name="Group 85"/>
            <p:cNvGrpSpPr>
              <a:grpSpLocks/>
            </p:cNvGrpSpPr>
            <p:nvPr/>
          </p:nvGrpSpPr>
          <p:grpSpPr bwMode="auto">
            <a:xfrm>
              <a:off x="2027" y="9385"/>
              <a:ext cx="1816" cy="1589"/>
              <a:chOff x="3616" y="5072"/>
              <a:chExt cx="1816" cy="1589"/>
            </a:xfrm>
          </p:grpSpPr>
          <p:cxnSp>
            <p:nvCxnSpPr>
              <p:cNvPr id="24621" name="AutoShape 86"/>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22" name="AutoShape 87"/>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23" name="AutoShape 88"/>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24" name="AutoShape 89"/>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25" name="AutoShape 90"/>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26" name="AutoShape 91"/>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27" name="AutoShape 92"/>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24585" name="Group 93"/>
            <p:cNvGrpSpPr>
              <a:grpSpLocks/>
            </p:cNvGrpSpPr>
            <p:nvPr/>
          </p:nvGrpSpPr>
          <p:grpSpPr bwMode="auto">
            <a:xfrm>
              <a:off x="2027" y="7342"/>
              <a:ext cx="1816" cy="1589"/>
              <a:chOff x="5659" y="10293"/>
              <a:chExt cx="1816" cy="1589"/>
            </a:xfrm>
          </p:grpSpPr>
          <p:cxnSp>
            <p:nvCxnSpPr>
              <p:cNvPr id="24613" name="AutoShape 94"/>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14" name="AutoShape 95"/>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15" name="AutoShape 96"/>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16" name="AutoShape 97"/>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17" name="AutoShape 98"/>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18" name="AutoShape 99"/>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19" name="AutoShape 100"/>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4620" name="Oval 101"/>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24586" name="Group 102"/>
            <p:cNvGrpSpPr>
              <a:grpSpLocks/>
            </p:cNvGrpSpPr>
            <p:nvPr/>
          </p:nvGrpSpPr>
          <p:grpSpPr bwMode="auto">
            <a:xfrm>
              <a:off x="4297" y="10520"/>
              <a:ext cx="1816" cy="1589"/>
              <a:chOff x="5659" y="10293"/>
              <a:chExt cx="1816" cy="1589"/>
            </a:xfrm>
          </p:grpSpPr>
          <p:cxnSp>
            <p:nvCxnSpPr>
              <p:cNvPr id="24605" name="AutoShape 103"/>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06" name="AutoShape 104"/>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07" name="AutoShape 105"/>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08" name="AutoShape 106"/>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09" name="AutoShape 107"/>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10" name="AutoShape 108"/>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611" name="AutoShape 109"/>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4612" name="Oval 110"/>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24587" name="AutoShape 111"/>
            <p:cNvCxnSpPr>
              <a:cxnSpLocks noChangeShapeType="1"/>
            </p:cNvCxnSpPr>
            <p:nvPr/>
          </p:nvCxnSpPr>
          <p:spPr bwMode="auto">
            <a:xfrm>
              <a:off x="6113" y="12109"/>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4588" name="AutoShape 112"/>
            <p:cNvCxnSpPr>
              <a:cxnSpLocks noChangeShapeType="1"/>
            </p:cNvCxnSpPr>
            <p:nvPr/>
          </p:nvCxnSpPr>
          <p:spPr bwMode="auto">
            <a:xfrm>
              <a:off x="4297" y="12109"/>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589" name="AutoShape 113"/>
            <p:cNvCxnSpPr>
              <a:cxnSpLocks noChangeShapeType="1"/>
            </p:cNvCxnSpPr>
            <p:nvPr/>
          </p:nvCxnSpPr>
          <p:spPr bwMode="auto">
            <a:xfrm>
              <a:off x="3843" y="893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590" name="AutoShape 114"/>
            <p:cNvCxnSpPr>
              <a:cxnSpLocks noChangeShapeType="1"/>
            </p:cNvCxnSpPr>
            <p:nvPr/>
          </p:nvCxnSpPr>
          <p:spPr bwMode="auto">
            <a:xfrm>
              <a:off x="3843" y="9158"/>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591" name="AutoShape 115"/>
            <p:cNvCxnSpPr>
              <a:cxnSpLocks noChangeShapeType="1"/>
            </p:cNvCxnSpPr>
            <p:nvPr/>
          </p:nvCxnSpPr>
          <p:spPr bwMode="auto">
            <a:xfrm>
              <a:off x="4070" y="9158"/>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592" name="AutoShape 116"/>
            <p:cNvCxnSpPr>
              <a:cxnSpLocks noChangeShapeType="1"/>
            </p:cNvCxnSpPr>
            <p:nvPr/>
          </p:nvCxnSpPr>
          <p:spPr bwMode="auto">
            <a:xfrm>
              <a:off x="4070" y="12336"/>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593" name="AutoShape 117"/>
            <p:cNvCxnSpPr>
              <a:cxnSpLocks noChangeShapeType="1"/>
            </p:cNvCxnSpPr>
            <p:nvPr/>
          </p:nvCxnSpPr>
          <p:spPr bwMode="auto">
            <a:xfrm>
              <a:off x="2027" y="893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594" name="AutoShape 118"/>
            <p:cNvCxnSpPr>
              <a:cxnSpLocks noChangeShapeType="1"/>
            </p:cNvCxnSpPr>
            <p:nvPr/>
          </p:nvCxnSpPr>
          <p:spPr bwMode="auto">
            <a:xfrm>
              <a:off x="1573" y="9158"/>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4595" name="AutoShape 119"/>
            <p:cNvCxnSpPr>
              <a:cxnSpLocks noChangeShapeType="1"/>
            </p:cNvCxnSpPr>
            <p:nvPr/>
          </p:nvCxnSpPr>
          <p:spPr bwMode="auto">
            <a:xfrm>
              <a:off x="9064" y="9158"/>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4596" name="Text Box 120"/>
            <p:cNvSpPr txBox="1">
              <a:spLocks noChangeArrowheads="1"/>
            </p:cNvSpPr>
            <p:nvPr>
              <p:custDataLst>
                <p:tags r:id="rId3"/>
              </p:custDataLst>
            </p:nvPr>
          </p:nvSpPr>
          <p:spPr bwMode="auto">
            <a:xfrm>
              <a:off x="3162" y="711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sp>
          <p:nvSpPr>
            <p:cNvPr id="24597" name="Text Box 121"/>
            <p:cNvSpPr txBox="1">
              <a:spLocks noChangeArrowheads="1"/>
            </p:cNvSpPr>
            <p:nvPr>
              <p:custDataLst>
                <p:tags r:id="rId4"/>
              </p:custDataLst>
            </p:nvPr>
          </p:nvSpPr>
          <p:spPr bwMode="auto">
            <a:xfrm>
              <a:off x="5432" y="1029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sp>
          <p:nvSpPr>
            <p:cNvPr id="24598" name="Text Box 122"/>
            <p:cNvSpPr txBox="1">
              <a:spLocks noChangeArrowheads="1"/>
            </p:cNvSpPr>
            <p:nvPr>
              <p:custDataLst>
                <p:tags r:id="rId5"/>
              </p:custDataLst>
            </p:nvPr>
          </p:nvSpPr>
          <p:spPr bwMode="auto">
            <a:xfrm>
              <a:off x="2935" y="1029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cxnSp>
          <p:nvCxnSpPr>
            <p:cNvPr id="24599" name="AutoShape 123"/>
            <p:cNvCxnSpPr>
              <a:cxnSpLocks noChangeShapeType="1"/>
            </p:cNvCxnSpPr>
            <p:nvPr/>
          </p:nvCxnSpPr>
          <p:spPr bwMode="auto">
            <a:xfrm flipH="1">
              <a:off x="6340" y="11201"/>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24600" name="Text Box 124"/>
            <p:cNvSpPr txBox="1">
              <a:spLocks noChangeArrowheads="1"/>
            </p:cNvSpPr>
            <p:nvPr>
              <p:custDataLst>
                <p:tags r:id="rId6"/>
              </p:custDataLst>
            </p:nvPr>
          </p:nvSpPr>
          <p:spPr bwMode="auto">
            <a:xfrm>
              <a:off x="7021" y="1074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cxnSp>
          <p:nvCxnSpPr>
            <p:cNvPr id="24601" name="AutoShape 125"/>
            <p:cNvCxnSpPr>
              <a:cxnSpLocks noChangeShapeType="1"/>
            </p:cNvCxnSpPr>
            <p:nvPr/>
          </p:nvCxnSpPr>
          <p:spPr bwMode="auto">
            <a:xfrm flipH="1" flipV="1">
              <a:off x="5886" y="9158"/>
              <a:ext cx="1135"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24602" name="Text Box 126"/>
            <p:cNvSpPr txBox="1">
              <a:spLocks noChangeArrowheads="1"/>
            </p:cNvSpPr>
            <p:nvPr>
              <p:custDataLst>
                <p:tags r:id="rId7"/>
              </p:custDataLst>
            </p:nvPr>
          </p:nvSpPr>
          <p:spPr bwMode="auto">
            <a:xfrm>
              <a:off x="7702" y="983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cxnSp>
          <p:nvCxnSpPr>
            <p:cNvPr id="24603" name="AutoShape 127"/>
            <p:cNvCxnSpPr>
              <a:cxnSpLocks noChangeShapeType="1"/>
            </p:cNvCxnSpPr>
            <p:nvPr/>
          </p:nvCxnSpPr>
          <p:spPr bwMode="auto">
            <a:xfrm>
              <a:off x="8383" y="10293"/>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24604" name="Text Box 128"/>
            <p:cNvSpPr txBox="1">
              <a:spLocks noChangeArrowheads="1"/>
            </p:cNvSpPr>
            <p:nvPr>
              <p:custDataLst>
                <p:tags r:id="rId8"/>
              </p:custDataLst>
            </p:nvPr>
          </p:nvSpPr>
          <p:spPr bwMode="auto">
            <a:xfrm>
              <a:off x="1346" y="847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D</a:t>
              </a:r>
              <a:endParaRPr lang="el-GR" altLang="el-GR" dirty="0"/>
            </a:p>
          </p:txBody>
        </p:sp>
      </p:grpSp>
    </p:spTree>
    <p:custDataLst>
      <p:tags r:id="rId1"/>
    </p:custDataLst>
    <p:extLst>
      <p:ext uri="{BB962C8B-B14F-4D97-AF65-F5344CB8AC3E}">
        <p14:creationId xmlns:p14="http://schemas.microsoft.com/office/powerpoint/2010/main" val="150350128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57188" y="214313"/>
            <a:ext cx="8229600" cy="1143000"/>
          </a:xfrm>
        </p:spPr>
        <p:txBody>
          <a:bodyPr/>
          <a:lstStyle/>
          <a:p>
            <a:pPr eaLnBrk="1" hangingPunct="1"/>
            <a:r>
              <a:rPr lang="el-GR" altLang="el-GR" smtClean="0"/>
              <a:t>Ασύγχρονος Έλεγχος</a:t>
            </a:r>
          </a:p>
        </p:txBody>
      </p:sp>
      <p:sp>
        <p:nvSpPr>
          <p:cNvPr id="25603" name="Content Placeholder 2"/>
          <p:cNvSpPr>
            <a:spLocks noGrp="1"/>
          </p:cNvSpPr>
          <p:nvPr>
            <p:ph idx="1"/>
          </p:nvPr>
        </p:nvSpPr>
        <p:spPr>
          <a:xfrm>
            <a:off x="457200" y="1214438"/>
            <a:ext cx="8229600" cy="4911725"/>
          </a:xfrm>
        </p:spPr>
        <p:txBody>
          <a:bodyPr/>
          <a:lstStyle/>
          <a:p>
            <a:pPr eaLnBrk="1" hangingPunct="1"/>
            <a:r>
              <a:rPr lang="el-GR" altLang="el-GR" sz="2800" smtClean="0"/>
              <a:t>Αντικαθιστώντας της </a:t>
            </a:r>
            <a:r>
              <a:rPr lang="en-US" altLang="el-GR" sz="2800" smtClean="0"/>
              <a:t>NOT</a:t>
            </a:r>
            <a:r>
              <a:rPr lang="el-GR" altLang="el-GR" sz="2800" smtClean="0"/>
              <a:t> πύλες με </a:t>
            </a:r>
            <a:r>
              <a:rPr lang="en-US" altLang="el-GR" sz="2800" smtClean="0"/>
              <a:t>NAND </a:t>
            </a:r>
            <a:r>
              <a:rPr lang="el-GR" altLang="el-GR" sz="2800" smtClean="0"/>
              <a:t>ή </a:t>
            </a:r>
            <a:r>
              <a:rPr lang="en-US" altLang="el-GR" sz="2800" smtClean="0"/>
              <a:t>NOR</a:t>
            </a:r>
            <a:r>
              <a:rPr lang="el-GR" altLang="el-GR" sz="2800" smtClean="0"/>
              <a:t> μπορώ να έχω ασύγχρονο </a:t>
            </a:r>
            <a:r>
              <a:rPr lang="en-US" altLang="el-GR" sz="2800" smtClean="0"/>
              <a:t>SET/RESET</a:t>
            </a:r>
          </a:p>
          <a:p>
            <a:pPr eaLnBrk="1" hangingPunct="1"/>
            <a:r>
              <a:rPr lang="el-GR" altLang="el-GR" sz="2800" smtClean="0"/>
              <a:t>Εάν θέλω ταυτόχρονα </a:t>
            </a:r>
            <a:r>
              <a:rPr lang="en-US" altLang="el-GR" sz="2800" smtClean="0"/>
              <a:t>SET/RESET </a:t>
            </a:r>
            <a:r>
              <a:rPr lang="el-GR" altLang="el-GR" sz="2800" smtClean="0"/>
              <a:t>μπορώ να αντικαταστήσω την μία για το </a:t>
            </a:r>
            <a:r>
              <a:rPr lang="en-US" altLang="el-GR" sz="2800" smtClean="0"/>
              <a:t>SET </a:t>
            </a:r>
            <a:r>
              <a:rPr lang="el-GR" altLang="el-GR" sz="2800" smtClean="0"/>
              <a:t>και την άλλη για </a:t>
            </a:r>
            <a:r>
              <a:rPr lang="en-US" altLang="el-GR" sz="2800" smtClean="0"/>
              <a:t>RESET</a:t>
            </a:r>
          </a:p>
          <a:p>
            <a:pPr eaLnBrk="1" hangingPunct="1"/>
            <a:r>
              <a:rPr lang="el-GR" altLang="el-GR" sz="2800" smtClean="0"/>
              <a:t>Εναλλακτικά με </a:t>
            </a:r>
            <a:r>
              <a:rPr lang="en-US" altLang="el-GR" sz="2800" smtClean="0"/>
              <a:t>OAI </a:t>
            </a:r>
            <a:r>
              <a:rPr lang="el-GR" altLang="el-GR" sz="2800" smtClean="0"/>
              <a:t>ή ΑΟΙ</a:t>
            </a:r>
            <a:r>
              <a:rPr lang="en-US" altLang="el-GR" sz="2800" smtClean="0"/>
              <a:t> </a:t>
            </a:r>
            <a:r>
              <a:rPr lang="el-GR" altLang="el-GR" sz="2800" smtClean="0"/>
              <a:t>μπορώ να έχω ταυτόχρονα </a:t>
            </a:r>
            <a:r>
              <a:rPr lang="en-US" altLang="el-GR" sz="2800" smtClean="0"/>
              <a:t>SET/RESET </a:t>
            </a:r>
            <a:r>
              <a:rPr lang="el-GR" altLang="el-GR" sz="2800" smtClean="0"/>
              <a:t>αντικαθιστώντας μία ΝΟΤ πύλη </a:t>
            </a:r>
          </a:p>
          <a:p>
            <a:pPr eaLnBrk="1" hangingPunct="1"/>
            <a:r>
              <a:rPr lang="el-GR" altLang="el-GR" sz="2800" smtClean="0"/>
              <a:t>Προσοχή ανάλογα από ποιόν κόμβο παίρνω δεδομένα μπορεί να χρειαστεί </a:t>
            </a:r>
            <a:r>
              <a:rPr lang="en-US" altLang="el-GR" sz="2800" smtClean="0"/>
              <a:t>SET/RESET</a:t>
            </a:r>
            <a:r>
              <a:rPr lang="el-GR" altLang="el-GR" sz="2800" smtClean="0"/>
              <a:t> στην είσοδο</a:t>
            </a:r>
          </a:p>
        </p:txBody>
      </p:sp>
    </p:spTree>
    <p:extLst>
      <p:ext uri="{BB962C8B-B14F-4D97-AF65-F5344CB8AC3E}">
        <p14:creationId xmlns:p14="http://schemas.microsoft.com/office/powerpoint/2010/main" val="3949041233"/>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l-GR" altLang="el-GR" smtClean="0"/>
              <a:t>Υλοποίηση με Ασύγχρονο </a:t>
            </a:r>
            <a:r>
              <a:rPr lang="en-US" altLang="el-GR" smtClean="0"/>
              <a:t>SET</a:t>
            </a:r>
            <a:endParaRPr lang="el-GR" altLang="el-GR" smtClean="0"/>
          </a:p>
        </p:txBody>
      </p:sp>
      <p:grpSp>
        <p:nvGrpSpPr>
          <p:cNvPr id="26627" name="Group 2" descr="Υλοποίηση με πολυπλέκτες 1 πύλες OR (είσοδος S) και μια πύλη NOT"/>
          <p:cNvGrpSpPr>
            <a:grpSpLocks/>
          </p:cNvGrpSpPr>
          <p:nvPr/>
        </p:nvGrpSpPr>
        <p:grpSpPr bwMode="auto">
          <a:xfrm>
            <a:off x="1785938" y="1500188"/>
            <a:ext cx="4902200" cy="4611687"/>
            <a:chOff x="1346" y="3937"/>
            <a:chExt cx="7718" cy="7264"/>
          </a:xfrm>
        </p:grpSpPr>
        <p:grpSp>
          <p:nvGrpSpPr>
            <p:cNvPr id="26628" name="Group 3"/>
            <p:cNvGrpSpPr>
              <a:grpSpLocks/>
            </p:cNvGrpSpPr>
            <p:nvPr/>
          </p:nvGrpSpPr>
          <p:grpSpPr bwMode="auto">
            <a:xfrm>
              <a:off x="5659" y="4618"/>
              <a:ext cx="3178" cy="2270"/>
              <a:chOff x="5886" y="2121"/>
              <a:chExt cx="3178" cy="2270"/>
            </a:xfrm>
          </p:grpSpPr>
          <p:cxnSp>
            <p:nvCxnSpPr>
              <p:cNvPr id="26693" name="AutoShape 4"/>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6694" name="AutoShape 5"/>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6695" name="AutoShape 6"/>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6696" name="Oval 7"/>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6697" name="Oval 8"/>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26698" name="Rectangle 9"/>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6699" name="AutoShape 10"/>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700" name="AutoShape 11"/>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26629" name="Group 12"/>
            <p:cNvGrpSpPr>
              <a:grpSpLocks/>
            </p:cNvGrpSpPr>
            <p:nvPr/>
          </p:nvGrpSpPr>
          <p:grpSpPr bwMode="auto">
            <a:xfrm>
              <a:off x="4297" y="9612"/>
              <a:ext cx="1816" cy="1589"/>
              <a:chOff x="3616" y="5072"/>
              <a:chExt cx="1816" cy="1589"/>
            </a:xfrm>
          </p:grpSpPr>
          <p:cxnSp>
            <p:nvCxnSpPr>
              <p:cNvPr id="26686" name="AutoShape 13"/>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87" name="AutoShape 14"/>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88" name="AutoShape 15"/>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89" name="AutoShape 16"/>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90" name="AutoShape 17"/>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91" name="AutoShape 18"/>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92" name="AutoShape 19"/>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26630" name="Text Box 20"/>
            <p:cNvSpPr txBox="1">
              <a:spLocks noChangeArrowheads="1"/>
            </p:cNvSpPr>
            <p:nvPr>
              <p:custDataLst>
                <p:tags r:id="rId2"/>
              </p:custDataLst>
            </p:nvPr>
          </p:nvSpPr>
          <p:spPr bwMode="auto">
            <a:xfrm>
              <a:off x="5432" y="10520"/>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grpSp>
          <p:nvGrpSpPr>
            <p:cNvPr id="26631" name="Group 21"/>
            <p:cNvGrpSpPr>
              <a:grpSpLocks/>
            </p:cNvGrpSpPr>
            <p:nvPr/>
          </p:nvGrpSpPr>
          <p:grpSpPr bwMode="auto">
            <a:xfrm>
              <a:off x="6113" y="8704"/>
              <a:ext cx="2949" cy="1362"/>
              <a:chOff x="6340" y="7342"/>
              <a:chExt cx="2949" cy="1362"/>
            </a:xfrm>
          </p:grpSpPr>
          <p:cxnSp>
            <p:nvCxnSpPr>
              <p:cNvPr id="26680" name="AutoShape 22"/>
              <p:cNvCxnSpPr>
                <a:cxnSpLocks noChangeShapeType="1"/>
              </p:cNvCxnSpPr>
              <p:nvPr/>
            </p:nvCxnSpPr>
            <p:spPr bwMode="auto">
              <a:xfrm>
                <a:off x="8610" y="7342"/>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81" name="AutoShape 23"/>
              <p:cNvCxnSpPr>
                <a:cxnSpLocks noChangeShapeType="1"/>
              </p:cNvCxnSpPr>
              <p:nvPr/>
            </p:nvCxnSpPr>
            <p:spPr bwMode="auto">
              <a:xfrm>
                <a:off x="7248" y="8023"/>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82" name="AutoShape 24"/>
              <p:cNvCxnSpPr>
                <a:cxnSpLocks noChangeShapeType="1"/>
              </p:cNvCxnSpPr>
              <p:nvPr/>
            </p:nvCxnSpPr>
            <p:spPr bwMode="auto">
              <a:xfrm flipV="1">
                <a:off x="7248" y="7342"/>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6683" name="Oval 25"/>
              <p:cNvSpPr>
                <a:spLocks noChangeArrowheads="1"/>
              </p:cNvSpPr>
              <p:nvPr/>
            </p:nvSpPr>
            <p:spPr bwMode="auto">
              <a:xfrm>
                <a:off x="6794" y="7796"/>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26684" name="AutoShape 26"/>
              <p:cNvCxnSpPr>
                <a:cxnSpLocks noChangeShapeType="1"/>
              </p:cNvCxnSpPr>
              <p:nvPr/>
            </p:nvCxnSpPr>
            <p:spPr bwMode="auto">
              <a:xfrm>
                <a:off x="8610" y="8023"/>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85" name="AutoShape 27"/>
              <p:cNvCxnSpPr>
                <a:cxnSpLocks noChangeShapeType="1"/>
              </p:cNvCxnSpPr>
              <p:nvPr/>
            </p:nvCxnSpPr>
            <p:spPr bwMode="auto">
              <a:xfrm>
                <a:off x="6340" y="8023"/>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26632" name="Group 28"/>
            <p:cNvGrpSpPr>
              <a:grpSpLocks/>
            </p:cNvGrpSpPr>
            <p:nvPr/>
          </p:nvGrpSpPr>
          <p:grpSpPr bwMode="auto">
            <a:xfrm>
              <a:off x="2027" y="6434"/>
              <a:ext cx="1816" cy="1589"/>
              <a:chOff x="3616" y="5072"/>
              <a:chExt cx="1816" cy="1589"/>
            </a:xfrm>
          </p:grpSpPr>
          <p:cxnSp>
            <p:nvCxnSpPr>
              <p:cNvPr id="26673" name="AutoShape 29"/>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74" name="AutoShape 30"/>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75" name="AutoShape 31"/>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76" name="AutoShape 32"/>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77" name="AutoShape 33"/>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78" name="AutoShape 34"/>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79" name="AutoShape 35"/>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26633" name="Group 36"/>
            <p:cNvGrpSpPr>
              <a:grpSpLocks/>
            </p:cNvGrpSpPr>
            <p:nvPr/>
          </p:nvGrpSpPr>
          <p:grpSpPr bwMode="auto">
            <a:xfrm>
              <a:off x="2027" y="4391"/>
              <a:ext cx="1816" cy="1589"/>
              <a:chOff x="5659" y="10293"/>
              <a:chExt cx="1816" cy="1589"/>
            </a:xfrm>
          </p:grpSpPr>
          <p:cxnSp>
            <p:nvCxnSpPr>
              <p:cNvPr id="26665" name="AutoShape 37"/>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66" name="AutoShape 38"/>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67" name="AutoShape 39"/>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68" name="AutoShape 40"/>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69" name="AutoShape 41"/>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70" name="AutoShape 42"/>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71" name="AutoShape 43"/>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6672" name="Oval 44"/>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26634" name="Group 45"/>
            <p:cNvGrpSpPr>
              <a:grpSpLocks/>
            </p:cNvGrpSpPr>
            <p:nvPr/>
          </p:nvGrpSpPr>
          <p:grpSpPr bwMode="auto">
            <a:xfrm>
              <a:off x="4297" y="7569"/>
              <a:ext cx="1816" cy="1589"/>
              <a:chOff x="5659" y="10293"/>
              <a:chExt cx="1816" cy="1589"/>
            </a:xfrm>
          </p:grpSpPr>
          <p:cxnSp>
            <p:nvCxnSpPr>
              <p:cNvPr id="26657" name="AutoShape 46"/>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58" name="AutoShape 47"/>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59" name="AutoShape 48"/>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60" name="AutoShape 49"/>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61" name="AutoShape 50"/>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62" name="AutoShape 51"/>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63" name="AutoShape 52"/>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6664" name="Oval 53"/>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26635" name="AutoShape 54"/>
            <p:cNvCxnSpPr>
              <a:cxnSpLocks noChangeShapeType="1"/>
            </p:cNvCxnSpPr>
            <p:nvPr/>
          </p:nvCxnSpPr>
          <p:spPr bwMode="auto">
            <a:xfrm>
              <a:off x="6113" y="9158"/>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6636" name="AutoShape 55"/>
            <p:cNvCxnSpPr>
              <a:cxnSpLocks noChangeShapeType="1"/>
            </p:cNvCxnSpPr>
            <p:nvPr/>
          </p:nvCxnSpPr>
          <p:spPr bwMode="auto">
            <a:xfrm>
              <a:off x="4297" y="915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37" name="AutoShape 56"/>
            <p:cNvCxnSpPr>
              <a:cxnSpLocks noChangeShapeType="1"/>
            </p:cNvCxnSpPr>
            <p:nvPr/>
          </p:nvCxnSpPr>
          <p:spPr bwMode="auto">
            <a:xfrm>
              <a:off x="3843" y="5980"/>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38" name="AutoShape 57"/>
            <p:cNvCxnSpPr>
              <a:cxnSpLocks noChangeShapeType="1"/>
            </p:cNvCxnSpPr>
            <p:nvPr/>
          </p:nvCxnSpPr>
          <p:spPr bwMode="auto">
            <a:xfrm>
              <a:off x="3843" y="6207"/>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39" name="AutoShape 58"/>
            <p:cNvCxnSpPr>
              <a:cxnSpLocks noChangeShapeType="1"/>
            </p:cNvCxnSpPr>
            <p:nvPr/>
          </p:nvCxnSpPr>
          <p:spPr bwMode="auto">
            <a:xfrm>
              <a:off x="4070" y="6207"/>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40" name="AutoShape 59"/>
            <p:cNvCxnSpPr>
              <a:cxnSpLocks noChangeShapeType="1"/>
            </p:cNvCxnSpPr>
            <p:nvPr/>
          </p:nvCxnSpPr>
          <p:spPr bwMode="auto">
            <a:xfrm>
              <a:off x="4070" y="9385"/>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41" name="AutoShape 60"/>
            <p:cNvCxnSpPr>
              <a:cxnSpLocks noChangeShapeType="1"/>
            </p:cNvCxnSpPr>
            <p:nvPr/>
          </p:nvCxnSpPr>
          <p:spPr bwMode="auto">
            <a:xfrm>
              <a:off x="2027" y="5980"/>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42" name="AutoShape 61"/>
            <p:cNvCxnSpPr>
              <a:cxnSpLocks noChangeShapeType="1"/>
            </p:cNvCxnSpPr>
            <p:nvPr/>
          </p:nvCxnSpPr>
          <p:spPr bwMode="auto">
            <a:xfrm>
              <a:off x="1573" y="6207"/>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43" name="AutoShape 62"/>
            <p:cNvCxnSpPr>
              <a:cxnSpLocks noChangeShapeType="1"/>
            </p:cNvCxnSpPr>
            <p:nvPr/>
          </p:nvCxnSpPr>
          <p:spPr bwMode="auto">
            <a:xfrm>
              <a:off x="9064" y="6207"/>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6644" name="Text Box 63"/>
            <p:cNvSpPr txBox="1">
              <a:spLocks noChangeArrowheads="1"/>
            </p:cNvSpPr>
            <p:nvPr>
              <p:custDataLst>
                <p:tags r:id="rId3"/>
              </p:custDataLst>
            </p:nvPr>
          </p:nvSpPr>
          <p:spPr bwMode="auto">
            <a:xfrm>
              <a:off x="3162" y="4164"/>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sp>
          <p:nvSpPr>
            <p:cNvPr id="26645" name="Text Box 64"/>
            <p:cNvSpPr txBox="1">
              <a:spLocks noChangeArrowheads="1"/>
            </p:cNvSpPr>
            <p:nvPr>
              <p:custDataLst>
                <p:tags r:id="rId4"/>
              </p:custDataLst>
            </p:nvPr>
          </p:nvSpPr>
          <p:spPr bwMode="auto">
            <a:xfrm>
              <a:off x="5432" y="7342"/>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sp>
          <p:nvSpPr>
            <p:cNvPr id="26646" name="Text Box 65"/>
            <p:cNvSpPr txBox="1">
              <a:spLocks noChangeArrowheads="1"/>
            </p:cNvSpPr>
            <p:nvPr>
              <p:custDataLst>
                <p:tags r:id="rId5"/>
              </p:custDataLst>
            </p:nvPr>
          </p:nvSpPr>
          <p:spPr bwMode="auto">
            <a:xfrm>
              <a:off x="2935" y="7342"/>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cxnSp>
          <p:nvCxnSpPr>
            <p:cNvPr id="26647" name="AutoShape 66"/>
            <p:cNvCxnSpPr>
              <a:cxnSpLocks noChangeShapeType="1"/>
            </p:cNvCxnSpPr>
            <p:nvPr/>
          </p:nvCxnSpPr>
          <p:spPr bwMode="auto">
            <a:xfrm flipH="1">
              <a:off x="6340" y="8250"/>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26648" name="Text Box 67"/>
            <p:cNvSpPr txBox="1">
              <a:spLocks noChangeArrowheads="1"/>
            </p:cNvSpPr>
            <p:nvPr>
              <p:custDataLst>
                <p:tags r:id="rId6"/>
              </p:custDataLst>
            </p:nvPr>
          </p:nvSpPr>
          <p:spPr bwMode="auto">
            <a:xfrm>
              <a:off x="7021" y="7796"/>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cxnSp>
          <p:nvCxnSpPr>
            <p:cNvPr id="26649" name="AutoShape 68"/>
            <p:cNvCxnSpPr>
              <a:cxnSpLocks noChangeShapeType="1"/>
            </p:cNvCxnSpPr>
            <p:nvPr/>
          </p:nvCxnSpPr>
          <p:spPr bwMode="auto">
            <a:xfrm flipH="1">
              <a:off x="4524" y="4391"/>
              <a:ext cx="454"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26650" name="Text Box 69"/>
            <p:cNvSpPr txBox="1">
              <a:spLocks noChangeArrowheads="1"/>
            </p:cNvSpPr>
            <p:nvPr>
              <p:custDataLst>
                <p:tags r:id="rId7"/>
              </p:custDataLst>
            </p:nvPr>
          </p:nvSpPr>
          <p:spPr bwMode="auto">
            <a:xfrm>
              <a:off x="7702" y="6888"/>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Q'</a:t>
              </a:r>
              <a:endParaRPr lang="el-GR" altLang="el-GR" dirty="0"/>
            </a:p>
          </p:txBody>
        </p:sp>
        <p:cxnSp>
          <p:nvCxnSpPr>
            <p:cNvPr id="26651" name="AutoShape 70"/>
            <p:cNvCxnSpPr>
              <a:cxnSpLocks noChangeShapeType="1"/>
            </p:cNvCxnSpPr>
            <p:nvPr/>
          </p:nvCxnSpPr>
          <p:spPr bwMode="auto">
            <a:xfrm>
              <a:off x="8383" y="7342"/>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26652" name="Text Box 71"/>
            <p:cNvSpPr txBox="1">
              <a:spLocks noChangeArrowheads="1"/>
            </p:cNvSpPr>
            <p:nvPr>
              <p:custDataLst>
                <p:tags r:id="rId8"/>
              </p:custDataLst>
            </p:nvPr>
          </p:nvSpPr>
          <p:spPr bwMode="auto">
            <a:xfrm>
              <a:off x="1346" y="5526"/>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D</a:t>
              </a:r>
              <a:endParaRPr lang="el-GR" altLang="el-GR" dirty="0"/>
            </a:p>
          </p:txBody>
        </p:sp>
        <p:cxnSp>
          <p:nvCxnSpPr>
            <p:cNvPr id="26653" name="AutoShape 72"/>
            <p:cNvCxnSpPr>
              <a:cxnSpLocks noChangeShapeType="1"/>
            </p:cNvCxnSpPr>
            <p:nvPr/>
          </p:nvCxnSpPr>
          <p:spPr bwMode="auto">
            <a:xfrm>
              <a:off x="8837" y="5753"/>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26654" name="AutoShape 73"/>
            <p:cNvCxnSpPr>
              <a:cxnSpLocks noChangeShapeType="1"/>
            </p:cNvCxnSpPr>
            <p:nvPr/>
          </p:nvCxnSpPr>
          <p:spPr bwMode="auto">
            <a:xfrm>
              <a:off x="9064" y="575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26655" name="Text Box 74"/>
            <p:cNvSpPr txBox="1">
              <a:spLocks noChangeArrowheads="1"/>
            </p:cNvSpPr>
            <p:nvPr>
              <p:custDataLst>
                <p:tags r:id="rId9"/>
              </p:custDataLst>
            </p:nvPr>
          </p:nvSpPr>
          <p:spPr bwMode="auto">
            <a:xfrm>
              <a:off x="5432" y="4618"/>
              <a:ext cx="1362" cy="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sp>
          <p:nvSpPr>
            <p:cNvPr id="26656" name="Text Box 75"/>
            <p:cNvSpPr txBox="1">
              <a:spLocks noChangeArrowheads="1"/>
            </p:cNvSpPr>
            <p:nvPr>
              <p:custDataLst>
                <p:tags r:id="rId10"/>
              </p:custDataLst>
            </p:nvPr>
          </p:nvSpPr>
          <p:spPr bwMode="auto">
            <a:xfrm>
              <a:off x="4751" y="393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solidFill>
                    <a:srgbClr val="FF0000"/>
                  </a:solidFill>
                  <a:latin typeface="Calibri" panose="020F0502020204030204" pitchFamily="34" charset="0"/>
                </a:rPr>
                <a:t>Q??</a:t>
              </a:r>
              <a:endParaRPr lang="el-GR" altLang="el-GR" dirty="0"/>
            </a:p>
          </p:txBody>
        </p:sp>
      </p:grpSp>
    </p:spTree>
    <p:custDataLst>
      <p:tags r:id="rId1"/>
    </p:custDataLst>
    <p:extLst>
      <p:ext uri="{BB962C8B-B14F-4D97-AF65-F5344CB8AC3E}">
        <p14:creationId xmlns:p14="http://schemas.microsoft.com/office/powerpoint/2010/main" val="170111621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l-GR" altLang="el-GR" sz="4000" dirty="0" smtClean="0"/>
              <a:t>Επίδραση Εξόδου στα δεδομένα (1 από 2)</a:t>
            </a:r>
            <a:endParaRPr lang="el-GR" altLang="el-GR" sz="4000" dirty="0" smtClean="0"/>
          </a:p>
        </p:txBody>
      </p:sp>
      <p:sp>
        <p:nvSpPr>
          <p:cNvPr id="27651" name="Content Placeholder 2"/>
          <p:cNvSpPr>
            <a:spLocks noGrp="1"/>
          </p:cNvSpPr>
          <p:nvPr>
            <p:ph idx="1"/>
          </p:nvPr>
        </p:nvSpPr>
        <p:spPr/>
        <p:txBody>
          <a:bodyPr/>
          <a:lstStyle/>
          <a:p>
            <a:pPr eaLnBrk="1" hangingPunct="1"/>
            <a:r>
              <a:rPr lang="el-GR" altLang="el-GR" smtClean="0"/>
              <a:t>Προσοχή η έξοδος δεν είναι απομονωμένη από τον ατέρμων κύκλο στον οποίο αποθηκεύω δεδομένα</a:t>
            </a:r>
          </a:p>
          <a:p>
            <a:pPr eaLnBrk="1" hangingPunct="1"/>
            <a:r>
              <a:rPr lang="el-GR" altLang="el-GR" smtClean="0"/>
              <a:t>Άρα η έξοδος μπορεί να συμπεριφερθεί σαν είσοδος</a:t>
            </a:r>
          </a:p>
          <a:p>
            <a:pPr eaLnBrk="1" hangingPunct="1"/>
            <a:r>
              <a:rPr lang="el-GR" altLang="el-GR" smtClean="0"/>
              <a:t>Για να μην έχω πρόβλημα θα πρέπει να απομονώσω π.χ. με </a:t>
            </a:r>
            <a:r>
              <a:rPr lang="en-US" altLang="el-GR" smtClean="0"/>
              <a:t>NOT</a:t>
            </a:r>
            <a:r>
              <a:rPr lang="el-GR" altLang="el-GR" smtClean="0"/>
              <a:t> πύλη</a:t>
            </a:r>
          </a:p>
        </p:txBody>
      </p:sp>
    </p:spTree>
    <p:extLst>
      <p:ext uri="{BB962C8B-B14F-4D97-AF65-F5344CB8AC3E}">
        <p14:creationId xmlns:p14="http://schemas.microsoft.com/office/powerpoint/2010/main" val="30081954"/>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sz="4000" dirty="0"/>
              <a:t>Επίδραση Εξόδου στα δεδομένα </a:t>
            </a:r>
            <a:r>
              <a:rPr lang="el-GR" altLang="el-GR" sz="4000" dirty="0" smtClean="0"/>
              <a:t>(2 </a:t>
            </a:r>
            <a:r>
              <a:rPr lang="el-GR" altLang="el-GR" sz="4000" dirty="0"/>
              <a:t>από 2)</a:t>
            </a:r>
            <a:endParaRPr lang="el-GR" sz="4000" dirty="0"/>
          </a:p>
        </p:txBody>
      </p:sp>
      <p:pic>
        <p:nvPicPr>
          <p:cNvPr id="4" name="Θέση περιεχομένου 3" descr="Υλοποίηση με πολυπλέκτες και 4 πύλες NOT"/>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573198" y="1520789"/>
            <a:ext cx="3854729" cy="4752528"/>
          </a:xfrm>
        </p:spPr>
      </p:pic>
    </p:spTree>
    <p:extLst>
      <p:ext uri="{BB962C8B-B14F-4D97-AF65-F5344CB8AC3E}">
        <p14:creationId xmlns:p14="http://schemas.microsoft.com/office/powerpoint/2010/main" val="3733636240"/>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l-GR" altLang="el-GR" smtClean="0"/>
              <a:t>Εναλλακτικές υλοποιήσεις</a:t>
            </a:r>
          </a:p>
        </p:txBody>
      </p:sp>
      <p:sp>
        <p:nvSpPr>
          <p:cNvPr id="29699" name="Content Placeholder 2"/>
          <p:cNvSpPr>
            <a:spLocks noGrp="1"/>
          </p:cNvSpPr>
          <p:nvPr>
            <p:ph idx="1"/>
          </p:nvPr>
        </p:nvSpPr>
        <p:spPr/>
        <p:txBody>
          <a:bodyPr/>
          <a:lstStyle/>
          <a:p>
            <a:pPr eaLnBrk="1" hangingPunct="1"/>
            <a:r>
              <a:rPr lang="el-GR" altLang="el-GR" smtClean="0"/>
              <a:t>Αντί ΝΟΤ πύλης σε σειρά με </a:t>
            </a:r>
            <a:r>
              <a:rPr lang="en-US" altLang="el-GR" smtClean="0"/>
              <a:t>Pass Gate</a:t>
            </a:r>
            <a:r>
              <a:rPr lang="el-GR" altLang="el-GR" smtClean="0"/>
              <a:t> μπορώ να χρησιμοποιήσω</a:t>
            </a:r>
          </a:p>
          <a:p>
            <a:pPr lvl="1" eaLnBrk="1" hangingPunct="1"/>
            <a:r>
              <a:rPr lang="en-US" altLang="el-GR" sz="3200" smtClean="0"/>
              <a:t>Tri-State Buffer</a:t>
            </a:r>
          </a:p>
          <a:p>
            <a:pPr lvl="1" eaLnBrk="1" hangingPunct="1"/>
            <a:r>
              <a:rPr lang="en-US" altLang="el-GR" sz="3200" smtClean="0"/>
              <a:t>Weak NOT</a:t>
            </a:r>
            <a:endParaRPr lang="el-GR" altLang="el-GR" sz="3200" smtClean="0"/>
          </a:p>
        </p:txBody>
      </p:sp>
    </p:spTree>
    <p:extLst>
      <p:ext uri="{BB962C8B-B14F-4D97-AF65-F5344CB8AC3E}">
        <p14:creationId xmlns:p14="http://schemas.microsoft.com/office/powerpoint/2010/main" val="526537136"/>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l-GR" altLang="el-GR" sz="4000" dirty="0" smtClean="0"/>
              <a:t>Δυναμικά Στοιχεία </a:t>
            </a:r>
            <a:r>
              <a:rPr lang="el-GR" altLang="el-GR" sz="4000" dirty="0" smtClean="0"/>
              <a:t>Μνήμης (1 από 2)</a:t>
            </a:r>
            <a:endParaRPr lang="el-GR" altLang="el-GR" sz="4000" dirty="0" smtClean="0"/>
          </a:p>
        </p:txBody>
      </p:sp>
      <p:grpSp>
        <p:nvGrpSpPr>
          <p:cNvPr id="30724" name="Group 31" descr="Υλοποίηση με πολυπλέκτη και 1 NOT"/>
          <p:cNvGrpSpPr>
            <a:grpSpLocks/>
          </p:cNvGrpSpPr>
          <p:nvPr/>
        </p:nvGrpSpPr>
        <p:grpSpPr bwMode="auto">
          <a:xfrm>
            <a:off x="1571625" y="1357313"/>
            <a:ext cx="5334000" cy="2449512"/>
            <a:chOff x="2481" y="1894"/>
            <a:chExt cx="8399" cy="3859"/>
          </a:xfrm>
        </p:grpSpPr>
        <p:sp>
          <p:nvSpPr>
            <p:cNvPr id="30725" name="Text Box 32"/>
            <p:cNvSpPr txBox="1">
              <a:spLocks noChangeArrowheads="1"/>
            </p:cNvSpPr>
            <p:nvPr/>
          </p:nvSpPr>
          <p:spPr bwMode="auto">
            <a:xfrm>
              <a:off x="6113" y="1894"/>
              <a:ext cx="4767"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l-GR" altLang="el-GR" sz="2400">
                  <a:latin typeface="Calibri" panose="020F0502020204030204" pitchFamily="34" charset="0"/>
                </a:rPr>
                <a:t>Κόμβος Αποθήκευσης</a:t>
              </a:r>
              <a:endParaRPr lang="el-GR" altLang="el-GR"/>
            </a:p>
          </p:txBody>
        </p:sp>
        <p:cxnSp>
          <p:nvCxnSpPr>
            <p:cNvPr id="30726" name="AutoShape 33"/>
            <p:cNvCxnSpPr>
              <a:cxnSpLocks noChangeShapeType="1"/>
            </p:cNvCxnSpPr>
            <p:nvPr/>
          </p:nvCxnSpPr>
          <p:spPr bwMode="auto">
            <a:xfrm>
              <a:off x="4978" y="3710"/>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27" name="AutoShape 34"/>
            <p:cNvCxnSpPr>
              <a:cxnSpLocks noChangeShapeType="1"/>
            </p:cNvCxnSpPr>
            <p:nvPr/>
          </p:nvCxnSpPr>
          <p:spPr bwMode="auto">
            <a:xfrm>
              <a:off x="3162" y="3710"/>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28" name="AutoShape 35"/>
            <p:cNvCxnSpPr>
              <a:cxnSpLocks noChangeShapeType="1"/>
            </p:cNvCxnSpPr>
            <p:nvPr/>
          </p:nvCxnSpPr>
          <p:spPr bwMode="auto">
            <a:xfrm>
              <a:off x="2708" y="3937"/>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0729" name="Text Box 36"/>
            <p:cNvSpPr txBox="1">
              <a:spLocks noChangeArrowheads="1"/>
            </p:cNvSpPr>
            <p:nvPr>
              <p:custDataLst>
                <p:tags r:id="rId2"/>
              </p:custDataLst>
            </p:nvPr>
          </p:nvSpPr>
          <p:spPr bwMode="auto">
            <a:xfrm>
              <a:off x="4297" y="1894"/>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sp>
          <p:nvSpPr>
            <p:cNvPr id="30730" name="Text Box 37"/>
            <p:cNvSpPr txBox="1">
              <a:spLocks noChangeArrowheads="1"/>
            </p:cNvSpPr>
            <p:nvPr>
              <p:custDataLst>
                <p:tags r:id="rId3"/>
              </p:custDataLst>
            </p:nvPr>
          </p:nvSpPr>
          <p:spPr bwMode="auto">
            <a:xfrm>
              <a:off x="4070" y="5072"/>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cxnSp>
          <p:nvCxnSpPr>
            <p:cNvPr id="30731" name="AutoShape 38"/>
            <p:cNvCxnSpPr>
              <a:cxnSpLocks noChangeShapeType="1"/>
            </p:cNvCxnSpPr>
            <p:nvPr/>
          </p:nvCxnSpPr>
          <p:spPr bwMode="auto">
            <a:xfrm flipH="1">
              <a:off x="5205" y="2121"/>
              <a:ext cx="681"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30732" name="Text Box 39"/>
            <p:cNvSpPr txBox="1">
              <a:spLocks noChangeArrowheads="1"/>
            </p:cNvSpPr>
            <p:nvPr>
              <p:custDataLst>
                <p:tags r:id="rId4"/>
              </p:custDataLst>
            </p:nvPr>
          </p:nvSpPr>
          <p:spPr bwMode="auto">
            <a:xfrm>
              <a:off x="2481" y="3256"/>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D</a:t>
              </a:r>
              <a:endParaRPr lang="el-GR" altLang="el-GR" dirty="0"/>
            </a:p>
          </p:txBody>
        </p:sp>
        <p:grpSp>
          <p:nvGrpSpPr>
            <p:cNvPr id="30733" name="Group 40"/>
            <p:cNvGrpSpPr>
              <a:grpSpLocks/>
            </p:cNvGrpSpPr>
            <p:nvPr/>
          </p:nvGrpSpPr>
          <p:grpSpPr bwMode="auto">
            <a:xfrm>
              <a:off x="3162" y="4164"/>
              <a:ext cx="1816" cy="1589"/>
              <a:chOff x="3162" y="4164"/>
              <a:chExt cx="1816" cy="1589"/>
            </a:xfrm>
          </p:grpSpPr>
          <p:cxnSp>
            <p:nvCxnSpPr>
              <p:cNvPr id="30749" name="AutoShape 41"/>
              <p:cNvCxnSpPr>
                <a:cxnSpLocks noChangeShapeType="1"/>
              </p:cNvCxnSpPr>
              <p:nvPr/>
            </p:nvCxnSpPr>
            <p:spPr bwMode="auto">
              <a:xfrm>
                <a:off x="4070" y="4845"/>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50" name="AutoShape 42"/>
              <p:cNvCxnSpPr>
                <a:cxnSpLocks noChangeShapeType="1"/>
              </p:cNvCxnSpPr>
              <p:nvPr/>
            </p:nvCxnSpPr>
            <p:spPr bwMode="auto">
              <a:xfrm>
                <a:off x="3162" y="4164"/>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51" name="AutoShape 43"/>
              <p:cNvCxnSpPr>
                <a:cxnSpLocks noChangeShapeType="1"/>
              </p:cNvCxnSpPr>
              <p:nvPr/>
            </p:nvCxnSpPr>
            <p:spPr bwMode="auto">
              <a:xfrm flipV="1">
                <a:off x="3616" y="4164"/>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52" name="AutoShape 44"/>
              <p:cNvCxnSpPr>
                <a:cxnSpLocks noChangeShapeType="1"/>
              </p:cNvCxnSpPr>
              <p:nvPr/>
            </p:nvCxnSpPr>
            <p:spPr bwMode="auto">
              <a:xfrm>
                <a:off x="3616" y="461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53" name="AutoShape 45"/>
              <p:cNvCxnSpPr>
                <a:cxnSpLocks noChangeShapeType="1"/>
              </p:cNvCxnSpPr>
              <p:nvPr/>
            </p:nvCxnSpPr>
            <p:spPr bwMode="auto">
              <a:xfrm>
                <a:off x="3616" y="4845"/>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54" name="AutoShape 46"/>
              <p:cNvCxnSpPr>
                <a:cxnSpLocks noChangeShapeType="1"/>
              </p:cNvCxnSpPr>
              <p:nvPr/>
            </p:nvCxnSpPr>
            <p:spPr bwMode="auto">
              <a:xfrm>
                <a:off x="4524" y="4164"/>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55" name="AutoShape 47"/>
              <p:cNvCxnSpPr>
                <a:cxnSpLocks noChangeShapeType="1"/>
              </p:cNvCxnSpPr>
              <p:nvPr/>
            </p:nvCxnSpPr>
            <p:spPr bwMode="auto">
              <a:xfrm>
                <a:off x="4524" y="4164"/>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30734" name="Group 48"/>
            <p:cNvGrpSpPr>
              <a:grpSpLocks/>
            </p:cNvGrpSpPr>
            <p:nvPr/>
          </p:nvGrpSpPr>
          <p:grpSpPr bwMode="auto">
            <a:xfrm>
              <a:off x="3162" y="2121"/>
              <a:ext cx="1816" cy="1589"/>
              <a:chOff x="3162" y="2121"/>
              <a:chExt cx="1816" cy="1589"/>
            </a:xfrm>
          </p:grpSpPr>
          <p:cxnSp>
            <p:nvCxnSpPr>
              <p:cNvPr id="30741" name="AutoShape 49"/>
              <p:cNvCxnSpPr>
                <a:cxnSpLocks noChangeShapeType="1"/>
              </p:cNvCxnSpPr>
              <p:nvPr/>
            </p:nvCxnSpPr>
            <p:spPr bwMode="auto">
              <a:xfrm>
                <a:off x="3162" y="3710"/>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42" name="AutoShape 50"/>
              <p:cNvCxnSpPr>
                <a:cxnSpLocks noChangeShapeType="1"/>
              </p:cNvCxnSpPr>
              <p:nvPr/>
            </p:nvCxnSpPr>
            <p:spPr bwMode="auto">
              <a:xfrm flipV="1">
                <a:off x="3616" y="3256"/>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43" name="AutoShape 51"/>
              <p:cNvCxnSpPr>
                <a:cxnSpLocks noChangeShapeType="1"/>
              </p:cNvCxnSpPr>
              <p:nvPr/>
            </p:nvCxnSpPr>
            <p:spPr bwMode="auto">
              <a:xfrm>
                <a:off x="3616" y="325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44" name="AutoShape 52"/>
              <p:cNvCxnSpPr>
                <a:cxnSpLocks noChangeShapeType="1"/>
              </p:cNvCxnSpPr>
              <p:nvPr/>
            </p:nvCxnSpPr>
            <p:spPr bwMode="auto">
              <a:xfrm>
                <a:off x="3616" y="3029"/>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45" name="AutoShape 53"/>
              <p:cNvCxnSpPr>
                <a:cxnSpLocks noChangeShapeType="1"/>
              </p:cNvCxnSpPr>
              <p:nvPr/>
            </p:nvCxnSpPr>
            <p:spPr bwMode="auto">
              <a:xfrm>
                <a:off x="4524" y="3256"/>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46" name="AutoShape 54"/>
              <p:cNvCxnSpPr>
                <a:cxnSpLocks noChangeShapeType="1"/>
              </p:cNvCxnSpPr>
              <p:nvPr/>
            </p:nvCxnSpPr>
            <p:spPr bwMode="auto">
              <a:xfrm>
                <a:off x="4524" y="3710"/>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47" name="AutoShape 55"/>
              <p:cNvCxnSpPr>
                <a:cxnSpLocks noChangeShapeType="1"/>
              </p:cNvCxnSpPr>
              <p:nvPr/>
            </p:nvCxnSpPr>
            <p:spPr bwMode="auto">
              <a:xfrm>
                <a:off x="4070" y="212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0748" name="Oval 56"/>
              <p:cNvSpPr>
                <a:spLocks noChangeArrowheads="1"/>
              </p:cNvSpPr>
              <p:nvPr/>
            </p:nvSpPr>
            <p:spPr bwMode="auto">
              <a:xfrm>
                <a:off x="3843" y="2575"/>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30735" name="AutoShape 57"/>
            <p:cNvCxnSpPr>
              <a:cxnSpLocks noChangeShapeType="1"/>
            </p:cNvCxnSpPr>
            <p:nvPr/>
          </p:nvCxnSpPr>
          <p:spPr bwMode="auto">
            <a:xfrm>
              <a:off x="5659" y="3256"/>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36" name="AutoShape 58"/>
            <p:cNvCxnSpPr>
              <a:cxnSpLocks noChangeShapeType="1"/>
            </p:cNvCxnSpPr>
            <p:nvPr/>
          </p:nvCxnSpPr>
          <p:spPr bwMode="auto">
            <a:xfrm>
              <a:off x="5659" y="325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37" name="AutoShape 59"/>
            <p:cNvCxnSpPr>
              <a:cxnSpLocks noChangeShapeType="1"/>
            </p:cNvCxnSpPr>
            <p:nvPr/>
          </p:nvCxnSpPr>
          <p:spPr bwMode="auto">
            <a:xfrm flipV="1">
              <a:off x="5659" y="3937"/>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0738" name="Oval 60"/>
            <p:cNvSpPr>
              <a:spLocks noChangeArrowheads="1"/>
            </p:cNvSpPr>
            <p:nvPr/>
          </p:nvSpPr>
          <p:spPr bwMode="auto">
            <a:xfrm>
              <a:off x="7021" y="3710"/>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30739" name="AutoShape 61"/>
            <p:cNvCxnSpPr>
              <a:cxnSpLocks noChangeShapeType="1"/>
            </p:cNvCxnSpPr>
            <p:nvPr/>
          </p:nvCxnSpPr>
          <p:spPr bwMode="auto">
            <a:xfrm>
              <a:off x="4978" y="3937"/>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0740" name="AutoShape 62"/>
            <p:cNvCxnSpPr>
              <a:cxnSpLocks noChangeShapeType="1"/>
            </p:cNvCxnSpPr>
            <p:nvPr/>
          </p:nvCxnSpPr>
          <p:spPr bwMode="auto">
            <a:xfrm>
              <a:off x="7475" y="3937"/>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30723" name="Content Placeholder 2"/>
          <p:cNvSpPr>
            <a:spLocks noGrp="1"/>
          </p:cNvSpPr>
          <p:nvPr>
            <p:ph idx="1"/>
          </p:nvPr>
        </p:nvSpPr>
        <p:spPr>
          <a:xfrm>
            <a:off x="457200" y="4357688"/>
            <a:ext cx="8229600" cy="1768475"/>
          </a:xfrm>
        </p:spPr>
        <p:txBody>
          <a:bodyPr/>
          <a:lstStyle/>
          <a:p>
            <a:pPr eaLnBrk="1" hangingPunct="1"/>
            <a:r>
              <a:rPr lang="el-GR" altLang="el-GR" smtClean="0"/>
              <a:t>Δεν υπάρχει ατέρμων κύκλος</a:t>
            </a:r>
          </a:p>
          <a:p>
            <a:pPr eaLnBrk="1" hangingPunct="1"/>
            <a:r>
              <a:rPr lang="el-GR" altLang="el-GR" smtClean="0"/>
              <a:t>Τα δεδομένα αποθηκεύονται σε κόμβο</a:t>
            </a:r>
          </a:p>
        </p:txBody>
      </p:sp>
    </p:spTree>
    <p:custDataLst>
      <p:tags r:id="rId1"/>
    </p:custDataLst>
    <p:extLst>
      <p:ext uri="{BB962C8B-B14F-4D97-AF65-F5344CB8AC3E}">
        <p14:creationId xmlns:p14="http://schemas.microsoft.com/office/powerpoint/2010/main" val="416711279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l-GR" altLang="el-GR" smtClean="0"/>
              <a:t>Εναλλακτική λύση</a:t>
            </a:r>
          </a:p>
        </p:txBody>
      </p:sp>
      <p:grpSp>
        <p:nvGrpSpPr>
          <p:cNvPr id="4100" name="Group 20" descr="Υλοποίηση της λειτουργίας Reset με μια λογική πύλη AND"/>
          <p:cNvGrpSpPr>
            <a:grpSpLocks/>
          </p:cNvGrpSpPr>
          <p:nvPr/>
        </p:nvGrpSpPr>
        <p:grpSpPr bwMode="auto">
          <a:xfrm>
            <a:off x="3071813" y="1643063"/>
            <a:ext cx="2806700" cy="1873250"/>
            <a:chOff x="3389" y="5072"/>
            <a:chExt cx="4421" cy="2951"/>
          </a:xfrm>
        </p:grpSpPr>
        <p:sp>
          <p:nvSpPr>
            <p:cNvPr id="4101" name="Text Box 21" descr="Υλοποίηση της λειτουργίας Reset με μια λογική πύλη AND"/>
            <p:cNvSpPr txBox="1">
              <a:spLocks noChangeArrowheads="1"/>
            </p:cNvSpPr>
            <p:nvPr>
              <p:custDataLst>
                <p:tags r:id="rId2"/>
              </p:custDataLst>
            </p:nvPr>
          </p:nvSpPr>
          <p:spPr bwMode="auto">
            <a:xfrm>
              <a:off x="6567" y="6434"/>
              <a:ext cx="1243"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OUT</a:t>
              </a:r>
              <a:endParaRPr lang="el-GR" altLang="el-GR" dirty="0"/>
            </a:p>
          </p:txBody>
        </p:sp>
        <p:sp>
          <p:nvSpPr>
            <p:cNvPr id="4102" name="Text Box 22" descr="[DECORATIVE]"/>
            <p:cNvSpPr txBox="1">
              <a:spLocks noChangeArrowheads="1"/>
            </p:cNvSpPr>
            <p:nvPr>
              <p:custDataLst>
                <p:tags r:id="rId3"/>
              </p:custDataLst>
            </p:nvPr>
          </p:nvSpPr>
          <p:spPr bwMode="auto">
            <a:xfrm>
              <a:off x="3389" y="6888"/>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IN</a:t>
              </a:r>
              <a:endParaRPr lang="el-GR" altLang="el-GR" dirty="0"/>
            </a:p>
          </p:txBody>
        </p:sp>
        <p:sp>
          <p:nvSpPr>
            <p:cNvPr id="4103" name="Text Box 23" descr="[DECORATIVE]"/>
            <p:cNvSpPr txBox="1">
              <a:spLocks noChangeArrowheads="1"/>
            </p:cNvSpPr>
            <p:nvPr>
              <p:custDataLst>
                <p:tags r:id="rId4"/>
              </p:custDataLst>
            </p:nvPr>
          </p:nvSpPr>
          <p:spPr bwMode="auto">
            <a:xfrm>
              <a:off x="3616" y="5072"/>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R</a:t>
              </a:r>
              <a:r>
                <a:rPr lang="el-GR" altLang="el-GR" sz="2400" dirty="0">
                  <a:latin typeface="Calibri" panose="020F0502020204030204" pitchFamily="34" charset="0"/>
                </a:rPr>
                <a:t>’</a:t>
              </a:r>
              <a:endParaRPr lang="el-GR" altLang="el-GR" dirty="0"/>
            </a:p>
          </p:txBody>
        </p:sp>
        <p:sp>
          <p:nvSpPr>
            <p:cNvPr id="4104" name="AutoShape 24" descr="[DECORATIVE]"/>
            <p:cNvSpPr>
              <a:spLocks noChangeArrowheads="1"/>
            </p:cNvSpPr>
            <p:nvPr/>
          </p:nvSpPr>
          <p:spPr bwMode="auto">
            <a:xfrm>
              <a:off x="4297" y="5980"/>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4105" name="Rectangle 25" descr="[DECORATIVE]"/>
            <p:cNvSpPr>
              <a:spLocks noChangeArrowheads="1"/>
            </p:cNvSpPr>
            <p:nvPr/>
          </p:nvSpPr>
          <p:spPr bwMode="auto">
            <a:xfrm>
              <a:off x="4070" y="5753"/>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4106" name="AutoShape 26" descr="[DECORATIVE]"/>
            <p:cNvCxnSpPr>
              <a:cxnSpLocks noChangeShapeType="1"/>
            </p:cNvCxnSpPr>
            <p:nvPr/>
          </p:nvCxnSpPr>
          <p:spPr bwMode="auto">
            <a:xfrm>
              <a:off x="5205" y="5980"/>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7" name="AutoShape 27" descr="[DECORATIVE]"/>
            <p:cNvCxnSpPr>
              <a:cxnSpLocks noChangeShapeType="1"/>
            </p:cNvCxnSpPr>
            <p:nvPr/>
          </p:nvCxnSpPr>
          <p:spPr bwMode="auto">
            <a:xfrm>
              <a:off x="4297" y="6434"/>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8" name="AutoShape 28" descr="[DECORATIVE]"/>
            <p:cNvCxnSpPr>
              <a:cxnSpLocks noChangeShapeType="1"/>
            </p:cNvCxnSpPr>
            <p:nvPr/>
          </p:nvCxnSpPr>
          <p:spPr bwMode="auto">
            <a:xfrm>
              <a:off x="4297" y="734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9" name="AutoShape 29" descr="[DECORATIVE]"/>
            <p:cNvCxnSpPr>
              <a:cxnSpLocks noChangeShapeType="1"/>
            </p:cNvCxnSpPr>
            <p:nvPr/>
          </p:nvCxnSpPr>
          <p:spPr bwMode="auto">
            <a:xfrm>
              <a:off x="6113" y="6888"/>
              <a:ext cx="56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10" name="AutoShape 30" descr="[DECORATIVE]"/>
            <p:cNvCxnSpPr>
              <a:cxnSpLocks noChangeShapeType="1"/>
            </p:cNvCxnSpPr>
            <p:nvPr/>
          </p:nvCxnSpPr>
          <p:spPr bwMode="auto">
            <a:xfrm flipV="1">
              <a:off x="4297" y="5753"/>
              <a:ext cx="0" cy="679"/>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3" name="Content Placeholder 2"/>
          <p:cNvSpPr>
            <a:spLocks noGrp="1"/>
          </p:cNvSpPr>
          <p:nvPr>
            <p:ph idx="1"/>
          </p:nvPr>
        </p:nvSpPr>
        <p:spPr>
          <a:xfrm>
            <a:off x="457200" y="4000500"/>
            <a:ext cx="8229600" cy="2125663"/>
          </a:xfrm>
        </p:spPr>
        <p:txBody>
          <a:bodyPr rtlCol="0">
            <a:normAutofit lnSpcReduction="10000"/>
          </a:bodyPr>
          <a:lstStyle/>
          <a:p>
            <a:pPr eaLnBrk="1" fontAlgn="auto" hangingPunct="1">
              <a:spcAft>
                <a:spcPts val="0"/>
              </a:spcAft>
              <a:defRPr/>
            </a:pPr>
            <a:r>
              <a:rPr lang="el-GR" dirty="0" smtClean="0"/>
              <a:t>Εάν το σήμα </a:t>
            </a:r>
            <a:r>
              <a:rPr lang="en-US" dirty="0" smtClean="0"/>
              <a:t>R</a:t>
            </a:r>
            <a:r>
              <a:rPr lang="el-GR" dirty="0" smtClean="0"/>
              <a:t>΄</a:t>
            </a:r>
            <a:r>
              <a:rPr lang="en-US" dirty="0" smtClean="0"/>
              <a:t> </a:t>
            </a:r>
            <a:r>
              <a:rPr lang="el-GR" dirty="0" smtClean="0"/>
              <a:t>είναι λογικό «0» στην έξοδο έχουμε  λογικό «0». </a:t>
            </a:r>
          </a:p>
          <a:p>
            <a:pPr eaLnBrk="1" fontAlgn="auto" hangingPunct="1">
              <a:spcAft>
                <a:spcPts val="0"/>
              </a:spcAft>
              <a:defRPr/>
            </a:pPr>
            <a:r>
              <a:rPr lang="el-GR" dirty="0" smtClean="0"/>
              <a:t>Εάν το σήμα </a:t>
            </a:r>
            <a:r>
              <a:rPr lang="en-US" dirty="0" smtClean="0"/>
              <a:t>R</a:t>
            </a:r>
            <a:r>
              <a:rPr lang="el-GR" dirty="0" smtClean="0"/>
              <a:t>’</a:t>
            </a:r>
            <a:r>
              <a:rPr lang="en-US" dirty="0" smtClean="0"/>
              <a:t> </a:t>
            </a:r>
            <a:r>
              <a:rPr lang="el-GR" dirty="0" smtClean="0"/>
              <a:t>είναι λογικό «1» στην έξοδο έχουμε  ότι και στην είσοδο</a:t>
            </a:r>
          </a:p>
          <a:p>
            <a:pPr eaLnBrk="1" fontAlgn="auto" hangingPunct="1">
              <a:spcAft>
                <a:spcPts val="0"/>
              </a:spcAft>
              <a:defRPr/>
            </a:pPr>
            <a:endParaRPr lang="el-GR" dirty="0" smtClean="0"/>
          </a:p>
        </p:txBody>
      </p:sp>
    </p:spTree>
    <p:custDataLst>
      <p:tags r:id="rId1"/>
    </p:custDataLst>
    <p:extLst>
      <p:ext uri="{BB962C8B-B14F-4D97-AF65-F5344CB8AC3E}">
        <p14:creationId xmlns:p14="http://schemas.microsoft.com/office/powerpoint/2010/main" val="1325184586"/>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sz="4000" dirty="0"/>
              <a:t>Δυναμικά Στοιχεία Μνήμης </a:t>
            </a:r>
            <a:r>
              <a:rPr lang="el-GR" altLang="el-GR" sz="4000" dirty="0" smtClean="0"/>
              <a:t>(2 </a:t>
            </a:r>
            <a:r>
              <a:rPr lang="el-GR" altLang="el-GR" sz="4000" dirty="0"/>
              <a:t>από 2)</a:t>
            </a:r>
            <a:endParaRPr lang="el-GR" sz="4000" dirty="0"/>
          </a:p>
        </p:txBody>
      </p:sp>
      <p:sp>
        <p:nvSpPr>
          <p:cNvPr id="31746" name="Content Placeholder 2"/>
          <p:cNvSpPr>
            <a:spLocks noGrp="1"/>
          </p:cNvSpPr>
          <p:nvPr>
            <p:ph idx="1"/>
          </p:nvPr>
        </p:nvSpPr>
        <p:spPr/>
        <p:txBody>
          <a:bodyPr/>
          <a:lstStyle/>
          <a:p>
            <a:pPr eaLnBrk="1" hangingPunct="1"/>
            <a:r>
              <a:rPr lang="el-GR" altLang="el-GR" smtClean="0"/>
              <a:t>Απλούστερη υλοποίηση</a:t>
            </a:r>
          </a:p>
          <a:p>
            <a:pPr lvl="1" eaLnBrk="1" hangingPunct="1"/>
            <a:r>
              <a:rPr lang="el-GR" altLang="el-GR" smtClean="0"/>
              <a:t>Ταχύτερη λειτουργία συστήματος</a:t>
            </a:r>
          </a:p>
          <a:p>
            <a:pPr lvl="1" eaLnBrk="1" hangingPunct="1"/>
            <a:r>
              <a:rPr lang="el-GR" altLang="el-GR" smtClean="0"/>
              <a:t>Χαμηλότερη Κατανάλωση</a:t>
            </a:r>
          </a:p>
          <a:p>
            <a:pPr eaLnBrk="1" hangingPunct="1"/>
            <a:r>
              <a:rPr lang="el-GR" altLang="el-GR" smtClean="0"/>
              <a:t>Πρόβλημα με το θόρυβο</a:t>
            </a:r>
          </a:p>
          <a:p>
            <a:pPr eaLnBrk="1" hangingPunct="1"/>
            <a:r>
              <a:rPr lang="el-GR" altLang="el-GR" smtClean="0"/>
              <a:t>Ανικανότητα να διατηρηθούν τα δεδομένα για μεγάλο χρονικά διάστημα (λιγότερο από </a:t>
            </a:r>
            <a:r>
              <a:rPr lang="en-US" altLang="el-GR" smtClean="0"/>
              <a:t>ms)</a:t>
            </a:r>
            <a:endParaRPr lang="el-GR" altLang="el-GR" smtClean="0"/>
          </a:p>
        </p:txBody>
      </p:sp>
    </p:spTree>
    <p:extLst>
      <p:ext uri="{BB962C8B-B14F-4D97-AF65-F5344CB8AC3E}">
        <p14:creationId xmlns:p14="http://schemas.microsoft.com/office/powerpoint/2010/main" val="4121765849"/>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custDataLst>
              <p:tags r:id="rId1"/>
            </p:custDataLst>
          </p:nvPr>
        </p:nvSpPr>
        <p:spPr/>
        <p:txBody>
          <a:bodyPr/>
          <a:lstStyle/>
          <a:p>
            <a:r>
              <a:rPr lang="en-US" altLang="el-GR" dirty="0" smtClean="0"/>
              <a:t>D-Flip-Flops </a:t>
            </a:r>
            <a:r>
              <a:rPr lang="el-GR" altLang="el-GR" dirty="0" smtClean="0"/>
              <a:t>και </a:t>
            </a:r>
            <a:r>
              <a:rPr lang="en-US" altLang="el-GR" dirty="0" smtClean="0"/>
              <a:t>Latches</a:t>
            </a:r>
            <a:endParaRPr lang="el-GR" altLang="el-GR" dirty="0" smtClean="0"/>
          </a:p>
        </p:txBody>
      </p:sp>
      <p:sp>
        <p:nvSpPr>
          <p:cNvPr id="32771" name="Content Placeholder 2"/>
          <p:cNvSpPr>
            <a:spLocks noGrp="1"/>
          </p:cNvSpPr>
          <p:nvPr>
            <p:ph idx="1"/>
          </p:nvPr>
        </p:nvSpPr>
        <p:spPr/>
        <p:txBody>
          <a:bodyPr/>
          <a:lstStyle/>
          <a:p>
            <a:r>
              <a:rPr lang="el-GR" altLang="el-GR" sz="2800" smtClean="0"/>
              <a:t>Το βασικό πρόβλημα με τα </a:t>
            </a:r>
            <a:r>
              <a:rPr lang="en-US" altLang="el-GR" sz="2800" smtClean="0"/>
              <a:t>Latches </a:t>
            </a:r>
            <a:r>
              <a:rPr lang="el-GR" altLang="el-GR" sz="2800" smtClean="0"/>
              <a:t> είναι ότι δεν μπορούν να εγγυηθούν ότι τα δεδομένα σε μία μηχανή κατάστασης θα αλλάξουν μόνο μία φορά σε κάθε κύκλο ρολογιού</a:t>
            </a:r>
          </a:p>
          <a:p>
            <a:r>
              <a:rPr lang="el-GR" altLang="el-GR" sz="2800" smtClean="0"/>
              <a:t>Εάν υπάρχει ανάδραση μέσα από </a:t>
            </a:r>
            <a:r>
              <a:rPr lang="en-US" altLang="el-GR" sz="2800" smtClean="0"/>
              <a:t>Latch </a:t>
            </a:r>
            <a:r>
              <a:rPr lang="el-GR" altLang="el-GR" sz="2800" smtClean="0"/>
              <a:t>το πόσες φορές αλλάζουν τα δεδομένα εξαρτάτε από τις καθυστερήσεις στο κύκλωμα και τη διάρκεια του παλμού </a:t>
            </a:r>
          </a:p>
          <a:p>
            <a:pPr lvl="1"/>
            <a:r>
              <a:rPr lang="el-GR" altLang="el-GR" smtClean="0"/>
              <a:t>Δεν υπάρχει εγγύηση ότι η κατάσταση θα αλλάξει μόνο μία φορά</a:t>
            </a:r>
          </a:p>
        </p:txBody>
      </p:sp>
    </p:spTree>
    <p:extLst>
      <p:ext uri="{BB962C8B-B14F-4D97-AF65-F5344CB8AC3E}">
        <p14:creationId xmlns:p14="http://schemas.microsoft.com/office/powerpoint/2010/main" val="1078152171"/>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0"/>
            <a:ext cx="8229600" cy="1143000"/>
          </a:xfrm>
        </p:spPr>
        <p:txBody>
          <a:bodyPr/>
          <a:lstStyle/>
          <a:p>
            <a:r>
              <a:rPr lang="el-GR" altLang="el-GR" dirty="0" smtClean="0"/>
              <a:t>Παράδειγμα 1 (1 από 2)</a:t>
            </a:r>
            <a:endParaRPr lang="el-GR" altLang="el-GR" dirty="0" smtClean="0"/>
          </a:p>
        </p:txBody>
      </p:sp>
      <p:sp>
        <p:nvSpPr>
          <p:cNvPr id="33795" name="Content Placeholder 2"/>
          <p:cNvSpPr>
            <a:spLocks noGrp="1"/>
          </p:cNvSpPr>
          <p:nvPr>
            <p:ph idx="1"/>
          </p:nvPr>
        </p:nvSpPr>
        <p:spPr>
          <a:xfrm>
            <a:off x="457200" y="1600200"/>
            <a:ext cx="4900613" cy="4525963"/>
          </a:xfrm>
        </p:spPr>
        <p:txBody>
          <a:bodyPr/>
          <a:lstStyle/>
          <a:p>
            <a:r>
              <a:rPr lang="el-GR" altLang="el-GR" dirty="0" smtClean="0"/>
              <a:t>Για να υλοποιήσουμε την μηχανή </a:t>
            </a:r>
            <a:r>
              <a:rPr lang="el-GR" altLang="el-GR" dirty="0" err="1" smtClean="0"/>
              <a:t>κατάστασεων</a:t>
            </a:r>
            <a:r>
              <a:rPr lang="el-GR" altLang="el-GR" dirty="0" smtClean="0"/>
              <a:t> του σχήματος χρειαζόμαστε</a:t>
            </a:r>
          </a:p>
          <a:p>
            <a:pPr lvl="1"/>
            <a:r>
              <a:rPr lang="el-GR" altLang="el-GR" dirty="0" smtClean="0"/>
              <a:t>Μνήμη</a:t>
            </a:r>
          </a:p>
          <a:p>
            <a:pPr lvl="1"/>
            <a:r>
              <a:rPr lang="el-GR" altLang="el-GR" dirty="0" smtClean="0"/>
              <a:t>Συνδυαστική λογική για την συνάρτηση </a:t>
            </a:r>
            <a:r>
              <a:rPr lang="en-US" altLang="el-GR" dirty="0" smtClean="0"/>
              <a:t>F </a:t>
            </a:r>
            <a:r>
              <a:rPr lang="el-GR" altLang="el-GR" dirty="0" smtClean="0"/>
              <a:t>όπου</a:t>
            </a:r>
          </a:p>
          <a:p>
            <a:pPr lvl="2"/>
            <a:r>
              <a:rPr lang="en-US" altLang="el-GR" dirty="0" smtClean="0"/>
              <a:t>A=F(C)</a:t>
            </a:r>
          </a:p>
          <a:p>
            <a:pPr lvl="2"/>
            <a:r>
              <a:rPr lang="en-US" altLang="el-GR" dirty="0" smtClean="0"/>
              <a:t>B=F(A)</a:t>
            </a:r>
          </a:p>
          <a:p>
            <a:pPr lvl="2"/>
            <a:r>
              <a:rPr lang="en-US" altLang="el-GR" dirty="0" smtClean="0"/>
              <a:t>C=F(B)</a:t>
            </a:r>
            <a:r>
              <a:rPr lang="el-GR" altLang="el-GR" dirty="0" smtClean="0"/>
              <a:t> </a:t>
            </a:r>
          </a:p>
        </p:txBody>
      </p:sp>
      <p:grpSp>
        <p:nvGrpSpPr>
          <p:cNvPr id="33799" name="Group 19" descr="Κύκλοι A,B,C συνδεδεμένοι"/>
          <p:cNvGrpSpPr>
            <a:grpSpLocks/>
          </p:cNvGrpSpPr>
          <p:nvPr/>
        </p:nvGrpSpPr>
        <p:grpSpPr bwMode="auto">
          <a:xfrm>
            <a:off x="6051558" y="1125671"/>
            <a:ext cx="2740025" cy="1730375"/>
            <a:chOff x="3616" y="5980"/>
            <a:chExt cx="4313" cy="2724"/>
          </a:xfrm>
        </p:grpSpPr>
        <p:sp>
          <p:nvSpPr>
            <p:cNvPr id="33800" name="Oval 20"/>
            <p:cNvSpPr>
              <a:spLocks noChangeArrowheads="1"/>
            </p:cNvSpPr>
            <p:nvPr/>
          </p:nvSpPr>
          <p:spPr bwMode="auto">
            <a:xfrm>
              <a:off x="4975" y="5980"/>
              <a:ext cx="1135" cy="1135"/>
            </a:xfrm>
            <a:prstGeom prst="ellipse">
              <a:avLst/>
            </a:prstGeom>
            <a:solidFill>
              <a:srgbClr val="C6D9F1"/>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33801" name="Oval 21"/>
            <p:cNvSpPr>
              <a:spLocks noChangeArrowheads="1"/>
            </p:cNvSpPr>
            <p:nvPr/>
          </p:nvSpPr>
          <p:spPr bwMode="auto">
            <a:xfrm>
              <a:off x="6567" y="7569"/>
              <a:ext cx="1135" cy="1135"/>
            </a:xfrm>
            <a:prstGeom prst="ellipse">
              <a:avLst/>
            </a:prstGeom>
            <a:solidFill>
              <a:srgbClr val="92D05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33802" name="Oval 22"/>
            <p:cNvSpPr>
              <a:spLocks noChangeArrowheads="1"/>
            </p:cNvSpPr>
            <p:nvPr/>
          </p:nvSpPr>
          <p:spPr bwMode="auto">
            <a:xfrm>
              <a:off x="3616" y="7569"/>
              <a:ext cx="1135" cy="1135"/>
            </a:xfrm>
            <a:prstGeom prst="ellipse">
              <a:avLst/>
            </a:prstGeom>
            <a:solidFill>
              <a:srgbClr val="FF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33803" name="Text Box 23"/>
            <p:cNvSpPr txBox="1">
              <a:spLocks noChangeArrowheads="1"/>
            </p:cNvSpPr>
            <p:nvPr>
              <p:custDataLst>
                <p:tags r:id="rId4"/>
              </p:custDataLst>
            </p:nvPr>
          </p:nvSpPr>
          <p:spPr bwMode="auto">
            <a:xfrm>
              <a:off x="5205" y="6207"/>
              <a:ext cx="1135" cy="90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800" dirty="0">
                  <a:latin typeface="Calibri" panose="020F0502020204030204" pitchFamily="34" charset="0"/>
                </a:rPr>
                <a:t>A</a:t>
              </a:r>
              <a:endParaRPr lang="el-GR" altLang="el-GR" dirty="0"/>
            </a:p>
          </p:txBody>
        </p:sp>
        <p:sp>
          <p:nvSpPr>
            <p:cNvPr id="33804" name="Text Box 24"/>
            <p:cNvSpPr txBox="1">
              <a:spLocks noChangeArrowheads="1"/>
            </p:cNvSpPr>
            <p:nvPr>
              <p:custDataLst>
                <p:tags r:id="rId5"/>
              </p:custDataLst>
            </p:nvPr>
          </p:nvSpPr>
          <p:spPr bwMode="auto">
            <a:xfrm>
              <a:off x="6794" y="7796"/>
              <a:ext cx="1135" cy="90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800" dirty="0">
                  <a:latin typeface="Calibri" panose="020F0502020204030204" pitchFamily="34" charset="0"/>
                </a:rPr>
                <a:t>B</a:t>
              </a:r>
              <a:endParaRPr lang="el-GR" altLang="el-GR" dirty="0"/>
            </a:p>
          </p:txBody>
        </p:sp>
        <p:sp>
          <p:nvSpPr>
            <p:cNvPr id="33805" name="Text Box 25"/>
            <p:cNvSpPr txBox="1">
              <a:spLocks noChangeArrowheads="1"/>
            </p:cNvSpPr>
            <p:nvPr>
              <p:custDataLst>
                <p:tags r:id="rId6"/>
              </p:custDataLst>
            </p:nvPr>
          </p:nvSpPr>
          <p:spPr bwMode="auto">
            <a:xfrm>
              <a:off x="3843" y="7796"/>
              <a:ext cx="1135" cy="90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800" dirty="0">
                  <a:latin typeface="Calibri" panose="020F0502020204030204" pitchFamily="34" charset="0"/>
                </a:rPr>
                <a:t>C</a:t>
              </a:r>
              <a:endParaRPr lang="el-GR" altLang="el-GR" dirty="0"/>
            </a:p>
          </p:txBody>
        </p:sp>
        <p:cxnSp>
          <p:nvCxnSpPr>
            <p:cNvPr id="33806" name="AutoShape 26"/>
            <p:cNvCxnSpPr>
              <a:cxnSpLocks noChangeShapeType="1"/>
            </p:cNvCxnSpPr>
            <p:nvPr/>
          </p:nvCxnSpPr>
          <p:spPr bwMode="auto">
            <a:xfrm>
              <a:off x="6113" y="6661"/>
              <a:ext cx="908" cy="90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3807" name="AutoShape 27"/>
            <p:cNvCxnSpPr>
              <a:cxnSpLocks noChangeShapeType="1"/>
            </p:cNvCxnSpPr>
            <p:nvPr/>
          </p:nvCxnSpPr>
          <p:spPr bwMode="auto">
            <a:xfrm flipH="1">
              <a:off x="4751" y="8250"/>
              <a:ext cx="1816"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3808" name="AutoShape 28"/>
            <p:cNvCxnSpPr>
              <a:cxnSpLocks noChangeShapeType="1"/>
            </p:cNvCxnSpPr>
            <p:nvPr/>
          </p:nvCxnSpPr>
          <p:spPr bwMode="auto">
            <a:xfrm flipV="1">
              <a:off x="4297" y="6661"/>
              <a:ext cx="681" cy="90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33797" name="TextBox 20"/>
          <p:cNvSpPr txBox="1">
            <a:spLocks noChangeArrowheads="1"/>
          </p:cNvSpPr>
          <p:nvPr/>
        </p:nvSpPr>
        <p:spPr bwMode="auto">
          <a:xfrm>
            <a:off x="5632389" y="2996673"/>
            <a:ext cx="3286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sz="2400" dirty="0"/>
              <a:t>Μηχανή</a:t>
            </a:r>
            <a:r>
              <a:rPr lang="el-GR" altLang="el-GR" dirty="0"/>
              <a:t> </a:t>
            </a:r>
            <a:r>
              <a:rPr lang="el-GR" altLang="el-GR" sz="2400" dirty="0"/>
              <a:t>Καταστάσεων </a:t>
            </a:r>
          </a:p>
        </p:txBody>
      </p:sp>
      <p:grpSp>
        <p:nvGrpSpPr>
          <p:cNvPr id="33796" name="Group 12" descr="Μνήμη συνδεδεμένη με F"/>
          <p:cNvGrpSpPr>
            <a:grpSpLocks/>
          </p:cNvGrpSpPr>
          <p:nvPr/>
        </p:nvGrpSpPr>
        <p:grpSpPr bwMode="auto">
          <a:xfrm>
            <a:off x="5811678" y="3630082"/>
            <a:ext cx="2498725" cy="2162175"/>
            <a:chOff x="1949" y="1213"/>
            <a:chExt cx="3937" cy="3405"/>
          </a:xfrm>
        </p:grpSpPr>
        <p:sp>
          <p:nvSpPr>
            <p:cNvPr id="33809" name="Text Box 13"/>
            <p:cNvSpPr txBox="1">
              <a:spLocks noChangeArrowheads="1"/>
            </p:cNvSpPr>
            <p:nvPr>
              <p:custDataLst>
                <p:tags r:id="rId2"/>
              </p:custDataLst>
            </p:nvPr>
          </p:nvSpPr>
          <p:spPr bwMode="auto">
            <a:xfrm>
              <a:off x="2935" y="2348"/>
              <a:ext cx="1362" cy="908"/>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800" dirty="0">
                  <a:latin typeface="Calibri" panose="020F0502020204030204" pitchFamily="34" charset="0"/>
                </a:rPr>
                <a:t>   F</a:t>
              </a:r>
              <a:endParaRPr lang="el-GR" altLang="el-GR" dirty="0"/>
            </a:p>
          </p:txBody>
        </p:sp>
        <p:sp>
          <p:nvSpPr>
            <p:cNvPr id="33810" name="Text Box 14"/>
            <p:cNvSpPr txBox="1">
              <a:spLocks noChangeArrowheads="1"/>
            </p:cNvSpPr>
            <p:nvPr/>
          </p:nvSpPr>
          <p:spPr bwMode="auto">
            <a:xfrm>
              <a:off x="2481" y="3710"/>
              <a:ext cx="2270" cy="908"/>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l-GR" altLang="el-GR" sz="2400" dirty="0" smtClean="0">
                  <a:latin typeface="Calibri" panose="020F0502020204030204" pitchFamily="34" charset="0"/>
                </a:rPr>
                <a:t>MNHMH</a:t>
              </a:r>
              <a:endParaRPr lang="el-GR" altLang="el-GR" dirty="0"/>
            </a:p>
          </p:txBody>
        </p:sp>
        <p:sp>
          <p:nvSpPr>
            <p:cNvPr id="33811" name="Freeform 15"/>
            <p:cNvSpPr>
              <a:spLocks/>
            </p:cNvSpPr>
            <p:nvPr/>
          </p:nvSpPr>
          <p:spPr bwMode="auto">
            <a:xfrm>
              <a:off x="1949" y="2802"/>
              <a:ext cx="986" cy="1362"/>
            </a:xfrm>
            <a:custGeom>
              <a:avLst/>
              <a:gdLst>
                <a:gd name="T0" fmla="*/ 532 w 986"/>
                <a:gd name="T1" fmla="*/ 1362 h 1362"/>
                <a:gd name="T2" fmla="*/ 78 w 986"/>
                <a:gd name="T3" fmla="*/ 908 h 1362"/>
                <a:gd name="T4" fmla="*/ 151 w 986"/>
                <a:gd name="T5" fmla="*/ 298 h 1362"/>
                <a:gd name="T6" fmla="*/ 986 w 986"/>
                <a:gd name="T7" fmla="*/ 0 h 1362"/>
                <a:gd name="T8" fmla="*/ 0 60000 65536"/>
                <a:gd name="T9" fmla="*/ 0 60000 65536"/>
                <a:gd name="T10" fmla="*/ 0 60000 65536"/>
                <a:gd name="T11" fmla="*/ 0 60000 65536"/>
                <a:gd name="T12" fmla="*/ 0 w 986"/>
                <a:gd name="T13" fmla="*/ 0 h 1362"/>
                <a:gd name="T14" fmla="*/ 986 w 986"/>
                <a:gd name="T15" fmla="*/ 1362 h 1362"/>
              </a:gdLst>
              <a:ahLst/>
              <a:cxnLst>
                <a:cxn ang="T8">
                  <a:pos x="T0" y="T1"/>
                </a:cxn>
                <a:cxn ang="T9">
                  <a:pos x="T2" y="T3"/>
                </a:cxn>
                <a:cxn ang="T10">
                  <a:pos x="T4" y="T5"/>
                </a:cxn>
                <a:cxn ang="T11">
                  <a:pos x="T6" y="T7"/>
                </a:cxn>
              </a:cxnLst>
              <a:rect l="T12" t="T13" r="T14" b="T15"/>
              <a:pathLst>
                <a:path w="986" h="1362">
                  <a:moveTo>
                    <a:pt x="532" y="1362"/>
                  </a:moveTo>
                  <a:cubicBezTo>
                    <a:pt x="343" y="1229"/>
                    <a:pt x="141" y="1085"/>
                    <a:pt x="78" y="908"/>
                  </a:cubicBezTo>
                  <a:cubicBezTo>
                    <a:pt x="15" y="731"/>
                    <a:pt x="0" y="449"/>
                    <a:pt x="151" y="298"/>
                  </a:cubicBezTo>
                  <a:cubicBezTo>
                    <a:pt x="302" y="147"/>
                    <a:pt x="812" y="62"/>
                    <a:pt x="986" y="0"/>
                  </a:cubicBezTo>
                </a:path>
              </a:pathLst>
            </a:custGeom>
            <a:noFill/>
            <a:ln w="9525">
              <a:solidFill>
                <a:srgbClr val="00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33812" name="Freeform 16"/>
            <p:cNvSpPr>
              <a:spLocks/>
            </p:cNvSpPr>
            <p:nvPr/>
          </p:nvSpPr>
          <p:spPr bwMode="auto">
            <a:xfrm>
              <a:off x="4297" y="2802"/>
              <a:ext cx="1266" cy="1409"/>
            </a:xfrm>
            <a:custGeom>
              <a:avLst/>
              <a:gdLst>
                <a:gd name="T0" fmla="*/ 0 w 1266"/>
                <a:gd name="T1" fmla="*/ 0 h 1409"/>
                <a:gd name="T2" fmla="*/ 923 w 1266"/>
                <a:gd name="T3" fmla="*/ 118 h 1409"/>
                <a:gd name="T4" fmla="*/ 1243 w 1266"/>
                <a:gd name="T5" fmla="*/ 698 h 1409"/>
                <a:gd name="T6" fmla="*/ 1063 w 1266"/>
                <a:gd name="T7" fmla="*/ 1298 h 1409"/>
                <a:gd name="T8" fmla="*/ 454 w 1266"/>
                <a:gd name="T9" fmla="*/ 1362 h 1409"/>
                <a:gd name="T10" fmla="*/ 0 60000 65536"/>
                <a:gd name="T11" fmla="*/ 0 60000 65536"/>
                <a:gd name="T12" fmla="*/ 0 60000 65536"/>
                <a:gd name="T13" fmla="*/ 0 60000 65536"/>
                <a:gd name="T14" fmla="*/ 0 60000 65536"/>
                <a:gd name="T15" fmla="*/ 0 w 1266"/>
                <a:gd name="T16" fmla="*/ 0 h 1409"/>
                <a:gd name="T17" fmla="*/ 1266 w 1266"/>
                <a:gd name="T18" fmla="*/ 1409 h 1409"/>
              </a:gdLst>
              <a:ahLst/>
              <a:cxnLst>
                <a:cxn ang="T10">
                  <a:pos x="T0" y="T1"/>
                </a:cxn>
                <a:cxn ang="T11">
                  <a:pos x="T2" y="T3"/>
                </a:cxn>
                <a:cxn ang="T12">
                  <a:pos x="T4" y="T5"/>
                </a:cxn>
                <a:cxn ang="T13">
                  <a:pos x="T6" y="T7"/>
                </a:cxn>
                <a:cxn ang="T14">
                  <a:pos x="T8" y="T9"/>
                </a:cxn>
              </a:cxnLst>
              <a:rect l="T15" t="T16" r="T17" b="T18"/>
              <a:pathLst>
                <a:path w="1266" h="1409">
                  <a:moveTo>
                    <a:pt x="0" y="0"/>
                  </a:moveTo>
                  <a:cubicBezTo>
                    <a:pt x="154" y="20"/>
                    <a:pt x="716" y="2"/>
                    <a:pt x="923" y="118"/>
                  </a:cubicBezTo>
                  <a:cubicBezTo>
                    <a:pt x="1130" y="234"/>
                    <a:pt x="1220" y="501"/>
                    <a:pt x="1243" y="698"/>
                  </a:cubicBezTo>
                  <a:cubicBezTo>
                    <a:pt x="1266" y="895"/>
                    <a:pt x="1194" y="1187"/>
                    <a:pt x="1063" y="1298"/>
                  </a:cubicBezTo>
                  <a:cubicBezTo>
                    <a:pt x="932" y="1409"/>
                    <a:pt x="581" y="1349"/>
                    <a:pt x="454" y="1362"/>
                  </a:cubicBezTo>
                </a:path>
              </a:pathLst>
            </a:custGeom>
            <a:noFill/>
            <a:ln w="9525">
              <a:solidFill>
                <a:srgbClr val="00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33813" name="AutoShape 17"/>
            <p:cNvCxnSpPr>
              <a:cxnSpLocks noChangeShapeType="1"/>
            </p:cNvCxnSpPr>
            <p:nvPr/>
          </p:nvCxnSpPr>
          <p:spPr bwMode="auto">
            <a:xfrm flipH="1">
              <a:off x="4749" y="2121"/>
              <a:ext cx="229" cy="681"/>
            </a:xfrm>
            <a:prstGeom prst="straightConnector1">
              <a:avLst/>
            </a:prstGeom>
            <a:noFill/>
            <a:ln w="952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33814" name="Text Box 18"/>
            <p:cNvSpPr txBox="1">
              <a:spLocks noChangeArrowheads="1"/>
            </p:cNvSpPr>
            <p:nvPr>
              <p:custDataLst>
                <p:tags r:id="rId3"/>
              </p:custDataLst>
            </p:nvPr>
          </p:nvSpPr>
          <p:spPr bwMode="auto">
            <a:xfrm>
              <a:off x="4524" y="1213"/>
              <a:ext cx="1362" cy="9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800" dirty="0">
                  <a:latin typeface="Calibri" panose="020F0502020204030204" pitchFamily="34" charset="0"/>
                </a:rPr>
                <a:t>F(I)</a:t>
              </a:r>
              <a:endParaRPr lang="el-GR" altLang="el-GR" dirty="0"/>
            </a:p>
          </p:txBody>
        </p:sp>
      </p:grpSp>
      <p:sp>
        <p:nvSpPr>
          <p:cNvPr id="33798" name="TextBox 21"/>
          <p:cNvSpPr txBox="1">
            <a:spLocks noChangeArrowheads="1"/>
          </p:cNvSpPr>
          <p:nvPr/>
        </p:nvSpPr>
        <p:spPr bwMode="auto">
          <a:xfrm>
            <a:off x="6097193" y="5895182"/>
            <a:ext cx="25003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sz="2400" dirty="0"/>
              <a:t>Υλοποίηση</a:t>
            </a:r>
          </a:p>
        </p:txBody>
      </p:sp>
    </p:spTree>
    <p:custDataLst>
      <p:tags r:id="rId1"/>
    </p:custDataLst>
    <p:extLst>
      <p:ext uri="{BB962C8B-B14F-4D97-AF65-F5344CB8AC3E}">
        <p14:creationId xmlns:p14="http://schemas.microsoft.com/office/powerpoint/2010/main" val="1913474750"/>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descr="Εισοδος μνήμης A B C, Εξοδος F: B, C"/>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3728" y="2924944"/>
            <a:ext cx="5111750" cy="3456384"/>
          </a:xfrm>
        </p:spPr>
      </p:pic>
      <p:sp>
        <p:nvSpPr>
          <p:cNvPr id="4" name="Θέση κειμένου 3"/>
          <p:cNvSpPr>
            <a:spLocks noGrp="1"/>
          </p:cNvSpPr>
          <p:nvPr>
            <p:ph type="body" sz="half" idx="2"/>
          </p:nvPr>
        </p:nvSpPr>
        <p:spPr>
          <a:xfrm>
            <a:off x="457200" y="1556792"/>
            <a:ext cx="8686800" cy="1368152"/>
          </a:xfrm>
        </p:spPr>
        <p:txBody>
          <a:bodyPr>
            <a:noAutofit/>
          </a:bodyPr>
          <a:lstStyle/>
          <a:p>
            <a:r>
              <a:rPr lang="el-GR" altLang="el-GR" sz="2400" dirty="0"/>
              <a:t>Ας υποθέσουμε τώρα ότι η είσοδος περνάει στην έξοδο για </a:t>
            </a:r>
            <a:r>
              <a:rPr lang="en-US" altLang="el-GR" sz="2400" dirty="0" err="1"/>
              <a:t>clk</a:t>
            </a:r>
            <a:r>
              <a:rPr lang="en-US" altLang="el-GR" sz="2400" dirty="0"/>
              <a:t>=1</a:t>
            </a:r>
          </a:p>
          <a:p>
            <a:r>
              <a:rPr lang="el-GR" altLang="el-GR" sz="2400" dirty="0"/>
              <a:t>Τότε για μία συγκεκριμένη περίοδο ρολογιού μπορώ να έχω το ακόλουθο διάγραμμα χρονισμού</a:t>
            </a:r>
          </a:p>
          <a:p>
            <a:endParaRPr lang="el-GR" sz="2400" dirty="0"/>
          </a:p>
        </p:txBody>
      </p:sp>
      <p:sp>
        <p:nvSpPr>
          <p:cNvPr id="2" name="Τίτλος 1"/>
          <p:cNvSpPr>
            <a:spLocks noGrp="1"/>
          </p:cNvSpPr>
          <p:nvPr>
            <p:ph type="title"/>
          </p:nvPr>
        </p:nvSpPr>
        <p:spPr/>
        <p:txBody>
          <a:bodyPr/>
          <a:lstStyle/>
          <a:p>
            <a:r>
              <a:rPr lang="el-GR" dirty="0" smtClean="0"/>
              <a:t>Παράδειγμα 1 (2 από 2)</a:t>
            </a:r>
            <a:endParaRPr lang="el-GR" dirty="0"/>
          </a:p>
        </p:txBody>
      </p:sp>
    </p:spTree>
    <p:extLst>
      <p:ext uri="{BB962C8B-B14F-4D97-AF65-F5344CB8AC3E}">
        <p14:creationId xmlns:p14="http://schemas.microsoft.com/office/powerpoint/2010/main" val="621349431"/>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l-GR" altLang="el-GR" dirty="0" smtClean="0"/>
              <a:t>Λύση </a:t>
            </a:r>
            <a:r>
              <a:rPr lang="en-US" altLang="el-GR" dirty="0" smtClean="0"/>
              <a:t>D-Flip-Flop</a:t>
            </a:r>
            <a:br>
              <a:rPr lang="en-US" altLang="el-GR" dirty="0" smtClean="0"/>
            </a:br>
            <a:r>
              <a:rPr lang="en-US" altLang="el-GR" dirty="0" smtClean="0"/>
              <a:t>(Master-Slave)</a:t>
            </a:r>
            <a:endParaRPr lang="el-GR" altLang="el-GR" dirty="0" smtClean="0"/>
          </a:p>
        </p:txBody>
      </p:sp>
      <p:sp>
        <p:nvSpPr>
          <p:cNvPr id="35843" name="Content Placeholder 2"/>
          <p:cNvSpPr>
            <a:spLocks noGrp="1"/>
          </p:cNvSpPr>
          <p:nvPr>
            <p:ph idx="1"/>
          </p:nvPr>
        </p:nvSpPr>
        <p:spPr/>
        <p:txBody>
          <a:bodyPr/>
          <a:lstStyle/>
          <a:p>
            <a:r>
              <a:rPr lang="el-GR" altLang="el-GR" smtClean="0"/>
              <a:t>Δύο επίπεδα μνήμης</a:t>
            </a:r>
          </a:p>
          <a:p>
            <a:r>
              <a:rPr lang="el-GR" altLang="el-GR" smtClean="0"/>
              <a:t>Επιτρέπουν διέλευση για διαφορετικές (αντίθετες) τιμές του ρολογιού </a:t>
            </a:r>
            <a:r>
              <a:rPr lang="en-US" altLang="el-GR" smtClean="0"/>
              <a:t>Clk</a:t>
            </a:r>
            <a:endParaRPr lang="el-GR" altLang="el-GR" smtClean="0"/>
          </a:p>
          <a:p>
            <a:r>
              <a:rPr lang="el-GR" altLang="el-GR" smtClean="0"/>
              <a:t>Διέλευση δεδομένων μία φορά σε κάθε κύκλο του ρολογιού</a:t>
            </a:r>
          </a:p>
          <a:p>
            <a:r>
              <a:rPr lang="el-GR" altLang="el-GR" smtClean="0"/>
              <a:t>Τα νέα δεδομένα εμφανίζονται σε μία καθορισμένη χρονική στιγμή μετά από ακμή του ρολογιού.</a:t>
            </a:r>
            <a:endParaRPr lang="el-GR" altLang="el-GR" smtClean="0"/>
          </a:p>
        </p:txBody>
      </p:sp>
    </p:spTree>
    <p:extLst>
      <p:ext uri="{BB962C8B-B14F-4D97-AF65-F5344CB8AC3E}">
        <p14:creationId xmlns:p14="http://schemas.microsoft.com/office/powerpoint/2010/main" val="406933793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l-GR" dirty="0" smtClean="0"/>
              <a:t>Υλοποίηση Λύσης</a:t>
            </a:r>
            <a:endParaRPr lang="el-GR" altLang="el-GR" dirty="0" smtClean="0"/>
          </a:p>
        </p:txBody>
      </p:sp>
      <p:grpSp>
        <p:nvGrpSpPr>
          <p:cNvPr id="36867" name="Group 4" descr="Υλοποίηση"/>
          <p:cNvGrpSpPr>
            <a:grpSpLocks/>
          </p:cNvGrpSpPr>
          <p:nvPr/>
        </p:nvGrpSpPr>
        <p:grpSpPr bwMode="auto">
          <a:xfrm>
            <a:off x="1643063" y="1928813"/>
            <a:ext cx="5468937" cy="4094162"/>
            <a:chOff x="1677" y="986"/>
            <a:chExt cx="8613" cy="6447"/>
          </a:xfrm>
        </p:grpSpPr>
        <p:sp>
          <p:nvSpPr>
            <p:cNvPr id="36868" name="Text Box 5" descr="Υλοποίηση"/>
            <p:cNvSpPr txBox="1">
              <a:spLocks noChangeArrowheads="1"/>
            </p:cNvSpPr>
            <p:nvPr>
              <p:custDataLst>
                <p:tags r:id="rId2"/>
              </p:custDataLst>
            </p:nvPr>
          </p:nvSpPr>
          <p:spPr bwMode="auto">
            <a:xfrm>
              <a:off x="2254" y="2802"/>
              <a:ext cx="1362" cy="908"/>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800" dirty="0">
                  <a:latin typeface="Calibri" panose="020F0502020204030204" pitchFamily="34" charset="0"/>
                </a:rPr>
                <a:t>   F</a:t>
              </a:r>
              <a:endParaRPr lang="el-GR" altLang="el-GR" dirty="0"/>
            </a:p>
          </p:txBody>
        </p:sp>
        <p:sp>
          <p:nvSpPr>
            <p:cNvPr id="36869" name="Text Box 6" descr="[DECORATIVE]"/>
            <p:cNvSpPr txBox="1">
              <a:spLocks noChangeArrowheads="1"/>
            </p:cNvSpPr>
            <p:nvPr/>
          </p:nvSpPr>
          <p:spPr bwMode="auto">
            <a:xfrm>
              <a:off x="4297" y="2121"/>
              <a:ext cx="2270" cy="2497"/>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l-GR" altLang="el-GR" sz="2400" dirty="0" smtClean="0">
                  <a:latin typeface="Calibri" panose="020F0502020204030204" pitchFamily="34" charset="0"/>
                </a:rPr>
                <a:t>MNHMH</a:t>
              </a:r>
              <a:endParaRPr lang="el-GR" altLang="el-GR" sz="2400" dirty="0" smtClean="0">
                <a:latin typeface="Times New Roman" panose="02020603050405020304" pitchFamily="18" charset="0"/>
              </a:endParaRPr>
            </a:p>
            <a:p>
              <a:pPr algn="ctr" eaLnBrk="1" hangingPunct="1">
                <a:spcAft>
                  <a:spcPts val="1000"/>
                </a:spcAft>
              </a:pPr>
              <a:r>
                <a:rPr lang="el-GR" altLang="el-GR" sz="2400" dirty="0" smtClean="0">
                  <a:latin typeface="Calibri" panose="020F0502020204030204" pitchFamily="34" charset="0"/>
                </a:rPr>
                <a:t>ΕΝΕΡΓΗ</a:t>
              </a:r>
            </a:p>
            <a:p>
              <a:pPr algn="ctr" eaLnBrk="1" hangingPunct="1">
                <a:spcAft>
                  <a:spcPts val="1000"/>
                </a:spcAft>
              </a:pPr>
              <a:r>
                <a:rPr lang="el-GR" altLang="el-GR" sz="2400" dirty="0" smtClean="0">
                  <a:latin typeface="Calibri" panose="020F0502020204030204" pitchFamily="34" charset="0"/>
                </a:rPr>
                <a:t>CLK=1</a:t>
              </a:r>
              <a:endParaRPr lang="el-GR" altLang="el-GR" dirty="0"/>
            </a:p>
          </p:txBody>
        </p:sp>
        <p:cxnSp>
          <p:nvCxnSpPr>
            <p:cNvPr id="36870" name="AutoShape 7" descr="[DECORATIVE]"/>
            <p:cNvCxnSpPr>
              <a:cxnSpLocks noChangeShapeType="1"/>
            </p:cNvCxnSpPr>
            <p:nvPr/>
          </p:nvCxnSpPr>
          <p:spPr bwMode="auto">
            <a:xfrm>
              <a:off x="3495" y="2118"/>
              <a:ext cx="454" cy="1021"/>
            </a:xfrm>
            <a:prstGeom prst="straightConnector1">
              <a:avLst/>
            </a:prstGeom>
            <a:noFill/>
            <a:ln w="22225">
              <a:solidFill>
                <a:srgbClr val="000000"/>
              </a:solidFill>
              <a:prstDash val="lgDash"/>
              <a:round/>
              <a:headEnd/>
              <a:tailEnd type="triangle" w="lg" len="lg"/>
            </a:ln>
            <a:extLst>
              <a:ext uri="{909E8E84-426E-40DD-AFC4-6F175D3DCCD1}">
                <a14:hiddenFill xmlns:a14="http://schemas.microsoft.com/office/drawing/2010/main">
                  <a:noFill/>
                </a14:hiddenFill>
              </a:ext>
            </a:extLst>
          </p:spPr>
        </p:cxnSp>
        <p:sp>
          <p:nvSpPr>
            <p:cNvPr id="36871" name="Text Box 8" descr="[DECORATIVE]"/>
            <p:cNvSpPr txBox="1">
              <a:spLocks noChangeArrowheads="1"/>
            </p:cNvSpPr>
            <p:nvPr/>
          </p:nvSpPr>
          <p:spPr bwMode="auto">
            <a:xfrm>
              <a:off x="2254" y="1213"/>
              <a:ext cx="2724" cy="9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l-GR" altLang="el-GR" sz="2800">
                  <a:latin typeface="Calibri" panose="020F0502020204030204" pitchFamily="34" charset="0"/>
                </a:rPr>
                <a:t>Κόμβος 1</a:t>
              </a:r>
              <a:endParaRPr lang="el-GR" altLang="el-GR"/>
            </a:p>
          </p:txBody>
        </p:sp>
        <p:sp>
          <p:nvSpPr>
            <p:cNvPr id="36872" name="Text Box 9" descr="[DECORATIVE]"/>
            <p:cNvSpPr txBox="1">
              <a:spLocks noChangeArrowheads="1"/>
            </p:cNvSpPr>
            <p:nvPr/>
          </p:nvSpPr>
          <p:spPr bwMode="auto">
            <a:xfrm>
              <a:off x="7248" y="2121"/>
              <a:ext cx="2270" cy="2497"/>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l-GR" altLang="el-GR" sz="2400" dirty="0" smtClean="0">
                  <a:latin typeface="Calibri" panose="020F0502020204030204" pitchFamily="34" charset="0"/>
                </a:rPr>
                <a:t>MNHMH</a:t>
              </a:r>
              <a:endParaRPr lang="el-GR" altLang="el-GR" sz="2400" dirty="0" smtClean="0">
                <a:latin typeface="Times New Roman" panose="02020603050405020304" pitchFamily="18" charset="0"/>
              </a:endParaRPr>
            </a:p>
            <a:p>
              <a:pPr algn="ctr" eaLnBrk="1" hangingPunct="1">
                <a:spcAft>
                  <a:spcPts val="1000"/>
                </a:spcAft>
              </a:pPr>
              <a:r>
                <a:rPr lang="el-GR" altLang="el-GR" sz="2400" dirty="0" smtClean="0">
                  <a:latin typeface="Calibri" panose="020F0502020204030204" pitchFamily="34" charset="0"/>
                </a:rPr>
                <a:t>ΕΝΕΡΓΗ</a:t>
              </a:r>
            </a:p>
            <a:p>
              <a:pPr algn="ctr" eaLnBrk="1" hangingPunct="1">
                <a:spcAft>
                  <a:spcPts val="1000"/>
                </a:spcAft>
              </a:pPr>
              <a:r>
                <a:rPr lang="el-GR" altLang="el-GR" sz="2400" dirty="0" smtClean="0">
                  <a:latin typeface="Calibri" panose="020F0502020204030204" pitchFamily="34" charset="0"/>
                </a:rPr>
                <a:t>CLK=</a:t>
              </a:r>
              <a:r>
                <a:rPr lang="el-GR" altLang="el-GR" sz="2400" dirty="0" smtClean="0">
                  <a:latin typeface="Times New Roman" panose="02020603050405020304" pitchFamily="18" charset="0"/>
                </a:rPr>
                <a:t>0</a:t>
              </a:r>
              <a:endParaRPr lang="el-GR" altLang="el-GR" dirty="0"/>
            </a:p>
          </p:txBody>
        </p:sp>
        <p:sp>
          <p:nvSpPr>
            <p:cNvPr id="36873" name="Freeform 10" descr="[DECORATIVE]"/>
            <p:cNvSpPr>
              <a:spLocks/>
            </p:cNvSpPr>
            <p:nvPr/>
          </p:nvSpPr>
          <p:spPr bwMode="auto">
            <a:xfrm>
              <a:off x="1677" y="3216"/>
              <a:ext cx="8613" cy="2587"/>
            </a:xfrm>
            <a:custGeom>
              <a:avLst/>
              <a:gdLst>
                <a:gd name="T0" fmla="*/ 7841 w 8613"/>
                <a:gd name="T1" fmla="*/ 40 h 2587"/>
                <a:gd name="T2" fmla="*/ 8363 w 8613"/>
                <a:gd name="T3" fmla="*/ 204 h 2587"/>
                <a:gd name="T4" fmla="*/ 8523 w 8613"/>
                <a:gd name="T5" fmla="*/ 1264 h 2587"/>
                <a:gd name="T6" fmla="*/ 7823 w 8613"/>
                <a:gd name="T7" fmla="*/ 2064 h 2587"/>
                <a:gd name="T8" fmla="*/ 6463 w 8613"/>
                <a:gd name="T9" fmla="*/ 2464 h 2587"/>
                <a:gd name="T10" fmla="*/ 4643 w 8613"/>
                <a:gd name="T11" fmla="*/ 2544 h 2587"/>
                <a:gd name="T12" fmla="*/ 2623 w 8613"/>
                <a:gd name="T13" fmla="*/ 2524 h 2587"/>
                <a:gd name="T14" fmla="*/ 1023 w 8613"/>
                <a:gd name="T15" fmla="*/ 2164 h 2587"/>
                <a:gd name="T16" fmla="*/ 183 w 8613"/>
                <a:gd name="T17" fmla="*/ 1504 h 2587"/>
                <a:gd name="T18" fmla="*/ 63 w 8613"/>
                <a:gd name="T19" fmla="*/ 324 h 2587"/>
                <a:gd name="T20" fmla="*/ 563 w 8613"/>
                <a:gd name="T21" fmla="*/ 64 h 258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613"/>
                <a:gd name="T34" fmla="*/ 0 h 2587"/>
                <a:gd name="T35" fmla="*/ 8613 w 8613"/>
                <a:gd name="T36" fmla="*/ 2587 h 258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613" h="2587">
                  <a:moveTo>
                    <a:pt x="7841" y="40"/>
                  </a:moveTo>
                  <a:cubicBezTo>
                    <a:pt x="7928" y="67"/>
                    <a:pt x="8249" y="0"/>
                    <a:pt x="8363" y="204"/>
                  </a:cubicBezTo>
                  <a:cubicBezTo>
                    <a:pt x="8477" y="408"/>
                    <a:pt x="8613" y="954"/>
                    <a:pt x="8523" y="1264"/>
                  </a:cubicBezTo>
                  <a:cubicBezTo>
                    <a:pt x="8433" y="1574"/>
                    <a:pt x="8166" y="1864"/>
                    <a:pt x="7823" y="2064"/>
                  </a:cubicBezTo>
                  <a:cubicBezTo>
                    <a:pt x="7480" y="2264"/>
                    <a:pt x="6993" y="2384"/>
                    <a:pt x="6463" y="2464"/>
                  </a:cubicBezTo>
                  <a:cubicBezTo>
                    <a:pt x="5933" y="2544"/>
                    <a:pt x="5283" y="2534"/>
                    <a:pt x="4643" y="2544"/>
                  </a:cubicBezTo>
                  <a:cubicBezTo>
                    <a:pt x="4003" y="2554"/>
                    <a:pt x="3226" y="2587"/>
                    <a:pt x="2623" y="2524"/>
                  </a:cubicBezTo>
                  <a:cubicBezTo>
                    <a:pt x="2020" y="2461"/>
                    <a:pt x="1430" y="2334"/>
                    <a:pt x="1023" y="2164"/>
                  </a:cubicBezTo>
                  <a:cubicBezTo>
                    <a:pt x="616" y="1994"/>
                    <a:pt x="343" y="1811"/>
                    <a:pt x="183" y="1504"/>
                  </a:cubicBezTo>
                  <a:cubicBezTo>
                    <a:pt x="23" y="1197"/>
                    <a:pt x="0" y="564"/>
                    <a:pt x="63" y="324"/>
                  </a:cubicBezTo>
                  <a:cubicBezTo>
                    <a:pt x="126" y="84"/>
                    <a:pt x="459" y="118"/>
                    <a:pt x="563" y="64"/>
                  </a:cubicBezTo>
                </a:path>
              </a:pathLst>
            </a:custGeom>
            <a:noFill/>
            <a:ln w="22225">
              <a:solidFill>
                <a:srgbClr val="00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36874" name="AutoShape 11" descr="[DECORATIVE]"/>
            <p:cNvCxnSpPr>
              <a:cxnSpLocks noChangeShapeType="1"/>
            </p:cNvCxnSpPr>
            <p:nvPr/>
          </p:nvCxnSpPr>
          <p:spPr bwMode="auto">
            <a:xfrm>
              <a:off x="3616" y="3256"/>
              <a:ext cx="681"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6875" name="AutoShape 12" descr="[DECORATIVE]"/>
            <p:cNvCxnSpPr>
              <a:cxnSpLocks noChangeShapeType="1"/>
            </p:cNvCxnSpPr>
            <p:nvPr/>
          </p:nvCxnSpPr>
          <p:spPr bwMode="auto">
            <a:xfrm>
              <a:off x="6567" y="3256"/>
              <a:ext cx="681"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36876" name="Text Box 13" descr="[DECORATIVE]"/>
            <p:cNvSpPr txBox="1">
              <a:spLocks noChangeArrowheads="1"/>
            </p:cNvSpPr>
            <p:nvPr/>
          </p:nvSpPr>
          <p:spPr bwMode="auto">
            <a:xfrm>
              <a:off x="6340" y="986"/>
              <a:ext cx="2724" cy="9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l-GR" altLang="el-GR" sz="2800">
                  <a:latin typeface="Calibri" panose="020F0502020204030204" pitchFamily="34" charset="0"/>
                </a:rPr>
                <a:t>Κόμβος 2</a:t>
              </a:r>
              <a:endParaRPr lang="el-GR" altLang="el-GR"/>
            </a:p>
          </p:txBody>
        </p:sp>
        <p:cxnSp>
          <p:nvCxnSpPr>
            <p:cNvPr id="36877" name="AutoShape 14" descr="[DECORATIVE]"/>
            <p:cNvCxnSpPr>
              <a:cxnSpLocks noChangeShapeType="1"/>
            </p:cNvCxnSpPr>
            <p:nvPr/>
          </p:nvCxnSpPr>
          <p:spPr bwMode="auto">
            <a:xfrm flipH="1">
              <a:off x="6885" y="1894"/>
              <a:ext cx="136" cy="1241"/>
            </a:xfrm>
            <a:prstGeom prst="straightConnector1">
              <a:avLst/>
            </a:prstGeom>
            <a:noFill/>
            <a:ln w="22225">
              <a:solidFill>
                <a:srgbClr val="000000"/>
              </a:solidFill>
              <a:prstDash val="lgDash"/>
              <a:round/>
              <a:headEnd/>
              <a:tailEnd type="triangle" w="lg" len="lg"/>
            </a:ln>
            <a:extLst>
              <a:ext uri="{909E8E84-426E-40DD-AFC4-6F175D3DCCD1}">
                <a14:hiddenFill xmlns:a14="http://schemas.microsoft.com/office/drawing/2010/main">
                  <a:noFill/>
                </a14:hiddenFill>
              </a:ext>
            </a:extLst>
          </p:spPr>
        </p:cxnSp>
        <p:sp>
          <p:nvSpPr>
            <p:cNvPr id="36878" name="Oval 15" descr="[DECORATIVE]"/>
            <p:cNvSpPr>
              <a:spLocks noChangeArrowheads="1"/>
            </p:cNvSpPr>
            <p:nvPr/>
          </p:nvSpPr>
          <p:spPr bwMode="auto">
            <a:xfrm>
              <a:off x="3834" y="3135"/>
              <a:ext cx="226" cy="226"/>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36879" name="Oval 16" descr="[DECORATIVE]"/>
            <p:cNvSpPr>
              <a:spLocks noChangeArrowheads="1"/>
            </p:cNvSpPr>
            <p:nvPr/>
          </p:nvSpPr>
          <p:spPr bwMode="auto">
            <a:xfrm>
              <a:off x="5642" y="5621"/>
              <a:ext cx="226" cy="226"/>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36880" name="Oval 17" descr="[DECORATIVE]"/>
            <p:cNvSpPr>
              <a:spLocks noChangeArrowheads="1"/>
            </p:cNvSpPr>
            <p:nvPr/>
          </p:nvSpPr>
          <p:spPr bwMode="auto">
            <a:xfrm>
              <a:off x="6772" y="3135"/>
              <a:ext cx="226" cy="226"/>
            </a:xfrm>
            <a:prstGeom prst="ellipse">
              <a:avLst/>
            </a:prstGeom>
            <a:solidFill>
              <a:srgbClr val="000000"/>
            </a:solidFill>
            <a:ln w="9525">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36881" name="Text Box 18" descr="[DECORATIVE]"/>
            <p:cNvSpPr txBox="1">
              <a:spLocks noChangeArrowheads="1"/>
            </p:cNvSpPr>
            <p:nvPr/>
          </p:nvSpPr>
          <p:spPr bwMode="auto">
            <a:xfrm>
              <a:off x="3269" y="6525"/>
              <a:ext cx="2724" cy="9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l-GR" altLang="el-GR" sz="2800">
                  <a:latin typeface="Calibri" panose="020F0502020204030204" pitchFamily="34" charset="0"/>
                </a:rPr>
                <a:t>Κόμβος 3</a:t>
              </a:r>
              <a:endParaRPr lang="el-GR" altLang="el-GR"/>
            </a:p>
          </p:txBody>
        </p:sp>
        <p:cxnSp>
          <p:nvCxnSpPr>
            <p:cNvPr id="36882" name="AutoShape 19" descr="[DECORATIVE]"/>
            <p:cNvCxnSpPr>
              <a:cxnSpLocks noChangeShapeType="1"/>
            </p:cNvCxnSpPr>
            <p:nvPr/>
          </p:nvCxnSpPr>
          <p:spPr bwMode="auto">
            <a:xfrm flipV="1">
              <a:off x="4399" y="5847"/>
              <a:ext cx="1356" cy="678"/>
            </a:xfrm>
            <a:prstGeom prst="straightConnector1">
              <a:avLst/>
            </a:prstGeom>
            <a:noFill/>
            <a:ln w="22225">
              <a:solidFill>
                <a:srgbClr val="000000"/>
              </a:solidFill>
              <a:prstDash val="lgDash"/>
              <a:round/>
              <a:headEnd/>
              <a:tailEnd type="triangle" w="lg" len="lg"/>
            </a:ln>
            <a:extLst>
              <a:ext uri="{909E8E84-426E-40DD-AFC4-6F175D3DCCD1}">
                <a14:hiddenFill xmlns:a14="http://schemas.microsoft.com/office/drawing/2010/main">
                  <a:noFill/>
                </a14:hiddenFill>
              </a:ext>
            </a:extLst>
          </p:spPr>
        </p:cxnSp>
      </p:grpSp>
    </p:spTree>
    <p:custDataLst>
      <p:tags r:id="rId1"/>
    </p:custDataLst>
    <p:extLst>
      <p:ext uri="{BB962C8B-B14F-4D97-AF65-F5344CB8AC3E}">
        <p14:creationId xmlns:p14="http://schemas.microsoft.com/office/powerpoint/2010/main" val="3478822481"/>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l-GR" altLang="el-GR" smtClean="0"/>
              <a:t>Χρονισμοί</a:t>
            </a:r>
          </a:p>
        </p:txBody>
      </p:sp>
      <p:cxnSp>
        <p:nvCxnSpPr>
          <p:cNvPr id="37891" name="AutoShape 18" descr="[DECORATIVE]"/>
          <p:cNvCxnSpPr>
            <a:cxnSpLocks noChangeShapeType="1"/>
          </p:cNvCxnSpPr>
          <p:nvPr/>
        </p:nvCxnSpPr>
        <p:spPr bwMode="auto">
          <a:xfrm>
            <a:off x="2281238" y="2362200"/>
            <a:ext cx="433387"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7892" name="AutoShape 19" descr="[DECORATIVE]"/>
          <p:cNvCxnSpPr>
            <a:cxnSpLocks noChangeShapeType="1"/>
          </p:cNvCxnSpPr>
          <p:nvPr/>
        </p:nvCxnSpPr>
        <p:spPr bwMode="auto">
          <a:xfrm flipV="1">
            <a:off x="2714625" y="1785938"/>
            <a:ext cx="142875" cy="57626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7893" name="AutoShape 20" descr="[DECORATIVE]"/>
          <p:cNvCxnSpPr>
            <a:cxnSpLocks noChangeShapeType="1"/>
          </p:cNvCxnSpPr>
          <p:nvPr/>
        </p:nvCxnSpPr>
        <p:spPr bwMode="auto">
          <a:xfrm>
            <a:off x="2857500" y="1785938"/>
            <a:ext cx="1874838"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7894" name="AutoShape 21" descr="[DECORATIVE]"/>
          <p:cNvCxnSpPr>
            <a:cxnSpLocks noChangeShapeType="1"/>
          </p:cNvCxnSpPr>
          <p:nvPr/>
        </p:nvCxnSpPr>
        <p:spPr bwMode="auto">
          <a:xfrm>
            <a:off x="4732338" y="1785938"/>
            <a:ext cx="144462" cy="576262"/>
          </a:xfrm>
          <a:prstGeom prst="straightConnector1">
            <a:avLst/>
          </a:prstGeom>
          <a:noFill/>
          <a:ln w="9525">
            <a:solidFill>
              <a:srgbClr val="000000"/>
            </a:solidFill>
            <a:round/>
            <a:headEnd/>
            <a:tailEnd type="triangle" w="lg" len="med"/>
          </a:ln>
          <a:extLst>
            <a:ext uri="{909E8E84-426E-40DD-AFC4-6F175D3DCCD1}">
              <a14:hiddenFill xmlns:a14="http://schemas.microsoft.com/office/drawing/2010/main">
                <a:noFill/>
              </a14:hiddenFill>
            </a:ext>
          </a:extLst>
        </p:spPr>
      </p:cxnSp>
      <p:sp>
        <p:nvSpPr>
          <p:cNvPr id="37895" name="Text Box 22"/>
          <p:cNvSpPr txBox="1">
            <a:spLocks noChangeArrowheads="1"/>
          </p:cNvSpPr>
          <p:nvPr>
            <p:custDataLst>
              <p:tags r:id="rId2"/>
            </p:custDataLst>
          </p:nvPr>
        </p:nvSpPr>
        <p:spPr bwMode="auto">
          <a:xfrm>
            <a:off x="984250" y="1785938"/>
            <a:ext cx="1152525" cy="720725"/>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CLK</a:t>
            </a:r>
            <a:endParaRPr lang="el-GR" altLang="el-GR" dirty="0"/>
          </a:p>
        </p:txBody>
      </p:sp>
      <p:sp>
        <p:nvSpPr>
          <p:cNvPr id="37896" name="Text Box 23"/>
          <p:cNvSpPr txBox="1">
            <a:spLocks noChangeArrowheads="1"/>
          </p:cNvSpPr>
          <p:nvPr>
            <p:custDataLst>
              <p:tags r:id="rId3"/>
            </p:custDataLst>
          </p:nvPr>
        </p:nvSpPr>
        <p:spPr bwMode="auto">
          <a:xfrm>
            <a:off x="2281238" y="4524375"/>
            <a:ext cx="3027362" cy="577850"/>
          </a:xfrm>
          <a:prstGeom prst="rect">
            <a:avLst/>
          </a:prstGeom>
          <a:solidFill>
            <a:srgbClr val="C6D9F1"/>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l-GR" sz="2400" dirty="0">
                <a:latin typeface="Calibri" panose="020F0502020204030204" pitchFamily="34" charset="0"/>
              </a:rPr>
              <a:t>A</a:t>
            </a:r>
            <a:endParaRPr lang="el-GR" altLang="el-GR" dirty="0"/>
          </a:p>
        </p:txBody>
      </p:sp>
      <p:sp>
        <p:nvSpPr>
          <p:cNvPr id="37897" name="Text Box 24"/>
          <p:cNvSpPr txBox="1">
            <a:spLocks noChangeArrowheads="1"/>
          </p:cNvSpPr>
          <p:nvPr>
            <p:custDataLst>
              <p:tags r:id="rId4"/>
            </p:custDataLst>
          </p:nvPr>
        </p:nvSpPr>
        <p:spPr bwMode="auto">
          <a:xfrm>
            <a:off x="6029325" y="2795588"/>
            <a:ext cx="865188" cy="576262"/>
          </a:xfrm>
          <a:prstGeom prst="rect">
            <a:avLst/>
          </a:prstGeom>
          <a:solidFill>
            <a:srgbClr val="FF0000"/>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l-GR" sz="2400" dirty="0">
                <a:latin typeface="Calibri" panose="020F0502020204030204" pitchFamily="34" charset="0"/>
              </a:rPr>
              <a:t>C</a:t>
            </a:r>
            <a:endParaRPr lang="el-GR" altLang="el-GR" dirty="0"/>
          </a:p>
        </p:txBody>
      </p:sp>
      <p:sp>
        <p:nvSpPr>
          <p:cNvPr id="37898" name="Text Box 25"/>
          <p:cNvSpPr txBox="1">
            <a:spLocks noChangeArrowheads="1"/>
          </p:cNvSpPr>
          <p:nvPr>
            <p:custDataLst>
              <p:tags r:id="rId5"/>
            </p:custDataLst>
          </p:nvPr>
        </p:nvSpPr>
        <p:spPr bwMode="auto">
          <a:xfrm>
            <a:off x="2281238" y="2795588"/>
            <a:ext cx="3459162" cy="576262"/>
          </a:xfrm>
          <a:prstGeom prst="rect">
            <a:avLst/>
          </a:prstGeom>
          <a:solidFill>
            <a:srgbClr val="92D050"/>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l-GR" sz="2400" dirty="0">
                <a:latin typeface="Calibri" panose="020F0502020204030204" pitchFamily="34" charset="0"/>
              </a:rPr>
              <a:t>B</a:t>
            </a:r>
            <a:endParaRPr lang="el-GR" altLang="el-GR" dirty="0"/>
          </a:p>
        </p:txBody>
      </p:sp>
      <p:sp>
        <p:nvSpPr>
          <p:cNvPr id="37899" name="Text Box 26"/>
          <p:cNvSpPr txBox="1">
            <a:spLocks noChangeArrowheads="1"/>
          </p:cNvSpPr>
          <p:nvPr>
            <p:custDataLst>
              <p:tags r:id="rId6"/>
            </p:custDataLst>
          </p:nvPr>
        </p:nvSpPr>
        <p:spPr bwMode="auto">
          <a:xfrm>
            <a:off x="3435350" y="3660775"/>
            <a:ext cx="3459163" cy="576263"/>
          </a:xfrm>
          <a:prstGeom prst="rect">
            <a:avLst/>
          </a:prstGeom>
          <a:solidFill>
            <a:srgbClr val="92D050"/>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l-GR" sz="2400" dirty="0">
                <a:latin typeface="Calibri" panose="020F0502020204030204" pitchFamily="34" charset="0"/>
              </a:rPr>
              <a:t>B</a:t>
            </a:r>
            <a:endParaRPr lang="el-GR" altLang="el-GR" dirty="0"/>
          </a:p>
        </p:txBody>
      </p:sp>
      <p:sp>
        <p:nvSpPr>
          <p:cNvPr id="37900" name="Text Box 27"/>
          <p:cNvSpPr txBox="1">
            <a:spLocks noChangeArrowheads="1"/>
          </p:cNvSpPr>
          <p:nvPr/>
        </p:nvSpPr>
        <p:spPr bwMode="auto">
          <a:xfrm>
            <a:off x="695325" y="2795588"/>
            <a:ext cx="1730375" cy="576262"/>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l-GR" altLang="el-GR" sz="2800">
                <a:latin typeface="Calibri" panose="020F0502020204030204" pitchFamily="34" charset="0"/>
              </a:rPr>
              <a:t>Κόμβος 1</a:t>
            </a:r>
            <a:endParaRPr lang="el-GR" altLang="el-GR"/>
          </a:p>
        </p:txBody>
      </p:sp>
      <p:sp>
        <p:nvSpPr>
          <p:cNvPr id="37901" name="Text Box 28"/>
          <p:cNvSpPr txBox="1">
            <a:spLocks noChangeArrowheads="1"/>
          </p:cNvSpPr>
          <p:nvPr/>
        </p:nvSpPr>
        <p:spPr bwMode="auto">
          <a:xfrm>
            <a:off x="695325" y="3803650"/>
            <a:ext cx="1730375" cy="577850"/>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l-GR" altLang="el-GR" sz="2800">
                <a:latin typeface="Calibri" panose="020F0502020204030204" pitchFamily="34" charset="0"/>
              </a:rPr>
              <a:t>Κόμβος 2</a:t>
            </a:r>
            <a:endParaRPr lang="el-GR" altLang="el-GR"/>
          </a:p>
        </p:txBody>
      </p:sp>
      <p:sp>
        <p:nvSpPr>
          <p:cNvPr id="37902" name="Text Box 29"/>
          <p:cNvSpPr txBox="1">
            <a:spLocks noChangeArrowheads="1"/>
          </p:cNvSpPr>
          <p:nvPr/>
        </p:nvSpPr>
        <p:spPr bwMode="auto">
          <a:xfrm>
            <a:off x="695325" y="4668838"/>
            <a:ext cx="1730375" cy="576262"/>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l-GR" altLang="el-GR" sz="2800">
                <a:latin typeface="Calibri" panose="020F0502020204030204" pitchFamily="34" charset="0"/>
              </a:rPr>
              <a:t>Κόμβος 3</a:t>
            </a:r>
            <a:endParaRPr lang="el-GR" altLang="el-GR"/>
          </a:p>
        </p:txBody>
      </p:sp>
      <p:sp>
        <p:nvSpPr>
          <p:cNvPr id="37903" name="Text Box 30"/>
          <p:cNvSpPr txBox="1">
            <a:spLocks noChangeArrowheads="1"/>
          </p:cNvSpPr>
          <p:nvPr>
            <p:custDataLst>
              <p:tags r:id="rId7"/>
            </p:custDataLst>
          </p:nvPr>
        </p:nvSpPr>
        <p:spPr bwMode="auto">
          <a:xfrm>
            <a:off x="2281238" y="3660775"/>
            <a:ext cx="865187" cy="576263"/>
          </a:xfrm>
          <a:prstGeom prst="rect">
            <a:avLst/>
          </a:prstGeom>
          <a:solidFill>
            <a:srgbClr val="C6D9F1"/>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l-GR" sz="2400" dirty="0">
                <a:latin typeface="Calibri" panose="020F0502020204030204" pitchFamily="34" charset="0"/>
              </a:rPr>
              <a:t>A</a:t>
            </a:r>
            <a:endParaRPr lang="el-GR" altLang="el-GR" dirty="0"/>
          </a:p>
        </p:txBody>
      </p:sp>
      <p:sp>
        <p:nvSpPr>
          <p:cNvPr id="37904" name="Text Box 31"/>
          <p:cNvSpPr txBox="1">
            <a:spLocks noChangeArrowheads="1"/>
          </p:cNvSpPr>
          <p:nvPr>
            <p:custDataLst>
              <p:tags r:id="rId8"/>
            </p:custDataLst>
          </p:nvPr>
        </p:nvSpPr>
        <p:spPr bwMode="auto">
          <a:xfrm>
            <a:off x="5597525" y="4524375"/>
            <a:ext cx="1296988" cy="577850"/>
          </a:xfrm>
          <a:prstGeom prst="rect">
            <a:avLst/>
          </a:prstGeom>
          <a:solidFill>
            <a:srgbClr val="92D050"/>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l-GR" sz="2400" dirty="0">
                <a:latin typeface="Calibri" panose="020F0502020204030204" pitchFamily="34" charset="0"/>
              </a:rPr>
              <a:t>B</a:t>
            </a:r>
            <a:endParaRPr lang="el-GR" altLang="el-GR" dirty="0"/>
          </a:p>
        </p:txBody>
      </p:sp>
      <p:cxnSp>
        <p:nvCxnSpPr>
          <p:cNvPr id="37905" name="AutoShape 32" descr="[DECORATIVE]"/>
          <p:cNvCxnSpPr>
            <a:cxnSpLocks noChangeShapeType="1"/>
          </p:cNvCxnSpPr>
          <p:nvPr/>
        </p:nvCxnSpPr>
        <p:spPr bwMode="auto">
          <a:xfrm>
            <a:off x="3146425" y="1785938"/>
            <a:ext cx="0" cy="2451100"/>
          </a:xfrm>
          <a:prstGeom prst="straightConnector1">
            <a:avLst/>
          </a:prstGeom>
          <a:noFill/>
          <a:ln w="25400">
            <a:solidFill>
              <a:srgbClr val="000000"/>
            </a:solidFill>
            <a:prstDash val="lgDash"/>
            <a:round/>
            <a:headEnd/>
            <a:tailEnd/>
          </a:ln>
          <a:extLst>
            <a:ext uri="{909E8E84-426E-40DD-AFC4-6F175D3DCCD1}">
              <a14:hiddenFill xmlns:a14="http://schemas.microsoft.com/office/drawing/2010/main">
                <a:noFill/>
              </a14:hiddenFill>
            </a:ext>
          </a:extLst>
        </p:spPr>
      </p:cxnSp>
      <p:cxnSp>
        <p:nvCxnSpPr>
          <p:cNvPr id="37906" name="AutoShape 33" descr="[DECORATIVE]"/>
          <p:cNvCxnSpPr>
            <a:cxnSpLocks noChangeShapeType="1"/>
          </p:cNvCxnSpPr>
          <p:nvPr/>
        </p:nvCxnSpPr>
        <p:spPr bwMode="auto">
          <a:xfrm>
            <a:off x="3435350" y="1785938"/>
            <a:ext cx="0" cy="2451100"/>
          </a:xfrm>
          <a:prstGeom prst="straightConnector1">
            <a:avLst/>
          </a:prstGeom>
          <a:noFill/>
          <a:ln w="25400">
            <a:solidFill>
              <a:srgbClr val="000000"/>
            </a:solidFill>
            <a:prstDash val="lgDash"/>
            <a:round/>
            <a:headEnd/>
            <a:tailEnd/>
          </a:ln>
          <a:extLst>
            <a:ext uri="{909E8E84-426E-40DD-AFC4-6F175D3DCCD1}">
              <a14:hiddenFill xmlns:a14="http://schemas.microsoft.com/office/drawing/2010/main">
                <a:noFill/>
              </a14:hiddenFill>
            </a:ext>
          </a:extLst>
        </p:spPr>
      </p:cxnSp>
      <p:cxnSp>
        <p:nvCxnSpPr>
          <p:cNvPr id="37907" name="AutoShape 34" descr="[DECORATIVE]"/>
          <p:cNvCxnSpPr>
            <a:cxnSpLocks noChangeShapeType="1"/>
          </p:cNvCxnSpPr>
          <p:nvPr/>
        </p:nvCxnSpPr>
        <p:spPr bwMode="auto">
          <a:xfrm flipV="1">
            <a:off x="5308600" y="2362200"/>
            <a:ext cx="0" cy="2740025"/>
          </a:xfrm>
          <a:prstGeom prst="straightConnector1">
            <a:avLst/>
          </a:prstGeom>
          <a:noFill/>
          <a:ln w="25400">
            <a:solidFill>
              <a:srgbClr val="000000"/>
            </a:solidFill>
            <a:prstDash val="lgDash"/>
            <a:round/>
            <a:headEnd/>
            <a:tailEnd/>
          </a:ln>
          <a:extLst>
            <a:ext uri="{909E8E84-426E-40DD-AFC4-6F175D3DCCD1}">
              <a14:hiddenFill xmlns:a14="http://schemas.microsoft.com/office/drawing/2010/main">
                <a:noFill/>
              </a14:hiddenFill>
            </a:ext>
          </a:extLst>
        </p:spPr>
      </p:cxnSp>
      <p:cxnSp>
        <p:nvCxnSpPr>
          <p:cNvPr id="37908" name="AutoShape 35" descr="[DECORATIVE]"/>
          <p:cNvCxnSpPr>
            <a:cxnSpLocks noChangeShapeType="1"/>
          </p:cNvCxnSpPr>
          <p:nvPr/>
        </p:nvCxnSpPr>
        <p:spPr bwMode="auto">
          <a:xfrm flipV="1">
            <a:off x="5597525" y="2362200"/>
            <a:ext cx="0" cy="2740025"/>
          </a:xfrm>
          <a:prstGeom prst="straightConnector1">
            <a:avLst/>
          </a:prstGeom>
          <a:noFill/>
          <a:ln w="25400">
            <a:solidFill>
              <a:srgbClr val="000000"/>
            </a:solidFill>
            <a:prstDash val="lgDash"/>
            <a:round/>
            <a:headEnd/>
            <a:tailEnd/>
          </a:ln>
          <a:extLst>
            <a:ext uri="{909E8E84-426E-40DD-AFC4-6F175D3DCCD1}">
              <a14:hiddenFill xmlns:a14="http://schemas.microsoft.com/office/drawing/2010/main">
                <a:noFill/>
              </a14:hiddenFill>
            </a:ext>
          </a:extLst>
        </p:spPr>
      </p:cxnSp>
      <p:cxnSp>
        <p:nvCxnSpPr>
          <p:cNvPr id="37909" name="AutoShape 36" descr="[DECORATIVE]"/>
          <p:cNvCxnSpPr>
            <a:cxnSpLocks noChangeShapeType="1"/>
          </p:cNvCxnSpPr>
          <p:nvPr/>
        </p:nvCxnSpPr>
        <p:spPr bwMode="auto">
          <a:xfrm flipV="1">
            <a:off x="5740400" y="2362200"/>
            <a:ext cx="0" cy="1009650"/>
          </a:xfrm>
          <a:prstGeom prst="straightConnector1">
            <a:avLst/>
          </a:prstGeom>
          <a:noFill/>
          <a:ln w="25400">
            <a:solidFill>
              <a:srgbClr val="000000"/>
            </a:solidFill>
            <a:prstDash val="lgDash"/>
            <a:round/>
            <a:headEnd/>
            <a:tailEnd/>
          </a:ln>
          <a:extLst>
            <a:ext uri="{909E8E84-426E-40DD-AFC4-6F175D3DCCD1}">
              <a14:hiddenFill xmlns:a14="http://schemas.microsoft.com/office/drawing/2010/main">
                <a:noFill/>
              </a14:hiddenFill>
            </a:ext>
          </a:extLst>
        </p:spPr>
      </p:cxnSp>
      <p:cxnSp>
        <p:nvCxnSpPr>
          <p:cNvPr id="37910" name="AutoShape 37" descr="[DECORATIVE]"/>
          <p:cNvCxnSpPr>
            <a:cxnSpLocks noChangeShapeType="1"/>
          </p:cNvCxnSpPr>
          <p:nvPr/>
        </p:nvCxnSpPr>
        <p:spPr bwMode="auto">
          <a:xfrm flipV="1">
            <a:off x="6029325" y="2362200"/>
            <a:ext cx="0" cy="1009650"/>
          </a:xfrm>
          <a:prstGeom prst="straightConnector1">
            <a:avLst/>
          </a:prstGeom>
          <a:noFill/>
          <a:ln w="25400">
            <a:solidFill>
              <a:srgbClr val="000000"/>
            </a:solidFill>
            <a:prstDash val="lgDash"/>
            <a:round/>
            <a:headEnd/>
            <a:tailEnd/>
          </a:ln>
          <a:extLst>
            <a:ext uri="{909E8E84-426E-40DD-AFC4-6F175D3DCCD1}">
              <a14:hiddenFill xmlns:a14="http://schemas.microsoft.com/office/drawing/2010/main">
                <a:noFill/>
              </a14:hiddenFill>
            </a:ext>
          </a:extLst>
        </p:spPr>
      </p:cxnSp>
      <p:cxnSp>
        <p:nvCxnSpPr>
          <p:cNvPr id="37911" name="AutoShape 38" descr="[DECORATIVE]"/>
          <p:cNvCxnSpPr>
            <a:cxnSpLocks noChangeShapeType="1"/>
          </p:cNvCxnSpPr>
          <p:nvPr/>
        </p:nvCxnSpPr>
        <p:spPr bwMode="auto">
          <a:xfrm>
            <a:off x="4876800" y="2362200"/>
            <a:ext cx="2017713" cy="0"/>
          </a:xfrm>
          <a:prstGeom prst="straightConnector1">
            <a:avLst/>
          </a:prstGeom>
          <a:noFill/>
          <a:ln w="25400">
            <a:solidFill>
              <a:srgbClr val="000000"/>
            </a:solidFill>
            <a:prstDash val="lgDash"/>
            <a:round/>
            <a:headEnd/>
            <a:tailEnd/>
          </a:ln>
          <a:extLst>
            <a:ext uri="{909E8E84-426E-40DD-AFC4-6F175D3DCCD1}">
              <a14:hiddenFill xmlns:a14="http://schemas.microsoft.com/office/drawing/2010/main">
                <a:noFill/>
              </a14:hiddenFill>
            </a:ext>
          </a:extLst>
        </p:spPr>
      </p:cxnSp>
    </p:spTree>
    <p:custDataLst>
      <p:tags r:id="rId1"/>
    </p:custDataLst>
    <p:extLst>
      <p:ext uri="{BB962C8B-B14F-4D97-AF65-F5344CB8AC3E}">
        <p14:creationId xmlns:p14="http://schemas.microsoft.com/office/powerpoint/2010/main" val="377171893"/>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l-GR" altLang="el-GR" dirty="0" smtClean="0"/>
              <a:t>Παράδειγμα 2</a:t>
            </a:r>
            <a:endParaRPr lang="el-GR" altLang="el-GR" dirty="0" smtClean="0"/>
          </a:p>
        </p:txBody>
      </p:sp>
      <p:grpSp>
        <p:nvGrpSpPr>
          <p:cNvPr id="38915" name="Group 137" descr="Υλοποίηση παραδείγματος με χρονισμούς"/>
          <p:cNvGrpSpPr>
            <a:grpSpLocks noChangeAspect="1"/>
          </p:cNvGrpSpPr>
          <p:nvPr/>
        </p:nvGrpSpPr>
        <p:grpSpPr bwMode="auto">
          <a:xfrm>
            <a:off x="714375" y="1928813"/>
            <a:ext cx="7242175" cy="3351212"/>
            <a:chOff x="759" y="2027"/>
            <a:chExt cx="15209" cy="7037"/>
          </a:xfrm>
        </p:grpSpPr>
        <p:grpSp>
          <p:nvGrpSpPr>
            <p:cNvPr id="38916" name="Group 138"/>
            <p:cNvGrpSpPr>
              <a:grpSpLocks/>
            </p:cNvGrpSpPr>
            <p:nvPr/>
          </p:nvGrpSpPr>
          <p:grpSpPr bwMode="auto">
            <a:xfrm>
              <a:off x="3710" y="7475"/>
              <a:ext cx="1816" cy="1589"/>
              <a:chOff x="3616" y="5072"/>
              <a:chExt cx="1816" cy="1589"/>
            </a:xfrm>
          </p:grpSpPr>
          <p:cxnSp>
            <p:nvCxnSpPr>
              <p:cNvPr id="39043" name="AutoShape 139"/>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44" name="AutoShape 140"/>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45" name="AutoShape 141"/>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46" name="AutoShape 142"/>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47" name="AutoShape 143"/>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48" name="AutoShape 144"/>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49" name="AutoShape 145"/>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38917" name="Text Box 146"/>
            <p:cNvSpPr txBox="1">
              <a:spLocks noChangeArrowheads="1"/>
            </p:cNvSpPr>
            <p:nvPr>
              <p:custDataLst>
                <p:tags r:id="rId2"/>
              </p:custDataLst>
            </p:nvPr>
          </p:nvSpPr>
          <p:spPr bwMode="auto">
            <a:xfrm>
              <a:off x="4845" y="838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grpSp>
          <p:nvGrpSpPr>
            <p:cNvPr id="38918" name="Group 147"/>
            <p:cNvGrpSpPr>
              <a:grpSpLocks/>
            </p:cNvGrpSpPr>
            <p:nvPr/>
          </p:nvGrpSpPr>
          <p:grpSpPr bwMode="auto">
            <a:xfrm>
              <a:off x="5526" y="3389"/>
              <a:ext cx="2951" cy="1362"/>
              <a:chOff x="2027" y="7115"/>
              <a:chExt cx="2951" cy="1362"/>
            </a:xfrm>
          </p:grpSpPr>
          <p:cxnSp>
            <p:nvCxnSpPr>
              <p:cNvPr id="39037" name="AutoShape 148"/>
              <p:cNvCxnSpPr>
                <a:cxnSpLocks noChangeShapeType="1"/>
              </p:cNvCxnSpPr>
              <p:nvPr/>
            </p:nvCxnSpPr>
            <p:spPr bwMode="auto">
              <a:xfrm>
                <a:off x="2708" y="7115"/>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38" name="AutoShape 149"/>
              <p:cNvCxnSpPr>
                <a:cxnSpLocks noChangeShapeType="1"/>
              </p:cNvCxnSpPr>
              <p:nvPr/>
            </p:nvCxnSpPr>
            <p:spPr bwMode="auto">
              <a:xfrm>
                <a:off x="2708" y="7115"/>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39" name="AutoShape 150"/>
              <p:cNvCxnSpPr>
                <a:cxnSpLocks noChangeShapeType="1"/>
              </p:cNvCxnSpPr>
              <p:nvPr/>
            </p:nvCxnSpPr>
            <p:spPr bwMode="auto">
              <a:xfrm flipV="1">
                <a:off x="2708" y="779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9040" name="Oval 151"/>
              <p:cNvSpPr>
                <a:spLocks noChangeArrowheads="1"/>
              </p:cNvSpPr>
              <p:nvPr/>
            </p:nvSpPr>
            <p:spPr bwMode="auto">
              <a:xfrm>
                <a:off x="4070" y="7569"/>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39041" name="AutoShape 152"/>
              <p:cNvCxnSpPr>
                <a:cxnSpLocks noChangeShapeType="1"/>
              </p:cNvCxnSpPr>
              <p:nvPr/>
            </p:nvCxnSpPr>
            <p:spPr bwMode="auto">
              <a:xfrm>
                <a:off x="2027" y="7796"/>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42" name="AutoShape 153"/>
              <p:cNvCxnSpPr>
                <a:cxnSpLocks noChangeShapeType="1"/>
              </p:cNvCxnSpPr>
              <p:nvPr/>
            </p:nvCxnSpPr>
            <p:spPr bwMode="auto">
              <a:xfrm>
                <a:off x="4524" y="7796"/>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38919" name="Group 154"/>
            <p:cNvGrpSpPr>
              <a:grpSpLocks/>
            </p:cNvGrpSpPr>
            <p:nvPr/>
          </p:nvGrpSpPr>
          <p:grpSpPr bwMode="auto">
            <a:xfrm>
              <a:off x="5526" y="6567"/>
              <a:ext cx="2949" cy="1362"/>
              <a:chOff x="6340" y="7342"/>
              <a:chExt cx="2949" cy="1362"/>
            </a:xfrm>
          </p:grpSpPr>
          <p:cxnSp>
            <p:nvCxnSpPr>
              <p:cNvPr id="39031" name="AutoShape 155"/>
              <p:cNvCxnSpPr>
                <a:cxnSpLocks noChangeShapeType="1"/>
              </p:cNvCxnSpPr>
              <p:nvPr/>
            </p:nvCxnSpPr>
            <p:spPr bwMode="auto">
              <a:xfrm>
                <a:off x="8610" y="7342"/>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32" name="AutoShape 156"/>
              <p:cNvCxnSpPr>
                <a:cxnSpLocks noChangeShapeType="1"/>
              </p:cNvCxnSpPr>
              <p:nvPr/>
            </p:nvCxnSpPr>
            <p:spPr bwMode="auto">
              <a:xfrm>
                <a:off x="7248" y="8023"/>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33" name="AutoShape 157"/>
              <p:cNvCxnSpPr>
                <a:cxnSpLocks noChangeShapeType="1"/>
              </p:cNvCxnSpPr>
              <p:nvPr/>
            </p:nvCxnSpPr>
            <p:spPr bwMode="auto">
              <a:xfrm flipV="1">
                <a:off x="7248" y="7342"/>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9034" name="Oval 158"/>
              <p:cNvSpPr>
                <a:spLocks noChangeArrowheads="1"/>
              </p:cNvSpPr>
              <p:nvPr/>
            </p:nvSpPr>
            <p:spPr bwMode="auto">
              <a:xfrm>
                <a:off x="6794" y="7796"/>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39035" name="AutoShape 159"/>
              <p:cNvCxnSpPr>
                <a:cxnSpLocks noChangeShapeType="1"/>
              </p:cNvCxnSpPr>
              <p:nvPr/>
            </p:nvCxnSpPr>
            <p:spPr bwMode="auto">
              <a:xfrm>
                <a:off x="8610" y="8023"/>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36" name="AutoShape 160"/>
              <p:cNvCxnSpPr>
                <a:cxnSpLocks noChangeShapeType="1"/>
              </p:cNvCxnSpPr>
              <p:nvPr/>
            </p:nvCxnSpPr>
            <p:spPr bwMode="auto">
              <a:xfrm>
                <a:off x="6340" y="8023"/>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38920" name="Group 161"/>
            <p:cNvGrpSpPr>
              <a:grpSpLocks/>
            </p:cNvGrpSpPr>
            <p:nvPr/>
          </p:nvGrpSpPr>
          <p:grpSpPr bwMode="auto">
            <a:xfrm>
              <a:off x="1440" y="4297"/>
              <a:ext cx="1816" cy="1589"/>
              <a:chOff x="3616" y="5072"/>
              <a:chExt cx="1816" cy="1589"/>
            </a:xfrm>
          </p:grpSpPr>
          <p:cxnSp>
            <p:nvCxnSpPr>
              <p:cNvPr id="39024" name="AutoShape 162"/>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25" name="AutoShape 163"/>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26" name="AutoShape 164"/>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27" name="AutoShape 165"/>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28" name="AutoShape 166"/>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29" name="AutoShape 167"/>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30" name="AutoShape 168"/>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38921" name="Group 169"/>
            <p:cNvGrpSpPr>
              <a:grpSpLocks/>
            </p:cNvGrpSpPr>
            <p:nvPr/>
          </p:nvGrpSpPr>
          <p:grpSpPr bwMode="auto">
            <a:xfrm>
              <a:off x="1440" y="2254"/>
              <a:ext cx="1816" cy="1589"/>
              <a:chOff x="5659" y="10293"/>
              <a:chExt cx="1816" cy="1589"/>
            </a:xfrm>
          </p:grpSpPr>
          <p:cxnSp>
            <p:nvCxnSpPr>
              <p:cNvPr id="39016" name="AutoShape 170"/>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17" name="AutoShape 171"/>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18" name="AutoShape 172"/>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19" name="AutoShape 173"/>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20" name="AutoShape 174"/>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21" name="AutoShape 175"/>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22" name="AutoShape 176"/>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9023" name="Oval 177"/>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38922" name="Group 178"/>
            <p:cNvGrpSpPr>
              <a:grpSpLocks/>
            </p:cNvGrpSpPr>
            <p:nvPr/>
          </p:nvGrpSpPr>
          <p:grpSpPr bwMode="auto">
            <a:xfrm>
              <a:off x="3710" y="5432"/>
              <a:ext cx="1816" cy="1589"/>
              <a:chOff x="5659" y="10293"/>
              <a:chExt cx="1816" cy="1589"/>
            </a:xfrm>
          </p:grpSpPr>
          <p:cxnSp>
            <p:nvCxnSpPr>
              <p:cNvPr id="39008" name="AutoShape 179"/>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09" name="AutoShape 180"/>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10" name="AutoShape 181"/>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11" name="AutoShape 182"/>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12" name="AutoShape 183"/>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13" name="AutoShape 184"/>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14" name="AutoShape 185"/>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9015" name="Oval 186"/>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38923" name="AutoShape 187"/>
            <p:cNvCxnSpPr>
              <a:cxnSpLocks noChangeShapeType="1"/>
            </p:cNvCxnSpPr>
            <p:nvPr/>
          </p:nvCxnSpPr>
          <p:spPr bwMode="auto">
            <a:xfrm>
              <a:off x="5526" y="7021"/>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8924" name="AutoShape 188"/>
            <p:cNvCxnSpPr>
              <a:cxnSpLocks noChangeShapeType="1"/>
            </p:cNvCxnSpPr>
            <p:nvPr/>
          </p:nvCxnSpPr>
          <p:spPr bwMode="auto">
            <a:xfrm>
              <a:off x="3710" y="702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25" name="AutoShape 189"/>
            <p:cNvCxnSpPr>
              <a:cxnSpLocks noChangeShapeType="1"/>
            </p:cNvCxnSpPr>
            <p:nvPr/>
          </p:nvCxnSpPr>
          <p:spPr bwMode="auto">
            <a:xfrm>
              <a:off x="3256" y="384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26" name="AutoShape 190"/>
            <p:cNvCxnSpPr>
              <a:cxnSpLocks noChangeShapeType="1"/>
            </p:cNvCxnSpPr>
            <p:nvPr/>
          </p:nvCxnSpPr>
          <p:spPr bwMode="auto">
            <a:xfrm>
              <a:off x="3256" y="4070"/>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27" name="AutoShape 191"/>
            <p:cNvCxnSpPr>
              <a:cxnSpLocks noChangeShapeType="1"/>
            </p:cNvCxnSpPr>
            <p:nvPr/>
          </p:nvCxnSpPr>
          <p:spPr bwMode="auto">
            <a:xfrm>
              <a:off x="3483" y="407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28" name="AutoShape 192"/>
            <p:cNvCxnSpPr>
              <a:cxnSpLocks noChangeShapeType="1"/>
            </p:cNvCxnSpPr>
            <p:nvPr/>
          </p:nvCxnSpPr>
          <p:spPr bwMode="auto">
            <a:xfrm>
              <a:off x="3483" y="724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29" name="AutoShape 193"/>
            <p:cNvCxnSpPr>
              <a:cxnSpLocks noChangeShapeType="1"/>
            </p:cNvCxnSpPr>
            <p:nvPr/>
          </p:nvCxnSpPr>
          <p:spPr bwMode="auto">
            <a:xfrm>
              <a:off x="1440" y="384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30" name="AutoShape 194"/>
            <p:cNvCxnSpPr>
              <a:cxnSpLocks noChangeShapeType="1"/>
            </p:cNvCxnSpPr>
            <p:nvPr/>
          </p:nvCxnSpPr>
          <p:spPr bwMode="auto">
            <a:xfrm>
              <a:off x="986" y="4070"/>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31" name="AutoShape 195"/>
            <p:cNvCxnSpPr>
              <a:cxnSpLocks noChangeShapeType="1"/>
            </p:cNvCxnSpPr>
            <p:nvPr/>
          </p:nvCxnSpPr>
          <p:spPr bwMode="auto">
            <a:xfrm>
              <a:off x="8477" y="407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8932" name="Text Box 196"/>
            <p:cNvSpPr txBox="1">
              <a:spLocks noChangeArrowheads="1"/>
            </p:cNvSpPr>
            <p:nvPr>
              <p:custDataLst>
                <p:tags r:id="rId3"/>
              </p:custDataLst>
            </p:nvPr>
          </p:nvSpPr>
          <p:spPr bwMode="auto">
            <a:xfrm>
              <a:off x="2575" y="202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sp>
          <p:nvSpPr>
            <p:cNvPr id="38933" name="Text Box 197"/>
            <p:cNvSpPr txBox="1">
              <a:spLocks noChangeArrowheads="1"/>
            </p:cNvSpPr>
            <p:nvPr>
              <p:custDataLst>
                <p:tags r:id="rId4"/>
              </p:custDataLst>
            </p:nvPr>
          </p:nvSpPr>
          <p:spPr bwMode="auto">
            <a:xfrm>
              <a:off x="4845" y="520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38934" name="Text Box 198"/>
            <p:cNvSpPr txBox="1">
              <a:spLocks noChangeArrowheads="1"/>
            </p:cNvSpPr>
            <p:nvPr>
              <p:custDataLst>
                <p:tags r:id="rId5"/>
              </p:custDataLst>
            </p:nvPr>
          </p:nvSpPr>
          <p:spPr bwMode="auto">
            <a:xfrm>
              <a:off x="2348" y="520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cxnSp>
          <p:nvCxnSpPr>
            <p:cNvPr id="38935" name="AutoShape 199"/>
            <p:cNvCxnSpPr>
              <a:cxnSpLocks noChangeShapeType="1"/>
            </p:cNvCxnSpPr>
            <p:nvPr/>
          </p:nvCxnSpPr>
          <p:spPr bwMode="auto">
            <a:xfrm flipH="1">
              <a:off x="5753" y="6113"/>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38936" name="Text Box 200"/>
            <p:cNvSpPr txBox="1">
              <a:spLocks noChangeArrowheads="1"/>
            </p:cNvSpPr>
            <p:nvPr>
              <p:custDataLst>
                <p:tags r:id="rId6"/>
              </p:custDataLst>
            </p:nvPr>
          </p:nvSpPr>
          <p:spPr bwMode="auto">
            <a:xfrm>
              <a:off x="6434" y="565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endParaRPr lang="el-GR" altLang="el-GR" dirty="0"/>
            </a:p>
          </p:txBody>
        </p:sp>
        <p:cxnSp>
          <p:nvCxnSpPr>
            <p:cNvPr id="38937" name="AutoShape 201"/>
            <p:cNvCxnSpPr>
              <a:cxnSpLocks noChangeShapeType="1"/>
            </p:cNvCxnSpPr>
            <p:nvPr/>
          </p:nvCxnSpPr>
          <p:spPr bwMode="auto">
            <a:xfrm flipH="1" flipV="1">
              <a:off x="5299" y="4070"/>
              <a:ext cx="1135"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38938" name="Text Box 202"/>
            <p:cNvSpPr txBox="1">
              <a:spLocks noChangeArrowheads="1"/>
            </p:cNvSpPr>
            <p:nvPr>
              <p:custDataLst>
                <p:tags r:id="rId7"/>
              </p:custDataLst>
            </p:nvPr>
          </p:nvSpPr>
          <p:spPr bwMode="auto">
            <a:xfrm>
              <a:off x="7115" y="4751"/>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endParaRPr lang="el-GR" altLang="el-GR" dirty="0"/>
            </a:p>
          </p:txBody>
        </p:sp>
        <p:cxnSp>
          <p:nvCxnSpPr>
            <p:cNvPr id="38939" name="AutoShape 203"/>
            <p:cNvCxnSpPr>
              <a:cxnSpLocks noChangeShapeType="1"/>
            </p:cNvCxnSpPr>
            <p:nvPr/>
          </p:nvCxnSpPr>
          <p:spPr bwMode="auto">
            <a:xfrm>
              <a:off x="7796" y="5205"/>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38940" name="Text Box 204"/>
            <p:cNvSpPr txBox="1">
              <a:spLocks noChangeArrowheads="1"/>
            </p:cNvSpPr>
            <p:nvPr>
              <p:custDataLst>
                <p:tags r:id="rId8"/>
              </p:custDataLst>
            </p:nvPr>
          </p:nvSpPr>
          <p:spPr bwMode="auto">
            <a:xfrm>
              <a:off x="759" y="338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D</a:t>
              </a:r>
              <a:endParaRPr lang="el-GR" altLang="el-GR" dirty="0"/>
            </a:p>
          </p:txBody>
        </p:sp>
        <p:grpSp>
          <p:nvGrpSpPr>
            <p:cNvPr id="38941" name="Group 205"/>
            <p:cNvGrpSpPr>
              <a:grpSpLocks/>
            </p:cNvGrpSpPr>
            <p:nvPr/>
          </p:nvGrpSpPr>
          <p:grpSpPr bwMode="auto">
            <a:xfrm>
              <a:off x="11201" y="7475"/>
              <a:ext cx="1816" cy="1589"/>
              <a:chOff x="3616" y="5072"/>
              <a:chExt cx="1816" cy="1589"/>
            </a:xfrm>
          </p:grpSpPr>
          <p:cxnSp>
            <p:nvCxnSpPr>
              <p:cNvPr id="39001" name="AutoShape 206"/>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02" name="AutoShape 207"/>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03" name="AutoShape 208"/>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04" name="AutoShape 209"/>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05" name="AutoShape 210"/>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06" name="AutoShape 211"/>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07" name="AutoShape 212"/>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38942" name="Text Box 213"/>
            <p:cNvSpPr txBox="1">
              <a:spLocks noChangeArrowheads="1"/>
            </p:cNvSpPr>
            <p:nvPr>
              <p:custDataLst>
                <p:tags r:id="rId9"/>
              </p:custDataLst>
            </p:nvPr>
          </p:nvSpPr>
          <p:spPr bwMode="auto">
            <a:xfrm>
              <a:off x="12336" y="838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grpSp>
          <p:nvGrpSpPr>
            <p:cNvPr id="38943" name="Group 214"/>
            <p:cNvGrpSpPr>
              <a:grpSpLocks/>
            </p:cNvGrpSpPr>
            <p:nvPr/>
          </p:nvGrpSpPr>
          <p:grpSpPr bwMode="auto">
            <a:xfrm>
              <a:off x="13017" y="3389"/>
              <a:ext cx="2951" cy="1362"/>
              <a:chOff x="2027" y="7115"/>
              <a:chExt cx="2951" cy="1362"/>
            </a:xfrm>
          </p:grpSpPr>
          <p:cxnSp>
            <p:nvCxnSpPr>
              <p:cNvPr id="38995" name="AutoShape 215"/>
              <p:cNvCxnSpPr>
                <a:cxnSpLocks noChangeShapeType="1"/>
              </p:cNvCxnSpPr>
              <p:nvPr/>
            </p:nvCxnSpPr>
            <p:spPr bwMode="auto">
              <a:xfrm>
                <a:off x="2708" y="7115"/>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96" name="AutoShape 216"/>
              <p:cNvCxnSpPr>
                <a:cxnSpLocks noChangeShapeType="1"/>
              </p:cNvCxnSpPr>
              <p:nvPr/>
            </p:nvCxnSpPr>
            <p:spPr bwMode="auto">
              <a:xfrm>
                <a:off x="2708" y="7115"/>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97" name="AutoShape 217"/>
              <p:cNvCxnSpPr>
                <a:cxnSpLocks noChangeShapeType="1"/>
              </p:cNvCxnSpPr>
              <p:nvPr/>
            </p:nvCxnSpPr>
            <p:spPr bwMode="auto">
              <a:xfrm flipV="1">
                <a:off x="2708" y="779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8998" name="Oval 218"/>
              <p:cNvSpPr>
                <a:spLocks noChangeArrowheads="1"/>
              </p:cNvSpPr>
              <p:nvPr/>
            </p:nvSpPr>
            <p:spPr bwMode="auto">
              <a:xfrm>
                <a:off x="4070" y="7569"/>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38999" name="AutoShape 219"/>
              <p:cNvCxnSpPr>
                <a:cxnSpLocks noChangeShapeType="1"/>
              </p:cNvCxnSpPr>
              <p:nvPr/>
            </p:nvCxnSpPr>
            <p:spPr bwMode="auto">
              <a:xfrm>
                <a:off x="2027" y="7796"/>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9000" name="AutoShape 220"/>
              <p:cNvCxnSpPr>
                <a:cxnSpLocks noChangeShapeType="1"/>
              </p:cNvCxnSpPr>
              <p:nvPr/>
            </p:nvCxnSpPr>
            <p:spPr bwMode="auto">
              <a:xfrm>
                <a:off x="4524" y="7796"/>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38944" name="Group 221"/>
            <p:cNvGrpSpPr>
              <a:grpSpLocks/>
            </p:cNvGrpSpPr>
            <p:nvPr/>
          </p:nvGrpSpPr>
          <p:grpSpPr bwMode="auto">
            <a:xfrm>
              <a:off x="13017" y="6567"/>
              <a:ext cx="2949" cy="1362"/>
              <a:chOff x="6340" y="7342"/>
              <a:chExt cx="2949" cy="1362"/>
            </a:xfrm>
          </p:grpSpPr>
          <p:cxnSp>
            <p:nvCxnSpPr>
              <p:cNvPr id="38989" name="AutoShape 222"/>
              <p:cNvCxnSpPr>
                <a:cxnSpLocks noChangeShapeType="1"/>
              </p:cNvCxnSpPr>
              <p:nvPr/>
            </p:nvCxnSpPr>
            <p:spPr bwMode="auto">
              <a:xfrm>
                <a:off x="8610" y="7342"/>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90" name="AutoShape 223"/>
              <p:cNvCxnSpPr>
                <a:cxnSpLocks noChangeShapeType="1"/>
              </p:cNvCxnSpPr>
              <p:nvPr/>
            </p:nvCxnSpPr>
            <p:spPr bwMode="auto">
              <a:xfrm>
                <a:off x="7248" y="8023"/>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91" name="AutoShape 224"/>
              <p:cNvCxnSpPr>
                <a:cxnSpLocks noChangeShapeType="1"/>
              </p:cNvCxnSpPr>
              <p:nvPr/>
            </p:nvCxnSpPr>
            <p:spPr bwMode="auto">
              <a:xfrm flipV="1">
                <a:off x="7248" y="7342"/>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8992" name="Oval 225"/>
              <p:cNvSpPr>
                <a:spLocks noChangeArrowheads="1"/>
              </p:cNvSpPr>
              <p:nvPr/>
            </p:nvSpPr>
            <p:spPr bwMode="auto">
              <a:xfrm>
                <a:off x="6794" y="7796"/>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38993" name="AutoShape 226"/>
              <p:cNvCxnSpPr>
                <a:cxnSpLocks noChangeShapeType="1"/>
              </p:cNvCxnSpPr>
              <p:nvPr/>
            </p:nvCxnSpPr>
            <p:spPr bwMode="auto">
              <a:xfrm>
                <a:off x="8610" y="8023"/>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94" name="AutoShape 227"/>
              <p:cNvCxnSpPr>
                <a:cxnSpLocks noChangeShapeType="1"/>
              </p:cNvCxnSpPr>
              <p:nvPr/>
            </p:nvCxnSpPr>
            <p:spPr bwMode="auto">
              <a:xfrm>
                <a:off x="6340" y="8023"/>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38945" name="Group 228"/>
            <p:cNvGrpSpPr>
              <a:grpSpLocks/>
            </p:cNvGrpSpPr>
            <p:nvPr/>
          </p:nvGrpSpPr>
          <p:grpSpPr bwMode="auto">
            <a:xfrm>
              <a:off x="8931" y="4297"/>
              <a:ext cx="1816" cy="1589"/>
              <a:chOff x="3616" y="5072"/>
              <a:chExt cx="1816" cy="1589"/>
            </a:xfrm>
          </p:grpSpPr>
          <p:cxnSp>
            <p:nvCxnSpPr>
              <p:cNvPr id="38982" name="AutoShape 229"/>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83" name="AutoShape 230"/>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84" name="AutoShape 231"/>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85" name="AutoShape 232"/>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86" name="AutoShape 233"/>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87" name="AutoShape 234"/>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88" name="AutoShape 235"/>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38946" name="Group 236"/>
            <p:cNvGrpSpPr>
              <a:grpSpLocks/>
            </p:cNvGrpSpPr>
            <p:nvPr/>
          </p:nvGrpSpPr>
          <p:grpSpPr bwMode="auto">
            <a:xfrm>
              <a:off x="8931" y="2254"/>
              <a:ext cx="1816" cy="1589"/>
              <a:chOff x="5659" y="10293"/>
              <a:chExt cx="1816" cy="1589"/>
            </a:xfrm>
          </p:grpSpPr>
          <p:cxnSp>
            <p:nvCxnSpPr>
              <p:cNvPr id="38974" name="AutoShape 237"/>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75" name="AutoShape 238"/>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76" name="AutoShape 239"/>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77" name="AutoShape 240"/>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78" name="AutoShape 241"/>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79" name="AutoShape 242"/>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80" name="AutoShape 243"/>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8981" name="Oval 244"/>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38947" name="Group 245"/>
            <p:cNvGrpSpPr>
              <a:grpSpLocks/>
            </p:cNvGrpSpPr>
            <p:nvPr/>
          </p:nvGrpSpPr>
          <p:grpSpPr bwMode="auto">
            <a:xfrm>
              <a:off x="11201" y="5432"/>
              <a:ext cx="1816" cy="1589"/>
              <a:chOff x="5659" y="10293"/>
              <a:chExt cx="1816" cy="1589"/>
            </a:xfrm>
          </p:grpSpPr>
          <p:cxnSp>
            <p:nvCxnSpPr>
              <p:cNvPr id="38966" name="AutoShape 246"/>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67" name="AutoShape 247"/>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68" name="AutoShape 248"/>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69" name="AutoShape 249"/>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70" name="AutoShape 250"/>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71" name="AutoShape 251"/>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72" name="AutoShape 252"/>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8973" name="Oval 253"/>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38948" name="AutoShape 254"/>
            <p:cNvCxnSpPr>
              <a:cxnSpLocks noChangeShapeType="1"/>
            </p:cNvCxnSpPr>
            <p:nvPr/>
          </p:nvCxnSpPr>
          <p:spPr bwMode="auto">
            <a:xfrm>
              <a:off x="13017" y="7021"/>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8949" name="AutoShape 255"/>
            <p:cNvCxnSpPr>
              <a:cxnSpLocks noChangeShapeType="1"/>
            </p:cNvCxnSpPr>
            <p:nvPr/>
          </p:nvCxnSpPr>
          <p:spPr bwMode="auto">
            <a:xfrm>
              <a:off x="11201" y="702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50" name="AutoShape 256"/>
            <p:cNvCxnSpPr>
              <a:cxnSpLocks noChangeShapeType="1"/>
            </p:cNvCxnSpPr>
            <p:nvPr/>
          </p:nvCxnSpPr>
          <p:spPr bwMode="auto">
            <a:xfrm>
              <a:off x="10747" y="384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51" name="AutoShape 257"/>
            <p:cNvCxnSpPr>
              <a:cxnSpLocks noChangeShapeType="1"/>
            </p:cNvCxnSpPr>
            <p:nvPr/>
          </p:nvCxnSpPr>
          <p:spPr bwMode="auto">
            <a:xfrm>
              <a:off x="10747" y="4070"/>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52" name="AutoShape 258"/>
            <p:cNvCxnSpPr>
              <a:cxnSpLocks noChangeShapeType="1"/>
            </p:cNvCxnSpPr>
            <p:nvPr/>
          </p:nvCxnSpPr>
          <p:spPr bwMode="auto">
            <a:xfrm>
              <a:off x="10974" y="407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53" name="AutoShape 259"/>
            <p:cNvCxnSpPr>
              <a:cxnSpLocks noChangeShapeType="1"/>
            </p:cNvCxnSpPr>
            <p:nvPr/>
          </p:nvCxnSpPr>
          <p:spPr bwMode="auto">
            <a:xfrm>
              <a:off x="10974" y="724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54" name="AutoShape 260"/>
            <p:cNvCxnSpPr>
              <a:cxnSpLocks noChangeShapeType="1"/>
            </p:cNvCxnSpPr>
            <p:nvPr/>
          </p:nvCxnSpPr>
          <p:spPr bwMode="auto">
            <a:xfrm>
              <a:off x="8931" y="384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55" name="AutoShape 261"/>
            <p:cNvCxnSpPr>
              <a:cxnSpLocks noChangeShapeType="1"/>
            </p:cNvCxnSpPr>
            <p:nvPr/>
          </p:nvCxnSpPr>
          <p:spPr bwMode="auto">
            <a:xfrm>
              <a:off x="8477" y="4070"/>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38956" name="AutoShape 262"/>
            <p:cNvCxnSpPr>
              <a:cxnSpLocks noChangeShapeType="1"/>
            </p:cNvCxnSpPr>
            <p:nvPr/>
          </p:nvCxnSpPr>
          <p:spPr bwMode="auto">
            <a:xfrm>
              <a:off x="15968" y="407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38957" name="Text Box 263"/>
            <p:cNvSpPr txBox="1">
              <a:spLocks noChangeArrowheads="1"/>
            </p:cNvSpPr>
            <p:nvPr>
              <p:custDataLst>
                <p:tags r:id="rId10"/>
              </p:custDataLst>
            </p:nvPr>
          </p:nvSpPr>
          <p:spPr bwMode="auto">
            <a:xfrm>
              <a:off x="10066" y="202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38958" name="Text Box 264"/>
            <p:cNvSpPr txBox="1">
              <a:spLocks noChangeArrowheads="1"/>
            </p:cNvSpPr>
            <p:nvPr>
              <p:custDataLst>
                <p:tags r:id="rId11"/>
              </p:custDataLst>
            </p:nvPr>
          </p:nvSpPr>
          <p:spPr bwMode="auto">
            <a:xfrm>
              <a:off x="12336" y="520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sp>
          <p:nvSpPr>
            <p:cNvPr id="38959" name="Text Box 265"/>
            <p:cNvSpPr txBox="1">
              <a:spLocks noChangeArrowheads="1"/>
            </p:cNvSpPr>
            <p:nvPr>
              <p:custDataLst>
                <p:tags r:id="rId12"/>
              </p:custDataLst>
            </p:nvPr>
          </p:nvSpPr>
          <p:spPr bwMode="auto">
            <a:xfrm>
              <a:off x="9839" y="520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cxnSp>
          <p:nvCxnSpPr>
            <p:cNvPr id="38960" name="AutoShape 266"/>
            <p:cNvCxnSpPr>
              <a:cxnSpLocks noChangeShapeType="1"/>
            </p:cNvCxnSpPr>
            <p:nvPr/>
          </p:nvCxnSpPr>
          <p:spPr bwMode="auto">
            <a:xfrm flipH="1">
              <a:off x="13244" y="6113"/>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38961" name="Text Box 267"/>
            <p:cNvSpPr txBox="1">
              <a:spLocks noChangeArrowheads="1"/>
            </p:cNvSpPr>
            <p:nvPr>
              <p:custDataLst>
                <p:tags r:id="rId13"/>
              </p:custDataLst>
            </p:nvPr>
          </p:nvSpPr>
          <p:spPr bwMode="auto">
            <a:xfrm>
              <a:off x="13925" y="565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r>
                <a:rPr lang="el-GR" altLang="el-GR" dirty="0">
                  <a:latin typeface="Calibri" panose="020F0502020204030204" pitchFamily="34" charset="0"/>
                </a:rPr>
                <a:t>'</a:t>
              </a:r>
              <a:endParaRPr lang="el-GR" altLang="el-GR" dirty="0"/>
            </a:p>
          </p:txBody>
        </p:sp>
        <p:cxnSp>
          <p:nvCxnSpPr>
            <p:cNvPr id="38962" name="AutoShape 268"/>
            <p:cNvCxnSpPr>
              <a:cxnSpLocks noChangeShapeType="1"/>
            </p:cNvCxnSpPr>
            <p:nvPr/>
          </p:nvCxnSpPr>
          <p:spPr bwMode="auto">
            <a:xfrm flipH="1" flipV="1">
              <a:off x="12790" y="4070"/>
              <a:ext cx="1135"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38963" name="Text Box 269"/>
            <p:cNvSpPr txBox="1">
              <a:spLocks noChangeArrowheads="1"/>
            </p:cNvSpPr>
            <p:nvPr>
              <p:custDataLst>
                <p:tags r:id="rId14"/>
              </p:custDataLst>
            </p:nvPr>
          </p:nvSpPr>
          <p:spPr bwMode="auto">
            <a:xfrm>
              <a:off x="14606" y="4751"/>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r>
                <a:rPr lang="el-GR" altLang="el-GR" dirty="0">
                  <a:latin typeface="Calibri" panose="020F0502020204030204" pitchFamily="34" charset="0"/>
                </a:rPr>
                <a:t> </a:t>
              </a:r>
              <a:endParaRPr lang="el-GR" altLang="el-GR" dirty="0"/>
            </a:p>
          </p:txBody>
        </p:sp>
        <p:cxnSp>
          <p:nvCxnSpPr>
            <p:cNvPr id="38964" name="AutoShape 270"/>
            <p:cNvCxnSpPr>
              <a:cxnSpLocks noChangeShapeType="1"/>
            </p:cNvCxnSpPr>
            <p:nvPr/>
          </p:nvCxnSpPr>
          <p:spPr bwMode="auto">
            <a:xfrm>
              <a:off x="15287" y="5205"/>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38965" name="Text Box 271"/>
            <p:cNvSpPr txBox="1">
              <a:spLocks noChangeArrowheads="1"/>
            </p:cNvSpPr>
            <p:nvPr/>
          </p:nvSpPr>
          <p:spPr bwMode="auto">
            <a:xfrm>
              <a:off x="8250" y="338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l-GR" altLang="el-GR">
                  <a:latin typeface="Calibri" panose="020F0502020204030204" pitchFamily="34" charset="0"/>
                </a:rPr>
                <a:t> </a:t>
              </a:r>
              <a:endParaRPr lang="el-GR" altLang="el-GR"/>
            </a:p>
          </p:txBody>
        </p:sp>
      </p:grpSp>
    </p:spTree>
    <p:custDataLst>
      <p:tags r:id="rId1"/>
    </p:custDataLst>
    <p:extLst>
      <p:ext uri="{BB962C8B-B14F-4D97-AF65-F5344CB8AC3E}">
        <p14:creationId xmlns:p14="http://schemas.microsoft.com/office/powerpoint/2010/main" val="597594366"/>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l-GR" altLang="el-GR" smtClean="0"/>
              <a:t>Ασύγχρονο </a:t>
            </a:r>
            <a:r>
              <a:rPr lang="en-US" altLang="el-GR" smtClean="0"/>
              <a:t>SET - RESET</a:t>
            </a:r>
            <a:endParaRPr lang="el-GR" altLang="el-GR" smtClean="0"/>
          </a:p>
        </p:txBody>
      </p:sp>
      <p:sp>
        <p:nvSpPr>
          <p:cNvPr id="39939" name="Content Placeholder 2"/>
          <p:cNvSpPr>
            <a:spLocks noGrp="1"/>
          </p:cNvSpPr>
          <p:nvPr>
            <p:ph idx="1"/>
          </p:nvPr>
        </p:nvSpPr>
        <p:spPr/>
        <p:txBody>
          <a:bodyPr/>
          <a:lstStyle/>
          <a:p>
            <a:r>
              <a:rPr lang="el-GR" altLang="el-GR" smtClean="0"/>
              <a:t>Σχεδίαση παρόμοια με την περίπτωση του </a:t>
            </a:r>
            <a:r>
              <a:rPr lang="en-US" altLang="el-GR" smtClean="0"/>
              <a:t>Latch</a:t>
            </a:r>
          </a:p>
          <a:p>
            <a:r>
              <a:rPr lang="el-GR" altLang="el-GR" smtClean="0"/>
              <a:t>Προσοχή θα πρέπει να υπάρχει </a:t>
            </a:r>
            <a:r>
              <a:rPr lang="en-US" altLang="el-GR" smtClean="0"/>
              <a:t>SET </a:t>
            </a:r>
            <a:r>
              <a:rPr lang="el-GR" altLang="el-GR" smtClean="0"/>
              <a:t>ή/και </a:t>
            </a:r>
            <a:r>
              <a:rPr lang="en-US" altLang="el-GR" smtClean="0"/>
              <a:t>RESET</a:t>
            </a:r>
            <a:r>
              <a:rPr lang="el-GR" altLang="el-GR" smtClean="0"/>
              <a:t> και στα δύο </a:t>
            </a:r>
            <a:r>
              <a:rPr lang="en-US" altLang="el-GR" smtClean="0"/>
              <a:t>Latch </a:t>
            </a:r>
          </a:p>
          <a:p>
            <a:pPr lvl="1"/>
            <a:r>
              <a:rPr lang="el-GR" altLang="el-GR" smtClean="0"/>
              <a:t>Εάν μόνο στο πρώτο το ασύγχρονο σήμα μπορεί να μην οδηγεί σε άμεση επίδραση στη έξοδο</a:t>
            </a:r>
          </a:p>
          <a:p>
            <a:pPr lvl="1"/>
            <a:r>
              <a:rPr lang="el-GR" altLang="el-GR" smtClean="0"/>
              <a:t>Μόνο στο δεύτερο, αλλαγή στο </a:t>
            </a:r>
            <a:r>
              <a:rPr lang="en-US" altLang="el-GR" smtClean="0"/>
              <a:t>CLK</a:t>
            </a:r>
            <a:r>
              <a:rPr lang="el-GR" altLang="el-GR" smtClean="0"/>
              <a:t> μπορεί να οδηγήσει σε « ανεπιθύμητη » αλλαγή στη έξοδο</a:t>
            </a:r>
          </a:p>
        </p:txBody>
      </p:sp>
    </p:spTree>
    <p:extLst>
      <p:ext uri="{BB962C8B-B14F-4D97-AF65-F5344CB8AC3E}">
        <p14:creationId xmlns:p14="http://schemas.microsoft.com/office/powerpoint/2010/main" val="2221812875"/>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l-GR" altLang="el-GR" dirty="0"/>
              <a:t>Υλοποίηση</a:t>
            </a:r>
            <a:r>
              <a:rPr lang="en-US" altLang="el-GR" dirty="0"/>
              <a:t> </a:t>
            </a:r>
            <a:r>
              <a:rPr lang="el-GR" altLang="el-GR" dirty="0" smtClean="0"/>
              <a:t>με ασύγχρονο </a:t>
            </a:r>
            <a:r>
              <a:rPr lang="en-US" altLang="el-GR" dirty="0" smtClean="0"/>
              <a:t>SET</a:t>
            </a:r>
            <a:r>
              <a:rPr lang="el-GR" altLang="el-GR" dirty="0" smtClean="0"/>
              <a:t>/</a:t>
            </a:r>
            <a:r>
              <a:rPr lang="en-US" altLang="el-GR" dirty="0" smtClean="0"/>
              <a:t>RESET</a:t>
            </a:r>
            <a:r>
              <a:rPr lang="el-GR" altLang="el-GR" dirty="0" smtClean="0"/>
              <a:t> (1 από 3)</a:t>
            </a:r>
            <a:endParaRPr lang="el-GR" altLang="el-GR" dirty="0" smtClean="0"/>
          </a:p>
        </p:txBody>
      </p:sp>
      <p:grpSp>
        <p:nvGrpSpPr>
          <p:cNvPr id="40963" name="Group 2" descr="Υλοποίηση με ασύγρχρονο SET RESET"/>
          <p:cNvGrpSpPr>
            <a:grpSpLocks noChangeAspect="1"/>
          </p:cNvGrpSpPr>
          <p:nvPr/>
        </p:nvGrpSpPr>
        <p:grpSpPr bwMode="auto">
          <a:xfrm>
            <a:off x="642938" y="1857375"/>
            <a:ext cx="7453312" cy="3351213"/>
            <a:chOff x="999" y="2267"/>
            <a:chExt cx="15650" cy="7037"/>
          </a:xfrm>
        </p:grpSpPr>
        <p:grpSp>
          <p:nvGrpSpPr>
            <p:cNvPr id="40964" name="Group 3"/>
            <p:cNvGrpSpPr>
              <a:grpSpLocks/>
            </p:cNvGrpSpPr>
            <p:nvPr/>
          </p:nvGrpSpPr>
          <p:grpSpPr bwMode="auto">
            <a:xfrm>
              <a:off x="5299" y="2708"/>
              <a:ext cx="3178" cy="2270"/>
              <a:chOff x="5886" y="2121"/>
              <a:chExt cx="3178" cy="2270"/>
            </a:xfrm>
          </p:grpSpPr>
          <p:cxnSp>
            <p:nvCxnSpPr>
              <p:cNvPr id="41098" name="AutoShape 4"/>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99" name="AutoShape 5"/>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1100" name="AutoShape 6"/>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101" name="Oval 7"/>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1102" name="Oval 8"/>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1103" name="Rectangle 9"/>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1104" name="AutoShape 10"/>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105" name="AutoShape 11"/>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0965" name="Group 12"/>
            <p:cNvGrpSpPr>
              <a:grpSpLocks/>
            </p:cNvGrpSpPr>
            <p:nvPr/>
          </p:nvGrpSpPr>
          <p:grpSpPr bwMode="auto">
            <a:xfrm>
              <a:off x="3950" y="7715"/>
              <a:ext cx="1816" cy="1589"/>
              <a:chOff x="3616" y="5072"/>
              <a:chExt cx="1816" cy="1589"/>
            </a:xfrm>
          </p:grpSpPr>
          <p:cxnSp>
            <p:nvCxnSpPr>
              <p:cNvPr id="41091" name="AutoShape 13"/>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92" name="AutoShape 14"/>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93" name="AutoShape 15"/>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94" name="AutoShape 16"/>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95" name="AutoShape 17"/>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96" name="AutoShape 18"/>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97" name="AutoShape 19"/>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40966" name="Text Box 20"/>
            <p:cNvSpPr txBox="1">
              <a:spLocks noChangeArrowheads="1"/>
            </p:cNvSpPr>
            <p:nvPr>
              <p:custDataLst>
                <p:tags r:id="rId2"/>
              </p:custDataLst>
            </p:nvPr>
          </p:nvSpPr>
          <p:spPr bwMode="auto">
            <a:xfrm>
              <a:off x="5085" y="862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grpSp>
          <p:nvGrpSpPr>
            <p:cNvPr id="40967" name="Group 21"/>
            <p:cNvGrpSpPr>
              <a:grpSpLocks/>
            </p:cNvGrpSpPr>
            <p:nvPr/>
          </p:nvGrpSpPr>
          <p:grpSpPr bwMode="auto">
            <a:xfrm>
              <a:off x="5766" y="6807"/>
              <a:ext cx="2949" cy="1362"/>
              <a:chOff x="6340" y="7342"/>
              <a:chExt cx="2949" cy="1362"/>
            </a:xfrm>
          </p:grpSpPr>
          <p:cxnSp>
            <p:nvCxnSpPr>
              <p:cNvPr id="41085" name="AutoShape 22"/>
              <p:cNvCxnSpPr>
                <a:cxnSpLocks noChangeShapeType="1"/>
              </p:cNvCxnSpPr>
              <p:nvPr/>
            </p:nvCxnSpPr>
            <p:spPr bwMode="auto">
              <a:xfrm>
                <a:off x="8610" y="7342"/>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86" name="AutoShape 23"/>
              <p:cNvCxnSpPr>
                <a:cxnSpLocks noChangeShapeType="1"/>
              </p:cNvCxnSpPr>
              <p:nvPr/>
            </p:nvCxnSpPr>
            <p:spPr bwMode="auto">
              <a:xfrm>
                <a:off x="7248" y="8023"/>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87" name="AutoShape 24"/>
              <p:cNvCxnSpPr>
                <a:cxnSpLocks noChangeShapeType="1"/>
              </p:cNvCxnSpPr>
              <p:nvPr/>
            </p:nvCxnSpPr>
            <p:spPr bwMode="auto">
              <a:xfrm flipV="1">
                <a:off x="7248" y="7342"/>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88" name="Oval 25"/>
              <p:cNvSpPr>
                <a:spLocks noChangeArrowheads="1"/>
              </p:cNvSpPr>
              <p:nvPr/>
            </p:nvSpPr>
            <p:spPr bwMode="auto">
              <a:xfrm>
                <a:off x="6794" y="7796"/>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1089" name="AutoShape 26"/>
              <p:cNvCxnSpPr>
                <a:cxnSpLocks noChangeShapeType="1"/>
              </p:cNvCxnSpPr>
              <p:nvPr/>
            </p:nvCxnSpPr>
            <p:spPr bwMode="auto">
              <a:xfrm>
                <a:off x="8610" y="8023"/>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90" name="AutoShape 27"/>
              <p:cNvCxnSpPr>
                <a:cxnSpLocks noChangeShapeType="1"/>
              </p:cNvCxnSpPr>
              <p:nvPr/>
            </p:nvCxnSpPr>
            <p:spPr bwMode="auto">
              <a:xfrm>
                <a:off x="6340" y="8023"/>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0968" name="Group 28"/>
            <p:cNvGrpSpPr>
              <a:grpSpLocks/>
            </p:cNvGrpSpPr>
            <p:nvPr/>
          </p:nvGrpSpPr>
          <p:grpSpPr bwMode="auto">
            <a:xfrm>
              <a:off x="1680" y="4537"/>
              <a:ext cx="1816" cy="1589"/>
              <a:chOff x="3616" y="5072"/>
              <a:chExt cx="1816" cy="1589"/>
            </a:xfrm>
          </p:grpSpPr>
          <p:cxnSp>
            <p:nvCxnSpPr>
              <p:cNvPr id="41078" name="AutoShape 29"/>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79" name="AutoShape 30"/>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80" name="AutoShape 31"/>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81" name="AutoShape 32"/>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82" name="AutoShape 33"/>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83" name="AutoShape 34"/>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84" name="AutoShape 35"/>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0969" name="Group 36"/>
            <p:cNvGrpSpPr>
              <a:grpSpLocks/>
            </p:cNvGrpSpPr>
            <p:nvPr/>
          </p:nvGrpSpPr>
          <p:grpSpPr bwMode="auto">
            <a:xfrm>
              <a:off x="1680" y="2494"/>
              <a:ext cx="1816" cy="1589"/>
              <a:chOff x="5659" y="10293"/>
              <a:chExt cx="1816" cy="1589"/>
            </a:xfrm>
          </p:grpSpPr>
          <p:cxnSp>
            <p:nvCxnSpPr>
              <p:cNvPr id="41070" name="AutoShape 37"/>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71" name="AutoShape 38"/>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72" name="AutoShape 39"/>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73" name="AutoShape 40"/>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74" name="AutoShape 41"/>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75" name="AutoShape 42"/>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76" name="AutoShape 43"/>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77" name="Oval 44"/>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40970" name="Group 45"/>
            <p:cNvGrpSpPr>
              <a:grpSpLocks/>
            </p:cNvGrpSpPr>
            <p:nvPr/>
          </p:nvGrpSpPr>
          <p:grpSpPr bwMode="auto">
            <a:xfrm>
              <a:off x="3950" y="5672"/>
              <a:ext cx="1816" cy="1589"/>
              <a:chOff x="5659" y="10293"/>
              <a:chExt cx="1816" cy="1589"/>
            </a:xfrm>
          </p:grpSpPr>
          <p:cxnSp>
            <p:nvCxnSpPr>
              <p:cNvPr id="41062" name="AutoShape 46"/>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63" name="AutoShape 47"/>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64" name="AutoShape 48"/>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65" name="AutoShape 49"/>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66" name="AutoShape 50"/>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67" name="AutoShape 51"/>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68" name="AutoShape 52"/>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69" name="Oval 53"/>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40971" name="AutoShape 54"/>
            <p:cNvCxnSpPr>
              <a:cxnSpLocks noChangeShapeType="1"/>
            </p:cNvCxnSpPr>
            <p:nvPr/>
          </p:nvCxnSpPr>
          <p:spPr bwMode="auto">
            <a:xfrm>
              <a:off x="5766" y="7261"/>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0972" name="AutoShape 55"/>
            <p:cNvCxnSpPr>
              <a:cxnSpLocks noChangeShapeType="1"/>
            </p:cNvCxnSpPr>
            <p:nvPr/>
          </p:nvCxnSpPr>
          <p:spPr bwMode="auto">
            <a:xfrm>
              <a:off x="3950" y="726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73" name="AutoShape 56"/>
            <p:cNvCxnSpPr>
              <a:cxnSpLocks noChangeShapeType="1"/>
            </p:cNvCxnSpPr>
            <p:nvPr/>
          </p:nvCxnSpPr>
          <p:spPr bwMode="auto">
            <a:xfrm>
              <a:off x="3496"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74" name="AutoShape 57"/>
            <p:cNvCxnSpPr>
              <a:cxnSpLocks noChangeShapeType="1"/>
            </p:cNvCxnSpPr>
            <p:nvPr/>
          </p:nvCxnSpPr>
          <p:spPr bwMode="auto">
            <a:xfrm>
              <a:off x="3496" y="4310"/>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75" name="AutoShape 58"/>
            <p:cNvCxnSpPr>
              <a:cxnSpLocks noChangeShapeType="1"/>
            </p:cNvCxnSpPr>
            <p:nvPr/>
          </p:nvCxnSpPr>
          <p:spPr bwMode="auto">
            <a:xfrm>
              <a:off x="3723" y="431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76" name="AutoShape 59"/>
            <p:cNvCxnSpPr>
              <a:cxnSpLocks noChangeShapeType="1"/>
            </p:cNvCxnSpPr>
            <p:nvPr/>
          </p:nvCxnSpPr>
          <p:spPr bwMode="auto">
            <a:xfrm>
              <a:off x="3723" y="748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77" name="AutoShape 60"/>
            <p:cNvCxnSpPr>
              <a:cxnSpLocks noChangeShapeType="1"/>
            </p:cNvCxnSpPr>
            <p:nvPr/>
          </p:nvCxnSpPr>
          <p:spPr bwMode="auto">
            <a:xfrm>
              <a:off x="1680"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78" name="AutoShape 61"/>
            <p:cNvCxnSpPr>
              <a:cxnSpLocks noChangeShapeType="1"/>
            </p:cNvCxnSpPr>
            <p:nvPr/>
          </p:nvCxnSpPr>
          <p:spPr bwMode="auto">
            <a:xfrm>
              <a:off x="1226" y="4310"/>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79" name="AutoShape 62"/>
            <p:cNvCxnSpPr>
              <a:cxnSpLocks noChangeShapeType="1"/>
            </p:cNvCxnSpPr>
            <p:nvPr/>
          </p:nvCxnSpPr>
          <p:spPr bwMode="auto">
            <a:xfrm>
              <a:off x="8717" y="431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0980" name="Text Box 63"/>
            <p:cNvSpPr txBox="1">
              <a:spLocks noChangeArrowheads="1"/>
            </p:cNvSpPr>
            <p:nvPr>
              <p:custDataLst>
                <p:tags r:id="rId3"/>
              </p:custDataLst>
            </p:nvPr>
          </p:nvSpPr>
          <p:spPr bwMode="auto">
            <a:xfrm>
              <a:off x="2815" y="226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40981" name="Text Box 64"/>
            <p:cNvSpPr txBox="1">
              <a:spLocks noChangeArrowheads="1"/>
            </p:cNvSpPr>
            <p:nvPr>
              <p:custDataLst>
                <p:tags r:id="rId4"/>
              </p:custDataLst>
            </p:nvPr>
          </p:nvSpPr>
          <p:spPr bwMode="auto">
            <a:xfrm>
              <a:off x="5085"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40982" name="Text Box 65"/>
            <p:cNvSpPr txBox="1">
              <a:spLocks noChangeArrowheads="1"/>
            </p:cNvSpPr>
            <p:nvPr>
              <p:custDataLst>
                <p:tags r:id="rId5"/>
              </p:custDataLst>
            </p:nvPr>
          </p:nvSpPr>
          <p:spPr bwMode="auto">
            <a:xfrm>
              <a:off x="2588"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cxnSp>
          <p:nvCxnSpPr>
            <p:cNvPr id="40983" name="AutoShape 66"/>
            <p:cNvCxnSpPr>
              <a:cxnSpLocks noChangeShapeType="1"/>
            </p:cNvCxnSpPr>
            <p:nvPr/>
          </p:nvCxnSpPr>
          <p:spPr bwMode="auto">
            <a:xfrm flipH="1">
              <a:off x="5993" y="6353"/>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0984" name="Text Box 67"/>
            <p:cNvSpPr txBox="1">
              <a:spLocks noChangeArrowheads="1"/>
            </p:cNvSpPr>
            <p:nvPr>
              <p:custDataLst>
                <p:tags r:id="rId6"/>
              </p:custDataLst>
            </p:nvPr>
          </p:nvSpPr>
          <p:spPr bwMode="auto">
            <a:xfrm>
              <a:off x="6674" y="589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endParaRPr lang="el-GR" altLang="el-GR" dirty="0"/>
            </a:p>
          </p:txBody>
        </p:sp>
        <p:cxnSp>
          <p:nvCxnSpPr>
            <p:cNvPr id="40985" name="AutoShape 68"/>
            <p:cNvCxnSpPr>
              <a:cxnSpLocks noChangeShapeType="1"/>
            </p:cNvCxnSpPr>
            <p:nvPr/>
          </p:nvCxnSpPr>
          <p:spPr bwMode="auto">
            <a:xfrm flipH="1" flipV="1">
              <a:off x="5539" y="4310"/>
              <a:ext cx="1135"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0986" name="Text Box 69"/>
            <p:cNvSpPr txBox="1">
              <a:spLocks noChangeArrowheads="1"/>
            </p:cNvSpPr>
            <p:nvPr>
              <p:custDataLst>
                <p:tags r:id="rId7"/>
              </p:custDataLst>
            </p:nvPr>
          </p:nvSpPr>
          <p:spPr bwMode="auto">
            <a:xfrm>
              <a:off x="7355" y="4991"/>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endParaRPr lang="el-GR" altLang="el-GR" dirty="0"/>
            </a:p>
          </p:txBody>
        </p:sp>
        <p:cxnSp>
          <p:nvCxnSpPr>
            <p:cNvPr id="40987" name="AutoShape 70"/>
            <p:cNvCxnSpPr>
              <a:cxnSpLocks noChangeShapeType="1"/>
            </p:cNvCxnSpPr>
            <p:nvPr/>
          </p:nvCxnSpPr>
          <p:spPr bwMode="auto">
            <a:xfrm>
              <a:off x="8036" y="5445"/>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0988" name="Text Box 71"/>
            <p:cNvSpPr txBox="1">
              <a:spLocks noChangeArrowheads="1"/>
            </p:cNvSpPr>
            <p:nvPr>
              <p:custDataLst>
                <p:tags r:id="rId8"/>
              </p:custDataLst>
            </p:nvPr>
          </p:nvSpPr>
          <p:spPr bwMode="auto">
            <a:xfrm>
              <a:off x="999" y="362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D</a:t>
              </a:r>
              <a:endParaRPr lang="el-GR" altLang="el-GR" dirty="0"/>
            </a:p>
          </p:txBody>
        </p:sp>
        <p:grpSp>
          <p:nvGrpSpPr>
            <p:cNvPr id="40989" name="Group 72"/>
            <p:cNvGrpSpPr>
              <a:grpSpLocks/>
            </p:cNvGrpSpPr>
            <p:nvPr/>
          </p:nvGrpSpPr>
          <p:grpSpPr bwMode="auto">
            <a:xfrm>
              <a:off x="11441" y="7715"/>
              <a:ext cx="1816" cy="1589"/>
              <a:chOff x="3616" y="5072"/>
              <a:chExt cx="1816" cy="1589"/>
            </a:xfrm>
          </p:grpSpPr>
          <p:cxnSp>
            <p:nvCxnSpPr>
              <p:cNvPr id="41055" name="AutoShape 73"/>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56" name="AutoShape 74"/>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57" name="AutoShape 75"/>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58" name="AutoShape 76"/>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59" name="AutoShape 77"/>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60" name="AutoShape 78"/>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61" name="AutoShape 79"/>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40990" name="Text Box 80"/>
            <p:cNvSpPr txBox="1">
              <a:spLocks noChangeArrowheads="1"/>
            </p:cNvSpPr>
            <p:nvPr>
              <p:custDataLst>
                <p:tags r:id="rId9"/>
              </p:custDataLst>
            </p:nvPr>
          </p:nvSpPr>
          <p:spPr bwMode="auto">
            <a:xfrm>
              <a:off x="12576" y="862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grpSp>
          <p:nvGrpSpPr>
            <p:cNvPr id="40991" name="Group 81"/>
            <p:cNvGrpSpPr>
              <a:grpSpLocks/>
            </p:cNvGrpSpPr>
            <p:nvPr/>
          </p:nvGrpSpPr>
          <p:grpSpPr bwMode="auto">
            <a:xfrm>
              <a:off x="13257" y="3629"/>
              <a:ext cx="2951" cy="1362"/>
              <a:chOff x="2027" y="7115"/>
              <a:chExt cx="2951" cy="1362"/>
            </a:xfrm>
          </p:grpSpPr>
          <p:cxnSp>
            <p:nvCxnSpPr>
              <p:cNvPr id="41049" name="AutoShape 82"/>
              <p:cNvCxnSpPr>
                <a:cxnSpLocks noChangeShapeType="1"/>
              </p:cNvCxnSpPr>
              <p:nvPr/>
            </p:nvCxnSpPr>
            <p:spPr bwMode="auto">
              <a:xfrm>
                <a:off x="2708" y="7115"/>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50" name="AutoShape 83"/>
              <p:cNvCxnSpPr>
                <a:cxnSpLocks noChangeShapeType="1"/>
              </p:cNvCxnSpPr>
              <p:nvPr/>
            </p:nvCxnSpPr>
            <p:spPr bwMode="auto">
              <a:xfrm>
                <a:off x="2708" y="7115"/>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51" name="AutoShape 84"/>
              <p:cNvCxnSpPr>
                <a:cxnSpLocks noChangeShapeType="1"/>
              </p:cNvCxnSpPr>
              <p:nvPr/>
            </p:nvCxnSpPr>
            <p:spPr bwMode="auto">
              <a:xfrm flipV="1">
                <a:off x="2708" y="779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52" name="Oval 85"/>
              <p:cNvSpPr>
                <a:spLocks noChangeArrowheads="1"/>
              </p:cNvSpPr>
              <p:nvPr/>
            </p:nvSpPr>
            <p:spPr bwMode="auto">
              <a:xfrm>
                <a:off x="4070" y="7569"/>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1053" name="AutoShape 86"/>
              <p:cNvCxnSpPr>
                <a:cxnSpLocks noChangeShapeType="1"/>
              </p:cNvCxnSpPr>
              <p:nvPr/>
            </p:nvCxnSpPr>
            <p:spPr bwMode="auto">
              <a:xfrm>
                <a:off x="2027" y="7796"/>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54" name="AutoShape 87"/>
              <p:cNvCxnSpPr>
                <a:cxnSpLocks noChangeShapeType="1"/>
              </p:cNvCxnSpPr>
              <p:nvPr/>
            </p:nvCxnSpPr>
            <p:spPr bwMode="auto">
              <a:xfrm>
                <a:off x="4524" y="7796"/>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0992" name="Group 88"/>
            <p:cNvGrpSpPr>
              <a:grpSpLocks/>
            </p:cNvGrpSpPr>
            <p:nvPr/>
          </p:nvGrpSpPr>
          <p:grpSpPr bwMode="auto">
            <a:xfrm>
              <a:off x="9171" y="4537"/>
              <a:ext cx="1816" cy="1589"/>
              <a:chOff x="3616" y="5072"/>
              <a:chExt cx="1816" cy="1589"/>
            </a:xfrm>
          </p:grpSpPr>
          <p:cxnSp>
            <p:nvCxnSpPr>
              <p:cNvPr id="41042" name="AutoShape 89"/>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43" name="AutoShape 90"/>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44" name="AutoShape 91"/>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45" name="AutoShape 92"/>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46" name="AutoShape 93"/>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47" name="AutoShape 94"/>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48" name="AutoShape 95"/>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0993" name="Group 96"/>
            <p:cNvGrpSpPr>
              <a:grpSpLocks/>
            </p:cNvGrpSpPr>
            <p:nvPr/>
          </p:nvGrpSpPr>
          <p:grpSpPr bwMode="auto">
            <a:xfrm>
              <a:off x="9171" y="2494"/>
              <a:ext cx="1816" cy="1589"/>
              <a:chOff x="5659" y="10293"/>
              <a:chExt cx="1816" cy="1589"/>
            </a:xfrm>
          </p:grpSpPr>
          <p:cxnSp>
            <p:nvCxnSpPr>
              <p:cNvPr id="41034" name="AutoShape 97"/>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35" name="AutoShape 98"/>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36" name="AutoShape 99"/>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37" name="AutoShape 100"/>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38" name="AutoShape 101"/>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39" name="AutoShape 102"/>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40" name="AutoShape 103"/>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41" name="Oval 104"/>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40994" name="Group 105"/>
            <p:cNvGrpSpPr>
              <a:grpSpLocks/>
            </p:cNvGrpSpPr>
            <p:nvPr/>
          </p:nvGrpSpPr>
          <p:grpSpPr bwMode="auto">
            <a:xfrm>
              <a:off x="11441" y="5672"/>
              <a:ext cx="1816" cy="1589"/>
              <a:chOff x="5659" y="10293"/>
              <a:chExt cx="1816" cy="1589"/>
            </a:xfrm>
          </p:grpSpPr>
          <p:cxnSp>
            <p:nvCxnSpPr>
              <p:cNvPr id="41026" name="AutoShape 106"/>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27" name="AutoShape 107"/>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28" name="AutoShape 108"/>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29" name="AutoShape 109"/>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30" name="AutoShape 110"/>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31" name="AutoShape 111"/>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32" name="AutoShape 112"/>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33" name="Oval 113"/>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40995" name="AutoShape 114"/>
            <p:cNvCxnSpPr>
              <a:cxnSpLocks noChangeShapeType="1"/>
            </p:cNvCxnSpPr>
            <p:nvPr/>
          </p:nvCxnSpPr>
          <p:spPr bwMode="auto">
            <a:xfrm>
              <a:off x="13257" y="7261"/>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0996" name="AutoShape 115"/>
            <p:cNvCxnSpPr>
              <a:cxnSpLocks noChangeShapeType="1"/>
            </p:cNvCxnSpPr>
            <p:nvPr/>
          </p:nvCxnSpPr>
          <p:spPr bwMode="auto">
            <a:xfrm>
              <a:off x="11441" y="726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97" name="AutoShape 116"/>
            <p:cNvCxnSpPr>
              <a:cxnSpLocks noChangeShapeType="1"/>
            </p:cNvCxnSpPr>
            <p:nvPr/>
          </p:nvCxnSpPr>
          <p:spPr bwMode="auto">
            <a:xfrm>
              <a:off x="10987"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98" name="AutoShape 117"/>
            <p:cNvCxnSpPr>
              <a:cxnSpLocks noChangeShapeType="1"/>
            </p:cNvCxnSpPr>
            <p:nvPr/>
          </p:nvCxnSpPr>
          <p:spPr bwMode="auto">
            <a:xfrm>
              <a:off x="10987" y="4310"/>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0999" name="AutoShape 118"/>
            <p:cNvCxnSpPr>
              <a:cxnSpLocks noChangeShapeType="1"/>
            </p:cNvCxnSpPr>
            <p:nvPr/>
          </p:nvCxnSpPr>
          <p:spPr bwMode="auto">
            <a:xfrm>
              <a:off x="11214" y="431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00" name="AutoShape 119"/>
            <p:cNvCxnSpPr>
              <a:cxnSpLocks noChangeShapeType="1"/>
            </p:cNvCxnSpPr>
            <p:nvPr/>
          </p:nvCxnSpPr>
          <p:spPr bwMode="auto">
            <a:xfrm>
              <a:off x="11214" y="748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01" name="AutoShape 120"/>
            <p:cNvCxnSpPr>
              <a:cxnSpLocks noChangeShapeType="1"/>
            </p:cNvCxnSpPr>
            <p:nvPr/>
          </p:nvCxnSpPr>
          <p:spPr bwMode="auto">
            <a:xfrm>
              <a:off x="9171"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02" name="AutoShape 121"/>
            <p:cNvCxnSpPr>
              <a:cxnSpLocks noChangeShapeType="1"/>
            </p:cNvCxnSpPr>
            <p:nvPr/>
          </p:nvCxnSpPr>
          <p:spPr bwMode="auto">
            <a:xfrm>
              <a:off x="8717" y="4310"/>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03" name="Text Box 122"/>
            <p:cNvSpPr txBox="1">
              <a:spLocks noChangeArrowheads="1"/>
            </p:cNvSpPr>
            <p:nvPr>
              <p:custDataLst>
                <p:tags r:id="rId10"/>
              </p:custDataLst>
            </p:nvPr>
          </p:nvSpPr>
          <p:spPr bwMode="auto">
            <a:xfrm>
              <a:off x="10306" y="226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sp>
          <p:nvSpPr>
            <p:cNvPr id="41004" name="Text Box 123"/>
            <p:cNvSpPr txBox="1">
              <a:spLocks noChangeArrowheads="1"/>
            </p:cNvSpPr>
            <p:nvPr>
              <p:custDataLst>
                <p:tags r:id="rId11"/>
              </p:custDataLst>
            </p:nvPr>
          </p:nvSpPr>
          <p:spPr bwMode="auto">
            <a:xfrm>
              <a:off x="12576"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41005" name="Text Box 124"/>
            <p:cNvSpPr txBox="1">
              <a:spLocks noChangeArrowheads="1"/>
            </p:cNvSpPr>
            <p:nvPr>
              <p:custDataLst>
                <p:tags r:id="rId12"/>
              </p:custDataLst>
            </p:nvPr>
          </p:nvSpPr>
          <p:spPr bwMode="auto">
            <a:xfrm>
              <a:off x="10079"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cxnSp>
          <p:nvCxnSpPr>
            <p:cNvPr id="41006" name="AutoShape 125"/>
            <p:cNvCxnSpPr>
              <a:cxnSpLocks noChangeShapeType="1"/>
            </p:cNvCxnSpPr>
            <p:nvPr/>
          </p:nvCxnSpPr>
          <p:spPr bwMode="auto">
            <a:xfrm flipH="1">
              <a:off x="13484" y="6353"/>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1007" name="Text Box 126"/>
            <p:cNvSpPr txBox="1">
              <a:spLocks noChangeArrowheads="1"/>
            </p:cNvSpPr>
            <p:nvPr>
              <p:custDataLst>
                <p:tags r:id="rId13"/>
              </p:custDataLst>
            </p:nvPr>
          </p:nvSpPr>
          <p:spPr bwMode="auto">
            <a:xfrm>
              <a:off x="14165" y="589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r>
                <a:rPr lang="el-GR" altLang="el-GR" dirty="0">
                  <a:latin typeface="Calibri" panose="020F0502020204030204" pitchFamily="34" charset="0"/>
                </a:rPr>
                <a:t>'</a:t>
              </a:r>
              <a:endParaRPr lang="el-GR" altLang="el-GR" dirty="0"/>
            </a:p>
          </p:txBody>
        </p:sp>
        <p:cxnSp>
          <p:nvCxnSpPr>
            <p:cNvPr id="41008" name="AutoShape 127"/>
            <p:cNvCxnSpPr>
              <a:cxnSpLocks noChangeShapeType="1"/>
            </p:cNvCxnSpPr>
            <p:nvPr/>
          </p:nvCxnSpPr>
          <p:spPr bwMode="auto">
            <a:xfrm flipH="1" flipV="1">
              <a:off x="13030" y="4310"/>
              <a:ext cx="1135"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1009" name="Text Box 128"/>
            <p:cNvSpPr txBox="1">
              <a:spLocks noChangeArrowheads="1"/>
            </p:cNvSpPr>
            <p:nvPr>
              <p:custDataLst>
                <p:tags r:id="rId14"/>
              </p:custDataLst>
            </p:nvPr>
          </p:nvSpPr>
          <p:spPr bwMode="auto">
            <a:xfrm>
              <a:off x="14846" y="4991"/>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r>
                <a:rPr lang="el-GR" altLang="el-GR" dirty="0">
                  <a:latin typeface="Calibri" panose="020F0502020204030204" pitchFamily="34" charset="0"/>
                </a:rPr>
                <a:t> </a:t>
              </a:r>
              <a:endParaRPr lang="el-GR" altLang="el-GR" dirty="0"/>
            </a:p>
          </p:txBody>
        </p:sp>
        <p:cxnSp>
          <p:nvCxnSpPr>
            <p:cNvPr id="41010" name="AutoShape 129"/>
            <p:cNvCxnSpPr>
              <a:cxnSpLocks noChangeShapeType="1"/>
            </p:cNvCxnSpPr>
            <p:nvPr/>
          </p:nvCxnSpPr>
          <p:spPr bwMode="auto">
            <a:xfrm>
              <a:off x="15527" y="5445"/>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1011" name="Text Box 130"/>
            <p:cNvSpPr txBox="1">
              <a:spLocks noChangeArrowheads="1"/>
            </p:cNvSpPr>
            <p:nvPr>
              <p:custDataLst>
                <p:tags r:id="rId15"/>
              </p:custDataLst>
            </p:nvPr>
          </p:nvSpPr>
          <p:spPr bwMode="auto">
            <a:xfrm>
              <a:off x="5072" y="3162"/>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S</a:t>
              </a:r>
              <a:endParaRPr lang="el-GR" altLang="el-GR" dirty="0"/>
            </a:p>
          </p:txBody>
        </p:sp>
        <p:cxnSp>
          <p:nvCxnSpPr>
            <p:cNvPr id="41012" name="AutoShape 131"/>
            <p:cNvCxnSpPr>
              <a:cxnSpLocks noChangeShapeType="1"/>
            </p:cNvCxnSpPr>
            <p:nvPr/>
          </p:nvCxnSpPr>
          <p:spPr bwMode="auto">
            <a:xfrm>
              <a:off x="8477" y="3843"/>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13" name="AutoShape 132"/>
            <p:cNvCxnSpPr>
              <a:cxnSpLocks noChangeShapeType="1"/>
            </p:cNvCxnSpPr>
            <p:nvPr/>
          </p:nvCxnSpPr>
          <p:spPr bwMode="auto">
            <a:xfrm>
              <a:off x="8704" y="384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nvGrpSpPr>
            <p:cNvPr id="41014" name="Group 133"/>
            <p:cNvGrpSpPr>
              <a:grpSpLocks/>
            </p:cNvGrpSpPr>
            <p:nvPr/>
          </p:nvGrpSpPr>
          <p:grpSpPr bwMode="auto">
            <a:xfrm flipH="1">
              <a:off x="13244" y="6340"/>
              <a:ext cx="3178" cy="2270"/>
              <a:chOff x="5886" y="2121"/>
              <a:chExt cx="3178" cy="2270"/>
            </a:xfrm>
          </p:grpSpPr>
          <p:cxnSp>
            <p:nvCxnSpPr>
              <p:cNvPr id="41018" name="AutoShape 134"/>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19" name="AutoShape 135"/>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1020" name="AutoShape 136"/>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21" name="Oval 137"/>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1022" name="Oval 138"/>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1023" name="Rectangle 139"/>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1024" name="AutoShape 140"/>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25" name="AutoShape 141"/>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41015" name="AutoShape 142"/>
            <p:cNvCxnSpPr>
              <a:cxnSpLocks noChangeShapeType="1"/>
            </p:cNvCxnSpPr>
            <p:nvPr/>
          </p:nvCxnSpPr>
          <p:spPr bwMode="auto">
            <a:xfrm flipH="1">
              <a:off x="16195" y="4310"/>
              <a:ext cx="13" cy="271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1016" name="AutoShape 143"/>
            <p:cNvCxnSpPr>
              <a:cxnSpLocks noChangeShapeType="1"/>
            </p:cNvCxnSpPr>
            <p:nvPr/>
          </p:nvCxnSpPr>
          <p:spPr bwMode="auto">
            <a:xfrm flipH="1">
              <a:off x="15968" y="701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1017" name="Text Box 144"/>
            <p:cNvSpPr txBox="1">
              <a:spLocks noChangeArrowheads="1"/>
            </p:cNvSpPr>
            <p:nvPr>
              <p:custDataLst>
                <p:tags r:id="rId16"/>
              </p:custDataLst>
            </p:nvPr>
          </p:nvSpPr>
          <p:spPr bwMode="auto">
            <a:xfrm>
              <a:off x="15287" y="7248"/>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S</a:t>
              </a:r>
              <a:endParaRPr lang="el-GR" altLang="el-GR" dirty="0"/>
            </a:p>
          </p:txBody>
        </p:sp>
      </p:grpSp>
    </p:spTree>
    <p:custDataLst>
      <p:tags r:id="rId1"/>
    </p:custDataLst>
    <p:extLst>
      <p:ext uri="{BB962C8B-B14F-4D97-AF65-F5344CB8AC3E}">
        <p14:creationId xmlns:p14="http://schemas.microsoft.com/office/powerpoint/2010/main" val="343376770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l-GR" altLang="el-GR" smtClean="0"/>
              <a:t>Η λειτουργία </a:t>
            </a:r>
            <a:r>
              <a:rPr lang="en-US" altLang="el-GR" smtClean="0"/>
              <a:t>SET</a:t>
            </a:r>
            <a:endParaRPr lang="el-GR" altLang="el-GR" smtClean="0"/>
          </a:p>
        </p:txBody>
      </p:sp>
      <p:grpSp>
        <p:nvGrpSpPr>
          <p:cNvPr id="5124" name="Group 13" descr="Υλοποίηση της λειτουργίας Set με λογική πύλη OR"/>
          <p:cNvGrpSpPr>
            <a:grpSpLocks/>
          </p:cNvGrpSpPr>
          <p:nvPr/>
        </p:nvGrpSpPr>
        <p:grpSpPr bwMode="auto">
          <a:xfrm>
            <a:off x="2857500" y="1571625"/>
            <a:ext cx="2663825" cy="1873250"/>
            <a:chOff x="5205" y="8704"/>
            <a:chExt cx="4194" cy="2951"/>
          </a:xfrm>
        </p:grpSpPr>
        <p:sp>
          <p:nvSpPr>
            <p:cNvPr id="5125" name="Text Box 14" descr="Υλοποίηση της λειτουργίας Set με λογική πύλη OR"/>
            <p:cNvSpPr txBox="1">
              <a:spLocks noChangeArrowheads="1"/>
            </p:cNvSpPr>
            <p:nvPr>
              <p:custDataLst>
                <p:tags r:id="rId2"/>
              </p:custDataLst>
            </p:nvPr>
          </p:nvSpPr>
          <p:spPr bwMode="auto">
            <a:xfrm>
              <a:off x="5432" y="8704"/>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cxnSp>
          <p:nvCxnSpPr>
            <p:cNvPr id="5126" name="AutoShape 15" descr="[DECORATIVE]"/>
            <p:cNvCxnSpPr>
              <a:cxnSpLocks noChangeShapeType="1"/>
            </p:cNvCxnSpPr>
            <p:nvPr/>
          </p:nvCxnSpPr>
          <p:spPr bwMode="auto">
            <a:xfrm>
              <a:off x="5432" y="10066"/>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5127" name="AutoShape 16" descr="[DECORATIVE]"/>
            <p:cNvCxnSpPr>
              <a:cxnSpLocks noChangeShapeType="1"/>
            </p:cNvCxnSpPr>
            <p:nvPr/>
          </p:nvCxnSpPr>
          <p:spPr bwMode="auto">
            <a:xfrm>
              <a:off x="5432" y="10974"/>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5128" name="Text Box 17" descr="[DECORATIVE]"/>
            <p:cNvSpPr txBox="1">
              <a:spLocks noChangeArrowheads="1"/>
            </p:cNvSpPr>
            <p:nvPr>
              <p:custDataLst>
                <p:tags r:id="rId3"/>
              </p:custDataLst>
            </p:nvPr>
          </p:nvSpPr>
          <p:spPr bwMode="auto">
            <a:xfrm>
              <a:off x="8156" y="9836"/>
              <a:ext cx="1243"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OUT</a:t>
              </a:r>
              <a:endParaRPr lang="el-GR" altLang="el-GR" dirty="0"/>
            </a:p>
          </p:txBody>
        </p:sp>
        <p:cxnSp>
          <p:nvCxnSpPr>
            <p:cNvPr id="5129" name="AutoShape 18" descr="[DECORATIVE]"/>
            <p:cNvCxnSpPr>
              <a:cxnSpLocks noChangeShapeType="1"/>
            </p:cNvCxnSpPr>
            <p:nvPr/>
          </p:nvCxnSpPr>
          <p:spPr bwMode="auto">
            <a:xfrm>
              <a:off x="5659" y="10066"/>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5130" name="AutoShape 19" descr="[DECORATIVE]"/>
            <p:cNvSpPr>
              <a:spLocks noChangeArrowheads="1"/>
            </p:cNvSpPr>
            <p:nvPr/>
          </p:nvSpPr>
          <p:spPr bwMode="auto">
            <a:xfrm>
              <a:off x="5659" y="9612"/>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5131" name="AutoShape 20" descr="[DECORATIVE]"/>
            <p:cNvCxnSpPr>
              <a:cxnSpLocks noChangeShapeType="1"/>
            </p:cNvCxnSpPr>
            <p:nvPr/>
          </p:nvCxnSpPr>
          <p:spPr bwMode="auto">
            <a:xfrm>
              <a:off x="7475" y="10520"/>
              <a:ext cx="101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5132" name="Oval 21" descr="[DECORATIVE]"/>
            <p:cNvSpPr>
              <a:spLocks noChangeArrowheads="1"/>
            </p:cNvSpPr>
            <p:nvPr/>
          </p:nvSpPr>
          <p:spPr bwMode="auto">
            <a:xfrm>
              <a:off x="6113" y="9612"/>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5133" name="Rectangle 22" descr="[DECORATIVE]"/>
            <p:cNvSpPr>
              <a:spLocks noChangeArrowheads="1"/>
            </p:cNvSpPr>
            <p:nvPr/>
          </p:nvSpPr>
          <p:spPr bwMode="auto">
            <a:xfrm>
              <a:off x="5432" y="9385"/>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5134" name="AutoShape 23" descr="[DECORATIVE]"/>
            <p:cNvCxnSpPr>
              <a:cxnSpLocks noChangeShapeType="1"/>
            </p:cNvCxnSpPr>
            <p:nvPr/>
          </p:nvCxnSpPr>
          <p:spPr bwMode="auto">
            <a:xfrm>
              <a:off x="5886" y="10066"/>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5135" name="AutoShape 24" descr="[DECORATIVE]"/>
            <p:cNvCxnSpPr>
              <a:cxnSpLocks noChangeShapeType="1"/>
            </p:cNvCxnSpPr>
            <p:nvPr/>
          </p:nvCxnSpPr>
          <p:spPr bwMode="auto">
            <a:xfrm>
              <a:off x="5886" y="10974"/>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5136" name="AutoShape 25" descr="[DECORATIVE]"/>
            <p:cNvCxnSpPr>
              <a:cxnSpLocks noChangeShapeType="1"/>
            </p:cNvCxnSpPr>
            <p:nvPr/>
          </p:nvCxnSpPr>
          <p:spPr bwMode="auto">
            <a:xfrm flipV="1">
              <a:off x="5886" y="9158"/>
              <a:ext cx="0" cy="90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5137" name="Text Box 26" descr="[DECORATIVE]"/>
            <p:cNvSpPr txBox="1">
              <a:spLocks noChangeArrowheads="1"/>
            </p:cNvSpPr>
            <p:nvPr>
              <p:custDataLst>
                <p:tags r:id="rId4"/>
              </p:custDataLst>
            </p:nvPr>
          </p:nvSpPr>
          <p:spPr bwMode="auto">
            <a:xfrm>
              <a:off x="5205" y="10747"/>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IN</a:t>
              </a:r>
              <a:endParaRPr lang="el-GR" altLang="el-GR" dirty="0"/>
            </a:p>
          </p:txBody>
        </p:sp>
      </p:grpSp>
      <p:sp>
        <p:nvSpPr>
          <p:cNvPr id="5123" name="Content Placeholder 2"/>
          <p:cNvSpPr>
            <a:spLocks noGrp="1"/>
          </p:cNvSpPr>
          <p:nvPr>
            <p:ph idx="1"/>
          </p:nvPr>
        </p:nvSpPr>
        <p:spPr>
          <a:xfrm>
            <a:off x="428625" y="4143375"/>
            <a:ext cx="8229600" cy="2400300"/>
          </a:xfrm>
        </p:spPr>
        <p:txBody>
          <a:bodyPr/>
          <a:lstStyle/>
          <a:p>
            <a:pPr eaLnBrk="1" hangingPunct="1"/>
            <a:r>
              <a:rPr lang="el-GR" altLang="el-GR" smtClean="0"/>
              <a:t>Εάν το σήμα </a:t>
            </a:r>
            <a:r>
              <a:rPr lang="en-US" altLang="el-GR" smtClean="0"/>
              <a:t>S </a:t>
            </a:r>
            <a:r>
              <a:rPr lang="el-GR" altLang="el-GR" smtClean="0"/>
              <a:t>είναι λογικό «1» στην έξοδο έχουμε  λογικό «1». </a:t>
            </a:r>
          </a:p>
          <a:p>
            <a:pPr eaLnBrk="1" hangingPunct="1"/>
            <a:r>
              <a:rPr lang="el-GR" altLang="el-GR" smtClean="0"/>
              <a:t>Εάν το σήμα </a:t>
            </a:r>
            <a:r>
              <a:rPr lang="en-US" altLang="el-GR" smtClean="0"/>
              <a:t>S </a:t>
            </a:r>
            <a:r>
              <a:rPr lang="el-GR" altLang="el-GR" smtClean="0"/>
              <a:t>είναι λογικό «0» στην έξοδο έχουμε  ότι και στην είσοδο</a:t>
            </a:r>
          </a:p>
        </p:txBody>
      </p:sp>
    </p:spTree>
    <p:custDataLst>
      <p:tags r:id="rId1"/>
    </p:custDataLst>
    <p:extLst>
      <p:ext uri="{BB962C8B-B14F-4D97-AF65-F5344CB8AC3E}">
        <p14:creationId xmlns:p14="http://schemas.microsoft.com/office/powerpoint/2010/main" val="4214333272"/>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l-GR" altLang="el-GR" dirty="0"/>
              <a:t>Υλοποίηση</a:t>
            </a:r>
            <a:r>
              <a:rPr lang="en-US" altLang="el-GR" dirty="0"/>
              <a:t> </a:t>
            </a:r>
            <a:r>
              <a:rPr lang="el-GR" altLang="el-GR" dirty="0"/>
              <a:t>με ασύγχρονο </a:t>
            </a:r>
            <a:r>
              <a:rPr lang="en-US" altLang="el-GR" dirty="0"/>
              <a:t>SET</a:t>
            </a:r>
            <a:r>
              <a:rPr lang="el-GR" altLang="el-GR" dirty="0"/>
              <a:t>/</a:t>
            </a:r>
            <a:r>
              <a:rPr lang="en-US" altLang="el-GR" dirty="0"/>
              <a:t>RESET</a:t>
            </a:r>
            <a:r>
              <a:rPr lang="el-GR" altLang="el-GR" dirty="0"/>
              <a:t> </a:t>
            </a:r>
            <a:r>
              <a:rPr lang="el-GR" altLang="el-GR" dirty="0" smtClean="0"/>
              <a:t>(2 από </a:t>
            </a:r>
            <a:r>
              <a:rPr lang="el-GR" altLang="el-GR" dirty="0"/>
              <a:t>3)</a:t>
            </a:r>
            <a:endParaRPr lang="el-GR" altLang="el-GR" dirty="0" smtClean="0"/>
          </a:p>
        </p:txBody>
      </p:sp>
      <p:grpSp>
        <p:nvGrpSpPr>
          <p:cNvPr id="41987" name="Group 2" descr="[DECORATIVE]"/>
          <p:cNvGrpSpPr>
            <a:grpSpLocks noChangeAspect="1"/>
          </p:cNvGrpSpPr>
          <p:nvPr/>
        </p:nvGrpSpPr>
        <p:grpSpPr bwMode="auto">
          <a:xfrm>
            <a:off x="482600" y="1574800"/>
            <a:ext cx="7453313" cy="3629025"/>
            <a:chOff x="759" y="2481"/>
            <a:chExt cx="15650" cy="7618"/>
          </a:xfrm>
        </p:grpSpPr>
        <p:grpSp>
          <p:nvGrpSpPr>
            <p:cNvPr id="41988" name="Group 3"/>
            <p:cNvGrpSpPr>
              <a:grpSpLocks/>
            </p:cNvGrpSpPr>
            <p:nvPr/>
          </p:nvGrpSpPr>
          <p:grpSpPr bwMode="auto">
            <a:xfrm>
              <a:off x="759" y="2481"/>
              <a:ext cx="15650" cy="7037"/>
              <a:chOff x="999" y="2267"/>
              <a:chExt cx="15650" cy="7037"/>
            </a:xfrm>
          </p:grpSpPr>
          <p:grpSp>
            <p:nvGrpSpPr>
              <p:cNvPr id="41991" name="Group 4"/>
              <p:cNvGrpSpPr>
                <a:grpSpLocks/>
              </p:cNvGrpSpPr>
              <p:nvPr/>
            </p:nvGrpSpPr>
            <p:grpSpPr bwMode="auto">
              <a:xfrm>
                <a:off x="5299" y="2708"/>
                <a:ext cx="3178" cy="2270"/>
                <a:chOff x="5886" y="2121"/>
                <a:chExt cx="3178" cy="2270"/>
              </a:xfrm>
            </p:grpSpPr>
            <p:cxnSp>
              <p:nvCxnSpPr>
                <p:cNvPr id="42125" name="AutoShape 5" descr="[DECORATIVE]"/>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126" name="AutoShape 6" descr="[DECORATIVE]"/>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2127" name="AutoShape 7" descr="[DECORATIVE]"/>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128" name="Oval 8" descr="[DECORATIVE]"/>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2129" name="Oval 9" descr="[DECORATIVE]"/>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2130" name="Rectangle 10" descr="[DECORATIVE]"/>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2131" name="AutoShape 11" descr="[DECORATIVE]"/>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32" name="AutoShape 12" descr="[DECORATIVE]"/>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1992" name="Group 13"/>
              <p:cNvGrpSpPr>
                <a:grpSpLocks/>
              </p:cNvGrpSpPr>
              <p:nvPr/>
            </p:nvGrpSpPr>
            <p:grpSpPr bwMode="auto">
              <a:xfrm>
                <a:off x="3950" y="7715"/>
                <a:ext cx="1816" cy="1589"/>
                <a:chOff x="3616" y="5072"/>
                <a:chExt cx="1816" cy="1589"/>
              </a:xfrm>
            </p:grpSpPr>
            <p:cxnSp>
              <p:nvCxnSpPr>
                <p:cNvPr id="42118" name="AutoShape 14" descr="[DECORATIVE]"/>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19" name="AutoShape 15" descr="[DECORATIVE]"/>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20" name="AutoShape 16" descr="[DECORATIVE]"/>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21" name="AutoShape 17" descr="[DECORATIVE]"/>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22" name="AutoShape 18" descr="[DECORATIVE]"/>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23" name="AutoShape 19" descr="[DECORATIVE]"/>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24" name="AutoShape 20" descr="[DECORATIVE]"/>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41993" name="Text Box 21" descr="[DECORATIVE]"/>
              <p:cNvSpPr txBox="1">
                <a:spLocks noChangeArrowheads="1"/>
              </p:cNvSpPr>
              <p:nvPr>
                <p:custDataLst>
                  <p:tags r:id="rId2"/>
                </p:custDataLst>
              </p:nvPr>
            </p:nvSpPr>
            <p:spPr bwMode="auto">
              <a:xfrm>
                <a:off x="5085" y="862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grpSp>
            <p:nvGrpSpPr>
              <p:cNvPr id="41994" name="Group 22"/>
              <p:cNvGrpSpPr>
                <a:grpSpLocks/>
              </p:cNvGrpSpPr>
              <p:nvPr/>
            </p:nvGrpSpPr>
            <p:grpSpPr bwMode="auto">
              <a:xfrm>
                <a:off x="5766" y="6807"/>
                <a:ext cx="2949" cy="1362"/>
                <a:chOff x="6340" y="7342"/>
                <a:chExt cx="2949" cy="1362"/>
              </a:xfrm>
            </p:grpSpPr>
            <p:cxnSp>
              <p:nvCxnSpPr>
                <p:cNvPr id="42112" name="AutoShape 23" descr="[DECORATIVE]"/>
                <p:cNvCxnSpPr>
                  <a:cxnSpLocks noChangeShapeType="1"/>
                </p:cNvCxnSpPr>
                <p:nvPr/>
              </p:nvCxnSpPr>
              <p:spPr bwMode="auto">
                <a:xfrm>
                  <a:off x="8610" y="7342"/>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13" name="AutoShape 24" descr="[DECORATIVE]"/>
                <p:cNvCxnSpPr>
                  <a:cxnSpLocks noChangeShapeType="1"/>
                </p:cNvCxnSpPr>
                <p:nvPr/>
              </p:nvCxnSpPr>
              <p:spPr bwMode="auto">
                <a:xfrm>
                  <a:off x="7248" y="8023"/>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14" name="AutoShape 25" descr="[DECORATIVE]"/>
                <p:cNvCxnSpPr>
                  <a:cxnSpLocks noChangeShapeType="1"/>
                </p:cNvCxnSpPr>
                <p:nvPr/>
              </p:nvCxnSpPr>
              <p:spPr bwMode="auto">
                <a:xfrm flipV="1">
                  <a:off x="7248" y="7342"/>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115" name="Oval 26" descr="[DECORATIVE]"/>
                <p:cNvSpPr>
                  <a:spLocks noChangeArrowheads="1"/>
                </p:cNvSpPr>
                <p:nvPr/>
              </p:nvSpPr>
              <p:spPr bwMode="auto">
                <a:xfrm>
                  <a:off x="6794" y="7796"/>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2116" name="AutoShape 27" descr="[DECORATIVE]"/>
                <p:cNvCxnSpPr>
                  <a:cxnSpLocks noChangeShapeType="1"/>
                </p:cNvCxnSpPr>
                <p:nvPr/>
              </p:nvCxnSpPr>
              <p:spPr bwMode="auto">
                <a:xfrm>
                  <a:off x="8610" y="8023"/>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17" name="AutoShape 28" descr="[DECORATIVE]"/>
                <p:cNvCxnSpPr>
                  <a:cxnSpLocks noChangeShapeType="1"/>
                </p:cNvCxnSpPr>
                <p:nvPr/>
              </p:nvCxnSpPr>
              <p:spPr bwMode="auto">
                <a:xfrm>
                  <a:off x="6340" y="8023"/>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1995" name="Group 29"/>
              <p:cNvGrpSpPr>
                <a:grpSpLocks/>
              </p:cNvGrpSpPr>
              <p:nvPr/>
            </p:nvGrpSpPr>
            <p:grpSpPr bwMode="auto">
              <a:xfrm>
                <a:off x="1680" y="4537"/>
                <a:ext cx="1816" cy="1589"/>
                <a:chOff x="3616" y="5072"/>
                <a:chExt cx="1816" cy="1589"/>
              </a:xfrm>
            </p:grpSpPr>
            <p:cxnSp>
              <p:nvCxnSpPr>
                <p:cNvPr id="42105" name="AutoShape 30" descr="[DECORATIVE]"/>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06" name="AutoShape 31" descr="[DECORATIVE]"/>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07" name="AutoShape 32" descr="[DECORATIVE]"/>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08" name="AutoShape 33" descr="[DECORATIVE]"/>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09" name="AutoShape 34" descr="[DECORATIVE]"/>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10" name="AutoShape 35" descr="[DECORATIVE]"/>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11" name="AutoShape 36" descr="[DECORATIVE]"/>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1996" name="Group 37"/>
              <p:cNvGrpSpPr>
                <a:grpSpLocks/>
              </p:cNvGrpSpPr>
              <p:nvPr/>
            </p:nvGrpSpPr>
            <p:grpSpPr bwMode="auto">
              <a:xfrm>
                <a:off x="1680" y="2494"/>
                <a:ext cx="1816" cy="1589"/>
                <a:chOff x="5659" y="10293"/>
                <a:chExt cx="1816" cy="1589"/>
              </a:xfrm>
            </p:grpSpPr>
            <p:cxnSp>
              <p:nvCxnSpPr>
                <p:cNvPr id="42097" name="AutoShape 38" descr="[DECORATIVE]"/>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98" name="AutoShape 39" descr="[DECORATIVE]"/>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99" name="AutoShape 40" descr="[DECORATIVE]"/>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00" name="AutoShape 41" descr="[DECORATIVE]"/>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01" name="AutoShape 42" descr="[DECORATIVE]"/>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02" name="AutoShape 43" descr="[DECORATIVE]"/>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103" name="AutoShape 44" descr="[DECORATIVE]"/>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104" name="Oval 45" descr="[DECORATIVE]"/>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41997" name="Group 46"/>
              <p:cNvGrpSpPr>
                <a:grpSpLocks/>
              </p:cNvGrpSpPr>
              <p:nvPr/>
            </p:nvGrpSpPr>
            <p:grpSpPr bwMode="auto">
              <a:xfrm>
                <a:off x="3950" y="5672"/>
                <a:ext cx="1816" cy="1589"/>
                <a:chOff x="5659" y="10293"/>
                <a:chExt cx="1816" cy="1589"/>
              </a:xfrm>
            </p:grpSpPr>
            <p:cxnSp>
              <p:nvCxnSpPr>
                <p:cNvPr id="42089" name="AutoShape 47" descr="[DECORATIVE]"/>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90" name="AutoShape 48" descr="[DECORATIVE]"/>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91" name="AutoShape 49" descr="[DECORATIVE]"/>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92" name="AutoShape 50" descr="[DECORATIVE]"/>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93" name="AutoShape 51" descr="[DECORATIVE]"/>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94" name="AutoShape 52" descr="[DECORATIVE]"/>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95" name="AutoShape 53" descr="[DECORATIVE]"/>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096" name="Oval 54" descr="[DECORATIVE]"/>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41998" name="AutoShape 55" descr="[DECORATIVE]"/>
              <p:cNvCxnSpPr>
                <a:cxnSpLocks noChangeShapeType="1"/>
              </p:cNvCxnSpPr>
              <p:nvPr/>
            </p:nvCxnSpPr>
            <p:spPr bwMode="auto">
              <a:xfrm>
                <a:off x="5766" y="7261"/>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1999" name="AutoShape 56" descr="[DECORATIVE]"/>
              <p:cNvCxnSpPr>
                <a:cxnSpLocks noChangeShapeType="1"/>
              </p:cNvCxnSpPr>
              <p:nvPr/>
            </p:nvCxnSpPr>
            <p:spPr bwMode="auto">
              <a:xfrm>
                <a:off x="3950" y="726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00" name="AutoShape 57" descr="[DECORATIVE]"/>
              <p:cNvCxnSpPr>
                <a:cxnSpLocks noChangeShapeType="1"/>
              </p:cNvCxnSpPr>
              <p:nvPr/>
            </p:nvCxnSpPr>
            <p:spPr bwMode="auto">
              <a:xfrm>
                <a:off x="3496"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01" name="AutoShape 58" descr="[DECORATIVE]"/>
              <p:cNvCxnSpPr>
                <a:cxnSpLocks noChangeShapeType="1"/>
              </p:cNvCxnSpPr>
              <p:nvPr/>
            </p:nvCxnSpPr>
            <p:spPr bwMode="auto">
              <a:xfrm>
                <a:off x="3496" y="4310"/>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02" name="AutoShape 59" descr="[DECORATIVE]"/>
              <p:cNvCxnSpPr>
                <a:cxnSpLocks noChangeShapeType="1"/>
              </p:cNvCxnSpPr>
              <p:nvPr/>
            </p:nvCxnSpPr>
            <p:spPr bwMode="auto">
              <a:xfrm>
                <a:off x="3723" y="431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03" name="AutoShape 60" descr="[DECORATIVE]"/>
              <p:cNvCxnSpPr>
                <a:cxnSpLocks noChangeShapeType="1"/>
              </p:cNvCxnSpPr>
              <p:nvPr/>
            </p:nvCxnSpPr>
            <p:spPr bwMode="auto">
              <a:xfrm>
                <a:off x="3723" y="748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04" name="AutoShape 61" descr="[DECORATIVE]"/>
              <p:cNvCxnSpPr>
                <a:cxnSpLocks noChangeShapeType="1"/>
              </p:cNvCxnSpPr>
              <p:nvPr/>
            </p:nvCxnSpPr>
            <p:spPr bwMode="auto">
              <a:xfrm>
                <a:off x="1680"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05" name="AutoShape 62" descr="[DECORATIVE]"/>
              <p:cNvCxnSpPr>
                <a:cxnSpLocks noChangeShapeType="1"/>
              </p:cNvCxnSpPr>
              <p:nvPr/>
            </p:nvCxnSpPr>
            <p:spPr bwMode="auto">
              <a:xfrm>
                <a:off x="1226" y="4310"/>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06" name="AutoShape 63" descr="[DECORATIVE]"/>
              <p:cNvCxnSpPr>
                <a:cxnSpLocks noChangeShapeType="1"/>
              </p:cNvCxnSpPr>
              <p:nvPr/>
            </p:nvCxnSpPr>
            <p:spPr bwMode="auto">
              <a:xfrm>
                <a:off x="8717" y="431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007" name="Text Box 64" descr="[DECORATIVE]"/>
              <p:cNvSpPr txBox="1">
                <a:spLocks noChangeArrowheads="1"/>
              </p:cNvSpPr>
              <p:nvPr>
                <p:custDataLst>
                  <p:tags r:id="rId3"/>
                </p:custDataLst>
              </p:nvPr>
            </p:nvSpPr>
            <p:spPr bwMode="auto">
              <a:xfrm>
                <a:off x="2815" y="226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42008" name="Text Box 65" descr="[DECORATIVE]"/>
              <p:cNvSpPr txBox="1">
                <a:spLocks noChangeArrowheads="1"/>
              </p:cNvSpPr>
              <p:nvPr>
                <p:custDataLst>
                  <p:tags r:id="rId4"/>
                </p:custDataLst>
              </p:nvPr>
            </p:nvSpPr>
            <p:spPr bwMode="auto">
              <a:xfrm>
                <a:off x="5085"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42009" name="Text Box 66" descr="[DECORATIVE]"/>
              <p:cNvSpPr txBox="1">
                <a:spLocks noChangeArrowheads="1"/>
              </p:cNvSpPr>
              <p:nvPr>
                <p:custDataLst>
                  <p:tags r:id="rId5"/>
                </p:custDataLst>
              </p:nvPr>
            </p:nvSpPr>
            <p:spPr bwMode="auto">
              <a:xfrm>
                <a:off x="2588"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cxnSp>
            <p:nvCxnSpPr>
              <p:cNvPr id="42010" name="AutoShape 67" descr="[DECORATIVE]"/>
              <p:cNvCxnSpPr>
                <a:cxnSpLocks noChangeShapeType="1"/>
              </p:cNvCxnSpPr>
              <p:nvPr/>
            </p:nvCxnSpPr>
            <p:spPr bwMode="auto">
              <a:xfrm flipH="1">
                <a:off x="5993" y="6353"/>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2011" name="Text Box 68" descr="[DECORATIVE]"/>
              <p:cNvSpPr txBox="1">
                <a:spLocks noChangeArrowheads="1"/>
              </p:cNvSpPr>
              <p:nvPr>
                <p:custDataLst>
                  <p:tags r:id="rId6"/>
                </p:custDataLst>
              </p:nvPr>
            </p:nvSpPr>
            <p:spPr bwMode="auto">
              <a:xfrm>
                <a:off x="6674" y="589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endParaRPr lang="el-GR" altLang="el-GR" dirty="0"/>
              </a:p>
            </p:txBody>
          </p:sp>
          <p:cxnSp>
            <p:nvCxnSpPr>
              <p:cNvPr id="42012" name="AutoShape 69" descr="[DECORATIVE]"/>
              <p:cNvCxnSpPr>
                <a:cxnSpLocks noChangeShapeType="1"/>
              </p:cNvCxnSpPr>
              <p:nvPr/>
            </p:nvCxnSpPr>
            <p:spPr bwMode="auto">
              <a:xfrm flipH="1" flipV="1">
                <a:off x="5539" y="4310"/>
                <a:ext cx="1135"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2013" name="Text Box 70" descr="[DECORATIVE]"/>
              <p:cNvSpPr txBox="1">
                <a:spLocks noChangeArrowheads="1"/>
              </p:cNvSpPr>
              <p:nvPr>
                <p:custDataLst>
                  <p:tags r:id="rId7"/>
                </p:custDataLst>
              </p:nvPr>
            </p:nvSpPr>
            <p:spPr bwMode="auto">
              <a:xfrm>
                <a:off x="7355" y="4991"/>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endParaRPr lang="el-GR" altLang="el-GR" dirty="0"/>
              </a:p>
            </p:txBody>
          </p:sp>
          <p:cxnSp>
            <p:nvCxnSpPr>
              <p:cNvPr id="42014" name="AutoShape 71" descr="[DECORATIVE]"/>
              <p:cNvCxnSpPr>
                <a:cxnSpLocks noChangeShapeType="1"/>
              </p:cNvCxnSpPr>
              <p:nvPr/>
            </p:nvCxnSpPr>
            <p:spPr bwMode="auto">
              <a:xfrm>
                <a:off x="8036" y="5445"/>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2015" name="Text Box 72" descr="[DECORATIVE]"/>
              <p:cNvSpPr txBox="1">
                <a:spLocks noChangeArrowheads="1"/>
              </p:cNvSpPr>
              <p:nvPr>
                <p:custDataLst>
                  <p:tags r:id="rId8"/>
                </p:custDataLst>
              </p:nvPr>
            </p:nvSpPr>
            <p:spPr bwMode="auto">
              <a:xfrm>
                <a:off x="999" y="362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D</a:t>
                </a:r>
                <a:endParaRPr lang="el-GR" altLang="el-GR" dirty="0"/>
              </a:p>
            </p:txBody>
          </p:sp>
          <p:grpSp>
            <p:nvGrpSpPr>
              <p:cNvPr id="42016" name="Group 73"/>
              <p:cNvGrpSpPr>
                <a:grpSpLocks/>
              </p:cNvGrpSpPr>
              <p:nvPr/>
            </p:nvGrpSpPr>
            <p:grpSpPr bwMode="auto">
              <a:xfrm>
                <a:off x="11441" y="7715"/>
                <a:ext cx="1816" cy="1589"/>
                <a:chOff x="3616" y="5072"/>
                <a:chExt cx="1816" cy="1589"/>
              </a:xfrm>
            </p:grpSpPr>
            <p:cxnSp>
              <p:nvCxnSpPr>
                <p:cNvPr id="42082" name="AutoShape 74" descr="[DECORATIVE]"/>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83" name="AutoShape 75" descr="[DECORATIVE]"/>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84" name="AutoShape 76" descr="[DECORATIVE]"/>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85" name="AutoShape 77" descr="[DECORATIVE]"/>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86" name="AutoShape 78" descr="[DECORATIVE]"/>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87" name="AutoShape 79" descr="[DECORATIVE]"/>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88" name="AutoShape 80" descr="[DECORATIVE]"/>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42017" name="Text Box 81" descr="[DECORATIVE]"/>
              <p:cNvSpPr txBox="1">
                <a:spLocks noChangeArrowheads="1"/>
              </p:cNvSpPr>
              <p:nvPr>
                <p:custDataLst>
                  <p:tags r:id="rId9"/>
                </p:custDataLst>
              </p:nvPr>
            </p:nvSpPr>
            <p:spPr bwMode="auto">
              <a:xfrm>
                <a:off x="12576" y="862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grpSp>
            <p:nvGrpSpPr>
              <p:cNvPr id="42018" name="Group 82"/>
              <p:cNvGrpSpPr>
                <a:grpSpLocks/>
              </p:cNvGrpSpPr>
              <p:nvPr/>
            </p:nvGrpSpPr>
            <p:grpSpPr bwMode="auto">
              <a:xfrm>
                <a:off x="13257" y="3629"/>
                <a:ext cx="2951" cy="1362"/>
                <a:chOff x="2027" y="7115"/>
                <a:chExt cx="2951" cy="1362"/>
              </a:xfrm>
            </p:grpSpPr>
            <p:cxnSp>
              <p:nvCxnSpPr>
                <p:cNvPr id="42076" name="AutoShape 83" descr="[DECORATIVE]"/>
                <p:cNvCxnSpPr>
                  <a:cxnSpLocks noChangeShapeType="1"/>
                </p:cNvCxnSpPr>
                <p:nvPr/>
              </p:nvCxnSpPr>
              <p:spPr bwMode="auto">
                <a:xfrm>
                  <a:off x="2708" y="7115"/>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77" name="AutoShape 84" descr="[DECORATIVE]"/>
                <p:cNvCxnSpPr>
                  <a:cxnSpLocks noChangeShapeType="1"/>
                </p:cNvCxnSpPr>
                <p:nvPr/>
              </p:nvCxnSpPr>
              <p:spPr bwMode="auto">
                <a:xfrm>
                  <a:off x="2708" y="7115"/>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78" name="AutoShape 85" descr="[DECORATIVE]"/>
                <p:cNvCxnSpPr>
                  <a:cxnSpLocks noChangeShapeType="1"/>
                </p:cNvCxnSpPr>
                <p:nvPr/>
              </p:nvCxnSpPr>
              <p:spPr bwMode="auto">
                <a:xfrm flipV="1">
                  <a:off x="2708" y="779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079" name="Oval 86" descr="[DECORATIVE]"/>
                <p:cNvSpPr>
                  <a:spLocks noChangeArrowheads="1"/>
                </p:cNvSpPr>
                <p:nvPr/>
              </p:nvSpPr>
              <p:spPr bwMode="auto">
                <a:xfrm>
                  <a:off x="4070" y="7569"/>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2080" name="AutoShape 87" descr="[DECORATIVE]"/>
                <p:cNvCxnSpPr>
                  <a:cxnSpLocks noChangeShapeType="1"/>
                </p:cNvCxnSpPr>
                <p:nvPr/>
              </p:nvCxnSpPr>
              <p:spPr bwMode="auto">
                <a:xfrm>
                  <a:off x="2027" y="7796"/>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81" name="AutoShape 88" descr="[DECORATIVE]"/>
                <p:cNvCxnSpPr>
                  <a:cxnSpLocks noChangeShapeType="1"/>
                </p:cNvCxnSpPr>
                <p:nvPr/>
              </p:nvCxnSpPr>
              <p:spPr bwMode="auto">
                <a:xfrm>
                  <a:off x="4524" y="7796"/>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2019" name="Group 89"/>
              <p:cNvGrpSpPr>
                <a:grpSpLocks/>
              </p:cNvGrpSpPr>
              <p:nvPr/>
            </p:nvGrpSpPr>
            <p:grpSpPr bwMode="auto">
              <a:xfrm>
                <a:off x="9171" y="4537"/>
                <a:ext cx="1816" cy="1589"/>
                <a:chOff x="3616" y="5072"/>
                <a:chExt cx="1816" cy="1589"/>
              </a:xfrm>
            </p:grpSpPr>
            <p:cxnSp>
              <p:nvCxnSpPr>
                <p:cNvPr id="42069" name="AutoShape 90" descr="[DECORATIVE]"/>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70" name="AutoShape 91" descr="[DECORATIVE]"/>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71" name="AutoShape 92" descr="[DECORATIVE]"/>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72" name="AutoShape 93" descr="[DECORATIVE]"/>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73" name="AutoShape 94" descr="[DECORATIVE]"/>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74" name="AutoShape 95" descr="[DECORATIVE]"/>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75" name="AutoShape 96" descr="[DECORATIVE]"/>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2020" name="Group 97"/>
              <p:cNvGrpSpPr>
                <a:grpSpLocks/>
              </p:cNvGrpSpPr>
              <p:nvPr/>
            </p:nvGrpSpPr>
            <p:grpSpPr bwMode="auto">
              <a:xfrm>
                <a:off x="9171" y="2494"/>
                <a:ext cx="1816" cy="1589"/>
                <a:chOff x="5659" y="10293"/>
                <a:chExt cx="1816" cy="1589"/>
              </a:xfrm>
            </p:grpSpPr>
            <p:cxnSp>
              <p:nvCxnSpPr>
                <p:cNvPr id="42061" name="AutoShape 98" descr="[DECORATIVE]"/>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62" name="AutoShape 99" descr="[DECORATIVE]"/>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63" name="AutoShape 100" descr="[DECORATIVE]"/>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64" name="AutoShape 101" descr="[DECORATIVE]"/>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65" name="AutoShape 102" descr="[DECORATIVE]"/>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66" name="AutoShape 103" descr="[DECORATIVE]"/>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67" name="AutoShape 104" descr="[DECORATIVE]"/>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068" name="Oval 105" descr="[DECORATIVE]"/>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42021" name="Group 106"/>
              <p:cNvGrpSpPr>
                <a:grpSpLocks/>
              </p:cNvGrpSpPr>
              <p:nvPr/>
            </p:nvGrpSpPr>
            <p:grpSpPr bwMode="auto">
              <a:xfrm>
                <a:off x="11441" y="5672"/>
                <a:ext cx="1816" cy="1589"/>
                <a:chOff x="5659" y="10293"/>
                <a:chExt cx="1816" cy="1589"/>
              </a:xfrm>
            </p:grpSpPr>
            <p:cxnSp>
              <p:nvCxnSpPr>
                <p:cNvPr id="42053" name="AutoShape 107" descr="[DECORATIVE]"/>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54" name="AutoShape 108" descr="[DECORATIVE]"/>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55" name="AutoShape 109" descr="[DECORATIVE]"/>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56" name="AutoShape 110" descr="[DECORATIVE]"/>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57" name="AutoShape 111" descr="[DECORATIVE]"/>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58" name="AutoShape 112" descr="[DECORATIVE]"/>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59" name="AutoShape 113" descr="[DECORATIVE]"/>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060" name="Oval 114" descr="[DECORATIVE]"/>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42022" name="AutoShape 115" descr="[DECORATIVE]"/>
              <p:cNvCxnSpPr>
                <a:cxnSpLocks noChangeShapeType="1"/>
              </p:cNvCxnSpPr>
              <p:nvPr/>
            </p:nvCxnSpPr>
            <p:spPr bwMode="auto">
              <a:xfrm>
                <a:off x="13257" y="7261"/>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2023" name="AutoShape 116" descr="[DECORATIVE]"/>
              <p:cNvCxnSpPr>
                <a:cxnSpLocks noChangeShapeType="1"/>
              </p:cNvCxnSpPr>
              <p:nvPr/>
            </p:nvCxnSpPr>
            <p:spPr bwMode="auto">
              <a:xfrm>
                <a:off x="11441" y="726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24" name="AutoShape 117" descr="[DECORATIVE]"/>
              <p:cNvCxnSpPr>
                <a:cxnSpLocks noChangeShapeType="1"/>
              </p:cNvCxnSpPr>
              <p:nvPr/>
            </p:nvCxnSpPr>
            <p:spPr bwMode="auto">
              <a:xfrm>
                <a:off x="10987"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25" name="AutoShape 118" descr="[DECORATIVE]"/>
              <p:cNvCxnSpPr>
                <a:cxnSpLocks noChangeShapeType="1"/>
              </p:cNvCxnSpPr>
              <p:nvPr/>
            </p:nvCxnSpPr>
            <p:spPr bwMode="auto">
              <a:xfrm>
                <a:off x="10987" y="4310"/>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26" name="AutoShape 119" descr="[DECORATIVE]"/>
              <p:cNvCxnSpPr>
                <a:cxnSpLocks noChangeShapeType="1"/>
              </p:cNvCxnSpPr>
              <p:nvPr/>
            </p:nvCxnSpPr>
            <p:spPr bwMode="auto">
              <a:xfrm>
                <a:off x="11214" y="431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27" name="AutoShape 120" descr="[DECORATIVE]"/>
              <p:cNvCxnSpPr>
                <a:cxnSpLocks noChangeShapeType="1"/>
              </p:cNvCxnSpPr>
              <p:nvPr/>
            </p:nvCxnSpPr>
            <p:spPr bwMode="auto">
              <a:xfrm>
                <a:off x="11214" y="748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28" name="AutoShape 121" descr="[DECORATIVE]"/>
              <p:cNvCxnSpPr>
                <a:cxnSpLocks noChangeShapeType="1"/>
              </p:cNvCxnSpPr>
              <p:nvPr/>
            </p:nvCxnSpPr>
            <p:spPr bwMode="auto">
              <a:xfrm>
                <a:off x="9171"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29" name="AutoShape 122" descr="[DECORATIVE]"/>
              <p:cNvCxnSpPr>
                <a:cxnSpLocks noChangeShapeType="1"/>
              </p:cNvCxnSpPr>
              <p:nvPr/>
            </p:nvCxnSpPr>
            <p:spPr bwMode="auto">
              <a:xfrm>
                <a:off x="8717" y="4310"/>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030" name="Text Box 123" descr="[DECORATIVE]"/>
              <p:cNvSpPr txBox="1">
                <a:spLocks noChangeArrowheads="1"/>
              </p:cNvSpPr>
              <p:nvPr>
                <p:custDataLst>
                  <p:tags r:id="rId10"/>
                </p:custDataLst>
              </p:nvPr>
            </p:nvSpPr>
            <p:spPr bwMode="auto">
              <a:xfrm>
                <a:off x="10306" y="226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sp>
            <p:nvSpPr>
              <p:cNvPr id="42031" name="Text Box 124" descr="[DECORATIVE]"/>
              <p:cNvSpPr txBox="1">
                <a:spLocks noChangeArrowheads="1"/>
              </p:cNvSpPr>
              <p:nvPr>
                <p:custDataLst>
                  <p:tags r:id="rId11"/>
                </p:custDataLst>
              </p:nvPr>
            </p:nvSpPr>
            <p:spPr bwMode="auto">
              <a:xfrm>
                <a:off x="12576"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42032" name="Text Box 125" descr="[DECORATIVE]"/>
              <p:cNvSpPr txBox="1">
                <a:spLocks noChangeArrowheads="1"/>
              </p:cNvSpPr>
              <p:nvPr>
                <p:custDataLst>
                  <p:tags r:id="rId12"/>
                </p:custDataLst>
              </p:nvPr>
            </p:nvSpPr>
            <p:spPr bwMode="auto">
              <a:xfrm>
                <a:off x="10079"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cxnSp>
            <p:nvCxnSpPr>
              <p:cNvPr id="42033" name="AutoShape 126" descr="[DECORATIVE]"/>
              <p:cNvCxnSpPr>
                <a:cxnSpLocks noChangeShapeType="1"/>
              </p:cNvCxnSpPr>
              <p:nvPr/>
            </p:nvCxnSpPr>
            <p:spPr bwMode="auto">
              <a:xfrm flipH="1">
                <a:off x="13484" y="6353"/>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2034" name="Text Box 127" descr="[DECORATIVE]"/>
              <p:cNvSpPr txBox="1">
                <a:spLocks noChangeArrowheads="1"/>
              </p:cNvSpPr>
              <p:nvPr>
                <p:custDataLst>
                  <p:tags r:id="rId13"/>
                </p:custDataLst>
              </p:nvPr>
            </p:nvSpPr>
            <p:spPr bwMode="auto">
              <a:xfrm>
                <a:off x="14165" y="589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r>
                  <a:rPr lang="el-GR" altLang="el-GR" dirty="0">
                    <a:latin typeface="Calibri" panose="020F0502020204030204" pitchFamily="34" charset="0"/>
                  </a:rPr>
                  <a:t>'</a:t>
                </a:r>
                <a:endParaRPr lang="el-GR" altLang="el-GR" dirty="0"/>
              </a:p>
            </p:txBody>
          </p:sp>
          <p:cxnSp>
            <p:nvCxnSpPr>
              <p:cNvPr id="42035" name="AutoShape 128" descr="[DECORATIVE]"/>
              <p:cNvCxnSpPr>
                <a:cxnSpLocks noChangeShapeType="1"/>
              </p:cNvCxnSpPr>
              <p:nvPr/>
            </p:nvCxnSpPr>
            <p:spPr bwMode="auto">
              <a:xfrm flipH="1" flipV="1">
                <a:off x="13030" y="4310"/>
                <a:ext cx="1135"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2036" name="Text Box 129" descr="[DECORATIVE]"/>
              <p:cNvSpPr txBox="1">
                <a:spLocks noChangeArrowheads="1"/>
              </p:cNvSpPr>
              <p:nvPr>
                <p:custDataLst>
                  <p:tags r:id="rId14"/>
                </p:custDataLst>
              </p:nvPr>
            </p:nvSpPr>
            <p:spPr bwMode="auto">
              <a:xfrm>
                <a:off x="14846" y="4991"/>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r>
                  <a:rPr lang="el-GR" altLang="el-GR" dirty="0">
                    <a:latin typeface="Calibri" panose="020F0502020204030204" pitchFamily="34" charset="0"/>
                  </a:rPr>
                  <a:t> </a:t>
                </a:r>
                <a:endParaRPr lang="el-GR" altLang="el-GR" dirty="0"/>
              </a:p>
            </p:txBody>
          </p:sp>
          <p:cxnSp>
            <p:nvCxnSpPr>
              <p:cNvPr id="42037" name="AutoShape 130" descr="[DECORATIVE]"/>
              <p:cNvCxnSpPr>
                <a:cxnSpLocks noChangeShapeType="1"/>
              </p:cNvCxnSpPr>
              <p:nvPr/>
            </p:nvCxnSpPr>
            <p:spPr bwMode="auto">
              <a:xfrm>
                <a:off x="15527" y="5445"/>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2038" name="Text Box 131" descr="[DECORATIVE]"/>
              <p:cNvSpPr txBox="1">
                <a:spLocks noChangeArrowheads="1"/>
              </p:cNvSpPr>
              <p:nvPr>
                <p:custDataLst>
                  <p:tags r:id="rId15"/>
                </p:custDataLst>
              </p:nvPr>
            </p:nvSpPr>
            <p:spPr bwMode="auto">
              <a:xfrm>
                <a:off x="5072" y="3162"/>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S</a:t>
                </a:r>
                <a:endParaRPr lang="el-GR" altLang="el-GR" dirty="0"/>
              </a:p>
            </p:txBody>
          </p:sp>
          <p:cxnSp>
            <p:nvCxnSpPr>
              <p:cNvPr id="42039" name="AutoShape 132" descr="[DECORATIVE]"/>
              <p:cNvCxnSpPr>
                <a:cxnSpLocks noChangeShapeType="1"/>
              </p:cNvCxnSpPr>
              <p:nvPr/>
            </p:nvCxnSpPr>
            <p:spPr bwMode="auto">
              <a:xfrm>
                <a:off x="8477" y="3843"/>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40" name="AutoShape 133" descr="[DECORATIVE]"/>
              <p:cNvCxnSpPr>
                <a:cxnSpLocks noChangeShapeType="1"/>
              </p:cNvCxnSpPr>
              <p:nvPr/>
            </p:nvCxnSpPr>
            <p:spPr bwMode="auto">
              <a:xfrm>
                <a:off x="8704" y="384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nvGrpSpPr>
              <p:cNvPr id="42041" name="Group 134"/>
              <p:cNvGrpSpPr>
                <a:grpSpLocks/>
              </p:cNvGrpSpPr>
              <p:nvPr/>
            </p:nvGrpSpPr>
            <p:grpSpPr bwMode="auto">
              <a:xfrm flipH="1">
                <a:off x="13244" y="6340"/>
                <a:ext cx="3178" cy="2270"/>
                <a:chOff x="5886" y="2121"/>
                <a:chExt cx="3178" cy="2270"/>
              </a:xfrm>
            </p:grpSpPr>
            <p:cxnSp>
              <p:nvCxnSpPr>
                <p:cNvPr id="42045" name="AutoShape 135" descr="[DECORATIVE]"/>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046" name="AutoShape 136" descr="[DECORATIVE]"/>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2047" name="AutoShape 137" descr="[DECORATIVE]"/>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048" name="Oval 138" descr="[DECORATIVE]"/>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2049" name="Oval 139" descr="[DECORATIVE]"/>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2050" name="Rectangle 140" descr="[DECORATIVE]"/>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2051" name="AutoShape 141" descr="[DECORATIVE]"/>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52" name="AutoShape 142" descr="[DECORATIVE]"/>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42042" name="AutoShape 143" descr="[DECORATIVE]"/>
              <p:cNvCxnSpPr>
                <a:cxnSpLocks noChangeShapeType="1"/>
              </p:cNvCxnSpPr>
              <p:nvPr/>
            </p:nvCxnSpPr>
            <p:spPr bwMode="auto">
              <a:xfrm flipH="1">
                <a:off x="16195" y="4310"/>
                <a:ext cx="13" cy="271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2043" name="AutoShape 144" descr="[DECORATIVE]"/>
              <p:cNvCxnSpPr>
                <a:cxnSpLocks noChangeShapeType="1"/>
              </p:cNvCxnSpPr>
              <p:nvPr/>
            </p:nvCxnSpPr>
            <p:spPr bwMode="auto">
              <a:xfrm flipH="1">
                <a:off x="15968" y="701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2044" name="Text Box 145" descr="[DECORATIVE]"/>
              <p:cNvSpPr txBox="1">
                <a:spLocks noChangeArrowheads="1"/>
              </p:cNvSpPr>
              <p:nvPr>
                <p:custDataLst>
                  <p:tags r:id="rId16"/>
                </p:custDataLst>
              </p:nvPr>
            </p:nvSpPr>
            <p:spPr bwMode="auto">
              <a:xfrm>
                <a:off x="15287" y="7248"/>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S</a:t>
                </a:r>
                <a:endParaRPr lang="el-GR" altLang="el-GR" dirty="0"/>
              </a:p>
            </p:txBody>
          </p:sp>
        </p:grpSp>
        <p:sp>
          <p:nvSpPr>
            <p:cNvPr id="41989" name="Freeform 146" descr="[DECORATIVE]"/>
            <p:cNvSpPr>
              <a:spLocks/>
            </p:cNvSpPr>
            <p:nvPr/>
          </p:nvSpPr>
          <p:spPr bwMode="auto">
            <a:xfrm>
              <a:off x="1667" y="3843"/>
              <a:ext cx="7289" cy="6256"/>
            </a:xfrm>
            <a:custGeom>
              <a:avLst/>
              <a:gdLst>
                <a:gd name="T0" fmla="*/ 0 w 7289"/>
                <a:gd name="T1" fmla="*/ 94 h 6256"/>
                <a:gd name="T2" fmla="*/ 4086 w 7289"/>
                <a:gd name="T3" fmla="*/ 94 h 6256"/>
                <a:gd name="T4" fmla="*/ 6033 w 7289"/>
                <a:gd name="T5" fmla="*/ 659 h 6256"/>
                <a:gd name="T6" fmla="*/ 7037 w 7289"/>
                <a:gd name="T7" fmla="*/ 2137 h 6256"/>
                <a:gd name="T8" fmla="*/ 7213 w 7289"/>
                <a:gd name="T9" fmla="*/ 3959 h 6256"/>
                <a:gd name="T10" fmla="*/ 6583 w 7289"/>
                <a:gd name="T11" fmla="*/ 5315 h 6256"/>
                <a:gd name="T12" fmla="*/ 4913 w 7289"/>
                <a:gd name="T13" fmla="*/ 6119 h 6256"/>
                <a:gd name="T14" fmla="*/ 3033 w 7289"/>
                <a:gd name="T15" fmla="*/ 6139 h 6256"/>
                <a:gd name="T16" fmla="*/ 2273 w 7289"/>
                <a:gd name="T17" fmla="*/ 5779 h 6256"/>
                <a:gd name="T18" fmla="*/ 1733 w 7289"/>
                <a:gd name="T19" fmla="*/ 5119 h 6256"/>
                <a:gd name="T20" fmla="*/ 1293 w 7289"/>
                <a:gd name="T21" fmla="*/ 3759 h 6256"/>
                <a:gd name="T22" fmla="*/ 1413 w 7289"/>
                <a:gd name="T23" fmla="*/ 2719 h 6256"/>
                <a:gd name="T24" fmla="*/ 2153 w 7289"/>
                <a:gd name="T25" fmla="*/ 1759 h 6256"/>
                <a:gd name="T26" fmla="*/ 3313 w 7289"/>
                <a:gd name="T27" fmla="*/ 1279 h 6256"/>
                <a:gd name="T28" fmla="*/ 4453 w 7289"/>
                <a:gd name="T29" fmla="*/ 1279 h 6256"/>
                <a:gd name="T30" fmla="*/ 5313 w 7289"/>
                <a:gd name="T31" fmla="*/ 1679 h 6256"/>
                <a:gd name="T32" fmla="*/ 5933 w 7289"/>
                <a:gd name="T33" fmla="*/ 2319 h 6256"/>
                <a:gd name="T34" fmla="*/ 6173 w 7289"/>
                <a:gd name="T35" fmla="*/ 3299 h 62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7289"/>
                <a:gd name="T55" fmla="*/ 0 h 6256"/>
                <a:gd name="T56" fmla="*/ 7289 w 7289"/>
                <a:gd name="T57" fmla="*/ 6256 h 62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7289" h="6256">
                  <a:moveTo>
                    <a:pt x="0" y="94"/>
                  </a:moveTo>
                  <a:cubicBezTo>
                    <a:pt x="1532" y="56"/>
                    <a:pt x="3081" y="0"/>
                    <a:pt x="4086" y="94"/>
                  </a:cubicBezTo>
                  <a:cubicBezTo>
                    <a:pt x="5091" y="188"/>
                    <a:pt x="5541" y="319"/>
                    <a:pt x="6033" y="659"/>
                  </a:cubicBezTo>
                  <a:cubicBezTo>
                    <a:pt x="6525" y="999"/>
                    <a:pt x="6840" y="1587"/>
                    <a:pt x="7037" y="2137"/>
                  </a:cubicBezTo>
                  <a:cubicBezTo>
                    <a:pt x="7234" y="2687"/>
                    <a:pt x="7289" y="3429"/>
                    <a:pt x="7213" y="3959"/>
                  </a:cubicBezTo>
                  <a:cubicBezTo>
                    <a:pt x="7137" y="4489"/>
                    <a:pt x="6966" y="4955"/>
                    <a:pt x="6583" y="5315"/>
                  </a:cubicBezTo>
                  <a:cubicBezTo>
                    <a:pt x="6200" y="5675"/>
                    <a:pt x="5505" y="5982"/>
                    <a:pt x="4913" y="6119"/>
                  </a:cubicBezTo>
                  <a:cubicBezTo>
                    <a:pt x="4321" y="6256"/>
                    <a:pt x="3473" y="6196"/>
                    <a:pt x="3033" y="6139"/>
                  </a:cubicBezTo>
                  <a:cubicBezTo>
                    <a:pt x="2593" y="6082"/>
                    <a:pt x="2490" y="5949"/>
                    <a:pt x="2273" y="5779"/>
                  </a:cubicBezTo>
                  <a:cubicBezTo>
                    <a:pt x="2056" y="5609"/>
                    <a:pt x="1896" y="5456"/>
                    <a:pt x="1733" y="5119"/>
                  </a:cubicBezTo>
                  <a:cubicBezTo>
                    <a:pt x="1570" y="4782"/>
                    <a:pt x="1346" y="4159"/>
                    <a:pt x="1293" y="3759"/>
                  </a:cubicBezTo>
                  <a:cubicBezTo>
                    <a:pt x="1240" y="3359"/>
                    <a:pt x="1270" y="3052"/>
                    <a:pt x="1413" y="2719"/>
                  </a:cubicBezTo>
                  <a:cubicBezTo>
                    <a:pt x="1556" y="2386"/>
                    <a:pt x="1836" y="1999"/>
                    <a:pt x="2153" y="1759"/>
                  </a:cubicBezTo>
                  <a:cubicBezTo>
                    <a:pt x="2470" y="1519"/>
                    <a:pt x="2930" y="1359"/>
                    <a:pt x="3313" y="1279"/>
                  </a:cubicBezTo>
                  <a:cubicBezTo>
                    <a:pt x="3696" y="1199"/>
                    <a:pt x="4120" y="1212"/>
                    <a:pt x="4453" y="1279"/>
                  </a:cubicBezTo>
                  <a:cubicBezTo>
                    <a:pt x="4786" y="1346"/>
                    <a:pt x="5066" y="1506"/>
                    <a:pt x="5313" y="1679"/>
                  </a:cubicBezTo>
                  <a:cubicBezTo>
                    <a:pt x="5560" y="1852"/>
                    <a:pt x="5790" y="2049"/>
                    <a:pt x="5933" y="2319"/>
                  </a:cubicBezTo>
                  <a:cubicBezTo>
                    <a:pt x="6076" y="2589"/>
                    <a:pt x="6123" y="3095"/>
                    <a:pt x="6173" y="3299"/>
                  </a:cubicBezTo>
                </a:path>
              </a:pathLst>
            </a:custGeom>
            <a:noFill/>
            <a:ln w="101600">
              <a:solidFill>
                <a:srgbClr val="92D050"/>
              </a:solidFill>
              <a:round/>
              <a:headEnd/>
              <a:tailEnd type="triangle" w="lg" len="sm"/>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1990" name="Freeform 147" descr="[DECORATIVE]"/>
            <p:cNvSpPr>
              <a:spLocks/>
            </p:cNvSpPr>
            <p:nvPr/>
          </p:nvSpPr>
          <p:spPr bwMode="auto">
            <a:xfrm>
              <a:off x="11125" y="3374"/>
              <a:ext cx="4843" cy="5170"/>
            </a:xfrm>
            <a:custGeom>
              <a:avLst/>
              <a:gdLst>
                <a:gd name="T0" fmla="*/ 1355 w 4843"/>
                <a:gd name="T1" fmla="*/ 1906 h 5170"/>
                <a:gd name="T2" fmla="*/ 3027 w 4843"/>
                <a:gd name="T3" fmla="*/ 1604 h 5170"/>
                <a:gd name="T4" fmla="*/ 3935 w 4843"/>
                <a:gd name="T5" fmla="*/ 2512 h 5170"/>
                <a:gd name="T6" fmla="*/ 3935 w 4843"/>
                <a:gd name="T7" fmla="*/ 4101 h 5170"/>
                <a:gd name="T8" fmla="*/ 3027 w 4843"/>
                <a:gd name="T9" fmla="*/ 5009 h 5170"/>
                <a:gd name="T10" fmla="*/ 1895 w 4843"/>
                <a:gd name="T11" fmla="*/ 5066 h 5170"/>
                <a:gd name="T12" fmla="*/ 984 w 4843"/>
                <a:gd name="T13" fmla="*/ 4782 h 5170"/>
                <a:gd name="T14" fmla="*/ 303 w 4843"/>
                <a:gd name="T15" fmla="*/ 4101 h 5170"/>
                <a:gd name="T16" fmla="*/ 76 w 4843"/>
                <a:gd name="T17" fmla="*/ 3420 h 5170"/>
                <a:gd name="T18" fmla="*/ 76 w 4843"/>
                <a:gd name="T19" fmla="*/ 2285 h 5170"/>
                <a:gd name="T20" fmla="*/ 530 w 4843"/>
                <a:gd name="T21" fmla="*/ 1150 h 5170"/>
                <a:gd name="T22" fmla="*/ 1438 w 4843"/>
                <a:gd name="T23" fmla="*/ 469 h 5170"/>
                <a:gd name="T24" fmla="*/ 2615 w 4843"/>
                <a:gd name="T25" fmla="*/ 106 h 5170"/>
                <a:gd name="T26" fmla="*/ 3708 w 4843"/>
                <a:gd name="T27" fmla="*/ 15 h 5170"/>
                <a:gd name="T28" fmla="*/ 4389 w 4843"/>
                <a:gd name="T29" fmla="*/ 15 h 5170"/>
                <a:gd name="T30" fmla="*/ 4843 w 4843"/>
                <a:gd name="T31" fmla="*/ 15 h 517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843"/>
                <a:gd name="T49" fmla="*/ 0 h 5170"/>
                <a:gd name="T50" fmla="*/ 4843 w 4843"/>
                <a:gd name="T51" fmla="*/ 5170 h 517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843" h="5170">
                  <a:moveTo>
                    <a:pt x="1355" y="1906"/>
                  </a:moveTo>
                  <a:cubicBezTo>
                    <a:pt x="1634" y="1859"/>
                    <a:pt x="2597" y="1503"/>
                    <a:pt x="3027" y="1604"/>
                  </a:cubicBezTo>
                  <a:cubicBezTo>
                    <a:pt x="3457" y="1705"/>
                    <a:pt x="3784" y="2096"/>
                    <a:pt x="3935" y="2512"/>
                  </a:cubicBezTo>
                  <a:cubicBezTo>
                    <a:pt x="4086" y="2928"/>
                    <a:pt x="4086" y="3685"/>
                    <a:pt x="3935" y="4101"/>
                  </a:cubicBezTo>
                  <a:cubicBezTo>
                    <a:pt x="3784" y="4517"/>
                    <a:pt x="3367" y="4848"/>
                    <a:pt x="3027" y="5009"/>
                  </a:cubicBezTo>
                  <a:cubicBezTo>
                    <a:pt x="2687" y="5170"/>
                    <a:pt x="2235" y="5104"/>
                    <a:pt x="1895" y="5066"/>
                  </a:cubicBezTo>
                  <a:cubicBezTo>
                    <a:pt x="1555" y="5028"/>
                    <a:pt x="1249" y="4943"/>
                    <a:pt x="984" y="4782"/>
                  </a:cubicBezTo>
                  <a:cubicBezTo>
                    <a:pt x="719" y="4621"/>
                    <a:pt x="454" y="4328"/>
                    <a:pt x="303" y="4101"/>
                  </a:cubicBezTo>
                  <a:cubicBezTo>
                    <a:pt x="152" y="3874"/>
                    <a:pt x="114" y="3723"/>
                    <a:pt x="76" y="3420"/>
                  </a:cubicBezTo>
                  <a:cubicBezTo>
                    <a:pt x="38" y="3117"/>
                    <a:pt x="0" y="2663"/>
                    <a:pt x="76" y="2285"/>
                  </a:cubicBezTo>
                  <a:cubicBezTo>
                    <a:pt x="152" y="1907"/>
                    <a:pt x="303" y="1453"/>
                    <a:pt x="530" y="1150"/>
                  </a:cubicBezTo>
                  <a:cubicBezTo>
                    <a:pt x="757" y="847"/>
                    <a:pt x="1091" y="643"/>
                    <a:pt x="1438" y="469"/>
                  </a:cubicBezTo>
                  <a:cubicBezTo>
                    <a:pt x="1785" y="295"/>
                    <a:pt x="2237" y="182"/>
                    <a:pt x="2615" y="106"/>
                  </a:cubicBezTo>
                  <a:cubicBezTo>
                    <a:pt x="2993" y="30"/>
                    <a:pt x="3412" y="30"/>
                    <a:pt x="3708" y="15"/>
                  </a:cubicBezTo>
                  <a:cubicBezTo>
                    <a:pt x="4004" y="0"/>
                    <a:pt x="4200" y="15"/>
                    <a:pt x="4389" y="15"/>
                  </a:cubicBezTo>
                  <a:cubicBezTo>
                    <a:pt x="4578" y="15"/>
                    <a:pt x="4767" y="15"/>
                    <a:pt x="4843" y="15"/>
                  </a:cubicBezTo>
                </a:path>
              </a:pathLst>
            </a:custGeom>
            <a:noFill/>
            <a:ln w="101600">
              <a:solidFill>
                <a:srgbClr val="92D050"/>
              </a:solidFill>
              <a:round/>
              <a:headEnd/>
              <a:tailEnd type="triangle" w="lg" len="sm"/>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spTree>
    <p:custDataLst>
      <p:tags r:id="rId1"/>
    </p:custDataLst>
    <p:extLst>
      <p:ext uri="{BB962C8B-B14F-4D97-AF65-F5344CB8AC3E}">
        <p14:creationId xmlns:p14="http://schemas.microsoft.com/office/powerpoint/2010/main" val="2379026237"/>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l-GR" altLang="el-GR" dirty="0"/>
              <a:t>Υλοποίηση</a:t>
            </a:r>
            <a:r>
              <a:rPr lang="en-US" altLang="el-GR" dirty="0"/>
              <a:t> </a:t>
            </a:r>
            <a:r>
              <a:rPr lang="el-GR" altLang="el-GR" dirty="0"/>
              <a:t>με ασύγχρονο </a:t>
            </a:r>
            <a:r>
              <a:rPr lang="en-US" altLang="el-GR" dirty="0"/>
              <a:t>SET</a:t>
            </a:r>
            <a:r>
              <a:rPr lang="el-GR" altLang="el-GR" dirty="0"/>
              <a:t>/</a:t>
            </a:r>
            <a:r>
              <a:rPr lang="en-US" altLang="el-GR" dirty="0"/>
              <a:t>RESET</a:t>
            </a:r>
            <a:r>
              <a:rPr lang="el-GR" altLang="el-GR" dirty="0"/>
              <a:t> </a:t>
            </a:r>
            <a:r>
              <a:rPr lang="el-GR" altLang="el-GR" dirty="0" smtClean="0"/>
              <a:t>(3 </a:t>
            </a:r>
            <a:r>
              <a:rPr lang="el-GR" altLang="el-GR" dirty="0"/>
              <a:t>από 3)</a:t>
            </a:r>
            <a:endParaRPr lang="el-GR" altLang="el-GR" dirty="0" smtClean="0"/>
          </a:p>
        </p:txBody>
      </p:sp>
      <p:grpSp>
        <p:nvGrpSpPr>
          <p:cNvPr id="43011" name="Group 2" descr="[DECORATIVE]"/>
          <p:cNvGrpSpPr>
            <a:grpSpLocks noChangeAspect="1"/>
          </p:cNvGrpSpPr>
          <p:nvPr/>
        </p:nvGrpSpPr>
        <p:grpSpPr bwMode="auto">
          <a:xfrm>
            <a:off x="338138" y="1719263"/>
            <a:ext cx="7453312" cy="3351212"/>
            <a:chOff x="532" y="2708"/>
            <a:chExt cx="15650" cy="7037"/>
          </a:xfrm>
        </p:grpSpPr>
        <p:grpSp>
          <p:nvGrpSpPr>
            <p:cNvPr id="43012" name="Group 3"/>
            <p:cNvGrpSpPr>
              <a:grpSpLocks/>
            </p:cNvGrpSpPr>
            <p:nvPr/>
          </p:nvGrpSpPr>
          <p:grpSpPr bwMode="auto">
            <a:xfrm>
              <a:off x="532" y="2708"/>
              <a:ext cx="15650" cy="7037"/>
              <a:chOff x="999" y="2267"/>
              <a:chExt cx="15650" cy="7037"/>
            </a:xfrm>
          </p:grpSpPr>
          <p:grpSp>
            <p:nvGrpSpPr>
              <p:cNvPr id="43014" name="Group 4"/>
              <p:cNvGrpSpPr>
                <a:grpSpLocks/>
              </p:cNvGrpSpPr>
              <p:nvPr/>
            </p:nvGrpSpPr>
            <p:grpSpPr bwMode="auto">
              <a:xfrm>
                <a:off x="5299" y="2708"/>
                <a:ext cx="3178" cy="2270"/>
                <a:chOff x="5886" y="2121"/>
                <a:chExt cx="3178" cy="2270"/>
              </a:xfrm>
            </p:grpSpPr>
            <p:cxnSp>
              <p:nvCxnSpPr>
                <p:cNvPr id="43148" name="AutoShape 5" descr="[DECORATIVE]"/>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149" name="AutoShape 6" descr="[DECORATIVE]"/>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3150" name="AutoShape 7" descr="[DECORATIVE]"/>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151" name="Oval 8" descr="[DECORATIVE]"/>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3152" name="Oval 9" descr="[DECORATIVE]"/>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3153" name="Rectangle 10" descr="[DECORATIVE]"/>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3154" name="AutoShape 11" descr="[DECORATIVE]"/>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55" name="AutoShape 12" descr="[DECORATIVE]"/>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3015" name="Group 13"/>
              <p:cNvGrpSpPr>
                <a:grpSpLocks/>
              </p:cNvGrpSpPr>
              <p:nvPr/>
            </p:nvGrpSpPr>
            <p:grpSpPr bwMode="auto">
              <a:xfrm>
                <a:off x="3950" y="7715"/>
                <a:ext cx="1816" cy="1589"/>
                <a:chOff x="3616" y="5072"/>
                <a:chExt cx="1816" cy="1589"/>
              </a:xfrm>
            </p:grpSpPr>
            <p:cxnSp>
              <p:nvCxnSpPr>
                <p:cNvPr id="43141" name="AutoShape 14" descr="[DECORATIVE]"/>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42" name="AutoShape 15" descr="[DECORATIVE]"/>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43" name="AutoShape 16" descr="[DECORATIVE]"/>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44" name="AutoShape 17" descr="[DECORATIVE]"/>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45" name="AutoShape 18" descr="[DECORATIVE]"/>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46" name="AutoShape 19" descr="[DECORATIVE]"/>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47" name="AutoShape 20" descr="[DECORATIVE]"/>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43016" name="Text Box 21" descr="[DECORATIVE]"/>
              <p:cNvSpPr txBox="1">
                <a:spLocks noChangeArrowheads="1"/>
              </p:cNvSpPr>
              <p:nvPr>
                <p:custDataLst>
                  <p:tags r:id="rId2"/>
                </p:custDataLst>
              </p:nvPr>
            </p:nvSpPr>
            <p:spPr bwMode="auto">
              <a:xfrm>
                <a:off x="5085" y="862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grpSp>
            <p:nvGrpSpPr>
              <p:cNvPr id="43017" name="Group 22"/>
              <p:cNvGrpSpPr>
                <a:grpSpLocks/>
              </p:cNvGrpSpPr>
              <p:nvPr/>
            </p:nvGrpSpPr>
            <p:grpSpPr bwMode="auto">
              <a:xfrm>
                <a:off x="5766" y="6807"/>
                <a:ext cx="2949" cy="1362"/>
                <a:chOff x="6340" y="7342"/>
                <a:chExt cx="2949" cy="1362"/>
              </a:xfrm>
            </p:grpSpPr>
            <p:cxnSp>
              <p:nvCxnSpPr>
                <p:cNvPr id="43135" name="AutoShape 23" descr="[DECORATIVE]"/>
                <p:cNvCxnSpPr>
                  <a:cxnSpLocks noChangeShapeType="1"/>
                </p:cNvCxnSpPr>
                <p:nvPr/>
              </p:nvCxnSpPr>
              <p:spPr bwMode="auto">
                <a:xfrm>
                  <a:off x="8610" y="7342"/>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36" name="AutoShape 24" descr="[DECORATIVE]"/>
                <p:cNvCxnSpPr>
                  <a:cxnSpLocks noChangeShapeType="1"/>
                </p:cNvCxnSpPr>
                <p:nvPr/>
              </p:nvCxnSpPr>
              <p:spPr bwMode="auto">
                <a:xfrm>
                  <a:off x="7248" y="8023"/>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37" name="AutoShape 25" descr="[DECORATIVE]"/>
                <p:cNvCxnSpPr>
                  <a:cxnSpLocks noChangeShapeType="1"/>
                </p:cNvCxnSpPr>
                <p:nvPr/>
              </p:nvCxnSpPr>
              <p:spPr bwMode="auto">
                <a:xfrm flipV="1">
                  <a:off x="7248" y="7342"/>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138" name="Oval 26" descr="[DECORATIVE]"/>
                <p:cNvSpPr>
                  <a:spLocks noChangeArrowheads="1"/>
                </p:cNvSpPr>
                <p:nvPr/>
              </p:nvSpPr>
              <p:spPr bwMode="auto">
                <a:xfrm>
                  <a:off x="6794" y="7796"/>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3139" name="AutoShape 27" descr="[DECORATIVE]"/>
                <p:cNvCxnSpPr>
                  <a:cxnSpLocks noChangeShapeType="1"/>
                </p:cNvCxnSpPr>
                <p:nvPr/>
              </p:nvCxnSpPr>
              <p:spPr bwMode="auto">
                <a:xfrm>
                  <a:off x="8610" y="8023"/>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40" name="AutoShape 28" descr="[DECORATIVE]"/>
                <p:cNvCxnSpPr>
                  <a:cxnSpLocks noChangeShapeType="1"/>
                </p:cNvCxnSpPr>
                <p:nvPr/>
              </p:nvCxnSpPr>
              <p:spPr bwMode="auto">
                <a:xfrm>
                  <a:off x="6340" y="8023"/>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3018" name="Group 29"/>
              <p:cNvGrpSpPr>
                <a:grpSpLocks/>
              </p:cNvGrpSpPr>
              <p:nvPr/>
            </p:nvGrpSpPr>
            <p:grpSpPr bwMode="auto">
              <a:xfrm>
                <a:off x="1680" y="4537"/>
                <a:ext cx="1816" cy="1589"/>
                <a:chOff x="3616" y="5072"/>
                <a:chExt cx="1816" cy="1589"/>
              </a:xfrm>
            </p:grpSpPr>
            <p:cxnSp>
              <p:nvCxnSpPr>
                <p:cNvPr id="43128" name="AutoShape 30" descr="[DECORATIVE]"/>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29" name="AutoShape 31" descr="[DECORATIVE]"/>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30" name="AutoShape 32" descr="[DECORATIVE]"/>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31" name="AutoShape 33" descr="[DECORATIVE]"/>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32" name="AutoShape 34" descr="[DECORATIVE]"/>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33" name="AutoShape 35" descr="[DECORATIVE]"/>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34" name="AutoShape 36" descr="[DECORATIVE]"/>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3019" name="Group 37"/>
              <p:cNvGrpSpPr>
                <a:grpSpLocks/>
              </p:cNvGrpSpPr>
              <p:nvPr/>
            </p:nvGrpSpPr>
            <p:grpSpPr bwMode="auto">
              <a:xfrm>
                <a:off x="1680" y="2494"/>
                <a:ext cx="1816" cy="1589"/>
                <a:chOff x="5659" y="10293"/>
                <a:chExt cx="1816" cy="1589"/>
              </a:xfrm>
            </p:grpSpPr>
            <p:cxnSp>
              <p:nvCxnSpPr>
                <p:cNvPr id="43120" name="AutoShape 38" descr="[DECORATIVE]"/>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21" name="AutoShape 39" descr="[DECORATIVE]"/>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22" name="AutoShape 40" descr="[DECORATIVE]"/>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23" name="AutoShape 41" descr="[DECORATIVE]"/>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24" name="AutoShape 42" descr="[DECORATIVE]"/>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25" name="AutoShape 43" descr="[DECORATIVE]"/>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26" name="AutoShape 44" descr="[DECORATIVE]"/>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127" name="Oval 45" descr="[DECORATIVE]"/>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43020" name="Group 46"/>
              <p:cNvGrpSpPr>
                <a:grpSpLocks/>
              </p:cNvGrpSpPr>
              <p:nvPr/>
            </p:nvGrpSpPr>
            <p:grpSpPr bwMode="auto">
              <a:xfrm>
                <a:off x="3950" y="5672"/>
                <a:ext cx="1816" cy="1589"/>
                <a:chOff x="5659" y="10293"/>
                <a:chExt cx="1816" cy="1589"/>
              </a:xfrm>
            </p:grpSpPr>
            <p:cxnSp>
              <p:nvCxnSpPr>
                <p:cNvPr id="43112" name="AutoShape 47" descr="[DECORATIVE]"/>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13" name="AutoShape 48" descr="[DECORATIVE]"/>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14" name="AutoShape 49" descr="[DECORATIVE]"/>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15" name="AutoShape 50" descr="[DECORATIVE]"/>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16" name="AutoShape 51" descr="[DECORATIVE]"/>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17" name="AutoShape 52" descr="[DECORATIVE]"/>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18" name="AutoShape 53" descr="[DECORATIVE]"/>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119" name="Oval 54" descr="[DECORATIVE]"/>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43021" name="AutoShape 55" descr="[DECORATIVE]"/>
              <p:cNvCxnSpPr>
                <a:cxnSpLocks noChangeShapeType="1"/>
              </p:cNvCxnSpPr>
              <p:nvPr/>
            </p:nvCxnSpPr>
            <p:spPr bwMode="auto">
              <a:xfrm>
                <a:off x="5766" y="7261"/>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3022" name="AutoShape 56" descr="[DECORATIVE]"/>
              <p:cNvCxnSpPr>
                <a:cxnSpLocks noChangeShapeType="1"/>
              </p:cNvCxnSpPr>
              <p:nvPr/>
            </p:nvCxnSpPr>
            <p:spPr bwMode="auto">
              <a:xfrm>
                <a:off x="3950" y="726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23" name="AutoShape 57" descr="[DECORATIVE]"/>
              <p:cNvCxnSpPr>
                <a:cxnSpLocks noChangeShapeType="1"/>
              </p:cNvCxnSpPr>
              <p:nvPr/>
            </p:nvCxnSpPr>
            <p:spPr bwMode="auto">
              <a:xfrm>
                <a:off x="3496"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24" name="AutoShape 58" descr="[DECORATIVE]"/>
              <p:cNvCxnSpPr>
                <a:cxnSpLocks noChangeShapeType="1"/>
              </p:cNvCxnSpPr>
              <p:nvPr/>
            </p:nvCxnSpPr>
            <p:spPr bwMode="auto">
              <a:xfrm>
                <a:off x="3496" y="4310"/>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25" name="AutoShape 59" descr="[DECORATIVE]"/>
              <p:cNvCxnSpPr>
                <a:cxnSpLocks noChangeShapeType="1"/>
              </p:cNvCxnSpPr>
              <p:nvPr/>
            </p:nvCxnSpPr>
            <p:spPr bwMode="auto">
              <a:xfrm>
                <a:off x="3723" y="431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26" name="AutoShape 60" descr="[DECORATIVE]"/>
              <p:cNvCxnSpPr>
                <a:cxnSpLocks noChangeShapeType="1"/>
              </p:cNvCxnSpPr>
              <p:nvPr/>
            </p:nvCxnSpPr>
            <p:spPr bwMode="auto">
              <a:xfrm>
                <a:off x="3723" y="748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27" name="AutoShape 61" descr="[DECORATIVE]"/>
              <p:cNvCxnSpPr>
                <a:cxnSpLocks noChangeShapeType="1"/>
              </p:cNvCxnSpPr>
              <p:nvPr/>
            </p:nvCxnSpPr>
            <p:spPr bwMode="auto">
              <a:xfrm>
                <a:off x="1680"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28" name="AutoShape 62" descr="[DECORATIVE]"/>
              <p:cNvCxnSpPr>
                <a:cxnSpLocks noChangeShapeType="1"/>
              </p:cNvCxnSpPr>
              <p:nvPr/>
            </p:nvCxnSpPr>
            <p:spPr bwMode="auto">
              <a:xfrm>
                <a:off x="1226" y="4310"/>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29" name="AutoShape 63" descr="[DECORATIVE]"/>
              <p:cNvCxnSpPr>
                <a:cxnSpLocks noChangeShapeType="1"/>
              </p:cNvCxnSpPr>
              <p:nvPr/>
            </p:nvCxnSpPr>
            <p:spPr bwMode="auto">
              <a:xfrm>
                <a:off x="8717" y="431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030" name="Text Box 64" descr="[DECORATIVE]"/>
              <p:cNvSpPr txBox="1">
                <a:spLocks noChangeArrowheads="1"/>
              </p:cNvSpPr>
              <p:nvPr>
                <p:custDataLst>
                  <p:tags r:id="rId3"/>
                </p:custDataLst>
              </p:nvPr>
            </p:nvSpPr>
            <p:spPr bwMode="auto">
              <a:xfrm>
                <a:off x="2815" y="226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43031" name="Text Box 65" descr="[DECORATIVE]"/>
              <p:cNvSpPr txBox="1">
                <a:spLocks noChangeArrowheads="1"/>
              </p:cNvSpPr>
              <p:nvPr>
                <p:custDataLst>
                  <p:tags r:id="rId4"/>
                </p:custDataLst>
              </p:nvPr>
            </p:nvSpPr>
            <p:spPr bwMode="auto">
              <a:xfrm>
                <a:off x="5085"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43032" name="Text Box 66" descr="[DECORATIVE]"/>
              <p:cNvSpPr txBox="1">
                <a:spLocks noChangeArrowheads="1"/>
              </p:cNvSpPr>
              <p:nvPr>
                <p:custDataLst>
                  <p:tags r:id="rId5"/>
                </p:custDataLst>
              </p:nvPr>
            </p:nvSpPr>
            <p:spPr bwMode="auto">
              <a:xfrm>
                <a:off x="2588"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cxnSp>
            <p:nvCxnSpPr>
              <p:cNvPr id="43033" name="AutoShape 67" descr="[DECORATIVE]"/>
              <p:cNvCxnSpPr>
                <a:cxnSpLocks noChangeShapeType="1"/>
              </p:cNvCxnSpPr>
              <p:nvPr/>
            </p:nvCxnSpPr>
            <p:spPr bwMode="auto">
              <a:xfrm flipH="1">
                <a:off x="5993" y="6353"/>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3034" name="Text Box 68" descr="[DECORATIVE]"/>
              <p:cNvSpPr txBox="1">
                <a:spLocks noChangeArrowheads="1"/>
              </p:cNvSpPr>
              <p:nvPr>
                <p:custDataLst>
                  <p:tags r:id="rId6"/>
                </p:custDataLst>
              </p:nvPr>
            </p:nvSpPr>
            <p:spPr bwMode="auto">
              <a:xfrm>
                <a:off x="6674" y="589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endParaRPr lang="el-GR" altLang="el-GR" dirty="0"/>
              </a:p>
            </p:txBody>
          </p:sp>
          <p:cxnSp>
            <p:nvCxnSpPr>
              <p:cNvPr id="43035" name="AutoShape 69" descr="[DECORATIVE]"/>
              <p:cNvCxnSpPr>
                <a:cxnSpLocks noChangeShapeType="1"/>
              </p:cNvCxnSpPr>
              <p:nvPr/>
            </p:nvCxnSpPr>
            <p:spPr bwMode="auto">
              <a:xfrm flipH="1" flipV="1">
                <a:off x="5539" y="4310"/>
                <a:ext cx="1135"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3036" name="Text Box 70" descr="[DECORATIVE]"/>
              <p:cNvSpPr txBox="1">
                <a:spLocks noChangeArrowheads="1"/>
              </p:cNvSpPr>
              <p:nvPr>
                <p:custDataLst>
                  <p:tags r:id="rId7"/>
                </p:custDataLst>
              </p:nvPr>
            </p:nvSpPr>
            <p:spPr bwMode="auto">
              <a:xfrm>
                <a:off x="7355" y="4991"/>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endParaRPr lang="el-GR" altLang="el-GR" dirty="0"/>
              </a:p>
            </p:txBody>
          </p:sp>
          <p:cxnSp>
            <p:nvCxnSpPr>
              <p:cNvPr id="43037" name="AutoShape 71" descr="[DECORATIVE]"/>
              <p:cNvCxnSpPr>
                <a:cxnSpLocks noChangeShapeType="1"/>
              </p:cNvCxnSpPr>
              <p:nvPr/>
            </p:nvCxnSpPr>
            <p:spPr bwMode="auto">
              <a:xfrm>
                <a:off x="8036" y="5445"/>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3038" name="Text Box 72" descr="[DECORATIVE]"/>
              <p:cNvSpPr txBox="1">
                <a:spLocks noChangeArrowheads="1"/>
              </p:cNvSpPr>
              <p:nvPr>
                <p:custDataLst>
                  <p:tags r:id="rId8"/>
                </p:custDataLst>
              </p:nvPr>
            </p:nvSpPr>
            <p:spPr bwMode="auto">
              <a:xfrm>
                <a:off x="999" y="362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D</a:t>
                </a:r>
                <a:endParaRPr lang="el-GR" altLang="el-GR" dirty="0"/>
              </a:p>
            </p:txBody>
          </p:sp>
          <p:grpSp>
            <p:nvGrpSpPr>
              <p:cNvPr id="43039" name="Group 73"/>
              <p:cNvGrpSpPr>
                <a:grpSpLocks/>
              </p:cNvGrpSpPr>
              <p:nvPr/>
            </p:nvGrpSpPr>
            <p:grpSpPr bwMode="auto">
              <a:xfrm>
                <a:off x="11441" y="7715"/>
                <a:ext cx="1816" cy="1589"/>
                <a:chOff x="3616" y="5072"/>
                <a:chExt cx="1816" cy="1589"/>
              </a:xfrm>
            </p:grpSpPr>
            <p:cxnSp>
              <p:nvCxnSpPr>
                <p:cNvPr id="43105" name="AutoShape 74" descr="[DECORATIVE]"/>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06" name="AutoShape 75" descr="[DECORATIVE]"/>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07" name="AutoShape 76" descr="[DECORATIVE]"/>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08" name="AutoShape 77" descr="[DECORATIVE]"/>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09" name="AutoShape 78" descr="[DECORATIVE]"/>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10" name="AutoShape 79" descr="[DECORATIVE]"/>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11" name="AutoShape 80" descr="[DECORATIVE]"/>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43040" name="Text Box 81" descr="[DECORATIVE]"/>
              <p:cNvSpPr txBox="1">
                <a:spLocks noChangeArrowheads="1"/>
              </p:cNvSpPr>
              <p:nvPr>
                <p:custDataLst>
                  <p:tags r:id="rId9"/>
                </p:custDataLst>
              </p:nvPr>
            </p:nvSpPr>
            <p:spPr bwMode="auto">
              <a:xfrm>
                <a:off x="12576" y="8623"/>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grpSp>
            <p:nvGrpSpPr>
              <p:cNvPr id="43041" name="Group 82"/>
              <p:cNvGrpSpPr>
                <a:grpSpLocks/>
              </p:cNvGrpSpPr>
              <p:nvPr/>
            </p:nvGrpSpPr>
            <p:grpSpPr bwMode="auto">
              <a:xfrm>
                <a:off x="13257" y="3629"/>
                <a:ext cx="2951" cy="1362"/>
                <a:chOff x="2027" y="7115"/>
                <a:chExt cx="2951" cy="1362"/>
              </a:xfrm>
            </p:grpSpPr>
            <p:cxnSp>
              <p:nvCxnSpPr>
                <p:cNvPr id="43099" name="AutoShape 83" descr="[DECORATIVE]"/>
                <p:cNvCxnSpPr>
                  <a:cxnSpLocks noChangeShapeType="1"/>
                </p:cNvCxnSpPr>
                <p:nvPr/>
              </p:nvCxnSpPr>
              <p:spPr bwMode="auto">
                <a:xfrm>
                  <a:off x="2708" y="7115"/>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00" name="AutoShape 84" descr="[DECORATIVE]"/>
                <p:cNvCxnSpPr>
                  <a:cxnSpLocks noChangeShapeType="1"/>
                </p:cNvCxnSpPr>
                <p:nvPr/>
              </p:nvCxnSpPr>
              <p:spPr bwMode="auto">
                <a:xfrm>
                  <a:off x="2708" y="7115"/>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01" name="AutoShape 85" descr="[DECORATIVE]"/>
                <p:cNvCxnSpPr>
                  <a:cxnSpLocks noChangeShapeType="1"/>
                </p:cNvCxnSpPr>
                <p:nvPr/>
              </p:nvCxnSpPr>
              <p:spPr bwMode="auto">
                <a:xfrm flipV="1">
                  <a:off x="2708" y="779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102" name="Oval 86" descr="[DECORATIVE]"/>
                <p:cNvSpPr>
                  <a:spLocks noChangeArrowheads="1"/>
                </p:cNvSpPr>
                <p:nvPr/>
              </p:nvSpPr>
              <p:spPr bwMode="auto">
                <a:xfrm>
                  <a:off x="4070" y="7569"/>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3103" name="AutoShape 87" descr="[DECORATIVE]"/>
                <p:cNvCxnSpPr>
                  <a:cxnSpLocks noChangeShapeType="1"/>
                </p:cNvCxnSpPr>
                <p:nvPr/>
              </p:nvCxnSpPr>
              <p:spPr bwMode="auto">
                <a:xfrm>
                  <a:off x="2027" y="7796"/>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104" name="AutoShape 88" descr="[DECORATIVE]"/>
                <p:cNvCxnSpPr>
                  <a:cxnSpLocks noChangeShapeType="1"/>
                </p:cNvCxnSpPr>
                <p:nvPr/>
              </p:nvCxnSpPr>
              <p:spPr bwMode="auto">
                <a:xfrm>
                  <a:off x="4524" y="7796"/>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3042" name="Group 89"/>
              <p:cNvGrpSpPr>
                <a:grpSpLocks/>
              </p:cNvGrpSpPr>
              <p:nvPr/>
            </p:nvGrpSpPr>
            <p:grpSpPr bwMode="auto">
              <a:xfrm>
                <a:off x="9171" y="4537"/>
                <a:ext cx="1816" cy="1589"/>
                <a:chOff x="3616" y="5072"/>
                <a:chExt cx="1816" cy="1589"/>
              </a:xfrm>
            </p:grpSpPr>
            <p:cxnSp>
              <p:nvCxnSpPr>
                <p:cNvPr id="43092" name="AutoShape 90" descr="[DECORATIVE]"/>
                <p:cNvCxnSpPr>
                  <a:cxnSpLocks noChangeShapeType="1"/>
                </p:cNvCxnSpPr>
                <p:nvPr/>
              </p:nvCxnSpPr>
              <p:spPr bwMode="auto">
                <a:xfrm>
                  <a:off x="4524" y="5753"/>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93" name="AutoShape 91" descr="[DECORATIVE]"/>
                <p:cNvCxnSpPr>
                  <a:cxnSpLocks noChangeShapeType="1"/>
                </p:cNvCxnSpPr>
                <p:nvPr/>
              </p:nvCxnSpPr>
              <p:spPr bwMode="auto">
                <a:xfrm>
                  <a:off x="3616"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94" name="AutoShape 92" descr="[DECORATIVE]"/>
                <p:cNvCxnSpPr>
                  <a:cxnSpLocks noChangeShapeType="1"/>
                </p:cNvCxnSpPr>
                <p:nvPr/>
              </p:nvCxnSpPr>
              <p:spPr bwMode="auto">
                <a:xfrm flipV="1">
                  <a:off x="4070"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95" name="AutoShape 93" descr="[DECORATIVE]"/>
                <p:cNvCxnSpPr>
                  <a:cxnSpLocks noChangeShapeType="1"/>
                </p:cNvCxnSpPr>
                <p:nvPr/>
              </p:nvCxnSpPr>
              <p:spPr bwMode="auto">
                <a:xfrm>
                  <a:off x="4070" y="5526"/>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96" name="AutoShape 94" descr="[DECORATIVE]"/>
                <p:cNvCxnSpPr>
                  <a:cxnSpLocks noChangeShapeType="1"/>
                </p:cNvCxnSpPr>
                <p:nvPr/>
              </p:nvCxnSpPr>
              <p:spPr bwMode="auto">
                <a:xfrm>
                  <a:off x="4070" y="5753"/>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97" name="AutoShape 95" descr="[DECORATIVE]"/>
                <p:cNvCxnSpPr>
                  <a:cxnSpLocks noChangeShapeType="1"/>
                </p:cNvCxnSpPr>
                <p:nvPr/>
              </p:nvCxnSpPr>
              <p:spPr bwMode="auto">
                <a:xfrm>
                  <a:off x="4978" y="5072"/>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98" name="AutoShape 96" descr="[DECORATIVE]"/>
                <p:cNvCxnSpPr>
                  <a:cxnSpLocks noChangeShapeType="1"/>
                </p:cNvCxnSpPr>
                <p:nvPr/>
              </p:nvCxnSpPr>
              <p:spPr bwMode="auto">
                <a:xfrm>
                  <a:off x="4978" y="507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43043" name="Group 97"/>
              <p:cNvGrpSpPr>
                <a:grpSpLocks/>
              </p:cNvGrpSpPr>
              <p:nvPr/>
            </p:nvGrpSpPr>
            <p:grpSpPr bwMode="auto">
              <a:xfrm>
                <a:off x="9171" y="2494"/>
                <a:ext cx="1816" cy="1589"/>
                <a:chOff x="5659" y="10293"/>
                <a:chExt cx="1816" cy="1589"/>
              </a:xfrm>
            </p:grpSpPr>
            <p:cxnSp>
              <p:nvCxnSpPr>
                <p:cNvPr id="43084" name="AutoShape 98" descr="[DECORATIVE]"/>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85" name="AutoShape 99" descr="[DECORATIVE]"/>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86" name="AutoShape 100" descr="[DECORATIVE]"/>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87" name="AutoShape 101" descr="[DECORATIVE]"/>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88" name="AutoShape 102" descr="[DECORATIVE]"/>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89" name="AutoShape 103" descr="[DECORATIVE]"/>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90" name="AutoShape 104" descr="[DECORATIVE]"/>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091" name="Oval 105" descr="[DECORATIVE]"/>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nvGrpSpPr>
              <p:cNvPr id="43044" name="Group 106"/>
              <p:cNvGrpSpPr>
                <a:grpSpLocks/>
              </p:cNvGrpSpPr>
              <p:nvPr/>
            </p:nvGrpSpPr>
            <p:grpSpPr bwMode="auto">
              <a:xfrm>
                <a:off x="11441" y="5672"/>
                <a:ext cx="1816" cy="1589"/>
                <a:chOff x="5659" y="10293"/>
                <a:chExt cx="1816" cy="1589"/>
              </a:xfrm>
            </p:grpSpPr>
            <p:cxnSp>
              <p:nvCxnSpPr>
                <p:cNvPr id="43076" name="AutoShape 107" descr="[DECORATIVE]"/>
                <p:cNvCxnSpPr>
                  <a:cxnSpLocks noChangeShapeType="1"/>
                </p:cNvCxnSpPr>
                <p:nvPr/>
              </p:nvCxnSpPr>
              <p:spPr bwMode="auto">
                <a:xfrm>
                  <a:off x="5659"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77" name="AutoShape 108" descr="[DECORATIVE]"/>
                <p:cNvCxnSpPr>
                  <a:cxnSpLocks noChangeShapeType="1"/>
                </p:cNvCxnSpPr>
                <p:nvPr/>
              </p:nvCxnSpPr>
              <p:spPr bwMode="auto">
                <a:xfrm flipV="1">
                  <a:off x="6113"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78" name="AutoShape 109" descr="[DECORATIVE]"/>
                <p:cNvCxnSpPr>
                  <a:cxnSpLocks noChangeShapeType="1"/>
                </p:cNvCxnSpPr>
                <p:nvPr/>
              </p:nvCxnSpPr>
              <p:spPr bwMode="auto">
                <a:xfrm>
                  <a:off x="6113" y="11428"/>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79" name="AutoShape 110" descr="[DECORATIVE]"/>
                <p:cNvCxnSpPr>
                  <a:cxnSpLocks noChangeShapeType="1"/>
                </p:cNvCxnSpPr>
                <p:nvPr/>
              </p:nvCxnSpPr>
              <p:spPr bwMode="auto">
                <a:xfrm>
                  <a:off x="6113" y="11201"/>
                  <a:ext cx="908"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80" name="AutoShape 111" descr="[DECORATIVE]"/>
                <p:cNvCxnSpPr>
                  <a:cxnSpLocks noChangeShapeType="1"/>
                </p:cNvCxnSpPr>
                <p:nvPr/>
              </p:nvCxnSpPr>
              <p:spPr bwMode="auto">
                <a:xfrm>
                  <a:off x="7021" y="11428"/>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81" name="AutoShape 112" descr="[DECORATIVE]"/>
                <p:cNvCxnSpPr>
                  <a:cxnSpLocks noChangeShapeType="1"/>
                </p:cNvCxnSpPr>
                <p:nvPr/>
              </p:nvCxnSpPr>
              <p:spPr bwMode="auto">
                <a:xfrm>
                  <a:off x="7021" y="11882"/>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82" name="AutoShape 113" descr="[DECORATIVE]"/>
                <p:cNvCxnSpPr>
                  <a:cxnSpLocks noChangeShapeType="1"/>
                </p:cNvCxnSpPr>
                <p:nvPr/>
              </p:nvCxnSpPr>
              <p:spPr bwMode="auto">
                <a:xfrm>
                  <a:off x="6567" y="1029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083" name="Oval 114" descr="[DECORATIVE]"/>
                <p:cNvSpPr>
                  <a:spLocks noChangeArrowheads="1"/>
                </p:cNvSpPr>
                <p:nvPr/>
              </p:nvSpPr>
              <p:spPr bwMode="auto">
                <a:xfrm>
                  <a:off x="6340" y="10747"/>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cxnSp>
            <p:nvCxnSpPr>
              <p:cNvPr id="43045" name="AutoShape 115" descr="[DECORATIVE]"/>
              <p:cNvCxnSpPr>
                <a:cxnSpLocks noChangeShapeType="1"/>
              </p:cNvCxnSpPr>
              <p:nvPr/>
            </p:nvCxnSpPr>
            <p:spPr bwMode="auto">
              <a:xfrm>
                <a:off x="13257" y="7261"/>
                <a:ext cx="0" cy="45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3046" name="AutoShape 116" descr="[DECORATIVE]"/>
              <p:cNvCxnSpPr>
                <a:cxnSpLocks noChangeShapeType="1"/>
              </p:cNvCxnSpPr>
              <p:nvPr/>
            </p:nvCxnSpPr>
            <p:spPr bwMode="auto">
              <a:xfrm>
                <a:off x="11441" y="7261"/>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47" name="AutoShape 117" descr="[DECORATIVE]"/>
              <p:cNvCxnSpPr>
                <a:cxnSpLocks noChangeShapeType="1"/>
              </p:cNvCxnSpPr>
              <p:nvPr/>
            </p:nvCxnSpPr>
            <p:spPr bwMode="auto">
              <a:xfrm>
                <a:off x="10987"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48" name="AutoShape 118" descr="[DECORATIVE]"/>
              <p:cNvCxnSpPr>
                <a:cxnSpLocks noChangeShapeType="1"/>
              </p:cNvCxnSpPr>
              <p:nvPr/>
            </p:nvCxnSpPr>
            <p:spPr bwMode="auto">
              <a:xfrm>
                <a:off x="10987" y="4310"/>
                <a:ext cx="2270"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49" name="AutoShape 119" descr="[DECORATIVE]"/>
              <p:cNvCxnSpPr>
                <a:cxnSpLocks noChangeShapeType="1"/>
              </p:cNvCxnSpPr>
              <p:nvPr/>
            </p:nvCxnSpPr>
            <p:spPr bwMode="auto">
              <a:xfrm>
                <a:off x="11214" y="4310"/>
                <a:ext cx="0" cy="317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50" name="AutoShape 120" descr="[DECORATIVE]"/>
              <p:cNvCxnSpPr>
                <a:cxnSpLocks noChangeShapeType="1"/>
              </p:cNvCxnSpPr>
              <p:nvPr/>
            </p:nvCxnSpPr>
            <p:spPr bwMode="auto">
              <a:xfrm>
                <a:off x="11214" y="748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51" name="AutoShape 121" descr="[DECORATIVE]"/>
              <p:cNvCxnSpPr>
                <a:cxnSpLocks noChangeShapeType="1"/>
              </p:cNvCxnSpPr>
              <p:nvPr/>
            </p:nvCxnSpPr>
            <p:spPr bwMode="auto">
              <a:xfrm>
                <a:off x="9171" y="408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52" name="AutoShape 122" descr="[DECORATIVE]"/>
              <p:cNvCxnSpPr>
                <a:cxnSpLocks noChangeShapeType="1"/>
              </p:cNvCxnSpPr>
              <p:nvPr/>
            </p:nvCxnSpPr>
            <p:spPr bwMode="auto">
              <a:xfrm>
                <a:off x="8717" y="4310"/>
                <a:ext cx="454"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053" name="Text Box 123" descr="[DECORATIVE]"/>
              <p:cNvSpPr txBox="1">
                <a:spLocks noChangeArrowheads="1"/>
              </p:cNvSpPr>
              <p:nvPr>
                <p:custDataLst>
                  <p:tags r:id="rId10"/>
                </p:custDataLst>
              </p:nvPr>
            </p:nvSpPr>
            <p:spPr bwMode="auto">
              <a:xfrm>
                <a:off x="10306" y="2267"/>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r>
                  <a:rPr lang="el-GR" altLang="el-GR" dirty="0">
                    <a:latin typeface="Calibri" panose="020F0502020204030204" pitchFamily="34" charset="0"/>
                  </a:rPr>
                  <a:t>'</a:t>
                </a:r>
                <a:endParaRPr lang="el-GR" altLang="el-GR" dirty="0"/>
              </a:p>
            </p:txBody>
          </p:sp>
          <p:sp>
            <p:nvSpPr>
              <p:cNvPr id="43054" name="Text Box 124" descr="[DECORATIVE]"/>
              <p:cNvSpPr txBox="1">
                <a:spLocks noChangeArrowheads="1"/>
              </p:cNvSpPr>
              <p:nvPr>
                <p:custDataLst>
                  <p:tags r:id="rId11"/>
                </p:custDataLst>
              </p:nvPr>
            </p:nvSpPr>
            <p:spPr bwMode="auto">
              <a:xfrm>
                <a:off x="12576"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sp>
            <p:nvSpPr>
              <p:cNvPr id="43055" name="Text Box 125" descr="[DECORATIVE]"/>
              <p:cNvSpPr txBox="1">
                <a:spLocks noChangeArrowheads="1"/>
              </p:cNvSpPr>
              <p:nvPr>
                <p:custDataLst>
                  <p:tags r:id="rId12"/>
                </p:custDataLst>
              </p:nvPr>
            </p:nvSpPr>
            <p:spPr bwMode="auto">
              <a:xfrm>
                <a:off x="10079" y="5445"/>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CLK</a:t>
                </a:r>
                <a:endParaRPr lang="el-GR" altLang="el-GR" dirty="0"/>
              </a:p>
            </p:txBody>
          </p:sp>
          <p:cxnSp>
            <p:nvCxnSpPr>
              <p:cNvPr id="43056" name="AutoShape 126" descr="[DECORATIVE]"/>
              <p:cNvCxnSpPr>
                <a:cxnSpLocks noChangeShapeType="1"/>
              </p:cNvCxnSpPr>
              <p:nvPr/>
            </p:nvCxnSpPr>
            <p:spPr bwMode="auto">
              <a:xfrm flipH="1">
                <a:off x="13484" y="6353"/>
                <a:ext cx="681" cy="1135"/>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3057" name="Text Box 127" descr="[DECORATIVE]"/>
              <p:cNvSpPr txBox="1">
                <a:spLocks noChangeArrowheads="1"/>
              </p:cNvSpPr>
              <p:nvPr>
                <p:custDataLst>
                  <p:tags r:id="rId13"/>
                </p:custDataLst>
              </p:nvPr>
            </p:nvSpPr>
            <p:spPr bwMode="auto">
              <a:xfrm>
                <a:off x="14165" y="5899"/>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r>
                  <a:rPr lang="el-GR" altLang="el-GR" dirty="0">
                    <a:latin typeface="Calibri" panose="020F0502020204030204" pitchFamily="34" charset="0"/>
                  </a:rPr>
                  <a:t>'</a:t>
                </a:r>
                <a:endParaRPr lang="el-GR" altLang="el-GR" dirty="0"/>
              </a:p>
            </p:txBody>
          </p:sp>
          <p:cxnSp>
            <p:nvCxnSpPr>
              <p:cNvPr id="43058" name="AutoShape 128" descr="[DECORATIVE]"/>
              <p:cNvCxnSpPr>
                <a:cxnSpLocks noChangeShapeType="1"/>
              </p:cNvCxnSpPr>
              <p:nvPr/>
            </p:nvCxnSpPr>
            <p:spPr bwMode="auto">
              <a:xfrm flipH="1" flipV="1">
                <a:off x="13030" y="4310"/>
                <a:ext cx="1135" cy="1816"/>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3059" name="Text Box 129" descr="[DECORATIVE]"/>
              <p:cNvSpPr txBox="1">
                <a:spLocks noChangeArrowheads="1"/>
              </p:cNvSpPr>
              <p:nvPr>
                <p:custDataLst>
                  <p:tags r:id="rId14"/>
                </p:custDataLst>
              </p:nvPr>
            </p:nvSpPr>
            <p:spPr bwMode="auto">
              <a:xfrm>
                <a:off x="14846" y="4991"/>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Q</a:t>
                </a:r>
                <a:r>
                  <a:rPr lang="el-GR" altLang="el-GR" dirty="0">
                    <a:latin typeface="Calibri" panose="020F0502020204030204" pitchFamily="34" charset="0"/>
                  </a:rPr>
                  <a:t> </a:t>
                </a:r>
                <a:endParaRPr lang="el-GR" altLang="el-GR" dirty="0"/>
              </a:p>
            </p:txBody>
          </p:sp>
          <p:cxnSp>
            <p:nvCxnSpPr>
              <p:cNvPr id="43060" name="AutoShape 130" descr="[DECORATIVE]"/>
              <p:cNvCxnSpPr>
                <a:cxnSpLocks noChangeShapeType="1"/>
              </p:cNvCxnSpPr>
              <p:nvPr/>
            </p:nvCxnSpPr>
            <p:spPr bwMode="auto">
              <a:xfrm>
                <a:off x="15527" y="5445"/>
                <a:ext cx="681" cy="454"/>
              </a:xfrm>
              <a:prstGeom prst="straightConnector1">
                <a:avLst/>
              </a:prstGeom>
              <a:noFill/>
              <a:ln w="15875">
                <a:solidFill>
                  <a:srgbClr val="000000"/>
                </a:solidFill>
                <a:prstDash val="lgDash"/>
                <a:round/>
                <a:headEnd/>
                <a:tailEnd type="triangle" w="med" len="med"/>
              </a:ln>
              <a:extLst>
                <a:ext uri="{909E8E84-426E-40DD-AFC4-6F175D3DCCD1}">
                  <a14:hiddenFill xmlns:a14="http://schemas.microsoft.com/office/drawing/2010/main">
                    <a:noFill/>
                  </a14:hiddenFill>
                </a:ext>
              </a:extLst>
            </p:spPr>
          </p:cxnSp>
          <p:sp>
            <p:nvSpPr>
              <p:cNvPr id="43061" name="Text Box 131" descr="[DECORATIVE]"/>
              <p:cNvSpPr txBox="1">
                <a:spLocks noChangeArrowheads="1"/>
              </p:cNvSpPr>
              <p:nvPr>
                <p:custDataLst>
                  <p:tags r:id="rId15"/>
                </p:custDataLst>
              </p:nvPr>
            </p:nvSpPr>
            <p:spPr bwMode="auto">
              <a:xfrm>
                <a:off x="5072" y="3162"/>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S</a:t>
                </a:r>
                <a:endParaRPr lang="el-GR" altLang="el-GR" dirty="0"/>
              </a:p>
            </p:txBody>
          </p:sp>
          <p:cxnSp>
            <p:nvCxnSpPr>
              <p:cNvPr id="43062" name="AutoShape 132" descr="[DECORATIVE]"/>
              <p:cNvCxnSpPr>
                <a:cxnSpLocks noChangeShapeType="1"/>
              </p:cNvCxnSpPr>
              <p:nvPr/>
            </p:nvCxnSpPr>
            <p:spPr bwMode="auto">
              <a:xfrm>
                <a:off x="8477" y="3843"/>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63" name="AutoShape 133" descr="[DECORATIVE]"/>
              <p:cNvCxnSpPr>
                <a:cxnSpLocks noChangeShapeType="1"/>
              </p:cNvCxnSpPr>
              <p:nvPr/>
            </p:nvCxnSpPr>
            <p:spPr bwMode="auto">
              <a:xfrm>
                <a:off x="8704" y="3843"/>
                <a:ext cx="0" cy="454"/>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nvGrpSpPr>
              <p:cNvPr id="43064" name="Group 134"/>
              <p:cNvGrpSpPr>
                <a:grpSpLocks/>
              </p:cNvGrpSpPr>
              <p:nvPr/>
            </p:nvGrpSpPr>
            <p:grpSpPr bwMode="auto">
              <a:xfrm flipH="1">
                <a:off x="13244" y="6340"/>
                <a:ext cx="3178" cy="2270"/>
                <a:chOff x="5886" y="2121"/>
                <a:chExt cx="3178" cy="2270"/>
              </a:xfrm>
            </p:grpSpPr>
            <p:cxnSp>
              <p:nvCxnSpPr>
                <p:cNvPr id="43068" name="AutoShape 135" descr="[DECORATIVE]"/>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069" name="AutoShape 136" descr="[DECORATIVE]"/>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3070" name="AutoShape 137" descr="[DECORATIVE]"/>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071" name="Oval 138" descr="[DECORATIVE]"/>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3072" name="Oval 139" descr="[DECORATIVE]"/>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43073" name="Rectangle 140" descr="[DECORATIVE]"/>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cxnSp>
              <p:nvCxnSpPr>
                <p:cNvPr id="43074" name="AutoShape 141" descr="[DECORATIVE]"/>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75" name="AutoShape 142" descr="[DECORATIVE]"/>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43065" name="AutoShape 143" descr="[DECORATIVE]"/>
              <p:cNvCxnSpPr>
                <a:cxnSpLocks noChangeShapeType="1"/>
              </p:cNvCxnSpPr>
              <p:nvPr/>
            </p:nvCxnSpPr>
            <p:spPr bwMode="auto">
              <a:xfrm flipH="1">
                <a:off x="16195" y="4310"/>
                <a:ext cx="13" cy="271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43066" name="AutoShape 144" descr="[DECORATIVE]"/>
              <p:cNvCxnSpPr>
                <a:cxnSpLocks noChangeShapeType="1"/>
              </p:cNvCxnSpPr>
              <p:nvPr/>
            </p:nvCxnSpPr>
            <p:spPr bwMode="auto">
              <a:xfrm flipH="1">
                <a:off x="15968" y="7018"/>
                <a:ext cx="227"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43067" name="Text Box 145" descr="[DECORATIVE]"/>
              <p:cNvSpPr txBox="1">
                <a:spLocks noChangeArrowheads="1"/>
              </p:cNvSpPr>
              <p:nvPr>
                <p:custDataLst>
                  <p:tags r:id="rId16"/>
                </p:custDataLst>
              </p:nvPr>
            </p:nvSpPr>
            <p:spPr bwMode="auto">
              <a:xfrm>
                <a:off x="15287" y="7248"/>
                <a:ext cx="1362" cy="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dirty="0">
                    <a:latin typeface="Calibri" panose="020F0502020204030204" pitchFamily="34" charset="0"/>
                  </a:rPr>
                  <a:t>S</a:t>
                </a:r>
                <a:endParaRPr lang="el-GR" altLang="el-GR" dirty="0"/>
              </a:p>
            </p:txBody>
          </p:sp>
        </p:grpSp>
        <p:sp>
          <p:nvSpPr>
            <p:cNvPr id="43013" name="Freeform 146" descr="[DECORATIVE]"/>
            <p:cNvSpPr>
              <a:spLocks/>
            </p:cNvSpPr>
            <p:nvPr/>
          </p:nvSpPr>
          <p:spPr bwMode="auto">
            <a:xfrm>
              <a:off x="2121" y="3389"/>
              <a:ext cx="11477" cy="5170"/>
            </a:xfrm>
            <a:custGeom>
              <a:avLst/>
              <a:gdLst>
                <a:gd name="T0" fmla="*/ 1355 w 11477"/>
                <a:gd name="T1" fmla="*/ 1906 h 5170"/>
                <a:gd name="T2" fmla="*/ 3027 w 11477"/>
                <a:gd name="T3" fmla="*/ 1604 h 5170"/>
                <a:gd name="T4" fmla="*/ 3935 w 11477"/>
                <a:gd name="T5" fmla="*/ 2512 h 5170"/>
                <a:gd name="T6" fmla="*/ 3935 w 11477"/>
                <a:gd name="T7" fmla="*/ 4101 h 5170"/>
                <a:gd name="T8" fmla="*/ 3027 w 11477"/>
                <a:gd name="T9" fmla="*/ 5009 h 5170"/>
                <a:gd name="T10" fmla="*/ 1895 w 11477"/>
                <a:gd name="T11" fmla="*/ 5066 h 5170"/>
                <a:gd name="T12" fmla="*/ 984 w 11477"/>
                <a:gd name="T13" fmla="*/ 4782 h 5170"/>
                <a:gd name="T14" fmla="*/ 303 w 11477"/>
                <a:gd name="T15" fmla="*/ 4101 h 5170"/>
                <a:gd name="T16" fmla="*/ 76 w 11477"/>
                <a:gd name="T17" fmla="*/ 3420 h 5170"/>
                <a:gd name="T18" fmla="*/ 76 w 11477"/>
                <a:gd name="T19" fmla="*/ 2285 h 5170"/>
                <a:gd name="T20" fmla="*/ 530 w 11477"/>
                <a:gd name="T21" fmla="*/ 1150 h 5170"/>
                <a:gd name="T22" fmla="*/ 1438 w 11477"/>
                <a:gd name="T23" fmla="*/ 469 h 5170"/>
                <a:gd name="T24" fmla="*/ 2615 w 11477"/>
                <a:gd name="T25" fmla="*/ 106 h 5170"/>
                <a:gd name="T26" fmla="*/ 3708 w 11477"/>
                <a:gd name="T27" fmla="*/ 15 h 5170"/>
                <a:gd name="T28" fmla="*/ 4389 w 11477"/>
                <a:gd name="T29" fmla="*/ 15 h 5170"/>
                <a:gd name="T30" fmla="*/ 11477 w 11477"/>
                <a:gd name="T31" fmla="*/ 85 h 517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477"/>
                <a:gd name="T49" fmla="*/ 0 h 5170"/>
                <a:gd name="T50" fmla="*/ 11477 w 11477"/>
                <a:gd name="T51" fmla="*/ 5170 h 517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477" h="5170">
                  <a:moveTo>
                    <a:pt x="1355" y="1906"/>
                  </a:moveTo>
                  <a:cubicBezTo>
                    <a:pt x="1634" y="1859"/>
                    <a:pt x="2597" y="1503"/>
                    <a:pt x="3027" y="1604"/>
                  </a:cubicBezTo>
                  <a:cubicBezTo>
                    <a:pt x="3457" y="1705"/>
                    <a:pt x="3784" y="2096"/>
                    <a:pt x="3935" y="2512"/>
                  </a:cubicBezTo>
                  <a:cubicBezTo>
                    <a:pt x="4086" y="2928"/>
                    <a:pt x="4086" y="3685"/>
                    <a:pt x="3935" y="4101"/>
                  </a:cubicBezTo>
                  <a:cubicBezTo>
                    <a:pt x="3784" y="4517"/>
                    <a:pt x="3367" y="4848"/>
                    <a:pt x="3027" y="5009"/>
                  </a:cubicBezTo>
                  <a:cubicBezTo>
                    <a:pt x="2687" y="5170"/>
                    <a:pt x="2235" y="5104"/>
                    <a:pt x="1895" y="5066"/>
                  </a:cubicBezTo>
                  <a:cubicBezTo>
                    <a:pt x="1555" y="5028"/>
                    <a:pt x="1249" y="4943"/>
                    <a:pt x="984" y="4782"/>
                  </a:cubicBezTo>
                  <a:cubicBezTo>
                    <a:pt x="719" y="4621"/>
                    <a:pt x="454" y="4328"/>
                    <a:pt x="303" y="4101"/>
                  </a:cubicBezTo>
                  <a:cubicBezTo>
                    <a:pt x="152" y="3874"/>
                    <a:pt x="114" y="3723"/>
                    <a:pt x="76" y="3420"/>
                  </a:cubicBezTo>
                  <a:cubicBezTo>
                    <a:pt x="38" y="3117"/>
                    <a:pt x="0" y="2663"/>
                    <a:pt x="76" y="2285"/>
                  </a:cubicBezTo>
                  <a:cubicBezTo>
                    <a:pt x="152" y="1907"/>
                    <a:pt x="303" y="1453"/>
                    <a:pt x="530" y="1150"/>
                  </a:cubicBezTo>
                  <a:cubicBezTo>
                    <a:pt x="757" y="847"/>
                    <a:pt x="1091" y="643"/>
                    <a:pt x="1438" y="469"/>
                  </a:cubicBezTo>
                  <a:cubicBezTo>
                    <a:pt x="1785" y="295"/>
                    <a:pt x="2237" y="182"/>
                    <a:pt x="2615" y="106"/>
                  </a:cubicBezTo>
                  <a:cubicBezTo>
                    <a:pt x="2993" y="30"/>
                    <a:pt x="3412" y="30"/>
                    <a:pt x="3708" y="15"/>
                  </a:cubicBezTo>
                  <a:cubicBezTo>
                    <a:pt x="4004" y="0"/>
                    <a:pt x="3094" y="3"/>
                    <a:pt x="4389" y="15"/>
                  </a:cubicBezTo>
                  <a:cubicBezTo>
                    <a:pt x="5684" y="27"/>
                    <a:pt x="10000" y="71"/>
                    <a:pt x="11477" y="85"/>
                  </a:cubicBezTo>
                </a:path>
              </a:pathLst>
            </a:custGeom>
            <a:noFill/>
            <a:ln w="101600">
              <a:solidFill>
                <a:srgbClr val="92D050"/>
              </a:solidFill>
              <a:round/>
              <a:headEnd/>
              <a:tailEnd type="triangle" w="lg" len="sm"/>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spTree>
    <p:custDataLst>
      <p:tags r:id="rId1"/>
    </p:custDataLst>
    <p:extLst>
      <p:ext uri="{BB962C8B-B14F-4D97-AF65-F5344CB8AC3E}">
        <p14:creationId xmlns:p14="http://schemas.microsoft.com/office/powerpoint/2010/main" val="917053589"/>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l-GR" altLang="el-GR" dirty="0" smtClean="0"/>
              <a:t>Περιορισμοί (1 από 2)</a:t>
            </a:r>
            <a:endParaRPr lang="el-GR" altLang="el-GR" dirty="0" smtClean="0"/>
          </a:p>
        </p:txBody>
      </p:sp>
      <p:sp>
        <p:nvSpPr>
          <p:cNvPr id="44035" name="Content Placeholder 2"/>
          <p:cNvSpPr>
            <a:spLocks noGrp="1"/>
          </p:cNvSpPr>
          <p:nvPr>
            <p:ph idx="1"/>
          </p:nvPr>
        </p:nvSpPr>
        <p:spPr/>
        <p:txBody>
          <a:bodyPr/>
          <a:lstStyle/>
          <a:p>
            <a:r>
              <a:rPr lang="el-GR" altLang="el-GR" sz="2800" smtClean="0"/>
              <a:t>Το ρολόι και τα δεδομένα ειόδου δεν πρέπει να αλλάζουν ταυτόχρονα</a:t>
            </a:r>
          </a:p>
          <a:p>
            <a:pPr lvl="1"/>
            <a:r>
              <a:rPr lang="en-US" altLang="el-GR" sz="2400" smtClean="0"/>
              <a:t>Hold Time</a:t>
            </a:r>
            <a:r>
              <a:rPr lang="el-GR" altLang="el-GR" sz="2400" smtClean="0"/>
              <a:t> </a:t>
            </a:r>
            <a:r>
              <a:rPr lang="en-US" altLang="el-GR" sz="2400" smtClean="0"/>
              <a:t>T</a:t>
            </a:r>
            <a:r>
              <a:rPr lang="en-US" altLang="el-GR" sz="2400" baseline="-25000" smtClean="0"/>
              <a:t>hold</a:t>
            </a:r>
            <a:r>
              <a:rPr lang="en-US" altLang="el-GR" sz="2400" smtClean="0"/>
              <a:t>: </a:t>
            </a:r>
            <a:r>
              <a:rPr lang="el-GR" altLang="el-GR" sz="2400" smtClean="0"/>
              <a:t>Ο χρόνος που απαιτείτε να περάσει από την αλλαγή του ρολογιού μέχρι την αλλαγή των δεδομένων στην είσοδο</a:t>
            </a:r>
          </a:p>
          <a:p>
            <a:pPr lvl="1"/>
            <a:r>
              <a:rPr lang="en-US" altLang="el-GR" sz="2400" smtClean="0"/>
              <a:t>Setup Time T</a:t>
            </a:r>
            <a:r>
              <a:rPr lang="en-US" altLang="el-GR" sz="2400" baseline="-25000" smtClean="0"/>
              <a:t>setup</a:t>
            </a:r>
            <a:r>
              <a:rPr lang="en-US" altLang="el-GR" sz="2400" smtClean="0"/>
              <a:t> : </a:t>
            </a:r>
            <a:r>
              <a:rPr lang="el-GR" altLang="el-GR" sz="2400" smtClean="0"/>
              <a:t>Ο χρόνος που πρέπει να περάσει από την αλλαγή των δεδομένων στην είσοδο μέχρι τη αλλαγή του ρολογιού</a:t>
            </a:r>
          </a:p>
        </p:txBody>
      </p:sp>
    </p:spTree>
    <p:extLst>
      <p:ext uri="{BB962C8B-B14F-4D97-AF65-F5344CB8AC3E}">
        <p14:creationId xmlns:p14="http://schemas.microsoft.com/office/powerpoint/2010/main" val="575082977"/>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l-GR" altLang="el-GR" dirty="0"/>
              <a:t>Περιορισμοί </a:t>
            </a:r>
            <a:r>
              <a:rPr lang="el-GR" altLang="el-GR" dirty="0" smtClean="0"/>
              <a:t>(2 </a:t>
            </a:r>
            <a:r>
              <a:rPr lang="el-GR" altLang="el-GR" dirty="0"/>
              <a:t>από 2)</a:t>
            </a:r>
            <a:endParaRPr lang="el-GR" altLang="el-GR" dirty="0" smtClean="0"/>
          </a:p>
        </p:txBody>
      </p:sp>
      <p:sp>
        <p:nvSpPr>
          <p:cNvPr id="45059" name="Content Placeholder 2"/>
          <p:cNvSpPr>
            <a:spLocks noGrp="1"/>
          </p:cNvSpPr>
          <p:nvPr>
            <p:ph idx="1"/>
          </p:nvPr>
        </p:nvSpPr>
        <p:spPr/>
        <p:txBody>
          <a:bodyPr/>
          <a:lstStyle/>
          <a:p>
            <a:r>
              <a:rPr lang="el-GR" altLang="el-GR" smtClean="0"/>
              <a:t>Επίσης υπάρχει και η καθυστέρηση του στοιχείου</a:t>
            </a:r>
            <a:r>
              <a:rPr lang="en-US" altLang="el-GR" smtClean="0"/>
              <a:t> T</a:t>
            </a:r>
            <a:r>
              <a:rPr lang="en-US" altLang="el-GR" baseline="-25000" smtClean="0"/>
              <a:t>memory_delay</a:t>
            </a:r>
            <a:endParaRPr lang="el-GR" altLang="el-GR" smtClean="0"/>
          </a:p>
          <a:p>
            <a:pPr lvl="1"/>
            <a:r>
              <a:rPr lang="el-GR" altLang="el-GR" smtClean="0"/>
              <a:t>Σε </a:t>
            </a:r>
            <a:r>
              <a:rPr lang="en-US" altLang="el-GR" smtClean="0"/>
              <a:t>Latch </a:t>
            </a:r>
            <a:r>
              <a:rPr lang="el-GR" altLang="el-GR" smtClean="0"/>
              <a:t>από αλλαγή του σήματος εισόδου ή του ρολογιού μέχρι την αλλαγή στην έξοδο</a:t>
            </a:r>
          </a:p>
          <a:p>
            <a:pPr lvl="1"/>
            <a:r>
              <a:rPr lang="el-GR" altLang="el-GR" smtClean="0"/>
              <a:t>Σε </a:t>
            </a:r>
            <a:r>
              <a:rPr lang="en-US" altLang="el-GR" smtClean="0"/>
              <a:t>D-flip-flop</a:t>
            </a:r>
            <a:r>
              <a:rPr lang="el-GR" altLang="el-GR" smtClean="0"/>
              <a:t> από την ακμή του ρολογίου μέχρι την αλλαγή στην έξοδο</a:t>
            </a:r>
          </a:p>
          <a:p>
            <a:r>
              <a:rPr lang="el-GR" altLang="el-GR" smtClean="0"/>
              <a:t>Μέγιστη συχνότητα λειτουργίας </a:t>
            </a:r>
          </a:p>
          <a:p>
            <a:endParaRPr lang="el-GR" altLang="el-GR" smtClean="0"/>
          </a:p>
        </p:txBody>
      </p:sp>
    </p:spTree>
    <p:extLst>
      <p:ext uri="{BB962C8B-B14F-4D97-AF65-F5344CB8AC3E}">
        <p14:creationId xmlns:p14="http://schemas.microsoft.com/office/powerpoint/2010/main" val="51542384"/>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custDataLst>
              <p:tags r:id="rId1"/>
            </p:custDataLst>
          </p:nvPr>
        </p:nvSpPr>
        <p:spPr/>
        <p:txBody>
          <a:bodyPr/>
          <a:lstStyle/>
          <a:p>
            <a:r>
              <a:rPr lang="en-US" altLang="el-GR" dirty="0" smtClean="0"/>
              <a:t>Clock </a:t>
            </a:r>
            <a:r>
              <a:rPr lang="en-US" altLang="el-GR" dirty="0" smtClean="0"/>
              <a:t>Skew</a:t>
            </a:r>
            <a:r>
              <a:rPr lang="el-GR" altLang="el-GR" dirty="0" smtClean="0"/>
              <a:t> (1 από 3)</a:t>
            </a:r>
            <a:endParaRPr lang="el-GR" altLang="el-GR" dirty="0" smtClean="0"/>
          </a:p>
        </p:txBody>
      </p:sp>
      <p:sp>
        <p:nvSpPr>
          <p:cNvPr id="46083" name="Content Placeholder 2"/>
          <p:cNvSpPr>
            <a:spLocks noGrp="1"/>
          </p:cNvSpPr>
          <p:nvPr>
            <p:ph idx="1"/>
          </p:nvPr>
        </p:nvSpPr>
        <p:spPr/>
        <p:txBody>
          <a:bodyPr/>
          <a:lstStyle/>
          <a:p>
            <a:r>
              <a:rPr lang="el-GR" altLang="el-GR" sz="2800" smtClean="0"/>
              <a:t>Έστω</a:t>
            </a:r>
            <a:r>
              <a:rPr lang="en-US" altLang="el-GR" sz="2800" smtClean="0"/>
              <a:t> </a:t>
            </a:r>
            <a:r>
              <a:rPr lang="el-GR" altLang="el-GR" sz="2800" smtClean="0"/>
              <a:t> σύστημα με ρολόι με</a:t>
            </a:r>
            <a:r>
              <a:rPr lang="en-US" altLang="el-GR" sz="2800" smtClean="0"/>
              <a:t> </a:t>
            </a:r>
            <a:r>
              <a:rPr lang="el-GR" altLang="el-GR" sz="2800" smtClean="0"/>
              <a:t>περίοδο </a:t>
            </a:r>
            <a:r>
              <a:rPr lang="en-US" altLang="el-GR" sz="2800" smtClean="0"/>
              <a:t>P</a:t>
            </a:r>
            <a:r>
              <a:rPr lang="el-GR" altLang="el-GR" sz="2800" smtClean="0"/>
              <a:t>, δύο </a:t>
            </a:r>
            <a:r>
              <a:rPr lang="en-US" altLang="el-GR" sz="2800" smtClean="0"/>
              <a:t>Flip-Flop</a:t>
            </a:r>
            <a:r>
              <a:rPr lang="el-GR" altLang="el-GR" sz="2800" smtClean="0"/>
              <a:t> και συνδυαστική λογική ανάμεσα τους.</a:t>
            </a:r>
          </a:p>
          <a:p>
            <a:r>
              <a:rPr lang="el-GR" altLang="el-GR" sz="2800" smtClean="0"/>
              <a:t>Θεωρούμε ότι η μέγιστη καθυστέρηση στη συνδυαστική λογική είναι </a:t>
            </a:r>
            <a:r>
              <a:rPr lang="en-US" altLang="el-GR" sz="2800" smtClean="0"/>
              <a:t>Tmax </a:t>
            </a:r>
            <a:r>
              <a:rPr lang="el-GR" altLang="el-GR" sz="2800" smtClean="0"/>
              <a:t>και η ελάχιστη </a:t>
            </a:r>
            <a:r>
              <a:rPr lang="en-US" altLang="el-GR" sz="2800" smtClean="0"/>
              <a:t>Tmin</a:t>
            </a:r>
          </a:p>
          <a:p>
            <a:r>
              <a:rPr lang="el-GR" altLang="el-GR" sz="2800" smtClean="0"/>
              <a:t>Υποθέτουμε κοινό ρολόι που φτάνει με καθυστέρηση Τ1 στο πρώτο </a:t>
            </a:r>
            <a:r>
              <a:rPr lang="en-US" altLang="el-GR" sz="2800" smtClean="0"/>
              <a:t>FF </a:t>
            </a:r>
            <a:r>
              <a:rPr lang="el-GR" altLang="el-GR" sz="2800" smtClean="0"/>
              <a:t>και Τ2 στο δεύτερο. (Εάν Τ1 η Τ2 αρνητικό τότε φτάνει νωρίτερα)</a:t>
            </a:r>
          </a:p>
        </p:txBody>
      </p:sp>
    </p:spTree>
    <p:extLst>
      <p:ext uri="{BB962C8B-B14F-4D97-AF65-F5344CB8AC3E}">
        <p14:creationId xmlns:p14="http://schemas.microsoft.com/office/powerpoint/2010/main" val="1625916028"/>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altLang="el-GR" dirty="0"/>
              <a:t>Clock Skew</a:t>
            </a:r>
            <a:r>
              <a:rPr lang="el-GR" altLang="el-GR" dirty="0"/>
              <a:t> </a:t>
            </a:r>
            <a:r>
              <a:rPr lang="el-GR" altLang="el-GR" dirty="0" smtClean="0"/>
              <a:t>(2 </a:t>
            </a:r>
            <a:r>
              <a:rPr lang="el-GR" altLang="el-GR" dirty="0"/>
              <a:t>από 3)</a:t>
            </a:r>
            <a:endParaRPr lang="el-GR" dirty="0"/>
          </a:p>
        </p:txBody>
      </p:sp>
      <p:sp>
        <p:nvSpPr>
          <p:cNvPr id="47106" name="Content Placeholder 2"/>
          <p:cNvSpPr>
            <a:spLocks noGrp="1"/>
          </p:cNvSpPr>
          <p:nvPr>
            <p:ph idx="1"/>
          </p:nvPr>
        </p:nvSpPr>
        <p:spPr/>
        <p:txBody>
          <a:bodyPr/>
          <a:lstStyle/>
          <a:p>
            <a:r>
              <a:rPr lang="el-GR" altLang="el-GR" sz="2800" dirty="0" smtClean="0"/>
              <a:t>Για το πρώτο </a:t>
            </a:r>
            <a:r>
              <a:rPr lang="en-US" altLang="el-GR" sz="2800" dirty="0" smtClean="0"/>
              <a:t>FF </a:t>
            </a:r>
            <a:r>
              <a:rPr lang="el-GR" altLang="el-GR" sz="2800" dirty="0" smtClean="0"/>
              <a:t> έχουμε Τ</a:t>
            </a:r>
            <a:r>
              <a:rPr lang="en-US" altLang="el-GR" sz="2800" baseline="-25000" dirty="0" smtClean="0"/>
              <a:t>hold1</a:t>
            </a:r>
            <a:r>
              <a:rPr lang="en-US" altLang="el-GR" sz="2800" dirty="0" smtClean="0"/>
              <a:t>, T</a:t>
            </a:r>
            <a:r>
              <a:rPr lang="en-US" altLang="el-GR" sz="2800" baseline="-25000" dirty="0" smtClean="0"/>
              <a:t>setup1</a:t>
            </a:r>
            <a:r>
              <a:rPr lang="en-US" altLang="el-GR" sz="2800" dirty="0" smtClean="0"/>
              <a:t> </a:t>
            </a:r>
            <a:r>
              <a:rPr lang="el-GR" altLang="el-GR" sz="2800" dirty="0" smtClean="0"/>
              <a:t>και Τ</a:t>
            </a:r>
            <a:r>
              <a:rPr lang="en-US" altLang="el-GR" sz="2800" baseline="-25000" dirty="0" smtClean="0"/>
              <a:t>memory_delay1</a:t>
            </a:r>
          </a:p>
          <a:p>
            <a:r>
              <a:rPr lang="el-GR" altLang="el-GR" sz="2800" dirty="0" smtClean="0"/>
              <a:t>Αντίστοιχα για το δεύτερο έχουμε Τ</a:t>
            </a:r>
            <a:r>
              <a:rPr lang="en-US" altLang="el-GR" sz="2800" dirty="0" smtClean="0"/>
              <a:t>hold</a:t>
            </a:r>
            <a:r>
              <a:rPr lang="el-GR" altLang="el-GR" sz="2800" dirty="0" smtClean="0"/>
              <a:t>2</a:t>
            </a:r>
            <a:r>
              <a:rPr lang="en-US" altLang="el-GR" sz="2800" dirty="0" smtClean="0"/>
              <a:t>, </a:t>
            </a:r>
            <a:r>
              <a:rPr lang="en-US" altLang="el-GR" sz="2800" dirty="0" err="1" smtClean="0"/>
              <a:t>T</a:t>
            </a:r>
            <a:r>
              <a:rPr lang="en-US" altLang="el-GR" sz="2800" baseline="-25000" dirty="0" err="1" smtClean="0"/>
              <a:t>setup</a:t>
            </a:r>
            <a:r>
              <a:rPr lang="el-GR" altLang="el-GR" sz="2800" baseline="-25000" dirty="0" smtClean="0"/>
              <a:t>2</a:t>
            </a:r>
            <a:r>
              <a:rPr lang="en-US" altLang="el-GR" sz="2800" dirty="0" smtClean="0"/>
              <a:t> </a:t>
            </a:r>
            <a:r>
              <a:rPr lang="el-GR" altLang="el-GR" sz="2800" dirty="0" smtClean="0"/>
              <a:t>και Τ</a:t>
            </a:r>
            <a:r>
              <a:rPr lang="en-US" altLang="el-GR" sz="2800" baseline="-25000" dirty="0" err="1" smtClean="0"/>
              <a:t>memory_delay</a:t>
            </a:r>
            <a:r>
              <a:rPr lang="el-GR" altLang="el-GR" sz="2800" baseline="-25000" dirty="0" smtClean="0"/>
              <a:t>2</a:t>
            </a:r>
            <a:endParaRPr lang="el-GR" altLang="el-GR" sz="2800" dirty="0" smtClean="0"/>
          </a:p>
          <a:p>
            <a:r>
              <a:rPr lang="el-GR" altLang="el-GR" sz="2800" dirty="0" smtClean="0"/>
              <a:t>Εάν Τ</a:t>
            </a:r>
            <a:r>
              <a:rPr lang="en-US" altLang="el-GR" sz="2800" baseline="-25000" dirty="0" smtClean="0"/>
              <a:t>memory_delay1</a:t>
            </a:r>
            <a:r>
              <a:rPr lang="el-GR" altLang="el-GR" sz="2800" baseline="-25000" dirty="0" smtClean="0"/>
              <a:t> </a:t>
            </a:r>
            <a:r>
              <a:rPr lang="en-US" altLang="el-GR" sz="2800" dirty="0" smtClean="0"/>
              <a:t>+T1</a:t>
            </a:r>
            <a:r>
              <a:rPr lang="el-GR" altLang="el-GR" sz="2800" dirty="0" smtClean="0"/>
              <a:t>+Τ</a:t>
            </a:r>
            <a:r>
              <a:rPr lang="en-US" altLang="el-GR" sz="2800" baseline="-25000" dirty="0" smtClean="0"/>
              <a:t>max</a:t>
            </a:r>
            <a:r>
              <a:rPr lang="en-US" altLang="el-GR" sz="2800" dirty="0" smtClean="0"/>
              <a:t>+ </a:t>
            </a:r>
            <a:r>
              <a:rPr lang="en-US" altLang="el-GR" sz="2800" dirty="0" err="1" smtClean="0"/>
              <a:t>T</a:t>
            </a:r>
            <a:r>
              <a:rPr lang="en-US" altLang="el-GR" sz="2800" baseline="-25000" dirty="0" err="1" smtClean="0"/>
              <a:t>setup</a:t>
            </a:r>
            <a:r>
              <a:rPr lang="el-GR" altLang="el-GR" sz="2800" baseline="-25000" dirty="0" smtClean="0"/>
              <a:t>2</a:t>
            </a:r>
            <a:r>
              <a:rPr lang="en-US" altLang="el-GR" sz="2800" dirty="0" smtClean="0"/>
              <a:t>-T2 </a:t>
            </a:r>
            <a:r>
              <a:rPr lang="en-US" altLang="el-GR" sz="2800" dirty="0" smtClean="0">
                <a:sym typeface="Symbol" panose="05050102010706020507" pitchFamily="18" charset="2"/>
              </a:rPr>
              <a:t> Period,</a:t>
            </a:r>
            <a:r>
              <a:rPr lang="el-GR" altLang="el-GR" sz="2800" dirty="0" smtClean="0">
                <a:sym typeface="Symbol" panose="05050102010706020507" pitchFamily="18" charset="2"/>
              </a:rPr>
              <a:t> έχουμε </a:t>
            </a:r>
            <a:r>
              <a:rPr lang="en-US" altLang="el-GR" sz="2800" dirty="0" smtClean="0">
                <a:sym typeface="Symbol" panose="05050102010706020507" pitchFamily="18" charset="2"/>
              </a:rPr>
              <a:t> Zero Clocking, </a:t>
            </a:r>
          </a:p>
          <a:p>
            <a:pPr lvl="1"/>
            <a:r>
              <a:rPr lang="el-GR" altLang="el-GR" sz="2400" dirty="0" smtClean="0">
                <a:sym typeface="Symbol" panose="05050102010706020507" pitchFamily="18" charset="2"/>
              </a:rPr>
              <a:t>Τα δεδομένα δεν μπορούνε να φράσουν εγκαίρως στην είσοδο του δεύτερου </a:t>
            </a:r>
            <a:r>
              <a:rPr lang="en-US" altLang="el-GR" sz="2400" dirty="0" smtClean="0">
                <a:sym typeface="Symbol" panose="05050102010706020507" pitchFamily="18" charset="2"/>
              </a:rPr>
              <a:t>Flip-Flop</a:t>
            </a:r>
            <a:endParaRPr lang="el-GR" altLang="el-GR" sz="2400" dirty="0" smtClean="0">
              <a:sym typeface="Symbol" panose="05050102010706020507" pitchFamily="18" charset="2"/>
            </a:endParaRPr>
          </a:p>
          <a:p>
            <a:pPr lvl="1"/>
            <a:r>
              <a:rPr lang="el-GR" altLang="el-GR" sz="2400" dirty="0" smtClean="0">
                <a:sym typeface="Symbol" panose="05050102010706020507" pitchFamily="18" charset="2"/>
              </a:rPr>
              <a:t>Η λύση είναι η αύξηση της περιόδου, άρα η μείωση της συχνότητας λειτουργίας</a:t>
            </a:r>
            <a:endParaRPr lang="el-GR" altLang="el-GR" sz="2400" dirty="0" smtClean="0"/>
          </a:p>
        </p:txBody>
      </p:sp>
    </p:spTree>
    <p:extLst>
      <p:ext uri="{BB962C8B-B14F-4D97-AF65-F5344CB8AC3E}">
        <p14:creationId xmlns:p14="http://schemas.microsoft.com/office/powerpoint/2010/main" val="46924652"/>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altLang="el-GR" dirty="0"/>
              <a:t>Clock Skew</a:t>
            </a:r>
            <a:r>
              <a:rPr lang="el-GR" altLang="el-GR" dirty="0"/>
              <a:t> </a:t>
            </a:r>
            <a:r>
              <a:rPr lang="el-GR" altLang="el-GR" dirty="0" smtClean="0"/>
              <a:t>(3 </a:t>
            </a:r>
            <a:r>
              <a:rPr lang="el-GR" altLang="el-GR" dirty="0"/>
              <a:t>από 3)</a:t>
            </a:r>
            <a:endParaRPr lang="el-GR" dirty="0"/>
          </a:p>
        </p:txBody>
      </p:sp>
      <p:sp>
        <p:nvSpPr>
          <p:cNvPr id="48130" name="Content Placeholder 2"/>
          <p:cNvSpPr>
            <a:spLocks noGrp="1"/>
          </p:cNvSpPr>
          <p:nvPr>
            <p:ph idx="1"/>
          </p:nvPr>
        </p:nvSpPr>
        <p:spPr/>
        <p:txBody>
          <a:bodyPr/>
          <a:lstStyle/>
          <a:p>
            <a:r>
              <a:rPr lang="el-GR" altLang="el-GR" sz="2400" dirty="0" smtClean="0"/>
              <a:t>Εάν Τ</a:t>
            </a:r>
            <a:r>
              <a:rPr lang="en-US" altLang="el-GR" sz="2400" baseline="-25000" dirty="0" smtClean="0"/>
              <a:t>memory_delay1</a:t>
            </a:r>
            <a:r>
              <a:rPr lang="el-GR" altLang="el-GR" sz="2400" baseline="-25000" dirty="0" smtClean="0"/>
              <a:t> </a:t>
            </a:r>
            <a:r>
              <a:rPr lang="en-US" altLang="el-GR" sz="2400" dirty="0" smtClean="0"/>
              <a:t>+T1</a:t>
            </a:r>
            <a:r>
              <a:rPr lang="el-GR" altLang="el-GR" sz="2400" dirty="0" smtClean="0"/>
              <a:t>+Τ</a:t>
            </a:r>
            <a:r>
              <a:rPr lang="en-US" altLang="el-GR" sz="2400" baseline="-25000" dirty="0" smtClean="0"/>
              <a:t>min</a:t>
            </a:r>
            <a:r>
              <a:rPr lang="en-US" altLang="el-GR" sz="2400" dirty="0" smtClean="0"/>
              <a:t>&lt; </a:t>
            </a:r>
            <a:r>
              <a:rPr lang="en-US" altLang="el-GR" sz="2400" dirty="0" err="1" smtClean="0"/>
              <a:t>T</a:t>
            </a:r>
            <a:r>
              <a:rPr lang="en-US" altLang="el-GR" sz="2400" baseline="-25000" dirty="0" err="1" smtClean="0"/>
              <a:t>Hold</a:t>
            </a:r>
            <a:r>
              <a:rPr lang="el-GR" altLang="el-GR" sz="2400" baseline="-25000" dirty="0" smtClean="0"/>
              <a:t>2</a:t>
            </a:r>
            <a:r>
              <a:rPr lang="en-US" altLang="el-GR" sz="2400" dirty="0" smtClean="0"/>
              <a:t>+T2, </a:t>
            </a:r>
            <a:r>
              <a:rPr lang="el-GR" altLang="el-GR" sz="2400" dirty="0" smtClean="0"/>
              <a:t>τότε έχουμε </a:t>
            </a:r>
            <a:r>
              <a:rPr lang="en-US" altLang="el-GR" sz="2400" dirty="0" smtClean="0"/>
              <a:t>double clocking</a:t>
            </a:r>
          </a:p>
          <a:p>
            <a:pPr lvl="1"/>
            <a:r>
              <a:rPr lang="el-GR" altLang="el-GR" sz="2400" dirty="0" smtClean="0"/>
              <a:t>Τα δεδομένα μπορούν να περάσουν σε μία περίοδο του ρολογιού από δύο διαδοχικά </a:t>
            </a:r>
            <a:r>
              <a:rPr lang="en-US" altLang="el-GR" sz="2400" dirty="0" smtClean="0"/>
              <a:t>Flip-Flop</a:t>
            </a:r>
          </a:p>
          <a:p>
            <a:pPr lvl="1"/>
            <a:r>
              <a:rPr lang="el-GR" altLang="el-GR" sz="2400" dirty="0" smtClean="0"/>
              <a:t>Το πρόβλημα λύνεται με αύξηση του Τ1 ως προς το </a:t>
            </a:r>
            <a:r>
              <a:rPr lang="en-US" altLang="el-GR" sz="2400" dirty="0" smtClean="0"/>
              <a:t>T2</a:t>
            </a:r>
            <a:r>
              <a:rPr lang="el-GR" altLang="el-GR" sz="2400" dirty="0" smtClean="0"/>
              <a:t>, (αυτό μπορεί να οδηγήσει σε </a:t>
            </a:r>
            <a:r>
              <a:rPr lang="en-US" altLang="el-GR" sz="2400" dirty="0" smtClean="0"/>
              <a:t>Zero Clocking)</a:t>
            </a:r>
          </a:p>
          <a:p>
            <a:r>
              <a:rPr lang="el-GR" altLang="el-GR" sz="2400" dirty="0" smtClean="0"/>
              <a:t>Σε </a:t>
            </a:r>
            <a:r>
              <a:rPr lang="en-US" altLang="el-GR" sz="2400" dirty="0" smtClean="0"/>
              <a:t>pipelines  </a:t>
            </a:r>
            <a:r>
              <a:rPr lang="el-GR" altLang="el-GR" sz="2400" dirty="0" smtClean="0"/>
              <a:t>με κατάλληλη καθυστέρηση του ρολογιού στα στοιχεία μνήμης μπορούμε να «δανειζόμαστε»  χρόνο από ένα επίπεδο (που δεν τον χρειάζεται) και να τον χρησιμοποιούμε σε άλλο βελτιστοποιώντας (μειώνοντας) την περίοδο. </a:t>
            </a:r>
          </a:p>
        </p:txBody>
      </p:sp>
    </p:spTree>
    <p:extLst>
      <p:ext uri="{BB962C8B-B14F-4D97-AF65-F5344CB8AC3E}">
        <p14:creationId xmlns:p14="http://schemas.microsoft.com/office/powerpoint/2010/main" val="4131727512"/>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3"/>
          <p:cNvSpPr>
            <a:spLocks noGrp="1"/>
          </p:cNvSpPr>
          <p:nvPr>
            <p:ph type="ctrTitle"/>
          </p:nvPr>
        </p:nvSpPr>
        <p:spPr/>
        <p:txBody>
          <a:bodyPr/>
          <a:lstStyle/>
          <a:p>
            <a:pPr eaLnBrk="1" hangingPunct="1"/>
            <a:r>
              <a:rPr lang="el-GR" altLang="el-GR" smtClean="0"/>
              <a:t>Τέλος Ενότητας</a:t>
            </a:r>
          </a:p>
        </p:txBody>
      </p:sp>
      <p:sp>
        <p:nvSpPr>
          <p:cNvPr id="58371" name="Subtitle 4"/>
          <p:cNvSpPr>
            <a:spLocks noGrp="1"/>
          </p:cNvSpPr>
          <p:nvPr>
            <p:ph type="subTitle" idx="1"/>
          </p:nvPr>
        </p:nvSpPr>
        <p:spPr/>
        <p:txBody>
          <a:bodyPr/>
          <a:lstStyle/>
          <a:p>
            <a:pPr eaLnBrk="1" hangingPunct="1"/>
            <a:endParaRPr lang="el-GR" altLang="el-GR" smtClean="0"/>
          </a:p>
        </p:txBody>
      </p:sp>
      <p:pic>
        <p:nvPicPr>
          <p:cNvPr id="58372" name="7 - Εικόνα" descr="Άδειες χρήσης Creative Common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81213" y="5827713"/>
            <a:ext cx="15811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73" name="Picture 3" descr="Λογότυπο - 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62363" y="5732463"/>
            <a:ext cx="3240087"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el-GR" altLang="el-GR" smtClean="0"/>
              <a:t>Χρηματοδότηση</a:t>
            </a:r>
          </a:p>
        </p:txBody>
      </p:sp>
      <p:sp>
        <p:nvSpPr>
          <p:cNvPr id="59395" name="Content Placeholder 2"/>
          <p:cNvSpPr>
            <a:spLocks noGrp="1"/>
          </p:cNvSpPr>
          <p:nvPr>
            <p:ph idx="1"/>
          </p:nvPr>
        </p:nvSpPr>
        <p:spPr>
          <a:xfrm>
            <a:off x="457200" y="1341438"/>
            <a:ext cx="8229600" cy="4525962"/>
          </a:xfrm>
        </p:spPr>
        <p:txBody>
          <a:bodyPr/>
          <a:lstStyle/>
          <a:p>
            <a:pPr eaLnBrk="1" hangingPunct="1"/>
            <a:r>
              <a:rPr lang="el-GR" altLang="el-GR" sz="2000" smtClean="0"/>
              <a:t>Το παρόν εκπαιδευτικό υλικό έχει αναπτυχθεί στ</a:t>
            </a:r>
            <a:r>
              <a:rPr lang="en-US" altLang="el-GR" sz="2000" smtClean="0"/>
              <a:t>o</a:t>
            </a:r>
            <a:r>
              <a:rPr lang="el-GR" altLang="el-GR" sz="2000" smtClean="0"/>
              <a:t> πλαίσι</a:t>
            </a:r>
            <a:r>
              <a:rPr lang="en-US" altLang="el-GR" sz="2000" smtClean="0"/>
              <a:t>o</a:t>
            </a:r>
            <a:r>
              <a:rPr lang="el-GR" altLang="el-GR" sz="2000" smtClean="0"/>
              <a:t> του εκπαιδευτικού έργου του διδάσκοντα.</a:t>
            </a:r>
            <a:endParaRPr lang="en-US" altLang="el-GR" sz="2000" smtClean="0"/>
          </a:p>
          <a:p>
            <a:pPr eaLnBrk="1" hangingPunct="1"/>
            <a:r>
              <a:rPr lang="el-GR" altLang="el-GR" sz="2000" smtClean="0"/>
              <a:t>Το έργο «</a:t>
            </a:r>
            <a:r>
              <a:rPr lang="el-GR" altLang="el-GR" sz="2000" b="1" smtClean="0"/>
              <a:t>Ανοικτά Ακαδημαϊκά Μαθήματα στο Πανεπιστήμιο Αθηνών</a:t>
            </a:r>
            <a:r>
              <a:rPr lang="el-GR" altLang="el-GR" sz="2000" smtClean="0"/>
              <a:t>» έχει χρηματοδοτήσει μόνο την αναδιαμόρφωση του εκπαιδευτικού υλικού. </a:t>
            </a:r>
            <a:endParaRPr lang="en-US" altLang="el-GR" sz="2000" smtClean="0"/>
          </a:p>
          <a:p>
            <a:pPr eaLnBrk="1" hangingPunct="1"/>
            <a:r>
              <a:rPr lang="el-GR" altLang="el-GR" sz="200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59396"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3"/>
          <p:cNvSpPr>
            <a:spLocks noGrp="1"/>
          </p:cNvSpPr>
          <p:nvPr>
            <p:ph type="title"/>
          </p:nvPr>
        </p:nvSpPr>
        <p:spPr/>
        <p:txBody>
          <a:bodyPr/>
          <a:lstStyle/>
          <a:p>
            <a:pPr eaLnBrk="1" hangingPunct="1"/>
            <a:r>
              <a:rPr lang="el-GR" altLang="el-GR" sz="4400" smtClean="0"/>
              <a:t>Σημειώματα</a:t>
            </a:r>
          </a:p>
        </p:txBody>
      </p:sp>
      <p:sp>
        <p:nvSpPr>
          <p:cNvPr id="61443" name="Text Placeholder 4"/>
          <p:cNvSpPr>
            <a:spLocks noGrp="1"/>
          </p:cNvSpPr>
          <p:nvPr>
            <p:ph type="body" idx="1"/>
          </p:nvPr>
        </p:nvSpPr>
        <p:spPr/>
        <p:txBody>
          <a:bodyPr/>
          <a:lstStyle/>
          <a:p>
            <a:pPr eaLnBrk="1" hangingPunct="1"/>
            <a:endParaRPr lang="el-GR" altLang="el-GR"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l-GR" altLang="el-GR" dirty="0" smtClean="0"/>
              <a:t>Εναλλακτική </a:t>
            </a:r>
            <a:r>
              <a:rPr lang="el-GR" altLang="el-GR" dirty="0" smtClean="0"/>
              <a:t>λύση λειτουργίας </a:t>
            </a:r>
            <a:r>
              <a:rPr lang="en-US" altLang="el-GR" dirty="0" smtClean="0"/>
              <a:t>SET</a:t>
            </a:r>
            <a:endParaRPr lang="el-GR" altLang="el-GR" dirty="0" smtClean="0"/>
          </a:p>
        </p:txBody>
      </p:sp>
      <p:grpSp>
        <p:nvGrpSpPr>
          <p:cNvPr id="6148" name="Group 2" descr="Υλοποίηση της λειτουργίας SET με λογικές πύλες"/>
          <p:cNvGrpSpPr>
            <a:grpSpLocks/>
          </p:cNvGrpSpPr>
          <p:nvPr/>
        </p:nvGrpSpPr>
        <p:grpSpPr bwMode="auto">
          <a:xfrm>
            <a:off x="2500313" y="1357313"/>
            <a:ext cx="4094162" cy="2017712"/>
            <a:chOff x="2935" y="5299"/>
            <a:chExt cx="6448" cy="3178"/>
          </a:xfrm>
        </p:grpSpPr>
        <p:sp>
          <p:nvSpPr>
            <p:cNvPr id="6149" name="Text Box 3" descr="Υλοποίηση της λειτουργίας SET με λογικές πύλες"/>
            <p:cNvSpPr txBox="1">
              <a:spLocks noChangeArrowheads="1"/>
            </p:cNvSpPr>
            <p:nvPr>
              <p:custDataLst>
                <p:tags r:id="rId2"/>
              </p:custDataLst>
            </p:nvPr>
          </p:nvSpPr>
          <p:spPr bwMode="auto">
            <a:xfrm>
              <a:off x="8140" y="6434"/>
              <a:ext cx="1243"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OUT</a:t>
              </a:r>
              <a:endParaRPr lang="el-GR" altLang="el-GR" dirty="0"/>
            </a:p>
          </p:txBody>
        </p:sp>
        <p:sp>
          <p:nvSpPr>
            <p:cNvPr id="6150" name="Text Box 4" descr="[DECORATIVE]"/>
            <p:cNvSpPr txBox="1">
              <a:spLocks noChangeArrowheads="1"/>
            </p:cNvSpPr>
            <p:nvPr>
              <p:custDataLst>
                <p:tags r:id="rId3"/>
              </p:custDataLst>
            </p:nvPr>
          </p:nvSpPr>
          <p:spPr bwMode="auto">
            <a:xfrm>
              <a:off x="4978" y="7569"/>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IN</a:t>
              </a:r>
              <a:endParaRPr lang="el-GR" altLang="el-GR" dirty="0"/>
            </a:p>
          </p:txBody>
        </p:sp>
        <p:sp>
          <p:nvSpPr>
            <p:cNvPr id="6151" name="Text Box 5" descr="[DECORATIVE]"/>
            <p:cNvSpPr txBox="1">
              <a:spLocks noChangeArrowheads="1"/>
            </p:cNvSpPr>
            <p:nvPr>
              <p:custDataLst>
                <p:tags r:id="rId4"/>
              </p:custDataLst>
            </p:nvPr>
          </p:nvSpPr>
          <p:spPr bwMode="auto">
            <a:xfrm>
              <a:off x="2935" y="5299"/>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cxnSp>
          <p:nvCxnSpPr>
            <p:cNvPr id="6152" name="AutoShape 6" descr="[DECORATIVE]"/>
            <p:cNvCxnSpPr>
              <a:cxnSpLocks noChangeShapeType="1"/>
            </p:cNvCxnSpPr>
            <p:nvPr/>
          </p:nvCxnSpPr>
          <p:spPr bwMode="auto">
            <a:xfrm flipV="1">
              <a:off x="3389" y="6207"/>
              <a:ext cx="0" cy="679"/>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nvGrpSpPr>
            <p:cNvPr id="6153" name="Group 7"/>
            <p:cNvGrpSpPr>
              <a:grpSpLocks/>
            </p:cNvGrpSpPr>
            <p:nvPr/>
          </p:nvGrpSpPr>
          <p:grpSpPr bwMode="auto">
            <a:xfrm>
              <a:off x="5659" y="6207"/>
              <a:ext cx="3062" cy="2270"/>
              <a:chOff x="5659" y="6207"/>
              <a:chExt cx="3062" cy="2270"/>
            </a:xfrm>
          </p:grpSpPr>
          <p:cxnSp>
            <p:nvCxnSpPr>
              <p:cNvPr id="6161" name="AutoShape 8" descr="[DECORATIVE]"/>
              <p:cNvCxnSpPr>
                <a:cxnSpLocks noChangeShapeType="1"/>
              </p:cNvCxnSpPr>
              <p:nvPr/>
            </p:nvCxnSpPr>
            <p:spPr bwMode="auto">
              <a:xfrm>
                <a:off x="5886" y="6888"/>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6162" name="AutoShape 9" descr="[DECORATIVE]"/>
              <p:cNvSpPr>
                <a:spLocks noChangeArrowheads="1"/>
              </p:cNvSpPr>
              <p:nvPr/>
            </p:nvSpPr>
            <p:spPr bwMode="auto">
              <a:xfrm>
                <a:off x="5886" y="6434"/>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6163" name="AutoShape 10" descr="[DECORATIVE]"/>
              <p:cNvCxnSpPr>
                <a:cxnSpLocks noChangeShapeType="1"/>
              </p:cNvCxnSpPr>
              <p:nvPr/>
            </p:nvCxnSpPr>
            <p:spPr bwMode="auto">
              <a:xfrm>
                <a:off x="7702" y="7342"/>
                <a:ext cx="101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6164" name="Oval 11" descr="[DECORATIVE]"/>
              <p:cNvSpPr>
                <a:spLocks noChangeArrowheads="1"/>
              </p:cNvSpPr>
              <p:nvPr/>
            </p:nvSpPr>
            <p:spPr bwMode="auto">
              <a:xfrm>
                <a:off x="6340" y="6434"/>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6165" name="Rectangle 12" descr="[DECORATIVE]"/>
              <p:cNvSpPr>
                <a:spLocks noChangeArrowheads="1"/>
              </p:cNvSpPr>
              <p:nvPr/>
            </p:nvSpPr>
            <p:spPr bwMode="auto">
              <a:xfrm>
                <a:off x="5659" y="6207"/>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6166" name="AutoShape 13" descr="[DECORATIVE]"/>
              <p:cNvCxnSpPr>
                <a:cxnSpLocks noChangeShapeType="1"/>
              </p:cNvCxnSpPr>
              <p:nvPr/>
            </p:nvCxnSpPr>
            <p:spPr bwMode="auto">
              <a:xfrm>
                <a:off x="6113" y="6888"/>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6167" name="AutoShape 14" descr="[DECORATIVE]"/>
              <p:cNvCxnSpPr>
                <a:cxnSpLocks noChangeShapeType="1"/>
              </p:cNvCxnSpPr>
              <p:nvPr/>
            </p:nvCxnSpPr>
            <p:spPr bwMode="auto">
              <a:xfrm>
                <a:off x="6113" y="7796"/>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6154" name="Group 15"/>
            <p:cNvGrpSpPr>
              <a:grpSpLocks/>
            </p:cNvGrpSpPr>
            <p:nvPr/>
          </p:nvGrpSpPr>
          <p:grpSpPr bwMode="auto">
            <a:xfrm>
              <a:off x="3389" y="6207"/>
              <a:ext cx="2951" cy="1362"/>
              <a:chOff x="2254" y="6207"/>
              <a:chExt cx="2951" cy="1362"/>
            </a:xfrm>
          </p:grpSpPr>
          <p:cxnSp>
            <p:nvCxnSpPr>
              <p:cNvPr id="6155" name="AutoShape 16" descr="[DECORATIVE]"/>
              <p:cNvCxnSpPr>
                <a:cxnSpLocks noChangeShapeType="1"/>
              </p:cNvCxnSpPr>
              <p:nvPr/>
            </p:nvCxnSpPr>
            <p:spPr bwMode="auto">
              <a:xfrm>
                <a:off x="2935" y="6207"/>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6156" name="AutoShape 17" descr="[DECORATIVE]"/>
              <p:cNvCxnSpPr>
                <a:cxnSpLocks noChangeShapeType="1"/>
              </p:cNvCxnSpPr>
              <p:nvPr/>
            </p:nvCxnSpPr>
            <p:spPr bwMode="auto">
              <a:xfrm>
                <a:off x="2935" y="6207"/>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6157" name="AutoShape 18" descr="[DECORATIVE]"/>
              <p:cNvCxnSpPr>
                <a:cxnSpLocks noChangeShapeType="1"/>
              </p:cNvCxnSpPr>
              <p:nvPr/>
            </p:nvCxnSpPr>
            <p:spPr bwMode="auto">
              <a:xfrm flipV="1">
                <a:off x="2935" y="6888"/>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6158" name="Oval 19" descr="[DECORATIVE]"/>
              <p:cNvSpPr>
                <a:spLocks noChangeArrowheads="1"/>
              </p:cNvSpPr>
              <p:nvPr/>
            </p:nvSpPr>
            <p:spPr bwMode="auto">
              <a:xfrm>
                <a:off x="4297" y="6661"/>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6159" name="AutoShape 20" descr="[DECORATIVE]"/>
              <p:cNvCxnSpPr>
                <a:cxnSpLocks noChangeShapeType="1"/>
              </p:cNvCxnSpPr>
              <p:nvPr/>
            </p:nvCxnSpPr>
            <p:spPr bwMode="auto">
              <a:xfrm>
                <a:off x="2254" y="6888"/>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6160" name="AutoShape 21" descr="[DECORATIVE]"/>
              <p:cNvCxnSpPr>
                <a:cxnSpLocks noChangeShapeType="1"/>
              </p:cNvCxnSpPr>
              <p:nvPr/>
            </p:nvCxnSpPr>
            <p:spPr bwMode="auto">
              <a:xfrm>
                <a:off x="4751" y="6888"/>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sp>
        <p:nvSpPr>
          <p:cNvPr id="3" name="Content Placeholder 2"/>
          <p:cNvSpPr>
            <a:spLocks noGrp="1"/>
          </p:cNvSpPr>
          <p:nvPr>
            <p:ph idx="1"/>
          </p:nvPr>
        </p:nvSpPr>
        <p:spPr>
          <a:xfrm>
            <a:off x="457200" y="4000500"/>
            <a:ext cx="8229600" cy="2125663"/>
          </a:xfrm>
        </p:spPr>
        <p:txBody>
          <a:bodyPr rtlCol="0">
            <a:normAutofit lnSpcReduction="10000"/>
          </a:bodyPr>
          <a:lstStyle/>
          <a:p>
            <a:pPr eaLnBrk="1" fontAlgn="auto" hangingPunct="1">
              <a:spcAft>
                <a:spcPts val="0"/>
              </a:spcAft>
              <a:defRPr/>
            </a:pPr>
            <a:r>
              <a:rPr lang="el-GR" dirty="0" smtClean="0"/>
              <a:t>Εάν το σήμα </a:t>
            </a:r>
            <a:r>
              <a:rPr lang="en-US" dirty="0" smtClean="0"/>
              <a:t>S</a:t>
            </a:r>
            <a:r>
              <a:rPr lang="el-GR" dirty="0" smtClean="0"/>
              <a:t>΄</a:t>
            </a:r>
            <a:r>
              <a:rPr lang="en-US" dirty="0" smtClean="0"/>
              <a:t> </a:t>
            </a:r>
            <a:r>
              <a:rPr lang="el-GR" dirty="0" smtClean="0"/>
              <a:t>είναι λογικό «0» στην έξοδο έχουμε  λογικό «</a:t>
            </a:r>
            <a:r>
              <a:rPr lang="en-US" dirty="0" smtClean="0"/>
              <a:t>1</a:t>
            </a:r>
            <a:r>
              <a:rPr lang="el-GR" dirty="0" smtClean="0"/>
              <a:t>». </a:t>
            </a:r>
          </a:p>
          <a:p>
            <a:pPr eaLnBrk="1" fontAlgn="auto" hangingPunct="1">
              <a:spcAft>
                <a:spcPts val="0"/>
              </a:spcAft>
              <a:defRPr/>
            </a:pPr>
            <a:r>
              <a:rPr lang="el-GR" dirty="0" smtClean="0"/>
              <a:t>Εάν το σήμα </a:t>
            </a:r>
            <a:r>
              <a:rPr lang="en-US" dirty="0" smtClean="0"/>
              <a:t>S</a:t>
            </a:r>
            <a:r>
              <a:rPr lang="el-GR" dirty="0" smtClean="0"/>
              <a:t>’</a:t>
            </a:r>
            <a:r>
              <a:rPr lang="en-US" dirty="0" smtClean="0"/>
              <a:t> </a:t>
            </a:r>
            <a:r>
              <a:rPr lang="el-GR" dirty="0" smtClean="0"/>
              <a:t>είναι λογικό «1» στην έξοδο έχουμε  ότι και στην είσοδο</a:t>
            </a:r>
          </a:p>
          <a:p>
            <a:pPr eaLnBrk="1" fontAlgn="auto" hangingPunct="1">
              <a:spcAft>
                <a:spcPts val="0"/>
              </a:spcAft>
              <a:defRPr/>
            </a:pPr>
            <a:endParaRPr lang="el-GR" dirty="0" smtClean="0"/>
          </a:p>
        </p:txBody>
      </p:sp>
    </p:spTree>
    <p:custDataLst>
      <p:tags r:id="rId1"/>
    </p:custDataLst>
    <p:extLst>
      <p:ext uri="{BB962C8B-B14F-4D97-AF65-F5344CB8AC3E}">
        <p14:creationId xmlns:p14="http://schemas.microsoft.com/office/powerpoint/2010/main" val="3338144282"/>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3"/>
          <p:cNvSpPr>
            <a:spLocks noGrp="1"/>
          </p:cNvSpPr>
          <p:nvPr>
            <p:ph type="title"/>
          </p:nvPr>
        </p:nvSpPr>
        <p:spPr>
          <a:xfrm>
            <a:off x="0" y="274638"/>
            <a:ext cx="9144000" cy="1143000"/>
          </a:xfrm>
        </p:spPr>
        <p:txBody>
          <a:bodyPr/>
          <a:lstStyle/>
          <a:p>
            <a:pPr eaLnBrk="1" hangingPunct="1"/>
            <a:r>
              <a:rPr lang="el-GR" altLang="el-GR" smtClean="0"/>
              <a:t>Σημείωμα Ιστορικού Εκδόσεων</a:t>
            </a:r>
            <a:r>
              <a:rPr lang="en-US" altLang="el-GR" smtClean="0"/>
              <a:t> </a:t>
            </a:r>
            <a:r>
              <a:rPr lang="el-GR" altLang="el-GR" smtClean="0"/>
              <a:t>Έργου</a:t>
            </a:r>
          </a:p>
        </p:txBody>
      </p:sp>
      <p:sp>
        <p:nvSpPr>
          <p:cNvPr id="63491" name="Content Placeholder 4"/>
          <p:cNvSpPr>
            <a:spLocks noGrp="1"/>
          </p:cNvSpPr>
          <p:nvPr>
            <p:ph idx="1"/>
          </p:nvPr>
        </p:nvSpPr>
        <p:spPr>
          <a:xfrm>
            <a:off x="234950" y="1557338"/>
            <a:ext cx="8585200" cy="4525962"/>
          </a:xfrm>
        </p:spPr>
        <p:txBody>
          <a:bodyPr/>
          <a:lstStyle/>
          <a:p>
            <a:pPr marL="0" indent="0" eaLnBrk="1" hangingPunct="1">
              <a:buFont typeface="Arial" panose="020B0604020202020204" pitchFamily="34" charset="0"/>
              <a:buNone/>
            </a:pPr>
            <a:r>
              <a:rPr lang="el-GR" altLang="el-GR" sz="2000" dirty="0" smtClean="0"/>
              <a:t>Το παρόν έργο αποτελεί την έκδοση 1.0.  </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hangingPunct="1"/>
            <a:r>
              <a:rPr lang="el-GR" altLang="el-GR" smtClean="0"/>
              <a:t>Σημείωμα Αναφοράς</a:t>
            </a:r>
          </a:p>
        </p:txBody>
      </p:sp>
      <p:sp>
        <p:nvSpPr>
          <p:cNvPr id="65539" name="Content Placeholder 2"/>
          <p:cNvSpPr>
            <a:spLocks noGrp="1"/>
          </p:cNvSpPr>
          <p:nvPr>
            <p:ph idx="1"/>
          </p:nvPr>
        </p:nvSpPr>
        <p:spPr/>
        <p:txBody>
          <a:bodyPr/>
          <a:lstStyle/>
          <a:p>
            <a:pPr marL="0" indent="0" eaLnBrk="1" hangingPunct="1">
              <a:buNone/>
            </a:pPr>
            <a:r>
              <a:rPr lang="el-GR" altLang="el-GR" sz="2000" dirty="0" err="1" smtClean="0"/>
              <a:t>Copyright</a:t>
            </a:r>
            <a:r>
              <a:rPr lang="el-GR" altLang="el-GR" sz="2000" dirty="0" smtClean="0"/>
              <a:t> </a:t>
            </a:r>
            <a:r>
              <a:rPr lang="el-GR" altLang="el-GR" sz="2000" dirty="0" err="1" smtClean="0"/>
              <a:t>Εθνικόν</a:t>
            </a:r>
            <a:r>
              <a:rPr lang="el-GR" altLang="el-GR" sz="2000" dirty="0" smtClean="0"/>
              <a:t> και </a:t>
            </a:r>
            <a:r>
              <a:rPr lang="el-GR" altLang="el-GR" sz="2000" dirty="0" err="1" smtClean="0"/>
              <a:t>Καποδιστριακόν</a:t>
            </a:r>
            <a:r>
              <a:rPr lang="el-GR" altLang="el-GR" sz="2000" dirty="0" smtClean="0"/>
              <a:t> </a:t>
            </a:r>
            <a:r>
              <a:rPr lang="el-GR" altLang="el-GR" sz="2000" dirty="0" err="1" smtClean="0"/>
              <a:t>Πανεπιστήμιον</a:t>
            </a:r>
            <a:r>
              <a:rPr lang="el-GR" altLang="el-GR" sz="2000" dirty="0" smtClean="0"/>
              <a:t> Αθηνών</a:t>
            </a:r>
            <a:r>
              <a:rPr lang="en-US" altLang="el-GR" sz="2000" dirty="0" smtClean="0"/>
              <a:t>,</a:t>
            </a:r>
            <a:r>
              <a:rPr lang="el-GR" altLang="el-GR" sz="2000" dirty="0" smtClean="0"/>
              <a:t> </a:t>
            </a:r>
            <a:r>
              <a:rPr lang="el-GR" altLang="el-GR" sz="2000" dirty="0" err="1" smtClean="0"/>
              <a:t>Αραπογιάννη</a:t>
            </a:r>
            <a:r>
              <a:rPr lang="el-GR" altLang="el-GR" sz="2000" dirty="0" smtClean="0"/>
              <a:t> Αγγελική 2015. </a:t>
            </a:r>
            <a:r>
              <a:rPr lang="el-GR" altLang="el-GR" sz="2000" dirty="0"/>
              <a:t>«Σχεδίαση CMOS Ψηφιακών Ολοκληρωμένων </a:t>
            </a:r>
            <a:r>
              <a:rPr lang="el-GR" altLang="el-GR" sz="2000" dirty="0" smtClean="0"/>
              <a:t>Κυκλωμάτων</a:t>
            </a:r>
            <a:r>
              <a:rPr lang="en-US" altLang="el-GR" sz="2000" dirty="0" smtClean="0"/>
              <a:t>. </a:t>
            </a:r>
            <a:r>
              <a:rPr lang="el-GR" altLang="el-GR" sz="2000" dirty="0" smtClean="0"/>
              <a:t>Στοιχεία μνήμης.». </a:t>
            </a:r>
            <a:r>
              <a:rPr lang="el-GR" altLang="el-GR" sz="2000" dirty="0" smtClean="0"/>
              <a:t>Έκδοση: 1.0. Αθήνα 2015. Διαθέσιμο από τη δικτυακή διεύθυνση: </a:t>
            </a:r>
            <a:r>
              <a:rPr lang="en-US" altLang="el-GR" sz="2000" u="sng" dirty="0">
                <a:hlinkClick r:id="rId3"/>
              </a:rPr>
              <a:t>http://opencourses.uoa.gr/courses/DI102</a:t>
            </a:r>
            <a:r>
              <a:rPr lang="en-US" altLang="el-GR" sz="2000" u="sng" dirty="0" smtClean="0">
                <a:hlinkClick r:id="rId3"/>
              </a:rPr>
              <a:t>/</a:t>
            </a:r>
            <a:r>
              <a:rPr lang="el-GR" altLang="el-GR" sz="2000" dirty="0"/>
              <a:t>.</a:t>
            </a:r>
            <a:endParaRPr lang="el-GR" altLang="el-GR" sz="2000" dirty="0" smtClean="0"/>
          </a:p>
        </p:txBody>
      </p:sp>
    </p:spTree>
    <p:extLst>
      <p:ext uri="{BB962C8B-B14F-4D97-AF65-F5344CB8AC3E}">
        <p14:creationId xmlns:p14="http://schemas.microsoft.com/office/powerpoint/2010/main" val="882652418"/>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457200" y="-161925"/>
            <a:ext cx="8229600" cy="1143000"/>
          </a:xfrm>
        </p:spPr>
        <p:txBody>
          <a:bodyPr/>
          <a:lstStyle/>
          <a:p>
            <a:pPr eaLnBrk="1" hangingPunct="1"/>
            <a:r>
              <a:rPr lang="el-GR" altLang="el-GR" smtClean="0"/>
              <a:t>Σημείωμα Αδειοδότησης</a:t>
            </a:r>
          </a:p>
        </p:txBody>
      </p:sp>
      <p:sp>
        <p:nvSpPr>
          <p:cNvPr id="67587" name="Content Placeholder 2"/>
          <p:cNvSpPr>
            <a:spLocks noGrp="1"/>
          </p:cNvSpPr>
          <p:nvPr>
            <p:ph idx="1"/>
          </p:nvPr>
        </p:nvSpPr>
        <p:spPr>
          <a:xfrm>
            <a:off x="107950" y="765175"/>
            <a:ext cx="8928100" cy="1439863"/>
          </a:xfrm>
        </p:spPr>
        <p:txBody>
          <a:bodyPr/>
          <a:lstStyle/>
          <a:p>
            <a:pPr marL="0" indent="0" eaLnBrk="1" hangingPunct="1">
              <a:buFont typeface="Arial" panose="020B0604020202020204" pitchFamily="34" charset="0"/>
              <a:buNone/>
            </a:pPr>
            <a:r>
              <a:rPr lang="el-GR" altLang="el-GR"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eaLnBrk="1" hangingPunct="1">
              <a:buFont typeface="Arial" panose="020B0604020202020204" pitchFamily="34" charset="0"/>
              <a:buNone/>
            </a:pPr>
            <a:endParaRPr lang="el-GR" altLang="el-GR" sz="2000" smtClean="0"/>
          </a:p>
        </p:txBody>
      </p:sp>
      <p:pic>
        <p:nvPicPr>
          <p:cNvPr id="6758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hangingPunct="1">
              <a:defRPr/>
            </a:pPr>
            <a:r>
              <a:rPr lang="el-GR" dirty="0"/>
              <a:t>[1] http://creativecommons.org/licenses/by-nc-sa/4.0/ </a:t>
            </a:r>
            <a:endParaRPr lang="en-US"/>
          </a:p>
          <a:p>
            <a:pPr eaLnBrk="1" hangingPunct="1">
              <a:defRPr/>
            </a:pPr>
            <a:endParaRPr lang="el-GR" dirty="0"/>
          </a:p>
          <a:p>
            <a:pPr eaLnBrk="1" hangingPunct="1">
              <a:defRPr/>
            </a:pPr>
            <a:r>
              <a:rPr lang="el-GR" dirty="0"/>
              <a:t>Ως </a:t>
            </a:r>
            <a:r>
              <a:rPr lang="el-GR" b="1" dirty="0"/>
              <a:t>Μη Εμπορική</a:t>
            </a:r>
            <a:r>
              <a:rPr lang="el-GR" dirty="0"/>
              <a:t> ορίζεται η χρήση:</a:t>
            </a:r>
          </a:p>
          <a:p>
            <a:pPr marL="342900" indent="-342900" eaLnBrk="1" hangingPunct="1">
              <a:buFont typeface="Arial" panose="020B0604020202020204" pitchFamily="34" charset="0"/>
              <a:buChar char="•"/>
              <a:defRP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indent="-342900" eaLnBrk="1" hangingPunct="1">
              <a:buFont typeface="Arial" panose="020B0604020202020204" pitchFamily="34" charset="0"/>
              <a:buChar char="•"/>
              <a:defRP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indent="-342900" eaLnBrk="1" hangingPunct="1">
              <a:buFont typeface="Arial" panose="020B0604020202020204" pitchFamily="34" charset="0"/>
              <a:buChar char="•"/>
              <a:defRP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τόπο</a:t>
            </a:r>
            <a:endParaRPr lang="en-US" dirty="0"/>
          </a:p>
          <a:p>
            <a:pPr marL="342900" indent="-342900" eaLnBrk="1" hangingPunct="1">
              <a:buFont typeface="Arial" panose="020B0604020202020204" pitchFamily="34" charset="0"/>
              <a:buChar char="•"/>
              <a:defRPr/>
            </a:pPr>
            <a:endParaRPr lang="el-GR" dirty="0"/>
          </a:p>
          <a:p>
            <a:pPr eaLnBrk="1" hangingPunct="1">
              <a:defRPr/>
            </a:pPr>
            <a:r>
              <a:rPr lang="el-GR" dirty="0"/>
              <a:t>Ο 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p>
        </p:txBody>
      </p:sp>
    </p:spTree>
    <p:custDataLst>
      <p:tags r:id="rId1"/>
    </p:custData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l-GR" altLang="el-GR" smtClean="0"/>
              <a:t>Διατήρηση Σημειωμάτων</a:t>
            </a:r>
          </a:p>
        </p:txBody>
      </p:sp>
      <p:sp>
        <p:nvSpPr>
          <p:cNvPr id="3" name="Content Placeholder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eaLnBrk="1" fontAlgn="auto" hangingPunct="1">
              <a:spcAft>
                <a:spcPts val="0"/>
              </a:spcAft>
              <a:buFont typeface="Wingdings" panose="05000000000000000000" pitchFamily="2" charset="2"/>
              <a:buChar char="§"/>
              <a:defRPr/>
            </a:pPr>
            <a:r>
              <a:rPr lang="el-GR" sz="2000" dirty="0" err="1"/>
              <a:t>τ</a:t>
            </a:r>
            <a:r>
              <a:rPr lang="en-US" sz="2000" dirty="0" smtClean="0"/>
              <a:t>ο </a:t>
            </a:r>
            <a:r>
              <a:rPr lang="en-US" sz="2000" dirty="0" err="1"/>
              <a:t>Σημείωμ</a:t>
            </a:r>
            <a:r>
              <a:rPr lang="en-US" sz="2000" dirty="0"/>
              <a:t>α Αναφοράς</a:t>
            </a:r>
            <a:endParaRPr lang="el-GR" sz="2000" dirty="0"/>
          </a:p>
          <a:p>
            <a:pPr lvl="1" eaLnBrk="1" fontAlgn="auto" hangingPunct="1">
              <a:spcAft>
                <a:spcPts val="0"/>
              </a:spcAft>
              <a:buFont typeface="Wingdings" panose="05000000000000000000" pitchFamily="2" charset="2"/>
              <a:buChar char="§"/>
              <a:defRP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eaLnBrk="1" fontAlgn="auto" hangingPunct="1">
              <a:spcAft>
                <a:spcPts val="0"/>
              </a:spcAft>
              <a:buFont typeface="Wingdings" panose="05000000000000000000" pitchFamily="2" charset="2"/>
              <a:buChar char="§"/>
              <a:defRP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eaLnBrk="1" fontAlgn="auto" hangingPunct="1">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p>
          <a:p>
            <a:pPr marL="0" indent="0" eaLnBrk="1" fontAlgn="auto" hangingPunct="1">
              <a:spcAft>
                <a:spcPts val="0"/>
              </a:spcAft>
              <a:buFont typeface="Arial" panose="020B0604020202020204" pitchFamily="34" charset="0"/>
              <a:buNone/>
              <a:defRPr/>
            </a:pPr>
            <a:r>
              <a:rPr lang="el-GR" sz="2400" dirty="0"/>
              <a:t>μαζί με τους συνοδευόμενους </a:t>
            </a:r>
            <a:r>
              <a:rPr lang="el-GR" sz="2400" dirty="0" err="1"/>
              <a:t>υπερσυνδέσμους</a:t>
            </a:r>
            <a:r>
              <a:rPr lang="el-GR" sz="2400" dirty="0"/>
              <a:t>.</a:t>
            </a:r>
          </a:p>
          <a:p>
            <a:pPr eaLnBrk="1" fontAlgn="auto" hangingPunct="1">
              <a:spcAft>
                <a:spcPts val="0"/>
              </a:spcAft>
              <a:defRPr/>
            </a:pPr>
            <a:endParaRPr lang="el-GR" sz="20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l-GR" altLang="el-GR" smtClean="0"/>
              <a:t>Ταυτόχρονο </a:t>
            </a:r>
            <a:r>
              <a:rPr lang="en-US" altLang="el-GR" smtClean="0"/>
              <a:t>SET - RESET</a:t>
            </a:r>
            <a:endParaRPr lang="el-GR" altLang="el-GR" smtClean="0"/>
          </a:p>
        </p:txBody>
      </p:sp>
      <p:grpSp>
        <p:nvGrpSpPr>
          <p:cNvPr id="7172" name="Group 2" descr="Υλοποίηση της λειτουργίας Reset-Set με 3 λογικές πύλες"/>
          <p:cNvGrpSpPr>
            <a:grpSpLocks/>
          </p:cNvGrpSpPr>
          <p:nvPr/>
        </p:nvGrpSpPr>
        <p:grpSpPr bwMode="auto">
          <a:xfrm>
            <a:off x="1574800" y="1346200"/>
            <a:ext cx="5546725" cy="2162175"/>
            <a:chOff x="2481" y="2121"/>
            <a:chExt cx="8734" cy="3405"/>
          </a:xfrm>
        </p:grpSpPr>
        <p:grpSp>
          <p:nvGrpSpPr>
            <p:cNvPr id="7173" name="Group 3"/>
            <p:cNvGrpSpPr>
              <a:grpSpLocks/>
            </p:cNvGrpSpPr>
            <p:nvPr/>
          </p:nvGrpSpPr>
          <p:grpSpPr bwMode="auto">
            <a:xfrm>
              <a:off x="7248" y="2121"/>
              <a:ext cx="3967" cy="2951"/>
              <a:chOff x="6340" y="5299"/>
              <a:chExt cx="3967" cy="2951"/>
            </a:xfrm>
          </p:grpSpPr>
          <p:sp>
            <p:nvSpPr>
              <p:cNvPr id="7190" name="Text Box 4" descr="Υλοποίηση της λειτουργίας Reset-Set με 3 λογικές πύλες"/>
              <p:cNvSpPr txBox="1">
                <a:spLocks noChangeArrowheads="1"/>
              </p:cNvSpPr>
              <p:nvPr>
                <p:custDataLst>
                  <p:tags r:id="rId4"/>
                </p:custDataLst>
              </p:nvPr>
            </p:nvSpPr>
            <p:spPr bwMode="auto">
              <a:xfrm>
                <a:off x="9064" y="6431"/>
                <a:ext cx="1243"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OUT</a:t>
                </a:r>
                <a:endParaRPr lang="el-GR" altLang="el-GR" dirty="0"/>
              </a:p>
            </p:txBody>
          </p:sp>
          <p:sp>
            <p:nvSpPr>
              <p:cNvPr id="7191" name="Text Box 5" descr="[DECORATIVE]"/>
              <p:cNvSpPr txBox="1">
                <a:spLocks noChangeArrowheads="1"/>
              </p:cNvSpPr>
              <p:nvPr>
                <p:custDataLst>
                  <p:tags r:id="rId5"/>
                </p:custDataLst>
              </p:nvPr>
            </p:nvSpPr>
            <p:spPr bwMode="auto">
              <a:xfrm>
                <a:off x="6340" y="5299"/>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cxnSp>
            <p:nvCxnSpPr>
              <p:cNvPr id="7192" name="AutoShape 6" descr="[DECORATIVE]"/>
              <p:cNvCxnSpPr>
                <a:cxnSpLocks noChangeShapeType="1"/>
              </p:cNvCxnSpPr>
              <p:nvPr/>
            </p:nvCxnSpPr>
            <p:spPr bwMode="auto">
              <a:xfrm>
                <a:off x="6340" y="6661"/>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193" name="AutoShape 7" descr="[DECORATIVE]"/>
              <p:cNvCxnSpPr>
                <a:cxnSpLocks noChangeShapeType="1"/>
              </p:cNvCxnSpPr>
              <p:nvPr/>
            </p:nvCxnSpPr>
            <p:spPr bwMode="auto">
              <a:xfrm>
                <a:off x="6340" y="7569"/>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194" name="AutoShape 8" descr="[DECORATIVE]"/>
              <p:cNvCxnSpPr>
                <a:cxnSpLocks noChangeShapeType="1"/>
              </p:cNvCxnSpPr>
              <p:nvPr/>
            </p:nvCxnSpPr>
            <p:spPr bwMode="auto">
              <a:xfrm>
                <a:off x="6567" y="6661"/>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7195" name="AutoShape 9" descr="[DECORATIVE]"/>
              <p:cNvSpPr>
                <a:spLocks noChangeArrowheads="1"/>
              </p:cNvSpPr>
              <p:nvPr/>
            </p:nvSpPr>
            <p:spPr bwMode="auto">
              <a:xfrm>
                <a:off x="6567" y="6207"/>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7196" name="AutoShape 10" descr="[DECORATIVE]"/>
              <p:cNvCxnSpPr>
                <a:cxnSpLocks noChangeShapeType="1"/>
              </p:cNvCxnSpPr>
              <p:nvPr/>
            </p:nvCxnSpPr>
            <p:spPr bwMode="auto">
              <a:xfrm>
                <a:off x="8383" y="7115"/>
                <a:ext cx="101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7197" name="Oval 11" descr="[DECORATIVE]"/>
              <p:cNvSpPr>
                <a:spLocks noChangeArrowheads="1"/>
              </p:cNvSpPr>
              <p:nvPr/>
            </p:nvSpPr>
            <p:spPr bwMode="auto">
              <a:xfrm>
                <a:off x="7021" y="6207"/>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7198" name="Rectangle 12" descr="[DECORATIVE]"/>
              <p:cNvSpPr>
                <a:spLocks noChangeArrowheads="1"/>
              </p:cNvSpPr>
              <p:nvPr/>
            </p:nvSpPr>
            <p:spPr bwMode="auto">
              <a:xfrm>
                <a:off x="6340" y="5980"/>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7199" name="AutoShape 13" descr="[DECORATIVE]"/>
              <p:cNvCxnSpPr>
                <a:cxnSpLocks noChangeShapeType="1"/>
              </p:cNvCxnSpPr>
              <p:nvPr/>
            </p:nvCxnSpPr>
            <p:spPr bwMode="auto">
              <a:xfrm>
                <a:off x="6794" y="6661"/>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200" name="AutoShape 14" descr="[DECORATIVE]"/>
              <p:cNvCxnSpPr>
                <a:cxnSpLocks noChangeShapeType="1"/>
              </p:cNvCxnSpPr>
              <p:nvPr/>
            </p:nvCxnSpPr>
            <p:spPr bwMode="auto">
              <a:xfrm>
                <a:off x="6794" y="7569"/>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201" name="AutoShape 15" descr="[DECORATIVE]"/>
              <p:cNvCxnSpPr>
                <a:cxnSpLocks noChangeShapeType="1"/>
              </p:cNvCxnSpPr>
              <p:nvPr/>
            </p:nvCxnSpPr>
            <p:spPr bwMode="auto">
              <a:xfrm flipV="1">
                <a:off x="6794" y="5753"/>
                <a:ext cx="0" cy="90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7174" name="Text Box 16" descr="[DECORATIVE]"/>
            <p:cNvSpPr txBox="1">
              <a:spLocks noChangeArrowheads="1"/>
            </p:cNvSpPr>
            <p:nvPr>
              <p:custDataLst>
                <p:tags r:id="rId2"/>
              </p:custDataLst>
            </p:nvPr>
          </p:nvSpPr>
          <p:spPr bwMode="auto">
            <a:xfrm>
              <a:off x="4524" y="4391"/>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IN</a:t>
              </a:r>
              <a:endParaRPr lang="el-GR" altLang="el-GR" dirty="0"/>
            </a:p>
          </p:txBody>
        </p:sp>
        <p:sp>
          <p:nvSpPr>
            <p:cNvPr id="7175" name="Text Box 17" descr="[DECORATIVE]"/>
            <p:cNvSpPr txBox="1">
              <a:spLocks noChangeArrowheads="1"/>
            </p:cNvSpPr>
            <p:nvPr>
              <p:custDataLst>
                <p:tags r:id="rId3"/>
              </p:custDataLst>
            </p:nvPr>
          </p:nvSpPr>
          <p:spPr bwMode="auto">
            <a:xfrm>
              <a:off x="2481" y="2348"/>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R</a:t>
              </a:r>
              <a:endParaRPr lang="el-GR" altLang="el-GR" dirty="0"/>
            </a:p>
          </p:txBody>
        </p:sp>
        <p:sp>
          <p:nvSpPr>
            <p:cNvPr id="7176" name="AutoShape 18" descr="[DECORATIVE]"/>
            <p:cNvSpPr>
              <a:spLocks noChangeArrowheads="1"/>
            </p:cNvSpPr>
            <p:nvPr/>
          </p:nvSpPr>
          <p:spPr bwMode="auto">
            <a:xfrm>
              <a:off x="5432" y="3483"/>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7177" name="Rectangle 19" descr="[DECORATIVE]"/>
            <p:cNvSpPr>
              <a:spLocks noChangeArrowheads="1"/>
            </p:cNvSpPr>
            <p:nvPr/>
          </p:nvSpPr>
          <p:spPr bwMode="auto">
            <a:xfrm>
              <a:off x="5205" y="3256"/>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7178" name="AutoShape 20" descr="[DECORATIVE]"/>
            <p:cNvCxnSpPr>
              <a:cxnSpLocks noChangeShapeType="1"/>
            </p:cNvCxnSpPr>
            <p:nvPr/>
          </p:nvCxnSpPr>
          <p:spPr bwMode="auto">
            <a:xfrm>
              <a:off x="6340" y="3483"/>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179" name="AutoShape 21" descr="[DECORATIVE]"/>
            <p:cNvCxnSpPr>
              <a:cxnSpLocks noChangeShapeType="1"/>
            </p:cNvCxnSpPr>
            <p:nvPr/>
          </p:nvCxnSpPr>
          <p:spPr bwMode="auto">
            <a:xfrm>
              <a:off x="5432" y="3937"/>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180" name="AutoShape 22" descr="[DECORATIVE]"/>
            <p:cNvCxnSpPr>
              <a:cxnSpLocks noChangeShapeType="1"/>
            </p:cNvCxnSpPr>
            <p:nvPr/>
          </p:nvCxnSpPr>
          <p:spPr bwMode="auto">
            <a:xfrm>
              <a:off x="5432" y="4845"/>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181" name="AutoShape 23" descr="[DECORATIVE]"/>
            <p:cNvCxnSpPr>
              <a:cxnSpLocks noChangeShapeType="1"/>
            </p:cNvCxnSpPr>
            <p:nvPr/>
          </p:nvCxnSpPr>
          <p:spPr bwMode="auto">
            <a:xfrm>
              <a:off x="7248" y="4391"/>
              <a:ext cx="56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182" name="AutoShape 24" descr="[DECORATIVE]"/>
            <p:cNvCxnSpPr>
              <a:cxnSpLocks noChangeShapeType="1"/>
            </p:cNvCxnSpPr>
            <p:nvPr/>
          </p:nvCxnSpPr>
          <p:spPr bwMode="auto">
            <a:xfrm flipV="1">
              <a:off x="2935" y="3256"/>
              <a:ext cx="0" cy="679"/>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nvGrpSpPr>
            <p:cNvPr id="7183" name="Group 25"/>
            <p:cNvGrpSpPr>
              <a:grpSpLocks/>
            </p:cNvGrpSpPr>
            <p:nvPr/>
          </p:nvGrpSpPr>
          <p:grpSpPr bwMode="auto">
            <a:xfrm>
              <a:off x="2935" y="3256"/>
              <a:ext cx="2951" cy="1362"/>
              <a:chOff x="2935" y="3256"/>
              <a:chExt cx="2951" cy="1362"/>
            </a:xfrm>
          </p:grpSpPr>
          <p:cxnSp>
            <p:nvCxnSpPr>
              <p:cNvPr id="7184" name="AutoShape 26" descr="[DECORATIVE]"/>
              <p:cNvCxnSpPr>
                <a:cxnSpLocks noChangeShapeType="1"/>
              </p:cNvCxnSpPr>
              <p:nvPr/>
            </p:nvCxnSpPr>
            <p:spPr bwMode="auto">
              <a:xfrm>
                <a:off x="3616" y="3256"/>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185" name="AutoShape 27" descr="[DECORATIVE]"/>
              <p:cNvCxnSpPr>
                <a:cxnSpLocks noChangeShapeType="1"/>
              </p:cNvCxnSpPr>
              <p:nvPr/>
            </p:nvCxnSpPr>
            <p:spPr bwMode="auto">
              <a:xfrm>
                <a:off x="3616" y="325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186" name="AutoShape 28" descr="[DECORATIVE]"/>
              <p:cNvCxnSpPr>
                <a:cxnSpLocks noChangeShapeType="1"/>
              </p:cNvCxnSpPr>
              <p:nvPr/>
            </p:nvCxnSpPr>
            <p:spPr bwMode="auto">
              <a:xfrm flipV="1">
                <a:off x="3616" y="3937"/>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7187" name="Oval 29" descr="[DECORATIVE]"/>
              <p:cNvSpPr>
                <a:spLocks noChangeArrowheads="1"/>
              </p:cNvSpPr>
              <p:nvPr/>
            </p:nvSpPr>
            <p:spPr bwMode="auto">
              <a:xfrm>
                <a:off x="4978" y="3710"/>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7188" name="AutoShape 30" descr="[DECORATIVE]"/>
              <p:cNvCxnSpPr>
                <a:cxnSpLocks noChangeShapeType="1"/>
              </p:cNvCxnSpPr>
              <p:nvPr/>
            </p:nvCxnSpPr>
            <p:spPr bwMode="auto">
              <a:xfrm>
                <a:off x="2935" y="3937"/>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7189" name="AutoShape 31" descr="[DECORATIVE]"/>
              <p:cNvCxnSpPr>
                <a:cxnSpLocks noChangeShapeType="1"/>
              </p:cNvCxnSpPr>
              <p:nvPr/>
            </p:nvCxnSpPr>
            <p:spPr bwMode="auto">
              <a:xfrm>
                <a:off x="5432" y="3937"/>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sp>
        <p:nvSpPr>
          <p:cNvPr id="7171" name="Content Placeholder 2"/>
          <p:cNvSpPr>
            <a:spLocks noGrp="1"/>
          </p:cNvSpPr>
          <p:nvPr>
            <p:ph idx="1"/>
          </p:nvPr>
        </p:nvSpPr>
        <p:spPr>
          <a:xfrm>
            <a:off x="487392" y="3521392"/>
            <a:ext cx="8229600" cy="2714625"/>
          </a:xfrm>
        </p:spPr>
        <p:txBody>
          <a:bodyPr/>
          <a:lstStyle/>
          <a:p>
            <a:pPr eaLnBrk="1" hangingPunct="1"/>
            <a:r>
              <a:rPr lang="el-GR" altLang="el-GR" sz="2400" smtClean="0"/>
              <a:t>Με αυτό το κύκλωμα μπορούμε να έχουμε και τις δύο λειτουργίες</a:t>
            </a:r>
          </a:p>
          <a:p>
            <a:pPr eaLnBrk="1" hangingPunct="1"/>
            <a:r>
              <a:rPr lang="el-GR" altLang="el-GR" sz="2400" smtClean="0"/>
              <a:t>Με </a:t>
            </a:r>
            <a:r>
              <a:rPr lang="en-US" altLang="el-GR" sz="2400" smtClean="0"/>
              <a:t>S=“1” </a:t>
            </a:r>
            <a:r>
              <a:rPr lang="el-GR" altLang="el-GR" sz="2400" smtClean="0"/>
              <a:t>η έξοδος είναι λογικό «1»</a:t>
            </a:r>
          </a:p>
          <a:p>
            <a:pPr eaLnBrk="1" hangingPunct="1"/>
            <a:r>
              <a:rPr lang="el-GR" altLang="el-GR" sz="2400" smtClean="0"/>
              <a:t>Με </a:t>
            </a:r>
            <a:r>
              <a:rPr lang="en-US" altLang="el-GR" sz="2400" smtClean="0"/>
              <a:t>R=“1” </a:t>
            </a:r>
            <a:r>
              <a:rPr lang="el-GR" altLang="el-GR" sz="2400" smtClean="0"/>
              <a:t>η έξοδος είναι λογικό «</a:t>
            </a:r>
            <a:r>
              <a:rPr lang="en-US" altLang="el-GR" sz="2400" smtClean="0"/>
              <a:t>0</a:t>
            </a:r>
            <a:r>
              <a:rPr lang="el-GR" altLang="el-GR" sz="2400" smtClean="0"/>
              <a:t>»</a:t>
            </a:r>
            <a:r>
              <a:rPr lang="en-US" altLang="el-GR" sz="2400" smtClean="0"/>
              <a:t> (</a:t>
            </a:r>
            <a:r>
              <a:rPr lang="el-GR" altLang="el-GR" sz="2400" smtClean="0"/>
              <a:t>Εάν το </a:t>
            </a:r>
            <a:r>
              <a:rPr lang="en-US" altLang="el-GR" sz="2400" smtClean="0"/>
              <a:t>S </a:t>
            </a:r>
            <a:r>
              <a:rPr lang="el-GR" altLang="el-GR" sz="2400" smtClean="0"/>
              <a:t>δεν είναι ενεργοποιημένο)</a:t>
            </a:r>
          </a:p>
          <a:p>
            <a:pPr eaLnBrk="1" hangingPunct="1"/>
            <a:r>
              <a:rPr lang="el-GR" altLang="el-GR" sz="2400" smtClean="0"/>
              <a:t>Με </a:t>
            </a:r>
            <a:r>
              <a:rPr lang="en-US" altLang="el-GR" sz="2400" smtClean="0"/>
              <a:t>S=R=“0” </a:t>
            </a:r>
            <a:r>
              <a:rPr lang="el-GR" altLang="el-GR" sz="2400" smtClean="0"/>
              <a:t>η έξοδος είναι η είσοδος</a:t>
            </a:r>
          </a:p>
          <a:p>
            <a:pPr eaLnBrk="1" hangingPunct="1"/>
            <a:endParaRPr lang="el-GR" altLang="el-GR" smtClean="0"/>
          </a:p>
        </p:txBody>
      </p:sp>
    </p:spTree>
    <p:custDataLst>
      <p:tags r:id="rId1"/>
    </p:custDataLst>
    <p:extLst>
      <p:ext uri="{BB962C8B-B14F-4D97-AF65-F5344CB8AC3E}">
        <p14:creationId xmlns:p14="http://schemas.microsoft.com/office/powerpoint/2010/main" val="397780306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l-GR" altLang="el-GR" smtClean="0"/>
              <a:t>Ατέρμων Κύκλος- Μνήμη</a:t>
            </a:r>
          </a:p>
        </p:txBody>
      </p:sp>
      <p:grpSp>
        <p:nvGrpSpPr>
          <p:cNvPr id="8196" name="Group 2" descr="Υλοποίηση της λειτουργίας Reset-Set με 3 λογικές πύλες"/>
          <p:cNvGrpSpPr>
            <a:grpSpLocks/>
          </p:cNvGrpSpPr>
          <p:nvPr/>
        </p:nvGrpSpPr>
        <p:grpSpPr bwMode="auto">
          <a:xfrm>
            <a:off x="1643063" y="1214438"/>
            <a:ext cx="5045075" cy="2449512"/>
            <a:chOff x="1800" y="6207"/>
            <a:chExt cx="7945" cy="3859"/>
          </a:xfrm>
        </p:grpSpPr>
        <p:sp>
          <p:nvSpPr>
            <p:cNvPr id="8197" name="Text Box 3" descr="Υλοποίηση της λειτουργίας Reset-Set με 3 λογικές πύλες"/>
            <p:cNvSpPr txBox="1">
              <a:spLocks noChangeArrowheads="1"/>
            </p:cNvSpPr>
            <p:nvPr>
              <p:custDataLst>
                <p:tags r:id="rId2"/>
              </p:custDataLst>
            </p:nvPr>
          </p:nvSpPr>
          <p:spPr bwMode="auto">
            <a:xfrm>
              <a:off x="1800" y="6661"/>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R</a:t>
              </a:r>
              <a:endParaRPr lang="el-GR" altLang="el-GR" dirty="0"/>
            </a:p>
          </p:txBody>
        </p:sp>
        <p:cxnSp>
          <p:nvCxnSpPr>
            <p:cNvPr id="8198" name="AutoShape 4" descr="[DECORATIVE]"/>
            <p:cNvCxnSpPr>
              <a:cxnSpLocks noChangeShapeType="1"/>
            </p:cNvCxnSpPr>
            <p:nvPr/>
          </p:nvCxnSpPr>
          <p:spPr bwMode="auto">
            <a:xfrm flipV="1">
              <a:off x="2254" y="7569"/>
              <a:ext cx="0" cy="679"/>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8199" name="Text Box 5" descr="[DECORATIVE]"/>
            <p:cNvSpPr txBox="1">
              <a:spLocks noChangeArrowheads="1"/>
            </p:cNvSpPr>
            <p:nvPr>
              <p:custDataLst>
                <p:tags r:id="rId3"/>
              </p:custDataLst>
            </p:nvPr>
          </p:nvSpPr>
          <p:spPr bwMode="auto">
            <a:xfrm>
              <a:off x="6567" y="6207"/>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grpSp>
          <p:nvGrpSpPr>
            <p:cNvPr id="8200" name="Group 6"/>
            <p:cNvGrpSpPr>
              <a:grpSpLocks/>
            </p:cNvGrpSpPr>
            <p:nvPr/>
          </p:nvGrpSpPr>
          <p:grpSpPr bwMode="auto">
            <a:xfrm>
              <a:off x="4524" y="7569"/>
              <a:ext cx="2497" cy="2270"/>
              <a:chOff x="4524" y="7569"/>
              <a:chExt cx="2497" cy="2270"/>
            </a:xfrm>
          </p:grpSpPr>
          <p:sp>
            <p:nvSpPr>
              <p:cNvPr id="8223" name="AutoShape 7" descr="[DECORATIVE]"/>
              <p:cNvSpPr>
                <a:spLocks noChangeArrowheads="1"/>
              </p:cNvSpPr>
              <p:nvPr/>
            </p:nvSpPr>
            <p:spPr bwMode="auto">
              <a:xfrm>
                <a:off x="4751" y="7796"/>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8224" name="Rectangle 8" descr="[DECORATIVE]"/>
              <p:cNvSpPr>
                <a:spLocks noChangeArrowheads="1"/>
              </p:cNvSpPr>
              <p:nvPr/>
            </p:nvSpPr>
            <p:spPr bwMode="auto">
              <a:xfrm>
                <a:off x="4524" y="7569"/>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8225" name="AutoShape 9" descr="[DECORATIVE]"/>
              <p:cNvCxnSpPr>
                <a:cxnSpLocks noChangeShapeType="1"/>
              </p:cNvCxnSpPr>
              <p:nvPr/>
            </p:nvCxnSpPr>
            <p:spPr bwMode="auto">
              <a:xfrm>
                <a:off x="5659" y="7796"/>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26" name="AutoShape 10" descr="[DECORATIVE]"/>
              <p:cNvCxnSpPr>
                <a:cxnSpLocks noChangeShapeType="1"/>
              </p:cNvCxnSpPr>
              <p:nvPr/>
            </p:nvCxnSpPr>
            <p:spPr bwMode="auto">
              <a:xfrm>
                <a:off x="4751" y="8250"/>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27" name="AutoShape 11" descr="[DECORATIVE]"/>
              <p:cNvCxnSpPr>
                <a:cxnSpLocks noChangeShapeType="1"/>
              </p:cNvCxnSpPr>
              <p:nvPr/>
            </p:nvCxnSpPr>
            <p:spPr bwMode="auto">
              <a:xfrm>
                <a:off x="4751" y="9158"/>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28" name="AutoShape 12" descr="[DECORATIVE]"/>
              <p:cNvCxnSpPr>
                <a:cxnSpLocks noChangeShapeType="1"/>
              </p:cNvCxnSpPr>
              <p:nvPr/>
            </p:nvCxnSpPr>
            <p:spPr bwMode="auto">
              <a:xfrm>
                <a:off x="6567" y="8704"/>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8201" name="Group 13"/>
            <p:cNvGrpSpPr>
              <a:grpSpLocks/>
            </p:cNvGrpSpPr>
            <p:nvPr/>
          </p:nvGrpSpPr>
          <p:grpSpPr bwMode="auto">
            <a:xfrm>
              <a:off x="2254" y="7569"/>
              <a:ext cx="2951" cy="1362"/>
              <a:chOff x="2935" y="3256"/>
              <a:chExt cx="2951" cy="1362"/>
            </a:xfrm>
          </p:grpSpPr>
          <p:cxnSp>
            <p:nvCxnSpPr>
              <p:cNvPr id="8217" name="AutoShape 14" descr="[DECORATIVE]"/>
              <p:cNvCxnSpPr>
                <a:cxnSpLocks noChangeShapeType="1"/>
              </p:cNvCxnSpPr>
              <p:nvPr/>
            </p:nvCxnSpPr>
            <p:spPr bwMode="auto">
              <a:xfrm>
                <a:off x="3616" y="3256"/>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18" name="AutoShape 15" descr="[DECORATIVE]"/>
              <p:cNvCxnSpPr>
                <a:cxnSpLocks noChangeShapeType="1"/>
              </p:cNvCxnSpPr>
              <p:nvPr/>
            </p:nvCxnSpPr>
            <p:spPr bwMode="auto">
              <a:xfrm>
                <a:off x="3616" y="325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19" name="AutoShape 16" descr="[DECORATIVE]"/>
              <p:cNvCxnSpPr>
                <a:cxnSpLocks noChangeShapeType="1"/>
              </p:cNvCxnSpPr>
              <p:nvPr/>
            </p:nvCxnSpPr>
            <p:spPr bwMode="auto">
              <a:xfrm flipV="1">
                <a:off x="3616" y="3937"/>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8220" name="Oval 17" descr="[DECORATIVE]"/>
              <p:cNvSpPr>
                <a:spLocks noChangeArrowheads="1"/>
              </p:cNvSpPr>
              <p:nvPr/>
            </p:nvSpPr>
            <p:spPr bwMode="auto">
              <a:xfrm>
                <a:off x="4978" y="3710"/>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8221" name="AutoShape 18" descr="[DECORATIVE]"/>
              <p:cNvCxnSpPr>
                <a:cxnSpLocks noChangeShapeType="1"/>
              </p:cNvCxnSpPr>
              <p:nvPr/>
            </p:nvCxnSpPr>
            <p:spPr bwMode="auto">
              <a:xfrm>
                <a:off x="2935" y="3937"/>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22" name="AutoShape 19" descr="[DECORATIVE]"/>
              <p:cNvCxnSpPr>
                <a:cxnSpLocks noChangeShapeType="1"/>
              </p:cNvCxnSpPr>
              <p:nvPr/>
            </p:nvCxnSpPr>
            <p:spPr bwMode="auto">
              <a:xfrm>
                <a:off x="5432" y="3937"/>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8202" name="AutoShape 20" descr="[DECORATIVE]"/>
            <p:cNvCxnSpPr>
              <a:cxnSpLocks noChangeShapeType="1"/>
            </p:cNvCxnSpPr>
            <p:nvPr/>
          </p:nvCxnSpPr>
          <p:spPr bwMode="auto">
            <a:xfrm>
              <a:off x="4751" y="9158"/>
              <a:ext cx="0" cy="908"/>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03" name="AutoShape 21" descr="[DECORATIVE]"/>
            <p:cNvCxnSpPr>
              <a:cxnSpLocks noChangeShapeType="1"/>
            </p:cNvCxnSpPr>
            <p:nvPr/>
          </p:nvCxnSpPr>
          <p:spPr bwMode="auto">
            <a:xfrm>
              <a:off x="9745" y="8250"/>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04" name="AutoShape 22" descr="[DECORATIVE]"/>
            <p:cNvCxnSpPr>
              <a:cxnSpLocks noChangeShapeType="1"/>
            </p:cNvCxnSpPr>
            <p:nvPr/>
          </p:nvCxnSpPr>
          <p:spPr bwMode="auto">
            <a:xfrm>
              <a:off x="4751" y="10066"/>
              <a:ext cx="499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nvGrpSpPr>
            <p:cNvPr id="8205" name="Group 23"/>
            <p:cNvGrpSpPr>
              <a:grpSpLocks/>
            </p:cNvGrpSpPr>
            <p:nvPr/>
          </p:nvGrpSpPr>
          <p:grpSpPr bwMode="auto">
            <a:xfrm>
              <a:off x="7021" y="7115"/>
              <a:ext cx="2724" cy="2270"/>
              <a:chOff x="7021" y="7115"/>
              <a:chExt cx="2724" cy="2270"/>
            </a:xfrm>
          </p:grpSpPr>
          <p:sp>
            <p:nvSpPr>
              <p:cNvPr id="8207" name="AutoShape 24" descr="[DECORATIVE]"/>
              <p:cNvSpPr>
                <a:spLocks noChangeArrowheads="1"/>
              </p:cNvSpPr>
              <p:nvPr/>
            </p:nvSpPr>
            <p:spPr bwMode="auto">
              <a:xfrm>
                <a:off x="7248" y="7342"/>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8208" name="Oval 25" descr="[DECORATIVE]"/>
              <p:cNvSpPr>
                <a:spLocks noChangeArrowheads="1"/>
              </p:cNvSpPr>
              <p:nvPr/>
            </p:nvSpPr>
            <p:spPr bwMode="auto">
              <a:xfrm>
                <a:off x="7702" y="7342"/>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8209" name="Rectangle 26" descr="[DECORATIVE]"/>
              <p:cNvSpPr>
                <a:spLocks noChangeArrowheads="1"/>
              </p:cNvSpPr>
              <p:nvPr/>
            </p:nvSpPr>
            <p:spPr bwMode="auto">
              <a:xfrm>
                <a:off x="7021" y="7115"/>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8210" name="AutoShape 27" descr="[DECORATIVE]"/>
              <p:cNvCxnSpPr>
                <a:cxnSpLocks noChangeShapeType="1"/>
              </p:cNvCxnSpPr>
              <p:nvPr/>
            </p:nvCxnSpPr>
            <p:spPr bwMode="auto">
              <a:xfrm>
                <a:off x="7021" y="8704"/>
                <a:ext cx="56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11" name="AutoShape 28" descr="[DECORATIVE]"/>
              <p:cNvCxnSpPr>
                <a:cxnSpLocks noChangeShapeType="1"/>
              </p:cNvCxnSpPr>
              <p:nvPr/>
            </p:nvCxnSpPr>
            <p:spPr bwMode="auto">
              <a:xfrm>
                <a:off x="7021" y="7796"/>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12" name="AutoShape 29" descr="[DECORATIVE]"/>
              <p:cNvCxnSpPr>
                <a:cxnSpLocks noChangeShapeType="1"/>
              </p:cNvCxnSpPr>
              <p:nvPr/>
            </p:nvCxnSpPr>
            <p:spPr bwMode="auto">
              <a:xfrm>
                <a:off x="7021" y="8704"/>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13" name="AutoShape 30" descr="[DECORATIVE]"/>
              <p:cNvCxnSpPr>
                <a:cxnSpLocks noChangeShapeType="1"/>
              </p:cNvCxnSpPr>
              <p:nvPr/>
            </p:nvCxnSpPr>
            <p:spPr bwMode="auto">
              <a:xfrm>
                <a:off x="7248" y="7796"/>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14" name="AutoShape 31" descr="[DECORATIVE]"/>
              <p:cNvCxnSpPr>
                <a:cxnSpLocks noChangeShapeType="1"/>
              </p:cNvCxnSpPr>
              <p:nvPr/>
            </p:nvCxnSpPr>
            <p:spPr bwMode="auto">
              <a:xfrm>
                <a:off x="9064" y="8250"/>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15" name="AutoShape 32" descr="[DECORATIVE]"/>
              <p:cNvCxnSpPr>
                <a:cxnSpLocks noChangeShapeType="1"/>
              </p:cNvCxnSpPr>
              <p:nvPr/>
            </p:nvCxnSpPr>
            <p:spPr bwMode="auto">
              <a:xfrm>
                <a:off x="7475" y="7796"/>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8216" name="AutoShape 33" descr="[DECORATIVE]"/>
              <p:cNvCxnSpPr>
                <a:cxnSpLocks noChangeShapeType="1"/>
              </p:cNvCxnSpPr>
              <p:nvPr/>
            </p:nvCxnSpPr>
            <p:spPr bwMode="auto">
              <a:xfrm>
                <a:off x="7475" y="8704"/>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8206" name="AutoShape 34" descr="[DECORATIVE]"/>
            <p:cNvCxnSpPr>
              <a:cxnSpLocks noChangeShapeType="1"/>
            </p:cNvCxnSpPr>
            <p:nvPr/>
          </p:nvCxnSpPr>
          <p:spPr bwMode="auto">
            <a:xfrm flipV="1">
              <a:off x="7021" y="6888"/>
              <a:ext cx="0" cy="90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8195" name="Content Placeholder 2"/>
          <p:cNvSpPr>
            <a:spLocks noGrp="1"/>
          </p:cNvSpPr>
          <p:nvPr>
            <p:ph idx="1"/>
          </p:nvPr>
        </p:nvSpPr>
        <p:spPr>
          <a:xfrm>
            <a:off x="457200" y="4143375"/>
            <a:ext cx="8229600" cy="1982788"/>
          </a:xfrm>
        </p:spPr>
        <p:txBody>
          <a:bodyPr/>
          <a:lstStyle/>
          <a:p>
            <a:pPr eaLnBrk="1" hangingPunct="1"/>
            <a:r>
              <a:rPr lang="el-GR" altLang="el-GR" smtClean="0"/>
              <a:t>Με αυτό το κύκλωμα έχουμε μνήμη</a:t>
            </a:r>
          </a:p>
          <a:p>
            <a:pPr eaLnBrk="1" hangingPunct="1"/>
            <a:r>
              <a:rPr lang="el-GR" altLang="el-GR" smtClean="0"/>
              <a:t>Μπορούμε να δίνουμε την τιμή που θέλουμε</a:t>
            </a:r>
          </a:p>
          <a:p>
            <a:pPr eaLnBrk="1" hangingPunct="1"/>
            <a:r>
              <a:rPr lang="el-GR" altLang="el-GR" smtClean="0"/>
              <a:t>Με </a:t>
            </a:r>
            <a:r>
              <a:rPr lang="en-US" altLang="el-GR" smtClean="0"/>
              <a:t>S=R=“0” </a:t>
            </a:r>
            <a:r>
              <a:rPr lang="el-GR" altLang="el-GR" smtClean="0"/>
              <a:t>παραμένει η προϋπάρχουσα τιμή</a:t>
            </a:r>
          </a:p>
        </p:txBody>
      </p:sp>
    </p:spTree>
    <p:custDataLst>
      <p:tags r:id="rId1"/>
    </p:custDataLst>
    <p:extLst>
      <p:ext uri="{BB962C8B-B14F-4D97-AF65-F5344CB8AC3E}">
        <p14:creationId xmlns:p14="http://schemas.microsoft.com/office/powerpoint/2010/main" val="63571369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l-GR" altLang="el-GR" smtClean="0"/>
              <a:t>Μεταστάθεια – </a:t>
            </a:r>
            <a:r>
              <a:rPr lang="en-US" altLang="el-GR" smtClean="0"/>
              <a:t>Metastability</a:t>
            </a:r>
            <a:endParaRPr lang="el-GR" altLang="el-GR" smtClean="0"/>
          </a:p>
        </p:txBody>
      </p:sp>
      <p:sp>
        <p:nvSpPr>
          <p:cNvPr id="9219" name="Content Placeholder 2"/>
          <p:cNvSpPr>
            <a:spLocks noGrp="1"/>
          </p:cNvSpPr>
          <p:nvPr>
            <p:ph idx="1"/>
          </p:nvPr>
        </p:nvSpPr>
        <p:spPr/>
        <p:txBody>
          <a:bodyPr/>
          <a:lstStyle/>
          <a:p>
            <a:pPr eaLnBrk="1" hangingPunct="1"/>
            <a:r>
              <a:rPr lang="el-GR" altLang="el-GR" smtClean="0"/>
              <a:t>Υπάρχει πρόβλημα έαν θέσω </a:t>
            </a:r>
            <a:r>
              <a:rPr lang="en-US" altLang="el-GR" smtClean="0"/>
              <a:t>S=R=</a:t>
            </a:r>
            <a:r>
              <a:rPr lang="el-GR" altLang="el-GR" smtClean="0"/>
              <a:t>‘’1</a:t>
            </a:r>
            <a:r>
              <a:rPr lang="en-US" altLang="el-GR" smtClean="0"/>
              <a:t>”</a:t>
            </a:r>
            <a:r>
              <a:rPr lang="el-GR" altLang="el-GR" smtClean="0"/>
              <a:t>. Τότε δίνω δύο διαφορετικές τιμές στο κύκλωμα μου</a:t>
            </a:r>
          </a:p>
          <a:p>
            <a:pPr eaLnBrk="1" hangingPunct="1"/>
            <a:r>
              <a:rPr lang="el-GR" altLang="el-GR" smtClean="0"/>
              <a:t>Εάν προσπαθήσω να ‘’αποθηκεύσω’’ διαφορετικές τιμές θα έχω ταλάντωση</a:t>
            </a:r>
          </a:p>
          <a:p>
            <a:pPr eaLnBrk="1" hangingPunct="1"/>
            <a:r>
              <a:rPr lang="el-GR" altLang="el-GR" smtClean="0"/>
              <a:t>Το κύκλωμα μετά από αριθμό ταλαντώσεων θα ισορροπήσει σε κάποια τιμή  </a:t>
            </a:r>
          </a:p>
        </p:txBody>
      </p:sp>
    </p:spTree>
    <p:extLst>
      <p:ext uri="{BB962C8B-B14F-4D97-AF65-F5344CB8AC3E}">
        <p14:creationId xmlns:p14="http://schemas.microsoft.com/office/powerpoint/2010/main" val="217082313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custDataLst>
              <p:tags r:id="rId2"/>
            </p:custDataLst>
          </p:nvPr>
        </p:nvSpPr>
        <p:spPr/>
        <p:txBody>
          <a:bodyPr/>
          <a:lstStyle/>
          <a:p>
            <a:pPr eaLnBrk="1" hangingPunct="1"/>
            <a:r>
              <a:rPr lang="en-US" altLang="el-GR" dirty="0" smtClean="0"/>
              <a:t>CMOS </a:t>
            </a:r>
            <a:r>
              <a:rPr lang="el-GR" altLang="el-GR" dirty="0" smtClean="0"/>
              <a:t>Υλοποίηση</a:t>
            </a:r>
            <a:r>
              <a:rPr lang="en-US" altLang="el-GR" dirty="0"/>
              <a:t> </a:t>
            </a:r>
            <a:r>
              <a:rPr lang="en-US" altLang="el-GR" dirty="0" smtClean="0"/>
              <a:t>(</a:t>
            </a:r>
            <a:r>
              <a:rPr lang="el-GR" altLang="el-GR" dirty="0" smtClean="0"/>
              <a:t>1 από 2)</a:t>
            </a:r>
            <a:endParaRPr lang="el-GR" altLang="el-GR" dirty="0" smtClean="0"/>
          </a:p>
        </p:txBody>
      </p:sp>
      <p:sp>
        <p:nvSpPr>
          <p:cNvPr id="3" name="Content Placeholder 2"/>
          <p:cNvSpPr>
            <a:spLocks noGrp="1"/>
          </p:cNvSpPr>
          <p:nvPr>
            <p:ph idx="1"/>
          </p:nvPr>
        </p:nvSpPr>
        <p:spPr>
          <a:xfrm>
            <a:off x="457200" y="1600200"/>
            <a:ext cx="8229600" cy="1543050"/>
          </a:xfrm>
        </p:spPr>
        <p:txBody>
          <a:bodyPr rtlCol="0">
            <a:normAutofit fontScale="92500" lnSpcReduction="10000"/>
          </a:bodyPr>
          <a:lstStyle/>
          <a:p>
            <a:pPr eaLnBrk="1" fontAlgn="auto" hangingPunct="1">
              <a:spcAft>
                <a:spcPts val="0"/>
              </a:spcAft>
              <a:defRPr/>
            </a:pPr>
            <a:r>
              <a:rPr lang="el-GR" dirty="0" smtClean="0"/>
              <a:t>Θα αντικαταστήσουμε τις χρησιμοποιούμενες πύλες με πύλες </a:t>
            </a:r>
            <a:r>
              <a:rPr lang="en-US" dirty="0" smtClean="0"/>
              <a:t>NOR</a:t>
            </a:r>
          </a:p>
          <a:p>
            <a:pPr eaLnBrk="1" fontAlgn="auto" hangingPunct="1">
              <a:spcAft>
                <a:spcPts val="0"/>
              </a:spcAft>
              <a:defRPr/>
            </a:pPr>
            <a:r>
              <a:rPr lang="el-GR" dirty="0" smtClean="0"/>
              <a:t>Αρχικά αντικαθιστούμε την </a:t>
            </a:r>
            <a:r>
              <a:rPr lang="en-US" dirty="0" smtClean="0"/>
              <a:t>OR </a:t>
            </a:r>
            <a:r>
              <a:rPr lang="el-GR" dirty="0" smtClean="0"/>
              <a:t>με </a:t>
            </a:r>
            <a:r>
              <a:rPr lang="en-US" dirty="0" smtClean="0"/>
              <a:t>NOR </a:t>
            </a:r>
            <a:r>
              <a:rPr lang="el-GR" dirty="0" smtClean="0"/>
              <a:t>και </a:t>
            </a:r>
            <a:r>
              <a:rPr lang="en-US" dirty="0" smtClean="0"/>
              <a:t>NOT</a:t>
            </a:r>
            <a:r>
              <a:rPr lang="el-GR" dirty="0" smtClean="0"/>
              <a:t> </a:t>
            </a:r>
          </a:p>
        </p:txBody>
      </p:sp>
      <p:grpSp>
        <p:nvGrpSpPr>
          <p:cNvPr id="10244" name="Group 2" descr="Υλοποίηση της λειτουργίας Reset-SET με 4 λογικές πύλες (2 NOT 1 AND 1 NOR)"/>
          <p:cNvGrpSpPr>
            <a:grpSpLocks/>
          </p:cNvGrpSpPr>
          <p:nvPr/>
        </p:nvGrpSpPr>
        <p:grpSpPr bwMode="auto">
          <a:xfrm>
            <a:off x="1643063" y="2857500"/>
            <a:ext cx="5053012" cy="3306763"/>
            <a:chOff x="2027" y="6447"/>
            <a:chExt cx="7958" cy="5209"/>
          </a:xfrm>
        </p:grpSpPr>
        <p:grpSp>
          <p:nvGrpSpPr>
            <p:cNvPr id="10245" name="Group 3"/>
            <p:cNvGrpSpPr>
              <a:grpSpLocks/>
            </p:cNvGrpSpPr>
            <p:nvPr/>
          </p:nvGrpSpPr>
          <p:grpSpPr bwMode="auto">
            <a:xfrm>
              <a:off x="6794" y="7342"/>
              <a:ext cx="3178" cy="2270"/>
              <a:chOff x="5886" y="2121"/>
              <a:chExt cx="3178" cy="2270"/>
            </a:xfrm>
          </p:grpSpPr>
          <p:cxnSp>
            <p:nvCxnSpPr>
              <p:cNvPr id="10275" name="AutoShape 4" descr="Υλοποίηση της λειτουργίας Reset-SET με 4 λογικές πύλες (2 NOT 1 AND 1 NOR)"/>
              <p:cNvCxnSpPr>
                <a:cxnSpLocks noChangeShapeType="1"/>
              </p:cNvCxnSpPr>
              <p:nvPr/>
            </p:nvCxnSpPr>
            <p:spPr bwMode="auto">
              <a:xfrm>
                <a:off x="6113" y="2802"/>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0276" name="AutoShape 5" descr="[DECORATIVE]"/>
              <p:cNvSpPr>
                <a:spLocks noChangeArrowheads="1"/>
              </p:cNvSpPr>
              <p:nvPr/>
            </p:nvSpPr>
            <p:spPr bwMode="auto">
              <a:xfrm>
                <a:off x="6113" y="2348"/>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10277" name="AutoShape 6" descr="[DECORATIVE]"/>
              <p:cNvCxnSpPr>
                <a:cxnSpLocks noChangeShapeType="1"/>
              </p:cNvCxnSpPr>
              <p:nvPr/>
            </p:nvCxnSpPr>
            <p:spPr bwMode="auto">
              <a:xfrm>
                <a:off x="8383" y="3256"/>
                <a:ext cx="681"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0278" name="Oval 7" descr="[DECORATIVE]"/>
              <p:cNvSpPr>
                <a:spLocks noChangeArrowheads="1"/>
              </p:cNvSpPr>
              <p:nvPr/>
            </p:nvSpPr>
            <p:spPr bwMode="auto">
              <a:xfrm>
                <a:off x="7929" y="3026"/>
                <a:ext cx="454" cy="454"/>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0279" name="Oval 8" descr="[DECORATIVE]"/>
              <p:cNvSpPr>
                <a:spLocks noChangeArrowheads="1"/>
              </p:cNvSpPr>
              <p:nvPr/>
            </p:nvSpPr>
            <p:spPr bwMode="auto">
              <a:xfrm>
                <a:off x="6567" y="2348"/>
                <a:ext cx="908" cy="1816"/>
              </a:xfrm>
              <a:prstGeom prst="ellipse">
                <a:avLst/>
              </a:prstGeom>
              <a:noFill/>
              <a:ln w="254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0280" name="Rectangle 9" descr="[DECORATIVE]"/>
              <p:cNvSpPr>
                <a:spLocks noChangeArrowheads="1"/>
              </p:cNvSpPr>
              <p:nvPr/>
            </p:nvSpPr>
            <p:spPr bwMode="auto">
              <a:xfrm>
                <a:off x="5886" y="2121"/>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10281" name="AutoShape 10" descr="[DECORATIVE]"/>
              <p:cNvCxnSpPr>
                <a:cxnSpLocks noChangeShapeType="1"/>
              </p:cNvCxnSpPr>
              <p:nvPr/>
            </p:nvCxnSpPr>
            <p:spPr bwMode="auto">
              <a:xfrm>
                <a:off x="6340" y="2802"/>
                <a:ext cx="113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82" name="AutoShape 11" descr="[DECORATIVE]"/>
              <p:cNvCxnSpPr>
                <a:cxnSpLocks noChangeShapeType="1"/>
              </p:cNvCxnSpPr>
              <p:nvPr/>
            </p:nvCxnSpPr>
            <p:spPr bwMode="auto">
              <a:xfrm>
                <a:off x="6340" y="3710"/>
                <a:ext cx="1135"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
          <p:nvSpPr>
            <p:cNvPr id="10246" name="Text Box 12" descr="[DECORATIVE]"/>
            <p:cNvSpPr txBox="1">
              <a:spLocks noChangeArrowheads="1"/>
            </p:cNvSpPr>
            <p:nvPr>
              <p:custDataLst>
                <p:tags r:id="rId3"/>
              </p:custDataLst>
            </p:nvPr>
          </p:nvSpPr>
          <p:spPr bwMode="auto">
            <a:xfrm>
              <a:off x="2040" y="6901"/>
              <a:ext cx="904" cy="6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R</a:t>
              </a:r>
              <a:endParaRPr lang="el-GR" altLang="el-GR" dirty="0"/>
            </a:p>
          </p:txBody>
        </p:sp>
        <p:cxnSp>
          <p:nvCxnSpPr>
            <p:cNvPr id="10247" name="AutoShape 13" descr="[DECORATIVE]"/>
            <p:cNvCxnSpPr>
              <a:cxnSpLocks noChangeShapeType="1"/>
            </p:cNvCxnSpPr>
            <p:nvPr/>
          </p:nvCxnSpPr>
          <p:spPr bwMode="auto">
            <a:xfrm flipV="1">
              <a:off x="2494" y="7809"/>
              <a:ext cx="0" cy="679"/>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0248" name="Text Box 14" descr="[DECORATIVE]"/>
            <p:cNvSpPr txBox="1">
              <a:spLocks noChangeArrowheads="1"/>
            </p:cNvSpPr>
            <p:nvPr>
              <p:custDataLst>
                <p:tags r:id="rId4"/>
              </p:custDataLst>
            </p:nvPr>
          </p:nvSpPr>
          <p:spPr bwMode="auto">
            <a:xfrm>
              <a:off x="6807" y="6447"/>
              <a:ext cx="904" cy="678"/>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l-GR" sz="2400" dirty="0">
                  <a:latin typeface="Calibri" panose="020F0502020204030204" pitchFamily="34" charset="0"/>
                </a:rPr>
                <a:t>S</a:t>
              </a:r>
              <a:endParaRPr lang="el-GR" altLang="el-GR" dirty="0"/>
            </a:p>
          </p:txBody>
        </p:sp>
        <p:grpSp>
          <p:nvGrpSpPr>
            <p:cNvPr id="10249" name="Group 15"/>
            <p:cNvGrpSpPr>
              <a:grpSpLocks/>
            </p:cNvGrpSpPr>
            <p:nvPr/>
          </p:nvGrpSpPr>
          <p:grpSpPr bwMode="auto">
            <a:xfrm>
              <a:off x="4764" y="7809"/>
              <a:ext cx="2497" cy="2270"/>
              <a:chOff x="4524" y="7569"/>
              <a:chExt cx="2497" cy="2270"/>
            </a:xfrm>
          </p:grpSpPr>
          <p:sp>
            <p:nvSpPr>
              <p:cNvPr id="10269" name="AutoShape 16" descr="[DECORATIVE]"/>
              <p:cNvSpPr>
                <a:spLocks noChangeArrowheads="1"/>
              </p:cNvSpPr>
              <p:nvPr/>
            </p:nvSpPr>
            <p:spPr bwMode="auto">
              <a:xfrm>
                <a:off x="4751" y="7796"/>
                <a:ext cx="1816" cy="1816"/>
              </a:xfrm>
              <a:prstGeom prst="flowChartConnector">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0270" name="Rectangle 17" descr="[DECORATIVE]"/>
              <p:cNvSpPr>
                <a:spLocks noChangeArrowheads="1"/>
              </p:cNvSpPr>
              <p:nvPr/>
            </p:nvSpPr>
            <p:spPr bwMode="auto">
              <a:xfrm>
                <a:off x="4524" y="7569"/>
                <a:ext cx="1135" cy="2270"/>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10271" name="AutoShape 18" descr="[DECORATIVE]"/>
              <p:cNvCxnSpPr>
                <a:cxnSpLocks noChangeShapeType="1"/>
              </p:cNvCxnSpPr>
              <p:nvPr/>
            </p:nvCxnSpPr>
            <p:spPr bwMode="auto">
              <a:xfrm>
                <a:off x="5659" y="7796"/>
                <a:ext cx="0" cy="181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72" name="AutoShape 19" descr="[DECORATIVE]"/>
              <p:cNvCxnSpPr>
                <a:cxnSpLocks noChangeShapeType="1"/>
              </p:cNvCxnSpPr>
              <p:nvPr/>
            </p:nvCxnSpPr>
            <p:spPr bwMode="auto">
              <a:xfrm>
                <a:off x="4751" y="8250"/>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73" name="AutoShape 20" descr="[DECORATIVE]"/>
              <p:cNvCxnSpPr>
                <a:cxnSpLocks noChangeShapeType="1"/>
              </p:cNvCxnSpPr>
              <p:nvPr/>
            </p:nvCxnSpPr>
            <p:spPr bwMode="auto">
              <a:xfrm>
                <a:off x="4751" y="9158"/>
                <a:ext cx="908"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74" name="AutoShape 21" descr="[DECORATIVE]"/>
              <p:cNvCxnSpPr>
                <a:cxnSpLocks noChangeShapeType="1"/>
              </p:cNvCxnSpPr>
              <p:nvPr/>
            </p:nvCxnSpPr>
            <p:spPr bwMode="auto">
              <a:xfrm>
                <a:off x="6567" y="8704"/>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grpSp>
          <p:nvGrpSpPr>
            <p:cNvPr id="10250" name="Group 22"/>
            <p:cNvGrpSpPr>
              <a:grpSpLocks/>
            </p:cNvGrpSpPr>
            <p:nvPr/>
          </p:nvGrpSpPr>
          <p:grpSpPr bwMode="auto">
            <a:xfrm>
              <a:off x="2494" y="7809"/>
              <a:ext cx="2951" cy="1362"/>
              <a:chOff x="2935" y="3256"/>
              <a:chExt cx="2951" cy="1362"/>
            </a:xfrm>
          </p:grpSpPr>
          <p:cxnSp>
            <p:nvCxnSpPr>
              <p:cNvPr id="10263" name="AutoShape 23" descr="[DECORATIVE]"/>
              <p:cNvCxnSpPr>
                <a:cxnSpLocks noChangeShapeType="1"/>
              </p:cNvCxnSpPr>
              <p:nvPr/>
            </p:nvCxnSpPr>
            <p:spPr bwMode="auto">
              <a:xfrm>
                <a:off x="3616" y="3256"/>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64" name="AutoShape 24" descr="[DECORATIVE]"/>
              <p:cNvCxnSpPr>
                <a:cxnSpLocks noChangeShapeType="1"/>
              </p:cNvCxnSpPr>
              <p:nvPr/>
            </p:nvCxnSpPr>
            <p:spPr bwMode="auto">
              <a:xfrm>
                <a:off x="3616" y="325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65" name="AutoShape 25" descr="[DECORATIVE]"/>
              <p:cNvCxnSpPr>
                <a:cxnSpLocks noChangeShapeType="1"/>
              </p:cNvCxnSpPr>
              <p:nvPr/>
            </p:nvCxnSpPr>
            <p:spPr bwMode="auto">
              <a:xfrm flipV="1">
                <a:off x="3616" y="3937"/>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0266" name="Oval 26" descr="[DECORATIVE]"/>
              <p:cNvSpPr>
                <a:spLocks noChangeArrowheads="1"/>
              </p:cNvSpPr>
              <p:nvPr/>
            </p:nvSpPr>
            <p:spPr bwMode="auto">
              <a:xfrm>
                <a:off x="4978" y="3710"/>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10267" name="AutoShape 27" descr="[DECORATIVE]"/>
              <p:cNvCxnSpPr>
                <a:cxnSpLocks noChangeShapeType="1"/>
              </p:cNvCxnSpPr>
              <p:nvPr/>
            </p:nvCxnSpPr>
            <p:spPr bwMode="auto">
              <a:xfrm>
                <a:off x="2935" y="3937"/>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68" name="AutoShape 28" descr="[DECORATIVE]"/>
              <p:cNvCxnSpPr>
                <a:cxnSpLocks noChangeShapeType="1"/>
              </p:cNvCxnSpPr>
              <p:nvPr/>
            </p:nvCxnSpPr>
            <p:spPr bwMode="auto">
              <a:xfrm>
                <a:off x="5432" y="3937"/>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10251" name="AutoShape 29" descr="[DECORATIVE]"/>
            <p:cNvCxnSpPr>
              <a:cxnSpLocks noChangeShapeType="1"/>
            </p:cNvCxnSpPr>
            <p:nvPr/>
          </p:nvCxnSpPr>
          <p:spPr bwMode="auto">
            <a:xfrm>
              <a:off x="4978" y="9385"/>
              <a:ext cx="0"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52" name="AutoShape 30" descr="[DECORATIVE]"/>
            <p:cNvCxnSpPr>
              <a:cxnSpLocks noChangeShapeType="1"/>
            </p:cNvCxnSpPr>
            <p:nvPr/>
          </p:nvCxnSpPr>
          <p:spPr bwMode="auto">
            <a:xfrm flipH="1">
              <a:off x="9972" y="8490"/>
              <a:ext cx="13" cy="3165"/>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53" name="AutoShape 31" descr="[DECORATIVE]"/>
            <p:cNvCxnSpPr>
              <a:cxnSpLocks noChangeShapeType="1"/>
            </p:cNvCxnSpPr>
            <p:nvPr/>
          </p:nvCxnSpPr>
          <p:spPr bwMode="auto">
            <a:xfrm>
              <a:off x="2027" y="11655"/>
              <a:ext cx="7945"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54" name="AutoShape 32" descr="[DECORATIVE]"/>
            <p:cNvCxnSpPr>
              <a:cxnSpLocks noChangeShapeType="1"/>
            </p:cNvCxnSpPr>
            <p:nvPr/>
          </p:nvCxnSpPr>
          <p:spPr bwMode="auto">
            <a:xfrm flipV="1">
              <a:off x="7261" y="7128"/>
              <a:ext cx="0" cy="906"/>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nvGrpSpPr>
            <p:cNvPr id="10255" name="Group 33"/>
            <p:cNvGrpSpPr>
              <a:grpSpLocks/>
            </p:cNvGrpSpPr>
            <p:nvPr/>
          </p:nvGrpSpPr>
          <p:grpSpPr bwMode="auto">
            <a:xfrm>
              <a:off x="2027" y="9385"/>
              <a:ext cx="2951" cy="1362"/>
              <a:chOff x="2935" y="3256"/>
              <a:chExt cx="2951" cy="1362"/>
            </a:xfrm>
          </p:grpSpPr>
          <p:cxnSp>
            <p:nvCxnSpPr>
              <p:cNvPr id="10257" name="AutoShape 34" descr="[DECORATIVE]"/>
              <p:cNvCxnSpPr>
                <a:cxnSpLocks noChangeShapeType="1"/>
              </p:cNvCxnSpPr>
              <p:nvPr/>
            </p:nvCxnSpPr>
            <p:spPr bwMode="auto">
              <a:xfrm>
                <a:off x="3616" y="3256"/>
                <a:ext cx="0" cy="1362"/>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58" name="AutoShape 35" descr="[DECORATIVE]"/>
              <p:cNvCxnSpPr>
                <a:cxnSpLocks noChangeShapeType="1"/>
              </p:cNvCxnSpPr>
              <p:nvPr/>
            </p:nvCxnSpPr>
            <p:spPr bwMode="auto">
              <a:xfrm>
                <a:off x="3616" y="3256"/>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59" name="AutoShape 36" descr="[DECORATIVE]"/>
              <p:cNvCxnSpPr>
                <a:cxnSpLocks noChangeShapeType="1"/>
              </p:cNvCxnSpPr>
              <p:nvPr/>
            </p:nvCxnSpPr>
            <p:spPr bwMode="auto">
              <a:xfrm flipV="1">
                <a:off x="3616" y="3937"/>
                <a:ext cx="1362" cy="68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sp>
            <p:nvSpPr>
              <p:cNvPr id="10260" name="Oval 37" descr="[DECORATIVE]"/>
              <p:cNvSpPr>
                <a:spLocks noChangeArrowheads="1"/>
              </p:cNvSpPr>
              <p:nvPr/>
            </p:nvSpPr>
            <p:spPr bwMode="auto">
              <a:xfrm>
                <a:off x="4978" y="3710"/>
                <a:ext cx="453" cy="453"/>
              </a:xfrm>
              <a:prstGeom prst="ellipse">
                <a:avLst/>
              </a:prstGeom>
              <a:solidFill>
                <a:srgbClr val="FFFFFF"/>
              </a:solidFill>
              <a:ln w="25400">
                <a:solidFill>
                  <a:srgbClr val="000000"/>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cxnSp>
            <p:nvCxnSpPr>
              <p:cNvPr id="10261" name="AutoShape 38" descr="[DECORATIVE]"/>
              <p:cNvCxnSpPr>
                <a:cxnSpLocks noChangeShapeType="1"/>
              </p:cNvCxnSpPr>
              <p:nvPr/>
            </p:nvCxnSpPr>
            <p:spPr bwMode="auto">
              <a:xfrm>
                <a:off x="2935" y="3937"/>
                <a:ext cx="679" cy="1"/>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cxnSp>
            <p:nvCxnSpPr>
              <p:cNvPr id="10262" name="AutoShape 39" descr="[DECORATIVE]"/>
              <p:cNvCxnSpPr>
                <a:cxnSpLocks noChangeShapeType="1"/>
              </p:cNvCxnSpPr>
              <p:nvPr/>
            </p:nvCxnSpPr>
            <p:spPr bwMode="auto">
              <a:xfrm>
                <a:off x="5432" y="3937"/>
                <a:ext cx="454" cy="0"/>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cxnSp>
          <p:nvCxnSpPr>
            <p:cNvPr id="10256" name="AutoShape 40" descr="[DECORATIVE]"/>
            <p:cNvCxnSpPr>
              <a:cxnSpLocks noChangeShapeType="1"/>
            </p:cNvCxnSpPr>
            <p:nvPr/>
          </p:nvCxnSpPr>
          <p:spPr bwMode="auto">
            <a:xfrm>
              <a:off x="2027" y="10066"/>
              <a:ext cx="0" cy="1589"/>
            </a:xfrm>
            <a:prstGeom prst="straightConnector1">
              <a:avLst/>
            </a:prstGeom>
            <a:noFill/>
            <a:ln w="25400">
              <a:solidFill>
                <a:srgbClr val="000000"/>
              </a:solidFill>
              <a:round/>
              <a:headEnd/>
              <a:tailEnd/>
            </a:ln>
            <a:extLst>
              <a:ext uri="{909E8E84-426E-40DD-AFC4-6F175D3DCCD1}">
                <a14:hiddenFill xmlns:a14="http://schemas.microsoft.com/office/drawing/2010/main">
                  <a:noFill/>
                </a14:hiddenFill>
              </a:ext>
            </a:extLst>
          </p:spPr>
        </p:cxnSp>
      </p:grpSp>
    </p:spTree>
    <p:custDataLst>
      <p:tags r:id="rId1"/>
    </p:custDataLst>
    <p:extLst>
      <p:ext uri="{BB962C8B-B14F-4D97-AF65-F5344CB8AC3E}">
        <p14:creationId xmlns:p14="http://schemas.microsoft.com/office/powerpoint/2010/main" val="2091435580"/>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25/7/2015 2:27:55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0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0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02.xml><?xml version="1.0" encoding="utf-8"?>
<p:tagLst xmlns:a="http://schemas.openxmlformats.org/drawingml/2006/main" xmlns:r="http://schemas.openxmlformats.org/officeDocument/2006/relationships" xmlns:p="http://schemas.openxmlformats.org/presentationml/2006/main">
  <p:tag name="ZHAW.ACCESSIBILITYADDIN.READINGORDER" val="38914,38915,"/>
</p:tagLst>
</file>

<file path=ppt/tags/tag10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0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0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0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0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0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0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6.xml><?xml version="1.0" encoding="utf-8"?>
<p:tagLst xmlns:a="http://schemas.openxmlformats.org/drawingml/2006/main" xmlns:r="http://schemas.openxmlformats.org/officeDocument/2006/relationships" xmlns:p="http://schemas.openxmlformats.org/presentationml/2006/main">
  <p:tag name="ZHAW.ACCESSIBILITYADDIN.READINGORDER" val="40962,40963,"/>
</p:tagLst>
</file>

<file path=ppt/tags/tag1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5122,5124,5123,"/>
</p:tagLst>
</file>

<file path=ppt/tags/tag1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2.xml><?xml version="1.0" encoding="utf-8"?>
<p:tagLst xmlns:a="http://schemas.openxmlformats.org/drawingml/2006/main" xmlns:r="http://schemas.openxmlformats.org/officeDocument/2006/relationships" xmlns:p="http://schemas.openxmlformats.org/presentationml/2006/main">
  <p:tag name="ZHAW.ACCESSIBILITYADDIN.READINGORDER" val="41986,41987,"/>
</p:tagLst>
</file>

<file path=ppt/tags/tag1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8.xml><?xml version="1.0" encoding="utf-8"?>
<p:tagLst xmlns:a="http://schemas.openxmlformats.org/drawingml/2006/main" xmlns:r="http://schemas.openxmlformats.org/officeDocument/2006/relationships" xmlns:p="http://schemas.openxmlformats.org/presentationml/2006/main">
  <p:tag name="ZHAW.ACCESSIBILITYADDIN.READINGORDER" val="43010,43011,"/>
</p:tagLst>
</file>

<file path=ppt/tags/tag14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6146,6148,3,"/>
</p:tagLst>
</file>

<file path=ppt/tags/tag16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7.xml><?xml version="1.0" encoding="utf-8"?>
<p:tagLst xmlns:a="http://schemas.openxmlformats.org/drawingml/2006/main" xmlns:r="http://schemas.openxmlformats.org/officeDocument/2006/relationships" xmlns:p="http://schemas.openxmlformats.org/presentationml/2006/main">
  <p:tag name="ZHAW.ACCESSIBILITYADDIN.READINGORDER" val="58370,58371,58372,58373,"/>
</p:tagLst>
</file>

<file path=ppt/tags/tag168.xml><?xml version="1.0" encoding="utf-8"?>
<p:tagLst xmlns:a="http://schemas.openxmlformats.org/drawingml/2006/main" xmlns:r="http://schemas.openxmlformats.org/officeDocument/2006/relationships" xmlns:p="http://schemas.openxmlformats.org/presentationml/2006/main">
  <p:tag name="ZHAW.ACCESSIBILITYADDIN.READINGORDER" val="59394,59395,59396,"/>
</p:tagLst>
</file>

<file path=ppt/tags/tag169.xml><?xml version="1.0" encoding="utf-8"?>
<p:tagLst xmlns:a="http://schemas.openxmlformats.org/drawingml/2006/main" xmlns:r="http://schemas.openxmlformats.org/officeDocument/2006/relationships" xmlns:p="http://schemas.openxmlformats.org/presentationml/2006/main">
  <p:tag name="ZHAW.ACCESSIBILITYADDIN.READINGORDER" val="67586,67587,67588,6,"/>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5362,15363,15364,"/>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7170,7172,7171,"/>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5.xml><?xml version="1.0" encoding="utf-8"?>
<p:tagLst xmlns:a="http://schemas.openxmlformats.org/drawingml/2006/main" xmlns:r="http://schemas.openxmlformats.org/officeDocument/2006/relationships" xmlns:p="http://schemas.openxmlformats.org/presentationml/2006/main">
  <p:tag name="ZHAW.ACCESSIBILITYADDIN.READINGORDER" val="8194,8196,8195,"/>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8.xml><?xml version="1.0" encoding="utf-8"?>
<p:tagLst xmlns:a="http://schemas.openxmlformats.org/drawingml/2006/main" xmlns:r="http://schemas.openxmlformats.org/officeDocument/2006/relationships" xmlns:p="http://schemas.openxmlformats.org/presentationml/2006/main">
  <p:tag name="ZHAW.ACCESSIBILITYADDIN.READINGORDER" val="10242,3,10244,"/>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2.xml><?xml version="1.0" encoding="utf-8"?>
<p:tagLst xmlns:a="http://schemas.openxmlformats.org/drawingml/2006/main" xmlns:r="http://schemas.openxmlformats.org/officeDocument/2006/relationships" xmlns:p="http://schemas.openxmlformats.org/presentationml/2006/main">
  <p:tag name="ZHAW.ACCESSIBILITYADDIN.READINGORDER" val="4,5,6,7,"/>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4.xml><?xml version="1.0" encoding="utf-8"?>
<p:tagLst xmlns:a="http://schemas.openxmlformats.org/drawingml/2006/main" xmlns:r="http://schemas.openxmlformats.org/officeDocument/2006/relationships" xmlns:p="http://schemas.openxmlformats.org/presentationml/2006/main">
  <p:tag name="ZHAW.ACCESSIBILITYADDIN.READINGORDER" val="12290,12291,"/>
</p:tagLst>
</file>

<file path=ppt/tags/tag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9.xml><?xml version="1.0" encoding="utf-8"?>
<p:tagLst xmlns:a="http://schemas.openxmlformats.org/drawingml/2006/main" xmlns:r="http://schemas.openxmlformats.org/officeDocument/2006/relationships" xmlns:p="http://schemas.openxmlformats.org/presentationml/2006/main">
  <p:tag name="ZHAW.ACCESSIBILITYADDIN.READINGORDER" val="13314,4,"/>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3074,3076,3075,"/>
</p:tagLst>
</file>

<file path=ppt/tags/tag40.xml><?xml version="1.0" encoding="utf-8"?>
<p:tagLst xmlns:a="http://schemas.openxmlformats.org/drawingml/2006/main" xmlns:r="http://schemas.openxmlformats.org/officeDocument/2006/relationships" xmlns:p="http://schemas.openxmlformats.org/presentationml/2006/main">
  <p:tag name="ZHAW.ACCESSIBILITYADDIN.TABLEHEADER" val="R0;"/>
  <p:tag name="ZHAW.ACCESSIBILITYADDIN.CONFIRMEDLANGUAGE" val="msoLanguageIDEnglishUS"/>
</p:tagLst>
</file>

<file path=ppt/tags/tag41.xml><?xml version="1.0" encoding="utf-8"?>
<p:tagLst xmlns:a="http://schemas.openxmlformats.org/drawingml/2006/main" xmlns:r="http://schemas.openxmlformats.org/officeDocument/2006/relationships" xmlns:p="http://schemas.openxmlformats.org/presentationml/2006/main">
  <p:tag name="ZHAW.ACCESSIBILITYADDIN.READINGORDER" val="14338,14339,"/>
</p:tagLst>
</file>

<file path=ppt/tags/tag4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4.xml><?xml version="1.0" encoding="utf-8"?>
<p:tagLst xmlns:a="http://schemas.openxmlformats.org/drawingml/2006/main" xmlns:r="http://schemas.openxmlformats.org/officeDocument/2006/relationships" xmlns:p="http://schemas.openxmlformats.org/presentationml/2006/main">
  <p:tag name="ZHAW.ACCESSIBILITYADDIN.READINGORDER" val="15362,15363,"/>
</p:tagLst>
</file>

<file path=ppt/tags/tag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0.xml><?xml version="1.0" encoding="utf-8"?>
<p:tagLst xmlns:a="http://schemas.openxmlformats.org/drawingml/2006/main" xmlns:r="http://schemas.openxmlformats.org/officeDocument/2006/relationships" xmlns:p="http://schemas.openxmlformats.org/presentationml/2006/main">
  <p:tag name="ZHAW.ACCESSIBILITYADDIN.READINGORDER" val="19458,19459,"/>
</p:tagLst>
</file>

<file path=ppt/tags/tag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6.xml><?xml version="1.0" encoding="utf-8"?>
<p:tagLst xmlns:a="http://schemas.openxmlformats.org/drawingml/2006/main" xmlns:r="http://schemas.openxmlformats.org/officeDocument/2006/relationships" xmlns:p="http://schemas.openxmlformats.org/presentationml/2006/main">
  <p:tag name="ZHAW.ACCESSIBILITYADDIN.READINGORDER" val="22530,22531,22532,"/>
</p:tagLst>
</file>

<file path=ppt/tags/tag5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3.xml><?xml version="1.0" encoding="utf-8"?>
<p:tagLst xmlns:a="http://schemas.openxmlformats.org/drawingml/2006/main" xmlns:r="http://schemas.openxmlformats.org/officeDocument/2006/relationships" xmlns:p="http://schemas.openxmlformats.org/presentationml/2006/main">
  <p:tag name="ZHAW.ACCESSIBILITYADDIN.READINGORDER" val="24578,24579,"/>
</p:tagLst>
</file>

<file path=ppt/tags/tag6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1.xml><?xml version="1.0" encoding="utf-8"?>
<p:tagLst xmlns:a="http://schemas.openxmlformats.org/drawingml/2006/main" xmlns:r="http://schemas.openxmlformats.org/officeDocument/2006/relationships" xmlns:p="http://schemas.openxmlformats.org/presentationml/2006/main">
  <p:tag name="ZHAW.ACCESSIBILITYADDIN.READINGORDER" val="26626,26627,"/>
</p:tagLst>
</file>

<file path=ppt/tags/tag7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4098,4100,3,"/>
</p:tagLst>
</file>

<file path=ppt/tags/tag8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1.xml><?xml version="1.0" encoding="utf-8"?>
<p:tagLst xmlns:a="http://schemas.openxmlformats.org/drawingml/2006/main" xmlns:r="http://schemas.openxmlformats.org/officeDocument/2006/relationships" xmlns:p="http://schemas.openxmlformats.org/presentationml/2006/main">
  <p:tag name="ZHAW.ACCESSIBILITYADDIN.READINGORDER" val="30722,30724,30723,"/>
</p:tagLst>
</file>

<file path=ppt/tags/tag8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6.xml><?xml version="1.0" encoding="utf-8"?>
<p:tagLst xmlns:a="http://schemas.openxmlformats.org/drawingml/2006/main" xmlns:r="http://schemas.openxmlformats.org/officeDocument/2006/relationships" xmlns:p="http://schemas.openxmlformats.org/presentationml/2006/main">
  <p:tag name="ZHAW.ACCESSIBILITYADDIN.READINGORDER" val="33794,33795,33799,33797,33796,33798,"/>
</p:tagLst>
</file>

<file path=ppt/tags/tag8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2.xml><?xml version="1.0" encoding="utf-8"?>
<p:tagLst xmlns:a="http://schemas.openxmlformats.org/drawingml/2006/main" xmlns:r="http://schemas.openxmlformats.org/officeDocument/2006/relationships" xmlns:p="http://schemas.openxmlformats.org/presentationml/2006/main">
  <p:tag name="ZHAW.ACCESSIBILITYADDIN.READINGORDER" val="36866,36867,"/>
</p:tagLst>
</file>

<file path=ppt/tags/tag9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4.xml><?xml version="1.0" encoding="utf-8"?>
<p:tagLst xmlns:a="http://schemas.openxmlformats.org/drawingml/2006/main" xmlns:r="http://schemas.openxmlformats.org/officeDocument/2006/relationships" xmlns:p="http://schemas.openxmlformats.org/presentationml/2006/main">
  <p:tag name="ZHAW.ACCESSIBILITYADDIN.READINGORDER" val="37890,37891,37892,37893,37894,37895,37896,37897,37898,37899,37900,37901,37902,37903,37904,37905,37906,37907,37908,37909,37910,37911,"/>
</p:tagLst>
</file>

<file path=ppt/tags/tag9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extLst>
    <a:ext uri="{05A4C25C-085E-4340-85A3-A5531E510DB2}">
      <thm15:themeFamily xmlns:thm15="http://schemas.microsoft.com/office/thememl/2012/main" name="Θέμα2" id="{8D0EB99E-6069-4AFB-8549-0539EF7F222C}" vid="{B4C8CC40-989B-4BCD-8B08-244F7A7A114B}"/>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FB7A8C78-AFB0-43D1-8D7F-EFE52F515E08}">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emplate/>
  <TotalTime>3957</TotalTime>
  <Words>1914</Words>
  <Application>Microsoft Office PowerPoint</Application>
  <PresentationFormat>Προβολή στην οθόνη (4:3)</PresentationFormat>
  <Paragraphs>346</Paragraphs>
  <Slides>53</Slides>
  <Notes>7</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53</vt:i4>
      </vt:variant>
    </vt:vector>
  </HeadingPairs>
  <TitlesOfParts>
    <vt:vector size="60" baseType="lpstr">
      <vt:lpstr>Arial</vt:lpstr>
      <vt:lpstr>Calibri</vt:lpstr>
      <vt:lpstr>Symbol</vt:lpstr>
      <vt:lpstr>Tahoma</vt:lpstr>
      <vt:lpstr>Times New Roman</vt:lpstr>
      <vt:lpstr>Wingdings</vt:lpstr>
      <vt:lpstr>Θέμα2</vt:lpstr>
      <vt:lpstr>Σχεδίαση CMOS Ψηφιακών Ολοκληρωμένων Κυκλωμάτων</vt:lpstr>
      <vt:lpstr>Η λειτουργία RESET</vt:lpstr>
      <vt:lpstr>Εναλλακτική λύση</vt:lpstr>
      <vt:lpstr>Η λειτουργία SET</vt:lpstr>
      <vt:lpstr>Εναλλακτική λύση λειτουργίας SET</vt:lpstr>
      <vt:lpstr>Ταυτόχρονο SET - RESET</vt:lpstr>
      <vt:lpstr>Ατέρμων Κύκλος- Μνήμη</vt:lpstr>
      <vt:lpstr>Μεταστάθεια – Metastability</vt:lpstr>
      <vt:lpstr>CMOS Υλοποίηση (1 από 2)</vt:lpstr>
      <vt:lpstr>CMOS Υλοποίηση (2 από 2)</vt:lpstr>
      <vt:lpstr>Εναλλακτική Απεικόνιση </vt:lpstr>
      <vt:lpstr>Λειτουργία</vt:lpstr>
      <vt:lpstr>Χρήση S’, R’</vt:lpstr>
      <vt:lpstr>Ισοδύναμη CMOS Υλοποίηση</vt:lpstr>
      <vt:lpstr>Χρήση Ρολογιού – Clk (1 από 2)</vt:lpstr>
      <vt:lpstr>Χρήση Ρολογιού – Clk (2 από 2)</vt:lpstr>
      <vt:lpstr>Αποφυγή Μεταστάθειας</vt:lpstr>
      <vt:lpstr>D-Latch ( Μανδαλωτής )</vt:lpstr>
      <vt:lpstr>Εναλλακτική λύση</vt:lpstr>
      <vt:lpstr>Ασύγχρονα SET/RESET</vt:lpstr>
      <vt:lpstr>Υλοποίηση (Ασύγχρονα SET/RESET)</vt:lpstr>
      <vt:lpstr>Υλοποίηση με Πολυπλέκτη (1 από 2)</vt:lpstr>
      <vt:lpstr>Υλοποίηση με Πολυπλέκτη (2 από 2)</vt:lpstr>
      <vt:lpstr>Ασύγχρονος Έλεγχος</vt:lpstr>
      <vt:lpstr>Υλοποίηση με Ασύγχρονο SET</vt:lpstr>
      <vt:lpstr>Επίδραση Εξόδου στα δεδομένα (1 από 2)</vt:lpstr>
      <vt:lpstr>Επίδραση Εξόδου στα δεδομένα (2 από 2)</vt:lpstr>
      <vt:lpstr>Εναλλακτικές υλοποιήσεις</vt:lpstr>
      <vt:lpstr>Δυναμικά Στοιχεία Μνήμης (1 από 2)</vt:lpstr>
      <vt:lpstr>Δυναμικά Στοιχεία Μνήμης (2 από 2)</vt:lpstr>
      <vt:lpstr>D-Flip-Flops και Latches</vt:lpstr>
      <vt:lpstr>Παράδειγμα 1 (1 από 2)</vt:lpstr>
      <vt:lpstr>Παράδειγμα 1 (2 από 2)</vt:lpstr>
      <vt:lpstr>Λύση D-Flip-Flop (Master-Slave)</vt:lpstr>
      <vt:lpstr>Υλοποίηση Λύσης</vt:lpstr>
      <vt:lpstr>Χρονισμοί</vt:lpstr>
      <vt:lpstr>Παράδειγμα 2</vt:lpstr>
      <vt:lpstr>Ασύγχρονο SET - RESET</vt:lpstr>
      <vt:lpstr>Υλοποίηση με ασύγχρονο SET/RESET (1 από 3)</vt:lpstr>
      <vt:lpstr>Υλοποίηση με ασύγχρονο SET/RESET (2 από 3)</vt:lpstr>
      <vt:lpstr>Υλοποίηση με ασύγχρονο SET/RESET (3 από 3)</vt:lpstr>
      <vt:lpstr>Περιορισμοί (1 από 2)</vt:lpstr>
      <vt:lpstr>Περιορισμοί (2 από 2)</vt:lpstr>
      <vt:lpstr>Clock Skew (1 από 3)</vt:lpstr>
      <vt:lpstr>Clock Skew (2 από 3)</vt:lpstr>
      <vt:lpstr>Clock Skew (3 από 3)</vt:lpstr>
      <vt:lpstr>Τέλος Ενότητας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Morgana</dc:creator>
  <cp:lastModifiedBy>Δεσποινίς Βατόμουρο .</cp:lastModifiedBy>
  <cp:revision>121</cp:revision>
  <cp:lastPrinted>1601-01-01T00:00:00Z</cp:lastPrinted>
  <dcterms:created xsi:type="dcterms:W3CDTF">1601-01-01T00:00:00Z</dcterms:created>
  <dcterms:modified xsi:type="dcterms:W3CDTF">2015-07-25T11:28:28Z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y fmtid="{D5CDD505-2E9C-101B-9397-08002B2CF9AE}" pid="3" name="LCID">
    <vt:i4>1032</vt:i4>
  </property>
</Properties>
</file>