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handoutMasterIdLst>
    <p:handoutMasterId r:id="rId60"/>
  </p:handoutMasterIdLst>
  <p:sldIdLst>
    <p:sldId id="256" r:id="rId2"/>
    <p:sldId id="327" r:id="rId3"/>
    <p:sldId id="328" r:id="rId4"/>
    <p:sldId id="329" r:id="rId5"/>
    <p:sldId id="330" r:id="rId6"/>
    <p:sldId id="331" r:id="rId7"/>
    <p:sldId id="332" r:id="rId8"/>
    <p:sldId id="333" r:id="rId9"/>
    <p:sldId id="334" r:id="rId10"/>
    <p:sldId id="335" r:id="rId11"/>
    <p:sldId id="336" r:id="rId12"/>
    <p:sldId id="337" r:id="rId13"/>
    <p:sldId id="338" r:id="rId14"/>
    <p:sldId id="339" r:id="rId15"/>
    <p:sldId id="340" r:id="rId16"/>
    <p:sldId id="341" r:id="rId17"/>
    <p:sldId id="342" r:id="rId18"/>
    <p:sldId id="343" r:id="rId19"/>
    <p:sldId id="344" r:id="rId20"/>
    <p:sldId id="345" r:id="rId21"/>
    <p:sldId id="346" r:id="rId22"/>
    <p:sldId id="347" r:id="rId23"/>
    <p:sldId id="348" r:id="rId24"/>
    <p:sldId id="349" r:id="rId25"/>
    <p:sldId id="350" r:id="rId26"/>
    <p:sldId id="376" r:id="rId27"/>
    <p:sldId id="351" r:id="rId28"/>
    <p:sldId id="352" r:id="rId29"/>
    <p:sldId id="353" r:id="rId30"/>
    <p:sldId id="354" r:id="rId31"/>
    <p:sldId id="355" r:id="rId32"/>
    <p:sldId id="356" r:id="rId33"/>
    <p:sldId id="357" r:id="rId34"/>
    <p:sldId id="358" r:id="rId35"/>
    <p:sldId id="359" r:id="rId36"/>
    <p:sldId id="360" r:id="rId37"/>
    <p:sldId id="361" r:id="rId38"/>
    <p:sldId id="362" r:id="rId39"/>
    <p:sldId id="363" r:id="rId40"/>
    <p:sldId id="364" r:id="rId41"/>
    <p:sldId id="365" r:id="rId42"/>
    <p:sldId id="366" r:id="rId43"/>
    <p:sldId id="367" r:id="rId44"/>
    <p:sldId id="368" r:id="rId45"/>
    <p:sldId id="369" r:id="rId46"/>
    <p:sldId id="370" r:id="rId47"/>
    <p:sldId id="371" r:id="rId48"/>
    <p:sldId id="372" r:id="rId49"/>
    <p:sldId id="373" r:id="rId50"/>
    <p:sldId id="374" r:id="rId51"/>
    <p:sldId id="377" r:id="rId52"/>
    <p:sldId id="290" r:id="rId53"/>
    <p:sldId id="295" r:id="rId54"/>
    <p:sldId id="299" r:id="rId55"/>
    <p:sldId id="292" r:id="rId56"/>
    <p:sldId id="291" r:id="rId57"/>
    <p:sldId id="375" r:id="rId58"/>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F7F3"/>
    <a:srgbClr val="A4FCF4"/>
    <a:srgbClr val="009900"/>
    <a:srgbClr val="FFFF00"/>
    <a:srgbClr val="FF0000"/>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48" autoAdjust="0"/>
    <p:restoredTop sz="86474" autoAdjust="0"/>
  </p:normalViewPr>
  <p:slideViewPr>
    <p:cSldViewPr>
      <p:cViewPr varScale="1">
        <p:scale>
          <a:sx n="61" d="100"/>
          <a:sy n="61" d="100"/>
        </p:scale>
        <p:origin x="1262" y="53"/>
      </p:cViewPr>
      <p:guideLst>
        <p:guide orient="horz" pos="2160"/>
        <p:guide pos="2880"/>
      </p:guideLst>
    </p:cSldViewPr>
  </p:slideViewPr>
  <p:outlineViewPr>
    <p:cViewPr>
      <p:scale>
        <a:sx n="33" d="100"/>
        <a:sy n="33" d="100"/>
      </p:scale>
      <p:origin x="0" y="-52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1.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C821A8C-2F1B-4FA8-812A-C8CFDA22972C}" type="datetimeFigureOut">
              <a:rPr lang="el-GR" smtClean="0"/>
              <a:t>8/3/2016</a:t>
            </a:fld>
            <a:endParaRPr lang="el-GR"/>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C6FBD0-D048-4F41-BB03-877CEC9E8AC7}" type="slidenum">
              <a:rPr lang="el-GR" smtClean="0"/>
              <a:t>‹#›</a:t>
            </a:fld>
            <a:endParaRPr lang="el-GR"/>
          </a:p>
        </p:txBody>
      </p:sp>
    </p:spTree>
    <p:extLst>
      <p:ext uri="{BB962C8B-B14F-4D97-AF65-F5344CB8AC3E}">
        <p14:creationId xmlns:p14="http://schemas.microsoft.com/office/powerpoint/2010/main" val="2011061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9BE919FF-3C70-4EBD-81C5-021ADC1E2ED6}" type="datetimeFigureOut">
              <a:rPr lang="el-GR"/>
              <a:pPr>
                <a:defRPr/>
              </a:pPr>
              <a:t>8/3/2016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noProof="0" smtClean="0"/>
              <a:t>Στυλ υποδείγματος κειμένου</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CCE53632-C16B-4CDC-A968-0EC25AF65112}" type="slidenum">
              <a:rPr lang="el-GR"/>
              <a:pPr>
                <a:defRPr/>
              </a:pPr>
              <a:t>‹#›</a:t>
            </a:fld>
            <a:endParaRPr lang="el-GR"/>
          </a:p>
        </p:txBody>
      </p:sp>
    </p:spTree>
    <p:extLst>
      <p:ext uri="{BB962C8B-B14F-4D97-AF65-F5344CB8AC3E}">
        <p14:creationId xmlns:p14="http://schemas.microsoft.com/office/powerpoint/2010/main" val="60495419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Θέση εικόνας διαφάνειας 1"/>
          <p:cNvSpPr>
            <a:spLocks noGrp="1" noRot="1" noChangeAspect="1"/>
          </p:cNvSpPr>
          <p:nvPr>
            <p:ph type="sldImg"/>
          </p:nvPr>
        </p:nvSpPr>
        <p:spPr bwMode="auto">
          <a:noFill/>
          <a:ln>
            <a:solidFill>
              <a:srgbClr val="000000"/>
            </a:solidFill>
            <a:miter lim="800000"/>
            <a:headEnd/>
            <a:tailEnd/>
          </a:ln>
        </p:spPr>
      </p:sp>
      <p:sp>
        <p:nvSpPr>
          <p:cNvPr id="15362"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endParaRPr lang="el-GR" smtClean="0">
              <a:solidFill>
                <a:srgbClr val="FF0000"/>
              </a:solidFill>
            </a:endParaRPr>
          </a:p>
        </p:txBody>
      </p:sp>
      <p:sp>
        <p:nvSpPr>
          <p:cNvPr id="15363"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8AFA291-3C0E-4FE6-8BD9-6997748E4603}" type="slidenum">
              <a:rPr lang="el-GR"/>
              <a:pPr fontAlgn="base">
                <a:spcBef>
                  <a:spcPct val="0"/>
                </a:spcBef>
                <a:spcAft>
                  <a:spcPct val="0"/>
                </a:spcAft>
              </a:pPr>
              <a:t>1</a:t>
            </a:fld>
            <a:endParaRPr lang="el-GR"/>
          </a:p>
        </p:txBody>
      </p:sp>
    </p:spTree>
    <p:extLst>
      <p:ext uri="{BB962C8B-B14F-4D97-AF65-F5344CB8AC3E}">
        <p14:creationId xmlns:p14="http://schemas.microsoft.com/office/powerpoint/2010/main" val="537965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1089382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a:defRPr/>
            </a:pPr>
            <a:fld id="{CCE53632-C16B-4CDC-A968-0EC25AF65112}" type="slidenum">
              <a:rPr lang="el-GR" smtClean="0"/>
              <a:pPr>
                <a:defRPr/>
              </a:pPr>
              <a:t>5</a:t>
            </a:fld>
            <a:endParaRPr lang="el-GR"/>
          </a:p>
        </p:txBody>
      </p:sp>
    </p:spTree>
    <p:extLst>
      <p:ext uri="{BB962C8B-B14F-4D97-AF65-F5344CB8AC3E}">
        <p14:creationId xmlns:p14="http://schemas.microsoft.com/office/powerpoint/2010/main" val="27096191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a:defRPr/>
            </a:pPr>
            <a:fld id="{CCE53632-C16B-4CDC-A968-0EC25AF65112}" type="slidenum">
              <a:rPr lang="el-GR" smtClean="0"/>
              <a:pPr>
                <a:defRPr/>
              </a:pPr>
              <a:t>41</a:t>
            </a:fld>
            <a:endParaRPr lang="el-GR"/>
          </a:p>
        </p:txBody>
      </p:sp>
    </p:spTree>
    <p:extLst>
      <p:ext uri="{BB962C8B-B14F-4D97-AF65-F5344CB8AC3E}">
        <p14:creationId xmlns:p14="http://schemas.microsoft.com/office/powerpoint/2010/main" val="10241011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Θέση εικόνας διαφάνειας 1"/>
          <p:cNvSpPr>
            <a:spLocks noGrp="1" noRot="1" noChangeAspect="1"/>
          </p:cNvSpPr>
          <p:nvPr>
            <p:ph type="sldImg"/>
          </p:nvPr>
        </p:nvSpPr>
        <p:spPr bwMode="auto">
          <a:noFill/>
          <a:ln>
            <a:solidFill>
              <a:srgbClr val="000000"/>
            </a:solidFill>
            <a:miter lim="800000"/>
            <a:headEnd/>
            <a:tailEnd/>
          </a:ln>
        </p:spPr>
      </p:sp>
      <p:sp>
        <p:nvSpPr>
          <p:cNvPr id="203778"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60419" name="Θέση αριθμού διαφάνειας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98145B-BE34-435C-BCAF-4E6D5842D893}" type="slidenum">
              <a:rPr lang="el-GR"/>
              <a:pPr fontAlgn="base">
                <a:spcBef>
                  <a:spcPct val="0"/>
                </a:spcBef>
                <a:spcAft>
                  <a:spcPct val="0"/>
                </a:spcAft>
                <a:defRPr/>
              </a:pPr>
              <a:t>51</a:t>
            </a:fld>
            <a:endParaRPr lang="el-GR"/>
          </a:p>
        </p:txBody>
      </p:sp>
    </p:spTree>
    <p:extLst>
      <p:ext uri="{BB962C8B-B14F-4D97-AF65-F5344CB8AC3E}">
        <p14:creationId xmlns:p14="http://schemas.microsoft.com/office/powerpoint/2010/main" val="3189676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Θέση εικόνας διαφάνειας 1"/>
          <p:cNvSpPr>
            <a:spLocks noGrp="1" noRot="1" noChangeAspect="1"/>
          </p:cNvSpPr>
          <p:nvPr>
            <p:ph type="sldImg"/>
          </p:nvPr>
        </p:nvSpPr>
        <p:spPr bwMode="auto">
          <a:noFill/>
          <a:ln>
            <a:solidFill>
              <a:srgbClr val="000000"/>
            </a:solidFill>
            <a:miter lim="800000"/>
            <a:headEnd/>
            <a:tailEnd/>
          </a:ln>
        </p:spPr>
      </p:sp>
      <p:sp>
        <p:nvSpPr>
          <p:cNvPr id="62466" name="Θέση σημειώσεων 2"/>
          <p:cNvSpPr>
            <a:spLocks noGrp="1"/>
          </p:cNvSpPr>
          <p:nvPr>
            <p:ph type="body" idx="1"/>
          </p:nvPr>
        </p:nvSpPr>
        <p:spPr bwMode="auto">
          <a:noFill/>
        </p:spPr>
        <p:txBody>
          <a:bodyPr wrap="square" numCol="1" anchor="t" anchorCtr="0" compatLnSpc="1">
            <a:prstTxWarp prst="textNoShape">
              <a:avLst/>
            </a:prstTxWarp>
          </a:bodyPr>
          <a:lstStyle/>
          <a:p>
            <a:pPr marL="171450" indent="-171450">
              <a:spcBef>
                <a:spcPct val="0"/>
              </a:spcBef>
              <a:buFontTx/>
              <a:buChar char="•"/>
            </a:pPr>
            <a:endParaRPr lang="el-GR" smtClean="0"/>
          </a:p>
        </p:txBody>
      </p:sp>
      <p:sp>
        <p:nvSpPr>
          <p:cNvPr id="62467" name="Θέση αριθμού διαφάνειας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863DAB-8DDC-4D53-A2FD-BEB86AFB80F6}" type="slidenum">
              <a:rPr lang="el-GR"/>
              <a:pPr fontAlgn="base">
                <a:spcBef>
                  <a:spcPct val="0"/>
                </a:spcBef>
                <a:spcAft>
                  <a:spcPct val="0"/>
                </a:spcAft>
              </a:pPr>
              <a:t>52</a:t>
            </a:fld>
            <a:endParaRPr lang="el-GR"/>
          </a:p>
        </p:txBody>
      </p:sp>
    </p:spTree>
    <p:extLst>
      <p:ext uri="{BB962C8B-B14F-4D97-AF65-F5344CB8AC3E}">
        <p14:creationId xmlns:p14="http://schemas.microsoft.com/office/powerpoint/2010/main" val="1590035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6451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114922B-7BCF-4F78-A3BC-41B4F3C34415}" type="slidenum">
              <a:rPr lang="el-GR"/>
              <a:pPr fontAlgn="base">
                <a:spcBef>
                  <a:spcPct val="0"/>
                </a:spcBef>
                <a:spcAft>
                  <a:spcPct val="0"/>
                </a:spcAft>
              </a:pPr>
              <a:t>53</a:t>
            </a:fld>
            <a:endParaRPr lang="el-GR"/>
          </a:p>
        </p:txBody>
      </p:sp>
    </p:spTree>
    <p:extLst>
      <p:ext uri="{BB962C8B-B14F-4D97-AF65-F5344CB8AC3E}">
        <p14:creationId xmlns:p14="http://schemas.microsoft.com/office/powerpoint/2010/main" val="7890996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665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4566A4-689B-40E8-ABAC-70BF2DB2FF57}" type="slidenum">
              <a:rPr lang="el-GR"/>
              <a:pPr fontAlgn="base">
                <a:spcBef>
                  <a:spcPct val="0"/>
                </a:spcBef>
                <a:spcAft>
                  <a:spcPct val="0"/>
                </a:spcAft>
              </a:pPr>
              <a:t>54</a:t>
            </a:fld>
            <a:endParaRPr lang="el-GR"/>
          </a:p>
        </p:txBody>
      </p:sp>
    </p:spTree>
    <p:extLst>
      <p:ext uri="{BB962C8B-B14F-4D97-AF65-F5344CB8AC3E}">
        <p14:creationId xmlns:p14="http://schemas.microsoft.com/office/powerpoint/2010/main" val="3233832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686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0126ED-4A2A-497B-9CFE-A4D60B0ADCB3}" type="slidenum">
              <a:rPr lang="el-GR"/>
              <a:pPr fontAlgn="base">
                <a:spcBef>
                  <a:spcPct val="0"/>
                </a:spcBef>
                <a:spcAft>
                  <a:spcPct val="0"/>
                </a:spcAft>
              </a:pPr>
              <a:t>55</a:t>
            </a:fld>
            <a:endParaRPr lang="el-GR"/>
          </a:p>
        </p:txBody>
      </p:sp>
    </p:spTree>
    <p:extLst>
      <p:ext uri="{BB962C8B-B14F-4D97-AF65-F5344CB8AC3E}">
        <p14:creationId xmlns:p14="http://schemas.microsoft.com/office/powerpoint/2010/main" val="986130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l-GR" smtClean="0"/>
          </a:p>
        </p:txBody>
      </p:sp>
      <p:sp>
        <p:nvSpPr>
          <p:cNvPr id="706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B8D0F30-DCB9-4F60-BD70-D95EE6A7DCD9}" type="slidenum">
              <a:rPr lang="el-GR"/>
              <a:pPr fontAlgn="base">
                <a:spcBef>
                  <a:spcPct val="0"/>
                </a:spcBef>
                <a:spcAft>
                  <a:spcPct val="0"/>
                </a:spcAft>
              </a:pPr>
              <a:t>56</a:t>
            </a:fld>
            <a:endParaRPr lang="el-GR"/>
          </a:p>
        </p:txBody>
      </p:sp>
    </p:spTree>
    <p:extLst>
      <p:ext uri="{BB962C8B-B14F-4D97-AF65-F5344CB8AC3E}">
        <p14:creationId xmlns:p14="http://schemas.microsoft.com/office/powerpoint/2010/main" val="1118321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OverObj">
  <p:cSld name="Τίτλος και Κείμενο επάνω από Αντι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685800" y="1981200"/>
            <a:ext cx="7772400" cy="1981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85800" y="4114800"/>
            <a:ext cx="7772400" cy="1981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685800" y="6248400"/>
            <a:ext cx="1905000" cy="457200"/>
          </a:xfrm>
          <a:prstGeom prst="rect">
            <a:avLst/>
          </a:prstGeom>
        </p:spPr>
        <p:txBody>
          <a:bodyPr/>
          <a:lstStyle>
            <a:lvl1pPr>
              <a:defRPr/>
            </a:lvl1pPr>
          </a:lstStyle>
          <a:p>
            <a:endParaRPr lang="en-GB" altLang="el-GR"/>
          </a:p>
        </p:txBody>
      </p:sp>
      <p:sp>
        <p:nvSpPr>
          <p:cNvPr id="6" name="Θέση υποσέλιδου 5"/>
          <p:cNvSpPr>
            <a:spLocks noGrp="1"/>
          </p:cNvSpPr>
          <p:nvPr>
            <p:ph type="ftr" sz="quarter" idx="11"/>
          </p:nvPr>
        </p:nvSpPr>
        <p:spPr>
          <a:xfrm>
            <a:off x="3124200" y="6248400"/>
            <a:ext cx="2895600" cy="457200"/>
          </a:xfrm>
          <a:prstGeom prst="rect">
            <a:avLst/>
          </a:prstGeom>
        </p:spPr>
        <p:txBody>
          <a:bodyPr/>
          <a:lstStyle>
            <a:lvl1pPr>
              <a:defRPr/>
            </a:lvl1pPr>
          </a:lstStyle>
          <a:p>
            <a:endParaRPr lang="en-GB" altLang="el-GR"/>
          </a:p>
        </p:txBody>
      </p:sp>
      <p:sp>
        <p:nvSpPr>
          <p:cNvPr id="7" name="Θέση αριθμού διαφάνειας 6"/>
          <p:cNvSpPr>
            <a:spLocks noGrp="1"/>
          </p:cNvSpPr>
          <p:nvPr>
            <p:ph type="sldNum" sz="quarter" idx="12"/>
          </p:nvPr>
        </p:nvSpPr>
        <p:spPr>
          <a:xfrm>
            <a:off x="6553200" y="6248400"/>
            <a:ext cx="1905000" cy="457200"/>
          </a:xfrm>
          <a:prstGeom prst="rect">
            <a:avLst/>
          </a:prstGeom>
        </p:spPr>
        <p:txBody>
          <a:bodyPr/>
          <a:lstStyle>
            <a:lvl1pPr>
              <a:defRPr/>
            </a:lvl1pPr>
          </a:lstStyle>
          <a:p>
            <a:fld id="{2E202949-D2BF-4CF9-B036-3C842D9149AE}" type="slidenum">
              <a:rPr lang="en-GB" altLang="el-GR"/>
              <a:pPr/>
              <a:t>‹#›</a:t>
            </a:fld>
            <a:endParaRPr lang="en-GB" altLang="el-GR"/>
          </a:p>
        </p:txBody>
      </p:sp>
    </p:spTree>
    <p:extLst>
      <p:ext uri="{BB962C8B-B14F-4D97-AF65-F5344CB8AC3E}">
        <p14:creationId xmlns:p14="http://schemas.microsoft.com/office/powerpoint/2010/main" val="29930357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994B0D26-9F49-49EF-9280-58C9CEB0EF10}"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latin typeface="+mn-lt"/>
                <a:ea typeface="+mn-ea"/>
              </a:rPr>
              <a:t>Τεχνικές</a:t>
            </a:r>
            <a:r>
              <a:rPr lang="el-GR" sz="1000" baseline="0" dirty="0" smtClean="0">
                <a:solidFill>
                  <a:srgbClr val="5075BC"/>
                </a:solidFill>
                <a:latin typeface="+mn-lt"/>
                <a:ea typeface="+mn-ea"/>
              </a:rPr>
              <a:t> ποσοτικοποίησης</a:t>
            </a:r>
            <a:endParaRPr lang="en-US" sz="1000" dirty="0">
              <a:solidFill>
                <a:srgbClr val="5075BC"/>
              </a:solidFill>
              <a:latin typeface="+mn-lt"/>
              <a:ea typeface="ＭＳ Ｐゴシック" pitchFamily="34" charset="-128"/>
            </a:endParaRPr>
          </a:p>
        </p:txBody>
      </p:sp>
      <p:pic>
        <p:nvPicPr>
          <p:cNvPr id="6" name="Picture 5"/>
          <p:cNvPicPr>
            <a:picLocks noChangeAspect="1"/>
          </p:cNvPicPr>
          <p:nvPr userDrawn="1"/>
        </p:nvPicPr>
        <p:blipFill>
          <a:blip r:embed="rId2"/>
          <a:srcRect/>
          <a:stretch>
            <a:fillRect/>
          </a:stretch>
        </p:blipFill>
        <p:spPr bwMode="auto">
          <a:xfrm>
            <a:off x="58738" y="6254750"/>
            <a:ext cx="431800" cy="571500"/>
          </a:xfrm>
          <a:prstGeom prst="rect">
            <a:avLst/>
          </a:prstGeom>
          <a:noFill/>
          <a:ln w="9525">
            <a:noFill/>
            <a:miter lim="800000"/>
            <a:headEnd/>
            <a:tailEnd/>
          </a:ln>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Tree>
    <p:extLst>
      <p:ext uri="{BB962C8B-B14F-4D97-AF65-F5344CB8AC3E}">
        <p14:creationId xmlns:p14="http://schemas.microsoft.com/office/powerpoint/2010/main" val="2237246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Προσαρμοσμένη διάταξ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Tree>
    <p:extLst>
      <p:ext uri="{BB962C8B-B14F-4D97-AF65-F5344CB8AC3E}">
        <p14:creationId xmlns:p14="http://schemas.microsoft.com/office/powerpoint/2010/main" val="841238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4" name="Θέση αριθμού διαφάνειας 5"/>
          <p:cNvSpPr txBox="1">
            <a:spLocks/>
          </p:cNvSpPr>
          <p:nvPr userDrawn="1"/>
        </p:nvSpPr>
        <p:spPr>
          <a:xfrm>
            <a:off x="8645525" y="6442075"/>
            <a:ext cx="431800" cy="268288"/>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fld id="{9D1E21D1-F6DF-41D8-9725-64CE6B24F0A9}" type="slidenum">
              <a:rPr lang="el-GR" smtClean="0">
                <a:solidFill>
                  <a:srgbClr val="5075BC"/>
                </a:solidFill>
              </a:rPr>
              <a:pPr algn="ctr" fontAlgn="auto">
                <a:spcBef>
                  <a:spcPts val="0"/>
                </a:spcBef>
                <a:spcAft>
                  <a:spcPts val="0"/>
                </a:spcAft>
                <a:defRPr/>
              </a:pPr>
              <a:t>‹#›</a:t>
            </a:fld>
            <a:endParaRPr lang="el-GR" dirty="0">
              <a:solidFill>
                <a:srgbClr val="5075BC"/>
              </a:solidFill>
            </a:endParaRPr>
          </a:p>
        </p:txBody>
      </p:sp>
      <p:sp>
        <p:nvSpPr>
          <p:cNvPr id="5" name="2 - Θέση υποσέλιδου"/>
          <p:cNvSpPr txBox="1">
            <a:spLocks/>
          </p:cNvSpPr>
          <p:nvPr userDrawn="1"/>
        </p:nvSpPr>
        <p:spPr bwMode="auto">
          <a:xfrm>
            <a:off x="539750" y="6442075"/>
            <a:ext cx="7993063" cy="268288"/>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a:solidFill>
                  <a:srgbClr val="5075BC"/>
                </a:solidFill>
                <a:latin typeface="+mn-lt"/>
              </a:rPr>
              <a:t>Τίτλος Ενότητας</a:t>
            </a:r>
            <a:endParaRPr lang="en-US" sz="1000" dirty="0">
              <a:solidFill>
                <a:srgbClr val="5075BC"/>
              </a:solidFill>
              <a:latin typeface="+mn-lt"/>
              <a:ea typeface="ＭＳ Ｐゴシック" pitchFamily="34" charset="-128"/>
            </a:endParaRPr>
          </a:p>
        </p:txBody>
      </p:sp>
      <p:pic>
        <p:nvPicPr>
          <p:cNvPr id="6" name="Picture 5"/>
          <p:cNvPicPr>
            <a:picLocks noChangeAspect="1"/>
          </p:cNvPicPr>
          <p:nvPr userDrawn="1"/>
        </p:nvPicPr>
        <p:blipFill>
          <a:blip r:embed="rId2"/>
          <a:srcRect/>
          <a:stretch>
            <a:fillRect/>
          </a:stretch>
        </p:blipFill>
        <p:spPr bwMode="auto">
          <a:xfrm>
            <a:off x="58738" y="6254750"/>
            <a:ext cx="431800" cy="571500"/>
          </a:xfrm>
          <a:prstGeom prst="rect">
            <a:avLst/>
          </a:prstGeom>
          <a:noFill/>
          <a:ln w="9525">
            <a:noFill/>
            <a:miter lim="800000"/>
            <a:headEnd/>
            <a:tailEnd/>
          </a:ln>
        </p:spPr>
      </p:pic>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OverTx">
  <p:cSld name="Τίτλος και Αντικείμενο επάνω από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85800" y="1981200"/>
            <a:ext cx="7772400" cy="1981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85800" y="4114800"/>
            <a:ext cx="7772400" cy="19812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685800" y="6248400"/>
            <a:ext cx="1905000" cy="457200"/>
          </a:xfrm>
          <a:prstGeom prst="rect">
            <a:avLst/>
          </a:prstGeom>
        </p:spPr>
        <p:txBody>
          <a:bodyPr/>
          <a:lstStyle>
            <a:lvl1pPr>
              <a:defRPr/>
            </a:lvl1pPr>
          </a:lstStyle>
          <a:p>
            <a:endParaRPr lang="en-GB" altLang="el-GR"/>
          </a:p>
        </p:txBody>
      </p:sp>
      <p:sp>
        <p:nvSpPr>
          <p:cNvPr id="6" name="Θέση υποσέλιδου 5"/>
          <p:cNvSpPr>
            <a:spLocks noGrp="1"/>
          </p:cNvSpPr>
          <p:nvPr>
            <p:ph type="ftr" sz="quarter" idx="11"/>
          </p:nvPr>
        </p:nvSpPr>
        <p:spPr>
          <a:xfrm>
            <a:off x="3124200" y="6248400"/>
            <a:ext cx="2895600" cy="457200"/>
          </a:xfrm>
          <a:prstGeom prst="rect">
            <a:avLst/>
          </a:prstGeom>
        </p:spPr>
        <p:txBody>
          <a:bodyPr/>
          <a:lstStyle>
            <a:lvl1pPr>
              <a:defRPr/>
            </a:lvl1pPr>
          </a:lstStyle>
          <a:p>
            <a:endParaRPr lang="en-GB" altLang="el-GR"/>
          </a:p>
        </p:txBody>
      </p:sp>
      <p:sp>
        <p:nvSpPr>
          <p:cNvPr id="7" name="Θέση αριθμού διαφάνειας 6"/>
          <p:cNvSpPr>
            <a:spLocks noGrp="1"/>
          </p:cNvSpPr>
          <p:nvPr>
            <p:ph type="sldNum" sz="quarter" idx="12"/>
          </p:nvPr>
        </p:nvSpPr>
        <p:spPr>
          <a:xfrm>
            <a:off x="6553200" y="6248400"/>
            <a:ext cx="1905000" cy="457200"/>
          </a:xfrm>
          <a:prstGeom prst="rect">
            <a:avLst/>
          </a:prstGeom>
        </p:spPr>
        <p:txBody>
          <a:bodyPr/>
          <a:lstStyle>
            <a:lvl1pPr>
              <a:defRPr/>
            </a:lvl1pPr>
          </a:lstStyle>
          <a:p>
            <a:fld id="{CC4872DB-8CC2-4969-B63D-F1151FFA6F47}" type="slidenum">
              <a:rPr lang="en-GB" altLang="el-GR"/>
              <a:pPr/>
              <a:t>‹#›</a:t>
            </a:fld>
            <a:endParaRPr lang="en-GB" altLang="el-GR"/>
          </a:p>
        </p:txBody>
      </p:sp>
    </p:spTree>
    <p:extLst>
      <p:ext uri="{BB962C8B-B14F-4D97-AF65-F5344CB8AC3E}">
        <p14:creationId xmlns:p14="http://schemas.microsoft.com/office/powerpoint/2010/main" val="8018588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l-GR" smtClean="0"/>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2" r:id="rId4"/>
    <p:sldLayoutId id="2147483658" r:id="rId5"/>
    <p:sldLayoutId id="2147483657" r:id="rId6"/>
    <p:sldLayoutId id="2147483661" r:id="rId7"/>
    <p:sldLayoutId id="2147483656" r:id="rId8"/>
    <p:sldLayoutId id="2147483664" r:id="rId9"/>
    <p:sldLayoutId id="2147483665" r:id="rId10"/>
  </p:sldLayoutIdLst>
  <p:timing>
    <p:tnLst>
      <p:par>
        <p:cTn id="1" dur="indefinite" restart="never" nodeType="tmRoot"/>
      </p:par>
    </p:tnLst>
  </p:timing>
  <p:hf sldNum="0" hdr="0" dt="0"/>
  <p:txStyles>
    <p:titleStyle>
      <a:lvl1pPr algn="ctr" rtl="0" fontAlgn="base">
        <a:spcBef>
          <a:spcPct val="0"/>
        </a:spcBef>
        <a:spcAft>
          <a:spcPct val="0"/>
        </a:spcAft>
        <a:defRPr sz="4400" kern="1200">
          <a:solidFill>
            <a:schemeClr val="accent1"/>
          </a:solidFill>
          <a:latin typeface="+mj-lt"/>
          <a:ea typeface="+mj-ea"/>
          <a:cs typeface="+mj-cs"/>
        </a:defRPr>
      </a:lvl1pPr>
      <a:lvl2pPr algn="ctr" rtl="0" fontAlgn="base">
        <a:spcBef>
          <a:spcPct val="0"/>
        </a:spcBef>
        <a:spcAft>
          <a:spcPct val="0"/>
        </a:spcAft>
        <a:defRPr sz="4400">
          <a:solidFill>
            <a:schemeClr val="accent1"/>
          </a:solidFill>
          <a:latin typeface="Calibri" pitchFamily="34" charset="0"/>
        </a:defRPr>
      </a:lvl2pPr>
      <a:lvl3pPr algn="ctr" rtl="0" fontAlgn="base">
        <a:spcBef>
          <a:spcPct val="0"/>
        </a:spcBef>
        <a:spcAft>
          <a:spcPct val="0"/>
        </a:spcAft>
        <a:defRPr sz="4400">
          <a:solidFill>
            <a:schemeClr val="accent1"/>
          </a:solidFill>
          <a:latin typeface="Calibri" pitchFamily="34" charset="0"/>
        </a:defRPr>
      </a:lvl3pPr>
      <a:lvl4pPr algn="ctr" rtl="0" fontAlgn="base">
        <a:spcBef>
          <a:spcPct val="0"/>
        </a:spcBef>
        <a:spcAft>
          <a:spcPct val="0"/>
        </a:spcAft>
        <a:defRPr sz="4400">
          <a:solidFill>
            <a:schemeClr val="accent1"/>
          </a:solidFill>
          <a:latin typeface="Calibri" pitchFamily="34" charset="0"/>
        </a:defRPr>
      </a:lvl4pPr>
      <a:lvl5pPr algn="ctr" rtl="0" fontAlgn="base">
        <a:spcBef>
          <a:spcPct val="0"/>
        </a:spcBef>
        <a:spcAft>
          <a:spcPct val="0"/>
        </a:spcAft>
        <a:defRPr sz="4400">
          <a:solidFill>
            <a:schemeClr val="accent1"/>
          </a:solidFill>
          <a:latin typeface="Calibri" pitchFamily="34" charset="0"/>
        </a:defRPr>
      </a:lvl5pPr>
      <a:lvl6pPr marL="457200" algn="ctr" rtl="0" fontAlgn="base">
        <a:spcBef>
          <a:spcPct val="0"/>
        </a:spcBef>
        <a:spcAft>
          <a:spcPct val="0"/>
        </a:spcAft>
        <a:defRPr sz="4400">
          <a:solidFill>
            <a:schemeClr val="accent1"/>
          </a:solidFill>
          <a:latin typeface="Calibri" pitchFamily="34" charset="0"/>
        </a:defRPr>
      </a:lvl6pPr>
      <a:lvl7pPr marL="914400" algn="ctr" rtl="0" fontAlgn="base">
        <a:spcBef>
          <a:spcPct val="0"/>
        </a:spcBef>
        <a:spcAft>
          <a:spcPct val="0"/>
        </a:spcAft>
        <a:defRPr sz="4400">
          <a:solidFill>
            <a:schemeClr val="accent1"/>
          </a:solidFill>
          <a:latin typeface="Calibri" pitchFamily="34" charset="0"/>
        </a:defRPr>
      </a:lvl7pPr>
      <a:lvl8pPr marL="1371600" algn="ctr" rtl="0" fontAlgn="base">
        <a:spcBef>
          <a:spcPct val="0"/>
        </a:spcBef>
        <a:spcAft>
          <a:spcPct val="0"/>
        </a:spcAft>
        <a:defRPr sz="4400">
          <a:solidFill>
            <a:schemeClr val="accent1"/>
          </a:solidFill>
          <a:latin typeface="Calibri" pitchFamily="34" charset="0"/>
        </a:defRPr>
      </a:lvl8pPr>
      <a:lvl9pPr marL="1828800" algn="ctr" rtl="0" fontAlgn="base">
        <a:spcBef>
          <a:spcPct val="0"/>
        </a:spcBef>
        <a:spcAft>
          <a:spcPct val="0"/>
        </a:spcAft>
        <a:defRPr sz="4400">
          <a:solidFill>
            <a:schemeClr val="accent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5" Type="http://schemas.openxmlformats.org/officeDocument/2006/relationships/oleObject" Target="../embeddings/oleObject8.bin"/><Relationship Id="rId4" Type="http://schemas.openxmlformats.org/officeDocument/2006/relationships/image" Target="../media/image12.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wmf"/><Relationship Id="rId5" Type="http://schemas.openxmlformats.org/officeDocument/2006/relationships/oleObject" Target="../embeddings/oleObject10.bin"/><Relationship Id="rId4" Type="http://schemas.openxmlformats.org/officeDocument/2006/relationships/image" Target="../media/image15.wmf"/></Relationships>
</file>

<file path=ppt/slides/_rels/slide28.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5" Type="http://schemas.openxmlformats.org/officeDocument/2006/relationships/oleObject" Target="../embeddings/oleObject13.bin"/><Relationship Id="rId4" Type="http://schemas.openxmlformats.org/officeDocument/2006/relationships/image" Target="../media/image18.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2.wmf"/><Relationship Id="rId5" Type="http://schemas.openxmlformats.org/officeDocument/2006/relationships/oleObject" Target="../embeddings/oleObject16.bin"/><Relationship Id="rId4" Type="http://schemas.openxmlformats.org/officeDocument/2006/relationships/image" Target="../media/image21.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3.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4.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5" Type="http://schemas.openxmlformats.org/officeDocument/2006/relationships/oleObject" Target="../embeddings/oleObject20.bin"/><Relationship Id="rId4" Type="http://schemas.openxmlformats.org/officeDocument/2006/relationships/image" Target="../media/image25.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27.wmf"/><Relationship Id="rId4" Type="http://schemas.openxmlformats.org/officeDocument/2006/relationships/oleObject" Target="../embeddings/oleObject21.bin"/></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8.w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9.wmf"/></Relationships>
</file>

<file path=ppt/slides/_rels/slide44.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32.wmf"/></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3" Type="http://schemas.openxmlformats.org/officeDocument/2006/relationships/hyperlink" Target="http://eclass.uoa.gr/courses/CHEM213/"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opencourses.uoa.gr/courses/CHEM100/"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Local%20Settings/Temp/%5b1%5d%20http:/creativecommons.org/licenses/by-nc-sa/4.0/"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6" descr="Λογότυπο Εθνικόν και Καποδιστριακόν Πανεπιστήμιον Αθηνών"/>
          <p:cNvPicPr>
            <a:picLocks noChangeAspect="1"/>
          </p:cNvPicPr>
          <p:nvPr/>
        </p:nvPicPr>
        <p:blipFill>
          <a:blip r:embed="rId3"/>
          <a:srcRect/>
          <a:stretch>
            <a:fillRect/>
          </a:stretch>
        </p:blipFill>
        <p:spPr bwMode="auto">
          <a:xfrm>
            <a:off x="179388" y="404813"/>
            <a:ext cx="4148137" cy="817562"/>
          </a:xfrm>
          <a:prstGeom prst="rect">
            <a:avLst/>
          </a:prstGeom>
          <a:noFill/>
          <a:ln w="9525">
            <a:noFill/>
            <a:miter lim="800000"/>
            <a:headEnd/>
            <a:tailEnd/>
          </a:ln>
        </p:spPr>
      </p:pic>
      <p:sp>
        <p:nvSpPr>
          <p:cNvPr id="14338" name="Τίτλος 1"/>
          <p:cNvSpPr>
            <a:spLocks noGrp="1"/>
          </p:cNvSpPr>
          <p:nvPr>
            <p:ph type="ctrTitle"/>
          </p:nvPr>
        </p:nvSpPr>
        <p:spPr>
          <a:xfrm>
            <a:off x="685800" y="2006600"/>
            <a:ext cx="7772400" cy="1470025"/>
          </a:xfrm>
        </p:spPr>
        <p:txBody>
          <a:bodyPr/>
          <a:lstStyle/>
          <a:p>
            <a:r>
              <a:rPr lang="el-GR" altLang="el-GR" dirty="0"/>
              <a:t>ΤΕΧΝΙΚΕΣ </a:t>
            </a:r>
            <a:r>
              <a:rPr lang="el-GR" altLang="el-GR" dirty="0" smtClean="0"/>
              <a:t>ΠΟΣΟΤΙΚΟΠΟΙΗΣΗΣ</a:t>
            </a:r>
            <a:endParaRPr lang="el-GR" dirty="0" smtClean="0">
              <a:solidFill>
                <a:srgbClr val="5075BC"/>
              </a:solidFill>
            </a:endParaRPr>
          </a:p>
        </p:txBody>
      </p:sp>
      <p:sp>
        <p:nvSpPr>
          <p:cNvPr id="3" name="Υπότιτλος 2"/>
          <p:cNvSpPr>
            <a:spLocks noGrp="1"/>
          </p:cNvSpPr>
          <p:nvPr>
            <p:ph type="subTitle" idx="1"/>
          </p:nvPr>
        </p:nvSpPr>
        <p:spPr>
          <a:xfrm>
            <a:off x="684213" y="3384550"/>
            <a:ext cx="7775575" cy="2996778"/>
          </a:xfrm>
        </p:spPr>
        <p:txBody>
          <a:bodyPr>
            <a:noAutofit/>
          </a:bodyPr>
          <a:lstStyle/>
          <a:p>
            <a:r>
              <a:rPr lang="el-GR" sz="2800" dirty="0" smtClean="0">
                <a:solidFill>
                  <a:srgbClr val="5075BC"/>
                </a:solidFill>
              </a:rPr>
              <a:t>Ενότητα </a:t>
            </a:r>
            <a:r>
              <a:rPr lang="en-US" sz="2800" dirty="0" smtClean="0">
                <a:solidFill>
                  <a:srgbClr val="5075BC"/>
                </a:solidFill>
              </a:rPr>
              <a:t>2</a:t>
            </a:r>
            <a:r>
              <a:rPr lang="el-GR" sz="2800" dirty="0" smtClean="0">
                <a:solidFill>
                  <a:srgbClr val="5075BC"/>
                </a:solidFill>
              </a:rPr>
              <a:t>: Τεχνικές ποσοτικοποίησης</a:t>
            </a:r>
            <a:endParaRPr lang="el-GR" dirty="0" smtClean="0"/>
          </a:p>
          <a:p>
            <a:r>
              <a:rPr lang="el-GR" dirty="0" smtClean="0"/>
              <a:t> </a:t>
            </a:r>
            <a:endParaRPr lang="el-GR" sz="2800" dirty="0" smtClean="0"/>
          </a:p>
          <a:p>
            <a:r>
              <a:rPr lang="el-GR" sz="2400" dirty="0" err="1" smtClean="0"/>
              <a:t>Κουππάρης</a:t>
            </a:r>
            <a:r>
              <a:rPr lang="el-GR" sz="2400" dirty="0" smtClean="0"/>
              <a:t> Μιχαήλ </a:t>
            </a:r>
          </a:p>
          <a:p>
            <a:r>
              <a:rPr lang="el-GR" sz="2400" dirty="0" smtClean="0"/>
              <a:t>Τμήμα Χημείας</a:t>
            </a:r>
          </a:p>
          <a:p>
            <a:r>
              <a:rPr lang="el-GR" sz="2400" dirty="0" smtClean="0"/>
              <a:t>Εργαστήριο Αναλυτικής Χημείας</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92756" y="400547"/>
            <a:ext cx="7772400" cy="990600"/>
          </a:xfrm>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a:cs typeface="Times New Roman" panose="02020603050405020304" pitchFamily="18" charset="0"/>
              </a:rPr>
              <a:t>)</a:t>
            </a:r>
            <a:r>
              <a:rPr lang="el-GR" altLang="el-GR" sz="3200" dirty="0"/>
              <a:t>(2</a:t>
            </a:r>
            <a:r>
              <a:rPr lang="el-GR" altLang="el-GR" sz="3200" dirty="0" smtClean="0"/>
              <a:t>)</a:t>
            </a:r>
            <a:endParaRPr lang="en-GB" altLang="el-GR" sz="3200" dirty="0"/>
          </a:p>
        </p:txBody>
      </p:sp>
      <p:sp>
        <p:nvSpPr>
          <p:cNvPr id="12291" name="Rectangle 3"/>
          <p:cNvSpPr>
            <a:spLocks noGrp="1" noChangeArrowheads="1"/>
          </p:cNvSpPr>
          <p:nvPr>
            <p:ph type="body" idx="1"/>
          </p:nvPr>
        </p:nvSpPr>
        <p:spPr/>
        <p:txBody>
          <a:bodyPr/>
          <a:lstStyle/>
          <a:p>
            <a:pPr>
              <a:lnSpc>
                <a:spcPct val="90000"/>
              </a:lnSpc>
            </a:pPr>
            <a:r>
              <a:rPr lang="el-GR" altLang="el-GR" sz="2400" dirty="0"/>
              <a:t>Για τις περισσότερες αναλυτικές τεχνικές η καμπύλη βαθμονόμησης (αναφοράς) περιγράφεται από μια ευθεία γραμμή (γραμμικό μοντέλο) και έτσι χρησιμοποιείται η γραμμική μέθοδος προσαρμογής ελαχίστων τετραγώνων (</a:t>
            </a:r>
            <a:r>
              <a:rPr lang="en-US" altLang="el-GR" sz="2400" dirty="0"/>
              <a:t>linear least square regression</a:t>
            </a:r>
            <a:r>
              <a:rPr lang="el-GR" altLang="el-GR" sz="2400" dirty="0"/>
              <a:t>).</a:t>
            </a:r>
          </a:p>
          <a:p>
            <a:pPr>
              <a:lnSpc>
                <a:spcPct val="90000"/>
              </a:lnSpc>
            </a:pPr>
            <a:r>
              <a:rPr lang="el-GR" altLang="el-GR" sz="2400" dirty="0"/>
              <a:t>Η  σχέση μεταξύ κάθε ζεύγους  παρατηρήσεων (</a:t>
            </a:r>
            <a:r>
              <a:rPr lang="en-US" altLang="el-GR" sz="2400" dirty="0"/>
              <a:t>x</a:t>
            </a:r>
            <a:r>
              <a:rPr lang="en-US" altLang="el-GR" sz="2400" baseline="-30000" dirty="0"/>
              <a:t>i</a:t>
            </a:r>
            <a:r>
              <a:rPr lang="el-GR" altLang="el-GR" sz="2400" dirty="0"/>
              <a:t>, </a:t>
            </a:r>
            <a:r>
              <a:rPr lang="en-US" altLang="el-GR" sz="2400" dirty="0" err="1"/>
              <a:t>y</a:t>
            </a:r>
            <a:r>
              <a:rPr lang="en-US" altLang="el-GR" sz="2400" baseline="-30000" dirty="0" err="1"/>
              <a:t>i</a:t>
            </a:r>
            <a:r>
              <a:rPr lang="el-GR" altLang="el-GR" sz="2400" dirty="0"/>
              <a:t>) παριστάνεται ως:</a:t>
            </a:r>
            <a:endParaRPr lang="en-GB" altLang="el-GR" sz="2400" dirty="0"/>
          </a:p>
          <a:p>
            <a:pPr marL="0" indent="0" algn="ctr">
              <a:lnSpc>
                <a:spcPct val="90000"/>
              </a:lnSpc>
              <a:buNone/>
            </a:pPr>
            <a:r>
              <a:rPr lang="en-US" altLang="el-GR" sz="2400" dirty="0" err="1">
                <a:solidFill>
                  <a:schemeClr val="accent2"/>
                </a:solidFill>
                <a:cs typeface="Times New Roman" panose="02020603050405020304" pitchFamily="18" charset="0"/>
              </a:rPr>
              <a:t>y</a:t>
            </a:r>
            <a:r>
              <a:rPr lang="en-US" altLang="el-GR" sz="2400" baseline="-30000" dirty="0" err="1">
                <a:solidFill>
                  <a:schemeClr val="accent2"/>
                </a:solidFill>
                <a:cs typeface="Times New Roman" panose="02020603050405020304" pitchFamily="18" charset="0"/>
              </a:rPr>
              <a:t>i</a:t>
            </a:r>
            <a:r>
              <a:rPr lang="en-US" altLang="el-GR" sz="2400" dirty="0">
                <a:solidFill>
                  <a:schemeClr val="accent2"/>
                </a:solidFill>
                <a:cs typeface="Times New Roman" panose="02020603050405020304" pitchFamily="18" charset="0"/>
              </a:rPr>
              <a:t> = a +</a:t>
            </a:r>
            <a:r>
              <a:rPr lang="en-US" altLang="el-GR" sz="2400" dirty="0" err="1">
                <a:solidFill>
                  <a:schemeClr val="accent2"/>
                </a:solidFill>
                <a:cs typeface="Times New Roman" panose="02020603050405020304" pitchFamily="18" charset="0"/>
              </a:rPr>
              <a:t>bx</a:t>
            </a:r>
            <a:r>
              <a:rPr lang="en-US" altLang="el-GR" sz="2400" baseline="-30000" dirty="0" err="1">
                <a:solidFill>
                  <a:schemeClr val="accent2"/>
                </a:solidFill>
                <a:cs typeface="Times New Roman" panose="02020603050405020304" pitchFamily="18" charset="0"/>
              </a:rPr>
              <a:t>i</a:t>
            </a:r>
            <a:r>
              <a:rPr lang="en-US" altLang="el-GR" sz="2400" dirty="0">
                <a:solidFill>
                  <a:schemeClr val="accent2"/>
                </a:solidFill>
                <a:cs typeface="Times New Roman" panose="02020603050405020304" pitchFamily="18" charset="0"/>
              </a:rPr>
              <a:t> + </a:t>
            </a:r>
            <a:r>
              <a:rPr lang="en-US" altLang="el-GR" sz="2400" dirty="0" err="1">
                <a:solidFill>
                  <a:schemeClr val="accent2"/>
                </a:solidFill>
                <a:cs typeface="Times New Roman" panose="02020603050405020304" pitchFamily="18" charset="0"/>
              </a:rPr>
              <a:t>e</a:t>
            </a:r>
            <a:r>
              <a:rPr lang="en-US" altLang="el-GR" sz="2400" baseline="-30000" dirty="0" err="1">
                <a:solidFill>
                  <a:schemeClr val="accent2"/>
                </a:solidFill>
                <a:cs typeface="Times New Roman" panose="02020603050405020304" pitchFamily="18" charset="0"/>
              </a:rPr>
              <a:t>i</a:t>
            </a:r>
            <a:endParaRPr lang="en-GB" altLang="el-GR" sz="2400" dirty="0">
              <a:solidFill>
                <a:schemeClr val="accent2"/>
              </a:solidFill>
              <a:cs typeface="Times New Roman" panose="02020603050405020304" pitchFamily="18" charset="0"/>
            </a:endParaRPr>
          </a:p>
          <a:p>
            <a:pPr>
              <a:lnSpc>
                <a:spcPct val="90000"/>
              </a:lnSpc>
            </a:pPr>
            <a:r>
              <a:rPr lang="el-GR" altLang="el-GR" sz="2400" dirty="0">
                <a:cs typeface="Times New Roman" panose="02020603050405020304" pitchFamily="18" charset="0"/>
              </a:rPr>
              <a:t>δηλαδή το σήμα </a:t>
            </a:r>
            <a:r>
              <a:rPr lang="en-US" altLang="el-GR" sz="2400" dirty="0" err="1">
                <a:cs typeface="Times New Roman" panose="02020603050405020304" pitchFamily="18" charset="0"/>
              </a:rPr>
              <a:t>y</a:t>
            </a:r>
            <a:r>
              <a:rPr lang="en-US" altLang="el-GR" sz="2400" baseline="-30000" dirty="0" err="1">
                <a:cs typeface="Times New Roman" panose="02020603050405020304" pitchFamily="18" charset="0"/>
              </a:rPr>
              <a:t>i</a:t>
            </a:r>
            <a:r>
              <a:rPr lang="el-GR" altLang="el-GR" sz="2400" dirty="0">
                <a:cs typeface="Times New Roman" panose="02020603050405020304" pitchFamily="18" charset="0"/>
              </a:rPr>
              <a:t> συνίσταται από ένα καθορισμένο μέγεθος (</a:t>
            </a:r>
            <a:r>
              <a:rPr lang="en-US" altLang="el-GR" sz="2400" dirty="0">
                <a:cs typeface="Times New Roman" panose="02020603050405020304" pitchFamily="18" charset="0"/>
              </a:rPr>
              <a:t>a</a:t>
            </a:r>
            <a:r>
              <a:rPr lang="el-GR" altLang="el-GR" sz="2400" dirty="0">
                <a:cs typeface="Times New Roman" panose="02020603050405020304" pitchFamily="18" charset="0"/>
              </a:rPr>
              <a:t> + </a:t>
            </a:r>
            <a:r>
              <a:rPr lang="en-US" altLang="el-GR" sz="2400" dirty="0" err="1">
                <a:cs typeface="Times New Roman" panose="02020603050405020304" pitchFamily="18" charset="0"/>
              </a:rPr>
              <a:t>bx</a:t>
            </a:r>
            <a:r>
              <a:rPr lang="en-US" altLang="el-GR" sz="2400" baseline="-30000" dirty="0" err="1">
                <a:cs typeface="Times New Roman" panose="02020603050405020304" pitchFamily="18" charset="0"/>
              </a:rPr>
              <a:t>i</a:t>
            </a:r>
            <a:r>
              <a:rPr lang="el-GR" altLang="el-GR" sz="2400" dirty="0">
                <a:cs typeface="Times New Roman" panose="02020603050405020304" pitchFamily="18" charset="0"/>
              </a:rPr>
              <a:t>) που προβλέπεται από το γραμμικό μοντέλο και ένα τυχαίο </a:t>
            </a:r>
            <a:r>
              <a:rPr lang="el-GR" altLang="el-GR" sz="2400" dirty="0" err="1">
                <a:cs typeface="Times New Roman" panose="02020603050405020304" pitchFamily="18" charset="0"/>
              </a:rPr>
              <a:t>συτατικό</a:t>
            </a:r>
            <a:r>
              <a:rPr lang="el-GR" altLang="el-GR" sz="2400" dirty="0">
                <a:cs typeface="Times New Roman" panose="02020603050405020304" pitchFamily="18" charset="0"/>
              </a:rPr>
              <a:t> (σφάλμα) </a:t>
            </a:r>
            <a:r>
              <a:rPr lang="en-US" altLang="el-GR" sz="2400" dirty="0" err="1">
                <a:cs typeface="Times New Roman" panose="02020603050405020304" pitchFamily="18" charset="0"/>
              </a:rPr>
              <a:t>e</a:t>
            </a:r>
            <a:r>
              <a:rPr lang="en-US" altLang="el-GR" sz="2400" baseline="-30000" dirty="0" err="1">
                <a:cs typeface="Times New Roman" panose="02020603050405020304" pitchFamily="18" charset="0"/>
              </a:rPr>
              <a:t>i</a:t>
            </a:r>
            <a:r>
              <a:rPr lang="el-GR" altLang="el-GR" sz="2400" dirty="0">
                <a:cs typeface="Times New Roman" panose="02020603050405020304" pitchFamily="18" charset="0"/>
              </a:rPr>
              <a:t>.</a:t>
            </a:r>
            <a:endParaRPr lang="en-GB" altLang="el-GR" sz="2400" dirty="0">
              <a:cs typeface="Times New Roman" panose="02020603050405020304" pitchFamily="18" charset="0"/>
            </a:endParaRPr>
          </a:p>
          <a:p>
            <a:pPr algn="just">
              <a:lnSpc>
                <a:spcPct val="90000"/>
              </a:lnSpc>
              <a:buFontTx/>
              <a:buChar char="o"/>
            </a:pPr>
            <a:endParaRPr lang="en-GB" altLang="el-GR" sz="2400" dirty="0"/>
          </a:p>
          <a:p>
            <a:pPr>
              <a:lnSpc>
                <a:spcPct val="90000"/>
              </a:lnSpc>
            </a:pPr>
            <a:endParaRPr lang="en-GB" altLang="el-GR" sz="2400" dirty="0"/>
          </a:p>
        </p:txBody>
      </p:sp>
    </p:spTree>
    <p:extLst>
      <p:ext uri="{BB962C8B-B14F-4D97-AF65-F5344CB8AC3E}">
        <p14:creationId xmlns:p14="http://schemas.microsoft.com/office/powerpoint/2010/main" val="5987601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a:cs typeface="Times New Roman" panose="02020603050405020304" pitchFamily="18" charset="0"/>
              </a:rPr>
              <a:t>)</a:t>
            </a:r>
            <a:r>
              <a:rPr lang="el-GR" altLang="el-GR" sz="3200" dirty="0"/>
              <a:t>(3)</a:t>
            </a:r>
            <a:endParaRPr lang="en-GB" altLang="el-GR" sz="3200" dirty="0"/>
          </a:p>
        </p:txBody>
      </p:sp>
      <p:sp>
        <p:nvSpPr>
          <p:cNvPr id="13315" name="Rectangle 3"/>
          <p:cNvSpPr>
            <a:spLocks noGrp="1" noChangeArrowheads="1"/>
          </p:cNvSpPr>
          <p:nvPr>
            <p:ph type="body" idx="1"/>
          </p:nvPr>
        </p:nvSpPr>
        <p:spPr/>
        <p:txBody>
          <a:bodyPr/>
          <a:lstStyle/>
          <a:p>
            <a:pPr>
              <a:buFontTx/>
              <a:buNone/>
            </a:pPr>
            <a:r>
              <a:rPr lang="el-GR" altLang="el-GR" sz="2000" dirty="0"/>
              <a:t>Στόχος της μεθόδου ελαχίστων τετραγώνων είναι να βρεθούν  οι εκτιμήτριες (</a:t>
            </a:r>
            <a:r>
              <a:rPr lang="en-US" altLang="el-GR" sz="2000" dirty="0"/>
              <a:t>estimates</a:t>
            </a:r>
            <a:r>
              <a:rPr lang="el-GR" altLang="el-GR" sz="2000" dirty="0"/>
              <a:t>) των αληθινών τιμών </a:t>
            </a:r>
            <a:r>
              <a:rPr lang="en-US" altLang="el-GR" sz="2000" dirty="0"/>
              <a:t>a</a:t>
            </a:r>
            <a:r>
              <a:rPr lang="el-GR" altLang="el-GR" sz="2000" dirty="0"/>
              <a:t>  και </a:t>
            </a:r>
            <a:r>
              <a:rPr lang="en-US" altLang="el-GR" sz="2000" dirty="0"/>
              <a:t>b</a:t>
            </a:r>
            <a:r>
              <a:rPr lang="el-GR" altLang="el-GR" sz="2000" dirty="0"/>
              <a:t>. Αυτό </a:t>
            </a:r>
            <a:r>
              <a:rPr lang="el-GR" altLang="el-GR" sz="2000" dirty="0" err="1"/>
              <a:t>πετυχαίνεται</a:t>
            </a:r>
            <a:r>
              <a:rPr lang="el-GR" altLang="el-GR" sz="2000" dirty="0"/>
              <a:t> με τον υπολογισμό τιμών </a:t>
            </a:r>
            <a:r>
              <a:rPr lang="en-US" altLang="el-GR" sz="2000" dirty="0"/>
              <a:t>a</a:t>
            </a:r>
            <a:r>
              <a:rPr lang="el-GR" altLang="el-GR" sz="2000" dirty="0"/>
              <a:t> και </a:t>
            </a:r>
            <a:r>
              <a:rPr lang="en-US" altLang="el-GR" sz="2000" dirty="0"/>
              <a:t>b</a:t>
            </a:r>
            <a:r>
              <a:rPr lang="el-GR" altLang="el-GR" sz="2000" dirty="0"/>
              <a:t> για τις οποίες το άθροισμα των τετραγώνων των αποκλίσεων (δηλαδή των </a:t>
            </a:r>
            <a:r>
              <a:rPr lang="en-US" altLang="el-GR" sz="2000" dirty="0" err="1"/>
              <a:t>e</a:t>
            </a:r>
            <a:r>
              <a:rPr lang="en-US" altLang="el-GR" sz="2000" baseline="-30000" dirty="0" err="1"/>
              <a:t>i</a:t>
            </a:r>
            <a:r>
              <a:rPr lang="el-GR" altLang="el-GR" sz="2000" dirty="0"/>
              <a:t>) να γίνεται ελάχιστο (</a:t>
            </a:r>
            <a:r>
              <a:rPr lang="el-GR" altLang="el-GR" sz="2000" dirty="0" err="1"/>
              <a:t>εξού</a:t>
            </a:r>
            <a:r>
              <a:rPr lang="el-GR" altLang="el-GR" sz="2000" dirty="0"/>
              <a:t> και το όνομα της μεθόδου):</a:t>
            </a:r>
            <a:endParaRPr lang="en-GB" altLang="el-GR" sz="2000" dirty="0"/>
          </a:p>
          <a:p>
            <a:pPr algn="just">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pPr algn="ctr">
              <a:buFontTx/>
              <a:buNone/>
            </a:pPr>
            <a:r>
              <a:rPr lang="el-GR" altLang="el-GR" sz="2000" dirty="0">
                <a:solidFill>
                  <a:schemeClr val="accent2"/>
                </a:solidFill>
                <a:cs typeface="Times New Roman" panose="02020603050405020304" pitchFamily="18" charset="0"/>
                <a:sym typeface="Symbol" panose="05050102010706020507" pitchFamily="18" charset="2"/>
              </a:rPr>
              <a:t></a:t>
            </a:r>
            <a:r>
              <a:rPr lang="el-GR" altLang="el-GR" sz="2000" dirty="0">
                <a:solidFill>
                  <a:schemeClr val="accent2"/>
                </a:solidFill>
                <a:cs typeface="Times New Roman" panose="02020603050405020304" pitchFamily="18" charset="0"/>
              </a:rPr>
              <a:t>e</a:t>
            </a:r>
            <a:r>
              <a:rPr lang="el-GR" altLang="el-GR" sz="2000" baseline="30000" dirty="0">
                <a:solidFill>
                  <a:schemeClr val="accent2"/>
                </a:solidFill>
              </a:rPr>
              <a:t>2</a:t>
            </a:r>
            <a:r>
              <a:rPr lang="el-GR" altLang="el-GR" sz="2000" dirty="0">
                <a:solidFill>
                  <a:schemeClr val="accent2"/>
                </a:solidFill>
                <a:cs typeface="Times New Roman" panose="02020603050405020304" pitchFamily="18" charset="0"/>
              </a:rPr>
              <a:t> </a:t>
            </a:r>
            <a:r>
              <a:rPr lang="el-GR" altLang="el-GR" sz="2000" dirty="0">
                <a:solidFill>
                  <a:schemeClr val="accent2"/>
                </a:solidFill>
                <a:cs typeface="Times New Roman" panose="02020603050405020304" pitchFamily="18" charset="0"/>
                <a:sym typeface="Symbol" panose="05050102010706020507" pitchFamily="18" charset="2"/>
              </a:rPr>
              <a:t></a:t>
            </a:r>
            <a:r>
              <a:rPr lang="el-GR" altLang="el-GR" sz="2000" dirty="0">
                <a:solidFill>
                  <a:schemeClr val="accent2"/>
                </a:solidFill>
                <a:cs typeface="Times New Roman" panose="02020603050405020304" pitchFamily="18" charset="0"/>
              </a:rPr>
              <a:t> 0</a:t>
            </a:r>
            <a:endParaRPr lang="en-GB" altLang="el-GR" sz="2000" dirty="0">
              <a:solidFill>
                <a:schemeClr val="accent2"/>
              </a:solidFill>
              <a:cs typeface="Times New Roman" panose="02020603050405020304" pitchFamily="18" charset="0"/>
            </a:endParaRPr>
          </a:p>
          <a:p>
            <a:pPr algn="ctr">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pPr algn="just">
              <a:buFontTx/>
              <a:buNone/>
            </a:pPr>
            <a:r>
              <a:rPr lang="el-GR" altLang="el-GR" sz="2000" dirty="0">
                <a:cs typeface="Times New Roman" panose="02020603050405020304" pitchFamily="18" charset="0"/>
              </a:rPr>
              <a:t>Το τυχαίο συστατικό </a:t>
            </a:r>
            <a:r>
              <a:rPr lang="el-GR" altLang="el-GR" sz="2000" dirty="0" err="1">
                <a:cs typeface="Times New Roman" panose="02020603050405020304" pitchFamily="18" charset="0"/>
              </a:rPr>
              <a:t>e</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αντιπροσωπεύει  τη διαφορά:</a:t>
            </a:r>
            <a:endParaRPr lang="en-GB" altLang="el-GR" sz="2000" dirty="0">
              <a:cs typeface="Times New Roman" panose="02020603050405020304" pitchFamily="18" charset="0"/>
            </a:endParaRPr>
          </a:p>
          <a:p>
            <a:pPr algn="just">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pPr algn="ctr">
              <a:buFontTx/>
              <a:buNone/>
            </a:pPr>
            <a:r>
              <a:rPr lang="el-GR" altLang="el-GR" sz="2000" dirty="0" err="1">
                <a:solidFill>
                  <a:schemeClr val="accent2"/>
                </a:solidFill>
                <a:cs typeface="Times New Roman" panose="02020603050405020304" pitchFamily="18" charset="0"/>
              </a:rPr>
              <a:t>e</a:t>
            </a:r>
            <a:r>
              <a:rPr lang="el-GR" altLang="el-GR" sz="2000" baseline="-30000" dirty="0" err="1">
                <a:solidFill>
                  <a:schemeClr val="accent2"/>
                </a:solidFill>
                <a:cs typeface="Times New Roman" panose="02020603050405020304" pitchFamily="18" charset="0"/>
              </a:rPr>
              <a:t>i</a:t>
            </a:r>
            <a:r>
              <a:rPr lang="el-GR" altLang="el-GR" sz="2000" dirty="0">
                <a:solidFill>
                  <a:schemeClr val="accent2"/>
                </a:solidFill>
                <a:cs typeface="Times New Roman" panose="02020603050405020304" pitchFamily="18" charset="0"/>
              </a:rPr>
              <a:t> = </a:t>
            </a:r>
            <a:r>
              <a:rPr lang="el-GR" altLang="el-GR" sz="2000" dirty="0" err="1">
                <a:solidFill>
                  <a:schemeClr val="accent2"/>
                </a:solidFill>
                <a:cs typeface="Times New Roman" panose="02020603050405020304" pitchFamily="18" charset="0"/>
              </a:rPr>
              <a:t>y</a:t>
            </a:r>
            <a:r>
              <a:rPr lang="el-GR" altLang="el-GR" sz="2000" baseline="-30000" dirty="0" err="1">
                <a:solidFill>
                  <a:schemeClr val="accent2"/>
                </a:solidFill>
                <a:cs typeface="Times New Roman" panose="02020603050405020304" pitchFamily="18" charset="0"/>
              </a:rPr>
              <a:t>i</a:t>
            </a:r>
            <a:r>
              <a:rPr lang="el-GR" altLang="el-GR" sz="2000" dirty="0">
                <a:solidFill>
                  <a:schemeClr val="accent2"/>
                </a:solidFill>
                <a:cs typeface="Times New Roman" panose="02020603050405020304" pitchFamily="18" charset="0"/>
              </a:rPr>
              <a:t> </a:t>
            </a:r>
            <a:r>
              <a:rPr lang="el-GR" altLang="el-GR" sz="2000" dirty="0">
                <a:solidFill>
                  <a:schemeClr val="accent2"/>
                </a:solidFill>
              </a:rPr>
              <a:t>-</a:t>
            </a:r>
            <a:r>
              <a:rPr lang="el-GR" altLang="el-GR" sz="2000" dirty="0">
                <a:solidFill>
                  <a:schemeClr val="accent2"/>
                </a:solidFill>
                <a:cs typeface="Times New Roman" panose="02020603050405020304" pitchFamily="18" charset="0"/>
              </a:rPr>
              <a:t>ŷ</a:t>
            </a:r>
            <a:endParaRPr lang="en-GB" altLang="el-GR" sz="2000" dirty="0">
              <a:solidFill>
                <a:schemeClr val="accent2"/>
              </a:solidFill>
            </a:endParaRPr>
          </a:p>
        </p:txBody>
      </p:sp>
    </p:spTree>
    <p:extLst>
      <p:ext uri="{BB962C8B-B14F-4D97-AF65-F5344CB8AC3E}">
        <p14:creationId xmlns:p14="http://schemas.microsoft.com/office/powerpoint/2010/main" val="3174690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smtClean="0">
                <a:cs typeface="Times New Roman" panose="02020603050405020304" pitchFamily="18" charset="0"/>
              </a:rPr>
              <a:t>) </a:t>
            </a:r>
            <a:r>
              <a:rPr lang="el-GR" altLang="el-GR" sz="3200" dirty="0" smtClean="0"/>
              <a:t>(</a:t>
            </a:r>
            <a:r>
              <a:rPr lang="el-GR" altLang="el-GR" sz="3200" dirty="0"/>
              <a:t>4)</a:t>
            </a:r>
            <a:endParaRPr lang="en-GB" altLang="el-GR" sz="3200" dirty="0"/>
          </a:p>
        </p:txBody>
      </p:sp>
      <p:sp>
        <p:nvSpPr>
          <p:cNvPr id="14339" name="Rectangle 3"/>
          <p:cNvSpPr>
            <a:spLocks noGrp="1" noChangeArrowheads="1"/>
          </p:cNvSpPr>
          <p:nvPr>
            <p:ph type="body" idx="1"/>
          </p:nvPr>
        </p:nvSpPr>
        <p:spPr>
          <a:xfrm>
            <a:off x="457200" y="1432361"/>
            <a:ext cx="8229600" cy="4816039"/>
          </a:xfrm>
        </p:spPr>
        <p:txBody>
          <a:bodyPr/>
          <a:lstStyle/>
          <a:p>
            <a:pPr algn="just"/>
            <a:r>
              <a:rPr lang="el-GR" altLang="el-GR" sz="2000" dirty="0">
                <a:cs typeface="Times New Roman" panose="02020603050405020304" pitchFamily="18" charset="0"/>
              </a:rPr>
              <a:t>όπου,</a:t>
            </a:r>
            <a:endParaRPr lang="en-GB" altLang="el-GR" sz="2000" dirty="0">
              <a:cs typeface="Times New Roman" panose="02020603050405020304" pitchFamily="18" charset="0"/>
            </a:endParaRPr>
          </a:p>
          <a:p>
            <a:pPr marL="0" indent="0" algn="just">
              <a:buNone/>
            </a:pPr>
            <a:r>
              <a:rPr lang="el-GR" altLang="el-GR" sz="2000" dirty="0">
                <a:cs typeface="Times New Roman" panose="02020603050405020304" pitchFamily="18" charset="0"/>
              </a:rPr>
              <a:t>	</a:t>
            </a:r>
            <a:r>
              <a:rPr lang="el-GR" altLang="el-GR" sz="2000" dirty="0" err="1">
                <a:cs typeface="Times New Roman" panose="02020603050405020304" pitchFamily="18" charset="0"/>
              </a:rPr>
              <a:t>e</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 υπόλοιπο (</a:t>
            </a:r>
            <a:r>
              <a:rPr lang="el-GR" altLang="el-GR" sz="2000" dirty="0" err="1">
                <a:cs typeface="Times New Roman" panose="02020603050405020304" pitchFamily="18" charset="0"/>
              </a:rPr>
              <a:t>residual</a:t>
            </a:r>
            <a:r>
              <a:rPr lang="el-GR" altLang="el-GR" sz="2000" dirty="0">
                <a:cs typeface="Times New Roman" panose="02020603050405020304" pitchFamily="18" charset="0"/>
              </a:rPr>
              <a:t>) ή απόκλιση</a:t>
            </a:r>
            <a:endParaRPr lang="en-GB" altLang="el-GR" sz="2000" dirty="0">
              <a:cs typeface="Times New Roman" panose="02020603050405020304" pitchFamily="18" charset="0"/>
            </a:endParaRPr>
          </a:p>
          <a:p>
            <a:pPr marL="0" indent="0" algn="just">
              <a:buNone/>
            </a:pPr>
            <a:r>
              <a:rPr lang="el-GR" altLang="el-GR" sz="2000" dirty="0">
                <a:cs typeface="Times New Roman" panose="02020603050405020304" pitchFamily="18" charset="0"/>
              </a:rPr>
              <a:t>	</a:t>
            </a:r>
            <a:r>
              <a:rPr lang="el-GR" altLang="el-GR" sz="2000" dirty="0" err="1">
                <a:cs typeface="Times New Roman" panose="02020603050405020304" pitchFamily="18" charset="0"/>
              </a:rPr>
              <a:t>y</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  παρατηρούμενη τιμή σήματος</a:t>
            </a:r>
            <a:endParaRPr lang="en-GB" altLang="el-GR" sz="2000" dirty="0">
              <a:cs typeface="Times New Roman" panose="02020603050405020304" pitchFamily="18" charset="0"/>
            </a:endParaRPr>
          </a:p>
          <a:p>
            <a:pPr marL="0" indent="0" algn="just">
              <a:buNone/>
            </a:pPr>
            <a:r>
              <a:rPr lang="el-GR" altLang="el-GR" sz="2000" dirty="0">
                <a:cs typeface="Times New Roman" panose="02020603050405020304" pitchFamily="18" charset="0"/>
              </a:rPr>
              <a:t>	ŷ = τιμή σήματος υπολογιζόμενη από το μοντέλο = a + </a:t>
            </a:r>
            <a:r>
              <a:rPr lang="el-GR" altLang="el-GR" sz="2000" dirty="0" err="1">
                <a:cs typeface="Times New Roman" panose="02020603050405020304" pitchFamily="18" charset="0"/>
              </a:rPr>
              <a:t>bx</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pPr algn="just"/>
            <a:r>
              <a:rPr lang="el-GR" altLang="el-GR" sz="2000" dirty="0">
                <a:cs typeface="Times New Roman" panose="02020603050405020304" pitchFamily="18" charset="0"/>
              </a:rPr>
              <a:t>Επομένως:</a:t>
            </a:r>
            <a:endParaRPr lang="en-GB" altLang="el-GR" sz="2000" dirty="0">
              <a:cs typeface="Times New Roman" panose="02020603050405020304" pitchFamily="18" charset="0"/>
            </a:endParaRPr>
          </a:p>
          <a:p>
            <a:pPr marL="0" indent="0" algn="ctr">
              <a:buNone/>
            </a:pPr>
            <a:r>
              <a:rPr lang="en-US" altLang="el-GR" sz="2000" dirty="0" err="1">
                <a:solidFill>
                  <a:schemeClr val="accent2"/>
                </a:solidFill>
                <a:cs typeface="Times New Roman" panose="02020603050405020304" pitchFamily="18" charset="0"/>
              </a:rPr>
              <a:t>e</a:t>
            </a:r>
            <a:r>
              <a:rPr lang="en-US" altLang="el-GR" sz="2000" baseline="-30000" dirty="0" err="1">
                <a:solidFill>
                  <a:schemeClr val="accent2"/>
                </a:solidFill>
                <a:cs typeface="Times New Roman" panose="02020603050405020304" pitchFamily="18" charset="0"/>
              </a:rPr>
              <a:t>i</a:t>
            </a:r>
            <a:r>
              <a:rPr lang="en-US" altLang="el-GR" sz="2000" dirty="0">
                <a:solidFill>
                  <a:schemeClr val="accent2"/>
                </a:solidFill>
                <a:cs typeface="Times New Roman" panose="02020603050405020304" pitchFamily="18" charset="0"/>
              </a:rPr>
              <a:t> = </a:t>
            </a:r>
            <a:r>
              <a:rPr lang="en-US" altLang="el-GR" sz="2000" dirty="0" err="1">
                <a:solidFill>
                  <a:schemeClr val="accent2"/>
                </a:solidFill>
                <a:cs typeface="Times New Roman" panose="02020603050405020304" pitchFamily="18" charset="0"/>
              </a:rPr>
              <a:t>y</a:t>
            </a:r>
            <a:r>
              <a:rPr lang="en-US" altLang="el-GR" sz="2000" baseline="-30000" dirty="0" err="1">
                <a:solidFill>
                  <a:schemeClr val="accent2"/>
                </a:solidFill>
                <a:cs typeface="Times New Roman" panose="02020603050405020304" pitchFamily="18" charset="0"/>
              </a:rPr>
              <a:t>i</a:t>
            </a:r>
            <a:r>
              <a:rPr lang="en-US" altLang="el-GR" sz="2000" dirty="0">
                <a:solidFill>
                  <a:schemeClr val="accent2"/>
                </a:solidFill>
                <a:cs typeface="Times New Roman" panose="02020603050405020304" pitchFamily="18" charset="0"/>
              </a:rPr>
              <a:t> - a - </a:t>
            </a:r>
            <a:r>
              <a:rPr lang="en-US" altLang="el-GR" sz="2000" dirty="0" err="1">
                <a:solidFill>
                  <a:schemeClr val="accent2"/>
                </a:solidFill>
                <a:cs typeface="Times New Roman" panose="02020603050405020304" pitchFamily="18" charset="0"/>
              </a:rPr>
              <a:t>bx</a:t>
            </a:r>
            <a:r>
              <a:rPr lang="en-US" altLang="el-GR" sz="2000" baseline="-30000" dirty="0" err="1">
                <a:solidFill>
                  <a:schemeClr val="accent2"/>
                </a:solidFill>
                <a:cs typeface="Times New Roman" panose="02020603050405020304" pitchFamily="18" charset="0"/>
              </a:rPr>
              <a:t>i</a:t>
            </a:r>
            <a:endParaRPr lang="en-GB" altLang="el-GR" sz="2000" dirty="0">
              <a:solidFill>
                <a:schemeClr val="accent2"/>
              </a:solidFill>
              <a:cs typeface="Times New Roman" panose="02020603050405020304" pitchFamily="18" charset="0"/>
            </a:endParaRPr>
          </a:p>
          <a:p>
            <a:pPr marL="0" indent="0" algn="just">
              <a:buNone/>
            </a:pPr>
            <a:r>
              <a:rPr lang="en-US" altLang="el-GR" sz="2000" dirty="0">
                <a:cs typeface="Times New Roman" panose="02020603050405020304" pitchFamily="18" charset="0"/>
              </a:rPr>
              <a:t> </a:t>
            </a:r>
            <a:endParaRPr lang="en-GB" altLang="el-GR" sz="2000" dirty="0">
              <a:cs typeface="Times New Roman" panose="02020603050405020304" pitchFamily="18" charset="0"/>
            </a:endParaRPr>
          </a:p>
          <a:p>
            <a:r>
              <a:rPr lang="el-GR" altLang="el-GR" sz="2000" dirty="0" smtClean="0">
                <a:cs typeface="Times New Roman" panose="02020603050405020304" pitchFamily="18" charset="0"/>
              </a:rPr>
              <a:t>Οι </a:t>
            </a:r>
            <a:r>
              <a:rPr lang="el-GR" altLang="el-GR" sz="2000" dirty="0">
                <a:cs typeface="Times New Roman" panose="02020603050405020304" pitchFamily="18" charset="0"/>
              </a:rPr>
              <a:t>εκτιμήτριες ελαχίστων τετραγώνων των παραμέτρων </a:t>
            </a:r>
            <a:r>
              <a:rPr lang="en-US" altLang="el-GR" sz="2000" dirty="0">
                <a:cs typeface="Times New Roman" panose="02020603050405020304" pitchFamily="18" charset="0"/>
              </a:rPr>
              <a:t>a</a:t>
            </a:r>
            <a:r>
              <a:rPr lang="el-GR" altLang="el-GR" sz="2000" dirty="0">
                <a:cs typeface="Times New Roman" panose="02020603050405020304" pitchFamily="18" charset="0"/>
              </a:rPr>
              <a:t> και b βρίσκονται με ελαχιστοποίηση του αθροίσματος των τετραγώνων των υπολοίπων ή αποκλίσεων, R: </a:t>
            </a:r>
            <a:endParaRPr lang="en-GB" altLang="el-GR" sz="2000" dirty="0">
              <a:cs typeface="Times New Roman" panose="02020603050405020304" pitchFamily="18" charset="0"/>
            </a:endParaRPr>
          </a:p>
          <a:p>
            <a:pPr marL="0" indent="0" algn="ctr">
              <a:buNone/>
            </a:pPr>
            <a:r>
              <a:rPr lang="en-US" altLang="el-GR" sz="2000" dirty="0">
                <a:solidFill>
                  <a:schemeClr val="accent2"/>
                </a:solidFill>
                <a:cs typeface="Times New Roman" panose="02020603050405020304" pitchFamily="18" charset="0"/>
              </a:rPr>
              <a:t>R = </a:t>
            </a:r>
            <a:r>
              <a:rPr lang="el-GR" altLang="el-GR" sz="2000" dirty="0">
                <a:solidFill>
                  <a:schemeClr val="accent2"/>
                </a:solidFill>
                <a:cs typeface="Times New Roman" panose="02020603050405020304" pitchFamily="18" charset="0"/>
                <a:sym typeface="Symbol" panose="05050102010706020507" pitchFamily="18" charset="2"/>
              </a:rPr>
              <a:t></a:t>
            </a:r>
            <a:r>
              <a:rPr lang="en-US" altLang="el-GR" sz="2000" dirty="0">
                <a:solidFill>
                  <a:schemeClr val="accent2"/>
                </a:solidFill>
                <a:cs typeface="Times New Roman" panose="02020603050405020304" pitchFamily="18" charset="0"/>
              </a:rPr>
              <a:t>e</a:t>
            </a:r>
            <a:r>
              <a:rPr lang="el-GR" altLang="el-GR" sz="2000" baseline="30000" dirty="0">
                <a:solidFill>
                  <a:schemeClr val="accent2"/>
                </a:solidFill>
              </a:rPr>
              <a:t>2</a:t>
            </a:r>
            <a:r>
              <a:rPr lang="en-US" altLang="el-GR" sz="2000" baseline="-25000" dirty="0" err="1">
                <a:solidFill>
                  <a:schemeClr val="accent2"/>
                </a:solidFill>
              </a:rPr>
              <a:t>i</a:t>
            </a:r>
            <a:r>
              <a:rPr lang="el-GR" altLang="el-GR" sz="2000" dirty="0">
                <a:solidFill>
                  <a:schemeClr val="accent2"/>
                </a:solidFill>
              </a:rPr>
              <a:t> </a:t>
            </a:r>
            <a:r>
              <a:rPr lang="en-US" altLang="el-GR" sz="2000" dirty="0">
                <a:solidFill>
                  <a:schemeClr val="accent2"/>
                </a:solidFill>
                <a:cs typeface="Times New Roman" panose="02020603050405020304" pitchFamily="18" charset="0"/>
              </a:rPr>
              <a:t>=</a:t>
            </a:r>
            <a:r>
              <a:rPr lang="el-GR" altLang="el-GR" sz="2000" dirty="0">
                <a:solidFill>
                  <a:schemeClr val="accent2"/>
                </a:solidFill>
                <a:cs typeface="Times New Roman" panose="02020603050405020304" pitchFamily="18" charset="0"/>
                <a:sym typeface="Symbol" panose="05050102010706020507" pitchFamily="18" charset="2"/>
              </a:rPr>
              <a:t></a:t>
            </a:r>
            <a:r>
              <a:rPr lang="en-US" altLang="el-GR" sz="2000" dirty="0">
                <a:solidFill>
                  <a:schemeClr val="accent2"/>
                </a:solidFill>
                <a:cs typeface="Times New Roman" panose="02020603050405020304" pitchFamily="18" charset="0"/>
              </a:rPr>
              <a:t> (</a:t>
            </a:r>
            <a:r>
              <a:rPr lang="en-US" altLang="el-GR" sz="2000" dirty="0" err="1">
                <a:solidFill>
                  <a:schemeClr val="accent2"/>
                </a:solidFill>
                <a:cs typeface="Times New Roman" panose="02020603050405020304" pitchFamily="18" charset="0"/>
              </a:rPr>
              <a:t>y</a:t>
            </a:r>
            <a:r>
              <a:rPr lang="en-US" altLang="el-GR" sz="2000" baseline="-30000" dirty="0" err="1">
                <a:solidFill>
                  <a:schemeClr val="accent2"/>
                </a:solidFill>
                <a:cs typeface="Times New Roman" panose="02020603050405020304" pitchFamily="18" charset="0"/>
              </a:rPr>
              <a:t>i</a:t>
            </a:r>
            <a:r>
              <a:rPr lang="en-US" altLang="el-GR" sz="2000" dirty="0">
                <a:solidFill>
                  <a:schemeClr val="accent2"/>
                </a:solidFill>
                <a:cs typeface="Times New Roman" panose="02020603050405020304" pitchFamily="18" charset="0"/>
              </a:rPr>
              <a:t> - a - </a:t>
            </a:r>
            <a:r>
              <a:rPr lang="en-US" altLang="el-GR" sz="2000" dirty="0" err="1">
                <a:solidFill>
                  <a:schemeClr val="accent2"/>
                </a:solidFill>
                <a:cs typeface="Times New Roman" panose="02020603050405020304" pitchFamily="18" charset="0"/>
              </a:rPr>
              <a:t>bx</a:t>
            </a:r>
            <a:r>
              <a:rPr lang="en-US" altLang="el-GR" sz="2000" baseline="-30000" dirty="0" err="1">
                <a:solidFill>
                  <a:schemeClr val="accent2"/>
                </a:solidFill>
                <a:cs typeface="Times New Roman" panose="02020603050405020304" pitchFamily="18" charset="0"/>
              </a:rPr>
              <a:t>i</a:t>
            </a:r>
            <a:r>
              <a:rPr lang="en-US" altLang="el-GR" sz="2000" dirty="0">
                <a:solidFill>
                  <a:schemeClr val="accent2"/>
                </a:solidFill>
                <a:cs typeface="Times New Roman" panose="02020603050405020304" pitchFamily="18" charset="0"/>
              </a:rPr>
              <a:t>)</a:t>
            </a:r>
            <a:r>
              <a:rPr lang="en-US" altLang="el-GR" sz="2000" baseline="30000" dirty="0">
                <a:solidFill>
                  <a:schemeClr val="accent2"/>
                </a:solidFill>
                <a:cs typeface="Times New Roman" panose="02020603050405020304" pitchFamily="18" charset="0"/>
              </a:rPr>
              <a:t>2</a:t>
            </a:r>
            <a:endParaRPr lang="en-GB" altLang="el-GR" sz="2000" baseline="30000" dirty="0">
              <a:solidFill>
                <a:schemeClr val="accent2"/>
              </a:solidFill>
              <a:cs typeface="Times New Roman" panose="02020603050405020304" pitchFamily="18" charset="0"/>
            </a:endParaRPr>
          </a:p>
        </p:txBody>
      </p:sp>
    </p:spTree>
    <p:extLst>
      <p:ext uri="{BB962C8B-B14F-4D97-AF65-F5344CB8AC3E}">
        <p14:creationId xmlns:p14="http://schemas.microsoft.com/office/powerpoint/2010/main" val="15449666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a:cs typeface="Times New Roman" panose="02020603050405020304" pitchFamily="18" charset="0"/>
              </a:rPr>
              <a:t>)</a:t>
            </a:r>
            <a:r>
              <a:rPr lang="en-US" altLang="el-GR" sz="3200" dirty="0">
                <a:cs typeface="Times New Roman" panose="02020603050405020304" pitchFamily="18" charset="0"/>
              </a:rPr>
              <a:t> (5</a:t>
            </a:r>
            <a:r>
              <a:rPr lang="en-US" altLang="el-GR" sz="3200" dirty="0" smtClean="0">
                <a:cs typeface="Times New Roman" panose="02020603050405020304" pitchFamily="18" charset="0"/>
              </a:rPr>
              <a:t>)</a:t>
            </a:r>
            <a:endParaRPr lang="en-GB" altLang="el-GR" sz="3200" dirty="0"/>
          </a:p>
        </p:txBody>
      </p:sp>
      <p:sp>
        <p:nvSpPr>
          <p:cNvPr id="15363" name="Rectangle 3"/>
          <p:cNvSpPr>
            <a:spLocks noGrp="1" noChangeArrowheads="1"/>
          </p:cNvSpPr>
          <p:nvPr>
            <p:ph type="body" idx="1"/>
          </p:nvPr>
        </p:nvSpPr>
        <p:spPr>
          <a:xfrm>
            <a:off x="685800" y="1828800"/>
            <a:ext cx="7772400" cy="838200"/>
          </a:xfrm>
        </p:spPr>
        <p:txBody>
          <a:bodyPr/>
          <a:lstStyle/>
          <a:p>
            <a:pPr algn="just"/>
            <a:r>
              <a:rPr lang="el-GR" altLang="el-GR" sz="2400" dirty="0">
                <a:cs typeface="Times New Roman" panose="02020603050405020304" pitchFamily="18" charset="0"/>
              </a:rPr>
              <a:t>Αυτό επιτυγχάνεται θέτοντας τις μερικές παραγώγους του R συναρτήσει των α και b ίσες με το μηδέν:</a:t>
            </a:r>
            <a:endParaRPr lang="en-GB" altLang="el-GR" sz="2400" dirty="0">
              <a:cs typeface="Times New Roman" panose="02020603050405020304" pitchFamily="18" charset="0"/>
            </a:endParaRPr>
          </a:p>
          <a:p>
            <a:endParaRPr lang="en-GB" altLang="el-GR" sz="2400" dirty="0"/>
          </a:p>
        </p:txBody>
      </p:sp>
      <p:sp>
        <p:nvSpPr>
          <p:cNvPr id="15365" name="Rectangle 5"/>
          <p:cNvSpPr>
            <a:spLocks noChangeArrowheads="1"/>
          </p:cNvSpPr>
          <p:nvPr/>
        </p:nvSpPr>
        <p:spPr bwMode="auto">
          <a:xfrm>
            <a:off x="3557588"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5364" name="Object 4"/>
          <p:cNvGraphicFramePr>
            <a:graphicFrameLocks noChangeAspect="1"/>
          </p:cNvGraphicFramePr>
          <p:nvPr/>
        </p:nvGraphicFramePr>
        <p:xfrm>
          <a:off x="1295400" y="2751138"/>
          <a:ext cx="6553200" cy="1355725"/>
        </p:xfrm>
        <a:graphic>
          <a:graphicData uri="http://schemas.openxmlformats.org/presentationml/2006/ole">
            <mc:AlternateContent xmlns:mc="http://schemas.openxmlformats.org/markup-compatibility/2006">
              <mc:Choice xmlns:v="urn:schemas-microsoft-com:vml" Requires="v">
                <p:oleObj spid="_x0000_s1066" r:id="rId3" imgW="2032000" imgH="419100" progId="Equation.3">
                  <p:embed/>
                </p:oleObj>
              </mc:Choice>
              <mc:Fallback>
                <p:oleObj r:id="rId3" imgW="2032000" imgH="4191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751138"/>
                        <a:ext cx="6553200" cy="1355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7" name="Rectangle 7"/>
          <p:cNvSpPr>
            <a:spLocks noChangeArrowheads="1"/>
          </p:cNvSpPr>
          <p:nvPr/>
        </p:nvSpPr>
        <p:spPr bwMode="auto">
          <a:xfrm>
            <a:off x="3529013"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5366" name="Object 6"/>
          <p:cNvGraphicFramePr>
            <a:graphicFrameLocks noChangeAspect="1"/>
          </p:cNvGraphicFramePr>
          <p:nvPr/>
        </p:nvGraphicFramePr>
        <p:xfrm>
          <a:off x="1600200" y="4495800"/>
          <a:ext cx="5943600" cy="1193800"/>
        </p:xfrm>
        <a:graphic>
          <a:graphicData uri="http://schemas.openxmlformats.org/presentationml/2006/ole">
            <mc:AlternateContent xmlns:mc="http://schemas.openxmlformats.org/markup-compatibility/2006">
              <mc:Choice xmlns:v="urn:schemas-microsoft-com:vml" Requires="v">
                <p:oleObj spid="_x0000_s1067" r:id="rId5" imgW="2082800" imgH="419100" progId="Equation.3">
                  <p:embed/>
                </p:oleObj>
              </mc:Choice>
              <mc:Fallback>
                <p:oleObj r:id="rId5" imgW="20828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495800"/>
                        <a:ext cx="5943600" cy="1193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27483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smtClean="0">
                <a:cs typeface="Times New Roman" panose="02020603050405020304" pitchFamily="18" charset="0"/>
              </a:rPr>
              <a:t>) </a:t>
            </a:r>
            <a:r>
              <a:rPr lang="el-GR" altLang="el-GR" sz="3200" dirty="0" smtClean="0"/>
              <a:t>(</a:t>
            </a:r>
            <a:r>
              <a:rPr lang="el-GR" altLang="el-GR" sz="3200" dirty="0"/>
              <a:t>6)</a:t>
            </a:r>
            <a:endParaRPr lang="en-GB" altLang="el-GR" sz="3200" dirty="0"/>
          </a:p>
        </p:txBody>
      </p:sp>
      <p:sp>
        <p:nvSpPr>
          <p:cNvPr id="16387" name="Rectangle 3"/>
          <p:cNvSpPr>
            <a:spLocks noGrp="1" noChangeArrowheads="1"/>
          </p:cNvSpPr>
          <p:nvPr>
            <p:ph type="body" idx="1"/>
          </p:nvPr>
        </p:nvSpPr>
        <p:spPr>
          <a:xfrm>
            <a:off x="685800" y="1981200"/>
            <a:ext cx="7772400" cy="1447800"/>
          </a:xfrm>
        </p:spPr>
        <p:txBody>
          <a:bodyPr/>
          <a:lstStyle/>
          <a:p>
            <a:pPr>
              <a:buFontTx/>
              <a:buNone/>
            </a:pPr>
            <a:r>
              <a:rPr lang="el-GR" altLang="el-GR" sz="2400" dirty="0"/>
              <a:t>	</a:t>
            </a:r>
            <a:r>
              <a:rPr lang="el-GR" altLang="el-GR" sz="2400" dirty="0">
                <a:cs typeface="Times New Roman" panose="02020603050405020304" pitchFamily="18" charset="0"/>
              </a:rPr>
              <a:t>Αυτές είναι γνωστές ως κανονικές εξισώσεις (</a:t>
            </a:r>
            <a:r>
              <a:rPr lang="el-GR" altLang="el-GR" sz="2400" dirty="0" err="1">
                <a:cs typeface="Times New Roman" panose="02020603050405020304" pitchFamily="18" charset="0"/>
              </a:rPr>
              <a:t>normal</a:t>
            </a:r>
            <a:r>
              <a:rPr lang="el-GR" altLang="el-GR" sz="2400" dirty="0">
                <a:cs typeface="Times New Roman" panose="02020603050405020304" pitchFamily="18" charset="0"/>
              </a:rPr>
              <a:t> </a:t>
            </a:r>
            <a:r>
              <a:rPr lang="el-GR" altLang="el-GR" sz="2400" dirty="0" err="1">
                <a:cs typeface="Times New Roman" panose="02020603050405020304" pitchFamily="18" charset="0"/>
              </a:rPr>
              <a:t>equations</a:t>
            </a:r>
            <a:r>
              <a:rPr lang="el-GR" altLang="el-GR" sz="2400" dirty="0">
                <a:cs typeface="Times New Roman" panose="02020603050405020304" pitchFamily="18" charset="0"/>
              </a:rPr>
              <a:t>). Μετά από επεξεργασία λαμβάνονται οι σχέσεις:</a:t>
            </a:r>
            <a:endParaRPr lang="en-GB" altLang="el-GR" sz="2400" dirty="0">
              <a:cs typeface="Times New Roman" panose="02020603050405020304" pitchFamily="18" charset="0"/>
            </a:endParaRPr>
          </a:p>
          <a:p>
            <a:endParaRPr lang="en-GB" altLang="el-GR" sz="2400" dirty="0"/>
          </a:p>
        </p:txBody>
      </p:sp>
      <p:sp>
        <p:nvSpPr>
          <p:cNvPr id="16389" name="Rectangle 5"/>
          <p:cNvSpPr>
            <a:spLocks noChangeArrowheads="1"/>
          </p:cNvSpPr>
          <p:nvPr/>
        </p:nvSpPr>
        <p:spPr bwMode="auto">
          <a:xfrm>
            <a:off x="3124200"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6388" name="Object 4"/>
          <p:cNvGraphicFramePr>
            <a:graphicFrameLocks noChangeAspect="1"/>
          </p:cNvGraphicFramePr>
          <p:nvPr/>
        </p:nvGraphicFramePr>
        <p:xfrm>
          <a:off x="2362200" y="3429000"/>
          <a:ext cx="4419600" cy="1046163"/>
        </p:xfrm>
        <a:graphic>
          <a:graphicData uri="http://schemas.openxmlformats.org/presentationml/2006/ole">
            <mc:AlternateContent xmlns:mc="http://schemas.openxmlformats.org/markup-compatibility/2006">
              <mc:Choice xmlns:v="urn:schemas-microsoft-com:vml" Requires="v">
                <p:oleObj spid="_x0000_s2090" r:id="rId3" imgW="2895600" imgH="685800" progId="Equation.3">
                  <p:embed/>
                </p:oleObj>
              </mc:Choice>
              <mc:Fallback>
                <p:oleObj r:id="rId3" imgW="2895600" imgH="685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429000"/>
                        <a:ext cx="4419600" cy="1046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1" name="Rectangle 7"/>
          <p:cNvSpPr>
            <a:spLocks noChangeArrowheads="1"/>
          </p:cNvSpPr>
          <p:nvPr/>
        </p:nvSpPr>
        <p:spPr bwMode="auto">
          <a:xfrm>
            <a:off x="3348038" y="3086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6390" name="Object 6"/>
          <p:cNvGraphicFramePr>
            <a:graphicFrameLocks noChangeAspect="1"/>
          </p:cNvGraphicFramePr>
          <p:nvPr/>
        </p:nvGraphicFramePr>
        <p:xfrm>
          <a:off x="2362200" y="4800600"/>
          <a:ext cx="3967163" cy="1111250"/>
        </p:xfrm>
        <a:graphic>
          <a:graphicData uri="http://schemas.openxmlformats.org/presentationml/2006/ole">
            <mc:AlternateContent xmlns:mc="http://schemas.openxmlformats.org/markup-compatibility/2006">
              <mc:Choice xmlns:v="urn:schemas-microsoft-com:vml" Requires="v">
                <p:oleObj spid="_x0000_s2091" r:id="rId5" imgW="2451100" imgH="685800" progId="Equation.3">
                  <p:embed/>
                </p:oleObj>
              </mc:Choice>
              <mc:Fallback>
                <p:oleObj r:id="rId5" imgW="2451100" imgH="6858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4800600"/>
                        <a:ext cx="3967163" cy="1111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978364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altLang="el-GR" sz="3200" b="1" dirty="0">
                <a:cs typeface="Times New Roman" panose="02020603050405020304" pitchFamily="18" charset="0"/>
              </a:rPr>
              <a:t>ΜΕΘΟΔΟΣ ΕΛΑΧΙΣΤΩΝ ΤΕΤΡΑΓΩΝΩΝ</a:t>
            </a:r>
            <a:br>
              <a:rPr lang="el-GR" altLang="el-GR" sz="3200" b="1" dirty="0">
                <a:cs typeface="Times New Roman" panose="02020603050405020304" pitchFamily="18" charset="0"/>
              </a:rPr>
            </a:br>
            <a:r>
              <a:rPr lang="el-GR" altLang="el-GR" sz="3200" b="1" dirty="0">
                <a:cs typeface="Times New Roman" panose="02020603050405020304" pitchFamily="18" charset="0"/>
              </a:rPr>
              <a:t> (</a:t>
            </a:r>
            <a:r>
              <a:rPr lang="en-US" altLang="el-GR" sz="3200" b="1" dirty="0">
                <a:cs typeface="Times New Roman" panose="02020603050405020304" pitchFamily="18" charset="0"/>
              </a:rPr>
              <a:t>Least Squares Method</a:t>
            </a:r>
            <a:r>
              <a:rPr lang="el-GR" altLang="el-GR" sz="3200" b="1" dirty="0" smtClean="0">
                <a:cs typeface="Times New Roman" panose="02020603050405020304" pitchFamily="18" charset="0"/>
              </a:rPr>
              <a:t>)</a:t>
            </a:r>
            <a:r>
              <a:rPr lang="el-GR" altLang="el-GR" sz="3200" dirty="0" smtClean="0">
                <a:cs typeface="Times New Roman" panose="02020603050405020304" pitchFamily="18" charset="0"/>
              </a:rPr>
              <a:t> </a:t>
            </a:r>
            <a:r>
              <a:rPr lang="el-GR" altLang="el-GR" sz="3200" dirty="0" smtClean="0"/>
              <a:t>(</a:t>
            </a:r>
            <a:r>
              <a:rPr lang="el-GR" altLang="el-GR" sz="3200" dirty="0"/>
              <a:t>6)</a:t>
            </a:r>
            <a:endParaRPr lang="en-GB" altLang="el-GR" sz="3200" dirty="0"/>
          </a:p>
        </p:txBody>
      </p:sp>
      <p:sp>
        <p:nvSpPr>
          <p:cNvPr id="17413" name="Rectangle 5"/>
          <p:cNvSpPr>
            <a:spLocks noChangeArrowheads="1"/>
          </p:cNvSpPr>
          <p:nvPr/>
        </p:nvSpPr>
        <p:spPr bwMode="auto">
          <a:xfrm>
            <a:off x="4248150"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7412" name="Object 4"/>
          <p:cNvGraphicFramePr>
            <a:graphicFrameLocks noChangeAspect="1"/>
          </p:cNvGraphicFramePr>
          <p:nvPr/>
        </p:nvGraphicFramePr>
        <p:xfrm>
          <a:off x="1752600" y="2362200"/>
          <a:ext cx="1619250" cy="1333500"/>
        </p:xfrm>
        <a:graphic>
          <a:graphicData uri="http://schemas.openxmlformats.org/presentationml/2006/ole">
            <mc:AlternateContent xmlns:mc="http://schemas.openxmlformats.org/markup-compatibility/2006">
              <mc:Choice xmlns:v="urn:schemas-microsoft-com:vml" Requires="v">
                <p:oleObj spid="_x0000_s3114" name="Equation" r:id="rId3" imgW="647419" imgH="533169" progId="Equation.3">
                  <p:embed/>
                </p:oleObj>
              </mc:Choice>
              <mc:Fallback>
                <p:oleObj name="Equation" r:id="rId3" imgW="647419" imgH="5331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362200"/>
                        <a:ext cx="1619250" cy="1333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5" name="Rectangle 7"/>
          <p:cNvSpPr>
            <a:spLocks noChangeArrowheads="1"/>
          </p:cNvSpPr>
          <p:nvPr/>
        </p:nvSpPr>
        <p:spPr bwMode="auto">
          <a:xfrm>
            <a:off x="4262438" y="31623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17414" name="Object 6"/>
          <p:cNvGraphicFramePr>
            <a:graphicFrameLocks noChangeAspect="1"/>
          </p:cNvGraphicFramePr>
          <p:nvPr/>
        </p:nvGraphicFramePr>
        <p:xfrm>
          <a:off x="6172200" y="2514600"/>
          <a:ext cx="1452563" cy="1250950"/>
        </p:xfrm>
        <a:graphic>
          <a:graphicData uri="http://schemas.openxmlformats.org/presentationml/2006/ole">
            <mc:AlternateContent xmlns:mc="http://schemas.openxmlformats.org/markup-compatibility/2006">
              <mc:Choice xmlns:v="urn:schemas-microsoft-com:vml" Requires="v">
                <p:oleObj spid="_x0000_s3115" r:id="rId5" imgW="622030" imgH="533169" progId="Equation.3">
                  <p:embed/>
                </p:oleObj>
              </mc:Choice>
              <mc:Fallback>
                <p:oleObj r:id="rId5" imgW="622030" imgH="53316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2514600"/>
                        <a:ext cx="1452563" cy="1250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974137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260648"/>
            <a:ext cx="7772400" cy="838200"/>
          </a:xfrm>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a:cs typeface="Times New Roman" panose="02020603050405020304" pitchFamily="18" charset="0"/>
              </a:rPr>
              <a:t>)</a:t>
            </a:r>
            <a:r>
              <a:rPr lang="el-GR" altLang="el-GR" sz="3200" dirty="0"/>
              <a:t>(7</a:t>
            </a:r>
            <a:r>
              <a:rPr lang="el-GR" altLang="el-GR" sz="3200" dirty="0" smtClean="0"/>
              <a:t>)</a:t>
            </a:r>
            <a:endParaRPr lang="en-GB" altLang="el-GR" sz="3200" dirty="0"/>
          </a:p>
        </p:txBody>
      </p:sp>
      <p:sp>
        <p:nvSpPr>
          <p:cNvPr id="18435" name="Rectangle 3"/>
          <p:cNvSpPr>
            <a:spLocks noGrp="1" noChangeArrowheads="1"/>
          </p:cNvSpPr>
          <p:nvPr>
            <p:ph type="body" idx="1"/>
          </p:nvPr>
        </p:nvSpPr>
        <p:spPr>
          <a:xfrm>
            <a:off x="685800" y="1268760"/>
            <a:ext cx="7772400" cy="5112568"/>
          </a:xfrm>
        </p:spPr>
        <p:txBody>
          <a:bodyPr/>
          <a:lstStyle/>
          <a:p>
            <a:pPr marL="0" indent="0">
              <a:lnSpc>
                <a:spcPct val="90000"/>
              </a:lnSpc>
              <a:spcBef>
                <a:spcPts val="0"/>
              </a:spcBef>
              <a:buNone/>
            </a:pPr>
            <a:r>
              <a:rPr lang="el-GR" altLang="el-GR" sz="1800" dirty="0">
                <a:cs typeface="Times New Roman" panose="02020603050405020304" pitchFamily="18" charset="0"/>
              </a:rPr>
              <a:t>Το σημείο που αντιστοιχεί στα (</a:t>
            </a:r>
            <a:r>
              <a:rPr lang="el-GR" altLang="el-GR" sz="1800" dirty="0">
                <a:cs typeface="Times New Roman" panose="02020603050405020304" pitchFamily="18" charset="0"/>
                <a:sym typeface="Symbol" panose="05050102010706020507" pitchFamily="18" charset="2"/>
              </a:rPr>
              <a:t></a:t>
            </a:r>
            <a:r>
              <a:rPr lang="en-US" altLang="el-GR" sz="1800" dirty="0">
                <a:sym typeface="Symbol" panose="05050102010706020507" pitchFamily="18" charset="2"/>
              </a:rPr>
              <a:t>x</a:t>
            </a:r>
            <a:r>
              <a:rPr lang="el-GR" altLang="el-GR" sz="1800" dirty="0">
                <a:sym typeface="Symbol" panose="05050102010706020507" pitchFamily="18" charset="2"/>
              </a:rPr>
              <a:t>, </a:t>
            </a:r>
            <a:r>
              <a:rPr lang="en-US" altLang="el-GR" sz="1800" dirty="0">
                <a:sym typeface="Symbol" panose="05050102010706020507" pitchFamily="18" charset="2"/>
              </a:rPr>
              <a:t>y</a:t>
            </a:r>
            <a:r>
              <a:rPr lang="el-GR" altLang="el-GR" sz="1800" dirty="0">
                <a:cs typeface="Times New Roman" panose="02020603050405020304" pitchFamily="18" charset="0"/>
              </a:rPr>
              <a:t>) λέγεται </a:t>
            </a:r>
            <a:r>
              <a:rPr lang="el-GR" altLang="el-GR" sz="1800" b="1" dirty="0" err="1">
                <a:cs typeface="Times New Roman" panose="02020603050405020304" pitchFamily="18" charset="0"/>
              </a:rPr>
              <a:t>κεντροειδές</a:t>
            </a:r>
            <a:r>
              <a:rPr lang="el-GR" altLang="el-GR" sz="1800" b="1" dirty="0">
                <a:cs typeface="Times New Roman" panose="02020603050405020304" pitchFamily="18" charset="0"/>
              </a:rPr>
              <a:t> (</a:t>
            </a:r>
            <a:r>
              <a:rPr lang="el-GR" altLang="el-GR" sz="1800" b="1" dirty="0" err="1">
                <a:cs typeface="Times New Roman" panose="02020603050405020304" pitchFamily="18" charset="0"/>
              </a:rPr>
              <a:t>centroid</a:t>
            </a:r>
            <a:r>
              <a:rPr lang="el-GR" altLang="el-GR" sz="1800" b="1" dirty="0">
                <a:cs typeface="Times New Roman" panose="02020603050405020304" pitchFamily="18" charset="0"/>
              </a:rPr>
              <a:t>)</a:t>
            </a:r>
            <a:r>
              <a:rPr lang="el-GR" altLang="el-GR" sz="1800" dirty="0">
                <a:cs typeface="Times New Roman" panose="02020603050405020304" pitchFamily="18" charset="0"/>
              </a:rPr>
              <a:t> της καμπύλης και από αυτό διέρχεται υποχρεωτικά η ευθεία παλινδρόμησης ή προσαρμογής.	</a:t>
            </a:r>
            <a:endParaRPr lang="en-GB" altLang="el-GR" sz="1800" dirty="0">
              <a:cs typeface="Times New Roman" panose="02020603050405020304" pitchFamily="18" charset="0"/>
            </a:endParaRPr>
          </a:p>
          <a:p>
            <a:pPr marL="0" indent="0">
              <a:lnSpc>
                <a:spcPct val="90000"/>
              </a:lnSpc>
              <a:buNone/>
            </a:pPr>
            <a:r>
              <a:rPr lang="el-GR" altLang="el-GR" sz="1800" dirty="0" smtClean="0">
                <a:solidFill>
                  <a:schemeClr val="accent2"/>
                </a:solidFill>
                <a:cs typeface="Times New Roman" panose="02020603050405020304" pitchFamily="18" charset="0"/>
              </a:rPr>
              <a:t>Προϋποθέσεις </a:t>
            </a:r>
            <a:r>
              <a:rPr lang="el-GR" altLang="el-GR" sz="1800" dirty="0">
                <a:solidFill>
                  <a:schemeClr val="accent2"/>
                </a:solidFill>
                <a:cs typeface="Times New Roman" panose="02020603050405020304" pitchFamily="18" charset="0"/>
              </a:rPr>
              <a:t>για τα </a:t>
            </a:r>
            <a:r>
              <a:rPr lang="el-GR" altLang="el-GR" sz="1800" dirty="0" err="1">
                <a:solidFill>
                  <a:schemeClr val="accent2"/>
                </a:solidFill>
                <a:cs typeface="Times New Roman" panose="02020603050405020304" pitchFamily="18" charset="0"/>
              </a:rPr>
              <a:t>e</a:t>
            </a:r>
            <a:r>
              <a:rPr lang="el-GR" altLang="el-GR" sz="1800" baseline="-30000" dirty="0" err="1">
                <a:solidFill>
                  <a:schemeClr val="accent2"/>
                </a:solidFill>
                <a:cs typeface="Times New Roman" panose="02020603050405020304" pitchFamily="18" charset="0"/>
              </a:rPr>
              <a:t>i</a:t>
            </a:r>
            <a:r>
              <a:rPr lang="el-GR" altLang="el-GR" sz="1800" dirty="0">
                <a:solidFill>
                  <a:schemeClr val="accent2"/>
                </a:solidFill>
                <a:cs typeface="Times New Roman" panose="02020603050405020304" pitchFamily="18" charset="0"/>
              </a:rPr>
              <a:t> (υπόλοιπα, αποκλίσεις</a:t>
            </a:r>
            <a:r>
              <a:rPr lang="el-GR" altLang="el-GR" sz="1800" dirty="0">
                <a:cs typeface="Times New Roman" panose="02020603050405020304" pitchFamily="18" charset="0"/>
              </a:rPr>
              <a:t>): </a:t>
            </a:r>
            <a:endParaRPr lang="en-GB" altLang="el-GR" sz="1800" dirty="0">
              <a:cs typeface="Times New Roman" panose="02020603050405020304" pitchFamily="18" charset="0"/>
            </a:endParaRPr>
          </a:p>
          <a:p>
            <a:pPr>
              <a:lnSpc>
                <a:spcPct val="90000"/>
              </a:lnSpc>
              <a:spcBef>
                <a:spcPts val="600"/>
              </a:spcBef>
              <a:buFont typeface="+mj-lt"/>
              <a:buAutoNum type="arabicPeriod"/>
            </a:pPr>
            <a:r>
              <a:rPr lang="el-GR" altLang="el-GR" sz="1800" dirty="0" smtClean="0">
                <a:cs typeface="Times New Roman" panose="02020603050405020304" pitchFamily="18" charset="0"/>
              </a:rPr>
              <a:t>Τα </a:t>
            </a:r>
            <a:r>
              <a:rPr lang="el-GR" altLang="el-GR" sz="1800" dirty="0" err="1">
                <a:cs typeface="Times New Roman" panose="02020603050405020304" pitchFamily="18" charset="0"/>
              </a:rPr>
              <a:t>e</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είναι τυχαίες μεταβλητές με μέσο όρο μηδέν, με κανονική κατανομή και διασπορά </a:t>
            </a:r>
            <a:r>
              <a:rPr lang="el-GR" altLang="el-GR" sz="1800" dirty="0" smtClean="0">
                <a:cs typeface="Times New Roman" panose="02020603050405020304" pitchFamily="18" charset="0"/>
              </a:rPr>
              <a:t>σ</a:t>
            </a:r>
            <a:r>
              <a:rPr lang="el-GR" altLang="el-GR" sz="1800" baseline="30000" dirty="0" smtClean="0">
                <a:cs typeface="Times New Roman" panose="02020603050405020304" pitchFamily="18" charset="0"/>
              </a:rPr>
              <a:t>2</a:t>
            </a:r>
            <a:r>
              <a:rPr lang="el-GR" altLang="el-GR" sz="1800" dirty="0" smtClean="0">
                <a:cs typeface="Times New Roman" panose="02020603050405020304" pitchFamily="18" charset="0"/>
              </a:rPr>
              <a:t>.</a:t>
            </a:r>
            <a:endParaRPr lang="en-GB" altLang="el-GR" sz="1800" dirty="0" smtClean="0">
              <a:cs typeface="Times New Roman" panose="02020603050405020304" pitchFamily="18" charset="0"/>
            </a:endParaRPr>
          </a:p>
          <a:p>
            <a:pPr>
              <a:lnSpc>
                <a:spcPct val="90000"/>
              </a:lnSpc>
              <a:spcBef>
                <a:spcPts val="600"/>
              </a:spcBef>
              <a:buFont typeface="+mj-lt"/>
              <a:buAutoNum type="arabicPeriod"/>
            </a:pPr>
            <a:r>
              <a:rPr lang="el-GR" altLang="el-GR" sz="1800" dirty="0" smtClean="0">
                <a:cs typeface="Times New Roman" panose="02020603050405020304" pitchFamily="18" charset="0"/>
              </a:rPr>
              <a:t>Τα </a:t>
            </a:r>
            <a:r>
              <a:rPr lang="el-GR" altLang="el-GR" sz="1800" dirty="0" err="1" smtClean="0">
                <a:cs typeface="Times New Roman" panose="02020603050405020304" pitchFamily="18" charset="0"/>
              </a:rPr>
              <a:t>e</a:t>
            </a:r>
            <a:r>
              <a:rPr lang="el-GR" altLang="el-GR" sz="1800" baseline="-30000" dirty="0" err="1" smtClean="0">
                <a:cs typeface="Times New Roman" panose="02020603050405020304" pitchFamily="18" charset="0"/>
              </a:rPr>
              <a:t>i</a:t>
            </a:r>
            <a:r>
              <a:rPr lang="el-GR" altLang="el-GR" sz="1800" dirty="0" smtClean="0">
                <a:cs typeface="Times New Roman" panose="02020603050405020304" pitchFamily="18" charset="0"/>
              </a:rPr>
              <a:t> είναι ανεξάρτητες μεταβλητές.</a:t>
            </a:r>
            <a:endParaRPr lang="en-GB" altLang="el-GR" sz="1800" dirty="0" smtClean="0">
              <a:cs typeface="Times New Roman" panose="02020603050405020304" pitchFamily="18" charset="0"/>
            </a:endParaRPr>
          </a:p>
          <a:p>
            <a:pPr>
              <a:lnSpc>
                <a:spcPct val="90000"/>
              </a:lnSpc>
              <a:spcBef>
                <a:spcPts val="600"/>
              </a:spcBef>
              <a:buFont typeface="+mj-lt"/>
              <a:buAutoNum type="arabicPeriod"/>
            </a:pPr>
            <a:r>
              <a:rPr lang="el-GR" altLang="el-GR" sz="1800" dirty="0" smtClean="0">
                <a:cs typeface="Times New Roman" panose="02020603050405020304" pitchFamily="18" charset="0"/>
              </a:rPr>
              <a:t>Όλα </a:t>
            </a:r>
            <a:r>
              <a:rPr lang="el-GR" altLang="el-GR" sz="1800" dirty="0">
                <a:cs typeface="Times New Roman" panose="02020603050405020304" pitchFamily="18" charset="0"/>
              </a:rPr>
              <a:t>τα </a:t>
            </a:r>
            <a:r>
              <a:rPr lang="el-GR" altLang="el-GR" sz="1800" dirty="0" err="1">
                <a:cs typeface="Times New Roman" panose="02020603050405020304" pitchFamily="18" charset="0"/>
              </a:rPr>
              <a:t>e</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έχουν την ίδια διασπορά σ</a:t>
            </a:r>
            <a:r>
              <a:rPr lang="el-GR" altLang="el-GR" sz="1800" baseline="30000" dirty="0">
                <a:cs typeface="Times New Roman" panose="02020603050405020304" pitchFamily="18" charset="0"/>
              </a:rPr>
              <a:t>2</a:t>
            </a:r>
            <a:r>
              <a:rPr lang="el-GR" altLang="el-GR" sz="1800" dirty="0">
                <a:cs typeface="Times New Roman" panose="02020603050405020304" pitchFamily="18" charset="0"/>
              </a:rPr>
              <a:t>. Αυτό σημαίνει ότι η διασπορά σ</a:t>
            </a:r>
            <a:r>
              <a:rPr lang="el-GR" altLang="el-GR" sz="1800" baseline="30000" dirty="0">
                <a:cs typeface="Times New Roman" panose="02020603050405020304" pitchFamily="18" charset="0"/>
              </a:rPr>
              <a:t>2</a:t>
            </a:r>
            <a:r>
              <a:rPr lang="el-GR" altLang="el-GR" sz="1800" dirty="0">
                <a:cs typeface="Times New Roman" panose="02020603050405020304" pitchFamily="18" charset="0"/>
              </a:rPr>
              <a:t> είναι σταθερή σε όλη τη δυναμική περιοχή συγκεντρώσεων και ανεξάρτητη από τις συγκεντρώσεις. Αυτή η ιδιότητα λέγεται </a:t>
            </a:r>
            <a:r>
              <a:rPr lang="el-GR" altLang="el-GR" sz="1800" b="1" dirty="0" err="1">
                <a:cs typeface="Times New Roman" panose="02020603050405020304" pitchFamily="18" charset="0"/>
              </a:rPr>
              <a:t>ομοσκεδαστικότητα</a:t>
            </a:r>
            <a:r>
              <a:rPr lang="el-GR" altLang="el-GR" sz="1800" b="1" dirty="0">
                <a:cs typeface="Times New Roman" panose="02020603050405020304" pitchFamily="18" charset="0"/>
              </a:rPr>
              <a:t> (</a:t>
            </a:r>
            <a:r>
              <a:rPr lang="el-GR" altLang="el-GR" sz="1800" b="1" dirty="0" err="1">
                <a:cs typeface="Times New Roman" panose="02020603050405020304" pitchFamily="18" charset="0"/>
              </a:rPr>
              <a:t>homoscedasticity</a:t>
            </a:r>
            <a:r>
              <a:rPr lang="el-GR" altLang="el-GR" sz="1800" b="1" dirty="0">
                <a:cs typeface="Times New Roman" panose="02020603050405020304" pitchFamily="18" charset="0"/>
              </a:rPr>
              <a:t>). </a:t>
            </a:r>
            <a:endParaRPr lang="el-GR" altLang="el-GR" sz="1800" dirty="0" smtClean="0">
              <a:cs typeface="Times New Roman" panose="02020603050405020304" pitchFamily="18" charset="0"/>
            </a:endParaRPr>
          </a:p>
          <a:p>
            <a:pPr marL="0" indent="0">
              <a:lnSpc>
                <a:spcPct val="90000"/>
              </a:lnSpc>
              <a:buNone/>
            </a:pPr>
            <a:r>
              <a:rPr lang="el-GR" altLang="el-GR" sz="1800" dirty="0" smtClean="0">
                <a:cs typeface="Times New Roman" panose="02020603050405020304" pitchFamily="18" charset="0"/>
              </a:rPr>
              <a:t>Η </a:t>
            </a:r>
            <a:r>
              <a:rPr lang="el-GR" altLang="el-GR" sz="1800" dirty="0">
                <a:cs typeface="Times New Roman" panose="02020603050405020304" pitchFamily="18" charset="0"/>
              </a:rPr>
              <a:t>αναμενόμενη τιμή των </a:t>
            </a:r>
            <a:r>
              <a:rPr lang="el-GR" altLang="el-GR" sz="1800" dirty="0" err="1">
                <a:cs typeface="Times New Roman" panose="02020603050405020304" pitchFamily="18" charset="0"/>
              </a:rPr>
              <a:t>y</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είναι έτσι ίση με a + </a:t>
            </a:r>
            <a:r>
              <a:rPr lang="el-GR" altLang="el-GR" sz="1800" dirty="0" err="1">
                <a:cs typeface="Times New Roman" panose="02020603050405020304" pitchFamily="18" charset="0"/>
              </a:rPr>
              <a:t>bx</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και η διασπορά των </a:t>
            </a:r>
            <a:r>
              <a:rPr lang="el-GR" altLang="el-GR" sz="1800" dirty="0" err="1">
                <a:cs typeface="Times New Roman" panose="02020603050405020304" pitchFamily="18" charset="0"/>
              </a:rPr>
              <a:t>y</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ίση με </a:t>
            </a:r>
            <a:r>
              <a:rPr lang="el-GR" altLang="el-GR" sz="1800" dirty="0" smtClean="0">
                <a:cs typeface="Times New Roman" panose="02020603050405020304" pitchFamily="18" charset="0"/>
              </a:rPr>
              <a:t>σ</a:t>
            </a:r>
            <a:r>
              <a:rPr lang="el-GR" altLang="el-GR" sz="1800" baseline="30000" dirty="0" smtClean="0">
                <a:cs typeface="Times New Roman" panose="02020603050405020304" pitchFamily="18" charset="0"/>
              </a:rPr>
              <a:t>2</a:t>
            </a:r>
            <a:r>
              <a:rPr lang="el-GR" altLang="el-GR" sz="1800" dirty="0" smtClean="0">
                <a:cs typeface="Times New Roman" panose="02020603050405020304" pitchFamily="18" charset="0"/>
              </a:rPr>
              <a:t>. Όταν </a:t>
            </a:r>
            <a:r>
              <a:rPr lang="el-GR" altLang="el-GR" sz="1800" dirty="0">
                <a:cs typeface="Times New Roman" panose="02020603050405020304" pitchFamily="18" charset="0"/>
              </a:rPr>
              <a:t>η διασπορά των </a:t>
            </a:r>
            <a:r>
              <a:rPr lang="el-GR" altLang="el-GR" sz="1800" dirty="0" err="1">
                <a:cs typeface="Times New Roman" panose="02020603050405020304" pitchFamily="18" charset="0"/>
              </a:rPr>
              <a:t>y</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εξαρτάται από τα </a:t>
            </a:r>
            <a:r>
              <a:rPr lang="el-GR" altLang="el-GR" sz="1800" dirty="0" err="1">
                <a:cs typeface="Times New Roman" panose="02020603050405020304" pitchFamily="18" charset="0"/>
              </a:rPr>
              <a:t>x</a:t>
            </a:r>
            <a:r>
              <a:rPr lang="el-GR" altLang="el-GR" sz="1800" baseline="-30000" dirty="0" err="1">
                <a:cs typeface="Times New Roman" panose="02020603050405020304" pitchFamily="18" charset="0"/>
              </a:rPr>
              <a:t>i</a:t>
            </a:r>
            <a:r>
              <a:rPr lang="el-GR" altLang="el-GR" sz="1800" dirty="0">
                <a:cs typeface="Times New Roman" panose="02020603050405020304" pitchFamily="18" charset="0"/>
              </a:rPr>
              <a:t>  τότε έχουμε </a:t>
            </a:r>
            <a:r>
              <a:rPr lang="el-GR" altLang="el-GR" sz="1800" b="1" dirty="0">
                <a:cs typeface="Times New Roman" panose="02020603050405020304" pitchFamily="18" charset="0"/>
              </a:rPr>
              <a:t>ετεροσκεδαστικότητα (</a:t>
            </a:r>
            <a:r>
              <a:rPr lang="el-GR" altLang="el-GR" sz="1800" b="1" dirty="0" err="1">
                <a:cs typeface="Times New Roman" panose="02020603050405020304" pitchFamily="18" charset="0"/>
              </a:rPr>
              <a:t>heteroscedasticity</a:t>
            </a:r>
            <a:r>
              <a:rPr lang="el-GR" altLang="el-GR" sz="1800" dirty="0">
                <a:cs typeface="Times New Roman" panose="02020603050405020304" pitchFamily="18" charset="0"/>
              </a:rPr>
              <a:t>).</a:t>
            </a:r>
            <a:endParaRPr lang="el-GR" altLang="el-GR" sz="1800" dirty="0"/>
          </a:p>
          <a:p>
            <a:pPr marL="0" indent="0">
              <a:lnSpc>
                <a:spcPct val="90000"/>
              </a:lnSpc>
              <a:spcBef>
                <a:spcPts val="600"/>
              </a:spcBef>
              <a:buNone/>
            </a:pPr>
            <a:r>
              <a:rPr lang="el-GR" altLang="el-GR" sz="1800" dirty="0" smtClean="0">
                <a:cs typeface="Times New Roman" panose="02020603050405020304" pitchFamily="18" charset="0"/>
              </a:rPr>
              <a:t>Μία </a:t>
            </a:r>
            <a:r>
              <a:rPr lang="el-GR" altLang="el-GR" sz="1800" dirty="0">
                <a:cs typeface="Times New Roman" panose="02020603050405020304" pitchFamily="18" charset="0"/>
              </a:rPr>
              <a:t>ιδιαίτερη περίπτωση </a:t>
            </a:r>
            <a:r>
              <a:rPr lang="el-GR" altLang="el-GR" sz="1800" dirty="0" err="1">
                <a:cs typeface="Times New Roman" panose="02020603050405020304" pitchFamily="18" charset="0"/>
              </a:rPr>
              <a:t>ετεροσκεδαστικότητας</a:t>
            </a:r>
            <a:r>
              <a:rPr lang="el-GR" altLang="el-GR" sz="1800" dirty="0">
                <a:cs typeface="Times New Roman" panose="02020603050405020304" pitchFamily="18" charset="0"/>
              </a:rPr>
              <a:t> έχουμε όταν η σχετική τυπική απόκλιση (RSD) παραμένει σταθερή, που σημαίνει ότι η τυπική απόκλιση αυξάνει με τη συγκέντρωση. </a:t>
            </a:r>
            <a:endParaRPr lang="en-GB" altLang="el-GR" sz="1800" dirty="0">
              <a:cs typeface="Times New Roman" panose="02020603050405020304" pitchFamily="18" charset="0"/>
            </a:endParaRPr>
          </a:p>
        </p:txBody>
      </p:sp>
    </p:spTree>
    <p:extLst>
      <p:ext uri="{BB962C8B-B14F-4D97-AF65-F5344CB8AC3E}">
        <p14:creationId xmlns:p14="http://schemas.microsoft.com/office/powerpoint/2010/main" val="29141605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ChangeArrowheads="1"/>
          </p:cNvSpPr>
          <p:nvPr>
            <p:ph type="title"/>
          </p:nvPr>
        </p:nvSpPr>
        <p:spPr/>
        <p:txBody>
          <a:bodyPr/>
          <a:lstStyle/>
          <a:p>
            <a:r>
              <a:rPr lang="el-GR" altLang="el-GR" sz="3200" dirty="0"/>
              <a:t>ΕΝΝΟΙΑ ΤΩΝ ΥΠΟΛΟΙΠΩΝ (</a:t>
            </a:r>
            <a:r>
              <a:rPr lang="en-US" altLang="el-GR" sz="3200" dirty="0"/>
              <a:t>RESIDUALS) </a:t>
            </a:r>
            <a:r>
              <a:rPr lang="el-GR" altLang="el-GR" sz="3200" dirty="0"/>
              <a:t>ΣΤΗ ΜΕΘΟΔΟ ΕΛΑΧΙΣΤΩΝ ΤΕΤΡΑΓΩΝΩΝ</a:t>
            </a:r>
            <a:endParaRPr lang="en-GB" altLang="el-GR" sz="3200" dirty="0"/>
          </a:p>
        </p:txBody>
      </p:sp>
      <p:pic>
        <p:nvPicPr>
          <p:cNvPr id="4" name="Εικόνα 3"/>
          <p:cNvPicPr>
            <a:picLocks noChangeAspect="1"/>
          </p:cNvPicPr>
          <p:nvPr/>
        </p:nvPicPr>
        <p:blipFill>
          <a:blip r:embed="rId2"/>
          <a:stretch>
            <a:fillRect/>
          </a:stretch>
        </p:blipFill>
        <p:spPr>
          <a:xfrm>
            <a:off x="1541830" y="1844824"/>
            <a:ext cx="7602170" cy="4027585"/>
          </a:xfrm>
          <a:prstGeom prst="rect">
            <a:avLst/>
          </a:prstGeom>
        </p:spPr>
      </p:pic>
    </p:spTree>
    <p:extLst>
      <p:ext uri="{BB962C8B-B14F-4D97-AF65-F5344CB8AC3E}">
        <p14:creationId xmlns:p14="http://schemas.microsoft.com/office/powerpoint/2010/main" val="30239562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4"/>
          <p:cNvSpPr>
            <a:spLocks noGrp="1" noChangeArrowheads="1"/>
          </p:cNvSpPr>
          <p:nvPr>
            <p:ph type="title"/>
          </p:nvPr>
        </p:nvSpPr>
        <p:spPr>
          <a:xfrm>
            <a:off x="464155" y="190997"/>
            <a:ext cx="8229600" cy="1143000"/>
          </a:xfrm>
        </p:spPr>
        <p:txBody>
          <a:bodyPr/>
          <a:lstStyle/>
          <a:p>
            <a:r>
              <a:rPr lang="el-GR" altLang="el-GR" sz="3200" dirty="0"/>
              <a:t>ΑΡΧΗ ΠΑΛΙΝΔΡΟΜΗΣΗΣ ΕΛΑΧΙΣΤΩΝ ΤΕΤΡΑΓΩΝΩΝ</a:t>
            </a:r>
            <a:endParaRPr lang="en-GB" altLang="el-GR" sz="3200" dirty="0"/>
          </a:p>
        </p:txBody>
      </p:sp>
      <p:pic>
        <p:nvPicPr>
          <p:cNvPr id="2" name="Εικόνα 1"/>
          <p:cNvPicPr>
            <a:picLocks noChangeAspect="1"/>
          </p:cNvPicPr>
          <p:nvPr/>
        </p:nvPicPr>
        <p:blipFill>
          <a:blip r:embed="rId2"/>
          <a:stretch>
            <a:fillRect/>
          </a:stretch>
        </p:blipFill>
        <p:spPr>
          <a:xfrm>
            <a:off x="1073755" y="1333997"/>
            <a:ext cx="7010400" cy="4648200"/>
          </a:xfrm>
          <a:prstGeom prst="rect">
            <a:avLst/>
          </a:prstGeom>
        </p:spPr>
      </p:pic>
    </p:spTree>
    <p:extLst>
      <p:ext uri="{BB962C8B-B14F-4D97-AF65-F5344CB8AC3E}">
        <p14:creationId xmlns:p14="http://schemas.microsoft.com/office/powerpoint/2010/main" val="40818404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title"/>
          </p:nvPr>
        </p:nvSpPr>
        <p:spPr>
          <a:xfrm>
            <a:off x="455111" y="114300"/>
            <a:ext cx="8229600" cy="1143000"/>
          </a:xfrm>
        </p:spPr>
        <p:txBody>
          <a:bodyPr/>
          <a:lstStyle/>
          <a:p>
            <a:r>
              <a:rPr lang="el-GR" altLang="el-GR" sz="3200" dirty="0"/>
              <a:t>ΚΑΜΠΥΛΗ ΠΑΛΙΝΔΡΟΜΗΣΗΣ ΜΕ ΔΙΑΣΤΗΜΑΤΑ ΕΜΠΙΣΤΟΣΥΝΗΣ</a:t>
            </a:r>
            <a:endParaRPr lang="en-GB" altLang="el-GR" sz="3200" dirty="0"/>
          </a:p>
        </p:txBody>
      </p:sp>
      <p:pic>
        <p:nvPicPr>
          <p:cNvPr id="2" name="Εικόνα 1"/>
          <p:cNvPicPr>
            <a:picLocks noChangeAspect="1"/>
          </p:cNvPicPr>
          <p:nvPr/>
        </p:nvPicPr>
        <p:blipFill>
          <a:blip r:embed="rId2"/>
          <a:stretch>
            <a:fillRect/>
          </a:stretch>
        </p:blipFill>
        <p:spPr>
          <a:xfrm>
            <a:off x="1241000" y="1556792"/>
            <a:ext cx="6657822" cy="4293407"/>
          </a:xfrm>
          <a:prstGeom prst="rect">
            <a:avLst/>
          </a:prstGeom>
        </p:spPr>
      </p:pic>
    </p:spTree>
    <p:extLst>
      <p:ext uri="{BB962C8B-B14F-4D97-AF65-F5344CB8AC3E}">
        <p14:creationId xmlns:p14="http://schemas.microsoft.com/office/powerpoint/2010/main" val="2292370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ltLang="el-GR" sz="2800" dirty="0">
                <a:cs typeface="Times New Roman" panose="02020603050405020304" pitchFamily="18" charset="0"/>
              </a:rPr>
              <a:t>ΠΟΡΕΙΑ ΕΠΙΛΥΣΗΣ ΔΕΔΟΜΕΝΟΥ ΑΝΑΛΥΤΙΚΟΥ ΠΡΟΒΛΗΜΑΤΟΣ</a:t>
            </a:r>
            <a:r>
              <a:rPr lang="en-GB" altLang="el-GR" dirty="0"/>
              <a:t> </a:t>
            </a:r>
          </a:p>
        </p:txBody>
      </p:sp>
      <p:sp>
        <p:nvSpPr>
          <p:cNvPr id="4099" name="Rectangle 3"/>
          <p:cNvSpPr>
            <a:spLocks noGrp="1" noChangeArrowheads="1"/>
          </p:cNvSpPr>
          <p:nvPr>
            <p:ph type="body" idx="1"/>
          </p:nvPr>
        </p:nvSpPr>
        <p:spPr/>
        <p:txBody>
          <a:bodyPr/>
          <a:lstStyle/>
          <a:p>
            <a:pPr algn="ctr">
              <a:buFontTx/>
              <a:buNone/>
            </a:pP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Επιλογή </a:t>
            </a:r>
            <a:r>
              <a:rPr lang="el-GR" altLang="el-GR" sz="2400" dirty="0">
                <a:cs typeface="Times New Roman" panose="02020603050405020304" pitchFamily="18" charset="0"/>
              </a:rPr>
              <a:t>Μεθόδου – Βελτιστοποίηση – </a:t>
            </a:r>
            <a:r>
              <a:rPr lang="el-GR" altLang="el-GR" sz="2400" dirty="0" smtClean="0">
                <a:cs typeface="Times New Roman" panose="02020603050405020304" pitchFamily="18" charset="0"/>
              </a:rPr>
              <a:t>Επαλήθευση – Επικύρωση</a:t>
            </a:r>
            <a:r>
              <a:rPr lang="el-GR" altLang="el-GR" sz="2400" dirty="0">
                <a:cs typeface="Times New Roman" panose="02020603050405020304" pitchFamily="18" charset="0"/>
              </a:rPr>
              <a:t>.</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Δειγματοληψία </a:t>
            </a:r>
            <a:r>
              <a:rPr lang="el-GR" altLang="el-GR" sz="2400" dirty="0">
                <a:cs typeface="Times New Roman" panose="02020603050405020304" pitchFamily="18" charset="0"/>
              </a:rPr>
              <a:t>– Προετοιμασία δείγματος.</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Μέτρηση </a:t>
            </a:r>
            <a:r>
              <a:rPr lang="el-GR" altLang="el-GR" sz="2400" dirty="0">
                <a:cs typeface="Times New Roman" panose="02020603050405020304" pitchFamily="18" charset="0"/>
              </a:rPr>
              <a:t>αναλυτικής παραμέτρου (σήματος).</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Συλλογή </a:t>
            </a:r>
            <a:r>
              <a:rPr lang="el-GR" altLang="el-GR" sz="2400" dirty="0">
                <a:cs typeface="Times New Roman" panose="02020603050405020304" pitchFamily="18" charset="0"/>
              </a:rPr>
              <a:t>δεδομένων – Στατιστική επεξεργασία.</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Μετατροπή </a:t>
            </a:r>
            <a:r>
              <a:rPr lang="el-GR" altLang="el-GR" sz="2400" dirty="0">
                <a:cs typeface="Times New Roman" panose="02020603050405020304" pitchFamily="18" charset="0"/>
              </a:rPr>
              <a:t>σήματος σε χημική πληροφορία.</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Μετατροπή </a:t>
            </a:r>
            <a:r>
              <a:rPr lang="el-GR" altLang="el-GR" sz="2400" dirty="0">
                <a:cs typeface="Times New Roman" panose="02020603050405020304" pitchFamily="18" charset="0"/>
              </a:rPr>
              <a:t>χημικής πληροφορίας σε πληροφορία </a:t>
            </a:r>
            <a:r>
              <a:rPr lang="el-GR" altLang="el-GR" sz="2400" dirty="0" smtClean="0">
                <a:cs typeface="Times New Roman" panose="02020603050405020304" pitchFamily="18" charset="0"/>
              </a:rPr>
              <a:t>χρήστη</a:t>
            </a:r>
            <a:r>
              <a:rPr lang="el-GR" altLang="el-GR" sz="2400" dirty="0">
                <a:cs typeface="Times New Roman" panose="02020603050405020304" pitchFamily="18" charset="0"/>
              </a:rPr>
              <a:t>.</a:t>
            </a:r>
            <a:endParaRPr lang="en-GB" altLang="el-GR" sz="2400" dirty="0">
              <a:cs typeface="Times New Roman" panose="02020603050405020304" pitchFamily="18" charset="0"/>
            </a:endParaRPr>
          </a:p>
          <a:p>
            <a:endParaRPr lang="en-GB" altLang="el-GR" sz="2400" dirty="0"/>
          </a:p>
        </p:txBody>
      </p:sp>
    </p:spTree>
    <p:extLst>
      <p:ext uri="{BB962C8B-B14F-4D97-AF65-F5344CB8AC3E}">
        <p14:creationId xmlns:p14="http://schemas.microsoft.com/office/powerpoint/2010/main" val="2023478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23528" y="274638"/>
            <a:ext cx="8363272" cy="1143000"/>
          </a:xfrm>
        </p:spPr>
        <p:txBody>
          <a:bodyPr/>
          <a:lstStyle/>
          <a:p>
            <a:r>
              <a:rPr lang="en-GB" altLang="el-GR" sz="3200" dirty="0">
                <a:cs typeface="Times New Roman" panose="02020603050405020304" pitchFamily="18" charset="0"/>
              </a:rPr>
              <a:t>ΣΥΝΟΨΗ ΠΟΡΕΙΑΣ ΠΡΟΣΑΡΜΟΓΗΣ (ΠΑΛΙΝΔΡΟΜΗΣΗΣ)</a:t>
            </a:r>
            <a:r>
              <a:rPr lang="en-GB" altLang="el-GR" sz="3200" dirty="0"/>
              <a:t> </a:t>
            </a:r>
          </a:p>
        </p:txBody>
      </p:sp>
      <p:sp>
        <p:nvSpPr>
          <p:cNvPr id="19459" name="Rectangle 3"/>
          <p:cNvSpPr>
            <a:spLocks noGrp="1" noChangeArrowheads="1"/>
          </p:cNvSpPr>
          <p:nvPr>
            <p:ph type="body" idx="1"/>
          </p:nvPr>
        </p:nvSpPr>
        <p:spPr/>
        <p:txBody>
          <a:bodyPr/>
          <a:lstStyle/>
          <a:p>
            <a:pPr marL="457200" indent="-457200" algn="just">
              <a:buFont typeface="+mj-lt"/>
              <a:buAutoNum type="arabicPeriod"/>
            </a:pPr>
            <a:r>
              <a:rPr lang="el-GR" altLang="el-GR" sz="2400" dirty="0">
                <a:cs typeface="Times New Roman" panose="02020603050405020304" pitchFamily="18" charset="0"/>
              </a:rPr>
              <a:t>Επιλογή του μοντέλου (συνήθως γραμμικό).</a:t>
            </a:r>
            <a:endParaRPr lang="en-GB" altLang="el-GR" sz="2400" dirty="0">
              <a:cs typeface="Times New Roman" panose="02020603050405020304" pitchFamily="18" charset="0"/>
            </a:endParaRPr>
          </a:p>
          <a:p>
            <a:pPr marL="457200" indent="-457200" algn="just">
              <a:buFont typeface="+mj-lt"/>
              <a:buAutoNum type="arabicPeriod"/>
            </a:pPr>
            <a:r>
              <a:rPr lang="el-GR" altLang="el-GR" sz="2400" dirty="0">
                <a:cs typeface="Times New Roman" panose="02020603050405020304" pitchFamily="18" charset="0"/>
              </a:rPr>
              <a:t>Υπολογισμός (εκτίμηση) των παραμέτρων του μοντέλου με τη μέθοδο των ελαχίστων τετραγώνων.</a:t>
            </a:r>
            <a:endParaRPr lang="en-GB" altLang="el-GR" sz="2400" dirty="0">
              <a:cs typeface="Times New Roman" panose="02020603050405020304" pitchFamily="18" charset="0"/>
            </a:endParaRPr>
          </a:p>
          <a:p>
            <a:pPr marL="457200" indent="-457200" algn="just">
              <a:buFont typeface="+mj-lt"/>
              <a:buAutoNum type="arabicPeriod"/>
            </a:pPr>
            <a:r>
              <a:rPr lang="el-GR" altLang="el-GR" sz="2400" dirty="0">
                <a:cs typeface="Times New Roman" panose="02020603050405020304" pitchFamily="18" charset="0"/>
              </a:rPr>
              <a:t>Αξιολόγηση του μοντέλου.</a:t>
            </a:r>
            <a:endParaRPr lang="en-GB" altLang="el-GR" sz="2400" dirty="0">
              <a:cs typeface="Times New Roman" panose="02020603050405020304" pitchFamily="18" charset="0"/>
            </a:endParaRPr>
          </a:p>
          <a:p>
            <a:pPr marL="457200" indent="-457200" algn="just">
              <a:buFont typeface="+mj-lt"/>
              <a:buAutoNum type="arabicPeriod"/>
            </a:pPr>
            <a:r>
              <a:rPr lang="el-GR" altLang="el-GR" sz="2400" dirty="0">
                <a:cs typeface="Times New Roman" panose="02020603050405020304" pitchFamily="18" charset="0"/>
              </a:rPr>
              <a:t>Υπολογισμός ορίων εμπιστοσύνης των παραμέτρων για τη συνάρτηση παλινδρόμησης και για το αναλυτικό αποτέλεσμα.</a:t>
            </a:r>
            <a:endParaRPr lang="en-GB" altLang="el-GR" sz="2400" dirty="0">
              <a:cs typeface="Times New Roman" panose="02020603050405020304" pitchFamily="18" charset="0"/>
            </a:endParaRPr>
          </a:p>
          <a:p>
            <a:pPr algn="just"/>
            <a:endParaRPr lang="en-GB" altLang="el-GR" sz="2400" dirty="0"/>
          </a:p>
        </p:txBody>
      </p:sp>
    </p:spTree>
    <p:extLst>
      <p:ext uri="{BB962C8B-B14F-4D97-AF65-F5344CB8AC3E}">
        <p14:creationId xmlns:p14="http://schemas.microsoft.com/office/powerpoint/2010/main" val="5806645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l-GR" altLang="el-GR" sz="3200" dirty="0">
                <a:cs typeface="Times New Roman" panose="02020603050405020304" pitchFamily="18" charset="0"/>
              </a:rPr>
              <a:t>ΑΝΑΛΥΣΗ </a:t>
            </a:r>
            <a:r>
              <a:rPr lang="el-GR" altLang="el-GR" sz="3200" dirty="0" smtClean="0">
                <a:cs typeface="Times New Roman" panose="02020603050405020304" pitchFamily="18" charset="0"/>
              </a:rPr>
              <a:t>ΥΠΟΛΟΙΠΩΝ</a:t>
            </a:r>
            <a:r>
              <a:rPr lang="en-US" altLang="el-GR" sz="3200" dirty="0">
                <a:cs typeface="Times New Roman" panose="02020603050405020304" pitchFamily="18" charset="0"/>
              </a:rPr>
              <a:t/>
            </a:r>
            <a:br>
              <a:rPr lang="en-US" altLang="el-GR" sz="3200" dirty="0">
                <a:cs typeface="Times New Roman" panose="02020603050405020304" pitchFamily="18" charset="0"/>
              </a:rPr>
            </a:br>
            <a:r>
              <a:rPr lang="en-US" altLang="el-GR" sz="3200" dirty="0" smtClean="0">
                <a:cs typeface="Times New Roman" panose="02020603050405020304" pitchFamily="18" charset="0"/>
              </a:rPr>
              <a:t>(ANALYSIS </a:t>
            </a:r>
            <a:r>
              <a:rPr lang="en-US" altLang="el-GR" sz="3200" dirty="0">
                <a:cs typeface="Times New Roman" panose="02020603050405020304" pitchFamily="18" charset="0"/>
              </a:rPr>
              <a:t>OF RESIDUALS)</a:t>
            </a:r>
            <a:r>
              <a:rPr lang="en-GB" altLang="el-GR" sz="3200" dirty="0"/>
              <a:t> </a:t>
            </a:r>
          </a:p>
        </p:txBody>
      </p:sp>
      <p:sp>
        <p:nvSpPr>
          <p:cNvPr id="20483" name="Rectangle 3"/>
          <p:cNvSpPr>
            <a:spLocks noGrp="1" noChangeArrowheads="1"/>
          </p:cNvSpPr>
          <p:nvPr>
            <p:ph type="body" idx="1"/>
          </p:nvPr>
        </p:nvSpPr>
        <p:spPr/>
        <p:txBody>
          <a:bodyPr/>
          <a:lstStyle/>
          <a:p>
            <a:pPr marL="0" indent="0" algn="just">
              <a:buNone/>
            </a:pPr>
            <a:r>
              <a:rPr lang="el-GR" altLang="el-GR" sz="2400" dirty="0">
                <a:cs typeface="Times New Roman" panose="02020603050405020304" pitchFamily="18" charset="0"/>
              </a:rPr>
              <a:t>Η ανάλυση των υπολοίπων μπορεί να δώσει απαντήσεις σε δύο ερωτήματα</a:t>
            </a:r>
            <a:r>
              <a:rPr lang="el-GR" altLang="el-GR" sz="2400" dirty="0" smtClean="0">
                <a:cs typeface="Times New Roman" panose="02020603050405020304" pitchFamily="18" charset="0"/>
              </a:rPr>
              <a:t>:</a:t>
            </a:r>
            <a:r>
              <a:rPr lang="el-GR" altLang="el-GR" sz="2400" dirty="0">
                <a:cs typeface="Times New Roman" panose="02020603050405020304" pitchFamily="18" charset="0"/>
              </a:rPr>
              <a:t> </a:t>
            </a:r>
            <a:endParaRPr lang="en-GB" altLang="el-GR" sz="2400" dirty="0">
              <a:cs typeface="Times New Roman" panose="02020603050405020304" pitchFamily="18" charset="0"/>
            </a:endParaRPr>
          </a:p>
          <a:p>
            <a:pPr marL="457200" indent="-457200" algn="just">
              <a:buFont typeface="+mj-lt"/>
              <a:buAutoNum type="arabicPeriod"/>
            </a:pPr>
            <a:r>
              <a:rPr lang="el-GR" altLang="el-GR" sz="2400" dirty="0" smtClean="0">
                <a:cs typeface="Times New Roman" panose="02020603050405020304" pitchFamily="18" charset="0"/>
              </a:rPr>
              <a:t>Επιτυχία </a:t>
            </a:r>
            <a:r>
              <a:rPr lang="el-GR" altLang="el-GR" sz="2400" dirty="0">
                <a:cs typeface="Times New Roman" panose="02020603050405020304" pitchFamily="18" charset="0"/>
              </a:rPr>
              <a:t>της προσαρμογής του γραμμικού μοντέλου στα πειραματικά δεδομένα (</a:t>
            </a:r>
            <a:r>
              <a:rPr lang="el-GR" altLang="el-GR" sz="2400" b="1" dirty="0" err="1">
                <a:cs typeface="Times New Roman" panose="02020603050405020304" pitchFamily="18" charset="0"/>
              </a:rPr>
              <a:t>lack</a:t>
            </a:r>
            <a:r>
              <a:rPr lang="el-GR" altLang="el-GR" sz="2400" b="1" dirty="0">
                <a:cs typeface="Times New Roman" panose="02020603050405020304" pitchFamily="18" charset="0"/>
              </a:rPr>
              <a:t> of </a:t>
            </a:r>
            <a:r>
              <a:rPr lang="el-GR" altLang="el-GR" sz="2400" b="1" dirty="0" err="1">
                <a:cs typeface="Times New Roman" panose="02020603050405020304" pitchFamily="18" charset="0"/>
              </a:rPr>
              <a:t>fit</a:t>
            </a:r>
            <a:r>
              <a:rPr lang="el-GR" altLang="el-GR" sz="2400" b="1" dirty="0">
                <a:cs typeface="Times New Roman" panose="02020603050405020304" pitchFamily="18" charset="0"/>
              </a:rPr>
              <a:t>).</a:t>
            </a:r>
            <a:endParaRPr lang="en-GB" altLang="el-GR" sz="2400" dirty="0">
              <a:cs typeface="Times New Roman" panose="02020603050405020304" pitchFamily="18" charset="0"/>
            </a:endParaRPr>
          </a:p>
          <a:p>
            <a:pPr marL="457200" indent="-457200" algn="just">
              <a:buFont typeface="+mj-lt"/>
              <a:buAutoNum type="arabicPeriod"/>
            </a:pPr>
            <a:r>
              <a:rPr lang="el-GR" altLang="el-GR" sz="2400" dirty="0" smtClean="0">
                <a:cs typeface="Times New Roman" panose="02020603050405020304" pitchFamily="18" charset="0"/>
              </a:rPr>
              <a:t>Εάν </a:t>
            </a:r>
            <a:r>
              <a:rPr lang="el-GR" altLang="el-GR" sz="2400" dirty="0">
                <a:cs typeface="Times New Roman" panose="02020603050405020304" pitchFamily="18" charset="0"/>
              </a:rPr>
              <a:t>οι προϋποθέσεις του μοντέλου είναι ορθές.</a:t>
            </a:r>
            <a:endParaRPr lang="en-GB" altLang="el-GR" sz="2400" dirty="0">
              <a:cs typeface="Times New Roman" panose="02020603050405020304" pitchFamily="18" charset="0"/>
            </a:endParaRPr>
          </a:p>
          <a:p>
            <a:pPr marL="0" indent="0" algn="just">
              <a:buNone/>
            </a:pPr>
            <a:r>
              <a:rPr lang="el-GR" altLang="el-GR" sz="2400" dirty="0">
                <a:cs typeface="Times New Roman" panose="02020603050405020304" pitchFamily="18" charset="0"/>
              </a:rPr>
              <a:t> </a:t>
            </a:r>
            <a:endParaRPr lang="en-GB" altLang="el-GR" sz="2400" dirty="0">
              <a:cs typeface="Times New Roman" panose="02020603050405020304" pitchFamily="18" charset="0"/>
            </a:endParaRPr>
          </a:p>
          <a:p>
            <a:pPr marL="0" indent="0" algn="just">
              <a:buNone/>
            </a:pPr>
            <a:r>
              <a:rPr lang="el-GR" altLang="el-GR" sz="2400" dirty="0" smtClean="0">
                <a:cs typeface="Times New Roman" panose="02020603050405020304" pitchFamily="18" charset="0"/>
              </a:rPr>
              <a:t>Μπορούν </a:t>
            </a:r>
            <a:r>
              <a:rPr lang="el-GR" altLang="el-GR" sz="2400" dirty="0">
                <a:cs typeface="Times New Roman" panose="02020603050405020304" pitchFamily="18" charset="0"/>
              </a:rPr>
              <a:t>να γίνουν διαγράμματα των υπολοίπων συναρτήσει των </a:t>
            </a:r>
            <a:r>
              <a:rPr lang="el-GR" altLang="el-GR" sz="2400" dirty="0" err="1">
                <a:cs typeface="Times New Roman" panose="02020603050405020304" pitchFamily="18" charset="0"/>
              </a:rPr>
              <a:t>y</a:t>
            </a:r>
            <a:r>
              <a:rPr lang="el-GR" altLang="el-GR" sz="2400" baseline="-30000" dirty="0" err="1">
                <a:cs typeface="Times New Roman" panose="02020603050405020304" pitchFamily="18" charset="0"/>
              </a:rPr>
              <a:t>i</a:t>
            </a:r>
            <a:r>
              <a:rPr lang="el-GR" altLang="el-GR" sz="2400" dirty="0">
                <a:cs typeface="Times New Roman" panose="02020603050405020304" pitchFamily="18" charset="0"/>
              </a:rPr>
              <a:t> ή των ανεξάρτητων μεταβλητών </a:t>
            </a:r>
            <a:r>
              <a:rPr lang="el-GR" altLang="el-GR" sz="2400" dirty="0" err="1">
                <a:cs typeface="Times New Roman" panose="02020603050405020304" pitchFamily="18" charset="0"/>
              </a:rPr>
              <a:t>x</a:t>
            </a:r>
            <a:r>
              <a:rPr lang="el-GR" altLang="el-GR" sz="2400" baseline="-30000" dirty="0" err="1">
                <a:cs typeface="Times New Roman" panose="02020603050405020304" pitchFamily="18" charset="0"/>
              </a:rPr>
              <a:t>i</a:t>
            </a:r>
            <a:r>
              <a:rPr lang="el-GR" altLang="el-GR" sz="2400" dirty="0">
                <a:cs typeface="Times New Roman" panose="02020603050405020304" pitchFamily="18" charset="0"/>
              </a:rPr>
              <a:t>. </a:t>
            </a:r>
            <a:endParaRPr lang="en-GB" altLang="el-GR" sz="2400" dirty="0">
              <a:cs typeface="Times New Roman" panose="02020603050405020304" pitchFamily="18" charset="0"/>
            </a:endParaRPr>
          </a:p>
          <a:p>
            <a:pPr marL="0" indent="0">
              <a:buNone/>
            </a:pPr>
            <a:endParaRPr lang="en-GB" altLang="el-GR" sz="2400" dirty="0"/>
          </a:p>
        </p:txBody>
      </p:sp>
    </p:spTree>
    <p:extLst>
      <p:ext uri="{BB962C8B-B14F-4D97-AF65-F5344CB8AC3E}">
        <p14:creationId xmlns:p14="http://schemas.microsoft.com/office/powerpoint/2010/main" val="33287358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l-GR" sz="3200" dirty="0">
                <a:cs typeface="Times New Roman" panose="02020603050405020304" pitchFamily="18" charset="0"/>
              </a:rPr>
              <a:t>E</a:t>
            </a:r>
            <a:r>
              <a:rPr lang="el-GR" altLang="el-GR" sz="3200" dirty="0">
                <a:cs typeface="Times New Roman" panose="02020603050405020304" pitchFamily="18" charset="0"/>
              </a:rPr>
              <a:t>ΛΕΓΧΟΣ ΣΤΑ ΔΙΑΓΡΑΜΜΑΤΑ </a:t>
            </a:r>
            <a:r>
              <a:rPr lang="el-GR" altLang="el-GR" sz="3200" dirty="0" smtClean="0">
                <a:cs typeface="Times New Roman" panose="02020603050405020304" pitchFamily="18" charset="0"/>
              </a:rPr>
              <a:t>ΥΠΟΛΟΙΠΩΝ</a:t>
            </a:r>
            <a:endParaRPr lang="en-GB" altLang="el-GR" sz="3200" dirty="0">
              <a:cs typeface="Times New Roman" panose="02020603050405020304" pitchFamily="18" charset="0"/>
            </a:endParaRPr>
          </a:p>
        </p:txBody>
      </p:sp>
      <p:sp>
        <p:nvSpPr>
          <p:cNvPr id="21507" name="Rectangle 3"/>
          <p:cNvSpPr>
            <a:spLocks noGrp="1" noChangeArrowheads="1"/>
          </p:cNvSpPr>
          <p:nvPr>
            <p:ph type="body" idx="1"/>
          </p:nvPr>
        </p:nvSpPr>
        <p:spPr/>
        <p:txBody>
          <a:bodyPr/>
          <a:lstStyle/>
          <a:p>
            <a:pPr marL="457200" indent="-457200">
              <a:buFont typeface="+mj-lt"/>
              <a:buAutoNum type="arabicPeriod"/>
            </a:pPr>
            <a:r>
              <a:rPr lang="el-GR" altLang="el-GR" sz="2400" dirty="0" smtClean="0">
                <a:cs typeface="Times New Roman" panose="02020603050405020304" pitchFamily="18" charset="0"/>
              </a:rPr>
              <a:t>Σχήμα </a:t>
            </a:r>
            <a:r>
              <a:rPr lang="el-GR" altLang="el-GR" sz="2400" dirty="0">
                <a:cs typeface="Times New Roman" panose="02020603050405020304" pitchFamily="18" charset="0"/>
              </a:rPr>
              <a:t>διαγράμματος.</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Ο </a:t>
            </a:r>
            <a:r>
              <a:rPr lang="el-GR" altLang="el-GR" sz="2400" dirty="0">
                <a:cs typeface="Times New Roman" panose="02020603050405020304" pitchFamily="18" charset="0"/>
              </a:rPr>
              <a:t>αριθμός των θετικών υπολοίπων να είναι ίσος με τον αριθμό των αρνητικών υπολοίπων.</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Τα </a:t>
            </a:r>
            <a:r>
              <a:rPr lang="el-GR" altLang="el-GR" sz="2400" dirty="0">
                <a:cs typeface="Times New Roman" panose="02020603050405020304" pitchFamily="18" charset="0"/>
              </a:rPr>
              <a:t>πρόσημα των υπολοίπων να κατανέμονται τυχαία μεταξύ + και -, και να λαμβάνεται μία τυχαία σειρά.</a:t>
            </a:r>
            <a:endParaRPr lang="en-GB" altLang="el-GR" sz="2400" dirty="0">
              <a:cs typeface="Times New Roman" panose="02020603050405020304" pitchFamily="18" charset="0"/>
            </a:endParaRPr>
          </a:p>
          <a:p>
            <a:pPr marL="457200" indent="-457200">
              <a:buFont typeface="+mj-lt"/>
              <a:buAutoNum type="arabicPeriod"/>
            </a:pPr>
            <a:r>
              <a:rPr lang="el-GR" altLang="el-GR" sz="2400" dirty="0" smtClean="0">
                <a:cs typeface="Times New Roman" panose="02020603050405020304" pitchFamily="18" charset="0"/>
              </a:rPr>
              <a:t>Μερικές </a:t>
            </a:r>
            <a:r>
              <a:rPr lang="el-GR" altLang="el-GR" sz="2400" dirty="0">
                <a:cs typeface="Times New Roman" panose="02020603050405020304" pitchFamily="18" charset="0"/>
              </a:rPr>
              <a:t>προφανώς </a:t>
            </a:r>
            <a:r>
              <a:rPr lang="el-GR" altLang="el-GR" sz="2400" dirty="0" smtClean="0">
                <a:cs typeface="Times New Roman" panose="02020603050405020304" pitchFamily="18" charset="0"/>
              </a:rPr>
              <a:t>αποκλίνουσες </a:t>
            </a:r>
            <a:r>
              <a:rPr lang="el-GR" altLang="el-GR" sz="2400" dirty="0">
                <a:cs typeface="Times New Roman" panose="02020603050405020304" pitchFamily="18" charset="0"/>
              </a:rPr>
              <a:t>ή έκτροπες τιμές (</a:t>
            </a:r>
            <a:r>
              <a:rPr lang="el-GR" altLang="el-GR" sz="2400" dirty="0" err="1">
                <a:cs typeface="Times New Roman" panose="02020603050405020304" pitchFamily="18" charset="0"/>
              </a:rPr>
              <a:t>outliers</a:t>
            </a:r>
            <a:r>
              <a:rPr lang="el-GR" altLang="el-GR" sz="2400" dirty="0">
                <a:cs typeface="Times New Roman" panose="02020603050405020304" pitchFamily="18" charset="0"/>
              </a:rPr>
              <a:t>) μπορούν να ανιχνευθούν. Είναι πολύ μεγαλύτερες των υπολοίπων.</a:t>
            </a:r>
            <a:endParaRPr lang="en-GB" altLang="el-GR" sz="2400" dirty="0">
              <a:cs typeface="Times New Roman" panose="02020603050405020304" pitchFamily="18" charset="0"/>
            </a:endParaRPr>
          </a:p>
          <a:p>
            <a:pPr marL="0" indent="0">
              <a:buNone/>
            </a:pPr>
            <a:r>
              <a:rPr lang="el-GR" altLang="el-GR" sz="2400" dirty="0">
                <a:cs typeface="Times New Roman" panose="02020603050405020304" pitchFamily="18" charset="0"/>
              </a:rPr>
              <a:t> </a:t>
            </a:r>
            <a:endParaRPr lang="en-GB" altLang="el-GR" sz="2400" dirty="0">
              <a:cs typeface="Times New Roman" panose="02020603050405020304" pitchFamily="18" charset="0"/>
            </a:endParaRPr>
          </a:p>
          <a:p>
            <a:endParaRPr lang="en-GB" altLang="el-GR" sz="2400" dirty="0"/>
          </a:p>
        </p:txBody>
      </p:sp>
    </p:spTree>
    <p:extLst>
      <p:ext uri="{BB962C8B-B14F-4D97-AF65-F5344CB8AC3E}">
        <p14:creationId xmlns:p14="http://schemas.microsoft.com/office/powerpoint/2010/main" val="540948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l-GR" altLang="el-GR" sz="2800" dirty="0">
                <a:cs typeface="Times New Roman" panose="02020603050405020304" pitchFamily="18" charset="0"/>
              </a:rPr>
              <a:t>ΖΥΓΙΣΜΕΝΗ ΠΑΛΙΝΔΡΟΜΗΣΗ ΕΛΑΧΙΣΤΩΝ ΤΕΤΡΑΓΩΝΩΝ (WEIGHTED LEAST SQUARES REGRESSION</a:t>
            </a:r>
            <a:r>
              <a:rPr lang="el-GR" altLang="el-GR" sz="2800" dirty="0" smtClean="0">
                <a:cs typeface="Times New Roman" panose="02020603050405020304" pitchFamily="18" charset="0"/>
              </a:rPr>
              <a:t>)</a:t>
            </a:r>
            <a:endParaRPr lang="en-GB" altLang="el-GR" sz="2800" dirty="0">
              <a:cs typeface="Times New Roman" panose="02020603050405020304" pitchFamily="18" charset="0"/>
            </a:endParaRPr>
          </a:p>
        </p:txBody>
      </p:sp>
      <p:sp>
        <p:nvSpPr>
          <p:cNvPr id="22531" name="Rectangle 3"/>
          <p:cNvSpPr>
            <a:spLocks noGrp="1" noChangeArrowheads="1"/>
          </p:cNvSpPr>
          <p:nvPr>
            <p:ph type="body" idx="1"/>
          </p:nvPr>
        </p:nvSpPr>
        <p:spPr>
          <a:xfrm>
            <a:off x="685800" y="1981200"/>
            <a:ext cx="7772400" cy="2057400"/>
          </a:xfrm>
        </p:spPr>
        <p:txBody>
          <a:bodyPr/>
          <a:lstStyle/>
          <a:p>
            <a:pPr algn="just">
              <a:lnSpc>
                <a:spcPct val="90000"/>
              </a:lnSpc>
            </a:pPr>
            <a:r>
              <a:rPr lang="el-GR" altLang="el-GR" sz="2400" dirty="0">
                <a:cs typeface="Times New Roman" panose="02020603050405020304" pitchFamily="18" charset="0"/>
              </a:rPr>
              <a:t>Η φιλοσοφία είναι να δοθεί μεγαλύτερο βάρος στα δεδομένα με την καλύτερη </a:t>
            </a:r>
            <a:r>
              <a:rPr lang="el-GR" altLang="el-GR" sz="2400" dirty="0" err="1">
                <a:cs typeface="Times New Roman" panose="02020603050405020304" pitchFamily="18" charset="0"/>
              </a:rPr>
              <a:t>επαναληψιμότητα</a:t>
            </a:r>
            <a:r>
              <a:rPr lang="el-GR" altLang="el-GR" sz="2400" dirty="0">
                <a:cs typeface="Times New Roman" panose="02020603050405020304" pitchFamily="18" charset="0"/>
              </a:rPr>
              <a:t>.</a:t>
            </a:r>
            <a:endParaRPr lang="en-GB" altLang="el-GR" sz="2400" dirty="0">
              <a:cs typeface="Times New Roman" panose="02020603050405020304" pitchFamily="18" charset="0"/>
            </a:endParaRPr>
          </a:p>
          <a:p>
            <a:pPr algn="just">
              <a:lnSpc>
                <a:spcPct val="90000"/>
              </a:lnSpc>
            </a:pPr>
            <a:r>
              <a:rPr lang="el-GR" altLang="el-GR" sz="2400" dirty="0">
                <a:cs typeface="Times New Roman" panose="02020603050405020304" pitchFamily="18" charset="0"/>
              </a:rPr>
              <a:t>Χρησιμοποιείται συντελεστής βαρύτητας </a:t>
            </a:r>
            <a:r>
              <a:rPr lang="el-GR" altLang="el-GR" sz="2400" dirty="0" err="1">
                <a:cs typeface="Times New Roman" panose="02020603050405020304" pitchFamily="18" charset="0"/>
              </a:rPr>
              <a:t>w</a:t>
            </a:r>
            <a:r>
              <a:rPr lang="el-GR" altLang="el-GR" sz="2400" baseline="-30000" dirty="0" err="1">
                <a:cs typeface="Times New Roman" panose="02020603050405020304" pitchFamily="18" charset="0"/>
              </a:rPr>
              <a:t>i</a:t>
            </a:r>
            <a:r>
              <a:rPr lang="el-GR" altLang="el-GR" sz="2400" dirty="0">
                <a:cs typeface="Times New Roman" panose="02020603050405020304" pitchFamily="18" charset="0"/>
              </a:rPr>
              <a:t>:</a:t>
            </a:r>
            <a:endParaRPr lang="en-GB" altLang="el-GR" sz="2400" dirty="0">
              <a:cs typeface="Times New Roman" panose="02020603050405020304" pitchFamily="18" charset="0"/>
            </a:endParaRPr>
          </a:p>
          <a:p>
            <a:pPr algn="just">
              <a:lnSpc>
                <a:spcPct val="90000"/>
              </a:lnSpc>
            </a:pPr>
            <a:r>
              <a:rPr lang="el-GR" altLang="el-GR" sz="2400" dirty="0" smtClean="0">
                <a:cs typeface="Times New Roman" panose="02020603050405020304" pitchFamily="18" charset="0"/>
              </a:rPr>
              <a:t>Επιδιώκεται </a:t>
            </a:r>
            <a:r>
              <a:rPr lang="el-GR" altLang="el-GR" sz="2400" dirty="0">
                <a:cs typeface="Times New Roman" panose="02020603050405020304" pitchFamily="18" charset="0"/>
              </a:rPr>
              <a:t>ελαχιστοποίηση των τετραγώνων των ζυγισμένων υπολοίπων:</a:t>
            </a:r>
            <a:r>
              <a:rPr lang="en-GB" altLang="el-GR" sz="2400" dirty="0">
                <a:cs typeface="Times New Roman" panose="02020603050405020304" pitchFamily="18" charset="0"/>
              </a:rPr>
              <a:t> </a:t>
            </a:r>
          </a:p>
          <a:p>
            <a:pPr>
              <a:lnSpc>
                <a:spcPct val="90000"/>
              </a:lnSpc>
            </a:pPr>
            <a:endParaRPr lang="en-GB" altLang="el-GR" sz="2400" dirty="0"/>
          </a:p>
        </p:txBody>
      </p:sp>
      <p:sp>
        <p:nvSpPr>
          <p:cNvPr id="22533" name="Rectangle 5"/>
          <p:cNvSpPr>
            <a:spLocks noChangeArrowheads="1"/>
          </p:cNvSpPr>
          <p:nvPr/>
        </p:nvSpPr>
        <p:spPr bwMode="auto">
          <a:xfrm>
            <a:off x="428625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2532" name="Object 4"/>
          <p:cNvGraphicFramePr>
            <a:graphicFrameLocks noChangeAspect="1"/>
          </p:cNvGraphicFramePr>
          <p:nvPr/>
        </p:nvGraphicFramePr>
        <p:xfrm>
          <a:off x="3886200" y="4038600"/>
          <a:ext cx="1371600" cy="1123950"/>
        </p:xfrm>
        <a:graphic>
          <a:graphicData uri="http://schemas.openxmlformats.org/presentationml/2006/ole">
            <mc:AlternateContent xmlns:mc="http://schemas.openxmlformats.org/markup-compatibility/2006">
              <mc:Choice xmlns:v="urn:schemas-microsoft-com:vml" Requires="v">
                <p:oleObj spid="_x0000_s4138" name="Equation" r:id="rId3" imgW="545760" imgH="444240" progId="Equation.3">
                  <p:embed/>
                </p:oleObj>
              </mc:Choice>
              <mc:Fallback>
                <p:oleObj name="Equation" r:id="rId3" imgW="545760" imgH="4442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4038600"/>
                        <a:ext cx="1371600" cy="1123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535" name="Rectangle 7"/>
          <p:cNvSpPr>
            <a:spLocks noChangeArrowheads="1"/>
          </p:cNvSpPr>
          <p:nvPr/>
        </p:nvSpPr>
        <p:spPr bwMode="auto">
          <a:xfrm>
            <a:off x="3962400" y="32575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2534" name="Object 6"/>
          <p:cNvGraphicFramePr>
            <a:graphicFrameLocks noChangeAspect="1"/>
          </p:cNvGraphicFramePr>
          <p:nvPr>
            <p:extLst>
              <p:ext uri="{D42A27DB-BD31-4B8C-83A1-F6EECF244321}">
                <p14:modId xmlns:p14="http://schemas.microsoft.com/office/powerpoint/2010/main" val="3871163292"/>
              </p:ext>
            </p:extLst>
          </p:nvPr>
        </p:nvGraphicFramePr>
        <p:xfrm>
          <a:off x="2854325" y="5429250"/>
          <a:ext cx="3435350" cy="793750"/>
        </p:xfrm>
        <a:graphic>
          <a:graphicData uri="http://schemas.openxmlformats.org/presentationml/2006/ole">
            <mc:AlternateContent xmlns:mc="http://schemas.openxmlformats.org/markup-compatibility/2006">
              <mc:Choice xmlns:v="urn:schemas-microsoft-com:vml" Requires="v">
                <p:oleObj spid="_x0000_s4139" name="Εξίσωση" r:id="rId5" imgW="1485720" imgH="342720" progId="Equation.3">
                  <p:embed/>
                </p:oleObj>
              </mc:Choice>
              <mc:Fallback>
                <p:oleObj name="Εξίσωση" r:id="rId5" imgW="1485720" imgH="342720" progId="Equation.3">
                  <p:embed/>
                  <p:pic>
                    <p:nvPicPr>
                      <p:cNvPr id="0" name=""/>
                      <p:cNvPicPr>
                        <a:picLocks noChangeAspect="1" noChangeArrowheads="1"/>
                      </p:cNvPicPr>
                      <p:nvPr/>
                    </p:nvPicPr>
                    <p:blipFill>
                      <a:blip r:embed="rId6"/>
                      <a:srcRect/>
                      <a:stretch>
                        <a:fillRect/>
                      </a:stretch>
                    </p:blipFill>
                    <p:spPr bwMode="auto">
                      <a:xfrm>
                        <a:off x="2854325" y="5429250"/>
                        <a:ext cx="3435350" cy="793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1427430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l-GR" altLang="el-GR" sz="2800" dirty="0">
                <a:cs typeface="Times New Roman" panose="02020603050405020304" pitchFamily="18" charset="0"/>
              </a:rPr>
              <a:t>ΖΥΓΙΣΜΕΝΗ ΠΑΛΙΝΔΡΟΜΗΣΗ ΕΛΑΧΙΣΤΩΝ ΤΕΤΡΑΓΩΝΩΝ (WEIGHTED LEAST SQUARES REGRESSION</a:t>
            </a:r>
            <a:r>
              <a:rPr lang="el-GR" altLang="el-GR" sz="2800" dirty="0" smtClean="0">
                <a:cs typeface="Times New Roman" panose="02020603050405020304" pitchFamily="18" charset="0"/>
              </a:rPr>
              <a:t>)</a:t>
            </a:r>
            <a:endParaRPr lang="en-GB" altLang="el-GR" sz="2800" dirty="0">
              <a:cs typeface="Times New Roman" panose="02020603050405020304" pitchFamily="18" charset="0"/>
            </a:endParaRPr>
          </a:p>
        </p:txBody>
      </p:sp>
      <p:sp>
        <p:nvSpPr>
          <p:cNvPr id="23555" name="Rectangle 3"/>
          <p:cNvSpPr>
            <a:spLocks noGrp="1" noChangeArrowheads="1"/>
          </p:cNvSpPr>
          <p:nvPr>
            <p:ph type="body" idx="1"/>
          </p:nvPr>
        </p:nvSpPr>
        <p:spPr/>
        <p:txBody>
          <a:bodyPr/>
          <a:lstStyle/>
          <a:p>
            <a:pPr algn="just">
              <a:lnSpc>
                <a:spcPct val="90000"/>
              </a:lnSpc>
            </a:pPr>
            <a:r>
              <a:rPr lang="el-GR" altLang="el-GR" sz="2000" dirty="0">
                <a:cs typeface="Times New Roman" panose="02020603050405020304" pitchFamily="18" charset="0"/>
              </a:rPr>
              <a:t>Όλες οι εξισώσεις για τον υπολογισμό των παραμέτρων α και b τροποποιούνται για να περιέχουν το συντελεστή βαρύτητας</a:t>
            </a:r>
            <a:r>
              <a:rPr lang="el-GR" altLang="el-GR" sz="2000" dirty="0" smtClean="0">
                <a:cs typeface="Times New Roman" panose="02020603050405020304" pitchFamily="18" charset="0"/>
              </a:rPr>
              <a:t>.</a:t>
            </a:r>
            <a:endParaRPr lang="en-GB" altLang="el-GR" sz="2000" dirty="0">
              <a:cs typeface="Times New Roman" panose="02020603050405020304" pitchFamily="18" charset="0"/>
            </a:endParaRPr>
          </a:p>
          <a:p>
            <a:pPr algn="just">
              <a:lnSpc>
                <a:spcPct val="90000"/>
              </a:lnSpc>
            </a:pPr>
            <a:r>
              <a:rPr lang="el-GR" altLang="el-GR" sz="2000" dirty="0">
                <a:cs typeface="Times New Roman" panose="02020603050405020304" pitchFamily="18" charset="0"/>
              </a:rPr>
              <a:t>Όσο εντονότερη είναι η ετεροσκεδαστικότητα, τόσο χρησιμότερη είναι η ζυγισμένη παλινδρόμηση</a:t>
            </a:r>
            <a:r>
              <a:rPr lang="el-GR" altLang="el-GR" sz="2000" dirty="0" smtClean="0">
                <a:cs typeface="Times New Roman" panose="02020603050405020304" pitchFamily="18" charset="0"/>
              </a:rPr>
              <a:t>.</a:t>
            </a:r>
            <a:endParaRPr lang="en-GB" altLang="el-GR" sz="2000" dirty="0">
              <a:cs typeface="Times New Roman" panose="02020603050405020304" pitchFamily="18" charset="0"/>
            </a:endParaRPr>
          </a:p>
          <a:p>
            <a:pPr algn="just">
              <a:lnSpc>
                <a:spcPct val="90000"/>
              </a:lnSpc>
            </a:pPr>
            <a:r>
              <a:rPr lang="el-GR" altLang="el-GR" sz="2000" dirty="0">
                <a:cs typeface="Times New Roman" panose="02020603050405020304" pitchFamily="18" charset="0"/>
              </a:rPr>
              <a:t>Ο συντελεστής βαρύτητας προσδιορίζεται:</a:t>
            </a:r>
            <a:endParaRPr lang="en-GB" altLang="el-GR" sz="2000" dirty="0">
              <a:cs typeface="Times New Roman" panose="02020603050405020304" pitchFamily="18" charset="0"/>
            </a:endParaRPr>
          </a:p>
          <a:p>
            <a:pPr lvl="1" algn="just">
              <a:lnSpc>
                <a:spcPct val="90000"/>
              </a:lnSpc>
            </a:pPr>
            <a:r>
              <a:rPr lang="el-GR" altLang="el-GR" sz="2000" dirty="0" smtClean="0"/>
              <a:t>Μ</a:t>
            </a:r>
            <a:r>
              <a:rPr lang="el-GR" altLang="el-GR" sz="2000" dirty="0" smtClean="0">
                <a:cs typeface="Times New Roman" panose="02020603050405020304" pitchFamily="18" charset="0"/>
              </a:rPr>
              <a:t>ε </a:t>
            </a:r>
            <a:r>
              <a:rPr lang="el-GR" altLang="el-GR" sz="2000" dirty="0">
                <a:cs typeface="Times New Roman" panose="02020603050405020304" pitchFamily="18" charset="0"/>
              </a:rPr>
              <a:t>πολλαπλές μετρήσεις κάθε προτύπου και υπολογισμό της τυπικής απόκλισης του </a:t>
            </a:r>
            <a:r>
              <a:rPr lang="el-GR" altLang="el-GR" sz="2000" dirty="0" err="1">
                <a:cs typeface="Times New Roman" panose="02020603050405020304" pitchFamily="18" charset="0"/>
              </a:rPr>
              <a:t>y</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a:t>
            </a:r>
            <a:endParaRPr lang="en-GB" altLang="el-GR" sz="2000" dirty="0">
              <a:cs typeface="Times New Roman" panose="02020603050405020304" pitchFamily="18" charset="0"/>
            </a:endParaRPr>
          </a:p>
          <a:p>
            <a:pPr lvl="1" algn="just">
              <a:lnSpc>
                <a:spcPct val="90000"/>
              </a:lnSpc>
            </a:pPr>
            <a:r>
              <a:rPr lang="el-GR" altLang="el-GR" sz="2000" dirty="0" smtClean="0"/>
              <a:t>Ε</a:t>
            </a:r>
            <a:r>
              <a:rPr lang="el-GR" altLang="el-GR" sz="2000" dirty="0" smtClean="0">
                <a:cs typeface="Times New Roman" panose="02020603050405020304" pitchFamily="18" charset="0"/>
              </a:rPr>
              <a:t>άν </a:t>
            </a:r>
            <a:r>
              <a:rPr lang="el-GR" altLang="el-GR" sz="2000" dirty="0">
                <a:cs typeface="Times New Roman" panose="02020603050405020304" pitchFamily="18" charset="0"/>
              </a:rPr>
              <a:t>υπάρχει ικανός αριθμός μετρήσεων, με κατασκευή του διαγράμματος της συνάρτησης της διασποράς με </a:t>
            </a:r>
            <a:r>
              <a:rPr lang="el-GR" altLang="el-GR" sz="2000" dirty="0" err="1">
                <a:cs typeface="Times New Roman" panose="02020603050405020304" pitchFamily="18" charset="0"/>
              </a:rPr>
              <a:t>x</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ή </a:t>
            </a:r>
            <a:r>
              <a:rPr lang="el-GR" altLang="el-GR" sz="2000" dirty="0" err="1">
                <a:cs typeface="Times New Roman" panose="02020603050405020304" pitchFamily="18" charset="0"/>
              </a:rPr>
              <a:t>y</a:t>
            </a:r>
            <a:r>
              <a:rPr lang="el-GR" altLang="el-GR" sz="2000" baseline="-30000" dirty="0" err="1">
                <a:cs typeface="Times New Roman" panose="02020603050405020304" pitchFamily="18" charset="0"/>
              </a:rPr>
              <a:t>i</a:t>
            </a:r>
            <a:r>
              <a:rPr lang="el-GR" altLang="el-GR" sz="2000" dirty="0">
                <a:cs typeface="Times New Roman" panose="02020603050405020304" pitchFamily="18" charset="0"/>
              </a:rPr>
              <a:t>. Π.χ. στους </a:t>
            </a:r>
            <a:r>
              <a:rPr lang="el-GR" altLang="el-GR" sz="2000" dirty="0" err="1">
                <a:cs typeface="Times New Roman" panose="02020603050405020304" pitchFamily="18" charset="0"/>
              </a:rPr>
              <a:t>ανοσοχημικούς</a:t>
            </a:r>
            <a:r>
              <a:rPr lang="el-GR" altLang="el-GR" sz="2000" dirty="0">
                <a:cs typeface="Times New Roman" panose="02020603050405020304" pitchFamily="18" charset="0"/>
              </a:rPr>
              <a:t> προσδιορισμούς υπάρχει συνήθως </a:t>
            </a:r>
            <a:r>
              <a:rPr lang="el-GR" altLang="el-GR" sz="1600" dirty="0">
                <a:cs typeface="Times New Roman" panose="02020603050405020304" pitchFamily="18" charset="0"/>
              </a:rPr>
              <a:t>γραμμική σχέση.</a:t>
            </a:r>
            <a:endParaRPr lang="en-GB" altLang="el-GR" sz="1600" dirty="0">
              <a:cs typeface="Times New Roman" panose="02020603050405020304" pitchFamily="18" charset="0"/>
            </a:endParaRPr>
          </a:p>
          <a:p>
            <a:pPr algn="just">
              <a:lnSpc>
                <a:spcPct val="90000"/>
              </a:lnSpc>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pPr algn="just">
              <a:lnSpc>
                <a:spcPct val="90000"/>
              </a:lnSpc>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p:txBody>
      </p:sp>
    </p:spTree>
    <p:extLst>
      <p:ext uri="{BB962C8B-B14F-4D97-AF65-F5344CB8AC3E}">
        <p14:creationId xmlns:p14="http://schemas.microsoft.com/office/powerpoint/2010/main" val="37738838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l-GR" altLang="el-GR" sz="2800" dirty="0">
                <a:cs typeface="Times New Roman" panose="02020603050405020304" pitchFamily="18" charset="0"/>
              </a:rPr>
              <a:t>ΖΥΓΙΣΜΕΝΗ ΠΑΛΙΝΔΡΟΜΗΣΗ ΕΛΑΧΙΣΤΩΝ ΤΕΤΡΑΓΩΝΩΝ (WEIGHTED LEAST SQUARES REGRESSION</a:t>
            </a:r>
            <a:r>
              <a:rPr lang="el-GR" altLang="el-GR" sz="2800" dirty="0" smtClean="0">
                <a:cs typeface="Times New Roman" panose="02020603050405020304" pitchFamily="18" charset="0"/>
              </a:rPr>
              <a:t>)</a:t>
            </a:r>
            <a:endParaRPr lang="en-GB" altLang="el-GR" sz="2800" dirty="0">
              <a:cs typeface="Times New Roman" panose="02020603050405020304" pitchFamily="18" charset="0"/>
            </a:endParaRPr>
          </a:p>
        </p:txBody>
      </p:sp>
      <p:sp>
        <p:nvSpPr>
          <p:cNvPr id="54275" name="Rectangle 3"/>
          <p:cNvSpPr>
            <a:spLocks noGrp="1" noChangeArrowheads="1"/>
          </p:cNvSpPr>
          <p:nvPr>
            <p:ph type="body" idx="1"/>
          </p:nvPr>
        </p:nvSpPr>
        <p:spPr/>
        <p:txBody>
          <a:bodyPr/>
          <a:lstStyle/>
          <a:p>
            <a:pPr algn="just">
              <a:lnSpc>
                <a:spcPct val="90000"/>
              </a:lnSpc>
            </a:pPr>
            <a:r>
              <a:rPr lang="el-GR" altLang="el-GR" sz="2000" dirty="0">
                <a:cs typeface="Times New Roman" panose="02020603050405020304" pitchFamily="18" charset="0"/>
              </a:rPr>
              <a:t>Πολλές φορές οι ετεροσκεδαστικότητα  διορθώνεται με κατασκευή των ακόλουθων καμπυλών βαθμονόμησης:</a:t>
            </a:r>
          </a:p>
          <a:p>
            <a:pPr lvl="1" algn="just">
              <a:lnSpc>
                <a:spcPct val="90000"/>
              </a:lnSpc>
            </a:pPr>
            <a:r>
              <a:rPr lang="en-US" altLang="el-GR" sz="1800" dirty="0">
                <a:cs typeface="Times New Roman" panose="02020603050405020304" pitchFamily="18" charset="0"/>
              </a:rPr>
              <a:t>Y</a:t>
            </a:r>
            <a:r>
              <a:rPr lang="en-US" altLang="el-GR" sz="1800" baseline="-25000" dirty="0">
                <a:cs typeface="Times New Roman" panose="02020603050405020304" pitchFamily="18" charset="0"/>
              </a:rPr>
              <a:t>i</a:t>
            </a:r>
            <a:r>
              <a:rPr lang="en-US" altLang="el-GR" sz="1800" dirty="0">
                <a:cs typeface="Times New Roman" panose="02020603050405020304" pitchFamily="18" charset="0"/>
              </a:rPr>
              <a:t> </a:t>
            </a:r>
            <a:r>
              <a:rPr lang="el-GR" altLang="el-GR" sz="1800" dirty="0">
                <a:cs typeface="Times New Roman" panose="02020603050405020304" pitchFamily="18" charset="0"/>
              </a:rPr>
              <a:t>ως προς </a:t>
            </a:r>
            <a:r>
              <a:rPr lang="en-US" altLang="el-GR" sz="1800" dirty="0">
                <a:cs typeface="Times New Roman" panose="02020603050405020304" pitchFamily="18" charset="0"/>
              </a:rPr>
              <a:t>1/x</a:t>
            </a:r>
            <a:r>
              <a:rPr lang="en-US" altLang="el-GR" sz="1800" baseline="-25000" dirty="0">
                <a:cs typeface="Times New Roman" panose="02020603050405020304" pitchFamily="18" charset="0"/>
              </a:rPr>
              <a:t>i</a:t>
            </a:r>
            <a:endParaRPr lang="en-US" altLang="el-GR" sz="1800" dirty="0">
              <a:cs typeface="Times New Roman" panose="02020603050405020304" pitchFamily="18" charset="0"/>
            </a:endParaRPr>
          </a:p>
          <a:p>
            <a:pPr lvl="1" algn="just">
              <a:lnSpc>
                <a:spcPct val="90000"/>
              </a:lnSpc>
            </a:pPr>
            <a:r>
              <a:rPr lang="en-US" altLang="el-GR" sz="1800" dirty="0">
                <a:cs typeface="Times New Roman" panose="02020603050405020304" pitchFamily="18" charset="0"/>
              </a:rPr>
              <a:t>Y</a:t>
            </a:r>
            <a:r>
              <a:rPr lang="en-US" altLang="el-GR" sz="1800" baseline="-25000" dirty="0">
                <a:cs typeface="Times New Roman" panose="02020603050405020304" pitchFamily="18" charset="0"/>
              </a:rPr>
              <a:t>i</a:t>
            </a:r>
            <a:r>
              <a:rPr lang="en-US" altLang="el-GR" sz="1800" dirty="0">
                <a:cs typeface="Times New Roman" panose="02020603050405020304" pitchFamily="18" charset="0"/>
              </a:rPr>
              <a:t> </a:t>
            </a:r>
            <a:r>
              <a:rPr lang="el-GR" altLang="el-GR" sz="1800" dirty="0">
                <a:cs typeface="Times New Roman" panose="02020603050405020304" pitchFamily="18" charset="0"/>
              </a:rPr>
              <a:t>ως προς 1/</a:t>
            </a:r>
            <a:r>
              <a:rPr lang="en-US" altLang="el-GR" sz="1800" dirty="0">
                <a:cs typeface="Times New Roman" panose="02020603050405020304" pitchFamily="18" charset="0"/>
              </a:rPr>
              <a:t>x</a:t>
            </a:r>
            <a:r>
              <a:rPr lang="en-US" altLang="el-GR" sz="1800" baseline="-25000" dirty="0">
                <a:cs typeface="Times New Roman" panose="02020603050405020304" pitchFamily="18" charset="0"/>
              </a:rPr>
              <a:t>i</a:t>
            </a:r>
            <a:r>
              <a:rPr lang="en-US" altLang="el-GR" sz="1800" baseline="30000" dirty="0">
                <a:cs typeface="Times New Roman" panose="02020603050405020304" pitchFamily="18" charset="0"/>
              </a:rPr>
              <a:t>2</a:t>
            </a:r>
          </a:p>
          <a:p>
            <a:pPr lvl="1" algn="just">
              <a:lnSpc>
                <a:spcPct val="90000"/>
              </a:lnSpc>
            </a:pPr>
            <a:r>
              <a:rPr lang="en-GB" altLang="el-GR" sz="1800" dirty="0">
                <a:cs typeface="Times New Roman" panose="02020603050405020304" pitchFamily="18" charset="0"/>
              </a:rPr>
              <a:t>1/Y</a:t>
            </a:r>
            <a:r>
              <a:rPr lang="en-GB" altLang="el-GR" sz="1800" baseline="-25000" dirty="0">
                <a:cs typeface="Times New Roman" panose="02020603050405020304" pitchFamily="18" charset="0"/>
              </a:rPr>
              <a:t>i</a:t>
            </a:r>
            <a:r>
              <a:rPr lang="en-GB" altLang="el-GR" sz="1800" dirty="0">
                <a:cs typeface="Times New Roman" panose="02020603050405020304" pitchFamily="18" charset="0"/>
              </a:rPr>
              <a:t> </a:t>
            </a:r>
            <a:r>
              <a:rPr lang="el-GR" altLang="el-GR" sz="1800" dirty="0">
                <a:cs typeface="Times New Roman" panose="02020603050405020304" pitchFamily="18" charset="0"/>
              </a:rPr>
              <a:t>ως προς </a:t>
            </a:r>
            <a:r>
              <a:rPr lang="en-US" altLang="el-GR" sz="1800" dirty="0">
                <a:cs typeface="Times New Roman" panose="02020603050405020304" pitchFamily="18" charset="0"/>
              </a:rPr>
              <a:t>x</a:t>
            </a:r>
            <a:r>
              <a:rPr lang="en-US" altLang="el-GR" sz="1800" baseline="-25000" dirty="0">
                <a:cs typeface="Times New Roman" panose="02020603050405020304" pitchFamily="18" charset="0"/>
              </a:rPr>
              <a:t>i</a:t>
            </a:r>
            <a:endParaRPr lang="en-US" altLang="el-GR" sz="1800" dirty="0">
              <a:cs typeface="Times New Roman" panose="02020603050405020304" pitchFamily="18" charset="0"/>
            </a:endParaRPr>
          </a:p>
          <a:p>
            <a:pPr lvl="1" algn="just">
              <a:lnSpc>
                <a:spcPct val="90000"/>
              </a:lnSpc>
            </a:pPr>
            <a:r>
              <a:rPr lang="en-US" altLang="el-GR" sz="1800" dirty="0">
                <a:cs typeface="Times New Roman" panose="02020603050405020304" pitchFamily="18" charset="0"/>
              </a:rPr>
              <a:t>1/Y</a:t>
            </a:r>
            <a:r>
              <a:rPr lang="en-US" altLang="el-GR" sz="1800" baseline="-25000" dirty="0">
                <a:cs typeface="Times New Roman" panose="02020603050405020304" pitchFamily="18" charset="0"/>
              </a:rPr>
              <a:t>i</a:t>
            </a:r>
            <a:r>
              <a:rPr lang="en-US" altLang="el-GR" sz="1800" baseline="30000" dirty="0">
                <a:cs typeface="Times New Roman" panose="02020603050405020304" pitchFamily="18" charset="0"/>
              </a:rPr>
              <a:t>2 </a:t>
            </a:r>
            <a:r>
              <a:rPr lang="el-GR" altLang="el-GR" sz="1800" dirty="0">
                <a:cs typeface="Times New Roman" panose="02020603050405020304" pitchFamily="18" charset="0"/>
              </a:rPr>
              <a:t> ως προς </a:t>
            </a:r>
            <a:r>
              <a:rPr lang="en-US" altLang="el-GR" sz="1800" dirty="0">
                <a:cs typeface="Times New Roman" panose="02020603050405020304" pitchFamily="18" charset="0"/>
              </a:rPr>
              <a:t>x</a:t>
            </a:r>
            <a:r>
              <a:rPr lang="en-US" altLang="el-GR" sz="1800" baseline="-25000" dirty="0">
                <a:cs typeface="Times New Roman" panose="02020603050405020304" pitchFamily="18" charset="0"/>
              </a:rPr>
              <a:t>i</a:t>
            </a:r>
            <a:endParaRPr lang="el-GR" altLang="el-GR" sz="1800" baseline="-25000" dirty="0">
              <a:cs typeface="Times New Roman" panose="02020603050405020304" pitchFamily="18" charset="0"/>
            </a:endParaRPr>
          </a:p>
          <a:p>
            <a:pPr lvl="1" algn="just">
              <a:lnSpc>
                <a:spcPct val="90000"/>
              </a:lnSpc>
              <a:buFontTx/>
              <a:buNone/>
            </a:pPr>
            <a:endParaRPr lang="en-GB" altLang="el-GR" sz="1800" dirty="0">
              <a:cs typeface="Times New Roman" panose="02020603050405020304" pitchFamily="18" charset="0"/>
            </a:endParaRPr>
          </a:p>
          <a:p>
            <a:pPr algn="just">
              <a:lnSpc>
                <a:spcPct val="90000"/>
              </a:lnSpc>
            </a:pPr>
            <a:r>
              <a:rPr lang="el-GR" altLang="el-GR" sz="2000" dirty="0">
                <a:cs typeface="Times New Roman" panose="02020603050405020304" pitchFamily="18" charset="0"/>
              </a:rPr>
              <a:t> Σε κάθε περίπτωση ελέγχεται ο συντελεστής συσχέτισης και η τυπική απόκλιση υπολοίπων.</a:t>
            </a:r>
            <a:endParaRPr lang="en-GB" altLang="el-GR" sz="2000" dirty="0">
              <a:cs typeface="Times New Roman" panose="02020603050405020304" pitchFamily="18" charset="0"/>
            </a:endParaRPr>
          </a:p>
          <a:p>
            <a:pPr algn="just">
              <a:lnSpc>
                <a:spcPct val="90000"/>
              </a:lnSpc>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p:txBody>
      </p:sp>
    </p:spTree>
    <p:extLst>
      <p:ext uri="{BB962C8B-B14F-4D97-AF65-F5344CB8AC3E}">
        <p14:creationId xmlns:p14="http://schemas.microsoft.com/office/powerpoint/2010/main" val="3219435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3600" dirty="0"/>
              <a:t>Παράδειγμα ζυγισμένης παλινδρόμησης</a:t>
            </a:r>
            <a:br>
              <a:rPr lang="el-GR" sz="3600" dirty="0"/>
            </a:br>
            <a:r>
              <a:rPr lang="el-GR" sz="3600" dirty="0"/>
              <a:t>με χρήση του παράγοντα ζύγισης </a:t>
            </a:r>
            <a:r>
              <a:rPr lang="el-GR" sz="3600" dirty="0" smtClean="0"/>
              <a:t>1/s2</a:t>
            </a:r>
            <a:endParaRPr lang="el-GR" sz="3600" dirty="0"/>
          </a:p>
        </p:txBody>
      </p:sp>
      <p:pic>
        <p:nvPicPr>
          <p:cNvPr id="4" name="Εικόνα 3"/>
          <p:cNvPicPr>
            <a:picLocks noChangeAspect="1"/>
          </p:cNvPicPr>
          <p:nvPr/>
        </p:nvPicPr>
        <p:blipFill>
          <a:blip r:embed="rId2"/>
          <a:stretch>
            <a:fillRect/>
          </a:stretch>
        </p:blipFill>
        <p:spPr>
          <a:xfrm>
            <a:off x="896802" y="2204864"/>
            <a:ext cx="7350396" cy="2880320"/>
          </a:xfrm>
          <a:prstGeom prst="rect">
            <a:avLst/>
          </a:prstGeom>
          <a:scene3d>
            <a:camera prst="orthographicFront">
              <a:rot lat="0" lon="0" rev="21540000"/>
            </a:camera>
            <a:lightRig rig="threePt" dir="t"/>
          </a:scene3d>
        </p:spPr>
      </p:pic>
    </p:spTree>
    <p:extLst>
      <p:ext uri="{BB962C8B-B14F-4D97-AF65-F5344CB8AC3E}">
        <p14:creationId xmlns:p14="http://schemas.microsoft.com/office/powerpoint/2010/main" val="13548229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l-GR" altLang="el-GR" sz="3200" dirty="0">
                <a:cs typeface="Times New Roman" panose="02020603050405020304" pitchFamily="18" charset="0"/>
              </a:rPr>
              <a:t>ΔΙΑΣΤΗΜΑΤΑ ΕΜΠΙΣΤΟΣΥΝΗΣ </a:t>
            </a:r>
            <a:r>
              <a:rPr lang="en-GB" altLang="el-GR" sz="3200" dirty="0">
                <a:cs typeface="Times New Roman" panose="02020603050405020304" pitchFamily="18" charset="0"/>
              </a:rPr>
              <a:t/>
            </a:r>
            <a:br>
              <a:rPr lang="en-GB" altLang="el-GR" sz="3200" dirty="0">
                <a:cs typeface="Times New Roman" panose="02020603050405020304" pitchFamily="18" charset="0"/>
              </a:rPr>
            </a:br>
            <a:r>
              <a:rPr lang="en-US" altLang="el-GR" sz="3200" dirty="0">
                <a:cs typeface="Times New Roman" panose="02020603050405020304" pitchFamily="18" charset="0"/>
              </a:rPr>
              <a:t>(CONFIDENCE INTERVALS</a:t>
            </a:r>
            <a:r>
              <a:rPr lang="en-US" altLang="el-GR" sz="3200" dirty="0" smtClean="0">
                <a:cs typeface="Times New Roman" panose="02020603050405020304" pitchFamily="18" charset="0"/>
              </a:rPr>
              <a:t>)</a:t>
            </a:r>
            <a:endParaRPr lang="en-GB" altLang="el-GR" sz="3200" dirty="0">
              <a:cs typeface="Times New Roman" panose="02020603050405020304" pitchFamily="18" charset="0"/>
            </a:endParaRPr>
          </a:p>
        </p:txBody>
      </p:sp>
      <p:sp>
        <p:nvSpPr>
          <p:cNvPr id="24579" name="Rectangle 3"/>
          <p:cNvSpPr>
            <a:spLocks noGrp="1" noChangeArrowheads="1"/>
          </p:cNvSpPr>
          <p:nvPr>
            <p:ph type="body" idx="1"/>
          </p:nvPr>
        </p:nvSpPr>
        <p:spPr>
          <a:xfrm>
            <a:off x="685800" y="1628800"/>
            <a:ext cx="7772400" cy="4464496"/>
          </a:xfrm>
        </p:spPr>
        <p:txBody>
          <a:bodyPr/>
          <a:lstStyle/>
          <a:p>
            <a:pPr>
              <a:lnSpc>
                <a:spcPct val="90000"/>
              </a:lnSpc>
              <a:buFontTx/>
              <a:buNone/>
            </a:pPr>
            <a:r>
              <a:rPr lang="el-GR" altLang="el-GR" sz="2000" dirty="0">
                <a:cs typeface="Times New Roman" panose="02020603050405020304" pitchFamily="18" charset="0"/>
              </a:rPr>
              <a:t>Η ακρίβεια της προσδιοριζόμενης συγκέντρωσης του αγνώστου εξαρτάται από:</a:t>
            </a:r>
            <a:endParaRPr lang="en-GB" altLang="el-GR" sz="2000" dirty="0">
              <a:cs typeface="Times New Roman" panose="02020603050405020304" pitchFamily="18" charset="0"/>
            </a:endParaRPr>
          </a:p>
          <a:p>
            <a:pPr>
              <a:lnSpc>
                <a:spcPct val="90000"/>
              </a:lnSpc>
              <a:buFont typeface="+mj-lt"/>
              <a:buAutoNum type="arabicPeriod"/>
            </a:pPr>
            <a:r>
              <a:rPr lang="el-GR" altLang="el-GR" sz="2000" dirty="0" smtClean="0">
                <a:cs typeface="Times New Roman" panose="02020603050405020304" pitchFamily="18" charset="0"/>
              </a:rPr>
              <a:t>Το </a:t>
            </a:r>
            <a:r>
              <a:rPr lang="el-GR" altLang="el-GR" sz="2000" dirty="0">
                <a:cs typeface="Times New Roman" panose="02020603050405020304" pitchFamily="18" charset="0"/>
              </a:rPr>
              <a:t>σφάλμα μετρήσεως</a:t>
            </a:r>
            <a:endParaRPr lang="en-GB" altLang="el-GR" sz="2000" dirty="0">
              <a:cs typeface="Times New Roman" panose="02020603050405020304" pitchFamily="18" charset="0"/>
            </a:endParaRPr>
          </a:p>
          <a:p>
            <a:pPr>
              <a:lnSpc>
                <a:spcPct val="90000"/>
              </a:lnSpc>
              <a:buFont typeface="+mj-lt"/>
              <a:buAutoNum type="arabicPeriod"/>
            </a:pPr>
            <a:r>
              <a:rPr lang="el-GR" altLang="el-GR" sz="2000" dirty="0" smtClean="0">
                <a:cs typeface="Times New Roman" panose="02020603050405020304" pitchFamily="18" charset="0"/>
              </a:rPr>
              <a:t>Από </a:t>
            </a:r>
            <a:r>
              <a:rPr lang="el-GR" altLang="el-GR" sz="2000" dirty="0">
                <a:cs typeface="Times New Roman" panose="02020603050405020304" pitchFamily="18" charset="0"/>
              </a:rPr>
              <a:t>το διάστημα εμπιστοσύνης της καμπύλης βαθμονομήσεως στο σημείο του αγνώστου, που εξαρτάται από τις αβεβαιότητες των εκτιμητριών των α και b.</a:t>
            </a:r>
            <a:endParaRPr lang="en-GB" altLang="el-GR" sz="2000" dirty="0">
              <a:cs typeface="Times New Roman" panose="02020603050405020304" pitchFamily="18" charset="0"/>
            </a:endParaRPr>
          </a:p>
          <a:p>
            <a:pPr>
              <a:lnSpc>
                <a:spcPct val="90000"/>
              </a:lnSpc>
              <a:buFontTx/>
              <a:buNone/>
            </a:pPr>
            <a:r>
              <a:rPr lang="el-GR" altLang="el-GR" sz="2000" dirty="0">
                <a:cs typeface="Times New Roman" panose="02020603050405020304" pitchFamily="18" charset="0"/>
              </a:rPr>
              <a:t> </a:t>
            </a:r>
            <a:r>
              <a:rPr lang="el-GR" altLang="el-GR" sz="2000" b="1" dirty="0">
                <a:cs typeface="Times New Roman" panose="02020603050405020304" pitchFamily="18" charset="0"/>
              </a:rPr>
              <a:t>Υπολογισμός διακυμάνσεων των α και b:</a:t>
            </a:r>
          </a:p>
          <a:p>
            <a:pPr algn="just">
              <a:lnSpc>
                <a:spcPct val="90000"/>
              </a:lnSpc>
              <a:buFontTx/>
              <a:buNone/>
            </a:pPr>
            <a:r>
              <a:rPr lang="el-GR" altLang="el-GR" sz="2000" dirty="0">
                <a:cs typeface="Times New Roman" panose="02020603050405020304" pitchFamily="18" charset="0"/>
              </a:rPr>
              <a:t> </a:t>
            </a:r>
            <a:endParaRPr lang="en-GB" altLang="el-GR" sz="2000" dirty="0">
              <a:cs typeface="Times New Roman" panose="02020603050405020304" pitchFamily="18" charset="0"/>
            </a:endParaRPr>
          </a:p>
        </p:txBody>
      </p:sp>
      <p:sp>
        <p:nvSpPr>
          <p:cNvPr id="24581" name="Rectangle 5"/>
          <p:cNvSpPr>
            <a:spLocks noChangeArrowheads="1"/>
          </p:cNvSpPr>
          <p:nvPr/>
        </p:nvSpPr>
        <p:spPr bwMode="auto">
          <a:xfrm>
            <a:off x="3886200" y="31432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4580" name="Object 4"/>
          <p:cNvGraphicFramePr>
            <a:graphicFrameLocks noChangeAspect="1"/>
          </p:cNvGraphicFramePr>
          <p:nvPr>
            <p:extLst>
              <p:ext uri="{D42A27DB-BD31-4B8C-83A1-F6EECF244321}">
                <p14:modId xmlns:p14="http://schemas.microsoft.com/office/powerpoint/2010/main" val="1059827806"/>
              </p:ext>
            </p:extLst>
          </p:nvPr>
        </p:nvGraphicFramePr>
        <p:xfrm>
          <a:off x="1028700" y="4327525"/>
          <a:ext cx="2209800" cy="920750"/>
        </p:xfrm>
        <a:graphic>
          <a:graphicData uri="http://schemas.openxmlformats.org/presentationml/2006/ole">
            <mc:AlternateContent xmlns:mc="http://schemas.openxmlformats.org/markup-compatibility/2006">
              <mc:Choice xmlns:v="urn:schemas-microsoft-com:vml" Requires="v">
                <p:oleObj spid="_x0000_s5182" r:id="rId3" imgW="1371600" imgH="571500" progId="Equation.3">
                  <p:embed/>
                </p:oleObj>
              </mc:Choice>
              <mc:Fallback>
                <p:oleObj r:id="rId3" imgW="1371600" imgH="5715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4327525"/>
                        <a:ext cx="2209800" cy="920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6" name="Rectangle 10"/>
          <p:cNvSpPr>
            <a:spLocks noChangeArrowheads="1"/>
          </p:cNvSpPr>
          <p:nvPr/>
        </p:nvSpPr>
        <p:spPr bwMode="auto">
          <a:xfrm>
            <a:off x="3790950" y="306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4585" name="Object 9"/>
          <p:cNvGraphicFramePr>
            <a:graphicFrameLocks noChangeAspect="1"/>
          </p:cNvGraphicFramePr>
          <p:nvPr>
            <p:extLst>
              <p:ext uri="{D42A27DB-BD31-4B8C-83A1-F6EECF244321}">
                <p14:modId xmlns:p14="http://schemas.microsoft.com/office/powerpoint/2010/main" val="2817315848"/>
              </p:ext>
            </p:extLst>
          </p:nvPr>
        </p:nvGraphicFramePr>
        <p:xfrm>
          <a:off x="3352800" y="4327525"/>
          <a:ext cx="2438400" cy="1130300"/>
        </p:xfrm>
        <a:graphic>
          <a:graphicData uri="http://schemas.openxmlformats.org/presentationml/2006/ole">
            <mc:AlternateContent xmlns:mc="http://schemas.openxmlformats.org/markup-compatibility/2006">
              <mc:Choice xmlns:v="urn:schemas-microsoft-com:vml" Requires="v">
                <p:oleObj spid="_x0000_s5183" r:id="rId5" imgW="1562100" imgH="723900" progId="Equation.3">
                  <p:embed/>
                </p:oleObj>
              </mc:Choice>
              <mc:Fallback>
                <p:oleObj r:id="rId5" imgW="1562100" imgH="7239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4327525"/>
                        <a:ext cx="2438400"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8" name="Rectangle 12"/>
          <p:cNvSpPr>
            <a:spLocks noChangeArrowheads="1"/>
          </p:cNvSpPr>
          <p:nvPr/>
        </p:nvSpPr>
        <p:spPr bwMode="auto">
          <a:xfrm>
            <a:off x="3962400" y="3090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4587" name="Object 11"/>
          <p:cNvGraphicFramePr>
            <a:graphicFrameLocks noChangeAspect="1"/>
          </p:cNvGraphicFramePr>
          <p:nvPr>
            <p:extLst>
              <p:ext uri="{D42A27DB-BD31-4B8C-83A1-F6EECF244321}">
                <p14:modId xmlns:p14="http://schemas.microsoft.com/office/powerpoint/2010/main" val="3515386881"/>
              </p:ext>
            </p:extLst>
          </p:nvPr>
        </p:nvGraphicFramePr>
        <p:xfrm>
          <a:off x="6019800" y="4224297"/>
          <a:ext cx="2209800" cy="1225550"/>
        </p:xfrm>
        <a:graphic>
          <a:graphicData uri="http://schemas.openxmlformats.org/presentationml/2006/ole">
            <mc:AlternateContent xmlns:mc="http://schemas.openxmlformats.org/markup-compatibility/2006">
              <mc:Choice xmlns:v="urn:schemas-microsoft-com:vml" Requires="v">
                <p:oleObj spid="_x0000_s5184" r:id="rId7" imgW="1218671" imgH="672808" progId="Equation.3">
                  <p:embed/>
                </p:oleObj>
              </mc:Choice>
              <mc:Fallback>
                <p:oleObj r:id="rId7" imgW="1218671" imgH="672808"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19800" y="4224297"/>
                        <a:ext cx="2209800" cy="1225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8507020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l-GR" altLang="el-GR" sz="3200" dirty="0">
                <a:cs typeface="Times New Roman" panose="02020603050405020304" pitchFamily="18" charset="0"/>
              </a:rPr>
              <a:t>ΥΠΟΛΟΓΙΣΜΟΣ ΤΥΠΙΚΗΣ ΑΠΟΚΛΙΣΕΩΣ ΣΥΓΚΕΝΤΡΩΣΕΩΣ </a:t>
            </a:r>
            <a:r>
              <a:rPr lang="el-GR" altLang="el-GR" sz="3200" dirty="0" smtClean="0">
                <a:cs typeface="Times New Roman" panose="02020603050405020304" pitchFamily="18" charset="0"/>
              </a:rPr>
              <a:t>ΑΓΝΩΣΤΟΥ</a:t>
            </a:r>
            <a:endParaRPr lang="en-GB" altLang="el-GR" sz="3200" dirty="0">
              <a:cs typeface="Times New Roman" panose="02020603050405020304" pitchFamily="18" charset="0"/>
            </a:endParaRPr>
          </a:p>
        </p:txBody>
      </p:sp>
      <p:sp>
        <p:nvSpPr>
          <p:cNvPr id="25603" name="Rectangle 3"/>
          <p:cNvSpPr>
            <a:spLocks noGrp="1" noChangeArrowheads="1"/>
          </p:cNvSpPr>
          <p:nvPr>
            <p:ph type="body" idx="1"/>
          </p:nvPr>
        </p:nvSpPr>
        <p:spPr>
          <a:xfrm>
            <a:off x="685800" y="1417639"/>
            <a:ext cx="7772400" cy="4960936"/>
          </a:xfrm>
        </p:spPr>
        <p:txBody>
          <a:bodyPr/>
          <a:lstStyle/>
          <a:p>
            <a:r>
              <a:rPr lang="el-GR" altLang="el-GR" sz="2000" dirty="0">
                <a:cs typeface="Times New Roman" panose="02020603050405020304" pitchFamily="18" charset="0"/>
              </a:rPr>
              <a:t>Για το άγνωστο συγκεντρώσεως x</a:t>
            </a:r>
            <a:r>
              <a:rPr lang="el-GR" altLang="el-GR" sz="2000" baseline="-30000" dirty="0">
                <a:cs typeface="Times New Roman" panose="02020603050405020304" pitchFamily="18" charset="0"/>
              </a:rPr>
              <a:t>0</a:t>
            </a:r>
            <a:r>
              <a:rPr lang="el-GR" altLang="el-GR" sz="2000" dirty="0">
                <a:cs typeface="Times New Roman" panose="02020603050405020304" pitchFamily="18" charset="0"/>
              </a:rPr>
              <a:t> </a:t>
            </a:r>
            <a:r>
              <a:rPr lang="el-GR" altLang="el-GR" sz="2000" dirty="0" err="1">
                <a:cs typeface="Times New Roman" panose="02020603050405020304" pitchFamily="18" charset="0"/>
              </a:rPr>
              <a:t>μετράται</a:t>
            </a:r>
            <a:r>
              <a:rPr lang="el-GR" altLang="el-GR" sz="2000" dirty="0">
                <a:cs typeface="Times New Roman" panose="02020603050405020304" pitchFamily="18" charset="0"/>
              </a:rPr>
              <a:t> η y</a:t>
            </a:r>
            <a:r>
              <a:rPr lang="el-GR" altLang="el-GR" sz="2000" baseline="-30000" dirty="0">
                <a:cs typeface="Times New Roman" panose="02020603050405020304" pitchFamily="18" charset="0"/>
              </a:rPr>
              <a:t>0</a:t>
            </a:r>
            <a:r>
              <a:rPr lang="el-GR" altLang="el-GR" sz="2000" dirty="0">
                <a:cs typeface="Times New Roman" panose="02020603050405020304" pitchFamily="18" charset="0"/>
              </a:rPr>
              <a:t> και βρίσκεται</a:t>
            </a:r>
            <a:r>
              <a:rPr lang="en-GB" altLang="el-GR" sz="2000" dirty="0"/>
              <a:t> </a:t>
            </a:r>
            <a:r>
              <a:rPr lang="el-GR" altLang="el-GR" sz="2000" dirty="0">
                <a:cs typeface="Times New Roman" panose="02020603050405020304" pitchFamily="18" charset="0"/>
              </a:rPr>
              <a:t> </a:t>
            </a:r>
            <a:r>
              <a:rPr lang="el-GR" altLang="el-GR" sz="2000" dirty="0"/>
              <a:t>η συγκέντρωση από την εξίσωση της καμπύλης αναφοράς.</a:t>
            </a:r>
            <a:endParaRPr lang="en-GB" altLang="el-GR" sz="2000" dirty="0"/>
          </a:p>
          <a:p>
            <a:r>
              <a:rPr lang="el-GR" altLang="el-GR" sz="2000" dirty="0">
                <a:cs typeface="Times New Roman" panose="02020603050405020304" pitchFamily="18" charset="0"/>
              </a:rPr>
              <a:t>Η αβεβαιότητα στη συγκέντρωση x</a:t>
            </a:r>
            <a:r>
              <a:rPr lang="el-GR" altLang="el-GR" sz="2000" baseline="-30000" dirty="0">
                <a:cs typeface="Times New Roman" panose="02020603050405020304" pitchFamily="18" charset="0"/>
              </a:rPr>
              <a:t>0</a:t>
            </a:r>
            <a:r>
              <a:rPr lang="el-GR" altLang="el-GR" sz="2000" dirty="0">
                <a:cs typeface="Times New Roman" panose="02020603050405020304" pitchFamily="18" charset="0"/>
              </a:rPr>
              <a:t> </a:t>
            </a:r>
            <a:r>
              <a:rPr lang="el-GR" altLang="el-GR" sz="2000" dirty="0"/>
              <a:t>βρίσκεται από τους παρακάτω τύπους, ανάλογα εάν γίνει μια μέτρηση ή</a:t>
            </a:r>
            <a:r>
              <a:rPr lang="el-GR" altLang="el-GR" sz="2000" dirty="0">
                <a:cs typeface="Times New Roman" panose="02020603050405020304" pitchFamily="18" charset="0"/>
              </a:rPr>
              <a:t> πολλαπλές (m) μετρήσεις του y</a:t>
            </a:r>
            <a:r>
              <a:rPr lang="el-GR" altLang="el-GR" sz="2000" baseline="-30000" dirty="0">
                <a:cs typeface="Times New Roman" panose="02020603050405020304" pitchFamily="18" charset="0"/>
              </a:rPr>
              <a:t>0</a:t>
            </a:r>
            <a:r>
              <a:rPr lang="el-GR" altLang="el-GR" sz="2000" baseline="-30000" dirty="0"/>
              <a:t>.</a:t>
            </a:r>
            <a:endParaRPr lang="en-GB" altLang="el-GR" sz="2000" dirty="0"/>
          </a:p>
        </p:txBody>
      </p:sp>
      <p:sp>
        <p:nvSpPr>
          <p:cNvPr id="25605" name="Rectangle 5"/>
          <p:cNvSpPr>
            <a:spLocks noChangeArrowheads="1"/>
          </p:cNvSpPr>
          <p:nvPr/>
        </p:nvSpPr>
        <p:spPr bwMode="auto">
          <a:xfrm>
            <a:off x="4176713"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5604" name="Object 4"/>
          <p:cNvGraphicFramePr>
            <a:graphicFrameLocks noChangeAspect="1"/>
          </p:cNvGraphicFramePr>
          <p:nvPr>
            <p:extLst>
              <p:ext uri="{D42A27DB-BD31-4B8C-83A1-F6EECF244321}">
                <p14:modId xmlns:p14="http://schemas.microsoft.com/office/powerpoint/2010/main" val="3472458869"/>
              </p:ext>
            </p:extLst>
          </p:nvPr>
        </p:nvGraphicFramePr>
        <p:xfrm>
          <a:off x="1991519" y="3365500"/>
          <a:ext cx="1600200" cy="1065213"/>
        </p:xfrm>
        <a:graphic>
          <a:graphicData uri="http://schemas.openxmlformats.org/presentationml/2006/ole">
            <mc:AlternateContent xmlns:mc="http://schemas.openxmlformats.org/markup-compatibility/2006">
              <mc:Choice xmlns:v="urn:schemas-microsoft-com:vml" Requires="v">
                <p:oleObj spid="_x0000_s6206" r:id="rId3" imgW="787058" imgH="393529" progId="Equation.3">
                  <p:embed/>
                </p:oleObj>
              </mc:Choice>
              <mc:Fallback>
                <p:oleObj r:id="rId3" imgW="787058"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91519" y="3365500"/>
                        <a:ext cx="1600200" cy="1065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7" name="Rectangle 7"/>
          <p:cNvSpPr>
            <a:spLocks noChangeArrowheads="1"/>
          </p:cNvSpPr>
          <p:nvPr/>
        </p:nvSpPr>
        <p:spPr bwMode="auto">
          <a:xfrm>
            <a:off x="3505200" y="3105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5606" name="Object 6"/>
          <p:cNvGraphicFramePr>
            <a:graphicFrameLocks noChangeAspect="1"/>
          </p:cNvGraphicFramePr>
          <p:nvPr>
            <p:extLst>
              <p:ext uri="{D42A27DB-BD31-4B8C-83A1-F6EECF244321}">
                <p14:modId xmlns:p14="http://schemas.microsoft.com/office/powerpoint/2010/main" val="1114276015"/>
              </p:ext>
            </p:extLst>
          </p:nvPr>
        </p:nvGraphicFramePr>
        <p:xfrm>
          <a:off x="4897438" y="3303588"/>
          <a:ext cx="2667000" cy="1127125"/>
        </p:xfrm>
        <a:graphic>
          <a:graphicData uri="http://schemas.openxmlformats.org/presentationml/2006/ole">
            <mc:AlternateContent xmlns:mc="http://schemas.openxmlformats.org/markup-compatibility/2006">
              <mc:Choice xmlns:v="urn:schemas-microsoft-com:vml" Requires="v">
                <p:oleObj spid="_x0000_s6207" r:id="rId5" imgW="2133600" imgH="647700" progId="Equation.3">
                  <p:embed/>
                </p:oleObj>
              </mc:Choice>
              <mc:Fallback>
                <p:oleObj r:id="rId5" imgW="2133600" imgH="6477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97438" y="3303588"/>
                        <a:ext cx="2667000" cy="1127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9" name="Rectangle 9"/>
          <p:cNvSpPr>
            <a:spLocks noChangeArrowheads="1"/>
          </p:cNvSpPr>
          <p:nvPr/>
        </p:nvSpPr>
        <p:spPr bwMode="auto">
          <a:xfrm>
            <a:off x="3462338" y="3105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5608" name="Object 8"/>
          <p:cNvGraphicFramePr>
            <a:graphicFrameLocks noChangeAspect="1"/>
          </p:cNvGraphicFramePr>
          <p:nvPr>
            <p:extLst>
              <p:ext uri="{D42A27DB-BD31-4B8C-83A1-F6EECF244321}">
                <p14:modId xmlns:p14="http://schemas.microsoft.com/office/powerpoint/2010/main" val="2248650508"/>
              </p:ext>
            </p:extLst>
          </p:nvPr>
        </p:nvGraphicFramePr>
        <p:xfrm>
          <a:off x="2791619" y="4920456"/>
          <a:ext cx="3319463" cy="968375"/>
        </p:xfrm>
        <a:graphic>
          <a:graphicData uri="http://schemas.openxmlformats.org/presentationml/2006/ole">
            <mc:AlternateContent xmlns:mc="http://schemas.openxmlformats.org/markup-compatibility/2006">
              <mc:Choice xmlns:v="urn:schemas-microsoft-com:vml" Requires="v">
                <p:oleObj spid="_x0000_s6208" r:id="rId7" imgW="2222500" imgH="647700" progId="Equation.3">
                  <p:embed/>
                </p:oleObj>
              </mc:Choice>
              <mc:Fallback>
                <p:oleObj r:id="rId7" imgW="2222500" imgH="6477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91619" y="4920456"/>
                        <a:ext cx="3319463" cy="968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307305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l-GR" altLang="el-GR" sz="3200" dirty="0">
                <a:cs typeface="Times New Roman" panose="02020603050405020304" pitchFamily="18" charset="0"/>
              </a:rPr>
              <a:t>ΣΥΝΤΕΛΕΣΤΗΣ </a:t>
            </a:r>
            <a:r>
              <a:rPr lang="el-GR" altLang="el-GR" sz="3200" dirty="0" smtClean="0">
                <a:cs typeface="Times New Roman" panose="02020603050405020304" pitchFamily="18" charset="0"/>
              </a:rPr>
              <a:t>ΣΥΣΧΕΤΙΣΕΩΣ</a:t>
            </a:r>
            <a:r>
              <a:rPr lang="en-US" altLang="el-GR" sz="3200" dirty="0">
                <a:cs typeface="Times New Roman" panose="02020603050405020304" pitchFamily="18" charset="0"/>
              </a:rPr>
              <a:t/>
            </a:r>
            <a:br>
              <a:rPr lang="en-US" altLang="el-GR" sz="3200" dirty="0">
                <a:cs typeface="Times New Roman" panose="02020603050405020304" pitchFamily="18" charset="0"/>
              </a:rPr>
            </a:br>
            <a:r>
              <a:rPr lang="en-US" altLang="el-GR" sz="3200" dirty="0" smtClean="0">
                <a:cs typeface="Times New Roman" panose="02020603050405020304" pitchFamily="18" charset="0"/>
              </a:rPr>
              <a:t>(CORRELATION </a:t>
            </a:r>
            <a:r>
              <a:rPr lang="en-US" altLang="el-GR" sz="3200" dirty="0">
                <a:cs typeface="Times New Roman" panose="02020603050405020304" pitchFamily="18" charset="0"/>
              </a:rPr>
              <a:t>COEFFICIENT)</a:t>
            </a:r>
            <a:r>
              <a:rPr lang="en-GB" altLang="el-GR" sz="3200" dirty="0"/>
              <a:t> </a:t>
            </a:r>
          </a:p>
        </p:txBody>
      </p:sp>
      <p:sp>
        <p:nvSpPr>
          <p:cNvPr id="26627" name="Rectangle 3"/>
          <p:cNvSpPr>
            <a:spLocks noGrp="1" noChangeArrowheads="1"/>
          </p:cNvSpPr>
          <p:nvPr>
            <p:ph type="body" idx="1"/>
          </p:nvPr>
        </p:nvSpPr>
        <p:spPr>
          <a:xfrm>
            <a:off x="464156" y="1556793"/>
            <a:ext cx="8229600" cy="4320480"/>
          </a:xfrm>
        </p:spPr>
        <p:txBody>
          <a:bodyPr/>
          <a:lstStyle/>
          <a:p>
            <a:r>
              <a:rPr lang="el-GR" altLang="el-GR" sz="2000" dirty="0">
                <a:cs typeface="Times New Roman" panose="02020603050405020304" pitchFamily="18" charset="0"/>
              </a:rPr>
              <a:t>Λέγεται και </a:t>
            </a:r>
            <a:r>
              <a:rPr lang="el-GR" altLang="el-GR" sz="2000" b="1" dirty="0">
                <a:cs typeface="Times New Roman" panose="02020603050405020304" pitchFamily="18" charset="0"/>
              </a:rPr>
              <a:t>συντελεστής συσχετίσεως ροπών γινομένων (</a:t>
            </a:r>
            <a:r>
              <a:rPr lang="el-GR" altLang="el-GR" sz="2000" b="1" dirty="0" err="1">
                <a:cs typeface="Times New Roman" panose="02020603050405020304" pitchFamily="18" charset="0"/>
              </a:rPr>
              <a:t>product-moment</a:t>
            </a:r>
            <a:r>
              <a:rPr lang="el-GR" altLang="el-GR" sz="2000" b="1" dirty="0">
                <a:cs typeface="Times New Roman" panose="02020603050405020304" pitchFamily="18" charset="0"/>
              </a:rPr>
              <a:t> </a:t>
            </a:r>
            <a:r>
              <a:rPr lang="el-GR" altLang="el-GR" sz="2000" b="1" dirty="0" err="1">
                <a:cs typeface="Times New Roman" panose="02020603050405020304" pitchFamily="18" charset="0"/>
              </a:rPr>
              <a:t>correlation</a:t>
            </a:r>
            <a:r>
              <a:rPr lang="el-GR" altLang="el-GR" sz="2000" b="1" dirty="0">
                <a:cs typeface="Times New Roman" panose="02020603050405020304" pitchFamily="18" charset="0"/>
              </a:rPr>
              <a:t>).</a:t>
            </a:r>
            <a:r>
              <a:rPr lang="en-GB" altLang="el-GR" sz="2000" dirty="0"/>
              <a:t> </a:t>
            </a:r>
            <a:endParaRPr lang="en-US" altLang="el-GR" sz="2000" dirty="0"/>
          </a:p>
          <a:p>
            <a:r>
              <a:rPr lang="el-GR" altLang="el-GR" sz="2000" dirty="0">
                <a:cs typeface="Times New Roman" panose="02020603050405020304" pitchFamily="18" charset="0"/>
              </a:rPr>
              <a:t>Ο συντελεστής συσχετίσεως παίρνει τιμές</a:t>
            </a:r>
            <a:endParaRPr lang="en-GB" altLang="el-GR" sz="2000" dirty="0">
              <a:cs typeface="Times New Roman" panose="02020603050405020304" pitchFamily="18" charset="0"/>
            </a:endParaRPr>
          </a:p>
          <a:p>
            <a:pPr algn="ctr">
              <a:buFontTx/>
              <a:buNone/>
            </a:pPr>
            <a:r>
              <a:rPr lang="el-GR" altLang="el-GR" sz="2000" dirty="0">
                <a:cs typeface="Times New Roman" panose="02020603050405020304" pitchFamily="18" charset="0"/>
              </a:rPr>
              <a:t>-1 </a:t>
            </a:r>
            <a:r>
              <a:rPr lang="el-GR" altLang="el-GR" sz="2000" dirty="0">
                <a:cs typeface="Times New Roman" panose="02020603050405020304" pitchFamily="18" charset="0"/>
                <a:sym typeface="Symbol" panose="05050102010706020507" pitchFamily="18" charset="2"/>
              </a:rPr>
              <a:t></a:t>
            </a:r>
            <a:r>
              <a:rPr lang="el-GR" altLang="el-GR" sz="2000" dirty="0">
                <a:cs typeface="Times New Roman" panose="02020603050405020304" pitchFamily="18" charset="0"/>
              </a:rPr>
              <a:t> r </a:t>
            </a:r>
            <a:r>
              <a:rPr lang="el-GR" altLang="el-GR" sz="2000" dirty="0">
                <a:cs typeface="Times New Roman" panose="02020603050405020304" pitchFamily="18" charset="0"/>
                <a:sym typeface="Symbol" panose="05050102010706020507" pitchFamily="18" charset="2"/>
              </a:rPr>
              <a:t></a:t>
            </a:r>
            <a:r>
              <a:rPr lang="el-GR" altLang="el-GR" sz="2000" dirty="0">
                <a:cs typeface="Times New Roman" panose="02020603050405020304" pitchFamily="18" charset="0"/>
              </a:rPr>
              <a:t> +1</a:t>
            </a:r>
            <a:endParaRPr lang="en-GB" altLang="el-GR" sz="2000" dirty="0">
              <a:cs typeface="Times New Roman" panose="02020603050405020304" pitchFamily="18" charset="0"/>
            </a:endParaRPr>
          </a:p>
          <a:p>
            <a:pPr>
              <a:buFontTx/>
              <a:buNone/>
            </a:pPr>
            <a:r>
              <a:rPr lang="el-GR" altLang="el-GR" sz="2000" dirty="0"/>
              <a:t>	</a:t>
            </a:r>
            <a:r>
              <a:rPr lang="el-GR" altLang="el-GR" sz="2000" dirty="0">
                <a:cs typeface="Times New Roman" panose="02020603050405020304" pitchFamily="18" charset="0"/>
              </a:rPr>
              <a:t>και είναι μέτρο της γραμμικότητας της καμπύλης βαθμονόμησης. </a:t>
            </a:r>
            <a:endParaRPr lang="en-GB" altLang="el-GR" sz="2000" dirty="0">
              <a:cs typeface="Times New Roman" panose="02020603050405020304" pitchFamily="18" charset="0"/>
            </a:endParaRPr>
          </a:p>
          <a:p>
            <a:r>
              <a:rPr lang="el-GR" altLang="el-GR" sz="2000" dirty="0">
                <a:cs typeface="Times New Roman" panose="02020603050405020304" pitchFamily="18" charset="0"/>
              </a:rPr>
              <a:t>Έχει περισσότερη αξία στην ανάλυση συσχετίσεως πειραματικών δεδομένων (</a:t>
            </a:r>
            <a:r>
              <a:rPr lang="el-GR" altLang="el-GR" sz="2000" dirty="0" err="1">
                <a:cs typeface="Times New Roman" panose="02020603050405020304" pitchFamily="18" charset="0"/>
              </a:rPr>
              <a:t>correlation</a:t>
            </a:r>
            <a:r>
              <a:rPr lang="el-GR" altLang="el-GR" sz="2000" dirty="0">
                <a:cs typeface="Times New Roman" panose="02020603050405020304" pitchFamily="18" charset="0"/>
              </a:rPr>
              <a:t> </a:t>
            </a:r>
            <a:r>
              <a:rPr lang="el-GR" altLang="el-GR" sz="2000" dirty="0" err="1">
                <a:cs typeface="Times New Roman" panose="02020603050405020304" pitchFamily="18" charset="0"/>
              </a:rPr>
              <a:t>analysis</a:t>
            </a:r>
            <a:r>
              <a:rPr lang="el-GR" altLang="el-GR" sz="2000" dirty="0">
                <a:cs typeface="Times New Roman" panose="02020603050405020304" pitchFamily="18" charset="0"/>
              </a:rPr>
              <a:t>). </a:t>
            </a:r>
            <a:endParaRPr lang="en-GB" altLang="el-GR" sz="2000" dirty="0">
              <a:cs typeface="Times New Roman" panose="02020603050405020304" pitchFamily="18" charset="0"/>
            </a:endParaRPr>
          </a:p>
          <a:p>
            <a:r>
              <a:rPr lang="el-GR" altLang="el-GR" sz="2000" dirty="0">
                <a:cs typeface="Times New Roman" panose="02020603050405020304" pitchFamily="18" charset="0"/>
              </a:rPr>
              <a:t>Ο έλεγχος σημαντικότητας του r επιτυγχάνεται με τον υπολογισμό του κριτηρίου </a:t>
            </a:r>
            <a:r>
              <a:rPr lang="el-GR" altLang="el-GR" sz="2000" dirty="0" err="1">
                <a:cs typeface="Times New Roman" panose="02020603050405020304" pitchFamily="18" charset="0"/>
              </a:rPr>
              <a:t>t</a:t>
            </a:r>
            <a:r>
              <a:rPr lang="el-GR" altLang="el-GR" sz="2000" baseline="-30000" dirty="0" err="1">
                <a:cs typeface="Times New Roman" panose="02020603050405020304" pitchFamily="18" charset="0"/>
              </a:rPr>
              <a:t>πειρ</a:t>
            </a:r>
            <a:r>
              <a:rPr lang="el-GR" altLang="el-GR" sz="2000" dirty="0">
                <a:cs typeface="Times New Roman" panose="02020603050405020304" pitchFamily="18" charset="0"/>
              </a:rPr>
              <a:t> και της σύγκρισης του προς το </a:t>
            </a:r>
            <a:r>
              <a:rPr lang="el-GR" altLang="el-GR" sz="2000" dirty="0" err="1">
                <a:cs typeface="Times New Roman" panose="02020603050405020304" pitchFamily="18" charset="0"/>
              </a:rPr>
              <a:t>t</a:t>
            </a:r>
            <a:r>
              <a:rPr lang="el-GR" altLang="el-GR" sz="2000" baseline="-30000" dirty="0" err="1">
                <a:cs typeface="Times New Roman" panose="02020603050405020304" pitchFamily="18" charset="0"/>
              </a:rPr>
              <a:t>θεωρ</a:t>
            </a:r>
            <a:r>
              <a:rPr lang="el-GR" altLang="el-GR" sz="2000" dirty="0">
                <a:cs typeface="Times New Roman" panose="02020603050405020304" pitchFamily="18" charset="0"/>
              </a:rPr>
              <a:t> από πίνακες </a:t>
            </a:r>
            <a:r>
              <a:rPr lang="el-GR" altLang="el-GR" sz="2000" dirty="0" err="1">
                <a:cs typeface="Times New Roman" panose="02020603050405020304" pitchFamily="18" charset="0"/>
              </a:rPr>
              <a:t>two-tailed</a:t>
            </a:r>
            <a:r>
              <a:rPr lang="el-GR" altLang="el-GR" sz="2000" dirty="0">
                <a:cs typeface="Times New Roman" panose="02020603050405020304" pitchFamily="18" charset="0"/>
              </a:rPr>
              <a:t> t-</a:t>
            </a:r>
            <a:r>
              <a:rPr lang="el-GR" altLang="el-GR" sz="2000" dirty="0" err="1">
                <a:cs typeface="Times New Roman" panose="02020603050405020304" pitchFamily="18" charset="0"/>
              </a:rPr>
              <a:t>test</a:t>
            </a:r>
            <a:r>
              <a:rPr lang="el-GR" altLang="el-GR" sz="2000" dirty="0">
                <a:cs typeface="Times New Roman" panose="02020603050405020304" pitchFamily="18" charset="0"/>
              </a:rPr>
              <a:t> για βαθμούς ελευθερίας v = n-2. Εάν </a:t>
            </a:r>
            <a:r>
              <a:rPr lang="el-GR" altLang="el-GR" sz="2000" dirty="0" err="1">
                <a:cs typeface="Times New Roman" panose="02020603050405020304" pitchFamily="18" charset="0"/>
              </a:rPr>
              <a:t>t</a:t>
            </a:r>
            <a:r>
              <a:rPr lang="el-GR" altLang="el-GR" sz="2000" baseline="-30000" dirty="0" err="1">
                <a:cs typeface="Times New Roman" panose="02020603050405020304" pitchFamily="18" charset="0"/>
              </a:rPr>
              <a:t>πειρ</a:t>
            </a:r>
            <a:r>
              <a:rPr lang="el-GR" altLang="el-GR" sz="2000" dirty="0">
                <a:cs typeface="Times New Roman" panose="02020603050405020304" pitchFamily="18" charset="0"/>
              </a:rPr>
              <a:t> &gt; </a:t>
            </a:r>
            <a:r>
              <a:rPr lang="el-GR" altLang="el-GR" sz="2000" dirty="0" err="1">
                <a:cs typeface="Times New Roman" panose="02020603050405020304" pitchFamily="18" charset="0"/>
              </a:rPr>
              <a:t>t</a:t>
            </a:r>
            <a:r>
              <a:rPr lang="el-GR" altLang="el-GR" sz="2000" baseline="-30000" dirty="0" err="1">
                <a:cs typeface="Times New Roman" panose="02020603050405020304" pitchFamily="18" charset="0"/>
              </a:rPr>
              <a:t>θεωρ</a:t>
            </a:r>
            <a:r>
              <a:rPr lang="el-GR" altLang="el-GR" sz="2000" dirty="0">
                <a:cs typeface="Times New Roman" panose="02020603050405020304" pitchFamily="18" charset="0"/>
              </a:rPr>
              <a:t> τότε υπάρχει σημαντική συσχέτιση</a:t>
            </a:r>
            <a:r>
              <a:rPr lang="el-GR" altLang="el-GR" sz="2000" dirty="0" smtClean="0">
                <a:cs typeface="Times New Roman" panose="02020603050405020304" pitchFamily="18" charset="0"/>
              </a:rPr>
              <a:t>.</a:t>
            </a:r>
            <a:endParaRPr lang="en-GB" altLang="el-GR" sz="2000" dirty="0"/>
          </a:p>
        </p:txBody>
      </p:sp>
    </p:spTree>
    <p:extLst>
      <p:ext uri="{BB962C8B-B14F-4D97-AF65-F5344CB8AC3E}">
        <p14:creationId xmlns:p14="http://schemas.microsoft.com/office/powerpoint/2010/main" val="10435750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ltLang="el-GR" sz="2800" dirty="0">
                <a:cs typeface="Times New Roman" panose="02020603050405020304" pitchFamily="18" charset="0"/>
              </a:rPr>
              <a:t>ΑΝΑΛΥΤΙΚΕΣ ΤΕΧΝΙΚΕΣ</a:t>
            </a:r>
            <a:r>
              <a:rPr lang="en-GB" altLang="el-GR" sz="2800" dirty="0"/>
              <a:t> </a:t>
            </a:r>
          </a:p>
        </p:txBody>
      </p:sp>
      <p:sp>
        <p:nvSpPr>
          <p:cNvPr id="5123" name="Rectangle 3"/>
          <p:cNvSpPr>
            <a:spLocks noGrp="1" noChangeArrowheads="1"/>
          </p:cNvSpPr>
          <p:nvPr>
            <p:ph type="body" idx="1"/>
          </p:nvPr>
        </p:nvSpPr>
        <p:spPr/>
        <p:txBody>
          <a:bodyPr/>
          <a:lstStyle/>
          <a:p>
            <a:r>
              <a:rPr lang="el-GR" altLang="el-GR" sz="2400" b="1" dirty="0"/>
              <a:t>ΥΓΡΟΧΗΜΙΚΕΣ ΤΕΧΝΙΚΕΣ</a:t>
            </a:r>
            <a:endParaRPr lang="en-GB" altLang="el-GR" sz="2400" dirty="0"/>
          </a:p>
          <a:p>
            <a:pPr>
              <a:buFontTx/>
              <a:buChar char="o"/>
            </a:pPr>
            <a:r>
              <a:rPr lang="el-GR" altLang="el-GR" sz="2400" dirty="0"/>
              <a:t>Ογκομετρική ανάλυση</a:t>
            </a:r>
            <a:endParaRPr lang="en-GB" altLang="el-GR" sz="2400" dirty="0"/>
          </a:p>
          <a:p>
            <a:pPr>
              <a:buFontTx/>
              <a:buChar char="o"/>
            </a:pPr>
            <a:r>
              <a:rPr lang="el-GR" altLang="el-GR" sz="2400" dirty="0"/>
              <a:t>Σταθμική ανάλυση</a:t>
            </a:r>
            <a:endParaRPr lang="en-GB" altLang="el-GR" sz="2400" dirty="0"/>
          </a:p>
          <a:p>
            <a:r>
              <a:rPr lang="el-GR" altLang="el-GR" sz="2400" b="1" dirty="0"/>
              <a:t>ΕΝΟΡΓΑΝΕΣ ΤΕΧΝΙΚΕΣ</a:t>
            </a:r>
            <a:endParaRPr lang="en-GB" altLang="el-GR" sz="2400" dirty="0"/>
          </a:p>
          <a:p>
            <a:pPr>
              <a:buFontTx/>
              <a:buChar char="o"/>
            </a:pPr>
            <a:r>
              <a:rPr lang="el-GR" altLang="el-GR" sz="2400" dirty="0"/>
              <a:t>Ηλεκτροχημικές </a:t>
            </a:r>
            <a:endParaRPr lang="en-GB" altLang="el-GR" sz="2400" dirty="0"/>
          </a:p>
          <a:p>
            <a:pPr>
              <a:buFontTx/>
              <a:buChar char="o"/>
            </a:pPr>
            <a:r>
              <a:rPr lang="el-GR" altLang="el-GR" sz="2400" dirty="0"/>
              <a:t>Φασματοχημικές</a:t>
            </a:r>
            <a:endParaRPr lang="en-GB" altLang="el-GR" sz="2400" dirty="0"/>
          </a:p>
          <a:p>
            <a:pPr>
              <a:buFontTx/>
              <a:buChar char="o"/>
            </a:pPr>
            <a:r>
              <a:rPr lang="el-GR" altLang="el-GR" sz="2400" dirty="0"/>
              <a:t>Χρωματογραφικές</a:t>
            </a:r>
            <a:endParaRPr lang="en-GB" altLang="el-GR" sz="2400" dirty="0"/>
          </a:p>
          <a:p>
            <a:pPr>
              <a:buFontTx/>
              <a:buChar char="o"/>
            </a:pPr>
            <a:r>
              <a:rPr lang="el-GR" altLang="el-GR" sz="2400" dirty="0"/>
              <a:t>Διάφορες (ανοσοχημικές, ραδιοχημικές, κλπ.)</a:t>
            </a:r>
            <a:endParaRPr lang="en-GB" altLang="el-GR" sz="2400" dirty="0"/>
          </a:p>
          <a:p>
            <a:endParaRPr lang="en-GB" altLang="el-GR" sz="2400" dirty="0"/>
          </a:p>
        </p:txBody>
      </p:sp>
    </p:spTree>
    <p:extLst>
      <p:ext uri="{BB962C8B-B14F-4D97-AF65-F5344CB8AC3E}">
        <p14:creationId xmlns:p14="http://schemas.microsoft.com/office/powerpoint/2010/main" val="2454892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l-GR" altLang="el-GR" sz="3200" dirty="0">
                <a:cs typeface="Times New Roman" panose="02020603050405020304" pitchFamily="18" charset="0"/>
              </a:rPr>
              <a:t>ΣΥΝΤΕΛΕΣΤΗΣ </a:t>
            </a:r>
            <a:r>
              <a:rPr lang="el-GR" altLang="el-GR" sz="3200" dirty="0" smtClean="0">
                <a:cs typeface="Times New Roman" panose="02020603050405020304" pitchFamily="18" charset="0"/>
              </a:rPr>
              <a:t>ΣΥΣΧΕΤΙΣΕΩΣ</a:t>
            </a:r>
            <a:r>
              <a:rPr lang="en-US" altLang="el-GR" sz="3200" dirty="0">
                <a:cs typeface="Times New Roman" panose="02020603050405020304" pitchFamily="18" charset="0"/>
              </a:rPr>
              <a:t/>
            </a:r>
            <a:br>
              <a:rPr lang="en-US" altLang="el-GR" sz="3200" dirty="0">
                <a:cs typeface="Times New Roman" panose="02020603050405020304" pitchFamily="18" charset="0"/>
              </a:rPr>
            </a:br>
            <a:r>
              <a:rPr lang="en-US" altLang="el-GR" sz="3200" dirty="0" smtClean="0">
                <a:cs typeface="Times New Roman" panose="02020603050405020304" pitchFamily="18" charset="0"/>
              </a:rPr>
              <a:t>(CORRELATION </a:t>
            </a:r>
            <a:r>
              <a:rPr lang="en-US" altLang="el-GR" sz="3200" dirty="0">
                <a:cs typeface="Times New Roman" panose="02020603050405020304" pitchFamily="18" charset="0"/>
              </a:rPr>
              <a:t>COEFFICIENT)</a:t>
            </a:r>
            <a:endParaRPr lang="en-GB" altLang="el-GR" sz="3200" dirty="0">
              <a:cs typeface="Times New Roman" panose="02020603050405020304" pitchFamily="18" charset="0"/>
            </a:endParaRPr>
          </a:p>
        </p:txBody>
      </p:sp>
      <p:sp>
        <p:nvSpPr>
          <p:cNvPr id="27651" name="Rectangle 3"/>
          <p:cNvSpPr>
            <a:spLocks noGrp="1" noChangeArrowheads="1"/>
          </p:cNvSpPr>
          <p:nvPr>
            <p:ph type="body" idx="1"/>
          </p:nvPr>
        </p:nvSpPr>
        <p:spPr>
          <a:xfrm>
            <a:off x="685800" y="1981200"/>
            <a:ext cx="7772400" cy="3248000"/>
          </a:xfrm>
        </p:spPr>
        <p:txBody>
          <a:bodyPr/>
          <a:lstStyle/>
          <a:p>
            <a:pPr>
              <a:buFontTx/>
              <a:buNone/>
            </a:pPr>
            <a:r>
              <a:rPr lang="el-GR" altLang="el-GR" sz="2400" dirty="0"/>
              <a:t>Τύποι </a:t>
            </a:r>
            <a:r>
              <a:rPr lang="en-US" altLang="el-GR" sz="2400" dirty="0"/>
              <a:t>r </a:t>
            </a:r>
            <a:r>
              <a:rPr lang="el-GR" altLang="el-GR" sz="2400" dirty="0"/>
              <a:t>και </a:t>
            </a:r>
            <a:r>
              <a:rPr lang="en-US" altLang="el-GR" sz="2400" dirty="0"/>
              <a:t>t</a:t>
            </a:r>
            <a:r>
              <a:rPr lang="el-GR" altLang="el-GR" sz="2400" baseline="-25000" dirty="0" err="1"/>
              <a:t>πειρ</a:t>
            </a:r>
            <a:r>
              <a:rPr lang="el-GR" altLang="el-GR" sz="2400" dirty="0"/>
              <a:t>:</a:t>
            </a:r>
            <a:endParaRPr lang="en-GB" altLang="el-GR" sz="2400" dirty="0"/>
          </a:p>
        </p:txBody>
      </p:sp>
      <p:sp>
        <p:nvSpPr>
          <p:cNvPr id="27653" name="Rectangle 5"/>
          <p:cNvSpPr>
            <a:spLocks noChangeArrowheads="1"/>
          </p:cNvSpPr>
          <p:nvPr/>
        </p:nvSpPr>
        <p:spPr bwMode="auto">
          <a:xfrm>
            <a:off x="3557588" y="30051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7652" name="Object 4"/>
          <p:cNvGraphicFramePr>
            <a:graphicFrameLocks noChangeAspect="1"/>
          </p:cNvGraphicFramePr>
          <p:nvPr>
            <p:extLst>
              <p:ext uri="{D42A27DB-BD31-4B8C-83A1-F6EECF244321}">
                <p14:modId xmlns:p14="http://schemas.microsoft.com/office/powerpoint/2010/main" val="4102422908"/>
              </p:ext>
            </p:extLst>
          </p:nvPr>
        </p:nvGraphicFramePr>
        <p:xfrm>
          <a:off x="1028700" y="3286124"/>
          <a:ext cx="3048000" cy="1273175"/>
        </p:xfrm>
        <a:graphic>
          <a:graphicData uri="http://schemas.openxmlformats.org/presentationml/2006/ole">
            <mc:AlternateContent xmlns:mc="http://schemas.openxmlformats.org/markup-compatibility/2006">
              <mc:Choice xmlns:v="urn:schemas-microsoft-com:vml" Requires="v">
                <p:oleObj spid="_x0000_s7210" r:id="rId3" imgW="2032000" imgH="850900" progId="Equation.3">
                  <p:embed/>
                </p:oleObj>
              </mc:Choice>
              <mc:Fallback>
                <p:oleObj r:id="rId3" imgW="2032000" imgH="8509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28700" y="3286124"/>
                        <a:ext cx="3048000" cy="127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655" name="Rectangle 7"/>
          <p:cNvSpPr>
            <a:spLocks noChangeArrowheads="1"/>
          </p:cNvSpPr>
          <p:nvPr/>
        </p:nvSpPr>
        <p:spPr bwMode="auto">
          <a:xfrm>
            <a:off x="4014788" y="3186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27654" name="Object 6"/>
          <p:cNvGraphicFramePr>
            <a:graphicFrameLocks noChangeAspect="1"/>
          </p:cNvGraphicFramePr>
          <p:nvPr>
            <p:extLst>
              <p:ext uri="{D42A27DB-BD31-4B8C-83A1-F6EECF244321}">
                <p14:modId xmlns:p14="http://schemas.microsoft.com/office/powerpoint/2010/main" val="2106919308"/>
              </p:ext>
            </p:extLst>
          </p:nvPr>
        </p:nvGraphicFramePr>
        <p:xfrm>
          <a:off x="4416185" y="3286124"/>
          <a:ext cx="2409825" cy="1050925"/>
        </p:xfrm>
        <a:graphic>
          <a:graphicData uri="http://schemas.openxmlformats.org/presentationml/2006/ole">
            <mc:AlternateContent xmlns:mc="http://schemas.openxmlformats.org/markup-compatibility/2006">
              <mc:Choice xmlns:v="urn:schemas-microsoft-com:vml" Requires="v">
                <p:oleObj spid="_x0000_s7211" r:id="rId5" imgW="1117115" imgH="482391" progId="Equation.3">
                  <p:embed/>
                </p:oleObj>
              </mc:Choice>
              <mc:Fallback>
                <p:oleObj r:id="rId5" imgW="1117115" imgH="482391"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6185" y="3286124"/>
                        <a:ext cx="2409825" cy="1050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382732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GB" altLang="el-GR" sz="3200" dirty="0">
                <a:cs typeface="Times New Roman" panose="02020603050405020304" pitchFamily="18" charset="0"/>
              </a:rPr>
              <a:t>ΓΕΝΙΚΕΣ ΜΕΘΟΔΟΙ ΠΟΣΟΤΙΚΟΠΟΙΗΣΗΣ</a:t>
            </a:r>
            <a:r>
              <a:rPr lang="en-GB" altLang="el-GR" sz="3200" dirty="0"/>
              <a:t> </a:t>
            </a:r>
          </a:p>
        </p:txBody>
      </p:sp>
      <p:sp>
        <p:nvSpPr>
          <p:cNvPr id="28675" name="Rectangle 3"/>
          <p:cNvSpPr>
            <a:spLocks noGrp="1" noChangeArrowheads="1"/>
          </p:cNvSpPr>
          <p:nvPr>
            <p:ph type="body" idx="1"/>
          </p:nvPr>
        </p:nvSpPr>
        <p:spPr/>
        <p:txBody>
          <a:bodyPr/>
          <a:lstStyle/>
          <a:p>
            <a:pPr marL="609600" indent="-609600">
              <a:buFontTx/>
              <a:buAutoNum type="arabicPeriod"/>
            </a:pPr>
            <a:r>
              <a:rPr lang="el-GR" altLang="el-GR" sz="2000" dirty="0"/>
              <a:t>Μέθοδος πολλαπλών εξωτερικών προτύπων / Καμπύλης αναφοράς (</a:t>
            </a:r>
            <a:r>
              <a:rPr lang="en-US" altLang="el-GR" sz="2000" dirty="0"/>
              <a:t>multiple external standards</a:t>
            </a:r>
            <a:r>
              <a:rPr lang="el-GR" altLang="el-GR" sz="2000" dirty="0"/>
              <a:t> / </a:t>
            </a:r>
            <a:r>
              <a:rPr lang="en-US" altLang="el-GR" sz="2000" dirty="0"/>
              <a:t>calibration curve</a:t>
            </a:r>
            <a:r>
              <a:rPr lang="el-GR" altLang="el-GR" sz="2000" dirty="0"/>
              <a:t>).</a:t>
            </a:r>
            <a:endParaRPr lang="en-GB" altLang="el-GR" sz="2000" dirty="0"/>
          </a:p>
          <a:p>
            <a:pPr marL="609600" indent="-609600">
              <a:buFontTx/>
              <a:buAutoNum type="arabicPeriod"/>
            </a:pPr>
            <a:r>
              <a:rPr lang="el-GR" altLang="el-GR" sz="2000" dirty="0"/>
              <a:t>Μέθοδος παρεμβολής (</a:t>
            </a:r>
            <a:r>
              <a:rPr lang="en-US" altLang="el-GR" sz="2000" dirty="0"/>
              <a:t>bracketing</a:t>
            </a:r>
            <a:r>
              <a:rPr lang="el-GR" altLang="el-GR" sz="2000" dirty="0"/>
              <a:t>).</a:t>
            </a:r>
            <a:endParaRPr lang="en-GB" altLang="el-GR" sz="2000" dirty="0"/>
          </a:p>
          <a:p>
            <a:pPr marL="609600" indent="-609600">
              <a:buFontTx/>
              <a:buAutoNum type="arabicPeriod"/>
            </a:pPr>
            <a:r>
              <a:rPr lang="el-GR" altLang="el-GR" sz="2000" dirty="0"/>
              <a:t>Μέθοδος ενός εξωτερικού προτύπου (</a:t>
            </a:r>
            <a:r>
              <a:rPr lang="en-US" altLang="el-GR" sz="2000" dirty="0"/>
              <a:t>single external standard</a:t>
            </a:r>
            <a:r>
              <a:rPr lang="el-GR" altLang="el-GR" sz="2000" dirty="0"/>
              <a:t>).</a:t>
            </a:r>
            <a:endParaRPr lang="en-GB" altLang="el-GR" sz="2000" dirty="0"/>
          </a:p>
          <a:p>
            <a:pPr marL="609600" indent="-609600">
              <a:buFontTx/>
              <a:buAutoNum type="arabicPeriod"/>
            </a:pPr>
            <a:r>
              <a:rPr lang="el-GR" altLang="el-GR" sz="2000" dirty="0"/>
              <a:t>Μέθοδος προσθήκης γνωστής ποσότητας (</a:t>
            </a:r>
            <a:r>
              <a:rPr lang="en-US" altLang="el-GR" sz="2000" dirty="0"/>
              <a:t>standard addition method</a:t>
            </a:r>
            <a:r>
              <a:rPr lang="el-GR" altLang="el-GR" sz="2000" dirty="0"/>
              <a:t>)</a:t>
            </a:r>
            <a:endParaRPr lang="en-GB" altLang="el-GR" sz="2000" dirty="0"/>
          </a:p>
          <a:p>
            <a:pPr marL="609600" indent="-609600">
              <a:buFontTx/>
              <a:buAutoNum type="arabicPeriod"/>
            </a:pPr>
            <a:r>
              <a:rPr lang="el-GR" altLang="el-GR" sz="2000" dirty="0"/>
              <a:t>Μέθοδος πολλαπλών προσθηκών γνωστών ποσοτήτων (</a:t>
            </a:r>
            <a:r>
              <a:rPr lang="en-US" altLang="el-GR" sz="2000" dirty="0"/>
              <a:t>multiple standard addition</a:t>
            </a:r>
            <a:r>
              <a:rPr lang="el-GR" altLang="el-GR" sz="2000" dirty="0"/>
              <a:t>).</a:t>
            </a:r>
            <a:endParaRPr lang="en-GB" altLang="el-GR" sz="2000" dirty="0"/>
          </a:p>
          <a:p>
            <a:pPr marL="609600" indent="-609600">
              <a:buFontTx/>
              <a:buAutoNum type="arabicPeriod"/>
            </a:pPr>
            <a:r>
              <a:rPr lang="el-GR" altLang="el-GR" sz="2000" dirty="0"/>
              <a:t>Μέθοδος μειώσεως κατά γνωστή ποσότητα (</a:t>
            </a:r>
            <a:r>
              <a:rPr lang="en-US" altLang="el-GR" sz="2000" dirty="0"/>
              <a:t>standard subtraction</a:t>
            </a:r>
            <a:r>
              <a:rPr lang="el-GR" altLang="el-GR" sz="2000" dirty="0"/>
              <a:t>).</a:t>
            </a:r>
            <a:endParaRPr lang="en-GB" altLang="el-GR" sz="2000" dirty="0"/>
          </a:p>
          <a:p>
            <a:pPr marL="609600" indent="-609600">
              <a:buFontTx/>
              <a:buAutoNum type="arabicPeriod"/>
            </a:pPr>
            <a:r>
              <a:rPr lang="el-GR" altLang="el-GR" sz="2000" dirty="0"/>
              <a:t>Μέθοδος εσωτερικού προτύπου (</a:t>
            </a:r>
            <a:r>
              <a:rPr lang="en-US" altLang="el-GR" sz="2000" dirty="0"/>
              <a:t>internal standard</a:t>
            </a:r>
            <a:r>
              <a:rPr lang="el-GR" altLang="el-GR" sz="2000" dirty="0"/>
              <a:t>).</a:t>
            </a:r>
            <a:endParaRPr lang="en-GB" altLang="el-GR" sz="2000" dirty="0"/>
          </a:p>
          <a:p>
            <a:pPr marL="609600" indent="-609600">
              <a:buFontTx/>
              <a:buAutoNum type="arabicPeriod"/>
            </a:pPr>
            <a:r>
              <a:rPr lang="el-GR" altLang="el-GR" sz="2000" dirty="0"/>
              <a:t>Μέθοδος κανονικοποίησης (</a:t>
            </a:r>
            <a:r>
              <a:rPr lang="el-GR" altLang="el-GR" sz="2000" dirty="0" err="1"/>
              <a:t>normalization</a:t>
            </a:r>
            <a:r>
              <a:rPr lang="el-GR" altLang="el-GR" sz="2000" dirty="0"/>
              <a:t>).</a:t>
            </a:r>
            <a:endParaRPr lang="en-GB" altLang="el-GR" sz="2000" dirty="0"/>
          </a:p>
          <a:p>
            <a:pPr marL="609600" indent="-609600"/>
            <a:endParaRPr lang="en-GB" altLang="el-GR" sz="2000" dirty="0"/>
          </a:p>
        </p:txBody>
      </p:sp>
    </p:spTree>
    <p:extLst>
      <p:ext uri="{BB962C8B-B14F-4D97-AF65-F5344CB8AC3E}">
        <p14:creationId xmlns:p14="http://schemas.microsoft.com/office/powerpoint/2010/main" val="29520135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ΠΟΛΛΑΠΛΩΝ ΕΞΩΤΕΡΙΚΩΝ ΠΡΟΤΥΠΩΝ / ΚΑΜΠΥΛΗΣ </a:t>
            </a:r>
            <a:r>
              <a:rPr lang="el-GR" altLang="el-GR" sz="3200" dirty="0" smtClean="0">
                <a:cs typeface="Times New Roman" panose="02020603050405020304" pitchFamily="18" charset="0"/>
              </a:rPr>
              <a:t>ΑΝΑΦΟΡΑΣ </a:t>
            </a:r>
            <a:r>
              <a:rPr lang="el-GR" altLang="el-GR" sz="3200" dirty="0" smtClean="0"/>
              <a:t>(1</a:t>
            </a:r>
            <a:r>
              <a:rPr lang="el-GR" altLang="el-GR" sz="3200" dirty="0"/>
              <a:t>)</a:t>
            </a:r>
            <a:endParaRPr lang="en-GB" altLang="el-GR" sz="3200" dirty="0"/>
          </a:p>
        </p:txBody>
      </p:sp>
      <p:sp>
        <p:nvSpPr>
          <p:cNvPr id="29699" name="Rectangle 3"/>
          <p:cNvSpPr>
            <a:spLocks noGrp="1" noChangeArrowheads="1"/>
          </p:cNvSpPr>
          <p:nvPr>
            <p:ph type="body" idx="1"/>
          </p:nvPr>
        </p:nvSpPr>
        <p:spPr/>
        <p:txBody>
          <a:bodyPr/>
          <a:lstStyle/>
          <a:p>
            <a:pPr>
              <a:lnSpc>
                <a:spcPct val="90000"/>
              </a:lnSpc>
            </a:pPr>
            <a:r>
              <a:rPr lang="el-GR" altLang="el-GR" sz="2000" dirty="0">
                <a:cs typeface="Times New Roman" panose="02020603050405020304" pitchFamily="18" charset="0"/>
              </a:rPr>
              <a:t>Βασίζεται στη βαθμονόμηση της μετρητικής διατάξεως και γενικότερα της μεθόδου με χρήση προτύπων εργασίας (</a:t>
            </a:r>
            <a:r>
              <a:rPr lang="en-US" altLang="el-GR" sz="2000" dirty="0">
                <a:cs typeface="Times New Roman" panose="02020603050405020304" pitchFamily="18" charset="0"/>
              </a:rPr>
              <a:t>working standards</a:t>
            </a:r>
            <a:r>
              <a:rPr lang="el-GR" altLang="el-GR" sz="2000" dirty="0">
                <a:cs typeface="Times New Roman" panose="02020603050405020304" pitchFamily="18" charset="0"/>
              </a:rPr>
              <a:t>) του αναλύτη.</a:t>
            </a:r>
            <a:endParaRPr lang="en-US" altLang="el-GR" sz="2000" dirty="0">
              <a:cs typeface="Times New Roman" panose="02020603050405020304" pitchFamily="18" charset="0"/>
            </a:endParaRPr>
          </a:p>
          <a:p>
            <a:pPr>
              <a:lnSpc>
                <a:spcPct val="90000"/>
              </a:lnSpc>
            </a:pPr>
            <a:r>
              <a:rPr lang="el-GR" altLang="el-GR" sz="2000" dirty="0">
                <a:cs typeface="Times New Roman" panose="02020603050405020304" pitchFamily="18" charset="0"/>
              </a:rPr>
              <a:t> Τα πρότυπα εργασίας μπορεί να είναι καθαρά διαλύματα αναλύτη στο χρησιμοποιούμενο διαλύτη, στην περίπτωση όμως που το μητρικό υλικό των δειγμάτων (</a:t>
            </a:r>
            <a:r>
              <a:rPr lang="en-US" altLang="el-GR" sz="2000" dirty="0">
                <a:cs typeface="Times New Roman" panose="02020603050405020304" pitchFamily="18" charset="0"/>
              </a:rPr>
              <a:t>matrix</a:t>
            </a:r>
            <a:r>
              <a:rPr lang="el-GR" altLang="el-GR" sz="2000" dirty="0">
                <a:cs typeface="Times New Roman" panose="02020603050405020304" pitchFamily="18" charset="0"/>
              </a:rPr>
              <a:t>) επηρεάζει την απόκριση της μεθόδου, τα πρότυπα πρέπει να παρασκευασθούν στο ίδιο μητρικό υλικό.</a:t>
            </a:r>
            <a:endParaRPr lang="en-US" altLang="el-GR" sz="2000" dirty="0">
              <a:cs typeface="Times New Roman" panose="02020603050405020304" pitchFamily="18" charset="0"/>
            </a:endParaRPr>
          </a:p>
          <a:p>
            <a:pPr>
              <a:lnSpc>
                <a:spcPct val="90000"/>
              </a:lnSpc>
            </a:pPr>
            <a:r>
              <a:rPr lang="el-GR" altLang="el-GR" sz="2000" dirty="0">
                <a:cs typeface="Times New Roman" panose="02020603050405020304" pitchFamily="18" charset="0"/>
              </a:rPr>
              <a:t> Η μελέτη επίδρασης του μητρικού υλικού επιτυγχάνεται με τη σύγκριση των εξισώσεων παλινδρόμησης από πρότυπα σε μητρικό υλικό και καθαρό διαλύτη. </a:t>
            </a:r>
            <a:endParaRPr lang="en-US" altLang="el-GR" sz="2000" dirty="0">
              <a:cs typeface="Times New Roman" panose="02020603050405020304" pitchFamily="18" charset="0"/>
            </a:endParaRPr>
          </a:p>
          <a:p>
            <a:pPr>
              <a:lnSpc>
                <a:spcPct val="90000"/>
              </a:lnSpc>
            </a:pPr>
            <a:r>
              <a:rPr lang="el-GR" altLang="el-GR" sz="2000" dirty="0">
                <a:cs typeface="Times New Roman" panose="02020603050405020304" pitchFamily="18" charset="0"/>
              </a:rPr>
              <a:t>Τα πρότυπα πρέπει να είναι ομοιόμορφα κατανεμημένα στη γραμμική περιοχή και οπωσδήποτε να περικλείουν τις αναμενόμενες συγκεντρώσεις αγνώστων. </a:t>
            </a:r>
            <a:endParaRPr lang="en-US" altLang="el-GR" sz="2000" dirty="0">
              <a:cs typeface="Times New Roman" panose="02020603050405020304" pitchFamily="18" charset="0"/>
            </a:endParaRPr>
          </a:p>
          <a:p>
            <a:pPr>
              <a:lnSpc>
                <a:spcPct val="90000"/>
              </a:lnSpc>
            </a:pPr>
            <a:r>
              <a:rPr lang="el-GR" altLang="el-GR" sz="2000" dirty="0">
                <a:cs typeface="Times New Roman" panose="02020603050405020304" pitchFamily="18" charset="0"/>
              </a:rPr>
              <a:t>Τα πρότυπα αναλύονται πριν και μετά τα άγνωστα ή μεταξύ των αγνώστων.</a:t>
            </a:r>
            <a:r>
              <a:rPr lang="en-GB" altLang="el-GR" sz="2000" dirty="0"/>
              <a:t> </a:t>
            </a:r>
          </a:p>
        </p:txBody>
      </p:sp>
    </p:spTree>
    <p:extLst>
      <p:ext uri="{BB962C8B-B14F-4D97-AF65-F5344CB8AC3E}">
        <p14:creationId xmlns:p14="http://schemas.microsoft.com/office/powerpoint/2010/main" val="20567947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ΠΟΛΛΑΠΛΩΝ ΕΞΩΤΕΡΙΚΩΝ ΠΡΟΤΥΠΩΝ / ΚΑΜΠΥΛΗΣ </a:t>
            </a:r>
            <a:r>
              <a:rPr lang="el-GR" altLang="el-GR" sz="3200" dirty="0" smtClean="0">
                <a:cs typeface="Times New Roman" panose="02020603050405020304" pitchFamily="18" charset="0"/>
              </a:rPr>
              <a:t>ΑΝΑΦΟΡΑΣ </a:t>
            </a:r>
            <a:r>
              <a:rPr lang="en-US" altLang="el-GR" sz="3200" dirty="0" smtClean="0">
                <a:cs typeface="Times New Roman" panose="02020603050405020304" pitchFamily="18" charset="0"/>
              </a:rPr>
              <a:t>(2</a:t>
            </a:r>
            <a:r>
              <a:rPr lang="en-US" altLang="el-GR" sz="3200" dirty="0">
                <a:cs typeface="Times New Roman" panose="02020603050405020304" pitchFamily="18" charset="0"/>
              </a:rPr>
              <a:t>)</a:t>
            </a:r>
            <a:endParaRPr lang="en-GB" altLang="el-GR" sz="3200" dirty="0">
              <a:cs typeface="Times New Roman" panose="02020603050405020304" pitchFamily="18" charset="0"/>
            </a:endParaRPr>
          </a:p>
        </p:txBody>
      </p:sp>
      <p:sp>
        <p:nvSpPr>
          <p:cNvPr id="30723" name="Rectangle 3"/>
          <p:cNvSpPr>
            <a:spLocks noGrp="1" noChangeArrowheads="1"/>
          </p:cNvSpPr>
          <p:nvPr>
            <p:ph type="body" idx="1"/>
          </p:nvPr>
        </p:nvSpPr>
        <p:spPr>
          <a:xfrm>
            <a:off x="685800" y="1981200"/>
            <a:ext cx="7772400" cy="3824064"/>
          </a:xfrm>
        </p:spPr>
        <p:txBody>
          <a:bodyPr/>
          <a:lstStyle/>
          <a:p>
            <a:pPr>
              <a:lnSpc>
                <a:spcPct val="90000"/>
              </a:lnSpc>
            </a:pPr>
            <a:r>
              <a:rPr lang="el-GR" altLang="el-GR" sz="2000" dirty="0"/>
              <a:t>Από τα ζεύγη τιμών  (</a:t>
            </a:r>
            <a:r>
              <a:rPr lang="en-US" altLang="el-GR" sz="2000" dirty="0"/>
              <a:t>x</a:t>
            </a:r>
            <a:r>
              <a:rPr lang="en-US" altLang="el-GR" sz="2000" baseline="-30000" dirty="0"/>
              <a:t>i</a:t>
            </a:r>
            <a:r>
              <a:rPr lang="el-GR" altLang="el-GR" sz="2000" dirty="0"/>
              <a:t>, </a:t>
            </a:r>
            <a:r>
              <a:rPr lang="en-US" altLang="el-GR" sz="2000" dirty="0" err="1"/>
              <a:t>y</a:t>
            </a:r>
            <a:r>
              <a:rPr lang="en-US" altLang="el-GR" sz="2000" baseline="-30000" dirty="0" err="1"/>
              <a:t>i</a:t>
            </a:r>
            <a:r>
              <a:rPr lang="el-GR" altLang="el-GR" sz="2000" dirty="0"/>
              <a:t>) χαράσσεται γραφικά η καμπύλη βαθμονόμησης (αναφοράς) σε </a:t>
            </a:r>
            <a:r>
              <a:rPr lang="el-GR" altLang="el-GR" sz="2000" dirty="0" err="1"/>
              <a:t>χιλιοστομετρικό</a:t>
            </a:r>
            <a:r>
              <a:rPr lang="el-GR" altLang="el-GR" sz="2000" dirty="0"/>
              <a:t> χάρτη (γραφική χάραξη), προτιμάται όμως να υπολογίζεται η εξίσωση της ευθείας παλινδρόμησης (</a:t>
            </a:r>
            <a:r>
              <a:rPr lang="en-US" altLang="el-GR" sz="2000" dirty="0"/>
              <a:t>regression equation</a:t>
            </a:r>
            <a:r>
              <a:rPr lang="el-GR" altLang="el-GR" sz="2000" dirty="0"/>
              <a:t>) με τη μέθοδο ελαχίστων τετραγώνων:</a:t>
            </a:r>
            <a:endParaRPr lang="en-GB" altLang="el-GR" sz="2000" dirty="0"/>
          </a:p>
          <a:p>
            <a:pPr algn="ctr">
              <a:lnSpc>
                <a:spcPct val="90000"/>
              </a:lnSpc>
              <a:buFontTx/>
              <a:buNone/>
            </a:pPr>
            <a:r>
              <a:rPr lang="en-US" altLang="el-GR" sz="2000" dirty="0">
                <a:cs typeface="Times New Roman" panose="02020603050405020304" pitchFamily="18" charset="0"/>
              </a:rPr>
              <a:t>y = a(±</a:t>
            </a:r>
            <a:r>
              <a:rPr lang="en-US" altLang="el-GR" sz="2000" dirty="0" err="1">
                <a:cs typeface="Times New Roman" panose="02020603050405020304" pitchFamily="18" charset="0"/>
              </a:rPr>
              <a:t>s</a:t>
            </a:r>
            <a:r>
              <a:rPr lang="en-US" altLang="el-GR" sz="2000" baseline="-30000" dirty="0" err="1">
                <a:cs typeface="Times New Roman" panose="02020603050405020304" pitchFamily="18" charset="0"/>
              </a:rPr>
              <a:t>a</a:t>
            </a:r>
            <a:r>
              <a:rPr lang="en-US" altLang="el-GR" sz="2000" dirty="0">
                <a:cs typeface="Times New Roman" panose="02020603050405020304" pitchFamily="18" charset="0"/>
              </a:rPr>
              <a:t>) + b(±</a:t>
            </a:r>
            <a:r>
              <a:rPr lang="en-US" altLang="el-GR" sz="2000" dirty="0" err="1">
                <a:cs typeface="Times New Roman" panose="02020603050405020304" pitchFamily="18" charset="0"/>
              </a:rPr>
              <a:t>s</a:t>
            </a:r>
            <a:r>
              <a:rPr lang="en-US" altLang="el-GR" sz="2000" baseline="-30000" dirty="0" err="1">
                <a:cs typeface="Times New Roman" panose="02020603050405020304" pitchFamily="18" charset="0"/>
              </a:rPr>
              <a:t>b</a:t>
            </a:r>
            <a:r>
              <a:rPr lang="en-US" altLang="el-GR" sz="2000" dirty="0">
                <a:cs typeface="Times New Roman" panose="02020603050405020304" pitchFamily="18" charset="0"/>
              </a:rPr>
              <a:t>) C, r = ………</a:t>
            </a:r>
            <a:endParaRPr lang="en-GB" altLang="el-GR" sz="2000" dirty="0">
              <a:cs typeface="Times New Roman" panose="02020603050405020304" pitchFamily="18" charset="0"/>
            </a:endParaRPr>
          </a:p>
          <a:p>
            <a:pPr>
              <a:lnSpc>
                <a:spcPct val="90000"/>
              </a:lnSpc>
            </a:pPr>
            <a:r>
              <a:rPr lang="el-GR" altLang="el-GR" sz="2000" dirty="0"/>
              <a:t>Ο υπολογισμός του αγνώστου γίνεται είτε γραφικά (πρέπει να αποφεύγεται) ή υπολογιστικά:</a:t>
            </a:r>
            <a:endParaRPr lang="en-GB" altLang="el-GR" sz="2000" dirty="0"/>
          </a:p>
          <a:p>
            <a:pPr>
              <a:lnSpc>
                <a:spcPct val="90000"/>
              </a:lnSpc>
            </a:pPr>
            <a:endParaRPr lang="en-GB" altLang="el-GR" sz="2000" dirty="0"/>
          </a:p>
        </p:txBody>
      </p:sp>
      <p:sp>
        <p:nvSpPr>
          <p:cNvPr id="30725" name="Rectangle 5"/>
          <p:cNvSpPr>
            <a:spLocks noChangeArrowheads="1"/>
          </p:cNvSpPr>
          <p:nvPr/>
        </p:nvSpPr>
        <p:spPr bwMode="auto">
          <a:xfrm>
            <a:off x="4186238"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0724" name="Object 4"/>
          <p:cNvGraphicFramePr>
            <a:graphicFrameLocks noChangeAspect="1"/>
          </p:cNvGraphicFramePr>
          <p:nvPr/>
        </p:nvGraphicFramePr>
        <p:xfrm>
          <a:off x="3654425" y="4648200"/>
          <a:ext cx="1833563" cy="928688"/>
        </p:xfrm>
        <a:graphic>
          <a:graphicData uri="http://schemas.openxmlformats.org/presentationml/2006/ole">
            <mc:AlternateContent xmlns:mc="http://schemas.openxmlformats.org/markup-compatibility/2006">
              <mc:Choice xmlns:v="urn:schemas-microsoft-com:vml" Requires="v">
                <p:oleObj spid="_x0000_s8214" r:id="rId3" imgW="774364" imgH="393529" progId="Equation.3">
                  <p:embed/>
                </p:oleObj>
              </mc:Choice>
              <mc:Fallback>
                <p:oleObj r:id="rId3" imgW="774364"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4425" y="4648200"/>
                        <a:ext cx="1833563" cy="928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394843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l-GR" altLang="el-GR" sz="3200" dirty="0">
                <a:cs typeface="Times New Roman" panose="02020603050405020304" pitchFamily="18" charset="0"/>
              </a:rPr>
              <a:t>ΜΕΘΟΔΟΣ ΠΟΛΛΑΠΛΩΝ ΕΞΩΤΕΡΙΚΩΝ ΠΡΟΤΥΠΩΝ / ΚΑΜΠΥΛΗΣ </a:t>
            </a:r>
            <a:r>
              <a:rPr lang="el-GR" altLang="el-GR" sz="3200" dirty="0" smtClean="0">
                <a:cs typeface="Times New Roman" panose="02020603050405020304" pitchFamily="18" charset="0"/>
              </a:rPr>
              <a:t>ΑΝΑΦΟΡΑΣ </a:t>
            </a:r>
            <a:r>
              <a:rPr lang="en-US" altLang="el-GR" sz="3200" dirty="0" smtClean="0">
                <a:cs typeface="Times New Roman" panose="02020603050405020304" pitchFamily="18" charset="0"/>
              </a:rPr>
              <a:t>(</a:t>
            </a:r>
            <a:r>
              <a:rPr lang="el-GR" altLang="el-GR" sz="3200" dirty="0"/>
              <a:t>3</a:t>
            </a:r>
            <a:r>
              <a:rPr lang="en-US" altLang="el-GR" sz="3200" dirty="0">
                <a:cs typeface="Times New Roman" panose="02020603050405020304" pitchFamily="18" charset="0"/>
              </a:rPr>
              <a:t>)</a:t>
            </a:r>
            <a:endParaRPr lang="en-GB" altLang="el-GR" sz="3200" dirty="0">
              <a:cs typeface="Times New Roman" panose="02020603050405020304" pitchFamily="18" charset="0"/>
            </a:endParaRPr>
          </a:p>
        </p:txBody>
      </p:sp>
      <p:sp>
        <p:nvSpPr>
          <p:cNvPr id="31747" name="Rectangle 3"/>
          <p:cNvSpPr>
            <a:spLocks noGrp="1" noChangeArrowheads="1"/>
          </p:cNvSpPr>
          <p:nvPr>
            <p:ph type="body" idx="1"/>
          </p:nvPr>
        </p:nvSpPr>
        <p:spPr/>
        <p:txBody>
          <a:bodyPr/>
          <a:lstStyle/>
          <a:p>
            <a:pPr>
              <a:lnSpc>
                <a:spcPct val="90000"/>
              </a:lnSpc>
            </a:pPr>
            <a:r>
              <a:rPr lang="el-GR" altLang="el-GR" sz="2400" dirty="0"/>
              <a:t>Η συχνότητα κατασκευής της καμπύλης αναφοράς εξαρτάται από την ανθεκτικότητα της μεθόδου. Η καθημερινή κατασκευή της εξασφαλίζει αξιοπιστία, αλλά συνεπάγεται κόστος και χρόνο. Σε μεθόδους αυξημένης ανθεκτικότητας μπορεί να ελέγχεται με την ανάλυση ενός προτύπου.</a:t>
            </a:r>
            <a:endParaRPr lang="en-GB" altLang="el-GR" sz="2400" dirty="0"/>
          </a:p>
          <a:p>
            <a:pPr>
              <a:lnSpc>
                <a:spcPct val="90000"/>
              </a:lnSpc>
            </a:pPr>
            <a:r>
              <a:rPr lang="el-GR" altLang="el-GR" sz="2400" dirty="0"/>
              <a:t>Ο αριθμός των προτύπων, σε περίπτωση γραμμικής σχέσεως βαθμονόμησης μπορεί να είναι 3-6, σε περιπτώσεις ρουτίνας, για απλό έλεγχο μπορεί να είναι και 1-2.</a:t>
            </a:r>
            <a:endParaRPr lang="en-GB" altLang="el-GR" sz="2400" dirty="0"/>
          </a:p>
          <a:p>
            <a:pPr>
              <a:lnSpc>
                <a:spcPct val="90000"/>
              </a:lnSpc>
            </a:pPr>
            <a:r>
              <a:rPr lang="el-GR" altLang="el-GR" sz="2400" dirty="0"/>
              <a:t>Αποτελεί την πλέον αξιόπιστη μέθοδο ποσοτικοποίησης.</a:t>
            </a:r>
            <a:endParaRPr lang="en-GB" altLang="el-GR" sz="2400" dirty="0"/>
          </a:p>
        </p:txBody>
      </p:sp>
    </p:spTree>
    <p:extLst>
      <p:ext uri="{BB962C8B-B14F-4D97-AF65-F5344CB8AC3E}">
        <p14:creationId xmlns:p14="http://schemas.microsoft.com/office/powerpoint/2010/main" val="28258728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ΠΑΡΕΜΒΟΛΗΣ (1)</a:t>
            </a:r>
            <a:r>
              <a:rPr lang="en-GB" altLang="el-GR" sz="3200" dirty="0"/>
              <a:t> </a:t>
            </a:r>
          </a:p>
        </p:txBody>
      </p:sp>
      <p:sp>
        <p:nvSpPr>
          <p:cNvPr id="32771" name="Rectangle 3"/>
          <p:cNvSpPr>
            <a:spLocks noGrp="1" noChangeArrowheads="1"/>
          </p:cNvSpPr>
          <p:nvPr>
            <p:ph type="body" idx="1"/>
          </p:nvPr>
        </p:nvSpPr>
        <p:spPr/>
        <p:txBody>
          <a:bodyPr/>
          <a:lstStyle/>
          <a:p>
            <a:r>
              <a:rPr lang="el-GR" altLang="el-GR" sz="2400" dirty="0"/>
              <a:t>Χρησιμοποιείται όταν η καμπύλη βαθμονόμησης δεν είναι γραμμική. πχ. στη </a:t>
            </a:r>
            <a:r>
              <a:rPr lang="el-GR" altLang="el-GR" sz="2400" dirty="0" err="1"/>
              <a:t>φλογοφωτομετρία</a:t>
            </a:r>
            <a:r>
              <a:rPr lang="el-GR" altLang="el-GR" sz="2400" dirty="0"/>
              <a:t>, όπου λόγω </a:t>
            </a:r>
            <a:r>
              <a:rPr lang="el-GR" altLang="el-GR" sz="2400" dirty="0" err="1"/>
              <a:t>αυτοαπορρόφησης</a:t>
            </a:r>
            <a:r>
              <a:rPr lang="el-GR" altLang="el-GR" sz="2400" dirty="0"/>
              <a:t> υπάρχει καμπύλωση προ τα κάτω.</a:t>
            </a:r>
            <a:endParaRPr lang="en-GB" altLang="el-GR" sz="2400" dirty="0"/>
          </a:p>
          <a:p>
            <a:r>
              <a:rPr lang="el-GR" altLang="el-GR" sz="2400" dirty="0"/>
              <a:t>Απαιτείται μεγάλος σχετικά αριθμός προτύπων και χαράσσεται η μη γραμμική καμπύλη βαθμονόμησης.</a:t>
            </a:r>
            <a:r>
              <a:rPr lang="en-GB" altLang="el-GR" sz="2400" dirty="0"/>
              <a:t> O</a:t>
            </a:r>
            <a:r>
              <a:rPr lang="el-GR" altLang="el-GR" sz="2400" dirty="0"/>
              <a:t> υπολογισμός του αγνώστου γίνεται γραφικά, χρησιμοποιώντας το τμήμα της καμπύλης μεταξύ δυο σημείων / προτύπων που περικλείουν (</a:t>
            </a:r>
            <a:r>
              <a:rPr lang="en-US" altLang="el-GR" sz="2400" dirty="0" err="1"/>
              <a:t>bracketimg</a:t>
            </a:r>
            <a:r>
              <a:rPr lang="el-GR" altLang="el-GR" sz="2400" dirty="0"/>
              <a:t>) το σήμα του αγνώστου και το οποίο τμήμα, χωρίς μεγάλο σφάλμα, θεωρείται γραμμικό.</a:t>
            </a:r>
            <a:endParaRPr lang="en-GB" altLang="el-GR" sz="2400" dirty="0"/>
          </a:p>
        </p:txBody>
      </p:sp>
    </p:spTree>
    <p:extLst>
      <p:ext uri="{BB962C8B-B14F-4D97-AF65-F5344CB8AC3E}">
        <p14:creationId xmlns:p14="http://schemas.microsoft.com/office/powerpoint/2010/main" val="40511395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ΠΑΡΕΜΒΟΛΗΣ (2)</a:t>
            </a:r>
            <a:r>
              <a:rPr lang="en-GB" altLang="el-GR" sz="3200" dirty="0"/>
              <a:t> </a:t>
            </a:r>
          </a:p>
        </p:txBody>
      </p:sp>
      <p:sp>
        <p:nvSpPr>
          <p:cNvPr id="55299" name="Rectangle 3"/>
          <p:cNvSpPr>
            <a:spLocks noGrp="1" noChangeArrowheads="1"/>
          </p:cNvSpPr>
          <p:nvPr>
            <p:ph type="body" idx="1"/>
          </p:nvPr>
        </p:nvSpPr>
        <p:spPr/>
        <p:txBody>
          <a:bodyPr/>
          <a:lstStyle/>
          <a:p>
            <a:r>
              <a:rPr lang="el-GR" altLang="el-GR" sz="2400" dirty="0"/>
              <a:t>Υπολογιστικά υπολογίζεται ως ακολούθως:</a:t>
            </a:r>
          </a:p>
          <a:p>
            <a:pPr lvl="1"/>
            <a:r>
              <a:rPr lang="el-GR" altLang="el-GR" sz="2400" dirty="0"/>
              <a:t>Πρότυπο 1 με συγκέντρωση </a:t>
            </a:r>
            <a:r>
              <a:rPr lang="en-GB" altLang="el-GR" sz="2400" dirty="0"/>
              <a:t>Cs1</a:t>
            </a:r>
            <a:r>
              <a:rPr lang="el-GR" altLang="el-GR" sz="2400" dirty="0"/>
              <a:t> και απόκριση </a:t>
            </a:r>
            <a:r>
              <a:rPr lang="en-GB" altLang="el-GR" sz="2400" dirty="0"/>
              <a:t>Ps1.</a:t>
            </a:r>
          </a:p>
          <a:p>
            <a:pPr lvl="1"/>
            <a:r>
              <a:rPr lang="el-GR" altLang="el-GR" sz="2400" dirty="0"/>
              <a:t>Πρότυπο 2 με συγκέντρωση </a:t>
            </a:r>
            <a:r>
              <a:rPr lang="en-GB" altLang="el-GR" sz="2400" dirty="0"/>
              <a:t>Cs2</a:t>
            </a:r>
            <a:r>
              <a:rPr lang="el-GR" altLang="el-GR" sz="2400" dirty="0"/>
              <a:t> και απόκριση </a:t>
            </a:r>
            <a:r>
              <a:rPr lang="en-GB" altLang="el-GR" sz="2400" dirty="0"/>
              <a:t>Ps2</a:t>
            </a:r>
            <a:endParaRPr lang="el-GR" altLang="el-GR" sz="2400" dirty="0"/>
          </a:p>
          <a:p>
            <a:pPr lvl="1"/>
            <a:r>
              <a:rPr lang="el-GR" altLang="el-GR" sz="2400" dirty="0"/>
              <a:t>Άγνωστο Χ με συγκέντρωση </a:t>
            </a:r>
            <a:r>
              <a:rPr lang="en-GB" altLang="el-GR" sz="2400" dirty="0" err="1"/>
              <a:t>Cx</a:t>
            </a:r>
            <a:r>
              <a:rPr lang="el-GR" altLang="el-GR" sz="2400" dirty="0"/>
              <a:t> και απόκριση </a:t>
            </a:r>
            <a:r>
              <a:rPr lang="en-GB" altLang="el-GR" sz="2400" dirty="0" err="1"/>
              <a:t>Px</a:t>
            </a:r>
            <a:r>
              <a:rPr lang="en-GB" altLang="el-GR" sz="2400" dirty="0"/>
              <a:t>.</a:t>
            </a:r>
          </a:p>
        </p:txBody>
      </p:sp>
    </p:spTree>
    <p:extLst>
      <p:ext uri="{BB962C8B-B14F-4D97-AF65-F5344CB8AC3E}">
        <p14:creationId xmlns:p14="http://schemas.microsoft.com/office/powerpoint/2010/main" val="398715727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title"/>
          </p:nvPr>
        </p:nvSpPr>
        <p:spPr/>
        <p:txBody>
          <a:bodyPr/>
          <a:lstStyle/>
          <a:p>
            <a:r>
              <a:rPr lang="en-GB" altLang="el-GR" sz="3200" dirty="0">
                <a:cs typeface="Times New Roman" panose="02020603050405020304" pitchFamily="18" charset="0"/>
              </a:rPr>
              <a:t>ΜΕΘΟΔΟΣ ΠΑΡΕΜΒΟΛΗΣ (3)</a:t>
            </a:r>
          </a:p>
        </p:txBody>
      </p:sp>
      <p:graphicFrame>
        <p:nvGraphicFramePr>
          <p:cNvPr id="57349" name="Object 5"/>
          <p:cNvGraphicFramePr>
            <a:graphicFrameLocks noGrp="1" noChangeAspect="1"/>
          </p:cNvGraphicFramePr>
          <p:nvPr>
            <p:ph idx="1"/>
            <p:extLst>
              <p:ext uri="{D42A27DB-BD31-4B8C-83A1-F6EECF244321}">
                <p14:modId xmlns:p14="http://schemas.microsoft.com/office/powerpoint/2010/main" val="521523983"/>
              </p:ext>
            </p:extLst>
          </p:nvPr>
        </p:nvGraphicFramePr>
        <p:xfrm>
          <a:off x="912813" y="1457325"/>
          <a:ext cx="7546975" cy="3873500"/>
        </p:xfrm>
        <a:graphic>
          <a:graphicData uri="http://schemas.openxmlformats.org/presentationml/2006/ole">
            <mc:AlternateContent xmlns:mc="http://schemas.openxmlformats.org/markup-compatibility/2006">
              <mc:Choice xmlns:v="urn:schemas-microsoft-com:vml" Requires="v">
                <p:oleObj spid="_x0000_s9238" name="Εξίσωση" r:id="rId3" imgW="3365280" imgH="1726920" progId="Equation.3">
                  <p:embed/>
                </p:oleObj>
              </mc:Choice>
              <mc:Fallback>
                <p:oleObj name="Εξίσωση" r:id="rId3" imgW="3365280" imgH="1726920" progId="Equation.3">
                  <p:embed/>
                  <p:pic>
                    <p:nvPicPr>
                      <p:cNvPr id="0" name=""/>
                      <p:cNvPicPr>
                        <a:picLocks noChangeAspect="1" noChangeArrowheads="1"/>
                      </p:cNvPicPr>
                      <p:nvPr/>
                    </p:nvPicPr>
                    <p:blipFill>
                      <a:blip r:embed="rId4"/>
                      <a:srcRect/>
                      <a:stretch>
                        <a:fillRect/>
                      </a:stretch>
                    </p:blipFill>
                    <p:spPr bwMode="auto">
                      <a:xfrm>
                        <a:off x="912813" y="1457325"/>
                        <a:ext cx="7546975" cy="3873500"/>
                      </a:xfrm>
                      <a:prstGeom prst="rect">
                        <a:avLst/>
                      </a:prstGeom>
                    </p:spPr>
                  </p:pic>
                </p:oleObj>
              </mc:Fallback>
            </mc:AlternateContent>
          </a:graphicData>
        </a:graphic>
      </p:graphicFrame>
    </p:spTree>
    <p:extLst>
      <p:ext uri="{BB962C8B-B14F-4D97-AF65-F5344CB8AC3E}">
        <p14:creationId xmlns:p14="http://schemas.microsoft.com/office/powerpoint/2010/main" val="406447020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ΕΝΟΣ ΕΞΩΤΕΡΙΚΟΥ ΠΡΟΤΥΠΟΥ</a:t>
            </a:r>
            <a:r>
              <a:rPr lang="en-GB" altLang="el-GR" sz="3200" dirty="0"/>
              <a:t> </a:t>
            </a:r>
            <a:r>
              <a:rPr lang="en-US" altLang="el-GR" sz="3200" dirty="0"/>
              <a:t>(1)</a:t>
            </a:r>
            <a:endParaRPr lang="en-GB" altLang="el-GR" sz="3200" dirty="0"/>
          </a:p>
        </p:txBody>
      </p:sp>
      <p:sp>
        <p:nvSpPr>
          <p:cNvPr id="33795" name="Rectangle 3"/>
          <p:cNvSpPr>
            <a:spLocks noGrp="1" noChangeArrowheads="1"/>
          </p:cNvSpPr>
          <p:nvPr>
            <p:ph type="body" idx="1"/>
          </p:nvPr>
        </p:nvSpPr>
        <p:spPr/>
        <p:txBody>
          <a:bodyPr/>
          <a:lstStyle/>
          <a:p>
            <a:r>
              <a:rPr lang="el-GR" altLang="el-GR" sz="2400" dirty="0"/>
              <a:t>Χρησιμοποιείται στις περιπτώσεις όπου η μέθοδος αποδεδειγμένα παρουσιάζει γραμμική καμπύλη βαθμονόμησης και διέρχεται από την αρχή των αξόνων, δηλαδή τομή α = μηδέν. Ο έλεγχος για στατιστικά μηδενική τομή γίνεται με τη δοκιμασία </a:t>
            </a:r>
            <a:r>
              <a:rPr lang="en-US" altLang="el-GR" sz="2400" dirty="0"/>
              <a:t>t</a:t>
            </a:r>
            <a:r>
              <a:rPr lang="el-GR" altLang="el-GR" sz="2400" dirty="0"/>
              <a:t> (</a:t>
            </a:r>
            <a:r>
              <a:rPr lang="en-US" altLang="el-GR" sz="2400" dirty="0"/>
              <a:t>t</a:t>
            </a:r>
            <a:r>
              <a:rPr lang="el-GR" altLang="el-GR" sz="2400" dirty="0"/>
              <a:t>-</a:t>
            </a:r>
            <a:r>
              <a:rPr lang="en-US" altLang="el-GR" sz="2400" dirty="0"/>
              <a:t>test</a:t>
            </a:r>
            <a:r>
              <a:rPr lang="el-GR" altLang="el-GR" sz="2400" dirty="0"/>
              <a:t>) χρησιμοποιώντας για το </a:t>
            </a:r>
            <a:r>
              <a:rPr lang="el-GR" altLang="el-GR" sz="2400" dirty="0">
                <a:cs typeface="Times New Roman" panose="02020603050405020304" pitchFamily="18" charset="0"/>
              </a:rPr>
              <a:t> </a:t>
            </a:r>
            <a:r>
              <a:rPr lang="en-US" altLang="el-GR" sz="2400" dirty="0" err="1">
                <a:cs typeface="Times New Roman" panose="02020603050405020304" pitchFamily="18" charset="0"/>
              </a:rPr>
              <a:t>t</a:t>
            </a:r>
            <a:r>
              <a:rPr lang="en-US" altLang="el-GR" sz="2400" baseline="-30000" dirty="0" err="1">
                <a:cs typeface="Times New Roman" panose="02020603050405020304" pitchFamily="18" charset="0"/>
              </a:rPr>
              <a:t>the</a:t>
            </a:r>
            <a:r>
              <a:rPr lang="el-GR" altLang="el-GR" sz="2400" baseline="-30000" dirty="0">
                <a:cs typeface="Times New Roman" panose="02020603050405020304" pitchFamily="18" charset="0"/>
              </a:rPr>
              <a:t>ο</a:t>
            </a:r>
            <a:r>
              <a:rPr lang="en-US" altLang="el-GR" sz="2400" baseline="-30000" dirty="0">
                <a:cs typeface="Times New Roman" panose="02020603050405020304" pitchFamily="18" charset="0"/>
              </a:rPr>
              <a:t>r</a:t>
            </a:r>
            <a:r>
              <a:rPr lang="el-GR" altLang="el-GR" sz="2400" baseline="-30000" dirty="0">
                <a:cs typeface="Times New Roman" panose="02020603050405020304" pitchFamily="18" charset="0"/>
              </a:rPr>
              <a:t>.</a:t>
            </a:r>
            <a:r>
              <a:rPr lang="el-GR" altLang="el-GR" sz="2400" dirty="0">
                <a:cs typeface="Times New Roman" panose="02020603050405020304" pitchFamily="18" charset="0"/>
              </a:rPr>
              <a:t>  Τιμή</a:t>
            </a:r>
            <a:r>
              <a:rPr lang="el-GR" altLang="el-GR" sz="2400" dirty="0"/>
              <a:t> </a:t>
            </a:r>
            <a:r>
              <a:rPr lang="el-GR" altLang="el-GR" sz="2400" dirty="0">
                <a:cs typeface="Times New Roman" panose="02020603050405020304" pitchFamily="18" charset="0"/>
              </a:rPr>
              <a:t>από πίνακες για 95% στάθμη εμπιστοσύνης και ν = </a:t>
            </a:r>
            <a:r>
              <a:rPr lang="en-US" altLang="el-GR" sz="2400" dirty="0">
                <a:cs typeface="Times New Roman" panose="02020603050405020304" pitchFamily="18" charset="0"/>
              </a:rPr>
              <a:t>n</a:t>
            </a:r>
            <a:r>
              <a:rPr lang="el-GR" altLang="el-GR" sz="2400" dirty="0">
                <a:cs typeface="Times New Roman" panose="02020603050405020304" pitchFamily="18" charset="0"/>
              </a:rPr>
              <a:t> –2 (</a:t>
            </a:r>
            <a:r>
              <a:rPr lang="en-US" altLang="el-GR" sz="2400" dirty="0">
                <a:cs typeface="Times New Roman" panose="02020603050405020304" pitchFamily="18" charset="0"/>
              </a:rPr>
              <a:t>n</a:t>
            </a:r>
            <a:r>
              <a:rPr lang="el-GR" altLang="el-GR" sz="2400" dirty="0">
                <a:cs typeface="Times New Roman" panose="02020603050405020304" pitchFamily="18" charset="0"/>
              </a:rPr>
              <a:t> = αριθμός προτύπων).</a:t>
            </a:r>
            <a:endParaRPr lang="en-GB" altLang="el-GR" sz="2400" dirty="0">
              <a:cs typeface="Times New Roman" panose="02020603050405020304" pitchFamily="18" charset="0"/>
            </a:endParaRPr>
          </a:p>
          <a:p>
            <a:r>
              <a:rPr lang="el-GR" altLang="el-GR" sz="2400" dirty="0"/>
              <a:t>Εάν </a:t>
            </a:r>
            <a:r>
              <a:rPr lang="en-US" altLang="el-GR" sz="2400" dirty="0" err="1"/>
              <a:t>P</a:t>
            </a:r>
            <a:r>
              <a:rPr lang="en-US" altLang="el-GR" sz="2400" baseline="-30000" dirty="0" err="1"/>
              <a:t>x</a:t>
            </a:r>
            <a:r>
              <a:rPr lang="el-GR" altLang="el-GR" sz="2400" dirty="0"/>
              <a:t> το σήμα του αγνώστου και </a:t>
            </a:r>
            <a:r>
              <a:rPr lang="en-US" altLang="el-GR" sz="2400" dirty="0"/>
              <a:t>P</a:t>
            </a:r>
            <a:r>
              <a:rPr lang="en-US" altLang="el-GR" sz="2400" baseline="-30000" dirty="0"/>
              <a:t>s</a:t>
            </a:r>
            <a:r>
              <a:rPr lang="el-GR" altLang="el-GR" sz="2400" dirty="0"/>
              <a:t> το σήμα του προτύπου συγκεντρώσεως </a:t>
            </a:r>
            <a:r>
              <a:rPr lang="en-US" altLang="el-GR" sz="2400" dirty="0"/>
              <a:t>C</a:t>
            </a:r>
            <a:r>
              <a:rPr lang="en-US" altLang="el-GR" sz="2400" baseline="-30000" dirty="0"/>
              <a:t>s</a:t>
            </a:r>
            <a:r>
              <a:rPr lang="el-GR" altLang="el-GR" sz="2400" dirty="0"/>
              <a:t> τότε:</a:t>
            </a:r>
            <a:endParaRPr lang="en-GB" altLang="el-GR" sz="2400" dirty="0"/>
          </a:p>
          <a:p>
            <a:endParaRPr lang="en-GB" altLang="el-GR" sz="2400" dirty="0"/>
          </a:p>
        </p:txBody>
      </p:sp>
    </p:spTree>
    <p:extLst>
      <p:ext uri="{BB962C8B-B14F-4D97-AF65-F5344CB8AC3E}">
        <p14:creationId xmlns:p14="http://schemas.microsoft.com/office/powerpoint/2010/main" val="415456011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ΕΝΟΣ ΕΞΩΤΕΡΙΚΟΥ ΠΡΟΤΥΠΟΥ</a:t>
            </a:r>
            <a:r>
              <a:rPr lang="en-GB" altLang="el-GR" sz="3200" dirty="0"/>
              <a:t> </a:t>
            </a:r>
            <a:r>
              <a:rPr lang="en-US" altLang="el-GR" sz="3200" dirty="0"/>
              <a:t>(2)</a:t>
            </a:r>
            <a:endParaRPr lang="en-GB" altLang="el-GR" sz="3200" dirty="0"/>
          </a:p>
        </p:txBody>
      </p:sp>
      <p:sp>
        <p:nvSpPr>
          <p:cNvPr id="34819" name="Rectangle 3"/>
          <p:cNvSpPr>
            <a:spLocks noGrp="1" noChangeArrowheads="1"/>
          </p:cNvSpPr>
          <p:nvPr>
            <p:ph type="body" idx="1"/>
          </p:nvPr>
        </p:nvSpPr>
        <p:spPr>
          <a:xfrm>
            <a:off x="457200" y="1446672"/>
            <a:ext cx="7772400" cy="4646624"/>
          </a:xfrm>
        </p:spPr>
        <p:txBody>
          <a:bodyPr/>
          <a:lstStyle/>
          <a:p>
            <a:r>
              <a:rPr lang="el-GR" altLang="el-GR" sz="2000" dirty="0"/>
              <a:t>Στην περίπτωση που η μέθοδος εμφανίζει και σήμα λευκού δείγματος (</a:t>
            </a:r>
            <a:r>
              <a:rPr lang="en-US" altLang="el-GR" sz="2000" dirty="0"/>
              <a:t>blank</a:t>
            </a:r>
            <a:r>
              <a:rPr lang="el-GR" altLang="el-GR" sz="2000" dirty="0"/>
              <a:t>) (από τα αντιδραστήρια ή διαλύτη) η τιμή του αφαιρείται από τις τιμές </a:t>
            </a:r>
            <a:r>
              <a:rPr lang="en-US" altLang="el-GR" sz="2000" dirty="0" err="1"/>
              <a:t>P</a:t>
            </a:r>
            <a:r>
              <a:rPr lang="en-US" altLang="el-GR" sz="2000" baseline="-30000" dirty="0" err="1"/>
              <a:t>x</a:t>
            </a:r>
            <a:r>
              <a:rPr lang="el-GR" altLang="el-GR" sz="2000" dirty="0"/>
              <a:t> και </a:t>
            </a:r>
            <a:r>
              <a:rPr lang="en-US" altLang="el-GR" sz="2000" dirty="0"/>
              <a:t>P</a:t>
            </a:r>
            <a:r>
              <a:rPr lang="en-US" altLang="el-GR" sz="2000" baseline="-30000" dirty="0"/>
              <a:t>s</a:t>
            </a:r>
            <a:r>
              <a:rPr lang="el-GR" altLang="el-GR" sz="2000" dirty="0"/>
              <a:t>.</a:t>
            </a:r>
            <a:endParaRPr lang="en-GB" altLang="el-GR" sz="2000" dirty="0"/>
          </a:p>
          <a:p>
            <a:r>
              <a:rPr lang="el-GR" altLang="el-GR" sz="2000" dirty="0"/>
              <a:t>Η συγκέντρωση </a:t>
            </a:r>
            <a:r>
              <a:rPr lang="en-US" altLang="el-GR" sz="2000" dirty="0"/>
              <a:t>C</a:t>
            </a:r>
            <a:r>
              <a:rPr lang="en-US" altLang="el-GR" sz="2000" baseline="-30000" dirty="0"/>
              <a:t>s</a:t>
            </a:r>
            <a:r>
              <a:rPr lang="el-GR" altLang="el-GR" sz="2000" dirty="0"/>
              <a:t> επιλέγεται να είναι κοντά στην </a:t>
            </a:r>
            <a:r>
              <a:rPr lang="el-GR" altLang="el-GR" sz="2000" dirty="0" smtClean="0"/>
              <a:t>αναμενομένη </a:t>
            </a:r>
            <a:r>
              <a:rPr lang="el-GR" altLang="el-GR" sz="2000" dirty="0"/>
              <a:t>συγκέντρωση </a:t>
            </a:r>
            <a:r>
              <a:rPr lang="en-US" altLang="el-GR" sz="2000" dirty="0" err="1"/>
              <a:t>C</a:t>
            </a:r>
            <a:r>
              <a:rPr lang="en-US" altLang="el-GR" sz="2000" baseline="-30000" dirty="0" err="1"/>
              <a:t>x</a:t>
            </a:r>
            <a:r>
              <a:rPr lang="el-GR" altLang="el-GR" sz="2000" dirty="0"/>
              <a:t>.</a:t>
            </a:r>
            <a:endParaRPr lang="en-GB" altLang="el-GR" sz="2000" dirty="0"/>
          </a:p>
          <a:p>
            <a:endParaRPr lang="en-GB" altLang="el-GR" sz="2000" dirty="0"/>
          </a:p>
        </p:txBody>
      </p:sp>
      <p:sp>
        <p:nvSpPr>
          <p:cNvPr id="34821" name="Rectangle 5"/>
          <p:cNvSpPr>
            <a:spLocks noChangeArrowheads="1"/>
          </p:cNvSpPr>
          <p:nvPr/>
        </p:nvSpPr>
        <p:spPr bwMode="auto">
          <a:xfrm>
            <a:off x="394335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4820" name="Object 4"/>
          <p:cNvGraphicFramePr>
            <a:graphicFrameLocks noChangeAspect="1"/>
          </p:cNvGraphicFramePr>
          <p:nvPr>
            <p:extLst>
              <p:ext uri="{D42A27DB-BD31-4B8C-83A1-F6EECF244321}">
                <p14:modId xmlns:p14="http://schemas.microsoft.com/office/powerpoint/2010/main" val="3149038982"/>
              </p:ext>
            </p:extLst>
          </p:nvPr>
        </p:nvGraphicFramePr>
        <p:xfrm>
          <a:off x="1278632" y="3823729"/>
          <a:ext cx="3048000" cy="830263"/>
        </p:xfrm>
        <a:graphic>
          <a:graphicData uri="http://schemas.openxmlformats.org/presentationml/2006/ole">
            <mc:AlternateContent xmlns:mc="http://schemas.openxmlformats.org/markup-compatibility/2006">
              <mc:Choice xmlns:v="urn:schemas-microsoft-com:vml" Requires="v">
                <p:oleObj spid="_x0000_s10282" r:id="rId3" imgW="1257300" imgH="431800" progId="Equation.3">
                  <p:embed/>
                </p:oleObj>
              </mc:Choice>
              <mc:Fallback>
                <p:oleObj r:id="rId3" imgW="1257300" imgH="431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78632" y="3823729"/>
                        <a:ext cx="3048000" cy="830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4823" name="Rectangle 7"/>
          <p:cNvSpPr>
            <a:spLocks noChangeArrowheads="1"/>
          </p:cNvSpPr>
          <p:nvPr/>
        </p:nvSpPr>
        <p:spPr bwMode="auto">
          <a:xfrm>
            <a:off x="4186238"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4822" name="Object 6"/>
          <p:cNvGraphicFramePr>
            <a:graphicFrameLocks noChangeAspect="1"/>
          </p:cNvGraphicFramePr>
          <p:nvPr>
            <p:extLst>
              <p:ext uri="{D42A27DB-BD31-4B8C-83A1-F6EECF244321}">
                <p14:modId xmlns:p14="http://schemas.microsoft.com/office/powerpoint/2010/main" val="3631168392"/>
              </p:ext>
            </p:extLst>
          </p:nvPr>
        </p:nvGraphicFramePr>
        <p:xfrm>
          <a:off x="5148064" y="3685616"/>
          <a:ext cx="1990725" cy="1106488"/>
        </p:xfrm>
        <a:graphic>
          <a:graphicData uri="http://schemas.openxmlformats.org/presentationml/2006/ole">
            <mc:AlternateContent xmlns:mc="http://schemas.openxmlformats.org/markup-compatibility/2006">
              <mc:Choice xmlns:v="urn:schemas-microsoft-com:vml" Requires="v">
                <p:oleObj spid="_x0000_s10283" r:id="rId5" imgW="774364" imgH="431613" progId="Equation.3">
                  <p:embed/>
                </p:oleObj>
              </mc:Choice>
              <mc:Fallback>
                <p:oleObj r:id="rId5" imgW="774364" imgH="431613"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064" y="3685616"/>
                        <a:ext cx="1990725" cy="11064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588223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altLang="el-GR" sz="2800" dirty="0">
                <a:cs typeface="Times New Roman" panose="02020603050405020304" pitchFamily="18" charset="0"/>
              </a:rPr>
              <a:t>ΣΤΑΔΙΑ ΕΝΟΡΓΑΝΗΣ ΤΕΧΝΙΚΗΣ</a:t>
            </a:r>
            <a:r>
              <a:rPr lang="en-GB" altLang="el-GR" sz="2800" dirty="0"/>
              <a:t> </a:t>
            </a:r>
          </a:p>
        </p:txBody>
      </p:sp>
      <p:sp>
        <p:nvSpPr>
          <p:cNvPr id="6147" name="Rectangle 3"/>
          <p:cNvSpPr>
            <a:spLocks noGrp="1" noChangeArrowheads="1"/>
          </p:cNvSpPr>
          <p:nvPr>
            <p:ph type="body" idx="1"/>
          </p:nvPr>
        </p:nvSpPr>
        <p:spPr/>
        <p:txBody>
          <a:bodyPr/>
          <a:lstStyle/>
          <a:p>
            <a:r>
              <a:rPr lang="el-GR" altLang="el-GR" sz="2400" dirty="0"/>
              <a:t>Παραγωγή σήματος – φορέα αναλυτικής πληροφορίας / τροποποίηση σήματος πηγής οργάνου από δείγμα.</a:t>
            </a:r>
            <a:endParaRPr lang="en-GB" altLang="el-GR" sz="2400" dirty="0"/>
          </a:p>
          <a:p>
            <a:r>
              <a:rPr lang="el-GR" altLang="el-GR" sz="2400" dirty="0"/>
              <a:t>Ανίχνευση σήματος με μεταλλάκτη (μετατροπή φυσικού ή φυσικοχημικού σήματος σε ηλεκτρικό σήμα).</a:t>
            </a:r>
            <a:endParaRPr lang="en-GB" altLang="el-GR" sz="2400" dirty="0"/>
          </a:p>
          <a:p>
            <a:r>
              <a:rPr lang="el-GR" altLang="el-GR" sz="2400" dirty="0"/>
              <a:t>Ενίσχυση σήματος και τροποποίηση (απαλλαγή θορύβων)</a:t>
            </a:r>
            <a:endParaRPr lang="en-GB" altLang="el-GR" sz="2400" dirty="0"/>
          </a:p>
          <a:p>
            <a:r>
              <a:rPr lang="el-GR" altLang="el-GR" sz="2400" dirty="0"/>
              <a:t>Παρουσίαση απόλυτης ή σχετικής τιμής σήματος με μεταλλάκτη εξόδου (αναλογικό ή ψηφιακό όργανο μέτρησης, καταγραφέας, ολοκληρωτής).</a:t>
            </a:r>
            <a:endParaRPr lang="en-GB" altLang="el-GR" sz="2400" dirty="0"/>
          </a:p>
          <a:p>
            <a:endParaRPr lang="en-GB" altLang="el-GR" sz="2400" dirty="0"/>
          </a:p>
        </p:txBody>
      </p:sp>
    </p:spTree>
    <p:extLst>
      <p:ext uri="{BB962C8B-B14F-4D97-AF65-F5344CB8AC3E}">
        <p14:creationId xmlns:p14="http://schemas.microsoft.com/office/powerpoint/2010/main" val="2252997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ΠΡΟΣΘΗΚΗΣ ΓΝΩΣΤΗΣ </a:t>
            </a:r>
            <a:r>
              <a:rPr lang="en-GB" altLang="el-GR" sz="3200" dirty="0" smtClean="0">
                <a:cs typeface="Times New Roman" panose="02020603050405020304" pitchFamily="18" charset="0"/>
              </a:rPr>
              <a:t>ΠΟΣΟΤΗΤΑΣ</a:t>
            </a:r>
            <a:r>
              <a:rPr lang="el-GR" altLang="el-GR" sz="3200" dirty="0" smtClean="0">
                <a:cs typeface="Times New Roman" panose="02020603050405020304" pitchFamily="18" charset="0"/>
              </a:rPr>
              <a:t> (1)</a:t>
            </a:r>
            <a:r>
              <a:rPr lang="en-GB" altLang="el-GR" sz="3200" dirty="0" smtClean="0"/>
              <a:t> </a:t>
            </a:r>
            <a:endParaRPr lang="en-GB" altLang="el-GR" sz="3200" dirty="0"/>
          </a:p>
        </p:txBody>
      </p:sp>
      <p:sp>
        <p:nvSpPr>
          <p:cNvPr id="35843" name="Rectangle 3"/>
          <p:cNvSpPr>
            <a:spLocks noGrp="1" noChangeArrowheads="1"/>
          </p:cNvSpPr>
          <p:nvPr>
            <p:ph type="body" idx="1"/>
          </p:nvPr>
        </p:nvSpPr>
        <p:spPr/>
        <p:txBody>
          <a:bodyPr/>
          <a:lstStyle/>
          <a:p>
            <a:r>
              <a:rPr lang="el-GR" altLang="el-GR" sz="2000" dirty="0"/>
              <a:t>Εφαρμόζεται στις περιπτώσεις όπου το μητρικό υλικό του δείγματος ασκεί μεγάλη επίδραση στην συνάρτηση βαθμονόμησης (στατιστικά διαφορετική κλίση </a:t>
            </a:r>
            <a:r>
              <a:rPr lang="en-US" altLang="el-GR" sz="2000" dirty="0"/>
              <a:t>b</a:t>
            </a:r>
            <a:r>
              <a:rPr lang="el-GR" altLang="el-GR" sz="2000" dirty="0"/>
              <a:t>) και δεν είναι δυνατή η παρασκευή προτύπων όμοιας σύστασης με τα άγνωστα.</a:t>
            </a:r>
            <a:endParaRPr lang="en-GB" altLang="el-GR" sz="2000" dirty="0"/>
          </a:p>
          <a:p>
            <a:r>
              <a:rPr lang="el-GR" altLang="el-GR" sz="2000" dirty="0"/>
              <a:t>Απαιτείται γραμμική σχέση της καμπύλης βαθμονόμησης και υποχρεωτική διέλευση από αρχή αξόνων (</a:t>
            </a:r>
            <a:r>
              <a:rPr lang="en-US" altLang="el-GR" sz="2000" dirty="0"/>
              <a:t>a</a:t>
            </a:r>
            <a:r>
              <a:rPr lang="el-GR" altLang="el-GR" sz="2000" dirty="0"/>
              <a:t> = 0).</a:t>
            </a:r>
            <a:endParaRPr lang="en-GB" altLang="el-GR" sz="2000" dirty="0"/>
          </a:p>
          <a:p>
            <a:r>
              <a:rPr lang="el-GR" altLang="el-GR" sz="2000" dirty="0"/>
              <a:t>Εκτελείται μέτρηση του σήματος του αγνώστου </a:t>
            </a:r>
            <a:r>
              <a:rPr lang="en-US" altLang="el-GR" sz="2000" dirty="0"/>
              <a:t>P</a:t>
            </a:r>
            <a:r>
              <a:rPr lang="el-GR" altLang="el-GR" sz="2000" baseline="-30000" dirty="0"/>
              <a:t>0</a:t>
            </a:r>
            <a:r>
              <a:rPr lang="el-GR" altLang="el-GR" sz="2000" dirty="0"/>
              <a:t>, προσθήκη στο άγνωστο μικρού όγκου (ώστε να μην αλλάξει ο όγκος του αγνώστου) και μεγάλης σχετικά συγκέντρωσης προτύπου του αναλύτη έτσι, ώστε να προκύψει γνωστή αύξηση της συγκέντρωσης Δ</a:t>
            </a:r>
            <a:r>
              <a:rPr lang="en-US" altLang="el-GR" sz="2000" dirty="0"/>
              <a:t>C</a:t>
            </a:r>
            <a:r>
              <a:rPr lang="el-GR" altLang="el-GR" sz="2000" dirty="0"/>
              <a:t> και ακολούθως </a:t>
            </a:r>
            <a:r>
              <a:rPr lang="el-GR" altLang="el-GR" sz="2000" dirty="0" err="1"/>
              <a:t>επαναμέτρηση</a:t>
            </a:r>
            <a:r>
              <a:rPr lang="el-GR" altLang="el-GR" sz="2000" dirty="0"/>
              <a:t> του σήματος </a:t>
            </a:r>
            <a:r>
              <a:rPr lang="en-US" altLang="el-GR" sz="2000" dirty="0"/>
              <a:t>P</a:t>
            </a:r>
            <a:r>
              <a:rPr lang="el-GR" altLang="el-GR" sz="2000" baseline="-30000" dirty="0"/>
              <a:t>1</a:t>
            </a:r>
            <a:r>
              <a:rPr lang="el-GR" altLang="el-GR" sz="2000" dirty="0"/>
              <a:t>. Η συγκέντρωση του αγνώστου </a:t>
            </a:r>
            <a:r>
              <a:rPr lang="en-US" altLang="el-GR" sz="2000" dirty="0" err="1"/>
              <a:t>C</a:t>
            </a:r>
            <a:r>
              <a:rPr lang="en-US" altLang="el-GR" sz="2000" baseline="-30000" dirty="0" err="1"/>
              <a:t>x</a:t>
            </a:r>
            <a:r>
              <a:rPr lang="el-GR" altLang="el-GR" sz="2000" dirty="0"/>
              <a:t> δίνεται από την επόμενη σχέση.</a:t>
            </a:r>
            <a:endParaRPr lang="en-GB" altLang="el-GR" sz="2000" dirty="0"/>
          </a:p>
          <a:p>
            <a:endParaRPr lang="en-GB" altLang="el-GR" sz="2000" dirty="0"/>
          </a:p>
        </p:txBody>
      </p:sp>
    </p:spTree>
    <p:extLst>
      <p:ext uri="{BB962C8B-B14F-4D97-AF65-F5344CB8AC3E}">
        <p14:creationId xmlns:p14="http://schemas.microsoft.com/office/powerpoint/2010/main" val="246466838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ΠΡΟΣΘΗΚΗΣ ΓΝΩΣΤΗΣ ΠΟΣΟΤΗΤΑΣ</a:t>
            </a:r>
            <a:r>
              <a:rPr lang="en-US" altLang="el-GR" sz="3200" dirty="0">
                <a:cs typeface="Times New Roman" panose="02020603050405020304" pitchFamily="18" charset="0"/>
              </a:rPr>
              <a:t> (2)</a:t>
            </a:r>
            <a:endParaRPr lang="en-GB" altLang="el-GR" sz="3200" dirty="0">
              <a:cs typeface="Times New Roman" panose="02020603050405020304" pitchFamily="18" charset="0"/>
            </a:endParaRPr>
          </a:p>
        </p:txBody>
      </p:sp>
      <p:sp>
        <p:nvSpPr>
          <p:cNvPr id="36868" name="Rectangle 4"/>
          <p:cNvSpPr>
            <a:spLocks noGrp="1" noChangeArrowheads="1"/>
          </p:cNvSpPr>
          <p:nvPr>
            <p:ph idx="1"/>
          </p:nvPr>
        </p:nvSpPr>
        <p:spPr>
          <a:xfrm>
            <a:off x="464156" y="3266283"/>
            <a:ext cx="8229600" cy="2816472"/>
          </a:xfrm>
        </p:spPr>
        <p:txBody>
          <a:bodyPr/>
          <a:lstStyle/>
          <a:p>
            <a:r>
              <a:rPr lang="el-GR" altLang="el-GR" sz="2000" dirty="0" smtClean="0">
                <a:cs typeface="Times New Roman" panose="02020603050405020304" pitchFamily="18" charset="0"/>
              </a:rPr>
              <a:t>Έτσι </a:t>
            </a:r>
            <a:r>
              <a:rPr lang="el-GR" altLang="el-GR" sz="2000" dirty="0">
                <a:cs typeface="Times New Roman" panose="02020603050405020304" pitchFamily="18" charset="0"/>
              </a:rPr>
              <a:t>δεν απαιτείται η γνώση της κλίσεως </a:t>
            </a:r>
            <a:r>
              <a:rPr lang="en-US" altLang="el-GR" sz="2000" dirty="0">
                <a:cs typeface="Times New Roman" panose="02020603050405020304" pitchFamily="18" charset="0"/>
              </a:rPr>
              <a:t>b</a:t>
            </a:r>
            <a:r>
              <a:rPr lang="el-GR" altLang="el-GR" sz="2000" dirty="0">
                <a:cs typeface="Times New Roman" panose="02020603050405020304" pitchFamily="18" charset="0"/>
              </a:rPr>
              <a:t> της καμπύλης βαθμονόμησης. Η επιλογή της συγκεντρώσεως του προστιθέμενου προτύπου πρέπει να είναι τέτοια έτσι, ώστε Δ</a:t>
            </a:r>
            <a:r>
              <a:rPr lang="en-US" altLang="el-GR" sz="2000" dirty="0">
                <a:cs typeface="Times New Roman" panose="02020603050405020304" pitchFamily="18" charset="0"/>
              </a:rPr>
              <a:t>C</a:t>
            </a:r>
            <a:r>
              <a:rPr lang="el-GR" altLang="el-GR" sz="2000" dirty="0">
                <a:cs typeface="Times New Roman" panose="02020603050405020304" pitchFamily="18" charset="0"/>
              </a:rPr>
              <a:t>/</a:t>
            </a:r>
            <a:r>
              <a:rPr lang="en-US" altLang="el-GR" sz="2000" dirty="0" err="1">
                <a:cs typeface="Times New Roman" panose="02020603050405020304" pitchFamily="18" charset="0"/>
              </a:rPr>
              <a:t>C</a:t>
            </a:r>
            <a:r>
              <a:rPr lang="en-US" altLang="el-GR" sz="2000" baseline="-30000" dirty="0" err="1">
                <a:cs typeface="Times New Roman" panose="02020603050405020304" pitchFamily="18" charset="0"/>
              </a:rPr>
              <a:t>x</a:t>
            </a:r>
            <a:r>
              <a:rPr lang="el-GR" altLang="el-GR" sz="2000" dirty="0">
                <a:cs typeface="Times New Roman" panose="02020603050405020304" pitchFamily="18" charset="0"/>
              </a:rPr>
              <a:t> = 0,5-2.</a:t>
            </a:r>
            <a:endParaRPr lang="en-GB" altLang="el-GR" sz="2000" dirty="0">
              <a:cs typeface="Times New Roman" panose="02020603050405020304" pitchFamily="18" charset="0"/>
            </a:endParaRPr>
          </a:p>
          <a:p>
            <a:r>
              <a:rPr lang="el-GR" altLang="el-GR" sz="2000" dirty="0" smtClean="0">
                <a:cs typeface="Times New Roman" panose="02020603050405020304" pitchFamily="18" charset="0"/>
              </a:rPr>
              <a:t>Η </a:t>
            </a:r>
            <a:r>
              <a:rPr lang="el-GR" altLang="el-GR" sz="2000" dirty="0">
                <a:cs typeface="Times New Roman" panose="02020603050405020304" pitchFamily="18" charset="0"/>
              </a:rPr>
              <a:t>μέθοδος ενδείκνυται όταν μέρος του αναλύτη βρίσκεται συνδεδεμένο με το μητρικό υλικό (π.χ. </a:t>
            </a:r>
            <a:r>
              <a:rPr lang="el-GR" altLang="el-GR" sz="2000" dirty="0" smtClean="0">
                <a:cs typeface="Times New Roman" panose="02020603050405020304" pitchFamily="18" charset="0"/>
              </a:rPr>
              <a:t>πρωτεΐνες)</a:t>
            </a:r>
            <a:r>
              <a:rPr lang="el-GR" altLang="el-GR" sz="2000" dirty="0" smtClean="0"/>
              <a:t>,</a:t>
            </a:r>
            <a:r>
              <a:rPr lang="el-GR" altLang="el-GR" sz="2000" dirty="0" smtClean="0">
                <a:cs typeface="Times New Roman" panose="02020603050405020304" pitchFamily="18" charset="0"/>
              </a:rPr>
              <a:t> </a:t>
            </a:r>
            <a:r>
              <a:rPr lang="el-GR" altLang="el-GR" sz="2000" dirty="0">
                <a:cs typeface="Times New Roman" panose="02020603050405020304" pitchFamily="18" charset="0"/>
              </a:rPr>
              <a:t>οπότε επιτυγχάνεται προσδιορισμός ολικής συγκέντρωσης του αναλύτη.</a:t>
            </a:r>
            <a:endParaRPr lang="en-GB" altLang="el-GR" sz="2000" dirty="0">
              <a:cs typeface="Times New Roman" panose="02020603050405020304" pitchFamily="18" charset="0"/>
            </a:endParaRPr>
          </a:p>
        </p:txBody>
      </p:sp>
      <p:sp>
        <p:nvSpPr>
          <p:cNvPr id="36870" name="Rectangle 6"/>
          <p:cNvSpPr>
            <a:spLocks noChangeArrowheads="1"/>
          </p:cNvSpPr>
          <p:nvPr/>
        </p:nvSpPr>
        <p:spPr bwMode="auto">
          <a:xfrm>
            <a:off x="4171950" y="32146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6869" name="Object 5"/>
          <p:cNvGraphicFramePr>
            <a:graphicFrameLocks noChangeAspect="1"/>
          </p:cNvGraphicFramePr>
          <p:nvPr>
            <p:extLst>
              <p:ext uri="{D42A27DB-BD31-4B8C-83A1-F6EECF244321}">
                <p14:modId xmlns:p14="http://schemas.microsoft.com/office/powerpoint/2010/main" val="2130153163"/>
              </p:ext>
            </p:extLst>
          </p:nvPr>
        </p:nvGraphicFramePr>
        <p:xfrm>
          <a:off x="3501231" y="1769666"/>
          <a:ext cx="2141538" cy="1144588"/>
        </p:xfrm>
        <a:graphic>
          <a:graphicData uri="http://schemas.openxmlformats.org/presentationml/2006/ole">
            <mc:AlternateContent xmlns:mc="http://schemas.openxmlformats.org/markup-compatibility/2006">
              <mc:Choice xmlns:v="urn:schemas-microsoft-com:vml" Requires="v">
                <p:oleObj spid="_x0000_s11286" name="Equation" r:id="rId4" imgW="825480" imgH="444240" progId="Equation.3">
                  <p:embed/>
                </p:oleObj>
              </mc:Choice>
              <mc:Fallback>
                <p:oleObj name="Equation" r:id="rId4" imgW="825480" imgH="44424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1231" y="1769666"/>
                        <a:ext cx="2141538" cy="1144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198071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altLang="el-GR" sz="2800">
                <a:cs typeface="Times New Roman" panose="02020603050405020304" pitchFamily="18" charset="0"/>
              </a:rPr>
              <a:t>ΜΕΘΟΔΟΣ ΠΡΟΣΘΗΚΗΣ ΓΝΩΣΤΗΣ ΠΟΣΟΤΗΤΑΣ</a:t>
            </a:r>
            <a:r>
              <a:rPr lang="en-US" altLang="el-GR" sz="2800">
                <a:cs typeface="Times New Roman" panose="02020603050405020304" pitchFamily="18" charset="0"/>
              </a:rPr>
              <a:t> (3)</a:t>
            </a:r>
            <a:endParaRPr lang="en-GB" altLang="el-GR" sz="2800">
              <a:cs typeface="Times New Roman" panose="02020603050405020304" pitchFamily="18" charset="0"/>
            </a:endParaRPr>
          </a:p>
        </p:txBody>
      </p:sp>
      <p:sp>
        <p:nvSpPr>
          <p:cNvPr id="37891" name="Rectangle 3"/>
          <p:cNvSpPr>
            <a:spLocks noGrp="1" noChangeArrowheads="1"/>
          </p:cNvSpPr>
          <p:nvPr>
            <p:ph idx="1"/>
          </p:nvPr>
        </p:nvSpPr>
        <p:spPr/>
        <p:txBody>
          <a:bodyPr/>
          <a:lstStyle/>
          <a:p>
            <a:pPr marL="685800"/>
            <a:r>
              <a:rPr lang="el-GR" altLang="el-GR" sz="2000" dirty="0" smtClean="0">
                <a:cs typeface="Times New Roman" panose="02020603050405020304" pitchFamily="18" charset="0"/>
              </a:rPr>
              <a:t>Στην </a:t>
            </a:r>
            <a:r>
              <a:rPr lang="el-GR" altLang="el-GR" sz="2000" dirty="0">
                <a:cs typeface="Times New Roman" panose="02020603050405020304" pitchFamily="18" charset="0"/>
              </a:rPr>
              <a:t>περίπτωση των εκλεκτικών ηλεκτροδίων ιόντων η σχέση υπολογισμού της συγκέντρωσης του αγνώστου από την προκαλούμενη μεταβολή του δυναμικού ΔΕ είναι</a:t>
            </a:r>
            <a:r>
              <a:rPr lang="en-US" altLang="el-GR" sz="2000" dirty="0">
                <a:cs typeface="Times New Roman" panose="02020603050405020304" pitchFamily="18" charset="0"/>
              </a:rPr>
              <a:t>  (S</a:t>
            </a:r>
            <a:r>
              <a:rPr lang="el-GR" altLang="el-GR" sz="2000" dirty="0">
                <a:cs typeface="Times New Roman" panose="02020603050405020304" pitchFamily="18" charset="0"/>
              </a:rPr>
              <a:t> είναι η κλίση του ηλεκτροδίου με αλγεβρικό πρόσημο)</a:t>
            </a:r>
            <a:r>
              <a:rPr lang="en-US" altLang="el-GR" sz="2000" dirty="0">
                <a:cs typeface="Times New Roman" panose="02020603050405020304" pitchFamily="18" charset="0"/>
              </a:rPr>
              <a:t>:</a:t>
            </a:r>
            <a:endParaRPr lang="en-GB" altLang="el-GR" sz="2000" dirty="0">
              <a:cs typeface="Times New Roman" panose="02020603050405020304" pitchFamily="18" charset="0"/>
            </a:endParaRPr>
          </a:p>
          <a:p>
            <a:pPr>
              <a:buFontTx/>
              <a:buNone/>
            </a:pPr>
            <a:endParaRPr lang="en-GB" altLang="el-GR" sz="2000" dirty="0">
              <a:cs typeface="Times New Roman" panose="02020603050405020304" pitchFamily="18" charset="0"/>
            </a:endParaRPr>
          </a:p>
          <a:p>
            <a:endParaRPr lang="en-GB" altLang="el-GR" sz="2400" dirty="0">
              <a:cs typeface="Times New Roman" panose="02020603050405020304" pitchFamily="18" charset="0"/>
            </a:endParaRPr>
          </a:p>
        </p:txBody>
      </p:sp>
      <p:sp>
        <p:nvSpPr>
          <p:cNvPr id="37894" name="Rectangle 6"/>
          <p:cNvSpPr>
            <a:spLocks noChangeArrowheads="1"/>
          </p:cNvSpPr>
          <p:nvPr/>
        </p:nvSpPr>
        <p:spPr bwMode="auto">
          <a:xfrm>
            <a:off x="3810000" y="31861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7893" name="Object 5"/>
          <p:cNvGraphicFramePr>
            <a:graphicFrameLocks noChangeAspect="1"/>
          </p:cNvGraphicFramePr>
          <p:nvPr>
            <p:extLst>
              <p:ext uri="{D42A27DB-BD31-4B8C-83A1-F6EECF244321}">
                <p14:modId xmlns:p14="http://schemas.microsoft.com/office/powerpoint/2010/main" val="3669973937"/>
              </p:ext>
            </p:extLst>
          </p:nvPr>
        </p:nvGraphicFramePr>
        <p:xfrm>
          <a:off x="3093056" y="3501008"/>
          <a:ext cx="2971800" cy="947738"/>
        </p:xfrm>
        <a:graphic>
          <a:graphicData uri="http://schemas.openxmlformats.org/presentationml/2006/ole">
            <mc:AlternateContent xmlns:mc="http://schemas.openxmlformats.org/markup-compatibility/2006">
              <mc:Choice xmlns:v="urn:schemas-microsoft-com:vml" Requires="v">
                <p:oleObj spid="_x0000_s12310" r:id="rId3" imgW="1524000" imgH="482600" progId="Equation.3">
                  <p:embed/>
                </p:oleObj>
              </mc:Choice>
              <mc:Fallback>
                <p:oleObj r:id="rId3" imgW="1524000" imgH="482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3056" y="3501008"/>
                        <a:ext cx="2971800" cy="947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661512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ΠΟΛΛΑΠΛΩΝ ΓΝΩΣΤΩΝ ΠΡΟΣΘΗΚΩΝ</a:t>
            </a:r>
            <a:r>
              <a:rPr lang="en-GB" altLang="el-GR" sz="3200" dirty="0"/>
              <a:t> </a:t>
            </a:r>
          </a:p>
        </p:txBody>
      </p:sp>
      <p:sp>
        <p:nvSpPr>
          <p:cNvPr id="38915" name="Rectangle 3"/>
          <p:cNvSpPr>
            <a:spLocks noGrp="1" noChangeArrowheads="1"/>
          </p:cNvSpPr>
          <p:nvPr>
            <p:ph idx="1"/>
          </p:nvPr>
        </p:nvSpPr>
        <p:spPr/>
        <p:txBody>
          <a:bodyPr/>
          <a:lstStyle/>
          <a:p>
            <a:pPr>
              <a:lnSpc>
                <a:spcPct val="90000"/>
              </a:lnSpc>
            </a:pPr>
            <a:r>
              <a:rPr lang="el-GR" altLang="el-GR" sz="2000" dirty="0" smtClean="0">
                <a:cs typeface="Times New Roman" panose="02020603050405020304" pitchFamily="18" charset="0"/>
              </a:rPr>
              <a:t>Είναι </a:t>
            </a:r>
            <a:r>
              <a:rPr lang="el-GR" altLang="el-GR" sz="2000" dirty="0">
                <a:cs typeface="Times New Roman" panose="02020603050405020304" pitchFamily="18" charset="0"/>
              </a:rPr>
              <a:t>βελτιωμένη επέκταση της μεθόδου προσθήκης απλής γνωστής ποσότητας. Μετρείται το άγνωστο δείγμα και δίνει σήμα </a:t>
            </a:r>
            <a:r>
              <a:rPr lang="en-US" altLang="el-GR" sz="2000" dirty="0">
                <a:cs typeface="Times New Roman" panose="02020603050405020304" pitchFamily="18" charset="0"/>
              </a:rPr>
              <a:t>P</a:t>
            </a:r>
            <a:r>
              <a:rPr lang="el-GR" altLang="el-GR" sz="2000" baseline="-30000" dirty="0">
                <a:cs typeface="Times New Roman" panose="02020603050405020304" pitchFamily="18" charset="0"/>
              </a:rPr>
              <a:t>0</a:t>
            </a:r>
            <a:r>
              <a:rPr lang="el-GR" altLang="el-GR" sz="2000" dirty="0">
                <a:cs typeface="Times New Roman" panose="02020603050405020304" pitchFamily="18" charset="0"/>
              </a:rPr>
              <a:t>. Στη συνέχεια σε Ν ίσα υποδείγματα προστίθενται διαφορετικές γνωστές ποσότητες προτύπου του </a:t>
            </a:r>
            <a:r>
              <a:rPr lang="el-GR" altLang="el-GR" sz="2000" dirty="0" err="1">
                <a:cs typeface="Times New Roman" panose="02020603050405020304" pitchFamily="18" charset="0"/>
              </a:rPr>
              <a:t>αναλύτη</a:t>
            </a:r>
            <a:r>
              <a:rPr lang="el-GR" altLang="el-GR" sz="2000" dirty="0">
                <a:cs typeface="Times New Roman" panose="02020603050405020304" pitchFamily="18" charset="0"/>
              </a:rPr>
              <a:t>, χωρίς σημαντική μεταβολή του όγκου, ώστε να προκύψουν γνωστές αυξήσεις  Δ</a:t>
            </a:r>
            <a:r>
              <a:rPr lang="en-US" altLang="el-GR" sz="2000" dirty="0">
                <a:cs typeface="Times New Roman" panose="02020603050405020304" pitchFamily="18" charset="0"/>
              </a:rPr>
              <a:t>C</a:t>
            </a:r>
            <a:r>
              <a:rPr lang="en-US" altLang="el-GR" sz="2000" baseline="-30000" dirty="0">
                <a:cs typeface="Times New Roman" panose="02020603050405020304" pitchFamily="18" charset="0"/>
              </a:rPr>
              <a:t>i</a:t>
            </a:r>
            <a:r>
              <a:rPr lang="el-GR" altLang="el-GR" sz="2000" dirty="0">
                <a:cs typeface="Times New Roman" panose="02020603050405020304" pitchFamily="18" charset="0"/>
              </a:rPr>
              <a:t>, και μετρείται το σήμα </a:t>
            </a:r>
            <a:r>
              <a:rPr lang="en-US" altLang="el-GR" sz="2000" dirty="0">
                <a:cs typeface="Times New Roman" panose="02020603050405020304" pitchFamily="18" charset="0"/>
              </a:rPr>
              <a:t>P</a:t>
            </a:r>
            <a:r>
              <a:rPr lang="en-US" altLang="el-GR" sz="2000" baseline="-30000" dirty="0">
                <a:cs typeface="Times New Roman" panose="02020603050405020304" pitchFamily="18" charset="0"/>
              </a:rPr>
              <a:t>i</a:t>
            </a:r>
            <a:r>
              <a:rPr lang="el-GR" altLang="el-GR" sz="2000" dirty="0">
                <a:cs typeface="Times New Roman" panose="02020603050405020304" pitchFamily="18" charset="0"/>
              </a:rPr>
              <a:t>. Για το διάγραμμα </a:t>
            </a:r>
            <a:r>
              <a:rPr lang="en-US" altLang="el-GR" sz="2000" dirty="0">
                <a:cs typeface="Times New Roman" panose="02020603050405020304" pitchFamily="18" charset="0"/>
              </a:rPr>
              <a:t>P</a:t>
            </a:r>
            <a:r>
              <a:rPr lang="en-US" altLang="el-GR" sz="2000" baseline="-30000" dirty="0">
                <a:cs typeface="Times New Roman" panose="02020603050405020304" pitchFamily="18" charset="0"/>
              </a:rPr>
              <a:t>i</a:t>
            </a:r>
            <a:r>
              <a:rPr lang="el-GR" altLang="el-GR" sz="2000" dirty="0">
                <a:cs typeface="Times New Roman" panose="02020603050405020304" pitchFamily="18" charset="0"/>
              </a:rPr>
              <a:t> ως προς Δ</a:t>
            </a:r>
            <a:r>
              <a:rPr lang="en-US" altLang="el-GR" sz="2000" dirty="0">
                <a:cs typeface="Times New Roman" panose="02020603050405020304" pitchFamily="18" charset="0"/>
              </a:rPr>
              <a:t>C</a:t>
            </a:r>
            <a:r>
              <a:rPr lang="en-US" altLang="el-GR" sz="2000" baseline="-30000" dirty="0">
                <a:cs typeface="Times New Roman" panose="02020603050405020304" pitchFamily="18" charset="0"/>
              </a:rPr>
              <a:t>i </a:t>
            </a:r>
            <a:r>
              <a:rPr lang="el-GR" altLang="el-GR" sz="2000" dirty="0">
                <a:cs typeface="Times New Roman" panose="02020603050405020304" pitchFamily="18" charset="0"/>
              </a:rPr>
              <a:t>υπολογίζεται η εξίσωση της ευθείας παλινδρόμησης: </a:t>
            </a:r>
            <a:r>
              <a:rPr lang="en-US" altLang="el-GR" sz="2000" dirty="0">
                <a:cs typeface="Times New Roman" panose="02020603050405020304" pitchFamily="18" charset="0"/>
              </a:rPr>
              <a:t>P</a:t>
            </a:r>
            <a:r>
              <a:rPr lang="en-US" altLang="el-GR" sz="2000" baseline="-30000" dirty="0">
                <a:cs typeface="Times New Roman" panose="02020603050405020304" pitchFamily="18" charset="0"/>
              </a:rPr>
              <a:t>i</a:t>
            </a:r>
            <a:r>
              <a:rPr lang="el-GR" altLang="el-GR" sz="2000" dirty="0">
                <a:cs typeface="Times New Roman" panose="02020603050405020304" pitchFamily="18" charset="0"/>
              </a:rPr>
              <a:t> = </a:t>
            </a:r>
            <a:r>
              <a:rPr lang="en-US" altLang="el-GR" sz="2000" dirty="0">
                <a:cs typeface="Times New Roman" panose="02020603050405020304" pitchFamily="18" charset="0"/>
              </a:rPr>
              <a:t>a</a:t>
            </a:r>
            <a:r>
              <a:rPr lang="el-GR" altLang="el-GR" sz="2000" dirty="0">
                <a:cs typeface="Times New Roman" panose="02020603050405020304" pitchFamily="18" charset="0"/>
              </a:rPr>
              <a:t> + </a:t>
            </a:r>
            <a:r>
              <a:rPr lang="en-US" altLang="el-GR" sz="2000" dirty="0">
                <a:cs typeface="Times New Roman" panose="02020603050405020304" pitchFamily="18" charset="0"/>
              </a:rPr>
              <a:t>b</a:t>
            </a:r>
            <a:r>
              <a:rPr lang="el-GR" altLang="el-GR" sz="2000" dirty="0">
                <a:cs typeface="Times New Roman" panose="02020603050405020304" pitchFamily="18" charset="0"/>
              </a:rPr>
              <a:t>Δ</a:t>
            </a:r>
            <a:r>
              <a:rPr lang="en-US" altLang="el-GR" sz="2000" dirty="0">
                <a:cs typeface="Times New Roman" panose="02020603050405020304" pitchFamily="18" charset="0"/>
              </a:rPr>
              <a:t>C</a:t>
            </a:r>
            <a:r>
              <a:rPr lang="en-US" altLang="el-GR" sz="2000" baseline="-30000" dirty="0">
                <a:cs typeface="Times New Roman" panose="02020603050405020304" pitchFamily="18" charset="0"/>
              </a:rPr>
              <a:t>i</a:t>
            </a:r>
            <a:r>
              <a:rPr lang="el-GR" altLang="el-GR" sz="2000" baseline="-30000" dirty="0">
                <a:cs typeface="Times New Roman" panose="02020603050405020304" pitchFamily="18" charset="0"/>
              </a:rPr>
              <a:t>, </a:t>
            </a:r>
            <a:r>
              <a:rPr lang="el-GR" altLang="el-GR" sz="2000" dirty="0">
                <a:cs typeface="Times New Roman" panose="02020603050405020304" pitchFamily="18" charset="0"/>
              </a:rPr>
              <a:t>οπότε</a:t>
            </a:r>
            <a:r>
              <a:rPr lang="en-US" altLang="el-GR" sz="2000" dirty="0">
                <a:cs typeface="Times New Roman" panose="02020603050405020304" pitchFamily="18" charset="0"/>
              </a:rPr>
              <a:t> (</a:t>
            </a:r>
            <a:r>
              <a:rPr lang="el-GR" altLang="el-GR" sz="2000" dirty="0"/>
              <a:t>ε</a:t>
            </a:r>
            <a:r>
              <a:rPr lang="el-GR" altLang="el-GR" sz="2000" dirty="0">
                <a:cs typeface="Times New Roman" panose="02020603050405020304" pitchFamily="18" charset="0"/>
              </a:rPr>
              <a:t>ίναι ευνόητο ότι πρακτικά </a:t>
            </a:r>
            <a:r>
              <a:rPr lang="en-US" altLang="el-GR" sz="2000" dirty="0">
                <a:cs typeface="Times New Roman" panose="02020603050405020304" pitchFamily="18" charset="0"/>
              </a:rPr>
              <a:t>P</a:t>
            </a:r>
            <a:r>
              <a:rPr lang="el-GR" altLang="el-GR" sz="2000" baseline="-30000" dirty="0">
                <a:cs typeface="Times New Roman" panose="02020603050405020304" pitchFamily="18" charset="0"/>
              </a:rPr>
              <a:t>0</a:t>
            </a:r>
            <a:r>
              <a:rPr lang="el-GR" altLang="el-GR" sz="2000" dirty="0">
                <a:cs typeface="Times New Roman" panose="02020603050405020304" pitchFamily="18" charset="0"/>
              </a:rPr>
              <a:t> = </a:t>
            </a:r>
            <a:r>
              <a:rPr lang="en-US" altLang="el-GR" sz="2000" dirty="0">
                <a:cs typeface="Times New Roman" panose="02020603050405020304" pitchFamily="18" charset="0"/>
              </a:rPr>
              <a:t>a</a:t>
            </a:r>
            <a:r>
              <a:rPr lang="el-GR" altLang="el-GR" sz="2000" dirty="0"/>
              <a:t>)</a:t>
            </a:r>
            <a:r>
              <a:rPr lang="el-GR" altLang="el-GR" sz="2000" dirty="0">
                <a:cs typeface="Times New Roman" panose="02020603050405020304" pitchFamily="18" charset="0"/>
              </a:rPr>
              <a:t>.</a:t>
            </a:r>
            <a:r>
              <a:rPr lang="en-GB" altLang="el-GR" sz="2000" dirty="0">
                <a:cs typeface="Times New Roman" panose="02020603050405020304" pitchFamily="18" charset="0"/>
              </a:rPr>
              <a:t> </a:t>
            </a:r>
          </a:p>
        </p:txBody>
      </p:sp>
      <p:sp>
        <p:nvSpPr>
          <p:cNvPr id="38918" name="Rectangle 6"/>
          <p:cNvSpPr>
            <a:spLocks noChangeArrowheads="1"/>
          </p:cNvSpPr>
          <p:nvPr/>
        </p:nvSpPr>
        <p:spPr bwMode="auto">
          <a:xfrm>
            <a:off x="430530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38917" name="Object 5"/>
          <p:cNvGraphicFramePr>
            <a:graphicFrameLocks noChangeAspect="1"/>
          </p:cNvGraphicFramePr>
          <p:nvPr>
            <p:extLst>
              <p:ext uri="{D42A27DB-BD31-4B8C-83A1-F6EECF244321}">
                <p14:modId xmlns:p14="http://schemas.microsoft.com/office/powerpoint/2010/main" val="2808586765"/>
              </p:ext>
            </p:extLst>
          </p:nvPr>
        </p:nvGraphicFramePr>
        <p:xfrm>
          <a:off x="3790950" y="4086747"/>
          <a:ext cx="1562100" cy="1143000"/>
        </p:xfrm>
        <a:graphic>
          <a:graphicData uri="http://schemas.openxmlformats.org/presentationml/2006/ole">
            <mc:AlternateContent xmlns:mc="http://schemas.openxmlformats.org/markup-compatibility/2006">
              <mc:Choice xmlns:v="urn:schemas-microsoft-com:vml" Requires="v">
                <p:oleObj spid="_x0000_s13334" r:id="rId3" imgW="533169" imgH="393529" progId="Equation.3">
                  <p:embed/>
                </p:oleObj>
              </mc:Choice>
              <mc:Fallback>
                <p:oleObj r:id="rId3" imgW="533169"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90950" y="4086747"/>
                        <a:ext cx="15621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26929446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title"/>
          </p:nvPr>
        </p:nvSpPr>
        <p:spPr/>
        <p:txBody>
          <a:bodyPr/>
          <a:lstStyle/>
          <a:p>
            <a:r>
              <a:rPr lang="el-GR" altLang="el-GR" sz="3200" dirty="0"/>
              <a:t>ΜΕΘΟΔΟΣ ΠΡΟΣΘΗΚΗΣ ΠΟΛΛΑΠΛΩΝ ΣΗΜΕΙΩΝ</a:t>
            </a:r>
            <a:endParaRPr lang="en-GB" altLang="el-GR" sz="3200" dirty="0"/>
          </a:p>
        </p:txBody>
      </p:sp>
      <p:pic>
        <p:nvPicPr>
          <p:cNvPr id="4" name="Εικόνα 3"/>
          <p:cNvPicPr>
            <a:picLocks noChangeAspect="1"/>
          </p:cNvPicPr>
          <p:nvPr/>
        </p:nvPicPr>
        <p:blipFill>
          <a:blip r:embed="rId2"/>
          <a:stretch>
            <a:fillRect/>
          </a:stretch>
        </p:blipFill>
        <p:spPr>
          <a:xfrm>
            <a:off x="1236806" y="1628800"/>
            <a:ext cx="6670387" cy="3943691"/>
          </a:xfrm>
          <a:prstGeom prst="rect">
            <a:avLst/>
          </a:prstGeom>
        </p:spPr>
      </p:pic>
    </p:spTree>
    <p:extLst>
      <p:ext uri="{BB962C8B-B14F-4D97-AF65-F5344CB8AC3E}">
        <p14:creationId xmlns:p14="http://schemas.microsoft.com/office/powerpoint/2010/main" val="41652443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ΜΕΙΩΣΕΩΣ ΚΑΤΑ ΓΝΩΣΤΗ ΠΟΣΟΤΗΤΑ</a:t>
            </a:r>
            <a:r>
              <a:rPr lang="en-GB" altLang="el-GR" sz="3200" dirty="0"/>
              <a:t> </a:t>
            </a:r>
          </a:p>
        </p:txBody>
      </p:sp>
      <p:sp>
        <p:nvSpPr>
          <p:cNvPr id="39939" name="Rectangle 3"/>
          <p:cNvSpPr>
            <a:spLocks noGrp="1" noChangeArrowheads="1"/>
          </p:cNvSpPr>
          <p:nvPr>
            <p:ph idx="1"/>
          </p:nvPr>
        </p:nvSpPr>
        <p:spPr/>
        <p:txBody>
          <a:bodyPr/>
          <a:lstStyle/>
          <a:p>
            <a:r>
              <a:rPr lang="el-GR" altLang="el-GR" sz="2400" dirty="0" smtClean="0">
                <a:cs typeface="Times New Roman" panose="02020603050405020304" pitchFamily="18" charset="0"/>
              </a:rPr>
              <a:t>Είναι </a:t>
            </a:r>
            <a:r>
              <a:rPr lang="el-GR" altLang="el-GR" sz="2400" dirty="0">
                <a:cs typeface="Times New Roman" panose="02020603050405020304" pitchFamily="18" charset="0"/>
              </a:rPr>
              <a:t>παραλλαγή της μεθόδου προσθήκης γνωστής ποσότητας και έχει σχετικά περιορισμένη εφαρμογή, ιδιαίτερα στην </a:t>
            </a:r>
            <a:r>
              <a:rPr lang="el-GR" altLang="el-GR" sz="2400" dirty="0" err="1">
                <a:cs typeface="Times New Roman" panose="02020603050405020304" pitchFamily="18" charset="0"/>
              </a:rPr>
              <a:t>ποτενσιομετρία</a:t>
            </a:r>
            <a:r>
              <a:rPr lang="el-GR" altLang="el-GR" sz="2400" dirty="0">
                <a:cs typeface="Times New Roman" panose="02020603050405020304" pitchFamily="18" charset="0"/>
              </a:rPr>
              <a:t> εκλεκτικών ηλεκτροδίων.</a:t>
            </a:r>
            <a:endParaRPr lang="el-GR" altLang="el-GR" sz="2400" dirty="0"/>
          </a:p>
          <a:p>
            <a:r>
              <a:rPr lang="el-GR" altLang="el-GR" sz="2400" dirty="0" smtClean="0">
                <a:cs typeface="Times New Roman" panose="02020603050405020304" pitchFamily="18" charset="0"/>
              </a:rPr>
              <a:t>Εκτελείται </a:t>
            </a:r>
            <a:r>
              <a:rPr lang="el-GR" altLang="el-GR" sz="2400" dirty="0">
                <a:cs typeface="Times New Roman" panose="02020603050405020304" pitchFamily="18" charset="0"/>
              </a:rPr>
              <a:t>με προσθήκη γνωστής ποσότητας αντιδραστηρίου το οποίο αντιδρώντας με τον </a:t>
            </a:r>
            <a:r>
              <a:rPr lang="el-GR" altLang="el-GR" sz="2400" dirty="0" err="1">
                <a:cs typeface="Times New Roman" panose="02020603050405020304" pitchFamily="18" charset="0"/>
              </a:rPr>
              <a:t>αναλύτη</a:t>
            </a:r>
            <a:r>
              <a:rPr lang="el-GR" altLang="el-GR" sz="2400" dirty="0">
                <a:cs typeface="Times New Roman" panose="02020603050405020304" pitchFamily="18" charset="0"/>
              </a:rPr>
              <a:t> προκαλεί γνωστή μείωση Δ</a:t>
            </a:r>
            <a:r>
              <a:rPr lang="en-US" altLang="el-GR" sz="2400" dirty="0">
                <a:cs typeface="Times New Roman" panose="02020603050405020304" pitchFamily="18" charset="0"/>
              </a:rPr>
              <a:t>C</a:t>
            </a:r>
            <a:r>
              <a:rPr lang="el-GR" altLang="el-GR" sz="2400" dirty="0">
                <a:cs typeface="Times New Roman" panose="02020603050405020304" pitchFamily="18" charset="0"/>
              </a:rPr>
              <a:t>. </a:t>
            </a:r>
            <a:endParaRPr lang="el-GR" altLang="el-GR" sz="2400" dirty="0"/>
          </a:p>
          <a:p>
            <a:r>
              <a:rPr lang="el-GR" altLang="el-GR" sz="2400" dirty="0">
                <a:cs typeface="Times New Roman" panose="02020603050405020304" pitchFamily="18" charset="0"/>
              </a:rPr>
              <a:t>Από την προκαλούμενη μεταβολή του σήματος, π.χ. του δυναμικού ΔΕ, υπολογίζεται η συγκέντρωση του αγνώστου.</a:t>
            </a:r>
            <a:endParaRPr lang="en-GB" altLang="el-GR" sz="2400" dirty="0">
              <a:cs typeface="Times New Roman" panose="02020603050405020304" pitchFamily="18" charset="0"/>
            </a:endParaRPr>
          </a:p>
        </p:txBody>
      </p:sp>
    </p:spTree>
    <p:extLst>
      <p:ext uri="{BB962C8B-B14F-4D97-AF65-F5344CB8AC3E}">
        <p14:creationId xmlns:p14="http://schemas.microsoft.com/office/powerpoint/2010/main" val="30506649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ΕΣΩΤΕΡΙΚΟΥ ΠΡΟΤΥΠΟΥ</a:t>
            </a:r>
            <a:r>
              <a:rPr lang="el-GR" altLang="el-GR" sz="3200" dirty="0"/>
              <a:t> (1)</a:t>
            </a:r>
            <a:r>
              <a:rPr lang="en-GB" altLang="el-GR" sz="3200" dirty="0"/>
              <a:t> </a:t>
            </a:r>
          </a:p>
        </p:txBody>
      </p:sp>
      <p:sp>
        <p:nvSpPr>
          <p:cNvPr id="40963" name="Rectangle 3"/>
          <p:cNvSpPr>
            <a:spLocks noGrp="1" noChangeArrowheads="1"/>
          </p:cNvSpPr>
          <p:nvPr>
            <p:ph type="body" idx="1"/>
          </p:nvPr>
        </p:nvSpPr>
        <p:spPr/>
        <p:txBody>
          <a:bodyPr/>
          <a:lstStyle/>
          <a:p>
            <a:r>
              <a:rPr lang="el-GR" altLang="el-GR" sz="2400" dirty="0" smtClean="0">
                <a:cs typeface="Times New Roman" panose="02020603050405020304" pitchFamily="18" charset="0"/>
              </a:rPr>
              <a:t>Εφαρμόζεται </a:t>
            </a:r>
            <a:r>
              <a:rPr lang="el-GR" altLang="el-GR" sz="2400" dirty="0">
                <a:cs typeface="Times New Roman" panose="02020603050405020304" pitchFamily="18" charset="0"/>
              </a:rPr>
              <a:t>στην περίπτωση που αναμένονται μεταβολές στην ευαισθησία της μετρητικής διατάξεως από μέτρηση σε μέτρηση και σε μη απόλυτα επαναλαμβανόμενη επίδραση του μητρικού υλικού του δείγματος σε διαδικασίες της μεθόδου, όπως την εκχύλιση του </a:t>
            </a:r>
            <a:r>
              <a:rPr lang="el-GR" altLang="el-GR" sz="2400" dirty="0" err="1">
                <a:cs typeface="Times New Roman" panose="02020603050405020304" pitchFamily="18" charset="0"/>
              </a:rPr>
              <a:t>αναλύτη</a:t>
            </a:r>
            <a:r>
              <a:rPr lang="el-GR" altLang="el-GR" sz="2400" dirty="0">
                <a:cs typeface="Times New Roman" panose="02020603050405020304" pitchFamily="18" charset="0"/>
              </a:rPr>
              <a:t> και άλλες κατεργασίες του δείγματος.</a:t>
            </a:r>
            <a:endParaRPr lang="en-GB" altLang="el-GR" sz="2400" dirty="0">
              <a:cs typeface="Times New Roman" panose="02020603050405020304" pitchFamily="18" charset="0"/>
            </a:endParaRPr>
          </a:p>
          <a:p>
            <a:r>
              <a:rPr lang="el-GR" altLang="el-GR" sz="2400" dirty="0" smtClean="0">
                <a:cs typeface="Times New Roman" panose="02020603050405020304" pitchFamily="18" charset="0"/>
              </a:rPr>
              <a:t>Η </a:t>
            </a:r>
            <a:r>
              <a:rPr lang="el-GR" altLang="el-GR" sz="2400" dirty="0">
                <a:cs typeface="Times New Roman" panose="02020603050405020304" pitchFamily="18" charset="0"/>
              </a:rPr>
              <a:t>φιλοσοφία είναι ότι οι σχετικές αυξομειώσεις της ευαισθησίας της μεθόδου σε συστατικό Α του δείγματος θα είναι ίδιες για το συστατικό Β. </a:t>
            </a:r>
            <a:endParaRPr lang="en-GB" altLang="el-GR" sz="2400" dirty="0">
              <a:cs typeface="Times New Roman" panose="02020603050405020304" pitchFamily="18" charset="0"/>
            </a:endParaRPr>
          </a:p>
          <a:p>
            <a:endParaRPr lang="en-GB" altLang="el-GR" sz="2400" dirty="0"/>
          </a:p>
        </p:txBody>
      </p:sp>
    </p:spTree>
    <p:extLst>
      <p:ext uri="{BB962C8B-B14F-4D97-AF65-F5344CB8AC3E}">
        <p14:creationId xmlns:p14="http://schemas.microsoft.com/office/powerpoint/2010/main" val="35719560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60748" y="116632"/>
            <a:ext cx="8229600" cy="1143000"/>
          </a:xfrm>
        </p:spPr>
        <p:txBody>
          <a:bodyPr/>
          <a:lstStyle/>
          <a:p>
            <a:r>
              <a:rPr lang="en-GB" altLang="el-GR" sz="3200" dirty="0">
                <a:cs typeface="Times New Roman" panose="02020603050405020304" pitchFamily="18" charset="0"/>
              </a:rPr>
              <a:t>ΜΕΘΟΔΟΣ ΕΣΩΤΕΡΙΚΟΥ ΠΡΟΤΥΠΟΥ</a:t>
            </a:r>
            <a:r>
              <a:rPr lang="el-GR" altLang="el-GR" sz="3200" dirty="0"/>
              <a:t> (2)</a:t>
            </a:r>
            <a:endParaRPr lang="en-GB" altLang="el-GR" sz="3200" dirty="0"/>
          </a:p>
        </p:txBody>
      </p:sp>
      <p:sp>
        <p:nvSpPr>
          <p:cNvPr id="41987" name="Rectangle 3"/>
          <p:cNvSpPr>
            <a:spLocks noGrp="1" noChangeArrowheads="1"/>
          </p:cNvSpPr>
          <p:nvPr>
            <p:ph idx="1"/>
          </p:nvPr>
        </p:nvSpPr>
        <p:spPr>
          <a:xfrm>
            <a:off x="457200" y="1124744"/>
            <a:ext cx="8229600" cy="4525963"/>
          </a:xfrm>
        </p:spPr>
        <p:txBody>
          <a:bodyPr/>
          <a:lstStyle/>
          <a:p>
            <a:pPr>
              <a:lnSpc>
                <a:spcPct val="90000"/>
              </a:lnSpc>
            </a:pPr>
            <a:r>
              <a:rPr lang="el-GR" altLang="el-GR" sz="2000" dirty="0" smtClean="0">
                <a:cs typeface="Times New Roman" panose="02020603050405020304" pitchFamily="18" charset="0"/>
              </a:rPr>
              <a:t>Εφαρμόζεται </a:t>
            </a:r>
            <a:r>
              <a:rPr lang="el-GR" altLang="el-GR" sz="2000" dirty="0">
                <a:cs typeface="Times New Roman" panose="02020603050405020304" pitchFamily="18" charset="0"/>
              </a:rPr>
              <a:t>κυρίως στις </a:t>
            </a:r>
            <a:r>
              <a:rPr lang="el-GR" altLang="el-GR" sz="2000" dirty="0" err="1">
                <a:cs typeface="Times New Roman" panose="02020603050405020304" pitchFamily="18" charset="0"/>
              </a:rPr>
              <a:t>χρωματογραφικές</a:t>
            </a:r>
            <a:r>
              <a:rPr lang="el-GR" altLang="el-GR" sz="2000" dirty="0">
                <a:cs typeface="Times New Roman" panose="02020603050405020304" pitchFamily="18" charset="0"/>
              </a:rPr>
              <a:t> τεχνικές (</a:t>
            </a:r>
            <a:r>
              <a:rPr lang="en-US" altLang="el-GR" sz="2000" dirty="0">
                <a:cs typeface="Times New Roman" panose="02020603050405020304" pitchFamily="18" charset="0"/>
              </a:rPr>
              <a:t>GLC</a:t>
            </a:r>
            <a:r>
              <a:rPr lang="el-GR" altLang="el-GR" sz="2000" dirty="0">
                <a:cs typeface="Times New Roman" panose="02020603050405020304" pitchFamily="18" charset="0"/>
              </a:rPr>
              <a:t>, </a:t>
            </a:r>
            <a:r>
              <a:rPr lang="en-US" altLang="el-GR" sz="2000" dirty="0">
                <a:cs typeface="Times New Roman" panose="02020603050405020304" pitchFamily="18" charset="0"/>
              </a:rPr>
              <a:t>HPLC</a:t>
            </a:r>
            <a:r>
              <a:rPr lang="el-GR" altLang="el-GR" sz="2000" dirty="0">
                <a:cs typeface="Times New Roman" panose="02020603050405020304" pitchFamily="18" charset="0"/>
              </a:rPr>
              <a:t>) και στις ηλεκτροχημικές τεχνικές (</a:t>
            </a:r>
            <a:r>
              <a:rPr lang="el-GR" altLang="el-GR" sz="2000" dirty="0" err="1">
                <a:cs typeface="Times New Roman" panose="02020603050405020304" pitchFamily="18" charset="0"/>
              </a:rPr>
              <a:t>πολαρογραφία</a:t>
            </a:r>
            <a:r>
              <a:rPr lang="el-GR" altLang="el-GR" sz="2000" dirty="0">
                <a:cs typeface="Times New Roman" panose="02020603050405020304" pitchFamily="18" charset="0"/>
              </a:rPr>
              <a:t>, </a:t>
            </a:r>
            <a:r>
              <a:rPr lang="el-GR" altLang="el-GR" sz="2000" dirty="0" err="1">
                <a:cs typeface="Times New Roman" panose="02020603050405020304" pitchFamily="18" charset="0"/>
              </a:rPr>
              <a:t>αναδιαλυτική</a:t>
            </a:r>
            <a:r>
              <a:rPr lang="el-GR" altLang="el-GR" sz="2000" dirty="0">
                <a:cs typeface="Times New Roman" panose="02020603050405020304" pitchFamily="18" charset="0"/>
              </a:rPr>
              <a:t> </a:t>
            </a:r>
            <a:r>
              <a:rPr lang="el-GR" altLang="el-GR" sz="2000" dirty="0" err="1">
                <a:cs typeface="Times New Roman" panose="02020603050405020304" pitchFamily="18" charset="0"/>
              </a:rPr>
              <a:t>βολταμμετρία</a:t>
            </a:r>
            <a:r>
              <a:rPr lang="el-GR" altLang="el-GR" sz="2000" dirty="0">
                <a:cs typeface="Times New Roman" panose="02020603050405020304" pitchFamily="18" charset="0"/>
              </a:rPr>
              <a:t>) στις οποίες είναι δυνατή η σύγχρονη μέτρηση σημάτων περισσότερων του ενός συστατικού.</a:t>
            </a:r>
            <a:endParaRPr lang="el-GR" altLang="el-GR" sz="2000" dirty="0"/>
          </a:p>
          <a:p>
            <a:pPr>
              <a:lnSpc>
                <a:spcPct val="90000"/>
              </a:lnSpc>
            </a:pPr>
            <a:r>
              <a:rPr lang="el-GR" altLang="el-GR" sz="2000" dirty="0">
                <a:cs typeface="Times New Roman" panose="02020603050405020304" pitchFamily="18" charset="0"/>
              </a:rPr>
              <a:t> Επίσης στη </a:t>
            </a:r>
            <a:r>
              <a:rPr lang="el-GR" altLang="el-GR" sz="2000" dirty="0" err="1">
                <a:cs typeface="Times New Roman" panose="02020603050405020304" pitchFamily="18" charset="0"/>
              </a:rPr>
              <a:t>φλογοφωτομετρία</a:t>
            </a:r>
            <a:r>
              <a:rPr lang="el-GR" altLang="el-GR" sz="2000" dirty="0">
                <a:cs typeface="Times New Roman" panose="02020603050405020304" pitchFamily="18" charset="0"/>
              </a:rPr>
              <a:t> με δυνατότητα σύγχρονης μέτρησης σε 2 μήκη κύματος.</a:t>
            </a:r>
            <a:endParaRPr lang="en-GB" altLang="el-GR" sz="2000" dirty="0">
              <a:cs typeface="Times New Roman" panose="02020603050405020304" pitchFamily="18" charset="0"/>
            </a:endParaRPr>
          </a:p>
          <a:p>
            <a:pPr>
              <a:lnSpc>
                <a:spcPct val="90000"/>
              </a:lnSpc>
            </a:pPr>
            <a:r>
              <a:rPr lang="el-GR" altLang="el-GR" sz="2000" dirty="0" smtClean="0">
                <a:cs typeface="Times New Roman" panose="02020603050405020304" pitchFamily="18" charset="0"/>
              </a:rPr>
              <a:t>Συνδυάζεται </a:t>
            </a:r>
            <a:r>
              <a:rPr lang="el-GR" altLang="el-GR" sz="2000" dirty="0">
                <a:cs typeface="Times New Roman" panose="02020603050405020304" pitchFamily="18" charset="0"/>
              </a:rPr>
              <a:t>κυρίως με τη μέθοδο πολλαπλών ή ενός εξωτερικών προτύπων. </a:t>
            </a:r>
            <a:endParaRPr lang="el-GR" altLang="el-GR" sz="2000" dirty="0"/>
          </a:p>
          <a:p>
            <a:pPr>
              <a:lnSpc>
                <a:spcPct val="90000"/>
              </a:lnSpc>
            </a:pPr>
            <a:r>
              <a:rPr lang="el-GR" altLang="el-GR" sz="2000" dirty="0">
                <a:cs typeface="Times New Roman" panose="02020603050405020304" pitchFamily="18" charset="0"/>
              </a:rPr>
              <a:t>Στα πρότυπα και στα άγνωστα προστίθεται αυστηρά </a:t>
            </a:r>
            <a:r>
              <a:rPr lang="el-GR" altLang="el-GR" sz="2000" b="1" dirty="0">
                <a:cs typeface="Times New Roman" panose="02020603050405020304" pitchFamily="18" charset="0"/>
              </a:rPr>
              <a:t>ΙΔΙΑ </a:t>
            </a:r>
            <a:r>
              <a:rPr lang="el-GR" altLang="el-GR" sz="2000" dirty="0">
                <a:cs typeface="Times New Roman" panose="02020603050405020304" pitchFamily="18" charset="0"/>
              </a:rPr>
              <a:t>συγκέντρωση μιας ουσίας (εσωτερικό πρότυπο, </a:t>
            </a:r>
            <a:r>
              <a:rPr lang="en-US" altLang="el-GR" sz="2000" dirty="0">
                <a:cs typeface="Times New Roman" panose="02020603050405020304" pitchFamily="18" charset="0"/>
              </a:rPr>
              <a:t>internal standard</a:t>
            </a:r>
            <a:r>
              <a:rPr lang="el-GR" altLang="el-GR" sz="2000" dirty="0">
                <a:cs typeface="Times New Roman" panose="02020603050405020304" pitchFamily="18" charset="0"/>
              </a:rPr>
              <a:t>, </a:t>
            </a:r>
            <a:r>
              <a:rPr lang="en-US" altLang="el-GR" sz="2000" dirty="0">
                <a:cs typeface="Times New Roman" panose="02020603050405020304" pitchFamily="18" charset="0"/>
              </a:rPr>
              <a:t>IS</a:t>
            </a:r>
            <a:r>
              <a:rPr lang="el-GR" altLang="el-GR" sz="2000" dirty="0">
                <a:cs typeface="Times New Roman" panose="02020603050405020304" pitchFamily="18" charset="0"/>
              </a:rPr>
              <a:t>) (που δεν υπάρχει στο δείγμα) με την ίδια αναλυτική συμπεριφορά με τον </a:t>
            </a:r>
            <a:r>
              <a:rPr lang="el-GR" altLang="el-GR" sz="2000" dirty="0" err="1">
                <a:cs typeface="Times New Roman" panose="02020603050405020304" pitchFamily="18" charset="0"/>
              </a:rPr>
              <a:t>αναλύτη</a:t>
            </a:r>
            <a:r>
              <a:rPr lang="el-GR" altLang="el-GR" sz="2000" dirty="0">
                <a:cs typeface="Times New Roman" panose="02020603050405020304" pitchFamily="18" charset="0"/>
              </a:rPr>
              <a:t>. </a:t>
            </a:r>
            <a:endParaRPr lang="el-GR" altLang="el-GR" sz="2000" dirty="0"/>
          </a:p>
          <a:p>
            <a:pPr>
              <a:lnSpc>
                <a:spcPct val="90000"/>
              </a:lnSpc>
            </a:pPr>
            <a:r>
              <a:rPr lang="el-GR" altLang="el-GR" sz="2000" dirty="0">
                <a:cs typeface="Times New Roman" panose="02020603050405020304" pitchFamily="18" charset="0"/>
              </a:rPr>
              <a:t>Η συγκέντρωσή του επιλέγεται έτσι,</a:t>
            </a:r>
            <a:r>
              <a:rPr lang="el-GR" altLang="el-GR" sz="2000" dirty="0"/>
              <a:t> </a:t>
            </a:r>
            <a:r>
              <a:rPr lang="el-GR" altLang="el-GR" sz="2000" dirty="0">
                <a:cs typeface="Times New Roman" panose="02020603050405020304" pitchFamily="18" charset="0"/>
              </a:rPr>
              <a:t>ώστε τ</a:t>
            </a:r>
            <a:r>
              <a:rPr lang="el-GR" altLang="el-GR" sz="2000" dirty="0"/>
              <a:t>ο</a:t>
            </a:r>
            <a:r>
              <a:rPr lang="el-GR" altLang="el-GR" sz="2000" dirty="0">
                <a:cs typeface="Times New Roman" panose="02020603050405020304" pitchFamily="18" charset="0"/>
              </a:rPr>
              <a:t> σήμα του να είναι παρόμοιου μεγέθους με τα αναμενόμενα άγνωστα. </a:t>
            </a:r>
            <a:endParaRPr lang="el-GR" altLang="el-GR" sz="2000" dirty="0"/>
          </a:p>
          <a:p>
            <a:pPr>
              <a:lnSpc>
                <a:spcPct val="90000"/>
              </a:lnSpc>
            </a:pPr>
            <a:r>
              <a:rPr lang="el-GR" altLang="el-GR" sz="2000" dirty="0">
                <a:cs typeface="Times New Roman" panose="02020603050405020304" pitchFamily="18" charset="0"/>
              </a:rPr>
              <a:t>Μετρούνται τα σήματα </a:t>
            </a:r>
            <a:r>
              <a:rPr lang="en-US" altLang="el-GR" sz="2000" dirty="0" err="1">
                <a:cs typeface="Times New Roman" panose="02020603050405020304" pitchFamily="18" charset="0"/>
              </a:rPr>
              <a:t>P</a:t>
            </a:r>
            <a:r>
              <a:rPr lang="en-US" altLang="el-GR" sz="2000" baseline="-30000" dirty="0" err="1">
                <a:cs typeface="Times New Roman" panose="02020603050405020304" pitchFamily="18" charset="0"/>
              </a:rPr>
              <a:t>x</a:t>
            </a:r>
            <a:r>
              <a:rPr lang="el-GR" altLang="el-GR" sz="2000" dirty="0">
                <a:cs typeface="Times New Roman" panose="02020603050405020304" pitchFamily="18" charset="0"/>
              </a:rPr>
              <a:t> και </a:t>
            </a:r>
            <a:r>
              <a:rPr lang="en-US" altLang="el-GR" sz="2000" dirty="0">
                <a:cs typeface="Times New Roman" panose="02020603050405020304" pitchFamily="18" charset="0"/>
              </a:rPr>
              <a:t>P</a:t>
            </a:r>
            <a:r>
              <a:rPr lang="en-US" altLang="el-GR" sz="2000" baseline="-30000" dirty="0">
                <a:cs typeface="Times New Roman" panose="02020603050405020304" pitchFamily="18" charset="0"/>
              </a:rPr>
              <a:t>ID</a:t>
            </a:r>
            <a:r>
              <a:rPr lang="el-GR" altLang="el-GR" sz="2000" dirty="0">
                <a:cs typeface="Times New Roman" panose="02020603050405020304" pitchFamily="18" charset="0"/>
              </a:rPr>
              <a:t> και ο λόγος </a:t>
            </a:r>
            <a:r>
              <a:rPr lang="en-US" altLang="el-GR" sz="2000" dirty="0" err="1">
                <a:cs typeface="Times New Roman" panose="02020603050405020304" pitchFamily="18" charset="0"/>
              </a:rPr>
              <a:t>P</a:t>
            </a:r>
            <a:r>
              <a:rPr lang="en-US" altLang="el-GR" sz="2000" baseline="-30000" dirty="0" err="1">
                <a:cs typeface="Times New Roman" panose="02020603050405020304" pitchFamily="18" charset="0"/>
              </a:rPr>
              <a:t>x</a:t>
            </a:r>
            <a:r>
              <a:rPr lang="el-GR" altLang="el-GR" sz="2000" dirty="0">
                <a:cs typeface="Times New Roman" panose="02020603050405020304" pitchFamily="18" charset="0"/>
              </a:rPr>
              <a:t> / </a:t>
            </a:r>
            <a:r>
              <a:rPr lang="en-US" altLang="el-GR" sz="2000" dirty="0">
                <a:cs typeface="Times New Roman" panose="02020603050405020304" pitchFamily="18" charset="0"/>
              </a:rPr>
              <a:t>P</a:t>
            </a:r>
            <a:r>
              <a:rPr lang="en-US" altLang="el-GR" sz="2000" baseline="-30000" dirty="0">
                <a:cs typeface="Times New Roman" panose="02020603050405020304" pitchFamily="18" charset="0"/>
              </a:rPr>
              <a:t>ID </a:t>
            </a:r>
            <a:r>
              <a:rPr lang="el-GR" altLang="el-GR" sz="2000" dirty="0">
                <a:cs typeface="Times New Roman" panose="02020603050405020304" pitchFamily="18" charset="0"/>
              </a:rPr>
              <a:t> χρησιμοποιείται ως το «διορθωμένο σήμα» του αγνώστου για την κατασκευή της καμπύλης αναφοράς ή/και τον υπολογισμό του αγνώστου.</a:t>
            </a:r>
            <a:endParaRPr lang="en-GB" altLang="el-GR" sz="2000" dirty="0">
              <a:cs typeface="Times New Roman" panose="02020603050405020304" pitchFamily="18" charset="0"/>
            </a:endParaRPr>
          </a:p>
          <a:p>
            <a:pPr>
              <a:lnSpc>
                <a:spcPct val="90000"/>
              </a:lnSpc>
            </a:pPr>
            <a:endParaRPr lang="en-GB" altLang="el-GR" sz="2000" dirty="0"/>
          </a:p>
        </p:txBody>
      </p:sp>
    </p:spTree>
    <p:extLst>
      <p:ext uri="{BB962C8B-B14F-4D97-AF65-F5344CB8AC3E}">
        <p14:creationId xmlns:p14="http://schemas.microsoft.com/office/powerpoint/2010/main" val="83350639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altLang="el-GR" sz="3200" dirty="0">
                <a:cs typeface="Times New Roman" panose="02020603050405020304" pitchFamily="18" charset="0"/>
              </a:rPr>
              <a:t>ΜΕΘΟΔΟΣ ΕΣΩΤΕΡΙΚΟΥ ΠΡΟΤΥΠΟΥ</a:t>
            </a:r>
            <a:r>
              <a:rPr lang="el-GR" altLang="el-GR" sz="3200" dirty="0"/>
              <a:t> (3)</a:t>
            </a:r>
            <a:endParaRPr lang="en-GB" altLang="el-GR" sz="3200" dirty="0"/>
          </a:p>
        </p:txBody>
      </p:sp>
      <p:sp>
        <p:nvSpPr>
          <p:cNvPr id="43011" name="Rectangle 3"/>
          <p:cNvSpPr>
            <a:spLocks noGrp="1" noChangeArrowheads="1"/>
          </p:cNvSpPr>
          <p:nvPr>
            <p:ph type="body" idx="1"/>
          </p:nvPr>
        </p:nvSpPr>
        <p:spPr/>
        <p:txBody>
          <a:bodyPr/>
          <a:lstStyle/>
          <a:p>
            <a:r>
              <a:rPr lang="el-GR" altLang="el-GR" sz="2800" dirty="0" smtClean="0">
                <a:cs typeface="Times New Roman" panose="02020603050405020304" pitchFamily="18" charset="0"/>
              </a:rPr>
              <a:t>Το </a:t>
            </a:r>
            <a:r>
              <a:rPr lang="el-GR" altLang="el-GR" sz="2800" dirty="0">
                <a:cs typeface="Times New Roman" panose="02020603050405020304" pitchFamily="18" charset="0"/>
              </a:rPr>
              <a:t>ιδανικό εσωτερικό πρότυπο πρέπει να παρουσιάζει παρόμοιες φυσικοχημικές ιδιότητες με τον αναλύτη και η μέθοδος να αποκρίνεται κατά τον ίδιο τρόπο με τον αναλύτη, αλλά να μπορεί να </a:t>
            </a:r>
            <a:r>
              <a:rPr lang="el-GR" altLang="el-GR" sz="2800" dirty="0" err="1">
                <a:cs typeface="Times New Roman" panose="02020603050405020304" pitchFamily="18" charset="0"/>
              </a:rPr>
              <a:t>μετράται</a:t>
            </a:r>
            <a:r>
              <a:rPr lang="el-GR" altLang="el-GR" sz="2800" dirty="0">
                <a:cs typeface="Times New Roman" panose="02020603050405020304" pitchFamily="18" charset="0"/>
              </a:rPr>
              <a:t> εκλεκτικά.</a:t>
            </a:r>
            <a:endParaRPr lang="el-GR" altLang="el-GR" sz="2800" dirty="0"/>
          </a:p>
          <a:p>
            <a:r>
              <a:rPr lang="el-GR" altLang="el-GR" sz="2800" dirty="0">
                <a:cs typeface="Times New Roman" panose="02020603050405020304" pitchFamily="18" charset="0"/>
              </a:rPr>
              <a:t> Στην περίπτωση υπάρξεως σταδίου κατεργασίας του δείγματος (π.χ. εκχύλισης) το εσωτερικό πρότυπο πρέπει να δείχνει συμπεριφορά παρόμοια με τον </a:t>
            </a:r>
            <a:r>
              <a:rPr lang="el-GR" altLang="el-GR" sz="2800" dirty="0" err="1">
                <a:cs typeface="Times New Roman" panose="02020603050405020304" pitchFamily="18" charset="0"/>
              </a:rPr>
              <a:t>αναλύτη</a:t>
            </a:r>
            <a:r>
              <a:rPr lang="el-GR" altLang="el-GR" sz="2800" dirty="0">
                <a:cs typeface="Times New Roman" panose="02020603050405020304" pitchFamily="18" charset="0"/>
              </a:rPr>
              <a:t>.</a:t>
            </a:r>
            <a:endParaRPr lang="en-GB" altLang="el-GR" sz="2800" dirty="0">
              <a:cs typeface="Times New Roman" panose="02020603050405020304" pitchFamily="18" charset="0"/>
            </a:endParaRPr>
          </a:p>
          <a:p>
            <a:endParaRPr lang="en-GB" altLang="el-GR" sz="2800" dirty="0"/>
          </a:p>
        </p:txBody>
      </p:sp>
    </p:spTree>
    <p:extLst>
      <p:ext uri="{BB962C8B-B14F-4D97-AF65-F5344CB8AC3E}">
        <p14:creationId xmlns:p14="http://schemas.microsoft.com/office/powerpoint/2010/main" val="36231233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l-GR" altLang="el-GR" sz="2800" dirty="0">
                <a:cs typeface="Times New Roman" panose="02020603050405020304" pitchFamily="18" charset="0"/>
              </a:rPr>
              <a:t> </a:t>
            </a:r>
            <a:r>
              <a:rPr lang="en-GB" altLang="el-GR" sz="2800" dirty="0" smtClean="0">
                <a:cs typeface="Times New Roman" panose="02020603050405020304" pitchFamily="18" charset="0"/>
              </a:rPr>
              <a:t>ΜΕΘΟΔΟΣ </a:t>
            </a:r>
            <a:r>
              <a:rPr lang="en-GB" altLang="el-GR" sz="2800" dirty="0">
                <a:cs typeface="Times New Roman" panose="02020603050405020304" pitchFamily="18" charset="0"/>
              </a:rPr>
              <a:t>ΚΑΝΟΝΙΚΟΠΟΙΗΣΗΣ</a:t>
            </a:r>
            <a:r>
              <a:rPr lang="en-GB" altLang="el-GR" sz="2800" dirty="0"/>
              <a:t> </a:t>
            </a:r>
            <a:r>
              <a:rPr lang="el-GR" altLang="el-GR" sz="2800" dirty="0"/>
              <a:t>(1)</a:t>
            </a:r>
            <a:endParaRPr lang="en-GB" altLang="el-GR" sz="2800" dirty="0"/>
          </a:p>
        </p:txBody>
      </p:sp>
      <p:sp>
        <p:nvSpPr>
          <p:cNvPr id="44035" name="Rectangle 3"/>
          <p:cNvSpPr>
            <a:spLocks noGrp="1" noChangeArrowheads="1"/>
          </p:cNvSpPr>
          <p:nvPr>
            <p:ph idx="1"/>
          </p:nvPr>
        </p:nvSpPr>
        <p:spPr/>
        <p:txBody>
          <a:bodyPr/>
          <a:lstStyle/>
          <a:p>
            <a:r>
              <a:rPr lang="el-GR" altLang="el-GR" sz="2000" dirty="0"/>
              <a:t>Χρησιμοποιείται στις </a:t>
            </a:r>
            <a:r>
              <a:rPr lang="el-GR" altLang="el-GR" sz="2000" dirty="0" err="1"/>
              <a:t>χρωματογραφικές</a:t>
            </a:r>
            <a:r>
              <a:rPr lang="el-GR" altLang="el-GR" sz="2000" dirty="0"/>
              <a:t> τεχνικές (</a:t>
            </a:r>
            <a:r>
              <a:rPr lang="en-US" altLang="el-GR" sz="2000" dirty="0"/>
              <a:t>GLC</a:t>
            </a:r>
            <a:r>
              <a:rPr lang="el-GR" altLang="el-GR" sz="2000" dirty="0"/>
              <a:t>, </a:t>
            </a:r>
            <a:r>
              <a:rPr lang="en-US" altLang="el-GR" sz="2000" dirty="0"/>
              <a:t>HPLC</a:t>
            </a:r>
            <a:r>
              <a:rPr lang="el-GR" altLang="el-GR" sz="2000" dirty="0"/>
              <a:t>) για τον υπολογισμό της περιεκτικότητας των συστατικών μείγματος ουσιών.</a:t>
            </a:r>
            <a:endParaRPr lang="en-GB" altLang="el-GR" sz="2000" dirty="0"/>
          </a:p>
          <a:p>
            <a:r>
              <a:rPr lang="el-GR" altLang="el-GR" sz="2000" dirty="0">
                <a:cs typeface="Times New Roman" panose="02020603050405020304" pitchFamily="18" charset="0"/>
              </a:rPr>
              <a:t>Χρησιμοποιούνται τα εμβαδά των κορυφών των συστατικών του δείγματος (κλάσμα εκάστου εμβαδού ως προς το συνολικό άθροισμα των εμβαδών):</a:t>
            </a:r>
            <a:r>
              <a:rPr lang="en-GB" altLang="el-GR" sz="2000" dirty="0"/>
              <a:t> </a:t>
            </a:r>
          </a:p>
        </p:txBody>
      </p:sp>
      <p:sp>
        <p:nvSpPr>
          <p:cNvPr id="44038" name="Rectangle 6"/>
          <p:cNvSpPr>
            <a:spLocks noChangeArrowheads="1"/>
          </p:cNvSpPr>
          <p:nvPr/>
        </p:nvSpPr>
        <p:spPr bwMode="auto">
          <a:xfrm>
            <a:off x="4005263"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44037" name="Object 5"/>
          <p:cNvGraphicFramePr>
            <a:graphicFrameLocks noChangeAspect="1"/>
          </p:cNvGraphicFramePr>
          <p:nvPr>
            <p:extLst>
              <p:ext uri="{D42A27DB-BD31-4B8C-83A1-F6EECF244321}">
                <p14:modId xmlns:p14="http://schemas.microsoft.com/office/powerpoint/2010/main" val="3052250763"/>
              </p:ext>
            </p:extLst>
          </p:nvPr>
        </p:nvGraphicFramePr>
        <p:xfrm>
          <a:off x="3381187" y="3738053"/>
          <a:ext cx="2395537" cy="946150"/>
        </p:xfrm>
        <a:graphic>
          <a:graphicData uri="http://schemas.openxmlformats.org/presentationml/2006/ole">
            <mc:AlternateContent xmlns:mc="http://schemas.openxmlformats.org/markup-compatibility/2006">
              <mc:Choice xmlns:v="urn:schemas-microsoft-com:vml" Requires="v">
                <p:oleObj spid="_x0000_s14358" r:id="rId3" imgW="1129810" imgH="444307" progId="Equation.3">
                  <p:embed/>
                </p:oleObj>
              </mc:Choice>
              <mc:Fallback>
                <p:oleObj r:id="rId3" imgW="1129810" imgH="444307"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1187" y="3738053"/>
                        <a:ext cx="2395537" cy="946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278337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ltLang="el-GR" sz="2800" dirty="0">
                <a:cs typeface="Times New Roman" panose="02020603050405020304" pitchFamily="18" charset="0"/>
              </a:rPr>
              <a:t>ΤΕΧΝΙΚΕΣ ΠΟΣΟΤΙΚΟΠΟΙΗΣΗΣ / ΒΑΘΜΟΝΟΜΗΣΗ (</a:t>
            </a:r>
            <a:r>
              <a:rPr lang="en-US" altLang="el-GR" sz="2800" dirty="0">
                <a:cs typeface="Times New Roman" panose="02020603050405020304" pitchFamily="18" charset="0"/>
              </a:rPr>
              <a:t>CALIBRATION</a:t>
            </a:r>
            <a:r>
              <a:rPr lang="el-GR" altLang="el-GR" sz="2800" dirty="0" smtClean="0">
                <a:cs typeface="Times New Roman" panose="02020603050405020304" pitchFamily="18" charset="0"/>
              </a:rPr>
              <a:t>)</a:t>
            </a:r>
            <a:endParaRPr lang="en-GB" altLang="el-GR" sz="2800" dirty="0">
              <a:cs typeface="Times New Roman" panose="02020603050405020304" pitchFamily="18" charset="0"/>
            </a:endParaRPr>
          </a:p>
        </p:txBody>
      </p:sp>
      <p:sp>
        <p:nvSpPr>
          <p:cNvPr id="7171" name="Rectangle 3"/>
          <p:cNvSpPr>
            <a:spLocks noGrp="1" noChangeArrowheads="1"/>
          </p:cNvSpPr>
          <p:nvPr>
            <p:ph type="body" idx="1"/>
          </p:nvPr>
        </p:nvSpPr>
        <p:spPr/>
        <p:txBody>
          <a:bodyPr/>
          <a:lstStyle/>
          <a:p>
            <a:r>
              <a:rPr lang="el-GR" altLang="el-GR" sz="2000" dirty="0"/>
              <a:t>Σημαντικότερο στάδιο χημικής ανάλυσης.</a:t>
            </a:r>
            <a:endParaRPr lang="en-GB" altLang="el-GR" sz="2000" dirty="0"/>
          </a:p>
          <a:p>
            <a:r>
              <a:rPr lang="el-GR" altLang="el-GR" sz="2000" dirty="0"/>
              <a:t>Επιτυχία αξιόπιστων αποτελεσμάτων απαιτεί καλή διαδικασία βαθμονόμησης.</a:t>
            </a:r>
            <a:endParaRPr lang="en-GB" altLang="el-GR" sz="2000" dirty="0"/>
          </a:p>
          <a:p>
            <a:r>
              <a:rPr lang="el-GR" altLang="el-GR" sz="2000" dirty="0"/>
              <a:t>Εκτός ελάχιστων περιπτώσεων αναλυτικών τεχνικών (σταθμική ανάλυση – κουλομετρία), όλες οι άλλες αναλυτικές τεχνικές παρέχουν ΣΧΕΤΙΚΕΣ ΜΕΤΡΗΣΕΙΣ αναλυτικής παραμέτρου (σήμα) </a:t>
            </a:r>
            <a:r>
              <a:rPr lang="en-US" altLang="el-GR" sz="2000" dirty="0"/>
              <a:t>y</a:t>
            </a:r>
            <a:r>
              <a:rPr lang="el-GR" altLang="el-GR" sz="2000" dirty="0"/>
              <a:t>.</a:t>
            </a:r>
            <a:endParaRPr lang="en-GB" altLang="el-GR" sz="2000" dirty="0"/>
          </a:p>
          <a:p>
            <a:r>
              <a:rPr lang="el-GR" altLang="el-GR" sz="2000" dirty="0"/>
              <a:t>Απαιτείται βαθμονόμηση για τον υπολογισμό  συγκεντρώσεως του αναλύτη.</a:t>
            </a:r>
            <a:endParaRPr lang="en-GB" altLang="el-GR" sz="2000" dirty="0"/>
          </a:p>
          <a:p>
            <a:r>
              <a:rPr lang="el-GR" altLang="el-GR" sz="2000" dirty="0"/>
              <a:t>Απαιτείται αναμφισβήτητη εμπειρική ή θεωρητική σχέση μεταξύ αναλυτικής παραμέτρου (σήματος) και συγκεντρώσεως ή ποσότητας </a:t>
            </a:r>
            <a:r>
              <a:rPr lang="en-US" altLang="el-GR" sz="2000" dirty="0"/>
              <a:t>x</a:t>
            </a:r>
            <a:r>
              <a:rPr lang="el-GR" altLang="el-GR" sz="2000" dirty="0"/>
              <a:t>. Η σχέση αυτή είναι η </a:t>
            </a:r>
            <a:r>
              <a:rPr lang="el-GR" altLang="el-GR" sz="2000" b="1" dirty="0"/>
              <a:t>αναλυτική συνάρτηση ή συνάρτηση βαθμονόμησης (</a:t>
            </a:r>
            <a:r>
              <a:rPr lang="en-US" altLang="el-GR" sz="2000" b="1" dirty="0"/>
              <a:t>calibration function</a:t>
            </a:r>
            <a:r>
              <a:rPr lang="el-GR" altLang="el-GR" sz="2000" b="1" dirty="0"/>
              <a:t>): </a:t>
            </a:r>
            <a:r>
              <a:rPr lang="en-US" altLang="el-GR" sz="2000" b="1" dirty="0"/>
              <a:t>y</a:t>
            </a:r>
            <a:r>
              <a:rPr lang="el-GR" altLang="el-GR" sz="2000" b="1" dirty="0"/>
              <a:t> = </a:t>
            </a:r>
            <a:r>
              <a:rPr lang="en-US" altLang="el-GR" sz="2000" b="1" dirty="0"/>
              <a:t>g</a:t>
            </a:r>
            <a:r>
              <a:rPr lang="el-GR" altLang="el-GR" sz="2000" b="1" dirty="0"/>
              <a:t>(</a:t>
            </a:r>
            <a:r>
              <a:rPr lang="en-US" altLang="el-GR" sz="2000" b="1" dirty="0"/>
              <a:t>x</a:t>
            </a:r>
            <a:r>
              <a:rPr lang="el-GR" altLang="el-GR" sz="2000" b="1" dirty="0"/>
              <a:t>)</a:t>
            </a:r>
            <a:endParaRPr lang="en-GB" altLang="el-GR" sz="2000" dirty="0"/>
          </a:p>
          <a:p>
            <a:endParaRPr lang="en-GB" altLang="el-GR" sz="2000" dirty="0"/>
          </a:p>
        </p:txBody>
      </p:sp>
    </p:spTree>
    <p:extLst>
      <p:ext uri="{BB962C8B-B14F-4D97-AF65-F5344CB8AC3E}">
        <p14:creationId xmlns:p14="http://schemas.microsoft.com/office/powerpoint/2010/main" val="15324899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GB" altLang="el-GR" sz="2800">
                <a:cs typeface="Times New Roman" panose="02020603050405020304" pitchFamily="18" charset="0"/>
              </a:rPr>
              <a:t>ΜΕΘΟΔΟΣ ΚΑΝΟΝΙΚΟΠΟΙΗΣΗΣ</a:t>
            </a:r>
            <a:r>
              <a:rPr lang="en-GB" altLang="el-GR" sz="2800"/>
              <a:t> </a:t>
            </a:r>
            <a:r>
              <a:rPr lang="el-GR" altLang="el-GR" sz="2800"/>
              <a:t>(2)</a:t>
            </a:r>
            <a:endParaRPr lang="en-GB" altLang="el-GR" sz="2800"/>
          </a:p>
        </p:txBody>
      </p:sp>
      <p:sp>
        <p:nvSpPr>
          <p:cNvPr id="45059" name="Rectangle 3"/>
          <p:cNvSpPr>
            <a:spLocks noGrp="1" noChangeArrowheads="1"/>
          </p:cNvSpPr>
          <p:nvPr>
            <p:ph idx="1"/>
          </p:nvPr>
        </p:nvSpPr>
        <p:spPr/>
        <p:txBody>
          <a:bodyPr/>
          <a:lstStyle/>
          <a:p>
            <a:pPr>
              <a:lnSpc>
                <a:spcPct val="90000"/>
              </a:lnSpc>
            </a:pPr>
            <a:r>
              <a:rPr lang="el-GR" altLang="el-GR" sz="2000" dirty="0" smtClean="0">
                <a:cs typeface="Times New Roman" panose="02020603050405020304" pitchFamily="18" charset="0"/>
              </a:rPr>
              <a:t>Στην </a:t>
            </a:r>
            <a:r>
              <a:rPr lang="el-GR" altLang="el-GR" sz="2000" dirty="0">
                <a:cs typeface="Times New Roman" panose="02020603050405020304" pitchFamily="18" charset="0"/>
              </a:rPr>
              <a:t>περίπτωση που ο ανιχνευτής δεν παρουσιάζει την ίδια απόκριση για όλα τα συστατικά του μείγματος είναι ανάγκη να υπολογισθεί για κάθε συστατικό ο πειραματικός παράγοντας απόκρισης </a:t>
            </a:r>
            <a:r>
              <a:rPr lang="en-US" altLang="el-GR" sz="2000" dirty="0">
                <a:cs typeface="Times New Roman" panose="02020603050405020304" pitchFamily="18" charset="0"/>
              </a:rPr>
              <a:t>F</a:t>
            </a:r>
            <a:r>
              <a:rPr lang="en-US" altLang="el-GR" sz="2000" baseline="-30000" dirty="0">
                <a:cs typeface="Times New Roman" panose="02020603050405020304" pitchFamily="18" charset="0"/>
              </a:rPr>
              <a:t>i</a:t>
            </a:r>
            <a:r>
              <a:rPr lang="el-GR" altLang="el-GR" sz="2000" dirty="0">
                <a:cs typeface="Times New Roman" panose="02020603050405020304" pitchFamily="18" charset="0"/>
              </a:rPr>
              <a:t> ως προς ένα κύριο συστατικό (ουσία αναφοράς) χρησιμοποιώντας πρότυπα διαλύματα των </a:t>
            </a:r>
            <a:r>
              <a:rPr lang="el-GR" altLang="el-GR" sz="2000" dirty="0" smtClean="0">
                <a:cs typeface="Times New Roman" panose="02020603050405020304" pitchFamily="18" charset="0"/>
              </a:rPr>
              <a:t>ουσιών</a:t>
            </a:r>
            <a:r>
              <a:rPr lang="el-GR" altLang="el-GR" sz="2000" dirty="0" smtClean="0"/>
              <a:t>.</a:t>
            </a:r>
          </a:p>
          <a:p>
            <a:pPr>
              <a:lnSpc>
                <a:spcPct val="90000"/>
              </a:lnSpc>
            </a:pPr>
            <a:r>
              <a:rPr lang="el-GR" altLang="el-GR" sz="2000" dirty="0" smtClean="0">
                <a:cs typeface="Times New Roman" panose="02020603050405020304" pitchFamily="18" charset="0"/>
              </a:rPr>
              <a:t>Στην περίπτωση αυτή για τον υπολογισμό της περιεκτικότητας κάθε συστατικού λαμβάνονται τα μεγέθη </a:t>
            </a:r>
            <a:r>
              <a:rPr lang="en-US" altLang="el-GR" sz="2000" dirty="0" err="1" smtClean="0">
                <a:cs typeface="Times New Roman" panose="02020603050405020304" pitchFamily="18" charset="0"/>
              </a:rPr>
              <a:t>F</a:t>
            </a:r>
            <a:r>
              <a:rPr lang="en-US" altLang="el-GR" sz="2000" baseline="-30000" dirty="0" err="1" smtClean="0">
                <a:cs typeface="Times New Roman" panose="02020603050405020304" pitchFamily="18" charset="0"/>
              </a:rPr>
              <a:t>i</a:t>
            </a:r>
            <a:r>
              <a:rPr lang="en-US" altLang="el-GR" sz="2000" dirty="0" err="1" smtClean="0">
                <a:cs typeface="Times New Roman" panose="02020603050405020304" pitchFamily="18" charset="0"/>
              </a:rPr>
              <a:t>Ai</a:t>
            </a:r>
            <a:r>
              <a:rPr lang="el-GR" altLang="el-GR" sz="2000" baseline="-30000" dirty="0" smtClean="0">
                <a:cs typeface="Times New Roman" panose="02020603050405020304" pitchFamily="18" charset="0"/>
              </a:rPr>
              <a:t>  </a:t>
            </a:r>
            <a:r>
              <a:rPr lang="el-GR" altLang="el-GR" sz="2000" dirty="0" smtClean="0">
                <a:cs typeface="Times New Roman" panose="02020603050405020304" pitchFamily="18" charset="0"/>
              </a:rPr>
              <a:t>και Σ</a:t>
            </a:r>
            <a:r>
              <a:rPr lang="en-US" altLang="el-GR" sz="2000" dirty="0" err="1" smtClean="0">
                <a:cs typeface="Times New Roman" panose="02020603050405020304" pitchFamily="18" charset="0"/>
              </a:rPr>
              <a:t>F</a:t>
            </a:r>
            <a:r>
              <a:rPr lang="en-US" altLang="el-GR" sz="2000" baseline="-30000" dirty="0" err="1" smtClean="0">
                <a:cs typeface="Times New Roman" panose="02020603050405020304" pitchFamily="18" charset="0"/>
              </a:rPr>
              <a:t>i</a:t>
            </a:r>
            <a:r>
              <a:rPr lang="en-US" altLang="el-GR" sz="2000" dirty="0" err="1" smtClean="0">
                <a:cs typeface="Times New Roman" panose="02020603050405020304" pitchFamily="18" charset="0"/>
              </a:rPr>
              <a:t>A</a:t>
            </a:r>
            <a:r>
              <a:rPr lang="en-US" altLang="el-GR" sz="2000" baseline="-30000" dirty="0" err="1" smtClean="0">
                <a:cs typeface="Times New Roman" panose="02020603050405020304" pitchFamily="18" charset="0"/>
              </a:rPr>
              <a:t>i</a:t>
            </a:r>
            <a:r>
              <a:rPr lang="el-GR" altLang="el-GR" sz="2000" dirty="0" smtClean="0">
                <a:cs typeface="Times New Roman" panose="02020603050405020304" pitchFamily="18" charset="0"/>
              </a:rPr>
              <a:t>.</a:t>
            </a:r>
            <a:endParaRPr lang="en-GB" altLang="el-GR" sz="2000" dirty="0">
              <a:cs typeface="Times New Roman" panose="02020603050405020304" pitchFamily="18" charset="0"/>
            </a:endParaRPr>
          </a:p>
          <a:p>
            <a:pPr>
              <a:lnSpc>
                <a:spcPct val="90000"/>
              </a:lnSpc>
            </a:pPr>
            <a:endParaRPr lang="en-GB" altLang="el-GR" sz="2000" dirty="0">
              <a:cs typeface="Times New Roman" panose="02020603050405020304" pitchFamily="18" charset="0"/>
            </a:endParaRPr>
          </a:p>
          <a:p>
            <a:pPr>
              <a:lnSpc>
                <a:spcPct val="90000"/>
              </a:lnSpc>
            </a:pPr>
            <a:endParaRPr lang="en-GB" altLang="el-GR" sz="2000" dirty="0"/>
          </a:p>
        </p:txBody>
      </p:sp>
      <p:sp>
        <p:nvSpPr>
          <p:cNvPr id="45062" name="Rectangle 6"/>
          <p:cNvSpPr>
            <a:spLocks noChangeArrowheads="1"/>
          </p:cNvSpPr>
          <p:nvPr/>
        </p:nvSpPr>
        <p:spPr bwMode="auto">
          <a:xfrm>
            <a:off x="4191000" y="3048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l-GR"/>
          </a:p>
        </p:txBody>
      </p:sp>
      <p:graphicFrame>
        <p:nvGraphicFramePr>
          <p:cNvPr id="45061" name="Object 5"/>
          <p:cNvGraphicFramePr>
            <a:graphicFrameLocks noChangeAspect="1"/>
          </p:cNvGraphicFramePr>
          <p:nvPr>
            <p:extLst>
              <p:ext uri="{D42A27DB-BD31-4B8C-83A1-F6EECF244321}">
                <p14:modId xmlns:p14="http://schemas.microsoft.com/office/powerpoint/2010/main" val="1780005573"/>
              </p:ext>
            </p:extLst>
          </p:nvPr>
        </p:nvGraphicFramePr>
        <p:xfrm>
          <a:off x="3733800" y="4005064"/>
          <a:ext cx="1676400" cy="1676400"/>
        </p:xfrm>
        <a:graphic>
          <a:graphicData uri="http://schemas.openxmlformats.org/presentationml/2006/ole">
            <mc:AlternateContent xmlns:mc="http://schemas.openxmlformats.org/markup-compatibility/2006">
              <mc:Choice xmlns:v="urn:schemas-microsoft-com:vml" Requires="v">
                <p:oleObj spid="_x0000_s15382" r:id="rId3" imgW="761669" imgH="761669" progId="Equation.3">
                  <p:embed/>
                </p:oleObj>
              </mc:Choice>
              <mc:Fallback>
                <p:oleObj r:id="rId3" imgW="761669" imgH="76166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4005064"/>
                        <a:ext cx="16764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43986561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lgn="ctr">
              <a:buNone/>
            </a:pPr>
            <a:endParaRPr lang="en-US" sz="4800" dirty="0" smtClean="0">
              <a:solidFill>
                <a:srgbClr val="5075BC"/>
              </a:solidFill>
              <a:latin typeface="Calibri" pitchFamily="34" charset="0"/>
            </a:endParaRPr>
          </a:p>
          <a:p>
            <a:pPr marL="0" indent="0" algn="ctr">
              <a:buNone/>
            </a:pPr>
            <a:r>
              <a:rPr lang="el-GR" sz="4400" dirty="0" smtClean="0">
                <a:solidFill>
                  <a:srgbClr val="5075BC"/>
                </a:solidFill>
                <a:latin typeface="Calibri" pitchFamily="34" charset="0"/>
              </a:rPr>
              <a:t>Τέλος</a:t>
            </a:r>
            <a:endParaRPr lang="el-GR" sz="4400" dirty="0"/>
          </a:p>
        </p:txBody>
      </p:sp>
    </p:spTree>
    <p:extLst>
      <p:ext uri="{BB962C8B-B14F-4D97-AF65-F5344CB8AC3E}">
        <p14:creationId xmlns:p14="http://schemas.microsoft.com/office/powerpoint/2010/main" val="110975593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l-GR" smtClean="0"/>
              <a:t>Χρηματοδότηση</a:t>
            </a:r>
          </a:p>
        </p:txBody>
      </p:sp>
      <p:sp>
        <p:nvSpPr>
          <p:cNvPr id="61442" name="Content Placeholder 2"/>
          <p:cNvSpPr>
            <a:spLocks noGrp="1"/>
          </p:cNvSpPr>
          <p:nvPr>
            <p:ph idx="1"/>
          </p:nvPr>
        </p:nvSpPr>
        <p:spPr>
          <a:xfrm>
            <a:off x="457200" y="1341438"/>
            <a:ext cx="8229600" cy="4525962"/>
          </a:xfrm>
        </p:spPr>
        <p:txBody>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61443" name="Picture 6" descr="Λογότυπο Επιχειρησιακού Προγράμματος Εκπαίδευση και Δια βίου Μάθηση"/>
          <p:cNvPicPr>
            <a:picLocks noChangeAspect="1"/>
          </p:cNvPicPr>
          <p:nvPr/>
        </p:nvPicPr>
        <p:blipFill>
          <a:blip r:embed="rId3"/>
          <a:srcRect/>
          <a:stretch>
            <a:fillRect/>
          </a:stretch>
        </p:blipFill>
        <p:spPr bwMode="auto">
          <a:xfrm>
            <a:off x="1619250" y="4652963"/>
            <a:ext cx="5502275" cy="13874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3"/>
          <p:cNvSpPr>
            <a:spLocks noGrp="1"/>
          </p:cNvSpPr>
          <p:nvPr>
            <p:ph type="title"/>
          </p:nvPr>
        </p:nvSpPr>
        <p:spPr/>
        <p:txBody>
          <a:bodyPr/>
          <a:lstStyle/>
          <a:p>
            <a:r>
              <a:rPr lang="el-GR" sz="4400" dirty="0" smtClean="0"/>
              <a:t>Σημειώματα</a:t>
            </a:r>
          </a:p>
        </p:txBody>
      </p:sp>
      <p:sp>
        <p:nvSpPr>
          <p:cNvPr id="63490" name="Text Placeholder 4"/>
          <p:cNvSpPr>
            <a:spLocks noGrp="1"/>
          </p:cNvSpPr>
          <p:nvPr>
            <p:ph type="body" idx="1"/>
          </p:nvPr>
        </p:nvSpPr>
        <p:spPr/>
        <p:txBody>
          <a:bodyPr/>
          <a:lstStyle/>
          <a:p>
            <a:endParaRPr lang="el-GR"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3"/>
          <p:cNvSpPr>
            <a:spLocks noGrp="1"/>
          </p:cNvSpPr>
          <p:nvPr>
            <p:ph type="title"/>
          </p:nvPr>
        </p:nvSpPr>
        <p:spPr>
          <a:xfrm>
            <a:off x="0" y="274638"/>
            <a:ext cx="9144000" cy="1143000"/>
          </a:xfrm>
        </p:spPr>
        <p:txBody>
          <a:bodyPr/>
          <a:lstStyle/>
          <a:p>
            <a:r>
              <a:rPr lang="el-GR" dirty="0" smtClean="0"/>
              <a:t>Σημείωμα Ιστορικού Εκδόσεων</a:t>
            </a:r>
            <a:r>
              <a:rPr lang="en-US" dirty="0" smtClean="0"/>
              <a:t> </a:t>
            </a:r>
            <a:r>
              <a:rPr lang="el-GR" dirty="0" smtClean="0"/>
              <a:t>Έργου</a:t>
            </a:r>
          </a:p>
        </p:txBody>
      </p:sp>
      <p:sp>
        <p:nvSpPr>
          <p:cNvPr id="5" name="Content Placeholder 4"/>
          <p:cNvSpPr>
            <a:spLocks noGrp="1"/>
          </p:cNvSpPr>
          <p:nvPr>
            <p:ph idx="1"/>
          </p:nvPr>
        </p:nvSpPr>
        <p:spPr>
          <a:xfrm>
            <a:off x="234950" y="1557338"/>
            <a:ext cx="8585200" cy="4525962"/>
          </a:xfrm>
        </p:spPr>
        <p:txBody>
          <a:bodyPr rtlCol="0">
            <a:normAutofit/>
          </a:bodyPr>
          <a:lstStyle/>
          <a:p>
            <a:pPr marL="0" indent="0" fontAlgn="auto">
              <a:spcAft>
                <a:spcPts val="0"/>
              </a:spcAft>
              <a:buFont typeface="Arial" pitchFamily="34" charset="0"/>
              <a:buNone/>
              <a:defRPr/>
            </a:pPr>
            <a:r>
              <a:rPr lang="el-GR" sz="2000" dirty="0" smtClean="0"/>
              <a:t>Το </a:t>
            </a:r>
            <a:r>
              <a:rPr lang="el-GR" sz="2000" dirty="0"/>
              <a:t>παρόν έργο αποτελεί την </a:t>
            </a:r>
            <a:r>
              <a:rPr lang="el-GR" sz="2000" dirty="0" smtClean="0"/>
              <a:t>έκδοση</a:t>
            </a:r>
            <a:r>
              <a:rPr lang="en-US" sz="2000" dirty="0" smtClean="0"/>
              <a:t> 1.0.</a:t>
            </a:r>
          </a:p>
          <a:p>
            <a:pPr marL="0" indent="0" fontAlgn="auto">
              <a:spcAft>
                <a:spcPts val="0"/>
              </a:spcAft>
              <a:buNone/>
              <a:defRPr/>
            </a:pPr>
            <a:r>
              <a:rPr lang="el-GR" sz="2000" dirty="0">
                <a:latin typeface="Calibri" panose="020F0502020204030204" pitchFamily="34" charset="0"/>
              </a:rPr>
              <a:t>Έχουν προηγηθεί οι κάτωθι εκδόσεις</a:t>
            </a:r>
            <a:r>
              <a:rPr lang="el-GR" sz="2000" dirty="0" smtClean="0">
                <a:latin typeface="Calibri" panose="020F0502020204030204" pitchFamily="34" charset="0"/>
              </a:rPr>
              <a:t>:</a:t>
            </a:r>
            <a:endParaRPr lang="en-US" sz="2000" dirty="0">
              <a:solidFill>
                <a:srgbClr val="FF0000"/>
              </a:solidFill>
            </a:endParaRPr>
          </a:p>
          <a:p>
            <a:pPr fontAlgn="auto">
              <a:spcAft>
                <a:spcPts val="0"/>
              </a:spcAft>
              <a:defRPr/>
            </a:pPr>
            <a:r>
              <a:rPr lang="el-GR" sz="2000" dirty="0">
                <a:latin typeface="Calibri" panose="020F0502020204030204" pitchFamily="34" charset="0"/>
              </a:rPr>
              <a:t>Έκδοση διαθέσιμη </a:t>
            </a:r>
            <a:r>
              <a:rPr lang="el-GR" sz="2000" dirty="0">
                <a:latin typeface="Calibri" panose="020F0502020204030204" pitchFamily="34" charset="0"/>
                <a:hlinkClick r:id="rId3"/>
              </a:rPr>
              <a:t>εδώ</a:t>
            </a:r>
            <a:r>
              <a:rPr lang="el-GR" sz="2000" dirty="0">
                <a:latin typeface="Calibri" panose="020F0502020204030204" pitchFamily="34" charset="0"/>
              </a:rPr>
              <a:t>. </a:t>
            </a:r>
          </a:p>
          <a:p>
            <a:pPr marL="0" indent="0" fontAlgn="auto">
              <a:spcAft>
                <a:spcPts val="0"/>
              </a:spcAft>
              <a:buFont typeface="Arial" pitchFamily="34" charset="0"/>
              <a:buNone/>
              <a:defRPr/>
            </a:pPr>
            <a:endParaRPr lang="el-GR" sz="2000"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p:cNvSpPr>
            <a:spLocks noGrp="1"/>
          </p:cNvSpPr>
          <p:nvPr>
            <p:ph type="title"/>
          </p:nvPr>
        </p:nvSpPr>
        <p:spPr/>
        <p:txBody>
          <a:bodyPr/>
          <a:lstStyle/>
          <a:p>
            <a:r>
              <a:rPr lang="el-GR" dirty="0"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err="1" smtClean="0"/>
              <a:t>Κουππάρης</a:t>
            </a:r>
            <a:r>
              <a:rPr lang="el-GR" sz="2000" dirty="0" smtClean="0"/>
              <a:t> Μιχαήλ </a:t>
            </a:r>
            <a:r>
              <a:rPr lang="en-US" sz="2000" dirty="0" smtClean="0"/>
              <a:t>2015</a:t>
            </a:r>
            <a:r>
              <a:rPr lang="el-GR" sz="2000" dirty="0" smtClean="0"/>
              <a:t>.</a:t>
            </a:r>
            <a:r>
              <a:rPr lang="en-US" sz="2000" dirty="0" smtClean="0"/>
              <a:t> </a:t>
            </a:r>
            <a:r>
              <a:rPr lang="el-GR" sz="2000" dirty="0" err="1"/>
              <a:t>Κουππάρης</a:t>
            </a:r>
            <a:r>
              <a:rPr lang="el-GR" sz="2000" dirty="0"/>
              <a:t> </a:t>
            </a:r>
            <a:r>
              <a:rPr lang="el-GR" sz="2000" dirty="0" smtClean="0"/>
              <a:t>Μιχαήλ</a:t>
            </a:r>
            <a:r>
              <a:rPr lang="en-US" sz="2000" dirty="0" smtClean="0"/>
              <a:t>.</a:t>
            </a:r>
            <a:r>
              <a:rPr lang="el-GR" sz="2000" dirty="0" smtClean="0"/>
              <a:t> </a:t>
            </a:r>
            <a:r>
              <a:rPr lang="el-GR" sz="2000" dirty="0" smtClean="0"/>
              <a:t>«</a:t>
            </a:r>
            <a:r>
              <a:rPr lang="el-GR" sz="2000" dirty="0" err="1" smtClean="0"/>
              <a:t>Χημειομετρία</a:t>
            </a:r>
            <a:r>
              <a:rPr lang="el-GR" sz="2000" dirty="0" smtClean="0"/>
              <a:t>-Στατιστική». </a:t>
            </a:r>
            <a:r>
              <a:rPr lang="el-GR" sz="2000" dirty="0"/>
              <a:t>Έκδοση: </a:t>
            </a:r>
            <a:r>
              <a:rPr lang="el-GR" sz="2000" dirty="0" smtClean="0"/>
              <a:t>1.0</a:t>
            </a:r>
            <a:r>
              <a:rPr lang="el-GR" sz="2000" dirty="0"/>
              <a:t>. Αθήνα </a:t>
            </a:r>
            <a:r>
              <a:rPr lang="el-GR" sz="2000" dirty="0" smtClean="0"/>
              <a:t>201</a:t>
            </a:r>
            <a:r>
              <a:rPr lang="en-US" sz="2000" dirty="0" smtClean="0"/>
              <a:t>5</a:t>
            </a:r>
            <a:r>
              <a:rPr lang="el-GR" sz="2000" dirty="0" smtClean="0"/>
              <a:t>.</a:t>
            </a:r>
            <a:r>
              <a:rPr lang="en-US" sz="2000" dirty="0" smtClean="0"/>
              <a:t/>
            </a:r>
            <a:br>
              <a:rPr lang="en-US" sz="2000" dirty="0" smtClean="0"/>
            </a:br>
            <a:r>
              <a:rPr lang="el-GR" sz="2000" dirty="0" smtClean="0"/>
              <a:t>Διαθέσιμο </a:t>
            </a:r>
            <a:r>
              <a:rPr lang="el-GR" sz="2000" dirty="0"/>
              <a:t>από τη δικτυακή </a:t>
            </a:r>
            <a:r>
              <a:rPr lang="el-GR" sz="2000" dirty="0" smtClean="0"/>
              <a:t>διεύθυνση:</a:t>
            </a:r>
            <a:r>
              <a:rPr lang="en-US" sz="2000" dirty="0" smtClean="0"/>
              <a:t/>
            </a:r>
            <a:br>
              <a:rPr lang="en-US" sz="2000" dirty="0" smtClean="0"/>
            </a:br>
            <a:r>
              <a:rPr lang="en-US" sz="2000" dirty="0" smtClean="0">
                <a:hlinkClick r:id="rId3"/>
              </a:rPr>
              <a:t>http</a:t>
            </a:r>
            <a:r>
              <a:rPr lang="en-US" sz="2000" dirty="0">
                <a:hlinkClick r:id="rId3"/>
              </a:rPr>
              <a:t>://opencourses.uoa.gr/courses/CHEM100/</a:t>
            </a:r>
            <a:endParaRPr lang="el-GR"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p:nvPr>
        </p:nvSpPr>
        <p:spPr>
          <a:xfrm>
            <a:off x="457200" y="-161925"/>
            <a:ext cx="8229600" cy="1143000"/>
          </a:xfrm>
        </p:spPr>
        <p:txBody>
          <a:bodyPr/>
          <a:lstStyle/>
          <a:p>
            <a:r>
              <a:rPr lang="el-GR" dirty="0" smtClean="0"/>
              <a:t>Σημείωμα </a:t>
            </a:r>
            <a:r>
              <a:rPr lang="el-GR" dirty="0" err="1" smtClean="0"/>
              <a:t>Αδειοδότησης</a:t>
            </a:r>
            <a:endParaRPr lang="el-GR" dirty="0" smtClean="0"/>
          </a:p>
        </p:txBody>
      </p:sp>
      <p:sp>
        <p:nvSpPr>
          <p:cNvPr id="69634" name="Content Placeholder 2"/>
          <p:cNvSpPr>
            <a:spLocks noGrp="1"/>
          </p:cNvSpPr>
          <p:nvPr>
            <p:ph idx="1"/>
          </p:nvPr>
        </p:nvSpPr>
        <p:spPr>
          <a:xfrm>
            <a:off x="107950" y="765175"/>
            <a:ext cx="8928100" cy="1439863"/>
          </a:xfrm>
        </p:spPr>
        <p:txBody>
          <a:bodyPr/>
          <a:lstStyle/>
          <a:p>
            <a:pPr marL="0" indent="0">
              <a:buFont typeface="Arial" charset="0"/>
              <a:buNone/>
            </a:pPr>
            <a:r>
              <a:rPr lang="el-GR" sz="2000" dirty="0" smtClean="0"/>
              <a:t>Το παρόν υλικό διατίθεται με τους όρους της άδειας χρήσης </a:t>
            </a:r>
            <a:r>
              <a:rPr lang="el-GR" sz="2000" dirty="0" err="1" smtClean="0"/>
              <a:t>Creative</a:t>
            </a:r>
            <a:r>
              <a:rPr lang="el-GR" sz="2000" dirty="0" smtClean="0"/>
              <a:t> </a:t>
            </a:r>
            <a:r>
              <a:rPr lang="el-GR" sz="2000" dirty="0" err="1" smtClean="0"/>
              <a:t>Commons</a:t>
            </a:r>
            <a:r>
              <a:rPr lang="el-GR" sz="2000" dirty="0" smtClean="0"/>
              <a:t>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smtClean="0"/>
              <a:t>κ.λ.π</a:t>
            </a:r>
            <a:r>
              <a:rPr lang="el-GR" sz="2000" dirty="0" smtClean="0"/>
              <a:t>.,  τα οποία εμπεριέχονται σε αυτό και τα οποία αναφέρονται μαζί με τους όρους χρήσης τους στο «Σημείωμα Χρήσης Έργων Τρίτων».                     </a:t>
            </a:r>
          </a:p>
          <a:p>
            <a:pPr marL="0" indent="0">
              <a:buFont typeface="Arial" charset="0"/>
              <a:buNone/>
            </a:pPr>
            <a:endParaRPr lang="el-GR" sz="2000" dirty="0" smtClean="0"/>
          </a:p>
        </p:txBody>
      </p:sp>
      <p:pic>
        <p:nvPicPr>
          <p:cNvPr id="69635" name="Picture 22" descr="Λογότυπο για Άδειες χρήσης Creative Commons BY-NC-ND">
            <a:hlinkClick r:id="rId3"/>
          </p:cNvPr>
          <p:cNvPicPr>
            <a:picLocks noChangeAspect="1" noChangeArrowheads="1"/>
          </p:cNvPicPr>
          <p:nvPr/>
        </p:nvPicPr>
        <p:blipFill>
          <a:blip r:embed="rId4"/>
          <a:srcRect/>
          <a:stretch>
            <a:fillRect/>
          </a:stretch>
        </p:blipFill>
        <p:spPr bwMode="auto">
          <a:xfrm>
            <a:off x="3748088" y="2420938"/>
            <a:ext cx="1647825" cy="576262"/>
          </a:xfrm>
          <a:prstGeom prst="rect">
            <a:avLst/>
          </a:prstGeom>
          <a:noFill/>
          <a:ln w="9525">
            <a:noFill/>
            <a:miter lim="800000"/>
            <a:headEnd/>
            <a:tailEnd/>
          </a:ln>
        </p:spPr>
      </p:pic>
      <p:sp>
        <p:nvSpPr>
          <p:cNvPr id="6" name="TextBox 5"/>
          <p:cNvSpPr txBox="1"/>
          <p:nvPr/>
        </p:nvSpPr>
        <p:spPr>
          <a:xfrm>
            <a:off x="107950" y="2924175"/>
            <a:ext cx="9036050" cy="3457575"/>
          </a:xfrm>
          <a:prstGeom prst="rect">
            <a:avLst/>
          </a:prstGeom>
        </p:spPr>
        <p:txBody>
          <a:bodyPr anchor="ctr">
            <a:normAutofit/>
          </a:bodyPr>
          <a:lstStyle/>
          <a:p>
            <a:pPr fontAlgn="auto">
              <a:spcBef>
                <a:spcPts val="0"/>
              </a:spcBef>
              <a:spcAft>
                <a:spcPts val="0"/>
              </a:spcAft>
              <a:defRPr/>
            </a:pPr>
            <a:r>
              <a:rPr lang="el-GR" dirty="0">
                <a:latin typeface="+mn-lt"/>
              </a:rPr>
              <a:t>[1] http://creativecommons.org/licenses/by-nc-sa/4.0/ </a:t>
            </a:r>
            <a:endParaRPr lang="en-US" dirty="0">
              <a:latin typeface="+mn-lt"/>
            </a:endParaRPr>
          </a:p>
          <a:p>
            <a:pPr fontAlgn="auto">
              <a:spcBef>
                <a:spcPts val="0"/>
              </a:spcBef>
              <a:spcAft>
                <a:spcPts val="0"/>
              </a:spcAft>
              <a:defRPr/>
            </a:pPr>
            <a:endParaRPr lang="el-GR" dirty="0">
              <a:latin typeface="+mn-lt"/>
            </a:endParaRPr>
          </a:p>
          <a:p>
            <a:pPr fontAlgn="auto">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fontAlgn="auto">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την χρήση του έργου, για το διανομέα του έργου και </a:t>
            </a:r>
            <a:r>
              <a:rPr lang="el-GR" dirty="0" err="1">
                <a:latin typeface="+mn-lt"/>
              </a:rPr>
              <a:t>αδειοδόχο</a:t>
            </a:r>
            <a:endParaRPr lang="el-GR" dirty="0">
              <a:latin typeface="+mn-lt"/>
            </a:endParaRPr>
          </a:p>
          <a:p>
            <a:pPr marL="342900" indent="-342900" fontAlgn="auto">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fontAlgn="auto">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fontAlgn="auto">
              <a:spcBef>
                <a:spcPts val="0"/>
              </a:spcBef>
              <a:spcAft>
                <a:spcPts val="0"/>
              </a:spcAft>
              <a:buFont typeface="Arial" panose="020B0604020202020204" pitchFamily="34" charset="0"/>
              <a:buChar char="•"/>
              <a:defRPr/>
            </a:pPr>
            <a:endParaRPr lang="el-GR" dirty="0">
              <a:latin typeface="+mn-lt"/>
            </a:endParaRPr>
          </a:p>
          <a:p>
            <a:pPr fontAlgn="auto">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28103000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609600"/>
            <a:ext cx="7772400" cy="685800"/>
          </a:xfrm>
        </p:spPr>
        <p:txBody>
          <a:bodyPr/>
          <a:lstStyle/>
          <a:p>
            <a:r>
              <a:rPr lang="el-GR" altLang="el-GR" sz="2800" dirty="0"/>
              <a:t>Παραδείγματα συναρτήσεων βαθμονόμησης:</a:t>
            </a:r>
            <a:r>
              <a:rPr lang="en-GB" altLang="el-GR" sz="2800" dirty="0"/>
              <a:t/>
            </a:r>
            <a:br>
              <a:rPr lang="en-GB" altLang="el-GR" sz="2800" dirty="0"/>
            </a:br>
            <a:endParaRPr lang="en-GB" altLang="el-GR" sz="2800" dirty="0"/>
          </a:p>
        </p:txBody>
      </p:sp>
      <p:sp>
        <p:nvSpPr>
          <p:cNvPr id="8195" name="Rectangle 3"/>
          <p:cNvSpPr>
            <a:spLocks noGrp="1" noChangeArrowheads="1"/>
          </p:cNvSpPr>
          <p:nvPr>
            <p:ph type="body" idx="1"/>
          </p:nvPr>
        </p:nvSpPr>
        <p:spPr>
          <a:xfrm>
            <a:off x="685800" y="1143000"/>
            <a:ext cx="7772400" cy="4953000"/>
          </a:xfrm>
        </p:spPr>
        <p:txBody>
          <a:bodyPr/>
          <a:lstStyle/>
          <a:p>
            <a:pPr>
              <a:lnSpc>
                <a:spcPct val="90000"/>
              </a:lnSpc>
              <a:spcBef>
                <a:spcPts val="600"/>
              </a:spcBef>
            </a:pPr>
            <a:r>
              <a:rPr lang="el-GR" altLang="el-GR" sz="1600" dirty="0">
                <a:solidFill>
                  <a:schemeClr val="accent2"/>
                </a:solidFill>
              </a:rPr>
              <a:t>Ποτενσιομετρία (Εξίσωση </a:t>
            </a:r>
            <a:r>
              <a:rPr lang="en-US" altLang="el-GR" sz="1600" dirty="0">
                <a:solidFill>
                  <a:schemeClr val="accent2"/>
                </a:solidFill>
              </a:rPr>
              <a:t>Nernst</a:t>
            </a:r>
            <a:r>
              <a:rPr lang="el-GR" altLang="el-GR" sz="1600" dirty="0" smtClean="0">
                <a:solidFill>
                  <a:schemeClr val="accent2"/>
                </a:solidFill>
              </a:rPr>
              <a:t>):</a:t>
            </a:r>
          </a:p>
          <a:p>
            <a:pPr>
              <a:lnSpc>
                <a:spcPct val="90000"/>
              </a:lnSpc>
              <a:spcBef>
                <a:spcPts val="600"/>
              </a:spcBef>
              <a:buFontTx/>
              <a:buNone/>
            </a:pPr>
            <a:r>
              <a:rPr lang="el-GR" altLang="el-GR" sz="1600" dirty="0" smtClean="0"/>
              <a:t>	</a:t>
            </a:r>
            <a:r>
              <a:rPr lang="en-US" altLang="el-GR" sz="1600" dirty="0" smtClean="0"/>
              <a:t>E</a:t>
            </a:r>
            <a:r>
              <a:rPr lang="el-GR" altLang="el-GR" sz="1600" dirty="0" smtClean="0"/>
              <a:t> </a:t>
            </a:r>
            <a:r>
              <a:rPr lang="el-GR" altLang="el-GR" sz="1600" dirty="0"/>
              <a:t>(δυναμικό) = </a:t>
            </a:r>
            <a:r>
              <a:rPr lang="en-US" altLang="el-GR" sz="1600" dirty="0"/>
              <a:t>E</a:t>
            </a:r>
            <a:r>
              <a:rPr lang="el-GR" altLang="el-GR" sz="1600" baseline="-30000" dirty="0" err="1"/>
              <a:t>σταθ</a:t>
            </a:r>
            <a:r>
              <a:rPr lang="el-GR" altLang="el-GR" sz="1600" baseline="-30000" dirty="0"/>
              <a:t> </a:t>
            </a:r>
            <a:r>
              <a:rPr lang="el-GR" altLang="el-GR" sz="1600" dirty="0"/>
              <a:t>+ </a:t>
            </a:r>
            <a:r>
              <a:rPr lang="en-US" altLang="el-GR" sz="1600" dirty="0"/>
              <a:t>S log</a:t>
            </a:r>
            <a:r>
              <a:rPr lang="el-GR" altLang="el-GR" sz="1600" dirty="0"/>
              <a:t> </a:t>
            </a:r>
            <a:r>
              <a:rPr lang="el-GR" altLang="el-GR" sz="1600" dirty="0" smtClean="0"/>
              <a:t>α</a:t>
            </a:r>
            <a:r>
              <a:rPr lang="en-US" altLang="el-GR" sz="1600" dirty="0" smtClean="0">
                <a:cs typeface="Times New Roman" panose="02020603050405020304" pitchFamily="18" charset="0"/>
              </a:rPr>
              <a:t> </a:t>
            </a:r>
            <a:r>
              <a:rPr lang="en-US" altLang="el-GR" sz="1600" dirty="0">
                <a:cs typeface="Times New Roman" panose="02020603050405020304" pitchFamily="18" charset="0"/>
              </a:rPr>
              <a:t>= E</a:t>
            </a:r>
            <a:r>
              <a:rPr lang="en-US" altLang="el-GR" sz="1600" baseline="30000" dirty="0">
                <a:cs typeface="Times New Roman" panose="02020603050405020304" pitchFamily="18" charset="0"/>
              </a:rPr>
              <a:t>’</a:t>
            </a:r>
            <a:r>
              <a:rPr lang="el-GR" altLang="el-GR" sz="1600" baseline="-30000" dirty="0" err="1">
                <a:cs typeface="Times New Roman" panose="02020603050405020304" pitchFamily="18" charset="0"/>
              </a:rPr>
              <a:t>σταθ</a:t>
            </a:r>
            <a:r>
              <a:rPr lang="en-US" altLang="el-GR" sz="1600" dirty="0">
                <a:cs typeface="Times New Roman" panose="02020603050405020304" pitchFamily="18" charset="0"/>
              </a:rPr>
              <a:t> + S log </a:t>
            </a:r>
            <a:r>
              <a:rPr lang="en-US" altLang="el-GR" sz="1600" dirty="0" smtClean="0">
                <a:cs typeface="Times New Roman" panose="02020603050405020304" pitchFamily="18" charset="0"/>
              </a:rPr>
              <a:t>c</a:t>
            </a:r>
            <a:endParaRPr lang="el-GR" altLang="el-GR" sz="1600" dirty="0" smtClean="0">
              <a:cs typeface="Times New Roman" panose="02020603050405020304" pitchFamily="18" charset="0"/>
            </a:endParaRPr>
          </a:p>
          <a:p>
            <a:pPr>
              <a:lnSpc>
                <a:spcPct val="90000"/>
              </a:lnSpc>
              <a:spcBef>
                <a:spcPts val="600"/>
              </a:spcBef>
            </a:pPr>
            <a:r>
              <a:rPr lang="el-GR" altLang="el-GR" sz="1600" dirty="0" err="1" smtClean="0">
                <a:solidFill>
                  <a:schemeClr val="accent2"/>
                </a:solidFill>
              </a:rPr>
              <a:t>Πολαρογραφία</a:t>
            </a:r>
            <a:r>
              <a:rPr lang="el-GR" altLang="el-GR" sz="1600" dirty="0" smtClean="0">
                <a:solidFill>
                  <a:schemeClr val="accent2"/>
                </a:solidFill>
              </a:rPr>
              <a:t> </a:t>
            </a:r>
            <a:r>
              <a:rPr lang="el-GR" altLang="el-GR" sz="1600" dirty="0">
                <a:solidFill>
                  <a:schemeClr val="accent2"/>
                </a:solidFill>
              </a:rPr>
              <a:t>(Εξίσωση ρεύματος διαχύσεως </a:t>
            </a:r>
            <a:r>
              <a:rPr lang="en-US" altLang="el-GR" sz="1600" dirty="0" err="1">
                <a:solidFill>
                  <a:schemeClr val="accent2"/>
                </a:solidFill>
              </a:rPr>
              <a:t>Ilkovic</a:t>
            </a:r>
            <a:r>
              <a:rPr lang="el-GR" altLang="el-GR" sz="1600" dirty="0" smtClean="0">
                <a:solidFill>
                  <a:schemeClr val="accent2"/>
                </a:solidFill>
              </a:rPr>
              <a:t>):</a:t>
            </a:r>
          </a:p>
          <a:p>
            <a:pPr>
              <a:lnSpc>
                <a:spcPct val="90000"/>
              </a:lnSpc>
              <a:spcBef>
                <a:spcPts val="600"/>
              </a:spcBef>
              <a:buFontTx/>
              <a:buNone/>
            </a:pPr>
            <a:r>
              <a:rPr lang="el-GR" altLang="el-GR" sz="1600" dirty="0" smtClean="0"/>
              <a:t>	</a:t>
            </a:r>
            <a:r>
              <a:rPr lang="en-US" altLang="el-GR" sz="1600" dirty="0" smtClean="0"/>
              <a:t>I</a:t>
            </a:r>
            <a:r>
              <a:rPr lang="en-US" altLang="el-GR" sz="1600" baseline="-30000" dirty="0" smtClean="0"/>
              <a:t>d </a:t>
            </a:r>
            <a:r>
              <a:rPr lang="el-GR" altLang="el-GR" sz="1600" dirty="0"/>
              <a:t>(ρεύμα διαχύσεως) = 708 </a:t>
            </a:r>
            <a:r>
              <a:rPr lang="en-US" altLang="el-GR" sz="1600" dirty="0"/>
              <a:t>n D</a:t>
            </a:r>
            <a:r>
              <a:rPr lang="el-GR" altLang="el-GR" sz="1600" baseline="30000" dirty="0"/>
              <a:t>1/2 </a:t>
            </a:r>
            <a:r>
              <a:rPr lang="en-US" altLang="el-GR" sz="1600" dirty="0"/>
              <a:t>C m</a:t>
            </a:r>
            <a:r>
              <a:rPr lang="el-GR" altLang="el-GR" sz="1600" baseline="30000" dirty="0"/>
              <a:t>2/3</a:t>
            </a:r>
            <a:r>
              <a:rPr lang="el-GR" altLang="el-GR" sz="1600" dirty="0"/>
              <a:t> </a:t>
            </a:r>
            <a:r>
              <a:rPr lang="en-US" altLang="el-GR" sz="1600" dirty="0"/>
              <a:t>t</a:t>
            </a:r>
            <a:r>
              <a:rPr lang="el-GR" altLang="el-GR" sz="1600" baseline="30000" dirty="0"/>
              <a:t>1/6</a:t>
            </a:r>
            <a:r>
              <a:rPr lang="el-GR" altLang="el-GR" sz="1600" dirty="0"/>
              <a:t> </a:t>
            </a:r>
            <a:r>
              <a:rPr lang="el-GR" altLang="el-GR" sz="1600" dirty="0" smtClean="0">
                <a:cs typeface="Times New Roman" panose="02020603050405020304" pitchFamily="18" charset="0"/>
              </a:rPr>
              <a:t>= </a:t>
            </a:r>
            <a:r>
              <a:rPr lang="en-US" altLang="el-GR" sz="1600" dirty="0">
                <a:cs typeface="Times New Roman" panose="02020603050405020304" pitchFamily="18" charset="0"/>
              </a:rPr>
              <a:t>k C</a:t>
            </a:r>
            <a:r>
              <a:rPr lang="el-GR" altLang="el-GR" sz="1600" dirty="0">
                <a:cs typeface="Times New Roman" panose="02020603050405020304" pitchFamily="18" charset="0"/>
              </a:rPr>
              <a:t>.</a:t>
            </a:r>
            <a:endParaRPr lang="en-GB" altLang="el-GR" sz="1600" dirty="0">
              <a:cs typeface="Times New Roman" panose="02020603050405020304" pitchFamily="18" charset="0"/>
            </a:endParaRPr>
          </a:p>
          <a:p>
            <a:pPr>
              <a:lnSpc>
                <a:spcPct val="90000"/>
              </a:lnSpc>
              <a:spcBef>
                <a:spcPts val="600"/>
              </a:spcBef>
            </a:pPr>
            <a:r>
              <a:rPr lang="el-GR" altLang="el-GR" sz="1600" dirty="0" err="1">
                <a:solidFill>
                  <a:schemeClr val="accent2"/>
                </a:solidFill>
              </a:rPr>
              <a:t>Φασματοφωτομετρία</a:t>
            </a:r>
            <a:r>
              <a:rPr lang="el-GR" altLang="el-GR" sz="1600" dirty="0">
                <a:solidFill>
                  <a:schemeClr val="accent2"/>
                </a:solidFill>
              </a:rPr>
              <a:t> (Νόμος </a:t>
            </a:r>
            <a:r>
              <a:rPr lang="en-US" altLang="el-GR" sz="1600" dirty="0">
                <a:solidFill>
                  <a:schemeClr val="accent2"/>
                </a:solidFill>
              </a:rPr>
              <a:t>Lambert</a:t>
            </a:r>
            <a:r>
              <a:rPr lang="el-GR" altLang="el-GR" sz="1600" dirty="0">
                <a:solidFill>
                  <a:schemeClr val="accent2"/>
                </a:solidFill>
              </a:rPr>
              <a:t> – </a:t>
            </a:r>
            <a:r>
              <a:rPr lang="en-US" altLang="el-GR" sz="1600" dirty="0">
                <a:solidFill>
                  <a:schemeClr val="accent2"/>
                </a:solidFill>
              </a:rPr>
              <a:t>Beer</a:t>
            </a:r>
            <a:r>
              <a:rPr lang="el-GR" altLang="el-GR" sz="1600" dirty="0" smtClean="0">
                <a:solidFill>
                  <a:schemeClr val="accent2"/>
                </a:solidFill>
              </a:rPr>
              <a:t>):</a:t>
            </a:r>
          </a:p>
          <a:p>
            <a:pPr marL="0" indent="0">
              <a:lnSpc>
                <a:spcPct val="90000"/>
              </a:lnSpc>
              <a:spcBef>
                <a:spcPts val="600"/>
              </a:spcBef>
              <a:buNone/>
            </a:pPr>
            <a:r>
              <a:rPr lang="el-GR" altLang="el-GR" sz="1600" dirty="0">
                <a:solidFill>
                  <a:schemeClr val="accent2"/>
                </a:solidFill>
              </a:rPr>
              <a:t> </a:t>
            </a:r>
            <a:r>
              <a:rPr lang="el-GR" altLang="el-GR" sz="1600" dirty="0" smtClean="0">
                <a:solidFill>
                  <a:schemeClr val="accent2"/>
                </a:solidFill>
              </a:rPr>
              <a:t>      </a:t>
            </a:r>
            <a:r>
              <a:rPr lang="el-GR" altLang="el-GR" sz="1600" dirty="0" smtClean="0"/>
              <a:t>Α </a:t>
            </a:r>
            <a:r>
              <a:rPr lang="el-GR" altLang="el-GR" sz="1600" dirty="0"/>
              <a:t>(απορρόφηση) = ε </a:t>
            </a:r>
            <a:r>
              <a:rPr lang="en-US" altLang="el-GR" sz="1600" dirty="0"/>
              <a:t>b c</a:t>
            </a:r>
            <a:endParaRPr lang="en-GB" altLang="el-GR" sz="1600" dirty="0"/>
          </a:p>
          <a:p>
            <a:pPr>
              <a:lnSpc>
                <a:spcPct val="90000"/>
              </a:lnSpc>
              <a:spcBef>
                <a:spcPts val="600"/>
              </a:spcBef>
            </a:pPr>
            <a:r>
              <a:rPr lang="el-GR" altLang="el-GR" sz="1600" dirty="0" err="1">
                <a:solidFill>
                  <a:schemeClr val="accent2"/>
                </a:solidFill>
              </a:rPr>
              <a:t>Φθορισμομετρία</a:t>
            </a:r>
            <a:r>
              <a:rPr lang="el-GR" altLang="el-GR" sz="1600" dirty="0">
                <a:solidFill>
                  <a:schemeClr val="accent2"/>
                </a:solidFill>
              </a:rPr>
              <a:t>:</a:t>
            </a:r>
            <a:endParaRPr lang="en-GB" altLang="el-GR" sz="1600" dirty="0">
              <a:solidFill>
                <a:schemeClr val="accent2"/>
              </a:solidFill>
            </a:endParaRPr>
          </a:p>
          <a:p>
            <a:pPr marL="0" indent="0">
              <a:lnSpc>
                <a:spcPct val="90000"/>
              </a:lnSpc>
              <a:spcBef>
                <a:spcPts val="600"/>
              </a:spcBef>
              <a:buNone/>
            </a:pPr>
            <a:r>
              <a:rPr lang="el-GR" altLang="el-GR" sz="1600" dirty="0" smtClean="0"/>
              <a:t>       </a:t>
            </a:r>
            <a:r>
              <a:rPr lang="en-US" altLang="el-GR" sz="1600" dirty="0" smtClean="0"/>
              <a:t>F</a:t>
            </a:r>
            <a:r>
              <a:rPr lang="el-GR" altLang="el-GR" sz="1600" dirty="0" smtClean="0"/>
              <a:t> </a:t>
            </a:r>
            <a:r>
              <a:rPr lang="el-GR" altLang="el-GR" sz="1600" dirty="0"/>
              <a:t>(ισχύς φθορισμού) = 2,3 Φ </a:t>
            </a:r>
            <a:r>
              <a:rPr lang="en-US" altLang="el-GR" sz="1600" dirty="0"/>
              <a:t>P</a:t>
            </a:r>
            <a:r>
              <a:rPr lang="el-GR" altLang="el-GR" sz="1600" baseline="-30000" dirty="0"/>
              <a:t>0</a:t>
            </a:r>
            <a:r>
              <a:rPr lang="el-GR" altLang="el-GR" sz="1600" dirty="0"/>
              <a:t> ε </a:t>
            </a:r>
            <a:r>
              <a:rPr lang="en-US" altLang="el-GR" sz="1600" dirty="0"/>
              <a:t>b c</a:t>
            </a:r>
            <a:r>
              <a:rPr lang="el-GR" altLang="el-GR" sz="1600" dirty="0"/>
              <a:t> = </a:t>
            </a:r>
            <a:r>
              <a:rPr lang="en-US" altLang="el-GR" sz="1600" dirty="0"/>
              <a:t>k c</a:t>
            </a:r>
            <a:endParaRPr lang="en-GB" altLang="el-GR" sz="1600" dirty="0"/>
          </a:p>
          <a:p>
            <a:pPr>
              <a:lnSpc>
                <a:spcPct val="90000"/>
              </a:lnSpc>
              <a:spcBef>
                <a:spcPts val="600"/>
              </a:spcBef>
            </a:pPr>
            <a:r>
              <a:rPr lang="el-GR" altLang="el-GR" sz="1600" dirty="0" err="1">
                <a:solidFill>
                  <a:schemeClr val="accent2"/>
                </a:solidFill>
              </a:rPr>
              <a:t>Φλογοφασματομετρία</a:t>
            </a:r>
            <a:r>
              <a:rPr lang="el-GR" altLang="el-GR" sz="1600" dirty="0">
                <a:solidFill>
                  <a:schemeClr val="accent2"/>
                </a:solidFill>
              </a:rPr>
              <a:t> εκπομπής:</a:t>
            </a:r>
            <a:endParaRPr lang="en-GB" altLang="el-GR" sz="1600" dirty="0">
              <a:solidFill>
                <a:schemeClr val="accent2"/>
              </a:solidFill>
            </a:endParaRPr>
          </a:p>
          <a:p>
            <a:pPr marL="0" indent="0">
              <a:lnSpc>
                <a:spcPct val="90000"/>
              </a:lnSpc>
              <a:spcBef>
                <a:spcPts val="600"/>
              </a:spcBef>
              <a:buNone/>
            </a:pPr>
            <a:r>
              <a:rPr lang="el-GR" altLang="el-GR" sz="1600" dirty="0" smtClean="0"/>
              <a:t>       </a:t>
            </a:r>
            <a:r>
              <a:rPr lang="en-US" altLang="el-GR" sz="1600" dirty="0" smtClean="0"/>
              <a:t>P</a:t>
            </a:r>
            <a:r>
              <a:rPr lang="el-GR" altLang="el-GR" sz="1600" dirty="0" smtClean="0"/>
              <a:t> </a:t>
            </a:r>
            <a:r>
              <a:rPr lang="el-GR" altLang="el-GR" sz="1600" dirty="0"/>
              <a:t>(ισχύς </a:t>
            </a:r>
            <a:r>
              <a:rPr lang="el-GR" altLang="el-GR" sz="1600" dirty="0" err="1"/>
              <a:t>εκπεμπ</a:t>
            </a:r>
            <a:r>
              <a:rPr lang="el-GR" altLang="el-GR" sz="1600" dirty="0"/>
              <a:t>. ακτινοβολίας) = </a:t>
            </a:r>
            <a:r>
              <a:rPr lang="en-US" altLang="el-GR" sz="1600" dirty="0"/>
              <a:t>k c</a:t>
            </a:r>
            <a:endParaRPr lang="en-GB" altLang="el-GR" sz="1600" dirty="0"/>
          </a:p>
          <a:p>
            <a:pPr>
              <a:lnSpc>
                <a:spcPct val="90000"/>
              </a:lnSpc>
              <a:spcBef>
                <a:spcPts val="600"/>
              </a:spcBef>
            </a:pPr>
            <a:r>
              <a:rPr lang="el-GR" altLang="el-GR" sz="1600" dirty="0" err="1">
                <a:solidFill>
                  <a:schemeClr val="accent2"/>
                </a:solidFill>
              </a:rPr>
              <a:t>Υγρ</a:t>
            </a:r>
            <a:r>
              <a:rPr lang="en-US" altLang="el-GR" sz="1600" dirty="0">
                <a:solidFill>
                  <a:schemeClr val="accent2"/>
                </a:solidFill>
              </a:rPr>
              <a:t>o</a:t>
            </a:r>
            <a:r>
              <a:rPr lang="el-GR" altLang="el-GR" sz="1600" dirty="0">
                <a:solidFill>
                  <a:schemeClr val="accent2"/>
                </a:solidFill>
              </a:rPr>
              <a:t>- και </a:t>
            </a:r>
            <a:r>
              <a:rPr lang="el-GR" altLang="el-GR" sz="1600" dirty="0" err="1">
                <a:solidFill>
                  <a:schemeClr val="accent2"/>
                </a:solidFill>
              </a:rPr>
              <a:t>αεριο</a:t>
            </a:r>
            <a:r>
              <a:rPr lang="el-GR" altLang="el-GR" sz="1600" dirty="0">
                <a:solidFill>
                  <a:schemeClr val="accent2"/>
                </a:solidFill>
              </a:rPr>
              <a:t>-χρωματογραφία:</a:t>
            </a:r>
            <a:endParaRPr lang="en-GB" altLang="el-GR" sz="1600" dirty="0">
              <a:solidFill>
                <a:schemeClr val="accent2"/>
              </a:solidFill>
            </a:endParaRPr>
          </a:p>
          <a:p>
            <a:pPr marL="0" indent="0">
              <a:lnSpc>
                <a:spcPct val="90000"/>
              </a:lnSpc>
              <a:spcBef>
                <a:spcPts val="600"/>
              </a:spcBef>
              <a:buNone/>
            </a:pPr>
            <a:r>
              <a:rPr lang="el-GR" altLang="el-GR" sz="1600" dirty="0" smtClean="0"/>
              <a:t>       Α </a:t>
            </a:r>
            <a:r>
              <a:rPr lang="el-GR" altLang="el-GR" sz="1600" dirty="0"/>
              <a:t>(εμβαδόν κορυφής) =  </a:t>
            </a:r>
            <a:r>
              <a:rPr lang="en-US" altLang="el-GR" sz="1600" dirty="0"/>
              <a:t>k c</a:t>
            </a:r>
            <a:endParaRPr lang="en-GB" altLang="el-GR" sz="1600" dirty="0"/>
          </a:p>
          <a:p>
            <a:pPr>
              <a:lnSpc>
                <a:spcPct val="90000"/>
              </a:lnSpc>
              <a:spcBef>
                <a:spcPts val="600"/>
              </a:spcBef>
            </a:pPr>
            <a:r>
              <a:rPr lang="el-GR" altLang="el-GR" sz="1600" dirty="0" err="1">
                <a:solidFill>
                  <a:schemeClr val="accent2"/>
                </a:solidFill>
              </a:rPr>
              <a:t>Ανοσοχημική</a:t>
            </a:r>
            <a:r>
              <a:rPr lang="el-GR" altLang="el-GR" sz="1600" dirty="0">
                <a:solidFill>
                  <a:schemeClr val="accent2"/>
                </a:solidFill>
              </a:rPr>
              <a:t> τεχνική:</a:t>
            </a:r>
            <a:endParaRPr lang="en-GB" altLang="el-GR" sz="1600" dirty="0">
              <a:solidFill>
                <a:schemeClr val="accent2"/>
              </a:solidFill>
            </a:endParaRPr>
          </a:p>
          <a:p>
            <a:pPr marL="0" indent="0">
              <a:lnSpc>
                <a:spcPct val="90000"/>
              </a:lnSpc>
              <a:spcBef>
                <a:spcPts val="600"/>
              </a:spcBef>
              <a:buNone/>
            </a:pPr>
            <a:r>
              <a:rPr lang="el-GR" altLang="el-GR" sz="1600" dirty="0" smtClean="0"/>
              <a:t>       </a:t>
            </a:r>
            <a:r>
              <a:rPr lang="en-US" altLang="el-GR" sz="1600" dirty="0" smtClean="0"/>
              <a:t>Logit </a:t>
            </a:r>
            <a:r>
              <a:rPr lang="en-US" altLang="el-GR" sz="1600" dirty="0"/>
              <a:t>y =  a + log C,</a:t>
            </a:r>
            <a:r>
              <a:rPr lang="el-GR" altLang="el-GR" sz="1600" dirty="0">
                <a:cs typeface="Times New Roman" panose="02020603050405020304" pitchFamily="18" charset="0"/>
              </a:rPr>
              <a:t> όπου </a:t>
            </a:r>
            <a:r>
              <a:rPr lang="en-US" altLang="el-GR" sz="1600" dirty="0">
                <a:cs typeface="Times New Roman" panose="02020603050405020304" pitchFamily="18" charset="0"/>
              </a:rPr>
              <a:t>logit y</a:t>
            </a:r>
            <a:r>
              <a:rPr lang="el-GR" altLang="el-GR" sz="1600" dirty="0">
                <a:cs typeface="Times New Roman" panose="02020603050405020304" pitchFamily="18" charset="0"/>
              </a:rPr>
              <a:t> = </a:t>
            </a:r>
            <a:r>
              <a:rPr lang="en-US" altLang="el-GR" sz="1600" dirty="0">
                <a:cs typeface="Times New Roman" panose="02020603050405020304" pitchFamily="18" charset="0"/>
              </a:rPr>
              <a:t>ln</a:t>
            </a:r>
            <a:r>
              <a:rPr lang="el-GR" altLang="el-GR" sz="1600" dirty="0">
                <a:cs typeface="Times New Roman" panose="02020603050405020304" pitchFamily="18" charset="0"/>
              </a:rPr>
              <a:t> [</a:t>
            </a:r>
            <a:r>
              <a:rPr lang="en-US" altLang="el-GR" sz="1600" dirty="0">
                <a:cs typeface="Times New Roman" panose="02020603050405020304" pitchFamily="18" charset="0"/>
              </a:rPr>
              <a:t>y</a:t>
            </a:r>
            <a:r>
              <a:rPr lang="el-GR" altLang="el-GR" sz="1600" dirty="0">
                <a:cs typeface="Times New Roman" panose="02020603050405020304" pitchFamily="18" charset="0"/>
              </a:rPr>
              <a:t>/(1-</a:t>
            </a:r>
            <a:r>
              <a:rPr lang="en-US" altLang="el-GR" sz="1600" dirty="0">
                <a:cs typeface="Times New Roman" panose="02020603050405020304" pitchFamily="18" charset="0"/>
              </a:rPr>
              <a:t>y</a:t>
            </a:r>
            <a:r>
              <a:rPr lang="el-GR" altLang="el-GR" sz="1600" dirty="0">
                <a:cs typeface="Times New Roman" panose="02020603050405020304" pitchFamily="18" charset="0"/>
              </a:rPr>
              <a:t>)]  και  </a:t>
            </a:r>
            <a:r>
              <a:rPr lang="en-US" altLang="el-GR" sz="1600" dirty="0">
                <a:cs typeface="Times New Roman" panose="02020603050405020304" pitchFamily="18" charset="0"/>
              </a:rPr>
              <a:t>y</a:t>
            </a:r>
            <a:r>
              <a:rPr lang="el-GR" altLang="el-GR" sz="1600" dirty="0">
                <a:cs typeface="Times New Roman" panose="02020603050405020304" pitchFamily="18" charset="0"/>
              </a:rPr>
              <a:t>  = </a:t>
            </a:r>
            <a:r>
              <a:rPr lang="en-US" altLang="el-GR" sz="1600" dirty="0">
                <a:cs typeface="Times New Roman" panose="02020603050405020304" pitchFamily="18" charset="0"/>
              </a:rPr>
              <a:t>B</a:t>
            </a:r>
            <a:r>
              <a:rPr lang="el-GR" altLang="el-GR" sz="1600" dirty="0">
                <a:cs typeface="Times New Roman" panose="02020603050405020304" pitchFamily="18" charset="0"/>
              </a:rPr>
              <a:t>/</a:t>
            </a:r>
            <a:r>
              <a:rPr lang="en-US" altLang="el-GR" sz="1600" dirty="0">
                <a:cs typeface="Times New Roman" panose="02020603050405020304" pitchFamily="18" charset="0"/>
              </a:rPr>
              <a:t>B</a:t>
            </a:r>
            <a:r>
              <a:rPr lang="el-GR" altLang="el-GR" sz="1600" baseline="-30000" dirty="0">
                <a:cs typeface="Times New Roman" panose="02020603050405020304" pitchFamily="18" charset="0"/>
              </a:rPr>
              <a:t>0</a:t>
            </a:r>
            <a:r>
              <a:rPr lang="el-GR" altLang="el-GR" sz="1600" dirty="0">
                <a:cs typeface="Times New Roman" panose="02020603050405020304" pitchFamily="18" charset="0"/>
              </a:rPr>
              <a:t> (</a:t>
            </a:r>
            <a:r>
              <a:rPr lang="en-US" altLang="el-GR" sz="1600" dirty="0">
                <a:cs typeface="Times New Roman" panose="02020603050405020304" pitchFamily="18" charset="0"/>
              </a:rPr>
              <a:t>B</a:t>
            </a:r>
            <a:r>
              <a:rPr lang="el-GR" altLang="el-GR" sz="1600" dirty="0">
                <a:cs typeface="Times New Roman" panose="02020603050405020304" pitchFamily="18" charset="0"/>
              </a:rPr>
              <a:t>: σήμα προτύπου, </a:t>
            </a:r>
            <a:r>
              <a:rPr lang="el-GR" altLang="el-GR" sz="1600" dirty="0" smtClean="0">
                <a:cs typeface="Times New Roman" panose="02020603050405020304" pitchFamily="18" charset="0"/>
              </a:rPr>
              <a:t>Β</a:t>
            </a:r>
            <a:r>
              <a:rPr lang="el-GR" altLang="el-GR" sz="1600" baseline="-30000" dirty="0" smtClean="0">
                <a:cs typeface="Times New Roman" panose="02020603050405020304" pitchFamily="18" charset="0"/>
              </a:rPr>
              <a:t>0</a:t>
            </a:r>
            <a:r>
              <a:rPr lang="el-GR" altLang="el-GR" sz="1600" dirty="0">
                <a:cs typeface="Times New Roman" panose="02020603050405020304" pitchFamily="18" charset="0"/>
              </a:rPr>
              <a:t>: </a:t>
            </a:r>
            <a:r>
              <a:rPr lang="el-GR" altLang="el-GR" sz="1600" dirty="0" smtClean="0">
                <a:cs typeface="Times New Roman" panose="02020603050405020304" pitchFamily="18" charset="0"/>
              </a:rPr>
              <a:t>σήμα</a:t>
            </a:r>
          </a:p>
          <a:p>
            <a:pPr marL="0" indent="0">
              <a:lnSpc>
                <a:spcPct val="90000"/>
              </a:lnSpc>
              <a:spcBef>
                <a:spcPts val="0"/>
              </a:spcBef>
              <a:buNone/>
            </a:pPr>
            <a:r>
              <a:rPr lang="el-GR" altLang="el-GR" sz="1600" dirty="0">
                <a:cs typeface="Times New Roman" panose="02020603050405020304" pitchFamily="18" charset="0"/>
              </a:rPr>
              <a:t> </a:t>
            </a:r>
            <a:r>
              <a:rPr lang="el-GR" altLang="el-GR" sz="1600" dirty="0" smtClean="0">
                <a:cs typeface="Times New Roman" panose="02020603050405020304" pitchFamily="18" charset="0"/>
              </a:rPr>
              <a:t>      μηδενικού </a:t>
            </a:r>
            <a:r>
              <a:rPr lang="el-GR" altLang="el-GR" sz="1600" dirty="0">
                <a:cs typeface="Times New Roman" panose="02020603050405020304" pitchFamily="18" charset="0"/>
              </a:rPr>
              <a:t>προτύπου)</a:t>
            </a:r>
            <a:endParaRPr lang="en-GB" altLang="el-GR" sz="1600" dirty="0">
              <a:cs typeface="Times New Roman" panose="02020603050405020304" pitchFamily="18" charset="0"/>
            </a:endParaRPr>
          </a:p>
        </p:txBody>
      </p:sp>
    </p:spTree>
    <p:extLst>
      <p:ext uri="{BB962C8B-B14F-4D97-AF65-F5344CB8AC3E}">
        <p14:creationId xmlns:p14="http://schemas.microsoft.com/office/powerpoint/2010/main" val="14138133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GB" altLang="el-GR" sz="2800" dirty="0">
                <a:cs typeface="Times New Roman" panose="02020603050405020304" pitchFamily="18" charset="0"/>
              </a:rPr>
              <a:t>ΛΗΨΗ ΣΥΝΑΡΤΗΣΗΣ ΒΑΘΜΟΝΟΜΗΣΗΣ</a:t>
            </a:r>
            <a:r>
              <a:rPr lang="en-GB" altLang="el-GR" sz="2800" dirty="0"/>
              <a:t> </a:t>
            </a:r>
          </a:p>
        </p:txBody>
      </p:sp>
      <p:sp>
        <p:nvSpPr>
          <p:cNvPr id="9219" name="Rectangle 3"/>
          <p:cNvSpPr>
            <a:spLocks noGrp="1" noChangeArrowheads="1"/>
          </p:cNvSpPr>
          <p:nvPr>
            <p:ph type="body" idx="1"/>
          </p:nvPr>
        </p:nvSpPr>
        <p:spPr>
          <a:xfrm>
            <a:off x="685800" y="1447800"/>
            <a:ext cx="7772400" cy="4933528"/>
          </a:xfrm>
        </p:spPr>
        <p:txBody>
          <a:bodyPr/>
          <a:lstStyle/>
          <a:p>
            <a:pPr>
              <a:lnSpc>
                <a:spcPct val="90000"/>
              </a:lnSpc>
              <a:spcBef>
                <a:spcPts val="600"/>
              </a:spcBef>
            </a:pPr>
            <a:r>
              <a:rPr lang="el-GR" altLang="el-GR" sz="1800" dirty="0">
                <a:solidFill>
                  <a:schemeClr val="accent2"/>
                </a:solidFill>
              </a:rPr>
              <a:t>Προσαρμογή (</a:t>
            </a:r>
            <a:r>
              <a:rPr lang="en-US" altLang="el-GR" sz="1800" dirty="0">
                <a:solidFill>
                  <a:schemeClr val="accent2"/>
                </a:solidFill>
              </a:rPr>
              <a:t>fitting</a:t>
            </a:r>
            <a:r>
              <a:rPr lang="el-GR" altLang="el-GR" sz="1800" dirty="0">
                <a:solidFill>
                  <a:schemeClr val="accent2"/>
                </a:solidFill>
              </a:rPr>
              <a:t>)</a:t>
            </a:r>
            <a:r>
              <a:rPr lang="el-GR" altLang="el-GR" sz="1800" dirty="0"/>
              <a:t> ενός κατάλληλου μαθηματικού </a:t>
            </a:r>
            <a:r>
              <a:rPr lang="el-GR" altLang="el-GR" sz="1800" dirty="0" err="1"/>
              <a:t>μοντέλλου</a:t>
            </a:r>
            <a:r>
              <a:rPr lang="el-GR" altLang="el-GR" sz="1800" dirty="0"/>
              <a:t> στα πειραματικά δεδομένα ( σήμα </a:t>
            </a:r>
            <a:r>
              <a:rPr lang="en-US" altLang="el-GR" sz="1800" dirty="0"/>
              <a:t>y</a:t>
            </a:r>
            <a:r>
              <a:rPr lang="el-GR" altLang="el-GR" sz="1800" dirty="0"/>
              <a:t> – συγκέντρωση </a:t>
            </a:r>
            <a:r>
              <a:rPr lang="en-US" altLang="el-GR" sz="1800" dirty="0"/>
              <a:t>C</a:t>
            </a:r>
            <a:r>
              <a:rPr lang="el-GR" altLang="el-GR" sz="1800" dirty="0"/>
              <a:t>).</a:t>
            </a:r>
            <a:endParaRPr lang="en-GB" altLang="el-GR" sz="1800" dirty="0"/>
          </a:p>
          <a:p>
            <a:pPr>
              <a:lnSpc>
                <a:spcPct val="90000"/>
              </a:lnSpc>
              <a:spcBef>
                <a:spcPts val="600"/>
              </a:spcBef>
            </a:pPr>
            <a:r>
              <a:rPr lang="el-GR" altLang="el-GR" sz="1800" dirty="0"/>
              <a:t>Πλέον εύχρηστη συνάρτηση βαθμονόμησης είναι γραμμική (</a:t>
            </a:r>
            <a:r>
              <a:rPr lang="en-US" altLang="el-GR" sz="1800" dirty="0"/>
              <a:t>linear</a:t>
            </a:r>
            <a:r>
              <a:rPr lang="el-GR" altLang="el-GR" sz="1800" dirty="0"/>
              <a:t>), διέρχεται από την αρχή των αξόνων (</a:t>
            </a:r>
            <a:r>
              <a:rPr lang="en-US" altLang="el-GR" sz="1800" dirty="0"/>
              <a:t>origin</a:t>
            </a:r>
            <a:r>
              <a:rPr lang="el-GR" altLang="el-GR" sz="1800" dirty="0"/>
              <a:t>) και είναι εφαρμόσιμη σε ευρεία δυναμική περιοχή συγκεντρώσεων.</a:t>
            </a:r>
            <a:endParaRPr lang="en-GB" altLang="el-GR" sz="1800" dirty="0"/>
          </a:p>
          <a:p>
            <a:pPr>
              <a:lnSpc>
                <a:spcPct val="90000"/>
              </a:lnSpc>
              <a:spcBef>
                <a:spcPts val="600"/>
              </a:spcBef>
            </a:pPr>
            <a:r>
              <a:rPr lang="el-GR" altLang="el-GR" sz="1800" dirty="0"/>
              <a:t>Στην πράξη εμφανίζονται αποκλίσεις από ιδανική γραμμή βαθμονόμησης. </a:t>
            </a:r>
            <a:r>
              <a:rPr lang="el-GR" altLang="el-GR" sz="1800" dirty="0">
                <a:solidFill>
                  <a:schemeClr val="accent2"/>
                </a:solidFill>
              </a:rPr>
              <a:t>Παραδείγματα:</a:t>
            </a:r>
            <a:endParaRPr lang="en-GB" altLang="el-GR" sz="1800" dirty="0">
              <a:solidFill>
                <a:schemeClr val="accent2"/>
              </a:solidFill>
            </a:endParaRPr>
          </a:p>
          <a:p>
            <a:pPr>
              <a:lnSpc>
                <a:spcPct val="90000"/>
              </a:lnSpc>
              <a:spcBef>
                <a:spcPts val="600"/>
              </a:spcBef>
            </a:pPr>
            <a:r>
              <a:rPr lang="el-GR" altLang="el-GR" sz="1800" dirty="0"/>
              <a:t>Αποκλίσεις νόμου </a:t>
            </a:r>
            <a:r>
              <a:rPr lang="en-US" altLang="el-GR" sz="1800" dirty="0"/>
              <a:t>Beer</a:t>
            </a:r>
            <a:r>
              <a:rPr lang="el-GR" altLang="el-GR" sz="1800" dirty="0"/>
              <a:t> (πυκνά διαλύματα, χημική ισορροπία σωματιδίων, παράσιτη ακτινοβολία).</a:t>
            </a:r>
            <a:endParaRPr lang="en-GB" altLang="el-GR" sz="1800" dirty="0"/>
          </a:p>
          <a:p>
            <a:pPr>
              <a:lnSpc>
                <a:spcPct val="90000"/>
              </a:lnSpc>
              <a:spcBef>
                <a:spcPts val="600"/>
              </a:spcBef>
            </a:pPr>
            <a:r>
              <a:rPr lang="el-GR" altLang="el-GR" sz="1800" dirty="0"/>
              <a:t>Καμπύλωση στην </a:t>
            </a:r>
            <a:r>
              <a:rPr lang="el-GR" altLang="el-GR" sz="1800" dirty="0" err="1"/>
              <a:t>ποτενσιομετρία</a:t>
            </a:r>
            <a:r>
              <a:rPr lang="el-GR" altLang="el-GR" sz="1800" dirty="0"/>
              <a:t> ιοντικών αισθητήρων σε πυκνές συγκεντρώσεις)</a:t>
            </a:r>
            <a:endParaRPr lang="en-GB" altLang="el-GR" sz="1800" dirty="0"/>
          </a:p>
          <a:p>
            <a:pPr>
              <a:lnSpc>
                <a:spcPct val="90000"/>
              </a:lnSpc>
              <a:spcBef>
                <a:spcPts val="600"/>
              </a:spcBef>
            </a:pPr>
            <a:r>
              <a:rPr lang="el-GR" altLang="el-GR" sz="1800" dirty="0"/>
              <a:t>Καμπύλωση στη </a:t>
            </a:r>
            <a:r>
              <a:rPr lang="el-GR" altLang="el-GR" sz="1800" dirty="0" err="1"/>
              <a:t>φλογοφωτομετρία</a:t>
            </a:r>
            <a:r>
              <a:rPr lang="el-GR" altLang="el-GR" sz="1800" dirty="0"/>
              <a:t> λόγω </a:t>
            </a:r>
            <a:r>
              <a:rPr lang="el-GR" altLang="el-GR" sz="1800" dirty="0" err="1"/>
              <a:t>αυτοαπορρόφησης</a:t>
            </a:r>
            <a:r>
              <a:rPr lang="el-GR" altLang="el-GR" sz="1800" dirty="0"/>
              <a:t>.</a:t>
            </a:r>
            <a:endParaRPr lang="en-GB" altLang="el-GR" sz="1800" dirty="0"/>
          </a:p>
          <a:p>
            <a:pPr>
              <a:lnSpc>
                <a:spcPct val="90000"/>
              </a:lnSpc>
              <a:spcBef>
                <a:spcPts val="600"/>
              </a:spcBef>
            </a:pPr>
            <a:r>
              <a:rPr lang="el-GR" altLang="el-GR" sz="1800" dirty="0"/>
              <a:t>Για την πλειονότητα των αναλυτικών τεχνικών, χρησιμοποιείται η γραμμική εξίσωση βαθμονόμησης:</a:t>
            </a:r>
            <a:endParaRPr lang="en-GB" altLang="el-GR" sz="1800" dirty="0"/>
          </a:p>
          <a:p>
            <a:pPr marL="0" indent="0" algn="ctr">
              <a:lnSpc>
                <a:spcPct val="90000"/>
              </a:lnSpc>
              <a:spcBef>
                <a:spcPts val="600"/>
              </a:spcBef>
              <a:buNone/>
            </a:pPr>
            <a:r>
              <a:rPr lang="en-US" altLang="el-GR" sz="1800" dirty="0">
                <a:solidFill>
                  <a:schemeClr val="accent2"/>
                </a:solidFill>
                <a:cs typeface="Times New Roman" panose="02020603050405020304" pitchFamily="18" charset="0"/>
              </a:rPr>
              <a:t>y = a + b x</a:t>
            </a:r>
            <a:endParaRPr lang="en-GB" altLang="el-GR" sz="1800" dirty="0">
              <a:solidFill>
                <a:schemeClr val="accent2"/>
              </a:solidFill>
              <a:cs typeface="Times New Roman" panose="02020603050405020304" pitchFamily="18" charset="0"/>
            </a:endParaRPr>
          </a:p>
          <a:p>
            <a:pPr marL="0" indent="0">
              <a:lnSpc>
                <a:spcPct val="90000"/>
              </a:lnSpc>
              <a:spcBef>
                <a:spcPts val="600"/>
              </a:spcBef>
              <a:buNone/>
            </a:pPr>
            <a:r>
              <a:rPr lang="el-GR" altLang="el-GR" sz="1800" dirty="0">
                <a:cs typeface="Times New Roman" panose="02020603050405020304" pitchFamily="18" charset="0"/>
              </a:rPr>
              <a:t> </a:t>
            </a:r>
            <a:r>
              <a:rPr lang="el-GR" altLang="el-GR" sz="1800" dirty="0" smtClean="0">
                <a:cs typeface="Times New Roman" panose="02020603050405020304" pitchFamily="18" charset="0"/>
              </a:rPr>
              <a:t>     όπου </a:t>
            </a:r>
            <a:r>
              <a:rPr lang="en-US" altLang="el-GR" sz="1800" dirty="0">
                <a:cs typeface="Times New Roman" panose="02020603050405020304" pitchFamily="18" charset="0"/>
              </a:rPr>
              <a:t>y</a:t>
            </a:r>
            <a:r>
              <a:rPr lang="el-GR" altLang="el-GR" sz="1800" dirty="0">
                <a:cs typeface="Times New Roman" panose="02020603050405020304" pitchFamily="18" charset="0"/>
              </a:rPr>
              <a:t> = αναλυτικό σήμα, </a:t>
            </a:r>
            <a:r>
              <a:rPr lang="en-US" altLang="el-GR" sz="1800" dirty="0">
                <a:cs typeface="Times New Roman" panose="02020603050405020304" pitchFamily="18" charset="0"/>
              </a:rPr>
              <a:t>x</a:t>
            </a:r>
            <a:r>
              <a:rPr lang="el-GR" altLang="el-GR" sz="1800" dirty="0">
                <a:cs typeface="Times New Roman" panose="02020603050405020304" pitchFamily="18" charset="0"/>
              </a:rPr>
              <a:t> = συγκέντρωση προτύπων, </a:t>
            </a:r>
            <a:r>
              <a:rPr lang="en-US" altLang="el-GR" sz="1800" dirty="0">
                <a:cs typeface="Times New Roman" panose="02020603050405020304" pitchFamily="18" charset="0"/>
              </a:rPr>
              <a:t>a</a:t>
            </a:r>
            <a:r>
              <a:rPr lang="el-GR" altLang="el-GR" sz="1800" dirty="0">
                <a:cs typeface="Times New Roman" panose="02020603050405020304" pitchFamily="18" charset="0"/>
              </a:rPr>
              <a:t> = τομή στον </a:t>
            </a:r>
            <a:r>
              <a:rPr lang="el-GR" altLang="el-GR" sz="1800" dirty="0" smtClean="0">
                <a:cs typeface="Times New Roman" panose="02020603050405020304" pitchFamily="18" charset="0"/>
              </a:rPr>
              <a:t>άξονα</a:t>
            </a:r>
          </a:p>
          <a:p>
            <a:pPr marL="0" indent="0">
              <a:lnSpc>
                <a:spcPct val="90000"/>
              </a:lnSpc>
              <a:spcBef>
                <a:spcPts val="0"/>
              </a:spcBef>
              <a:buNone/>
            </a:pPr>
            <a:r>
              <a:rPr lang="el-GR" altLang="el-GR" sz="1800" dirty="0">
                <a:cs typeface="Times New Roman" panose="02020603050405020304" pitchFamily="18" charset="0"/>
              </a:rPr>
              <a:t> </a:t>
            </a:r>
            <a:r>
              <a:rPr lang="el-GR" altLang="el-GR" sz="1800" dirty="0" smtClean="0">
                <a:cs typeface="Times New Roman" panose="02020603050405020304" pitchFamily="18" charset="0"/>
              </a:rPr>
              <a:t>     των </a:t>
            </a:r>
            <a:r>
              <a:rPr lang="en-US" altLang="el-GR" sz="1800" dirty="0">
                <a:cs typeface="Times New Roman" panose="02020603050405020304" pitchFamily="18" charset="0"/>
              </a:rPr>
              <a:t>y</a:t>
            </a:r>
            <a:r>
              <a:rPr lang="el-GR" altLang="el-GR" sz="1800" dirty="0">
                <a:cs typeface="Times New Roman" panose="02020603050405020304" pitchFamily="18" charset="0"/>
              </a:rPr>
              <a:t> και </a:t>
            </a:r>
            <a:r>
              <a:rPr lang="en-US" altLang="el-GR" sz="1800" dirty="0">
                <a:cs typeface="Times New Roman" panose="02020603050405020304" pitchFamily="18" charset="0"/>
              </a:rPr>
              <a:t>b</a:t>
            </a:r>
            <a:r>
              <a:rPr lang="el-GR" altLang="el-GR" sz="1800" dirty="0">
                <a:cs typeface="Times New Roman" panose="02020603050405020304" pitchFamily="18" charset="0"/>
              </a:rPr>
              <a:t> = κλίση.</a:t>
            </a:r>
            <a:endParaRPr lang="en-GB" altLang="el-GR" sz="1800" dirty="0">
              <a:cs typeface="Times New Roman" panose="02020603050405020304" pitchFamily="18" charset="0"/>
            </a:endParaRPr>
          </a:p>
        </p:txBody>
      </p:sp>
    </p:spTree>
    <p:extLst>
      <p:ext uri="{BB962C8B-B14F-4D97-AF65-F5344CB8AC3E}">
        <p14:creationId xmlns:p14="http://schemas.microsoft.com/office/powerpoint/2010/main" val="332755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ltLang="el-GR" sz="3200" dirty="0">
                <a:cs typeface="Times New Roman" panose="02020603050405020304" pitchFamily="18" charset="0"/>
              </a:rPr>
              <a:t>ΕΛΕΓΧΟΣ ΚΑΜΠΥΛΗΣ ΒΑΘΜΟΝΟΜΗΣΗΣ Ή ΑΝΑΦΟΡΑΣ (</a:t>
            </a:r>
            <a:r>
              <a:rPr lang="en-US" altLang="el-GR" sz="3200" dirty="0">
                <a:cs typeface="Times New Roman" panose="02020603050405020304" pitchFamily="18" charset="0"/>
              </a:rPr>
              <a:t>calibration curve</a:t>
            </a:r>
            <a:r>
              <a:rPr lang="el-GR" altLang="el-GR" sz="3200" dirty="0" smtClean="0">
                <a:cs typeface="Times New Roman" panose="02020603050405020304" pitchFamily="18" charset="0"/>
              </a:rPr>
              <a:t>)</a:t>
            </a:r>
            <a:endParaRPr lang="en-GB" altLang="el-GR" sz="3200" dirty="0">
              <a:cs typeface="Times New Roman" panose="02020603050405020304" pitchFamily="18" charset="0"/>
            </a:endParaRPr>
          </a:p>
        </p:txBody>
      </p:sp>
      <p:sp>
        <p:nvSpPr>
          <p:cNvPr id="10243" name="Rectangle 3"/>
          <p:cNvSpPr>
            <a:spLocks noGrp="1" noChangeArrowheads="1"/>
          </p:cNvSpPr>
          <p:nvPr>
            <p:ph type="body" idx="1"/>
          </p:nvPr>
        </p:nvSpPr>
        <p:spPr/>
        <p:txBody>
          <a:bodyPr/>
          <a:lstStyle/>
          <a:p>
            <a:pPr>
              <a:lnSpc>
                <a:spcPct val="90000"/>
              </a:lnSpc>
            </a:pPr>
            <a:r>
              <a:rPr lang="el-GR" altLang="el-GR" sz="2000" dirty="0" smtClean="0">
                <a:cs typeface="Times New Roman" panose="02020603050405020304" pitchFamily="18" charset="0"/>
              </a:rPr>
              <a:t>Εάν </a:t>
            </a:r>
            <a:r>
              <a:rPr lang="el-GR" altLang="el-GR" sz="2000" dirty="0">
                <a:cs typeface="Times New Roman" panose="02020603050405020304" pitchFamily="18" charset="0"/>
              </a:rPr>
              <a:t>είναι γραμμική ή όχι και εάν όχι </a:t>
            </a:r>
            <a:r>
              <a:rPr lang="el-GR" altLang="el-GR" sz="2000" dirty="0" err="1">
                <a:cs typeface="Times New Roman" panose="02020603050405020304" pitchFamily="18" charset="0"/>
              </a:rPr>
              <a:t>ποιάς</a:t>
            </a:r>
            <a:r>
              <a:rPr lang="el-GR" altLang="el-GR" sz="2000" dirty="0">
                <a:cs typeface="Times New Roman" panose="02020603050405020304" pitchFamily="18" charset="0"/>
              </a:rPr>
              <a:t> μορφής είναι.</a:t>
            </a:r>
            <a:endParaRPr lang="en-GB" altLang="el-GR" sz="2000" dirty="0">
              <a:cs typeface="Times New Roman" panose="02020603050405020304" pitchFamily="18" charset="0"/>
            </a:endParaRPr>
          </a:p>
          <a:p>
            <a:pPr>
              <a:lnSpc>
                <a:spcPct val="90000"/>
              </a:lnSpc>
            </a:pPr>
            <a:r>
              <a:rPr lang="el-GR" altLang="el-GR" sz="2000" dirty="0" smtClean="0">
                <a:cs typeface="Times New Roman" panose="02020603050405020304" pitchFamily="18" charset="0"/>
              </a:rPr>
              <a:t>Ποια </a:t>
            </a:r>
            <a:r>
              <a:rPr lang="el-GR" altLang="el-GR" sz="2000" dirty="0">
                <a:cs typeface="Times New Roman" panose="02020603050405020304" pitchFamily="18" charset="0"/>
              </a:rPr>
              <a:t>είναι η καλύτερη ευθεία που πρέπει να </a:t>
            </a:r>
            <a:r>
              <a:rPr lang="el-GR" altLang="el-GR" sz="2000" dirty="0" smtClean="0">
                <a:cs typeface="Times New Roman" panose="02020603050405020304" pitchFamily="18" charset="0"/>
              </a:rPr>
              <a:t>χαραχθεί;</a:t>
            </a:r>
          </a:p>
          <a:p>
            <a:pPr>
              <a:lnSpc>
                <a:spcPct val="90000"/>
              </a:lnSpc>
            </a:pPr>
            <a:r>
              <a:rPr lang="el-GR" altLang="el-GR" sz="2000" dirty="0" smtClean="0">
                <a:cs typeface="Times New Roman" panose="02020603050405020304" pitchFamily="18" charset="0"/>
              </a:rPr>
              <a:t>Ποια </a:t>
            </a:r>
            <a:r>
              <a:rPr lang="el-GR" altLang="el-GR" sz="2000" dirty="0">
                <a:cs typeface="Times New Roman" panose="02020603050405020304" pitchFamily="18" charset="0"/>
              </a:rPr>
              <a:t>είναι η γραμμική περιοχή (περιοχή εργασίας);</a:t>
            </a:r>
            <a:endParaRPr lang="en-GB" altLang="el-GR" sz="2000" dirty="0">
              <a:cs typeface="Times New Roman" panose="02020603050405020304" pitchFamily="18" charset="0"/>
            </a:endParaRPr>
          </a:p>
          <a:p>
            <a:pPr>
              <a:lnSpc>
                <a:spcPct val="90000"/>
              </a:lnSpc>
            </a:pPr>
            <a:r>
              <a:rPr lang="el-GR" altLang="el-GR" sz="2000" dirty="0" smtClean="0">
                <a:cs typeface="Times New Roman" panose="02020603050405020304" pitchFamily="18" charset="0"/>
              </a:rPr>
              <a:t>Ποιο </a:t>
            </a:r>
            <a:r>
              <a:rPr lang="el-GR" altLang="el-GR" sz="2000" dirty="0">
                <a:cs typeface="Times New Roman" panose="02020603050405020304" pitchFamily="18" charset="0"/>
              </a:rPr>
              <a:t>είναι το σφάλμα και τα όρια εμπιστοσύνης των παραμέτρων της τομής και της κλίσεως της ευθείας;</a:t>
            </a:r>
            <a:endParaRPr lang="en-GB" altLang="el-GR" sz="2000" dirty="0">
              <a:cs typeface="Times New Roman" panose="02020603050405020304" pitchFamily="18" charset="0"/>
            </a:endParaRPr>
          </a:p>
          <a:p>
            <a:pPr>
              <a:lnSpc>
                <a:spcPct val="90000"/>
              </a:lnSpc>
            </a:pPr>
            <a:r>
              <a:rPr lang="el-GR" altLang="el-GR" sz="2000" dirty="0" smtClean="0">
                <a:cs typeface="Times New Roman" panose="02020603050405020304" pitchFamily="18" charset="0"/>
              </a:rPr>
              <a:t>Ποιο </a:t>
            </a:r>
            <a:r>
              <a:rPr lang="el-GR" altLang="el-GR" sz="2000" dirty="0">
                <a:cs typeface="Times New Roman" panose="02020603050405020304" pitchFamily="18" charset="0"/>
              </a:rPr>
              <a:t>είναι το σφάλμα και τα όρια εμπιστοσύνης στην προσδιοριζόμενη συγκέντρωση του αγνώστου που λαμβάνεται από την καμπύλη βαθμονόμησης;</a:t>
            </a:r>
            <a:endParaRPr lang="en-GB" altLang="el-GR" sz="2000" dirty="0">
              <a:cs typeface="Times New Roman" panose="02020603050405020304" pitchFamily="18" charset="0"/>
            </a:endParaRPr>
          </a:p>
          <a:p>
            <a:pPr>
              <a:lnSpc>
                <a:spcPct val="90000"/>
              </a:lnSpc>
            </a:pPr>
            <a:r>
              <a:rPr lang="el-GR" altLang="el-GR" sz="2000" dirty="0" smtClean="0">
                <a:cs typeface="Times New Roman" panose="02020603050405020304" pitchFamily="18" charset="0"/>
              </a:rPr>
              <a:t>Στη </a:t>
            </a:r>
            <a:r>
              <a:rPr lang="el-GR" altLang="el-GR" sz="2000" dirty="0">
                <a:cs typeface="Times New Roman" panose="02020603050405020304" pitchFamily="18" charset="0"/>
              </a:rPr>
              <a:t>βαθμονόμηση χρησιμοποιείται η </a:t>
            </a:r>
            <a:r>
              <a:rPr lang="el-GR" altLang="el-GR" sz="2000" b="1" dirty="0" err="1">
                <a:cs typeface="Times New Roman" panose="02020603050405020304" pitchFamily="18" charset="0"/>
              </a:rPr>
              <a:t>μονοπαραμετρική</a:t>
            </a:r>
            <a:r>
              <a:rPr lang="el-GR" altLang="el-GR" sz="2000" b="1" dirty="0">
                <a:cs typeface="Times New Roman" panose="02020603050405020304" pitchFamily="18" charset="0"/>
              </a:rPr>
              <a:t> παλινδρόμηση ή προσαρμογή </a:t>
            </a:r>
            <a:r>
              <a:rPr lang="el-GR" altLang="el-GR" sz="2000" dirty="0">
                <a:cs typeface="Times New Roman" panose="02020603050405020304" pitchFamily="18" charset="0"/>
              </a:rPr>
              <a:t>(</a:t>
            </a:r>
            <a:r>
              <a:rPr lang="en-US" altLang="el-GR" sz="2000" dirty="0">
                <a:cs typeface="Times New Roman" panose="02020603050405020304" pitchFamily="18" charset="0"/>
              </a:rPr>
              <a:t>univariate regression</a:t>
            </a:r>
            <a:r>
              <a:rPr lang="el-GR" altLang="el-GR" sz="2000" dirty="0">
                <a:cs typeface="Times New Roman" panose="02020603050405020304" pitchFamily="18" charset="0"/>
              </a:rPr>
              <a:t>), που σημαίνει ότι οι μετρούμενες τιμές του αναλυτικού σήματος εξαρτώνται από μία μόνο ανεξάρτητη (χωρίς σφάλμα) μεταβλητή, τη συγκέντρωση προτύπων.</a:t>
            </a:r>
            <a:endParaRPr lang="en-GB" altLang="el-GR" sz="2000" dirty="0">
              <a:cs typeface="Times New Roman" panose="02020603050405020304" pitchFamily="18" charset="0"/>
            </a:endParaRPr>
          </a:p>
          <a:p>
            <a:pPr marL="0" indent="0">
              <a:lnSpc>
                <a:spcPct val="90000"/>
              </a:lnSpc>
              <a:buNone/>
            </a:pPr>
            <a:endParaRPr lang="en-GB" altLang="el-GR" sz="2000" dirty="0"/>
          </a:p>
        </p:txBody>
      </p:sp>
    </p:spTree>
    <p:extLst>
      <p:ext uri="{BB962C8B-B14F-4D97-AF65-F5344CB8AC3E}">
        <p14:creationId xmlns:p14="http://schemas.microsoft.com/office/powerpoint/2010/main" val="1210286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260648"/>
            <a:ext cx="7772400" cy="990600"/>
          </a:xfrm>
        </p:spPr>
        <p:txBody>
          <a:bodyPr/>
          <a:lstStyle/>
          <a:p>
            <a:r>
              <a:rPr lang="el-GR" altLang="el-GR" sz="3200" dirty="0">
                <a:cs typeface="Times New Roman" panose="02020603050405020304" pitchFamily="18" charset="0"/>
              </a:rPr>
              <a:t>ΜΕΘΟΔΟΣ ΕΛΑΧΙΣΤΩΝ ΤΕΤΡΑΓΩΝΩΝ</a:t>
            </a:r>
            <a:br>
              <a:rPr lang="el-GR" altLang="el-GR" sz="3200" dirty="0">
                <a:cs typeface="Times New Roman" panose="02020603050405020304" pitchFamily="18" charset="0"/>
              </a:rPr>
            </a:br>
            <a:r>
              <a:rPr lang="el-GR" altLang="el-GR" sz="3200" dirty="0">
                <a:cs typeface="Times New Roman" panose="02020603050405020304" pitchFamily="18" charset="0"/>
              </a:rPr>
              <a:t> (</a:t>
            </a:r>
            <a:r>
              <a:rPr lang="en-US" altLang="el-GR" sz="3200" dirty="0">
                <a:cs typeface="Times New Roman" panose="02020603050405020304" pitchFamily="18" charset="0"/>
              </a:rPr>
              <a:t>Least Squares Method</a:t>
            </a:r>
            <a:r>
              <a:rPr lang="el-GR" altLang="el-GR" sz="3200" dirty="0">
                <a:cs typeface="Times New Roman" panose="02020603050405020304" pitchFamily="18" charset="0"/>
              </a:rPr>
              <a:t>)</a:t>
            </a:r>
            <a:r>
              <a:rPr lang="en-GB" altLang="el-GR" sz="3200" dirty="0">
                <a:cs typeface="Times New Roman" panose="02020603050405020304" pitchFamily="18" charset="0"/>
              </a:rPr>
              <a:t> </a:t>
            </a:r>
            <a:r>
              <a:rPr lang="el-GR" altLang="el-GR" sz="3200" dirty="0"/>
              <a:t>(1)</a:t>
            </a:r>
            <a:endParaRPr lang="en-GB" altLang="el-GR" sz="3200" dirty="0"/>
          </a:p>
        </p:txBody>
      </p:sp>
      <p:sp>
        <p:nvSpPr>
          <p:cNvPr id="11267" name="Rectangle 3"/>
          <p:cNvSpPr>
            <a:spLocks noGrp="1" noChangeArrowheads="1"/>
          </p:cNvSpPr>
          <p:nvPr>
            <p:ph type="body" idx="1"/>
          </p:nvPr>
        </p:nvSpPr>
        <p:spPr>
          <a:xfrm>
            <a:off x="685800" y="1412776"/>
            <a:ext cx="7772400" cy="4495800"/>
          </a:xfrm>
        </p:spPr>
        <p:txBody>
          <a:bodyPr/>
          <a:lstStyle/>
          <a:p>
            <a:pPr algn="ctr">
              <a:lnSpc>
                <a:spcPct val="90000"/>
              </a:lnSpc>
              <a:buFontTx/>
              <a:buNone/>
            </a:pPr>
            <a:r>
              <a:rPr lang="el-GR" altLang="el-GR" sz="2000" dirty="0"/>
              <a:t>Όλα τα μοντέλα που περιγράφουν τη σχέση μεταξύ </a:t>
            </a:r>
            <a:r>
              <a:rPr lang="en-US" altLang="el-GR" sz="2000" dirty="0"/>
              <a:t>y</a:t>
            </a:r>
            <a:r>
              <a:rPr lang="el-GR" altLang="el-GR" sz="2000" dirty="0"/>
              <a:t> και </a:t>
            </a:r>
            <a:r>
              <a:rPr lang="en-US" altLang="el-GR" sz="2000" dirty="0"/>
              <a:t>c</a:t>
            </a:r>
            <a:r>
              <a:rPr lang="el-GR" altLang="el-GR" sz="2000" dirty="0"/>
              <a:t> μπορούν να παρασταθούν από τη γενική συνάρτηση:</a:t>
            </a:r>
            <a:endParaRPr lang="en-GB" altLang="el-GR" sz="2000" dirty="0"/>
          </a:p>
          <a:p>
            <a:pPr marL="0" indent="0" algn="ctr">
              <a:lnSpc>
                <a:spcPct val="90000"/>
              </a:lnSpc>
              <a:buNone/>
            </a:pPr>
            <a:r>
              <a:rPr lang="en-US" altLang="el-GR" sz="2000" dirty="0">
                <a:cs typeface="Times New Roman" panose="02020603050405020304" pitchFamily="18" charset="0"/>
              </a:rPr>
              <a:t>y = f (x, a, b</a:t>
            </a:r>
            <a:r>
              <a:rPr lang="en-US" altLang="el-GR" sz="2000" baseline="-30000" dirty="0">
                <a:cs typeface="Times New Roman" panose="02020603050405020304" pitchFamily="18" charset="0"/>
              </a:rPr>
              <a:t>1</a:t>
            </a:r>
            <a:r>
              <a:rPr lang="en-US" altLang="el-GR" sz="2000" dirty="0">
                <a:cs typeface="Times New Roman" panose="02020603050405020304" pitchFamily="18" charset="0"/>
              </a:rPr>
              <a:t>…, </a:t>
            </a:r>
            <a:r>
              <a:rPr lang="en-US" altLang="el-GR" sz="2000" dirty="0" err="1">
                <a:cs typeface="Times New Roman" panose="02020603050405020304" pitchFamily="18" charset="0"/>
              </a:rPr>
              <a:t>b</a:t>
            </a:r>
            <a:r>
              <a:rPr lang="en-US" altLang="el-GR" sz="2000" baseline="-30000" dirty="0" err="1">
                <a:cs typeface="Times New Roman" panose="02020603050405020304" pitchFamily="18" charset="0"/>
              </a:rPr>
              <a:t>m</a:t>
            </a:r>
            <a:r>
              <a:rPr lang="en-US" altLang="el-GR" sz="2000" dirty="0">
                <a:cs typeface="Times New Roman" panose="02020603050405020304" pitchFamily="18" charset="0"/>
              </a:rPr>
              <a:t>)</a:t>
            </a:r>
            <a:endParaRPr lang="en-GB" altLang="el-GR" sz="2000" dirty="0">
              <a:cs typeface="Times New Roman" panose="02020603050405020304" pitchFamily="18" charset="0"/>
            </a:endParaRPr>
          </a:p>
          <a:p>
            <a:pPr marL="0" indent="0">
              <a:lnSpc>
                <a:spcPct val="90000"/>
              </a:lnSpc>
              <a:buNone/>
            </a:pPr>
            <a:r>
              <a:rPr lang="en-US" altLang="el-GR" sz="2000" dirty="0">
                <a:cs typeface="Times New Roman" panose="02020603050405020304" pitchFamily="18" charset="0"/>
              </a:rPr>
              <a:t>	</a:t>
            </a:r>
            <a:r>
              <a:rPr lang="el-GR" altLang="el-GR" sz="2000" dirty="0"/>
              <a:t>	</a:t>
            </a:r>
            <a:r>
              <a:rPr lang="el-GR" altLang="el-GR" sz="2000" dirty="0">
                <a:cs typeface="Times New Roman" panose="02020603050405020304" pitchFamily="18" charset="0"/>
              </a:rPr>
              <a:t>Όπου, </a:t>
            </a:r>
            <a:r>
              <a:rPr lang="en-US" altLang="el-GR" sz="2000" dirty="0">
                <a:cs typeface="Times New Roman" panose="02020603050405020304" pitchFamily="18" charset="0"/>
              </a:rPr>
              <a:t>a</a:t>
            </a:r>
            <a:r>
              <a:rPr lang="el-GR" altLang="el-GR" sz="2000" dirty="0">
                <a:cs typeface="Times New Roman" panose="02020603050405020304" pitchFamily="18" charset="0"/>
              </a:rPr>
              <a:t>, </a:t>
            </a:r>
            <a:r>
              <a:rPr lang="en-US" altLang="el-GR" sz="2000" dirty="0">
                <a:cs typeface="Times New Roman" panose="02020603050405020304" pitchFamily="18" charset="0"/>
              </a:rPr>
              <a:t>b</a:t>
            </a:r>
            <a:r>
              <a:rPr lang="el-GR" altLang="el-GR" sz="2000" baseline="-30000" dirty="0">
                <a:cs typeface="Times New Roman" panose="02020603050405020304" pitchFamily="18" charset="0"/>
              </a:rPr>
              <a:t>1</a:t>
            </a:r>
            <a:r>
              <a:rPr lang="el-GR" altLang="el-GR" sz="2000" dirty="0">
                <a:cs typeface="Times New Roman" panose="02020603050405020304" pitchFamily="18" charset="0"/>
              </a:rPr>
              <a:t>, …, </a:t>
            </a:r>
            <a:r>
              <a:rPr lang="en-US" altLang="el-GR" sz="2000" dirty="0" err="1">
                <a:cs typeface="Times New Roman" panose="02020603050405020304" pitchFamily="18" charset="0"/>
              </a:rPr>
              <a:t>b</a:t>
            </a:r>
            <a:r>
              <a:rPr lang="en-US" altLang="el-GR" sz="2000" baseline="-30000" dirty="0" err="1">
                <a:cs typeface="Times New Roman" panose="02020603050405020304" pitchFamily="18" charset="0"/>
              </a:rPr>
              <a:t>m</a:t>
            </a:r>
            <a:r>
              <a:rPr lang="el-GR" altLang="el-GR" sz="2000" dirty="0">
                <a:cs typeface="Times New Roman" panose="02020603050405020304" pitchFamily="18" charset="0"/>
              </a:rPr>
              <a:t> είναι παράμετροι της συνάρτησης.</a:t>
            </a:r>
            <a:endParaRPr lang="en-GB" altLang="el-GR" sz="2000" dirty="0">
              <a:cs typeface="Times New Roman" panose="02020603050405020304" pitchFamily="18" charset="0"/>
            </a:endParaRPr>
          </a:p>
          <a:p>
            <a:pPr>
              <a:lnSpc>
                <a:spcPct val="90000"/>
              </a:lnSpc>
            </a:pPr>
            <a:r>
              <a:rPr lang="el-GR" altLang="el-GR" sz="2000" dirty="0"/>
              <a:t>Αποδεχόμαστε ότι οι τιμές </a:t>
            </a:r>
            <a:r>
              <a:rPr lang="en-US" altLang="el-GR" sz="2000" dirty="0"/>
              <a:t>x</a:t>
            </a:r>
            <a:r>
              <a:rPr lang="el-GR" altLang="el-GR" sz="2000" dirty="0"/>
              <a:t> στερούνται σφάλματος (η παρασκευή προτύπων είναι πολύ ακριβής με σφάλματα τη τάξεως 0,1%, δηλαδή μικρότερα από τα μετρήσιμα σφάλματα). Οι τιμές </a:t>
            </a:r>
            <a:r>
              <a:rPr lang="en-US" altLang="el-GR" sz="2000" dirty="0"/>
              <a:t>x</a:t>
            </a:r>
            <a:r>
              <a:rPr lang="el-GR" altLang="el-GR" sz="2000" dirty="0"/>
              <a:t> τίθενται στον οριζόντιο άξονα.</a:t>
            </a:r>
            <a:endParaRPr lang="en-GB" altLang="el-GR" sz="2000" dirty="0"/>
          </a:p>
          <a:p>
            <a:pPr>
              <a:lnSpc>
                <a:spcPct val="90000"/>
              </a:lnSpc>
            </a:pPr>
            <a:r>
              <a:rPr lang="el-GR" altLang="el-GR" sz="2000" dirty="0"/>
              <a:t>Οι τιμές </a:t>
            </a:r>
            <a:r>
              <a:rPr lang="en-US" altLang="el-GR" sz="2000" dirty="0"/>
              <a:t>y</a:t>
            </a:r>
            <a:r>
              <a:rPr lang="el-GR" altLang="el-GR" sz="2000" dirty="0"/>
              <a:t> (αναλυτικό σήμα), είναι η εξηρτημένη μεταβλητή, και εμπεριέχουν σφάλμα. Τίθενται στο κάθετο άξονα.</a:t>
            </a:r>
            <a:endParaRPr lang="en-GB" altLang="el-GR" sz="2000" dirty="0"/>
          </a:p>
          <a:p>
            <a:pPr>
              <a:lnSpc>
                <a:spcPct val="90000"/>
              </a:lnSpc>
            </a:pPr>
            <a:r>
              <a:rPr lang="el-GR" altLang="el-GR" sz="2000" dirty="0"/>
              <a:t>Στόχος της μεθόδου ελαχίστων τετραγώνων είναι να υπολογισθούν εκείνες οι τιμές των παραμέτρων </a:t>
            </a:r>
            <a:r>
              <a:rPr lang="en-US" altLang="el-GR" sz="2000" dirty="0"/>
              <a:t>a</a:t>
            </a:r>
            <a:r>
              <a:rPr lang="el-GR" altLang="el-GR" sz="2000" dirty="0"/>
              <a:t>, </a:t>
            </a:r>
            <a:r>
              <a:rPr lang="en-US" altLang="el-GR" sz="2000" dirty="0"/>
              <a:t>b</a:t>
            </a:r>
            <a:r>
              <a:rPr lang="el-GR" altLang="el-GR" sz="2000" baseline="-30000" dirty="0"/>
              <a:t>1</a:t>
            </a:r>
            <a:r>
              <a:rPr lang="el-GR" altLang="el-GR" sz="2000" dirty="0"/>
              <a:t>, …, </a:t>
            </a:r>
            <a:r>
              <a:rPr lang="en-US" altLang="el-GR" sz="2000" dirty="0" err="1"/>
              <a:t>b</a:t>
            </a:r>
            <a:r>
              <a:rPr lang="en-US" altLang="el-GR" sz="2000" baseline="-30000" dirty="0" err="1"/>
              <a:t>m</a:t>
            </a:r>
            <a:r>
              <a:rPr lang="el-GR" altLang="el-GR" sz="2000" dirty="0"/>
              <a:t>, για τις οποίες το μοντέλο θα έχει την καλύτερη προσαρμογή στα πειραματικά δεδομένα (</a:t>
            </a:r>
            <a:r>
              <a:rPr lang="en-US" altLang="el-GR" sz="2000" dirty="0"/>
              <a:t>x</a:t>
            </a:r>
            <a:r>
              <a:rPr lang="en-US" altLang="el-GR" sz="2000" baseline="-30000" dirty="0"/>
              <a:t>i</a:t>
            </a:r>
            <a:r>
              <a:rPr lang="el-GR" altLang="el-GR" sz="2000" dirty="0"/>
              <a:t> – </a:t>
            </a:r>
            <a:r>
              <a:rPr lang="en-US" altLang="el-GR" sz="2000" dirty="0" err="1"/>
              <a:t>y</a:t>
            </a:r>
            <a:r>
              <a:rPr lang="en-US" altLang="el-GR" sz="2000" baseline="-30000" dirty="0" err="1"/>
              <a:t>i</a:t>
            </a:r>
            <a:r>
              <a:rPr lang="el-GR" altLang="el-GR" sz="2000" dirty="0"/>
              <a:t>).</a:t>
            </a:r>
            <a:endParaRPr lang="en-GB" altLang="el-GR" sz="2000" dirty="0"/>
          </a:p>
        </p:txBody>
      </p:sp>
    </p:spTree>
    <p:extLst>
      <p:ext uri="{BB962C8B-B14F-4D97-AF65-F5344CB8AC3E}">
        <p14:creationId xmlns:p14="http://schemas.microsoft.com/office/powerpoint/2010/main" val="1775527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1868</TotalTime>
  <Words>2800</Words>
  <Application>Microsoft Office PowerPoint</Application>
  <PresentationFormat>Προβολή στην οθόνη (4:3)</PresentationFormat>
  <Paragraphs>284</Paragraphs>
  <Slides>57</Slides>
  <Notes>10</Notes>
  <HiddenSlides>0</HiddenSlides>
  <MMClips>0</MMClips>
  <ScaleCrop>false</ScaleCrop>
  <HeadingPairs>
    <vt:vector size="8" baseType="variant">
      <vt:variant>
        <vt:lpstr>Γραμματοσειρές που χρησιμοποιούνται</vt:lpstr>
      </vt:variant>
      <vt:variant>
        <vt:i4>6</vt:i4>
      </vt:variant>
      <vt:variant>
        <vt:lpstr>Θέμα</vt:lpstr>
      </vt:variant>
      <vt:variant>
        <vt:i4>1</vt:i4>
      </vt:variant>
      <vt:variant>
        <vt:lpstr>Ενσωματωμένοι διακομιστές OLE</vt:lpstr>
      </vt:variant>
      <vt:variant>
        <vt:i4>3</vt:i4>
      </vt:variant>
      <vt:variant>
        <vt:lpstr>Τίτλοι διαφανειών</vt:lpstr>
      </vt:variant>
      <vt:variant>
        <vt:i4>57</vt:i4>
      </vt:variant>
    </vt:vector>
  </HeadingPairs>
  <TitlesOfParts>
    <vt:vector size="67" baseType="lpstr">
      <vt:lpstr>ＭＳ Ｐゴシック</vt:lpstr>
      <vt:lpstr>Arial</vt:lpstr>
      <vt:lpstr>Calibri</vt:lpstr>
      <vt:lpstr>Symbol</vt:lpstr>
      <vt:lpstr>Times New Roman</vt:lpstr>
      <vt:lpstr>Wingdings</vt:lpstr>
      <vt:lpstr>Θέμα του Office</vt:lpstr>
      <vt:lpstr>Microsoft Equation 3.0</vt:lpstr>
      <vt:lpstr>Equation</vt:lpstr>
      <vt:lpstr>Εξίσωση</vt:lpstr>
      <vt:lpstr>ΤΕΧΝΙΚΕΣ ΠΟΣΟΤΙΚΟΠΟΙΗΣΗΣ</vt:lpstr>
      <vt:lpstr>ΠΟΡΕΙΑ ΕΠΙΛΥΣΗΣ ΔΕΔΟΜΕΝΟΥ ΑΝΑΛΥΤΙΚΟΥ ΠΡΟΒΛΗΜΑΤΟΣ </vt:lpstr>
      <vt:lpstr>ΑΝΑΛΥΤΙΚΕΣ ΤΕΧΝΙΚΕΣ </vt:lpstr>
      <vt:lpstr>ΣΤΑΔΙΑ ΕΝΟΡΓΑΝΗΣ ΤΕΧΝΙΚΗΣ </vt:lpstr>
      <vt:lpstr>ΤΕΧΝΙΚΕΣ ΠΟΣΟΤΙΚΟΠΟΙΗΣΗΣ / ΒΑΘΜΟΝΟΜΗΣΗ (CALIBRATION)</vt:lpstr>
      <vt:lpstr>Παραδείγματα συναρτήσεων βαθμονόμησης: </vt:lpstr>
      <vt:lpstr>ΛΗΨΗ ΣΥΝΑΡΤΗΣΗΣ ΒΑΘΜΟΝΟΜΗΣΗΣ </vt:lpstr>
      <vt:lpstr>ΕΛΕΓΧΟΣ ΚΑΜΠΥΛΗΣ ΒΑΘΜΟΝΟΜΗΣΗΣ Ή ΑΝΑΦΟΡΑΣ (calibration curve)</vt:lpstr>
      <vt:lpstr>ΜΕΘΟΔΟΣ ΕΛΑΧΙΣΤΩΝ ΤΕΤΡΑΓΩΝΩΝ  (Least Squares Method) (1)</vt:lpstr>
      <vt:lpstr>ΜΕΘΟΔΟΣ ΕΛΑΧΙΣΤΩΝ ΤΕΤΡΑΓΩΝΩΝ  (Least Squares Method)(2)</vt:lpstr>
      <vt:lpstr>ΜΕΘΟΔΟΣ ΕΛΑΧΙΣΤΩΝ ΤΕΤΡΑΓΩΝΩΝ  (Least Squares Method)(3)</vt:lpstr>
      <vt:lpstr>ΜΕΘΟΔΟΣ ΕΛΑΧΙΣΤΩΝ ΤΕΤΡΑΓΩΝΩΝ  (Least Squares Method) (4)</vt:lpstr>
      <vt:lpstr>ΜΕΘΟΔΟΣ ΕΛΑΧΙΣΤΩΝ ΤΕΤΡΑΓΩΝΩΝ  (Least Squares Method) (5)</vt:lpstr>
      <vt:lpstr>ΜΕΘΟΔΟΣ ΕΛΑΧΙΣΤΩΝ ΤΕΤΡΑΓΩΝΩΝ  (Least Squares Method) (6)</vt:lpstr>
      <vt:lpstr>ΜΕΘΟΔΟΣ ΕΛΑΧΙΣΤΩΝ ΤΕΤΡΑΓΩΝΩΝ  (Least Squares Method) (6)</vt:lpstr>
      <vt:lpstr>ΜΕΘΟΔΟΣ ΕΛΑΧΙΣΤΩΝ ΤΕΤΡΑΓΩΝΩΝ  (Least Squares Method)(7)</vt:lpstr>
      <vt:lpstr>ΕΝΝΟΙΑ ΤΩΝ ΥΠΟΛΟΙΠΩΝ (RESIDUALS) ΣΤΗ ΜΕΘΟΔΟ ΕΛΑΧΙΣΤΩΝ ΤΕΤΡΑΓΩΝΩΝ</vt:lpstr>
      <vt:lpstr>ΑΡΧΗ ΠΑΛΙΝΔΡΟΜΗΣΗΣ ΕΛΑΧΙΣΤΩΝ ΤΕΤΡΑΓΩΝΩΝ</vt:lpstr>
      <vt:lpstr>ΚΑΜΠΥΛΗ ΠΑΛΙΝΔΡΟΜΗΣΗΣ ΜΕ ΔΙΑΣΤΗΜΑΤΑ ΕΜΠΙΣΤΟΣΥΝΗΣ</vt:lpstr>
      <vt:lpstr>ΣΥΝΟΨΗ ΠΟΡΕΙΑΣ ΠΡΟΣΑΡΜΟΓΗΣ (ΠΑΛΙΝΔΡΟΜΗΣΗΣ) </vt:lpstr>
      <vt:lpstr>ΑΝΑΛΥΣΗ ΥΠΟΛΟΙΠΩΝ (ANALYSIS OF RESIDUALS) </vt:lpstr>
      <vt:lpstr>EΛΕΓΧΟΣ ΣΤΑ ΔΙΑΓΡΑΜΜΑΤΑ ΥΠΟΛΟΙΠΩΝ</vt:lpstr>
      <vt:lpstr>ΖΥΓΙΣΜΕΝΗ ΠΑΛΙΝΔΡΟΜΗΣΗ ΕΛΑΧΙΣΤΩΝ ΤΕΤΡΑΓΩΝΩΝ (WEIGHTED LEAST SQUARES REGRESSION)</vt:lpstr>
      <vt:lpstr>ΖΥΓΙΣΜΕΝΗ ΠΑΛΙΝΔΡΟΜΗΣΗ ΕΛΑΧΙΣΤΩΝ ΤΕΤΡΑΓΩΝΩΝ (WEIGHTED LEAST SQUARES REGRESSION)</vt:lpstr>
      <vt:lpstr>ΖΥΓΙΣΜΕΝΗ ΠΑΛΙΝΔΡΟΜΗΣΗ ΕΛΑΧΙΣΤΩΝ ΤΕΤΡΑΓΩΝΩΝ (WEIGHTED LEAST SQUARES REGRESSION)</vt:lpstr>
      <vt:lpstr>Παράδειγμα ζυγισμένης παλινδρόμησης με χρήση του παράγοντα ζύγισης 1/s2</vt:lpstr>
      <vt:lpstr>ΔΙΑΣΤΗΜΑΤΑ ΕΜΠΙΣΤΟΣΥΝΗΣ  (CONFIDENCE INTERVALS)</vt:lpstr>
      <vt:lpstr>ΥΠΟΛΟΓΙΣΜΟΣ ΤΥΠΙΚΗΣ ΑΠΟΚΛΙΣΕΩΣ ΣΥΓΚΕΝΤΡΩΣΕΩΣ ΑΓΝΩΣΤΟΥ</vt:lpstr>
      <vt:lpstr>ΣΥΝΤΕΛΕΣΤΗΣ ΣΥΣΧΕΤΙΣΕΩΣ (CORRELATION COEFFICIENT) </vt:lpstr>
      <vt:lpstr>ΣΥΝΤΕΛΕΣΤΗΣ ΣΥΣΧΕΤΙΣΕΩΣ (CORRELATION COEFFICIENT)</vt:lpstr>
      <vt:lpstr>ΓΕΝΙΚΕΣ ΜΕΘΟΔΟΙ ΠΟΣΟΤΙΚΟΠΟΙΗΣΗΣ </vt:lpstr>
      <vt:lpstr>ΜΕΘΟΔΟΣ ΠΟΛΛΑΠΛΩΝ ΕΞΩΤΕΡΙΚΩΝ ΠΡΟΤΥΠΩΝ / ΚΑΜΠΥΛΗΣ ΑΝΑΦΟΡΑΣ (1)</vt:lpstr>
      <vt:lpstr>ΜΕΘΟΔΟΣ ΠΟΛΛΑΠΛΩΝ ΕΞΩΤΕΡΙΚΩΝ ΠΡΟΤΥΠΩΝ / ΚΑΜΠΥΛΗΣ ΑΝΑΦΟΡΑΣ (2)</vt:lpstr>
      <vt:lpstr>ΜΕΘΟΔΟΣ ΠΟΛΛΑΠΛΩΝ ΕΞΩΤΕΡΙΚΩΝ ΠΡΟΤΥΠΩΝ / ΚΑΜΠΥΛΗΣ ΑΝΑΦΟΡΑΣ (3)</vt:lpstr>
      <vt:lpstr>ΜΕΘΟΔΟΣ ΠΑΡΕΜΒΟΛΗΣ (1) </vt:lpstr>
      <vt:lpstr>ΜΕΘΟΔΟΣ ΠΑΡΕΜΒΟΛΗΣ (2) </vt:lpstr>
      <vt:lpstr>ΜΕΘΟΔΟΣ ΠΑΡΕΜΒΟΛΗΣ (3)</vt:lpstr>
      <vt:lpstr>ΜΕΘΟΔΟΣ ΕΝΟΣ ΕΞΩΤΕΡΙΚΟΥ ΠΡΟΤΥΠΟΥ (1)</vt:lpstr>
      <vt:lpstr>ΜΕΘΟΔΟΣ ΕΝΟΣ ΕΞΩΤΕΡΙΚΟΥ ΠΡΟΤΥΠΟΥ (2)</vt:lpstr>
      <vt:lpstr>ΜΕΘΟΔΟΣ ΠΡΟΣΘΗΚΗΣ ΓΝΩΣΤΗΣ ΠΟΣΟΤΗΤΑΣ (1) </vt:lpstr>
      <vt:lpstr>ΜΕΘΟΔΟΣ ΠΡΟΣΘΗΚΗΣ ΓΝΩΣΤΗΣ ΠΟΣΟΤΗΤΑΣ (2)</vt:lpstr>
      <vt:lpstr>ΜΕΘΟΔΟΣ ΠΡΟΣΘΗΚΗΣ ΓΝΩΣΤΗΣ ΠΟΣΟΤΗΤΑΣ (3)</vt:lpstr>
      <vt:lpstr>ΜΕΘΟΔΟΣ ΠΟΛΛΑΠΛΩΝ ΓΝΩΣΤΩΝ ΠΡΟΣΘΗΚΩΝ </vt:lpstr>
      <vt:lpstr>ΜΕΘΟΔΟΣ ΠΡΟΣΘΗΚΗΣ ΠΟΛΛΑΠΛΩΝ ΣΗΜΕΙΩΝ</vt:lpstr>
      <vt:lpstr>ΜΕΘΟΔΟΣ ΜΕΙΩΣΕΩΣ ΚΑΤΑ ΓΝΩΣΤΗ ΠΟΣΟΤΗΤΑ </vt:lpstr>
      <vt:lpstr>ΜΕΘΟΔΟΣ ΕΣΩΤΕΡΙΚΟΥ ΠΡΟΤΥΠΟΥ (1) </vt:lpstr>
      <vt:lpstr>ΜΕΘΟΔΟΣ ΕΣΩΤΕΡΙΚΟΥ ΠΡΟΤΥΠΟΥ (2)</vt:lpstr>
      <vt:lpstr>ΜΕΘΟΔΟΣ ΕΣΩΤΕΡΙΚΟΥ ΠΡΟΤΥΠΟΥ (3)</vt:lpstr>
      <vt:lpstr> ΜΕΘΟΔΟΣ ΚΑΝΟΝΙΚΟΠΟΙΗΣΗΣ (1)</vt:lpstr>
      <vt:lpstr>ΜΕΘΟΔΟΣ ΚΑΝΟΝΙΚΟΠΟΙΗΣΗΣ (2)</vt:lpstr>
      <vt:lpstr>Παρουσίαση του PowerPoint</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Giota</cp:lastModifiedBy>
  <cp:revision>213</cp:revision>
  <dcterms:created xsi:type="dcterms:W3CDTF">2012-09-06T09:03:05Z</dcterms:created>
  <dcterms:modified xsi:type="dcterms:W3CDTF">2016-03-08T18:54:38Z</dcterms:modified>
</cp:coreProperties>
</file>