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tags/tag8.xml" ContentType="application/vnd.openxmlformats-officedocument.presentationml.tags+xml"/>
  <Override PartName="/ppt/slides/slide36.xml" ContentType="application/vnd.openxmlformats-officedocument.presentationml.slide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74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63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2.xml" ContentType="application/vnd.openxmlformats-officedocument.presentationml.tags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tags/tag9.xml" ContentType="application/vnd.openxmlformats-officedocument.presentationml.tag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notesSlides/notesSlide68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tags/tag5.xml" ContentType="application/vnd.openxmlformats-officedocument.presentationml.tags+xml"/>
  <Override PartName="/ppt/notesSlides/notesSlide57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75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tags/tag1.xml" ContentType="application/vnd.openxmlformats-officedocument.presentationml.tags+xml"/>
  <Override PartName="/ppt/notesSlides/notesSlide53.xml" ContentType="application/vnd.openxmlformats-officedocument.presentationml.notesSlide+xml"/>
  <Override PartName="/ppt/notesSlides/notesSlide71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60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Default Extension="vml" ContentType="application/vnd.openxmlformats-officedocument.vmlDrawing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ags/tag6.xml" ContentType="application/vnd.openxmlformats-officedocument.presentationml.tags+xml"/>
  <Override PartName="/ppt/notesSlides/notesSlide69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76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Override PartName="/ppt/tags/tag2.xml" ContentType="application/vnd.openxmlformats-officedocument.presentationml.tags+xml"/>
  <Override PartName="/ppt/notesSlides/notesSlide65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72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tags/tag10.xml" ContentType="application/vnd.openxmlformats-officedocument.presentationml.tags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notesSlides/notesSlide59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66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Layouts/slideLayout16.xml" ContentType="application/vnd.openxmlformats-officedocument.presentationml.slideLayout+xml"/>
  <Default Extension="jpeg" ContentType="image/jpeg"/>
  <Override PartName="/ppt/notesSlides/notesSlide37.xml" ContentType="application/vnd.openxmlformats-officedocument.presentationml.notesSlide+xml"/>
  <Override PartName="/ppt/tags/tag3.xml" ContentType="application/vnd.openxmlformats-officedocument.presentationml.tags+xml"/>
  <Override PartName="/ppt/notesSlides/notesSlide55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73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tags/tag11.xml" ContentType="application/vnd.openxmlformats-officedocument.presentationml.tags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4.xml" ContentType="application/vnd.openxmlformats-officedocument.presentationml.tags+xml"/>
  <Override PartName="/ppt/notesSlides/notesSlide67.xml" ContentType="application/vnd.openxmlformats-officedocument.presentationml.notes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81"/>
  </p:notesMasterIdLst>
  <p:sldIdLst>
    <p:sldId id="417" r:id="rId2"/>
    <p:sldId id="419" r:id="rId3"/>
    <p:sldId id="420" r:id="rId4"/>
    <p:sldId id="421" r:id="rId5"/>
    <p:sldId id="422" r:id="rId6"/>
    <p:sldId id="423" r:id="rId7"/>
    <p:sldId id="424" r:id="rId8"/>
    <p:sldId id="425" r:id="rId9"/>
    <p:sldId id="426" r:id="rId10"/>
    <p:sldId id="427" r:id="rId11"/>
    <p:sldId id="428" r:id="rId12"/>
    <p:sldId id="429" r:id="rId13"/>
    <p:sldId id="430" r:id="rId14"/>
    <p:sldId id="431" r:id="rId15"/>
    <p:sldId id="432" r:id="rId16"/>
    <p:sldId id="433" r:id="rId17"/>
    <p:sldId id="434" r:id="rId18"/>
    <p:sldId id="476" r:id="rId19"/>
    <p:sldId id="436" r:id="rId20"/>
    <p:sldId id="437" r:id="rId21"/>
    <p:sldId id="438" r:id="rId22"/>
    <p:sldId id="477" r:id="rId23"/>
    <p:sldId id="440" r:id="rId24"/>
    <p:sldId id="441" r:id="rId25"/>
    <p:sldId id="442" r:id="rId26"/>
    <p:sldId id="443" r:id="rId27"/>
    <p:sldId id="478" r:id="rId28"/>
    <p:sldId id="479" r:id="rId29"/>
    <p:sldId id="446" r:id="rId30"/>
    <p:sldId id="447" r:id="rId31"/>
    <p:sldId id="448" r:id="rId32"/>
    <p:sldId id="449" r:id="rId33"/>
    <p:sldId id="450" r:id="rId34"/>
    <p:sldId id="451" r:id="rId35"/>
    <p:sldId id="452" r:id="rId36"/>
    <p:sldId id="480" r:id="rId37"/>
    <p:sldId id="481" r:id="rId38"/>
    <p:sldId id="454" r:id="rId39"/>
    <p:sldId id="455" r:id="rId40"/>
    <p:sldId id="456" r:id="rId41"/>
    <p:sldId id="482" r:id="rId42"/>
    <p:sldId id="483" r:id="rId43"/>
    <p:sldId id="484" r:id="rId44"/>
    <p:sldId id="485" r:id="rId45"/>
    <p:sldId id="461" r:id="rId46"/>
    <p:sldId id="462" r:id="rId47"/>
    <p:sldId id="486" r:id="rId48"/>
    <p:sldId id="464" r:id="rId49"/>
    <p:sldId id="465" r:id="rId50"/>
    <p:sldId id="466" r:id="rId51"/>
    <p:sldId id="467" r:id="rId52"/>
    <p:sldId id="468" r:id="rId53"/>
    <p:sldId id="469" r:id="rId54"/>
    <p:sldId id="470" r:id="rId55"/>
    <p:sldId id="471" r:id="rId56"/>
    <p:sldId id="472" r:id="rId57"/>
    <p:sldId id="473" r:id="rId58"/>
    <p:sldId id="487" r:id="rId59"/>
    <p:sldId id="410" r:id="rId60"/>
    <p:sldId id="411" r:id="rId61"/>
    <p:sldId id="412" r:id="rId62"/>
    <p:sldId id="501" r:id="rId63"/>
    <p:sldId id="502" r:id="rId64"/>
    <p:sldId id="414" r:id="rId65"/>
    <p:sldId id="415" r:id="rId66"/>
    <p:sldId id="416" r:id="rId67"/>
    <p:sldId id="488" r:id="rId68"/>
    <p:sldId id="489" r:id="rId69"/>
    <p:sldId id="490" r:id="rId70"/>
    <p:sldId id="491" r:id="rId71"/>
    <p:sldId id="492" r:id="rId72"/>
    <p:sldId id="493" r:id="rId73"/>
    <p:sldId id="494" r:id="rId74"/>
    <p:sldId id="495" r:id="rId75"/>
    <p:sldId id="496" r:id="rId76"/>
    <p:sldId id="497" r:id="rId77"/>
    <p:sldId id="498" r:id="rId78"/>
    <p:sldId id="499" r:id="rId79"/>
    <p:sldId id="500" r:id="rId8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66CC"/>
    <a:srgbClr val="E7F3FF"/>
    <a:srgbClr val="C9E4FF"/>
    <a:srgbClr val="006699"/>
    <a:srgbClr val="0033CC"/>
    <a:srgbClr val="34A4C2"/>
    <a:srgbClr val="0066FF"/>
    <a:srgbClr val="0099FF"/>
    <a:srgbClr val="0084DE"/>
    <a:srgbClr val="3366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7943" autoAdjust="0"/>
    <p:restoredTop sz="94434" autoAdjust="0"/>
  </p:normalViewPr>
  <p:slideViewPr>
    <p:cSldViewPr snapToGrid="0">
      <p:cViewPr varScale="1">
        <p:scale>
          <a:sx n="97" d="100"/>
          <a:sy n="97" d="100"/>
        </p:scale>
        <p:origin x="-102" y="-3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28062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</p:sldLst>
  </p:outlin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presProps" Target="presProp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notesMaster" Target="notesMasters/notesMaster1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10.xml"/><Relationship Id="rId7" Type="http://schemas.openxmlformats.org/officeDocument/2006/relationships/slide" Target="slides/slide14.xml"/><Relationship Id="rId2" Type="http://schemas.openxmlformats.org/officeDocument/2006/relationships/slide" Target="slides/slide9.xml"/><Relationship Id="rId1" Type="http://schemas.openxmlformats.org/officeDocument/2006/relationships/slide" Target="slides/slide7.xml"/><Relationship Id="rId6" Type="http://schemas.openxmlformats.org/officeDocument/2006/relationships/slide" Target="slides/slide13.xml"/><Relationship Id="rId5" Type="http://schemas.openxmlformats.org/officeDocument/2006/relationships/slide" Target="slides/slide12.xml"/><Relationship Id="rId4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image" Target="../media/image5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5A15CB-E518-42D0-B086-3B1AF5864A87}" type="datetimeFigureOut">
              <a:rPr lang="en-US" smtClean="0"/>
              <a:pPr/>
              <a:t>19-Oct-16</a:t>
            </a:fld>
            <a:endParaRPr lang="en-US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CDB2FB-1A1E-483C-8906-5BB705B552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336580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l-GR" smtClean="0"/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04AD57E-8F9C-4821-A4EE-6E45C04B2DB8}" type="slidenum">
              <a:rPr lang="el-GR" altLang="el-GR"/>
              <a:pPr eaLnBrk="1" hangingPunct="1"/>
              <a:t>2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xmlns="" val="13796955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l-GR" altLang="el-GR" dirty="0" smtClean="0"/>
              <a:t>Εικόνα 1. Α</a:t>
            </a:r>
            <a:r>
              <a:rPr lang="en-US" altLang="el-GR" dirty="0" err="1" smtClean="0"/>
              <a:t>ustralie</a:t>
            </a:r>
            <a:r>
              <a:rPr lang="en-US" altLang="el-GR" dirty="0" smtClean="0"/>
              <a:t> – Grande </a:t>
            </a:r>
            <a:r>
              <a:rPr lang="en-US" altLang="el-GR" dirty="0" err="1" smtClean="0"/>
              <a:t>barriere</a:t>
            </a:r>
            <a:r>
              <a:rPr lang="en-US" altLang="el-GR" dirty="0" smtClean="0"/>
              <a:t> de </a:t>
            </a:r>
            <a:r>
              <a:rPr lang="en-US" altLang="el-GR" dirty="0" err="1" smtClean="0"/>
              <a:t>corail</a:t>
            </a:r>
            <a:r>
              <a:rPr lang="en-US" altLang="el-GR" dirty="0" smtClean="0"/>
              <a:t>. </a:t>
            </a:r>
            <a:r>
              <a:rPr lang="en-US" altLang="el-GR" dirty="0" err="1" smtClean="0"/>
              <a:t>Toute</a:t>
            </a:r>
            <a:r>
              <a:rPr lang="en-US" altLang="el-GR" dirty="0" smtClean="0"/>
              <a:t> </a:t>
            </a:r>
            <a:r>
              <a:rPr lang="en-US" altLang="el-GR" dirty="0" err="1" smtClean="0"/>
              <a:t>représentation</a:t>
            </a:r>
            <a:r>
              <a:rPr lang="en-US" altLang="el-GR" dirty="0" smtClean="0"/>
              <a:t> </a:t>
            </a:r>
            <a:r>
              <a:rPr lang="en-US" altLang="el-GR" dirty="0" err="1" smtClean="0"/>
              <a:t>totale</a:t>
            </a:r>
            <a:r>
              <a:rPr lang="en-US" altLang="el-GR" dirty="0" smtClean="0"/>
              <a:t> </a:t>
            </a:r>
            <a:r>
              <a:rPr lang="en-US" altLang="el-GR" dirty="0" err="1" smtClean="0"/>
              <a:t>ou</a:t>
            </a:r>
            <a:r>
              <a:rPr lang="en-US" altLang="el-GR" dirty="0" smtClean="0"/>
              <a:t> </a:t>
            </a:r>
            <a:r>
              <a:rPr lang="en-US" altLang="el-GR" dirty="0" err="1" smtClean="0"/>
              <a:t>partielle</a:t>
            </a:r>
            <a:r>
              <a:rPr lang="en-US" altLang="el-GR" dirty="0" smtClean="0"/>
              <a:t> du site www.oceanes.com </a:t>
            </a:r>
            <a:r>
              <a:rPr lang="en-US" altLang="el-GR" dirty="0" err="1" smtClean="0"/>
              <a:t>ou</a:t>
            </a:r>
            <a:r>
              <a:rPr lang="en-US" altLang="el-GR" dirty="0" smtClean="0"/>
              <a:t> de son </a:t>
            </a:r>
            <a:r>
              <a:rPr lang="en-US" altLang="el-GR" dirty="0" err="1" smtClean="0"/>
              <a:t>contenu</a:t>
            </a:r>
            <a:r>
              <a:rPr lang="en-US" altLang="el-GR" dirty="0" smtClean="0"/>
              <a:t> (</a:t>
            </a:r>
            <a:r>
              <a:rPr lang="en-US" altLang="el-GR" dirty="0" err="1" smtClean="0"/>
              <a:t>textes</a:t>
            </a:r>
            <a:r>
              <a:rPr lang="en-US" altLang="el-GR" dirty="0" smtClean="0"/>
              <a:t>, logos, photos, structure, ...) par </a:t>
            </a:r>
            <a:r>
              <a:rPr lang="en-US" altLang="el-GR" dirty="0" err="1" smtClean="0"/>
              <a:t>quelque</a:t>
            </a:r>
            <a:r>
              <a:rPr lang="en-US" altLang="el-GR" dirty="0" smtClean="0"/>
              <a:t> </a:t>
            </a:r>
            <a:r>
              <a:rPr lang="en-US" altLang="el-GR" dirty="0" err="1" smtClean="0"/>
              <a:t>moyen</a:t>
            </a:r>
            <a:r>
              <a:rPr lang="en-US" altLang="el-GR" dirty="0" smtClean="0"/>
              <a:t> que </a:t>
            </a:r>
            <a:r>
              <a:rPr lang="en-US" altLang="el-GR" dirty="0" err="1" smtClean="0"/>
              <a:t>ce</a:t>
            </a:r>
            <a:r>
              <a:rPr lang="en-US" altLang="el-GR" dirty="0" smtClean="0"/>
              <a:t> </a:t>
            </a:r>
            <a:r>
              <a:rPr lang="en-US" altLang="el-GR" dirty="0" err="1" smtClean="0"/>
              <a:t>soit</a:t>
            </a:r>
            <a:r>
              <a:rPr lang="en-US" altLang="el-GR" dirty="0" smtClean="0"/>
              <a:t>, sans </a:t>
            </a:r>
            <a:r>
              <a:rPr lang="en-US" altLang="el-GR" dirty="0" err="1" smtClean="0"/>
              <a:t>l’autorisation</a:t>
            </a:r>
            <a:r>
              <a:rPr lang="en-US" altLang="el-GR" dirty="0" smtClean="0"/>
              <a:t> </a:t>
            </a:r>
            <a:r>
              <a:rPr lang="en-US" altLang="el-GR" dirty="0" err="1" smtClean="0"/>
              <a:t>préalable</a:t>
            </a:r>
            <a:r>
              <a:rPr lang="en-US" altLang="el-GR" dirty="0" smtClean="0"/>
              <a:t> </a:t>
            </a:r>
            <a:r>
              <a:rPr lang="en-US" altLang="el-GR" dirty="0" err="1" smtClean="0"/>
              <a:t>d’OCEANES</a:t>
            </a:r>
            <a:r>
              <a:rPr lang="en-US" altLang="el-GR" dirty="0" smtClean="0"/>
              <a:t> </a:t>
            </a:r>
            <a:r>
              <a:rPr lang="en-US" altLang="el-GR" dirty="0" err="1" smtClean="0"/>
              <a:t>est</a:t>
            </a:r>
            <a:r>
              <a:rPr lang="en-US" altLang="el-GR" dirty="0" smtClean="0"/>
              <a:t> </a:t>
            </a:r>
            <a:r>
              <a:rPr lang="en-US" altLang="el-GR" dirty="0" err="1" smtClean="0"/>
              <a:t>interdite</a:t>
            </a:r>
            <a:r>
              <a:rPr lang="en-US" altLang="el-GR" dirty="0" smtClean="0"/>
              <a:t> et </a:t>
            </a:r>
            <a:r>
              <a:rPr lang="en-US" altLang="el-GR" dirty="0" err="1" smtClean="0"/>
              <a:t>constitue</a:t>
            </a:r>
            <a:r>
              <a:rPr lang="en-US" altLang="el-GR" dirty="0" smtClean="0"/>
              <a:t> </a:t>
            </a:r>
            <a:r>
              <a:rPr lang="en-US" altLang="el-GR" dirty="0" err="1" smtClean="0"/>
              <a:t>une</a:t>
            </a:r>
            <a:r>
              <a:rPr lang="en-US" altLang="el-GR" dirty="0" smtClean="0"/>
              <a:t> violation de la </a:t>
            </a:r>
            <a:r>
              <a:rPr lang="en-US" altLang="el-GR" dirty="0" err="1" smtClean="0"/>
              <a:t>propriété</a:t>
            </a:r>
            <a:r>
              <a:rPr lang="en-US" altLang="el-GR" dirty="0" smtClean="0"/>
              <a:t> </a:t>
            </a:r>
            <a:r>
              <a:rPr lang="en-US" altLang="el-GR" dirty="0" err="1" smtClean="0"/>
              <a:t>intellectuelle</a:t>
            </a:r>
            <a:r>
              <a:rPr lang="en-US" altLang="el-GR" dirty="0" smtClean="0"/>
              <a:t> et </a:t>
            </a:r>
            <a:r>
              <a:rPr lang="en-US" altLang="el-GR" dirty="0" err="1" smtClean="0"/>
              <a:t>industrielle</a:t>
            </a:r>
            <a:r>
              <a:rPr lang="en-US" altLang="el-GR" dirty="0" smtClean="0"/>
              <a:t>.</a:t>
            </a:r>
          </a:p>
          <a:p>
            <a:r>
              <a:rPr lang="en-US" altLang="el-GR" dirty="0" smtClean="0"/>
              <a:t> </a:t>
            </a:r>
            <a:r>
              <a:rPr lang="el-GR" altLang="el-GR" dirty="0" smtClean="0"/>
              <a:t>Σύνδεσμος: </a:t>
            </a:r>
            <a:r>
              <a:rPr lang="en-US" altLang="el-GR" dirty="0" smtClean="0"/>
              <a:t>http://www.oceanes.com/fiche_voyage.php?Rub=39&amp;id_voyage=291. </a:t>
            </a:r>
            <a:r>
              <a:rPr lang="el-GR" altLang="el-GR" dirty="0" smtClean="0"/>
              <a:t>Πηγή:</a:t>
            </a:r>
            <a:r>
              <a:rPr lang="en-US" altLang="el-GR" dirty="0" smtClean="0"/>
              <a:t>http://www.oceanes.com.</a:t>
            </a:r>
          </a:p>
          <a:p>
            <a:endParaRPr lang="en-US" altLang="el-GR" dirty="0" smtClean="0"/>
          </a:p>
          <a:p>
            <a:r>
              <a:rPr lang="en-US" altLang="el-GR" dirty="0" smtClean="0"/>
              <a:t>E</a:t>
            </a:r>
            <a:r>
              <a:rPr lang="el-GR" altLang="el-GR" dirty="0" err="1" smtClean="0"/>
              <a:t>ικόνα</a:t>
            </a:r>
            <a:r>
              <a:rPr lang="el-GR" altLang="el-GR" dirty="0" smtClean="0"/>
              <a:t> 2. </a:t>
            </a:r>
            <a:r>
              <a:rPr lang="en-US" altLang="el-GR" dirty="0" err="1" smtClean="0"/>
              <a:t>Paedocypris</a:t>
            </a:r>
            <a:r>
              <a:rPr lang="en-US" altLang="el-GR" dirty="0" smtClean="0"/>
              <a:t> </a:t>
            </a:r>
            <a:r>
              <a:rPr lang="en-US" altLang="el-GR" dirty="0" err="1" smtClean="0"/>
              <a:t>progenetica</a:t>
            </a:r>
            <a:r>
              <a:rPr lang="en-US" altLang="el-GR" dirty="0" smtClean="0"/>
              <a:t> . 2014 © Golden Ring Group. ALL Rights Reserved. </a:t>
            </a:r>
            <a:r>
              <a:rPr lang="el-GR" altLang="el-GR" dirty="0" smtClean="0"/>
              <a:t>Σύνδεσμος: </a:t>
            </a:r>
            <a:r>
              <a:rPr lang="en-US" altLang="el-GR" dirty="0" smtClean="0"/>
              <a:t>http://bashny.net/t/en/287465. </a:t>
            </a:r>
            <a:r>
              <a:rPr lang="el-GR" altLang="el-GR" dirty="0" smtClean="0"/>
              <a:t>Πηγή:</a:t>
            </a:r>
            <a:r>
              <a:rPr lang="en-US" altLang="el-GR" dirty="0" smtClean="0"/>
              <a:t>http://bashny.net/t/en/. </a:t>
            </a:r>
          </a:p>
          <a:p>
            <a:endParaRPr lang="en-US" altLang="el-GR" dirty="0" smtClean="0"/>
          </a:p>
          <a:p>
            <a:r>
              <a:rPr lang="en-US" altLang="el-GR" dirty="0" smtClean="0"/>
              <a:t>E</a:t>
            </a:r>
            <a:r>
              <a:rPr lang="el-GR" altLang="el-GR" dirty="0" err="1" smtClean="0"/>
              <a:t>ικόνα</a:t>
            </a:r>
            <a:r>
              <a:rPr lang="el-GR" altLang="el-GR" dirty="0" smtClean="0"/>
              <a:t> 3. </a:t>
            </a:r>
            <a:r>
              <a:rPr lang="en-US" altLang="el-GR" dirty="0" err="1" smtClean="0"/>
              <a:t>Paedocypris</a:t>
            </a:r>
            <a:r>
              <a:rPr lang="en-US" altLang="el-GR" dirty="0" smtClean="0"/>
              <a:t> </a:t>
            </a:r>
            <a:r>
              <a:rPr lang="en-US" altLang="el-GR" dirty="0" err="1" smtClean="0"/>
              <a:t>progenetica</a:t>
            </a:r>
            <a:r>
              <a:rPr lang="en-US" altLang="el-GR" dirty="0" smtClean="0"/>
              <a:t> . © Phys.org 2003 - 2015, Science X network. </a:t>
            </a:r>
            <a:r>
              <a:rPr lang="el-GR" altLang="el-GR" dirty="0" smtClean="0"/>
              <a:t>Σύνδεσμος: </a:t>
            </a:r>
            <a:r>
              <a:rPr lang="en-US" altLang="el-GR" dirty="0" smtClean="0"/>
              <a:t>http://phys.org/news/2012-09-world-smallest-vertebrate.html. </a:t>
            </a:r>
            <a:r>
              <a:rPr lang="el-GR" altLang="el-GR" dirty="0" smtClean="0"/>
              <a:t>Πηγή: </a:t>
            </a:r>
            <a:r>
              <a:rPr lang="en-US" altLang="el-GR" dirty="0" smtClean="0"/>
              <a:t>http://phys.org.</a:t>
            </a:r>
          </a:p>
          <a:p>
            <a:endParaRPr lang="en-US" altLang="el-GR" dirty="0" smtClean="0"/>
          </a:p>
          <a:p>
            <a:r>
              <a:rPr lang="en-US" altLang="el-GR" dirty="0" smtClean="0"/>
              <a:t>E</a:t>
            </a:r>
            <a:r>
              <a:rPr lang="el-GR" altLang="el-GR" dirty="0" err="1" smtClean="0"/>
              <a:t>ικόνα</a:t>
            </a:r>
            <a:r>
              <a:rPr lang="el-GR" altLang="el-GR" dirty="0" smtClean="0"/>
              <a:t> 4. © </a:t>
            </a:r>
            <a:r>
              <a:rPr lang="en-US" altLang="el-GR" dirty="0" smtClean="0"/>
              <a:t>WGBH Educational Foundation. </a:t>
            </a:r>
            <a:r>
              <a:rPr lang="el-GR" altLang="el-GR" dirty="0" smtClean="0"/>
              <a:t>Σύνδεσμος:</a:t>
            </a:r>
            <a:r>
              <a:rPr lang="en-US" altLang="el-GR" dirty="0" smtClean="0"/>
              <a:t>http://www.smithlifescience.com/fishcoralreefdichotomouskey.htm.  </a:t>
            </a:r>
            <a:r>
              <a:rPr lang="el-GR" altLang="el-GR" dirty="0" smtClean="0"/>
              <a:t>Πηγή:</a:t>
            </a:r>
            <a:r>
              <a:rPr lang="en-US" altLang="el-GR" dirty="0" smtClean="0"/>
              <a:t>http://www.pbs.org/wgbh/nova/education/activities/2215_reef_01.html</a:t>
            </a:r>
          </a:p>
          <a:p>
            <a:endParaRPr lang="en-US" altLang="el-GR" dirty="0" smtClean="0"/>
          </a:p>
          <a:p>
            <a:r>
              <a:rPr lang="en-US" altLang="el-GR" dirty="0" smtClean="0"/>
              <a:t>E</a:t>
            </a:r>
            <a:r>
              <a:rPr lang="el-GR" altLang="el-GR" dirty="0" err="1" smtClean="0"/>
              <a:t>ικόνα</a:t>
            </a:r>
            <a:r>
              <a:rPr lang="el-GR" altLang="el-GR" dirty="0" smtClean="0"/>
              <a:t> 5. </a:t>
            </a:r>
            <a:r>
              <a:rPr lang="en-US" altLang="el-GR" dirty="0" err="1" smtClean="0"/>
              <a:t>Apodichthys</a:t>
            </a:r>
            <a:r>
              <a:rPr lang="en-US" altLang="el-GR" dirty="0" smtClean="0"/>
              <a:t> </a:t>
            </a:r>
            <a:r>
              <a:rPr lang="en-US" altLang="el-GR" dirty="0" err="1" smtClean="0"/>
              <a:t>flavidus</a:t>
            </a:r>
            <a:r>
              <a:rPr lang="en-US" altLang="el-GR" dirty="0" smtClean="0"/>
              <a:t>. Picture by Nichols, J. This work is licensed under a Creative Commons Attribution-Noncommercial 3.0 </a:t>
            </a:r>
            <a:r>
              <a:rPr lang="en-US" altLang="el-GR" dirty="0" err="1" smtClean="0"/>
              <a:t>Unported</a:t>
            </a:r>
            <a:r>
              <a:rPr lang="en-US" altLang="el-GR" dirty="0" smtClean="0"/>
              <a:t> License. (CC-BY-NC). </a:t>
            </a:r>
            <a:r>
              <a:rPr lang="el-GR" altLang="el-GR" dirty="0" smtClean="0"/>
              <a:t>Σύνδεσμος: </a:t>
            </a:r>
            <a:r>
              <a:rPr lang="en-US" altLang="el-GR" dirty="0" smtClean="0"/>
              <a:t>http://fishbase.org/summary/3799. </a:t>
            </a:r>
            <a:r>
              <a:rPr lang="el-GR" altLang="el-GR" dirty="0" smtClean="0"/>
              <a:t>Πηγή: </a:t>
            </a:r>
            <a:r>
              <a:rPr lang="en-US" altLang="el-GR" dirty="0" smtClean="0"/>
              <a:t>http://fishbase.org/.</a:t>
            </a:r>
          </a:p>
          <a:p>
            <a:endParaRPr lang="en-US" altLang="el-GR" dirty="0" smtClean="0"/>
          </a:p>
          <a:p>
            <a:r>
              <a:rPr lang="en-US" altLang="el-GR" dirty="0" smtClean="0"/>
              <a:t>E</a:t>
            </a:r>
            <a:r>
              <a:rPr lang="el-GR" altLang="el-GR" dirty="0" err="1" smtClean="0"/>
              <a:t>ικόνα</a:t>
            </a:r>
            <a:r>
              <a:rPr lang="el-GR" altLang="el-GR" dirty="0" smtClean="0"/>
              <a:t> 6. </a:t>
            </a:r>
            <a:r>
              <a:rPr lang="en-US" altLang="el-GR" dirty="0" smtClean="0"/>
              <a:t>Peru, by </a:t>
            </a:r>
            <a:r>
              <a:rPr lang="en-US" altLang="el-GR" dirty="0" err="1" smtClean="0"/>
              <a:t>Béarez</a:t>
            </a:r>
            <a:r>
              <a:rPr lang="en-US" altLang="el-GR" dirty="0" smtClean="0"/>
              <a:t>, P. (Aenar_u5.jpg). This work is licensed under a Creative Commons Attribution-Noncommercial 3.0 </a:t>
            </a:r>
            <a:r>
              <a:rPr lang="en-US" altLang="el-GR" dirty="0" err="1" smtClean="0"/>
              <a:t>Unported</a:t>
            </a:r>
            <a:r>
              <a:rPr lang="en-US" altLang="el-GR" dirty="0" smtClean="0"/>
              <a:t> License. (CC-BY-NC).  </a:t>
            </a:r>
            <a:r>
              <a:rPr lang="el-GR" altLang="el-GR" dirty="0" smtClean="0"/>
              <a:t>Σύνδεσμος:</a:t>
            </a:r>
            <a:r>
              <a:rPr lang="en-US" altLang="el-GR" dirty="0" smtClean="0"/>
              <a:t>http://www.fishbase.org/photos/thumbnailssummary.php?ID=1250.  </a:t>
            </a:r>
            <a:r>
              <a:rPr lang="el-GR" altLang="el-GR" dirty="0" smtClean="0"/>
              <a:t>Πηγή: </a:t>
            </a:r>
            <a:r>
              <a:rPr lang="en-US" altLang="el-GR" dirty="0" smtClean="0"/>
              <a:t>http://www.fishbase.org. </a:t>
            </a:r>
          </a:p>
          <a:p>
            <a:endParaRPr lang="en-US" altLang="el-GR" dirty="0" smtClean="0"/>
          </a:p>
          <a:p>
            <a:r>
              <a:rPr lang="en-US" altLang="el-GR" dirty="0" smtClean="0"/>
              <a:t>E</a:t>
            </a:r>
            <a:r>
              <a:rPr lang="el-GR" altLang="el-GR" dirty="0" err="1" smtClean="0"/>
              <a:t>ικόνα</a:t>
            </a:r>
            <a:r>
              <a:rPr lang="el-GR" altLang="el-GR" dirty="0" smtClean="0"/>
              <a:t> 7. © 2012 </a:t>
            </a:r>
            <a:r>
              <a:rPr lang="en-US" altLang="el-GR" dirty="0" smtClean="0"/>
              <a:t>Compass Rose Charters-Key West, Florida. </a:t>
            </a:r>
            <a:r>
              <a:rPr lang="el-GR" altLang="el-GR" dirty="0" smtClean="0"/>
              <a:t>Σύνδεσμος:</a:t>
            </a:r>
            <a:r>
              <a:rPr lang="en-US" altLang="el-GR" dirty="0" smtClean="0"/>
              <a:t>http://www.fishnkw.com/swordfish.html. </a:t>
            </a:r>
            <a:r>
              <a:rPr lang="el-GR" altLang="el-GR" dirty="0" smtClean="0"/>
              <a:t>Πηγή: </a:t>
            </a:r>
            <a:r>
              <a:rPr lang="en-US" altLang="el-GR" dirty="0" smtClean="0"/>
              <a:t>http://www.fishnkw.com/</a:t>
            </a:r>
          </a:p>
          <a:p>
            <a:endParaRPr lang="en-US" altLang="el-GR" dirty="0" smtClean="0"/>
          </a:p>
          <a:p>
            <a:r>
              <a:rPr lang="en-US" altLang="el-GR" dirty="0" smtClean="0"/>
              <a:t>E</a:t>
            </a:r>
            <a:r>
              <a:rPr lang="el-GR" altLang="el-GR" dirty="0" err="1" smtClean="0"/>
              <a:t>ικόνα</a:t>
            </a:r>
            <a:r>
              <a:rPr lang="el-GR" altLang="el-GR" dirty="0" smtClean="0"/>
              <a:t> 8. </a:t>
            </a:r>
            <a:r>
              <a:rPr lang="en-US" altLang="el-GR" dirty="0" err="1" smtClean="0"/>
              <a:t>Esox</a:t>
            </a:r>
            <a:r>
              <a:rPr lang="en-US" altLang="el-GR" dirty="0" smtClean="0"/>
              <a:t> </a:t>
            </a:r>
            <a:r>
              <a:rPr lang="en-US" altLang="el-GR" dirty="0" err="1" smtClean="0"/>
              <a:t>lucius</a:t>
            </a:r>
            <a:r>
              <a:rPr lang="en-US" altLang="el-GR" dirty="0" smtClean="0"/>
              <a:t>. Germany, by </a:t>
            </a:r>
            <a:r>
              <a:rPr lang="en-US" altLang="el-GR" dirty="0" err="1" smtClean="0"/>
              <a:t>Zienert</a:t>
            </a:r>
            <a:r>
              <a:rPr lang="en-US" altLang="el-GR" dirty="0" smtClean="0"/>
              <a:t>, S. (Esluc_u9.jpg). This work is licensed under a Creative Commons Attribution-Noncommercial 3.0 </a:t>
            </a:r>
            <a:r>
              <a:rPr lang="en-US" altLang="el-GR" dirty="0" err="1" smtClean="0"/>
              <a:t>Unported</a:t>
            </a:r>
            <a:r>
              <a:rPr lang="en-US" altLang="el-GR" dirty="0" smtClean="0"/>
              <a:t> License. (CC-BY-NC).  </a:t>
            </a:r>
            <a:r>
              <a:rPr lang="el-GR" altLang="el-GR" dirty="0" smtClean="0"/>
              <a:t>Σύνδεσμος: </a:t>
            </a:r>
            <a:r>
              <a:rPr lang="en-US" altLang="el-GR" dirty="0" smtClean="0"/>
              <a:t>http://www.fishbase.org/summary/258. </a:t>
            </a:r>
            <a:r>
              <a:rPr lang="el-GR" altLang="el-GR" dirty="0" smtClean="0"/>
              <a:t>Πηγή: </a:t>
            </a:r>
            <a:r>
              <a:rPr lang="en-US" altLang="el-GR" dirty="0" smtClean="0"/>
              <a:t>http://www.fishbase.org. </a:t>
            </a:r>
          </a:p>
          <a:p>
            <a:endParaRPr lang="en-US" altLang="el-GR" dirty="0" smtClean="0"/>
          </a:p>
          <a:p>
            <a:r>
              <a:rPr lang="en-US" altLang="el-GR" dirty="0" smtClean="0"/>
              <a:t>E</a:t>
            </a:r>
            <a:r>
              <a:rPr lang="el-GR" altLang="el-GR" dirty="0" err="1" smtClean="0"/>
              <a:t>ικόνα</a:t>
            </a:r>
            <a:r>
              <a:rPr lang="el-GR" altLang="el-GR" dirty="0" smtClean="0"/>
              <a:t> 9. </a:t>
            </a:r>
            <a:r>
              <a:rPr lang="en-US" altLang="el-GR" dirty="0" err="1" smtClean="0"/>
              <a:t>Abramis</a:t>
            </a:r>
            <a:r>
              <a:rPr lang="en-US" altLang="el-GR" dirty="0" smtClean="0"/>
              <a:t> </a:t>
            </a:r>
            <a:r>
              <a:rPr lang="en-US" altLang="el-GR" dirty="0" err="1" smtClean="0"/>
              <a:t>brama</a:t>
            </a:r>
            <a:r>
              <a:rPr lang="en-US" altLang="el-GR" dirty="0" smtClean="0"/>
              <a:t>. C. Appleby Norway, Oslo unsexed. Copyright © 1999-2015 by </a:t>
            </a:r>
            <a:r>
              <a:rPr lang="en-US" altLang="el-GR" dirty="0" err="1" smtClean="0"/>
              <a:t>FishWise</a:t>
            </a:r>
            <a:r>
              <a:rPr lang="en-US" altLang="el-GR" dirty="0" smtClean="0"/>
              <a:t> CC. All rights reserved.  </a:t>
            </a:r>
            <a:r>
              <a:rPr lang="el-GR" altLang="el-GR" dirty="0" smtClean="0"/>
              <a:t>Σύνδεσμος: </a:t>
            </a:r>
            <a:r>
              <a:rPr lang="en-US" altLang="el-GR" dirty="0" smtClean="0"/>
              <a:t>http://www.fishwisepro.com/Pictures/. </a:t>
            </a:r>
            <a:r>
              <a:rPr lang="el-GR" altLang="el-GR" dirty="0" smtClean="0"/>
              <a:t>Πηγή: </a:t>
            </a:r>
            <a:r>
              <a:rPr lang="en-US" altLang="el-GR" dirty="0" smtClean="0"/>
              <a:t>http://www.fishwisepro.com.</a:t>
            </a:r>
          </a:p>
          <a:p>
            <a:endParaRPr lang="en-US" altLang="el-GR" dirty="0" smtClean="0"/>
          </a:p>
          <a:p>
            <a:r>
              <a:rPr lang="en-US" altLang="el-GR" dirty="0" smtClean="0"/>
              <a:t>E</a:t>
            </a:r>
            <a:r>
              <a:rPr lang="el-GR" altLang="el-GR" dirty="0" err="1" smtClean="0"/>
              <a:t>ικόνα</a:t>
            </a:r>
            <a:r>
              <a:rPr lang="el-GR" altLang="el-GR" dirty="0" smtClean="0"/>
              <a:t> 10. </a:t>
            </a:r>
            <a:r>
              <a:rPr lang="en-US" altLang="el-GR" dirty="0" smtClean="0"/>
              <a:t>photo: Randall, J.E. Copyright © Reef-guardian.com. </a:t>
            </a:r>
            <a:r>
              <a:rPr lang="el-GR" altLang="el-GR" dirty="0" smtClean="0"/>
              <a:t>Σύνδεσμος: </a:t>
            </a:r>
            <a:r>
              <a:rPr lang="en-US" altLang="el-GR" dirty="0" smtClean="0"/>
              <a:t>http://www.reef-guardian.com/acanthurus-japonicus-214-poisson-marin.html. </a:t>
            </a:r>
            <a:r>
              <a:rPr lang="el-GR" altLang="el-GR" dirty="0" smtClean="0"/>
              <a:t>Πηγή: </a:t>
            </a:r>
            <a:r>
              <a:rPr lang="en-US" altLang="el-GR" dirty="0" smtClean="0"/>
              <a:t>http://www.reef-guardian.com/acanthurus-japonicus-214-poisson-marin.html.</a:t>
            </a:r>
          </a:p>
          <a:p>
            <a:endParaRPr lang="en-US" altLang="el-GR" dirty="0" smtClean="0"/>
          </a:p>
          <a:p>
            <a:r>
              <a:rPr lang="en-US" altLang="el-GR" dirty="0" smtClean="0"/>
              <a:t>E</a:t>
            </a:r>
            <a:r>
              <a:rPr lang="el-GR" altLang="el-GR" dirty="0" err="1" smtClean="0"/>
              <a:t>ικόνα</a:t>
            </a:r>
            <a:r>
              <a:rPr lang="el-GR" altLang="el-GR" dirty="0" smtClean="0"/>
              <a:t> 11. </a:t>
            </a:r>
            <a:r>
              <a:rPr lang="en-US" altLang="el-GR" dirty="0" smtClean="0"/>
              <a:t>Copyright - Les Pearce 1998, revised 2001. </a:t>
            </a:r>
            <a:r>
              <a:rPr lang="el-GR" altLang="el-GR" dirty="0" smtClean="0"/>
              <a:t>Σύνδεσμος: </a:t>
            </a:r>
            <a:r>
              <a:rPr lang="en-US" altLang="el-GR" dirty="0" smtClean="0"/>
              <a:t>http://www.fbas.co.uk/Comgold.html. </a:t>
            </a:r>
            <a:r>
              <a:rPr lang="el-GR" altLang="el-GR" dirty="0" smtClean="0"/>
              <a:t>Πηγή: </a:t>
            </a:r>
            <a:r>
              <a:rPr lang="en-US" altLang="el-GR" dirty="0" smtClean="0"/>
              <a:t>http://www.fbas.co.uk/.</a:t>
            </a:r>
          </a:p>
          <a:p>
            <a:endParaRPr lang="en-US" altLang="el-GR" dirty="0" smtClean="0"/>
          </a:p>
          <a:p>
            <a:r>
              <a:rPr lang="en-US" altLang="el-GR" dirty="0" smtClean="0"/>
              <a:t>E</a:t>
            </a:r>
            <a:r>
              <a:rPr lang="el-GR" altLang="el-GR" dirty="0" err="1" smtClean="0"/>
              <a:t>ικόνα</a:t>
            </a:r>
            <a:r>
              <a:rPr lang="el-GR" altLang="el-GR" dirty="0" smtClean="0"/>
              <a:t> 12. </a:t>
            </a:r>
            <a:r>
              <a:rPr lang="en-US" altLang="el-GR" dirty="0" smtClean="0"/>
              <a:t>Image C. Bento. © Australian Museum. </a:t>
            </a:r>
            <a:r>
              <a:rPr lang="el-GR" altLang="el-GR" dirty="0" smtClean="0"/>
              <a:t>Σύνδεσμος:</a:t>
            </a:r>
            <a:r>
              <a:rPr lang="en-US" altLang="el-GR" dirty="0" smtClean="0"/>
              <a:t>http://australianmuseum.net.au/image/an-australian-lungfish-from-the-fish-collection.  </a:t>
            </a:r>
            <a:r>
              <a:rPr lang="el-GR" altLang="el-GR" dirty="0" smtClean="0"/>
              <a:t>Πηγή: </a:t>
            </a:r>
            <a:r>
              <a:rPr lang="en-US" altLang="el-GR" dirty="0" smtClean="0"/>
              <a:t>http://australianmuseum.net.au. </a:t>
            </a:r>
          </a:p>
          <a:p>
            <a:endParaRPr lang="en-US" altLang="el-GR" dirty="0" smtClean="0"/>
          </a:p>
          <a:p>
            <a:r>
              <a:rPr lang="en-US" altLang="el-GR" dirty="0" smtClean="0"/>
              <a:t>E</a:t>
            </a:r>
            <a:r>
              <a:rPr lang="el-GR" altLang="el-GR" dirty="0" err="1" smtClean="0"/>
              <a:t>ικόνα</a:t>
            </a:r>
            <a:r>
              <a:rPr lang="el-GR" altLang="el-GR" dirty="0" smtClean="0"/>
              <a:t> 13. </a:t>
            </a:r>
            <a:r>
              <a:rPr lang="en-US" altLang="el-GR" dirty="0" smtClean="0"/>
              <a:t>Copyrighted. </a:t>
            </a:r>
          </a:p>
          <a:p>
            <a:endParaRPr lang="en-US" altLang="el-GR" dirty="0" smtClean="0"/>
          </a:p>
          <a:p>
            <a:r>
              <a:rPr lang="en-US" altLang="el-GR" dirty="0" smtClean="0"/>
              <a:t>E</a:t>
            </a:r>
            <a:r>
              <a:rPr lang="el-GR" altLang="el-GR" dirty="0" err="1" smtClean="0"/>
              <a:t>ικόνα</a:t>
            </a:r>
            <a:r>
              <a:rPr lang="el-GR" altLang="el-GR" dirty="0" smtClean="0"/>
              <a:t> 14. </a:t>
            </a:r>
            <a:r>
              <a:rPr lang="en-US" altLang="el-GR" dirty="0" smtClean="0"/>
              <a:t>Copyright . </a:t>
            </a:r>
            <a:r>
              <a:rPr lang="en-US" altLang="el-GR" dirty="0" err="1" smtClean="0"/>
              <a:t>AASharks</a:t>
            </a:r>
            <a:r>
              <a:rPr lang="en-US" altLang="el-GR" dirty="0" smtClean="0"/>
              <a:t> is owned and operated by 'C26 Web Marketing‘.  </a:t>
            </a:r>
            <a:r>
              <a:rPr lang="el-GR" altLang="el-GR" dirty="0" smtClean="0"/>
              <a:t>Σύνδεσμος:</a:t>
            </a:r>
            <a:r>
              <a:rPr lang="en-US" altLang="el-GR" dirty="0" smtClean="0"/>
              <a:t>http://www.aasharks.com/types-of-sharks/broadnose-sevengill-shark.htm </a:t>
            </a:r>
            <a:r>
              <a:rPr lang="el-GR" altLang="el-GR" dirty="0" smtClean="0"/>
              <a:t>Πηγή: </a:t>
            </a:r>
            <a:r>
              <a:rPr lang="en-US" altLang="el-GR" dirty="0" smtClean="0"/>
              <a:t>http://www.aasharks.com/.</a:t>
            </a:r>
          </a:p>
          <a:p>
            <a:endParaRPr lang="en-US" altLang="el-GR" dirty="0" smtClean="0"/>
          </a:p>
          <a:p>
            <a:r>
              <a:rPr lang="en-US" altLang="el-GR" dirty="0" smtClean="0"/>
              <a:t>E</a:t>
            </a:r>
            <a:r>
              <a:rPr lang="el-GR" altLang="el-GR" dirty="0" err="1" smtClean="0"/>
              <a:t>ικόνα</a:t>
            </a:r>
            <a:r>
              <a:rPr lang="el-GR" altLang="el-GR" dirty="0" smtClean="0"/>
              <a:t> 15. </a:t>
            </a:r>
            <a:r>
              <a:rPr lang="en-US" altLang="el-GR" dirty="0" smtClean="0"/>
              <a:t>Image by S. Lindsay. Acuaristas.cl © 2015 Derechos </a:t>
            </a:r>
            <a:r>
              <a:rPr lang="en-US" altLang="el-GR" dirty="0" err="1" smtClean="0"/>
              <a:t>Reservados</a:t>
            </a:r>
            <a:r>
              <a:rPr lang="en-US" altLang="el-GR" dirty="0" smtClean="0"/>
              <a:t>.  </a:t>
            </a:r>
            <a:r>
              <a:rPr lang="el-GR" altLang="el-GR" dirty="0" smtClean="0"/>
              <a:t>Σύνδεσμος:</a:t>
            </a:r>
            <a:r>
              <a:rPr lang="en-US" altLang="el-GR" dirty="0" smtClean="0"/>
              <a:t>http://www.acuaristas.cl/phpbb/viewtopic.php?p=691391 </a:t>
            </a:r>
            <a:r>
              <a:rPr lang="el-GR" altLang="el-GR" dirty="0" smtClean="0"/>
              <a:t>Πηγή: </a:t>
            </a:r>
            <a:r>
              <a:rPr lang="en-US" altLang="el-GR" dirty="0" smtClean="0"/>
              <a:t>http://www.acuaristas.cl/.</a:t>
            </a:r>
          </a:p>
          <a:p>
            <a:endParaRPr lang="en-US" altLang="el-GR" dirty="0" smtClean="0"/>
          </a:p>
          <a:p>
            <a:r>
              <a:rPr lang="en-US" altLang="el-GR" dirty="0" smtClean="0"/>
              <a:t>E</a:t>
            </a:r>
            <a:r>
              <a:rPr lang="el-GR" altLang="el-GR" dirty="0" err="1" smtClean="0"/>
              <a:t>ικόνα</a:t>
            </a:r>
            <a:r>
              <a:rPr lang="el-GR" altLang="el-GR" dirty="0" smtClean="0"/>
              <a:t> 16. Ίδια</a:t>
            </a:r>
            <a:r>
              <a:rPr lang="el-GR" altLang="el-GR" baseline="0" dirty="0" smtClean="0"/>
              <a:t> με εικόνα 12.</a:t>
            </a:r>
            <a:r>
              <a:rPr lang="en-US" altLang="el-GR" dirty="0" smtClean="0"/>
              <a:t> </a:t>
            </a:r>
            <a:endParaRPr lang="el-GR" altLang="el-GR" dirty="0" smtClean="0"/>
          </a:p>
          <a:p>
            <a:endParaRPr lang="en-US" altLang="el-GR" dirty="0" smtClean="0"/>
          </a:p>
          <a:p>
            <a:r>
              <a:rPr lang="en-US" altLang="el-GR" dirty="0" smtClean="0"/>
              <a:t>E</a:t>
            </a:r>
            <a:r>
              <a:rPr lang="el-GR" altLang="el-GR" dirty="0" err="1" smtClean="0"/>
              <a:t>ικόνα</a:t>
            </a:r>
            <a:r>
              <a:rPr lang="el-GR" altLang="el-GR" dirty="0" smtClean="0"/>
              <a:t> 17.</a:t>
            </a:r>
            <a:r>
              <a:rPr lang="en-US" altLang="el-GR" dirty="0" smtClean="0"/>
              <a:t> Picture 1: Queensland Lungfish. Contributions to https://lungfishh.wikispaces.com/ are licensed under a Creative Commons Attribution Share-Alike 3.0 License. Creative Commons Attribution Share-Alike 3.0 License.</a:t>
            </a:r>
            <a:r>
              <a:rPr lang="el-GR" altLang="el-GR" dirty="0" smtClean="0"/>
              <a:t> Σύνδεσμος: </a:t>
            </a:r>
            <a:r>
              <a:rPr lang="en-US" altLang="el-GR" dirty="0" smtClean="0"/>
              <a:t>https://lungfishh.wikispaces.com/Modern+Lungfish. </a:t>
            </a:r>
            <a:r>
              <a:rPr lang="el-GR" altLang="el-GR" dirty="0" smtClean="0"/>
              <a:t>Πηγή: </a:t>
            </a:r>
            <a:r>
              <a:rPr lang="en-US" altLang="el-GR" dirty="0" smtClean="0"/>
              <a:t>http://www.bio.mq.edu.au./dept/centers/lungfish/lungfishsmall.jpg.</a:t>
            </a:r>
            <a:endParaRPr lang="el-GR" altLang="el-GR" dirty="0" smtClean="0"/>
          </a:p>
          <a:p>
            <a:endParaRPr lang="el-GR" altLang="el-GR" dirty="0" smtClean="0"/>
          </a:p>
          <a:p>
            <a:r>
              <a:rPr lang="en-US" altLang="el-GR" dirty="0" smtClean="0"/>
              <a:t>E</a:t>
            </a:r>
            <a:r>
              <a:rPr lang="el-GR" altLang="el-GR" dirty="0" err="1" smtClean="0"/>
              <a:t>ικόνα</a:t>
            </a:r>
            <a:r>
              <a:rPr lang="el-GR" altLang="el-GR" dirty="0" smtClean="0"/>
              <a:t> 18. </a:t>
            </a:r>
            <a:r>
              <a:rPr lang="en-US" altLang="el-GR" dirty="0" smtClean="0"/>
              <a:t>Image C. Bento. </a:t>
            </a:r>
            <a:r>
              <a:rPr lang="el-GR" altLang="el-GR" dirty="0" smtClean="0"/>
              <a:t>Σύνδεσμος:</a:t>
            </a:r>
            <a:r>
              <a:rPr lang="en-US" altLang="el-GR" dirty="0" smtClean="0"/>
              <a:t> https://jb004.k12.sd.us/my%20website%20info/biology%202/animal%20kingdom/PERCH%20DISSECTION/PERCH%20ANATOMY%20PAGES/COSMOID%20SCALES.htm.</a:t>
            </a:r>
            <a:r>
              <a:rPr lang="el-GR" altLang="el-GR" dirty="0" smtClean="0"/>
              <a:t> Πηγή: </a:t>
            </a:r>
            <a:r>
              <a:rPr lang="en-US" altLang="el-GR" dirty="0" smtClean="0"/>
              <a:t>https://jb004.k12.sd.us/my%20website%20info/biology%202/animal%20kingdom/PERCH%20DISSECTION/PERCH%20DISSECTION%20HOMEPAGE.htm</a:t>
            </a:r>
            <a:endParaRPr lang="el-GR" altLang="el-GR" dirty="0" smtClean="0"/>
          </a:p>
          <a:p>
            <a:endParaRPr lang="el-GR" altLang="el-GR" dirty="0" smtClean="0"/>
          </a:p>
        </p:txBody>
      </p:sp>
      <p:sp>
        <p:nvSpPr>
          <p:cNvPr id="727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216E7DC1-445F-4837-91D2-4EC2885E6287}" type="slidenum">
              <a:rPr lang="el-GR" altLang="el-GR"/>
              <a:pPr eaLnBrk="1" hangingPunct="1"/>
              <a:t>11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xmlns="" val="41494270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l-GR" dirty="0" smtClean="0"/>
          </a:p>
        </p:txBody>
      </p:sp>
      <p:sp>
        <p:nvSpPr>
          <p:cNvPr id="737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BF21762-85D2-4B45-8061-D736643E9A44}" type="slidenum">
              <a:rPr lang="el-GR" altLang="el-GR"/>
              <a:pPr eaLnBrk="1" hangingPunct="1"/>
              <a:t>12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xmlns="" val="19332487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l-GR" dirty="0" smtClean="0"/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FBF3D09-1F55-44B1-A391-BDA8690DA971}" type="slidenum">
              <a:rPr lang="el-GR" altLang="el-GR"/>
              <a:pPr eaLnBrk="1" hangingPunct="1"/>
              <a:t>13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xmlns="" val="24756263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l-GR" dirty="0" smtClean="0"/>
          </a:p>
        </p:txBody>
      </p:sp>
      <p:sp>
        <p:nvSpPr>
          <p:cNvPr id="757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B499375-EFDB-4884-934F-43E60712FE9E}" type="slidenum">
              <a:rPr lang="el-GR" altLang="el-GR"/>
              <a:pPr eaLnBrk="1" hangingPunct="1"/>
              <a:t>14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xmlns="" val="24769571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l-GR" dirty="0" smtClean="0"/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2A51B71D-5DD6-4188-9E7E-8B0A8C561457}" type="slidenum">
              <a:rPr lang="el-GR" altLang="el-GR"/>
              <a:pPr eaLnBrk="1" hangingPunct="1"/>
              <a:t>15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xmlns="" val="23094728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l-GR" dirty="0" smtClean="0"/>
          </a:p>
        </p:txBody>
      </p:sp>
      <p:sp>
        <p:nvSpPr>
          <p:cNvPr id="778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7DCAA91D-CFBD-46DC-807A-7181A947B877}" type="slidenum">
              <a:rPr lang="el-GR" altLang="el-GR"/>
              <a:pPr eaLnBrk="1" hangingPunct="1"/>
              <a:t>16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xmlns="" val="7513853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l-GR" dirty="0" smtClean="0"/>
          </a:p>
        </p:txBody>
      </p:sp>
      <p:sp>
        <p:nvSpPr>
          <p:cNvPr id="788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B5D0163-E1FD-4C54-A500-207519E73208}" type="slidenum">
              <a:rPr lang="el-GR" altLang="el-GR"/>
              <a:pPr eaLnBrk="1" hangingPunct="1"/>
              <a:t>17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xmlns="" val="17534540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854069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l-GR" dirty="0" smtClean="0"/>
          </a:p>
        </p:txBody>
      </p:sp>
      <p:sp>
        <p:nvSpPr>
          <p:cNvPr id="809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E2CD8E6-5E12-44B4-9D61-551F282332FD}" type="slidenum">
              <a:rPr lang="el-GR" altLang="el-GR"/>
              <a:pPr eaLnBrk="1" hangingPunct="1"/>
              <a:t>19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xmlns="" val="8245177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l-GR" dirty="0" smtClean="0"/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F5E306E-C152-483C-B7B0-49C85C9DF6EE}" type="slidenum">
              <a:rPr lang="el-GR" altLang="el-GR"/>
              <a:pPr eaLnBrk="1" hangingPunct="1"/>
              <a:t>20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xmlns="" val="25685101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l-GR" dirty="0" smtClean="0"/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458DADC-276A-46F2-8CA6-954F8EB87DE3}" type="slidenum">
              <a:rPr lang="el-GR" altLang="el-GR"/>
              <a:pPr eaLnBrk="1" hangingPunct="1"/>
              <a:t>3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xmlns="" val="57553183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l-GR" dirty="0" smtClean="0"/>
          </a:p>
        </p:txBody>
      </p:sp>
      <p:sp>
        <p:nvSpPr>
          <p:cNvPr id="829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029A646-B79D-4A32-AB08-94647D0B3174}" type="slidenum">
              <a:rPr lang="el-GR" altLang="el-GR"/>
              <a:pPr eaLnBrk="1" hangingPunct="1"/>
              <a:t>21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xmlns="" val="151257351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l-GR" dirty="0" smtClean="0"/>
          </a:p>
        </p:txBody>
      </p:sp>
      <p:sp>
        <p:nvSpPr>
          <p:cNvPr id="829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029A646-B79D-4A32-AB08-94647D0B3174}" type="slidenum">
              <a:rPr lang="el-GR" altLang="el-GR"/>
              <a:pPr eaLnBrk="1" hangingPunct="1"/>
              <a:t>22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xmlns="" val="420916111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l-GR" dirty="0" smtClean="0"/>
          </a:p>
        </p:txBody>
      </p:sp>
      <p:sp>
        <p:nvSpPr>
          <p:cNvPr id="849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674A7C2-C0E8-4DE4-903B-C325E5449C33}" type="slidenum">
              <a:rPr lang="el-GR" altLang="el-GR"/>
              <a:pPr eaLnBrk="1" hangingPunct="1"/>
              <a:t>23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xmlns="" val="285125011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l-GR" dirty="0" smtClean="0"/>
          </a:p>
        </p:txBody>
      </p:sp>
      <p:sp>
        <p:nvSpPr>
          <p:cNvPr id="860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C060307-8A24-490D-82C0-01225BC3ED4C}" type="slidenum">
              <a:rPr lang="el-GR" altLang="el-GR"/>
              <a:pPr eaLnBrk="1" hangingPunct="1"/>
              <a:t>24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xmlns="" val="85649081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l-GR" dirty="0" smtClean="0"/>
          </a:p>
        </p:txBody>
      </p:sp>
      <p:sp>
        <p:nvSpPr>
          <p:cNvPr id="870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D0405B4-4665-49C6-8C00-485D677281EC}" type="slidenum">
              <a:rPr lang="el-GR" altLang="el-GR"/>
              <a:pPr eaLnBrk="1" hangingPunct="1"/>
              <a:t>25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xmlns="" val="216212620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l-GR" dirty="0" smtClean="0"/>
          </a:p>
        </p:txBody>
      </p:sp>
      <p:sp>
        <p:nvSpPr>
          <p:cNvPr id="880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8CB7944-82AA-46BF-BD50-933C6DAF7AF6}" type="slidenum">
              <a:rPr lang="el-GR" altLang="el-GR"/>
              <a:pPr eaLnBrk="1" hangingPunct="1"/>
              <a:t>26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xmlns="" val="67454045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l-GR" dirty="0" smtClean="0"/>
          </a:p>
        </p:txBody>
      </p:sp>
      <p:sp>
        <p:nvSpPr>
          <p:cNvPr id="880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8CB7944-82AA-46BF-BD50-933C6DAF7AF6}" type="slidenum">
              <a:rPr lang="el-GR" altLang="el-GR"/>
              <a:pPr eaLnBrk="1" hangingPunct="1"/>
              <a:t>27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xmlns="" val="349037767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l-GR" dirty="0" smtClean="0"/>
          </a:p>
        </p:txBody>
      </p:sp>
      <p:sp>
        <p:nvSpPr>
          <p:cNvPr id="880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8CB7944-82AA-46BF-BD50-933C6DAF7AF6}" type="slidenum">
              <a:rPr lang="el-GR" altLang="el-GR"/>
              <a:pPr eaLnBrk="1" hangingPunct="1"/>
              <a:t>28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xmlns="" val="239387735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11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l-GR" dirty="0" smtClean="0"/>
          </a:p>
        </p:txBody>
      </p:sp>
      <p:sp>
        <p:nvSpPr>
          <p:cNvPr id="911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8F891202-E151-4204-AB29-F00A57052E8D}" type="slidenum">
              <a:rPr lang="el-GR" altLang="el-GR"/>
              <a:pPr eaLnBrk="1" hangingPunct="1"/>
              <a:t>29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xmlns="" val="370935526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l-GR" dirty="0" smtClean="0"/>
          </a:p>
        </p:txBody>
      </p:sp>
      <p:sp>
        <p:nvSpPr>
          <p:cNvPr id="921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ACD3A87-D13E-4A62-97BC-09816B915391}" type="slidenum">
              <a:rPr lang="el-GR" altLang="el-GR"/>
              <a:pPr eaLnBrk="1" hangingPunct="1"/>
              <a:t>30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xmlns="" val="25971263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l-GR" dirty="0" smtClean="0"/>
          </a:p>
        </p:txBody>
      </p:sp>
      <p:sp>
        <p:nvSpPr>
          <p:cNvPr id="655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77DA083-570A-4C24-A1B4-0191BB80F74D}" type="slidenum">
              <a:rPr lang="el-GR" altLang="el-GR"/>
              <a:pPr eaLnBrk="1" hangingPunct="1"/>
              <a:t>4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xmlns="" val="39842021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31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l-GR" dirty="0" smtClean="0"/>
          </a:p>
        </p:txBody>
      </p:sp>
      <p:sp>
        <p:nvSpPr>
          <p:cNvPr id="931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848EF15F-4A4E-4925-8990-BDAAB7548DBF}" type="slidenum">
              <a:rPr lang="el-GR" altLang="el-GR"/>
              <a:pPr eaLnBrk="1" hangingPunct="1"/>
              <a:t>31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xmlns="" val="103161190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42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l-GR" smtClean="0"/>
          </a:p>
        </p:txBody>
      </p:sp>
      <p:sp>
        <p:nvSpPr>
          <p:cNvPr id="942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29DF73E-2E01-4683-85BE-2D3F0FBE0B41}" type="slidenum">
              <a:rPr lang="el-GR" altLang="el-GR"/>
              <a:pPr eaLnBrk="1" hangingPunct="1"/>
              <a:t>32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xmlns="" val="54075672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52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l-GR" dirty="0" smtClean="0"/>
          </a:p>
        </p:txBody>
      </p:sp>
      <p:sp>
        <p:nvSpPr>
          <p:cNvPr id="952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CD9F517-9140-4139-A0AC-9F18B342CBD1}" type="slidenum">
              <a:rPr lang="el-GR" altLang="el-GR"/>
              <a:pPr eaLnBrk="1" hangingPunct="1"/>
              <a:t>33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xmlns="" val="183147091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l-GR" smtClean="0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642F966-384C-4814-9C73-8E8C17328592}" type="slidenum">
              <a:rPr lang="el-GR" altLang="el-GR"/>
              <a:pPr eaLnBrk="1" hangingPunct="1"/>
              <a:t>34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xmlns="" val="409004862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l-GR" dirty="0" smtClean="0"/>
          </a:p>
        </p:txBody>
      </p:sp>
      <p:sp>
        <p:nvSpPr>
          <p:cNvPr id="972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0B0229F-67AF-4A11-9890-FD058DC8024B}" type="slidenum">
              <a:rPr lang="el-GR" altLang="el-GR"/>
              <a:pPr eaLnBrk="1" hangingPunct="1"/>
              <a:t>35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xmlns="" val="150314264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7030747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7049570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93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l-GR" smtClean="0"/>
          </a:p>
        </p:txBody>
      </p:sp>
      <p:sp>
        <p:nvSpPr>
          <p:cNvPr id="993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5749C47-D3A1-4ADA-8254-08AD2B9E6E37}" type="slidenum">
              <a:rPr lang="el-GR" altLang="el-GR"/>
              <a:pPr eaLnBrk="1" hangingPunct="1"/>
              <a:t>38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xmlns="" val="262890404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03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l-GR" dirty="0" smtClean="0"/>
          </a:p>
        </p:txBody>
      </p:sp>
      <p:sp>
        <p:nvSpPr>
          <p:cNvPr id="1003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B453E79-F350-4222-868D-EBE2BCBD99C5}" type="slidenum">
              <a:rPr lang="el-GR" altLang="el-GR"/>
              <a:pPr eaLnBrk="1" hangingPunct="1"/>
              <a:t>39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xmlns="" val="427640284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13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l-GR" dirty="0" smtClean="0"/>
          </a:p>
        </p:txBody>
      </p:sp>
      <p:sp>
        <p:nvSpPr>
          <p:cNvPr id="1013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1D5AA0F-67C7-4CE3-8150-BD04BD18A519}" type="slidenum">
              <a:rPr lang="el-GR" altLang="el-GR"/>
              <a:pPr eaLnBrk="1" hangingPunct="1"/>
              <a:t>40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xmlns="" val="42551884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l-GR" dirty="0" smtClean="0"/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78A74618-23FB-4E84-BA21-68992056DEC5}" type="slidenum">
              <a:rPr lang="el-GR" altLang="el-GR"/>
              <a:pPr eaLnBrk="1" hangingPunct="1"/>
              <a:t>5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xmlns="" val="945141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13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l-GR" dirty="0" smtClean="0"/>
          </a:p>
        </p:txBody>
      </p:sp>
      <p:sp>
        <p:nvSpPr>
          <p:cNvPr id="1013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1D5AA0F-67C7-4CE3-8150-BD04BD18A519}" type="slidenum">
              <a:rPr lang="el-GR" altLang="el-GR"/>
              <a:pPr eaLnBrk="1" hangingPunct="1"/>
              <a:t>41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xmlns="" val="8189907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13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l-GR" dirty="0" smtClean="0"/>
          </a:p>
        </p:txBody>
      </p:sp>
      <p:sp>
        <p:nvSpPr>
          <p:cNvPr id="1013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1D5AA0F-67C7-4CE3-8150-BD04BD18A519}" type="slidenum">
              <a:rPr lang="el-GR" altLang="el-GR"/>
              <a:pPr eaLnBrk="1" hangingPunct="1"/>
              <a:t>42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xmlns="" val="366266516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4071924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64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l-GR" dirty="0" smtClean="0"/>
          </a:p>
        </p:txBody>
      </p:sp>
      <p:sp>
        <p:nvSpPr>
          <p:cNvPr id="1065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B5C0F98-2066-427F-B7C5-BAD2B3CD85D5}" type="slidenum">
              <a:rPr lang="el-GR" altLang="el-GR"/>
              <a:pPr eaLnBrk="1" hangingPunct="1"/>
              <a:t>45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xmlns="" val="359624003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75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l-GR" dirty="0" smtClean="0"/>
          </a:p>
        </p:txBody>
      </p:sp>
      <p:sp>
        <p:nvSpPr>
          <p:cNvPr id="1075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6929802-5D79-4EDC-83C2-47BAB380C2DE}" type="slidenum">
              <a:rPr lang="el-GR" altLang="el-GR"/>
              <a:pPr eaLnBrk="1" hangingPunct="1"/>
              <a:t>46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xmlns="" val="365034502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75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l-GR" dirty="0" smtClean="0"/>
          </a:p>
        </p:txBody>
      </p:sp>
      <p:sp>
        <p:nvSpPr>
          <p:cNvPr id="1075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6929802-5D79-4EDC-83C2-47BAB380C2DE}" type="slidenum">
              <a:rPr lang="el-GR" altLang="el-GR"/>
              <a:pPr eaLnBrk="1" hangingPunct="1"/>
              <a:t>47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xmlns="" val="359429520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95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l-GR" dirty="0" smtClean="0"/>
          </a:p>
        </p:txBody>
      </p:sp>
      <p:sp>
        <p:nvSpPr>
          <p:cNvPr id="1095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7E21DC9-A25C-4916-AE3D-BA03EBABC43E}" type="slidenum">
              <a:rPr lang="el-GR" altLang="el-GR"/>
              <a:pPr eaLnBrk="1" hangingPunct="1"/>
              <a:t>48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xmlns="" val="337399429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05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l-GR" dirty="0" smtClean="0"/>
          </a:p>
        </p:txBody>
      </p:sp>
      <p:sp>
        <p:nvSpPr>
          <p:cNvPr id="1105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80772ABE-FCE5-4376-AFC3-7A98D2000137}" type="slidenum">
              <a:rPr lang="el-GR" altLang="el-GR"/>
              <a:pPr eaLnBrk="1" hangingPunct="1"/>
              <a:t>49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xmlns="" val="376364515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16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l-GR" smtClean="0"/>
          </a:p>
        </p:txBody>
      </p:sp>
      <p:sp>
        <p:nvSpPr>
          <p:cNvPr id="1116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A10B808-E1AF-4896-96F6-3DB943893CCB}" type="slidenum">
              <a:rPr lang="el-GR" altLang="el-GR"/>
              <a:pPr eaLnBrk="1" hangingPunct="1"/>
              <a:t>50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xmlns="" val="64795923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26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l-GR" dirty="0" smtClean="0"/>
          </a:p>
        </p:txBody>
      </p:sp>
      <p:sp>
        <p:nvSpPr>
          <p:cNvPr id="1126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235339FF-9FF4-4523-8E18-A67B68FEE504}" type="slidenum">
              <a:rPr lang="el-GR" altLang="el-GR"/>
              <a:pPr eaLnBrk="1" hangingPunct="1"/>
              <a:t>51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xmlns="" val="38601963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l-GR" dirty="0" smtClean="0"/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526FA01-9D0E-4387-810D-CDDCDA388F60}" type="slidenum">
              <a:rPr lang="el-GR" altLang="el-GR"/>
              <a:pPr eaLnBrk="1" hangingPunct="1"/>
              <a:t>6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xmlns="" val="53247706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36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l-GR" dirty="0" smtClean="0"/>
          </a:p>
        </p:txBody>
      </p:sp>
      <p:sp>
        <p:nvSpPr>
          <p:cNvPr id="1136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E171762-2051-4F66-AFFB-1D9A4BB9B643}" type="slidenum">
              <a:rPr lang="el-GR" altLang="el-GR"/>
              <a:pPr eaLnBrk="1" hangingPunct="1"/>
              <a:t>52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xmlns="" val="156761617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46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l-GR" dirty="0" smtClean="0"/>
          </a:p>
        </p:txBody>
      </p:sp>
      <p:sp>
        <p:nvSpPr>
          <p:cNvPr id="1146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AE6D8BF-B8B3-4127-9E0F-F208C4000DA9}" type="slidenum">
              <a:rPr lang="el-GR" altLang="el-GR"/>
              <a:pPr eaLnBrk="1" hangingPunct="1"/>
              <a:t>53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xmlns="" val="35874087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57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l-GR" dirty="0" smtClean="0"/>
          </a:p>
        </p:txBody>
      </p:sp>
      <p:sp>
        <p:nvSpPr>
          <p:cNvPr id="1157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F533D8D-8711-44FF-8765-3060B4A9703C}" type="slidenum">
              <a:rPr lang="el-GR" altLang="el-GR"/>
              <a:pPr eaLnBrk="1" hangingPunct="1"/>
              <a:t>54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xmlns="" val="50032859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67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l-GR" dirty="0" smtClean="0"/>
          </a:p>
        </p:txBody>
      </p:sp>
      <p:sp>
        <p:nvSpPr>
          <p:cNvPr id="1167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70A72DE6-55A9-4EB8-BC32-D74598BF7AC0}" type="slidenum">
              <a:rPr lang="el-GR" altLang="el-GR"/>
              <a:pPr eaLnBrk="1" hangingPunct="1"/>
              <a:t>55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xmlns="" val="396064575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77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l-GR" dirty="0" smtClean="0"/>
          </a:p>
        </p:txBody>
      </p:sp>
      <p:sp>
        <p:nvSpPr>
          <p:cNvPr id="1177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E1A651D-2750-47C8-8764-1DB69CAD041E}" type="slidenum">
              <a:rPr lang="el-GR" altLang="el-GR"/>
              <a:pPr eaLnBrk="1" hangingPunct="1"/>
              <a:t>56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xmlns="" val="330616387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87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l-GR" dirty="0" smtClean="0"/>
          </a:p>
        </p:txBody>
      </p:sp>
      <p:sp>
        <p:nvSpPr>
          <p:cNvPr id="1187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A0EDF01-B37C-41BD-B2D8-B14779669CD2}" type="slidenum">
              <a:rPr lang="el-GR" altLang="el-GR"/>
              <a:pPr eaLnBrk="1" hangingPunct="1"/>
              <a:t>57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xmlns="" val="316161935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87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l-GR" dirty="0" smtClean="0"/>
          </a:p>
        </p:txBody>
      </p:sp>
      <p:sp>
        <p:nvSpPr>
          <p:cNvPr id="1187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A0EDF01-B37C-41BD-B2D8-B14779669CD2}" type="slidenum">
              <a:rPr lang="el-GR" altLang="el-GR"/>
              <a:pPr eaLnBrk="1" hangingPunct="1"/>
              <a:t>58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xmlns="" val="168373676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1629708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60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039302507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61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7022421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l-GR" dirty="0" smtClean="0"/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749C5E0-5CC4-41FF-93B2-6F422C5513DE}" type="slidenum">
              <a:rPr lang="el-GR" altLang="el-GR"/>
              <a:pPr eaLnBrk="1" hangingPunct="1"/>
              <a:t>7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xmlns="" val="413031698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69451830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64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31557642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65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873006936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66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81325582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67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154415146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68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03988192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69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82922408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70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898884233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71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059271294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72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5260835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l-GR" dirty="0" smtClean="0"/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2C1E86E-30BD-4019-88D3-752453CB976F}" type="slidenum">
              <a:rPr lang="el-GR" altLang="el-GR"/>
              <a:pPr eaLnBrk="1" hangingPunct="1"/>
              <a:t>8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xmlns="" val="1574241869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73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4279204049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74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606564902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75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276982857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76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928966452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77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241085852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78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665952172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79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1507766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l-GR" smtClean="0"/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7F04CD3-67A1-425F-82C5-3A5F67B10C2B}" type="slidenum">
              <a:rPr lang="el-GR" altLang="el-GR"/>
              <a:pPr eaLnBrk="1" hangingPunct="1"/>
              <a:t>9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xmlns="" val="449952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6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l-GR" b="0" dirty="0" smtClean="0"/>
          </a:p>
        </p:txBody>
      </p:sp>
      <p:sp>
        <p:nvSpPr>
          <p:cNvPr id="716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ED4D15F-C545-4866-A4DE-6AF54B403009}" type="slidenum">
              <a:rPr lang="el-GR" altLang="el-GR"/>
              <a:pPr eaLnBrk="1" hangingPunct="1"/>
              <a:t>10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xmlns="" val="33206749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51819"/>
            <a:ext cx="7772400" cy="1415846"/>
          </a:xfrm>
        </p:spPr>
        <p:txBody>
          <a:bodyPr anchor="b"/>
          <a:lstStyle>
            <a:lvl1pPr algn="ctr">
              <a:defRPr sz="6000">
                <a:solidFill>
                  <a:srgbClr val="0066CC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2999" y="3602037"/>
            <a:ext cx="6894871" cy="2710273"/>
          </a:xfrm>
        </p:spPr>
        <p:txBody>
          <a:bodyPr/>
          <a:lstStyle>
            <a:lvl1pPr marL="0" indent="0" algn="ctr">
              <a:buNone/>
              <a:defRPr lang="en-US" sz="2400" b="1" smtClean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el-GR" sz="2800" dirty="0" smtClean="0"/>
          </a:p>
        </p:txBody>
      </p:sp>
      <p:pic>
        <p:nvPicPr>
          <p:cNvPr id="7" name="Picture 6" descr="Λογότυπο Εθνικόν και Καποδιστριακόν Πανεπιστήμιον Αθηνών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85800" y="621594"/>
            <a:ext cx="4147938" cy="817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53619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Προσαρμοσμένη διάταξ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1η. Μορφολογία Ιχθύων</a:t>
            </a:r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12"/>
          </p:nvPr>
        </p:nvSpPr>
        <p:spPr>
          <a:xfrm>
            <a:off x="3790950" y="1828800"/>
            <a:ext cx="4724400" cy="43799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8" name="Θέση κειμένου 7"/>
          <p:cNvSpPr>
            <a:spLocks noGrp="1"/>
          </p:cNvSpPr>
          <p:nvPr>
            <p:ph type="body" sz="quarter" idx="13"/>
          </p:nvPr>
        </p:nvSpPr>
        <p:spPr>
          <a:xfrm>
            <a:off x="628650" y="1798638"/>
            <a:ext cx="3101975" cy="44100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7011846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Προσαρμοσμένη διάταξ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1η. Μορφολογία Ιχθύων</a:t>
            </a:r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440220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Προσαρμοσμένη διάταξ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1η. Μορφολογία Ιχθύων</a:t>
            </a:r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Θέση κειμένου 5"/>
          <p:cNvSpPr>
            <a:spLocks noGrp="1"/>
          </p:cNvSpPr>
          <p:nvPr>
            <p:ph type="body" sz="quarter" idx="12"/>
          </p:nvPr>
        </p:nvSpPr>
        <p:spPr>
          <a:xfrm>
            <a:off x="628650" y="1855788"/>
            <a:ext cx="7886700" cy="230505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8" name="Θέση εικόνας 7"/>
          <p:cNvSpPr>
            <a:spLocks noGrp="1"/>
          </p:cNvSpPr>
          <p:nvPr>
            <p:ph type="pic" sz="quarter" idx="13"/>
          </p:nvPr>
        </p:nvSpPr>
        <p:spPr>
          <a:xfrm>
            <a:off x="628650" y="4214813"/>
            <a:ext cx="7886700" cy="194786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094792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Προσαρμοσμένη διάταξ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1η. Μορφολογία Ιχθύων</a:t>
            </a:r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4624388" y="1853430"/>
            <a:ext cx="3890962" cy="206928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4624388" y="4048124"/>
            <a:ext cx="3890962" cy="2114551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28650" y="1854200"/>
            <a:ext cx="3890963" cy="43084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226686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Προσαρμοσμένη διάταξ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1η. Μορφολογία Ιχθύων</a:t>
            </a:r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4624388" y="1853430"/>
            <a:ext cx="3890962" cy="206928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4624388" y="4048124"/>
            <a:ext cx="3890962" cy="2114551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628650" y="1853430"/>
            <a:ext cx="3836988" cy="430924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11548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1η. Μορφολογία Ιχθύων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630238" y="2160588"/>
            <a:ext cx="2949575" cy="370046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028333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1η. Μορφολογία Ιχθύων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373930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1η. Μορφολογία Ιχθύων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Media Placeholder 5"/>
          <p:cNvSpPr>
            <a:spLocks noGrp="1"/>
          </p:cNvSpPr>
          <p:nvPr>
            <p:ph type="media" sz="quarter" idx="12"/>
          </p:nvPr>
        </p:nvSpPr>
        <p:spPr>
          <a:xfrm>
            <a:off x="628650" y="1854200"/>
            <a:ext cx="7886700" cy="38608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81476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1η. Μορφολογία Ιχθύων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6"/>
          </p:nvPr>
        </p:nvSpPr>
        <p:spPr>
          <a:xfrm>
            <a:off x="628650" y="1866900"/>
            <a:ext cx="3778250" cy="2032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Content Placeholder 9"/>
          <p:cNvSpPr>
            <a:spLocks noGrp="1"/>
          </p:cNvSpPr>
          <p:nvPr>
            <p:ph sz="quarter" idx="17"/>
          </p:nvPr>
        </p:nvSpPr>
        <p:spPr>
          <a:xfrm>
            <a:off x="628650" y="4060595"/>
            <a:ext cx="3778250" cy="2032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9"/>
          <p:cNvSpPr>
            <a:spLocks noGrp="1"/>
          </p:cNvSpPr>
          <p:nvPr>
            <p:ph sz="quarter" idx="18"/>
          </p:nvPr>
        </p:nvSpPr>
        <p:spPr>
          <a:xfrm>
            <a:off x="4724400" y="1848335"/>
            <a:ext cx="3778250" cy="2032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9"/>
          <p:cNvSpPr>
            <a:spLocks noGrp="1"/>
          </p:cNvSpPr>
          <p:nvPr>
            <p:ph sz="quarter" idx="19"/>
          </p:nvPr>
        </p:nvSpPr>
        <p:spPr>
          <a:xfrm>
            <a:off x="4737100" y="4060595"/>
            <a:ext cx="3778250" cy="2032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8386030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1η. Μορφολογία Ιχθύων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628650" y="1866900"/>
            <a:ext cx="3778250" cy="20320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4737100" y="1854200"/>
            <a:ext cx="3778250" cy="20447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2682875" y="4075111"/>
            <a:ext cx="3778250" cy="2032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740261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1η. Μορφολογία Ιχθύων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839191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1η. Μορφολογία Ιχθύων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527050" y="2311400"/>
            <a:ext cx="2520950" cy="31877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3302000" y="2311400"/>
            <a:ext cx="2501900" cy="3187700"/>
          </a:xfrm>
        </p:spPr>
        <p:txBody>
          <a:bodyPr/>
          <a:lstStyle/>
          <a:p>
            <a:endParaRPr lang="en-US"/>
          </a:p>
        </p:txBody>
      </p:sp>
      <p:sp>
        <p:nvSpPr>
          <p:cNvPr id="9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6076950" y="2311400"/>
            <a:ext cx="2495550" cy="31877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872522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5075BC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1η. Μορφολογία Ιχθύων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Εικόνα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661458">
            <a:off x="858904" y="3912368"/>
            <a:ext cx="864017" cy="571191"/>
          </a:xfrm>
          <a:prstGeom prst="rect">
            <a:avLst/>
          </a:prstGeom>
        </p:spPr>
      </p:pic>
      <p:pic>
        <p:nvPicPr>
          <p:cNvPr id="8" name="Εικόνα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661458">
            <a:off x="858904" y="3912368"/>
            <a:ext cx="864017" cy="571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657531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smtClean="0"/>
              <a:t>Ενότητα 1η. Μορφολογία Ιχθύων</a:t>
            </a:r>
            <a:endParaRPr lang="el-G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73C6B6-FDC5-450D-AA55-9E051705A7A1}" type="slidenum">
              <a:rPr lang="el-GR" altLang="el-GR"/>
              <a:pPr/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xmlns="" val="40861864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Τίτλος, Κείμενο και 2 Αντικεί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περιεχομένου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smtClean="0"/>
              <a:t>Ενότητα 1η. Μορφολογία Ιχθύων</a:t>
            </a:r>
            <a:endParaRPr lang="el-GR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C5757E6-556D-4C11-8686-C1BF35F24682}" type="slidenum">
              <a:rPr lang="el-GR" altLang="el-GR"/>
              <a:pPr/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xmlns="" val="1989877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smtClean="0"/>
              <a:t>Ενότητα 1η. Μορφολογία Ιχθύων</a:t>
            </a:r>
            <a:endParaRPr lang="el-G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88E220B-C2FA-4B8D-9C06-BA9D49E040F9}" type="slidenum">
              <a:rPr lang="el-GR" altLang="el-GR"/>
              <a:pPr/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xmlns="" val="3344275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Τίτλος, 2 Αντικείμενα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smtClean="0"/>
              <a:t>Ενότητα 1η. Μορφολογία Ιχθύων</a:t>
            </a:r>
            <a:endParaRPr lang="el-GR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4489655-ECAE-4CB9-A693-036B10823AF9}" type="slidenum">
              <a:rPr lang="el-GR" altLang="el-GR"/>
              <a:pPr/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xmlns="" val="12854329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Τίτλος, Κείμενο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smtClean="0"/>
              <a:t>Ενότητα 1η. Μορφολογία Ιχθύων</a:t>
            </a:r>
            <a:endParaRPr lang="el-G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BEBC85-CE1C-4E79-ADC1-CBB45CCA1014}" type="slidenum">
              <a:rPr lang="el-GR" altLang="el-GR"/>
              <a:pPr/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xmlns="" val="619565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1η. Μορφολογία Ιχθύων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307137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 smtClean="0"/>
              <a:t>Ενότητα 1η. Μορφολογία Ιχθύων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73785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415" y="3386622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1η. Μορφολογία Ιχθύων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9029530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608622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1η. Μορφολογία Ιχθύων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0791355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1η. Μορφολογία Ιχθύων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Θέση εικόνας 6"/>
          <p:cNvSpPr>
            <a:spLocks noGrp="1"/>
          </p:cNvSpPr>
          <p:nvPr>
            <p:ph type="pic" sz="quarter" idx="13"/>
          </p:nvPr>
        </p:nvSpPr>
        <p:spPr>
          <a:xfrm>
            <a:off x="628651" y="1794694"/>
            <a:ext cx="7886699" cy="3836937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l-GR" dirty="0"/>
          </a:p>
        </p:txBody>
      </p:sp>
      <p:sp>
        <p:nvSpPr>
          <p:cNvPr id="9" name="Θέση κειμένου 8"/>
          <p:cNvSpPr>
            <a:spLocks noGrp="1"/>
          </p:cNvSpPr>
          <p:nvPr>
            <p:ph type="body" sz="quarter" idx="14"/>
          </p:nvPr>
        </p:nvSpPr>
        <p:spPr>
          <a:xfrm>
            <a:off x="628650" y="5735636"/>
            <a:ext cx="7940675" cy="4857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xmlns="" val="18966073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Προσαρμοσμένη διάταξ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1η. Μορφολογία Ιχθύων</a:t>
            </a:r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Θέση SmartArt 5"/>
          <p:cNvSpPr>
            <a:spLocks noGrp="1"/>
          </p:cNvSpPr>
          <p:nvPr>
            <p:ph type="dgm" sz="quarter" idx="12"/>
          </p:nvPr>
        </p:nvSpPr>
        <p:spPr>
          <a:xfrm>
            <a:off x="628650" y="1858963"/>
            <a:ext cx="7886700" cy="4261618"/>
          </a:xfrm>
        </p:spPr>
        <p:txBody>
          <a:bodyPr/>
          <a:lstStyle/>
          <a:p>
            <a:r>
              <a:rPr lang="en-US" smtClean="0"/>
              <a:t>Click icon to add SmartArt graphic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1151360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Προσαρμοσμένη διάταξ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1η. Μορφολογία Ιχθύων</a:t>
            </a:r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Θέση εικόνας 5"/>
          <p:cNvSpPr>
            <a:spLocks noGrp="1"/>
          </p:cNvSpPr>
          <p:nvPr>
            <p:ph type="pic" sz="quarter" idx="12"/>
          </p:nvPr>
        </p:nvSpPr>
        <p:spPr>
          <a:xfrm>
            <a:off x="628650" y="1843088"/>
            <a:ext cx="5300663" cy="4262437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l-GR"/>
          </a:p>
        </p:txBody>
      </p:sp>
      <p:sp>
        <p:nvSpPr>
          <p:cNvPr id="8" name="Θέση κειμένου 7"/>
          <p:cNvSpPr>
            <a:spLocks noGrp="1"/>
          </p:cNvSpPr>
          <p:nvPr>
            <p:ph type="body" sz="quarter" idx="13"/>
          </p:nvPr>
        </p:nvSpPr>
        <p:spPr>
          <a:xfrm>
            <a:off x="6091238" y="1843088"/>
            <a:ext cx="2595562" cy="42338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0308827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dirty="0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dirty="0" smtClean="0"/>
              <a:t>Στυλ υποδείγματος κειμένου</a:t>
            </a:r>
          </a:p>
          <a:p>
            <a:pPr lvl="1"/>
            <a:r>
              <a:rPr lang="el-GR" dirty="0" smtClean="0"/>
              <a:t>Δεύτερου επιπέδου</a:t>
            </a:r>
          </a:p>
          <a:p>
            <a:pPr lvl="2"/>
            <a:r>
              <a:rPr lang="el-GR" dirty="0" smtClean="0"/>
              <a:t>Τρίτου επιπέδου</a:t>
            </a:r>
          </a:p>
          <a:p>
            <a:pPr lvl="3"/>
            <a:r>
              <a:rPr lang="el-GR" dirty="0" smtClean="0"/>
              <a:t>Τέταρτου επιπέδου</a:t>
            </a:r>
          </a:p>
          <a:p>
            <a:pPr lvl="4"/>
            <a:r>
              <a:rPr lang="el-GR" dirty="0" smtClean="0"/>
              <a:t>Πέμπτου επιπέδου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33889" y="6325416"/>
            <a:ext cx="6830668" cy="28091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l-GR" smtClean="0"/>
              <a:t>Ενότητα 1η. Μορφολογία Ιχθύων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64557" y="6325416"/>
            <a:ext cx="550793" cy="28091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A56277-EA16-4AF5-BFB5-E5ECBBB3949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Λογότυπο Εθνικόν και Καποδιστριακόν Πανεπιστήμιον Αθηνών"/>
          <p:cNvPicPr>
            <a:picLocks noChangeAspect="1"/>
          </p:cNvPicPr>
          <p:nvPr userDrawn="1"/>
        </p:nvPicPr>
        <p:blipFill rotWithShape="1">
          <a:blip r:embed="rId28" cstate="print"/>
          <a:srcRect l="1" r="85167"/>
          <a:stretch/>
        </p:blipFill>
        <p:spPr>
          <a:xfrm>
            <a:off x="628650" y="6164722"/>
            <a:ext cx="505239" cy="622325"/>
          </a:xfrm>
          <a:prstGeom prst="rect">
            <a:avLst/>
          </a:prstGeom>
        </p:spPr>
      </p:pic>
      <p:cxnSp>
        <p:nvCxnSpPr>
          <p:cNvPr id="18" name="Straight Connector 17"/>
          <p:cNvCxnSpPr/>
          <p:nvPr userDrawn="1"/>
        </p:nvCxnSpPr>
        <p:spPr>
          <a:xfrm>
            <a:off x="1133889" y="6261916"/>
            <a:ext cx="7381461" cy="0"/>
          </a:xfrm>
          <a:prstGeom prst="line">
            <a:avLst/>
          </a:prstGeom>
          <a:ln w="38100">
            <a:solidFill>
              <a:srgbClr val="0066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63585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5" r:id="rId4"/>
    <p:sldLayoutId id="2147483679" r:id="rId5"/>
    <p:sldLayoutId id="2147483686" r:id="rId6"/>
    <p:sldLayoutId id="2147483666" r:id="rId7"/>
    <p:sldLayoutId id="2147483671" r:id="rId8"/>
    <p:sldLayoutId id="2147483672" r:id="rId9"/>
    <p:sldLayoutId id="2147483673" r:id="rId10"/>
    <p:sldLayoutId id="2147483674" r:id="rId11"/>
    <p:sldLayoutId id="2147483685" r:id="rId12"/>
    <p:sldLayoutId id="2147483681" r:id="rId13"/>
    <p:sldLayoutId id="2147483682" r:id="rId14"/>
    <p:sldLayoutId id="2147483680" r:id="rId15"/>
    <p:sldLayoutId id="2147483669" r:id="rId16"/>
    <p:sldLayoutId id="2147483675" r:id="rId17"/>
    <p:sldLayoutId id="2147483676" r:id="rId18"/>
    <p:sldLayoutId id="2147483678" r:id="rId19"/>
    <p:sldLayoutId id="2147483677" r:id="rId20"/>
    <p:sldLayoutId id="2147483683" r:id="rId21"/>
    <p:sldLayoutId id="2147483687" r:id="rId22"/>
    <p:sldLayoutId id="2147483688" r:id="rId23"/>
    <p:sldLayoutId id="2147483689" r:id="rId24"/>
    <p:sldLayoutId id="2147483690" r:id="rId25"/>
    <p:sldLayoutId id="2147483691" r:id="rId26"/>
  </p:sldLayoutIdLst>
  <p:timing>
    <p:tnLst>
      <p:par>
        <p:cTn id="1" dur="indefinite" restart="never" nodeType="tmRoot"/>
      </p:par>
    </p:tnLst>
  </p:timing>
  <p:hf hd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0066CC"/>
          </a:solidFill>
          <a:latin typeface="+mn-lt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Tahoma" panose="020B0604030504040204" pitchFamily="34" charset="0"/>
          <a:cs typeface="Tahoma" panose="020B060403050404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Tahoma" panose="020B0604030504040204" pitchFamily="34" charset="0"/>
          <a:cs typeface="Tahoma" panose="020B060403050404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Tahoma" panose="020B0604030504040204" pitchFamily="34" charset="0"/>
          <a:cs typeface="Tahoma" panose="020B060403050404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Tahoma" panose="020B0604030504040204" pitchFamily="34" charset="0"/>
          <a:cs typeface="Tahoma" panose="020B060403050404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Tahoma" panose="020B0604030504040204" pitchFamily="34" charset="0"/>
          <a:cs typeface="Tahom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6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Relationship Id="rId4" Type="http://schemas.openxmlformats.org/officeDocument/2006/relationships/image" Target="../media/image4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4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5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tags" Target="../tags/tag4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oleObject" Target="../embeddings/oleObject1.bin"/><Relationship Id="rId4" Type="http://schemas.openxmlformats.org/officeDocument/2006/relationships/notesSlide" Target="../notesSlides/notesSlide4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.xml"/><Relationship Id="rId4" Type="http://schemas.openxmlformats.org/officeDocument/2006/relationships/image" Target="../media/image5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6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8.xml"/><Relationship Id="rId4" Type="http://schemas.openxmlformats.org/officeDocument/2006/relationships/image" Target="../media/image61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9.xml"/><Relationship Id="rId1" Type="http://schemas.openxmlformats.org/officeDocument/2006/relationships/vmlDrawing" Target="../drawings/vmlDrawing2.vml"/><Relationship Id="rId5" Type="http://schemas.openxmlformats.org/officeDocument/2006/relationships/oleObject" Target="../embeddings/oleObject3.bin"/><Relationship Id="rId4" Type="http://schemas.openxmlformats.org/officeDocument/2006/relationships/notesSlide" Target="../notesSlides/notesSlide50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1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0.xml"/><Relationship Id="rId4" Type="http://schemas.openxmlformats.org/officeDocument/2006/relationships/image" Target="../media/image6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2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1.xml"/><Relationship Id="rId5" Type="http://schemas.openxmlformats.org/officeDocument/2006/relationships/image" Target="../media/image65.jpeg"/><Relationship Id="rId4" Type="http://schemas.openxmlformats.org/officeDocument/2006/relationships/image" Target="../media/image6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7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4" Type="http://schemas.openxmlformats.org/officeDocument/2006/relationships/image" Target="../media/image68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5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%5b1%5d%20http:/creativecommons.org/licenses/by-nc-sa/4.0/" TargetMode="External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l-GR" sz="4400" dirty="0" smtClean="0"/>
              <a:t>Ιχθυολογία</a:t>
            </a:r>
            <a:endParaRPr lang="en-US" sz="4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l-GR" dirty="0">
                <a:solidFill>
                  <a:srgbClr val="0066CC"/>
                </a:solidFill>
              </a:rPr>
              <a:t>Ενότητα </a:t>
            </a:r>
            <a:r>
              <a:rPr lang="el-GR" dirty="0" smtClean="0">
                <a:solidFill>
                  <a:srgbClr val="0066CC"/>
                </a:solidFill>
              </a:rPr>
              <a:t>1</a:t>
            </a:r>
            <a:r>
              <a:rPr lang="el-GR" baseline="30000" dirty="0" smtClean="0">
                <a:solidFill>
                  <a:srgbClr val="0066CC"/>
                </a:solidFill>
              </a:rPr>
              <a:t>η</a:t>
            </a:r>
            <a:r>
              <a:rPr lang="en-US" dirty="0" smtClean="0">
                <a:solidFill>
                  <a:srgbClr val="0066CC"/>
                </a:solidFill>
              </a:rPr>
              <a:t>.</a:t>
            </a:r>
            <a:r>
              <a:rPr lang="el-GR" dirty="0" smtClean="0">
                <a:solidFill>
                  <a:srgbClr val="0066CC"/>
                </a:solidFill>
              </a:rPr>
              <a:t> Μορφολογία Ιχθύων                       (Δέρμα, Λέπια, Δόντια, Αδένες)</a:t>
            </a:r>
          </a:p>
          <a:p>
            <a:endParaRPr lang="el-GR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el-GR" dirty="0"/>
              <a:t>Περσεφόνη Μεγαλοφώνου, </a:t>
            </a:r>
            <a:r>
              <a:rPr lang="el-GR" dirty="0" smtClean="0"/>
              <a:t>Αναπλ. Καθηγήτρια</a:t>
            </a:r>
            <a:endParaRPr lang="el-GR" dirty="0"/>
          </a:p>
          <a:p>
            <a:r>
              <a:rPr lang="el-GR" dirty="0"/>
              <a:t>Σχολή Θετικών Επιστημών</a:t>
            </a:r>
          </a:p>
          <a:p>
            <a:r>
              <a:rPr lang="el-GR" dirty="0"/>
              <a:t>Τμήμα Βιολογίας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422743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l-GR" b="1" dirty="0" smtClean="0"/>
              <a:t>Πλακοειδή λέπια</a:t>
            </a:r>
            <a:endParaRPr lang="en-GB" b="1" dirty="0" smtClean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54883" y="4048125"/>
            <a:ext cx="2629971" cy="2114550"/>
          </a:xfrm>
        </p:spPr>
      </p:pic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>
              <a:lnSpc>
                <a:spcPct val="120000"/>
              </a:lnSpc>
              <a:spcBef>
                <a:spcPct val="30000"/>
              </a:spcBef>
              <a:buClr>
                <a:schemeClr val="tx1"/>
              </a:buClr>
              <a:buNone/>
              <a:defRPr/>
            </a:pPr>
            <a:r>
              <a:rPr lang="el-GR" sz="2800" b="1" dirty="0"/>
              <a:t>Καρχαρίες – Ράγιες</a:t>
            </a:r>
          </a:p>
          <a:p>
            <a:pPr>
              <a:lnSpc>
                <a:spcPct val="120000"/>
              </a:lnSpc>
              <a:spcBef>
                <a:spcPct val="30000"/>
              </a:spcBef>
              <a:buClr>
                <a:schemeClr val="tx1"/>
              </a:buClr>
              <a:defRPr/>
            </a:pPr>
            <a:r>
              <a:rPr lang="el-GR" sz="2400" b="1" dirty="0"/>
              <a:t>Δεν αυξάνουν σε μέγεθος</a:t>
            </a:r>
          </a:p>
          <a:p>
            <a:pPr>
              <a:lnSpc>
                <a:spcPct val="120000"/>
              </a:lnSpc>
              <a:spcBef>
                <a:spcPct val="30000"/>
              </a:spcBef>
              <a:buClr>
                <a:schemeClr val="tx1"/>
              </a:buClr>
              <a:defRPr/>
            </a:pPr>
            <a:r>
              <a:rPr lang="el-GR" sz="2400" b="1" dirty="0"/>
              <a:t>Ομοιάζουν με δόντια</a:t>
            </a:r>
          </a:p>
          <a:p>
            <a:pPr lvl="1">
              <a:lnSpc>
                <a:spcPct val="120000"/>
              </a:lnSpc>
              <a:spcBef>
                <a:spcPct val="30000"/>
              </a:spcBef>
              <a:buClr>
                <a:schemeClr val="tx1"/>
              </a:buClr>
              <a:defRPr/>
            </a:pPr>
            <a:r>
              <a:rPr lang="el-GR" sz="2000" b="1" dirty="0"/>
              <a:t>Αδαμαντίνη-οδοντίνη</a:t>
            </a:r>
          </a:p>
          <a:p>
            <a:pPr lvl="1">
              <a:lnSpc>
                <a:spcPct val="120000"/>
              </a:lnSpc>
              <a:spcBef>
                <a:spcPct val="30000"/>
              </a:spcBef>
              <a:buClr>
                <a:schemeClr val="tx1"/>
              </a:buClr>
              <a:defRPr/>
            </a:pPr>
            <a:r>
              <a:rPr lang="el-GR" sz="2000" b="1" dirty="0"/>
              <a:t>Πολφική κοιλότητα</a:t>
            </a:r>
          </a:p>
          <a:p>
            <a:pPr lvl="1">
              <a:lnSpc>
                <a:spcPct val="120000"/>
              </a:lnSpc>
              <a:spcBef>
                <a:spcPct val="30000"/>
              </a:spcBef>
              <a:buClr>
                <a:schemeClr val="tx1"/>
              </a:buClr>
              <a:defRPr/>
            </a:pPr>
            <a:r>
              <a:rPr lang="el-GR" sz="2000" b="1" dirty="0"/>
              <a:t>Βασική πλάκα</a:t>
            </a:r>
          </a:p>
          <a:p>
            <a:pPr>
              <a:lnSpc>
                <a:spcPct val="120000"/>
              </a:lnSpc>
              <a:spcBef>
                <a:spcPct val="30000"/>
              </a:spcBef>
              <a:buClr>
                <a:srgbClr val="FF9933"/>
              </a:buClr>
              <a:defRPr/>
            </a:pPr>
            <a:endParaRPr lang="el-GR" sz="2000" b="1" dirty="0">
              <a:solidFill>
                <a:schemeClr val="bg1"/>
              </a:solidFill>
              <a:effectLst>
                <a:outerShdw blurRad="38100" dist="38100" dir="2700000" algn="tl">
                  <a:srgbClr val="808080"/>
                </a:outerShdw>
              </a:effectLst>
            </a:endParaRPr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13242" y="1854200"/>
            <a:ext cx="3713254" cy="2068513"/>
          </a:xfrm>
        </p:spPr>
      </p:pic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1η. Μορφολογία Ιχθύων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8426496" y="3592554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14</a:t>
            </a:r>
            <a:endParaRPr lang="el-GR" sz="12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7884854" y="5885676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15</a:t>
            </a:r>
            <a:endParaRPr lang="el-GR" sz="1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>
          <a:noFill/>
          <a:ln>
            <a:noFill/>
          </a:ln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l-GR" b="1" dirty="0" smtClean="0"/>
              <a:t>Κοσμοειδή λέπια</a:t>
            </a:r>
            <a:endParaRPr lang="en-GB" b="1" dirty="0" smtClean="0"/>
          </a:p>
        </p:txBody>
      </p:sp>
      <p:sp>
        <p:nvSpPr>
          <p:cNvPr id="25604" name="Rectangle 3"/>
          <p:cNvSpPr>
            <a:spLocks noGrp="1" noChangeArrowheads="1"/>
          </p:cNvSpPr>
          <p:nvPr>
            <p:ph sz="quarter" idx="16"/>
          </p:nvPr>
        </p:nvSpPr>
        <p:spPr>
          <a:xfrm>
            <a:off x="1369610" y="1797990"/>
            <a:ext cx="3358754" cy="2480248"/>
          </a:xfrm>
          <a:noFill/>
        </p:spPr>
        <p:txBody>
          <a:bodyPr>
            <a:normAutofit fontScale="70000" lnSpcReduction="20000"/>
          </a:bodyPr>
          <a:lstStyle/>
          <a:p>
            <a:pPr eaLnBrk="1" hangingPunct="1">
              <a:buClr>
                <a:schemeClr val="tx1"/>
              </a:buClr>
            </a:pPr>
            <a:r>
              <a:rPr lang="el-GR" altLang="el-GR" sz="2900" b="1" dirty="0" smtClean="0"/>
              <a:t>Κοσμίνη</a:t>
            </a:r>
          </a:p>
          <a:p>
            <a:pPr eaLnBrk="1" hangingPunct="1">
              <a:buClr>
                <a:schemeClr val="tx1"/>
              </a:buClr>
            </a:pPr>
            <a:r>
              <a:rPr lang="el-GR" altLang="el-GR" sz="2900" b="1" dirty="0" smtClean="0"/>
              <a:t>Οστείνη</a:t>
            </a:r>
          </a:p>
          <a:p>
            <a:pPr eaLnBrk="1" hangingPunct="1">
              <a:buClr>
                <a:schemeClr val="tx1"/>
              </a:buClr>
            </a:pPr>
            <a:r>
              <a:rPr lang="el-GR" altLang="el-GR" sz="2900" b="1" dirty="0" smtClean="0"/>
              <a:t>Ισοπεδίνη</a:t>
            </a:r>
            <a:endParaRPr lang="en-US" altLang="el-GR" sz="2900" b="1" dirty="0" smtClean="0"/>
          </a:p>
          <a:p>
            <a:pPr eaLnBrk="1" hangingPunct="1">
              <a:buClr>
                <a:schemeClr val="tx1"/>
              </a:buClr>
            </a:pPr>
            <a:endParaRPr lang="en-US" altLang="el-GR" sz="2900" b="1" dirty="0"/>
          </a:p>
          <a:p>
            <a:pPr marL="0" indent="0">
              <a:buNone/>
              <a:defRPr/>
            </a:pPr>
            <a:r>
              <a:rPr lang="el-GR" sz="2900" b="1" dirty="0"/>
              <a:t>Σαρκοπτερύγιοι</a:t>
            </a:r>
            <a:endParaRPr lang="en-US" sz="2900" b="1" dirty="0"/>
          </a:p>
          <a:p>
            <a:pPr>
              <a:buFontTx/>
              <a:buChar char="•"/>
              <a:defRPr/>
            </a:pPr>
            <a:r>
              <a:rPr lang="el-GR" sz="2900" dirty="0"/>
              <a:t>Δίπνοοι</a:t>
            </a:r>
          </a:p>
          <a:p>
            <a:pPr>
              <a:buFontTx/>
              <a:buChar char="•"/>
              <a:defRPr/>
            </a:pPr>
            <a:r>
              <a:rPr lang="el-GR" sz="2900" dirty="0"/>
              <a:t>Κοιλάκανθοι</a:t>
            </a:r>
          </a:p>
          <a:p>
            <a:pPr eaLnBrk="1" hangingPunct="1">
              <a:buClr>
                <a:schemeClr val="tx1"/>
              </a:buClr>
            </a:pPr>
            <a:endParaRPr lang="el-GR" altLang="el-GR" sz="2000" b="1" dirty="0" smtClean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quarter" idx="17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63246" y="4336530"/>
            <a:ext cx="3778250" cy="1756295"/>
          </a:xfrm>
        </p:spPr>
      </p:pic>
      <p:pic>
        <p:nvPicPr>
          <p:cNvPr id="9" name="Content Placeholder 8"/>
          <p:cNvPicPr>
            <a:picLocks noGrp="1" noChangeAspect="1"/>
          </p:cNvPicPr>
          <p:nvPr>
            <p:ph sz="quarter" idx="18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41496" y="1785687"/>
            <a:ext cx="2856326" cy="2181604"/>
          </a:xfrm>
        </p:spPr>
      </p:pic>
      <p:pic>
        <p:nvPicPr>
          <p:cNvPr id="11" name="Content Placeholder 10"/>
          <p:cNvPicPr>
            <a:picLocks noGrp="1" noChangeAspect="1"/>
          </p:cNvPicPr>
          <p:nvPr>
            <p:ph sz="quarter" idx="19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54628" y="4060825"/>
            <a:ext cx="2543194" cy="2032000"/>
          </a:xfrm>
        </p:spPr>
      </p:pic>
      <p:sp>
        <p:nvSpPr>
          <p:cNvPr id="12" name="Footer Placeholder 1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1η. Μορφολογία Ιχθύων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263246" y="5793622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16</a:t>
            </a:r>
            <a:endParaRPr lang="el-GR" sz="12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7898193" y="3718515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17</a:t>
            </a:r>
            <a:endParaRPr lang="el-GR" sz="12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7869194" y="5856617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18</a:t>
            </a:r>
            <a:endParaRPr lang="el-GR" sz="1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7" name="Rectangle 3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l-GR" b="1" dirty="0" smtClean="0"/>
              <a:t>Γανοειδή λέπια</a:t>
            </a:r>
            <a:endParaRPr lang="en-GB" b="1" dirty="0" smtClean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24912" y="4048125"/>
            <a:ext cx="2489913" cy="2114550"/>
          </a:xfrm>
        </p:spPr>
      </p:pic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904422" y="1853430"/>
            <a:ext cx="3836988" cy="4309245"/>
          </a:xfrm>
        </p:spPr>
        <p:txBody>
          <a:bodyPr/>
          <a:lstStyle/>
          <a:p>
            <a:pPr>
              <a:spcBef>
                <a:spcPct val="30000"/>
              </a:spcBef>
              <a:buClr>
                <a:schemeClr val="tx1"/>
              </a:buClr>
              <a:defRPr/>
            </a:pPr>
            <a:r>
              <a:rPr lang="el-GR" sz="2400" b="1" dirty="0" smtClean="0"/>
              <a:t>Τροποποιημένα </a:t>
            </a:r>
            <a:r>
              <a:rPr lang="el-GR" sz="2400" b="1" dirty="0"/>
              <a:t>κοσμοειδή</a:t>
            </a:r>
          </a:p>
          <a:p>
            <a:pPr lvl="1">
              <a:spcBef>
                <a:spcPct val="30000"/>
              </a:spcBef>
              <a:buClr>
                <a:schemeClr val="tx1"/>
              </a:buClr>
              <a:defRPr/>
            </a:pPr>
            <a:r>
              <a:rPr lang="el-GR" sz="2000" dirty="0"/>
              <a:t>Γανοίνη</a:t>
            </a:r>
          </a:p>
          <a:p>
            <a:pPr lvl="1">
              <a:spcBef>
                <a:spcPct val="30000"/>
              </a:spcBef>
              <a:buClr>
                <a:schemeClr val="tx1"/>
              </a:buClr>
              <a:defRPr/>
            </a:pPr>
            <a:r>
              <a:rPr lang="el-GR" sz="2000" dirty="0"/>
              <a:t>Ισοπεδίνη</a:t>
            </a:r>
          </a:p>
          <a:p>
            <a:pPr>
              <a:spcBef>
                <a:spcPct val="30000"/>
              </a:spcBef>
              <a:buClr>
                <a:schemeClr val="tx1"/>
              </a:buClr>
              <a:defRPr/>
            </a:pPr>
            <a:r>
              <a:rPr lang="el-GR" sz="2400" b="1" dirty="0"/>
              <a:t>Ρομβοειδή στο σχήμα</a:t>
            </a:r>
          </a:p>
          <a:p>
            <a:pPr>
              <a:spcBef>
                <a:spcPct val="30000"/>
              </a:spcBef>
              <a:buClr>
                <a:schemeClr val="tx1"/>
              </a:buClr>
              <a:defRPr/>
            </a:pPr>
            <a:r>
              <a:rPr lang="el-GR" sz="2400" b="1" dirty="0"/>
              <a:t>Χονδρόστεοι -Λεπιόστεοι</a:t>
            </a:r>
          </a:p>
          <a:p>
            <a:pPr lvl="1">
              <a:buClr>
                <a:schemeClr val="tx1"/>
              </a:buClr>
              <a:defRPr/>
            </a:pPr>
            <a:r>
              <a:rPr lang="en-US" sz="2000" dirty="0" err="1"/>
              <a:t>Polypteridae</a:t>
            </a:r>
            <a:endParaRPr lang="en-US" sz="2000" dirty="0"/>
          </a:p>
          <a:p>
            <a:pPr lvl="1">
              <a:buClr>
                <a:schemeClr val="tx1"/>
              </a:buClr>
              <a:defRPr/>
            </a:pPr>
            <a:r>
              <a:rPr lang="en-US" sz="2000" dirty="0" err="1"/>
              <a:t>Poliodontidae</a:t>
            </a:r>
            <a:endParaRPr lang="en-US" sz="2000" dirty="0"/>
          </a:p>
          <a:p>
            <a:pPr lvl="1">
              <a:buClr>
                <a:schemeClr val="tx1"/>
              </a:buClr>
              <a:defRPr/>
            </a:pPr>
            <a:r>
              <a:rPr lang="en-US" sz="2000" dirty="0" err="1"/>
              <a:t>Lepisosteidae</a:t>
            </a:r>
            <a:endParaRPr lang="en-US" sz="2000" dirty="0"/>
          </a:p>
          <a:p>
            <a:pPr lvl="1">
              <a:buClr>
                <a:schemeClr val="tx1"/>
              </a:buClr>
              <a:defRPr/>
            </a:pPr>
            <a:r>
              <a:rPr lang="en-US" sz="2000" dirty="0" err="1"/>
              <a:t>Acipenseridae</a:t>
            </a:r>
            <a:endParaRPr lang="el-GR" sz="2000" dirty="0"/>
          </a:p>
          <a:p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1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58183" y="1854200"/>
            <a:ext cx="3223371" cy="2068513"/>
          </a:xfrm>
        </p:spPr>
      </p:pic>
      <p:sp>
        <p:nvSpPr>
          <p:cNvPr id="9" name="Footer Placeholder 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1η. Μορφολογία Ιχθύων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8173590" y="3645714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1</a:t>
            </a:r>
            <a:r>
              <a:rPr lang="el-GR" sz="1200" b="1" dirty="0" smtClean="0"/>
              <a:t>9</a:t>
            </a:r>
            <a:endParaRPr lang="el-GR" sz="12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7793677" y="5885676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b="1" dirty="0" smtClean="0"/>
              <a:t>20</a:t>
            </a:r>
            <a:endParaRPr lang="el-GR" sz="1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1" name="Rectangle 3"/>
          <p:cNvSpPr>
            <a:spLocks noGrp="1" noChangeArrowheads="1"/>
          </p:cNvSpPr>
          <p:nvPr>
            <p:ph type="title"/>
          </p:nvPr>
        </p:nvSpPr>
        <p:spPr>
          <a:noFill/>
          <a:ln>
            <a:noFill/>
          </a:ln>
        </p:spPr>
        <p:txBody>
          <a:bodyPr/>
          <a:lstStyle/>
          <a:p>
            <a:pPr eaLnBrk="1" hangingPunct="1">
              <a:defRPr/>
            </a:pPr>
            <a:r>
              <a:rPr lang="el-GR" sz="3200" b="1" dirty="0" smtClean="0">
                <a:solidFill>
                  <a:srgbClr val="9933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   </a:t>
            </a:r>
            <a:r>
              <a:rPr lang="el-GR" b="1" dirty="0" smtClean="0"/>
              <a:t>Κυκλοειδή λέπια</a:t>
            </a:r>
            <a:endParaRPr lang="en-GB" sz="3200" b="1" dirty="0" smtClean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08315" y="1854200"/>
            <a:ext cx="2756241" cy="2093683"/>
          </a:xfrm>
        </p:spPr>
      </p:pic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77760" y="4086224"/>
            <a:ext cx="3890962" cy="1954925"/>
          </a:xfrm>
        </p:spPr>
      </p:pic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1194707" y="1865086"/>
            <a:ext cx="3836988" cy="4309245"/>
          </a:xfrm>
        </p:spPr>
        <p:txBody>
          <a:bodyPr/>
          <a:lstStyle/>
          <a:p>
            <a:pPr>
              <a:lnSpc>
                <a:spcPct val="120000"/>
              </a:lnSpc>
              <a:spcBef>
                <a:spcPct val="30000"/>
              </a:spcBef>
              <a:buClr>
                <a:schemeClr val="tx1"/>
              </a:buClr>
              <a:defRPr/>
            </a:pPr>
            <a:r>
              <a:rPr lang="el-GR" sz="2400" b="1" dirty="0"/>
              <a:t>Κατώτερους Τελεόστεους</a:t>
            </a:r>
          </a:p>
          <a:p>
            <a:pPr>
              <a:lnSpc>
                <a:spcPct val="120000"/>
              </a:lnSpc>
              <a:spcBef>
                <a:spcPct val="30000"/>
              </a:spcBef>
              <a:buClr>
                <a:schemeClr val="tx1"/>
              </a:buClr>
              <a:defRPr/>
            </a:pPr>
            <a:r>
              <a:rPr lang="el-GR" sz="2400" b="1" dirty="0"/>
              <a:t>Δύο στοιβάδες</a:t>
            </a:r>
          </a:p>
          <a:p>
            <a:pPr lvl="1">
              <a:lnSpc>
                <a:spcPct val="120000"/>
              </a:lnSpc>
              <a:spcBef>
                <a:spcPct val="30000"/>
              </a:spcBef>
              <a:buClr>
                <a:schemeClr val="tx1"/>
              </a:buClr>
              <a:defRPr/>
            </a:pPr>
            <a:r>
              <a:rPr lang="el-GR" sz="2000" b="1" dirty="0"/>
              <a:t>Οδοντίνη</a:t>
            </a:r>
          </a:p>
          <a:p>
            <a:pPr lvl="1">
              <a:lnSpc>
                <a:spcPct val="120000"/>
              </a:lnSpc>
              <a:spcBef>
                <a:spcPct val="30000"/>
              </a:spcBef>
              <a:buClr>
                <a:schemeClr val="tx1"/>
              </a:buClr>
              <a:defRPr/>
            </a:pPr>
            <a:r>
              <a:rPr lang="el-GR" sz="2000" b="1" dirty="0"/>
              <a:t>Οστείνη</a:t>
            </a:r>
          </a:p>
          <a:p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1η. Μορφολογία Ιχθύων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945236" y="3725776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b="1" dirty="0" smtClean="0"/>
              <a:t>21</a:t>
            </a:r>
            <a:endParaRPr lang="el-GR" sz="12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7314748" y="5764150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b="1" dirty="0" smtClean="0"/>
              <a:t>22</a:t>
            </a:r>
            <a:endParaRPr lang="el-GR" sz="1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9" name="Rectangle 3"/>
          <p:cNvSpPr>
            <a:spLocks noGrp="1" noChangeArrowheads="1"/>
          </p:cNvSpPr>
          <p:nvPr>
            <p:ph type="title"/>
          </p:nvPr>
        </p:nvSpPr>
        <p:spPr>
          <a:noFill/>
          <a:ln>
            <a:noFill/>
          </a:ln>
        </p:spPr>
        <p:txBody>
          <a:bodyPr/>
          <a:lstStyle/>
          <a:p>
            <a:pPr eaLnBrk="1" hangingPunct="1">
              <a:defRPr/>
            </a:pPr>
            <a:r>
              <a:rPr lang="el-GR" sz="3200" b="1" dirty="0" smtClean="0">
                <a:solidFill>
                  <a:srgbClr val="9933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   </a:t>
            </a:r>
            <a:r>
              <a:rPr lang="el-GR" b="1" dirty="0" smtClean="0"/>
              <a:t>Κτενοειδή λέπια</a:t>
            </a:r>
            <a:endParaRPr lang="en-GB" sz="3200" b="1" dirty="0" smtClean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95517" y="1854200"/>
            <a:ext cx="2548704" cy="2068513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12495" y="4036558"/>
            <a:ext cx="3490685" cy="2114550"/>
          </a:xfrm>
        </p:spPr>
      </p:pic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1310821" y="1841863"/>
            <a:ext cx="3836988" cy="4309245"/>
          </a:xfrm>
        </p:spPr>
        <p:txBody>
          <a:bodyPr/>
          <a:lstStyle/>
          <a:p>
            <a:pPr>
              <a:lnSpc>
                <a:spcPct val="120000"/>
              </a:lnSpc>
              <a:spcBef>
                <a:spcPct val="30000"/>
              </a:spcBef>
              <a:buClr>
                <a:schemeClr val="tx1"/>
              </a:buClr>
              <a:defRPr/>
            </a:pPr>
            <a:r>
              <a:rPr lang="el-GR" sz="2400" b="1" dirty="0"/>
              <a:t>Ανώτερους Τελεόστεους</a:t>
            </a:r>
          </a:p>
          <a:p>
            <a:pPr>
              <a:lnSpc>
                <a:spcPct val="120000"/>
              </a:lnSpc>
              <a:spcBef>
                <a:spcPct val="30000"/>
              </a:spcBef>
              <a:buClr>
                <a:schemeClr val="tx1"/>
              </a:buClr>
              <a:defRPr/>
            </a:pPr>
            <a:r>
              <a:rPr lang="el-GR" sz="2400" b="1" dirty="0"/>
              <a:t>Δύο στοιβάδες</a:t>
            </a:r>
          </a:p>
          <a:p>
            <a:pPr lvl="1">
              <a:lnSpc>
                <a:spcPct val="120000"/>
              </a:lnSpc>
              <a:spcBef>
                <a:spcPct val="30000"/>
              </a:spcBef>
              <a:buClr>
                <a:schemeClr val="tx1"/>
              </a:buClr>
              <a:defRPr/>
            </a:pPr>
            <a:r>
              <a:rPr lang="el-GR" sz="2000" b="1" dirty="0"/>
              <a:t>Οδοντίνη</a:t>
            </a:r>
          </a:p>
          <a:p>
            <a:pPr lvl="1">
              <a:lnSpc>
                <a:spcPct val="120000"/>
              </a:lnSpc>
              <a:spcBef>
                <a:spcPct val="30000"/>
              </a:spcBef>
              <a:buClr>
                <a:schemeClr val="tx1"/>
              </a:buClr>
              <a:defRPr/>
            </a:pPr>
            <a:r>
              <a:rPr lang="el-GR" sz="2000" b="1" dirty="0"/>
              <a:t>Οστείνη</a:t>
            </a:r>
          </a:p>
          <a:p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1η. Μορφολογία Ιχθύων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793677" y="3702636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b="1" dirty="0" smtClean="0"/>
              <a:t>23</a:t>
            </a:r>
            <a:endParaRPr lang="el-GR" sz="12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7303180" y="5874109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b="1" dirty="0" smtClean="0"/>
              <a:t>24</a:t>
            </a:r>
            <a:endParaRPr lang="el-GR" sz="1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3" name="Rectangle 3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>
              <a:defRPr/>
            </a:pPr>
            <a:r>
              <a:rPr lang="el-GR" sz="3600" b="1" dirty="0" smtClean="0"/>
              <a:t>Μπορεί ένα ψάρι να έχει περισσότερο από ένα τύπο λεπιών </a:t>
            </a:r>
            <a:r>
              <a:rPr lang="en-US" sz="3600" b="1" dirty="0" smtClean="0"/>
              <a:t>;</a:t>
            </a:r>
            <a:endParaRPr lang="en-GB" sz="3600" b="1" dirty="0" smtClean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50963" y="1825625"/>
            <a:ext cx="5842074" cy="4351338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1η. Μορφολογία Ιχθύων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493037" y="5899964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b="1" dirty="0" smtClean="0"/>
              <a:t>25</a:t>
            </a:r>
            <a:endParaRPr lang="el-GR" sz="1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l-GR" sz="3600" dirty="0" smtClean="0"/>
              <a:t>Μπορεί το είδος των λεπιών να διαφέρει ανάλογα με το φύλο </a:t>
            </a:r>
            <a:r>
              <a:rPr lang="en-US" sz="3600" dirty="0" smtClean="0"/>
              <a:t>;</a:t>
            </a:r>
            <a:endParaRPr lang="en-GB" sz="3600" dirty="0" smtClean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8650" y="1906591"/>
            <a:ext cx="7886700" cy="3724949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1η. Μορφολογία Ιχθύων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069073" y="5222630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b="1" dirty="0" smtClean="0"/>
              <a:t>26</a:t>
            </a:r>
            <a:endParaRPr lang="el-GR" sz="1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l-GR" sz="3600" b="1" dirty="0" smtClean="0"/>
              <a:t>Όλα τα λέπια έχουν το ίδιο μέγεθος </a:t>
            </a:r>
            <a:r>
              <a:rPr lang="en-US" sz="3600" b="1" dirty="0" smtClean="0"/>
              <a:t>;</a:t>
            </a:r>
            <a:endParaRPr lang="en-GB" sz="3600" b="1" dirty="0" smtClean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99488" y="1690689"/>
            <a:ext cx="4635342" cy="4207810"/>
          </a:xfrm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54144" y="3053487"/>
            <a:ext cx="1474839" cy="1482213"/>
          </a:xfr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1η. Μορφολογία Ιχθύων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834830" y="5621499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b="1" dirty="0" smtClean="0"/>
              <a:t>27</a:t>
            </a:r>
            <a:endParaRPr lang="el-GR" sz="1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7606537" y="4258701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b="1" dirty="0" smtClean="0"/>
              <a:t>28</a:t>
            </a:r>
            <a:endParaRPr lang="el-GR" sz="1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281498" y="473910"/>
            <a:ext cx="4624330" cy="1600200"/>
          </a:xfrm>
        </p:spPr>
        <p:txBody>
          <a:bodyPr>
            <a:normAutofit/>
          </a:bodyPr>
          <a:lstStyle/>
          <a:p>
            <a:r>
              <a:rPr lang="el-GR" sz="3600" dirty="0"/>
              <a:t>Σχέσεις μήκους λεπιών και μήκους ψαριών</a:t>
            </a:r>
            <a:endParaRPr lang="en-US" sz="36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1η. Μορφολογία Ιχθύων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13" name="Rectangle 6"/>
          <p:cNvSpPr>
            <a:spLocks noGrp="1" noChangeArrowheads="1"/>
          </p:cNvSpPr>
          <p:nvPr>
            <p:ph type="body" sz="half" idx="2"/>
          </p:nvPr>
        </p:nvSpPr>
        <p:spPr bwMode="auto">
          <a:xfrm>
            <a:off x="629841" y="2463708"/>
            <a:ext cx="4508216" cy="308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GB" altLang="el-GR" sz="2400" b="1" dirty="0">
                <a:latin typeface="+mn-lt"/>
              </a:rPr>
              <a:t>L</a:t>
            </a:r>
            <a:r>
              <a:rPr lang="en-GB" altLang="el-GR" sz="2400" b="1" baseline="-25000" dirty="0">
                <a:latin typeface="+mn-lt"/>
              </a:rPr>
              <a:t>x</a:t>
            </a:r>
            <a:r>
              <a:rPr lang="en-GB" altLang="el-GR" sz="2400" b="1" dirty="0">
                <a:latin typeface="+mn-lt"/>
              </a:rPr>
              <a:t> = </a:t>
            </a:r>
            <a:r>
              <a:rPr lang="en-GB" altLang="el-GR" sz="2400" b="1" dirty="0" err="1">
                <a:latin typeface="+mn-lt"/>
              </a:rPr>
              <a:t>L</a:t>
            </a:r>
            <a:r>
              <a:rPr lang="en-GB" altLang="el-GR" sz="2400" b="1" baseline="-25000" dirty="0" err="1">
                <a:latin typeface="+mn-lt"/>
              </a:rPr>
              <a:t>p</a:t>
            </a:r>
            <a:r>
              <a:rPr lang="en-GB" altLang="el-GR" sz="2400" b="1" dirty="0">
                <a:latin typeface="+mn-lt"/>
              </a:rPr>
              <a:t> ( </a:t>
            </a:r>
            <a:r>
              <a:rPr lang="en-GB" altLang="el-GR" sz="2400" b="1" dirty="0" err="1">
                <a:latin typeface="+mn-lt"/>
              </a:rPr>
              <a:t>S</a:t>
            </a:r>
            <a:r>
              <a:rPr lang="en-GB" altLang="el-GR" sz="2400" b="1" baseline="-25000" dirty="0" err="1">
                <a:latin typeface="+mn-lt"/>
              </a:rPr>
              <a:t>x</a:t>
            </a:r>
            <a:r>
              <a:rPr lang="en-GB" altLang="el-GR" sz="2400" b="1" dirty="0">
                <a:latin typeface="+mn-lt"/>
              </a:rPr>
              <a:t>/</a:t>
            </a:r>
            <a:r>
              <a:rPr lang="en-GB" altLang="el-GR" sz="2400" b="1" dirty="0" err="1">
                <a:latin typeface="+mn-lt"/>
              </a:rPr>
              <a:t>S</a:t>
            </a:r>
            <a:r>
              <a:rPr lang="en-GB" altLang="el-GR" sz="2400" b="1" baseline="-25000" dirty="0" err="1">
                <a:latin typeface="+mn-lt"/>
              </a:rPr>
              <a:t>p</a:t>
            </a:r>
            <a:r>
              <a:rPr lang="en-GB" altLang="el-GR" sz="2400" b="1" dirty="0">
                <a:latin typeface="+mn-lt"/>
              </a:rPr>
              <a:t>)   Lea’s </a:t>
            </a:r>
            <a:r>
              <a:rPr lang="en-GB" altLang="el-GR" sz="2400" b="1" dirty="0" smtClean="0">
                <a:latin typeface="+mn-lt"/>
              </a:rPr>
              <a:t>1910</a:t>
            </a:r>
          </a:p>
          <a:p>
            <a:endParaRPr lang="en-GB" altLang="el-GR" sz="2000" b="1" dirty="0">
              <a:latin typeface="+mn-lt"/>
            </a:endParaRPr>
          </a:p>
          <a:p>
            <a:pPr>
              <a:lnSpc>
                <a:spcPct val="120000"/>
              </a:lnSpc>
              <a:spcBef>
                <a:spcPct val="30000"/>
              </a:spcBef>
            </a:pPr>
            <a:r>
              <a:rPr lang="el-GR" altLang="el-GR" sz="2000" dirty="0">
                <a:latin typeface="+mn-lt"/>
              </a:rPr>
              <a:t>Lx  = μήκος στο χρόνο χ</a:t>
            </a:r>
          </a:p>
          <a:p>
            <a:pPr>
              <a:lnSpc>
                <a:spcPct val="120000"/>
              </a:lnSpc>
              <a:spcBef>
                <a:spcPct val="30000"/>
              </a:spcBef>
            </a:pPr>
            <a:r>
              <a:rPr lang="el-GR" altLang="el-GR" sz="2000" dirty="0">
                <a:latin typeface="+mn-lt"/>
              </a:rPr>
              <a:t>Lp  = μήκος στη σύλληψη</a:t>
            </a:r>
          </a:p>
          <a:p>
            <a:pPr>
              <a:lnSpc>
                <a:spcPct val="120000"/>
              </a:lnSpc>
              <a:spcBef>
                <a:spcPct val="30000"/>
              </a:spcBef>
            </a:pPr>
            <a:r>
              <a:rPr lang="el-GR" altLang="el-GR" sz="2000" dirty="0">
                <a:latin typeface="+mn-lt"/>
              </a:rPr>
              <a:t>Sx   = μήκος ακτίνας λεπιού στο χρόνο χ</a:t>
            </a:r>
          </a:p>
          <a:p>
            <a:pPr>
              <a:lnSpc>
                <a:spcPct val="120000"/>
              </a:lnSpc>
              <a:spcBef>
                <a:spcPct val="30000"/>
              </a:spcBef>
            </a:pPr>
            <a:r>
              <a:rPr lang="el-GR" altLang="el-GR" sz="2000" dirty="0">
                <a:latin typeface="+mn-lt"/>
              </a:rPr>
              <a:t>Sp   = μήκος ακτίνας λεπιού στη σύλληψη</a:t>
            </a:r>
            <a:endParaRPr lang="en-GB" altLang="el-GR" sz="2000" dirty="0">
              <a:latin typeface="+mn-lt"/>
            </a:endParaRPr>
          </a:p>
          <a:p>
            <a:endParaRPr lang="en-GB" altLang="el-GR" sz="2000" b="1" dirty="0">
              <a:latin typeface="Times New Roman Greek" panose="02020603050405020304" pitchFamily="18" charset="0"/>
            </a:endParaRPr>
          </a:p>
        </p:txBody>
      </p:sp>
      <p:pic>
        <p:nvPicPr>
          <p:cNvPr id="16" name="Picture Placeholder 15"/>
          <p:cNvPicPr>
            <a:picLocks noGrp="1" noChangeAspect="1"/>
          </p:cNvPicPr>
          <p:nvPr>
            <p:ph type="pic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22321" t="-282" r="-22321" b="-282"/>
          <a:stretch/>
        </p:blipFill>
        <p:spPr>
          <a:xfrm>
            <a:off x="4395391" y="677110"/>
            <a:ext cx="4629150" cy="5387141"/>
          </a:xfrm>
        </p:spPr>
      </p:pic>
      <p:sp>
        <p:nvSpPr>
          <p:cNvPr id="7" name="TextBox 6"/>
          <p:cNvSpPr txBox="1"/>
          <p:nvPr/>
        </p:nvSpPr>
        <p:spPr>
          <a:xfrm>
            <a:off x="8154540" y="5779335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b="1" dirty="0" smtClean="0"/>
              <a:t>29</a:t>
            </a:r>
            <a:endParaRPr lang="el-GR" sz="1200" b="1" dirty="0"/>
          </a:p>
        </p:txBody>
      </p:sp>
    </p:spTree>
    <p:extLst>
      <p:ext uri="{BB962C8B-B14F-4D97-AF65-F5344CB8AC3E}">
        <p14:creationId xmlns:p14="http://schemas.microsoft.com/office/powerpoint/2010/main" xmlns="" val="4279616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l-GR" b="1" dirty="0" smtClean="0"/>
              <a:t>Δ</a:t>
            </a:r>
            <a:r>
              <a:rPr lang="el-GR" dirty="0" smtClean="0"/>
              <a:t>ερμικές σκληρύνσεις</a:t>
            </a:r>
            <a:endParaRPr lang="el-GR" b="1" dirty="0" smtClean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24027" y="1825625"/>
            <a:ext cx="6495945" cy="4351338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1η. Μορφολογία Ιχθύων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478212" y="5835691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30</a:t>
            </a:r>
            <a:endParaRPr lang="el-GR" sz="1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Ορισμός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sz="2400" dirty="0"/>
              <a:t>Τα ψάρια είναι υδρόβια, ποικιλόθερμα </a:t>
            </a:r>
            <a:r>
              <a:rPr lang="el-GR" sz="2400" dirty="0" smtClean="0"/>
              <a:t>Σπονδυλόζωα</a:t>
            </a:r>
            <a:r>
              <a:rPr lang="en-US" sz="2400" dirty="0" smtClean="0"/>
              <a:t>,</a:t>
            </a:r>
            <a:r>
              <a:rPr lang="el-GR" sz="2400" dirty="0" smtClean="0"/>
              <a:t> </a:t>
            </a:r>
            <a:endParaRPr lang="el-GR" sz="2400" dirty="0"/>
          </a:p>
          <a:p>
            <a:pPr marL="457200" indent="0">
              <a:buNone/>
            </a:pPr>
            <a:r>
              <a:rPr lang="el-GR" sz="2400" dirty="0"/>
              <a:t>που αναπνέουν με βράγχια και </a:t>
            </a:r>
          </a:p>
          <a:p>
            <a:pPr marL="457200" indent="0">
              <a:buNone/>
            </a:pPr>
            <a:r>
              <a:rPr lang="el-GR" sz="2400" dirty="0"/>
              <a:t>έχουν άκρα με τη μορφή πτερυγίων. </a:t>
            </a:r>
            <a:endParaRPr lang="en-US" sz="2400" dirty="0" smtClean="0"/>
          </a:p>
          <a:p>
            <a:pPr marL="0" indent="0">
              <a:buNone/>
            </a:pPr>
            <a:endParaRPr lang="el-GR" sz="2400" dirty="0"/>
          </a:p>
          <a:p>
            <a:r>
              <a:rPr lang="el-GR" sz="2400" dirty="0"/>
              <a:t>Το δέρμα τους συνήθως καλύπτεται από λέπια δερμικής προέλευσης. 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1η. Μορφολογία Ιχθύων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l-GR" b="1" dirty="0" smtClean="0"/>
              <a:t>Τι είναι</a:t>
            </a:r>
            <a:r>
              <a:rPr lang="en-US" dirty="0"/>
              <a:t>;</a:t>
            </a:r>
            <a:endParaRPr lang="el-GR" b="1" dirty="0" smtClean="0"/>
          </a:p>
        </p:txBody>
      </p:sp>
      <p:sp>
        <p:nvSpPr>
          <p:cNvPr id="34820" name="Rectangle 3"/>
          <p:cNvSpPr>
            <a:spLocks noGrp="1" noChangeArrowheads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 eaLnBrk="1" hangingPunct="1">
              <a:lnSpc>
                <a:spcPct val="120000"/>
              </a:lnSpc>
              <a:spcBef>
                <a:spcPct val="30000"/>
              </a:spcBef>
            </a:pPr>
            <a:r>
              <a:rPr lang="el-GR" altLang="el-GR" sz="2200" dirty="0" smtClean="0"/>
              <a:t>Σκληροί σχηματισμοί που αναπτύσσονται μέσα στο δέρμα και καλύπτουν ολόκληρο ή μέρος του σώματος αρτίγονων ψαριών.</a:t>
            </a:r>
          </a:p>
          <a:p>
            <a:pPr eaLnBrk="1" hangingPunct="1">
              <a:lnSpc>
                <a:spcPct val="120000"/>
              </a:lnSpc>
              <a:spcBef>
                <a:spcPct val="30000"/>
              </a:spcBef>
            </a:pPr>
            <a:r>
              <a:rPr lang="el-GR" altLang="el-GR" sz="2200" dirty="0" smtClean="0"/>
              <a:t>Μπορεί να είναι </a:t>
            </a:r>
          </a:p>
          <a:p>
            <a:pPr lvl="1" eaLnBrk="1" hangingPunct="1">
              <a:lnSpc>
                <a:spcPct val="120000"/>
              </a:lnSpc>
              <a:spcBef>
                <a:spcPct val="30000"/>
              </a:spcBef>
            </a:pPr>
            <a:r>
              <a:rPr lang="el-GR" altLang="el-GR" sz="2200" dirty="0" smtClean="0"/>
              <a:t>Πολύ ανθεκτικά λέπια ή</a:t>
            </a:r>
          </a:p>
          <a:p>
            <a:pPr lvl="1" eaLnBrk="1" hangingPunct="1">
              <a:lnSpc>
                <a:spcPct val="120000"/>
              </a:lnSpc>
              <a:spcBef>
                <a:spcPct val="30000"/>
              </a:spcBef>
            </a:pPr>
            <a:r>
              <a:rPr lang="el-GR" altLang="el-GR" sz="2200" dirty="0" smtClean="0"/>
              <a:t>Οστέινες πλάκες</a:t>
            </a:r>
          </a:p>
          <a:p>
            <a:pPr eaLnBrk="1" hangingPunct="1">
              <a:lnSpc>
                <a:spcPct val="120000"/>
              </a:lnSpc>
              <a:spcBef>
                <a:spcPct val="30000"/>
              </a:spcBef>
            </a:pPr>
            <a:r>
              <a:rPr lang="el-GR" altLang="el-GR" sz="2200" dirty="0" smtClean="0"/>
              <a:t>Ορισμένοι σχηματισμοί ενώνονται με τον ενδοσκελετό, π.χ. </a:t>
            </a:r>
          </a:p>
          <a:p>
            <a:pPr lvl="1" eaLnBrk="1" hangingPunct="1">
              <a:lnSpc>
                <a:spcPct val="120000"/>
              </a:lnSpc>
              <a:spcBef>
                <a:spcPct val="30000"/>
              </a:spcBef>
            </a:pPr>
            <a:r>
              <a:rPr lang="el-GR" altLang="el-GR" sz="2200" dirty="0" smtClean="0"/>
              <a:t>Με την κρανιακή κάψα ή </a:t>
            </a:r>
          </a:p>
          <a:p>
            <a:pPr lvl="1" eaLnBrk="1" hangingPunct="1">
              <a:lnSpc>
                <a:spcPct val="120000"/>
              </a:lnSpc>
              <a:spcBef>
                <a:spcPct val="30000"/>
              </a:spcBef>
            </a:pPr>
            <a:r>
              <a:rPr lang="el-GR" altLang="el-GR" sz="2200" dirty="0" smtClean="0"/>
              <a:t>Με την ωμική ζώνη</a:t>
            </a:r>
          </a:p>
          <a:p>
            <a:pPr eaLnBrk="1" hangingPunct="1">
              <a:lnSpc>
                <a:spcPct val="120000"/>
              </a:lnSpc>
              <a:spcBef>
                <a:spcPct val="30000"/>
              </a:spcBef>
            </a:pPr>
            <a:endParaRPr lang="el-GR" altLang="el-GR" sz="2000" dirty="0" smtClean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38782" y="1825625"/>
            <a:ext cx="2998932" cy="3763948"/>
          </a:xfrm>
        </p:spPr>
      </p:pic>
      <p:sp>
        <p:nvSpPr>
          <p:cNvPr id="143366" name="Rectangle 6"/>
          <p:cNvSpPr>
            <a:spLocks noChangeArrowheads="1"/>
          </p:cNvSpPr>
          <p:nvPr/>
        </p:nvSpPr>
        <p:spPr bwMode="auto">
          <a:xfrm>
            <a:off x="4653117" y="5589573"/>
            <a:ext cx="3370262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l-GR" altLang="el-GR" sz="1600" b="1" dirty="0">
                <a:latin typeface="+mn-lt"/>
              </a:rPr>
              <a:t>Θώρακας από οστέινες πλάκες</a:t>
            </a:r>
          </a:p>
          <a:p>
            <a:pPr algn="ctr" eaLnBrk="1" hangingPunct="1"/>
            <a:r>
              <a:rPr lang="en-US" altLang="el-GR" sz="1600" b="1" dirty="0" err="1">
                <a:latin typeface="+mn-lt"/>
              </a:rPr>
              <a:t>Syngnathidae</a:t>
            </a:r>
            <a:r>
              <a:rPr lang="el-GR" altLang="el-GR" sz="1600" b="1" dirty="0">
                <a:latin typeface="+mn-lt"/>
              </a:rPr>
              <a:t/>
            </a:r>
            <a:br>
              <a:rPr lang="el-GR" altLang="el-GR" sz="1600" b="1" dirty="0">
                <a:latin typeface="+mn-lt"/>
              </a:rPr>
            </a:br>
            <a:endParaRPr lang="el-GR" altLang="el-GR" sz="1600" b="1" dirty="0">
              <a:latin typeface="+mn-lt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1η. Μορφολογία Ιχθύων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495954" y="5083152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31</a:t>
            </a:r>
            <a:endParaRPr lang="el-GR" sz="1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Καταγωγή και Εξέλιξη</a:t>
            </a:r>
            <a:r>
              <a:rPr lang="en-US" dirty="0" smtClean="0"/>
              <a:t> 1/2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73149" y="1673225"/>
            <a:ext cx="3886200" cy="1512661"/>
          </a:xfrm>
        </p:spPr>
        <p:txBody>
          <a:bodyPr/>
          <a:lstStyle/>
          <a:p>
            <a:pPr>
              <a:lnSpc>
                <a:spcPct val="120000"/>
              </a:lnSpc>
              <a:spcBef>
                <a:spcPct val="30000"/>
              </a:spcBef>
              <a:buNone/>
              <a:defRPr/>
            </a:pPr>
            <a:r>
              <a:rPr lang="el-GR" sz="2000" b="1" dirty="0"/>
              <a:t>ΑΓΝΑΘΑ</a:t>
            </a:r>
            <a:endParaRPr lang="el-GR" sz="2000" dirty="0"/>
          </a:p>
          <a:p>
            <a:pPr>
              <a:lnSpc>
                <a:spcPct val="120000"/>
              </a:lnSpc>
              <a:spcBef>
                <a:spcPct val="30000"/>
              </a:spcBef>
              <a:defRPr/>
            </a:pPr>
            <a:r>
              <a:rPr lang="el-GR" sz="2000" dirty="0"/>
              <a:t>Οστρακόδερμοι +</a:t>
            </a:r>
            <a:endParaRPr lang="en-US" sz="2000" dirty="0"/>
          </a:p>
          <a:p>
            <a:pPr>
              <a:lnSpc>
                <a:spcPct val="120000"/>
              </a:lnSpc>
              <a:spcBef>
                <a:spcPct val="30000"/>
              </a:spcBef>
              <a:defRPr/>
            </a:pPr>
            <a:r>
              <a:rPr lang="el-GR" sz="2000" dirty="0"/>
              <a:t>Σιλουρίου - Δεβονίου</a:t>
            </a:r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3149" y="3168421"/>
            <a:ext cx="7272565" cy="2895313"/>
          </a:xfr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1η. Μορφολογία Ιχθύων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964557" y="5779077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32</a:t>
            </a:r>
            <a:endParaRPr lang="el-GR" sz="1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Καταγωγή και Εξέλιξη</a:t>
            </a:r>
            <a:r>
              <a:rPr lang="en-US" dirty="0" smtClean="0"/>
              <a:t> 2/2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73149" y="1673225"/>
            <a:ext cx="3886200" cy="1512661"/>
          </a:xfrm>
        </p:spPr>
        <p:txBody>
          <a:bodyPr/>
          <a:lstStyle/>
          <a:p>
            <a:pPr>
              <a:lnSpc>
                <a:spcPct val="120000"/>
              </a:lnSpc>
              <a:spcBef>
                <a:spcPct val="30000"/>
              </a:spcBef>
              <a:buNone/>
              <a:defRPr/>
            </a:pPr>
            <a:r>
              <a:rPr lang="el-GR" sz="2000" b="1" dirty="0"/>
              <a:t>ΓΝΑΘΟΣΤΟΜΑ</a:t>
            </a:r>
          </a:p>
          <a:p>
            <a:pPr>
              <a:lnSpc>
                <a:spcPct val="120000"/>
              </a:lnSpc>
              <a:spcBef>
                <a:spcPct val="30000"/>
              </a:spcBef>
              <a:defRPr/>
            </a:pPr>
            <a:r>
              <a:rPr lang="el-GR" sz="2000" dirty="0"/>
              <a:t>Πλακόδερμοι +</a:t>
            </a:r>
          </a:p>
          <a:p>
            <a:pPr>
              <a:lnSpc>
                <a:spcPct val="120000"/>
              </a:lnSpc>
              <a:spcBef>
                <a:spcPct val="30000"/>
              </a:spcBef>
              <a:defRPr/>
            </a:pPr>
            <a:r>
              <a:rPr lang="el-GR" sz="2000" dirty="0"/>
              <a:t>Ακανθόδιοι +</a:t>
            </a:r>
          </a:p>
          <a:p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3149" y="3185886"/>
            <a:ext cx="7127421" cy="2927130"/>
          </a:xfrm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1η. Μορφολογία Ιχθύων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793677" y="5836017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33</a:t>
            </a:r>
            <a:endParaRPr lang="el-GR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035863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Ολόστεοι, Πολυπτερύγιοι</a:t>
            </a:r>
            <a:endParaRPr lang="en-US" dirty="0"/>
          </a:p>
        </p:txBody>
      </p:sp>
      <p:sp>
        <p:nvSpPr>
          <p:cNvPr id="37892" name="Rectangle 3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pPr marL="0" indent="0" eaLnBrk="1" hangingPunct="1">
              <a:lnSpc>
                <a:spcPct val="120000"/>
              </a:lnSpc>
              <a:spcBef>
                <a:spcPct val="30000"/>
              </a:spcBef>
              <a:buNone/>
            </a:pPr>
            <a:r>
              <a:rPr lang="el-GR" altLang="el-GR" sz="2000" dirty="0" smtClean="0"/>
              <a:t>Στους </a:t>
            </a:r>
            <a:r>
              <a:rPr lang="el-GR" altLang="el-GR" sz="2000" b="1" dirty="0" smtClean="0"/>
              <a:t>Ολόστεους</a:t>
            </a:r>
            <a:r>
              <a:rPr lang="el-GR" altLang="el-GR" sz="2000" dirty="0" smtClean="0"/>
              <a:t> και στους </a:t>
            </a:r>
            <a:r>
              <a:rPr lang="el-GR" altLang="el-GR" sz="2000" b="1" dirty="0" smtClean="0"/>
              <a:t>Πολυπτερύγιους,  </a:t>
            </a:r>
          </a:p>
          <a:p>
            <a:pPr marL="0" indent="0" eaLnBrk="1" hangingPunct="1">
              <a:lnSpc>
                <a:spcPct val="120000"/>
              </a:lnSpc>
              <a:spcBef>
                <a:spcPct val="30000"/>
              </a:spcBef>
              <a:buNone/>
            </a:pPr>
            <a:r>
              <a:rPr lang="el-GR" altLang="el-GR" sz="2000" dirty="0" smtClean="0"/>
              <a:t>τα γανοειδή λέπια </a:t>
            </a:r>
          </a:p>
          <a:p>
            <a:pPr marL="0" indent="0" eaLnBrk="1" hangingPunct="1">
              <a:lnSpc>
                <a:spcPct val="120000"/>
              </a:lnSpc>
              <a:spcBef>
                <a:spcPct val="30000"/>
              </a:spcBef>
              <a:buNone/>
            </a:pPr>
            <a:r>
              <a:rPr lang="el-GR" altLang="el-GR" sz="2000" dirty="0" smtClean="0"/>
              <a:t>λόγω του πάχους τους και του τρόπου συνδέσεως τους μετατρέπονται σε ένα πραγματικό θώρακα.</a:t>
            </a:r>
          </a:p>
          <a:p>
            <a:pPr eaLnBrk="1" hangingPunct="1">
              <a:lnSpc>
                <a:spcPct val="120000"/>
              </a:lnSpc>
              <a:spcBef>
                <a:spcPct val="30000"/>
              </a:spcBef>
              <a:buFontTx/>
              <a:buNone/>
            </a:pPr>
            <a:endParaRPr lang="el-GR" altLang="el-GR" sz="2000" b="1" dirty="0" smtClean="0">
              <a:solidFill>
                <a:schemeClr val="tx2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14850" y="2478589"/>
            <a:ext cx="3886200" cy="2493865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1η. Μορφολογία Ιχθύων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059290" y="4566017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34</a:t>
            </a:r>
            <a:endParaRPr lang="el-GR" sz="1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smtClean="0"/>
              <a:t>Τελεόστεοι, 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err="1" smtClean="0"/>
              <a:t>Diodondidae</a:t>
            </a:r>
            <a:r>
              <a:rPr lang="en-US" sz="4000" dirty="0" smtClean="0"/>
              <a:t> - </a:t>
            </a:r>
            <a:r>
              <a:rPr lang="en-US" sz="4000" dirty="0" err="1" smtClean="0"/>
              <a:t>Tetraodondidae</a:t>
            </a:r>
            <a:endParaRPr lang="en-US" sz="40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38951" y="1853430"/>
            <a:ext cx="3045922" cy="2572657"/>
          </a:xfrm>
        </p:spPr>
      </p:pic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572000" y="4663053"/>
            <a:ext cx="3890962" cy="1467305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600"/>
              </a:spcBef>
              <a:buNone/>
            </a:pPr>
            <a:r>
              <a:rPr lang="en-US" altLang="el-GR" sz="2000" b="1" dirty="0"/>
              <a:t>Pufferfish</a:t>
            </a:r>
            <a:endParaRPr lang="el-GR" altLang="el-GR" sz="2000" b="1" dirty="0"/>
          </a:p>
          <a:p>
            <a:pPr marL="0" indent="0" algn="ctr">
              <a:spcBef>
                <a:spcPts val="600"/>
              </a:spcBef>
              <a:buNone/>
            </a:pPr>
            <a:r>
              <a:rPr lang="el-GR" altLang="el-GR" sz="2000" dirty="0"/>
              <a:t>Διόγκωση του σώματος </a:t>
            </a:r>
          </a:p>
          <a:p>
            <a:pPr marL="0" indent="0" algn="ctr">
              <a:spcBef>
                <a:spcPts val="600"/>
              </a:spcBef>
              <a:buNone/>
            </a:pPr>
            <a:r>
              <a:rPr lang="el-GR" altLang="el-GR" sz="2000" dirty="0"/>
              <a:t>με απορρόφηση νερού </a:t>
            </a:r>
          </a:p>
          <a:p>
            <a:pPr marL="0" indent="0" algn="ctr">
              <a:spcBef>
                <a:spcPts val="600"/>
              </a:spcBef>
              <a:buNone/>
            </a:pPr>
            <a:r>
              <a:rPr lang="el-GR" altLang="el-GR" sz="2000" dirty="0"/>
              <a:t>ως αμυντική συμπεριφορά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>
              <a:lnSpc>
                <a:spcPct val="120000"/>
              </a:lnSpc>
              <a:spcBef>
                <a:spcPct val="30000"/>
              </a:spcBef>
            </a:pPr>
            <a:r>
              <a:rPr lang="el-GR" altLang="el-GR" sz="2000" b="1" dirty="0"/>
              <a:t>Στους Τελεόστεους τα κτενοειδή λέπια μετατρέπονται σε</a:t>
            </a:r>
          </a:p>
          <a:p>
            <a:pPr lvl="1">
              <a:lnSpc>
                <a:spcPct val="120000"/>
              </a:lnSpc>
              <a:spcBef>
                <a:spcPct val="30000"/>
              </a:spcBef>
            </a:pPr>
            <a:r>
              <a:rPr lang="el-GR" altLang="el-GR" sz="2000" dirty="0"/>
              <a:t>άκανθες ή</a:t>
            </a:r>
          </a:p>
          <a:p>
            <a:pPr lvl="1">
              <a:lnSpc>
                <a:spcPct val="120000"/>
              </a:lnSpc>
              <a:spcBef>
                <a:spcPct val="30000"/>
              </a:spcBef>
            </a:pPr>
            <a:r>
              <a:rPr lang="el-GR" altLang="el-GR" sz="2000" dirty="0"/>
              <a:t>ακανθοειδείς πλάκες</a:t>
            </a:r>
          </a:p>
          <a:p>
            <a:pPr lvl="1">
              <a:lnSpc>
                <a:spcPct val="120000"/>
              </a:lnSpc>
              <a:spcBef>
                <a:spcPct val="30000"/>
              </a:spcBef>
              <a:buNone/>
            </a:pPr>
            <a:endParaRPr lang="el-GR" altLang="el-GR" sz="2000" b="1" dirty="0"/>
          </a:p>
          <a:p>
            <a:pPr>
              <a:lnSpc>
                <a:spcPct val="120000"/>
              </a:lnSpc>
              <a:spcBef>
                <a:spcPct val="30000"/>
              </a:spcBef>
            </a:pPr>
            <a:r>
              <a:rPr lang="en-US" altLang="el-GR" sz="2000" b="1" dirty="0" err="1"/>
              <a:t>Diodondidae</a:t>
            </a:r>
            <a:r>
              <a:rPr lang="en-US" altLang="el-GR" sz="2000" b="1" dirty="0"/>
              <a:t> – </a:t>
            </a:r>
            <a:r>
              <a:rPr lang="en-US" altLang="el-GR" sz="2000" b="1" dirty="0" err="1"/>
              <a:t>Tetraodondidae</a:t>
            </a:r>
            <a:endParaRPr lang="en-US" altLang="el-GR" sz="2000" b="1" dirty="0"/>
          </a:p>
          <a:p>
            <a:pPr lvl="1">
              <a:lnSpc>
                <a:spcPct val="120000"/>
              </a:lnSpc>
              <a:spcBef>
                <a:spcPct val="30000"/>
              </a:spcBef>
            </a:pPr>
            <a:r>
              <a:rPr lang="el-GR" altLang="el-GR" sz="2000" dirty="0"/>
              <a:t>Λέπια ως σκληρίτες σπόγγων</a:t>
            </a:r>
          </a:p>
          <a:p>
            <a:pPr>
              <a:lnSpc>
                <a:spcPct val="120000"/>
              </a:lnSpc>
              <a:spcBef>
                <a:spcPct val="30000"/>
              </a:spcBef>
            </a:pPr>
            <a:endParaRPr lang="el-GR" altLang="el-GR" sz="2000" b="1" dirty="0">
              <a:solidFill>
                <a:schemeClr val="tx2"/>
              </a:solidFill>
            </a:endParaRPr>
          </a:p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1η. Μορφολογία Ιχθύων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643113" y="4082172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3</a:t>
            </a:r>
            <a:r>
              <a:rPr lang="el-GR" sz="1200" b="1" dirty="0" smtClean="0">
                <a:solidFill>
                  <a:schemeClr val="bg1"/>
                </a:solidFill>
              </a:rPr>
              <a:t>5</a:t>
            </a:r>
            <a:endParaRPr lang="el-GR" sz="1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 err="1" smtClean="0"/>
              <a:t>Tetraodontiformes</a:t>
            </a:r>
            <a:r>
              <a:rPr lang="el-GR" dirty="0" smtClean="0"/>
              <a:t>    </a:t>
            </a:r>
            <a:endParaRPr lang="el-GR" dirty="0" smtClean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39940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1041439" y="1825625"/>
            <a:ext cx="3886200" cy="4351338"/>
          </a:xfrm>
        </p:spPr>
        <p:txBody>
          <a:bodyPr/>
          <a:lstStyle/>
          <a:p>
            <a:pPr eaLnBrk="1" hangingPunct="1">
              <a:spcBef>
                <a:spcPts val="600"/>
              </a:spcBef>
            </a:pPr>
            <a:endParaRPr lang="el-GR" altLang="el-GR" sz="2000" b="1" dirty="0" smtClean="0">
              <a:solidFill>
                <a:schemeClr val="tx2"/>
              </a:solidFill>
            </a:endParaRPr>
          </a:p>
          <a:p>
            <a:pPr eaLnBrk="1" hangingPunct="1">
              <a:spcBef>
                <a:spcPts val="600"/>
              </a:spcBef>
              <a:buFontTx/>
              <a:buNone/>
            </a:pPr>
            <a:r>
              <a:rPr lang="el-GR" altLang="el-GR" sz="2000" b="1" dirty="0" smtClean="0"/>
              <a:t>Άλλες οικογένειες που χαρακτηρίζονται από δερμικές σκληρύνσεις</a:t>
            </a:r>
          </a:p>
          <a:p>
            <a:pPr eaLnBrk="1" hangingPunct="1">
              <a:spcBef>
                <a:spcPts val="600"/>
              </a:spcBef>
            </a:pPr>
            <a:endParaRPr lang="el-GR" altLang="el-GR" sz="2000" b="1" dirty="0" smtClean="0"/>
          </a:p>
          <a:p>
            <a:pPr eaLnBrk="1" hangingPunct="1">
              <a:spcBef>
                <a:spcPts val="600"/>
              </a:spcBef>
            </a:pPr>
            <a:r>
              <a:rPr lang="en-US" altLang="el-GR" sz="2000" b="1" dirty="0" err="1" smtClean="0"/>
              <a:t>Acipenseridae</a:t>
            </a:r>
            <a:endParaRPr lang="en-US" altLang="el-GR" sz="2000" b="1" dirty="0" smtClean="0"/>
          </a:p>
          <a:p>
            <a:pPr eaLnBrk="1" hangingPunct="1">
              <a:spcBef>
                <a:spcPts val="600"/>
              </a:spcBef>
            </a:pPr>
            <a:r>
              <a:rPr lang="en-US" altLang="el-GR" sz="2000" b="1" dirty="0" err="1" smtClean="0"/>
              <a:t>Siluridae</a:t>
            </a:r>
            <a:endParaRPr lang="en-US" altLang="el-GR" sz="2000" b="1" dirty="0" smtClean="0"/>
          </a:p>
          <a:p>
            <a:pPr eaLnBrk="1" hangingPunct="1">
              <a:spcBef>
                <a:spcPts val="600"/>
              </a:spcBef>
            </a:pPr>
            <a:r>
              <a:rPr lang="en-US" altLang="el-GR" sz="2000" b="1" dirty="0" err="1" smtClean="0"/>
              <a:t>Gasterosteidae</a:t>
            </a:r>
            <a:endParaRPr lang="en-US" altLang="el-GR" sz="2000" b="1" dirty="0" smtClean="0"/>
          </a:p>
          <a:p>
            <a:pPr eaLnBrk="1" hangingPunct="1">
              <a:spcBef>
                <a:spcPts val="600"/>
              </a:spcBef>
            </a:pPr>
            <a:r>
              <a:rPr lang="en-US" altLang="el-GR" sz="2000" b="1" dirty="0" err="1" smtClean="0"/>
              <a:t>Triglidae</a:t>
            </a:r>
            <a:endParaRPr lang="en-US" altLang="el-GR" sz="2000" b="1" dirty="0" smtClean="0"/>
          </a:p>
          <a:p>
            <a:pPr eaLnBrk="1" hangingPunct="1">
              <a:spcBef>
                <a:spcPts val="600"/>
              </a:spcBef>
            </a:pPr>
            <a:r>
              <a:rPr lang="en-US" altLang="el-GR" sz="2000" b="1" dirty="0" err="1" smtClean="0"/>
              <a:t>Blenniidae</a:t>
            </a:r>
            <a:endParaRPr lang="el-GR" altLang="el-GR" sz="2000" b="1" dirty="0" smtClean="0"/>
          </a:p>
          <a:p>
            <a:pPr eaLnBrk="1" hangingPunct="1">
              <a:spcBef>
                <a:spcPts val="600"/>
              </a:spcBef>
              <a:buFontTx/>
              <a:buNone/>
            </a:pPr>
            <a:endParaRPr lang="en-US" altLang="el-GR" sz="2000" b="1" dirty="0" smtClean="0">
              <a:solidFill>
                <a:schemeClr val="tx2"/>
              </a:solidFill>
            </a:endParaRPr>
          </a:p>
          <a:p>
            <a:pPr eaLnBrk="1" hangingPunct="1">
              <a:lnSpc>
                <a:spcPct val="120000"/>
              </a:lnSpc>
              <a:spcBef>
                <a:spcPts val="600"/>
              </a:spcBef>
            </a:pPr>
            <a:endParaRPr lang="en-US" altLang="el-GR" sz="2000" b="1" dirty="0" smtClean="0">
              <a:solidFill>
                <a:schemeClr val="tx2"/>
              </a:solidFill>
            </a:endParaRPr>
          </a:p>
          <a:p>
            <a:pPr eaLnBrk="1" hangingPunct="1">
              <a:lnSpc>
                <a:spcPct val="120000"/>
              </a:lnSpc>
              <a:spcBef>
                <a:spcPts val="600"/>
              </a:spcBef>
            </a:pPr>
            <a:endParaRPr lang="el-GR" altLang="el-GR" sz="2000" b="1" dirty="0" smtClean="0">
              <a:solidFill>
                <a:schemeClr val="tx2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1η. Μορφολογία Ιχθύων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56039" y="1825625"/>
            <a:ext cx="3232422" cy="4351338"/>
          </a:xfrm>
        </p:spPr>
      </p:pic>
      <p:sp>
        <p:nvSpPr>
          <p:cNvPr id="7" name="TextBox 6"/>
          <p:cNvSpPr txBox="1"/>
          <p:nvPr/>
        </p:nvSpPr>
        <p:spPr>
          <a:xfrm>
            <a:off x="8017581" y="5899964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3</a:t>
            </a:r>
            <a:r>
              <a:rPr lang="el-GR" sz="1200" b="1" dirty="0" smtClean="0"/>
              <a:t>6</a:t>
            </a:r>
            <a:endParaRPr lang="el-GR" sz="1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5" name="9 - TextBox"/>
          <p:cNvSpPr txBox="1">
            <a:spLocks noChangeArrowheads="1"/>
          </p:cNvSpPr>
          <p:nvPr/>
        </p:nvSpPr>
        <p:spPr bwMode="auto">
          <a:xfrm>
            <a:off x="214313" y="6488113"/>
            <a:ext cx="31432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l-GR" sz="1400">
                <a:solidFill>
                  <a:schemeClr val="bg1"/>
                </a:solidFill>
              </a:rPr>
              <a:t>Leopard Moray</a:t>
            </a:r>
            <a:endParaRPr lang="el-GR" altLang="el-GR" sz="1400">
              <a:solidFill>
                <a:schemeClr val="bg1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Τα δόντια</a:t>
            </a:r>
            <a:r>
              <a:rPr lang="en-US" dirty="0" smtClean="0"/>
              <a:t> 1/3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l-GR" altLang="el-GR" sz="2000" dirty="0"/>
              <a:t>Όργανα σκληρά τοποθετημένα </a:t>
            </a:r>
            <a:br>
              <a:rPr lang="el-GR" altLang="el-GR" sz="2000" dirty="0"/>
            </a:br>
            <a:r>
              <a:rPr lang="el-GR" altLang="el-GR" sz="2000" dirty="0"/>
              <a:t>στην στοματική κοιλότητα ή το φάρυγγα</a:t>
            </a:r>
            <a:br>
              <a:rPr lang="el-GR" altLang="el-GR" sz="2000" dirty="0"/>
            </a:br>
            <a:r>
              <a:rPr lang="el-GR" altLang="el-GR" sz="2000" dirty="0"/>
              <a:t/>
            </a:r>
            <a:br>
              <a:rPr lang="el-GR" altLang="el-GR" sz="2000" dirty="0"/>
            </a:br>
            <a:r>
              <a:rPr lang="el-GR" altLang="el-GR" sz="2000" b="1" dirty="0"/>
              <a:t>Στοματικά</a:t>
            </a:r>
            <a:r>
              <a:rPr lang="el-GR" altLang="el-GR" sz="2000" dirty="0"/>
              <a:t/>
            </a:r>
            <a:br>
              <a:rPr lang="el-GR" altLang="el-GR" sz="2000" dirty="0"/>
            </a:br>
            <a:r>
              <a:rPr lang="el-GR" altLang="el-GR" sz="2000" dirty="0"/>
              <a:t>Γνάθους, Ουρανίσκο, γλώσσα</a:t>
            </a:r>
            <a:br>
              <a:rPr lang="el-GR" altLang="el-GR" sz="2000" dirty="0"/>
            </a:br>
            <a:r>
              <a:rPr lang="en-US" altLang="el-GR" sz="2000" dirty="0"/>
              <a:t/>
            </a:r>
            <a:br>
              <a:rPr lang="en-US" altLang="el-GR" sz="2000" dirty="0"/>
            </a:br>
            <a:r>
              <a:rPr lang="el-GR" altLang="el-GR" sz="2000" b="1" dirty="0"/>
              <a:t>Φαρυγγικά</a:t>
            </a:r>
            <a:r>
              <a:rPr lang="el-GR" altLang="el-GR" sz="2000" dirty="0"/>
              <a:t/>
            </a:r>
            <a:br>
              <a:rPr lang="el-GR" altLang="el-GR" sz="2000" dirty="0"/>
            </a:br>
            <a:r>
              <a:rPr lang="el-GR" altLang="el-GR" sz="2000" dirty="0"/>
              <a:t>στα άνω ή κάτω φαρυγγικά οστά</a:t>
            </a:r>
            <a:br>
              <a:rPr lang="el-GR" altLang="el-GR" sz="2000" dirty="0"/>
            </a:br>
            <a:r>
              <a:rPr lang="el-GR" altLang="el-GR" sz="2000" dirty="0"/>
              <a:t/>
            </a:r>
            <a:br>
              <a:rPr lang="el-GR" altLang="el-GR" sz="2000" dirty="0"/>
            </a:br>
            <a:r>
              <a:rPr lang="el-GR" altLang="el-GR" sz="2000" dirty="0"/>
              <a:t/>
            </a:r>
            <a:br>
              <a:rPr lang="el-GR" altLang="el-GR" sz="2000" dirty="0"/>
            </a:br>
            <a:r>
              <a:rPr lang="el-GR" altLang="el-GR" sz="2000" b="1" dirty="0"/>
              <a:t>Ομοιοδοντία ή ισοδοντία</a:t>
            </a:r>
            <a:br>
              <a:rPr lang="el-GR" altLang="el-GR" sz="2000" b="1" dirty="0"/>
            </a:br>
            <a:r>
              <a:rPr lang="el-GR" altLang="el-GR" sz="2000" b="1" dirty="0"/>
              <a:t/>
            </a:r>
            <a:br>
              <a:rPr lang="el-GR" altLang="el-GR" sz="2000" b="1" dirty="0"/>
            </a:br>
            <a:r>
              <a:rPr lang="el-GR" altLang="el-GR" sz="2000" b="1" dirty="0"/>
              <a:t>Ετεροδοντία</a:t>
            </a:r>
            <a:r>
              <a:rPr lang="el-GR" altLang="el-GR" sz="2000" dirty="0"/>
              <a:t> (</a:t>
            </a:r>
            <a:r>
              <a:rPr lang="en-US" altLang="el-GR" sz="2000" dirty="0" err="1"/>
              <a:t>Sparidae</a:t>
            </a:r>
            <a:r>
              <a:rPr lang="en-US" altLang="el-GR" sz="2000" dirty="0"/>
              <a:t>, </a:t>
            </a:r>
            <a:r>
              <a:rPr lang="en-US" altLang="el-GR" sz="2000" dirty="0" err="1"/>
              <a:t>Blennidae</a:t>
            </a:r>
            <a:r>
              <a:rPr lang="en-US" altLang="el-GR" sz="2000" dirty="0"/>
              <a:t>)</a:t>
            </a:r>
            <a:endParaRPr lang="en-US" sz="2000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1η. Μορφολογία Ιχθύων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89152" y="2358034"/>
            <a:ext cx="3660071" cy="2512140"/>
          </a:xfrm>
        </p:spPr>
      </p:pic>
      <p:sp>
        <p:nvSpPr>
          <p:cNvPr id="8" name="TextBox 7"/>
          <p:cNvSpPr txBox="1"/>
          <p:nvPr/>
        </p:nvSpPr>
        <p:spPr>
          <a:xfrm>
            <a:off x="4126054" y="4308231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3</a:t>
            </a:r>
            <a:r>
              <a:rPr lang="el-GR" sz="1200" b="1" dirty="0" smtClean="0">
                <a:solidFill>
                  <a:schemeClr val="bg1"/>
                </a:solidFill>
              </a:rPr>
              <a:t>7</a:t>
            </a:r>
            <a:endParaRPr lang="el-GR" sz="1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5" name="9 - TextBox"/>
          <p:cNvSpPr txBox="1">
            <a:spLocks noChangeArrowheads="1"/>
          </p:cNvSpPr>
          <p:nvPr/>
        </p:nvSpPr>
        <p:spPr bwMode="auto">
          <a:xfrm>
            <a:off x="214313" y="6488113"/>
            <a:ext cx="31432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l-GR" sz="1400">
                <a:solidFill>
                  <a:schemeClr val="bg1"/>
                </a:solidFill>
              </a:rPr>
              <a:t>Leopard Moray</a:t>
            </a:r>
            <a:endParaRPr lang="el-GR" altLang="el-GR" sz="1400">
              <a:solidFill>
                <a:schemeClr val="bg1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Τα δόντια</a:t>
            </a:r>
            <a:r>
              <a:rPr lang="en-US" dirty="0" smtClean="0"/>
              <a:t> 2/3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4572000" y="1564368"/>
            <a:ext cx="38862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altLang="el-GR" sz="2000" dirty="0" smtClean="0"/>
              <a:t>    Μεγάλη </a:t>
            </a:r>
            <a:r>
              <a:rPr lang="el-GR" altLang="el-GR" sz="2000" dirty="0"/>
              <a:t>ποικιλία στο </a:t>
            </a:r>
            <a:r>
              <a:rPr lang="el-GR" altLang="el-GR" sz="2000" dirty="0" smtClean="0"/>
              <a:t>σχήμα</a:t>
            </a:r>
          </a:p>
          <a:p>
            <a:r>
              <a:rPr lang="el-GR" altLang="el-GR" sz="2000" b="1" dirty="0" smtClean="0"/>
              <a:t>κωνικά</a:t>
            </a:r>
            <a:br>
              <a:rPr lang="el-GR" altLang="el-GR" sz="2000" b="1" dirty="0" smtClean="0"/>
            </a:br>
            <a:r>
              <a:rPr lang="el-GR" altLang="el-GR" sz="2000" b="1" dirty="0" smtClean="0"/>
              <a:t>κυλινδροκωνικά</a:t>
            </a:r>
            <a:r>
              <a:rPr lang="el-GR" altLang="el-GR" sz="2000" b="1" dirty="0"/>
              <a:t/>
            </a:r>
            <a:br>
              <a:rPr lang="el-GR" altLang="el-GR" sz="2000" b="1" dirty="0"/>
            </a:br>
            <a:r>
              <a:rPr lang="el-GR" altLang="el-GR" sz="2000" b="1" dirty="0"/>
              <a:t>τριγωνικά</a:t>
            </a:r>
            <a:br>
              <a:rPr lang="el-GR" altLang="el-GR" sz="2000" b="1" dirty="0"/>
            </a:br>
            <a:r>
              <a:rPr lang="el-GR" altLang="el-GR" sz="2000" b="1" dirty="0"/>
              <a:t>κεκαμένα</a:t>
            </a:r>
            <a:br>
              <a:rPr lang="el-GR" altLang="el-GR" sz="2000" b="1" dirty="0"/>
            </a:br>
            <a:r>
              <a:rPr lang="el-GR" altLang="el-GR" sz="2000" b="1" dirty="0"/>
              <a:t>πεπλατισμένα, κλπ.</a:t>
            </a:r>
            <a:br>
              <a:rPr lang="el-GR" altLang="el-GR" sz="2000" b="1" dirty="0"/>
            </a:br>
            <a:r>
              <a:rPr lang="el-GR" altLang="el-GR" sz="2000" dirty="0"/>
              <a:t/>
            </a:r>
            <a:br>
              <a:rPr lang="el-GR" altLang="el-GR" sz="2000" dirty="0"/>
            </a:br>
            <a:r>
              <a:rPr lang="el-GR" altLang="el-GR" sz="2000" dirty="0"/>
              <a:t>Σε αναλογία με το σχήμα τους </a:t>
            </a:r>
            <a:r>
              <a:rPr lang="el-GR" altLang="el-GR" sz="2000" dirty="0" smtClean="0"/>
              <a:t>ονομάζονται</a:t>
            </a:r>
          </a:p>
          <a:p>
            <a:r>
              <a:rPr lang="el-GR" altLang="el-GR" sz="2000" b="1" dirty="0" smtClean="0"/>
              <a:t>Κυνοδοντόμορφα</a:t>
            </a:r>
            <a:r>
              <a:rPr lang="el-GR" altLang="el-GR" sz="2000" b="1" dirty="0"/>
              <a:t/>
            </a:r>
            <a:br>
              <a:rPr lang="el-GR" altLang="el-GR" sz="2000" b="1" dirty="0"/>
            </a:br>
            <a:r>
              <a:rPr lang="el-GR" altLang="el-GR" sz="2000" b="1" dirty="0"/>
              <a:t>Κοπτηρόμορφα</a:t>
            </a:r>
            <a:br>
              <a:rPr lang="el-GR" altLang="el-GR" sz="2000" b="1" dirty="0"/>
            </a:br>
            <a:r>
              <a:rPr lang="el-GR" altLang="el-GR" sz="2000" b="1" dirty="0"/>
              <a:t>γομφιόμορφα</a:t>
            </a:r>
            <a:br>
              <a:rPr lang="el-GR" altLang="el-GR" sz="2000" b="1" dirty="0"/>
            </a:br>
            <a:r>
              <a:rPr lang="el-GR" altLang="el-GR" sz="2000" b="1" dirty="0"/>
              <a:t>καρδίμορφα,</a:t>
            </a:r>
            <a:br>
              <a:rPr lang="el-GR" altLang="el-GR" sz="2000" b="1" dirty="0"/>
            </a:br>
            <a:r>
              <a:rPr lang="el-GR" altLang="el-GR" sz="2000" b="1" dirty="0"/>
              <a:t>λαχνόμορφα</a:t>
            </a:r>
            <a:endParaRPr lang="en-US" sz="2000" b="1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1η. Μορφολογία Ιχθύων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4471" y="2100399"/>
            <a:ext cx="3730379" cy="2560397"/>
          </a:xfrm>
        </p:spPr>
      </p:pic>
      <p:sp>
        <p:nvSpPr>
          <p:cNvPr id="8" name="TextBox 7"/>
          <p:cNvSpPr txBox="1"/>
          <p:nvPr/>
        </p:nvSpPr>
        <p:spPr>
          <a:xfrm>
            <a:off x="4173090" y="4088098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3</a:t>
            </a:r>
            <a:r>
              <a:rPr lang="el-GR" sz="1200" b="1" dirty="0" smtClean="0">
                <a:solidFill>
                  <a:schemeClr val="bg1"/>
                </a:solidFill>
              </a:rPr>
              <a:t>8</a:t>
            </a:r>
            <a:endParaRPr lang="el-GR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288446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5" name="9 - TextBox"/>
          <p:cNvSpPr txBox="1">
            <a:spLocks noChangeArrowheads="1"/>
          </p:cNvSpPr>
          <p:nvPr/>
        </p:nvSpPr>
        <p:spPr bwMode="auto">
          <a:xfrm>
            <a:off x="214313" y="6488113"/>
            <a:ext cx="31432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l-GR" sz="1400">
                <a:solidFill>
                  <a:schemeClr val="bg1"/>
                </a:solidFill>
              </a:rPr>
              <a:t>Leopard Moray</a:t>
            </a:r>
            <a:endParaRPr lang="el-GR" altLang="el-GR" sz="1400">
              <a:solidFill>
                <a:schemeClr val="bg1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Τα δόντια</a:t>
            </a:r>
            <a:r>
              <a:rPr lang="en-US" dirty="0" smtClean="0"/>
              <a:t> 3/3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4629150" y="2440973"/>
            <a:ext cx="3886200" cy="329685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defRPr/>
            </a:pPr>
            <a:r>
              <a:rPr lang="el-GR" sz="2000" dirty="0"/>
              <a:t>Τα δόντια είναι τοποθετημένα σε πολλές σειρές </a:t>
            </a:r>
            <a:r>
              <a:rPr lang="el-GR" sz="2000" dirty="0" smtClean="0"/>
              <a:t>,</a:t>
            </a:r>
            <a:endParaRPr lang="el-GR" sz="2000" dirty="0"/>
          </a:p>
          <a:p>
            <a:pPr marL="0" indent="0">
              <a:lnSpc>
                <a:spcPct val="150000"/>
              </a:lnSpc>
              <a:buNone/>
              <a:defRPr/>
            </a:pPr>
            <a:r>
              <a:rPr lang="el-GR" sz="2000" dirty="0" smtClean="0"/>
              <a:t>    πάνω </a:t>
            </a:r>
            <a:r>
              <a:rPr lang="el-GR" sz="2000" dirty="0"/>
              <a:t>σε ένα ειδικό </a:t>
            </a:r>
            <a:r>
              <a:rPr lang="el-GR" sz="2000" dirty="0" smtClean="0"/>
              <a:t>στρώμα</a:t>
            </a:r>
          </a:p>
          <a:p>
            <a:pPr marL="0" indent="0">
              <a:buNone/>
              <a:defRPr/>
            </a:pPr>
            <a:r>
              <a:rPr lang="el-GR" sz="2000" dirty="0" smtClean="0"/>
              <a:t>    (έπαρμα). </a:t>
            </a:r>
            <a:endParaRPr lang="el-GR" sz="2000" dirty="0"/>
          </a:p>
          <a:p>
            <a:pPr>
              <a:lnSpc>
                <a:spcPct val="150000"/>
              </a:lnSpc>
              <a:defRPr/>
            </a:pPr>
            <a:r>
              <a:rPr lang="el-GR" sz="2000" dirty="0"/>
              <a:t>Ανανεώνονται </a:t>
            </a:r>
            <a:r>
              <a:rPr lang="el-GR" sz="2000" dirty="0" smtClean="0"/>
              <a:t>συχνά.</a:t>
            </a:r>
            <a:endParaRPr lang="el-GR" sz="2000" dirty="0"/>
          </a:p>
          <a:p>
            <a:pPr>
              <a:lnSpc>
                <a:spcPct val="150000"/>
              </a:lnSpc>
              <a:defRPr/>
            </a:pPr>
            <a:r>
              <a:rPr lang="el-GR" sz="2000" dirty="0"/>
              <a:t>Διαφέρουν μεταξύ των </a:t>
            </a:r>
            <a:r>
              <a:rPr lang="el-GR" sz="2000" dirty="0" smtClean="0"/>
              <a:t>ειδών.</a:t>
            </a:r>
            <a:endParaRPr lang="el-GR" sz="2000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3442" y="1909152"/>
            <a:ext cx="3595781" cy="2260078"/>
          </a:xfrm>
        </p:spPr>
      </p:pic>
      <p:sp>
        <p:nvSpPr>
          <p:cNvPr id="4" name="Rectangle 3"/>
          <p:cNvSpPr/>
          <p:nvPr/>
        </p:nvSpPr>
        <p:spPr>
          <a:xfrm>
            <a:off x="762000" y="4341213"/>
            <a:ext cx="3403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dirty="0"/>
              <a:t>Μάκο                               </a:t>
            </a:r>
          </a:p>
          <a:p>
            <a:pPr algn="ctr"/>
            <a:r>
              <a:rPr lang="el-GR" dirty="0"/>
              <a:t>τα δόντια γυρίζουν προς τα μέσα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1η. Μορφολογία Ιχθύων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230240" y="3931532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3</a:t>
            </a:r>
            <a:r>
              <a:rPr lang="el-GR" sz="1200" b="1" dirty="0" smtClean="0">
                <a:solidFill>
                  <a:schemeClr val="bg1"/>
                </a:solidFill>
              </a:rPr>
              <a:t>9</a:t>
            </a:r>
            <a:endParaRPr lang="el-GR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753643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>
            <a:noAutofit/>
          </a:bodyPr>
          <a:lstStyle/>
          <a:p>
            <a:pPr eaLnBrk="1" hangingPunct="1">
              <a:lnSpc>
                <a:spcPct val="150000"/>
              </a:lnSpc>
              <a:defRPr/>
            </a:pPr>
            <a:r>
              <a:rPr lang="el-GR" b="1" dirty="0" smtClean="0"/>
              <a:t>Ολοκέφαλοι, Δίπνοοι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8650" y="2266527"/>
            <a:ext cx="3886200" cy="2366456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2266527"/>
            <a:ext cx="3886200" cy="2967011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defRPr/>
            </a:pPr>
            <a:r>
              <a:rPr lang="el-GR" sz="2000" dirty="0"/>
              <a:t>Τα δόντια είναι </a:t>
            </a:r>
          </a:p>
          <a:p>
            <a:pPr marL="0" indent="0">
              <a:spcBef>
                <a:spcPts val="600"/>
              </a:spcBef>
              <a:buNone/>
              <a:defRPr/>
            </a:pPr>
            <a:r>
              <a:rPr lang="el-GR" sz="2000" dirty="0" smtClean="0"/>
              <a:t>   </a:t>
            </a:r>
            <a:r>
              <a:rPr lang="el-GR" sz="2000" b="1" dirty="0" smtClean="0"/>
              <a:t>οδοντικές πλάκες</a:t>
            </a:r>
            <a:r>
              <a:rPr lang="el-GR" sz="2000" dirty="0" smtClean="0"/>
              <a:t>.</a:t>
            </a:r>
          </a:p>
          <a:p>
            <a:pPr marL="0" indent="0">
              <a:lnSpc>
                <a:spcPct val="110000"/>
              </a:lnSpc>
              <a:buNone/>
              <a:defRPr/>
            </a:pPr>
            <a:endParaRPr lang="el-GR" sz="2000" dirty="0"/>
          </a:p>
          <a:p>
            <a:pPr>
              <a:lnSpc>
                <a:spcPct val="110000"/>
              </a:lnSpc>
              <a:defRPr/>
            </a:pPr>
            <a:r>
              <a:rPr lang="el-GR" sz="2000" dirty="0"/>
              <a:t>Μπορούν να θεωρηθούν σαν μεγάλα απλά ή σαν σύνθετα </a:t>
            </a:r>
            <a:r>
              <a:rPr lang="el-GR" sz="2000" dirty="0" smtClean="0"/>
              <a:t>δόντια.</a:t>
            </a:r>
            <a:endParaRPr lang="el-GR" sz="2000" dirty="0"/>
          </a:p>
          <a:p>
            <a:endParaRPr lang="en-US" dirty="0"/>
          </a:p>
        </p:txBody>
      </p:sp>
      <p:sp>
        <p:nvSpPr>
          <p:cNvPr id="43012" name="8 - Ορθογώνιο"/>
          <p:cNvSpPr>
            <a:spLocks noChangeArrowheads="1"/>
          </p:cNvSpPr>
          <p:nvPr/>
        </p:nvSpPr>
        <p:spPr bwMode="auto">
          <a:xfrm>
            <a:off x="285750" y="4632983"/>
            <a:ext cx="4572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l-GR" altLang="el-GR" sz="1600" b="1" dirty="0">
                <a:latin typeface="+mn-lt"/>
              </a:rPr>
              <a:t>Ποντικόψαρο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1η. Μορφολογία Ιχθύων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058302" y="4355984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b="1" dirty="0" smtClean="0"/>
              <a:t>40</a:t>
            </a:r>
            <a:endParaRPr lang="el-GR" sz="1200" b="1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l-GR" b="1" dirty="0"/>
              <a:t>Μέγεθος Ψαριών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89734" y="1854200"/>
            <a:ext cx="3560270" cy="2068513"/>
          </a:xfrm>
        </p:spPr>
      </p:pic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56962" y="4048125"/>
            <a:ext cx="3225814" cy="2114550"/>
          </a:xfrm>
        </p:spPr>
      </p:pic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>
          <a:xfrm>
            <a:off x="735012" y="1690689"/>
            <a:ext cx="3836988" cy="4309245"/>
          </a:xfrm>
        </p:spPr>
        <p:txBody>
          <a:bodyPr>
            <a:noAutofit/>
          </a:bodyPr>
          <a:lstStyle/>
          <a:p>
            <a:r>
              <a:rPr lang="el-GR" sz="2400" dirty="0"/>
              <a:t>Το μέγεθος των ψαριών κυμαίνεται από λίγα χιλιοστά μέχρι αρκετά </a:t>
            </a:r>
            <a:r>
              <a:rPr lang="el-GR" sz="2400" dirty="0" smtClean="0"/>
              <a:t>μέτρα.</a:t>
            </a:r>
            <a:endParaRPr lang="el-GR" sz="2400" dirty="0"/>
          </a:p>
          <a:p>
            <a:r>
              <a:rPr lang="el-GR" sz="2400" dirty="0"/>
              <a:t>Είναι ανάλογο με τον βιότοπο και τον οικολογικό θώκο κάθε </a:t>
            </a:r>
            <a:r>
              <a:rPr lang="el-GR" sz="2400" dirty="0" smtClean="0"/>
              <a:t>ατόμου. </a:t>
            </a:r>
            <a:endParaRPr lang="el-GR" sz="2400" dirty="0"/>
          </a:p>
          <a:p>
            <a:r>
              <a:rPr lang="el-GR" sz="2400" dirty="0"/>
              <a:t>Αναλογεί στη θέση κάθε ατόμου στην τροφική </a:t>
            </a:r>
            <a:r>
              <a:rPr lang="el-GR" sz="2400" dirty="0" smtClean="0"/>
              <a:t>αλυσίδα.</a:t>
            </a:r>
            <a:endParaRPr lang="el-GR" sz="2400" dirty="0"/>
          </a:p>
          <a:p>
            <a:r>
              <a:rPr lang="el-GR" sz="2400" dirty="0"/>
              <a:t>Παίζει ρόλο στην μετακίνηση + </a:t>
            </a:r>
            <a:r>
              <a:rPr lang="el-GR" sz="2400" dirty="0" smtClean="0"/>
              <a:t>επιβίωση.</a:t>
            </a:r>
            <a:endParaRPr lang="el-GR" sz="2400" dirty="0"/>
          </a:p>
          <a:p>
            <a:endParaRPr lang="en-US" sz="2400" dirty="0"/>
          </a:p>
        </p:txBody>
      </p:sp>
      <p:sp>
        <p:nvSpPr>
          <p:cNvPr id="17414" name="Rectangle 5"/>
          <p:cNvSpPr>
            <a:spLocks noChangeArrowheads="1"/>
          </p:cNvSpPr>
          <p:nvPr/>
        </p:nvSpPr>
        <p:spPr bwMode="auto">
          <a:xfrm>
            <a:off x="-180975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l-GR" alt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1η. Μορφολογία Ιχθύων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8051169" y="3568312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1</a:t>
            </a:r>
            <a:endParaRPr lang="el-GR" sz="12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69869" y="4634728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2</a:t>
            </a:r>
            <a:endParaRPr lang="el-GR" sz="12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787955" y="5634852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3</a:t>
            </a:r>
            <a:endParaRPr lang="el-GR" sz="1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Άγναθα</a:t>
            </a:r>
            <a:endParaRPr lang="en-US" dirty="0"/>
          </a:p>
        </p:txBody>
      </p:sp>
      <p:sp>
        <p:nvSpPr>
          <p:cNvPr id="44034" name="Rectangle 3"/>
          <p:cNvSpPr>
            <a:spLocks noGrp="1" noChangeArrowheads="1"/>
          </p:cNvSpPr>
          <p:nvPr>
            <p:ph sz="quarter" idx="16"/>
          </p:nvPr>
        </p:nvSpPr>
        <p:spPr>
          <a:xfrm>
            <a:off x="886728" y="1847850"/>
            <a:ext cx="4095750" cy="1587500"/>
          </a:xfrm>
        </p:spPr>
        <p:txBody>
          <a:bodyPr>
            <a:normAutofit/>
          </a:bodyPr>
          <a:lstStyle/>
          <a:p>
            <a:pPr marL="514350" indent="-514350" eaLnBrk="1" hangingPunct="1">
              <a:buFont typeface="+mj-lt"/>
              <a:buAutoNum type="arabicPeriod"/>
            </a:pPr>
            <a:r>
              <a:rPr lang="el-GR" altLang="el-GR" sz="2200" b="1" dirty="0" smtClean="0"/>
              <a:t>ΜΥΞΙΝΟΙ	</a:t>
            </a:r>
          </a:p>
          <a:p>
            <a:pPr marL="514350" indent="-514350" eaLnBrk="1" hangingPunct="1">
              <a:buFont typeface="+mj-lt"/>
              <a:buAutoNum type="arabicPeriod"/>
            </a:pPr>
            <a:r>
              <a:rPr lang="el-GR" altLang="el-GR" sz="2200" b="1" dirty="0" smtClean="0"/>
              <a:t>Στόμα, γλώσσα με δόντια, κεραίες</a:t>
            </a:r>
          </a:p>
          <a:p>
            <a:pPr marL="514350" indent="-514350" eaLnBrk="1" hangingPunct="1">
              <a:buFont typeface="+mj-lt"/>
              <a:buAutoNum type="arabicPeriod"/>
            </a:pPr>
            <a:r>
              <a:rPr lang="el-GR" altLang="el-GR" sz="2200" b="1" dirty="0" smtClean="0"/>
              <a:t>ΠΕΤΡΟΜΥΖΟΝΤΙΔΕΣ</a:t>
            </a:r>
          </a:p>
          <a:p>
            <a:pPr eaLnBrk="1" hangingPunct="1">
              <a:lnSpc>
                <a:spcPct val="150000"/>
              </a:lnSpc>
              <a:buFont typeface="Calibri" panose="020F0502020204030204" pitchFamily="34" charset="0"/>
              <a:buAutoNum type="arabicPeriod"/>
            </a:pPr>
            <a:endParaRPr lang="el-GR" altLang="el-GR" sz="2000" b="1" dirty="0" smtClean="0">
              <a:solidFill>
                <a:srgbClr val="FFC000"/>
              </a:solidFill>
            </a:endParaRPr>
          </a:p>
          <a:p>
            <a:pPr eaLnBrk="1" hangingPunct="1">
              <a:lnSpc>
                <a:spcPct val="150000"/>
              </a:lnSpc>
              <a:spcBef>
                <a:spcPct val="30000"/>
              </a:spcBef>
              <a:buFont typeface="Calibri" panose="020F0502020204030204" pitchFamily="34" charset="0"/>
              <a:buAutoNum type="arabicPeriod"/>
            </a:pPr>
            <a:endParaRPr lang="en-US" altLang="el-GR" sz="2000" b="1" dirty="0" smtClean="0">
              <a:solidFill>
                <a:srgbClr val="FFC000"/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7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08837" y="4060825"/>
            <a:ext cx="2251533" cy="2032000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quarter" idx="18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82478" y="1589089"/>
            <a:ext cx="3117103" cy="2189161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quarter" idx="19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70400" y="3941659"/>
            <a:ext cx="2859314" cy="2151166"/>
          </a:xfrm>
        </p:spPr>
      </p:pic>
      <p:sp>
        <p:nvSpPr>
          <p:cNvPr id="9" name="Footer Placeholder 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1η. Μορφολογία Ιχθύων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757821" y="3501251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b="1" dirty="0" smtClean="0">
                <a:solidFill>
                  <a:schemeClr val="bg1"/>
                </a:solidFill>
              </a:rPr>
              <a:t>4</a:t>
            </a:r>
            <a:r>
              <a:rPr lang="en-US" sz="1200" b="1" dirty="0" smtClean="0">
                <a:solidFill>
                  <a:schemeClr val="bg1"/>
                </a:solidFill>
              </a:rPr>
              <a:t>1</a:t>
            </a:r>
            <a:endParaRPr lang="el-GR" sz="12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718610" y="5793622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b="1" dirty="0" smtClean="0">
                <a:solidFill>
                  <a:schemeClr val="bg1"/>
                </a:solidFill>
              </a:rPr>
              <a:t>4</a:t>
            </a:r>
            <a:r>
              <a:rPr lang="en-US" sz="1200" b="1" dirty="0" smtClean="0">
                <a:solidFill>
                  <a:schemeClr val="bg1"/>
                </a:solidFill>
              </a:rPr>
              <a:t>2</a:t>
            </a:r>
            <a:endParaRPr lang="el-GR" sz="12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987954" y="5782520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b="1" dirty="0" smtClean="0">
                <a:solidFill>
                  <a:schemeClr val="bg1"/>
                </a:solidFill>
              </a:rPr>
              <a:t>4</a:t>
            </a:r>
            <a:r>
              <a:rPr lang="en-US" sz="1200" b="1" dirty="0" smtClean="0">
                <a:solidFill>
                  <a:schemeClr val="bg1"/>
                </a:solidFill>
              </a:rPr>
              <a:t>3</a:t>
            </a:r>
            <a:endParaRPr lang="el-GR" sz="1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l-GR" dirty="0" smtClean="0"/>
              <a:t>Αδένες</a:t>
            </a:r>
            <a:endParaRPr lang="en-GB" dirty="0" smtClean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97016" y="1690689"/>
            <a:ext cx="4967455" cy="3594631"/>
          </a:xfrm>
        </p:spPr>
      </p:pic>
      <p:sp>
        <p:nvSpPr>
          <p:cNvPr id="45059" name="Rectangle 3"/>
          <p:cNvSpPr>
            <a:spLocks noChangeArrowheads="1"/>
          </p:cNvSpPr>
          <p:nvPr/>
        </p:nvSpPr>
        <p:spPr bwMode="auto">
          <a:xfrm>
            <a:off x="0" y="24907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l-GR" altLang="el-GR"/>
          </a:p>
        </p:txBody>
      </p:sp>
      <p:sp>
        <p:nvSpPr>
          <p:cNvPr id="45060" name="Text Box 5"/>
          <p:cNvSpPr txBox="1">
            <a:spLocks noChangeArrowheads="1"/>
          </p:cNvSpPr>
          <p:nvPr/>
        </p:nvSpPr>
        <p:spPr bwMode="auto">
          <a:xfrm>
            <a:off x="1476374" y="5351991"/>
            <a:ext cx="640873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l-GR" altLang="el-GR" sz="1600" b="1" dirty="0">
                <a:latin typeface="+mn-lt"/>
              </a:rPr>
              <a:t>Δηλητηριώδεις αδένες </a:t>
            </a:r>
          </a:p>
          <a:p>
            <a:pPr algn="ctr" eaLnBrk="1" hangingPunct="1">
              <a:spcBef>
                <a:spcPct val="50000"/>
              </a:spcBef>
            </a:pPr>
            <a:r>
              <a:rPr lang="el-GR" altLang="el-GR" sz="1600" b="1" dirty="0">
                <a:latin typeface="+mn-lt"/>
              </a:rPr>
              <a:t>Βλεννογόνοι αδένες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1η. Μορφολογία Ιχθύων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822711" y="5002591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b="1" dirty="0" smtClean="0">
                <a:solidFill>
                  <a:schemeClr val="bg1"/>
                </a:solidFill>
              </a:rPr>
              <a:t>4</a:t>
            </a:r>
            <a:r>
              <a:rPr lang="en-US" sz="1200" b="1" dirty="0" smtClean="0">
                <a:solidFill>
                  <a:schemeClr val="bg1"/>
                </a:solidFill>
              </a:rPr>
              <a:t>4</a:t>
            </a:r>
            <a:endParaRPr lang="el-GR" sz="1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l-GR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Βλεννογόνοι αδένες</a:t>
            </a:r>
          </a:p>
        </p:txBody>
      </p:sp>
      <p:sp>
        <p:nvSpPr>
          <p:cNvPr id="102403" name="Rectangle 3"/>
          <p:cNvSpPr>
            <a:spLocks noGrp="1" noChangeArrowheads="1"/>
          </p:cNvSpPr>
          <p:nvPr>
            <p:ph sz="half" idx="1"/>
          </p:nvPr>
        </p:nvSpPr>
        <p:spPr>
          <a:noFill/>
          <a:ln>
            <a:noFill/>
          </a:ln>
        </p:spPr>
        <p:txBody>
          <a:bodyPr>
            <a:normAutofit/>
          </a:bodyPr>
          <a:lstStyle/>
          <a:p>
            <a:pPr algn="ctr" eaLnBrk="1" hangingPunct="1">
              <a:lnSpc>
                <a:spcPct val="120000"/>
              </a:lnSpc>
              <a:spcBef>
                <a:spcPct val="30000"/>
              </a:spcBef>
              <a:buFontTx/>
              <a:buNone/>
              <a:defRPr/>
            </a:pPr>
            <a:r>
              <a:rPr lang="el-GR" sz="2000" b="1" dirty="0" smtClean="0"/>
              <a:t>ΜΟΝΟΚΥΤΤΑΡΟΙ  ΑΔΕΝΕΣ  </a:t>
            </a:r>
          </a:p>
          <a:p>
            <a:pPr algn="ctr" eaLnBrk="1" hangingPunct="1">
              <a:lnSpc>
                <a:spcPct val="120000"/>
              </a:lnSpc>
              <a:spcBef>
                <a:spcPct val="30000"/>
              </a:spcBef>
              <a:buFontTx/>
              <a:buNone/>
              <a:defRPr/>
            </a:pPr>
            <a:r>
              <a:rPr lang="el-GR" sz="2000" b="1" dirty="0" smtClean="0"/>
              <a:t>ΠΟΥ ΠΑΡΑΓΟΥΝ ΒΛΕΝΝΑ</a:t>
            </a:r>
          </a:p>
          <a:p>
            <a:pPr eaLnBrk="1" hangingPunct="1">
              <a:lnSpc>
                <a:spcPct val="150000"/>
              </a:lnSpc>
              <a:spcBef>
                <a:spcPct val="30000"/>
              </a:spcBef>
              <a:defRPr/>
            </a:pPr>
            <a:r>
              <a:rPr lang="el-GR" sz="2000" dirty="0" smtClean="0"/>
              <a:t>Διευκολύνει την κίνηση στο νερό</a:t>
            </a:r>
          </a:p>
          <a:p>
            <a:pPr eaLnBrk="1" hangingPunct="1">
              <a:lnSpc>
                <a:spcPct val="120000"/>
              </a:lnSpc>
              <a:spcBef>
                <a:spcPct val="30000"/>
              </a:spcBef>
              <a:defRPr/>
            </a:pPr>
            <a:r>
              <a:rPr lang="el-GR" sz="2000" dirty="0" smtClean="0"/>
              <a:t>Παρεμποδίζει την είσοδο παρασίτων</a:t>
            </a:r>
          </a:p>
          <a:p>
            <a:pPr eaLnBrk="1" hangingPunct="1">
              <a:lnSpc>
                <a:spcPct val="120000"/>
              </a:lnSpc>
              <a:spcBef>
                <a:spcPct val="30000"/>
              </a:spcBef>
              <a:defRPr/>
            </a:pPr>
            <a:r>
              <a:rPr lang="el-GR" sz="2000" dirty="0" smtClean="0"/>
              <a:t>Περιορίζει τις ωσμωτικές ανταλλαγές</a:t>
            </a:r>
          </a:p>
        </p:txBody>
      </p:sp>
      <p:sp>
        <p:nvSpPr>
          <p:cNvPr id="102404" name="Rectangle 4"/>
          <p:cNvSpPr>
            <a:spLocks noGrp="1" noChangeArrowheads="1"/>
          </p:cNvSpPr>
          <p:nvPr>
            <p:ph sz="half" idx="2"/>
          </p:nvPr>
        </p:nvSpPr>
        <p:spPr>
          <a:noFill/>
          <a:ln>
            <a:noFill/>
          </a:ln>
        </p:spPr>
        <p:txBody>
          <a:bodyPr>
            <a:normAutofit/>
          </a:bodyPr>
          <a:lstStyle/>
          <a:p>
            <a:pPr marL="381000" indent="-381000" algn="ctr" eaLnBrk="1" hangingPunct="1">
              <a:lnSpc>
                <a:spcPct val="120000"/>
              </a:lnSpc>
              <a:spcBef>
                <a:spcPct val="30000"/>
              </a:spcBef>
              <a:buFontTx/>
              <a:buNone/>
              <a:defRPr/>
            </a:pPr>
            <a:r>
              <a:rPr lang="el-GR" sz="2000" b="1" cap="all" dirty="0" smtClean="0"/>
              <a:t>γεννοΥνται </a:t>
            </a:r>
          </a:p>
          <a:p>
            <a:pPr marL="381000" indent="-381000" algn="ctr" eaLnBrk="1" hangingPunct="1">
              <a:lnSpc>
                <a:spcPct val="120000"/>
              </a:lnSpc>
              <a:spcBef>
                <a:spcPct val="30000"/>
              </a:spcBef>
              <a:buFontTx/>
              <a:buNone/>
              <a:defRPr/>
            </a:pPr>
            <a:r>
              <a:rPr lang="el-GR" sz="2000" b="1" cap="all" dirty="0" smtClean="0"/>
              <a:t>Στην επιδερμΙδα </a:t>
            </a:r>
          </a:p>
          <a:p>
            <a:pPr marL="381000" indent="-381000" eaLnBrk="1" hangingPunct="1">
              <a:lnSpc>
                <a:spcPct val="150000"/>
              </a:lnSpc>
              <a:spcBef>
                <a:spcPct val="30000"/>
              </a:spcBef>
              <a:defRPr/>
            </a:pPr>
            <a:r>
              <a:rPr lang="el-GR" sz="2000" dirty="0" smtClean="0"/>
              <a:t>Είναι πολυάριθμοι</a:t>
            </a:r>
          </a:p>
          <a:p>
            <a:pPr marL="381000" indent="-381000" eaLnBrk="1" hangingPunct="1">
              <a:lnSpc>
                <a:spcPct val="120000"/>
              </a:lnSpc>
              <a:spcBef>
                <a:spcPct val="30000"/>
              </a:spcBef>
              <a:defRPr/>
            </a:pPr>
            <a:r>
              <a:rPr lang="el-GR" sz="2000" dirty="0" smtClean="0"/>
              <a:t>Αποκρίνονται σε μηχανικά ή χημικά ερεθίσματα</a:t>
            </a:r>
          </a:p>
          <a:p>
            <a:pPr marL="381000" indent="-381000" eaLnBrk="1" hangingPunct="1">
              <a:lnSpc>
                <a:spcPct val="120000"/>
              </a:lnSpc>
              <a:spcBef>
                <a:spcPct val="30000"/>
              </a:spcBef>
              <a:defRPr/>
            </a:pPr>
            <a:r>
              <a:rPr lang="el-GR" sz="2000" dirty="0" smtClean="0"/>
              <a:t>Αδειάζουν μόνο μια φορά το περιεχόμενό τους και</a:t>
            </a:r>
          </a:p>
          <a:p>
            <a:pPr marL="381000" indent="-381000" eaLnBrk="1" hangingPunct="1">
              <a:lnSpc>
                <a:spcPct val="120000"/>
              </a:lnSpc>
              <a:spcBef>
                <a:spcPct val="30000"/>
              </a:spcBef>
              <a:defRPr/>
            </a:pPr>
            <a:r>
              <a:rPr lang="el-GR" sz="2000" dirty="0" smtClean="0"/>
              <a:t>Στη συνέχεια μετατρέπονται σε επιθηλιακά κύτταρα</a:t>
            </a:r>
          </a:p>
          <a:p>
            <a:pPr marL="381000" indent="-381000" eaLnBrk="1" hangingPunct="1">
              <a:lnSpc>
                <a:spcPct val="120000"/>
              </a:lnSpc>
              <a:spcBef>
                <a:spcPct val="30000"/>
              </a:spcBef>
              <a:defRPr/>
            </a:pPr>
            <a:endParaRPr lang="el-GR" sz="1800" b="1" dirty="0" smtClean="0"/>
          </a:p>
          <a:p>
            <a:pPr marL="381000" indent="-381000" eaLnBrk="1" hangingPunct="1">
              <a:lnSpc>
                <a:spcPct val="120000"/>
              </a:lnSpc>
              <a:spcBef>
                <a:spcPct val="30000"/>
              </a:spcBef>
              <a:defRPr/>
            </a:pPr>
            <a:endParaRPr lang="el-GR" sz="1800" b="1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1η. Μορφολογία Ιχθύων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>
              <a:defRPr/>
            </a:pPr>
            <a:r>
              <a:rPr lang="el-GR" sz="3200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  </a:t>
            </a:r>
            <a:r>
              <a:rPr lang="el-GR" sz="4000" dirty="0" smtClean="0"/>
              <a:t>Άποδες </a:t>
            </a:r>
            <a:r>
              <a:rPr lang="en-US" sz="4000" dirty="0" smtClean="0"/>
              <a:t>:</a:t>
            </a:r>
            <a:r>
              <a:rPr lang="el-GR" sz="4000" dirty="0" smtClean="0"/>
              <a:t> </a:t>
            </a:r>
            <a:br>
              <a:rPr lang="el-GR" sz="4000" dirty="0" smtClean="0"/>
            </a:br>
            <a:r>
              <a:rPr lang="el-GR" sz="4000" dirty="0" smtClean="0"/>
              <a:t>   Σμέρνα, χέλι, </a:t>
            </a:r>
            <a:r>
              <a:rPr lang="el-GR" sz="4000" dirty="0" err="1" smtClean="0"/>
              <a:t>μουγγρί</a:t>
            </a:r>
            <a:endParaRPr lang="el-GR" sz="3200" dirty="0" smtClean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39771" y="1733423"/>
            <a:ext cx="3004457" cy="2321845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38972" y="4055268"/>
            <a:ext cx="2835965" cy="2100263"/>
          </a:xfrm>
        </p:spPr>
      </p:pic>
      <p:pic>
        <p:nvPicPr>
          <p:cNvPr id="5" name="Content Placeholder 4"/>
          <p:cNvPicPr>
            <a:picLocks noGrp="1" noChangeAspect="1"/>
          </p:cNvPicPr>
          <p:nvPr>
            <p:ph sz="quarter" idx="1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62190" y="1847056"/>
            <a:ext cx="2182707" cy="4308475"/>
          </a:xfrm>
        </p:spPr>
      </p:pic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1η. Μορφολογία Ιχθύων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897611" y="2894345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b="1" dirty="0" smtClean="0"/>
              <a:t>4</a:t>
            </a:r>
            <a:r>
              <a:rPr lang="en-US" sz="1200" b="1" dirty="0" smtClean="0"/>
              <a:t>5</a:t>
            </a:r>
            <a:endParaRPr lang="el-GR" sz="12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3950951" y="4312231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b="1" dirty="0" smtClean="0"/>
              <a:t>4</a:t>
            </a:r>
            <a:r>
              <a:rPr lang="en-US" sz="1200" b="1" dirty="0" smtClean="0"/>
              <a:t>6</a:t>
            </a:r>
            <a:endParaRPr lang="el-GR" sz="12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3960358" y="5824975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b="1" dirty="0" smtClean="0"/>
              <a:t>4</a:t>
            </a:r>
            <a:r>
              <a:rPr lang="en-US" sz="1200" b="1" dirty="0" smtClean="0"/>
              <a:t>7</a:t>
            </a:r>
            <a:endParaRPr lang="el-GR" sz="12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7205520" y="3480832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b="1" dirty="0" smtClean="0"/>
              <a:t>4</a:t>
            </a:r>
            <a:r>
              <a:rPr lang="en-US" sz="1200" b="1" dirty="0" smtClean="0"/>
              <a:t>8</a:t>
            </a:r>
            <a:endParaRPr lang="el-GR" sz="12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8074937" y="5874815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b="1" dirty="0" smtClean="0"/>
              <a:t>4</a:t>
            </a:r>
            <a:r>
              <a:rPr lang="en-US" sz="1200" b="1" dirty="0" smtClean="0"/>
              <a:t>9</a:t>
            </a:r>
            <a:endParaRPr lang="el-GR" sz="1200" b="1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l-GR" dirty="0" smtClean="0"/>
              <a:t>Δηλητηριώδεις αδένες</a:t>
            </a:r>
          </a:p>
        </p:txBody>
      </p:sp>
      <p:sp>
        <p:nvSpPr>
          <p:cNvPr id="102403" name="Rectangle 3"/>
          <p:cNvSpPr>
            <a:spLocks noGrp="1" noChangeArrowheads="1"/>
          </p:cNvSpPr>
          <p:nvPr>
            <p:ph sz="half" idx="1"/>
          </p:nvPr>
        </p:nvSpPr>
        <p:spPr>
          <a:noFill/>
          <a:ln>
            <a:noFill/>
          </a:ln>
        </p:spPr>
        <p:txBody>
          <a:bodyPr/>
          <a:lstStyle/>
          <a:p>
            <a:pPr algn="ctr" eaLnBrk="1" hangingPunct="1">
              <a:lnSpc>
                <a:spcPct val="120000"/>
              </a:lnSpc>
              <a:spcBef>
                <a:spcPct val="30000"/>
              </a:spcBef>
              <a:buFontTx/>
              <a:buNone/>
              <a:defRPr/>
            </a:pPr>
            <a:r>
              <a:rPr lang="el-GR" sz="2000" b="1" dirty="0" smtClean="0"/>
              <a:t>ΣΥΝΗΘΩΣ ΠΟΛΥΚΥΤΤΑΡΟΙ  ΑΔΕΝΕΣ  </a:t>
            </a:r>
          </a:p>
          <a:p>
            <a:pPr algn="ctr" eaLnBrk="1" hangingPunct="1">
              <a:lnSpc>
                <a:spcPct val="120000"/>
              </a:lnSpc>
              <a:spcBef>
                <a:spcPct val="30000"/>
              </a:spcBef>
              <a:buFontTx/>
              <a:buNone/>
              <a:defRPr/>
            </a:pPr>
            <a:r>
              <a:rPr lang="el-GR" sz="2000" b="1" dirty="0" smtClean="0"/>
              <a:t>ΠΟΥ ΠΑΡΑΓΟΥΝ ΔΗΛΗΤΗΡΙΟ</a:t>
            </a:r>
          </a:p>
          <a:p>
            <a:pPr algn="ctr" eaLnBrk="1" hangingPunct="1">
              <a:lnSpc>
                <a:spcPct val="120000"/>
              </a:lnSpc>
              <a:spcBef>
                <a:spcPct val="30000"/>
              </a:spcBef>
              <a:buFontTx/>
              <a:buNone/>
              <a:defRPr/>
            </a:pPr>
            <a:endParaRPr lang="el-GR" sz="2000" b="1" dirty="0" smtClean="0"/>
          </a:p>
          <a:p>
            <a:pPr eaLnBrk="1" hangingPunct="1">
              <a:spcBef>
                <a:spcPct val="30000"/>
              </a:spcBef>
              <a:defRPr/>
            </a:pPr>
            <a:r>
              <a:rPr lang="el-GR" sz="2000" dirty="0" smtClean="0"/>
              <a:t>Προκαλούν τοπικό ερεθισμό</a:t>
            </a:r>
          </a:p>
          <a:p>
            <a:pPr eaLnBrk="1" hangingPunct="1">
              <a:spcBef>
                <a:spcPct val="30000"/>
              </a:spcBef>
              <a:defRPr/>
            </a:pPr>
            <a:r>
              <a:rPr lang="el-GR" sz="2000" dirty="0" smtClean="0"/>
              <a:t>Φλεγμονή</a:t>
            </a:r>
          </a:p>
          <a:p>
            <a:pPr eaLnBrk="1" hangingPunct="1">
              <a:spcBef>
                <a:spcPct val="30000"/>
              </a:spcBef>
              <a:defRPr/>
            </a:pPr>
            <a:r>
              <a:rPr lang="el-GR" sz="2000" dirty="0" smtClean="0"/>
              <a:t>Πυρετό, αϋπνία, ταραχή, πόνο</a:t>
            </a:r>
          </a:p>
          <a:p>
            <a:pPr eaLnBrk="1" hangingPunct="1">
              <a:spcBef>
                <a:spcPct val="30000"/>
              </a:spcBef>
              <a:defRPr/>
            </a:pPr>
            <a:r>
              <a:rPr lang="el-GR" sz="2000" dirty="0" err="1" smtClean="0"/>
              <a:t>Νευροτοξικά</a:t>
            </a:r>
            <a:r>
              <a:rPr lang="el-GR" sz="2000" dirty="0" smtClean="0"/>
              <a:t> ή αιμολυτικά φαινόμενα , θάνατο</a:t>
            </a:r>
          </a:p>
        </p:txBody>
      </p:sp>
      <p:sp>
        <p:nvSpPr>
          <p:cNvPr id="102404" name="Rectangle 4"/>
          <p:cNvSpPr>
            <a:spLocks noGrp="1" noChangeArrowheads="1"/>
          </p:cNvSpPr>
          <p:nvPr>
            <p:ph sz="half" idx="2"/>
          </p:nvPr>
        </p:nvSpPr>
        <p:spPr>
          <a:noFill/>
          <a:ln>
            <a:noFill/>
          </a:ln>
        </p:spPr>
        <p:txBody>
          <a:bodyPr/>
          <a:lstStyle/>
          <a:p>
            <a:pPr marL="381000" indent="-381000" algn="ctr" eaLnBrk="1" hangingPunct="1">
              <a:lnSpc>
                <a:spcPct val="120000"/>
              </a:lnSpc>
              <a:spcBef>
                <a:spcPct val="30000"/>
              </a:spcBef>
              <a:buFontTx/>
              <a:buNone/>
              <a:defRPr/>
            </a:pPr>
            <a:r>
              <a:rPr lang="el-GR" sz="2000" b="1" cap="all" dirty="0" smtClean="0"/>
              <a:t>ΒΡΙΣΚΟνται </a:t>
            </a:r>
          </a:p>
          <a:p>
            <a:pPr marL="381000" indent="-381000" algn="ctr" eaLnBrk="1" hangingPunct="1">
              <a:lnSpc>
                <a:spcPct val="120000"/>
              </a:lnSpc>
              <a:spcBef>
                <a:spcPct val="30000"/>
              </a:spcBef>
              <a:buFontTx/>
              <a:buNone/>
              <a:defRPr/>
            </a:pPr>
            <a:r>
              <a:rPr lang="el-GR" sz="2000" b="1" cap="all" dirty="0" smtClean="0"/>
              <a:t>Στην επιδερμΙδα </a:t>
            </a:r>
          </a:p>
          <a:p>
            <a:pPr marL="381000" indent="-381000" algn="ctr" eaLnBrk="1" hangingPunct="1">
              <a:lnSpc>
                <a:spcPct val="120000"/>
              </a:lnSpc>
              <a:spcBef>
                <a:spcPct val="30000"/>
              </a:spcBef>
              <a:buFontTx/>
              <a:buNone/>
              <a:defRPr/>
            </a:pPr>
            <a:endParaRPr lang="el-GR" sz="2000" b="1" cap="all" dirty="0" smtClean="0"/>
          </a:p>
          <a:p>
            <a:pPr marL="381000" indent="-381000" eaLnBrk="1" hangingPunct="1">
              <a:spcBef>
                <a:spcPct val="30000"/>
              </a:spcBef>
              <a:defRPr/>
            </a:pPr>
            <a:r>
              <a:rPr lang="el-GR" sz="2000" dirty="0" smtClean="0"/>
              <a:t>Είναι συμπαγούς τύπου, ως συσσωματώματα κυττάρων χωρίς αγωγούς και,</a:t>
            </a:r>
          </a:p>
          <a:p>
            <a:pPr marL="381000" indent="-381000" eaLnBrk="1" hangingPunct="1">
              <a:spcBef>
                <a:spcPct val="30000"/>
              </a:spcBef>
              <a:defRPr/>
            </a:pPr>
            <a:r>
              <a:rPr lang="el-GR" sz="2000" dirty="0" smtClean="0"/>
              <a:t>Το δηλητήριο κυλά μέσα από τα μεσοκυττάρια διαστήματα</a:t>
            </a:r>
          </a:p>
          <a:p>
            <a:pPr marL="381000" indent="-381000" eaLnBrk="1" hangingPunct="1">
              <a:lnSpc>
                <a:spcPct val="120000"/>
              </a:lnSpc>
              <a:spcBef>
                <a:spcPct val="30000"/>
              </a:spcBef>
              <a:buFontTx/>
              <a:buNone/>
              <a:defRPr/>
            </a:pPr>
            <a:endParaRPr lang="el-GR" sz="1800" b="1" dirty="0" smtClean="0"/>
          </a:p>
          <a:p>
            <a:pPr marL="381000" indent="-381000" eaLnBrk="1" hangingPunct="1">
              <a:lnSpc>
                <a:spcPct val="120000"/>
              </a:lnSpc>
              <a:spcBef>
                <a:spcPct val="30000"/>
              </a:spcBef>
              <a:defRPr/>
            </a:pPr>
            <a:endParaRPr lang="el-GR" sz="1800" b="1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1η. Μορφολογία Ιχθύων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pPr eaLnBrk="1" hangingPunct="1">
              <a:lnSpc>
                <a:spcPct val="150000"/>
              </a:lnSpc>
              <a:defRPr/>
            </a:pPr>
            <a:r>
              <a:rPr lang="el-GR" dirty="0" smtClean="0"/>
              <a:t>Τοξίνες ψαριών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quarter" idx="16"/>
          </p:nvPr>
        </p:nvSpPr>
        <p:spPr>
          <a:xfrm>
            <a:off x="765308" y="1753597"/>
            <a:ext cx="3849651" cy="1761671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</a:pPr>
            <a:r>
              <a:rPr lang="el-GR" sz="2000" dirty="0" smtClean="0"/>
              <a:t>Ψάρια </a:t>
            </a:r>
            <a:r>
              <a:rPr lang="el-GR" sz="2000" dirty="0"/>
              <a:t>που η τοξίνη τους είναι δηλητηριώδης κατόπιν </a:t>
            </a:r>
            <a:r>
              <a:rPr lang="el-GR" sz="2000" dirty="0" smtClean="0"/>
              <a:t>ενέσεως, </a:t>
            </a:r>
            <a:r>
              <a:rPr lang="el-GR" sz="2000" dirty="0"/>
              <a:t>αλλά μη δηλητηριώδης αν ληφθεί δια της πεπτικής </a:t>
            </a:r>
            <a:r>
              <a:rPr lang="el-GR" sz="2000" dirty="0" smtClean="0"/>
              <a:t>οδού.</a:t>
            </a:r>
            <a:r>
              <a:rPr lang="el-GR" sz="2000" dirty="0"/>
              <a:t/>
            </a:r>
            <a:br>
              <a:rPr lang="el-GR" sz="2000" dirty="0"/>
            </a:br>
            <a:endParaRPr lang="en-US" sz="20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7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9576" y="3199683"/>
            <a:ext cx="3499554" cy="2704456"/>
          </a:xfrm>
        </p:spPr>
      </p:pic>
      <p:sp>
        <p:nvSpPr>
          <p:cNvPr id="4" name="Content Placeholder 3"/>
          <p:cNvSpPr>
            <a:spLocks noGrp="1"/>
          </p:cNvSpPr>
          <p:nvPr>
            <p:ph sz="quarter" idx="18"/>
          </p:nvPr>
        </p:nvSpPr>
        <p:spPr>
          <a:xfrm>
            <a:off x="4657919" y="1800870"/>
            <a:ext cx="3679372" cy="1562522"/>
          </a:xfrm>
        </p:spPr>
        <p:txBody>
          <a:bodyPr>
            <a:noAutofit/>
          </a:bodyPr>
          <a:lstStyle/>
          <a:p>
            <a:pPr marL="182880" indent="-182880">
              <a:spcBef>
                <a:spcPts val="0"/>
              </a:spcBef>
            </a:pPr>
            <a:r>
              <a:rPr lang="el-GR" sz="2000" kern="0" dirty="0"/>
              <a:t>Ψάρια που η τοξίνη τους είναι δηλητηριώδης και ικανή να </a:t>
            </a:r>
            <a:r>
              <a:rPr lang="el-GR" sz="2000" kern="0" dirty="0" smtClean="0"/>
              <a:t>διαπεράσει την πεπτική οδό.</a:t>
            </a:r>
            <a:r>
              <a:rPr lang="el-GR" sz="2200" kern="0" dirty="0">
                <a:solidFill>
                  <a:schemeClr val="hlink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/>
            </a:r>
            <a:br>
              <a:rPr lang="el-GR" sz="2200" kern="0" dirty="0">
                <a:solidFill>
                  <a:schemeClr val="hlink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endParaRPr lang="en-US" sz="22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19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0" y="3199683"/>
            <a:ext cx="3735094" cy="2560483"/>
          </a:xfrm>
        </p:spPr>
      </p:pic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1η. Μορφολογία Ιχθύων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148731" y="5483167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50</a:t>
            </a:r>
            <a:endParaRPr lang="el-GR" sz="12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8158204" y="5483166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51</a:t>
            </a:r>
            <a:endParaRPr lang="el-GR" sz="1200" b="1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/>
              <a:t>Ψάρια που φέρουν αδένες που παράγουν δηλητήριο</a:t>
            </a:r>
            <a:endParaRPr lang="en-US" sz="4000" dirty="0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0226"/>
          <a:stretch/>
        </p:blipFill>
        <p:spPr>
          <a:xfrm>
            <a:off x="628650" y="2449738"/>
            <a:ext cx="3989382" cy="2760889"/>
          </a:xfrm>
        </p:spPr>
      </p:pic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4629150" y="2114537"/>
            <a:ext cx="3886200" cy="4351338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l-GR" altLang="el-GR" sz="2000" dirty="0" smtClean="0"/>
              <a:t>Φέρουν δηλητηριώδεις </a:t>
            </a:r>
            <a:r>
              <a:rPr lang="el-GR" altLang="el-GR" sz="2000" dirty="0"/>
              <a:t>αδένες, στη βάση των αγκαθωτών ακτινών του πρώτου ραχιαίου πτερυγίου, και στη βάση ενός ισχυρού αγκαθιού, στα πλάγια του βραγχιακού επικαλύμματος. </a:t>
            </a:r>
            <a:endParaRPr lang="en-US" altLang="el-GR" sz="2000" dirty="0" smtClean="0"/>
          </a:p>
          <a:p>
            <a:pPr>
              <a:spcBef>
                <a:spcPts val="1800"/>
              </a:spcBef>
            </a:pPr>
            <a:r>
              <a:rPr lang="el-GR" altLang="el-GR" sz="2000" dirty="0" smtClean="0"/>
              <a:t>Οι </a:t>
            </a:r>
            <a:r>
              <a:rPr lang="el-GR" altLang="el-GR" sz="2000" dirty="0"/>
              <a:t>άκανθες αυτές χρησιμεύουν ως βελόνες ενέσεως του δηλητήριου, προκαλούν σοβαρούς και εξαιρετικά επώδυνους </a:t>
            </a:r>
            <a:r>
              <a:rPr lang="el-GR" altLang="el-GR" sz="2000" dirty="0" smtClean="0"/>
              <a:t>τραυματισμούς.</a:t>
            </a:r>
            <a:endParaRPr lang="el-GR" altLang="el-GR" sz="2000" dirty="0"/>
          </a:p>
          <a:p>
            <a:pPr>
              <a:spcBef>
                <a:spcPts val="600"/>
              </a:spcBef>
            </a:pPr>
            <a:endParaRPr lang="en-US" sz="22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1η. Μορφολογία Ιχθύων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207463" y="4805832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b="1" dirty="0" smtClean="0">
                <a:solidFill>
                  <a:schemeClr val="bg1"/>
                </a:solidFill>
              </a:rPr>
              <a:t>52</a:t>
            </a:r>
            <a:endParaRPr lang="el-GR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3824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kern="0" dirty="0"/>
              <a:t>Ψάρια που έχουν </a:t>
            </a:r>
            <a:r>
              <a:rPr lang="el-GR" sz="4000" kern="0" dirty="0" smtClean="0"/>
              <a:t/>
            </a:r>
            <a:br>
              <a:rPr lang="el-GR" sz="4000" kern="0" dirty="0" smtClean="0"/>
            </a:br>
            <a:r>
              <a:rPr lang="el-GR" sz="4000" kern="0" dirty="0" smtClean="0"/>
              <a:t>δηλητηριώδες αίμα</a:t>
            </a:r>
            <a:r>
              <a:rPr lang="en-US" sz="4000" kern="0" dirty="0" smtClean="0"/>
              <a:t> 1/2</a:t>
            </a:r>
            <a:endParaRPr lang="en-US" sz="40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9089" y="2472132"/>
            <a:ext cx="4038661" cy="2250436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0513"/>
          <a:stretch/>
        </p:blipFill>
        <p:spPr>
          <a:xfrm>
            <a:off x="5133501" y="1953737"/>
            <a:ext cx="3106452" cy="3416418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1η. Μορφολογία Ιχθύων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525990" y="4722568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b="1" dirty="0" smtClean="0"/>
              <a:t>53</a:t>
            </a:r>
            <a:endParaRPr lang="el-GR" sz="12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7898193" y="5422155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b="1" dirty="0" smtClean="0"/>
              <a:t>54</a:t>
            </a:r>
            <a:endParaRPr lang="el-GR" sz="1200" b="1" dirty="0"/>
          </a:p>
        </p:txBody>
      </p:sp>
    </p:spTree>
    <p:extLst>
      <p:ext uri="{BB962C8B-B14F-4D97-AF65-F5344CB8AC3E}">
        <p14:creationId xmlns:p14="http://schemas.microsoft.com/office/powerpoint/2010/main" xmlns="" val="801963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3"/>
          <p:cNvSpPr>
            <a:spLocks noChangeArrowheads="1"/>
          </p:cNvSpPr>
          <p:nvPr/>
        </p:nvSpPr>
        <p:spPr bwMode="auto">
          <a:xfrm>
            <a:off x="0" y="24907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l-GR" altLang="el-G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/>
              <a:t>Ψάρια που έχουν </a:t>
            </a:r>
            <a:br>
              <a:rPr lang="el-GR" sz="4000" dirty="0"/>
            </a:br>
            <a:r>
              <a:rPr lang="el-GR" sz="4000" dirty="0"/>
              <a:t>δηλητηριώδες </a:t>
            </a:r>
            <a:r>
              <a:rPr lang="el-GR" sz="4000" dirty="0" smtClean="0"/>
              <a:t>αίμα</a:t>
            </a:r>
            <a:r>
              <a:rPr lang="en-US" sz="4000" dirty="0" smtClean="0"/>
              <a:t> 2/2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725" y="1683207"/>
            <a:ext cx="8210550" cy="5032375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l-GR" altLang="el-GR" sz="3600" dirty="0"/>
              <a:t>Το δηλητήριο εισάγεται στο θύμα  μέσω άκανθας ή με την τροφή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l-GR" altLang="el-GR" sz="3600" dirty="0"/>
              <a:t>Λίγα ψάρια είναι γνωστά να παράγουν τοξίνες από κύτταρα ή αδένες του δέρματος που δεν σχετίζονται με κανένα είδος κεντριού. 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l-GR" altLang="el-GR" sz="3600" dirty="0"/>
              <a:t>Αυτά τα δηλητήρια ονομάζονται </a:t>
            </a:r>
            <a:r>
              <a:rPr lang="el-GR" altLang="el-GR" sz="3600" b="1" dirty="0"/>
              <a:t>ιχθυοεκρινοτοξίνες</a:t>
            </a:r>
            <a:r>
              <a:rPr lang="el-GR" altLang="el-GR" sz="3600" dirty="0"/>
              <a:t> και προκαλούν βλάβη αν καταναλωθούν από τους ανθρώπους. 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l-GR" altLang="el-GR" sz="3600" dirty="0"/>
              <a:t>Ψάρια, που είναι γνωστά να έχουν δηλητηριώδες δέρμα ή βλέννα ή να εκκρίνουν τοξίνες όταν ενοχληθούν είναι οι </a:t>
            </a:r>
            <a:r>
              <a:rPr lang="el-GR" altLang="el-GR" sz="3600" b="1" dirty="0"/>
              <a:t>λάμπραινες, οι σμέρνες, τα σαπουνόψαρα (</a:t>
            </a:r>
            <a:r>
              <a:rPr lang="en-US" altLang="el-GR" sz="3600" b="1" i="1" dirty="0" err="1"/>
              <a:t>Grammistidae</a:t>
            </a:r>
            <a:r>
              <a:rPr lang="el-GR" altLang="el-GR" sz="3600" b="1" dirty="0"/>
              <a:t>), τα </a:t>
            </a:r>
            <a:r>
              <a:rPr lang="en-US" altLang="el-GR" sz="3600" b="1" dirty="0"/>
              <a:t>Puffers</a:t>
            </a:r>
            <a:r>
              <a:rPr lang="el-GR" altLang="el-GR" sz="3600" b="1" dirty="0"/>
              <a:t> και οι κοντινοί τους συγγενείς</a:t>
            </a:r>
            <a:r>
              <a:rPr lang="el-GR" altLang="el-GR" sz="3600" dirty="0"/>
              <a:t>.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l-GR" altLang="el-GR" sz="3600" b="1" dirty="0"/>
              <a:t>Σε άλλα ψάρια η σάρκα, το ήπαρ, οι γονάδες  περιέχουν δηλητηριώδεις ουσίες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l-GR" altLang="el-GR" sz="3600" b="1" dirty="0"/>
              <a:t>Χονδριχθύες –</a:t>
            </a:r>
            <a:r>
              <a:rPr lang="en-US" altLang="el-GR" sz="3600" b="1" dirty="0"/>
              <a:t> </a:t>
            </a:r>
            <a:r>
              <a:rPr lang="el-GR" altLang="el-GR" sz="3600" b="1" dirty="0"/>
              <a:t>Χίμαιρα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l-GR" altLang="el-GR" sz="3600" b="1" dirty="0"/>
              <a:t>Οστεϊχθύες – </a:t>
            </a:r>
            <a:r>
              <a:rPr lang="en-US" altLang="el-GR" sz="3600" b="1" dirty="0" err="1"/>
              <a:t>Scorpaenidae</a:t>
            </a:r>
            <a:r>
              <a:rPr lang="en-US" altLang="el-GR" sz="3600" b="1" dirty="0"/>
              <a:t>, </a:t>
            </a:r>
            <a:r>
              <a:rPr lang="en-US" altLang="el-GR" sz="3600" b="1" dirty="0" err="1"/>
              <a:t>Pterois</a:t>
            </a:r>
            <a:r>
              <a:rPr lang="en-US" altLang="el-GR" sz="3600" b="1" dirty="0"/>
              <a:t> – </a:t>
            </a:r>
            <a:r>
              <a:rPr lang="en-US" altLang="el-GR" sz="3600" b="1" dirty="0" err="1"/>
              <a:t>Lagocephalus</a:t>
            </a:r>
            <a:endParaRPr lang="el-GR" altLang="el-GR" sz="3600" b="1" dirty="0"/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l-GR" altLang="el-GR" sz="3600" dirty="0"/>
              <a:t>Τα </a:t>
            </a:r>
            <a:r>
              <a:rPr lang="en-US" altLang="el-GR" sz="3600" b="1" dirty="0"/>
              <a:t>Oil fishes </a:t>
            </a:r>
            <a:r>
              <a:rPr lang="el-GR" altLang="el-GR" sz="3600" b="1" dirty="0"/>
              <a:t>(</a:t>
            </a:r>
            <a:r>
              <a:rPr lang="en-US" altLang="el-GR" sz="3600" b="1" i="1" dirty="0" err="1"/>
              <a:t>Gemphylidae</a:t>
            </a:r>
            <a:r>
              <a:rPr lang="el-GR" altLang="el-GR" sz="3600" b="1" i="1" dirty="0"/>
              <a:t>)</a:t>
            </a:r>
            <a:r>
              <a:rPr lang="el-GR" altLang="el-GR" sz="3600" b="1" dirty="0"/>
              <a:t>, </a:t>
            </a:r>
            <a:r>
              <a:rPr lang="el-GR" altLang="el-GR" sz="3600" dirty="0"/>
              <a:t>προκαλούν διάρροια λόγω της λιπαρής τους σάρκας. 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1η. Μορφολογία Ιχθύων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1" name="Rectangle 3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l-GR" sz="4000" dirty="0"/>
              <a:t>Το φαινόμενο </a:t>
            </a:r>
            <a:br>
              <a:rPr lang="el-GR" sz="4000" dirty="0"/>
            </a:br>
            <a:r>
              <a:rPr lang="el-GR" sz="4000" dirty="0"/>
              <a:t>του Βιοφωσφορισμού </a:t>
            </a:r>
            <a:r>
              <a:rPr lang="el-GR" sz="4000" dirty="0" smtClean="0"/>
              <a:t>στα </a:t>
            </a:r>
            <a:r>
              <a:rPr lang="el-GR" sz="4000" dirty="0"/>
              <a:t>ψάρια</a:t>
            </a:r>
            <a:endParaRPr lang="en-GB" sz="4000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21957" y="2093080"/>
            <a:ext cx="6700085" cy="3816427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1η. Μορφολογία Ιχθύων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580282" y="5632508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b="1" dirty="0" smtClean="0">
                <a:solidFill>
                  <a:schemeClr val="bg1"/>
                </a:solidFill>
              </a:rPr>
              <a:t>55</a:t>
            </a:r>
            <a:endParaRPr lang="el-GR" sz="1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9" name="Rectangle 3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l-GR" b="1" dirty="0"/>
              <a:t>Μορφή Ψαριών</a:t>
            </a:r>
            <a:endParaRPr lang="en-US" b="1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40939" y="1831215"/>
            <a:ext cx="4862122" cy="3608003"/>
          </a:xfrm>
        </p:spPr>
      </p:pic>
      <p:sp>
        <p:nvSpPr>
          <p:cNvPr id="18437" name="Rectangle 5"/>
          <p:cNvSpPr>
            <a:spLocks noChangeArrowheads="1"/>
          </p:cNvSpPr>
          <p:nvPr/>
        </p:nvSpPr>
        <p:spPr bwMode="auto">
          <a:xfrm>
            <a:off x="0" y="2565400"/>
            <a:ext cx="5003800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0000FF"/>
              </a:buClr>
              <a:buFont typeface="Wingdings" panose="05000000000000000000" pitchFamily="2" charset="2"/>
              <a:buNone/>
            </a:pPr>
            <a:r>
              <a:rPr lang="en-US" altLang="el-GR" sz="2000"/>
              <a:t> </a:t>
            </a:r>
            <a:endParaRPr lang="el-GR" altLang="el-GR" sz="2000"/>
          </a:p>
          <a:p>
            <a:pPr eaLnBrk="1" hangingPunct="1">
              <a:spcBef>
                <a:spcPct val="20000"/>
              </a:spcBef>
            </a:pPr>
            <a:endParaRPr lang="en-US" altLang="el-GR" sz="2000"/>
          </a:p>
        </p:txBody>
      </p:sp>
      <p:sp>
        <p:nvSpPr>
          <p:cNvPr id="3" name="Rectangle 2"/>
          <p:cNvSpPr/>
          <p:nvPr/>
        </p:nvSpPr>
        <p:spPr>
          <a:xfrm>
            <a:off x="1082222" y="5435579"/>
            <a:ext cx="74331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600" dirty="0"/>
              <a:t>Μεγάλη ποικιλομορφία μορφολογικών χαρακτηριστικών ανάμεσα σε είδη και </a:t>
            </a:r>
            <a:r>
              <a:rPr lang="el-GR" sz="1600" dirty="0" smtClean="0"/>
              <a:t>άτομα.</a:t>
            </a:r>
            <a:endParaRPr lang="el-GR" sz="1600" dirty="0"/>
          </a:p>
          <a:p>
            <a:r>
              <a:rPr lang="el-GR" sz="1600" dirty="0"/>
              <a:t>Διαφορές σε άτομα ίδιου είδους λόγω διαφορετικών </a:t>
            </a:r>
            <a:r>
              <a:rPr lang="el-GR" sz="1600" dirty="0" smtClean="0"/>
              <a:t>βιοτόπων, </a:t>
            </a:r>
            <a:endParaRPr lang="el-GR" sz="1600" dirty="0"/>
          </a:p>
          <a:p>
            <a:r>
              <a:rPr lang="el-GR" sz="1600" dirty="0"/>
              <a:t>π.χ. δομή και μορφολογία στοματικής κοιλότητας λόγω διαφορετικών </a:t>
            </a:r>
            <a:r>
              <a:rPr lang="el-GR" sz="1600" dirty="0" smtClean="0"/>
              <a:t>θηραμάτων.</a:t>
            </a:r>
            <a:endParaRPr lang="el-GR" sz="1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1η. Μορφολογία Ιχθύων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013132" y="5099740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4</a:t>
            </a:r>
            <a:endParaRPr lang="el-GR" sz="1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pPr>
              <a:defRPr/>
            </a:pPr>
            <a:r>
              <a:rPr lang="el-GR" b="1" dirty="0" smtClean="0"/>
              <a:t>Βιοφωσφορισμός</a:t>
            </a:r>
            <a:r>
              <a:rPr lang="en-US" b="1" dirty="0" smtClean="0"/>
              <a:t> 1/3</a:t>
            </a:r>
            <a:endParaRPr lang="en-GB" b="1" dirty="0"/>
          </a:p>
        </p:txBody>
      </p:sp>
      <p:sp>
        <p:nvSpPr>
          <p:cNvPr id="11571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1252764" y="1628331"/>
            <a:ext cx="3886200" cy="4351338"/>
          </a:xfrm>
        </p:spPr>
        <p:txBody>
          <a:bodyPr/>
          <a:lstStyle/>
          <a:p>
            <a:pPr>
              <a:lnSpc>
                <a:spcPct val="120000"/>
              </a:lnSpc>
              <a:spcBef>
                <a:spcPct val="30000"/>
              </a:spcBef>
            </a:pPr>
            <a:r>
              <a:rPr lang="el-GR" altLang="el-GR" sz="2000" dirty="0" smtClean="0"/>
              <a:t>Παραγωγή φωτός από ζωντανούς οργανισμούς </a:t>
            </a:r>
          </a:p>
          <a:p>
            <a:pPr>
              <a:lnSpc>
                <a:spcPct val="120000"/>
              </a:lnSpc>
              <a:spcBef>
                <a:spcPct val="30000"/>
              </a:spcBef>
            </a:pPr>
            <a:r>
              <a:rPr lang="el-GR" altLang="el-GR" sz="2000" dirty="0" smtClean="0"/>
              <a:t>Ευρέως διαδεδομένο φαινόμενο στη θάλασσα</a:t>
            </a:r>
          </a:p>
          <a:p>
            <a:pPr>
              <a:lnSpc>
                <a:spcPct val="120000"/>
              </a:lnSpc>
              <a:spcBef>
                <a:spcPct val="30000"/>
              </a:spcBef>
            </a:pPr>
            <a:r>
              <a:rPr lang="el-GR" altLang="el-GR" sz="2000" dirty="0" smtClean="0"/>
              <a:t>Υψηλότερη ανάπτυξη &amp; πολυπλοκότητα =&gt; στους βαθύβιους οργανισμούς της μεσοπελαγικής ζώνης (70%)</a:t>
            </a:r>
          </a:p>
          <a:p>
            <a:pPr>
              <a:lnSpc>
                <a:spcPct val="120000"/>
              </a:lnSpc>
              <a:spcBef>
                <a:spcPct val="30000"/>
              </a:spcBef>
            </a:pPr>
            <a:endParaRPr lang="el-GR" altLang="el-GR" sz="2000" dirty="0" smtClean="0"/>
          </a:p>
          <a:p>
            <a:pPr>
              <a:lnSpc>
                <a:spcPct val="120000"/>
              </a:lnSpc>
              <a:spcBef>
                <a:spcPct val="30000"/>
              </a:spcBef>
            </a:pPr>
            <a:endParaRPr lang="en-GB" altLang="el-GR" sz="2000" dirty="0" smtClean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64202" y="1431037"/>
            <a:ext cx="2417055" cy="4745926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1η. Μορφολογία Ιχθύων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539497" y="2479601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b="1" dirty="0" smtClean="0">
                <a:solidFill>
                  <a:schemeClr val="bg1"/>
                </a:solidFill>
              </a:rPr>
              <a:t>56</a:t>
            </a:r>
            <a:endParaRPr lang="el-GR" sz="12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39497" y="3804000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b="1" dirty="0" smtClean="0">
                <a:solidFill>
                  <a:schemeClr val="bg1"/>
                </a:solidFill>
              </a:rPr>
              <a:t>57</a:t>
            </a:r>
            <a:endParaRPr lang="el-GR" sz="12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539497" y="5875543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b="1" dirty="0" smtClean="0">
                <a:solidFill>
                  <a:schemeClr val="bg1"/>
                </a:solidFill>
              </a:rPr>
              <a:t>58</a:t>
            </a:r>
            <a:endParaRPr lang="el-GR" sz="1200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pPr>
              <a:defRPr/>
            </a:pPr>
            <a:r>
              <a:rPr lang="el-GR" b="1" dirty="0" smtClean="0"/>
              <a:t>Βιοφωσφορισμός</a:t>
            </a:r>
            <a:r>
              <a:rPr lang="en-US" b="1" dirty="0" smtClean="0"/>
              <a:t> 2/3</a:t>
            </a:r>
            <a:endParaRPr lang="en-GB" b="1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00493" y="1690689"/>
            <a:ext cx="6943013" cy="4351338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1η. Μορφολογία Ιχθύων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18297" y="4588610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b="1" dirty="0" smtClean="0">
                <a:solidFill>
                  <a:schemeClr val="bg1"/>
                </a:solidFill>
              </a:rPr>
              <a:t>59</a:t>
            </a:r>
            <a:endParaRPr lang="el-GR" sz="12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85763" y="4018758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b="1" dirty="0" smtClean="0">
                <a:solidFill>
                  <a:schemeClr val="bg1"/>
                </a:solidFill>
              </a:rPr>
              <a:t>60</a:t>
            </a:r>
            <a:endParaRPr lang="el-GR" sz="12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701746" y="4295757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b="1" dirty="0" smtClean="0">
                <a:solidFill>
                  <a:schemeClr val="bg1"/>
                </a:solidFill>
              </a:rPr>
              <a:t>61</a:t>
            </a:r>
            <a:endParaRPr lang="el-GR" sz="12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09269" y="5765028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b="1" dirty="0" smtClean="0">
                <a:solidFill>
                  <a:schemeClr val="bg1"/>
                </a:solidFill>
              </a:rPr>
              <a:t>62</a:t>
            </a:r>
            <a:endParaRPr lang="el-GR" sz="1200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35360461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pPr>
              <a:defRPr/>
            </a:pPr>
            <a:r>
              <a:rPr lang="el-GR" b="1" dirty="0" smtClean="0"/>
              <a:t>Βιοφωσφορισμός</a:t>
            </a:r>
            <a:r>
              <a:rPr lang="en-US" b="1" dirty="0" smtClean="0"/>
              <a:t> 3/3</a:t>
            </a:r>
            <a:endParaRPr lang="en-GB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94354" y="1439523"/>
            <a:ext cx="6355292" cy="4766469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1η. Μορφολογία Ιχθύων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153936" y="3326628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b="1" dirty="0" smtClean="0">
                <a:solidFill>
                  <a:schemeClr val="bg1"/>
                </a:solidFill>
              </a:rPr>
              <a:t>63</a:t>
            </a:r>
            <a:endParaRPr lang="el-GR" sz="12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07886" y="2626586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b="1" dirty="0" smtClean="0">
                <a:solidFill>
                  <a:schemeClr val="bg1"/>
                </a:solidFill>
              </a:rPr>
              <a:t>64</a:t>
            </a:r>
            <a:endParaRPr lang="el-GR" sz="12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407886" y="4139290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b="1" dirty="0" smtClean="0">
                <a:solidFill>
                  <a:schemeClr val="bg1"/>
                </a:solidFill>
              </a:rPr>
              <a:t>65</a:t>
            </a:r>
            <a:endParaRPr lang="el-GR" sz="12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53936" y="5850206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b="1" dirty="0" smtClean="0">
                <a:solidFill>
                  <a:schemeClr val="bg1"/>
                </a:solidFill>
              </a:rPr>
              <a:t>66</a:t>
            </a:r>
            <a:endParaRPr lang="el-GR" sz="12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407886" y="5850205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b="1" dirty="0" smtClean="0">
                <a:solidFill>
                  <a:schemeClr val="bg1"/>
                </a:solidFill>
              </a:rPr>
              <a:t>67</a:t>
            </a:r>
            <a:endParaRPr lang="el-GR" sz="1200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4575940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/>
              <a:t>Ψάρια: περισσότερες </a:t>
            </a:r>
            <a:r>
              <a:rPr lang="el-GR" sz="4000" dirty="0" smtClean="0"/>
              <a:t/>
            </a:r>
            <a:br>
              <a:rPr lang="el-GR" sz="4000" dirty="0" smtClean="0"/>
            </a:br>
            <a:r>
              <a:rPr lang="el-GR" sz="4000" dirty="0" smtClean="0"/>
              <a:t>από </a:t>
            </a:r>
            <a:r>
              <a:rPr lang="el-GR" sz="4000" dirty="0"/>
              <a:t>45 </a:t>
            </a:r>
            <a:r>
              <a:rPr lang="el-GR" sz="4000" dirty="0" smtClean="0"/>
              <a:t>οικογένειες</a:t>
            </a:r>
            <a:endParaRPr lang="en-US" sz="4000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3433" y="1654427"/>
            <a:ext cx="3239253" cy="4522536"/>
          </a:xfrm>
        </p:spPr>
      </p:pic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88423" y="1986392"/>
            <a:ext cx="3326604" cy="3558066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1η. Μορφολογία Ιχθύων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252686" y="5647395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b="1" dirty="0" smtClean="0"/>
              <a:t>6</a:t>
            </a:r>
            <a:r>
              <a:rPr lang="en-US" sz="1200" b="1" dirty="0" smtClean="0"/>
              <a:t>8</a:t>
            </a:r>
            <a:endParaRPr lang="el-GR" sz="12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8069073" y="5647394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b="1" dirty="0" smtClean="0"/>
              <a:t>6</a:t>
            </a:r>
            <a:r>
              <a:rPr lang="en-US" sz="1200" b="1" dirty="0" smtClean="0"/>
              <a:t>9</a:t>
            </a:r>
            <a:endParaRPr lang="el-GR" sz="1200" b="1" dirty="0"/>
          </a:p>
        </p:txBody>
      </p:sp>
    </p:spTree>
    <p:extLst>
      <p:ext uri="{BB962C8B-B14F-4D97-AF65-F5344CB8AC3E}">
        <p14:creationId xmlns:p14="http://schemas.microsoft.com/office/powerpoint/2010/main" xmlns="" val="2450290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Μηχανισμός Παραγωγής Φωτός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8649" y="1407885"/>
            <a:ext cx="4033913" cy="4769077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49" y="1407885"/>
            <a:ext cx="4253594" cy="5198450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110000"/>
              </a:lnSpc>
              <a:spcBef>
                <a:spcPts val="600"/>
              </a:spcBef>
              <a:buFontTx/>
              <a:buNone/>
            </a:pPr>
            <a:r>
              <a:rPr lang="el-GR" altLang="el-GR" sz="3600" dirty="0"/>
              <a:t>Το φως παράγεται χημικά, χωρίς θερμότητα, μέσω  μιας χημικής αντίδρασης κατά την οποία ένα υπόστρωμα, </a:t>
            </a:r>
            <a:r>
              <a:rPr lang="el-GR" altLang="el-GR" sz="3600" dirty="0" smtClean="0"/>
              <a:t>η </a:t>
            </a:r>
            <a:r>
              <a:rPr lang="el-GR" altLang="el-GR" sz="3600" dirty="0"/>
              <a:t>λουσιφερίνη, οξειδώνεται παρουσία ενός ενζύμου,   της λουσιφεράσης, μιας πηγής οξυγόνου και ATP </a:t>
            </a:r>
          </a:p>
          <a:p>
            <a:pPr>
              <a:lnSpc>
                <a:spcPct val="110000"/>
              </a:lnSpc>
              <a:spcBef>
                <a:spcPts val="600"/>
              </a:spcBef>
              <a:buFontTx/>
              <a:buNone/>
            </a:pPr>
            <a:r>
              <a:rPr lang="el-GR" altLang="el-GR" sz="3600" dirty="0"/>
              <a:t>   </a:t>
            </a:r>
            <a:r>
              <a:rPr lang="el-GR" altLang="el-GR" sz="3600" dirty="0" smtClean="0"/>
              <a:t> </a:t>
            </a:r>
            <a:r>
              <a:rPr lang="el-GR" altLang="el-GR" sz="3600" dirty="0"/>
              <a:t>και παράγεται  ένα μόριο που εκπέμπει φως.</a:t>
            </a:r>
          </a:p>
          <a:p>
            <a:pPr>
              <a:lnSpc>
                <a:spcPct val="110000"/>
              </a:lnSpc>
              <a:spcBef>
                <a:spcPts val="600"/>
              </a:spcBef>
              <a:buFontTx/>
              <a:buNone/>
            </a:pPr>
            <a:r>
              <a:rPr lang="el-GR" altLang="el-GR" sz="3600" dirty="0"/>
              <a:t> </a:t>
            </a:r>
          </a:p>
          <a:p>
            <a:pPr>
              <a:lnSpc>
                <a:spcPct val="110000"/>
              </a:lnSpc>
              <a:spcBef>
                <a:spcPts val="600"/>
              </a:spcBef>
              <a:buFontTx/>
              <a:buNone/>
            </a:pPr>
            <a:r>
              <a:rPr lang="el-GR" altLang="el-GR" sz="3600" dirty="0"/>
              <a:t>Το φάσμα του χρώματος που παράγεται διαφέρει από είδος σε είδος, </a:t>
            </a:r>
          </a:p>
          <a:p>
            <a:pPr>
              <a:lnSpc>
                <a:spcPct val="110000"/>
              </a:lnSpc>
              <a:spcBef>
                <a:spcPts val="600"/>
              </a:spcBef>
              <a:buFontTx/>
              <a:buNone/>
            </a:pPr>
            <a:r>
              <a:rPr lang="el-GR" altLang="el-GR" sz="3600" dirty="0"/>
              <a:t>Στη μεσοπελαγική ζώνη το μήκος κύματος κυμαίνεται από 400 - 480 nm.</a:t>
            </a:r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1η. Μορφολογία Ιχθύων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315997" y="5835691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70</a:t>
            </a:r>
            <a:endParaRPr lang="el-GR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88617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Φωτοφόρα</a:t>
            </a:r>
            <a:endParaRPr lang="en-US" dirty="0"/>
          </a:p>
        </p:txBody>
      </p:sp>
      <p:graphicFrame>
        <p:nvGraphicFramePr>
          <p:cNvPr id="6146" name="Object 2"/>
          <p:cNvGraphicFramePr>
            <a:graphicFrameLocks noGrp="1" noChangeAspect="1"/>
          </p:cNvGraphicFramePr>
          <p:nvPr>
            <p:ph sz="quarter" idx="12"/>
            <p:extLst>
              <p:ext uri="{D42A27DB-BD31-4B8C-83A1-F6EECF244321}">
                <p14:modId xmlns:p14="http://schemas.microsoft.com/office/powerpoint/2010/main" xmlns="" val="2104757152"/>
              </p:ext>
            </p:extLst>
          </p:nvPr>
        </p:nvGraphicFramePr>
        <p:xfrm>
          <a:off x="4915074" y="1690689"/>
          <a:ext cx="3311178" cy="2471057"/>
        </p:xfrm>
        <a:graphic>
          <a:graphicData uri="http://schemas.openxmlformats.org/presentationml/2006/ole">
            <p:oleObj spid="_x0000_s6314" name="Bitmap Image" r:id="rId5" imgW="3115110" imgH="2324424" progId="PBrush">
              <p:embed/>
            </p:oleObj>
          </a:graphicData>
        </a:graphic>
      </p:graphicFrame>
      <p:graphicFrame>
        <p:nvGraphicFramePr>
          <p:cNvPr id="6147" name="Object 3"/>
          <p:cNvGraphicFramePr>
            <a:graphicFrameLocks noGrp="1" noChangeAspect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xmlns="" val="3859995090"/>
              </p:ext>
            </p:extLst>
          </p:nvPr>
        </p:nvGraphicFramePr>
        <p:xfrm>
          <a:off x="4937859" y="4477205"/>
          <a:ext cx="3288393" cy="1657350"/>
        </p:xfrm>
        <a:graphic>
          <a:graphicData uri="http://schemas.openxmlformats.org/presentationml/2006/ole">
            <p:oleObj spid="_x0000_s6315" name="Bitmap Image" r:id="rId6" imgW="2381582" imgH="1200318" progId="PBrush">
              <p:embed/>
            </p:oleObj>
          </a:graphicData>
        </a:graphic>
      </p:graphicFrame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ct val="30000"/>
              </a:spcBef>
            </a:pPr>
            <a:r>
              <a:rPr lang="el-GR" altLang="el-GR" sz="2400" b="1" dirty="0"/>
              <a:t>Ειδικά </a:t>
            </a:r>
            <a:r>
              <a:rPr lang="el-GR" altLang="el-GR" sz="2400" b="1" dirty="0" smtClean="0"/>
              <a:t>, πολύπλοκα </a:t>
            </a:r>
            <a:r>
              <a:rPr lang="el-GR" altLang="el-GR" sz="2400" b="1" dirty="0"/>
              <a:t>όργανα παραγωγής </a:t>
            </a:r>
            <a:r>
              <a:rPr lang="el-GR" altLang="el-GR" sz="2400" b="1" dirty="0" smtClean="0"/>
              <a:t>φωτός.</a:t>
            </a:r>
          </a:p>
          <a:p>
            <a:pPr>
              <a:lnSpc>
                <a:spcPct val="120000"/>
              </a:lnSpc>
              <a:spcBef>
                <a:spcPct val="30000"/>
              </a:spcBef>
            </a:pPr>
            <a:endParaRPr lang="el-GR" altLang="el-GR" sz="2400" b="1" dirty="0"/>
          </a:p>
          <a:p>
            <a:pPr>
              <a:lnSpc>
                <a:spcPct val="120000"/>
              </a:lnSpc>
              <a:spcBef>
                <a:spcPct val="30000"/>
              </a:spcBef>
            </a:pPr>
            <a:r>
              <a:rPr lang="el-GR" altLang="el-GR" sz="2400" b="1" dirty="0" smtClean="0"/>
              <a:t>Μηχανισμός </a:t>
            </a:r>
            <a:r>
              <a:rPr lang="el-GR" altLang="el-GR" sz="2400" b="1" dirty="0"/>
              <a:t>Παραγωγή </a:t>
            </a:r>
            <a:r>
              <a:rPr lang="el-GR" altLang="el-GR" sz="2400" b="1" dirty="0" smtClean="0"/>
              <a:t>φωτός.</a:t>
            </a:r>
            <a:endParaRPr lang="el-GR" altLang="el-GR" sz="2400" b="1" dirty="0"/>
          </a:p>
          <a:p>
            <a:pPr>
              <a:lnSpc>
                <a:spcPct val="120000"/>
              </a:lnSpc>
              <a:spcBef>
                <a:spcPct val="30000"/>
              </a:spcBef>
            </a:pPr>
            <a:r>
              <a:rPr lang="el-GR" altLang="el-GR" sz="2400" b="1" dirty="0"/>
              <a:t>   </a:t>
            </a:r>
            <a:r>
              <a:rPr lang="el-GR" altLang="el-GR" sz="2000" dirty="0"/>
              <a:t>Συμβιωτικά βακτήρια</a:t>
            </a:r>
          </a:p>
          <a:p>
            <a:pPr>
              <a:lnSpc>
                <a:spcPct val="120000"/>
              </a:lnSpc>
              <a:spcBef>
                <a:spcPct val="30000"/>
              </a:spcBef>
            </a:pPr>
            <a:r>
              <a:rPr lang="el-GR" altLang="el-GR" sz="2000" dirty="0"/>
              <a:t>   Χωρίς βακτήρια</a:t>
            </a:r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1η. Μορφολογία Ιχθύων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840475" y="3841678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71</a:t>
            </a:r>
            <a:endParaRPr lang="el-GR" sz="12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840475" y="5814487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72</a:t>
            </a:r>
            <a:endParaRPr lang="el-GR" sz="1200" b="1" dirty="0"/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l-GR" sz="4000" dirty="0"/>
              <a:t>Φωτοφόρα </a:t>
            </a:r>
            <a:r>
              <a:rPr lang="el-GR" sz="4000" dirty="0" smtClean="0"/>
              <a:t/>
            </a:r>
            <a:br>
              <a:rPr lang="el-GR" sz="4000" dirty="0" smtClean="0"/>
            </a:br>
            <a:r>
              <a:rPr lang="el-GR" sz="4000" dirty="0" smtClean="0"/>
              <a:t>με </a:t>
            </a:r>
            <a:r>
              <a:rPr lang="el-GR" sz="4000" dirty="0"/>
              <a:t>συμβιωτικά βακτήρια</a:t>
            </a:r>
            <a:endParaRPr lang="en-GB" sz="4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9340" y="2275304"/>
            <a:ext cx="4566546" cy="2473376"/>
          </a:xfrm>
          <a:ln>
            <a:noFill/>
          </a:ln>
        </p:spPr>
      </p:pic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5008775" y="1839108"/>
            <a:ext cx="3992336" cy="4792889"/>
          </a:xfrm>
        </p:spPr>
        <p:txBody>
          <a:bodyPr>
            <a:normAutofit fontScale="62500" lnSpcReduction="20000"/>
          </a:bodyPr>
          <a:lstStyle/>
          <a:p>
            <a:pPr marL="0" indent="0">
              <a:lnSpc>
                <a:spcPct val="110000"/>
              </a:lnSpc>
              <a:spcBef>
                <a:spcPct val="50000"/>
              </a:spcBef>
              <a:buNone/>
            </a:pPr>
            <a:r>
              <a:rPr lang="el-GR" altLang="el-GR" dirty="0"/>
              <a:t>Το φωτοφόρο έρχεται σε επαφή με το περιβάλλον μέσω ενός καναλιού (</a:t>
            </a:r>
            <a:r>
              <a:rPr lang="en-US" altLang="el-GR" dirty="0"/>
              <a:t>canal</a:t>
            </a:r>
            <a:r>
              <a:rPr lang="el-GR" altLang="el-GR" dirty="0"/>
              <a:t>). </a:t>
            </a:r>
          </a:p>
          <a:p>
            <a:pPr marL="0" indent="0">
              <a:lnSpc>
                <a:spcPct val="110000"/>
              </a:lnSpc>
              <a:spcBef>
                <a:spcPct val="50000"/>
              </a:spcBef>
              <a:buNone/>
            </a:pPr>
            <a:r>
              <a:rPr lang="el-GR" altLang="el-GR" dirty="0"/>
              <a:t>Τα φωσφορίζοντα βακτήρια βρίσκονται </a:t>
            </a:r>
          </a:p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el-GR" altLang="el-GR" dirty="0"/>
              <a:t>στον </a:t>
            </a:r>
            <a:r>
              <a:rPr lang="el-GR" altLang="el-GR" b="1" dirty="0"/>
              <a:t>φωσφορίζοντα αδένα (</a:t>
            </a:r>
            <a:r>
              <a:rPr lang="en-US" altLang="el-GR" b="1" dirty="0"/>
              <a:t>luminescent gland</a:t>
            </a:r>
            <a:r>
              <a:rPr lang="el-GR" altLang="el-GR" b="1" dirty="0"/>
              <a:t>) </a:t>
            </a:r>
            <a:r>
              <a:rPr lang="el-GR" altLang="el-GR" dirty="0"/>
              <a:t>μέσα σε σωλήνες (</a:t>
            </a:r>
            <a:r>
              <a:rPr lang="en-US" altLang="el-GR" dirty="0"/>
              <a:t>tubules</a:t>
            </a:r>
            <a:r>
              <a:rPr lang="el-GR" altLang="el-GR" dirty="0"/>
              <a:t>). </a:t>
            </a:r>
          </a:p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el-GR" altLang="el-GR" dirty="0"/>
              <a:t>Παρατηρούνται </a:t>
            </a:r>
            <a:r>
              <a:rPr lang="el-GR" altLang="el-GR" b="1" dirty="0"/>
              <a:t>ο φακός (</a:t>
            </a:r>
            <a:r>
              <a:rPr lang="en-US" altLang="el-GR" b="1" dirty="0"/>
              <a:t>lens</a:t>
            </a:r>
            <a:r>
              <a:rPr lang="el-GR" altLang="el-GR" b="1" dirty="0"/>
              <a:t>)</a:t>
            </a:r>
            <a:r>
              <a:rPr lang="el-GR" altLang="el-GR" dirty="0"/>
              <a:t>, </a:t>
            </a:r>
          </a:p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el-GR" altLang="el-GR" dirty="0"/>
              <a:t>η </a:t>
            </a:r>
            <a:r>
              <a:rPr lang="el-GR" altLang="el-GR" b="1" dirty="0"/>
              <a:t>ανακλαστική επιφάνεια (</a:t>
            </a:r>
            <a:r>
              <a:rPr lang="en-US" altLang="el-GR" b="1" dirty="0"/>
              <a:t>reflector</a:t>
            </a:r>
            <a:r>
              <a:rPr lang="el-GR" altLang="el-GR" b="1" dirty="0"/>
              <a:t>) </a:t>
            </a:r>
            <a:r>
              <a:rPr lang="el-GR" altLang="el-GR" dirty="0"/>
              <a:t>και </a:t>
            </a:r>
          </a:p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el-GR" altLang="el-GR" dirty="0"/>
              <a:t>τα </a:t>
            </a:r>
            <a:r>
              <a:rPr lang="el-GR" altLang="el-GR" b="1" dirty="0"/>
              <a:t>χρωσμένα κύτταρα (</a:t>
            </a:r>
            <a:r>
              <a:rPr lang="en-US" altLang="el-GR" b="1" dirty="0"/>
              <a:t>pigment cells</a:t>
            </a:r>
            <a:r>
              <a:rPr lang="el-GR" altLang="el-GR" b="1" dirty="0"/>
              <a:t>).</a:t>
            </a:r>
          </a:p>
          <a:p>
            <a:endParaRPr lang="en-US" dirty="0"/>
          </a:p>
        </p:txBody>
      </p:sp>
      <p:sp>
        <p:nvSpPr>
          <p:cNvPr id="7173" name="Rectangle 4"/>
          <p:cNvSpPr>
            <a:spLocks noChangeArrowheads="1"/>
          </p:cNvSpPr>
          <p:nvPr/>
        </p:nvSpPr>
        <p:spPr bwMode="auto">
          <a:xfrm>
            <a:off x="0" y="24907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l-GR" alt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1η. Μορφολογία Ιχθύων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46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524126" y="4484512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73</a:t>
            </a:r>
            <a:endParaRPr lang="el-GR" sz="1200" b="1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l-GR" sz="4000" dirty="0"/>
              <a:t>Φωτοφόρα </a:t>
            </a:r>
            <a:r>
              <a:rPr lang="el-GR" sz="4000" dirty="0" smtClean="0"/>
              <a:t/>
            </a:r>
            <a:br>
              <a:rPr lang="el-GR" sz="4000" dirty="0" smtClean="0"/>
            </a:br>
            <a:r>
              <a:rPr lang="el-GR" sz="4000" dirty="0" smtClean="0"/>
              <a:t>χωρίς </a:t>
            </a:r>
            <a:r>
              <a:rPr lang="el-GR" sz="4000" dirty="0"/>
              <a:t>συμβιωτικά βακτήρια</a:t>
            </a:r>
            <a:endParaRPr lang="en-GB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990906" y="1900387"/>
            <a:ext cx="3902996" cy="3686207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l-GR" altLang="el-GR" sz="2000" dirty="0"/>
              <a:t>Φωτοφόρα ψαριών με ενδογενή φωσφορισμό (κλειστού τύπου) 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l-GR" altLang="el-GR" sz="2000" dirty="0"/>
              <a:t>Τα τμήματα που απαρτίζουν τα συγκεκριμένα φωτοφόρα είναι: </a:t>
            </a:r>
          </a:p>
          <a:p>
            <a:pPr>
              <a:lnSpc>
                <a:spcPct val="100000"/>
              </a:lnSpc>
              <a:spcBef>
                <a:spcPts val="600"/>
              </a:spcBef>
              <a:buFontTx/>
              <a:buChar char="•"/>
            </a:pPr>
            <a:r>
              <a:rPr lang="el-GR" altLang="el-GR" sz="2000" b="1" dirty="0"/>
              <a:t>φωσφορίζοντας αδένας (</a:t>
            </a:r>
            <a:r>
              <a:rPr lang="en-US" altLang="el-GR" sz="2000" b="1" dirty="0"/>
              <a:t>gland</a:t>
            </a:r>
            <a:r>
              <a:rPr lang="el-GR" altLang="el-GR" sz="2000" b="1" dirty="0"/>
              <a:t>), </a:t>
            </a:r>
          </a:p>
          <a:p>
            <a:pPr>
              <a:lnSpc>
                <a:spcPct val="100000"/>
              </a:lnSpc>
              <a:spcBef>
                <a:spcPts val="600"/>
              </a:spcBef>
              <a:buFontTx/>
              <a:buChar char="•"/>
            </a:pPr>
            <a:r>
              <a:rPr lang="el-GR" altLang="el-GR" sz="2000" b="1" dirty="0"/>
              <a:t>φακός (</a:t>
            </a:r>
            <a:r>
              <a:rPr lang="en-US" altLang="el-GR" sz="2000" b="1" dirty="0"/>
              <a:t>lens</a:t>
            </a:r>
            <a:r>
              <a:rPr lang="el-GR" altLang="el-GR" sz="2000" b="1" dirty="0"/>
              <a:t>), </a:t>
            </a:r>
          </a:p>
          <a:p>
            <a:pPr>
              <a:lnSpc>
                <a:spcPct val="100000"/>
              </a:lnSpc>
              <a:spcBef>
                <a:spcPts val="600"/>
              </a:spcBef>
              <a:buFontTx/>
              <a:buChar char="•"/>
            </a:pPr>
            <a:r>
              <a:rPr lang="el-GR" altLang="el-GR" sz="2000" b="1" dirty="0"/>
              <a:t>αντανακλαστική επιφάνεια (</a:t>
            </a:r>
            <a:r>
              <a:rPr lang="en-US" altLang="el-GR" sz="2000" b="1" dirty="0"/>
              <a:t>reflector</a:t>
            </a:r>
            <a:r>
              <a:rPr lang="el-GR" altLang="el-GR" sz="2000" b="1" dirty="0"/>
              <a:t>)</a:t>
            </a:r>
          </a:p>
          <a:p>
            <a:pPr>
              <a:lnSpc>
                <a:spcPct val="100000"/>
              </a:lnSpc>
              <a:spcBef>
                <a:spcPts val="600"/>
              </a:spcBef>
              <a:buFontTx/>
              <a:buChar char="•"/>
            </a:pPr>
            <a:r>
              <a:rPr lang="el-GR" altLang="el-GR" sz="2000" b="1" dirty="0"/>
              <a:t>κάλυμμα κυττάρων που φέρουν μαύρη χρωστική (</a:t>
            </a:r>
            <a:r>
              <a:rPr lang="en-US" altLang="el-GR" sz="2000" b="1" dirty="0"/>
              <a:t>pigment</a:t>
            </a:r>
            <a:r>
              <a:rPr lang="el-GR" altLang="el-GR" sz="2000" b="1" dirty="0"/>
              <a:t>). </a:t>
            </a:r>
          </a:p>
          <a:p>
            <a:endParaRPr lang="en-US" dirty="0"/>
          </a:p>
        </p:txBody>
      </p:sp>
      <p:sp>
        <p:nvSpPr>
          <p:cNvPr id="7173" name="Rectangle 4"/>
          <p:cNvSpPr>
            <a:spLocks noChangeArrowheads="1"/>
          </p:cNvSpPr>
          <p:nvPr/>
        </p:nvSpPr>
        <p:spPr bwMode="auto">
          <a:xfrm>
            <a:off x="0" y="24907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l-GR" altLang="el-GR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0914" y="2320792"/>
            <a:ext cx="4569992" cy="2526980"/>
          </a:xfr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1η. Μορφολογία Ιχθύων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47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524126" y="4484512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74</a:t>
            </a:r>
            <a:endParaRPr lang="el-GR" sz="1200" b="1" dirty="0"/>
          </a:p>
        </p:txBody>
      </p:sp>
    </p:spTree>
    <p:extLst>
      <p:ext uri="{BB962C8B-B14F-4D97-AF65-F5344CB8AC3E}">
        <p14:creationId xmlns:p14="http://schemas.microsoft.com/office/powerpoint/2010/main" xmlns="" val="32832996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pPr>
              <a:defRPr/>
            </a:pPr>
            <a:r>
              <a:rPr lang="el-GR" sz="4000" dirty="0"/>
              <a:t>Θέσεις εντοπισμού </a:t>
            </a:r>
            <a:r>
              <a:rPr lang="el-GR" sz="4000" dirty="0" smtClean="0"/>
              <a:t>φωτοφόρων</a:t>
            </a:r>
            <a:r>
              <a:rPr lang="en-US" sz="4000" dirty="0" smtClean="0"/>
              <a:t> 1/2</a:t>
            </a:r>
            <a:endParaRPr lang="en-GB" sz="4000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86933" y="1351492"/>
            <a:ext cx="2032303" cy="4822688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599544" y="1622425"/>
            <a:ext cx="5196114" cy="5032375"/>
          </a:xfrm>
        </p:spPr>
        <p:txBody>
          <a:bodyPr>
            <a:normAutofit/>
          </a:bodyPr>
          <a:lstStyle/>
          <a:p>
            <a:pPr marL="609600" indent="-609600">
              <a:lnSpc>
                <a:spcPct val="120000"/>
              </a:lnSpc>
              <a:spcBef>
                <a:spcPct val="30000"/>
              </a:spcBef>
              <a:buFontTx/>
              <a:buNone/>
            </a:pPr>
            <a:r>
              <a:rPr lang="el-GR" altLang="el-GR" sz="2000" b="1" dirty="0"/>
              <a:t>Στην αμάρα ή στην κοιλιακή επιφάνεια</a:t>
            </a:r>
            <a:r>
              <a:rPr lang="en-US" altLang="el-GR" sz="2000" b="1" dirty="0"/>
              <a:t> </a:t>
            </a:r>
            <a:r>
              <a:rPr lang="el-GR" altLang="el-GR" sz="2000" b="1" dirty="0"/>
              <a:t>	                       </a:t>
            </a:r>
            <a:r>
              <a:rPr lang="el-GR" altLang="el-GR" sz="2000" dirty="0"/>
              <a:t>(π.χ. </a:t>
            </a:r>
            <a:r>
              <a:rPr lang="en-US" altLang="el-GR" sz="2000" dirty="0" err="1"/>
              <a:t>Moridae</a:t>
            </a:r>
            <a:r>
              <a:rPr lang="en-US" altLang="el-GR" sz="2000" dirty="0"/>
              <a:t>, </a:t>
            </a:r>
            <a:r>
              <a:rPr lang="en-US" altLang="el-GR" sz="2000" dirty="0" err="1"/>
              <a:t>Steindachneriidae</a:t>
            </a:r>
            <a:r>
              <a:rPr lang="en-US" altLang="el-GR" sz="2000" dirty="0"/>
              <a:t>, </a:t>
            </a:r>
            <a:r>
              <a:rPr lang="en-US" altLang="el-GR" sz="2000" dirty="0" err="1"/>
              <a:t>Trachichthyidae</a:t>
            </a:r>
            <a:r>
              <a:rPr lang="en-US" altLang="el-GR" sz="2000" dirty="0"/>
              <a:t>)</a:t>
            </a:r>
          </a:p>
          <a:p>
            <a:pPr marL="609600" indent="-609600">
              <a:lnSpc>
                <a:spcPct val="120000"/>
              </a:lnSpc>
              <a:spcBef>
                <a:spcPct val="30000"/>
              </a:spcBef>
              <a:buFont typeface="Wingdings" panose="05000000000000000000" pitchFamily="2" charset="2"/>
              <a:buNone/>
            </a:pPr>
            <a:r>
              <a:rPr lang="el-GR" altLang="el-GR" sz="2000" b="1" dirty="0"/>
              <a:t>Γύρω από τον οισοφάγο 		                        </a:t>
            </a:r>
            <a:r>
              <a:rPr lang="el-GR" altLang="el-GR" sz="2000" dirty="0"/>
              <a:t>(π.χ. </a:t>
            </a:r>
            <a:r>
              <a:rPr lang="en-US" altLang="el-GR" sz="2000" dirty="0" err="1"/>
              <a:t>Leignathidae</a:t>
            </a:r>
            <a:r>
              <a:rPr lang="en-US" altLang="el-GR" sz="2000" dirty="0"/>
              <a:t>)</a:t>
            </a:r>
          </a:p>
          <a:p>
            <a:pPr marL="609600" indent="-609600">
              <a:lnSpc>
                <a:spcPct val="120000"/>
              </a:lnSpc>
              <a:spcBef>
                <a:spcPct val="30000"/>
              </a:spcBef>
              <a:buFont typeface="Wingdings" panose="05000000000000000000" pitchFamily="2" charset="2"/>
              <a:buNone/>
            </a:pPr>
            <a:r>
              <a:rPr lang="el-GR" altLang="el-GR" sz="2000" b="1" dirty="0"/>
              <a:t>Πεπτικό σύστημα και στόμα    		        </a:t>
            </a:r>
            <a:r>
              <a:rPr lang="el-GR" altLang="el-GR" sz="2000" dirty="0"/>
              <a:t>(π.χ. </a:t>
            </a:r>
            <a:r>
              <a:rPr lang="en-US" altLang="el-GR" sz="2000" dirty="0" err="1"/>
              <a:t>Apogonidae</a:t>
            </a:r>
            <a:r>
              <a:rPr lang="en-US" altLang="el-GR" sz="2000" dirty="0"/>
              <a:t>, </a:t>
            </a:r>
            <a:r>
              <a:rPr lang="en-US" altLang="el-GR" sz="2000" dirty="0" err="1"/>
              <a:t>Acropomatidae</a:t>
            </a:r>
            <a:r>
              <a:rPr lang="en-US" altLang="el-GR" sz="2000" dirty="0"/>
              <a:t>, </a:t>
            </a:r>
            <a:r>
              <a:rPr lang="en-US" altLang="el-GR" sz="2000" dirty="0" err="1"/>
              <a:t>Opisthoproctodae</a:t>
            </a:r>
            <a:r>
              <a:rPr lang="en-US" altLang="el-GR" sz="2000" dirty="0"/>
              <a:t>)</a:t>
            </a:r>
          </a:p>
          <a:p>
            <a:pPr marL="609600" indent="-609600">
              <a:lnSpc>
                <a:spcPct val="120000"/>
              </a:lnSpc>
              <a:spcBef>
                <a:spcPct val="30000"/>
              </a:spcBef>
              <a:buFont typeface="Wingdings" panose="05000000000000000000" pitchFamily="2" charset="2"/>
              <a:buNone/>
            </a:pPr>
            <a:r>
              <a:rPr lang="el-GR" altLang="el-GR" sz="2000" b="1" dirty="0"/>
              <a:t>Κάτω από τα μάτια 			        </a:t>
            </a:r>
            <a:r>
              <a:rPr lang="el-GR" altLang="el-GR" sz="2000" dirty="0"/>
              <a:t>(π.χ.</a:t>
            </a:r>
            <a:r>
              <a:rPr lang="en-US" altLang="el-GR" sz="2000" dirty="0"/>
              <a:t> </a:t>
            </a:r>
            <a:r>
              <a:rPr lang="en-US" altLang="el-GR" sz="2000" dirty="0" err="1"/>
              <a:t>Anomalopidae</a:t>
            </a:r>
            <a:r>
              <a:rPr lang="en-US" altLang="el-GR" sz="2000" dirty="0"/>
              <a:t>)</a:t>
            </a:r>
          </a:p>
          <a:p>
            <a:pPr marL="609600" indent="-609600">
              <a:lnSpc>
                <a:spcPct val="120000"/>
              </a:lnSpc>
              <a:spcBef>
                <a:spcPct val="30000"/>
              </a:spcBef>
              <a:buFont typeface="Wingdings" panose="05000000000000000000" pitchFamily="2" charset="2"/>
              <a:buNone/>
            </a:pPr>
            <a:r>
              <a:rPr lang="el-GR" altLang="el-GR" sz="2000" b="1" dirty="0"/>
              <a:t>Στα μουστάκια ή περίπλοκα όργανα</a:t>
            </a:r>
            <a:endParaRPr lang="en-GB" altLang="el-GR" sz="2000" b="1" dirty="0"/>
          </a:p>
          <a:p>
            <a:endParaRPr lang="en-US" sz="2000" dirty="0"/>
          </a:p>
        </p:txBody>
      </p:sp>
      <p:sp>
        <p:nvSpPr>
          <p:cNvPr id="9224" name="Rectangle 11"/>
          <p:cNvSpPr>
            <a:spLocks noChangeArrowheads="1"/>
          </p:cNvSpPr>
          <p:nvPr/>
        </p:nvSpPr>
        <p:spPr bwMode="auto">
          <a:xfrm>
            <a:off x="0" y="18288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l-GR" altLang="el-GR"/>
          </a:p>
        </p:txBody>
      </p:sp>
      <p:sp>
        <p:nvSpPr>
          <p:cNvPr id="9225" name="Rectangle 13"/>
          <p:cNvSpPr>
            <a:spLocks noChangeArrowheads="1"/>
          </p:cNvSpPr>
          <p:nvPr/>
        </p:nvSpPr>
        <p:spPr bwMode="auto">
          <a:xfrm>
            <a:off x="-180975" y="28527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l-GR" altLang="el-GR"/>
          </a:p>
        </p:txBody>
      </p:sp>
      <p:sp>
        <p:nvSpPr>
          <p:cNvPr id="9226" name="Rectangle 14"/>
          <p:cNvSpPr>
            <a:spLocks noChangeArrowheads="1"/>
          </p:cNvSpPr>
          <p:nvPr/>
        </p:nvSpPr>
        <p:spPr bwMode="auto">
          <a:xfrm>
            <a:off x="0" y="4662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l-GR" altLang="el-GR"/>
          </a:p>
        </p:txBody>
      </p:sp>
      <p:sp>
        <p:nvSpPr>
          <p:cNvPr id="9227" name="Rectangle 17"/>
          <p:cNvSpPr>
            <a:spLocks noChangeArrowheads="1"/>
          </p:cNvSpPr>
          <p:nvPr/>
        </p:nvSpPr>
        <p:spPr bwMode="auto">
          <a:xfrm>
            <a:off x="0" y="27193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l-GR" altLang="el-GR"/>
          </a:p>
        </p:txBody>
      </p:sp>
      <p:sp>
        <p:nvSpPr>
          <p:cNvPr id="9228" name="Rectangle 18"/>
          <p:cNvSpPr>
            <a:spLocks noChangeArrowheads="1"/>
          </p:cNvSpPr>
          <p:nvPr/>
        </p:nvSpPr>
        <p:spPr bwMode="auto">
          <a:xfrm>
            <a:off x="0" y="4138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l-GR" alt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1η. Μορφολογία Ιχθύων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48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977476" y="2304277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75</a:t>
            </a:r>
            <a:endParaRPr lang="el-GR" sz="12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2977476" y="4719271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76</a:t>
            </a:r>
            <a:endParaRPr lang="el-GR" sz="1200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977476" y="5825356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77</a:t>
            </a:r>
            <a:endParaRPr lang="el-GR" sz="1200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6" name="Text Box 4"/>
          <p:cNvSpPr txBox="1">
            <a:spLocks noChangeArrowheads="1"/>
          </p:cNvSpPr>
          <p:nvPr/>
        </p:nvSpPr>
        <p:spPr bwMode="auto">
          <a:xfrm>
            <a:off x="2555875" y="5599559"/>
            <a:ext cx="403225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600" b="1" i="1" dirty="0" err="1">
                <a:cs typeface="Arial" charset="0"/>
              </a:rPr>
              <a:t>Photoblepharon</a:t>
            </a:r>
            <a:r>
              <a:rPr lang="en-US" sz="1600" b="1" i="1" dirty="0">
                <a:cs typeface="Arial" charset="0"/>
              </a:rPr>
              <a:t> </a:t>
            </a:r>
            <a:r>
              <a:rPr lang="en-US" sz="1600" b="1" i="1" dirty="0" err="1">
                <a:cs typeface="Arial" charset="0"/>
              </a:rPr>
              <a:t>palpebratus</a:t>
            </a:r>
            <a:endParaRPr lang="en-GB" sz="1600" b="1" dirty="0"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/>
              <a:t>Θέσεις εντοπισμού </a:t>
            </a:r>
            <a:r>
              <a:rPr lang="el-GR" sz="4000" dirty="0" smtClean="0"/>
              <a:t>φωτοφόρων</a:t>
            </a:r>
            <a:r>
              <a:rPr lang="en-US" sz="4000" dirty="0" smtClean="0"/>
              <a:t> 2/2</a:t>
            </a:r>
            <a:endParaRPr lang="en-US" sz="40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3239" y="1931950"/>
            <a:ext cx="3632886" cy="2446638"/>
          </a:xfrm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1η. Μορφολογία Ιχθύων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49</a:t>
            </a:fld>
            <a:endParaRPr lang="en-US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29150" y="2701183"/>
            <a:ext cx="3886200" cy="2600221"/>
          </a:xfrm>
        </p:spPr>
      </p:pic>
      <p:sp>
        <p:nvSpPr>
          <p:cNvPr id="9" name="TextBox 8"/>
          <p:cNvSpPr txBox="1"/>
          <p:nvPr/>
        </p:nvSpPr>
        <p:spPr>
          <a:xfrm>
            <a:off x="8047685" y="4936504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79</a:t>
            </a:r>
            <a:endParaRPr lang="el-GR" sz="12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53361" y="4001293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78</a:t>
            </a:r>
            <a:endParaRPr lang="el-GR" sz="1200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49223" y="930514"/>
            <a:ext cx="3855073" cy="896257"/>
          </a:xfrm>
          <a:noFill/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l-GR" sz="4400" b="1" dirty="0" smtClean="0"/>
              <a:t>Τύποι σώματος</a:t>
            </a:r>
            <a:endParaRPr lang="en-GB" sz="4400" b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98687" y="70537"/>
            <a:ext cx="2751052" cy="6173667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type="pic"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276" b="7276"/>
          <a:stretch>
            <a:fillRect/>
          </a:stretch>
        </p:blipFill>
        <p:spPr>
          <a:xfrm>
            <a:off x="5014982" y="2092832"/>
            <a:ext cx="2949575" cy="3700462"/>
          </a:xfrm>
        </p:spPr>
      </p:pic>
      <p:sp>
        <p:nvSpPr>
          <p:cNvPr id="20" name="Rectangle 8"/>
          <p:cNvSpPr>
            <a:spLocks noChangeArrowheads="1"/>
          </p:cNvSpPr>
          <p:nvPr/>
        </p:nvSpPr>
        <p:spPr bwMode="auto">
          <a:xfrm>
            <a:off x="5880659" y="5824439"/>
            <a:ext cx="121821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l-GR" altLang="el-GR" sz="1600" b="1" dirty="0">
                <a:latin typeface="+mn-lt"/>
              </a:rPr>
              <a:t>πλατύψαρα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1η. Μορφολογία Ιχθύων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786525" y="1240142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5</a:t>
            </a:r>
            <a:endParaRPr lang="el-GR" sz="12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759190" y="2880371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6</a:t>
            </a:r>
            <a:endParaRPr lang="el-GR" sz="12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759190" y="4243601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7</a:t>
            </a:r>
            <a:endParaRPr lang="el-GR" sz="12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786525" y="5877286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8</a:t>
            </a:r>
            <a:endParaRPr lang="el-GR" sz="1200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671288" y="3157370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9</a:t>
            </a:r>
            <a:endParaRPr lang="el-GR" sz="1200" b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667916" y="5516295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10</a:t>
            </a:r>
            <a:endParaRPr lang="el-GR" sz="1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title"/>
          </p:nvPr>
        </p:nvSpPr>
        <p:spPr>
          <a:noFill/>
          <a:ln>
            <a:noFill/>
          </a:ln>
        </p:spPr>
        <p:txBody>
          <a:bodyPr>
            <a:normAutofit/>
          </a:bodyPr>
          <a:lstStyle/>
          <a:p>
            <a:pPr>
              <a:defRPr/>
            </a:pPr>
            <a:r>
              <a:rPr lang="el-GR" dirty="0"/>
              <a:t>Ρύθμιση βιοφωσφορισμού</a:t>
            </a:r>
            <a:endParaRPr lang="en-GB" dirty="0"/>
          </a:p>
        </p:txBody>
      </p:sp>
      <p:sp>
        <p:nvSpPr>
          <p:cNvPr id="126979" name="Rectangle 3"/>
          <p:cNvSpPr>
            <a:spLocks noGrp="1" noChangeArrowheads="1"/>
          </p:cNvSpPr>
          <p:nvPr>
            <p:ph idx="1"/>
          </p:nvPr>
        </p:nvSpPr>
        <p:spPr>
          <a:noFill/>
          <a:ln>
            <a:noFill/>
            <a:miter lim="800000"/>
            <a:headEnd/>
            <a:tailEnd/>
          </a:ln>
        </p:spPr>
        <p:txBody>
          <a:bodyPr/>
          <a:lstStyle/>
          <a:p>
            <a:pPr marL="609600" indent="-609600">
              <a:lnSpc>
                <a:spcPct val="120000"/>
              </a:lnSpc>
              <a:spcBef>
                <a:spcPct val="30000"/>
              </a:spcBef>
              <a:buFont typeface="Wingdings" panose="05000000000000000000" pitchFamily="2" charset="2"/>
              <a:buAutoNum type="arabicPeriod"/>
            </a:pPr>
            <a:r>
              <a:rPr lang="el-GR" altLang="el-GR" sz="2400" dirty="0" smtClean="0"/>
              <a:t>Έμμεσα, με απόκρυψη ή προβολή του φωσφορίζοντα ιστού (κυρίως στα φωτοφόρα με βακτήρια).</a:t>
            </a:r>
          </a:p>
          <a:p>
            <a:pPr marL="609600" indent="-609600">
              <a:lnSpc>
                <a:spcPct val="120000"/>
              </a:lnSpc>
              <a:spcBef>
                <a:spcPct val="30000"/>
              </a:spcBef>
              <a:buFont typeface="Wingdings" panose="05000000000000000000" pitchFamily="2" charset="2"/>
              <a:buAutoNum type="arabicPeriod"/>
            </a:pPr>
            <a:r>
              <a:rPr lang="el-GR" altLang="el-GR" sz="2400" dirty="0" smtClean="0"/>
              <a:t>Νευρικός έλεγχος (αυτόφωτα,</a:t>
            </a:r>
            <a:r>
              <a:rPr lang="en-US" altLang="el-GR" sz="2400" dirty="0" smtClean="0"/>
              <a:t> </a:t>
            </a:r>
            <a:r>
              <a:rPr lang="el-GR" altLang="el-GR" sz="2400" dirty="0" smtClean="0"/>
              <a:t>φωτοφόρα).</a:t>
            </a:r>
          </a:p>
          <a:p>
            <a:pPr marL="609600" indent="-609600">
              <a:lnSpc>
                <a:spcPct val="120000"/>
              </a:lnSpc>
              <a:spcBef>
                <a:spcPct val="30000"/>
              </a:spcBef>
              <a:buFont typeface="Wingdings" panose="05000000000000000000" pitchFamily="2" charset="2"/>
              <a:buAutoNum type="arabicPeriod"/>
            </a:pPr>
            <a:endParaRPr lang="en-GB" altLang="el-GR" sz="2000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1η. Μορφολογία Ιχθύων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50</a:t>
            </a:fld>
            <a:endParaRPr lang="en-US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pPr>
              <a:defRPr/>
            </a:pPr>
            <a:r>
              <a:rPr lang="el-GR" dirty="0" smtClean="0"/>
              <a:t>Σημασία βιοφωσφορισμού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49223" y="2546842"/>
            <a:ext cx="3886200" cy="2321372"/>
          </a:xfrm>
        </p:spPr>
        <p:txBody>
          <a:bodyPr/>
          <a:lstStyle/>
          <a:p>
            <a:pPr>
              <a:lnSpc>
                <a:spcPct val="120000"/>
              </a:lnSpc>
              <a:spcBef>
                <a:spcPct val="30000"/>
              </a:spcBef>
              <a:buFontTx/>
              <a:buChar char="•"/>
            </a:pPr>
            <a:r>
              <a:rPr lang="el-GR" altLang="el-GR" sz="2200" dirty="0"/>
              <a:t>Αποφυγή θηρευτών </a:t>
            </a:r>
          </a:p>
          <a:p>
            <a:pPr>
              <a:lnSpc>
                <a:spcPct val="120000"/>
              </a:lnSpc>
              <a:spcBef>
                <a:spcPct val="30000"/>
              </a:spcBef>
              <a:buFontTx/>
              <a:buChar char="•"/>
            </a:pPr>
            <a:r>
              <a:rPr lang="el-GR" altLang="el-GR" sz="2200" dirty="0"/>
              <a:t>Όραση σε κοντινή απόσταση</a:t>
            </a:r>
          </a:p>
          <a:p>
            <a:pPr>
              <a:lnSpc>
                <a:spcPct val="120000"/>
              </a:lnSpc>
              <a:spcBef>
                <a:spcPct val="30000"/>
              </a:spcBef>
              <a:buFontTx/>
              <a:buChar char="•"/>
            </a:pPr>
            <a:r>
              <a:rPr lang="el-GR" altLang="el-GR" sz="2200" dirty="0"/>
              <a:t>Αναγνώριση</a:t>
            </a:r>
          </a:p>
          <a:p>
            <a:pPr>
              <a:lnSpc>
                <a:spcPct val="120000"/>
              </a:lnSpc>
              <a:spcBef>
                <a:spcPct val="30000"/>
              </a:spcBef>
              <a:buFontTx/>
              <a:buChar char="•"/>
            </a:pPr>
            <a:r>
              <a:rPr lang="el-GR" altLang="el-GR" sz="2200" dirty="0"/>
              <a:t>Προσέλκυση λείας</a:t>
            </a:r>
          </a:p>
          <a:p>
            <a:endParaRPr lang="en-US" dirty="0"/>
          </a:p>
        </p:txBody>
      </p:sp>
      <p:sp>
        <p:nvSpPr>
          <p:cNvPr id="10246" name="Rectangle 1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l-GR" alt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1η. Μορφολογία Ιχθύων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51</a:t>
            </a:fld>
            <a:endParaRPr lang="en-US"/>
          </a:p>
        </p:txBody>
      </p:sp>
      <p:pic>
        <p:nvPicPr>
          <p:cNvPr id="3" name="Θέση περιεχομένου 2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87654" y="1825625"/>
            <a:ext cx="2768191" cy="4351338"/>
          </a:xfrm>
        </p:spPr>
      </p:pic>
      <p:sp>
        <p:nvSpPr>
          <p:cNvPr id="8" name="TextBox 7"/>
          <p:cNvSpPr txBox="1"/>
          <p:nvPr/>
        </p:nvSpPr>
        <p:spPr>
          <a:xfrm>
            <a:off x="3572521" y="5835691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80</a:t>
            </a:r>
            <a:endParaRPr lang="el-GR" sz="1200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pPr>
              <a:defRPr/>
            </a:pPr>
            <a:r>
              <a:rPr lang="el-GR" dirty="0" smtClean="0"/>
              <a:t>Αποφυγή θηρευτών</a:t>
            </a:r>
            <a:r>
              <a:rPr lang="en-US" dirty="0" smtClean="0"/>
              <a:t> 1/2</a:t>
            </a:r>
            <a:endParaRPr lang="en-GB" dirty="0"/>
          </a:p>
        </p:txBody>
      </p:sp>
      <p:graphicFrame>
        <p:nvGraphicFramePr>
          <p:cNvPr id="11266" name="Object 2"/>
          <p:cNvGraphicFramePr>
            <a:graphicFrameLocks noGrp="1" noChangeAspect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xmlns="" val="3024029215"/>
              </p:ext>
            </p:extLst>
          </p:nvPr>
        </p:nvGraphicFramePr>
        <p:xfrm>
          <a:off x="1020310" y="1690689"/>
          <a:ext cx="2841625" cy="4349750"/>
        </p:xfrm>
        <a:graphic>
          <a:graphicData uri="http://schemas.openxmlformats.org/presentationml/2006/ole">
            <p:oleObj spid="_x0000_s11350" name="Bitmap Image" r:id="rId5" imgW="6533333" imgH="10000000" progId="PBrush">
              <p:embed/>
            </p:oleObj>
          </a:graphicData>
        </a:graphic>
      </p:graphicFrame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274571" y="1796596"/>
            <a:ext cx="3886200" cy="4351338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  <a:spcBef>
                <a:spcPct val="30000"/>
              </a:spcBef>
              <a:defRPr/>
            </a:pPr>
            <a:r>
              <a:rPr lang="el-GR" dirty="0">
                <a:cs typeface="Arial" charset="0"/>
              </a:rPr>
              <a:t>Το </a:t>
            </a:r>
            <a:r>
              <a:rPr lang="en-US" b="1" i="1" dirty="0" err="1"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Idiacanthus</a:t>
            </a:r>
            <a:r>
              <a:rPr lang="en-US" b="1" i="1" dirty="0"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 sp</a:t>
            </a:r>
            <a:r>
              <a:rPr lang="en-US" i="1" dirty="0">
                <a:cs typeface="Arial" charset="0"/>
              </a:rPr>
              <a:t>.</a:t>
            </a:r>
            <a:r>
              <a:rPr lang="el-GR" i="1" dirty="0">
                <a:cs typeface="Arial" charset="0"/>
              </a:rPr>
              <a:t> </a:t>
            </a:r>
            <a:r>
              <a:rPr lang="el-GR" dirty="0">
                <a:cs typeface="Arial" charset="0"/>
              </a:rPr>
              <a:t>καλύπτεται από φωτοφόρα !!!</a:t>
            </a:r>
          </a:p>
          <a:p>
            <a:pPr>
              <a:lnSpc>
                <a:spcPct val="120000"/>
              </a:lnSpc>
              <a:spcBef>
                <a:spcPct val="30000"/>
              </a:spcBef>
              <a:defRPr/>
            </a:pPr>
            <a:r>
              <a:rPr lang="el-GR" dirty="0" smtClean="0">
                <a:cs typeface="Arial" charset="0"/>
              </a:rPr>
              <a:t>στις </a:t>
            </a:r>
            <a:r>
              <a:rPr lang="el-GR" dirty="0">
                <a:cs typeface="Arial" charset="0"/>
              </a:rPr>
              <a:t>άνω και κάτω επιφάνειές του </a:t>
            </a:r>
          </a:p>
          <a:p>
            <a:pPr>
              <a:lnSpc>
                <a:spcPct val="120000"/>
              </a:lnSpc>
              <a:spcBef>
                <a:spcPct val="30000"/>
              </a:spcBef>
              <a:defRPr/>
            </a:pPr>
            <a:r>
              <a:rPr lang="el-GR" dirty="0">
                <a:cs typeface="Arial" charset="0"/>
              </a:rPr>
              <a:t>φέρει επίσης φωτοφόρα κάτω από τα μάτια και στο άκρο ενός μακριού μουστακιού. </a:t>
            </a:r>
          </a:p>
          <a:p>
            <a:pPr>
              <a:lnSpc>
                <a:spcPct val="120000"/>
              </a:lnSpc>
              <a:spcBef>
                <a:spcPct val="30000"/>
              </a:spcBef>
              <a:defRPr/>
            </a:pPr>
            <a:r>
              <a:rPr lang="el-GR" dirty="0" smtClean="0">
                <a:cs typeface="Arial" charset="0"/>
              </a:rPr>
              <a:t>Όταν </a:t>
            </a:r>
            <a:r>
              <a:rPr lang="el-GR" dirty="0">
                <a:cs typeface="Arial" charset="0"/>
              </a:rPr>
              <a:t>ενοχληθεί, φωσφορίζει ολόκληρο!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1η. Μορφολογία Ιχθύων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52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520175" y="5763440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81</a:t>
            </a:r>
            <a:endParaRPr lang="el-GR" sz="1200" b="1" dirty="0">
              <a:solidFill>
                <a:schemeClr val="bg1"/>
              </a:solidFill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ChangeArrowheads="1"/>
          </p:cNvSpPr>
          <p:nvPr>
            <p:ph type="title"/>
          </p:nvPr>
        </p:nvSpPr>
        <p:spPr>
          <a:noFill/>
          <a:ln w="76200">
            <a:noFill/>
          </a:ln>
        </p:spPr>
        <p:txBody>
          <a:bodyPr>
            <a:normAutofit/>
          </a:bodyPr>
          <a:lstStyle/>
          <a:p>
            <a:pPr>
              <a:defRPr/>
            </a:pPr>
            <a:r>
              <a:rPr lang="el-GR" dirty="0" smtClean="0"/>
              <a:t>Αποφυγή θηρευτών</a:t>
            </a:r>
            <a:r>
              <a:rPr lang="en-US" dirty="0" smtClean="0"/>
              <a:t> 2/2</a:t>
            </a:r>
            <a:endParaRPr lang="en-GB" dirty="0"/>
          </a:p>
        </p:txBody>
      </p:sp>
      <p:pic>
        <p:nvPicPr>
          <p:cNvPr id="164868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2956" y="3859255"/>
            <a:ext cx="7529060" cy="1762085"/>
          </a:xfrm>
          <a:noFill/>
        </p:spPr>
      </p:pic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628650" y="1775567"/>
            <a:ext cx="7886700" cy="2083688"/>
          </a:xfrm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</a:pPr>
            <a:r>
              <a:rPr lang="el-GR" altLang="el-GR" sz="2400" b="1" dirty="0"/>
              <a:t>Α. </a:t>
            </a:r>
            <a:r>
              <a:rPr lang="el-GR" altLang="el-GR" sz="2000" dirty="0"/>
              <a:t>Ένα ψάρι το οποίο δε βιοφωσφορίζει.       </a:t>
            </a:r>
          </a:p>
          <a:p>
            <a:pPr>
              <a:lnSpc>
                <a:spcPct val="110000"/>
              </a:lnSpc>
            </a:pPr>
            <a:r>
              <a:rPr lang="el-GR" altLang="el-GR" sz="2000" b="1" dirty="0"/>
              <a:t>Β. </a:t>
            </a:r>
            <a:r>
              <a:rPr lang="el-GR" altLang="el-GR" sz="2000" dirty="0"/>
              <a:t>Απόκρυψη της σιλουέτας ενός ψαριού λόγω παραγωγής φωτός από κοιλιακά φωτοφόρα.       </a:t>
            </a:r>
          </a:p>
          <a:p>
            <a:pPr>
              <a:lnSpc>
                <a:spcPct val="110000"/>
              </a:lnSpc>
            </a:pPr>
            <a:r>
              <a:rPr lang="en-US" altLang="el-GR" sz="2000" b="1" dirty="0"/>
              <a:t>C</a:t>
            </a:r>
            <a:r>
              <a:rPr lang="el-GR" altLang="el-GR" sz="2000" b="1" dirty="0"/>
              <a:t>. </a:t>
            </a:r>
            <a:r>
              <a:rPr lang="el-GR" altLang="el-GR" sz="2000" dirty="0"/>
              <a:t>Το συγκεκριμένο ψάρι βιοφωσφορίζει εκτός από μια περιοχή του θώρακα. </a:t>
            </a:r>
          </a:p>
          <a:p>
            <a:endParaRPr lang="en-US" dirty="0"/>
          </a:p>
        </p:txBody>
      </p:sp>
      <p:sp>
        <p:nvSpPr>
          <p:cNvPr id="164870" name="Rectangle 6"/>
          <p:cNvSpPr>
            <a:spLocks noChangeArrowheads="1"/>
          </p:cNvSpPr>
          <p:nvPr/>
        </p:nvSpPr>
        <p:spPr bwMode="auto">
          <a:xfrm>
            <a:off x="986290" y="5773666"/>
            <a:ext cx="752906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el-GR" sz="1600" dirty="0">
                <a:cs typeface="Arial" charset="0"/>
              </a:rPr>
              <a:t>Οι θηρευτές που κολυμπούν από κάτω παραπλανούνται λόγω της μικρής σιλουέτας.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1η. Μορφολογία Ιχθύων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53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980256" y="5344341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82</a:t>
            </a:r>
            <a:endParaRPr lang="el-GR" sz="1200" b="1" dirty="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Rectangle 3"/>
          <p:cNvSpPr>
            <a:spLocks noChangeArrowheads="1"/>
          </p:cNvSpPr>
          <p:nvPr/>
        </p:nvSpPr>
        <p:spPr bwMode="auto">
          <a:xfrm>
            <a:off x="0" y="25050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l-GR" altLang="el-GR"/>
          </a:p>
        </p:txBody>
      </p:sp>
      <p:sp>
        <p:nvSpPr>
          <p:cNvPr id="12296" name="Rectangle 9"/>
          <p:cNvSpPr>
            <a:spLocks noChangeArrowheads="1"/>
          </p:cNvSpPr>
          <p:nvPr/>
        </p:nvSpPr>
        <p:spPr bwMode="auto">
          <a:xfrm>
            <a:off x="3995738" y="4650106"/>
            <a:ext cx="460851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l-GR" altLang="el-GR" sz="1600" dirty="0">
                <a:latin typeface="+mn-lt"/>
              </a:rPr>
              <a:t>Παρατηρήστε το κόκκινο φωτοφόρο ενός ψαριού που χρησιμοποιεί το φως του για να βλέπει σε κοντινή απόσταση. 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Όραση σε κοντινή απόσταση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00901" y="1825625"/>
            <a:ext cx="3141698" cy="4351338"/>
          </a:xfrm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55294" y="1690689"/>
            <a:ext cx="3886200" cy="2439879"/>
          </a:xfrm>
        </p:spPr>
      </p:pic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1η. Μορφολογία Ιχθύων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54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434120" y="5705703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83</a:t>
            </a:r>
            <a:endParaRPr lang="el-GR" sz="12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743482" y="3724295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84</a:t>
            </a:r>
            <a:endParaRPr lang="el-GR" sz="1200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103" name="Rectangle 7"/>
          <p:cNvSpPr>
            <a:spLocks noGrp="1" noChangeArrowheads="1"/>
          </p:cNvSpPr>
          <p:nvPr>
            <p:ph type="title"/>
          </p:nvPr>
        </p:nvSpPr>
        <p:spPr>
          <a:noFill/>
          <a:ln w="76200">
            <a:noFill/>
          </a:ln>
        </p:spPr>
        <p:txBody>
          <a:bodyPr>
            <a:normAutofit/>
          </a:bodyPr>
          <a:lstStyle/>
          <a:p>
            <a:pPr>
              <a:defRPr/>
            </a:pPr>
            <a:r>
              <a:rPr lang="el-GR" dirty="0"/>
              <a:t>Αναγνώριση</a:t>
            </a:r>
            <a:endParaRPr lang="en-GB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8650" y="1945297"/>
            <a:ext cx="3886200" cy="1901362"/>
          </a:xfrm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29150" y="2518221"/>
            <a:ext cx="3886200" cy="2966145"/>
          </a:xfrm>
        </p:spPr>
      </p:pic>
      <p:sp>
        <p:nvSpPr>
          <p:cNvPr id="13319" name="Rectangle 3"/>
          <p:cNvSpPr>
            <a:spLocks noChangeArrowheads="1"/>
          </p:cNvSpPr>
          <p:nvPr/>
        </p:nvSpPr>
        <p:spPr bwMode="auto">
          <a:xfrm>
            <a:off x="0" y="2457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l-GR" altLang="el-GR"/>
          </a:p>
        </p:txBody>
      </p:sp>
      <p:sp>
        <p:nvSpPr>
          <p:cNvPr id="2" name="Rectangle 1"/>
          <p:cNvSpPr/>
          <p:nvPr/>
        </p:nvSpPr>
        <p:spPr>
          <a:xfrm>
            <a:off x="948418" y="4001293"/>
            <a:ext cx="32466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altLang="el-GR" sz="1600" dirty="0"/>
              <a:t>Τα είδη αυτά έχουν ειδο-ειδικά πρότυπα κατανομής των φωτοφόρων</a:t>
            </a:r>
            <a:endParaRPr lang="en-GB" altLang="el-GR" sz="1600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1η. Μορφολογία Ιχθύων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55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207463" y="3569660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85</a:t>
            </a:r>
            <a:endParaRPr lang="el-GR" sz="12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178711" y="5174799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86</a:t>
            </a:r>
            <a:endParaRPr lang="el-GR" sz="1200" b="1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451931"/>
            <a:ext cx="7886700" cy="1325563"/>
          </a:xfrm>
        </p:spPr>
        <p:txBody>
          <a:bodyPr/>
          <a:lstStyle/>
          <a:p>
            <a:r>
              <a:rPr lang="el-GR" dirty="0" smtClean="0"/>
              <a:t>Προσέλκυση λείας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1379764" y="5801548"/>
            <a:ext cx="666115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l-GR" sz="1600" b="1" dirty="0">
                <a:cs typeface="Arial" charset="0"/>
              </a:rPr>
              <a:t>Το </a:t>
            </a:r>
            <a:r>
              <a:rPr lang="en-US" sz="1600" b="1" i="1" dirty="0" err="1">
                <a:cs typeface="Arial" charset="0"/>
              </a:rPr>
              <a:t>Chaenophryne</a:t>
            </a:r>
            <a:r>
              <a:rPr lang="en-US" sz="1600" b="1" i="1" dirty="0">
                <a:cs typeface="Arial" charset="0"/>
              </a:rPr>
              <a:t> </a:t>
            </a:r>
            <a:r>
              <a:rPr lang="en-US" sz="1600" b="1" i="1" dirty="0" err="1">
                <a:cs typeface="Arial" charset="0"/>
              </a:rPr>
              <a:t>longiceps</a:t>
            </a:r>
            <a:r>
              <a:rPr lang="en-US" sz="1600" b="1" i="1" dirty="0">
                <a:cs typeface="Arial" charset="0"/>
              </a:rPr>
              <a:t> </a:t>
            </a:r>
            <a:r>
              <a:rPr lang="el-GR" sz="1600" b="1" i="1" dirty="0">
                <a:cs typeface="Arial" charset="0"/>
              </a:rPr>
              <a:t>   </a:t>
            </a:r>
            <a:r>
              <a:rPr lang="el-GR" sz="1600" b="1" dirty="0">
                <a:cs typeface="Arial" charset="0"/>
              </a:rPr>
              <a:t>χρησιμοποιεί βακτήρια για να παράγει φως.</a:t>
            </a:r>
            <a:r>
              <a:rPr lang="en-US" sz="1600" b="1" dirty="0">
                <a:cs typeface="Arial" charset="0"/>
              </a:rPr>
              <a:t> </a:t>
            </a:r>
            <a:endParaRPr lang="en-GB" sz="1600" b="1" dirty="0">
              <a:cs typeface="Arial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38728" y="1740158"/>
            <a:ext cx="5866544" cy="3945276"/>
          </a:xfr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1η. Μορφολογία Ιχθύων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56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033791" y="5293393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87</a:t>
            </a:r>
            <a:endParaRPr lang="el-GR" sz="1200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altLang="el-GR" sz="4000" dirty="0" smtClean="0"/>
              <a:t>Μουσείο Φυσικής Ιστορίας, Λονδίνο</a:t>
            </a:r>
            <a:r>
              <a:rPr lang="en-US" altLang="el-GR" sz="4000" dirty="0" smtClean="0"/>
              <a:t>  1/2</a:t>
            </a:r>
            <a:endParaRPr lang="el-GR" altLang="el-GR" sz="4000" dirty="0" smtClean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71108" y="1825625"/>
            <a:ext cx="5801784" cy="4351338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1η. Μορφολογία Ιχθύων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57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131132" y="5835691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88</a:t>
            </a:r>
            <a:endParaRPr lang="el-GR" sz="1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altLang="el-GR" sz="4000" dirty="0" smtClean="0"/>
              <a:t>Μουσείο Φυσικής Ιστορίας, Λονδίνο</a:t>
            </a:r>
            <a:r>
              <a:rPr lang="en-US" altLang="el-GR" sz="4000" dirty="0" smtClean="0"/>
              <a:t>  2/2</a:t>
            </a:r>
            <a:endParaRPr lang="el-GR" altLang="el-GR" sz="4000" dirty="0" smtClean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69950" y="1825625"/>
            <a:ext cx="6404100" cy="4351338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1η. Μορφολογία Ιχθύων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58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432290" y="5835691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89</a:t>
            </a:r>
            <a:endParaRPr lang="el-GR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670598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Τίτλος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Τέλος Παρουσίασης</a:t>
            </a:r>
            <a:endParaRPr lang="en-US" dirty="0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1η. Μορφολογία Ιχθύων</a:t>
            </a:r>
            <a:endParaRPr lang="en-US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08164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l-GR" b="1" dirty="0" smtClean="0"/>
              <a:t>Το δέρμα των ψαριών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4381901" y="3658342"/>
            <a:ext cx="4519612" cy="2114551"/>
          </a:xfrm>
        </p:spPr>
        <p:txBody>
          <a:bodyPr>
            <a:normAutofit fontScale="25000" lnSpcReduction="20000"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el-GR" sz="8000" b="1" dirty="0"/>
              <a:t>Πολύστιβο επιθήλιο </a:t>
            </a:r>
            <a:r>
              <a:rPr lang="el-GR" sz="8000" b="1" dirty="0" smtClean="0"/>
              <a:t>– εξώδερμα. </a:t>
            </a:r>
            <a:endParaRPr lang="el-GR" sz="8000" b="1" dirty="0"/>
          </a:p>
          <a:p>
            <a:pPr marL="0" indent="0">
              <a:spcBef>
                <a:spcPts val="600"/>
              </a:spcBef>
              <a:buNone/>
            </a:pPr>
            <a:r>
              <a:rPr lang="el-GR" sz="8000" b="1" dirty="0"/>
              <a:t>Εσωτερικό </a:t>
            </a:r>
            <a:r>
              <a:rPr lang="el-GR" sz="8000" b="1" dirty="0" smtClean="0"/>
              <a:t>μεσόδερμα. </a:t>
            </a:r>
            <a:r>
              <a:rPr lang="el-GR" sz="8000" dirty="0"/>
              <a:t/>
            </a:r>
            <a:br>
              <a:rPr lang="el-GR" sz="8000" dirty="0"/>
            </a:br>
            <a:endParaRPr lang="el-GR" sz="8000" dirty="0"/>
          </a:p>
          <a:p>
            <a:pPr>
              <a:spcBef>
                <a:spcPts val="600"/>
              </a:spcBef>
            </a:pPr>
            <a:r>
              <a:rPr lang="el-GR" sz="8000" dirty="0"/>
              <a:t>Αιμοφόρα αγγεία</a:t>
            </a:r>
          </a:p>
          <a:p>
            <a:pPr>
              <a:spcBef>
                <a:spcPts val="600"/>
              </a:spcBef>
            </a:pPr>
            <a:r>
              <a:rPr lang="el-GR" sz="8000" dirty="0"/>
              <a:t>Ίνες κολλαγόνου</a:t>
            </a:r>
          </a:p>
          <a:p>
            <a:pPr>
              <a:spcBef>
                <a:spcPts val="600"/>
              </a:spcBef>
            </a:pPr>
            <a:r>
              <a:rPr lang="el-GR" sz="8000" dirty="0"/>
              <a:t>Νεύρα</a:t>
            </a:r>
          </a:p>
          <a:p>
            <a:pPr>
              <a:spcBef>
                <a:spcPts val="600"/>
              </a:spcBef>
            </a:pPr>
            <a:r>
              <a:rPr lang="el-GR" sz="8000" dirty="0"/>
              <a:t>Χρωματοφόρα κύτταρα</a:t>
            </a:r>
          </a:p>
          <a:p>
            <a:pPr>
              <a:spcBef>
                <a:spcPts val="600"/>
              </a:spcBef>
            </a:pPr>
            <a:r>
              <a:rPr lang="el-GR" sz="8000" dirty="0"/>
              <a:t>Λιποκύτταρα</a:t>
            </a:r>
          </a:p>
          <a:p>
            <a:pPr>
              <a:spcBef>
                <a:spcPts val="600"/>
              </a:spcBef>
            </a:pPr>
            <a:r>
              <a:rPr lang="el-GR" sz="8000" dirty="0"/>
              <a:t>Κύτταρα συνδετικού ιστού, ινοβλάστες</a:t>
            </a:r>
          </a:p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>
          <a:xfrm>
            <a:off x="628650" y="1563916"/>
            <a:ext cx="3836988" cy="4309245"/>
          </a:xfrm>
        </p:spPr>
        <p:txBody>
          <a:bodyPr>
            <a:normAutofit fontScale="62500" lnSpcReduction="20000"/>
          </a:bodyPr>
          <a:lstStyle/>
          <a:p>
            <a:r>
              <a:rPr lang="el-GR" dirty="0"/>
              <a:t>Προστατευτικό </a:t>
            </a:r>
            <a:r>
              <a:rPr lang="el-GR" dirty="0" smtClean="0"/>
              <a:t>περίβλημα.</a:t>
            </a:r>
            <a:endParaRPr lang="el-GR" dirty="0"/>
          </a:p>
          <a:p>
            <a:r>
              <a:rPr lang="el-GR" dirty="0"/>
              <a:t>Μηχανική </a:t>
            </a:r>
            <a:r>
              <a:rPr lang="el-GR" dirty="0" smtClean="0"/>
              <a:t>προστασία.</a:t>
            </a:r>
            <a:endParaRPr lang="el-GR" dirty="0"/>
          </a:p>
          <a:p>
            <a:r>
              <a:rPr lang="el-GR" dirty="0"/>
              <a:t>Φράγμα κατά της εισβολής των </a:t>
            </a:r>
            <a:r>
              <a:rPr lang="el-GR" dirty="0" smtClean="0"/>
              <a:t>βακτηρίων.</a:t>
            </a:r>
            <a:endParaRPr lang="el-GR" dirty="0"/>
          </a:p>
          <a:p>
            <a:r>
              <a:rPr lang="el-GR" dirty="0"/>
              <a:t>Υπεριώδη </a:t>
            </a:r>
            <a:r>
              <a:rPr lang="el-GR" dirty="0" smtClean="0"/>
              <a:t>ακτινοβολία.</a:t>
            </a:r>
            <a:endParaRPr lang="el-GR" dirty="0"/>
          </a:p>
          <a:p>
            <a:r>
              <a:rPr lang="el-GR" dirty="0"/>
              <a:t>Μόνωση κατά της απώλειας ή εισροής υγρών στο </a:t>
            </a:r>
            <a:r>
              <a:rPr lang="el-GR" dirty="0" smtClean="0"/>
              <a:t>σώμα.</a:t>
            </a:r>
            <a:endParaRPr lang="el-GR" dirty="0"/>
          </a:p>
          <a:p>
            <a:r>
              <a:rPr lang="el-GR" dirty="0"/>
              <a:t>Περιλαμβάνει δομές που προέρχονται ή συνδέονται με αυτό (λέπια, δόντια</a:t>
            </a:r>
            <a:r>
              <a:rPr lang="el-GR" dirty="0" smtClean="0"/>
              <a:t>).</a:t>
            </a:r>
            <a:endParaRPr lang="el-GR" dirty="0"/>
          </a:p>
          <a:p>
            <a:r>
              <a:rPr lang="el-GR" dirty="0"/>
              <a:t>Σχετίζεται με τον χρωματισμό,            τις εκκρίσεις και την </a:t>
            </a:r>
            <a:r>
              <a:rPr lang="el-GR" dirty="0" smtClean="0"/>
              <a:t>αναπνοή.</a:t>
            </a:r>
            <a:endParaRPr lang="el-GR" dirty="0"/>
          </a:p>
          <a:p>
            <a:r>
              <a:rPr lang="el-GR" dirty="0"/>
              <a:t>Περιέχει </a:t>
            </a:r>
            <a:r>
              <a:rPr lang="el-GR" dirty="0" smtClean="0"/>
              <a:t>αισθητήριους υποδοχείς.</a:t>
            </a:r>
            <a:endParaRPr lang="el-GR" dirty="0"/>
          </a:p>
          <a:p>
            <a:endParaRPr lang="el-GR" dirty="0"/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1η. Μορφολογία Ιχθύων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quarter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04652" y="1563916"/>
            <a:ext cx="2934085" cy="2068513"/>
          </a:xfrm>
        </p:spPr>
      </p:pic>
      <p:sp>
        <p:nvSpPr>
          <p:cNvPr id="8" name="TextBox 7"/>
          <p:cNvSpPr txBox="1"/>
          <p:nvPr/>
        </p:nvSpPr>
        <p:spPr>
          <a:xfrm>
            <a:off x="7614403" y="3281075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11</a:t>
            </a:r>
            <a:endParaRPr lang="el-GR" sz="1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Χρηματοδότηση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525963"/>
          </a:xfrm>
        </p:spPr>
        <p:txBody>
          <a:bodyPr>
            <a:normAutofit/>
          </a:bodyPr>
          <a:lstStyle/>
          <a:p>
            <a:r>
              <a:rPr lang="el-GR" sz="2000" dirty="0" smtClean="0"/>
              <a:t>Το παρόν εκπαιδευτικό υλικό έχει αναπτυχθεί </a:t>
            </a:r>
            <a:r>
              <a:rPr lang="el-GR" sz="2000" dirty="0" err="1" smtClean="0"/>
              <a:t>στ</a:t>
            </a:r>
            <a:r>
              <a:rPr lang="en-US" sz="2000" dirty="0" smtClean="0"/>
              <a:t>o</a:t>
            </a:r>
            <a:r>
              <a:rPr lang="el-GR" sz="2000" dirty="0" smtClean="0"/>
              <a:t> </a:t>
            </a:r>
            <a:r>
              <a:rPr lang="el-GR" sz="2000" dirty="0" err="1" smtClean="0"/>
              <a:t>πλαίσι</a:t>
            </a:r>
            <a:r>
              <a:rPr lang="en-US" sz="2000" dirty="0" smtClean="0"/>
              <a:t>o</a:t>
            </a:r>
            <a:r>
              <a:rPr lang="el-GR" sz="2000" dirty="0" smtClean="0"/>
              <a:t> του εκπαιδευτικού έργου του διδάσκοντα.</a:t>
            </a:r>
            <a:endParaRPr lang="en-US" sz="2000" dirty="0" smtClean="0"/>
          </a:p>
          <a:p>
            <a:r>
              <a:rPr lang="el-GR" sz="2000" dirty="0" smtClean="0"/>
              <a:t>Το έργο «</a:t>
            </a:r>
            <a:r>
              <a:rPr lang="el-GR" sz="2000" b="1" dirty="0" smtClean="0"/>
              <a:t>Ανοικτά Ακαδημαϊκά Μαθήματα στο Πανεπιστήμιο Αθηνών</a:t>
            </a:r>
            <a:r>
              <a:rPr lang="el-GR" sz="2000" dirty="0" smtClean="0"/>
              <a:t>» έχει χρηματοδοτήσει μόνο την αναδιαμόρφωση του εκπαιδευτικού υλικού. </a:t>
            </a:r>
            <a:endParaRPr lang="en-US" sz="2000" dirty="0" smtClean="0"/>
          </a:p>
          <a:p>
            <a:r>
              <a:rPr lang="el-GR" sz="2000" dirty="0" smtClean="0"/>
              <a:t>Το έργο υλοποιείται στο πλαίσιο του Επιχειρησιακού Προγράμματος «Εκπαίδευση και Δια Βίου Μάθηση» και συγχρηματοδοτείται από την Ευρωπαϊκή Ένωση (Ευρωπαϊκό Κοινωνικό Ταμείο) και από εθνικούς πόρους.</a:t>
            </a:r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1η. Μορφολογία Ιχθύων</a:t>
            </a:r>
            <a:endParaRPr lang="en-US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60</a:t>
            </a:fld>
            <a:endParaRPr lang="en-US"/>
          </a:p>
        </p:txBody>
      </p:sp>
      <p:pic>
        <p:nvPicPr>
          <p:cNvPr id="7" name="Picture 6" descr="Λογότυπο Επιχειρησιακού Προγράμματος Εκπαίδευση και Δια βίου Μάθηση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19672" y="4653136"/>
            <a:ext cx="5501640" cy="1386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60476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400" dirty="0" smtClean="0"/>
              <a:t>Σημειώματα</a:t>
            </a:r>
            <a:endParaRPr lang="el-GR" sz="4400" dirty="0"/>
          </a:p>
        </p:txBody>
      </p:sp>
      <p:sp>
        <p:nvSpPr>
          <p:cNvPr id="2" name="Θέση υποσέλιδου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1η. Μορφολογία Ιχθύων</a:t>
            </a:r>
            <a:endParaRPr lang="en-US" dirty="0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31627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n-US" sz="4000" smtClean="0"/>
              <a:t>Σημείωμα Ιστορικού Εκδόσεων</a:t>
            </a:r>
            <a:r>
              <a:rPr lang="en-US" altLang="en-US" sz="4000" smtClean="0"/>
              <a:t> </a:t>
            </a:r>
            <a:r>
              <a:rPr lang="el-GR" altLang="en-US" sz="4000" smtClean="0"/>
              <a:t>Έργου</a:t>
            </a:r>
            <a:endParaRPr lang="en-US" altLang="en-US" sz="4000" smtClean="0"/>
          </a:p>
        </p:txBody>
      </p:sp>
      <p:sp useBgFill="1">
        <p:nvSpPr>
          <p:cNvPr id="112643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l-GR" altLang="en-US" sz="2000" smtClean="0"/>
              <a:t>Το παρόν έργο αποτελεί την έκδοση 1.0.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el-GR" altLang="en-US" smtClean="0">
                <a:solidFill>
                  <a:srgbClr val="898989"/>
                </a:solidFill>
                <a:latin typeface="Calibri" panose="020F0502020204030204" pitchFamily="34" charset="0"/>
              </a:rPr>
              <a:t>Ενότητα 1η. Μορφολογία Ιχθύων</a:t>
            </a:r>
            <a:endParaRPr lang="el-GR" altLang="en-US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11F546-0C8F-4432-ACA8-6C0ADB8BBB42}" type="slidenum">
              <a:rPr lang="el-GR" smtClean="0"/>
              <a:pPr>
                <a:defRPr/>
              </a:pPr>
              <a:t>62</a:t>
            </a:fld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n-US" sz="4000" smtClean="0"/>
              <a:t>Σημείωμα Αναφοράς</a:t>
            </a:r>
            <a:endParaRPr lang="en-US" altLang="en-US" sz="4000" smtClean="0"/>
          </a:p>
        </p:txBody>
      </p:sp>
      <p:sp useBgFill="1">
        <p:nvSpPr>
          <p:cNvPr id="11366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l-GR" altLang="en-US" sz="2000" dirty="0" err="1" smtClean="0"/>
              <a:t>Copyright</a:t>
            </a:r>
            <a:r>
              <a:rPr lang="el-GR" altLang="en-US" sz="2000" dirty="0" smtClean="0"/>
              <a:t> </a:t>
            </a:r>
            <a:r>
              <a:rPr lang="el-GR" altLang="en-US" sz="2000" dirty="0" err="1" smtClean="0"/>
              <a:t>Εθνικόν</a:t>
            </a:r>
            <a:r>
              <a:rPr lang="el-GR" altLang="en-US" sz="2000" dirty="0" smtClean="0"/>
              <a:t> και </a:t>
            </a:r>
            <a:r>
              <a:rPr lang="el-GR" altLang="en-US" sz="2000" dirty="0" err="1" smtClean="0"/>
              <a:t>Καποδιστριακόν</a:t>
            </a:r>
            <a:r>
              <a:rPr lang="el-GR" altLang="en-US" sz="2000" dirty="0" smtClean="0"/>
              <a:t> </a:t>
            </a:r>
            <a:r>
              <a:rPr lang="el-GR" altLang="en-US" sz="2000" dirty="0" err="1" smtClean="0"/>
              <a:t>Πανεπιστήμιον</a:t>
            </a:r>
            <a:r>
              <a:rPr lang="el-GR" altLang="en-US" sz="2000" dirty="0" smtClean="0"/>
              <a:t> Αθηνών</a:t>
            </a:r>
            <a:r>
              <a:rPr lang="en-US" altLang="en-US" sz="2000" dirty="0" smtClean="0"/>
              <a:t>, </a:t>
            </a:r>
            <a:r>
              <a:rPr lang="el-GR" altLang="en-US" sz="2000" dirty="0" smtClean="0"/>
              <a:t>Περσεφόνη Μεγαλοφώνου, Επίκουρη Καθηγήτρια. «Ιχθυολογία.</a:t>
            </a:r>
            <a:r>
              <a:rPr lang="el-GR" altLang="en-US" sz="2000" dirty="0" smtClean="0">
                <a:solidFill>
                  <a:srgbClr val="FF0000"/>
                </a:solidFill>
              </a:rPr>
              <a:t> </a:t>
            </a:r>
            <a:r>
              <a:rPr lang="el-GR" altLang="en-US" sz="2000" dirty="0" smtClean="0"/>
              <a:t>Ενότητα 1. Μορφολογία Ιχθύων». Έκδοση: 1.0. Αθήνα 201</a:t>
            </a:r>
            <a:r>
              <a:rPr lang="en-US" altLang="en-US" sz="2000" dirty="0" smtClean="0"/>
              <a:t>5</a:t>
            </a:r>
            <a:r>
              <a:rPr lang="el-GR" altLang="en-US" sz="2000" dirty="0" smtClean="0"/>
              <a:t>. Διαθέσιμο από τη δικτυακή διεύθυνση: </a:t>
            </a:r>
            <a:r>
              <a:rPr lang="en-GB" altLang="en-US" sz="2000" dirty="0"/>
              <a:t>http://</a:t>
            </a:r>
            <a:r>
              <a:rPr lang="en-GB" altLang="en-US" sz="2000" dirty="0" smtClean="0"/>
              <a:t>opencourses.uoa.gr/courses/BIOL1</a:t>
            </a:r>
            <a:r>
              <a:rPr lang="el-GR" altLang="en-US" sz="2000" dirty="0" smtClean="0"/>
              <a:t>01</a:t>
            </a:r>
            <a:r>
              <a:rPr lang="en-GB" altLang="en-US" sz="2000" dirty="0" smtClean="0"/>
              <a:t>/</a:t>
            </a:r>
            <a:r>
              <a:rPr lang="el-GR" altLang="en-US" sz="2000" dirty="0" smtClean="0"/>
              <a:t>.</a:t>
            </a:r>
          </a:p>
          <a:p>
            <a:pPr marL="0" indent="0"/>
            <a:endParaRPr lang="el-GR" altLang="en-US" dirty="0" smtClean="0"/>
          </a:p>
          <a:p>
            <a:pPr marL="0" indent="0"/>
            <a:endParaRPr lang="en-US" alt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el-GR" altLang="en-US" smtClean="0">
                <a:solidFill>
                  <a:srgbClr val="898989"/>
                </a:solidFill>
                <a:latin typeface="Calibri" panose="020F0502020204030204" pitchFamily="34" charset="0"/>
              </a:rPr>
              <a:t>Ενότητα 1η. Μορφολογία Ιχθύων</a:t>
            </a:r>
            <a:endParaRPr lang="el-GR" altLang="en-US" dirty="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1EBA9A-717F-4E81-A601-969B4396BD57}" type="slidenum">
              <a:rPr lang="el-GR" smtClean="0"/>
              <a:pPr>
                <a:defRPr/>
              </a:pPr>
              <a:t>63</a:t>
            </a:fld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550" y="98502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l-GR" b="1" dirty="0"/>
              <a:t>Σημείωμα </a:t>
            </a:r>
            <a:r>
              <a:rPr lang="el-GR" b="1" dirty="0" smtClean="0"/>
              <a:t>Αδειοδότησης</a:t>
            </a:r>
            <a:endParaRPr lang="el-GR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6224" y="1066800"/>
            <a:ext cx="8305801" cy="211080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2000" dirty="0" smtClean="0"/>
              <a:t>Το </a:t>
            </a:r>
            <a:r>
              <a:rPr lang="el-GR" sz="2000" dirty="0"/>
              <a:t>παρόν υλικό διατίθεται με τους όρους της άδειας χρήσης Creative Commons Αναφορά, Μη Εμπορική Χρήση Παρόμοια Διανομή 4.0 [1] ή μεταγενέστερη, Διεθνής Έκδοση.   Εξαιρούνται τα αυτοτελή έργα τρίτων π.χ. φωτογραφίες, διαγράμματα </a:t>
            </a:r>
            <a:r>
              <a:rPr lang="el-GR" sz="2000" dirty="0" err="1"/>
              <a:t>κ.λ.π</a:t>
            </a:r>
            <a:r>
              <a:rPr lang="el-GR" sz="2000" dirty="0"/>
              <a:t>.,  τα οποία εμπεριέχονται σε αυτό και τα οποία αναφέρονται μαζί με τους όρους χρήσης τους στο «Σημείωμα Χρήσης Έργων Τρίτων</a:t>
            </a:r>
            <a:r>
              <a:rPr lang="el-GR" sz="2000" dirty="0" smtClean="0"/>
              <a:t>».                     </a:t>
            </a:r>
          </a:p>
          <a:p>
            <a:pPr marL="0" indent="0">
              <a:buNone/>
            </a:pPr>
            <a:endParaRPr lang="el-GR" sz="2000" dirty="0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1η. Μορφολογία Ιχθύων</a:t>
            </a:r>
            <a:endParaRPr lang="en-US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64</a:t>
            </a:fld>
            <a:endParaRPr lang="en-US"/>
          </a:p>
        </p:txBody>
      </p:sp>
      <p:pic>
        <p:nvPicPr>
          <p:cNvPr id="2056" name="Picture 22" descr="Λογότυπο για Άδειες χρήσης Creative Commons BY-NC-ND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14320" y="2776024"/>
            <a:ext cx="1405355" cy="49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00025" y="3267074"/>
            <a:ext cx="8543926" cy="293370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92500" lnSpcReduction="10000"/>
          </a:bodyPr>
          <a:lstStyle/>
          <a:p>
            <a:r>
              <a:rPr lang="el-GR" dirty="0"/>
              <a:t>[1] http://creativecommons.org/licenses/by-nc-sa/4.0/ </a:t>
            </a:r>
            <a:endParaRPr lang="en-US" dirty="0" smtClean="0"/>
          </a:p>
          <a:p>
            <a:endParaRPr lang="el-GR" dirty="0"/>
          </a:p>
          <a:p>
            <a:r>
              <a:rPr lang="el-GR" dirty="0"/>
              <a:t>Ως </a:t>
            </a:r>
            <a:r>
              <a:rPr lang="el-GR" b="1" dirty="0"/>
              <a:t>Μη Εμπορική</a:t>
            </a:r>
            <a:r>
              <a:rPr lang="el-GR" dirty="0"/>
              <a:t> ορίζεται η χρήση: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l-GR" dirty="0"/>
              <a:t>που δεν περιλαμβάνει άμεσο ή έμμεσο οικονομικό όφελος από την χρήση του έργου, για το διανομέα του έργου και </a:t>
            </a:r>
            <a:r>
              <a:rPr lang="el-GR" dirty="0" err="1"/>
              <a:t>αδειοδόχο</a:t>
            </a:r>
            <a:endParaRPr lang="el-GR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l-GR" dirty="0"/>
              <a:t>που</a:t>
            </a:r>
            <a:r>
              <a:rPr lang="en-GB" dirty="0"/>
              <a:t> </a:t>
            </a:r>
            <a:r>
              <a:rPr lang="el-GR" dirty="0"/>
              <a:t>δεν περιλαμβάνει οικονομική συναλλαγή ως προϋπόθεση για τη χρήση ή πρόσβαση στο έργο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l-GR" dirty="0"/>
              <a:t>που</a:t>
            </a:r>
            <a:r>
              <a:rPr lang="en-GB" dirty="0"/>
              <a:t> </a:t>
            </a:r>
            <a:r>
              <a:rPr lang="el-GR" dirty="0"/>
              <a:t>δεν προσπορίζει στο διανομέα του έργου και</a:t>
            </a:r>
            <a:r>
              <a:rPr lang="en-GB" dirty="0"/>
              <a:t> </a:t>
            </a:r>
            <a:r>
              <a:rPr lang="el-GR" dirty="0" err="1"/>
              <a:t>αδειοδόχο</a:t>
            </a:r>
            <a:r>
              <a:rPr lang="en-GB" dirty="0"/>
              <a:t> </a:t>
            </a:r>
            <a:r>
              <a:rPr lang="el-GR" dirty="0"/>
              <a:t>έμμεσο οικονομικό όφελος (π.χ. διαφημίσεις) από την προβολή του έργου σε διαδικτυακό </a:t>
            </a:r>
            <a:r>
              <a:rPr lang="el-GR" dirty="0" smtClean="0"/>
              <a:t>τόπο</a:t>
            </a:r>
            <a:endParaRPr lang="en-US" dirty="0" smtClean="0"/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l-GR" dirty="0"/>
          </a:p>
          <a:p>
            <a:r>
              <a:rPr lang="el-GR" dirty="0" smtClean="0"/>
              <a:t>Ο </a:t>
            </a:r>
            <a:r>
              <a:rPr lang="el-GR" dirty="0"/>
              <a:t>δικαιούχος μπορεί να παρέχει στον </a:t>
            </a:r>
            <a:r>
              <a:rPr lang="el-GR" dirty="0" err="1"/>
              <a:t>αδειοδόχο</a:t>
            </a:r>
            <a:r>
              <a:rPr lang="el-GR" dirty="0"/>
              <a:t> ξεχωριστή άδεια να χρησιμοποιεί το έργο για εμπορική χρήση, εφόσον αυτό του ζητηθεί</a:t>
            </a:r>
            <a:r>
              <a:rPr lang="el-GR" dirty="0" smtClean="0"/>
              <a:t>.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xmlns="" val="210100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l-GR" b="1" dirty="0"/>
              <a:t>Διατήρηση </a:t>
            </a:r>
            <a:r>
              <a:rPr lang="el-GR" b="1" dirty="0" smtClean="0"/>
              <a:t>Σημειωμάτων</a:t>
            </a:r>
            <a:endParaRPr lang="el-GR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sz="2400" dirty="0" smtClean="0"/>
              <a:t>Οποιαδήποτε </a:t>
            </a:r>
            <a:r>
              <a:rPr lang="el-GR" sz="2400" dirty="0"/>
              <a:t>αναπαραγωγή ή διασκευή του υλικού θα πρέπει να συμπεριλαμβάνει: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 err="1"/>
              <a:t>τ</a:t>
            </a:r>
            <a:r>
              <a:rPr lang="en-US" sz="2000" dirty="0" smtClean="0"/>
              <a:t>ο </a:t>
            </a:r>
            <a:r>
              <a:rPr lang="en-US" sz="2000" dirty="0" err="1"/>
              <a:t>Σημείωμ</a:t>
            </a:r>
            <a:r>
              <a:rPr lang="en-US" sz="2000" dirty="0"/>
              <a:t>α Αναφοράς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 err="1"/>
              <a:t>τ</a:t>
            </a:r>
            <a:r>
              <a:rPr lang="en-US" sz="2000" dirty="0" smtClean="0"/>
              <a:t>ο </a:t>
            </a:r>
            <a:r>
              <a:rPr lang="en-US" sz="2000" dirty="0" err="1"/>
              <a:t>Σημείωμ</a:t>
            </a:r>
            <a:r>
              <a:rPr lang="en-US" sz="2000" dirty="0"/>
              <a:t>α Αδειοδότησης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 err="1"/>
              <a:t>τ</a:t>
            </a:r>
            <a:r>
              <a:rPr lang="en-US" sz="2000" dirty="0" smtClean="0"/>
              <a:t>η </a:t>
            </a:r>
            <a:r>
              <a:rPr lang="en-US" sz="2000" dirty="0" err="1"/>
              <a:t>δήλωση</a:t>
            </a:r>
            <a:r>
              <a:rPr lang="en-US" sz="2000" dirty="0"/>
              <a:t> </a:t>
            </a:r>
            <a:r>
              <a:rPr lang="el-GR" sz="2000" dirty="0" err="1"/>
              <a:t>Δ</a:t>
            </a:r>
            <a:r>
              <a:rPr lang="en-US" sz="2000" dirty="0" smtClean="0"/>
              <a:t>ια</a:t>
            </a:r>
            <a:r>
              <a:rPr lang="en-US" sz="2000" dirty="0" err="1" smtClean="0"/>
              <a:t>τήρησης</a:t>
            </a:r>
            <a:r>
              <a:rPr lang="en-US" sz="2000" dirty="0" smtClean="0"/>
              <a:t> </a:t>
            </a:r>
            <a:r>
              <a:rPr lang="en-US" sz="2000" dirty="0"/>
              <a:t>Σημειωμάτων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/>
              <a:t>τ</a:t>
            </a:r>
            <a:r>
              <a:rPr lang="el-GR" sz="2000" dirty="0" smtClean="0"/>
              <a:t>ο Σημείωμα Χρήσης Έργων Τρίτων </a:t>
            </a:r>
            <a:r>
              <a:rPr lang="el-GR" sz="2000" dirty="0"/>
              <a:t>(εφόσον υπάρχει)</a:t>
            </a:r>
          </a:p>
          <a:p>
            <a:pPr marL="0" indent="0">
              <a:buNone/>
            </a:pPr>
            <a:r>
              <a:rPr lang="el-GR" sz="2400" dirty="0"/>
              <a:t>μαζί με τους συνοδευόμενους </a:t>
            </a:r>
            <a:r>
              <a:rPr lang="el-GR" sz="2400" dirty="0" err="1"/>
              <a:t>υπερσυνδέσμους</a:t>
            </a:r>
            <a:r>
              <a:rPr lang="el-GR" sz="2400" dirty="0"/>
              <a:t>.</a:t>
            </a:r>
          </a:p>
          <a:p>
            <a:endParaRPr lang="el-GR" sz="2000" dirty="0"/>
          </a:p>
        </p:txBody>
      </p:sp>
      <p:sp>
        <p:nvSpPr>
          <p:cNvPr id="7" name="Θέση υποσέλιδου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1η. Μορφολογία Ιχθύων</a:t>
            </a:r>
            <a:endParaRPr lang="en-US"/>
          </a:p>
        </p:txBody>
      </p:sp>
      <p:sp>
        <p:nvSpPr>
          <p:cNvPr id="8" name="Θέση αριθμού διαφάνειας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01694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2462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el-GR" sz="4000" b="1" dirty="0"/>
              <a:t>Σημείωμα </a:t>
            </a:r>
            <a:r>
              <a:rPr lang="el-GR" sz="4000" b="1" dirty="0" smtClean="0"/>
              <a:t/>
            </a:r>
            <a:br>
              <a:rPr lang="el-GR" sz="4000" b="1" dirty="0" smtClean="0"/>
            </a:br>
            <a:r>
              <a:rPr lang="el-GR" sz="4000" b="1" dirty="0" smtClean="0"/>
              <a:t>Χρήσης </a:t>
            </a:r>
            <a:r>
              <a:rPr lang="el-GR" sz="4000" b="1" dirty="0"/>
              <a:t>Έργων </a:t>
            </a:r>
            <a:r>
              <a:rPr lang="el-GR" sz="4000" b="1" dirty="0" smtClean="0"/>
              <a:t>Τρίτων</a:t>
            </a:r>
            <a:r>
              <a:rPr lang="en-US" sz="4000" b="1" dirty="0" smtClean="0"/>
              <a:t> 1/14</a:t>
            </a:r>
            <a:endParaRPr lang="el-GR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56792"/>
            <a:ext cx="8856984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2000" dirty="0" smtClean="0"/>
              <a:t>Το </a:t>
            </a:r>
            <a:r>
              <a:rPr lang="el-GR" sz="2000" dirty="0"/>
              <a:t>Έργο αυτό κάνει χρήση των ακόλουθων έργων:</a:t>
            </a:r>
          </a:p>
          <a:p>
            <a:pPr marL="0" indent="0">
              <a:buNone/>
            </a:pPr>
            <a:r>
              <a:rPr lang="el-GR" sz="2000" b="1" dirty="0" smtClean="0"/>
              <a:t>Εικόνες</a:t>
            </a:r>
          </a:p>
          <a:p>
            <a:pPr>
              <a:spcBef>
                <a:spcPts val="600"/>
              </a:spcBef>
            </a:pPr>
            <a:r>
              <a:rPr lang="el-GR" sz="1600" b="1" dirty="0" smtClean="0"/>
              <a:t>Εικόνα 1</a:t>
            </a:r>
            <a:r>
              <a:rPr lang="en-US" sz="1600" b="1" dirty="0" smtClean="0"/>
              <a:t>.</a:t>
            </a:r>
            <a:r>
              <a:rPr lang="el-GR" sz="1600" b="1" dirty="0" smtClean="0"/>
              <a:t> </a:t>
            </a:r>
            <a:r>
              <a:rPr lang="el-GR" sz="1600" dirty="0"/>
              <a:t>Α</a:t>
            </a:r>
            <a:r>
              <a:rPr lang="en-US" sz="1600" dirty="0" err="1"/>
              <a:t>ustralie</a:t>
            </a:r>
            <a:r>
              <a:rPr lang="en-US" sz="1600" dirty="0"/>
              <a:t> – Grande </a:t>
            </a:r>
            <a:r>
              <a:rPr lang="en-US" sz="1600" dirty="0" err="1"/>
              <a:t>barriere</a:t>
            </a:r>
            <a:r>
              <a:rPr lang="en-US" sz="1600" dirty="0"/>
              <a:t> de </a:t>
            </a:r>
            <a:r>
              <a:rPr lang="en-US" sz="1600" dirty="0" err="1"/>
              <a:t>corail</a:t>
            </a:r>
            <a:r>
              <a:rPr lang="en-US" sz="1600" dirty="0"/>
              <a:t>. </a:t>
            </a:r>
            <a:r>
              <a:rPr lang="en-US" sz="1600" dirty="0" err="1"/>
              <a:t>Toute</a:t>
            </a:r>
            <a:r>
              <a:rPr lang="en-US" sz="1600" dirty="0"/>
              <a:t> </a:t>
            </a:r>
            <a:r>
              <a:rPr lang="en-US" sz="1600" dirty="0" err="1"/>
              <a:t>représentation</a:t>
            </a:r>
            <a:r>
              <a:rPr lang="en-US" sz="1600" dirty="0"/>
              <a:t> </a:t>
            </a:r>
            <a:r>
              <a:rPr lang="en-US" sz="1600" dirty="0" err="1"/>
              <a:t>totale</a:t>
            </a:r>
            <a:r>
              <a:rPr lang="en-US" sz="1600" dirty="0"/>
              <a:t> </a:t>
            </a:r>
            <a:r>
              <a:rPr lang="en-US" sz="1600" dirty="0" err="1"/>
              <a:t>ou</a:t>
            </a:r>
            <a:r>
              <a:rPr lang="en-US" sz="1600" dirty="0"/>
              <a:t> </a:t>
            </a:r>
            <a:r>
              <a:rPr lang="en-US" sz="1600" dirty="0" err="1"/>
              <a:t>partielle</a:t>
            </a:r>
            <a:r>
              <a:rPr lang="en-US" sz="1600" dirty="0"/>
              <a:t> du site www.oceanes.com </a:t>
            </a:r>
            <a:r>
              <a:rPr lang="en-US" sz="1600" dirty="0" err="1"/>
              <a:t>ou</a:t>
            </a:r>
            <a:r>
              <a:rPr lang="en-US" sz="1600" dirty="0"/>
              <a:t> de son </a:t>
            </a:r>
            <a:r>
              <a:rPr lang="en-US" sz="1600" dirty="0" err="1"/>
              <a:t>contenu</a:t>
            </a:r>
            <a:r>
              <a:rPr lang="en-US" sz="1600" dirty="0"/>
              <a:t> (</a:t>
            </a:r>
            <a:r>
              <a:rPr lang="en-US" sz="1600" dirty="0" err="1"/>
              <a:t>textes</a:t>
            </a:r>
            <a:r>
              <a:rPr lang="en-US" sz="1600" dirty="0"/>
              <a:t>, logos, photos, structure, ...) par </a:t>
            </a:r>
            <a:r>
              <a:rPr lang="en-US" sz="1600" dirty="0" err="1"/>
              <a:t>quelque</a:t>
            </a:r>
            <a:r>
              <a:rPr lang="en-US" sz="1600" dirty="0"/>
              <a:t> </a:t>
            </a:r>
            <a:r>
              <a:rPr lang="en-US" sz="1600" dirty="0" err="1"/>
              <a:t>moyen</a:t>
            </a:r>
            <a:r>
              <a:rPr lang="en-US" sz="1600" dirty="0"/>
              <a:t> que </a:t>
            </a:r>
            <a:r>
              <a:rPr lang="en-US" sz="1600" dirty="0" err="1"/>
              <a:t>ce</a:t>
            </a:r>
            <a:r>
              <a:rPr lang="en-US" sz="1600" dirty="0"/>
              <a:t> </a:t>
            </a:r>
            <a:r>
              <a:rPr lang="en-US" sz="1600" dirty="0" err="1"/>
              <a:t>soit</a:t>
            </a:r>
            <a:r>
              <a:rPr lang="en-US" sz="1600" dirty="0"/>
              <a:t>, sans </a:t>
            </a:r>
            <a:r>
              <a:rPr lang="en-US" sz="1600" dirty="0" err="1"/>
              <a:t>l’autorisation</a:t>
            </a:r>
            <a:r>
              <a:rPr lang="en-US" sz="1600" dirty="0"/>
              <a:t> </a:t>
            </a:r>
            <a:r>
              <a:rPr lang="en-US" sz="1600" dirty="0" err="1"/>
              <a:t>préalable</a:t>
            </a:r>
            <a:r>
              <a:rPr lang="en-US" sz="1600" dirty="0"/>
              <a:t> </a:t>
            </a:r>
            <a:r>
              <a:rPr lang="en-US" sz="1600" dirty="0" err="1"/>
              <a:t>d’OCEANES</a:t>
            </a:r>
            <a:r>
              <a:rPr lang="en-US" sz="1600" dirty="0"/>
              <a:t> </a:t>
            </a:r>
            <a:r>
              <a:rPr lang="en-US" sz="1600" dirty="0" err="1"/>
              <a:t>est</a:t>
            </a:r>
            <a:r>
              <a:rPr lang="en-US" sz="1600" dirty="0"/>
              <a:t> </a:t>
            </a:r>
            <a:r>
              <a:rPr lang="en-US" sz="1600" dirty="0" err="1"/>
              <a:t>interdite</a:t>
            </a:r>
            <a:r>
              <a:rPr lang="en-US" sz="1600" dirty="0"/>
              <a:t> et </a:t>
            </a:r>
            <a:r>
              <a:rPr lang="en-US" sz="1600" dirty="0" err="1"/>
              <a:t>constitue</a:t>
            </a:r>
            <a:r>
              <a:rPr lang="en-US" sz="1600" dirty="0"/>
              <a:t> </a:t>
            </a:r>
            <a:r>
              <a:rPr lang="en-US" sz="1600" dirty="0" err="1"/>
              <a:t>une</a:t>
            </a:r>
            <a:r>
              <a:rPr lang="en-US" sz="1600" dirty="0"/>
              <a:t> violation de la </a:t>
            </a:r>
            <a:r>
              <a:rPr lang="en-US" sz="1600" dirty="0" err="1"/>
              <a:t>propriété</a:t>
            </a:r>
            <a:r>
              <a:rPr lang="en-US" sz="1600" dirty="0"/>
              <a:t> </a:t>
            </a:r>
            <a:r>
              <a:rPr lang="en-US" sz="1600" dirty="0" err="1"/>
              <a:t>intellectuelle</a:t>
            </a:r>
            <a:r>
              <a:rPr lang="en-US" sz="1600" dirty="0"/>
              <a:t> et </a:t>
            </a:r>
            <a:r>
              <a:rPr lang="en-US" sz="1600" dirty="0" err="1"/>
              <a:t>industrielle</a:t>
            </a:r>
            <a:r>
              <a:rPr lang="en-US" sz="1600" dirty="0" smtClean="0"/>
              <a:t>.  </a:t>
            </a:r>
            <a:r>
              <a:rPr lang="el-GR" sz="1600" dirty="0"/>
              <a:t>Σύνδεσμος: </a:t>
            </a:r>
            <a:r>
              <a:rPr lang="en-US" sz="1600" dirty="0"/>
              <a:t>http://www.oceanes.com/fiche_voyage.php?Rub=39&amp;id_voyage=291. </a:t>
            </a:r>
            <a:r>
              <a:rPr lang="el-GR" sz="1600" dirty="0"/>
              <a:t>Πηγή:</a:t>
            </a:r>
            <a:r>
              <a:rPr lang="en-US" sz="1600" dirty="0"/>
              <a:t>http://www.oceanes.com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n-US" sz="1600" b="1" dirty="0"/>
              <a:t>E</a:t>
            </a:r>
            <a:r>
              <a:rPr lang="el-GR" sz="1600" b="1" dirty="0"/>
              <a:t>ικόνα 2. </a:t>
            </a:r>
            <a:r>
              <a:rPr lang="en-US" sz="1600" dirty="0" err="1"/>
              <a:t>Paedocypris</a:t>
            </a:r>
            <a:r>
              <a:rPr lang="en-US" sz="1600" dirty="0"/>
              <a:t> </a:t>
            </a:r>
            <a:r>
              <a:rPr lang="en-US" sz="1600" dirty="0" err="1"/>
              <a:t>progenetica</a:t>
            </a:r>
            <a:r>
              <a:rPr lang="en-US" sz="1600" dirty="0"/>
              <a:t> . 2014 © Golden Ring Group. ALL Rights Reserved. </a:t>
            </a:r>
            <a:r>
              <a:rPr lang="el-GR" sz="1600" dirty="0"/>
              <a:t>Σύνδεσμος: </a:t>
            </a:r>
            <a:r>
              <a:rPr lang="en-US" sz="1600" dirty="0"/>
              <a:t>http://bashny.net/t/en/287465. </a:t>
            </a:r>
            <a:r>
              <a:rPr lang="el-GR" sz="1600" dirty="0"/>
              <a:t>Πηγή:</a:t>
            </a:r>
            <a:r>
              <a:rPr lang="en-US" sz="1600" dirty="0"/>
              <a:t>http://bashny.net/t/en/. </a:t>
            </a:r>
          </a:p>
          <a:p>
            <a:pPr>
              <a:spcBef>
                <a:spcPts val="600"/>
              </a:spcBef>
            </a:pPr>
            <a:r>
              <a:rPr lang="en-US" sz="1600" b="1" dirty="0"/>
              <a:t>E</a:t>
            </a:r>
            <a:r>
              <a:rPr lang="el-GR" sz="1600" b="1" dirty="0"/>
              <a:t>ικόνα 3. </a:t>
            </a:r>
            <a:r>
              <a:rPr lang="en-US" sz="1600" dirty="0" err="1"/>
              <a:t>Paedocypris</a:t>
            </a:r>
            <a:r>
              <a:rPr lang="en-US" sz="1600" dirty="0"/>
              <a:t> </a:t>
            </a:r>
            <a:r>
              <a:rPr lang="en-US" sz="1600" dirty="0" err="1"/>
              <a:t>progenetica</a:t>
            </a:r>
            <a:r>
              <a:rPr lang="en-US" sz="1600" dirty="0"/>
              <a:t> . © Phys.org 2003 - 2015, Science X network. </a:t>
            </a:r>
            <a:r>
              <a:rPr lang="el-GR" sz="1600" dirty="0"/>
              <a:t>Σύνδεσμος: </a:t>
            </a:r>
            <a:r>
              <a:rPr lang="en-US" sz="1600" dirty="0"/>
              <a:t>http://phys.org/news/2012-09-world-smallest-vertebrate.html. </a:t>
            </a:r>
            <a:r>
              <a:rPr lang="el-GR" sz="1600" dirty="0"/>
              <a:t>Πηγή: </a:t>
            </a:r>
            <a:r>
              <a:rPr lang="en-US" sz="1600" dirty="0"/>
              <a:t>http://phys.org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n-US" sz="1600" b="1" dirty="0"/>
              <a:t>E</a:t>
            </a:r>
            <a:r>
              <a:rPr lang="el-GR" sz="1600" b="1" dirty="0"/>
              <a:t>ικόνα 4. </a:t>
            </a:r>
            <a:r>
              <a:rPr lang="el-GR" sz="1600" dirty="0"/>
              <a:t>© </a:t>
            </a:r>
            <a:r>
              <a:rPr lang="en-US" sz="1600" dirty="0"/>
              <a:t>WGBH Educational Foundation. </a:t>
            </a:r>
            <a:r>
              <a:rPr lang="el-GR" sz="1600" dirty="0"/>
              <a:t>Σύνδεσμος:</a:t>
            </a:r>
            <a:r>
              <a:rPr lang="en-US" sz="1600" dirty="0"/>
              <a:t>http://www.smithlifescience.com/fishcoralreefdichotomouskey.htm.  </a:t>
            </a:r>
            <a:r>
              <a:rPr lang="el-GR" sz="1600" dirty="0"/>
              <a:t>Πηγή:</a:t>
            </a:r>
            <a:r>
              <a:rPr lang="en-US" sz="1600" dirty="0"/>
              <a:t>http://</a:t>
            </a:r>
            <a:r>
              <a:rPr lang="en-US" sz="1600" dirty="0" smtClean="0"/>
              <a:t>www.pbs.org/wgbh/nova/education/activities/2215_reef_01.html.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n-US" sz="1600" b="1" dirty="0"/>
              <a:t>E</a:t>
            </a:r>
            <a:r>
              <a:rPr lang="el-GR" sz="1600" b="1" dirty="0"/>
              <a:t>ικόνα 5. </a:t>
            </a:r>
            <a:r>
              <a:rPr lang="en-US" sz="1600" dirty="0" err="1"/>
              <a:t>Apodichthys</a:t>
            </a:r>
            <a:r>
              <a:rPr lang="en-US" sz="1600" dirty="0"/>
              <a:t> </a:t>
            </a:r>
            <a:r>
              <a:rPr lang="en-US" sz="1600" dirty="0" err="1"/>
              <a:t>flavidus</a:t>
            </a:r>
            <a:r>
              <a:rPr lang="en-US" sz="1600" dirty="0"/>
              <a:t>. Picture by Nichols, J. This work is licensed under a Creative Commons Attribution-Noncommercial 3.0 </a:t>
            </a:r>
            <a:r>
              <a:rPr lang="en-US" sz="1600" dirty="0" err="1"/>
              <a:t>Unported</a:t>
            </a:r>
            <a:r>
              <a:rPr lang="en-US" sz="1600" dirty="0"/>
              <a:t> License. (CC-BY-NC). </a:t>
            </a:r>
            <a:r>
              <a:rPr lang="el-GR" sz="1600" dirty="0"/>
              <a:t>Σύνδεσμος: </a:t>
            </a:r>
            <a:r>
              <a:rPr lang="en-US" sz="1600" dirty="0"/>
              <a:t>http://fishbase.org/summary/3799. </a:t>
            </a:r>
            <a:r>
              <a:rPr lang="el-GR" sz="1600" dirty="0"/>
              <a:t>Πηγή: </a:t>
            </a:r>
            <a:r>
              <a:rPr lang="en-US" sz="1600" dirty="0"/>
              <a:t>http://fishbase.org/.</a:t>
            </a:r>
          </a:p>
          <a:p>
            <a:pPr>
              <a:spcBef>
                <a:spcPts val="600"/>
              </a:spcBef>
            </a:pPr>
            <a:endParaRPr lang="en-US" sz="1600" b="1" dirty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1η. Μορφολογία Ιχθύων</a:t>
            </a:r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23078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2462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el-GR" sz="4000" b="1" dirty="0"/>
              <a:t>Σημείωμα </a:t>
            </a:r>
            <a:r>
              <a:rPr lang="el-GR" sz="4000" b="1" dirty="0" smtClean="0"/>
              <a:t/>
            </a:r>
            <a:br>
              <a:rPr lang="el-GR" sz="4000" b="1" dirty="0" smtClean="0"/>
            </a:br>
            <a:r>
              <a:rPr lang="el-GR" sz="4000" b="1" dirty="0" smtClean="0"/>
              <a:t>Χρήσης </a:t>
            </a:r>
            <a:r>
              <a:rPr lang="el-GR" sz="4000" b="1" dirty="0"/>
              <a:t>Έργων </a:t>
            </a:r>
            <a:r>
              <a:rPr lang="el-GR" sz="4000" b="1" dirty="0" smtClean="0"/>
              <a:t>Τρίτων</a:t>
            </a:r>
            <a:r>
              <a:rPr lang="en-US" sz="4000" b="1" dirty="0" smtClean="0"/>
              <a:t> 2/14</a:t>
            </a:r>
            <a:endParaRPr lang="el-GR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56792"/>
            <a:ext cx="8856984" cy="4525963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n-US" sz="1600" b="1" dirty="0"/>
              <a:t>E</a:t>
            </a:r>
            <a:r>
              <a:rPr lang="el-GR" sz="1600" b="1" dirty="0"/>
              <a:t>ικόνα 6. </a:t>
            </a:r>
            <a:r>
              <a:rPr lang="en-US" sz="1600" dirty="0"/>
              <a:t>Peru, by </a:t>
            </a:r>
            <a:r>
              <a:rPr lang="en-US" sz="1600" dirty="0" err="1"/>
              <a:t>Béarez</a:t>
            </a:r>
            <a:r>
              <a:rPr lang="en-US" sz="1600" dirty="0"/>
              <a:t>, P. (Aenar_u5.jpg). This work is licensed under a Creative Commons Attribution-Noncommercial 3.0 </a:t>
            </a:r>
            <a:r>
              <a:rPr lang="en-US" sz="1600" dirty="0" err="1"/>
              <a:t>Unported</a:t>
            </a:r>
            <a:r>
              <a:rPr lang="en-US" sz="1600" dirty="0"/>
              <a:t> License. (CC-BY-NC).  </a:t>
            </a:r>
            <a:r>
              <a:rPr lang="el-GR" sz="1600" dirty="0"/>
              <a:t>Σύνδεσμος:</a:t>
            </a:r>
            <a:r>
              <a:rPr lang="en-US" sz="1600" dirty="0"/>
              <a:t>http://www.fishbase.org/photos/thumbnailssummary.php?ID=1250.  </a:t>
            </a:r>
            <a:r>
              <a:rPr lang="el-GR" sz="1600" dirty="0"/>
              <a:t>Πηγή: </a:t>
            </a:r>
            <a:r>
              <a:rPr lang="en-US" sz="1600" dirty="0"/>
              <a:t>http://www.fishbase.org. </a:t>
            </a:r>
          </a:p>
          <a:p>
            <a:pPr>
              <a:spcBef>
                <a:spcPts val="600"/>
              </a:spcBef>
            </a:pPr>
            <a:r>
              <a:rPr lang="en-US" sz="1600" b="1" dirty="0"/>
              <a:t>E</a:t>
            </a:r>
            <a:r>
              <a:rPr lang="el-GR" sz="1600" b="1" dirty="0"/>
              <a:t>ικόνα 7. </a:t>
            </a:r>
            <a:r>
              <a:rPr lang="el-GR" sz="1600" dirty="0"/>
              <a:t>© 2012 </a:t>
            </a:r>
            <a:r>
              <a:rPr lang="en-US" sz="1600" dirty="0"/>
              <a:t>Compass Rose Charters-Key West, Florida. </a:t>
            </a:r>
            <a:r>
              <a:rPr lang="el-GR" sz="1600" dirty="0"/>
              <a:t>Σύνδεσμος:</a:t>
            </a:r>
            <a:r>
              <a:rPr lang="en-US" sz="1600" dirty="0"/>
              <a:t>http://www.fishnkw.com/swordfish.html. </a:t>
            </a:r>
            <a:r>
              <a:rPr lang="el-GR" sz="1600" dirty="0"/>
              <a:t>Πηγή: </a:t>
            </a:r>
            <a:r>
              <a:rPr lang="en-US" sz="1600" dirty="0"/>
              <a:t>http://www.fishnkw.com</a:t>
            </a:r>
            <a:r>
              <a:rPr lang="en-US" sz="1600" dirty="0" smtClean="0"/>
              <a:t>/.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n-US" sz="1600" b="1" dirty="0"/>
              <a:t>E</a:t>
            </a:r>
            <a:r>
              <a:rPr lang="el-GR" sz="1600" b="1" dirty="0"/>
              <a:t>ικόνα 8. </a:t>
            </a:r>
            <a:r>
              <a:rPr lang="en-US" sz="1600" dirty="0" err="1"/>
              <a:t>Esox</a:t>
            </a:r>
            <a:r>
              <a:rPr lang="en-US" sz="1600" dirty="0"/>
              <a:t> </a:t>
            </a:r>
            <a:r>
              <a:rPr lang="en-US" sz="1600" dirty="0" err="1"/>
              <a:t>lucius</a:t>
            </a:r>
            <a:r>
              <a:rPr lang="en-US" sz="1600" dirty="0"/>
              <a:t>. Germany, by </a:t>
            </a:r>
            <a:r>
              <a:rPr lang="en-US" sz="1600" dirty="0" err="1"/>
              <a:t>Zienert</a:t>
            </a:r>
            <a:r>
              <a:rPr lang="en-US" sz="1600" dirty="0"/>
              <a:t>, S. (Esluc_u9.jpg). This work is licensed under a Creative Commons Attribution-Noncommercial 3.0 </a:t>
            </a:r>
            <a:r>
              <a:rPr lang="en-US" sz="1600" dirty="0" err="1"/>
              <a:t>Unported</a:t>
            </a:r>
            <a:r>
              <a:rPr lang="en-US" sz="1600" dirty="0"/>
              <a:t> License. (CC-BY-NC).  </a:t>
            </a:r>
            <a:r>
              <a:rPr lang="el-GR" sz="1600" dirty="0"/>
              <a:t>Σύνδεσμος: </a:t>
            </a:r>
            <a:r>
              <a:rPr lang="en-US" sz="1600" dirty="0"/>
              <a:t>http://www.fishbase.org/summary/258. </a:t>
            </a:r>
            <a:r>
              <a:rPr lang="el-GR" sz="1600" dirty="0"/>
              <a:t>Πηγή: </a:t>
            </a:r>
            <a:r>
              <a:rPr lang="en-US" sz="1600" dirty="0"/>
              <a:t>http://www.fishbase.org. </a:t>
            </a:r>
          </a:p>
          <a:p>
            <a:pPr>
              <a:spcBef>
                <a:spcPts val="600"/>
              </a:spcBef>
            </a:pPr>
            <a:r>
              <a:rPr lang="en-US" sz="1600" b="1" dirty="0"/>
              <a:t>E</a:t>
            </a:r>
            <a:r>
              <a:rPr lang="el-GR" sz="1600" b="1" dirty="0"/>
              <a:t>ικόνα 9. </a:t>
            </a:r>
            <a:r>
              <a:rPr lang="en-US" sz="1600" dirty="0" err="1"/>
              <a:t>Abramis</a:t>
            </a:r>
            <a:r>
              <a:rPr lang="en-US" sz="1600" dirty="0"/>
              <a:t> </a:t>
            </a:r>
            <a:r>
              <a:rPr lang="en-US" sz="1600" dirty="0" err="1"/>
              <a:t>brama</a:t>
            </a:r>
            <a:r>
              <a:rPr lang="en-US" sz="1600" dirty="0"/>
              <a:t>. C. Appleby Norway, Oslo unsexed. Copyright © 1999-2015 by </a:t>
            </a:r>
            <a:r>
              <a:rPr lang="en-US" sz="1600" dirty="0" err="1"/>
              <a:t>FishWise</a:t>
            </a:r>
            <a:r>
              <a:rPr lang="en-US" sz="1600" dirty="0"/>
              <a:t> CC. All rights reserved.  </a:t>
            </a:r>
            <a:r>
              <a:rPr lang="el-GR" sz="1600" dirty="0"/>
              <a:t>Σύνδεσμος: </a:t>
            </a:r>
            <a:r>
              <a:rPr lang="en-US" sz="1600" dirty="0"/>
              <a:t>http://www.fishwisepro.com/Pictures/. </a:t>
            </a:r>
            <a:r>
              <a:rPr lang="el-GR" sz="1600" dirty="0"/>
              <a:t>Πηγή: </a:t>
            </a:r>
            <a:r>
              <a:rPr lang="en-US" sz="1600" dirty="0"/>
              <a:t>http://www.fishwisepro.com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n-US" sz="1600" b="1" dirty="0"/>
              <a:t>E</a:t>
            </a:r>
            <a:r>
              <a:rPr lang="el-GR" sz="1600" b="1" dirty="0"/>
              <a:t>ικόνα 10. </a:t>
            </a:r>
            <a:r>
              <a:rPr lang="en-US" sz="1600" dirty="0"/>
              <a:t>photo: Randall, J.E. Copyright © Reef-guardian.com. </a:t>
            </a:r>
            <a:r>
              <a:rPr lang="el-GR" sz="1600" dirty="0"/>
              <a:t>Σύνδεσμος: </a:t>
            </a:r>
            <a:r>
              <a:rPr lang="en-US" sz="1600" dirty="0"/>
              <a:t>http://www.reef-guardian.com/acanthurus-japonicus-214-poisson-marin.html. </a:t>
            </a:r>
            <a:r>
              <a:rPr lang="el-GR" sz="1600" dirty="0"/>
              <a:t>Πηγή: </a:t>
            </a:r>
            <a:r>
              <a:rPr lang="en-US" sz="1600" dirty="0"/>
              <a:t>http://www.reef-guardian.com/acanthurus-japonicus-214-poisson-marin.html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n-US" sz="1600" b="1" dirty="0"/>
              <a:t>E</a:t>
            </a:r>
            <a:r>
              <a:rPr lang="el-GR" sz="1600" b="1" dirty="0"/>
              <a:t>ικόνα 11. </a:t>
            </a:r>
            <a:r>
              <a:rPr lang="en-US" sz="1600" dirty="0"/>
              <a:t>Copyright - Les Pearce 1998, revised 2001. </a:t>
            </a:r>
            <a:r>
              <a:rPr lang="el-GR" sz="1600" dirty="0"/>
              <a:t>Σύνδεσμος: </a:t>
            </a:r>
            <a:r>
              <a:rPr lang="en-US" sz="1600" dirty="0"/>
              <a:t>http://www.fbas.co.uk/Comgold.html. </a:t>
            </a:r>
            <a:r>
              <a:rPr lang="el-GR" sz="1600" dirty="0"/>
              <a:t>Πηγή: </a:t>
            </a:r>
            <a:r>
              <a:rPr lang="en-US" sz="1600" dirty="0"/>
              <a:t>http://www.fbas.co.uk</a:t>
            </a:r>
            <a:r>
              <a:rPr lang="en-US" sz="1600" dirty="0" smtClean="0"/>
              <a:t>/.</a:t>
            </a:r>
            <a:endParaRPr lang="en-US" sz="1600" dirty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1η. Μορφολογία Ιχθύων</a:t>
            </a:r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33260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2462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el-GR" sz="4000" b="1" dirty="0"/>
              <a:t>Σημείωμα </a:t>
            </a:r>
            <a:r>
              <a:rPr lang="el-GR" sz="4000" b="1" dirty="0" smtClean="0"/>
              <a:t/>
            </a:r>
            <a:br>
              <a:rPr lang="el-GR" sz="4000" b="1" dirty="0" smtClean="0"/>
            </a:br>
            <a:r>
              <a:rPr lang="el-GR" sz="4000" b="1" dirty="0" smtClean="0"/>
              <a:t>Χρήσης </a:t>
            </a:r>
            <a:r>
              <a:rPr lang="el-GR" sz="4000" b="1" dirty="0"/>
              <a:t>Έργων </a:t>
            </a:r>
            <a:r>
              <a:rPr lang="el-GR" sz="4000" b="1" dirty="0" smtClean="0"/>
              <a:t>Τρίτων</a:t>
            </a:r>
            <a:r>
              <a:rPr lang="en-US" sz="4000" b="1" dirty="0" smtClean="0"/>
              <a:t> 3/14</a:t>
            </a:r>
            <a:endParaRPr lang="el-GR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56792"/>
            <a:ext cx="8856984" cy="4525963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n-US" sz="1600" b="1" dirty="0"/>
              <a:t>E</a:t>
            </a:r>
            <a:r>
              <a:rPr lang="el-GR" sz="1600" b="1" dirty="0"/>
              <a:t>ικόνα 12. </a:t>
            </a:r>
            <a:r>
              <a:rPr lang="en-US" sz="1600" dirty="0"/>
              <a:t>Image C. Bento. © Australian Museum. </a:t>
            </a:r>
            <a:r>
              <a:rPr lang="el-GR" sz="1600" dirty="0"/>
              <a:t>Σύνδεσμος:</a:t>
            </a:r>
            <a:r>
              <a:rPr lang="en-US" sz="1600" dirty="0"/>
              <a:t>http://australianmuseum.net.au/image/an-australian-lungfish-from-the-fish-collection.  </a:t>
            </a:r>
            <a:r>
              <a:rPr lang="el-GR" sz="1600" dirty="0"/>
              <a:t>Πηγή: </a:t>
            </a:r>
            <a:r>
              <a:rPr lang="en-US" sz="1600" dirty="0"/>
              <a:t>http://australianmuseum.net.au. </a:t>
            </a:r>
          </a:p>
          <a:p>
            <a:pPr>
              <a:spcBef>
                <a:spcPts val="600"/>
              </a:spcBef>
            </a:pPr>
            <a:r>
              <a:rPr lang="en-US" sz="1600" b="1" dirty="0"/>
              <a:t>E</a:t>
            </a:r>
            <a:r>
              <a:rPr lang="el-GR" sz="1600" b="1" dirty="0"/>
              <a:t>ικόνα 13. </a:t>
            </a:r>
            <a:r>
              <a:rPr lang="en-US" sz="1600" dirty="0"/>
              <a:t>Copyrighted. </a:t>
            </a:r>
          </a:p>
          <a:p>
            <a:pPr>
              <a:spcBef>
                <a:spcPts val="600"/>
              </a:spcBef>
            </a:pPr>
            <a:r>
              <a:rPr lang="en-US" sz="1600" b="1" dirty="0"/>
              <a:t>E</a:t>
            </a:r>
            <a:r>
              <a:rPr lang="el-GR" sz="1600" b="1" dirty="0"/>
              <a:t>ικόνα 14. </a:t>
            </a:r>
            <a:r>
              <a:rPr lang="en-US" sz="1600" dirty="0"/>
              <a:t>Copyright . </a:t>
            </a:r>
            <a:r>
              <a:rPr lang="en-US" sz="1600" dirty="0" err="1"/>
              <a:t>AASharks</a:t>
            </a:r>
            <a:r>
              <a:rPr lang="en-US" sz="1600" dirty="0"/>
              <a:t> is owned and operated by 'C26 Web Marketing‘.  </a:t>
            </a:r>
            <a:r>
              <a:rPr lang="el-GR" sz="1600" dirty="0"/>
              <a:t>Σύνδεσμος:</a:t>
            </a:r>
            <a:r>
              <a:rPr lang="en-US" sz="1600" dirty="0"/>
              <a:t>http://www.aasharks.com/types-of-sharks/broadnose-sevengill-shark.htm </a:t>
            </a:r>
            <a:r>
              <a:rPr lang="el-GR" sz="1600" dirty="0"/>
              <a:t>Πηγή: </a:t>
            </a:r>
            <a:r>
              <a:rPr lang="en-US" sz="1600" dirty="0"/>
              <a:t>http://www.aasharks.com</a:t>
            </a:r>
            <a:r>
              <a:rPr lang="en-US" sz="1600" dirty="0" smtClean="0"/>
              <a:t>/.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n-US" sz="1600" b="1" dirty="0"/>
              <a:t>E</a:t>
            </a:r>
            <a:r>
              <a:rPr lang="el-GR" sz="1600" b="1" dirty="0"/>
              <a:t>ικόνα 15. </a:t>
            </a:r>
            <a:r>
              <a:rPr lang="en-US" sz="1600" dirty="0"/>
              <a:t>Image by S. Lindsay. Acuaristas.cl © 2015 Derechos </a:t>
            </a:r>
            <a:r>
              <a:rPr lang="en-US" sz="1600" dirty="0" err="1"/>
              <a:t>Reservados</a:t>
            </a:r>
            <a:r>
              <a:rPr lang="en-US" sz="1600" dirty="0"/>
              <a:t>.  </a:t>
            </a:r>
            <a:r>
              <a:rPr lang="el-GR" sz="1600" dirty="0"/>
              <a:t>Σύνδεσμος:</a:t>
            </a:r>
            <a:r>
              <a:rPr lang="en-US" sz="1600" dirty="0"/>
              <a:t>http://www.acuaristas.cl/phpbb/viewtopic.php?p=691391 </a:t>
            </a:r>
            <a:r>
              <a:rPr lang="el-GR" sz="1600" dirty="0"/>
              <a:t>Πηγή: </a:t>
            </a:r>
            <a:r>
              <a:rPr lang="en-US" sz="1600" dirty="0"/>
              <a:t>http://www.acuaristas.cl</a:t>
            </a:r>
            <a:r>
              <a:rPr lang="en-US" sz="1600" dirty="0" smtClean="0"/>
              <a:t>/.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n-US" sz="1600" b="1" dirty="0"/>
              <a:t>E</a:t>
            </a:r>
            <a:r>
              <a:rPr lang="el-GR" sz="1600" b="1" dirty="0"/>
              <a:t>ικόνα 16. </a:t>
            </a:r>
            <a:r>
              <a:rPr lang="el-GR" sz="1600" dirty="0"/>
              <a:t>Ίδια με εικόνα 12. </a:t>
            </a:r>
          </a:p>
          <a:p>
            <a:pPr>
              <a:spcBef>
                <a:spcPts val="600"/>
              </a:spcBef>
            </a:pPr>
            <a:r>
              <a:rPr lang="en-US" sz="1600" b="1" dirty="0"/>
              <a:t>E</a:t>
            </a:r>
            <a:r>
              <a:rPr lang="el-GR" sz="1600" b="1" dirty="0"/>
              <a:t>ικόνα 17. </a:t>
            </a:r>
            <a:r>
              <a:rPr lang="en-US" sz="1600" dirty="0"/>
              <a:t>Picture 1: Queensland Lungfish. Contributions to https://lungfishh.wikispaces.com/ are licensed under a Creative Commons Attribution Share-Alike 3.0 License. Creative Commons Attribution Share-Alike 3.0 License. </a:t>
            </a:r>
            <a:r>
              <a:rPr lang="el-GR" sz="1600" dirty="0"/>
              <a:t>Σύνδεσμος: </a:t>
            </a:r>
            <a:r>
              <a:rPr lang="en-US" sz="1600" dirty="0"/>
              <a:t>https://lungfishh.wikispaces.com/Modern+Lungfish. </a:t>
            </a:r>
            <a:r>
              <a:rPr lang="el-GR" sz="1600" dirty="0"/>
              <a:t>Πηγή: </a:t>
            </a:r>
            <a:r>
              <a:rPr lang="en-US" sz="1600" dirty="0"/>
              <a:t>http://www.bio.mq.edu.au./dept/centers/lungfish/lungfishsmall.jpg</a:t>
            </a:r>
            <a:r>
              <a:rPr lang="en-US" sz="1600" dirty="0" smtClean="0"/>
              <a:t>.</a:t>
            </a:r>
            <a:endParaRPr lang="en-US" sz="1600" dirty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1η. Μορφολογία Ιχθύων</a:t>
            </a:r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68505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2462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el-GR" sz="4000" b="1" dirty="0"/>
              <a:t>Σημείωμα </a:t>
            </a:r>
            <a:r>
              <a:rPr lang="el-GR" sz="4000" b="1" dirty="0" smtClean="0"/>
              <a:t/>
            </a:r>
            <a:br>
              <a:rPr lang="el-GR" sz="4000" b="1" dirty="0" smtClean="0"/>
            </a:br>
            <a:r>
              <a:rPr lang="el-GR" sz="4000" b="1" dirty="0" smtClean="0"/>
              <a:t>Χρήσης </a:t>
            </a:r>
            <a:r>
              <a:rPr lang="el-GR" sz="4000" b="1" dirty="0"/>
              <a:t>Έργων </a:t>
            </a:r>
            <a:r>
              <a:rPr lang="el-GR" sz="4000" b="1" dirty="0" smtClean="0"/>
              <a:t>Τρίτων</a:t>
            </a:r>
            <a:r>
              <a:rPr lang="en-US" sz="4000" b="1" dirty="0" smtClean="0"/>
              <a:t> 4/14</a:t>
            </a:r>
            <a:endParaRPr lang="el-GR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56792"/>
            <a:ext cx="8856984" cy="4525963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n-US" sz="1600" b="1" dirty="0"/>
              <a:t>E</a:t>
            </a:r>
            <a:r>
              <a:rPr lang="el-GR" sz="1600" b="1" dirty="0"/>
              <a:t>ικόνα 18. </a:t>
            </a:r>
            <a:r>
              <a:rPr lang="en-US" sz="1600" dirty="0"/>
              <a:t>Image C. Bento. </a:t>
            </a:r>
            <a:r>
              <a:rPr lang="el-GR" sz="1600" dirty="0"/>
              <a:t>Σύνδεσμος: </a:t>
            </a:r>
            <a:r>
              <a:rPr lang="en-US" sz="1600" dirty="0"/>
              <a:t>https://jb004.k12.sd.us/my%20website%20info/biology%202/animal%20kingdom/PERCH%20DISSECTION/PERCH%20ANATOMY%20PAGES/COSMOID%20SCALES.htm. </a:t>
            </a:r>
            <a:r>
              <a:rPr lang="el-GR" sz="1600" dirty="0"/>
              <a:t>Πηγή: </a:t>
            </a:r>
            <a:r>
              <a:rPr lang="en-US" sz="1600" dirty="0"/>
              <a:t>https://</a:t>
            </a:r>
            <a:r>
              <a:rPr lang="en-US" sz="1600" dirty="0" smtClean="0"/>
              <a:t>jb004.k12.sd.us/my%20website%20info/biology%202/animal%20kingdom/PERCH%20DISSECTION/PERCH%20DISSECTION%20HOMEPAGE.htm.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n-US" sz="1600" b="1" dirty="0"/>
              <a:t>E</a:t>
            </a:r>
            <a:r>
              <a:rPr lang="el-GR" sz="1600" b="1" dirty="0"/>
              <a:t>ικόνα 19. </a:t>
            </a:r>
            <a:r>
              <a:rPr lang="en-US" sz="1600" dirty="0"/>
              <a:t>Copyright © Australian Museum 2015. </a:t>
            </a:r>
            <a:r>
              <a:rPr lang="el-GR" sz="1600" dirty="0"/>
              <a:t>Σύνδεσμος: </a:t>
            </a:r>
            <a:r>
              <a:rPr lang="en-US" sz="1600" dirty="0"/>
              <a:t>http://australianmuseum.net.au/image/florida-gar-lepisosteus-platyrhincus. </a:t>
            </a:r>
            <a:r>
              <a:rPr lang="el-GR" sz="1600" dirty="0"/>
              <a:t>Πηγή: </a:t>
            </a:r>
            <a:r>
              <a:rPr lang="en-US" sz="1600" dirty="0"/>
              <a:t>http://australianmuseum.net.au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n-US" sz="1600" b="1" dirty="0"/>
              <a:t>E</a:t>
            </a:r>
            <a:r>
              <a:rPr lang="el-GR" sz="1600" b="1" dirty="0"/>
              <a:t>ικόνα 20. </a:t>
            </a:r>
            <a:r>
              <a:rPr lang="en-US" sz="1600" dirty="0"/>
              <a:t>Image C. Bento. </a:t>
            </a:r>
            <a:r>
              <a:rPr lang="el-GR" sz="1600" dirty="0"/>
              <a:t>Σύνδεσμος: </a:t>
            </a:r>
            <a:r>
              <a:rPr lang="en-US" sz="1600" dirty="0"/>
              <a:t>https://jb004.k12.sd.us/my%20website%20info/biology%202/animal%20kingdom/PERCH%20DISSECTION/PERCH%20ANATOMY%20PAGES/GANOID%20SCALES.htm. </a:t>
            </a:r>
            <a:r>
              <a:rPr lang="el-GR" sz="1600" dirty="0"/>
              <a:t>Πηγή: </a:t>
            </a:r>
            <a:r>
              <a:rPr lang="en-US" sz="1600" dirty="0"/>
              <a:t>https://jb004.k12.sd.us/my%20website%20info/biology%202/animal%20kingdom/PERCH%20DISSECTION/PERCH%20DISSECTION%20HOMEPAGE.htm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n-US" sz="1600" b="1" dirty="0"/>
              <a:t>E</a:t>
            </a:r>
            <a:r>
              <a:rPr lang="el-GR" sz="1600" b="1" dirty="0"/>
              <a:t>ικόνα 21. </a:t>
            </a:r>
            <a:r>
              <a:rPr lang="en-US" sz="1600" dirty="0"/>
              <a:t>Image C. Bento. </a:t>
            </a:r>
            <a:r>
              <a:rPr lang="el-GR" sz="1600" dirty="0"/>
              <a:t>Σύνδεσμος: </a:t>
            </a:r>
            <a:r>
              <a:rPr lang="en-US" sz="1600" dirty="0"/>
              <a:t>https://jb004.k12.sd.us/my%20website%20info/biology%202/animal%20kingdom/PERCH%20DISSECTION/PERCH%20ANATOMY%20PAGES/CYCLOID%20SCALES.htm. </a:t>
            </a:r>
            <a:r>
              <a:rPr lang="el-GR" sz="1600" dirty="0"/>
              <a:t>Πηγή: </a:t>
            </a:r>
            <a:r>
              <a:rPr lang="en-US" sz="1600" dirty="0"/>
              <a:t>https://jb004.k12.sd.us/my%20website%20info/biology%202/animal%20kingdom/PERCH%20DISSECTION/PERCH%20DISSECTION%20HOMEPAGE.htm.</a:t>
            </a:r>
          </a:p>
          <a:p>
            <a:pPr>
              <a:spcBef>
                <a:spcPts val="600"/>
              </a:spcBef>
            </a:pPr>
            <a:endParaRPr lang="en-US" sz="1600" dirty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1η. Μορφολογία Ιχθύων</a:t>
            </a:r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91723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l-GR" b="1" dirty="0" smtClean="0"/>
              <a:t>Γιατί τα ψάρια έχουν λέπια </a:t>
            </a:r>
            <a:r>
              <a:rPr lang="en-US" b="1" dirty="0" smtClean="0"/>
              <a:t>;</a:t>
            </a:r>
            <a:endParaRPr lang="en-GB" b="1" dirty="0" smtClean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11927" y="2024547"/>
            <a:ext cx="5320145" cy="2473036"/>
          </a:xfrm>
        </p:spPr>
      </p:pic>
      <p:sp>
        <p:nvSpPr>
          <p:cNvPr id="3" name="Rectangle 2"/>
          <p:cNvSpPr/>
          <p:nvPr/>
        </p:nvSpPr>
        <p:spPr>
          <a:xfrm>
            <a:off x="1181552" y="4831441"/>
            <a:ext cx="678089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/>
              <a:t>Ο κύριος σκοπός των λεπιών είναι  </a:t>
            </a:r>
            <a:r>
              <a:rPr lang="el-GR" dirty="0" smtClean="0"/>
              <a:t>η </a:t>
            </a:r>
            <a:r>
              <a:rPr lang="el-GR" dirty="0"/>
              <a:t>παροχή εξωτερικής </a:t>
            </a:r>
            <a:r>
              <a:rPr lang="el-GR" dirty="0" smtClean="0"/>
              <a:t>προστασίας.</a:t>
            </a:r>
            <a:endParaRPr lang="el-G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1η. Μορφολογία Ιχθύων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232072" y="4220584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12</a:t>
            </a:r>
            <a:endParaRPr lang="el-GR" sz="1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2462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el-GR" sz="4000" b="1" dirty="0"/>
              <a:t>Σημείωμα </a:t>
            </a:r>
            <a:r>
              <a:rPr lang="el-GR" sz="4000" b="1" dirty="0" smtClean="0"/>
              <a:t/>
            </a:r>
            <a:br>
              <a:rPr lang="el-GR" sz="4000" b="1" dirty="0" smtClean="0"/>
            </a:br>
            <a:r>
              <a:rPr lang="el-GR" sz="4000" b="1" dirty="0" smtClean="0"/>
              <a:t>Χρήσης </a:t>
            </a:r>
            <a:r>
              <a:rPr lang="el-GR" sz="4000" b="1" dirty="0"/>
              <a:t>Έργων </a:t>
            </a:r>
            <a:r>
              <a:rPr lang="el-GR" sz="4000" b="1" dirty="0" smtClean="0"/>
              <a:t>Τρίτων</a:t>
            </a:r>
            <a:r>
              <a:rPr lang="en-US" sz="4000" b="1" dirty="0" smtClean="0"/>
              <a:t> 5/14</a:t>
            </a:r>
            <a:endParaRPr lang="el-GR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56792"/>
            <a:ext cx="8856984" cy="4525963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n-US" sz="1600" b="1" dirty="0"/>
              <a:t>E</a:t>
            </a:r>
            <a:r>
              <a:rPr lang="el-GR" sz="1600" b="1" dirty="0"/>
              <a:t>ικόνα 22. </a:t>
            </a:r>
            <a:r>
              <a:rPr lang="en-US" sz="1600" dirty="0"/>
              <a:t>Image C. Bento</a:t>
            </a:r>
            <a:r>
              <a:rPr lang="en-US" sz="1600" dirty="0" smtClean="0"/>
              <a:t>.</a:t>
            </a:r>
            <a:endParaRPr lang="el-GR" sz="1600" dirty="0"/>
          </a:p>
          <a:p>
            <a:pPr>
              <a:spcBef>
                <a:spcPts val="600"/>
              </a:spcBef>
            </a:pPr>
            <a:r>
              <a:rPr lang="en-US" sz="1600" b="1" dirty="0"/>
              <a:t>E</a:t>
            </a:r>
            <a:r>
              <a:rPr lang="el-GR" sz="1600" b="1" dirty="0"/>
              <a:t>ικόνα 23. </a:t>
            </a:r>
            <a:r>
              <a:rPr lang="en-US" sz="1600" dirty="0"/>
              <a:t>Image by S. Lindsay. </a:t>
            </a:r>
            <a:r>
              <a:rPr lang="el-GR" sz="1600" dirty="0"/>
              <a:t>Σύνδεσμος: </a:t>
            </a:r>
            <a:r>
              <a:rPr lang="en-US" sz="1600" dirty="0"/>
              <a:t>https://jb004.k12.sd.us/my%20website%20info/biology%202/animal%20kingdom/PERCH%20DISSECTION/PERCH%20ANATOMY%20PAGES/CETENOID%20SCALES.htm.  </a:t>
            </a:r>
            <a:r>
              <a:rPr lang="el-GR" sz="1600" dirty="0"/>
              <a:t>Πηγή: </a:t>
            </a:r>
            <a:r>
              <a:rPr lang="en-US" sz="1600" dirty="0"/>
              <a:t>https://jb004.k12.sd.us/my%20website%20info/biology%202/animal%20kingdom/PERCH%20DISSECTION/PERCH%20DISSECTION%20HOMEPAGE.htm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n-US" sz="1600" b="1" dirty="0"/>
              <a:t>E</a:t>
            </a:r>
            <a:r>
              <a:rPr lang="el-GR" sz="1600" b="1" dirty="0"/>
              <a:t>ικόνα 24. </a:t>
            </a:r>
            <a:r>
              <a:rPr lang="en-US" sz="1600" dirty="0"/>
              <a:t>Image C. Bento. </a:t>
            </a:r>
            <a:endParaRPr lang="el-GR" sz="1600" dirty="0"/>
          </a:p>
          <a:p>
            <a:pPr>
              <a:spcBef>
                <a:spcPts val="600"/>
              </a:spcBef>
            </a:pPr>
            <a:r>
              <a:rPr lang="en-US" sz="1600" b="1" dirty="0"/>
              <a:t>E</a:t>
            </a:r>
            <a:r>
              <a:rPr lang="el-GR" sz="1600" b="1" dirty="0"/>
              <a:t>ικόνα 25. </a:t>
            </a:r>
            <a:r>
              <a:rPr lang="en-US" sz="1600" dirty="0" err="1"/>
              <a:t>Bothus</a:t>
            </a:r>
            <a:r>
              <a:rPr lang="en-US" sz="1600" dirty="0"/>
              <a:t> </a:t>
            </a:r>
            <a:r>
              <a:rPr lang="en-US" sz="1600" dirty="0" err="1"/>
              <a:t>podas</a:t>
            </a:r>
            <a:r>
              <a:rPr lang="en-US" sz="1600" dirty="0"/>
              <a:t> (</a:t>
            </a:r>
            <a:r>
              <a:rPr lang="en-US" sz="1600" dirty="0" err="1"/>
              <a:t>Podas</a:t>
            </a:r>
            <a:r>
              <a:rPr lang="en-US" sz="1600" dirty="0"/>
              <a:t>). El maestro </a:t>
            </a:r>
            <a:r>
              <a:rPr lang="en-US" sz="1600" dirty="0" err="1"/>
              <a:t>Pescador</a:t>
            </a:r>
            <a:r>
              <a:rPr lang="en-US" sz="1600" dirty="0"/>
              <a:t> ©. </a:t>
            </a:r>
            <a:r>
              <a:rPr lang="el-GR" sz="1600" dirty="0"/>
              <a:t>Σύνδεσμος:</a:t>
            </a:r>
            <a:r>
              <a:rPr lang="en-US" sz="1600" dirty="0"/>
              <a:t>http://www.maestropescador.com/Colaboradores/patzner_robert_a/patzner_robert_a.html.  </a:t>
            </a:r>
            <a:r>
              <a:rPr lang="el-GR" sz="1600" dirty="0"/>
              <a:t>Πηγή: </a:t>
            </a:r>
            <a:r>
              <a:rPr lang="en-US" sz="1600" dirty="0"/>
              <a:t>http://www.maestropescador.com. </a:t>
            </a:r>
          </a:p>
          <a:p>
            <a:pPr>
              <a:spcBef>
                <a:spcPts val="600"/>
              </a:spcBef>
            </a:pPr>
            <a:r>
              <a:rPr lang="en-US" sz="1600" b="1" dirty="0"/>
              <a:t>E</a:t>
            </a:r>
            <a:r>
              <a:rPr lang="el-GR" sz="1600" b="1" dirty="0"/>
              <a:t>ικόνα 26. </a:t>
            </a:r>
            <a:r>
              <a:rPr lang="el-GR" sz="1600" dirty="0"/>
              <a:t>(</a:t>
            </a:r>
            <a:r>
              <a:rPr lang="en-US" sz="1600" dirty="0" err="1"/>
              <a:t>Solea</a:t>
            </a:r>
            <a:r>
              <a:rPr lang="en-US" sz="1600" dirty="0"/>
              <a:t> </a:t>
            </a:r>
            <a:r>
              <a:rPr lang="en-US" sz="1600" dirty="0" err="1"/>
              <a:t>solea</a:t>
            </a:r>
            <a:r>
              <a:rPr lang="en-US" sz="1600" dirty="0"/>
              <a:t>). Common sole. Photo by </a:t>
            </a:r>
            <a:r>
              <a:rPr lang="en-US" sz="1600" dirty="0" err="1"/>
              <a:t>Dammous</a:t>
            </a:r>
            <a:r>
              <a:rPr lang="en-US" sz="1600" dirty="0"/>
              <a:t>, </a:t>
            </a:r>
            <a:r>
              <a:rPr lang="en-US" sz="1600" dirty="0" err="1"/>
              <a:t>Shibl</a:t>
            </a:r>
            <a:r>
              <a:rPr lang="en-US" sz="1600" dirty="0"/>
              <a:t>. </a:t>
            </a:r>
            <a:r>
              <a:rPr lang="el-GR" sz="1600" dirty="0"/>
              <a:t>Σύνδεσμος:</a:t>
            </a:r>
            <a:r>
              <a:rPr lang="en-US" sz="1600" dirty="0"/>
              <a:t>http://users.sch.gr/tsilivar/ta-psaria-sthn-ellada.html. </a:t>
            </a:r>
            <a:r>
              <a:rPr lang="el-GR" sz="1600" dirty="0"/>
              <a:t>Πηγή: </a:t>
            </a:r>
            <a:r>
              <a:rPr lang="en-US" sz="1600" dirty="0"/>
              <a:t>http://users.sch.gr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n-US" sz="1600" b="1" dirty="0"/>
              <a:t>E</a:t>
            </a:r>
            <a:r>
              <a:rPr lang="el-GR" sz="1600" b="1" dirty="0"/>
              <a:t>ικόνα 27. </a:t>
            </a:r>
            <a:r>
              <a:rPr lang="en-US" sz="1600" dirty="0"/>
              <a:t>Photographer: John Parkinson © John Parkinson.  </a:t>
            </a:r>
            <a:r>
              <a:rPr lang="el-GR" sz="1600" dirty="0"/>
              <a:t>Σύνδεσμος: </a:t>
            </a:r>
            <a:r>
              <a:rPr lang="en-US" sz="1600" dirty="0"/>
              <a:t>http://australianmuseum.net.au/image/gavin-parkinson-with-a-14-kg-barramundi. </a:t>
            </a:r>
            <a:r>
              <a:rPr lang="el-GR" sz="1600" dirty="0"/>
              <a:t>Πηγή: </a:t>
            </a:r>
            <a:r>
              <a:rPr lang="en-US" sz="1600" dirty="0"/>
              <a:t>http://australianmuseum.net.au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n-US" sz="1600" b="1" dirty="0"/>
              <a:t>E</a:t>
            </a:r>
            <a:r>
              <a:rPr lang="el-GR" sz="1600" b="1" dirty="0"/>
              <a:t>ικόνα 28. </a:t>
            </a:r>
            <a:r>
              <a:rPr lang="el-GR" sz="1600" dirty="0"/>
              <a:t>@ 2001-14 </a:t>
            </a:r>
            <a:r>
              <a:rPr lang="en-US" sz="1600" dirty="0" err="1"/>
              <a:t>Todo</a:t>
            </a:r>
            <a:r>
              <a:rPr lang="en-US" sz="1600" dirty="0"/>
              <a:t> o </a:t>
            </a:r>
            <a:r>
              <a:rPr lang="en-US" sz="1600" dirty="0" err="1"/>
              <a:t>conteúdo</a:t>
            </a:r>
            <a:r>
              <a:rPr lang="en-US" sz="1600" dirty="0"/>
              <a:t> da </a:t>
            </a:r>
            <a:r>
              <a:rPr lang="en-US" sz="1600" dirty="0" err="1"/>
              <a:t>rede</a:t>
            </a:r>
            <a:r>
              <a:rPr lang="en-US" sz="1600" dirty="0"/>
              <a:t> simbiotica.org é </a:t>
            </a:r>
            <a:r>
              <a:rPr lang="en-US" sz="1600" dirty="0" err="1"/>
              <a:t>protegido</a:t>
            </a:r>
            <a:r>
              <a:rPr lang="en-US" sz="1600" dirty="0"/>
              <a:t> </a:t>
            </a:r>
            <a:r>
              <a:rPr lang="en-US" sz="1600" dirty="0" err="1"/>
              <a:t>por</a:t>
            </a:r>
            <a:r>
              <a:rPr lang="en-US" sz="1600" dirty="0"/>
              <a:t> </a:t>
            </a:r>
            <a:r>
              <a:rPr lang="en-US" sz="1600" dirty="0" err="1"/>
              <a:t>uma</a:t>
            </a:r>
            <a:r>
              <a:rPr lang="en-US" sz="1600" dirty="0"/>
              <a:t> </a:t>
            </a:r>
            <a:r>
              <a:rPr lang="en-US" sz="1600" dirty="0" err="1"/>
              <a:t>Licença</a:t>
            </a:r>
            <a:r>
              <a:rPr lang="en-US" sz="1600" dirty="0"/>
              <a:t> Creative Commons.  </a:t>
            </a:r>
            <a:r>
              <a:rPr lang="en-US" sz="1600" dirty="0" err="1"/>
              <a:t>Licença</a:t>
            </a:r>
            <a:r>
              <a:rPr lang="en-US" sz="1600" dirty="0"/>
              <a:t> Creative </a:t>
            </a:r>
            <a:r>
              <a:rPr lang="en-US" sz="1600" dirty="0" smtClean="0"/>
              <a:t>Commons. </a:t>
            </a:r>
            <a:r>
              <a:rPr lang="el-GR" sz="1600" dirty="0" smtClean="0"/>
              <a:t>Σύνδεσμος</a:t>
            </a:r>
            <a:r>
              <a:rPr lang="el-GR" sz="1600" dirty="0"/>
              <a:t>: </a:t>
            </a:r>
            <a:r>
              <a:rPr lang="en-US" sz="1600" dirty="0"/>
              <a:t>http://simbiotica.org/osteictis.htm. </a:t>
            </a:r>
            <a:r>
              <a:rPr lang="el-GR" sz="1600" dirty="0"/>
              <a:t>Πηγή: </a:t>
            </a:r>
            <a:r>
              <a:rPr lang="en-US" sz="1600" dirty="0"/>
              <a:t>http://simbiotica.org.</a:t>
            </a:r>
          </a:p>
          <a:p>
            <a:pPr>
              <a:spcBef>
                <a:spcPts val="600"/>
              </a:spcBef>
            </a:pPr>
            <a:endParaRPr lang="en-US" sz="1600" dirty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1η. Μορφολογία Ιχθύων</a:t>
            </a:r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7628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2462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el-GR" sz="4000" b="1" dirty="0"/>
              <a:t>Σημείωμα </a:t>
            </a:r>
            <a:r>
              <a:rPr lang="el-GR" sz="4000" b="1" dirty="0" smtClean="0"/>
              <a:t/>
            </a:r>
            <a:br>
              <a:rPr lang="el-GR" sz="4000" b="1" dirty="0" smtClean="0"/>
            </a:br>
            <a:r>
              <a:rPr lang="el-GR" sz="4000" b="1" dirty="0" smtClean="0"/>
              <a:t>Χρήσης </a:t>
            </a:r>
            <a:r>
              <a:rPr lang="el-GR" sz="4000" b="1" dirty="0"/>
              <a:t>Έργων </a:t>
            </a:r>
            <a:r>
              <a:rPr lang="el-GR" sz="4000" b="1" dirty="0" smtClean="0"/>
              <a:t>Τρίτων</a:t>
            </a:r>
            <a:r>
              <a:rPr lang="en-US" sz="4000" b="1" dirty="0" smtClean="0"/>
              <a:t> 6/14</a:t>
            </a:r>
            <a:endParaRPr lang="el-GR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56792"/>
            <a:ext cx="8856984" cy="4525963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n-US" sz="1600" b="1" dirty="0"/>
              <a:t>E</a:t>
            </a:r>
            <a:r>
              <a:rPr lang="el-GR" sz="1600" b="1" dirty="0"/>
              <a:t>ικόνα 29. </a:t>
            </a:r>
            <a:r>
              <a:rPr lang="en-US" sz="1600" dirty="0"/>
              <a:t>Copyrighted. </a:t>
            </a:r>
          </a:p>
          <a:p>
            <a:pPr>
              <a:spcBef>
                <a:spcPts val="600"/>
              </a:spcBef>
            </a:pPr>
            <a:r>
              <a:rPr lang="en-US" sz="1600" b="1" dirty="0"/>
              <a:t>E</a:t>
            </a:r>
            <a:r>
              <a:rPr lang="el-GR" sz="1600" b="1" dirty="0"/>
              <a:t>ικόνα 30. </a:t>
            </a:r>
            <a:r>
              <a:rPr lang="en-US" sz="1600" dirty="0" err="1"/>
              <a:t>Rudarius</a:t>
            </a:r>
            <a:r>
              <a:rPr lang="en-US" sz="1600" dirty="0"/>
              <a:t> </a:t>
            </a:r>
            <a:r>
              <a:rPr lang="en-US" sz="1600" dirty="0" err="1"/>
              <a:t>minutus</a:t>
            </a:r>
            <a:r>
              <a:rPr lang="en-US" sz="1600" dirty="0"/>
              <a:t> (© 2006 Nick </a:t>
            </a:r>
            <a:r>
              <a:rPr lang="en-US" sz="1600" dirty="0" err="1"/>
              <a:t>Hobgood</a:t>
            </a:r>
            <a:r>
              <a:rPr lang="en-US" sz="1600" dirty="0"/>
              <a:t>). </a:t>
            </a:r>
            <a:r>
              <a:rPr lang="el-GR" sz="1600" dirty="0"/>
              <a:t>Σύνδεσμος: </a:t>
            </a:r>
            <a:r>
              <a:rPr lang="en-US" sz="1600" dirty="0"/>
              <a:t>http://tolweb.org/Tetraodontiformes/52153.  </a:t>
            </a:r>
            <a:r>
              <a:rPr lang="el-GR" sz="1600" dirty="0"/>
              <a:t>Πηγή: </a:t>
            </a:r>
            <a:r>
              <a:rPr lang="en-US" sz="1600" dirty="0"/>
              <a:t>http://tolweb.org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n-US" sz="1600" b="1" dirty="0"/>
              <a:t>E</a:t>
            </a:r>
            <a:r>
              <a:rPr lang="el-GR" sz="1600" b="1" dirty="0"/>
              <a:t>ικόνα 31. </a:t>
            </a:r>
            <a:r>
              <a:rPr lang="en-US" sz="1600" dirty="0" err="1"/>
              <a:t>Hippocuampus</a:t>
            </a:r>
            <a:r>
              <a:rPr lang="en-US" sz="1600" dirty="0"/>
              <a:t> </a:t>
            </a:r>
            <a:r>
              <a:rPr lang="en-US" sz="1600" dirty="0" err="1"/>
              <a:t>Reidi</a:t>
            </a:r>
            <a:r>
              <a:rPr lang="en-US" sz="1600" dirty="0"/>
              <a:t>. </a:t>
            </a:r>
            <a:r>
              <a:rPr lang="el-GR" sz="1600" dirty="0"/>
              <a:t>Σύνδεσμος:</a:t>
            </a:r>
            <a:r>
              <a:rPr lang="en-US" sz="1600" dirty="0"/>
              <a:t>http://aquaanimania.com/?attachment_id=468.  </a:t>
            </a:r>
            <a:r>
              <a:rPr lang="el-GR" sz="1600" dirty="0"/>
              <a:t>Πηγή: </a:t>
            </a:r>
            <a:r>
              <a:rPr lang="en-US" sz="1600" dirty="0"/>
              <a:t>http://aquaanimania.com. </a:t>
            </a:r>
          </a:p>
          <a:p>
            <a:pPr>
              <a:spcBef>
                <a:spcPts val="600"/>
              </a:spcBef>
            </a:pPr>
            <a:r>
              <a:rPr lang="en-US" sz="1600" b="1" dirty="0"/>
              <a:t>E</a:t>
            </a:r>
            <a:r>
              <a:rPr lang="el-GR" sz="1600" b="1" dirty="0"/>
              <a:t>ικόνα 32. </a:t>
            </a:r>
            <a:r>
              <a:rPr lang="en-US" sz="1600" dirty="0"/>
              <a:t>Copyright 2011 E</a:t>
            </a:r>
            <a:r>
              <a:rPr lang="el-GR" sz="1600" dirty="0"/>
              <a:t>κδόσεις </a:t>
            </a:r>
            <a:r>
              <a:rPr lang="en-US" sz="1600" dirty="0"/>
              <a:t>Utopia. </a:t>
            </a:r>
            <a:r>
              <a:rPr lang="el-GR" sz="1600" dirty="0"/>
              <a:t>Πηγή: Ζωολογία ΙΙ Ολοκληρωμένες Αρχές, Τόμος ΙΙ. </a:t>
            </a:r>
            <a:r>
              <a:rPr lang="en-US" sz="1600" dirty="0"/>
              <a:t>Hickman, Roberts, Keen, Larson, </a:t>
            </a:r>
            <a:r>
              <a:rPr lang="en-US" sz="1600" dirty="0" err="1"/>
              <a:t>l’Anson</a:t>
            </a:r>
            <a:r>
              <a:rPr lang="en-US" sz="1600" dirty="0"/>
              <a:t>, </a:t>
            </a:r>
            <a:r>
              <a:rPr lang="en-US" sz="1600" dirty="0" err="1"/>
              <a:t>Eisenhour</a:t>
            </a:r>
            <a:r>
              <a:rPr lang="en-US" sz="1600" dirty="0"/>
              <a:t>. 14</a:t>
            </a:r>
            <a:r>
              <a:rPr lang="el-GR" sz="1600" dirty="0"/>
              <a:t>η Αμερικάνικη – 2η Ελληνική Έκδοση. Εκδόσεις </a:t>
            </a:r>
            <a:r>
              <a:rPr lang="en-US" sz="1600" dirty="0"/>
              <a:t>Utopia, ISBN: 978-960-99280-3-8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n-US" sz="1600" b="1" dirty="0"/>
              <a:t>E</a:t>
            </a:r>
            <a:r>
              <a:rPr lang="el-GR" sz="1600" b="1" dirty="0"/>
              <a:t>ικόνα 33. </a:t>
            </a:r>
            <a:r>
              <a:rPr lang="en-US" sz="1600" dirty="0"/>
              <a:t>Copyright 2011 E</a:t>
            </a:r>
            <a:r>
              <a:rPr lang="el-GR" sz="1600" dirty="0"/>
              <a:t>κδόσεις </a:t>
            </a:r>
            <a:r>
              <a:rPr lang="en-US" sz="1600" dirty="0"/>
              <a:t>Utopia. </a:t>
            </a:r>
            <a:r>
              <a:rPr lang="el-GR" sz="1600" dirty="0"/>
              <a:t>Πηγή: Ζωολογία ΙΙ Ολοκληρωμένες Αρχές, Τόμος ΙΙ. </a:t>
            </a:r>
            <a:r>
              <a:rPr lang="en-US" sz="1600" dirty="0"/>
              <a:t>Hickman, Roberts, Keen, Larson, </a:t>
            </a:r>
            <a:r>
              <a:rPr lang="en-US" sz="1600" dirty="0" err="1"/>
              <a:t>l’Anson</a:t>
            </a:r>
            <a:r>
              <a:rPr lang="en-US" sz="1600" dirty="0"/>
              <a:t>, </a:t>
            </a:r>
            <a:r>
              <a:rPr lang="en-US" sz="1600" dirty="0" err="1"/>
              <a:t>Eisenhour</a:t>
            </a:r>
            <a:r>
              <a:rPr lang="en-US" sz="1600" dirty="0"/>
              <a:t>. 14</a:t>
            </a:r>
            <a:r>
              <a:rPr lang="el-GR" sz="1600" dirty="0"/>
              <a:t>η Αμερικάνικη – 2η Ελληνική Έκδοση. Εκδόσεις </a:t>
            </a:r>
            <a:r>
              <a:rPr lang="en-US" sz="1600" dirty="0"/>
              <a:t>Utopia, ISBN: 978-960-99280-3-8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n-US" sz="1600" b="1" dirty="0"/>
              <a:t>E</a:t>
            </a:r>
            <a:r>
              <a:rPr lang="el-GR" sz="1600" b="1" dirty="0"/>
              <a:t>ικόνα 34. </a:t>
            </a:r>
            <a:r>
              <a:rPr lang="el-GR" sz="1600" dirty="0"/>
              <a:t>Ίδια με εικόνα 19</a:t>
            </a:r>
            <a:r>
              <a:rPr lang="el-GR" sz="1600" dirty="0" smtClean="0"/>
              <a:t>.</a:t>
            </a:r>
            <a:endParaRPr lang="el-GR" sz="1600" dirty="0"/>
          </a:p>
          <a:p>
            <a:pPr>
              <a:spcBef>
                <a:spcPts val="600"/>
              </a:spcBef>
            </a:pPr>
            <a:r>
              <a:rPr lang="en-US" sz="1600" b="1" dirty="0"/>
              <a:t>E</a:t>
            </a:r>
            <a:r>
              <a:rPr lang="el-GR" sz="1600" b="1" dirty="0"/>
              <a:t>ικόνα 35. </a:t>
            </a:r>
            <a:r>
              <a:rPr lang="en-US" sz="1600" dirty="0"/>
              <a:t>Copyright © 2009 JungleWalk.com and its licensors. </a:t>
            </a:r>
            <a:r>
              <a:rPr lang="el-GR" sz="1600" dirty="0"/>
              <a:t>Σύνδεσμος:</a:t>
            </a:r>
            <a:r>
              <a:rPr lang="en-US" sz="1600" dirty="0"/>
              <a:t>http://www.junglewalk.com/shop/Products/Porcupine-Fish-Magnet-4624.htm#.VbrSn6aqqko.  </a:t>
            </a:r>
            <a:r>
              <a:rPr lang="el-GR" sz="1600" dirty="0"/>
              <a:t>Πηγή: </a:t>
            </a:r>
            <a:r>
              <a:rPr lang="en-US" sz="1600" dirty="0"/>
              <a:t>http://www.junglewalk.com</a:t>
            </a:r>
            <a:r>
              <a:rPr lang="en-US" sz="1600" dirty="0" smtClean="0"/>
              <a:t>/.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n-US" sz="1600" b="1" dirty="0"/>
              <a:t>E</a:t>
            </a:r>
            <a:r>
              <a:rPr lang="el-GR" sz="1600" b="1" dirty="0"/>
              <a:t>ικόνα 36. </a:t>
            </a:r>
            <a:r>
              <a:rPr lang="en-US" sz="1600" dirty="0"/>
              <a:t>Body shape in representatives of the ten extant families of </a:t>
            </a:r>
            <a:r>
              <a:rPr lang="en-US" sz="1600" dirty="0" err="1"/>
              <a:t>tetraodontiforms</a:t>
            </a:r>
            <a:r>
              <a:rPr lang="en-US" sz="1600" dirty="0"/>
              <a:t>. </a:t>
            </a:r>
            <a:r>
              <a:rPr lang="en-US" sz="1600" dirty="0" err="1"/>
              <a:t>Composit</a:t>
            </a:r>
            <a:r>
              <a:rPr lang="en-US" sz="1600" dirty="0"/>
              <a:t> of figures from Tyler, 1980, © James C. Tyler. </a:t>
            </a:r>
            <a:r>
              <a:rPr lang="el-GR" sz="1600" dirty="0"/>
              <a:t>Σύνδεσμος: </a:t>
            </a:r>
            <a:r>
              <a:rPr lang="en-US" sz="1600" dirty="0"/>
              <a:t>http://www.tolweb.org/Tetraodontiformes. </a:t>
            </a:r>
            <a:r>
              <a:rPr lang="el-GR" sz="1600" dirty="0"/>
              <a:t>Πηγή: </a:t>
            </a:r>
            <a:r>
              <a:rPr lang="en-US" sz="1600" dirty="0"/>
              <a:t>http://www.tolweb.org/tree/.</a:t>
            </a:r>
          </a:p>
          <a:p>
            <a:pPr>
              <a:spcBef>
                <a:spcPts val="600"/>
              </a:spcBef>
            </a:pPr>
            <a:endParaRPr lang="en-US" sz="1600" dirty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1η. Μορφολογία Ιχθύων</a:t>
            </a:r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85964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2462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el-GR" sz="4000" b="1" dirty="0"/>
              <a:t>Σημείωμα </a:t>
            </a:r>
            <a:r>
              <a:rPr lang="el-GR" sz="4000" b="1" dirty="0" smtClean="0"/>
              <a:t/>
            </a:r>
            <a:br>
              <a:rPr lang="el-GR" sz="4000" b="1" dirty="0" smtClean="0"/>
            </a:br>
            <a:r>
              <a:rPr lang="el-GR" sz="4000" b="1" dirty="0" smtClean="0"/>
              <a:t>Χρήσης </a:t>
            </a:r>
            <a:r>
              <a:rPr lang="el-GR" sz="4000" b="1" dirty="0"/>
              <a:t>Έργων </a:t>
            </a:r>
            <a:r>
              <a:rPr lang="el-GR" sz="4000" b="1" dirty="0" smtClean="0"/>
              <a:t>Τρίτων</a:t>
            </a:r>
            <a:r>
              <a:rPr lang="en-US" sz="4000" b="1" dirty="0" smtClean="0"/>
              <a:t> 7/14</a:t>
            </a:r>
            <a:endParaRPr lang="el-GR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56792"/>
            <a:ext cx="8856984" cy="4525963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n-US" sz="1600" b="1" dirty="0"/>
              <a:t>E</a:t>
            </a:r>
            <a:r>
              <a:rPr lang="el-GR" sz="1600" b="1" dirty="0"/>
              <a:t>ικόνα 37. </a:t>
            </a:r>
            <a:r>
              <a:rPr lang="en-US" sz="1600" dirty="0"/>
              <a:t>Copyright 2015 All Rights Reserved By </a:t>
            </a:r>
            <a:r>
              <a:rPr lang="en-US" sz="1600" dirty="0" err="1"/>
              <a:t>Downbelow</a:t>
            </a:r>
            <a:r>
              <a:rPr lang="en-US" sz="1600" dirty="0"/>
              <a:t>. Unless otherwise stated all text, web &amp; graphic design and photography is by Richard and Joanne Copyright 2015 All Rights Reserved By </a:t>
            </a:r>
            <a:r>
              <a:rPr lang="en-US" sz="1600" dirty="0" err="1"/>
              <a:t>Downbelow</a:t>
            </a:r>
            <a:r>
              <a:rPr lang="en-US" sz="1600" dirty="0"/>
              <a:t>. Unless otherwise stated all text, web &amp; graphic design and photography is by Richard and Joanne.  </a:t>
            </a:r>
            <a:r>
              <a:rPr lang="el-GR" sz="1600" dirty="0"/>
              <a:t>Σύνδεσμος: </a:t>
            </a:r>
            <a:r>
              <a:rPr lang="en-US" sz="1600" dirty="0"/>
              <a:t>http://www.divedownbelow.com/marine-biology/eels-marine-biology/. </a:t>
            </a:r>
            <a:r>
              <a:rPr lang="el-GR" sz="1600" dirty="0"/>
              <a:t>Πηγή: </a:t>
            </a:r>
            <a:r>
              <a:rPr lang="en-US" sz="1600" dirty="0"/>
              <a:t>http://www.divedownbelow.com</a:t>
            </a:r>
            <a:r>
              <a:rPr lang="en-US" sz="1600" dirty="0" smtClean="0"/>
              <a:t>/.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n-US" sz="1600" b="1" dirty="0"/>
              <a:t>E</a:t>
            </a:r>
            <a:r>
              <a:rPr lang="el-GR" sz="1600" b="1" dirty="0"/>
              <a:t>ικόνα 38. </a:t>
            </a:r>
            <a:r>
              <a:rPr lang="el-GR" sz="1600" dirty="0"/>
              <a:t>Ίδια με εικόνα 37</a:t>
            </a:r>
            <a:r>
              <a:rPr lang="el-GR" sz="1600" dirty="0" smtClean="0"/>
              <a:t>.</a:t>
            </a:r>
            <a:endParaRPr lang="el-GR" sz="1600" dirty="0"/>
          </a:p>
          <a:p>
            <a:pPr>
              <a:spcBef>
                <a:spcPts val="600"/>
              </a:spcBef>
            </a:pPr>
            <a:r>
              <a:rPr lang="en-US" sz="1600" b="1" dirty="0"/>
              <a:t>E</a:t>
            </a:r>
            <a:r>
              <a:rPr lang="el-GR" sz="1600" b="1" dirty="0"/>
              <a:t>ικόνα 39. </a:t>
            </a:r>
            <a:r>
              <a:rPr lang="en-US" sz="1600" dirty="0" err="1"/>
              <a:t>Isurus</a:t>
            </a:r>
            <a:r>
              <a:rPr lang="en-US" sz="1600" dirty="0"/>
              <a:t> </a:t>
            </a:r>
            <a:r>
              <a:rPr lang="en-US" sz="1600" dirty="0" err="1"/>
              <a:t>oxyrinchus</a:t>
            </a:r>
            <a:r>
              <a:rPr lang="en-US" sz="1600" dirty="0"/>
              <a:t>. Copyright Jim Bourdon 2000. © 1999-2015 Antonio </a:t>
            </a:r>
            <a:r>
              <a:rPr lang="en-US" sz="1600" dirty="0" err="1"/>
              <a:t>Nonnis</a:t>
            </a:r>
            <a:r>
              <a:rPr lang="en-US" sz="1600" dirty="0"/>
              <a:t>. </a:t>
            </a:r>
            <a:r>
              <a:rPr lang="el-GR" sz="1600" dirty="0"/>
              <a:t>Σύνδεσμος: </a:t>
            </a:r>
            <a:r>
              <a:rPr lang="en-US" sz="1600" dirty="0"/>
              <a:t>http://www.squali.com/biologia_degli_squali/anatomia_degli_squali/denti_degli_squali.php. </a:t>
            </a:r>
            <a:r>
              <a:rPr lang="el-GR" sz="1600" dirty="0"/>
              <a:t>Πηγή: </a:t>
            </a:r>
            <a:r>
              <a:rPr lang="en-US" sz="1600" dirty="0"/>
              <a:t>http://www.squali.com</a:t>
            </a:r>
            <a:r>
              <a:rPr lang="en-US" sz="1600" dirty="0" smtClean="0"/>
              <a:t>/.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n-US" sz="1600" b="1" dirty="0"/>
              <a:t>E</a:t>
            </a:r>
            <a:r>
              <a:rPr lang="el-GR" sz="1600" b="1" dirty="0"/>
              <a:t>ικόνα 40</a:t>
            </a:r>
            <a:r>
              <a:rPr lang="el-GR" sz="1600" dirty="0"/>
              <a:t>. </a:t>
            </a:r>
            <a:r>
              <a:rPr lang="en-US" sz="1600" dirty="0"/>
              <a:t>Copyrighted. </a:t>
            </a:r>
          </a:p>
          <a:p>
            <a:pPr>
              <a:spcBef>
                <a:spcPts val="600"/>
              </a:spcBef>
            </a:pPr>
            <a:r>
              <a:rPr lang="en-US" sz="1600" b="1" dirty="0"/>
              <a:t>E</a:t>
            </a:r>
            <a:r>
              <a:rPr lang="el-GR" sz="1600" b="1" dirty="0"/>
              <a:t>ικόνα 41. </a:t>
            </a:r>
            <a:r>
              <a:rPr lang="en-US" sz="1600" dirty="0"/>
              <a:t>The Hagfish. </a:t>
            </a:r>
            <a:r>
              <a:rPr lang="el-GR" sz="1600" dirty="0"/>
              <a:t>Σύνδεσμος: </a:t>
            </a:r>
            <a:r>
              <a:rPr lang="en-US" sz="1600" dirty="0"/>
              <a:t>http://imgur.com/gallery/EueBV. </a:t>
            </a:r>
            <a:r>
              <a:rPr lang="el-GR" sz="1600" dirty="0"/>
              <a:t>Πηγή: </a:t>
            </a:r>
            <a:r>
              <a:rPr lang="en-US" sz="1600" dirty="0"/>
              <a:t>http://imgur.com</a:t>
            </a:r>
            <a:r>
              <a:rPr lang="en-US" sz="1600" dirty="0" smtClean="0"/>
              <a:t>/.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n-US" sz="1600" b="1" dirty="0"/>
              <a:t>E</a:t>
            </a:r>
            <a:r>
              <a:rPr lang="el-GR" sz="1600" b="1" dirty="0"/>
              <a:t>ικόνα 42</a:t>
            </a:r>
            <a:r>
              <a:rPr lang="el-GR" sz="1600" dirty="0"/>
              <a:t>. </a:t>
            </a:r>
            <a:r>
              <a:rPr lang="en-US" sz="1600" dirty="0"/>
              <a:t>Hagfish. </a:t>
            </a:r>
            <a:r>
              <a:rPr lang="el-GR" sz="1600" dirty="0"/>
              <a:t>Σύνδεσμος: </a:t>
            </a:r>
            <a:r>
              <a:rPr lang="en-US" sz="1600" dirty="0"/>
              <a:t>http://www.portalrenovar.com/portal/?p=5391. </a:t>
            </a:r>
            <a:r>
              <a:rPr lang="el-GR" sz="1600" dirty="0"/>
              <a:t>Πηγή: </a:t>
            </a:r>
            <a:r>
              <a:rPr lang="en-US" sz="1600" dirty="0"/>
              <a:t>http://www.portalrenovar.com/portal</a:t>
            </a:r>
            <a:r>
              <a:rPr lang="en-US" sz="1600" dirty="0" smtClean="0"/>
              <a:t>/.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n-US" sz="1600" b="1" dirty="0"/>
              <a:t>E</a:t>
            </a:r>
            <a:r>
              <a:rPr lang="el-GR" sz="1600" b="1" dirty="0"/>
              <a:t>ικόνα 43. </a:t>
            </a:r>
            <a:r>
              <a:rPr lang="en-US" sz="1600" dirty="0"/>
              <a:t>Copyright © 2005-2013 </a:t>
            </a:r>
            <a:r>
              <a:rPr lang="az-Cyrl-AZ" sz="1600" dirty="0"/>
              <a:t>Евстафьев Игорь Леонидович. Все права защищены. </a:t>
            </a:r>
            <a:r>
              <a:rPr lang="el-GR" sz="1600" dirty="0"/>
              <a:t>Σύνδεσμος: </a:t>
            </a:r>
            <a:r>
              <a:rPr lang="en-US" sz="1600" dirty="0"/>
              <a:t>http://www.zooeco.com/0-rib/0-ribi8-11.html. </a:t>
            </a:r>
            <a:r>
              <a:rPr lang="el-GR" sz="1600" dirty="0"/>
              <a:t>Πηγή: </a:t>
            </a:r>
            <a:r>
              <a:rPr lang="en-US" sz="1600" dirty="0"/>
              <a:t>http://www.zooeco.com/index.html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n-US" sz="1600" b="1" dirty="0"/>
              <a:t>E</a:t>
            </a:r>
            <a:r>
              <a:rPr lang="el-GR" sz="1600" b="1" dirty="0"/>
              <a:t>ικόνα 44. </a:t>
            </a:r>
            <a:r>
              <a:rPr lang="el-GR" sz="1600" dirty="0"/>
              <a:t>Σύνδεσμος:</a:t>
            </a:r>
            <a:r>
              <a:rPr lang="en-US" sz="1600" dirty="0"/>
              <a:t>http://oceanservice.noaa.gov/news/weeklynews/june10/eatlionfish.html.  </a:t>
            </a:r>
            <a:r>
              <a:rPr lang="el-GR" sz="1600" dirty="0"/>
              <a:t>Πηγή: </a:t>
            </a:r>
            <a:r>
              <a:rPr lang="en-US" sz="1600" dirty="0"/>
              <a:t>http://oceanservice.noaa.gov.</a:t>
            </a:r>
          </a:p>
          <a:p>
            <a:pPr>
              <a:spcBef>
                <a:spcPts val="600"/>
              </a:spcBef>
            </a:pPr>
            <a:endParaRPr lang="en-US" sz="1600" dirty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1η. Μορφολογία Ιχθύων</a:t>
            </a:r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18426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2462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el-GR" sz="4000" b="1" dirty="0"/>
              <a:t>Σημείωμα </a:t>
            </a:r>
            <a:r>
              <a:rPr lang="el-GR" sz="4000" b="1" dirty="0" smtClean="0"/>
              <a:t/>
            </a:r>
            <a:br>
              <a:rPr lang="el-GR" sz="4000" b="1" dirty="0" smtClean="0"/>
            </a:br>
            <a:r>
              <a:rPr lang="el-GR" sz="4000" b="1" dirty="0" smtClean="0"/>
              <a:t>Χρήσης </a:t>
            </a:r>
            <a:r>
              <a:rPr lang="el-GR" sz="4000" b="1" dirty="0"/>
              <a:t>Έργων </a:t>
            </a:r>
            <a:r>
              <a:rPr lang="el-GR" sz="4000" b="1" dirty="0" smtClean="0"/>
              <a:t>Τρίτων</a:t>
            </a:r>
            <a:r>
              <a:rPr lang="en-US" sz="4000" b="1" dirty="0" smtClean="0"/>
              <a:t> 8/14</a:t>
            </a:r>
            <a:endParaRPr lang="el-GR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56792"/>
            <a:ext cx="8856984" cy="4525963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n-US" sz="1600" b="1" dirty="0"/>
              <a:t>E</a:t>
            </a:r>
            <a:r>
              <a:rPr lang="el-GR" sz="1600" b="1" dirty="0"/>
              <a:t>ικόνα 45. </a:t>
            </a:r>
            <a:r>
              <a:rPr lang="el-GR" sz="1600" dirty="0"/>
              <a:t>Σύνδεσμος: </a:t>
            </a:r>
            <a:r>
              <a:rPr lang="en-US" sz="1600" dirty="0"/>
              <a:t>http://www.adrasanbalik.com/tehlikeli-baliklar/.html?lang=en.  </a:t>
            </a:r>
            <a:r>
              <a:rPr lang="el-GR" sz="1600" dirty="0"/>
              <a:t>Πηγή:</a:t>
            </a:r>
            <a:r>
              <a:rPr lang="en-US" sz="1600" dirty="0"/>
              <a:t>http://www.adrasanbalik.com. </a:t>
            </a:r>
          </a:p>
          <a:p>
            <a:pPr>
              <a:spcBef>
                <a:spcPts val="600"/>
              </a:spcBef>
            </a:pPr>
            <a:r>
              <a:rPr lang="en-US" sz="1600" b="1" dirty="0"/>
              <a:t>E</a:t>
            </a:r>
            <a:r>
              <a:rPr lang="el-GR" sz="1600" b="1" dirty="0"/>
              <a:t>ικόνα 46. </a:t>
            </a:r>
            <a:r>
              <a:rPr lang="en-US" sz="1600" dirty="0"/>
              <a:t>Copyright 2015 All Rights Reserved By </a:t>
            </a:r>
            <a:r>
              <a:rPr lang="en-US" sz="1600" dirty="0" err="1"/>
              <a:t>Downbelow</a:t>
            </a:r>
            <a:r>
              <a:rPr lang="en-US" sz="1600" dirty="0"/>
              <a:t>. Unless otherwise stated all text, web &amp; graphic design and photography is by Richard and Joanne.. </a:t>
            </a:r>
            <a:r>
              <a:rPr lang="el-GR" sz="1600" dirty="0"/>
              <a:t>Σύνδεσμος: </a:t>
            </a:r>
            <a:r>
              <a:rPr lang="en-US" sz="1600" dirty="0"/>
              <a:t>http://www.divedownbelow.com/field-guides/eels-field-guide/. </a:t>
            </a:r>
            <a:r>
              <a:rPr lang="el-GR" sz="1600" dirty="0"/>
              <a:t>Πηγή: </a:t>
            </a:r>
            <a:r>
              <a:rPr lang="en-US" sz="1600" dirty="0"/>
              <a:t>http://</a:t>
            </a:r>
            <a:r>
              <a:rPr lang="en-US" sz="1600" dirty="0" smtClean="0"/>
              <a:t>www.divedownbelow.com.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n-US" sz="1600" b="1" dirty="0"/>
              <a:t>E</a:t>
            </a:r>
            <a:r>
              <a:rPr lang="el-GR" sz="1600" b="1" dirty="0"/>
              <a:t>ικόνα 47. </a:t>
            </a:r>
            <a:r>
              <a:rPr lang="en-US" sz="1600" dirty="0"/>
              <a:t>Anguilla </a:t>
            </a:r>
            <a:r>
              <a:rPr lang="en-US" sz="1600" dirty="0" err="1"/>
              <a:t>Anguilla</a:t>
            </a:r>
            <a:r>
              <a:rPr lang="en-US" sz="1600" dirty="0"/>
              <a:t>. Class: </a:t>
            </a:r>
            <a:r>
              <a:rPr lang="en-US" sz="1600" dirty="0" err="1"/>
              <a:t>Actinopterygii</a:t>
            </a:r>
            <a:r>
              <a:rPr lang="en-US" sz="1600" dirty="0"/>
              <a:t> . </a:t>
            </a:r>
            <a:r>
              <a:rPr lang="en-US" sz="1600" dirty="0" err="1"/>
              <a:t>Order:Anguilliformes</a:t>
            </a:r>
            <a:r>
              <a:rPr lang="en-US" sz="1600" dirty="0"/>
              <a:t> Family: </a:t>
            </a:r>
            <a:r>
              <a:rPr lang="en-US" sz="1600" dirty="0" err="1"/>
              <a:t>Anguillidae</a:t>
            </a:r>
            <a:r>
              <a:rPr lang="en-US" sz="1600" dirty="0"/>
              <a:t>. This work is licensed under a Creative Commons Attribution-Noncommercial 3.0 </a:t>
            </a:r>
            <a:r>
              <a:rPr lang="en-US" sz="1600" dirty="0" err="1"/>
              <a:t>Unported</a:t>
            </a:r>
            <a:r>
              <a:rPr lang="en-US" sz="1600" dirty="0"/>
              <a:t> License. (CC-BY-NC). </a:t>
            </a:r>
            <a:r>
              <a:rPr lang="el-GR" sz="1600" dirty="0"/>
              <a:t>Σύνδεσμος: </a:t>
            </a:r>
            <a:r>
              <a:rPr lang="en-US" sz="1600" dirty="0"/>
              <a:t>http://www.fishbase.org/identification/RegionSpeciesList.php?e_code=143. </a:t>
            </a:r>
            <a:r>
              <a:rPr lang="el-GR" sz="1600" dirty="0"/>
              <a:t>Πηγή:</a:t>
            </a:r>
            <a:r>
              <a:rPr lang="en-US" sz="1600" dirty="0"/>
              <a:t>http://www.fishbase.org/. </a:t>
            </a:r>
          </a:p>
          <a:p>
            <a:pPr>
              <a:spcBef>
                <a:spcPts val="600"/>
              </a:spcBef>
            </a:pPr>
            <a:r>
              <a:rPr lang="en-US" sz="1600" b="1" dirty="0"/>
              <a:t>E</a:t>
            </a:r>
            <a:r>
              <a:rPr lang="el-GR" sz="1600" b="1" dirty="0"/>
              <a:t>ικόνα 48. </a:t>
            </a:r>
            <a:r>
              <a:rPr lang="en-US" sz="1600" dirty="0"/>
              <a:t>Copyright 2015 All Rights Reserved By </a:t>
            </a:r>
            <a:r>
              <a:rPr lang="en-US" sz="1600" dirty="0" err="1"/>
              <a:t>Downbelow</a:t>
            </a:r>
            <a:r>
              <a:rPr lang="en-US" sz="1600" dirty="0"/>
              <a:t>. Unless otherwise stated all text, web &amp; graphic design and photography is by Richard and Joanne.  </a:t>
            </a:r>
            <a:r>
              <a:rPr lang="el-GR" sz="1600" dirty="0"/>
              <a:t>Σύνδεσμος: </a:t>
            </a:r>
            <a:r>
              <a:rPr lang="en-US" sz="1600" dirty="0"/>
              <a:t>http://www.divedownbelow.com/about-downbelow/dive-trips/pulau-mabul-september-2005/. </a:t>
            </a:r>
            <a:r>
              <a:rPr lang="el-GR" sz="1600" dirty="0"/>
              <a:t>Πηγή: </a:t>
            </a:r>
            <a:r>
              <a:rPr lang="en-US" sz="1600" dirty="0"/>
              <a:t>http://www.divedownbelow.com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n-US" sz="1600" b="1" dirty="0"/>
              <a:t>E</a:t>
            </a:r>
            <a:r>
              <a:rPr lang="el-GR" sz="1600" b="1" dirty="0"/>
              <a:t>ικόνα 49. </a:t>
            </a:r>
            <a:r>
              <a:rPr lang="en-US" sz="1600" dirty="0" err="1"/>
              <a:t>CopyLeft</a:t>
            </a:r>
            <a:r>
              <a:rPr lang="en-US" sz="1600" dirty="0"/>
              <a:t> © since 1995, Animal Pictures Archive. All rights may be reserved. </a:t>
            </a:r>
            <a:r>
              <a:rPr lang="el-GR" sz="1600" dirty="0"/>
              <a:t>Σύνδεσμος: </a:t>
            </a:r>
            <a:r>
              <a:rPr lang="en-US" sz="1600" dirty="0"/>
              <a:t>http://animal.memozee.com/list.php?qry=european%20conger. </a:t>
            </a:r>
            <a:r>
              <a:rPr lang="el-GR" sz="1600" dirty="0"/>
              <a:t>Πηγή: </a:t>
            </a:r>
            <a:r>
              <a:rPr lang="en-US" sz="1600" dirty="0"/>
              <a:t>http://animal.memozee.com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n-US" sz="1600" b="1" dirty="0"/>
              <a:t>E</a:t>
            </a:r>
            <a:r>
              <a:rPr lang="el-GR" sz="1600" b="1" dirty="0"/>
              <a:t>ικόνα 50. </a:t>
            </a:r>
            <a:r>
              <a:rPr lang="el-GR" sz="1600" dirty="0"/>
              <a:t>Ίδια με εικόνα 48. </a:t>
            </a:r>
            <a:r>
              <a:rPr lang="el-GR" sz="1600" dirty="0" smtClean="0"/>
              <a:t> </a:t>
            </a:r>
            <a:endParaRPr lang="el-GR" sz="1600" dirty="0"/>
          </a:p>
          <a:p>
            <a:pPr>
              <a:spcBef>
                <a:spcPts val="600"/>
              </a:spcBef>
            </a:pPr>
            <a:r>
              <a:rPr lang="en-US" sz="1600" b="1" dirty="0"/>
              <a:t>E</a:t>
            </a:r>
            <a:r>
              <a:rPr lang="el-GR" sz="1600" b="1" dirty="0"/>
              <a:t>ικόνα 51. </a:t>
            </a:r>
            <a:r>
              <a:rPr lang="el-GR" sz="1600" dirty="0"/>
              <a:t>Ίδια με εικόνα 46.</a:t>
            </a:r>
          </a:p>
          <a:p>
            <a:pPr>
              <a:spcBef>
                <a:spcPts val="600"/>
              </a:spcBef>
            </a:pPr>
            <a:endParaRPr lang="el-GR" sz="1600" dirty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1η. Μορφολογία Ιχθύων</a:t>
            </a:r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61972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2462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el-GR" sz="4000" b="1" dirty="0"/>
              <a:t>Σημείωμα </a:t>
            </a:r>
            <a:r>
              <a:rPr lang="el-GR" sz="4000" b="1" dirty="0" smtClean="0"/>
              <a:t/>
            </a:r>
            <a:br>
              <a:rPr lang="el-GR" sz="4000" b="1" dirty="0" smtClean="0"/>
            </a:br>
            <a:r>
              <a:rPr lang="el-GR" sz="4000" b="1" dirty="0" smtClean="0"/>
              <a:t>Χρήσης </a:t>
            </a:r>
            <a:r>
              <a:rPr lang="el-GR" sz="4000" b="1" dirty="0"/>
              <a:t>Έργων </a:t>
            </a:r>
            <a:r>
              <a:rPr lang="el-GR" sz="4000" b="1" dirty="0" smtClean="0"/>
              <a:t>Τρίτων</a:t>
            </a:r>
            <a:r>
              <a:rPr lang="en-US" sz="4000" b="1" dirty="0" smtClean="0"/>
              <a:t> 9/14</a:t>
            </a:r>
            <a:endParaRPr lang="el-GR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56792"/>
            <a:ext cx="8856984" cy="4525963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n-US" sz="1600" b="1" dirty="0" err="1"/>
              <a:t>Eικόν</a:t>
            </a:r>
            <a:r>
              <a:rPr lang="en-US" sz="1600" b="1" dirty="0"/>
              <a:t>α 52. </a:t>
            </a:r>
            <a:r>
              <a:rPr lang="en-US" sz="1600" dirty="0"/>
              <a:t>© copyright 2015 FishFinder.gr All Rights Reserved. © </a:t>
            </a:r>
            <a:r>
              <a:rPr lang="en-US" sz="1600" dirty="0" err="1"/>
              <a:t>Dengine</a:t>
            </a:r>
            <a:r>
              <a:rPr lang="en-US" sz="1600" dirty="0"/>
              <a:t> v3. </a:t>
            </a:r>
            <a:r>
              <a:rPr lang="en-US" sz="1600" dirty="0" err="1"/>
              <a:t>Σύνδεσμος:http</a:t>
            </a:r>
            <a:r>
              <a:rPr lang="en-US" sz="1600" dirty="0"/>
              <a:t>://www.fishfinder.gr/PhotoCatalog.asp?c=109-4-43. </a:t>
            </a:r>
            <a:r>
              <a:rPr lang="en-US" sz="1600" dirty="0" err="1"/>
              <a:t>Πηγή</a:t>
            </a:r>
            <a:r>
              <a:rPr lang="en-US" sz="1600" dirty="0"/>
              <a:t>: http://www.fishfinder.gr</a:t>
            </a:r>
            <a:r>
              <a:rPr lang="en-US" sz="1600" dirty="0" smtClean="0"/>
              <a:t>/.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n-US" sz="1600" b="1" dirty="0" err="1"/>
              <a:t>Eικόν</a:t>
            </a:r>
            <a:r>
              <a:rPr lang="en-US" sz="1600" b="1" dirty="0"/>
              <a:t>α 53. </a:t>
            </a:r>
            <a:r>
              <a:rPr lang="en-US" sz="1600" dirty="0"/>
              <a:t>Steffen </a:t>
            </a:r>
            <a:r>
              <a:rPr lang="en-US" sz="1600" dirty="0" err="1"/>
              <a:t>Zienert</a:t>
            </a:r>
            <a:r>
              <a:rPr lang="en-US" sz="1600" dirty="0"/>
              <a:t> © Copyright Info.  </a:t>
            </a:r>
            <a:r>
              <a:rPr lang="en-US" sz="1600" dirty="0" err="1"/>
              <a:t>Σύνδεσμος:http</a:t>
            </a:r>
            <a:r>
              <a:rPr lang="en-US" sz="1600" dirty="0"/>
              <a:t>://nas.er.usgs.gov/queries/</a:t>
            </a:r>
            <a:r>
              <a:rPr lang="en-US" sz="1600" dirty="0" err="1"/>
              <a:t>factsheet.aspx?SpeciesID</a:t>
            </a:r>
            <a:r>
              <a:rPr lang="en-US" sz="1600" dirty="0"/>
              <a:t>=308. </a:t>
            </a:r>
            <a:r>
              <a:rPr lang="en-US" sz="1600" dirty="0" err="1"/>
              <a:t>Πηγή</a:t>
            </a:r>
            <a:r>
              <a:rPr lang="en-US" sz="1600" dirty="0"/>
              <a:t>: http://nas.er.usgs.gov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n-US" sz="1600" b="1" dirty="0" err="1"/>
              <a:t>Eικόν</a:t>
            </a:r>
            <a:r>
              <a:rPr lang="en-US" sz="1600" b="1" dirty="0"/>
              <a:t>α 54. </a:t>
            </a:r>
            <a:r>
              <a:rPr lang="en-US" sz="1600" dirty="0" err="1"/>
              <a:t>Ίδι</a:t>
            </a:r>
            <a:r>
              <a:rPr lang="en-US" sz="1600" dirty="0"/>
              <a:t>α με εικόνα 45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n-US" sz="1600" b="1" dirty="0" err="1"/>
              <a:t>Eικόν</a:t>
            </a:r>
            <a:r>
              <a:rPr lang="en-US" sz="1600" b="1" dirty="0"/>
              <a:t>α 55. </a:t>
            </a:r>
            <a:r>
              <a:rPr lang="en-US" sz="1600" dirty="0"/>
              <a:t>Black Dragonfish. </a:t>
            </a:r>
            <a:r>
              <a:rPr lang="en-US" sz="1600" dirty="0" err="1"/>
              <a:t>Σύνδεσμος:http</a:t>
            </a:r>
            <a:r>
              <a:rPr lang="en-US" sz="1600" dirty="0"/>
              <a:t>://extrememarine.org.uk/old/2011/11/</a:t>
            </a:r>
            <a:r>
              <a:rPr lang="en-US" sz="1600" dirty="0" err="1"/>
              <a:t>extrememarinehabitatsthedeep</a:t>
            </a:r>
            <a:r>
              <a:rPr lang="en-US" sz="1600" dirty="0"/>
              <a:t>/bioluminescence-3/functions/attraction/index.html.  </a:t>
            </a:r>
            <a:r>
              <a:rPr lang="en-US" sz="1600" dirty="0" err="1"/>
              <a:t>Πηγή</a:t>
            </a:r>
            <a:r>
              <a:rPr lang="en-US" sz="1600" dirty="0"/>
              <a:t>: http://extrememarine.org.uk</a:t>
            </a:r>
            <a:r>
              <a:rPr lang="en-US" sz="1600" dirty="0" smtClean="0"/>
              <a:t>/.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n-US" sz="1600" b="1" dirty="0" err="1"/>
              <a:t>Eικόν</a:t>
            </a:r>
            <a:r>
              <a:rPr lang="en-US" sz="1600" b="1" dirty="0"/>
              <a:t>α 56. </a:t>
            </a:r>
            <a:r>
              <a:rPr lang="en-US" sz="1600" dirty="0"/>
              <a:t>© 2004 haddock@lifesoi.uosb.edu. </a:t>
            </a:r>
            <a:r>
              <a:rPr lang="en-US" sz="1600" dirty="0" err="1"/>
              <a:t>Σύνδεσμος</a:t>
            </a:r>
            <a:r>
              <a:rPr lang="en-US" sz="1600" dirty="0"/>
              <a:t>: http://www.tarrdaniel.com/images/hydrozoa.htm. </a:t>
            </a:r>
            <a:r>
              <a:rPr lang="en-US" sz="1600" dirty="0" err="1"/>
              <a:t>Πηγή</a:t>
            </a:r>
            <a:r>
              <a:rPr lang="en-US" sz="1600" dirty="0"/>
              <a:t>: Steven Haddock's Pictures of </a:t>
            </a:r>
            <a:r>
              <a:rPr lang="en-US" sz="1600" dirty="0" smtClean="0"/>
              <a:t>Plankton.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n-US" sz="1600" b="1" dirty="0" err="1"/>
              <a:t>Eικόν</a:t>
            </a:r>
            <a:r>
              <a:rPr lang="en-US" sz="1600" b="1" dirty="0"/>
              <a:t>α 57. </a:t>
            </a:r>
            <a:r>
              <a:rPr lang="en-US" sz="1600" dirty="0"/>
              <a:t>They are all copyrighted images. Please do not use any </a:t>
            </a:r>
            <a:r>
              <a:rPr lang="en-US" sz="1600" dirty="0" smtClean="0"/>
              <a:t>of </a:t>
            </a:r>
            <a:r>
              <a:rPr lang="en-US" sz="1600" dirty="0"/>
              <a:t>them on a web page, CD-ROM, printed or otherwise published work </a:t>
            </a:r>
            <a:r>
              <a:rPr lang="en-US" sz="1600" dirty="0" smtClean="0"/>
              <a:t>without </a:t>
            </a:r>
            <a:r>
              <a:rPr lang="en-US" sz="1600" dirty="0"/>
              <a:t>receiving permission in advance from biolum@lifesci.ucsb.edu. </a:t>
            </a:r>
            <a:r>
              <a:rPr lang="en-US" sz="1600" dirty="0" err="1"/>
              <a:t>Σύνδεσμος</a:t>
            </a:r>
            <a:r>
              <a:rPr lang="en-US" sz="1600" dirty="0"/>
              <a:t>: http://biolum.eemb.ucsb.edu/organism/photo.html. </a:t>
            </a:r>
            <a:r>
              <a:rPr lang="en-US" sz="1600" dirty="0" err="1"/>
              <a:t>Πηγή</a:t>
            </a:r>
            <a:r>
              <a:rPr lang="en-US" sz="1600" dirty="0"/>
              <a:t>: http://biolum.eemb.ucsb.edu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n-US" sz="1600" b="1" dirty="0" err="1"/>
              <a:t>Eικόν</a:t>
            </a:r>
            <a:r>
              <a:rPr lang="en-US" sz="1600" b="1" dirty="0"/>
              <a:t>α 58. </a:t>
            </a:r>
            <a:r>
              <a:rPr lang="en-US" sz="1600" dirty="0"/>
              <a:t>They are all copyrighted images. Please do not use any </a:t>
            </a:r>
            <a:r>
              <a:rPr lang="en-US" sz="1600" dirty="0" smtClean="0"/>
              <a:t>of </a:t>
            </a:r>
            <a:r>
              <a:rPr lang="en-US" sz="1600" dirty="0"/>
              <a:t>them on a web page, CD-ROM, printed or otherwise published work </a:t>
            </a:r>
            <a:r>
              <a:rPr lang="en-US" sz="1600" dirty="0" smtClean="0"/>
              <a:t>without </a:t>
            </a:r>
            <a:r>
              <a:rPr lang="en-US" sz="1600" dirty="0"/>
              <a:t>receiving permission in advance from biolum@lifesci.ucsb.edu. </a:t>
            </a:r>
            <a:r>
              <a:rPr lang="en-US" sz="1600" dirty="0" err="1"/>
              <a:t>Σύνδεσμος</a:t>
            </a:r>
            <a:r>
              <a:rPr lang="en-US" sz="1600" dirty="0"/>
              <a:t>: http://biolum.eemb.ucsb.edu/organism/photo.html. </a:t>
            </a:r>
            <a:r>
              <a:rPr lang="en-US" sz="1600" dirty="0" err="1"/>
              <a:t>Πηγή</a:t>
            </a:r>
            <a:r>
              <a:rPr lang="en-US" sz="1600" dirty="0"/>
              <a:t>: http://biolum.eemb.ucsb.edu.</a:t>
            </a:r>
          </a:p>
          <a:p>
            <a:pPr>
              <a:spcBef>
                <a:spcPts val="600"/>
              </a:spcBef>
            </a:pPr>
            <a:endParaRPr lang="en-US" sz="1600" dirty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1η. Μορφολογία Ιχθύων</a:t>
            </a:r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40349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2462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el-GR" sz="4000" b="1" dirty="0"/>
              <a:t>Σημείωμα </a:t>
            </a:r>
            <a:r>
              <a:rPr lang="el-GR" sz="4000" b="1" dirty="0" smtClean="0"/>
              <a:t/>
            </a:r>
            <a:br>
              <a:rPr lang="el-GR" sz="4000" b="1" dirty="0" smtClean="0"/>
            </a:br>
            <a:r>
              <a:rPr lang="el-GR" sz="4000" b="1" dirty="0" smtClean="0"/>
              <a:t>Χρήσης </a:t>
            </a:r>
            <a:r>
              <a:rPr lang="el-GR" sz="4000" b="1" dirty="0"/>
              <a:t>Έργων </a:t>
            </a:r>
            <a:r>
              <a:rPr lang="el-GR" sz="4000" b="1" dirty="0" smtClean="0"/>
              <a:t>Τρίτων</a:t>
            </a:r>
            <a:r>
              <a:rPr lang="en-US" sz="4000" b="1" dirty="0" smtClean="0"/>
              <a:t> 10/14</a:t>
            </a:r>
            <a:endParaRPr lang="el-GR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56792"/>
            <a:ext cx="8856984" cy="4525963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n-US" sz="1600" b="1" dirty="0" err="1"/>
              <a:t>Eικόν</a:t>
            </a:r>
            <a:r>
              <a:rPr lang="en-US" sz="1600" b="1" dirty="0"/>
              <a:t>α 59. </a:t>
            </a:r>
            <a:r>
              <a:rPr lang="en-US" sz="1600" dirty="0"/>
              <a:t>They are all copyrighted images. Please do not use any </a:t>
            </a:r>
            <a:r>
              <a:rPr lang="en-US" sz="1600" dirty="0" smtClean="0"/>
              <a:t>of </a:t>
            </a:r>
            <a:r>
              <a:rPr lang="en-US" sz="1600" dirty="0"/>
              <a:t>them on a web page, CD-ROM, printed or otherwise published work </a:t>
            </a:r>
            <a:r>
              <a:rPr lang="en-US" sz="1600" dirty="0" smtClean="0"/>
              <a:t>without </a:t>
            </a:r>
            <a:r>
              <a:rPr lang="en-US" sz="1600" dirty="0"/>
              <a:t>receiving permission in advance from biolum@lifesci.ucsb.edu. </a:t>
            </a:r>
            <a:r>
              <a:rPr lang="en-US" sz="1600" dirty="0" err="1"/>
              <a:t>Σύνδεσμος</a:t>
            </a:r>
            <a:r>
              <a:rPr lang="en-US" sz="1600" dirty="0"/>
              <a:t>: http://biolum.eemb.ucsb.edu/organism/photo.html. </a:t>
            </a:r>
            <a:r>
              <a:rPr lang="en-US" sz="1600" dirty="0" err="1"/>
              <a:t>Πηγή</a:t>
            </a:r>
            <a:r>
              <a:rPr lang="en-US" sz="1600" dirty="0"/>
              <a:t>: http://biolum.eemb.ucsb.edu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n-US" sz="1600" b="1" dirty="0" err="1"/>
              <a:t>Eικόν</a:t>
            </a:r>
            <a:r>
              <a:rPr lang="en-US" sz="1600" b="1" dirty="0"/>
              <a:t>α 60. </a:t>
            </a:r>
            <a:r>
              <a:rPr lang="en-US" sz="1600" dirty="0"/>
              <a:t>They are all copyrighted images. Please do not use any </a:t>
            </a:r>
            <a:r>
              <a:rPr lang="en-US" sz="1600" dirty="0" smtClean="0"/>
              <a:t>of </a:t>
            </a:r>
            <a:r>
              <a:rPr lang="en-US" sz="1600" dirty="0"/>
              <a:t>them on a web page, CD-ROM, printed or otherwise published work </a:t>
            </a:r>
            <a:r>
              <a:rPr lang="en-US" sz="1600" dirty="0" smtClean="0"/>
              <a:t>without </a:t>
            </a:r>
            <a:r>
              <a:rPr lang="en-US" sz="1600" dirty="0"/>
              <a:t>receiving permission in advance from biolum@lifesci.ucsb.edu. </a:t>
            </a:r>
            <a:r>
              <a:rPr lang="en-US" sz="1600" dirty="0" err="1"/>
              <a:t>Σύνδεσμος</a:t>
            </a:r>
            <a:r>
              <a:rPr lang="en-US" sz="1600" dirty="0"/>
              <a:t>: http://biolum.eemb.ucsb.edu/organism/photo.html. </a:t>
            </a:r>
            <a:r>
              <a:rPr lang="en-US" sz="1600" dirty="0" err="1"/>
              <a:t>Πηγή</a:t>
            </a:r>
            <a:r>
              <a:rPr lang="en-US" sz="1600" dirty="0"/>
              <a:t>: http://biolum.eemb.ucsb.edu</a:t>
            </a:r>
            <a:r>
              <a:rPr lang="en-US" sz="1600" dirty="0" smtClean="0"/>
              <a:t>. 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n-US" sz="1600" b="1" dirty="0" err="1"/>
              <a:t>Eικόν</a:t>
            </a:r>
            <a:r>
              <a:rPr lang="en-US" sz="1600" b="1" dirty="0"/>
              <a:t>α 61. </a:t>
            </a:r>
            <a:r>
              <a:rPr lang="en-US" sz="1600" dirty="0"/>
              <a:t>They are all copyrighted images. Please do not use any </a:t>
            </a:r>
            <a:r>
              <a:rPr lang="en-US" sz="1600" dirty="0" smtClean="0"/>
              <a:t>of </a:t>
            </a:r>
            <a:r>
              <a:rPr lang="en-US" sz="1600" dirty="0"/>
              <a:t>them on a web page, CD-ROM, printed or otherwise published work </a:t>
            </a:r>
            <a:r>
              <a:rPr lang="en-US" sz="1600" dirty="0" smtClean="0"/>
              <a:t>without </a:t>
            </a:r>
            <a:r>
              <a:rPr lang="en-US" sz="1600" dirty="0"/>
              <a:t>receiving permission in advance from biolum@lifesci.ucsb.edu. </a:t>
            </a:r>
            <a:r>
              <a:rPr lang="en-US" sz="1600" dirty="0" err="1"/>
              <a:t>Σύνδεσμος</a:t>
            </a:r>
            <a:r>
              <a:rPr lang="en-US" sz="1600" dirty="0"/>
              <a:t>: http://biolum.eemb.ucsb.edu/organism/photo.html. </a:t>
            </a:r>
            <a:r>
              <a:rPr lang="en-US" sz="1600" dirty="0" err="1"/>
              <a:t>Πηγή</a:t>
            </a:r>
            <a:r>
              <a:rPr lang="en-US" sz="1600" dirty="0"/>
              <a:t>: http://biolum.eemb.ucsb.edu</a:t>
            </a:r>
            <a:r>
              <a:rPr lang="en-US" sz="1600" dirty="0" smtClean="0"/>
              <a:t>. 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n-US" sz="1600" b="1" dirty="0" err="1"/>
              <a:t>Eικόν</a:t>
            </a:r>
            <a:r>
              <a:rPr lang="en-US" sz="1600" b="1" dirty="0"/>
              <a:t>α 62. </a:t>
            </a:r>
            <a:r>
              <a:rPr lang="en-US" sz="1600" dirty="0"/>
              <a:t>They are all copyrighted images. Please do not use any </a:t>
            </a:r>
            <a:r>
              <a:rPr lang="en-US" sz="1600" dirty="0" smtClean="0"/>
              <a:t>of </a:t>
            </a:r>
            <a:r>
              <a:rPr lang="en-US" sz="1600" dirty="0"/>
              <a:t>them on a web page, CD-ROM, printed or otherwise published work </a:t>
            </a:r>
            <a:r>
              <a:rPr lang="en-US" sz="1600" dirty="0" smtClean="0"/>
              <a:t>without </a:t>
            </a:r>
            <a:r>
              <a:rPr lang="en-US" sz="1600" dirty="0"/>
              <a:t>receiving permission in advance from biolum@lifesci.ucsb.edu. </a:t>
            </a:r>
            <a:r>
              <a:rPr lang="en-US" sz="1600" dirty="0" err="1"/>
              <a:t>Σύνδεσμος</a:t>
            </a:r>
            <a:r>
              <a:rPr lang="en-US" sz="1600" dirty="0"/>
              <a:t>: http://biolum.eemb.ucsb.edu/organism/photo.html. </a:t>
            </a:r>
            <a:r>
              <a:rPr lang="en-US" sz="1600" dirty="0" err="1"/>
              <a:t>Πηγή</a:t>
            </a:r>
            <a:r>
              <a:rPr lang="en-US" sz="1600" dirty="0"/>
              <a:t>: http://biolum.eemb.ucsb.edu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n-US" sz="1600" b="1" dirty="0" err="1"/>
              <a:t>Eικόν</a:t>
            </a:r>
            <a:r>
              <a:rPr lang="en-US" sz="1600" b="1" dirty="0"/>
              <a:t>α 63. </a:t>
            </a:r>
            <a:r>
              <a:rPr lang="en-US" sz="1600" dirty="0"/>
              <a:t>© 2003 Steven Haddock. They are all copyrighted images. Please do not use any </a:t>
            </a:r>
            <a:r>
              <a:rPr lang="en-US" sz="1600" dirty="0" smtClean="0"/>
              <a:t>of </a:t>
            </a:r>
            <a:r>
              <a:rPr lang="en-US" sz="1600" dirty="0"/>
              <a:t>them on a web page, CD-ROM, printed or otherwise published work </a:t>
            </a:r>
            <a:r>
              <a:rPr lang="en-US" sz="1600" dirty="0" smtClean="0"/>
              <a:t>without </a:t>
            </a:r>
            <a:r>
              <a:rPr lang="en-US" sz="1600" dirty="0"/>
              <a:t>receiving permission in advance from biolum@lifesci.ucsb.edu. </a:t>
            </a:r>
            <a:r>
              <a:rPr lang="en-US" sz="1600" dirty="0" err="1"/>
              <a:t>Σύνδεσμος</a:t>
            </a:r>
            <a:r>
              <a:rPr lang="en-US" sz="1600" dirty="0"/>
              <a:t>: </a:t>
            </a:r>
            <a:r>
              <a:rPr lang="en-US" sz="1600" dirty="0" smtClean="0"/>
              <a:t>http</a:t>
            </a:r>
            <a:r>
              <a:rPr lang="en-US" sz="1600" dirty="0"/>
              <a:t>://biolum.eemb.ucsb.edu/organism/photo.html. </a:t>
            </a:r>
            <a:r>
              <a:rPr lang="en-US" sz="1600" dirty="0" err="1"/>
              <a:t>Πηγή</a:t>
            </a:r>
            <a:r>
              <a:rPr lang="en-US" sz="1600" dirty="0"/>
              <a:t>: http://biolum.eemb.ucsb.edu</a:t>
            </a:r>
            <a:r>
              <a:rPr lang="en-US" sz="1600" dirty="0" smtClean="0"/>
              <a:t>. </a:t>
            </a:r>
            <a:endParaRPr lang="en-US" sz="1600" dirty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1η. Μορφολογία Ιχθύων</a:t>
            </a:r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03078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2462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el-GR" sz="4000" b="1" dirty="0"/>
              <a:t>Σημείωμα </a:t>
            </a:r>
            <a:r>
              <a:rPr lang="el-GR" sz="4000" b="1" dirty="0" smtClean="0"/>
              <a:t/>
            </a:r>
            <a:br>
              <a:rPr lang="el-GR" sz="4000" b="1" dirty="0" smtClean="0"/>
            </a:br>
            <a:r>
              <a:rPr lang="el-GR" sz="4000" b="1" dirty="0" smtClean="0"/>
              <a:t>Χρήσης </a:t>
            </a:r>
            <a:r>
              <a:rPr lang="el-GR" sz="4000" b="1" dirty="0"/>
              <a:t>Έργων </a:t>
            </a:r>
            <a:r>
              <a:rPr lang="el-GR" sz="4000" b="1" dirty="0" smtClean="0"/>
              <a:t>Τρίτων</a:t>
            </a:r>
            <a:r>
              <a:rPr lang="en-US" sz="4000" b="1" dirty="0" smtClean="0"/>
              <a:t> 11/14</a:t>
            </a:r>
            <a:endParaRPr lang="el-GR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56792"/>
            <a:ext cx="8856984" cy="4525963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n-US" sz="1600" b="1" dirty="0" smtClean="0"/>
              <a:t>E</a:t>
            </a:r>
            <a:r>
              <a:rPr lang="el-GR" sz="1600" b="1" dirty="0"/>
              <a:t>ικόνα 64. </a:t>
            </a:r>
            <a:r>
              <a:rPr lang="el-GR" sz="1600" dirty="0"/>
              <a:t>© 1997 </a:t>
            </a:r>
            <a:r>
              <a:rPr lang="en-US" sz="1600" dirty="0"/>
              <a:t>Steven Haddock. They are all copyrighted images. Please do not use any </a:t>
            </a:r>
            <a:r>
              <a:rPr lang="en-US" sz="1600" dirty="0" smtClean="0"/>
              <a:t>of </a:t>
            </a:r>
            <a:r>
              <a:rPr lang="en-US" sz="1600" dirty="0"/>
              <a:t>them on a web page, CD-ROM, printed or otherwise published work </a:t>
            </a:r>
            <a:r>
              <a:rPr lang="en-US" sz="1600" dirty="0" smtClean="0"/>
              <a:t>without </a:t>
            </a:r>
            <a:r>
              <a:rPr lang="en-US" sz="1600" dirty="0"/>
              <a:t>receiving permission in advance from biolum@lifesci.ucsb.edu. </a:t>
            </a:r>
            <a:r>
              <a:rPr lang="el-GR" sz="1600" dirty="0"/>
              <a:t>Σύνδεσμος: </a:t>
            </a:r>
            <a:r>
              <a:rPr lang="en-US" sz="1600" dirty="0" smtClean="0"/>
              <a:t>http</a:t>
            </a:r>
            <a:r>
              <a:rPr lang="en-US" sz="1600" dirty="0"/>
              <a:t>://biolum.eemb.ucsb.edu/organism/photo.html. </a:t>
            </a:r>
            <a:r>
              <a:rPr lang="el-GR" sz="1600" dirty="0"/>
              <a:t>Πηγή: </a:t>
            </a:r>
            <a:r>
              <a:rPr lang="en-US" sz="1600" dirty="0"/>
              <a:t>http://biolum.eemb.ucsb.edu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n-US" sz="1600" b="1" dirty="0"/>
              <a:t>E</a:t>
            </a:r>
            <a:r>
              <a:rPr lang="el-GR" sz="1600" b="1" dirty="0"/>
              <a:t>ικόνα 65. </a:t>
            </a:r>
            <a:r>
              <a:rPr lang="el-GR" sz="1600" dirty="0"/>
              <a:t>© 1997 </a:t>
            </a:r>
            <a:r>
              <a:rPr lang="en-US" sz="1600" dirty="0"/>
              <a:t>Steven Haddock. They are all copyrighted images. Please do not use any </a:t>
            </a:r>
            <a:r>
              <a:rPr lang="en-US" sz="1600" dirty="0" smtClean="0"/>
              <a:t>of </a:t>
            </a:r>
            <a:r>
              <a:rPr lang="en-US" sz="1600" dirty="0"/>
              <a:t>them on a web page, CD-ROM, printed or otherwise published work </a:t>
            </a:r>
            <a:r>
              <a:rPr lang="en-US" sz="1600" dirty="0" smtClean="0"/>
              <a:t>without </a:t>
            </a:r>
            <a:r>
              <a:rPr lang="en-US" sz="1600" dirty="0"/>
              <a:t>receiving permission in advance from biolum@lifesci.ucsb.edu. </a:t>
            </a:r>
            <a:r>
              <a:rPr lang="el-GR" sz="1600" dirty="0"/>
              <a:t>Σύνδεσμος: </a:t>
            </a:r>
            <a:r>
              <a:rPr lang="en-US" sz="1600" dirty="0"/>
              <a:t>http://biolum.eemb.ucsb.edu/organism/photo.html. </a:t>
            </a:r>
            <a:r>
              <a:rPr lang="el-GR" sz="1600" dirty="0"/>
              <a:t>Πηγή: </a:t>
            </a:r>
            <a:r>
              <a:rPr lang="en-US" sz="1600" dirty="0"/>
              <a:t>http://biolum.eemb.ucsb.edu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n-US" sz="1600" b="1" dirty="0"/>
              <a:t>E</a:t>
            </a:r>
            <a:r>
              <a:rPr lang="el-GR" sz="1600" b="1" dirty="0"/>
              <a:t>ικόνα 66. </a:t>
            </a:r>
            <a:r>
              <a:rPr lang="el-GR" sz="1600" dirty="0"/>
              <a:t>© 1997 </a:t>
            </a:r>
            <a:r>
              <a:rPr lang="en-US" sz="1600" dirty="0"/>
              <a:t>Steven Haddock. They are all copyrighted images. Please do not use any </a:t>
            </a:r>
            <a:r>
              <a:rPr lang="en-US" sz="1600" dirty="0" smtClean="0"/>
              <a:t>of </a:t>
            </a:r>
            <a:r>
              <a:rPr lang="en-US" sz="1600" dirty="0"/>
              <a:t>them on a web page, CD-ROM, printed or otherwise published work </a:t>
            </a:r>
            <a:r>
              <a:rPr lang="en-US" sz="1600" dirty="0" smtClean="0"/>
              <a:t>without </a:t>
            </a:r>
            <a:r>
              <a:rPr lang="en-US" sz="1600" dirty="0"/>
              <a:t>receiving permission in advance from biolum@lifesci.ucsb.edu. </a:t>
            </a:r>
            <a:r>
              <a:rPr lang="el-GR" sz="1600" dirty="0"/>
              <a:t>Σύνδεσμος: </a:t>
            </a:r>
            <a:r>
              <a:rPr lang="en-US" sz="1600" dirty="0"/>
              <a:t>http://biolum.eemb.ucsb.edu/organism/photo.html. </a:t>
            </a:r>
            <a:r>
              <a:rPr lang="el-GR" sz="1600" dirty="0"/>
              <a:t>Πηγή: </a:t>
            </a:r>
            <a:r>
              <a:rPr lang="en-US" sz="1600" dirty="0"/>
              <a:t>http://biolum.eemb.ucsb.edu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n-US" sz="1600" b="1" dirty="0"/>
              <a:t>E</a:t>
            </a:r>
            <a:r>
              <a:rPr lang="el-GR" sz="1600" b="1" dirty="0"/>
              <a:t>ικόνα 67. </a:t>
            </a:r>
            <a:r>
              <a:rPr lang="en-US" sz="1600" dirty="0" err="1"/>
              <a:t>Praya</a:t>
            </a:r>
            <a:r>
              <a:rPr lang="en-US" sz="1600" dirty="0"/>
              <a:t> </a:t>
            </a:r>
            <a:r>
              <a:rPr lang="en-US" sz="1600" dirty="0" err="1"/>
              <a:t>Dubia</a:t>
            </a:r>
            <a:r>
              <a:rPr lang="en-US" sz="1600" dirty="0"/>
              <a:t>. </a:t>
            </a:r>
            <a:r>
              <a:rPr lang="el-GR" sz="1600" dirty="0"/>
              <a:t>Σύνδεσμος: </a:t>
            </a:r>
            <a:r>
              <a:rPr lang="en-US" sz="1600" dirty="0"/>
              <a:t>http://scienceheathen.com/2015/01/20/jellyfish-species-box-jellyfish-deepstaria-enigmatica-praya-dubia-lions-mane-jellyfish-marrus-orthocanna-man-o-war-tima-formosa-crossota-unidentified/. </a:t>
            </a:r>
            <a:r>
              <a:rPr lang="el-GR" sz="1600" dirty="0" smtClean="0"/>
              <a:t>Πηγή:</a:t>
            </a:r>
            <a:r>
              <a:rPr lang="en-US" sz="1600" dirty="0"/>
              <a:t>http://scienceheathen.com/.</a:t>
            </a:r>
          </a:p>
          <a:p>
            <a:pPr>
              <a:spcBef>
                <a:spcPts val="600"/>
              </a:spcBef>
            </a:pPr>
            <a:r>
              <a:rPr lang="el-GR" sz="1600" b="1" dirty="0" smtClean="0"/>
              <a:t>Εικόνες 68, 69. </a:t>
            </a:r>
            <a:r>
              <a:rPr lang="en-US" sz="1600" dirty="0" smtClean="0"/>
              <a:t>Copyrighted.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n-US" sz="1600" b="1" dirty="0" smtClean="0"/>
              <a:t>E</a:t>
            </a:r>
            <a:r>
              <a:rPr lang="el-GR" sz="1600" b="1" dirty="0"/>
              <a:t>ικόνα </a:t>
            </a:r>
            <a:r>
              <a:rPr lang="en-US" sz="1600" b="1" dirty="0" smtClean="0"/>
              <a:t>70</a:t>
            </a:r>
            <a:r>
              <a:rPr lang="el-GR" sz="1600" b="1" dirty="0" smtClean="0"/>
              <a:t>. </a:t>
            </a:r>
            <a:r>
              <a:rPr lang="el-GR" sz="1600" dirty="0"/>
              <a:t>Σύνδεσμος: </a:t>
            </a:r>
            <a:r>
              <a:rPr lang="en-US" sz="1600" dirty="0"/>
              <a:t>http://masterteacher33.com/2014/08/23/introducing-the-newest-release/. </a:t>
            </a:r>
            <a:r>
              <a:rPr lang="el-GR" sz="1600" dirty="0"/>
              <a:t>Πηγή: </a:t>
            </a:r>
            <a:r>
              <a:rPr lang="en-US" sz="1600" dirty="0"/>
              <a:t>BIOLUMINESCENCE / LUCIFERIN &amp; LUCIFERASE BEINGS. </a:t>
            </a:r>
            <a:r>
              <a:rPr lang="en-US" sz="1600" dirty="0" err="1"/>
              <a:t>Dr</a:t>
            </a:r>
            <a:r>
              <a:rPr lang="en-US" sz="1600" dirty="0"/>
              <a:t> Will Rogers, Masterteacher33.</a:t>
            </a:r>
          </a:p>
          <a:p>
            <a:pPr>
              <a:spcBef>
                <a:spcPts val="600"/>
              </a:spcBef>
            </a:pPr>
            <a:endParaRPr lang="en-US" sz="1600" dirty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1η. Μορφολογία Ιχθύων</a:t>
            </a:r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15331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2462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el-GR" sz="4000" b="1" dirty="0"/>
              <a:t>Σημείωμα </a:t>
            </a:r>
            <a:r>
              <a:rPr lang="el-GR" sz="4000" b="1" dirty="0" smtClean="0"/>
              <a:t/>
            </a:r>
            <a:br>
              <a:rPr lang="el-GR" sz="4000" b="1" dirty="0" smtClean="0"/>
            </a:br>
            <a:r>
              <a:rPr lang="el-GR" sz="4000" b="1" dirty="0" smtClean="0"/>
              <a:t>Χρήσης </a:t>
            </a:r>
            <a:r>
              <a:rPr lang="el-GR" sz="4000" b="1" dirty="0"/>
              <a:t>Έργων </a:t>
            </a:r>
            <a:r>
              <a:rPr lang="el-GR" sz="4000" b="1" dirty="0" smtClean="0"/>
              <a:t>Τρίτων</a:t>
            </a:r>
            <a:r>
              <a:rPr lang="en-US" sz="4000" b="1" dirty="0" smtClean="0"/>
              <a:t> 12/14</a:t>
            </a:r>
            <a:endParaRPr lang="el-GR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56792"/>
            <a:ext cx="8856984" cy="4525963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n-US" sz="1600" b="1" dirty="0" smtClean="0"/>
              <a:t>E</a:t>
            </a:r>
            <a:r>
              <a:rPr lang="el-GR" sz="1600" b="1" dirty="0"/>
              <a:t>ικόνα </a:t>
            </a:r>
            <a:r>
              <a:rPr lang="en-US" sz="1600" b="1" dirty="0" smtClean="0"/>
              <a:t>71</a:t>
            </a:r>
            <a:r>
              <a:rPr lang="el-GR" sz="1600" b="1" dirty="0" smtClean="0"/>
              <a:t>. </a:t>
            </a:r>
            <a:r>
              <a:rPr lang="en-US" sz="1600" dirty="0"/>
              <a:t>COPYRIGHT © 2015 </a:t>
            </a:r>
            <a:r>
              <a:rPr lang="el-GR" sz="1600" dirty="0"/>
              <a:t>ΨΑΡΙΑ – </a:t>
            </a:r>
            <a:r>
              <a:rPr lang="en-US" sz="1600" dirty="0"/>
              <a:t>PSARIA.GR.DEVELOPED BY TROUVAS. </a:t>
            </a:r>
            <a:r>
              <a:rPr lang="el-GR" sz="1600" dirty="0"/>
              <a:t>Σύνδεσμος: </a:t>
            </a:r>
            <a:r>
              <a:rPr lang="en-US" sz="1600" dirty="0"/>
              <a:t>http://www.psaria.gr/2011/05/10/7-%CF%80%CE%B1%CF%81%CE%AC%CE%BE%CE%B5%CE%BD%CE%B1-%CF%80%CE%BB%CE%AC%CF%83%CE%BC%CE%B1%CF%84%CE%B1-%CF%84%CE%B7%CF%82-%CE%B8%CE%AC%CE%BB%CE%B1%CF%83%CF%83%CE%B1%CF%82/. </a:t>
            </a:r>
            <a:r>
              <a:rPr lang="el-GR" sz="1600" dirty="0"/>
              <a:t>Πηγή: </a:t>
            </a:r>
            <a:r>
              <a:rPr lang="en-US" sz="1600" dirty="0"/>
              <a:t>http://www.psaria.gr</a:t>
            </a:r>
            <a:r>
              <a:rPr lang="en-US" sz="1600" dirty="0" smtClean="0"/>
              <a:t>/.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n-US" sz="1600" b="1" dirty="0"/>
              <a:t>E</a:t>
            </a:r>
            <a:r>
              <a:rPr lang="el-GR" sz="1600" b="1" dirty="0"/>
              <a:t>ικόνα </a:t>
            </a:r>
            <a:r>
              <a:rPr lang="el-GR" sz="1600" b="1" dirty="0" smtClean="0"/>
              <a:t>7</a:t>
            </a:r>
            <a:r>
              <a:rPr lang="en-US" sz="1600" b="1" dirty="0" smtClean="0"/>
              <a:t>2</a:t>
            </a:r>
            <a:r>
              <a:rPr lang="el-GR" sz="1600" b="1" dirty="0" smtClean="0"/>
              <a:t>. </a:t>
            </a:r>
            <a:r>
              <a:rPr lang="en-US" sz="1600" dirty="0" err="1"/>
              <a:t>Latern</a:t>
            </a:r>
            <a:r>
              <a:rPr lang="en-US" sz="1600" dirty="0"/>
              <a:t> fish. Copyright © Grolier Electronic Publishing, Inc. </a:t>
            </a:r>
            <a:r>
              <a:rPr lang="el-GR" sz="1600" dirty="0"/>
              <a:t>Σύνδεσμος: </a:t>
            </a:r>
            <a:r>
              <a:rPr lang="en-US" sz="1600" dirty="0"/>
              <a:t>http://www.internal.schools.net.au/edu/lesson_ideas/optics/optics_wksht5_p1.html. </a:t>
            </a:r>
            <a:r>
              <a:rPr lang="el-GR" sz="1600" dirty="0"/>
              <a:t>Πηγή: </a:t>
            </a:r>
            <a:r>
              <a:rPr lang="en-US" sz="1600" dirty="0"/>
              <a:t>http://www.internal.schools.net.au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n-US" sz="1600" b="1" dirty="0"/>
              <a:t>E</a:t>
            </a:r>
            <a:r>
              <a:rPr lang="el-GR" sz="1600" b="1" dirty="0" smtClean="0"/>
              <a:t>ικόνες 7</a:t>
            </a:r>
            <a:r>
              <a:rPr lang="en-US" sz="1600" b="1" dirty="0" smtClean="0"/>
              <a:t>3</a:t>
            </a:r>
            <a:r>
              <a:rPr lang="el-GR" sz="1600" b="1" dirty="0" smtClean="0"/>
              <a:t>, 7</a:t>
            </a:r>
            <a:r>
              <a:rPr lang="en-US" sz="1600" b="1" dirty="0" smtClean="0"/>
              <a:t>4</a:t>
            </a:r>
            <a:r>
              <a:rPr lang="el-GR" sz="1600" b="1" dirty="0" smtClean="0"/>
              <a:t>. </a:t>
            </a:r>
            <a:r>
              <a:rPr lang="en-US" sz="1600" dirty="0"/>
              <a:t>Copyrighted. </a:t>
            </a:r>
          </a:p>
          <a:p>
            <a:pPr>
              <a:spcBef>
                <a:spcPts val="600"/>
              </a:spcBef>
            </a:pPr>
            <a:r>
              <a:rPr lang="en-US" sz="1600" b="1" dirty="0"/>
              <a:t>E</a:t>
            </a:r>
            <a:r>
              <a:rPr lang="el-GR" sz="1600" b="1" dirty="0"/>
              <a:t>ικόνα </a:t>
            </a:r>
            <a:r>
              <a:rPr lang="el-GR" sz="1600" b="1" dirty="0" smtClean="0"/>
              <a:t>7</a:t>
            </a:r>
            <a:r>
              <a:rPr lang="en-US" sz="1600" b="1" dirty="0" smtClean="0"/>
              <a:t>5</a:t>
            </a:r>
            <a:r>
              <a:rPr lang="el-GR" sz="1600" b="1" dirty="0" smtClean="0"/>
              <a:t>. </a:t>
            </a:r>
            <a:r>
              <a:rPr lang="en-US" sz="1600" dirty="0"/>
              <a:t>A </a:t>
            </a:r>
            <a:r>
              <a:rPr lang="en-US" sz="1600" dirty="0" err="1"/>
              <a:t>Onefin</a:t>
            </a:r>
            <a:r>
              <a:rPr lang="en-US" sz="1600" dirty="0"/>
              <a:t> </a:t>
            </a:r>
            <a:r>
              <a:rPr lang="en-US" sz="1600" dirty="0" err="1"/>
              <a:t>Flashlightfish</a:t>
            </a:r>
            <a:r>
              <a:rPr lang="en-US" sz="1600" dirty="0"/>
              <a:t>, </a:t>
            </a:r>
            <a:r>
              <a:rPr lang="en-US" sz="1600" dirty="0" err="1"/>
              <a:t>Photoblepharon</a:t>
            </a:r>
            <a:r>
              <a:rPr lang="en-US" sz="1600" dirty="0"/>
              <a:t> </a:t>
            </a:r>
            <a:r>
              <a:rPr lang="en-US" sz="1600" dirty="0" err="1"/>
              <a:t>palpebratum</a:t>
            </a:r>
            <a:r>
              <a:rPr lang="en-US" sz="1600" dirty="0"/>
              <a:t>, from the Philippines. Source: John E. Randall / </a:t>
            </a:r>
            <a:r>
              <a:rPr lang="en-US" sz="1600" dirty="0" err="1"/>
              <a:t>FishBase</a:t>
            </a:r>
            <a:r>
              <a:rPr lang="en-US" sz="1600" dirty="0"/>
              <a:t>. License: CC by Attribution-</a:t>
            </a:r>
            <a:r>
              <a:rPr lang="en-US" sz="1600" dirty="0" err="1"/>
              <a:t>NonCommercial</a:t>
            </a:r>
            <a:r>
              <a:rPr lang="en-US" sz="1600" dirty="0"/>
              <a:t>.  </a:t>
            </a:r>
            <a:r>
              <a:rPr lang="el-GR" sz="1600" dirty="0"/>
              <a:t>Σύνδεσμος:</a:t>
            </a:r>
            <a:r>
              <a:rPr lang="en-US" sz="1600" dirty="0"/>
              <a:t>http://www.fishesofaustralia.net.au/home/species/4330.  </a:t>
            </a:r>
            <a:r>
              <a:rPr lang="el-GR" sz="1600" dirty="0"/>
              <a:t>Πηγή: </a:t>
            </a:r>
            <a:r>
              <a:rPr lang="en-US" sz="1600" dirty="0"/>
              <a:t>http://</a:t>
            </a:r>
            <a:r>
              <a:rPr lang="en-US" sz="1600" dirty="0" smtClean="0"/>
              <a:t>www.fishesofaustralia.net.au.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n-US" sz="1600" b="1" dirty="0"/>
              <a:t>E</a:t>
            </a:r>
            <a:r>
              <a:rPr lang="el-GR" sz="1600" b="1" dirty="0"/>
              <a:t>ικόνα </a:t>
            </a:r>
            <a:r>
              <a:rPr lang="el-GR" sz="1600" b="1" dirty="0" smtClean="0"/>
              <a:t>7</a:t>
            </a:r>
            <a:r>
              <a:rPr lang="en-US" sz="1600" b="1" dirty="0" smtClean="0"/>
              <a:t>6</a:t>
            </a:r>
            <a:r>
              <a:rPr lang="el-GR" sz="1600" b="1" dirty="0" smtClean="0"/>
              <a:t>. </a:t>
            </a:r>
            <a:r>
              <a:rPr lang="el-GR" sz="1600" dirty="0"/>
              <a:t>© 2005 </a:t>
            </a:r>
            <a:r>
              <a:rPr lang="en-US" sz="1600" dirty="0"/>
              <a:t>P. Batson, ExploretheAbyss.com. © 2008-2015 «</a:t>
            </a:r>
            <a:r>
              <a:rPr lang="az-Cyrl-AZ" sz="1600" dirty="0"/>
              <a:t>Забавные и смешные фотографии из мира животных, картинки и видео с животными». </a:t>
            </a:r>
            <a:r>
              <a:rPr lang="el-GR" sz="1600" dirty="0"/>
              <a:t>Σύνδεσμος:</a:t>
            </a:r>
            <a:r>
              <a:rPr lang="en-US" sz="1600" dirty="0"/>
              <a:t>http://www.zoopicture.ru/ryba-udilshhik/. </a:t>
            </a:r>
            <a:r>
              <a:rPr lang="el-GR" sz="1600" dirty="0"/>
              <a:t>Πηγή: </a:t>
            </a:r>
            <a:r>
              <a:rPr lang="en-US" sz="1600" dirty="0"/>
              <a:t>http://www.zoopicture.ru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n-US" sz="1600" b="1" dirty="0"/>
              <a:t>E</a:t>
            </a:r>
            <a:r>
              <a:rPr lang="el-GR" sz="1600" b="1" dirty="0"/>
              <a:t>ικόνα </a:t>
            </a:r>
            <a:r>
              <a:rPr lang="el-GR" sz="1600" b="1" dirty="0" smtClean="0"/>
              <a:t>7</a:t>
            </a:r>
            <a:r>
              <a:rPr lang="en-US" sz="1600" b="1" dirty="0" smtClean="0"/>
              <a:t>7</a:t>
            </a:r>
            <a:r>
              <a:rPr lang="el-GR" sz="1600" b="1" dirty="0" smtClean="0"/>
              <a:t>. </a:t>
            </a:r>
            <a:r>
              <a:rPr lang="en-US" sz="1600" dirty="0"/>
              <a:t>Copyrighted. </a:t>
            </a:r>
          </a:p>
          <a:p>
            <a:pPr>
              <a:spcBef>
                <a:spcPts val="600"/>
              </a:spcBef>
            </a:pPr>
            <a:endParaRPr lang="en-US" sz="1600" dirty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1η. Μορφολογία Ιχθύων</a:t>
            </a:r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19577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2462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el-GR" sz="4000" b="1" dirty="0"/>
              <a:t>Σημείωμα </a:t>
            </a:r>
            <a:r>
              <a:rPr lang="el-GR" sz="4000" b="1" dirty="0" smtClean="0"/>
              <a:t/>
            </a:r>
            <a:br>
              <a:rPr lang="el-GR" sz="4000" b="1" dirty="0" smtClean="0"/>
            </a:br>
            <a:r>
              <a:rPr lang="el-GR" sz="4000" b="1" dirty="0" smtClean="0"/>
              <a:t>Χρήσης </a:t>
            </a:r>
            <a:r>
              <a:rPr lang="el-GR" sz="4000" b="1" dirty="0"/>
              <a:t>Έργων </a:t>
            </a:r>
            <a:r>
              <a:rPr lang="el-GR" sz="4000" b="1" dirty="0" smtClean="0"/>
              <a:t>Τρίτων</a:t>
            </a:r>
            <a:r>
              <a:rPr lang="en-US" sz="4000" b="1" dirty="0" smtClean="0"/>
              <a:t> 13/14</a:t>
            </a:r>
            <a:endParaRPr lang="el-GR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56792"/>
            <a:ext cx="8856984" cy="4525963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n-US" sz="1600" b="1" dirty="0" smtClean="0"/>
              <a:t>E</a:t>
            </a:r>
            <a:r>
              <a:rPr lang="el-GR" sz="1600" b="1" dirty="0"/>
              <a:t>ικόνα </a:t>
            </a:r>
            <a:r>
              <a:rPr lang="el-GR" sz="1600" b="1" dirty="0" smtClean="0"/>
              <a:t>7</a:t>
            </a:r>
            <a:r>
              <a:rPr lang="en-US" sz="1600" b="1" dirty="0" smtClean="0"/>
              <a:t>8</a:t>
            </a:r>
            <a:r>
              <a:rPr lang="el-GR" sz="1600" b="1" dirty="0" smtClean="0"/>
              <a:t>. </a:t>
            </a:r>
            <a:r>
              <a:rPr lang="el-GR" sz="1600" dirty="0"/>
              <a:t>© 2005-2013 </a:t>
            </a:r>
            <a:r>
              <a:rPr lang="en-US" sz="1600" dirty="0"/>
              <a:t>Real Estate Property in Egypt,  SVR Group, JSC - Red Sea, Egypt. </a:t>
            </a:r>
            <a:r>
              <a:rPr lang="el-GR" sz="1600" dirty="0"/>
              <a:t>Σύνδεσμος: </a:t>
            </a:r>
            <a:r>
              <a:rPr lang="en-US" sz="1600" dirty="0"/>
              <a:t>http://en.svr.su/content/item/1802/. </a:t>
            </a:r>
            <a:r>
              <a:rPr lang="el-GR" sz="1600" dirty="0"/>
              <a:t>Πηγή: </a:t>
            </a:r>
            <a:r>
              <a:rPr lang="en-US" sz="1600" dirty="0"/>
              <a:t>http://en.svr.su</a:t>
            </a:r>
            <a:r>
              <a:rPr lang="en-US" sz="1600" dirty="0" smtClean="0"/>
              <a:t>/.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n-US" sz="1600" b="1" dirty="0"/>
              <a:t>E</a:t>
            </a:r>
            <a:r>
              <a:rPr lang="el-GR" sz="1600" b="1" dirty="0"/>
              <a:t>ικόνα </a:t>
            </a:r>
            <a:r>
              <a:rPr lang="el-GR" sz="1600" b="1" dirty="0" smtClean="0"/>
              <a:t>7</a:t>
            </a:r>
            <a:r>
              <a:rPr lang="en-US" sz="1600" b="1" dirty="0" smtClean="0"/>
              <a:t>9</a:t>
            </a:r>
            <a:r>
              <a:rPr lang="el-GR" sz="1600" b="1" dirty="0" smtClean="0"/>
              <a:t>. </a:t>
            </a:r>
            <a:r>
              <a:rPr lang="el-GR" sz="1600" dirty="0"/>
              <a:t>2015 © </a:t>
            </a:r>
            <a:r>
              <a:rPr lang="en-US" sz="1600" dirty="0"/>
              <a:t>Featured Creature.  </a:t>
            </a:r>
            <a:r>
              <a:rPr lang="el-GR" sz="1600" dirty="0"/>
              <a:t>Σύνδεσμος:</a:t>
            </a:r>
            <a:r>
              <a:rPr lang="en-US" sz="1600" dirty="0"/>
              <a:t>https://featuredcreature.com/cant-see-just-use-your-handy-dandy/.  </a:t>
            </a:r>
            <a:r>
              <a:rPr lang="el-GR" sz="1600" dirty="0"/>
              <a:t>Πηγή: </a:t>
            </a:r>
            <a:r>
              <a:rPr lang="en-US" sz="1600" dirty="0"/>
              <a:t>https://featuredcreature.com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n-US" sz="1600" b="1" dirty="0"/>
              <a:t>E</a:t>
            </a:r>
            <a:r>
              <a:rPr lang="el-GR" sz="1600" b="1" dirty="0"/>
              <a:t>ικόνα </a:t>
            </a:r>
            <a:r>
              <a:rPr lang="en-US" sz="1600" b="1" dirty="0" smtClean="0"/>
              <a:t>80</a:t>
            </a:r>
            <a:r>
              <a:rPr lang="el-GR" sz="1600" b="1" dirty="0" smtClean="0"/>
              <a:t>. </a:t>
            </a:r>
            <a:r>
              <a:rPr lang="en-US" sz="1600" dirty="0" err="1"/>
              <a:t>Lanternfish</a:t>
            </a:r>
            <a:r>
              <a:rPr lang="en-US" sz="1600" dirty="0"/>
              <a:t> {</a:t>
            </a:r>
            <a:r>
              <a:rPr lang="en-US" sz="1600" dirty="0" err="1"/>
              <a:t>Notoscopelis</a:t>
            </a:r>
            <a:r>
              <a:rPr lang="en-US" sz="1600" dirty="0"/>
              <a:t> </a:t>
            </a:r>
            <a:r>
              <a:rPr lang="en-US" sz="1600" dirty="0" err="1"/>
              <a:t>sp</a:t>
            </a:r>
            <a:r>
              <a:rPr lang="en-US" sz="1600" dirty="0"/>
              <a:t>} ventral view, from the mid-Atlantic ridge from 100-150m at night.  © Nature Picture Library / </a:t>
            </a:r>
            <a:r>
              <a:rPr lang="en-US" sz="1600" dirty="0" err="1"/>
              <a:t>Alamy</a:t>
            </a:r>
            <a:r>
              <a:rPr lang="en-US" sz="1600" dirty="0"/>
              <a:t>.  </a:t>
            </a:r>
            <a:r>
              <a:rPr lang="el-GR" sz="1600" dirty="0"/>
              <a:t>Σύνδεσμος: </a:t>
            </a:r>
            <a:r>
              <a:rPr lang="en-US" sz="1600" dirty="0"/>
              <a:t>http://www.alamy.com/image-details-popup.asp?imageid={E0979924-512B-4AC2-A4B7-3FB814865D1B}. </a:t>
            </a:r>
            <a:r>
              <a:rPr lang="el-GR" sz="1600" dirty="0"/>
              <a:t>Πηγή: </a:t>
            </a:r>
            <a:r>
              <a:rPr lang="en-US" sz="1600" dirty="0"/>
              <a:t>http://www.alamy.com</a:t>
            </a:r>
            <a:r>
              <a:rPr lang="en-US" sz="1600" dirty="0" smtClean="0"/>
              <a:t>/.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n-US" sz="1600" b="1" dirty="0"/>
              <a:t>E</a:t>
            </a:r>
            <a:r>
              <a:rPr lang="el-GR" sz="1600" b="1" dirty="0"/>
              <a:t>ικόνα </a:t>
            </a:r>
            <a:r>
              <a:rPr lang="en-US" sz="1600" b="1" dirty="0" smtClean="0"/>
              <a:t>81</a:t>
            </a:r>
            <a:r>
              <a:rPr lang="el-GR" sz="1600" b="1" dirty="0" smtClean="0"/>
              <a:t>. </a:t>
            </a:r>
            <a:r>
              <a:rPr lang="en-US" sz="1600" dirty="0"/>
              <a:t>Copyright © 2010–2015. </a:t>
            </a:r>
            <a:r>
              <a:rPr lang="el-GR" sz="1600" dirty="0"/>
              <a:t>Σύνδεσμος:</a:t>
            </a:r>
            <a:r>
              <a:rPr lang="en-US" sz="1600" dirty="0"/>
              <a:t>http://simplepimple.com/2013/10/the-black-dragonfish-looks-just-like-the-alien-4-pictures-video/. </a:t>
            </a:r>
            <a:r>
              <a:rPr lang="el-GR" sz="1600" dirty="0"/>
              <a:t>Πηγή: </a:t>
            </a:r>
            <a:r>
              <a:rPr lang="en-US" sz="1600" dirty="0"/>
              <a:t>http://simplepimple.com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n-US" sz="1600" b="1" dirty="0"/>
              <a:t>E</a:t>
            </a:r>
            <a:r>
              <a:rPr lang="el-GR" sz="1600" b="1" dirty="0"/>
              <a:t>ικόνα </a:t>
            </a:r>
            <a:r>
              <a:rPr lang="el-GR" sz="1600" b="1" dirty="0" smtClean="0"/>
              <a:t>8</a:t>
            </a:r>
            <a:r>
              <a:rPr lang="en-US" sz="1600" b="1" dirty="0" smtClean="0"/>
              <a:t>2</a:t>
            </a:r>
            <a:r>
              <a:rPr lang="el-GR" sz="1600" b="1" dirty="0" smtClean="0"/>
              <a:t>. </a:t>
            </a:r>
            <a:r>
              <a:rPr lang="en-US" sz="1600" dirty="0"/>
              <a:t>Copyrighted. </a:t>
            </a:r>
          </a:p>
          <a:p>
            <a:pPr>
              <a:spcBef>
                <a:spcPts val="600"/>
              </a:spcBef>
            </a:pPr>
            <a:r>
              <a:rPr lang="en-US" sz="1600" b="1" dirty="0"/>
              <a:t>E</a:t>
            </a:r>
            <a:r>
              <a:rPr lang="el-GR" sz="1600" b="1" dirty="0"/>
              <a:t>ικόνα </a:t>
            </a:r>
            <a:r>
              <a:rPr lang="el-GR" sz="1600" b="1" dirty="0" smtClean="0"/>
              <a:t>8</a:t>
            </a:r>
            <a:r>
              <a:rPr lang="en-US" sz="1600" b="1" dirty="0" smtClean="0"/>
              <a:t>3</a:t>
            </a:r>
            <a:r>
              <a:rPr lang="el-GR" sz="1600" b="1" dirty="0" smtClean="0"/>
              <a:t>. </a:t>
            </a:r>
            <a:r>
              <a:rPr lang="el-GR" sz="1600" dirty="0"/>
              <a:t>© </a:t>
            </a:r>
            <a:r>
              <a:rPr lang="en-US" sz="1600" dirty="0"/>
              <a:t>Deepseaphotography.com 2005. </a:t>
            </a:r>
            <a:r>
              <a:rPr lang="el-GR" sz="1600" dirty="0"/>
              <a:t>Σύνδεσμος: </a:t>
            </a:r>
            <a:r>
              <a:rPr lang="en-US" sz="1600" dirty="0"/>
              <a:t>http://www.deepseaphotography.com/data.php?id=29642. </a:t>
            </a:r>
            <a:r>
              <a:rPr lang="el-GR" sz="1600" dirty="0"/>
              <a:t>Πηγή: </a:t>
            </a:r>
            <a:r>
              <a:rPr lang="en-US" sz="1600" dirty="0"/>
              <a:t>http://www.deepseaphotography.com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n-US" sz="1600" b="1" dirty="0"/>
              <a:t>E</a:t>
            </a:r>
            <a:r>
              <a:rPr lang="el-GR" sz="1600" b="1" dirty="0"/>
              <a:t>ικόνα </a:t>
            </a:r>
            <a:r>
              <a:rPr lang="el-GR" sz="1600" b="1" dirty="0" smtClean="0"/>
              <a:t>8</a:t>
            </a:r>
            <a:r>
              <a:rPr lang="en-US" sz="1600" b="1" dirty="0" smtClean="0"/>
              <a:t>4</a:t>
            </a:r>
            <a:r>
              <a:rPr lang="el-GR" sz="1600" b="1" dirty="0" smtClean="0"/>
              <a:t>. </a:t>
            </a:r>
            <a:r>
              <a:rPr lang="el-GR" sz="1600" dirty="0"/>
              <a:t>Σύνδεσμος: </a:t>
            </a:r>
            <a:r>
              <a:rPr lang="en-US" sz="1600" dirty="0"/>
              <a:t>https://www.pinterest.com/pin/146578162844718462/. </a:t>
            </a:r>
            <a:r>
              <a:rPr lang="el-GR" sz="1600" dirty="0"/>
              <a:t>Πηγή: </a:t>
            </a:r>
            <a:r>
              <a:rPr lang="en-US" sz="1600" dirty="0"/>
              <a:t>http://biolum.eemb.ucsb.edu/organism/dragon.html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n-US" sz="1600" b="1" dirty="0"/>
              <a:t>E</a:t>
            </a:r>
            <a:r>
              <a:rPr lang="el-GR" sz="1600" b="1" dirty="0"/>
              <a:t>ικόνα </a:t>
            </a:r>
            <a:r>
              <a:rPr lang="el-GR" sz="1600" b="1" dirty="0" smtClean="0"/>
              <a:t>8</a:t>
            </a:r>
            <a:r>
              <a:rPr lang="en-US" sz="1600" b="1" dirty="0" smtClean="0"/>
              <a:t>5</a:t>
            </a:r>
            <a:r>
              <a:rPr lang="el-GR" sz="1600" b="1" dirty="0" smtClean="0"/>
              <a:t>. </a:t>
            </a:r>
            <a:r>
              <a:rPr lang="el-GR" sz="1600" dirty="0"/>
              <a:t>© 2003 </a:t>
            </a:r>
            <a:r>
              <a:rPr lang="en-US" sz="1600" dirty="0"/>
              <a:t>haddock@lifesci.uosb.edu. (Photo : University of California Santa Barbara ).  </a:t>
            </a:r>
            <a:r>
              <a:rPr lang="el-GR" sz="1600" dirty="0"/>
              <a:t>Σύνδεσμος: </a:t>
            </a:r>
            <a:r>
              <a:rPr lang="en-US" sz="1600" dirty="0"/>
              <a:t>http://www.livescience.com/14883-bioluminescent-fish-gallery.html. </a:t>
            </a:r>
            <a:r>
              <a:rPr lang="el-GR" sz="1600" dirty="0"/>
              <a:t>Πηγή: </a:t>
            </a:r>
            <a:r>
              <a:rPr lang="en-US" sz="1600" dirty="0"/>
              <a:t>https://www.lifesci.ucsb.edu</a:t>
            </a:r>
            <a:r>
              <a:rPr lang="en-US" sz="1600" dirty="0" smtClean="0"/>
              <a:t>/.</a:t>
            </a:r>
            <a:endParaRPr lang="en-US" sz="1600" dirty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1η. Μορφολογία Ιχθύων</a:t>
            </a:r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05894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2462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el-GR" sz="4000" b="1" dirty="0"/>
              <a:t>Σημείωμα </a:t>
            </a:r>
            <a:r>
              <a:rPr lang="el-GR" sz="4000" b="1" dirty="0" smtClean="0"/>
              <a:t/>
            </a:r>
            <a:br>
              <a:rPr lang="el-GR" sz="4000" b="1" dirty="0" smtClean="0"/>
            </a:br>
            <a:r>
              <a:rPr lang="el-GR" sz="4000" b="1" dirty="0" smtClean="0"/>
              <a:t>Χρήσης </a:t>
            </a:r>
            <a:r>
              <a:rPr lang="el-GR" sz="4000" b="1" dirty="0"/>
              <a:t>Έργων </a:t>
            </a:r>
            <a:r>
              <a:rPr lang="el-GR" sz="4000" b="1" dirty="0" smtClean="0"/>
              <a:t>Τρίτων</a:t>
            </a:r>
            <a:r>
              <a:rPr lang="en-US" sz="4000" b="1" dirty="0" smtClean="0"/>
              <a:t> 14/14</a:t>
            </a:r>
            <a:endParaRPr lang="el-GR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56792"/>
            <a:ext cx="8856984" cy="4525963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n-US" sz="1600" b="1" dirty="0"/>
              <a:t>E</a:t>
            </a:r>
            <a:r>
              <a:rPr lang="el-GR" sz="1600" b="1" dirty="0"/>
              <a:t>ικόνα </a:t>
            </a:r>
            <a:r>
              <a:rPr lang="el-GR" sz="1600" b="1" dirty="0" smtClean="0"/>
              <a:t>8</a:t>
            </a:r>
            <a:r>
              <a:rPr lang="en-US" sz="1600" b="1" dirty="0" smtClean="0"/>
              <a:t>6</a:t>
            </a:r>
            <a:r>
              <a:rPr lang="el-GR" sz="1600" b="1" dirty="0" smtClean="0"/>
              <a:t>. </a:t>
            </a:r>
            <a:r>
              <a:rPr lang="en-US" sz="1600" dirty="0"/>
              <a:t>Copyrighted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n-US" sz="1600" b="1" dirty="0"/>
              <a:t>E</a:t>
            </a:r>
            <a:r>
              <a:rPr lang="el-GR" sz="1600" b="1" dirty="0"/>
              <a:t>ικόνα </a:t>
            </a:r>
            <a:r>
              <a:rPr lang="el-GR" sz="1600" b="1" dirty="0" smtClean="0"/>
              <a:t>8</a:t>
            </a:r>
            <a:r>
              <a:rPr lang="en-US" sz="1600" b="1" dirty="0" smtClean="0"/>
              <a:t>7</a:t>
            </a:r>
            <a:r>
              <a:rPr lang="el-GR" sz="1600" b="1" dirty="0" smtClean="0"/>
              <a:t>. </a:t>
            </a:r>
            <a:r>
              <a:rPr lang="el-GR" sz="1600" dirty="0"/>
              <a:t>© 2004 </a:t>
            </a:r>
            <a:r>
              <a:rPr lang="en-US" sz="1600" dirty="0"/>
              <a:t>haddock@lifesci.uosb.edu. (Photo : University of California Santa Barbara ). </a:t>
            </a:r>
            <a:r>
              <a:rPr lang="el-GR" sz="1600" dirty="0"/>
              <a:t>Σύνδεσμος:</a:t>
            </a:r>
            <a:r>
              <a:rPr lang="en-US" sz="1600" dirty="0"/>
              <a:t>http://www.blackstate.gr/beyond-physics/94-bioluminescent.html.  </a:t>
            </a:r>
            <a:r>
              <a:rPr lang="el-GR" sz="1600" dirty="0"/>
              <a:t>Πηγή: </a:t>
            </a:r>
            <a:r>
              <a:rPr lang="en-US" sz="1600" dirty="0"/>
              <a:t>https://www.lifesci.ucsb.edu/. Hosted at blackstate.gr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n-US" sz="1600" b="1" dirty="0"/>
              <a:t>E</a:t>
            </a:r>
            <a:r>
              <a:rPr lang="el-GR" sz="1600" b="1" dirty="0" smtClean="0"/>
              <a:t>ικόνες 8</a:t>
            </a:r>
            <a:r>
              <a:rPr lang="en-US" sz="1600" b="1" dirty="0" smtClean="0"/>
              <a:t>8</a:t>
            </a:r>
            <a:r>
              <a:rPr lang="el-GR" sz="1600" b="1" dirty="0" smtClean="0"/>
              <a:t>, 8</a:t>
            </a:r>
            <a:r>
              <a:rPr lang="en-US" sz="1600" b="1" dirty="0" smtClean="0"/>
              <a:t>9</a:t>
            </a:r>
            <a:r>
              <a:rPr lang="el-GR" sz="1600" b="1" dirty="0" smtClean="0"/>
              <a:t>. </a:t>
            </a:r>
            <a:r>
              <a:rPr lang="en-US" sz="1600" dirty="0"/>
              <a:t>Natural History Museum of London</a:t>
            </a:r>
            <a:r>
              <a:rPr lang="en-US" sz="1600" dirty="0" smtClean="0"/>
              <a:t>. </a:t>
            </a:r>
            <a:endParaRPr lang="en-US" sz="1600" dirty="0"/>
          </a:p>
          <a:p>
            <a:pPr>
              <a:spcBef>
                <a:spcPts val="600"/>
              </a:spcBef>
            </a:pPr>
            <a:endParaRPr lang="en-US" sz="1600" dirty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1η. Μορφολογία Ιχθύων</a:t>
            </a:r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06470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1" name="Rectangle 3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l-GR" b="1" dirty="0" smtClean="0"/>
              <a:t>Έχουν όλα τα ψάρια λέπια </a:t>
            </a:r>
            <a:r>
              <a:rPr lang="en-US" b="1" dirty="0" smtClean="0"/>
              <a:t>;</a:t>
            </a:r>
            <a:endParaRPr lang="en-GB" b="1" dirty="0" smtClean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65744" y="1976425"/>
            <a:ext cx="4412512" cy="2966484"/>
          </a:xfrm>
        </p:spPr>
      </p:pic>
      <p:sp>
        <p:nvSpPr>
          <p:cNvPr id="4" name="Rectangle 3"/>
          <p:cNvSpPr/>
          <p:nvPr/>
        </p:nvSpPr>
        <p:spPr>
          <a:xfrm>
            <a:off x="1360714" y="5228646"/>
            <a:ext cx="64225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/>
              <a:t>Πολλά είδη ψαριών δεν έχουν </a:t>
            </a:r>
            <a:r>
              <a:rPr lang="el-GR" dirty="0" smtClean="0"/>
              <a:t>λέπια</a:t>
            </a:r>
            <a:r>
              <a:rPr lang="en-US" dirty="0" smtClean="0"/>
              <a:t>.  </a:t>
            </a:r>
            <a:r>
              <a:rPr lang="el-GR" b="1" dirty="0" smtClean="0"/>
              <a:t>Οικογένεια Gobiesocidae</a:t>
            </a:r>
            <a:r>
              <a:rPr lang="en-US" b="1" dirty="0" smtClean="0"/>
              <a:t>.</a:t>
            </a:r>
            <a:endParaRPr lang="el-GR" b="1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1η. Μορφολογία Ιχθύων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778256" y="4665910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13</a:t>
            </a:r>
            <a:endParaRPr lang="el-GR" sz="1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l-GR" b="1" dirty="0" smtClean="0"/>
              <a:t>Πόσα είδη λεπιών υπάρχουν </a:t>
            </a:r>
            <a:r>
              <a:rPr lang="en-US" b="1" dirty="0" smtClean="0"/>
              <a:t>;</a:t>
            </a:r>
            <a:endParaRPr lang="en-GB" b="1" dirty="0" smtClean="0"/>
          </a:p>
        </p:txBody>
      </p:sp>
      <p:sp>
        <p:nvSpPr>
          <p:cNvPr id="14643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1064078" y="1845129"/>
            <a:ext cx="3886200" cy="4351338"/>
          </a:xfrm>
          <a:noFill/>
        </p:spPr>
        <p:txBody>
          <a:bodyPr>
            <a:normAutofit/>
          </a:bodyPr>
          <a:lstStyle/>
          <a:p>
            <a:pPr eaLnBrk="1" hangingPunct="1">
              <a:lnSpc>
                <a:spcPct val="120000"/>
              </a:lnSpc>
              <a:spcBef>
                <a:spcPct val="30000"/>
              </a:spcBef>
              <a:buClr>
                <a:schemeClr val="tx1"/>
              </a:buClr>
              <a:defRPr/>
            </a:pPr>
            <a:r>
              <a:rPr lang="el-GR" sz="2400" b="1" dirty="0" smtClean="0">
                <a:solidFill>
                  <a:srgbClr val="000000"/>
                </a:solidFill>
              </a:rPr>
              <a:t>Πλακοειδή</a:t>
            </a:r>
          </a:p>
          <a:p>
            <a:pPr eaLnBrk="1" hangingPunct="1">
              <a:lnSpc>
                <a:spcPct val="120000"/>
              </a:lnSpc>
              <a:spcBef>
                <a:spcPct val="30000"/>
              </a:spcBef>
              <a:buClr>
                <a:schemeClr val="tx1"/>
              </a:buClr>
              <a:defRPr/>
            </a:pPr>
            <a:r>
              <a:rPr lang="el-GR" sz="2400" b="1" dirty="0" smtClean="0">
                <a:solidFill>
                  <a:srgbClr val="000000"/>
                </a:solidFill>
              </a:rPr>
              <a:t>Κοσμοειδή</a:t>
            </a:r>
          </a:p>
          <a:p>
            <a:pPr eaLnBrk="1" hangingPunct="1">
              <a:lnSpc>
                <a:spcPct val="120000"/>
              </a:lnSpc>
              <a:spcBef>
                <a:spcPct val="30000"/>
              </a:spcBef>
              <a:buClr>
                <a:schemeClr val="tx1"/>
              </a:buClr>
              <a:defRPr/>
            </a:pPr>
            <a:r>
              <a:rPr lang="el-GR" sz="2400" b="1" dirty="0" smtClean="0">
                <a:solidFill>
                  <a:srgbClr val="000000"/>
                </a:solidFill>
              </a:rPr>
              <a:t>Γανοειδή</a:t>
            </a:r>
          </a:p>
          <a:p>
            <a:pPr eaLnBrk="1" hangingPunct="1">
              <a:lnSpc>
                <a:spcPct val="120000"/>
              </a:lnSpc>
              <a:spcBef>
                <a:spcPct val="30000"/>
              </a:spcBef>
              <a:buClr>
                <a:schemeClr val="tx1"/>
              </a:buClr>
              <a:defRPr/>
            </a:pPr>
            <a:r>
              <a:rPr lang="el-GR" sz="2400" b="1" dirty="0" smtClean="0">
                <a:solidFill>
                  <a:srgbClr val="000000"/>
                </a:solidFill>
              </a:rPr>
              <a:t>Ελασματοειδή</a:t>
            </a:r>
          </a:p>
          <a:p>
            <a:pPr lvl="1" eaLnBrk="1" hangingPunct="1">
              <a:lnSpc>
                <a:spcPct val="120000"/>
              </a:lnSpc>
              <a:spcBef>
                <a:spcPct val="30000"/>
              </a:spcBef>
              <a:buClr>
                <a:schemeClr val="tx1"/>
              </a:buClr>
              <a:defRPr/>
            </a:pPr>
            <a:r>
              <a:rPr lang="el-GR" sz="2400" b="1" dirty="0" smtClean="0">
                <a:solidFill>
                  <a:srgbClr val="000000"/>
                </a:solidFill>
              </a:rPr>
              <a:t>Κυκλοειδή</a:t>
            </a:r>
          </a:p>
          <a:p>
            <a:pPr lvl="1" eaLnBrk="1" hangingPunct="1">
              <a:lnSpc>
                <a:spcPct val="120000"/>
              </a:lnSpc>
              <a:spcBef>
                <a:spcPct val="30000"/>
              </a:spcBef>
              <a:buClr>
                <a:schemeClr val="tx1"/>
              </a:buClr>
              <a:defRPr/>
            </a:pPr>
            <a:r>
              <a:rPr lang="el-GR" sz="2400" b="1" dirty="0" smtClean="0">
                <a:solidFill>
                  <a:srgbClr val="000000"/>
                </a:solidFill>
              </a:rPr>
              <a:t>Κτενοειδή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308020" y="1822450"/>
            <a:ext cx="4327979" cy="4351338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ct val="30000"/>
              </a:spcBef>
              <a:buFontTx/>
              <a:buChar char="•"/>
              <a:defRPr/>
            </a:pPr>
            <a:r>
              <a:rPr lang="el-GR" sz="2400" b="1" dirty="0"/>
              <a:t>Καρχαρίες, σαλάχια, ράγιες</a:t>
            </a:r>
          </a:p>
          <a:p>
            <a:pPr>
              <a:lnSpc>
                <a:spcPct val="120000"/>
              </a:lnSpc>
              <a:spcBef>
                <a:spcPct val="30000"/>
              </a:spcBef>
              <a:buFontTx/>
              <a:buChar char="•"/>
              <a:defRPr/>
            </a:pPr>
            <a:r>
              <a:rPr lang="el-GR" sz="2400" b="1" dirty="0"/>
              <a:t>Κοιλάκανθοι, Δίπνοοι</a:t>
            </a:r>
          </a:p>
          <a:p>
            <a:pPr>
              <a:lnSpc>
                <a:spcPct val="120000"/>
              </a:lnSpc>
              <a:spcBef>
                <a:spcPct val="30000"/>
              </a:spcBef>
              <a:buFontTx/>
              <a:buChar char="•"/>
              <a:defRPr/>
            </a:pPr>
            <a:r>
              <a:rPr lang="el-GR" sz="2400" b="1" dirty="0"/>
              <a:t>Λεπιόστεοι</a:t>
            </a:r>
          </a:p>
          <a:p>
            <a:pPr>
              <a:lnSpc>
                <a:spcPct val="120000"/>
              </a:lnSpc>
              <a:spcBef>
                <a:spcPct val="30000"/>
              </a:spcBef>
              <a:buFontTx/>
              <a:buChar char="•"/>
              <a:defRPr/>
            </a:pPr>
            <a:r>
              <a:rPr lang="el-GR" sz="2400" b="1" dirty="0"/>
              <a:t>Τελεόστεοι</a:t>
            </a:r>
          </a:p>
          <a:p>
            <a:pPr lvl="1">
              <a:lnSpc>
                <a:spcPct val="120000"/>
              </a:lnSpc>
              <a:spcBef>
                <a:spcPct val="30000"/>
              </a:spcBef>
              <a:buFontTx/>
              <a:buChar char="•"/>
              <a:defRPr/>
            </a:pPr>
            <a:r>
              <a:rPr lang="el-GR" sz="2400" b="1" dirty="0"/>
              <a:t>Κατώτεροι Οστεϊχθύες</a:t>
            </a:r>
          </a:p>
          <a:p>
            <a:pPr lvl="1">
              <a:lnSpc>
                <a:spcPct val="120000"/>
              </a:lnSpc>
              <a:spcBef>
                <a:spcPct val="30000"/>
              </a:spcBef>
              <a:buFontTx/>
              <a:buChar char="•"/>
              <a:defRPr/>
            </a:pPr>
            <a:r>
              <a:rPr lang="el-GR" sz="2400" b="1" dirty="0"/>
              <a:t>Ανώτεροι Οστεϊχθύες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1η. Μορφολογία Ιχθύων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5.2|4.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6.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6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5.2|4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5.2|4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2.8|2.1|2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2.8|3.2|1.9|3.1|1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2.7|10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6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6.7"/>
</p:tagLst>
</file>

<file path=ppt/theme/theme1.xml><?xml version="1.0" encoding="utf-8"?>
<a:theme xmlns:a="http://schemas.openxmlformats.org/drawingml/2006/main" name="Θέμα του Office">
  <a:themeElements>
    <a:clrScheme name="Πρασινοκίτρινο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Θέμα του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TEMPLATE1.pptx" id="{384095AA-3FED-4702-B384-88A1E9625162}" vid="{8E3B2130-187F-4ED6-B635-B15099330E84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1779</TotalTime>
  <Words>5082</Words>
  <Application>Microsoft Office PowerPoint</Application>
  <PresentationFormat>On-screen Show (4:3)</PresentationFormat>
  <Paragraphs>773</Paragraphs>
  <Slides>79</Slides>
  <Notes>76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79</vt:i4>
      </vt:variant>
    </vt:vector>
  </HeadingPairs>
  <TitlesOfParts>
    <vt:vector size="81" baseType="lpstr">
      <vt:lpstr>Θέμα του Office</vt:lpstr>
      <vt:lpstr>Bitmap Image</vt:lpstr>
      <vt:lpstr>Ιχθυολογία</vt:lpstr>
      <vt:lpstr>Ορισμός</vt:lpstr>
      <vt:lpstr>Μέγεθος Ψαριών</vt:lpstr>
      <vt:lpstr>Μορφή Ψαριών</vt:lpstr>
      <vt:lpstr>Τύποι σώματος</vt:lpstr>
      <vt:lpstr>Το δέρμα των ψαριών</vt:lpstr>
      <vt:lpstr>Γιατί τα ψάρια έχουν λέπια ;</vt:lpstr>
      <vt:lpstr>Έχουν όλα τα ψάρια λέπια ;</vt:lpstr>
      <vt:lpstr>Πόσα είδη λεπιών υπάρχουν ;</vt:lpstr>
      <vt:lpstr>Πλακοειδή λέπια</vt:lpstr>
      <vt:lpstr>Κοσμοειδή λέπια</vt:lpstr>
      <vt:lpstr>Γανοειδή λέπια</vt:lpstr>
      <vt:lpstr>    Κυκλοειδή λέπια</vt:lpstr>
      <vt:lpstr>    Κτενοειδή λέπια</vt:lpstr>
      <vt:lpstr>Μπορεί ένα ψάρι να έχει περισσότερο από ένα τύπο λεπιών ;</vt:lpstr>
      <vt:lpstr>Μπορεί το είδος των λεπιών να διαφέρει ανάλογα με το φύλο ;</vt:lpstr>
      <vt:lpstr>Όλα τα λέπια έχουν το ίδιο μέγεθος ;</vt:lpstr>
      <vt:lpstr>Σχέσεις μήκους λεπιών και μήκους ψαριών</vt:lpstr>
      <vt:lpstr>Δερμικές σκληρύνσεις</vt:lpstr>
      <vt:lpstr>Τι είναι;</vt:lpstr>
      <vt:lpstr>Καταγωγή και Εξέλιξη 1/2</vt:lpstr>
      <vt:lpstr>Καταγωγή και Εξέλιξη 2/2</vt:lpstr>
      <vt:lpstr>Ολόστεοι, Πολυπτερύγιοι</vt:lpstr>
      <vt:lpstr>Τελεόστεοι,  Diodondidae - Tetraodondidae</vt:lpstr>
      <vt:lpstr>Tetraodontiformes    </vt:lpstr>
      <vt:lpstr>Τα δόντια 1/3</vt:lpstr>
      <vt:lpstr>Τα δόντια 2/3</vt:lpstr>
      <vt:lpstr>Τα δόντια 3/3</vt:lpstr>
      <vt:lpstr>Ολοκέφαλοι, Δίπνοοι</vt:lpstr>
      <vt:lpstr>Άγναθα</vt:lpstr>
      <vt:lpstr>Αδένες</vt:lpstr>
      <vt:lpstr>Βλεννογόνοι αδένες</vt:lpstr>
      <vt:lpstr>   Άποδες :     Σμέρνα, χέλι, μουγγρί</vt:lpstr>
      <vt:lpstr>Δηλητηριώδεις αδένες</vt:lpstr>
      <vt:lpstr>Τοξίνες ψαριών</vt:lpstr>
      <vt:lpstr>Ψάρια που φέρουν αδένες που παράγουν δηλητήριο</vt:lpstr>
      <vt:lpstr>Ψάρια που έχουν  δηλητηριώδες αίμα 1/2</vt:lpstr>
      <vt:lpstr>Ψάρια που έχουν  δηλητηριώδες αίμα 2/2</vt:lpstr>
      <vt:lpstr>Το φαινόμενο  του Βιοφωσφορισμού στα ψάρια</vt:lpstr>
      <vt:lpstr>Βιοφωσφορισμός 1/3</vt:lpstr>
      <vt:lpstr>Βιοφωσφορισμός 2/3</vt:lpstr>
      <vt:lpstr>Βιοφωσφορισμός 3/3</vt:lpstr>
      <vt:lpstr>Ψάρια: περισσότερες  από 45 οικογένειες</vt:lpstr>
      <vt:lpstr>Μηχανισμός Παραγωγής Φωτός</vt:lpstr>
      <vt:lpstr>Φωτοφόρα</vt:lpstr>
      <vt:lpstr>Φωτοφόρα  με συμβιωτικά βακτήρια</vt:lpstr>
      <vt:lpstr>Φωτοφόρα  χωρίς συμβιωτικά βακτήρια</vt:lpstr>
      <vt:lpstr>Θέσεις εντοπισμού φωτοφόρων 1/2</vt:lpstr>
      <vt:lpstr>Θέσεις εντοπισμού φωτοφόρων 2/2</vt:lpstr>
      <vt:lpstr>Ρύθμιση βιοφωσφορισμού</vt:lpstr>
      <vt:lpstr>Σημασία βιοφωσφορισμού</vt:lpstr>
      <vt:lpstr>Αποφυγή θηρευτών 1/2</vt:lpstr>
      <vt:lpstr>Αποφυγή θηρευτών 2/2</vt:lpstr>
      <vt:lpstr>Όραση σε κοντινή απόσταση</vt:lpstr>
      <vt:lpstr>Αναγνώριση</vt:lpstr>
      <vt:lpstr>Προσέλκυση λείας</vt:lpstr>
      <vt:lpstr>Μουσείο Φυσικής Ιστορίας, Λονδίνο  1/2</vt:lpstr>
      <vt:lpstr>Μουσείο Φυσικής Ιστορίας, Λονδίνο  2/2</vt:lpstr>
      <vt:lpstr>Τέλος Παρουσίασης</vt:lpstr>
      <vt:lpstr>Χρηματοδότηση</vt:lpstr>
      <vt:lpstr>Σημειώματα</vt:lpstr>
      <vt:lpstr>Σημείωμα Ιστορικού Εκδόσεων Έργου</vt:lpstr>
      <vt:lpstr>Σημείωμα Αναφοράς</vt:lpstr>
      <vt:lpstr>Σημείωμα Αδειοδότησης</vt:lpstr>
      <vt:lpstr>Διατήρηση Σημειωμάτων</vt:lpstr>
      <vt:lpstr>Σημείωμα  Χρήσης Έργων Τρίτων 1/14</vt:lpstr>
      <vt:lpstr>Σημείωμα  Χρήσης Έργων Τρίτων 2/14</vt:lpstr>
      <vt:lpstr>Σημείωμα  Χρήσης Έργων Τρίτων 3/14</vt:lpstr>
      <vt:lpstr>Σημείωμα  Χρήσης Έργων Τρίτων 4/14</vt:lpstr>
      <vt:lpstr>Σημείωμα  Χρήσης Έργων Τρίτων 5/14</vt:lpstr>
      <vt:lpstr>Σημείωμα  Χρήσης Έργων Τρίτων 6/14</vt:lpstr>
      <vt:lpstr>Σημείωμα  Χρήσης Έργων Τρίτων 7/14</vt:lpstr>
      <vt:lpstr>Σημείωμα  Χρήσης Έργων Τρίτων 8/14</vt:lpstr>
      <vt:lpstr>Σημείωμα  Χρήσης Έργων Τρίτων 9/14</vt:lpstr>
      <vt:lpstr>Σημείωμα  Χρήσης Έργων Τρίτων 10/14</vt:lpstr>
      <vt:lpstr>Σημείωμα  Χρήσης Έργων Τρίτων 11/14</vt:lpstr>
      <vt:lpstr>Σημείωμα  Χρήσης Έργων Τρίτων 12/14</vt:lpstr>
      <vt:lpstr>Σημείωμα  Χρήσης Έργων Τρίτων 13/14</vt:lpstr>
      <vt:lpstr>Σημείωμα  Χρήσης Έργων Τρίτων 14/14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Vassiliki Siafaka</dc:creator>
  <cp:lastModifiedBy>Grammateia</cp:lastModifiedBy>
  <cp:revision>293</cp:revision>
  <dcterms:created xsi:type="dcterms:W3CDTF">2015-03-24T06:43:16Z</dcterms:created>
  <dcterms:modified xsi:type="dcterms:W3CDTF">2016-10-19T12:30:19Z</dcterms:modified>
</cp:coreProperties>
</file>