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82" r:id="rId2"/>
    <p:sldId id="259" r:id="rId3"/>
    <p:sldId id="260" r:id="rId4"/>
    <p:sldId id="257" r:id="rId5"/>
    <p:sldId id="258" r:id="rId6"/>
    <p:sldId id="263" r:id="rId7"/>
    <p:sldId id="267" r:id="rId8"/>
    <p:sldId id="269" r:id="rId9"/>
    <p:sldId id="268" r:id="rId10"/>
    <p:sldId id="272" r:id="rId11"/>
    <p:sldId id="273" r:id="rId12"/>
    <p:sldId id="274" r:id="rId13"/>
    <p:sldId id="265" r:id="rId14"/>
    <p:sldId id="266" r:id="rId15"/>
    <p:sldId id="264" r:id="rId16"/>
    <p:sldId id="271" r:id="rId17"/>
    <p:sldId id="276" r:id="rId18"/>
    <p:sldId id="277" r:id="rId19"/>
    <p:sldId id="278" r:id="rId20"/>
    <p:sldId id="279" r:id="rId21"/>
    <p:sldId id="280" r:id="rId22"/>
    <p:sldId id="281" r:id="rId23"/>
    <p:sldId id="283"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varScale="1">
        <p:scale>
          <a:sx n="104" d="100"/>
          <a:sy n="104" d="100"/>
        </p:scale>
        <p:origin x="-1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FF1403-538E-49A5-9BBA-97D2994C7245}" type="datetimeFigureOut">
              <a:rPr lang="el-GR" smtClean="0"/>
              <a:pPr/>
              <a:t>1/12/2015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0C5325-EF7C-4DD0-8E38-8299F745F3C8}" type="slidenum">
              <a:rPr lang="el-GR" smtClean="0"/>
              <a:pPr/>
              <a:t>‹#›</a:t>
            </a:fld>
            <a:endParaRPr lang="el-GR"/>
          </a:p>
        </p:txBody>
      </p:sp>
    </p:spTree>
    <p:extLst>
      <p:ext uri="{BB962C8B-B14F-4D97-AF65-F5344CB8AC3E}">
        <p14:creationId xmlns:p14="http://schemas.microsoft.com/office/powerpoint/2010/main" xmlns="" val="2249542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1AE0CD6-9126-4088-8943-5B636C0C7371}" type="slidenum">
              <a:rPr lang="en-US">
                <a:solidFill>
                  <a:prstClr val="black"/>
                </a:solidFill>
              </a:rPr>
              <a:pPr/>
              <a:t>1</a:t>
            </a:fld>
            <a:endParaRPr lang="en-US">
              <a:solidFill>
                <a:prstClr val="black"/>
              </a:solidFill>
            </a:endParaRPr>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22514005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19</a:t>
            </a:fld>
            <a:endParaRPr lang="el-GR">
              <a:solidFill>
                <a:prstClr val="black"/>
              </a:solidFill>
            </a:endParaRPr>
          </a:p>
        </p:txBody>
      </p:sp>
    </p:spTree>
    <p:extLst>
      <p:ext uri="{BB962C8B-B14F-4D97-AF65-F5344CB8AC3E}">
        <p14:creationId xmlns:p14="http://schemas.microsoft.com/office/powerpoint/2010/main" xmlns="" val="510681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20</a:t>
            </a:fld>
            <a:endParaRPr lang="el-GR">
              <a:solidFill>
                <a:prstClr val="black"/>
              </a:solidFill>
            </a:endParaRPr>
          </a:p>
        </p:txBody>
      </p:sp>
    </p:spTree>
    <p:extLst>
      <p:ext uri="{BB962C8B-B14F-4D97-AF65-F5344CB8AC3E}">
        <p14:creationId xmlns:p14="http://schemas.microsoft.com/office/powerpoint/2010/main" xmlns="" val="41051933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21</a:t>
            </a:fld>
            <a:endParaRPr lang="el-GR">
              <a:solidFill>
                <a:prstClr val="black"/>
              </a:solidFill>
            </a:endParaRPr>
          </a:p>
        </p:txBody>
      </p:sp>
    </p:spTree>
    <p:extLst>
      <p:ext uri="{BB962C8B-B14F-4D97-AF65-F5344CB8AC3E}">
        <p14:creationId xmlns:p14="http://schemas.microsoft.com/office/powerpoint/2010/main" xmlns="" val="3205824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22</a:t>
            </a:fld>
            <a:endParaRPr lang="el-GR">
              <a:solidFill>
                <a:prstClr val="black"/>
              </a:solidFill>
            </a:endParaRPr>
          </a:p>
        </p:txBody>
      </p:sp>
    </p:spTree>
    <p:extLst>
      <p:ext uri="{BB962C8B-B14F-4D97-AF65-F5344CB8AC3E}">
        <p14:creationId xmlns:p14="http://schemas.microsoft.com/office/powerpoint/2010/main" xmlns="" val="2968211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23</a:t>
            </a:fld>
            <a:endParaRPr lang="el-GR">
              <a:solidFill>
                <a:prstClr val="black"/>
              </a:solidFill>
            </a:endParaRPr>
          </a:p>
        </p:txBody>
      </p:sp>
    </p:spTree>
    <p:extLst>
      <p:ext uri="{BB962C8B-B14F-4D97-AF65-F5344CB8AC3E}">
        <p14:creationId xmlns:p14="http://schemas.microsoft.com/office/powerpoint/2010/main" xmlns="" val="4186175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52316871-D2F1-421B-BF27-AAD17E6D0681}" type="slidenum">
              <a:rPr lang="en-US" smtClean="0"/>
              <a:pPr/>
              <a:t>3</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l-GR" smtClean="0"/>
          </a:p>
        </p:txBody>
      </p:sp>
    </p:spTree>
    <p:extLst>
      <p:ext uri="{BB962C8B-B14F-4D97-AF65-F5344CB8AC3E}">
        <p14:creationId xmlns:p14="http://schemas.microsoft.com/office/powerpoint/2010/main" xmlns="" val="2390662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0FB64B-20E5-4527-8A6D-A41112A22F46}" type="slidenum">
              <a:rPr lang="en-US"/>
              <a:pPr/>
              <a:t>5</a:t>
            </a:fld>
            <a:endParaRPr lang="en-US"/>
          </a:p>
        </p:txBody>
      </p:sp>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xmlns="" val="2200686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57713BC6-724F-4540-8A67-A8CA611BF7AC}" type="slidenum">
              <a:rPr lang="en-US" smtClean="0"/>
              <a:pPr/>
              <a:t>6</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r>
              <a:rPr lang="en-US" b="1" smtClean="0"/>
              <a:t>The Muse Terpsichore</a:t>
            </a:r>
          </a:p>
          <a:p>
            <a:pPr eaLnBrk="1" hangingPunct="1"/>
            <a:r>
              <a:rPr lang="en-US" b="1" smtClean="0"/>
              <a:t>LE SUEUR, Eustache</a:t>
            </a:r>
          </a:p>
          <a:p>
            <a:pPr eaLnBrk="1" hangingPunct="1"/>
            <a:r>
              <a:rPr lang="en-US" b="1" smtClean="0"/>
              <a:t>French painter</a:t>
            </a:r>
            <a:br>
              <a:rPr lang="en-US" b="1" smtClean="0"/>
            </a:br>
            <a:r>
              <a:rPr lang="en-US" b="1" smtClean="0"/>
              <a:t>(b. 1616/17, Paris, d. 1655, Paris)</a:t>
            </a:r>
            <a:r>
              <a:rPr lang="en-US" smtClean="0"/>
              <a:t/>
            </a:r>
            <a:br>
              <a:rPr lang="en-US" smtClean="0"/>
            </a:br>
            <a:r>
              <a:rPr lang="en-US" smtClean="0"/>
              <a:t>1652-55 </a:t>
            </a:r>
            <a:br>
              <a:rPr lang="en-US" smtClean="0"/>
            </a:br>
            <a:r>
              <a:rPr lang="en-US" smtClean="0"/>
              <a:t>Oil on panel, 116 x 74 cm</a:t>
            </a:r>
            <a:br>
              <a:rPr lang="en-US" smtClean="0"/>
            </a:br>
            <a:r>
              <a:rPr lang="en-US" smtClean="0"/>
              <a:t>Musée du Louvre, Paris</a:t>
            </a:r>
          </a:p>
          <a:p>
            <a:pPr eaLnBrk="1" hangingPunct="1"/>
            <a:endParaRPr lang="en-US" smtClean="0"/>
          </a:p>
        </p:txBody>
      </p:sp>
    </p:spTree>
    <p:extLst>
      <p:ext uri="{BB962C8B-B14F-4D97-AF65-F5344CB8AC3E}">
        <p14:creationId xmlns:p14="http://schemas.microsoft.com/office/powerpoint/2010/main" xmlns="" val="2969064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36DF76D9-ED6C-4086-85A9-D603ED6A332B}" type="slidenum">
              <a:rPr lang="en-US" smtClean="0"/>
              <a:pPr/>
              <a:t>13</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smtClean="0"/>
              <a:t>Rhea delivering the swaddled stone instead of Zeus to Cronos</a:t>
            </a:r>
            <a:br>
              <a:rPr lang="en-US" smtClean="0"/>
            </a:br>
            <a:r>
              <a:rPr lang="en-US" smtClean="0"/>
              <a:t>160 A.D. Rome, Museo Capitolino</a:t>
            </a:r>
          </a:p>
        </p:txBody>
      </p:sp>
    </p:spTree>
    <p:extLst>
      <p:ext uri="{BB962C8B-B14F-4D97-AF65-F5344CB8AC3E}">
        <p14:creationId xmlns:p14="http://schemas.microsoft.com/office/powerpoint/2010/main" xmlns="" val="820070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6C62886D-BC46-4357-BF37-C4BB97913653}" type="slidenum">
              <a:rPr lang="en-US" smtClean="0"/>
              <a:pPr/>
              <a:t>14</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b="1" dirty="0" smtClean="0">
              <a:solidFill>
                <a:srgbClr val="CC6600"/>
              </a:solidFill>
            </a:endParaRPr>
          </a:p>
          <a:p>
            <a:pPr eaLnBrk="1" hangingPunct="1"/>
            <a:endParaRPr lang="en-US" dirty="0" smtClean="0"/>
          </a:p>
        </p:txBody>
      </p:sp>
    </p:spTree>
    <p:extLst>
      <p:ext uri="{BB962C8B-B14F-4D97-AF65-F5344CB8AC3E}">
        <p14:creationId xmlns:p14="http://schemas.microsoft.com/office/powerpoint/2010/main" xmlns="" val="2413405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7FC341B-FFAD-4921-BD61-12BD927FBBD7}" type="slidenum">
              <a:rPr lang="en-US" smtClean="0"/>
              <a:pPr/>
              <a:t>15</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r>
              <a:rPr lang="en-US" dirty="0" smtClean="0"/>
              <a:t>NOTE THE SICKLE IN ONE HAND AND THE CHILD IN THE OTHER, representing the generations before and after Cronos (his father, Uranus’s castration and his eating of his children, the Olympians)</a:t>
            </a:r>
            <a:br>
              <a:rPr lang="en-US" dirty="0" smtClean="0"/>
            </a:br>
            <a:r>
              <a:rPr lang="en-US" dirty="0" smtClean="0"/>
              <a:t>http://www.wga.hu/art/d/duccio/agostino/saturn.jpg</a:t>
            </a:r>
          </a:p>
        </p:txBody>
      </p:sp>
    </p:spTree>
    <p:extLst>
      <p:ext uri="{BB962C8B-B14F-4D97-AF65-F5344CB8AC3E}">
        <p14:creationId xmlns:p14="http://schemas.microsoft.com/office/powerpoint/2010/main" xmlns="" val="761486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xmlns="" val="3984007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xmlns="" val="32413361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dirty="0"/>
          </a:p>
        </p:txBody>
      </p:sp>
      <p:pic>
        <p:nvPicPr>
          <p:cNvPr id="4" name="Picture 6" descr="Λογότυπο Εθνικόν και Καποδιστριακόν Πανεπιστήμιον Αθηνών"/>
          <p:cNvPicPr>
            <a:picLocks noChangeAspect="1"/>
          </p:cNvPicPr>
          <p:nvPr/>
        </p:nvPicPr>
        <p:blipFill>
          <a:blip r:embed="rId2" cstate="print"/>
          <a:stretch>
            <a:fillRect/>
          </a:stretch>
        </p:blipFill>
        <p:spPr>
          <a:xfrm>
            <a:off x="251520" y="260648"/>
            <a:ext cx="4147938" cy="817388"/>
          </a:xfrm>
          <a:prstGeom prst="rect">
            <a:avLst/>
          </a:prstGeom>
        </p:spPr>
      </p:pic>
    </p:spTree>
    <p:extLst>
      <p:ext uri="{BB962C8B-B14F-4D97-AF65-F5344CB8AC3E}">
        <p14:creationId xmlns:p14="http://schemas.microsoft.com/office/powerpoint/2010/main" xmlns="" val="417707406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6" name="Picture 5"/>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249164477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xmlns="" val="103868586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p:nvSpPr>
        <p:spPr bwMode="auto">
          <a:xfrm>
            <a:off x="611561"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B</a:t>
            </a:r>
            <a:r>
              <a:rPr lang="el-GR" sz="1000" baseline="0" dirty="0" smtClean="0">
                <a:solidFill>
                  <a:srgbClr val="5075BC"/>
                </a:solidFill>
                <a:ea typeface="+mn-ea"/>
                <a:cs typeface="+mn-cs"/>
              </a:rPr>
              <a:t> </a:t>
            </a:r>
            <a:r>
              <a:rPr lang="en-US" sz="1000" baseline="0" dirty="0" smtClean="0">
                <a:solidFill>
                  <a:srgbClr val="5075BC"/>
                </a:solidFill>
                <a:ea typeface="+mn-ea"/>
                <a:cs typeface="+mn-cs"/>
              </a:rPr>
              <a:t> : </a:t>
            </a:r>
            <a:r>
              <a:rPr lang="el-GR" sz="1000" baseline="0" dirty="0" smtClean="0">
                <a:solidFill>
                  <a:srgbClr val="5075BC"/>
                </a:solidFill>
                <a:ea typeface="+mn-ea"/>
                <a:cs typeface="+mn-cs"/>
              </a:rPr>
              <a:t>Η Δημιουργία του Κόσμου στην Αρχαία Ελληνική Μυθολογία. 2β. Κοσμογονία: Η Δημιουργία του Σύμπαντος και των θεών.</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34413444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Tree>
    <p:extLst>
      <p:ext uri="{BB962C8B-B14F-4D97-AF65-F5344CB8AC3E}">
        <p14:creationId xmlns:p14="http://schemas.microsoft.com/office/powerpoint/2010/main" xmlns="" val="32553176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  </a:t>
            </a:r>
            <a:r>
              <a:rPr lang="el-GR" sz="1000" baseline="0" dirty="0" smtClean="0">
                <a:solidFill>
                  <a:srgbClr val="5075BC"/>
                </a:solidFill>
                <a:ea typeface="+mn-ea"/>
                <a:cs typeface="+mn-cs"/>
              </a:rPr>
              <a:t>:</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363719026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B</a:t>
            </a:r>
            <a:r>
              <a:rPr lang="el-GR" sz="1000" baseline="0" dirty="0" smtClean="0">
                <a:solidFill>
                  <a:srgbClr val="5075BC"/>
                </a:solidFill>
                <a:ea typeface="+mn-ea"/>
                <a:cs typeface="+mn-cs"/>
              </a:rPr>
              <a:t> </a:t>
            </a:r>
            <a:r>
              <a:rPr lang="en-US" sz="1000" baseline="0" dirty="0" smtClean="0">
                <a:solidFill>
                  <a:srgbClr val="5075BC"/>
                </a:solidFill>
                <a:ea typeface="+mn-ea"/>
                <a:cs typeface="+mn-cs"/>
              </a:rPr>
              <a:t> : </a:t>
            </a:r>
            <a:r>
              <a:rPr lang="el-GR" sz="1000" baseline="0" dirty="0" smtClean="0">
                <a:solidFill>
                  <a:srgbClr val="5075BC"/>
                </a:solidFill>
                <a:ea typeface="+mn-ea"/>
                <a:cs typeface="+mn-cs"/>
              </a:rPr>
              <a:t>Η Δημιουργία του Κόσμου στην Αρχαία Ελληνική Μυθολογία. 2β. Κοσμογονία: Η Δημιουργία του Σύμπαντος και των θεών.</a:t>
            </a:r>
            <a:endParaRPr lang="en-US" sz="1000" dirty="0" smtClean="0">
              <a:solidFill>
                <a:srgbClr val="5075BC"/>
              </a:solidFill>
              <a:ea typeface="ＭＳ Ｐゴシック" pitchFamily="34" charset="-128"/>
              <a:cs typeface="+mn-cs"/>
            </a:endParaRPr>
          </a:p>
        </p:txBody>
      </p:sp>
      <p:pic>
        <p:nvPicPr>
          <p:cNvPr id="9" name="Picture 8"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21277230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B</a:t>
            </a:r>
            <a:r>
              <a:rPr lang="el-GR" sz="1000" baseline="0" dirty="0" smtClean="0">
                <a:solidFill>
                  <a:srgbClr val="5075BC"/>
                </a:solidFill>
                <a:ea typeface="+mn-ea"/>
                <a:cs typeface="+mn-cs"/>
              </a:rPr>
              <a:t> </a:t>
            </a:r>
            <a:r>
              <a:rPr lang="en-US" sz="1000" baseline="0" dirty="0" smtClean="0">
                <a:solidFill>
                  <a:srgbClr val="5075BC"/>
                </a:solidFill>
                <a:ea typeface="+mn-ea"/>
                <a:cs typeface="+mn-cs"/>
              </a:rPr>
              <a:t> : </a:t>
            </a:r>
            <a:r>
              <a:rPr lang="el-GR" sz="1000" baseline="0" dirty="0" smtClean="0">
                <a:solidFill>
                  <a:srgbClr val="5075BC"/>
                </a:solidFill>
                <a:ea typeface="+mn-ea"/>
                <a:cs typeface="+mn-cs"/>
              </a:rPr>
              <a:t>Η Δημιουργία του Κόσμου στην Αρχαία Ελληνική Μυθολογία. 2β. Κοσμογονία: Η Δημιουργία του Σύμπαντος και των θεών.</a:t>
            </a:r>
            <a:endParaRPr lang="en-US" sz="1000" dirty="0">
              <a:solidFill>
                <a:srgbClr val="5075BC"/>
              </a:solidFill>
              <a:ea typeface="ＭＳ Ｐゴシック" pitchFamily="34" charset="-128"/>
              <a:cs typeface="+mn-cs"/>
            </a:endParaRPr>
          </a:p>
        </p:txBody>
      </p:sp>
      <p:pic>
        <p:nvPicPr>
          <p:cNvPr id="5" name="Picture 4"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20897694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97682096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B</a:t>
            </a:r>
            <a:r>
              <a:rPr lang="el-GR" sz="1000" baseline="0" dirty="0" smtClean="0">
                <a:solidFill>
                  <a:srgbClr val="5075BC"/>
                </a:solidFill>
                <a:ea typeface="+mn-ea"/>
                <a:cs typeface="+mn-cs"/>
              </a:rPr>
              <a:t> </a:t>
            </a:r>
            <a:r>
              <a:rPr lang="en-US" sz="1000" baseline="0" dirty="0" smtClean="0">
                <a:solidFill>
                  <a:srgbClr val="5075BC"/>
                </a:solidFill>
                <a:ea typeface="+mn-ea"/>
                <a:cs typeface="+mn-cs"/>
              </a:rPr>
              <a:t> : </a:t>
            </a:r>
            <a:r>
              <a:rPr lang="el-GR" sz="1000" baseline="0" dirty="0" smtClean="0">
                <a:solidFill>
                  <a:srgbClr val="5075BC"/>
                </a:solidFill>
                <a:ea typeface="+mn-ea"/>
                <a:cs typeface="+mn-cs"/>
              </a:rPr>
              <a:t>Η Δημιουργία του Κόσμου στην Αρχαία Ελληνική Μυθολογία. 2β. Κοσμογονία: Η Δημιουργία του Σύμπαντος και των θεών.</a:t>
            </a:r>
            <a:endParaRPr lang="en-US" sz="1000" dirty="0">
              <a:solidFill>
                <a:srgbClr val="5075BC"/>
              </a:solidFill>
              <a:ea typeface="ＭＳ Ｐゴシック" pitchFamily="34" charset="-128"/>
              <a:cs typeface="+mn-cs"/>
            </a:endParaRPr>
          </a:p>
        </p:txBody>
      </p:sp>
      <p:pic>
        <p:nvPicPr>
          <p:cNvPr id="8" name="Picture 7"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242649777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 B  : Η Δημιουργία του Κόσμου στην Αρχαία Ελληνική Μυθολογία. 2β. Κοσμογονία: Η Δημιουργία του Σύμπαντος και των θεών.</a:t>
            </a:r>
          </a:p>
          <a:p>
            <a:pPr fontAlgn="auto">
              <a:spcBef>
                <a:spcPts val="0"/>
              </a:spcBef>
              <a:spcAft>
                <a:spcPts val="0"/>
              </a:spcAft>
              <a:defRPr/>
            </a:pP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xmlns="" val="24981657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xmlns="" val="2685840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opencourses.uoa.gr/courses/PHIL5/"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8" Type="http://schemas.openxmlformats.org/officeDocument/2006/relationships/hyperlink" Target="https://commons.wikimedia.org/wiki/File:Francisco_de_Goya,_Saturno_devorando_a_su_hijo_(1819-1823).jpg" TargetMode="External"/><Relationship Id="rId3" Type="http://schemas.openxmlformats.org/officeDocument/2006/relationships/hyperlink" Target="https://commons.wikimedia.org/wiki/File:Musas.jpg" TargetMode="External"/><Relationship Id="rId7" Type="http://schemas.openxmlformats.org/officeDocument/2006/relationships/hyperlink" Target="http://www.theoi.com/Galleries.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www.theoi.com/Gallery/R16.1.html" TargetMode="External"/><Relationship Id="rId5" Type="http://schemas.openxmlformats.org/officeDocument/2006/relationships/hyperlink" Target="https://en.wikipedia.org/wiki/List_of_countries'_copyright_length" TargetMode="External"/><Relationship Id="rId4" Type="http://schemas.openxmlformats.org/officeDocument/2006/relationships/hyperlink" Target="https://en.wikipedia.org/wiki/public_domain" TargetMode="External"/><Relationship Id="rId9" Type="http://schemas.openxmlformats.org/officeDocument/2006/relationships/hyperlink" Target="https://upload.wikimedia.org/wikipedia/commons/8/82/Francisco_de_Goya,_Saturno_devorando_a_su_hijo_(1819-1823).jpg"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wga.hu/support/viewer/z.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mlahanas.de/Greeks/Gods/Myth/ZeusTyphoeus.jpg" TargetMode="External"/><Relationship Id="rId5" Type="http://schemas.openxmlformats.org/officeDocument/2006/relationships/hyperlink" Target="https://el.wikipedia.org/w/index.php?title=%CE%9A%CE%B1%CF%84%CE%B7%CE%B3%CE%BF%CF%81%CE%AF%CE%B1:%CE%91%CF%81%CF%87%CE%B5%CE%AF%CE%B1_%CF%87%CF%89%CF%81%CE%AF%CF%82_%CE%BC%CE%B7%CF%87%CE%B1%CE%BD%CE%B9%CE%BA%CE%AC_%CE%B1%CE%BD%CE%B1%CE%B3%CE%BD%CF%8E%CF%83%CE%B9%CE%BC%CE%B7_%CE%AC%CE%B4%CE%B5%CE%B9%CE%B1&amp;filefrom=Simvola.JPG#mw-category-media" TargetMode="External"/><Relationship Id="rId4" Type="http://schemas.openxmlformats.org/officeDocument/2006/relationships/hyperlink" Target="http://www.wga.hu/frames-e.html?/html/a/agostin/"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576" y="1772816"/>
            <a:ext cx="7632849" cy="1339463"/>
          </a:xfrm>
        </p:spPr>
        <p:txBody>
          <a:bodyPr>
            <a:normAutofit fontScale="90000"/>
          </a:bodyPr>
          <a:lstStyle/>
          <a:p>
            <a:r>
              <a:rPr lang="el-GR" dirty="0"/>
              <a:t>ΚΦΑ 14 Εισαγωγή στην Αρχαία Ελληνική Μυθολογία</a:t>
            </a:r>
            <a:r>
              <a:rPr lang="en-US" dirty="0"/>
              <a:t> </a:t>
            </a:r>
            <a:r>
              <a:rPr lang="el-GR" dirty="0"/>
              <a:t>και </a:t>
            </a:r>
            <a:r>
              <a:rPr lang="el-GR" dirty="0" smtClean="0"/>
              <a:t>Θρησκεία</a:t>
            </a:r>
            <a:endParaRPr lang="en-US" sz="3600" dirty="0">
              <a:solidFill>
                <a:srgbClr val="5075BC"/>
              </a:solidFill>
            </a:endParaRPr>
          </a:p>
        </p:txBody>
      </p:sp>
      <p:sp>
        <p:nvSpPr>
          <p:cNvPr id="2051" name="Rectangle 3"/>
          <p:cNvSpPr>
            <a:spLocks noGrp="1" noChangeArrowheads="1"/>
          </p:cNvSpPr>
          <p:nvPr>
            <p:ph type="subTitle" idx="1"/>
          </p:nvPr>
        </p:nvSpPr>
        <p:spPr>
          <a:xfrm>
            <a:off x="1575504" y="3130814"/>
            <a:ext cx="5992992" cy="2376264"/>
          </a:xfrm>
        </p:spPr>
        <p:txBody>
          <a:bodyPr>
            <a:normAutofit fontScale="25000" lnSpcReduction="20000"/>
          </a:bodyPr>
          <a:lstStyle/>
          <a:p>
            <a:r>
              <a:rPr lang="el-GR" sz="8800" dirty="0" smtClean="0">
                <a:solidFill>
                  <a:srgbClr val="5075BC"/>
                </a:solidFill>
              </a:rPr>
              <a:t>Ενότητα</a:t>
            </a:r>
            <a:r>
              <a:rPr lang="en-US" sz="8800" dirty="0" smtClean="0">
                <a:solidFill>
                  <a:srgbClr val="5075BC"/>
                </a:solidFill>
              </a:rPr>
              <a:t> </a:t>
            </a:r>
            <a:r>
              <a:rPr lang="en-US" sz="8800" dirty="0">
                <a:solidFill>
                  <a:srgbClr val="5075BC"/>
                </a:solidFill>
              </a:rPr>
              <a:t>B</a:t>
            </a:r>
            <a:r>
              <a:rPr lang="el-GR" sz="8800" dirty="0">
                <a:solidFill>
                  <a:srgbClr val="5075BC"/>
                </a:solidFill>
              </a:rPr>
              <a:t> </a:t>
            </a:r>
            <a:r>
              <a:rPr lang="en-US" sz="8800" dirty="0" smtClean="0">
                <a:solidFill>
                  <a:srgbClr val="5075BC"/>
                </a:solidFill>
              </a:rPr>
              <a:t>: </a:t>
            </a:r>
            <a:r>
              <a:rPr lang="el-GR" sz="8800" dirty="0"/>
              <a:t>Η Δημιουργία του Κόσμου στην Αρχαία Ελληνική Μυθολογία. </a:t>
            </a:r>
            <a:r>
              <a:rPr lang="el-GR" sz="8800" dirty="0" smtClean="0"/>
              <a:t/>
            </a:r>
            <a:br>
              <a:rPr lang="el-GR" sz="8800" dirty="0" smtClean="0"/>
            </a:br>
            <a:r>
              <a:rPr lang="el-GR" sz="8800" dirty="0" smtClean="0"/>
              <a:t>2β</a:t>
            </a:r>
            <a:r>
              <a:rPr lang="el-GR" sz="8800" dirty="0"/>
              <a:t>. Κοσμογονία: Η Δημιουργία του Σύμπαντος και των θεών.</a:t>
            </a:r>
            <a:endParaRPr lang="en-US" sz="8800" dirty="0">
              <a:ea typeface="ＭＳ Ｐゴシック" pitchFamily="34" charset="-128"/>
            </a:endParaRPr>
          </a:p>
          <a:p>
            <a:endParaRPr lang="el-GR" sz="8400" dirty="0" smtClean="0"/>
          </a:p>
          <a:p>
            <a:r>
              <a:rPr lang="el-GR" sz="8400" dirty="0" smtClean="0"/>
              <a:t>Μάθημα 3</a:t>
            </a:r>
            <a:r>
              <a:rPr lang="el-GR" sz="8400" baseline="30000" dirty="0" smtClean="0"/>
              <a:t>ο</a:t>
            </a:r>
            <a:r>
              <a:rPr lang="el-GR" sz="8400" dirty="0" smtClean="0"/>
              <a:t>: «</a:t>
            </a:r>
            <a:r>
              <a:rPr lang="el-GR" sz="8400" dirty="0"/>
              <a:t>Θεογονία – Κοσμογονία»</a:t>
            </a:r>
            <a:endParaRPr lang="en-US" sz="8400" dirty="0"/>
          </a:p>
          <a:p>
            <a:endParaRPr lang="el-GR" sz="8400" dirty="0"/>
          </a:p>
          <a:p>
            <a:r>
              <a:rPr lang="el-GR" sz="8400" dirty="0"/>
              <a:t>Σοφία</a:t>
            </a:r>
            <a:r>
              <a:rPr lang="en-US" sz="8400" dirty="0"/>
              <a:t> </a:t>
            </a:r>
            <a:r>
              <a:rPr lang="el-GR" sz="8400" dirty="0"/>
              <a:t>Παπαϊωάννου</a:t>
            </a:r>
          </a:p>
          <a:p>
            <a:r>
              <a:rPr lang="el-GR" sz="8400" dirty="0"/>
              <a:t>Φιλοσοφική Σχολή</a:t>
            </a:r>
          </a:p>
          <a:p>
            <a:r>
              <a:rPr lang="el-GR" sz="8400" dirty="0"/>
              <a:t>Τμήμα Φιλολογίας</a:t>
            </a:r>
            <a:endParaRPr lang="en-US" sz="8400" dirty="0"/>
          </a:p>
          <a:p>
            <a:endParaRPr lang="el-GR" sz="8400" dirty="0"/>
          </a:p>
          <a:p>
            <a:endParaRPr lang="el-GR" dirty="0" smtClean="0"/>
          </a:p>
          <a:p>
            <a:endParaRPr lang="el-GR" dirty="0"/>
          </a:p>
        </p:txBody>
      </p:sp>
    </p:spTree>
    <p:extLst>
      <p:ext uri="{BB962C8B-B14F-4D97-AF65-F5344CB8AC3E}">
        <p14:creationId xmlns:p14="http://schemas.microsoft.com/office/powerpoint/2010/main" xmlns="" val="14958358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792088"/>
          </a:xfrm>
        </p:spPr>
        <p:txBody>
          <a:bodyPr/>
          <a:lstStyle/>
          <a:p>
            <a:r>
              <a:rPr lang="el-GR" dirty="0" smtClean="0"/>
              <a:t>Στάδια της Κοσμογονίας</a:t>
            </a:r>
            <a:endParaRPr lang="el-GR" dirty="0"/>
          </a:p>
        </p:txBody>
      </p:sp>
      <p:sp>
        <p:nvSpPr>
          <p:cNvPr id="3" name="2 - Θέση περιεχομένου"/>
          <p:cNvSpPr>
            <a:spLocks noGrp="1"/>
          </p:cNvSpPr>
          <p:nvPr>
            <p:ph idx="1"/>
          </p:nvPr>
        </p:nvSpPr>
        <p:spPr>
          <a:xfrm>
            <a:off x="395536" y="1124744"/>
            <a:ext cx="8568952" cy="5400600"/>
          </a:xfrm>
        </p:spPr>
        <p:txBody>
          <a:bodyPr>
            <a:normAutofit fontScale="70000" lnSpcReduction="20000"/>
          </a:bodyPr>
          <a:lstStyle/>
          <a:p>
            <a:r>
              <a:rPr lang="el-GR" b="1" dirty="0" smtClean="0"/>
              <a:t>Προ-αρχικό Στάδιο </a:t>
            </a:r>
            <a:r>
              <a:rPr lang="el-GR" dirty="0" smtClean="0"/>
              <a:t>(Χάος, Γαία, Τάρταρα, Έρως)</a:t>
            </a:r>
          </a:p>
          <a:p>
            <a:pPr>
              <a:buNone/>
            </a:pPr>
            <a:r>
              <a:rPr lang="el-GR" u="sng" dirty="0" smtClean="0"/>
              <a:t>Παρθενογένεση</a:t>
            </a:r>
          </a:p>
          <a:p>
            <a:pPr>
              <a:buNone/>
            </a:pPr>
            <a:r>
              <a:rPr lang="el-GR" dirty="0" smtClean="0"/>
              <a:t>Το Χάος γεννά το Έρεβος και τη Νύχτα</a:t>
            </a:r>
          </a:p>
          <a:p>
            <a:pPr>
              <a:buNone/>
            </a:pPr>
            <a:r>
              <a:rPr lang="el-GR" dirty="0" smtClean="0"/>
              <a:t>Η Γαία γεννά τον Ουρανό </a:t>
            </a:r>
          </a:p>
          <a:p>
            <a:r>
              <a:rPr lang="el-GR" b="1" dirty="0" smtClean="0"/>
              <a:t>Πρώτο Στάδιο </a:t>
            </a:r>
            <a:r>
              <a:rPr lang="el-GR" dirty="0" smtClean="0"/>
              <a:t>(Γαία + Ουρανός) </a:t>
            </a:r>
          </a:p>
          <a:p>
            <a:pPr>
              <a:buNone/>
            </a:pPr>
            <a:r>
              <a:rPr lang="el-GR" dirty="0" smtClean="0"/>
              <a:t>Τιτάνες, 3 Κύκλωπες, 3 </a:t>
            </a:r>
            <a:r>
              <a:rPr lang="el-GR" dirty="0" err="1" smtClean="0"/>
              <a:t>Εκατόγχειρες</a:t>
            </a:r>
            <a:r>
              <a:rPr lang="el-GR" dirty="0" smtClean="0"/>
              <a:t> </a:t>
            </a:r>
          </a:p>
          <a:p>
            <a:pPr>
              <a:buNone/>
            </a:pPr>
            <a:r>
              <a:rPr lang="el-GR" dirty="0" smtClean="0"/>
              <a:t>Ο Ουρανός </a:t>
            </a:r>
            <a:r>
              <a:rPr lang="el-GR" dirty="0" smtClean="0">
                <a:solidFill>
                  <a:srgbClr val="00B050"/>
                </a:solidFill>
              </a:rPr>
              <a:t>θάβει τα παιδιά του μέσα στη Γαία</a:t>
            </a:r>
            <a:r>
              <a:rPr lang="el-GR" dirty="0" smtClean="0"/>
              <a:t>. Αδύνατον να γεννηθούν. Προσπάθεια να σταματήσει τη διαδικασία της Κοσμογονίας. </a:t>
            </a:r>
            <a:r>
              <a:rPr lang="en-US" dirty="0" smtClean="0"/>
              <a:t> </a:t>
            </a:r>
            <a:r>
              <a:rPr lang="el-GR" dirty="0" smtClean="0">
                <a:solidFill>
                  <a:srgbClr val="00B050"/>
                </a:solidFill>
              </a:rPr>
              <a:t>Η Γαία αντιδρά. </a:t>
            </a:r>
          </a:p>
          <a:p>
            <a:pPr>
              <a:buFont typeface="Wingdings" pitchFamily="2" charset="2"/>
              <a:buChar char="v"/>
            </a:pPr>
            <a:r>
              <a:rPr lang="el-GR" dirty="0" smtClean="0">
                <a:solidFill>
                  <a:srgbClr val="FF0000"/>
                </a:solidFill>
              </a:rPr>
              <a:t>Ο Κρόνος ευνουχίζει τον Ουρανό </a:t>
            </a:r>
          </a:p>
          <a:p>
            <a:pPr>
              <a:buNone/>
            </a:pPr>
            <a:r>
              <a:rPr lang="el-GR" dirty="0" smtClean="0"/>
              <a:t>Χωρισμός Ουρανού και Γαίας – Αλλεπάλληλες γεννήσεις</a:t>
            </a:r>
          </a:p>
          <a:p>
            <a:pPr>
              <a:buNone/>
            </a:pPr>
            <a:r>
              <a:rPr lang="el-GR" dirty="0" smtClean="0"/>
              <a:t>Από τα γεννητικά όργανα το Ουρανού: Γέννηση α) της Αφροδίτης αλλά και β) των </a:t>
            </a:r>
            <a:r>
              <a:rPr lang="el-GR" dirty="0" err="1" smtClean="0"/>
              <a:t>Ερινύων</a:t>
            </a:r>
            <a:r>
              <a:rPr lang="el-GR" dirty="0" smtClean="0"/>
              <a:t>  και των Γιγάντων</a:t>
            </a:r>
          </a:p>
          <a:p>
            <a:pPr>
              <a:buNone/>
            </a:pPr>
            <a:endParaRPr lang="el-G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648072"/>
          </a:xfrm>
        </p:spPr>
        <p:txBody>
          <a:bodyPr>
            <a:noAutofit/>
          </a:bodyPr>
          <a:lstStyle/>
          <a:p>
            <a:r>
              <a:rPr lang="el-GR" dirty="0" smtClean="0"/>
              <a:t>Στάδια της Κοσμογονίας (1)</a:t>
            </a:r>
            <a:endParaRPr lang="el-GR" dirty="0"/>
          </a:p>
        </p:txBody>
      </p:sp>
      <p:sp>
        <p:nvSpPr>
          <p:cNvPr id="3" name="2 - Θέση περιεχομένου"/>
          <p:cNvSpPr>
            <a:spLocks noGrp="1"/>
          </p:cNvSpPr>
          <p:nvPr>
            <p:ph idx="1"/>
          </p:nvPr>
        </p:nvSpPr>
        <p:spPr>
          <a:xfrm>
            <a:off x="179512" y="908720"/>
            <a:ext cx="8784976" cy="5760640"/>
          </a:xfrm>
        </p:spPr>
        <p:txBody>
          <a:bodyPr>
            <a:normAutofit fontScale="77500" lnSpcReduction="20000"/>
          </a:bodyPr>
          <a:lstStyle/>
          <a:p>
            <a:r>
              <a:rPr lang="el-GR" b="1" dirty="0" smtClean="0"/>
              <a:t>Δεύτερο Στάδιο </a:t>
            </a:r>
            <a:r>
              <a:rPr lang="el-GR" dirty="0" smtClean="0"/>
              <a:t>(Κρόνος + Ρέα) </a:t>
            </a:r>
          </a:p>
          <a:p>
            <a:pPr lvl="1">
              <a:buNone/>
            </a:pPr>
            <a:r>
              <a:rPr lang="el-GR" dirty="0" smtClean="0"/>
              <a:t>Ο Κρόνος φυλακίζει τους Κύκλωπες και τους </a:t>
            </a:r>
            <a:r>
              <a:rPr lang="el-GR" dirty="0" err="1" smtClean="0"/>
              <a:t>Εκατόγχειρες</a:t>
            </a:r>
            <a:r>
              <a:rPr lang="el-GR" dirty="0" smtClean="0"/>
              <a:t> </a:t>
            </a:r>
            <a:r>
              <a:rPr lang="el-GR" dirty="0" smtClean="0">
                <a:solidFill>
                  <a:srgbClr val="00B050"/>
                </a:solidFill>
              </a:rPr>
              <a:t>στα έγκατα της Γαίας</a:t>
            </a:r>
            <a:r>
              <a:rPr lang="el-GR" dirty="0" smtClean="0"/>
              <a:t> </a:t>
            </a:r>
          </a:p>
          <a:p>
            <a:pPr lvl="1">
              <a:buNone/>
            </a:pPr>
            <a:r>
              <a:rPr lang="el-GR" dirty="0" smtClean="0"/>
              <a:t>Ο Κρόνος καταπίνει τα πέντε πρώτα παιδιά του. Δεν εμπιστεύεται το θηλυκό στοιχείο / Ρέα, και για να μην έχει την μοίρα του Ουρανού </a:t>
            </a:r>
          </a:p>
          <a:p>
            <a:pPr lvl="0">
              <a:buFont typeface="Wingdings" pitchFamily="2" charset="2"/>
              <a:buChar char="v"/>
            </a:pPr>
            <a:r>
              <a:rPr lang="el-GR" dirty="0" smtClean="0">
                <a:solidFill>
                  <a:srgbClr val="FF0000"/>
                </a:solidFill>
              </a:rPr>
              <a:t>Η Άνοδος του Δία</a:t>
            </a:r>
            <a:r>
              <a:rPr lang="en-US" dirty="0" smtClean="0">
                <a:solidFill>
                  <a:srgbClr val="FF0000"/>
                </a:solidFill>
              </a:rPr>
              <a:t> </a:t>
            </a:r>
            <a:endParaRPr lang="el-GR" dirty="0" smtClean="0">
              <a:solidFill>
                <a:srgbClr val="FF0000"/>
              </a:solidFill>
            </a:endParaRPr>
          </a:p>
          <a:p>
            <a:pPr lvl="1"/>
            <a:r>
              <a:rPr lang="el-GR" dirty="0" smtClean="0"/>
              <a:t>Μυστική γέννηση </a:t>
            </a:r>
            <a:r>
              <a:rPr lang="en-US" dirty="0" smtClean="0"/>
              <a:t>(</a:t>
            </a:r>
            <a:r>
              <a:rPr lang="el-GR" dirty="0" smtClean="0"/>
              <a:t>Κρήτη</a:t>
            </a:r>
            <a:r>
              <a:rPr lang="en-US" dirty="0" smtClean="0"/>
              <a:t>) </a:t>
            </a:r>
            <a:r>
              <a:rPr lang="el-GR" dirty="0" smtClean="0"/>
              <a:t>…. Αντί του μωρού Δία… </a:t>
            </a:r>
          </a:p>
          <a:p>
            <a:pPr lvl="1"/>
            <a:r>
              <a:rPr lang="el-GR" dirty="0" smtClean="0"/>
              <a:t>(</a:t>
            </a:r>
            <a:r>
              <a:rPr lang="el-GR" dirty="0" smtClean="0">
                <a:solidFill>
                  <a:srgbClr val="00B050"/>
                </a:solidFill>
              </a:rPr>
              <a:t>Ύστερα από συμβουλή της Γαίας </a:t>
            </a:r>
            <a:r>
              <a:rPr lang="el-GR" dirty="0" smtClean="0"/>
              <a:t>)Ο Κρόνος καταπίνει μία πέτρα</a:t>
            </a:r>
          </a:p>
          <a:p>
            <a:pPr lvl="1"/>
            <a:r>
              <a:rPr lang="el-GR" dirty="0" smtClean="0"/>
              <a:t>Ο Κρόνος ξερνά τα αδέλφια του Δία (</a:t>
            </a:r>
            <a:r>
              <a:rPr lang="el-GR" dirty="0" smtClean="0">
                <a:solidFill>
                  <a:srgbClr val="00B050"/>
                </a:solidFill>
              </a:rPr>
              <a:t>με τη μεσολάβηση της  Γαίας</a:t>
            </a:r>
            <a:r>
              <a:rPr lang="el-GR" dirty="0" smtClean="0"/>
              <a:t>). </a:t>
            </a:r>
            <a:r>
              <a:rPr lang="en-US" dirty="0" smtClean="0"/>
              <a:t> </a:t>
            </a:r>
            <a:endParaRPr lang="el-GR" dirty="0" smtClean="0"/>
          </a:p>
          <a:p>
            <a:pPr lvl="0">
              <a:buFont typeface="Wingdings" pitchFamily="2" charset="2"/>
              <a:buChar char="v"/>
            </a:pPr>
            <a:r>
              <a:rPr lang="el-GR" dirty="0" smtClean="0">
                <a:solidFill>
                  <a:srgbClr val="FF0000"/>
                </a:solidFill>
              </a:rPr>
              <a:t>Δίας </a:t>
            </a:r>
            <a:r>
              <a:rPr lang="en-US" dirty="0" smtClean="0">
                <a:solidFill>
                  <a:srgbClr val="FF0000"/>
                </a:solidFill>
              </a:rPr>
              <a:t>vs. </a:t>
            </a:r>
            <a:r>
              <a:rPr lang="el-GR" dirty="0" smtClean="0">
                <a:solidFill>
                  <a:srgbClr val="FF0000"/>
                </a:solidFill>
              </a:rPr>
              <a:t>Κρόνος και Τιτάνες</a:t>
            </a:r>
          </a:p>
          <a:p>
            <a:pPr lvl="1"/>
            <a:r>
              <a:rPr lang="el-GR" dirty="0" smtClean="0"/>
              <a:t>Ο Δίας ελευθερώνει και συμμαχεί με τους Κύκλωπες και τους </a:t>
            </a:r>
            <a:r>
              <a:rPr lang="el-GR" dirty="0" err="1" smtClean="0"/>
              <a:t>Εγκατόγχειρες</a:t>
            </a:r>
            <a:r>
              <a:rPr lang="el-GR" dirty="0" smtClean="0"/>
              <a:t>  (</a:t>
            </a:r>
            <a:r>
              <a:rPr lang="el-GR" dirty="0" smtClean="0">
                <a:solidFill>
                  <a:srgbClr val="00B050"/>
                </a:solidFill>
              </a:rPr>
              <a:t>τα παιδιά της Γαίας</a:t>
            </a:r>
            <a:r>
              <a:rPr lang="el-GR" dirty="0" smtClean="0"/>
              <a:t>)</a:t>
            </a:r>
          </a:p>
          <a:p>
            <a:pPr lvl="1"/>
            <a:r>
              <a:rPr lang="el-GR" dirty="0" smtClean="0"/>
              <a:t>Ο Κρόνος και οι Τιτάνες ηττώνται και φυλακίζονται </a:t>
            </a:r>
            <a:r>
              <a:rPr lang="el-GR" dirty="0" smtClean="0">
                <a:solidFill>
                  <a:srgbClr val="00B050"/>
                </a:solidFill>
              </a:rPr>
              <a:t>στα σπλάγχνα της Γαίας</a:t>
            </a:r>
            <a:r>
              <a:rPr lang="el-GR"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0"/>
            <a:ext cx="8229600" cy="764704"/>
          </a:xfrm>
        </p:spPr>
        <p:txBody>
          <a:bodyPr/>
          <a:lstStyle/>
          <a:p>
            <a:r>
              <a:rPr lang="el-GR" dirty="0" smtClean="0"/>
              <a:t>Στάδια της Κοσμογονίας (2) </a:t>
            </a:r>
            <a:endParaRPr lang="el-GR" dirty="0"/>
          </a:p>
        </p:txBody>
      </p:sp>
      <p:sp>
        <p:nvSpPr>
          <p:cNvPr id="3" name="2 - Θέση περιεχομένου"/>
          <p:cNvSpPr>
            <a:spLocks noGrp="1"/>
          </p:cNvSpPr>
          <p:nvPr>
            <p:ph idx="1"/>
          </p:nvPr>
        </p:nvSpPr>
        <p:spPr>
          <a:xfrm>
            <a:off x="457200" y="764704"/>
            <a:ext cx="8229600" cy="5904656"/>
          </a:xfrm>
        </p:spPr>
        <p:txBody>
          <a:bodyPr>
            <a:normAutofit fontScale="77500" lnSpcReduction="20000"/>
          </a:bodyPr>
          <a:lstStyle/>
          <a:p>
            <a:pPr lvl="0">
              <a:buFont typeface="Wingdings" pitchFamily="2" charset="2"/>
              <a:buChar char="v"/>
            </a:pPr>
            <a:r>
              <a:rPr lang="el-GR" dirty="0" smtClean="0">
                <a:solidFill>
                  <a:srgbClr val="FF0000"/>
                </a:solidFill>
              </a:rPr>
              <a:t>Δίας </a:t>
            </a:r>
            <a:r>
              <a:rPr lang="en-US" dirty="0" smtClean="0">
                <a:solidFill>
                  <a:srgbClr val="FF0000"/>
                </a:solidFill>
              </a:rPr>
              <a:t>vs. </a:t>
            </a:r>
            <a:r>
              <a:rPr lang="el-GR" dirty="0" err="1" smtClean="0">
                <a:solidFill>
                  <a:srgbClr val="FF0000"/>
                </a:solidFill>
              </a:rPr>
              <a:t>Τυφών</a:t>
            </a:r>
            <a:r>
              <a:rPr lang="el-GR" dirty="0" smtClean="0">
                <a:solidFill>
                  <a:srgbClr val="FF0000"/>
                </a:solidFill>
              </a:rPr>
              <a:t> </a:t>
            </a:r>
            <a:r>
              <a:rPr lang="en-US" dirty="0" smtClean="0">
                <a:solidFill>
                  <a:srgbClr val="FF0000"/>
                </a:solidFill>
              </a:rPr>
              <a:t>(</a:t>
            </a:r>
            <a:r>
              <a:rPr lang="el-GR" dirty="0" err="1" smtClean="0">
                <a:solidFill>
                  <a:srgbClr val="FF0000"/>
                </a:solidFill>
              </a:rPr>
              <a:t>Τυφωεύς</a:t>
            </a:r>
            <a:r>
              <a:rPr lang="en-US" dirty="0" smtClean="0">
                <a:solidFill>
                  <a:srgbClr val="FF0000"/>
                </a:solidFill>
              </a:rPr>
              <a:t>) </a:t>
            </a:r>
            <a:endParaRPr lang="el-GR" dirty="0" smtClean="0">
              <a:solidFill>
                <a:srgbClr val="FF0000"/>
              </a:solidFill>
            </a:endParaRPr>
          </a:p>
          <a:p>
            <a:pPr lvl="1"/>
            <a:r>
              <a:rPr lang="el-GR" dirty="0" smtClean="0">
                <a:solidFill>
                  <a:srgbClr val="00B050"/>
                </a:solidFill>
              </a:rPr>
              <a:t>Γόνος της Γαίας</a:t>
            </a:r>
            <a:r>
              <a:rPr lang="el-GR" dirty="0" smtClean="0"/>
              <a:t>, τέρας, πελώριος, ερπετό (</a:t>
            </a:r>
            <a:r>
              <a:rPr lang="el-GR" dirty="0" err="1" smtClean="0"/>
              <a:t>παρθενογέννεση</a:t>
            </a:r>
            <a:r>
              <a:rPr lang="el-GR" dirty="0" smtClean="0"/>
              <a:t>)</a:t>
            </a:r>
          </a:p>
          <a:p>
            <a:pPr lvl="1"/>
            <a:r>
              <a:rPr lang="el-GR" u="sng" dirty="0" smtClean="0"/>
              <a:t>Τελική σύγκρουση με τη Γαία </a:t>
            </a:r>
            <a:r>
              <a:rPr lang="el-GR" dirty="0" smtClean="0"/>
              <a:t>και οριστική ρήξη: οι Ολύμπιοι είναι ουράνιες θεότητες </a:t>
            </a:r>
            <a:endParaRPr lang="el-GR" b="1" dirty="0" smtClean="0"/>
          </a:p>
          <a:p>
            <a:r>
              <a:rPr lang="el-GR" b="1" dirty="0" smtClean="0"/>
              <a:t>Τρίτο Στάδιο </a:t>
            </a:r>
            <a:r>
              <a:rPr lang="el-GR" dirty="0" smtClean="0"/>
              <a:t>(Δίας + διάφορες σύζυγοι)</a:t>
            </a:r>
          </a:p>
          <a:p>
            <a:pPr lvl="1"/>
            <a:r>
              <a:rPr lang="el-GR" dirty="0" smtClean="0"/>
              <a:t>Το σύμπαν αρχίζει να μπαίνει σε τάξη. Τέλος Κοσμογονικών αναταραχών. </a:t>
            </a:r>
          </a:p>
          <a:p>
            <a:pPr lvl="1"/>
            <a:r>
              <a:rPr lang="el-GR" dirty="0" err="1" smtClean="0"/>
              <a:t>Μήτις</a:t>
            </a:r>
            <a:r>
              <a:rPr lang="el-GR" dirty="0" smtClean="0"/>
              <a:t>-&gt; </a:t>
            </a:r>
            <a:r>
              <a:rPr lang="el-GR" dirty="0" smtClean="0">
                <a:solidFill>
                  <a:srgbClr val="00B050"/>
                </a:solidFill>
              </a:rPr>
              <a:t>Αθηνά</a:t>
            </a:r>
          </a:p>
          <a:p>
            <a:pPr lvl="1"/>
            <a:r>
              <a:rPr lang="el-GR" dirty="0" smtClean="0"/>
              <a:t>Θέμις-&gt; 3 Ώρες (Ευνομία, Δίκη, Ειρήνη) + 3 Μοίρες </a:t>
            </a:r>
          </a:p>
          <a:p>
            <a:pPr lvl="1"/>
            <a:r>
              <a:rPr lang="el-GR" dirty="0" smtClean="0"/>
              <a:t>Ευρυνόμη-&gt; 3 Χάριτες</a:t>
            </a:r>
          </a:p>
          <a:p>
            <a:pPr lvl="1"/>
            <a:r>
              <a:rPr lang="el-GR" dirty="0" smtClean="0"/>
              <a:t>Δήμητρα-&gt; Περσεφόνη</a:t>
            </a:r>
          </a:p>
          <a:p>
            <a:pPr lvl="1"/>
            <a:r>
              <a:rPr lang="el-GR" dirty="0" smtClean="0"/>
              <a:t>Μνημοσύνη-&gt; 9 </a:t>
            </a:r>
            <a:r>
              <a:rPr lang="el-GR" dirty="0" smtClean="0">
                <a:solidFill>
                  <a:srgbClr val="FF0000"/>
                </a:solidFill>
              </a:rPr>
              <a:t>Μούσες </a:t>
            </a:r>
          </a:p>
          <a:p>
            <a:pPr lvl="1"/>
            <a:r>
              <a:rPr lang="el-GR" dirty="0" smtClean="0"/>
              <a:t>Λητώ-&gt; Απόλλων + Άρτεμις</a:t>
            </a:r>
          </a:p>
          <a:p>
            <a:pPr lvl="1"/>
            <a:r>
              <a:rPr lang="el-GR" dirty="0" smtClean="0"/>
              <a:t>Ήρα-&gt; Ήβη, Άρης, Ειλειθυία.</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Θέση εικόνας 1" descr=" Η Ρέα παραδίδει την πέτρα – ‘μωρό’ αντί για τον Δία στον Κρόνο. &#10;Ανάγλυφο 160 μ.Χ. Ρώμη-Μουσείο του Καπιτωλίου &#10;"/>
          <p:cNvPicPr>
            <a:picLocks noGrp="1" noChangeAspect="1"/>
          </p:cNvPicPr>
          <p:nvPr>
            <p:ph type="pic" idx="1"/>
          </p:nvPr>
        </p:nvPicPr>
        <p:blipFill rotWithShape="1">
          <a:blip r:embed="rId3" cstate="print">
            <a:extLst>
              <a:ext uri="{28A0092B-C50C-407E-A947-70E740481C1C}">
                <a14:useLocalDpi xmlns:a14="http://schemas.microsoft.com/office/drawing/2010/main" xmlns="" val="0"/>
              </a:ext>
            </a:extLst>
          </a:blip>
          <a:srcRect t="-548" b="685"/>
          <a:stretch/>
        </p:blipFill>
        <p:spPr>
          <a:xfrm>
            <a:off x="457200" y="1268760"/>
            <a:ext cx="4618856" cy="4910354"/>
          </a:xfrm>
        </p:spPr>
      </p:pic>
      <p:sp>
        <p:nvSpPr>
          <p:cNvPr id="7" name="6 - Θέση κειμένου" descr="Ανάγλυφο 160 μ.Χ. Ρώμη-Μουσείο του Καπιτωλίου &#10;"/>
          <p:cNvSpPr>
            <a:spLocks noGrp="1"/>
          </p:cNvSpPr>
          <p:nvPr>
            <p:ph type="body" sz="half" idx="2"/>
          </p:nvPr>
        </p:nvSpPr>
        <p:spPr>
          <a:xfrm>
            <a:off x="5364088" y="3933056"/>
            <a:ext cx="2736322" cy="2095128"/>
          </a:xfrm>
        </p:spPr>
        <p:txBody>
          <a:bodyPr>
            <a:noAutofit/>
          </a:bodyPr>
          <a:lstStyle/>
          <a:p>
            <a:r>
              <a:rPr lang="el-GR" sz="1800" b="1" dirty="0" smtClean="0"/>
              <a:t>Εικόνα 2</a:t>
            </a:r>
            <a:r>
              <a:rPr lang="el-GR" sz="1800" dirty="0" smtClean="0"/>
              <a:t>. Η Ρέα παραδίδει την πέτρα – ‘μωρό’ αντί για τον Δία στον Κρόνο. </a:t>
            </a:r>
          </a:p>
          <a:p>
            <a:r>
              <a:rPr lang="el-GR" sz="1800" dirty="0" smtClean="0"/>
              <a:t>Ανάγλυφο 160 </a:t>
            </a:r>
            <a:r>
              <a:rPr lang="el-GR" sz="1800" dirty="0" err="1" smtClean="0"/>
              <a:t>μ.Χ</a:t>
            </a:r>
            <a:r>
              <a:rPr lang="el-GR" sz="1800" dirty="0" smtClean="0"/>
              <a:t>. Ρώμη-Μουσείο του Καπιτωλίου </a:t>
            </a:r>
            <a:endParaRPr lang="el-GR" sz="1800" dirty="0"/>
          </a:p>
        </p:txBody>
      </p:sp>
      <p:sp>
        <p:nvSpPr>
          <p:cNvPr id="3" name="Τίτλος 2"/>
          <p:cNvSpPr>
            <a:spLocks noGrp="1"/>
          </p:cNvSpPr>
          <p:nvPr>
            <p:ph type="title"/>
          </p:nvPr>
        </p:nvSpPr>
        <p:spPr/>
        <p:txBody>
          <a:bodyPr/>
          <a:lstStyle/>
          <a:p>
            <a:r>
              <a:rPr lang="el-GR" dirty="0" smtClean="0"/>
              <a:t>Ρέα και Κρόνος</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Θέση περιεχομένου 6" descr="Francisco Goya,&#10;Κρόνος,&#10;c. 1821-1823&#10;146 x 83 cm&#10;Museo del Prado, Μαδρίτη &#10;"/>
          <p:cNvPicPr>
            <a:picLocks noGrp="1" noChangeAspect="1"/>
          </p:cNvPicPr>
          <p:nvPr>
            <p:ph type="pic" idx="1"/>
          </p:nvPr>
        </p:nvPicPr>
        <p:blipFill rotWithShape="1">
          <a:blip r:embed="rId3" cstate="print">
            <a:extLst>
              <a:ext uri="{28A0092B-C50C-407E-A947-70E740481C1C}">
                <a14:useLocalDpi xmlns:a14="http://schemas.microsoft.com/office/drawing/2010/main" xmlns="" val="0"/>
              </a:ext>
            </a:extLst>
          </a:blip>
          <a:srcRect l="-1" t="13798" r="-539" b="11536"/>
          <a:stretch/>
        </p:blipFill>
        <p:spPr>
          <a:xfrm>
            <a:off x="819597" y="1352907"/>
            <a:ext cx="3744416" cy="4839211"/>
          </a:xfrm>
        </p:spPr>
      </p:pic>
      <p:sp>
        <p:nvSpPr>
          <p:cNvPr id="4" name="Θέση κειμένου 3" descr="Francisco Goya,&#10;Κρόνος,&#10;c. 1821-1823&#10;146 x 83 cm&#10;Museo del Prado, Μαδρίτη &#10;"/>
          <p:cNvSpPr>
            <a:spLocks noGrp="1"/>
          </p:cNvSpPr>
          <p:nvPr>
            <p:ph type="body" sz="half" idx="2"/>
          </p:nvPr>
        </p:nvSpPr>
        <p:spPr>
          <a:xfrm>
            <a:off x="5587553" y="3662636"/>
            <a:ext cx="3096344" cy="2592288"/>
          </a:xfrm>
        </p:spPr>
        <p:txBody>
          <a:bodyPr>
            <a:normAutofit/>
          </a:bodyPr>
          <a:lstStyle/>
          <a:p>
            <a:r>
              <a:rPr lang="el-GR" b="1" dirty="0" smtClean="0"/>
              <a:t>Εικόνα 3.</a:t>
            </a:r>
          </a:p>
          <a:p>
            <a:r>
              <a:rPr lang="en-US" dirty="0" smtClean="0"/>
              <a:t>Francisco Goya</a:t>
            </a:r>
            <a:r>
              <a:rPr lang="el-GR" dirty="0" smtClean="0"/>
              <a:t>,</a:t>
            </a:r>
            <a:endParaRPr lang="en-US" dirty="0"/>
          </a:p>
          <a:p>
            <a:r>
              <a:rPr lang="el-GR" dirty="0" smtClean="0"/>
              <a:t>Κρόνος,</a:t>
            </a:r>
            <a:r>
              <a:rPr lang="en-US" dirty="0"/>
              <a:t/>
            </a:r>
            <a:br>
              <a:rPr lang="en-US" dirty="0"/>
            </a:br>
            <a:r>
              <a:rPr lang="en-US" dirty="0"/>
              <a:t>c. 1821-1823</a:t>
            </a:r>
            <a:br>
              <a:rPr lang="en-US" dirty="0"/>
            </a:br>
            <a:r>
              <a:rPr lang="en-US" dirty="0"/>
              <a:t>146 x 83 cm</a:t>
            </a:r>
            <a:br>
              <a:rPr lang="en-US" dirty="0"/>
            </a:br>
            <a:r>
              <a:rPr lang="en-US" dirty="0" err="1"/>
              <a:t>Museo</a:t>
            </a:r>
            <a:r>
              <a:rPr lang="en-US" dirty="0"/>
              <a:t> del Prado, </a:t>
            </a:r>
            <a:r>
              <a:rPr lang="el-GR" dirty="0"/>
              <a:t>Μαδρίτη</a:t>
            </a:r>
            <a:r>
              <a:rPr lang="en-US" dirty="0"/>
              <a:t> </a:t>
            </a:r>
          </a:p>
        </p:txBody>
      </p:sp>
      <p:sp>
        <p:nvSpPr>
          <p:cNvPr id="2" name="Τίτλος 1"/>
          <p:cNvSpPr>
            <a:spLocks noGrp="1"/>
          </p:cNvSpPr>
          <p:nvPr>
            <p:ph type="title"/>
          </p:nvPr>
        </p:nvSpPr>
        <p:spPr/>
        <p:txBody>
          <a:bodyPr/>
          <a:lstStyle/>
          <a:p>
            <a:r>
              <a:rPr lang="el-GR" dirty="0" smtClean="0"/>
              <a:t>Κρόνος</a:t>
            </a:r>
            <a:r>
              <a:rPr lang="en-US" dirty="0" smtClean="0"/>
              <a:t>, F. Goya</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Θέση περιεχομένου 6" descr=" Agostino di Duccio,&#10;Κρόνος&#10;c. 1456&#10;Μάρμαρο&#10;Tempio Malatestiano, Rimini &#10;"/>
          <p:cNvPicPr>
            <a:picLocks noGrp="1" noChangeAspect="1"/>
          </p:cNvPicPr>
          <p:nvPr>
            <p:ph type="pic" idx="1"/>
          </p:nvPr>
        </p:nvPicPr>
        <p:blipFill rotWithShape="1">
          <a:blip r:embed="rId3" cstate="print">
            <a:extLst>
              <a:ext uri="{28A0092B-C50C-407E-A947-70E740481C1C}">
                <a14:useLocalDpi xmlns:a14="http://schemas.microsoft.com/office/drawing/2010/main" xmlns="" val="0"/>
              </a:ext>
            </a:extLst>
          </a:blip>
          <a:srcRect t="10382" b="10693"/>
          <a:stretch/>
        </p:blipFill>
        <p:spPr>
          <a:xfrm>
            <a:off x="1331640" y="1416118"/>
            <a:ext cx="3491880" cy="4583029"/>
          </a:xfrm>
        </p:spPr>
      </p:pic>
      <p:sp>
        <p:nvSpPr>
          <p:cNvPr id="4" name="Θέση κειμένου 3" descr="c. 1456&#10;Μάρμαρο&#10;Tempio Malatestiano, Rimini &#10;"/>
          <p:cNvSpPr>
            <a:spLocks noGrp="1"/>
          </p:cNvSpPr>
          <p:nvPr>
            <p:ph type="body" sz="half" idx="2"/>
          </p:nvPr>
        </p:nvSpPr>
        <p:spPr>
          <a:xfrm>
            <a:off x="5868144" y="2564904"/>
            <a:ext cx="2448272" cy="3175248"/>
          </a:xfrm>
        </p:spPr>
        <p:txBody>
          <a:bodyPr>
            <a:normAutofit/>
          </a:bodyPr>
          <a:lstStyle/>
          <a:p>
            <a:r>
              <a:rPr lang="el-GR" b="1" dirty="0" smtClean="0"/>
              <a:t>Εικόνα 4.</a:t>
            </a:r>
            <a:endParaRPr lang="en-US" b="1" dirty="0" smtClean="0"/>
          </a:p>
          <a:p>
            <a:r>
              <a:rPr lang="en-US" dirty="0"/>
              <a:t>Agostino di </a:t>
            </a:r>
            <a:r>
              <a:rPr lang="en-US" dirty="0" err="1" smtClean="0"/>
              <a:t>Duccio</a:t>
            </a:r>
            <a:r>
              <a:rPr lang="en-US" dirty="0"/>
              <a:t>, </a:t>
            </a:r>
            <a:br>
              <a:rPr lang="en-US" dirty="0"/>
            </a:br>
            <a:r>
              <a:rPr lang="el-GR" dirty="0"/>
              <a:t>Κρόνος</a:t>
            </a:r>
            <a:r>
              <a:rPr lang="en-US" dirty="0"/>
              <a:t/>
            </a:r>
            <a:br>
              <a:rPr lang="en-US" dirty="0"/>
            </a:br>
            <a:r>
              <a:rPr lang="en-US" dirty="0"/>
              <a:t>c. 1456</a:t>
            </a:r>
            <a:br>
              <a:rPr lang="en-US" dirty="0"/>
            </a:br>
            <a:r>
              <a:rPr lang="el-GR" dirty="0"/>
              <a:t>Μάρμαρο</a:t>
            </a:r>
            <a:r>
              <a:rPr lang="en-US" dirty="0"/>
              <a:t/>
            </a:r>
            <a:br>
              <a:rPr lang="en-US" dirty="0"/>
            </a:br>
            <a:r>
              <a:rPr lang="en-US" dirty="0" err="1"/>
              <a:t>Tempio</a:t>
            </a:r>
            <a:r>
              <a:rPr lang="en-US" dirty="0"/>
              <a:t> </a:t>
            </a:r>
            <a:r>
              <a:rPr lang="en-US" dirty="0" err="1"/>
              <a:t>Malatestiano</a:t>
            </a:r>
            <a:r>
              <a:rPr lang="en-US" dirty="0"/>
              <a:t>, Rimini </a:t>
            </a:r>
          </a:p>
          <a:p>
            <a:endParaRPr lang="el-GR" dirty="0"/>
          </a:p>
        </p:txBody>
      </p:sp>
      <p:sp>
        <p:nvSpPr>
          <p:cNvPr id="2" name="Τίτλος 1"/>
          <p:cNvSpPr>
            <a:spLocks noGrp="1"/>
          </p:cNvSpPr>
          <p:nvPr>
            <p:ph type="title"/>
          </p:nvPr>
        </p:nvSpPr>
        <p:spPr/>
        <p:txBody>
          <a:bodyPr/>
          <a:lstStyle/>
          <a:p>
            <a:r>
              <a:rPr lang="el-GR" dirty="0" smtClean="0"/>
              <a:t>Κρόνος, </a:t>
            </a:r>
            <a:r>
              <a:rPr lang="en-US" dirty="0" err="1" smtClean="0"/>
              <a:t>Agostino</a:t>
            </a:r>
            <a:r>
              <a:rPr lang="en-US" dirty="0" smtClean="0"/>
              <a:t> </a:t>
            </a:r>
            <a:r>
              <a:rPr lang="en-US" dirty="0" smtClean="0"/>
              <a:t>di </a:t>
            </a:r>
            <a:r>
              <a:rPr lang="en-US" dirty="0" err="1" smtClean="0"/>
              <a:t>Duccio</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Μελανόμορφη Υδρία του 550 π.Χ. "/>
          <p:cNvPicPr>
            <a:picLocks noGrp="1" noChangeAspect="1"/>
          </p:cNvPicPr>
          <p:nvPr>
            <p:ph type="pic" idx="1"/>
          </p:nvPr>
        </p:nvPicPr>
        <p:blipFill>
          <a:blip r:embed="rId2" cstate="print"/>
          <a:srcRect t="3911" b="3911"/>
          <a:stretch>
            <a:fillRect/>
          </a:stretch>
        </p:blipFill>
        <p:spPr/>
      </p:pic>
      <p:sp>
        <p:nvSpPr>
          <p:cNvPr id="5" name="4 - Θέση κειμένου" descr="Μελανόμορφη Υδρία του 550 π.Χ. , &#10;"/>
          <p:cNvSpPr>
            <a:spLocks noGrp="1"/>
          </p:cNvSpPr>
          <p:nvPr>
            <p:ph type="body" sz="half" idx="2"/>
          </p:nvPr>
        </p:nvSpPr>
        <p:spPr/>
        <p:txBody>
          <a:bodyPr>
            <a:normAutofit/>
          </a:bodyPr>
          <a:lstStyle/>
          <a:p>
            <a:r>
              <a:rPr lang="el-GR" sz="2000" dirty="0" smtClean="0"/>
              <a:t>Μελανόμορφη Υδρία του 550 </a:t>
            </a:r>
            <a:r>
              <a:rPr lang="el-GR" sz="2000" dirty="0" err="1" smtClean="0"/>
              <a:t>π.Χ.</a:t>
            </a:r>
            <a:r>
              <a:rPr lang="el-GR" sz="2000" dirty="0" smtClean="0"/>
              <a:t> </a:t>
            </a:r>
            <a:endParaRPr lang="el-GR" sz="2000" dirty="0"/>
          </a:p>
        </p:txBody>
      </p:sp>
      <p:sp>
        <p:nvSpPr>
          <p:cNvPr id="2" name="1 - Τίτλος" descr="Δίας και Τυφωέας [Εικόνα από γραμματόσημο]&#10; "/>
          <p:cNvSpPr>
            <a:spLocks noGrp="1"/>
          </p:cNvSpPr>
          <p:nvPr>
            <p:ph type="title"/>
          </p:nvPr>
        </p:nvSpPr>
        <p:spPr/>
        <p:txBody>
          <a:bodyPr>
            <a:normAutofit fontScale="90000"/>
          </a:bodyPr>
          <a:lstStyle/>
          <a:p>
            <a:r>
              <a:rPr lang="el-GR" dirty="0" smtClean="0"/>
              <a:t>Δίας και </a:t>
            </a:r>
            <a:r>
              <a:rPr lang="el-GR" dirty="0" err="1" smtClean="0"/>
              <a:t>Τυφωέας</a:t>
            </a:r>
            <a:r>
              <a:rPr lang="el-GR" dirty="0" smtClean="0"/>
              <a:t> [Εικόνα από γραμματόσημο] </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1485900" y="1862827"/>
            <a:ext cx="6172200" cy="3394472"/>
          </a:xfrm>
        </p:spPr>
        <p:txBody>
          <a:bodyPr>
            <a:normAutofit/>
          </a:bodyPr>
          <a:lstStyle/>
          <a:p>
            <a:r>
              <a:rPr lang="el-GR" sz="1500" dirty="0"/>
              <a:t>Το παρόν εκπαιδευτικό υλικό έχει αναπτυχθεί </a:t>
            </a:r>
            <a:r>
              <a:rPr lang="el-GR" sz="1500" dirty="0" err="1"/>
              <a:t>στ</a:t>
            </a:r>
            <a:r>
              <a:rPr lang="en-US" sz="1500" dirty="0"/>
              <a:t>o</a:t>
            </a:r>
            <a:r>
              <a:rPr lang="el-GR" sz="1500" dirty="0"/>
              <a:t> </a:t>
            </a:r>
            <a:r>
              <a:rPr lang="el-GR" sz="1500" dirty="0" err="1"/>
              <a:t>πλαίσι</a:t>
            </a:r>
            <a:r>
              <a:rPr lang="en-US" sz="1500" dirty="0"/>
              <a:t>o</a:t>
            </a:r>
            <a:r>
              <a:rPr lang="el-GR" sz="1500" dirty="0"/>
              <a:t> του εκπαιδευτικού έργου του διδάσκοντα.</a:t>
            </a:r>
            <a:endParaRPr lang="en-US" sz="1500" dirty="0"/>
          </a:p>
          <a:p>
            <a:r>
              <a:rPr lang="el-GR" sz="1500" dirty="0"/>
              <a:t>Το έργο «</a:t>
            </a:r>
            <a:r>
              <a:rPr lang="el-GR" sz="1500" b="1" dirty="0"/>
              <a:t>Ανοικτά Ακαδημαϊκά Μαθήματα στο Πανεπιστήμιο Αθηνών</a:t>
            </a:r>
            <a:r>
              <a:rPr lang="el-GR" sz="1500" dirty="0"/>
              <a:t>» έχει χρηματοδοτήσει μόνο την αναδιαμόρφωση του εκπαιδευτικού υλικού. </a:t>
            </a:r>
            <a:endParaRPr lang="en-US" sz="1500" dirty="0"/>
          </a:p>
          <a:p>
            <a:r>
              <a:rPr lang="el-GR" sz="1500" dirty="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357754" y="4347102"/>
            <a:ext cx="4126230" cy="1040130"/>
          </a:xfrm>
          <a:prstGeom prst="rect">
            <a:avLst/>
          </a:prstGeom>
        </p:spPr>
      </p:pic>
    </p:spTree>
    <p:extLst>
      <p:ext uri="{BB962C8B-B14F-4D97-AF65-F5344CB8AC3E}">
        <p14:creationId xmlns:p14="http://schemas.microsoft.com/office/powerpoint/2010/main" xmlns="" val="30761012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300" dirty="0"/>
              <a:t>Σημειώματα</a:t>
            </a:r>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xmlns="" val="30259109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1063229"/>
            <a:ext cx="6858000" cy="85725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1352155" y="2276872"/>
            <a:ext cx="6439689" cy="3394472"/>
          </a:xfrm>
        </p:spPr>
        <p:txBody>
          <a:bodyPr>
            <a:normAutofit/>
          </a:bodyPr>
          <a:lstStyle/>
          <a:p>
            <a:pPr marL="0" indent="0">
              <a:buNone/>
            </a:pPr>
            <a:r>
              <a:rPr lang="el-GR" sz="1800" dirty="0"/>
              <a:t>Το παρόν έργο αποτελεί την έκδοση 1.0</a:t>
            </a:r>
          </a:p>
        </p:txBody>
      </p:sp>
    </p:spTree>
    <p:extLst>
      <p:ext uri="{BB962C8B-B14F-4D97-AF65-F5344CB8AC3E}">
        <p14:creationId xmlns:p14="http://schemas.microsoft.com/office/powerpoint/2010/main" xmlns="" val="1663851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304800" y="980728"/>
            <a:ext cx="8534400" cy="5509200"/>
          </a:xfrm>
          <a:prstGeom prst="rect">
            <a:avLst/>
          </a:prstGeom>
          <a:noFill/>
          <a:ln w="9525">
            <a:noFill/>
            <a:miter lim="800000"/>
            <a:headEnd/>
            <a:tailEnd/>
          </a:ln>
        </p:spPr>
        <p:txBody>
          <a:bodyPr wrap="square">
            <a:spAutoFit/>
          </a:bodyPr>
          <a:lstStyle/>
          <a:p>
            <a:r>
              <a:rPr lang="el-GR" sz="4400" dirty="0"/>
              <a:t>Κόσμος</a:t>
            </a:r>
            <a:r>
              <a:rPr lang="en-US" sz="4400" dirty="0"/>
              <a:t> = “</a:t>
            </a:r>
            <a:r>
              <a:rPr lang="el-GR" sz="4400" dirty="0"/>
              <a:t>τάξη</a:t>
            </a:r>
            <a:r>
              <a:rPr lang="en-US" sz="4400" dirty="0"/>
              <a:t>”</a:t>
            </a:r>
          </a:p>
          <a:p>
            <a:r>
              <a:rPr lang="el-GR" sz="4400" dirty="0"/>
              <a:t>Γόνος</a:t>
            </a:r>
            <a:r>
              <a:rPr lang="en-US" sz="4400" dirty="0"/>
              <a:t> &lt; “</a:t>
            </a:r>
            <a:r>
              <a:rPr lang="el-GR" sz="4400" dirty="0"/>
              <a:t>γέννηση</a:t>
            </a:r>
            <a:r>
              <a:rPr lang="en-US" sz="4400" dirty="0"/>
              <a:t>”</a:t>
            </a:r>
          </a:p>
          <a:p>
            <a:endParaRPr lang="en-US" sz="4400" dirty="0"/>
          </a:p>
          <a:p>
            <a:r>
              <a:rPr lang="el-GR" sz="4400" dirty="0">
                <a:solidFill>
                  <a:schemeClr val="tx2"/>
                </a:solidFill>
              </a:rPr>
              <a:t>Κοσμογονία</a:t>
            </a:r>
            <a:r>
              <a:rPr lang="en-US" sz="4400" dirty="0">
                <a:solidFill>
                  <a:schemeClr val="tx2"/>
                </a:solidFill>
              </a:rPr>
              <a:t>: </a:t>
            </a:r>
            <a:r>
              <a:rPr lang="en-US" sz="4400" dirty="0"/>
              <a:t>“</a:t>
            </a:r>
            <a:r>
              <a:rPr lang="el-GR" sz="4400" dirty="0"/>
              <a:t>Μια θεωρία που αφορά τη δημιουργία του σύμπαντος = παγκόσμιας τάξης</a:t>
            </a:r>
            <a:r>
              <a:rPr lang="en-US" sz="4400" dirty="0" smtClean="0"/>
              <a:t>”</a:t>
            </a:r>
            <a:endParaRPr lang="el-GR" sz="4400" dirty="0" smtClean="0"/>
          </a:p>
          <a:p>
            <a:endParaRPr lang="en-US" sz="4400" dirty="0" smtClean="0"/>
          </a:p>
          <a:p>
            <a:r>
              <a:rPr lang="el-GR" sz="4400" dirty="0" smtClean="0"/>
              <a:t>Κοσμογονία ΚΑΙ Θεογονία </a:t>
            </a:r>
            <a:endParaRPr lang="en-US" sz="4400" dirty="0" smtClean="0"/>
          </a:p>
        </p:txBody>
      </p:sp>
      <p:sp>
        <p:nvSpPr>
          <p:cNvPr id="2051" name="Rectangle 3"/>
          <p:cNvSpPr>
            <a:spLocks noGrp="1" noChangeArrowheads="1"/>
          </p:cNvSpPr>
          <p:nvPr>
            <p:ph type="title" idx="4294967295"/>
          </p:nvPr>
        </p:nvSpPr>
        <p:spPr>
          <a:xfrm>
            <a:off x="0" y="274638"/>
            <a:ext cx="8229600" cy="777875"/>
          </a:xfrm>
        </p:spPr>
        <p:txBody>
          <a:bodyPr/>
          <a:lstStyle/>
          <a:p>
            <a:pPr eaLnBrk="1" hangingPunct="1"/>
            <a:r>
              <a:rPr lang="el-GR" dirty="0" smtClean="0"/>
              <a:t>Ορισμός: </a:t>
            </a:r>
            <a:r>
              <a:rPr lang="el-GR" dirty="0" err="1" smtClean="0"/>
              <a:t>Κοσμο</a:t>
            </a:r>
            <a:r>
              <a:rPr lang="el-GR" dirty="0" smtClean="0"/>
              <a:t>-</a:t>
            </a:r>
            <a:r>
              <a:rPr lang="el-GR" dirty="0" err="1" smtClean="0"/>
              <a:t>γονία</a:t>
            </a: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1500" dirty="0" err="1"/>
              <a:t>Copyright</a:t>
            </a:r>
            <a:r>
              <a:rPr lang="el-GR" sz="1500" dirty="0"/>
              <a:t> </a:t>
            </a:r>
            <a:r>
              <a:rPr lang="el-GR" sz="1500" dirty="0" err="1"/>
              <a:t>Εθνικόν</a:t>
            </a:r>
            <a:r>
              <a:rPr lang="el-GR" sz="1500" dirty="0"/>
              <a:t> και </a:t>
            </a:r>
            <a:r>
              <a:rPr lang="el-GR" sz="1500" dirty="0" err="1"/>
              <a:t>Καποδιστριακόν</a:t>
            </a:r>
            <a:r>
              <a:rPr lang="el-GR" sz="1500" dirty="0"/>
              <a:t> </a:t>
            </a:r>
            <a:r>
              <a:rPr lang="el-GR" sz="1500" dirty="0" err="1"/>
              <a:t>Πανεπιστήμιον</a:t>
            </a:r>
            <a:r>
              <a:rPr lang="el-GR" sz="1500" dirty="0"/>
              <a:t> Αθηνών</a:t>
            </a:r>
            <a:r>
              <a:rPr lang="en-US" sz="1500" dirty="0"/>
              <a:t>, </a:t>
            </a:r>
            <a:r>
              <a:rPr lang="el-GR" sz="1500" dirty="0"/>
              <a:t>Σοφία Παπαϊωάννου 2014</a:t>
            </a:r>
            <a:r>
              <a:rPr lang="en-US" sz="1500" dirty="0"/>
              <a:t>.</a:t>
            </a:r>
            <a:r>
              <a:rPr lang="el-GR" sz="1500" dirty="0"/>
              <a:t> Σοφία Παπαϊωάννου 2014. Τίτλος μαθήματος: «Εισαγωγή στην Αρχαία Ελληνική Μυθολογία</a:t>
            </a:r>
            <a:r>
              <a:rPr lang="en-US" sz="1500" dirty="0"/>
              <a:t> </a:t>
            </a:r>
            <a:r>
              <a:rPr lang="el-GR" sz="1500" dirty="0"/>
              <a:t>και Θρησκεία. Τίτλος ενότητας </a:t>
            </a:r>
            <a:r>
              <a:rPr lang="el-GR" sz="1500" dirty="0" smtClean="0"/>
              <a:t>«</a:t>
            </a:r>
            <a:r>
              <a:rPr lang="el-GR" sz="1400" dirty="0">
                <a:solidFill>
                  <a:srgbClr val="5075BC"/>
                </a:solidFill>
              </a:rPr>
              <a:t>Ενότητα</a:t>
            </a:r>
            <a:r>
              <a:rPr lang="en-US" sz="1400" dirty="0">
                <a:solidFill>
                  <a:srgbClr val="5075BC"/>
                </a:solidFill>
              </a:rPr>
              <a:t> B</a:t>
            </a:r>
            <a:r>
              <a:rPr lang="el-GR" sz="1400" dirty="0">
                <a:solidFill>
                  <a:srgbClr val="5075BC"/>
                </a:solidFill>
              </a:rPr>
              <a:t> </a:t>
            </a:r>
            <a:r>
              <a:rPr lang="en-US" sz="1400" dirty="0">
                <a:solidFill>
                  <a:srgbClr val="5075BC"/>
                </a:solidFill>
              </a:rPr>
              <a:t>: </a:t>
            </a:r>
            <a:r>
              <a:rPr lang="el-GR" sz="1400" dirty="0"/>
              <a:t>Η Δημιουργία του Κόσμου στην Αρχαία Ελληνική Μυθολογία. </a:t>
            </a:r>
            <a:br>
              <a:rPr lang="el-GR" sz="1400" dirty="0"/>
            </a:br>
            <a:r>
              <a:rPr lang="el-GR" sz="1400" dirty="0"/>
              <a:t>2β. Κοσμογονία: Η Δημιουργία του Σύμπαντος και των </a:t>
            </a:r>
            <a:r>
              <a:rPr lang="el-GR" sz="1400" dirty="0" smtClean="0"/>
              <a:t>θεών</a:t>
            </a:r>
            <a:r>
              <a:rPr lang="el-GR" sz="1500" dirty="0" smtClean="0"/>
              <a:t>»</a:t>
            </a:r>
            <a:r>
              <a:rPr lang="en-US" sz="1500" dirty="0" smtClean="0"/>
              <a:t>,  </a:t>
            </a:r>
            <a:r>
              <a:rPr lang="el-GR" sz="1500" dirty="0"/>
              <a:t>Μάθημα </a:t>
            </a:r>
            <a:r>
              <a:rPr lang="el-GR" sz="1400" dirty="0"/>
              <a:t>3</a:t>
            </a:r>
            <a:r>
              <a:rPr lang="el-GR" sz="1400" baseline="30000" dirty="0"/>
              <a:t>ο</a:t>
            </a:r>
            <a:r>
              <a:rPr lang="el-GR" sz="1400" dirty="0"/>
              <a:t>: «Εισαγωγή στην Αρχαία Ελληνική Μυθολογία και Θρησκεία</a:t>
            </a:r>
            <a:r>
              <a:rPr lang="el-GR" sz="1400" dirty="0" smtClean="0"/>
              <a:t>»</a:t>
            </a:r>
            <a:r>
              <a:rPr lang="en-US" sz="1400" dirty="0" smtClean="0"/>
              <a:t>. </a:t>
            </a:r>
            <a:r>
              <a:rPr lang="el-GR" sz="1500" dirty="0" smtClean="0"/>
              <a:t>Έκδοση</a:t>
            </a:r>
            <a:r>
              <a:rPr lang="el-GR" sz="1500" dirty="0"/>
              <a:t>: 1.0. Αθήνα 2014. </a:t>
            </a:r>
            <a:endParaRPr lang="en-US" sz="1500" dirty="0"/>
          </a:p>
          <a:p>
            <a:pPr marL="0" indent="0">
              <a:buNone/>
            </a:pPr>
            <a:r>
              <a:rPr lang="el-GR" sz="1500" dirty="0"/>
              <a:t>Διαθέσιμο από τη δικτυακή διεύθυνση:  (</a:t>
            </a:r>
            <a:r>
              <a:rPr lang="en-US" sz="1500" dirty="0">
                <a:hlinkClick r:id="rId3" tooltip="Αυτή η εξωτερική σύνδεση θα ανοίξει σε ένα νέο παράθυρο"/>
              </a:rPr>
              <a:t>http://opencourses.uoa.gr/courses/PHIL5/</a:t>
            </a:r>
            <a:r>
              <a:rPr lang="en-US" sz="1500" dirty="0"/>
              <a:t>)</a:t>
            </a:r>
            <a:endParaRPr lang="el-GR" sz="1500" dirty="0"/>
          </a:p>
          <a:p>
            <a:pPr marL="0" indent="0">
              <a:buNone/>
            </a:pPr>
            <a:endParaRPr lang="el-GR" sz="1500" dirty="0"/>
          </a:p>
          <a:p>
            <a:pPr marL="0" indent="0">
              <a:buNone/>
            </a:pPr>
            <a:endParaRPr lang="el-GR" sz="1600" dirty="0"/>
          </a:p>
        </p:txBody>
      </p:sp>
    </p:spTree>
    <p:extLst>
      <p:ext uri="{BB962C8B-B14F-4D97-AF65-F5344CB8AC3E}">
        <p14:creationId xmlns:p14="http://schemas.microsoft.com/office/powerpoint/2010/main" xmlns="" val="7982276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735546"/>
            <a:ext cx="6172200" cy="85725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223628" y="1430779"/>
            <a:ext cx="6696744" cy="1080119"/>
          </a:xfrm>
        </p:spPr>
        <p:txBody>
          <a:bodyPr>
            <a:noAutofit/>
          </a:bodyPr>
          <a:lstStyle/>
          <a:p>
            <a:pPr marL="0" indent="0">
              <a:buNone/>
            </a:pPr>
            <a:r>
              <a:rPr lang="el-GR" sz="1500" dirty="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500" dirty="0" err="1"/>
              <a:t>κ.λ.π</a:t>
            </a:r>
            <a:r>
              <a:rPr lang="el-GR" sz="1500" dirty="0"/>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15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953753" y="2672916"/>
            <a:ext cx="1236495" cy="432048"/>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1223628" y="3050958"/>
            <a:ext cx="6777372" cy="2592288"/>
          </a:xfrm>
          <a:prstGeom prst="rect">
            <a:avLst/>
          </a:prstGeom>
        </p:spPr>
        <p:txBody>
          <a:bodyPr vert="horz" wrap="square" lIns="68580" tIns="34290" rIns="68580" bIns="34290" rtlCol="0" anchor="ctr">
            <a:normAutofit/>
          </a:bodyPr>
          <a:lstStyle/>
          <a:p>
            <a:r>
              <a:rPr lang="el-GR" sz="1350" dirty="0">
                <a:solidFill>
                  <a:prstClr val="black"/>
                </a:solidFill>
              </a:rPr>
              <a:t>[1] http://creativecommons.org/licenses/by-nc-sa/4.0/ </a:t>
            </a:r>
            <a:endParaRPr lang="en-US" sz="1350">
              <a:solidFill>
                <a:prstClr val="black"/>
              </a:solidFill>
            </a:endParaRPr>
          </a:p>
          <a:p>
            <a:endParaRPr lang="el-GR" sz="1350" dirty="0">
              <a:solidFill>
                <a:prstClr val="black"/>
              </a:solidFill>
            </a:endParaRPr>
          </a:p>
          <a:p>
            <a:r>
              <a:rPr lang="el-GR" sz="1350" dirty="0">
                <a:solidFill>
                  <a:prstClr val="black"/>
                </a:solidFill>
              </a:rPr>
              <a:t>Ως </a:t>
            </a:r>
            <a:r>
              <a:rPr lang="el-GR" sz="1350" b="1" dirty="0">
                <a:solidFill>
                  <a:prstClr val="black"/>
                </a:solidFill>
              </a:rPr>
              <a:t>Μη Εμπορική</a:t>
            </a:r>
            <a:r>
              <a:rPr lang="el-GR" sz="1350" dirty="0">
                <a:solidFill>
                  <a:prstClr val="black"/>
                </a:solidFill>
              </a:rPr>
              <a:t> ορίζεται η χρήση:</a:t>
            </a:r>
          </a:p>
          <a:p>
            <a:pPr marL="257175" indent="-257175">
              <a:buFont typeface="Arial" panose="020B0604020202020204" pitchFamily="34" charset="0"/>
              <a:buChar char="•"/>
            </a:pPr>
            <a:r>
              <a:rPr lang="el-GR" sz="1350" dirty="0">
                <a:solidFill>
                  <a:prstClr val="black"/>
                </a:solidFill>
              </a:rPr>
              <a:t>που δεν περιλαμβάνει άμεσο ή έμμεσο οικονομικό όφελος από την χρήση του έργου, για το διανομέα του έργου και </a:t>
            </a:r>
            <a:r>
              <a:rPr lang="el-GR" sz="1350" dirty="0" err="1">
                <a:solidFill>
                  <a:prstClr val="black"/>
                </a:solidFill>
              </a:rPr>
              <a:t>αδειοδόχο</a:t>
            </a:r>
            <a:endParaRPr lang="el-GR" sz="1350" dirty="0">
              <a:solidFill>
                <a:prstClr val="black"/>
              </a:solidFill>
            </a:endParaRPr>
          </a:p>
          <a:p>
            <a:pPr marL="257175" indent="-257175">
              <a:buFont typeface="Arial" panose="020B0604020202020204" pitchFamily="34" charset="0"/>
              <a:buChar char="•"/>
            </a:pPr>
            <a:r>
              <a:rPr lang="el-GR" sz="1350" dirty="0">
                <a:solidFill>
                  <a:prstClr val="black"/>
                </a:solidFill>
              </a:rPr>
              <a:t>που</a:t>
            </a:r>
            <a:r>
              <a:rPr lang="en-GB" sz="1350" dirty="0">
                <a:solidFill>
                  <a:prstClr val="black"/>
                </a:solidFill>
              </a:rPr>
              <a:t> </a:t>
            </a:r>
            <a:r>
              <a:rPr lang="el-GR" sz="1350" dirty="0">
                <a:solidFill>
                  <a:prstClr val="black"/>
                </a:solidFill>
              </a:rPr>
              <a:t>δεν περιλαμβάνει οικονομική συναλλαγή ως προϋπόθεση για τη χρήση ή πρόσβαση στο έργο</a:t>
            </a:r>
          </a:p>
          <a:p>
            <a:pPr marL="257175" indent="-257175">
              <a:buFont typeface="Arial" panose="020B0604020202020204" pitchFamily="34" charset="0"/>
              <a:buChar char="•"/>
            </a:pPr>
            <a:r>
              <a:rPr lang="el-GR" sz="1350" dirty="0">
                <a:solidFill>
                  <a:prstClr val="black"/>
                </a:solidFill>
              </a:rPr>
              <a:t>που</a:t>
            </a:r>
            <a:r>
              <a:rPr lang="en-GB" sz="1350" dirty="0">
                <a:solidFill>
                  <a:prstClr val="black"/>
                </a:solidFill>
              </a:rPr>
              <a:t> </a:t>
            </a:r>
            <a:r>
              <a:rPr lang="el-GR" sz="1350" dirty="0">
                <a:solidFill>
                  <a:prstClr val="black"/>
                </a:solidFill>
              </a:rPr>
              <a:t>δεν προσπορίζει στο διανομέα του έργου και</a:t>
            </a:r>
            <a:r>
              <a:rPr lang="en-GB" sz="1350" dirty="0">
                <a:solidFill>
                  <a:prstClr val="black"/>
                </a:solidFill>
              </a:rPr>
              <a:t> </a:t>
            </a:r>
            <a:r>
              <a:rPr lang="el-GR" sz="1350" dirty="0" err="1">
                <a:solidFill>
                  <a:prstClr val="black"/>
                </a:solidFill>
              </a:rPr>
              <a:t>αδειοδόχο</a:t>
            </a:r>
            <a:r>
              <a:rPr lang="en-GB" sz="1350" dirty="0">
                <a:solidFill>
                  <a:prstClr val="black"/>
                </a:solidFill>
              </a:rPr>
              <a:t> </a:t>
            </a:r>
            <a:r>
              <a:rPr lang="el-GR" sz="1350" dirty="0">
                <a:solidFill>
                  <a:prstClr val="black"/>
                </a:solidFill>
              </a:rPr>
              <a:t>έμμεσο οικονομικό όφελος (π.χ. διαφημίσεις) από την προβολή του έργου σε διαδικτυακό τόπο</a:t>
            </a:r>
            <a:endParaRPr lang="en-US" sz="1350" dirty="0">
              <a:solidFill>
                <a:prstClr val="black"/>
              </a:solidFill>
            </a:endParaRPr>
          </a:p>
          <a:p>
            <a:pPr marL="257175" indent="-257175">
              <a:buFont typeface="Arial" panose="020B0604020202020204" pitchFamily="34" charset="0"/>
              <a:buChar char="•"/>
            </a:pPr>
            <a:endParaRPr lang="el-GR" sz="1350" dirty="0">
              <a:solidFill>
                <a:prstClr val="black"/>
              </a:solidFill>
            </a:endParaRPr>
          </a:p>
          <a:p>
            <a:r>
              <a:rPr lang="el-GR" sz="1350" dirty="0">
                <a:solidFill>
                  <a:prstClr val="black"/>
                </a:solidFill>
              </a:rPr>
              <a:t>Ο δικαιούχος μπορεί να παρέχει στον </a:t>
            </a:r>
            <a:r>
              <a:rPr lang="el-GR" sz="1350" dirty="0" err="1">
                <a:solidFill>
                  <a:prstClr val="black"/>
                </a:solidFill>
              </a:rPr>
              <a:t>αδειοδόχο</a:t>
            </a:r>
            <a:r>
              <a:rPr lang="el-GR" sz="1350" dirty="0">
                <a:solidFill>
                  <a:prstClr val="black"/>
                </a:solidFill>
              </a:rPr>
              <a:t>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xmlns="" val="19822220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82706"/>
            <a:ext cx="6858000" cy="857250"/>
          </a:xfrm>
        </p:spPr>
        <p:txBody>
          <a:bodyPr>
            <a:noAutofit/>
          </a:bodyPr>
          <a:lstStyle/>
          <a:p>
            <a:r>
              <a:rPr lang="el-GR" dirty="0"/>
              <a:t>Σημείωμα Χρήσης Έργων </a:t>
            </a:r>
            <a:r>
              <a:rPr lang="el-GR" dirty="0" smtClean="0"/>
              <a:t>Τρίτων</a:t>
            </a:r>
            <a:r>
              <a:rPr lang="en-US" dirty="0" smtClean="0"/>
              <a:t> (1/2)</a:t>
            </a:r>
            <a:endParaRPr lang="el-GR" dirty="0"/>
          </a:p>
        </p:txBody>
      </p:sp>
      <p:sp>
        <p:nvSpPr>
          <p:cNvPr id="3" name="Content Placeholder 2"/>
          <p:cNvSpPr>
            <a:spLocks noGrp="1"/>
          </p:cNvSpPr>
          <p:nvPr>
            <p:ph idx="1"/>
          </p:nvPr>
        </p:nvSpPr>
        <p:spPr>
          <a:xfrm>
            <a:off x="467544" y="1988840"/>
            <a:ext cx="8208912" cy="3888432"/>
          </a:xfrm>
        </p:spPr>
        <p:txBody>
          <a:bodyPr>
            <a:noAutofit/>
          </a:bodyPr>
          <a:lstStyle/>
          <a:p>
            <a:pPr marL="0" indent="0">
              <a:buNone/>
            </a:pPr>
            <a:r>
              <a:rPr lang="el-GR" sz="1500" dirty="0"/>
              <a:t>Το Έργο αυτό κάνει χρήση των ακόλουθων έργων:</a:t>
            </a:r>
            <a:endParaRPr lang="el-GR" sz="1500" b="1" dirty="0"/>
          </a:p>
          <a:p>
            <a:pPr marL="0" indent="0">
              <a:buNone/>
            </a:pPr>
            <a:r>
              <a:rPr lang="el-GR" sz="1500" b="1" dirty="0"/>
              <a:t>Εικόνα 1</a:t>
            </a:r>
            <a:r>
              <a:rPr lang="en-US" sz="1500" b="1" dirty="0"/>
              <a:t>. </a:t>
            </a:r>
            <a:r>
              <a:rPr lang="el-GR" sz="1600" b="1" dirty="0"/>
              <a:t>Ο Απόλλων και οι Μούσες, </a:t>
            </a:r>
            <a:r>
              <a:rPr lang="en-US" sz="1600" dirty="0" err="1"/>
              <a:t>Baldassare</a:t>
            </a:r>
            <a:r>
              <a:rPr lang="en-US" sz="1600" dirty="0"/>
              <a:t> PERUZZI</a:t>
            </a:r>
            <a:r>
              <a:rPr lang="en-US" sz="1600" dirty="0" smtClean="0"/>
              <a:t>, 1514-23</a:t>
            </a:r>
            <a:r>
              <a:rPr lang="en-US" sz="1600" dirty="0"/>
              <a:t>, </a:t>
            </a:r>
            <a:r>
              <a:rPr lang="el-GR" sz="1600" dirty="0"/>
              <a:t>Λάδι σε ξύλο, </a:t>
            </a:r>
            <a:r>
              <a:rPr lang="it-IT" sz="1600" dirty="0"/>
              <a:t>Galleria Palatina (Palazzo Pitti), </a:t>
            </a:r>
            <a:r>
              <a:rPr lang="el-GR" sz="1600" dirty="0"/>
              <a:t>Φλωρεντία. </a:t>
            </a:r>
            <a:r>
              <a:rPr lang="en-US" sz="1600" dirty="0">
                <a:hlinkClick r:id="rId3"/>
              </a:rPr>
              <a:t>https://</a:t>
            </a:r>
            <a:r>
              <a:rPr lang="en-US" sz="1600" dirty="0" smtClean="0">
                <a:hlinkClick r:id="rId3"/>
              </a:rPr>
              <a:t>commons.wikimedia.org/wiki/File:Musas.jpg</a:t>
            </a:r>
            <a:r>
              <a:rPr lang="en-US" sz="1600" dirty="0" smtClean="0"/>
              <a:t> , </a:t>
            </a:r>
            <a:r>
              <a:rPr lang="en-US" sz="1600" dirty="0"/>
              <a:t>This work is in the </a:t>
            </a:r>
            <a:r>
              <a:rPr lang="en-US" sz="1600" dirty="0">
                <a:hlinkClick r:id="rId4" tooltip="en:public domain"/>
              </a:rPr>
              <a:t>public domain</a:t>
            </a:r>
            <a:r>
              <a:rPr lang="en-US" sz="1600" dirty="0"/>
              <a:t> in its country of origin and other countries and areas where the </a:t>
            </a:r>
            <a:r>
              <a:rPr lang="en-US" sz="1600" dirty="0">
                <a:hlinkClick r:id="rId5" tooltip="w:List of countries' copyright length"/>
              </a:rPr>
              <a:t>copyright term</a:t>
            </a:r>
            <a:r>
              <a:rPr lang="en-US" sz="1600" dirty="0"/>
              <a:t> is the author's </a:t>
            </a:r>
            <a:r>
              <a:rPr lang="en-US" sz="1600" b="1" dirty="0"/>
              <a:t>life plus 100 years or less</a:t>
            </a:r>
            <a:r>
              <a:rPr lang="en-US" sz="1600" dirty="0"/>
              <a:t>. </a:t>
            </a:r>
            <a:endParaRPr lang="en-US" sz="1500" dirty="0" smtClean="0"/>
          </a:p>
          <a:p>
            <a:pPr marL="0" indent="0">
              <a:buNone/>
            </a:pPr>
            <a:r>
              <a:rPr lang="el-GR" sz="1500" b="1" dirty="0" smtClean="0"/>
              <a:t>Εικόνα </a:t>
            </a:r>
            <a:r>
              <a:rPr lang="el-GR" sz="1500" b="1" dirty="0"/>
              <a:t>2</a:t>
            </a:r>
            <a:r>
              <a:rPr lang="el-GR" sz="1500" dirty="0"/>
              <a:t>. </a:t>
            </a:r>
            <a:r>
              <a:rPr lang="en-US" sz="1500" dirty="0">
                <a:hlinkClick r:id="rId6"/>
              </a:rPr>
              <a:t>http://</a:t>
            </a:r>
            <a:r>
              <a:rPr lang="en-US" sz="1500" dirty="0" smtClean="0">
                <a:hlinkClick r:id="rId6"/>
              </a:rPr>
              <a:t>www.theoi.com/Gallery/R16.1.html</a:t>
            </a:r>
            <a:r>
              <a:rPr lang="el-GR" sz="1500" dirty="0" smtClean="0"/>
              <a:t> </a:t>
            </a:r>
            <a:r>
              <a:rPr lang="el-GR" sz="1600" dirty="0"/>
              <a:t>Περί των δικαιωμάτων χρήσης των </a:t>
            </a:r>
            <a:r>
              <a:rPr lang="el-GR" sz="1600" dirty="0" smtClean="0"/>
              <a:t>περιεχομένων του συγκεκριμένου </a:t>
            </a:r>
            <a:r>
              <a:rPr lang="el-GR" sz="1600" dirty="0" err="1" smtClean="0"/>
              <a:t>ιστοτόπου</a:t>
            </a:r>
            <a:r>
              <a:rPr lang="el-GR" sz="1600" dirty="0" smtClean="0"/>
              <a:t> </a:t>
            </a:r>
            <a:r>
              <a:rPr lang="en-US" sz="1600" dirty="0">
                <a:hlinkClick r:id="rId7"/>
              </a:rPr>
              <a:t>http://www.theoi.com/Galleries.html</a:t>
            </a:r>
            <a:r>
              <a:rPr lang="en-US" sz="1600" dirty="0"/>
              <a:t> . </a:t>
            </a:r>
            <a:endParaRPr lang="en-US" sz="1500" dirty="0" smtClean="0"/>
          </a:p>
          <a:p>
            <a:pPr marL="0" indent="0">
              <a:buNone/>
            </a:pPr>
            <a:r>
              <a:rPr lang="el-GR" sz="1500" b="1" dirty="0" smtClean="0"/>
              <a:t>Εικόνα </a:t>
            </a:r>
            <a:r>
              <a:rPr lang="el-GR" sz="1500" b="1" dirty="0"/>
              <a:t>3.</a:t>
            </a:r>
            <a:r>
              <a:rPr lang="el-GR" sz="1500" dirty="0"/>
              <a:t> </a:t>
            </a:r>
            <a:r>
              <a:rPr lang="es-ES" sz="1600" dirty="0"/>
              <a:t>Francisco de Goya, Saturno devorando a su hijo (1819-1823</a:t>
            </a:r>
            <a:r>
              <a:rPr lang="es-ES" sz="1600" dirty="0" smtClean="0"/>
              <a:t>)</a:t>
            </a:r>
            <a:r>
              <a:rPr lang="el-GR" sz="1600" dirty="0" smtClean="0"/>
              <a:t>, </a:t>
            </a:r>
            <a:r>
              <a:rPr lang="en-US" sz="1600" dirty="0" smtClean="0"/>
              <a:t>page URL: </a:t>
            </a:r>
            <a:r>
              <a:rPr lang="en-US" sz="1600" dirty="0" smtClean="0">
                <a:hlinkClick r:id="rId8"/>
              </a:rPr>
              <a:t>https</a:t>
            </a:r>
            <a:r>
              <a:rPr lang="en-US" sz="1600" dirty="0">
                <a:hlinkClick r:id="rId8"/>
              </a:rPr>
              <a:t>://commons.wikimedia.org/wiki/File%3AFrancisco_de_Goya%2C_Saturno_devorando_a_su_hijo_(1819-1823).</a:t>
            </a:r>
            <a:r>
              <a:rPr lang="en-US" sz="1600" dirty="0" smtClean="0">
                <a:hlinkClick r:id="rId8"/>
              </a:rPr>
              <a:t>jpg</a:t>
            </a:r>
            <a:r>
              <a:rPr lang="el-GR" sz="1600" dirty="0" smtClean="0"/>
              <a:t>, </a:t>
            </a:r>
            <a:r>
              <a:rPr lang="en-US" sz="1600" dirty="0" smtClean="0"/>
              <a:t>file URL: </a:t>
            </a:r>
            <a:r>
              <a:rPr lang="en-US" sz="1600" dirty="0" smtClean="0">
                <a:hlinkClick r:id="rId9"/>
              </a:rPr>
              <a:t>https</a:t>
            </a:r>
            <a:r>
              <a:rPr lang="en-US" sz="1600" dirty="0">
                <a:hlinkClick r:id="rId9"/>
              </a:rPr>
              <a:t>://upload.wikimedia.org/wikipedia/commons/8/82/Francisco_de_Goya%2C_Saturno_devorando_a_su_hijo_%</a:t>
            </a:r>
            <a:r>
              <a:rPr lang="en-US" sz="1600" dirty="0" smtClean="0">
                <a:hlinkClick r:id="rId9"/>
              </a:rPr>
              <a:t>281819-1823%29.jpg</a:t>
            </a:r>
            <a:r>
              <a:rPr lang="en-US" sz="1600" dirty="0" smtClean="0"/>
              <a:t>, </a:t>
            </a:r>
            <a:r>
              <a:rPr lang="en-US" sz="1600" dirty="0"/>
              <a:t>Francisco Goya [Public domain], via Wikimedia Commons</a:t>
            </a:r>
            <a:endParaRPr lang="en-US" sz="1500" dirty="0"/>
          </a:p>
        </p:txBody>
      </p:sp>
    </p:spTree>
    <p:extLst>
      <p:ext uri="{BB962C8B-B14F-4D97-AF65-F5344CB8AC3E}">
        <p14:creationId xmlns:p14="http://schemas.microsoft.com/office/powerpoint/2010/main" xmlns="" val="287241990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82706"/>
            <a:ext cx="6858000" cy="857250"/>
          </a:xfrm>
        </p:spPr>
        <p:txBody>
          <a:bodyPr>
            <a:noAutofit/>
          </a:bodyPr>
          <a:lstStyle/>
          <a:p>
            <a:r>
              <a:rPr lang="el-GR" dirty="0"/>
              <a:t>Σημείωμα Χρήσης Έργων </a:t>
            </a:r>
            <a:r>
              <a:rPr lang="el-GR" dirty="0" smtClean="0"/>
              <a:t>Τρίτων</a:t>
            </a:r>
            <a:r>
              <a:rPr lang="en-US" dirty="0" smtClean="0"/>
              <a:t> (2/2)</a:t>
            </a:r>
            <a:endParaRPr lang="el-GR" dirty="0"/>
          </a:p>
        </p:txBody>
      </p:sp>
      <p:sp>
        <p:nvSpPr>
          <p:cNvPr id="3" name="Content Placeholder 2"/>
          <p:cNvSpPr>
            <a:spLocks noGrp="1"/>
          </p:cNvSpPr>
          <p:nvPr>
            <p:ph idx="1"/>
          </p:nvPr>
        </p:nvSpPr>
        <p:spPr>
          <a:xfrm>
            <a:off x="467544" y="1988840"/>
            <a:ext cx="8208912" cy="3888432"/>
          </a:xfrm>
        </p:spPr>
        <p:txBody>
          <a:bodyPr>
            <a:noAutofit/>
          </a:bodyPr>
          <a:lstStyle/>
          <a:p>
            <a:pPr marL="0" indent="0">
              <a:buNone/>
            </a:pPr>
            <a:r>
              <a:rPr lang="el-GR" sz="1500" dirty="0"/>
              <a:t>Το Έργο αυτό κάνει χρήση των ακόλουθων έργων:</a:t>
            </a:r>
            <a:endParaRPr lang="el-GR" sz="1500" b="1" dirty="0"/>
          </a:p>
          <a:p>
            <a:pPr marL="0" indent="0">
              <a:buNone/>
            </a:pPr>
            <a:r>
              <a:rPr lang="el-GR" sz="1500" b="1" dirty="0"/>
              <a:t>Εικόνα </a:t>
            </a:r>
            <a:r>
              <a:rPr lang="en-US" sz="1500" b="1" dirty="0"/>
              <a:t>4</a:t>
            </a:r>
            <a:r>
              <a:rPr lang="en-US" sz="1500" b="1" dirty="0" smtClean="0"/>
              <a:t>. </a:t>
            </a:r>
            <a:r>
              <a:rPr lang="it-IT" sz="1600" dirty="0" smtClean="0"/>
              <a:t>Saturn,  c. 1456 Marble Tempio </a:t>
            </a:r>
            <a:r>
              <a:rPr lang="it-IT" sz="1600" dirty="0"/>
              <a:t>Malatestiano, </a:t>
            </a:r>
            <a:r>
              <a:rPr lang="it-IT" sz="1600" dirty="0" smtClean="0"/>
              <a:t>Rimini, file URL:</a:t>
            </a:r>
            <a:r>
              <a:rPr lang="en-US" sz="1500" b="1" dirty="0" smtClean="0"/>
              <a:t> </a:t>
            </a:r>
            <a:r>
              <a:rPr lang="en-US" sz="1500" dirty="0">
                <a:hlinkClick r:id="rId3"/>
              </a:rPr>
              <a:t>http://</a:t>
            </a:r>
            <a:r>
              <a:rPr lang="en-US" sz="1500" dirty="0" smtClean="0">
                <a:hlinkClick r:id="rId3"/>
              </a:rPr>
              <a:t>www.wga.hu/support/viewer/z.html</a:t>
            </a:r>
            <a:r>
              <a:rPr lang="en-US" sz="1500" dirty="0" smtClean="0"/>
              <a:t>, </a:t>
            </a:r>
            <a:r>
              <a:rPr lang="el-GR" sz="1500" dirty="0" smtClean="0"/>
              <a:t>περί των δικαιωμάτων χρήσης εικόνων της </a:t>
            </a:r>
            <a:r>
              <a:rPr lang="en-US" sz="1500" dirty="0" err="1" smtClean="0"/>
              <a:t>wga</a:t>
            </a:r>
            <a:r>
              <a:rPr lang="en-US" sz="1500" dirty="0" smtClean="0"/>
              <a:t>: </a:t>
            </a:r>
            <a:r>
              <a:rPr lang="en-US" sz="1500" dirty="0" smtClean="0">
                <a:hlinkClick r:id="rId4"/>
              </a:rPr>
              <a:t>http</a:t>
            </a:r>
            <a:r>
              <a:rPr lang="en-US" sz="1500" dirty="0">
                <a:hlinkClick r:id="rId4"/>
              </a:rPr>
              <a:t>://www.wga.hu/frames-e.html?/html/a/agostin</a:t>
            </a:r>
            <a:r>
              <a:rPr lang="en-US" sz="1500" dirty="0" smtClean="0">
                <a:hlinkClick r:id="rId4"/>
              </a:rPr>
              <a:t>/</a:t>
            </a:r>
            <a:r>
              <a:rPr lang="en-US" sz="1500" dirty="0" smtClean="0"/>
              <a:t> </a:t>
            </a:r>
          </a:p>
          <a:p>
            <a:pPr marL="0" indent="0">
              <a:buNone/>
            </a:pPr>
            <a:r>
              <a:rPr lang="el-GR" sz="1500" b="1" dirty="0" smtClean="0"/>
              <a:t>Εικόνα </a:t>
            </a:r>
            <a:r>
              <a:rPr lang="en-US" sz="1500" b="1" dirty="0" smtClean="0"/>
              <a:t>5</a:t>
            </a:r>
            <a:r>
              <a:rPr lang="el-GR" sz="1500" dirty="0" smtClean="0"/>
              <a:t>. </a:t>
            </a:r>
            <a:r>
              <a:rPr lang="el-GR" sz="1600" dirty="0"/>
              <a:t>Γραμματόσημο με αρχαία αγγειογραφία </a:t>
            </a:r>
            <a:r>
              <a:rPr lang="en-US" sz="1600" dirty="0" smtClean="0"/>
              <a:t>, </a:t>
            </a:r>
            <a:r>
              <a:rPr lang="el-GR" sz="1600" dirty="0" smtClean="0"/>
              <a:t>από τα αρχεία της </a:t>
            </a:r>
            <a:r>
              <a:rPr lang="en-US" sz="1600" dirty="0" smtClean="0"/>
              <a:t>Wikipedia</a:t>
            </a:r>
            <a:r>
              <a:rPr lang="el-GR" sz="1600" dirty="0" smtClean="0"/>
              <a:t>, </a:t>
            </a:r>
            <a:r>
              <a:rPr lang="en-US" sz="1600" dirty="0" smtClean="0"/>
              <a:t>page URL: </a:t>
            </a:r>
            <a:r>
              <a:rPr lang="en-US" sz="1400" dirty="0" smtClean="0">
                <a:hlinkClick r:id="rId5"/>
              </a:rPr>
              <a:t>https</a:t>
            </a:r>
            <a:r>
              <a:rPr lang="en-US" sz="1400" dirty="0">
                <a:hlinkClick r:id="rId5"/>
              </a:rPr>
              <a:t>://el.wikipedia.org/w/index.php?title=%CE%9A%CE%B1%CF%84%CE%B7%CE%B3%CE%BF%CF%81%CE%AF%CE%B1:%CE%91%CF%81%CF%87%CE%B5%CE%AF%CE%B1_%CF%87%CF%89%CF%81%CE%AF%CF%82_%CE%BC%CE%B7%CF%87%CE%B1%CE%BD%CE%B9%CE%BA%CE%AC_%CE%B1%CE%BD%CE%B1%CE%B3%CE%BD%CF%8E%CF%83%CE%B9%CE%BC%CE%B7_%CE%AC%CE%B4%CE%B5%CE%B9%CE%B1&amp;filefrom=Simvola.JPG#mw-category-media </a:t>
            </a:r>
            <a:r>
              <a:rPr lang="en-US" sz="1400" dirty="0" smtClean="0"/>
              <a:t>, file URL: </a:t>
            </a:r>
            <a:r>
              <a:rPr lang="en-US" sz="1500" dirty="0">
                <a:hlinkClick r:id="rId6"/>
              </a:rPr>
              <a:t>http://www.mlahanas.de/Greeks/Gods/Myth/ZeusTyphoeus.jpg</a:t>
            </a:r>
            <a:r>
              <a:rPr lang="en-US" sz="1500" dirty="0"/>
              <a:t> </a:t>
            </a:r>
            <a:r>
              <a:rPr lang="en-US" sz="1500" dirty="0" smtClean="0"/>
              <a:t>, </a:t>
            </a:r>
            <a:r>
              <a:rPr lang="el-GR" sz="1500" dirty="0" smtClean="0"/>
              <a:t>Άδεια:</a:t>
            </a:r>
            <a:r>
              <a:rPr lang="en-US" sz="1500" dirty="0" smtClean="0"/>
              <a:t> </a:t>
            </a:r>
            <a:r>
              <a:rPr lang="el-GR" sz="1600" dirty="0"/>
              <a:t>κοινό κτήμα. Γραμματόσημο</a:t>
            </a:r>
            <a:endParaRPr lang="en-US" sz="1500" dirty="0"/>
          </a:p>
        </p:txBody>
      </p:sp>
    </p:spTree>
    <p:extLst>
      <p:ext uri="{BB962C8B-B14F-4D97-AF65-F5344CB8AC3E}">
        <p14:creationId xmlns:p14="http://schemas.microsoft.com/office/powerpoint/2010/main" xmlns="" val="70687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3464843" y="1745779"/>
            <a:ext cx="8991600" cy="584775"/>
          </a:xfrm>
          <a:prstGeom prst="rect">
            <a:avLst/>
          </a:prstGeom>
          <a:noFill/>
          <a:ln w="9525">
            <a:noFill/>
            <a:miter lim="800000"/>
            <a:headEnd/>
            <a:tailEnd/>
          </a:ln>
        </p:spPr>
        <p:txBody>
          <a:bodyPr>
            <a:spAutoFit/>
          </a:bodyPr>
          <a:lstStyle/>
          <a:p>
            <a:r>
              <a:rPr lang="en-US" sz="3200" dirty="0" smtClean="0"/>
              <a:t>“</a:t>
            </a:r>
            <a:endParaRPr lang="en-US" sz="3200" dirty="0"/>
          </a:p>
        </p:txBody>
      </p:sp>
      <p:sp>
        <p:nvSpPr>
          <p:cNvPr id="3075" name="Rectangle 3"/>
          <p:cNvSpPr>
            <a:spLocks noGrp="1" noChangeArrowheads="1"/>
          </p:cNvSpPr>
          <p:nvPr>
            <p:ph type="title"/>
          </p:nvPr>
        </p:nvSpPr>
        <p:spPr/>
        <p:txBody>
          <a:bodyPr>
            <a:normAutofit/>
          </a:bodyPr>
          <a:lstStyle/>
          <a:p>
            <a:pPr eaLnBrk="1" hangingPunct="1"/>
            <a:r>
              <a:rPr lang="el-GR" dirty="0" smtClean="0"/>
              <a:t>Ορισμός της Κοσμογονίας</a:t>
            </a:r>
            <a:endParaRPr lang="en-US" dirty="0" smtClean="0"/>
          </a:p>
        </p:txBody>
      </p:sp>
      <p:sp>
        <p:nvSpPr>
          <p:cNvPr id="2" name="Θέση περιεχομένου 1"/>
          <p:cNvSpPr>
            <a:spLocks noGrp="1"/>
          </p:cNvSpPr>
          <p:nvPr>
            <p:ph idx="1"/>
          </p:nvPr>
        </p:nvSpPr>
        <p:spPr/>
        <p:txBody>
          <a:bodyPr>
            <a:normAutofit fontScale="85000" lnSpcReduction="10000"/>
          </a:bodyPr>
          <a:lstStyle/>
          <a:p>
            <a:pPr marL="0" indent="0">
              <a:buNone/>
            </a:pPr>
            <a:r>
              <a:rPr lang="el-GR" dirty="0"/>
              <a:t>επιστημονική ή μυθολογική θεωρία με την οποία γίνεται προσπάθεια να ερμηνευτεί η δημιουργία του σύμπαντος και των ουράνιων σωμάτων.</a:t>
            </a:r>
            <a:r>
              <a:rPr lang="en-US" dirty="0"/>
              <a:t>” (</a:t>
            </a:r>
            <a:r>
              <a:rPr lang="el-GR" dirty="0"/>
              <a:t>Λεξικό της Κοινής Νεοελληνικής – </a:t>
            </a:r>
            <a:r>
              <a:rPr lang="el-GR" dirty="0" err="1"/>
              <a:t>Ιδρ</a:t>
            </a:r>
            <a:r>
              <a:rPr lang="el-GR" dirty="0"/>
              <a:t>. Μ. Τριανταφυλλίδη</a:t>
            </a:r>
            <a:r>
              <a:rPr lang="en-US" dirty="0"/>
              <a:t>) </a:t>
            </a:r>
          </a:p>
          <a:p>
            <a:pPr marL="0" indent="0">
              <a:buNone/>
            </a:pPr>
            <a:endParaRPr lang="en-US" dirty="0"/>
          </a:p>
          <a:p>
            <a:pPr marL="0" indent="0">
              <a:buNone/>
            </a:pPr>
            <a:r>
              <a:rPr lang="en-US" dirty="0"/>
              <a:t>“</a:t>
            </a:r>
            <a:r>
              <a:rPr lang="el-GR" dirty="0"/>
              <a:t>μια θεωρία προέλευσης του σύμπαντος, είτε θρησκευτικού, μυθικού, είτε επιστημονικού χαρακτήρα. Στη μυθολογία ειδικότερα ο όρος γίνεται κατανοητός ως μυθική αφήγηση ή σώμα μύθων που σχετίζεται με τη δημιουργία του σύμπαντος.</a:t>
            </a:r>
            <a:r>
              <a:rPr lang="en-US" dirty="0"/>
              <a:t>” (Oxford Dictionary of Philosophy)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42852"/>
            <a:ext cx="8229600" cy="642942"/>
          </a:xfrm>
        </p:spPr>
        <p:txBody>
          <a:bodyPr>
            <a:normAutofit fontScale="90000"/>
          </a:bodyPr>
          <a:lstStyle/>
          <a:p>
            <a:r>
              <a:rPr lang="el-GR" sz="3600" b="1" dirty="0" err="1" smtClean="0">
                <a:latin typeface="Arial" pitchFamily="34" charset="0"/>
                <a:cs typeface="Arial" pitchFamily="34" charset="0"/>
              </a:rPr>
              <a:t>Μουσάων</a:t>
            </a:r>
            <a:r>
              <a:rPr lang="el-GR" sz="3600" b="1" dirty="0" smtClean="0">
                <a:latin typeface="Arial" pitchFamily="34" charset="0"/>
                <a:cs typeface="Arial" pitchFamily="34" charset="0"/>
              </a:rPr>
              <a:t> </a:t>
            </a:r>
            <a:r>
              <a:rPr lang="el-GR" sz="3600" b="1" dirty="0" err="1" smtClean="0">
                <a:latin typeface="Arial" pitchFamily="34" charset="0"/>
                <a:cs typeface="Arial" pitchFamily="34" charset="0"/>
              </a:rPr>
              <a:t>Ἑλικωνιάδων</a:t>
            </a:r>
            <a:r>
              <a:rPr lang="el-GR" sz="3600" b="1" dirty="0" smtClean="0">
                <a:latin typeface="Arial" pitchFamily="34" charset="0"/>
                <a:cs typeface="Arial" pitchFamily="34" charset="0"/>
              </a:rPr>
              <a:t> </a:t>
            </a:r>
            <a:r>
              <a:rPr lang="el-GR" sz="3600" b="1" dirty="0" err="1" smtClean="0">
                <a:latin typeface="Arial" pitchFamily="34" charset="0"/>
                <a:cs typeface="Arial" pitchFamily="34" charset="0"/>
              </a:rPr>
              <a:t>ἀρχώμεθ</a:t>
            </a:r>
            <a:r>
              <a:rPr lang="el-GR" sz="3600" b="1" dirty="0" smtClean="0">
                <a:latin typeface="Arial" pitchFamily="34" charset="0"/>
                <a:cs typeface="Arial" pitchFamily="34" charset="0"/>
              </a:rPr>
              <a:t>' </a:t>
            </a:r>
            <a:r>
              <a:rPr lang="el-GR" sz="3600" b="1" dirty="0" err="1" smtClean="0">
                <a:latin typeface="Arial" pitchFamily="34" charset="0"/>
                <a:cs typeface="Arial" pitchFamily="34" charset="0"/>
              </a:rPr>
              <a:t>ἀείδειν</a:t>
            </a:r>
            <a:r>
              <a:rPr lang="el-GR" sz="3600" b="1" dirty="0" smtClean="0">
                <a:latin typeface="Arial" pitchFamily="34" charset="0"/>
                <a:cs typeface="Arial" pitchFamily="34" charset="0"/>
              </a:rPr>
              <a:t>  </a:t>
            </a:r>
            <a:endParaRPr lang="el-GR" b="1" dirty="0"/>
          </a:p>
        </p:txBody>
      </p:sp>
      <p:sp>
        <p:nvSpPr>
          <p:cNvPr id="3" name="2 - Θέση περιεχομένου"/>
          <p:cNvSpPr>
            <a:spLocks noGrp="1"/>
          </p:cNvSpPr>
          <p:nvPr>
            <p:ph idx="1"/>
          </p:nvPr>
        </p:nvSpPr>
        <p:spPr>
          <a:xfrm>
            <a:off x="285720" y="857232"/>
            <a:ext cx="8643998" cy="5715040"/>
          </a:xfrm>
        </p:spPr>
        <p:txBody>
          <a:bodyPr>
            <a:normAutofit fontScale="85000" lnSpcReduction="20000"/>
          </a:bodyPr>
          <a:lstStyle/>
          <a:p>
            <a:pPr>
              <a:buNone/>
            </a:pPr>
            <a:r>
              <a:rPr lang="el-GR" dirty="0" smtClean="0">
                <a:latin typeface="Arial" pitchFamily="34" charset="0"/>
                <a:cs typeface="Arial" pitchFamily="34" charset="0"/>
              </a:rPr>
              <a:t>Η δύναμη των Μουσών      (υπερφυσική, ένθεη γνώση) </a:t>
            </a:r>
          </a:p>
          <a:p>
            <a:r>
              <a:rPr lang="el-GR" dirty="0" err="1">
                <a:latin typeface="Arial" pitchFamily="34" charset="0"/>
                <a:cs typeface="Arial" pitchFamily="34" charset="0"/>
              </a:rPr>
              <a:t>Αἵ</a:t>
            </a:r>
            <a:r>
              <a:rPr lang="el-GR" dirty="0">
                <a:latin typeface="Arial" pitchFamily="34" charset="0"/>
                <a:cs typeface="Arial" pitchFamily="34" charset="0"/>
              </a:rPr>
              <a:t> </a:t>
            </a:r>
            <a:r>
              <a:rPr lang="el-GR" dirty="0" err="1">
                <a:latin typeface="Arial" pitchFamily="34" charset="0"/>
                <a:cs typeface="Arial" pitchFamily="34" charset="0"/>
              </a:rPr>
              <a:t>νύ</a:t>
            </a:r>
            <a:r>
              <a:rPr lang="el-GR" dirty="0">
                <a:latin typeface="Arial" pitchFamily="34" charset="0"/>
                <a:cs typeface="Arial" pitchFamily="34" charset="0"/>
              </a:rPr>
              <a:t> </a:t>
            </a:r>
            <a:r>
              <a:rPr lang="el-GR" dirty="0" err="1">
                <a:latin typeface="Arial" pitchFamily="34" charset="0"/>
                <a:cs typeface="Arial" pitchFamily="34" charset="0"/>
              </a:rPr>
              <a:t>ποθ</a:t>
            </a:r>
            <a:r>
              <a:rPr lang="en-GB" dirty="0">
                <a:latin typeface="Arial" pitchFamily="34" charset="0"/>
                <a:cs typeface="Arial" pitchFamily="34" charset="0"/>
              </a:rPr>
              <a:t>' </a:t>
            </a:r>
            <a:r>
              <a:rPr lang="el-GR" dirty="0" err="1">
                <a:latin typeface="Arial" pitchFamily="34" charset="0"/>
                <a:cs typeface="Arial" pitchFamily="34" charset="0"/>
              </a:rPr>
              <a:t>Ἡσίοδον</a:t>
            </a:r>
            <a:r>
              <a:rPr lang="el-GR" dirty="0">
                <a:latin typeface="Arial" pitchFamily="34" charset="0"/>
                <a:cs typeface="Arial" pitchFamily="34" charset="0"/>
              </a:rPr>
              <a:t> </a:t>
            </a:r>
            <a:r>
              <a:rPr lang="el-GR" dirty="0" err="1">
                <a:latin typeface="Arial" pitchFamily="34" charset="0"/>
                <a:cs typeface="Arial" pitchFamily="34" charset="0"/>
              </a:rPr>
              <a:t>καλὴν</a:t>
            </a:r>
            <a:r>
              <a:rPr lang="el-GR" dirty="0">
                <a:latin typeface="Arial" pitchFamily="34" charset="0"/>
                <a:cs typeface="Arial" pitchFamily="34" charset="0"/>
              </a:rPr>
              <a:t> </a:t>
            </a:r>
            <a:r>
              <a:rPr lang="el-GR" dirty="0" err="1">
                <a:solidFill>
                  <a:srgbClr val="FF0000"/>
                </a:solidFill>
                <a:latin typeface="Arial" pitchFamily="34" charset="0"/>
                <a:cs typeface="Arial" pitchFamily="34" charset="0"/>
              </a:rPr>
              <a:t>ἐδίδαξαν</a:t>
            </a:r>
            <a:r>
              <a:rPr lang="el-GR" dirty="0">
                <a:latin typeface="Arial" pitchFamily="34" charset="0"/>
                <a:cs typeface="Arial" pitchFamily="34" charset="0"/>
              </a:rPr>
              <a:t> </a:t>
            </a:r>
            <a:r>
              <a:rPr lang="el-GR" dirty="0" err="1">
                <a:latin typeface="Arial" pitchFamily="34" charset="0"/>
                <a:cs typeface="Arial" pitchFamily="34" charset="0"/>
              </a:rPr>
              <a:t>ἀοιδήν</a:t>
            </a:r>
            <a:r>
              <a:rPr lang="en-GB" dirty="0">
                <a:latin typeface="Arial" pitchFamily="34" charset="0"/>
                <a:cs typeface="Arial" pitchFamily="34" charset="0"/>
              </a:rPr>
              <a:t>,</a:t>
            </a:r>
            <a:br>
              <a:rPr lang="en-GB" dirty="0">
                <a:latin typeface="Arial" pitchFamily="34" charset="0"/>
                <a:cs typeface="Arial" pitchFamily="34" charset="0"/>
              </a:rPr>
            </a:br>
            <a:r>
              <a:rPr lang="el-GR" dirty="0" err="1">
                <a:latin typeface="Arial" pitchFamily="34" charset="0"/>
                <a:cs typeface="Arial" pitchFamily="34" charset="0"/>
              </a:rPr>
              <a:t>ἄρνας</a:t>
            </a:r>
            <a:r>
              <a:rPr lang="el-GR" dirty="0">
                <a:latin typeface="Arial" pitchFamily="34" charset="0"/>
                <a:cs typeface="Arial" pitchFamily="34" charset="0"/>
              </a:rPr>
              <a:t> </a:t>
            </a:r>
            <a:r>
              <a:rPr lang="el-GR" dirty="0" err="1">
                <a:latin typeface="Arial" pitchFamily="34" charset="0"/>
                <a:cs typeface="Arial" pitchFamily="34" charset="0"/>
              </a:rPr>
              <a:t>ποιμαίνονθ</a:t>
            </a:r>
            <a:r>
              <a:rPr lang="en-GB" dirty="0">
                <a:latin typeface="Arial" pitchFamily="34" charset="0"/>
                <a:cs typeface="Arial" pitchFamily="34" charset="0"/>
              </a:rPr>
              <a:t>' </a:t>
            </a:r>
            <a:r>
              <a:rPr lang="el-GR" dirty="0" err="1">
                <a:latin typeface="Arial" pitchFamily="34" charset="0"/>
                <a:cs typeface="Arial" pitchFamily="34" charset="0"/>
              </a:rPr>
              <a:t>Ἑλικῶνος</a:t>
            </a:r>
            <a:r>
              <a:rPr lang="el-GR" dirty="0">
                <a:latin typeface="Arial" pitchFamily="34" charset="0"/>
                <a:cs typeface="Arial" pitchFamily="34" charset="0"/>
              </a:rPr>
              <a:t> </a:t>
            </a:r>
            <a:r>
              <a:rPr lang="el-GR" dirty="0" err="1">
                <a:latin typeface="Arial" pitchFamily="34" charset="0"/>
                <a:cs typeface="Arial" pitchFamily="34" charset="0"/>
              </a:rPr>
              <a:t>ὑπὸ</a:t>
            </a:r>
            <a:r>
              <a:rPr lang="el-GR" dirty="0">
                <a:latin typeface="Arial" pitchFamily="34" charset="0"/>
                <a:cs typeface="Arial" pitchFamily="34" charset="0"/>
              </a:rPr>
              <a:t> </a:t>
            </a:r>
            <a:r>
              <a:rPr lang="el-GR" dirty="0" err="1">
                <a:latin typeface="Arial" pitchFamily="34" charset="0"/>
                <a:cs typeface="Arial" pitchFamily="34" charset="0"/>
              </a:rPr>
              <a:t>ζαθέοιο</a:t>
            </a:r>
            <a:r>
              <a:rPr lang="en-GB" dirty="0">
                <a:latin typeface="Arial" pitchFamily="34" charset="0"/>
                <a:cs typeface="Arial" pitchFamily="34" charset="0"/>
              </a:rPr>
              <a:t>.</a:t>
            </a:r>
            <a:br>
              <a:rPr lang="en-GB" dirty="0">
                <a:latin typeface="Arial" pitchFamily="34" charset="0"/>
                <a:cs typeface="Arial" pitchFamily="34" charset="0"/>
              </a:rPr>
            </a:br>
            <a:r>
              <a:rPr lang="el-GR" dirty="0" err="1">
                <a:solidFill>
                  <a:srgbClr val="FF0000"/>
                </a:solidFill>
                <a:latin typeface="Arial" pitchFamily="34" charset="0"/>
                <a:cs typeface="Arial" pitchFamily="34" charset="0"/>
              </a:rPr>
              <a:t>τόνδε</a:t>
            </a:r>
            <a:r>
              <a:rPr lang="el-GR" dirty="0">
                <a:latin typeface="Arial" pitchFamily="34" charset="0"/>
                <a:cs typeface="Arial" pitchFamily="34" charset="0"/>
              </a:rPr>
              <a:t> </a:t>
            </a:r>
            <a:r>
              <a:rPr lang="el-GR" dirty="0" err="1">
                <a:latin typeface="Arial" pitchFamily="34" charset="0"/>
                <a:cs typeface="Arial" pitchFamily="34" charset="0"/>
              </a:rPr>
              <a:t>δέ</a:t>
            </a:r>
            <a:r>
              <a:rPr lang="el-GR" dirty="0">
                <a:latin typeface="Arial" pitchFamily="34" charset="0"/>
                <a:cs typeface="Arial" pitchFamily="34" charset="0"/>
              </a:rPr>
              <a:t> με </a:t>
            </a:r>
            <a:r>
              <a:rPr lang="el-GR" dirty="0" err="1">
                <a:latin typeface="Arial" pitchFamily="34" charset="0"/>
                <a:cs typeface="Arial" pitchFamily="34" charset="0"/>
              </a:rPr>
              <a:t>πρώτιστα</a:t>
            </a:r>
            <a:r>
              <a:rPr lang="el-GR" dirty="0">
                <a:latin typeface="Arial" pitchFamily="34" charset="0"/>
                <a:cs typeface="Arial" pitchFamily="34" charset="0"/>
              </a:rPr>
              <a:t> </a:t>
            </a:r>
            <a:r>
              <a:rPr lang="el-GR" dirty="0" err="1">
                <a:latin typeface="Arial" pitchFamily="34" charset="0"/>
                <a:cs typeface="Arial" pitchFamily="34" charset="0"/>
              </a:rPr>
              <a:t>θεαὶ</a:t>
            </a:r>
            <a:r>
              <a:rPr lang="el-GR" dirty="0">
                <a:latin typeface="Arial" pitchFamily="34" charset="0"/>
                <a:cs typeface="Arial" pitchFamily="34" charset="0"/>
              </a:rPr>
              <a:t> </a:t>
            </a:r>
            <a:r>
              <a:rPr lang="el-GR" dirty="0" err="1">
                <a:solidFill>
                  <a:srgbClr val="FF0000"/>
                </a:solidFill>
                <a:latin typeface="Arial" pitchFamily="34" charset="0"/>
                <a:cs typeface="Arial" pitchFamily="34" charset="0"/>
              </a:rPr>
              <a:t>πρὸς</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μῦθον</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ἔειπον</a:t>
            </a:r>
            <a:r>
              <a:rPr lang="en-GB" dirty="0" smtClean="0">
                <a:latin typeface="Arial" pitchFamily="34" charset="0"/>
                <a:cs typeface="Arial" pitchFamily="34" charset="0"/>
              </a:rPr>
              <a:t>, </a:t>
            </a:r>
            <a:endParaRPr lang="el-GR" dirty="0">
              <a:latin typeface="Arial" pitchFamily="34" charset="0"/>
              <a:cs typeface="Arial" pitchFamily="34" charset="0"/>
            </a:endParaRPr>
          </a:p>
          <a:p>
            <a:r>
              <a:rPr lang="el-GR" dirty="0" err="1">
                <a:latin typeface="Arial" pitchFamily="34" charset="0"/>
                <a:cs typeface="Arial" pitchFamily="34" charset="0"/>
              </a:rPr>
              <a:t>Μοῦσαι</a:t>
            </a:r>
            <a:r>
              <a:rPr lang="el-GR" dirty="0">
                <a:latin typeface="Arial" pitchFamily="34" charset="0"/>
                <a:cs typeface="Arial" pitchFamily="34" charset="0"/>
              </a:rPr>
              <a:t> </a:t>
            </a:r>
            <a:r>
              <a:rPr lang="el-GR" dirty="0" err="1">
                <a:latin typeface="Arial" pitchFamily="34" charset="0"/>
                <a:cs typeface="Arial" pitchFamily="34" charset="0"/>
              </a:rPr>
              <a:t>Ὀλυμπιάδες</a:t>
            </a:r>
            <a:r>
              <a:rPr lang="en-GB" dirty="0">
                <a:latin typeface="Arial" pitchFamily="34" charset="0"/>
                <a:cs typeface="Arial" pitchFamily="34" charset="0"/>
              </a:rPr>
              <a:t>, </a:t>
            </a:r>
            <a:r>
              <a:rPr lang="el-GR" dirty="0" err="1">
                <a:latin typeface="Arial" pitchFamily="34" charset="0"/>
                <a:cs typeface="Arial" pitchFamily="34" charset="0"/>
              </a:rPr>
              <a:t>κοῦραι</a:t>
            </a:r>
            <a:r>
              <a:rPr lang="el-GR" dirty="0">
                <a:latin typeface="Arial" pitchFamily="34" charset="0"/>
                <a:cs typeface="Arial" pitchFamily="34" charset="0"/>
              </a:rPr>
              <a:t> </a:t>
            </a:r>
            <a:r>
              <a:rPr lang="el-GR" dirty="0" err="1">
                <a:latin typeface="Arial" pitchFamily="34" charset="0"/>
                <a:cs typeface="Arial" pitchFamily="34" charset="0"/>
              </a:rPr>
              <a:t>Διὸς</a:t>
            </a:r>
            <a:r>
              <a:rPr lang="el-GR" dirty="0">
                <a:latin typeface="Arial" pitchFamily="34" charset="0"/>
                <a:cs typeface="Arial" pitchFamily="34" charset="0"/>
              </a:rPr>
              <a:t> </a:t>
            </a:r>
            <a:r>
              <a:rPr lang="el-GR" dirty="0" err="1">
                <a:latin typeface="Arial" pitchFamily="34" charset="0"/>
                <a:cs typeface="Arial" pitchFamily="34" charset="0"/>
              </a:rPr>
              <a:t>αἰγιόχοιο</a:t>
            </a:r>
            <a:r>
              <a:rPr lang="el-GR" dirty="0" smtClean="0">
                <a:latin typeface="Arial" pitchFamily="34" charset="0"/>
                <a:cs typeface="Arial" pitchFamily="34" charset="0"/>
              </a:rPr>
              <a:t>·           25</a:t>
            </a:r>
            <a:r>
              <a:rPr lang="en-GB" dirty="0">
                <a:latin typeface="Arial" pitchFamily="34" charset="0"/>
                <a:cs typeface="Arial" pitchFamily="34" charset="0"/>
              </a:rPr>
              <a:t/>
            </a:r>
            <a:br>
              <a:rPr lang="en-GB" dirty="0">
                <a:latin typeface="Arial" pitchFamily="34" charset="0"/>
                <a:cs typeface="Arial" pitchFamily="34" charset="0"/>
              </a:rPr>
            </a:br>
            <a:r>
              <a:rPr lang="el-GR" dirty="0" smtClean="0">
                <a:latin typeface="Arial" pitchFamily="34" charset="0"/>
                <a:cs typeface="Arial" pitchFamily="34" charset="0"/>
              </a:rPr>
              <a:t>‘</a:t>
            </a:r>
            <a:r>
              <a:rPr lang="el-GR" i="1" dirty="0" err="1" smtClean="0">
                <a:latin typeface="Arial" pitchFamily="34" charset="0"/>
                <a:cs typeface="Arial" pitchFamily="34" charset="0"/>
              </a:rPr>
              <a:t>ποιμένες</a:t>
            </a:r>
            <a:r>
              <a:rPr lang="el-GR" i="1" dirty="0" smtClean="0">
                <a:latin typeface="Arial" pitchFamily="34" charset="0"/>
                <a:cs typeface="Arial" pitchFamily="34" charset="0"/>
              </a:rPr>
              <a:t> </a:t>
            </a:r>
            <a:r>
              <a:rPr lang="el-GR" i="1" dirty="0" err="1" smtClean="0">
                <a:latin typeface="Arial" pitchFamily="34" charset="0"/>
                <a:cs typeface="Arial" pitchFamily="34" charset="0"/>
              </a:rPr>
              <a:t>ἄγραυλοι</a:t>
            </a:r>
            <a:r>
              <a:rPr lang="en-GB" i="1" dirty="0" smtClean="0">
                <a:latin typeface="Arial" pitchFamily="34" charset="0"/>
                <a:cs typeface="Arial" pitchFamily="34" charset="0"/>
              </a:rPr>
              <a:t>, </a:t>
            </a:r>
            <a:r>
              <a:rPr lang="el-GR" i="1" dirty="0" err="1" smtClean="0">
                <a:latin typeface="Arial" pitchFamily="34" charset="0"/>
                <a:cs typeface="Arial" pitchFamily="34" charset="0"/>
              </a:rPr>
              <a:t>κάκ</a:t>
            </a:r>
            <a:r>
              <a:rPr lang="en-GB" i="1" dirty="0" smtClean="0">
                <a:latin typeface="Arial" pitchFamily="34" charset="0"/>
                <a:cs typeface="Arial" pitchFamily="34" charset="0"/>
              </a:rPr>
              <a:t>' </a:t>
            </a:r>
            <a:r>
              <a:rPr lang="el-GR" i="1" dirty="0" err="1" smtClean="0">
                <a:latin typeface="Arial" pitchFamily="34" charset="0"/>
                <a:cs typeface="Arial" pitchFamily="34" charset="0"/>
              </a:rPr>
              <a:t>ἐλέγχεα</a:t>
            </a:r>
            <a:r>
              <a:rPr lang="en-GB" i="1" dirty="0" smtClean="0">
                <a:latin typeface="Arial" pitchFamily="34" charset="0"/>
                <a:cs typeface="Arial" pitchFamily="34" charset="0"/>
              </a:rPr>
              <a:t>, </a:t>
            </a:r>
            <a:r>
              <a:rPr lang="el-GR" i="1" dirty="0" err="1" smtClean="0">
                <a:solidFill>
                  <a:srgbClr val="FF0000"/>
                </a:solidFill>
                <a:latin typeface="Arial" pitchFamily="34" charset="0"/>
                <a:cs typeface="Arial" pitchFamily="34" charset="0"/>
              </a:rPr>
              <a:t>γαστέρες</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οἶον</a:t>
            </a:r>
            <a:r>
              <a:rPr lang="en-GB" i="1" dirty="0" smtClean="0">
                <a:latin typeface="Arial" pitchFamily="34" charset="0"/>
                <a:cs typeface="Arial" pitchFamily="34" charset="0"/>
              </a:rPr>
              <a:t>,</a:t>
            </a:r>
            <a:br>
              <a:rPr lang="en-GB" i="1" dirty="0" smtClean="0">
                <a:latin typeface="Arial" pitchFamily="34" charset="0"/>
                <a:cs typeface="Arial" pitchFamily="34" charset="0"/>
              </a:rPr>
            </a:br>
            <a:r>
              <a:rPr lang="el-GR" i="1" dirty="0" err="1" smtClean="0">
                <a:solidFill>
                  <a:srgbClr val="FF0000"/>
                </a:solidFill>
                <a:latin typeface="Arial" pitchFamily="34" charset="0"/>
                <a:cs typeface="Arial" pitchFamily="34" charset="0"/>
              </a:rPr>
              <a:t>ἴδμεν</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ψεύδεα</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πολλὰ</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λέγειν</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ἐτύμοισιν</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ὁμοῖα</a:t>
            </a:r>
            <a:r>
              <a:rPr lang="en-GB" i="1" dirty="0" smtClean="0">
                <a:solidFill>
                  <a:srgbClr val="FF0000"/>
                </a:solidFill>
                <a:latin typeface="Arial" pitchFamily="34" charset="0"/>
                <a:cs typeface="Arial" pitchFamily="34" charset="0"/>
              </a:rPr>
              <a:t>,</a:t>
            </a:r>
            <a:br>
              <a:rPr lang="en-GB" i="1" dirty="0" smtClean="0">
                <a:solidFill>
                  <a:srgbClr val="FF0000"/>
                </a:solidFill>
                <a:latin typeface="Arial" pitchFamily="34" charset="0"/>
                <a:cs typeface="Arial" pitchFamily="34" charset="0"/>
              </a:rPr>
            </a:br>
            <a:r>
              <a:rPr lang="el-GR" i="1" dirty="0" err="1" smtClean="0">
                <a:solidFill>
                  <a:srgbClr val="FF0000"/>
                </a:solidFill>
                <a:latin typeface="Arial" pitchFamily="34" charset="0"/>
                <a:cs typeface="Arial" pitchFamily="34" charset="0"/>
              </a:rPr>
              <a:t>ἴδμεν</a:t>
            </a:r>
            <a:r>
              <a:rPr lang="el-GR" i="1" dirty="0" smtClean="0">
                <a:solidFill>
                  <a:srgbClr val="FF0000"/>
                </a:solidFill>
                <a:latin typeface="Arial" pitchFamily="34" charset="0"/>
                <a:cs typeface="Arial" pitchFamily="34" charset="0"/>
              </a:rPr>
              <a:t> δ</a:t>
            </a:r>
            <a:r>
              <a:rPr lang="en-GB"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εὖτ</a:t>
            </a:r>
            <a:r>
              <a:rPr lang="en-GB"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ἐθέλωμεν</a:t>
            </a:r>
            <a:r>
              <a:rPr lang="en-GB"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ἀληθέα</a:t>
            </a:r>
            <a:r>
              <a:rPr lang="el-GR" i="1" dirty="0" smtClean="0">
                <a:solidFill>
                  <a:srgbClr val="FF0000"/>
                </a:solidFill>
                <a:latin typeface="Arial" pitchFamily="34" charset="0"/>
                <a:cs typeface="Arial" pitchFamily="34" charset="0"/>
              </a:rPr>
              <a:t> </a:t>
            </a:r>
            <a:r>
              <a:rPr lang="el-GR" i="1" dirty="0" err="1" smtClean="0">
                <a:solidFill>
                  <a:srgbClr val="FF0000"/>
                </a:solidFill>
                <a:latin typeface="Arial" pitchFamily="34" charset="0"/>
                <a:cs typeface="Arial" pitchFamily="34" charset="0"/>
              </a:rPr>
              <a:t>γηρύσασθαι</a:t>
            </a:r>
            <a:r>
              <a:rPr lang="en-GB" i="1" dirty="0" smtClean="0">
                <a:latin typeface="Arial" pitchFamily="34" charset="0"/>
                <a:cs typeface="Arial" pitchFamily="34" charset="0"/>
              </a:rPr>
              <a:t>.</a:t>
            </a:r>
            <a:r>
              <a:rPr lang="el-GR" dirty="0" smtClean="0">
                <a:latin typeface="Arial" pitchFamily="34" charset="0"/>
                <a:cs typeface="Arial" pitchFamily="34" charset="0"/>
              </a:rPr>
              <a:t>’</a:t>
            </a:r>
            <a:r>
              <a:rPr lang="en-GB" dirty="0">
                <a:latin typeface="Arial" pitchFamily="34" charset="0"/>
                <a:cs typeface="Arial" pitchFamily="34" charset="0"/>
              </a:rPr>
              <a:t/>
            </a:r>
            <a:br>
              <a:rPr lang="en-GB" dirty="0">
                <a:latin typeface="Arial" pitchFamily="34" charset="0"/>
                <a:cs typeface="Arial" pitchFamily="34" charset="0"/>
              </a:rPr>
            </a:br>
            <a:r>
              <a:rPr lang="el-GR" dirty="0" err="1">
                <a:latin typeface="Arial" pitchFamily="34" charset="0"/>
                <a:cs typeface="Arial" pitchFamily="34" charset="0"/>
              </a:rPr>
              <a:t>ὣς</a:t>
            </a:r>
            <a:r>
              <a:rPr lang="el-GR" dirty="0">
                <a:latin typeface="Arial" pitchFamily="34" charset="0"/>
                <a:cs typeface="Arial" pitchFamily="34" charset="0"/>
              </a:rPr>
              <a:t> </a:t>
            </a:r>
            <a:r>
              <a:rPr lang="el-GR" dirty="0" err="1">
                <a:latin typeface="Arial" pitchFamily="34" charset="0"/>
                <a:cs typeface="Arial" pitchFamily="34" charset="0"/>
              </a:rPr>
              <a:t>ἔφασαν</a:t>
            </a:r>
            <a:r>
              <a:rPr lang="el-GR" dirty="0">
                <a:latin typeface="Arial" pitchFamily="34" charset="0"/>
                <a:cs typeface="Arial" pitchFamily="34" charset="0"/>
              </a:rPr>
              <a:t> </a:t>
            </a:r>
            <a:r>
              <a:rPr lang="el-GR" dirty="0" err="1">
                <a:latin typeface="Arial" pitchFamily="34" charset="0"/>
                <a:cs typeface="Arial" pitchFamily="34" charset="0"/>
              </a:rPr>
              <a:t>κοῦραι</a:t>
            </a:r>
            <a:r>
              <a:rPr lang="el-GR" dirty="0">
                <a:latin typeface="Arial" pitchFamily="34" charset="0"/>
                <a:cs typeface="Arial" pitchFamily="34" charset="0"/>
              </a:rPr>
              <a:t> </a:t>
            </a:r>
            <a:r>
              <a:rPr lang="el-GR" dirty="0" err="1">
                <a:latin typeface="Arial" pitchFamily="34" charset="0"/>
                <a:cs typeface="Arial" pitchFamily="34" charset="0"/>
              </a:rPr>
              <a:t>μεγάλου</a:t>
            </a:r>
            <a:r>
              <a:rPr lang="el-GR" dirty="0">
                <a:latin typeface="Arial" pitchFamily="34" charset="0"/>
                <a:cs typeface="Arial" pitchFamily="34" charset="0"/>
              </a:rPr>
              <a:t> </a:t>
            </a:r>
            <a:r>
              <a:rPr lang="el-GR" dirty="0" err="1" smtClean="0">
                <a:latin typeface="Arial" pitchFamily="34" charset="0"/>
                <a:cs typeface="Arial" pitchFamily="34" charset="0"/>
              </a:rPr>
              <a:t>Διὸς</a:t>
            </a:r>
            <a:r>
              <a:rPr lang="el-GR" dirty="0" smtClean="0">
                <a:latin typeface="Arial" pitchFamily="34" charset="0"/>
                <a:cs typeface="Arial" pitchFamily="34" charset="0"/>
              </a:rPr>
              <a:t> </a:t>
            </a:r>
            <a:r>
              <a:rPr lang="el-GR" dirty="0" err="1">
                <a:latin typeface="Arial" pitchFamily="34" charset="0"/>
                <a:cs typeface="Arial" pitchFamily="34" charset="0"/>
              </a:rPr>
              <a:t>ἀρτιέπειαι</a:t>
            </a:r>
            <a:r>
              <a:rPr lang="el-GR" dirty="0" smtClean="0">
                <a:latin typeface="Arial" pitchFamily="34" charset="0"/>
                <a:cs typeface="Arial" pitchFamily="34" charset="0"/>
              </a:rPr>
              <a:t>·</a:t>
            </a:r>
            <a:endParaRPr lang="el-GR" dirty="0">
              <a:latin typeface="Arial" pitchFamily="34" charset="0"/>
              <a:cs typeface="Arial" pitchFamily="34" charset="0"/>
            </a:endParaRPr>
          </a:p>
          <a:p>
            <a:r>
              <a:rPr lang="el-GR" dirty="0" err="1">
                <a:latin typeface="Arial" pitchFamily="34" charset="0"/>
                <a:cs typeface="Arial" pitchFamily="34" charset="0"/>
              </a:rPr>
              <a:t>καί</a:t>
            </a:r>
            <a:r>
              <a:rPr lang="el-GR" dirty="0">
                <a:latin typeface="Arial" pitchFamily="34" charset="0"/>
                <a:cs typeface="Arial" pitchFamily="34" charset="0"/>
              </a:rPr>
              <a:t> </a:t>
            </a:r>
            <a:r>
              <a:rPr lang="el-GR" dirty="0" err="1">
                <a:latin typeface="Arial" pitchFamily="34" charset="0"/>
                <a:cs typeface="Arial" pitchFamily="34" charset="0"/>
              </a:rPr>
              <a:t>μοι</a:t>
            </a:r>
            <a:r>
              <a:rPr lang="el-GR" dirty="0">
                <a:latin typeface="Arial" pitchFamily="34" charset="0"/>
                <a:cs typeface="Arial" pitchFamily="34" charset="0"/>
              </a:rPr>
              <a:t> </a:t>
            </a:r>
            <a:r>
              <a:rPr lang="el-GR" dirty="0" err="1">
                <a:latin typeface="Arial" pitchFamily="34" charset="0"/>
                <a:cs typeface="Arial" pitchFamily="34" charset="0"/>
              </a:rPr>
              <a:t>σκῆπτρον</a:t>
            </a:r>
            <a:r>
              <a:rPr lang="el-GR" dirty="0">
                <a:latin typeface="Arial" pitchFamily="34" charset="0"/>
                <a:cs typeface="Arial" pitchFamily="34" charset="0"/>
              </a:rPr>
              <a:t> </a:t>
            </a:r>
            <a:r>
              <a:rPr lang="el-GR" dirty="0" err="1">
                <a:latin typeface="Arial" pitchFamily="34" charset="0"/>
                <a:cs typeface="Arial" pitchFamily="34" charset="0"/>
              </a:rPr>
              <a:t>ἔδον</a:t>
            </a:r>
            <a:r>
              <a:rPr lang="el-GR" dirty="0">
                <a:latin typeface="Arial" pitchFamily="34" charset="0"/>
                <a:cs typeface="Arial" pitchFamily="34" charset="0"/>
              </a:rPr>
              <a:t> </a:t>
            </a:r>
            <a:r>
              <a:rPr lang="el-GR" dirty="0" err="1">
                <a:latin typeface="Arial" pitchFamily="34" charset="0"/>
                <a:cs typeface="Arial" pitchFamily="34" charset="0"/>
              </a:rPr>
              <a:t>δάφνης</a:t>
            </a:r>
            <a:r>
              <a:rPr lang="el-GR" dirty="0">
                <a:latin typeface="Arial" pitchFamily="34" charset="0"/>
                <a:cs typeface="Arial" pitchFamily="34" charset="0"/>
              </a:rPr>
              <a:t> </a:t>
            </a:r>
            <a:r>
              <a:rPr lang="el-GR" dirty="0" err="1">
                <a:latin typeface="Arial" pitchFamily="34" charset="0"/>
                <a:cs typeface="Arial" pitchFamily="34" charset="0"/>
              </a:rPr>
              <a:t>ἐριθηλέος</a:t>
            </a:r>
            <a:r>
              <a:rPr lang="el-GR" dirty="0">
                <a:latin typeface="Arial" pitchFamily="34" charset="0"/>
                <a:cs typeface="Arial" pitchFamily="34" charset="0"/>
              </a:rPr>
              <a:t> </a:t>
            </a:r>
            <a:r>
              <a:rPr lang="el-GR" dirty="0" err="1" smtClean="0">
                <a:latin typeface="Arial" pitchFamily="34" charset="0"/>
                <a:cs typeface="Arial" pitchFamily="34" charset="0"/>
              </a:rPr>
              <a:t>ὄζον</a:t>
            </a:r>
            <a:r>
              <a:rPr lang="el-GR" dirty="0">
                <a:latin typeface="Arial" pitchFamily="34" charset="0"/>
                <a:cs typeface="Arial" pitchFamily="34" charset="0"/>
              </a:rPr>
              <a:t> </a:t>
            </a:r>
            <a:r>
              <a:rPr lang="el-GR" dirty="0" smtClean="0">
                <a:latin typeface="Arial" pitchFamily="34" charset="0"/>
                <a:cs typeface="Arial" pitchFamily="34" charset="0"/>
              </a:rPr>
              <a:t>      30</a:t>
            </a:r>
            <a:r>
              <a:rPr lang="en-GB" dirty="0">
                <a:latin typeface="Arial" pitchFamily="34" charset="0"/>
                <a:cs typeface="Arial" pitchFamily="34" charset="0"/>
              </a:rPr>
              <a:t/>
            </a:r>
            <a:br>
              <a:rPr lang="en-GB" dirty="0">
                <a:latin typeface="Arial" pitchFamily="34" charset="0"/>
                <a:cs typeface="Arial" pitchFamily="34" charset="0"/>
              </a:rPr>
            </a:br>
            <a:r>
              <a:rPr lang="el-GR" dirty="0" err="1">
                <a:latin typeface="Arial" pitchFamily="34" charset="0"/>
                <a:cs typeface="Arial" pitchFamily="34" charset="0"/>
              </a:rPr>
              <a:t>δρέψασαι</a:t>
            </a:r>
            <a:r>
              <a:rPr lang="en-GB" dirty="0">
                <a:latin typeface="Arial" pitchFamily="34" charset="0"/>
                <a:cs typeface="Arial" pitchFamily="34" charset="0"/>
              </a:rPr>
              <a:t>, </a:t>
            </a:r>
            <a:r>
              <a:rPr lang="el-GR" dirty="0" err="1">
                <a:latin typeface="Arial" pitchFamily="34" charset="0"/>
                <a:cs typeface="Arial" pitchFamily="34" charset="0"/>
              </a:rPr>
              <a:t>θηητόν</a:t>
            </a:r>
            <a:r>
              <a:rPr lang="el-GR" dirty="0">
                <a:latin typeface="Arial" pitchFamily="34" charset="0"/>
                <a:cs typeface="Arial" pitchFamily="34" charset="0"/>
              </a:rPr>
              <a:t>· </a:t>
            </a:r>
            <a:r>
              <a:rPr lang="el-GR" dirty="0" err="1">
                <a:latin typeface="Arial" pitchFamily="34" charset="0"/>
                <a:cs typeface="Arial" pitchFamily="34" charset="0"/>
              </a:rPr>
              <a:t>ἐνέπνευσαν</a:t>
            </a:r>
            <a:r>
              <a:rPr lang="el-GR" dirty="0">
                <a:latin typeface="Arial" pitchFamily="34" charset="0"/>
                <a:cs typeface="Arial" pitchFamily="34" charset="0"/>
              </a:rPr>
              <a:t> </a:t>
            </a:r>
            <a:r>
              <a:rPr lang="el-GR" dirty="0" err="1">
                <a:latin typeface="Arial" pitchFamily="34" charset="0"/>
                <a:cs typeface="Arial" pitchFamily="34" charset="0"/>
              </a:rPr>
              <a:t>δέ</a:t>
            </a:r>
            <a:r>
              <a:rPr lang="el-GR" dirty="0">
                <a:latin typeface="Arial" pitchFamily="34" charset="0"/>
                <a:cs typeface="Arial" pitchFamily="34" charset="0"/>
              </a:rPr>
              <a:t> </a:t>
            </a:r>
            <a:r>
              <a:rPr lang="el-GR" dirty="0" err="1">
                <a:latin typeface="Arial" pitchFamily="34" charset="0"/>
                <a:cs typeface="Arial" pitchFamily="34" charset="0"/>
              </a:rPr>
              <a:t>μοι</a:t>
            </a:r>
            <a:r>
              <a:rPr lang="el-GR" dirty="0">
                <a:latin typeface="Arial" pitchFamily="34" charset="0"/>
                <a:cs typeface="Arial" pitchFamily="34" charset="0"/>
              </a:rPr>
              <a:t> </a:t>
            </a:r>
            <a:r>
              <a:rPr lang="el-GR" dirty="0" err="1">
                <a:latin typeface="Arial" pitchFamily="34" charset="0"/>
                <a:cs typeface="Arial" pitchFamily="34" charset="0"/>
              </a:rPr>
              <a:t>αὐδὴν</a:t>
            </a:r>
            <a:r>
              <a:rPr lang="en-GB" dirty="0">
                <a:latin typeface="Arial" pitchFamily="34" charset="0"/>
                <a:cs typeface="Arial" pitchFamily="34" charset="0"/>
              </a:rPr>
              <a:t/>
            </a:r>
            <a:br>
              <a:rPr lang="en-GB" dirty="0">
                <a:latin typeface="Arial" pitchFamily="34" charset="0"/>
                <a:cs typeface="Arial" pitchFamily="34" charset="0"/>
              </a:rPr>
            </a:br>
            <a:r>
              <a:rPr lang="el-GR" dirty="0" err="1">
                <a:latin typeface="Arial" pitchFamily="34" charset="0"/>
                <a:cs typeface="Arial" pitchFamily="34" charset="0"/>
              </a:rPr>
              <a:t>θέσπιν</a:t>
            </a:r>
            <a:r>
              <a:rPr lang="en-GB" dirty="0">
                <a:latin typeface="Arial" pitchFamily="34" charset="0"/>
                <a:cs typeface="Arial" pitchFamily="34" charset="0"/>
              </a:rPr>
              <a:t>, </a:t>
            </a:r>
            <a:r>
              <a:rPr lang="el-GR" dirty="0" err="1">
                <a:solidFill>
                  <a:srgbClr val="FF0000"/>
                </a:solidFill>
                <a:latin typeface="Arial" pitchFamily="34" charset="0"/>
                <a:cs typeface="Arial" pitchFamily="34" charset="0"/>
              </a:rPr>
              <a:t>ἵνα</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κλείοιμι</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τά</a:t>
            </a:r>
            <a:r>
              <a:rPr lang="el-GR" dirty="0">
                <a:solidFill>
                  <a:srgbClr val="FF0000"/>
                </a:solidFill>
                <a:latin typeface="Arial" pitchFamily="34" charset="0"/>
                <a:cs typeface="Arial" pitchFamily="34" charset="0"/>
              </a:rPr>
              <a:t> τ</a:t>
            </a:r>
            <a:r>
              <a:rPr lang="en-GB"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ἐσσόμενα</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πρό</a:t>
            </a:r>
            <a:r>
              <a:rPr lang="el-GR" dirty="0">
                <a:solidFill>
                  <a:srgbClr val="FF0000"/>
                </a:solidFill>
                <a:latin typeface="Arial" pitchFamily="34" charset="0"/>
                <a:cs typeface="Arial" pitchFamily="34" charset="0"/>
              </a:rPr>
              <a:t> τ</a:t>
            </a:r>
            <a:r>
              <a:rPr lang="en-GB"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ἐόντα</a:t>
            </a:r>
            <a:r>
              <a:rPr lang="en-GB" dirty="0">
                <a:latin typeface="Arial" pitchFamily="34" charset="0"/>
                <a:cs typeface="Arial" pitchFamily="34" charset="0"/>
              </a:rPr>
              <a:t>.</a:t>
            </a:r>
            <a:br>
              <a:rPr lang="en-GB" dirty="0">
                <a:latin typeface="Arial" pitchFamily="34" charset="0"/>
                <a:cs typeface="Arial" pitchFamily="34" charset="0"/>
              </a:rPr>
            </a:br>
            <a:r>
              <a:rPr lang="el-GR" dirty="0" err="1">
                <a:solidFill>
                  <a:srgbClr val="FF0000"/>
                </a:solidFill>
                <a:latin typeface="Arial" pitchFamily="34" charset="0"/>
                <a:cs typeface="Arial" pitchFamily="34" charset="0"/>
              </a:rPr>
              <a:t>καί</a:t>
            </a:r>
            <a:r>
              <a:rPr lang="el-GR" dirty="0">
                <a:solidFill>
                  <a:srgbClr val="FF0000"/>
                </a:solidFill>
                <a:latin typeface="Arial" pitchFamily="34" charset="0"/>
                <a:cs typeface="Arial" pitchFamily="34" charset="0"/>
              </a:rPr>
              <a:t> μ</a:t>
            </a:r>
            <a:r>
              <a:rPr lang="en-GB"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ἐκέλονθ</a:t>
            </a:r>
            <a:r>
              <a:rPr lang="en-GB"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ὑμνεῖν</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μακάρων</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γένος</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αἰὲν</a:t>
            </a:r>
            <a:r>
              <a:rPr lang="el-GR" dirty="0">
                <a:solidFill>
                  <a:srgbClr val="FF0000"/>
                </a:solidFill>
                <a:latin typeface="Arial" pitchFamily="34" charset="0"/>
                <a:cs typeface="Arial" pitchFamily="34" charset="0"/>
              </a:rPr>
              <a:t> </a:t>
            </a:r>
            <a:r>
              <a:rPr lang="el-GR" dirty="0" err="1">
                <a:solidFill>
                  <a:srgbClr val="FF0000"/>
                </a:solidFill>
                <a:latin typeface="Arial" pitchFamily="34" charset="0"/>
                <a:cs typeface="Arial" pitchFamily="34" charset="0"/>
              </a:rPr>
              <a:t>ἐόντων</a:t>
            </a:r>
            <a:r>
              <a:rPr lang="en-GB" dirty="0">
                <a:latin typeface="Arial" pitchFamily="34" charset="0"/>
                <a:cs typeface="Arial" pitchFamily="34" charset="0"/>
              </a:rPr>
              <a:t>,</a:t>
            </a:r>
            <a:br>
              <a:rPr lang="en-GB" dirty="0">
                <a:latin typeface="Arial" pitchFamily="34" charset="0"/>
                <a:cs typeface="Arial" pitchFamily="34" charset="0"/>
              </a:rPr>
            </a:br>
            <a:r>
              <a:rPr lang="el-GR" dirty="0" err="1">
                <a:latin typeface="Arial" pitchFamily="34" charset="0"/>
                <a:cs typeface="Arial" pitchFamily="34" charset="0"/>
              </a:rPr>
              <a:t>σφᾶς</a:t>
            </a:r>
            <a:r>
              <a:rPr lang="el-GR" dirty="0">
                <a:latin typeface="Arial" pitchFamily="34" charset="0"/>
                <a:cs typeface="Arial" pitchFamily="34" charset="0"/>
              </a:rPr>
              <a:t> δ</a:t>
            </a:r>
            <a:r>
              <a:rPr lang="en-GB" dirty="0">
                <a:latin typeface="Arial" pitchFamily="34" charset="0"/>
                <a:cs typeface="Arial" pitchFamily="34" charset="0"/>
              </a:rPr>
              <a:t>' </a:t>
            </a:r>
            <a:r>
              <a:rPr lang="el-GR" dirty="0" err="1">
                <a:latin typeface="Arial" pitchFamily="34" charset="0"/>
                <a:cs typeface="Arial" pitchFamily="34" charset="0"/>
              </a:rPr>
              <a:t>αὐτὰς</a:t>
            </a:r>
            <a:r>
              <a:rPr lang="el-GR" dirty="0">
                <a:latin typeface="Arial" pitchFamily="34" charset="0"/>
                <a:cs typeface="Arial" pitchFamily="34" charset="0"/>
              </a:rPr>
              <a:t> </a:t>
            </a:r>
            <a:r>
              <a:rPr lang="el-GR" dirty="0" err="1">
                <a:latin typeface="Arial" pitchFamily="34" charset="0"/>
                <a:cs typeface="Arial" pitchFamily="34" charset="0"/>
              </a:rPr>
              <a:t>πρῶτόν</a:t>
            </a:r>
            <a:r>
              <a:rPr lang="el-GR" dirty="0">
                <a:latin typeface="Arial" pitchFamily="34" charset="0"/>
                <a:cs typeface="Arial" pitchFamily="34" charset="0"/>
              </a:rPr>
              <a:t> τε </a:t>
            </a:r>
            <a:r>
              <a:rPr lang="el-GR" dirty="0" err="1">
                <a:latin typeface="Arial" pitchFamily="34" charset="0"/>
                <a:cs typeface="Arial" pitchFamily="34" charset="0"/>
              </a:rPr>
              <a:t>καὶ</a:t>
            </a:r>
            <a:r>
              <a:rPr lang="el-GR" dirty="0">
                <a:latin typeface="Arial" pitchFamily="34" charset="0"/>
                <a:cs typeface="Arial" pitchFamily="34" charset="0"/>
              </a:rPr>
              <a:t> </a:t>
            </a:r>
            <a:r>
              <a:rPr lang="el-GR" dirty="0" err="1">
                <a:latin typeface="Arial" pitchFamily="34" charset="0"/>
                <a:cs typeface="Arial" pitchFamily="34" charset="0"/>
              </a:rPr>
              <a:t>ὕστατον</a:t>
            </a:r>
            <a:r>
              <a:rPr lang="el-GR" dirty="0">
                <a:latin typeface="Arial" pitchFamily="34" charset="0"/>
                <a:cs typeface="Arial" pitchFamily="34" charset="0"/>
              </a:rPr>
              <a:t> </a:t>
            </a:r>
            <a:r>
              <a:rPr lang="el-GR" dirty="0" err="1">
                <a:latin typeface="Arial" pitchFamily="34" charset="0"/>
                <a:cs typeface="Arial" pitchFamily="34" charset="0"/>
              </a:rPr>
              <a:t>αἰὲν</a:t>
            </a:r>
            <a:r>
              <a:rPr lang="el-GR" dirty="0">
                <a:latin typeface="Arial" pitchFamily="34" charset="0"/>
                <a:cs typeface="Arial" pitchFamily="34" charset="0"/>
              </a:rPr>
              <a:t> </a:t>
            </a:r>
            <a:r>
              <a:rPr lang="el-GR" dirty="0" err="1">
                <a:latin typeface="Arial" pitchFamily="34" charset="0"/>
                <a:cs typeface="Arial" pitchFamily="34" charset="0"/>
              </a:rPr>
              <a:t>ἀείδειν</a:t>
            </a:r>
            <a:r>
              <a:rPr lang="en-GB" dirty="0">
                <a:latin typeface="Arial" pitchFamily="34" charset="0"/>
                <a:cs typeface="Arial" pitchFamily="34" charset="0"/>
              </a:rPr>
              <a:t>.</a:t>
            </a:r>
            <a:endParaRPr lang="el-GR" dirty="0" smtClean="0">
              <a:latin typeface="Arial" pitchFamily="34" charset="0"/>
              <a:cs typeface="Arial" pitchFamily="34" charset="0"/>
            </a:endParaRPr>
          </a:p>
          <a:p>
            <a:pPr>
              <a:buNone/>
            </a:pPr>
            <a:endParaRPr lang="el-GR" dirty="0" smtClean="0">
              <a:latin typeface="Arial" pitchFamily="34" charset="0"/>
              <a:cs typeface="Arial" pitchFamily="34" charset="0"/>
            </a:endParaRPr>
          </a:p>
          <a:p>
            <a:pPr>
              <a:buNone/>
            </a:pPr>
            <a:endParaRPr lang="el-GR"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r>
              <a:rPr lang="el-GR" dirty="0" smtClean="0"/>
              <a:t>Κόρες του Δία και της Μνημοσύνης</a:t>
            </a:r>
            <a:endParaRPr lang="en-US" dirty="0"/>
          </a:p>
        </p:txBody>
      </p:sp>
      <p:sp>
        <p:nvSpPr>
          <p:cNvPr id="5123" name="Rectangle 3"/>
          <p:cNvSpPr>
            <a:spLocks noGrp="1" noChangeArrowheads="1"/>
          </p:cNvSpPr>
          <p:nvPr>
            <p:ph idx="1"/>
          </p:nvPr>
        </p:nvSpPr>
        <p:spPr>
          <a:xfrm>
            <a:off x="457200" y="1196752"/>
            <a:ext cx="8229600" cy="5040560"/>
          </a:xfrm>
        </p:spPr>
        <p:txBody>
          <a:bodyPr>
            <a:normAutofit lnSpcReduction="10000"/>
          </a:bodyPr>
          <a:lstStyle/>
          <a:p>
            <a:pPr>
              <a:lnSpc>
                <a:spcPct val="90000"/>
              </a:lnSpc>
              <a:buFontTx/>
              <a:buNone/>
            </a:pPr>
            <a:endParaRPr lang="en-US" sz="2800" dirty="0"/>
          </a:p>
          <a:p>
            <a:pPr>
              <a:lnSpc>
                <a:spcPct val="90000"/>
              </a:lnSpc>
              <a:buFontTx/>
              <a:buNone/>
            </a:pPr>
            <a:r>
              <a:rPr lang="el-GR" sz="2300" dirty="0" smtClean="0"/>
              <a:t>Καλλιόπη</a:t>
            </a:r>
            <a:r>
              <a:rPr lang="en-US" sz="2300" dirty="0" smtClean="0"/>
              <a:t>- </a:t>
            </a:r>
            <a:r>
              <a:rPr lang="el-GR" sz="2300" dirty="0" smtClean="0"/>
              <a:t>Έπος</a:t>
            </a:r>
            <a:endParaRPr lang="en-US" sz="2300" dirty="0"/>
          </a:p>
          <a:p>
            <a:pPr>
              <a:lnSpc>
                <a:spcPct val="90000"/>
              </a:lnSpc>
              <a:buFontTx/>
              <a:buNone/>
            </a:pPr>
            <a:r>
              <a:rPr lang="el-GR" sz="2300" dirty="0" smtClean="0"/>
              <a:t>Κλειώ – Ιστορία </a:t>
            </a:r>
          </a:p>
          <a:p>
            <a:pPr>
              <a:lnSpc>
                <a:spcPct val="90000"/>
              </a:lnSpc>
              <a:buFontTx/>
              <a:buNone/>
            </a:pPr>
            <a:r>
              <a:rPr lang="el-GR" sz="2300" dirty="0" smtClean="0"/>
              <a:t>Ευτέρπη – Λυρική Ποίηση</a:t>
            </a:r>
            <a:endParaRPr lang="en-US" sz="2300" dirty="0"/>
          </a:p>
          <a:p>
            <a:pPr>
              <a:lnSpc>
                <a:spcPct val="90000"/>
              </a:lnSpc>
              <a:buFontTx/>
              <a:buNone/>
            </a:pPr>
            <a:r>
              <a:rPr lang="el-GR" sz="2300" dirty="0" smtClean="0"/>
              <a:t>Μελπομένη – Τραγωδία </a:t>
            </a:r>
          </a:p>
          <a:p>
            <a:pPr>
              <a:lnSpc>
                <a:spcPct val="90000"/>
              </a:lnSpc>
              <a:buFontTx/>
              <a:buNone/>
            </a:pPr>
            <a:r>
              <a:rPr lang="el-GR" sz="2300" dirty="0" smtClean="0"/>
              <a:t>Τερψιχόρη-Χορική Ποίηση / Χορός</a:t>
            </a:r>
          </a:p>
          <a:p>
            <a:pPr>
              <a:lnSpc>
                <a:spcPct val="90000"/>
              </a:lnSpc>
              <a:buFontTx/>
              <a:buNone/>
            </a:pPr>
            <a:r>
              <a:rPr lang="el-GR" sz="2300" dirty="0" smtClean="0"/>
              <a:t>Ερατώ – Ερωτική ποίηση</a:t>
            </a:r>
            <a:endParaRPr lang="en-US" sz="2300" dirty="0"/>
          </a:p>
          <a:p>
            <a:pPr>
              <a:lnSpc>
                <a:spcPct val="90000"/>
              </a:lnSpc>
              <a:buFontTx/>
              <a:buNone/>
            </a:pPr>
            <a:r>
              <a:rPr lang="el-GR" sz="2300" dirty="0" smtClean="0"/>
              <a:t>Πολύμνια – Ιερή Ποίηση / Χορός, Ύμνοι</a:t>
            </a:r>
          </a:p>
          <a:p>
            <a:pPr>
              <a:lnSpc>
                <a:spcPct val="90000"/>
              </a:lnSpc>
              <a:buFontTx/>
              <a:buNone/>
            </a:pPr>
            <a:r>
              <a:rPr lang="el-GR" sz="2300" dirty="0" smtClean="0"/>
              <a:t>Ουρανία – Αστρονομία </a:t>
            </a:r>
          </a:p>
          <a:p>
            <a:pPr>
              <a:lnSpc>
                <a:spcPct val="90000"/>
              </a:lnSpc>
              <a:buFontTx/>
              <a:buNone/>
            </a:pPr>
            <a:r>
              <a:rPr lang="el-GR" sz="2300" dirty="0" smtClean="0"/>
              <a:t>Θάλεια – Κωμωδία </a:t>
            </a:r>
            <a:endParaRPr lang="en-US" sz="2300" dirty="0"/>
          </a:p>
          <a:p>
            <a:pPr>
              <a:lnSpc>
                <a:spcPct val="90000"/>
              </a:lnSpc>
              <a:buFontTx/>
              <a:buNone/>
            </a:pPr>
            <a:r>
              <a:rPr lang="en-US" sz="2300" dirty="0"/>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εικόνας 4" descr="Ο Απόλλων και οι Μούσες, Baldassare PERUZZI, 1514-23, Λάδι σε ξύλο, Galleria Palatina (Palazzo Pitti), Φλωρεντία. "/>
          <p:cNvPicPr>
            <a:picLocks noGrp="1" noChangeAspect="1"/>
          </p:cNvPicPr>
          <p:nvPr>
            <p:ph type="pic" idx="1"/>
          </p:nvPr>
        </p:nvPicPr>
        <p:blipFill>
          <a:blip r:embed="rId3" cstate="print">
            <a:extLst>
              <a:ext uri="{28A0092B-C50C-407E-A947-70E740481C1C}">
                <a14:useLocalDpi xmlns:a14="http://schemas.microsoft.com/office/drawing/2010/main" xmlns="" val="0"/>
              </a:ext>
            </a:extLst>
          </a:blip>
          <a:srcRect l="16858" r="16858"/>
          <a:stretch>
            <a:fillRect/>
          </a:stretch>
        </p:blipFill>
        <p:spPr/>
      </p:pic>
      <p:sp>
        <p:nvSpPr>
          <p:cNvPr id="4" name="Θέση κειμένου 3"/>
          <p:cNvSpPr>
            <a:spLocks noGrp="1"/>
          </p:cNvSpPr>
          <p:nvPr>
            <p:ph type="body" sz="half" idx="2"/>
          </p:nvPr>
        </p:nvSpPr>
        <p:spPr/>
        <p:txBody>
          <a:bodyPr>
            <a:normAutofit fontScale="85000" lnSpcReduction="10000"/>
          </a:bodyPr>
          <a:lstStyle/>
          <a:p>
            <a:r>
              <a:rPr lang="el-GR" b="1" dirty="0" smtClean="0"/>
              <a:t>Εικόνα 1. Ο </a:t>
            </a:r>
            <a:r>
              <a:rPr lang="el-GR" b="1" dirty="0"/>
              <a:t>Απόλλων και οι Μούσες, </a:t>
            </a:r>
            <a:r>
              <a:rPr lang="en-US" dirty="0" err="1"/>
              <a:t>Baldassare</a:t>
            </a:r>
            <a:r>
              <a:rPr lang="en-US" dirty="0"/>
              <a:t> PERUZZI,</a:t>
            </a:r>
          </a:p>
          <a:p>
            <a:r>
              <a:rPr lang="en-US" dirty="0"/>
              <a:t>1514-23, </a:t>
            </a:r>
            <a:r>
              <a:rPr lang="el-GR" dirty="0"/>
              <a:t>Λάδι σε ξύλο, </a:t>
            </a:r>
            <a:r>
              <a:rPr lang="it-IT" dirty="0"/>
              <a:t>Galleria Palatina (Palazzo Pitti), </a:t>
            </a:r>
            <a:r>
              <a:rPr lang="el-GR" dirty="0"/>
              <a:t>Φλωρεντία. </a:t>
            </a:r>
          </a:p>
        </p:txBody>
      </p:sp>
      <p:sp>
        <p:nvSpPr>
          <p:cNvPr id="2" name="Τίτλος 1"/>
          <p:cNvSpPr>
            <a:spLocks noGrp="1"/>
          </p:cNvSpPr>
          <p:nvPr>
            <p:ph type="title"/>
          </p:nvPr>
        </p:nvSpPr>
        <p:spPr/>
        <p:txBody>
          <a:bodyPr/>
          <a:lstStyle/>
          <a:p>
            <a:r>
              <a:rPr lang="el-GR" dirty="0"/>
              <a:t>Ο Απόλλων και οι Μούσες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296842"/>
          </a:xfrm>
        </p:spPr>
        <p:txBody>
          <a:bodyPr>
            <a:normAutofit fontScale="90000"/>
          </a:bodyPr>
          <a:lstStyle/>
          <a:p>
            <a:r>
              <a:rPr lang="el-GR" dirty="0" smtClean="0"/>
              <a:t>Κείμενο</a:t>
            </a:r>
            <a:endParaRPr lang="el-GR" dirty="0"/>
          </a:p>
        </p:txBody>
      </p:sp>
      <p:sp>
        <p:nvSpPr>
          <p:cNvPr id="3" name="2 - Θέση περιεχομένου"/>
          <p:cNvSpPr>
            <a:spLocks noGrp="1"/>
          </p:cNvSpPr>
          <p:nvPr>
            <p:ph idx="1"/>
          </p:nvPr>
        </p:nvSpPr>
        <p:spPr>
          <a:xfrm>
            <a:off x="285720" y="714356"/>
            <a:ext cx="8715436" cy="5786478"/>
          </a:xfrm>
        </p:spPr>
        <p:txBody>
          <a:bodyPr>
            <a:normAutofit/>
          </a:bodyPr>
          <a:lstStyle/>
          <a:p>
            <a:pPr>
              <a:buNone/>
            </a:pPr>
            <a:r>
              <a:rPr lang="el-GR" sz="2800" dirty="0" err="1">
                <a:latin typeface="Arial Unicode MS" pitchFamily="34" charset="-128"/>
                <a:ea typeface="Arial Unicode MS" pitchFamily="34" charset="-128"/>
                <a:cs typeface="Arial Unicode MS" pitchFamily="34" charset="-128"/>
              </a:rPr>
              <a:t>Ἐκ</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γάρ</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τοι</a:t>
            </a:r>
            <a:r>
              <a:rPr lang="el-GR" sz="2800" dirty="0">
                <a:latin typeface="Arial Unicode MS" pitchFamily="34" charset="-128"/>
                <a:ea typeface="Arial Unicode MS" pitchFamily="34" charset="-128"/>
                <a:cs typeface="Arial Unicode MS" pitchFamily="34" charset="-128"/>
              </a:rPr>
              <a:t> </a:t>
            </a:r>
            <a:r>
              <a:rPr lang="el-GR" sz="2800" dirty="0" err="1">
                <a:solidFill>
                  <a:srgbClr val="00B050"/>
                </a:solidFill>
                <a:latin typeface="Arial Unicode MS" pitchFamily="34" charset="-128"/>
                <a:ea typeface="Arial Unicode MS" pitchFamily="34" charset="-128"/>
                <a:cs typeface="Arial Unicode MS" pitchFamily="34" charset="-128"/>
              </a:rPr>
              <a:t>Μουσέων</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καὶ</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ἑκηβόλου</a:t>
            </a:r>
            <a:r>
              <a:rPr lang="el-GR" sz="2800" dirty="0">
                <a:latin typeface="Arial Unicode MS" pitchFamily="34" charset="-128"/>
                <a:ea typeface="Arial Unicode MS" pitchFamily="34" charset="-128"/>
                <a:cs typeface="Arial Unicode MS" pitchFamily="34" charset="-128"/>
              </a:rPr>
              <a:t> </a:t>
            </a:r>
            <a:r>
              <a:rPr lang="el-GR" sz="2800" dirty="0" err="1" smtClean="0">
                <a:solidFill>
                  <a:srgbClr val="00B050"/>
                </a:solidFill>
                <a:latin typeface="Arial Unicode MS" pitchFamily="34" charset="-128"/>
                <a:ea typeface="Arial Unicode MS" pitchFamily="34" charset="-128"/>
                <a:cs typeface="Arial Unicode MS" pitchFamily="34" charset="-128"/>
              </a:rPr>
              <a:t>Ἀπόλλωνος</a:t>
            </a:r>
            <a:r>
              <a:rPr lang="el-GR" sz="2800" dirty="0" smtClean="0">
                <a:latin typeface="Arial Unicode MS" pitchFamily="34" charset="-128"/>
                <a:ea typeface="Arial Unicode MS" pitchFamily="34" charset="-128"/>
                <a:cs typeface="Arial Unicode MS" pitchFamily="34" charset="-128"/>
              </a:rPr>
              <a:t> </a:t>
            </a:r>
            <a:r>
              <a:rPr lang="en-GB" sz="2800" dirty="0" smtClean="0">
                <a:latin typeface="Arial Unicode MS" pitchFamily="34" charset="-128"/>
                <a:ea typeface="Arial Unicode MS" pitchFamily="34" charset="-128"/>
                <a:cs typeface="Arial Unicode MS" pitchFamily="34" charset="-128"/>
              </a:rPr>
              <a:t> </a:t>
            </a:r>
            <a:endParaRPr lang="el-GR" sz="2800" dirty="0">
              <a:latin typeface="Arial Unicode MS" pitchFamily="34" charset="-128"/>
              <a:ea typeface="Arial Unicode MS" pitchFamily="34" charset="-128"/>
              <a:cs typeface="Arial Unicode MS" pitchFamily="34" charset="-128"/>
            </a:endParaRPr>
          </a:p>
          <a:p>
            <a:pPr>
              <a:buNone/>
            </a:pPr>
            <a:r>
              <a:rPr lang="el-GR" sz="2800" dirty="0" err="1">
                <a:solidFill>
                  <a:srgbClr val="FF0000"/>
                </a:solidFill>
                <a:latin typeface="Arial Unicode MS" pitchFamily="34" charset="-128"/>
                <a:ea typeface="Arial Unicode MS" pitchFamily="34" charset="-128"/>
                <a:cs typeface="Arial Unicode MS" pitchFamily="34" charset="-128"/>
              </a:rPr>
              <a:t>ἄνδρες</a:t>
            </a:r>
            <a:r>
              <a:rPr lang="el-GR" sz="2800" dirty="0">
                <a:solidFill>
                  <a:srgbClr val="FF0000"/>
                </a:solidFill>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ἀοιδοὶ</a:t>
            </a:r>
            <a:r>
              <a:rPr lang="el-GR" sz="2800" dirty="0">
                <a:solidFill>
                  <a:srgbClr val="FF0000"/>
                </a:solidFill>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ἔασιν</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ἐπὶ</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χθόνα</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καὶ</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κιθαρισταί</a:t>
            </a:r>
            <a:r>
              <a:rPr lang="en-GB" sz="2800" dirty="0" smtClean="0">
                <a:latin typeface="Arial Unicode MS" pitchFamily="34" charset="-128"/>
                <a:ea typeface="Arial Unicode MS" pitchFamily="34" charset="-128"/>
                <a:cs typeface="Arial Unicode MS" pitchFamily="34" charset="-128"/>
              </a:rPr>
              <a:t>,</a:t>
            </a:r>
            <a:r>
              <a:rPr lang="el-GR" sz="2800" dirty="0" smtClean="0">
                <a:latin typeface="Arial Unicode MS" pitchFamily="34" charset="-128"/>
                <a:ea typeface="Arial Unicode MS" pitchFamily="34" charset="-128"/>
                <a:cs typeface="Arial Unicode MS" pitchFamily="34" charset="-128"/>
              </a:rPr>
              <a:t>   95</a:t>
            </a:r>
            <a:endParaRPr lang="el-GR" sz="2800" dirty="0">
              <a:latin typeface="Arial Unicode MS" pitchFamily="34" charset="-128"/>
              <a:ea typeface="Arial Unicode MS" pitchFamily="34" charset="-128"/>
              <a:cs typeface="Arial Unicode MS" pitchFamily="34" charset="-128"/>
            </a:endParaRPr>
          </a:p>
          <a:p>
            <a:pPr>
              <a:buNone/>
            </a:pPr>
            <a:r>
              <a:rPr lang="el-GR" sz="2800" dirty="0" err="1" smtClean="0">
                <a:latin typeface="Arial Unicode MS" pitchFamily="34" charset="-128"/>
                <a:ea typeface="Arial Unicode MS" pitchFamily="34" charset="-128"/>
                <a:cs typeface="Arial Unicode MS" pitchFamily="34" charset="-128"/>
              </a:rPr>
              <a:t>ἐκ</a:t>
            </a:r>
            <a:r>
              <a:rPr lang="el-GR" sz="2800" dirty="0" smtClean="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δὲ</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Διὸς</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βασιλῆες</a:t>
            </a:r>
            <a:r>
              <a:rPr lang="el-GR" sz="2800" dirty="0">
                <a:latin typeface="Arial Unicode MS" pitchFamily="34" charset="-128"/>
                <a:ea typeface="Arial Unicode MS" pitchFamily="34" charset="-128"/>
                <a:cs typeface="Arial Unicode MS" pitchFamily="34" charset="-128"/>
              </a:rPr>
              <a:t>· ὃ δ</a:t>
            </a:r>
            <a:r>
              <a:rPr lang="en-GB"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ὄλβιος</a:t>
            </a:r>
            <a:r>
              <a:rPr lang="en-GB"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ὅντινα</a:t>
            </a:r>
            <a:r>
              <a:rPr lang="el-GR" sz="2800" dirty="0">
                <a:latin typeface="Arial Unicode MS" pitchFamily="34" charset="-128"/>
                <a:ea typeface="Arial Unicode MS" pitchFamily="34" charset="-128"/>
                <a:cs typeface="Arial Unicode MS" pitchFamily="34" charset="-128"/>
              </a:rPr>
              <a:t> </a:t>
            </a:r>
            <a:r>
              <a:rPr lang="el-GR" sz="2800" dirty="0" err="1" smtClean="0">
                <a:latin typeface="Arial Unicode MS" pitchFamily="34" charset="-128"/>
                <a:ea typeface="Arial Unicode MS" pitchFamily="34" charset="-128"/>
                <a:cs typeface="Arial Unicode MS" pitchFamily="34" charset="-128"/>
              </a:rPr>
              <a:t>Μοῦσαι</a:t>
            </a:r>
            <a:endParaRPr lang="el-GR" sz="2800" dirty="0" smtClean="0">
              <a:latin typeface="Arial Unicode MS" pitchFamily="34" charset="-128"/>
              <a:ea typeface="Arial Unicode MS" pitchFamily="34" charset="-128"/>
              <a:cs typeface="Arial Unicode MS" pitchFamily="34" charset="-128"/>
            </a:endParaRPr>
          </a:p>
          <a:p>
            <a:pPr>
              <a:buNone/>
            </a:pPr>
            <a:r>
              <a:rPr lang="el-GR" sz="2800" dirty="0" err="1" smtClean="0">
                <a:latin typeface="Arial Unicode MS" pitchFamily="34" charset="-128"/>
                <a:ea typeface="Arial Unicode MS" pitchFamily="34" charset="-128"/>
                <a:cs typeface="Arial Unicode MS" pitchFamily="34" charset="-128"/>
              </a:rPr>
              <a:t>φίλωνται</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γλυκερή</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οἱ</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ἀπὸ</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στόματος</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ῥέει</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αὐδή</a:t>
            </a:r>
            <a:r>
              <a:rPr lang="en-GB" sz="2800" dirty="0" smtClean="0">
                <a:latin typeface="Arial Unicode MS" pitchFamily="34" charset="-128"/>
                <a:ea typeface="Arial Unicode MS" pitchFamily="34" charset="-128"/>
                <a:cs typeface="Arial Unicode MS" pitchFamily="34" charset="-128"/>
              </a:rPr>
              <a:t>.</a:t>
            </a:r>
            <a:endParaRPr lang="el-GR" sz="2800" dirty="0" smtClean="0">
              <a:latin typeface="Arial Unicode MS" pitchFamily="34" charset="-128"/>
              <a:ea typeface="Arial Unicode MS" pitchFamily="34" charset="-128"/>
              <a:cs typeface="Arial Unicode MS" pitchFamily="34" charset="-128"/>
            </a:endParaRPr>
          </a:p>
          <a:p>
            <a:pPr>
              <a:buNone/>
            </a:pPr>
            <a:r>
              <a:rPr lang="el-GR" sz="2800" dirty="0" err="1" smtClean="0">
                <a:latin typeface="Arial Unicode MS" pitchFamily="34" charset="-128"/>
                <a:ea typeface="Arial Unicode MS" pitchFamily="34" charset="-128"/>
                <a:cs typeface="Arial Unicode MS" pitchFamily="34" charset="-128"/>
              </a:rPr>
              <a:t>εἰ</a:t>
            </a:r>
            <a:r>
              <a:rPr lang="el-GR" sz="2800" dirty="0" smtClean="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γάρ</a:t>
            </a:r>
            <a:r>
              <a:rPr lang="el-GR" sz="2800" dirty="0">
                <a:latin typeface="Arial Unicode MS" pitchFamily="34" charset="-128"/>
                <a:ea typeface="Arial Unicode MS" pitchFamily="34" charset="-128"/>
                <a:cs typeface="Arial Unicode MS" pitchFamily="34" charset="-128"/>
              </a:rPr>
              <a:t> τις </a:t>
            </a:r>
            <a:r>
              <a:rPr lang="el-GR" sz="2800" dirty="0" err="1">
                <a:latin typeface="Arial Unicode MS" pitchFamily="34" charset="-128"/>
                <a:ea typeface="Arial Unicode MS" pitchFamily="34" charset="-128"/>
                <a:cs typeface="Arial Unicode MS" pitchFamily="34" charset="-128"/>
              </a:rPr>
              <a:t>καὶ</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πένθος</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ἔχων</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νεοκηδέι</a:t>
            </a:r>
            <a:r>
              <a:rPr lang="el-GR" sz="2800" dirty="0">
                <a:latin typeface="Arial Unicode MS" pitchFamily="34" charset="-128"/>
                <a:ea typeface="Arial Unicode MS" pitchFamily="34" charset="-128"/>
                <a:cs typeface="Arial Unicode MS" pitchFamily="34" charset="-128"/>
              </a:rPr>
              <a:t> </a:t>
            </a:r>
            <a:r>
              <a:rPr lang="el-GR" sz="2800" dirty="0" err="1" smtClean="0">
                <a:latin typeface="Arial Unicode MS" pitchFamily="34" charset="-128"/>
                <a:ea typeface="Arial Unicode MS" pitchFamily="34" charset="-128"/>
                <a:cs typeface="Arial Unicode MS" pitchFamily="34" charset="-128"/>
              </a:rPr>
              <a:t>θυμῶι</a:t>
            </a:r>
            <a:endParaRPr lang="el-GR" sz="2800" dirty="0" smtClean="0">
              <a:latin typeface="Arial Unicode MS" pitchFamily="34" charset="-128"/>
              <a:ea typeface="Arial Unicode MS" pitchFamily="34" charset="-128"/>
              <a:cs typeface="Arial Unicode MS" pitchFamily="34" charset="-128"/>
            </a:endParaRPr>
          </a:p>
          <a:p>
            <a:pPr>
              <a:buNone/>
            </a:pPr>
            <a:r>
              <a:rPr lang="el-GR" sz="2800" dirty="0" err="1" smtClean="0">
                <a:latin typeface="Arial Unicode MS" pitchFamily="34" charset="-128"/>
                <a:ea typeface="Arial Unicode MS" pitchFamily="34" charset="-128"/>
                <a:cs typeface="Arial Unicode MS" pitchFamily="34" charset="-128"/>
              </a:rPr>
              <a:t>ἄζηται</a:t>
            </a:r>
            <a:r>
              <a:rPr lang="el-GR" sz="2800" dirty="0" smtClean="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κραδίην</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ἀκαχήμενος</a:t>
            </a:r>
            <a:r>
              <a:rPr lang="en-GB"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αὐτὰρ</a:t>
            </a:r>
            <a:r>
              <a:rPr lang="el-GR" sz="2800" dirty="0">
                <a:latin typeface="Arial Unicode MS" pitchFamily="34" charset="-128"/>
                <a:ea typeface="Arial Unicode MS" pitchFamily="34" charset="-128"/>
                <a:cs typeface="Arial Unicode MS" pitchFamily="34" charset="-128"/>
              </a:rPr>
              <a:t> </a:t>
            </a:r>
            <a:r>
              <a:rPr lang="el-GR" sz="2800" dirty="0" err="1" smtClean="0">
                <a:latin typeface="Arial Unicode MS" pitchFamily="34" charset="-128"/>
                <a:ea typeface="Arial Unicode MS" pitchFamily="34" charset="-128"/>
                <a:cs typeface="Arial Unicode MS" pitchFamily="34" charset="-128"/>
              </a:rPr>
              <a:t>ἀοιδὸς</a:t>
            </a:r>
            <a:r>
              <a:rPr lang="en-GB" sz="2800" dirty="0" smtClean="0">
                <a:latin typeface="Arial Unicode MS" pitchFamily="34" charset="-128"/>
                <a:ea typeface="Arial Unicode MS" pitchFamily="34" charset="-128"/>
                <a:cs typeface="Arial Unicode MS" pitchFamily="34" charset="-128"/>
              </a:rPr>
              <a:t> </a:t>
            </a:r>
            <a:endParaRPr lang="el-GR" sz="2800" dirty="0">
              <a:latin typeface="Arial Unicode MS" pitchFamily="34" charset="-128"/>
              <a:ea typeface="Arial Unicode MS" pitchFamily="34" charset="-128"/>
              <a:cs typeface="Arial Unicode MS" pitchFamily="34" charset="-128"/>
            </a:endParaRPr>
          </a:p>
          <a:p>
            <a:pPr>
              <a:buNone/>
            </a:pPr>
            <a:r>
              <a:rPr lang="el-GR" sz="2800" dirty="0" err="1">
                <a:latin typeface="Arial Unicode MS" pitchFamily="34" charset="-128"/>
                <a:ea typeface="Arial Unicode MS" pitchFamily="34" charset="-128"/>
                <a:cs typeface="Arial Unicode MS" pitchFamily="34" charset="-128"/>
              </a:rPr>
              <a:t>Μουσάων</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θεράπων</a:t>
            </a:r>
            <a:r>
              <a:rPr lang="el-GR" sz="2800" dirty="0">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κλεῖα</a:t>
            </a:r>
            <a:r>
              <a:rPr lang="el-GR" sz="2800" dirty="0">
                <a:solidFill>
                  <a:srgbClr val="FF0000"/>
                </a:solidFill>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προτέρων</a:t>
            </a:r>
            <a:r>
              <a:rPr lang="el-GR" sz="2800" dirty="0">
                <a:solidFill>
                  <a:srgbClr val="FF0000"/>
                </a:solidFill>
                <a:latin typeface="Arial Unicode MS" pitchFamily="34" charset="-128"/>
                <a:ea typeface="Arial Unicode MS" pitchFamily="34" charset="-128"/>
                <a:cs typeface="Arial Unicode MS" pitchFamily="34" charset="-128"/>
              </a:rPr>
              <a:t> </a:t>
            </a:r>
            <a:r>
              <a:rPr lang="el-GR" sz="2800" dirty="0" err="1" smtClean="0">
                <a:solidFill>
                  <a:srgbClr val="FF0000"/>
                </a:solidFill>
                <a:latin typeface="Arial Unicode MS" pitchFamily="34" charset="-128"/>
                <a:ea typeface="Arial Unicode MS" pitchFamily="34" charset="-128"/>
                <a:cs typeface="Arial Unicode MS" pitchFamily="34" charset="-128"/>
              </a:rPr>
              <a:t>ἀνθρώπων</a:t>
            </a:r>
            <a:r>
              <a:rPr lang="el-GR" sz="2800" dirty="0" smtClean="0">
                <a:solidFill>
                  <a:srgbClr val="FF0000"/>
                </a:solidFill>
                <a:latin typeface="Arial Unicode MS" pitchFamily="34" charset="-128"/>
                <a:ea typeface="Arial Unicode MS" pitchFamily="34" charset="-128"/>
                <a:cs typeface="Arial Unicode MS" pitchFamily="34" charset="-128"/>
              </a:rPr>
              <a:t>   </a:t>
            </a:r>
            <a:r>
              <a:rPr lang="el-GR" sz="2800" dirty="0" smtClean="0">
                <a:latin typeface="Arial Unicode MS" pitchFamily="34" charset="-128"/>
                <a:ea typeface="Arial Unicode MS" pitchFamily="34" charset="-128"/>
                <a:cs typeface="Arial Unicode MS" pitchFamily="34" charset="-128"/>
              </a:rPr>
              <a:t>100</a:t>
            </a:r>
          </a:p>
          <a:p>
            <a:pPr>
              <a:buNone/>
            </a:pPr>
            <a:r>
              <a:rPr lang="el-GR" sz="2800" dirty="0" err="1" smtClean="0">
                <a:solidFill>
                  <a:srgbClr val="FF0000"/>
                </a:solidFill>
                <a:latin typeface="Arial Unicode MS" pitchFamily="34" charset="-128"/>
                <a:ea typeface="Arial Unicode MS" pitchFamily="34" charset="-128"/>
                <a:cs typeface="Arial Unicode MS" pitchFamily="34" charset="-128"/>
              </a:rPr>
              <a:t>ὑμνήσει</a:t>
            </a:r>
            <a:r>
              <a:rPr lang="el-GR" sz="2800" dirty="0" smtClean="0">
                <a:solidFill>
                  <a:srgbClr val="FF0000"/>
                </a:solidFill>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μάκαράς</a:t>
            </a:r>
            <a:r>
              <a:rPr lang="el-GR" sz="2800" dirty="0">
                <a:solidFill>
                  <a:srgbClr val="FF0000"/>
                </a:solidFill>
                <a:latin typeface="Arial Unicode MS" pitchFamily="34" charset="-128"/>
                <a:ea typeface="Arial Unicode MS" pitchFamily="34" charset="-128"/>
                <a:cs typeface="Arial Unicode MS" pitchFamily="34" charset="-128"/>
              </a:rPr>
              <a:t> τε </a:t>
            </a:r>
            <a:r>
              <a:rPr lang="el-GR" sz="2800" dirty="0" err="1">
                <a:solidFill>
                  <a:srgbClr val="FF0000"/>
                </a:solidFill>
                <a:latin typeface="Arial Unicode MS" pitchFamily="34" charset="-128"/>
                <a:ea typeface="Arial Unicode MS" pitchFamily="34" charset="-128"/>
                <a:cs typeface="Arial Unicode MS" pitchFamily="34" charset="-128"/>
              </a:rPr>
              <a:t>θεούς</a:t>
            </a:r>
            <a:r>
              <a:rPr lang="en-GB" sz="2800" dirty="0">
                <a:solidFill>
                  <a:srgbClr val="FF0000"/>
                </a:solidFill>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οἳ</a:t>
            </a:r>
            <a:r>
              <a:rPr lang="el-GR" sz="2800" dirty="0">
                <a:solidFill>
                  <a:srgbClr val="FF0000"/>
                </a:solidFill>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Ὄλυμπον</a:t>
            </a:r>
            <a:r>
              <a:rPr lang="el-GR" sz="2800" dirty="0">
                <a:solidFill>
                  <a:srgbClr val="FF0000"/>
                </a:solidFill>
                <a:latin typeface="Arial Unicode MS" pitchFamily="34" charset="-128"/>
                <a:ea typeface="Arial Unicode MS" pitchFamily="34" charset="-128"/>
                <a:cs typeface="Arial Unicode MS" pitchFamily="34" charset="-128"/>
              </a:rPr>
              <a:t> </a:t>
            </a:r>
            <a:r>
              <a:rPr lang="el-GR" sz="2800" dirty="0" err="1">
                <a:solidFill>
                  <a:srgbClr val="FF0000"/>
                </a:solidFill>
                <a:latin typeface="Arial Unicode MS" pitchFamily="34" charset="-128"/>
                <a:ea typeface="Arial Unicode MS" pitchFamily="34" charset="-128"/>
                <a:cs typeface="Arial Unicode MS" pitchFamily="34" charset="-128"/>
              </a:rPr>
              <a:t>ἔχουσιν</a:t>
            </a:r>
            <a:r>
              <a:rPr lang="en-GB" sz="2800" dirty="0" smtClean="0">
                <a:latin typeface="Arial Unicode MS" pitchFamily="34" charset="-128"/>
                <a:ea typeface="Arial Unicode MS" pitchFamily="34" charset="-128"/>
                <a:cs typeface="Arial Unicode MS" pitchFamily="34" charset="-128"/>
              </a:rPr>
              <a:t>,</a:t>
            </a:r>
            <a:endParaRPr lang="el-GR" sz="2800" dirty="0" smtClean="0">
              <a:latin typeface="Arial Unicode MS" pitchFamily="34" charset="-128"/>
              <a:ea typeface="Arial Unicode MS" pitchFamily="34" charset="-128"/>
              <a:cs typeface="Arial Unicode MS" pitchFamily="34" charset="-128"/>
            </a:endParaRPr>
          </a:p>
          <a:p>
            <a:pPr>
              <a:buNone/>
            </a:pPr>
            <a:r>
              <a:rPr lang="el-GR" sz="2800" dirty="0" err="1" smtClean="0">
                <a:latin typeface="Arial Unicode MS" pitchFamily="34" charset="-128"/>
                <a:ea typeface="Arial Unicode MS" pitchFamily="34" charset="-128"/>
                <a:cs typeface="Arial Unicode MS" pitchFamily="34" charset="-128"/>
              </a:rPr>
              <a:t>αἶψ</a:t>
            </a:r>
            <a:r>
              <a:rPr lang="en-GB" sz="2800" dirty="0">
                <a:latin typeface="Arial Unicode MS" pitchFamily="34" charset="-128"/>
                <a:ea typeface="Arial Unicode MS" pitchFamily="34" charset="-128"/>
                <a:cs typeface="Arial Unicode MS" pitchFamily="34" charset="-128"/>
              </a:rPr>
              <a:t>' </a:t>
            </a:r>
            <a:r>
              <a:rPr lang="el-GR" sz="2800" dirty="0">
                <a:latin typeface="Arial Unicode MS" pitchFamily="34" charset="-128"/>
                <a:ea typeface="Arial Unicode MS" pitchFamily="34" charset="-128"/>
                <a:cs typeface="Arial Unicode MS" pitchFamily="34" charset="-128"/>
              </a:rPr>
              <a:t>ὅ </a:t>
            </a:r>
            <a:r>
              <a:rPr lang="el-GR" sz="2800" dirty="0" err="1">
                <a:latin typeface="Arial Unicode MS" pitchFamily="34" charset="-128"/>
                <a:ea typeface="Arial Unicode MS" pitchFamily="34" charset="-128"/>
                <a:cs typeface="Arial Unicode MS" pitchFamily="34" charset="-128"/>
              </a:rPr>
              <a:t>γε</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δυσφροσυνέων</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ἐπιλήθεται</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οὐδέ</a:t>
            </a:r>
            <a:r>
              <a:rPr lang="el-GR" sz="2800" dirty="0">
                <a:latin typeface="Arial Unicode MS" pitchFamily="34" charset="-128"/>
                <a:ea typeface="Arial Unicode MS" pitchFamily="34" charset="-128"/>
                <a:cs typeface="Arial Unicode MS" pitchFamily="34" charset="-128"/>
              </a:rPr>
              <a:t> τι </a:t>
            </a:r>
            <a:r>
              <a:rPr lang="el-GR" sz="2800" dirty="0" err="1" smtClean="0">
                <a:latin typeface="Arial Unicode MS" pitchFamily="34" charset="-128"/>
                <a:ea typeface="Arial Unicode MS" pitchFamily="34" charset="-128"/>
                <a:cs typeface="Arial Unicode MS" pitchFamily="34" charset="-128"/>
              </a:rPr>
              <a:t>κηδέων</a:t>
            </a:r>
            <a:endParaRPr lang="el-GR" sz="2800" dirty="0" smtClean="0">
              <a:latin typeface="Arial Unicode MS" pitchFamily="34" charset="-128"/>
              <a:ea typeface="Arial Unicode MS" pitchFamily="34" charset="-128"/>
              <a:cs typeface="Arial Unicode MS" pitchFamily="34" charset="-128"/>
            </a:endParaRPr>
          </a:p>
          <a:p>
            <a:pPr>
              <a:buNone/>
            </a:pPr>
            <a:r>
              <a:rPr lang="el-GR" sz="2800" dirty="0" err="1" smtClean="0">
                <a:latin typeface="Arial Unicode MS" pitchFamily="34" charset="-128"/>
                <a:ea typeface="Arial Unicode MS" pitchFamily="34" charset="-128"/>
                <a:cs typeface="Arial Unicode MS" pitchFamily="34" charset="-128"/>
              </a:rPr>
              <a:t>μέμνηται</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ταχέως</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δὲ</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παρέτραπε</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δῶρα</a:t>
            </a:r>
            <a:r>
              <a:rPr lang="el-GR" sz="2800" dirty="0">
                <a:latin typeface="Arial Unicode MS" pitchFamily="34" charset="-128"/>
                <a:ea typeface="Arial Unicode MS" pitchFamily="34" charset="-128"/>
                <a:cs typeface="Arial Unicode MS" pitchFamily="34" charset="-128"/>
              </a:rPr>
              <a:t> </a:t>
            </a:r>
            <a:r>
              <a:rPr lang="el-GR" sz="2800" dirty="0" err="1">
                <a:latin typeface="Arial Unicode MS" pitchFamily="34" charset="-128"/>
                <a:ea typeface="Arial Unicode MS" pitchFamily="34" charset="-128"/>
                <a:cs typeface="Arial Unicode MS" pitchFamily="34" charset="-128"/>
              </a:rPr>
              <a:t>θεάων</a:t>
            </a:r>
            <a:r>
              <a:rPr lang="en-GB" sz="2800" dirty="0">
                <a:latin typeface="Arial Unicode MS" pitchFamily="34" charset="-128"/>
                <a:ea typeface="Arial Unicode MS" pitchFamily="34" charset="-128"/>
                <a:cs typeface="Arial Unicode MS" pitchFamily="34" charset="-128"/>
              </a:rPr>
              <a:t>.</a:t>
            </a:r>
            <a:endParaRPr lang="el-GR" sz="28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txBody>
          <a:bodyPr/>
          <a:lstStyle/>
          <a:p>
            <a:r>
              <a:rPr lang="el-GR" i="1" dirty="0" smtClean="0"/>
              <a:t>Ιλιάδα</a:t>
            </a:r>
            <a:r>
              <a:rPr lang="el-GR" dirty="0" smtClean="0"/>
              <a:t> Ξ 198-204</a:t>
            </a:r>
            <a:endParaRPr lang="el-GR" dirty="0"/>
          </a:p>
        </p:txBody>
      </p:sp>
      <p:sp>
        <p:nvSpPr>
          <p:cNvPr id="3" name="2 - Θέση περιεχομένου"/>
          <p:cNvSpPr>
            <a:spLocks noGrp="1"/>
          </p:cNvSpPr>
          <p:nvPr>
            <p:ph idx="1"/>
          </p:nvPr>
        </p:nvSpPr>
        <p:spPr>
          <a:xfrm>
            <a:off x="395536" y="1340768"/>
            <a:ext cx="8136904" cy="4785395"/>
          </a:xfrm>
        </p:spPr>
        <p:txBody>
          <a:bodyPr>
            <a:normAutofit fontScale="85000" lnSpcReduction="10000"/>
          </a:bodyPr>
          <a:lstStyle/>
          <a:p>
            <a:pPr>
              <a:buNone/>
            </a:pPr>
            <a:r>
              <a:rPr lang="el-GR" dirty="0" smtClean="0">
                <a:latin typeface="Arial" pitchFamily="34" charset="0"/>
                <a:cs typeface="Arial" pitchFamily="34" charset="0"/>
              </a:rPr>
              <a:t>Μαρτυρία γνώσης της Θεογονίας στην </a:t>
            </a:r>
            <a:r>
              <a:rPr lang="el-GR" i="1" dirty="0" smtClean="0">
                <a:latin typeface="Arial" pitchFamily="34" charset="0"/>
                <a:cs typeface="Arial" pitchFamily="34" charset="0"/>
              </a:rPr>
              <a:t>Ιλιάδα</a:t>
            </a:r>
          </a:p>
          <a:p>
            <a:pPr>
              <a:buNone/>
            </a:pPr>
            <a:endParaRPr lang="el-GR" dirty="0" smtClean="0">
              <a:latin typeface="Arial" pitchFamily="34" charset="0"/>
              <a:cs typeface="Arial" pitchFamily="34" charset="0"/>
            </a:endParaRPr>
          </a:p>
          <a:p>
            <a:r>
              <a:rPr lang="el-GR" dirty="0" err="1" smtClean="0">
                <a:latin typeface="Arial" pitchFamily="34" charset="0"/>
                <a:cs typeface="Arial" pitchFamily="34" charset="0"/>
              </a:rPr>
              <a:t>δὸς</a:t>
            </a:r>
            <a:r>
              <a:rPr lang="el-GR" dirty="0" smtClean="0">
                <a:latin typeface="Arial" pitchFamily="34" charset="0"/>
                <a:cs typeface="Arial" pitchFamily="34" charset="0"/>
              </a:rPr>
              <a:t> </a:t>
            </a:r>
            <a:r>
              <a:rPr lang="el-GR" dirty="0" err="1" smtClean="0">
                <a:latin typeface="Arial" pitchFamily="34" charset="0"/>
                <a:cs typeface="Arial" pitchFamily="34" charset="0"/>
              </a:rPr>
              <a:t>νῦν</a:t>
            </a:r>
            <a:r>
              <a:rPr lang="el-GR" dirty="0" smtClean="0">
                <a:latin typeface="Arial" pitchFamily="34" charset="0"/>
                <a:cs typeface="Arial" pitchFamily="34" charset="0"/>
              </a:rPr>
              <a:t> </a:t>
            </a:r>
            <a:r>
              <a:rPr lang="el-GR" dirty="0" err="1" smtClean="0">
                <a:latin typeface="Arial" pitchFamily="34" charset="0"/>
                <a:cs typeface="Arial" pitchFamily="34" charset="0"/>
              </a:rPr>
              <a:t>μοι</a:t>
            </a:r>
            <a:r>
              <a:rPr lang="el-GR" dirty="0" smtClean="0">
                <a:latin typeface="Arial" pitchFamily="34" charset="0"/>
                <a:cs typeface="Arial" pitchFamily="34" charset="0"/>
              </a:rPr>
              <a:t> </a:t>
            </a:r>
            <a:r>
              <a:rPr lang="el-GR" dirty="0" err="1" smtClean="0">
                <a:latin typeface="Arial" pitchFamily="34" charset="0"/>
                <a:cs typeface="Arial" pitchFamily="34" charset="0"/>
              </a:rPr>
              <a:t>φιλότητα</a:t>
            </a:r>
            <a:r>
              <a:rPr lang="el-GR" dirty="0" smtClean="0">
                <a:latin typeface="Arial" pitchFamily="34" charset="0"/>
                <a:cs typeface="Arial" pitchFamily="34" charset="0"/>
              </a:rPr>
              <a:t> </a:t>
            </a:r>
            <a:r>
              <a:rPr lang="el-GR" dirty="0" err="1" smtClean="0">
                <a:latin typeface="Arial" pitchFamily="34" charset="0"/>
                <a:cs typeface="Arial" pitchFamily="34" charset="0"/>
              </a:rPr>
              <a:t>καὶ</a:t>
            </a:r>
            <a:r>
              <a:rPr lang="el-GR" dirty="0" smtClean="0">
                <a:latin typeface="Arial" pitchFamily="34" charset="0"/>
                <a:cs typeface="Arial" pitchFamily="34" charset="0"/>
              </a:rPr>
              <a:t> </a:t>
            </a:r>
            <a:r>
              <a:rPr lang="el-GR" dirty="0" err="1" smtClean="0">
                <a:latin typeface="Arial" pitchFamily="34" charset="0"/>
                <a:cs typeface="Arial" pitchFamily="34" charset="0"/>
              </a:rPr>
              <a:t>ἵμερον</a:t>
            </a:r>
            <a:r>
              <a:rPr lang="el-GR" dirty="0" smtClean="0">
                <a:latin typeface="Arial" pitchFamily="34" charset="0"/>
                <a:cs typeface="Arial" pitchFamily="34" charset="0"/>
              </a:rPr>
              <a:t>, ᾧ τε </a:t>
            </a:r>
            <a:r>
              <a:rPr lang="el-GR" dirty="0" err="1" smtClean="0">
                <a:latin typeface="Arial" pitchFamily="34" charset="0"/>
                <a:cs typeface="Arial" pitchFamily="34" charset="0"/>
              </a:rPr>
              <a:t>σὺ</a:t>
            </a:r>
            <a:r>
              <a:rPr lang="el-GR" dirty="0" smtClean="0">
                <a:latin typeface="Arial" pitchFamily="34" charset="0"/>
                <a:cs typeface="Arial" pitchFamily="34" charset="0"/>
              </a:rPr>
              <a:t> </a:t>
            </a:r>
            <a:r>
              <a:rPr lang="el-GR" dirty="0" err="1" smtClean="0">
                <a:latin typeface="Arial" pitchFamily="34" charset="0"/>
                <a:cs typeface="Arial" pitchFamily="34" charset="0"/>
              </a:rPr>
              <a:t>πάντας</a:t>
            </a:r>
            <a:endParaRPr lang="el-GR" dirty="0" smtClean="0">
              <a:latin typeface="Arial" pitchFamily="34" charset="0"/>
              <a:cs typeface="Arial" pitchFamily="34" charset="0"/>
            </a:endParaRPr>
          </a:p>
          <a:p>
            <a:r>
              <a:rPr lang="el-GR" dirty="0" err="1" smtClean="0">
                <a:latin typeface="Arial" pitchFamily="34" charset="0"/>
                <a:cs typeface="Arial" pitchFamily="34" charset="0"/>
              </a:rPr>
              <a:t>δαμνᾷ</a:t>
            </a:r>
            <a:r>
              <a:rPr lang="el-GR" dirty="0" smtClean="0">
                <a:latin typeface="Arial" pitchFamily="34" charset="0"/>
                <a:cs typeface="Arial" pitchFamily="34" charset="0"/>
              </a:rPr>
              <a:t> </a:t>
            </a:r>
            <a:r>
              <a:rPr lang="el-GR" dirty="0" err="1" smtClean="0">
                <a:latin typeface="Arial" pitchFamily="34" charset="0"/>
                <a:cs typeface="Arial" pitchFamily="34" charset="0"/>
              </a:rPr>
              <a:t>ἀθανάτους</a:t>
            </a:r>
            <a:r>
              <a:rPr lang="el-GR" dirty="0" smtClean="0">
                <a:latin typeface="Arial" pitchFamily="34" charset="0"/>
                <a:cs typeface="Arial" pitchFamily="34" charset="0"/>
              </a:rPr>
              <a:t> </a:t>
            </a:r>
            <a:r>
              <a:rPr lang="el-GR" dirty="0" err="1" smtClean="0">
                <a:latin typeface="Arial" pitchFamily="34" charset="0"/>
                <a:cs typeface="Arial" pitchFamily="34" charset="0"/>
              </a:rPr>
              <a:t>ἠδὲ</a:t>
            </a:r>
            <a:r>
              <a:rPr lang="el-GR" dirty="0" smtClean="0">
                <a:latin typeface="Arial" pitchFamily="34" charset="0"/>
                <a:cs typeface="Arial" pitchFamily="34" charset="0"/>
              </a:rPr>
              <a:t> </a:t>
            </a:r>
            <a:r>
              <a:rPr lang="el-GR" dirty="0" err="1" smtClean="0">
                <a:latin typeface="Arial" pitchFamily="34" charset="0"/>
                <a:cs typeface="Arial" pitchFamily="34" charset="0"/>
              </a:rPr>
              <a:t>θνητοὺς</a:t>
            </a:r>
            <a:r>
              <a:rPr lang="el-GR" dirty="0" smtClean="0">
                <a:latin typeface="Arial" pitchFamily="34" charset="0"/>
                <a:cs typeface="Arial" pitchFamily="34" charset="0"/>
              </a:rPr>
              <a:t> </a:t>
            </a:r>
            <a:r>
              <a:rPr lang="el-GR" dirty="0" err="1" smtClean="0">
                <a:latin typeface="Arial" pitchFamily="34" charset="0"/>
                <a:cs typeface="Arial" pitchFamily="34" charset="0"/>
              </a:rPr>
              <a:t>ἀνθρώπους</a:t>
            </a:r>
            <a:r>
              <a:rPr lang="el-GR" dirty="0" smtClean="0">
                <a:latin typeface="Arial" pitchFamily="34" charset="0"/>
                <a:cs typeface="Arial" pitchFamily="34" charset="0"/>
              </a:rPr>
              <a:t>.</a:t>
            </a:r>
          </a:p>
          <a:p>
            <a:r>
              <a:rPr lang="el-GR" dirty="0" err="1" smtClean="0">
                <a:latin typeface="Arial" pitchFamily="34" charset="0"/>
                <a:cs typeface="Arial" pitchFamily="34" charset="0"/>
              </a:rPr>
              <a:t>εἶμι</a:t>
            </a:r>
            <a:r>
              <a:rPr lang="el-GR" dirty="0" smtClean="0">
                <a:latin typeface="Arial" pitchFamily="34" charset="0"/>
                <a:cs typeface="Arial" pitchFamily="34" charset="0"/>
              </a:rPr>
              <a:t> </a:t>
            </a:r>
            <a:r>
              <a:rPr lang="el-GR" dirty="0" err="1" smtClean="0">
                <a:latin typeface="Arial" pitchFamily="34" charset="0"/>
                <a:cs typeface="Arial" pitchFamily="34" charset="0"/>
              </a:rPr>
              <a:t>γὰρ</a:t>
            </a:r>
            <a:r>
              <a:rPr lang="el-GR" dirty="0" smtClean="0">
                <a:latin typeface="Arial" pitchFamily="34" charset="0"/>
                <a:cs typeface="Arial" pitchFamily="34" charset="0"/>
              </a:rPr>
              <a:t> </a:t>
            </a:r>
            <a:r>
              <a:rPr lang="el-GR" dirty="0" err="1" smtClean="0">
                <a:latin typeface="Arial" pitchFamily="34" charset="0"/>
                <a:cs typeface="Arial" pitchFamily="34" charset="0"/>
              </a:rPr>
              <a:t>ὀψομένη</a:t>
            </a:r>
            <a:r>
              <a:rPr lang="el-GR" dirty="0" smtClean="0">
                <a:latin typeface="Arial" pitchFamily="34" charset="0"/>
                <a:cs typeface="Arial" pitchFamily="34" charset="0"/>
              </a:rPr>
              <a:t> </a:t>
            </a:r>
            <a:r>
              <a:rPr lang="el-GR" dirty="0" err="1" smtClean="0">
                <a:latin typeface="Arial" pitchFamily="34" charset="0"/>
                <a:cs typeface="Arial" pitchFamily="34" charset="0"/>
              </a:rPr>
              <a:t>πολυφόρβου</a:t>
            </a:r>
            <a:r>
              <a:rPr lang="el-GR" dirty="0" smtClean="0">
                <a:latin typeface="Arial" pitchFamily="34" charset="0"/>
                <a:cs typeface="Arial" pitchFamily="34" charset="0"/>
              </a:rPr>
              <a:t> </a:t>
            </a:r>
            <a:r>
              <a:rPr lang="el-GR" dirty="0" err="1" smtClean="0">
                <a:latin typeface="Arial" pitchFamily="34" charset="0"/>
                <a:cs typeface="Arial" pitchFamily="34" charset="0"/>
              </a:rPr>
              <a:t>πείρατα</a:t>
            </a:r>
            <a:r>
              <a:rPr lang="el-GR" dirty="0" smtClean="0">
                <a:latin typeface="Arial" pitchFamily="34" charset="0"/>
                <a:cs typeface="Arial" pitchFamily="34" charset="0"/>
              </a:rPr>
              <a:t> </a:t>
            </a:r>
            <a:r>
              <a:rPr lang="el-GR" dirty="0" err="1" smtClean="0">
                <a:latin typeface="Arial" pitchFamily="34" charset="0"/>
                <a:cs typeface="Arial" pitchFamily="34" charset="0"/>
              </a:rPr>
              <a:t>γαίης</a:t>
            </a:r>
            <a:r>
              <a:rPr lang="el-GR" dirty="0" smtClean="0">
                <a:latin typeface="Arial" pitchFamily="34" charset="0"/>
                <a:cs typeface="Arial" pitchFamily="34" charset="0"/>
              </a:rPr>
              <a:t>, 200</a:t>
            </a:r>
          </a:p>
          <a:p>
            <a:r>
              <a:rPr lang="el-GR" dirty="0" err="1" smtClean="0">
                <a:latin typeface="Arial" pitchFamily="34" charset="0"/>
                <a:cs typeface="Arial" pitchFamily="34" charset="0"/>
              </a:rPr>
              <a:t>Ὠκεανόν</a:t>
            </a:r>
            <a:r>
              <a:rPr lang="el-GR" dirty="0" smtClean="0">
                <a:latin typeface="Arial" pitchFamily="34" charset="0"/>
                <a:cs typeface="Arial" pitchFamily="34" charset="0"/>
              </a:rPr>
              <a:t> τε </a:t>
            </a:r>
            <a:r>
              <a:rPr lang="el-GR" dirty="0" err="1" smtClean="0">
                <a:latin typeface="Arial" pitchFamily="34" charset="0"/>
                <a:cs typeface="Arial" pitchFamily="34" charset="0"/>
              </a:rPr>
              <a:t>θεῶν</a:t>
            </a:r>
            <a:r>
              <a:rPr lang="el-GR" dirty="0" smtClean="0">
                <a:latin typeface="Arial" pitchFamily="34" charset="0"/>
                <a:cs typeface="Arial" pitchFamily="34" charset="0"/>
              </a:rPr>
              <a:t> </a:t>
            </a:r>
            <a:r>
              <a:rPr lang="el-GR" dirty="0" err="1" smtClean="0">
                <a:latin typeface="Arial" pitchFamily="34" charset="0"/>
                <a:cs typeface="Arial" pitchFamily="34" charset="0"/>
              </a:rPr>
              <a:t>γένεσιν</a:t>
            </a:r>
            <a:r>
              <a:rPr lang="el-GR" dirty="0" smtClean="0">
                <a:latin typeface="Arial" pitchFamily="34" charset="0"/>
                <a:cs typeface="Arial" pitchFamily="34" charset="0"/>
              </a:rPr>
              <a:t> </a:t>
            </a:r>
            <a:r>
              <a:rPr lang="el-GR" dirty="0" err="1" smtClean="0">
                <a:latin typeface="Arial" pitchFamily="34" charset="0"/>
                <a:cs typeface="Arial" pitchFamily="34" charset="0"/>
              </a:rPr>
              <a:t>καὶ</a:t>
            </a:r>
            <a:r>
              <a:rPr lang="el-GR" dirty="0" smtClean="0">
                <a:latin typeface="Arial" pitchFamily="34" charset="0"/>
                <a:cs typeface="Arial" pitchFamily="34" charset="0"/>
              </a:rPr>
              <a:t> </a:t>
            </a:r>
            <a:r>
              <a:rPr lang="el-GR" dirty="0" err="1" smtClean="0">
                <a:latin typeface="Arial" pitchFamily="34" charset="0"/>
                <a:cs typeface="Arial" pitchFamily="34" charset="0"/>
              </a:rPr>
              <a:t>μητέρα</a:t>
            </a:r>
            <a:r>
              <a:rPr lang="el-GR" dirty="0" smtClean="0">
                <a:latin typeface="Arial" pitchFamily="34" charset="0"/>
                <a:cs typeface="Arial" pitchFamily="34" charset="0"/>
              </a:rPr>
              <a:t> </a:t>
            </a:r>
            <a:r>
              <a:rPr lang="el-GR" dirty="0" err="1" smtClean="0">
                <a:latin typeface="Arial" pitchFamily="34" charset="0"/>
                <a:cs typeface="Arial" pitchFamily="34" charset="0"/>
              </a:rPr>
              <a:t>Τηθύν</a:t>
            </a:r>
            <a:r>
              <a:rPr lang="el-GR" dirty="0" smtClean="0">
                <a:latin typeface="Arial" pitchFamily="34" charset="0"/>
                <a:cs typeface="Arial" pitchFamily="34" charset="0"/>
              </a:rPr>
              <a:t>,</a:t>
            </a:r>
          </a:p>
          <a:p>
            <a:r>
              <a:rPr lang="el-GR" dirty="0" err="1" smtClean="0">
                <a:latin typeface="Arial" pitchFamily="34" charset="0"/>
                <a:cs typeface="Arial" pitchFamily="34" charset="0"/>
              </a:rPr>
              <a:t>οἵ</a:t>
            </a:r>
            <a:r>
              <a:rPr lang="el-GR" dirty="0" smtClean="0">
                <a:latin typeface="Arial" pitchFamily="34" charset="0"/>
                <a:cs typeface="Arial" pitchFamily="34" charset="0"/>
              </a:rPr>
              <a:t> </a:t>
            </a:r>
            <a:r>
              <a:rPr lang="el-GR" dirty="0" err="1" smtClean="0">
                <a:latin typeface="Arial" pitchFamily="34" charset="0"/>
                <a:cs typeface="Arial" pitchFamily="34" charset="0"/>
              </a:rPr>
              <a:t>μ᾽</a:t>
            </a:r>
            <a:r>
              <a:rPr lang="el-GR" dirty="0" smtClean="0">
                <a:latin typeface="Arial" pitchFamily="34" charset="0"/>
                <a:cs typeface="Arial" pitchFamily="34" charset="0"/>
              </a:rPr>
              <a:t> </a:t>
            </a:r>
            <a:r>
              <a:rPr lang="el-GR" dirty="0" err="1" smtClean="0">
                <a:latin typeface="Arial" pitchFamily="34" charset="0"/>
                <a:cs typeface="Arial" pitchFamily="34" charset="0"/>
              </a:rPr>
              <a:t>ἐν</a:t>
            </a:r>
            <a:r>
              <a:rPr lang="el-GR" dirty="0" smtClean="0">
                <a:latin typeface="Arial" pitchFamily="34" charset="0"/>
                <a:cs typeface="Arial" pitchFamily="34" charset="0"/>
              </a:rPr>
              <a:t> </a:t>
            </a:r>
            <a:r>
              <a:rPr lang="el-GR" dirty="0" err="1" smtClean="0">
                <a:latin typeface="Arial" pitchFamily="34" charset="0"/>
                <a:cs typeface="Arial" pitchFamily="34" charset="0"/>
              </a:rPr>
              <a:t>σφοῖσι</a:t>
            </a:r>
            <a:r>
              <a:rPr lang="el-GR" dirty="0" smtClean="0">
                <a:latin typeface="Arial" pitchFamily="34" charset="0"/>
                <a:cs typeface="Arial" pitchFamily="34" charset="0"/>
              </a:rPr>
              <a:t> </a:t>
            </a:r>
            <a:r>
              <a:rPr lang="el-GR" dirty="0" err="1" smtClean="0">
                <a:latin typeface="Arial" pitchFamily="34" charset="0"/>
                <a:cs typeface="Arial" pitchFamily="34" charset="0"/>
              </a:rPr>
              <a:t>δόμοισιν</a:t>
            </a:r>
            <a:r>
              <a:rPr lang="el-GR" dirty="0" smtClean="0">
                <a:latin typeface="Arial" pitchFamily="34" charset="0"/>
                <a:cs typeface="Arial" pitchFamily="34" charset="0"/>
              </a:rPr>
              <a:t> </a:t>
            </a:r>
            <a:r>
              <a:rPr lang="el-GR" dirty="0" err="1" smtClean="0">
                <a:latin typeface="Arial" pitchFamily="34" charset="0"/>
                <a:cs typeface="Arial" pitchFamily="34" charset="0"/>
              </a:rPr>
              <a:t>ἐῢ</a:t>
            </a:r>
            <a:r>
              <a:rPr lang="el-GR" dirty="0" smtClean="0">
                <a:latin typeface="Arial" pitchFamily="34" charset="0"/>
                <a:cs typeface="Arial" pitchFamily="34" charset="0"/>
              </a:rPr>
              <a:t> </a:t>
            </a:r>
            <a:r>
              <a:rPr lang="el-GR" dirty="0" err="1" smtClean="0">
                <a:latin typeface="Arial" pitchFamily="34" charset="0"/>
                <a:cs typeface="Arial" pitchFamily="34" charset="0"/>
              </a:rPr>
              <a:t>τρέφον</a:t>
            </a:r>
            <a:r>
              <a:rPr lang="el-GR" dirty="0" smtClean="0">
                <a:latin typeface="Arial" pitchFamily="34" charset="0"/>
                <a:cs typeface="Arial" pitchFamily="34" charset="0"/>
              </a:rPr>
              <a:t> </a:t>
            </a:r>
            <a:r>
              <a:rPr lang="el-GR" dirty="0" err="1" smtClean="0">
                <a:latin typeface="Arial" pitchFamily="34" charset="0"/>
                <a:cs typeface="Arial" pitchFamily="34" charset="0"/>
              </a:rPr>
              <a:t>ἠδ᾽</a:t>
            </a:r>
            <a:r>
              <a:rPr lang="el-GR" dirty="0" smtClean="0">
                <a:latin typeface="Arial" pitchFamily="34" charset="0"/>
                <a:cs typeface="Arial" pitchFamily="34" charset="0"/>
              </a:rPr>
              <a:t> </a:t>
            </a:r>
            <a:r>
              <a:rPr lang="el-GR" dirty="0" err="1" smtClean="0">
                <a:latin typeface="Arial" pitchFamily="34" charset="0"/>
                <a:cs typeface="Arial" pitchFamily="34" charset="0"/>
              </a:rPr>
              <a:t>ἀτίταλλον</a:t>
            </a:r>
            <a:endParaRPr lang="el-GR" dirty="0" smtClean="0">
              <a:latin typeface="Arial" pitchFamily="34" charset="0"/>
              <a:cs typeface="Arial" pitchFamily="34" charset="0"/>
            </a:endParaRPr>
          </a:p>
          <a:p>
            <a:r>
              <a:rPr lang="el-GR" dirty="0" err="1" smtClean="0">
                <a:latin typeface="Arial" pitchFamily="34" charset="0"/>
                <a:cs typeface="Arial" pitchFamily="34" charset="0"/>
              </a:rPr>
              <a:t>δεξάμενοι</a:t>
            </a:r>
            <a:r>
              <a:rPr lang="el-GR" dirty="0" smtClean="0">
                <a:latin typeface="Arial" pitchFamily="34" charset="0"/>
                <a:cs typeface="Arial" pitchFamily="34" charset="0"/>
              </a:rPr>
              <a:t> </a:t>
            </a:r>
            <a:r>
              <a:rPr lang="el-GR" dirty="0" err="1" smtClean="0">
                <a:latin typeface="Arial" pitchFamily="34" charset="0"/>
                <a:cs typeface="Arial" pitchFamily="34" charset="0"/>
              </a:rPr>
              <a:t>῾Ρείας</a:t>
            </a:r>
            <a:r>
              <a:rPr lang="el-GR" dirty="0" smtClean="0">
                <a:latin typeface="Arial" pitchFamily="34" charset="0"/>
                <a:cs typeface="Arial" pitchFamily="34" charset="0"/>
              </a:rPr>
              <a:t>, </a:t>
            </a:r>
            <a:r>
              <a:rPr lang="el-GR" dirty="0" err="1" smtClean="0">
                <a:latin typeface="Arial" pitchFamily="34" charset="0"/>
                <a:cs typeface="Arial" pitchFamily="34" charset="0"/>
              </a:rPr>
              <a:t>ὅτε</a:t>
            </a:r>
            <a:r>
              <a:rPr lang="el-GR" dirty="0" smtClean="0">
                <a:latin typeface="Arial" pitchFamily="34" charset="0"/>
                <a:cs typeface="Arial" pitchFamily="34" charset="0"/>
              </a:rPr>
              <a:t> τε </a:t>
            </a:r>
            <a:r>
              <a:rPr lang="el-GR" dirty="0" err="1" smtClean="0">
                <a:latin typeface="Arial" pitchFamily="34" charset="0"/>
                <a:cs typeface="Arial" pitchFamily="34" charset="0"/>
              </a:rPr>
              <a:t>Κρόνον</a:t>
            </a:r>
            <a:r>
              <a:rPr lang="el-GR" dirty="0" smtClean="0">
                <a:latin typeface="Arial" pitchFamily="34" charset="0"/>
                <a:cs typeface="Arial" pitchFamily="34" charset="0"/>
              </a:rPr>
              <a:t> </a:t>
            </a:r>
            <a:r>
              <a:rPr lang="el-GR" dirty="0" err="1" smtClean="0">
                <a:latin typeface="Arial" pitchFamily="34" charset="0"/>
                <a:cs typeface="Arial" pitchFamily="34" charset="0"/>
              </a:rPr>
              <a:t>εὐρύοπα</a:t>
            </a:r>
            <a:r>
              <a:rPr lang="el-GR" dirty="0" smtClean="0">
                <a:latin typeface="Arial" pitchFamily="34" charset="0"/>
                <a:cs typeface="Arial" pitchFamily="34" charset="0"/>
              </a:rPr>
              <a:t> </a:t>
            </a:r>
            <a:r>
              <a:rPr lang="el-GR" dirty="0" err="1" smtClean="0">
                <a:latin typeface="Arial" pitchFamily="34" charset="0"/>
                <a:cs typeface="Arial" pitchFamily="34" charset="0"/>
              </a:rPr>
              <a:t>Ζεὺς</a:t>
            </a:r>
            <a:endParaRPr lang="el-GR" dirty="0" smtClean="0">
              <a:latin typeface="Arial" pitchFamily="34" charset="0"/>
              <a:cs typeface="Arial" pitchFamily="34" charset="0"/>
            </a:endParaRPr>
          </a:p>
          <a:p>
            <a:r>
              <a:rPr lang="el-GR" dirty="0" err="1" smtClean="0">
                <a:latin typeface="Arial" pitchFamily="34" charset="0"/>
                <a:cs typeface="Arial" pitchFamily="34" charset="0"/>
              </a:rPr>
              <a:t>γαίης</a:t>
            </a:r>
            <a:r>
              <a:rPr lang="el-GR" dirty="0" smtClean="0">
                <a:latin typeface="Arial" pitchFamily="34" charset="0"/>
                <a:cs typeface="Arial" pitchFamily="34" charset="0"/>
              </a:rPr>
              <a:t> </a:t>
            </a:r>
            <a:r>
              <a:rPr lang="el-GR" dirty="0" err="1" smtClean="0">
                <a:latin typeface="Arial" pitchFamily="34" charset="0"/>
                <a:cs typeface="Arial" pitchFamily="34" charset="0"/>
              </a:rPr>
              <a:t>νέρθε</a:t>
            </a:r>
            <a:r>
              <a:rPr lang="el-GR" dirty="0" smtClean="0">
                <a:latin typeface="Arial" pitchFamily="34" charset="0"/>
                <a:cs typeface="Arial" pitchFamily="34" charset="0"/>
              </a:rPr>
              <a:t> </a:t>
            </a:r>
            <a:r>
              <a:rPr lang="el-GR" dirty="0" err="1" smtClean="0">
                <a:latin typeface="Arial" pitchFamily="34" charset="0"/>
                <a:cs typeface="Arial" pitchFamily="34" charset="0"/>
              </a:rPr>
              <a:t>καθεῖσε</a:t>
            </a:r>
            <a:r>
              <a:rPr lang="el-GR" dirty="0" smtClean="0">
                <a:latin typeface="Arial" pitchFamily="34" charset="0"/>
                <a:cs typeface="Arial" pitchFamily="34" charset="0"/>
              </a:rPr>
              <a:t> </a:t>
            </a:r>
            <a:r>
              <a:rPr lang="el-GR" dirty="0" err="1" smtClean="0">
                <a:latin typeface="Arial" pitchFamily="34" charset="0"/>
                <a:cs typeface="Arial" pitchFamily="34" charset="0"/>
              </a:rPr>
              <a:t>καὶ</a:t>
            </a:r>
            <a:r>
              <a:rPr lang="el-GR" dirty="0" smtClean="0">
                <a:latin typeface="Arial" pitchFamily="34" charset="0"/>
                <a:cs typeface="Arial" pitchFamily="34" charset="0"/>
              </a:rPr>
              <a:t> </a:t>
            </a:r>
            <a:r>
              <a:rPr lang="el-GR" dirty="0" err="1" smtClean="0">
                <a:latin typeface="Arial" pitchFamily="34" charset="0"/>
                <a:cs typeface="Arial" pitchFamily="34" charset="0"/>
              </a:rPr>
              <a:t>ἀτρυγέτοιο</a:t>
            </a:r>
            <a:r>
              <a:rPr lang="el-GR" dirty="0" smtClean="0">
                <a:latin typeface="Arial" pitchFamily="34" charset="0"/>
                <a:cs typeface="Arial" pitchFamily="34" charset="0"/>
              </a:rPr>
              <a:t> </a:t>
            </a:r>
            <a:r>
              <a:rPr lang="el-GR" dirty="0" err="1" smtClean="0">
                <a:latin typeface="Arial" pitchFamily="34" charset="0"/>
                <a:cs typeface="Arial" pitchFamily="34" charset="0"/>
              </a:rPr>
              <a:t>θαλάσσης</a:t>
            </a:r>
            <a:r>
              <a:rPr lang="el-GR" dirty="0" smtClean="0">
                <a:latin typeface="Arial" pitchFamily="34" charset="0"/>
                <a:cs typeface="Arial" pitchFamily="34" charset="0"/>
              </a:rPr>
              <a:t>·</a:t>
            </a:r>
          </a:p>
          <a:p>
            <a:endParaRPr lang="el-GR"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54032"/>
          </a:xfrm>
        </p:spPr>
        <p:txBody>
          <a:bodyPr>
            <a:noAutofit/>
          </a:bodyPr>
          <a:lstStyle/>
          <a:p>
            <a:r>
              <a:rPr lang="el-GR" dirty="0" smtClean="0"/>
              <a:t>Τα πρώτα Στοιχεία του Κόσμου</a:t>
            </a:r>
            <a:endParaRPr lang="el-GR" dirty="0"/>
          </a:p>
        </p:txBody>
      </p:sp>
      <p:sp>
        <p:nvSpPr>
          <p:cNvPr id="3" name="2 - Θέση περιεχομένου"/>
          <p:cNvSpPr>
            <a:spLocks noGrp="1"/>
          </p:cNvSpPr>
          <p:nvPr>
            <p:ph idx="1"/>
          </p:nvPr>
        </p:nvSpPr>
        <p:spPr>
          <a:xfrm>
            <a:off x="142844" y="1071546"/>
            <a:ext cx="8858312" cy="5429288"/>
          </a:xfrm>
        </p:spPr>
        <p:txBody>
          <a:bodyPr>
            <a:normAutofit lnSpcReduction="10000"/>
          </a:bodyPr>
          <a:lstStyle/>
          <a:p>
            <a:r>
              <a:rPr lang="el-GR" sz="2800" dirty="0" err="1">
                <a:latin typeface="Arial" pitchFamily="34" charset="0"/>
                <a:cs typeface="Arial" pitchFamily="34" charset="0"/>
              </a:rPr>
              <a:t>Ἤτοι</a:t>
            </a:r>
            <a:r>
              <a:rPr lang="el-GR" sz="2800" dirty="0">
                <a:latin typeface="Arial" pitchFamily="34" charset="0"/>
                <a:cs typeface="Arial" pitchFamily="34" charset="0"/>
              </a:rPr>
              <a:t> </a:t>
            </a:r>
            <a:r>
              <a:rPr lang="el-GR" sz="2800" dirty="0" err="1">
                <a:latin typeface="Arial" pitchFamily="34" charset="0"/>
                <a:cs typeface="Arial" pitchFamily="34" charset="0"/>
              </a:rPr>
              <a:t>μὲν</a:t>
            </a:r>
            <a:r>
              <a:rPr lang="el-GR" sz="2800" dirty="0">
                <a:latin typeface="Arial" pitchFamily="34" charset="0"/>
                <a:cs typeface="Arial" pitchFamily="34" charset="0"/>
              </a:rPr>
              <a:t> </a:t>
            </a:r>
            <a:r>
              <a:rPr lang="el-GR" sz="2800" dirty="0" err="1">
                <a:latin typeface="Arial" pitchFamily="34" charset="0"/>
                <a:cs typeface="Arial" pitchFamily="34" charset="0"/>
              </a:rPr>
              <a:t>πρώτιστα</a:t>
            </a:r>
            <a:r>
              <a:rPr lang="el-GR" sz="2800" dirty="0">
                <a:latin typeface="Arial" pitchFamily="34" charset="0"/>
                <a:cs typeface="Arial" pitchFamily="34" charset="0"/>
              </a:rPr>
              <a:t> </a:t>
            </a:r>
            <a:r>
              <a:rPr lang="el-GR" sz="2800" dirty="0" err="1">
                <a:solidFill>
                  <a:srgbClr val="FF0000"/>
                </a:solidFill>
                <a:latin typeface="Arial" pitchFamily="34" charset="0"/>
                <a:cs typeface="Arial" pitchFamily="34" charset="0"/>
              </a:rPr>
              <a:t>Χάος</a:t>
            </a:r>
            <a:r>
              <a:rPr lang="el-GR" sz="2800" dirty="0">
                <a:latin typeface="Arial" pitchFamily="34" charset="0"/>
                <a:cs typeface="Arial" pitchFamily="34" charset="0"/>
              </a:rPr>
              <a:t> </a:t>
            </a:r>
            <a:r>
              <a:rPr lang="el-GR" sz="2800" dirty="0" err="1">
                <a:latin typeface="Arial" pitchFamily="34" charset="0"/>
                <a:cs typeface="Arial" pitchFamily="34" charset="0"/>
              </a:rPr>
              <a:t>γένετ</a:t>
            </a:r>
            <a:r>
              <a:rPr lang="en-GB" sz="2800" dirty="0">
                <a:latin typeface="Arial" pitchFamily="34" charset="0"/>
                <a:cs typeface="Arial" pitchFamily="34" charset="0"/>
              </a:rPr>
              <a:t>', </a:t>
            </a:r>
            <a:r>
              <a:rPr lang="el-GR" sz="2800" dirty="0" err="1">
                <a:latin typeface="Arial" pitchFamily="34" charset="0"/>
                <a:cs typeface="Arial" pitchFamily="34" charset="0"/>
              </a:rPr>
              <a:t>αὐτὰρ</a:t>
            </a:r>
            <a:r>
              <a:rPr lang="el-GR" sz="2800" dirty="0">
                <a:latin typeface="Arial" pitchFamily="34" charset="0"/>
                <a:cs typeface="Arial" pitchFamily="34" charset="0"/>
              </a:rPr>
              <a:t> </a:t>
            </a:r>
            <a:r>
              <a:rPr lang="el-GR" sz="2800" dirty="0" err="1">
                <a:latin typeface="Arial" pitchFamily="34" charset="0"/>
                <a:cs typeface="Arial" pitchFamily="34" charset="0"/>
              </a:rPr>
              <a:t>ἔπειτα</a:t>
            </a:r>
            <a:r>
              <a:rPr lang="en-GB" sz="2800" dirty="0">
                <a:latin typeface="Arial" pitchFamily="34" charset="0"/>
                <a:cs typeface="Arial" pitchFamily="34" charset="0"/>
              </a:rPr>
              <a:t/>
            </a:r>
            <a:br>
              <a:rPr lang="en-GB" sz="2800" dirty="0">
                <a:latin typeface="Arial" pitchFamily="34" charset="0"/>
                <a:cs typeface="Arial" pitchFamily="34" charset="0"/>
              </a:rPr>
            </a:br>
            <a:r>
              <a:rPr lang="el-GR" sz="2800" dirty="0" err="1">
                <a:solidFill>
                  <a:srgbClr val="FF0000"/>
                </a:solidFill>
                <a:latin typeface="Arial" pitchFamily="34" charset="0"/>
                <a:cs typeface="Arial" pitchFamily="34" charset="0"/>
              </a:rPr>
              <a:t>Γαῖ</a:t>
            </a:r>
            <a:r>
              <a:rPr lang="en-GB" sz="2800" dirty="0">
                <a:latin typeface="Arial" pitchFamily="34" charset="0"/>
                <a:cs typeface="Arial" pitchFamily="34" charset="0"/>
              </a:rPr>
              <a:t>' </a:t>
            </a:r>
            <a:r>
              <a:rPr lang="el-GR" sz="2800" dirty="0" err="1">
                <a:latin typeface="Arial" pitchFamily="34" charset="0"/>
                <a:cs typeface="Arial" pitchFamily="34" charset="0"/>
              </a:rPr>
              <a:t>εὐρύστερνος</a:t>
            </a:r>
            <a:r>
              <a:rPr lang="en-GB" sz="2800" dirty="0">
                <a:latin typeface="Arial" pitchFamily="34" charset="0"/>
                <a:cs typeface="Arial" pitchFamily="34" charset="0"/>
              </a:rPr>
              <a:t>, </a:t>
            </a:r>
            <a:r>
              <a:rPr lang="el-GR" sz="2800" dirty="0" err="1">
                <a:latin typeface="Arial" pitchFamily="34" charset="0"/>
                <a:cs typeface="Arial" pitchFamily="34" charset="0"/>
              </a:rPr>
              <a:t>πάντων</a:t>
            </a:r>
            <a:r>
              <a:rPr lang="el-GR" sz="2800" dirty="0">
                <a:latin typeface="Arial" pitchFamily="34" charset="0"/>
                <a:cs typeface="Arial" pitchFamily="34" charset="0"/>
              </a:rPr>
              <a:t> </a:t>
            </a:r>
            <a:r>
              <a:rPr lang="el-GR" sz="2800" dirty="0" err="1">
                <a:latin typeface="Arial" pitchFamily="34" charset="0"/>
                <a:cs typeface="Arial" pitchFamily="34" charset="0"/>
              </a:rPr>
              <a:t>ἕδος</a:t>
            </a:r>
            <a:r>
              <a:rPr lang="el-GR" sz="2800" dirty="0">
                <a:latin typeface="Arial" pitchFamily="34" charset="0"/>
                <a:cs typeface="Arial" pitchFamily="34" charset="0"/>
              </a:rPr>
              <a:t> </a:t>
            </a:r>
            <a:r>
              <a:rPr lang="el-GR" sz="2800" dirty="0" err="1">
                <a:latin typeface="Arial" pitchFamily="34" charset="0"/>
                <a:cs typeface="Arial" pitchFamily="34" charset="0"/>
              </a:rPr>
              <a:t>ἀσφαλὲς</a:t>
            </a:r>
            <a:r>
              <a:rPr lang="el-GR" sz="2800" dirty="0">
                <a:latin typeface="Arial" pitchFamily="34" charset="0"/>
                <a:cs typeface="Arial" pitchFamily="34" charset="0"/>
              </a:rPr>
              <a:t> </a:t>
            </a:r>
            <a:r>
              <a:rPr lang="el-GR" sz="2800" dirty="0" err="1">
                <a:latin typeface="Arial" pitchFamily="34" charset="0"/>
                <a:cs typeface="Arial" pitchFamily="34" charset="0"/>
              </a:rPr>
              <a:t>αἰεὶ</a:t>
            </a:r>
            <a:r>
              <a:rPr lang="en-GB" sz="2800" dirty="0">
                <a:latin typeface="Arial" pitchFamily="34" charset="0"/>
                <a:cs typeface="Arial" pitchFamily="34" charset="0"/>
              </a:rPr>
              <a:t/>
            </a:r>
            <a:br>
              <a:rPr lang="en-GB" sz="2800" dirty="0">
                <a:latin typeface="Arial" pitchFamily="34" charset="0"/>
                <a:cs typeface="Arial" pitchFamily="34" charset="0"/>
              </a:rPr>
            </a:br>
            <a:r>
              <a:rPr lang="el-GR" sz="2800" dirty="0" err="1">
                <a:latin typeface="Arial" pitchFamily="34" charset="0"/>
                <a:cs typeface="Arial" pitchFamily="34" charset="0"/>
              </a:rPr>
              <a:t>ἀθανάτων</a:t>
            </a:r>
            <a:r>
              <a:rPr lang="en-GB" sz="2800" dirty="0">
                <a:latin typeface="Arial" pitchFamily="34" charset="0"/>
                <a:cs typeface="Arial" pitchFamily="34" charset="0"/>
              </a:rPr>
              <a:t>, </a:t>
            </a:r>
            <a:r>
              <a:rPr lang="el-GR" sz="2800" dirty="0" err="1">
                <a:latin typeface="Arial" pitchFamily="34" charset="0"/>
                <a:cs typeface="Arial" pitchFamily="34" charset="0"/>
              </a:rPr>
              <a:t>οἳ</a:t>
            </a:r>
            <a:r>
              <a:rPr lang="el-GR" sz="2800" dirty="0">
                <a:latin typeface="Arial" pitchFamily="34" charset="0"/>
                <a:cs typeface="Arial" pitchFamily="34" charset="0"/>
              </a:rPr>
              <a:t> </a:t>
            </a:r>
            <a:r>
              <a:rPr lang="el-GR" sz="2800" dirty="0" err="1">
                <a:latin typeface="Arial" pitchFamily="34" charset="0"/>
                <a:cs typeface="Arial" pitchFamily="34" charset="0"/>
              </a:rPr>
              <a:t>ἔχουσι</a:t>
            </a:r>
            <a:r>
              <a:rPr lang="el-GR" sz="2800" dirty="0">
                <a:latin typeface="Arial" pitchFamily="34" charset="0"/>
                <a:cs typeface="Arial" pitchFamily="34" charset="0"/>
              </a:rPr>
              <a:t> </a:t>
            </a:r>
            <a:r>
              <a:rPr lang="el-GR" sz="2800" dirty="0" err="1">
                <a:latin typeface="Arial" pitchFamily="34" charset="0"/>
                <a:cs typeface="Arial" pitchFamily="34" charset="0"/>
              </a:rPr>
              <a:t>κάρη</a:t>
            </a:r>
            <a:r>
              <a:rPr lang="el-GR" sz="2800" dirty="0">
                <a:latin typeface="Arial" pitchFamily="34" charset="0"/>
                <a:cs typeface="Arial" pitchFamily="34" charset="0"/>
              </a:rPr>
              <a:t> </a:t>
            </a:r>
            <a:r>
              <a:rPr lang="el-GR" sz="2800" dirty="0" err="1">
                <a:latin typeface="Arial" pitchFamily="34" charset="0"/>
                <a:cs typeface="Arial" pitchFamily="34" charset="0"/>
              </a:rPr>
              <a:t>νιφόεντος</a:t>
            </a:r>
            <a:r>
              <a:rPr lang="el-GR" sz="2800" dirty="0">
                <a:latin typeface="Arial" pitchFamily="34" charset="0"/>
                <a:cs typeface="Arial" pitchFamily="34" charset="0"/>
              </a:rPr>
              <a:t> </a:t>
            </a:r>
            <a:r>
              <a:rPr lang="el-GR" sz="2800" dirty="0" err="1">
                <a:latin typeface="Arial" pitchFamily="34" charset="0"/>
                <a:cs typeface="Arial" pitchFamily="34" charset="0"/>
              </a:rPr>
              <a:t>Ὀλύμπου</a:t>
            </a:r>
            <a:r>
              <a:rPr lang="en-GB" sz="2800" dirty="0">
                <a:latin typeface="Arial" pitchFamily="34" charset="0"/>
                <a:cs typeface="Arial" pitchFamily="34" charset="0"/>
              </a:rPr>
              <a:t>,</a:t>
            </a:r>
            <a:br>
              <a:rPr lang="en-GB" sz="2800" dirty="0">
                <a:latin typeface="Arial" pitchFamily="34" charset="0"/>
                <a:cs typeface="Arial" pitchFamily="34" charset="0"/>
              </a:rPr>
            </a:br>
            <a:r>
              <a:rPr lang="el-GR" sz="2800" dirty="0" err="1">
                <a:solidFill>
                  <a:srgbClr val="FF0000"/>
                </a:solidFill>
                <a:latin typeface="Arial" pitchFamily="34" charset="0"/>
                <a:cs typeface="Arial" pitchFamily="34" charset="0"/>
              </a:rPr>
              <a:t>Τάρταρά</a:t>
            </a:r>
            <a:r>
              <a:rPr lang="el-GR" sz="2800" dirty="0">
                <a:latin typeface="Arial" pitchFamily="34" charset="0"/>
                <a:cs typeface="Arial" pitchFamily="34" charset="0"/>
              </a:rPr>
              <a:t> τ</a:t>
            </a:r>
            <a:r>
              <a:rPr lang="en-GB" sz="2800" dirty="0">
                <a:latin typeface="Arial" pitchFamily="34" charset="0"/>
                <a:cs typeface="Arial" pitchFamily="34" charset="0"/>
              </a:rPr>
              <a:t>' </a:t>
            </a:r>
            <a:r>
              <a:rPr lang="el-GR" sz="2800" dirty="0" err="1">
                <a:latin typeface="Arial" pitchFamily="34" charset="0"/>
                <a:cs typeface="Arial" pitchFamily="34" charset="0"/>
              </a:rPr>
              <a:t>ἠερόεντα</a:t>
            </a:r>
            <a:r>
              <a:rPr lang="el-GR" sz="2800" dirty="0">
                <a:latin typeface="Arial" pitchFamily="34" charset="0"/>
                <a:cs typeface="Arial" pitchFamily="34" charset="0"/>
              </a:rPr>
              <a:t> </a:t>
            </a:r>
            <a:r>
              <a:rPr lang="el-GR" sz="2800" dirty="0" err="1">
                <a:latin typeface="Arial" pitchFamily="34" charset="0"/>
                <a:cs typeface="Arial" pitchFamily="34" charset="0"/>
              </a:rPr>
              <a:t>μυχῶι</a:t>
            </a:r>
            <a:r>
              <a:rPr lang="el-GR" sz="2800" dirty="0">
                <a:latin typeface="Arial" pitchFamily="34" charset="0"/>
                <a:cs typeface="Arial" pitchFamily="34" charset="0"/>
              </a:rPr>
              <a:t> </a:t>
            </a:r>
            <a:r>
              <a:rPr lang="el-GR" sz="2800" dirty="0" err="1">
                <a:latin typeface="Arial" pitchFamily="34" charset="0"/>
                <a:cs typeface="Arial" pitchFamily="34" charset="0"/>
              </a:rPr>
              <a:t>χθονὸς</a:t>
            </a:r>
            <a:r>
              <a:rPr lang="el-GR" sz="2800" dirty="0">
                <a:latin typeface="Arial" pitchFamily="34" charset="0"/>
                <a:cs typeface="Arial" pitchFamily="34" charset="0"/>
              </a:rPr>
              <a:t> </a:t>
            </a:r>
            <a:r>
              <a:rPr lang="el-GR" sz="2800" dirty="0" err="1">
                <a:latin typeface="Arial" pitchFamily="34" charset="0"/>
                <a:cs typeface="Arial" pitchFamily="34" charset="0"/>
              </a:rPr>
              <a:t>εὐρυοδείης</a:t>
            </a:r>
            <a:r>
              <a:rPr lang="en-GB" sz="2800" dirty="0" smtClean="0">
                <a:latin typeface="Arial" pitchFamily="34" charset="0"/>
                <a:cs typeface="Arial" pitchFamily="34" charset="0"/>
              </a:rPr>
              <a:t>, </a:t>
            </a:r>
            <a:endParaRPr lang="el-GR" sz="2800" dirty="0">
              <a:latin typeface="Arial" pitchFamily="34" charset="0"/>
              <a:cs typeface="Arial" pitchFamily="34" charset="0"/>
            </a:endParaRPr>
          </a:p>
          <a:p>
            <a:r>
              <a:rPr lang="el-GR" sz="2800" dirty="0" err="1">
                <a:latin typeface="Arial" pitchFamily="34" charset="0"/>
                <a:cs typeface="Arial" pitchFamily="34" charset="0"/>
              </a:rPr>
              <a:t>ἠδ</a:t>
            </a:r>
            <a:r>
              <a:rPr lang="en-GB" sz="2800" dirty="0">
                <a:latin typeface="Arial" pitchFamily="34" charset="0"/>
                <a:cs typeface="Arial" pitchFamily="34" charset="0"/>
              </a:rPr>
              <a:t>' </a:t>
            </a:r>
            <a:r>
              <a:rPr lang="el-GR" sz="2800" dirty="0" err="1">
                <a:solidFill>
                  <a:srgbClr val="FF0000"/>
                </a:solidFill>
                <a:latin typeface="Arial" pitchFamily="34" charset="0"/>
                <a:cs typeface="Arial" pitchFamily="34" charset="0"/>
              </a:rPr>
              <a:t>Ἔρος</a:t>
            </a:r>
            <a:r>
              <a:rPr lang="en-GB" sz="2800" dirty="0">
                <a:latin typeface="Arial" pitchFamily="34" charset="0"/>
                <a:cs typeface="Arial" pitchFamily="34" charset="0"/>
              </a:rPr>
              <a:t>, </a:t>
            </a:r>
            <a:r>
              <a:rPr lang="el-GR" sz="2800" dirty="0" err="1">
                <a:latin typeface="Arial" pitchFamily="34" charset="0"/>
                <a:cs typeface="Arial" pitchFamily="34" charset="0"/>
              </a:rPr>
              <a:t>ὃς</a:t>
            </a:r>
            <a:r>
              <a:rPr lang="el-GR" sz="2800" dirty="0">
                <a:latin typeface="Arial" pitchFamily="34" charset="0"/>
                <a:cs typeface="Arial" pitchFamily="34" charset="0"/>
              </a:rPr>
              <a:t> </a:t>
            </a:r>
            <a:r>
              <a:rPr lang="el-GR" sz="2800" dirty="0" err="1">
                <a:latin typeface="Arial" pitchFamily="34" charset="0"/>
                <a:cs typeface="Arial" pitchFamily="34" charset="0"/>
              </a:rPr>
              <a:t>κάλλιστος</a:t>
            </a:r>
            <a:r>
              <a:rPr lang="el-GR" sz="2800" dirty="0">
                <a:latin typeface="Arial" pitchFamily="34" charset="0"/>
                <a:cs typeface="Arial" pitchFamily="34" charset="0"/>
              </a:rPr>
              <a:t> </a:t>
            </a:r>
            <a:r>
              <a:rPr lang="el-GR" sz="2800" dirty="0" err="1">
                <a:latin typeface="Arial" pitchFamily="34" charset="0"/>
                <a:cs typeface="Arial" pitchFamily="34" charset="0"/>
              </a:rPr>
              <a:t>ἐν</a:t>
            </a:r>
            <a:r>
              <a:rPr lang="el-GR" sz="2800" dirty="0">
                <a:latin typeface="Arial" pitchFamily="34" charset="0"/>
                <a:cs typeface="Arial" pitchFamily="34" charset="0"/>
              </a:rPr>
              <a:t> </a:t>
            </a:r>
            <a:r>
              <a:rPr lang="el-GR" sz="2800" dirty="0" err="1">
                <a:latin typeface="Arial" pitchFamily="34" charset="0"/>
                <a:cs typeface="Arial" pitchFamily="34" charset="0"/>
              </a:rPr>
              <a:t>ἀθανάτοισι</a:t>
            </a:r>
            <a:r>
              <a:rPr lang="el-GR" sz="2800" dirty="0">
                <a:latin typeface="Arial" pitchFamily="34" charset="0"/>
                <a:cs typeface="Arial" pitchFamily="34" charset="0"/>
              </a:rPr>
              <a:t> </a:t>
            </a:r>
            <a:r>
              <a:rPr lang="el-GR" sz="2800" dirty="0" err="1">
                <a:latin typeface="Arial" pitchFamily="34" charset="0"/>
                <a:cs typeface="Arial" pitchFamily="34" charset="0"/>
              </a:rPr>
              <a:t>θεοῖσι</a:t>
            </a:r>
            <a:r>
              <a:rPr lang="en-GB" sz="2800" dirty="0" smtClean="0">
                <a:latin typeface="Arial" pitchFamily="34" charset="0"/>
                <a:cs typeface="Arial" pitchFamily="34" charset="0"/>
              </a:rPr>
              <a:t>,</a:t>
            </a:r>
            <a:r>
              <a:rPr lang="el-GR" sz="2800" dirty="0" smtClean="0">
                <a:latin typeface="Arial" pitchFamily="34" charset="0"/>
                <a:cs typeface="Arial" pitchFamily="34" charset="0"/>
              </a:rPr>
              <a:t>     120</a:t>
            </a:r>
            <a:r>
              <a:rPr lang="en-GB" sz="2800" dirty="0">
                <a:latin typeface="Arial" pitchFamily="34" charset="0"/>
                <a:cs typeface="Arial" pitchFamily="34" charset="0"/>
              </a:rPr>
              <a:t/>
            </a:r>
            <a:br>
              <a:rPr lang="en-GB" sz="2800" dirty="0">
                <a:latin typeface="Arial" pitchFamily="34" charset="0"/>
                <a:cs typeface="Arial" pitchFamily="34" charset="0"/>
              </a:rPr>
            </a:br>
            <a:r>
              <a:rPr lang="el-GR" sz="2800" dirty="0" err="1">
                <a:latin typeface="Arial" pitchFamily="34" charset="0"/>
                <a:cs typeface="Arial" pitchFamily="34" charset="0"/>
              </a:rPr>
              <a:t>λυσιμελής</a:t>
            </a:r>
            <a:r>
              <a:rPr lang="en-GB" sz="2800" dirty="0">
                <a:latin typeface="Arial" pitchFamily="34" charset="0"/>
                <a:cs typeface="Arial" pitchFamily="34" charset="0"/>
              </a:rPr>
              <a:t>, </a:t>
            </a:r>
            <a:r>
              <a:rPr lang="el-GR" sz="2800" dirty="0" err="1">
                <a:latin typeface="Arial" pitchFamily="34" charset="0"/>
                <a:cs typeface="Arial" pitchFamily="34" charset="0"/>
              </a:rPr>
              <a:t>πάντων</a:t>
            </a:r>
            <a:r>
              <a:rPr lang="el-GR" sz="2800" dirty="0">
                <a:latin typeface="Arial" pitchFamily="34" charset="0"/>
                <a:cs typeface="Arial" pitchFamily="34" charset="0"/>
              </a:rPr>
              <a:t> τε </a:t>
            </a:r>
            <a:r>
              <a:rPr lang="el-GR" sz="2800" dirty="0" err="1">
                <a:latin typeface="Arial" pitchFamily="34" charset="0"/>
                <a:cs typeface="Arial" pitchFamily="34" charset="0"/>
              </a:rPr>
              <a:t>θεῶν</a:t>
            </a:r>
            <a:r>
              <a:rPr lang="el-GR" sz="2800" dirty="0">
                <a:latin typeface="Arial" pitchFamily="34" charset="0"/>
                <a:cs typeface="Arial" pitchFamily="34" charset="0"/>
              </a:rPr>
              <a:t> </a:t>
            </a:r>
            <a:r>
              <a:rPr lang="el-GR" sz="2800" dirty="0" err="1">
                <a:latin typeface="Arial" pitchFamily="34" charset="0"/>
                <a:cs typeface="Arial" pitchFamily="34" charset="0"/>
              </a:rPr>
              <a:t>πάντων</a:t>
            </a:r>
            <a:r>
              <a:rPr lang="el-GR" sz="2800" dirty="0">
                <a:latin typeface="Arial" pitchFamily="34" charset="0"/>
                <a:cs typeface="Arial" pitchFamily="34" charset="0"/>
              </a:rPr>
              <a:t> τ</a:t>
            </a:r>
            <a:r>
              <a:rPr lang="en-GB" sz="2800" dirty="0">
                <a:latin typeface="Arial" pitchFamily="34" charset="0"/>
                <a:cs typeface="Arial" pitchFamily="34" charset="0"/>
              </a:rPr>
              <a:t>' </a:t>
            </a:r>
            <a:r>
              <a:rPr lang="el-GR" sz="2800" dirty="0" err="1">
                <a:latin typeface="Arial" pitchFamily="34" charset="0"/>
                <a:cs typeface="Arial" pitchFamily="34" charset="0"/>
              </a:rPr>
              <a:t>ἀνθρώπων</a:t>
            </a:r>
            <a:r>
              <a:rPr lang="en-GB" sz="2800" dirty="0">
                <a:latin typeface="Arial" pitchFamily="34" charset="0"/>
                <a:cs typeface="Arial" pitchFamily="34" charset="0"/>
              </a:rPr>
              <a:t/>
            </a:r>
            <a:br>
              <a:rPr lang="en-GB" sz="2800" dirty="0">
                <a:latin typeface="Arial" pitchFamily="34" charset="0"/>
                <a:cs typeface="Arial" pitchFamily="34" charset="0"/>
              </a:rPr>
            </a:br>
            <a:r>
              <a:rPr lang="el-GR" sz="2800" dirty="0" err="1">
                <a:latin typeface="Arial" pitchFamily="34" charset="0"/>
                <a:cs typeface="Arial" pitchFamily="34" charset="0"/>
              </a:rPr>
              <a:t>δάμναται</a:t>
            </a:r>
            <a:r>
              <a:rPr lang="el-GR" sz="2800" dirty="0">
                <a:latin typeface="Arial" pitchFamily="34" charset="0"/>
                <a:cs typeface="Arial" pitchFamily="34" charset="0"/>
              </a:rPr>
              <a:t> </a:t>
            </a:r>
            <a:r>
              <a:rPr lang="el-GR" sz="2800" dirty="0" err="1">
                <a:latin typeface="Arial" pitchFamily="34" charset="0"/>
                <a:cs typeface="Arial" pitchFamily="34" charset="0"/>
              </a:rPr>
              <a:t>ἐν</a:t>
            </a:r>
            <a:r>
              <a:rPr lang="el-GR" sz="2800" dirty="0">
                <a:latin typeface="Arial" pitchFamily="34" charset="0"/>
                <a:cs typeface="Arial" pitchFamily="34" charset="0"/>
              </a:rPr>
              <a:t> </a:t>
            </a:r>
            <a:r>
              <a:rPr lang="el-GR" sz="2800" dirty="0" err="1">
                <a:latin typeface="Arial" pitchFamily="34" charset="0"/>
                <a:cs typeface="Arial" pitchFamily="34" charset="0"/>
              </a:rPr>
              <a:t>στήθεσσι</a:t>
            </a:r>
            <a:r>
              <a:rPr lang="el-GR" sz="2800" dirty="0">
                <a:latin typeface="Arial" pitchFamily="34" charset="0"/>
                <a:cs typeface="Arial" pitchFamily="34" charset="0"/>
              </a:rPr>
              <a:t> </a:t>
            </a:r>
            <a:r>
              <a:rPr lang="el-GR" sz="2800" dirty="0" err="1">
                <a:latin typeface="Arial" pitchFamily="34" charset="0"/>
                <a:cs typeface="Arial" pitchFamily="34" charset="0"/>
              </a:rPr>
              <a:t>νόον</a:t>
            </a:r>
            <a:r>
              <a:rPr lang="el-GR" sz="2800" dirty="0">
                <a:latin typeface="Arial" pitchFamily="34" charset="0"/>
                <a:cs typeface="Arial" pitchFamily="34" charset="0"/>
              </a:rPr>
              <a:t> </a:t>
            </a:r>
            <a:r>
              <a:rPr lang="el-GR" sz="2800" dirty="0" err="1">
                <a:latin typeface="Arial" pitchFamily="34" charset="0"/>
                <a:cs typeface="Arial" pitchFamily="34" charset="0"/>
              </a:rPr>
              <a:t>καὶ</a:t>
            </a:r>
            <a:r>
              <a:rPr lang="el-GR" sz="2800" dirty="0">
                <a:latin typeface="Arial" pitchFamily="34" charset="0"/>
                <a:cs typeface="Arial" pitchFamily="34" charset="0"/>
              </a:rPr>
              <a:t> </a:t>
            </a:r>
            <a:r>
              <a:rPr lang="el-GR" sz="2800" dirty="0" err="1">
                <a:latin typeface="Arial" pitchFamily="34" charset="0"/>
                <a:cs typeface="Arial" pitchFamily="34" charset="0"/>
              </a:rPr>
              <a:t>ἐπίφρονα</a:t>
            </a:r>
            <a:r>
              <a:rPr lang="el-GR" sz="2800" dirty="0">
                <a:latin typeface="Arial" pitchFamily="34" charset="0"/>
                <a:cs typeface="Arial" pitchFamily="34" charset="0"/>
              </a:rPr>
              <a:t> </a:t>
            </a:r>
            <a:r>
              <a:rPr lang="el-GR" sz="2800" dirty="0" err="1">
                <a:latin typeface="Arial" pitchFamily="34" charset="0"/>
                <a:cs typeface="Arial" pitchFamily="34" charset="0"/>
              </a:rPr>
              <a:t>βουλήν</a:t>
            </a:r>
            <a:r>
              <a:rPr lang="en-GB" sz="2800" dirty="0" smtClean="0">
                <a:latin typeface="Arial" pitchFamily="34" charset="0"/>
                <a:cs typeface="Arial" pitchFamily="34" charset="0"/>
              </a:rPr>
              <a:t>.</a:t>
            </a:r>
            <a:r>
              <a:rPr lang="en-GB" sz="2800" dirty="0">
                <a:latin typeface="Arial" pitchFamily="34" charset="0"/>
                <a:cs typeface="Arial" pitchFamily="34" charset="0"/>
              </a:rPr>
              <a:t/>
            </a:r>
            <a:br>
              <a:rPr lang="en-GB" sz="2800" dirty="0">
                <a:latin typeface="Arial" pitchFamily="34" charset="0"/>
                <a:cs typeface="Arial" pitchFamily="34" charset="0"/>
              </a:rPr>
            </a:br>
            <a:r>
              <a:rPr lang="el-GR" sz="2800" dirty="0" err="1">
                <a:latin typeface="Arial" pitchFamily="34" charset="0"/>
                <a:cs typeface="Arial" pitchFamily="34" charset="0"/>
              </a:rPr>
              <a:t>Ἐκ</a:t>
            </a:r>
            <a:r>
              <a:rPr lang="el-GR" sz="2800" dirty="0">
                <a:latin typeface="Arial" pitchFamily="34" charset="0"/>
                <a:cs typeface="Arial" pitchFamily="34" charset="0"/>
              </a:rPr>
              <a:t> </a:t>
            </a:r>
            <a:r>
              <a:rPr lang="el-GR" sz="2800" dirty="0" err="1">
                <a:latin typeface="Arial" pitchFamily="34" charset="0"/>
                <a:cs typeface="Arial" pitchFamily="34" charset="0"/>
              </a:rPr>
              <a:t>Χάεος</a:t>
            </a:r>
            <a:r>
              <a:rPr lang="el-GR" sz="2800" dirty="0">
                <a:latin typeface="Arial" pitchFamily="34" charset="0"/>
                <a:cs typeface="Arial" pitchFamily="34" charset="0"/>
              </a:rPr>
              <a:t> δ</a:t>
            </a:r>
            <a:r>
              <a:rPr lang="en-GB" sz="2800" dirty="0">
                <a:latin typeface="Arial" pitchFamily="34" charset="0"/>
                <a:cs typeface="Arial" pitchFamily="34" charset="0"/>
              </a:rPr>
              <a:t>' </a:t>
            </a:r>
            <a:r>
              <a:rPr lang="el-GR" sz="2800" dirty="0" err="1">
                <a:latin typeface="Arial" pitchFamily="34" charset="0"/>
                <a:cs typeface="Arial" pitchFamily="34" charset="0"/>
              </a:rPr>
              <a:t>Ἔρεβός</a:t>
            </a:r>
            <a:r>
              <a:rPr lang="el-GR" sz="2800" dirty="0">
                <a:latin typeface="Arial" pitchFamily="34" charset="0"/>
                <a:cs typeface="Arial" pitchFamily="34" charset="0"/>
              </a:rPr>
              <a:t> τε </a:t>
            </a:r>
            <a:r>
              <a:rPr lang="el-GR" sz="2800" dirty="0" err="1">
                <a:latin typeface="Arial" pitchFamily="34" charset="0"/>
                <a:cs typeface="Arial" pitchFamily="34" charset="0"/>
              </a:rPr>
              <a:t>μέλαινά</a:t>
            </a:r>
            <a:r>
              <a:rPr lang="el-GR" sz="2800" dirty="0">
                <a:latin typeface="Arial" pitchFamily="34" charset="0"/>
                <a:cs typeface="Arial" pitchFamily="34" charset="0"/>
              </a:rPr>
              <a:t> τε </a:t>
            </a:r>
            <a:r>
              <a:rPr lang="el-GR" sz="2800" dirty="0" err="1">
                <a:latin typeface="Arial" pitchFamily="34" charset="0"/>
                <a:cs typeface="Arial" pitchFamily="34" charset="0"/>
              </a:rPr>
              <a:t>Νὺξ</a:t>
            </a:r>
            <a:r>
              <a:rPr lang="el-GR" sz="2800" dirty="0">
                <a:latin typeface="Arial" pitchFamily="34" charset="0"/>
                <a:cs typeface="Arial" pitchFamily="34" charset="0"/>
              </a:rPr>
              <a:t> </a:t>
            </a:r>
            <a:r>
              <a:rPr lang="el-GR" sz="2800" dirty="0" err="1">
                <a:latin typeface="Arial" pitchFamily="34" charset="0"/>
                <a:cs typeface="Arial" pitchFamily="34" charset="0"/>
              </a:rPr>
              <a:t>ἐγένοντο</a:t>
            </a:r>
            <a:r>
              <a:rPr lang="el-GR" sz="2800" dirty="0">
                <a:latin typeface="Arial" pitchFamily="34" charset="0"/>
                <a:cs typeface="Arial" pitchFamily="34" charset="0"/>
              </a:rPr>
              <a:t>·</a:t>
            </a:r>
            <a:r>
              <a:rPr lang="en-GB" sz="2800" dirty="0">
                <a:latin typeface="Arial" pitchFamily="34" charset="0"/>
                <a:cs typeface="Arial" pitchFamily="34" charset="0"/>
              </a:rPr>
              <a:t/>
            </a:r>
            <a:br>
              <a:rPr lang="en-GB" sz="2800" dirty="0">
                <a:latin typeface="Arial" pitchFamily="34" charset="0"/>
                <a:cs typeface="Arial" pitchFamily="34" charset="0"/>
              </a:rPr>
            </a:br>
            <a:r>
              <a:rPr lang="el-GR" sz="2800" dirty="0" err="1">
                <a:latin typeface="Arial" pitchFamily="34" charset="0"/>
                <a:cs typeface="Arial" pitchFamily="34" charset="0"/>
              </a:rPr>
              <a:t>Νυκτὸς</a:t>
            </a:r>
            <a:r>
              <a:rPr lang="el-GR" sz="2800" dirty="0">
                <a:latin typeface="Arial" pitchFamily="34" charset="0"/>
                <a:cs typeface="Arial" pitchFamily="34" charset="0"/>
              </a:rPr>
              <a:t> δ</a:t>
            </a:r>
            <a:r>
              <a:rPr lang="en-GB" sz="2800" dirty="0">
                <a:latin typeface="Arial" pitchFamily="34" charset="0"/>
                <a:cs typeface="Arial" pitchFamily="34" charset="0"/>
              </a:rPr>
              <a:t>' </a:t>
            </a:r>
            <a:r>
              <a:rPr lang="el-GR" sz="2800" dirty="0" err="1">
                <a:latin typeface="Arial" pitchFamily="34" charset="0"/>
                <a:cs typeface="Arial" pitchFamily="34" charset="0"/>
              </a:rPr>
              <a:t>αὖτ</a:t>
            </a:r>
            <a:r>
              <a:rPr lang="en-GB" sz="2800" dirty="0">
                <a:latin typeface="Arial" pitchFamily="34" charset="0"/>
                <a:cs typeface="Arial" pitchFamily="34" charset="0"/>
              </a:rPr>
              <a:t>' </a:t>
            </a:r>
            <a:r>
              <a:rPr lang="el-GR" sz="2800" dirty="0" err="1">
                <a:latin typeface="Arial" pitchFamily="34" charset="0"/>
                <a:cs typeface="Arial" pitchFamily="34" charset="0"/>
              </a:rPr>
              <a:t>Αἰθήρ</a:t>
            </a:r>
            <a:r>
              <a:rPr lang="el-GR" sz="2800" dirty="0">
                <a:latin typeface="Arial" pitchFamily="34" charset="0"/>
                <a:cs typeface="Arial" pitchFamily="34" charset="0"/>
              </a:rPr>
              <a:t> τε </a:t>
            </a:r>
            <a:r>
              <a:rPr lang="el-GR" sz="2800" dirty="0" err="1">
                <a:latin typeface="Arial" pitchFamily="34" charset="0"/>
                <a:cs typeface="Arial" pitchFamily="34" charset="0"/>
              </a:rPr>
              <a:t>καὶ</a:t>
            </a:r>
            <a:r>
              <a:rPr lang="el-GR" sz="2800" dirty="0">
                <a:latin typeface="Arial" pitchFamily="34" charset="0"/>
                <a:cs typeface="Arial" pitchFamily="34" charset="0"/>
              </a:rPr>
              <a:t> </a:t>
            </a:r>
            <a:r>
              <a:rPr lang="el-GR" sz="2800" dirty="0" err="1">
                <a:latin typeface="Arial" pitchFamily="34" charset="0"/>
                <a:cs typeface="Arial" pitchFamily="34" charset="0"/>
              </a:rPr>
              <a:t>Ἡμέρη</a:t>
            </a:r>
            <a:r>
              <a:rPr lang="el-GR" sz="2800" dirty="0">
                <a:latin typeface="Arial" pitchFamily="34" charset="0"/>
                <a:cs typeface="Arial" pitchFamily="34" charset="0"/>
              </a:rPr>
              <a:t> </a:t>
            </a:r>
            <a:r>
              <a:rPr lang="el-GR" sz="2800" dirty="0" err="1">
                <a:latin typeface="Arial" pitchFamily="34" charset="0"/>
                <a:cs typeface="Arial" pitchFamily="34" charset="0"/>
              </a:rPr>
              <a:t>ἐξεγένοντο</a:t>
            </a:r>
            <a:r>
              <a:rPr lang="en-GB" sz="2800" dirty="0" smtClean="0">
                <a:latin typeface="Arial" pitchFamily="34" charset="0"/>
                <a:cs typeface="Arial" pitchFamily="34" charset="0"/>
              </a:rPr>
              <a:t>,</a:t>
            </a:r>
            <a:endParaRPr lang="el-GR" sz="2800" dirty="0" smtClean="0">
              <a:latin typeface="Arial" pitchFamily="34" charset="0"/>
              <a:cs typeface="Arial" pitchFamily="34" charset="0"/>
            </a:endParaRPr>
          </a:p>
          <a:p>
            <a:pPr>
              <a:buNone/>
            </a:pPr>
            <a:r>
              <a:rPr lang="el-GR" sz="2800" dirty="0" smtClean="0">
                <a:latin typeface="Arial" pitchFamily="34" charset="0"/>
                <a:cs typeface="Arial" pitchFamily="34" charset="0"/>
              </a:rPr>
              <a:t>….</a:t>
            </a:r>
            <a:br>
              <a:rPr lang="el-GR" sz="2800" dirty="0" smtClean="0">
                <a:latin typeface="Arial" pitchFamily="34" charset="0"/>
                <a:cs typeface="Arial" pitchFamily="34" charset="0"/>
              </a:rPr>
            </a:br>
            <a:r>
              <a:rPr lang="el-GR" sz="2800" dirty="0" err="1"/>
              <a:t>Γαῖα</a:t>
            </a:r>
            <a:r>
              <a:rPr lang="el-GR" sz="2800" dirty="0"/>
              <a:t> </a:t>
            </a:r>
            <a:r>
              <a:rPr lang="el-GR" sz="2800" dirty="0" err="1"/>
              <a:t>δέ</a:t>
            </a:r>
            <a:r>
              <a:rPr lang="el-GR" sz="2800" dirty="0"/>
              <a:t> </a:t>
            </a:r>
            <a:r>
              <a:rPr lang="el-GR" sz="2800" dirty="0" err="1"/>
              <a:t>τοι</a:t>
            </a:r>
            <a:r>
              <a:rPr lang="el-GR" sz="2800" dirty="0"/>
              <a:t> </a:t>
            </a:r>
            <a:r>
              <a:rPr lang="el-GR" sz="2800" dirty="0" err="1"/>
              <a:t>πρῶτον</a:t>
            </a:r>
            <a:r>
              <a:rPr lang="el-GR" sz="2800" dirty="0"/>
              <a:t> </a:t>
            </a:r>
            <a:r>
              <a:rPr lang="el-GR" sz="2800" dirty="0" err="1"/>
              <a:t>μὲν</a:t>
            </a:r>
            <a:r>
              <a:rPr lang="el-GR" sz="2800" dirty="0"/>
              <a:t> </a:t>
            </a:r>
            <a:r>
              <a:rPr lang="el-GR" sz="2800" dirty="0" err="1"/>
              <a:t>ἐγείνατο</a:t>
            </a:r>
            <a:r>
              <a:rPr lang="el-GR" sz="2800" dirty="0"/>
              <a:t> </a:t>
            </a:r>
            <a:r>
              <a:rPr lang="el-GR" sz="2800" dirty="0" err="1"/>
              <a:t>ἶσον</a:t>
            </a:r>
            <a:r>
              <a:rPr lang="el-GR" sz="2800" dirty="0"/>
              <a:t> </a:t>
            </a:r>
            <a:r>
              <a:rPr lang="el-GR" sz="2800" dirty="0" err="1"/>
              <a:t>ἑωυτῆι</a:t>
            </a:r>
            <a:r>
              <a:rPr lang="en-GB" sz="2800" dirty="0"/>
              <a:t/>
            </a:r>
            <a:br>
              <a:rPr lang="en-GB" sz="2800" dirty="0"/>
            </a:br>
            <a:r>
              <a:rPr lang="el-GR" sz="2800" dirty="0" err="1">
                <a:solidFill>
                  <a:srgbClr val="FF0000"/>
                </a:solidFill>
              </a:rPr>
              <a:t>Οὐρανὸν</a:t>
            </a:r>
            <a:r>
              <a:rPr lang="el-GR" sz="2800" dirty="0"/>
              <a:t> </a:t>
            </a:r>
            <a:r>
              <a:rPr lang="el-GR" sz="2800" dirty="0" err="1"/>
              <a:t>ἀστερόενθ</a:t>
            </a:r>
            <a:r>
              <a:rPr lang="en-GB" sz="2800" dirty="0" smtClean="0"/>
              <a:t>',</a:t>
            </a:r>
            <a:r>
              <a:rPr lang="el-GR" sz="2800" dirty="0" smtClean="0"/>
              <a:t>… </a:t>
            </a:r>
            <a:endParaRPr lang="el-GR" sz="28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Θέμα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extLst>
    <a:ext uri="{05A4C25C-085E-4340-85A3-A5531E510DB2}">
      <thm15:themeFamily xmlns:thm15="http://schemas.microsoft.com/office/thememl/2012/main" xmlns="" name="ODLfinal-tmpl" id="{E8FA1B71-39DA-4CF5-97A7-27A9E4E84589}" vid="{99DB1AA8-B21F-4965-A081-343038BDC0A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ODLfinal-tmpl</Template>
  <TotalTime>395</TotalTime>
  <Words>1322</Words>
  <Application>Microsoft Office PowerPoint</Application>
  <PresentationFormat>Προβολή στην οθόνη (4:3)</PresentationFormat>
  <Paragraphs>161</Paragraphs>
  <Slides>23</Slides>
  <Notes>14</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Θέμα1</vt:lpstr>
      <vt:lpstr>ΚΦΑ 14 Εισαγωγή στην Αρχαία Ελληνική Μυθολογία και Θρησκεία</vt:lpstr>
      <vt:lpstr>Ορισμός: Κοσμο-γονία</vt:lpstr>
      <vt:lpstr>Ορισμός της Κοσμογονίας</vt:lpstr>
      <vt:lpstr>Μουσάων Ἑλικωνιάδων ἀρχώμεθ' ἀείδειν  </vt:lpstr>
      <vt:lpstr>Κόρες του Δία και της Μνημοσύνης</vt:lpstr>
      <vt:lpstr>Ο Απόλλων και οι Μούσες</vt:lpstr>
      <vt:lpstr>Κείμενο</vt:lpstr>
      <vt:lpstr>Ιλιάδα Ξ 198-204</vt:lpstr>
      <vt:lpstr>Τα πρώτα Στοιχεία του Κόσμου</vt:lpstr>
      <vt:lpstr>Στάδια της Κοσμογονίας</vt:lpstr>
      <vt:lpstr>Στάδια της Κοσμογονίας (1)</vt:lpstr>
      <vt:lpstr>Στάδια της Κοσμογονίας (2) </vt:lpstr>
      <vt:lpstr>Ρέα και Κρόνος</vt:lpstr>
      <vt:lpstr>Κρόνος, F. Goya</vt:lpstr>
      <vt:lpstr>Κρόνος, Agostino di Duccio</vt:lpstr>
      <vt:lpstr>Δίας και Τυφωέας [Εικόνα από γραμματόσημο] </vt:lpstr>
      <vt:lpstr>Χρηματοδότηση</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Αρχαία Ελληνική Μυθολογία και Θρησκεία</dc:title>
  <dc:creator>PC</dc:creator>
  <cp:lastModifiedBy>user</cp:lastModifiedBy>
  <cp:revision>89</cp:revision>
  <dcterms:created xsi:type="dcterms:W3CDTF">2012-03-14T20:30:01Z</dcterms:created>
  <dcterms:modified xsi:type="dcterms:W3CDTF">2015-12-01T13:22:05Z</dcterms:modified>
</cp:coreProperties>
</file>