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301" r:id="rId2"/>
    <p:sldId id="261" r:id="rId3"/>
    <p:sldId id="302" r:id="rId4"/>
    <p:sldId id="303" r:id="rId5"/>
    <p:sldId id="304" r:id="rId6"/>
    <p:sldId id="305" r:id="rId7"/>
    <p:sldId id="392" r:id="rId8"/>
    <p:sldId id="306" r:id="rId9"/>
    <p:sldId id="307" r:id="rId10"/>
    <p:sldId id="393" r:id="rId11"/>
    <p:sldId id="308" r:id="rId12"/>
    <p:sldId id="394" r:id="rId13"/>
    <p:sldId id="309" r:id="rId14"/>
    <p:sldId id="395" r:id="rId15"/>
    <p:sldId id="310" r:id="rId16"/>
    <p:sldId id="311" r:id="rId17"/>
    <p:sldId id="312" r:id="rId18"/>
    <p:sldId id="313" r:id="rId19"/>
    <p:sldId id="314" r:id="rId20"/>
    <p:sldId id="315" r:id="rId21"/>
    <p:sldId id="316" r:id="rId22"/>
    <p:sldId id="377" r:id="rId23"/>
    <p:sldId id="317" r:id="rId24"/>
    <p:sldId id="318" r:id="rId25"/>
    <p:sldId id="396" r:id="rId26"/>
    <p:sldId id="378" r:id="rId27"/>
    <p:sldId id="397" r:id="rId28"/>
    <p:sldId id="319" r:id="rId29"/>
    <p:sldId id="320" r:id="rId30"/>
    <p:sldId id="321" r:id="rId31"/>
    <p:sldId id="398" r:id="rId32"/>
    <p:sldId id="322" r:id="rId33"/>
    <p:sldId id="323" r:id="rId34"/>
    <p:sldId id="399" r:id="rId35"/>
    <p:sldId id="324" r:id="rId36"/>
    <p:sldId id="325" r:id="rId37"/>
    <p:sldId id="326" r:id="rId38"/>
    <p:sldId id="400" r:id="rId39"/>
    <p:sldId id="327" r:id="rId40"/>
    <p:sldId id="401" r:id="rId41"/>
    <p:sldId id="328" r:id="rId42"/>
    <p:sldId id="379" r:id="rId43"/>
    <p:sldId id="329" r:id="rId44"/>
    <p:sldId id="380" r:id="rId45"/>
    <p:sldId id="330" r:id="rId46"/>
    <p:sldId id="331" r:id="rId47"/>
    <p:sldId id="332" r:id="rId48"/>
    <p:sldId id="381" r:id="rId49"/>
    <p:sldId id="333" r:id="rId50"/>
    <p:sldId id="402" r:id="rId51"/>
    <p:sldId id="334" r:id="rId52"/>
    <p:sldId id="335" r:id="rId53"/>
    <p:sldId id="336" r:id="rId54"/>
    <p:sldId id="337" r:id="rId55"/>
    <p:sldId id="403" r:id="rId56"/>
    <p:sldId id="338" r:id="rId57"/>
    <p:sldId id="339" r:id="rId58"/>
    <p:sldId id="404" r:id="rId59"/>
    <p:sldId id="340" r:id="rId60"/>
    <p:sldId id="405" r:id="rId61"/>
    <p:sldId id="341" r:id="rId62"/>
    <p:sldId id="406" r:id="rId63"/>
    <p:sldId id="342" r:id="rId64"/>
    <p:sldId id="343" r:id="rId65"/>
    <p:sldId id="344" r:id="rId66"/>
    <p:sldId id="345" r:id="rId67"/>
    <p:sldId id="407" r:id="rId68"/>
    <p:sldId id="346" r:id="rId69"/>
    <p:sldId id="408" r:id="rId70"/>
    <p:sldId id="347" r:id="rId71"/>
    <p:sldId id="409" r:id="rId72"/>
    <p:sldId id="410" r:id="rId73"/>
    <p:sldId id="348" r:id="rId74"/>
    <p:sldId id="349" r:id="rId75"/>
    <p:sldId id="350" r:id="rId76"/>
    <p:sldId id="411" r:id="rId77"/>
    <p:sldId id="351" r:id="rId78"/>
    <p:sldId id="412" r:id="rId79"/>
    <p:sldId id="352" r:id="rId80"/>
    <p:sldId id="413" r:id="rId81"/>
    <p:sldId id="353" r:id="rId82"/>
    <p:sldId id="414" r:id="rId83"/>
    <p:sldId id="354" r:id="rId84"/>
    <p:sldId id="415" r:id="rId85"/>
    <p:sldId id="355" r:id="rId86"/>
    <p:sldId id="416" r:id="rId87"/>
    <p:sldId id="356" r:id="rId88"/>
    <p:sldId id="417" r:id="rId89"/>
    <p:sldId id="357" r:id="rId90"/>
    <p:sldId id="418" r:id="rId91"/>
    <p:sldId id="358" r:id="rId92"/>
    <p:sldId id="419" r:id="rId93"/>
    <p:sldId id="382" r:id="rId94"/>
    <p:sldId id="367" r:id="rId95"/>
    <p:sldId id="383" r:id="rId96"/>
    <p:sldId id="368" r:id="rId97"/>
    <p:sldId id="369" r:id="rId98"/>
    <p:sldId id="420" r:id="rId99"/>
    <p:sldId id="370" r:id="rId100"/>
    <p:sldId id="421" r:id="rId101"/>
    <p:sldId id="371" r:id="rId102"/>
    <p:sldId id="372" r:id="rId103"/>
    <p:sldId id="422" r:id="rId104"/>
    <p:sldId id="373" r:id="rId105"/>
    <p:sldId id="384" r:id="rId106"/>
    <p:sldId id="374" r:id="rId107"/>
    <p:sldId id="376" r:id="rId108"/>
    <p:sldId id="423" r:id="rId109"/>
    <p:sldId id="432" r:id="rId110"/>
    <p:sldId id="290" r:id="rId111"/>
    <p:sldId id="385" r:id="rId112"/>
    <p:sldId id="433" r:id="rId113"/>
    <p:sldId id="434" r:id="rId114"/>
    <p:sldId id="424" r:id="rId115"/>
    <p:sldId id="425" r:id="rId116"/>
    <p:sldId id="426" r:id="rId117"/>
    <p:sldId id="427" r:id="rId118"/>
    <p:sldId id="429" r:id="rId119"/>
    <p:sldId id="431" r:id="rId12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02"/>
            <p14:sldId id="303"/>
            <p14:sldId id="304"/>
            <p14:sldId id="305"/>
            <p14:sldId id="392"/>
            <p14:sldId id="306"/>
            <p14:sldId id="307"/>
            <p14:sldId id="393"/>
            <p14:sldId id="308"/>
            <p14:sldId id="394"/>
            <p14:sldId id="309"/>
            <p14:sldId id="395"/>
            <p14:sldId id="310"/>
            <p14:sldId id="311"/>
            <p14:sldId id="312"/>
            <p14:sldId id="313"/>
            <p14:sldId id="314"/>
            <p14:sldId id="315"/>
            <p14:sldId id="316"/>
            <p14:sldId id="377"/>
            <p14:sldId id="317"/>
            <p14:sldId id="318"/>
            <p14:sldId id="396"/>
            <p14:sldId id="378"/>
            <p14:sldId id="397"/>
            <p14:sldId id="319"/>
            <p14:sldId id="320"/>
            <p14:sldId id="321"/>
            <p14:sldId id="398"/>
            <p14:sldId id="322"/>
            <p14:sldId id="323"/>
            <p14:sldId id="399"/>
            <p14:sldId id="324"/>
            <p14:sldId id="325"/>
            <p14:sldId id="326"/>
            <p14:sldId id="400"/>
            <p14:sldId id="327"/>
            <p14:sldId id="401"/>
            <p14:sldId id="328"/>
            <p14:sldId id="379"/>
            <p14:sldId id="329"/>
            <p14:sldId id="380"/>
            <p14:sldId id="330"/>
            <p14:sldId id="331"/>
            <p14:sldId id="332"/>
            <p14:sldId id="381"/>
            <p14:sldId id="333"/>
            <p14:sldId id="402"/>
            <p14:sldId id="334"/>
            <p14:sldId id="335"/>
            <p14:sldId id="336"/>
            <p14:sldId id="337"/>
            <p14:sldId id="403"/>
            <p14:sldId id="338"/>
            <p14:sldId id="339"/>
            <p14:sldId id="404"/>
            <p14:sldId id="340"/>
            <p14:sldId id="405"/>
            <p14:sldId id="341"/>
            <p14:sldId id="406"/>
            <p14:sldId id="342"/>
            <p14:sldId id="343"/>
            <p14:sldId id="344"/>
            <p14:sldId id="345"/>
            <p14:sldId id="407"/>
            <p14:sldId id="346"/>
            <p14:sldId id="408"/>
            <p14:sldId id="347"/>
            <p14:sldId id="409"/>
            <p14:sldId id="410"/>
            <p14:sldId id="348"/>
            <p14:sldId id="349"/>
            <p14:sldId id="350"/>
            <p14:sldId id="411"/>
            <p14:sldId id="351"/>
            <p14:sldId id="412"/>
            <p14:sldId id="352"/>
            <p14:sldId id="413"/>
            <p14:sldId id="353"/>
            <p14:sldId id="414"/>
            <p14:sldId id="354"/>
            <p14:sldId id="415"/>
            <p14:sldId id="355"/>
            <p14:sldId id="416"/>
            <p14:sldId id="356"/>
            <p14:sldId id="417"/>
            <p14:sldId id="357"/>
            <p14:sldId id="418"/>
            <p14:sldId id="358"/>
            <p14:sldId id="419"/>
            <p14:sldId id="382"/>
            <p14:sldId id="367"/>
            <p14:sldId id="383"/>
            <p14:sldId id="368"/>
            <p14:sldId id="369"/>
            <p14:sldId id="420"/>
            <p14:sldId id="370"/>
            <p14:sldId id="421"/>
            <p14:sldId id="371"/>
            <p14:sldId id="372"/>
            <p14:sldId id="422"/>
            <p14:sldId id="373"/>
            <p14:sldId id="384"/>
            <p14:sldId id="374"/>
            <p14:sldId id="376"/>
            <p14:sldId id="423"/>
            <p14:sldId id="432"/>
            <p14:sldId id="290"/>
            <p14:sldId id="385"/>
            <p14:sldId id="433"/>
            <p14:sldId id="434"/>
            <p14:sldId id="424"/>
            <p14:sldId id="425"/>
            <p14:sldId id="426"/>
            <p14:sldId id="427"/>
            <p14:sldId id="429"/>
            <p14:sldId id="431"/>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99309" autoAdjust="0"/>
  </p:normalViewPr>
  <p:slideViewPr>
    <p:cSldViewPr>
      <p:cViewPr varScale="1">
        <p:scale>
          <a:sx n="88" d="100"/>
          <a:sy n="88" d="100"/>
        </p:scale>
        <p:origin x="11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20/1/2015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1252775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17750885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36285875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102</a:t>
            </a:fld>
            <a:endParaRPr lang="el-GR"/>
          </a:p>
        </p:txBody>
      </p:sp>
    </p:spTree>
    <p:extLst>
      <p:ext uri="{BB962C8B-B14F-4D97-AF65-F5344CB8AC3E}">
        <p14:creationId xmlns:p14="http://schemas.microsoft.com/office/powerpoint/2010/main" val="343399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103</a:t>
            </a:fld>
            <a:endParaRPr lang="el-GR"/>
          </a:p>
        </p:txBody>
      </p:sp>
    </p:spTree>
    <p:extLst>
      <p:ext uri="{BB962C8B-B14F-4D97-AF65-F5344CB8AC3E}">
        <p14:creationId xmlns:p14="http://schemas.microsoft.com/office/powerpoint/2010/main" val="24999528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104</a:t>
            </a:fld>
            <a:endParaRPr lang="el-GR"/>
          </a:p>
        </p:txBody>
      </p:sp>
    </p:spTree>
    <p:extLst>
      <p:ext uri="{BB962C8B-B14F-4D97-AF65-F5344CB8AC3E}">
        <p14:creationId xmlns:p14="http://schemas.microsoft.com/office/powerpoint/2010/main" val="25600557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105</a:t>
            </a:fld>
            <a:endParaRPr lang="el-GR">
              <a:solidFill>
                <a:prstClr val="black"/>
              </a:solidFill>
            </a:endParaRPr>
          </a:p>
        </p:txBody>
      </p:sp>
    </p:spTree>
    <p:extLst>
      <p:ext uri="{BB962C8B-B14F-4D97-AF65-F5344CB8AC3E}">
        <p14:creationId xmlns:p14="http://schemas.microsoft.com/office/powerpoint/2010/main" val="22064984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106</a:t>
            </a:fld>
            <a:endParaRPr lang="el-GR"/>
          </a:p>
        </p:txBody>
      </p:sp>
    </p:spTree>
    <p:extLst>
      <p:ext uri="{BB962C8B-B14F-4D97-AF65-F5344CB8AC3E}">
        <p14:creationId xmlns:p14="http://schemas.microsoft.com/office/powerpoint/2010/main" val="5929180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107</a:t>
            </a:fld>
            <a:endParaRPr lang="el-GR"/>
          </a:p>
        </p:txBody>
      </p:sp>
    </p:spTree>
    <p:extLst>
      <p:ext uri="{BB962C8B-B14F-4D97-AF65-F5344CB8AC3E}">
        <p14:creationId xmlns:p14="http://schemas.microsoft.com/office/powerpoint/2010/main" val="29854817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108</a:t>
            </a:fld>
            <a:endParaRPr lang="el-GR"/>
          </a:p>
        </p:txBody>
      </p:sp>
    </p:spTree>
    <p:extLst>
      <p:ext uri="{BB962C8B-B14F-4D97-AF65-F5344CB8AC3E}">
        <p14:creationId xmlns:p14="http://schemas.microsoft.com/office/powerpoint/2010/main" val="33584833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109</a:t>
            </a:fld>
            <a:endParaRPr lang="el-GR"/>
          </a:p>
        </p:txBody>
      </p:sp>
    </p:spTree>
    <p:extLst>
      <p:ext uri="{BB962C8B-B14F-4D97-AF65-F5344CB8AC3E}">
        <p14:creationId xmlns:p14="http://schemas.microsoft.com/office/powerpoint/2010/main" val="114886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27020036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111</a:t>
            </a:fld>
            <a:endParaRPr lang="el-GR">
              <a:solidFill>
                <a:prstClr val="black"/>
              </a:solidFill>
            </a:endParaRPr>
          </a:p>
        </p:txBody>
      </p:sp>
    </p:spTree>
    <p:extLst>
      <p:ext uri="{BB962C8B-B14F-4D97-AF65-F5344CB8AC3E}">
        <p14:creationId xmlns:p14="http://schemas.microsoft.com/office/powerpoint/2010/main" val="12441511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112</a:t>
            </a:fld>
            <a:endParaRPr lang="el-GR">
              <a:solidFill>
                <a:prstClr val="black"/>
              </a:solidFill>
            </a:endParaRPr>
          </a:p>
        </p:txBody>
      </p:sp>
    </p:spTree>
    <p:extLst>
      <p:ext uri="{BB962C8B-B14F-4D97-AF65-F5344CB8AC3E}">
        <p14:creationId xmlns:p14="http://schemas.microsoft.com/office/powerpoint/2010/main" val="1364457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113</a:t>
            </a:fld>
            <a:endParaRPr lang="el-GR">
              <a:solidFill>
                <a:prstClr val="black"/>
              </a:solidFill>
            </a:endParaRPr>
          </a:p>
        </p:txBody>
      </p:sp>
    </p:spTree>
    <p:extLst>
      <p:ext uri="{BB962C8B-B14F-4D97-AF65-F5344CB8AC3E}">
        <p14:creationId xmlns:p14="http://schemas.microsoft.com/office/powerpoint/2010/main" val="36151410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114</a:t>
            </a:fld>
            <a:endParaRPr lang="el-GR">
              <a:solidFill>
                <a:prstClr val="black"/>
              </a:solidFill>
            </a:endParaRPr>
          </a:p>
        </p:txBody>
      </p:sp>
    </p:spTree>
    <p:extLst>
      <p:ext uri="{BB962C8B-B14F-4D97-AF65-F5344CB8AC3E}">
        <p14:creationId xmlns:p14="http://schemas.microsoft.com/office/powerpoint/2010/main" val="13950716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115</a:t>
            </a:fld>
            <a:endParaRPr lang="el-GR">
              <a:solidFill>
                <a:prstClr val="black"/>
              </a:solidFill>
            </a:endParaRPr>
          </a:p>
        </p:txBody>
      </p:sp>
    </p:spTree>
    <p:extLst>
      <p:ext uri="{BB962C8B-B14F-4D97-AF65-F5344CB8AC3E}">
        <p14:creationId xmlns:p14="http://schemas.microsoft.com/office/powerpoint/2010/main" val="34582601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116</a:t>
            </a:fld>
            <a:endParaRPr lang="el-GR">
              <a:solidFill>
                <a:prstClr val="black"/>
              </a:solidFill>
            </a:endParaRPr>
          </a:p>
        </p:txBody>
      </p:sp>
    </p:spTree>
    <p:extLst>
      <p:ext uri="{BB962C8B-B14F-4D97-AF65-F5344CB8AC3E}">
        <p14:creationId xmlns:p14="http://schemas.microsoft.com/office/powerpoint/2010/main" val="11219791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117</a:t>
            </a:fld>
            <a:endParaRPr lang="el-GR">
              <a:solidFill>
                <a:prstClr val="black"/>
              </a:solidFill>
            </a:endParaRPr>
          </a:p>
        </p:txBody>
      </p:sp>
    </p:spTree>
    <p:extLst>
      <p:ext uri="{BB962C8B-B14F-4D97-AF65-F5344CB8AC3E}">
        <p14:creationId xmlns:p14="http://schemas.microsoft.com/office/powerpoint/2010/main" val="28989083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118</a:t>
            </a:fld>
            <a:endParaRPr lang="el-GR">
              <a:solidFill>
                <a:prstClr val="black"/>
              </a:solidFill>
            </a:endParaRPr>
          </a:p>
        </p:txBody>
      </p:sp>
    </p:spTree>
    <p:extLst>
      <p:ext uri="{BB962C8B-B14F-4D97-AF65-F5344CB8AC3E}">
        <p14:creationId xmlns:p14="http://schemas.microsoft.com/office/powerpoint/2010/main" val="36316581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119</a:t>
            </a:fld>
            <a:endParaRPr lang="el-GR">
              <a:solidFill>
                <a:prstClr val="black"/>
              </a:solidFill>
            </a:endParaRPr>
          </a:p>
        </p:txBody>
      </p:sp>
    </p:spTree>
    <p:extLst>
      <p:ext uri="{BB962C8B-B14F-4D97-AF65-F5344CB8AC3E}">
        <p14:creationId xmlns:p14="http://schemas.microsoft.com/office/powerpoint/2010/main" val="389821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116763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86588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76584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75443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173802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98765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22</a:t>
            </a:fld>
            <a:endParaRPr lang="el-GR">
              <a:solidFill>
                <a:prstClr val="black"/>
              </a:solidFill>
            </a:endParaRPr>
          </a:p>
        </p:txBody>
      </p:sp>
    </p:spTree>
    <p:extLst>
      <p:ext uri="{BB962C8B-B14F-4D97-AF65-F5344CB8AC3E}">
        <p14:creationId xmlns:p14="http://schemas.microsoft.com/office/powerpoint/2010/main" val="315793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87797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117824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3738197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26</a:t>
            </a:fld>
            <a:endParaRPr lang="el-GR">
              <a:solidFill>
                <a:prstClr val="black"/>
              </a:solidFill>
            </a:endParaRPr>
          </a:p>
        </p:txBody>
      </p:sp>
    </p:spTree>
    <p:extLst>
      <p:ext uri="{BB962C8B-B14F-4D97-AF65-F5344CB8AC3E}">
        <p14:creationId xmlns:p14="http://schemas.microsoft.com/office/powerpoint/2010/main" val="1124703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27</a:t>
            </a:fld>
            <a:endParaRPr lang="el-GR">
              <a:solidFill>
                <a:prstClr val="black"/>
              </a:solidFill>
            </a:endParaRPr>
          </a:p>
        </p:txBody>
      </p:sp>
    </p:spTree>
    <p:extLst>
      <p:ext uri="{BB962C8B-B14F-4D97-AF65-F5344CB8AC3E}">
        <p14:creationId xmlns:p14="http://schemas.microsoft.com/office/powerpoint/2010/main" val="242270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4029325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95969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759397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327618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1730042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3009206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4058255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2127338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1703947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3280296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432620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12819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3544153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683700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42</a:t>
            </a:fld>
            <a:endParaRPr lang="el-GR">
              <a:solidFill>
                <a:prstClr val="black"/>
              </a:solidFill>
            </a:endParaRPr>
          </a:p>
        </p:txBody>
      </p:sp>
    </p:spTree>
    <p:extLst>
      <p:ext uri="{BB962C8B-B14F-4D97-AF65-F5344CB8AC3E}">
        <p14:creationId xmlns:p14="http://schemas.microsoft.com/office/powerpoint/2010/main" val="3402856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27308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44</a:t>
            </a:fld>
            <a:endParaRPr lang="el-GR">
              <a:solidFill>
                <a:prstClr val="black"/>
              </a:solidFill>
            </a:endParaRPr>
          </a:p>
        </p:txBody>
      </p:sp>
    </p:spTree>
    <p:extLst>
      <p:ext uri="{BB962C8B-B14F-4D97-AF65-F5344CB8AC3E}">
        <p14:creationId xmlns:p14="http://schemas.microsoft.com/office/powerpoint/2010/main" val="3772842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1523642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2545441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30572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48</a:t>
            </a:fld>
            <a:endParaRPr lang="el-GR">
              <a:solidFill>
                <a:prstClr val="black"/>
              </a:solidFill>
            </a:endParaRPr>
          </a:p>
        </p:txBody>
      </p:sp>
    </p:spTree>
    <p:extLst>
      <p:ext uri="{BB962C8B-B14F-4D97-AF65-F5344CB8AC3E}">
        <p14:creationId xmlns:p14="http://schemas.microsoft.com/office/powerpoint/2010/main" val="663542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425265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1985591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514486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1196581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4080095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46756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223181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3275461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4011086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1473067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40394326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93343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4165300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129754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15457167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3373135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495519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1834221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2583740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10919350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1079617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394902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3176273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3974713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1680186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1952830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4786327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3744642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37027345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995664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3195932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1131394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115252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147354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4157131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6229147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28631950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35832639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41129492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42492882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1347651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21599127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1234048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708900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4413781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7772140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8070902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18728928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93</a:t>
            </a:fld>
            <a:endParaRPr lang="el-GR">
              <a:solidFill>
                <a:prstClr val="black"/>
              </a:solidFill>
            </a:endParaRPr>
          </a:p>
        </p:txBody>
      </p:sp>
    </p:spTree>
    <p:extLst>
      <p:ext uri="{BB962C8B-B14F-4D97-AF65-F5344CB8AC3E}">
        <p14:creationId xmlns:p14="http://schemas.microsoft.com/office/powerpoint/2010/main" val="2294045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2390496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95</a:t>
            </a:fld>
            <a:endParaRPr lang="el-GR">
              <a:solidFill>
                <a:prstClr val="black"/>
              </a:solidFill>
            </a:endParaRPr>
          </a:p>
        </p:txBody>
      </p:sp>
    </p:spTree>
    <p:extLst>
      <p:ext uri="{BB962C8B-B14F-4D97-AF65-F5344CB8AC3E}">
        <p14:creationId xmlns:p14="http://schemas.microsoft.com/office/powerpoint/2010/main" val="7793406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28057197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97</a:t>
            </a:fld>
            <a:endParaRPr lang="el-GR"/>
          </a:p>
        </p:txBody>
      </p:sp>
    </p:spTree>
    <p:extLst>
      <p:ext uri="{BB962C8B-B14F-4D97-AF65-F5344CB8AC3E}">
        <p14:creationId xmlns:p14="http://schemas.microsoft.com/office/powerpoint/2010/main" val="2106710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98</a:t>
            </a:fld>
            <a:endParaRPr lang="el-GR"/>
          </a:p>
        </p:txBody>
      </p:sp>
    </p:spTree>
    <p:extLst>
      <p:ext uri="{BB962C8B-B14F-4D97-AF65-F5344CB8AC3E}">
        <p14:creationId xmlns:p14="http://schemas.microsoft.com/office/powerpoint/2010/main" val="11348942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99</a:t>
            </a:fld>
            <a:endParaRPr lang="el-GR"/>
          </a:p>
        </p:txBody>
      </p:sp>
    </p:spTree>
    <p:extLst>
      <p:ext uri="{BB962C8B-B14F-4D97-AF65-F5344CB8AC3E}">
        <p14:creationId xmlns:p14="http://schemas.microsoft.com/office/powerpoint/2010/main" val="245653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δρόμος προς το άσυλο: «</a:t>
            </a:r>
            <a:r>
              <a:rPr lang="el-GR" sz="1000" dirty="0" err="1" smtClean="0">
                <a:solidFill>
                  <a:srgbClr val="5075BC"/>
                </a:solidFill>
              </a:rPr>
              <a:t>Τρέλλα</a:t>
            </a:r>
            <a:r>
              <a:rPr lang="el-GR" sz="1000" dirty="0" smtClean="0">
                <a:solidFill>
                  <a:srgbClr val="5075BC"/>
                </a:solidFill>
              </a:rPr>
              <a:t>» και δυτικές κοινωνίες, 1500-1800</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eclass.uoa.gr/courses/ARCH100"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opencourses.uoa.gr/courses/ARCH7"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en.wikipedia.org/wiki/Insanity_in_English_law" TargetMode="External"/><Relationship Id="rId3" Type="http://schemas.openxmlformats.org/officeDocument/2006/relationships/hyperlink" Target="http://en.wikipedia.org/wiki/The_Scream" TargetMode="External"/><Relationship Id="rId7" Type="http://schemas.openxmlformats.org/officeDocument/2006/relationships/hyperlink" Target="http://en.wikipedia.org/wiki/Bethlem_Hospital"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en.wikipedia.org/wiki/Psychiatric_hospital" TargetMode="External"/><Relationship Id="rId5" Type="http://schemas.openxmlformats.org/officeDocument/2006/relationships/hyperlink" Target="http://en.wikipedia.org/wiki/A_Rake's_Progress" TargetMode="External"/><Relationship Id="rId10" Type="http://schemas.openxmlformats.org/officeDocument/2006/relationships/hyperlink" Target="http://www.lewtonsite.com/-bedlam-1946.php" TargetMode="External"/><Relationship Id="rId4" Type="http://schemas.openxmlformats.org/officeDocument/2006/relationships/hyperlink" Target="http://en.wikipedia.org/wiki/William_Hogarth" TargetMode="External"/><Relationship Id="rId9" Type="http://schemas.openxmlformats.org/officeDocument/2006/relationships/hyperlink" Target="http://en.wikipedia.org/wiki/The_Madhouse"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gettyimages.com/detail/illustration/dulle-griet-1564-stock-graphic/55994455"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hyperlink" Target="http://commons.wikimedia.org/wiki/File:Aomelancholy.jpg" TargetMode="External"/><Relationship Id="rId5" Type="http://schemas.openxmlformats.org/officeDocument/2006/relationships/hyperlink" Target="http://en.wikipedia.org/wiki/Tony_Robert-Fleury" TargetMode="External"/><Relationship Id="rId4" Type="http://schemas.openxmlformats.org/officeDocument/2006/relationships/hyperlink" Target="http://en.wikipedia.org/wiki/Philippe_Pinel"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alamy.com/image-details-popup.asp?imageid=%7b3A32F003-ED93-484F-BD8B-98F5BDE687AA%7d"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hyperlink" Target="http://commons.wikimedia.org/wiki/File:Charcot_blanche.jpg" TargetMode="External"/><Relationship Id="rId4" Type="http://schemas.openxmlformats.org/officeDocument/2006/relationships/hyperlink" Target="http://www.twickenham-museum.org.uk/detail.asp?ContentID=271"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II19</a:t>
            </a:r>
            <a:r>
              <a:rPr lang="fr-FR" dirty="0" smtClean="0">
                <a:solidFill>
                  <a:srgbClr val="5075BC"/>
                </a:solidFill>
              </a:rPr>
              <a:t> </a:t>
            </a:r>
            <a:r>
              <a:rPr lang="el-GR" dirty="0" smtClean="0">
                <a:solidFill>
                  <a:srgbClr val="5075BC"/>
                </a:solidFill>
              </a:rPr>
              <a:t>Νεότερη Ευρωπαϊκή Ιστορία Β΄</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9:</a:t>
            </a:r>
            <a:r>
              <a:rPr lang="en-US" sz="2800" dirty="0" smtClean="0">
                <a:solidFill>
                  <a:srgbClr val="5075BC"/>
                </a:solidFill>
                <a:latin typeface="+mj-lt"/>
                <a:ea typeface="+mj-ea"/>
                <a:cs typeface="+mj-cs"/>
              </a:rPr>
              <a:t> </a:t>
            </a:r>
            <a:r>
              <a:rPr lang="el-GR" sz="2800" dirty="0" smtClean="0"/>
              <a:t>Ο δρόμος </a:t>
            </a:r>
            <a:r>
              <a:rPr lang="el-GR" sz="2800" dirty="0"/>
              <a:t>προς το άσυλο: «</a:t>
            </a:r>
            <a:r>
              <a:rPr lang="el-GR" sz="2800" dirty="0" err="1"/>
              <a:t>Τρέλλα</a:t>
            </a:r>
            <a:r>
              <a:rPr lang="el-GR" sz="2800" dirty="0"/>
              <a:t>» και δυτικές κοινωνίες, 1500-1800</a:t>
            </a:r>
          </a:p>
          <a:p>
            <a:endParaRPr lang="en-US" sz="2800" dirty="0" smtClean="0"/>
          </a:p>
          <a:p>
            <a:r>
              <a:rPr lang="el-GR" sz="2800" dirty="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8</a:t>
            </a:r>
            <a:endParaRPr lang="el-GR" dirty="0"/>
          </a:p>
        </p:txBody>
      </p:sp>
      <p:sp>
        <p:nvSpPr>
          <p:cNvPr id="3" name="Content Placeholder 2"/>
          <p:cNvSpPr>
            <a:spLocks noGrp="1"/>
          </p:cNvSpPr>
          <p:nvPr>
            <p:ph idx="1"/>
          </p:nvPr>
        </p:nvSpPr>
        <p:spPr/>
        <p:txBody>
          <a:bodyPr>
            <a:normAutofit/>
          </a:bodyPr>
          <a:lstStyle/>
          <a:p>
            <a:pPr>
              <a:lnSpc>
                <a:spcPct val="120000"/>
              </a:lnSpc>
            </a:pPr>
            <a:r>
              <a:rPr lang="el-GR" sz="2400" dirty="0" smtClean="0"/>
              <a:t>Πέρα </a:t>
            </a:r>
            <a:r>
              <a:rPr lang="el-GR" sz="2400" dirty="0"/>
              <a:t>από οποιεσδήποτε οικονομικές σκοπιμότητες,  ο εγκλεισμός των περιθωριακών αποσκοπούσε στο να τους αφαιρέσει από την καθημερινότητα των «τίμια εργαζόμενων ανθρώπων». </a:t>
            </a:r>
          </a:p>
          <a:p>
            <a:endParaRPr lang="el-GR" dirty="0"/>
          </a:p>
        </p:txBody>
      </p:sp>
    </p:spTree>
    <p:extLst>
      <p:ext uri="{BB962C8B-B14F-4D97-AF65-F5344CB8AC3E}">
        <p14:creationId xmlns:p14="http://schemas.microsoft.com/office/powerpoint/2010/main" val="11802930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6</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err="1"/>
              <a:t>Roy</a:t>
            </a:r>
            <a:r>
              <a:rPr lang="el-GR" sz="2400" dirty="0"/>
              <a:t> </a:t>
            </a:r>
            <a:r>
              <a:rPr lang="el-GR" sz="2400" dirty="0" err="1"/>
              <a:t>Porter</a:t>
            </a:r>
            <a:r>
              <a:rPr lang="el-GR" sz="2400" dirty="0"/>
              <a:t>: θα ήταν λάθος να χαρακτηρισθεί το κίνημα </a:t>
            </a:r>
            <a:r>
              <a:rPr lang="el-GR" sz="2400" dirty="0" err="1"/>
              <a:t>ιδρυματοποίησης</a:t>
            </a:r>
            <a:r>
              <a:rPr lang="el-GR" sz="2400" dirty="0"/>
              <a:t> των τρελών ως αποκλειστικά κατασταλτικό. Ο εγκλεισμός των τρελών θεωρητικά εξυπηρετούσε τόσο το δικό τους καλό όσο και το γενικότερο συμφέρον της «υγιούς» κοινωνίας.</a:t>
            </a:r>
          </a:p>
          <a:p>
            <a:pPr>
              <a:lnSpc>
                <a:spcPct val="120000"/>
              </a:lnSpc>
              <a:spcBef>
                <a:spcPts val="0"/>
              </a:spcBef>
            </a:pPr>
            <a:endParaRPr lang="el-GR" sz="2400" dirty="0"/>
          </a:p>
        </p:txBody>
      </p:sp>
    </p:spTree>
    <p:extLst>
      <p:ext uri="{BB962C8B-B14F-4D97-AF65-F5344CB8AC3E}">
        <p14:creationId xmlns:p14="http://schemas.microsoft.com/office/powerpoint/2010/main" val="1684755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7</a:t>
            </a:r>
            <a:endParaRPr lang="el-GR" dirty="0"/>
          </a:p>
        </p:txBody>
      </p:sp>
      <p:sp>
        <p:nvSpPr>
          <p:cNvPr id="3" name="Content Placeholder 2"/>
          <p:cNvSpPr>
            <a:spLocks noGrp="1"/>
          </p:cNvSpPr>
          <p:nvPr>
            <p:ph idx="1"/>
          </p:nvPr>
        </p:nvSpPr>
        <p:spPr/>
        <p:txBody>
          <a:bodyPr>
            <a:noAutofit/>
          </a:bodyPr>
          <a:lstStyle/>
          <a:p>
            <a:pPr marL="0" indent="0">
              <a:buNone/>
            </a:pPr>
            <a:r>
              <a:rPr lang="el-GR" sz="2400" dirty="0"/>
              <a:t>«Η γέννηση του </a:t>
            </a:r>
            <a:r>
              <a:rPr lang="el-GR" sz="2400" dirty="0" smtClean="0"/>
              <a:t>ασύλου </a:t>
            </a:r>
            <a:r>
              <a:rPr lang="el-GR" sz="2400" dirty="0"/>
              <a:t>συνδέθηκε στενά  με την εμφάνιση και εδραίωση μιας πρόσφατα συνειδητοποιημένης ομάδας ανθρώπων που ισχυρίζονταν πως κατείχαν συγκροτημένη γνώση στη θεραπεία των ψυχικών διαταραχών και που διεκδικούσαν το μονοπώλιο στη διάγνωση και στη θεραπευτική αντιμετώπισή τους»</a:t>
            </a:r>
          </a:p>
          <a:p>
            <a:pPr marL="0" indent="0">
              <a:buNone/>
            </a:pPr>
            <a:r>
              <a:rPr lang="el-GR" sz="2400" dirty="0" err="1"/>
              <a:t>Andrew</a:t>
            </a:r>
            <a:r>
              <a:rPr lang="el-GR" sz="2400" dirty="0"/>
              <a:t> </a:t>
            </a:r>
            <a:r>
              <a:rPr lang="el-GR" sz="2400" dirty="0" err="1"/>
              <a:t>Scull</a:t>
            </a:r>
            <a:r>
              <a:rPr lang="el-GR" sz="2400" dirty="0"/>
              <a:t>, </a:t>
            </a:r>
            <a:r>
              <a:rPr lang="el-GR" sz="2400" dirty="0" err="1"/>
              <a:t>Masters</a:t>
            </a:r>
            <a:r>
              <a:rPr lang="el-GR" sz="2400" dirty="0"/>
              <a:t> of </a:t>
            </a:r>
            <a:r>
              <a:rPr lang="el-GR" sz="2400" dirty="0" err="1"/>
              <a:t>Bedlam</a:t>
            </a:r>
            <a:r>
              <a:rPr lang="el-GR" sz="2400" dirty="0"/>
              <a:t>. The </a:t>
            </a:r>
            <a:r>
              <a:rPr lang="el-GR" sz="2400" dirty="0" err="1"/>
              <a:t>Transformation</a:t>
            </a:r>
            <a:r>
              <a:rPr lang="el-GR" sz="2400" dirty="0"/>
              <a:t> of the </a:t>
            </a:r>
            <a:r>
              <a:rPr lang="el-GR" sz="2400" dirty="0" err="1"/>
              <a:t>mad-doctoring</a:t>
            </a:r>
            <a:r>
              <a:rPr lang="el-GR" sz="2400" dirty="0"/>
              <a:t> </a:t>
            </a:r>
            <a:r>
              <a:rPr lang="el-GR" sz="2400" dirty="0" err="1"/>
              <a:t>trade</a:t>
            </a:r>
            <a:r>
              <a:rPr lang="el-GR" sz="2400" dirty="0"/>
              <a:t>, </a:t>
            </a:r>
            <a:r>
              <a:rPr lang="el-GR" sz="2400" dirty="0" err="1"/>
              <a:t>Princeton</a:t>
            </a:r>
            <a:r>
              <a:rPr lang="el-GR" sz="2400" dirty="0"/>
              <a:t> UP, 1996.</a:t>
            </a:r>
          </a:p>
          <a:p>
            <a:pPr marL="0"/>
            <a:endParaRPr lang="el-GR" sz="2400" dirty="0"/>
          </a:p>
        </p:txBody>
      </p:sp>
    </p:spTree>
    <p:extLst>
      <p:ext uri="{BB962C8B-B14F-4D97-AF65-F5344CB8AC3E}">
        <p14:creationId xmlns:p14="http://schemas.microsoft.com/office/powerpoint/2010/main" val="26349488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8</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Από </a:t>
            </a:r>
            <a:r>
              <a:rPr lang="el-GR" sz="2400" dirty="0"/>
              <a:t>τα μέσα του </a:t>
            </a:r>
            <a:r>
              <a:rPr lang="el-GR" sz="2400" dirty="0"/>
              <a:t>18ου αιώνα</a:t>
            </a:r>
            <a:r>
              <a:rPr lang="el-GR" sz="2400" dirty="0"/>
              <a:t>, η πολιτική του εγκλεισμού των τρελών συνδέθηκε με νέες αντιλήψεις για την περίθαλψη αλλά και την πιθανή θεραπεία τους. Ο εγκλεισμός των τρελών εξυπηρετούσε θεραπευτικές επιλογές, ενώ σταδιακά άρχισε να αντιμετωπίζεται το ενδεχόμενο της κοινωνικής επανένταξής τους. </a:t>
            </a:r>
          </a:p>
        </p:txBody>
      </p:sp>
    </p:spTree>
    <p:extLst>
      <p:ext uri="{BB962C8B-B14F-4D97-AF65-F5344CB8AC3E}">
        <p14:creationId xmlns:p14="http://schemas.microsoft.com/office/powerpoint/2010/main" val="20072510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9</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Ο </a:t>
            </a:r>
            <a:r>
              <a:rPr lang="el-GR" sz="2400" dirty="0"/>
              <a:t>εγκλεισμός των τρελών δεν υπήρξε επινόηση της ψυχιατρικής. πρώτιστα  εξέφρασε κοινωνικές αντιλήψεις, ενώ συνέβαλε στην εμφάνιση της ψυχιατρικής, γεμίζοντας τα πολυάριθμα άσυλα με πλήθος  ασθενών. Η ψυχιατρική δεν θα μπορούσε να ανθίσει σε μαζική κλίμακα δίχως την ύπαρξη αυτών των χιλιάδων εγκλείστων.</a:t>
            </a:r>
          </a:p>
        </p:txBody>
      </p:sp>
    </p:spTree>
    <p:extLst>
      <p:ext uri="{BB962C8B-B14F-4D97-AF65-F5344CB8AC3E}">
        <p14:creationId xmlns:p14="http://schemas.microsoft.com/office/powerpoint/2010/main" val="24343465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274638"/>
            <a:ext cx="8712968" cy="1143000"/>
          </a:xfrm>
        </p:spPr>
        <p:txBody>
          <a:bodyPr>
            <a:normAutofit fontScale="90000"/>
          </a:bodyPr>
          <a:lstStyle/>
          <a:p>
            <a:r>
              <a:rPr lang="el-GR" dirty="0"/>
              <a:t>Ο δρόμος προς το άσυλο, </a:t>
            </a:r>
            <a:r>
              <a:rPr lang="el-GR" dirty="0" smtClean="0"/>
              <a:t>1500-1800 10</a:t>
            </a:r>
            <a:endParaRPr lang="el-GR" dirty="0"/>
          </a:p>
        </p:txBody>
      </p:sp>
      <p:sp>
        <p:nvSpPr>
          <p:cNvPr id="3" name="Content Placeholder 2"/>
          <p:cNvSpPr>
            <a:spLocks noGrp="1"/>
          </p:cNvSpPr>
          <p:nvPr>
            <p:ph idx="1"/>
          </p:nvPr>
        </p:nvSpPr>
        <p:spPr/>
        <p:txBody>
          <a:bodyPr vert="horz" lIns="91440" tIns="45720" rIns="91440" bIns="45720" rtlCol="0">
            <a:normAutofit lnSpcReduction="10000"/>
          </a:bodyPr>
          <a:lstStyle/>
          <a:p>
            <a:pPr>
              <a:lnSpc>
                <a:spcPct val="120000"/>
              </a:lnSpc>
              <a:spcBef>
                <a:spcPts val="0"/>
              </a:spcBef>
            </a:pPr>
            <a:r>
              <a:rPr lang="el-GR" sz="2400" dirty="0"/>
              <a:t>Η </a:t>
            </a:r>
            <a:r>
              <a:rPr lang="el-GR" sz="2400" dirty="0"/>
              <a:t>ανάδυση του ιατρικού κλάδου που αργότερα ονομάσθηκε ψυχιατρική συνδέθηκε αρχικά με μια οργανική αντίληψη της τρέλας: Το οπλοστάσιο της νέας  ειδικότητας  περιείχε πλειάδα φαρμακευτικών αγωγών, σχεδιασμένων για την καταστολή των μανιακών, τη διέγερση των μελαγχολικών, ή απλά την αποβολή των τοξικών ουσιών μέσω της χορήγησης καθαρτικών ή εμετικών. </a:t>
            </a:r>
            <a:endParaRPr lang="el-GR" sz="2400" dirty="0"/>
          </a:p>
          <a:p>
            <a:pPr>
              <a:lnSpc>
                <a:spcPct val="120000"/>
              </a:lnSpc>
              <a:spcBef>
                <a:spcPts val="0"/>
              </a:spcBef>
            </a:pPr>
            <a:r>
              <a:rPr lang="el-GR" sz="2400" dirty="0"/>
              <a:t>Άλλες </a:t>
            </a:r>
            <a:r>
              <a:rPr lang="el-GR" sz="2400" dirty="0"/>
              <a:t>θεραπευτικές αγωγές περιλάμβαναν μεθόδους φυσικής και μηχανικής χειραγώγησης του ασθενούς, όπως ψυχρολουσίες, ηλεκτρικά σοκ και περιορισμό με χειροπέδες, ζουρλομανδύες, κ.α. </a:t>
            </a:r>
          </a:p>
          <a:p>
            <a:pPr>
              <a:lnSpc>
                <a:spcPct val="120000"/>
              </a:lnSpc>
              <a:spcBef>
                <a:spcPts val="0"/>
              </a:spcBef>
            </a:pPr>
            <a:endParaRPr lang="el-GR" sz="2400" dirty="0"/>
          </a:p>
        </p:txBody>
      </p:sp>
    </p:spTree>
    <p:extLst>
      <p:ext uri="{BB962C8B-B14F-4D97-AF65-F5344CB8AC3E}">
        <p14:creationId xmlns:p14="http://schemas.microsoft.com/office/powerpoint/2010/main" val="5148852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274638"/>
            <a:ext cx="8784976" cy="1143000"/>
          </a:xfrm>
        </p:spPr>
        <p:txBody>
          <a:bodyPr>
            <a:normAutofit fontScale="90000"/>
          </a:bodyPr>
          <a:lstStyle/>
          <a:p>
            <a:r>
              <a:rPr lang="el-GR" dirty="0"/>
              <a:t>Ο δρόμος προς το άσυλο, </a:t>
            </a:r>
            <a:r>
              <a:rPr lang="el-GR" dirty="0" smtClean="0"/>
              <a:t>1500-1800 11</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err="1"/>
              <a:t>William</a:t>
            </a:r>
            <a:r>
              <a:rPr lang="el-GR" sz="2400" dirty="0"/>
              <a:t> </a:t>
            </a:r>
            <a:r>
              <a:rPr lang="el-GR" sz="2400" dirty="0" err="1"/>
              <a:t>Perfect</a:t>
            </a:r>
            <a:r>
              <a:rPr lang="el-GR" sz="2400" dirty="0"/>
              <a:t>, ιατρός και ιδιοκτήτης φρενοκομείου στην Αγγλία, τέλος </a:t>
            </a:r>
            <a:r>
              <a:rPr lang="el-GR" sz="2400" dirty="0"/>
              <a:t>18ου αιώνα</a:t>
            </a:r>
            <a:r>
              <a:rPr lang="el-GR" sz="2400" dirty="0"/>
              <a:t>: γκάμα θεραπευτικών αγωγών, που κυμαίνονταν από τη χορήγηση οπίου έως και την απομόνωση του ασθενούς. </a:t>
            </a:r>
          </a:p>
          <a:p>
            <a:pPr>
              <a:lnSpc>
                <a:spcPct val="120000"/>
              </a:lnSpc>
              <a:spcBef>
                <a:spcPts val="0"/>
              </a:spcBef>
            </a:pPr>
            <a:r>
              <a:rPr lang="el-GR" sz="2400" dirty="0"/>
              <a:t>Στόχος </a:t>
            </a:r>
            <a:r>
              <a:rPr lang="el-GR" sz="2400" dirty="0"/>
              <a:t>όλων αυτών των θεραπευτικών παρεμβάσεων ήταν η καταστολή της ταραχής του οργανισμού, έτσι ώστε να καταστεί το πνεύμα του ασθενούς δεκτικό στην επιχειρούμενη θεραπεία. </a:t>
            </a:r>
          </a:p>
          <a:p>
            <a:pPr>
              <a:lnSpc>
                <a:spcPct val="120000"/>
              </a:lnSpc>
              <a:spcBef>
                <a:spcPts val="0"/>
              </a:spcBef>
            </a:pPr>
            <a:endParaRPr lang="el-GR" sz="2400" dirty="0"/>
          </a:p>
        </p:txBody>
      </p:sp>
    </p:spTree>
    <p:extLst>
      <p:ext uri="{BB962C8B-B14F-4D97-AF65-F5344CB8AC3E}">
        <p14:creationId xmlns:p14="http://schemas.microsoft.com/office/powerpoint/2010/main" val="25840183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1"/>
                </a:solidFill>
              </a:rPr>
              <a:t>Ο </a:t>
            </a:r>
            <a:r>
              <a:rPr lang="el-GR" dirty="0" err="1">
                <a:solidFill>
                  <a:schemeClr val="tx1"/>
                </a:solidFill>
              </a:rPr>
              <a:t>Charcot</a:t>
            </a:r>
            <a:r>
              <a:rPr lang="el-GR" dirty="0">
                <a:solidFill>
                  <a:schemeClr val="tx1"/>
                </a:solidFill>
              </a:rPr>
              <a:t> και η υστερική του </a:t>
            </a:r>
            <a:r>
              <a:rPr lang="el-GR" dirty="0" err="1">
                <a:solidFill>
                  <a:schemeClr val="tx1"/>
                </a:solidFill>
              </a:rPr>
              <a:t>Salpêtrière</a:t>
            </a:r>
            <a:endParaRPr lang="el-GR" dirty="0">
              <a:solidFill>
                <a:schemeClr val="tx1"/>
              </a:solidFill>
            </a:endParaRPr>
          </a:p>
        </p:txBody>
      </p:sp>
      <p:pic>
        <p:nvPicPr>
          <p:cNvPr id="4" name="Θέση περιεχομένου 3"/>
          <p:cNvPicPr>
            <a:picLocks noGrp="1" noChangeAspect="1"/>
          </p:cNvPicPr>
          <p:nvPr>
            <p:ph idx="1"/>
          </p:nvPr>
        </p:nvPicPr>
        <p:blipFill>
          <a:blip r:embed="rId3"/>
          <a:stretch>
            <a:fillRect/>
          </a:stretch>
        </p:blipFill>
        <p:spPr>
          <a:xfrm>
            <a:off x="2051720" y="2420888"/>
            <a:ext cx="5406386" cy="3687156"/>
          </a:xfrm>
          <a:prstGeom prst="rect">
            <a:avLst/>
          </a:prstGeom>
        </p:spPr>
      </p:pic>
      <p:sp>
        <p:nvSpPr>
          <p:cNvPr id="5" name="Θέση κειμένου 1"/>
          <p:cNvSpPr txBox="1">
            <a:spLocks/>
          </p:cNvSpPr>
          <p:nvPr/>
        </p:nvSpPr>
        <p:spPr>
          <a:xfrm>
            <a:off x="3872814" y="1873721"/>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7306732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28800"/>
            <a:ext cx="8229600" cy="4176464"/>
          </a:xfrm>
        </p:spPr>
        <p:txBody>
          <a:bodyPr vert="horz" lIns="91440" tIns="45720" rIns="91440" bIns="45720" rtlCol="0">
            <a:normAutofit/>
          </a:bodyPr>
          <a:lstStyle/>
          <a:p>
            <a:pPr>
              <a:lnSpc>
                <a:spcPct val="120000"/>
              </a:lnSpc>
              <a:spcBef>
                <a:spcPts val="0"/>
              </a:spcBef>
            </a:pPr>
            <a:r>
              <a:rPr lang="el-GR" sz="2400" dirty="0"/>
              <a:t>Ωστόσο</a:t>
            </a:r>
            <a:r>
              <a:rPr lang="el-GR" sz="2400" dirty="0"/>
              <a:t>, στη δύση του 18ου αιώνα, η απαισιοδοξία σχετικά με τις δυνατότητες θεραπείας της τρέλας είχε διαδεχθεί το αισιόδοξο κλίμα του 1780. </a:t>
            </a:r>
            <a:endParaRPr lang="el-GR" sz="2400" dirty="0"/>
          </a:p>
          <a:p>
            <a:pPr>
              <a:lnSpc>
                <a:spcPct val="120000"/>
              </a:lnSpc>
              <a:spcBef>
                <a:spcPts val="0"/>
              </a:spcBef>
            </a:pPr>
            <a:r>
              <a:rPr lang="el-GR" sz="2400" dirty="0"/>
              <a:t>Ο </a:t>
            </a:r>
            <a:r>
              <a:rPr lang="el-GR" sz="2400" dirty="0"/>
              <a:t>τεράστιος αριθμός των αθεράπευτων εγκλείστων των πολυάριθμων ψυχιατρικών ασύλων κατέστησε τη ψυχιατρική επιστήμη πιο πεσιμιστική αναφορικά με τις θεραπευτικές της δυνατότητες, ενώ </a:t>
            </a:r>
            <a:r>
              <a:rPr lang="el-GR" sz="2400" dirty="0" err="1"/>
              <a:t>επανέφερε</a:t>
            </a:r>
            <a:r>
              <a:rPr lang="el-GR" sz="2400" dirty="0"/>
              <a:t> αντιλήψεις της τρέλας ως σωματικής νόσου με πιθανή κληρονομικότητα. </a:t>
            </a:r>
          </a:p>
          <a:p>
            <a:pPr>
              <a:lnSpc>
                <a:spcPct val="120000"/>
              </a:lnSpc>
              <a:spcBef>
                <a:spcPts val="0"/>
              </a:spcBef>
            </a:pPr>
            <a:endParaRPr lang="el-GR" sz="2400" dirty="0"/>
          </a:p>
        </p:txBody>
      </p:sp>
      <p:sp>
        <p:nvSpPr>
          <p:cNvPr id="4" name="Title 1"/>
          <p:cNvSpPr>
            <a:spLocks noGrp="1"/>
          </p:cNvSpPr>
          <p:nvPr>
            <p:ph type="title"/>
          </p:nvPr>
        </p:nvSpPr>
        <p:spPr>
          <a:xfrm>
            <a:off x="251520" y="274638"/>
            <a:ext cx="8712968" cy="1143000"/>
          </a:xfrm>
        </p:spPr>
        <p:txBody>
          <a:bodyPr>
            <a:normAutofit fontScale="90000"/>
          </a:bodyPr>
          <a:lstStyle/>
          <a:p>
            <a:r>
              <a:rPr lang="el-GR" dirty="0"/>
              <a:t>Ο δρόμος προς το άσυλο, </a:t>
            </a:r>
            <a:r>
              <a:rPr lang="el-GR" dirty="0" smtClean="0"/>
              <a:t>1500-1800 12</a:t>
            </a:r>
            <a:endParaRPr lang="el-GR" dirty="0"/>
          </a:p>
        </p:txBody>
      </p:sp>
    </p:spTree>
    <p:extLst>
      <p:ext uri="{BB962C8B-B14F-4D97-AF65-F5344CB8AC3E}">
        <p14:creationId xmlns:p14="http://schemas.microsoft.com/office/powerpoint/2010/main" val="35508836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274638"/>
            <a:ext cx="8640960" cy="1143000"/>
          </a:xfrm>
        </p:spPr>
        <p:txBody>
          <a:bodyPr>
            <a:normAutofit fontScale="90000"/>
          </a:bodyPr>
          <a:lstStyle/>
          <a:p>
            <a:r>
              <a:rPr lang="el-GR" dirty="0"/>
              <a:t>Ο δρόμος προς το άσυλο, </a:t>
            </a:r>
            <a:r>
              <a:rPr lang="el-GR" dirty="0" smtClean="0"/>
              <a:t>1500-1800 13</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Έναν </a:t>
            </a:r>
            <a:r>
              <a:rPr lang="el-GR" sz="2400" dirty="0"/>
              <a:t>αιώνα μετά τη Γαλλική Επανάσταση, οι έρευνες και διαπιστώσεις των </a:t>
            </a:r>
            <a:r>
              <a:rPr lang="el-GR" sz="2400" dirty="0" err="1"/>
              <a:t>Emil</a:t>
            </a:r>
            <a:r>
              <a:rPr lang="el-GR" sz="2400" dirty="0"/>
              <a:t> </a:t>
            </a:r>
            <a:r>
              <a:rPr lang="el-GR" sz="2400" dirty="0" err="1"/>
              <a:t>Kraepelin</a:t>
            </a:r>
            <a:r>
              <a:rPr lang="el-GR" sz="2400" dirty="0"/>
              <a:t> και </a:t>
            </a:r>
            <a:r>
              <a:rPr lang="el-GR" sz="2400" dirty="0" err="1"/>
              <a:t>Eugen</a:t>
            </a:r>
            <a:r>
              <a:rPr lang="el-GR" sz="2400" dirty="0"/>
              <a:t> </a:t>
            </a:r>
            <a:r>
              <a:rPr lang="el-GR" sz="2400" dirty="0" err="1"/>
              <a:t>Bleuler</a:t>
            </a:r>
            <a:r>
              <a:rPr lang="el-GR" sz="2400" dirty="0"/>
              <a:t> σχετικά με τον κόσμο των σχιζοφρενών αντανακλούσαν τη νέα αυτή </a:t>
            </a:r>
            <a:r>
              <a:rPr lang="el-GR" sz="2400" dirty="0" err="1"/>
              <a:t>πεσσιμιστική</a:t>
            </a:r>
            <a:r>
              <a:rPr lang="el-GR" sz="2400" dirty="0"/>
              <a:t> αντίληψη της ψυχιατρικής, αλλά και της δυτικής κοινωνίας.</a:t>
            </a:r>
          </a:p>
          <a:p>
            <a:pPr>
              <a:lnSpc>
                <a:spcPct val="120000"/>
              </a:lnSpc>
              <a:spcBef>
                <a:spcPts val="0"/>
              </a:spcBef>
            </a:pPr>
            <a:endParaRPr lang="el-GR" sz="2400" dirty="0"/>
          </a:p>
        </p:txBody>
      </p:sp>
    </p:spTree>
    <p:extLst>
      <p:ext uri="{BB962C8B-B14F-4D97-AF65-F5344CB8AC3E}">
        <p14:creationId xmlns:p14="http://schemas.microsoft.com/office/powerpoint/2010/main" val="6279227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r>
              <a:rPr lang="en-US" dirty="0" smtClean="0"/>
              <a:t> </a:t>
            </a:r>
            <a:r>
              <a:rPr lang="el-GR" dirty="0" smtClean="0"/>
              <a:t>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996144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9</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smtClean="0"/>
              <a:t>Η </a:t>
            </a:r>
            <a:r>
              <a:rPr lang="el-GR" sz="2400" dirty="0"/>
              <a:t>καταδίκη της «</a:t>
            </a:r>
            <a:r>
              <a:rPr lang="el-GR" sz="2400" dirty="0" err="1"/>
              <a:t>αλογίας</a:t>
            </a:r>
            <a:r>
              <a:rPr lang="el-GR" sz="2400" dirty="0"/>
              <a:t>» στον τελευταίο αιώνα του </a:t>
            </a:r>
            <a:r>
              <a:rPr lang="el-GR" sz="2400" dirty="0" err="1"/>
              <a:t>ancien</a:t>
            </a:r>
            <a:r>
              <a:rPr lang="el-GR" sz="2400" dirty="0"/>
              <a:t> </a:t>
            </a:r>
            <a:r>
              <a:rPr lang="el-GR" sz="2400" dirty="0" err="1"/>
              <a:t>régime</a:t>
            </a:r>
            <a:r>
              <a:rPr lang="el-GR" sz="2400" dirty="0"/>
              <a:t> εμπεριείχε μια ριζική ανακατάταξη των ηθικών κατηγοριών: Πέρα από τους τρελούς, τα σωφρονιστικά ιδρύματα δέχθηκαν τους σεξουαλικά υπότροπους, τους ιερόσυλους και τους πολιτικά ελευθεριάζοντες (</a:t>
            </a:r>
            <a:r>
              <a:rPr lang="el-GR" sz="2400" dirty="0" err="1"/>
              <a:t>libertins</a:t>
            </a:r>
            <a:r>
              <a:rPr lang="el-GR" sz="2400" dirty="0"/>
              <a:t>). Κάθε μορφή αποκλίνουσας συμπεριφοράς αντιμετωπιζόταν ως άρνηση των αστικών αξιών: Οι πάσχοντες από αφροδίσια νοσήματα έπαψαν πλέον να θεωρούνται αθώα θύματα μιας νόσου, αλλά αντιμετωπίζονταν ως κοινωνικά προκλητικοί.   Η ομοφυλοφιλία κατατάχθηκε πλέον στα ειδεχθέστερα εγκλήματα.  </a:t>
            </a:r>
          </a:p>
          <a:p>
            <a:endParaRPr lang="el-GR" sz="2400"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42891488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διαθέσιμη εδώ. </a:t>
            </a:r>
            <a:r>
              <a:rPr lang="fr-FR" sz="2000" dirty="0">
                <a:solidFill>
                  <a:prstClr val="black"/>
                </a:solidFill>
                <a:hlinkClick r:id="rId3"/>
              </a:rPr>
              <a:t>http://eclass.uoa.gr/courses/ARCH100</a:t>
            </a:r>
            <a:r>
              <a:rPr lang="el-GR" sz="2000" dirty="0">
                <a:solidFill>
                  <a:srgbClr val="92D050"/>
                </a:solidFill>
              </a:rPr>
              <a:t> </a:t>
            </a:r>
          </a:p>
        </p:txBody>
      </p:sp>
    </p:spTree>
    <p:extLst>
      <p:ext uri="{BB962C8B-B14F-4D97-AF65-F5344CB8AC3E}">
        <p14:creationId xmlns:p14="http://schemas.microsoft.com/office/powerpoint/2010/main" val="20469372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2014. Κώστας </a:t>
            </a:r>
            <a:r>
              <a:rPr lang="el-GR" sz="2000" dirty="0" err="1"/>
              <a:t>Γαγανάκης</a:t>
            </a:r>
            <a:r>
              <a:rPr lang="el-GR" sz="2000" dirty="0"/>
              <a:t>. </a:t>
            </a:r>
            <a:r>
              <a:rPr lang="el-GR" sz="2000" dirty="0" smtClean="0"/>
              <a:t>«Μάθημα: II19 </a:t>
            </a:r>
            <a:r>
              <a:rPr lang="el-GR" sz="2000" dirty="0"/>
              <a:t>Νεότερη Ευρωπαϊκή Ιστορία Β΄. </a:t>
            </a:r>
            <a:r>
              <a:rPr lang="el-GR" sz="2000" dirty="0" smtClean="0"/>
              <a:t>Ενότητα: </a:t>
            </a:r>
            <a:r>
              <a:rPr lang="el-GR" sz="2000" dirty="0"/>
              <a:t>Ο δρόμος προς το άσυλο: «</a:t>
            </a:r>
            <a:r>
              <a:rPr lang="el-GR" sz="2000" dirty="0" err="1"/>
              <a:t>Τρέλλα</a:t>
            </a:r>
            <a:r>
              <a:rPr lang="el-GR" sz="2000" dirty="0"/>
              <a:t>» και δυτικές κοινωνίες, 1500-1800». </a:t>
            </a:r>
            <a:r>
              <a:rPr lang="el-GR" sz="2000" dirty="0"/>
              <a:t>Έκδοση: 1.0. Αθήνα 2014. Διαθέσιμο από τη δικτυακή διεύθυνση: </a:t>
            </a:r>
            <a:r>
              <a:rPr lang="fr-FR" sz="2000" dirty="0">
                <a:solidFill>
                  <a:prstClr val="black"/>
                </a:solidFill>
                <a:hlinkClick r:id="rId3"/>
              </a:rPr>
              <a:t>http://opencourses.uoa.gr/courses/ARCH7</a:t>
            </a:r>
            <a:endParaRPr lang="el-GR" sz="2000" dirty="0">
              <a:solidFill>
                <a:prstClr val="black"/>
              </a:solidFill>
            </a:endParaRPr>
          </a:p>
          <a:p>
            <a:pPr marL="0" indent="0">
              <a:buNone/>
            </a:pPr>
            <a:endParaRPr lang="el-GR" sz="2000" dirty="0"/>
          </a:p>
        </p:txBody>
      </p:sp>
    </p:spTree>
    <p:extLst>
      <p:ext uri="{BB962C8B-B14F-4D97-AF65-F5344CB8AC3E}">
        <p14:creationId xmlns:p14="http://schemas.microsoft.com/office/powerpoint/2010/main" val="36647775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19184458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8496334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a:xfrm>
            <a:off x="179512" y="1196752"/>
            <a:ext cx="8856984" cy="4752528"/>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a:t>
            </a:r>
            <a:r>
              <a:rPr lang="el-GR" sz="2000" b="1" dirty="0" smtClean="0"/>
              <a:t>:</a:t>
            </a:r>
            <a:r>
              <a:rPr lang="fr-FR" sz="2000" dirty="0" smtClean="0"/>
              <a:t> </a:t>
            </a:r>
            <a:r>
              <a:rPr lang="el-GR" sz="2000" dirty="0"/>
              <a:t>Η </a:t>
            </a:r>
            <a:r>
              <a:rPr lang="el-GR" sz="2000" dirty="0" smtClean="0"/>
              <a:t>Κραυγή</a:t>
            </a:r>
            <a:r>
              <a:rPr lang="en-US" sz="2000" dirty="0" smtClean="0"/>
              <a:t>. Public domain. </a:t>
            </a:r>
            <a:r>
              <a:rPr lang="en-GB" sz="2000" dirty="0">
                <a:hlinkClick r:id="rId3"/>
              </a:rPr>
              <a:t>http://</a:t>
            </a:r>
            <a:r>
              <a:rPr lang="en-GB" sz="2000" dirty="0" smtClean="0">
                <a:hlinkClick r:id="rId3"/>
              </a:rPr>
              <a:t>en.wikipedia.org/wiki/The_Scream</a:t>
            </a:r>
            <a:r>
              <a:rPr lang="en-GB" sz="2000" dirty="0" smtClean="0"/>
              <a:t> </a:t>
            </a:r>
            <a:endParaRPr lang="el-GR" sz="2000" dirty="0" smtClean="0"/>
          </a:p>
          <a:p>
            <a:pPr marL="0" indent="0">
              <a:buNone/>
            </a:pPr>
            <a:r>
              <a:rPr lang="el-GR" sz="2000" b="1" dirty="0"/>
              <a:t>Εικόνα </a:t>
            </a:r>
            <a:r>
              <a:rPr lang="el-GR" sz="2000" b="1" dirty="0" smtClean="0"/>
              <a:t>2: </a:t>
            </a:r>
            <a:r>
              <a:rPr lang="en-US" sz="2000" dirty="0" smtClean="0"/>
              <a:t>Copyrighted. </a:t>
            </a:r>
            <a:endParaRPr lang="el-GR" sz="2000" dirty="0"/>
          </a:p>
          <a:p>
            <a:pPr marL="0" indent="0">
              <a:buNone/>
            </a:pPr>
            <a:r>
              <a:rPr lang="el-GR" sz="2000" b="1" dirty="0"/>
              <a:t>Εικόνα </a:t>
            </a:r>
            <a:r>
              <a:rPr lang="el-GR" sz="2000" b="1" dirty="0" smtClean="0"/>
              <a:t>3:</a:t>
            </a:r>
            <a:r>
              <a:rPr lang="el-GR" sz="2000" dirty="0" smtClean="0"/>
              <a:t> </a:t>
            </a:r>
            <a:r>
              <a:rPr lang="en-US" sz="2000" dirty="0" smtClean="0">
                <a:hlinkClick r:id="rId4" tooltip="William Hogarth"/>
              </a:rPr>
              <a:t>William </a:t>
            </a:r>
            <a:r>
              <a:rPr lang="en-US" sz="2000" dirty="0">
                <a:hlinkClick r:id="rId4" tooltip="William Hogarth"/>
              </a:rPr>
              <a:t>Hogarth</a:t>
            </a:r>
            <a:r>
              <a:rPr lang="en-US" sz="2000" dirty="0"/>
              <a:t>'s </a:t>
            </a:r>
            <a:r>
              <a:rPr lang="en-US" sz="2000" i="1" dirty="0">
                <a:hlinkClick r:id="rId5" tooltip="A Rake's Progress"/>
              </a:rPr>
              <a:t>A Rake's Progress</a:t>
            </a:r>
            <a:r>
              <a:rPr lang="en-US" sz="2000" dirty="0"/>
              <a:t>, depicting the world's oldest </a:t>
            </a:r>
            <a:r>
              <a:rPr lang="en-US" sz="2000" dirty="0">
                <a:hlinkClick r:id="rId6" tooltip="Psychiatric hospital"/>
              </a:rPr>
              <a:t>psychiatric hospital</a:t>
            </a:r>
            <a:r>
              <a:rPr lang="en-US" sz="2000" dirty="0"/>
              <a:t>, </a:t>
            </a:r>
            <a:r>
              <a:rPr lang="en-US" sz="2000" dirty="0" err="1">
                <a:hlinkClick r:id="rId7" tooltip="Bethlem Hospital"/>
              </a:rPr>
              <a:t>Bethlem</a:t>
            </a:r>
            <a:r>
              <a:rPr lang="en-US" sz="2000" dirty="0">
                <a:hlinkClick r:id="rId7" tooltip="Bethlem Hospital"/>
              </a:rPr>
              <a:t> </a:t>
            </a:r>
            <a:r>
              <a:rPr lang="en-US" sz="2000" dirty="0" smtClean="0">
                <a:hlinkClick r:id="rId7" tooltip="Bethlem Hospital"/>
              </a:rPr>
              <a:t>Hospital</a:t>
            </a:r>
            <a:r>
              <a:rPr lang="en-US" sz="2000" dirty="0" smtClean="0"/>
              <a:t>. Public domain. </a:t>
            </a:r>
            <a:r>
              <a:rPr lang="fr-FR" sz="2000" dirty="0" smtClean="0">
                <a:solidFill>
                  <a:srgbClr val="FF0000"/>
                </a:solidFill>
                <a:hlinkClick r:id="rId8"/>
              </a:rPr>
              <a:t>http</a:t>
            </a:r>
            <a:r>
              <a:rPr lang="fr-FR" sz="2000" dirty="0">
                <a:solidFill>
                  <a:srgbClr val="FF0000"/>
                </a:solidFill>
                <a:hlinkClick r:id="rId8"/>
              </a:rPr>
              <a:t>://</a:t>
            </a:r>
            <a:r>
              <a:rPr lang="fr-FR" sz="2000" dirty="0" smtClean="0">
                <a:solidFill>
                  <a:srgbClr val="FF0000"/>
                </a:solidFill>
                <a:hlinkClick r:id="rId8"/>
              </a:rPr>
              <a:t>en.wikipedia.org/wiki/Insanity_in_English_law</a:t>
            </a:r>
            <a:endParaRPr lang="el-GR" sz="2000" dirty="0"/>
          </a:p>
          <a:p>
            <a:pPr marL="0" indent="0">
              <a:buNone/>
            </a:pPr>
            <a:r>
              <a:rPr lang="el-GR" sz="2000" b="1" dirty="0"/>
              <a:t>Εικόνα </a:t>
            </a:r>
            <a:r>
              <a:rPr lang="el-GR" sz="2000" b="1" dirty="0" smtClean="0"/>
              <a:t>4:</a:t>
            </a:r>
            <a:r>
              <a:rPr lang="el-GR" sz="2000" dirty="0" smtClean="0"/>
              <a:t> </a:t>
            </a:r>
            <a:r>
              <a:rPr lang="fr-FR" sz="2000" dirty="0" smtClean="0"/>
              <a:t>Casa </a:t>
            </a:r>
            <a:r>
              <a:rPr lang="fr-FR" sz="2000" dirty="0"/>
              <a:t>de </a:t>
            </a:r>
            <a:r>
              <a:rPr lang="fr-FR" sz="2000" dirty="0"/>
              <a:t>locos, Francisco </a:t>
            </a:r>
            <a:r>
              <a:rPr lang="fr-FR" sz="2000" dirty="0" smtClean="0"/>
              <a:t>Goya. Public </a:t>
            </a:r>
            <a:r>
              <a:rPr lang="fr-FR" sz="2000" dirty="0" err="1" smtClean="0"/>
              <a:t>domain</a:t>
            </a:r>
            <a:r>
              <a:rPr lang="fr-FR" sz="2000" dirty="0" smtClean="0"/>
              <a:t>. </a:t>
            </a:r>
            <a:r>
              <a:rPr lang="fr-FR" sz="2000" dirty="0" smtClean="0">
                <a:solidFill>
                  <a:srgbClr val="FF0000"/>
                </a:solidFill>
                <a:hlinkClick r:id="rId9"/>
              </a:rPr>
              <a:t>http</a:t>
            </a:r>
            <a:r>
              <a:rPr lang="fr-FR" sz="2000" dirty="0">
                <a:solidFill>
                  <a:srgbClr val="FF0000"/>
                </a:solidFill>
                <a:hlinkClick r:id="rId9"/>
              </a:rPr>
              <a:t>://</a:t>
            </a:r>
            <a:r>
              <a:rPr lang="fr-FR" sz="2000" dirty="0" smtClean="0">
                <a:solidFill>
                  <a:srgbClr val="FF0000"/>
                </a:solidFill>
                <a:hlinkClick r:id="rId9"/>
              </a:rPr>
              <a:t>en.wikipedia.org/wiki/The_Madhouse</a:t>
            </a:r>
            <a:endParaRPr lang="fr-FR" sz="2000" dirty="0" smtClean="0">
              <a:solidFill>
                <a:srgbClr val="FF0000"/>
              </a:solidFill>
            </a:endParaRPr>
          </a:p>
          <a:p>
            <a:pPr marL="0" indent="0">
              <a:buNone/>
            </a:pPr>
            <a:r>
              <a:rPr lang="el-GR" sz="2000" b="1" dirty="0"/>
              <a:t>Εικόνα </a:t>
            </a:r>
            <a:r>
              <a:rPr lang="en-US" sz="2000" b="1" dirty="0"/>
              <a:t>5</a:t>
            </a:r>
            <a:r>
              <a:rPr lang="el-GR" sz="2000" b="1" dirty="0"/>
              <a:t>:</a:t>
            </a:r>
            <a:r>
              <a:rPr lang="el-GR" sz="2000" dirty="0"/>
              <a:t> </a:t>
            </a:r>
            <a:r>
              <a:rPr lang="en-US" sz="2000" dirty="0" smtClean="0"/>
              <a:t>William Hogarth, The </a:t>
            </a:r>
            <a:r>
              <a:rPr lang="en-US" sz="2000" dirty="0"/>
              <a:t>Rake's Progress: the Rake in </a:t>
            </a:r>
            <a:r>
              <a:rPr lang="en-US" sz="2000" dirty="0" smtClean="0"/>
              <a:t>Bedlam, 1735. Public domain. </a:t>
            </a:r>
            <a:r>
              <a:rPr lang="fr-FR" sz="2000" dirty="0" smtClean="0">
                <a:solidFill>
                  <a:srgbClr val="FF0000"/>
                </a:solidFill>
                <a:hlinkClick r:id="rId10"/>
              </a:rPr>
              <a:t>http</a:t>
            </a:r>
            <a:r>
              <a:rPr lang="fr-FR" sz="2000" dirty="0">
                <a:solidFill>
                  <a:srgbClr val="FF0000"/>
                </a:solidFill>
                <a:hlinkClick r:id="rId10"/>
              </a:rPr>
              <a:t>://www.lewtonsite.com/-</a:t>
            </a:r>
            <a:r>
              <a:rPr lang="fr-FR" sz="2000" dirty="0" smtClean="0">
                <a:solidFill>
                  <a:srgbClr val="FF0000"/>
                </a:solidFill>
                <a:hlinkClick r:id="rId10"/>
              </a:rPr>
              <a:t>bedlam-1946.php</a:t>
            </a:r>
            <a:endParaRPr lang="fr-FR" sz="2000" dirty="0" smtClean="0">
              <a:solidFill>
                <a:srgbClr val="FF0000"/>
              </a:solidFill>
            </a:endParaRPr>
          </a:p>
          <a:p>
            <a:pPr marL="0" indent="0">
              <a:buNone/>
            </a:pPr>
            <a:r>
              <a:rPr lang="el-GR" sz="2000" b="1" dirty="0"/>
              <a:t>Εικόνα </a:t>
            </a:r>
            <a:r>
              <a:rPr lang="en-US" sz="2000" b="1" dirty="0"/>
              <a:t>6</a:t>
            </a:r>
            <a:r>
              <a:rPr lang="el-GR" sz="2000" b="1" dirty="0"/>
              <a:t>:</a:t>
            </a:r>
            <a:r>
              <a:rPr lang="el-GR" sz="2000" dirty="0"/>
              <a:t> </a:t>
            </a:r>
            <a:r>
              <a:rPr lang="en-US" sz="2000" dirty="0"/>
              <a:t>Copyrighted.</a:t>
            </a:r>
            <a:endParaRPr lang="el-GR" sz="2000" dirty="0"/>
          </a:p>
          <a:p>
            <a:pPr marL="0" indent="0">
              <a:buNone/>
            </a:pPr>
            <a:endParaRPr lang="el-GR" sz="2000" dirty="0"/>
          </a:p>
          <a:p>
            <a:pPr marL="0" indent="0">
              <a:buNone/>
            </a:pPr>
            <a:endParaRPr lang="el-GR" sz="2000" dirty="0"/>
          </a:p>
        </p:txBody>
      </p:sp>
    </p:spTree>
    <p:extLst>
      <p:ext uri="{BB962C8B-B14F-4D97-AF65-F5344CB8AC3E}">
        <p14:creationId xmlns:p14="http://schemas.microsoft.com/office/powerpoint/2010/main" val="21314825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(2/2)</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smtClean="0"/>
              <a:t>Εικόνα </a:t>
            </a:r>
            <a:r>
              <a:rPr lang="en-US" sz="2000" b="1" dirty="0"/>
              <a:t>7</a:t>
            </a:r>
            <a:r>
              <a:rPr lang="el-GR" sz="2000" b="1" dirty="0" smtClean="0"/>
              <a:t>:</a:t>
            </a:r>
            <a:r>
              <a:rPr lang="el-GR" sz="2000" dirty="0" smtClean="0"/>
              <a:t> </a:t>
            </a:r>
            <a:r>
              <a:rPr lang="en-US" sz="2000" dirty="0" smtClean="0"/>
              <a:t>Copyrighted.</a:t>
            </a:r>
            <a:endParaRPr lang="el-GR" sz="2000" dirty="0"/>
          </a:p>
          <a:p>
            <a:pPr marL="0" indent="0">
              <a:buNone/>
            </a:pPr>
            <a:r>
              <a:rPr lang="el-GR" sz="2000" b="1" dirty="0"/>
              <a:t>Εικόνα </a:t>
            </a:r>
            <a:r>
              <a:rPr lang="en-US" sz="2000" b="1" dirty="0"/>
              <a:t>8</a:t>
            </a:r>
            <a:r>
              <a:rPr lang="el-GR" sz="2000" b="1" dirty="0" smtClean="0"/>
              <a:t>: </a:t>
            </a:r>
            <a:r>
              <a:rPr lang="en-US" sz="2000" dirty="0" smtClean="0"/>
              <a:t>Copyrighted.</a:t>
            </a:r>
          </a:p>
          <a:p>
            <a:pPr marL="0" indent="0">
              <a:buNone/>
            </a:pPr>
            <a:r>
              <a:rPr lang="el-GR" sz="2000" b="1" dirty="0"/>
              <a:t>Εικόνα </a:t>
            </a:r>
            <a:r>
              <a:rPr lang="en-US" sz="2000" b="1" dirty="0"/>
              <a:t>9</a:t>
            </a:r>
            <a:r>
              <a:rPr lang="el-GR" sz="2000" b="1" dirty="0"/>
              <a:t>: </a:t>
            </a:r>
            <a:r>
              <a:rPr lang="fr-FR" sz="2000" dirty="0" err="1" smtClean="0"/>
              <a:t>Dulle</a:t>
            </a:r>
            <a:r>
              <a:rPr lang="fr-FR" sz="2000" dirty="0" smtClean="0"/>
              <a:t> </a:t>
            </a:r>
            <a:r>
              <a:rPr lang="fr-FR" sz="2000" dirty="0"/>
              <a:t>Griet (</a:t>
            </a:r>
            <a:r>
              <a:rPr lang="fr-FR" sz="2000" dirty="0" err="1"/>
              <a:t>Mad</a:t>
            </a:r>
            <a:r>
              <a:rPr lang="fr-FR" sz="2000" dirty="0"/>
              <a:t> Meg) </a:t>
            </a:r>
            <a:r>
              <a:rPr lang="fr-FR" sz="2000" dirty="0" smtClean="0"/>
              <a:t>1564. </a:t>
            </a:r>
            <a:r>
              <a:rPr lang="fr-FR" sz="2000" dirty="0" err="1" smtClean="0"/>
              <a:t>Copyrighted</a:t>
            </a:r>
            <a:r>
              <a:rPr lang="fr-FR" sz="2000" dirty="0" smtClean="0"/>
              <a:t>. </a:t>
            </a:r>
            <a:r>
              <a:rPr lang="fr-FR" sz="2000" dirty="0" smtClean="0">
                <a:solidFill>
                  <a:srgbClr val="FF0000"/>
                </a:solidFill>
                <a:hlinkClick r:id="rId3"/>
              </a:rPr>
              <a:t>http</a:t>
            </a:r>
            <a:r>
              <a:rPr lang="fr-FR" sz="2000" dirty="0">
                <a:solidFill>
                  <a:srgbClr val="FF0000"/>
                </a:solidFill>
                <a:hlinkClick r:id="rId3"/>
              </a:rPr>
              <a:t>://</a:t>
            </a:r>
            <a:r>
              <a:rPr lang="fr-FR" sz="2000" dirty="0" smtClean="0">
                <a:solidFill>
                  <a:srgbClr val="FF0000"/>
                </a:solidFill>
                <a:hlinkClick r:id="rId3"/>
              </a:rPr>
              <a:t>www.gettyimages.com/detail/illustration/dulle-griet-1564-stock-graphic/55994455</a:t>
            </a:r>
            <a:endParaRPr lang="el-GR" sz="2000" dirty="0"/>
          </a:p>
          <a:p>
            <a:pPr marL="0" indent="0">
              <a:buNone/>
            </a:pPr>
            <a:r>
              <a:rPr lang="el-GR" sz="2000" b="1" dirty="0"/>
              <a:t>Εικόνα </a:t>
            </a:r>
            <a:r>
              <a:rPr lang="en-US" sz="2000" b="1" dirty="0"/>
              <a:t>10</a:t>
            </a:r>
            <a:r>
              <a:rPr lang="el-GR" sz="2000" b="1" dirty="0"/>
              <a:t>:</a:t>
            </a:r>
            <a:r>
              <a:rPr lang="el-GR" sz="2000" dirty="0"/>
              <a:t> </a:t>
            </a:r>
            <a:r>
              <a:rPr lang="en-US" sz="2000" dirty="0" smtClean="0"/>
              <a:t>Copyrighted.</a:t>
            </a:r>
            <a:endParaRPr lang="el-GR" sz="2000" dirty="0"/>
          </a:p>
          <a:p>
            <a:pPr marL="0" indent="0">
              <a:buNone/>
            </a:pPr>
            <a:r>
              <a:rPr lang="el-GR" sz="2000" b="1" dirty="0"/>
              <a:t>Εικόνα </a:t>
            </a:r>
            <a:r>
              <a:rPr lang="en-US" sz="2000" b="1" dirty="0"/>
              <a:t>11</a:t>
            </a:r>
            <a:r>
              <a:rPr lang="el-GR" sz="2000" b="1" dirty="0"/>
              <a:t>:</a:t>
            </a:r>
            <a:r>
              <a:rPr lang="el-GR" sz="2000" dirty="0"/>
              <a:t> </a:t>
            </a:r>
            <a:r>
              <a:rPr lang="en-US" sz="2000" i="1" dirty="0" err="1" smtClean="0">
                <a:hlinkClick r:id="rId4" tooltip="Philippe Pinel"/>
              </a:rPr>
              <a:t>Pinel</a:t>
            </a:r>
            <a:r>
              <a:rPr lang="en-US" sz="2000" i="1" dirty="0" smtClean="0"/>
              <a:t> </a:t>
            </a:r>
            <a:r>
              <a:rPr lang="en-US" sz="2000" i="1" dirty="0"/>
              <a:t>at the </a:t>
            </a:r>
            <a:r>
              <a:rPr lang="en-US" sz="2000" i="1" dirty="0" err="1"/>
              <a:t>Salpêtrière</a:t>
            </a:r>
            <a:r>
              <a:rPr lang="en-US" sz="2000" dirty="0"/>
              <a:t>. </a:t>
            </a:r>
            <a:r>
              <a:rPr lang="en-US" sz="2000" dirty="0" err="1"/>
              <a:t>Pinel</a:t>
            </a:r>
            <a:r>
              <a:rPr lang="en-US" sz="2000" dirty="0"/>
              <a:t> orders removal of chains from patients at Paris Asylum for insane </a:t>
            </a:r>
            <a:r>
              <a:rPr lang="en-US" sz="2000" dirty="0" smtClean="0"/>
              <a:t>women. Public domain. </a:t>
            </a:r>
            <a:r>
              <a:rPr lang="fr-FR" sz="2000" dirty="0" smtClean="0">
                <a:solidFill>
                  <a:srgbClr val="FF0000"/>
                </a:solidFill>
                <a:hlinkClick r:id="rId5"/>
              </a:rPr>
              <a:t>http</a:t>
            </a:r>
            <a:r>
              <a:rPr lang="fr-FR" sz="2000" dirty="0">
                <a:solidFill>
                  <a:srgbClr val="FF0000"/>
                </a:solidFill>
                <a:hlinkClick r:id="rId5"/>
              </a:rPr>
              <a:t>://</a:t>
            </a:r>
            <a:r>
              <a:rPr lang="fr-FR" sz="2000" dirty="0" smtClean="0">
                <a:solidFill>
                  <a:srgbClr val="FF0000"/>
                </a:solidFill>
                <a:hlinkClick r:id="rId5"/>
              </a:rPr>
              <a:t>en.wikipedia.org/wiki/Tony_Robert-Fleury</a:t>
            </a:r>
            <a:endParaRPr lang="el-GR" sz="2000" dirty="0"/>
          </a:p>
          <a:p>
            <a:pPr marL="0" indent="0">
              <a:buNone/>
            </a:pPr>
            <a:r>
              <a:rPr lang="el-GR" sz="2000" b="1" dirty="0"/>
              <a:t>Εικόνα </a:t>
            </a:r>
            <a:r>
              <a:rPr lang="en-US" sz="2000" b="1" dirty="0"/>
              <a:t>12</a:t>
            </a:r>
            <a:r>
              <a:rPr lang="el-GR" sz="2000" b="1" dirty="0"/>
              <a:t>:</a:t>
            </a:r>
            <a:r>
              <a:rPr lang="el-GR" sz="2000" dirty="0"/>
              <a:t> </a:t>
            </a:r>
            <a:r>
              <a:rPr lang="en-US" sz="2000" dirty="0" smtClean="0"/>
              <a:t>Copyrighted.</a:t>
            </a:r>
          </a:p>
          <a:p>
            <a:pPr marL="0" indent="0">
              <a:buNone/>
            </a:pPr>
            <a:r>
              <a:rPr lang="el-GR" sz="2000" b="1" dirty="0"/>
              <a:t>Εικόνα 1</a:t>
            </a:r>
            <a:r>
              <a:rPr lang="en-US" sz="2000" b="1" dirty="0"/>
              <a:t>3</a:t>
            </a:r>
            <a:r>
              <a:rPr lang="el-GR" sz="2000" b="1" dirty="0"/>
              <a:t>: </a:t>
            </a:r>
            <a:r>
              <a:rPr lang="en-US" sz="2000" dirty="0" smtClean="0"/>
              <a:t>Front </a:t>
            </a:r>
            <a:r>
              <a:rPr lang="en-US" sz="2000" dirty="0"/>
              <a:t>page of Anatomy of </a:t>
            </a:r>
            <a:r>
              <a:rPr lang="en-US" sz="2000" dirty="0" smtClean="0"/>
              <a:t>Melancholy. Public domain. </a:t>
            </a:r>
            <a:r>
              <a:rPr lang="fr-FR" sz="2000" dirty="0" smtClean="0">
                <a:solidFill>
                  <a:srgbClr val="FF0000"/>
                </a:solidFill>
                <a:hlinkClick r:id="rId6"/>
              </a:rPr>
              <a:t>http</a:t>
            </a:r>
            <a:r>
              <a:rPr lang="fr-FR" sz="2000" dirty="0">
                <a:solidFill>
                  <a:srgbClr val="FF0000"/>
                </a:solidFill>
                <a:hlinkClick r:id="rId6"/>
              </a:rPr>
              <a:t>://</a:t>
            </a:r>
            <a:r>
              <a:rPr lang="fr-FR" sz="2000" dirty="0" smtClean="0">
                <a:solidFill>
                  <a:srgbClr val="FF0000"/>
                </a:solidFill>
                <a:hlinkClick r:id="rId6"/>
              </a:rPr>
              <a:t>commons.wikimedia.org/wiki/File:Aomelancholy.jpg</a:t>
            </a:r>
            <a:endParaRPr lang="el-GR" sz="2000" dirty="0"/>
          </a:p>
          <a:p>
            <a:pPr marL="0" indent="0">
              <a:buNone/>
            </a:pPr>
            <a:endParaRPr lang="el-GR" sz="2000" dirty="0"/>
          </a:p>
        </p:txBody>
      </p:sp>
    </p:spTree>
    <p:extLst>
      <p:ext uri="{BB962C8B-B14F-4D97-AF65-F5344CB8AC3E}">
        <p14:creationId xmlns:p14="http://schemas.microsoft.com/office/powerpoint/2010/main" val="24392166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(4/2)</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smtClean="0"/>
              <a:t>Εικόνα </a:t>
            </a:r>
            <a:r>
              <a:rPr lang="en-US" sz="2000" b="1" dirty="0" smtClean="0"/>
              <a:t>14</a:t>
            </a:r>
            <a:r>
              <a:rPr lang="el-GR" sz="2000" b="1" dirty="0" smtClean="0"/>
              <a:t>:</a:t>
            </a:r>
            <a:r>
              <a:rPr lang="el-GR" sz="2000" dirty="0" smtClean="0"/>
              <a:t> </a:t>
            </a:r>
            <a:r>
              <a:rPr lang="en-US" sz="2000" dirty="0"/>
              <a:t>Copyrighted.</a:t>
            </a:r>
            <a:endParaRPr lang="el-GR" sz="2000" dirty="0"/>
          </a:p>
          <a:p>
            <a:pPr marL="0" indent="0">
              <a:buNone/>
            </a:pPr>
            <a:r>
              <a:rPr lang="el-GR" sz="2000" b="1" dirty="0"/>
              <a:t>Εικόνα </a:t>
            </a:r>
            <a:r>
              <a:rPr lang="en-US" sz="2000" b="1" dirty="0" smtClean="0"/>
              <a:t>15</a:t>
            </a:r>
            <a:r>
              <a:rPr lang="el-GR" sz="2000" b="1" dirty="0" smtClean="0"/>
              <a:t>:</a:t>
            </a:r>
            <a:r>
              <a:rPr lang="el-GR" sz="2000" dirty="0" smtClean="0"/>
              <a:t> </a:t>
            </a:r>
            <a:r>
              <a:rPr lang="en-US" sz="2000" dirty="0"/>
              <a:t>Copyrighted.</a:t>
            </a:r>
            <a:endParaRPr lang="el-GR" sz="2000" dirty="0"/>
          </a:p>
          <a:p>
            <a:pPr marL="0" indent="0">
              <a:buNone/>
            </a:pPr>
            <a:r>
              <a:rPr lang="el-GR" sz="2000" b="1" dirty="0"/>
              <a:t>Εικόνα </a:t>
            </a:r>
            <a:r>
              <a:rPr lang="en-US" sz="2000" b="1" dirty="0" smtClean="0"/>
              <a:t>16</a:t>
            </a:r>
            <a:r>
              <a:rPr lang="el-GR" sz="2000" b="1" dirty="0" smtClean="0"/>
              <a:t>:</a:t>
            </a:r>
            <a:r>
              <a:rPr lang="el-GR" sz="2000" dirty="0" smtClean="0"/>
              <a:t> </a:t>
            </a:r>
            <a:r>
              <a:rPr lang="en-US" sz="2000" dirty="0" smtClean="0"/>
              <a:t>Old </a:t>
            </a:r>
            <a:r>
              <a:rPr lang="en-US" sz="2000" dirty="0"/>
              <a:t>Bethlehem Hospital, London, </a:t>
            </a:r>
            <a:r>
              <a:rPr lang="en-US" sz="2000" dirty="0"/>
              <a:t>c1714. </a:t>
            </a:r>
            <a:r>
              <a:rPr lang="en-US" sz="2000" dirty="0" smtClean="0"/>
              <a:t>Copyright: Heritage </a:t>
            </a:r>
            <a:r>
              <a:rPr lang="en-US" sz="2000" dirty="0"/>
              <a:t>Image Partnership Ltd / </a:t>
            </a:r>
            <a:r>
              <a:rPr lang="en-US" sz="2000" dirty="0" err="1" smtClean="0"/>
              <a:t>Alamy</a:t>
            </a:r>
            <a:r>
              <a:rPr lang="en-US" sz="2000" dirty="0" smtClean="0"/>
              <a:t>. </a:t>
            </a:r>
            <a:r>
              <a:rPr lang="fr-FR" sz="2000" dirty="0" smtClean="0">
                <a:solidFill>
                  <a:srgbClr val="FF0000"/>
                </a:solidFill>
                <a:hlinkClick r:id="rId3"/>
              </a:rPr>
              <a:t>http</a:t>
            </a:r>
            <a:r>
              <a:rPr lang="fr-FR" sz="2000" dirty="0">
                <a:solidFill>
                  <a:srgbClr val="FF0000"/>
                </a:solidFill>
                <a:hlinkClick r:id="rId3"/>
              </a:rPr>
              <a:t>://www.alamy.com/image-details-popup.asp?imageid={</a:t>
            </a:r>
            <a:r>
              <a:rPr lang="fr-FR" sz="2000" dirty="0" smtClean="0">
                <a:solidFill>
                  <a:srgbClr val="FF0000"/>
                </a:solidFill>
                <a:hlinkClick r:id="rId3"/>
              </a:rPr>
              <a:t>3A32F003-ED93-484F-BD8B-98F5BDE687AA</a:t>
            </a:r>
            <a:r>
              <a:rPr lang="fr-FR" sz="2000" dirty="0" smtClean="0">
                <a:solidFill>
                  <a:srgbClr val="FF0000"/>
                </a:solidFill>
                <a:hlinkClick r:id="rId3"/>
              </a:rPr>
              <a:t>}</a:t>
            </a:r>
            <a:endParaRPr lang="fr-FR" sz="2000" dirty="0" smtClean="0">
              <a:solidFill>
                <a:srgbClr val="FF0000"/>
              </a:solidFill>
            </a:endParaRPr>
          </a:p>
          <a:p>
            <a:pPr marL="0" indent="0">
              <a:buNone/>
            </a:pPr>
            <a:r>
              <a:rPr lang="el-GR" sz="2000" b="1" dirty="0"/>
              <a:t>Εικόνα </a:t>
            </a:r>
            <a:r>
              <a:rPr lang="en-US" sz="2000" b="1" dirty="0"/>
              <a:t>17</a:t>
            </a:r>
            <a:r>
              <a:rPr lang="el-GR" sz="2000" b="1" dirty="0"/>
              <a:t>:</a:t>
            </a:r>
            <a:r>
              <a:rPr lang="el-GR" sz="2000" dirty="0"/>
              <a:t> </a:t>
            </a:r>
            <a:r>
              <a:rPr lang="en-US" sz="2000" dirty="0"/>
              <a:t>Oil portrait of William </a:t>
            </a:r>
            <a:r>
              <a:rPr lang="en-US" sz="2000" dirty="0" err="1"/>
              <a:t>Battie</a:t>
            </a:r>
            <a:r>
              <a:rPr lang="en-US" sz="2000" dirty="0"/>
              <a:t> by an unknown artist. Courtesy of the Royal College of Physicians</a:t>
            </a:r>
            <a:r>
              <a:rPr lang="fr-FR" sz="2000" dirty="0" smtClean="0"/>
              <a:t>. </a:t>
            </a:r>
            <a:r>
              <a:rPr lang="fr-FR" sz="2000" dirty="0">
                <a:hlinkClick r:id="rId4"/>
              </a:rPr>
              <a:t>http://</a:t>
            </a:r>
            <a:r>
              <a:rPr lang="fr-FR" sz="2000" dirty="0" smtClean="0">
                <a:hlinkClick r:id="rId4"/>
              </a:rPr>
              <a:t>www.twickenham-museum.org.uk/detail.asp?ContentID=271</a:t>
            </a:r>
            <a:r>
              <a:rPr lang="fr-FR" sz="2000" dirty="0" smtClean="0"/>
              <a:t> </a:t>
            </a:r>
            <a:endParaRPr lang="el-GR" sz="2000" dirty="0"/>
          </a:p>
          <a:p>
            <a:pPr marL="0" indent="0">
              <a:buNone/>
            </a:pPr>
            <a:r>
              <a:rPr lang="el-GR" sz="2000" b="1" dirty="0"/>
              <a:t>Εικόνα </a:t>
            </a:r>
            <a:r>
              <a:rPr lang="en-US" sz="2000" b="1" dirty="0"/>
              <a:t>18</a:t>
            </a:r>
            <a:r>
              <a:rPr lang="el-GR" sz="2000" b="1" dirty="0"/>
              <a:t>:</a:t>
            </a:r>
            <a:r>
              <a:rPr lang="el-GR" sz="2000" dirty="0"/>
              <a:t> </a:t>
            </a:r>
            <a:r>
              <a:rPr lang="en-US" sz="2000" dirty="0"/>
              <a:t>Copyrighted.</a:t>
            </a:r>
          </a:p>
          <a:p>
            <a:pPr marL="0" indent="0">
              <a:buNone/>
            </a:pPr>
            <a:r>
              <a:rPr lang="el-GR" sz="2000" b="1" dirty="0"/>
              <a:t>Εικόνα </a:t>
            </a:r>
            <a:r>
              <a:rPr lang="en-US" sz="2000" b="1" dirty="0"/>
              <a:t>19</a:t>
            </a:r>
            <a:r>
              <a:rPr lang="el-GR" sz="2000" b="1" dirty="0"/>
              <a:t>:</a:t>
            </a:r>
            <a:r>
              <a:rPr lang="el-GR" sz="2000" dirty="0"/>
              <a:t> </a:t>
            </a:r>
            <a:r>
              <a:rPr lang="fr-FR" sz="2000" dirty="0" smtClean="0"/>
              <a:t>Une </a:t>
            </a:r>
            <a:r>
              <a:rPr lang="fr-FR" sz="2000" dirty="0"/>
              <a:t>leçon clinique à la </a:t>
            </a:r>
            <a:r>
              <a:rPr lang="fr-FR" sz="2000" dirty="0" smtClean="0"/>
              <a:t>Salpêtrière. Public </a:t>
            </a:r>
            <a:r>
              <a:rPr lang="fr-FR" sz="2000" dirty="0" err="1" smtClean="0"/>
              <a:t>domain</a:t>
            </a:r>
            <a:r>
              <a:rPr lang="fr-FR" sz="2000" dirty="0" smtClean="0"/>
              <a:t>. </a:t>
            </a:r>
            <a:r>
              <a:rPr lang="fr-FR" sz="2000" dirty="0" smtClean="0">
                <a:solidFill>
                  <a:srgbClr val="FF0000"/>
                </a:solidFill>
                <a:hlinkClick r:id="rId5"/>
              </a:rPr>
              <a:t>http</a:t>
            </a:r>
            <a:r>
              <a:rPr lang="fr-FR" sz="2000" dirty="0">
                <a:solidFill>
                  <a:srgbClr val="FF0000"/>
                </a:solidFill>
                <a:hlinkClick r:id="rId5"/>
              </a:rPr>
              <a:t>://</a:t>
            </a:r>
            <a:r>
              <a:rPr lang="fr-FR" sz="2000" dirty="0" smtClean="0">
                <a:solidFill>
                  <a:srgbClr val="FF0000"/>
                </a:solidFill>
                <a:hlinkClick r:id="rId5"/>
              </a:rPr>
              <a:t>commons.wikimedia.org/wiki/File:Charcot_blanche.jpg</a:t>
            </a:r>
            <a:endParaRPr lang="el-GR" sz="2000" dirty="0"/>
          </a:p>
        </p:txBody>
      </p:sp>
    </p:spTree>
    <p:extLst>
      <p:ext uri="{BB962C8B-B14F-4D97-AF65-F5344CB8AC3E}">
        <p14:creationId xmlns:p14="http://schemas.microsoft.com/office/powerpoint/2010/main" val="12442198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a:t>
            </a:r>
            <a:r>
              <a:rPr lang="en-US" dirty="0"/>
              <a:t>6</a:t>
            </a:r>
            <a:r>
              <a:rPr lang="en-US" dirty="0" smtClean="0"/>
              <a:t>/2)</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p>
          <a:p>
            <a:pPr marL="0" indent="0">
              <a:buNone/>
            </a:pPr>
            <a:endParaRPr lang="el-GR" sz="2000" dirty="0">
              <a:solidFill>
                <a:srgbClr val="FF0000"/>
              </a:solidFill>
            </a:endParaRPr>
          </a:p>
        </p:txBody>
      </p:sp>
    </p:spTree>
    <p:extLst>
      <p:ext uri="{BB962C8B-B14F-4D97-AF65-F5344CB8AC3E}">
        <p14:creationId xmlns:p14="http://schemas.microsoft.com/office/powerpoint/2010/main" val="4204075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10</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smtClean="0"/>
              <a:t>Πίσω </a:t>
            </a:r>
            <a:r>
              <a:rPr lang="el-GR" sz="2400" dirty="0"/>
              <a:t>από τη νέα ποινικοποίηση των σεξουαλικών ατοπημάτων, πίσω από την απόπειρα καταστολής της «</a:t>
            </a:r>
            <a:r>
              <a:rPr lang="el-GR" sz="2400" dirty="0" err="1"/>
              <a:t>αλογίας</a:t>
            </a:r>
            <a:r>
              <a:rPr lang="el-GR" sz="2400" dirty="0"/>
              <a:t>», βρισκόταν η ανάγκη προφύλαξης της αστικής </a:t>
            </a:r>
            <a:r>
              <a:rPr lang="el-GR" sz="2400" dirty="0" smtClean="0"/>
              <a:t>οικογένειας. </a:t>
            </a:r>
            <a:endParaRPr lang="el-GR" sz="2400" dirty="0"/>
          </a:p>
          <a:p>
            <a:endParaRPr lang="el-GR" sz="2400" dirty="0"/>
          </a:p>
        </p:txBody>
      </p:sp>
    </p:spTree>
    <p:extLst>
      <p:ext uri="{BB962C8B-B14F-4D97-AF65-F5344CB8AC3E}">
        <p14:creationId xmlns:p14="http://schemas.microsoft.com/office/powerpoint/2010/main" val="53954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11</a:t>
            </a:r>
            <a:endParaRPr lang="el-GR" dirty="0"/>
          </a:p>
        </p:txBody>
      </p:sp>
      <p:sp>
        <p:nvSpPr>
          <p:cNvPr id="3" name="Content Placeholder 2"/>
          <p:cNvSpPr>
            <a:spLocks noGrp="1"/>
          </p:cNvSpPr>
          <p:nvPr>
            <p:ph idx="1"/>
          </p:nvPr>
        </p:nvSpPr>
        <p:spPr/>
        <p:txBody>
          <a:bodyPr>
            <a:normAutofit/>
          </a:bodyPr>
          <a:lstStyle/>
          <a:p>
            <a:pPr>
              <a:lnSpc>
                <a:spcPct val="120000"/>
              </a:lnSpc>
              <a:spcBef>
                <a:spcPts val="0"/>
              </a:spcBef>
            </a:pPr>
            <a:r>
              <a:rPr lang="el-GR" sz="2400" b="1" dirty="0" err="1" smtClean="0"/>
              <a:t>Foucault</a:t>
            </a:r>
            <a:r>
              <a:rPr lang="el-GR" sz="2400" b="1" dirty="0"/>
              <a:t>: </a:t>
            </a:r>
            <a:r>
              <a:rPr lang="el-GR" sz="2400" dirty="0"/>
              <a:t>Η ιατρική προσέγγιση στην τρέλα αντλεί τις ρίζες της στη Δύση του </a:t>
            </a:r>
            <a:r>
              <a:rPr lang="el-GR" sz="2400" dirty="0" smtClean="0"/>
              <a:t>Ύστερου </a:t>
            </a:r>
            <a:r>
              <a:rPr lang="el-GR" sz="2400" dirty="0"/>
              <a:t>Μεσαίωνα και αποτελεί πιθανά αραβική επιρροή. Πλειάδα ιδρυμάτων ασχολούνταν αποκλειστικά με την περίθαλψη των τρελών. Αυτό που συνιστά διαφοροποίηση στην εποχή του κλασικισμού είναι  το  γεγονός ότι οι τρελοί καθίστανται  δυσκολότερα διακριτοί και «συγχωνεύονται» στη μεγάλη μάζα των «παραλογιζόμενων» (κοινωνικά  </a:t>
            </a:r>
            <a:r>
              <a:rPr lang="el-GR" sz="2400" dirty="0" err="1"/>
              <a:t>παρεκκλινόντων</a:t>
            </a:r>
            <a:r>
              <a:rPr lang="el-GR" sz="2400" dirty="0"/>
              <a:t>). </a:t>
            </a:r>
          </a:p>
          <a:p>
            <a:endParaRPr lang="el-GR" sz="2400"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12</a:t>
            </a:r>
            <a:endParaRPr lang="el-GR" dirty="0"/>
          </a:p>
        </p:txBody>
      </p:sp>
      <p:sp>
        <p:nvSpPr>
          <p:cNvPr id="3" name="Content Placeholder 2"/>
          <p:cNvSpPr>
            <a:spLocks noGrp="1"/>
          </p:cNvSpPr>
          <p:nvPr>
            <p:ph idx="1"/>
          </p:nvPr>
        </p:nvSpPr>
        <p:spPr/>
        <p:txBody>
          <a:bodyPr>
            <a:normAutofit/>
          </a:bodyPr>
          <a:lstStyle/>
          <a:p>
            <a:pPr>
              <a:lnSpc>
                <a:spcPct val="120000"/>
              </a:lnSpc>
              <a:spcBef>
                <a:spcPts val="0"/>
              </a:spcBef>
            </a:pPr>
            <a:r>
              <a:rPr lang="el-GR" sz="2400" dirty="0" smtClean="0"/>
              <a:t>Ιδρύματα </a:t>
            </a:r>
            <a:r>
              <a:rPr lang="el-GR" sz="2400" dirty="0"/>
              <a:t>που είχαν ιδρυθεί για την περίθαλψη των τρελών, όπως το αγγλικό </a:t>
            </a:r>
            <a:r>
              <a:rPr lang="el-GR" sz="2400" dirty="0" err="1"/>
              <a:t>Bethlem</a:t>
            </a:r>
            <a:r>
              <a:rPr lang="el-GR" sz="2400" dirty="0"/>
              <a:t>, εξελίχθηκαν βαθμιαία σε κοινά αναμορφωτήρια στη διάρκεια του </a:t>
            </a:r>
            <a:r>
              <a:rPr lang="el-GR" sz="2400" dirty="0" smtClean="0"/>
              <a:t>18</a:t>
            </a:r>
            <a:r>
              <a:rPr lang="el-GR" sz="2400" baseline="30000" dirty="0" smtClean="0"/>
              <a:t>ου</a:t>
            </a:r>
            <a:r>
              <a:rPr lang="el-GR" sz="2400" dirty="0" smtClean="0"/>
              <a:t> αιώνα</a:t>
            </a:r>
            <a:r>
              <a:rPr lang="el-GR" sz="2400" dirty="0"/>
              <a:t>. Η τρέλα εξακολουθούσε να αντιμετωπίζεται ιατρικά σε πολλά από αυτά τα ιδρύματα, ωστόσο κυρίαρχο στοιχείο της εποχής ήταν ο εγκλεισμός.</a:t>
            </a:r>
          </a:p>
          <a:p>
            <a:endParaRPr lang="el-GR" sz="2400" dirty="0"/>
          </a:p>
        </p:txBody>
      </p:sp>
    </p:spTree>
    <p:extLst>
      <p:ext uri="{BB962C8B-B14F-4D97-AF65-F5344CB8AC3E}">
        <p14:creationId xmlns:p14="http://schemas.microsoft.com/office/powerpoint/2010/main" val="2224126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13</a:t>
            </a:r>
            <a:endParaRPr lang="el-GR" dirty="0"/>
          </a:p>
        </p:txBody>
      </p:sp>
      <p:sp>
        <p:nvSpPr>
          <p:cNvPr id="3" name="Content Placeholder 2"/>
          <p:cNvSpPr>
            <a:spLocks noGrp="1"/>
          </p:cNvSpPr>
          <p:nvPr>
            <p:ph idx="1"/>
          </p:nvPr>
        </p:nvSpPr>
        <p:spPr/>
        <p:txBody>
          <a:bodyPr>
            <a:normAutofit fontScale="77500" lnSpcReduction="20000"/>
          </a:bodyPr>
          <a:lstStyle/>
          <a:p>
            <a:r>
              <a:rPr lang="el-GR" sz="3100" dirty="0"/>
              <a:t>Στην «εποχή του μεγάλου εγκλεισμού» η τρέλα εξακολουθούσε να συλλαμβάνεται κατά βάση ως διαταραχή της βούλησης - όπως και κάθε μορφή παραλογισμού. Υπόγεια σύνδεση της τρέλας με το κακό, ηθική θεμελίωσή της. </a:t>
            </a:r>
          </a:p>
          <a:p>
            <a:r>
              <a:rPr lang="el-GR" sz="3100" dirty="0" smtClean="0"/>
              <a:t>Στο </a:t>
            </a:r>
            <a:r>
              <a:rPr lang="el-GR" sz="3100" dirty="0"/>
              <a:t>χώρο όμως των εκδηλώσεων της «</a:t>
            </a:r>
            <a:r>
              <a:rPr lang="el-GR" sz="3100" dirty="0" err="1"/>
              <a:t>αλογίας</a:t>
            </a:r>
            <a:r>
              <a:rPr lang="el-GR" sz="3100" dirty="0"/>
              <a:t>», η τρέλα κατείχε μια ειδική θέση. </a:t>
            </a:r>
            <a:r>
              <a:rPr lang="el-GR" sz="3100" dirty="0" err="1"/>
              <a:t>Αφορμώμενος</a:t>
            </a:r>
            <a:r>
              <a:rPr lang="el-GR" sz="3100" dirty="0"/>
              <a:t> από την εκπληκτική πρακτική των αρχών του </a:t>
            </a:r>
            <a:r>
              <a:rPr lang="el-GR" sz="3100" dirty="0" smtClean="0"/>
              <a:t>18</a:t>
            </a:r>
            <a:r>
              <a:rPr lang="el-GR" sz="3100" baseline="30000" dirty="0" smtClean="0"/>
              <a:t>ου</a:t>
            </a:r>
            <a:r>
              <a:rPr lang="el-GR" sz="3100" dirty="0" smtClean="0"/>
              <a:t> αιώνα </a:t>
            </a:r>
            <a:r>
              <a:rPr lang="el-GR" sz="3100" dirty="0"/>
              <a:t>να εκθέτουν δημόσια τους τρελούς (διάσημα φρενοκομεία – «ζωολογικοί κήποι» της εποχής ήταν το </a:t>
            </a:r>
            <a:r>
              <a:rPr lang="el-GR" sz="3100" dirty="0" err="1"/>
              <a:t>Bethlem</a:t>
            </a:r>
            <a:r>
              <a:rPr lang="el-GR" sz="3100" dirty="0"/>
              <a:t> στη Βρετανία και το </a:t>
            </a:r>
            <a:r>
              <a:rPr lang="el-GR" sz="3100" dirty="0" err="1"/>
              <a:t>Bicêtre</a:t>
            </a:r>
            <a:r>
              <a:rPr lang="el-GR" sz="3100" dirty="0"/>
              <a:t> στη Γαλλία), ο </a:t>
            </a:r>
            <a:r>
              <a:rPr lang="el-GR" sz="3100" dirty="0" err="1"/>
              <a:t>Foucault</a:t>
            </a:r>
            <a:r>
              <a:rPr lang="el-GR" sz="3100" dirty="0"/>
              <a:t> επισημαίνει πως, στα μάτια των δυτικών της εποχής του Διαφωτισμού, οι τρελοί ήταν άνθρωποι που είχαν υποβιβασθεί  στο επίπεδο των ζώων, είχαν επιστρέψει στην κτηνώδη τους κατάσταση, </a:t>
            </a:r>
            <a:r>
              <a:rPr lang="el-GR" sz="3100" dirty="0" err="1"/>
              <a:t>απαρνούμενοι</a:t>
            </a:r>
            <a:r>
              <a:rPr lang="el-GR" sz="3100" dirty="0"/>
              <a:t> κάθε τι το ανθρώπινο στη φύση τους</a:t>
            </a:r>
            <a:r>
              <a:rPr lang="el-GR" sz="3100" dirty="0" smtClean="0"/>
              <a:t>.</a:t>
            </a:r>
            <a:endParaRPr lang="el-GR" sz="3100" dirty="0"/>
          </a:p>
          <a:p>
            <a:endParaRPr lang="el-GR"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τρέλα ως ηθική έκπτωση, ως </a:t>
            </a:r>
            <a:r>
              <a:rPr lang="el-GR" dirty="0" smtClean="0"/>
              <a:t>κτηνωδία 1</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708273" y="2348880"/>
            <a:ext cx="5727453" cy="3860303"/>
          </a:xfrm>
          <a:prstGeom prst="rect">
            <a:avLst/>
          </a:prstGeom>
          <a:ln>
            <a:solidFill>
              <a:schemeClr val="tx1"/>
            </a:solidFill>
          </a:ln>
        </p:spPr>
      </p:pic>
      <p:sp>
        <p:nvSpPr>
          <p:cNvPr id="5" name="Θέση κειμένου 1"/>
          <p:cNvSpPr txBox="1">
            <a:spLocks/>
          </p:cNvSpPr>
          <p:nvPr/>
        </p:nvSpPr>
        <p:spPr>
          <a:xfrm>
            <a:off x="3743907" y="180171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763688" y="1311871"/>
            <a:ext cx="5616624" cy="4212468"/>
          </a:xfrm>
          <a:prstGeom prst="rect">
            <a:avLst/>
          </a:prstGeom>
          <a:ln>
            <a:solidFill>
              <a:schemeClr val="tx1"/>
            </a:solidFill>
          </a:ln>
        </p:spPr>
      </p:pic>
      <p:sp>
        <p:nvSpPr>
          <p:cNvPr id="3" name="Θέση κειμένου 1"/>
          <p:cNvSpPr txBox="1">
            <a:spLocks/>
          </p:cNvSpPr>
          <p:nvPr/>
        </p:nvSpPr>
        <p:spPr>
          <a:xfrm>
            <a:off x="3743908" y="764704"/>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1619672" y="1268760"/>
            <a:ext cx="5939333" cy="4454500"/>
          </a:xfrm>
          <a:prstGeom prst="rect">
            <a:avLst/>
          </a:prstGeom>
          <a:ln>
            <a:solidFill>
              <a:schemeClr val="tx1"/>
            </a:solidFill>
          </a:ln>
        </p:spPr>
      </p:pic>
      <p:sp>
        <p:nvSpPr>
          <p:cNvPr id="3" name="Θέση κειμένου 1"/>
          <p:cNvSpPr txBox="1">
            <a:spLocks/>
          </p:cNvSpPr>
          <p:nvPr/>
        </p:nvSpPr>
        <p:spPr>
          <a:xfrm>
            <a:off x="3761246" y="764704"/>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19013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411760" y="1412776"/>
            <a:ext cx="4464496" cy="4476433"/>
          </a:xfrm>
          <a:prstGeom prst="rect">
            <a:avLst/>
          </a:prstGeom>
          <a:ln>
            <a:solidFill>
              <a:schemeClr val="tx1"/>
            </a:solidFill>
          </a:ln>
        </p:spPr>
      </p:pic>
      <p:sp>
        <p:nvSpPr>
          <p:cNvPr id="3" name="Θέση κειμένου 1"/>
          <p:cNvSpPr txBox="1">
            <a:spLocks/>
          </p:cNvSpPr>
          <p:nvPr/>
        </p:nvSpPr>
        <p:spPr>
          <a:xfrm>
            <a:off x="3815916" y="836712"/>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924617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δρόμος προς το άσυλο:  Τρέλα και δυτική κοινωνία, 1500 - 1800.</a:t>
            </a:r>
          </a:p>
        </p:txBody>
      </p:sp>
      <p:pic>
        <p:nvPicPr>
          <p:cNvPr id="4" name="Θέση περιεχομένου 3"/>
          <p:cNvPicPr>
            <a:picLocks noGrp="1" noChangeAspect="1"/>
          </p:cNvPicPr>
          <p:nvPr>
            <p:ph idx="1"/>
          </p:nvPr>
        </p:nvPicPr>
        <p:blipFill>
          <a:blip r:embed="rId3"/>
          <a:stretch>
            <a:fillRect/>
          </a:stretch>
        </p:blipFill>
        <p:spPr>
          <a:xfrm>
            <a:off x="2411760" y="2348880"/>
            <a:ext cx="4508604" cy="3860714"/>
          </a:xfrm>
          <a:prstGeom prst="rect">
            <a:avLst/>
          </a:prstGeom>
          <a:ln>
            <a:solidFill>
              <a:schemeClr val="tx1"/>
            </a:solidFill>
          </a:ln>
        </p:spPr>
      </p:pic>
      <p:sp>
        <p:nvSpPr>
          <p:cNvPr id="5" name="Θέση κειμένου 1"/>
          <p:cNvSpPr txBox="1">
            <a:spLocks/>
          </p:cNvSpPr>
          <p:nvPr/>
        </p:nvSpPr>
        <p:spPr>
          <a:xfrm>
            <a:off x="3743908" y="180171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051720" y="1412776"/>
            <a:ext cx="5472608" cy="4104456"/>
          </a:xfrm>
          <a:prstGeom prst="rect">
            <a:avLst/>
          </a:prstGeom>
          <a:ln>
            <a:solidFill>
              <a:schemeClr val="tx1"/>
            </a:solidFill>
          </a:ln>
        </p:spPr>
      </p:pic>
      <p:sp>
        <p:nvSpPr>
          <p:cNvPr id="3" name="Θέση κειμένου 1"/>
          <p:cNvSpPr txBox="1">
            <a:spLocks/>
          </p:cNvSpPr>
          <p:nvPr/>
        </p:nvSpPr>
        <p:spPr>
          <a:xfrm>
            <a:off x="3959932" y="865609"/>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562170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10130"/>
            <a:ext cx="4932035" cy="4652320"/>
          </a:xfrm>
        </p:spPr>
        <p:txBody>
          <a:bodyPr>
            <a:normAutofit fontScale="92500"/>
          </a:bodyPr>
          <a:lstStyle/>
          <a:p>
            <a:pPr>
              <a:lnSpc>
                <a:spcPct val="120000"/>
              </a:lnSpc>
              <a:spcBef>
                <a:spcPts val="0"/>
              </a:spcBef>
            </a:pPr>
            <a:r>
              <a:rPr lang="el-GR" sz="2400" dirty="0"/>
              <a:t>Η τρέλα εξέφραζε την κτηνωδία και </a:t>
            </a:r>
            <a:r>
              <a:rPr lang="el-GR" sz="2400" dirty="0" smtClean="0"/>
              <a:t>γι’ αυτό </a:t>
            </a:r>
            <a:r>
              <a:rPr lang="el-GR" sz="2400" dirty="0"/>
              <a:t>είχε καταστεί αξιοθέατο στις κοινωνίες του </a:t>
            </a:r>
            <a:r>
              <a:rPr lang="el-GR" sz="2400" dirty="0" smtClean="0"/>
              <a:t>18</a:t>
            </a:r>
            <a:r>
              <a:rPr lang="el-GR" sz="2400" baseline="30000" dirty="0" smtClean="0"/>
              <a:t>ου</a:t>
            </a:r>
            <a:r>
              <a:rPr lang="el-GR" sz="2400" dirty="0" smtClean="0"/>
              <a:t> αιώνα</a:t>
            </a:r>
            <a:r>
              <a:rPr lang="el-GR" sz="2400" dirty="0"/>
              <a:t>. Μέσα από την έκθεση των τρελών στα μάτια του κοινού (τους  δυστυχείς σιδηροδέσμιους </a:t>
            </a:r>
            <a:r>
              <a:rPr lang="el-GR" sz="2400" dirty="0" err="1"/>
              <a:t>τροφίμους</a:t>
            </a:r>
            <a:r>
              <a:rPr lang="el-GR" sz="2400" dirty="0"/>
              <a:t> του </a:t>
            </a:r>
            <a:r>
              <a:rPr lang="el-GR" sz="2400" dirty="0" err="1"/>
              <a:t>Bethlem</a:t>
            </a:r>
            <a:r>
              <a:rPr lang="el-GR" sz="2400" dirty="0"/>
              <a:t> υπολογίζεται ότι έβλεπαν περί τα 96.000 άτομα το χρόνο), ο </a:t>
            </a:r>
            <a:r>
              <a:rPr lang="el-GR" sz="2400" dirty="0" err="1"/>
              <a:t>Foucault</a:t>
            </a:r>
            <a:r>
              <a:rPr lang="el-GR" sz="2400" dirty="0"/>
              <a:t> διακρίνει τη νέα σύλληψη της τρέλας ως της έσχατης κατάπτωσης του ανθρώπινου είδους. </a:t>
            </a:r>
          </a:p>
          <a:p>
            <a:pPr marL="0"/>
            <a:endParaRPr lang="el-GR" sz="2400" dirty="0"/>
          </a:p>
        </p:txBody>
      </p:sp>
      <p:pic>
        <p:nvPicPr>
          <p:cNvPr id="5" name="Εικόνα 4"/>
          <p:cNvPicPr>
            <a:picLocks noChangeAspect="1"/>
          </p:cNvPicPr>
          <p:nvPr/>
        </p:nvPicPr>
        <p:blipFill>
          <a:blip r:embed="rId3"/>
          <a:stretch>
            <a:fillRect/>
          </a:stretch>
        </p:blipFill>
        <p:spPr>
          <a:xfrm>
            <a:off x="5887806" y="1895422"/>
            <a:ext cx="2737330" cy="4281737"/>
          </a:xfrm>
          <a:prstGeom prst="rect">
            <a:avLst/>
          </a:prstGeom>
          <a:ln>
            <a:solidFill>
              <a:schemeClr val="tx1"/>
            </a:solidFill>
          </a:ln>
        </p:spPr>
      </p:pic>
      <p:sp>
        <p:nvSpPr>
          <p:cNvPr id="4" name="Θέση κειμένου 1"/>
          <p:cNvSpPr txBox="1">
            <a:spLocks/>
          </p:cNvSpPr>
          <p:nvPr/>
        </p:nvSpPr>
        <p:spPr>
          <a:xfrm>
            <a:off x="6588224" y="1348255"/>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8</a:t>
            </a:r>
            <a:r>
              <a:rPr lang="en-US" sz="2800" dirty="0" smtClean="0"/>
              <a:t>.</a:t>
            </a:r>
            <a:endParaRPr lang="el-GR" sz="2800" dirty="0"/>
          </a:p>
          <a:p>
            <a:pPr marL="0" indent="0">
              <a:buNone/>
            </a:pPr>
            <a:endParaRPr lang="el-GR" sz="2800" dirty="0"/>
          </a:p>
        </p:txBody>
      </p:sp>
      <p:sp>
        <p:nvSpPr>
          <p:cNvPr id="7" name="Title 1"/>
          <p:cNvSpPr txBox="1">
            <a:spLocks/>
          </p:cNvSpPr>
          <p:nvPr/>
        </p:nvSpPr>
        <p:spPr>
          <a:xfrm>
            <a:off x="395536" y="47589"/>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b="0" kern="1200">
                <a:solidFill>
                  <a:srgbClr val="5075BC"/>
                </a:solidFill>
                <a:latin typeface="+mj-lt"/>
                <a:ea typeface="+mj-ea"/>
                <a:cs typeface="+mj-cs"/>
              </a:defRPr>
            </a:lvl1pPr>
          </a:lstStyle>
          <a:p>
            <a:r>
              <a:rPr lang="el-GR" dirty="0" smtClean="0"/>
              <a:t>Η τρέλα ως ηθική έκπτωση, ως κτηνωδία 2</a:t>
            </a:r>
            <a:endParaRPr lang="el-GR" dirty="0"/>
          </a:p>
        </p:txBody>
      </p:sp>
    </p:spTree>
    <p:extLst>
      <p:ext uri="{BB962C8B-B14F-4D97-AF65-F5344CB8AC3E}">
        <p14:creationId xmlns:p14="http://schemas.microsoft.com/office/powerpoint/2010/main" val="1800511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τρέλα ως ηθική έκπτωση, ως </a:t>
            </a:r>
            <a:r>
              <a:rPr lang="el-GR" dirty="0" smtClean="0"/>
              <a:t>κτηνωδία 3</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a:t>Κεντρική θέση στη διερεύνηση του </a:t>
            </a:r>
            <a:r>
              <a:rPr lang="el-GR" sz="2400" dirty="0" err="1"/>
              <a:t>Foucault</a:t>
            </a:r>
            <a:r>
              <a:rPr lang="el-GR" sz="2400" dirty="0"/>
              <a:t> κατέχει τέλος η επισήμανση ότι η σύγχρονη ψυχιατρική προσέγγιση στα ψυχικά νοσήματα και ο θεσμός του ψυχιατρικού ασύλου έχουν ασυνείδητα στηριχθεί σε στοιχεία της «κλασικής θεώρησης της τρέλας». </a:t>
            </a:r>
          </a:p>
          <a:p>
            <a:pPr>
              <a:lnSpc>
                <a:spcPct val="120000"/>
              </a:lnSpc>
            </a:pPr>
            <a:r>
              <a:rPr lang="el-GR" sz="2400" dirty="0" smtClean="0"/>
              <a:t>Πέρα </a:t>
            </a:r>
            <a:r>
              <a:rPr lang="el-GR" sz="2400" dirty="0"/>
              <a:t>από την παθολογική αντικειμενικότητα της τρέλας, την οποία προβάλλει στην ιστορική διαδρομή της η ψυχιατρική επιστήμη, η «τρέλα» εξακολουθεί κατά τον </a:t>
            </a:r>
            <a:r>
              <a:rPr lang="el-GR" sz="2400" dirty="0" err="1"/>
              <a:t>Foucault</a:t>
            </a:r>
            <a:r>
              <a:rPr lang="el-GR" sz="2400" dirty="0"/>
              <a:t> να ορίζεται με βάση «την ηθική του παραλογισμού και το σκάνδαλο της ανθρώπινης κτηνωδίας».</a:t>
            </a:r>
          </a:p>
          <a:p>
            <a:endParaRPr lang="el-GR" sz="2400" dirty="0"/>
          </a:p>
        </p:txBody>
      </p:sp>
    </p:spTree>
    <p:extLst>
      <p:ext uri="{BB962C8B-B14F-4D97-AF65-F5344CB8AC3E}">
        <p14:creationId xmlns:p14="http://schemas.microsoft.com/office/powerpoint/2010/main" val="6279628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1</a:t>
            </a:r>
            <a:endParaRPr lang="el-GR" sz="3200" dirty="0"/>
          </a:p>
        </p:txBody>
      </p:sp>
      <p:pic>
        <p:nvPicPr>
          <p:cNvPr id="4" name="Θέση περιεχομένου 3"/>
          <p:cNvPicPr>
            <a:picLocks noGrp="1" noChangeAspect="1"/>
          </p:cNvPicPr>
          <p:nvPr>
            <p:ph idx="1"/>
          </p:nvPr>
        </p:nvPicPr>
        <p:blipFill>
          <a:blip r:embed="rId3"/>
          <a:stretch>
            <a:fillRect/>
          </a:stretch>
        </p:blipFill>
        <p:spPr>
          <a:xfrm>
            <a:off x="1666020" y="2136987"/>
            <a:ext cx="5832648" cy="3748448"/>
          </a:xfrm>
          <a:prstGeom prst="rect">
            <a:avLst/>
          </a:prstGeom>
        </p:spPr>
      </p:pic>
      <p:sp>
        <p:nvSpPr>
          <p:cNvPr id="5" name="Θέση κειμένου 1"/>
          <p:cNvSpPr txBox="1">
            <a:spLocks/>
          </p:cNvSpPr>
          <p:nvPr/>
        </p:nvSpPr>
        <p:spPr>
          <a:xfrm>
            <a:off x="3754252" y="1566676"/>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655136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2</a:t>
            </a:r>
            <a:endParaRPr lang="el-GR" sz="3200" dirty="0"/>
          </a:p>
        </p:txBody>
      </p:sp>
      <p:sp>
        <p:nvSpPr>
          <p:cNvPr id="3" name="Content Placeholder 2"/>
          <p:cNvSpPr>
            <a:spLocks noGrp="1"/>
          </p:cNvSpPr>
          <p:nvPr>
            <p:ph idx="1"/>
          </p:nvPr>
        </p:nvSpPr>
        <p:spPr/>
        <p:txBody>
          <a:bodyPr>
            <a:normAutofit/>
          </a:bodyPr>
          <a:lstStyle/>
          <a:p>
            <a:pPr>
              <a:lnSpc>
                <a:spcPct val="120000"/>
              </a:lnSpc>
              <a:spcBef>
                <a:spcPts val="0"/>
              </a:spcBef>
            </a:pPr>
            <a:r>
              <a:rPr lang="el-GR" sz="2400" dirty="0" err="1"/>
              <a:t>Eric</a:t>
            </a:r>
            <a:r>
              <a:rPr lang="el-GR" sz="2400" dirty="0"/>
              <a:t> </a:t>
            </a:r>
            <a:r>
              <a:rPr lang="el-GR" sz="2400" dirty="0" err="1"/>
              <a:t>Midelfort</a:t>
            </a:r>
            <a:r>
              <a:rPr lang="el-GR" sz="2400" dirty="0"/>
              <a:t>: Ιστορική ανακρίβεια της </a:t>
            </a:r>
            <a:r>
              <a:rPr lang="el-GR" sz="2400" dirty="0" err="1"/>
              <a:t>φουκωικής</a:t>
            </a:r>
            <a:r>
              <a:rPr lang="el-GR" sz="2400" dirty="0"/>
              <a:t> εικόνας του “πλοίου των τρελών” (</a:t>
            </a:r>
            <a:r>
              <a:rPr lang="el-GR" sz="2400" dirty="0" err="1"/>
              <a:t>Narrenschiff</a:t>
            </a:r>
            <a:r>
              <a:rPr lang="el-GR" sz="2400" dirty="0"/>
              <a:t>), της υποτιθέμενης δηλαδή ελεύθερης περιφοράς των τρελών με ειδικά πλοία στον ποταμό Ρήνο κατά τη διάρκεια της Πρώιμης Νεότερης Περιόδου. </a:t>
            </a:r>
          </a:p>
          <a:p>
            <a:pPr>
              <a:lnSpc>
                <a:spcPct val="120000"/>
              </a:lnSpc>
              <a:spcBef>
                <a:spcPts val="0"/>
              </a:spcBef>
            </a:pPr>
            <a:r>
              <a:rPr lang="el-GR" sz="2400" dirty="0" smtClean="0"/>
              <a:t>Αμφισβήτηση </a:t>
            </a:r>
            <a:r>
              <a:rPr lang="el-GR" sz="2400" dirty="0"/>
              <a:t>του παραλληλισμού ανάμεσα στον εγκλεισμό των λεπρών στα λεπροκομεία του Μεσαίωνα και στον «μεγάλο εγκλεισμό» των τρελών του </a:t>
            </a:r>
            <a:r>
              <a:rPr lang="el-GR" sz="2400" dirty="0" smtClean="0"/>
              <a:t>18</a:t>
            </a:r>
            <a:r>
              <a:rPr lang="el-GR" sz="2400" baseline="30000" dirty="0" smtClean="0"/>
              <a:t>ου</a:t>
            </a:r>
            <a:r>
              <a:rPr lang="el-GR" sz="2400" dirty="0" smtClean="0"/>
              <a:t> αιώνα.</a:t>
            </a:r>
            <a:endParaRPr lang="el-GR" sz="2400" dirty="0"/>
          </a:p>
        </p:txBody>
      </p:sp>
    </p:spTree>
    <p:extLst>
      <p:ext uri="{BB962C8B-B14F-4D97-AF65-F5344CB8AC3E}">
        <p14:creationId xmlns:p14="http://schemas.microsoft.com/office/powerpoint/2010/main" val="1455271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3</a:t>
            </a:r>
            <a:endParaRPr lang="el-GR" sz="3200" dirty="0"/>
          </a:p>
        </p:txBody>
      </p:sp>
      <p:sp>
        <p:nvSpPr>
          <p:cNvPr id="3" name="Content Placeholder 2"/>
          <p:cNvSpPr>
            <a:spLocks noGrp="1"/>
          </p:cNvSpPr>
          <p:nvPr>
            <p:ph idx="1"/>
          </p:nvPr>
        </p:nvSpPr>
        <p:spPr/>
        <p:txBody>
          <a:bodyPr>
            <a:normAutofit/>
          </a:bodyPr>
          <a:lstStyle/>
          <a:p>
            <a:pPr>
              <a:lnSpc>
                <a:spcPct val="120000"/>
              </a:lnSpc>
            </a:pPr>
            <a:r>
              <a:rPr lang="el-GR" sz="2400" dirty="0" smtClean="0"/>
              <a:t>Ο </a:t>
            </a:r>
            <a:r>
              <a:rPr lang="el-GR" sz="2400" dirty="0" err="1"/>
              <a:t>Midelfort</a:t>
            </a:r>
            <a:r>
              <a:rPr lang="el-GR" sz="2400" dirty="0"/>
              <a:t> καταλήγει σε μια συνολική απόρριψη του έργου του </a:t>
            </a:r>
            <a:r>
              <a:rPr lang="el-GR" sz="2400" dirty="0" err="1"/>
              <a:t>Foucault</a:t>
            </a:r>
            <a:r>
              <a:rPr lang="el-GR" sz="2400" dirty="0"/>
              <a:t>, η οποία όμως στηρίζεται σε κρίσιμα σημεία σε μια βασική παρερμηνεία των διατυπώσεων του </a:t>
            </a:r>
            <a:r>
              <a:rPr lang="el-GR" sz="2400" dirty="0" err="1"/>
              <a:t>γάλλου</a:t>
            </a:r>
            <a:r>
              <a:rPr lang="el-GR" sz="2400" dirty="0"/>
              <a:t> στοχαστή.</a:t>
            </a:r>
          </a:p>
          <a:p>
            <a:pPr>
              <a:lnSpc>
                <a:spcPct val="120000"/>
              </a:lnSpc>
            </a:pPr>
            <a:r>
              <a:rPr lang="el-GR" sz="2400" dirty="0" err="1" smtClean="0"/>
              <a:t>Eric</a:t>
            </a:r>
            <a:r>
              <a:rPr lang="el-GR" sz="2400" dirty="0" smtClean="0"/>
              <a:t> </a:t>
            </a:r>
            <a:r>
              <a:rPr lang="el-GR" sz="2400" dirty="0" err="1"/>
              <a:t>Midelfort</a:t>
            </a:r>
            <a:r>
              <a:rPr lang="el-GR" sz="2400" dirty="0"/>
              <a:t>, “</a:t>
            </a:r>
            <a:r>
              <a:rPr lang="el-GR" sz="2400" dirty="0" err="1"/>
              <a:t>Madness</a:t>
            </a:r>
            <a:r>
              <a:rPr lang="el-GR" sz="2400" dirty="0"/>
              <a:t> and </a:t>
            </a:r>
            <a:r>
              <a:rPr lang="el-GR" sz="2400" dirty="0" err="1"/>
              <a:t>Civilization</a:t>
            </a:r>
            <a:r>
              <a:rPr lang="el-GR" sz="2400" dirty="0"/>
              <a:t> in </a:t>
            </a:r>
            <a:r>
              <a:rPr lang="el-GR" sz="2400" dirty="0" err="1"/>
              <a:t>Early</a:t>
            </a:r>
            <a:r>
              <a:rPr lang="el-GR" sz="2400" dirty="0"/>
              <a:t> </a:t>
            </a:r>
            <a:r>
              <a:rPr lang="el-GR" sz="2400" dirty="0" err="1"/>
              <a:t>Modern</a:t>
            </a:r>
            <a:r>
              <a:rPr lang="el-GR" sz="2400" dirty="0"/>
              <a:t> Europe”, B</a:t>
            </a:r>
            <a:r>
              <a:rPr lang="el-GR" sz="2400" dirty="0" smtClean="0"/>
              <a:t>. C. </a:t>
            </a:r>
            <a:r>
              <a:rPr lang="el-GR" sz="2400" dirty="0" err="1" smtClean="0"/>
              <a:t>Malament</a:t>
            </a:r>
            <a:r>
              <a:rPr lang="el-GR" sz="2400" dirty="0" smtClean="0"/>
              <a:t> </a:t>
            </a:r>
            <a:r>
              <a:rPr lang="el-GR" sz="2400" dirty="0"/>
              <a:t>(</a:t>
            </a:r>
            <a:r>
              <a:rPr lang="el-GR" sz="2400" dirty="0" err="1"/>
              <a:t>επιμ</a:t>
            </a:r>
            <a:r>
              <a:rPr lang="el-GR" sz="2400" dirty="0"/>
              <a:t>.), </a:t>
            </a:r>
            <a:r>
              <a:rPr lang="el-GR" sz="2400" dirty="0" err="1"/>
              <a:t>After</a:t>
            </a:r>
            <a:r>
              <a:rPr lang="el-GR" sz="2400" dirty="0"/>
              <a:t> the </a:t>
            </a:r>
            <a:r>
              <a:rPr lang="el-GR" sz="2400" dirty="0" err="1"/>
              <a:t>Reformation</a:t>
            </a:r>
            <a:r>
              <a:rPr lang="el-GR" sz="2400" dirty="0"/>
              <a:t>: </a:t>
            </a:r>
            <a:r>
              <a:rPr lang="el-GR" sz="2400" dirty="0" err="1"/>
              <a:t>Essays</a:t>
            </a:r>
            <a:r>
              <a:rPr lang="el-GR" sz="2400" dirty="0"/>
              <a:t> in </a:t>
            </a:r>
            <a:r>
              <a:rPr lang="el-GR" sz="2400" dirty="0" err="1"/>
              <a:t>Honor</a:t>
            </a:r>
            <a:r>
              <a:rPr lang="el-GR" sz="2400" dirty="0"/>
              <a:t> of J</a:t>
            </a:r>
            <a:r>
              <a:rPr lang="el-GR" sz="2400" dirty="0" smtClean="0"/>
              <a:t>. H. </a:t>
            </a:r>
            <a:r>
              <a:rPr lang="el-GR" sz="2400" dirty="0" err="1" smtClean="0"/>
              <a:t>Hexter</a:t>
            </a:r>
            <a:r>
              <a:rPr lang="el-GR" sz="2400" dirty="0"/>
              <a:t>, </a:t>
            </a:r>
            <a:r>
              <a:rPr lang="el-GR" sz="2400" dirty="0" err="1"/>
              <a:t>University</a:t>
            </a:r>
            <a:r>
              <a:rPr lang="el-GR" sz="2400" dirty="0"/>
              <a:t> of </a:t>
            </a:r>
            <a:r>
              <a:rPr lang="el-GR" sz="2400" dirty="0" err="1"/>
              <a:t>Pennsylvania</a:t>
            </a:r>
            <a:r>
              <a:rPr lang="el-GR" sz="2400" dirty="0"/>
              <a:t> </a:t>
            </a:r>
            <a:r>
              <a:rPr lang="el-GR" sz="2400" dirty="0" err="1"/>
              <a:t>Press</a:t>
            </a:r>
            <a:r>
              <a:rPr lang="el-GR" sz="2400" dirty="0"/>
              <a:t> 1980, σ</a:t>
            </a:r>
            <a:r>
              <a:rPr lang="el-GR" sz="2400" dirty="0" smtClean="0"/>
              <a:t>. 249</a:t>
            </a:r>
            <a:r>
              <a:rPr lang="el-GR" sz="2400" dirty="0"/>
              <a:t>, 254. </a:t>
            </a:r>
          </a:p>
          <a:p>
            <a:endParaRPr lang="el-GR" sz="2400" dirty="0"/>
          </a:p>
        </p:txBody>
      </p:sp>
    </p:spTree>
    <p:extLst>
      <p:ext uri="{BB962C8B-B14F-4D97-AF65-F5344CB8AC3E}">
        <p14:creationId xmlns:p14="http://schemas.microsoft.com/office/powerpoint/2010/main" val="2742029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4</a:t>
            </a:r>
            <a:endParaRPr lang="el-GR" sz="3200" dirty="0"/>
          </a:p>
        </p:txBody>
      </p:sp>
      <p:sp>
        <p:nvSpPr>
          <p:cNvPr id="3" name="Content Placeholder 2"/>
          <p:cNvSpPr>
            <a:spLocks noGrp="1"/>
          </p:cNvSpPr>
          <p:nvPr>
            <p:ph idx="1"/>
          </p:nvPr>
        </p:nvSpPr>
        <p:spPr/>
        <p:txBody>
          <a:bodyPr>
            <a:normAutofit/>
          </a:bodyPr>
          <a:lstStyle/>
          <a:p>
            <a:pPr>
              <a:lnSpc>
                <a:spcPct val="120000"/>
              </a:lnSpc>
              <a:spcBef>
                <a:spcPts val="0"/>
              </a:spcBef>
            </a:pPr>
            <a:r>
              <a:rPr lang="el-GR" sz="2400" dirty="0" err="1" smtClean="0"/>
              <a:t>Εric</a:t>
            </a:r>
            <a:r>
              <a:rPr lang="el-GR" sz="2400" dirty="0" smtClean="0"/>
              <a:t> </a:t>
            </a:r>
            <a:r>
              <a:rPr lang="el-GR" sz="2400" dirty="0" err="1"/>
              <a:t>Midelfort</a:t>
            </a:r>
            <a:r>
              <a:rPr lang="el-GR" sz="2400" dirty="0"/>
              <a:t>, </a:t>
            </a:r>
            <a:r>
              <a:rPr lang="el-GR" sz="2400" dirty="0" err="1"/>
              <a:t>Mad</a:t>
            </a:r>
            <a:r>
              <a:rPr lang="el-GR" sz="2400" dirty="0"/>
              <a:t> </a:t>
            </a:r>
            <a:r>
              <a:rPr lang="el-GR" sz="2400" dirty="0" err="1"/>
              <a:t>Princes</a:t>
            </a:r>
            <a:r>
              <a:rPr lang="el-GR" sz="2400" dirty="0"/>
              <a:t> of </a:t>
            </a:r>
            <a:r>
              <a:rPr lang="el-GR" sz="2400" dirty="0" err="1"/>
              <a:t>Renaissance</a:t>
            </a:r>
            <a:r>
              <a:rPr lang="el-GR" sz="2400" dirty="0"/>
              <a:t> </a:t>
            </a:r>
            <a:r>
              <a:rPr lang="el-GR" sz="2400" dirty="0" err="1"/>
              <a:t>Germany</a:t>
            </a:r>
            <a:r>
              <a:rPr lang="el-GR" sz="2400" dirty="0"/>
              <a:t>, </a:t>
            </a:r>
            <a:r>
              <a:rPr lang="el-GR" sz="2400" dirty="0" err="1"/>
              <a:t>Virginia</a:t>
            </a:r>
            <a:r>
              <a:rPr lang="el-GR" sz="2400" dirty="0"/>
              <a:t> </a:t>
            </a:r>
            <a:r>
              <a:rPr lang="el-GR" sz="2400" dirty="0" err="1"/>
              <a:t>University</a:t>
            </a:r>
            <a:r>
              <a:rPr lang="el-GR" sz="2400" dirty="0"/>
              <a:t> </a:t>
            </a:r>
            <a:r>
              <a:rPr lang="el-GR" sz="2400" dirty="0" err="1"/>
              <a:t>Press</a:t>
            </a:r>
            <a:r>
              <a:rPr lang="el-GR" sz="2400" dirty="0"/>
              <a:t>, 1994 : Περί τις τριάντα υποθέσεις διαγνωσμένων «τρελών», μελών της παραδοσιακής αριστοκρατίας, αλλά και δυναστικών οίκων της Αγίας Ρωμαϊκής Αυτοκρατορίας, από τα τέλη του </a:t>
            </a:r>
            <a:r>
              <a:rPr lang="el-GR" sz="2400" dirty="0" smtClean="0"/>
              <a:t>15</a:t>
            </a:r>
            <a:r>
              <a:rPr lang="el-GR" sz="2400" baseline="30000" dirty="0" smtClean="0"/>
              <a:t>ου</a:t>
            </a:r>
            <a:r>
              <a:rPr lang="el-GR" sz="2400" dirty="0" smtClean="0"/>
              <a:t> έως </a:t>
            </a:r>
            <a:r>
              <a:rPr lang="el-GR" sz="2400" dirty="0"/>
              <a:t>τις αρχές του </a:t>
            </a:r>
            <a:r>
              <a:rPr lang="el-GR" sz="2400" dirty="0" smtClean="0"/>
              <a:t>17</a:t>
            </a:r>
            <a:r>
              <a:rPr lang="el-GR" sz="2400" baseline="30000" dirty="0" smtClean="0"/>
              <a:t>ου</a:t>
            </a:r>
            <a:r>
              <a:rPr lang="el-GR" sz="2400" dirty="0" smtClean="0"/>
              <a:t>  </a:t>
            </a:r>
            <a:r>
              <a:rPr lang="el-GR" sz="2400" dirty="0"/>
              <a:t>αιώνα. Βαθμιαία «</a:t>
            </a:r>
            <a:r>
              <a:rPr lang="el-GR" sz="2400" dirty="0" err="1"/>
              <a:t>ιατρικοποίηση</a:t>
            </a:r>
            <a:r>
              <a:rPr lang="el-GR" sz="2400" dirty="0"/>
              <a:t>» της τρέλας σε μια χρονική περίοδο αρκετά προγενέστερη από εκείνη που κατέδειξε ο </a:t>
            </a:r>
            <a:r>
              <a:rPr lang="el-GR" sz="2400" dirty="0" err="1"/>
              <a:t>Foucault</a:t>
            </a:r>
            <a:r>
              <a:rPr lang="el-GR" sz="2400" dirty="0"/>
              <a:t>. </a:t>
            </a:r>
          </a:p>
          <a:p>
            <a:endParaRPr lang="el-GR" sz="2400" dirty="0"/>
          </a:p>
        </p:txBody>
      </p:sp>
    </p:spTree>
    <p:extLst>
      <p:ext uri="{BB962C8B-B14F-4D97-AF65-F5344CB8AC3E}">
        <p14:creationId xmlns:p14="http://schemas.microsoft.com/office/powerpoint/2010/main" val="2690576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5</a:t>
            </a:r>
            <a:endParaRPr lang="el-GR" sz="3200"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Σημαντική </a:t>
            </a:r>
            <a:r>
              <a:rPr lang="el-GR" sz="2400" dirty="0"/>
              <a:t>δυσχέρεια στη μελέτη του </a:t>
            </a:r>
            <a:r>
              <a:rPr lang="el-GR" sz="2400" dirty="0" err="1"/>
              <a:t>Midelfort</a:t>
            </a:r>
            <a:r>
              <a:rPr lang="el-GR" sz="2400" dirty="0"/>
              <a:t> συνιστά η ευγενική καταγωγή των ασθενών του. Παράφρονες όπως ο </a:t>
            </a:r>
            <a:r>
              <a:rPr lang="el-GR" sz="2400" dirty="0" err="1"/>
              <a:t>Heinrich</a:t>
            </a:r>
            <a:r>
              <a:rPr lang="el-GR" sz="2400" dirty="0"/>
              <a:t> της </a:t>
            </a:r>
            <a:r>
              <a:rPr lang="el-GR" sz="2400" dirty="0" err="1"/>
              <a:t>Βυττεμβέργης</a:t>
            </a:r>
            <a:r>
              <a:rPr lang="el-GR" sz="2400" dirty="0"/>
              <a:t> ή ο Φρειδερίκος του </a:t>
            </a:r>
            <a:r>
              <a:rPr lang="el-GR" sz="2400" dirty="0" err="1"/>
              <a:t>Brandenburg-Ansbach</a:t>
            </a:r>
            <a:r>
              <a:rPr lang="el-GR" sz="2400" dirty="0"/>
              <a:t> τέθηκαν υπό επιτροπεία από τους συγγενείς τους, οι οποίοι θεώρησαν πως η τρέλα υψηλά ιστάμενων προσώπων έπρεπε να αντιμετωπίζεται από τους «βασιλικούς και όχι από ιατρικούς συμβούλους». </a:t>
            </a:r>
          </a:p>
          <a:p>
            <a:endParaRPr lang="el-GR" sz="2400" dirty="0"/>
          </a:p>
        </p:txBody>
      </p:sp>
    </p:spTree>
    <p:extLst>
      <p:ext uri="{BB962C8B-B14F-4D97-AF65-F5344CB8AC3E}">
        <p14:creationId xmlns:p14="http://schemas.microsoft.com/office/powerpoint/2010/main" val="4268958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6</a:t>
            </a:r>
            <a:endParaRPr lang="el-GR" sz="3200" dirty="0"/>
          </a:p>
        </p:txBody>
      </p:sp>
      <p:sp>
        <p:nvSpPr>
          <p:cNvPr id="3" name="Content Placeholder 2"/>
          <p:cNvSpPr>
            <a:spLocks noGrp="1"/>
          </p:cNvSpPr>
          <p:nvPr>
            <p:ph idx="1"/>
          </p:nvPr>
        </p:nvSpPr>
        <p:spPr/>
        <p:txBody>
          <a:bodyPr>
            <a:noAutofit/>
          </a:bodyPr>
          <a:lstStyle/>
          <a:p>
            <a:pPr>
              <a:lnSpc>
                <a:spcPct val="120000"/>
              </a:lnSpc>
            </a:pPr>
            <a:r>
              <a:rPr lang="el-GR" sz="2400" dirty="0" smtClean="0"/>
              <a:t>Ο </a:t>
            </a:r>
            <a:r>
              <a:rPr lang="el-GR" sz="2400" dirty="0"/>
              <a:t>εγκλεισμός των δύο ηγεμόνων εξυπηρετούσε συνεπώς πολιτικούς σχεδιασμούς και η μη αντιμετώπισή τους με ιατρικούς όρους δεν σήμαινε πως δεν αναγνωριζόταν η πάθησή τους. </a:t>
            </a:r>
          </a:p>
          <a:p>
            <a:pPr>
              <a:lnSpc>
                <a:spcPct val="120000"/>
              </a:lnSpc>
            </a:pPr>
            <a:r>
              <a:rPr lang="el-GR" sz="2400" dirty="0" smtClean="0"/>
              <a:t>Πρακτική </a:t>
            </a:r>
            <a:r>
              <a:rPr lang="el-GR" sz="2400" dirty="0"/>
              <a:t>ενδογαμίας των αριστοκρατικών οίκων της περιόδου, γεγονός που πολλαπλασίαζε τις κληρονομικές νόσους και τις διανοητικές αναπηρίες (ένα από τα δύο βασικά οικογενειακά δένδρα που εξετάζει ο </a:t>
            </a:r>
            <a:r>
              <a:rPr lang="el-GR" sz="2400" dirty="0" err="1"/>
              <a:t>Midelfort</a:t>
            </a:r>
            <a:r>
              <a:rPr lang="el-GR" sz="2400" dirty="0"/>
              <a:t> προερχόταν από τον άτυχο γάμο του Φιλίππου του Ωραίου με την Ιωάννα «την Τρελή» της Ισπανίας).</a:t>
            </a:r>
          </a:p>
          <a:p>
            <a:endParaRPr lang="el-GR" sz="2400" dirty="0"/>
          </a:p>
        </p:txBody>
      </p:sp>
    </p:spTree>
    <p:extLst>
      <p:ext uri="{BB962C8B-B14F-4D97-AF65-F5344CB8AC3E}">
        <p14:creationId xmlns:p14="http://schemas.microsoft.com/office/powerpoint/2010/main" val="1937178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7</a:t>
            </a:r>
            <a:endParaRPr lang="el-GR" sz="3200" dirty="0"/>
          </a:p>
        </p:txBody>
      </p:sp>
      <p:sp>
        <p:nvSpPr>
          <p:cNvPr id="3" name="Content Placeholder 2"/>
          <p:cNvSpPr>
            <a:spLocks noGrp="1"/>
          </p:cNvSpPr>
          <p:nvPr>
            <p:ph idx="1"/>
          </p:nvPr>
        </p:nvSpPr>
        <p:spPr/>
        <p:txBody>
          <a:bodyPr>
            <a:noAutofit/>
          </a:bodyPr>
          <a:lstStyle/>
          <a:p>
            <a:pPr>
              <a:lnSpc>
                <a:spcPct val="90000"/>
              </a:lnSpc>
            </a:pPr>
            <a:r>
              <a:rPr lang="el-GR" sz="2400" dirty="0" smtClean="0"/>
              <a:t>Η </a:t>
            </a:r>
            <a:r>
              <a:rPr lang="el-GR" sz="2400" dirty="0"/>
              <a:t>επίκληση της ιατρικής συνδρομής σε μεταγενέστερες περιπτώσεις οδήγησε σε πληθώρα διαγνώσεων και θεραπευτικών αγωγών: Ο Φίλιππος του </a:t>
            </a:r>
            <a:r>
              <a:rPr lang="el-GR" sz="2400" dirty="0" err="1"/>
              <a:t>Mecklenburg</a:t>
            </a:r>
            <a:r>
              <a:rPr lang="el-GR" sz="2400" dirty="0"/>
              <a:t> - ο οποίος είχε δεχθεί χτύπημα στο πλευρό του προσώπου σε διαγωνισμό κονταρομαχίας και που θα μπορούσε να διαγνωσθεί στον </a:t>
            </a:r>
            <a:r>
              <a:rPr lang="el-GR" sz="2400" dirty="0" smtClean="0"/>
              <a:t>20</a:t>
            </a:r>
            <a:r>
              <a:rPr lang="el-GR" sz="2400" baseline="30000" dirty="0" smtClean="0"/>
              <a:t>ο</a:t>
            </a:r>
            <a:r>
              <a:rPr lang="el-GR" sz="2400" dirty="0" smtClean="0"/>
              <a:t> αιώνα </a:t>
            </a:r>
            <a:r>
              <a:rPr lang="el-GR" sz="2400" dirty="0"/>
              <a:t>ως καταθλιπτικός, χαρακτηρίσθηκε από «μελαγχολικός», «χολερικός-φλεγματικός», έως και «ερωτοχτυπημένος», ενώ του </a:t>
            </a:r>
            <a:r>
              <a:rPr lang="el-GR" sz="2400" dirty="0" err="1"/>
              <a:t>συνεστήθη</a:t>
            </a:r>
            <a:r>
              <a:rPr lang="el-GR" sz="2400" dirty="0"/>
              <a:t> να τρώει ορτύκια και να αποφεύγει τα υδρόβια πουλιά, να εισπνεύσει φύλλα δάφνης και σειρά άλλων θεραπευτικών μέτρων. </a:t>
            </a:r>
            <a:endParaRPr lang="el-GR" sz="2400" dirty="0" smtClean="0"/>
          </a:p>
          <a:p>
            <a:pPr>
              <a:lnSpc>
                <a:spcPct val="90000"/>
              </a:lnSpc>
            </a:pPr>
            <a:r>
              <a:rPr lang="el-GR" sz="2400" dirty="0" smtClean="0"/>
              <a:t>Ο </a:t>
            </a:r>
            <a:r>
              <a:rPr lang="el-GR" sz="2400" dirty="0" err="1"/>
              <a:t>Midelfort</a:t>
            </a:r>
            <a:r>
              <a:rPr lang="el-GR" sz="2400" dirty="0"/>
              <a:t> επισημαίνει πως οι ιατροί του </a:t>
            </a:r>
            <a:r>
              <a:rPr lang="el-GR" sz="2400" dirty="0" err="1"/>
              <a:t>γερμανού</a:t>
            </a:r>
            <a:r>
              <a:rPr lang="el-GR" sz="2400" dirty="0"/>
              <a:t> ηγεμόνα αγνόησαν παντελώς το τραύμα που είχε δεχθεί στην κονταρομαχία. </a:t>
            </a:r>
          </a:p>
          <a:p>
            <a:pPr>
              <a:lnSpc>
                <a:spcPct val="90000"/>
              </a:lnSpc>
            </a:pPr>
            <a:endParaRPr lang="el-GR" sz="2400" dirty="0"/>
          </a:p>
        </p:txBody>
      </p:sp>
    </p:spTree>
    <p:extLst>
      <p:ext uri="{BB962C8B-B14F-4D97-AF65-F5344CB8AC3E}">
        <p14:creationId xmlns:p14="http://schemas.microsoft.com/office/powerpoint/2010/main" val="1054081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1</a:t>
            </a:r>
            <a:endParaRPr lang="el-GR" dirty="0"/>
          </a:p>
        </p:txBody>
      </p:sp>
      <p:sp>
        <p:nvSpPr>
          <p:cNvPr id="3" name="Content Placeholder 2"/>
          <p:cNvSpPr>
            <a:spLocks noGrp="1"/>
          </p:cNvSpPr>
          <p:nvPr>
            <p:ph idx="1"/>
          </p:nvPr>
        </p:nvSpPr>
        <p:spPr/>
        <p:txBody>
          <a:bodyPr>
            <a:noAutofit/>
          </a:bodyPr>
          <a:lstStyle/>
          <a:p>
            <a:pPr>
              <a:lnSpc>
                <a:spcPct val="90000"/>
              </a:lnSpc>
            </a:pPr>
            <a:r>
              <a:rPr lang="el-GR" sz="2400" dirty="0"/>
              <a:t>Μέχρι τα μέσα περίπου του </a:t>
            </a:r>
            <a:r>
              <a:rPr lang="el-GR" sz="2400" dirty="0" smtClean="0"/>
              <a:t>17</a:t>
            </a:r>
            <a:r>
              <a:rPr lang="el-GR" sz="2400" baseline="30000" dirty="0" smtClean="0"/>
              <a:t>ου</a:t>
            </a:r>
            <a:r>
              <a:rPr lang="el-GR" sz="2400" dirty="0" smtClean="0"/>
              <a:t> αιώνα</a:t>
            </a:r>
            <a:r>
              <a:rPr lang="el-GR" sz="2400" dirty="0"/>
              <a:t>, οι άνθρωποι με ψυχικές διαταραχές δεν αντιμετωπίζονταν σαν ξεχωριστή κατηγορία κοινωνικά </a:t>
            </a:r>
            <a:r>
              <a:rPr lang="el-GR" sz="2400" dirty="0" err="1"/>
              <a:t>παρεκκλινόντων</a:t>
            </a:r>
            <a:r>
              <a:rPr lang="el-GR" sz="2400" dirty="0"/>
              <a:t>, αλλά αποτελούσαν τμήμα του ευρύτερου περιθωριακού πληθυσμού των αρρώστων, ακλήρων και γενικότερα των ανίκανων να συντηρηθούν ατόμων. Επιπλέον, οι άποροι ψυχοπαθείς δεν αντιμετώπιζαν το ενδεχόμενο εγκλεισμού τους σε κάποιο ειδικά διαμορφωμένο χώρο ή γκέτο. </a:t>
            </a:r>
          </a:p>
          <a:p>
            <a:pPr>
              <a:lnSpc>
                <a:spcPct val="90000"/>
              </a:lnSpc>
            </a:pPr>
            <a:r>
              <a:rPr lang="el-GR" sz="2400" dirty="0" smtClean="0"/>
              <a:t>Στα </a:t>
            </a:r>
            <a:r>
              <a:rPr lang="el-GR" sz="2400" dirty="0"/>
              <a:t>ευπορότερα στρώματα, άτομα με έκδηλα ψυχικά προβλήματα αντιμετωπίζονταν στα πλαίσια του στενού οικογενειακού τους περιβάλλοντος. Οι ψυχοπαθείς ζούσαν στη μεγάλη πλειοψηφία τους  ελεύθερα στα πλαίσια των δυτικών κοινωνιών. </a:t>
            </a:r>
          </a:p>
          <a:p>
            <a:pPr marL="0">
              <a:lnSpc>
                <a:spcPct val="90000"/>
              </a:lnSpc>
            </a:pPr>
            <a:endParaRPr lang="el-GR" sz="2400"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8</a:t>
            </a:r>
            <a:endParaRPr lang="el-GR" sz="3200" dirty="0"/>
          </a:p>
        </p:txBody>
      </p:sp>
      <p:sp>
        <p:nvSpPr>
          <p:cNvPr id="3" name="Content Placeholder 2"/>
          <p:cNvSpPr>
            <a:spLocks noGrp="1"/>
          </p:cNvSpPr>
          <p:nvPr>
            <p:ph idx="1"/>
          </p:nvPr>
        </p:nvSpPr>
        <p:spPr/>
        <p:txBody>
          <a:bodyPr>
            <a:noAutofit/>
          </a:bodyPr>
          <a:lstStyle/>
          <a:p>
            <a:r>
              <a:rPr lang="el-GR" sz="2200" dirty="0" smtClean="0"/>
              <a:t>Η </a:t>
            </a:r>
            <a:r>
              <a:rPr lang="el-GR" sz="2200" dirty="0"/>
              <a:t>διαμάχη στους ιατρικούς κύκλους ανάμεσα στους οπαδούς του Γαληνού και του </a:t>
            </a:r>
            <a:r>
              <a:rPr lang="el-GR" sz="2200" dirty="0" err="1"/>
              <a:t>Παράκελσου</a:t>
            </a:r>
            <a:r>
              <a:rPr lang="el-GR" sz="2200" dirty="0"/>
              <a:t>, είχε άμεσο αντίκτυπο στη θεραπεία του </a:t>
            </a:r>
            <a:r>
              <a:rPr lang="el-GR" sz="2200" dirty="0" err="1"/>
              <a:t>Albrecht</a:t>
            </a:r>
            <a:r>
              <a:rPr lang="el-GR" sz="2200" dirty="0"/>
              <a:t> της </a:t>
            </a:r>
            <a:r>
              <a:rPr lang="el-GR" sz="2200" dirty="0" err="1"/>
              <a:t>Πρωσσίας</a:t>
            </a:r>
            <a:r>
              <a:rPr lang="el-GR" sz="2200" dirty="0"/>
              <a:t>, πάσχοντος από παρανοειδή διαταραχή προσωπικότητας</a:t>
            </a:r>
            <a:r>
              <a:rPr lang="el-GR" sz="2200" dirty="0" smtClean="0"/>
              <a:t>.</a:t>
            </a:r>
          </a:p>
          <a:p>
            <a:r>
              <a:rPr lang="el-GR" sz="2200" dirty="0" smtClean="0"/>
              <a:t> </a:t>
            </a:r>
            <a:r>
              <a:rPr lang="el-GR" sz="2200" dirty="0"/>
              <a:t>Οι οπαδοί του </a:t>
            </a:r>
            <a:r>
              <a:rPr lang="el-GR" sz="2200" dirty="0" err="1"/>
              <a:t>Παράκελσου</a:t>
            </a:r>
            <a:r>
              <a:rPr lang="el-GR" sz="2200" dirty="0"/>
              <a:t> πρότειναν </a:t>
            </a:r>
            <a:r>
              <a:rPr lang="el-GR" sz="2200" dirty="0" err="1"/>
              <a:t>βοτανοθεραπεία</a:t>
            </a:r>
            <a:r>
              <a:rPr lang="el-GR" sz="2200" dirty="0"/>
              <a:t>, οι «ορθόδοξοι» αντιπρότειναν θεραπεία με </a:t>
            </a:r>
            <a:r>
              <a:rPr lang="el-GR" sz="2200" dirty="0" err="1"/>
              <a:t>ελλέβορο</a:t>
            </a:r>
            <a:r>
              <a:rPr lang="el-GR" sz="2200" dirty="0"/>
              <a:t>, </a:t>
            </a:r>
            <a:r>
              <a:rPr lang="el-GR" sz="2200" dirty="0" err="1"/>
              <a:t>lapis-lazulis</a:t>
            </a:r>
            <a:r>
              <a:rPr lang="el-GR" sz="2200" dirty="0"/>
              <a:t>, μοσχαρίσιο </a:t>
            </a:r>
            <a:r>
              <a:rPr lang="el-GR" sz="2200" dirty="0" smtClean="0"/>
              <a:t>συκώτι. </a:t>
            </a:r>
          </a:p>
          <a:p>
            <a:r>
              <a:rPr lang="el-GR" sz="2200" dirty="0" smtClean="0"/>
              <a:t>Προτάσεις </a:t>
            </a:r>
            <a:r>
              <a:rPr lang="el-GR" sz="2200" dirty="0"/>
              <a:t>για χειρουργική επέμβαση στο κρανίο του ασθενούς. </a:t>
            </a:r>
            <a:endParaRPr lang="el-GR" sz="2200" dirty="0" smtClean="0"/>
          </a:p>
          <a:p>
            <a:r>
              <a:rPr lang="el-GR" sz="2200" dirty="0" smtClean="0"/>
              <a:t>Φατριασμοί </a:t>
            </a:r>
            <a:r>
              <a:rPr lang="el-GR" sz="2200" dirty="0"/>
              <a:t>και αλληλοκατηγορίες μεταξύ των θεραπόντων, ενώ όταν απέτυχε και η ύστατη απόπειρα θεραπείας, η πάθηση του </a:t>
            </a:r>
            <a:r>
              <a:rPr lang="el-GR" sz="2200" dirty="0" err="1"/>
              <a:t>Albrecht</a:t>
            </a:r>
            <a:r>
              <a:rPr lang="el-GR" sz="2200" dirty="0"/>
              <a:t> αποδόθηκε στη Θεία Δίκη, σαν τιμωρία για τη βλασφημία, τη ματαιοδοξία, την ανηθικότητα και τη ροπή του προς τον Καλβινισμό. </a:t>
            </a:r>
          </a:p>
          <a:p>
            <a:endParaRPr lang="el-GR" sz="2200" dirty="0"/>
          </a:p>
        </p:txBody>
      </p:sp>
    </p:spTree>
    <p:extLst>
      <p:ext uri="{BB962C8B-B14F-4D97-AF65-F5344CB8AC3E}">
        <p14:creationId xmlns:p14="http://schemas.microsoft.com/office/powerpoint/2010/main" val="3446951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200" dirty="0"/>
              <a:t>Ά</a:t>
            </a:r>
            <a:r>
              <a:rPr lang="el-GR" sz="3200" dirty="0" smtClean="0"/>
              <a:t>λλες </a:t>
            </a:r>
            <a:r>
              <a:rPr lang="el-GR" sz="3200" dirty="0"/>
              <a:t>προσεγγίσεις στην ιστορία της τρέλας: Τρέλα και δυτική κοινωνία, 15ος - 18ος </a:t>
            </a:r>
            <a:r>
              <a:rPr lang="el-GR" sz="3200" dirty="0" smtClean="0"/>
              <a:t>αιώνας 9</a:t>
            </a:r>
            <a:endParaRPr lang="el-GR" sz="3200" dirty="0"/>
          </a:p>
        </p:txBody>
      </p:sp>
      <p:sp>
        <p:nvSpPr>
          <p:cNvPr id="3" name="Content Placeholder 2"/>
          <p:cNvSpPr>
            <a:spLocks noGrp="1"/>
          </p:cNvSpPr>
          <p:nvPr>
            <p:ph idx="1"/>
          </p:nvPr>
        </p:nvSpPr>
        <p:spPr>
          <a:xfrm>
            <a:off x="464156" y="1711349"/>
            <a:ext cx="8229600" cy="4525963"/>
          </a:xfrm>
        </p:spPr>
        <p:txBody>
          <a:bodyPr>
            <a:normAutofit/>
          </a:bodyPr>
          <a:lstStyle/>
          <a:p>
            <a:pPr>
              <a:spcBef>
                <a:spcPts val="0"/>
              </a:spcBef>
            </a:pPr>
            <a:r>
              <a:rPr lang="el-GR" sz="2400" dirty="0" smtClean="0"/>
              <a:t>Η </a:t>
            </a:r>
            <a:r>
              <a:rPr lang="el-GR" sz="2400" dirty="0"/>
              <a:t>περίπτωση του </a:t>
            </a:r>
            <a:r>
              <a:rPr lang="el-GR" sz="2400" dirty="0" err="1"/>
              <a:t>πρώσσου</a:t>
            </a:r>
            <a:r>
              <a:rPr lang="el-GR" sz="2400" dirty="0"/>
              <a:t> ηγεμόνα, όπως και οι μεταγενέστερες του αυτοκράτορα </a:t>
            </a:r>
            <a:r>
              <a:rPr lang="el-GR" sz="2400" dirty="0" err="1"/>
              <a:t>Rudolf</a:t>
            </a:r>
            <a:r>
              <a:rPr lang="el-GR" sz="2400" dirty="0"/>
              <a:t> και του νόθου </a:t>
            </a:r>
            <a:r>
              <a:rPr lang="el-GR" sz="2400" dirty="0" smtClean="0"/>
              <a:t>υιού </a:t>
            </a:r>
            <a:r>
              <a:rPr lang="el-GR" sz="2400" dirty="0"/>
              <a:t>του </a:t>
            </a:r>
            <a:r>
              <a:rPr lang="el-GR" sz="2400" dirty="0" err="1"/>
              <a:t>Don</a:t>
            </a:r>
            <a:r>
              <a:rPr lang="el-GR" sz="2400" dirty="0"/>
              <a:t> </a:t>
            </a:r>
            <a:r>
              <a:rPr lang="el-GR" sz="2400" dirty="0" err="1"/>
              <a:t>Julius</a:t>
            </a:r>
            <a:r>
              <a:rPr lang="el-GR" sz="2400" dirty="0"/>
              <a:t> της Αυστρίας πιστοποιούν ότι στη διάρκεια του 16ου αιώνα, η ιατρική δεν θεωρούνταν ακόμη ολότελα επαρκής στη  αντιμετώπιση της τρέλας. Όταν η ευρηματικότητα του ιατρού θεραπευτή εξαντλούνταν, </a:t>
            </a:r>
            <a:r>
              <a:rPr lang="el-GR" sz="2400" dirty="0" err="1"/>
              <a:t>παρενέβαινε</a:t>
            </a:r>
            <a:r>
              <a:rPr lang="el-GR" sz="2400" dirty="0"/>
              <a:t> ο εξομολογητής ή ο εκκλησιαστικός εξορκιστής.</a:t>
            </a:r>
          </a:p>
          <a:p>
            <a:endParaRPr lang="el-GR" sz="2400" dirty="0"/>
          </a:p>
        </p:txBody>
      </p:sp>
    </p:spTree>
    <p:extLst>
      <p:ext uri="{BB962C8B-B14F-4D97-AF65-F5344CB8AC3E}">
        <p14:creationId xmlns:p14="http://schemas.microsoft.com/office/powerpoint/2010/main" val="2406934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1</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2098867" y="2348880"/>
            <a:ext cx="4946265" cy="3907755"/>
          </a:xfrm>
          <a:prstGeom prst="rect">
            <a:avLst/>
          </a:prstGeom>
        </p:spPr>
      </p:pic>
      <p:sp>
        <p:nvSpPr>
          <p:cNvPr id="5" name="Θέση κειμένου 1"/>
          <p:cNvSpPr txBox="1">
            <a:spLocks/>
          </p:cNvSpPr>
          <p:nvPr/>
        </p:nvSpPr>
        <p:spPr>
          <a:xfrm>
            <a:off x="3743906" y="1801713"/>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06934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2</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err="1"/>
              <a:t>Lawrence</a:t>
            </a:r>
            <a:r>
              <a:rPr lang="el-GR" sz="2400" dirty="0"/>
              <a:t> </a:t>
            </a:r>
            <a:r>
              <a:rPr lang="el-GR" sz="2400" dirty="0" err="1"/>
              <a:t>Stone</a:t>
            </a:r>
            <a:r>
              <a:rPr lang="el-GR" sz="2400" dirty="0"/>
              <a:t>, “</a:t>
            </a:r>
            <a:r>
              <a:rPr lang="el-GR" sz="2400" dirty="0" err="1"/>
              <a:t>Madness</a:t>
            </a:r>
            <a:r>
              <a:rPr lang="el-GR" sz="2400" dirty="0"/>
              <a:t>”, The </a:t>
            </a:r>
            <a:r>
              <a:rPr lang="el-GR" sz="2400" dirty="0" err="1"/>
              <a:t>Past</a:t>
            </a:r>
            <a:r>
              <a:rPr lang="el-GR" sz="2400" dirty="0"/>
              <a:t> and the </a:t>
            </a:r>
            <a:r>
              <a:rPr lang="el-GR" sz="2400" dirty="0" err="1"/>
              <a:t>Present</a:t>
            </a:r>
            <a:r>
              <a:rPr lang="el-GR" sz="2400" dirty="0"/>
              <a:t> </a:t>
            </a:r>
            <a:r>
              <a:rPr lang="el-GR" sz="2400" dirty="0" err="1"/>
              <a:t>Revisited</a:t>
            </a:r>
            <a:r>
              <a:rPr lang="el-GR" sz="2400" dirty="0"/>
              <a:t>, </a:t>
            </a:r>
            <a:r>
              <a:rPr lang="el-GR" sz="2400" dirty="0" err="1"/>
              <a:t>Routledge</a:t>
            </a:r>
            <a:r>
              <a:rPr lang="el-GR" sz="2400" dirty="0"/>
              <a:t> &amp; </a:t>
            </a:r>
            <a:r>
              <a:rPr lang="el-GR" sz="2400" dirty="0" err="1"/>
              <a:t>Kegan</a:t>
            </a:r>
            <a:r>
              <a:rPr lang="el-GR" sz="2400" dirty="0"/>
              <a:t> </a:t>
            </a:r>
            <a:r>
              <a:rPr lang="el-GR" sz="2400" dirty="0" err="1"/>
              <a:t>Paul</a:t>
            </a:r>
            <a:r>
              <a:rPr lang="el-GR" sz="2400" dirty="0"/>
              <a:t>, 1987, σ.268-294.</a:t>
            </a:r>
          </a:p>
          <a:p>
            <a:pPr>
              <a:lnSpc>
                <a:spcPct val="120000"/>
              </a:lnSpc>
            </a:pPr>
            <a:r>
              <a:rPr lang="el-GR" sz="2400" dirty="0" smtClean="0"/>
              <a:t>Ο </a:t>
            </a:r>
            <a:r>
              <a:rPr lang="el-GR" sz="2400" dirty="0" err="1"/>
              <a:t>Stone</a:t>
            </a:r>
            <a:r>
              <a:rPr lang="el-GR" sz="2400" dirty="0"/>
              <a:t> εμμένει στο φιλανθρωπικό ιδεώδες που εισήγαγε ο Διαφωτισμός στις δυτικές κοινωνίες, υπογραμμίζοντας την υποχώρηση της βαρβαρότητας σε ζωτικούς τομείς, όπως το ποινικό δίκαιο και η αντιμετώπιση των περιθωριακών πληθυσμών, όπως και ιδιαίτερα την αναδυόμενη νέα ιατρική αντιμετώπιση της τρέλας. </a:t>
            </a:r>
          </a:p>
        </p:txBody>
      </p:sp>
    </p:spTree>
    <p:extLst>
      <p:ext uri="{BB962C8B-B14F-4D97-AF65-F5344CB8AC3E}">
        <p14:creationId xmlns:p14="http://schemas.microsoft.com/office/powerpoint/2010/main" val="1641876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3</a:t>
            </a:r>
            <a:endParaRPr lang="el-GR" dirty="0"/>
          </a:p>
        </p:txBody>
      </p:sp>
      <p:sp>
        <p:nvSpPr>
          <p:cNvPr id="3" name="Content Placeholder 2"/>
          <p:cNvSpPr>
            <a:spLocks noGrp="1"/>
          </p:cNvSpPr>
          <p:nvPr>
            <p:ph idx="1"/>
          </p:nvPr>
        </p:nvSpPr>
        <p:spPr>
          <a:xfrm>
            <a:off x="464156" y="1711349"/>
            <a:ext cx="8229600" cy="4525963"/>
          </a:xfrm>
        </p:spPr>
        <p:txBody>
          <a:bodyPr>
            <a:normAutofit fontScale="92500"/>
          </a:bodyPr>
          <a:lstStyle/>
          <a:p>
            <a:pPr>
              <a:lnSpc>
                <a:spcPct val="120000"/>
              </a:lnSpc>
            </a:pPr>
            <a:r>
              <a:rPr lang="el-GR" sz="2400" dirty="0" smtClean="0"/>
              <a:t>Ειδικά </a:t>
            </a:r>
            <a:r>
              <a:rPr lang="el-GR" sz="2400" dirty="0"/>
              <a:t>για τον εγκλεισμό των ψυχοπαθών, επισημαίνει ότι τουλάχιστον στην Αγγλία αυτός δεν υπήρξε προϊόν μιας συνομωσίας του ψυχιατρικού επαγγέλματος, αλλά αποτέλεσμα ιδιωτικής πρωτοβουλίας στην ικανοποίηση μιας έκδηλης κοινωνικής ανάγκης. </a:t>
            </a:r>
            <a:endParaRPr lang="el-GR" sz="2400" dirty="0" smtClean="0"/>
          </a:p>
          <a:p>
            <a:pPr>
              <a:lnSpc>
                <a:spcPct val="120000"/>
              </a:lnSpc>
            </a:pPr>
            <a:r>
              <a:rPr lang="el-GR" sz="2400" dirty="0" smtClean="0"/>
              <a:t>Τα </a:t>
            </a:r>
            <a:r>
              <a:rPr lang="el-GR" sz="2400" dirty="0"/>
              <a:t>ιδιωτικά φρενοκομεία των αρχών του </a:t>
            </a:r>
            <a:r>
              <a:rPr lang="el-GR" sz="2400" dirty="0" smtClean="0"/>
              <a:t>18</a:t>
            </a:r>
            <a:r>
              <a:rPr lang="el-GR" sz="2400" baseline="30000" dirty="0" smtClean="0"/>
              <a:t>ου</a:t>
            </a:r>
            <a:r>
              <a:rPr lang="el-GR" sz="2400" dirty="0" smtClean="0"/>
              <a:t> αιώνα </a:t>
            </a:r>
            <a:r>
              <a:rPr lang="el-GR" sz="2400" dirty="0"/>
              <a:t>και τα τεράστια δημόσια άσυλα των αρχών του </a:t>
            </a:r>
            <a:r>
              <a:rPr lang="el-GR" sz="2400" dirty="0" smtClean="0"/>
              <a:t>19</a:t>
            </a:r>
            <a:r>
              <a:rPr lang="el-GR" sz="2400" baseline="30000" dirty="0" smtClean="0"/>
              <a:t>ου</a:t>
            </a:r>
            <a:r>
              <a:rPr lang="el-GR" sz="2400" dirty="0" smtClean="0"/>
              <a:t>  </a:t>
            </a:r>
            <a:r>
              <a:rPr lang="el-GR" sz="2400" dirty="0"/>
              <a:t>προσπαθούσαν να ανταποκριθούν στις νέες κοινωνικές επιταγές για μια ανθρώπινη περίθαλψη των τρελών με δαπάνες είτε των συγγενών τους, είτε της κοινότητας (τοπικά τέλη), είτε του κράτους. </a:t>
            </a:r>
          </a:p>
        </p:txBody>
      </p:sp>
    </p:spTree>
    <p:extLst>
      <p:ext uri="{BB962C8B-B14F-4D97-AF65-F5344CB8AC3E}">
        <p14:creationId xmlns:p14="http://schemas.microsoft.com/office/powerpoint/2010/main" val="2408429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a:bodyPr>
          <a:lstStyle/>
          <a:p>
            <a:r>
              <a:rPr lang="el-GR" sz="2800" dirty="0">
                <a:solidFill>
                  <a:schemeClr val="tx1"/>
                </a:solidFill>
              </a:rPr>
              <a:t>Η νέα, ανθρωπιστική προσέγγιση στην τρέλα. Ο </a:t>
            </a:r>
            <a:r>
              <a:rPr lang="el-GR" sz="2800" dirty="0" err="1">
                <a:solidFill>
                  <a:schemeClr val="tx1"/>
                </a:solidFill>
              </a:rPr>
              <a:t>Pinel</a:t>
            </a:r>
            <a:r>
              <a:rPr lang="el-GR" sz="2800" dirty="0">
                <a:solidFill>
                  <a:schemeClr val="tx1"/>
                </a:solidFill>
              </a:rPr>
              <a:t> απελευθερώνει από τα δεσμά τους τους τρελούς</a:t>
            </a:r>
          </a:p>
        </p:txBody>
      </p:sp>
      <p:pic>
        <p:nvPicPr>
          <p:cNvPr id="4" name="Θέση περιεχομένου 3"/>
          <p:cNvPicPr>
            <a:picLocks noGrp="1" noChangeAspect="1"/>
          </p:cNvPicPr>
          <p:nvPr>
            <p:ph idx="1"/>
          </p:nvPr>
        </p:nvPicPr>
        <p:blipFill>
          <a:blip r:embed="rId3"/>
          <a:stretch>
            <a:fillRect/>
          </a:stretch>
        </p:blipFill>
        <p:spPr>
          <a:xfrm>
            <a:off x="2051720" y="2299381"/>
            <a:ext cx="5328592" cy="3467138"/>
          </a:xfrm>
          <a:prstGeom prst="rect">
            <a:avLst/>
          </a:prstGeom>
        </p:spPr>
      </p:pic>
      <p:sp>
        <p:nvSpPr>
          <p:cNvPr id="5" name="Θέση κειμένου 1"/>
          <p:cNvSpPr txBox="1">
            <a:spLocks/>
          </p:cNvSpPr>
          <p:nvPr/>
        </p:nvSpPr>
        <p:spPr>
          <a:xfrm>
            <a:off x="3725905" y="1753691"/>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920797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1"/>
                </a:solidFill>
              </a:rPr>
              <a:t>Ο </a:t>
            </a:r>
            <a:r>
              <a:rPr lang="el-GR" dirty="0" err="1">
                <a:solidFill>
                  <a:schemeClr val="tx1"/>
                </a:solidFill>
              </a:rPr>
              <a:t>William</a:t>
            </a:r>
            <a:r>
              <a:rPr lang="el-GR" dirty="0">
                <a:solidFill>
                  <a:schemeClr val="tx1"/>
                </a:solidFill>
              </a:rPr>
              <a:t> </a:t>
            </a:r>
            <a:r>
              <a:rPr lang="el-GR" dirty="0" err="1">
                <a:solidFill>
                  <a:schemeClr val="tx1"/>
                </a:solidFill>
              </a:rPr>
              <a:t>Tuke</a:t>
            </a:r>
            <a:r>
              <a:rPr lang="el-GR" dirty="0">
                <a:solidFill>
                  <a:schemeClr val="tx1"/>
                </a:solidFill>
              </a:rPr>
              <a:t> και το ησυχαστήριο του </a:t>
            </a:r>
            <a:r>
              <a:rPr lang="el-GR" dirty="0" err="1">
                <a:solidFill>
                  <a:schemeClr val="tx1"/>
                </a:solidFill>
              </a:rPr>
              <a:t>York</a:t>
            </a:r>
            <a:endParaRPr lang="el-GR" dirty="0">
              <a:solidFill>
                <a:schemeClr val="tx1"/>
              </a:solidFill>
            </a:endParaRPr>
          </a:p>
        </p:txBody>
      </p:sp>
      <p:pic>
        <p:nvPicPr>
          <p:cNvPr id="4" name="Θέση περιεχομένου 3"/>
          <p:cNvPicPr>
            <a:picLocks noGrp="1" noChangeAspect="1"/>
          </p:cNvPicPr>
          <p:nvPr>
            <p:ph idx="1"/>
          </p:nvPr>
        </p:nvPicPr>
        <p:blipFill>
          <a:blip r:embed="rId3"/>
          <a:stretch>
            <a:fillRect/>
          </a:stretch>
        </p:blipFill>
        <p:spPr>
          <a:xfrm>
            <a:off x="1890572" y="2420888"/>
            <a:ext cx="5362855" cy="3543380"/>
          </a:xfrm>
          <a:prstGeom prst="rect">
            <a:avLst/>
          </a:prstGeom>
          <a:ln>
            <a:solidFill>
              <a:schemeClr val="tx1"/>
            </a:solidFill>
          </a:ln>
        </p:spPr>
      </p:pic>
      <p:sp>
        <p:nvSpPr>
          <p:cNvPr id="5" name="Θέση κειμένου 1"/>
          <p:cNvSpPr txBox="1">
            <a:spLocks/>
          </p:cNvSpPr>
          <p:nvPr/>
        </p:nvSpPr>
        <p:spPr>
          <a:xfrm>
            <a:off x="3689900" y="1844824"/>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2093685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4</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err="1" smtClean="0"/>
              <a:t>Mεταβολές</a:t>
            </a:r>
            <a:r>
              <a:rPr lang="el-GR" sz="2400" dirty="0" smtClean="0"/>
              <a:t> </a:t>
            </a:r>
            <a:r>
              <a:rPr lang="el-GR" sz="2400" dirty="0"/>
              <a:t>στην κοινωνική σύλληψη και αντιμετώπιση της τρέλας, εξελισσόμενες απόψεις αναφορικά με τη σχέση νου/σώματος, αλλαγές στις θρησκευτικές αντιλήψεις και κυρίως στη μεταφυσική σύλληψη της ανθρώπινης ζωής. </a:t>
            </a:r>
          </a:p>
          <a:p>
            <a:pPr>
              <a:lnSpc>
                <a:spcPct val="120000"/>
              </a:lnSpc>
            </a:pPr>
            <a:r>
              <a:rPr lang="el-GR" sz="2400" dirty="0" smtClean="0"/>
              <a:t>P. D</a:t>
            </a:r>
            <a:r>
              <a:rPr lang="el-GR" sz="2400" dirty="0"/>
              <a:t>. </a:t>
            </a:r>
            <a:r>
              <a:rPr lang="el-GR" sz="2400" dirty="0" err="1"/>
              <a:t>Walker</a:t>
            </a:r>
            <a:r>
              <a:rPr lang="el-GR" sz="2400" dirty="0"/>
              <a:t>, </a:t>
            </a:r>
            <a:r>
              <a:rPr lang="el-GR" sz="2400" dirty="0" err="1"/>
              <a:t>Unclean</a:t>
            </a:r>
            <a:r>
              <a:rPr lang="el-GR" sz="2400" dirty="0"/>
              <a:t> </a:t>
            </a:r>
            <a:r>
              <a:rPr lang="el-GR" sz="2400" dirty="0" err="1"/>
              <a:t>Spirits</a:t>
            </a:r>
            <a:r>
              <a:rPr lang="el-GR" sz="2400" dirty="0"/>
              <a:t>: </a:t>
            </a:r>
            <a:r>
              <a:rPr lang="el-GR" sz="2400" dirty="0" err="1"/>
              <a:t>Possession</a:t>
            </a:r>
            <a:r>
              <a:rPr lang="el-GR" sz="2400" dirty="0"/>
              <a:t> and </a:t>
            </a:r>
            <a:r>
              <a:rPr lang="el-GR" sz="2400" dirty="0" err="1"/>
              <a:t>Exorcism</a:t>
            </a:r>
            <a:r>
              <a:rPr lang="el-GR" sz="2400" dirty="0"/>
              <a:t> in </a:t>
            </a:r>
            <a:r>
              <a:rPr lang="el-GR" sz="2400" dirty="0" err="1"/>
              <a:t>France</a:t>
            </a:r>
            <a:r>
              <a:rPr lang="el-GR" sz="2400" dirty="0"/>
              <a:t> and </a:t>
            </a:r>
            <a:r>
              <a:rPr lang="el-GR" sz="2400" dirty="0" err="1"/>
              <a:t>England</a:t>
            </a:r>
            <a:r>
              <a:rPr lang="el-GR" sz="2400" dirty="0"/>
              <a:t> in the </a:t>
            </a:r>
            <a:r>
              <a:rPr lang="el-GR" sz="2400" dirty="0" err="1"/>
              <a:t>Late</a:t>
            </a:r>
            <a:r>
              <a:rPr lang="el-GR" sz="2400" dirty="0"/>
              <a:t> </a:t>
            </a:r>
            <a:r>
              <a:rPr lang="el-GR" sz="2400" dirty="0" err="1"/>
              <a:t>Sixteenth</a:t>
            </a:r>
            <a:r>
              <a:rPr lang="el-GR" sz="2400" dirty="0"/>
              <a:t> and </a:t>
            </a:r>
            <a:r>
              <a:rPr lang="el-GR" sz="2400" dirty="0" err="1"/>
              <a:t>Early</a:t>
            </a:r>
            <a:r>
              <a:rPr lang="el-GR" sz="2400" dirty="0"/>
              <a:t> </a:t>
            </a:r>
            <a:r>
              <a:rPr lang="el-GR" sz="2400" dirty="0" err="1"/>
              <a:t>Seventeenth</a:t>
            </a:r>
            <a:r>
              <a:rPr lang="el-GR" sz="2400" dirty="0"/>
              <a:t> </a:t>
            </a:r>
            <a:r>
              <a:rPr lang="el-GR" sz="2400" dirty="0" err="1"/>
              <a:t>Centuries</a:t>
            </a:r>
            <a:r>
              <a:rPr lang="el-GR" sz="2400" dirty="0"/>
              <a:t>, </a:t>
            </a:r>
            <a:r>
              <a:rPr lang="el-GR" sz="2400" dirty="0" err="1"/>
              <a:t>Scolar</a:t>
            </a:r>
            <a:r>
              <a:rPr lang="el-GR" sz="2400" dirty="0"/>
              <a:t> </a:t>
            </a:r>
            <a:r>
              <a:rPr lang="el-GR" sz="2400" dirty="0" err="1"/>
              <a:t>Press</a:t>
            </a:r>
            <a:r>
              <a:rPr lang="el-GR" sz="2400" dirty="0"/>
              <a:t>, 1981</a:t>
            </a:r>
            <a:r>
              <a:rPr lang="el-GR" sz="2400" dirty="0" smtClean="0"/>
              <a:t>.</a:t>
            </a:r>
            <a:endParaRPr lang="el-GR" sz="2400" dirty="0"/>
          </a:p>
        </p:txBody>
      </p:sp>
    </p:spTree>
    <p:extLst>
      <p:ext uri="{BB962C8B-B14F-4D97-AF65-F5344CB8AC3E}">
        <p14:creationId xmlns:p14="http://schemas.microsoft.com/office/powerpoint/2010/main" val="3741409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5</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O </a:t>
            </a:r>
            <a:r>
              <a:rPr lang="el-GR" sz="2400" dirty="0"/>
              <a:t>δαιμονισμός, ( παραληρηματικός λόγος, γνώση κρυμμένων μυστικών, αιφνίδια απόκτηση υπεράνθρωπης δύναμης και τρόμος  απέναντι στη Θεία λειτουργία ή στην παρουσία ιερών αντικειμένων), ένα είδος τρέλας που ήταν δυνατό να αντιμετωπισθεί μόνο με την προσφυγή σε μαγικά μέσα, όπως η τελετή του εξορκισμού της Ρωμαιοκαθολικής Εκκλησίας. </a:t>
            </a:r>
          </a:p>
        </p:txBody>
      </p:sp>
    </p:spTree>
    <p:extLst>
      <p:ext uri="{BB962C8B-B14F-4D97-AF65-F5344CB8AC3E}">
        <p14:creationId xmlns:p14="http://schemas.microsoft.com/office/powerpoint/2010/main" val="1069389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6</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smtClean="0"/>
              <a:t>Στις προτεσταντικές κοινωνίες, όπου η δύναμη του εξορκισμού είχε ατονήσει, οι αρχές στράφηκαν στους «ειδικούς» του ιατρικού χώρου, οι οποίοι και πάλι επιβεβαίωναν τη δαιμονική παρουσία, δίχως ωστόσο να μπορούν να προσφέρουν τη «θεραπευτική αγωγή» των Καθολικών. </a:t>
            </a:r>
          </a:p>
          <a:p>
            <a:pPr>
              <a:lnSpc>
                <a:spcPct val="120000"/>
              </a:lnSpc>
            </a:pPr>
            <a:r>
              <a:rPr lang="el-GR" sz="2400" dirty="0" smtClean="0"/>
              <a:t>Εντοπισμός των υπεύθυνων «μάγων» και εκτέλεσή τους στην πυρά. </a:t>
            </a:r>
          </a:p>
          <a:p>
            <a:endParaRPr lang="el-GR" sz="2400" dirty="0"/>
          </a:p>
        </p:txBody>
      </p:sp>
    </p:spTree>
    <p:extLst>
      <p:ext uri="{BB962C8B-B14F-4D97-AF65-F5344CB8AC3E}">
        <p14:creationId xmlns:p14="http://schemas.microsoft.com/office/powerpoint/2010/main" val="1091990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2</a:t>
            </a:r>
            <a:endParaRPr lang="el-GR"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l-GR" sz="3400" dirty="0" smtClean="0"/>
              <a:t>Έναν </a:t>
            </a:r>
            <a:r>
              <a:rPr lang="el-GR" sz="3400" dirty="0"/>
              <a:t>αιώνα αργότερα, η κατάσταση είχε αλλάξει δραματικά. </a:t>
            </a:r>
            <a:r>
              <a:rPr lang="el-GR" sz="3400" dirty="0" smtClean="0"/>
              <a:t>Όσοι </a:t>
            </a:r>
            <a:r>
              <a:rPr lang="el-GR" sz="3400" dirty="0"/>
              <a:t>θεωρούνταν παρανοϊκοί, αντιμετωπίζονταν πλέον ως ειδική κατηγορία «προβληματικών ατόμων», σε απόλυτη απομόνωση από το κοινωνικό σώμα. </a:t>
            </a:r>
          </a:p>
          <a:p>
            <a:pPr>
              <a:lnSpc>
                <a:spcPct val="120000"/>
              </a:lnSpc>
            </a:pPr>
            <a:r>
              <a:rPr lang="el-GR" sz="3400" dirty="0" smtClean="0"/>
              <a:t>Οι </a:t>
            </a:r>
            <a:r>
              <a:rPr lang="el-GR" sz="3400" dirty="0"/>
              <a:t>ψυχοπαθείς βρέθηκαν περιορισμένοι σε ειδικά διαμορφωμένα άσυλα, συχνά υπό κρατικό έλεγχο. Στα πλαίσια αυτού του νέου περιοριστικού περιβάλλοντος, η ψυχασθένεια αντιμετωπιζόταν ως ιατρικό πρόβλημα, το οποίο καλούνταν να αντιμετωπίσουν ειδικοί ιατροί με τον τίτλο «ιατροί των τρελών» (</a:t>
            </a:r>
            <a:r>
              <a:rPr lang="el-GR" sz="3400" dirty="0" err="1"/>
              <a:t>mad-doctors</a:t>
            </a:r>
            <a:r>
              <a:rPr lang="el-GR" sz="3400" dirty="0"/>
              <a:t>  στην Αγγλία).</a:t>
            </a:r>
          </a:p>
          <a:p>
            <a:pPr marL="0"/>
            <a:endParaRPr lang="el-GR"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Θρησκεία και ιατρική στην αντιμετώπιση της </a:t>
            </a:r>
            <a:r>
              <a:rPr lang="el-GR" dirty="0" smtClean="0"/>
              <a:t>τρέλας 7</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Ωστόσο, σταδιακά, η πίστη στο δαιμονισμό, όπως και γενικότερα στη μαγεία, άρχισαν να υποχωρούν τόσο στις προτεσταντικές, όσο και στις καθολικές κοινωνίες. Χαρακτηριστικές είναι οι περιπτώσεις συγγραφέων που προσέγγιζαν πλέον το φαινόμενο του δαιμονισμού ως ένα «γυναικείο παιχνίδι», μια επινόηση στα πλαίσια της προσπάθειας του γυναικείου φύλου να αποκτήσει μια κεντρική θέση στην ανθρώπινη καθημερινότητα. </a:t>
            </a:r>
          </a:p>
          <a:p>
            <a:endParaRPr lang="el-GR" sz="2400" dirty="0"/>
          </a:p>
        </p:txBody>
      </p:sp>
    </p:spTree>
    <p:extLst>
      <p:ext uri="{BB962C8B-B14F-4D97-AF65-F5344CB8AC3E}">
        <p14:creationId xmlns:p14="http://schemas.microsoft.com/office/powerpoint/2010/main" val="3474671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a:t>
            </a:r>
            <a:r>
              <a:rPr lang="el-GR" dirty="0"/>
              <a:t>χριστιανισμό. </a:t>
            </a:r>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spcBef>
                <a:spcPts val="0"/>
              </a:spcBef>
            </a:pPr>
            <a:r>
              <a:rPr lang="el-GR" sz="2400" dirty="0"/>
              <a:t>Χριστιανική γραμματεία: αναφορές σε </a:t>
            </a:r>
            <a:r>
              <a:rPr lang="el-GR" sz="2400" dirty="0" err="1"/>
              <a:t>εκστασιασμούς</a:t>
            </a:r>
            <a:r>
              <a:rPr lang="el-GR" sz="2400" dirty="0"/>
              <a:t> και καταστάσεις παραληρηματικής εκφοράς λόγου - ή και  προφητικών δηλώσεων - υπό την άμεση επήρεια του Θείου Πνεύματος. Η ίδια η εικόνα του τρελού παρέπεμπε στο μεσαιωνικό  πρότυπο της βιβλικής αγνότητας. Αντίστοιχα, η δυτική χριστιανική παράδοση σε όλες τις δογματικές της αποχρώσεις πίστευε το ίδιο βαθιά και στην παρουσία της «κακής, </a:t>
            </a:r>
            <a:r>
              <a:rPr lang="el-GR" sz="2400" dirty="0" err="1"/>
              <a:t>διαμονικής</a:t>
            </a:r>
            <a:r>
              <a:rPr lang="el-GR" sz="2400" dirty="0"/>
              <a:t> τρέλας», συνήθως συνδεδεμένης με την ακόλαστη, αχαλίνωτη και βλάσφημη συμπεριφορά. </a:t>
            </a:r>
          </a:p>
          <a:p>
            <a:endParaRPr lang="el-GR" sz="2400" dirty="0"/>
          </a:p>
        </p:txBody>
      </p:sp>
    </p:spTree>
    <p:extLst>
      <p:ext uri="{BB962C8B-B14F-4D97-AF65-F5344CB8AC3E}">
        <p14:creationId xmlns:p14="http://schemas.microsoft.com/office/powerpoint/2010/main" val="1820311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1 </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Μεγάλη </a:t>
            </a:r>
            <a:r>
              <a:rPr lang="el-GR" sz="2400" dirty="0"/>
              <a:t>προσοχή δινόταν όμως και σε περιπτώσεις ηθικής εξαπάτησης των πιστών από το σατανά, «εκστασιασμένων» χριστιανών, που στην πραγματικότητα βρίσκονταν υπό δαιμονική επιρροή. H γραμματεία και των δύο θρησκευτικών στρατοπέδων έκανε πολλαπλές αναφορές στην  τραγική πάλη αυτών των γνήσια θρησκευόμενων ατόμων ενάντια στις δαιμονικές δυνάμεις και τους πειρασμούς. </a:t>
            </a:r>
          </a:p>
          <a:p>
            <a:endParaRPr lang="el-GR" sz="2400" dirty="0"/>
          </a:p>
        </p:txBody>
      </p:sp>
    </p:spTree>
    <p:extLst>
      <p:ext uri="{BB962C8B-B14F-4D97-AF65-F5344CB8AC3E}">
        <p14:creationId xmlns:p14="http://schemas.microsoft.com/office/powerpoint/2010/main" val="1547967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2</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pPr>
            <a:r>
              <a:rPr lang="el-GR" sz="2400" dirty="0" err="1" smtClean="0"/>
              <a:t>Roy</a:t>
            </a:r>
            <a:r>
              <a:rPr lang="el-GR" sz="2400" dirty="0" smtClean="0"/>
              <a:t> </a:t>
            </a:r>
            <a:r>
              <a:rPr lang="el-GR" sz="2400" dirty="0" err="1"/>
              <a:t>Porter</a:t>
            </a:r>
            <a:r>
              <a:rPr lang="el-GR" sz="2400" dirty="0"/>
              <a:t>, A Social </a:t>
            </a:r>
            <a:r>
              <a:rPr lang="el-GR" sz="2400" dirty="0" err="1"/>
              <a:t>History</a:t>
            </a:r>
            <a:r>
              <a:rPr lang="el-GR" sz="2400" dirty="0"/>
              <a:t> of </a:t>
            </a:r>
            <a:r>
              <a:rPr lang="el-GR" sz="2400" dirty="0" err="1"/>
              <a:t>Madness</a:t>
            </a:r>
            <a:r>
              <a:rPr lang="el-GR" sz="2400" dirty="0"/>
              <a:t> - </a:t>
            </a:r>
            <a:r>
              <a:rPr lang="el-GR" sz="2400" dirty="0" err="1"/>
              <a:t>Stories</a:t>
            </a:r>
            <a:r>
              <a:rPr lang="el-GR" sz="2400" dirty="0"/>
              <a:t> of the </a:t>
            </a:r>
            <a:r>
              <a:rPr lang="el-GR" sz="2400" dirty="0" err="1"/>
              <a:t>Insane</a:t>
            </a:r>
            <a:r>
              <a:rPr lang="el-GR" sz="2400" dirty="0"/>
              <a:t>, Phoenix, 1987. Δύο περιπτώσεις «θρησκευτικής τρέλας» του </a:t>
            </a:r>
            <a:r>
              <a:rPr lang="el-GR" sz="2400" dirty="0" smtClean="0"/>
              <a:t>17</a:t>
            </a:r>
            <a:r>
              <a:rPr lang="el-GR" sz="2400" baseline="30000" dirty="0" smtClean="0"/>
              <a:t>ου</a:t>
            </a:r>
            <a:r>
              <a:rPr lang="el-GR" sz="2400" dirty="0" smtClean="0"/>
              <a:t>  </a:t>
            </a:r>
            <a:r>
              <a:rPr lang="el-GR" sz="2400" dirty="0"/>
              <a:t>αιώνα, καταγραμμένες από τους ίδιους τους πάσχοντες. </a:t>
            </a:r>
          </a:p>
          <a:p>
            <a:pPr>
              <a:lnSpc>
                <a:spcPct val="120000"/>
              </a:lnSpc>
            </a:pPr>
            <a:r>
              <a:rPr lang="el-GR" sz="2400" dirty="0" smtClean="0"/>
              <a:t>Γερμανός </a:t>
            </a:r>
            <a:r>
              <a:rPr lang="el-GR" sz="2400" dirty="0"/>
              <a:t>ρωμαιοκαθολικός </a:t>
            </a:r>
            <a:r>
              <a:rPr lang="el-GR" sz="2400" dirty="0" err="1"/>
              <a:t>Christoph</a:t>
            </a:r>
            <a:r>
              <a:rPr lang="el-GR" sz="2400" dirty="0"/>
              <a:t> </a:t>
            </a:r>
            <a:r>
              <a:rPr lang="el-GR" sz="2400" dirty="0" err="1"/>
              <a:t>Haitzmann</a:t>
            </a:r>
            <a:r>
              <a:rPr lang="el-GR" sz="2400" dirty="0"/>
              <a:t>.  </a:t>
            </a:r>
          </a:p>
          <a:p>
            <a:pPr>
              <a:lnSpc>
                <a:spcPct val="120000"/>
              </a:lnSpc>
            </a:pPr>
            <a:r>
              <a:rPr lang="el-GR" sz="2400" dirty="0" smtClean="0"/>
              <a:t>Συμβόλαιο </a:t>
            </a:r>
            <a:r>
              <a:rPr lang="el-GR" sz="2400" dirty="0"/>
              <a:t>με το διάβολο, σε στιγμή αδυναμίας σε νεαρή ηλικία. Πρώτη ομολογία στις εκκλησιαστικές αρχές, ο </a:t>
            </a:r>
            <a:r>
              <a:rPr lang="el-GR" sz="2400" dirty="0" err="1"/>
              <a:t>Heitzmann</a:t>
            </a:r>
            <a:r>
              <a:rPr lang="el-GR" sz="2400" dirty="0"/>
              <a:t> καταφεύγει το 1677 στο μοναστήρι της Παρθένου Μαρίας (</a:t>
            </a:r>
            <a:r>
              <a:rPr lang="el-GR" sz="2400" dirty="0" err="1"/>
              <a:t>Mariazell</a:t>
            </a:r>
            <a:r>
              <a:rPr lang="el-GR" sz="2400" dirty="0"/>
              <a:t>) στην Κάτω Αυστρία. Τρεις ημέρες εξορκισμού και ακατάπαυστης προσευχής, ακυρώνεται το συμβόλαιο, λύτρωση. </a:t>
            </a:r>
          </a:p>
        </p:txBody>
      </p:sp>
    </p:spTree>
    <p:extLst>
      <p:ext uri="{BB962C8B-B14F-4D97-AF65-F5344CB8AC3E}">
        <p14:creationId xmlns:p14="http://schemas.microsoft.com/office/powerpoint/2010/main" val="3238188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3 </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pPr>
            <a:r>
              <a:rPr lang="el-GR" sz="2400" dirty="0" smtClean="0"/>
              <a:t>Επανεμφάνιση </a:t>
            </a:r>
            <a:r>
              <a:rPr lang="el-GR" sz="2400" dirty="0"/>
              <a:t>δαιμονικών επισκέψεων, ο </a:t>
            </a:r>
            <a:r>
              <a:rPr lang="el-GR" sz="2400" dirty="0" err="1"/>
              <a:t>Haitzmann</a:t>
            </a:r>
            <a:r>
              <a:rPr lang="el-GR" sz="2400" dirty="0"/>
              <a:t> </a:t>
            </a:r>
            <a:r>
              <a:rPr lang="el-GR" sz="2400" dirty="0" err="1"/>
              <a:t>ξαναπροσφεύγει</a:t>
            </a:r>
            <a:r>
              <a:rPr lang="el-GR" sz="2400" dirty="0"/>
              <a:t> στο αυστριακό μοναστήρι, ομολογεί και δεύτερο συμβόλαιο με το διάβολο. </a:t>
            </a:r>
          </a:p>
          <a:p>
            <a:pPr>
              <a:lnSpc>
                <a:spcPct val="120000"/>
              </a:lnSpc>
            </a:pPr>
            <a:r>
              <a:rPr lang="el-GR" sz="2400" dirty="0" smtClean="0"/>
              <a:t>Εξορκισμός </a:t>
            </a:r>
            <a:r>
              <a:rPr lang="el-GR" sz="2400" dirty="0"/>
              <a:t>με επιτυχή αποτελέσματα. Λυτρωμένος ο </a:t>
            </a:r>
            <a:r>
              <a:rPr lang="el-GR" sz="2400" dirty="0" err="1"/>
              <a:t>Haitzmann</a:t>
            </a:r>
            <a:r>
              <a:rPr lang="el-GR" sz="2400" dirty="0"/>
              <a:t> παρέμεινε στο μοναστήρι ως αδελφός Χρυσόστομος, μέχρι το θάνατό του το 1700. Δεν </a:t>
            </a:r>
            <a:r>
              <a:rPr lang="el-GR" sz="2400" dirty="0" err="1"/>
              <a:t>ξαναπαραπονέθηκε</a:t>
            </a:r>
            <a:r>
              <a:rPr lang="el-GR" sz="2400" dirty="0"/>
              <a:t> για σατανικές επισκέψεις, παρά μόνον όταν βρισκόταν υπό την επήρεια της μέθης.</a:t>
            </a:r>
          </a:p>
        </p:txBody>
      </p:sp>
    </p:spTree>
    <p:extLst>
      <p:ext uri="{BB962C8B-B14F-4D97-AF65-F5344CB8AC3E}">
        <p14:creationId xmlns:p14="http://schemas.microsoft.com/office/powerpoint/2010/main" val="25132510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484784"/>
            <a:ext cx="5022556" cy="4032448"/>
          </a:xfrm>
        </p:spPr>
        <p:txBody>
          <a:bodyPr>
            <a:noAutofit/>
          </a:bodyPr>
          <a:lstStyle/>
          <a:p>
            <a:pPr>
              <a:lnSpc>
                <a:spcPct val="120000"/>
              </a:lnSpc>
            </a:pPr>
            <a:r>
              <a:rPr lang="el-GR" sz="2400" dirty="0"/>
              <a:t>Ο </a:t>
            </a:r>
            <a:r>
              <a:rPr lang="el-GR" sz="2400" dirty="0" err="1"/>
              <a:t>Haitzmann</a:t>
            </a:r>
            <a:r>
              <a:rPr lang="el-GR" sz="2400" dirty="0"/>
              <a:t> υπέφερε από θρησκευτική «μελαγχολία», όπως την είχε διαγνώσει ο σύγχρονος του </a:t>
            </a:r>
            <a:r>
              <a:rPr lang="el-GR" sz="2400" dirty="0" smtClean="0"/>
              <a:t>Άγγλος </a:t>
            </a:r>
            <a:r>
              <a:rPr lang="el-GR" sz="2400" dirty="0" err="1"/>
              <a:t>Robert</a:t>
            </a:r>
            <a:r>
              <a:rPr lang="el-GR" sz="2400" dirty="0"/>
              <a:t> </a:t>
            </a:r>
            <a:r>
              <a:rPr lang="el-GR" sz="2400" dirty="0" err="1"/>
              <a:t>Burton</a:t>
            </a:r>
            <a:r>
              <a:rPr lang="el-GR" sz="2400" dirty="0"/>
              <a:t> στην πραγματεία του Η Ανατομία της Μελαγχολίας (1621). </a:t>
            </a:r>
            <a:endParaRPr lang="el-GR" sz="2400" dirty="0" smtClean="0"/>
          </a:p>
          <a:p>
            <a:pPr>
              <a:lnSpc>
                <a:spcPct val="120000"/>
              </a:lnSpc>
            </a:pPr>
            <a:r>
              <a:rPr lang="el-GR" sz="2400" dirty="0" smtClean="0"/>
              <a:t>Τρεις </a:t>
            </a:r>
            <a:r>
              <a:rPr lang="el-GR" sz="2400" dirty="0"/>
              <a:t>αιώνες αργότερα, η κρατούσα αντίληψη στις δυτικές κοινωνίες θα χαρακτήριζε τον </a:t>
            </a:r>
            <a:r>
              <a:rPr lang="el-GR" sz="2400" dirty="0" err="1"/>
              <a:t>Haitzmann</a:t>
            </a:r>
            <a:r>
              <a:rPr lang="el-GR" sz="2400" dirty="0"/>
              <a:t> κλασική περίπτωση νευρωτικού </a:t>
            </a:r>
            <a:r>
              <a:rPr lang="el-GR" sz="2400" dirty="0" smtClean="0"/>
              <a:t>ασθενούς.</a:t>
            </a:r>
            <a:endParaRPr lang="el-GR" sz="2400" dirty="0"/>
          </a:p>
        </p:txBody>
      </p:sp>
      <p:pic>
        <p:nvPicPr>
          <p:cNvPr id="5" name="Εικόνα 4"/>
          <p:cNvPicPr>
            <a:picLocks noChangeAspect="1"/>
          </p:cNvPicPr>
          <p:nvPr/>
        </p:nvPicPr>
        <p:blipFill>
          <a:blip r:embed="rId3"/>
          <a:stretch>
            <a:fillRect/>
          </a:stretch>
        </p:blipFill>
        <p:spPr>
          <a:xfrm>
            <a:off x="5724126" y="1988840"/>
            <a:ext cx="2520280" cy="4402663"/>
          </a:xfrm>
          <a:prstGeom prst="rect">
            <a:avLst/>
          </a:prstGeom>
          <a:ln>
            <a:solidFill>
              <a:schemeClr val="tx1"/>
            </a:solidFill>
          </a:ln>
        </p:spPr>
      </p:pic>
      <p:sp>
        <p:nvSpPr>
          <p:cNvPr id="4" name="Θέση κειμένου 1"/>
          <p:cNvSpPr txBox="1">
            <a:spLocks/>
          </p:cNvSpPr>
          <p:nvPr/>
        </p:nvSpPr>
        <p:spPr>
          <a:xfrm>
            <a:off x="6102167" y="1437204"/>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13</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323528" y="69701"/>
            <a:ext cx="8435280" cy="1143000"/>
          </a:xfrm>
        </p:spPr>
        <p:txBody>
          <a:bodyPr>
            <a:normAutofit fontScale="90000"/>
          </a:bodyPr>
          <a:lstStyle/>
          <a:p>
            <a:r>
              <a:rPr lang="el-GR" dirty="0"/>
              <a:t>Η παράδοση της “θρησκευτικής τρέλας” </a:t>
            </a:r>
            <a:r>
              <a:rPr lang="el-GR" dirty="0" smtClean="0"/>
              <a:t>στο χριστιανισμό 4 </a:t>
            </a:r>
            <a:endParaRPr lang="el-GR" dirty="0"/>
          </a:p>
        </p:txBody>
      </p:sp>
    </p:spTree>
    <p:extLst>
      <p:ext uri="{BB962C8B-B14F-4D97-AF65-F5344CB8AC3E}">
        <p14:creationId xmlns:p14="http://schemas.microsoft.com/office/powerpoint/2010/main" val="2156927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5 </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pPr>
            <a:r>
              <a:rPr lang="el-GR" sz="2400" dirty="0"/>
              <a:t>Σύγχρονος του </a:t>
            </a:r>
            <a:r>
              <a:rPr lang="el-GR" sz="2400" dirty="0" err="1"/>
              <a:t>Haitzmann</a:t>
            </a:r>
            <a:r>
              <a:rPr lang="el-GR" sz="2400" dirty="0"/>
              <a:t>, ο </a:t>
            </a:r>
            <a:r>
              <a:rPr lang="el-GR" sz="2400" dirty="0" err="1"/>
              <a:t>άγγλος</a:t>
            </a:r>
            <a:r>
              <a:rPr lang="el-GR" sz="2400" dirty="0"/>
              <a:t> πουριτανός </a:t>
            </a:r>
            <a:r>
              <a:rPr lang="el-GR" sz="2400" dirty="0" err="1"/>
              <a:t>George</a:t>
            </a:r>
            <a:r>
              <a:rPr lang="el-GR" sz="2400" dirty="0"/>
              <a:t> </a:t>
            </a:r>
            <a:r>
              <a:rPr lang="el-GR" sz="2400" dirty="0" err="1"/>
              <a:t>Trosse</a:t>
            </a:r>
            <a:r>
              <a:rPr lang="el-GR" sz="2400" dirty="0"/>
              <a:t> συνέγραψε στη διετία 1692-93 την πνευματική του αυτοβιογραφία στα πρότυπα της κρατούσας πουριτανικής αυτογνωσίας. Πουριτανική ιστορία «αμαρτίας και λύτρωσης». </a:t>
            </a:r>
          </a:p>
          <a:p>
            <a:pPr>
              <a:lnSpc>
                <a:spcPct val="120000"/>
              </a:lnSpc>
            </a:pPr>
            <a:r>
              <a:rPr lang="el-GR" sz="2400" dirty="0" smtClean="0"/>
              <a:t>Ξεπερνώντας </a:t>
            </a:r>
            <a:r>
              <a:rPr lang="el-GR" sz="2400" dirty="0"/>
              <a:t>την κλασική ομολογία της αμαρτίας, η κρίση ηθικής του </a:t>
            </a:r>
            <a:r>
              <a:rPr lang="el-GR" sz="2400" dirty="0" err="1"/>
              <a:t>Trosse</a:t>
            </a:r>
            <a:r>
              <a:rPr lang="el-GR" sz="2400" dirty="0"/>
              <a:t>  είχε προσλάβει διαστάσεις παρανοϊκής κρίσης. </a:t>
            </a:r>
          </a:p>
        </p:txBody>
      </p:sp>
    </p:spTree>
    <p:extLst>
      <p:ext uri="{BB962C8B-B14F-4D97-AF65-F5344CB8AC3E}">
        <p14:creationId xmlns:p14="http://schemas.microsoft.com/office/powerpoint/2010/main" val="3250179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6 </a:t>
            </a:r>
            <a:endParaRPr lang="el-GR" dirty="0"/>
          </a:p>
        </p:txBody>
      </p:sp>
      <p:sp>
        <p:nvSpPr>
          <p:cNvPr id="3" name="Content Placeholder 2"/>
          <p:cNvSpPr>
            <a:spLocks noGrp="1"/>
          </p:cNvSpPr>
          <p:nvPr>
            <p:ph idx="1"/>
          </p:nvPr>
        </p:nvSpPr>
        <p:spPr/>
        <p:txBody>
          <a:bodyPr>
            <a:noAutofit/>
          </a:bodyPr>
          <a:lstStyle/>
          <a:p>
            <a:r>
              <a:rPr lang="el-GR" sz="2400" dirty="0"/>
              <a:t>Νεότητα παραδομένη στην </a:t>
            </a:r>
            <a:r>
              <a:rPr lang="el-GR" sz="2400" dirty="0" smtClean="0"/>
              <a:t>ασωτία, </a:t>
            </a:r>
            <a:r>
              <a:rPr lang="el-GR" sz="2400" dirty="0"/>
              <a:t>με ιδιαίτερες εκφράσεις τη σχεδόν μόνιμη μέθη και την αχαλίνωτη σεξουαλική συμπεριφορά. </a:t>
            </a:r>
          </a:p>
          <a:p>
            <a:r>
              <a:rPr lang="el-GR" sz="2400" dirty="0" smtClean="0"/>
              <a:t>Η </a:t>
            </a:r>
            <a:r>
              <a:rPr lang="el-GR" sz="2400" dirty="0"/>
              <a:t>περίοδος της ακολασίας διακόπηκε απότομα με την εμφάνιση φωνών, οι οποίες καλούσαν τον </a:t>
            </a:r>
            <a:r>
              <a:rPr lang="el-GR" sz="2400" dirty="0" err="1"/>
              <a:t>Trosse</a:t>
            </a:r>
            <a:r>
              <a:rPr lang="el-GR" sz="2400" dirty="0"/>
              <a:t> να ταπεινωθεί μπροστά στον </a:t>
            </a:r>
            <a:r>
              <a:rPr lang="el-GR" sz="2400" dirty="0" smtClean="0"/>
              <a:t>Ύψιστο </a:t>
            </a:r>
            <a:r>
              <a:rPr lang="el-GR" sz="2400" dirty="0"/>
              <a:t>και να μετανοήσει. Αβέβαιος σχετικά με την προέλευση των φωνών, και κάτω από το βάρος των ατοπημάτων του, ο </a:t>
            </a:r>
            <a:r>
              <a:rPr lang="el-GR" sz="2400" dirty="0" err="1"/>
              <a:t>Trosse</a:t>
            </a:r>
            <a:r>
              <a:rPr lang="el-GR" sz="2400" dirty="0"/>
              <a:t> βίωσε μια ιδιαίτερα βίαιη ψυχολογική σύγκρουση. Βέβαιος για την καταδίκη του, προσπάθησε απελπισμένα να «τιμωρήσει τον Θεό», απόφαση που τον έσπρωξε βαθύτερα σε μια κατάσταση πλήρους παράνοιας. </a:t>
            </a:r>
          </a:p>
        </p:txBody>
      </p:sp>
    </p:spTree>
    <p:extLst>
      <p:ext uri="{BB962C8B-B14F-4D97-AF65-F5344CB8AC3E}">
        <p14:creationId xmlns:p14="http://schemas.microsoft.com/office/powerpoint/2010/main" val="30735059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7 </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spcBef>
                <a:spcPts val="0"/>
              </a:spcBef>
            </a:pPr>
            <a:r>
              <a:rPr lang="el-GR" sz="2400" dirty="0" smtClean="0"/>
              <a:t>Βίαιη </a:t>
            </a:r>
            <a:r>
              <a:rPr lang="el-GR" sz="2400" dirty="0"/>
              <a:t>προσαγωγή σε γιατρό του </a:t>
            </a:r>
            <a:r>
              <a:rPr lang="el-GR" sz="2400" dirty="0" err="1"/>
              <a:t>Glastonbury</a:t>
            </a:r>
            <a:r>
              <a:rPr lang="el-GR" sz="2400" dirty="0"/>
              <a:t>, ο οποίος συνέστησε προσωρινό εγκλεισμό στο ιδιωτικό του φρενοκομείο. Τις ημέρες του εγκλεισμού του - τις οποίες θεωρούσε κάθοδο στην κόλαση - ο </a:t>
            </a:r>
            <a:r>
              <a:rPr lang="el-GR" sz="2400" dirty="0" err="1"/>
              <a:t>Trosse</a:t>
            </a:r>
            <a:r>
              <a:rPr lang="el-GR" sz="2400" dirty="0"/>
              <a:t> βρήκε μοναδική παρηγοριά στη γυναίκα του γιατρού, η οποία του συμπαραστεκόταν προσευχόμενη μαζί του. Οι προσευχές και η βαθιά μετάνοια του αρρώστου είχαν αποτέλεσμα, και ο </a:t>
            </a:r>
            <a:r>
              <a:rPr lang="el-GR" sz="2400" dirty="0" err="1"/>
              <a:t>Trosse</a:t>
            </a:r>
            <a:r>
              <a:rPr lang="el-GR" sz="2400" dirty="0"/>
              <a:t> αφέθηκε να επιστρέψει στη γενέθλια του πόλη του </a:t>
            </a:r>
            <a:r>
              <a:rPr lang="el-GR" sz="2400" dirty="0" err="1"/>
              <a:t>Exeter</a:t>
            </a:r>
            <a:r>
              <a:rPr lang="el-GR" sz="2400" dirty="0"/>
              <a:t>. </a:t>
            </a:r>
          </a:p>
        </p:txBody>
      </p:sp>
    </p:spTree>
    <p:extLst>
      <p:ext uri="{BB962C8B-B14F-4D97-AF65-F5344CB8AC3E}">
        <p14:creationId xmlns:p14="http://schemas.microsoft.com/office/powerpoint/2010/main" val="995922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8 </a:t>
            </a:r>
            <a:endParaRPr lang="el-GR" dirty="0"/>
          </a:p>
        </p:txBody>
      </p:sp>
      <p:sp>
        <p:nvSpPr>
          <p:cNvPr id="3" name="Content Placeholder 2"/>
          <p:cNvSpPr>
            <a:spLocks noGrp="1"/>
          </p:cNvSpPr>
          <p:nvPr>
            <p:ph idx="1"/>
          </p:nvPr>
        </p:nvSpPr>
        <p:spPr>
          <a:xfrm>
            <a:off x="464156" y="1711349"/>
            <a:ext cx="8229600" cy="4525963"/>
          </a:xfrm>
        </p:spPr>
        <p:txBody>
          <a:bodyPr>
            <a:normAutofit lnSpcReduction="10000"/>
          </a:bodyPr>
          <a:lstStyle/>
          <a:p>
            <a:r>
              <a:rPr lang="el-GR" sz="2400" dirty="0"/>
              <a:t>Σωτηρία βραχύβια. Επιστροφή στο ξέφρενο ακόλαστο τρόπο ζωής, με παράλληλες οξύτατες κρίσεις συνείδησης. </a:t>
            </a:r>
            <a:endParaRPr lang="el-GR" sz="2400" dirty="0" smtClean="0"/>
          </a:p>
          <a:p>
            <a:r>
              <a:rPr lang="el-GR" sz="2400" dirty="0" smtClean="0"/>
              <a:t>Η </a:t>
            </a:r>
            <a:r>
              <a:rPr lang="el-GR" sz="2400" dirty="0"/>
              <a:t>πνευματική βοήθεια από πρεσβυτεριανό ιερωμένο δεν στάθηκε επαρκής, βίαιη προσαγωγή στο φρενοκομείο του </a:t>
            </a:r>
            <a:r>
              <a:rPr lang="el-GR" sz="2400" dirty="0" err="1"/>
              <a:t>Glastonbury</a:t>
            </a:r>
            <a:r>
              <a:rPr lang="el-GR" sz="2400" dirty="0"/>
              <a:t>, όπου οι φροντίδες του ιατρού «αποκατέστησαν την αυτοκυριαρχία και την ηρεμία του». </a:t>
            </a:r>
            <a:endParaRPr lang="el-GR" sz="2400" dirty="0" smtClean="0"/>
          </a:p>
          <a:p>
            <a:r>
              <a:rPr lang="el-GR" sz="2400" dirty="0"/>
              <a:t>Έ</a:t>
            </a:r>
            <a:r>
              <a:rPr lang="el-GR" sz="2400" dirty="0" smtClean="0"/>
              <a:t>πειτα </a:t>
            </a:r>
            <a:r>
              <a:rPr lang="el-GR" sz="2400" dirty="0"/>
              <a:t>από τη δεύτερη του θεραπεία, ο </a:t>
            </a:r>
            <a:r>
              <a:rPr lang="el-GR" sz="2400" dirty="0" err="1"/>
              <a:t>Trosse</a:t>
            </a:r>
            <a:r>
              <a:rPr lang="el-GR" sz="2400" dirty="0"/>
              <a:t> πίστευε πως η πίστη του ήταν επιφανειακή, «φαρισαϊκή». </a:t>
            </a:r>
            <a:endParaRPr lang="el-GR" sz="2400" dirty="0" smtClean="0"/>
          </a:p>
          <a:p>
            <a:r>
              <a:rPr lang="el-GR" sz="2400" dirty="0" smtClean="0"/>
              <a:t>Τρίτος </a:t>
            </a:r>
            <a:r>
              <a:rPr lang="el-GR" sz="2400" dirty="0"/>
              <a:t>εγκλεισμός στο φρενοκομείο. Οι φροντίδες του ζεύγους των ιδιοκτητών συνετέλεσαν σε μια εμφανώς οριστική αποκατάσταση της ψυχικής του υγείας. </a:t>
            </a:r>
          </a:p>
          <a:p>
            <a:endParaRPr lang="el-GR" sz="2400" dirty="0"/>
          </a:p>
        </p:txBody>
      </p:sp>
    </p:spTree>
    <p:extLst>
      <p:ext uri="{BB962C8B-B14F-4D97-AF65-F5344CB8AC3E}">
        <p14:creationId xmlns:p14="http://schemas.microsoft.com/office/powerpoint/2010/main" val="3299034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3</a:t>
            </a:r>
            <a:endParaRPr lang="el-GR" dirty="0"/>
          </a:p>
        </p:txBody>
      </p:sp>
      <p:sp>
        <p:nvSpPr>
          <p:cNvPr id="3" name="Content Placeholder 2"/>
          <p:cNvSpPr>
            <a:spLocks noGrp="1"/>
          </p:cNvSpPr>
          <p:nvPr>
            <p:ph idx="1"/>
          </p:nvPr>
        </p:nvSpPr>
        <p:spPr/>
        <p:txBody>
          <a:bodyPr>
            <a:noAutofit/>
          </a:bodyPr>
          <a:lstStyle/>
          <a:p>
            <a:pPr>
              <a:lnSpc>
                <a:spcPct val="90000"/>
              </a:lnSpc>
            </a:pPr>
            <a:r>
              <a:rPr lang="el-GR" sz="2400" dirty="0"/>
              <a:t>Η παραδοσιακή ιστορική θεώρηση  αυτών των αλλαγών στην αντιμετώπιση της τρέλας ως ασθένειας και των τρελών ως «ειδικών ασθενών» εμφορούνταν από την κλασική γραμμική αντίληψη, προτάσσοντας ως ερμηνεία τη σύζευξη, από τον </a:t>
            </a:r>
            <a:r>
              <a:rPr lang="el-GR" sz="2400" dirty="0" smtClean="0"/>
              <a:t>18</a:t>
            </a:r>
            <a:r>
              <a:rPr lang="el-GR" sz="2400" baseline="30000" dirty="0" smtClean="0"/>
              <a:t>ο</a:t>
            </a:r>
            <a:r>
              <a:rPr lang="el-GR" sz="2400" dirty="0" smtClean="0"/>
              <a:t> αιώνα </a:t>
            </a:r>
            <a:r>
              <a:rPr lang="el-GR" sz="2400" dirty="0"/>
              <a:t>και μετά, «δημιουργικών» δυνάμεων όπως ο ανθρωπισμός, η επιστημονική επανάσταση και η ανάληψη της ευθύνης περίθαλψης των ψυχικά ασθενών από τον νέο κρατικό μηχανισμό. </a:t>
            </a:r>
          </a:p>
          <a:p>
            <a:pPr>
              <a:lnSpc>
                <a:spcPct val="90000"/>
              </a:lnSpc>
            </a:pPr>
            <a:r>
              <a:rPr lang="el-GR" sz="2400" dirty="0" smtClean="0"/>
              <a:t>Η </a:t>
            </a:r>
            <a:r>
              <a:rPr lang="el-GR" sz="2400" dirty="0"/>
              <a:t>ερμηνεία αυτή υπογράμμιζε το φιλανθρωπικό στοιχείο αυτών των μεταρρυθμίσεων, παρουσιάζοντας τελικά τις ανακατατάξεις στην αντιμετώπιση της τρέλας ως ασθένειας ως ακόμη μια ένδειξη της «προόδου της ανθρωπότητας</a:t>
            </a:r>
            <a:r>
              <a:rPr lang="el-GR" sz="2400" dirty="0" smtClean="0"/>
              <a:t>». </a:t>
            </a:r>
            <a:endParaRPr lang="el-GR" sz="2400" dirty="0"/>
          </a:p>
          <a:p>
            <a:pPr marL="0">
              <a:lnSpc>
                <a:spcPct val="90000"/>
              </a:lnSpc>
            </a:pPr>
            <a:endParaRPr lang="el-GR" sz="2400" dirty="0"/>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9</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r>
              <a:rPr lang="el-GR" sz="2400" dirty="0" smtClean="0"/>
              <a:t>Λυτρωμένος </a:t>
            </a:r>
            <a:r>
              <a:rPr lang="el-GR" sz="2400" dirty="0"/>
              <a:t>ο </a:t>
            </a:r>
            <a:r>
              <a:rPr lang="el-GR" sz="2400" dirty="0" err="1"/>
              <a:t>Trosse</a:t>
            </a:r>
            <a:r>
              <a:rPr lang="el-GR" sz="2400" dirty="0"/>
              <a:t>, σπούδασε θεολογία στην Οξφόρδη και πέρασε το υπόλοιπο μέρος της ζωής του ως πουριτανός ιερωμένος στην περιοχή του </a:t>
            </a:r>
            <a:r>
              <a:rPr lang="el-GR" sz="2400" dirty="0" err="1"/>
              <a:t>Exeter</a:t>
            </a:r>
            <a:r>
              <a:rPr lang="el-GR" sz="2400" dirty="0"/>
              <a:t>. </a:t>
            </a:r>
            <a:endParaRPr lang="el-GR" sz="2400" dirty="0" smtClean="0"/>
          </a:p>
          <a:p>
            <a:r>
              <a:rPr lang="el-GR" sz="2400" dirty="0" smtClean="0"/>
              <a:t>Συνθέτοντας </a:t>
            </a:r>
            <a:r>
              <a:rPr lang="el-GR" sz="2400" dirty="0"/>
              <a:t>την αυτοβιογραφία του προς το τέλος της ζωής του, ο </a:t>
            </a:r>
            <a:r>
              <a:rPr lang="el-GR" sz="2400" dirty="0" err="1"/>
              <a:t>Trosse</a:t>
            </a:r>
            <a:r>
              <a:rPr lang="el-GR" sz="2400" dirty="0"/>
              <a:t>  αντιμετώπισε με καθαρά θρησκευτικούς όρους την περίοδο της παράνοιάς του. </a:t>
            </a:r>
            <a:endParaRPr lang="el-GR" sz="2400" dirty="0" smtClean="0"/>
          </a:p>
          <a:p>
            <a:r>
              <a:rPr lang="el-GR" sz="2400" dirty="0" smtClean="0"/>
              <a:t>Η </a:t>
            </a:r>
            <a:r>
              <a:rPr lang="el-GR" sz="2400" dirty="0"/>
              <a:t>βασιλεία του Θεού στηριζόταν στην αρμονία. η τρέλα συνιστούσε δαιμονική εισβολή στην ψυχή του πιστού, γεμίζοντας τον αμφιβολίες και στρέφοντας τον κατά του Δημιουργού του. </a:t>
            </a:r>
          </a:p>
          <a:p>
            <a:endParaRPr lang="el-GR" sz="2400" dirty="0"/>
          </a:p>
        </p:txBody>
      </p:sp>
    </p:spTree>
    <p:extLst>
      <p:ext uri="{BB962C8B-B14F-4D97-AF65-F5344CB8AC3E}">
        <p14:creationId xmlns:p14="http://schemas.microsoft.com/office/powerpoint/2010/main" val="3364679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Η παράδοση της “θρησκευτικής τρέλας” </a:t>
            </a:r>
            <a:r>
              <a:rPr lang="el-GR" dirty="0" smtClean="0"/>
              <a:t>στο χριστιανισμό 10 </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r>
              <a:rPr lang="el-GR" sz="2400" dirty="0"/>
              <a:t>Τέλος </a:t>
            </a:r>
            <a:r>
              <a:rPr lang="el-GR" sz="2400" dirty="0" smtClean="0"/>
              <a:t>17</a:t>
            </a:r>
            <a:r>
              <a:rPr lang="el-GR" sz="2400" baseline="30000" dirty="0" smtClean="0"/>
              <a:t>ου</a:t>
            </a:r>
            <a:r>
              <a:rPr lang="el-GR" sz="2400" dirty="0" smtClean="0"/>
              <a:t> αιώνα</a:t>
            </a:r>
            <a:r>
              <a:rPr lang="el-GR" sz="2400" dirty="0"/>
              <a:t>, παρακμή αυτών των αντιλήψεων για τη «θρησκευτική τρέλα». </a:t>
            </a:r>
          </a:p>
          <a:p>
            <a:r>
              <a:rPr lang="el-GR" sz="2400" dirty="0" smtClean="0"/>
              <a:t>18</a:t>
            </a:r>
            <a:r>
              <a:rPr lang="el-GR" sz="2400" baseline="30000" dirty="0" smtClean="0"/>
              <a:t>ος</a:t>
            </a:r>
            <a:r>
              <a:rPr lang="el-GR" sz="2400" dirty="0" smtClean="0"/>
              <a:t> αιώνας</a:t>
            </a:r>
            <a:r>
              <a:rPr lang="el-GR" sz="2400" dirty="0"/>
              <a:t>: εντεινόμενος σκεπτικισμός απέναντι σε παρόμοιες περιπτώσεις. Έμφαση στην ελεήμονα φύση του Δημιουργού. Τέτοιες ψυχολογικές κρίσεις παύουν να θεωρούνται δοκιμασίες της Θείας Πρόνοιας και αντιμετωπίζονται σαν περιπτώσεις </a:t>
            </a:r>
            <a:r>
              <a:rPr lang="el-GR" sz="2400" dirty="0" smtClean="0"/>
              <a:t>αρρώστιας </a:t>
            </a:r>
            <a:r>
              <a:rPr lang="el-GR" sz="2400" dirty="0"/>
              <a:t>και διανοητικής διαταραχής. Οι «τρελοί του Θεού» ήταν πλέον αξιολύπητα άτομα τα οποία έχριζαν θεραπείας, ενώ οι εμπρηστικοί πουριτανοί ιεροκήρυκες προκάλεσαν την ανοιχτή καταδίκη των μορφωμένων στρωμάτων της αγγλικής κοινωνίας. </a:t>
            </a:r>
          </a:p>
        </p:txBody>
      </p:sp>
    </p:spTree>
    <p:extLst>
      <p:ext uri="{BB962C8B-B14F-4D97-AF65-F5344CB8AC3E}">
        <p14:creationId xmlns:p14="http://schemas.microsoft.com/office/powerpoint/2010/main" val="28365331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Τρελοί  και </a:t>
            </a:r>
            <a:r>
              <a:rPr lang="el-GR" dirty="0" smtClean="0"/>
              <a:t>θεραπευτές 1</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smtClean="0"/>
              <a:t>M. </a:t>
            </a:r>
            <a:r>
              <a:rPr lang="el-GR" sz="2400" dirty="0" err="1" smtClean="0"/>
              <a:t>McDonald</a:t>
            </a:r>
            <a:r>
              <a:rPr lang="el-GR" sz="2400" dirty="0"/>
              <a:t>, </a:t>
            </a:r>
            <a:r>
              <a:rPr lang="el-GR" sz="2400" dirty="0" err="1"/>
              <a:t>Mystical</a:t>
            </a:r>
            <a:r>
              <a:rPr lang="el-GR" sz="2400" dirty="0"/>
              <a:t> </a:t>
            </a:r>
            <a:r>
              <a:rPr lang="el-GR" sz="2400" dirty="0" err="1"/>
              <a:t>Bedlam</a:t>
            </a:r>
            <a:r>
              <a:rPr lang="el-GR" sz="2400" dirty="0"/>
              <a:t>: </a:t>
            </a:r>
            <a:r>
              <a:rPr lang="el-GR" sz="2400" dirty="0" err="1"/>
              <a:t>Madness</a:t>
            </a:r>
            <a:r>
              <a:rPr lang="el-GR" sz="2400" dirty="0"/>
              <a:t>, </a:t>
            </a:r>
            <a:r>
              <a:rPr lang="el-GR" sz="2400" dirty="0" err="1"/>
              <a:t>Anxiety</a:t>
            </a:r>
            <a:r>
              <a:rPr lang="el-GR" sz="2400" dirty="0"/>
              <a:t> and </a:t>
            </a:r>
            <a:r>
              <a:rPr lang="el-GR" sz="2400" dirty="0" err="1"/>
              <a:t>Healing</a:t>
            </a:r>
            <a:r>
              <a:rPr lang="el-GR" sz="2400" dirty="0"/>
              <a:t> in </a:t>
            </a:r>
            <a:r>
              <a:rPr lang="el-GR" sz="2400" dirty="0" err="1"/>
              <a:t>Seventeenth-Century</a:t>
            </a:r>
            <a:r>
              <a:rPr lang="el-GR" sz="2400" dirty="0"/>
              <a:t> </a:t>
            </a:r>
            <a:r>
              <a:rPr lang="el-GR" sz="2400" dirty="0" err="1"/>
              <a:t>England</a:t>
            </a:r>
            <a:r>
              <a:rPr lang="el-GR" sz="2400" dirty="0"/>
              <a:t>, CUP, 1981.</a:t>
            </a:r>
          </a:p>
          <a:p>
            <a:pPr>
              <a:lnSpc>
                <a:spcPct val="120000"/>
              </a:lnSpc>
            </a:pPr>
            <a:r>
              <a:rPr lang="el-GR" sz="2400" dirty="0" smtClean="0"/>
              <a:t>Η </a:t>
            </a:r>
            <a:r>
              <a:rPr lang="el-GR" sz="2400" dirty="0"/>
              <a:t>περίπτωση του </a:t>
            </a:r>
            <a:r>
              <a:rPr lang="el-GR" sz="2400" dirty="0" err="1"/>
              <a:t>Richard</a:t>
            </a:r>
            <a:r>
              <a:rPr lang="el-GR" sz="2400" dirty="0"/>
              <a:t> </a:t>
            </a:r>
            <a:r>
              <a:rPr lang="el-GR" sz="2400" dirty="0" err="1"/>
              <a:t>Napier</a:t>
            </a:r>
            <a:r>
              <a:rPr lang="el-GR" sz="2400" dirty="0"/>
              <a:t>, διασημότερου ιατρικού και ψυχιατρικού θεραπευτή στην Αγγλία των αρχών του </a:t>
            </a:r>
            <a:r>
              <a:rPr lang="el-GR" sz="2400" dirty="0" smtClean="0"/>
              <a:t>17</a:t>
            </a:r>
            <a:r>
              <a:rPr lang="el-GR" sz="2400" baseline="30000" dirty="0" smtClean="0"/>
              <a:t>ου</a:t>
            </a:r>
            <a:r>
              <a:rPr lang="el-GR" sz="2400" dirty="0" smtClean="0"/>
              <a:t> αιώνα</a:t>
            </a:r>
            <a:r>
              <a:rPr lang="el-GR" sz="2400" dirty="0"/>
              <a:t>. Πηγές, οι λεπτομερείς σημειώσεις που κρατούσε ο </a:t>
            </a:r>
            <a:r>
              <a:rPr lang="el-GR" sz="2400" dirty="0" err="1"/>
              <a:t>Napier</a:t>
            </a:r>
            <a:r>
              <a:rPr lang="el-GR" sz="2400" dirty="0"/>
              <a:t> για τους ασθενείς του – 60.000 ιατρικές επισκέψεις στην  περίοδο 1597 - 1634 - όσο και τα υπόλοιπα γραπτά του βρετανού αγγλικανού θεολόγου και ιερωμένου.</a:t>
            </a:r>
          </a:p>
          <a:p>
            <a:endParaRPr lang="el-GR" sz="2400" dirty="0"/>
          </a:p>
        </p:txBody>
      </p:sp>
    </p:spTree>
    <p:extLst>
      <p:ext uri="{BB962C8B-B14F-4D97-AF65-F5344CB8AC3E}">
        <p14:creationId xmlns:p14="http://schemas.microsoft.com/office/powerpoint/2010/main" val="23251264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2</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a:lnSpc>
                <a:spcPct val="120000"/>
              </a:lnSpc>
            </a:pPr>
            <a:r>
              <a:rPr lang="el-GR" sz="2400" dirty="0" smtClean="0"/>
              <a:t>Παράδοση </a:t>
            </a:r>
            <a:r>
              <a:rPr lang="el-GR" sz="2400" dirty="0"/>
              <a:t>των </a:t>
            </a:r>
            <a:r>
              <a:rPr lang="el-GR" sz="2400" dirty="0" err="1"/>
              <a:t>magi</a:t>
            </a:r>
            <a:r>
              <a:rPr lang="el-GR" sz="2400" dirty="0"/>
              <a:t> της Αναγέννησης. </a:t>
            </a:r>
            <a:endParaRPr lang="el-GR" sz="2400" dirty="0" smtClean="0"/>
          </a:p>
          <a:p>
            <a:pPr>
              <a:lnSpc>
                <a:spcPct val="120000"/>
              </a:lnSpc>
            </a:pPr>
            <a:r>
              <a:rPr lang="el-GR" sz="2400" dirty="0" smtClean="0"/>
              <a:t>Θεραπευτής</a:t>
            </a:r>
            <a:r>
              <a:rPr lang="el-GR" sz="2400" dirty="0"/>
              <a:t>, αστρολόγος, μαθηματικός, αλχημιστής, πνευματιστής, οπαδός των μεγάλων διανοητικών παραδόσεων. </a:t>
            </a:r>
            <a:endParaRPr lang="el-GR" sz="2400" dirty="0" smtClean="0"/>
          </a:p>
          <a:p>
            <a:pPr>
              <a:lnSpc>
                <a:spcPct val="120000"/>
              </a:lnSpc>
            </a:pPr>
            <a:r>
              <a:rPr lang="el-GR" sz="2400" dirty="0" smtClean="0"/>
              <a:t>Λεπτομερειακός </a:t>
            </a:r>
            <a:r>
              <a:rPr lang="el-GR" sz="2400" dirty="0" err="1"/>
              <a:t>καταγραφέας</a:t>
            </a:r>
            <a:r>
              <a:rPr lang="el-GR" sz="2400" dirty="0"/>
              <a:t> των παθών και των φοβιών ανθρώπων ενός μεγάλου κοινωνικού φάσματος (τα εξέταστρα που κυμαίνονταν από έξη έως και δεκαοκτώ πένες δεν συνιστούσαν δυσβάστακτο ποσό για τα ανώτερα τρία τέταρτα του πληθυσμού της περιοχής του </a:t>
            </a:r>
            <a:r>
              <a:rPr lang="el-GR" sz="2400" dirty="0" err="1"/>
              <a:t>Buckinghamshire</a:t>
            </a:r>
            <a:r>
              <a:rPr lang="el-GR" sz="2400" dirty="0"/>
              <a:t>, από όπου ο </a:t>
            </a:r>
            <a:r>
              <a:rPr lang="el-GR" sz="2400" dirty="0" err="1"/>
              <a:t>Napier</a:t>
            </a:r>
            <a:r>
              <a:rPr lang="el-GR" sz="2400" dirty="0"/>
              <a:t> αντλούσε την πλειοψηφία της πελατείας του).</a:t>
            </a:r>
          </a:p>
        </p:txBody>
      </p:sp>
    </p:spTree>
    <p:extLst>
      <p:ext uri="{BB962C8B-B14F-4D97-AF65-F5344CB8AC3E}">
        <p14:creationId xmlns:p14="http://schemas.microsoft.com/office/powerpoint/2010/main" val="241697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3</a:t>
            </a:r>
            <a:endParaRPr lang="el-GR" dirty="0"/>
          </a:p>
        </p:txBody>
      </p:sp>
      <p:sp>
        <p:nvSpPr>
          <p:cNvPr id="3" name="Content Placeholder 2"/>
          <p:cNvSpPr>
            <a:spLocks noGrp="1"/>
          </p:cNvSpPr>
          <p:nvPr>
            <p:ph idx="1"/>
          </p:nvPr>
        </p:nvSpPr>
        <p:spPr/>
        <p:txBody>
          <a:bodyPr>
            <a:noAutofit/>
          </a:bodyPr>
          <a:lstStyle/>
          <a:p>
            <a:r>
              <a:rPr lang="el-GR" sz="2400" dirty="0"/>
              <a:t>Από τη μελέτη του </a:t>
            </a:r>
            <a:r>
              <a:rPr lang="el-GR" sz="2400" dirty="0" err="1"/>
              <a:t>McDonald</a:t>
            </a:r>
            <a:r>
              <a:rPr lang="el-GR" sz="2400" dirty="0"/>
              <a:t> προκύπτει ότι, σε αντίθεση με τα ποσοστά του </a:t>
            </a:r>
            <a:r>
              <a:rPr lang="el-GR" sz="2400" dirty="0" smtClean="0"/>
              <a:t>20</a:t>
            </a:r>
            <a:r>
              <a:rPr lang="el-GR" sz="2400" baseline="30000" dirty="0" smtClean="0"/>
              <a:t>ού</a:t>
            </a:r>
            <a:r>
              <a:rPr lang="el-GR" sz="2400" dirty="0" smtClean="0"/>
              <a:t>  </a:t>
            </a:r>
            <a:r>
              <a:rPr lang="el-GR" sz="2400" dirty="0"/>
              <a:t>αιώνα (ασθενείς στην πρωτοβάθμια περίθαλψη στη Βρετανία), μόλις το 5% των ασθενών του </a:t>
            </a:r>
            <a:r>
              <a:rPr lang="el-GR" sz="2400" dirty="0" err="1"/>
              <a:t>Napier</a:t>
            </a:r>
            <a:r>
              <a:rPr lang="el-GR" sz="2400" dirty="0"/>
              <a:t> μπορούν να χαρακτηρισθούν ως ψυχικά πάσχοντες. </a:t>
            </a:r>
          </a:p>
          <a:p>
            <a:r>
              <a:rPr lang="el-GR" sz="2400" dirty="0" smtClean="0"/>
              <a:t>Περίπου </a:t>
            </a:r>
            <a:r>
              <a:rPr lang="el-GR" sz="2400" dirty="0"/>
              <a:t>τα δύο τρίτα αυτών των ασθενών ήταν γυναίκες, γεγονός που αποδίδονταν από τις ιατρικές θεωρίες της εποχής του </a:t>
            </a:r>
            <a:r>
              <a:rPr lang="el-GR" sz="2400" dirty="0" err="1"/>
              <a:t>Napier</a:t>
            </a:r>
            <a:r>
              <a:rPr lang="el-GR" sz="2400" dirty="0"/>
              <a:t> σε «οργανικά προβλήματα» του γυναικείου φύλου. </a:t>
            </a:r>
          </a:p>
          <a:p>
            <a:endParaRPr lang="el-GR" sz="2400" dirty="0"/>
          </a:p>
        </p:txBody>
      </p:sp>
    </p:spTree>
    <p:extLst>
      <p:ext uri="{BB962C8B-B14F-4D97-AF65-F5344CB8AC3E}">
        <p14:creationId xmlns:p14="http://schemas.microsoft.com/office/powerpoint/2010/main" val="732929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4</a:t>
            </a:r>
            <a:endParaRPr lang="el-GR" dirty="0"/>
          </a:p>
        </p:txBody>
      </p:sp>
      <p:sp>
        <p:nvSpPr>
          <p:cNvPr id="3" name="Content Placeholder 2"/>
          <p:cNvSpPr>
            <a:spLocks noGrp="1"/>
          </p:cNvSpPr>
          <p:nvPr>
            <p:ph idx="1"/>
          </p:nvPr>
        </p:nvSpPr>
        <p:spPr/>
        <p:txBody>
          <a:bodyPr>
            <a:normAutofit/>
          </a:bodyPr>
          <a:lstStyle/>
          <a:p>
            <a:r>
              <a:rPr lang="el-GR" sz="2400" dirty="0" smtClean="0"/>
              <a:t>Κατά </a:t>
            </a:r>
            <a:r>
              <a:rPr lang="el-GR" sz="2400" dirty="0"/>
              <a:t>δεύτερο λόγο, η μελέτη των ασθενών του  </a:t>
            </a:r>
            <a:r>
              <a:rPr lang="el-GR" sz="2400" dirty="0" err="1"/>
              <a:t>Νapier</a:t>
            </a:r>
            <a:r>
              <a:rPr lang="el-GR" sz="2400" dirty="0"/>
              <a:t> καταδεικνύει ότι η μελαγχολία, κατεξοχήν νόσος των ελίτ των αρχών του </a:t>
            </a:r>
            <a:r>
              <a:rPr lang="el-GR" sz="2400" dirty="0" smtClean="0"/>
              <a:t>17</a:t>
            </a:r>
            <a:r>
              <a:rPr lang="el-GR" sz="2400" baseline="30000" dirty="0" smtClean="0"/>
              <a:t>ου</a:t>
            </a:r>
            <a:r>
              <a:rPr lang="el-GR" sz="2400" dirty="0" smtClean="0"/>
              <a:t> αιώνα</a:t>
            </a:r>
            <a:r>
              <a:rPr lang="el-GR" sz="2400" dirty="0"/>
              <a:t>, έκανε έντονη την παρουσία της και στις χαμηλότερες κοινωνικές βαθμίδες. </a:t>
            </a:r>
            <a:endParaRPr lang="el-GR" sz="2400" dirty="0" smtClean="0"/>
          </a:p>
          <a:p>
            <a:r>
              <a:rPr lang="el-GR" sz="2400" dirty="0" smtClean="0"/>
              <a:t>Πολλές </a:t>
            </a:r>
            <a:r>
              <a:rPr lang="el-GR" sz="2400" dirty="0"/>
              <a:t>ήταν οι γυναίκες που υπέφεραν από κατάθλιψη, εξαιτίας της καταπίεσης και του παραγκωνισμού τους από τις πατριαρχικές κοινωνίες της εποχής. </a:t>
            </a:r>
            <a:endParaRPr lang="el-GR" sz="2400" dirty="0" smtClean="0"/>
          </a:p>
          <a:p>
            <a:r>
              <a:rPr lang="el-GR" sz="2400" dirty="0" smtClean="0"/>
              <a:t>Σημαντικότατος </a:t>
            </a:r>
            <a:r>
              <a:rPr lang="el-GR" sz="2400" dirty="0"/>
              <a:t>πρόξενος μελαγχολίας ήταν εξάλλου η οικονομική ανασφάλεια που έπληττε μεγάλα στρώματα του αγγλικού πληθυσμού.</a:t>
            </a:r>
          </a:p>
          <a:p>
            <a:endParaRPr lang="el-GR" sz="2400" dirty="0"/>
          </a:p>
        </p:txBody>
      </p:sp>
    </p:spTree>
    <p:extLst>
      <p:ext uri="{BB962C8B-B14F-4D97-AF65-F5344CB8AC3E}">
        <p14:creationId xmlns:p14="http://schemas.microsoft.com/office/powerpoint/2010/main" val="884873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5</a:t>
            </a:r>
            <a:endParaRPr lang="el-GR" dirty="0"/>
          </a:p>
        </p:txBody>
      </p:sp>
      <p:sp>
        <p:nvSpPr>
          <p:cNvPr id="3" name="Content Placeholder 2"/>
          <p:cNvSpPr>
            <a:spLocks noGrp="1"/>
          </p:cNvSpPr>
          <p:nvPr>
            <p:ph idx="1"/>
          </p:nvPr>
        </p:nvSpPr>
        <p:spPr/>
        <p:txBody>
          <a:bodyPr>
            <a:noAutofit/>
          </a:bodyPr>
          <a:lstStyle/>
          <a:p>
            <a:pPr>
              <a:lnSpc>
                <a:spcPct val="120000"/>
              </a:lnSpc>
            </a:pPr>
            <a:r>
              <a:rPr lang="el-GR" sz="2400" dirty="0" smtClean="0"/>
              <a:t>Πίσω </a:t>
            </a:r>
            <a:r>
              <a:rPr lang="el-GR" sz="2400" dirty="0"/>
              <a:t>από τις καταθλίψεις και τις κρίσεις μελαγχολίας κρυβόταν η αδυσώπητη πραγματικότητα της ζωής των ασθενέστερων οικονομικά στρωμάτων, τα αδιέξοδα, οι πικρίες, οι ερωτικές αντιζηλίες  αλλά και οι ανταγωνισμοί των απλών ανθρώπων του </a:t>
            </a:r>
            <a:r>
              <a:rPr lang="el-GR" sz="2400" dirty="0" smtClean="0"/>
              <a:t>17</a:t>
            </a:r>
            <a:r>
              <a:rPr lang="el-GR" sz="2400" baseline="30000" dirty="0" smtClean="0"/>
              <a:t>ου</a:t>
            </a:r>
            <a:r>
              <a:rPr lang="el-GR" sz="2400" dirty="0" smtClean="0"/>
              <a:t> αιώνα</a:t>
            </a:r>
            <a:r>
              <a:rPr lang="el-GR" sz="2400" dirty="0"/>
              <a:t>: </a:t>
            </a:r>
          </a:p>
          <a:p>
            <a:pPr>
              <a:lnSpc>
                <a:spcPct val="120000"/>
              </a:lnSpc>
            </a:pPr>
            <a:r>
              <a:rPr lang="el-GR" sz="2400" dirty="0" smtClean="0"/>
              <a:t>Το </a:t>
            </a:r>
            <a:r>
              <a:rPr lang="el-GR" sz="2400" dirty="0"/>
              <a:t>ένα τρίτο των ασθενών του </a:t>
            </a:r>
            <a:r>
              <a:rPr lang="el-GR" sz="2400" dirty="0" err="1"/>
              <a:t>Νapier</a:t>
            </a:r>
            <a:r>
              <a:rPr lang="el-GR" sz="2400" dirty="0"/>
              <a:t> δήλωναν θύματα μαύρης μαγείας από γείτονα, επιβεβαιώνοντας τις διατυπώσεις των κοινωνικών ιστορικών σχετικά με την ένταση, το φόβο και τη βία που υπέβοσκαν στις προβιομηχανικές αγροτικές κοινότητες.</a:t>
            </a:r>
          </a:p>
          <a:p>
            <a:endParaRPr lang="el-GR" sz="2400" dirty="0"/>
          </a:p>
        </p:txBody>
      </p:sp>
    </p:spTree>
    <p:extLst>
      <p:ext uri="{BB962C8B-B14F-4D97-AF65-F5344CB8AC3E}">
        <p14:creationId xmlns:p14="http://schemas.microsoft.com/office/powerpoint/2010/main" val="37378760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6</a:t>
            </a:r>
            <a:endParaRPr lang="el-GR"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l-GR" sz="2400" dirty="0" smtClean="0"/>
              <a:t>Ταξινόμηση </a:t>
            </a:r>
            <a:r>
              <a:rPr lang="el-GR" sz="2400" dirty="0"/>
              <a:t>των ασθενών του βρετανού θεραπευτή σε εκείνους που η ανεξέλεγκτη και ιδιαίτερα βίαιη φύση της νόσου, ή ο απόλυτος παραλογισμός, τους απέκλειαν από τη συμβίωση με τους συνανθρώπους τους, και εκείνους οι οποίοι έπασχαν από ψυχικές διαταραχές που κινούνταν στα όρια της κατάθλιψης (στον </a:t>
            </a:r>
            <a:r>
              <a:rPr lang="el-GR" sz="2400" dirty="0" err="1"/>
              <a:t>Napier</a:t>
            </a:r>
            <a:r>
              <a:rPr lang="el-GR" sz="2400" dirty="0"/>
              <a:t>, «μελαγχολικοί» ή «δύσθυμοι»). </a:t>
            </a:r>
            <a:endParaRPr lang="el-GR" sz="2400" dirty="0" smtClean="0"/>
          </a:p>
          <a:p>
            <a:pPr>
              <a:lnSpc>
                <a:spcPct val="120000"/>
              </a:lnSpc>
            </a:pPr>
            <a:r>
              <a:rPr lang="el-GR" sz="2400" dirty="0" smtClean="0"/>
              <a:t>Ελάχιστος </a:t>
            </a:r>
            <a:r>
              <a:rPr lang="el-GR" sz="2400" dirty="0"/>
              <a:t>αριθμός των ασθενών του </a:t>
            </a:r>
            <a:r>
              <a:rPr lang="el-GR" sz="2400" dirty="0" err="1"/>
              <a:t>Napier</a:t>
            </a:r>
            <a:r>
              <a:rPr lang="el-GR" sz="2400" dirty="0"/>
              <a:t> χαρακτηρίζονταν ως «τρελοί», δηλαδή ως άτομα σε απόλυτη αδυναμία συμβίωσης με το κοινωνικό τους περιβάλλον. </a:t>
            </a:r>
            <a:endParaRPr lang="el-GR" sz="2400" dirty="0" smtClean="0"/>
          </a:p>
          <a:p>
            <a:pPr>
              <a:lnSpc>
                <a:spcPct val="120000"/>
              </a:lnSpc>
            </a:pPr>
            <a:r>
              <a:rPr lang="el-GR" sz="2400" dirty="0" smtClean="0"/>
              <a:t>Αυτές </a:t>
            </a:r>
            <a:r>
              <a:rPr lang="el-GR" sz="2400" dirty="0"/>
              <a:t>οι περιπτώσεις ασθενών (20 στους 2.039 ασθενείς) κατέληγαν αλυσοδεμένοι στα δημόσια άσυλα όπως το </a:t>
            </a:r>
            <a:r>
              <a:rPr lang="el-GR" sz="2400" dirty="0" err="1"/>
              <a:t>Βedlam</a:t>
            </a:r>
            <a:r>
              <a:rPr lang="el-GR" sz="2400" dirty="0"/>
              <a:t> για να αποβάλλουν τη «ζωώδη προσωπικότητά» τους.  </a:t>
            </a:r>
          </a:p>
        </p:txBody>
      </p:sp>
    </p:spTree>
    <p:extLst>
      <p:ext uri="{BB962C8B-B14F-4D97-AF65-F5344CB8AC3E}">
        <p14:creationId xmlns:p14="http://schemas.microsoft.com/office/powerpoint/2010/main" val="26509187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Τρελοί  και </a:t>
            </a:r>
            <a:r>
              <a:rPr lang="el-GR" dirty="0" smtClean="0"/>
              <a:t>θεραπευτές 7</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a:lnSpc>
                <a:spcPct val="120000"/>
              </a:lnSpc>
              <a:spcBef>
                <a:spcPts val="0"/>
              </a:spcBef>
            </a:pPr>
            <a:r>
              <a:rPr lang="el-GR" sz="2400" dirty="0" smtClean="0"/>
              <a:t>Ωστόσο</a:t>
            </a:r>
            <a:r>
              <a:rPr lang="el-GR" sz="2400" dirty="0"/>
              <a:t>, οι άνθρωποι του </a:t>
            </a:r>
            <a:r>
              <a:rPr lang="el-GR" sz="2400" dirty="0" smtClean="0"/>
              <a:t>17</a:t>
            </a:r>
            <a:r>
              <a:rPr lang="el-GR" sz="2400" baseline="30000" dirty="0" smtClean="0"/>
              <a:t>ου</a:t>
            </a:r>
            <a:r>
              <a:rPr lang="el-GR" sz="2400" dirty="0" smtClean="0"/>
              <a:t> αιώνα </a:t>
            </a:r>
            <a:r>
              <a:rPr lang="el-GR" sz="2400" dirty="0"/>
              <a:t>μοιράζονταν με τον </a:t>
            </a:r>
            <a:r>
              <a:rPr lang="el-GR" sz="2400" dirty="0" smtClean="0"/>
              <a:t>20</a:t>
            </a:r>
            <a:r>
              <a:rPr lang="el-GR" sz="2400" baseline="30000" dirty="0"/>
              <a:t>ό</a:t>
            </a:r>
            <a:r>
              <a:rPr lang="el-GR" sz="2400" dirty="0" smtClean="0"/>
              <a:t> την </a:t>
            </a:r>
            <a:r>
              <a:rPr lang="el-GR" sz="2400" dirty="0"/>
              <a:t>πεποίθηση πως δεν υπήρχε ριζικός διαχωρισμός ανάμεσα στη ψυχή και το σώμα και πως τα δύο βρίσκονταν σε σχέση μόνιμης αλληλεπίδρασης. </a:t>
            </a:r>
          </a:p>
        </p:txBody>
      </p:sp>
    </p:spTree>
    <p:extLst>
      <p:ext uri="{BB962C8B-B14F-4D97-AF65-F5344CB8AC3E}">
        <p14:creationId xmlns:p14="http://schemas.microsoft.com/office/powerpoint/2010/main" val="34924019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ιατρικοποίηση</a:t>
            </a:r>
            <a:r>
              <a:rPr lang="el-GR" dirty="0"/>
              <a:t>» της τρέλας.</a:t>
            </a:r>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pPr>
            <a:r>
              <a:rPr lang="el-GR" sz="2400" dirty="0"/>
              <a:t>Τέλος του </a:t>
            </a:r>
            <a:r>
              <a:rPr lang="el-GR" sz="2400" dirty="0" smtClean="0"/>
              <a:t>17</a:t>
            </a:r>
            <a:r>
              <a:rPr lang="el-GR" sz="2400" baseline="30000" dirty="0" smtClean="0"/>
              <a:t>ου</a:t>
            </a:r>
            <a:r>
              <a:rPr lang="el-GR" sz="2400" dirty="0" smtClean="0"/>
              <a:t>, 18</a:t>
            </a:r>
            <a:r>
              <a:rPr lang="el-GR" sz="2400" baseline="30000" dirty="0" smtClean="0"/>
              <a:t>ος</a:t>
            </a:r>
            <a:r>
              <a:rPr lang="el-GR" sz="2400" dirty="0" smtClean="0"/>
              <a:t> αιώνας</a:t>
            </a:r>
            <a:r>
              <a:rPr lang="el-GR" sz="2400" dirty="0"/>
              <a:t>: σταδιακή εδραίωση του ιατρικού μονοπωλίου στην αντιμετώπιση των ψυχικών νοσημάτων. «</a:t>
            </a:r>
            <a:r>
              <a:rPr lang="el-GR" sz="2400" dirty="0" err="1"/>
              <a:t>Αποδαιμονοποίηση</a:t>
            </a:r>
            <a:r>
              <a:rPr lang="el-GR" sz="2400" dirty="0"/>
              <a:t>» της τρέλας και ανάδυση της «επιστημονικής» ιατρικής, οδήγησαν τους ψυχικά ασθενείς στην αποκλειστική αρμοδιότητα των ιατρών. </a:t>
            </a:r>
            <a:endParaRPr lang="el-GR" sz="2400" dirty="0" smtClean="0"/>
          </a:p>
          <a:p>
            <a:endParaRPr lang="el-GR" sz="2400" dirty="0"/>
          </a:p>
        </p:txBody>
      </p:sp>
    </p:spTree>
    <p:extLst>
      <p:ext uri="{BB962C8B-B14F-4D97-AF65-F5344CB8AC3E}">
        <p14:creationId xmlns:p14="http://schemas.microsoft.com/office/powerpoint/2010/main" val="1818674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84784"/>
            <a:ext cx="4536504" cy="2517481"/>
          </a:xfrm>
        </p:spPr>
        <p:txBody>
          <a:bodyPr>
            <a:noAutofit/>
          </a:bodyPr>
          <a:lstStyle/>
          <a:p>
            <a:pPr>
              <a:lnSpc>
                <a:spcPct val="120000"/>
              </a:lnSpc>
            </a:pPr>
            <a:r>
              <a:rPr lang="el-GR" sz="2400" dirty="0" smtClean="0"/>
              <a:t>Τομή </a:t>
            </a:r>
            <a:r>
              <a:rPr lang="el-GR" sz="2400" dirty="0"/>
              <a:t>στην ιστορική διερεύνηση της θεώρησης της τρέλας στις δυτικές κοινωνίες υπήρξε το έργο του </a:t>
            </a:r>
            <a:r>
              <a:rPr lang="el-GR" sz="2400" dirty="0" err="1"/>
              <a:t>Michel</a:t>
            </a:r>
            <a:r>
              <a:rPr lang="el-GR" sz="2400" dirty="0"/>
              <a:t> </a:t>
            </a:r>
            <a:r>
              <a:rPr lang="el-GR" sz="2400" dirty="0" err="1"/>
              <a:t>Foucault</a:t>
            </a:r>
            <a:r>
              <a:rPr lang="el-GR" sz="2400" dirty="0"/>
              <a:t>,  Ιστορία της τρέλας στην κλασική εποχή (1963). </a:t>
            </a:r>
          </a:p>
          <a:p>
            <a:pPr marL="0" indent="0">
              <a:buNone/>
            </a:pPr>
            <a:endParaRPr lang="el-GR" sz="2400" dirty="0"/>
          </a:p>
        </p:txBody>
      </p:sp>
      <p:pic>
        <p:nvPicPr>
          <p:cNvPr id="5" name="Εικόνα 4"/>
          <p:cNvPicPr>
            <a:picLocks noChangeAspect="1"/>
          </p:cNvPicPr>
          <p:nvPr/>
        </p:nvPicPr>
        <p:blipFill>
          <a:blip r:embed="rId3"/>
          <a:stretch>
            <a:fillRect/>
          </a:stretch>
        </p:blipFill>
        <p:spPr>
          <a:xfrm>
            <a:off x="5868144" y="1484784"/>
            <a:ext cx="2592288" cy="4636446"/>
          </a:xfrm>
          <a:prstGeom prst="rect">
            <a:avLst/>
          </a:prstGeom>
          <a:ln>
            <a:solidFill>
              <a:schemeClr val="tx1"/>
            </a:solidFill>
          </a:ln>
        </p:spPr>
      </p:pic>
      <p:sp>
        <p:nvSpPr>
          <p:cNvPr id="4" name="Θέση κειμένου 1"/>
          <p:cNvSpPr txBox="1">
            <a:spLocks/>
          </p:cNvSpPr>
          <p:nvPr/>
        </p:nvSpPr>
        <p:spPr>
          <a:xfrm>
            <a:off x="6336196" y="937617"/>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2</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395536" y="84149"/>
            <a:ext cx="8229600" cy="1143000"/>
          </a:xfrm>
        </p:spPr>
        <p:txBody>
          <a:bodyPr>
            <a:normAutofit/>
          </a:bodyPr>
          <a:lstStyle/>
          <a:p>
            <a:r>
              <a:rPr lang="el-GR" dirty="0" smtClean="0"/>
              <a:t>Εισαγωγή 4</a:t>
            </a:r>
            <a:endParaRPr lang="el-GR"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ιατρικοποίηση</a:t>
            </a:r>
            <a:r>
              <a:rPr lang="el-GR" dirty="0"/>
              <a:t>» της </a:t>
            </a:r>
            <a:r>
              <a:rPr lang="el-GR" dirty="0" smtClean="0"/>
              <a:t>τρέλας 1</a:t>
            </a:r>
            <a:endParaRPr lang="el-GR" dirty="0"/>
          </a:p>
        </p:txBody>
      </p:sp>
      <p:sp>
        <p:nvSpPr>
          <p:cNvPr id="3" name="Content Placeholder 2"/>
          <p:cNvSpPr>
            <a:spLocks noGrp="1"/>
          </p:cNvSpPr>
          <p:nvPr>
            <p:ph idx="1"/>
          </p:nvPr>
        </p:nvSpPr>
        <p:spPr>
          <a:xfrm>
            <a:off x="464156" y="1711349"/>
            <a:ext cx="8229600" cy="4525963"/>
          </a:xfrm>
        </p:spPr>
        <p:txBody>
          <a:bodyPr>
            <a:noAutofit/>
          </a:bodyPr>
          <a:lstStyle/>
          <a:p>
            <a:pPr>
              <a:lnSpc>
                <a:spcPct val="120000"/>
              </a:lnSpc>
            </a:pPr>
            <a:r>
              <a:rPr lang="el-GR" sz="2400" dirty="0" smtClean="0"/>
              <a:t>Η </a:t>
            </a:r>
            <a:r>
              <a:rPr lang="el-GR" sz="2400" dirty="0"/>
              <a:t>αποτελεσματικότητα των θεραπευτικών πρακτικών της εποχής της Παλινόρθωσης (αλυσίδες, αφαιμάξεις, χορήγηση εμετικών, </a:t>
            </a:r>
            <a:r>
              <a:rPr lang="el-GR" sz="2400" dirty="0" err="1" smtClean="0"/>
              <a:t>κ.λπ</a:t>
            </a:r>
            <a:r>
              <a:rPr lang="el-GR" sz="2400" dirty="0"/>
              <a:t>) παραμένει αμφισβητήσιμη, ωστόσο η εποχή της φυσικής φιλοσοφίας, του νεοκλασικισμού και της ορθολογιστικής θρησκείας αντιμετώπιζε πλέον τις μεθόδους του </a:t>
            </a:r>
            <a:r>
              <a:rPr lang="el-GR" sz="2400" dirty="0" err="1"/>
              <a:t>Napier</a:t>
            </a:r>
            <a:r>
              <a:rPr lang="el-GR" sz="2400" dirty="0"/>
              <a:t> και των ομολόγων του ως γραφικά απομεινάρια μιας «παράλογης» εποχής. </a:t>
            </a:r>
          </a:p>
          <a:p>
            <a:endParaRPr lang="el-GR" sz="2400" dirty="0"/>
          </a:p>
        </p:txBody>
      </p:sp>
    </p:spTree>
    <p:extLst>
      <p:ext uri="{BB962C8B-B14F-4D97-AF65-F5344CB8AC3E}">
        <p14:creationId xmlns:p14="http://schemas.microsoft.com/office/powerpoint/2010/main" val="32234219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Η «</a:t>
            </a:r>
            <a:r>
              <a:rPr lang="el-GR" dirty="0" err="1"/>
              <a:t>ιατρικοποίηση</a:t>
            </a:r>
            <a:r>
              <a:rPr lang="el-GR" dirty="0"/>
              <a:t>» της </a:t>
            </a:r>
            <a:r>
              <a:rPr lang="el-GR" dirty="0" smtClean="0"/>
              <a:t>τρέλας 2</a:t>
            </a:r>
            <a:endParaRPr lang="el-GR" dirty="0"/>
          </a:p>
        </p:txBody>
      </p:sp>
      <p:sp>
        <p:nvSpPr>
          <p:cNvPr id="3" name="Content Placeholder 2"/>
          <p:cNvSpPr>
            <a:spLocks noGrp="1"/>
          </p:cNvSpPr>
          <p:nvPr>
            <p:ph idx="1"/>
          </p:nvPr>
        </p:nvSpPr>
        <p:spPr/>
        <p:txBody>
          <a:bodyPr>
            <a:noAutofit/>
          </a:bodyPr>
          <a:lstStyle/>
          <a:p>
            <a:r>
              <a:rPr lang="el-GR" sz="2400" dirty="0"/>
              <a:t>Η εδραίωση των «επαγγελματιών της υγείας» και ο πολλαπλασιασμός των ιδιωτικών φρενοκομείων στην Αγγλία του </a:t>
            </a:r>
            <a:r>
              <a:rPr lang="el-GR" sz="2400" dirty="0" smtClean="0"/>
              <a:t>18</a:t>
            </a:r>
            <a:r>
              <a:rPr lang="el-GR" sz="2400" baseline="30000" dirty="0" smtClean="0"/>
              <a:t>ου</a:t>
            </a:r>
            <a:r>
              <a:rPr lang="el-GR" sz="2400" dirty="0" smtClean="0"/>
              <a:t> αιώνα </a:t>
            </a:r>
            <a:r>
              <a:rPr lang="el-GR" sz="2400" dirty="0"/>
              <a:t>δεν οδήγησαν στη βελτίωση της διαβίωσης των εγκλείστων ψυχασθενών. Το 1774, ο Νόμος Περί  Φρενοκομείων του Κοινοβουλίου αποσκοπούσε στο να καθιερώσει κάποια μορφή ελέγχου στα ιδιωτικά ιδρύματα, σαν αντίδραση στις πολλές και εμφανέστατες καταχρήσεις. </a:t>
            </a:r>
          </a:p>
          <a:p>
            <a:r>
              <a:rPr lang="el-GR" sz="2400" dirty="0" smtClean="0"/>
              <a:t>Ο </a:t>
            </a:r>
            <a:r>
              <a:rPr lang="el-GR" sz="2400" dirty="0" err="1"/>
              <a:t>Foucault</a:t>
            </a:r>
            <a:r>
              <a:rPr lang="el-GR" sz="2400" dirty="0"/>
              <a:t>  επιβεβαιώνεται στη διαπίστωση του  </a:t>
            </a:r>
            <a:r>
              <a:rPr lang="el-GR" sz="2400" dirty="0" err="1"/>
              <a:t>McDonald</a:t>
            </a:r>
            <a:r>
              <a:rPr lang="el-GR" sz="2400" dirty="0"/>
              <a:t> πως, στη διάρκεια του </a:t>
            </a:r>
            <a:r>
              <a:rPr lang="el-GR" sz="2400" dirty="0" smtClean="0"/>
              <a:t>18</a:t>
            </a:r>
            <a:r>
              <a:rPr lang="el-GR" sz="2400" baseline="30000" dirty="0" smtClean="0"/>
              <a:t>ου</a:t>
            </a:r>
            <a:r>
              <a:rPr lang="el-GR" sz="2400" dirty="0" smtClean="0"/>
              <a:t> αιώνα</a:t>
            </a:r>
            <a:r>
              <a:rPr lang="el-GR" sz="2400" dirty="0"/>
              <a:t>, η πρακτική αντιμετώπισης των «επικίνδυνων τρελών» επεκτάθηκε και σε άλλες κατηγορίες ψυχικά ασθενών. </a:t>
            </a:r>
          </a:p>
          <a:p>
            <a:endParaRPr lang="el-GR" sz="2400" dirty="0"/>
          </a:p>
        </p:txBody>
      </p:sp>
    </p:spTree>
    <p:extLst>
      <p:ext uri="{BB962C8B-B14F-4D97-AF65-F5344CB8AC3E}">
        <p14:creationId xmlns:p14="http://schemas.microsoft.com/office/powerpoint/2010/main" val="32013058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Η «</a:t>
            </a:r>
            <a:r>
              <a:rPr lang="el-GR" dirty="0" err="1"/>
              <a:t>ιατρικοποίηση</a:t>
            </a:r>
            <a:r>
              <a:rPr lang="el-GR" dirty="0"/>
              <a:t>» της </a:t>
            </a:r>
            <a:r>
              <a:rPr lang="el-GR" dirty="0" smtClean="0"/>
              <a:t>τρέλας 3</a:t>
            </a:r>
            <a:endParaRPr lang="el-GR" dirty="0"/>
          </a:p>
        </p:txBody>
      </p:sp>
      <p:sp>
        <p:nvSpPr>
          <p:cNvPr id="3" name="Content Placeholder 2"/>
          <p:cNvSpPr>
            <a:spLocks noGrp="1"/>
          </p:cNvSpPr>
          <p:nvPr>
            <p:ph idx="1"/>
          </p:nvPr>
        </p:nvSpPr>
        <p:spPr/>
        <p:txBody>
          <a:bodyPr>
            <a:normAutofit/>
          </a:bodyPr>
          <a:lstStyle/>
          <a:p>
            <a:pPr>
              <a:lnSpc>
                <a:spcPct val="120000"/>
              </a:lnSpc>
              <a:spcBef>
                <a:spcPts val="0"/>
              </a:spcBef>
            </a:pPr>
            <a:r>
              <a:rPr lang="el-GR" sz="2400" dirty="0" smtClean="0"/>
              <a:t>Οι </a:t>
            </a:r>
            <a:r>
              <a:rPr lang="el-GR" sz="2400" dirty="0"/>
              <a:t>πολλές καταχρήσεις του συστήματος περίθαλψης των ψυχασθενών προκάλεσαν στον </a:t>
            </a:r>
            <a:r>
              <a:rPr lang="el-GR" sz="2400" dirty="0" smtClean="0"/>
              <a:t>19</a:t>
            </a:r>
            <a:r>
              <a:rPr lang="el-GR" sz="2400" baseline="30000" dirty="0" smtClean="0"/>
              <a:t>ο</a:t>
            </a:r>
            <a:r>
              <a:rPr lang="el-GR" sz="2400" dirty="0" smtClean="0"/>
              <a:t> αιώνα </a:t>
            </a:r>
            <a:r>
              <a:rPr lang="el-GR" sz="2400" dirty="0"/>
              <a:t>την αντίδραση της βικτωριανής κοινωνίας, η οποία απέδωσε ιδιαίτερη σημασία στην ορθή ψυχολογική αντιμετώπιση των ψυχασθενών, απορρίπτοντας τη φυσική τους χειραγώγηση και τον περιορισμό. Η επιτυχία της νέας αυτής προσέγγισης αποδείχθηκε ωστόσο εφήμερη, και τα βικτωριανά άσυλα του τέλους του </a:t>
            </a:r>
            <a:r>
              <a:rPr lang="el-GR" sz="2400" dirty="0" smtClean="0"/>
              <a:t>19</a:t>
            </a:r>
            <a:r>
              <a:rPr lang="el-GR" sz="2400" baseline="30000" dirty="0" smtClean="0"/>
              <a:t>ου</a:t>
            </a:r>
            <a:r>
              <a:rPr lang="el-GR" sz="2400" dirty="0" smtClean="0"/>
              <a:t> αιώνα </a:t>
            </a:r>
            <a:r>
              <a:rPr lang="el-GR" sz="2400" dirty="0"/>
              <a:t>είχαν επανέλθει στο καθεστώς του «μεγάλου εγκλεισμού» του </a:t>
            </a:r>
            <a:r>
              <a:rPr lang="el-GR" sz="2400" dirty="0" smtClean="0"/>
              <a:t>18</a:t>
            </a:r>
            <a:r>
              <a:rPr lang="el-GR" sz="2400" baseline="30000" dirty="0" smtClean="0"/>
              <a:t>ου</a:t>
            </a:r>
            <a:r>
              <a:rPr lang="el-GR" sz="2400" dirty="0" smtClean="0"/>
              <a:t>.</a:t>
            </a:r>
            <a:endParaRPr lang="el-GR" sz="2400" dirty="0"/>
          </a:p>
          <a:p>
            <a:endParaRPr lang="el-GR" sz="2400" dirty="0"/>
          </a:p>
        </p:txBody>
      </p:sp>
    </p:spTree>
    <p:extLst>
      <p:ext uri="{BB962C8B-B14F-4D97-AF65-F5344CB8AC3E}">
        <p14:creationId xmlns:p14="http://schemas.microsoft.com/office/powerpoint/2010/main" val="19168437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1763688" y="1556792"/>
            <a:ext cx="5616624" cy="4212468"/>
          </a:xfrm>
          <a:prstGeom prst="rect">
            <a:avLst/>
          </a:prstGeom>
          <a:ln>
            <a:solidFill>
              <a:schemeClr val="tx1"/>
            </a:solidFill>
          </a:ln>
        </p:spPr>
      </p:pic>
      <p:sp>
        <p:nvSpPr>
          <p:cNvPr id="3" name="Θέση κειμένου 1"/>
          <p:cNvSpPr txBox="1">
            <a:spLocks/>
          </p:cNvSpPr>
          <p:nvPr/>
        </p:nvSpPr>
        <p:spPr>
          <a:xfrm>
            <a:off x="3689901" y="1009625"/>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634226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483768" y="1124744"/>
            <a:ext cx="4248472" cy="4649350"/>
          </a:xfrm>
          <a:prstGeom prst="rect">
            <a:avLst/>
          </a:prstGeom>
          <a:ln>
            <a:solidFill>
              <a:schemeClr val="tx1"/>
            </a:solidFill>
          </a:ln>
        </p:spPr>
      </p:pic>
      <p:sp>
        <p:nvSpPr>
          <p:cNvPr id="3" name="Θέση κειμένου 1"/>
          <p:cNvSpPr txBox="1">
            <a:spLocks/>
          </p:cNvSpPr>
          <p:nvPr/>
        </p:nvSpPr>
        <p:spPr>
          <a:xfrm>
            <a:off x="3725905" y="577577"/>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7790616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1835696" y="1484784"/>
            <a:ext cx="5688631" cy="4266473"/>
          </a:xfrm>
          <a:prstGeom prst="rect">
            <a:avLst/>
          </a:prstGeom>
          <a:ln>
            <a:solidFill>
              <a:schemeClr val="tx1"/>
            </a:solidFill>
          </a:ln>
        </p:spPr>
      </p:pic>
      <p:sp>
        <p:nvSpPr>
          <p:cNvPr id="3" name="Θέση κειμένου 1"/>
          <p:cNvSpPr txBox="1">
            <a:spLocks/>
          </p:cNvSpPr>
          <p:nvPr/>
        </p:nvSpPr>
        <p:spPr>
          <a:xfrm>
            <a:off x="3797912" y="906748"/>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898485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Η «</a:t>
            </a:r>
            <a:r>
              <a:rPr lang="el-GR" dirty="0" err="1"/>
              <a:t>ιατρικοποίηση</a:t>
            </a:r>
            <a:r>
              <a:rPr lang="el-GR" dirty="0"/>
              <a:t>» της </a:t>
            </a:r>
            <a:r>
              <a:rPr lang="el-GR" dirty="0" smtClean="0"/>
              <a:t>τρέλας 4</a:t>
            </a:r>
            <a:endParaRPr lang="el-GR" dirty="0"/>
          </a:p>
        </p:txBody>
      </p:sp>
      <p:sp>
        <p:nvSpPr>
          <p:cNvPr id="3" name="Content Placeholder 2"/>
          <p:cNvSpPr>
            <a:spLocks noGrp="1"/>
          </p:cNvSpPr>
          <p:nvPr>
            <p:ph idx="1"/>
          </p:nvPr>
        </p:nvSpPr>
        <p:spPr/>
        <p:txBody>
          <a:bodyPr>
            <a:normAutofit fontScale="92500" lnSpcReduction="10000"/>
          </a:bodyPr>
          <a:lstStyle/>
          <a:p>
            <a:r>
              <a:rPr lang="el-GR" sz="2600" dirty="0" err="1"/>
              <a:t>Andrew</a:t>
            </a:r>
            <a:r>
              <a:rPr lang="el-GR" sz="2600" dirty="0"/>
              <a:t> </a:t>
            </a:r>
            <a:r>
              <a:rPr lang="el-GR" sz="2600" dirty="0" err="1"/>
              <a:t>Scull</a:t>
            </a:r>
            <a:r>
              <a:rPr lang="el-GR" sz="2600" dirty="0"/>
              <a:t>, The </a:t>
            </a:r>
            <a:r>
              <a:rPr lang="el-GR" sz="2600" dirty="0" err="1"/>
              <a:t>Most</a:t>
            </a:r>
            <a:r>
              <a:rPr lang="el-GR" sz="2600" dirty="0"/>
              <a:t> </a:t>
            </a:r>
            <a:r>
              <a:rPr lang="el-GR" sz="2600" dirty="0" err="1"/>
              <a:t>Solitary</a:t>
            </a:r>
            <a:r>
              <a:rPr lang="el-GR" sz="2600" dirty="0"/>
              <a:t> of </a:t>
            </a:r>
            <a:r>
              <a:rPr lang="el-GR" sz="2600" dirty="0" err="1"/>
              <a:t>Afflictions</a:t>
            </a:r>
            <a:r>
              <a:rPr lang="el-GR" sz="2600" dirty="0"/>
              <a:t>: </a:t>
            </a:r>
            <a:r>
              <a:rPr lang="el-GR" sz="2600" dirty="0" err="1"/>
              <a:t>Madness</a:t>
            </a:r>
            <a:r>
              <a:rPr lang="el-GR" sz="2600" dirty="0"/>
              <a:t> and Society in </a:t>
            </a:r>
            <a:r>
              <a:rPr lang="el-GR" sz="2600" dirty="0" err="1"/>
              <a:t>Britain</a:t>
            </a:r>
            <a:r>
              <a:rPr lang="el-GR" sz="2600" dirty="0"/>
              <a:t>, 1700 - 1900, </a:t>
            </a:r>
            <a:r>
              <a:rPr lang="el-GR" sz="2600" dirty="0" err="1"/>
              <a:t>Yale</a:t>
            </a:r>
            <a:r>
              <a:rPr lang="el-GR" sz="2600" dirty="0"/>
              <a:t> </a:t>
            </a:r>
            <a:r>
              <a:rPr lang="el-GR" sz="2600" dirty="0" err="1"/>
              <a:t>University</a:t>
            </a:r>
            <a:r>
              <a:rPr lang="el-GR" sz="2600" dirty="0"/>
              <a:t> </a:t>
            </a:r>
            <a:r>
              <a:rPr lang="el-GR" sz="2600" dirty="0" err="1"/>
              <a:t>Press</a:t>
            </a:r>
            <a:r>
              <a:rPr lang="el-GR" sz="2600" dirty="0"/>
              <a:t> 1993. </a:t>
            </a:r>
          </a:p>
          <a:p>
            <a:r>
              <a:rPr lang="el-GR" sz="2600" dirty="0" smtClean="0"/>
              <a:t>Τέσσερις </a:t>
            </a:r>
            <a:r>
              <a:rPr lang="el-GR" sz="2600" dirty="0"/>
              <a:t>εξελίξεις που συνέβαλλαν στη ριζική διαφοροποίηση των κοινωνιών της </a:t>
            </a:r>
            <a:r>
              <a:rPr lang="el-GR" sz="2600" dirty="0" err="1"/>
              <a:t>νεωτερικότητας</a:t>
            </a:r>
            <a:r>
              <a:rPr lang="el-GR" sz="2600" dirty="0"/>
              <a:t> από εκείνες της Πρώιμης Νεότερης Περιόδου στην τοποθέτηση και αντιμετώπιση του προβλήματος της τρέλας:  </a:t>
            </a:r>
          </a:p>
          <a:p>
            <a:pPr marL="857250" lvl="1" indent="-457200">
              <a:buFont typeface="+mj-lt"/>
              <a:buAutoNum type="arabicPeriod"/>
            </a:pPr>
            <a:r>
              <a:rPr lang="el-GR" sz="2400" dirty="0" smtClean="0"/>
              <a:t>Η </a:t>
            </a:r>
            <a:r>
              <a:rPr lang="el-GR" sz="2400" dirty="0"/>
              <a:t>έντονη παρεμβολή του κράτους και η εδραίωση ενός οργανωμένου και κεντρικά ελεγχόμενου μηχανισμού κοινωνικού ελέγχου, </a:t>
            </a:r>
          </a:p>
          <a:p>
            <a:pPr marL="857250" lvl="1" indent="-457200">
              <a:buFont typeface="+mj-lt"/>
              <a:buAutoNum type="arabicPeriod"/>
            </a:pPr>
            <a:r>
              <a:rPr lang="el-GR" sz="2400" dirty="0" smtClean="0"/>
              <a:t>Η </a:t>
            </a:r>
            <a:r>
              <a:rPr lang="el-GR" sz="2400" dirty="0"/>
              <a:t>αντιμετώπιση των διαφόρων μορφών κοινωνικής παρέκκλισης σε ειδικά σχεδιασμένους θεσμούς, απομονωμένους χωροταξικά από την κοινότητα, </a:t>
            </a:r>
          </a:p>
          <a:p>
            <a:pPr marL="0" indent="0">
              <a:buNone/>
            </a:pPr>
            <a:endParaRPr lang="el-GR" sz="2400" dirty="0"/>
          </a:p>
        </p:txBody>
      </p:sp>
    </p:spTree>
    <p:extLst>
      <p:ext uri="{BB962C8B-B14F-4D97-AF65-F5344CB8AC3E}">
        <p14:creationId xmlns:p14="http://schemas.microsoft.com/office/powerpoint/2010/main" val="24201032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l-GR" dirty="0"/>
              <a:t>Η «</a:t>
            </a:r>
            <a:r>
              <a:rPr lang="el-GR" dirty="0" err="1"/>
              <a:t>ιατρικοποίηση</a:t>
            </a:r>
            <a:r>
              <a:rPr lang="el-GR" dirty="0"/>
              <a:t>» της </a:t>
            </a:r>
            <a:r>
              <a:rPr lang="el-GR" dirty="0" smtClean="0"/>
              <a:t>τρέλας 5</a:t>
            </a:r>
            <a:endParaRPr lang="el-GR" dirty="0"/>
          </a:p>
        </p:txBody>
      </p:sp>
      <p:sp>
        <p:nvSpPr>
          <p:cNvPr id="3" name="Content Placeholder 2"/>
          <p:cNvSpPr>
            <a:spLocks noGrp="1"/>
          </p:cNvSpPr>
          <p:nvPr>
            <p:ph idx="1"/>
          </p:nvPr>
        </p:nvSpPr>
        <p:spPr/>
        <p:txBody>
          <a:bodyPr>
            <a:normAutofit lnSpcReduction="10000"/>
          </a:bodyPr>
          <a:lstStyle/>
          <a:p>
            <a:pPr marL="857250" lvl="1" indent="-457200">
              <a:buFont typeface="+mj-lt"/>
              <a:buAutoNum type="arabicPeriod" startAt="3"/>
            </a:pPr>
            <a:r>
              <a:rPr lang="el-GR" sz="2200" dirty="0" smtClean="0"/>
              <a:t>Η </a:t>
            </a:r>
            <a:r>
              <a:rPr lang="el-GR" sz="2200" dirty="0"/>
              <a:t>προσεκτική και συστηματική διάκριση ανάμεσα στους διάφορους τύπους κοινωνικής παρέκκλισης και η συνακόλουθη εναπόθεση του καθενός στην επιστασία ενός σώματος ειδικών, με άμεσο </a:t>
            </a:r>
            <a:r>
              <a:rPr lang="el-GR" sz="2200" dirty="0" smtClean="0"/>
              <a:t>παρεπόμενο</a:t>
            </a:r>
            <a:r>
              <a:rPr lang="el-GR" sz="2200" dirty="0"/>
              <a:t>.</a:t>
            </a:r>
          </a:p>
          <a:p>
            <a:pPr marL="857250" lvl="1" indent="-457200">
              <a:buFont typeface="+mj-lt"/>
              <a:buAutoNum type="arabicPeriod" startAt="3"/>
            </a:pPr>
            <a:r>
              <a:rPr lang="el-GR" sz="2200" dirty="0" smtClean="0"/>
              <a:t>Την </a:t>
            </a:r>
            <a:r>
              <a:rPr lang="el-GR" sz="2200" dirty="0"/>
              <a:t>ανάδυση επαγγελματικών ή </a:t>
            </a:r>
            <a:r>
              <a:rPr lang="el-GR" sz="2200" dirty="0" err="1" smtClean="0"/>
              <a:t>ημι</a:t>
            </a:r>
            <a:r>
              <a:rPr lang="el-GR" sz="2200" dirty="0" smtClean="0"/>
              <a:t>- επαγγελματικών </a:t>
            </a:r>
            <a:r>
              <a:rPr lang="el-GR" sz="2200" dirty="0"/>
              <a:t>«οργανώσεων βοήθειας». </a:t>
            </a:r>
          </a:p>
          <a:p>
            <a:r>
              <a:rPr lang="el-GR" sz="2400" dirty="0" smtClean="0"/>
              <a:t>Αποτέλεσμα </a:t>
            </a:r>
            <a:r>
              <a:rPr lang="el-GR" sz="2400" dirty="0"/>
              <a:t>των αλλαγών στην αντιμετώπιση της  κοινωνικής παρέκκλισης υπήρξαν η διαφοροποίηση των ψυχοπαθών από τις άλλες κατηγορίες κοινωνικά προβληματικών ατόμων, η εδραίωση της </a:t>
            </a:r>
            <a:r>
              <a:rPr lang="el-GR" sz="2400" dirty="0" err="1"/>
              <a:t>ασυλοποίησης</a:t>
            </a:r>
            <a:r>
              <a:rPr lang="el-GR" sz="2400" dirty="0"/>
              <a:t> της τρέλας, διαδικασία υποκινούμενη από το κράτος, τέλος, η εμφάνιση του ψυχιατρικού επαγγέλματος.</a:t>
            </a:r>
          </a:p>
          <a:p>
            <a:pPr marL="0"/>
            <a:endParaRPr lang="el-GR" sz="2400" dirty="0"/>
          </a:p>
        </p:txBody>
      </p:sp>
    </p:spTree>
    <p:extLst>
      <p:ext uri="{BB962C8B-B14F-4D97-AF65-F5344CB8AC3E}">
        <p14:creationId xmlns:p14="http://schemas.microsoft.com/office/powerpoint/2010/main" val="29890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a:t>
            </a:r>
            <a:endParaRPr lang="el-GR" sz="3200" dirty="0"/>
          </a:p>
        </p:txBody>
      </p:sp>
      <p:sp>
        <p:nvSpPr>
          <p:cNvPr id="3" name="Content Placeholder 2"/>
          <p:cNvSpPr>
            <a:spLocks noGrp="1"/>
          </p:cNvSpPr>
          <p:nvPr>
            <p:ph idx="1"/>
          </p:nvPr>
        </p:nvSpPr>
        <p:spPr>
          <a:xfrm>
            <a:off x="464156" y="1711349"/>
            <a:ext cx="8229600" cy="4525963"/>
          </a:xfrm>
        </p:spPr>
        <p:txBody>
          <a:bodyPr vert="horz" lIns="91440" tIns="45720" rIns="91440" bIns="45720" rtlCol="0">
            <a:normAutofit/>
          </a:bodyPr>
          <a:lstStyle/>
          <a:p>
            <a:pPr>
              <a:lnSpc>
                <a:spcPct val="120000"/>
              </a:lnSpc>
              <a:spcBef>
                <a:spcPts val="0"/>
              </a:spcBef>
            </a:pPr>
            <a:r>
              <a:rPr lang="el-GR" sz="2400" dirty="0"/>
              <a:t>Το </a:t>
            </a:r>
            <a:r>
              <a:rPr lang="el-GR" sz="2400" dirty="0"/>
              <a:t>τέλος του </a:t>
            </a:r>
            <a:r>
              <a:rPr lang="el-GR" sz="2400" dirty="0"/>
              <a:t>16ου και </a:t>
            </a:r>
            <a:r>
              <a:rPr lang="el-GR" sz="2400" dirty="0"/>
              <a:t>οι αρχές του </a:t>
            </a:r>
            <a:r>
              <a:rPr lang="el-GR" sz="2400" dirty="0"/>
              <a:t>17ου αιώνα </a:t>
            </a:r>
            <a:r>
              <a:rPr lang="el-GR" sz="2400" dirty="0"/>
              <a:t>βρήκαν στη Βρετανία ένα ισχυρό αποκεντρωμένο σύστημα αντιμετώπισης των απόρων και κοινωνικά περιθωριακών, με βασική μονάδα την ενορία (1662, Πράξη Περί Εγκατάστασης, η οποία «έδενε» τους απόρους με τις τοπικές τους ενορίες, απαγορεύοντας την εσωτερική μετανάστευση των περιθωριακών πληθυσμών</a:t>
            </a:r>
            <a:r>
              <a:rPr lang="el-GR" sz="2400" dirty="0"/>
              <a:t>).</a:t>
            </a:r>
          </a:p>
          <a:p>
            <a:pPr>
              <a:lnSpc>
                <a:spcPct val="120000"/>
              </a:lnSpc>
              <a:spcBef>
                <a:spcPts val="0"/>
              </a:spcBef>
            </a:pPr>
            <a:endParaRPr lang="el-GR" sz="2400" dirty="0"/>
          </a:p>
        </p:txBody>
      </p:sp>
    </p:spTree>
    <p:extLst>
      <p:ext uri="{BB962C8B-B14F-4D97-AF65-F5344CB8AC3E}">
        <p14:creationId xmlns:p14="http://schemas.microsoft.com/office/powerpoint/2010/main" val="2540604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424936" cy="2448272"/>
          </a:xfrm>
        </p:spPr>
        <p:txBody>
          <a:bodyPr>
            <a:noAutofit/>
          </a:bodyPr>
          <a:lstStyle/>
          <a:p>
            <a:pPr marL="0"/>
            <a:r>
              <a:rPr lang="el-GR" sz="2400" dirty="0" smtClean="0"/>
              <a:t>Στο </a:t>
            </a:r>
            <a:r>
              <a:rPr lang="el-GR" sz="2400" dirty="0"/>
              <a:t>εσωτερικό της κάθε ενορίας, οι ψυχοπαθείς συγκαταλέγονταν στους άξιους απόρους (μαζί με τους διανοητικά ή σωματικά ανάπηρους, τους υπέργηρους, τις γυναίκες και τα μικρά παιδιά) και το κόστος της συντήρησής τους βάρυνε συνήθως το ενοριακό ταμείο.</a:t>
            </a:r>
          </a:p>
          <a:p>
            <a:pPr marL="0"/>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a:t>
            </a:r>
            <a:endParaRPr lang="el-GR" sz="3200" dirty="0"/>
          </a:p>
        </p:txBody>
      </p:sp>
    </p:spTree>
    <p:extLst>
      <p:ext uri="{BB962C8B-B14F-4D97-AF65-F5344CB8AC3E}">
        <p14:creationId xmlns:p14="http://schemas.microsoft.com/office/powerpoint/2010/main" val="234977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136904" cy="2304256"/>
          </a:xfrm>
        </p:spPr>
        <p:txBody>
          <a:bodyPr>
            <a:noAutofit/>
          </a:bodyPr>
          <a:lstStyle/>
          <a:p>
            <a:pPr>
              <a:lnSpc>
                <a:spcPct val="120000"/>
              </a:lnSpc>
            </a:pPr>
            <a:r>
              <a:rPr lang="el-GR" sz="2400" dirty="0" smtClean="0"/>
              <a:t>Σημαντικότερη </a:t>
            </a:r>
            <a:r>
              <a:rPr lang="el-GR" sz="2400" dirty="0"/>
              <a:t>συμβολή του έργου η ανάδειξη της τρέλας ως μεταβλητής κοινωνικής κατασκευής - έκφρασης της κάθε εποχής, καθώς και της ιστορίας της τρέλας ως αναπόσπαστου μέρους της ιστορίας της </a:t>
            </a:r>
            <a:r>
              <a:rPr lang="el-GR" sz="2400" dirty="0" smtClean="0"/>
              <a:t>λογικής. </a:t>
            </a:r>
            <a:endParaRPr lang="el-GR" sz="2400" dirty="0"/>
          </a:p>
          <a:p>
            <a:pPr marL="0"/>
            <a:endParaRPr lang="el-GR" sz="2400" dirty="0"/>
          </a:p>
        </p:txBody>
      </p:sp>
      <p:sp>
        <p:nvSpPr>
          <p:cNvPr id="4" name="Title 1"/>
          <p:cNvSpPr>
            <a:spLocks noGrp="1"/>
          </p:cNvSpPr>
          <p:nvPr>
            <p:ph type="title"/>
          </p:nvPr>
        </p:nvSpPr>
        <p:spPr>
          <a:xfrm>
            <a:off x="457200" y="274638"/>
            <a:ext cx="8229600" cy="1143000"/>
          </a:xfrm>
        </p:spPr>
        <p:txBody>
          <a:bodyPr>
            <a:normAutofit/>
          </a:bodyPr>
          <a:lstStyle/>
          <a:p>
            <a:r>
              <a:rPr lang="el-GR" dirty="0" smtClean="0"/>
              <a:t>Εισαγωγή 5</a:t>
            </a:r>
            <a:endParaRPr lang="el-GR" dirty="0"/>
          </a:p>
        </p:txBody>
      </p:sp>
    </p:spTree>
    <p:extLst>
      <p:ext uri="{BB962C8B-B14F-4D97-AF65-F5344CB8AC3E}">
        <p14:creationId xmlns:p14="http://schemas.microsoft.com/office/powerpoint/2010/main" val="31664845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3312368"/>
          </a:xfrm>
        </p:spPr>
        <p:txBody>
          <a:bodyPr>
            <a:normAutofit/>
          </a:bodyPr>
          <a:lstStyle/>
          <a:p>
            <a:pPr>
              <a:lnSpc>
                <a:spcPct val="120000"/>
              </a:lnSpc>
              <a:spcBef>
                <a:spcPts val="0"/>
              </a:spcBef>
            </a:pPr>
            <a:r>
              <a:rPr lang="el-GR" sz="2400" dirty="0"/>
              <a:t>Στη διάρκεια του </a:t>
            </a:r>
            <a:r>
              <a:rPr lang="el-GR" sz="2400" dirty="0" smtClean="0"/>
              <a:t>17</a:t>
            </a:r>
            <a:r>
              <a:rPr lang="el-GR" sz="2400" baseline="30000" dirty="0" smtClean="0"/>
              <a:t>ου</a:t>
            </a:r>
            <a:r>
              <a:rPr lang="el-GR" sz="2400" dirty="0" smtClean="0"/>
              <a:t> αιώνα</a:t>
            </a:r>
            <a:r>
              <a:rPr lang="el-GR" sz="2400" dirty="0"/>
              <a:t>,  ενισχύθηκε η τάση δημιουργίας ασύλων για τους απόρους και κοινωνικά περιθωριακούς, πάντοτε σε στενή σχέση με τις ενορίες. Οι χώροι αυτοί δεν έκαναν καμία διάκριση ανάμεσα στους </a:t>
            </a:r>
            <a:r>
              <a:rPr lang="el-GR" sz="2400" dirty="0" err="1"/>
              <a:t>τροφίμους</a:t>
            </a:r>
            <a:r>
              <a:rPr lang="el-GR" sz="2400" dirty="0"/>
              <a:t> τους, συνεπώς δεν προωθούσαν εξειδικευμένες θεραπευτικές πρακτικές, βασισμένες σε κάποιο διαγνωσμένο παθολογικό ή κοινωνιολογικό υπόβαθρο.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3</a:t>
            </a:r>
            <a:endParaRPr lang="el-GR" sz="3200" dirty="0"/>
          </a:p>
        </p:txBody>
      </p:sp>
    </p:spTree>
    <p:extLst>
      <p:ext uri="{BB962C8B-B14F-4D97-AF65-F5344CB8AC3E}">
        <p14:creationId xmlns:p14="http://schemas.microsoft.com/office/powerpoint/2010/main" val="4061415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2808312"/>
          </a:xfrm>
        </p:spPr>
        <p:txBody>
          <a:bodyPr vert="horz" lIns="91440" tIns="45720" rIns="91440" bIns="45720" rtlCol="0">
            <a:normAutofit fontScale="92500"/>
          </a:bodyPr>
          <a:lstStyle/>
          <a:p>
            <a:pPr>
              <a:lnSpc>
                <a:spcPct val="120000"/>
              </a:lnSpc>
              <a:spcBef>
                <a:spcPts val="0"/>
              </a:spcBef>
            </a:pPr>
            <a:r>
              <a:rPr lang="el-GR" sz="2400" dirty="0"/>
              <a:t>Στη </a:t>
            </a:r>
            <a:r>
              <a:rPr lang="el-GR" sz="2400" dirty="0"/>
              <a:t>διάρκεια του </a:t>
            </a:r>
            <a:r>
              <a:rPr lang="el-GR" sz="2400" dirty="0"/>
              <a:t>18ου αιώνα</a:t>
            </a:r>
            <a:r>
              <a:rPr lang="el-GR" sz="2400" dirty="0"/>
              <a:t>, τα ήδη υπάρχοντα άσυλα και νοσοκομεία επεκτάθηκαν ή μετακόμισαν σε νέους, πιο άνετους χώρους, ενώ προστέθηκε σημαντικός αριθμός νοσοκομείων και φιλανθρωπικών ιδρυμάτων: Στο διάστημα 1719 - 1751 στο Λονδίνο, επτά νέα νοσοκομεία προστέθηκαν στα τρία παλαιότερα (</a:t>
            </a:r>
            <a:r>
              <a:rPr lang="el-GR" sz="2400" dirty="0" err="1"/>
              <a:t>St.Bartholomew’s</a:t>
            </a:r>
            <a:r>
              <a:rPr lang="el-GR" sz="2400" dirty="0"/>
              <a:t>, </a:t>
            </a:r>
            <a:r>
              <a:rPr lang="el-GR" sz="2400" dirty="0" err="1"/>
              <a:t>St.Thomas</a:t>
            </a:r>
            <a:r>
              <a:rPr lang="el-GR" sz="2400" dirty="0"/>
              <a:t>’ και </a:t>
            </a:r>
            <a:r>
              <a:rPr lang="el-GR" sz="2400" dirty="0" err="1"/>
              <a:t>Bethlem</a:t>
            </a:r>
            <a:r>
              <a:rPr lang="el-GR" sz="2400" dirty="0"/>
              <a:t>). </a:t>
            </a: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4</a:t>
            </a:r>
            <a:endParaRPr lang="el-GR" sz="3200" dirty="0"/>
          </a:p>
        </p:txBody>
      </p:sp>
    </p:spTree>
    <p:extLst>
      <p:ext uri="{BB962C8B-B14F-4D97-AF65-F5344CB8AC3E}">
        <p14:creationId xmlns:p14="http://schemas.microsoft.com/office/powerpoint/2010/main" val="3634314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2664296"/>
          </a:xfrm>
        </p:spPr>
        <p:txBody>
          <a:bodyPr vert="horz" lIns="91440" tIns="45720" rIns="91440" bIns="45720" rtlCol="0">
            <a:normAutofit/>
          </a:bodyPr>
          <a:lstStyle/>
          <a:p>
            <a:pPr>
              <a:lnSpc>
                <a:spcPct val="120000"/>
              </a:lnSpc>
              <a:spcBef>
                <a:spcPts val="0"/>
              </a:spcBef>
            </a:pPr>
            <a:r>
              <a:rPr lang="el-GR" sz="2400" dirty="0"/>
              <a:t>Αντίστοιχα </a:t>
            </a:r>
            <a:r>
              <a:rPr lang="el-GR" sz="2400" dirty="0"/>
              <a:t>νοσοκομειακά ιδρύματα εμφανίσθηκαν σε άλλες μεγάλες πόλεις όπως το Λίβερπουλ και το Μάντσεστερ, ενώ ραγδαίος ήταν ο πολλαπλασιασμός των πτωχοκομείων, χώρων καταναγκαστικής εργασίας και παραδειγματισμού των εγκλείστων </a:t>
            </a:r>
            <a:r>
              <a:rPr lang="el-GR" sz="2400" dirty="0"/>
              <a:t>επαιτών.</a:t>
            </a: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5</a:t>
            </a:r>
            <a:endParaRPr lang="el-GR" sz="3200" dirty="0"/>
          </a:p>
        </p:txBody>
      </p:sp>
    </p:spTree>
    <p:extLst>
      <p:ext uri="{BB962C8B-B14F-4D97-AF65-F5344CB8AC3E}">
        <p14:creationId xmlns:p14="http://schemas.microsoft.com/office/powerpoint/2010/main" val="6387606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00808"/>
            <a:ext cx="8229600" cy="4176464"/>
          </a:xfrm>
        </p:spPr>
        <p:txBody>
          <a:bodyPr vert="horz" lIns="91440" tIns="45720" rIns="91440" bIns="45720" rtlCol="0">
            <a:normAutofit lnSpcReduction="10000"/>
          </a:bodyPr>
          <a:lstStyle/>
          <a:p>
            <a:pPr>
              <a:lnSpc>
                <a:spcPct val="120000"/>
              </a:lnSpc>
              <a:spcBef>
                <a:spcPts val="0"/>
              </a:spcBef>
            </a:pPr>
            <a:r>
              <a:rPr lang="el-GR" sz="2400" dirty="0"/>
              <a:t>Εμφανίσθηκαν </a:t>
            </a:r>
            <a:r>
              <a:rPr lang="el-GR" sz="2400" dirty="0"/>
              <a:t>οι πρώτες μονάδες παροχής φροντίδας στους ψυχικά ασθενείς. Παράλληλα με τα κρατικά γενικά νοσοκομεία ιδρύθηκαν νοσοκομεία φιλανθρωπικών ενώσεων, τα οποία δέχονταν εκτός από τους απόρους ψυχοπαθείς και ασθενείς από τα εύπορα στρώματα: 1728, πτέρυγα των ανιάτων στο Νοσοκομείο </a:t>
            </a:r>
            <a:r>
              <a:rPr lang="el-GR" sz="2400" dirty="0" err="1"/>
              <a:t>Guy’s</a:t>
            </a:r>
            <a:r>
              <a:rPr lang="el-GR" sz="2400" dirty="0"/>
              <a:t> του Λονδίνου,  ίδρυση του Νοσοκομείου </a:t>
            </a:r>
            <a:r>
              <a:rPr lang="el-GR" sz="2400" dirty="0" err="1"/>
              <a:t>St.Luke’s</a:t>
            </a:r>
            <a:r>
              <a:rPr lang="el-GR" sz="2400" dirty="0"/>
              <a:t>  στο Λονδίνο το 1751. </a:t>
            </a:r>
          </a:p>
          <a:p>
            <a:pPr>
              <a:lnSpc>
                <a:spcPct val="120000"/>
              </a:lnSpc>
              <a:spcBef>
                <a:spcPts val="0"/>
              </a:spcBef>
            </a:pPr>
            <a:r>
              <a:rPr lang="el-GR" sz="2400" dirty="0" err="1"/>
              <a:t>Scull</a:t>
            </a:r>
            <a:r>
              <a:rPr lang="el-GR" sz="2400" dirty="0"/>
              <a:t>: «συντελούσαν στη νομιμοποίηση του εγκλεισμού στα ιδρύματα ως απάντησης στα προβλήματα που δημιουργούσε η παρουσία ψυχικά διαταραγμένων ατόμων στην κοινότητα</a:t>
            </a:r>
            <a:r>
              <a:rPr lang="el-GR" sz="2400" dirty="0"/>
              <a:t>». </a:t>
            </a:r>
            <a:endParaRPr lang="el-GR" sz="2400" dirty="0"/>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6</a:t>
            </a:r>
            <a:endParaRPr lang="el-GR" sz="3200" dirty="0"/>
          </a:p>
        </p:txBody>
      </p:sp>
    </p:spTree>
    <p:extLst>
      <p:ext uri="{BB962C8B-B14F-4D97-AF65-F5344CB8AC3E}">
        <p14:creationId xmlns:p14="http://schemas.microsoft.com/office/powerpoint/2010/main" val="16477969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257" y="1772816"/>
            <a:ext cx="4683908" cy="4464496"/>
          </a:xfrm>
        </p:spPr>
        <p:txBody>
          <a:bodyPr vert="horz" lIns="91440" tIns="45720" rIns="91440" bIns="45720" rtlCol="0">
            <a:normAutofit fontScale="92500" lnSpcReduction="10000"/>
          </a:bodyPr>
          <a:lstStyle/>
          <a:p>
            <a:pPr>
              <a:lnSpc>
                <a:spcPct val="120000"/>
              </a:lnSpc>
              <a:spcBef>
                <a:spcPts val="0"/>
              </a:spcBef>
            </a:pPr>
            <a:r>
              <a:rPr lang="el-GR" sz="2400" dirty="0"/>
              <a:t>Παράλληλη </a:t>
            </a:r>
            <a:r>
              <a:rPr lang="el-GR" sz="2400" dirty="0"/>
              <a:t>ίδρυση μικρών, ιδιωτικών φρενοκομείων, ειδικευμένων στην περίθαλψη </a:t>
            </a:r>
            <a:r>
              <a:rPr lang="el-GR" sz="2400" dirty="0" err="1"/>
              <a:t>χρονίων</a:t>
            </a:r>
            <a:r>
              <a:rPr lang="el-GR" sz="2400" dirty="0"/>
              <a:t> και ανίατων ψυχασθενών, προερχόμενων από ολόκληρο το αγγλικό κοινωνικό φάσμα του </a:t>
            </a:r>
            <a:r>
              <a:rPr lang="el-GR" sz="2400" dirty="0"/>
              <a:t>18ου αιώνα</a:t>
            </a:r>
            <a:r>
              <a:rPr lang="el-GR" sz="2400" dirty="0"/>
              <a:t>. Η άνθηση του «εμπορίου της τρέλας» (</a:t>
            </a:r>
            <a:r>
              <a:rPr lang="el-GR" sz="2400" dirty="0" err="1"/>
              <a:t>Scull</a:t>
            </a:r>
            <a:r>
              <a:rPr lang="el-GR" sz="2400" dirty="0"/>
              <a:t>), δεν συνιστούσε κάποια απόπειρα ριζικής αντιμετώπισής της στα πλαίσια της ιατρικής επιστήμης. </a:t>
            </a:r>
          </a:p>
          <a:p>
            <a:pPr>
              <a:lnSpc>
                <a:spcPct val="120000"/>
              </a:lnSpc>
              <a:spcBef>
                <a:spcPts val="0"/>
              </a:spcBef>
            </a:pPr>
            <a:endParaRPr lang="el-GR" sz="2400" dirty="0"/>
          </a:p>
        </p:txBody>
      </p:sp>
      <p:pic>
        <p:nvPicPr>
          <p:cNvPr id="5" name="Εικόνα 4"/>
          <p:cNvPicPr>
            <a:picLocks noChangeAspect="1"/>
          </p:cNvPicPr>
          <p:nvPr/>
        </p:nvPicPr>
        <p:blipFill>
          <a:blip r:embed="rId3"/>
          <a:stretch>
            <a:fillRect/>
          </a:stretch>
        </p:blipFill>
        <p:spPr>
          <a:xfrm>
            <a:off x="5652120" y="1887935"/>
            <a:ext cx="2889288" cy="4320480"/>
          </a:xfrm>
          <a:prstGeom prst="rect">
            <a:avLst/>
          </a:prstGeom>
        </p:spPr>
      </p:pic>
      <p:sp>
        <p:nvSpPr>
          <p:cNvPr id="4" name="Θέση κειμένου 1"/>
          <p:cNvSpPr txBox="1">
            <a:spLocks/>
          </p:cNvSpPr>
          <p:nvPr/>
        </p:nvSpPr>
        <p:spPr>
          <a:xfrm>
            <a:off x="6214665" y="1340768"/>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17</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251520" y="26440"/>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7</a:t>
            </a:r>
            <a:endParaRPr lang="el-GR" sz="3200" dirty="0"/>
          </a:p>
        </p:txBody>
      </p:sp>
    </p:spTree>
    <p:extLst>
      <p:ext uri="{BB962C8B-B14F-4D97-AF65-F5344CB8AC3E}">
        <p14:creationId xmlns:p14="http://schemas.microsoft.com/office/powerpoint/2010/main" val="28087259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700808"/>
            <a:ext cx="7996276" cy="4248472"/>
          </a:xfrm>
        </p:spPr>
        <p:txBody>
          <a:bodyPr vert="horz" lIns="91440" tIns="45720" rIns="91440" bIns="45720" rtlCol="0">
            <a:normAutofit fontScale="92500"/>
          </a:bodyPr>
          <a:lstStyle/>
          <a:p>
            <a:pPr>
              <a:lnSpc>
                <a:spcPct val="120000"/>
              </a:lnSpc>
              <a:spcBef>
                <a:spcPts val="0"/>
              </a:spcBef>
            </a:pPr>
            <a:r>
              <a:rPr lang="el-GR" sz="2400" dirty="0"/>
              <a:t>Πρώτα απ’ όλα, τα ιδιωτικά φρενοκομεία του 18ου αιώνα είχαν ως κίνητρο το κέρδος. Κολοσσιαίες περιουσίες που συσσώρευσαν πρωτεργάτες της ιδιωτικής </a:t>
            </a:r>
            <a:r>
              <a:rPr lang="el-GR" sz="2400" dirty="0" err="1"/>
              <a:t>ασυλοποίησης</a:t>
            </a:r>
            <a:r>
              <a:rPr lang="el-GR" sz="2400" dirty="0"/>
              <a:t> της τρέλας, όπως ο </a:t>
            </a:r>
            <a:r>
              <a:rPr lang="el-GR" sz="2400" dirty="0" err="1"/>
              <a:t>William</a:t>
            </a:r>
            <a:r>
              <a:rPr lang="el-GR" sz="2400" dirty="0"/>
              <a:t> </a:t>
            </a:r>
            <a:r>
              <a:rPr lang="el-GR" sz="2400" dirty="0" err="1"/>
              <a:t>Battie</a:t>
            </a:r>
            <a:r>
              <a:rPr lang="el-GR" sz="2400" dirty="0"/>
              <a:t>, βασικός πρωταγωνιστής στην ίδρυση του Νοσοκομείου του </a:t>
            </a:r>
            <a:r>
              <a:rPr lang="el-GR" sz="2400" dirty="0" err="1"/>
              <a:t>St.Lukes</a:t>
            </a:r>
            <a:r>
              <a:rPr lang="el-GR" sz="2400" dirty="0"/>
              <a:t> και ιδιοκτήτης ιδιωτικών φρενοκομείων στο Λονδίνο, ο οποίος πεθαίνοντας άφησε μια περιουσία που προσέγγιζε τις 200.000 λίρες.</a:t>
            </a:r>
          </a:p>
          <a:p>
            <a:pPr>
              <a:lnSpc>
                <a:spcPct val="120000"/>
              </a:lnSpc>
              <a:spcBef>
                <a:spcPts val="0"/>
              </a:spcBef>
            </a:pPr>
            <a:r>
              <a:rPr lang="el-GR" sz="2400" dirty="0"/>
              <a:t>Τα </a:t>
            </a:r>
            <a:r>
              <a:rPr lang="el-GR" sz="2400" dirty="0"/>
              <a:t>ιδιωτικά φρενοκομεία στόχευαν πρώτα απ</a:t>
            </a:r>
            <a:r>
              <a:rPr lang="el-GR" sz="2400" dirty="0"/>
              <a:t>’ όλα </a:t>
            </a:r>
            <a:r>
              <a:rPr lang="el-GR" sz="2400" dirty="0"/>
              <a:t>στη σφοδρή επιθυμία των εύπορων στρωμάτων να απαλλαγούν από την ευθύνη συντήρησης των ψυχασθενών συγγενών τους.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8</a:t>
            </a:r>
            <a:endParaRPr lang="el-GR" sz="3200" dirty="0"/>
          </a:p>
        </p:txBody>
      </p:sp>
    </p:spTree>
    <p:extLst>
      <p:ext uri="{BB962C8B-B14F-4D97-AF65-F5344CB8AC3E}">
        <p14:creationId xmlns:p14="http://schemas.microsoft.com/office/powerpoint/2010/main" val="16074088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7996276" cy="2232248"/>
          </a:xfrm>
        </p:spPr>
        <p:txBody>
          <a:bodyPr vert="horz" lIns="91440" tIns="45720" rIns="91440" bIns="45720" rtlCol="0">
            <a:normAutofit lnSpcReduction="10000"/>
          </a:bodyPr>
          <a:lstStyle/>
          <a:p>
            <a:pPr>
              <a:lnSpc>
                <a:spcPct val="120000"/>
              </a:lnSpc>
              <a:spcBef>
                <a:spcPts val="0"/>
              </a:spcBef>
            </a:pPr>
            <a:r>
              <a:rPr lang="el-GR" sz="2400" dirty="0"/>
              <a:t>Βασικά </a:t>
            </a:r>
            <a:r>
              <a:rPr lang="el-GR" sz="2400" dirty="0"/>
              <a:t>προπαγανδιστικά όπλα στη διαφημιστική τους εκστρατεία ήταν, πέρα από τις αμφιλεγόμενης αξίας διατριβές αντιμετώπισης των ψυχασθενών που εξέδιδαν οι ιδιοκτήτες τους, η έμφαση που έδιναν στη διακριτικότητα και στην τήρηση της ανωνυμίας των τροφίμων </a:t>
            </a:r>
            <a:r>
              <a:rPr lang="el-GR" sz="2400" dirty="0"/>
              <a:t>τους.</a:t>
            </a: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9</a:t>
            </a:r>
            <a:endParaRPr lang="el-GR" sz="3200" dirty="0"/>
          </a:p>
        </p:txBody>
      </p:sp>
    </p:spTree>
    <p:extLst>
      <p:ext uri="{BB962C8B-B14F-4D97-AF65-F5344CB8AC3E}">
        <p14:creationId xmlns:p14="http://schemas.microsoft.com/office/powerpoint/2010/main" val="14942082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00808"/>
            <a:ext cx="8229600" cy="5030019"/>
          </a:xfrm>
        </p:spPr>
        <p:txBody>
          <a:bodyPr vert="horz" lIns="91440" tIns="45720" rIns="91440" bIns="45720" rtlCol="0">
            <a:normAutofit/>
          </a:bodyPr>
          <a:lstStyle/>
          <a:p>
            <a:pPr>
              <a:lnSpc>
                <a:spcPct val="120000"/>
              </a:lnSpc>
              <a:spcBef>
                <a:spcPts val="0"/>
              </a:spcBef>
            </a:pPr>
            <a:r>
              <a:rPr lang="el-GR" sz="2400" dirty="0"/>
              <a:t>Χωροταξική </a:t>
            </a:r>
            <a:r>
              <a:rPr lang="el-GR" sz="2400" dirty="0"/>
              <a:t>συγκέντρωση σε συγκεκριμένες περιοχές - όπως το </a:t>
            </a:r>
            <a:r>
              <a:rPr lang="el-GR" sz="2400" dirty="0" err="1"/>
              <a:t>Chelsea</a:t>
            </a:r>
            <a:r>
              <a:rPr lang="el-GR" sz="2400" dirty="0"/>
              <a:t> στο Λονδίνο - επιδίωξη της μυστικότητας, πολλά από τα ιδιωτικά φρενοκομεία δημιουργούνταν από εργαζόμενους σε παλαιότερα και εδραιωμένα, οι οποίοι προχωρούσαν σε δικές τους ανταγωνιστικές επιχειρήσεις στον ίδιο χώρο. </a:t>
            </a:r>
          </a:p>
          <a:p>
            <a:pPr>
              <a:lnSpc>
                <a:spcPct val="120000"/>
              </a:lnSpc>
              <a:spcBef>
                <a:spcPts val="0"/>
              </a:spcBef>
            </a:pPr>
            <a:r>
              <a:rPr lang="el-GR" sz="2400" dirty="0"/>
              <a:t>Ανομοιομορφία </a:t>
            </a:r>
            <a:r>
              <a:rPr lang="el-GR" sz="2400" dirty="0"/>
              <a:t>των μεθόδων αντιμετώπισης των αρρώστων, καθώς και των συνθηκών διαβίωσής τους. Τα περισσότερα φρενοκομεία εξαντλούσαν τη «θεραπευτική» τους αγωγή στον περιορισμό των τροφίμων.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10</a:t>
            </a:r>
            <a:endParaRPr lang="el-GR" sz="3200" dirty="0"/>
          </a:p>
        </p:txBody>
      </p:sp>
    </p:spTree>
    <p:extLst>
      <p:ext uri="{BB962C8B-B14F-4D97-AF65-F5344CB8AC3E}">
        <p14:creationId xmlns:p14="http://schemas.microsoft.com/office/powerpoint/2010/main" val="38169801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3744416"/>
          </a:xfrm>
        </p:spPr>
        <p:txBody>
          <a:bodyPr vert="horz" lIns="91440" tIns="45720" rIns="91440" bIns="45720" rtlCol="0">
            <a:normAutofit/>
          </a:bodyPr>
          <a:lstStyle/>
          <a:p>
            <a:pPr>
              <a:lnSpc>
                <a:spcPct val="120000"/>
              </a:lnSpc>
              <a:spcBef>
                <a:spcPts val="0"/>
              </a:spcBef>
            </a:pPr>
            <a:r>
              <a:rPr lang="el-GR" sz="2400" dirty="0"/>
              <a:t>Πολλά </a:t>
            </a:r>
            <a:r>
              <a:rPr lang="el-GR" sz="2400" dirty="0"/>
              <a:t>ήταν περιβόητα για τις βάρβαρες τους μεθόδους περιορισμού και «παραδειγματισμού» των τροφίμων τους (αλυσίδες, μαστίγωμα, καταναγκαστική νηστεία, απομόνωση, </a:t>
            </a:r>
            <a:r>
              <a:rPr lang="el-GR" sz="2400" dirty="0" err="1"/>
              <a:t>κλπ</a:t>
            </a:r>
            <a:r>
              <a:rPr lang="el-GR" sz="2400" dirty="0"/>
              <a:t>). </a:t>
            </a:r>
          </a:p>
          <a:p>
            <a:pPr>
              <a:lnSpc>
                <a:spcPct val="120000"/>
              </a:lnSpc>
              <a:spcBef>
                <a:spcPts val="0"/>
              </a:spcBef>
            </a:pPr>
            <a:r>
              <a:rPr lang="el-GR" sz="2400" dirty="0"/>
              <a:t>Υπήρχαν </a:t>
            </a:r>
            <a:r>
              <a:rPr lang="el-GR" sz="2400" dirty="0"/>
              <a:t>ωστόσο και ορισμένα ιδιωτικά ιδρύματα, όπως το </a:t>
            </a:r>
            <a:r>
              <a:rPr lang="el-GR" sz="2400" dirty="0" err="1"/>
              <a:t>St.Albans</a:t>
            </a:r>
            <a:r>
              <a:rPr lang="el-GR" sz="2400" dirty="0"/>
              <a:t>  του </a:t>
            </a:r>
            <a:r>
              <a:rPr lang="el-GR" sz="2400" dirty="0" err="1"/>
              <a:t>Nathaniel</a:t>
            </a:r>
            <a:r>
              <a:rPr lang="el-GR" sz="2400" dirty="0"/>
              <a:t> </a:t>
            </a:r>
            <a:r>
              <a:rPr lang="el-GR" sz="2400" dirty="0" err="1"/>
              <a:t>Cotton</a:t>
            </a:r>
            <a:r>
              <a:rPr lang="el-GR" sz="2400" dirty="0"/>
              <a:t>, τα οποία έδιναν ιδιαίτερη έμφαση στην ανθρώπινη αντιμετώπιση των ψυχικών προβλημάτων των ασθενών τους. </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11</a:t>
            </a:r>
            <a:endParaRPr lang="el-GR" sz="3200" dirty="0"/>
          </a:p>
        </p:txBody>
      </p:sp>
    </p:spTree>
    <p:extLst>
      <p:ext uri="{BB962C8B-B14F-4D97-AF65-F5344CB8AC3E}">
        <p14:creationId xmlns:p14="http://schemas.microsoft.com/office/powerpoint/2010/main" val="17903509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1349"/>
            <a:ext cx="8229600" cy="5246043"/>
          </a:xfrm>
        </p:spPr>
        <p:txBody>
          <a:bodyPr vert="horz" lIns="91440" tIns="45720" rIns="91440" bIns="45720" rtlCol="0">
            <a:normAutofit/>
          </a:bodyPr>
          <a:lstStyle/>
          <a:p>
            <a:pPr>
              <a:lnSpc>
                <a:spcPct val="110000"/>
              </a:lnSpc>
              <a:spcBef>
                <a:spcPts val="0"/>
              </a:spcBef>
            </a:pPr>
            <a:r>
              <a:rPr lang="el-GR" sz="2400" dirty="0"/>
              <a:t>Ασθενείς </a:t>
            </a:r>
            <a:r>
              <a:rPr lang="el-GR" sz="2400" dirty="0"/>
              <a:t>από τα εύπορα στρώματα αντιμετωπίζονταν σε ατομική βάση, ενώ οι φτωχοί ψυχασθενείς μαζικά. </a:t>
            </a:r>
            <a:endParaRPr lang="el-GR" sz="2400" dirty="0"/>
          </a:p>
          <a:p>
            <a:pPr>
              <a:lnSpc>
                <a:spcPct val="110000"/>
              </a:lnSpc>
              <a:spcBef>
                <a:spcPts val="0"/>
              </a:spcBef>
            </a:pPr>
            <a:r>
              <a:rPr lang="el-GR" sz="2400" dirty="0"/>
              <a:t>Απουσία κεντρικού </a:t>
            </a:r>
            <a:r>
              <a:rPr lang="el-GR" sz="2400" dirty="0"/>
              <a:t>σχεδιασμού αναφορικά με τους χώρους περίθαλψης των ασθενών</a:t>
            </a:r>
            <a:r>
              <a:rPr lang="el-GR" sz="2400" dirty="0"/>
              <a:t>.</a:t>
            </a:r>
          </a:p>
          <a:p>
            <a:pPr>
              <a:lnSpc>
                <a:spcPct val="110000"/>
              </a:lnSpc>
              <a:spcBef>
                <a:spcPts val="0"/>
              </a:spcBef>
            </a:pPr>
            <a:r>
              <a:rPr lang="el-GR" sz="2400" dirty="0"/>
              <a:t> </a:t>
            </a:r>
            <a:r>
              <a:rPr lang="el-GR" sz="2400" dirty="0"/>
              <a:t>Κατά μέσο όρο, ένα ιδιωτικό φρενοκομείο της Αγγλίας του </a:t>
            </a:r>
            <a:r>
              <a:rPr lang="el-GR" sz="2400" dirty="0"/>
              <a:t>18ου αιώνα </a:t>
            </a:r>
            <a:r>
              <a:rPr lang="el-GR" sz="2400" dirty="0"/>
              <a:t>δεν ξεπερνούσε τους δέκα </a:t>
            </a:r>
            <a:r>
              <a:rPr lang="el-GR" sz="2400" dirty="0" err="1"/>
              <a:t>τροφίμους</a:t>
            </a:r>
            <a:r>
              <a:rPr lang="el-GR" sz="2400" dirty="0"/>
              <a:t>.</a:t>
            </a:r>
          </a:p>
          <a:p>
            <a:pPr>
              <a:lnSpc>
                <a:spcPct val="110000"/>
              </a:lnSpc>
              <a:spcBef>
                <a:spcPts val="0"/>
              </a:spcBef>
            </a:pPr>
            <a:r>
              <a:rPr lang="el-GR" sz="2400" dirty="0"/>
              <a:t>Κάλυπταν </a:t>
            </a:r>
            <a:r>
              <a:rPr lang="el-GR" sz="2400" dirty="0"/>
              <a:t>ένα μικρό μέρος του όλου προβλήματος της τρέλας στην αγγλική κοινωνία. </a:t>
            </a:r>
            <a:endParaRPr lang="el-GR" sz="2400" dirty="0"/>
          </a:p>
          <a:p>
            <a:pPr>
              <a:lnSpc>
                <a:spcPct val="110000"/>
              </a:lnSpc>
              <a:spcBef>
                <a:spcPts val="0"/>
              </a:spcBef>
            </a:pPr>
            <a:r>
              <a:rPr lang="el-GR" sz="2400" dirty="0"/>
              <a:t>Οι </a:t>
            </a:r>
            <a:r>
              <a:rPr lang="el-GR" sz="2400" dirty="0"/>
              <a:t>χώροι αυτοί αποτέλεσαν πεδία ζύμωσης των ψυχιατρικών πρακτικών του 19ου αιώνα, σχολεία των μελλοντικών επαγγελματιών της ψυχιατρικής περίθαλψης. </a:t>
            </a:r>
          </a:p>
          <a:p>
            <a:pPr>
              <a:lnSpc>
                <a:spcPct val="11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12</a:t>
            </a:r>
            <a:endParaRPr lang="el-GR" sz="3200" dirty="0"/>
          </a:p>
        </p:txBody>
      </p:sp>
    </p:spTree>
    <p:extLst>
      <p:ext uri="{BB962C8B-B14F-4D97-AF65-F5344CB8AC3E}">
        <p14:creationId xmlns:p14="http://schemas.microsoft.com/office/powerpoint/2010/main" val="1423523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6</a:t>
            </a:r>
            <a:endParaRPr lang="el-GR"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l-GR" sz="3100" dirty="0"/>
              <a:t>Κεντρικό γεγονός στην εξιστόρηση του </a:t>
            </a:r>
            <a:r>
              <a:rPr lang="el-GR" sz="3100" dirty="0" err="1"/>
              <a:t>Foucault</a:t>
            </a:r>
            <a:r>
              <a:rPr lang="el-GR" sz="3100" dirty="0"/>
              <a:t> αποτελεί ο «μεγάλος εγκλεισμός» των περιθωριακών πληθυσμών της Δύσης στη διάρκεια του </a:t>
            </a:r>
            <a:r>
              <a:rPr lang="el-GR" sz="3100" dirty="0" smtClean="0"/>
              <a:t>17</a:t>
            </a:r>
            <a:r>
              <a:rPr lang="el-GR" sz="3100" baseline="30000" dirty="0" smtClean="0"/>
              <a:t>ου</a:t>
            </a:r>
            <a:r>
              <a:rPr lang="el-GR" sz="3100" dirty="0" smtClean="0"/>
              <a:t> και </a:t>
            </a:r>
            <a:r>
              <a:rPr lang="el-GR" sz="3100" dirty="0"/>
              <a:t>του </a:t>
            </a:r>
            <a:r>
              <a:rPr lang="el-GR" sz="3100" dirty="0" smtClean="0"/>
              <a:t>18</a:t>
            </a:r>
            <a:r>
              <a:rPr lang="el-GR" sz="3100" baseline="30000" dirty="0" smtClean="0"/>
              <a:t>ου</a:t>
            </a:r>
            <a:r>
              <a:rPr lang="el-GR" sz="3100" dirty="0" smtClean="0"/>
              <a:t> αιώνα</a:t>
            </a:r>
            <a:r>
              <a:rPr lang="el-GR" sz="3100" dirty="0"/>
              <a:t>. </a:t>
            </a:r>
          </a:p>
          <a:p>
            <a:pPr>
              <a:lnSpc>
                <a:spcPct val="120000"/>
              </a:lnSpc>
            </a:pPr>
            <a:r>
              <a:rPr lang="el-GR" sz="3100" dirty="0" smtClean="0"/>
              <a:t>Ο </a:t>
            </a:r>
            <a:r>
              <a:rPr lang="el-GR" sz="3100" dirty="0"/>
              <a:t>περιορισμός των περιθωριακών κατοίκων των πόλεων σε ειδικά διαμορφωμένα αναμορφωτήρια συνιστούσε πρωτοφανές όσο και μαζικό φαινόμενο και συνδεόταν με μια νέα κοινωνική αντίληψη της </a:t>
            </a:r>
            <a:r>
              <a:rPr lang="el-GR" sz="3100" dirty="0" err="1"/>
              <a:t>περιθωριακότητας</a:t>
            </a:r>
            <a:r>
              <a:rPr lang="el-GR" sz="3100" dirty="0"/>
              <a:t>. </a:t>
            </a:r>
          </a:p>
          <a:p>
            <a:pPr>
              <a:lnSpc>
                <a:spcPct val="120000"/>
              </a:lnSpc>
            </a:pPr>
            <a:r>
              <a:rPr lang="el-GR" sz="3100" dirty="0" smtClean="0"/>
              <a:t>Σε </a:t>
            </a:r>
            <a:r>
              <a:rPr lang="el-GR" sz="3100" dirty="0"/>
              <a:t>μια έντονα ορθολογιστική εποχή, η τρέλα αποτελούσε μια από τις εκδηλώσεις της «</a:t>
            </a:r>
            <a:r>
              <a:rPr lang="el-GR" sz="3100" dirty="0" err="1"/>
              <a:t>αλογίας</a:t>
            </a:r>
            <a:r>
              <a:rPr lang="el-GR" sz="3100" dirty="0"/>
              <a:t>» (</a:t>
            </a:r>
            <a:r>
              <a:rPr lang="el-GR" sz="3100" dirty="0" err="1"/>
              <a:t>déraison</a:t>
            </a:r>
            <a:r>
              <a:rPr lang="el-GR" sz="3100" dirty="0"/>
              <a:t>), του συνόλου δηλαδή των κοινωνικά προκλητικών εκδηλώσεων και  ενεργειών. </a:t>
            </a:r>
          </a:p>
          <a:p>
            <a:endParaRPr lang="el-GR" dirty="0"/>
          </a:p>
        </p:txBody>
      </p:sp>
    </p:spTree>
    <p:extLst>
      <p:ext uri="{BB962C8B-B14F-4D97-AF65-F5344CB8AC3E}">
        <p14:creationId xmlns:p14="http://schemas.microsoft.com/office/powerpoint/2010/main" val="128229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5246043"/>
          </a:xfrm>
        </p:spPr>
        <p:txBody>
          <a:bodyPr vert="horz" lIns="91440" tIns="45720" rIns="91440" bIns="45720" rtlCol="0">
            <a:normAutofit/>
          </a:bodyPr>
          <a:lstStyle/>
          <a:p>
            <a:pPr>
              <a:lnSpc>
                <a:spcPct val="120000"/>
              </a:lnSpc>
              <a:spcBef>
                <a:spcPts val="0"/>
              </a:spcBef>
            </a:pPr>
            <a:r>
              <a:rPr lang="el-GR" sz="2400" dirty="0"/>
              <a:t>Όπως </a:t>
            </a:r>
            <a:r>
              <a:rPr lang="el-GR" sz="2400" dirty="0"/>
              <a:t>όμως και τα αντίστοιχα δημόσια ιδρύματα, και τα ιδιωτικά δεν συνιστούσαν μαζική πρόταση, ακόμη περισσότερο ριζική αντιμετώπιση του προβλήματος της τρέλας μέσα από τον «μεγάλο εγκλεισμό». </a:t>
            </a:r>
            <a:endParaRPr lang="el-GR" sz="2400" dirty="0"/>
          </a:p>
          <a:p>
            <a:pPr>
              <a:lnSpc>
                <a:spcPct val="120000"/>
              </a:lnSpc>
              <a:spcBef>
                <a:spcPts val="0"/>
              </a:spcBef>
            </a:pPr>
            <a:r>
              <a:rPr lang="el-GR" sz="2400" dirty="0"/>
              <a:t>Παρά </a:t>
            </a:r>
            <a:r>
              <a:rPr lang="el-GR" sz="2400" dirty="0"/>
              <a:t>την ανάπτυξη θεσμών περίθαλψης, η παροχή φροντίδας για τους ψυχασθενείς από τις ενορίες στην Αγγλία του 18ου αιώνα  εξακολουθούσε στη συντριπτική πλειοψηφία των περιπτώσεων να στηρίζεται στην «κατ</a:t>
            </a:r>
            <a:r>
              <a:rPr lang="el-GR" sz="2400" dirty="0"/>
              <a:t>’ </a:t>
            </a:r>
            <a:r>
              <a:rPr lang="el-GR" sz="2400" dirty="0" err="1"/>
              <a:t>οίκον</a:t>
            </a:r>
            <a:r>
              <a:rPr lang="el-GR" sz="2400" dirty="0"/>
              <a:t>»  υποστήριξη. </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13</a:t>
            </a:r>
            <a:endParaRPr lang="el-GR" sz="3200" dirty="0"/>
          </a:p>
        </p:txBody>
      </p:sp>
    </p:spTree>
    <p:extLst>
      <p:ext uri="{BB962C8B-B14F-4D97-AF65-F5344CB8AC3E}">
        <p14:creationId xmlns:p14="http://schemas.microsoft.com/office/powerpoint/2010/main" val="3459015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700808"/>
            <a:ext cx="8229600" cy="4525963"/>
          </a:xfrm>
        </p:spPr>
        <p:txBody>
          <a:bodyPr vert="horz" lIns="91440" tIns="45720" rIns="91440" bIns="45720" rtlCol="0">
            <a:normAutofit/>
          </a:bodyPr>
          <a:lstStyle/>
          <a:p>
            <a:pPr marL="0" indent="0">
              <a:lnSpc>
                <a:spcPct val="120000"/>
              </a:lnSpc>
              <a:spcBef>
                <a:spcPts val="0"/>
              </a:spcBef>
              <a:buNone/>
            </a:pPr>
            <a:r>
              <a:rPr lang="el-GR" sz="2400" dirty="0"/>
              <a:t>Η  ιατρική  αντιμετώπιση  της  τρέλας,  </a:t>
            </a:r>
            <a:r>
              <a:rPr lang="el-GR" sz="2400" dirty="0"/>
              <a:t>17ος  </a:t>
            </a:r>
            <a:r>
              <a:rPr lang="el-GR" sz="2400" dirty="0"/>
              <a:t>- </a:t>
            </a:r>
            <a:r>
              <a:rPr lang="el-GR" sz="2400" dirty="0"/>
              <a:t>18ος αιώνας</a:t>
            </a:r>
            <a:r>
              <a:rPr lang="el-GR" sz="2400" dirty="0"/>
              <a:t>:</a:t>
            </a:r>
          </a:p>
          <a:p>
            <a:pPr>
              <a:lnSpc>
                <a:spcPct val="120000"/>
              </a:lnSpc>
              <a:spcBef>
                <a:spcPts val="0"/>
              </a:spcBef>
            </a:pPr>
            <a:r>
              <a:rPr lang="el-GR" sz="2400" dirty="0"/>
              <a:t>Η νέα </a:t>
            </a:r>
            <a:r>
              <a:rPr lang="el-GR" sz="2400" dirty="0"/>
              <a:t>ιατρική θεώρηση της τρέλας εξέφραζε την απομάκρυνση από υπερφυσικές αιτιολογήσεις και τη στροφή στην ανατομία και το αδενικό σύστημα του ανθρώπινου οργανισμού. Συνδύαζε την παραδοσιακή θεωρία των χυμών του ανθρώπινου σώματος με τις νέες, μηχανιστικές θεωρίες για τη λειτουργία του αδενικού και του νευρικού συστήματος.</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14</a:t>
            </a:r>
            <a:endParaRPr lang="el-GR" sz="3200" dirty="0"/>
          </a:p>
        </p:txBody>
      </p:sp>
    </p:spTree>
    <p:extLst>
      <p:ext uri="{BB962C8B-B14F-4D97-AF65-F5344CB8AC3E}">
        <p14:creationId xmlns:p14="http://schemas.microsoft.com/office/powerpoint/2010/main" val="23338776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4525963"/>
          </a:xfrm>
        </p:spPr>
        <p:txBody>
          <a:bodyPr vert="horz" lIns="91440" tIns="45720" rIns="91440" bIns="45720" rtlCol="0">
            <a:normAutofit/>
          </a:bodyPr>
          <a:lstStyle/>
          <a:p>
            <a:pPr>
              <a:lnSpc>
                <a:spcPct val="120000"/>
              </a:lnSpc>
              <a:spcBef>
                <a:spcPts val="0"/>
              </a:spcBef>
            </a:pPr>
            <a:r>
              <a:rPr lang="en-US" sz="2400" dirty="0"/>
              <a:t>S</a:t>
            </a:r>
            <a:r>
              <a:rPr lang="el-GR" sz="2400" dirty="0" err="1"/>
              <a:t>cull</a:t>
            </a:r>
            <a:r>
              <a:rPr lang="el-GR" sz="2400" dirty="0"/>
              <a:t>: οι ιατρικές γνωματεύσεις αυτού του είδους χαρακτηρίζονταν από μια σχεδόν ολοκληρωτική απουσία κλινικής παρατήρησης της πάθησης, γεγονός που αντανακλούσε την κοινωνική δυσφορία που εξακολουθούσε να προκαλεί η στενή επαφή με τους τρελούς. </a:t>
            </a:r>
            <a:endParaRPr lang="el-GR" sz="2400" dirty="0"/>
          </a:p>
          <a:p>
            <a:pPr>
              <a:lnSpc>
                <a:spcPct val="120000"/>
              </a:lnSpc>
              <a:spcBef>
                <a:spcPts val="0"/>
              </a:spcBef>
            </a:pPr>
            <a:r>
              <a:rPr lang="el-GR" sz="2400" dirty="0"/>
              <a:t>Ωστόσο</a:t>
            </a:r>
            <a:r>
              <a:rPr lang="el-GR" sz="2400" dirty="0"/>
              <a:t>, στη νέα ιατρική προσέγγιση εκδηλωνόταν ένα γνήσιο ενδιαφέρον για την επεξεργασία μιας ορθολογιστικής ανάλυσης των αιτίων της </a:t>
            </a:r>
            <a:r>
              <a:rPr lang="el-GR" sz="2400" dirty="0"/>
              <a:t>τρέλας. </a:t>
            </a:r>
            <a:endParaRPr lang="el-GR" sz="2400" dirty="0"/>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15</a:t>
            </a:r>
            <a:endParaRPr lang="el-GR" sz="3200" dirty="0"/>
          </a:p>
        </p:txBody>
      </p:sp>
    </p:spTree>
    <p:extLst>
      <p:ext uri="{BB962C8B-B14F-4D97-AF65-F5344CB8AC3E}">
        <p14:creationId xmlns:p14="http://schemas.microsoft.com/office/powerpoint/2010/main" val="33251473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4525963"/>
          </a:xfrm>
        </p:spPr>
        <p:txBody>
          <a:bodyPr vert="horz" lIns="91440" tIns="45720" rIns="91440" bIns="45720" rtlCol="0">
            <a:normAutofit/>
          </a:bodyPr>
          <a:lstStyle/>
          <a:p>
            <a:pPr>
              <a:lnSpc>
                <a:spcPct val="120000"/>
              </a:lnSpc>
              <a:spcBef>
                <a:spcPts val="0"/>
              </a:spcBef>
            </a:pPr>
            <a:r>
              <a:rPr lang="el-GR" sz="2400" dirty="0"/>
              <a:t>Αρχικά</a:t>
            </a:r>
            <a:r>
              <a:rPr lang="el-GR" sz="2400" dirty="0"/>
              <a:t>, οι πρωτοπόροι της νέας ιατρικής προσέγγισης στην τρέλα στράφηκαν - για καθαρά κερδοσκοπικούς λόγους - στην αντιμετώπιση νευρολογικών διαταραχών, τις οποίες οι ίδιοι ανήγαγαν σε σοβαρά ψυχικά νοσήματα, επειδή τα «θύματά» τους προέρχονταν από τα ευπορότερα στρώματα της αστικής τάξης και της κτηματικής αριστοκρατίας: </a:t>
            </a:r>
            <a:endParaRPr lang="el-GR" sz="2400" dirty="0"/>
          </a:p>
          <a:p>
            <a:pPr>
              <a:lnSpc>
                <a:spcPct val="120000"/>
              </a:lnSpc>
              <a:spcBef>
                <a:spcPts val="0"/>
              </a:spcBef>
            </a:pPr>
            <a:r>
              <a:rPr lang="el-GR" sz="2400" dirty="0"/>
              <a:t>Η </a:t>
            </a:r>
            <a:r>
              <a:rPr lang="el-GR" sz="2400" dirty="0"/>
              <a:t>μελαγχολία, η υστερία, η </a:t>
            </a:r>
            <a:r>
              <a:rPr lang="el-GR" sz="2400" dirty="0" err="1"/>
              <a:t>υποχονδρίαση</a:t>
            </a:r>
            <a:r>
              <a:rPr lang="el-GR" sz="2400" dirty="0"/>
              <a:t> και συναφείς παθήσεις εκδηλώνονταν μόνο σε άτομα «κάποιας κοινωνικής (δηλαδή οικονομικής) και διανοητικής υπόστασης».</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16</a:t>
            </a:r>
            <a:endParaRPr lang="el-GR" sz="3200" dirty="0"/>
          </a:p>
        </p:txBody>
      </p:sp>
    </p:spTree>
    <p:extLst>
      <p:ext uri="{BB962C8B-B14F-4D97-AF65-F5344CB8AC3E}">
        <p14:creationId xmlns:p14="http://schemas.microsoft.com/office/powerpoint/2010/main" val="14176240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229600" cy="1944216"/>
          </a:xfrm>
        </p:spPr>
        <p:txBody>
          <a:bodyPr vert="horz" lIns="91440" tIns="45720" rIns="91440" bIns="45720" rtlCol="0">
            <a:normAutofit/>
          </a:bodyPr>
          <a:lstStyle/>
          <a:p>
            <a:pPr>
              <a:lnSpc>
                <a:spcPct val="120000"/>
              </a:lnSpc>
              <a:spcBef>
                <a:spcPts val="0"/>
              </a:spcBef>
            </a:pPr>
            <a:r>
              <a:rPr lang="el-GR" sz="2400" dirty="0" err="1"/>
              <a:t>Scull</a:t>
            </a:r>
            <a:r>
              <a:rPr lang="el-GR" sz="2400" dirty="0"/>
              <a:t>: Οι παθήσεις αυτές προσέλαβαν την ιδιότητα ταξικών χαρακτηριστικών. Με τη συναίνεση των ανώτερων τάξεων, βαθμιαία ένταξη της τρέλας στην αποκλειστική ζώνη των ιατρικών αρμοδιοτήτων.</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17</a:t>
            </a:r>
            <a:endParaRPr lang="el-GR" sz="3200" dirty="0"/>
          </a:p>
        </p:txBody>
      </p:sp>
    </p:spTree>
    <p:extLst>
      <p:ext uri="{BB962C8B-B14F-4D97-AF65-F5344CB8AC3E}">
        <p14:creationId xmlns:p14="http://schemas.microsoft.com/office/powerpoint/2010/main" val="41074057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4525963"/>
          </a:xfrm>
        </p:spPr>
        <p:txBody>
          <a:bodyPr vert="horz" lIns="91440" tIns="45720" rIns="91440" bIns="45720" rtlCol="0">
            <a:normAutofit/>
          </a:bodyPr>
          <a:lstStyle/>
          <a:p>
            <a:pPr>
              <a:lnSpc>
                <a:spcPct val="120000"/>
              </a:lnSpc>
              <a:spcBef>
                <a:spcPts val="0"/>
              </a:spcBef>
            </a:pPr>
            <a:r>
              <a:rPr lang="el-GR" sz="2400" dirty="0"/>
              <a:t>Οι </a:t>
            </a:r>
            <a:r>
              <a:rPr lang="el-GR" sz="2400" dirty="0"/>
              <a:t>αρχές είχαν επιφορτίσει ιατρούς με την περίθαλψη των ψυχασθενών εγκλείστων του </a:t>
            </a:r>
            <a:r>
              <a:rPr lang="el-GR" sz="2400" dirty="0" err="1"/>
              <a:t>Bethlem</a:t>
            </a:r>
            <a:r>
              <a:rPr lang="el-GR" sz="2400" dirty="0"/>
              <a:t> από τα τέλη του 16ου αιώνα, ωστόσο η επαφή των ιατρών με τους ασθενείς τους σπάνια ξεπερνούσε τη μία εβδομαδιαία επίσκεψη. </a:t>
            </a:r>
            <a:endParaRPr lang="el-GR" sz="2400" dirty="0"/>
          </a:p>
          <a:p>
            <a:pPr>
              <a:lnSpc>
                <a:spcPct val="120000"/>
              </a:lnSpc>
              <a:spcBef>
                <a:spcPts val="0"/>
              </a:spcBef>
            </a:pPr>
            <a:r>
              <a:rPr lang="el-GR" sz="2400" dirty="0"/>
              <a:t>Κανείς </a:t>
            </a:r>
            <a:r>
              <a:rPr lang="el-GR" sz="2400" dirty="0"/>
              <a:t>ιατρός διευθυντής του </a:t>
            </a:r>
            <a:r>
              <a:rPr lang="el-GR" sz="2400" dirty="0" err="1"/>
              <a:t>Bethlem</a:t>
            </a:r>
            <a:r>
              <a:rPr lang="el-GR" sz="2400" dirty="0"/>
              <a:t> δεν είχε εξειδικευθεί στην αντιμετώπιση των ψυχικών νοσημάτων μέχρι τον ερχομό το 1728 του </a:t>
            </a:r>
            <a:r>
              <a:rPr lang="el-GR" sz="2400" dirty="0" err="1"/>
              <a:t>James</a:t>
            </a:r>
            <a:r>
              <a:rPr lang="el-GR" sz="2400" dirty="0"/>
              <a:t> </a:t>
            </a:r>
            <a:r>
              <a:rPr lang="el-GR" sz="2400" dirty="0" err="1"/>
              <a:t>Monro</a:t>
            </a:r>
            <a:r>
              <a:rPr lang="el-GR" sz="2400" dirty="0"/>
              <a:t> και της ιατρικής δυναστείας που αυτός ίδρυσε.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18</a:t>
            </a:r>
            <a:endParaRPr lang="el-GR" sz="3200" dirty="0"/>
          </a:p>
        </p:txBody>
      </p:sp>
    </p:spTree>
    <p:extLst>
      <p:ext uri="{BB962C8B-B14F-4D97-AF65-F5344CB8AC3E}">
        <p14:creationId xmlns:p14="http://schemas.microsoft.com/office/powerpoint/2010/main" val="35786488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3168352"/>
          </a:xfrm>
        </p:spPr>
        <p:txBody>
          <a:bodyPr vert="horz" lIns="91440" tIns="45720" rIns="91440" bIns="45720" rtlCol="0">
            <a:normAutofit/>
          </a:bodyPr>
          <a:lstStyle/>
          <a:p>
            <a:pPr>
              <a:lnSpc>
                <a:spcPct val="120000"/>
              </a:lnSpc>
              <a:spcBef>
                <a:spcPts val="0"/>
              </a:spcBef>
            </a:pPr>
            <a:r>
              <a:rPr lang="el-GR" sz="2400" dirty="0"/>
              <a:t>Η </a:t>
            </a:r>
            <a:r>
              <a:rPr lang="el-GR" sz="2400" dirty="0"/>
              <a:t>εδραίωση των </a:t>
            </a:r>
            <a:r>
              <a:rPr lang="el-GR" sz="2400" dirty="0" err="1"/>
              <a:t>Monro</a:t>
            </a:r>
            <a:r>
              <a:rPr lang="el-GR" sz="2400" dirty="0"/>
              <a:t> </a:t>
            </a:r>
            <a:r>
              <a:rPr lang="el-GR" sz="2400" dirty="0" err="1"/>
              <a:t>συνέπεσε</a:t>
            </a:r>
            <a:r>
              <a:rPr lang="el-GR" sz="2400" dirty="0"/>
              <a:t> με την ανάδυση νέων, εξειδικευμένων ιατρικών πρακτικών</a:t>
            </a:r>
            <a:r>
              <a:rPr lang="el-GR" sz="2400" dirty="0"/>
              <a:t>.</a:t>
            </a:r>
          </a:p>
          <a:p>
            <a:pPr>
              <a:lnSpc>
                <a:spcPct val="120000"/>
              </a:lnSpc>
              <a:spcBef>
                <a:spcPts val="0"/>
              </a:spcBef>
            </a:pPr>
            <a:r>
              <a:rPr lang="el-GR" sz="2400" dirty="0"/>
              <a:t> </a:t>
            </a:r>
            <a:r>
              <a:rPr lang="el-GR" sz="2400" dirty="0"/>
              <a:t>Η προώθηση της «</a:t>
            </a:r>
            <a:r>
              <a:rPr lang="el-GR" sz="2400" dirty="0" err="1"/>
              <a:t>ιατρικοποίησης</a:t>
            </a:r>
            <a:r>
              <a:rPr lang="el-GR" sz="2400" dirty="0"/>
              <a:t>» της τρέλας στηρίχθηκε στον πολλαπλασιασμό μιας ειδικής, «επαγγελματικής» </a:t>
            </a:r>
            <a:r>
              <a:rPr lang="el-GR" sz="2400" dirty="0" err="1"/>
              <a:t>εργογραφίας</a:t>
            </a:r>
            <a:r>
              <a:rPr lang="el-GR" sz="2400" dirty="0"/>
              <a:t> από άλλους ιατρούς - ιδιοκτήτες ιδιωτικών φρενοκομείων.</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19</a:t>
            </a:r>
            <a:endParaRPr lang="el-GR" sz="3200" dirty="0"/>
          </a:p>
        </p:txBody>
      </p:sp>
    </p:spTree>
    <p:extLst>
      <p:ext uri="{BB962C8B-B14F-4D97-AF65-F5344CB8AC3E}">
        <p14:creationId xmlns:p14="http://schemas.microsoft.com/office/powerpoint/2010/main" val="1071392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916832"/>
            <a:ext cx="4536504" cy="2871191"/>
          </a:xfrm>
        </p:spPr>
        <p:txBody>
          <a:bodyPr vert="horz" lIns="91440" tIns="45720" rIns="91440" bIns="45720" rtlCol="0">
            <a:normAutofit/>
          </a:bodyPr>
          <a:lstStyle/>
          <a:p>
            <a:pPr marL="0" indent="0">
              <a:lnSpc>
                <a:spcPct val="120000"/>
              </a:lnSpc>
              <a:spcBef>
                <a:spcPts val="0"/>
              </a:spcBef>
              <a:buNone/>
            </a:pPr>
            <a:r>
              <a:rPr lang="fr-FR" sz="2400" dirty="0"/>
              <a:t>I</a:t>
            </a:r>
            <a:r>
              <a:rPr lang="el-GR" sz="2400" dirty="0" err="1"/>
              <a:t>ατρικό</a:t>
            </a:r>
            <a:r>
              <a:rPr lang="el-GR" sz="2400" dirty="0"/>
              <a:t> </a:t>
            </a:r>
            <a:r>
              <a:rPr lang="el-GR" sz="2400" dirty="0"/>
              <a:t>επάγγελμα στην Αγγλία του </a:t>
            </a:r>
            <a:r>
              <a:rPr lang="el-GR" sz="2400" dirty="0"/>
              <a:t>18ου αιώνα</a:t>
            </a:r>
            <a:r>
              <a:rPr lang="el-GR" sz="2400" dirty="0"/>
              <a:t>: </a:t>
            </a:r>
          </a:p>
          <a:p>
            <a:pPr>
              <a:lnSpc>
                <a:spcPct val="120000"/>
              </a:lnSpc>
              <a:spcBef>
                <a:spcPts val="0"/>
              </a:spcBef>
            </a:pPr>
            <a:r>
              <a:rPr lang="el-GR" sz="2400" dirty="0"/>
              <a:t>Γενικοί </a:t>
            </a:r>
            <a:r>
              <a:rPr lang="el-GR" sz="2400" dirty="0"/>
              <a:t>ιατροί (</a:t>
            </a:r>
            <a:r>
              <a:rPr lang="el-GR" sz="2400" dirty="0" err="1"/>
              <a:t>physicians</a:t>
            </a:r>
            <a:r>
              <a:rPr lang="el-GR" sz="2400" dirty="0"/>
              <a:t>), κάτοχοι αναγνωρισμένου ιατρικού πτυχίου από πανεπιστημιακό </a:t>
            </a:r>
            <a:r>
              <a:rPr lang="el-GR" sz="2400" dirty="0"/>
              <a:t>ίδρυμα. </a:t>
            </a:r>
            <a:endParaRPr lang="en-US" sz="2400" dirty="0"/>
          </a:p>
          <a:p>
            <a:pPr>
              <a:lnSpc>
                <a:spcPct val="120000"/>
              </a:lnSpc>
              <a:spcBef>
                <a:spcPts val="0"/>
              </a:spcBef>
            </a:pPr>
            <a:endParaRPr lang="el-GR" sz="2400" dirty="0"/>
          </a:p>
        </p:txBody>
      </p:sp>
      <p:pic>
        <p:nvPicPr>
          <p:cNvPr id="2" name="Εικόνα 1"/>
          <p:cNvPicPr>
            <a:picLocks noChangeAspect="1"/>
          </p:cNvPicPr>
          <p:nvPr/>
        </p:nvPicPr>
        <p:blipFill>
          <a:blip r:embed="rId3"/>
          <a:stretch>
            <a:fillRect/>
          </a:stretch>
        </p:blipFill>
        <p:spPr>
          <a:xfrm>
            <a:off x="6012159" y="2060848"/>
            <a:ext cx="2088232" cy="4099931"/>
          </a:xfrm>
          <a:prstGeom prst="rect">
            <a:avLst/>
          </a:prstGeom>
          <a:ln>
            <a:solidFill>
              <a:schemeClr val="tx1"/>
            </a:solidFill>
          </a:ln>
        </p:spPr>
      </p:pic>
      <p:sp>
        <p:nvSpPr>
          <p:cNvPr id="4" name="Θέση κειμένου 1"/>
          <p:cNvSpPr txBox="1">
            <a:spLocks/>
          </p:cNvSpPr>
          <p:nvPr/>
        </p:nvSpPr>
        <p:spPr>
          <a:xfrm>
            <a:off x="6174176" y="1513681"/>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18</a:t>
            </a:r>
            <a:r>
              <a:rPr lang="en-US" sz="2800" dirty="0" smtClean="0"/>
              <a:t>.</a:t>
            </a:r>
            <a:endParaRPr lang="el-GR" sz="2800" dirty="0"/>
          </a:p>
          <a:p>
            <a:pPr marL="0" indent="0">
              <a:buNone/>
            </a:pPr>
            <a:endParaRPr lang="el-GR" sz="2800" dirty="0"/>
          </a:p>
        </p:txBody>
      </p:sp>
      <p:sp>
        <p:nvSpPr>
          <p:cNvPr id="5"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20</a:t>
            </a:r>
            <a:endParaRPr lang="el-GR" sz="3200" dirty="0"/>
          </a:p>
        </p:txBody>
      </p:sp>
    </p:spTree>
    <p:extLst>
      <p:ext uri="{BB962C8B-B14F-4D97-AF65-F5344CB8AC3E}">
        <p14:creationId xmlns:p14="http://schemas.microsoft.com/office/powerpoint/2010/main" val="7658465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64896" cy="5040559"/>
          </a:xfrm>
        </p:spPr>
        <p:txBody>
          <a:bodyPr vert="horz" lIns="91440" tIns="45720" rIns="91440" bIns="45720" rtlCol="0">
            <a:normAutofit/>
          </a:bodyPr>
          <a:lstStyle/>
          <a:p>
            <a:pPr>
              <a:lnSpc>
                <a:spcPct val="120000"/>
              </a:lnSpc>
              <a:spcBef>
                <a:spcPts val="0"/>
              </a:spcBef>
            </a:pPr>
            <a:r>
              <a:rPr lang="el-GR" sz="2400" dirty="0"/>
              <a:t>Χειρουργοί</a:t>
            </a:r>
            <a:r>
              <a:rPr lang="el-GR" sz="2400" dirty="0"/>
              <a:t>, κατώτεροι των γενικών ιατρών και εξακολουθούσαν να στηρίζονται ως κλάδος στο συντεχνιακό θεσμό της μαθητείας στο </a:t>
            </a:r>
            <a:r>
              <a:rPr lang="el-GR" sz="2400" dirty="0"/>
              <a:t>επάγγελμα. </a:t>
            </a:r>
            <a:endParaRPr lang="en-US" sz="2400" dirty="0"/>
          </a:p>
          <a:p>
            <a:pPr>
              <a:lnSpc>
                <a:spcPct val="120000"/>
              </a:lnSpc>
              <a:spcBef>
                <a:spcPts val="0"/>
              </a:spcBef>
            </a:pPr>
            <a:r>
              <a:rPr lang="el-GR" sz="2400" dirty="0"/>
              <a:t>Φ</a:t>
            </a:r>
            <a:r>
              <a:rPr lang="el-GR" sz="2400" dirty="0"/>
              <a:t>αρμακοποιοί </a:t>
            </a:r>
            <a:r>
              <a:rPr lang="el-GR" sz="2400" dirty="0"/>
              <a:t>(</a:t>
            </a:r>
            <a:r>
              <a:rPr lang="el-GR" sz="2400" dirty="0" err="1"/>
              <a:t>apothecaries</a:t>
            </a:r>
            <a:r>
              <a:rPr lang="el-GR" sz="2400" dirty="0"/>
              <a:t>), οι οποίοι και πάλι κυμαίνονταν από καθαρά πρακτικοί ή πτυχιούχοι ιατρικών σχολών. </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21</a:t>
            </a:r>
            <a:endParaRPr lang="el-GR" sz="3200" dirty="0"/>
          </a:p>
        </p:txBody>
      </p:sp>
    </p:spTree>
    <p:extLst>
      <p:ext uri="{BB962C8B-B14F-4D97-AF65-F5344CB8AC3E}">
        <p14:creationId xmlns:p14="http://schemas.microsoft.com/office/powerpoint/2010/main" val="20442620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4896544"/>
          </a:xfrm>
        </p:spPr>
        <p:txBody>
          <a:bodyPr vert="horz" lIns="91440" tIns="45720" rIns="91440" bIns="45720" rtlCol="0">
            <a:normAutofit/>
          </a:bodyPr>
          <a:lstStyle/>
          <a:p>
            <a:pPr>
              <a:lnSpc>
                <a:spcPct val="120000"/>
              </a:lnSpc>
              <a:spcBef>
                <a:spcPts val="0"/>
              </a:spcBef>
            </a:pPr>
            <a:r>
              <a:rPr lang="el-GR" sz="2400" dirty="0"/>
              <a:t>Η </a:t>
            </a:r>
            <a:r>
              <a:rPr lang="el-GR" sz="2400" dirty="0"/>
              <a:t>ιατρική επιστήμη του </a:t>
            </a:r>
            <a:r>
              <a:rPr lang="el-GR" sz="2400" dirty="0"/>
              <a:t>18ου δεν </a:t>
            </a:r>
            <a:r>
              <a:rPr lang="el-GR" sz="2400" dirty="0"/>
              <a:t>προχωρούσε στη διάγνωση συγκεκριμένων τύπων ασθενειών και στη συνακόλουθη πρόταξη ειδικευμένων θεραπευτικών αγωγών, αλλά μάλλον κατείχε ένα «γενικό οπλοστάσιο», ικανό να ανταποκριθεί σε κάθε μορφή σωματικής δυσλειτουργίας. </a:t>
            </a:r>
            <a:endParaRPr lang="el-GR" sz="2400" dirty="0"/>
          </a:p>
          <a:p>
            <a:pPr>
              <a:lnSpc>
                <a:spcPct val="120000"/>
              </a:lnSpc>
              <a:spcBef>
                <a:spcPts val="0"/>
              </a:spcBef>
            </a:pPr>
            <a:r>
              <a:rPr lang="el-GR" sz="2400" dirty="0"/>
              <a:t>Προσήλωση </a:t>
            </a:r>
            <a:r>
              <a:rPr lang="el-GR" sz="2400" dirty="0"/>
              <a:t>στις θεραπευτικές ιδιότητες «ολιστικών» φαρμάκων και μεθόδων, όπως η χορήγηση καθαρτικών και εμετικών, οι αφαιμάξεις και τα διάφορα φαρμακευτικά παρασκευάσματα. </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22</a:t>
            </a:r>
            <a:endParaRPr lang="el-GR" sz="3200" dirty="0"/>
          </a:p>
        </p:txBody>
      </p:sp>
    </p:spTree>
    <p:extLst>
      <p:ext uri="{BB962C8B-B14F-4D97-AF65-F5344CB8AC3E}">
        <p14:creationId xmlns:p14="http://schemas.microsoft.com/office/powerpoint/2010/main" val="616780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l-GR" dirty="0" smtClean="0"/>
              <a:t>Εισαγωγή 7</a:t>
            </a:r>
            <a:endParaRPr lang="el-GR" dirty="0"/>
          </a:p>
        </p:txBody>
      </p:sp>
      <p:sp>
        <p:nvSpPr>
          <p:cNvPr id="3" name="Content Placeholder 2"/>
          <p:cNvSpPr>
            <a:spLocks noGrp="1"/>
          </p:cNvSpPr>
          <p:nvPr>
            <p:ph idx="1"/>
          </p:nvPr>
        </p:nvSpPr>
        <p:spPr/>
        <p:txBody>
          <a:bodyPr>
            <a:normAutofit lnSpcReduction="10000"/>
          </a:bodyPr>
          <a:lstStyle/>
          <a:p>
            <a:pPr>
              <a:lnSpc>
                <a:spcPct val="120000"/>
              </a:lnSpc>
            </a:pPr>
            <a:r>
              <a:rPr lang="el-GR" sz="2400" dirty="0"/>
              <a:t>Πίσω από τη νέα αυτή αντίληψη υπέβοσκε μια νέα ηθική της εργασίας, με έντονες τις επιρροές τόσο του Καλβινισμού όσο και του Διαφωτισμού. Η τρέλα </a:t>
            </a:r>
            <a:r>
              <a:rPr lang="el-GR" sz="2400" dirty="0" err="1"/>
              <a:t>ποινικοποιήθηκε</a:t>
            </a:r>
            <a:r>
              <a:rPr lang="el-GR" sz="2400" dirty="0"/>
              <a:t> επειδή καλλιεργούσε την οκνηρία και η τελευταία αποτελούσε στην ουσία μια μορφή ανταρσίας ενάντια στην πίστη. </a:t>
            </a:r>
          </a:p>
          <a:p>
            <a:pPr>
              <a:lnSpc>
                <a:spcPct val="120000"/>
              </a:lnSpc>
            </a:pPr>
            <a:r>
              <a:rPr lang="el-GR" sz="2400" dirty="0" smtClean="0"/>
              <a:t>Η </a:t>
            </a:r>
            <a:r>
              <a:rPr lang="el-GR" sz="2400" dirty="0"/>
              <a:t>νέα καταξίωση της εργασίας - και η συνακόλουθη απαξίωση της οκνηρίας - κατέστησαν τους άνεργους ή «αργόσχολους» περιθωριακούς των πόλεων κοινωνικά προκλητικούς και τους οδήγησαν μαζικά στις φυλακές - κοινωνικά αναμορφωτήρια. </a:t>
            </a:r>
          </a:p>
          <a:p>
            <a:endParaRPr lang="el-GR" sz="2400"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00808"/>
            <a:ext cx="8229600" cy="4896544"/>
          </a:xfrm>
        </p:spPr>
        <p:txBody>
          <a:bodyPr vert="horz" lIns="91440" tIns="45720" rIns="91440" bIns="45720" rtlCol="0">
            <a:normAutofit/>
          </a:bodyPr>
          <a:lstStyle/>
          <a:p>
            <a:pPr>
              <a:lnSpc>
                <a:spcPct val="120000"/>
              </a:lnSpc>
              <a:spcBef>
                <a:spcPts val="0"/>
              </a:spcBef>
            </a:pPr>
            <a:r>
              <a:rPr lang="el-GR" sz="2400" dirty="0"/>
              <a:t>Ο </a:t>
            </a:r>
            <a:r>
              <a:rPr lang="el-GR" sz="2400" dirty="0"/>
              <a:t>ανθρώπινος οργανισμός - όπως και το σώμα και η ψυχή - αντιμετωπιζόταν ως αναπόσπαστο όλον, οι εκδηλώσεις εσωτερικής ανισορροπίας του οποίου εμφανίζονταν ως παθήσεις. </a:t>
            </a:r>
            <a:endParaRPr lang="el-GR" sz="2400" dirty="0"/>
          </a:p>
          <a:p>
            <a:pPr>
              <a:lnSpc>
                <a:spcPct val="120000"/>
              </a:lnSpc>
              <a:spcBef>
                <a:spcPts val="0"/>
              </a:spcBef>
            </a:pPr>
            <a:r>
              <a:rPr lang="el-GR" sz="2400" dirty="0"/>
              <a:t>Ο </a:t>
            </a:r>
            <a:r>
              <a:rPr lang="el-GR" sz="2400" dirty="0"/>
              <a:t>ιατρός έπρεπε να αποκαταστήσει την ισορροπία του ανθρώπινου σώματος, γεγονός που το πετύχαινε με τον έλεγχο των εκκρίσεων (αφαίμαξη, διούρηση, αφόδευση), αδιάψευστων μαρτύρων της εσωτερικής ισορροπίας του σώματος.	</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23</a:t>
            </a:r>
            <a:endParaRPr lang="el-GR" sz="3200" dirty="0"/>
          </a:p>
        </p:txBody>
      </p:sp>
    </p:spTree>
    <p:extLst>
      <p:ext uri="{BB962C8B-B14F-4D97-AF65-F5344CB8AC3E}">
        <p14:creationId xmlns:p14="http://schemas.microsoft.com/office/powerpoint/2010/main" val="5780377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3528392"/>
          </a:xfrm>
        </p:spPr>
        <p:txBody>
          <a:bodyPr vert="horz" lIns="91440" tIns="45720" rIns="91440" bIns="45720" rtlCol="0">
            <a:normAutofit/>
          </a:bodyPr>
          <a:lstStyle/>
          <a:p>
            <a:pPr>
              <a:lnSpc>
                <a:spcPct val="120000"/>
              </a:lnSpc>
              <a:spcBef>
                <a:spcPts val="0"/>
              </a:spcBef>
            </a:pPr>
            <a:r>
              <a:rPr lang="el-GR" sz="2400" dirty="0"/>
              <a:t>Οι </a:t>
            </a:r>
            <a:r>
              <a:rPr lang="el-GR" sz="2400" dirty="0"/>
              <a:t>ιατροί εμφανίσθηκαν ιδιαίτερα ενισχυμένοι απέναντι στους μη ιατρικούς θεραπευτές των ψυχικών νοσημάτων</a:t>
            </a:r>
            <a:r>
              <a:rPr lang="el-GR" sz="2400" dirty="0"/>
              <a:t>. </a:t>
            </a:r>
          </a:p>
          <a:p>
            <a:pPr>
              <a:lnSpc>
                <a:spcPct val="120000"/>
              </a:lnSpc>
              <a:spcBef>
                <a:spcPts val="0"/>
              </a:spcBef>
            </a:pPr>
            <a:r>
              <a:rPr lang="el-GR" sz="2400" dirty="0"/>
              <a:t>«</a:t>
            </a:r>
            <a:r>
              <a:rPr lang="el-GR" sz="2400" dirty="0"/>
              <a:t>Τεχνογνωσία» της καταπολέμησης των νόσων του ανθρώπινου σώματος, συνεπώς και των ψυχικών παθήσεων. </a:t>
            </a:r>
            <a:endParaRPr lang="el-GR" sz="2400" dirty="0"/>
          </a:p>
          <a:p>
            <a:pPr>
              <a:lnSpc>
                <a:spcPct val="120000"/>
              </a:lnSpc>
              <a:spcBef>
                <a:spcPts val="0"/>
              </a:spcBef>
            </a:pPr>
            <a:r>
              <a:rPr lang="el-GR" sz="2400" dirty="0"/>
              <a:t>Οι </a:t>
            </a:r>
            <a:r>
              <a:rPr lang="el-GR" sz="2400" dirty="0"/>
              <a:t>επιστημονικές διατριβές των ιατρών - ιδιοκτητών φρενοκομείων κέρδισαν την κοινή γνώμη, παραμερίζοντας τους μη  «ειδικούς» από το χώρο αντιμετώπισης της τρέλας.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24</a:t>
            </a:r>
            <a:endParaRPr lang="el-GR" sz="3200" dirty="0"/>
          </a:p>
        </p:txBody>
      </p:sp>
    </p:spTree>
    <p:extLst>
      <p:ext uri="{BB962C8B-B14F-4D97-AF65-F5344CB8AC3E}">
        <p14:creationId xmlns:p14="http://schemas.microsoft.com/office/powerpoint/2010/main" val="12304185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772816"/>
            <a:ext cx="8229600" cy="3528392"/>
          </a:xfrm>
        </p:spPr>
        <p:txBody>
          <a:bodyPr vert="horz" lIns="91440" tIns="45720" rIns="91440" bIns="45720" rtlCol="0">
            <a:normAutofit/>
          </a:bodyPr>
          <a:lstStyle/>
          <a:p>
            <a:pPr>
              <a:lnSpc>
                <a:spcPct val="120000"/>
              </a:lnSpc>
              <a:spcBef>
                <a:spcPts val="0"/>
              </a:spcBef>
            </a:pPr>
            <a:r>
              <a:rPr lang="el-GR" sz="2400" dirty="0"/>
              <a:t>Διάσημοι </a:t>
            </a:r>
            <a:r>
              <a:rPr lang="el-GR" sz="2400" dirty="0"/>
              <a:t>ιατροί (</a:t>
            </a:r>
            <a:r>
              <a:rPr lang="el-GR" sz="2400" dirty="0" err="1"/>
              <a:t>William</a:t>
            </a:r>
            <a:r>
              <a:rPr lang="el-GR" sz="2400" dirty="0"/>
              <a:t> </a:t>
            </a:r>
            <a:r>
              <a:rPr lang="el-GR" sz="2400" dirty="0" err="1"/>
              <a:t>Battie</a:t>
            </a:r>
            <a:r>
              <a:rPr lang="el-GR" sz="2400" dirty="0"/>
              <a:t>, πρόεδρος του Βασιλικού Κολλεγίου των Ιατρών), επικεφαλής φρενοκομείων ή κλινικών για τους ψυχικά </a:t>
            </a:r>
            <a:r>
              <a:rPr lang="el-GR" sz="2400" dirty="0" err="1"/>
              <a:t>νοσούντες</a:t>
            </a:r>
            <a:r>
              <a:rPr lang="el-GR" sz="2400" dirty="0"/>
              <a:t>, κερδίζοντας βαθμιαία την εμπιστοσύνη των ανώτερων τάξεων και κατόπιν της κοινής γνώμης. </a:t>
            </a:r>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25</a:t>
            </a:r>
            <a:endParaRPr lang="el-GR" sz="3200" dirty="0"/>
          </a:p>
        </p:txBody>
      </p:sp>
    </p:spTree>
    <p:extLst>
      <p:ext uri="{BB962C8B-B14F-4D97-AF65-F5344CB8AC3E}">
        <p14:creationId xmlns:p14="http://schemas.microsoft.com/office/powerpoint/2010/main" val="37793284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3456384"/>
          </a:xfrm>
        </p:spPr>
        <p:txBody>
          <a:bodyPr vert="horz" lIns="91440" tIns="45720" rIns="91440" bIns="45720" rtlCol="0">
            <a:normAutofit lnSpcReduction="10000"/>
          </a:bodyPr>
          <a:lstStyle/>
          <a:p>
            <a:pPr>
              <a:lnSpc>
                <a:spcPct val="120000"/>
              </a:lnSpc>
              <a:spcBef>
                <a:spcPts val="0"/>
              </a:spcBef>
            </a:pPr>
            <a:r>
              <a:rPr lang="el-GR" sz="2400" dirty="0"/>
              <a:t>Η </a:t>
            </a:r>
            <a:r>
              <a:rPr lang="el-GR" sz="2400" dirty="0"/>
              <a:t>«τρέλα» του βασιλιά Γεωργίου Γ΄ συνετέλεσε εξάλλου στην «</a:t>
            </a:r>
            <a:r>
              <a:rPr lang="el-GR" sz="2400" dirty="0" err="1"/>
              <a:t>ιατρικοποίηση</a:t>
            </a:r>
            <a:r>
              <a:rPr lang="el-GR" sz="2400" dirty="0"/>
              <a:t>» των ψυχικών νοσημάτων. Ωστόσο, στα τέλη του </a:t>
            </a:r>
            <a:r>
              <a:rPr lang="el-GR" sz="2400" dirty="0"/>
              <a:t>18ου  </a:t>
            </a:r>
            <a:r>
              <a:rPr lang="el-GR" sz="2400" dirty="0"/>
              <a:t>αιώνα, οι ιατροί  εξακολουθούσαν να αποτελούν μια αριθμητική μειοψηφία στο χώρο των «ειδικών της τρέλας». </a:t>
            </a:r>
          </a:p>
          <a:p>
            <a:pPr>
              <a:lnSpc>
                <a:spcPct val="120000"/>
              </a:lnSpc>
              <a:spcBef>
                <a:spcPts val="0"/>
              </a:spcBef>
            </a:pPr>
            <a:r>
              <a:rPr lang="el-GR" sz="2400" dirty="0"/>
              <a:t>Η </a:t>
            </a:r>
            <a:r>
              <a:rPr lang="el-GR" sz="2400" dirty="0"/>
              <a:t>εδραίωση του γνωστικού όσο και του θεραπευτικού μονοπωλίου του ψυχιατρικού επαγγέλματος υπήρξε προϊόν επίπονων διεργασιών στη διάρκεια του </a:t>
            </a:r>
            <a:r>
              <a:rPr lang="el-GR" sz="2400" dirty="0"/>
              <a:t>19ου αιώνα</a:t>
            </a:r>
            <a:r>
              <a:rPr lang="el-GR" sz="2400" dirty="0"/>
              <a:t>.</a:t>
            </a:r>
          </a:p>
          <a:p>
            <a:pPr>
              <a:lnSpc>
                <a:spcPct val="120000"/>
              </a:lnSpc>
              <a:spcBef>
                <a:spcPts val="0"/>
              </a:spcBef>
            </a:pPr>
            <a:endParaRPr lang="el-GR" sz="2400" dirty="0"/>
          </a:p>
        </p:txBody>
      </p:sp>
      <p:sp>
        <p:nvSpPr>
          <p:cNvPr id="4" name="Title 1"/>
          <p:cNvSpPr>
            <a:spLocks noGrp="1"/>
          </p:cNvSpPr>
          <p:nvPr>
            <p:ph type="title"/>
          </p:nvPr>
        </p:nvSpPr>
        <p:spPr>
          <a:xfrm>
            <a:off x="215516" y="332656"/>
            <a:ext cx="8712968" cy="1143000"/>
          </a:xfrm>
        </p:spPr>
        <p:txBody>
          <a:bodyPr>
            <a:noAutofit/>
          </a:bodyPr>
          <a:lstStyle/>
          <a:p>
            <a:r>
              <a:rPr lang="el-GR" sz="3200" dirty="0"/>
              <a:t>Αλλαγές στην  αντιμετώπιση  των ψυχικά ασθενών  στην  αγγλική  κοινωνία, 17ος - 18ος αιώνας</a:t>
            </a:r>
            <a:r>
              <a:rPr lang="el-GR" sz="3200" dirty="0" smtClean="0"/>
              <a:t>: 26</a:t>
            </a:r>
            <a:endParaRPr lang="el-GR" sz="3200" dirty="0"/>
          </a:p>
        </p:txBody>
      </p:sp>
    </p:spTree>
    <p:extLst>
      <p:ext uri="{BB962C8B-B14F-4D97-AF65-F5344CB8AC3E}">
        <p14:creationId xmlns:p14="http://schemas.microsoft.com/office/powerpoint/2010/main" val="589442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δρόμος προς το άσυλο, </a:t>
            </a:r>
            <a:r>
              <a:rPr lang="el-GR" dirty="0" smtClean="0"/>
              <a:t>1500-1800 1</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Ο δρόμος προς το άσυλο, 1500-1800</a:t>
            </a:r>
          </a:p>
          <a:p>
            <a:pPr>
              <a:lnSpc>
                <a:spcPct val="120000"/>
              </a:lnSpc>
              <a:spcBef>
                <a:spcPts val="0"/>
              </a:spcBef>
            </a:pPr>
            <a:r>
              <a:rPr lang="el-GR" sz="2400" dirty="0"/>
              <a:t>Η </a:t>
            </a:r>
            <a:r>
              <a:rPr lang="el-GR" sz="2400" dirty="0"/>
              <a:t>προσήλωση του Διαφωτισμού </a:t>
            </a:r>
            <a:r>
              <a:rPr lang="el-GR" sz="2400" dirty="0"/>
              <a:t>στην </a:t>
            </a:r>
            <a:r>
              <a:rPr lang="el-GR" sz="2400" dirty="0"/>
              <a:t>αρχαιοελληνική λογική οδήγησε σταδιακά στην ποινικοποίηση και στον εξοβελισμό κάθε τι του ανορθολογικού από τις δυτικές κοινωνίες. Κάθε δοξασία και πρακτική που εμφανιζόταν πρωτόγονη, παιδαριώδης, ηλίθια και παράλογη άρχισε βαθμιαία να αντιμετωπίζεται ως τροχοπέδη στην πρόοδο της λογικής  - και της ορθολογιστικής κοινωνίας - τελικά ως νάρκη στην πρόοδο της κοινωνίας και του κράτους. </a:t>
            </a:r>
          </a:p>
          <a:p>
            <a:pPr>
              <a:lnSpc>
                <a:spcPct val="120000"/>
              </a:lnSpc>
              <a:spcBef>
                <a:spcPts val="0"/>
              </a:spcBef>
            </a:pPr>
            <a:endParaRPr lang="el-GR" sz="2400" dirty="0"/>
          </a:p>
        </p:txBody>
      </p:sp>
    </p:spTree>
    <p:extLst>
      <p:ext uri="{BB962C8B-B14F-4D97-AF65-F5344CB8AC3E}">
        <p14:creationId xmlns:p14="http://schemas.microsoft.com/office/powerpoint/2010/main" val="9603937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δρόμος προς το άσυλο, </a:t>
            </a:r>
            <a:r>
              <a:rPr lang="el-GR" dirty="0" smtClean="0"/>
              <a:t>1500-1800 2</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Οι </a:t>
            </a:r>
            <a:r>
              <a:rPr lang="el-GR" sz="2400" dirty="0"/>
              <a:t>διανοητές του Διαφωτισμού εμφορούνταν από αισθήματα συμπόνοιας απέναντι στους παράφρονες συνανθρώπους τους, δεν έπαυαν ωστόσο να τους αντιμετωπίζουν ως ριζικά ξένους προς την οικεία τους κουλτούρα, ταυτίζοντάς τους ουσιαστικά με  τους σκλάβους και τους αγρίους των αποικιών της Δύσης.</a:t>
            </a:r>
          </a:p>
          <a:p>
            <a:pPr>
              <a:lnSpc>
                <a:spcPct val="120000"/>
              </a:lnSpc>
              <a:spcBef>
                <a:spcPts val="0"/>
              </a:spcBef>
            </a:pPr>
            <a:endParaRPr lang="el-GR" sz="2400" dirty="0"/>
          </a:p>
        </p:txBody>
      </p:sp>
    </p:spTree>
    <p:extLst>
      <p:ext uri="{BB962C8B-B14F-4D97-AF65-F5344CB8AC3E}">
        <p14:creationId xmlns:p14="http://schemas.microsoft.com/office/powerpoint/2010/main" val="33882709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3</a:t>
            </a:r>
            <a:endParaRPr lang="el-GR" dirty="0"/>
          </a:p>
        </p:txBody>
      </p:sp>
      <p:sp>
        <p:nvSpPr>
          <p:cNvPr id="3" name="Content Placeholder 2"/>
          <p:cNvSpPr>
            <a:spLocks noGrp="1"/>
          </p:cNvSpPr>
          <p:nvPr>
            <p:ph idx="1"/>
          </p:nvPr>
        </p:nvSpPr>
        <p:spPr/>
        <p:txBody>
          <a:bodyPr vert="horz" lIns="91440" tIns="45720" rIns="91440" bIns="45720" rtlCol="0">
            <a:normAutofit lnSpcReduction="10000"/>
          </a:bodyPr>
          <a:lstStyle/>
          <a:p>
            <a:pPr>
              <a:lnSpc>
                <a:spcPct val="120000"/>
              </a:lnSpc>
              <a:spcBef>
                <a:spcPts val="0"/>
              </a:spcBef>
            </a:pPr>
            <a:r>
              <a:rPr lang="el-GR" sz="2400" dirty="0"/>
              <a:t>Από </a:t>
            </a:r>
            <a:r>
              <a:rPr lang="el-GR" sz="2400" dirty="0"/>
              <a:t>τα μέσα του </a:t>
            </a:r>
            <a:r>
              <a:rPr lang="el-GR" sz="2400" dirty="0"/>
              <a:t>17ου αιώνα</a:t>
            </a:r>
            <a:r>
              <a:rPr lang="el-GR" sz="2400" dirty="0"/>
              <a:t>, επαναπροσδιορισμός της τρέλας στη χριστιανική σκέψη, απόρροια του αποτροπιασμού που είχαν προκαλέσει οι θρησκευτικοί πόλεμοι. </a:t>
            </a:r>
            <a:endParaRPr lang="el-GR" sz="2400" dirty="0"/>
          </a:p>
          <a:p>
            <a:pPr>
              <a:lnSpc>
                <a:spcPct val="120000"/>
              </a:lnSpc>
              <a:spcBef>
                <a:spcPts val="0"/>
              </a:spcBef>
            </a:pPr>
            <a:r>
              <a:rPr lang="el-GR" sz="2400" dirty="0"/>
              <a:t>Στην </a:t>
            </a:r>
            <a:r>
              <a:rPr lang="el-GR" sz="2400" dirty="0"/>
              <a:t>πορεία αποστασιοποίησης από τον θρησκευτικό φανατισμό του παρελθόντος, οι ευσεβείς χριστιανοί και οι ηγέτες των διαφόρων χριστιανικών δογμάτων αντιμετώπιζαν τη «θρησκευτική τρέλα» συνήθως σαν αποκύημα της φαντασίας φανατικών, ψυχολογικά διαταραγμένων ή και κοινών απατεώνων. </a:t>
            </a:r>
          </a:p>
          <a:p>
            <a:pPr>
              <a:lnSpc>
                <a:spcPct val="120000"/>
              </a:lnSpc>
              <a:spcBef>
                <a:spcPts val="0"/>
              </a:spcBef>
            </a:pPr>
            <a:r>
              <a:rPr lang="el-GR" sz="2400" dirty="0"/>
              <a:t>Στο </a:t>
            </a:r>
            <a:r>
              <a:rPr lang="el-GR" sz="2400" dirty="0"/>
              <a:t>τέλος του </a:t>
            </a:r>
            <a:r>
              <a:rPr lang="el-GR" sz="2400" dirty="0"/>
              <a:t>17ου αιώνα</a:t>
            </a:r>
            <a:r>
              <a:rPr lang="el-GR" sz="2400" dirty="0"/>
              <a:t>, ο </a:t>
            </a:r>
            <a:r>
              <a:rPr lang="el-GR" sz="2400" dirty="0" err="1"/>
              <a:t>John</a:t>
            </a:r>
            <a:r>
              <a:rPr lang="el-GR" sz="2400" dirty="0"/>
              <a:t> </a:t>
            </a:r>
            <a:r>
              <a:rPr lang="el-GR" sz="2400" dirty="0" err="1"/>
              <a:t>Locke</a:t>
            </a:r>
            <a:r>
              <a:rPr lang="el-GR" sz="2400" dirty="0"/>
              <a:t> υπογράμμιζε τον ορθολογικό χαρακτήρα της χριστιανικής  θρησκείας. </a:t>
            </a:r>
          </a:p>
          <a:p>
            <a:pPr>
              <a:lnSpc>
                <a:spcPct val="120000"/>
              </a:lnSpc>
              <a:spcBef>
                <a:spcPts val="0"/>
              </a:spcBef>
            </a:pPr>
            <a:endParaRPr lang="el-GR" sz="2400" dirty="0"/>
          </a:p>
        </p:txBody>
      </p:sp>
    </p:spTree>
    <p:extLst>
      <p:ext uri="{BB962C8B-B14F-4D97-AF65-F5344CB8AC3E}">
        <p14:creationId xmlns:p14="http://schemas.microsoft.com/office/powerpoint/2010/main" val="38321738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3</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Η </a:t>
            </a:r>
            <a:r>
              <a:rPr lang="el-GR" sz="2400" dirty="0"/>
              <a:t>προσήλωση στον ορθολογικό χαρακτήρα της κοινωνίας εξέφραζε σε ιδεολογικό επίπεδο τον εντεινόμενο κρατικό συγκεντρωτισμό και την επέκταση της νέας οικονομίας της  αγοράς (πλήρης στράτευση του εθνικού παραγωγικού δυναμικού της κάθε χώρας). </a:t>
            </a:r>
          </a:p>
          <a:p>
            <a:pPr>
              <a:lnSpc>
                <a:spcPct val="120000"/>
              </a:lnSpc>
              <a:spcBef>
                <a:spcPts val="0"/>
              </a:spcBef>
            </a:pPr>
            <a:r>
              <a:rPr lang="el-GR" sz="2400" dirty="0"/>
              <a:t>Οι </a:t>
            </a:r>
            <a:r>
              <a:rPr lang="el-GR" sz="2400" dirty="0"/>
              <a:t>νέες πολιτικές, κοινωνικές και οικονομικές απαιτήσεις βάθυναν αμετάκλητα το χάσμα ανάμεσα στα «ενταγμένα» και στα «απροσάρμοστα» μέλη της κοινωνίας. </a:t>
            </a:r>
          </a:p>
          <a:p>
            <a:pPr>
              <a:lnSpc>
                <a:spcPct val="120000"/>
              </a:lnSpc>
              <a:spcBef>
                <a:spcPts val="0"/>
              </a:spcBef>
            </a:pPr>
            <a:endParaRPr lang="el-GR" sz="2400" dirty="0"/>
          </a:p>
        </p:txBody>
      </p:sp>
    </p:spTree>
    <p:extLst>
      <p:ext uri="{BB962C8B-B14F-4D97-AF65-F5344CB8AC3E}">
        <p14:creationId xmlns:p14="http://schemas.microsoft.com/office/powerpoint/2010/main" val="22740471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4</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Ο 18ος και 19ος αιώνας </a:t>
            </a:r>
            <a:r>
              <a:rPr lang="el-GR" sz="2400" dirty="0"/>
              <a:t>είδαν το ραγδαίο πολλαπλασιασμό των σχολείων, φυλακών, πτωχοκομείων, αναμορφωτηρίων και των ασύλων για τους τρελούς. ήταν η εποχή του «μεγάλου εγκλεισμού». </a:t>
            </a:r>
          </a:p>
          <a:p>
            <a:pPr>
              <a:lnSpc>
                <a:spcPct val="120000"/>
              </a:lnSpc>
              <a:spcBef>
                <a:spcPts val="0"/>
              </a:spcBef>
            </a:pPr>
            <a:r>
              <a:rPr lang="el-GR" sz="2400" dirty="0"/>
              <a:t>Η </a:t>
            </a:r>
            <a:r>
              <a:rPr lang="el-GR" sz="2400" dirty="0" err="1"/>
              <a:t>φουκωική</a:t>
            </a:r>
            <a:r>
              <a:rPr lang="el-GR" sz="2400" dirty="0"/>
              <a:t> θεώρηση απαιτεί εμφανώς διορθώσεις και προσαρμογή, δεν παύει ωστόσο να συλλαμβάνει σωστά τις </a:t>
            </a:r>
            <a:r>
              <a:rPr lang="el-GR" sz="2400" dirty="0" err="1"/>
              <a:t>κοινωνικο</a:t>
            </a:r>
            <a:r>
              <a:rPr lang="el-GR" sz="2400" dirty="0"/>
              <a:t>-ιδεολογικές διεργασίες που δρομολογήθηκαν με την αυγή της </a:t>
            </a:r>
            <a:r>
              <a:rPr lang="el-GR" sz="2400" dirty="0" err="1"/>
              <a:t>νεωτερικότητας</a:t>
            </a:r>
            <a:r>
              <a:rPr lang="el-GR" sz="2400" dirty="0"/>
              <a:t>.</a:t>
            </a:r>
          </a:p>
          <a:p>
            <a:pPr>
              <a:lnSpc>
                <a:spcPct val="120000"/>
              </a:lnSpc>
              <a:spcBef>
                <a:spcPts val="0"/>
              </a:spcBef>
            </a:pPr>
            <a:endParaRPr lang="el-GR" sz="2400" dirty="0"/>
          </a:p>
        </p:txBody>
      </p:sp>
    </p:spTree>
    <p:extLst>
      <p:ext uri="{BB962C8B-B14F-4D97-AF65-F5344CB8AC3E}">
        <p14:creationId xmlns:p14="http://schemas.microsoft.com/office/powerpoint/2010/main" val="13616890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Ο δρόμος προς το άσυλο, </a:t>
            </a:r>
            <a:r>
              <a:rPr lang="el-GR" dirty="0" smtClean="0"/>
              <a:t>1500-1800 5</a:t>
            </a:r>
            <a:endParaRPr lang="el-GR" dirty="0"/>
          </a:p>
        </p:txBody>
      </p:sp>
      <p:sp>
        <p:nvSpPr>
          <p:cNvPr id="3" name="Content Placeholder 2"/>
          <p:cNvSpPr>
            <a:spLocks noGrp="1"/>
          </p:cNvSpPr>
          <p:nvPr>
            <p:ph idx="1"/>
          </p:nvPr>
        </p:nvSpPr>
        <p:spPr/>
        <p:txBody>
          <a:bodyPr vert="horz" lIns="91440" tIns="45720" rIns="91440" bIns="45720" rtlCol="0">
            <a:normAutofit/>
          </a:bodyPr>
          <a:lstStyle/>
          <a:p>
            <a:pPr>
              <a:lnSpc>
                <a:spcPct val="120000"/>
              </a:lnSpc>
              <a:spcBef>
                <a:spcPts val="0"/>
              </a:spcBef>
            </a:pPr>
            <a:r>
              <a:rPr lang="el-GR" sz="2400" dirty="0"/>
              <a:t>Στην </a:t>
            </a:r>
            <a:r>
              <a:rPr lang="el-GR" sz="2400" dirty="0"/>
              <a:t>πρώτη φάση του μεγάλου εγκλεισμού, τα τρελά μέλη της δυτικής κοινωνίας - με εξαίρεση τους προερχόμενους από τα ευπορότερα στρώματα - αντιμετώπισαν άθλιες συνθήκες διαβίωσης και μια ιδιαίτερα βάναυση συμπεριφορά, η οποία αντανακλούσε την πεποίθηση ότι οι τρελοί είχαν χάσει την ανθρώπινή τους υπόσταση και είχαν υποβιβασθεί στο επίπεδο των κτηνών. </a:t>
            </a:r>
            <a:endParaRPr lang="el-GR" sz="2400" dirty="0"/>
          </a:p>
          <a:p>
            <a:pPr>
              <a:lnSpc>
                <a:spcPct val="120000"/>
              </a:lnSpc>
              <a:spcBef>
                <a:spcPts val="0"/>
              </a:spcBef>
            </a:pPr>
            <a:r>
              <a:rPr lang="el-GR" sz="2400" dirty="0"/>
              <a:t>Η </a:t>
            </a:r>
            <a:r>
              <a:rPr lang="el-GR" sz="2400" dirty="0"/>
              <a:t>«κτηνωδία» των τρελών τροφίμων των ασύλων απαιτούσε ανάλογη «αναμορφωτική» συμπεριφορά από μέρους των φυλάκων. </a:t>
            </a:r>
          </a:p>
          <a:p>
            <a:pPr>
              <a:lnSpc>
                <a:spcPct val="120000"/>
              </a:lnSpc>
              <a:spcBef>
                <a:spcPts val="0"/>
              </a:spcBef>
            </a:pPr>
            <a:endParaRPr lang="el-GR" sz="2400" dirty="0"/>
          </a:p>
        </p:txBody>
      </p:sp>
    </p:spTree>
    <p:extLst>
      <p:ext uri="{BB962C8B-B14F-4D97-AF65-F5344CB8AC3E}">
        <p14:creationId xmlns:p14="http://schemas.microsoft.com/office/powerpoint/2010/main" val="3864319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1904</TotalTime>
  <Words>7878</Words>
  <Application>Microsoft Office PowerPoint</Application>
  <PresentationFormat>On-screen Show (4:3)</PresentationFormat>
  <Paragraphs>577</Paragraphs>
  <Slides>119</Slides>
  <Notes>119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119</vt:i4>
      </vt:variant>
    </vt:vector>
  </HeadingPairs>
  <TitlesOfParts>
    <vt:vector size="124" baseType="lpstr">
      <vt:lpstr>ＭＳ Ｐゴシック</vt:lpstr>
      <vt:lpstr>Arial</vt:lpstr>
      <vt:lpstr>Calibri</vt:lpstr>
      <vt:lpstr>Wingdings</vt:lpstr>
      <vt:lpstr>Θέμα του Office</vt:lpstr>
      <vt:lpstr>II19 Νεότερη Ευρωπαϊκή Ιστορία Β΄</vt:lpstr>
      <vt:lpstr>Ο δρόμος προς το άσυλο:  Τρέλα και δυτική κοινωνία, 1500 - 1800.</vt:lpstr>
      <vt:lpstr>Εισαγωγή 1</vt:lpstr>
      <vt:lpstr>Εισαγωγή 2</vt:lpstr>
      <vt:lpstr>Εισαγωγή 3</vt:lpstr>
      <vt:lpstr>Εισαγωγή 4</vt:lpstr>
      <vt:lpstr>Εισαγωγή 5</vt:lpstr>
      <vt:lpstr>Εισαγωγή 6</vt:lpstr>
      <vt:lpstr>Εισαγωγή 7</vt:lpstr>
      <vt:lpstr>Εισαγωγή 8</vt:lpstr>
      <vt:lpstr>Εισαγωγή 9</vt:lpstr>
      <vt:lpstr>Εισαγωγή 10</vt:lpstr>
      <vt:lpstr>Εισαγωγή 11</vt:lpstr>
      <vt:lpstr>Εισαγωγή 12</vt:lpstr>
      <vt:lpstr>Εισαγωγή 13</vt:lpstr>
      <vt:lpstr>Η τρέλα ως ηθική έκπτωση, ως κτηνωδία 1</vt:lpstr>
      <vt:lpstr>PowerPoint Presentation</vt:lpstr>
      <vt:lpstr>PowerPoint Presentation</vt:lpstr>
      <vt:lpstr>PowerPoint Presentation</vt:lpstr>
      <vt:lpstr>PowerPoint Presentation</vt:lpstr>
      <vt:lpstr>PowerPoint Presentation</vt:lpstr>
      <vt:lpstr>Η τρέλα ως ηθική έκπτωση, ως κτηνωδία 3</vt:lpstr>
      <vt:lpstr>Άλλες προσεγγίσεις στην ιστορία της τρέλας: Τρέλα και δυτική κοινωνία, 15ος - 18ος αιώνας 1</vt:lpstr>
      <vt:lpstr>Άλλες προσεγγίσεις στην ιστορία της τρέλας: Τρέλα και δυτική κοινωνία, 15ος - 18ος αιώνας 2</vt:lpstr>
      <vt:lpstr>Άλλες προσεγγίσεις στην ιστορία της τρέλας: Τρέλα και δυτική κοινωνία, 15ος - 18ος αιώνας 3</vt:lpstr>
      <vt:lpstr>Άλλες προσεγγίσεις στην ιστορία της τρέλας: Τρέλα και δυτική κοινωνία, 15ος - 18ος αιώνας 4</vt:lpstr>
      <vt:lpstr>Άλλες προσεγγίσεις στην ιστορία της τρέλας: Τρέλα και δυτική κοινωνία, 15ος - 18ος αιώνας 5</vt:lpstr>
      <vt:lpstr>Άλλες προσεγγίσεις στην ιστορία της τρέλας: Τρέλα και δυτική κοινωνία, 15ος - 18ος αιώνας 6</vt:lpstr>
      <vt:lpstr>Άλλες προσεγγίσεις στην ιστορία της τρέλας: Τρέλα και δυτική κοινωνία, 15ος - 18ος αιώνας 7</vt:lpstr>
      <vt:lpstr>Άλλες προσεγγίσεις στην ιστορία της τρέλας: Τρέλα και δυτική κοινωνία, 15ος - 18ος αιώνας 8</vt:lpstr>
      <vt:lpstr>Άλλες προσεγγίσεις στην ιστορία της τρέλας: Τρέλα και δυτική κοινωνία, 15ος - 18ος αιώνας 9</vt:lpstr>
      <vt:lpstr>Θρησκεία και ιατρική στην αντιμετώπιση της τρέλας 1</vt:lpstr>
      <vt:lpstr>Θρησκεία και ιατρική στην αντιμετώπιση της τρέλας 2</vt:lpstr>
      <vt:lpstr>Θρησκεία και ιατρική στην αντιμετώπιση της τρέλας 3</vt:lpstr>
      <vt:lpstr>Η νέα, ανθρωπιστική προσέγγιση στην τρέλα. Ο Pinel απελευθερώνει από τα δεσμά τους τους τρελούς</vt:lpstr>
      <vt:lpstr>Ο William Tuke και το ησυχαστήριο του York</vt:lpstr>
      <vt:lpstr>Θρησκεία και ιατρική στην αντιμετώπιση της τρέλας 4</vt:lpstr>
      <vt:lpstr>Θρησκεία και ιατρική στην αντιμετώπιση της τρέλας 5</vt:lpstr>
      <vt:lpstr>Θρησκεία και ιατρική στην αντιμετώπιση της τρέλας 6</vt:lpstr>
      <vt:lpstr>Θρησκεία και ιατρική στην αντιμετώπιση της τρέλας 7</vt:lpstr>
      <vt:lpstr>Η παράδοση της “θρησκευτικής τρέλας” στο χριστιανισμό. </vt:lpstr>
      <vt:lpstr>Η παράδοση της “θρησκευτικής τρέλας” στο χριστιανισμό 1 </vt:lpstr>
      <vt:lpstr>Η παράδοση της “θρησκευτικής τρέλας” στο χριστιανισμό 2</vt:lpstr>
      <vt:lpstr>Η παράδοση της “θρησκευτικής τρέλας” στο χριστιανισμό 3 </vt:lpstr>
      <vt:lpstr>Η παράδοση της “θρησκευτικής τρέλας” στο χριστιανισμό 4 </vt:lpstr>
      <vt:lpstr>Η παράδοση της “θρησκευτικής τρέλας” στο χριστιανισμό 5 </vt:lpstr>
      <vt:lpstr>Η παράδοση της “θρησκευτικής τρέλας” στο χριστιανισμό 6 </vt:lpstr>
      <vt:lpstr>Η παράδοση της “θρησκευτικής τρέλας” στο χριστιανισμό 7 </vt:lpstr>
      <vt:lpstr>Η παράδοση της “θρησκευτικής τρέλας” στο χριστιανισμό 8 </vt:lpstr>
      <vt:lpstr>Η παράδοση της “θρησκευτικής τρέλας” στο χριστιανισμό 9</vt:lpstr>
      <vt:lpstr>Η παράδοση της “θρησκευτικής τρέλας” στο χριστιανισμό 10 </vt:lpstr>
      <vt:lpstr>Τρελοί  και θεραπευτές 1</vt:lpstr>
      <vt:lpstr>Τρελοί  και θεραπευτές 2</vt:lpstr>
      <vt:lpstr>Τρελοί  και θεραπευτές 3</vt:lpstr>
      <vt:lpstr>Τρελοί  και θεραπευτές 4</vt:lpstr>
      <vt:lpstr>Τρελοί  και θεραπευτές 5</vt:lpstr>
      <vt:lpstr>Τρελοί  και θεραπευτές 6</vt:lpstr>
      <vt:lpstr>Τρελοί  και θεραπευτές 7</vt:lpstr>
      <vt:lpstr>Η «ιατρικοποίηση» της τρέλας.</vt:lpstr>
      <vt:lpstr>Η «ιατρικοποίηση» της τρέλας 1</vt:lpstr>
      <vt:lpstr>Η «ιατρικοποίηση» της τρέλας 2</vt:lpstr>
      <vt:lpstr>Η «ιατρικοποίηση» της τρέλας 3</vt:lpstr>
      <vt:lpstr>PowerPoint Presentation</vt:lpstr>
      <vt:lpstr>PowerPoint Presentation</vt:lpstr>
      <vt:lpstr>PowerPoint Presentation</vt:lpstr>
      <vt:lpstr>Η «ιατρικοποίηση» της τρέλας 4</vt:lpstr>
      <vt:lpstr>Η «ιατρικοποίηση» της τρέλας 5</vt:lpstr>
      <vt:lpstr>Αλλαγές στην  αντιμετώπιση  των ψυχικά ασθενών  στην  αγγλική  κοινωνία, 17ος - 18ος αιώνας: 1</vt:lpstr>
      <vt:lpstr>Αλλαγές στην  αντιμετώπιση  των ψυχικά ασθενών  στην  αγγλική  κοινωνία, 17ος - 18ος αιώνας: 2</vt:lpstr>
      <vt:lpstr>Αλλαγές στην  αντιμετώπιση  των ψυχικά ασθενών  στην  αγγλική  κοινωνία, 17ος - 18ος αιώνας: 3</vt:lpstr>
      <vt:lpstr>Αλλαγές στην  αντιμετώπιση  των ψυχικά ασθενών  στην  αγγλική  κοινωνία, 17ος - 18ος αιώνας: 4</vt:lpstr>
      <vt:lpstr>Αλλαγές στην  αντιμετώπιση  των ψυχικά ασθενών  στην  αγγλική  κοινωνία, 17ος - 18ος αιώνας: 5</vt:lpstr>
      <vt:lpstr>Αλλαγές στην  αντιμετώπιση  των ψυχικά ασθενών  στην  αγγλική  κοινωνία, 17ος - 18ος αιώνας: 6</vt:lpstr>
      <vt:lpstr>Αλλαγές στην  αντιμετώπιση  των ψυχικά ασθενών  στην  αγγλική  κοινωνία, 17ος - 18ος αιώνας: 7</vt:lpstr>
      <vt:lpstr>Αλλαγές στην  αντιμετώπιση  των ψυχικά ασθενών  στην  αγγλική  κοινωνία, 17ος - 18ος αιώνας: 8</vt:lpstr>
      <vt:lpstr>Αλλαγές στην  αντιμετώπιση  των ψυχικά ασθενών  στην  αγγλική  κοινωνία, 17ος - 18ος αιώνας: 9</vt:lpstr>
      <vt:lpstr>Αλλαγές στην  αντιμετώπιση  των ψυχικά ασθενών  στην  αγγλική  κοινωνία, 17ος - 18ος αιώνας: 10</vt:lpstr>
      <vt:lpstr>Αλλαγές στην  αντιμετώπιση  των ψυχικά ασθενών  στην  αγγλική  κοινωνία, 17ος - 18ος αιώνας: 11</vt:lpstr>
      <vt:lpstr>Αλλαγές στην  αντιμετώπιση  των ψυχικά ασθενών  στην  αγγλική  κοινωνία, 17ος - 18ος αιώνας: 12</vt:lpstr>
      <vt:lpstr>Αλλαγές στην  αντιμετώπιση  των ψυχικά ασθενών  στην  αγγλική  κοινωνία, 17ος - 18ος αιώνας: 13</vt:lpstr>
      <vt:lpstr>Αλλαγές στην  αντιμετώπιση  των ψυχικά ασθενών  στην  αγγλική  κοινωνία, 17ος - 18ος αιώνας: 14</vt:lpstr>
      <vt:lpstr>Αλλαγές στην  αντιμετώπιση  των ψυχικά ασθενών  στην  αγγλική  κοινωνία, 17ος - 18ος αιώνας: 15</vt:lpstr>
      <vt:lpstr>Αλλαγές στην  αντιμετώπιση  των ψυχικά ασθενών  στην  αγγλική  κοινωνία, 17ος - 18ος αιώνας: 16</vt:lpstr>
      <vt:lpstr>Αλλαγές στην  αντιμετώπιση  των ψυχικά ασθενών  στην  αγγλική  κοινωνία, 17ος - 18ος αιώνας: 17</vt:lpstr>
      <vt:lpstr>Αλλαγές στην  αντιμετώπιση  των ψυχικά ασθενών  στην  αγγλική  κοινωνία, 17ος - 18ος αιώνας: 18</vt:lpstr>
      <vt:lpstr>Αλλαγές στην  αντιμετώπιση  των ψυχικά ασθενών  στην  αγγλική  κοινωνία, 17ος - 18ος αιώνας: 19</vt:lpstr>
      <vt:lpstr>Αλλαγές στην  αντιμετώπιση  των ψυχικά ασθενών  στην  αγγλική  κοινωνία, 17ος - 18ος αιώνας: 20</vt:lpstr>
      <vt:lpstr>Αλλαγές στην  αντιμετώπιση  των ψυχικά ασθενών  στην  αγγλική  κοινωνία, 17ος - 18ος αιώνας: 21</vt:lpstr>
      <vt:lpstr>Αλλαγές στην  αντιμετώπιση  των ψυχικά ασθενών  στην  αγγλική  κοινωνία, 17ος - 18ος αιώνας: 22</vt:lpstr>
      <vt:lpstr>Αλλαγές στην  αντιμετώπιση  των ψυχικά ασθενών  στην  αγγλική  κοινωνία, 17ος - 18ος αιώνας: 23</vt:lpstr>
      <vt:lpstr>Αλλαγές στην  αντιμετώπιση  των ψυχικά ασθενών  στην  αγγλική  κοινωνία, 17ος - 18ος αιώνας: 24</vt:lpstr>
      <vt:lpstr>Αλλαγές στην  αντιμετώπιση  των ψυχικά ασθενών  στην  αγγλική  κοινωνία, 17ος - 18ος αιώνας: 25</vt:lpstr>
      <vt:lpstr>Αλλαγές στην  αντιμετώπιση  των ψυχικά ασθενών  στην  αγγλική  κοινωνία, 17ος - 18ος αιώνας: 26</vt:lpstr>
      <vt:lpstr>Ο δρόμος προς το άσυλο, 1500-1800 1</vt:lpstr>
      <vt:lpstr>Ο δρόμος προς το άσυλο, 1500-1800 2</vt:lpstr>
      <vt:lpstr>Ο δρόμος προς το άσυλο, 1500-1800 3</vt:lpstr>
      <vt:lpstr>Ο δρόμος προς το άσυλο, 1500-1800 3</vt:lpstr>
      <vt:lpstr>Ο δρόμος προς το άσυλο, 1500-1800 4</vt:lpstr>
      <vt:lpstr>Ο δρόμος προς το άσυλο, 1500-1800 5</vt:lpstr>
      <vt:lpstr>Ο δρόμος προς το άσυλο, 1500-1800 6</vt:lpstr>
      <vt:lpstr>Ο δρόμος προς το άσυλο, 1500-1800 7</vt:lpstr>
      <vt:lpstr>Ο δρόμος προς το άσυλο, 1500-1800 8</vt:lpstr>
      <vt:lpstr>Ο δρόμος προς το άσυλο, 1500-1800 9</vt:lpstr>
      <vt:lpstr>Ο δρόμος προς το άσυλο, 1500-1800 10</vt:lpstr>
      <vt:lpstr>Ο δρόμος προς το άσυλο, 1500-1800 11</vt:lpstr>
      <vt:lpstr>Ο Charcot και η υστερική του Salpêtrière</vt:lpstr>
      <vt:lpstr>Ο δρόμος προς το άσυλο, 1500-1800 12</vt:lpstr>
      <vt:lpstr>Ο δρόμος προς το άσυλο, 1500-1800 13</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vt:lpstr>
      <vt:lpstr>Σημείωμα Χρήσης Έργων Τρίτων (4/2)</vt:lpstr>
      <vt:lpstr>Σημείωμα Χρήσης Έργων Τρίτων (6/2)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235</cp:revision>
  <dcterms:created xsi:type="dcterms:W3CDTF">2012-09-06T09:03:05Z</dcterms:created>
  <dcterms:modified xsi:type="dcterms:W3CDTF">2015-01-20T14:57:00Z</dcterms:modified>
</cp:coreProperties>
</file>