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handoutMasterIdLst>
    <p:handoutMasterId r:id="rId65"/>
  </p:handoutMasterIdLst>
  <p:sldIdLst>
    <p:sldId id="330" r:id="rId2"/>
    <p:sldId id="256" r:id="rId3"/>
    <p:sldId id="328" r:id="rId4"/>
    <p:sldId id="257" r:id="rId5"/>
    <p:sldId id="276" r:id="rId6"/>
    <p:sldId id="277" r:id="rId7"/>
    <p:sldId id="306" r:id="rId8"/>
    <p:sldId id="310" r:id="rId9"/>
    <p:sldId id="311" r:id="rId10"/>
    <p:sldId id="321" r:id="rId11"/>
    <p:sldId id="324" r:id="rId12"/>
    <p:sldId id="279" r:id="rId13"/>
    <p:sldId id="283" r:id="rId14"/>
    <p:sldId id="325" r:id="rId15"/>
    <p:sldId id="312" r:id="rId16"/>
    <p:sldId id="300" r:id="rId17"/>
    <p:sldId id="280" r:id="rId18"/>
    <p:sldId id="299" r:id="rId19"/>
    <p:sldId id="281" r:id="rId20"/>
    <p:sldId id="285" r:id="rId21"/>
    <p:sldId id="284" r:id="rId22"/>
    <p:sldId id="326" r:id="rId23"/>
    <p:sldId id="293" r:id="rId24"/>
    <p:sldId id="288" r:id="rId25"/>
    <p:sldId id="289" r:id="rId26"/>
    <p:sldId id="323" r:id="rId27"/>
    <p:sldId id="263" r:id="rId28"/>
    <p:sldId id="287" r:id="rId29"/>
    <p:sldId id="290" r:id="rId30"/>
    <p:sldId id="294" r:id="rId31"/>
    <p:sldId id="295" r:id="rId32"/>
    <p:sldId id="322" r:id="rId33"/>
    <p:sldId id="313" r:id="rId34"/>
    <p:sldId id="309" r:id="rId35"/>
    <p:sldId id="297" r:id="rId36"/>
    <p:sldId id="307" r:id="rId37"/>
    <p:sldId id="292" r:id="rId38"/>
    <p:sldId id="329" r:id="rId39"/>
    <p:sldId id="320" r:id="rId40"/>
    <p:sldId id="264" r:id="rId41"/>
    <p:sldId id="314" r:id="rId42"/>
    <p:sldId id="291" r:id="rId43"/>
    <p:sldId id="302" r:id="rId44"/>
    <p:sldId id="298" r:id="rId45"/>
    <p:sldId id="267" r:id="rId46"/>
    <p:sldId id="268" r:id="rId47"/>
    <p:sldId id="269" r:id="rId48"/>
    <p:sldId id="315" r:id="rId49"/>
    <p:sldId id="304" r:id="rId50"/>
    <p:sldId id="271" r:id="rId51"/>
    <p:sldId id="272" r:id="rId52"/>
    <p:sldId id="319" r:id="rId53"/>
    <p:sldId id="273" r:id="rId54"/>
    <p:sldId id="327" r:id="rId55"/>
    <p:sldId id="305" r:id="rId56"/>
    <p:sldId id="331" r:id="rId57"/>
    <p:sldId id="332" r:id="rId58"/>
    <p:sldId id="333" r:id="rId59"/>
    <p:sldId id="334" r:id="rId60"/>
    <p:sldId id="335" r:id="rId61"/>
    <p:sldId id="336" r:id="rId62"/>
    <p:sldId id="337" r:id="rId63"/>
  </p:sldIdLst>
  <p:sldSz cx="9144000" cy="6858000" type="screen4x3"/>
  <p:notesSz cx="6858000" cy="9545638"/>
  <p:defaultTextStyle>
    <a:defPPr>
      <a:defRPr lang="es-E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66FF99"/>
    <a:srgbClr val="FFFFCC"/>
    <a:srgbClr val="FFFF66"/>
    <a:srgbClr val="FF6600"/>
    <a:srgbClr val="FF0000"/>
    <a:srgbClr val="003366"/>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71" autoAdjust="0"/>
    <p:restoredTop sz="90774" autoAdjust="0"/>
  </p:normalViewPr>
  <p:slideViewPr>
    <p:cSldViewPr>
      <p:cViewPr varScale="1">
        <p:scale>
          <a:sx n="67" d="100"/>
          <a:sy n="67" d="100"/>
        </p:scale>
        <p:origin x="72" y="2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77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75779" name="Rectangle 3"/>
          <p:cNvSpPr>
            <a:spLocks noGrp="1" noChangeArrowheads="1"/>
          </p:cNvSpPr>
          <p:nvPr>
            <p:ph type="dt" sz="quarter" idx="1"/>
          </p:nvPr>
        </p:nvSpPr>
        <p:spPr bwMode="auto">
          <a:xfrm>
            <a:off x="3886200" y="0"/>
            <a:ext cx="2971800" cy="477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75780" name="Rectangle 4"/>
          <p:cNvSpPr>
            <a:spLocks noGrp="1" noChangeArrowheads="1"/>
          </p:cNvSpPr>
          <p:nvPr>
            <p:ph type="ftr" sz="quarter" idx="2"/>
          </p:nvPr>
        </p:nvSpPr>
        <p:spPr bwMode="auto">
          <a:xfrm>
            <a:off x="0" y="9067800"/>
            <a:ext cx="2971800" cy="477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75781" name="Rectangle 5"/>
          <p:cNvSpPr>
            <a:spLocks noGrp="1" noChangeArrowheads="1"/>
          </p:cNvSpPr>
          <p:nvPr>
            <p:ph type="sldNum" sz="quarter" idx="3"/>
          </p:nvPr>
        </p:nvSpPr>
        <p:spPr bwMode="auto">
          <a:xfrm>
            <a:off x="3886200" y="9067800"/>
            <a:ext cx="2971800" cy="477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3A2C7CD-2BFF-4BC9-8D6E-42F3121ECE5E}" type="slidenum">
              <a:rPr lang="el-GR" altLang="el-GR"/>
              <a:pPr>
                <a:defRPr/>
              </a:pPr>
              <a:t>‹#›</a:t>
            </a:fld>
            <a:endParaRPr lang="el-GR" altLang="el-GR"/>
          </a:p>
        </p:txBody>
      </p:sp>
    </p:spTree>
    <p:extLst>
      <p:ext uri="{BB962C8B-B14F-4D97-AF65-F5344CB8AC3E}">
        <p14:creationId xmlns:p14="http://schemas.microsoft.com/office/powerpoint/2010/main" val="4132764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77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76803" name="Rectangle 3"/>
          <p:cNvSpPr>
            <a:spLocks noGrp="1" noChangeArrowheads="1"/>
          </p:cNvSpPr>
          <p:nvPr>
            <p:ph type="dt" idx="1"/>
          </p:nvPr>
        </p:nvSpPr>
        <p:spPr bwMode="auto">
          <a:xfrm>
            <a:off x="3884613" y="0"/>
            <a:ext cx="2971800" cy="477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2052" name="Rectangle 4"/>
          <p:cNvSpPr>
            <a:spLocks noRot="1" noChangeArrowheads="1" noTextEdit="1"/>
          </p:cNvSpPr>
          <p:nvPr>
            <p:ph type="sldImg" idx="2"/>
          </p:nvPr>
        </p:nvSpPr>
        <p:spPr bwMode="auto">
          <a:xfrm>
            <a:off x="1042988" y="715963"/>
            <a:ext cx="4772025" cy="35798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5" name="Rectangle 5"/>
          <p:cNvSpPr>
            <a:spLocks noGrp="1" noChangeArrowheads="1"/>
          </p:cNvSpPr>
          <p:nvPr>
            <p:ph type="body" sz="quarter" idx="3"/>
          </p:nvPr>
        </p:nvSpPr>
        <p:spPr bwMode="auto">
          <a:xfrm>
            <a:off x="685800" y="4533900"/>
            <a:ext cx="5486400" cy="429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76806" name="Rectangle 6"/>
          <p:cNvSpPr>
            <a:spLocks noGrp="1" noChangeArrowheads="1"/>
          </p:cNvSpPr>
          <p:nvPr>
            <p:ph type="ftr" sz="quarter" idx="4"/>
          </p:nvPr>
        </p:nvSpPr>
        <p:spPr bwMode="auto">
          <a:xfrm>
            <a:off x="0" y="9066213"/>
            <a:ext cx="2971800" cy="4778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76807" name="Rectangle 7"/>
          <p:cNvSpPr>
            <a:spLocks noGrp="1" noChangeArrowheads="1"/>
          </p:cNvSpPr>
          <p:nvPr>
            <p:ph type="sldNum" sz="quarter" idx="5"/>
          </p:nvPr>
        </p:nvSpPr>
        <p:spPr bwMode="auto">
          <a:xfrm>
            <a:off x="3884613" y="9066213"/>
            <a:ext cx="2971800" cy="4778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14C67ED-E3E2-42AE-B30B-C8CBB37EA3D8}" type="slidenum">
              <a:rPr lang="el-GR" altLang="el-GR"/>
              <a:pPr>
                <a:defRPr/>
              </a:pPr>
              <a:t>‹#›</a:t>
            </a:fld>
            <a:endParaRPr lang="el-GR" altLang="el-GR"/>
          </a:p>
        </p:txBody>
      </p:sp>
    </p:spTree>
    <p:extLst>
      <p:ext uri="{BB962C8B-B14F-4D97-AF65-F5344CB8AC3E}">
        <p14:creationId xmlns:p14="http://schemas.microsoft.com/office/powerpoint/2010/main" val="4054421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Θέση εικόνας διαφάνειας 1"/>
          <p:cNvSpPr>
            <a:spLocks noGrp="1" noRot="1" noChangeAspect="1" noTextEdit="1"/>
          </p:cNvSpPr>
          <p:nvPr>
            <p:ph type="sldImg"/>
          </p:nvPr>
        </p:nvSpPr>
        <p:spPr>
          <a:ln/>
        </p:spPr>
      </p:sp>
      <p:sp>
        <p:nvSpPr>
          <p:cNvPr id="512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solidFill>
                <a:srgbClr val="FF0000"/>
              </a:solidFill>
            </a:endParaRPr>
          </a:p>
        </p:txBody>
      </p:sp>
      <p:sp>
        <p:nvSpPr>
          <p:cNvPr id="5124" name="Θέση αριθμού διαφάνειας 3"/>
          <p:cNvSpPr>
            <a:spLocks noGrp="1"/>
          </p:cNvSpPr>
          <p:nvPr>
            <p:ph type="sldNum" sz="quarter" idx="5"/>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1AC4DD58-0766-4503-9BFF-02F4DD19F3D7}"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311229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C22A6D2-6BC9-4431-8CF5-F1CDC157964E}" type="slidenum">
              <a:rPr lang="el-GR" altLang="el-GR"/>
              <a:pPr>
                <a:spcBef>
                  <a:spcPct val="0"/>
                </a:spcBef>
              </a:pPr>
              <a:t>13</a:t>
            </a:fld>
            <a:endParaRPr lang="el-GR" altLang="el-G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036199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471EFFE-FA59-425C-9B26-E6FD4FAA7BE9}" type="slidenum">
              <a:rPr lang="el-GR" altLang="el-GR"/>
              <a:pPr>
                <a:spcBef>
                  <a:spcPct val="0"/>
                </a:spcBef>
              </a:pPr>
              <a:t>15</a:t>
            </a:fld>
            <a:endParaRPr lang="el-GR" altLang="el-G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87417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D2C97D-BF7E-452B-86B2-BA8D5CB2F39C}" type="slidenum">
              <a:rPr lang="el-GR" altLang="el-GR"/>
              <a:pPr>
                <a:spcBef>
                  <a:spcPct val="0"/>
                </a:spcBef>
              </a:pPr>
              <a:t>16</a:t>
            </a:fld>
            <a:endParaRPr lang="el-GR" altLang="el-G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462765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D69514E-FE49-468F-98E6-EA6CE72B5418}" type="slidenum">
              <a:rPr lang="el-GR" altLang="el-GR"/>
              <a:pPr>
                <a:spcBef>
                  <a:spcPct val="0"/>
                </a:spcBef>
              </a:pPr>
              <a:t>17</a:t>
            </a:fld>
            <a:endParaRPr lang="el-GR" altLang="el-G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675997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C0D4D8B-98D5-43BA-A4D7-43B9F38A9D0C}" type="slidenum">
              <a:rPr lang="el-GR" altLang="el-GR"/>
              <a:pPr>
                <a:spcBef>
                  <a:spcPct val="0"/>
                </a:spcBef>
              </a:pPr>
              <a:t>18</a:t>
            </a:fld>
            <a:endParaRPr lang="el-GR" altLang="el-G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292615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0020080-9F1D-4707-BA56-1E75D85A1D3A}" type="slidenum">
              <a:rPr lang="el-GR" altLang="el-GR"/>
              <a:pPr>
                <a:spcBef>
                  <a:spcPct val="0"/>
                </a:spcBef>
              </a:pPr>
              <a:t>19</a:t>
            </a:fld>
            <a:endParaRPr lang="el-GR" altLang="el-G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573728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8B4D0A6-57FB-4DB6-AFB2-B408BD1448F8}" type="slidenum">
              <a:rPr lang="el-GR" altLang="el-GR"/>
              <a:pPr>
                <a:spcBef>
                  <a:spcPct val="0"/>
                </a:spcBef>
              </a:pPr>
              <a:t>20</a:t>
            </a:fld>
            <a:endParaRPr lang="el-GR" altLang="el-G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5984686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0381D5-3B68-427A-88FE-20C10618C040}" type="slidenum">
              <a:rPr lang="el-GR" altLang="el-GR"/>
              <a:pPr>
                <a:spcBef>
                  <a:spcPct val="0"/>
                </a:spcBef>
              </a:pPr>
              <a:t>21</a:t>
            </a:fld>
            <a:endParaRPr lang="el-GR" altLang="el-G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1754444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9066213"/>
            <a:ext cx="2971800"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lgn="r" eaLnBrk="1" hangingPunct="1">
              <a:spcBef>
                <a:spcPct val="0"/>
              </a:spcBef>
            </a:pPr>
            <a:fld id="{D36285D6-C501-4DC5-97B8-E54E5442ED83}" type="slidenum">
              <a:rPr lang="el-GR" altLang="el-GR"/>
              <a:pPr algn="r" eaLnBrk="1" hangingPunct="1">
                <a:spcBef>
                  <a:spcPct val="0"/>
                </a:spcBef>
              </a:pPr>
              <a:t>22</a:t>
            </a:fld>
            <a:endParaRPr lang="el-GR" altLang="el-G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187968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1C7CEA8-F711-48BF-BF96-D839CB906125}" type="slidenum">
              <a:rPr lang="el-GR" altLang="el-GR"/>
              <a:pPr>
                <a:spcBef>
                  <a:spcPct val="0"/>
                </a:spcBef>
              </a:pPr>
              <a:t>23</a:t>
            </a:fld>
            <a:endParaRPr lang="el-GR" altLang="el-G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558070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DCDED75-F460-419A-866E-BB26E076243D}" type="slidenum">
              <a:rPr lang="el-GR" altLang="el-GR"/>
              <a:pPr>
                <a:spcBef>
                  <a:spcPct val="0"/>
                </a:spcBef>
              </a:pPr>
              <a:t>2</a:t>
            </a:fld>
            <a:endParaRPr lang="el-GR" altLang="el-GR"/>
          </a:p>
        </p:txBody>
      </p:sp>
      <p:sp>
        <p:nvSpPr>
          <p:cNvPr id="7171" name="Rectangle 2"/>
          <p:cNvSpPr>
            <a:spLocks noRo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8847746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9D67E66-913A-4CCA-B281-A9B6E0D295E3}" type="slidenum">
              <a:rPr lang="el-GR" altLang="el-GR"/>
              <a:pPr>
                <a:spcBef>
                  <a:spcPct val="0"/>
                </a:spcBef>
              </a:pPr>
              <a:t>24</a:t>
            </a:fld>
            <a:endParaRPr lang="el-GR" altLang="el-G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1496886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A7084F6-B086-4E22-A9E0-4E0A90D9C5E8}" type="slidenum">
              <a:rPr lang="el-GR" altLang="el-GR"/>
              <a:pPr>
                <a:spcBef>
                  <a:spcPct val="0"/>
                </a:spcBef>
              </a:pPr>
              <a:t>25</a:t>
            </a:fld>
            <a:endParaRPr lang="el-GR" altLang="el-G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141365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BFB0DE5-A868-4BA9-BFC4-DC5733B73EC0}" type="slidenum">
              <a:rPr lang="el-GR" altLang="el-GR"/>
              <a:pPr>
                <a:spcBef>
                  <a:spcPct val="0"/>
                </a:spcBef>
              </a:pPr>
              <a:t>27</a:t>
            </a:fld>
            <a:endParaRPr lang="el-GR" altLang="el-G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5593273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D132CD6-A1F4-41CB-B71A-1091B9265423}" type="slidenum">
              <a:rPr lang="el-GR" altLang="el-GR"/>
              <a:pPr>
                <a:spcBef>
                  <a:spcPct val="0"/>
                </a:spcBef>
              </a:pPr>
              <a:t>28</a:t>
            </a:fld>
            <a:endParaRPr lang="el-GR" altLang="el-G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2242981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2C55DE1-5FC6-46C8-93B9-60C6A7ED4687}" type="slidenum">
              <a:rPr lang="el-GR" altLang="el-GR"/>
              <a:pPr>
                <a:spcBef>
                  <a:spcPct val="0"/>
                </a:spcBef>
              </a:pPr>
              <a:t>29</a:t>
            </a:fld>
            <a:endParaRPr lang="el-GR" altLang="el-G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5420165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0EFA274-E744-4045-B140-40652BEB0B7A}" type="slidenum">
              <a:rPr lang="el-GR" altLang="el-GR"/>
              <a:pPr>
                <a:spcBef>
                  <a:spcPct val="0"/>
                </a:spcBef>
              </a:pPr>
              <a:t>30</a:t>
            </a:fld>
            <a:endParaRPr lang="el-GR" altLang="el-G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3636567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A8B8FE-5C69-4DAE-BF18-4E14E51A425D}" type="slidenum">
              <a:rPr lang="el-GR" altLang="el-GR"/>
              <a:pPr>
                <a:spcBef>
                  <a:spcPct val="0"/>
                </a:spcBef>
              </a:pPr>
              <a:t>31</a:t>
            </a:fld>
            <a:endParaRPr lang="el-GR" altLang="el-G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0519618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5CC694D-19EB-4293-A80D-A11208643CFB}" type="slidenum">
              <a:rPr lang="el-GR" altLang="el-GR"/>
              <a:pPr>
                <a:spcBef>
                  <a:spcPct val="0"/>
                </a:spcBef>
              </a:pPr>
              <a:t>33</a:t>
            </a:fld>
            <a:endParaRPr lang="el-GR" altLang="el-G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0719025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A577CAE-513B-4797-A03A-29A7A4734B2F}" type="slidenum">
              <a:rPr lang="el-GR" altLang="el-GR"/>
              <a:pPr>
                <a:spcBef>
                  <a:spcPct val="0"/>
                </a:spcBef>
              </a:pPr>
              <a:t>34</a:t>
            </a:fld>
            <a:endParaRPr lang="el-GR" altLang="el-GR"/>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4003280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97D3D6-DE9C-45BE-B774-562E0B1EBB33}" type="slidenum">
              <a:rPr lang="el-GR" altLang="el-GR"/>
              <a:pPr>
                <a:spcBef>
                  <a:spcPct val="0"/>
                </a:spcBef>
              </a:pPr>
              <a:t>35</a:t>
            </a:fld>
            <a:endParaRPr lang="el-GR" altLang="el-GR"/>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018730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858154-E56A-4285-A4D3-9F18436909EB}" type="slidenum">
              <a:rPr lang="el-GR" altLang="el-GR"/>
              <a:pPr>
                <a:spcBef>
                  <a:spcPct val="0"/>
                </a:spcBef>
              </a:pPr>
              <a:t>4</a:t>
            </a:fld>
            <a:endParaRPr lang="el-GR" altLang="el-GR"/>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9536015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8EE0E5B-B861-47CE-AF2D-7534E6306D28}" type="slidenum">
              <a:rPr lang="el-GR" altLang="el-GR"/>
              <a:pPr>
                <a:spcBef>
                  <a:spcPct val="0"/>
                </a:spcBef>
              </a:pPr>
              <a:t>36</a:t>
            </a:fld>
            <a:endParaRPr lang="el-GR" altLang="el-GR"/>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6847487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CC27DFE-7136-46A8-9DF2-15E6B0E503BC}" type="slidenum">
              <a:rPr lang="el-GR" altLang="el-GR"/>
              <a:pPr>
                <a:spcBef>
                  <a:spcPct val="0"/>
                </a:spcBef>
              </a:pPr>
              <a:t>37</a:t>
            </a:fld>
            <a:endParaRPr lang="el-GR" altLang="el-GR"/>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6860604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39E614D-9D18-4B8B-ADB5-76310E5A4A5C}" type="slidenum">
              <a:rPr lang="el-GR" altLang="el-GR"/>
              <a:pPr>
                <a:spcBef>
                  <a:spcPct val="0"/>
                </a:spcBef>
              </a:pPr>
              <a:t>39</a:t>
            </a:fld>
            <a:endParaRPr lang="el-GR" altLang="el-GR"/>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8906312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4A40DB-9760-4409-A76A-16A5E13808EA}" type="slidenum">
              <a:rPr lang="el-GR" altLang="el-GR"/>
              <a:pPr>
                <a:spcBef>
                  <a:spcPct val="0"/>
                </a:spcBef>
              </a:pPr>
              <a:t>40</a:t>
            </a:fld>
            <a:endParaRPr lang="el-GR" altLang="el-GR"/>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3541497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4B64043-8B16-497C-96E3-B04C557A9A53}" type="slidenum">
              <a:rPr lang="el-GR" altLang="el-GR"/>
              <a:pPr>
                <a:spcBef>
                  <a:spcPct val="0"/>
                </a:spcBef>
              </a:pPr>
              <a:t>41</a:t>
            </a:fld>
            <a:endParaRPr lang="el-GR" altLang="el-GR"/>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562098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75139DA-EBA3-4B06-9E09-4FF7E92C1FA6}" type="slidenum">
              <a:rPr lang="el-GR" altLang="el-GR"/>
              <a:pPr>
                <a:spcBef>
                  <a:spcPct val="0"/>
                </a:spcBef>
              </a:pPr>
              <a:t>42</a:t>
            </a:fld>
            <a:endParaRPr lang="el-GR" altLang="el-GR"/>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9589863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25A39D3-6BE8-40D1-B1C7-E786339A8126}" type="slidenum">
              <a:rPr lang="el-GR" altLang="el-GR"/>
              <a:pPr>
                <a:spcBef>
                  <a:spcPct val="0"/>
                </a:spcBef>
              </a:pPr>
              <a:t>43</a:t>
            </a:fld>
            <a:endParaRPr lang="el-GR" altLang="el-GR"/>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25457141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F80DA14-BCFA-44D3-9B4D-1C5BA927C5E7}" type="slidenum">
              <a:rPr lang="el-GR" altLang="el-GR"/>
              <a:pPr>
                <a:spcBef>
                  <a:spcPct val="0"/>
                </a:spcBef>
              </a:pPr>
              <a:t>44</a:t>
            </a:fld>
            <a:endParaRPr lang="el-GR" altLang="el-GR"/>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7294381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1381997-85F6-4437-9ECE-C2DA1DA945C8}" type="slidenum">
              <a:rPr lang="el-GR" altLang="el-GR"/>
              <a:pPr>
                <a:spcBef>
                  <a:spcPct val="0"/>
                </a:spcBef>
              </a:pPr>
              <a:t>45</a:t>
            </a:fld>
            <a:endParaRPr lang="el-GR" altLang="el-GR"/>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8499466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1B9F3CE-B666-47A6-A121-164BC54563DD}" type="slidenum">
              <a:rPr lang="el-GR" altLang="el-GR"/>
              <a:pPr>
                <a:spcBef>
                  <a:spcPct val="0"/>
                </a:spcBef>
              </a:pPr>
              <a:t>46</a:t>
            </a:fld>
            <a:endParaRPr lang="el-GR" altLang="el-GR"/>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166830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F92B2BA-03B4-4D9C-9FD5-B292344637FA}" type="slidenum">
              <a:rPr lang="el-GR" altLang="el-GR"/>
              <a:pPr>
                <a:spcBef>
                  <a:spcPct val="0"/>
                </a:spcBef>
              </a:pPr>
              <a:t>5</a:t>
            </a:fld>
            <a:endParaRPr lang="el-GR" altLang="el-GR"/>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9780935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A86C0EC-EC14-46C0-9D1C-ED5795BEB95F}" type="slidenum">
              <a:rPr lang="el-GR" altLang="el-GR"/>
              <a:pPr>
                <a:spcBef>
                  <a:spcPct val="0"/>
                </a:spcBef>
              </a:pPr>
              <a:t>47</a:t>
            </a:fld>
            <a:endParaRPr lang="el-GR" altLang="el-GR"/>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3904222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8127116-5DC7-4C21-AEE5-6E37497822F0}" type="slidenum">
              <a:rPr lang="el-GR" altLang="el-GR"/>
              <a:pPr>
                <a:spcBef>
                  <a:spcPct val="0"/>
                </a:spcBef>
              </a:pPr>
              <a:t>48</a:t>
            </a:fld>
            <a:endParaRPr lang="el-GR" altLang="el-GR"/>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2293764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2076C0B-88F3-43A1-9D09-1A15FA04F3AE}" type="slidenum">
              <a:rPr lang="el-GR" altLang="el-GR"/>
              <a:pPr>
                <a:spcBef>
                  <a:spcPct val="0"/>
                </a:spcBef>
              </a:pPr>
              <a:t>49</a:t>
            </a:fld>
            <a:endParaRPr lang="el-GR" altLang="el-GR"/>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3366592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FB86AAD-4784-4BE3-BFC1-00610451CB2A}" type="slidenum">
              <a:rPr lang="el-GR" altLang="el-GR"/>
              <a:pPr>
                <a:spcBef>
                  <a:spcPct val="0"/>
                </a:spcBef>
              </a:pPr>
              <a:t>50</a:t>
            </a:fld>
            <a:endParaRPr lang="el-GR" altLang="el-GR"/>
          </a:p>
        </p:txBody>
      </p:sp>
      <p:sp>
        <p:nvSpPr>
          <p:cNvPr id="98307" name="Rectangle 2"/>
          <p:cNvSpPr>
            <a:spLocks noRo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535294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61B39B7-4029-41DC-9A9A-667BD67766DD}" type="slidenum">
              <a:rPr lang="el-GR" altLang="el-GR"/>
              <a:pPr>
                <a:spcBef>
                  <a:spcPct val="0"/>
                </a:spcBef>
              </a:pPr>
              <a:t>51</a:t>
            </a:fld>
            <a:endParaRPr lang="el-GR" altLang="el-GR"/>
          </a:p>
        </p:txBody>
      </p:sp>
      <p:sp>
        <p:nvSpPr>
          <p:cNvPr id="100355" name="Rectangle 2"/>
          <p:cNvSpPr>
            <a:spLocks noRo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2496515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B0E6D0D-163E-4644-8E2F-1B05866ACE72}" type="slidenum">
              <a:rPr lang="el-GR" altLang="el-GR"/>
              <a:pPr>
                <a:spcBef>
                  <a:spcPct val="0"/>
                </a:spcBef>
              </a:pPr>
              <a:t>52</a:t>
            </a:fld>
            <a:endParaRPr lang="el-GR" altLang="el-GR"/>
          </a:p>
        </p:txBody>
      </p:sp>
      <p:sp>
        <p:nvSpPr>
          <p:cNvPr id="102403" name="Rectangle 2"/>
          <p:cNvSpPr>
            <a:spLocks noRo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91598639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121177-5748-4FC2-A438-F3FBF575D9F2}" type="slidenum">
              <a:rPr lang="el-GR" altLang="el-GR"/>
              <a:pPr>
                <a:spcBef>
                  <a:spcPct val="0"/>
                </a:spcBef>
              </a:pPr>
              <a:t>53</a:t>
            </a:fld>
            <a:endParaRPr lang="el-GR" altLang="el-GR"/>
          </a:p>
        </p:txBody>
      </p:sp>
      <p:sp>
        <p:nvSpPr>
          <p:cNvPr id="104451" name="Rectangle 2"/>
          <p:cNvSpPr>
            <a:spLocks noRo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6236691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CF89358-2281-413B-9067-CE532EFACCF3}" type="slidenum">
              <a:rPr lang="el-GR" altLang="el-GR"/>
              <a:pPr>
                <a:spcBef>
                  <a:spcPct val="0"/>
                </a:spcBef>
              </a:pPr>
              <a:t>55</a:t>
            </a:fld>
            <a:endParaRPr lang="el-GR" altLang="el-GR"/>
          </a:p>
        </p:txBody>
      </p:sp>
      <p:sp>
        <p:nvSpPr>
          <p:cNvPr id="107523" name="Rectangle 2"/>
          <p:cNvSpPr>
            <a:spLocks noRo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9521856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Θέση εικόνας διαφάνειας 1"/>
          <p:cNvSpPr>
            <a:spLocks noGrp="1" noRot="1" noChangeAspect="1" noTextEdit="1"/>
          </p:cNvSpPr>
          <p:nvPr>
            <p:ph type="sldImg"/>
          </p:nvPr>
        </p:nvSpPr>
        <p:spPr>
          <a:ln/>
        </p:spPr>
      </p:sp>
      <p:sp>
        <p:nvSpPr>
          <p:cNvPr id="10957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09572" name="Θέση αριθμού διαφάνειας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FEAF259F-6869-4327-B67E-AB5046D78529}"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56</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5138086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Θέση εικόνας διαφάνειας 1"/>
          <p:cNvSpPr>
            <a:spLocks noGrp="1" noRot="1" noChangeAspect="1" noTextEdit="1"/>
          </p:cNvSpPr>
          <p:nvPr>
            <p:ph type="sldImg"/>
          </p:nvPr>
        </p:nvSpPr>
        <p:spPr>
          <a:ln/>
        </p:spPr>
      </p:sp>
      <p:sp>
        <p:nvSpPr>
          <p:cNvPr id="111619"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el-GR" altLang="el-GR" smtClean="0"/>
          </a:p>
        </p:txBody>
      </p:sp>
      <p:sp>
        <p:nvSpPr>
          <p:cNvPr id="11162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4C80CD07-4365-4CA0-882C-807ACE4BBF70}"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57</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958819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0732316-3396-47C9-B8B7-C4F99987E31B}" type="slidenum">
              <a:rPr lang="el-GR" altLang="el-GR"/>
              <a:pPr>
                <a:spcBef>
                  <a:spcPct val="0"/>
                </a:spcBef>
              </a:pPr>
              <a:t>6</a:t>
            </a:fld>
            <a:endParaRPr lang="el-GR" altLang="el-GR"/>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93445520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136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42831B78-E214-4632-82CD-8A75D3E3460E}"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58</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84182008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15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785307D4-7B58-4E7E-BFC2-E1156B0774F0}"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59</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42336851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1776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6FEA233B-3DCF-4D60-8BE1-CAF2F685AEE0}"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60</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2762864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1981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74FF8CCC-E26D-487D-8F7B-E964B1125164}"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61</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7573947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21860"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Times New Roman" panose="02020603050405020304" pitchFamily="18" charset="0"/>
              </a:defRPr>
            </a:lvl9pPr>
          </a:lstStyle>
          <a:p>
            <a:pPr>
              <a:spcBef>
                <a:spcPct val="0"/>
              </a:spcBef>
              <a:buClr>
                <a:srgbClr val="000000"/>
              </a:buClr>
              <a:buFont typeface="Georgia" panose="02040502050405020303" pitchFamily="18" charset="0"/>
              <a:buNone/>
            </a:pPr>
            <a:fld id="{1D4052BE-5DE8-4DF4-B591-286040DA2F29}" type="slidenum">
              <a:rPr lang="el-GR" altLang="el-GR">
                <a:solidFill>
                  <a:srgbClr val="000000"/>
                </a:solidFill>
                <a:latin typeface="Georgia" panose="02040502050405020303" pitchFamily="18" charset="0"/>
              </a:rPr>
              <a:pPr>
                <a:spcBef>
                  <a:spcPct val="0"/>
                </a:spcBef>
                <a:buClr>
                  <a:srgbClr val="000000"/>
                </a:buClr>
                <a:buFont typeface="Georgia" panose="02040502050405020303" pitchFamily="18" charset="0"/>
                <a:buNone/>
              </a:pPr>
              <a:t>62</a:t>
            </a:fld>
            <a:endParaRPr lang="el-GR" altLang="el-GR">
              <a:solidFill>
                <a:srgbClr val="000000"/>
              </a:solidFill>
              <a:latin typeface="Georgia" panose="02040502050405020303" pitchFamily="18" charset="0"/>
            </a:endParaRPr>
          </a:p>
        </p:txBody>
      </p:sp>
    </p:spTree>
    <p:extLst>
      <p:ext uri="{BB962C8B-B14F-4D97-AF65-F5344CB8AC3E}">
        <p14:creationId xmlns:p14="http://schemas.microsoft.com/office/powerpoint/2010/main" val="385125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A7C8167-E618-4BDA-9325-438D5C8ABF3F}" type="slidenum">
              <a:rPr lang="el-GR" altLang="el-GR"/>
              <a:pPr>
                <a:spcBef>
                  <a:spcPct val="0"/>
                </a:spcBef>
              </a:pPr>
              <a:t>7</a:t>
            </a:fld>
            <a:endParaRPr lang="el-GR" altLang="el-GR"/>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558739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6AC701B-2421-43EE-BCBF-7E1CB046F4A0}" type="slidenum">
              <a:rPr lang="el-GR" altLang="el-GR"/>
              <a:pPr>
                <a:spcBef>
                  <a:spcPct val="0"/>
                </a:spcBef>
              </a:pPr>
              <a:t>8</a:t>
            </a:fld>
            <a:endParaRPr lang="el-GR" altLang="el-GR"/>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178125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244F8E6-B19D-46F7-9521-C15C0267E434}" type="slidenum">
              <a:rPr lang="el-GR" altLang="el-GR"/>
              <a:pPr>
                <a:spcBef>
                  <a:spcPct val="0"/>
                </a:spcBef>
              </a:pPr>
              <a:t>9</a:t>
            </a:fld>
            <a:endParaRPr lang="el-GR" altLang="el-GR"/>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48428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FBB5964-4AC8-43DC-A6DB-826743C60D6F}" type="slidenum">
              <a:rPr lang="el-GR" altLang="el-GR"/>
              <a:pPr>
                <a:spcBef>
                  <a:spcPct val="0"/>
                </a:spcBef>
              </a:pPr>
              <a:t>12</a:t>
            </a:fld>
            <a:endParaRPr lang="el-GR" altLang="el-G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1843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AB4CFFC-D9A3-452C-B1D5-0308CA4FE5E5}" type="slidenum">
              <a:rPr lang="es-ES" altLang="el-GR"/>
              <a:pPr>
                <a:defRPr/>
              </a:pPr>
              <a:t>‹#›</a:t>
            </a:fld>
            <a:endParaRPr lang="es-ES" altLang="el-GR"/>
          </a:p>
        </p:txBody>
      </p:sp>
    </p:spTree>
    <p:extLst>
      <p:ext uri="{BB962C8B-B14F-4D97-AF65-F5344CB8AC3E}">
        <p14:creationId xmlns:p14="http://schemas.microsoft.com/office/powerpoint/2010/main" val="982826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3180E7F-9AE8-41CB-80A5-04D7CBEC315F}" type="slidenum">
              <a:rPr lang="es-ES" altLang="el-GR"/>
              <a:pPr>
                <a:defRPr/>
              </a:pPr>
              <a:t>‹#›</a:t>
            </a:fld>
            <a:endParaRPr lang="es-ES" altLang="el-GR"/>
          </a:p>
        </p:txBody>
      </p:sp>
    </p:spTree>
    <p:extLst>
      <p:ext uri="{BB962C8B-B14F-4D97-AF65-F5344CB8AC3E}">
        <p14:creationId xmlns:p14="http://schemas.microsoft.com/office/powerpoint/2010/main" val="2115694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FC75903-D838-4D82-8D96-0305A8BEF8B4}" type="slidenum">
              <a:rPr lang="es-ES" altLang="el-GR"/>
              <a:pPr>
                <a:defRPr/>
              </a:pPr>
              <a:t>‹#›</a:t>
            </a:fld>
            <a:endParaRPr lang="es-ES" altLang="el-GR"/>
          </a:p>
        </p:txBody>
      </p:sp>
    </p:spTree>
    <p:extLst>
      <p:ext uri="{BB962C8B-B14F-4D97-AF65-F5344CB8AC3E}">
        <p14:creationId xmlns:p14="http://schemas.microsoft.com/office/powerpoint/2010/main" val="3857959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E522781C-0123-4312-9C76-1C400B2F715E}" type="slidenum">
              <a:rPr lang="es-ES" altLang="el-GR"/>
              <a:pPr>
                <a:defRPr/>
              </a:pPr>
              <a:t>‹#›</a:t>
            </a:fld>
            <a:endParaRPr lang="es-ES" altLang="el-GR"/>
          </a:p>
        </p:txBody>
      </p:sp>
    </p:spTree>
    <p:extLst>
      <p:ext uri="{BB962C8B-B14F-4D97-AF65-F5344CB8AC3E}">
        <p14:creationId xmlns:p14="http://schemas.microsoft.com/office/powerpoint/2010/main" val="82064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381E294-9CC3-4BD2-8A47-B4B95B63CB54}" type="slidenum">
              <a:rPr lang="es-ES" altLang="el-GR"/>
              <a:pPr>
                <a:defRPr/>
              </a:pPr>
              <a:t>‹#›</a:t>
            </a:fld>
            <a:endParaRPr lang="es-ES" altLang="el-GR"/>
          </a:p>
        </p:txBody>
      </p:sp>
    </p:spTree>
    <p:extLst>
      <p:ext uri="{BB962C8B-B14F-4D97-AF65-F5344CB8AC3E}">
        <p14:creationId xmlns:p14="http://schemas.microsoft.com/office/powerpoint/2010/main" val="23729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902B0EF1-3725-4CD8-8A66-450979C5E69B}" type="slidenum">
              <a:rPr lang="es-ES" altLang="el-GR"/>
              <a:pPr>
                <a:defRPr/>
              </a:pPr>
              <a:t>‹#›</a:t>
            </a:fld>
            <a:endParaRPr lang="es-ES" altLang="el-GR"/>
          </a:p>
        </p:txBody>
      </p:sp>
    </p:spTree>
    <p:extLst>
      <p:ext uri="{BB962C8B-B14F-4D97-AF65-F5344CB8AC3E}">
        <p14:creationId xmlns:p14="http://schemas.microsoft.com/office/powerpoint/2010/main" val="949750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E3600436-444E-4EC1-9A23-8A88868205F9}" type="slidenum">
              <a:rPr lang="es-ES" altLang="el-GR"/>
              <a:pPr>
                <a:defRPr/>
              </a:pPr>
              <a:t>‹#›</a:t>
            </a:fld>
            <a:endParaRPr lang="es-ES" altLang="el-GR"/>
          </a:p>
        </p:txBody>
      </p:sp>
    </p:spTree>
    <p:extLst>
      <p:ext uri="{BB962C8B-B14F-4D97-AF65-F5344CB8AC3E}">
        <p14:creationId xmlns:p14="http://schemas.microsoft.com/office/powerpoint/2010/main" val="1604892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116C148D-2EB5-45C4-8AC4-3B1D495B79DD}" type="slidenum">
              <a:rPr lang="es-ES" altLang="el-GR"/>
              <a:pPr>
                <a:defRPr/>
              </a:pPr>
              <a:t>‹#›</a:t>
            </a:fld>
            <a:endParaRPr lang="es-ES" altLang="el-GR"/>
          </a:p>
        </p:txBody>
      </p:sp>
    </p:spTree>
    <p:extLst>
      <p:ext uri="{BB962C8B-B14F-4D97-AF65-F5344CB8AC3E}">
        <p14:creationId xmlns:p14="http://schemas.microsoft.com/office/powerpoint/2010/main" val="24588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8C536ABB-45E6-46E5-A374-9AADD3EB0EAF}" type="slidenum">
              <a:rPr lang="es-ES" altLang="el-GR"/>
              <a:pPr>
                <a:defRPr/>
              </a:pPr>
              <a:t>‹#›</a:t>
            </a:fld>
            <a:endParaRPr lang="es-ES" altLang="el-GR"/>
          </a:p>
        </p:txBody>
      </p:sp>
    </p:spTree>
    <p:extLst>
      <p:ext uri="{BB962C8B-B14F-4D97-AF65-F5344CB8AC3E}">
        <p14:creationId xmlns:p14="http://schemas.microsoft.com/office/powerpoint/2010/main" val="1102375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383F6842-32A0-4148-8428-77852C8266BD}" type="slidenum">
              <a:rPr lang="es-ES" altLang="el-GR"/>
              <a:pPr>
                <a:defRPr/>
              </a:pPr>
              <a:t>‹#›</a:t>
            </a:fld>
            <a:endParaRPr lang="es-ES" altLang="el-GR"/>
          </a:p>
        </p:txBody>
      </p:sp>
    </p:spTree>
    <p:extLst>
      <p:ext uri="{BB962C8B-B14F-4D97-AF65-F5344CB8AC3E}">
        <p14:creationId xmlns:p14="http://schemas.microsoft.com/office/powerpoint/2010/main" val="98211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08AF38F2-1546-4803-B86E-6B5991C1B6F2}" type="slidenum">
              <a:rPr lang="es-ES" altLang="el-GR"/>
              <a:pPr>
                <a:defRPr/>
              </a:pPr>
              <a:t>‹#›</a:t>
            </a:fld>
            <a:endParaRPr lang="es-ES" altLang="el-GR"/>
          </a:p>
        </p:txBody>
      </p:sp>
    </p:spTree>
    <p:extLst>
      <p:ext uri="{BB962C8B-B14F-4D97-AF65-F5344CB8AC3E}">
        <p14:creationId xmlns:p14="http://schemas.microsoft.com/office/powerpoint/2010/main" val="293529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l-GR" smtClean="0"/>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l-GR" smtClean="0"/>
              <a:t>Haga clic para modificar el estilo de texto del patrón</a:t>
            </a:r>
          </a:p>
          <a:p>
            <a:pPr lvl="1"/>
            <a:r>
              <a:rPr lang="es-ES" altLang="el-GR" smtClean="0"/>
              <a:t>Segundo nivel</a:t>
            </a:r>
          </a:p>
          <a:p>
            <a:pPr lvl="2"/>
            <a:r>
              <a:rPr lang="es-ES" altLang="el-GR" smtClean="0"/>
              <a:t>Tercer nivel</a:t>
            </a:r>
          </a:p>
          <a:p>
            <a:pPr lvl="3"/>
            <a:r>
              <a:rPr lang="es-ES" altLang="el-GR" smtClean="0"/>
              <a:t>Cuarto nivel</a:t>
            </a:r>
          </a:p>
          <a:p>
            <a:pPr lvl="4"/>
            <a:r>
              <a:rPr lang="es-ES" altLang="el-GR"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FF744EE1-6249-44A8-9B71-770358297281}" type="slidenum">
              <a:rPr lang="es-ES" altLang="el-GR"/>
              <a:pPr>
                <a:defRPr/>
              </a:pPr>
              <a:t>‹#›</a:t>
            </a:fld>
            <a:endParaRPr lang="es-E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p:spPr>
        <p:txBody>
          <a:bodyPr/>
          <a:lstStyle/>
          <a:p>
            <a:pPr eaLnBrk="1" hangingPunct="1"/>
            <a:r>
              <a:rPr lang="el-GR" altLang="el-GR" b="1" dirty="0" smtClean="0">
                <a:solidFill>
                  <a:srgbClr val="FFC000"/>
                </a:solidFill>
              </a:rPr>
              <a:t>Ανάπτυξη του Λόγου</a:t>
            </a:r>
          </a:p>
        </p:txBody>
      </p:sp>
      <p:sp>
        <p:nvSpPr>
          <p:cNvPr id="3" name="Υπότιτλος 2"/>
          <p:cNvSpPr>
            <a:spLocks noGrp="1"/>
          </p:cNvSpPr>
          <p:nvPr>
            <p:ph idx="1"/>
          </p:nvPr>
        </p:nvSpPr>
        <p:spPr>
          <a:xfrm>
            <a:off x="179388" y="3284538"/>
            <a:ext cx="8785225" cy="3716337"/>
          </a:xfrm>
        </p:spPr>
        <p:txBody>
          <a:bodyPr>
            <a:noAutofit/>
          </a:bodyPr>
          <a:lstStyle/>
          <a:p>
            <a:pPr marL="0" indent="0" algn="ctr">
              <a:buFontTx/>
              <a:buNone/>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2:</a:t>
            </a:r>
            <a:r>
              <a:rPr lang="en-US" b="1" dirty="0" smtClean="0">
                <a:solidFill>
                  <a:schemeClr val="hlink"/>
                </a:solidFill>
                <a:effectLst>
                  <a:outerShdw blurRad="38100" dist="38100" dir="2700000" algn="tl">
                    <a:srgbClr val="000000">
                      <a:alpha val="43137"/>
                    </a:srgbClr>
                  </a:outerShdw>
                </a:effectLst>
                <a:ea typeface="+mj-ea"/>
                <a:cs typeface="+mj-cs"/>
              </a:rPr>
              <a:t> </a:t>
            </a:r>
            <a:r>
              <a:rPr lang="el-GR" dirty="0" smtClean="0">
                <a:solidFill>
                  <a:schemeClr val="bg1"/>
                </a:solidFill>
                <a:effectLst>
                  <a:outerShdw blurRad="38100" dist="38100" dir="2700000" algn="tl">
                    <a:srgbClr val="000000">
                      <a:alpha val="43137"/>
                    </a:srgbClr>
                  </a:outerShdw>
                </a:effectLst>
              </a:rPr>
              <a:t>Ανάπτυξη γλωσσικών ικανοτήτων</a:t>
            </a:r>
          </a:p>
          <a:p>
            <a:pPr marL="0" indent="0" algn="ctr">
              <a:buFontTx/>
              <a:buNone/>
              <a:defRPr/>
            </a:pPr>
            <a:r>
              <a:rPr lang="el-GR" dirty="0" smtClean="0">
                <a:solidFill>
                  <a:schemeClr val="bg1"/>
                </a:solidFill>
                <a:effectLst>
                  <a:outerShdw blurRad="38100" dist="38100" dir="2700000" algn="tl">
                    <a:srgbClr val="000000">
                      <a:alpha val="43137"/>
                    </a:srgbClr>
                  </a:outerShdw>
                </a:effectLst>
              </a:rPr>
              <a:t> Ανάπτυξη της Γραμματικής</a:t>
            </a:r>
          </a:p>
          <a:p>
            <a:pPr marL="0" indent="0" algn="ctr">
              <a:buFontTx/>
              <a:buNone/>
              <a:defRPr/>
            </a:pPr>
            <a:r>
              <a:rPr lang="el-GR" dirty="0" smtClean="0">
                <a:solidFill>
                  <a:schemeClr val="bg1"/>
                </a:solidFill>
                <a:effectLst>
                  <a:outerShdw blurRad="38100" dist="38100" dir="2700000" algn="tl">
                    <a:srgbClr val="000000">
                      <a:alpha val="43137"/>
                    </a:srgbClr>
                  </a:outerShdw>
                </a:effectLst>
              </a:rPr>
              <a:t> </a:t>
            </a:r>
          </a:p>
          <a:p>
            <a:pPr marL="0" indent="0" algn="ctr">
              <a:buFontTx/>
              <a:buNone/>
              <a:defRPr/>
            </a:pPr>
            <a:r>
              <a:rPr lang="el-GR" dirty="0">
                <a:solidFill>
                  <a:schemeClr val="bg1"/>
                </a:solidFill>
                <a:effectLst>
                  <a:outerShdw blurRad="38100" dist="38100" dir="2700000" algn="tl">
                    <a:srgbClr val="000000">
                      <a:alpha val="43137"/>
                    </a:srgbClr>
                  </a:outerShdw>
                </a:effectLst>
              </a:rPr>
              <a:t>Δήμητρα Κατή</a:t>
            </a:r>
          </a:p>
          <a:p>
            <a:pPr marL="0" indent="0" algn="ctr">
              <a:buFontTx/>
              <a:buNone/>
              <a:defRPr/>
            </a:pPr>
            <a:r>
              <a:rPr lang="el-GR" sz="2800" dirty="0" smtClean="0">
                <a:solidFill>
                  <a:schemeClr val="bg1"/>
                </a:solidFill>
                <a:effectLst>
                  <a:outerShdw blurRad="38100" dist="38100" dir="2700000" algn="tl">
                    <a:srgbClr val="000000">
                      <a:alpha val="43137"/>
                    </a:srgbClr>
                  </a:outerShdw>
                </a:effectLst>
              </a:rPr>
              <a:t>Σχολή Επιστημών της Αγωγής</a:t>
            </a:r>
          </a:p>
          <a:p>
            <a:pPr marL="0" indent="0" algn="ctr">
              <a:buFontTx/>
              <a:buNone/>
              <a:defRPr/>
            </a:pPr>
            <a:r>
              <a:rPr lang="el-GR" sz="2800" dirty="0" smtClean="0">
                <a:solidFill>
                  <a:schemeClr val="bg1"/>
                </a:solidFill>
                <a:effectLst>
                  <a:outerShdw blurRad="38100" dist="38100" dir="2700000" algn="tl">
                    <a:srgbClr val="000000">
                      <a:alpha val="43137"/>
                    </a:srgbClr>
                  </a:outerShdw>
                </a:effectLst>
              </a:rPr>
              <a:t>Τμήμα </a:t>
            </a:r>
            <a:r>
              <a:rPr lang="el-GR" sz="2800" dirty="0">
                <a:solidFill>
                  <a:schemeClr val="bg1"/>
                </a:solidFill>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eaLnBrk="1" hangingPunct="1">
              <a:lnSpc>
                <a:spcPct val="80000"/>
              </a:lnSpc>
              <a:spcAft>
                <a:spcPts val="600"/>
              </a:spcAft>
              <a:defRPr/>
            </a:pPr>
            <a:r>
              <a:rPr lang="el-GR" sz="1600" b="1" dirty="0">
                <a:solidFill>
                  <a:schemeClr val="bg1"/>
                </a:solidFill>
                <a:effectLst>
                  <a:outerShdw blurRad="38100" dist="38100" dir="2700000" algn="tl">
                    <a:srgbClr val="000000">
                      <a:alpha val="43137"/>
                    </a:srgbClr>
                  </a:outerShdw>
                </a:effectLst>
                <a:latin typeface="+mn-lt"/>
              </a:rPr>
              <a:t>ΕΛΛΗΝΙΚΗ ΔΗΜΟΚΡΑΤΙΑ</a:t>
            </a:r>
          </a:p>
          <a:p>
            <a:pPr eaLnBrk="1" hangingPunct="1">
              <a:lnSpc>
                <a:spcPct val="80000"/>
              </a:lnSpc>
              <a:spcBef>
                <a:spcPts val="600"/>
              </a:spcBef>
              <a:defRPr/>
            </a:pPr>
            <a:r>
              <a:rPr lang="el-GR" sz="1900" b="1" dirty="0">
                <a:solidFill>
                  <a:schemeClr val="bg1"/>
                </a:solidFill>
                <a:effectLst>
                  <a:outerShdw blurRad="38100" dist="38100" dir="2700000" algn="tl">
                    <a:srgbClr val="000000">
                      <a:alpha val="43137"/>
                    </a:srgbClr>
                  </a:outerShdw>
                </a:effectLst>
                <a:latin typeface="+mn-lt"/>
              </a:rPr>
              <a:t>Εθνικόν και Καποδιστριακόν</a:t>
            </a:r>
            <a:br>
              <a:rPr lang="el-GR" sz="1900" b="1" dirty="0">
                <a:solidFill>
                  <a:schemeClr val="bg1"/>
                </a:solidFill>
                <a:effectLst>
                  <a:outerShdw blurRad="38100" dist="38100" dir="2700000" algn="tl">
                    <a:srgbClr val="000000">
                      <a:alpha val="43137"/>
                    </a:srgbClr>
                  </a:outerShdw>
                </a:effectLst>
                <a:latin typeface="+mn-lt"/>
              </a:rPr>
            </a:br>
            <a:r>
              <a:rPr lang="el-GR" sz="1900" b="1" dirty="0" err="1">
                <a:solidFill>
                  <a:schemeClr val="bg1"/>
                </a:solidFill>
                <a:effectLst>
                  <a:outerShdw blurRad="38100" dist="38100" dir="2700000" algn="tl">
                    <a:srgbClr val="000000">
                      <a:alpha val="43137"/>
                    </a:srgbClr>
                  </a:outerShdw>
                </a:effectLst>
                <a:latin typeface="+mn-lt"/>
              </a:rPr>
              <a:t>Πανεπιστήμιον</a:t>
            </a:r>
            <a:r>
              <a:rPr lang="el-GR" sz="1900" b="1" dirty="0">
                <a:solidFill>
                  <a:schemeClr val="bg1"/>
                </a:solidFill>
                <a:effectLst>
                  <a:outerShdw blurRad="38100" dist="38100" dir="2700000" algn="tl">
                    <a:srgbClr val="000000">
                      <a:alpha val="43137"/>
                    </a:srgbClr>
                  </a:outerShdw>
                </a:effectLst>
                <a:latin typeface="+mn-lt"/>
              </a:rPr>
              <a:t> Αθηνών </a:t>
            </a:r>
          </a:p>
        </p:txBody>
      </p:sp>
      <p:pic>
        <p:nvPicPr>
          <p:cNvPr id="4101"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0" y="188913"/>
            <a:ext cx="9144000" cy="6669087"/>
          </a:xfrm>
        </p:spPr>
        <p:txBody>
          <a:bodyPr/>
          <a:lstStyle/>
          <a:p>
            <a:pPr marL="609600" indent="-609600" eaLnBrk="1" hangingPunct="1">
              <a:lnSpc>
                <a:spcPct val="80000"/>
              </a:lnSpc>
              <a:buFontTx/>
              <a:buNone/>
            </a:pPr>
            <a:endParaRPr lang="el-GR" altLang="el-GR" sz="2400" b="1" smtClean="0">
              <a:solidFill>
                <a:srgbClr val="FFFF66"/>
              </a:solidFill>
            </a:endParaRPr>
          </a:p>
          <a:p>
            <a:pPr marL="609600" indent="-609600" eaLnBrk="1" hangingPunct="1">
              <a:lnSpc>
                <a:spcPct val="80000"/>
              </a:lnSpc>
              <a:buFontTx/>
              <a:buAutoNum type="arabicPeriod" startAt="2"/>
            </a:pPr>
            <a:r>
              <a:rPr lang="el-GR" altLang="el-GR" sz="2800" b="1" smtClean="0">
                <a:solidFill>
                  <a:srgbClr val="FFFF66"/>
                </a:solidFill>
              </a:rPr>
              <a:t>Παραδοσιακή αναφέρεται σε </a:t>
            </a:r>
            <a:r>
              <a:rPr lang="el-GR" altLang="el-GR" sz="2800" b="1" u="sng" smtClean="0">
                <a:solidFill>
                  <a:srgbClr val="FFFF66"/>
                </a:solidFill>
              </a:rPr>
              <a:t>ορισμένες μόνο όψεις </a:t>
            </a:r>
            <a:r>
              <a:rPr lang="el-GR" altLang="el-GR" sz="2800" b="1" smtClean="0">
                <a:solidFill>
                  <a:srgbClr val="FFFF66"/>
                </a:solidFill>
              </a:rPr>
              <a:t>της οργάνωσης μιας γλώσσας (ενώ </a:t>
            </a:r>
            <a:r>
              <a:rPr lang="el-GR" altLang="el-GR" sz="2800" b="1" u="sng" smtClean="0">
                <a:solidFill>
                  <a:srgbClr val="FFFF66"/>
                </a:solidFill>
              </a:rPr>
              <a:t>η επιστημονική  πληρέστερ</a:t>
            </a:r>
            <a:r>
              <a:rPr lang="el-GR" altLang="el-GR" sz="2800" b="1" smtClean="0">
                <a:solidFill>
                  <a:srgbClr val="FFFF66"/>
                </a:solidFill>
              </a:rPr>
              <a:t>η</a:t>
            </a:r>
            <a:r>
              <a:rPr lang="el-GR" altLang="el-GR" sz="2800" b="1" smtClean="0">
                <a:solidFill>
                  <a:schemeClr val="bg1"/>
                </a:solidFill>
              </a:rPr>
              <a:t>).  Αφορά, με άλλα λόγια, μικρό μόνο μέρος της γνώσης που κατέχουν οι ομιλητές (ακόμη και οι αγράμματοι) για τη γλώσσα τους.  </a:t>
            </a:r>
          </a:p>
          <a:p>
            <a:pPr marL="609600" indent="-609600" eaLnBrk="1" hangingPunct="1">
              <a:lnSpc>
                <a:spcPct val="80000"/>
              </a:lnSpc>
              <a:buFontTx/>
              <a:buNone/>
            </a:pPr>
            <a:r>
              <a:rPr lang="el-GR" altLang="el-GR" sz="2800" b="1" smtClean="0">
                <a:solidFill>
                  <a:schemeClr val="bg1"/>
                </a:solidFill>
              </a:rPr>
              <a:t>	Δεν αναφέρεται στο π.χ.</a:t>
            </a:r>
          </a:p>
          <a:p>
            <a:pPr marL="990600" lvl="1" indent="-533400" eaLnBrk="1" hangingPunct="1">
              <a:lnSpc>
                <a:spcPct val="80000"/>
              </a:lnSpc>
            </a:pPr>
            <a:r>
              <a:rPr lang="el-GR" altLang="el-GR" b="1" smtClean="0">
                <a:solidFill>
                  <a:schemeClr val="bg1"/>
                </a:solidFill>
              </a:rPr>
              <a:t> πώς συντάσσονται τα άρθρα με τα ουσιαστικά</a:t>
            </a:r>
          </a:p>
          <a:p>
            <a:pPr marL="990600" lvl="1" indent="-533400" eaLnBrk="1" hangingPunct="1">
              <a:lnSpc>
                <a:spcPct val="80000"/>
              </a:lnSpc>
            </a:pPr>
            <a:r>
              <a:rPr lang="el-GR" altLang="el-GR" b="1" smtClean="0">
                <a:solidFill>
                  <a:schemeClr val="bg1"/>
                </a:solidFill>
              </a:rPr>
              <a:t> κανόνες μετακίνησης λέξεων στην πρόταση όπως </a:t>
            </a:r>
            <a:endParaRPr lang="es-ES" altLang="el-GR" b="1" smtClean="0">
              <a:solidFill>
                <a:schemeClr val="bg1"/>
              </a:solidFill>
            </a:endParaRPr>
          </a:p>
          <a:p>
            <a:pPr marL="1371600" lvl="2" indent="-457200" eaLnBrk="1" hangingPunct="1">
              <a:lnSpc>
                <a:spcPct val="80000"/>
              </a:lnSpc>
              <a:buFontTx/>
              <a:buNone/>
            </a:pPr>
            <a:r>
              <a:rPr lang="el-GR" altLang="el-GR" b="1" smtClean="0">
                <a:solidFill>
                  <a:schemeClr val="bg1"/>
                </a:solidFill>
              </a:rPr>
              <a:t>	</a:t>
            </a:r>
            <a:r>
              <a:rPr lang="el-GR" altLang="el-GR" b="1" i="1" smtClean="0">
                <a:solidFill>
                  <a:srgbClr val="FFFF00"/>
                </a:solidFill>
              </a:rPr>
              <a:t>Ο Γιάννης</a:t>
            </a:r>
            <a:r>
              <a:rPr lang="el-GR" altLang="el-GR" b="1" i="1" smtClean="0">
                <a:solidFill>
                  <a:schemeClr val="bg1"/>
                </a:solidFill>
              </a:rPr>
              <a:t> διάβασε </a:t>
            </a:r>
            <a:r>
              <a:rPr lang="el-GR" altLang="el-GR" b="1" i="1" smtClean="0">
                <a:solidFill>
                  <a:srgbClr val="FFFF66"/>
                </a:solidFill>
              </a:rPr>
              <a:t>ένα βιβλίο για φυτά</a:t>
            </a:r>
            <a:r>
              <a:rPr lang="el-GR" altLang="el-GR" b="1" i="1" smtClean="0">
                <a:solidFill>
                  <a:schemeClr val="bg1"/>
                </a:solidFill>
              </a:rPr>
              <a:t>.  </a:t>
            </a:r>
            <a:r>
              <a:rPr lang="el-GR" altLang="el-GR" b="1" smtClean="0">
                <a:solidFill>
                  <a:schemeClr val="bg1"/>
                </a:solidFill>
              </a:rPr>
              <a:t>→ </a:t>
            </a:r>
          </a:p>
          <a:p>
            <a:pPr marL="1371600" lvl="2" indent="-457200" eaLnBrk="1" hangingPunct="1">
              <a:lnSpc>
                <a:spcPct val="80000"/>
              </a:lnSpc>
              <a:buFontTx/>
              <a:buNone/>
            </a:pPr>
            <a:r>
              <a:rPr lang="el-GR" altLang="el-GR" b="1" smtClean="0">
                <a:solidFill>
                  <a:schemeClr val="bg1"/>
                </a:solidFill>
              </a:rPr>
              <a:t>	</a:t>
            </a:r>
            <a:r>
              <a:rPr lang="el-GR" altLang="el-GR" b="1" i="1" smtClean="0">
                <a:solidFill>
                  <a:srgbClr val="FF6600"/>
                </a:solidFill>
              </a:rPr>
              <a:t>΄</a:t>
            </a:r>
            <a:r>
              <a:rPr lang="el-GR" altLang="el-GR" b="1" i="1" smtClean="0">
                <a:solidFill>
                  <a:srgbClr val="FFFF66"/>
                </a:solidFill>
              </a:rPr>
              <a:t>Ενα βιβλίο για φυτά</a:t>
            </a:r>
            <a:r>
              <a:rPr lang="el-GR" altLang="el-GR" b="1" i="1" smtClean="0">
                <a:solidFill>
                  <a:srgbClr val="FF6600"/>
                </a:solidFill>
              </a:rPr>
              <a:t> </a:t>
            </a:r>
            <a:r>
              <a:rPr lang="el-GR" altLang="el-GR" b="1" i="1" smtClean="0">
                <a:solidFill>
                  <a:schemeClr val="bg1"/>
                </a:solidFill>
              </a:rPr>
              <a:t>διάβασε </a:t>
            </a:r>
            <a:r>
              <a:rPr lang="el-GR" altLang="el-GR" b="1" i="1" smtClean="0">
                <a:solidFill>
                  <a:srgbClr val="FFFF00"/>
                </a:solidFill>
              </a:rPr>
              <a:t>ο Γιάννης</a:t>
            </a:r>
            <a:r>
              <a:rPr lang="el-GR" altLang="el-GR" b="1" i="1" smtClean="0">
                <a:solidFill>
                  <a:schemeClr val="bg1"/>
                </a:solidFill>
              </a:rPr>
              <a:t>.</a:t>
            </a:r>
          </a:p>
          <a:p>
            <a:pPr marL="1371600" lvl="2" indent="-457200" eaLnBrk="1" hangingPunct="1">
              <a:lnSpc>
                <a:spcPct val="80000"/>
              </a:lnSpc>
              <a:buFontTx/>
              <a:buNone/>
            </a:pPr>
            <a:r>
              <a:rPr lang="el-GR" altLang="el-GR" b="1" smtClean="0">
                <a:solidFill>
                  <a:schemeClr val="bg1"/>
                </a:solidFill>
              </a:rPr>
              <a:t>	</a:t>
            </a:r>
            <a:r>
              <a:rPr lang="el-GR" altLang="el-GR" b="1" u="sng" smtClean="0">
                <a:solidFill>
                  <a:schemeClr val="bg1"/>
                </a:solidFill>
              </a:rPr>
              <a:t>αλλά όχι</a:t>
            </a:r>
            <a:r>
              <a:rPr lang="el-GR" altLang="el-GR" b="1" smtClean="0">
                <a:solidFill>
                  <a:schemeClr val="bg1"/>
                </a:solidFill>
              </a:rPr>
              <a:t>  </a:t>
            </a:r>
            <a:r>
              <a:rPr lang="el-GR" altLang="el-GR" b="1" i="1" smtClean="0">
                <a:solidFill>
                  <a:schemeClr val="bg1"/>
                </a:solidFill>
              </a:rPr>
              <a:t>Για φυτά ένα ο Γιάννης βιβλίο διάβασε.</a:t>
            </a:r>
          </a:p>
          <a:p>
            <a:pPr marL="1371600" lvl="2" indent="-457200" eaLnBrk="1" hangingPunct="1">
              <a:lnSpc>
                <a:spcPct val="80000"/>
              </a:lnSpc>
              <a:buFontTx/>
              <a:buNone/>
            </a:pPr>
            <a:endParaRPr lang="el-GR" altLang="el-GR" b="1" i="1" smtClean="0">
              <a:solidFill>
                <a:schemeClr val="bg1"/>
              </a:solidFill>
            </a:endParaRPr>
          </a:p>
          <a:p>
            <a:pPr marL="609600" indent="-609600" eaLnBrk="1" hangingPunct="1">
              <a:lnSpc>
                <a:spcPct val="80000"/>
              </a:lnSpc>
              <a:buFontTx/>
              <a:buNone/>
            </a:pPr>
            <a:endParaRPr lang="el-GR" altLang="el-GR" sz="2000" smtClean="0"/>
          </a:p>
          <a:p>
            <a:pPr marL="609600" indent="-609600"/>
            <a:endParaRPr lang="el-GR" altLang="el-GR" smtClean="0"/>
          </a:p>
        </p:txBody>
      </p:sp>
      <p:sp>
        <p:nvSpPr>
          <p:cNvPr id="2150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B6EB64A-5DB9-427D-A43D-AF1344A7B1B6}" type="slidenum">
              <a:rPr lang="es-ES" altLang="el-GR" sz="1400"/>
              <a:pPr>
                <a:spcBef>
                  <a:spcPct val="0"/>
                </a:spcBef>
                <a:buFontTx/>
                <a:buNone/>
              </a:pPr>
              <a:t>10</a:t>
            </a:fld>
            <a:endParaRPr lang="es-ES" altLang="el-G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p:txBody>
          <a:bodyPr/>
          <a:lstStyle/>
          <a:p>
            <a:pPr marL="609600" indent="-609600" eaLnBrk="1" hangingPunct="1">
              <a:lnSpc>
                <a:spcPct val="80000"/>
              </a:lnSpc>
              <a:buFontTx/>
              <a:buAutoNum type="arabicPeriod" startAt="3"/>
            </a:pPr>
            <a:r>
              <a:rPr lang="el-GR" altLang="el-GR" sz="2800" b="1" smtClean="0">
                <a:solidFill>
                  <a:srgbClr val="FFFF66"/>
                </a:solidFill>
              </a:rPr>
              <a:t>Οι περιγραφές της παραδοσιακής γραμματικής δεν είναι πάντα συμβατές με αυτές της επιστημονικής </a:t>
            </a:r>
          </a:p>
          <a:p>
            <a:pPr marL="609600" indent="-609600" eaLnBrk="1" hangingPunct="1">
              <a:lnSpc>
                <a:spcPct val="80000"/>
              </a:lnSpc>
              <a:buFontTx/>
              <a:buNone/>
            </a:pPr>
            <a:r>
              <a:rPr lang="el-GR" altLang="el-GR" sz="2800" b="1" smtClean="0">
                <a:solidFill>
                  <a:schemeClr val="bg1"/>
                </a:solidFill>
              </a:rPr>
              <a:t>	π.χ. στην επιστημονική τίθενται ερωτήματα σχετικά με το τι είναι πρόθεση ή επίρρημα, </a:t>
            </a:r>
            <a:r>
              <a:rPr lang="en-US" altLang="el-GR" sz="2800" b="1" smtClean="0">
                <a:solidFill>
                  <a:schemeClr val="bg1"/>
                </a:solidFill>
              </a:rPr>
              <a:t> </a:t>
            </a:r>
            <a:r>
              <a:rPr lang="el-GR" altLang="el-GR" sz="2800" b="1" smtClean="0">
                <a:solidFill>
                  <a:schemeClr val="bg1"/>
                </a:solidFill>
              </a:rPr>
              <a:t>ή αναφέρεται το ποιόν  ενέργειας των ρημάτων που δεν απασχολούν την παραδοσιακή γραμματική. </a:t>
            </a:r>
          </a:p>
          <a:p>
            <a:pPr marL="1371600" lvl="2" indent="-457200" eaLnBrk="1" hangingPunct="1">
              <a:lnSpc>
                <a:spcPct val="80000"/>
              </a:lnSpc>
              <a:buFontTx/>
              <a:buNone/>
            </a:pPr>
            <a:endParaRPr lang="el-GR" altLang="el-GR" sz="2000" smtClean="0"/>
          </a:p>
          <a:p>
            <a:pPr marL="609600" indent="-609600"/>
            <a:endParaRPr lang="el-GR"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1D5B239-5E49-466F-8AFC-2CD38EC9B128}" type="slidenum">
              <a:rPr lang="es-ES" altLang="el-GR" sz="1400"/>
              <a:pPr>
                <a:spcBef>
                  <a:spcPct val="0"/>
                </a:spcBef>
                <a:buFontTx/>
                <a:buNone/>
              </a:pPr>
              <a:t>12</a:t>
            </a:fld>
            <a:endParaRPr lang="es-ES" altLang="el-GR" sz="1400"/>
          </a:p>
        </p:txBody>
      </p:sp>
      <p:sp>
        <p:nvSpPr>
          <p:cNvPr id="28674" name="Rectangle 2"/>
          <p:cNvSpPr>
            <a:spLocks noGrp="1" noChangeArrowheads="1"/>
          </p:cNvSpPr>
          <p:nvPr>
            <p:ph type="title"/>
          </p:nvPr>
        </p:nvSpPr>
        <p:spPr>
          <a:xfrm>
            <a:off x="611188" y="188913"/>
            <a:ext cx="7772400" cy="1800225"/>
          </a:xfrm>
          <a:solidFill>
            <a:schemeClr val="hlink"/>
          </a:solidFill>
          <a:ln>
            <a:solidFill>
              <a:schemeClr val="bg1"/>
            </a:solidFill>
          </a:ln>
        </p:spPr>
        <p:txBody>
          <a:bodyPr/>
          <a:lstStyle/>
          <a:p>
            <a:pPr eaLnBrk="1" hangingPunct="1">
              <a:defRPr/>
            </a:pPr>
            <a:r>
              <a:rPr lang="el-GR" sz="3200" b="1" smtClean="0">
                <a:solidFill>
                  <a:srgbClr val="FFFF66"/>
                </a:solidFill>
                <a:effectLst>
                  <a:outerShdw blurRad="38100" dist="38100" dir="2700000" algn="tl">
                    <a:srgbClr val="000000"/>
                  </a:outerShdw>
                </a:effectLst>
              </a:rPr>
              <a:t/>
            </a:r>
            <a:br>
              <a:rPr lang="el-GR" sz="3200" b="1" smtClean="0">
                <a:solidFill>
                  <a:srgbClr val="FFFF66"/>
                </a:solidFill>
                <a:effectLst>
                  <a:outerShdw blurRad="38100" dist="38100" dir="2700000" algn="tl">
                    <a:srgbClr val="000000"/>
                  </a:outerShdw>
                </a:effectLst>
              </a:rPr>
            </a:br>
            <a:r>
              <a:rPr lang="el-GR" sz="3200" b="1" smtClean="0">
                <a:solidFill>
                  <a:schemeClr val="accent2"/>
                </a:solidFill>
                <a:effectLst>
                  <a:outerShdw blurRad="38100" dist="38100" dir="2700000" algn="tl">
                    <a:srgbClr val="000000"/>
                  </a:outerShdw>
                </a:effectLst>
              </a:rPr>
              <a:t>ΣΥΝΤΑΞΗ</a:t>
            </a:r>
            <a:br>
              <a:rPr lang="el-GR" sz="3200" b="1" smtClean="0">
                <a:solidFill>
                  <a:schemeClr val="accent2"/>
                </a:solidFill>
                <a:effectLst>
                  <a:outerShdw blurRad="38100" dist="38100" dir="2700000" algn="tl">
                    <a:srgbClr val="000000"/>
                  </a:outerShdw>
                </a:effectLst>
              </a:rPr>
            </a:br>
            <a:r>
              <a:rPr lang="el-GR" sz="3200" b="1" u="sng" smtClean="0">
                <a:solidFill>
                  <a:schemeClr val="accent2"/>
                </a:solidFill>
              </a:rPr>
              <a:t>Συντακτικές κατηγορίες </a:t>
            </a:r>
            <a:br>
              <a:rPr lang="el-GR" sz="3200" b="1" u="sng" smtClean="0">
                <a:solidFill>
                  <a:schemeClr val="accent2"/>
                </a:solidFill>
              </a:rPr>
            </a:br>
            <a:r>
              <a:rPr lang="el-GR" sz="3200" b="1" u="sng" smtClean="0">
                <a:solidFill>
                  <a:schemeClr val="accent2"/>
                </a:solidFill>
              </a:rPr>
              <a:t>&amp; κανόνες συνδυασμού τους</a:t>
            </a:r>
            <a:r>
              <a:rPr lang="el-GR" sz="2400" b="1" u="sng" smtClean="0">
                <a:solidFill>
                  <a:srgbClr val="FFC000"/>
                </a:solidFill>
              </a:rPr>
              <a:t/>
            </a:r>
            <a:br>
              <a:rPr lang="el-GR" sz="2400" b="1" u="sng" smtClean="0">
                <a:solidFill>
                  <a:srgbClr val="FFC000"/>
                </a:solidFill>
              </a:rPr>
            </a:br>
            <a:endParaRPr lang="el-GR" sz="2400" b="1" u="sng" smtClean="0">
              <a:solidFill>
                <a:srgbClr val="FFC000"/>
              </a:solidFill>
            </a:endParaRPr>
          </a:p>
        </p:txBody>
      </p:sp>
      <p:sp>
        <p:nvSpPr>
          <p:cNvPr id="23556" name="Rectangle 3"/>
          <p:cNvSpPr>
            <a:spLocks noGrp="1" noChangeArrowheads="1"/>
          </p:cNvSpPr>
          <p:nvPr>
            <p:ph type="body" idx="1"/>
          </p:nvPr>
        </p:nvSpPr>
        <p:spPr>
          <a:xfrm>
            <a:off x="0" y="2276475"/>
            <a:ext cx="9144000" cy="4581525"/>
          </a:xfrm>
        </p:spPr>
        <p:txBody>
          <a:bodyPr/>
          <a:lstStyle/>
          <a:p>
            <a:pPr algn="ctr" eaLnBrk="1" hangingPunct="1">
              <a:lnSpc>
                <a:spcPct val="90000"/>
              </a:lnSpc>
              <a:buFontTx/>
              <a:buNone/>
            </a:pPr>
            <a:r>
              <a:rPr lang="el-GR" altLang="el-GR" b="1" u="sng" smtClean="0">
                <a:solidFill>
                  <a:srgbClr val="FFCC66"/>
                </a:solidFill>
              </a:rPr>
              <a:t>Συντακτικές κατηγορίες</a:t>
            </a:r>
          </a:p>
          <a:p>
            <a:pPr eaLnBrk="1" hangingPunct="1">
              <a:lnSpc>
                <a:spcPct val="90000"/>
              </a:lnSpc>
            </a:pPr>
            <a:r>
              <a:rPr lang="el-GR" altLang="el-GR" sz="2600" b="1" smtClean="0">
                <a:solidFill>
                  <a:schemeClr val="bg1"/>
                </a:solidFill>
              </a:rPr>
              <a:t>Αντιστοιχούν περίπου σε ό,τι αποκαλούμε  παραδοσιακά  </a:t>
            </a:r>
            <a:r>
              <a:rPr lang="el-GR" altLang="el-GR" sz="2600" b="1" u="sng" smtClean="0">
                <a:solidFill>
                  <a:schemeClr val="bg1"/>
                </a:solidFill>
              </a:rPr>
              <a:t>μέρη του λόγου</a:t>
            </a:r>
            <a:r>
              <a:rPr lang="el-GR" altLang="el-GR" sz="2600" b="1" smtClean="0">
                <a:solidFill>
                  <a:schemeClr val="bg1"/>
                </a:solidFill>
              </a:rPr>
              <a:t> (π.χ. ρήμα, επίθετο, επίρρημα…)</a:t>
            </a:r>
          </a:p>
          <a:p>
            <a:pPr eaLnBrk="1" hangingPunct="1">
              <a:lnSpc>
                <a:spcPct val="90000"/>
              </a:lnSpc>
            </a:pPr>
            <a:r>
              <a:rPr lang="el-GR" altLang="el-GR" sz="2600" b="1" u="sng" smtClean="0">
                <a:solidFill>
                  <a:srgbClr val="FFFF66"/>
                </a:solidFill>
              </a:rPr>
              <a:t>Κρίσιμο</a:t>
            </a:r>
            <a:r>
              <a:rPr lang="el-GR" altLang="el-GR" sz="2600" b="1" smtClean="0">
                <a:solidFill>
                  <a:schemeClr val="bg1"/>
                </a:solidFill>
              </a:rPr>
              <a:t>:  πρόκειται για </a:t>
            </a:r>
            <a:r>
              <a:rPr lang="el-GR" altLang="el-GR" sz="2600" b="1" i="1" u="sng" smtClean="0">
                <a:solidFill>
                  <a:srgbClr val="FFCC66"/>
                </a:solidFill>
              </a:rPr>
              <a:t>αφηρημένες κατηγορίες</a:t>
            </a:r>
            <a:r>
              <a:rPr lang="el-GR" altLang="el-GR" sz="2600" b="1" u="sng" smtClean="0">
                <a:solidFill>
                  <a:srgbClr val="FFCC66"/>
                </a:solidFill>
              </a:rPr>
              <a:t> ή είδη λέξεων</a:t>
            </a:r>
            <a:r>
              <a:rPr lang="el-GR" altLang="el-GR" sz="2600" b="1" smtClean="0">
                <a:solidFill>
                  <a:schemeClr val="bg1"/>
                </a:solidFill>
              </a:rPr>
              <a:t>.  Ο τεράστιος αριθμός λέξεων κάθε γλώσσας κατηγοριοποιείται σε λίγα μόνο είδη (π.χ. ουσιαστικά: </a:t>
            </a:r>
            <a:r>
              <a:rPr lang="el-GR" altLang="el-GR" sz="2600" b="1" i="1" smtClean="0">
                <a:solidFill>
                  <a:schemeClr val="bg1"/>
                </a:solidFill>
                <a:cs typeface="Times New Roman" panose="02020603050405020304" pitchFamily="18" charset="0"/>
              </a:rPr>
              <a:t> πλοίο</a:t>
            </a:r>
            <a:r>
              <a:rPr lang="el-GR" altLang="el-GR" sz="2600" b="1" smtClean="0">
                <a:solidFill>
                  <a:schemeClr val="bg1"/>
                </a:solidFill>
                <a:cs typeface="Times New Roman" panose="02020603050405020304" pitchFamily="18" charset="0"/>
              </a:rPr>
              <a:t>, </a:t>
            </a:r>
            <a:r>
              <a:rPr lang="el-GR" altLang="el-GR" sz="2600" b="1" i="1" smtClean="0">
                <a:solidFill>
                  <a:schemeClr val="bg1"/>
                </a:solidFill>
                <a:cs typeface="Times New Roman" panose="02020603050405020304" pitchFamily="18" charset="0"/>
              </a:rPr>
              <a:t>γάτα</a:t>
            </a:r>
            <a:r>
              <a:rPr lang="el-GR" altLang="el-GR" sz="2600" b="1" smtClean="0">
                <a:solidFill>
                  <a:schemeClr val="bg1"/>
                </a:solidFill>
                <a:cs typeface="Times New Roman" panose="02020603050405020304" pitchFamily="18" charset="0"/>
              </a:rPr>
              <a:t>, </a:t>
            </a:r>
            <a:r>
              <a:rPr lang="el-GR" altLang="el-GR" sz="2600" b="1" i="1" smtClean="0">
                <a:solidFill>
                  <a:schemeClr val="bg1"/>
                </a:solidFill>
                <a:cs typeface="Times New Roman" panose="02020603050405020304" pitchFamily="18" charset="0"/>
              </a:rPr>
              <a:t>κάθαρση</a:t>
            </a:r>
            <a:r>
              <a:rPr lang="el-GR" altLang="el-GR" sz="2600" b="1" smtClean="0">
                <a:solidFill>
                  <a:schemeClr val="bg1"/>
                </a:solidFill>
                <a:cs typeface="Times New Roman" panose="02020603050405020304" pitchFamily="18" charset="0"/>
              </a:rPr>
              <a:t>, </a:t>
            </a:r>
            <a:r>
              <a:rPr lang="el-GR" altLang="el-GR" sz="2600" b="1" i="1" smtClean="0">
                <a:solidFill>
                  <a:schemeClr val="bg1"/>
                </a:solidFill>
                <a:cs typeface="Times New Roman" panose="02020603050405020304" pitchFamily="18" charset="0"/>
              </a:rPr>
              <a:t>τυποποίηση</a:t>
            </a:r>
            <a:r>
              <a:rPr lang="el-GR" altLang="el-GR" sz="2600" b="1" smtClean="0">
                <a:solidFill>
                  <a:schemeClr val="bg1"/>
                </a:solidFill>
                <a:cs typeface="Times New Roman" panose="02020603050405020304" pitchFamily="18" charset="0"/>
              </a:rPr>
              <a:t>)</a:t>
            </a:r>
            <a:r>
              <a:rPr lang="el-GR" altLang="el-GR" sz="2600" b="1" smtClean="0">
                <a:solidFill>
                  <a:schemeClr val="bg1"/>
                </a:solidFill>
              </a:rPr>
              <a:t>.  </a:t>
            </a:r>
          </a:p>
          <a:p>
            <a:pPr eaLnBrk="1" hangingPunct="1">
              <a:lnSpc>
                <a:spcPct val="90000"/>
              </a:lnSpc>
            </a:pPr>
            <a:r>
              <a:rPr lang="el-GR" altLang="el-GR" sz="2600" b="1" smtClean="0">
                <a:solidFill>
                  <a:schemeClr val="bg1"/>
                </a:solidFill>
              </a:rPr>
              <a:t>Η </a:t>
            </a:r>
            <a:r>
              <a:rPr lang="el-GR" altLang="el-GR" sz="2600" b="1" u="sng" smtClean="0">
                <a:solidFill>
                  <a:schemeClr val="bg1"/>
                </a:solidFill>
              </a:rPr>
              <a:t>επίγνωσή τους προσιτή μόνο μέσα από μαθήματα </a:t>
            </a:r>
            <a:r>
              <a:rPr lang="el-GR" altLang="el-GR" sz="2600" b="1" smtClean="0">
                <a:solidFill>
                  <a:schemeClr val="bg1"/>
                </a:solidFill>
              </a:rPr>
              <a:t>γραμματικής στο σχολείο ή γλωσσολογίας, ενώ άργησε ιστορικά.  </a:t>
            </a:r>
            <a:r>
              <a:rPr lang="el-GR" altLang="el-GR" sz="2600" b="1" u="sng" smtClean="0">
                <a:solidFill>
                  <a:schemeClr val="bg1"/>
                </a:solidFill>
              </a:rPr>
              <a:t>Ασυνείδητη γνώση τους όμως σε όλους</a:t>
            </a:r>
            <a:r>
              <a:rPr lang="el-GR" altLang="el-GR" sz="2600" b="1" smtClean="0">
                <a:solidFill>
                  <a:schemeClr val="bg1"/>
                </a:solidFill>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EE917E3-C08C-4F44-9558-57B9797025FE}" type="slidenum">
              <a:rPr lang="es-ES" altLang="el-GR" sz="1400"/>
              <a:pPr>
                <a:spcBef>
                  <a:spcPct val="0"/>
                </a:spcBef>
                <a:buFontTx/>
                <a:buNone/>
              </a:pPr>
              <a:t>13</a:t>
            </a:fld>
            <a:endParaRPr lang="es-ES" altLang="el-GR" sz="1400"/>
          </a:p>
        </p:txBody>
      </p:sp>
      <p:sp>
        <p:nvSpPr>
          <p:cNvPr id="32770" name="Rectangle 2"/>
          <p:cNvSpPr>
            <a:spLocks noChangeArrowheads="1"/>
          </p:cNvSpPr>
          <p:nvPr/>
        </p:nvSpPr>
        <p:spPr bwMode="auto">
          <a:xfrm>
            <a:off x="381000" y="762000"/>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endParaRPr lang="el-GR" altLang="el-GR" sz="2400">
              <a:solidFill>
                <a:schemeClr val="bg1"/>
              </a:solidFill>
              <a:latin typeface="Georgia" panose="02040502050405020303" pitchFamily="18" charset="0"/>
            </a:endParaRPr>
          </a:p>
        </p:txBody>
      </p:sp>
      <p:sp>
        <p:nvSpPr>
          <p:cNvPr id="32771" name="Rectangle 3"/>
          <p:cNvSpPr>
            <a:spLocks noChangeArrowheads="1"/>
          </p:cNvSpPr>
          <p:nvPr/>
        </p:nvSpPr>
        <p:spPr bwMode="auto">
          <a:xfrm>
            <a:off x="304800" y="0"/>
            <a:ext cx="8534400" cy="523875"/>
          </a:xfrm>
          <a:prstGeom prst="rect">
            <a:avLst/>
          </a:prstGeom>
          <a:noFill/>
          <a:ln w="9525">
            <a:noFill/>
            <a:miter lim="800000"/>
            <a:headEnd/>
            <a:tailEnd/>
          </a:ln>
          <a:effectLst/>
        </p:spPr>
        <p:txBody>
          <a:bodyPr>
            <a:spAutoFit/>
          </a:bodyPr>
          <a:lstStyle/>
          <a:p>
            <a:pPr marL="381000" indent="-381000" algn="ctr" eaLnBrk="1" hangingPunct="1">
              <a:defRPr/>
            </a:pPr>
            <a:r>
              <a:rPr lang="el-GR" sz="2800" b="1" dirty="0">
                <a:solidFill>
                  <a:srgbClr val="FFCC66"/>
                </a:solidFill>
                <a:effectLst>
                  <a:outerShdw blurRad="38100" dist="38100" dir="2700000" algn="tl">
                    <a:srgbClr val="000000"/>
                  </a:outerShdw>
                </a:effectLst>
                <a:latin typeface="Georgia" pitchFamily="18" charset="0"/>
                <a:sym typeface="Wingdings" pitchFamily="2" charset="2"/>
              </a:rPr>
              <a:t>Π.χ.  η συντακτική κατηγορία «Ρήμα»</a:t>
            </a:r>
          </a:p>
        </p:txBody>
      </p:sp>
      <p:sp>
        <p:nvSpPr>
          <p:cNvPr id="25605" name="Rectangle 4"/>
          <p:cNvSpPr>
            <a:spLocks noChangeArrowheads="1"/>
          </p:cNvSpPr>
          <p:nvPr/>
        </p:nvSpPr>
        <p:spPr bwMode="auto">
          <a:xfrm>
            <a:off x="0" y="908050"/>
            <a:ext cx="9144000" cy="557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4625" indent="-174625" defTabSz="241300">
              <a:spcBef>
                <a:spcPct val="20000"/>
              </a:spcBef>
              <a:buChar char="•"/>
              <a:tabLst>
                <a:tab pos="449263" algn="l"/>
              </a:tabLst>
              <a:defRPr sz="3200">
                <a:solidFill>
                  <a:schemeClr val="tx1"/>
                </a:solidFill>
                <a:latin typeface="Times New Roman" panose="02020603050405020304" pitchFamily="18" charset="0"/>
              </a:defRPr>
            </a:lvl1pPr>
            <a:lvl2pPr marL="742950" indent="-285750" defTabSz="241300">
              <a:spcBef>
                <a:spcPct val="20000"/>
              </a:spcBef>
              <a:buChar char="–"/>
              <a:tabLst>
                <a:tab pos="449263" algn="l"/>
              </a:tabLst>
              <a:defRPr sz="2800">
                <a:solidFill>
                  <a:schemeClr val="tx1"/>
                </a:solidFill>
                <a:latin typeface="Times New Roman" panose="02020603050405020304" pitchFamily="18" charset="0"/>
              </a:defRPr>
            </a:lvl2pPr>
            <a:lvl3pPr marL="1143000" indent="-228600" defTabSz="241300">
              <a:spcBef>
                <a:spcPct val="20000"/>
              </a:spcBef>
              <a:buChar char="•"/>
              <a:tabLst>
                <a:tab pos="449263" algn="l"/>
              </a:tabLst>
              <a:defRPr sz="2400">
                <a:solidFill>
                  <a:schemeClr val="tx1"/>
                </a:solidFill>
                <a:latin typeface="Times New Roman" panose="02020603050405020304" pitchFamily="18" charset="0"/>
              </a:defRPr>
            </a:lvl3pPr>
            <a:lvl4pPr marL="1600200" indent="-228600" defTabSz="241300">
              <a:spcBef>
                <a:spcPct val="20000"/>
              </a:spcBef>
              <a:buChar char="–"/>
              <a:tabLst>
                <a:tab pos="449263" algn="l"/>
              </a:tabLst>
              <a:defRPr sz="2000">
                <a:solidFill>
                  <a:schemeClr val="tx1"/>
                </a:solidFill>
                <a:latin typeface="Times New Roman" panose="02020603050405020304" pitchFamily="18" charset="0"/>
              </a:defRPr>
            </a:lvl4pPr>
            <a:lvl5pPr marL="2057400" indent="-228600" defTabSz="241300">
              <a:spcBef>
                <a:spcPct val="20000"/>
              </a:spcBef>
              <a:buChar char="»"/>
              <a:tabLst>
                <a:tab pos="449263" algn="l"/>
              </a:tabLst>
              <a:defRPr sz="2000">
                <a:solidFill>
                  <a:schemeClr val="tx1"/>
                </a:solidFill>
                <a:latin typeface="Times New Roman" panose="02020603050405020304" pitchFamily="18" charset="0"/>
              </a:defRPr>
            </a:lvl5pPr>
            <a:lvl6pPr marL="2514600" indent="-228600" defTabSz="241300" eaLnBrk="0" fontAlgn="base" hangingPunct="0">
              <a:spcBef>
                <a:spcPct val="20000"/>
              </a:spcBef>
              <a:spcAft>
                <a:spcPct val="0"/>
              </a:spcAft>
              <a:buChar char="»"/>
              <a:tabLst>
                <a:tab pos="449263" algn="l"/>
              </a:tabLst>
              <a:defRPr sz="2000">
                <a:solidFill>
                  <a:schemeClr val="tx1"/>
                </a:solidFill>
                <a:latin typeface="Times New Roman" panose="02020603050405020304" pitchFamily="18" charset="0"/>
              </a:defRPr>
            </a:lvl6pPr>
            <a:lvl7pPr marL="2971800" indent="-228600" defTabSz="241300" eaLnBrk="0" fontAlgn="base" hangingPunct="0">
              <a:spcBef>
                <a:spcPct val="20000"/>
              </a:spcBef>
              <a:spcAft>
                <a:spcPct val="0"/>
              </a:spcAft>
              <a:buChar char="»"/>
              <a:tabLst>
                <a:tab pos="449263" algn="l"/>
              </a:tabLst>
              <a:defRPr sz="2000">
                <a:solidFill>
                  <a:schemeClr val="tx1"/>
                </a:solidFill>
                <a:latin typeface="Times New Roman" panose="02020603050405020304" pitchFamily="18" charset="0"/>
              </a:defRPr>
            </a:lvl7pPr>
            <a:lvl8pPr marL="3429000" indent="-228600" defTabSz="241300" eaLnBrk="0" fontAlgn="base" hangingPunct="0">
              <a:spcBef>
                <a:spcPct val="20000"/>
              </a:spcBef>
              <a:spcAft>
                <a:spcPct val="0"/>
              </a:spcAft>
              <a:buChar char="»"/>
              <a:tabLst>
                <a:tab pos="449263" algn="l"/>
              </a:tabLst>
              <a:defRPr sz="2000">
                <a:solidFill>
                  <a:schemeClr val="tx1"/>
                </a:solidFill>
                <a:latin typeface="Times New Roman" panose="02020603050405020304" pitchFamily="18" charset="0"/>
              </a:defRPr>
            </a:lvl8pPr>
            <a:lvl9pPr marL="3886200" indent="-228600" defTabSz="241300" eaLnBrk="0" fontAlgn="base" hangingPunct="0">
              <a:spcBef>
                <a:spcPct val="20000"/>
              </a:spcBef>
              <a:spcAft>
                <a:spcPct val="0"/>
              </a:spcAft>
              <a:buChar char="»"/>
              <a:tabLst>
                <a:tab pos="449263"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u="sng">
                <a:solidFill>
                  <a:schemeClr val="bg1"/>
                </a:solidFill>
                <a:latin typeface="Georgia" panose="02040502050405020303" pitchFamily="18" charset="0"/>
              </a:rPr>
              <a:t>Παραδοσιακός ορισμός</a:t>
            </a:r>
            <a:r>
              <a:rPr lang="el-GR" altLang="el-GR" sz="2800" b="1">
                <a:solidFill>
                  <a:schemeClr val="bg1"/>
                </a:solidFill>
                <a:latin typeface="Georgia" panose="02040502050405020303" pitchFamily="18" charset="0"/>
              </a:rPr>
              <a:t>:</a:t>
            </a:r>
          </a:p>
          <a:p>
            <a:pPr algn="ctr" eaLnBrk="1" hangingPunct="1">
              <a:spcBef>
                <a:spcPct val="0"/>
              </a:spcBef>
              <a:buFontTx/>
              <a:buNone/>
            </a:pPr>
            <a:r>
              <a:rPr lang="el-GR" altLang="el-GR" sz="2800" b="1">
                <a:solidFill>
                  <a:srgbClr val="66FF99"/>
                </a:solidFill>
                <a:latin typeface="Georgia" panose="02040502050405020303" pitchFamily="18" charset="0"/>
              </a:rPr>
              <a:t>ρήματα = λέξεις για </a:t>
            </a:r>
            <a:r>
              <a:rPr lang="el-GR" altLang="el-GR" sz="2800" b="1" u="sng">
                <a:solidFill>
                  <a:srgbClr val="66FF99"/>
                </a:solidFill>
                <a:latin typeface="Georgia" panose="02040502050405020303" pitchFamily="18" charset="0"/>
              </a:rPr>
              <a:t>ενέργειες</a:t>
            </a:r>
          </a:p>
          <a:p>
            <a:pPr algn="ctr" eaLnBrk="1" hangingPunct="1">
              <a:spcBef>
                <a:spcPct val="0"/>
              </a:spcBef>
              <a:buFontTx/>
              <a:buNone/>
            </a:pPr>
            <a:r>
              <a:rPr lang="el-GR" altLang="el-GR" sz="2800" b="1" u="sng">
                <a:solidFill>
                  <a:srgbClr val="FFFF66"/>
                </a:solidFill>
                <a:latin typeface="Georgia" panose="02040502050405020303" pitchFamily="18" charset="0"/>
              </a:rPr>
              <a:t>Όμως</a:t>
            </a:r>
            <a:r>
              <a:rPr lang="el-GR" altLang="el-GR" sz="2800" b="1" u="sng">
                <a:solidFill>
                  <a:srgbClr val="FF6600"/>
                </a:solidFill>
                <a:latin typeface="Georgia" panose="02040502050405020303" pitchFamily="18" charset="0"/>
              </a:rPr>
              <a:t> </a:t>
            </a:r>
            <a:r>
              <a:rPr lang="el-GR" altLang="el-GR" sz="2400" b="1">
                <a:solidFill>
                  <a:srgbClr val="FF6600"/>
                </a:solidFill>
                <a:latin typeface="Georgia" panose="02040502050405020303" pitchFamily="18" charset="0"/>
              </a:rPr>
              <a:t> </a:t>
            </a:r>
            <a:endParaRPr lang="el-GR" altLang="el-GR" sz="2400" b="1">
              <a:solidFill>
                <a:srgbClr val="FF6600"/>
              </a:solidFill>
              <a:latin typeface="Arial" panose="020B0604020202020204" pitchFamily="34" charset="0"/>
            </a:endParaRPr>
          </a:p>
          <a:p>
            <a:pPr algn="ctr" eaLnBrk="1" hangingPunct="1">
              <a:spcBef>
                <a:spcPct val="0"/>
              </a:spcBef>
              <a:buFontTx/>
              <a:buNone/>
            </a:pPr>
            <a:r>
              <a:rPr lang="el-GR" altLang="el-GR" sz="2400" b="1">
                <a:solidFill>
                  <a:schemeClr val="bg1"/>
                </a:solidFill>
                <a:latin typeface="Georgia" panose="02040502050405020303" pitchFamily="18" charset="0"/>
              </a:rPr>
              <a:t>η κατάσταση πιο περίπλοκη:</a:t>
            </a:r>
          </a:p>
          <a:p>
            <a:pPr eaLnBrk="1" hangingPunct="1">
              <a:spcBef>
                <a:spcPct val="0"/>
              </a:spcBef>
            </a:pPr>
            <a:r>
              <a:rPr lang="el-GR" altLang="el-GR" sz="2400" b="1" u="sng">
                <a:solidFill>
                  <a:srgbClr val="66FF99"/>
                </a:solidFill>
                <a:latin typeface="Georgia" panose="02040502050405020303" pitchFamily="18" charset="0"/>
              </a:rPr>
              <a:t>Περιλαμβάνουν μεν ενέργειες </a:t>
            </a:r>
            <a:r>
              <a:rPr lang="el-GR" altLang="el-GR" sz="2400" b="1">
                <a:solidFill>
                  <a:schemeClr val="bg1"/>
                </a:solidFill>
                <a:latin typeface="Georgia" panose="02040502050405020303" pitchFamily="18" charset="0"/>
              </a:rPr>
              <a:t>όπως «κόβω» και «τρέχω» </a:t>
            </a:r>
            <a:r>
              <a:rPr lang="el-GR" altLang="el-GR" sz="2400" b="1" u="sng">
                <a:solidFill>
                  <a:srgbClr val="66FF99"/>
                </a:solidFill>
                <a:latin typeface="Georgia" panose="02040502050405020303" pitchFamily="18" charset="0"/>
              </a:rPr>
              <a:t>αλλά και καταστάσεις</a:t>
            </a:r>
            <a:r>
              <a:rPr lang="el-GR" altLang="el-GR" sz="2400" b="1">
                <a:solidFill>
                  <a:schemeClr val="bg1"/>
                </a:solidFill>
                <a:latin typeface="Georgia" panose="02040502050405020303" pitchFamily="18" charset="0"/>
              </a:rPr>
              <a:t> όπως «φοβάμαι».</a:t>
            </a:r>
          </a:p>
          <a:p>
            <a:pPr eaLnBrk="1" hangingPunct="1">
              <a:spcBef>
                <a:spcPct val="0"/>
              </a:spcBef>
            </a:pPr>
            <a:r>
              <a:rPr lang="el-GR" altLang="el-GR" sz="2400" b="1" u="sng">
                <a:solidFill>
                  <a:srgbClr val="66FF99"/>
                </a:solidFill>
                <a:latin typeface="Georgia" panose="02040502050405020303" pitchFamily="18" charset="0"/>
              </a:rPr>
              <a:t>Ενέργειες σηματοδοτούνται  και από ουσιαστικά </a:t>
            </a:r>
            <a:r>
              <a:rPr lang="el-GR" altLang="el-GR" sz="2400" b="1">
                <a:solidFill>
                  <a:schemeClr val="bg1"/>
                </a:solidFill>
                <a:latin typeface="Georgia" panose="02040502050405020303" pitchFamily="18" charset="0"/>
              </a:rPr>
              <a:t>(π.χ. </a:t>
            </a:r>
            <a:r>
              <a:rPr lang="el-GR" altLang="el-GR" sz="2400" b="1" i="1">
                <a:solidFill>
                  <a:schemeClr val="bg1"/>
                </a:solidFill>
                <a:latin typeface="Georgia" panose="02040502050405020303" pitchFamily="18" charset="0"/>
                <a:sym typeface="Wingdings" panose="05000000000000000000" pitchFamily="2" charset="2"/>
              </a:rPr>
              <a:t>κόψιμο</a:t>
            </a:r>
            <a:r>
              <a:rPr lang="el-GR" altLang="el-GR" sz="2400" b="1">
                <a:solidFill>
                  <a:schemeClr val="bg1"/>
                </a:solidFill>
                <a:latin typeface="Georgia" panose="02040502050405020303" pitchFamily="18" charset="0"/>
                <a:sym typeface="Wingdings" panose="05000000000000000000" pitchFamily="2" charset="2"/>
              </a:rPr>
              <a:t>, </a:t>
            </a:r>
            <a:r>
              <a:rPr lang="el-GR" altLang="el-GR" sz="2400" b="1" i="1">
                <a:solidFill>
                  <a:schemeClr val="bg1"/>
                </a:solidFill>
                <a:latin typeface="Georgia" panose="02040502050405020303" pitchFamily="18" charset="0"/>
                <a:sym typeface="Wingdings" panose="05000000000000000000" pitchFamily="2" charset="2"/>
              </a:rPr>
              <a:t>τρέξιμο</a:t>
            </a:r>
            <a:r>
              <a:rPr lang="el-GR" altLang="el-GR" sz="2400" b="1">
                <a:solidFill>
                  <a:schemeClr val="bg1"/>
                </a:solidFill>
                <a:latin typeface="Georgia" panose="02040502050405020303" pitchFamily="18" charset="0"/>
                <a:sym typeface="Wingdings" panose="05000000000000000000" pitchFamily="2" charset="2"/>
              </a:rPr>
              <a:t>), </a:t>
            </a:r>
            <a:r>
              <a:rPr lang="el-GR" altLang="el-GR" sz="2400" b="1" u="sng">
                <a:solidFill>
                  <a:srgbClr val="66FF99"/>
                </a:solidFill>
                <a:latin typeface="Georgia" panose="02040502050405020303" pitchFamily="18" charset="0"/>
                <a:sym typeface="Wingdings" panose="05000000000000000000" pitchFamily="2" charset="2"/>
              </a:rPr>
              <a:t>καταστάσεις από ουσιαστικά </a:t>
            </a:r>
            <a:r>
              <a:rPr lang="el-GR" altLang="el-GR" sz="2400" b="1">
                <a:solidFill>
                  <a:schemeClr val="bg1"/>
                </a:solidFill>
                <a:latin typeface="Georgia" panose="02040502050405020303" pitchFamily="18" charset="0"/>
                <a:sym typeface="Wingdings" panose="05000000000000000000" pitchFamily="2" charset="2"/>
              </a:rPr>
              <a:t>(π.χ. </a:t>
            </a:r>
            <a:r>
              <a:rPr lang="el-GR" altLang="el-GR" sz="2400" b="1" i="1">
                <a:solidFill>
                  <a:schemeClr val="bg1"/>
                </a:solidFill>
                <a:latin typeface="Georgia" panose="02040502050405020303" pitchFamily="18" charset="0"/>
                <a:sym typeface="Wingdings" panose="05000000000000000000" pitchFamily="2" charset="2"/>
              </a:rPr>
              <a:t>φόβος</a:t>
            </a:r>
            <a:r>
              <a:rPr lang="el-GR" altLang="el-GR" sz="2400" b="1">
                <a:solidFill>
                  <a:schemeClr val="bg1"/>
                </a:solidFill>
                <a:latin typeface="Georgia" panose="02040502050405020303" pitchFamily="18" charset="0"/>
                <a:sym typeface="Wingdings" panose="05000000000000000000" pitchFamily="2" charset="2"/>
              </a:rPr>
              <a:t>), </a:t>
            </a:r>
            <a:r>
              <a:rPr lang="el-GR" altLang="el-GR" sz="2400" b="1" u="sng">
                <a:solidFill>
                  <a:schemeClr val="bg1"/>
                </a:solidFill>
                <a:latin typeface="Georgia" panose="02040502050405020303" pitchFamily="18" charset="0"/>
                <a:sym typeface="Wingdings" panose="05000000000000000000" pitchFamily="2" charset="2"/>
              </a:rPr>
              <a:t>μετοχές </a:t>
            </a:r>
            <a:r>
              <a:rPr lang="el-GR" altLang="el-GR" sz="2400" b="1">
                <a:solidFill>
                  <a:schemeClr val="bg1"/>
                </a:solidFill>
                <a:latin typeface="Georgia" panose="02040502050405020303" pitchFamily="18" charset="0"/>
                <a:sym typeface="Wingdings" panose="05000000000000000000" pitchFamily="2" charset="2"/>
              </a:rPr>
              <a:t>(π.χ. </a:t>
            </a:r>
            <a:r>
              <a:rPr lang="el-GR" altLang="el-GR" sz="2400" b="1" i="1">
                <a:solidFill>
                  <a:schemeClr val="bg1"/>
                </a:solidFill>
                <a:latin typeface="Georgia" panose="02040502050405020303" pitchFamily="18" charset="0"/>
                <a:sym typeface="Wingdings" panose="05000000000000000000" pitchFamily="2" charset="2"/>
              </a:rPr>
              <a:t>είμαι φοβισμένος</a:t>
            </a:r>
            <a:r>
              <a:rPr lang="el-GR" altLang="el-GR" sz="2400" b="1">
                <a:solidFill>
                  <a:schemeClr val="bg1"/>
                </a:solidFill>
                <a:latin typeface="Georgia" panose="02040502050405020303" pitchFamily="18" charset="0"/>
                <a:sym typeface="Wingdings" panose="05000000000000000000" pitchFamily="2" charset="2"/>
              </a:rPr>
              <a:t>) </a:t>
            </a:r>
            <a:r>
              <a:rPr lang="el-GR" altLang="el-GR" sz="2400" b="1" u="sng">
                <a:solidFill>
                  <a:srgbClr val="66FF99"/>
                </a:solidFill>
                <a:latin typeface="Georgia" panose="02040502050405020303" pitchFamily="18" charset="0"/>
                <a:sym typeface="Wingdings" panose="05000000000000000000" pitchFamily="2" charset="2"/>
              </a:rPr>
              <a:t>και επίθετα</a:t>
            </a:r>
            <a:r>
              <a:rPr lang="el-GR" altLang="el-GR" sz="2400" b="1" u="sng">
                <a:solidFill>
                  <a:schemeClr val="bg1"/>
                </a:solidFill>
                <a:latin typeface="Georgia" panose="02040502050405020303" pitchFamily="18" charset="0"/>
                <a:sym typeface="Wingdings" panose="05000000000000000000" pitchFamily="2" charset="2"/>
              </a:rPr>
              <a:t> </a:t>
            </a:r>
            <a:r>
              <a:rPr lang="el-GR" altLang="el-GR" sz="2400" b="1">
                <a:solidFill>
                  <a:schemeClr val="bg1"/>
                </a:solidFill>
                <a:latin typeface="Georgia" panose="02040502050405020303" pitchFamily="18" charset="0"/>
                <a:sym typeface="Wingdings" panose="05000000000000000000" pitchFamily="2" charset="2"/>
              </a:rPr>
              <a:t>(π.χ. </a:t>
            </a:r>
            <a:r>
              <a:rPr lang="el-GR" altLang="el-GR" sz="2400" b="1" i="1">
                <a:solidFill>
                  <a:schemeClr val="bg1"/>
                </a:solidFill>
                <a:latin typeface="Georgia" panose="02040502050405020303" pitchFamily="18" charset="0"/>
                <a:sym typeface="Wingdings" panose="05000000000000000000" pitchFamily="2" charset="2"/>
              </a:rPr>
              <a:t>έντρομος</a:t>
            </a:r>
            <a:r>
              <a:rPr lang="el-GR" altLang="el-GR" sz="2400" b="1">
                <a:solidFill>
                  <a:schemeClr val="bg1"/>
                </a:solidFill>
                <a:latin typeface="Georgia" panose="02040502050405020303" pitchFamily="18" charset="0"/>
                <a:sym typeface="Wingdings" panose="05000000000000000000" pitchFamily="2" charset="2"/>
              </a:rPr>
              <a:t>).</a:t>
            </a:r>
          </a:p>
          <a:p>
            <a:pPr algn="ctr" eaLnBrk="1" hangingPunct="1">
              <a:spcBef>
                <a:spcPct val="0"/>
              </a:spcBef>
              <a:buFontTx/>
              <a:buNone/>
            </a:pPr>
            <a:r>
              <a:rPr lang="el-GR" altLang="el-GR" sz="2400" b="1">
                <a:solidFill>
                  <a:schemeClr val="bg1"/>
                </a:solidFill>
                <a:latin typeface="Georgia" panose="02040502050405020303" pitchFamily="18" charset="0"/>
                <a:sym typeface="Wingdings" panose="05000000000000000000" pitchFamily="2" charset="2"/>
              </a:rPr>
              <a:t>▼</a:t>
            </a:r>
          </a:p>
          <a:p>
            <a:pPr algn="ctr" eaLnBrk="1" hangingPunct="1">
              <a:spcBef>
                <a:spcPct val="0"/>
              </a:spcBef>
              <a:buFontTx/>
              <a:buNone/>
            </a:pPr>
            <a:r>
              <a:rPr lang="el-GR" altLang="el-GR" sz="2800" b="1">
                <a:solidFill>
                  <a:schemeClr val="bg1"/>
                </a:solidFill>
                <a:sym typeface="Wingdings" panose="05000000000000000000" pitchFamily="2" charset="2"/>
              </a:rPr>
              <a:t>Δεν μπορούν εντέλει να </a:t>
            </a:r>
            <a:r>
              <a:rPr lang="el-GR" altLang="el-GR" sz="2800" b="1">
                <a:solidFill>
                  <a:srgbClr val="FFCC66"/>
                </a:solidFill>
                <a:sym typeface="Wingdings" panose="05000000000000000000" pitchFamily="2" charset="2"/>
              </a:rPr>
              <a:t>οριστούν με βάση </a:t>
            </a:r>
          </a:p>
          <a:p>
            <a:pPr algn="ctr" eaLnBrk="1" hangingPunct="1">
              <a:spcBef>
                <a:spcPct val="0"/>
              </a:spcBef>
              <a:buFontTx/>
              <a:buNone/>
            </a:pPr>
            <a:r>
              <a:rPr lang="el-GR" altLang="el-GR" sz="2800" b="1">
                <a:solidFill>
                  <a:srgbClr val="FFCC66"/>
                </a:solidFill>
                <a:sym typeface="Wingdings" panose="05000000000000000000" pitchFamily="2" charset="2"/>
              </a:rPr>
              <a:t> μόνο το νόημά τους</a:t>
            </a:r>
          </a:p>
          <a:p>
            <a:pPr algn="ctr" eaLnBrk="1" hangingPunct="1">
              <a:spcBef>
                <a:spcPct val="0"/>
              </a:spcBef>
              <a:buFontTx/>
              <a:buNone/>
            </a:pPr>
            <a:r>
              <a:rPr lang="el-GR" altLang="el-GR" sz="2800" b="1">
                <a:solidFill>
                  <a:srgbClr val="FFCC66"/>
                </a:solidFill>
                <a:sym typeface="Wingdings" panose="05000000000000000000" pitchFamily="2" charset="2"/>
              </a:rPr>
              <a:t>αλλά το πώς συνδυάζονται με άλλες κατηγορίες λέξεων</a:t>
            </a:r>
            <a:endParaRPr lang="el-GR" altLang="el-GR" sz="2800" b="1">
              <a:solidFill>
                <a:schemeClr val="bg1"/>
              </a:solidFill>
              <a:sym typeface="Wingdings" panose="05000000000000000000"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nodePh="1">
                                  <p:stCondLst>
                                    <p:cond delay="0"/>
                                  </p:stCondLst>
                                  <p:endCondLst>
                                    <p:cond evt="begin" delay="0">
                                      <p:tn val="5"/>
                                    </p:cond>
                                  </p:endCondLst>
                                  <p:childTnLst>
                                    <p:set>
                                      <p:cBhvr>
                                        <p:cTn id="6" dur="1" fill="hold">
                                          <p:stCondLst>
                                            <p:cond delay="0"/>
                                          </p:stCondLst>
                                        </p:cTn>
                                        <p:tgtEl>
                                          <p:spTgt spid="32770"/>
                                        </p:tgtEl>
                                        <p:attrNameLst>
                                          <p:attrName>style.visibility</p:attrName>
                                        </p:attrNameLst>
                                      </p:cBhvr>
                                      <p:to>
                                        <p:strVal val="visible"/>
                                      </p:to>
                                    </p:set>
                                    <p:anim calcmode="lin" valueType="num">
                                      <p:cBhvr>
                                        <p:cTn id="7" dur="500" fill="hold"/>
                                        <p:tgtEl>
                                          <p:spTgt spid="32770"/>
                                        </p:tgtEl>
                                        <p:attrNameLst>
                                          <p:attrName>ppt_w</p:attrName>
                                        </p:attrNameLst>
                                      </p:cBhvr>
                                      <p:tavLst>
                                        <p:tav tm="0">
                                          <p:val>
                                            <p:fltVal val="0"/>
                                          </p:val>
                                        </p:tav>
                                        <p:tav tm="100000">
                                          <p:val>
                                            <p:strVal val="#ppt_w"/>
                                          </p:val>
                                        </p:tav>
                                      </p:tavLst>
                                    </p:anim>
                                    <p:anim calcmode="lin" valueType="num">
                                      <p:cBhvr>
                                        <p:cTn id="8" dur="500" fill="hold"/>
                                        <p:tgtEl>
                                          <p:spTgt spid="3277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179388" y="260350"/>
            <a:ext cx="8785225" cy="5835650"/>
          </a:xfrm>
        </p:spPr>
        <p:txBody>
          <a:bodyPr/>
          <a:lstStyle/>
          <a:p>
            <a:pPr algn="ctr">
              <a:buFontTx/>
              <a:buNone/>
            </a:pPr>
            <a:r>
              <a:rPr lang="el-GR" altLang="el-GR" b="1" smtClean="0">
                <a:solidFill>
                  <a:srgbClr val="FFFF66"/>
                </a:solidFill>
              </a:rPr>
              <a:t>Πρόταση =  </a:t>
            </a:r>
          </a:p>
          <a:p>
            <a:pPr algn="ctr">
              <a:buFontTx/>
              <a:buNone/>
            </a:pPr>
            <a:r>
              <a:rPr lang="el-GR" altLang="el-GR" b="1" smtClean="0">
                <a:solidFill>
                  <a:srgbClr val="FFFF66"/>
                </a:solidFill>
              </a:rPr>
              <a:t>Ονοματική Φράση +  Ρηματική φράση</a:t>
            </a:r>
          </a:p>
          <a:p>
            <a:pPr algn="ctr">
              <a:buFontTx/>
              <a:buNone/>
            </a:pPr>
            <a:endParaRPr lang="el-GR" altLang="el-GR" b="1" smtClean="0">
              <a:solidFill>
                <a:srgbClr val="FFFF66"/>
              </a:solidFill>
            </a:endParaRPr>
          </a:p>
        </p:txBody>
      </p:sp>
      <p:sp>
        <p:nvSpPr>
          <p:cNvPr id="113670" name="Text Box 6"/>
          <p:cNvSpPr txBox="1">
            <a:spLocks noChangeArrowheads="1"/>
          </p:cNvSpPr>
          <p:nvPr/>
        </p:nvSpPr>
        <p:spPr bwMode="auto">
          <a:xfrm>
            <a:off x="0" y="2276475"/>
            <a:ext cx="4427538" cy="259238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eaLnBrk="1" hangingPunct="1">
              <a:defRPr/>
            </a:pPr>
            <a:r>
              <a:rPr lang="el-GR" sz="2800" b="1">
                <a:solidFill>
                  <a:srgbClr val="FFFF66"/>
                </a:solidFill>
              </a:rPr>
              <a:t>Ονοματική φράση</a:t>
            </a:r>
            <a:r>
              <a:rPr lang="el-GR" sz="2800" b="1">
                <a:solidFill>
                  <a:schemeClr val="bg1"/>
                </a:solidFill>
              </a:rPr>
              <a:t> =  </a:t>
            </a:r>
          </a:p>
          <a:p>
            <a:pPr algn="ctr" eaLnBrk="1" hangingPunct="1">
              <a:defRPr/>
            </a:pPr>
            <a:r>
              <a:rPr lang="el-GR" sz="2800" b="1">
                <a:solidFill>
                  <a:schemeClr val="bg1"/>
                </a:solidFill>
              </a:rPr>
              <a:t>‘Αρθρο + Επίθετο + Ουσιαστικό</a:t>
            </a:r>
          </a:p>
          <a:p>
            <a:pPr eaLnBrk="1" hangingPunct="1">
              <a:defRPr/>
            </a:pPr>
            <a:endParaRPr lang="el-GR" sz="2800" b="1">
              <a:solidFill>
                <a:schemeClr val="bg1"/>
              </a:solidFill>
            </a:endParaRPr>
          </a:p>
          <a:p>
            <a:pPr algn="ctr" eaLnBrk="1" hangingPunct="1">
              <a:defRPr/>
            </a:pPr>
            <a:r>
              <a:rPr lang="el-GR" sz="2800" b="1" i="1">
                <a:solidFill>
                  <a:srgbClr val="FFCC66"/>
                </a:solidFill>
              </a:rPr>
              <a:t>Το κίτρινο μολύβι</a:t>
            </a:r>
            <a:r>
              <a:rPr lang="el-GR" b="1">
                <a:solidFill>
                  <a:schemeClr val="bg1"/>
                </a:solidFill>
              </a:rPr>
              <a:t> </a:t>
            </a:r>
          </a:p>
          <a:p>
            <a:pPr eaLnBrk="1" hangingPunct="1">
              <a:defRPr/>
            </a:pPr>
            <a:r>
              <a:rPr lang="el-GR">
                <a:solidFill>
                  <a:schemeClr val="bg1"/>
                </a:solidFill>
              </a:rPr>
              <a:t> </a:t>
            </a:r>
          </a:p>
        </p:txBody>
      </p:sp>
      <p:sp>
        <p:nvSpPr>
          <p:cNvPr id="113671" name="Text Box 7"/>
          <p:cNvSpPr txBox="1">
            <a:spLocks noChangeArrowheads="1"/>
          </p:cNvSpPr>
          <p:nvPr/>
        </p:nvSpPr>
        <p:spPr bwMode="auto">
          <a:xfrm>
            <a:off x="5508625" y="2205038"/>
            <a:ext cx="3095625" cy="222726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eaLnBrk="1" hangingPunct="1">
              <a:defRPr/>
            </a:pPr>
            <a:r>
              <a:rPr lang="el-GR" sz="2800" b="1">
                <a:solidFill>
                  <a:srgbClr val="FFFF66"/>
                </a:solidFill>
              </a:rPr>
              <a:t>Ρηματική Φράση</a:t>
            </a:r>
            <a:r>
              <a:rPr lang="el-GR" sz="2800" b="1">
                <a:solidFill>
                  <a:schemeClr val="bg1"/>
                </a:solidFill>
              </a:rPr>
              <a:t> =</a:t>
            </a:r>
          </a:p>
          <a:p>
            <a:pPr algn="ctr" eaLnBrk="1" hangingPunct="1">
              <a:defRPr/>
            </a:pPr>
            <a:r>
              <a:rPr lang="el-GR" sz="2800" b="1">
                <a:solidFill>
                  <a:schemeClr val="bg1"/>
                </a:solidFill>
              </a:rPr>
              <a:t>Ρήμα + επίρρημα</a:t>
            </a:r>
          </a:p>
          <a:p>
            <a:pPr algn="ctr" eaLnBrk="1" hangingPunct="1">
              <a:defRPr/>
            </a:pPr>
            <a:endParaRPr lang="el-GR" sz="2800" b="1">
              <a:solidFill>
                <a:schemeClr val="bg1"/>
              </a:solidFill>
            </a:endParaRPr>
          </a:p>
          <a:p>
            <a:pPr algn="ctr" eaLnBrk="1" hangingPunct="1">
              <a:defRPr/>
            </a:pPr>
            <a:r>
              <a:rPr lang="el-GR" sz="2800" b="1" i="1">
                <a:solidFill>
                  <a:srgbClr val="FFCC66"/>
                </a:solidFill>
              </a:rPr>
              <a:t>χάθηκε χθες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3CFC97D-B8EB-45E6-BF10-24FF788F35DD}" type="slidenum">
              <a:rPr lang="es-ES" altLang="el-GR" sz="1400"/>
              <a:pPr>
                <a:spcBef>
                  <a:spcPct val="0"/>
                </a:spcBef>
                <a:buFontTx/>
                <a:buNone/>
              </a:pPr>
              <a:t>15</a:t>
            </a:fld>
            <a:endParaRPr lang="es-ES" altLang="el-GR" sz="1400"/>
          </a:p>
        </p:txBody>
      </p:sp>
      <p:sp>
        <p:nvSpPr>
          <p:cNvPr id="28675" name="Rectangle 2"/>
          <p:cNvSpPr>
            <a:spLocks noGrp="1" noChangeArrowheads="1"/>
          </p:cNvSpPr>
          <p:nvPr>
            <p:ph type="title"/>
          </p:nvPr>
        </p:nvSpPr>
        <p:spPr>
          <a:xfrm>
            <a:off x="0" y="188913"/>
            <a:ext cx="9144000" cy="2303462"/>
          </a:xfrm>
        </p:spPr>
        <p:txBody>
          <a:bodyPr/>
          <a:lstStyle/>
          <a:p>
            <a:pPr eaLnBrk="1" hangingPunct="1"/>
            <a:r>
              <a:rPr lang="el-GR" altLang="el-GR" sz="2800" b="1" smtClean="0">
                <a:solidFill>
                  <a:srgbClr val="FFFF66"/>
                </a:solidFill>
                <a:sym typeface="Wingdings" panose="05000000000000000000" pitchFamily="2" charset="2"/>
              </a:rPr>
              <a:t/>
            </a:r>
            <a:br>
              <a:rPr lang="el-GR" altLang="el-GR" sz="2800" b="1" smtClean="0">
                <a:solidFill>
                  <a:srgbClr val="FFFF66"/>
                </a:solidFill>
                <a:sym typeface="Wingdings" panose="05000000000000000000" pitchFamily="2" charset="2"/>
              </a:rPr>
            </a:br>
            <a:r>
              <a:rPr lang="el-GR" altLang="el-GR" sz="3200" b="1" smtClean="0">
                <a:solidFill>
                  <a:srgbClr val="FFFF66"/>
                </a:solidFill>
                <a:sym typeface="Wingdings" panose="05000000000000000000" pitchFamily="2" charset="2"/>
              </a:rPr>
              <a:t>Εάν συντακτικές κατηγορίες </a:t>
            </a:r>
            <a:br>
              <a:rPr lang="el-GR" altLang="el-GR" sz="3200" b="1" smtClean="0">
                <a:solidFill>
                  <a:srgbClr val="FFFF66"/>
                </a:solidFill>
                <a:sym typeface="Wingdings" panose="05000000000000000000" pitchFamily="2" charset="2"/>
              </a:rPr>
            </a:br>
            <a:r>
              <a:rPr lang="el-GR" altLang="el-GR" sz="3200" b="1" smtClean="0">
                <a:solidFill>
                  <a:srgbClr val="FFFF66"/>
                </a:solidFill>
                <a:sym typeface="Wingdings" panose="05000000000000000000" pitchFamily="2" charset="2"/>
              </a:rPr>
              <a:t>θεωρητικά δύσκολες  </a:t>
            </a:r>
            <a:br>
              <a:rPr lang="el-GR" altLang="el-GR" sz="3200" b="1" smtClean="0">
                <a:solidFill>
                  <a:srgbClr val="FFFF66"/>
                </a:solidFill>
                <a:sym typeface="Wingdings" panose="05000000000000000000" pitchFamily="2" charset="2"/>
              </a:rPr>
            </a:br>
            <a:r>
              <a:rPr lang="el-GR" altLang="el-GR" sz="3200" b="1" smtClean="0">
                <a:solidFill>
                  <a:srgbClr val="FFFF66"/>
                </a:solidFill>
                <a:sym typeface="Wingdings" panose="05000000000000000000" pitchFamily="2" charset="2"/>
              </a:rPr>
              <a:t>επειδή αφηρημένες </a:t>
            </a:r>
            <a:br>
              <a:rPr lang="el-GR" altLang="el-GR" sz="3200" b="1" smtClean="0">
                <a:solidFill>
                  <a:srgbClr val="FFFF66"/>
                </a:solidFill>
                <a:sym typeface="Wingdings" panose="05000000000000000000" pitchFamily="2" charset="2"/>
              </a:rPr>
            </a:br>
            <a:r>
              <a:rPr lang="el-GR" altLang="el-GR" sz="3200" b="1" smtClean="0">
                <a:solidFill>
                  <a:srgbClr val="FFFF66"/>
                </a:solidFill>
                <a:sym typeface="Wingdings" panose="05000000000000000000" pitchFamily="2" charset="2"/>
              </a:rPr>
              <a:t>και όχι εύκολο να οριστούν με βάση το νόημα,</a:t>
            </a:r>
            <a:br>
              <a:rPr lang="el-GR" altLang="el-GR" sz="3200" b="1" smtClean="0">
                <a:solidFill>
                  <a:srgbClr val="FFFF66"/>
                </a:solidFill>
                <a:sym typeface="Wingdings" panose="05000000000000000000" pitchFamily="2" charset="2"/>
              </a:rPr>
            </a:br>
            <a:r>
              <a:rPr lang="el-GR" altLang="el-GR" sz="3200" b="1" u="sng" smtClean="0">
                <a:solidFill>
                  <a:srgbClr val="FFFF66"/>
                </a:solidFill>
                <a:sym typeface="Wingdings" panose="05000000000000000000" pitchFamily="2" charset="2"/>
              </a:rPr>
              <a:t>πώς τις μαθαίνει  τό παιδί</a:t>
            </a:r>
            <a:r>
              <a:rPr lang="el-GR" altLang="el-GR" sz="3200" b="1" smtClean="0">
                <a:solidFill>
                  <a:srgbClr val="FFFF66"/>
                </a:solidFill>
                <a:sym typeface="Wingdings" panose="05000000000000000000" pitchFamily="2" charset="2"/>
              </a:rPr>
              <a:t>;</a:t>
            </a:r>
            <a:r>
              <a:rPr lang="el-GR" altLang="el-GR" sz="3200" smtClean="0">
                <a:solidFill>
                  <a:srgbClr val="FFFF66"/>
                </a:solidFill>
                <a:sym typeface="Wingdings" panose="05000000000000000000" pitchFamily="2" charset="2"/>
              </a:rPr>
              <a:t/>
            </a:r>
            <a:br>
              <a:rPr lang="el-GR" altLang="el-GR" sz="3200" smtClean="0">
                <a:solidFill>
                  <a:srgbClr val="FFFF66"/>
                </a:solidFill>
                <a:sym typeface="Wingdings" panose="05000000000000000000" pitchFamily="2" charset="2"/>
              </a:rPr>
            </a:br>
            <a:endParaRPr lang="el-GR" altLang="el-GR" sz="3200" smtClean="0">
              <a:solidFill>
                <a:srgbClr val="FFFF66"/>
              </a:solidFill>
              <a:sym typeface="Wingdings" panose="05000000000000000000" pitchFamily="2" charset="2"/>
            </a:endParaRPr>
          </a:p>
        </p:txBody>
      </p:sp>
      <p:sp>
        <p:nvSpPr>
          <p:cNvPr id="28676" name="Rectangle 3"/>
          <p:cNvSpPr>
            <a:spLocks noGrp="1" noChangeArrowheads="1"/>
          </p:cNvSpPr>
          <p:nvPr>
            <p:ph type="body" idx="1"/>
          </p:nvPr>
        </p:nvSpPr>
        <p:spPr>
          <a:xfrm>
            <a:off x="0" y="2565400"/>
            <a:ext cx="8964613" cy="3935413"/>
          </a:xfrm>
        </p:spPr>
        <p:txBody>
          <a:bodyPr/>
          <a:lstStyle/>
          <a:p>
            <a:pPr eaLnBrk="1" hangingPunct="1">
              <a:spcBef>
                <a:spcPct val="0"/>
              </a:spcBef>
            </a:pPr>
            <a:endParaRPr lang="el-GR" altLang="el-GR" sz="2800" u="sng" smtClean="0">
              <a:solidFill>
                <a:srgbClr val="FFFF66"/>
              </a:solidFill>
              <a:sym typeface="Wingdings" panose="05000000000000000000" pitchFamily="2" charset="2"/>
            </a:endParaRPr>
          </a:p>
          <a:p>
            <a:pPr eaLnBrk="1" hangingPunct="1">
              <a:spcBef>
                <a:spcPct val="0"/>
              </a:spcBef>
            </a:pPr>
            <a:r>
              <a:rPr lang="el-GR" altLang="el-GR" sz="2800" b="1" u="sng" smtClean="0">
                <a:solidFill>
                  <a:srgbClr val="FFFF66"/>
                </a:solidFill>
                <a:sym typeface="Wingdings" panose="05000000000000000000" pitchFamily="2" charset="2"/>
              </a:rPr>
              <a:t>Νατιβισμός</a:t>
            </a:r>
            <a:r>
              <a:rPr lang="el-GR" altLang="el-GR" sz="2800" b="1" smtClean="0">
                <a:solidFill>
                  <a:schemeClr val="bg1"/>
                </a:solidFill>
                <a:sym typeface="Wingdings" panose="05000000000000000000" pitchFamily="2" charset="2"/>
              </a:rPr>
              <a:t>: πρέπει να υποθέσουμε </a:t>
            </a:r>
            <a:r>
              <a:rPr lang="el-GR" altLang="el-GR" sz="2800" b="1" u="sng" smtClean="0">
                <a:solidFill>
                  <a:schemeClr val="bg1"/>
                </a:solidFill>
                <a:sym typeface="Wingdings" panose="05000000000000000000" pitchFamily="2" charset="2"/>
              </a:rPr>
              <a:t>έμφυτη γνώση της σύνταξης</a:t>
            </a:r>
            <a:r>
              <a:rPr lang="el-GR" altLang="el-GR" sz="2800" b="1" smtClean="0">
                <a:solidFill>
                  <a:schemeClr val="bg1"/>
                </a:solidFill>
                <a:sym typeface="Wingdings" panose="05000000000000000000" pitchFamily="2" charset="2"/>
              </a:rPr>
              <a:t>. </a:t>
            </a:r>
          </a:p>
          <a:p>
            <a:pPr algn="ctr" eaLnBrk="1" hangingPunct="1">
              <a:spcBef>
                <a:spcPct val="0"/>
              </a:spcBef>
              <a:buFontTx/>
              <a:buNone/>
            </a:pPr>
            <a:endParaRPr lang="el-GR" altLang="el-GR" sz="2800" b="1" smtClean="0">
              <a:solidFill>
                <a:schemeClr val="bg1"/>
              </a:solidFill>
              <a:sym typeface="Wingdings" panose="05000000000000000000" pitchFamily="2" charset="2"/>
            </a:endParaRPr>
          </a:p>
          <a:p>
            <a:pPr eaLnBrk="1" hangingPunct="1">
              <a:spcBef>
                <a:spcPct val="0"/>
              </a:spcBef>
            </a:pPr>
            <a:r>
              <a:rPr lang="el-GR" altLang="el-GR" sz="2800" b="1" u="sng" smtClean="0">
                <a:solidFill>
                  <a:srgbClr val="FFFF66"/>
                </a:solidFill>
                <a:sym typeface="Wingdings" panose="05000000000000000000" pitchFamily="2" charset="2"/>
              </a:rPr>
              <a:t>Κονστρουκτιβισμός</a:t>
            </a:r>
            <a:r>
              <a:rPr lang="el-GR" altLang="el-GR" sz="2800" b="1" smtClean="0">
                <a:solidFill>
                  <a:schemeClr val="bg1"/>
                </a:solidFill>
                <a:sym typeface="Wingdings" panose="05000000000000000000" pitchFamily="2" charset="2"/>
              </a:rPr>
              <a:t>: το παιδί </a:t>
            </a:r>
            <a:r>
              <a:rPr lang="el-GR" altLang="el-GR" sz="2800" b="1" u="sng" smtClean="0">
                <a:solidFill>
                  <a:schemeClr val="bg1"/>
                </a:solidFill>
                <a:sym typeface="Wingdings" panose="05000000000000000000" pitchFamily="2" charset="2"/>
              </a:rPr>
              <a:t>ανακαλύπτει σταδιακά </a:t>
            </a:r>
            <a:r>
              <a:rPr lang="el-GR" altLang="el-GR" sz="2800" b="1" smtClean="0">
                <a:solidFill>
                  <a:schemeClr val="bg1"/>
                </a:solidFill>
                <a:sym typeface="Wingdings" panose="05000000000000000000" pitchFamily="2" charset="2"/>
              </a:rPr>
              <a:t>τις συντακτικές κατηγορίες. </a:t>
            </a:r>
            <a:r>
              <a:rPr lang="el-GR" altLang="el-GR" sz="2800" b="1" u="sng" smtClean="0">
                <a:solidFill>
                  <a:schemeClr val="bg1"/>
                </a:solidFill>
                <a:sym typeface="Wingdings" panose="05000000000000000000" pitchFamily="2" charset="2"/>
              </a:rPr>
              <a:t>Εντοπίζει αρχικά πιο προσιτές τους ιδιότητες</a:t>
            </a:r>
            <a:r>
              <a:rPr lang="el-GR" altLang="el-GR" sz="2800" b="1" smtClean="0">
                <a:solidFill>
                  <a:schemeClr val="bg1"/>
                </a:solidFill>
                <a:sym typeface="Wingdings" panose="05000000000000000000" pitchFamily="2" charset="2"/>
              </a:rPr>
              <a:t>: π.χ. τα περισσότερα ρήματα -ακόμη κι αν όχι όλα- αναφέρονται σε ενέργειες και επιδέχονται ορισμένου τύπου καταλήξεις.  </a:t>
            </a:r>
          </a:p>
          <a:p>
            <a:pPr eaLnBrk="1" hangingPunct="1"/>
            <a:endParaRPr lang="el-GR" altLang="el-GR"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17F4CB9-B2DB-4D32-96C3-B4F3D5E4F90A}" type="slidenum">
              <a:rPr lang="es-ES" altLang="el-GR" sz="1400"/>
              <a:pPr>
                <a:spcBef>
                  <a:spcPct val="0"/>
                </a:spcBef>
                <a:buFontTx/>
                <a:buNone/>
              </a:pPr>
              <a:t>16</a:t>
            </a:fld>
            <a:endParaRPr lang="es-ES" altLang="el-GR" sz="1400"/>
          </a:p>
        </p:txBody>
      </p:sp>
      <p:sp>
        <p:nvSpPr>
          <p:cNvPr id="30723"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endParaRPr lang="el-GR" altLang="el-GR" sz="2800" smtClean="0">
              <a:solidFill>
                <a:srgbClr val="FFCC66"/>
              </a:solidFill>
            </a:endParaRPr>
          </a:p>
          <a:p>
            <a:pPr eaLnBrk="1" hangingPunct="1">
              <a:lnSpc>
                <a:spcPct val="90000"/>
              </a:lnSpc>
              <a:buFontTx/>
              <a:buNone/>
            </a:pPr>
            <a:r>
              <a:rPr lang="el-GR" altLang="el-GR" sz="3000" b="1" smtClean="0">
                <a:solidFill>
                  <a:srgbClr val="FFCC66"/>
                </a:solidFill>
              </a:rPr>
              <a:t>Διαγλωσσικές διαφορές στις συντακτικές κατηγορίες</a:t>
            </a:r>
            <a:r>
              <a:rPr lang="el-GR" altLang="el-GR" sz="2600" b="1" smtClean="0">
                <a:solidFill>
                  <a:schemeClr val="bg1"/>
                </a:solidFill>
              </a:rPr>
              <a:t>,</a:t>
            </a:r>
            <a:r>
              <a:rPr lang="el-GR" altLang="el-GR" sz="2600" b="1" smtClean="0">
                <a:solidFill>
                  <a:srgbClr val="FFCC66"/>
                </a:solidFill>
              </a:rPr>
              <a:t> </a:t>
            </a:r>
            <a:r>
              <a:rPr lang="el-GR" altLang="el-GR" sz="2600" b="1" smtClean="0">
                <a:solidFill>
                  <a:schemeClr val="bg1"/>
                </a:solidFill>
              </a:rPr>
              <a:t>π.χ.</a:t>
            </a:r>
          </a:p>
          <a:p>
            <a:pPr lvl="1" eaLnBrk="1" hangingPunct="1">
              <a:lnSpc>
                <a:spcPct val="90000"/>
              </a:lnSpc>
            </a:pPr>
            <a:r>
              <a:rPr lang="el-GR" altLang="el-GR" b="1" u="sng" smtClean="0">
                <a:solidFill>
                  <a:schemeClr val="bg1"/>
                </a:solidFill>
              </a:rPr>
              <a:t>Ορισμένες, όπως ρήμα και ουσιαστικό, απαντώνται  στις περισσότερες γλώσσες, αλλά ακόμη κι αυτές </a:t>
            </a:r>
            <a:r>
              <a:rPr lang="en-US" altLang="el-GR" b="1" u="sng" smtClean="0">
                <a:solidFill>
                  <a:schemeClr val="bg1"/>
                </a:solidFill>
              </a:rPr>
              <a:t> </a:t>
            </a:r>
            <a:r>
              <a:rPr lang="el-GR" altLang="el-GR" b="1" u="sng" smtClean="0">
                <a:solidFill>
                  <a:schemeClr val="bg1"/>
                </a:solidFill>
              </a:rPr>
              <a:t>όχι</a:t>
            </a:r>
            <a:r>
              <a:rPr lang="el-GR" altLang="el-GR" b="1" smtClean="0">
                <a:solidFill>
                  <a:schemeClr val="bg1"/>
                </a:solidFill>
              </a:rPr>
              <a:t> σε όλες τις γλώσσες (π.χ. Ινδιάνικη γλώσσα Νούτκα δεν διακρίνει τα δύο αυτά μέρη του λόγου).   </a:t>
            </a:r>
          </a:p>
          <a:p>
            <a:pPr lvl="1" eaLnBrk="1" hangingPunct="1">
              <a:lnSpc>
                <a:spcPct val="90000"/>
              </a:lnSpc>
            </a:pPr>
            <a:r>
              <a:rPr lang="el-GR" altLang="el-GR" b="1" u="sng" smtClean="0">
                <a:solidFill>
                  <a:schemeClr val="bg1"/>
                </a:solidFill>
              </a:rPr>
              <a:t>Άλλες, όπως το άρθρο, δεν παρατηρούνται σε πολλές</a:t>
            </a:r>
            <a:r>
              <a:rPr lang="el-GR" altLang="el-GR" b="1" smtClean="0">
                <a:solidFill>
                  <a:schemeClr val="bg1"/>
                </a:solidFill>
              </a:rPr>
              <a:t> </a:t>
            </a:r>
            <a:r>
              <a:rPr lang="el-GR" altLang="el-GR" b="1" u="sng" smtClean="0">
                <a:solidFill>
                  <a:schemeClr val="bg1"/>
                </a:solidFill>
              </a:rPr>
              <a:t>γλώσσες</a:t>
            </a:r>
            <a:r>
              <a:rPr lang="el-GR" altLang="el-GR" b="1" smtClean="0">
                <a:solidFill>
                  <a:schemeClr val="bg1"/>
                </a:solidFill>
              </a:rPr>
              <a:t> (π.χ. ρωσική, τουρκική).</a:t>
            </a:r>
          </a:p>
          <a:p>
            <a:pPr eaLnBrk="1" hangingPunct="1">
              <a:lnSpc>
                <a:spcPct val="90000"/>
              </a:lnSpc>
              <a:buFontTx/>
              <a:buNone/>
            </a:pPr>
            <a:r>
              <a:rPr lang="el-GR" altLang="el-GR" sz="3000" b="1" smtClean="0">
                <a:solidFill>
                  <a:srgbClr val="FFCC66"/>
                </a:solidFill>
              </a:rPr>
              <a:t>Διαγλωσσικές διαφορές στους συντακτικούς κανόνες</a:t>
            </a:r>
            <a:r>
              <a:rPr lang="el-GR" altLang="el-GR" sz="3000" b="1" smtClean="0">
                <a:solidFill>
                  <a:schemeClr val="bg1"/>
                </a:solidFill>
              </a:rPr>
              <a:t>,</a:t>
            </a:r>
            <a:r>
              <a:rPr lang="el-GR" altLang="el-GR" sz="2600" b="1" smtClean="0">
                <a:solidFill>
                  <a:schemeClr val="bg1"/>
                </a:solidFill>
              </a:rPr>
              <a:t> π.χ.  </a:t>
            </a:r>
          </a:p>
          <a:p>
            <a:pPr lvl="1" eaLnBrk="1" hangingPunct="1">
              <a:lnSpc>
                <a:spcPct val="90000"/>
              </a:lnSpc>
            </a:pPr>
            <a:r>
              <a:rPr lang="el-GR" altLang="el-GR" b="1" smtClean="0">
                <a:solidFill>
                  <a:srgbClr val="FF6600"/>
                </a:solidFill>
              </a:rPr>
              <a:t>Άρθρο</a:t>
            </a:r>
            <a:r>
              <a:rPr lang="el-GR" altLang="el-GR" b="1" smtClean="0">
                <a:solidFill>
                  <a:schemeClr val="bg1"/>
                </a:solidFill>
              </a:rPr>
              <a:t> + </a:t>
            </a:r>
            <a:r>
              <a:rPr lang="el-GR" altLang="el-GR" b="1" smtClean="0">
                <a:solidFill>
                  <a:srgbClr val="FFFF00"/>
                </a:solidFill>
              </a:rPr>
              <a:t>ουσιαστικό</a:t>
            </a:r>
            <a:r>
              <a:rPr lang="el-GR" altLang="el-GR" b="1" smtClean="0">
                <a:solidFill>
                  <a:schemeClr val="bg1"/>
                </a:solidFill>
              </a:rPr>
              <a:t> (π.χ. ελληνικά, αγγλικά)</a:t>
            </a:r>
          </a:p>
          <a:p>
            <a:pPr lvl="1" eaLnBrk="1" hangingPunct="1">
              <a:lnSpc>
                <a:spcPct val="90000"/>
              </a:lnSpc>
            </a:pPr>
            <a:r>
              <a:rPr lang="el-GR" altLang="el-GR" b="1" smtClean="0">
                <a:solidFill>
                  <a:srgbClr val="FFFF00"/>
                </a:solidFill>
              </a:rPr>
              <a:t>Ουσιαστικό</a:t>
            </a:r>
            <a:r>
              <a:rPr lang="el-GR" altLang="el-GR" b="1" smtClean="0">
                <a:solidFill>
                  <a:schemeClr val="bg1"/>
                </a:solidFill>
              </a:rPr>
              <a:t> + </a:t>
            </a:r>
            <a:r>
              <a:rPr lang="el-GR" altLang="el-GR" b="1" smtClean="0">
                <a:solidFill>
                  <a:srgbClr val="FF6600"/>
                </a:solidFill>
              </a:rPr>
              <a:t>άρθρο</a:t>
            </a:r>
            <a:r>
              <a:rPr lang="el-GR" altLang="el-GR" b="1" smtClean="0">
                <a:solidFill>
                  <a:schemeClr val="bg1"/>
                </a:solidFill>
              </a:rPr>
              <a:t> (π.χ. βουλγαρικά, σουηδικά)</a:t>
            </a:r>
          </a:p>
          <a:p>
            <a:pPr lvl="1" eaLnBrk="1" hangingPunct="1">
              <a:lnSpc>
                <a:spcPct val="90000"/>
              </a:lnSpc>
            </a:pPr>
            <a:r>
              <a:rPr lang="el-GR" altLang="el-GR" b="1" smtClean="0">
                <a:solidFill>
                  <a:schemeClr val="bg1"/>
                </a:solidFill>
              </a:rPr>
              <a:t>Δεν υπάρχουν αναφορικές προτάσεις στα τουρκικά παρά μόνο  μετοχές όπως συνήθως και στα αρχαία ελληνικά  (</a:t>
            </a:r>
            <a:r>
              <a:rPr lang="el-GR" altLang="el-GR" b="1" i="1" smtClean="0">
                <a:solidFill>
                  <a:schemeClr val="bg1"/>
                </a:solidFill>
              </a:rPr>
              <a:t>αυτοί που συμμετέχουν = οι συμμετέχοντες).</a:t>
            </a:r>
            <a:endParaRPr lang="el-GR" altLang="el-GR" b="1" smtClean="0">
              <a:solidFill>
                <a:schemeClr val="bg1"/>
              </a:solidFill>
            </a:endParaRPr>
          </a:p>
          <a:p>
            <a:pPr lvl="1" eaLnBrk="1" hangingPunct="1">
              <a:lnSpc>
                <a:spcPct val="90000"/>
              </a:lnSpc>
            </a:pPr>
            <a:endParaRPr lang="el-GR" altLang="el-GR"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DD6B8F7-2A9D-4E96-BCF9-E28AF7E60489}" type="slidenum">
              <a:rPr lang="es-ES" altLang="el-GR" sz="1400"/>
              <a:pPr>
                <a:spcBef>
                  <a:spcPct val="0"/>
                </a:spcBef>
                <a:buFontTx/>
                <a:buNone/>
              </a:pPr>
              <a:t>17</a:t>
            </a:fld>
            <a:endParaRPr lang="es-ES" altLang="el-GR" sz="1400"/>
          </a:p>
        </p:txBody>
      </p:sp>
      <p:sp>
        <p:nvSpPr>
          <p:cNvPr id="29698" name="Rectangle 2"/>
          <p:cNvSpPr>
            <a:spLocks noGrp="1" noChangeArrowheads="1"/>
          </p:cNvSpPr>
          <p:nvPr>
            <p:ph type="title"/>
          </p:nvPr>
        </p:nvSpPr>
        <p:spPr>
          <a:xfrm>
            <a:off x="827088" y="188913"/>
            <a:ext cx="7772400" cy="863600"/>
          </a:xfrm>
          <a:solidFill>
            <a:schemeClr val="hlink"/>
          </a:solidFill>
          <a:ln>
            <a:solidFill>
              <a:schemeClr val="bg1"/>
            </a:solidFill>
          </a:ln>
        </p:spPr>
        <p:txBody>
          <a:bodyPr/>
          <a:lstStyle/>
          <a:p>
            <a:pPr eaLnBrk="1" hangingPunct="1">
              <a:defRPr/>
            </a:pPr>
            <a:r>
              <a:rPr lang="el-GR" sz="3600" b="1" smtClean="0">
                <a:solidFill>
                  <a:srgbClr val="FF0000"/>
                </a:solidFill>
                <a:effectLst>
                  <a:outerShdw blurRad="38100" dist="38100" dir="2700000" algn="tl">
                    <a:srgbClr val="000000"/>
                  </a:outerShdw>
                </a:effectLst>
              </a:rPr>
              <a:t>ΜΟΡΦΟΛΟΓΙΑ</a:t>
            </a:r>
          </a:p>
        </p:txBody>
      </p:sp>
      <p:sp>
        <p:nvSpPr>
          <p:cNvPr id="29699" name="Rectangle 3"/>
          <p:cNvSpPr>
            <a:spLocks noGrp="1" noChangeArrowheads="1"/>
          </p:cNvSpPr>
          <p:nvPr>
            <p:ph type="body" idx="1"/>
          </p:nvPr>
        </p:nvSpPr>
        <p:spPr>
          <a:xfrm>
            <a:off x="0" y="1357313"/>
            <a:ext cx="9144000" cy="5500687"/>
          </a:xfrm>
        </p:spPr>
        <p:txBody>
          <a:bodyPr/>
          <a:lstStyle/>
          <a:p>
            <a:pPr eaLnBrk="1" hangingPunct="1">
              <a:lnSpc>
                <a:spcPct val="80000"/>
              </a:lnSpc>
              <a:spcAft>
                <a:spcPct val="50000"/>
              </a:spcAft>
              <a:defRPr/>
            </a:pPr>
            <a:r>
              <a:rPr lang="el-GR" sz="2800" b="1" smtClean="0">
                <a:solidFill>
                  <a:srgbClr val="FFCC66"/>
                </a:solidFill>
              </a:rPr>
              <a:t>Μορφολογικές κατηγορίες</a:t>
            </a:r>
            <a:r>
              <a:rPr lang="el-GR" sz="2800" b="1" smtClean="0">
                <a:solidFill>
                  <a:schemeClr val="bg1"/>
                </a:solidFill>
              </a:rPr>
              <a:t>:  π.χ. Φωνή, Χρόνος, Έγκλιση, Πρόσωπο, Πτώση, Αριθμός, Γένος.</a:t>
            </a:r>
          </a:p>
          <a:p>
            <a:pPr eaLnBrk="1" hangingPunct="1">
              <a:lnSpc>
                <a:spcPct val="80000"/>
              </a:lnSpc>
              <a:spcAft>
                <a:spcPct val="50000"/>
              </a:spcAft>
              <a:defRPr/>
            </a:pPr>
            <a:r>
              <a:rPr lang="el-GR" sz="2800" b="1" smtClean="0">
                <a:solidFill>
                  <a:srgbClr val="66FF99"/>
                </a:solidFill>
              </a:rPr>
              <a:t>Πολύ αφηρημένες </a:t>
            </a:r>
            <a:r>
              <a:rPr lang="el-GR" sz="2800" b="1" smtClean="0">
                <a:solidFill>
                  <a:schemeClr val="bg1"/>
                </a:solidFill>
              </a:rPr>
              <a:t>κατηγορίες όμως, γιατί:</a:t>
            </a:r>
          </a:p>
          <a:p>
            <a:pPr lvl="1" eaLnBrk="1" hangingPunct="1">
              <a:lnSpc>
                <a:spcPct val="80000"/>
              </a:lnSpc>
              <a:spcAft>
                <a:spcPct val="50000"/>
              </a:spcAft>
              <a:defRPr/>
            </a:pPr>
            <a:r>
              <a:rPr lang="el-GR" b="1" smtClean="0">
                <a:solidFill>
                  <a:srgbClr val="66FF99"/>
                </a:solidFill>
              </a:rPr>
              <a:t>Εμφανίζουν επιμέρους διαφοροποιήσεις</a:t>
            </a:r>
            <a:r>
              <a:rPr lang="el-GR" sz="2400" b="1" smtClean="0">
                <a:solidFill>
                  <a:schemeClr val="bg1"/>
                </a:solidFill>
              </a:rPr>
              <a:t>, π.χ. Αριθμός:  ενικός, πληθυντικός.  Χρόνος: αόριστος, παρατατικός, μέλλοντας… που ονομάζονται </a:t>
            </a:r>
            <a:r>
              <a:rPr lang="el-GR" sz="2400" b="1" smtClean="0">
                <a:solidFill>
                  <a:srgbClr val="FFCC66"/>
                </a:solidFill>
              </a:rPr>
              <a:t>γραμματικά </a:t>
            </a:r>
            <a:r>
              <a:rPr lang="el-GR" sz="2400" b="1" smtClean="0">
                <a:solidFill>
                  <a:srgbClr val="FFCC66"/>
                </a:solidFill>
                <a:effectLst>
                  <a:outerShdw blurRad="38100" dist="38100" dir="2700000" algn="tl">
                    <a:srgbClr val="000000"/>
                  </a:outerShdw>
                </a:effectLst>
              </a:rPr>
              <a:t>μορφήματα</a:t>
            </a:r>
            <a:r>
              <a:rPr lang="el-GR" sz="2400" b="1" smtClean="0">
                <a:solidFill>
                  <a:schemeClr val="bg1"/>
                </a:solidFill>
              </a:rPr>
              <a:t>.  Εκδηλώνονται στις λέξεις μέσα από τμήματά τους (καταλήξεις και προθήματα κυρίως) που ονομάζονται </a:t>
            </a:r>
            <a:r>
              <a:rPr lang="el-GR" sz="2400" b="1" smtClean="0">
                <a:solidFill>
                  <a:srgbClr val="FFCC66"/>
                </a:solidFill>
                <a:effectLst>
                  <a:outerShdw blurRad="38100" dist="38100" dir="2700000" algn="tl">
                    <a:srgbClr val="000000"/>
                  </a:outerShdw>
                </a:effectLst>
              </a:rPr>
              <a:t>μορφές</a:t>
            </a:r>
            <a:r>
              <a:rPr lang="el-GR" sz="2400" b="1" smtClean="0">
                <a:solidFill>
                  <a:schemeClr val="bg1"/>
                </a:solidFill>
                <a:effectLst>
                  <a:outerShdw blurRad="38100" dist="38100" dir="2700000" algn="tl">
                    <a:srgbClr val="000000"/>
                  </a:outerShdw>
                </a:effectLst>
              </a:rPr>
              <a:t>.</a:t>
            </a:r>
          </a:p>
          <a:p>
            <a:pPr lvl="1" eaLnBrk="1" hangingPunct="1">
              <a:lnSpc>
                <a:spcPct val="80000"/>
              </a:lnSpc>
              <a:spcAft>
                <a:spcPct val="50000"/>
              </a:spcAft>
              <a:defRPr/>
            </a:pPr>
            <a:r>
              <a:rPr lang="el-GR" b="1" smtClean="0">
                <a:solidFill>
                  <a:srgbClr val="66FF99"/>
                </a:solidFill>
                <a:effectLst>
                  <a:outerShdw blurRad="38100" dist="38100" dir="2700000" algn="tl">
                    <a:srgbClr val="000000"/>
                  </a:outerShdw>
                </a:effectLst>
                <a:cs typeface="Times New Roman" pitchFamily="18" charset="0"/>
              </a:rPr>
              <a:t>΄Ε</a:t>
            </a:r>
            <a:r>
              <a:rPr lang="el-GR" b="1" smtClean="0">
                <a:solidFill>
                  <a:srgbClr val="66FF99"/>
                </a:solidFill>
                <a:cs typeface="Times New Roman" pitchFamily="18" charset="0"/>
              </a:rPr>
              <a:t>να</a:t>
            </a:r>
            <a:r>
              <a:rPr lang="el-GR" b="1" smtClean="0">
                <a:solidFill>
                  <a:srgbClr val="66FF99"/>
                </a:solidFill>
              </a:rPr>
              <a:t> γραμματικό μόρφημα εκδηλώνεται με πολλές μορφές</a:t>
            </a:r>
            <a:r>
              <a:rPr lang="el-GR" sz="2400" b="1" smtClean="0">
                <a:solidFill>
                  <a:srgbClr val="66FF99"/>
                </a:solidFill>
              </a:rPr>
              <a:t> </a:t>
            </a:r>
            <a:r>
              <a:rPr lang="el-GR" sz="2400" b="1" smtClean="0">
                <a:solidFill>
                  <a:schemeClr val="bg1"/>
                </a:solidFill>
              </a:rPr>
              <a:t>(π.χ. Πληθυντικός Αριθμός: </a:t>
            </a:r>
            <a:r>
              <a:rPr lang="el-GR" sz="2400" b="1" i="1" smtClean="0">
                <a:solidFill>
                  <a:schemeClr val="bg1"/>
                </a:solidFill>
              </a:rPr>
              <a:t>άνθρωπ</a:t>
            </a:r>
            <a:r>
              <a:rPr lang="el-GR" sz="2400" b="1" i="1" smtClean="0">
                <a:solidFill>
                  <a:srgbClr val="FF6600"/>
                </a:solidFill>
              </a:rPr>
              <a:t>οι</a:t>
            </a:r>
            <a:r>
              <a:rPr lang="el-GR" sz="2400" b="1" smtClean="0">
                <a:solidFill>
                  <a:schemeClr val="bg1"/>
                </a:solidFill>
              </a:rPr>
              <a:t>, </a:t>
            </a:r>
            <a:r>
              <a:rPr lang="el-GR" sz="2400" b="1" i="1" smtClean="0">
                <a:solidFill>
                  <a:schemeClr val="bg1"/>
                </a:solidFill>
              </a:rPr>
              <a:t>πολίτ</a:t>
            </a:r>
            <a:r>
              <a:rPr lang="el-GR" sz="2400" b="1" i="1" smtClean="0">
                <a:solidFill>
                  <a:srgbClr val="FF6600"/>
                </a:solidFill>
              </a:rPr>
              <a:t>ες</a:t>
            </a:r>
            <a:r>
              <a:rPr lang="el-GR" sz="2400" b="1" smtClean="0">
                <a:solidFill>
                  <a:schemeClr val="bg1"/>
                </a:solidFill>
              </a:rPr>
              <a:t>, </a:t>
            </a:r>
            <a:r>
              <a:rPr lang="el-GR" sz="2400" b="1" i="1" smtClean="0">
                <a:solidFill>
                  <a:schemeClr val="bg1"/>
                </a:solidFill>
              </a:rPr>
              <a:t>άτομ</a:t>
            </a:r>
            <a:r>
              <a:rPr lang="el-GR" sz="2400" b="1" i="1" smtClean="0">
                <a:solidFill>
                  <a:srgbClr val="FF6600"/>
                </a:solidFill>
              </a:rPr>
              <a:t>α</a:t>
            </a:r>
            <a:r>
              <a:rPr lang="el-GR" sz="2400" b="1" smtClean="0">
                <a:solidFill>
                  <a:schemeClr val="bg1"/>
                </a:solidFill>
              </a:rPr>
              <a:t>...) </a:t>
            </a:r>
            <a:r>
              <a:rPr lang="el-GR" sz="2400" b="1" smtClean="0">
                <a:solidFill>
                  <a:srgbClr val="66FF99"/>
                </a:solidFill>
              </a:rPr>
              <a:t>και το αντίστροφο,  δηλ. η ίδια μορφή δηλώνει διάφορες έννοιες  </a:t>
            </a:r>
            <a:r>
              <a:rPr lang="el-GR" sz="2400" b="1" smtClean="0">
                <a:solidFill>
                  <a:schemeClr val="bg1"/>
                </a:solidFill>
              </a:rPr>
              <a:t>(π.χ. πρόσωπο, αριθμός, χρόνος και φωνή μέσα από την ίδια κατάληξη: </a:t>
            </a:r>
            <a:r>
              <a:rPr lang="el-GR" sz="2400" b="1" i="1" smtClean="0">
                <a:solidFill>
                  <a:schemeClr val="bg1"/>
                </a:solidFill>
              </a:rPr>
              <a:t>γράφ</a:t>
            </a:r>
            <a:r>
              <a:rPr lang="el-GR" sz="2400" b="1" i="1" smtClean="0">
                <a:solidFill>
                  <a:srgbClr val="FF6600"/>
                </a:solidFill>
              </a:rPr>
              <a:t>ω</a:t>
            </a:r>
            <a:r>
              <a:rPr lang="el-GR" sz="2400" b="1" i="1" smtClean="0">
                <a:solidFill>
                  <a:schemeClr val="bg1"/>
                </a:solidFill>
              </a:rPr>
              <a:t>-έγραφ</a:t>
            </a:r>
            <a:r>
              <a:rPr lang="el-GR" sz="2400" b="1" i="1" smtClean="0">
                <a:solidFill>
                  <a:srgbClr val="FF6600"/>
                </a:solidFill>
              </a:rPr>
              <a:t>α, </a:t>
            </a:r>
            <a:r>
              <a:rPr lang="el-GR" sz="2400" b="1" i="1" smtClean="0">
                <a:solidFill>
                  <a:schemeClr val="bg1"/>
                </a:solidFill>
              </a:rPr>
              <a:t>γράφ</a:t>
            </a:r>
            <a:r>
              <a:rPr lang="el-GR" sz="2400" b="1" i="1" smtClean="0">
                <a:solidFill>
                  <a:srgbClr val="FF6600"/>
                </a:solidFill>
              </a:rPr>
              <a:t>ομαι</a:t>
            </a:r>
            <a:r>
              <a:rPr lang="el-GR" sz="2400" b="1" smtClean="0">
                <a:solidFill>
                  <a:schemeClr val="bg1"/>
                </a:solidFill>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E955D0E-853E-40A5-8597-070845FA57E6}" type="slidenum">
              <a:rPr lang="es-ES" altLang="el-GR" sz="1400"/>
              <a:pPr>
                <a:spcBef>
                  <a:spcPct val="0"/>
                </a:spcBef>
                <a:buFontTx/>
                <a:buNone/>
              </a:pPr>
              <a:t>18</a:t>
            </a:fld>
            <a:endParaRPr lang="es-ES" altLang="el-GR" sz="1400"/>
          </a:p>
        </p:txBody>
      </p:sp>
      <p:sp>
        <p:nvSpPr>
          <p:cNvPr id="34819" name="Rectangle 2"/>
          <p:cNvSpPr>
            <a:spLocks noGrp="1" noChangeArrowheads="1"/>
          </p:cNvSpPr>
          <p:nvPr>
            <p:ph type="title"/>
          </p:nvPr>
        </p:nvSpPr>
        <p:spPr>
          <a:xfrm>
            <a:off x="539750" y="285750"/>
            <a:ext cx="8280400" cy="1214438"/>
          </a:xfrm>
        </p:spPr>
        <p:txBody>
          <a:bodyPr/>
          <a:lstStyle/>
          <a:p>
            <a:pPr eaLnBrk="1" hangingPunct="1"/>
            <a:r>
              <a:rPr lang="el-GR" altLang="el-GR" sz="2800" b="1" smtClean="0">
                <a:solidFill>
                  <a:srgbClr val="FFCC66"/>
                </a:solidFill>
              </a:rPr>
              <a:t>Πρόβλημα για το παιδί</a:t>
            </a:r>
            <a:r>
              <a:rPr lang="el-GR" altLang="el-GR" sz="2800" b="1" smtClean="0">
                <a:solidFill>
                  <a:schemeClr val="bg1"/>
                </a:solidFill>
              </a:rPr>
              <a:t>:</a:t>
            </a:r>
            <a:br>
              <a:rPr lang="el-GR" altLang="el-GR" sz="2800" b="1" smtClean="0">
                <a:solidFill>
                  <a:schemeClr val="bg1"/>
                </a:solidFill>
              </a:rPr>
            </a:br>
            <a:r>
              <a:rPr lang="el-GR" altLang="el-GR" sz="2800" b="1" u="sng" smtClean="0">
                <a:solidFill>
                  <a:schemeClr val="bg1"/>
                </a:solidFill>
              </a:rPr>
              <a:t>πώς ανακαλύπτει αυτές τις αφηρημένες κατηγορίες;</a:t>
            </a:r>
          </a:p>
        </p:txBody>
      </p:sp>
      <p:sp>
        <p:nvSpPr>
          <p:cNvPr id="34820" name="Rectangle 3"/>
          <p:cNvSpPr>
            <a:spLocks noGrp="1" noChangeArrowheads="1"/>
          </p:cNvSpPr>
          <p:nvPr>
            <p:ph type="body" idx="1"/>
          </p:nvPr>
        </p:nvSpPr>
        <p:spPr>
          <a:xfrm>
            <a:off x="0" y="1857375"/>
            <a:ext cx="9144000" cy="5000625"/>
          </a:xfrm>
        </p:spPr>
        <p:txBody>
          <a:bodyPr/>
          <a:lstStyle/>
          <a:p>
            <a:pPr eaLnBrk="1" hangingPunct="1">
              <a:lnSpc>
                <a:spcPct val="80000"/>
              </a:lnSpc>
            </a:pPr>
            <a:r>
              <a:rPr lang="el-GR" altLang="el-GR" sz="2800" b="1" smtClean="0">
                <a:solidFill>
                  <a:srgbClr val="66FF99"/>
                </a:solidFill>
              </a:rPr>
              <a:t>Ακούει μεγάλη ποικιλία λέξεων</a:t>
            </a:r>
            <a:r>
              <a:rPr lang="el-GR" altLang="el-GR" sz="2800" b="1" smtClean="0">
                <a:solidFill>
                  <a:schemeClr val="bg1"/>
                </a:solidFill>
              </a:rPr>
              <a:t>, κάποιες μόνο από αυτές σε διαφορετικούς γραμματικούς τύπους.  </a:t>
            </a:r>
          </a:p>
          <a:p>
            <a:pPr eaLnBrk="1" hangingPunct="1">
              <a:lnSpc>
                <a:spcPct val="80000"/>
              </a:lnSpc>
              <a:buFontTx/>
              <a:buNone/>
            </a:pPr>
            <a:endParaRPr lang="el-GR" altLang="el-GR" sz="2800" b="1" smtClean="0">
              <a:solidFill>
                <a:schemeClr val="bg1"/>
              </a:solidFill>
            </a:endParaRPr>
          </a:p>
          <a:p>
            <a:pPr eaLnBrk="1" hangingPunct="1">
              <a:lnSpc>
                <a:spcPct val="80000"/>
              </a:lnSpc>
            </a:pPr>
            <a:r>
              <a:rPr lang="el-GR" altLang="el-GR" sz="2800" b="1" smtClean="0">
                <a:solidFill>
                  <a:srgbClr val="66FF99"/>
                </a:solidFill>
              </a:rPr>
              <a:t>Πρέπει μέσα από αυτή την ποικιλία λέξεων και τύπων να εντοπίσει το κοινό στοιχείο τους</a:t>
            </a:r>
            <a:r>
              <a:rPr lang="el-GR" altLang="el-GR" sz="2800" b="1" smtClean="0">
                <a:solidFill>
                  <a:schemeClr val="bg1"/>
                </a:solidFill>
              </a:rPr>
              <a:t>. </a:t>
            </a:r>
          </a:p>
          <a:p>
            <a:pPr eaLnBrk="1" hangingPunct="1">
              <a:lnSpc>
                <a:spcPct val="80000"/>
              </a:lnSpc>
              <a:spcAft>
                <a:spcPct val="50000"/>
              </a:spcAft>
              <a:buFontTx/>
              <a:buNone/>
            </a:pPr>
            <a:r>
              <a:rPr lang="el-GR" altLang="el-GR" sz="2400" b="1" smtClean="0">
                <a:solidFill>
                  <a:schemeClr val="bg1"/>
                </a:solidFill>
              </a:rPr>
              <a:t>	Π.χ. </a:t>
            </a:r>
            <a:r>
              <a:rPr lang="el-GR" altLang="el-GR" sz="2400" b="1" i="1" smtClean="0">
                <a:solidFill>
                  <a:schemeClr val="bg1"/>
                </a:solidFill>
              </a:rPr>
              <a:t>αόριστος της ελληνικής </a:t>
            </a:r>
            <a:r>
              <a:rPr lang="el-GR" altLang="el-GR" sz="2400" b="1" smtClean="0">
                <a:solidFill>
                  <a:schemeClr val="bg1"/>
                </a:solidFill>
              </a:rPr>
              <a:t>εκδηλώνεται με ποικίλους τρόπους: </a:t>
            </a:r>
          </a:p>
          <a:p>
            <a:pPr lvl="1" eaLnBrk="1" hangingPunct="1">
              <a:lnSpc>
                <a:spcPct val="80000"/>
              </a:lnSpc>
              <a:spcAft>
                <a:spcPct val="50000"/>
              </a:spcAft>
            </a:pPr>
            <a:r>
              <a:rPr lang="el-GR" altLang="el-GR" sz="2400" b="1" smtClean="0">
                <a:solidFill>
                  <a:schemeClr val="bg1"/>
                </a:solidFill>
              </a:rPr>
              <a:t>αλλαγή τονισμού σε σχέση με ενεστώτα  (</a:t>
            </a:r>
            <a:r>
              <a:rPr lang="el-GR" altLang="el-GR" sz="2400" b="1" i="1" smtClean="0">
                <a:solidFill>
                  <a:schemeClr val="bg1"/>
                </a:solidFill>
              </a:rPr>
              <a:t>διαβ</a:t>
            </a:r>
            <a:r>
              <a:rPr lang="el-GR" altLang="el-GR" sz="2400" b="1" i="1" smtClean="0">
                <a:solidFill>
                  <a:srgbClr val="FF6600"/>
                </a:solidFill>
              </a:rPr>
              <a:t>ά</a:t>
            </a:r>
            <a:r>
              <a:rPr lang="el-GR" altLang="el-GR" sz="2400" b="1" i="1" smtClean="0">
                <a:solidFill>
                  <a:schemeClr val="bg1"/>
                </a:solidFill>
              </a:rPr>
              <a:t>ζω-δι</a:t>
            </a:r>
            <a:r>
              <a:rPr lang="el-GR" altLang="el-GR" sz="2400" b="1" i="1" smtClean="0">
                <a:solidFill>
                  <a:srgbClr val="FF6600"/>
                </a:solidFill>
              </a:rPr>
              <a:t>ά</a:t>
            </a:r>
            <a:r>
              <a:rPr lang="el-GR" altLang="el-GR" sz="2400" b="1" i="1" smtClean="0">
                <a:solidFill>
                  <a:schemeClr val="bg1"/>
                </a:solidFill>
              </a:rPr>
              <a:t>βασα</a:t>
            </a:r>
            <a:r>
              <a:rPr lang="el-GR" altLang="el-GR" sz="2400" b="1" smtClean="0">
                <a:solidFill>
                  <a:schemeClr val="bg1"/>
                </a:solidFill>
              </a:rPr>
              <a:t>)</a:t>
            </a:r>
          </a:p>
          <a:p>
            <a:pPr lvl="1" eaLnBrk="1" hangingPunct="1">
              <a:lnSpc>
                <a:spcPct val="80000"/>
              </a:lnSpc>
              <a:spcAft>
                <a:spcPct val="50000"/>
              </a:spcAft>
            </a:pPr>
            <a:r>
              <a:rPr lang="el-GR" altLang="el-GR" sz="2400" b="1" smtClean="0">
                <a:solidFill>
                  <a:schemeClr val="bg1"/>
                </a:solidFill>
              </a:rPr>
              <a:t>αλλαγή θέματος σε σχέση με παρατατικό (</a:t>
            </a:r>
            <a:r>
              <a:rPr lang="el-GR" altLang="el-GR" sz="2400" b="1" i="1" smtClean="0">
                <a:solidFill>
                  <a:schemeClr val="bg1"/>
                </a:solidFill>
              </a:rPr>
              <a:t>διάβα</a:t>
            </a:r>
            <a:r>
              <a:rPr lang="el-GR" altLang="el-GR" sz="2400" b="1" i="1" smtClean="0">
                <a:solidFill>
                  <a:srgbClr val="FF6600"/>
                </a:solidFill>
              </a:rPr>
              <a:t>ζ</a:t>
            </a:r>
            <a:r>
              <a:rPr lang="el-GR" altLang="el-GR" sz="2400" b="1" i="1" smtClean="0">
                <a:solidFill>
                  <a:schemeClr val="bg1"/>
                </a:solidFill>
              </a:rPr>
              <a:t>α-διάβα</a:t>
            </a:r>
            <a:r>
              <a:rPr lang="el-GR" altLang="el-GR" sz="2400" b="1" i="1" smtClean="0">
                <a:solidFill>
                  <a:srgbClr val="FF6600"/>
                </a:solidFill>
              </a:rPr>
              <a:t>σ</a:t>
            </a:r>
            <a:r>
              <a:rPr lang="el-GR" altLang="el-GR" sz="2400" b="1" i="1" smtClean="0">
                <a:solidFill>
                  <a:schemeClr val="bg1"/>
                </a:solidFill>
              </a:rPr>
              <a:t>α</a:t>
            </a:r>
            <a:r>
              <a:rPr lang="el-GR" altLang="el-GR" sz="2400" b="1" smtClean="0">
                <a:solidFill>
                  <a:schemeClr val="bg1"/>
                </a:solidFill>
              </a:rPr>
              <a:t>)</a:t>
            </a:r>
          </a:p>
          <a:p>
            <a:pPr lvl="1" eaLnBrk="1" hangingPunct="1">
              <a:lnSpc>
                <a:spcPct val="80000"/>
              </a:lnSpc>
              <a:spcAft>
                <a:spcPct val="50000"/>
              </a:spcAft>
            </a:pPr>
            <a:r>
              <a:rPr lang="el-GR" altLang="el-GR" sz="2400" b="1" smtClean="0">
                <a:solidFill>
                  <a:schemeClr val="bg1"/>
                </a:solidFill>
              </a:rPr>
              <a:t>διαφορετικά παραθήματα ανάλογα με το συγκεκριμένο ρήμα, συζυγία, φωνή, πρόσωπο, αριθμό (π.χ. </a:t>
            </a:r>
            <a:r>
              <a:rPr lang="el-GR" altLang="el-GR" sz="2400" b="1" i="1" smtClean="0">
                <a:solidFill>
                  <a:srgbClr val="FF6600"/>
                </a:solidFill>
              </a:rPr>
              <a:t>έ</a:t>
            </a:r>
            <a:r>
              <a:rPr lang="el-GR" altLang="el-GR" sz="2400" b="1" i="1" smtClean="0">
                <a:solidFill>
                  <a:schemeClr val="bg1"/>
                </a:solidFill>
              </a:rPr>
              <a:t>λυ</a:t>
            </a:r>
            <a:r>
              <a:rPr lang="el-GR" altLang="el-GR" sz="2400" b="1" i="1" smtClean="0">
                <a:solidFill>
                  <a:srgbClr val="FF6600"/>
                </a:solidFill>
              </a:rPr>
              <a:t>σα</a:t>
            </a:r>
            <a:r>
              <a:rPr lang="el-GR" altLang="el-GR" sz="2400" b="1" smtClean="0">
                <a:solidFill>
                  <a:schemeClr val="bg1"/>
                </a:solidFill>
              </a:rPr>
              <a:t>,  </a:t>
            </a:r>
            <a:r>
              <a:rPr lang="el-GR" altLang="el-GR" sz="2400" b="1" i="1" smtClean="0">
                <a:solidFill>
                  <a:schemeClr val="bg1"/>
                </a:solidFill>
              </a:rPr>
              <a:t>χαθ</a:t>
            </a:r>
            <a:r>
              <a:rPr lang="el-GR" altLang="el-GR" sz="2400" b="1" i="1" smtClean="0">
                <a:solidFill>
                  <a:srgbClr val="FF6600"/>
                </a:solidFill>
              </a:rPr>
              <a:t>ήκαμε</a:t>
            </a:r>
            <a:r>
              <a:rPr lang="el-GR" altLang="el-GR" sz="2400" b="1" smtClean="0">
                <a:solidFill>
                  <a:schemeClr val="bg1"/>
                </a:solidFill>
              </a:rPr>
              <a:t>, </a:t>
            </a:r>
            <a:r>
              <a:rPr lang="el-GR" altLang="el-GR" sz="2400" b="1" i="1" smtClean="0">
                <a:solidFill>
                  <a:srgbClr val="FF6600"/>
                </a:solidFill>
              </a:rPr>
              <a:t>ή</a:t>
            </a:r>
            <a:r>
              <a:rPr lang="el-GR" altLang="el-GR" sz="2400" b="1" i="1" smtClean="0">
                <a:solidFill>
                  <a:schemeClr val="bg1"/>
                </a:solidFill>
              </a:rPr>
              <a:t>ρθ</a:t>
            </a:r>
            <a:r>
              <a:rPr lang="el-GR" altLang="el-GR" sz="2400" b="1" i="1" smtClean="0">
                <a:solidFill>
                  <a:srgbClr val="FF6600"/>
                </a:solidFill>
              </a:rPr>
              <a:t>ε</a:t>
            </a:r>
            <a:r>
              <a:rPr lang="el-GR" altLang="el-GR" sz="2400" b="1" smtClean="0">
                <a:solidFill>
                  <a:schemeClr val="bg1"/>
                </a:solidFill>
              </a:rPr>
              <a:t>…</a:t>
            </a:r>
            <a:r>
              <a:rPr lang="el-GR" altLang="el-GR" sz="2400" smtClean="0">
                <a:solidFill>
                  <a:schemeClr val="bg1"/>
                </a:solidFill>
              </a:rPr>
              <a:t>)</a:t>
            </a:r>
          </a:p>
          <a:p>
            <a:pPr eaLnBrk="1" hangingPunct="1">
              <a:lnSpc>
                <a:spcPct val="80000"/>
              </a:lnSpc>
            </a:pPr>
            <a:endParaRPr lang="el-GR" altLang="el-GR" sz="2000" smtClean="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914D381-BC2C-4E1F-A822-5FE6A48CC592}" type="slidenum">
              <a:rPr lang="es-ES" altLang="el-GR" sz="1400"/>
              <a:pPr>
                <a:spcBef>
                  <a:spcPct val="0"/>
                </a:spcBef>
                <a:buFontTx/>
                <a:buNone/>
              </a:pPr>
              <a:t>19</a:t>
            </a:fld>
            <a:endParaRPr lang="es-ES" altLang="el-GR" sz="1400"/>
          </a:p>
        </p:txBody>
      </p:sp>
      <p:sp>
        <p:nvSpPr>
          <p:cNvPr id="30722" name="Rectangle 2"/>
          <p:cNvSpPr>
            <a:spLocks noGrp="1" noChangeArrowheads="1"/>
          </p:cNvSpPr>
          <p:nvPr>
            <p:ph type="title"/>
          </p:nvPr>
        </p:nvSpPr>
        <p:spPr>
          <a:xfrm>
            <a:off x="0" y="0"/>
            <a:ext cx="9144000" cy="1341438"/>
          </a:xfrm>
        </p:spPr>
        <p:txBody>
          <a:bodyPr/>
          <a:lstStyle/>
          <a:p>
            <a:pPr eaLnBrk="1" hangingPunct="1">
              <a:defRPr/>
            </a:pPr>
            <a:r>
              <a:rPr lang="el-GR" sz="3100" b="1" smtClean="0">
                <a:solidFill>
                  <a:schemeClr val="bg1"/>
                </a:solidFill>
                <a:effectLst>
                  <a:outerShdw blurRad="38100" dist="38100" dir="2700000" algn="tl">
                    <a:srgbClr val="000000"/>
                  </a:outerShdw>
                </a:effectLst>
              </a:rPr>
              <a:t>Κοινές τάσεις και διαφορές</a:t>
            </a:r>
            <a:r>
              <a:rPr lang="el-GR" sz="3100" b="1" smtClean="0">
                <a:effectLst>
                  <a:outerShdw blurRad="38100" dist="38100" dir="2700000" algn="tl">
                    <a:srgbClr val="FFFFFF"/>
                  </a:outerShdw>
                </a:effectLst>
              </a:rPr>
              <a:t> </a:t>
            </a:r>
            <a:r>
              <a:rPr lang="el-GR" sz="3100" b="1" smtClean="0">
                <a:solidFill>
                  <a:schemeClr val="bg1"/>
                </a:solidFill>
                <a:effectLst>
                  <a:outerShdw blurRad="38100" dist="38100" dir="2700000" algn="tl">
                    <a:srgbClr val="000000"/>
                  </a:outerShdw>
                </a:effectLst>
              </a:rPr>
              <a:t>στις γλώσσες του κόσμου</a:t>
            </a:r>
          </a:p>
        </p:txBody>
      </p:sp>
      <p:sp>
        <p:nvSpPr>
          <p:cNvPr id="36868" name="Rectangle 3"/>
          <p:cNvSpPr>
            <a:spLocks noGrp="1" noChangeArrowheads="1"/>
          </p:cNvSpPr>
          <p:nvPr>
            <p:ph type="body" idx="1"/>
          </p:nvPr>
        </p:nvSpPr>
        <p:spPr>
          <a:xfrm>
            <a:off x="0" y="1125538"/>
            <a:ext cx="9144000" cy="5472112"/>
          </a:xfrm>
        </p:spPr>
        <p:txBody>
          <a:bodyPr/>
          <a:lstStyle/>
          <a:p>
            <a:pPr marL="609600" indent="-609600" eaLnBrk="1" hangingPunct="1">
              <a:buFontTx/>
              <a:buNone/>
            </a:pPr>
            <a:r>
              <a:rPr lang="el-GR" altLang="el-GR" sz="2400" b="1" smtClean="0">
                <a:solidFill>
                  <a:srgbClr val="FF6600"/>
                </a:solidFill>
                <a:latin typeface="Garamond" panose="02020404030301010803" pitchFamily="18" charset="0"/>
              </a:rPr>
              <a:t>► </a:t>
            </a:r>
            <a:r>
              <a:rPr lang="el-GR" altLang="el-GR" sz="2800" b="1" smtClean="0">
                <a:solidFill>
                  <a:srgbClr val="66FF99"/>
                </a:solidFill>
              </a:rPr>
              <a:t>Κάποιες μορφολογικές διακρίσεις πιο πιθανές στις γλώσσες του κόσμου, π.χ.</a:t>
            </a:r>
            <a:r>
              <a:rPr lang="el-GR" altLang="el-GR" sz="2800" b="1" smtClean="0">
                <a:solidFill>
                  <a:schemeClr val="bg1"/>
                </a:solidFill>
              </a:rPr>
              <a:t>:</a:t>
            </a:r>
            <a:r>
              <a:rPr lang="el-GR" altLang="el-GR" sz="2400" b="1" smtClean="0">
                <a:solidFill>
                  <a:schemeClr val="bg1"/>
                </a:solidFill>
              </a:rPr>
              <a:t>  </a:t>
            </a:r>
            <a:endParaRPr lang="en-US" altLang="el-GR" sz="2400" b="1" smtClean="0">
              <a:solidFill>
                <a:schemeClr val="bg1"/>
              </a:solidFill>
            </a:endParaRPr>
          </a:p>
          <a:p>
            <a:pPr marL="990600" lvl="1" indent="-533400" eaLnBrk="1" hangingPunct="1"/>
            <a:r>
              <a:rPr lang="el-GR" altLang="el-GR" b="1" smtClean="0">
                <a:solidFill>
                  <a:srgbClr val="66FF99"/>
                </a:solidFill>
              </a:rPr>
              <a:t>Ποιόν της ενέργειας συχνό</a:t>
            </a:r>
            <a:r>
              <a:rPr lang="el-GR" altLang="el-GR" sz="2400" b="1" smtClean="0">
                <a:solidFill>
                  <a:schemeClr val="bg1"/>
                </a:solidFill>
              </a:rPr>
              <a:t>, δηλ. εμφάνιση γεγονότων ως διαρκών/εξελισσόμενων ή ως στιγμιαίων/ ολοκληρωμένων: π.χ. </a:t>
            </a:r>
            <a:r>
              <a:rPr lang="el-GR" altLang="el-GR" sz="2400" b="1" i="1" smtClean="0">
                <a:solidFill>
                  <a:schemeClr val="bg1"/>
                </a:solidFill>
              </a:rPr>
              <a:t>έπεσε-έπεφτε, </a:t>
            </a:r>
            <a:r>
              <a:rPr lang="en-US" altLang="el-GR" sz="2400" b="1" i="1" smtClean="0">
                <a:solidFill>
                  <a:schemeClr val="bg1"/>
                </a:solidFill>
              </a:rPr>
              <a:t>it fell-it was falling</a:t>
            </a:r>
          </a:p>
          <a:p>
            <a:pPr marL="990600" lvl="1" indent="-533400" eaLnBrk="1" hangingPunct="1"/>
            <a:r>
              <a:rPr lang="en-US" altLang="el-GR" b="1" smtClean="0">
                <a:solidFill>
                  <a:srgbClr val="66FF99"/>
                </a:solidFill>
              </a:rPr>
              <a:t>A</a:t>
            </a:r>
            <a:r>
              <a:rPr lang="el-GR" altLang="el-GR" b="1" smtClean="0">
                <a:solidFill>
                  <a:srgbClr val="66FF99"/>
                </a:solidFill>
              </a:rPr>
              <a:t>ριθμός στο ρήμα αντιθέτως όχι συχνός</a:t>
            </a:r>
            <a:r>
              <a:rPr lang="el-GR" altLang="el-GR" sz="2400" b="1" smtClean="0">
                <a:solidFill>
                  <a:schemeClr val="bg1"/>
                </a:solidFill>
              </a:rPr>
              <a:t>, γιατί δηλώνεται πάντα μέσα από υποκείμενο, π.χ. </a:t>
            </a:r>
            <a:r>
              <a:rPr lang="en-US" altLang="el-GR" sz="2400" b="1" i="1" smtClean="0">
                <a:solidFill>
                  <a:srgbClr val="FFCC66"/>
                </a:solidFill>
              </a:rPr>
              <a:t>they</a:t>
            </a:r>
            <a:r>
              <a:rPr lang="en-US" altLang="el-GR" sz="2400" b="1" i="1" smtClean="0">
                <a:solidFill>
                  <a:schemeClr val="bg1"/>
                </a:solidFill>
              </a:rPr>
              <a:t> left – </a:t>
            </a:r>
            <a:r>
              <a:rPr lang="en-US" altLang="el-GR" sz="2400" b="1" i="1" smtClean="0">
                <a:solidFill>
                  <a:srgbClr val="FFCC66"/>
                </a:solidFill>
              </a:rPr>
              <a:t>o</a:t>
            </a:r>
            <a:r>
              <a:rPr lang="el-GR" altLang="el-GR" sz="2400" b="1" i="1" smtClean="0">
                <a:solidFill>
                  <a:srgbClr val="FFCC66"/>
                </a:solidFill>
              </a:rPr>
              <a:t>ι</a:t>
            </a:r>
            <a:r>
              <a:rPr lang="el-GR" altLang="el-GR" sz="2400" b="1" i="1" smtClean="0">
                <a:solidFill>
                  <a:schemeClr val="bg1"/>
                </a:solidFill>
              </a:rPr>
              <a:t> νάν</a:t>
            </a:r>
            <a:r>
              <a:rPr lang="el-GR" altLang="el-GR" sz="2400" b="1" i="1" smtClean="0">
                <a:solidFill>
                  <a:srgbClr val="FFCC66"/>
                </a:solidFill>
              </a:rPr>
              <a:t>οι</a:t>
            </a:r>
            <a:r>
              <a:rPr lang="el-GR" altLang="el-GR" sz="2400" b="1" i="1" smtClean="0">
                <a:solidFill>
                  <a:schemeClr val="bg1"/>
                </a:solidFill>
              </a:rPr>
              <a:t> έφυγ</a:t>
            </a:r>
            <a:r>
              <a:rPr lang="el-GR" altLang="el-GR" sz="2400" b="1" i="1" smtClean="0">
                <a:solidFill>
                  <a:srgbClr val="FFCC66"/>
                </a:solidFill>
              </a:rPr>
              <a:t>αν </a:t>
            </a:r>
            <a:r>
              <a:rPr lang="el-GR" altLang="el-GR" sz="2400" b="1" smtClean="0">
                <a:solidFill>
                  <a:schemeClr val="bg1"/>
                </a:solidFill>
              </a:rPr>
              <a:t> και επομένως η δήλωσή του στο ρήμα πλεοναστική.</a:t>
            </a:r>
            <a:endParaRPr lang="el-GR" altLang="el-GR" sz="2400" b="1" i="1" smtClean="0">
              <a:solidFill>
                <a:srgbClr val="FFCC66"/>
              </a:solidFill>
            </a:endParaRPr>
          </a:p>
          <a:p>
            <a:pPr marL="609600" indent="-609600" eaLnBrk="1" hangingPunct="1">
              <a:buFontTx/>
              <a:buNone/>
            </a:pPr>
            <a:r>
              <a:rPr lang="el-GR" altLang="el-GR" sz="2800" b="1" i="1" smtClean="0">
                <a:solidFill>
                  <a:srgbClr val="FF6600"/>
                </a:solidFill>
                <a:latin typeface="Garamond" panose="02020404030301010803" pitchFamily="18" charset="0"/>
              </a:rPr>
              <a:t>►  </a:t>
            </a:r>
            <a:r>
              <a:rPr lang="el-GR" altLang="el-GR" sz="2800" b="1" smtClean="0">
                <a:solidFill>
                  <a:srgbClr val="66FF99"/>
                </a:solidFill>
              </a:rPr>
              <a:t>Διαφορές: π.χ.</a:t>
            </a:r>
            <a:endParaRPr lang="en-US" altLang="el-GR" sz="2800" b="1" smtClean="0">
              <a:solidFill>
                <a:srgbClr val="66FF99"/>
              </a:solidFill>
            </a:endParaRPr>
          </a:p>
          <a:p>
            <a:pPr marL="990600" lvl="1" indent="-533400" eaLnBrk="1" hangingPunct="1"/>
            <a:r>
              <a:rPr lang="el-GR" altLang="el-GR" sz="2400" b="1" i="1" smtClean="0">
                <a:solidFill>
                  <a:srgbClr val="66FF99"/>
                </a:solidFill>
              </a:rPr>
              <a:t> </a:t>
            </a:r>
            <a:r>
              <a:rPr lang="el-GR" altLang="el-GR" sz="2400" b="1" smtClean="0">
                <a:solidFill>
                  <a:schemeClr val="bg1"/>
                </a:solidFill>
              </a:rPr>
              <a:t>στα ελληνικά δεν υπάρχει γένος στα ρήματα</a:t>
            </a:r>
            <a:endParaRPr lang="en-US" altLang="el-GR" sz="2400" b="1" smtClean="0">
              <a:solidFill>
                <a:schemeClr val="bg1"/>
              </a:solidFill>
            </a:endParaRPr>
          </a:p>
          <a:p>
            <a:pPr marL="990600" lvl="1" indent="-533400" eaLnBrk="1" hangingPunct="1"/>
            <a:r>
              <a:rPr lang="el-GR" altLang="el-GR" sz="2400" b="1" smtClean="0">
                <a:solidFill>
                  <a:schemeClr val="bg1"/>
                </a:solidFill>
              </a:rPr>
              <a:t>στα αγγλικά κατά βάση πτώση στα ουσιαστικά.</a:t>
            </a:r>
            <a:endParaRPr lang="el-GR" altLang="el-GR" sz="2400" b="1" smtClean="0">
              <a:solidFill>
                <a:srgbClr val="FF6600"/>
              </a:solidFill>
            </a:endParaRPr>
          </a:p>
          <a:p>
            <a:pPr marL="609600" indent="-609600" eaLnBrk="1" hangingPunct="1"/>
            <a:endParaRPr lang="el-GR" altLang="el-GR" sz="2400" i="1" smtClean="0">
              <a:solidFill>
                <a:srgbClr val="FFCC66"/>
              </a:solidFill>
            </a:endParaRPr>
          </a:p>
          <a:p>
            <a:pPr marL="609600" indent="-609600" eaLnBrk="1" hangingPunct="1">
              <a:buFontTx/>
              <a:buNone/>
            </a:pPr>
            <a:r>
              <a:rPr lang="el-GR" altLang="el-GR" sz="2400" smtClean="0">
                <a:solidFill>
                  <a:schemeClr val="bg1"/>
                </a:solidFill>
              </a:rPr>
              <a:t>		</a:t>
            </a:r>
            <a:endParaRPr lang="en-US" altLang="el-GR" sz="2400" smtClean="0">
              <a:solidFill>
                <a:schemeClr val="bg1"/>
              </a:solidFill>
            </a:endParaRPr>
          </a:p>
          <a:p>
            <a:pPr marL="609600" indent="-609600" algn="ctr" eaLnBrk="1" hangingPunct="1">
              <a:buFontTx/>
              <a:buNone/>
            </a:pPr>
            <a:endParaRPr lang="el-GR" altLang="el-GR" sz="240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3700FC7-E56D-42EF-B3C2-F13DE0D67897}" type="slidenum">
              <a:rPr lang="es-ES" altLang="el-GR" sz="1400"/>
              <a:pPr>
                <a:spcBef>
                  <a:spcPct val="0"/>
                </a:spcBef>
                <a:buFontTx/>
                <a:buNone/>
              </a:pPr>
              <a:t>2</a:t>
            </a:fld>
            <a:endParaRPr lang="es-ES" altLang="el-GR" sz="1400"/>
          </a:p>
        </p:txBody>
      </p:sp>
      <p:sp>
        <p:nvSpPr>
          <p:cNvPr id="6147" name="Rectangle 2"/>
          <p:cNvSpPr>
            <a:spLocks noChangeArrowheads="1"/>
          </p:cNvSpPr>
          <p:nvPr/>
        </p:nvSpPr>
        <p:spPr bwMode="auto">
          <a:xfrm>
            <a:off x="0" y="285750"/>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r>
              <a:rPr lang="en-US" altLang="el-GR" sz="3600" b="1">
                <a:solidFill>
                  <a:srgbClr val="FFFF66"/>
                </a:solidFill>
                <a:cs typeface="Times New Roman" panose="02020603050405020304" pitchFamily="18" charset="0"/>
              </a:rPr>
              <a:t>A</a:t>
            </a:r>
            <a:r>
              <a:rPr lang="el-GR" altLang="el-GR" sz="3600" b="1">
                <a:solidFill>
                  <a:srgbClr val="FFFF66"/>
                </a:solidFill>
                <a:cs typeface="Times New Roman" panose="02020603050405020304" pitchFamily="18" charset="0"/>
              </a:rPr>
              <a:t>ΝΑΠΤΥΞΗ </a:t>
            </a:r>
            <a:r>
              <a:rPr lang="el-GR" altLang="el-GR" sz="3600" b="1">
                <a:solidFill>
                  <a:srgbClr val="FFFF66"/>
                </a:solidFill>
              </a:rPr>
              <a:t>ΤΗΣ </a:t>
            </a:r>
            <a:r>
              <a:rPr lang="el-GR" altLang="el-GR" sz="3600" b="1">
                <a:solidFill>
                  <a:srgbClr val="FFFF66"/>
                </a:solidFill>
                <a:cs typeface="Times New Roman" panose="02020603050405020304" pitchFamily="18" charset="0"/>
              </a:rPr>
              <a:t>ΓΡΑΜΜΑΤΙΚΗΣ</a:t>
            </a:r>
            <a:endParaRPr lang="el-GR" altLang="el-GR" sz="3600">
              <a:solidFill>
                <a:srgbClr val="FFFF66"/>
              </a:solidFill>
            </a:endParaRPr>
          </a:p>
        </p:txBody>
      </p:sp>
      <p:sp>
        <p:nvSpPr>
          <p:cNvPr id="2" name="Rectangle 3"/>
          <p:cNvSpPr>
            <a:spLocks noChangeArrowheads="1"/>
          </p:cNvSpPr>
          <p:nvPr/>
        </p:nvSpPr>
        <p:spPr bwMode="auto">
          <a:xfrm>
            <a:off x="0" y="1844675"/>
            <a:ext cx="9144000" cy="4908550"/>
          </a:xfrm>
          <a:prstGeom prst="rect">
            <a:avLst/>
          </a:prstGeom>
          <a:noFill/>
          <a:ln w="9525">
            <a:noFill/>
            <a:miter lim="800000"/>
            <a:headEnd/>
            <a:tailEnd/>
          </a:ln>
          <a:effectLst/>
        </p:spPr>
        <p:txBody>
          <a:bodyPr>
            <a:spAutoFit/>
          </a:bodyPr>
          <a:lstStyle/>
          <a:p>
            <a:pPr algn="ctr" eaLnBrk="1" hangingPunct="1">
              <a:defRPr/>
            </a:pPr>
            <a:r>
              <a:rPr lang="en-US" sz="3200" b="1">
                <a:solidFill>
                  <a:srgbClr val="FFFF66"/>
                </a:solidFill>
                <a:cs typeface="Times New Roman" pitchFamily="18" charset="0"/>
              </a:rPr>
              <a:t>T</a:t>
            </a:r>
            <a:r>
              <a:rPr lang="el-GR" sz="3200" b="1">
                <a:solidFill>
                  <a:srgbClr val="FFFF66"/>
                </a:solidFill>
                <a:cs typeface="Times New Roman" pitchFamily="18" charset="0"/>
              </a:rPr>
              <a:t>ι</a:t>
            </a:r>
            <a:r>
              <a:rPr lang="en-US" sz="3200" b="1">
                <a:solidFill>
                  <a:srgbClr val="FFFF66"/>
                </a:solidFill>
                <a:cs typeface="Times New Roman" pitchFamily="18" charset="0"/>
              </a:rPr>
              <a:t> </a:t>
            </a:r>
            <a:r>
              <a:rPr lang="el-GR" sz="3200" b="1">
                <a:solidFill>
                  <a:srgbClr val="FFFF66"/>
                </a:solidFill>
                <a:cs typeface="Times New Roman" pitchFamily="18" charset="0"/>
              </a:rPr>
              <a:t>είναι </a:t>
            </a:r>
            <a:r>
              <a:rPr lang="el-GR" sz="3200" b="1">
                <a:solidFill>
                  <a:srgbClr val="66FF99"/>
                </a:solidFill>
                <a:cs typeface="Times New Roman" pitchFamily="18" charset="0"/>
              </a:rPr>
              <a:t>γραμματική</a:t>
            </a:r>
            <a:r>
              <a:rPr lang="el-GR" sz="3200" b="1">
                <a:solidFill>
                  <a:srgbClr val="FFFF66"/>
                </a:solidFill>
              </a:rPr>
              <a:t>;</a:t>
            </a:r>
            <a:r>
              <a:rPr lang="en-US" sz="3200" b="1">
                <a:solidFill>
                  <a:srgbClr val="FFFF66"/>
                </a:solidFill>
                <a:cs typeface="Times New Roman" pitchFamily="18" charset="0"/>
              </a:rPr>
              <a:t>  </a:t>
            </a:r>
            <a:endParaRPr lang="el-GR" sz="3200" b="1">
              <a:solidFill>
                <a:srgbClr val="FFFF66"/>
              </a:solidFill>
              <a:cs typeface="Times New Roman" pitchFamily="18" charset="0"/>
            </a:endParaRPr>
          </a:p>
          <a:p>
            <a:pPr algn="ctr" eaLnBrk="1" hangingPunct="1">
              <a:defRPr/>
            </a:pPr>
            <a:r>
              <a:rPr lang="el-GR" sz="3200" b="1">
                <a:solidFill>
                  <a:schemeClr val="bg1"/>
                </a:solidFill>
                <a:cs typeface="Times New Roman" pitchFamily="18" charset="0"/>
              </a:rPr>
              <a:t>	Τι έχει</a:t>
            </a:r>
            <a:r>
              <a:rPr lang="en-US" sz="3200" b="1">
                <a:solidFill>
                  <a:schemeClr val="bg1"/>
                </a:solidFill>
                <a:cs typeface="Times New Roman" pitchFamily="18" charset="0"/>
              </a:rPr>
              <a:t>, </a:t>
            </a:r>
            <a:r>
              <a:rPr lang="el-GR" sz="3200" b="1">
                <a:solidFill>
                  <a:schemeClr val="bg1"/>
                </a:solidFill>
                <a:cs typeface="Times New Roman" pitchFamily="18" charset="0"/>
              </a:rPr>
              <a:t>δηλ. να μάθει το παιδί;	</a:t>
            </a:r>
          </a:p>
          <a:p>
            <a:pPr algn="ctr" eaLnBrk="1" hangingPunct="1">
              <a:defRPr/>
            </a:pPr>
            <a:r>
              <a:rPr lang="el-GR" sz="3200" b="1" u="sng">
                <a:solidFill>
                  <a:srgbClr val="66FF99"/>
                </a:solidFill>
                <a:cs typeface="Times New Roman" pitchFamily="18" charset="0"/>
              </a:rPr>
              <a:t>μορφολογία και σύνταξη</a:t>
            </a:r>
            <a:endParaRPr lang="en-US" sz="3200" b="1" u="sng">
              <a:solidFill>
                <a:srgbClr val="66FF99"/>
              </a:solidFill>
              <a:cs typeface="Times New Roman" pitchFamily="18" charset="0"/>
            </a:endParaRPr>
          </a:p>
          <a:p>
            <a:pPr algn="ctr" eaLnBrk="1" hangingPunct="1">
              <a:defRPr/>
            </a:pPr>
            <a:endParaRPr lang="el-GR" sz="2800" b="1">
              <a:solidFill>
                <a:schemeClr val="bg1"/>
              </a:solidFill>
              <a:cs typeface="Times New Roman" pitchFamily="18" charset="0"/>
            </a:endParaRPr>
          </a:p>
          <a:p>
            <a:pPr algn="ctr" eaLnBrk="1" hangingPunct="1">
              <a:defRPr/>
            </a:pPr>
            <a:endParaRPr lang="el-GR" sz="2800" b="1">
              <a:solidFill>
                <a:schemeClr val="bg1"/>
              </a:solidFill>
              <a:cs typeface="Times New Roman" pitchFamily="18" charset="0"/>
            </a:endParaRPr>
          </a:p>
          <a:p>
            <a:pPr algn="ctr" eaLnBrk="1" hangingPunct="1">
              <a:defRPr/>
            </a:pPr>
            <a:r>
              <a:rPr lang="el-GR" sz="2800" b="1">
                <a:solidFill>
                  <a:schemeClr val="bg1"/>
                </a:solidFill>
                <a:cs typeface="Times New Roman" pitchFamily="18" charset="0"/>
              </a:rPr>
              <a:t>Επίπεδα οργάνωσης της γλώσσας</a:t>
            </a:r>
            <a:endParaRPr lang="en-US" sz="2800" b="1">
              <a:solidFill>
                <a:schemeClr val="bg1"/>
              </a:solidFill>
              <a:cs typeface="Times New Roman" pitchFamily="18" charset="0"/>
            </a:endParaRPr>
          </a:p>
          <a:p>
            <a:pPr eaLnBrk="1" hangingPunct="1">
              <a:buFontTx/>
              <a:buChar char="•"/>
              <a:defRPr/>
            </a:pPr>
            <a:r>
              <a:rPr lang="el-GR" sz="2800">
                <a:solidFill>
                  <a:schemeClr val="bg1"/>
                </a:solidFill>
                <a:effectLst>
                  <a:outerShdw blurRad="38100" dist="38100" dir="2700000" algn="tl">
                    <a:srgbClr val="000000"/>
                  </a:outerShdw>
                </a:effectLst>
              </a:rPr>
              <a:t>Φωνολογία  (ήχοι)</a:t>
            </a:r>
          </a:p>
          <a:p>
            <a:pPr eaLnBrk="1" hangingPunct="1">
              <a:buFontTx/>
              <a:buChar char="•"/>
              <a:defRPr/>
            </a:pPr>
            <a:r>
              <a:rPr lang="el-GR" sz="2800">
                <a:solidFill>
                  <a:schemeClr val="bg1"/>
                </a:solidFill>
                <a:effectLst>
                  <a:outerShdw blurRad="38100" dist="38100" dir="2700000" algn="tl">
                    <a:srgbClr val="000000"/>
                  </a:outerShdw>
                </a:effectLst>
              </a:rPr>
              <a:t>Σημασιολογία (νόημα λέξεων και προτάσεων)</a:t>
            </a:r>
          </a:p>
          <a:p>
            <a:pPr eaLnBrk="1" hangingPunct="1">
              <a:buFontTx/>
              <a:buChar char="•"/>
              <a:defRPr/>
            </a:pPr>
            <a:r>
              <a:rPr lang="el-GR" sz="2800" b="1" u="sng">
                <a:solidFill>
                  <a:srgbClr val="66FF99"/>
                </a:solidFill>
                <a:effectLst>
                  <a:outerShdw blurRad="38100" dist="38100" dir="2700000" algn="tl">
                    <a:srgbClr val="000000"/>
                  </a:outerShdw>
                </a:effectLst>
              </a:rPr>
              <a:t>Μορφολογία</a:t>
            </a:r>
            <a:r>
              <a:rPr lang="el-GR" sz="2800">
                <a:solidFill>
                  <a:srgbClr val="66FF99"/>
                </a:solidFill>
                <a:effectLst>
                  <a:outerShdw blurRad="38100" dist="38100" dir="2700000" algn="tl">
                    <a:srgbClr val="000000"/>
                  </a:outerShdw>
                </a:effectLst>
              </a:rPr>
              <a:t> (γραμματικές κλίσεις)</a:t>
            </a:r>
          </a:p>
          <a:p>
            <a:pPr eaLnBrk="1" hangingPunct="1">
              <a:buFontTx/>
              <a:buChar char="•"/>
              <a:defRPr/>
            </a:pPr>
            <a:r>
              <a:rPr lang="el-GR" sz="2800" b="1" u="sng">
                <a:solidFill>
                  <a:srgbClr val="66FF99"/>
                </a:solidFill>
                <a:effectLst>
                  <a:outerShdw blurRad="38100" dist="38100" dir="2700000" algn="tl">
                    <a:srgbClr val="000000"/>
                  </a:outerShdw>
                </a:effectLst>
              </a:rPr>
              <a:t>Σύνταξη</a:t>
            </a:r>
            <a:r>
              <a:rPr lang="el-GR" sz="2800">
                <a:solidFill>
                  <a:srgbClr val="66FF99"/>
                </a:solidFill>
                <a:effectLst>
                  <a:outerShdw blurRad="38100" dist="38100" dir="2700000" algn="tl">
                    <a:srgbClr val="000000"/>
                  </a:outerShdw>
                </a:effectLst>
              </a:rPr>
              <a:t> (συνδυασμοί λέξεων στην πρόταση)</a:t>
            </a:r>
          </a:p>
          <a:p>
            <a:pPr eaLnBrk="1" hangingPunct="1">
              <a:buFontTx/>
              <a:buChar char="•"/>
              <a:defRPr/>
            </a:pPr>
            <a:endParaRPr lang="el-GR">
              <a:solidFill>
                <a:srgbClr val="FF66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60938F5-C6F9-4333-9078-75342C3CB769}" type="slidenum">
              <a:rPr lang="es-ES" altLang="el-GR" sz="1400"/>
              <a:pPr>
                <a:spcBef>
                  <a:spcPct val="0"/>
                </a:spcBef>
                <a:buFontTx/>
                <a:buNone/>
              </a:pPr>
              <a:t>20</a:t>
            </a:fld>
            <a:endParaRPr lang="es-ES" altLang="el-GR" sz="1400"/>
          </a:p>
        </p:txBody>
      </p:sp>
      <p:sp>
        <p:nvSpPr>
          <p:cNvPr id="34819" name="Rectangle 3"/>
          <p:cNvSpPr>
            <a:spLocks noGrp="1" noChangeArrowheads="1"/>
          </p:cNvSpPr>
          <p:nvPr>
            <p:ph type="body" idx="1"/>
          </p:nvPr>
        </p:nvSpPr>
        <p:spPr>
          <a:xfrm>
            <a:off x="0" y="0"/>
            <a:ext cx="9144000" cy="6858000"/>
          </a:xfrm>
        </p:spPr>
        <p:txBody>
          <a:bodyPr/>
          <a:lstStyle/>
          <a:p>
            <a:pPr algn="ctr" eaLnBrk="1" hangingPunct="1">
              <a:lnSpc>
                <a:spcPct val="80000"/>
              </a:lnSpc>
              <a:buFontTx/>
              <a:buNone/>
              <a:defRPr/>
            </a:pPr>
            <a:endParaRPr lang="el-GR" sz="1200" b="1" smtClean="0">
              <a:solidFill>
                <a:srgbClr val="FF6600"/>
              </a:solidFill>
              <a:effectLst>
                <a:outerShdw blurRad="38100" dist="38100" dir="2700000" algn="tl">
                  <a:srgbClr val="000000"/>
                </a:outerShdw>
              </a:effectLst>
            </a:endParaRPr>
          </a:p>
          <a:p>
            <a:pPr algn="ctr" eaLnBrk="1" hangingPunct="1">
              <a:lnSpc>
                <a:spcPct val="80000"/>
              </a:lnSpc>
              <a:buFontTx/>
              <a:buNone/>
              <a:defRPr/>
            </a:pPr>
            <a:r>
              <a:rPr lang="el-GR" sz="2800" b="1" smtClean="0">
                <a:solidFill>
                  <a:srgbClr val="FFFF66"/>
                </a:solidFill>
                <a:effectLst>
                  <a:outerShdw blurRad="38100" dist="38100" dir="2700000" algn="tl">
                    <a:srgbClr val="000000"/>
                  </a:outerShdw>
                </a:effectLst>
              </a:rPr>
              <a:t>ΑΝΑΠΤΥΞΗ ΣΥΝΤΑΞΗΣ ΚΑΙ ΜΟΡΦΟΛΟΓΙΑΣ</a:t>
            </a:r>
          </a:p>
          <a:p>
            <a:pPr algn="ctr" eaLnBrk="1" hangingPunct="1">
              <a:lnSpc>
                <a:spcPct val="80000"/>
              </a:lnSpc>
              <a:buFontTx/>
              <a:buNone/>
              <a:defRPr/>
            </a:pPr>
            <a:r>
              <a:rPr lang="el-GR" sz="2800" b="1" smtClean="0">
                <a:solidFill>
                  <a:srgbClr val="FFFF66"/>
                </a:solidFill>
                <a:effectLst>
                  <a:outerShdw blurRad="38100" dist="38100" dir="2700000" algn="tl">
                    <a:srgbClr val="000000"/>
                  </a:outerShdw>
                </a:effectLst>
              </a:rPr>
              <a:t>Δεδομένα και υποθέσεις</a:t>
            </a:r>
          </a:p>
          <a:p>
            <a:pPr algn="ctr" eaLnBrk="1" hangingPunct="1">
              <a:lnSpc>
                <a:spcPct val="80000"/>
              </a:lnSpc>
              <a:buFontTx/>
              <a:buNone/>
              <a:defRPr/>
            </a:pPr>
            <a:endParaRPr lang="el-GR" sz="2800" smtClean="0">
              <a:solidFill>
                <a:srgbClr val="FFFF66"/>
              </a:solidFill>
            </a:endParaRPr>
          </a:p>
          <a:p>
            <a:pPr algn="ctr" eaLnBrk="1" hangingPunct="1">
              <a:lnSpc>
                <a:spcPct val="110000"/>
              </a:lnSpc>
              <a:buFontTx/>
              <a:buNone/>
              <a:defRPr/>
            </a:pPr>
            <a:r>
              <a:rPr lang="el-GR" sz="2800" b="1" smtClean="0">
                <a:solidFill>
                  <a:schemeClr val="bg1"/>
                </a:solidFill>
              </a:rPr>
              <a:t>Από τις πρώτες κλιτές λέξεις (π.χ. </a:t>
            </a:r>
            <a:r>
              <a:rPr lang="el-GR" sz="2800" b="1" i="1" smtClean="0">
                <a:solidFill>
                  <a:schemeClr val="bg1"/>
                </a:solidFill>
              </a:rPr>
              <a:t>κοίτα</a:t>
            </a:r>
            <a:r>
              <a:rPr lang="el-GR" sz="2800" b="1" smtClean="0">
                <a:solidFill>
                  <a:schemeClr val="bg1"/>
                </a:solidFill>
              </a:rPr>
              <a:t>,</a:t>
            </a:r>
            <a:r>
              <a:rPr lang="el-GR" sz="2800" b="1" i="1" smtClean="0">
                <a:solidFill>
                  <a:schemeClr val="bg1"/>
                </a:solidFill>
              </a:rPr>
              <a:t> έπεσε</a:t>
            </a:r>
            <a:r>
              <a:rPr lang="el-GR" sz="2800" b="1" smtClean="0">
                <a:solidFill>
                  <a:schemeClr val="bg1"/>
                </a:solidFill>
              </a:rPr>
              <a:t>) </a:t>
            </a:r>
          </a:p>
          <a:p>
            <a:pPr algn="ctr" eaLnBrk="1" hangingPunct="1">
              <a:lnSpc>
                <a:spcPct val="110000"/>
              </a:lnSpc>
              <a:buFontTx/>
              <a:buNone/>
              <a:defRPr/>
            </a:pPr>
            <a:r>
              <a:rPr lang="el-GR" sz="2800" b="1" smtClean="0">
                <a:solidFill>
                  <a:schemeClr val="bg1"/>
                </a:solidFill>
              </a:rPr>
              <a:t>και τους πρώτους συνδυασμούς λέξεων </a:t>
            </a:r>
            <a:endParaRPr lang="en-US" sz="2800" b="1" smtClean="0">
              <a:solidFill>
                <a:schemeClr val="bg1"/>
              </a:solidFill>
            </a:endParaRPr>
          </a:p>
          <a:p>
            <a:pPr algn="ctr" eaLnBrk="1" hangingPunct="1">
              <a:lnSpc>
                <a:spcPct val="110000"/>
              </a:lnSpc>
              <a:buFontTx/>
              <a:buNone/>
              <a:defRPr/>
            </a:pPr>
            <a:r>
              <a:rPr lang="el-GR" sz="2800" b="1" smtClean="0">
                <a:solidFill>
                  <a:schemeClr val="bg1"/>
                </a:solidFill>
              </a:rPr>
              <a:t>γύρω στους 18 μήνες (π.χ. </a:t>
            </a:r>
            <a:r>
              <a:rPr lang="el-GR" sz="2800" b="1" i="1" smtClean="0">
                <a:solidFill>
                  <a:schemeClr val="bg1"/>
                </a:solidFill>
              </a:rPr>
              <a:t>Μαμά πάει</a:t>
            </a:r>
            <a:r>
              <a:rPr lang="el-GR" sz="2800" b="1" smtClean="0">
                <a:solidFill>
                  <a:schemeClr val="bg1"/>
                </a:solidFill>
              </a:rPr>
              <a:t>)</a:t>
            </a:r>
          </a:p>
          <a:p>
            <a:pPr algn="ctr" eaLnBrk="1" hangingPunct="1">
              <a:lnSpc>
                <a:spcPct val="80000"/>
              </a:lnSpc>
              <a:buFontTx/>
              <a:buNone/>
              <a:defRPr/>
            </a:pPr>
            <a:r>
              <a:rPr lang="el-GR" sz="2800" b="1" smtClean="0">
                <a:solidFill>
                  <a:schemeClr val="bg1"/>
                </a:solidFill>
              </a:rPr>
              <a:t>σε πιο προχωρημένες φάσεις της προσχολικής ηλικίας</a:t>
            </a:r>
          </a:p>
          <a:p>
            <a:pPr algn="ctr" eaLnBrk="1" hangingPunct="1">
              <a:lnSpc>
                <a:spcPct val="80000"/>
              </a:lnSpc>
              <a:buFontTx/>
              <a:buNone/>
              <a:defRPr/>
            </a:pPr>
            <a:endParaRPr lang="el-GR" sz="2000" b="1" smtClean="0">
              <a:solidFill>
                <a:srgbClr val="FFFF66"/>
              </a:solidFill>
            </a:endParaRPr>
          </a:p>
          <a:p>
            <a:pPr algn="ctr" eaLnBrk="1" hangingPunct="1">
              <a:lnSpc>
                <a:spcPct val="80000"/>
              </a:lnSpc>
              <a:buFontTx/>
              <a:buNone/>
              <a:defRPr/>
            </a:pPr>
            <a:r>
              <a:rPr lang="el-GR" sz="2400" b="1" u="sng" smtClean="0">
                <a:solidFill>
                  <a:srgbClr val="FFFF66"/>
                </a:solidFill>
              </a:rPr>
              <a:t>Γενική υπόθεση/συμπέρασμα</a:t>
            </a:r>
            <a:r>
              <a:rPr lang="el-GR" sz="2400" b="1" smtClean="0">
                <a:solidFill>
                  <a:srgbClr val="FFFF66"/>
                </a:solidFill>
              </a:rPr>
              <a:t>:   </a:t>
            </a:r>
          </a:p>
          <a:p>
            <a:pPr algn="ctr" eaLnBrk="1" hangingPunct="1">
              <a:lnSpc>
                <a:spcPct val="50000"/>
              </a:lnSpc>
              <a:buFontTx/>
              <a:buNone/>
              <a:defRPr/>
            </a:pPr>
            <a:endParaRPr lang="el-GR" sz="2400" b="1" smtClean="0">
              <a:solidFill>
                <a:schemeClr val="bg1"/>
              </a:solidFill>
            </a:endParaRPr>
          </a:p>
          <a:p>
            <a:pPr algn="ctr" eaLnBrk="1" hangingPunct="1">
              <a:lnSpc>
                <a:spcPct val="110000"/>
              </a:lnSpc>
              <a:buFontTx/>
              <a:buNone/>
              <a:defRPr/>
            </a:pPr>
            <a:r>
              <a:rPr lang="el-GR" b="1" u="sng" smtClean="0">
                <a:solidFill>
                  <a:srgbClr val="66FF99"/>
                </a:solidFill>
              </a:rPr>
              <a:t>Οι γνώσεις για τη μορφολογία  και  τη σύνταξη </a:t>
            </a:r>
          </a:p>
          <a:p>
            <a:pPr algn="ctr" eaLnBrk="1" hangingPunct="1">
              <a:lnSpc>
                <a:spcPct val="110000"/>
              </a:lnSpc>
              <a:buFontTx/>
              <a:buNone/>
              <a:defRPr/>
            </a:pPr>
            <a:r>
              <a:rPr lang="el-GR" b="1" u="sng" smtClean="0">
                <a:solidFill>
                  <a:srgbClr val="66FF99"/>
                </a:solidFill>
              </a:rPr>
              <a:t> κατακτώνται νωρίς</a:t>
            </a:r>
          </a:p>
          <a:p>
            <a:pPr algn="ctr" eaLnBrk="1" hangingPunct="1">
              <a:lnSpc>
                <a:spcPct val="110000"/>
              </a:lnSpc>
              <a:buFontTx/>
              <a:buNone/>
              <a:defRPr/>
            </a:pPr>
            <a:r>
              <a:rPr lang="el-GR" sz="2400" b="1" smtClean="0">
                <a:solidFill>
                  <a:schemeClr val="bg1"/>
                </a:solidFill>
              </a:rPr>
              <a:t>(μάλλον νωρίτερα από άλλου τύπου γλωσσικές ικανότητες)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CB41138-3CA6-48C5-9FE4-42FCB2717BF6}" type="slidenum">
              <a:rPr lang="es-ES" altLang="el-GR" sz="1400"/>
              <a:pPr>
                <a:spcBef>
                  <a:spcPct val="0"/>
                </a:spcBef>
                <a:buFontTx/>
                <a:buNone/>
              </a:pPr>
              <a:t>21</a:t>
            </a:fld>
            <a:endParaRPr lang="es-ES" altLang="el-GR" sz="1400"/>
          </a:p>
        </p:txBody>
      </p:sp>
      <p:sp>
        <p:nvSpPr>
          <p:cNvPr id="33794" name="Rectangle 2"/>
          <p:cNvSpPr>
            <a:spLocks noChangeArrowheads="1"/>
          </p:cNvSpPr>
          <p:nvPr/>
        </p:nvSpPr>
        <p:spPr bwMode="auto">
          <a:xfrm>
            <a:off x="74368" y="6809"/>
            <a:ext cx="8846529" cy="6666935"/>
          </a:xfrm>
          <a:prstGeom prst="rect">
            <a:avLst/>
          </a:prstGeom>
          <a:noFill/>
          <a:ln w="9525">
            <a:noFill/>
            <a:miter lim="800000"/>
            <a:headEnd/>
            <a:tailEnd/>
          </a:ln>
          <a:effectLst/>
        </p:spPr>
        <p:txBody>
          <a:bodyPr>
            <a:spAutoFit/>
          </a:bodyPr>
          <a:lstStyle/>
          <a:p>
            <a:pPr algn="ctr" eaLnBrk="1" hangingPunct="1">
              <a:lnSpc>
                <a:spcPct val="110000"/>
              </a:lnSpc>
              <a:defRPr/>
            </a:pPr>
            <a:endParaRPr lang="en-US" sz="2800" dirty="0">
              <a:solidFill>
                <a:schemeClr val="bg1"/>
              </a:solidFill>
            </a:endParaRPr>
          </a:p>
          <a:p>
            <a:pPr algn="ctr" eaLnBrk="1" hangingPunct="1">
              <a:lnSpc>
                <a:spcPct val="110000"/>
              </a:lnSpc>
              <a:defRPr/>
            </a:pPr>
            <a:r>
              <a:rPr lang="el-GR" b="1" dirty="0">
                <a:solidFill>
                  <a:schemeClr val="bg1"/>
                </a:solidFill>
              </a:rPr>
              <a:t>Ούτε οι γραμματικές κατηγορίες, ούτε οι αρχές συνδυασμού τους  είναι άμεσα φανερές στις προτάσεις που ακούει το παιδί, </a:t>
            </a:r>
          </a:p>
          <a:p>
            <a:pPr algn="ctr" eaLnBrk="1" hangingPunct="1">
              <a:lnSpc>
                <a:spcPct val="110000"/>
              </a:lnSpc>
              <a:defRPr/>
            </a:pPr>
            <a:r>
              <a:rPr lang="el-GR" b="1" dirty="0">
                <a:solidFill>
                  <a:schemeClr val="bg1"/>
                </a:solidFill>
              </a:rPr>
              <a:t>ούτε διδάσκονται άμεσα.</a:t>
            </a:r>
          </a:p>
          <a:p>
            <a:pPr algn="ctr" eaLnBrk="1" hangingPunct="1">
              <a:lnSpc>
                <a:spcPct val="90000"/>
              </a:lnSpc>
              <a:defRPr/>
            </a:pPr>
            <a:endParaRPr lang="el-GR" b="1" dirty="0">
              <a:solidFill>
                <a:schemeClr val="bg1"/>
              </a:solidFill>
              <a:sym typeface="Wingdings" pitchFamily="2" charset="2"/>
            </a:endParaRPr>
          </a:p>
          <a:p>
            <a:pPr algn="ctr" eaLnBrk="1" hangingPunct="1">
              <a:lnSpc>
                <a:spcPct val="90000"/>
              </a:lnSpc>
              <a:defRPr/>
            </a:pPr>
            <a:r>
              <a:rPr lang="el-GR" b="1" u="sng" dirty="0">
                <a:solidFill>
                  <a:schemeClr val="bg1"/>
                </a:solidFill>
              </a:rPr>
              <a:t>Γύρω στους </a:t>
            </a:r>
            <a:r>
              <a:rPr lang="el-GR" b="1" i="1" u="sng" dirty="0">
                <a:solidFill>
                  <a:schemeClr val="bg1"/>
                </a:solidFill>
                <a:effectLst>
                  <a:outerShdw blurRad="38100" dist="38100" dir="2700000" algn="tl">
                    <a:srgbClr val="000000"/>
                  </a:outerShdw>
                </a:effectLst>
              </a:rPr>
              <a:t>18 μήνες</a:t>
            </a:r>
            <a:r>
              <a:rPr lang="el-GR" b="1" u="sng" dirty="0">
                <a:solidFill>
                  <a:schemeClr val="bg1"/>
                </a:solidFill>
              </a:rPr>
              <a:t> όμως αρχίζει η ανάπτυξη της γραμματικής</a:t>
            </a:r>
            <a:r>
              <a:rPr lang="el-GR" b="1" dirty="0">
                <a:solidFill>
                  <a:schemeClr val="bg1"/>
                </a:solidFill>
              </a:rPr>
              <a:t>.</a:t>
            </a:r>
          </a:p>
          <a:p>
            <a:pPr algn="ctr" eaLnBrk="1" hangingPunct="1">
              <a:lnSpc>
                <a:spcPct val="90000"/>
              </a:lnSpc>
              <a:defRPr/>
            </a:pPr>
            <a:r>
              <a:rPr lang="el-GR" b="1" dirty="0">
                <a:solidFill>
                  <a:schemeClr val="bg1"/>
                </a:solidFill>
              </a:rPr>
              <a:t> </a:t>
            </a:r>
          </a:p>
          <a:p>
            <a:pPr algn="ctr" eaLnBrk="1" hangingPunct="1">
              <a:lnSpc>
                <a:spcPct val="120000"/>
              </a:lnSpc>
              <a:defRPr/>
            </a:pPr>
            <a:r>
              <a:rPr lang="el-GR" b="1" dirty="0">
                <a:solidFill>
                  <a:schemeClr val="bg1"/>
                </a:solidFill>
              </a:rPr>
              <a:t>Μέχρι τότε τα παιδιά γνωρίζουν:</a:t>
            </a:r>
          </a:p>
          <a:p>
            <a:pPr marL="1731600" lvl="6" indent="-360000">
              <a:lnSpc>
                <a:spcPct val="90000"/>
              </a:lnSpc>
              <a:buFont typeface="Arial" pitchFamily="34" charset="0"/>
              <a:buChar char="•"/>
              <a:defRPr/>
            </a:pPr>
            <a:r>
              <a:rPr lang="el-GR" b="1" dirty="0">
                <a:solidFill>
                  <a:schemeClr val="bg1"/>
                </a:solidFill>
              </a:rPr>
              <a:t>προσωδία (ρυθμό, μελωδία) της γλώσσας</a:t>
            </a:r>
          </a:p>
          <a:p>
            <a:pPr marL="1731600" lvl="6" indent="-360000">
              <a:lnSpc>
                <a:spcPct val="90000"/>
              </a:lnSpc>
              <a:buFont typeface="Arial" pitchFamily="34" charset="0"/>
              <a:buChar char="•"/>
              <a:defRPr/>
            </a:pPr>
            <a:r>
              <a:rPr lang="el-GR" b="1" dirty="0">
                <a:solidFill>
                  <a:schemeClr val="bg1"/>
                </a:solidFill>
              </a:rPr>
              <a:t>μερικώς τη φωνολογία</a:t>
            </a:r>
          </a:p>
          <a:p>
            <a:pPr marL="1731600" lvl="6" indent="-360000">
              <a:lnSpc>
                <a:spcPct val="90000"/>
              </a:lnSpc>
              <a:buFont typeface="Arial" pitchFamily="34" charset="0"/>
              <a:buChar char="•"/>
              <a:defRPr/>
            </a:pPr>
            <a:r>
              <a:rPr lang="el-GR" b="1" dirty="0">
                <a:solidFill>
                  <a:schemeClr val="bg1"/>
                </a:solidFill>
              </a:rPr>
              <a:t>υποτυπωδώς τη σημασιολογία, δηλ. το λεξικό</a:t>
            </a:r>
          </a:p>
          <a:p>
            <a:pPr algn="ctr" eaLnBrk="1" hangingPunct="1">
              <a:lnSpc>
                <a:spcPct val="90000"/>
              </a:lnSpc>
              <a:defRPr/>
            </a:pPr>
            <a:endParaRPr lang="el-GR" b="1" dirty="0">
              <a:solidFill>
                <a:schemeClr val="bg1"/>
              </a:solidFill>
            </a:endParaRPr>
          </a:p>
          <a:p>
            <a:pPr algn="ctr" eaLnBrk="1" hangingPunct="1">
              <a:lnSpc>
                <a:spcPct val="90000"/>
              </a:lnSpc>
              <a:defRPr/>
            </a:pPr>
            <a:r>
              <a:rPr lang="el-GR" b="1" dirty="0">
                <a:solidFill>
                  <a:srgbClr val="66FF99"/>
                </a:solidFill>
              </a:rPr>
              <a:t>Γραμματική </a:t>
            </a:r>
          </a:p>
          <a:p>
            <a:pPr algn="ctr" eaLnBrk="1" hangingPunct="1">
              <a:lnSpc>
                <a:spcPct val="90000"/>
              </a:lnSpc>
              <a:buFont typeface="Wingdings" pitchFamily="2" charset="2"/>
              <a:buChar char="ð"/>
              <a:defRPr/>
            </a:pPr>
            <a:r>
              <a:rPr lang="el-GR" b="1" dirty="0">
                <a:solidFill>
                  <a:srgbClr val="66FF99"/>
                </a:solidFill>
              </a:rPr>
              <a:t> </a:t>
            </a:r>
            <a:r>
              <a:rPr lang="el-GR" b="1" u="sng" dirty="0">
                <a:solidFill>
                  <a:srgbClr val="66FF99"/>
                </a:solidFill>
              </a:rPr>
              <a:t>ποιοτική αλλαγή στην ανάπτυξη</a:t>
            </a:r>
            <a:r>
              <a:rPr lang="el-GR" b="1" dirty="0">
                <a:solidFill>
                  <a:srgbClr val="66FF99"/>
                </a:solidFill>
              </a:rPr>
              <a:t>:</a:t>
            </a:r>
          </a:p>
          <a:p>
            <a:pPr algn="ctr" eaLnBrk="1" hangingPunct="1">
              <a:lnSpc>
                <a:spcPct val="90000"/>
              </a:lnSpc>
              <a:defRPr/>
            </a:pPr>
            <a:r>
              <a:rPr lang="el-GR" b="1" u="sng" dirty="0">
                <a:solidFill>
                  <a:srgbClr val="66FF99"/>
                </a:solidFill>
              </a:rPr>
              <a:t>δυνατότητα έκφρασης άπειρων νοημάτων</a:t>
            </a:r>
            <a:r>
              <a:rPr lang="el-GR" b="1" dirty="0">
                <a:solidFill>
                  <a:srgbClr val="66FF99"/>
                </a:solidFill>
              </a:rPr>
              <a:t> </a:t>
            </a:r>
          </a:p>
          <a:p>
            <a:pPr algn="ctr" eaLnBrk="1" hangingPunct="1">
              <a:lnSpc>
                <a:spcPct val="90000"/>
              </a:lnSpc>
              <a:defRPr/>
            </a:pPr>
            <a:r>
              <a:rPr lang="el-GR" b="1" dirty="0">
                <a:solidFill>
                  <a:srgbClr val="66FF99"/>
                </a:solidFill>
              </a:rPr>
              <a:t>μέσα από συνδυασμούς λέξεων</a:t>
            </a:r>
          </a:p>
          <a:p>
            <a:pPr algn="ctr" eaLnBrk="1" hangingPunct="1">
              <a:lnSpc>
                <a:spcPct val="90000"/>
              </a:lnSpc>
              <a:defRPr/>
            </a:pPr>
            <a:endParaRPr lang="el-GR" dirty="0">
              <a:solidFill>
                <a:srgbClr val="000000"/>
              </a:solidFill>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fld id="{F0D92637-1D47-48FC-8334-EA8E8FE6520B}" type="slidenum">
              <a:rPr lang="es-ES" altLang="el-GR" sz="1400"/>
              <a:pPr algn="r" eaLnBrk="1" hangingPunct="1">
                <a:spcBef>
                  <a:spcPct val="0"/>
                </a:spcBef>
                <a:buFontTx/>
                <a:buNone/>
              </a:pPr>
              <a:t>22</a:t>
            </a:fld>
            <a:endParaRPr lang="es-ES" altLang="el-GR" sz="1400"/>
          </a:p>
        </p:txBody>
      </p:sp>
      <p:sp>
        <p:nvSpPr>
          <p:cNvPr id="33794" name="Rectangle 2"/>
          <p:cNvSpPr>
            <a:spLocks noChangeArrowheads="1"/>
          </p:cNvSpPr>
          <p:nvPr/>
        </p:nvSpPr>
        <p:spPr bwMode="auto">
          <a:xfrm>
            <a:off x="74368" y="6797"/>
            <a:ext cx="8846529" cy="6654263"/>
          </a:xfrm>
          <a:prstGeom prst="rect">
            <a:avLst/>
          </a:prstGeom>
          <a:noFill/>
          <a:ln w="9525">
            <a:noFill/>
            <a:miter lim="800000"/>
            <a:headEnd/>
            <a:tailEnd/>
          </a:ln>
          <a:effectLst/>
        </p:spPr>
        <p:txBody>
          <a:bodyPr>
            <a:spAutoFit/>
          </a:bodyPr>
          <a:lstStyle/>
          <a:p>
            <a:pPr algn="ctr" eaLnBrk="1" hangingPunct="1">
              <a:lnSpc>
                <a:spcPct val="110000"/>
              </a:lnSpc>
              <a:defRPr/>
            </a:pPr>
            <a:endParaRPr lang="en-US" sz="2800" dirty="0">
              <a:solidFill>
                <a:schemeClr val="bg1"/>
              </a:solidFill>
            </a:endParaRPr>
          </a:p>
          <a:p>
            <a:pPr algn="ctr" eaLnBrk="1" hangingPunct="1">
              <a:lnSpc>
                <a:spcPct val="110000"/>
              </a:lnSpc>
              <a:defRPr/>
            </a:pPr>
            <a:r>
              <a:rPr lang="el-GR" b="1" dirty="0">
                <a:solidFill>
                  <a:schemeClr val="bg1"/>
                </a:solidFill>
              </a:rPr>
              <a:t>Ούτε οι γραμματικές κατηγορίες, ούτε οι αρχές συνδυασμού τους  είναι άμεσα φανερές στις προτάσεις που ακούει το παιδί, </a:t>
            </a:r>
          </a:p>
          <a:p>
            <a:pPr algn="ctr" eaLnBrk="1" hangingPunct="1">
              <a:lnSpc>
                <a:spcPct val="110000"/>
              </a:lnSpc>
              <a:defRPr/>
            </a:pPr>
            <a:r>
              <a:rPr lang="el-GR" b="1" dirty="0">
                <a:solidFill>
                  <a:schemeClr val="bg1"/>
                </a:solidFill>
              </a:rPr>
              <a:t>ούτε διδάσκονται άμεσα.</a:t>
            </a:r>
          </a:p>
          <a:p>
            <a:pPr algn="ctr" eaLnBrk="1" hangingPunct="1">
              <a:lnSpc>
                <a:spcPct val="90000"/>
              </a:lnSpc>
              <a:defRPr/>
            </a:pPr>
            <a:endParaRPr lang="el-GR" b="1" dirty="0">
              <a:solidFill>
                <a:schemeClr val="bg1"/>
              </a:solidFill>
              <a:sym typeface="Wingdings" pitchFamily="2" charset="2"/>
            </a:endParaRPr>
          </a:p>
          <a:p>
            <a:pPr algn="ctr" eaLnBrk="1" hangingPunct="1">
              <a:lnSpc>
                <a:spcPct val="90000"/>
              </a:lnSpc>
              <a:defRPr/>
            </a:pPr>
            <a:r>
              <a:rPr lang="el-GR" b="1" u="sng" dirty="0">
                <a:solidFill>
                  <a:schemeClr val="bg1"/>
                </a:solidFill>
              </a:rPr>
              <a:t>Γύρω στους </a:t>
            </a:r>
            <a:r>
              <a:rPr lang="el-GR" b="1" i="1" u="sng" dirty="0">
                <a:solidFill>
                  <a:schemeClr val="bg1"/>
                </a:solidFill>
                <a:effectLst>
                  <a:outerShdw blurRad="38100" dist="38100" dir="2700000" algn="tl">
                    <a:srgbClr val="000000"/>
                  </a:outerShdw>
                </a:effectLst>
              </a:rPr>
              <a:t>18 μήνες</a:t>
            </a:r>
            <a:r>
              <a:rPr lang="el-GR" b="1" u="sng" dirty="0">
                <a:solidFill>
                  <a:schemeClr val="bg1"/>
                </a:solidFill>
              </a:rPr>
              <a:t> όμως αρχίζει η ανάπτυξη της γραμματικής</a:t>
            </a:r>
            <a:r>
              <a:rPr lang="el-GR" b="1" dirty="0">
                <a:solidFill>
                  <a:schemeClr val="bg1"/>
                </a:solidFill>
              </a:rPr>
              <a:t>.</a:t>
            </a:r>
          </a:p>
          <a:p>
            <a:pPr algn="ctr" eaLnBrk="1" hangingPunct="1">
              <a:lnSpc>
                <a:spcPct val="90000"/>
              </a:lnSpc>
              <a:defRPr/>
            </a:pPr>
            <a:r>
              <a:rPr lang="el-GR" b="1" dirty="0">
                <a:solidFill>
                  <a:schemeClr val="bg1"/>
                </a:solidFill>
              </a:rPr>
              <a:t> </a:t>
            </a:r>
          </a:p>
          <a:p>
            <a:pPr algn="ctr" eaLnBrk="1" hangingPunct="1">
              <a:lnSpc>
                <a:spcPct val="120000"/>
              </a:lnSpc>
              <a:defRPr/>
            </a:pPr>
            <a:r>
              <a:rPr lang="el-GR" b="1" dirty="0">
                <a:solidFill>
                  <a:schemeClr val="bg1"/>
                </a:solidFill>
              </a:rPr>
              <a:t>Μέχρι τότε τα παιδιά γνωρίζουν:</a:t>
            </a:r>
          </a:p>
          <a:p>
            <a:pPr marL="1731600" lvl="6" indent="-360000">
              <a:lnSpc>
                <a:spcPct val="90000"/>
              </a:lnSpc>
              <a:buFont typeface="Arial" pitchFamily="34" charset="0"/>
              <a:buChar char="•"/>
              <a:defRPr/>
            </a:pPr>
            <a:r>
              <a:rPr lang="el-GR" b="1" dirty="0">
                <a:solidFill>
                  <a:schemeClr val="bg1"/>
                </a:solidFill>
              </a:rPr>
              <a:t>προσωδία (ρυθμό, μελωδία) της γλώσσας</a:t>
            </a:r>
          </a:p>
          <a:p>
            <a:pPr marL="1731600" lvl="6" indent="-360000">
              <a:lnSpc>
                <a:spcPct val="90000"/>
              </a:lnSpc>
              <a:buFont typeface="Arial" pitchFamily="34" charset="0"/>
              <a:buChar char="•"/>
              <a:defRPr/>
            </a:pPr>
            <a:r>
              <a:rPr lang="el-GR" b="1" dirty="0">
                <a:solidFill>
                  <a:schemeClr val="bg1"/>
                </a:solidFill>
              </a:rPr>
              <a:t>μερικώς τη φωνολογία</a:t>
            </a:r>
          </a:p>
          <a:p>
            <a:pPr marL="1731600" lvl="6" indent="-360000">
              <a:lnSpc>
                <a:spcPct val="90000"/>
              </a:lnSpc>
              <a:buFont typeface="Arial" pitchFamily="34" charset="0"/>
              <a:buChar char="•"/>
              <a:defRPr/>
            </a:pPr>
            <a:r>
              <a:rPr lang="el-GR" b="1" dirty="0">
                <a:solidFill>
                  <a:schemeClr val="bg1"/>
                </a:solidFill>
              </a:rPr>
              <a:t>υποτυπωδώς τη σημασιολογία, δηλ. το λεξικό</a:t>
            </a:r>
          </a:p>
          <a:p>
            <a:pPr algn="ctr" eaLnBrk="1" hangingPunct="1">
              <a:lnSpc>
                <a:spcPct val="90000"/>
              </a:lnSpc>
              <a:defRPr/>
            </a:pPr>
            <a:endParaRPr lang="el-GR" b="1" dirty="0">
              <a:solidFill>
                <a:schemeClr val="bg1"/>
              </a:solidFill>
            </a:endParaRPr>
          </a:p>
          <a:p>
            <a:pPr algn="ctr" eaLnBrk="1" hangingPunct="1">
              <a:lnSpc>
                <a:spcPct val="90000"/>
              </a:lnSpc>
              <a:defRPr/>
            </a:pPr>
            <a:r>
              <a:rPr lang="el-GR" b="1" dirty="0">
                <a:solidFill>
                  <a:srgbClr val="66FF99"/>
                </a:solidFill>
              </a:rPr>
              <a:t>Γραμματική </a:t>
            </a:r>
          </a:p>
          <a:p>
            <a:pPr algn="ctr" eaLnBrk="1" hangingPunct="1">
              <a:lnSpc>
                <a:spcPct val="90000"/>
              </a:lnSpc>
              <a:buFont typeface="Wingdings" pitchFamily="2" charset="2"/>
              <a:buChar char="ð"/>
              <a:defRPr/>
            </a:pPr>
            <a:r>
              <a:rPr lang="el-GR" b="1" dirty="0">
                <a:solidFill>
                  <a:srgbClr val="66FF99"/>
                </a:solidFill>
              </a:rPr>
              <a:t> </a:t>
            </a:r>
            <a:r>
              <a:rPr lang="el-GR" b="1" u="sng" dirty="0">
                <a:solidFill>
                  <a:srgbClr val="66FF99"/>
                </a:solidFill>
              </a:rPr>
              <a:t>ποιοτική αλλαγή στην ανάπτυξη</a:t>
            </a:r>
            <a:r>
              <a:rPr lang="el-GR" b="1" dirty="0">
                <a:solidFill>
                  <a:srgbClr val="66FF99"/>
                </a:solidFill>
              </a:rPr>
              <a:t>:</a:t>
            </a:r>
          </a:p>
          <a:p>
            <a:pPr algn="ctr" eaLnBrk="1" hangingPunct="1">
              <a:lnSpc>
                <a:spcPct val="90000"/>
              </a:lnSpc>
              <a:defRPr/>
            </a:pPr>
            <a:r>
              <a:rPr lang="el-GR" b="1" u="sng" dirty="0">
                <a:solidFill>
                  <a:srgbClr val="66FF99"/>
                </a:solidFill>
              </a:rPr>
              <a:t>δυνατότητα έκφρασης άπειρων νοημάτων</a:t>
            </a:r>
            <a:r>
              <a:rPr lang="el-GR" b="1" dirty="0">
                <a:solidFill>
                  <a:srgbClr val="66FF99"/>
                </a:solidFill>
              </a:rPr>
              <a:t> </a:t>
            </a:r>
          </a:p>
          <a:p>
            <a:pPr algn="ctr" eaLnBrk="1" hangingPunct="1">
              <a:lnSpc>
                <a:spcPct val="90000"/>
              </a:lnSpc>
              <a:defRPr/>
            </a:pPr>
            <a:r>
              <a:rPr lang="el-GR" b="1" dirty="0">
                <a:solidFill>
                  <a:srgbClr val="66FF99"/>
                </a:solidFill>
              </a:rPr>
              <a:t>μέσα από συνδυασμούς λέξεων</a:t>
            </a:r>
          </a:p>
          <a:p>
            <a:pPr algn="ctr" eaLnBrk="1" hangingPunct="1">
              <a:lnSpc>
                <a:spcPct val="90000"/>
              </a:lnSpc>
              <a:defRPr/>
            </a:pPr>
            <a:endParaRPr lang="el-GR" dirty="0">
              <a:solidFill>
                <a:srgbClr val="000000"/>
              </a:solidFill>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54F1EA4-3482-47D2-9503-489D8834A867}" type="slidenum">
              <a:rPr lang="es-ES" altLang="el-GR" sz="1400"/>
              <a:pPr>
                <a:spcBef>
                  <a:spcPct val="0"/>
                </a:spcBef>
                <a:buFontTx/>
                <a:buNone/>
              </a:pPr>
              <a:t>23</a:t>
            </a:fld>
            <a:endParaRPr lang="es-ES" altLang="el-GR" sz="1400"/>
          </a:p>
        </p:txBody>
      </p:sp>
      <p:sp>
        <p:nvSpPr>
          <p:cNvPr id="43011" name="Rectangle 3"/>
          <p:cNvSpPr>
            <a:spLocks noGrp="1" noChangeArrowheads="1"/>
          </p:cNvSpPr>
          <p:nvPr>
            <p:ph type="body" idx="1"/>
          </p:nvPr>
        </p:nvSpPr>
        <p:spPr>
          <a:xfrm>
            <a:off x="0" y="0"/>
            <a:ext cx="9144000" cy="6858000"/>
          </a:xfrm>
        </p:spPr>
        <p:txBody>
          <a:bodyPr/>
          <a:lstStyle/>
          <a:p>
            <a:pPr algn="ctr" eaLnBrk="1" hangingPunct="1">
              <a:lnSpc>
                <a:spcPct val="80000"/>
              </a:lnSpc>
              <a:buFontTx/>
              <a:buNone/>
              <a:defRPr/>
            </a:pPr>
            <a:r>
              <a:rPr lang="el-GR" sz="2800" b="1" u="sng" smtClean="0">
                <a:solidFill>
                  <a:srgbClr val="FFFF66"/>
                </a:solidFill>
              </a:rPr>
              <a:t>Δύο </a:t>
            </a:r>
            <a:r>
              <a:rPr lang="el-GR" sz="2800" b="1" smtClean="0">
                <a:solidFill>
                  <a:srgbClr val="FFFF66"/>
                </a:solidFill>
              </a:rPr>
              <a:t>διαφορετικές θεωρητικές εξηγήσεις </a:t>
            </a:r>
          </a:p>
          <a:p>
            <a:pPr algn="ctr" eaLnBrk="1" hangingPunct="1">
              <a:lnSpc>
                <a:spcPct val="80000"/>
              </a:lnSpc>
              <a:buFontTx/>
              <a:buNone/>
              <a:defRPr/>
            </a:pPr>
            <a:r>
              <a:rPr lang="el-GR" sz="2800" b="1" smtClean="0">
                <a:solidFill>
                  <a:srgbClr val="FFFF66"/>
                </a:solidFill>
              </a:rPr>
              <a:t>για ανάπτυξη σύνταξης </a:t>
            </a:r>
          </a:p>
          <a:p>
            <a:pPr algn="ctr" eaLnBrk="1" hangingPunct="1">
              <a:lnSpc>
                <a:spcPct val="80000"/>
              </a:lnSpc>
              <a:buFontTx/>
              <a:buNone/>
              <a:defRPr/>
            </a:pPr>
            <a:endParaRPr lang="el-GR" sz="2800" b="1" smtClean="0">
              <a:solidFill>
                <a:srgbClr val="FFFF66"/>
              </a:solidFill>
            </a:endParaRPr>
          </a:p>
          <a:p>
            <a:pPr algn="ctr" eaLnBrk="1" hangingPunct="1">
              <a:lnSpc>
                <a:spcPct val="80000"/>
              </a:lnSpc>
              <a:buFontTx/>
              <a:buNone/>
              <a:defRPr/>
            </a:pPr>
            <a:r>
              <a:rPr lang="el-GR" sz="2800" b="1" smtClean="0">
                <a:solidFill>
                  <a:srgbClr val="FFFF66"/>
                </a:solidFill>
              </a:rPr>
              <a:t>Νατιβισμός</a:t>
            </a:r>
            <a:endParaRPr lang="en-US" sz="2800" b="1" smtClean="0">
              <a:solidFill>
                <a:srgbClr val="FFFF66"/>
              </a:solidFill>
            </a:endParaRPr>
          </a:p>
          <a:p>
            <a:pPr eaLnBrk="1" hangingPunct="1">
              <a:lnSpc>
                <a:spcPct val="80000"/>
              </a:lnSpc>
              <a:buFontTx/>
              <a:buNone/>
              <a:defRPr/>
            </a:pPr>
            <a:r>
              <a:rPr lang="en-US" sz="2800" b="1" smtClean="0">
                <a:solidFill>
                  <a:srgbClr val="FFFF66"/>
                </a:solidFill>
              </a:rPr>
              <a:t>	</a:t>
            </a:r>
            <a:r>
              <a:rPr lang="el-GR" sz="2800" b="1" u="sng" smtClean="0">
                <a:solidFill>
                  <a:schemeClr val="bg1"/>
                </a:solidFill>
              </a:rPr>
              <a:t>Εμφάνιση σύνταξης κατ’ ουσία η απαρχή της γλώσσας</a:t>
            </a:r>
            <a:r>
              <a:rPr lang="el-GR" sz="2800" b="1" smtClean="0">
                <a:solidFill>
                  <a:schemeClr val="bg1"/>
                </a:solidFill>
              </a:rPr>
              <a:t> και </a:t>
            </a:r>
            <a:r>
              <a:rPr lang="el-GR" sz="2800" b="1" u="sng" smtClean="0">
                <a:solidFill>
                  <a:schemeClr val="bg1"/>
                </a:solidFill>
              </a:rPr>
              <a:t>ριζικά νέο βήμα</a:t>
            </a:r>
            <a:r>
              <a:rPr lang="el-GR" sz="2800" b="1" smtClean="0">
                <a:solidFill>
                  <a:schemeClr val="bg1"/>
                </a:solidFill>
              </a:rPr>
              <a:t> σε σχέση με προγενέστερα επιτεύγματα.  </a:t>
            </a:r>
            <a:r>
              <a:rPr lang="el-GR" sz="2800" b="1" u="sng" smtClean="0">
                <a:solidFill>
                  <a:schemeClr val="bg1"/>
                </a:solidFill>
              </a:rPr>
              <a:t>Καθορίζεται από την πυροδότηση έμφυτων αφηρημένων γνώσεων για βασική δομή σύνταξης. </a:t>
            </a:r>
            <a:endParaRPr lang="el-GR" sz="2800" b="1" smtClean="0">
              <a:solidFill>
                <a:schemeClr val="bg1"/>
              </a:solidFill>
            </a:endParaRPr>
          </a:p>
          <a:p>
            <a:pPr algn="ctr" eaLnBrk="1" hangingPunct="1">
              <a:lnSpc>
                <a:spcPct val="80000"/>
              </a:lnSpc>
              <a:buFontTx/>
              <a:buNone/>
              <a:defRPr/>
            </a:pPr>
            <a:endParaRPr lang="el-GR" sz="2800" b="1" smtClean="0">
              <a:solidFill>
                <a:schemeClr val="bg1"/>
              </a:solidFill>
            </a:endParaRPr>
          </a:p>
          <a:p>
            <a:pPr algn="ctr" eaLnBrk="1" hangingPunct="1">
              <a:lnSpc>
                <a:spcPct val="80000"/>
              </a:lnSpc>
              <a:defRPr/>
            </a:pPr>
            <a:r>
              <a:rPr lang="el-GR" sz="2800" b="1" smtClean="0">
                <a:solidFill>
                  <a:srgbClr val="FFFF66"/>
                </a:solidFill>
              </a:rPr>
              <a:t>Κ</a:t>
            </a:r>
            <a:r>
              <a:rPr lang="el-GR" sz="2800" b="1" smtClean="0">
                <a:solidFill>
                  <a:srgbClr val="FFFF66"/>
                </a:solidFill>
                <a:effectLst>
                  <a:outerShdw blurRad="38100" dist="38100" dir="2700000" algn="tl">
                    <a:srgbClr val="000000"/>
                  </a:outerShdw>
                </a:effectLst>
              </a:rPr>
              <a:t>ονστρουκτιβισμός</a:t>
            </a:r>
            <a:r>
              <a:rPr lang="el-GR" sz="2800" smtClean="0">
                <a:solidFill>
                  <a:schemeClr val="bg1"/>
                </a:solidFill>
              </a:rPr>
              <a:t> </a:t>
            </a:r>
            <a:endParaRPr lang="en-US" sz="2800" smtClean="0">
              <a:solidFill>
                <a:schemeClr val="bg1"/>
              </a:solidFill>
            </a:endParaRPr>
          </a:p>
          <a:p>
            <a:pPr eaLnBrk="1" hangingPunct="1">
              <a:lnSpc>
                <a:spcPct val="80000"/>
              </a:lnSpc>
              <a:buFontTx/>
              <a:buNone/>
              <a:defRPr/>
            </a:pPr>
            <a:r>
              <a:rPr lang="en-US" sz="2800" smtClean="0">
                <a:solidFill>
                  <a:schemeClr val="bg1"/>
                </a:solidFill>
              </a:rPr>
              <a:t>	</a:t>
            </a:r>
            <a:r>
              <a:rPr lang="el-GR" sz="2800" b="1" smtClean="0">
                <a:solidFill>
                  <a:schemeClr val="bg1"/>
                </a:solidFill>
              </a:rPr>
              <a:t>Ανάπτυξη σύνταξης </a:t>
            </a:r>
            <a:r>
              <a:rPr lang="el-GR" sz="2800" b="1" u="sng" smtClean="0">
                <a:solidFill>
                  <a:schemeClr val="bg1"/>
                </a:solidFill>
              </a:rPr>
              <a:t>συνέχεια ανάπτυξης  λεξιλογίου</a:t>
            </a:r>
            <a:r>
              <a:rPr lang="el-GR" sz="2800" b="1" smtClean="0">
                <a:solidFill>
                  <a:schemeClr val="bg1"/>
                </a:solidFill>
              </a:rPr>
              <a:t>, εξαρτάται από λεξιλόγιο ειδικά από την αύξησή του γύρω στους 18 μήνες. </a:t>
            </a:r>
            <a:r>
              <a:rPr lang="el-GR" sz="2800" b="1" u="sng" smtClean="0">
                <a:solidFill>
                  <a:schemeClr val="bg1"/>
                </a:solidFill>
              </a:rPr>
              <a:t>Προκύπτει από την ανάγκη για κάποια  κατηγοριοποίηση των λέξεων σε είδη</a:t>
            </a:r>
            <a:r>
              <a:rPr lang="el-GR" sz="2800" b="1" smtClean="0">
                <a:solidFill>
                  <a:schemeClr val="bg1"/>
                </a:solidFill>
              </a:rPr>
              <a:t>, ώστε να συνδυαστούν σε μεγαλύτερες μονάδες νοήματος, τις προτάσεις.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D90ED47-332D-467D-A742-E52428B329D6}" type="slidenum">
              <a:rPr lang="es-ES" altLang="el-GR" sz="1400"/>
              <a:pPr>
                <a:spcBef>
                  <a:spcPct val="0"/>
                </a:spcBef>
                <a:buFontTx/>
                <a:buNone/>
              </a:pPr>
              <a:t>24</a:t>
            </a:fld>
            <a:endParaRPr lang="es-ES" altLang="el-GR" sz="1400"/>
          </a:p>
        </p:txBody>
      </p:sp>
      <p:sp>
        <p:nvSpPr>
          <p:cNvPr id="37890" name="Rectangle 2"/>
          <p:cNvSpPr>
            <a:spLocks noGrp="1" noChangeArrowheads="1"/>
          </p:cNvSpPr>
          <p:nvPr>
            <p:ph type="title"/>
          </p:nvPr>
        </p:nvSpPr>
        <p:spPr>
          <a:xfrm>
            <a:off x="611188" y="0"/>
            <a:ext cx="7847012" cy="1341438"/>
          </a:xfrm>
          <a:ln>
            <a:solidFill>
              <a:schemeClr val="bg1"/>
            </a:solidFill>
          </a:ln>
        </p:spPr>
        <p:txBody>
          <a:bodyPr/>
          <a:lstStyle/>
          <a:p>
            <a:pPr eaLnBrk="1" hangingPunct="1">
              <a:defRPr/>
            </a:pPr>
            <a:r>
              <a:rPr lang="en-US" sz="3600" b="1" dirty="0" smtClean="0">
                <a:solidFill>
                  <a:srgbClr val="FFFF66"/>
                </a:solidFill>
                <a:effectLst>
                  <a:outerShdw blurRad="38100" dist="38100" dir="2700000" algn="tl">
                    <a:srgbClr val="000000"/>
                  </a:outerShdw>
                </a:effectLst>
              </a:rPr>
              <a:t/>
            </a:r>
            <a:br>
              <a:rPr lang="en-US" sz="3600" b="1" dirty="0" smtClean="0">
                <a:solidFill>
                  <a:srgbClr val="FFFF66"/>
                </a:solidFill>
                <a:effectLst>
                  <a:outerShdw blurRad="38100" dist="38100" dir="2700000" algn="tl">
                    <a:srgbClr val="000000"/>
                  </a:outerShdw>
                </a:effectLst>
              </a:rPr>
            </a:br>
            <a:r>
              <a:rPr lang="en-US" sz="3600" b="1" dirty="0" smtClean="0">
                <a:solidFill>
                  <a:srgbClr val="FFFF66"/>
                </a:solidFill>
                <a:effectLst>
                  <a:outerShdw blurRad="38100" dist="38100" dir="2700000" algn="tl">
                    <a:srgbClr val="000000"/>
                  </a:outerShdw>
                </a:effectLst>
              </a:rPr>
              <a:t> </a:t>
            </a:r>
            <a:r>
              <a:rPr lang="el-GR" sz="3200" b="1" dirty="0" smtClean="0">
                <a:solidFill>
                  <a:srgbClr val="FFFF66"/>
                </a:solidFill>
                <a:effectLst>
                  <a:outerShdw blurRad="38100" dist="38100" dir="2700000" algn="tl">
                    <a:srgbClr val="000000"/>
                  </a:outerShdw>
                </a:effectLst>
              </a:rPr>
              <a:t>ΑΝΑΠΤΥΞΗ ΣΥΝΤΑΞΗΣ</a:t>
            </a:r>
            <a:r>
              <a:rPr lang="en-US" sz="3600" b="1" dirty="0" smtClean="0">
                <a:solidFill>
                  <a:srgbClr val="FFFF66"/>
                </a:solidFill>
                <a:effectLst>
                  <a:outerShdw blurRad="38100" dist="38100" dir="2700000" algn="tl">
                    <a:srgbClr val="000000"/>
                  </a:outerShdw>
                </a:effectLst>
              </a:rPr>
              <a:t> </a:t>
            </a:r>
            <a:br>
              <a:rPr lang="en-US" sz="3600" b="1" dirty="0" smtClean="0">
                <a:solidFill>
                  <a:srgbClr val="FFFF66"/>
                </a:solidFill>
                <a:effectLst>
                  <a:outerShdw blurRad="38100" dist="38100" dir="2700000" algn="tl">
                    <a:srgbClr val="000000"/>
                  </a:outerShdw>
                </a:effectLst>
              </a:rPr>
            </a:br>
            <a:endParaRPr lang="el-GR" sz="3600" b="1" dirty="0" smtClean="0">
              <a:solidFill>
                <a:srgbClr val="FFFF66"/>
              </a:solidFill>
              <a:effectLst>
                <a:outerShdw blurRad="38100" dist="38100" dir="2700000" algn="tl">
                  <a:srgbClr val="000000"/>
                </a:outerShdw>
              </a:effectLst>
            </a:endParaRPr>
          </a:p>
        </p:txBody>
      </p:sp>
      <p:sp>
        <p:nvSpPr>
          <p:cNvPr id="47108" name="Rectangle 3"/>
          <p:cNvSpPr>
            <a:spLocks noGrp="1" noChangeArrowheads="1"/>
          </p:cNvSpPr>
          <p:nvPr>
            <p:ph type="body" idx="1"/>
          </p:nvPr>
        </p:nvSpPr>
        <p:spPr>
          <a:xfrm>
            <a:off x="0" y="1268413"/>
            <a:ext cx="9144000" cy="5303837"/>
          </a:xfrm>
        </p:spPr>
        <p:txBody>
          <a:bodyPr/>
          <a:lstStyle/>
          <a:p>
            <a:pPr algn="ctr" eaLnBrk="1" hangingPunct="1">
              <a:lnSpc>
                <a:spcPct val="110000"/>
              </a:lnSpc>
              <a:buFontTx/>
              <a:buNone/>
            </a:pPr>
            <a:r>
              <a:rPr lang="el-GR" altLang="el-GR" sz="2800" b="1" smtClean="0">
                <a:solidFill>
                  <a:schemeClr val="bg1"/>
                </a:solidFill>
              </a:rPr>
              <a:t>Βήματα:</a:t>
            </a:r>
          </a:p>
          <a:p>
            <a:pPr eaLnBrk="1" hangingPunct="1">
              <a:lnSpc>
                <a:spcPct val="110000"/>
              </a:lnSpc>
            </a:pPr>
            <a:r>
              <a:rPr lang="el-GR" altLang="el-GR" sz="2800" b="1" smtClean="0">
                <a:solidFill>
                  <a:schemeClr val="bg1"/>
                </a:solidFill>
              </a:rPr>
              <a:t>Ρίζες ίσως στις μονολεκτικές εκφράσεις  </a:t>
            </a:r>
          </a:p>
          <a:p>
            <a:pPr eaLnBrk="1" hangingPunct="1">
              <a:lnSpc>
                <a:spcPct val="110000"/>
              </a:lnSpc>
            </a:pPr>
            <a:r>
              <a:rPr lang="el-GR" altLang="el-GR" sz="2800" b="1" u="sng" smtClean="0">
                <a:solidFill>
                  <a:schemeClr val="bg1"/>
                </a:solidFill>
              </a:rPr>
              <a:t>Πρώτοι συνδυασμοί δύο λέξεων </a:t>
            </a:r>
            <a:r>
              <a:rPr lang="el-GR" altLang="el-GR" sz="2800" b="1" smtClean="0">
                <a:solidFill>
                  <a:schemeClr val="bg1"/>
                </a:solidFill>
              </a:rPr>
              <a:t>-18 μήνες</a:t>
            </a:r>
          </a:p>
          <a:p>
            <a:pPr eaLnBrk="1" hangingPunct="1">
              <a:lnSpc>
                <a:spcPct val="110000"/>
              </a:lnSpc>
            </a:pPr>
            <a:r>
              <a:rPr lang="el-GR" altLang="el-GR" sz="2800" b="1" u="sng" smtClean="0">
                <a:solidFill>
                  <a:schemeClr val="bg1"/>
                </a:solidFill>
              </a:rPr>
              <a:t>Συνδυασμοί τριών και περισσότερων λέξ</a:t>
            </a:r>
            <a:r>
              <a:rPr lang="el-GR" altLang="el-GR" sz="2800" b="1" smtClean="0">
                <a:solidFill>
                  <a:schemeClr val="bg1"/>
                </a:solidFill>
              </a:rPr>
              <a:t>εων -24 μήνες</a:t>
            </a:r>
          </a:p>
          <a:p>
            <a:pPr eaLnBrk="1" hangingPunct="1">
              <a:lnSpc>
                <a:spcPct val="110000"/>
              </a:lnSpc>
            </a:pPr>
            <a:r>
              <a:rPr lang="el-GR" altLang="el-GR" sz="2800" b="1" u="sng" smtClean="0">
                <a:solidFill>
                  <a:schemeClr val="bg1"/>
                </a:solidFill>
              </a:rPr>
              <a:t>Εμπλουτισμός απλών φράσεων</a:t>
            </a:r>
            <a:r>
              <a:rPr lang="el-GR" altLang="el-GR" sz="2800" b="1" smtClean="0">
                <a:solidFill>
                  <a:schemeClr val="bg1"/>
                </a:solidFill>
              </a:rPr>
              <a:t>, π.χ. η ρηματική φράση εμπεριέχει  πλέον όχι μόνο ρήμα αλλά και μόρια (όπως το </a:t>
            </a:r>
            <a:r>
              <a:rPr lang="el-GR" altLang="el-GR" sz="2800" b="1" i="1" smtClean="0">
                <a:solidFill>
                  <a:schemeClr val="bg1"/>
                </a:solidFill>
              </a:rPr>
              <a:t>θα</a:t>
            </a:r>
            <a:r>
              <a:rPr lang="el-GR" altLang="el-GR" sz="2800" b="1" smtClean="0">
                <a:solidFill>
                  <a:schemeClr val="bg1"/>
                </a:solidFill>
              </a:rPr>
              <a:t>) ή αντικείμενο  -συνήθως μετά τους 24 μήνες</a:t>
            </a:r>
          </a:p>
          <a:p>
            <a:pPr eaLnBrk="1" hangingPunct="1">
              <a:lnSpc>
                <a:spcPct val="110000"/>
              </a:lnSpc>
            </a:pPr>
            <a:r>
              <a:rPr lang="el-GR" altLang="el-GR" sz="2800" b="1" u="sng" smtClean="0">
                <a:solidFill>
                  <a:schemeClr val="bg1"/>
                </a:solidFill>
              </a:rPr>
              <a:t>Σύνθετες προτάσεις</a:t>
            </a:r>
            <a:r>
              <a:rPr lang="el-GR" altLang="el-GR" sz="2800" b="1" smtClean="0">
                <a:solidFill>
                  <a:schemeClr val="bg1"/>
                </a:solidFill>
              </a:rPr>
              <a:t>: παρατακτικές αρχικά και αργότερα υποτακτικές  έχουν ολοκληρωθεί συνήθως έως το τέλος του τρίτου χρόνου</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A094D3A-86BE-4453-AA1F-24ACCFAF8223}" type="slidenum">
              <a:rPr lang="es-ES" altLang="el-GR" sz="1400"/>
              <a:pPr>
                <a:spcBef>
                  <a:spcPct val="0"/>
                </a:spcBef>
                <a:buFontTx/>
                <a:buNone/>
              </a:pPr>
              <a:t>25</a:t>
            </a:fld>
            <a:endParaRPr lang="es-ES" altLang="el-GR" sz="1400"/>
          </a:p>
        </p:txBody>
      </p:sp>
      <p:sp>
        <p:nvSpPr>
          <p:cNvPr id="38917" name="Rectangle 5"/>
          <p:cNvSpPr>
            <a:spLocks noChangeArrowheads="1"/>
          </p:cNvSpPr>
          <p:nvPr/>
        </p:nvSpPr>
        <p:spPr bwMode="auto">
          <a:xfrm>
            <a:off x="0" y="3933825"/>
            <a:ext cx="9144000" cy="2462213"/>
          </a:xfrm>
          <a:prstGeom prst="rect">
            <a:avLst/>
          </a:prstGeom>
          <a:noFill/>
          <a:ln w="9525">
            <a:noFill/>
            <a:miter lim="800000"/>
            <a:headEnd/>
            <a:tailEnd/>
          </a:ln>
          <a:effectLst/>
        </p:spPr>
        <p:txBody>
          <a:bodyPr>
            <a:spAutoFit/>
          </a:bodyPr>
          <a:lstStyle/>
          <a:p>
            <a:pPr marL="358775" lvl="1" indent="-358775" defTabSz="261938" eaLnBrk="1" hangingPunct="1">
              <a:lnSpc>
                <a:spcPct val="80000"/>
              </a:lnSpc>
              <a:spcBef>
                <a:spcPct val="50000"/>
              </a:spcBef>
              <a:buFontTx/>
              <a:buChar char="-"/>
              <a:defRPr/>
            </a:pPr>
            <a:r>
              <a:rPr lang="el-GR" sz="2800" b="1" u="sng">
                <a:solidFill>
                  <a:srgbClr val="66FF99"/>
                </a:solidFill>
              </a:rPr>
              <a:t>Μπορεί να εκφράζουν σημασία ευρύτερη από αυτή που αποδίδουν οι ενήλικες στη λέξη αυτή</a:t>
            </a:r>
            <a:r>
              <a:rPr lang="el-GR" sz="2800" b="1">
                <a:solidFill>
                  <a:srgbClr val="66FF99"/>
                </a:solidFill>
              </a:rPr>
              <a:t>, </a:t>
            </a:r>
            <a:r>
              <a:rPr lang="el-GR" sz="2800">
                <a:solidFill>
                  <a:srgbClr val="66FF99"/>
                </a:solidFill>
              </a:rPr>
              <a:t>π.χ.</a:t>
            </a:r>
          </a:p>
          <a:p>
            <a:pPr marL="358775" lvl="1" indent="-358775" defTabSz="261938" eaLnBrk="1" hangingPunct="1">
              <a:lnSpc>
                <a:spcPct val="80000"/>
              </a:lnSpc>
              <a:spcBef>
                <a:spcPct val="50000"/>
              </a:spcBef>
              <a:buFontTx/>
              <a:buChar char="-"/>
              <a:defRPr/>
            </a:pPr>
            <a:r>
              <a:rPr lang="el-GR" sz="2800" b="1" i="1">
                <a:solidFill>
                  <a:schemeClr val="bg1"/>
                </a:solidFill>
              </a:rPr>
              <a:t>μαμά</a:t>
            </a:r>
            <a:r>
              <a:rPr lang="el-GR" sz="2800" b="1">
                <a:solidFill>
                  <a:schemeClr val="bg1"/>
                </a:solidFill>
              </a:rPr>
              <a:t> = </a:t>
            </a:r>
            <a:r>
              <a:rPr lang="el-GR" sz="2800" b="1" i="1">
                <a:solidFill>
                  <a:schemeClr val="bg1"/>
                </a:solidFill>
              </a:rPr>
              <a:t>νάτη η μαμά!</a:t>
            </a:r>
            <a:r>
              <a:rPr lang="el-GR" sz="2800" b="1">
                <a:solidFill>
                  <a:schemeClr val="bg1"/>
                </a:solidFill>
              </a:rPr>
              <a:t> </a:t>
            </a:r>
          </a:p>
          <a:p>
            <a:pPr marL="358775" lvl="1" indent="-358775" defTabSz="261938" eaLnBrk="1" hangingPunct="1">
              <a:lnSpc>
                <a:spcPct val="80000"/>
              </a:lnSpc>
              <a:spcBef>
                <a:spcPct val="50000"/>
              </a:spcBef>
              <a:buFontTx/>
              <a:buChar char="-"/>
              <a:defRPr/>
            </a:pPr>
            <a:r>
              <a:rPr lang="el-GR" b="1">
                <a:solidFill>
                  <a:schemeClr val="bg1"/>
                </a:solidFill>
              </a:rPr>
              <a:t>Β</a:t>
            </a:r>
            <a:r>
              <a:rPr lang="en-US" b="1">
                <a:solidFill>
                  <a:schemeClr val="bg1"/>
                </a:solidFill>
              </a:rPr>
              <a:t>loom (1973)</a:t>
            </a:r>
            <a:r>
              <a:rPr lang="es-ES" b="1">
                <a:solidFill>
                  <a:schemeClr val="bg1"/>
                </a:solidFill>
              </a:rPr>
              <a:t>:</a:t>
            </a:r>
            <a:r>
              <a:rPr lang="el-GR" b="1">
                <a:solidFill>
                  <a:schemeClr val="bg1"/>
                </a:solidFill>
              </a:rPr>
              <a:t> η κόρη της έλεγε «</a:t>
            </a:r>
            <a:r>
              <a:rPr lang="en-US" b="1" i="1">
                <a:solidFill>
                  <a:schemeClr val="bg1"/>
                </a:solidFill>
                <a:effectLst>
                  <a:outerShdw blurRad="38100" dist="38100" dir="2700000" algn="tl">
                    <a:srgbClr val="000000"/>
                  </a:outerShdw>
                </a:effectLst>
              </a:rPr>
              <a:t>mummy</a:t>
            </a:r>
            <a:r>
              <a:rPr lang="el-GR" b="1">
                <a:solidFill>
                  <a:schemeClr val="bg1"/>
                </a:solidFill>
              </a:rPr>
              <a:t>» όταν κοιτούσε  το φαγητό της μαμάς, τα γάντια της, την πόρτα απ’ όπου έφυγε κλπ.</a:t>
            </a:r>
          </a:p>
          <a:p>
            <a:pPr marL="358775" indent="-358775" algn="ctr" defTabSz="261938" eaLnBrk="1" hangingPunct="1">
              <a:lnSpc>
                <a:spcPct val="50000"/>
              </a:lnSpc>
              <a:spcBef>
                <a:spcPct val="50000"/>
              </a:spcBef>
              <a:defRPr/>
            </a:pPr>
            <a:r>
              <a:rPr lang="en-US" b="1">
                <a:solidFill>
                  <a:schemeClr val="bg1"/>
                </a:solidFill>
              </a:rPr>
              <a:t>Mummy = </a:t>
            </a:r>
            <a:r>
              <a:rPr lang="el-GR" b="1">
                <a:solidFill>
                  <a:schemeClr val="bg1"/>
                </a:solidFill>
              </a:rPr>
              <a:t> «η μαμά», «αυτό είναι της μαμάς», «θέλω τη μαμά» </a:t>
            </a:r>
          </a:p>
        </p:txBody>
      </p:sp>
      <p:sp>
        <p:nvSpPr>
          <p:cNvPr id="38914" name="Rectangle 2"/>
          <p:cNvSpPr>
            <a:spLocks noGrp="1" noChangeArrowheads="1"/>
          </p:cNvSpPr>
          <p:nvPr>
            <p:ph type="title"/>
          </p:nvPr>
        </p:nvSpPr>
        <p:spPr>
          <a:xfrm>
            <a:off x="685800" y="152400"/>
            <a:ext cx="7772400" cy="1260475"/>
          </a:xfrm>
        </p:spPr>
        <p:txBody>
          <a:bodyPr/>
          <a:lstStyle/>
          <a:p>
            <a:pPr eaLnBrk="1" hangingPunct="1">
              <a:defRPr/>
            </a:pPr>
            <a:r>
              <a:rPr lang="el-GR" sz="3200" b="1" u="sng" smtClean="0">
                <a:solidFill>
                  <a:srgbClr val="FFFF66"/>
                </a:solidFill>
                <a:effectLst>
                  <a:outerShdw blurRad="38100" dist="38100" dir="2700000" algn="tl">
                    <a:srgbClr val="000000"/>
                  </a:outerShdw>
                </a:effectLst>
              </a:rPr>
              <a:t>Ολοφραστικός λόγος</a:t>
            </a:r>
            <a:r>
              <a:rPr lang="en-US" sz="3200" b="1" u="sng" smtClean="0">
                <a:solidFill>
                  <a:srgbClr val="FFFF66"/>
                </a:solidFill>
                <a:effectLst>
                  <a:outerShdw blurRad="38100" dist="38100" dir="2700000" algn="tl">
                    <a:srgbClr val="000000"/>
                  </a:outerShdw>
                </a:effectLst>
              </a:rPr>
              <a:t/>
            </a:r>
            <a:br>
              <a:rPr lang="en-US" sz="3200" b="1" u="sng" smtClean="0">
                <a:solidFill>
                  <a:srgbClr val="FFFF66"/>
                </a:solidFill>
                <a:effectLst>
                  <a:outerShdw blurRad="38100" dist="38100" dir="2700000" algn="tl">
                    <a:srgbClr val="000000"/>
                  </a:outerShdw>
                </a:effectLst>
              </a:rPr>
            </a:br>
            <a:r>
              <a:rPr lang="el-GR" sz="3200" b="1" smtClean="0">
                <a:solidFill>
                  <a:srgbClr val="FFFF66"/>
                </a:solidFill>
                <a:effectLst>
                  <a:outerShdw blurRad="38100" dist="38100" dir="2700000" algn="tl">
                    <a:srgbClr val="000000"/>
                  </a:outerShdw>
                </a:effectLst>
              </a:rPr>
              <a:t> Μονολεκτικά εκφωνήματα</a:t>
            </a:r>
            <a:r>
              <a:rPr lang="el-GR" sz="2800" b="1" smtClean="0">
                <a:solidFill>
                  <a:srgbClr val="FFFF66"/>
                </a:solidFill>
                <a:effectLst>
                  <a:outerShdw blurRad="38100" dist="38100" dir="2700000" algn="tl">
                    <a:srgbClr val="000000"/>
                  </a:outerShdw>
                </a:effectLst>
              </a:rPr>
              <a:t> </a:t>
            </a:r>
            <a:endParaRPr lang="el-GR" sz="2800" b="1" u="sng" smtClean="0">
              <a:solidFill>
                <a:srgbClr val="FFFF66"/>
              </a:solidFill>
              <a:effectLst>
                <a:outerShdw blurRad="38100" dist="38100" dir="2700000" algn="tl">
                  <a:srgbClr val="000000"/>
                </a:outerShdw>
              </a:effectLst>
            </a:endParaRPr>
          </a:p>
        </p:txBody>
      </p:sp>
      <p:sp>
        <p:nvSpPr>
          <p:cNvPr id="49157" name="Rectangle 3"/>
          <p:cNvSpPr>
            <a:spLocks noGrp="1" noChangeArrowheads="1"/>
          </p:cNvSpPr>
          <p:nvPr>
            <p:ph type="body" idx="1"/>
          </p:nvPr>
        </p:nvSpPr>
        <p:spPr>
          <a:xfrm>
            <a:off x="0" y="1628775"/>
            <a:ext cx="9144000" cy="2305050"/>
          </a:xfrm>
        </p:spPr>
        <p:txBody>
          <a:bodyPr/>
          <a:lstStyle/>
          <a:p>
            <a:pPr eaLnBrk="1" hangingPunct="1">
              <a:lnSpc>
                <a:spcPct val="80000"/>
              </a:lnSpc>
              <a:buFontTx/>
              <a:buChar char="-"/>
            </a:pPr>
            <a:r>
              <a:rPr lang="el-GR" altLang="el-GR" sz="2800" b="1" u="sng" smtClean="0">
                <a:solidFill>
                  <a:srgbClr val="66FF99"/>
                </a:solidFill>
              </a:rPr>
              <a:t>Μία λέξη </a:t>
            </a:r>
            <a:r>
              <a:rPr lang="el-GR" altLang="el-GR" sz="2800" b="1" smtClean="0">
                <a:solidFill>
                  <a:schemeClr val="bg1"/>
                </a:solidFill>
              </a:rPr>
              <a:t>(π.χ. </a:t>
            </a:r>
            <a:r>
              <a:rPr lang="el-GR" altLang="el-GR" sz="2800" b="1" i="1" smtClean="0">
                <a:solidFill>
                  <a:schemeClr val="bg1"/>
                </a:solidFill>
              </a:rPr>
              <a:t>γιαγιά</a:t>
            </a:r>
            <a:r>
              <a:rPr lang="el-GR" altLang="el-GR" sz="2800" b="1" smtClean="0">
                <a:solidFill>
                  <a:schemeClr val="bg1"/>
                </a:solidFill>
              </a:rPr>
              <a:t>) ή και δύο που γίνονται όμως αντιληπτές ως μία (π.χ. </a:t>
            </a:r>
            <a:r>
              <a:rPr lang="el-GR" altLang="el-GR" sz="2800" b="1" i="1" smtClean="0">
                <a:solidFill>
                  <a:schemeClr val="bg1"/>
                </a:solidFill>
              </a:rPr>
              <a:t>γειάσου, κιάλλο</a:t>
            </a:r>
            <a:r>
              <a:rPr lang="el-GR" altLang="el-GR" sz="2800" b="1" smtClean="0">
                <a:solidFill>
                  <a:schemeClr val="bg1"/>
                </a:solidFill>
              </a:rPr>
              <a:t>)</a:t>
            </a:r>
          </a:p>
          <a:p>
            <a:pPr eaLnBrk="1" hangingPunct="1">
              <a:lnSpc>
                <a:spcPct val="40000"/>
              </a:lnSpc>
            </a:pPr>
            <a:endParaRPr lang="el-GR" altLang="el-GR" sz="2800" b="1" smtClean="0">
              <a:solidFill>
                <a:schemeClr val="bg1"/>
              </a:solidFill>
            </a:endParaRPr>
          </a:p>
          <a:p>
            <a:pPr eaLnBrk="1" hangingPunct="1">
              <a:lnSpc>
                <a:spcPct val="80000"/>
              </a:lnSpc>
              <a:buFontTx/>
              <a:buNone/>
            </a:pPr>
            <a:r>
              <a:rPr lang="el-GR" altLang="el-GR" sz="2800" b="1" smtClean="0">
                <a:solidFill>
                  <a:schemeClr val="bg1"/>
                </a:solidFill>
              </a:rPr>
              <a:t>-	Σε πλούσιες μορφολογικά γλώσσες όπως η ελληνική λέξεις με  γραμματικές καταλήξεις αναπόφευκτες (π.χ. «πόγια» = πόδια</a:t>
            </a:r>
            <a:r>
              <a:rPr lang="el-GR" altLang="el-GR" sz="2800" smtClean="0">
                <a:solidFill>
                  <a:schemeClr val="bg1"/>
                </a:solidFill>
              </a:rPr>
              <a:t>).</a:t>
            </a:r>
          </a:p>
          <a:p>
            <a:pPr eaLnBrk="1" hangingPunct="1">
              <a:lnSpc>
                <a:spcPct val="30000"/>
              </a:lnSpc>
              <a:buFontTx/>
              <a:buNone/>
            </a:pPr>
            <a:endParaRPr lang="el-GR" altLang="el-GR" sz="2800" smtClean="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0" y="0"/>
            <a:ext cx="9144000" cy="6858000"/>
          </a:xfrm>
        </p:spPr>
        <p:txBody>
          <a:bodyPr/>
          <a:lstStyle/>
          <a:p>
            <a:pPr algn="ctr" defTabSz="261938">
              <a:lnSpc>
                <a:spcPct val="60000"/>
              </a:lnSpc>
              <a:spcBef>
                <a:spcPct val="50000"/>
              </a:spcBef>
            </a:pPr>
            <a:endParaRPr lang="el-GR" altLang="el-GR" sz="2800" b="1" smtClean="0">
              <a:solidFill>
                <a:schemeClr val="bg1"/>
              </a:solidFill>
            </a:endParaRPr>
          </a:p>
          <a:p>
            <a:pPr algn="ctr" defTabSz="261938">
              <a:lnSpc>
                <a:spcPct val="60000"/>
              </a:lnSpc>
              <a:spcBef>
                <a:spcPct val="50000"/>
              </a:spcBef>
              <a:buFontTx/>
              <a:buNone/>
            </a:pPr>
            <a:r>
              <a:rPr lang="en-US" altLang="el-GR" b="1" smtClean="0">
                <a:solidFill>
                  <a:schemeClr val="bg1"/>
                </a:solidFill>
              </a:rPr>
              <a:t>N</a:t>
            </a:r>
            <a:r>
              <a:rPr lang="el-GR" altLang="el-GR" b="1" smtClean="0">
                <a:solidFill>
                  <a:schemeClr val="bg1"/>
                </a:solidFill>
              </a:rPr>
              <a:t>ατιβισμός:  </a:t>
            </a:r>
          </a:p>
          <a:p>
            <a:pPr algn="ctr" defTabSz="261938">
              <a:lnSpc>
                <a:spcPct val="60000"/>
              </a:lnSpc>
              <a:spcBef>
                <a:spcPct val="50000"/>
              </a:spcBef>
              <a:buFontTx/>
              <a:buNone/>
            </a:pPr>
            <a:r>
              <a:rPr lang="el-GR" altLang="el-GR" b="1" u="sng" smtClean="0">
                <a:solidFill>
                  <a:srgbClr val="66FF99"/>
                </a:solidFill>
              </a:rPr>
              <a:t>Ολοφραστικός λόγος άνευ σημασίας για σύνταξη</a:t>
            </a:r>
          </a:p>
          <a:p>
            <a:pPr algn="ctr" defTabSz="261938">
              <a:lnSpc>
                <a:spcPct val="80000"/>
              </a:lnSpc>
              <a:spcBef>
                <a:spcPct val="50000"/>
              </a:spcBef>
              <a:buFontTx/>
              <a:buNone/>
            </a:pPr>
            <a:r>
              <a:rPr lang="en-US" altLang="el-GR" sz="2800" smtClean="0">
                <a:solidFill>
                  <a:schemeClr val="bg1"/>
                </a:solidFill>
              </a:rPr>
              <a:t>vs.</a:t>
            </a:r>
            <a:endParaRPr lang="el-GR" altLang="el-GR" sz="2800" smtClean="0">
              <a:solidFill>
                <a:schemeClr val="bg1"/>
              </a:solidFill>
            </a:endParaRPr>
          </a:p>
          <a:p>
            <a:pPr algn="ctr" defTabSz="261938">
              <a:lnSpc>
                <a:spcPct val="80000"/>
              </a:lnSpc>
              <a:spcBef>
                <a:spcPct val="50000"/>
              </a:spcBef>
              <a:buFontTx/>
              <a:buNone/>
            </a:pPr>
            <a:r>
              <a:rPr lang="el-GR" altLang="el-GR" b="1" u="sng" smtClean="0">
                <a:solidFill>
                  <a:schemeClr val="bg1"/>
                </a:solidFill>
              </a:rPr>
              <a:t>Κονστρουκτιβισμός</a:t>
            </a:r>
            <a:r>
              <a:rPr lang="el-GR" altLang="el-GR" b="1" smtClean="0">
                <a:solidFill>
                  <a:schemeClr val="bg1"/>
                </a:solidFill>
              </a:rPr>
              <a:t>:</a:t>
            </a:r>
          </a:p>
          <a:p>
            <a:pPr algn="ctr" defTabSz="261938">
              <a:lnSpc>
                <a:spcPct val="80000"/>
              </a:lnSpc>
              <a:spcBef>
                <a:spcPct val="50000"/>
              </a:spcBef>
              <a:buFontTx/>
              <a:buNone/>
            </a:pPr>
            <a:r>
              <a:rPr lang="el-GR" altLang="el-GR" b="1" smtClean="0">
                <a:solidFill>
                  <a:srgbClr val="66FF99"/>
                </a:solidFill>
              </a:rPr>
              <a:t> </a:t>
            </a:r>
            <a:r>
              <a:rPr lang="el-GR" altLang="el-GR" b="1" u="sng" smtClean="0">
                <a:solidFill>
                  <a:srgbClr val="66FF99"/>
                </a:solidFill>
              </a:rPr>
              <a:t>Στον ολοφραστικό λόγο οι ρίζες της σύνταξης</a:t>
            </a:r>
            <a:endParaRPr lang="el-GR" altLang="el-GR" b="1" smtClean="0">
              <a:solidFill>
                <a:srgbClr val="66FF99"/>
              </a:solidFill>
            </a:endParaRPr>
          </a:p>
          <a:p>
            <a:pPr algn="ctr" defTabSz="261938">
              <a:lnSpc>
                <a:spcPct val="80000"/>
              </a:lnSpc>
              <a:spcBef>
                <a:spcPct val="50000"/>
              </a:spcBef>
              <a:buFontTx/>
              <a:buNone/>
            </a:pPr>
            <a:r>
              <a:rPr lang="el-GR" altLang="el-GR" b="1" smtClean="0">
                <a:solidFill>
                  <a:schemeClr val="bg1"/>
                </a:solidFill>
              </a:rPr>
              <a:t> </a:t>
            </a:r>
            <a:r>
              <a:rPr lang="el-GR" altLang="el-GR" sz="2800" b="1" smtClean="0">
                <a:solidFill>
                  <a:schemeClr val="bg1"/>
                </a:solidFill>
              </a:rPr>
              <a:t>εφόσον μέσα από μεμονωμένες λέξεις </a:t>
            </a:r>
          </a:p>
          <a:p>
            <a:pPr algn="ctr" defTabSz="261938">
              <a:lnSpc>
                <a:spcPct val="80000"/>
              </a:lnSpc>
              <a:spcBef>
                <a:spcPct val="50000"/>
              </a:spcBef>
              <a:buFontTx/>
              <a:buNone/>
            </a:pPr>
            <a:r>
              <a:rPr lang="el-GR" altLang="el-GR" sz="2800" b="1" smtClean="0">
                <a:solidFill>
                  <a:schemeClr val="bg1"/>
                </a:solidFill>
              </a:rPr>
              <a:t>εκφράζονται πιο περίπλοκα νοήματα</a:t>
            </a:r>
          </a:p>
          <a:p>
            <a:pPr algn="ctr" defTabSz="261938">
              <a:lnSpc>
                <a:spcPct val="80000"/>
              </a:lnSpc>
              <a:spcBef>
                <a:spcPct val="50000"/>
              </a:spcBef>
              <a:buFontTx/>
              <a:buNone/>
            </a:pPr>
            <a:r>
              <a:rPr lang="el-GR" altLang="el-GR" sz="2800" b="1" smtClean="0">
                <a:solidFill>
                  <a:schemeClr val="bg1"/>
                </a:solidFill>
              </a:rPr>
              <a:t>Πρώτες λέξεις παιδιών </a:t>
            </a:r>
            <a:r>
              <a:rPr lang="el-GR" altLang="el-GR" sz="2800" b="1" u="sng" smtClean="0">
                <a:solidFill>
                  <a:schemeClr val="bg1"/>
                </a:solidFill>
              </a:rPr>
              <a:t>συνήθως ρήματα και ουσιαστικά</a:t>
            </a:r>
            <a:r>
              <a:rPr lang="el-GR" altLang="el-GR" sz="2800" b="1" smtClean="0">
                <a:solidFill>
                  <a:schemeClr val="bg1"/>
                </a:solidFill>
              </a:rPr>
              <a:t> στη γλώσσα ενηλίκων</a:t>
            </a:r>
            <a:r>
              <a:rPr lang="en-US" altLang="el-GR" sz="2800" b="1" smtClean="0">
                <a:solidFill>
                  <a:schemeClr val="bg1"/>
                </a:solidFill>
              </a:rPr>
              <a:t> </a:t>
            </a:r>
            <a:r>
              <a:rPr lang="el-GR" altLang="el-GR" sz="2800" b="1" smtClean="0">
                <a:solidFill>
                  <a:schemeClr val="bg1"/>
                </a:solidFill>
              </a:rPr>
              <a:t>(π.χ. </a:t>
            </a:r>
            <a:r>
              <a:rPr lang="el-GR" altLang="el-GR" sz="2800" b="1" i="1" smtClean="0">
                <a:solidFill>
                  <a:schemeClr val="bg1"/>
                </a:solidFill>
              </a:rPr>
              <a:t>Μπάλα, πάει</a:t>
            </a:r>
            <a:r>
              <a:rPr lang="el-GR" altLang="el-GR" sz="2800" b="1" smtClean="0">
                <a:solidFill>
                  <a:schemeClr val="bg1"/>
                </a:solidFill>
              </a:rPr>
              <a:t>)</a:t>
            </a:r>
          </a:p>
          <a:p>
            <a:pPr algn="ctr" defTabSz="261938">
              <a:lnSpc>
                <a:spcPct val="80000"/>
              </a:lnSpc>
              <a:spcBef>
                <a:spcPct val="50000"/>
              </a:spcBef>
              <a:buFontTx/>
              <a:buNone/>
            </a:pPr>
            <a:r>
              <a:rPr lang="el-GR" altLang="el-GR" sz="2800" b="1" smtClean="0">
                <a:solidFill>
                  <a:schemeClr val="bg1"/>
                </a:solidFill>
              </a:rPr>
              <a:t>Κάποιες όμως  αντιστοιχούν  σε </a:t>
            </a:r>
            <a:r>
              <a:rPr lang="el-GR" altLang="el-GR" sz="2800" b="1" u="sng" smtClean="0">
                <a:solidFill>
                  <a:schemeClr val="bg1"/>
                </a:solidFill>
              </a:rPr>
              <a:t>ρήμα και ουσιαστικό ταυτόχρονα</a:t>
            </a:r>
            <a:r>
              <a:rPr lang="el-GR" altLang="el-GR" sz="2800" b="1" smtClean="0">
                <a:solidFill>
                  <a:schemeClr val="bg1"/>
                </a:solidFill>
              </a:rPr>
              <a:t> </a:t>
            </a:r>
            <a:r>
              <a:rPr lang="en-US" altLang="el-GR" sz="2800" b="1" smtClean="0">
                <a:solidFill>
                  <a:schemeClr val="bg1"/>
                </a:solidFill>
              </a:rPr>
              <a:t> </a:t>
            </a:r>
            <a:r>
              <a:rPr lang="el-GR" altLang="el-GR" sz="2800" b="1" smtClean="0">
                <a:solidFill>
                  <a:schemeClr val="bg1"/>
                </a:solidFill>
              </a:rPr>
              <a:t>(π.χ. νάνι =  </a:t>
            </a:r>
            <a:r>
              <a:rPr lang="el-GR" altLang="el-GR" sz="2800" b="1" i="1" smtClean="0">
                <a:solidFill>
                  <a:schemeClr val="bg1"/>
                </a:solidFill>
              </a:rPr>
              <a:t>κοιμάμαι</a:t>
            </a:r>
            <a:r>
              <a:rPr lang="el-GR" altLang="el-GR" sz="2800" b="1" smtClean="0">
                <a:solidFill>
                  <a:schemeClr val="bg1"/>
                </a:solidFill>
              </a:rPr>
              <a:t> και </a:t>
            </a:r>
            <a:r>
              <a:rPr lang="el-GR" altLang="el-GR" sz="2800" b="1" i="1" smtClean="0">
                <a:solidFill>
                  <a:schemeClr val="bg1"/>
                </a:solidFill>
              </a:rPr>
              <a:t>ύπνος</a:t>
            </a:r>
            <a:r>
              <a:rPr lang="el-GR" altLang="el-GR" sz="2800" b="1" smtClean="0">
                <a:solidFill>
                  <a:schemeClr val="bg1"/>
                </a:solidFill>
              </a:rPr>
              <a:t>)</a:t>
            </a:r>
          </a:p>
        </p:txBody>
      </p:sp>
      <p:sp>
        <p:nvSpPr>
          <p:cNvPr id="5120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18B541E-A254-46C7-8ADD-955739992E95}" type="slidenum">
              <a:rPr lang="es-ES" altLang="el-GR" sz="1400"/>
              <a:pPr>
                <a:spcBef>
                  <a:spcPct val="0"/>
                </a:spcBef>
                <a:buFontTx/>
                <a:buNone/>
              </a:pPr>
              <a:t>26</a:t>
            </a:fld>
            <a:endParaRPr lang="es-ES" altLang="el-GR"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8BF5C0B-B347-4D73-9E3E-1F6F8BE68002}" type="slidenum">
              <a:rPr lang="es-ES" altLang="el-GR" sz="1400"/>
              <a:pPr>
                <a:spcBef>
                  <a:spcPct val="0"/>
                </a:spcBef>
                <a:buFontTx/>
                <a:buNone/>
              </a:pPr>
              <a:t>27</a:t>
            </a:fld>
            <a:endParaRPr lang="es-ES" altLang="el-GR" sz="1400"/>
          </a:p>
        </p:txBody>
      </p:sp>
      <p:sp>
        <p:nvSpPr>
          <p:cNvPr id="9222" name="Rectangle 6"/>
          <p:cNvSpPr>
            <a:spLocks noChangeArrowheads="1"/>
          </p:cNvSpPr>
          <p:nvPr/>
        </p:nvSpPr>
        <p:spPr bwMode="auto">
          <a:xfrm>
            <a:off x="152400" y="96838"/>
            <a:ext cx="8839200" cy="6519862"/>
          </a:xfrm>
          <a:prstGeom prst="rect">
            <a:avLst/>
          </a:prstGeom>
          <a:noFill/>
          <a:ln w="9525">
            <a:noFill/>
            <a:miter lim="800000"/>
            <a:headEnd/>
            <a:tailEnd/>
          </a:ln>
          <a:effectLst/>
        </p:spPr>
        <p:txBody>
          <a:bodyPr>
            <a:spAutoFit/>
          </a:bodyPr>
          <a:lstStyle/>
          <a:p>
            <a:pPr marL="174625" indent="-174625" algn="ctr" eaLnBrk="1" hangingPunct="1">
              <a:defRPr/>
            </a:pPr>
            <a:endParaRPr lang="el-GR" sz="2800" b="1">
              <a:solidFill>
                <a:srgbClr val="FFFF66"/>
              </a:solidFill>
              <a:effectLst>
                <a:outerShdw blurRad="38100" dist="38100" dir="2700000" algn="tl">
                  <a:srgbClr val="000000"/>
                </a:outerShdw>
              </a:effectLst>
              <a:cs typeface="Times New Roman" pitchFamily="18" charset="0"/>
              <a:sym typeface="Times New Roman" pitchFamily="18" charset="0"/>
            </a:endParaRPr>
          </a:p>
          <a:p>
            <a:pPr marL="174625" indent="-174625" algn="ctr" eaLnBrk="1" hangingPunct="1">
              <a:defRPr/>
            </a:pPr>
            <a:r>
              <a:rPr lang="el-GR" sz="3200" b="1">
                <a:solidFill>
                  <a:srgbClr val="FFFF66"/>
                </a:solidFill>
                <a:effectLst>
                  <a:outerShdw blurRad="38100" dist="38100" dir="2700000" algn="tl">
                    <a:srgbClr val="000000"/>
                  </a:outerShdw>
                </a:effectLst>
                <a:cs typeface="Times New Roman" pitchFamily="18" charset="0"/>
                <a:sym typeface="Times New Roman" pitchFamily="18" charset="0"/>
              </a:rPr>
              <a:t>Πρώτοι συνδυασμοί λέξεων</a:t>
            </a:r>
            <a:r>
              <a:rPr lang="el-GR" sz="3200" b="1">
                <a:solidFill>
                  <a:srgbClr val="FFFF66"/>
                </a:solidFill>
                <a:effectLst>
                  <a:outerShdw blurRad="38100" dist="38100" dir="2700000" algn="tl">
                    <a:srgbClr val="000000"/>
                  </a:outerShdw>
                </a:effectLst>
                <a:sym typeface="Times New Roman" pitchFamily="18" charset="0"/>
              </a:rPr>
              <a:t> (</a:t>
            </a:r>
            <a:r>
              <a:rPr lang="el-GR" sz="3200" b="1">
                <a:solidFill>
                  <a:srgbClr val="FFFF66"/>
                </a:solidFill>
                <a:effectLst>
                  <a:outerShdw blurRad="38100" dist="38100" dir="2700000" algn="tl">
                    <a:srgbClr val="000000"/>
                  </a:outerShdw>
                </a:effectLst>
                <a:cs typeface="Times New Roman" pitchFamily="18" charset="0"/>
                <a:sym typeface="Times New Roman" pitchFamily="18" charset="0"/>
              </a:rPr>
              <a:t>~ 18 μήνες</a:t>
            </a:r>
            <a:r>
              <a:rPr lang="es-ES" sz="3200" b="1">
                <a:solidFill>
                  <a:srgbClr val="FFFF66"/>
                </a:solidFill>
                <a:effectLst>
                  <a:outerShdw blurRad="38100" dist="38100" dir="2700000" algn="tl">
                    <a:srgbClr val="000000"/>
                  </a:outerShdw>
                </a:effectLst>
                <a:cs typeface="Times New Roman" pitchFamily="18" charset="0"/>
                <a:sym typeface="Times New Roman" pitchFamily="18" charset="0"/>
              </a:rPr>
              <a:t>)</a:t>
            </a:r>
            <a:endParaRPr lang="el-GR" sz="3200" b="1">
              <a:solidFill>
                <a:srgbClr val="FFFF66"/>
              </a:solidFill>
              <a:effectLst>
                <a:outerShdw blurRad="38100" dist="38100" dir="2700000" algn="tl">
                  <a:srgbClr val="000000"/>
                </a:outerShdw>
              </a:effectLst>
              <a:sym typeface="Times New Roman" pitchFamily="18" charset="0"/>
            </a:endParaRPr>
          </a:p>
          <a:p>
            <a:pPr marL="174625" indent="-174625" eaLnBrk="1" hangingPunct="1">
              <a:lnSpc>
                <a:spcPct val="80000"/>
              </a:lnSpc>
              <a:spcBef>
                <a:spcPct val="20000"/>
              </a:spcBef>
              <a:buFontTx/>
              <a:buChar char="•"/>
              <a:defRPr/>
            </a:pPr>
            <a:endParaRPr lang="el-GR" sz="3200">
              <a:solidFill>
                <a:schemeClr val="bg1"/>
              </a:solidFill>
            </a:endParaRPr>
          </a:p>
          <a:p>
            <a:pPr marL="174625" indent="-174625" algn="ctr" eaLnBrk="1" hangingPunct="1">
              <a:lnSpc>
                <a:spcPct val="80000"/>
              </a:lnSpc>
              <a:spcBef>
                <a:spcPct val="20000"/>
              </a:spcBef>
              <a:defRPr/>
            </a:pPr>
            <a:r>
              <a:rPr lang="el-GR" b="1">
                <a:solidFill>
                  <a:schemeClr val="bg1"/>
                </a:solidFill>
              </a:rPr>
              <a:t>	</a:t>
            </a:r>
            <a:r>
              <a:rPr lang="el-GR" sz="3200" b="1">
                <a:solidFill>
                  <a:schemeClr val="bg1"/>
                </a:solidFill>
              </a:rPr>
              <a:t>Ακολουθίες δύο διαφορετικών λέξεων </a:t>
            </a:r>
          </a:p>
          <a:p>
            <a:pPr marL="174625" indent="-174625" algn="ctr" eaLnBrk="1" hangingPunct="1">
              <a:lnSpc>
                <a:spcPct val="80000"/>
              </a:lnSpc>
              <a:spcBef>
                <a:spcPct val="20000"/>
              </a:spcBef>
              <a:defRPr/>
            </a:pPr>
            <a:r>
              <a:rPr lang="el-GR" sz="3200" b="1">
                <a:solidFill>
                  <a:schemeClr val="bg1"/>
                </a:solidFill>
              </a:rPr>
              <a:t>	που αναφέρονται </a:t>
            </a:r>
            <a:r>
              <a:rPr lang="el-GR" sz="3200" b="1" u="sng">
                <a:solidFill>
                  <a:schemeClr val="bg1"/>
                </a:solidFill>
              </a:rPr>
              <a:t>στο ίδιο γεγονός/κατάσταση</a:t>
            </a:r>
            <a:r>
              <a:rPr lang="en-US" sz="3200" b="1">
                <a:solidFill>
                  <a:schemeClr val="bg1"/>
                </a:solidFill>
              </a:rPr>
              <a:t> </a:t>
            </a:r>
            <a:endParaRPr lang="el-GR" sz="3200" b="1">
              <a:solidFill>
                <a:schemeClr val="bg1"/>
              </a:solidFill>
            </a:endParaRPr>
          </a:p>
          <a:p>
            <a:pPr marL="174625" indent="-174625" algn="ctr" eaLnBrk="1" hangingPunct="1">
              <a:lnSpc>
                <a:spcPct val="80000"/>
              </a:lnSpc>
              <a:spcBef>
                <a:spcPct val="20000"/>
              </a:spcBef>
              <a:defRPr/>
            </a:pPr>
            <a:r>
              <a:rPr lang="en-US" b="1">
                <a:solidFill>
                  <a:schemeClr val="bg1"/>
                </a:solidFill>
              </a:rPr>
              <a:t>(Bloom 1973</a:t>
            </a:r>
            <a:r>
              <a:rPr lang="el-GR" b="1">
                <a:solidFill>
                  <a:schemeClr val="bg1"/>
                </a:solidFill>
              </a:rPr>
              <a:t>,</a:t>
            </a:r>
            <a:r>
              <a:rPr lang="es-ES" b="1">
                <a:solidFill>
                  <a:schemeClr val="bg1"/>
                </a:solidFill>
              </a:rPr>
              <a:t> Branigan 1979)</a:t>
            </a:r>
            <a:endParaRPr lang="el-GR" b="1">
              <a:solidFill>
                <a:schemeClr val="bg1"/>
              </a:solidFill>
            </a:endParaRPr>
          </a:p>
          <a:p>
            <a:pPr marL="174625" indent="-174625" eaLnBrk="1" hangingPunct="1">
              <a:lnSpc>
                <a:spcPct val="80000"/>
              </a:lnSpc>
              <a:defRPr/>
            </a:pPr>
            <a:endParaRPr lang="el-GR" b="1">
              <a:solidFill>
                <a:schemeClr val="bg1"/>
              </a:solidFill>
            </a:endParaRPr>
          </a:p>
          <a:p>
            <a:pPr marL="174625" indent="-174625" algn="ctr" eaLnBrk="1" hangingPunct="1">
              <a:lnSpc>
                <a:spcPct val="90000"/>
              </a:lnSpc>
              <a:defRPr/>
            </a:pPr>
            <a:endParaRPr lang="el-GR" b="1">
              <a:solidFill>
                <a:schemeClr val="bg1"/>
              </a:solidFill>
            </a:endParaRPr>
          </a:p>
          <a:p>
            <a:pPr marL="174625" indent="-174625" algn="ctr" eaLnBrk="1" hangingPunct="1">
              <a:lnSpc>
                <a:spcPct val="90000"/>
              </a:lnSpc>
              <a:defRPr/>
            </a:pPr>
            <a:r>
              <a:rPr lang="el-GR" sz="3200" b="1" u="sng">
                <a:solidFill>
                  <a:srgbClr val="FFFFCC"/>
                </a:solidFill>
              </a:rPr>
              <a:t>Αρχικά με παύσεις μεταξύ των λέξεων</a:t>
            </a:r>
          </a:p>
          <a:p>
            <a:pPr marL="174625" indent="-174625" algn="ctr" eaLnBrk="1" hangingPunct="1">
              <a:lnSpc>
                <a:spcPct val="90000"/>
              </a:lnSpc>
              <a:defRPr/>
            </a:pPr>
            <a:r>
              <a:rPr lang="el-GR" sz="2800" b="1">
                <a:solidFill>
                  <a:schemeClr val="bg1"/>
                </a:solidFill>
              </a:rPr>
              <a:t>(δηλαδή όχι ακόμη ενοποιημένες σε πρόταση): </a:t>
            </a:r>
          </a:p>
          <a:p>
            <a:pPr marL="174625" indent="-174625" eaLnBrk="1" hangingPunct="1">
              <a:lnSpc>
                <a:spcPct val="80000"/>
              </a:lnSpc>
              <a:defRPr/>
            </a:pPr>
            <a:endParaRPr lang="el-GR" sz="2800" b="1">
              <a:solidFill>
                <a:schemeClr val="bg1"/>
              </a:solidFill>
            </a:endParaRPr>
          </a:p>
          <a:p>
            <a:pPr marL="760413" lvl="1" algn="ctr" eaLnBrk="1" hangingPunct="1">
              <a:lnSpc>
                <a:spcPct val="90000"/>
              </a:lnSpc>
              <a:defRPr/>
            </a:pPr>
            <a:r>
              <a:rPr lang="el-GR" sz="2800" b="1">
                <a:solidFill>
                  <a:schemeClr val="bg1"/>
                </a:solidFill>
              </a:rPr>
              <a:t>Π.χ.</a:t>
            </a:r>
          </a:p>
          <a:p>
            <a:pPr marL="760413" lvl="1" algn="ctr" eaLnBrk="1" hangingPunct="1">
              <a:lnSpc>
                <a:spcPct val="90000"/>
              </a:lnSpc>
              <a:defRPr/>
            </a:pPr>
            <a:r>
              <a:rPr lang="el-GR" sz="2800" b="1" i="1">
                <a:solidFill>
                  <a:srgbClr val="FFFFCC"/>
                </a:solidFill>
              </a:rPr>
              <a:t>Μπάλα </a:t>
            </a:r>
            <a:r>
              <a:rPr lang="el-GR" sz="2800" b="1">
                <a:solidFill>
                  <a:schemeClr val="bg1"/>
                </a:solidFill>
              </a:rPr>
              <a:t>(παύση)</a:t>
            </a:r>
            <a:r>
              <a:rPr lang="el-GR" sz="2800" b="1">
                <a:solidFill>
                  <a:srgbClr val="FFFFCC"/>
                </a:solidFill>
              </a:rPr>
              <a:t> </a:t>
            </a:r>
            <a:r>
              <a:rPr lang="el-GR" sz="2800" b="1" i="1">
                <a:solidFill>
                  <a:srgbClr val="FFFFCC"/>
                </a:solidFill>
              </a:rPr>
              <a:t>κάτω</a:t>
            </a:r>
            <a:r>
              <a:rPr lang="el-GR" sz="2800" b="1">
                <a:solidFill>
                  <a:schemeClr val="bg1"/>
                </a:solidFill>
              </a:rPr>
              <a:t> = </a:t>
            </a:r>
          </a:p>
          <a:p>
            <a:pPr marL="760413" lvl="1" algn="ctr" eaLnBrk="1" hangingPunct="1">
              <a:lnSpc>
                <a:spcPct val="90000"/>
              </a:lnSpc>
              <a:defRPr/>
            </a:pPr>
            <a:r>
              <a:rPr lang="el-GR" sz="2800" b="1">
                <a:solidFill>
                  <a:schemeClr val="bg1"/>
                </a:solidFill>
              </a:rPr>
              <a:t>«</a:t>
            </a:r>
            <a:r>
              <a:rPr lang="el-GR" sz="2800" b="1">
                <a:solidFill>
                  <a:srgbClr val="FFFFCC"/>
                </a:solidFill>
              </a:rPr>
              <a:t>Θέλω να μου κατεβάσεις την μπάλα</a:t>
            </a:r>
            <a:r>
              <a:rPr lang="el-GR" sz="2800" b="1">
                <a:solidFill>
                  <a:schemeClr val="bg1"/>
                </a:solidFill>
              </a:rPr>
              <a:t>»</a:t>
            </a:r>
            <a:endParaRPr lang="en-US" sz="2800" b="1">
              <a:solidFill>
                <a:schemeClr val="bg1"/>
              </a:solidFill>
            </a:endParaRPr>
          </a:p>
          <a:p>
            <a:pPr marL="760413" lvl="1" eaLnBrk="1" hangingPunct="1">
              <a:lnSpc>
                <a:spcPct val="90000"/>
              </a:lnSpc>
              <a:defRPr/>
            </a:pPr>
            <a:r>
              <a:rPr lang="el-GR" sz="2800" b="1">
                <a:solidFill>
                  <a:schemeClr val="bg1"/>
                </a:solidFill>
              </a:rPr>
              <a:t> </a:t>
            </a:r>
            <a:endParaRPr lang="el-GR">
              <a:solidFill>
                <a:srgbClr val="FFFF66"/>
              </a:solidFill>
              <a:sym typeface="Times New Roman" pitchFamily="18" charset="0"/>
            </a:endParaRPr>
          </a:p>
          <a:p>
            <a:pPr marL="174625" indent="-174625" algn="just">
              <a:defRPr/>
            </a:pPr>
            <a:endParaRPr lang="el-GR">
              <a:solidFill>
                <a:schemeClr val="bg1"/>
              </a:solidFill>
              <a:sym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87EC1B4-2EFD-46CB-806A-82D7B91E3DE2}" type="slidenum">
              <a:rPr lang="es-ES" altLang="el-GR" sz="1400"/>
              <a:pPr>
                <a:spcBef>
                  <a:spcPct val="0"/>
                </a:spcBef>
                <a:buFontTx/>
                <a:buNone/>
              </a:pPr>
              <a:t>28</a:t>
            </a:fld>
            <a:endParaRPr lang="es-ES" altLang="el-GR" sz="1400"/>
          </a:p>
        </p:txBody>
      </p:sp>
      <p:sp>
        <p:nvSpPr>
          <p:cNvPr id="54275" name="Rectangle 2"/>
          <p:cNvSpPr>
            <a:spLocks noChangeArrowheads="1"/>
          </p:cNvSpPr>
          <p:nvPr/>
        </p:nvSpPr>
        <p:spPr bwMode="auto">
          <a:xfrm>
            <a:off x="0" y="0"/>
            <a:ext cx="9144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spcBef>
                <a:spcPct val="0"/>
              </a:spcBef>
              <a:buFontTx/>
              <a:buNone/>
            </a:pPr>
            <a:endParaRPr lang="el-GR" altLang="el-GR" sz="2200" b="1" u="sng">
              <a:solidFill>
                <a:schemeClr val="bg1"/>
              </a:solidFill>
            </a:endParaRPr>
          </a:p>
          <a:p>
            <a:pPr algn="ctr" eaLnBrk="1" hangingPunct="1">
              <a:lnSpc>
                <a:spcPct val="90000"/>
              </a:lnSpc>
              <a:spcBef>
                <a:spcPct val="0"/>
              </a:spcBef>
              <a:buFontTx/>
              <a:buNone/>
            </a:pPr>
            <a:r>
              <a:rPr lang="el-GR" altLang="el-GR" b="1" u="sng">
                <a:solidFill>
                  <a:srgbClr val="FFFF66"/>
                </a:solidFill>
              </a:rPr>
              <a:t>Βοηθητική παρέμβαση ενηλίκων</a:t>
            </a:r>
            <a:endParaRPr lang="el-GR" altLang="el-GR">
              <a:solidFill>
                <a:srgbClr val="FFFF66"/>
              </a:solidFill>
            </a:endParaRPr>
          </a:p>
          <a:p>
            <a:pPr algn="ctr" eaLnBrk="1" hangingPunct="1">
              <a:lnSpc>
                <a:spcPct val="90000"/>
              </a:lnSpc>
              <a:spcBef>
                <a:spcPct val="0"/>
              </a:spcBef>
              <a:buFontTx/>
              <a:buNone/>
            </a:pPr>
            <a:r>
              <a:rPr lang="en-US" altLang="el-GR" b="1">
                <a:solidFill>
                  <a:srgbClr val="FFFF66"/>
                </a:solidFill>
              </a:rPr>
              <a:t>E</a:t>
            </a:r>
            <a:r>
              <a:rPr lang="el-GR" altLang="el-GR" b="1">
                <a:solidFill>
                  <a:srgbClr val="FFFF66"/>
                </a:solidFill>
              </a:rPr>
              <a:t>μπλουτίζουν/επεκτείνουν τα λόγια του παιδιού</a:t>
            </a:r>
          </a:p>
        </p:txBody>
      </p:sp>
      <p:sp>
        <p:nvSpPr>
          <p:cNvPr id="54276" name="Rectangle 3"/>
          <p:cNvSpPr>
            <a:spLocks noChangeArrowheads="1"/>
          </p:cNvSpPr>
          <p:nvPr/>
        </p:nvSpPr>
        <p:spPr bwMode="auto">
          <a:xfrm>
            <a:off x="1835150" y="1844675"/>
            <a:ext cx="5976938" cy="466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lnSpc>
                <a:spcPct val="90000"/>
              </a:lnSpc>
              <a:spcBef>
                <a:spcPct val="50000"/>
              </a:spcBef>
              <a:buFontTx/>
              <a:buNone/>
            </a:pPr>
            <a:r>
              <a:rPr lang="el-GR" altLang="el-GR" sz="2800" b="1" i="1">
                <a:solidFill>
                  <a:schemeClr val="bg1"/>
                </a:solidFill>
              </a:rPr>
              <a:t>Παράδειγμα</a:t>
            </a:r>
            <a:r>
              <a:rPr lang="el-GR" altLang="el-GR" sz="2800" b="1">
                <a:solidFill>
                  <a:schemeClr val="bg1"/>
                </a:solidFill>
              </a:rPr>
              <a:t>: </a:t>
            </a:r>
          </a:p>
          <a:p>
            <a:pPr eaLnBrk="1" hangingPunct="1">
              <a:lnSpc>
                <a:spcPct val="90000"/>
              </a:lnSpc>
              <a:spcBef>
                <a:spcPct val="50000"/>
              </a:spcBef>
              <a:buFontTx/>
              <a:buNone/>
            </a:pPr>
            <a:r>
              <a:rPr lang="el-GR" altLang="el-GR" sz="2800" b="1">
                <a:solidFill>
                  <a:schemeClr val="bg1"/>
                </a:solidFill>
              </a:rPr>
              <a:t>Παιδί: 	</a:t>
            </a:r>
            <a:r>
              <a:rPr lang="el-GR" altLang="el-GR" sz="2800" b="1" i="1">
                <a:solidFill>
                  <a:schemeClr val="bg1"/>
                </a:solidFill>
              </a:rPr>
              <a:t>εγιώ</a:t>
            </a:r>
            <a:r>
              <a:rPr lang="el-GR" altLang="el-GR" sz="2800" b="1">
                <a:solidFill>
                  <a:schemeClr val="bg1"/>
                </a:solidFill>
              </a:rPr>
              <a:t> (εδώ)</a:t>
            </a:r>
          </a:p>
          <a:p>
            <a:pPr eaLnBrk="1" hangingPunct="1">
              <a:lnSpc>
                <a:spcPct val="90000"/>
              </a:lnSpc>
              <a:spcBef>
                <a:spcPct val="50000"/>
              </a:spcBef>
              <a:buFontTx/>
              <a:buNone/>
            </a:pPr>
            <a:r>
              <a:rPr lang="el-GR" altLang="el-GR" sz="2800" b="1">
                <a:solidFill>
                  <a:schemeClr val="bg1"/>
                </a:solidFill>
              </a:rPr>
              <a:t>Μαμά: 	</a:t>
            </a:r>
            <a:r>
              <a:rPr lang="el-GR" altLang="el-GR" sz="2800" b="1" i="1">
                <a:solidFill>
                  <a:schemeClr val="bg1"/>
                </a:solidFill>
              </a:rPr>
              <a:t>εδώ τι;</a:t>
            </a:r>
          </a:p>
          <a:p>
            <a:pPr eaLnBrk="1" hangingPunct="1">
              <a:lnSpc>
                <a:spcPct val="90000"/>
              </a:lnSpc>
              <a:spcBef>
                <a:spcPct val="50000"/>
              </a:spcBef>
              <a:buFontTx/>
              <a:buNone/>
            </a:pPr>
            <a:r>
              <a:rPr lang="el-GR" altLang="el-GR" sz="2800" b="1">
                <a:solidFill>
                  <a:schemeClr val="bg1"/>
                </a:solidFill>
              </a:rPr>
              <a:t>Παιδί: 	</a:t>
            </a:r>
            <a:r>
              <a:rPr lang="el-GR" altLang="el-GR" sz="2800" b="1" i="1">
                <a:solidFill>
                  <a:schemeClr val="bg1"/>
                </a:solidFill>
              </a:rPr>
              <a:t>βάζω</a:t>
            </a:r>
          </a:p>
          <a:p>
            <a:pPr eaLnBrk="1" hangingPunct="1">
              <a:lnSpc>
                <a:spcPct val="90000"/>
              </a:lnSpc>
              <a:spcBef>
                <a:spcPct val="50000"/>
              </a:spcBef>
              <a:buFontTx/>
              <a:buNone/>
            </a:pPr>
            <a:r>
              <a:rPr lang="el-GR" altLang="el-GR" sz="2800" b="1">
                <a:solidFill>
                  <a:schemeClr val="bg1"/>
                </a:solidFill>
              </a:rPr>
              <a:t>Μαμά: 	</a:t>
            </a:r>
            <a:r>
              <a:rPr lang="el-GR" altLang="el-GR" sz="2800" b="1" i="1">
                <a:solidFill>
                  <a:schemeClr val="bg1"/>
                </a:solidFill>
              </a:rPr>
              <a:t>και τι βάζεις εδώ;</a:t>
            </a:r>
          </a:p>
          <a:p>
            <a:pPr eaLnBrk="1" hangingPunct="1">
              <a:lnSpc>
                <a:spcPct val="90000"/>
              </a:lnSpc>
              <a:spcBef>
                <a:spcPct val="50000"/>
              </a:spcBef>
              <a:buFontTx/>
              <a:buNone/>
            </a:pPr>
            <a:r>
              <a:rPr lang="el-GR" altLang="el-GR" sz="2800" b="1">
                <a:solidFill>
                  <a:schemeClr val="bg1"/>
                </a:solidFill>
              </a:rPr>
              <a:t>Παιδί: 	</a:t>
            </a:r>
            <a:r>
              <a:rPr lang="el-GR" altLang="el-GR" sz="2800" b="1" i="1">
                <a:solidFill>
                  <a:schemeClr val="bg1"/>
                </a:solidFill>
              </a:rPr>
              <a:t>νεό</a:t>
            </a:r>
            <a:r>
              <a:rPr lang="el-GR" altLang="el-GR" sz="2800" b="1">
                <a:solidFill>
                  <a:schemeClr val="bg1"/>
                </a:solidFill>
              </a:rPr>
              <a:t> (νερό)</a:t>
            </a:r>
          </a:p>
          <a:p>
            <a:pPr eaLnBrk="1" hangingPunct="1">
              <a:lnSpc>
                <a:spcPct val="90000"/>
              </a:lnSpc>
              <a:spcBef>
                <a:spcPct val="50000"/>
              </a:spcBef>
              <a:buFontTx/>
              <a:buNone/>
            </a:pPr>
            <a:r>
              <a:rPr lang="el-GR" altLang="el-GR" sz="2800" b="1">
                <a:solidFill>
                  <a:schemeClr val="bg1"/>
                </a:solidFill>
              </a:rPr>
              <a:t>Μαμά: 	</a:t>
            </a:r>
            <a:r>
              <a:rPr lang="el-GR" altLang="el-GR" sz="2800" b="1" i="1">
                <a:solidFill>
                  <a:schemeClr val="bg1"/>
                </a:solidFill>
              </a:rPr>
              <a:t>γιατί το βάζεις εκεί;</a:t>
            </a:r>
          </a:p>
          <a:p>
            <a:pPr eaLnBrk="1" hangingPunct="1">
              <a:lnSpc>
                <a:spcPct val="90000"/>
              </a:lnSpc>
              <a:spcBef>
                <a:spcPct val="50000"/>
              </a:spcBef>
              <a:buFontTx/>
              <a:buNone/>
            </a:pPr>
            <a:r>
              <a:rPr lang="el-GR" altLang="el-GR" sz="2800" b="1">
                <a:solidFill>
                  <a:schemeClr val="bg1"/>
                </a:solidFill>
              </a:rPr>
              <a:t>Παιδί: 	</a:t>
            </a:r>
            <a:r>
              <a:rPr lang="el-GR" altLang="el-GR" sz="2800" b="1" i="1">
                <a:solidFill>
                  <a:schemeClr val="bg1"/>
                </a:solidFill>
              </a:rPr>
              <a:t>απιώ</a:t>
            </a:r>
            <a:r>
              <a:rPr lang="el-GR" altLang="el-GR" sz="2800" b="1">
                <a:solidFill>
                  <a:schemeClr val="bg1"/>
                </a:solidFill>
              </a:rPr>
              <a:t> (για να πιω)</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44C8AE-D669-44F2-AEE6-DC42320CA6B0}" type="slidenum">
              <a:rPr lang="es-ES" altLang="el-GR" sz="1400"/>
              <a:pPr>
                <a:spcBef>
                  <a:spcPct val="0"/>
                </a:spcBef>
                <a:buFontTx/>
                <a:buNone/>
              </a:pPr>
              <a:t>29</a:t>
            </a:fld>
            <a:endParaRPr lang="es-ES" altLang="el-GR" sz="1400"/>
          </a:p>
        </p:txBody>
      </p:sp>
      <p:sp>
        <p:nvSpPr>
          <p:cNvPr id="39938" name="Rectangle 2"/>
          <p:cNvSpPr>
            <a:spLocks noChangeArrowheads="1"/>
          </p:cNvSpPr>
          <p:nvPr/>
        </p:nvSpPr>
        <p:spPr bwMode="auto">
          <a:xfrm>
            <a:off x="0" y="152400"/>
            <a:ext cx="9144000" cy="7113588"/>
          </a:xfrm>
          <a:prstGeom prst="rect">
            <a:avLst/>
          </a:prstGeom>
          <a:noFill/>
          <a:ln w="9525">
            <a:noFill/>
            <a:miter lim="800000"/>
            <a:headEnd/>
            <a:tailEnd/>
          </a:ln>
          <a:effectLst/>
        </p:spPr>
        <p:txBody>
          <a:bodyPr>
            <a:spAutoFit/>
          </a:bodyPr>
          <a:lstStyle/>
          <a:p>
            <a:pPr marL="174625" indent="-174625" algn="ctr" eaLnBrk="1" hangingPunct="1">
              <a:lnSpc>
                <a:spcPct val="90000"/>
              </a:lnSpc>
              <a:defRPr/>
            </a:pPr>
            <a:r>
              <a:rPr lang="el-GR" sz="3200" b="1" u="sng">
                <a:solidFill>
                  <a:srgbClr val="FFFF66"/>
                </a:solidFill>
                <a:effectLst>
                  <a:outerShdw blurRad="38100" dist="38100" dir="2700000" algn="tl">
                    <a:srgbClr val="000000"/>
                  </a:outerShdw>
                </a:effectLst>
                <a:latin typeface="Georgia" pitchFamily="18" charset="0"/>
              </a:rPr>
              <a:t>Τηλεγραφική ομιλία</a:t>
            </a:r>
            <a:endParaRPr lang="el-GR" sz="3200" b="1" u="sng">
              <a:solidFill>
                <a:srgbClr val="FF6600"/>
              </a:solidFill>
              <a:effectLst>
                <a:outerShdw blurRad="38100" dist="38100" dir="2700000" algn="tl">
                  <a:srgbClr val="000000"/>
                </a:outerShdw>
              </a:effectLst>
              <a:latin typeface="Georgia" pitchFamily="18" charset="0"/>
            </a:endParaRPr>
          </a:p>
          <a:p>
            <a:pPr marL="174625" indent="-174625" eaLnBrk="1" hangingPunct="1">
              <a:lnSpc>
                <a:spcPct val="90000"/>
              </a:lnSpc>
              <a:defRPr/>
            </a:pPr>
            <a:endParaRPr lang="el-GR" sz="3200" b="1">
              <a:solidFill>
                <a:schemeClr val="bg1"/>
              </a:solidFill>
              <a:latin typeface="Georgia" pitchFamily="18" charset="0"/>
            </a:endParaRPr>
          </a:p>
          <a:p>
            <a:pPr marL="174625" indent="-174625" eaLnBrk="1" hangingPunct="1">
              <a:lnSpc>
                <a:spcPct val="90000"/>
              </a:lnSpc>
              <a:buFontTx/>
              <a:buChar char="•"/>
              <a:defRPr/>
            </a:pPr>
            <a:r>
              <a:rPr lang="el-GR" sz="2600" b="1" u="sng">
                <a:solidFill>
                  <a:srgbClr val="66FF99"/>
                </a:solidFill>
              </a:rPr>
              <a:t>Πρώτοι συνδυασμοί 2-3 λέξεων με ενιαίο </a:t>
            </a:r>
            <a:r>
              <a:rPr lang="el-GR" sz="2600" b="1" u="sng">
                <a:solidFill>
                  <a:srgbClr val="66FF99"/>
                </a:solidFill>
                <a:effectLst>
                  <a:outerShdw blurRad="38100" dist="38100" dir="2700000" algn="tl">
                    <a:srgbClr val="000000"/>
                  </a:outerShdw>
                </a:effectLst>
              </a:rPr>
              <a:t>επιτονισμό </a:t>
            </a:r>
            <a:r>
              <a:rPr lang="el-GR" sz="2600" b="1" u="sng">
                <a:solidFill>
                  <a:schemeClr val="bg1"/>
                </a:solidFill>
                <a:effectLst>
                  <a:outerShdw blurRad="38100" dist="38100" dir="2700000" algn="tl">
                    <a:srgbClr val="000000"/>
                  </a:outerShdw>
                </a:effectLst>
              </a:rPr>
              <a:t>(δηλ. χωρίς παύση μεταξύ τους).  Α</a:t>
            </a:r>
            <a:r>
              <a:rPr lang="el-GR" sz="2600" b="1">
                <a:solidFill>
                  <a:schemeClr val="bg1"/>
                </a:solidFill>
              </a:rPr>
              <a:t>ναφέρονται σε ένα γεγονός ή κατάσταση.</a:t>
            </a:r>
          </a:p>
          <a:p>
            <a:pPr marL="174625" indent="-174625" eaLnBrk="1" hangingPunct="1">
              <a:lnSpc>
                <a:spcPct val="90000"/>
              </a:lnSpc>
              <a:buFontTx/>
              <a:buChar char="•"/>
              <a:defRPr/>
            </a:pPr>
            <a:r>
              <a:rPr lang="el-GR" sz="2600" b="1" u="sng">
                <a:solidFill>
                  <a:srgbClr val="66FF99"/>
                </a:solidFill>
                <a:sym typeface="Times New Roman" pitchFamily="18" charset="0"/>
              </a:rPr>
              <a:t>Λίγες  μόνο συντακτικές κατηγορίες</a:t>
            </a:r>
            <a:r>
              <a:rPr lang="el-GR" sz="2600" b="1">
                <a:solidFill>
                  <a:schemeClr val="bg1"/>
                </a:solidFill>
                <a:sym typeface="Times New Roman" pitchFamily="18" charset="0"/>
              </a:rPr>
              <a:t>: συνήθως </a:t>
            </a:r>
            <a:r>
              <a:rPr lang="el-GR" sz="2600" b="1" u="sng">
                <a:solidFill>
                  <a:schemeClr val="bg1"/>
                </a:solidFill>
                <a:effectLst>
                  <a:outerShdw blurRad="38100" dist="38100" dir="2700000" algn="tl">
                    <a:srgbClr val="000000"/>
                  </a:outerShdw>
                </a:effectLst>
                <a:sym typeface="Times New Roman" pitchFamily="18" charset="0"/>
              </a:rPr>
              <a:t>ρήματα</a:t>
            </a:r>
            <a:r>
              <a:rPr lang="el-GR" sz="2600" b="1" u="sng">
                <a:solidFill>
                  <a:schemeClr val="bg1"/>
                </a:solidFill>
                <a:sym typeface="Times New Roman" pitchFamily="18" charset="0"/>
              </a:rPr>
              <a:t> </a:t>
            </a:r>
            <a:r>
              <a:rPr lang="el-GR" sz="2600" b="1">
                <a:solidFill>
                  <a:schemeClr val="bg1"/>
                </a:solidFill>
                <a:sym typeface="Times New Roman" pitchFamily="18" charset="0"/>
              </a:rPr>
              <a:t>(π.χ. </a:t>
            </a:r>
            <a:r>
              <a:rPr lang="el-GR" sz="2600" b="1" i="1">
                <a:solidFill>
                  <a:schemeClr val="bg1"/>
                </a:solidFill>
                <a:sym typeface="Times New Roman" pitchFamily="18" charset="0"/>
              </a:rPr>
              <a:t>έλα</a:t>
            </a:r>
            <a:r>
              <a:rPr lang="el-GR" sz="2600" b="1">
                <a:solidFill>
                  <a:schemeClr val="bg1"/>
                </a:solidFill>
                <a:sym typeface="Times New Roman" pitchFamily="18" charset="0"/>
              </a:rPr>
              <a:t>), </a:t>
            </a:r>
            <a:r>
              <a:rPr lang="el-GR" sz="2600" b="1" u="sng">
                <a:solidFill>
                  <a:schemeClr val="bg1"/>
                </a:solidFill>
                <a:effectLst>
                  <a:outerShdw blurRad="38100" dist="38100" dir="2700000" algn="tl">
                    <a:srgbClr val="000000"/>
                  </a:outerShdw>
                </a:effectLst>
                <a:sym typeface="Times New Roman" pitchFamily="18" charset="0"/>
              </a:rPr>
              <a:t>ουσιαστικά</a:t>
            </a:r>
            <a:r>
              <a:rPr lang="el-GR" sz="2600" b="1" u="sng">
                <a:solidFill>
                  <a:schemeClr val="bg1"/>
                </a:solidFill>
                <a:sym typeface="Times New Roman" pitchFamily="18" charset="0"/>
              </a:rPr>
              <a:t> </a:t>
            </a:r>
            <a:r>
              <a:rPr lang="el-GR" sz="2600" b="1">
                <a:solidFill>
                  <a:schemeClr val="bg1"/>
                </a:solidFill>
                <a:sym typeface="Times New Roman" pitchFamily="18" charset="0"/>
              </a:rPr>
              <a:t>(π.χ. </a:t>
            </a:r>
            <a:r>
              <a:rPr lang="el-GR" sz="2600" b="1" i="1">
                <a:solidFill>
                  <a:schemeClr val="bg1"/>
                </a:solidFill>
                <a:sym typeface="Times New Roman" pitchFamily="18" charset="0"/>
              </a:rPr>
              <a:t>μπάλα</a:t>
            </a:r>
            <a:r>
              <a:rPr lang="el-GR" sz="2600" b="1">
                <a:solidFill>
                  <a:schemeClr val="bg1"/>
                </a:solidFill>
                <a:sym typeface="Times New Roman" pitchFamily="18" charset="0"/>
              </a:rPr>
              <a:t>) και </a:t>
            </a:r>
            <a:r>
              <a:rPr lang="el-GR" sz="2600" b="1" u="sng">
                <a:solidFill>
                  <a:schemeClr val="bg1"/>
                </a:solidFill>
                <a:effectLst>
                  <a:outerShdw blurRad="38100" dist="38100" dir="2700000" algn="tl">
                    <a:srgbClr val="000000"/>
                  </a:outerShdw>
                </a:effectLst>
                <a:sym typeface="Times New Roman" pitchFamily="18" charset="0"/>
              </a:rPr>
              <a:t>επιρρήματα τόπου</a:t>
            </a:r>
            <a:r>
              <a:rPr lang="el-GR" sz="2600" b="1">
                <a:solidFill>
                  <a:schemeClr val="bg1"/>
                </a:solidFill>
                <a:sym typeface="Times New Roman" pitchFamily="18" charset="0"/>
              </a:rPr>
              <a:t> (π.χ. </a:t>
            </a:r>
            <a:r>
              <a:rPr lang="el-GR" sz="2600" b="1" i="1">
                <a:solidFill>
                  <a:schemeClr val="bg1"/>
                </a:solidFill>
                <a:sym typeface="Times New Roman" pitchFamily="18" charset="0"/>
              </a:rPr>
              <a:t>κάτω</a:t>
            </a:r>
            <a:r>
              <a:rPr lang="el-GR" sz="2600" b="1">
                <a:solidFill>
                  <a:schemeClr val="bg1"/>
                </a:solidFill>
                <a:sym typeface="Times New Roman" pitchFamily="18" charset="0"/>
              </a:rPr>
              <a:t>) ενηλίκων. </a:t>
            </a:r>
            <a:r>
              <a:rPr lang="el-GR" sz="2600" b="1" u="sng">
                <a:solidFill>
                  <a:schemeClr val="bg1"/>
                </a:solidFill>
                <a:sym typeface="Times New Roman" pitchFamily="18" charset="0"/>
              </a:rPr>
              <a:t>Απουσιάζουν  αρχικά κατηγορίες όπως προθέσεις,  σύνδεσμοι, μόρια, άρθρα</a:t>
            </a:r>
            <a:r>
              <a:rPr lang="el-GR" sz="2600" b="1">
                <a:solidFill>
                  <a:schemeClr val="bg1"/>
                </a:solidFill>
                <a:sym typeface="Times New Roman" pitchFamily="18" charset="0"/>
              </a:rPr>
              <a:t> (αποκαλούνται συχνά γραμματικές λέξεις) </a:t>
            </a:r>
            <a:r>
              <a:rPr lang="el-GR" sz="2600" b="1" u="sng">
                <a:solidFill>
                  <a:schemeClr val="bg1"/>
                </a:solidFill>
                <a:sym typeface="Times New Roman" pitchFamily="18" charset="0"/>
              </a:rPr>
              <a:t>και επίθετα.</a:t>
            </a:r>
          </a:p>
          <a:p>
            <a:pPr marL="174625" indent="-174625" eaLnBrk="1" hangingPunct="1">
              <a:lnSpc>
                <a:spcPct val="90000"/>
              </a:lnSpc>
              <a:buFontTx/>
              <a:buChar char="•"/>
              <a:defRPr/>
            </a:pPr>
            <a:endParaRPr lang="el-GR" b="1" u="sng">
              <a:solidFill>
                <a:schemeClr val="bg1"/>
              </a:solidFill>
              <a:sym typeface="Times New Roman" pitchFamily="18" charset="0"/>
            </a:endParaRPr>
          </a:p>
          <a:p>
            <a:pPr marL="174625" indent="-174625" algn="ctr" eaLnBrk="1" hangingPunct="1">
              <a:lnSpc>
                <a:spcPct val="90000"/>
              </a:lnSpc>
              <a:defRPr/>
            </a:pPr>
            <a:r>
              <a:rPr lang="el-GR" sz="2800" b="1" u="sng">
                <a:solidFill>
                  <a:srgbClr val="FFFFCC"/>
                </a:solidFill>
              </a:rPr>
              <a:t>Περίοδος όχι απόλυτα διακριτή από άλλες</a:t>
            </a:r>
            <a:endParaRPr lang="el-GR" sz="2800" b="1">
              <a:solidFill>
                <a:srgbClr val="FFFFCC"/>
              </a:solidFill>
            </a:endParaRPr>
          </a:p>
          <a:p>
            <a:pPr marL="174625" indent="-174625" algn="ctr" eaLnBrk="1" hangingPunct="1">
              <a:lnSpc>
                <a:spcPct val="90000"/>
              </a:lnSpc>
              <a:defRPr/>
            </a:pPr>
            <a:r>
              <a:rPr lang="el-GR" sz="2700" b="1">
                <a:solidFill>
                  <a:schemeClr val="bg1"/>
                </a:solidFill>
              </a:rPr>
              <a:t>Συνυπάρχει με μονολεκτικά εκφωνήματα </a:t>
            </a:r>
          </a:p>
          <a:p>
            <a:pPr marL="174625" indent="-174625" algn="ctr" eaLnBrk="1" hangingPunct="1">
              <a:lnSpc>
                <a:spcPct val="90000"/>
              </a:lnSpc>
              <a:defRPr/>
            </a:pPr>
            <a:r>
              <a:rPr lang="el-GR" sz="2700" b="1">
                <a:solidFill>
                  <a:schemeClr val="bg1"/>
                </a:solidFill>
              </a:rPr>
              <a:t>αλλά σποραδικά και πιο περίπλοκους συνδυασμούς λέξεων. </a:t>
            </a:r>
          </a:p>
          <a:p>
            <a:pPr marL="174625" indent="-174625" algn="ctr">
              <a:defRPr/>
            </a:pPr>
            <a:r>
              <a:rPr lang="el-GR" sz="2700" b="1">
                <a:solidFill>
                  <a:schemeClr val="bg1"/>
                </a:solidFill>
                <a:sym typeface="Times New Roman" pitchFamily="18" charset="0"/>
              </a:rPr>
              <a:t>Σπάνια όμως μετά τα δυόμισι χρόνια: </a:t>
            </a:r>
          </a:p>
          <a:p>
            <a:pPr marL="174625" indent="-174625" algn="ctr">
              <a:defRPr/>
            </a:pPr>
            <a:r>
              <a:rPr lang="el-GR" b="1">
                <a:solidFill>
                  <a:schemeClr val="bg1"/>
                </a:solidFill>
                <a:sym typeface="Times New Roman" pitchFamily="18" charset="0"/>
              </a:rPr>
              <a:t>π.χ.  </a:t>
            </a:r>
          </a:p>
          <a:p>
            <a:pPr marL="174625" indent="-174625" algn="ctr">
              <a:defRPr/>
            </a:pPr>
            <a:r>
              <a:rPr lang="el-GR" b="1" i="1">
                <a:solidFill>
                  <a:srgbClr val="FFFFCC"/>
                </a:solidFill>
                <a:sym typeface="Times New Roman" pitchFamily="18" charset="0"/>
              </a:rPr>
              <a:t>μακαρόνια (με) κιμά</a:t>
            </a:r>
            <a:r>
              <a:rPr lang="el-GR" b="1">
                <a:solidFill>
                  <a:srgbClr val="FFFFCC"/>
                </a:solidFill>
                <a:sym typeface="Times New Roman" pitchFamily="18" charset="0"/>
              </a:rPr>
              <a:t>,</a:t>
            </a:r>
            <a:r>
              <a:rPr lang="el-GR" b="1" i="1">
                <a:solidFill>
                  <a:srgbClr val="FFFFCC"/>
                </a:solidFill>
                <a:sym typeface="Times New Roman" pitchFamily="18" charset="0"/>
              </a:rPr>
              <a:t>  κόβω (με) το μαχαίρι</a:t>
            </a:r>
            <a:r>
              <a:rPr lang="el-GR" b="1">
                <a:solidFill>
                  <a:srgbClr val="FFFFCC"/>
                </a:solidFill>
                <a:sym typeface="Times New Roman" pitchFamily="18" charset="0"/>
              </a:rPr>
              <a:t>,</a:t>
            </a:r>
            <a:r>
              <a:rPr lang="el-GR" b="1" i="1">
                <a:solidFill>
                  <a:srgbClr val="FFFFCC"/>
                </a:solidFill>
                <a:sym typeface="Times New Roman" pitchFamily="18" charset="0"/>
              </a:rPr>
              <a:t> πάει (στη) δουλειά</a:t>
            </a:r>
            <a:r>
              <a:rPr lang="el-GR" b="1">
                <a:solidFill>
                  <a:srgbClr val="FFFFCC"/>
                </a:solidFill>
                <a:sym typeface="Times New Roman" pitchFamily="18" charset="0"/>
              </a:rPr>
              <a:t>,</a:t>
            </a:r>
            <a:r>
              <a:rPr lang="el-GR" b="1" i="1">
                <a:solidFill>
                  <a:srgbClr val="FFFFCC"/>
                </a:solidFill>
                <a:sym typeface="Times New Roman" pitchFamily="18" charset="0"/>
              </a:rPr>
              <a:t> φρούτα (από) το χω(ρ)ιό</a:t>
            </a:r>
            <a:r>
              <a:rPr lang="el-GR" b="1">
                <a:solidFill>
                  <a:schemeClr val="bg1"/>
                </a:solidFill>
                <a:sym typeface="Times New Roman" pitchFamily="18" charset="0"/>
              </a:rPr>
              <a:t>.</a:t>
            </a:r>
            <a:endParaRPr lang="el-GR" b="1">
              <a:solidFill>
                <a:schemeClr val="bg1"/>
              </a:solidFill>
            </a:endParaRPr>
          </a:p>
          <a:p>
            <a:pPr marL="174625" indent="-174625" eaLnBrk="1" hangingPunct="1">
              <a:lnSpc>
                <a:spcPct val="90000"/>
              </a:lnSpc>
              <a:defRPr/>
            </a:pPr>
            <a:endParaRPr lang="el-GR">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Θέση αριθμού διαφάνειας"/>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3D9FD21-6A3F-4981-A904-C0BFB212D2F1}" type="slidenum">
              <a:rPr lang="es-ES" altLang="el-GR" sz="1400"/>
              <a:pPr>
                <a:spcBef>
                  <a:spcPct val="0"/>
                </a:spcBef>
                <a:buFontTx/>
                <a:buNone/>
              </a:pPr>
              <a:t>3</a:t>
            </a:fld>
            <a:endParaRPr lang="es-ES" altLang="el-GR" sz="1400"/>
          </a:p>
        </p:txBody>
      </p:sp>
      <p:sp>
        <p:nvSpPr>
          <p:cNvPr id="8195" name="2 - Ορθογώνιο"/>
          <p:cNvSpPr>
            <a:spLocks noChangeArrowheads="1"/>
          </p:cNvSpPr>
          <p:nvPr/>
        </p:nvSpPr>
        <p:spPr bwMode="auto">
          <a:xfrm>
            <a:off x="428625" y="642938"/>
            <a:ext cx="8501063"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l-GR" sz="4000" b="1">
                <a:solidFill>
                  <a:srgbClr val="FFFF66"/>
                </a:solidFill>
                <a:cs typeface="Times New Roman" panose="02020603050405020304" pitchFamily="18" charset="0"/>
              </a:rPr>
              <a:t>A</a:t>
            </a:r>
            <a:r>
              <a:rPr lang="el-GR" altLang="el-GR" sz="4000" b="1">
                <a:solidFill>
                  <a:srgbClr val="FFFF66"/>
                </a:solidFill>
                <a:cs typeface="Times New Roman" panose="02020603050405020304" pitchFamily="18" charset="0"/>
              </a:rPr>
              <a:t>ΝΑΠΤΥΞΗ </a:t>
            </a:r>
            <a:r>
              <a:rPr lang="el-GR" altLang="el-GR" sz="4000" b="1">
                <a:solidFill>
                  <a:srgbClr val="FFFF66"/>
                </a:solidFill>
              </a:rPr>
              <a:t>ΤΗΣ </a:t>
            </a:r>
            <a:r>
              <a:rPr lang="el-GR" altLang="el-GR" sz="4000" b="1">
                <a:solidFill>
                  <a:srgbClr val="FFFF66"/>
                </a:solidFill>
                <a:cs typeface="Times New Roman" panose="02020603050405020304" pitchFamily="18" charset="0"/>
              </a:rPr>
              <a:t>ΓΡΑΜΜΑΤΙΚΗΣ</a:t>
            </a:r>
          </a:p>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endParaRPr lang="el-GR" altLang="el-GR" sz="3600" b="1">
              <a:solidFill>
                <a:srgbClr val="FFFF66"/>
              </a:solidFill>
              <a:cs typeface="Times New Roman" panose="02020603050405020304" pitchFamily="18" charset="0"/>
            </a:endParaRPr>
          </a:p>
          <a:p>
            <a:pPr algn="ctr" eaLnBrk="1" hangingPunct="1">
              <a:spcBef>
                <a:spcPct val="0"/>
              </a:spcBef>
              <a:buFontTx/>
              <a:buNone/>
            </a:pPr>
            <a:r>
              <a:rPr lang="el-GR" altLang="el-GR" sz="2400">
                <a:solidFill>
                  <a:srgbClr val="FFFFCC"/>
                </a:solidFill>
                <a:cs typeface="Times New Roman" panose="02020603050405020304" pitchFamily="18" charset="0"/>
              </a:rPr>
              <a:t>Οι διαφάνειες αυτές οργανώθηκαν σε συνεργασία με την Α. Καρούσου</a:t>
            </a:r>
            <a:endParaRPr lang="el-GR" altLang="el-GR" sz="2400">
              <a:solidFill>
                <a:srgbClr val="FFFFCC"/>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52AD7E3-25AC-4D0E-BC48-D284382E508E}" type="slidenum">
              <a:rPr lang="es-ES" altLang="el-GR" sz="1400"/>
              <a:pPr>
                <a:spcBef>
                  <a:spcPct val="0"/>
                </a:spcBef>
                <a:buFontTx/>
                <a:buNone/>
              </a:pPr>
              <a:t>30</a:t>
            </a:fld>
            <a:endParaRPr lang="es-ES" altLang="el-GR" sz="1400"/>
          </a:p>
        </p:txBody>
      </p:sp>
      <p:sp>
        <p:nvSpPr>
          <p:cNvPr id="58371" name="Rectangle 2"/>
          <p:cNvSpPr>
            <a:spLocks noGrp="1" noChangeArrowheads="1"/>
          </p:cNvSpPr>
          <p:nvPr>
            <p:ph type="title"/>
          </p:nvPr>
        </p:nvSpPr>
        <p:spPr>
          <a:xfrm>
            <a:off x="0" y="0"/>
            <a:ext cx="9144000" cy="1341438"/>
          </a:xfrm>
        </p:spPr>
        <p:txBody>
          <a:bodyPr/>
          <a:lstStyle/>
          <a:p>
            <a:pPr eaLnBrk="1" hangingPunct="1"/>
            <a:r>
              <a:rPr lang="el-GR" altLang="el-GR" sz="3200" b="1" smtClean="0">
                <a:solidFill>
                  <a:srgbClr val="FFCC66"/>
                </a:solidFill>
              </a:rPr>
              <a:t>Τι σημαίνουν οι πρώτοι συνδυασμοί λέξεων </a:t>
            </a:r>
            <a:br>
              <a:rPr lang="el-GR" altLang="el-GR" sz="3200" b="1" smtClean="0">
                <a:solidFill>
                  <a:srgbClr val="FFCC66"/>
                </a:solidFill>
              </a:rPr>
            </a:br>
            <a:r>
              <a:rPr lang="el-GR" altLang="el-GR" sz="3200" b="1" smtClean="0">
                <a:solidFill>
                  <a:srgbClr val="FFCC66"/>
                </a:solidFill>
              </a:rPr>
              <a:t>(δηλ. οι πρώτες απλές προτάσεις);  </a:t>
            </a:r>
            <a:br>
              <a:rPr lang="el-GR" altLang="el-GR" sz="3200" b="1" smtClean="0">
                <a:solidFill>
                  <a:srgbClr val="FFCC66"/>
                </a:solidFill>
              </a:rPr>
            </a:br>
            <a:endParaRPr lang="el-GR" altLang="el-GR" sz="3200" b="1" smtClean="0">
              <a:solidFill>
                <a:srgbClr val="FFCC66"/>
              </a:solidFill>
            </a:endParaRPr>
          </a:p>
        </p:txBody>
      </p:sp>
      <p:sp>
        <p:nvSpPr>
          <p:cNvPr id="58372" name="Rectangle 3"/>
          <p:cNvSpPr>
            <a:spLocks noGrp="1" noChangeArrowheads="1"/>
          </p:cNvSpPr>
          <p:nvPr>
            <p:ph type="body" idx="1"/>
          </p:nvPr>
        </p:nvSpPr>
        <p:spPr>
          <a:xfrm>
            <a:off x="0" y="981075"/>
            <a:ext cx="9144000" cy="5876925"/>
          </a:xfrm>
        </p:spPr>
        <p:txBody>
          <a:bodyPr/>
          <a:lstStyle/>
          <a:p>
            <a:pPr marL="0" indent="0" algn="ctr" eaLnBrk="1" hangingPunct="1">
              <a:lnSpc>
                <a:spcPct val="80000"/>
              </a:lnSpc>
              <a:buFontTx/>
              <a:buNone/>
            </a:pPr>
            <a:r>
              <a:rPr lang="el-GR" altLang="el-GR" sz="2800" b="1" smtClean="0">
                <a:solidFill>
                  <a:schemeClr val="bg1"/>
                </a:solidFill>
              </a:rPr>
              <a:t>Αρχικά δύο μόνο λέξεις που εκφράζουν </a:t>
            </a:r>
            <a:r>
              <a:rPr lang="el-GR" altLang="el-GR" sz="2800" b="1" u="sng" smtClean="0">
                <a:solidFill>
                  <a:srgbClr val="FFFFCC"/>
                </a:solidFill>
              </a:rPr>
              <a:t>νοήματα προσιτά και χρήσιμα στην καθημερινή επικοινωνία</a:t>
            </a:r>
            <a:r>
              <a:rPr lang="el-GR" altLang="el-GR" sz="2400" b="1" u="sng" smtClean="0">
                <a:solidFill>
                  <a:schemeClr val="bg1"/>
                </a:solidFill>
              </a:rPr>
              <a:t> </a:t>
            </a:r>
            <a:r>
              <a:rPr lang="el-GR" altLang="el-GR" sz="2000" b="1" smtClean="0">
                <a:solidFill>
                  <a:schemeClr val="bg1"/>
                </a:solidFill>
              </a:rPr>
              <a:t>(</a:t>
            </a:r>
            <a:r>
              <a:rPr lang="en-US" altLang="el-GR" sz="2000" b="1" smtClean="0">
                <a:solidFill>
                  <a:schemeClr val="bg1"/>
                </a:solidFill>
              </a:rPr>
              <a:t>Brown</a:t>
            </a:r>
            <a:r>
              <a:rPr lang="el-GR" altLang="el-GR" sz="2000" b="1" smtClean="0">
                <a:solidFill>
                  <a:schemeClr val="bg1"/>
                </a:solidFill>
              </a:rPr>
              <a:t> 1973), </a:t>
            </a:r>
            <a:r>
              <a:rPr lang="el-GR" altLang="el-GR" sz="2400" b="1" smtClean="0">
                <a:solidFill>
                  <a:schemeClr val="bg1"/>
                </a:solidFill>
              </a:rPr>
              <a:t>όπως: </a:t>
            </a:r>
          </a:p>
          <a:p>
            <a:pPr marL="800100" lvl="2" indent="0" algn="ctr" eaLnBrk="1" hangingPunct="1">
              <a:lnSpc>
                <a:spcPct val="80000"/>
              </a:lnSpc>
              <a:buFontTx/>
              <a:buNone/>
            </a:pPr>
            <a:r>
              <a:rPr lang="el-GR" altLang="el-GR" sz="1600" b="1" smtClean="0">
                <a:solidFill>
                  <a:schemeClr val="bg1"/>
                </a:solidFill>
              </a:rPr>
              <a:t>		</a:t>
            </a:r>
          </a:p>
          <a:p>
            <a:pPr marL="0" indent="0" eaLnBrk="1" hangingPunct="1">
              <a:lnSpc>
                <a:spcPct val="80000"/>
              </a:lnSpc>
            </a:pPr>
            <a:r>
              <a:rPr lang="el-GR" altLang="el-GR" sz="2400" b="1" smtClean="0">
                <a:solidFill>
                  <a:srgbClr val="FFFFCC"/>
                </a:solidFill>
              </a:rPr>
              <a:t>απόρριψη</a:t>
            </a:r>
            <a:r>
              <a:rPr lang="el-GR" altLang="el-GR" sz="2400" b="1" smtClean="0">
                <a:solidFill>
                  <a:schemeClr val="bg1"/>
                </a:solidFill>
              </a:rPr>
              <a:t> (π.χ. </a:t>
            </a:r>
            <a:r>
              <a:rPr lang="el-GR" altLang="el-GR" sz="2400" b="1" i="1" smtClean="0">
                <a:solidFill>
                  <a:schemeClr val="bg1"/>
                </a:solidFill>
              </a:rPr>
              <a:t>όχι νάνι</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εστίαση της προσοχής σε κάτι</a:t>
            </a:r>
            <a:r>
              <a:rPr lang="el-GR" altLang="el-GR" sz="2400" b="1" smtClean="0">
                <a:solidFill>
                  <a:schemeClr val="bg1"/>
                </a:solidFill>
              </a:rPr>
              <a:t> (π.χ. </a:t>
            </a:r>
            <a:r>
              <a:rPr lang="el-GR" altLang="el-GR" sz="2400" b="1" i="1" smtClean="0">
                <a:solidFill>
                  <a:schemeClr val="bg1"/>
                </a:solidFill>
              </a:rPr>
              <a:t>μπαμπάς νάτος</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επιθυμία για επανάληψη πράξης</a:t>
            </a:r>
            <a:r>
              <a:rPr lang="el-GR" altLang="el-GR" sz="2400" b="1" smtClean="0">
                <a:solidFill>
                  <a:schemeClr val="bg1"/>
                </a:solidFill>
              </a:rPr>
              <a:t> (π.χ. </a:t>
            </a:r>
            <a:r>
              <a:rPr lang="el-GR" altLang="el-GR" sz="2400" b="1" i="1" smtClean="0">
                <a:solidFill>
                  <a:schemeClr val="bg1"/>
                </a:solidFill>
              </a:rPr>
              <a:t>κιάλλο νερό</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δήλωση μιας εξαφάνισης</a:t>
            </a:r>
            <a:r>
              <a:rPr lang="el-GR" altLang="el-GR" sz="2400" b="1" smtClean="0">
                <a:solidFill>
                  <a:schemeClr val="bg1"/>
                </a:solidFill>
              </a:rPr>
              <a:t> (π.χ. </a:t>
            </a:r>
            <a:r>
              <a:rPr lang="el-GR" altLang="el-GR" sz="2400" b="1" i="1" smtClean="0">
                <a:solidFill>
                  <a:schemeClr val="bg1"/>
                </a:solidFill>
              </a:rPr>
              <a:t>παππού(ς) πάει</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περιγραφή δράστη και δράσης</a:t>
            </a:r>
            <a:r>
              <a:rPr lang="el-GR" altLang="el-GR" sz="2400" b="1" smtClean="0">
                <a:solidFill>
                  <a:schemeClr val="bg1"/>
                </a:solidFill>
              </a:rPr>
              <a:t> (π.χ. </a:t>
            </a:r>
            <a:r>
              <a:rPr lang="el-GR" altLang="el-GR" sz="2400" b="1" i="1" smtClean="0">
                <a:solidFill>
                  <a:schemeClr val="bg1"/>
                </a:solidFill>
              </a:rPr>
              <a:t>μπαμπά(ς) μιλάει</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δράσης και αντικειμένου της</a:t>
            </a:r>
            <a:r>
              <a:rPr lang="el-GR" altLang="el-GR" sz="2400" b="1" smtClean="0">
                <a:solidFill>
                  <a:schemeClr val="bg1"/>
                </a:solidFill>
              </a:rPr>
              <a:t> (π.χ. </a:t>
            </a:r>
            <a:r>
              <a:rPr lang="el-GR" altLang="el-GR" sz="2400" b="1" i="1" smtClean="0">
                <a:solidFill>
                  <a:schemeClr val="bg1"/>
                </a:solidFill>
              </a:rPr>
              <a:t>φάει (σο)κολάτα</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αντικειμένου και κτήτορα</a:t>
            </a:r>
            <a:r>
              <a:rPr lang="el-GR" altLang="el-GR" sz="2400" b="1" smtClean="0">
                <a:solidFill>
                  <a:schemeClr val="bg1"/>
                </a:solidFill>
              </a:rPr>
              <a:t> (π.χ. </a:t>
            </a:r>
            <a:r>
              <a:rPr lang="el-GR" altLang="el-GR" sz="2400" b="1" i="1" smtClean="0">
                <a:solidFill>
                  <a:schemeClr val="bg1"/>
                </a:solidFill>
              </a:rPr>
              <a:t>μπάλα Γιάννη</a:t>
            </a:r>
            <a:r>
              <a:rPr lang="el-GR" altLang="el-GR" sz="2400" b="1" smtClean="0">
                <a:solidFill>
                  <a:schemeClr val="bg1"/>
                </a:solidFill>
              </a:rPr>
              <a:t>)</a:t>
            </a:r>
          </a:p>
          <a:p>
            <a:pPr marL="0" indent="0" eaLnBrk="1" hangingPunct="1">
              <a:lnSpc>
                <a:spcPct val="80000"/>
              </a:lnSpc>
            </a:pPr>
            <a:r>
              <a:rPr lang="el-GR" altLang="el-GR" sz="2400" b="1" smtClean="0">
                <a:solidFill>
                  <a:srgbClr val="FFFFCC"/>
                </a:solidFill>
              </a:rPr>
              <a:t>θέση αντικειμένου</a:t>
            </a:r>
            <a:r>
              <a:rPr lang="el-GR" altLang="el-GR" sz="2400" b="1" smtClean="0">
                <a:solidFill>
                  <a:schemeClr val="bg1"/>
                </a:solidFill>
              </a:rPr>
              <a:t> (π.χ. </a:t>
            </a:r>
            <a:r>
              <a:rPr lang="el-GR" altLang="el-GR" sz="2400" b="1" i="1" smtClean="0">
                <a:solidFill>
                  <a:schemeClr val="bg1"/>
                </a:solidFill>
              </a:rPr>
              <a:t>τουτού πάνω</a:t>
            </a:r>
            <a:r>
              <a:rPr lang="el-GR" altLang="el-GR" sz="2400" b="1" smtClean="0">
                <a:solidFill>
                  <a:schemeClr val="bg1"/>
                </a:solidFill>
              </a:rPr>
              <a:t>)</a:t>
            </a:r>
          </a:p>
          <a:p>
            <a:pPr marL="0" indent="0" algn="ctr" eaLnBrk="1" hangingPunct="1">
              <a:lnSpc>
                <a:spcPct val="80000"/>
              </a:lnSpc>
              <a:buFontTx/>
              <a:buNone/>
            </a:pPr>
            <a:r>
              <a:rPr lang="el-GR" altLang="el-GR" sz="2800" b="1" smtClean="0">
                <a:solidFill>
                  <a:schemeClr val="bg1"/>
                </a:solidFill>
              </a:rPr>
              <a:t>Πρ</a:t>
            </a:r>
            <a:r>
              <a:rPr lang="el-GR" altLang="el-GR" sz="2800" b="1" u="sng" smtClean="0">
                <a:solidFill>
                  <a:schemeClr val="bg1"/>
                </a:solidFill>
              </a:rPr>
              <a:t>ώτη σκιαγράφηση της εμπειρίας</a:t>
            </a:r>
            <a:r>
              <a:rPr lang="el-GR" altLang="el-GR" sz="2800" b="1" smtClean="0">
                <a:solidFill>
                  <a:schemeClr val="bg1"/>
                </a:solidFill>
              </a:rPr>
              <a:t>  </a:t>
            </a:r>
          </a:p>
          <a:p>
            <a:pPr marL="0" indent="0" algn="ctr" eaLnBrk="1" hangingPunct="1">
              <a:lnSpc>
                <a:spcPct val="80000"/>
              </a:lnSpc>
              <a:buFontTx/>
              <a:buNone/>
            </a:pPr>
            <a:r>
              <a:rPr lang="el-GR" altLang="el-GR" sz="2800" b="1" smtClean="0">
                <a:solidFill>
                  <a:schemeClr val="bg1"/>
                </a:solidFill>
              </a:rPr>
              <a:t>και συνεπώς πρώτη κατανόησή της</a:t>
            </a:r>
            <a:r>
              <a:rPr lang="el-GR" altLang="el-GR" sz="2400" b="1" smtClean="0">
                <a:solidFill>
                  <a:schemeClr val="bg1"/>
                </a:solidFill>
              </a:rPr>
              <a:t> </a:t>
            </a:r>
          </a:p>
          <a:p>
            <a:pPr marL="0" indent="0" algn="ctr" eaLnBrk="1" hangingPunct="1">
              <a:lnSpc>
                <a:spcPct val="80000"/>
              </a:lnSpc>
              <a:buFontTx/>
              <a:buNone/>
            </a:pPr>
            <a:r>
              <a:rPr lang="el-GR" altLang="el-GR" sz="2000" b="1" smtClean="0">
                <a:solidFill>
                  <a:schemeClr val="bg1"/>
                </a:solidFill>
              </a:rPr>
              <a:t> (π.χ. ξεχωρίζει ένα φαινόμενο όπως ο παππούς, το περιγράφει με μια αφηρημένη λέξη που αναφέρεται θεωρητικά και σε άλλους παππούδες και σχολιάζει την εξαφάνισή του) (βλ. </a:t>
            </a:r>
            <a:r>
              <a:rPr lang="en-US" altLang="el-GR" sz="2000" b="1" smtClean="0">
                <a:solidFill>
                  <a:schemeClr val="bg1"/>
                </a:solidFill>
              </a:rPr>
              <a:t>Werner &amp; Kaplan 1963)</a:t>
            </a:r>
            <a:r>
              <a:rPr lang="el-GR" altLang="el-GR" sz="2000" b="1" smtClean="0">
                <a:solidFill>
                  <a:schemeClr val="bg1"/>
                </a:solidFill>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45F30E9-7D8D-4C65-B892-7045A234F3F1}" type="slidenum">
              <a:rPr lang="es-ES" altLang="el-GR" sz="1400"/>
              <a:pPr>
                <a:spcBef>
                  <a:spcPct val="0"/>
                </a:spcBef>
                <a:buFontTx/>
                <a:buNone/>
              </a:pPr>
              <a:t>31</a:t>
            </a:fld>
            <a:endParaRPr lang="es-ES" altLang="el-GR" sz="1400"/>
          </a:p>
        </p:txBody>
      </p:sp>
      <p:sp>
        <p:nvSpPr>
          <p:cNvPr id="60419" name="Rectangle 3"/>
          <p:cNvSpPr>
            <a:spLocks noGrp="1" noChangeArrowheads="1"/>
          </p:cNvSpPr>
          <p:nvPr>
            <p:ph type="body" idx="1"/>
          </p:nvPr>
        </p:nvSpPr>
        <p:spPr>
          <a:xfrm>
            <a:off x="0" y="0"/>
            <a:ext cx="9144000" cy="6669088"/>
          </a:xfrm>
        </p:spPr>
        <p:txBody>
          <a:bodyPr/>
          <a:lstStyle/>
          <a:p>
            <a:pPr marL="0" indent="0" algn="ctr" eaLnBrk="1" hangingPunct="1">
              <a:lnSpc>
                <a:spcPct val="90000"/>
              </a:lnSpc>
              <a:buFontTx/>
              <a:buNone/>
            </a:pPr>
            <a:endParaRPr lang="en-US" altLang="el-GR" sz="300" smtClean="0">
              <a:solidFill>
                <a:schemeClr val="bg1"/>
              </a:solidFill>
            </a:endParaRPr>
          </a:p>
          <a:p>
            <a:pPr marL="0" indent="0" algn="ctr" eaLnBrk="1" hangingPunct="1">
              <a:lnSpc>
                <a:spcPct val="90000"/>
              </a:lnSpc>
              <a:buFontTx/>
              <a:buNone/>
            </a:pPr>
            <a:r>
              <a:rPr lang="el-GR" altLang="el-GR" sz="2900" b="1" smtClean="0">
                <a:solidFill>
                  <a:srgbClr val="FFCC66"/>
                </a:solidFill>
              </a:rPr>
              <a:t>Απλές φράσεις (ρηματική, ονοματική) εμπλουτίζονται </a:t>
            </a:r>
          </a:p>
          <a:p>
            <a:pPr marL="0" indent="0" algn="ctr" eaLnBrk="1" hangingPunct="1">
              <a:lnSpc>
                <a:spcPct val="90000"/>
              </a:lnSpc>
              <a:buFontTx/>
              <a:buNone/>
            </a:pPr>
            <a:r>
              <a:rPr lang="el-GR" altLang="el-GR" sz="2900" b="1" smtClean="0">
                <a:solidFill>
                  <a:srgbClr val="FFCC66"/>
                </a:solidFill>
              </a:rPr>
              <a:t>με </a:t>
            </a:r>
            <a:r>
              <a:rPr lang="el-GR" altLang="el-GR" sz="2900" b="1" u="sng" smtClean="0">
                <a:solidFill>
                  <a:srgbClr val="FFCC66"/>
                </a:solidFill>
              </a:rPr>
              <a:t>πιο αφηρημένες (γραμματικές) λέξ</a:t>
            </a:r>
            <a:r>
              <a:rPr lang="el-GR" altLang="el-GR" sz="2900" b="1" smtClean="0">
                <a:solidFill>
                  <a:srgbClr val="FFCC66"/>
                </a:solidFill>
              </a:rPr>
              <a:t>εις</a:t>
            </a:r>
            <a:r>
              <a:rPr lang="el-GR" altLang="el-GR" sz="2800" b="1" smtClean="0">
                <a:solidFill>
                  <a:schemeClr val="bg1"/>
                </a:solidFill>
              </a:rPr>
              <a:t>  </a:t>
            </a:r>
          </a:p>
          <a:p>
            <a:pPr marL="0" indent="0" algn="ctr" eaLnBrk="1" hangingPunct="1">
              <a:lnSpc>
                <a:spcPct val="90000"/>
              </a:lnSpc>
              <a:buFontTx/>
              <a:buNone/>
            </a:pPr>
            <a:r>
              <a:rPr lang="el-GR" altLang="el-GR" sz="2400" smtClean="0">
                <a:solidFill>
                  <a:schemeClr val="bg1"/>
                </a:solidFill>
              </a:rPr>
              <a:t>Π.χ. </a:t>
            </a:r>
          </a:p>
          <a:p>
            <a:pPr marL="0" indent="0" eaLnBrk="1" hangingPunct="1">
              <a:lnSpc>
                <a:spcPct val="80000"/>
              </a:lnSpc>
            </a:pPr>
            <a:r>
              <a:rPr lang="el-GR" altLang="el-GR" sz="2800" b="1" smtClean="0">
                <a:solidFill>
                  <a:schemeClr val="bg1"/>
                </a:solidFill>
              </a:rPr>
              <a:t>στην ονοματική φράση προστίθενται </a:t>
            </a:r>
            <a:r>
              <a:rPr lang="el-GR" altLang="el-GR" sz="2800" b="1" u="sng" smtClean="0">
                <a:solidFill>
                  <a:srgbClr val="FFCC66"/>
                </a:solidFill>
              </a:rPr>
              <a:t>άρθρα</a:t>
            </a:r>
            <a:r>
              <a:rPr lang="el-GR" altLang="el-GR" sz="2800" b="1" smtClean="0">
                <a:solidFill>
                  <a:schemeClr val="bg1"/>
                </a:solidFill>
              </a:rPr>
              <a:t> (π.χ. τ</a:t>
            </a:r>
            <a:r>
              <a:rPr lang="el-GR" altLang="el-GR" sz="2800" b="1" i="1" smtClean="0">
                <a:solidFill>
                  <a:schemeClr val="bg1"/>
                </a:solidFill>
              </a:rPr>
              <a:t>η μαμά</a:t>
            </a:r>
            <a:r>
              <a:rPr lang="el-GR" altLang="el-GR" sz="2800" b="1" smtClean="0">
                <a:solidFill>
                  <a:schemeClr val="bg1"/>
                </a:solidFill>
              </a:rPr>
              <a:t>) </a:t>
            </a:r>
          </a:p>
          <a:p>
            <a:pPr marL="0" indent="0" eaLnBrk="1" hangingPunct="1">
              <a:lnSpc>
                <a:spcPct val="80000"/>
              </a:lnSpc>
            </a:pPr>
            <a:r>
              <a:rPr lang="el-GR" altLang="el-GR" sz="2800" b="1" smtClean="0">
                <a:solidFill>
                  <a:schemeClr val="bg1"/>
                </a:solidFill>
              </a:rPr>
              <a:t> στη ρηματική φράση </a:t>
            </a:r>
            <a:r>
              <a:rPr lang="el-GR" altLang="el-GR" sz="2800" b="1" u="sng" smtClean="0">
                <a:solidFill>
                  <a:srgbClr val="FFCC66"/>
                </a:solidFill>
              </a:rPr>
              <a:t>μόρια</a:t>
            </a:r>
            <a:r>
              <a:rPr lang="el-GR" altLang="el-GR" sz="2800" b="1" smtClean="0">
                <a:solidFill>
                  <a:schemeClr val="bg1"/>
                </a:solidFill>
              </a:rPr>
              <a:t> (</a:t>
            </a:r>
            <a:r>
              <a:rPr lang="el-GR" altLang="el-GR" sz="2800" b="1" i="1" smtClean="0">
                <a:solidFill>
                  <a:schemeClr val="bg1"/>
                </a:solidFill>
              </a:rPr>
              <a:t>δεν</a:t>
            </a:r>
            <a:r>
              <a:rPr lang="el-GR" altLang="el-GR" sz="2800" b="1" smtClean="0">
                <a:solidFill>
                  <a:schemeClr val="bg1"/>
                </a:solidFill>
              </a:rPr>
              <a:t>, </a:t>
            </a:r>
            <a:r>
              <a:rPr lang="el-GR" altLang="el-GR" sz="2800" b="1" i="1" smtClean="0">
                <a:solidFill>
                  <a:schemeClr val="bg1"/>
                </a:solidFill>
              </a:rPr>
              <a:t>θα</a:t>
            </a:r>
            <a:r>
              <a:rPr lang="el-GR" altLang="el-GR" sz="2800" b="1" smtClean="0">
                <a:solidFill>
                  <a:schemeClr val="bg1"/>
                </a:solidFill>
              </a:rPr>
              <a:t>, </a:t>
            </a:r>
            <a:r>
              <a:rPr lang="el-GR" altLang="el-GR" sz="2800" b="1" i="1" smtClean="0">
                <a:solidFill>
                  <a:schemeClr val="bg1"/>
                </a:solidFill>
              </a:rPr>
              <a:t>να</a:t>
            </a:r>
            <a:r>
              <a:rPr lang="el-GR" altLang="el-GR" sz="2800" b="1" smtClean="0">
                <a:solidFill>
                  <a:schemeClr val="bg1"/>
                </a:solidFill>
              </a:rPr>
              <a:t>...) (π.χ. </a:t>
            </a:r>
            <a:r>
              <a:rPr lang="el-GR" altLang="el-GR" sz="2800" b="1" i="1" smtClean="0">
                <a:solidFill>
                  <a:schemeClr val="bg1"/>
                </a:solidFill>
              </a:rPr>
              <a:t>α πάω</a:t>
            </a:r>
            <a:r>
              <a:rPr lang="el-GR" altLang="el-GR" sz="2800" b="1" smtClean="0">
                <a:solidFill>
                  <a:schemeClr val="bg1"/>
                </a:solidFill>
              </a:rPr>
              <a:t>) </a:t>
            </a:r>
          </a:p>
          <a:p>
            <a:pPr marL="0" indent="0" algn="ctr" eaLnBrk="1" hangingPunct="1">
              <a:lnSpc>
                <a:spcPct val="80000"/>
              </a:lnSpc>
              <a:buFontTx/>
              <a:buNone/>
            </a:pPr>
            <a:endParaRPr lang="el-GR" altLang="el-GR" sz="2800" b="1" smtClean="0">
              <a:solidFill>
                <a:schemeClr val="bg1"/>
              </a:solidFill>
            </a:endParaRPr>
          </a:p>
          <a:p>
            <a:pPr marL="0" indent="0" algn="ctr" eaLnBrk="1" hangingPunct="1">
              <a:lnSpc>
                <a:spcPct val="80000"/>
              </a:lnSpc>
              <a:buFontTx/>
              <a:buNone/>
            </a:pPr>
            <a:r>
              <a:rPr lang="el-GR" altLang="el-GR" b="1" u="sng" smtClean="0">
                <a:solidFill>
                  <a:srgbClr val="66FF99"/>
                </a:solidFill>
              </a:rPr>
              <a:t>Ορισμένες γραμματικές λέξεις πολύ αφηρημένες </a:t>
            </a:r>
          </a:p>
          <a:p>
            <a:pPr marL="0" indent="0" algn="ctr" eaLnBrk="1" hangingPunct="1">
              <a:lnSpc>
                <a:spcPct val="80000"/>
              </a:lnSpc>
              <a:buFontTx/>
              <a:buNone/>
            </a:pPr>
            <a:r>
              <a:rPr lang="el-GR" altLang="el-GR" sz="2200" b="1" smtClean="0">
                <a:solidFill>
                  <a:srgbClr val="FFFFCC"/>
                </a:solidFill>
              </a:rPr>
              <a:t>Π.χ.   </a:t>
            </a:r>
            <a:r>
              <a:rPr lang="el-GR" altLang="el-GR" sz="2800" b="1" smtClean="0">
                <a:solidFill>
                  <a:srgbClr val="FFFFCC"/>
                </a:solidFill>
              </a:rPr>
              <a:t>μόρια </a:t>
            </a:r>
          </a:p>
          <a:p>
            <a:pPr marL="0" indent="0" algn="ctr" eaLnBrk="1" hangingPunct="1">
              <a:lnSpc>
                <a:spcPct val="80000"/>
              </a:lnSpc>
              <a:buFontTx/>
              <a:buNone/>
            </a:pPr>
            <a:r>
              <a:rPr lang="el-GR" altLang="el-GR" sz="2400" b="1" smtClean="0">
                <a:solidFill>
                  <a:schemeClr val="bg1"/>
                </a:solidFill>
              </a:rPr>
              <a:t>Μόρια  </a:t>
            </a:r>
            <a:r>
              <a:rPr lang="el-GR" altLang="el-GR" sz="2400" b="1" smtClean="0">
                <a:solidFill>
                  <a:srgbClr val="FFFFCC"/>
                </a:solidFill>
              </a:rPr>
              <a:t>δεν περιγράφουν απλώς τον κόσμο</a:t>
            </a:r>
            <a:r>
              <a:rPr lang="el-GR" altLang="el-GR" sz="2400" b="1" smtClean="0">
                <a:solidFill>
                  <a:schemeClr val="bg1"/>
                </a:solidFill>
              </a:rPr>
              <a:t> </a:t>
            </a:r>
          </a:p>
          <a:p>
            <a:pPr marL="0" indent="0" algn="ctr" eaLnBrk="1" hangingPunct="1">
              <a:lnSpc>
                <a:spcPct val="80000"/>
              </a:lnSpc>
              <a:buFontTx/>
              <a:buNone/>
            </a:pPr>
            <a:r>
              <a:rPr lang="el-GR" altLang="el-GR" sz="2400" b="1" smtClean="0">
                <a:solidFill>
                  <a:schemeClr val="bg1"/>
                </a:solidFill>
              </a:rPr>
              <a:t>όπως ρήματα και ουσιαστικά (π.χ. καρέκλα, έπεσε)</a:t>
            </a:r>
          </a:p>
          <a:p>
            <a:pPr marL="0" indent="0" algn="ctr" eaLnBrk="1" hangingPunct="1">
              <a:lnSpc>
                <a:spcPct val="80000"/>
              </a:lnSpc>
              <a:buFontTx/>
              <a:buNone/>
            </a:pPr>
            <a:r>
              <a:rPr lang="el-GR" altLang="el-GR" sz="2400" b="1" smtClean="0">
                <a:solidFill>
                  <a:schemeClr val="bg1"/>
                </a:solidFill>
              </a:rPr>
              <a:t> αλλά </a:t>
            </a:r>
            <a:r>
              <a:rPr lang="el-GR" altLang="el-GR" sz="2400" b="1" smtClean="0">
                <a:solidFill>
                  <a:srgbClr val="FFFFCC"/>
                </a:solidFill>
              </a:rPr>
              <a:t>δηλώνουν (νοητική) οπτική ομιλητή</a:t>
            </a:r>
            <a:r>
              <a:rPr lang="el-GR" altLang="el-GR" sz="2400" b="1" smtClean="0">
                <a:solidFill>
                  <a:schemeClr val="bg1"/>
                </a:solidFill>
              </a:rPr>
              <a:t> για τον κόσμο: </a:t>
            </a:r>
          </a:p>
          <a:p>
            <a:pPr marL="0" indent="0" algn="ctr" eaLnBrk="1" hangingPunct="1">
              <a:lnSpc>
                <a:spcPct val="80000"/>
              </a:lnSpc>
              <a:buFontTx/>
              <a:buNone/>
            </a:pPr>
            <a:r>
              <a:rPr lang="el-GR" altLang="el-GR" sz="2200" b="1" smtClean="0">
                <a:solidFill>
                  <a:schemeClr val="bg1"/>
                </a:solidFill>
              </a:rPr>
              <a:t> </a:t>
            </a:r>
            <a:r>
              <a:rPr lang="el-GR" altLang="el-GR" sz="2400" b="1" smtClean="0">
                <a:solidFill>
                  <a:schemeClr val="bg1"/>
                </a:solidFill>
              </a:rPr>
              <a:t>π.χ. </a:t>
            </a:r>
          </a:p>
          <a:p>
            <a:pPr marL="400050" lvl="1" indent="0" algn="ctr" eaLnBrk="1" hangingPunct="1">
              <a:lnSpc>
                <a:spcPct val="80000"/>
              </a:lnSpc>
            </a:pPr>
            <a:r>
              <a:rPr lang="el-GR" altLang="el-GR" sz="2400" b="1" smtClean="0">
                <a:solidFill>
                  <a:schemeClr val="bg1"/>
                </a:solidFill>
              </a:rPr>
              <a:t>τι θέλει να συμβεί (</a:t>
            </a:r>
            <a:r>
              <a:rPr lang="el-GR" altLang="el-GR" sz="2400" b="1" i="1" smtClean="0">
                <a:solidFill>
                  <a:schemeClr val="bg1"/>
                </a:solidFill>
              </a:rPr>
              <a:t>θα</a:t>
            </a:r>
            <a:r>
              <a:rPr lang="el-GR" altLang="el-GR" sz="2400" b="1" smtClean="0">
                <a:solidFill>
                  <a:schemeClr val="bg1"/>
                </a:solidFill>
              </a:rPr>
              <a:t>, </a:t>
            </a:r>
            <a:r>
              <a:rPr lang="el-GR" altLang="el-GR" sz="2400" b="1" i="1" smtClean="0">
                <a:solidFill>
                  <a:schemeClr val="bg1"/>
                </a:solidFill>
              </a:rPr>
              <a:t>να</a:t>
            </a:r>
            <a:r>
              <a:rPr lang="el-GR" altLang="el-GR" sz="2400" b="1" smtClean="0">
                <a:solidFill>
                  <a:schemeClr val="bg1"/>
                </a:solidFill>
              </a:rPr>
              <a:t>) </a:t>
            </a:r>
          </a:p>
          <a:p>
            <a:pPr marL="400050" lvl="1" indent="0" algn="ctr" eaLnBrk="1" hangingPunct="1">
              <a:lnSpc>
                <a:spcPct val="80000"/>
              </a:lnSpc>
            </a:pPr>
            <a:r>
              <a:rPr lang="el-GR" altLang="el-GR" sz="2400" b="1" smtClean="0">
                <a:solidFill>
                  <a:schemeClr val="bg1"/>
                </a:solidFill>
              </a:rPr>
              <a:t>τι νομίζει ότι δεν υφίσταται (</a:t>
            </a:r>
            <a:r>
              <a:rPr lang="el-GR" altLang="el-GR" sz="2400" b="1" i="1" smtClean="0">
                <a:solidFill>
                  <a:schemeClr val="bg1"/>
                </a:solidFill>
              </a:rPr>
              <a:t>δεν</a:t>
            </a:r>
            <a:r>
              <a:rPr lang="el-GR" altLang="el-GR" sz="2400" b="1" smtClean="0">
                <a:solidFill>
                  <a:schemeClr val="bg1"/>
                </a:solidFill>
              </a:rPr>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24625"/>
          </a:xfrm>
        </p:spPr>
        <p:txBody>
          <a:bodyPr/>
          <a:lstStyle/>
          <a:p>
            <a:pPr algn="ctr">
              <a:lnSpc>
                <a:spcPct val="80000"/>
              </a:lnSpc>
              <a:buFontTx/>
              <a:buNone/>
              <a:defRPr/>
            </a:pPr>
            <a:r>
              <a:rPr lang="el-GR" sz="2800" b="1" dirty="0" smtClean="0">
                <a:solidFill>
                  <a:schemeClr val="bg1"/>
                </a:solidFill>
              </a:rPr>
              <a:t>Παράδειγμα ανάπτυξης μορίων</a:t>
            </a:r>
          </a:p>
          <a:p>
            <a:pPr algn="ctr">
              <a:lnSpc>
                <a:spcPct val="80000"/>
              </a:lnSpc>
              <a:buFontTx/>
              <a:buNone/>
              <a:defRPr/>
            </a:pPr>
            <a:r>
              <a:rPr lang="el-GR" sz="2800" b="1" dirty="0" smtClean="0">
                <a:solidFill>
                  <a:schemeClr val="bg1"/>
                </a:solidFill>
              </a:rPr>
              <a:t> </a:t>
            </a:r>
            <a:r>
              <a:rPr lang="el-GR" sz="2800" b="1" dirty="0" smtClean="0">
                <a:solidFill>
                  <a:srgbClr val="FFFF66"/>
                </a:solidFill>
              </a:rPr>
              <a:t>Η </a:t>
            </a:r>
            <a:r>
              <a:rPr lang="el-GR" sz="2800" b="1" dirty="0" smtClean="0">
                <a:solidFill>
                  <a:srgbClr val="FFFF66"/>
                </a:solidFill>
                <a:effectLst>
                  <a:outerShdw blurRad="38100" dist="38100" dir="2700000" algn="tl">
                    <a:srgbClr val="000000"/>
                  </a:outerShdw>
                </a:effectLst>
              </a:rPr>
              <a:t>ΑΡΝΗΣΗ</a:t>
            </a:r>
            <a:r>
              <a:rPr lang="el-GR" sz="2800" dirty="0" smtClean="0">
                <a:solidFill>
                  <a:srgbClr val="FFFF66"/>
                </a:solidFill>
              </a:rPr>
              <a:t>  </a:t>
            </a:r>
          </a:p>
          <a:p>
            <a:pPr algn="ctr">
              <a:lnSpc>
                <a:spcPct val="80000"/>
              </a:lnSpc>
              <a:buFontTx/>
              <a:buNone/>
              <a:defRPr/>
            </a:pPr>
            <a:r>
              <a:rPr lang="el-GR" sz="2000" dirty="0" smtClean="0">
                <a:solidFill>
                  <a:srgbClr val="FFFF66"/>
                </a:solidFill>
              </a:rPr>
              <a:t>(βλ. </a:t>
            </a:r>
            <a:r>
              <a:rPr lang="en-US" sz="2000" dirty="0" err="1" smtClean="0">
                <a:solidFill>
                  <a:srgbClr val="FFFF66"/>
                </a:solidFill>
              </a:rPr>
              <a:t>Kourbani</a:t>
            </a:r>
            <a:r>
              <a:rPr lang="el-GR" sz="2000" dirty="0" smtClean="0">
                <a:solidFill>
                  <a:srgbClr val="FFFF66"/>
                </a:solidFill>
              </a:rPr>
              <a:t> &amp; </a:t>
            </a:r>
            <a:r>
              <a:rPr lang="en-US" sz="2000" dirty="0" err="1" smtClean="0">
                <a:solidFill>
                  <a:srgbClr val="FFFF66"/>
                </a:solidFill>
              </a:rPr>
              <a:t>Katis</a:t>
            </a:r>
            <a:r>
              <a:rPr lang="el-GR" sz="2000" dirty="0" smtClean="0">
                <a:solidFill>
                  <a:srgbClr val="FFFF66"/>
                </a:solidFill>
              </a:rPr>
              <a:t> 2001 για τα ελληνικά).</a:t>
            </a:r>
            <a:r>
              <a:rPr lang="el-GR" sz="2000" dirty="0" smtClean="0">
                <a:solidFill>
                  <a:schemeClr val="bg1"/>
                </a:solidFill>
              </a:rPr>
              <a:t> </a:t>
            </a:r>
          </a:p>
          <a:p>
            <a:pPr algn="ctr">
              <a:lnSpc>
                <a:spcPct val="80000"/>
              </a:lnSpc>
              <a:buFontTx/>
              <a:buNone/>
              <a:defRPr/>
            </a:pPr>
            <a:endParaRPr lang="el-GR" sz="2000" dirty="0" smtClean="0">
              <a:solidFill>
                <a:schemeClr val="bg1"/>
              </a:solidFill>
            </a:endParaRPr>
          </a:p>
          <a:p>
            <a:pPr>
              <a:lnSpc>
                <a:spcPct val="0"/>
              </a:lnSpc>
              <a:defRPr/>
            </a:pPr>
            <a:endParaRPr lang="el-GR" sz="2800" dirty="0" smtClean="0">
              <a:solidFill>
                <a:schemeClr val="bg1"/>
              </a:solidFill>
            </a:endParaRPr>
          </a:p>
          <a:p>
            <a:pPr>
              <a:defRPr/>
            </a:pPr>
            <a:r>
              <a:rPr lang="el-GR" sz="2800" b="1" dirty="0" smtClean="0">
                <a:solidFill>
                  <a:schemeClr val="bg1"/>
                </a:solidFill>
              </a:rPr>
              <a:t>Ο </a:t>
            </a:r>
            <a:r>
              <a:rPr lang="el-GR" sz="2800" b="1" u="sng" dirty="0" smtClean="0">
                <a:solidFill>
                  <a:schemeClr val="bg1"/>
                </a:solidFill>
              </a:rPr>
              <a:t>πρώτος δείκτης άρνησης</a:t>
            </a:r>
            <a:r>
              <a:rPr lang="el-GR" sz="2800" b="1" dirty="0" smtClean="0">
                <a:solidFill>
                  <a:schemeClr val="bg1"/>
                </a:solidFill>
              </a:rPr>
              <a:t>, </a:t>
            </a:r>
            <a:r>
              <a:rPr lang="el-GR" sz="2800" b="1" i="1" u="sng" dirty="0" smtClean="0">
                <a:solidFill>
                  <a:srgbClr val="FFFF66"/>
                </a:solidFill>
                <a:effectLst>
                  <a:outerShdw blurRad="38100" dist="38100" dir="2700000" algn="tl">
                    <a:srgbClr val="000000"/>
                  </a:outerShdw>
                </a:effectLst>
              </a:rPr>
              <a:t>όχι, </a:t>
            </a:r>
            <a:r>
              <a:rPr lang="el-GR" sz="2800" b="1" u="sng" dirty="0" smtClean="0">
                <a:solidFill>
                  <a:schemeClr val="bg1"/>
                </a:solidFill>
                <a:effectLst>
                  <a:outerShdw blurRad="38100" dist="38100" dir="2700000" algn="tl">
                    <a:srgbClr val="000000"/>
                  </a:outerShdw>
                </a:effectLst>
              </a:rPr>
              <a:t>δεν απαιτεί </a:t>
            </a:r>
            <a:r>
              <a:rPr lang="el-GR" sz="2800" b="1" u="sng" dirty="0" smtClean="0">
                <a:solidFill>
                  <a:schemeClr val="bg1"/>
                </a:solidFill>
              </a:rPr>
              <a:t>ρήμα</a:t>
            </a:r>
            <a:r>
              <a:rPr lang="el-GR" sz="2800" b="1" dirty="0" smtClean="0">
                <a:solidFill>
                  <a:schemeClr val="bg1"/>
                </a:solidFill>
              </a:rPr>
              <a:t>. Εμφανίζεται αρχικά σε μονολεκτικά </a:t>
            </a:r>
            <a:r>
              <a:rPr lang="el-GR" sz="2800" b="1" dirty="0" err="1" smtClean="0">
                <a:solidFill>
                  <a:schemeClr val="bg1"/>
                </a:solidFill>
              </a:rPr>
              <a:t>εκφωνήματα</a:t>
            </a:r>
            <a:r>
              <a:rPr lang="el-GR" sz="2800" b="1" dirty="0" smtClean="0">
                <a:solidFill>
                  <a:schemeClr val="bg1"/>
                </a:solidFill>
              </a:rPr>
              <a:t> που </a:t>
            </a:r>
            <a:r>
              <a:rPr lang="el-GR" sz="2800" b="1" u="sng" dirty="0" smtClean="0">
                <a:solidFill>
                  <a:schemeClr val="bg1"/>
                </a:solidFill>
              </a:rPr>
              <a:t>απορρίπτουν κάτι</a:t>
            </a:r>
            <a:r>
              <a:rPr lang="el-GR" sz="2800" b="1" dirty="0" smtClean="0">
                <a:solidFill>
                  <a:schemeClr val="bg1"/>
                </a:solidFill>
              </a:rPr>
              <a:t>, π.χ</a:t>
            </a:r>
            <a:r>
              <a:rPr lang="el-GR" sz="2800" b="1" i="1" dirty="0" smtClean="0">
                <a:solidFill>
                  <a:schemeClr val="bg1"/>
                </a:solidFill>
              </a:rPr>
              <a:t>.  </a:t>
            </a:r>
            <a:r>
              <a:rPr lang="el-GR" sz="2800" b="1" i="1" dirty="0" err="1" smtClean="0">
                <a:solidFill>
                  <a:srgbClr val="FFFFCC"/>
                </a:solidFill>
              </a:rPr>
              <a:t>Όι</a:t>
            </a:r>
            <a:r>
              <a:rPr lang="el-GR" sz="2800" b="1" i="1" dirty="0" smtClean="0">
                <a:solidFill>
                  <a:srgbClr val="FFFFCC"/>
                </a:solidFill>
              </a:rPr>
              <a:t>!</a:t>
            </a:r>
            <a:r>
              <a:rPr lang="el-GR" sz="2800" b="1" i="1" dirty="0" smtClean="0">
                <a:solidFill>
                  <a:schemeClr val="bg1"/>
                </a:solidFill>
              </a:rPr>
              <a:t>   (= όχι δεν θέλω)</a:t>
            </a:r>
          </a:p>
          <a:p>
            <a:pPr>
              <a:defRPr/>
            </a:pPr>
            <a:r>
              <a:rPr lang="el-GR" sz="2800" b="1" dirty="0" smtClean="0">
                <a:solidFill>
                  <a:schemeClr val="bg1"/>
                </a:solidFill>
              </a:rPr>
              <a:t>Ο δείκτης </a:t>
            </a:r>
            <a:r>
              <a:rPr lang="el-GR" sz="2800" b="1" i="1" u="sng" dirty="0" smtClean="0">
                <a:solidFill>
                  <a:srgbClr val="FFFF66"/>
                </a:solidFill>
                <a:effectLst>
                  <a:outerShdw blurRad="38100" dist="38100" dir="2700000" algn="tl">
                    <a:srgbClr val="000000"/>
                  </a:outerShdw>
                </a:effectLst>
              </a:rPr>
              <a:t>δεν</a:t>
            </a:r>
            <a:r>
              <a:rPr lang="el-GR" sz="2800" b="1" dirty="0" smtClean="0">
                <a:solidFill>
                  <a:schemeClr val="bg1"/>
                </a:solidFill>
              </a:rPr>
              <a:t>  απαιτεί πάντα ρήμα και εμφανίζεται αργότερα: σε </a:t>
            </a:r>
            <a:r>
              <a:rPr lang="el-GR" sz="2800" b="1" dirty="0" err="1" smtClean="0">
                <a:solidFill>
                  <a:schemeClr val="bg1"/>
                </a:solidFill>
              </a:rPr>
              <a:t>εκφωνήματα</a:t>
            </a:r>
            <a:r>
              <a:rPr lang="el-GR" sz="2800" b="1" dirty="0" smtClean="0">
                <a:solidFill>
                  <a:schemeClr val="bg1"/>
                </a:solidFill>
              </a:rPr>
              <a:t>  όπου ο ομιλητής διατυπώνει τη δική του οπτική της πραγματικότητας, ειδικότερα μια σκέψη που δεν έχει άμεση σχέση με την ορατή πραγματικότητα.  </a:t>
            </a:r>
            <a:r>
              <a:rPr lang="el-GR" sz="2800" b="1" u="sng" dirty="0" smtClean="0">
                <a:solidFill>
                  <a:schemeClr val="bg1"/>
                </a:solidFill>
              </a:rPr>
              <a:t>Σχολιάζει, πιο συγκεκριμένα, ότι κάτι δεν υπάρχει ή έχει εξαφανιστεί,  </a:t>
            </a:r>
            <a:r>
              <a:rPr lang="el-GR" sz="2800" b="1" dirty="0" smtClean="0">
                <a:solidFill>
                  <a:schemeClr val="bg1"/>
                </a:solidFill>
              </a:rPr>
              <a:t>π.χ. </a:t>
            </a:r>
            <a:r>
              <a:rPr lang="el-GR" sz="2800" b="1" i="1" dirty="0" smtClean="0">
                <a:solidFill>
                  <a:srgbClr val="FFFFCC"/>
                </a:solidFill>
              </a:rPr>
              <a:t>Εν έχει  </a:t>
            </a:r>
            <a:r>
              <a:rPr lang="el-GR" sz="2800" b="1" i="1" dirty="0" smtClean="0">
                <a:solidFill>
                  <a:schemeClr val="bg1"/>
                </a:solidFill>
              </a:rPr>
              <a:t>(=δεν έχει άλλο</a:t>
            </a:r>
            <a:r>
              <a:rPr lang="el-GR" sz="2800" b="1" dirty="0" smtClean="0">
                <a:solidFill>
                  <a:schemeClr val="bg1"/>
                </a:solidFill>
              </a:rPr>
              <a:t>)</a:t>
            </a:r>
            <a:endParaRPr lang="el-GR" sz="2800" dirty="0" smtClean="0"/>
          </a:p>
        </p:txBody>
      </p:sp>
      <p:sp>
        <p:nvSpPr>
          <p:cNvPr id="6246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F3EA416-DD8D-46DA-ADEA-A39FCF9B8EA6}" type="slidenum">
              <a:rPr lang="es-ES" altLang="el-GR" sz="1400"/>
              <a:pPr>
                <a:spcBef>
                  <a:spcPct val="0"/>
                </a:spcBef>
                <a:buFontTx/>
                <a:buNone/>
              </a:pPr>
              <a:t>32</a:t>
            </a:fld>
            <a:endParaRPr lang="es-ES" altLang="el-GR" sz="1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F929E23-FBEC-4530-B789-6BBAADB30EB4}" type="slidenum">
              <a:rPr lang="es-ES" altLang="el-GR" sz="1400"/>
              <a:pPr>
                <a:spcBef>
                  <a:spcPct val="0"/>
                </a:spcBef>
                <a:buFontTx/>
                <a:buNone/>
              </a:pPr>
              <a:t>33</a:t>
            </a:fld>
            <a:endParaRPr lang="es-ES" altLang="el-GR" sz="1400"/>
          </a:p>
        </p:txBody>
      </p:sp>
      <p:sp>
        <p:nvSpPr>
          <p:cNvPr id="63491" name="Rectangle 2"/>
          <p:cNvSpPr>
            <a:spLocks noGrp="1" noChangeArrowheads="1"/>
          </p:cNvSpPr>
          <p:nvPr>
            <p:ph type="title"/>
          </p:nvPr>
        </p:nvSpPr>
        <p:spPr>
          <a:xfrm>
            <a:off x="0" y="188913"/>
            <a:ext cx="9144000" cy="1079500"/>
          </a:xfrm>
        </p:spPr>
        <p:txBody>
          <a:bodyPr/>
          <a:lstStyle/>
          <a:p>
            <a:pPr eaLnBrk="1" hangingPunct="1"/>
            <a:r>
              <a:rPr lang="el-GR" altLang="el-GR" sz="3200" b="1" smtClean="0">
                <a:solidFill>
                  <a:srgbClr val="FFCC66"/>
                </a:solidFill>
              </a:rPr>
              <a:t>Πρόταση = ρηματική φράση +   ονοματική φράση.</a:t>
            </a:r>
            <a:br>
              <a:rPr lang="el-GR" altLang="el-GR" sz="3200" b="1" smtClean="0">
                <a:solidFill>
                  <a:srgbClr val="FFCC66"/>
                </a:solidFill>
              </a:rPr>
            </a:br>
            <a:r>
              <a:rPr lang="el-GR" altLang="el-GR" sz="3200" b="1" smtClean="0">
                <a:solidFill>
                  <a:srgbClr val="FFCC66"/>
                </a:solidFill>
              </a:rPr>
              <a:t>Ανάπτυξη = Εμπλουτισμός φράσεων</a:t>
            </a:r>
          </a:p>
        </p:txBody>
      </p:sp>
      <p:sp>
        <p:nvSpPr>
          <p:cNvPr id="63492" name="Rectangle 3"/>
          <p:cNvSpPr>
            <a:spLocks noGrp="1" noChangeArrowheads="1"/>
          </p:cNvSpPr>
          <p:nvPr>
            <p:ph type="body" idx="1"/>
          </p:nvPr>
        </p:nvSpPr>
        <p:spPr>
          <a:xfrm>
            <a:off x="250825" y="1773238"/>
            <a:ext cx="8642350" cy="4322762"/>
          </a:xfrm>
        </p:spPr>
        <p:txBody>
          <a:bodyPr/>
          <a:lstStyle/>
          <a:p>
            <a:pPr eaLnBrk="1" hangingPunct="1">
              <a:lnSpc>
                <a:spcPct val="110000"/>
              </a:lnSpc>
              <a:buFontTx/>
              <a:buNone/>
            </a:pPr>
            <a:r>
              <a:rPr lang="el-GR" altLang="el-GR" sz="2800" b="1" smtClean="0">
                <a:solidFill>
                  <a:srgbClr val="FFCC66"/>
                </a:solidFill>
              </a:rPr>
              <a:t>Παράδειγμα εμπλουτισμού ρηματικής φράσης</a:t>
            </a:r>
            <a:r>
              <a:rPr lang="el-GR" altLang="el-GR" sz="2800" b="1" smtClean="0">
                <a:solidFill>
                  <a:schemeClr val="bg1"/>
                </a:solidFill>
              </a:rPr>
              <a:t>:</a:t>
            </a:r>
          </a:p>
          <a:p>
            <a:pPr eaLnBrk="1" hangingPunct="1">
              <a:lnSpc>
                <a:spcPct val="110000"/>
              </a:lnSpc>
            </a:pPr>
            <a:r>
              <a:rPr lang="el-GR" altLang="el-GR" sz="2800" b="1" i="1" smtClean="0">
                <a:solidFill>
                  <a:schemeClr val="bg1"/>
                </a:solidFill>
              </a:rPr>
              <a:t>Έπεσε  </a:t>
            </a:r>
            <a:r>
              <a:rPr lang="el-GR" altLang="el-GR" sz="2800" b="1" i="1" smtClean="0">
                <a:solidFill>
                  <a:schemeClr val="bg1"/>
                </a:solidFill>
                <a:latin typeface="Garamond" panose="02020404030301010803" pitchFamily="18" charset="0"/>
              </a:rPr>
              <a:t>→ </a:t>
            </a:r>
            <a:r>
              <a:rPr lang="el-GR" altLang="el-GR" sz="2800" b="1" i="1" u="sng" smtClean="0">
                <a:solidFill>
                  <a:schemeClr val="bg1"/>
                </a:solidFill>
              </a:rPr>
              <a:t>Δεν</a:t>
            </a:r>
            <a:r>
              <a:rPr lang="el-GR" altLang="el-GR" sz="2800" b="1" i="1" smtClean="0">
                <a:solidFill>
                  <a:schemeClr val="bg1"/>
                </a:solidFill>
              </a:rPr>
              <a:t> έπεσε</a:t>
            </a:r>
          </a:p>
          <a:p>
            <a:pPr eaLnBrk="1" hangingPunct="1">
              <a:lnSpc>
                <a:spcPct val="110000"/>
              </a:lnSpc>
            </a:pPr>
            <a:r>
              <a:rPr lang="el-GR" altLang="el-GR" sz="2800" b="1" i="1" smtClean="0">
                <a:solidFill>
                  <a:schemeClr val="bg1"/>
                </a:solidFill>
                <a:cs typeface="Times New Roman" panose="02020603050405020304" pitchFamily="18" charset="0"/>
              </a:rPr>
              <a:t>Έδωσε το δώρο </a:t>
            </a:r>
            <a:r>
              <a:rPr lang="el-GR" altLang="el-GR" sz="2800" b="1" i="1" smtClean="0">
                <a:solidFill>
                  <a:schemeClr val="bg1"/>
                </a:solidFill>
                <a:latin typeface="Garamond" panose="02020404030301010803" pitchFamily="18" charset="0"/>
                <a:cs typeface="Times New Roman" panose="02020603050405020304" pitchFamily="18" charset="0"/>
              </a:rPr>
              <a:t>→ </a:t>
            </a:r>
            <a:r>
              <a:rPr lang="el-GR" altLang="el-GR" sz="2800" b="1" i="1" smtClean="0">
                <a:solidFill>
                  <a:schemeClr val="bg1"/>
                </a:solidFill>
                <a:cs typeface="Times New Roman" panose="02020603050405020304" pitchFamily="18" charset="0"/>
              </a:rPr>
              <a:t>Έδωσε το δώρο </a:t>
            </a:r>
            <a:r>
              <a:rPr lang="el-GR" altLang="el-GR" sz="2800" b="1" i="1" u="sng" smtClean="0">
                <a:solidFill>
                  <a:schemeClr val="bg1"/>
                </a:solidFill>
                <a:cs typeface="Times New Roman" panose="02020603050405020304" pitchFamily="18" charset="0"/>
              </a:rPr>
              <a:t>στη Μαρία</a:t>
            </a:r>
            <a:r>
              <a:rPr lang="el-GR" altLang="el-GR" sz="2800" b="1" i="1" smtClean="0">
                <a:solidFill>
                  <a:schemeClr val="bg1"/>
                </a:solidFill>
                <a:cs typeface="Times New Roman" panose="02020603050405020304" pitchFamily="18" charset="0"/>
              </a:rPr>
              <a:t> </a:t>
            </a:r>
            <a:r>
              <a:rPr lang="el-GR" altLang="el-GR" sz="2800" b="1" i="1" smtClean="0">
                <a:solidFill>
                  <a:schemeClr val="bg1"/>
                </a:solidFill>
                <a:latin typeface="Garamond" panose="02020404030301010803" pitchFamily="18" charset="0"/>
                <a:cs typeface="Times New Roman" panose="02020603050405020304" pitchFamily="18" charset="0"/>
              </a:rPr>
              <a:t>→ </a:t>
            </a:r>
            <a:r>
              <a:rPr lang="el-GR" altLang="el-GR" sz="2800" b="1" i="1" smtClean="0">
                <a:solidFill>
                  <a:schemeClr val="bg1"/>
                </a:solidFill>
                <a:cs typeface="Times New Roman" panose="02020603050405020304" pitchFamily="18" charset="0"/>
              </a:rPr>
              <a:t>Έδωσε </a:t>
            </a:r>
            <a:r>
              <a:rPr lang="el-GR" altLang="el-GR" sz="2800" b="1" i="1" u="sng" smtClean="0">
                <a:solidFill>
                  <a:schemeClr val="bg1"/>
                </a:solidFill>
                <a:cs typeface="Times New Roman" panose="02020603050405020304" pitchFamily="18" charset="0"/>
              </a:rPr>
              <a:t>χθες</a:t>
            </a:r>
            <a:r>
              <a:rPr lang="el-GR" altLang="el-GR" sz="2800" b="1" i="1" smtClean="0">
                <a:solidFill>
                  <a:schemeClr val="bg1"/>
                </a:solidFill>
                <a:cs typeface="Times New Roman" panose="02020603050405020304" pitchFamily="18" charset="0"/>
              </a:rPr>
              <a:t> το δώρο στη Μαρία</a:t>
            </a:r>
          </a:p>
          <a:p>
            <a:pPr eaLnBrk="1" hangingPunct="1">
              <a:lnSpc>
                <a:spcPct val="110000"/>
              </a:lnSpc>
            </a:pPr>
            <a:endParaRPr lang="el-GR" altLang="el-GR" sz="2800" b="1" smtClean="0">
              <a:solidFill>
                <a:schemeClr val="bg1"/>
              </a:solidFill>
            </a:endParaRPr>
          </a:p>
          <a:p>
            <a:pPr eaLnBrk="1" hangingPunct="1">
              <a:lnSpc>
                <a:spcPct val="110000"/>
              </a:lnSpc>
              <a:buFontTx/>
              <a:buNone/>
            </a:pPr>
            <a:r>
              <a:rPr lang="el-GR" altLang="el-GR" sz="2800" b="1" smtClean="0">
                <a:solidFill>
                  <a:srgbClr val="FFCC66"/>
                </a:solidFill>
              </a:rPr>
              <a:t>Παράδειγμα εμπλουτισμού ονοματικής φράσης</a:t>
            </a:r>
            <a:r>
              <a:rPr lang="el-GR" altLang="el-GR" sz="2800" b="1" smtClean="0">
                <a:solidFill>
                  <a:schemeClr val="bg1"/>
                </a:solidFill>
              </a:rPr>
              <a:t>:</a:t>
            </a:r>
          </a:p>
          <a:p>
            <a:pPr eaLnBrk="1" hangingPunct="1">
              <a:lnSpc>
                <a:spcPct val="110000"/>
              </a:lnSpc>
            </a:pPr>
            <a:r>
              <a:rPr lang="el-GR" altLang="el-GR" sz="2800" b="1" i="1" smtClean="0">
                <a:solidFill>
                  <a:schemeClr val="bg1"/>
                </a:solidFill>
              </a:rPr>
              <a:t>Μολύβι </a:t>
            </a:r>
            <a:r>
              <a:rPr lang="el-GR" altLang="el-GR" sz="2800" b="1" i="1" smtClean="0">
                <a:solidFill>
                  <a:schemeClr val="bg1"/>
                </a:solidFill>
                <a:latin typeface="Garamond" panose="02020404030301010803" pitchFamily="18" charset="0"/>
                <a:cs typeface="Times New Roman" panose="02020603050405020304" pitchFamily="18" charset="0"/>
              </a:rPr>
              <a:t>→</a:t>
            </a:r>
            <a:r>
              <a:rPr lang="el-GR" altLang="el-GR" sz="2800" b="1" i="1" smtClean="0">
                <a:solidFill>
                  <a:schemeClr val="bg1"/>
                </a:solidFill>
              </a:rPr>
              <a:t> </a:t>
            </a:r>
            <a:r>
              <a:rPr lang="el-GR" altLang="el-GR" sz="2800" b="1" i="1" u="sng" smtClean="0">
                <a:solidFill>
                  <a:schemeClr val="bg1"/>
                </a:solidFill>
              </a:rPr>
              <a:t>Το</a:t>
            </a:r>
            <a:r>
              <a:rPr lang="el-GR" altLang="el-GR" sz="2800" b="1" i="1" smtClean="0">
                <a:solidFill>
                  <a:schemeClr val="bg1"/>
                </a:solidFill>
              </a:rPr>
              <a:t> μολύβι </a:t>
            </a:r>
            <a:r>
              <a:rPr lang="el-GR" altLang="el-GR" sz="2800" b="1" i="1" smtClean="0">
                <a:solidFill>
                  <a:schemeClr val="bg1"/>
                </a:solidFill>
                <a:latin typeface="Garamond" panose="02020404030301010803" pitchFamily="18" charset="0"/>
                <a:cs typeface="Times New Roman" panose="02020603050405020304" pitchFamily="18" charset="0"/>
              </a:rPr>
              <a:t>→</a:t>
            </a:r>
            <a:r>
              <a:rPr lang="el-GR" altLang="el-GR" sz="2800" b="1" i="1" smtClean="0">
                <a:solidFill>
                  <a:schemeClr val="bg1"/>
                </a:solidFill>
              </a:rPr>
              <a:t> Το </a:t>
            </a:r>
            <a:r>
              <a:rPr lang="el-GR" altLang="el-GR" sz="2800" b="1" i="1" u="sng" smtClean="0">
                <a:solidFill>
                  <a:schemeClr val="bg1"/>
                </a:solidFill>
              </a:rPr>
              <a:t>κίτρινο</a:t>
            </a:r>
            <a:r>
              <a:rPr lang="el-GR" altLang="el-GR" sz="2800" b="1" i="1" smtClean="0">
                <a:solidFill>
                  <a:schemeClr val="bg1"/>
                </a:solidFill>
              </a:rPr>
              <a:t> μολύβι </a:t>
            </a:r>
            <a:r>
              <a:rPr lang="el-GR" altLang="el-GR" sz="2800" b="1" i="1" smtClean="0">
                <a:solidFill>
                  <a:schemeClr val="bg1"/>
                </a:solidFill>
                <a:latin typeface="Garamond" panose="02020404030301010803" pitchFamily="18" charset="0"/>
                <a:cs typeface="Times New Roman" panose="02020603050405020304" pitchFamily="18" charset="0"/>
              </a:rPr>
              <a:t>→ </a:t>
            </a:r>
            <a:r>
              <a:rPr lang="el-GR" altLang="el-GR" sz="2800" b="1" i="1" u="sng" smtClean="0">
                <a:solidFill>
                  <a:schemeClr val="bg1"/>
                </a:solidFill>
              </a:rPr>
              <a:t>Αυτό</a:t>
            </a:r>
            <a:r>
              <a:rPr lang="el-GR" altLang="el-GR" sz="2800" b="1" i="1" smtClean="0">
                <a:solidFill>
                  <a:schemeClr val="bg1"/>
                </a:solidFill>
              </a:rPr>
              <a:t> το κίτρινο μολύβι</a:t>
            </a:r>
          </a:p>
          <a:p>
            <a:pPr eaLnBrk="1" hangingPunct="1">
              <a:lnSpc>
                <a:spcPct val="110000"/>
              </a:lnSpc>
              <a:buFontTx/>
              <a:buNone/>
            </a:pPr>
            <a:endParaRPr lang="el-GR" altLang="el-GR" i="1" smtClean="0">
              <a:solidFill>
                <a:schemeClr val="bg1"/>
              </a:solidFill>
            </a:endParaRPr>
          </a:p>
          <a:p>
            <a:pPr eaLnBrk="1" hangingPunct="1">
              <a:lnSpc>
                <a:spcPct val="110000"/>
              </a:lnSpc>
              <a:buFontTx/>
              <a:buNone/>
            </a:pPr>
            <a:endParaRPr lang="el-GR" altLang="el-GR" sz="3600" i="1" smtClean="0">
              <a:solidFill>
                <a:schemeClr val="bg1"/>
              </a:solidFill>
            </a:endParaRPr>
          </a:p>
          <a:p>
            <a:pPr eaLnBrk="1" hangingPunct="1"/>
            <a:endParaRPr lang="el-GR" altLang="el-GR" sz="36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9F5C723-3061-4DFA-B59B-8F320014D641}" type="slidenum">
              <a:rPr lang="es-ES" altLang="el-GR" sz="1400"/>
              <a:pPr>
                <a:spcBef>
                  <a:spcPct val="0"/>
                </a:spcBef>
                <a:buFontTx/>
                <a:buNone/>
              </a:pPr>
              <a:t>34</a:t>
            </a:fld>
            <a:endParaRPr lang="es-ES" altLang="el-GR" sz="1400"/>
          </a:p>
        </p:txBody>
      </p:sp>
      <p:sp>
        <p:nvSpPr>
          <p:cNvPr id="60418" name="Rectangle 2"/>
          <p:cNvSpPr>
            <a:spLocks noGrp="1" noChangeArrowheads="1"/>
          </p:cNvSpPr>
          <p:nvPr>
            <p:ph type="title"/>
          </p:nvPr>
        </p:nvSpPr>
        <p:spPr>
          <a:xfrm>
            <a:off x="539750" y="152400"/>
            <a:ext cx="7918450" cy="900113"/>
          </a:xfrm>
        </p:spPr>
        <p:txBody>
          <a:bodyPr/>
          <a:lstStyle/>
          <a:p>
            <a:pPr eaLnBrk="1" hangingPunct="1">
              <a:defRPr/>
            </a:pPr>
            <a:r>
              <a:rPr lang="el-GR" sz="3200" b="1" smtClean="0">
                <a:solidFill>
                  <a:srgbClr val="FFFF66"/>
                </a:solidFill>
                <a:effectLst>
                  <a:outerShdw blurRad="38100" dist="38100" dir="2700000" algn="tl">
                    <a:srgbClr val="000000"/>
                  </a:outerShdw>
                </a:effectLst>
              </a:rPr>
              <a:t>Ανάπτυξη σύνθετων προτάσεων</a:t>
            </a:r>
          </a:p>
        </p:txBody>
      </p:sp>
      <p:sp>
        <p:nvSpPr>
          <p:cNvPr id="65540" name="Rectangle 4"/>
          <p:cNvSpPr>
            <a:spLocks noChangeArrowheads="1"/>
          </p:cNvSpPr>
          <p:nvPr/>
        </p:nvSpPr>
        <p:spPr bwMode="auto">
          <a:xfrm>
            <a:off x="0" y="981075"/>
            <a:ext cx="9144000" cy="273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l-GR" sz="2800" b="1">
                <a:solidFill>
                  <a:schemeClr val="bg1"/>
                </a:solidFill>
              </a:rPr>
              <a:t>Αρχικά δύο ιδέες παρατάσ</a:t>
            </a:r>
            <a:r>
              <a:rPr lang="el-GR" altLang="el-GR" sz="2800" b="1">
                <a:solidFill>
                  <a:schemeClr val="bg1"/>
                </a:solidFill>
              </a:rPr>
              <a:t>σ</a:t>
            </a:r>
            <a:r>
              <a:rPr lang="en-US" altLang="el-GR" sz="2800" b="1">
                <a:solidFill>
                  <a:schemeClr val="bg1"/>
                </a:solidFill>
              </a:rPr>
              <a:t>ονται χωρίς ρητή σύνδεσ</a:t>
            </a:r>
            <a:r>
              <a:rPr lang="el-GR" altLang="el-GR" sz="2800" b="1">
                <a:solidFill>
                  <a:schemeClr val="bg1"/>
                </a:solidFill>
              </a:rPr>
              <a:t>η.</a:t>
            </a:r>
            <a:r>
              <a:rPr lang="en-US" altLang="el-GR" sz="2800" b="1">
                <a:solidFill>
                  <a:schemeClr val="bg1"/>
                </a:solidFill>
              </a:rPr>
              <a:t> </a:t>
            </a:r>
            <a:endParaRPr lang="el-GR" altLang="el-GR" sz="2800" b="1">
              <a:solidFill>
                <a:schemeClr val="bg1"/>
              </a:solidFill>
            </a:endParaRPr>
          </a:p>
          <a:p>
            <a:pPr algn="ctr" eaLnBrk="1" hangingPunct="1">
              <a:spcBef>
                <a:spcPct val="0"/>
              </a:spcBef>
              <a:buFontTx/>
              <a:buNone/>
            </a:pPr>
            <a:r>
              <a:rPr lang="el-GR" altLang="el-GR" sz="2800" b="1">
                <a:solidFill>
                  <a:schemeClr val="bg1"/>
                </a:solidFill>
              </a:rPr>
              <a:t>Σ</a:t>
            </a:r>
            <a:r>
              <a:rPr lang="en-US" altLang="el-GR" sz="2800" b="1">
                <a:solidFill>
                  <a:schemeClr val="bg1"/>
                </a:solidFill>
              </a:rPr>
              <a:t>ύντομα μετά εμφανίζεται </a:t>
            </a:r>
            <a:endParaRPr lang="el-GR" altLang="el-GR" sz="2800" b="1">
              <a:solidFill>
                <a:schemeClr val="bg1"/>
              </a:solidFill>
            </a:endParaRPr>
          </a:p>
          <a:p>
            <a:pPr algn="ctr" eaLnBrk="1" hangingPunct="1">
              <a:spcBef>
                <a:spcPct val="0"/>
              </a:spcBef>
              <a:buFontTx/>
              <a:buNone/>
            </a:pPr>
            <a:r>
              <a:rPr lang="el-GR" altLang="el-GR" sz="2800" b="1">
                <a:solidFill>
                  <a:schemeClr val="bg1"/>
                </a:solidFill>
              </a:rPr>
              <a:t>έ</a:t>
            </a:r>
            <a:r>
              <a:rPr lang="en-US" altLang="el-GR" sz="2800" b="1">
                <a:solidFill>
                  <a:schemeClr val="bg1"/>
                </a:solidFill>
              </a:rPr>
              <a:t>να υποτυπώδες συνδετικό στοιχείο</a:t>
            </a:r>
            <a:r>
              <a:rPr lang="el-GR" altLang="el-GR" sz="2800" b="1">
                <a:solidFill>
                  <a:schemeClr val="bg1"/>
                </a:solidFill>
              </a:rPr>
              <a:t> (π.χ. </a:t>
            </a:r>
            <a:r>
              <a:rPr lang="el-GR" altLang="el-GR" sz="2800" b="1" i="1">
                <a:solidFill>
                  <a:schemeClr val="bg1"/>
                </a:solidFill>
              </a:rPr>
              <a:t>που</a:t>
            </a:r>
            <a:r>
              <a:rPr lang="el-GR" altLang="el-GR" sz="2800" b="1">
                <a:solidFill>
                  <a:schemeClr val="bg1"/>
                </a:solidFill>
              </a:rPr>
              <a:t>, </a:t>
            </a:r>
            <a:r>
              <a:rPr lang="el-GR" altLang="el-GR" sz="2800" b="1" i="1">
                <a:solidFill>
                  <a:schemeClr val="bg1"/>
                </a:solidFill>
              </a:rPr>
              <a:t>και</a:t>
            </a:r>
            <a:r>
              <a:rPr lang="el-GR" altLang="el-GR" sz="2800" b="1">
                <a:solidFill>
                  <a:schemeClr val="bg1"/>
                </a:solidFill>
              </a:rPr>
              <a:t>, </a:t>
            </a:r>
            <a:r>
              <a:rPr lang="el-GR" altLang="el-GR" sz="2800" b="1" i="1">
                <a:solidFill>
                  <a:schemeClr val="bg1"/>
                </a:solidFill>
              </a:rPr>
              <a:t>γιατί</a:t>
            </a:r>
            <a:r>
              <a:rPr lang="el-GR" altLang="el-GR" sz="2800" b="1">
                <a:solidFill>
                  <a:schemeClr val="bg1"/>
                </a:solidFill>
              </a:rPr>
              <a:t>)</a:t>
            </a:r>
            <a:r>
              <a:rPr lang="en-US" altLang="el-GR" sz="2800" b="1">
                <a:solidFill>
                  <a:schemeClr val="bg1"/>
                </a:solidFill>
              </a:rPr>
              <a:t>. </a:t>
            </a:r>
            <a:endParaRPr lang="el-GR" altLang="el-GR" sz="2800" b="1">
              <a:solidFill>
                <a:schemeClr val="bg1"/>
              </a:solidFill>
            </a:endParaRPr>
          </a:p>
          <a:p>
            <a:pPr algn="ctr" eaLnBrk="1" hangingPunct="1">
              <a:spcBef>
                <a:spcPct val="0"/>
              </a:spcBef>
              <a:buFontTx/>
              <a:buNone/>
            </a:pPr>
            <a:endParaRPr lang="el-GR" altLang="el-GR" sz="2800">
              <a:solidFill>
                <a:schemeClr val="bg1"/>
              </a:solidFill>
            </a:endParaRPr>
          </a:p>
          <a:p>
            <a:pPr algn="ctr" eaLnBrk="1" hangingPunct="1">
              <a:spcBef>
                <a:spcPct val="0"/>
              </a:spcBef>
              <a:buFontTx/>
              <a:buNone/>
            </a:pPr>
            <a:r>
              <a:rPr lang="en-US" altLang="el-GR" sz="3000" b="1">
                <a:solidFill>
                  <a:srgbClr val="66FF99"/>
                </a:solidFill>
              </a:rPr>
              <a:t>Η </a:t>
            </a:r>
            <a:r>
              <a:rPr lang="en-US" altLang="el-GR" sz="3000" b="1" u="sng">
                <a:solidFill>
                  <a:srgbClr val="66FF99"/>
                </a:solidFill>
              </a:rPr>
              <a:t>παρατακτική</a:t>
            </a:r>
            <a:r>
              <a:rPr lang="en-US" altLang="el-GR" sz="3000" b="1">
                <a:solidFill>
                  <a:srgbClr val="66FF99"/>
                </a:solidFill>
              </a:rPr>
              <a:t> σύνταξη προηγείται της </a:t>
            </a:r>
            <a:r>
              <a:rPr lang="en-US" altLang="el-GR" sz="3000" b="1" u="sng">
                <a:solidFill>
                  <a:srgbClr val="66FF99"/>
                </a:solidFill>
              </a:rPr>
              <a:t>υποτακτικής</a:t>
            </a:r>
            <a:r>
              <a:rPr lang="en-US" altLang="el-GR" sz="3000" b="1">
                <a:solidFill>
                  <a:srgbClr val="66FF99"/>
                </a:solidFill>
              </a:rPr>
              <a:t> </a:t>
            </a:r>
            <a:endParaRPr lang="el-GR" altLang="el-GR" sz="3000" b="1">
              <a:solidFill>
                <a:srgbClr val="66FF99"/>
              </a:solidFill>
            </a:endParaRPr>
          </a:p>
          <a:p>
            <a:pPr algn="ctr" eaLnBrk="1" hangingPunct="1">
              <a:spcBef>
                <a:spcPct val="0"/>
              </a:spcBef>
              <a:buFontTx/>
              <a:buNone/>
            </a:pPr>
            <a:endParaRPr lang="es-ES" altLang="el-GR" sz="3000">
              <a:solidFill>
                <a:schemeClr val="bg1"/>
              </a:solidFill>
            </a:endParaRPr>
          </a:p>
        </p:txBody>
      </p:sp>
      <p:sp>
        <p:nvSpPr>
          <p:cNvPr id="60423" name="Rectangle 7"/>
          <p:cNvSpPr>
            <a:spLocks noChangeArrowheads="1"/>
          </p:cNvSpPr>
          <p:nvPr/>
        </p:nvSpPr>
        <p:spPr bwMode="auto">
          <a:xfrm>
            <a:off x="827088" y="3559175"/>
            <a:ext cx="7850187" cy="3471863"/>
          </a:xfrm>
          <a:prstGeom prst="rect">
            <a:avLst/>
          </a:prstGeom>
          <a:noFill/>
          <a:ln w="9525">
            <a:solidFill>
              <a:schemeClr val="bg1"/>
            </a:solidFill>
            <a:miter lim="800000"/>
            <a:headEnd/>
            <a:tailEnd/>
          </a:ln>
          <a:effectLst/>
        </p:spPr>
        <p:txBody>
          <a:bodyPr>
            <a:spAutoFit/>
          </a:bodyPr>
          <a:lstStyle/>
          <a:p>
            <a:pPr algn="ctr" eaLnBrk="1" hangingPunct="1">
              <a:lnSpc>
                <a:spcPct val="80000"/>
              </a:lnSpc>
              <a:spcBef>
                <a:spcPct val="50000"/>
              </a:spcBef>
              <a:defRPr/>
            </a:pPr>
            <a:r>
              <a:rPr lang="el-GR" sz="2800" b="1">
                <a:solidFill>
                  <a:srgbClr val="66FF99"/>
                </a:solidFill>
              </a:rPr>
              <a:t>Παρατακτική </a:t>
            </a:r>
            <a:r>
              <a:rPr lang="el-GR" sz="2800" b="1">
                <a:solidFill>
                  <a:schemeClr val="bg1"/>
                </a:solidFill>
              </a:rPr>
              <a:t> π.χ.</a:t>
            </a:r>
          </a:p>
          <a:p>
            <a:pPr algn="ctr" eaLnBrk="1" hangingPunct="1">
              <a:lnSpc>
                <a:spcPct val="80000"/>
              </a:lnSpc>
              <a:spcBef>
                <a:spcPct val="50000"/>
              </a:spcBef>
              <a:defRPr/>
            </a:pPr>
            <a:r>
              <a:rPr lang="el-GR" i="1">
                <a:solidFill>
                  <a:schemeClr val="bg1"/>
                </a:solidFill>
              </a:rPr>
              <a:t>Η γάτα αρρώστησε. Έφαγε τον ποντικό.</a:t>
            </a:r>
          </a:p>
          <a:p>
            <a:pPr algn="ctr" eaLnBrk="1" hangingPunct="1">
              <a:lnSpc>
                <a:spcPct val="60000"/>
              </a:lnSpc>
              <a:spcBef>
                <a:spcPct val="50000"/>
              </a:spcBef>
              <a:spcAft>
                <a:spcPct val="50000"/>
              </a:spcAft>
              <a:defRPr/>
            </a:pPr>
            <a:r>
              <a:rPr lang="el-GR" i="1">
                <a:solidFill>
                  <a:schemeClr val="bg1"/>
                </a:solidFill>
              </a:rPr>
              <a:t>Η γάτα έφαγε τον ποντικό </a:t>
            </a:r>
            <a:r>
              <a:rPr lang="el-GR" i="1">
                <a:solidFill>
                  <a:srgbClr val="FF0000"/>
                </a:solidFill>
                <a:effectLst>
                  <a:outerShdw blurRad="38100" dist="38100" dir="2700000" algn="tl">
                    <a:srgbClr val="000000"/>
                  </a:outerShdw>
                </a:effectLst>
              </a:rPr>
              <a:t>και</a:t>
            </a:r>
            <a:r>
              <a:rPr lang="el-GR" i="1">
                <a:solidFill>
                  <a:schemeClr val="bg1"/>
                </a:solidFill>
              </a:rPr>
              <a:t> αρρώστησε</a:t>
            </a:r>
            <a:r>
              <a:rPr lang="el-GR">
                <a:solidFill>
                  <a:schemeClr val="bg1"/>
                </a:solidFill>
              </a:rPr>
              <a:t>.</a:t>
            </a:r>
          </a:p>
          <a:p>
            <a:pPr algn="ctr" eaLnBrk="1" hangingPunct="1">
              <a:lnSpc>
                <a:spcPct val="60000"/>
              </a:lnSpc>
              <a:spcBef>
                <a:spcPct val="50000"/>
              </a:spcBef>
              <a:spcAft>
                <a:spcPct val="50000"/>
              </a:spcAft>
              <a:defRPr/>
            </a:pPr>
            <a:r>
              <a:rPr lang="el-GR" sz="2800" b="1">
                <a:solidFill>
                  <a:srgbClr val="66FF99"/>
                </a:solidFill>
              </a:rPr>
              <a:t>Υποτακτική</a:t>
            </a:r>
            <a:r>
              <a:rPr lang="el-GR" sz="2800" b="1">
                <a:solidFill>
                  <a:schemeClr val="bg1"/>
                </a:solidFill>
              </a:rPr>
              <a:t>, π.χ.</a:t>
            </a:r>
            <a:r>
              <a:rPr lang="el-GR" sz="2800" i="1">
                <a:solidFill>
                  <a:schemeClr val="bg1"/>
                </a:solidFill>
              </a:rPr>
              <a:t> </a:t>
            </a:r>
          </a:p>
          <a:p>
            <a:pPr algn="ctr" eaLnBrk="1" hangingPunct="1">
              <a:lnSpc>
                <a:spcPct val="60000"/>
              </a:lnSpc>
              <a:spcBef>
                <a:spcPct val="50000"/>
              </a:spcBef>
              <a:spcAft>
                <a:spcPct val="50000"/>
              </a:spcAft>
              <a:defRPr/>
            </a:pPr>
            <a:r>
              <a:rPr lang="el-GR" i="1">
                <a:solidFill>
                  <a:schemeClr val="bg1"/>
                </a:solidFill>
              </a:rPr>
              <a:t>Η γάτα </a:t>
            </a:r>
            <a:r>
              <a:rPr lang="el-GR" i="1">
                <a:solidFill>
                  <a:srgbClr val="FF0000"/>
                </a:solidFill>
                <a:effectLst>
                  <a:outerShdw blurRad="38100" dist="38100" dir="2700000" algn="tl">
                    <a:srgbClr val="000000"/>
                  </a:outerShdw>
                </a:effectLst>
              </a:rPr>
              <a:t>που</a:t>
            </a:r>
            <a:r>
              <a:rPr lang="el-GR" i="1">
                <a:solidFill>
                  <a:schemeClr val="bg1"/>
                </a:solidFill>
              </a:rPr>
              <a:t> έφαγε τον ποντικό αρρώστησε</a:t>
            </a:r>
            <a:r>
              <a:rPr lang="el-GR">
                <a:solidFill>
                  <a:schemeClr val="bg1"/>
                </a:solidFill>
              </a:rPr>
              <a:t>.</a:t>
            </a:r>
          </a:p>
          <a:p>
            <a:pPr algn="ctr" eaLnBrk="1" hangingPunct="1">
              <a:lnSpc>
                <a:spcPct val="50000"/>
              </a:lnSpc>
              <a:spcBef>
                <a:spcPct val="50000"/>
              </a:spcBef>
              <a:defRPr/>
            </a:pPr>
            <a:r>
              <a:rPr lang="el-GR" i="1">
                <a:solidFill>
                  <a:schemeClr val="bg1"/>
                </a:solidFill>
              </a:rPr>
              <a:t>Η γάτα αρρώστησε </a:t>
            </a:r>
            <a:r>
              <a:rPr lang="el-GR" i="1">
                <a:solidFill>
                  <a:srgbClr val="FF0000"/>
                </a:solidFill>
                <a:effectLst>
                  <a:outerShdw blurRad="38100" dist="38100" dir="2700000" algn="tl">
                    <a:srgbClr val="000000"/>
                  </a:outerShdw>
                </a:effectLst>
              </a:rPr>
              <a:t>γιατί</a:t>
            </a:r>
            <a:r>
              <a:rPr lang="el-GR" i="1">
                <a:solidFill>
                  <a:schemeClr val="bg1"/>
                </a:solidFill>
              </a:rPr>
              <a:t> έφαγε τον ποντικό</a:t>
            </a:r>
            <a:r>
              <a:rPr lang="el-GR">
                <a:solidFill>
                  <a:schemeClr val="bg1"/>
                </a:solidFill>
              </a:rPr>
              <a:t>.</a:t>
            </a:r>
          </a:p>
          <a:p>
            <a:pPr algn="ctr" eaLnBrk="1" hangingPunct="1">
              <a:lnSpc>
                <a:spcPct val="50000"/>
              </a:lnSpc>
              <a:spcBef>
                <a:spcPct val="50000"/>
              </a:spcBef>
              <a:defRPr/>
            </a:pPr>
            <a:endParaRPr lang="el-GR" sz="2200">
              <a:solidFill>
                <a:schemeClr val="bg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E20A14F-A32B-4BCC-9EC4-B05F5621992E}" type="slidenum">
              <a:rPr lang="es-ES" altLang="el-GR" sz="1400"/>
              <a:pPr>
                <a:spcBef>
                  <a:spcPct val="0"/>
                </a:spcBef>
                <a:buFontTx/>
                <a:buNone/>
              </a:pPr>
              <a:t>35</a:t>
            </a:fld>
            <a:endParaRPr lang="es-ES" altLang="el-GR" sz="1400"/>
          </a:p>
        </p:txBody>
      </p:sp>
      <p:sp>
        <p:nvSpPr>
          <p:cNvPr id="67587" name="Rectangle 3"/>
          <p:cNvSpPr>
            <a:spLocks noGrp="1" noChangeArrowheads="1"/>
          </p:cNvSpPr>
          <p:nvPr>
            <p:ph type="body" idx="1"/>
          </p:nvPr>
        </p:nvSpPr>
        <p:spPr>
          <a:xfrm>
            <a:off x="0" y="692150"/>
            <a:ext cx="9144000" cy="3600450"/>
          </a:xfrm>
        </p:spPr>
        <p:txBody>
          <a:bodyPr/>
          <a:lstStyle/>
          <a:p>
            <a:pPr marL="174625" indent="-174625" eaLnBrk="1" hangingPunct="1">
              <a:lnSpc>
                <a:spcPct val="120000"/>
              </a:lnSpc>
              <a:spcBef>
                <a:spcPct val="50000"/>
              </a:spcBef>
            </a:pPr>
            <a:r>
              <a:rPr lang="el-GR" altLang="el-GR" sz="2800" b="1" u="sng" smtClean="0">
                <a:solidFill>
                  <a:srgbClr val="66FF99"/>
                </a:solidFill>
              </a:rPr>
              <a:t>Απλοί αρ</a:t>
            </a:r>
            <a:r>
              <a:rPr lang="en-US" altLang="el-GR" sz="2800" b="1" u="sng" smtClean="0">
                <a:solidFill>
                  <a:srgbClr val="66FF99"/>
                </a:solidFill>
              </a:rPr>
              <a:t>χικά </a:t>
            </a:r>
            <a:r>
              <a:rPr lang="el-GR" altLang="el-GR" sz="2800" b="1" u="sng" smtClean="0">
                <a:solidFill>
                  <a:srgbClr val="66FF99"/>
                </a:solidFill>
              </a:rPr>
              <a:t>συνδυασμοί</a:t>
            </a:r>
            <a:r>
              <a:rPr lang="el-GR" altLang="el-GR" sz="2400" b="1" smtClean="0">
                <a:solidFill>
                  <a:schemeClr val="bg1"/>
                </a:solidFill>
              </a:rPr>
              <a:t>: δηλ. κύρια πρόταση πολύ απλή με διάφορες δευτερεύουσες  (π.χ. </a:t>
            </a:r>
            <a:r>
              <a:rPr lang="el-GR" altLang="el-GR" sz="2400" b="1" smtClean="0">
                <a:solidFill>
                  <a:srgbClr val="FFFFCC"/>
                </a:solidFill>
              </a:rPr>
              <a:t>θέλω α πάω/φάω/καθήσω/δω)</a:t>
            </a:r>
            <a:r>
              <a:rPr lang="el-GR" altLang="el-GR" sz="2400" b="1" smtClean="0">
                <a:solidFill>
                  <a:schemeClr val="bg1"/>
                </a:solidFill>
              </a:rPr>
              <a:t>.</a:t>
            </a:r>
          </a:p>
          <a:p>
            <a:pPr marL="174625" indent="-174625" eaLnBrk="1" hangingPunct="1">
              <a:lnSpc>
                <a:spcPct val="130000"/>
              </a:lnSpc>
            </a:pPr>
            <a:r>
              <a:rPr lang="en-US" altLang="el-GR" sz="2800" b="1" u="sng" smtClean="0">
                <a:solidFill>
                  <a:srgbClr val="66FF99"/>
                </a:solidFill>
              </a:rPr>
              <a:t>Μέχρι το τέλος του </a:t>
            </a:r>
            <a:r>
              <a:rPr lang="el-GR" altLang="el-GR" sz="2800" b="1" u="sng" smtClean="0">
                <a:solidFill>
                  <a:srgbClr val="66FF99"/>
                </a:solidFill>
              </a:rPr>
              <a:t>3</a:t>
            </a:r>
            <a:r>
              <a:rPr lang="el-GR" altLang="el-GR" sz="2800" b="1" u="sng" baseline="30000" smtClean="0">
                <a:solidFill>
                  <a:srgbClr val="66FF99"/>
                </a:solidFill>
              </a:rPr>
              <a:t>ου</a:t>
            </a:r>
            <a:r>
              <a:rPr lang="el-GR" altLang="el-GR" sz="2800" b="1" u="sng" smtClean="0">
                <a:solidFill>
                  <a:srgbClr val="66FF99"/>
                </a:solidFill>
              </a:rPr>
              <a:t> </a:t>
            </a:r>
            <a:r>
              <a:rPr lang="en-US" altLang="el-GR" sz="2800" b="1" u="sng" smtClean="0">
                <a:solidFill>
                  <a:srgbClr val="66FF99"/>
                </a:solidFill>
              </a:rPr>
              <a:t>χρόνου</a:t>
            </a:r>
            <a:r>
              <a:rPr lang="en-US" altLang="el-GR" sz="2400" b="1" u="sng" smtClean="0">
                <a:solidFill>
                  <a:srgbClr val="66FF99"/>
                </a:solidFill>
              </a:rPr>
              <a:t> </a:t>
            </a:r>
            <a:r>
              <a:rPr lang="en-US" altLang="el-GR" sz="2400" b="1" smtClean="0">
                <a:solidFill>
                  <a:schemeClr val="bg1"/>
                </a:solidFill>
              </a:rPr>
              <a:t>της ζωής έχουν εμφανιστεί </a:t>
            </a:r>
            <a:r>
              <a:rPr lang="el-GR" altLang="el-GR" sz="2400" b="1" smtClean="0">
                <a:solidFill>
                  <a:schemeClr val="bg1"/>
                </a:solidFill>
              </a:rPr>
              <a:t>συνήθως </a:t>
            </a:r>
            <a:r>
              <a:rPr lang="en-US" altLang="el-GR" sz="2400" b="1" smtClean="0">
                <a:solidFill>
                  <a:schemeClr val="bg1"/>
                </a:solidFill>
              </a:rPr>
              <a:t>τα </a:t>
            </a:r>
            <a:r>
              <a:rPr lang="en-US" altLang="el-GR" sz="2800" b="1" u="sng" smtClean="0">
                <a:solidFill>
                  <a:srgbClr val="66FF99"/>
                </a:solidFill>
              </a:rPr>
              <a:t>βασικά είδη σύνθετων προτάσεων</a:t>
            </a:r>
            <a:r>
              <a:rPr lang="en-US" altLang="el-GR" sz="2400" b="1" u="sng" smtClean="0">
                <a:solidFill>
                  <a:srgbClr val="66FF99"/>
                </a:solidFill>
              </a:rPr>
              <a:t> </a:t>
            </a:r>
            <a:r>
              <a:rPr lang="el-GR" altLang="el-GR" sz="2400" b="1" u="sng" smtClean="0">
                <a:solidFill>
                  <a:srgbClr val="66FF99"/>
                </a:solidFill>
              </a:rPr>
              <a:t> </a:t>
            </a:r>
            <a:r>
              <a:rPr lang="en-US" altLang="el-GR" sz="2000" b="1" smtClean="0">
                <a:solidFill>
                  <a:schemeClr val="bg1"/>
                </a:solidFill>
              </a:rPr>
              <a:t>(βλ. </a:t>
            </a:r>
            <a:r>
              <a:rPr lang="de-DE" altLang="el-GR" sz="2000" b="1" smtClean="0">
                <a:solidFill>
                  <a:schemeClr val="bg1"/>
                </a:solidFill>
              </a:rPr>
              <a:t>Diessel</a:t>
            </a:r>
            <a:r>
              <a:rPr lang="el-GR" altLang="el-GR" sz="2000" b="1" smtClean="0">
                <a:solidFill>
                  <a:schemeClr val="bg1"/>
                </a:solidFill>
              </a:rPr>
              <a:t> </a:t>
            </a:r>
            <a:r>
              <a:rPr lang="en-US" altLang="el-GR" sz="2000" b="1" smtClean="0">
                <a:solidFill>
                  <a:schemeClr val="bg1"/>
                </a:solidFill>
              </a:rPr>
              <a:t>2004 γ</a:t>
            </a:r>
            <a:r>
              <a:rPr lang="el-GR" altLang="el-GR" sz="2000" b="1" smtClean="0">
                <a:solidFill>
                  <a:schemeClr val="bg1"/>
                </a:solidFill>
              </a:rPr>
              <a:t>ια διάφορες γλώσσες, Κατή 1995 για τα ελληνικά</a:t>
            </a:r>
            <a:r>
              <a:rPr lang="en-US" altLang="el-GR" sz="2400" b="1" smtClean="0">
                <a:solidFill>
                  <a:schemeClr val="bg1"/>
                </a:solidFill>
              </a:rPr>
              <a:t>)</a:t>
            </a:r>
            <a:r>
              <a:rPr lang="el-GR" altLang="el-GR" sz="2400" b="1" smtClean="0">
                <a:solidFill>
                  <a:schemeClr val="bg1"/>
                </a:solidFill>
              </a:rPr>
              <a:t>:  </a:t>
            </a:r>
            <a:r>
              <a:rPr lang="el-GR" altLang="el-GR" sz="2400" b="1" smtClean="0">
                <a:solidFill>
                  <a:srgbClr val="66FF99"/>
                </a:solidFill>
              </a:rPr>
              <a:t>Αναφορικές, συμπληρωματικές, χρονικές, αιτιολογικές, υποθετικές</a:t>
            </a:r>
            <a:r>
              <a:rPr lang="el-GR" altLang="el-GR" sz="2400" b="1" smtClean="0">
                <a:solidFill>
                  <a:schemeClr val="bg1"/>
                </a:solidFill>
              </a:rPr>
              <a:t> κ.λπ</a:t>
            </a:r>
            <a:r>
              <a:rPr lang="el-GR" altLang="el-GR" sz="2400" b="1" i="1" smtClean="0">
                <a:solidFill>
                  <a:schemeClr val="bg1"/>
                </a:solidFill>
              </a:rPr>
              <a:t>.</a:t>
            </a:r>
            <a:endParaRPr lang="el-GR" altLang="el-GR" sz="2400" b="1" smtClean="0">
              <a:solidFill>
                <a:schemeClr val="bg1"/>
              </a:solidFill>
            </a:endParaRPr>
          </a:p>
          <a:p>
            <a:pPr marL="174625" indent="-174625" eaLnBrk="1" hangingPunct="1">
              <a:lnSpc>
                <a:spcPct val="10000"/>
              </a:lnSpc>
              <a:buFontTx/>
              <a:buNone/>
            </a:pPr>
            <a:endParaRPr lang="el-GR" altLang="el-GR" sz="2000" smtClean="0">
              <a:solidFill>
                <a:schemeClr val="bg1"/>
              </a:solidFill>
            </a:endParaRPr>
          </a:p>
        </p:txBody>
      </p:sp>
      <p:sp>
        <p:nvSpPr>
          <p:cNvPr id="67588" name="Rectangle 5"/>
          <p:cNvSpPr>
            <a:spLocks noChangeArrowheads="1"/>
          </p:cNvSpPr>
          <p:nvPr/>
        </p:nvSpPr>
        <p:spPr bwMode="auto">
          <a:xfrm>
            <a:off x="0" y="4365625"/>
            <a:ext cx="9144000" cy="1817688"/>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lnSpc>
                <a:spcPct val="80000"/>
              </a:lnSpc>
              <a:spcBef>
                <a:spcPct val="50000"/>
              </a:spcBef>
              <a:buFontTx/>
              <a:buNone/>
            </a:pPr>
            <a:r>
              <a:rPr lang="el-GR" altLang="el-GR" sz="2400" b="1">
                <a:solidFill>
                  <a:schemeClr val="bg1"/>
                </a:solidFill>
              </a:rPr>
              <a:t>Παραδείγματα απλά από τις πρώτες φάσεις: </a:t>
            </a:r>
          </a:p>
          <a:p>
            <a:pPr eaLnBrk="1" hangingPunct="1">
              <a:lnSpc>
                <a:spcPct val="80000"/>
              </a:lnSpc>
              <a:spcBef>
                <a:spcPct val="50000"/>
              </a:spcBef>
              <a:buFontTx/>
              <a:buNone/>
            </a:pPr>
            <a:r>
              <a:rPr lang="el-GR" altLang="el-GR" sz="2400" b="1">
                <a:solidFill>
                  <a:srgbClr val="66FF99"/>
                </a:solidFill>
              </a:rPr>
              <a:t>Α</a:t>
            </a:r>
            <a:r>
              <a:rPr lang="en-US" altLang="el-GR" sz="2400" b="1">
                <a:solidFill>
                  <a:srgbClr val="66FF99"/>
                </a:solidFill>
              </a:rPr>
              <a:t>ναφορικές</a:t>
            </a:r>
            <a:r>
              <a:rPr lang="en-US" altLang="el-GR" sz="2400" b="1">
                <a:solidFill>
                  <a:schemeClr val="bg1"/>
                </a:solidFill>
              </a:rPr>
              <a:t> προτάσεις</a:t>
            </a:r>
            <a:r>
              <a:rPr lang="el-GR" altLang="el-GR" sz="2400">
                <a:solidFill>
                  <a:schemeClr val="bg1"/>
                </a:solidFill>
              </a:rPr>
              <a:t>:</a:t>
            </a:r>
            <a:r>
              <a:rPr lang="en-US" altLang="el-GR" sz="2400">
                <a:solidFill>
                  <a:schemeClr val="bg1"/>
                </a:solidFill>
              </a:rPr>
              <a:t>  </a:t>
            </a:r>
            <a:r>
              <a:rPr lang="en-US" altLang="el-GR" sz="2400" b="1" i="1">
                <a:solidFill>
                  <a:srgbClr val="FFFFCC"/>
                </a:solidFill>
              </a:rPr>
              <a:t>τ’ είναι αυτό ε βάλαμε; </a:t>
            </a:r>
            <a:r>
              <a:rPr lang="el-GR" altLang="el-GR" sz="2400" b="1" i="1">
                <a:solidFill>
                  <a:srgbClr val="FFFFCC"/>
                </a:solidFill>
              </a:rPr>
              <a:t> </a:t>
            </a:r>
            <a:r>
              <a:rPr lang="el-GR" altLang="el-GR" sz="2400">
                <a:solidFill>
                  <a:srgbClr val="FFFFCC"/>
                </a:solidFill>
              </a:rPr>
              <a:t>(που βάλαμε)</a:t>
            </a:r>
          </a:p>
          <a:p>
            <a:pPr eaLnBrk="1" hangingPunct="1">
              <a:lnSpc>
                <a:spcPct val="80000"/>
              </a:lnSpc>
              <a:spcBef>
                <a:spcPct val="50000"/>
              </a:spcBef>
              <a:buFontTx/>
              <a:buNone/>
            </a:pPr>
            <a:r>
              <a:rPr lang="el-GR" altLang="el-GR" sz="2400" b="1">
                <a:solidFill>
                  <a:srgbClr val="66FF99"/>
                </a:solidFill>
              </a:rPr>
              <a:t>Συμπληρωματικές</a:t>
            </a:r>
            <a:r>
              <a:rPr lang="el-GR" altLang="el-GR" sz="2400" b="1">
                <a:solidFill>
                  <a:schemeClr val="bg1"/>
                </a:solidFill>
              </a:rPr>
              <a:t>:    </a:t>
            </a:r>
            <a:r>
              <a:rPr lang="el-GR" altLang="el-GR" sz="2400" b="1" i="1">
                <a:solidFill>
                  <a:srgbClr val="FFFFCC"/>
                </a:solidFill>
              </a:rPr>
              <a:t>θέλω πάω</a:t>
            </a:r>
            <a:r>
              <a:rPr lang="el-GR" altLang="el-GR" sz="2400" b="1">
                <a:solidFill>
                  <a:schemeClr val="bg1"/>
                </a:solidFill>
              </a:rPr>
              <a:t>  </a:t>
            </a:r>
            <a:r>
              <a:rPr lang="el-GR" altLang="el-GR" sz="2400">
                <a:solidFill>
                  <a:schemeClr val="bg1"/>
                </a:solidFill>
              </a:rPr>
              <a:t>(θέλω να πάω)</a:t>
            </a:r>
          </a:p>
          <a:p>
            <a:pPr eaLnBrk="1" hangingPunct="1">
              <a:lnSpc>
                <a:spcPct val="80000"/>
              </a:lnSpc>
              <a:spcBef>
                <a:spcPct val="50000"/>
              </a:spcBef>
              <a:buFontTx/>
              <a:buNone/>
            </a:pPr>
            <a:r>
              <a:rPr lang="el-GR" altLang="el-GR" sz="2400" b="1">
                <a:solidFill>
                  <a:schemeClr val="bg1"/>
                </a:solidFill>
              </a:rPr>
              <a:t>Υποθετικές:  	</a:t>
            </a:r>
            <a:r>
              <a:rPr lang="el-GR" altLang="el-GR" sz="2400" b="1" i="1">
                <a:solidFill>
                  <a:srgbClr val="FFFFCC"/>
                </a:solidFill>
              </a:rPr>
              <a:t>τομήσεις, α κοτώσω</a:t>
            </a:r>
            <a:r>
              <a:rPr lang="el-GR" altLang="el-GR" sz="2400" b="1" i="1">
                <a:solidFill>
                  <a:schemeClr val="bg1"/>
                </a:solidFill>
              </a:rPr>
              <a:t> </a:t>
            </a:r>
            <a:r>
              <a:rPr lang="el-GR" altLang="el-GR" sz="2400">
                <a:solidFill>
                  <a:schemeClr val="bg1"/>
                </a:solidFill>
              </a:rPr>
              <a:t>(αν τολμήσεις, θα σε σκοτώσω)</a:t>
            </a:r>
          </a:p>
        </p:txBody>
      </p:sp>
      <p:sp>
        <p:nvSpPr>
          <p:cNvPr id="67589" name="Rectangle 7"/>
          <p:cNvSpPr>
            <a:spLocks noChangeArrowheads="1"/>
          </p:cNvSpPr>
          <p:nvPr/>
        </p:nvSpPr>
        <p:spPr bwMode="auto">
          <a:xfrm>
            <a:off x="0" y="0"/>
            <a:ext cx="91440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40000"/>
              </a:lnSpc>
              <a:spcBef>
                <a:spcPct val="50000"/>
              </a:spcBef>
              <a:buFontTx/>
              <a:buNone/>
            </a:pPr>
            <a:endParaRPr lang="el-GR" altLang="el-GR" sz="2200">
              <a:solidFill>
                <a:schemeClr val="bg1"/>
              </a:solidFill>
            </a:endParaRPr>
          </a:p>
          <a:p>
            <a:pPr algn="ctr" eaLnBrk="1" hangingPunct="1">
              <a:lnSpc>
                <a:spcPct val="40000"/>
              </a:lnSpc>
              <a:spcBef>
                <a:spcPct val="50000"/>
              </a:spcBef>
              <a:buFontTx/>
              <a:buNone/>
            </a:pPr>
            <a:r>
              <a:rPr lang="el-GR" altLang="el-GR" sz="2900" b="1">
                <a:solidFill>
                  <a:srgbClr val="FFFF66"/>
                </a:solidFill>
              </a:rPr>
              <a:t>Σταδιακή ανάπτυξη/εμπλουτισμός σύνθετων προτάσεων</a:t>
            </a:r>
            <a:r>
              <a:rPr lang="el-GR" altLang="el-GR" sz="2800" i="1">
                <a:solidFill>
                  <a:srgbClr val="FFFF66"/>
                </a:solidFill>
              </a:rPr>
              <a:t> </a:t>
            </a:r>
            <a:r>
              <a:rPr lang="el-GR" altLang="el-GR" sz="2400" i="1">
                <a:solidFill>
                  <a:srgbClr val="FFFF66"/>
                </a:solidFill>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1B9A9D4-6BEA-4C3B-B014-96D7E3314325}" type="slidenum">
              <a:rPr lang="es-ES" altLang="el-GR" sz="1400"/>
              <a:pPr>
                <a:spcBef>
                  <a:spcPct val="0"/>
                </a:spcBef>
                <a:buFontTx/>
                <a:buNone/>
              </a:pPr>
              <a:t>36</a:t>
            </a:fld>
            <a:endParaRPr lang="es-ES" altLang="el-GR" sz="1400"/>
          </a:p>
        </p:txBody>
      </p:sp>
      <p:sp>
        <p:nvSpPr>
          <p:cNvPr id="57349" name="Rectangle 5"/>
          <p:cNvSpPr>
            <a:spLocks noChangeArrowheads="1"/>
          </p:cNvSpPr>
          <p:nvPr/>
        </p:nvSpPr>
        <p:spPr bwMode="auto">
          <a:xfrm>
            <a:off x="214313" y="620713"/>
            <a:ext cx="8929687"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lnSpc>
                <a:spcPct val="130000"/>
              </a:lnSpc>
              <a:buFontTx/>
              <a:buNone/>
            </a:pPr>
            <a:r>
              <a:rPr lang="el-GR" altLang="el-GR" sz="2800">
                <a:solidFill>
                  <a:srgbClr val="66FF99"/>
                </a:solidFill>
              </a:rPr>
              <a:t>Σ</a:t>
            </a:r>
            <a:r>
              <a:rPr lang="el-GR" altLang="el-GR" sz="2800" b="1">
                <a:solidFill>
                  <a:srgbClr val="66FF99"/>
                </a:solidFill>
              </a:rPr>
              <a:t>υμπληρωματικές</a:t>
            </a:r>
            <a:r>
              <a:rPr lang="el-GR" altLang="el-GR" sz="2800">
                <a:solidFill>
                  <a:srgbClr val="66FF99"/>
                </a:solidFill>
              </a:rPr>
              <a:t> και </a:t>
            </a:r>
            <a:r>
              <a:rPr lang="el-GR" altLang="el-GR" sz="2800" b="1">
                <a:solidFill>
                  <a:srgbClr val="66FF99"/>
                </a:solidFill>
              </a:rPr>
              <a:t>αναφορικές</a:t>
            </a:r>
            <a:r>
              <a:rPr lang="el-GR" altLang="el-GR" sz="2800">
                <a:solidFill>
                  <a:srgbClr val="66FF99"/>
                </a:solidFill>
              </a:rPr>
              <a:t> προτάσεις προηγούνται συνήθως </a:t>
            </a:r>
            <a:r>
              <a:rPr lang="el-GR" altLang="el-GR" sz="2800" b="1">
                <a:solidFill>
                  <a:srgbClr val="66FF99"/>
                </a:solidFill>
              </a:rPr>
              <a:t>επιρρηματικών</a:t>
            </a:r>
            <a:r>
              <a:rPr lang="el-GR" altLang="el-GR" sz="2800">
                <a:solidFill>
                  <a:srgbClr val="66FF99"/>
                </a:solidFill>
              </a:rPr>
              <a:t> (χρονικών, αιτιολογικών κλπ.) </a:t>
            </a:r>
          </a:p>
        </p:txBody>
      </p:sp>
      <p:sp>
        <p:nvSpPr>
          <p:cNvPr id="69636" name="Rectangle 6"/>
          <p:cNvSpPr>
            <a:spLocks noChangeArrowheads="1"/>
          </p:cNvSpPr>
          <p:nvPr/>
        </p:nvSpPr>
        <p:spPr bwMode="auto">
          <a:xfrm>
            <a:off x="0" y="0"/>
            <a:ext cx="9144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3000" b="1" u="sng">
                <a:solidFill>
                  <a:srgbClr val="FFFF66"/>
                </a:solidFill>
              </a:rPr>
              <a:t>Χρονική σειρά εμφάνισης των σύνθετων προτάσεων</a:t>
            </a:r>
            <a:endParaRPr lang="es-ES" altLang="el-GR" sz="3000" b="1" u="sng">
              <a:solidFill>
                <a:srgbClr val="FFFF66"/>
              </a:solidFill>
            </a:endParaRPr>
          </a:p>
        </p:txBody>
      </p:sp>
      <p:sp>
        <p:nvSpPr>
          <p:cNvPr id="57351" name="Rectangle 7"/>
          <p:cNvSpPr>
            <a:spLocks noChangeArrowheads="1"/>
          </p:cNvSpPr>
          <p:nvPr/>
        </p:nvSpPr>
        <p:spPr bwMode="auto">
          <a:xfrm>
            <a:off x="0" y="1773238"/>
            <a:ext cx="9144000" cy="4976812"/>
          </a:xfrm>
          <a:prstGeom prst="rect">
            <a:avLst/>
          </a:prstGeom>
          <a:noFill/>
          <a:ln w="9525">
            <a:noFill/>
            <a:miter lim="800000"/>
            <a:headEnd/>
            <a:tailEnd/>
          </a:ln>
          <a:effectLst/>
        </p:spPr>
        <p:txBody>
          <a:bodyPr>
            <a:spAutoFit/>
          </a:bodyPr>
          <a:lstStyle/>
          <a:p>
            <a:pPr marL="174625" indent="-174625" algn="ctr" eaLnBrk="1" hangingPunct="1">
              <a:lnSpc>
                <a:spcPct val="130000"/>
              </a:lnSpc>
              <a:spcBef>
                <a:spcPct val="50000"/>
              </a:spcBef>
              <a:defRPr/>
            </a:pPr>
            <a:r>
              <a:rPr lang="el-GR" sz="2700" b="1">
                <a:solidFill>
                  <a:srgbClr val="FFFF66"/>
                </a:solidFill>
              </a:rPr>
              <a:t>Η </a:t>
            </a:r>
            <a:r>
              <a:rPr lang="el-GR" sz="2700" b="1" u="sng">
                <a:solidFill>
                  <a:srgbClr val="FFFF66"/>
                </a:solidFill>
              </a:rPr>
              <a:t>σειρά εμφάνισης εξαρτάται από παράγοντες</a:t>
            </a:r>
            <a:r>
              <a:rPr lang="el-GR" b="1">
                <a:solidFill>
                  <a:schemeClr val="bg1"/>
                </a:solidFill>
              </a:rPr>
              <a:t> όπως:</a:t>
            </a:r>
          </a:p>
          <a:p>
            <a:pPr marL="174625" indent="-174625" eaLnBrk="1" hangingPunct="1">
              <a:lnSpc>
                <a:spcPct val="80000"/>
              </a:lnSpc>
              <a:spcBef>
                <a:spcPct val="50000"/>
              </a:spcBef>
              <a:buFontTx/>
              <a:buChar char="-"/>
              <a:defRPr/>
            </a:pPr>
            <a:r>
              <a:rPr lang="el-GR" b="1" u="sng">
                <a:solidFill>
                  <a:schemeClr val="bg1"/>
                </a:solidFill>
              </a:rPr>
              <a:t>Νόημα συνδετικού στοιχείου </a:t>
            </a:r>
            <a:r>
              <a:rPr lang="el-GR" b="1">
                <a:solidFill>
                  <a:schemeClr val="bg1"/>
                </a:solidFill>
              </a:rPr>
              <a:t>(π.χ </a:t>
            </a:r>
            <a:r>
              <a:rPr lang="el-GR" b="1" i="1">
                <a:solidFill>
                  <a:schemeClr val="bg1"/>
                </a:solidFill>
              </a:rPr>
              <a:t>επειδή</a:t>
            </a:r>
            <a:r>
              <a:rPr lang="el-GR" b="1">
                <a:solidFill>
                  <a:schemeClr val="bg1"/>
                </a:solidFill>
              </a:rPr>
              <a:t> πιο περίπλοκο από </a:t>
            </a:r>
            <a:r>
              <a:rPr lang="el-GR" b="1" i="1">
                <a:solidFill>
                  <a:schemeClr val="bg1"/>
                </a:solidFill>
              </a:rPr>
              <a:t>γιατί</a:t>
            </a:r>
            <a:r>
              <a:rPr lang="el-GR" b="1">
                <a:solidFill>
                  <a:schemeClr val="bg1"/>
                </a:solidFill>
              </a:rPr>
              <a:t>) </a:t>
            </a:r>
          </a:p>
          <a:p>
            <a:pPr marL="174625" indent="-174625" eaLnBrk="1" hangingPunct="1">
              <a:lnSpc>
                <a:spcPct val="80000"/>
              </a:lnSpc>
              <a:spcBef>
                <a:spcPct val="50000"/>
              </a:spcBef>
              <a:buFontTx/>
              <a:buChar char="-"/>
              <a:defRPr/>
            </a:pPr>
            <a:r>
              <a:rPr lang="el-GR" b="1" u="sng">
                <a:solidFill>
                  <a:schemeClr val="bg1"/>
                </a:solidFill>
              </a:rPr>
              <a:t>Πόσο συστηματικά ξεχωρίζονται από άλλες προτάσεις</a:t>
            </a:r>
            <a:r>
              <a:rPr lang="el-GR" b="1">
                <a:solidFill>
                  <a:schemeClr val="bg1"/>
                </a:solidFill>
              </a:rPr>
              <a:t> (π.χ. αναφορικές νωρίς στα ελληνικά γιατί αρχίζουν πάντα με </a:t>
            </a:r>
            <a:r>
              <a:rPr lang="el-GR" b="1" i="1">
                <a:solidFill>
                  <a:schemeClr val="bg1"/>
                </a:solidFill>
              </a:rPr>
              <a:t>που</a:t>
            </a:r>
            <a:r>
              <a:rPr lang="el-GR" b="1">
                <a:solidFill>
                  <a:schemeClr val="bg1"/>
                </a:solidFill>
              </a:rPr>
              <a:t>,</a:t>
            </a:r>
            <a:r>
              <a:rPr lang="el-GR" b="1" i="1">
                <a:solidFill>
                  <a:schemeClr val="bg1"/>
                </a:solidFill>
              </a:rPr>
              <a:t> </a:t>
            </a:r>
            <a:r>
              <a:rPr lang="el-GR" b="1">
                <a:solidFill>
                  <a:schemeClr val="bg1"/>
                </a:solidFill>
              </a:rPr>
              <a:t>ενώ στα αγγλικά το αντίστοιχο </a:t>
            </a:r>
            <a:r>
              <a:rPr lang="en-US" b="1" i="1">
                <a:solidFill>
                  <a:schemeClr val="bg1"/>
                </a:solidFill>
              </a:rPr>
              <a:t>that</a:t>
            </a:r>
            <a:r>
              <a:rPr lang="en-US" b="1">
                <a:solidFill>
                  <a:schemeClr val="bg1"/>
                </a:solidFill>
              </a:rPr>
              <a:t> </a:t>
            </a:r>
            <a:r>
              <a:rPr lang="el-GR" b="1">
                <a:solidFill>
                  <a:schemeClr val="bg1"/>
                </a:solidFill>
              </a:rPr>
              <a:t>είναι προαιρετικό)</a:t>
            </a:r>
          </a:p>
          <a:p>
            <a:pPr marL="174625" indent="-174625" eaLnBrk="1" hangingPunct="1">
              <a:lnSpc>
                <a:spcPct val="80000"/>
              </a:lnSpc>
              <a:spcBef>
                <a:spcPct val="50000"/>
              </a:spcBef>
              <a:buFontTx/>
              <a:buChar char="-"/>
              <a:defRPr/>
            </a:pPr>
            <a:r>
              <a:rPr lang="el-GR" b="1" u="sng">
                <a:solidFill>
                  <a:schemeClr val="bg1"/>
                </a:solidFill>
              </a:rPr>
              <a:t>Πόσο χρήσιμες</a:t>
            </a:r>
            <a:r>
              <a:rPr lang="el-GR" b="1">
                <a:solidFill>
                  <a:schemeClr val="bg1"/>
                </a:solidFill>
              </a:rPr>
              <a:t> καθημερινά (εάν υποθετικές ως προειδοποιήσεις, τότε νωρίς γιατί απαραίτητες,  π.χ. </a:t>
            </a:r>
            <a:r>
              <a:rPr lang="el-GR" b="1" i="1">
                <a:solidFill>
                  <a:schemeClr val="bg1"/>
                </a:solidFill>
              </a:rPr>
              <a:t>Άμα πας εκεί, θα πέσεις!)</a:t>
            </a:r>
          </a:p>
          <a:p>
            <a:pPr marL="174625" indent="-174625" eaLnBrk="1" hangingPunct="1">
              <a:lnSpc>
                <a:spcPct val="80000"/>
              </a:lnSpc>
              <a:spcBef>
                <a:spcPct val="50000"/>
              </a:spcBef>
              <a:buFontTx/>
              <a:buChar char="-"/>
              <a:defRPr/>
            </a:pPr>
            <a:r>
              <a:rPr lang="el-GR" b="1" u="sng">
                <a:solidFill>
                  <a:schemeClr val="bg1"/>
                </a:solidFill>
              </a:rPr>
              <a:t>Πόσο συχνά ακούγονται</a:t>
            </a:r>
            <a:r>
              <a:rPr lang="el-GR" b="1">
                <a:solidFill>
                  <a:schemeClr val="bg1"/>
                </a:solidFill>
              </a:rPr>
              <a:t> στην ομιλία προς τα παιδιά (π.χ. υποθετικές νωρίς στα γιαπωνέζικα γιατί χρησιμοποιούνται συχνά). </a:t>
            </a:r>
          </a:p>
          <a:p>
            <a:pPr marL="174625" indent="-174625" algn="ctr" eaLnBrk="1" hangingPunct="1">
              <a:spcBef>
                <a:spcPct val="50000"/>
              </a:spcBef>
              <a:defRPr/>
            </a:pPr>
            <a:r>
              <a:rPr lang="el-GR" sz="2800" b="1" u="sng">
                <a:solidFill>
                  <a:schemeClr val="bg1"/>
                </a:solidFill>
              </a:rPr>
              <a:t>Επειδή παρεμβαίνουν διάφοροι παράγοντες, </a:t>
            </a:r>
          </a:p>
          <a:p>
            <a:pPr marL="174625" indent="-174625" algn="ctr" eaLnBrk="1" hangingPunct="1">
              <a:spcBef>
                <a:spcPct val="50000"/>
              </a:spcBef>
              <a:defRPr/>
            </a:pPr>
            <a:r>
              <a:rPr lang="el-GR" sz="2800" b="1" u="sng">
                <a:solidFill>
                  <a:schemeClr val="bg1"/>
                </a:solidFill>
              </a:rPr>
              <a:t>δυνατές οι </a:t>
            </a:r>
            <a:r>
              <a:rPr lang="el-GR" sz="2800" b="1" i="1" u="sng">
                <a:solidFill>
                  <a:srgbClr val="FFCC66"/>
                </a:solidFill>
                <a:effectLst>
                  <a:outerShdw blurRad="38100" dist="38100" dir="2700000" algn="tl">
                    <a:srgbClr val="000000"/>
                  </a:outerShdw>
                </a:effectLst>
              </a:rPr>
              <a:t>ατομικές και διαγλωσσικές διαφορές</a:t>
            </a:r>
            <a:r>
              <a:rPr lang="el-GR" sz="2800" b="1" u="sng">
                <a:solidFill>
                  <a:schemeClr val="bg1"/>
                </a:solidFill>
              </a:rPr>
              <a:t> ανάπτυξης</a:t>
            </a:r>
            <a:r>
              <a:rPr lang="el-GR" b="1">
                <a:solidFill>
                  <a:schemeClr val="bg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73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E9FF6A5-5304-43EB-9BE1-780629E5E05E}" type="slidenum">
              <a:rPr lang="es-ES" altLang="el-GR" sz="1400"/>
              <a:pPr>
                <a:spcBef>
                  <a:spcPct val="0"/>
                </a:spcBef>
                <a:buFontTx/>
                <a:buNone/>
              </a:pPr>
              <a:t>37</a:t>
            </a:fld>
            <a:endParaRPr lang="es-ES" altLang="el-GR" sz="1400"/>
          </a:p>
        </p:txBody>
      </p:sp>
      <p:sp>
        <p:nvSpPr>
          <p:cNvPr id="41986" name="Rectangle 2"/>
          <p:cNvSpPr>
            <a:spLocks noGrp="1" noChangeArrowheads="1"/>
          </p:cNvSpPr>
          <p:nvPr>
            <p:ph type="title"/>
          </p:nvPr>
        </p:nvSpPr>
        <p:spPr>
          <a:xfrm>
            <a:off x="609600" y="381000"/>
            <a:ext cx="7772400" cy="1143000"/>
          </a:xfrm>
        </p:spPr>
        <p:txBody>
          <a:bodyPr/>
          <a:lstStyle/>
          <a:p>
            <a:pPr eaLnBrk="1" hangingPunct="1">
              <a:defRPr/>
            </a:pPr>
            <a:r>
              <a:rPr lang="el-GR" sz="3600" b="1" smtClean="0">
                <a:solidFill>
                  <a:srgbClr val="FFFF66"/>
                </a:solidFill>
                <a:effectLst>
                  <a:outerShdw blurRad="38100" dist="38100" dir="2700000" algn="tl">
                    <a:srgbClr val="000000"/>
                  </a:outerShdw>
                </a:effectLst>
              </a:rPr>
              <a:t>Συντακτικά λάθη</a:t>
            </a:r>
            <a:br>
              <a:rPr lang="el-GR" sz="3600" b="1" smtClean="0">
                <a:solidFill>
                  <a:srgbClr val="FFFF66"/>
                </a:solidFill>
                <a:effectLst>
                  <a:outerShdw blurRad="38100" dist="38100" dir="2700000" algn="tl">
                    <a:srgbClr val="000000"/>
                  </a:outerShdw>
                </a:effectLst>
              </a:rPr>
            </a:br>
            <a:endParaRPr lang="el-GR" sz="3600" b="1" smtClean="0">
              <a:solidFill>
                <a:srgbClr val="FFFF66"/>
              </a:solidFill>
              <a:effectLst>
                <a:outerShdw blurRad="38100" dist="38100" dir="2700000" algn="tl">
                  <a:srgbClr val="000000"/>
                </a:outerShdw>
              </a:effectLst>
            </a:endParaRPr>
          </a:p>
        </p:txBody>
      </p:sp>
      <p:sp>
        <p:nvSpPr>
          <p:cNvPr id="41987" name="Rectangle 3"/>
          <p:cNvSpPr>
            <a:spLocks noGrp="1" noChangeArrowheads="1"/>
          </p:cNvSpPr>
          <p:nvPr>
            <p:ph type="body" idx="1"/>
          </p:nvPr>
        </p:nvSpPr>
        <p:spPr>
          <a:xfrm>
            <a:off x="179388" y="1341438"/>
            <a:ext cx="8964612" cy="4754562"/>
          </a:xfrm>
        </p:spPr>
        <p:txBody>
          <a:bodyPr/>
          <a:lstStyle/>
          <a:p>
            <a:pPr algn="ctr" eaLnBrk="1" hangingPunct="1">
              <a:lnSpc>
                <a:spcPct val="80000"/>
              </a:lnSpc>
              <a:buFontTx/>
              <a:buNone/>
              <a:defRPr/>
            </a:pPr>
            <a:r>
              <a:rPr lang="el-GR" sz="2800" b="1" u="sng" dirty="0" smtClean="0">
                <a:solidFill>
                  <a:schemeClr val="bg1"/>
                </a:solidFill>
              </a:rPr>
              <a:t>Όχι συχνά</a:t>
            </a:r>
            <a:r>
              <a:rPr lang="el-GR" sz="2800" b="1" dirty="0" smtClean="0">
                <a:solidFill>
                  <a:schemeClr val="bg1"/>
                </a:solidFill>
              </a:rPr>
              <a:t> όπως τα μορφολογικά</a:t>
            </a:r>
          </a:p>
          <a:p>
            <a:pPr algn="ctr" eaLnBrk="1" hangingPunct="1">
              <a:lnSpc>
                <a:spcPct val="80000"/>
              </a:lnSpc>
              <a:buFontTx/>
              <a:buNone/>
              <a:defRPr/>
            </a:pPr>
            <a:r>
              <a:rPr lang="el-GR" sz="2800" b="1" dirty="0" smtClean="0">
                <a:solidFill>
                  <a:schemeClr val="bg1"/>
                </a:solidFill>
              </a:rPr>
              <a:t> </a:t>
            </a:r>
            <a:r>
              <a:rPr lang="el-GR" sz="2400" b="1" dirty="0" smtClean="0">
                <a:solidFill>
                  <a:schemeClr val="bg1"/>
                </a:solidFill>
              </a:rPr>
              <a:t>(στα ελληνικά τουλάχιστον). </a:t>
            </a:r>
          </a:p>
          <a:p>
            <a:pPr algn="ctr" eaLnBrk="1" hangingPunct="1">
              <a:lnSpc>
                <a:spcPct val="80000"/>
              </a:lnSpc>
              <a:buFontTx/>
              <a:buNone/>
              <a:defRPr/>
            </a:pPr>
            <a:r>
              <a:rPr lang="el-GR" sz="2800" b="1" dirty="0" smtClean="0">
                <a:solidFill>
                  <a:schemeClr val="bg1"/>
                </a:solidFill>
              </a:rPr>
              <a:t>Συχνά </a:t>
            </a:r>
            <a:r>
              <a:rPr lang="el-GR" sz="2800" b="1" u="sng" dirty="0" smtClean="0">
                <a:solidFill>
                  <a:schemeClr val="bg1"/>
                </a:solidFill>
              </a:rPr>
              <a:t>ένδειξη προχωρημένων γνώσεων/αναλύσεων</a:t>
            </a:r>
            <a:r>
              <a:rPr lang="el-GR" sz="2800" b="1" dirty="0" smtClean="0">
                <a:solidFill>
                  <a:schemeClr val="bg1"/>
                </a:solidFill>
              </a:rPr>
              <a:t>: </a:t>
            </a:r>
          </a:p>
          <a:p>
            <a:pPr algn="ctr" eaLnBrk="1" hangingPunct="1">
              <a:lnSpc>
                <a:spcPct val="80000"/>
              </a:lnSpc>
              <a:buFontTx/>
              <a:buNone/>
              <a:defRPr/>
            </a:pPr>
            <a:endParaRPr lang="el-GR" sz="2800" b="1" dirty="0" smtClean="0">
              <a:solidFill>
                <a:schemeClr val="bg1"/>
              </a:solidFill>
            </a:endParaRPr>
          </a:p>
          <a:p>
            <a:pPr eaLnBrk="1" hangingPunct="1">
              <a:lnSpc>
                <a:spcPct val="80000"/>
              </a:lnSpc>
              <a:buFontTx/>
              <a:buNone/>
              <a:defRPr/>
            </a:pPr>
            <a:r>
              <a:rPr lang="el-GR" sz="2400" b="1" dirty="0" smtClean="0">
                <a:solidFill>
                  <a:schemeClr val="bg1"/>
                </a:solidFill>
              </a:rPr>
              <a:t>Π.χ</a:t>
            </a:r>
            <a:r>
              <a:rPr lang="el-GR" sz="2400" b="1" dirty="0" smtClean="0">
                <a:solidFill>
                  <a:srgbClr val="85FFE0"/>
                </a:solidFill>
              </a:rPr>
              <a:t>.</a:t>
            </a:r>
            <a:r>
              <a:rPr lang="el-GR" sz="2400" b="1" i="1" dirty="0" smtClean="0">
                <a:solidFill>
                  <a:srgbClr val="85FFE0"/>
                </a:solidFill>
              </a:rPr>
              <a:t>   </a:t>
            </a:r>
            <a:r>
              <a:rPr lang="el-GR" sz="2800" b="1" i="1" dirty="0" smtClean="0">
                <a:solidFill>
                  <a:srgbClr val="85FFE0"/>
                </a:solidFill>
              </a:rPr>
              <a:t>μη να φύγει  </a:t>
            </a:r>
            <a:r>
              <a:rPr lang="el-GR" sz="2800" b="1" i="1" dirty="0" smtClean="0">
                <a:solidFill>
                  <a:schemeClr val="bg1"/>
                </a:solidFill>
              </a:rPr>
              <a:t>=  να μη φύγει </a:t>
            </a:r>
          </a:p>
          <a:p>
            <a:pPr eaLnBrk="1" hangingPunct="1">
              <a:lnSpc>
                <a:spcPct val="80000"/>
              </a:lnSpc>
              <a:buFontTx/>
              <a:buNone/>
              <a:defRPr/>
            </a:pPr>
            <a:r>
              <a:rPr lang="el-GR" sz="2800" b="1" dirty="0" smtClean="0">
                <a:solidFill>
                  <a:schemeClr val="bg1"/>
                </a:solidFill>
              </a:rPr>
              <a:t>	Άρνηση στην οριστική:  (πιο συχνή)</a:t>
            </a:r>
          </a:p>
          <a:p>
            <a:pPr lvl="1" eaLnBrk="1" hangingPunct="1">
              <a:lnSpc>
                <a:spcPct val="80000"/>
              </a:lnSpc>
              <a:defRPr/>
            </a:pPr>
            <a:r>
              <a:rPr lang="el-GR" b="1" dirty="0" smtClean="0">
                <a:solidFill>
                  <a:srgbClr val="FF99CC"/>
                </a:solidFill>
                <a:effectLst>
                  <a:outerShdw blurRad="38100" dist="38100" dir="2700000" algn="tl">
                    <a:srgbClr val="000000"/>
                  </a:outerShdw>
                </a:effectLst>
              </a:rPr>
              <a:t>Αρνητικό μόριο</a:t>
            </a:r>
            <a:r>
              <a:rPr lang="el-GR" b="1" dirty="0" smtClean="0">
                <a:solidFill>
                  <a:schemeClr val="bg1"/>
                </a:solidFill>
              </a:rPr>
              <a:t> + </a:t>
            </a:r>
            <a:r>
              <a:rPr lang="el-GR" b="1" dirty="0" smtClean="0">
                <a:solidFill>
                  <a:srgbClr val="66FF99"/>
                </a:solidFill>
              </a:rPr>
              <a:t>ρηματικό μόριο </a:t>
            </a:r>
            <a:r>
              <a:rPr lang="el-GR" b="1" dirty="0" smtClean="0">
                <a:solidFill>
                  <a:schemeClr val="bg1"/>
                </a:solidFill>
              </a:rPr>
              <a:t>+ </a:t>
            </a:r>
            <a:r>
              <a:rPr lang="el-GR" b="1" dirty="0" smtClean="0">
                <a:solidFill>
                  <a:srgbClr val="FFFF66"/>
                </a:solidFill>
              </a:rPr>
              <a:t>ρήμα</a:t>
            </a:r>
          </a:p>
          <a:p>
            <a:pPr lvl="1" eaLnBrk="1" hangingPunct="1">
              <a:lnSpc>
                <a:spcPct val="80000"/>
              </a:lnSpc>
              <a:buFontTx/>
              <a:buNone/>
              <a:defRPr/>
            </a:pPr>
            <a:r>
              <a:rPr lang="el-GR" b="1" dirty="0" smtClean="0">
                <a:solidFill>
                  <a:schemeClr val="bg1"/>
                </a:solidFill>
              </a:rPr>
              <a:t>	        </a:t>
            </a:r>
            <a:r>
              <a:rPr lang="el-GR" b="1" dirty="0" smtClean="0">
                <a:solidFill>
                  <a:srgbClr val="FF0000"/>
                </a:solidFill>
                <a:effectLst>
                  <a:outerShdw blurRad="38100" dist="38100" dir="2700000" algn="tl">
                    <a:srgbClr val="000000"/>
                  </a:outerShdw>
                </a:effectLst>
              </a:rPr>
              <a:t>δεν</a:t>
            </a:r>
            <a:r>
              <a:rPr lang="el-GR" b="1" dirty="0" smtClean="0">
                <a:solidFill>
                  <a:srgbClr val="FFFF66"/>
                </a:solidFill>
              </a:rPr>
              <a:t> 		</a:t>
            </a:r>
            <a:r>
              <a:rPr lang="el-GR" b="1" dirty="0" smtClean="0">
                <a:solidFill>
                  <a:srgbClr val="66FF99"/>
                </a:solidFill>
              </a:rPr>
              <a:t>θα</a:t>
            </a:r>
            <a:r>
              <a:rPr lang="el-GR" b="1" dirty="0" smtClean="0">
                <a:solidFill>
                  <a:srgbClr val="FFFF66"/>
                </a:solidFill>
              </a:rPr>
              <a:t> 	         φύγει</a:t>
            </a:r>
          </a:p>
          <a:p>
            <a:pPr lvl="1" eaLnBrk="1" hangingPunct="1">
              <a:lnSpc>
                <a:spcPct val="80000"/>
              </a:lnSpc>
              <a:buFontTx/>
              <a:buNone/>
              <a:defRPr/>
            </a:pPr>
            <a:r>
              <a:rPr lang="el-GR" b="1" dirty="0" smtClean="0">
                <a:solidFill>
                  <a:schemeClr val="bg1"/>
                </a:solidFill>
              </a:rPr>
              <a:t>Άρνηση στην υποτακτική:</a:t>
            </a:r>
          </a:p>
          <a:p>
            <a:pPr lvl="1" eaLnBrk="1" hangingPunct="1">
              <a:lnSpc>
                <a:spcPct val="80000"/>
              </a:lnSpc>
              <a:defRPr/>
            </a:pPr>
            <a:r>
              <a:rPr lang="el-GR" b="1" dirty="0" smtClean="0">
                <a:solidFill>
                  <a:srgbClr val="66FF99"/>
                </a:solidFill>
              </a:rPr>
              <a:t>Ρηματικό μόριο </a:t>
            </a:r>
            <a:r>
              <a:rPr lang="el-GR" b="1" dirty="0" smtClean="0">
                <a:solidFill>
                  <a:schemeClr val="bg1"/>
                </a:solidFill>
              </a:rPr>
              <a:t>+ </a:t>
            </a:r>
            <a:r>
              <a:rPr lang="el-GR" b="1" dirty="0" smtClean="0">
                <a:solidFill>
                  <a:srgbClr val="FF99CC"/>
                </a:solidFill>
                <a:effectLst>
                  <a:outerShdw blurRad="38100" dist="38100" dir="2700000" algn="tl">
                    <a:srgbClr val="000000"/>
                  </a:outerShdw>
                </a:effectLst>
              </a:rPr>
              <a:t>αρνητικό μόριο</a:t>
            </a:r>
            <a:r>
              <a:rPr lang="el-GR" b="1" dirty="0" smtClean="0">
                <a:solidFill>
                  <a:schemeClr val="bg1"/>
                </a:solidFill>
              </a:rPr>
              <a:t> + </a:t>
            </a:r>
            <a:r>
              <a:rPr lang="el-GR" b="1" dirty="0" smtClean="0">
                <a:solidFill>
                  <a:srgbClr val="FFFF66"/>
                </a:solidFill>
              </a:rPr>
              <a:t>ρήμα</a:t>
            </a:r>
          </a:p>
          <a:p>
            <a:pPr lvl="1" eaLnBrk="1" hangingPunct="1">
              <a:lnSpc>
                <a:spcPct val="80000"/>
              </a:lnSpc>
              <a:buFontTx/>
              <a:buNone/>
              <a:defRPr/>
            </a:pPr>
            <a:r>
              <a:rPr lang="el-GR" b="1" dirty="0" smtClean="0">
                <a:solidFill>
                  <a:schemeClr val="bg1"/>
                </a:solidFill>
              </a:rPr>
              <a:t>	          </a:t>
            </a:r>
            <a:r>
              <a:rPr lang="el-GR" b="1" dirty="0" smtClean="0">
                <a:solidFill>
                  <a:srgbClr val="66FF99"/>
                </a:solidFill>
              </a:rPr>
              <a:t>να</a:t>
            </a:r>
            <a:r>
              <a:rPr lang="el-GR" b="1" dirty="0" smtClean="0">
                <a:solidFill>
                  <a:srgbClr val="FFFF66"/>
                </a:solidFill>
              </a:rPr>
              <a:t>                        </a:t>
            </a:r>
            <a:r>
              <a:rPr lang="el-GR" b="1" dirty="0" smtClean="0">
                <a:solidFill>
                  <a:srgbClr val="FF0000"/>
                </a:solidFill>
                <a:effectLst>
                  <a:outerShdw blurRad="38100" dist="38100" dir="2700000" algn="tl">
                    <a:srgbClr val="000000"/>
                  </a:outerShdw>
                </a:effectLst>
              </a:rPr>
              <a:t>μη</a:t>
            </a:r>
            <a:r>
              <a:rPr lang="el-GR" b="1" dirty="0" smtClean="0">
                <a:solidFill>
                  <a:srgbClr val="FFFF66"/>
                </a:solidFill>
              </a:rPr>
              <a:t>                 φύγει</a:t>
            </a:r>
            <a:endParaRPr lang="el-GR" b="1" dirty="0" smtClean="0">
              <a:solidFill>
                <a:schemeClr val="bg1"/>
              </a:solidFill>
            </a:endParaRPr>
          </a:p>
        </p:txBody>
      </p:sp>
      <p:grpSp>
        <p:nvGrpSpPr>
          <p:cNvPr id="71685" name="Group 8"/>
          <p:cNvGrpSpPr>
            <a:grpSpLocks/>
          </p:cNvGrpSpPr>
          <p:nvPr/>
        </p:nvGrpSpPr>
        <p:grpSpPr bwMode="auto">
          <a:xfrm>
            <a:off x="1928813" y="4357688"/>
            <a:ext cx="3043237" cy="1666875"/>
            <a:chOff x="1215" y="2745"/>
            <a:chExt cx="1917" cy="1050"/>
          </a:xfrm>
        </p:grpSpPr>
        <p:sp>
          <p:nvSpPr>
            <p:cNvPr id="71688" name="Oval 6"/>
            <p:cNvSpPr>
              <a:spLocks noChangeArrowheads="1"/>
            </p:cNvSpPr>
            <p:nvPr/>
          </p:nvSpPr>
          <p:spPr bwMode="auto">
            <a:xfrm>
              <a:off x="1215" y="2745"/>
              <a:ext cx="432" cy="24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l-GR" altLang="el-GR" sz="2400"/>
            </a:p>
          </p:txBody>
        </p:sp>
        <p:sp>
          <p:nvSpPr>
            <p:cNvPr id="71689" name="Oval 7"/>
            <p:cNvSpPr>
              <a:spLocks noChangeArrowheads="1"/>
            </p:cNvSpPr>
            <p:nvPr/>
          </p:nvSpPr>
          <p:spPr bwMode="auto">
            <a:xfrm>
              <a:off x="2700" y="3555"/>
              <a:ext cx="432" cy="24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l-GR" altLang="el-GR" sz="2400"/>
            </a:p>
          </p:txBody>
        </p:sp>
      </p:grpSp>
      <p:cxnSp>
        <p:nvCxnSpPr>
          <p:cNvPr id="13" name="Straight Arrow Connector 12"/>
          <p:cNvCxnSpPr>
            <a:stCxn id="71689" idx="1"/>
          </p:cNvCxnSpPr>
          <p:nvPr/>
        </p:nvCxnSpPr>
        <p:spPr>
          <a:xfrm rot="16200000" flipV="1">
            <a:off x="2915444" y="4228307"/>
            <a:ext cx="1055687" cy="1885950"/>
          </a:xfrm>
          <a:prstGeom prst="straightConnector1">
            <a:avLst/>
          </a:prstGeom>
          <a:ln>
            <a:solidFill>
              <a:srgbClr val="FF0000"/>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2571750" y="4572000"/>
            <a:ext cx="1857375" cy="1214438"/>
          </a:xfrm>
          <a:prstGeom prst="straightConnector1">
            <a:avLst/>
          </a:prstGeom>
          <a:ln>
            <a:solidFill>
              <a:srgbClr val="66FF99"/>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2 - Θέση περιεχομένου"/>
          <p:cNvSpPr>
            <a:spLocks noGrp="1"/>
          </p:cNvSpPr>
          <p:nvPr>
            <p:ph idx="1"/>
          </p:nvPr>
        </p:nvSpPr>
        <p:spPr>
          <a:xfrm>
            <a:off x="0" y="357188"/>
            <a:ext cx="9144000" cy="6500812"/>
          </a:xfrm>
        </p:spPr>
        <p:txBody>
          <a:bodyPr/>
          <a:lstStyle/>
          <a:p>
            <a:pPr algn="ctr">
              <a:buFontTx/>
              <a:buNone/>
            </a:pPr>
            <a:r>
              <a:rPr lang="el-GR" altLang="el-GR" smtClean="0">
                <a:solidFill>
                  <a:schemeClr val="bg1"/>
                </a:solidFill>
              </a:rPr>
              <a:t>Πιο αναλυτικά:</a:t>
            </a:r>
          </a:p>
          <a:p>
            <a:pPr algn="ctr">
              <a:buFontTx/>
              <a:buNone/>
            </a:pPr>
            <a:r>
              <a:rPr lang="el-GR" altLang="el-GR" sz="2800" b="1" smtClean="0">
                <a:solidFill>
                  <a:schemeClr val="bg1"/>
                </a:solidFill>
              </a:rPr>
              <a:t>Το λάθος με τις αρνητικές φράσεις προκύπτει γιατί</a:t>
            </a:r>
          </a:p>
          <a:p>
            <a:pPr algn="ctr">
              <a:buFontTx/>
              <a:buNone/>
            </a:pPr>
            <a:r>
              <a:rPr lang="el-GR" altLang="el-GR" sz="2800" b="1" smtClean="0">
                <a:solidFill>
                  <a:schemeClr val="bg1"/>
                </a:solidFill>
              </a:rPr>
              <a:t>νωρίς τα παιδιά εξάγουν ένα συμπέρασμα </a:t>
            </a:r>
          </a:p>
          <a:p>
            <a:pPr algn="ctr">
              <a:buFontTx/>
              <a:buNone/>
            </a:pPr>
            <a:r>
              <a:rPr lang="el-GR" altLang="el-GR" sz="2800" b="1" smtClean="0">
                <a:solidFill>
                  <a:schemeClr val="bg1"/>
                </a:solidFill>
              </a:rPr>
              <a:t>για το πώς σχηματίζονται αρνητικές φράσεις </a:t>
            </a:r>
          </a:p>
          <a:p>
            <a:pPr algn="ctr">
              <a:buFontTx/>
              <a:buNone/>
            </a:pPr>
            <a:r>
              <a:rPr lang="el-GR" altLang="el-GR" sz="2800" b="1" smtClean="0">
                <a:solidFill>
                  <a:schemeClr val="bg1"/>
                </a:solidFill>
              </a:rPr>
              <a:t> με βάση το συνηθέστερο </a:t>
            </a:r>
            <a:r>
              <a:rPr lang="el-GR" altLang="el-GR" sz="2800" smtClean="0">
                <a:solidFill>
                  <a:schemeClr val="bg1"/>
                </a:solidFill>
              </a:rPr>
              <a:t>τύπο  του </a:t>
            </a:r>
            <a:r>
              <a:rPr lang="el-GR" altLang="el-GR" sz="2800" i="1" smtClean="0">
                <a:solidFill>
                  <a:schemeClr val="bg1"/>
                </a:solidFill>
              </a:rPr>
              <a:t>δεν</a:t>
            </a:r>
            <a:r>
              <a:rPr lang="el-GR" altLang="el-GR" sz="2800" smtClean="0">
                <a:solidFill>
                  <a:schemeClr val="bg1"/>
                </a:solidFill>
              </a:rPr>
              <a:t> και όχι τον λιγότερο συνηθισμένο του </a:t>
            </a:r>
            <a:r>
              <a:rPr lang="el-GR" altLang="el-GR" sz="2800" i="1" smtClean="0">
                <a:solidFill>
                  <a:schemeClr val="bg1"/>
                </a:solidFill>
              </a:rPr>
              <a:t>μην</a:t>
            </a:r>
            <a:r>
              <a:rPr lang="el-GR" altLang="el-GR" smtClean="0">
                <a:solidFill>
                  <a:schemeClr val="bg1"/>
                </a:solidFill>
              </a:rPr>
              <a:t>	 </a:t>
            </a:r>
          </a:p>
          <a:p>
            <a:pPr>
              <a:buFontTx/>
              <a:buNone/>
            </a:pPr>
            <a:r>
              <a:rPr lang="el-GR" altLang="el-GR" sz="2800" smtClean="0">
                <a:solidFill>
                  <a:schemeClr val="bg1"/>
                </a:solidFill>
              </a:rPr>
              <a:t>ΔΕΝ:  </a:t>
            </a:r>
            <a:r>
              <a:rPr lang="el-GR" altLang="el-GR" sz="2800" smtClean="0">
                <a:solidFill>
                  <a:srgbClr val="66FF99"/>
                </a:solidFill>
              </a:rPr>
              <a:t>αρνητικό μόριο + ρηματικό μόριο + ρήμα </a:t>
            </a:r>
          </a:p>
          <a:p>
            <a:pPr>
              <a:buFontTx/>
              <a:buNone/>
            </a:pPr>
            <a:r>
              <a:rPr lang="el-GR" altLang="el-GR" sz="2800" smtClean="0">
                <a:solidFill>
                  <a:schemeClr val="bg1"/>
                </a:solidFill>
              </a:rPr>
              <a:t>            </a:t>
            </a:r>
            <a:r>
              <a:rPr lang="el-GR" altLang="el-GR" sz="2800" i="1" smtClean="0">
                <a:solidFill>
                  <a:srgbClr val="FFC000"/>
                </a:solidFill>
              </a:rPr>
              <a:t>δεν 			θα 			φύγει</a:t>
            </a:r>
          </a:p>
          <a:p>
            <a:pPr>
              <a:buFontTx/>
              <a:buNone/>
            </a:pPr>
            <a:r>
              <a:rPr lang="el-GR" altLang="el-GR" sz="2800" smtClean="0">
                <a:solidFill>
                  <a:schemeClr val="bg1"/>
                </a:solidFill>
              </a:rPr>
              <a:t>ΜΗΝ</a:t>
            </a:r>
            <a:r>
              <a:rPr lang="el-GR" altLang="el-GR" sz="2800" smtClean="0">
                <a:solidFill>
                  <a:srgbClr val="66FF99"/>
                </a:solidFill>
              </a:rPr>
              <a:t>:  ρηματικό μόριο + αρνητικό μόριο  + ρήμα</a:t>
            </a:r>
          </a:p>
          <a:p>
            <a:pPr>
              <a:buFontTx/>
              <a:buNone/>
            </a:pPr>
            <a:r>
              <a:rPr lang="el-GR" altLang="el-GR" sz="2800" smtClean="0">
                <a:solidFill>
                  <a:schemeClr val="bg1"/>
                </a:solidFill>
              </a:rPr>
              <a:t>             </a:t>
            </a:r>
            <a:r>
              <a:rPr lang="el-GR" altLang="el-GR" sz="2800" i="1" smtClean="0">
                <a:solidFill>
                  <a:srgbClr val="FFC000"/>
                </a:solidFill>
              </a:rPr>
              <a:t>να 			μη			φύγει</a:t>
            </a:r>
            <a:endParaRPr lang="el-GR" altLang="el-GR" sz="2800" smtClean="0">
              <a:solidFill>
                <a:srgbClr val="FFC000"/>
              </a:solidFill>
            </a:endParaRPr>
          </a:p>
        </p:txBody>
      </p:sp>
      <p:sp>
        <p:nvSpPr>
          <p:cNvPr id="73731" name="3 - Θέση αριθμού διαφάνειας"/>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01C9B15-4596-482C-9DE0-3B472AA485F5}" type="slidenum">
              <a:rPr lang="es-ES" altLang="el-GR" sz="1400"/>
              <a:pPr>
                <a:spcBef>
                  <a:spcPct val="0"/>
                </a:spcBef>
                <a:buFontTx/>
                <a:buNone/>
              </a:pPr>
              <a:t>38</a:t>
            </a:fld>
            <a:endParaRPr lang="es-ES" altLang="el-GR" sz="1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66D0ABD-7E1C-4B71-AD34-C2661A73575F}" type="slidenum">
              <a:rPr lang="es-ES" altLang="el-GR" sz="1400"/>
              <a:pPr>
                <a:spcBef>
                  <a:spcPct val="0"/>
                </a:spcBef>
                <a:buFontTx/>
                <a:buNone/>
              </a:pPr>
              <a:t>39</a:t>
            </a:fld>
            <a:endParaRPr lang="es-ES" altLang="el-GR" sz="1400"/>
          </a:p>
        </p:txBody>
      </p:sp>
      <p:sp>
        <p:nvSpPr>
          <p:cNvPr id="74755" name="Rectangle 2"/>
          <p:cNvSpPr>
            <a:spLocks noGrp="1" noChangeArrowheads="1"/>
          </p:cNvSpPr>
          <p:nvPr>
            <p:ph type="title"/>
          </p:nvPr>
        </p:nvSpPr>
        <p:spPr>
          <a:xfrm>
            <a:off x="685800" y="609600"/>
            <a:ext cx="7772400" cy="1595438"/>
          </a:xfrm>
        </p:spPr>
        <p:txBody>
          <a:bodyPr/>
          <a:lstStyle/>
          <a:p>
            <a:pPr eaLnBrk="1" hangingPunct="1"/>
            <a:r>
              <a:rPr lang="el-GR" altLang="el-GR" smtClean="0"/>
              <a:t/>
            </a:r>
            <a:br>
              <a:rPr lang="el-GR" altLang="el-GR" smtClean="0"/>
            </a:br>
            <a:endParaRPr lang="el-GR" altLang="el-GR" smtClean="0"/>
          </a:p>
        </p:txBody>
      </p:sp>
      <p:sp>
        <p:nvSpPr>
          <p:cNvPr id="74756" name="Rectangle 3"/>
          <p:cNvSpPr>
            <a:spLocks noGrp="1" noChangeArrowheads="1"/>
          </p:cNvSpPr>
          <p:nvPr>
            <p:ph type="body" idx="1"/>
          </p:nvPr>
        </p:nvSpPr>
        <p:spPr>
          <a:xfrm>
            <a:off x="179388" y="260350"/>
            <a:ext cx="8964612" cy="6264275"/>
          </a:xfrm>
        </p:spPr>
        <p:txBody>
          <a:bodyPr/>
          <a:lstStyle/>
          <a:p>
            <a:pPr eaLnBrk="1" hangingPunct="1">
              <a:buFontTx/>
              <a:buNone/>
            </a:pPr>
            <a:r>
              <a:rPr lang="el-GR" altLang="el-GR" sz="2800" b="1" u="sng" smtClean="0">
                <a:solidFill>
                  <a:srgbClr val="FFCC66"/>
                </a:solidFill>
              </a:rPr>
              <a:t>Συνδυασμοί προθέσεων και επιρρημάτων</a:t>
            </a:r>
            <a:endParaRPr lang="el-GR" altLang="el-GR" sz="2800" b="1" i="1" u="sng" smtClean="0">
              <a:solidFill>
                <a:schemeClr val="bg1"/>
              </a:solidFill>
            </a:endParaRPr>
          </a:p>
          <a:p>
            <a:pPr eaLnBrk="1" hangingPunct="1"/>
            <a:r>
              <a:rPr lang="el-GR" altLang="el-GR" sz="2800" b="1" i="1" smtClean="0">
                <a:solidFill>
                  <a:srgbClr val="85FFE0"/>
                </a:solidFill>
              </a:rPr>
              <a:t>από κάτω τα ρούχα </a:t>
            </a:r>
            <a:r>
              <a:rPr lang="el-GR" altLang="el-GR" sz="2800" b="1" i="1" smtClean="0">
                <a:solidFill>
                  <a:schemeClr val="bg1"/>
                </a:solidFill>
              </a:rPr>
              <a:t>= από κάτω από τα ρούχα</a:t>
            </a:r>
          </a:p>
          <a:p>
            <a:pPr eaLnBrk="1" hangingPunct="1"/>
            <a:r>
              <a:rPr lang="en-US" altLang="el-GR" sz="2800" b="1" i="1" smtClean="0">
                <a:solidFill>
                  <a:srgbClr val="66FF99"/>
                </a:solidFill>
              </a:rPr>
              <a:t>a</a:t>
            </a:r>
            <a:r>
              <a:rPr lang="el-GR" altLang="el-GR" sz="2800" b="1" i="1" smtClean="0">
                <a:solidFill>
                  <a:srgbClr val="66FF99"/>
                </a:solidFill>
              </a:rPr>
              <a:t>πό μετά </a:t>
            </a:r>
            <a:r>
              <a:rPr lang="el-GR" altLang="el-GR" sz="2800" b="1" i="1" smtClean="0">
                <a:solidFill>
                  <a:srgbClr val="85FFE0"/>
                </a:solidFill>
              </a:rPr>
              <a:t>το μεσημέρι </a:t>
            </a:r>
            <a:r>
              <a:rPr lang="el-GR" altLang="el-GR" sz="2800" b="1" smtClean="0">
                <a:solidFill>
                  <a:schemeClr val="bg1"/>
                </a:solidFill>
              </a:rPr>
              <a:t>=</a:t>
            </a:r>
            <a:r>
              <a:rPr lang="el-GR" altLang="el-GR" sz="2800" b="1" i="1" smtClean="0">
                <a:solidFill>
                  <a:schemeClr val="bg1"/>
                </a:solidFill>
              </a:rPr>
              <a:t> μετά από το μεσημέρι</a:t>
            </a:r>
          </a:p>
          <a:p>
            <a:pPr eaLnBrk="1" hangingPunct="1">
              <a:buFontTx/>
              <a:buNone/>
            </a:pPr>
            <a:r>
              <a:rPr lang="el-GR" altLang="el-GR" sz="2800" b="1" smtClean="0">
                <a:solidFill>
                  <a:schemeClr val="bg1"/>
                </a:solidFill>
              </a:rPr>
              <a:t>	Τα παιδιά μπερδεύονται με τους δυνατούς συνδυασμούς γιατί στα ελληνικά δυνατές διάφορες εκδοχές: </a:t>
            </a:r>
            <a:r>
              <a:rPr lang="el-GR" altLang="el-GR" sz="2800" b="1" i="1" smtClean="0">
                <a:solidFill>
                  <a:schemeClr val="bg1"/>
                </a:solidFill>
              </a:rPr>
              <a:t>από κάτω, κάτω από τα ρούχα, από κάτω από τα ρούχα.</a:t>
            </a:r>
          </a:p>
          <a:p>
            <a:pPr eaLnBrk="1" hangingPunct="1">
              <a:buFontTx/>
              <a:buNone/>
            </a:pPr>
            <a:endParaRPr lang="el-GR" altLang="el-GR" sz="2800" b="1" i="1" smtClean="0">
              <a:solidFill>
                <a:schemeClr val="bg1"/>
              </a:solidFill>
            </a:endParaRPr>
          </a:p>
          <a:p>
            <a:pPr eaLnBrk="1" hangingPunct="1">
              <a:buFontTx/>
              <a:buNone/>
            </a:pPr>
            <a:r>
              <a:rPr lang="el-GR" altLang="el-GR" sz="2800" b="1" u="sng" smtClean="0">
                <a:solidFill>
                  <a:srgbClr val="FFCC66"/>
                </a:solidFill>
              </a:rPr>
              <a:t>Συνδυασμοί επιρρημάτων-ρημάτων</a:t>
            </a:r>
          </a:p>
          <a:p>
            <a:pPr eaLnBrk="1" hangingPunct="1"/>
            <a:r>
              <a:rPr lang="el-GR" altLang="el-GR" sz="2800" b="1" i="1" smtClean="0">
                <a:solidFill>
                  <a:srgbClr val="85FFE0"/>
                </a:solidFill>
              </a:rPr>
              <a:t>έτρεχε όλο </a:t>
            </a:r>
            <a:r>
              <a:rPr lang="el-GR" altLang="el-GR" sz="2800" b="1" i="1" smtClean="0">
                <a:solidFill>
                  <a:schemeClr val="bg1"/>
                </a:solidFill>
              </a:rPr>
              <a:t>= όλο έτρεχε</a:t>
            </a:r>
          </a:p>
          <a:p>
            <a:pPr eaLnBrk="1" hangingPunct="1">
              <a:buFontTx/>
              <a:buNone/>
            </a:pPr>
            <a:r>
              <a:rPr lang="el-GR" altLang="el-GR" sz="2800" b="1" smtClean="0">
                <a:solidFill>
                  <a:schemeClr val="bg1"/>
                </a:solidFill>
              </a:rPr>
              <a:t>	Τα επιρρήματα κατά κανόνα ακολουθούν το ρήμα.  Επομένως έκφραση υπακούει γενικό κανόνα.</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15561B-5C46-49E4-9A68-4BF1AAE1E18B}" type="slidenum">
              <a:rPr lang="es-ES" altLang="el-GR" sz="1400"/>
              <a:pPr>
                <a:spcBef>
                  <a:spcPct val="0"/>
                </a:spcBef>
                <a:buFontTx/>
                <a:buNone/>
              </a:pPr>
              <a:t>4</a:t>
            </a:fld>
            <a:endParaRPr lang="es-ES" altLang="el-GR" sz="1400"/>
          </a:p>
        </p:txBody>
      </p:sp>
      <p:sp>
        <p:nvSpPr>
          <p:cNvPr id="2" name="Rectangle 2"/>
          <p:cNvSpPr>
            <a:spLocks noChangeArrowheads="1"/>
          </p:cNvSpPr>
          <p:nvPr/>
        </p:nvSpPr>
        <p:spPr bwMode="auto">
          <a:xfrm>
            <a:off x="0" y="0"/>
            <a:ext cx="9144000" cy="7102475"/>
          </a:xfrm>
          <a:prstGeom prst="rect">
            <a:avLst/>
          </a:prstGeom>
          <a:noFill/>
          <a:ln w="9525">
            <a:noFill/>
            <a:miter lim="800000"/>
            <a:headEnd/>
            <a:tailEnd/>
          </a:ln>
          <a:effectLst/>
        </p:spPr>
        <p:txBody>
          <a:bodyPr>
            <a:spAutoFit/>
          </a:bodyPr>
          <a:lstStyle/>
          <a:p>
            <a:pPr indent="-90488" algn="ctr" eaLnBrk="1" hangingPunct="1">
              <a:defRPr/>
            </a:pPr>
            <a:endParaRPr lang="el-GR" sz="2800" b="1">
              <a:solidFill>
                <a:schemeClr val="bg1"/>
              </a:solidFill>
              <a:effectLst>
                <a:outerShdw blurRad="38100" dist="38100" dir="2700000" algn="tl">
                  <a:srgbClr val="000000"/>
                </a:outerShdw>
              </a:effectLst>
            </a:endParaRPr>
          </a:p>
          <a:p>
            <a:pPr indent="-90488" algn="ctr" eaLnBrk="1" hangingPunct="1">
              <a:defRPr/>
            </a:pPr>
            <a:r>
              <a:rPr lang="el-GR" sz="3200" b="1">
                <a:solidFill>
                  <a:srgbClr val="66FF99"/>
                </a:solidFill>
                <a:effectLst>
                  <a:outerShdw blurRad="38100" dist="38100" dir="2700000" algn="tl">
                    <a:srgbClr val="000000"/>
                  </a:outerShdw>
                </a:effectLst>
              </a:rPr>
              <a:t>Δύο τρόποι γραμματικής διαφοροποίησης</a:t>
            </a:r>
          </a:p>
          <a:p>
            <a:pPr indent="-90488" algn="ctr" eaLnBrk="1" hangingPunct="1">
              <a:defRPr/>
            </a:pPr>
            <a:r>
              <a:rPr lang="el-GR" sz="3200" b="1">
                <a:solidFill>
                  <a:srgbClr val="66FF99"/>
                </a:solidFill>
                <a:effectLst>
                  <a:outerShdw blurRad="38100" dist="38100" dir="2700000" algn="tl">
                    <a:srgbClr val="000000"/>
                  </a:outerShdw>
                </a:effectLst>
              </a:rPr>
              <a:t>στις γλώσσες του κόσμου</a:t>
            </a:r>
          </a:p>
          <a:p>
            <a:pPr indent="-90488" algn="ctr" eaLnBrk="1" hangingPunct="1">
              <a:defRPr/>
            </a:pPr>
            <a:endParaRPr lang="el-GR" sz="3200" b="1">
              <a:solidFill>
                <a:srgbClr val="66FF99"/>
              </a:solidFill>
              <a:effectLst>
                <a:outerShdw blurRad="38100" dist="38100" dir="2700000" algn="tl">
                  <a:srgbClr val="000000"/>
                </a:outerShdw>
              </a:effectLst>
            </a:endParaRPr>
          </a:p>
          <a:p>
            <a:pPr indent="-90488" algn="ctr" eaLnBrk="1" hangingPunct="1">
              <a:defRPr/>
            </a:pPr>
            <a:r>
              <a:rPr lang="el-GR" sz="3200" b="1">
                <a:solidFill>
                  <a:srgbClr val="66FF99"/>
                </a:solidFill>
                <a:effectLst>
                  <a:outerShdw blurRad="38100" dist="38100" dir="2700000" algn="tl">
                    <a:srgbClr val="000000"/>
                  </a:outerShdw>
                </a:effectLst>
              </a:rPr>
              <a:t>ΜΟΡΦΟΛΟΓΙΑ</a:t>
            </a:r>
            <a:r>
              <a:rPr lang="el-GR" sz="2800">
                <a:solidFill>
                  <a:srgbClr val="66FF99"/>
                </a:solidFill>
                <a:effectLst>
                  <a:outerShdw blurRad="38100" dist="38100" dir="2700000" algn="tl">
                    <a:srgbClr val="000000"/>
                  </a:outerShdw>
                </a:effectLst>
              </a:rPr>
              <a:t> </a:t>
            </a:r>
            <a:r>
              <a:rPr lang="el-GR" sz="2800" b="1">
                <a:solidFill>
                  <a:srgbClr val="66FF99"/>
                </a:solidFill>
                <a:cs typeface="Times New Roman" pitchFamily="18" charset="0"/>
              </a:rPr>
              <a:t>(γραμματικές κλίσεις):  </a:t>
            </a:r>
          </a:p>
          <a:p>
            <a:pPr lvl="1" algn="just">
              <a:defRPr/>
            </a:pPr>
            <a:r>
              <a:rPr lang="el-GR" sz="2800" b="1">
                <a:solidFill>
                  <a:schemeClr val="bg1"/>
                </a:solidFill>
                <a:cs typeface="Times New Roman" pitchFamily="18" charset="0"/>
              </a:rPr>
              <a:t>Διαφοροποιήσεις στη μορφή των λέξεων</a:t>
            </a:r>
          </a:p>
          <a:p>
            <a:pPr lvl="1" algn="just">
              <a:defRPr/>
            </a:pPr>
            <a:r>
              <a:rPr lang="el-GR" sz="2800" b="1">
                <a:solidFill>
                  <a:schemeClr val="bg1"/>
                </a:solidFill>
                <a:cs typeface="Times New Roman" pitchFamily="18" charset="0"/>
              </a:rPr>
              <a:t>  	π.χ.  </a:t>
            </a:r>
            <a:r>
              <a:rPr lang="el-GR" sz="2800" b="1" i="1">
                <a:solidFill>
                  <a:schemeClr val="bg1"/>
                </a:solidFill>
                <a:cs typeface="Times New Roman" pitchFamily="18" charset="0"/>
              </a:rPr>
              <a:t>άνδρ</a:t>
            </a:r>
            <a:r>
              <a:rPr lang="el-GR" sz="2800" b="1" i="1">
                <a:solidFill>
                  <a:srgbClr val="FFCC66"/>
                </a:solidFill>
                <a:cs typeface="Times New Roman" pitchFamily="18" charset="0"/>
              </a:rPr>
              <a:t>ας</a:t>
            </a:r>
            <a:r>
              <a:rPr lang="el-GR" sz="2800" b="1" i="1">
                <a:solidFill>
                  <a:schemeClr val="bg1"/>
                </a:solidFill>
                <a:cs typeface="Times New Roman" pitchFamily="18" charset="0"/>
              </a:rPr>
              <a:t>-άνδρ</a:t>
            </a:r>
            <a:r>
              <a:rPr lang="el-GR" sz="2800" b="1" i="1">
                <a:solidFill>
                  <a:srgbClr val="FFCC66"/>
                </a:solidFill>
                <a:cs typeface="Times New Roman" pitchFamily="18" charset="0"/>
              </a:rPr>
              <a:t>ες</a:t>
            </a:r>
            <a:r>
              <a:rPr lang="el-GR" sz="2800" b="1" i="1">
                <a:solidFill>
                  <a:schemeClr val="bg1"/>
                </a:solidFill>
                <a:cs typeface="Times New Roman" pitchFamily="18" charset="0"/>
              </a:rPr>
              <a:t>-ανδρ</a:t>
            </a:r>
            <a:r>
              <a:rPr lang="el-GR" sz="2800" b="1" i="1">
                <a:solidFill>
                  <a:srgbClr val="FFCC66"/>
                </a:solidFill>
                <a:cs typeface="Times New Roman" pitchFamily="18" charset="0"/>
              </a:rPr>
              <a:t>ών</a:t>
            </a:r>
            <a:r>
              <a:rPr lang="el-GR" sz="2800" b="1" i="1">
                <a:solidFill>
                  <a:schemeClr val="bg1"/>
                </a:solidFill>
                <a:cs typeface="Times New Roman" pitchFamily="18" charset="0"/>
              </a:rPr>
              <a:t>-άνδρ</a:t>
            </a:r>
            <a:r>
              <a:rPr lang="el-GR" sz="2800" b="1" i="1">
                <a:solidFill>
                  <a:srgbClr val="FFCC66"/>
                </a:solidFill>
                <a:cs typeface="Times New Roman" pitchFamily="18" charset="0"/>
              </a:rPr>
              <a:t>α</a:t>
            </a:r>
          </a:p>
          <a:p>
            <a:pPr lvl="1" algn="just">
              <a:defRPr/>
            </a:pPr>
            <a:r>
              <a:rPr lang="el-GR" sz="2800" b="1" i="1">
                <a:solidFill>
                  <a:srgbClr val="FFCC66"/>
                </a:solidFill>
                <a:cs typeface="Times New Roman" pitchFamily="18" charset="0"/>
              </a:rPr>
              <a:t>Η Μαρία </a:t>
            </a:r>
            <a:r>
              <a:rPr lang="el-GR" sz="2800" b="1" i="1">
                <a:solidFill>
                  <a:schemeClr val="bg1"/>
                </a:solidFill>
                <a:cs typeface="Times New Roman" pitchFamily="18" charset="0"/>
              </a:rPr>
              <a:t>αγαπάει </a:t>
            </a:r>
            <a:r>
              <a:rPr lang="el-GR" sz="2800" b="1" i="1">
                <a:solidFill>
                  <a:srgbClr val="FFCC66"/>
                </a:solidFill>
                <a:cs typeface="Times New Roman" pitchFamily="18" charset="0"/>
              </a:rPr>
              <a:t>το Γιάννη,   </a:t>
            </a:r>
          </a:p>
          <a:p>
            <a:pPr lvl="1" algn="just">
              <a:defRPr/>
            </a:pPr>
            <a:r>
              <a:rPr lang="el-GR" sz="2800" b="1" i="1">
                <a:solidFill>
                  <a:srgbClr val="FFCC66"/>
                </a:solidFill>
                <a:cs typeface="Times New Roman" pitchFamily="18" charset="0"/>
              </a:rPr>
              <a:t>Τη Μαρία </a:t>
            </a:r>
            <a:r>
              <a:rPr lang="el-GR" sz="2800" b="1" i="1">
                <a:solidFill>
                  <a:schemeClr val="bg1"/>
                </a:solidFill>
                <a:cs typeface="Times New Roman" pitchFamily="18" charset="0"/>
              </a:rPr>
              <a:t>αγαπάει </a:t>
            </a:r>
            <a:r>
              <a:rPr lang="el-GR" sz="2800" b="1" i="1">
                <a:solidFill>
                  <a:srgbClr val="FFCC66"/>
                </a:solidFill>
                <a:cs typeface="Times New Roman" pitchFamily="18" charset="0"/>
              </a:rPr>
              <a:t>ο Γιάννης </a:t>
            </a:r>
          </a:p>
          <a:p>
            <a:pPr lvl="1" algn="just">
              <a:defRPr/>
            </a:pPr>
            <a:endParaRPr lang="el-GR" b="1" i="1">
              <a:solidFill>
                <a:schemeClr val="bg1"/>
              </a:solidFill>
            </a:endParaRPr>
          </a:p>
          <a:p>
            <a:pPr lvl="1" algn="ctr">
              <a:defRPr/>
            </a:pPr>
            <a:r>
              <a:rPr lang="el-GR" sz="3200" b="1">
                <a:solidFill>
                  <a:srgbClr val="66FF99"/>
                </a:solidFill>
                <a:effectLst>
                  <a:outerShdw blurRad="38100" dist="38100" dir="2700000" algn="tl">
                    <a:srgbClr val="000000"/>
                  </a:outerShdw>
                </a:effectLst>
              </a:rPr>
              <a:t>ΣΥΝΤΑΞΗ</a:t>
            </a:r>
            <a:r>
              <a:rPr lang="el-GR" sz="2800" b="1">
                <a:solidFill>
                  <a:srgbClr val="66FF99"/>
                </a:solidFill>
                <a:cs typeface="Times New Roman" pitchFamily="18" charset="0"/>
              </a:rPr>
              <a:t>:</a:t>
            </a:r>
          </a:p>
          <a:p>
            <a:pPr lvl="1">
              <a:defRPr/>
            </a:pPr>
            <a:r>
              <a:rPr lang="el-GR" sz="2800" b="1">
                <a:solidFill>
                  <a:schemeClr val="bg1"/>
                </a:solidFill>
                <a:cs typeface="Times New Roman" pitchFamily="18" charset="0"/>
              </a:rPr>
              <a:t>Διαφοροποιήσεις στον τρόπο σύνθεσης των λέξεων και φράσεων εντός της πρότασης</a:t>
            </a:r>
          </a:p>
          <a:p>
            <a:pPr lvl="1" algn="just">
              <a:defRPr/>
            </a:pPr>
            <a:r>
              <a:rPr lang="el-GR" sz="2800" b="1">
                <a:solidFill>
                  <a:schemeClr val="bg1"/>
                </a:solidFill>
                <a:cs typeface="Times New Roman" pitchFamily="18" charset="0"/>
              </a:rPr>
              <a:t>	π.χ.  </a:t>
            </a:r>
            <a:r>
              <a:rPr lang="el-GR" sz="2800" b="1" i="1">
                <a:solidFill>
                  <a:srgbClr val="FFCC66"/>
                </a:solidFill>
                <a:cs typeface="Times New Roman" pitchFamily="18" charset="0"/>
              </a:rPr>
              <a:t>Μ</a:t>
            </a:r>
            <a:r>
              <a:rPr lang="en-US" sz="2800" b="1" i="1">
                <a:solidFill>
                  <a:srgbClr val="FFCC66"/>
                </a:solidFill>
                <a:cs typeface="Times New Roman" pitchFamily="18" charset="0"/>
              </a:rPr>
              <a:t>ary</a:t>
            </a:r>
            <a:r>
              <a:rPr lang="en-US" sz="2800" b="1" i="1">
                <a:solidFill>
                  <a:schemeClr val="bg1"/>
                </a:solidFill>
                <a:cs typeface="Times New Roman" pitchFamily="18" charset="0"/>
              </a:rPr>
              <a:t> loves John – </a:t>
            </a:r>
            <a:r>
              <a:rPr lang="en-US" sz="2800" b="1" i="1">
                <a:solidFill>
                  <a:srgbClr val="FFCC66"/>
                </a:solidFill>
                <a:cs typeface="Times New Roman" pitchFamily="18" charset="0"/>
              </a:rPr>
              <a:t>John</a:t>
            </a:r>
            <a:r>
              <a:rPr lang="en-US" sz="2800" b="1" i="1">
                <a:solidFill>
                  <a:schemeClr val="bg1"/>
                </a:solidFill>
                <a:cs typeface="Times New Roman" pitchFamily="18" charset="0"/>
              </a:rPr>
              <a:t> loves Mary</a:t>
            </a:r>
          </a:p>
          <a:p>
            <a:pPr lvl="1" algn="just">
              <a:defRPr/>
            </a:pPr>
            <a:r>
              <a:rPr lang="en-US" sz="2800" b="1" i="1">
                <a:solidFill>
                  <a:schemeClr val="bg1"/>
                </a:solidFill>
                <a:cs typeface="Times New Roman" pitchFamily="18" charset="0"/>
              </a:rPr>
              <a:t>	</a:t>
            </a:r>
            <a:endParaRPr lang="el-GR" sz="2800" b="1" i="1">
              <a:solidFill>
                <a:schemeClr val="bg1"/>
              </a:solidFill>
            </a:endParaRPr>
          </a:p>
          <a:p>
            <a:pPr indent="-90488" algn="just">
              <a:defRPr/>
            </a:pPr>
            <a:r>
              <a:rPr lang="el-GR">
                <a:solidFill>
                  <a:schemeClr val="bg1"/>
                </a:solidFill>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CFEC537-880D-4D54-9968-171F1EBB4CC0}" type="slidenum">
              <a:rPr lang="es-ES" altLang="el-GR" sz="1400"/>
              <a:pPr>
                <a:spcBef>
                  <a:spcPct val="0"/>
                </a:spcBef>
                <a:buFontTx/>
                <a:buNone/>
              </a:pPr>
              <a:t>40</a:t>
            </a:fld>
            <a:endParaRPr lang="es-ES" altLang="el-GR" sz="1400"/>
          </a:p>
        </p:txBody>
      </p:sp>
      <p:sp>
        <p:nvSpPr>
          <p:cNvPr id="76803" name="Rectangle 2"/>
          <p:cNvSpPr>
            <a:spLocks noChangeArrowheads="1"/>
          </p:cNvSpPr>
          <p:nvPr/>
        </p:nvSpPr>
        <p:spPr bwMode="auto">
          <a:xfrm>
            <a:off x="228600" y="152400"/>
            <a:ext cx="86868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b="1" u="sng">
                <a:solidFill>
                  <a:srgbClr val="FFFF66"/>
                </a:solidFill>
                <a:cs typeface="Times New Roman" panose="02020603050405020304" pitchFamily="18" charset="0"/>
              </a:rPr>
              <a:t>Συντακτικά λάθη</a:t>
            </a:r>
          </a:p>
          <a:p>
            <a:pPr algn="ctr" eaLnBrk="1" hangingPunct="1">
              <a:spcBef>
                <a:spcPct val="0"/>
              </a:spcBef>
              <a:buFontTx/>
              <a:buNone/>
            </a:pPr>
            <a:r>
              <a:rPr lang="el-GR" altLang="el-GR" b="1">
                <a:solidFill>
                  <a:srgbClr val="FFFF66"/>
                </a:solidFill>
                <a:cs typeface="Times New Roman" panose="02020603050405020304" pitchFamily="18" charset="0"/>
              </a:rPr>
              <a:t>σε μεγαλύτερες συνήθως ηλικίες και σπάνια </a:t>
            </a:r>
          </a:p>
          <a:p>
            <a:pPr algn="ctr" eaLnBrk="1" hangingPunct="1">
              <a:spcBef>
                <a:spcPct val="0"/>
              </a:spcBef>
              <a:buFontTx/>
              <a:buNone/>
            </a:pPr>
            <a:r>
              <a:rPr lang="el-GR" altLang="el-GR" b="1">
                <a:solidFill>
                  <a:srgbClr val="FFFF66"/>
                </a:solidFill>
                <a:cs typeface="Times New Roman" panose="02020603050405020304" pitchFamily="18" charset="0"/>
              </a:rPr>
              <a:t>πιθανές παραδρομές της στιγμής</a:t>
            </a:r>
            <a:endParaRPr lang="el-GR" altLang="el-GR">
              <a:solidFill>
                <a:schemeClr val="bg1"/>
              </a:solidFill>
              <a:cs typeface="Times New Roman" panose="02020603050405020304" pitchFamily="18" charset="0"/>
            </a:endParaRPr>
          </a:p>
        </p:txBody>
      </p:sp>
      <p:sp>
        <p:nvSpPr>
          <p:cNvPr id="10243" name="Rectangle 3"/>
          <p:cNvSpPr>
            <a:spLocks noChangeArrowheads="1"/>
          </p:cNvSpPr>
          <p:nvPr/>
        </p:nvSpPr>
        <p:spPr bwMode="auto">
          <a:xfrm>
            <a:off x="4419600" y="1192213"/>
            <a:ext cx="4572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80000"/>
              </a:lnSpc>
              <a:spcBef>
                <a:spcPct val="50000"/>
              </a:spcBef>
              <a:buFontTx/>
              <a:buNone/>
            </a:pPr>
            <a:endParaRPr lang="el-GR" altLang="el-GR" sz="2000">
              <a:solidFill>
                <a:schemeClr val="bg1"/>
              </a:solidFill>
              <a:cs typeface="Times New Roman" panose="02020603050405020304" pitchFamily="18" charset="0"/>
            </a:endParaRPr>
          </a:p>
        </p:txBody>
      </p:sp>
      <p:sp>
        <p:nvSpPr>
          <p:cNvPr id="76805" name="Rectangle 4"/>
          <p:cNvSpPr>
            <a:spLocks noChangeArrowheads="1"/>
          </p:cNvSpPr>
          <p:nvPr/>
        </p:nvSpPr>
        <p:spPr bwMode="auto">
          <a:xfrm>
            <a:off x="0" y="1844675"/>
            <a:ext cx="91440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80000"/>
              </a:lnSpc>
              <a:spcBef>
                <a:spcPct val="50000"/>
              </a:spcBef>
              <a:buFontTx/>
              <a:buNone/>
            </a:pPr>
            <a:r>
              <a:rPr lang="el-GR" altLang="el-GR" sz="2700" b="1" u="sng">
                <a:solidFill>
                  <a:srgbClr val="FFCC66"/>
                </a:solidFill>
              </a:rPr>
              <a:t>Ά</a:t>
            </a:r>
            <a:r>
              <a:rPr lang="el-GR" altLang="el-GR" sz="2700" b="1" u="sng">
                <a:solidFill>
                  <a:srgbClr val="FFCC66"/>
                </a:solidFill>
                <a:cs typeface="Times New Roman" panose="02020603050405020304" pitchFamily="18" charset="0"/>
              </a:rPr>
              <a:t>ρνηση</a:t>
            </a:r>
            <a:r>
              <a:rPr lang="el-GR" altLang="el-GR" sz="2700" b="1">
                <a:solidFill>
                  <a:srgbClr val="FFCC66"/>
                </a:solidFill>
                <a:cs typeface="Times New Roman" panose="02020603050405020304" pitchFamily="18" charset="0"/>
              </a:rPr>
              <a:t>:</a:t>
            </a:r>
            <a:r>
              <a:rPr lang="el-GR" altLang="el-GR" sz="2700">
                <a:solidFill>
                  <a:schemeClr val="bg1"/>
                </a:solidFill>
                <a:cs typeface="Times New Roman" panose="02020603050405020304" pitchFamily="18" charset="0"/>
              </a:rPr>
              <a:t>    </a:t>
            </a:r>
            <a:r>
              <a:rPr lang="es-ES" altLang="el-GR" sz="2700">
                <a:solidFill>
                  <a:schemeClr val="bg1"/>
                </a:solidFill>
                <a:cs typeface="Times New Roman" panose="02020603050405020304" pitchFamily="18" charset="0"/>
              </a:rPr>
              <a:t>	</a:t>
            </a:r>
          </a:p>
          <a:p>
            <a:pPr>
              <a:lnSpc>
                <a:spcPct val="50000"/>
              </a:lnSpc>
              <a:spcBef>
                <a:spcPct val="50000"/>
              </a:spcBef>
            </a:pPr>
            <a:r>
              <a:rPr lang="el-GR" altLang="el-GR" sz="2700" b="1" i="1">
                <a:solidFill>
                  <a:schemeClr val="bg1"/>
                </a:solidFill>
                <a:cs typeface="Times New Roman" panose="02020603050405020304" pitchFamily="18" charset="0"/>
              </a:rPr>
              <a:t>πουθενά  χελώνα είδε  = … </a:t>
            </a:r>
            <a:r>
              <a:rPr lang="el-GR" altLang="el-GR" sz="2700" b="1" i="1">
                <a:solidFill>
                  <a:schemeClr val="bg1"/>
                </a:solidFill>
              </a:rPr>
              <a:t>(δεν) είδε</a:t>
            </a:r>
          </a:p>
          <a:p>
            <a:pPr>
              <a:lnSpc>
                <a:spcPct val="50000"/>
              </a:lnSpc>
              <a:spcBef>
                <a:spcPct val="50000"/>
              </a:spcBef>
              <a:buFontTx/>
              <a:buNone/>
            </a:pPr>
            <a:r>
              <a:rPr lang="el-GR" altLang="el-GR" sz="2700" b="1">
                <a:solidFill>
                  <a:schemeClr val="bg1"/>
                </a:solidFill>
                <a:cs typeface="Times New Roman" panose="02020603050405020304" pitchFamily="18" charset="0"/>
              </a:rPr>
              <a:t> </a:t>
            </a:r>
          </a:p>
          <a:p>
            <a:pPr>
              <a:lnSpc>
                <a:spcPct val="50000"/>
              </a:lnSpc>
              <a:spcBef>
                <a:spcPct val="50000"/>
              </a:spcBef>
              <a:buFontTx/>
              <a:buNone/>
            </a:pPr>
            <a:r>
              <a:rPr lang="el-GR" altLang="el-GR" sz="2700" b="1" u="sng">
                <a:solidFill>
                  <a:srgbClr val="FFCC66"/>
                </a:solidFill>
                <a:cs typeface="Times New Roman" panose="02020603050405020304" pitchFamily="18" charset="0"/>
              </a:rPr>
              <a:t>Λάθος συνδυασμοί</a:t>
            </a:r>
            <a:r>
              <a:rPr lang="el-GR" altLang="el-GR" sz="2700" b="1">
                <a:solidFill>
                  <a:srgbClr val="FFCC66"/>
                </a:solidFill>
                <a:cs typeface="Times New Roman" panose="02020603050405020304" pitchFamily="18" charset="0"/>
              </a:rPr>
              <a:t>:</a:t>
            </a:r>
            <a:endParaRPr lang="el-GR" altLang="el-GR" sz="2700" b="1">
              <a:solidFill>
                <a:schemeClr val="bg1"/>
              </a:solidFill>
              <a:cs typeface="Times New Roman" panose="02020603050405020304" pitchFamily="18" charset="0"/>
            </a:endParaRPr>
          </a:p>
          <a:p>
            <a:pPr>
              <a:lnSpc>
                <a:spcPct val="50000"/>
              </a:lnSpc>
              <a:spcBef>
                <a:spcPts val="1438"/>
              </a:spcBef>
            </a:pPr>
            <a:r>
              <a:rPr lang="el-GR" altLang="el-GR" sz="2700" b="1" i="1">
                <a:solidFill>
                  <a:schemeClr val="bg1"/>
                </a:solidFill>
                <a:cs typeface="Times New Roman" panose="02020603050405020304" pitchFamily="18" charset="0"/>
              </a:rPr>
              <a:t>ξέρω εσύ ότι θα με φας</a:t>
            </a:r>
          </a:p>
          <a:p>
            <a:pPr>
              <a:lnSpc>
                <a:spcPct val="50000"/>
              </a:lnSpc>
              <a:spcBef>
                <a:spcPts val="1438"/>
              </a:spcBef>
            </a:pPr>
            <a:r>
              <a:rPr lang="el-GR" altLang="el-GR" sz="2700" b="1" i="1">
                <a:solidFill>
                  <a:schemeClr val="bg1"/>
                </a:solidFill>
                <a:cs typeface="Times New Roman" panose="02020603050405020304" pitchFamily="18" charset="0"/>
              </a:rPr>
              <a:t>μη ξανα-το-κάνεις</a:t>
            </a:r>
          </a:p>
          <a:p>
            <a:pPr>
              <a:lnSpc>
                <a:spcPct val="50000"/>
              </a:lnSpc>
              <a:spcBef>
                <a:spcPts val="1438"/>
              </a:spcBef>
            </a:pPr>
            <a:r>
              <a:rPr lang="el-GR" altLang="el-GR" sz="2700" b="1" i="1">
                <a:solidFill>
                  <a:schemeClr val="bg1"/>
                </a:solidFill>
                <a:cs typeface="Times New Roman" panose="02020603050405020304" pitchFamily="18" charset="0"/>
              </a:rPr>
              <a:t>μη άλλη φορά ξανανοίξεις</a:t>
            </a:r>
          </a:p>
          <a:p>
            <a:pPr>
              <a:lnSpc>
                <a:spcPct val="50000"/>
              </a:lnSpc>
              <a:spcBef>
                <a:spcPts val="1438"/>
              </a:spcBef>
            </a:pPr>
            <a:r>
              <a:rPr lang="el-GR" altLang="el-GR" sz="2700" b="1" i="1">
                <a:solidFill>
                  <a:schemeClr val="bg1"/>
                </a:solidFill>
                <a:cs typeface="Times New Roman" panose="02020603050405020304" pitchFamily="18" charset="0"/>
              </a:rPr>
              <a:t>η χελώνα να κοντεύει περάσει</a:t>
            </a:r>
          </a:p>
          <a:p>
            <a:pPr>
              <a:lnSpc>
                <a:spcPct val="50000"/>
              </a:lnSpc>
              <a:spcBef>
                <a:spcPts val="1438"/>
              </a:spcBef>
            </a:pPr>
            <a:r>
              <a:rPr lang="el-GR" altLang="el-GR" sz="2700" b="1" i="1">
                <a:solidFill>
                  <a:schemeClr val="bg1"/>
                </a:solidFill>
                <a:cs typeface="Times New Roman" panose="02020603050405020304" pitchFamily="18" charset="0"/>
              </a:rPr>
              <a:t>η Γουέντη τα άκουσε η μεγαλύτερη</a:t>
            </a:r>
          </a:p>
          <a:p>
            <a:pPr>
              <a:lnSpc>
                <a:spcPct val="50000"/>
              </a:lnSpc>
              <a:spcBef>
                <a:spcPts val="1438"/>
              </a:spcBef>
            </a:pPr>
            <a:r>
              <a:rPr lang="el-GR" altLang="el-GR" sz="2700" b="1" i="1">
                <a:solidFill>
                  <a:schemeClr val="bg1"/>
                </a:solidFill>
                <a:cs typeface="Times New Roman" panose="02020603050405020304" pitchFamily="18" charset="0"/>
              </a:rPr>
              <a:t>τόσο μάτια μεγάλα</a:t>
            </a:r>
          </a:p>
          <a:p>
            <a:pPr>
              <a:lnSpc>
                <a:spcPct val="50000"/>
              </a:lnSpc>
              <a:spcBef>
                <a:spcPts val="1438"/>
              </a:spcBef>
            </a:pPr>
            <a:r>
              <a:rPr lang="el-GR" altLang="el-GR" sz="2700" b="1" i="1">
                <a:solidFill>
                  <a:schemeClr val="bg1"/>
                </a:solidFill>
                <a:cs typeface="Times New Roman" panose="02020603050405020304" pitchFamily="18" charset="0"/>
              </a:rPr>
              <a:t>μετά γύρισε από λίγο</a:t>
            </a:r>
          </a:p>
          <a:p>
            <a:pPr>
              <a:lnSpc>
                <a:spcPct val="50000"/>
              </a:lnSpc>
              <a:spcBef>
                <a:spcPts val="1438"/>
              </a:spcBef>
            </a:pPr>
            <a:r>
              <a:rPr lang="el-GR" altLang="el-GR" sz="2700" b="1" i="1">
                <a:solidFill>
                  <a:schemeClr val="bg1"/>
                </a:solidFill>
                <a:cs typeface="Times New Roman" panose="02020603050405020304" pitchFamily="18" charset="0"/>
              </a:rPr>
              <a:t>τα έβγαλε και της γάτας απ’ την κοιλιά</a:t>
            </a:r>
            <a:endParaRPr lang="es-ES" altLang="el-GR" sz="2700" b="1" i="1">
              <a:solidFill>
                <a:schemeClr val="bg1"/>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499"/>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9392615-2DDF-4B24-8FB4-B1E55649A2CD}" type="slidenum">
              <a:rPr lang="es-ES" altLang="el-GR" sz="1400"/>
              <a:pPr>
                <a:spcBef>
                  <a:spcPct val="0"/>
                </a:spcBef>
                <a:buFontTx/>
                <a:buNone/>
              </a:pPr>
              <a:t>41</a:t>
            </a:fld>
            <a:endParaRPr lang="es-ES" altLang="el-GR" sz="1400"/>
          </a:p>
        </p:txBody>
      </p:sp>
      <p:sp>
        <p:nvSpPr>
          <p:cNvPr id="78851" name="Rectangle 3"/>
          <p:cNvSpPr>
            <a:spLocks noGrp="1" noChangeArrowheads="1"/>
          </p:cNvSpPr>
          <p:nvPr>
            <p:ph type="body" idx="1"/>
          </p:nvPr>
        </p:nvSpPr>
        <p:spPr>
          <a:xfrm>
            <a:off x="0" y="0"/>
            <a:ext cx="9144000" cy="6096000"/>
          </a:xfrm>
        </p:spPr>
        <p:txBody>
          <a:bodyPr/>
          <a:lstStyle/>
          <a:p>
            <a:pPr eaLnBrk="1" hangingPunct="1">
              <a:lnSpc>
                <a:spcPct val="90000"/>
              </a:lnSpc>
              <a:buFontTx/>
              <a:buNone/>
            </a:pPr>
            <a:r>
              <a:rPr lang="el-GR" altLang="el-GR" sz="2800" b="1" u="sng" smtClean="0">
                <a:solidFill>
                  <a:srgbClr val="FFCC66"/>
                </a:solidFill>
              </a:rPr>
              <a:t>Ρηματικά συμπληρώματα</a:t>
            </a:r>
            <a:r>
              <a:rPr lang="el-GR" altLang="el-GR" sz="2800" b="1" smtClean="0">
                <a:solidFill>
                  <a:srgbClr val="FFCC66"/>
                </a:solidFill>
              </a:rPr>
              <a:t>: </a:t>
            </a:r>
            <a:r>
              <a:rPr lang="el-GR" altLang="el-GR" sz="2800" smtClean="0">
                <a:solidFill>
                  <a:srgbClr val="FFCC66"/>
                </a:solidFill>
              </a:rPr>
              <a:t> </a:t>
            </a:r>
          </a:p>
          <a:p>
            <a:pPr eaLnBrk="1" hangingPunct="1">
              <a:lnSpc>
                <a:spcPct val="90000"/>
              </a:lnSpc>
            </a:pPr>
            <a:r>
              <a:rPr lang="el-GR" altLang="el-GR" sz="2800" b="1" i="1" smtClean="0">
                <a:solidFill>
                  <a:schemeClr val="bg1"/>
                </a:solidFill>
              </a:rPr>
              <a:t>μιλήσαμε</a:t>
            </a:r>
            <a:r>
              <a:rPr lang="el-GR" altLang="el-GR" sz="2800" b="1" smtClean="0">
                <a:solidFill>
                  <a:schemeClr val="bg1"/>
                </a:solidFill>
              </a:rPr>
              <a:t> (</a:t>
            </a:r>
            <a:r>
              <a:rPr lang="el-GR" altLang="el-GR" sz="2800" b="1" i="1" smtClean="0">
                <a:solidFill>
                  <a:schemeClr val="bg1"/>
                </a:solidFill>
              </a:rPr>
              <a:t>για</a:t>
            </a:r>
            <a:r>
              <a:rPr lang="el-GR" altLang="el-GR" sz="2800" b="1" smtClean="0">
                <a:solidFill>
                  <a:schemeClr val="bg1"/>
                </a:solidFill>
              </a:rPr>
              <a:t>) </a:t>
            </a:r>
            <a:r>
              <a:rPr lang="el-GR" altLang="el-GR" sz="2800" b="1" i="1" smtClean="0">
                <a:solidFill>
                  <a:schemeClr val="bg1"/>
                </a:solidFill>
              </a:rPr>
              <a:t>το έργο </a:t>
            </a:r>
            <a:r>
              <a:rPr lang="el-GR" altLang="el-GR" sz="2800" i="1" smtClean="0">
                <a:solidFill>
                  <a:schemeClr val="bg1"/>
                </a:solidFill>
              </a:rPr>
              <a:t>(</a:t>
            </a:r>
            <a:r>
              <a:rPr lang="el-GR" altLang="el-GR" sz="2800" smtClean="0">
                <a:solidFill>
                  <a:schemeClr val="bg1"/>
                </a:solidFill>
              </a:rPr>
              <a:t>από το </a:t>
            </a:r>
            <a:r>
              <a:rPr lang="el-GR" altLang="el-GR" sz="2800" i="1" smtClean="0">
                <a:solidFill>
                  <a:schemeClr val="bg1"/>
                </a:solidFill>
              </a:rPr>
              <a:t>διηγηθήκαμε το έργο</a:t>
            </a:r>
            <a:r>
              <a:rPr lang="el-GR" altLang="el-GR" sz="2800" smtClean="0">
                <a:solidFill>
                  <a:schemeClr val="bg1"/>
                </a:solidFill>
              </a:rPr>
              <a:t>)</a:t>
            </a:r>
          </a:p>
          <a:p>
            <a:pPr eaLnBrk="1" hangingPunct="1">
              <a:lnSpc>
                <a:spcPct val="90000"/>
              </a:lnSpc>
            </a:pPr>
            <a:r>
              <a:rPr lang="el-GR" altLang="el-GR" sz="2800" b="1" i="1" smtClean="0">
                <a:solidFill>
                  <a:schemeClr val="bg1"/>
                </a:solidFill>
              </a:rPr>
              <a:t>νομίζω</a:t>
            </a:r>
            <a:r>
              <a:rPr lang="el-GR" altLang="el-GR" sz="2800" b="1" smtClean="0">
                <a:solidFill>
                  <a:schemeClr val="bg1"/>
                </a:solidFill>
              </a:rPr>
              <a:t> (</a:t>
            </a:r>
            <a:r>
              <a:rPr lang="el-GR" altLang="el-GR" sz="2800" b="1" i="1" smtClean="0">
                <a:solidFill>
                  <a:schemeClr val="bg1"/>
                </a:solidFill>
              </a:rPr>
              <a:t>ότι</a:t>
            </a:r>
            <a:r>
              <a:rPr lang="el-GR" altLang="el-GR" sz="2800" b="1" smtClean="0">
                <a:solidFill>
                  <a:schemeClr val="bg1"/>
                </a:solidFill>
              </a:rPr>
              <a:t>) </a:t>
            </a:r>
            <a:r>
              <a:rPr lang="el-GR" altLang="el-GR" sz="2800" b="1" i="1" smtClean="0">
                <a:solidFill>
                  <a:schemeClr val="bg1"/>
                </a:solidFill>
              </a:rPr>
              <a:t>είναι γιατρός (</a:t>
            </a:r>
            <a:r>
              <a:rPr lang="el-GR" altLang="el-GR" sz="2800" smtClean="0">
                <a:solidFill>
                  <a:schemeClr val="bg1"/>
                </a:solidFill>
              </a:rPr>
              <a:t>από το</a:t>
            </a:r>
            <a:r>
              <a:rPr lang="el-GR" altLang="el-GR" sz="2800" i="1" smtClean="0">
                <a:solidFill>
                  <a:schemeClr val="bg1"/>
                </a:solidFill>
              </a:rPr>
              <a:t> νομίζω έφυγε</a:t>
            </a:r>
            <a:r>
              <a:rPr lang="el-GR" altLang="el-GR" sz="2800" b="1" i="1" smtClean="0">
                <a:solidFill>
                  <a:schemeClr val="bg1"/>
                </a:solidFill>
              </a:rPr>
              <a:t>)</a:t>
            </a:r>
          </a:p>
          <a:p>
            <a:pPr eaLnBrk="1" hangingPunct="1">
              <a:lnSpc>
                <a:spcPct val="90000"/>
              </a:lnSpc>
              <a:buFontTx/>
              <a:buNone/>
            </a:pPr>
            <a:endParaRPr lang="el-GR" altLang="el-GR" sz="2800" b="1" smtClean="0">
              <a:solidFill>
                <a:srgbClr val="FFCC66"/>
              </a:solidFill>
            </a:endParaRPr>
          </a:p>
          <a:p>
            <a:pPr eaLnBrk="1" hangingPunct="1">
              <a:lnSpc>
                <a:spcPct val="90000"/>
              </a:lnSpc>
              <a:buFontTx/>
              <a:buNone/>
            </a:pPr>
            <a:r>
              <a:rPr lang="el-GR" altLang="el-GR" sz="2800" b="1" u="sng" smtClean="0">
                <a:solidFill>
                  <a:srgbClr val="FFCC66"/>
                </a:solidFill>
              </a:rPr>
              <a:t>Οριστικό/αόριστο άρθρο</a:t>
            </a:r>
            <a:r>
              <a:rPr lang="el-GR" altLang="el-GR" sz="2800" b="1" smtClean="0">
                <a:solidFill>
                  <a:srgbClr val="FFCC66"/>
                </a:solidFill>
              </a:rPr>
              <a:t>:</a:t>
            </a:r>
            <a:r>
              <a:rPr lang="el-GR" altLang="el-GR" sz="2800" b="1" smtClean="0">
                <a:solidFill>
                  <a:schemeClr val="bg1"/>
                </a:solidFill>
              </a:rPr>
              <a:t> </a:t>
            </a:r>
          </a:p>
          <a:p>
            <a:pPr eaLnBrk="1" hangingPunct="1">
              <a:lnSpc>
                <a:spcPct val="90000"/>
              </a:lnSpc>
            </a:pPr>
            <a:r>
              <a:rPr lang="el-GR" altLang="el-GR" sz="2800" b="1" i="1" smtClean="0">
                <a:solidFill>
                  <a:schemeClr val="bg1"/>
                </a:solidFill>
              </a:rPr>
              <a:t>να παίξουνε </a:t>
            </a:r>
            <a:r>
              <a:rPr lang="el-GR" altLang="el-GR" sz="2800" b="1" i="1" u="sng" smtClean="0">
                <a:solidFill>
                  <a:schemeClr val="bg1"/>
                </a:solidFill>
              </a:rPr>
              <a:t>ένα</a:t>
            </a:r>
            <a:r>
              <a:rPr lang="el-GR" altLang="el-GR" sz="2800" b="1" i="1" smtClean="0">
                <a:solidFill>
                  <a:schemeClr val="bg1"/>
                </a:solidFill>
              </a:rPr>
              <a:t> βόλεϊ </a:t>
            </a:r>
            <a:r>
              <a:rPr lang="el-GR" altLang="el-GR" sz="2800" i="1" smtClean="0">
                <a:solidFill>
                  <a:schemeClr val="bg1"/>
                </a:solidFill>
              </a:rPr>
              <a:t>(</a:t>
            </a:r>
            <a:r>
              <a:rPr lang="el-GR" altLang="el-GR" sz="2800" smtClean="0">
                <a:solidFill>
                  <a:schemeClr val="bg1"/>
                </a:solidFill>
              </a:rPr>
              <a:t>από</a:t>
            </a:r>
            <a:r>
              <a:rPr lang="el-GR" altLang="el-GR" sz="2800" i="1" smtClean="0">
                <a:solidFill>
                  <a:schemeClr val="bg1"/>
                </a:solidFill>
              </a:rPr>
              <a:t> να παίξουνε ένα παιχνίδι)</a:t>
            </a:r>
          </a:p>
          <a:p>
            <a:pPr eaLnBrk="1" hangingPunct="1">
              <a:lnSpc>
                <a:spcPct val="90000"/>
              </a:lnSpc>
            </a:pPr>
            <a:r>
              <a:rPr lang="el-GR" altLang="el-GR" sz="2800" b="1" i="1" smtClean="0">
                <a:solidFill>
                  <a:schemeClr val="bg1"/>
                </a:solidFill>
              </a:rPr>
              <a:t>πάνω σε </a:t>
            </a:r>
            <a:r>
              <a:rPr lang="el-GR" altLang="el-GR" sz="2800" b="1" smtClean="0">
                <a:solidFill>
                  <a:schemeClr val="bg1"/>
                </a:solidFill>
              </a:rPr>
              <a:t>(</a:t>
            </a:r>
            <a:r>
              <a:rPr lang="el-GR" altLang="el-GR" sz="2800" b="1" i="1" smtClean="0">
                <a:solidFill>
                  <a:schemeClr val="bg1"/>
                </a:solidFill>
              </a:rPr>
              <a:t>στην</a:t>
            </a:r>
            <a:r>
              <a:rPr lang="el-GR" altLang="el-GR" sz="2800" b="1" smtClean="0">
                <a:solidFill>
                  <a:schemeClr val="bg1"/>
                </a:solidFill>
              </a:rPr>
              <a:t>) </a:t>
            </a:r>
            <a:r>
              <a:rPr lang="el-GR" altLang="el-GR" sz="2800" b="1" i="1" smtClean="0">
                <a:solidFill>
                  <a:schemeClr val="bg1"/>
                </a:solidFill>
              </a:rPr>
              <a:t>κορυφή του δέντρου </a:t>
            </a:r>
            <a:r>
              <a:rPr lang="el-GR" altLang="el-GR" sz="2800" b="1" smtClean="0">
                <a:solidFill>
                  <a:schemeClr val="bg1"/>
                </a:solidFill>
              </a:rPr>
              <a:t> </a:t>
            </a:r>
          </a:p>
          <a:p>
            <a:pPr eaLnBrk="1" hangingPunct="1">
              <a:lnSpc>
                <a:spcPct val="90000"/>
              </a:lnSpc>
              <a:buFontTx/>
              <a:buNone/>
            </a:pPr>
            <a:endParaRPr lang="el-GR" altLang="el-GR" sz="2800" b="1" smtClean="0">
              <a:solidFill>
                <a:srgbClr val="FFCC66"/>
              </a:solidFill>
            </a:endParaRPr>
          </a:p>
          <a:p>
            <a:pPr eaLnBrk="1" hangingPunct="1">
              <a:lnSpc>
                <a:spcPct val="90000"/>
              </a:lnSpc>
              <a:buFontTx/>
              <a:buNone/>
            </a:pPr>
            <a:r>
              <a:rPr lang="el-GR" altLang="el-GR" sz="2800" b="1" u="sng" smtClean="0">
                <a:solidFill>
                  <a:srgbClr val="FFCC66"/>
                </a:solidFill>
              </a:rPr>
              <a:t>Απουσία ή πλεοναστική παρουσία πρόθεσης</a:t>
            </a:r>
            <a:r>
              <a:rPr lang="el-GR" altLang="el-GR" sz="2800" b="1" smtClean="0">
                <a:solidFill>
                  <a:srgbClr val="FFCC66"/>
                </a:solidFill>
              </a:rPr>
              <a:t>:</a:t>
            </a:r>
          </a:p>
          <a:p>
            <a:pPr eaLnBrk="1" hangingPunct="1">
              <a:lnSpc>
                <a:spcPct val="90000"/>
              </a:lnSpc>
            </a:pPr>
            <a:r>
              <a:rPr lang="el-GR" altLang="el-GR" sz="2800" b="1" i="1" smtClean="0">
                <a:solidFill>
                  <a:schemeClr val="bg1"/>
                </a:solidFill>
              </a:rPr>
              <a:t>μια μέρα πήγε </a:t>
            </a:r>
            <a:r>
              <a:rPr lang="el-GR" altLang="el-GR" sz="2800" b="1" smtClean="0">
                <a:solidFill>
                  <a:schemeClr val="bg1"/>
                </a:solidFill>
              </a:rPr>
              <a:t>(</a:t>
            </a:r>
            <a:r>
              <a:rPr lang="el-GR" altLang="el-GR" sz="2800" b="1" i="1" smtClean="0">
                <a:solidFill>
                  <a:schemeClr val="bg1"/>
                </a:solidFill>
              </a:rPr>
              <a:t>σε</a:t>
            </a:r>
            <a:r>
              <a:rPr lang="el-GR" altLang="el-GR" sz="2800" b="1" smtClean="0">
                <a:solidFill>
                  <a:schemeClr val="bg1"/>
                </a:solidFill>
              </a:rPr>
              <a:t>) </a:t>
            </a:r>
            <a:r>
              <a:rPr lang="el-GR" altLang="el-GR" sz="2800" b="1" i="1" smtClean="0">
                <a:solidFill>
                  <a:schemeClr val="bg1"/>
                </a:solidFill>
              </a:rPr>
              <a:t>μια εξοχή </a:t>
            </a:r>
          </a:p>
          <a:p>
            <a:pPr eaLnBrk="1" hangingPunct="1">
              <a:lnSpc>
                <a:spcPct val="90000"/>
              </a:lnSpc>
            </a:pPr>
            <a:r>
              <a:rPr lang="el-GR" altLang="el-GR" sz="2800" b="1" i="1" smtClean="0">
                <a:solidFill>
                  <a:schemeClr val="bg1"/>
                </a:solidFill>
              </a:rPr>
              <a:t>ένα κοπάδι </a:t>
            </a:r>
            <a:r>
              <a:rPr lang="el-GR" altLang="el-GR" sz="2800" b="1" i="1" u="sng" smtClean="0">
                <a:solidFill>
                  <a:schemeClr val="bg1"/>
                </a:solidFill>
              </a:rPr>
              <a:t>με</a:t>
            </a:r>
            <a:r>
              <a:rPr lang="el-GR" altLang="el-GR" sz="2800" b="1" i="1" smtClean="0">
                <a:solidFill>
                  <a:schemeClr val="bg1"/>
                </a:solidFill>
              </a:rPr>
              <a:t> σκύλοι</a:t>
            </a:r>
          </a:p>
          <a:p>
            <a:pPr eaLnBrk="1" hangingPunct="1">
              <a:lnSpc>
                <a:spcPct val="90000"/>
              </a:lnSpc>
            </a:pPr>
            <a:r>
              <a:rPr lang="el-GR" altLang="el-GR" sz="2800" b="1" i="1" smtClean="0">
                <a:solidFill>
                  <a:schemeClr val="bg1"/>
                </a:solidFill>
              </a:rPr>
              <a:t>ένα χωράφι </a:t>
            </a:r>
            <a:r>
              <a:rPr lang="el-GR" altLang="el-GR" sz="2800" b="1" i="1" u="sng" smtClean="0">
                <a:solidFill>
                  <a:schemeClr val="bg1"/>
                </a:solidFill>
              </a:rPr>
              <a:t>με</a:t>
            </a:r>
            <a:r>
              <a:rPr lang="el-GR" altLang="el-GR" sz="2800" b="1" i="1" smtClean="0">
                <a:solidFill>
                  <a:schemeClr val="bg1"/>
                </a:solidFill>
              </a:rPr>
              <a:t> γεμάτο λουλούδια</a:t>
            </a:r>
          </a:p>
          <a:p>
            <a:pPr eaLnBrk="1" hangingPunct="1">
              <a:lnSpc>
                <a:spcPct val="90000"/>
              </a:lnSpc>
              <a:buFontTx/>
              <a:buNone/>
            </a:pPr>
            <a:endParaRPr lang="el-GR" altLang="el-GR" sz="2800" smtClean="0">
              <a:solidFill>
                <a:schemeClr val="bg1"/>
              </a:solidFill>
            </a:endParaRPr>
          </a:p>
          <a:p>
            <a:pPr eaLnBrk="1" hangingPunct="1">
              <a:lnSpc>
                <a:spcPct val="90000"/>
              </a:lnSpc>
            </a:pPr>
            <a:endParaRPr lang="el-GR" altLang="el-GR" sz="280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6268E0F-ABFE-4087-82F9-9E0DFC13545C}" type="slidenum">
              <a:rPr lang="es-ES" altLang="el-GR" sz="1400"/>
              <a:pPr>
                <a:spcBef>
                  <a:spcPct val="0"/>
                </a:spcBef>
                <a:buFontTx/>
                <a:buNone/>
              </a:pPr>
              <a:t>42</a:t>
            </a:fld>
            <a:endParaRPr lang="es-ES" altLang="el-GR" sz="1400"/>
          </a:p>
        </p:txBody>
      </p:sp>
      <p:sp>
        <p:nvSpPr>
          <p:cNvPr id="40962" name="Rectangle 2"/>
          <p:cNvSpPr>
            <a:spLocks noGrp="1" noChangeArrowheads="1"/>
          </p:cNvSpPr>
          <p:nvPr>
            <p:ph type="title"/>
          </p:nvPr>
        </p:nvSpPr>
        <p:spPr>
          <a:xfrm>
            <a:off x="685800" y="0"/>
            <a:ext cx="7772400" cy="981075"/>
          </a:xfrm>
          <a:ln>
            <a:solidFill>
              <a:schemeClr val="bg1"/>
            </a:solidFill>
          </a:ln>
        </p:spPr>
        <p:txBody>
          <a:bodyPr/>
          <a:lstStyle/>
          <a:p>
            <a:pPr eaLnBrk="1" hangingPunct="1">
              <a:defRPr/>
            </a:pPr>
            <a:r>
              <a:rPr lang="el-GR" sz="3200" b="1" smtClean="0">
                <a:solidFill>
                  <a:srgbClr val="FFFF66"/>
                </a:solidFill>
                <a:effectLst>
                  <a:outerShdw blurRad="38100" dist="38100" dir="2700000" algn="tl">
                    <a:srgbClr val="000000"/>
                  </a:outerShdw>
                </a:effectLst>
              </a:rPr>
              <a:t>ΑΝΑΠΤΥΞΗ ΜΟΡΦΟΛΟΓΙΑΣ</a:t>
            </a:r>
          </a:p>
        </p:txBody>
      </p:sp>
      <p:sp>
        <p:nvSpPr>
          <p:cNvPr id="80900" name="Rectangle 3"/>
          <p:cNvSpPr>
            <a:spLocks noGrp="1" noChangeArrowheads="1"/>
          </p:cNvSpPr>
          <p:nvPr>
            <p:ph type="body" idx="1"/>
          </p:nvPr>
        </p:nvSpPr>
        <p:spPr>
          <a:xfrm>
            <a:off x="0" y="1268413"/>
            <a:ext cx="9144000" cy="5589587"/>
          </a:xfrm>
        </p:spPr>
        <p:txBody>
          <a:bodyPr/>
          <a:lstStyle/>
          <a:p>
            <a:pPr eaLnBrk="1" hangingPunct="1">
              <a:lnSpc>
                <a:spcPct val="90000"/>
              </a:lnSpc>
            </a:pPr>
            <a:r>
              <a:rPr lang="el-GR" altLang="el-GR" sz="2500" b="1" smtClean="0">
                <a:solidFill>
                  <a:schemeClr val="bg1"/>
                </a:solidFill>
                <a:sym typeface="Times New Roman" panose="02020603050405020304" pitchFamily="18" charset="0"/>
              </a:rPr>
              <a:t>Με βάση ευρήματα από αγγλική, γλώσσα με απλή μορφολογία, </a:t>
            </a:r>
            <a:r>
              <a:rPr lang="el-GR" altLang="el-GR" sz="2500" b="1" u="sng" smtClean="0">
                <a:solidFill>
                  <a:schemeClr val="bg1"/>
                </a:solidFill>
                <a:sym typeface="Times New Roman" panose="02020603050405020304" pitchFamily="18" charset="0"/>
              </a:rPr>
              <a:t>πρώτο συμπέρασμα έρευνας: παιδιά αποφεύγουν αρχικά τη μορφολογία και βρίσκουν τη σύνταξη πιο εύκολη</a:t>
            </a:r>
            <a:r>
              <a:rPr lang="el-GR" altLang="el-GR" sz="2500" b="1" smtClean="0">
                <a:solidFill>
                  <a:schemeClr val="bg1"/>
                </a:solidFill>
                <a:sym typeface="Times New Roman" panose="02020603050405020304" pitchFamily="18" charset="0"/>
              </a:rPr>
              <a:t> </a:t>
            </a:r>
            <a:r>
              <a:rPr lang="el-GR" altLang="el-GR" sz="1800" smtClean="0">
                <a:solidFill>
                  <a:schemeClr val="bg1"/>
                </a:solidFill>
                <a:sym typeface="Times New Roman" panose="02020603050405020304" pitchFamily="18" charset="0"/>
              </a:rPr>
              <a:t>(π.χ.  </a:t>
            </a:r>
            <a:r>
              <a:rPr lang="en-US" altLang="el-GR" sz="1800" smtClean="0">
                <a:solidFill>
                  <a:schemeClr val="bg1"/>
                </a:solidFill>
                <a:sym typeface="Times New Roman" panose="02020603050405020304" pitchFamily="18" charset="0"/>
              </a:rPr>
              <a:t>Brown</a:t>
            </a:r>
            <a:r>
              <a:rPr lang="el-GR" altLang="el-GR" sz="1800" smtClean="0">
                <a:solidFill>
                  <a:schemeClr val="bg1"/>
                </a:solidFill>
                <a:sym typeface="Times New Roman" panose="02020603050405020304" pitchFamily="18" charset="0"/>
              </a:rPr>
              <a:t> 1973). 	</a:t>
            </a:r>
          </a:p>
          <a:p>
            <a:pPr eaLnBrk="1" hangingPunct="1">
              <a:lnSpc>
                <a:spcPct val="90000"/>
              </a:lnSpc>
            </a:pPr>
            <a:r>
              <a:rPr lang="el-GR" altLang="el-GR" sz="2500" b="1" u="sng" smtClean="0">
                <a:solidFill>
                  <a:schemeClr val="bg1"/>
                </a:solidFill>
                <a:sym typeface="Times New Roman" panose="02020603050405020304" pitchFamily="18" charset="0"/>
              </a:rPr>
              <a:t>Ωστόσο, δεν επιβεβαιώθηκε σε γλώσσες με περίπλοκα κλιτικά συστήματα</a:t>
            </a:r>
            <a:r>
              <a:rPr lang="el-GR" altLang="el-GR" sz="2500" b="1" smtClean="0">
                <a:solidFill>
                  <a:schemeClr val="bg1"/>
                </a:solidFill>
                <a:sym typeface="Times New Roman" panose="02020603050405020304" pitchFamily="18" charset="0"/>
              </a:rPr>
              <a:t> όπως τουρκικά, ελληνικά </a:t>
            </a:r>
            <a:r>
              <a:rPr lang="el-GR" altLang="el-GR" sz="1800" smtClean="0">
                <a:solidFill>
                  <a:schemeClr val="bg1"/>
                </a:solidFill>
                <a:sym typeface="Times New Roman" panose="02020603050405020304" pitchFamily="18" charset="0"/>
              </a:rPr>
              <a:t>(π.χ.  </a:t>
            </a:r>
            <a:r>
              <a:rPr lang="en-US" altLang="el-GR" sz="1800" smtClean="0">
                <a:solidFill>
                  <a:schemeClr val="bg1"/>
                </a:solidFill>
                <a:sym typeface="Times New Roman" panose="02020603050405020304" pitchFamily="18" charset="0"/>
              </a:rPr>
              <a:t>Stephany</a:t>
            </a:r>
            <a:r>
              <a:rPr lang="el-GR" altLang="el-GR" sz="1800" smtClean="0">
                <a:solidFill>
                  <a:schemeClr val="bg1"/>
                </a:solidFill>
                <a:sym typeface="Times New Roman" panose="02020603050405020304" pitchFamily="18" charset="0"/>
              </a:rPr>
              <a:t> 1997). </a:t>
            </a:r>
          </a:p>
          <a:p>
            <a:pPr lvl="1" eaLnBrk="1" hangingPunct="1">
              <a:lnSpc>
                <a:spcPct val="90000"/>
              </a:lnSpc>
            </a:pPr>
            <a:r>
              <a:rPr lang="el-GR" altLang="el-GR" sz="2500" b="1" smtClean="0">
                <a:solidFill>
                  <a:schemeClr val="bg1"/>
                </a:solidFill>
                <a:sym typeface="Times New Roman" panose="02020603050405020304" pitchFamily="18" charset="0"/>
              </a:rPr>
              <a:t>Κατεξοχήν </a:t>
            </a:r>
            <a:r>
              <a:rPr lang="el-GR" altLang="el-GR" sz="2500" b="1" smtClean="0">
                <a:solidFill>
                  <a:schemeClr val="bg1"/>
                </a:solidFill>
              </a:rPr>
              <a:t>παραδείγματα σύνθετων μορφολογικών συστημάτων το εβραϊκό και το ελληνικό ρήμα (στα ελληνικά περίπου </a:t>
            </a:r>
            <a:r>
              <a:rPr lang="el-GR" altLang="el-GR" sz="2500" b="1" smtClean="0">
                <a:solidFill>
                  <a:schemeClr val="bg1"/>
                </a:solidFill>
                <a:sym typeface="Times New Roman" panose="02020603050405020304" pitchFamily="18" charset="0"/>
              </a:rPr>
              <a:t> 45 γραμματικοί τύποι για κάθε ρήμα). </a:t>
            </a:r>
          </a:p>
          <a:p>
            <a:pPr lvl="1" eaLnBrk="1" hangingPunct="1">
              <a:lnSpc>
                <a:spcPct val="90000"/>
              </a:lnSpc>
            </a:pPr>
            <a:r>
              <a:rPr lang="el-GR" altLang="el-GR" sz="2500" b="1" smtClean="0">
                <a:solidFill>
                  <a:schemeClr val="bg1"/>
                </a:solidFill>
                <a:sym typeface="Times New Roman" panose="02020603050405020304" pitchFamily="18" charset="0"/>
              </a:rPr>
              <a:t>Οι </a:t>
            </a:r>
            <a:r>
              <a:rPr lang="el-GR" altLang="el-GR" sz="2500" b="1" u="sng" smtClean="0">
                <a:solidFill>
                  <a:srgbClr val="66FF99"/>
                </a:solidFill>
                <a:sym typeface="Times New Roman" panose="02020603050405020304" pitchFamily="18" charset="0"/>
              </a:rPr>
              <a:t>κανόνες γραμματικής κλίσης έχουν αποκτηθεί έως τα 4 χρόνια. Απόδειξη κυρίως τα «λάθη» των παιδιών</a:t>
            </a:r>
            <a:r>
              <a:rPr lang="el-GR" altLang="el-GR" sz="2500" b="1" smtClean="0">
                <a:solidFill>
                  <a:schemeClr val="bg1"/>
                </a:solidFill>
                <a:sym typeface="Times New Roman" panose="02020603050405020304" pitchFamily="18" charset="0"/>
              </a:rPr>
              <a:t>.   </a:t>
            </a:r>
          </a:p>
          <a:p>
            <a:pPr eaLnBrk="1" hangingPunct="1">
              <a:lnSpc>
                <a:spcPct val="90000"/>
              </a:lnSpc>
            </a:pPr>
            <a:r>
              <a:rPr lang="el-GR" altLang="el-GR" sz="2500" b="1" smtClean="0">
                <a:solidFill>
                  <a:schemeClr val="bg1"/>
                </a:solidFill>
                <a:sym typeface="Times New Roman" panose="02020603050405020304" pitchFamily="18" charset="0"/>
              </a:rPr>
              <a:t>Ανάπτυξη μορφολογίας νωρίς ίσως εξηγείται από εστίαση  των μικρών παιδιών (ήδη πριν από τη γέννηση) στις  διαφορές  ήχου.  Αντιθέτως, δυσκολεύει ενήλικες που μαθαίνουν δεύτερη γλώσσα, ίσως γιατί εστιάζουν όχι στον ήχο αλλά στο νόημα.</a:t>
            </a:r>
          </a:p>
          <a:p>
            <a:pPr eaLnBrk="1" hangingPunct="1">
              <a:lnSpc>
                <a:spcPct val="90000"/>
              </a:lnSpc>
              <a:buFontTx/>
              <a:buNone/>
            </a:pPr>
            <a:endParaRPr lang="el-GR" altLang="el-GR" sz="2500" smtClean="0">
              <a:solidFill>
                <a:schemeClr val="bg1"/>
              </a:solidFill>
              <a:sym typeface="Times New Roman" panose="02020603050405020304" pitchFamily="18" charset="0"/>
            </a:endParaRPr>
          </a:p>
          <a:p>
            <a:pPr eaLnBrk="1" hangingPunct="1">
              <a:lnSpc>
                <a:spcPct val="90000"/>
              </a:lnSpc>
              <a:buFontTx/>
              <a:buNone/>
            </a:pPr>
            <a:endParaRPr lang="el-GR" altLang="el-GR" sz="2400" b="1" smtClean="0">
              <a:solidFill>
                <a:schemeClr val="bg1"/>
              </a:solidFill>
              <a:sym typeface="Wingdings" panose="05000000000000000000" pitchFamily="2" charset="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A4754AE-2E1D-4C50-9DB7-E7DF9DAC3F25}" type="slidenum">
              <a:rPr lang="es-ES" altLang="el-GR" sz="1400"/>
              <a:pPr>
                <a:spcBef>
                  <a:spcPct val="0"/>
                </a:spcBef>
                <a:buFontTx/>
                <a:buNone/>
              </a:pPr>
              <a:t>43</a:t>
            </a:fld>
            <a:endParaRPr lang="es-ES" altLang="el-GR" sz="1400"/>
          </a:p>
        </p:txBody>
      </p:sp>
      <p:sp>
        <p:nvSpPr>
          <p:cNvPr id="52226" name="Rectangle 2"/>
          <p:cNvSpPr>
            <a:spLocks noGrp="1" noChangeArrowheads="1"/>
          </p:cNvSpPr>
          <p:nvPr>
            <p:ph type="title"/>
          </p:nvPr>
        </p:nvSpPr>
        <p:spPr>
          <a:xfrm>
            <a:off x="685800" y="0"/>
            <a:ext cx="7772400" cy="803275"/>
          </a:xfrm>
        </p:spPr>
        <p:txBody>
          <a:bodyPr/>
          <a:lstStyle/>
          <a:p>
            <a:pPr eaLnBrk="1" hangingPunct="1">
              <a:defRPr/>
            </a:pPr>
            <a:r>
              <a:rPr lang="el-GR" sz="2800" b="1" dirty="0" smtClean="0">
                <a:solidFill>
                  <a:srgbClr val="FFFF66"/>
                </a:solidFill>
                <a:effectLst>
                  <a:outerShdw blurRad="38100" dist="38100" dir="2700000" algn="tl">
                    <a:srgbClr val="000000"/>
                  </a:outerShdw>
                </a:effectLst>
              </a:rPr>
              <a:t/>
            </a:r>
            <a:br>
              <a:rPr lang="el-GR" sz="2800" b="1" dirty="0" smtClean="0">
                <a:solidFill>
                  <a:srgbClr val="FFFF66"/>
                </a:solidFill>
                <a:effectLst>
                  <a:outerShdw blurRad="38100" dist="38100" dir="2700000" algn="tl">
                    <a:srgbClr val="000000"/>
                  </a:outerShdw>
                </a:effectLst>
              </a:rPr>
            </a:br>
            <a:r>
              <a:rPr lang="el-GR" sz="2800" b="1" dirty="0" smtClean="0">
                <a:solidFill>
                  <a:srgbClr val="FFFF66"/>
                </a:solidFill>
                <a:effectLst>
                  <a:outerShdw blurRad="38100" dist="38100" dir="2700000" algn="tl">
                    <a:srgbClr val="000000"/>
                  </a:outerShdw>
                </a:effectLst>
              </a:rPr>
              <a:t>Φάσεις στην ανάπτυξη της μορφολογίας</a:t>
            </a:r>
          </a:p>
        </p:txBody>
      </p:sp>
      <p:sp>
        <p:nvSpPr>
          <p:cNvPr id="82948" name="Rectangle 3"/>
          <p:cNvSpPr>
            <a:spLocks noGrp="1" noChangeArrowheads="1"/>
          </p:cNvSpPr>
          <p:nvPr>
            <p:ph type="body" idx="1"/>
          </p:nvPr>
        </p:nvSpPr>
        <p:spPr>
          <a:xfrm>
            <a:off x="0" y="914400"/>
            <a:ext cx="9144000" cy="5729288"/>
          </a:xfrm>
        </p:spPr>
        <p:txBody>
          <a:bodyPr/>
          <a:lstStyle/>
          <a:p>
            <a:pPr eaLnBrk="1" hangingPunct="1">
              <a:lnSpc>
                <a:spcPct val="90000"/>
              </a:lnSpc>
              <a:buFontTx/>
              <a:buNone/>
            </a:pPr>
            <a:r>
              <a:rPr lang="el-GR" altLang="el-GR" sz="2400" b="1" u="sng" smtClean="0">
                <a:solidFill>
                  <a:srgbClr val="66FF99"/>
                </a:solidFill>
              </a:rPr>
              <a:t>Φάση πριν από τη γραμματική</a:t>
            </a:r>
            <a:r>
              <a:rPr lang="el-GR" altLang="el-GR" sz="2400" b="1" smtClean="0">
                <a:solidFill>
                  <a:srgbClr val="FFCC66"/>
                </a:solidFill>
              </a:rPr>
              <a:t>: </a:t>
            </a:r>
            <a:r>
              <a:rPr lang="el-GR" altLang="el-GR" sz="2400" b="1" smtClean="0">
                <a:solidFill>
                  <a:schemeClr val="bg1"/>
                </a:solidFill>
              </a:rPr>
              <a:t> </a:t>
            </a:r>
          </a:p>
          <a:p>
            <a:pPr eaLnBrk="1" hangingPunct="1">
              <a:lnSpc>
                <a:spcPct val="90000"/>
              </a:lnSpc>
            </a:pPr>
            <a:r>
              <a:rPr lang="el-GR" altLang="el-GR" sz="2400" b="1" u="sng" smtClean="0">
                <a:solidFill>
                  <a:schemeClr val="bg1"/>
                </a:solidFill>
              </a:rPr>
              <a:t>Απουσία γραμματικών καταλήξεων </a:t>
            </a:r>
            <a:r>
              <a:rPr lang="el-GR" altLang="el-GR" sz="2400" b="1" smtClean="0">
                <a:solidFill>
                  <a:schemeClr val="bg1"/>
                </a:solidFill>
              </a:rPr>
              <a:t>(σε γλώσσες όπως η αγγλική)</a:t>
            </a:r>
          </a:p>
          <a:p>
            <a:pPr eaLnBrk="1" hangingPunct="1">
              <a:lnSpc>
                <a:spcPct val="90000"/>
              </a:lnSpc>
            </a:pPr>
            <a:r>
              <a:rPr lang="el-GR" altLang="el-GR" sz="2400" b="1" u="sng" smtClean="0">
                <a:solidFill>
                  <a:schemeClr val="bg1"/>
                </a:solidFill>
              </a:rPr>
              <a:t>Κλιτοί μεν τύποι </a:t>
            </a:r>
            <a:r>
              <a:rPr lang="el-GR" altLang="el-GR" sz="2400" b="1" smtClean="0">
                <a:solidFill>
                  <a:schemeClr val="bg1"/>
                </a:solidFill>
              </a:rPr>
              <a:t>(σε γλώσσες όπως η ελληνική), </a:t>
            </a:r>
            <a:r>
              <a:rPr lang="el-GR" altLang="el-GR" sz="2400" b="1" u="sng" smtClean="0">
                <a:solidFill>
                  <a:schemeClr val="bg1"/>
                </a:solidFill>
              </a:rPr>
              <a:t>χωρίς όμως  γνώση μορφολογίας. Αντιθέτως, απλώς αναπαράγονται αρχικά  </a:t>
            </a:r>
            <a:r>
              <a:rPr lang="el-GR" altLang="el-GR" sz="2400" b="1" smtClean="0">
                <a:solidFill>
                  <a:schemeClr val="bg1"/>
                </a:solidFill>
              </a:rPr>
              <a:t>γραμματικοί τύποι μιας λέξης που έχουν ακουστεί.  Παιδί δεν μπορεί ακόμη να χρησιμοποιήσει περισσότερους από ένα γραμματικό τύπο μιας λέξης,  π.χ.  </a:t>
            </a:r>
          </a:p>
          <a:p>
            <a:pPr lvl="1" eaLnBrk="1" hangingPunct="1">
              <a:lnSpc>
                <a:spcPct val="90000"/>
              </a:lnSpc>
            </a:pPr>
            <a:r>
              <a:rPr lang="el-GR" altLang="el-GR" sz="2400" b="1" i="1" smtClean="0">
                <a:solidFill>
                  <a:schemeClr val="bg1"/>
                </a:solidFill>
              </a:rPr>
              <a:t>λουλούγια</a:t>
            </a:r>
            <a:r>
              <a:rPr lang="el-GR" altLang="el-GR" sz="2400" b="1" smtClean="0">
                <a:solidFill>
                  <a:schemeClr val="bg1"/>
                </a:solidFill>
              </a:rPr>
              <a:t> (αλλά όχι </a:t>
            </a:r>
            <a:r>
              <a:rPr lang="el-GR" altLang="el-GR" sz="2400" b="1" i="1" smtClean="0">
                <a:solidFill>
                  <a:schemeClr val="bg1"/>
                </a:solidFill>
              </a:rPr>
              <a:t>λουλούδι</a:t>
            </a:r>
            <a:r>
              <a:rPr lang="el-GR" altLang="el-GR" sz="2400" b="1" smtClean="0">
                <a:solidFill>
                  <a:schemeClr val="bg1"/>
                </a:solidFill>
              </a:rPr>
              <a:t>)</a:t>
            </a:r>
          </a:p>
          <a:p>
            <a:pPr lvl="1" eaLnBrk="1" hangingPunct="1">
              <a:lnSpc>
                <a:spcPct val="90000"/>
              </a:lnSpc>
            </a:pPr>
            <a:r>
              <a:rPr lang="el-GR" altLang="el-GR" sz="2400" b="1" i="1" smtClean="0">
                <a:solidFill>
                  <a:schemeClr val="bg1"/>
                </a:solidFill>
              </a:rPr>
              <a:t>πάει</a:t>
            </a:r>
            <a:r>
              <a:rPr lang="el-GR" altLang="el-GR" sz="2400" b="1" smtClean="0">
                <a:solidFill>
                  <a:schemeClr val="bg1"/>
                </a:solidFill>
              </a:rPr>
              <a:t> (αλλά όχι </a:t>
            </a:r>
            <a:r>
              <a:rPr lang="el-GR" altLang="el-GR" sz="2400" b="1" i="1" smtClean="0">
                <a:solidFill>
                  <a:schemeClr val="bg1"/>
                </a:solidFill>
              </a:rPr>
              <a:t>πάω</a:t>
            </a:r>
            <a:r>
              <a:rPr lang="el-GR" altLang="el-GR" sz="2400" b="1" smtClean="0">
                <a:solidFill>
                  <a:schemeClr val="bg1"/>
                </a:solidFill>
              </a:rPr>
              <a:t> ή </a:t>
            </a:r>
            <a:r>
              <a:rPr lang="el-GR" altLang="el-GR" sz="2400" b="1" i="1" smtClean="0">
                <a:solidFill>
                  <a:schemeClr val="bg1"/>
                </a:solidFill>
              </a:rPr>
              <a:t>πήγαμε</a:t>
            </a:r>
            <a:r>
              <a:rPr lang="el-GR" altLang="el-GR" sz="2400" b="1" smtClean="0">
                <a:solidFill>
                  <a:schemeClr val="bg1"/>
                </a:solidFill>
              </a:rPr>
              <a:t>)</a:t>
            </a:r>
          </a:p>
          <a:p>
            <a:pPr eaLnBrk="1" hangingPunct="1">
              <a:lnSpc>
                <a:spcPct val="90000"/>
              </a:lnSpc>
              <a:buFontTx/>
              <a:buNone/>
            </a:pPr>
            <a:r>
              <a:rPr lang="el-GR" altLang="el-GR" sz="2400" b="1" u="sng" smtClean="0">
                <a:solidFill>
                  <a:srgbClr val="66FF99"/>
                </a:solidFill>
              </a:rPr>
              <a:t>Ασταθής φάση</a:t>
            </a:r>
            <a:r>
              <a:rPr lang="el-GR" altLang="el-GR" sz="2400" b="1" smtClean="0">
                <a:solidFill>
                  <a:srgbClr val="FFCC66"/>
                </a:solidFill>
              </a:rPr>
              <a:t>: </a:t>
            </a:r>
            <a:r>
              <a:rPr lang="el-GR" altLang="el-GR" sz="2400" b="1" smtClean="0">
                <a:solidFill>
                  <a:schemeClr val="bg1"/>
                </a:solidFill>
              </a:rPr>
              <a:t>Πρώτοι </a:t>
            </a:r>
            <a:r>
              <a:rPr lang="el-GR" altLang="el-GR" sz="2400" b="1" smtClean="0">
                <a:solidFill>
                  <a:schemeClr val="bg1"/>
                </a:solidFill>
                <a:sym typeface="Wingdings" panose="05000000000000000000" pitchFamily="2" charset="2"/>
              </a:rPr>
              <a:t>μορφολογικά διαφορετικοί τύποι, π.χ. ενικός /πληθυντικός ουσιαστικών, αόριστος /ενεστώτας ρημάτων.  </a:t>
            </a:r>
          </a:p>
          <a:p>
            <a:pPr eaLnBrk="1" hangingPunct="1">
              <a:lnSpc>
                <a:spcPct val="90000"/>
              </a:lnSpc>
              <a:buFontTx/>
              <a:buNone/>
            </a:pPr>
            <a:r>
              <a:rPr lang="el-GR" altLang="el-GR" sz="2400" b="1" u="sng" smtClean="0">
                <a:solidFill>
                  <a:srgbClr val="66FF99"/>
                </a:solidFill>
                <a:sym typeface="Wingdings" panose="05000000000000000000" pitchFamily="2" charset="2"/>
              </a:rPr>
              <a:t>«Δύσκαμπτη» γραμματική</a:t>
            </a:r>
            <a:r>
              <a:rPr lang="el-GR" altLang="el-GR" sz="2400" b="1" smtClean="0">
                <a:solidFill>
                  <a:srgbClr val="FFCC66"/>
                </a:solidFill>
                <a:sym typeface="Wingdings" panose="05000000000000000000" pitchFamily="2" charset="2"/>
              </a:rPr>
              <a:t>:</a:t>
            </a:r>
            <a:r>
              <a:rPr lang="el-GR" altLang="el-GR" sz="2400" b="1" smtClean="0">
                <a:solidFill>
                  <a:schemeClr val="bg1"/>
                </a:solidFill>
                <a:sym typeface="Wingdings" panose="05000000000000000000" pitchFamily="2" charset="2"/>
              </a:rPr>
              <a:t> Αυστηρή εφαρμογή κανόνων, με αποτέλεσμα ομαλοποιήσεις εξαιρέσεων ή ανώμαλων ρημάτων και ουσιαστικών (π.χ. </a:t>
            </a:r>
            <a:r>
              <a:rPr lang="el-GR" altLang="el-GR" sz="2400" b="1" i="1" smtClean="0">
                <a:solidFill>
                  <a:schemeClr val="bg1"/>
                </a:solidFill>
                <a:sym typeface="Wingdings" panose="05000000000000000000" pitchFamily="2" charset="2"/>
              </a:rPr>
              <a:t>έξερε</a:t>
            </a:r>
            <a:r>
              <a:rPr lang="el-GR" altLang="el-GR" sz="2400" b="1" smtClean="0">
                <a:solidFill>
                  <a:schemeClr val="bg1"/>
                </a:solidFill>
                <a:sym typeface="Wingdings" panose="05000000000000000000" pitchFamily="2" charset="2"/>
              </a:rPr>
              <a:t>, </a:t>
            </a:r>
            <a:r>
              <a:rPr lang="el-GR" altLang="el-GR" sz="2400" b="1" i="1" smtClean="0">
                <a:solidFill>
                  <a:schemeClr val="bg1"/>
                </a:solidFill>
                <a:sym typeface="Wingdings" panose="05000000000000000000" pitchFamily="2" charset="2"/>
              </a:rPr>
              <a:t>ήλθαν πολλοί κόσμοι</a:t>
            </a:r>
            <a:r>
              <a:rPr lang="el-GR" altLang="el-GR" sz="2400" b="1" smtClean="0">
                <a:solidFill>
                  <a:schemeClr val="bg1"/>
                </a:solidFill>
                <a:sym typeface="Wingdings" panose="05000000000000000000" pitchFamily="2" charset="2"/>
              </a:rPr>
              <a:t>).</a:t>
            </a:r>
          </a:p>
          <a:p>
            <a:pPr eaLnBrk="1" hangingPunct="1">
              <a:lnSpc>
                <a:spcPct val="90000"/>
              </a:lnSpc>
              <a:buFontTx/>
              <a:buNone/>
            </a:pPr>
            <a:r>
              <a:rPr lang="el-GR" altLang="el-GR" sz="2400" b="1" u="sng" smtClean="0">
                <a:solidFill>
                  <a:srgbClr val="66FF99"/>
                </a:solidFill>
                <a:sym typeface="Wingdings" panose="05000000000000000000" pitchFamily="2" charset="2"/>
              </a:rPr>
              <a:t>Συμβατική γραμματική  </a:t>
            </a:r>
            <a:r>
              <a:rPr lang="el-GR" altLang="el-GR" sz="2400" b="1" smtClean="0">
                <a:solidFill>
                  <a:schemeClr val="bg1"/>
                </a:solidFill>
                <a:sym typeface="Wingdings" panose="05000000000000000000" pitchFamily="2" charset="2"/>
              </a:rPr>
              <a:t>= μάθηση κανόνων και εξαιρέσεων.</a:t>
            </a:r>
            <a:endParaRPr lang="el-GR" altLang="el-GR" sz="2400" b="1"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E309C70-374A-4B78-876E-DA0CEC74529B}" type="slidenum">
              <a:rPr lang="es-ES" altLang="el-GR" sz="1400"/>
              <a:pPr>
                <a:spcBef>
                  <a:spcPct val="0"/>
                </a:spcBef>
                <a:buFontTx/>
                <a:buNone/>
              </a:pPr>
              <a:t>44</a:t>
            </a:fld>
            <a:endParaRPr lang="es-ES" altLang="el-GR" sz="1400"/>
          </a:p>
        </p:txBody>
      </p:sp>
      <p:sp>
        <p:nvSpPr>
          <p:cNvPr id="48130" name="Rectangle 2"/>
          <p:cNvSpPr>
            <a:spLocks noGrp="1" noChangeArrowheads="1"/>
          </p:cNvSpPr>
          <p:nvPr>
            <p:ph type="title"/>
          </p:nvPr>
        </p:nvSpPr>
        <p:spPr>
          <a:xfrm>
            <a:off x="0" y="214313"/>
            <a:ext cx="9144000" cy="785812"/>
          </a:xfrm>
        </p:spPr>
        <p:txBody>
          <a:bodyPr/>
          <a:lstStyle/>
          <a:p>
            <a:pPr eaLnBrk="1" hangingPunct="1">
              <a:defRPr/>
            </a:pPr>
            <a:r>
              <a:rPr lang="el-GR" sz="2800" b="1" u="sng" dirty="0" smtClean="0">
                <a:solidFill>
                  <a:srgbClr val="FFFF66"/>
                </a:solidFill>
                <a:effectLst>
                  <a:outerShdw blurRad="38100" dist="38100" dir="2700000" algn="tl">
                    <a:srgbClr val="000000"/>
                  </a:outerShdw>
                </a:effectLst>
                <a:cs typeface="Times New Roman" pitchFamily="18" charset="0"/>
              </a:rPr>
              <a:t>Πορεία ανάπτυξης γραμματικών κατηγοριών και μορφημάτων: </a:t>
            </a:r>
            <a:r>
              <a:rPr lang="el-GR" sz="2800" b="1" u="sng" dirty="0" smtClean="0">
                <a:solidFill>
                  <a:srgbClr val="66FF99"/>
                </a:solidFill>
                <a:effectLst>
                  <a:outerShdw blurRad="38100" dist="38100" dir="2700000" algn="tl">
                    <a:srgbClr val="000000"/>
                  </a:outerShdw>
                </a:effectLst>
                <a:cs typeface="Times New Roman" pitchFamily="18" charset="0"/>
              </a:rPr>
              <a:t>όχι τυχαία</a:t>
            </a:r>
            <a:endParaRPr lang="el-GR" sz="2800" b="1" u="sng" dirty="0" smtClean="0">
              <a:solidFill>
                <a:srgbClr val="66FF99"/>
              </a:solidFill>
              <a:effectLst>
                <a:outerShdw blurRad="38100" dist="38100" dir="2700000" algn="tl">
                  <a:srgbClr val="000000"/>
                </a:outerShdw>
              </a:effectLst>
              <a:cs typeface="Times New Roman" pitchFamily="18" charset="0"/>
              <a:sym typeface="Times New Roman" pitchFamily="18" charset="0"/>
            </a:endParaRPr>
          </a:p>
        </p:txBody>
      </p:sp>
      <p:sp>
        <p:nvSpPr>
          <p:cNvPr id="48131" name="Rectangle 3"/>
          <p:cNvSpPr>
            <a:spLocks noGrp="1" noChangeArrowheads="1"/>
          </p:cNvSpPr>
          <p:nvPr>
            <p:ph type="body" idx="1"/>
          </p:nvPr>
        </p:nvSpPr>
        <p:spPr>
          <a:xfrm>
            <a:off x="0" y="1295400"/>
            <a:ext cx="9144000" cy="5410200"/>
          </a:xfrm>
        </p:spPr>
        <p:txBody>
          <a:bodyPr/>
          <a:lstStyle/>
          <a:p>
            <a:pPr marL="0" indent="0" algn="ctr">
              <a:lnSpc>
                <a:spcPct val="90000"/>
              </a:lnSpc>
              <a:spcBef>
                <a:spcPct val="0"/>
              </a:spcBef>
              <a:buFontTx/>
              <a:buNone/>
              <a:defRPr/>
            </a:pPr>
            <a:r>
              <a:rPr lang="el-GR" sz="2800" b="1" u="sng" smtClean="0">
                <a:solidFill>
                  <a:schemeClr val="bg1"/>
                </a:solidFill>
                <a:cs typeface="Times New Roman" pitchFamily="18" charset="0"/>
                <a:sym typeface="Times New Roman" pitchFamily="18" charset="0"/>
              </a:rPr>
              <a:t>Κάποιες κατηγορίες πιο </a:t>
            </a:r>
            <a:r>
              <a:rPr lang="el-GR" sz="2800" b="1" u="sng" smtClean="0">
                <a:solidFill>
                  <a:schemeClr val="bg1"/>
                </a:solidFill>
                <a:sym typeface="Times New Roman" pitchFamily="18" charset="0"/>
              </a:rPr>
              <a:t>συχνές </a:t>
            </a:r>
            <a:r>
              <a:rPr lang="el-GR" sz="2800" b="1" u="sng" smtClean="0">
                <a:solidFill>
                  <a:schemeClr val="bg1"/>
                </a:solidFill>
                <a:cs typeface="Times New Roman" pitchFamily="18" charset="0"/>
                <a:sym typeface="Times New Roman" pitchFamily="18" charset="0"/>
              </a:rPr>
              <a:t>στις γλώσσες του κόσμου </a:t>
            </a:r>
            <a:endParaRPr lang="el-GR" sz="2800" b="1" u="sng" smtClean="0">
              <a:solidFill>
                <a:schemeClr val="bg1"/>
              </a:solidFill>
              <a:sym typeface="Times New Roman" pitchFamily="18" charset="0"/>
            </a:endParaRPr>
          </a:p>
          <a:p>
            <a:pPr marL="0" indent="0" algn="ctr">
              <a:lnSpc>
                <a:spcPct val="90000"/>
              </a:lnSpc>
              <a:spcBef>
                <a:spcPct val="0"/>
              </a:spcBef>
              <a:buFontTx/>
              <a:buNone/>
              <a:defRPr/>
            </a:pPr>
            <a:r>
              <a:rPr lang="el-GR" sz="2800" b="1" u="sng" smtClean="0">
                <a:solidFill>
                  <a:schemeClr val="bg1"/>
                </a:solidFill>
                <a:cs typeface="Times New Roman" pitchFamily="18" charset="0"/>
                <a:sym typeface="Times New Roman" pitchFamily="18" charset="0"/>
              </a:rPr>
              <a:t>και πιο πρώιμες στα</a:t>
            </a:r>
            <a:r>
              <a:rPr lang="el-GR" sz="2800" b="1" u="sng" smtClean="0">
                <a:solidFill>
                  <a:schemeClr val="bg1"/>
                </a:solidFill>
                <a:sym typeface="Times New Roman" pitchFamily="18" charset="0"/>
              </a:rPr>
              <a:t> </a:t>
            </a:r>
            <a:r>
              <a:rPr lang="el-GR" sz="2800" b="1" u="sng" smtClean="0">
                <a:solidFill>
                  <a:schemeClr val="bg1"/>
                </a:solidFill>
                <a:cs typeface="Times New Roman" pitchFamily="18" charset="0"/>
                <a:sym typeface="Times New Roman" pitchFamily="18" charset="0"/>
              </a:rPr>
              <a:t>παιδιά</a:t>
            </a:r>
            <a:r>
              <a:rPr lang="el-GR" sz="2800" smtClean="0">
                <a:solidFill>
                  <a:schemeClr val="bg1"/>
                </a:solidFill>
                <a:cs typeface="Times New Roman" pitchFamily="18" charset="0"/>
                <a:sym typeface="Times New Roman" pitchFamily="18" charset="0"/>
              </a:rPr>
              <a:t>.  </a:t>
            </a:r>
            <a:endParaRPr lang="el-GR" sz="2800" smtClean="0">
              <a:solidFill>
                <a:schemeClr val="bg1"/>
              </a:solidFill>
              <a:sym typeface="Times New Roman" pitchFamily="18" charset="0"/>
            </a:endParaRPr>
          </a:p>
          <a:p>
            <a:pPr marL="0" indent="0" algn="just">
              <a:lnSpc>
                <a:spcPct val="90000"/>
              </a:lnSpc>
              <a:spcBef>
                <a:spcPct val="0"/>
              </a:spcBef>
              <a:buFontTx/>
              <a:buNone/>
              <a:defRPr/>
            </a:pPr>
            <a:endParaRPr lang="el-GR" sz="2800" smtClean="0">
              <a:solidFill>
                <a:schemeClr val="bg1"/>
              </a:solidFill>
              <a:sym typeface="Times New Roman" pitchFamily="18" charset="0"/>
            </a:endParaRPr>
          </a:p>
          <a:p>
            <a:pPr marL="0" indent="0" algn="just">
              <a:lnSpc>
                <a:spcPct val="90000"/>
              </a:lnSpc>
              <a:spcBef>
                <a:spcPct val="0"/>
              </a:spcBef>
              <a:buFontTx/>
              <a:buNone/>
              <a:defRPr/>
            </a:pPr>
            <a:r>
              <a:rPr lang="el-GR" sz="2400" smtClean="0">
                <a:solidFill>
                  <a:schemeClr val="bg1"/>
                </a:solidFill>
                <a:sym typeface="Times New Roman" pitchFamily="18" charset="0"/>
              </a:rPr>
              <a:t>Π.χ. για Ρήμα: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Τροπ</a:t>
            </a:r>
            <a:r>
              <a:rPr lang="el-GR" sz="2400" b="1" smtClean="0">
                <a:solidFill>
                  <a:srgbClr val="FFCC66"/>
                </a:solidFill>
                <a:effectLst>
                  <a:outerShdw blurRad="38100" dist="38100" dir="2700000" algn="tl">
                    <a:srgbClr val="000000"/>
                  </a:outerShdw>
                </a:effectLst>
                <a:sym typeface="Times New Roman" pitchFamily="18" charset="0"/>
              </a:rPr>
              <a:t>ικότητα (εγκλίσεις)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&gt; Π</a:t>
            </a:r>
            <a:r>
              <a:rPr lang="el-GR" sz="2400" b="1" smtClean="0">
                <a:solidFill>
                  <a:srgbClr val="FFCC66"/>
                </a:solidFill>
                <a:effectLst>
                  <a:outerShdw blurRad="38100" dist="38100" dir="2700000" algn="tl">
                    <a:srgbClr val="000000"/>
                  </a:outerShdw>
                </a:effectLst>
                <a:sym typeface="Times New Roman" pitchFamily="18" charset="0"/>
              </a:rPr>
              <a:t>οιόν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Ε</a:t>
            </a:r>
            <a:r>
              <a:rPr lang="el-GR" sz="2400" b="1" smtClean="0">
                <a:solidFill>
                  <a:srgbClr val="FFCC66"/>
                </a:solidFill>
                <a:effectLst>
                  <a:outerShdw blurRad="38100" dist="38100" dir="2700000" algn="tl">
                    <a:srgbClr val="000000"/>
                  </a:outerShdw>
                </a:effectLst>
                <a:sym typeface="Times New Roman" pitchFamily="18" charset="0"/>
              </a:rPr>
              <a:t>νέργειας (θεματικές αντιθέσεις)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&gt;</a:t>
            </a:r>
            <a:r>
              <a:rPr lang="el-GR" sz="2400" b="1" smtClean="0">
                <a:solidFill>
                  <a:srgbClr val="FFCC66"/>
                </a:solidFill>
                <a:effectLst>
                  <a:outerShdw blurRad="38100" dist="38100" dir="2700000" algn="tl">
                    <a:srgbClr val="000000"/>
                  </a:outerShdw>
                </a:effectLst>
                <a:sym typeface="Times New Roman" pitchFamily="18" charset="0"/>
              </a:rPr>
              <a:t>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Χρόνος</a:t>
            </a:r>
            <a:r>
              <a:rPr lang="el-GR" sz="2400" b="1" smtClean="0">
                <a:solidFill>
                  <a:srgbClr val="FFCC66"/>
                </a:solidFill>
                <a:effectLst>
                  <a:outerShdw blurRad="38100" dist="38100" dir="2700000" algn="tl">
                    <a:srgbClr val="000000"/>
                  </a:outerShdw>
                </a:effectLst>
                <a:sym typeface="Times New Roman" pitchFamily="18" charset="0"/>
              </a:rPr>
              <a:t>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&gt;</a:t>
            </a:r>
            <a:r>
              <a:rPr lang="el-GR" sz="2400" b="1" smtClean="0">
                <a:solidFill>
                  <a:srgbClr val="FFCC66"/>
                </a:solidFill>
                <a:effectLst>
                  <a:outerShdw blurRad="38100" dist="38100" dir="2700000" algn="tl">
                    <a:srgbClr val="000000"/>
                  </a:outerShdw>
                </a:effectLst>
                <a:sym typeface="Times New Roman" pitchFamily="18" charset="0"/>
              </a:rPr>
              <a:t>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Φωνή &gt;</a:t>
            </a:r>
            <a:r>
              <a:rPr lang="el-GR" sz="2400" b="1" smtClean="0">
                <a:solidFill>
                  <a:srgbClr val="FFCC66"/>
                </a:solidFill>
                <a:effectLst>
                  <a:outerShdw blurRad="38100" dist="38100" dir="2700000" algn="tl">
                    <a:srgbClr val="000000"/>
                  </a:outerShdw>
                </a:effectLst>
                <a:sym typeface="Times New Roman" pitchFamily="18" charset="0"/>
              </a:rPr>
              <a:t>  </a:t>
            </a:r>
            <a:r>
              <a:rPr lang="el-GR" sz="2400" b="1" smtClean="0">
                <a:solidFill>
                  <a:srgbClr val="FFCC66"/>
                </a:solidFill>
                <a:effectLst>
                  <a:outerShdw blurRad="38100" dist="38100" dir="2700000" algn="tl">
                    <a:srgbClr val="000000"/>
                  </a:outerShdw>
                </a:effectLst>
                <a:cs typeface="Times New Roman" pitchFamily="18" charset="0"/>
                <a:sym typeface="Times New Roman" pitchFamily="18" charset="0"/>
              </a:rPr>
              <a:t>Πρόσωπο-Αριθμός</a:t>
            </a:r>
          </a:p>
          <a:p>
            <a:pPr marL="0" indent="0" algn="just">
              <a:lnSpc>
                <a:spcPct val="90000"/>
              </a:lnSpc>
              <a:spcBef>
                <a:spcPct val="0"/>
              </a:spcBef>
              <a:buFontTx/>
              <a:buNone/>
              <a:defRPr/>
            </a:pPr>
            <a:r>
              <a:rPr lang="el-GR" sz="2400" smtClean="0">
                <a:solidFill>
                  <a:schemeClr val="bg1"/>
                </a:solidFill>
                <a:sym typeface="Times New Roman" pitchFamily="18" charset="0"/>
              </a:rPr>
              <a:t>δηλ</a:t>
            </a:r>
            <a:r>
              <a:rPr lang="el-GR" sz="2300" smtClean="0">
                <a:solidFill>
                  <a:schemeClr val="bg1"/>
                </a:solidFill>
                <a:sym typeface="Times New Roman" pitchFamily="18" charset="0"/>
              </a:rPr>
              <a:t>. διαφοροποιήσεις οριστικής, υποτακτικής, προστακτικής έγκλισης </a:t>
            </a:r>
          </a:p>
          <a:p>
            <a:pPr marL="0" indent="0" algn="just">
              <a:lnSpc>
                <a:spcPct val="90000"/>
              </a:lnSpc>
              <a:spcBef>
                <a:spcPct val="0"/>
              </a:spcBef>
              <a:buFontTx/>
              <a:buNone/>
              <a:defRPr/>
            </a:pPr>
            <a:r>
              <a:rPr lang="el-GR" sz="2300" smtClean="0">
                <a:solidFill>
                  <a:schemeClr val="bg1"/>
                </a:solidFill>
                <a:sym typeface="Times New Roman" pitchFamily="18" charset="0"/>
              </a:rPr>
              <a:t>	&gt; διαφοροποιήσεις αοριστικού/ενεστωτικού θέματος  </a:t>
            </a:r>
          </a:p>
          <a:p>
            <a:pPr marL="0" indent="0" algn="just">
              <a:lnSpc>
                <a:spcPct val="90000"/>
              </a:lnSpc>
              <a:spcBef>
                <a:spcPct val="0"/>
              </a:spcBef>
              <a:buFontTx/>
              <a:buNone/>
              <a:defRPr/>
            </a:pPr>
            <a:r>
              <a:rPr lang="el-GR" sz="2300" smtClean="0">
                <a:solidFill>
                  <a:schemeClr val="bg1"/>
                </a:solidFill>
                <a:sym typeface="Times New Roman" pitchFamily="18" charset="0"/>
              </a:rPr>
              <a:t>	&gt; διαφοροποιήσεις αορίστου, ενεστώτα κ.λπ. </a:t>
            </a:r>
          </a:p>
          <a:p>
            <a:pPr marL="0" indent="0" algn="just">
              <a:lnSpc>
                <a:spcPct val="90000"/>
              </a:lnSpc>
              <a:spcBef>
                <a:spcPct val="0"/>
              </a:spcBef>
              <a:buFontTx/>
              <a:buNone/>
              <a:defRPr/>
            </a:pPr>
            <a:r>
              <a:rPr lang="el-GR" sz="2300" smtClean="0">
                <a:solidFill>
                  <a:schemeClr val="bg1"/>
                </a:solidFill>
                <a:sym typeface="Times New Roman" pitchFamily="18" charset="0"/>
              </a:rPr>
              <a:t>	&gt; ενεργητική και παθητική φωνή </a:t>
            </a:r>
          </a:p>
          <a:p>
            <a:pPr marL="0" indent="0" algn="just">
              <a:lnSpc>
                <a:spcPct val="90000"/>
              </a:lnSpc>
              <a:spcBef>
                <a:spcPct val="0"/>
              </a:spcBef>
              <a:buFontTx/>
              <a:buNone/>
              <a:defRPr/>
            </a:pPr>
            <a:r>
              <a:rPr lang="el-GR" sz="2300" smtClean="0">
                <a:solidFill>
                  <a:schemeClr val="bg1"/>
                </a:solidFill>
                <a:sym typeface="Times New Roman" pitchFamily="18" charset="0"/>
              </a:rPr>
              <a:t>	&gt; πρόσωπο και αριθμός  </a:t>
            </a:r>
            <a:r>
              <a:rPr lang="el-GR" sz="2300" smtClean="0">
                <a:solidFill>
                  <a:schemeClr val="bg1"/>
                </a:solidFill>
                <a:cs typeface="Times New Roman" pitchFamily="18" charset="0"/>
                <a:sym typeface="Times New Roman" pitchFamily="18" charset="0"/>
              </a:rPr>
              <a:t>  </a:t>
            </a:r>
          </a:p>
          <a:p>
            <a:pPr marL="0" indent="0" algn="just">
              <a:lnSpc>
                <a:spcPct val="70000"/>
              </a:lnSpc>
              <a:spcBef>
                <a:spcPct val="0"/>
              </a:spcBef>
              <a:buFontTx/>
              <a:buNone/>
              <a:defRPr/>
            </a:pPr>
            <a:r>
              <a:rPr lang="el-GR" sz="2300" smtClean="0">
                <a:solidFill>
                  <a:schemeClr val="bg1"/>
                </a:solidFill>
                <a:sym typeface="Times New Roman" pitchFamily="18" charset="0"/>
              </a:rPr>
              <a:t>	</a:t>
            </a:r>
          </a:p>
          <a:p>
            <a:pPr marL="765175" lvl="1">
              <a:lnSpc>
                <a:spcPct val="90000"/>
              </a:lnSpc>
              <a:spcBef>
                <a:spcPct val="0"/>
              </a:spcBef>
              <a:buFontTx/>
              <a:buNone/>
              <a:defRPr/>
            </a:pPr>
            <a:r>
              <a:rPr lang="el-GR" sz="2300" smtClean="0">
                <a:solidFill>
                  <a:schemeClr val="bg1"/>
                </a:solidFill>
                <a:cs typeface="Times New Roman" pitchFamily="18" charset="0"/>
                <a:sym typeface="Times New Roman" pitchFamily="18" charset="0"/>
              </a:rPr>
              <a:t>Πρόσωπο/Αριθμός: λιγότερο απαραίτητες, γιατί δηλώνονται με άλλους τρόπους</a:t>
            </a:r>
            <a:r>
              <a:rPr lang="el-GR" sz="2300" smtClean="0">
                <a:solidFill>
                  <a:schemeClr val="bg1"/>
                </a:solidFill>
                <a:sym typeface="Times New Roman" pitchFamily="18" charset="0"/>
              </a:rPr>
              <a:t>, δηλ. μέσα από προσωπικές αντωνυμίες και ουσιαστικά στο ρόλο υποκειμένου. </a:t>
            </a:r>
            <a:r>
              <a:rPr lang="el-GR" sz="2300" smtClean="0">
                <a:solidFill>
                  <a:schemeClr val="bg1"/>
                </a:solidFill>
                <a:cs typeface="Times New Roman" pitchFamily="18" charset="0"/>
                <a:sym typeface="Times New Roman" pitchFamily="18" charset="0"/>
              </a:rPr>
              <a:t>Έτσι γραμματικές καταλήξεις</a:t>
            </a:r>
            <a:r>
              <a:rPr lang="el-GR" sz="2300" smtClean="0">
                <a:solidFill>
                  <a:schemeClr val="bg1"/>
                </a:solidFill>
                <a:sym typeface="Times New Roman" pitchFamily="18" charset="0"/>
              </a:rPr>
              <a:t> προσώπου και αριθμού μπορεί να είναι </a:t>
            </a:r>
            <a:r>
              <a:rPr lang="el-GR" sz="2300" smtClean="0">
                <a:solidFill>
                  <a:schemeClr val="bg1"/>
                </a:solidFill>
                <a:cs typeface="Times New Roman" pitchFamily="18" charset="0"/>
                <a:sym typeface="Times New Roman" pitchFamily="18" charset="0"/>
              </a:rPr>
              <a:t>πλεοναστικές. </a:t>
            </a:r>
            <a:r>
              <a:rPr lang="el-GR" sz="2300" smtClean="0">
                <a:solidFill>
                  <a:schemeClr val="bg1"/>
                </a:solidFill>
                <a:sym typeface="Times New Roman" pitchFamily="18" charset="0"/>
              </a:rPr>
              <a:t>Ενδεικτικά τα λάθη των παιδιών και η απουσία τους στην ομιλία.</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54D4D22-7971-4FFF-BB54-55709E28F11D}" type="slidenum">
              <a:rPr lang="es-ES" altLang="el-GR" sz="1400"/>
              <a:pPr>
                <a:spcBef>
                  <a:spcPct val="0"/>
                </a:spcBef>
                <a:buFontTx/>
                <a:buNone/>
              </a:pPr>
              <a:t>45</a:t>
            </a:fld>
            <a:endParaRPr lang="es-ES" altLang="el-GR" sz="1400"/>
          </a:p>
        </p:txBody>
      </p:sp>
      <p:sp>
        <p:nvSpPr>
          <p:cNvPr id="15362" name="Rectangle 2"/>
          <p:cNvSpPr>
            <a:spLocks noChangeArrowheads="1"/>
          </p:cNvSpPr>
          <p:nvPr/>
        </p:nvSpPr>
        <p:spPr bwMode="auto">
          <a:xfrm>
            <a:off x="228600" y="260350"/>
            <a:ext cx="8915400" cy="6119813"/>
          </a:xfrm>
          <a:prstGeom prst="rect">
            <a:avLst/>
          </a:prstGeom>
          <a:noFill/>
          <a:ln w="9525">
            <a:noFill/>
            <a:miter lim="800000"/>
            <a:headEnd/>
            <a:tailEnd/>
          </a:ln>
          <a:effectLst/>
        </p:spPr>
        <p:txBody>
          <a:bodyPr>
            <a:spAutoFit/>
          </a:bodyPr>
          <a:lstStyle/>
          <a:p>
            <a:pPr algn="just" eaLnBrk="1" hangingPunct="1">
              <a:buFontTx/>
              <a:buChar char="•"/>
              <a:defRPr/>
            </a:pPr>
            <a:endParaRPr lang="el-GR">
              <a:solidFill>
                <a:schemeClr val="bg1"/>
              </a:solidFill>
              <a:cs typeface="Times New Roman" pitchFamily="18" charset="0"/>
            </a:endParaRPr>
          </a:p>
          <a:p>
            <a:pPr eaLnBrk="1" hangingPunct="1">
              <a:defRPr/>
            </a:pPr>
            <a:r>
              <a:rPr lang="es-ES">
                <a:solidFill>
                  <a:srgbClr val="66FF99"/>
                </a:solidFill>
                <a:cs typeface="Times New Roman" pitchFamily="18" charset="0"/>
              </a:rPr>
              <a:t> </a:t>
            </a:r>
            <a:r>
              <a:rPr lang="el-GR" sz="2800" b="1" u="sng">
                <a:solidFill>
                  <a:srgbClr val="66FF99"/>
                </a:solidFill>
                <a:cs typeface="Times New Roman" pitchFamily="18" charset="0"/>
              </a:rPr>
              <a:t>Όχι τυχαία τα συνηθέστερα </a:t>
            </a:r>
            <a:r>
              <a:rPr lang="el-GR" sz="2800" b="1" u="sng">
                <a:solidFill>
                  <a:srgbClr val="66FF99"/>
                </a:solidFill>
                <a:effectLst>
                  <a:outerShdw blurRad="38100" dist="38100" dir="2700000" algn="tl">
                    <a:srgbClr val="000000"/>
                  </a:outerShdw>
                </a:effectLst>
                <a:cs typeface="Times New Roman" pitchFamily="18" charset="0"/>
              </a:rPr>
              <a:t>ρηματικά λάθη</a:t>
            </a:r>
            <a:r>
              <a:rPr lang="el-GR" sz="2800" b="1" u="sng">
                <a:solidFill>
                  <a:srgbClr val="66FF99"/>
                </a:solidFill>
                <a:cs typeface="Times New Roman" pitchFamily="18" charset="0"/>
              </a:rPr>
              <a:t> των παιδιών</a:t>
            </a:r>
          </a:p>
          <a:p>
            <a:pPr marL="623888" lvl="1" eaLnBrk="1" hangingPunct="1">
              <a:defRPr/>
            </a:pPr>
            <a:r>
              <a:rPr lang="el-GR" b="1">
                <a:solidFill>
                  <a:schemeClr val="bg1"/>
                </a:solidFill>
                <a:cs typeface="Times New Roman" pitchFamily="18" charset="0"/>
              </a:rPr>
              <a:t>(όπως και ξένων που μαθαίνουν ελληνικά): </a:t>
            </a:r>
          </a:p>
          <a:p>
            <a:pPr marL="815975" lvl="2" indent="-358775" eaLnBrk="1" hangingPunct="1">
              <a:buFontTx/>
              <a:buChar char="•"/>
              <a:defRPr/>
            </a:pPr>
            <a:r>
              <a:rPr lang="el-GR" b="1">
                <a:solidFill>
                  <a:schemeClr val="bg1"/>
                </a:solidFill>
                <a:cs typeface="Times New Roman" pitchFamily="18" charset="0"/>
              </a:rPr>
              <a:t>Πρόσωπο και αριθμός μέσα από αντωνυμία σε σημείο όχι απαραίτητο: π.χ. </a:t>
            </a:r>
            <a:r>
              <a:rPr lang="el-GR" b="1" i="1">
                <a:solidFill>
                  <a:schemeClr val="bg1"/>
                </a:solidFill>
                <a:cs typeface="Times New Roman" pitchFamily="18" charset="0"/>
              </a:rPr>
              <a:t>φεύγει οι νάνοι</a:t>
            </a:r>
            <a:r>
              <a:rPr lang="el-GR" b="1">
                <a:solidFill>
                  <a:schemeClr val="bg1"/>
                </a:solidFill>
                <a:cs typeface="Times New Roman" pitchFamily="18" charset="0"/>
              </a:rPr>
              <a:t>,</a:t>
            </a:r>
            <a:r>
              <a:rPr lang="el-GR" b="1" i="1">
                <a:solidFill>
                  <a:schemeClr val="bg1"/>
                </a:solidFill>
                <a:cs typeface="Times New Roman" pitchFamily="18" charset="0"/>
              </a:rPr>
              <a:t> και οι δύο σκότωσε το πουλάκι</a:t>
            </a:r>
            <a:r>
              <a:rPr lang="el-GR" b="1">
                <a:solidFill>
                  <a:schemeClr val="bg1"/>
                </a:solidFill>
                <a:cs typeface="Times New Roman" pitchFamily="18" charset="0"/>
              </a:rPr>
              <a:t>,</a:t>
            </a:r>
            <a:r>
              <a:rPr lang="el-GR" b="1" i="1">
                <a:solidFill>
                  <a:schemeClr val="bg1"/>
                </a:solidFill>
                <a:cs typeface="Times New Roman" pitchFamily="18" charset="0"/>
              </a:rPr>
              <a:t> ακούει εγώ</a:t>
            </a:r>
            <a:r>
              <a:rPr lang="el-GR" b="1">
                <a:solidFill>
                  <a:schemeClr val="bg1"/>
                </a:solidFill>
                <a:cs typeface="Times New Roman" pitchFamily="18" charset="0"/>
              </a:rPr>
              <a:t>,</a:t>
            </a:r>
            <a:r>
              <a:rPr lang="el-GR" b="1" i="1">
                <a:solidFill>
                  <a:schemeClr val="bg1"/>
                </a:solidFill>
                <a:cs typeface="Times New Roman" pitchFamily="18" charset="0"/>
              </a:rPr>
              <a:t> εσύ εν έχει</a:t>
            </a:r>
            <a:endParaRPr lang="el-GR" b="1">
              <a:solidFill>
                <a:schemeClr val="bg1"/>
              </a:solidFill>
              <a:cs typeface="Times New Roman" pitchFamily="18" charset="0"/>
            </a:endParaRPr>
          </a:p>
          <a:p>
            <a:pPr marL="815975" lvl="2" indent="-358775">
              <a:buFontTx/>
              <a:buChar char="•"/>
              <a:defRPr/>
            </a:pPr>
            <a:r>
              <a:rPr lang="el-GR" b="1">
                <a:solidFill>
                  <a:schemeClr val="bg1"/>
                </a:solidFill>
                <a:cs typeface="Times New Roman" pitchFamily="18" charset="0"/>
              </a:rPr>
              <a:t>Φωνή: </a:t>
            </a:r>
            <a:r>
              <a:rPr lang="el-GR" b="1" i="1">
                <a:solidFill>
                  <a:schemeClr val="bg1"/>
                </a:solidFill>
                <a:cs typeface="Times New Roman" pitchFamily="18" charset="0"/>
              </a:rPr>
              <a:t>φένει</a:t>
            </a:r>
            <a:r>
              <a:rPr lang="el-GR" b="1">
                <a:solidFill>
                  <a:schemeClr val="bg1"/>
                </a:solidFill>
                <a:cs typeface="Times New Roman" pitchFamily="18" charset="0"/>
              </a:rPr>
              <a:t>,</a:t>
            </a:r>
            <a:r>
              <a:rPr lang="el-GR" b="1" i="1">
                <a:solidFill>
                  <a:schemeClr val="bg1"/>
                </a:solidFill>
                <a:cs typeface="Times New Roman" pitchFamily="18" charset="0"/>
              </a:rPr>
              <a:t> πλένει</a:t>
            </a:r>
            <a:endParaRPr lang="el-GR" b="1">
              <a:solidFill>
                <a:schemeClr val="bg1"/>
              </a:solidFill>
              <a:cs typeface="Times New Roman" pitchFamily="18" charset="0"/>
            </a:endParaRPr>
          </a:p>
          <a:p>
            <a:pPr algn="just">
              <a:defRPr/>
            </a:pPr>
            <a:r>
              <a:rPr lang="el-GR" sz="2800" b="1">
                <a:solidFill>
                  <a:schemeClr val="bg1"/>
                </a:solidFill>
                <a:cs typeface="Times New Roman" pitchFamily="18" charset="0"/>
              </a:rPr>
              <a:t> </a:t>
            </a:r>
          </a:p>
          <a:p>
            <a:pPr algn="just">
              <a:defRPr/>
            </a:pPr>
            <a:r>
              <a:rPr lang="es-ES" sz="2800" b="1">
                <a:solidFill>
                  <a:schemeClr val="bg1"/>
                </a:solidFill>
                <a:cs typeface="Times New Roman" pitchFamily="18" charset="0"/>
              </a:rPr>
              <a:t> </a:t>
            </a:r>
            <a:r>
              <a:rPr lang="el-GR" sz="2800" b="1" u="sng">
                <a:solidFill>
                  <a:srgbClr val="66FF99"/>
                </a:solidFill>
                <a:cs typeface="Times New Roman" pitchFamily="18" charset="0"/>
              </a:rPr>
              <a:t>Πορεία ανάπτυξης </a:t>
            </a:r>
            <a:r>
              <a:rPr lang="el-GR" sz="2800" b="1">
                <a:solidFill>
                  <a:srgbClr val="66FF99"/>
                </a:solidFill>
                <a:cs typeface="Times New Roman" pitchFamily="18" charset="0"/>
              </a:rPr>
              <a:t>επίσης όχι τυχαία: </a:t>
            </a:r>
          </a:p>
          <a:p>
            <a:pPr marL="815975" lvl="2" indent="-358775" algn="just">
              <a:buFontTx/>
              <a:buChar char="•"/>
              <a:defRPr/>
            </a:pPr>
            <a:r>
              <a:rPr lang="el-GR" b="1">
                <a:solidFill>
                  <a:schemeClr val="bg1"/>
                </a:solidFill>
                <a:cs typeface="Times New Roman" pitchFamily="18" charset="0"/>
              </a:rPr>
              <a:t>Τρίτο πρόσωπο πρώτο σε πολλές γλώσσες</a:t>
            </a:r>
          </a:p>
          <a:p>
            <a:pPr marL="815975" lvl="2" indent="-358775" algn="just">
              <a:buFontTx/>
              <a:buChar char="•"/>
              <a:defRPr/>
            </a:pPr>
            <a:r>
              <a:rPr lang="el-GR" b="1">
                <a:solidFill>
                  <a:schemeClr val="bg1"/>
                </a:solidFill>
                <a:cs typeface="Times New Roman" pitchFamily="18" charset="0"/>
              </a:rPr>
              <a:t>Ενεστώτας/Αόριστος  &gt; Παρατατικός  &gt; Παρακείμενος &gt;</a:t>
            </a:r>
            <a:endParaRPr lang="es-ES" b="1">
              <a:solidFill>
                <a:schemeClr val="bg1"/>
              </a:solidFill>
              <a:cs typeface="Times New Roman" pitchFamily="18" charset="0"/>
            </a:endParaRPr>
          </a:p>
          <a:p>
            <a:pPr>
              <a:defRPr/>
            </a:pPr>
            <a:r>
              <a:rPr lang="el-GR" b="1">
                <a:solidFill>
                  <a:schemeClr val="bg1"/>
                </a:solidFill>
                <a:cs typeface="Times New Roman" pitchFamily="18" charset="0"/>
              </a:rPr>
              <a:t>	Μέλλοντας και Υπερσυντέλικος    </a:t>
            </a:r>
            <a:endParaRPr lang="es-ES" b="1">
              <a:solidFill>
                <a:schemeClr val="bg1"/>
              </a:solidFill>
              <a:cs typeface="Times New Roman" pitchFamily="18" charset="0"/>
            </a:endParaRPr>
          </a:p>
          <a:p>
            <a:pPr marL="815975" lvl="2" indent="-358775">
              <a:buFontTx/>
              <a:buChar char="•"/>
              <a:defRPr/>
            </a:pPr>
            <a:r>
              <a:rPr lang="el-GR" b="1">
                <a:solidFill>
                  <a:schemeClr val="bg1"/>
                </a:solidFill>
                <a:cs typeface="Times New Roman" pitchFamily="18" charset="0"/>
              </a:rPr>
              <a:t>Διαφοροποίηση Υποτακτικής/Μέλλοντα δύσκολη καταρχάς: </a:t>
            </a:r>
            <a:r>
              <a:rPr lang="el-GR" b="1" i="1">
                <a:solidFill>
                  <a:schemeClr val="bg1"/>
                </a:solidFill>
                <a:cs typeface="Times New Roman" pitchFamily="18" charset="0"/>
              </a:rPr>
              <a:t>φύγω</a:t>
            </a:r>
            <a:r>
              <a:rPr lang="el-GR" b="1">
                <a:solidFill>
                  <a:schemeClr val="bg1"/>
                </a:solidFill>
                <a:cs typeface="Times New Roman" pitchFamily="18" charset="0"/>
              </a:rPr>
              <a:t> &gt;  </a:t>
            </a:r>
            <a:r>
              <a:rPr lang="el-GR" b="1" i="1">
                <a:solidFill>
                  <a:schemeClr val="bg1"/>
                </a:solidFill>
                <a:cs typeface="Times New Roman" pitchFamily="18" charset="0"/>
              </a:rPr>
              <a:t>α φύγω </a:t>
            </a:r>
            <a:r>
              <a:rPr lang="el-GR" b="1">
                <a:solidFill>
                  <a:schemeClr val="bg1"/>
                </a:solidFill>
                <a:cs typeface="Times New Roman" pitchFamily="18" charset="0"/>
              </a:rPr>
              <a:t>&gt;  </a:t>
            </a:r>
            <a:r>
              <a:rPr lang="el-GR" b="1" i="1">
                <a:solidFill>
                  <a:schemeClr val="bg1"/>
                </a:solidFill>
                <a:cs typeface="Times New Roman" pitchFamily="18" charset="0"/>
              </a:rPr>
              <a:t>να φύγω </a:t>
            </a:r>
            <a:r>
              <a:rPr lang="el-GR" b="1">
                <a:solidFill>
                  <a:schemeClr val="bg1"/>
                </a:solidFill>
                <a:cs typeface="Times New Roman" pitchFamily="18" charset="0"/>
              </a:rPr>
              <a:t>&gt; </a:t>
            </a:r>
            <a:r>
              <a:rPr lang="el-GR" b="1" i="1">
                <a:solidFill>
                  <a:schemeClr val="bg1"/>
                </a:solidFill>
                <a:cs typeface="Times New Roman" pitchFamily="18" charset="0"/>
              </a:rPr>
              <a:t>θα φύγω </a:t>
            </a:r>
            <a:r>
              <a:rPr lang="el-GR" b="1">
                <a:solidFill>
                  <a:schemeClr val="bg1"/>
                </a:solidFill>
                <a:cs typeface="Times New Roman" pitchFamily="18" charset="0"/>
              </a:rPr>
              <a:t>(μέλλοντας μεταγενέστερος και ιστορικά) </a:t>
            </a:r>
            <a:endParaRPr lang="el-GR" b="1">
              <a:solidFill>
                <a:schemeClr val="bg1"/>
              </a:solidFill>
            </a:endParaRPr>
          </a:p>
          <a:p>
            <a:pPr>
              <a:defRPr/>
            </a:pPr>
            <a:endParaRPr lang="es-ES">
              <a:solidFill>
                <a:schemeClr val="bg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ADD9671-96C2-4C6F-B62B-76641F606580}" type="slidenum">
              <a:rPr lang="es-ES" altLang="el-GR" sz="1400"/>
              <a:pPr>
                <a:spcBef>
                  <a:spcPct val="0"/>
                </a:spcBef>
                <a:buFontTx/>
                <a:buNone/>
              </a:pPr>
              <a:t>46</a:t>
            </a:fld>
            <a:endParaRPr lang="es-ES" altLang="el-GR" sz="1400"/>
          </a:p>
        </p:txBody>
      </p:sp>
      <p:sp>
        <p:nvSpPr>
          <p:cNvPr id="16386" name="Rectangle 2"/>
          <p:cNvSpPr>
            <a:spLocks noChangeArrowheads="1"/>
          </p:cNvSpPr>
          <p:nvPr/>
        </p:nvSpPr>
        <p:spPr bwMode="auto">
          <a:xfrm>
            <a:off x="0" y="0"/>
            <a:ext cx="9144000" cy="6415088"/>
          </a:xfrm>
          <a:prstGeom prst="rect">
            <a:avLst/>
          </a:prstGeom>
          <a:noFill/>
          <a:ln w="9525">
            <a:noFill/>
            <a:miter lim="800000"/>
            <a:headEnd/>
            <a:tailEnd/>
          </a:ln>
          <a:effectLst/>
        </p:spPr>
        <p:txBody>
          <a:bodyPr>
            <a:spAutoFit/>
          </a:bodyPr>
          <a:lstStyle/>
          <a:p>
            <a:pPr marL="457200" indent="-457200" algn="ctr" eaLnBrk="1" hangingPunct="1">
              <a:defRPr/>
            </a:pPr>
            <a:r>
              <a:rPr lang="el-GR" sz="2800" b="1">
                <a:solidFill>
                  <a:srgbClr val="FFCC66"/>
                </a:solidFill>
                <a:cs typeface="Times New Roman" pitchFamily="18" charset="0"/>
              </a:rPr>
              <a:t>Μορφολογικά λάθη</a:t>
            </a:r>
          </a:p>
          <a:p>
            <a:pPr marL="457200" indent="-457200" algn="just" eaLnBrk="1" hangingPunct="1">
              <a:defRPr/>
            </a:pPr>
            <a:endParaRPr lang="el-GR" sz="900" b="1">
              <a:solidFill>
                <a:srgbClr val="FFCC66"/>
              </a:solidFill>
              <a:cs typeface="Times New Roman" pitchFamily="18" charset="0"/>
            </a:endParaRPr>
          </a:p>
          <a:p>
            <a:pPr marL="457200" indent="-457200" algn="ctr" eaLnBrk="1" hangingPunct="1">
              <a:defRPr/>
            </a:pPr>
            <a:r>
              <a:rPr lang="el-GR" sz="2800" b="1" u="sng">
                <a:solidFill>
                  <a:srgbClr val="66FF99"/>
                </a:solidFill>
                <a:cs typeface="Times New Roman" pitchFamily="18" charset="0"/>
              </a:rPr>
              <a:t>Δεν πρόκειται για ενδείξεις ανωριμότητας, </a:t>
            </a:r>
          </a:p>
          <a:p>
            <a:pPr marL="457200" indent="-457200" algn="ctr" eaLnBrk="1" hangingPunct="1">
              <a:defRPr/>
            </a:pPr>
            <a:r>
              <a:rPr lang="el-GR" sz="2800" b="1" u="sng">
                <a:solidFill>
                  <a:srgbClr val="66FF99"/>
                </a:solidFill>
                <a:cs typeface="Times New Roman" pitchFamily="18" charset="0"/>
              </a:rPr>
              <a:t>αλλά αντιθέτως γνώσης των μορφολογικών κανόνων</a:t>
            </a:r>
            <a:r>
              <a:rPr lang="el-GR" sz="2800" b="1" u="sng">
                <a:solidFill>
                  <a:schemeClr val="bg1"/>
                </a:solidFill>
                <a:cs typeface="Times New Roman" pitchFamily="18" charset="0"/>
              </a:rPr>
              <a:t> </a:t>
            </a:r>
          </a:p>
          <a:p>
            <a:pPr marL="457200" indent="-457200" algn="ctr" eaLnBrk="1" hangingPunct="1">
              <a:defRPr/>
            </a:pPr>
            <a:r>
              <a:rPr lang="el-GR" sz="2800" b="1">
                <a:solidFill>
                  <a:srgbClr val="66FF99"/>
                </a:solidFill>
                <a:cs typeface="Times New Roman" pitchFamily="18" charset="0"/>
              </a:rPr>
              <a:t>που εφαρμόζονται και στις εξαιρέσεις ή ανώμαλους τύπους</a:t>
            </a:r>
            <a:r>
              <a:rPr lang="el-GR" b="1">
                <a:solidFill>
                  <a:schemeClr val="bg1"/>
                </a:solidFill>
                <a:cs typeface="Times New Roman" pitchFamily="18" charset="0"/>
              </a:rPr>
              <a:t>  </a:t>
            </a:r>
          </a:p>
          <a:p>
            <a:pPr marL="457200" indent="-457200" algn="ctr" eaLnBrk="1" hangingPunct="1">
              <a:defRPr/>
            </a:pPr>
            <a:r>
              <a:rPr lang="el-GR" sz="2800" b="1">
                <a:solidFill>
                  <a:schemeClr val="bg1"/>
                </a:solidFill>
                <a:cs typeface="Times New Roman" pitchFamily="18" charset="0"/>
              </a:rPr>
              <a:t>Επειδή έχουν κάποια λογική, </a:t>
            </a:r>
          </a:p>
          <a:p>
            <a:pPr marL="457200" indent="-457200" algn="ctr" eaLnBrk="1" hangingPunct="1">
              <a:defRPr/>
            </a:pPr>
            <a:r>
              <a:rPr lang="el-GR" sz="2800" b="1">
                <a:solidFill>
                  <a:schemeClr val="bg1"/>
                </a:solidFill>
                <a:cs typeface="Times New Roman" pitchFamily="18" charset="0"/>
              </a:rPr>
              <a:t> οι τύποι των παιδιών έχουν παρατηρηθεί σε παλαιότερες  ιστορικές περιόδους μιας γλώσσας  και σε διαλέκτους </a:t>
            </a:r>
            <a:endParaRPr lang="el-GR" sz="2800" b="1">
              <a:solidFill>
                <a:schemeClr val="bg1"/>
              </a:solidFill>
            </a:endParaRPr>
          </a:p>
          <a:p>
            <a:pPr marL="457200" indent="-457200" algn="ctr">
              <a:defRPr/>
            </a:pPr>
            <a:r>
              <a:rPr lang="el-GR" b="1">
                <a:solidFill>
                  <a:schemeClr val="bg1"/>
                </a:solidFill>
                <a:cs typeface="Times New Roman" pitchFamily="18" charset="0"/>
              </a:rPr>
              <a:t>(π.χ. </a:t>
            </a:r>
            <a:r>
              <a:rPr lang="el-GR" b="1" i="1">
                <a:solidFill>
                  <a:schemeClr val="bg1"/>
                </a:solidFill>
                <a:cs typeface="Times New Roman" pitchFamily="18" charset="0"/>
              </a:rPr>
              <a:t>ήφερε</a:t>
            </a:r>
            <a:r>
              <a:rPr lang="el-GR" b="1">
                <a:solidFill>
                  <a:schemeClr val="bg1"/>
                </a:solidFill>
                <a:cs typeface="Times New Roman" pitchFamily="18" charset="0"/>
              </a:rPr>
              <a:t> συχνό σε διαλέκτους, </a:t>
            </a:r>
          </a:p>
          <a:p>
            <a:pPr marL="457200" indent="-457200" algn="ctr">
              <a:defRPr/>
            </a:pPr>
            <a:r>
              <a:rPr lang="el-GR" b="1" i="1">
                <a:solidFill>
                  <a:schemeClr val="bg1"/>
                </a:solidFill>
                <a:cs typeface="Times New Roman" pitchFamily="18" charset="0"/>
              </a:rPr>
              <a:t>επήγαινε</a:t>
            </a:r>
            <a:r>
              <a:rPr lang="el-GR" b="1">
                <a:solidFill>
                  <a:schemeClr val="bg1"/>
                </a:solidFill>
                <a:cs typeface="Times New Roman" pitchFamily="18" charset="0"/>
              </a:rPr>
              <a:t> συνηθισμένο σε προγενέστερες εκδοχές της ελληνικής). </a:t>
            </a:r>
            <a:endParaRPr lang="el-GR" b="1">
              <a:solidFill>
                <a:schemeClr val="bg1"/>
              </a:solidFill>
            </a:endParaRPr>
          </a:p>
          <a:p>
            <a:pPr marL="457200" indent="-457200" algn="ctr">
              <a:defRPr/>
            </a:pPr>
            <a:endParaRPr lang="el-GR" b="1">
              <a:solidFill>
                <a:schemeClr val="bg1"/>
              </a:solidFill>
            </a:endParaRPr>
          </a:p>
          <a:p>
            <a:pPr marL="457200" indent="-457200" algn="ctr">
              <a:spcAft>
                <a:spcPts val="600"/>
              </a:spcAft>
              <a:defRPr/>
            </a:pPr>
            <a:r>
              <a:rPr lang="el-GR" b="1">
                <a:solidFill>
                  <a:schemeClr val="bg1"/>
                </a:solidFill>
                <a:cs typeface="Times New Roman" pitchFamily="18" charset="0"/>
              </a:rPr>
              <a:t> </a:t>
            </a:r>
            <a:r>
              <a:rPr lang="el-GR" sz="2800" b="1" u="sng">
                <a:solidFill>
                  <a:srgbClr val="85FFE0"/>
                </a:solidFill>
                <a:cs typeface="Times New Roman" pitchFamily="18" charset="0"/>
              </a:rPr>
              <a:t>Πορεία ανάπτυξης όχι ευθύγραμμη</a:t>
            </a:r>
          </a:p>
          <a:p>
            <a:pPr marL="457200" indent="-457200" algn="ctr">
              <a:spcAft>
                <a:spcPts val="600"/>
              </a:spcAft>
              <a:defRPr/>
            </a:pPr>
            <a:r>
              <a:rPr lang="el-GR" sz="2800" b="1" u="sng">
                <a:solidFill>
                  <a:srgbClr val="85FFE0"/>
                </a:solidFill>
                <a:cs typeface="Times New Roman" pitchFamily="18" charset="0"/>
              </a:rPr>
              <a:t> αλλά </a:t>
            </a:r>
            <a:r>
              <a:rPr lang="el-GR" sz="2800" b="1" u="sng">
                <a:solidFill>
                  <a:srgbClr val="66FF99"/>
                </a:solidFill>
                <a:cs typeface="Times New Roman" pitchFamily="18" charset="0"/>
              </a:rPr>
              <a:t>καμπύλη σχήματος </a:t>
            </a:r>
            <a:r>
              <a:rPr lang="en-US" sz="2800" b="1" u="sng">
                <a:solidFill>
                  <a:srgbClr val="66FF99"/>
                </a:solidFill>
                <a:effectLst>
                  <a:outerShdw blurRad="38100" dist="38100" dir="2700000" algn="tl">
                    <a:srgbClr val="000000"/>
                  </a:outerShdw>
                </a:effectLst>
                <a:cs typeface="Times New Roman" pitchFamily="18" charset="0"/>
              </a:rPr>
              <a:t>U</a:t>
            </a:r>
            <a:r>
              <a:rPr lang="el-GR" sz="2800" b="1">
                <a:solidFill>
                  <a:schemeClr val="bg1"/>
                </a:solidFill>
                <a:effectLst>
                  <a:outerShdw blurRad="38100" dist="38100" dir="2700000" algn="tl">
                    <a:srgbClr val="000000"/>
                  </a:outerShdw>
                </a:effectLst>
                <a:cs typeface="Times New Roman" pitchFamily="18" charset="0"/>
              </a:rPr>
              <a:t>:</a:t>
            </a:r>
          </a:p>
          <a:p>
            <a:pPr marL="457200" indent="-457200">
              <a:buFontTx/>
              <a:buAutoNum type="arabicPeriod"/>
              <a:defRPr/>
            </a:pPr>
            <a:r>
              <a:rPr lang="el-GR" b="1">
                <a:solidFill>
                  <a:schemeClr val="bg1"/>
                </a:solidFill>
                <a:cs typeface="Times New Roman" pitchFamily="18" charset="0"/>
              </a:rPr>
              <a:t>απομνημόνευση αρχικά (σωστοί τύποι)</a:t>
            </a:r>
          </a:p>
          <a:p>
            <a:pPr marL="457200" indent="-457200">
              <a:buFontTx/>
              <a:buAutoNum type="arabicPeriod"/>
              <a:defRPr/>
            </a:pPr>
            <a:r>
              <a:rPr lang="el-GR" b="1">
                <a:solidFill>
                  <a:schemeClr val="bg1"/>
                </a:solidFill>
                <a:cs typeface="Times New Roman" pitchFamily="18" charset="0"/>
              </a:rPr>
              <a:t>ανακάλυψη και κατάχρηση κανόνων σε εξαιρέσεις  (λάθη)</a:t>
            </a:r>
          </a:p>
          <a:p>
            <a:pPr marL="457200" indent="-457200">
              <a:buFontTx/>
              <a:buAutoNum type="arabicPeriod"/>
              <a:defRPr/>
            </a:pPr>
            <a:r>
              <a:rPr lang="el-GR" b="1">
                <a:solidFill>
                  <a:schemeClr val="bg1"/>
                </a:solidFill>
                <a:cs typeface="Times New Roman" pitchFamily="18" charset="0"/>
              </a:rPr>
              <a:t>κανόνες μεν, αλλά και εξαιρέσεις (σωστοί τύποι)</a:t>
            </a:r>
            <a:endParaRPr lang="el-GR" b="1">
              <a:solidFill>
                <a:schemeClr val="bg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C91B4C0-BC27-40A0-90C5-50D0C6F51871}" type="slidenum">
              <a:rPr lang="es-ES" altLang="el-GR" sz="1400"/>
              <a:pPr>
                <a:spcBef>
                  <a:spcPct val="0"/>
                </a:spcBef>
                <a:buFontTx/>
                <a:buNone/>
              </a:pPr>
              <a:t>47</a:t>
            </a:fld>
            <a:endParaRPr lang="es-ES" altLang="el-GR" sz="1400"/>
          </a:p>
        </p:txBody>
      </p:sp>
      <p:sp>
        <p:nvSpPr>
          <p:cNvPr id="18434" name="Rectangle 2"/>
          <p:cNvSpPr>
            <a:spLocks noChangeArrowheads="1"/>
          </p:cNvSpPr>
          <p:nvPr/>
        </p:nvSpPr>
        <p:spPr bwMode="auto">
          <a:xfrm>
            <a:off x="152400" y="0"/>
            <a:ext cx="8740775" cy="7099300"/>
          </a:xfrm>
          <a:prstGeom prst="rect">
            <a:avLst/>
          </a:prstGeom>
          <a:noFill/>
          <a:ln w="9525">
            <a:noFill/>
            <a:miter lim="800000"/>
            <a:headEnd/>
            <a:tailEnd/>
          </a:ln>
          <a:effectLst/>
        </p:spPr>
        <p:txBody>
          <a:bodyPr>
            <a:spAutoFit/>
          </a:bodyPr>
          <a:lstStyle/>
          <a:p>
            <a:pPr algn="ctr" eaLnBrk="1" hangingPunct="1">
              <a:lnSpc>
                <a:spcPct val="120000"/>
              </a:lnSpc>
              <a:defRPr/>
            </a:pPr>
            <a:endParaRPr lang="el-GR" b="1">
              <a:solidFill>
                <a:srgbClr val="FFFF66"/>
              </a:solidFill>
              <a:effectLst>
                <a:outerShdw blurRad="38100" dist="38100" dir="2700000" algn="tl">
                  <a:srgbClr val="000000"/>
                </a:outerShdw>
              </a:effectLst>
              <a:cs typeface="Times New Roman" pitchFamily="18" charset="0"/>
            </a:endParaRPr>
          </a:p>
          <a:p>
            <a:pPr algn="ctr" eaLnBrk="1" hangingPunct="1">
              <a:lnSpc>
                <a:spcPct val="120000"/>
              </a:lnSpc>
              <a:defRPr/>
            </a:pPr>
            <a:r>
              <a:rPr lang="el-GR" sz="3200" b="1">
                <a:solidFill>
                  <a:srgbClr val="FFFF66"/>
                </a:solidFill>
                <a:effectLst>
                  <a:outerShdw blurRad="38100" dist="38100" dir="2700000" algn="tl">
                    <a:srgbClr val="000000"/>
                  </a:outerShdw>
                </a:effectLst>
                <a:cs typeface="Times New Roman" pitchFamily="18" charset="0"/>
              </a:rPr>
              <a:t>Ομαλοποιήσεις γραμματικών κλίσεων</a:t>
            </a:r>
          </a:p>
          <a:p>
            <a:pPr algn="ctr" eaLnBrk="1" hangingPunct="1">
              <a:lnSpc>
                <a:spcPct val="120000"/>
              </a:lnSpc>
              <a:defRPr/>
            </a:pPr>
            <a:r>
              <a:rPr lang="el-GR" sz="2800" b="1">
                <a:solidFill>
                  <a:srgbClr val="FFFF66"/>
                </a:solidFill>
                <a:effectLst>
                  <a:outerShdw blurRad="38100" dist="38100" dir="2700000" algn="tl">
                    <a:srgbClr val="000000"/>
                  </a:outerShdw>
                </a:effectLst>
                <a:cs typeface="Times New Roman" pitchFamily="18" charset="0"/>
              </a:rPr>
              <a:t>Παραδείγματα:</a:t>
            </a:r>
            <a:r>
              <a:rPr lang="el-GR" b="1">
                <a:solidFill>
                  <a:schemeClr val="bg1"/>
                </a:solidFill>
                <a:effectLst>
                  <a:outerShdw blurRad="38100" dist="38100" dir="2700000" algn="tl">
                    <a:srgbClr val="000000"/>
                  </a:outerShdw>
                </a:effectLst>
                <a:cs typeface="Times New Roman" pitchFamily="18" charset="0"/>
              </a:rPr>
              <a:t> </a:t>
            </a:r>
            <a:endParaRPr lang="el-GR" b="1">
              <a:solidFill>
                <a:schemeClr val="bg1"/>
              </a:solidFill>
              <a:effectLst>
                <a:outerShdw blurRad="38100" dist="38100" dir="2700000" algn="tl">
                  <a:srgbClr val="000000"/>
                </a:outerShdw>
              </a:effectLst>
              <a:cs typeface="Times New Roman" pitchFamily="18" charset="0"/>
              <a:sym typeface="Times New Roman" pitchFamily="18" charset="0"/>
            </a:endParaRPr>
          </a:p>
          <a:p>
            <a:pPr algn="just">
              <a:lnSpc>
                <a:spcPct val="50000"/>
              </a:lnSpc>
              <a:defRPr/>
            </a:pPr>
            <a:r>
              <a:rPr lang="el-GR">
                <a:solidFill>
                  <a:schemeClr val="bg1"/>
                </a:solidFill>
                <a:cs typeface="Times New Roman" pitchFamily="18" charset="0"/>
                <a:sym typeface="Times New Roman" pitchFamily="18" charset="0"/>
              </a:rPr>
              <a:t> </a:t>
            </a:r>
            <a:endParaRPr lang="el-GR" sz="1000">
              <a:solidFill>
                <a:schemeClr val="bg1"/>
              </a:solidFill>
              <a:cs typeface="Times New Roman" pitchFamily="18" charset="0"/>
              <a:sym typeface="Times New Roman" pitchFamily="18" charset="0"/>
            </a:endParaRPr>
          </a:p>
          <a:p>
            <a:pPr algn="ctr">
              <a:defRPr/>
            </a:pPr>
            <a:endParaRPr lang="el-GR" sz="2800" b="1" u="sng">
              <a:solidFill>
                <a:srgbClr val="FFCC66"/>
              </a:solidFill>
              <a:cs typeface="Times New Roman" pitchFamily="18" charset="0"/>
              <a:sym typeface="Times New Roman" pitchFamily="18" charset="0"/>
            </a:endParaRPr>
          </a:p>
          <a:p>
            <a:pPr algn="ctr">
              <a:defRPr/>
            </a:pPr>
            <a:r>
              <a:rPr lang="el-GR" sz="2800" b="1" u="sng">
                <a:solidFill>
                  <a:srgbClr val="FFCC66"/>
                </a:solidFill>
                <a:cs typeface="Times New Roman" pitchFamily="18" charset="0"/>
                <a:sym typeface="Times New Roman" pitchFamily="18" charset="0"/>
              </a:rPr>
              <a:t>Ρήματα</a:t>
            </a:r>
            <a:endParaRPr lang="el-GR" sz="2800">
              <a:solidFill>
                <a:schemeClr val="bg1"/>
              </a:solidFill>
              <a:cs typeface="Times New Roman" pitchFamily="18" charset="0"/>
              <a:sym typeface="Times New Roman" pitchFamily="18" charset="0"/>
            </a:endParaRPr>
          </a:p>
          <a:p>
            <a:pPr algn="just">
              <a:lnSpc>
                <a:spcPct val="120000"/>
              </a:lnSpc>
              <a:defRPr/>
            </a:pPr>
            <a:endParaRPr lang="el-GR" sz="2800" b="1">
              <a:solidFill>
                <a:srgbClr val="FFFF66"/>
              </a:solidFill>
              <a:cs typeface="Times New Roman" pitchFamily="18" charset="0"/>
              <a:sym typeface="Times New Roman" pitchFamily="18" charset="0"/>
            </a:endParaRPr>
          </a:p>
          <a:p>
            <a:pPr algn="just">
              <a:lnSpc>
                <a:spcPct val="120000"/>
              </a:lnSpc>
              <a:defRPr/>
            </a:pPr>
            <a:r>
              <a:rPr lang="el-GR" sz="2800" b="1">
                <a:solidFill>
                  <a:srgbClr val="FFFF66"/>
                </a:solidFill>
                <a:cs typeface="Times New Roman" pitchFamily="18" charset="0"/>
                <a:sym typeface="Times New Roman" pitchFamily="18" charset="0"/>
              </a:rPr>
              <a:t>Ανώμαλο θέμα</a:t>
            </a:r>
            <a:r>
              <a:rPr lang="el-GR" sz="2800">
                <a:solidFill>
                  <a:srgbClr val="FFFF66"/>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πάρνω</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δώνω</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πάνε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πάγαινε</a:t>
            </a:r>
            <a:r>
              <a:rPr lang="el-GR" sz="2800">
                <a:solidFill>
                  <a:srgbClr val="85FFE0"/>
                </a:solidFill>
                <a:cs typeface="Times New Roman" pitchFamily="18" charset="0"/>
                <a:sym typeface="Times New Roman" pitchFamily="18" charset="0"/>
              </a:rPr>
              <a:t> </a:t>
            </a:r>
            <a:r>
              <a:rPr lang="el-GR" sz="2800">
                <a:solidFill>
                  <a:schemeClr val="bg1"/>
                </a:solidFill>
                <a:cs typeface="Times New Roman" pitchFamily="18" charset="0"/>
                <a:sym typeface="Times New Roman" pitchFamily="18" charset="0"/>
              </a:rPr>
              <a:t>(= </a:t>
            </a:r>
            <a:r>
              <a:rPr lang="el-GR" sz="2800" i="1">
                <a:solidFill>
                  <a:schemeClr val="bg1"/>
                </a:solidFill>
                <a:cs typeface="Times New Roman" pitchFamily="18" charset="0"/>
                <a:sym typeface="Times New Roman" pitchFamily="18" charset="0"/>
              </a:rPr>
              <a:t>πήγαινε</a:t>
            </a:r>
            <a:r>
              <a:rPr lang="el-GR" sz="2800">
                <a:solidFill>
                  <a:schemeClr val="bg1"/>
                </a:solidFill>
                <a:cs typeface="Times New Roman" pitchFamily="18" charset="0"/>
                <a:sym typeface="Times New Roman" pitchFamily="18" charset="0"/>
              </a:rPr>
              <a:t>) </a:t>
            </a:r>
          </a:p>
          <a:p>
            <a:pPr algn="just">
              <a:lnSpc>
                <a:spcPct val="120000"/>
              </a:lnSpc>
              <a:defRPr/>
            </a:pPr>
            <a:r>
              <a:rPr lang="el-GR" sz="2800" b="1">
                <a:solidFill>
                  <a:srgbClr val="FFFF66"/>
                </a:solidFill>
                <a:cs typeface="Times New Roman" pitchFamily="18" charset="0"/>
                <a:sym typeface="Times New Roman" pitchFamily="18" charset="0"/>
              </a:rPr>
              <a:t>Ανώμαλη αρχα</a:t>
            </a:r>
            <a:r>
              <a:rPr lang="el-GR" sz="2800" b="1">
                <a:solidFill>
                  <a:srgbClr val="FFFF66"/>
                </a:solidFill>
                <a:sym typeface="Times New Roman" pitchFamily="18" charset="0"/>
              </a:rPr>
              <a:t>ϊ</a:t>
            </a:r>
            <a:r>
              <a:rPr lang="el-GR" sz="2800" b="1">
                <a:solidFill>
                  <a:srgbClr val="FFFF66"/>
                </a:solidFill>
                <a:cs typeface="Times New Roman" pitchFamily="18" charset="0"/>
                <a:sym typeface="Times New Roman" pitchFamily="18" charset="0"/>
              </a:rPr>
              <a:t>κή αύξηση</a:t>
            </a:r>
            <a:r>
              <a:rPr lang="el-GR" sz="2800">
                <a:solidFill>
                  <a:srgbClr val="FFFF66"/>
                </a:solidFill>
                <a:cs typeface="Times New Roman" pitchFamily="18" charset="0"/>
                <a:sym typeface="Times New Roman" pitchFamily="18" charset="0"/>
              </a:rPr>
              <a:t>:</a:t>
            </a:r>
            <a:r>
              <a:rPr lang="el-GR" sz="2800">
                <a:solidFill>
                  <a:schemeClr val="bg1"/>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ήπρεπε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ήφερε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έθελε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έξερε</a:t>
            </a:r>
          </a:p>
          <a:p>
            <a:pPr>
              <a:lnSpc>
                <a:spcPct val="120000"/>
              </a:lnSpc>
              <a:defRPr/>
            </a:pPr>
            <a:r>
              <a:rPr lang="el-GR" sz="2800" b="1">
                <a:solidFill>
                  <a:srgbClr val="FFFF66"/>
                </a:solidFill>
                <a:cs typeface="Times New Roman" pitchFamily="18" charset="0"/>
                <a:sym typeface="Times New Roman" pitchFamily="18" charset="0"/>
              </a:rPr>
              <a:t>Ανώμαλες κλίσεις</a:t>
            </a:r>
            <a:r>
              <a:rPr lang="el-GR" sz="2800">
                <a:solidFill>
                  <a:srgbClr val="FFFF66"/>
                </a:solidFill>
                <a:cs typeface="Times New Roman" pitchFamily="18" charset="0"/>
                <a:sym typeface="Times New Roman" pitchFamily="18" charset="0"/>
              </a:rPr>
              <a:t>:</a:t>
            </a:r>
            <a:r>
              <a:rPr lang="el-GR" sz="2800">
                <a:solidFill>
                  <a:schemeClr val="bg1"/>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κάβουνε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κλάβει</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αγαπάγουνε</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τρώγεις</a:t>
            </a:r>
            <a:r>
              <a:rPr lang="el-GR" sz="2800">
                <a:solidFill>
                  <a:srgbClr val="85FFE0"/>
                </a:solidFill>
                <a:cs typeface="Times New Roman" pitchFamily="18" charset="0"/>
                <a:sym typeface="Times New Roman" pitchFamily="18" charset="0"/>
              </a:rPr>
              <a:t>, </a:t>
            </a:r>
          </a:p>
          <a:p>
            <a:pPr lvl="2">
              <a:lnSpc>
                <a:spcPct val="120000"/>
              </a:lnSpc>
              <a:defRPr/>
            </a:pPr>
            <a:r>
              <a:rPr lang="el-GR" sz="2800" i="1">
                <a:solidFill>
                  <a:srgbClr val="85FFE0"/>
                </a:solidFill>
                <a:cs typeface="Times New Roman" pitchFamily="18" charset="0"/>
                <a:sym typeface="Times New Roman" pitchFamily="18" charset="0"/>
              </a:rPr>
              <a:t>κλαίγει</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πετάχνουν</a:t>
            </a:r>
            <a:r>
              <a:rPr lang="el-GR" sz="2800">
                <a:solidFill>
                  <a:srgbClr val="85FFE0"/>
                </a:solidFill>
                <a:cs typeface="Times New Roman" pitchFamily="18" charset="0"/>
                <a:sym typeface="Times New Roman" pitchFamily="18" charset="0"/>
              </a:rPr>
              <a:t> </a:t>
            </a:r>
            <a:r>
              <a:rPr lang="el-GR" sz="2800">
                <a:solidFill>
                  <a:schemeClr val="bg1"/>
                </a:solidFill>
                <a:cs typeface="Times New Roman" pitchFamily="18" charset="0"/>
                <a:sym typeface="Times New Roman" pitchFamily="18" charset="0"/>
              </a:rPr>
              <a:t>(= </a:t>
            </a:r>
            <a:r>
              <a:rPr lang="el-GR" sz="2800" i="1">
                <a:solidFill>
                  <a:schemeClr val="bg1"/>
                </a:solidFill>
                <a:cs typeface="Times New Roman" pitchFamily="18" charset="0"/>
                <a:sym typeface="Times New Roman" pitchFamily="18" charset="0"/>
              </a:rPr>
              <a:t>πετάνε</a:t>
            </a:r>
            <a:r>
              <a:rPr lang="el-GR" sz="2800">
                <a:solidFill>
                  <a:schemeClr val="bg1"/>
                </a:solidFill>
                <a:cs typeface="Times New Roman" pitchFamily="18" charset="0"/>
                <a:sym typeface="Times New Roman" pitchFamily="18" charset="0"/>
              </a:rPr>
              <a:t>, κατά το </a:t>
            </a:r>
            <a:r>
              <a:rPr lang="el-GR" sz="2800" i="1">
                <a:solidFill>
                  <a:schemeClr val="bg1"/>
                </a:solidFill>
                <a:cs typeface="Times New Roman" pitchFamily="18" charset="0"/>
                <a:sym typeface="Times New Roman" pitchFamily="18" charset="0"/>
              </a:rPr>
              <a:t>φτιάχνουν</a:t>
            </a:r>
            <a:r>
              <a:rPr lang="el-GR" sz="2800">
                <a:solidFill>
                  <a:schemeClr val="bg1"/>
                </a:solidFill>
                <a:cs typeface="Times New Roman" pitchFamily="18" charset="0"/>
                <a:sym typeface="Times New Roman" pitchFamily="18" charset="0"/>
              </a:rPr>
              <a:t>)</a:t>
            </a:r>
          </a:p>
          <a:p>
            <a:pPr algn="just">
              <a:defRPr/>
            </a:pPr>
            <a:r>
              <a:rPr lang="el-GR" sz="2800">
                <a:solidFill>
                  <a:schemeClr val="bg1"/>
                </a:solidFill>
                <a:sym typeface="Times New Roman" pitchFamily="18" charset="0"/>
              </a:rPr>
              <a:t>	</a:t>
            </a:r>
            <a:r>
              <a:rPr lang="el-GR" sz="2800" i="1">
                <a:solidFill>
                  <a:srgbClr val="85FFE0"/>
                </a:solidFill>
                <a:cs typeface="Times New Roman" pitchFamily="18" charset="0"/>
                <a:sym typeface="Times New Roman" pitchFamily="18" charset="0"/>
              </a:rPr>
              <a:t>τρακαίρνω</a:t>
            </a:r>
            <a:r>
              <a:rPr lang="el-GR" sz="2800">
                <a:solidFill>
                  <a:srgbClr val="85FFE0"/>
                </a:solidFill>
                <a:cs typeface="Times New Roman" pitchFamily="18" charset="0"/>
                <a:sym typeface="Times New Roman" pitchFamily="18" charset="0"/>
              </a:rPr>
              <a:t>, </a:t>
            </a:r>
            <a:r>
              <a:rPr lang="el-GR" sz="2800" i="1">
                <a:solidFill>
                  <a:srgbClr val="85FFE0"/>
                </a:solidFill>
                <a:cs typeface="Times New Roman" pitchFamily="18" charset="0"/>
                <a:sym typeface="Times New Roman" pitchFamily="18" charset="0"/>
              </a:rPr>
              <a:t>δροσερίζω</a:t>
            </a:r>
            <a:r>
              <a:rPr lang="en-US" sz="2800" i="1">
                <a:solidFill>
                  <a:srgbClr val="85FFE0"/>
                </a:solidFill>
                <a:cs typeface="Times New Roman" pitchFamily="18" charset="0"/>
                <a:sym typeface="Times New Roman" pitchFamily="18" charset="0"/>
              </a:rPr>
              <a:t>, </a:t>
            </a:r>
            <a:r>
              <a:rPr lang="el-GR" sz="2800" i="1">
                <a:solidFill>
                  <a:srgbClr val="85FFE0"/>
                </a:solidFill>
                <a:sym typeface="Times New Roman" pitchFamily="18" charset="0"/>
              </a:rPr>
              <a:t>επέπλεγε</a:t>
            </a:r>
            <a:r>
              <a:rPr lang="el-GR" sz="2800">
                <a:solidFill>
                  <a:srgbClr val="85FFE0"/>
                </a:solidFill>
                <a:sym typeface="Times New Roman" pitchFamily="18" charset="0"/>
              </a:rPr>
              <a:t> </a:t>
            </a:r>
            <a:r>
              <a:rPr lang="el-GR" sz="2800">
                <a:solidFill>
                  <a:schemeClr val="bg1"/>
                </a:solidFill>
                <a:sym typeface="Times New Roman" pitchFamily="18" charset="0"/>
              </a:rPr>
              <a:t> (= </a:t>
            </a:r>
            <a:r>
              <a:rPr lang="el-GR" sz="2800" i="1">
                <a:solidFill>
                  <a:schemeClr val="bg1"/>
                </a:solidFill>
                <a:sym typeface="Times New Roman" pitchFamily="18" charset="0"/>
              </a:rPr>
              <a:t>επέπλεε</a:t>
            </a:r>
            <a:r>
              <a:rPr lang="el-GR" sz="2800">
                <a:solidFill>
                  <a:schemeClr val="bg1"/>
                </a:solidFill>
                <a:sym typeface="Times New Roman" pitchFamily="18" charset="0"/>
              </a:rPr>
              <a:t>)</a:t>
            </a:r>
          </a:p>
          <a:p>
            <a:pPr algn="just" eaLnBrk="1" hangingPunct="1">
              <a:lnSpc>
                <a:spcPct val="80000"/>
              </a:lnSpc>
              <a:defRPr/>
            </a:pPr>
            <a:r>
              <a:rPr lang="el-GR" sz="2800" b="1">
                <a:solidFill>
                  <a:srgbClr val="FFFF66"/>
                </a:solidFill>
              </a:rPr>
              <a:t>Κλίσεις άκλιτων τύπων</a:t>
            </a:r>
            <a:r>
              <a:rPr lang="el-GR" sz="2800" b="1">
                <a:solidFill>
                  <a:srgbClr val="FFFF66"/>
                </a:solidFill>
                <a:sym typeface="Times New Roman" pitchFamily="18" charset="0"/>
              </a:rPr>
              <a:t>:</a:t>
            </a:r>
            <a:r>
              <a:rPr lang="el-GR" sz="2800" b="1">
                <a:solidFill>
                  <a:schemeClr val="bg1"/>
                </a:solidFill>
                <a:sym typeface="Times New Roman" pitchFamily="18" charset="0"/>
              </a:rPr>
              <a:t> </a:t>
            </a:r>
            <a:r>
              <a:rPr lang="el-GR" sz="2800" i="1">
                <a:solidFill>
                  <a:srgbClr val="85FFE0"/>
                </a:solidFill>
                <a:sym typeface="Times New Roman" pitchFamily="18" charset="0"/>
              </a:rPr>
              <a:t>πρέπω να πάω</a:t>
            </a:r>
            <a:r>
              <a:rPr lang="el-GR" sz="2800">
                <a:solidFill>
                  <a:srgbClr val="85FFE0"/>
                </a:solidFill>
                <a:sym typeface="Times New Roman" pitchFamily="18" charset="0"/>
              </a:rPr>
              <a:t>,</a:t>
            </a:r>
            <a:r>
              <a:rPr lang="el-GR" sz="2800" i="1">
                <a:solidFill>
                  <a:srgbClr val="85FFE0"/>
                </a:solidFill>
                <a:sym typeface="Times New Roman" pitchFamily="18" charset="0"/>
              </a:rPr>
              <a:t> έχει πεθάνουνε</a:t>
            </a:r>
            <a:r>
              <a:rPr lang="el-GR" sz="2800">
                <a:solidFill>
                  <a:srgbClr val="85FFE0"/>
                </a:solidFill>
                <a:sym typeface="Times New Roman" pitchFamily="18" charset="0"/>
              </a:rPr>
              <a:t>,</a:t>
            </a:r>
            <a:r>
              <a:rPr lang="el-GR" sz="2800" i="1">
                <a:solidFill>
                  <a:srgbClr val="85FFE0"/>
                </a:solidFill>
                <a:sym typeface="Times New Roman" pitchFamily="18" charset="0"/>
              </a:rPr>
              <a:t> έχω βάλω</a:t>
            </a:r>
            <a:r>
              <a:rPr lang="el-GR" sz="2800">
                <a:solidFill>
                  <a:srgbClr val="85FFE0"/>
                </a:solidFill>
                <a:sym typeface="Times New Roman" pitchFamily="18" charset="0"/>
              </a:rPr>
              <a:t>, </a:t>
            </a:r>
            <a:r>
              <a:rPr lang="el-GR" sz="2800" i="1">
                <a:solidFill>
                  <a:srgbClr val="85FFE0"/>
                </a:solidFill>
                <a:sym typeface="Times New Roman" pitchFamily="18" charset="0"/>
              </a:rPr>
              <a:t>μη σε νοιάζετε</a:t>
            </a:r>
            <a:endParaRPr lang="el-GR" sz="2800">
              <a:solidFill>
                <a:srgbClr val="85FFE0"/>
              </a:solidFill>
              <a:sym typeface="Times New Roman" pitchFamily="18" charset="0"/>
            </a:endParaRPr>
          </a:p>
          <a:p>
            <a:pPr algn="just">
              <a:defRPr/>
            </a:pPr>
            <a:endParaRPr lang="el-GR" sz="2800">
              <a:solidFill>
                <a:schemeClr val="bg1"/>
              </a:solidFill>
              <a:cs typeface="Times New Roman" pitchFamily="18" charset="0"/>
              <a:sym typeface="Times New Roman" pitchFamily="18" charset="0"/>
            </a:endParaRPr>
          </a:p>
          <a:p>
            <a:pPr algn="just">
              <a:defRPr/>
            </a:pPr>
            <a:r>
              <a:rPr lang="el-GR" sz="2200">
                <a:solidFill>
                  <a:schemeClr val="bg1"/>
                </a:solidFill>
                <a:cs typeface="Times New Roman" pitchFamily="18" charset="0"/>
                <a:sym typeface="Times New Roman" pitchFamily="18" charset="0"/>
              </a:rPr>
              <a:t> </a:t>
            </a:r>
          </a:p>
        </p:txBody>
      </p:sp>
      <p:grpSp>
        <p:nvGrpSpPr>
          <p:cNvPr id="91140" name="Group 5"/>
          <p:cNvGrpSpPr>
            <a:grpSpLocks/>
          </p:cNvGrpSpPr>
          <p:nvPr/>
        </p:nvGrpSpPr>
        <p:grpSpPr bwMode="auto">
          <a:xfrm>
            <a:off x="152400" y="3581400"/>
            <a:ext cx="8763000" cy="3276600"/>
            <a:chOff x="96" y="2160"/>
            <a:chExt cx="4896" cy="2064"/>
          </a:xfrm>
        </p:grpSpPr>
        <p:sp>
          <p:nvSpPr>
            <p:cNvPr id="18435" name="Rectangle 3"/>
            <p:cNvSpPr>
              <a:spLocks noChangeArrowheads="1"/>
            </p:cNvSpPr>
            <p:nvPr/>
          </p:nvSpPr>
          <p:spPr bwMode="auto">
            <a:xfrm>
              <a:off x="96" y="2160"/>
              <a:ext cx="4896" cy="240"/>
            </a:xfrm>
            <a:prstGeom prst="rect">
              <a:avLst/>
            </a:prstGeom>
            <a:noFill/>
            <a:ln w="9525">
              <a:noFill/>
              <a:miter lim="800000"/>
              <a:headEnd/>
              <a:tailEnd/>
            </a:ln>
            <a:effectLst/>
          </p:spPr>
          <p:txBody>
            <a:bodyPr anchor="ctr"/>
            <a:lstStyle/>
            <a:p>
              <a:pPr eaLnBrk="1" hangingPunct="1">
                <a:defRPr/>
              </a:pPr>
              <a:endParaRPr lang="el-GR" sz="2200" b="1" u="sng">
                <a:solidFill>
                  <a:srgbClr val="FFCC66"/>
                </a:solidFill>
                <a:effectLst>
                  <a:outerShdw blurRad="38100" dist="38100" dir="2700000" algn="tl">
                    <a:srgbClr val="000000"/>
                  </a:outerShdw>
                </a:effectLst>
              </a:endParaRPr>
            </a:p>
          </p:txBody>
        </p:sp>
        <p:sp>
          <p:nvSpPr>
            <p:cNvPr id="91142" name="Rectangle 4"/>
            <p:cNvSpPr>
              <a:spLocks noChangeArrowheads="1"/>
            </p:cNvSpPr>
            <p:nvPr/>
          </p:nvSpPr>
          <p:spPr bwMode="auto">
            <a:xfrm>
              <a:off x="96" y="2400"/>
              <a:ext cx="4896" cy="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buFontTx/>
                <a:buNone/>
              </a:pPr>
              <a:endParaRPr lang="el-GR" altLang="el-GR" sz="2200"/>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E496D42-3565-4750-8CB7-692D4318DD83}" type="slidenum">
              <a:rPr lang="es-ES" altLang="el-GR" sz="1400"/>
              <a:pPr>
                <a:spcBef>
                  <a:spcPct val="0"/>
                </a:spcBef>
                <a:buFontTx/>
                <a:buNone/>
              </a:pPr>
              <a:t>48</a:t>
            </a:fld>
            <a:endParaRPr lang="es-ES" altLang="el-GR" sz="1400"/>
          </a:p>
        </p:txBody>
      </p:sp>
      <p:sp>
        <p:nvSpPr>
          <p:cNvPr id="68610" name="Rectangle 2"/>
          <p:cNvSpPr>
            <a:spLocks noGrp="1" noChangeArrowheads="1"/>
          </p:cNvSpPr>
          <p:nvPr>
            <p:ph type="title"/>
          </p:nvPr>
        </p:nvSpPr>
        <p:spPr/>
        <p:txBody>
          <a:bodyPr/>
          <a:lstStyle/>
          <a:p>
            <a:pPr eaLnBrk="1" hangingPunct="1">
              <a:defRPr/>
            </a:pPr>
            <a:r>
              <a:rPr lang="el-GR" sz="2800" b="1" u="sng" dirty="0" smtClean="0">
                <a:solidFill>
                  <a:srgbClr val="FFCC66"/>
                </a:solidFill>
                <a:effectLst>
                  <a:outerShdw blurRad="38100" dist="38100" dir="2700000" algn="tl">
                    <a:srgbClr val="000000"/>
                  </a:outerShdw>
                </a:effectLst>
              </a:rPr>
              <a:t>Λάθη με τις συζυγίες</a:t>
            </a:r>
          </a:p>
        </p:txBody>
      </p:sp>
      <p:sp>
        <p:nvSpPr>
          <p:cNvPr id="93188" name="Rectangle 3"/>
          <p:cNvSpPr>
            <a:spLocks noGrp="1" noChangeArrowheads="1"/>
          </p:cNvSpPr>
          <p:nvPr>
            <p:ph type="body" idx="1"/>
          </p:nvPr>
        </p:nvSpPr>
        <p:spPr>
          <a:xfrm>
            <a:off x="0" y="1412875"/>
            <a:ext cx="8929688" cy="5016500"/>
          </a:xfrm>
        </p:spPr>
        <p:txBody>
          <a:bodyPr/>
          <a:lstStyle/>
          <a:p>
            <a:pPr eaLnBrk="1" hangingPunct="1">
              <a:lnSpc>
                <a:spcPct val="80000"/>
              </a:lnSpc>
            </a:pPr>
            <a:endParaRPr lang="el-GR" altLang="el-GR" sz="2400" b="1" smtClean="0">
              <a:solidFill>
                <a:srgbClr val="FFFFCC"/>
              </a:solidFill>
              <a:sym typeface="Times New Roman" panose="02020603050405020304" pitchFamily="18" charset="0"/>
            </a:endParaRPr>
          </a:p>
          <a:p>
            <a:pPr eaLnBrk="1" hangingPunct="1">
              <a:lnSpc>
                <a:spcPct val="80000"/>
              </a:lnSpc>
            </a:pPr>
            <a:r>
              <a:rPr lang="el-GR" altLang="el-GR" sz="2800" b="1" smtClean="0">
                <a:solidFill>
                  <a:srgbClr val="FFFFCC"/>
                </a:solidFill>
                <a:sym typeface="Times New Roman" panose="02020603050405020304" pitchFamily="18" charset="0"/>
              </a:rPr>
              <a:t>Ισχυρή προτίμηση για δεύτερη συζυγία:  </a:t>
            </a:r>
            <a:endParaRPr lang="es-ES" altLang="el-GR" sz="2800" b="1" smtClean="0">
              <a:solidFill>
                <a:srgbClr val="FFFFCC"/>
              </a:solidFill>
              <a:sym typeface="Times New Roman" panose="02020603050405020304" pitchFamily="18" charset="0"/>
            </a:endParaRPr>
          </a:p>
          <a:p>
            <a:pPr eaLnBrk="1" hangingPunct="1">
              <a:lnSpc>
                <a:spcPct val="80000"/>
              </a:lnSpc>
              <a:buFontTx/>
              <a:buNone/>
            </a:pPr>
            <a:r>
              <a:rPr lang="el-GR" altLang="el-GR" sz="2800" b="1" smtClean="0">
                <a:solidFill>
                  <a:schemeClr val="bg1"/>
                </a:solidFill>
                <a:sym typeface="Times New Roman" panose="02020603050405020304" pitchFamily="18" charset="0"/>
              </a:rPr>
              <a:t>	γιατί </a:t>
            </a:r>
            <a:r>
              <a:rPr lang="el-GR" altLang="el-GR" sz="2800" smtClean="0">
                <a:solidFill>
                  <a:schemeClr val="bg1"/>
                </a:solidFill>
                <a:sym typeface="Times New Roman" panose="02020603050405020304" pitchFamily="18" charset="0"/>
              </a:rPr>
              <a:t>πιο ομαλή και με λιγότερες επιμέρους κλίσεις (ίσως και ένδειξη ιστορικής αλλαγής της ελληνικής προς καθιέρωση της δεύτερης συζυγίας): </a:t>
            </a:r>
            <a:r>
              <a:rPr lang="el-GR" altLang="el-GR" sz="2800" b="1" smtClean="0">
                <a:solidFill>
                  <a:schemeClr val="bg1"/>
                </a:solidFill>
                <a:sym typeface="Times New Roman" panose="02020603050405020304" pitchFamily="18" charset="0"/>
              </a:rPr>
              <a:t>π.χ. </a:t>
            </a:r>
            <a:r>
              <a:rPr lang="el-GR" altLang="el-GR" sz="2800" b="1" i="1" smtClean="0">
                <a:solidFill>
                  <a:srgbClr val="85FFE0"/>
                </a:solidFill>
                <a:sym typeface="Times New Roman" panose="02020603050405020304" pitchFamily="18" charset="0"/>
              </a:rPr>
              <a:t>καταλαβούσανε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νύσταγα</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καθαράει</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βηχάει</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ζωγραφάω</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σκαλάω</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γύρναγα</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σφύραγε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πέρναγε</a:t>
            </a:r>
          </a:p>
          <a:p>
            <a:pPr eaLnBrk="1" hangingPunct="1">
              <a:lnSpc>
                <a:spcPct val="80000"/>
              </a:lnSpc>
            </a:pPr>
            <a:endParaRPr lang="es-ES" altLang="el-GR" sz="2800" b="1" i="1" smtClean="0">
              <a:solidFill>
                <a:schemeClr val="bg1"/>
              </a:solidFill>
              <a:sym typeface="Times New Roman" panose="02020603050405020304" pitchFamily="18" charset="0"/>
            </a:endParaRPr>
          </a:p>
          <a:p>
            <a:pPr eaLnBrk="1" hangingPunct="1">
              <a:lnSpc>
                <a:spcPct val="80000"/>
              </a:lnSpc>
            </a:pPr>
            <a:endParaRPr lang="el-GR" altLang="el-GR" sz="2800" b="1" smtClean="0">
              <a:solidFill>
                <a:srgbClr val="FFFFCC"/>
              </a:solidFill>
              <a:sym typeface="Times New Roman" panose="02020603050405020304" pitchFamily="18" charset="0"/>
            </a:endParaRPr>
          </a:p>
          <a:p>
            <a:pPr eaLnBrk="1" hangingPunct="1">
              <a:lnSpc>
                <a:spcPct val="80000"/>
              </a:lnSpc>
            </a:pPr>
            <a:r>
              <a:rPr lang="el-GR" altLang="el-GR" sz="2800" b="1" smtClean="0">
                <a:solidFill>
                  <a:srgbClr val="FFFFCC"/>
                </a:solidFill>
                <a:sym typeface="Times New Roman" panose="02020603050405020304" pitchFamily="18" charset="0"/>
              </a:rPr>
              <a:t>Σποραδικά και προτίμηση για πρώτη συζυγία:</a:t>
            </a:r>
          </a:p>
          <a:p>
            <a:pPr eaLnBrk="1" hangingPunct="1">
              <a:lnSpc>
                <a:spcPct val="80000"/>
              </a:lnSpc>
              <a:buFontTx/>
              <a:buNone/>
            </a:pPr>
            <a:r>
              <a:rPr lang="el-GR" altLang="el-GR" sz="2800" b="1" smtClean="0">
                <a:solidFill>
                  <a:schemeClr val="bg1"/>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κρεμάζουνε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γεράζουνε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μαδίζω</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τραγουδίζω</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βοσκίζω</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πεταϊδούν</a:t>
            </a:r>
            <a:r>
              <a:rPr lang="el-GR" altLang="el-GR" sz="2800" b="1" smtClean="0">
                <a:solidFill>
                  <a:srgbClr val="85FFE0"/>
                </a:solidFill>
                <a:sym typeface="Times New Roman" panose="02020603050405020304" pitchFamily="18" charset="0"/>
              </a:rPr>
              <a:t> </a:t>
            </a:r>
            <a:r>
              <a:rPr lang="el-GR" altLang="el-GR" sz="2800" b="1" smtClean="0">
                <a:solidFill>
                  <a:schemeClr val="bg1"/>
                </a:solidFill>
                <a:sym typeface="Times New Roman" panose="02020603050405020304" pitchFamily="18" charset="0"/>
              </a:rPr>
              <a:t>(τα πουλιά -κατά το </a:t>
            </a:r>
            <a:r>
              <a:rPr lang="el-GR" altLang="el-GR" sz="2800" b="1" i="1" smtClean="0">
                <a:solidFill>
                  <a:schemeClr val="bg1"/>
                </a:solidFill>
                <a:sym typeface="Times New Roman" panose="02020603050405020304" pitchFamily="18" charset="0"/>
              </a:rPr>
              <a:t>κελαϊδούν</a:t>
            </a:r>
            <a:r>
              <a:rPr lang="el-GR" altLang="el-GR" sz="2800" b="1" smtClean="0">
                <a:solidFill>
                  <a:schemeClr val="bg1"/>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αντιδρώνω</a:t>
            </a:r>
            <a:r>
              <a:rPr lang="el-GR" altLang="el-GR" sz="2800" b="1" smtClean="0">
                <a:solidFill>
                  <a:schemeClr val="bg1"/>
                </a:solidFill>
                <a:sym typeface="Times New Roman" panose="02020603050405020304" pitchFamily="18" charset="0"/>
              </a:rPr>
              <a:t> (= </a:t>
            </a:r>
            <a:r>
              <a:rPr lang="el-GR" altLang="el-GR" sz="2800" b="1" i="1" smtClean="0">
                <a:solidFill>
                  <a:schemeClr val="bg1"/>
                </a:solidFill>
                <a:sym typeface="Times New Roman" panose="02020603050405020304" pitchFamily="18" charset="0"/>
              </a:rPr>
              <a:t>αντιδρώ</a:t>
            </a:r>
            <a:r>
              <a:rPr lang="el-GR" altLang="el-GR" sz="2800" b="1" smtClean="0">
                <a:solidFill>
                  <a:schemeClr val="bg1"/>
                </a:solidFill>
                <a:sym typeface="Times New Roman" panose="02020603050405020304" pitchFamily="18" charset="0"/>
              </a:rPr>
              <a:t>)</a:t>
            </a:r>
            <a:endParaRPr lang="el-GR" altLang="el-GR" sz="2800" b="1" smtClean="0"/>
          </a:p>
          <a:p>
            <a:pPr eaLnBrk="1" hangingPunct="1">
              <a:lnSpc>
                <a:spcPct val="80000"/>
              </a:lnSpc>
            </a:pPr>
            <a:endParaRPr lang="el-GR" altLang="el-GR" sz="28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331BCD1-27CF-4A86-B9D0-4EDA43CB0DAC}" type="slidenum">
              <a:rPr lang="es-ES" altLang="el-GR" sz="1400"/>
              <a:pPr>
                <a:spcBef>
                  <a:spcPct val="0"/>
                </a:spcBef>
                <a:buFontTx/>
                <a:buNone/>
              </a:pPr>
              <a:t>49</a:t>
            </a:fld>
            <a:endParaRPr lang="es-ES" altLang="el-GR" sz="1400"/>
          </a:p>
        </p:txBody>
      </p:sp>
      <p:sp>
        <p:nvSpPr>
          <p:cNvPr id="95235" name="Rectangle 3"/>
          <p:cNvSpPr>
            <a:spLocks noGrp="1" noChangeArrowheads="1"/>
          </p:cNvSpPr>
          <p:nvPr>
            <p:ph type="body" idx="1"/>
          </p:nvPr>
        </p:nvSpPr>
        <p:spPr>
          <a:xfrm>
            <a:off x="0" y="188913"/>
            <a:ext cx="9144000" cy="6669087"/>
          </a:xfrm>
        </p:spPr>
        <p:txBody>
          <a:bodyPr/>
          <a:lstStyle/>
          <a:p>
            <a:pPr algn="ctr" eaLnBrk="1" hangingPunct="1">
              <a:lnSpc>
                <a:spcPct val="90000"/>
              </a:lnSpc>
              <a:buFontTx/>
              <a:buNone/>
            </a:pPr>
            <a:r>
              <a:rPr lang="el-GR" altLang="el-GR" b="1" u="sng" smtClean="0">
                <a:solidFill>
                  <a:srgbClr val="FFCC66"/>
                </a:solidFill>
              </a:rPr>
              <a:t>Προβλήματα με τη φωνή</a:t>
            </a:r>
            <a:r>
              <a:rPr lang="el-GR" altLang="el-GR" b="1" smtClean="0">
                <a:solidFill>
                  <a:srgbClr val="FFCC66"/>
                </a:solidFill>
              </a:rPr>
              <a:t>,</a:t>
            </a:r>
            <a:endParaRPr lang="el-GR" altLang="el-GR" b="1" u="sng" smtClean="0">
              <a:solidFill>
                <a:srgbClr val="FFCC66"/>
              </a:solidFill>
            </a:endParaRPr>
          </a:p>
          <a:p>
            <a:pPr algn="ctr" eaLnBrk="1" hangingPunct="1">
              <a:lnSpc>
                <a:spcPct val="90000"/>
              </a:lnSpc>
              <a:buFontTx/>
              <a:buNone/>
            </a:pPr>
            <a:r>
              <a:rPr lang="el-GR" altLang="el-GR" b="1" smtClean="0">
                <a:solidFill>
                  <a:srgbClr val="FFCC66"/>
                </a:solidFill>
              </a:rPr>
              <a:t>ένα ιδιαίτερα ανώμαλο φαινόμενο της ελληνικής  </a:t>
            </a:r>
          </a:p>
          <a:p>
            <a:pPr eaLnBrk="1" hangingPunct="1">
              <a:lnSpc>
                <a:spcPct val="40000"/>
              </a:lnSpc>
              <a:buFontTx/>
              <a:buNone/>
            </a:pPr>
            <a:endParaRPr lang="el-GR" altLang="el-GR" sz="2400" b="1" smtClean="0">
              <a:solidFill>
                <a:schemeClr val="bg1"/>
              </a:solidFill>
            </a:endParaRPr>
          </a:p>
          <a:p>
            <a:pPr eaLnBrk="1" hangingPunct="1">
              <a:lnSpc>
                <a:spcPct val="90000"/>
              </a:lnSpc>
              <a:spcAft>
                <a:spcPct val="30000"/>
              </a:spcAft>
            </a:pPr>
            <a:r>
              <a:rPr lang="el-GR" altLang="el-GR" sz="2800" b="1" u="sng" smtClean="0">
                <a:solidFill>
                  <a:schemeClr val="bg1"/>
                </a:solidFill>
                <a:sym typeface="Times New Roman" panose="02020603050405020304" pitchFamily="18" charset="0"/>
              </a:rPr>
              <a:t>Διόρθωση ανώμαλων τύπων</a:t>
            </a:r>
            <a:r>
              <a:rPr lang="el-GR" altLang="el-GR" sz="2800" b="1" smtClean="0">
                <a:solidFill>
                  <a:schemeClr val="bg1"/>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καθιστώ/καθίστηκ</a:t>
            </a:r>
            <a:r>
              <a:rPr lang="el-GR" altLang="el-GR" sz="2800" b="1" i="1" smtClean="0">
                <a:solidFill>
                  <a:srgbClr val="66FF99"/>
                </a:solidFill>
                <a:sym typeface="Times New Roman" panose="02020603050405020304" pitchFamily="18" charset="0"/>
              </a:rPr>
              <a:t>α</a:t>
            </a:r>
            <a:r>
              <a:rPr lang="en-US" altLang="el-GR" sz="2800" b="1" i="1" smtClean="0">
                <a:solidFill>
                  <a:srgbClr val="66FF99"/>
                </a:solidFill>
                <a:sym typeface="Times New Roman" panose="02020603050405020304" pitchFamily="18" charset="0"/>
              </a:rPr>
              <a:t> </a:t>
            </a:r>
            <a:r>
              <a:rPr lang="en-US" altLang="el-GR" sz="2400" i="1" smtClean="0">
                <a:solidFill>
                  <a:schemeClr val="bg1"/>
                </a:solidFill>
                <a:sym typeface="Times New Roman" panose="02020603050405020304" pitchFamily="18" charset="0"/>
              </a:rPr>
              <a:t>(</a:t>
            </a:r>
            <a:r>
              <a:rPr lang="el-GR" altLang="el-GR" sz="2400" i="1" smtClean="0">
                <a:solidFill>
                  <a:schemeClr val="bg1"/>
                </a:solidFill>
                <a:sym typeface="Times New Roman" panose="02020603050405020304" pitchFamily="18" charset="0"/>
              </a:rPr>
              <a:t>κάθομαι  </a:t>
            </a:r>
            <a:r>
              <a:rPr lang="el-GR" altLang="el-GR" sz="2400" smtClean="0">
                <a:solidFill>
                  <a:schemeClr val="bg1"/>
                </a:solidFill>
                <a:sym typeface="Times New Roman" panose="02020603050405020304" pitchFamily="18" charset="0"/>
              </a:rPr>
              <a:t>ένα ιδιαίτερα ανώμαλο ρήμα γιατί παθητική φωνή στον ενεστώτα και ενεργητική στον αόριστο, μια εξαίρεση στο όλο σχήμα των ρημάτων)</a:t>
            </a:r>
            <a:endParaRPr lang="el-GR" altLang="el-GR" sz="2400" i="1" smtClean="0">
              <a:solidFill>
                <a:srgbClr val="66FF99"/>
              </a:solidFill>
              <a:sym typeface="Times New Roman" panose="02020603050405020304" pitchFamily="18" charset="0"/>
            </a:endParaRPr>
          </a:p>
          <a:p>
            <a:pPr eaLnBrk="1" hangingPunct="1">
              <a:lnSpc>
                <a:spcPct val="90000"/>
              </a:lnSpc>
              <a:spcAft>
                <a:spcPct val="30000"/>
              </a:spcAft>
            </a:pPr>
            <a:r>
              <a:rPr lang="el-GR" altLang="el-GR" sz="2800" b="1" u="sng" smtClean="0">
                <a:solidFill>
                  <a:schemeClr val="bg1"/>
                </a:solidFill>
                <a:sym typeface="Times New Roman" panose="02020603050405020304" pitchFamily="18" charset="0"/>
              </a:rPr>
              <a:t>Παθητικοποίηση τύπων όταν κάτι παθαίνει το υποκείμενο</a:t>
            </a:r>
            <a:r>
              <a:rPr lang="el-GR" altLang="el-GR" sz="2800" b="1" smtClean="0">
                <a:solidFill>
                  <a:schemeClr val="bg1"/>
                </a:solidFill>
                <a:sym typeface="Times New Roman" panose="02020603050405020304" pitchFamily="18" charset="0"/>
              </a:rPr>
              <a:t> ή γενικότερα υφίσταται κάποια αλλαγή: </a:t>
            </a:r>
            <a:r>
              <a:rPr lang="el-GR" altLang="el-GR" sz="2800" b="1" i="1" smtClean="0">
                <a:solidFill>
                  <a:srgbClr val="85FFE0"/>
                </a:solidFill>
                <a:sym typeface="Times New Roman" panose="02020603050405020304" pitchFamily="18" charset="0"/>
              </a:rPr>
              <a:t>λιώθηκε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μαυρίστηκε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χτυπήθηκε</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κλαιγότανε</a:t>
            </a:r>
            <a:r>
              <a:rPr lang="el-GR" altLang="el-GR" sz="2800" b="1" smtClean="0">
                <a:solidFill>
                  <a:srgbClr val="85FFE0"/>
                </a:solidFill>
                <a:sym typeface="Times New Roman" panose="02020603050405020304" pitchFamily="18" charset="0"/>
              </a:rPr>
              <a:t> </a:t>
            </a:r>
            <a:r>
              <a:rPr lang="el-GR" altLang="el-GR" sz="2800" b="1" smtClean="0">
                <a:solidFill>
                  <a:schemeClr val="bg1"/>
                </a:solidFill>
                <a:sym typeface="Times New Roman" panose="02020603050405020304" pitchFamily="18" charset="0"/>
              </a:rPr>
              <a:t>(= </a:t>
            </a:r>
            <a:r>
              <a:rPr lang="el-GR" altLang="el-GR" sz="2800" b="1" i="1" smtClean="0">
                <a:solidFill>
                  <a:schemeClr val="bg1"/>
                </a:solidFill>
                <a:sym typeface="Times New Roman" panose="02020603050405020304" pitchFamily="18" charset="0"/>
              </a:rPr>
              <a:t>έκλαιγε</a:t>
            </a:r>
            <a:r>
              <a:rPr lang="el-GR" altLang="el-GR" sz="2800" b="1" smtClean="0">
                <a:solidFill>
                  <a:schemeClr val="bg1"/>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μαλώθηκα με τον αδελφό μου</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ο χαρταετός πετάχτηκε</a:t>
            </a:r>
            <a:r>
              <a:rPr lang="en-US" altLang="el-GR" sz="2800" b="1" smtClean="0">
                <a:solidFill>
                  <a:srgbClr val="85FFE0"/>
                </a:solidFill>
                <a:sym typeface="Times New Roman" panose="02020603050405020304" pitchFamily="18" charset="0"/>
              </a:rPr>
              <a:t>,</a:t>
            </a:r>
            <a:r>
              <a:rPr lang="el-GR" altLang="el-GR" sz="2800" b="1" smtClean="0">
                <a:solidFill>
                  <a:srgbClr val="85FFE0"/>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φυτρώθηκε χορτάρι</a:t>
            </a:r>
          </a:p>
          <a:p>
            <a:pPr eaLnBrk="1" hangingPunct="1">
              <a:lnSpc>
                <a:spcPct val="90000"/>
              </a:lnSpc>
            </a:pPr>
            <a:r>
              <a:rPr lang="el-GR" altLang="el-GR" sz="2800" b="1" u="sng" smtClean="0">
                <a:solidFill>
                  <a:schemeClr val="bg1"/>
                </a:solidFill>
                <a:sym typeface="Times New Roman" panose="02020603050405020304" pitchFamily="18" charset="0"/>
              </a:rPr>
              <a:t>Ενεργητική φωνή κατ’ αναλογία με λίγους παρόμοιους τύπους ενεργητικής που έχουν ωστόσο παθητική  σημασία</a:t>
            </a:r>
            <a:r>
              <a:rPr lang="el-GR" altLang="el-GR" sz="2800" b="1" smtClean="0">
                <a:solidFill>
                  <a:schemeClr val="bg1"/>
                </a:solidFill>
                <a:sym typeface="Times New Roman" panose="02020603050405020304" pitchFamily="18" charset="0"/>
              </a:rPr>
              <a:t>:   </a:t>
            </a:r>
            <a:r>
              <a:rPr lang="el-GR" altLang="el-GR" sz="2800" b="1" i="1" smtClean="0">
                <a:solidFill>
                  <a:srgbClr val="85FFE0"/>
                </a:solidFill>
                <a:sym typeface="Times New Roman" panose="02020603050405020304" pitchFamily="18" charset="0"/>
              </a:rPr>
              <a:t>έσκισε η μπλούζα </a:t>
            </a:r>
            <a:r>
              <a:rPr lang="el-GR" altLang="el-GR" sz="2800" b="1" smtClean="0">
                <a:solidFill>
                  <a:schemeClr val="bg1"/>
                </a:solidFill>
                <a:sym typeface="Times New Roman" panose="02020603050405020304" pitchFamily="18" charset="0"/>
              </a:rPr>
              <a:t>(κατά αναλογία με το </a:t>
            </a:r>
            <a:r>
              <a:rPr lang="el-GR" altLang="el-GR" sz="2800" b="1" i="1" smtClean="0">
                <a:solidFill>
                  <a:schemeClr val="bg1"/>
                </a:solidFill>
                <a:sym typeface="Times New Roman" panose="02020603050405020304" pitchFamily="18" charset="0"/>
              </a:rPr>
              <a:t>έσπασε το αυγό</a:t>
            </a:r>
            <a:r>
              <a:rPr lang="el-GR" altLang="el-GR" sz="2800" b="1" smtClean="0">
                <a:solidFill>
                  <a:schemeClr val="bg1"/>
                </a:solidFill>
                <a:sym typeface="Times New Roman" panose="02020603050405020304" pitchFamily="18" charset="0"/>
              </a:rPr>
              <a:t>, που θα «έπρεπε» να είναι </a:t>
            </a:r>
            <a:r>
              <a:rPr lang="el-GR" altLang="el-GR" sz="2800" b="1" i="1" smtClean="0">
                <a:solidFill>
                  <a:schemeClr val="bg1"/>
                </a:solidFill>
                <a:sym typeface="Times New Roman" panose="02020603050405020304" pitchFamily="18" charset="0"/>
              </a:rPr>
              <a:t>σπάστηκε</a:t>
            </a:r>
            <a:r>
              <a:rPr lang="el-GR" altLang="el-GR" sz="2800" b="1" smtClean="0">
                <a:solidFill>
                  <a:schemeClr val="bg1"/>
                </a:solidFill>
                <a:sym typeface="Times New Roman" panose="02020603050405020304" pitchFamily="18" charset="0"/>
              </a:rPr>
              <a:t>)</a:t>
            </a:r>
          </a:p>
        </p:txBody>
      </p:sp>
      <p:sp>
        <p:nvSpPr>
          <p:cNvPr id="95236" name="Rectangle 4"/>
          <p:cNvSpPr>
            <a:spLocks noChangeArrowheads="1"/>
          </p:cNvSpPr>
          <p:nvPr/>
        </p:nvSpPr>
        <p:spPr bwMode="auto">
          <a:xfrm>
            <a:off x="381000" y="5734050"/>
            <a:ext cx="8763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1" hangingPunct="1">
              <a:spcBef>
                <a:spcPct val="0"/>
              </a:spcBef>
              <a:buFontTx/>
              <a:buNone/>
            </a:pPr>
            <a:endParaRPr lang="el-GR" altLang="el-GR" sz="2200" i="1">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CA96C3D-CAA3-4BD5-8661-A844F563DD24}" type="slidenum">
              <a:rPr lang="es-ES" altLang="el-GR" sz="1400"/>
              <a:pPr>
                <a:spcBef>
                  <a:spcPct val="0"/>
                </a:spcBef>
                <a:buFontTx/>
                <a:buNone/>
              </a:pPr>
              <a:t>5</a:t>
            </a:fld>
            <a:endParaRPr lang="es-ES" altLang="el-GR" sz="1400"/>
          </a:p>
        </p:txBody>
      </p:sp>
      <p:grpSp>
        <p:nvGrpSpPr>
          <p:cNvPr id="11267" name="Group 14"/>
          <p:cNvGrpSpPr>
            <a:grpSpLocks/>
          </p:cNvGrpSpPr>
          <p:nvPr/>
        </p:nvGrpSpPr>
        <p:grpSpPr bwMode="auto">
          <a:xfrm>
            <a:off x="1785938" y="647700"/>
            <a:ext cx="6096000" cy="2365375"/>
            <a:chOff x="1056" y="725"/>
            <a:chExt cx="3840" cy="1490"/>
          </a:xfrm>
        </p:grpSpPr>
        <p:sp>
          <p:nvSpPr>
            <p:cNvPr id="11272" name="Rectangle 2"/>
            <p:cNvSpPr>
              <a:spLocks noChangeArrowheads="1"/>
            </p:cNvSpPr>
            <p:nvPr/>
          </p:nvSpPr>
          <p:spPr bwMode="auto">
            <a:xfrm>
              <a:off x="1056" y="1344"/>
              <a:ext cx="3840" cy="87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285750">
                <a:spcBef>
                  <a:spcPct val="20000"/>
                </a:spcBef>
                <a:buChar char="•"/>
                <a:tabLst>
                  <a:tab pos="449263" algn="l"/>
                  <a:tab pos="809625" algn="l"/>
                  <a:tab pos="2251075" algn="l"/>
                </a:tabLst>
                <a:defRPr sz="3200">
                  <a:solidFill>
                    <a:schemeClr val="tx1"/>
                  </a:solidFill>
                  <a:latin typeface="Times New Roman" panose="02020603050405020304" pitchFamily="18" charset="0"/>
                </a:defRPr>
              </a:lvl1pPr>
              <a:lvl2pPr marL="742950" indent="-285750">
                <a:spcBef>
                  <a:spcPct val="20000"/>
                </a:spcBef>
                <a:buChar char="–"/>
                <a:tabLst>
                  <a:tab pos="449263" algn="l"/>
                  <a:tab pos="809625" algn="l"/>
                  <a:tab pos="2251075" algn="l"/>
                </a:tabLst>
                <a:defRPr sz="2800">
                  <a:solidFill>
                    <a:schemeClr val="tx1"/>
                  </a:solidFill>
                  <a:latin typeface="Times New Roman" panose="02020603050405020304" pitchFamily="18" charset="0"/>
                </a:defRPr>
              </a:lvl2pPr>
              <a:lvl3pPr marL="1143000" indent="-228600">
                <a:spcBef>
                  <a:spcPct val="20000"/>
                </a:spcBef>
                <a:buChar char="•"/>
                <a:tabLst>
                  <a:tab pos="449263" algn="l"/>
                  <a:tab pos="809625" algn="l"/>
                  <a:tab pos="2251075" algn="l"/>
                </a:tabLst>
                <a:defRPr sz="2400">
                  <a:solidFill>
                    <a:schemeClr val="tx1"/>
                  </a:solidFill>
                  <a:latin typeface="Times New Roman" panose="02020603050405020304" pitchFamily="18" charset="0"/>
                </a:defRPr>
              </a:lvl3pPr>
              <a:lvl4pPr marL="16002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4pPr>
              <a:lvl5pPr marL="20574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l-GR" sz="2800" b="1">
                  <a:solidFill>
                    <a:srgbClr val="FFFF66"/>
                  </a:solidFill>
                  <a:latin typeface="Georgia" panose="02040502050405020303" pitchFamily="18" charset="0"/>
                </a:rPr>
                <a:t>John</a:t>
              </a:r>
              <a:r>
                <a:rPr lang="en-US" altLang="el-GR" sz="2800" b="1">
                  <a:solidFill>
                    <a:schemeClr val="bg1"/>
                  </a:solidFill>
                  <a:latin typeface="Georgia" panose="02040502050405020303" pitchFamily="18" charset="0"/>
                </a:rPr>
                <a:t> hit </a:t>
              </a:r>
              <a:r>
                <a:rPr lang="en-US" altLang="el-GR" sz="2800" b="1">
                  <a:solidFill>
                    <a:srgbClr val="FF99CC"/>
                  </a:solidFill>
                  <a:latin typeface="Georgia" panose="02040502050405020303" pitchFamily="18" charset="0"/>
                </a:rPr>
                <a:t>the ball</a:t>
              </a:r>
              <a:r>
                <a:rPr lang="en-US" altLang="el-GR" sz="2800" b="1">
                  <a:solidFill>
                    <a:schemeClr val="bg1"/>
                  </a:solidFill>
                  <a:latin typeface="Georgia" panose="02040502050405020303" pitchFamily="18" charset="0"/>
                </a:rPr>
                <a:t> </a:t>
              </a:r>
              <a:endParaRPr lang="el-GR" altLang="el-GR" sz="2800" b="1">
                <a:solidFill>
                  <a:schemeClr val="bg1"/>
                </a:solidFill>
                <a:latin typeface="Georgia" panose="02040502050405020303" pitchFamily="18" charset="0"/>
              </a:endParaRPr>
            </a:p>
            <a:p>
              <a:pPr algn="ctr" eaLnBrk="1" hangingPunct="1">
                <a:spcBef>
                  <a:spcPct val="0"/>
                </a:spcBef>
                <a:buFontTx/>
                <a:buNone/>
              </a:pPr>
              <a:r>
                <a:rPr lang="en-US" altLang="el-GR" sz="2800" b="1">
                  <a:solidFill>
                    <a:schemeClr val="bg1"/>
                  </a:solidFill>
                  <a:latin typeface="Georgia" panose="02040502050405020303" pitchFamily="18" charset="0"/>
                  <a:sym typeface="Symbol" panose="05050102010706020507" pitchFamily="18" charset="2"/>
                </a:rPr>
                <a:t> </a:t>
              </a:r>
              <a:r>
                <a:rPr lang="el-GR" altLang="el-GR" sz="2800" b="1">
                  <a:solidFill>
                    <a:schemeClr val="bg1"/>
                  </a:solidFill>
                  <a:latin typeface="Georgia" panose="02040502050405020303" pitchFamily="18" charset="0"/>
                  <a:sym typeface="Symbol" panose="05050102010706020507" pitchFamily="18" charset="2"/>
                </a:rPr>
                <a:t> </a:t>
              </a:r>
            </a:p>
            <a:p>
              <a:pPr algn="ctr" eaLnBrk="1" hangingPunct="1">
                <a:spcBef>
                  <a:spcPct val="0"/>
                </a:spcBef>
                <a:buFontTx/>
                <a:buNone/>
              </a:pPr>
              <a:r>
                <a:rPr lang="en-US" altLang="el-GR" sz="2800" b="1">
                  <a:solidFill>
                    <a:srgbClr val="FF99CC"/>
                  </a:solidFill>
                  <a:latin typeface="Georgia" panose="02040502050405020303" pitchFamily="18" charset="0"/>
                  <a:sym typeface="Symbol" panose="05050102010706020507" pitchFamily="18" charset="2"/>
                </a:rPr>
                <a:t>The ball</a:t>
              </a:r>
              <a:r>
                <a:rPr lang="en-US" altLang="el-GR" sz="2800" b="1">
                  <a:solidFill>
                    <a:schemeClr val="bg1"/>
                  </a:solidFill>
                  <a:latin typeface="Georgia" panose="02040502050405020303" pitchFamily="18" charset="0"/>
                  <a:sym typeface="Symbol" panose="05050102010706020507" pitchFamily="18" charset="2"/>
                </a:rPr>
                <a:t> hit </a:t>
              </a:r>
              <a:r>
                <a:rPr lang="en-US" altLang="el-GR" sz="2800" b="1">
                  <a:solidFill>
                    <a:srgbClr val="FFFF66"/>
                  </a:solidFill>
                  <a:latin typeface="Georgia" panose="02040502050405020303" pitchFamily="18" charset="0"/>
                  <a:sym typeface="Symbol" panose="05050102010706020507" pitchFamily="18" charset="2"/>
                </a:rPr>
                <a:t>John</a:t>
              </a:r>
              <a:endParaRPr lang="el-GR" altLang="el-GR" sz="2800" b="1">
                <a:solidFill>
                  <a:srgbClr val="FFFF66"/>
                </a:solidFill>
                <a:latin typeface="Georgia" panose="02040502050405020303" pitchFamily="18" charset="0"/>
                <a:sym typeface="Symbol" panose="05050102010706020507" pitchFamily="18" charset="2"/>
              </a:endParaRPr>
            </a:p>
          </p:txBody>
        </p:sp>
        <p:sp>
          <p:nvSpPr>
            <p:cNvPr id="11273" name="Rectangle 8"/>
            <p:cNvSpPr>
              <a:spLocks noChangeArrowheads="1"/>
            </p:cNvSpPr>
            <p:nvPr/>
          </p:nvSpPr>
          <p:spPr bwMode="auto">
            <a:xfrm rot="-18497">
              <a:off x="1918" y="725"/>
              <a:ext cx="2300"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a:spcBef>
                  <a:spcPct val="20000"/>
                </a:spcBef>
                <a:buChar char="•"/>
                <a:tabLst>
                  <a:tab pos="449263" algn="l"/>
                  <a:tab pos="809625" algn="l"/>
                  <a:tab pos="2251075" algn="l"/>
                </a:tabLst>
                <a:defRPr sz="3200">
                  <a:solidFill>
                    <a:schemeClr val="tx1"/>
                  </a:solidFill>
                  <a:latin typeface="Times New Roman" panose="02020603050405020304" pitchFamily="18" charset="0"/>
                </a:defRPr>
              </a:lvl1pPr>
              <a:lvl2pPr marL="742950" indent="-285750">
                <a:spcBef>
                  <a:spcPct val="20000"/>
                </a:spcBef>
                <a:buChar char="–"/>
                <a:tabLst>
                  <a:tab pos="449263" algn="l"/>
                  <a:tab pos="809625" algn="l"/>
                  <a:tab pos="2251075" algn="l"/>
                </a:tabLst>
                <a:defRPr sz="2800">
                  <a:solidFill>
                    <a:schemeClr val="tx1"/>
                  </a:solidFill>
                  <a:latin typeface="Times New Roman" panose="02020603050405020304" pitchFamily="18" charset="0"/>
                </a:defRPr>
              </a:lvl2pPr>
              <a:lvl3pPr marL="1143000" indent="-228600">
                <a:spcBef>
                  <a:spcPct val="20000"/>
                </a:spcBef>
                <a:buChar char="•"/>
                <a:tabLst>
                  <a:tab pos="449263" algn="l"/>
                  <a:tab pos="809625" algn="l"/>
                  <a:tab pos="2251075" algn="l"/>
                </a:tabLst>
                <a:defRPr sz="2400">
                  <a:solidFill>
                    <a:schemeClr val="tx1"/>
                  </a:solidFill>
                  <a:latin typeface="Times New Roman" panose="02020603050405020304" pitchFamily="18" charset="0"/>
                </a:defRPr>
              </a:lvl3pPr>
              <a:lvl4pPr marL="16002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4pPr>
              <a:lvl5pPr marL="20574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400" b="1">
                  <a:solidFill>
                    <a:srgbClr val="FFCC66"/>
                  </a:solidFill>
                  <a:latin typeface="Georgia" panose="02040502050405020303" pitchFamily="18" charset="0"/>
                </a:rPr>
                <a:t>Συντακτική </a:t>
              </a:r>
            </a:p>
            <a:p>
              <a:pPr algn="ctr" eaLnBrk="1" hangingPunct="1">
                <a:spcBef>
                  <a:spcPct val="0"/>
                </a:spcBef>
                <a:buFontTx/>
                <a:buNone/>
              </a:pPr>
              <a:r>
                <a:rPr lang="el-GR" altLang="el-GR" sz="2400" b="1">
                  <a:solidFill>
                    <a:srgbClr val="FFCC66"/>
                  </a:solidFill>
                  <a:latin typeface="Georgia" panose="02040502050405020303" pitchFamily="18" charset="0"/>
                </a:rPr>
                <a:t>διαφοροποίηση</a:t>
              </a:r>
              <a:endParaRPr lang="es-ES_tradnl" altLang="el-GR" sz="2400" b="1">
                <a:solidFill>
                  <a:srgbClr val="FFCC66"/>
                </a:solidFill>
                <a:latin typeface="Georgia" panose="02040502050405020303" pitchFamily="18" charset="0"/>
              </a:endParaRPr>
            </a:p>
          </p:txBody>
        </p:sp>
        <p:sp>
          <p:nvSpPr>
            <p:cNvPr id="25610" name="Rectangle 10"/>
            <p:cNvSpPr>
              <a:spLocks noChangeArrowheads="1"/>
            </p:cNvSpPr>
            <p:nvPr/>
          </p:nvSpPr>
          <p:spPr bwMode="auto">
            <a:xfrm>
              <a:off x="2736" y="1632"/>
              <a:ext cx="239" cy="327"/>
            </a:xfrm>
            <a:prstGeom prst="rect">
              <a:avLst/>
            </a:prstGeom>
            <a:noFill/>
            <a:ln w="9525">
              <a:noFill/>
              <a:miter lim="800000"/>
              <a:headEnd/>
              <a:tailEnd/>
            </a:ln>
            <a:effectLst/>
          </p:spPr>
          <p:txBody>
            <a:bodyPr wrap="none">
              <a:spAutoFit/>
            </a:bodyPr>
            <a:lstStyle/>
            <a:p>
              <a:pPr eaLnBrk="1" hangingPunct="1">
                <a:defRPr/>
              </a:pPr>
              <a:r>
                <a:rPr lang="en-US" sz="2800" b="1">
                  <a:solidFill>
                    <a:srgbClr val="FF0000"/>
                  </a:solidFill>
                  <a:effectLst>
                    <a:outerShdw blurRad="38100" dist="38100" dir="2700000" algn="tl">
                      <a:srgbClr val="000000"/>
                    </a:outerShdw>
                  </a:effectLst>
                  <a:latin typeface="Georgia" pitchFamily="18" charset="0"/>
                  <a:sym typeface="Symbol" pitchFamily="18" charset="2"/>
                </a:rPr>
                <a:t></a:t>
              </a:r>
              <a:endParaRPr lang="el-GR" sz="2800" b="1">
                <a:solidFill>
                  <a:srgbClr val="FF0000"/>
                </a:solidFill>
                <a:effectLst>
                  <a:outerShdw blurRad="38100" dist="38100" dir="2700000" algn="tl">
                    <a:srgbClr val="000000"/>
                  </a:outerShdw>
                </a:effectLst>
                <a:latin typeface="Georgia" pitchFamily="18" charset="0"/>
                <a:sym typeface="Symbol" pitchFamily="18" charset="2"/>
              </a:endParaRPr>
            </a:p>
          </p:txBody>
        </p:sp>
      </p:grpSp>
      <p:grpSp>
        <p:nvGrpSpPr>
          <p:cNvPr id="3" name="Group 15"/>
          <p:cNvGrpSpPr>
            <a:grpSpLocks/>
          </p:cNvGrpSpPr>
          <p:nvPr/>
        </p:nvGrpSpPr>
        <p:grpSpPr bwMode="auto">
          <a:xfrm>
            <a:off x="1714500" y="3649663"/>
            <a:ext cx="5943600" cy="2438400"/>
            <a:chOff x="1104" y="2503"/>
            <a:chExt cx="3744" cy="1536"/>
          </a:xfrm>
        </p:grpSpPr>
        <p:sp>
          <p:nvSpPr>
            <p:cNvPr id="11269" name="Rectangle 5"/>
            <p:cNvSpPr>
              <a:spLocks noChangeArrowheads="1"/>
            </p:cNvSpPr>
            <p:nvPr/>
          </p:nvSpPr>
          <p:spPr bwMode="auto">
            <a:xfrm>
              <a:off x="1104" y="3168"/>
              <a:ext cx="3744" cy="87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285750">
                <a:spcBef>
                  <a:spcPct val="20000"/>
                </a:spcBef>
                <a:buChar char="•"/>
                <a:tabLst>
                  <a:tab pos="449263" algn="l"/>
                  <a:tab pos="809625" algn="l"/>
                  <a:tab pos="2251075" algn="l"/>
                </a:tabLst>
                <a:defRPr sz="3200">
                  <a:solidFill>
                    <a:schemeClr val="tx1"/>
                  </a:solidFill>
                  <a:latin typeface="Times New Roman" panose="02020603050405020304" pitchFamily="18" charset="0"/>
                </a:defRPr>
              </a:lvl1pPr>
              <a:lvl2pPr marL="742950" indent="-285750">
                <a:spcBef>
                  <a:spcPct val="20000"/>
                </a:spcBef>
                <a:buChar char="–"/>
                <a:tabLst>
                  <a:tab pos="449263" algn="l"/>
                  <a:tab pos="809625" algn="l"/>
                  <a:tab pos="2251075" algn="l"/>
                </a:tabLst>
                <a:defRPr sz="2800">
                  <a:solidFill>
                    <a:schemeClr val="tx1"/>
                  </a:solidFill>
                  <a:latin typeface="Times New Roman" panose="02020603050405020304" pitchFamily="18" charset="0"/>
                </a:defRPr>
              </a:lvl2pPr>
              <a:lvl3pPr marL="1143000" indent="-228600">
                <a:spcBef>
                  <a:spcPct val="20000"/>
                </a:spcBef>
                <a:buChar char="•"/>
                <a:tabLst>
                  <a:tab pos="449263" algn="l"/>
                  <a:tab pos="809625" algn="l"/>
                  <a:tab pos="2251075" algn="l"/>
                </a:tabLst>
                <a:defRPr sz="2400">
                  <a:solidFill>
                    <a:schemeClr val="tx1"/>
                  </a:solidFill>
                  <a:latin typeface="Times New Roman" panose="02020603050405020304" pitchFamily="18" charset="0"/>
                </a:defRPr>
              </a:lvl3pPr>
              <a:lvl4pPr marL="16002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4pPr>
              <a:lvl5pPr marL="20574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a:solidFill>
                    <a:srgbClr val="FFFF66"/>
                  </a:solidFill>
                  <a:latin typeface="Georgia" panose="02040502050405020303" pitchFamily="18" charset="0"/>
                </a:rPr>
                <a:t>Ο Γιάννης</a:t>
              </a:r>
              <a:r>
                <a:rPr lang="en-US" altLang="el-GR" sz="2800" b="1">
                  <a:solidFill>
                    <a:schemeClr val="bg1"/>
                  </a:solidFill>
                  <a:latin typeface="Georgia" panose="02040502050405020303" pitchFamily="18" charset="0"/>
                </a:rPr>
                <a:t> </a:t>
              </a:r>
              <a:r>
                <a:rPr lang="el-GR" altLang="el-GR" sz="2800" b="1">
                  <a:solidFill>
                    <a:schemeClr val="bg1"/>
                  </a:solidFill>
                  <a:latin typeface="Georgia" panose="02040502050405020303" pitchFamily="18" charset="0"/>
                </a:rPr>
                <a:t>χτύπησε</a:t>
              </a:r>
              <a:r>
                <a:rPr lang="en-US" altLang="el-GR" sz="2800" b="1">
                  <a:solidFill>
                    <a:schemeClr val="bg1"/>
                  </a:solidFill>
                  <a:latin typeface="Georgia" panose="02040502050405020303" pitchFamily="18" charset="0"/>
                </a:rPr>
                <a:t> </a:t>
              </a:r>
              <a:r>
                <a:rPr lang="el-GR" altLang="el-GR" sz="2800" b="1">
                  <a:solidFill>
                    <a:srgbClr val="FF99CC"/>
                  </a:solidFill>
                  <a:latin typeface="Georgia" panose="02040502050405020303" pitchFamily="18" charset="0"/>
                </a:rPr>
                <a:t>τη μπάλα</a:t>
              </a:r>
            </a:p>
            <a:p>
              <a:pPr algn="ctr" eaLnBrk="1" hangingPunct="1">
                <a:spcBef>
                  <a:spcPct val="0"/>
                </a:spcBef>
                <a:buFontTx/>
                <a:buNone/>
              </a:pPr>
              <a:r>
                <a:rPr lang="en-US" altLang="el-GR" sz="2800" b="1">
                  <a:solidFill>
                    <a:schemeClr val="bg1"/>
                  </a:solidFill>
                  <a:latin typeface="Georgia" panose="02040502050405020303" pitchFamily="18" charset="0"/>
                </a:rPr>
                <a:t> </a:t>
              </a:r>
              <a:endParaRPr lang="el-GR" altLang="el-GR" sz="2800" b="1">
                <a:solidFill>
                  <a:schemeClr val="bg1"/>
                </a:solidFill>
                <a:latin typeface="Georgia" panose="02040502050405020303" pitchFamily="18" charset="0"/>
              </a:endParaRPr>
            </a:p>
            <a:p>
              <a:pPr algn="ctr" eaLnBrk="1" hangingPunct="1">
                <a:spcBef>
                  <a:spcPct val="0"/>
                </a:spcBef>
                <a:buFontTx/>
                <a:buNone/>
              </a:pPr>
              <a:r>
                <a:rPr lang="el-GR" altLang="el-GR" sz="2800" b="1">
                  <a:solidFill>
                    <a:srgbClr val="FFFF66"/>
                  </a:solidFill>
                  <a:latin typeface="Georgia" panose="02040502050405020303" pitchFamily="18" charset="0"/>
                </a:rPr>
                <a:t>Το Γιάννη</a:t>
              </a:r>
              <a:r>
                <a:rPr lang="en-US" altLang="el-GR" sz="2800" b="1">
                  <a:solidFill>
                    <a:schemeClr val="bg1"/>
                  </a:solidFill>
                  <a:latin typeface="Georgia" panose="02040502050405020303" pitchFamily="18" charset="0"/>
                </a:rPr>
                <a:t> </a:t>
              </a:r>
              <a:r>
                <a:rPr lang="el-GR" altLang="el-GR" sz="2800" b="1">
                  <a:solidFill>
                    <a:schemeClr val="bg1"/>
                  </a:solidFill>
                  <a:latin typeface="Georgia" panose="02040502050405020303" pitchFamily="18" charset="0"/>
                </a:rPr>
                <a:t>χτύπησε</a:t>
              </a:r>
              <a:r>
                <a:rPr lang="en-US" altLang="el-GR" sz="2800" b="1">
                  <a:solidFill>
                    <a:schemeClr val="bg1"/>
                  </a:solidFill>
                  <a:latin typeface="Georgia" panose="02040502050405020303" pitchFamily="18" charset="0"/>
                </a:rPr>
                <a:t> </a:t>
              </a:r>
              <a:r>
                <a:rPr lang="el-GR" altLang="el-GR" sz="2800" b="1">
                  <a:solidFill>
                    <a:srgbClr val="FF99CC"/>
                  </a:solidFill>
                  <a:latin typeface="Georgia" panose="02040502050405020303" pitchFamily="18" charset="0"/>
                </a:rPr>
                <a:t>η μπάλα</a:t>
              </a:r>
              <a:r>
                <a:rPr lang="en-US" altLang="el-GR" sz="2800" b="1">
                  <a:solidFill>
                    <a:schemeClr val="bg1"/>
                  </a:solidFill>
                  <a:latin typeface="Georgia" panose="02040502050405020303" pitchFamily="18" charset="0"/>
                </a:rPr>
                <a:t> </a:t>
              </a:r>
              <a:endParaRPr lang="es-ES_tradnl" altLang="el-GR" sz="2800" b="1">
                <a:solidFill>
                  <a:schemeClr val="bg1"/>
                </a:solidFill>
                <a:latin typeface="Georgia" panose="02040502050405020303" pitchFamily="18" charset="0"/>
              </a:endParaRPr>
            </a:p>
          </p:txBody>
        </p:sp>
        <p:sp>
          <p:nvSpPr>
            <p:cNvPr id="25612" name="Rectangle 12"/>
            <p:cNvSpPr>
              <a:spLocks noChangeArrowheads="1"/>
            </p:cNvSpPr>
            <p:nvPr/>
          </p:nvSpPr>
          <p:spPr bwMode="auto">
            <a:xfrm>
              <a:off x="2736" y="3456"/>
              <a:ext cx="239" cy="327"/>
            </a:xfrm>
            <a:prstGeom prst="rect">
              <a:avLst/>
            </a:prstGeom>
            <a:noFill/>
            <a:ln w="9525">
              <a:noFill/>
              <a:miter lim="800000"/>
              <a:headEnd/>
              <a:tailEnd/>
            </a:ln>
            <a:effectLst/>
          </p:spPr>
          <p:txBody>
            <a:bodyPr wrap="none">
              <a:spAutoFit/>
            </a:bodyPr>
            <a:lstStyle/>
            <a:p>
              <a:pPr eaLnBrk="1" hangingPunct="1">
                <a:defRPr/>
              </a:pPr>
              <a:r>
                <a:rPr lang="en-US" sz="2800" b="1">
                  <a:solidFill>
                    <a:srgbClr val="FF0000"/>
                  </a:solidFill>
                  <a:effectLst>
                    <a:outerShdw blurRad="38100" dist="38100" dir="2700000" algn="tl">
                      <a:srgbClr val="000000"/>
                    </a:outerShdw>
                  </a:effectLst>
                  <a:latin typeface="Georgia" pitchFamily="18" charset="0"/>
                  <a:sym typeface="Symbol" pitchFamily="18" charset="2"/>
                </a:rPr>
                <a:t></a:t>
              </a:r>
              <a:endParaRPr lang="el-GR" sz="2800" b="1">
                <a:solidFill>
                  <a:srgbClr val="FF0000"/>
                </a:solidFill>
                <a:effectLst>
                  <a:outerShdw blurRad="38100" dist="38100" dir="2700000" algn="tl">
                    <a:srgbClr val="000000"/>
                  </a:outerShdw>
                </a:effectLst>
                <a:latin typeface="Georgia" pitchFamily="18" charset="0"/>
                <a:sym typeface="Symbol" pitchFamily="18" charset="2"/>
              </a:endParaRPr>
            </a:p>
          </p:txBody>
        </p:sp>
        <p:sp>
          <p:nvSpPr>
            <p:cNvPr id="11271" name="Rectangle 13"/>
            <p:cNvSpPr>
              <a:spLocks noChangeArrowheads="1"/>
            </p:cNvSpPr>
            <p:nvPr/>
          </p:nvSpPr>
          <p:spPr bwMode="auto">
            <a:xfrm rot="-18497">
              <a:off x="1968" y="2503"/>
              <a:ext cx="1873"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a:spcBef>
                  <a:spcPct val="20000"/>
                </a:spcBef>
                <a:buChar char="•"/>
                <a:tabLst>
                  <a:tab pos="449263" algn="l"/>
                  <a:tab pos="809625" algn="l"/>
                  <a:tab pos="2251075" algn="l"/>
                </a:tabLst>
                <a:defRPr sz="3200">
                  <a:solidFill>
                    <a:schemeClr val="tx1"/>
                  </a:solidFill>
                  <a:latin typeface="Times New Roman" panose="02020603050405020304" pitchFamily="18" charset="0"/>
                </a:defRPr>
              </a:lvl1pPr>
              <a:lvl2pPr marL="742950" indent="-285750">
                <a:spcBef>
                  <a:spcPct val="20000"/>
                </a:spcBef>
                <a:buChar char="–"/>
                <a:tabLst>
                  <a:tab pos="449263" algn="l"/>
                  <a:tab pos="809625" algn="l"/>
                  <a:tab pos="2251075" algn="l"/>
                </a:tabLst>
                <a:defRPr sz="2800">
                  <a:solidFill>
                    <a:schemeClr val="tx1"/>
                  </a:solidFill>
                  <a:latin typeface="Times New Roman" panose="02020603050405020304" pitchFamily="18" charset="0"/>
                </a:defRPr>
              </a:lvl2pPr>
              <a:lvl3pPr marL="1143000" indent="-228600">
                <a:spcBef>
                  <a:spcPct val="20000"/>
                </a:spcBef>
                <a:buChar char="•"/>
                <a:tabLst>
                  <a:tab pos="449263" algn="l"/>
                  <a:tab pos="809625" algn="l"/>
                  <a:tab pos="2251075" algn="l"/>
                </a:tabLst>
                <a:defRPr sz="2400">
                  <a:solidFill>
                    <a:schemeClr val="tx1"/>
                  </a:solidFill>
                  <a:latin typeface="Times New Roman" panose="02020603050405020304" pitchFamily="18" charset="0"/>
                </a:defRPr>
              </a:lvl3pPr>
              <a:lvl4pPr marL="16002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4pPr>
              <a:lvl5pPr marL="20574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400" b="1">
                  <a:solidFill>
                    <a:srgbClr val="FFCC66"/>
                  </a:solidFill>
                  <a:latin typeface="Georgia" panose="02040502050405020303" pitchFamily="18" charset="0"/>
                </a:rPr>
                <a:t>Μορφολογική</a:t>
              </a:r>
            </a:p>
            <a:p>
              <a:pPr algn="ctr" eaLnBrk="1" hangingPunct="1">
                <a:spcBef>
                  <a:spcPct val="0"/>
                </a:spcBef>
                <a:buFontTx/>
                <a:buNone/>
              </a:pPr>
              <a:r>
                <a:rPr lang="el-GR" altLang="el-GR" sz="2400" b="1">
                  <a:solidFill>
                    <a:srgbClr val="FFCC66"/>
                  </a:solidFill>
                  <a:latin typeface="Georgia" panose="02040502050405020303" pitchFamily="18" charset="0"/>
                </a:rPr>
                <a:t>διαφοροποίηση</a:t>
              </a:r>
              <a:endParaRPr lang="es-ES_tradnl" altLang="el-GR" sz="2400" b="1">
                <a:solidFill>
                  <a:srgbClr val="FFCC66"/>
                </a:solidFill>
                <a:latin typeface="Georgia" panose="02040502050405020303"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6769798-8996-44F2-8F21-4CE2D2982A96}" type="slidenum">
              <a:rPr lang="es-ES" altLang="el-GR" sz="1400"/>
              <a:pPr>
                <a:spcBef>
                  <a:spcPct val="0"/>
                </a:spcBef>
                <a:buFontTx/>
                <a:buNone/>
              </a:pPr>
              <a:t>50</a:t>
            </a:fld>
            <a:endParaRPr lang="es-ES" altLang="el-GR" sz="1400"/>
          </a:p>
        </p:txBody>
      </p:sp>
      <p:sp>
        <p:nvSpPr>
          <p:cNvPr id="97283" name="Rectangle 2"/>
          <p:cNvSpPr>
            <a:spLocks noChangeArrowheads="1"/>
          </p:cNvSpPr>
          <p:nvPr/>
        </p:nvSpPr>
        <p:spPr bwMode="auto">
          <a:xfrm>
            <a:off x="0" y="76200"/>
            <a:ext cx="9144000" cy="677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u="sng">
                <a:solidFill>
                  <a:srgbClr val="FFCC66"/>
                </a:solidFill>
                <a:cs typeface="Times New Roman" panose="02020603050405020304" pitchFamily="18" charset="0"/>
              </a:rPr>
              <a:t>Προβλήματα με ουσιαστικά</a:t>
            </a:r>
            <a:endParaRPr lang="es-ES" altLang="el-GR" sz="2800" b="1">
              <a:solidFill>
                <a:schemeClr val="bg1"/>
              </a:solidFill>
              <a:cs typeface="Times New Roman" panose="02020603050405020304" pitchFamily="18" charset="0"/>
            </a:endParaRPr>
          </a:p>
          <a:p>
            <a:pPr algn="ctr" eaLnBrk="1" hangingPunct="1">
              <a:spcBef>
                <a:spcPct val="0"/>
              </a:spcBef>
              <a:buFontTx/>
              <a:buNone/>
            </a:pPr>
            <a:endParaRPr lang="el-GR" altLang="el-GR" sz="1000">
              <a:solidFill>
                <a:schemeClr val="bg1"/>
              </a:solidFill>
              <a:cs typeface="Times New Roman" panose="02020603050405020304" pitchFamily="18" charset="0"/>
            </a:endParaRPr>
          </a:p>
          <a:p>
            <a:pPr>
              <a:spcBef>
                <a:spcPct val="0"/>
              </a:spcBef>
              <a:buFontTx/>
              <a:buNone/>
            </a:pPr>
            <a:r>
              <a:rPr lang="el-GR" altLang="el-GR" sz="2800" b="1" u="sng">
                <a:solidFill>
                  <a:srgbClr val="FFCC66"/>
                </a:solidFill>
              </a:rPr>
              <a:t>Κ</a:t>
            </a:r>
            <a:r>
              <a:rPr lang="el-GR" altLang="el-GR" sz="2800" b="1" u="sng">
                <a:solidFill>
                  <a:srgbClr val="FFCC66"/>
                </a:solidFill>
                <a:cs typeface="Times New Roman" panose="02020603050405020304" pitchFamily="18" charset="0"/>
              </a:rPr>
              <a:t>λίση άκλιτων τύπων</a:t>
            </a:r>
            <a:r>
              <a:rPr lang="el-GR" altLang="el-GR" sz="2400" b="1">
                <a:solidFill>
                  <a:srgbClr val="FFCC66"/>
                </a:solidFill>
                <a:cs typeface="Times New Roman" panose="02020603050405020304" pitchFamily="18" charset="0"/>
              </a:rPr>
              <a:t>:</a:t>
            </a:r>
            <a:r>
              <a:rPr lang="el-GR" altLang="el-GR" sz="2400" b="1">
                <a:solidFill>
                  <a:srgbClr val="FF0000"/>
                </a:solidFill>
                <a:cs typeface="Times New Roman" panose="02020603050405020304" pitchFamily="18" charset="0"/>
              </a:rPr>
              <a:t>  </a:t>
            </a:r>
            <a:r>
              <a:rPr lang="el-GR" altLang="el-GR" sz="2400" b="1">
                <a:solidFill>
                  <a:schemeClr val="bg1"/>
                </a:solidFill>
                <a:cs typeface="Times New Roman" panose="02020603050405020304" pitchFamily="18" charset="0"/>
              </a:rPr>
              <a:t>το ίδιο και οι αγράμματοι με ξένα δάνεια  </a:t>
            </a:r>
            <a:r>
              <a:rPr lang="el-GR" altLang="el-GR" sz="2400">
                <a:solidFill>
                  <a:schemeClr val="bg1"/>
                </a:solidFill>
                <a:cs typeface="Times New Roman" panose="02020603050405020304" pitchFamily="18" charset="0"/>
              </a:rPr>
              <a:t>και άκλιτες λέξεις αποδεικνύοντας γνώση γραμματικών κανόνων.</a:t>
            </a:r>
          </a:p>
          <a:p>
            <a:pPr algn="just">
              <a:spcBef>
                <a:spcPct val="0"/>
              </a:spcBef>
            </a:pPr>
            <a:r>
              <a:rPr lang="el-GR" altLang="el-GR" sz="2400" b="1" i="1">
                <a:solidFill>
                  <a:schemeClr val="bg1"/>
                </a:solidFill>
                <a:cs typeface="Times New Roman" panose="02020603050405020304" pitchFamily="18" charset="0"/>
              </a:rPr>
              <a:t>της ΔΕΗΣ</a:t>
            </a:r>
            <a:r>
              <a:rPr lang="el-GR" altLang="el-GR" sz="2400" b="1">
                <a:solidFill>
                  <a:schemeClr val="bg1"/>
                </a:solidFill>
                <a:cs typeface="Times New Roman" panose="02020603050405020304" pitchFamily="18" charset="0"/>
              </a:rPr>
              <a:t>,</a:t>
            </a:r>
            <a:r>
              <a:rPr lang="el-GR" altLang="el-GR" sz="2400" b="1" i="1">
                <a:solidFill>
                  <a:schemeClr val="bg1"/>
                </a:solidFill>
                <a:cs typeface="Times New Roman" panose="02020603050405020304" pitchFamily="18" charset="0"/>
              </a:rPr>
              <a:t> της Γουέντης</a:t>
            </a:r>
          </a:p>
          <a:p>
            <a:pPr algn="just">
              <a:spcBef>
                <a:spcPct val="0"/>
              </a:spcBef>
            </a:pPr>
            <a:r>
              <a:rPr lang="el-GR" altLang="el-GR" sz="2400" b="1" i="1">
                <a:solidFill>
                  <a:schemeClr val="bg1"/>
                </a:solidFill>
                <a:cs typeface="Times New Roman" panose="02020603050405020304" pitchFamily="18" charset="0"/>
              </a:rPr>
              <a:t>τα στυλά</a:t>
            </a:r>
            <a:r>
              <a:rPr lang="el-GR" altLang="el-GR" sz="2400" b="1">
                <a:solidFill>
                  <a:schemeClr val="bg1"/>
                </a:solidFill>
                <a:cs typeface="Times New Roman" panose="02020603050405020304" pitchFamily="18" charset="0"/>
              </a:rPr>
              <a:t>,</a:t>
            </a:r>
            <a:r>
              <a:rPr lang="el-GR" altLang="el-GR" sz="2400" b="1" i="1">
                <a:solidFill>
                  <a:schemeClr val="bg1"/>
                </a:solidFill>
                <a:cs typeface="Times New Roman" panose="02020603050405020304" pitchFamily="18" charset="0"/>
              </a:rPr>
              <a:t> τα μαγιά</a:t>
            </a:r>
            <a:r>
              <a:rPr lang="el-GR" altLang="el-GR" sz="2400" b="1">
                <a:solidFill>
                  <a:schemeClr val="bg1"/>
                </a:solidFill>
                <a:cs typeface="Times New Roman" panose="02020603050405020304" pitchFamily="18" charset="0"/>
              </a:rPr>
              <a:t>,</a:t>
            </a:r>
            <a:r>
              <a:rPr lang="el-GR" altLang="el-GR" sz="2400" b="1" i="1">
                <a:solidFill>
                  <a:schemeClr val="bg1"/>
                </a:solidFill>
                <a:cs typeface="Times New Roman" panose="02020603050405020304" pitchFamily="18" charset="0"/>
              </a:rPr>
              <a:t> σιντιά</a:t>
            </a:r>
          </a:p>
          <a:p>
            <a:pPr algn="just">
              <a:spcBef>
                <a:spcPct val="0"/>
              </a:spcBef>
            </a:pPr>
            <a:r>
              <a:rPr lang="el-GR" altLang="el-GR" sz="2400" b="1" i="1">
                <a:solidFill>
                  <a:schemeClr val="bg1"/>
                </a:solidFill>
                <a:cs typeface="Times New Roman" panose="02020603050405020304" pitchFamily="18" charset="0"/>
              </a:rPr>
              <a:t>οι σινεμάδες</a:t>
            </a:r>
            <a:r>
              <a:rPr lang="el-GR" altLang="el-GR" sz="2400" b="1">
                <a:solidFill>
                  <a:schemeClr val="bg1"/>
                </a:solidFill>
                <a:cs typeface="Times New Roman" panose="02020603050405020304" pitchFamily="18" charset="0"/>
              </a:rPr>
              <a:t>,</a:t>
            </a:r>
            <a:r>
              <a:rPr lang="el-GR" altLang="el-GR" sz="2400" b="1" i="1">
                <a:solidFill>
                  <a:schemeClr val="bg1"/>
                </a:solidFill>
                <a:cs typeface="Times New Roman" panose="02020603050405020304" pitchFamily="18" charset="0"/>
              </a:rPr>
              <a:t> οι στυλοί</a:t>
            </a:r>
          </a:p>
          <a:p>
            <a:pPr algn="just">
              <a:spcBef>
                <a:spcPct val="0"/>
              </a:spcBef>
            </a:pPr>
            <a:r>
              <a:rPr lang="el-GR" altLang="el-GR" sz="2400" b="1" i="1">
                <a:solidFill>
                  <a:schemeClr val="bg1"/>
                </a:solidFill>
                <a:cs typeface="Times New Roman" panose="02020603050405020304" pitchFamily="18" charset="0"/>
              </a:rPr>
              <a:t>ήλθαν πολλοί κόσμοι στη γιορτή</a:t>
            </a:r>
          </a:p>
          <a:p>
            <a:pPr algn="just">
              <a:spcBef>
                <a:spcPct val="0"/>
              </a:spcBef>
              <a:buFontTx/>
              <a:buNone/>
            </a:pPr>
            <a:r>
              <a:rPr lang="el-GR" altLang="el-GR" sz="2400">
                <a:solidFill>
                  <a:schemeClr val="bg1"/>
                </a:solidFill>
                <a:cs typeface="Times New Roman" panose="02020603050405020304" pitchFamily="18" charset="0"/>
              </a:rPr>
              <a:t> </a:t>
            </a:r>
          </a:p>
          <a:p>
            <a:pPr algn="just">
              <a:spcBef>
                <a:spcPct val="0"/>
              </a:spcBef>
              <a:buFontTx/>
              <a:buNone/>
            </a:pPr>
            <a:r>
              <a:rPr lang="el-GR" altLang="el-GR" sz="2800" b="1" u="sng">
                <a:solidFill>
                  <a:srgbClr val="FFCC66"/>
                </a:solidFill>
                <a:cs typeface="Times New Roman" panose="02020603050405020304" pitchFamily="18" charset="0"/>
              </a:rPr>
              <a:t>Κλίση τύπων που δεν κλίνονται κατ’ εξαίρεση</a:t>
            </a:r>
            <a:r>
              <a:rPr lang="el-GR" altLang="el-GR" sz="2800" b="1">
                <a:solidFill>
                  <a:srgbClr val="FFCC66"/>
                </a:solidFill>
                <a:cs typeface="Times New Roman" panose="02020603050405020304" pitchFamily="18" charset="0"/>
              </a:rPr>
              <a:t>:</a:t>
            </a:r>
          </a:p>
          <a:p>
            <a:pPr algn="just">
              <a:spcBef>
                <a:spcPct val="0"/>
              </a:spcBef>
            </a:pPr>
            <a:r>
              <a:rPr lang="el-GR" altLang="el-GR" sz="2400" b="1">
                <a:solidFill>
                  <a:schemeClr val="bg1"/>
                </a:solidFill>
                <a:cs typeface="Times New Roman" panose="02020603050405020304" pitchFamily="18" charset="0"/>
              </a:rPr>
              <a:t>υποκοριστικά: </a:t>
            </a:r>
            <a:r>
              <a:rPr lang="el-GR" altLang="el-GR" sz="2400" b="1" i="1">
                <a:solidFill>
                  <a:schemeClr val="bg1"/>
                </a:solidFill>
                <a:cs typeface="Times New Roman" panose="02020603050405020304" pitchFamily="18" charset="0"/>
              </a:rPr>
              <a:t>του ραβασακιού</a:t>
            </a:r>
            <a:r>
              <a:rPr lang="el-GR" altLang="el-GR" sz="2400" b="1">
                <a:solidFill>
                  <a:schemeClr val="bg1"/>
                </a:solidFill>
                <a:cs typeface="Times New Roman" panose="02020603050405020304" pitchFamily="18" charset="0"/>
              </a:rPr>
              <a:t>,  </a:t>
            </a:r>
            <a:r>
              <a:rPr lang="el-GR" altLang="el-GR" sz="2400" b="1" i="1">
                <a:solidFill>
                  <a:schemeClr val="bg1"/>
                </a:solidFill>
                <a:cs typeface="Times New Roman" panose="02020603050405020304" pitchFamily="18" charset="0"/>
              </a:rPr>
              <a:t>ελαφακιού</a:t>
            </a:r>
            <a:r>
              <a:rPr lang="el-GR" altLang="el-GR" sz="2400" b="1">
                <a:solidFill>
                  <a:schemeClr val="bg1"/>
                </a:solidFill>
                <a:cs typeface="Times New Roman" panose="02020603050405020304" pitchFamily="18" charset="0"/>
              </a:rPr>
              <a:t>, </a:t>
            </a:r>
            <a:r>
              <a:rPr lang="el-GR" altLang="el-GR" sz="2400" b="1" i="1">
                <a:solidFill>
                  <a:schemeClr val="bg1"/>
                </a:solidFill>
                <a:cs typeface="Times New Roman" panose="02020603050405020304" pitchFamily="18" charset="0"/>
              </a:rPr>
              <a:t>αλεπουδακιού</a:t>
            </a:r>
          </a:p>
          <a:p>
            <a:pPr algn="just">
              <a:spcBef>
                <a:spcPct val="0"/>
              </a:spcBef>
            </a:pPr>
            <a:r>
              <a:rPr lang="el-GR" altLang="el-GR" sz="2400" b="1">
                <a:solidFill>
                  <a:schemeClr val="bg1"/>
                </a:solidFill>
                <a:cs typeface="Times New Roman" panose="02020603050405020304" pitchFamily="18" charset="0"/>
              </a:rPr>
              <a:t>γενική πληθυντικού: </a:t>
            </a:r>
            <a:r>
              <a:rPr lang="el-GR" altLang="el-GR" sz="2400" b="1" i="1">
                <a:solidFill>
                  <a:schemeClr val="bg1"/>
                </a:solidFill>
                <a:cs typeface="Times New Roman" panose="02020603050405020304" pitchFamily="18" charset="0"/>
              </a:rPr>
              <a:t>των κατσικών</a:t>
            </a:r>
          </a:p>
          <a:p>
            <a:pPr>
              <a:spcBef>
                <a:spcPct val="0"/>
              </a:spcBef>
            </a:pPr>
            <a:r>
              <a:rPr lang="el-GR" altLang="el-GR" sz="2400" b="1">
                <a:solidFill>
                  <a:schemeClr val="bg1"/>
                </a:solidFill>
                <a:cs typeface="Times New Roman" panose="02020603050405020304" pitchFamily="18" charset="0"/>
              </a:rPr>
              <a:t>κλητική: </a:t>
            </a:r>
            <a:r>
              <a:rPr lang="el-GR" altLang="el-GR" sz="2400" b="1" i="1">
                <a:solidFill>
                  <a:schemeClr val="bg1"/>
                </a:solidFill>
                <a:cs typeface="Times New Roman" panose="02020603050405020304" pitchFamily="18" charset="0"/>
              </a:rPr>
              <a:t>Ηρώδα</a:t>
            </a:r>
            <a:r>
              <a:rPr lang="el-GR" altLang="el-GR" sz="2400" b="1">
                <a:solidFill>
                  <a:schemeClr val="bg1"/>
                </a:solidFill>
                <a:cs typeface="Times New Roman" panose="02020603050405020304" pitchFamily="18" charset="0"/>
              </a:rPr>
              <a:t>,</a:t>
            </a:r>
            <a:r>
              <a:rPr lang="el-GR" altLang="el-GR" sz="2400" b="1" i="1">
                <a:solidFill>
                  <a:schemeClr val="bg1"/>
                </a:solidFill>
                <a:cs typeface="Times New Roman" panose="02020603050405020304" pitchFamily="18" charset="0"/>
              </a:rPr>
              <a:t> μαθητέ</a:t>
            </a:r>
            <a:r>
              <a:rPr lang="el-GR" altLang="el-GR" sz="2400" b="1">
                <a:solidFill>
                  <a:schemeClr val="bg1"/>
                </a:solidFill>
                <a:cs typeface="Times New Roman" panose="02020603050405020304" pitchFamily="18" charset="0"/>
              </a:rPr>
              <a:t> (κατά το </a:t>
            </a:r>
            <a:r>
              <a:rPr lang="el-GR" altLang="el-GR" sz="2400" b="1" i="1">
                <a:solidFill>
                  <a:schemeClr val="bg1"/>
                </a:solidFill>
                <a:cs typeface="Times New Roman" panose="02020603050405020304" pitchFamily="18" charset="0"/>
              </a:rPr>
              <a:t>καθηγητά,</a:t>
            </a:r>
            <a:r>
              <a:rPr lang="el-GR" altLang="el-GR" sz="2400" b="1">
                <a:solidFill>
                  <a:schemeClr val="bg1"/>
                </a:solidFill>
                <a:cs typeface="Times New Roman" panose="02020603050405020304" pitchFamily="18" charset="0"/>
              </a:rPr>
              <a:t> </a:t>
            </a:r>
            <a:r>
              <a:rPr lang="el-GR" altLang="el-GR" sz="2400" b="1" i="1">
                <a:solidFill>
                  <a:schemeClr val="bg1"/>
                </a:solidFill>
                <a:cs typeface="Times New Roman" panose="02020603050405020304" pitchFamily="18" charset="0"/>
              </a:rPr>
              <a:t>γιατρέ</a:t>
            </a:r>
            <a:r>
              <a:rPr lang="el-GR" altLang="el-GR" sz="2400" b="1">
                <a:solidFill>
                  <a:schemeClr val="bg1"/>
                </a:solidFill>
                <a:cs typeface="Times New Roman" panose="02020603050405020304" pitchFamily="18" charset="0"/>
              </a:rPr>
              <a:t>)</a:t>
            </a:r>
          </a:p>
          <a:p>
            <a:pPr algn="just">
              <a:spcBef>
                <a:spcPct val="0"/>
              </a:spcBef>
            </a:pPr>
            <a:endParaRPr lang="el-GR" altLang="el-GR" sz="2400" b="1">
              <a:solidFill>
                <a:schemeClr val="bg1"/>
              </a:solidFill>
              <a:cs typeface="Times New Roman" panose="02020603050405020304" pitchFamily="18" charset="0"/>
            </a:endParaRPr>
          </a:p>
          <a:p>
            <a:pPr eaLnBrk="1" hangingPunct="1">
              <a:spcBef>
                <a:spcPct val="0"/>
              </a:spcBef>
              <a:buFontTx/>
              <a:buNone/>
            </a:pPr>
            <a:r>
              <a:rPr lang="el-GR" altLang="el-GR" sz="2800" b="1" u="sng">
                <a:solidFill>
                  <a:srgbClr val="FFCC66"/>
                </a:solidFill>
              </a:rPr>
              <a:t>Προσαρμογή αρχαϊκών κλίσεων στο πρότυπο  δημοτικής</a:t>
            </a:r>
            <a:r>
              <a:rPr lang="el-GR" altLang="el-GR" sz="2800" b="1">
                <a:solidFill>
                  <a:srgbClr val="FFCC66"/>
                </a:solidFill>
              </a:rPr>
              <a:t>:</a:t>
            </a:r>
            <a:endParaRPr lang="el-GR" altLang="el-GR" sz="2800">
              <a:solidFill>
                <a:srgbClr val="FFCC66"/>
              </a:solidFill>
            </a:endParaRPr>
          </a:p>
          <a:p>
            <a:pPr eaLnBrk="1" hangingPunct="1">
              <a:spcBef>
                <a:spcPct val="0"/>
              </a:spcBef>
            </a:pPr>
            <a:r>
              <a:rPr lang="el-GR" altLang="el-GR" sz="2400" b="1" i="1">
                <a:solidFill>
                  <a:schemeClr val="bg1"/>
                </a:solidFill>
              </a:rPr>
              <a:t>του μηνού  </a:t>
            </a:r>
            <a:r>
              <a:rPr lang="el-GR" altLang="el-GR" sz="2400" b="1">
                <a:solidFill>
                  <a:schemeClr val="bg1"/>
                </a:solidFill>
              </a:rPr>
              <a:t>(= </a:t>
            </a:r>
            <a:r>
              <a:rPr lang="el-GR" altLang="el-GR" sz="2400" b="1" i="1">
                <a:solidFill>
                  <a:schemeClr val="bg1"/>
                </a:solidFill>
              </a:rPr>
              <a:t>του μηνός</a:t>
            </a:r>
            <a:r>
              <a:rPr lang="el-GR" altLang="el-GR" sz="2400" b="1">
                <a:solidFill>
                  <a:schemeClr val="bg1"/>
                </a:solidFill>
              </a:rPr>
              <a:t>)</a:t>
            </a:r>
          </a:p>
          <a:p>
            <a:pPr eaLnBrk="1" hangingPunct="1">
              <a:spcBef>
                <a:spcPct val="0"/>
              </a:spcBef>
            </a:pPr>
            <a:r>
              <a:rPr lang="el-GR" altLang="el-GR" sz="2400" b="1" i="1">
                <a:solidFill>
                  <a:schemeClr val="bg1"/>
                </a:solidFill>
              </a:rPr>
              <a:t>τηλεόρασες</a:t>
            </a:r>
            <a:r>
              <a:rPr lang="el-GR" altLang="el-GR" sz="2400" b="1">
                <a:solidFill>
                  <a:schemeClr val="bg1"/>
                </a:solidFill>
              </a:rPr>
              <a:t>, </a:t>
            </a:r>
            <a:r>
              <a:rPr lang="el-GR" altLang="el-GR" sz="2400" b="1" i="1">
                <a:solidFill>
                  <a:schemeClr val="bg1"/>
                </a:solidFill>
              </a:rPr>
              <a:t>έκθεσες</a:t>
            </a:r>
            <a:r>
              <a:rPr lang="el-GR" altLang="el-GR" sz="2400" b="1">
                <a:solidFill>
                  <a:schemeClr val="bg1"/>
                </a:solidFill>
              </a:rPr>
              <a:t>, </a:t>
            </a:r>
            <a:r>
              <a:rPr lang="el-GR" altLang="el-GR" sz="2400" b="1" i="1">
                <a:solidFill>
                  <a:schemeClr val="bg1"/>
                </a:solidFill>
              </a:rPr>
              <a:t>παράστασες</a:t>
            </a:r>
          </a:p>
          <a:p>
            <a:pPr eaLnBrk="1" hangingPunct="1">
              <a:spcBef>
                <a:spcPct val="0"/>
              </a:spcBef>
            </a:pPr>
            <a:r>
              <a:rPr lang="el-GR" altLang="el-GR" sz="2400" b="1" i="1">
                <a:solidFill>
                  <a:schemeClr val="bg1"/>
                </a:solidFill>
              </a:rPr>
              <a:t>στην οδός</a:t>
            </a:r>
            <a:r>
              <a:rPr lang="el-GR" altLang="el-GR" sz="2400" b="1">
                <a:solidFill>
                  <a:schemeClr val="bg1"/>
                </a:solidFill>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74CB908-176D-4A4B-A912-2119A322D125}" type="slidenum">
              <a:rPr lang="es-ES" altLang="el-GR" sz="1400"/>
              <a:pPr>
                <a:spcBef>
                  <a:spcPct val="0"/>
                </a:spcBef>
                <a:buFontTx/>
                <a:buNone/>
              </a:pPr>
              <a:t>51</a:t>
            </a:fld>
            <a:endParaRPr lang="es-ES" altLang="el-GR" sz="1400"/>
          </a:p>
        </p:txBody>
      </p:sp>
      <p:sp>
        <p:nvSpPr>
          <p:cNvPr id="99331" name="Rectangle 2"/>
          <p:cNvSpPr>
            <a:spLocks noChangeArrowheads="1"/>
          </p:cNvSpPr>
          <p:nvPr/>
        </p:nvSpPr>
        <p:spPr bwMode="auto">
          <a:xfrm>
            <a:off x="0" y="0"/>
            <a:ext cx="9144000" cy="576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a:solidFill>
                  <a:srgbClr val="FFFF00"/>
                </a:solidFill>
                <a:cs typeface="Times New Roman" panose="02020603050405020304" pitchFamily="18" charset="0"/>
              </a:rPr>
              <a:t>Ομαλοποίηση κλιτικού συστήματος </a:t>
            </a:r>
          </a:p>
          <a:p>
            <a:pPr algn="ctr" eaLnBrk="1" hangingPunct="1">
              <a:spcBef>
                <a:spcPct val="0"/>
              </a:spcBef>
              <a:buFontTx/>
              <a:buNone/>
            </a:pPr>
            <a:r>
              <a:rPr lang="el-GR" altLang="el-GR" sz="2800" b="1">
                <a:solidFill>
                  <a:schemeClr val="bg1"/>
                </a:solidFill>
                <a:cs typeface="Times New Roman" panose="02020603050405020304" pitchFamily="18" charset="0"/>
              </a:rPr>
              <a:t>Απόδειξη βαθιάς γνώσης γραμματικών σχημάτων </a:t>
            </a:r>
          </a:p>
          <a:p>
            <a:pPr algn="ctr" eaLnBrk="1" hangingPunct="1">
              <a:spcBef>
                <a:spcPct val="0"/>
              </a:spcBef>
              <a:buFontTx/>
              <a:buNone/>
            </a:pPr>
            <a:endParaRPr lang="el-GR" altLang="el-GR" sz="2200" b="1">
              <a:solidFill>
                <a:schemeClr val="bg1"/>
              </a:solidFill>
              <a:cs typeface="Times New Roman" panose="02020603050405020304" pitchFamily="18" charset="0"/>
            </a:endParaRPr>
          </a:p>
          <a:p>
            <a:pPr algn="just">
              <a:lnSpc>
                <a:spcPct val="50000"/>
              </a:lnSpc>
              <a:spcBef>
                <a:spcPct val="0"/>
              </a:spcBef>
              <a:buFontTx/>
              <a:buNone/>
            </a:pPr>
            <a:r>
              <a:rPr lang="el-GR" altLang="el-GR" sz="2200">
                <a:solidFill>
                  <a:schemeClr val="bg1"/>
                </a:solidFill>
                <a:cs typeface="Times New Roman" panose="02020603050405020304" pitchFamily="18" charset="0"/>
              </a:rPr>
              <a:t> </a:t>
            </a:r>
          </a:p>
          <a:p>
            <a:pPr>
              <a:spcBef>
                <a:spcPct val="0"/>
              </a:spcBef>
              <a:buFontTx/>
              <a:buNone/>
            </a:pPr>
            <a:r>
              <a:rPr lang="el-GR" altLang="el-GR" sz="2600" b="1" u="sng">
                <a:solidFill>
                  <a:srgbClr val="FFCC66"/>
                </a:solidFill>
                <a:cs typeface="Times New Roman" panose="02020603050405020304" pitchFamily="18" charset="0"/>
              </a:rPr>
              <a:t>Θηλυκά σε -ος</a:t>
            </a:r>
            <a:r>
              <a:rPr lang="el-GR" altLang="el-GR" sz="2600" b="1">
                <a:solidFill>
                  <a:schemeClr val="bg1"/>
                </a:solidFill>
                <a:cs typeface="Times New Roman" panose="02020603050405020304" pitchFamily="18" charset="0"/>
              </a:rPr>
              <a:t>  αποκτούν  θηλυκή κατάληξη στον πληθυντικό: </a:t>
            </a:r>
            <a:r>
              <a:rPr lang="el-GR" altLang="el-GR" sz="2600" b="1" i="1">
                <a:solidFill>
                  <a:schemeClr val="bg1"/>
                </a:solidFill>
                <a:cs typeface="Times New Roman" panose="02020603050405020304" pitchFamily="18" charset="0"/>
              </a:rPr>
              <a:t>μέθοδες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κάθοδες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ηθοποιές</a:t>
            </a:r>
            <a:r>
              <a:rPr lang="es-ES" altLang="el-GR" sz="2600" b="1">
                <a:solidFill>
                  <a:schemeClr val="bg1"/>
                </a:solidFill>
                <a:cs typeface="Times New Roman" panose="02020603050405020304" pitchFamily="18" charset="0"/>
              </a:rPr>
              <a:t> </a:t>
            </a:r>
            <a:endParaRPr lang="el-GR" altLang="el-GR" sz="2600" b="1">
              <a:solidFill>
                <a:schemeClr val="bg1"/>
              </a:solidFill>
              <a:cs typeface="Times New Roman" panose="02020603050405020304" pitchFamily="18" charset="0"/>
            </a:endParaRPr>
          </a:p>
          <a:p>
            <a:pPr algn="just">
              <a:lnSpc>
                <a:spcPct val="50000"/>
              </a:lnSpc>
              <a:spcBef>
                <a:spcPct val="0"/>
              </a:spcBef>
              <a:buFontTx/>
              <a:buNone/>
            </a:pPr>
            <a:endParaRPr lang="el-GR" altLang="el-GR" sz="2600" b="1" u="sng">
              <a:solidFill>
                <a:schemeClr val="bg1"/>
              </a:solidFill>
              <a:cs typeface="Times New Roman" panose="02020603050405020304" pitchFamily="18" charset="0"/>
            </a:endParaRPr>
          </a:p>
          <a:p>
            <a:pPr>
              <a:spcBef>
                <a:spcPct val="0"/>
              </a:spcBef>
              <a:buFontTx/>
              <a:buNone/>
            </a:pPr>
            <a:r>
              <a:rPr lang="el-GR" altLang="el-GR" sz="2600" b="1" u="sng">
                <a:solidFill>
                  <a:srgbClr val="FFCC66"/>
                </a:solidFill>
                <a:cs typeface="Times New Roman" panose="02020603050405020304" pitchFamily="18" charset="0"/>
              </a:rPr>
              <a:t>Αρσενικά/θηλυκά ουσιαστικά σε -ος</a:t>
            </a:r>
            <a:r>
              <a:rPr lang="el-GR" altLang="el-GR" sz="2600" b="1">
                <a:solidFill>
                  <a:srgbClr val="FFCC66"/>
                </a:solidFill>
                <a:cs typeface="Times New Roman" panose="02020603050405020304" pitchFamily="18" charset="0"/>
              </a:rPr>
              <a:t>:</a:t>
            </a:r>
            <a:r>
              <a:rPr lang="el-GR" altLang="el-GR" sz="2600" b="1">
                <a:solidFill>
                  <a:schemeClr val="bg1"/>
                </a:solidFill>
                <a:cs typeface="Times New Roman" panose="02020603050405020304" pitchFamily="18" charset="0"/>
              </a:rPr>
              <a:t> στατιστικά όχι συχνά</a:t>
            </a:r>
          </a:p>
          <a:p>
            <a:pPr>
              <a:spcBef>
                <a:spcPct val="0"/>
              </a:spcBef>
            </a:pPr>
            <a:r>
              <a:rPr lang="el-GR" altLang="el-GR" sz="2600" b="1">
                <a:solidFill>
                  <a:schemeClr val="bg1"/>
                </a:solidFill>
                <a:cs typeface="Times New Roman" panose="02020603050405020304" pitchFamily="18" charset="0"/>
              </a:rPr>
              <a:t>Κλίνονται όπως τα περισσότερα αρσενικά ουσιαστικά: </a:t>
            </a:r>
            <a:r>
              <a:rPr lang="el-GR" altLang="el-GR" sz="2600" b="1" i="1">
                <a:solidFill>
                  <a:schemeClr val="bg1"/>
                </a:solidFill>
                <a:cs typeface="Times New Roman" panose="02020603050405020304" pitchFamily="18" charset="0"/>
              </a:rPr>
              <a:t>αετές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φάκελες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ήλιες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βάτραχες</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γιατρές  </a:t>
            </a:r>
            <a:r>
              <a:rPr lang="el-GR" altLang="el-GR" sz="2600" b="1">
                <a:solidFill>
                  <a:schemeClr val="bg1"/>
                </a:solidFill>
                <a:cs typeface="Times New Roman" panose="02020603050405020304" pitchFamily="18" charset="0"/>
              </a:rPr>
              <a:t>κατά το </a:t>
            </a:r>
            <a:r>
              <a:rPr lang="el-GR" altLang="el-GR" sz="2600" b="1" i="1">
                <a:solidFill>
                  <a:schemeClr val="bg1"/>
                </a:solidFill>
                <a:cs typeface="Times New Roman" panose="02020603050405020304" pitchFamily="18" charset="0"/>
              </a:rPr>
              <a:t>ναύτες, άνδρες.</a:t>
            </a:r>
            <a:endParaRPr lang="el-GR" altLang="el-GR" sz="2600" b="1">
              <a:solidFill>
                <a:schemeClr val="bg1"/>
              </a:solidFill>
              <a:cs typeface="Times New Roman" panose="02020603050405020304" pitchFamily="18" charset="0"/>
            </a:endParaRPr>
          </a:p>
          <a:p>
            <a:pPr>
              <a:spcBef>
                <a:spcPct val="0"/>
              </a:spcBef>
            </a:pPr>
            <a:r>
              <a:rPr lang="el-GR" altLang="el-GR" sz="2600" b="1">
                <a:solidFill>
                  <a:schemeClr val="bg1"/>
                </a:solidFill>
                <a:cs typeface="Times New Roman" panose="02020603050405020304" pitchFamily="18" charset="0"/>
              </a:rPr>
              <a:t>Λίγο αργότερα, όταν μαθευτεί η λιγότερο συχνή κατάληξη -</a:t>
            </a:r>
            <a:r>
              <a:rPr lang="el-GR" altLang="el-GR" sz="2600" b="1" i="1">
                <a:solidFill>
                  <a:schemeClr val="bg1"/>
                </a:solidFill>
                <a:cs typeface="Times New Roman" panose="02020603050405020304" pitchFamily="18" charset="0"/>
              </a:rPr>
              <a:t>οι</a:t>
            </a:r>
            <a:r>
              <a:rPr lang="el-GR" altLang="el-GR" sz="2600" b="1">
                <a:solidFill>
                  <a:schemeClr val="bg1"/>
                </a:solidFill>
                <a:cs typeface="Times New Roman" panose="02020603050405020304" pitchFamily="18" charset="0"/>
              </a:rPr>
              <a:t>, γίνεται κατάχρησή της: </a:t>
            </a:r>
            <a:r>
              <a:rPr lang="el-GR" altLang="el-GR" sz="2600" b="1" i="1">
                <a:solidFill>
                  <a:schemeClr val="bg1"/>
                </a:solidFill>
                <a:cs typeface="Times New Roman" panose="02020603050405020304" pitchFamily="18" charset="0"/>
              </a:rPr>
              <a:t>ναύτοι</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κλέφτοι</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άνδροι</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μαθητοί</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κάβουροι</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κόρακοι</a:t>
            </a:r>
            <a:r>
              <a:rPr lang="el-GR" altLang="el-GR" sz="2600" b="1">
                <a:solidFill>
                  <a:schemeClr val="bg1"/>
                </a:solidFill>
                <a:cs typeface="Times New Roman" panose="02020603050405020304" pitchFamily="18" charset="0"/>
              </a:rPr>
              <a:t>, </a:t>
            </a:r>
            <a:r>
              <a:rPr lang="el-GR" altLang="el-GR" sz="2600" b="1" i="1">
                <a:solidFill>
                  <a:schemeClr val="bg1"/>
                </a:solidFill>
                <a:cs typeface="Times New Roman" panose="02020603050405020304" pitchFamily="18" charset="0"/>
              </a:rPr>
              <a:t>γειτόνοι</a:t>
            </a:r>
            <a:r>
              <a:rPr lang="el-GR" altLang="el-GR" sz="2600" b="1">
                <a:solidFill>
                  <a:schemeClr val="bg1"/>
                </a:solidFill>
                <a:cs typeface="Times New Roman" panose="02020603050405020304" pitchFamily="18" charset="0"/>
              </a:rPr>
              <a:t> παρότι οι τύποι αυτοί σχηματίζονταν νωρίτερα σωστά.   </a:t>
            </a:r>
            <a:endParaRPr lang="el-GR" altLang="el-GR" sz="2600" b="1" i="1">
              <a:solidFill>
                <a:schemeClr val="bg1"/>
              </a:solidFill>
            </a:endParaRPr>
          </a:p>
          <a:p>
            <a:pPr algn="just">
              <a:spcBef>
                <a:spcPct val="0"/>
              </a:spcBef>
              <a:buFontTx/>
              <a:buNone/>
            </a:pPr>
            <a:r>
              <a:rPr lang="el-GR" altLang="el-GR" sz="2200" i="1">
                <a:solidFill>
                  <a:schemeClr val="bg1"/>
                </a:solidFill>
                <a:cs typeface="Times New Roman" panose="02020603050405020304" pitchFamily="18" charset="0"/>
              </a:rPr>
              <a:t>  </a:t>
            </a:r>
          </a:p>
          <a:p>
            <a:pPr algn="just">
              <a:lnSpc>
                <a:spcPct val="40000"/>
              </a:lnSpc>
              <a:spcBef>
                <a:spcPct val="0"/>
              </a:spcBef>
              <a:buFontTx/>
              <a:buNone/>
            </a:pPr>
            <a:endParaRPr lang="el-GR" altLang="el-GR" sz="2200">
              <a:solidFill>
                <a:schemeClr val="bg1"/>
              </a:solidFill>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6981A50-06C0-40C8-915D-07659A0B3AB9}" type="slidenum">
              <a:rPr lang="es-ES" altLang="el-GR" sz="1400"/>
              <a:pPr>
                <a:spcBef>
                  <a:spcPct val="0"/>
                </a:spcBef>
                <a:buFontTx/>
                <a:buNone/>
              </a:pPr>
              <a:t>52</a:t>
            </a:fld>
            <a:endParaRPr lang="es-ES" altLang="el-GR" sz="1400"/>
          </a:p>
        </p:txBody>
      </p:sp>
      <p:sp>
        <p:nvSpPr>
          <p:cNvPr id="101379" name="Rectangle 3"/>
          <p:cNvSpPr>
            <a:spLocks noGrp="1" noChangeArrowheads="1"/>
          </p:cNvSpPr>
          <p:nvPr>
            <p:ph type="body" idx="1"/>
          </p:nvPr>
        </p:nvSpPr>
        <p:spPr>
          <a:xfrm>
            <a:off x="0" y="0"/>
            <a:ext cx="9144000" cy="6669088"/>
          </a:xfrm>
        </p:spPr>
        <p:txBody>
          <a:bodyPr/>
          <a:lstStyle/>
          <a:p>
            <a:pPr algn="ctr" eaLnBrk="1" hangingPunct="1">
              <a:lnSpc>
                <a:spcPct val="80000"/>
              </a:lnSpc>
              <a:buFontTx/>
              <a:buNone/>
            </a:pPr>
            <a:r>
              <a:rPr lang="el-GR" altLang="el-GR" sz="2800" b="1" u="sng" smtClean="0">
                <a:solidFill>
                  <a:srgbClr val="FFCC66"/>
                </a:solidFill>
              </a:rPr>
              <a:t>Τρίπτωτα </a:t>
            </a:r>
            <a:r>
              <a:rPr lang="en-US" altLang="el-GR" sz="2800" b="1" u="sng" smtClean="0">
                <a:solidFill>
                  <a:srgbClr val="FFCC66"/>
                </a:solidFill>
              </a:rPr>
              <a:t>vs. </a:t>
            </a:r>
            <a:r>
              <a:rPr lang="el-GR" altLang="el-GR" sz="2800" b="1" u="sng" smtClean="0">
                <a:solidFill>
                  <a:srgbClr val="FFCC66"/>
                </a:solidFill>
              </a:rPr>
              <a:t>δίπτωτα ουσιαστικά</a:t>
            </a:r>
            <a:endParaRPr lang="el-GR" altLang="el-GR" sz="2800" smtClean="0">
              <a:solidFill>
                <a:schemeClr val="bg1"/>
              </a:solidFill>
            </a:endParaRPr>
          </a:p>
          <a:p>
            <a:pPr algn="ctr" eaLnBrk="1" hangingPunct="1">
              <a:lnSpc>
                <a:spcPct val="80000"/>
              </a:lnSpc>
              <a:buFontTx/>
              <a:buNone/>
            </a:pPr>
            <a:r>
              <a:rPr lang="el-GR" altLang="el-GR" sz="2400" smtClean="0">
                <a:solidFill>
                  <a:schemeClr val="bg1"/>
                </a:solidFill>
              </a:rPr>
              <a:t>	</a:t>
            </a:r>
            <a:r>
              <a:rPr lang="el-GR" altLang="el-GR" sz="2400" b="1" smtClean="0">
                <a:solidFill>
                  <a:schemeClr val="bg1"/>
                </a:solidFill>
              </a:rPr>
              <a:t>π.χ.  </a:t>
            </a:r>
            <a:endParaRPr lang="en-US" altLang="el-GR" sz="2400" b="1" smtClean="0">
              <a:solidFill>
                <a:schemeClr val="bg1"/>
              </a:solidFill>
            </a:endParaRPr>
          </a:p>
          <a:p>
            <a:pPr algn="ctr" eaLnBrk="1" hangingPunct="1">
              <a:lnSpc>
                <a:spcPct val="80000"/>
              </a:lnSpc>
              <a:buFontTx/>
              <a:buNone/>
            </a:pPr>
            <a:r>
              <a:rPr lang="el-GR" altLang="el-GR" sz="2400" b="1" i="1" smtClean="0">
                <a:solidFill>
                  <a:schemeClr val="bg1"/>
                </a:solidFill>
              </a:rPr>
              <a:t>γιατροί-γιατρών-γιατρούς </a:t>
            </a:r>
          </a:p>
          <a:p>
            <a:pPr algn="ctr" eaLnBrk="1" hangingPunct="1">
              <a:lnSpc>
                <a:spcPct val="80000"/>
              </a:lnSpc>
              <a:buFontTx/>
              <a:buNone/>
            </a:pPr>
            <a:r>
              <a:rPr lang="en-US" altLang="el-GR" sz="2400" b="1" smtClean="0">
                <a:solidFill>
                  <a:schemeClr val="bg1"/>
                </a:solidFill>
              </a:rPr>
              <a:t>vs.  </a:t>
            </a:r>
            <a:r>
              <a:rPr lang="el-GR" altLang="el-GR" sz="2400" b="1" i="1" smtClean="0">
                <a:solidFill>
                  <a:schemeClr val="bg1"/>
                </a:solidFill>
              </a:rPr>
              <a:t>άνδρες-ανδρών</a:t>
            </a:r>
          </a:p>
          <a:p>
            <a:pPr eaLnBrk="1" hangingPunct="1">
              <a:lnSpc>
                <a:spcPct val="80000"/>
              </a:lnSpc>
              <a:buFontTx/>
              <a:buNone/>
            </a:pPr>
            <a:endParaRPr lang="el-GR" altLang="el-GR" sz="2800" b="1" smtClean="0">
              <a:solidFill>
                <a:schemeClr val="bg1"/>
              </a:solidFill>
            </a:endParaRPr>
          </a:p>
          <a:p>
            <a:pPr algn="ctr" eaLnBrk="1" hangingPunct="1">
              <a:lnSpc>
                <a:spcPct val="80000"/>
              </a:lnSpc>
              <a:buFontTx/>
              <a:buNone/>
            </a:pPr>
            <a:r>
              <a:rPr lang="el-GR" altLang="el-GR" sz="2800" b="1" smtClean="0">
                <a:solidFill>
                  <a:schemeClr val="bg1"/>
                </a:solidFill>
              </a:rPr>
              <a:t>Τα παιδιά κλίνουν τα τρίπτωτα όπως τα δίπτωτα</a:t>
            </a:r>
          </a:p>
          <a:p>
            <a:pPr algn="ctr" eaLnBrk="1" hangingPunct="1">
              <a:lnSpc>
                <a:spcPct val="80000"/>
              </a:lnSpc>
              <a:buFontTx/>
              <a:buNone/>
            </a:pPr>
            <a:r>
              <a:rPr lang="el-GR" altLang="el-GR" sz="2800" b="1" smtClean="0">
                <a:solidFill>
                  <a:schemeClr val="bg1"/>
                </a:solidFill>
              </a:rPr>
              <a:t>δηλ. καταργούν τη διάκριση αιτιατικής/ονομαστικής,</a:t>
            </a:r>
            <a:r>
              <a:rPr lang="el-GR" altLang="el-GR" sz="2400" b="1" smtClean="0">
                <a:solidFill>
                  <a:schemeClr val="bg1"/>
                </a:solidFill>
              </a:rPr>
              <a:t> </a:t>
            </a:r>
          </a:p>
          <a:p>
            <a:pPr algn="ctr" eaLnBrk="1" hangingPunct="1">
              <a:lnSpc>
                <a:spcPct val="80000"/>
              </a:lnSpc>
              <a:buFontTx/>
              <a:buNone/>
            </a:pPr>
            <a:r>
              <a:rPr lang="el-GR" altLang="el-GR" sz="2400" b="1" smtClean="0">
                <a:solidFill>
                  <a:schemeClr val="bg1"/>
                </a:solidFill>
              </a:rPr>
              <a:t>π.χ. </a:t>
            </a:r>
          </a:p>
          <a:p>
            <a:pPr algn="ctr" eaLnBrk="1" hangingPunct="1">
              <a:lnSpc>
                <a:spcPct val="80000"/>
              </a:lnSpc>
              <a:buFontTx/>
              <a:buNone/>
            </a:pPr>
            <a:r>
              <a:rPr lang="el-GR" altLang="el-GR" sz="2400" b="1" i="1" smtClean="0">
                <a:solidFill>
                  <a:schemeClr val="bg1"/>
                </a:solidFill>
              </a:rPr>
              <a:t>οι γιατρούς, οι άνδρους (</a:t>
            </a:r>
            <a:r>
              <a:rPr lang="el-GR" altLang="el-GR" sz="2400" b="1" smtClean="0">
                <a:solidFill>
                  <a:schemeClr val="bg1"/>
                </a:solidFill>
              </a:rPr>
              <a:t>κατά</a:t>
            </a:r>
            <a:r>
              <a:rPr lang="el-GR" altLang="el-GR" sz="2400" b="1" i="1" smtClean="0">
                <a:solidFill>
                  <a:schemeClr val="bg1"/>
                </a:solidFill>
              </a:rPr>
              <a:t> τους γιατρούς ....)</a:t>
            </a:r>
          </a:p>
          <a:p>
            <a:pPr algn="ctr" eaLnBrk="1" hangingPunct="1">
              <a:lnSpc>
                <a:spcPct val="80000"/>
              </a:lnSpc>
              <a:buFontTx/>
              <a:buNone/>
            </a:pPr>
            <a:endParaRPr lang="el-GR" altLang="el-GR" sz="2400" b="1" i="1" smtClean="0">
              <a:solidFill>
                <a:schemeClr val="bg1"/>
              </a:solidFill>
            </a:endParaRPr>
          </a:p>
          <a:p>
            <a:pPr algn="ctr" eaLnBrk="1" hangingPunct="1">
              <a:lnSpc>
                <a:spcPct val="80000"/>
              </a:lnSpc>
              <a:buFontTx/>
              <a:buNone/>
            </a:pPr>
            <a:r>
              <a:rPr lang="el-GR" altLang="el-GR" sz="2400" b="1" i="1" smtClean="0">
                <a:solidFill>
                  <a:schemeClr val="bg1"/>
                </a:solidFill>
              </a:rPr>
              <a:t> </a:t>
            </a:r>
            <a:r>
              <a:rPr lang="el-GR" altLang="el-GR" sz="2800" b="1" smtClean="0">
                <a:solidFill>
                  <a:schemeClr val="bg1"/>
                </a:solidFill>
              </a:rPr>
              <a:t>Διάλεκτοι λύνουν το ίδιο πρόβλημα λίγο διαφορετικά, </a:t>
            </a:r>
          </a:p>
          <a:p>
            <a:pPr algn="ctr" eaLnBrk="1" hangingPunct="1">
              <a:lnSpc>
                <a:spcPct val="80000"/>
              </a:lnSpc>
              <a:buFontTx/>
              <a:buNone/>
            </a:pPr>
            <a:r>
              <a:rPr lang="el-GR" altLang="el-GR" sz="2800" b="1" smtClean="0">
                <a:solidFill>
                  <a:schemeClr val="bg1"/>
                </a:solidFill>
              </a:rPr>
              <a:t>προτιμώντας ονομαστική στη θέση αιτιατικής, </a:t>
            </a:r>
          </a:p>
          <a:p>
            <a:pPr algn="ctr" eaLnBrk="1" hangingPunct="1">
              <a:lnSpc>
                <a:spcPct val="80000"/>
              </a:lnSpc>
              <a:buFontTx/>
              <a:buNone/>
            </a:pPr>
            <a:r>
              <a:rPr lang="el-GR" altLang="el-GR" sz="2800" b="1" smtClean="0">
                <a:solidFill>
                  <a:schemeClr val="bg1"/>
                </a:solidFill>
              </a:rPr>
              <a:t>π.χ.  </a:t>
            </a:r>
            <a:r>
              <a:rPr lang="el-GR" altLang="el-GR" sz="2800" b="1" i="1" smtClean="0">
                <a:solidFill>
                  <a:schemeClr val="bg1"/>
                </a:solidFill>
              </a:rPr>
              <a:t>οι γιατροί-τσοι γιατροί</a:t>
            </a:r>
            <a:r>
              <a:rPr lang="el-GR" altLang="el-GR" sz="2800" b="1" smtClean="0"/>
              <a:t> </a:t>
            </a:r>
            <a:r>
              <a:rPr lang="el-GR" altLang="el-GR" sz="2800" b="1" i="1" smtClean="0">
                <a:solidFill>
                  <a:schemeClr val="bg1"/>
                </a:solidFill>
              </a:rPr>
              <a:t> (=τους γιατρούς)</a:t>
            </a:r>
          </a:p>
          <a:p>
            <a:pPr algn="ctr" eaLnBrk="1" hangingPunct="1">
              <a:lnSpc>
                <a:spcPct val="80000"/>
              </a:lnSpc>
              <a:buFontTx/>
              <a:buNone/>
            </a:pPr>
            <a:endParaRPr lang="el-GR" altLang="el-GR" sz="2800" b="1" i="1" smtClean="0">
              <a:solidFill>
                <a:schemeClr val="bg1"/>
              </a:solidFill>
            </a:endParaRPr>
          </a:p>
          <a:p>
            <a:pPr algn="ctr">
              <a:lnSpc>
                <a:spcPct val="80000"/>
              </a:lnSpc>
              <a:spcBef>
                <a:spcPct val="0"/>
              </a:spcBef>
              <a:buFontTx/>
              <a:buNone/>
            </a:pPr>
            <a:r>
              <a:rPr lang="el-GR" altLang="el-GR" sz="2800" smtClean="0">
                <a:solidFill>
                  <a:schemeClr val="bg1"/>
                </a:solidFill>
                <a:cs typeface="Times New Roman" panose="02020603050405020304" pitchFamily="18" charset="0"/>
              </a:rPr>
              <a:t>	► 	</a:t>
            </a:r>
            <a:r>
              <a:rPr lang="el-GR" altLang="el-GR" sz="2800" b="1" smtClean="0">
                <a:solidFill>
                  <a:srgbClr val="FFCC66"/>
                </a:solidFill>
                <a:cs typeface="Times New Roman" panose="02020603050405020304" pitchFamily="18" charset="0"/>
              </a:rPr>
              <a:t>Ένδειξη προχωρημένων αναλύσεων της γραμματικής  του ουσιαστικού (δηλαδή ανακάλυψη πολύ αφηρημένων σχημάτων κλίσης)</a:t>
            </a:r>
          </a:p>
          <a:p>
            <a:pPr algn="just">
              <a:lnSpc>
                <a:spcPct val="80000"/>
              </a:lnSpc>
              <a:spcBef>
                <a:spcPct val="0"/>
              </a:spcBef>
              <a:buFontTx/>
              <a:buNone/>
            </a:pPr>
            <a:endParaRPr lang="el-GR" altLang="el-GR" sz="2800" smtClean="0">
              <a:solidFill>
                <a:srgbClr val="FFCC66"/>
              </a:solidFill>
            </a:endParaRPr>
          </a:p>
          <a:p>
            <a:pPr algn="just">
              <a:lnSpc>
                <a:spcPct val="80000"/>
              </a:lnSpc>
              <a:spcBef>
                <a:spcPct val="0"/>
              </a:spcBef>
              <a:buFontTx/>
              <a:buNone/>
            </a:pPr>
            <a:endParaRPr lang="el-GR" altLang="el-GR" sz="2800" smtClean="0">
              <a:solidFill>
                <a:schemeClr val="bg1"/>
              </a:solidFill>
            </a:endParaRPr>
          </a:p>
          <a:p>
            <a:pPr eaLnBrk="1" hangingPunct="1">
              <a:lnSpc>
                <a:spcPct val="80000"/>
              </a:lnSpc>
            </a:pPr>
            <a:endParaRPr lang="el-GR" altLang="el-GR" sz="2800" smtClean="0">
              <a:solidFill>
                <a:schemeClr val="bg1"/>
              </a:solidFill>
            </a:endParaRPr>
          </a:p>
          <a:p>
            <a:pPr eaLnBrk="1" hangingPunct="1">
              <a:lnSpc>
                <a:spcPct val="80000"/>
              </a:lnSpc>
            </a:pPr>
            <a:endParaRPr lang="el-GR" altLang="el-GR" sz="280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4044E58-5E67-4963-9B82-0C379FF5E21F}" type="slidenum">
              <a:rPr lang="es-ES" altLang="el-GR" sz="1400"/>
              <a:pPr>
                <a:spcBef>
                  <a:spcPct val="0"/>
                </a:spcBef>
                <a:buFontTx/>
                <a:buNone/>
              </a:pPr>
              <a:t>53</a:t>
            </a:fld>
            <a:endParaRPr lang="es-ES" altLang="el-GR" sz="1400"/>
          </a:p>
        </p:txBody>
      </p:sp>
      <p:sp>
        <p:nvSpPr>
          <p:cNvPr id="22530" name="Rectangle 2"/>
          <p:cNvSpPr>
            <a:spLocks noChangeArrowheads="1"/>
          </p:cNvSpPr>
          <p:nvPr/>
        </p:nvSpPr>
        <p:spPr bwMode="auto">
          <a:xfrm>
            <a:off x="0" y="114300"/>
            <a:ext cx="9144000" cy="3140075"/>
          </a:xfrm>
          <a:prstGeom prst="rect">
            <a:avLst/>
          </a:prstGeom>
          <a:noFill/>
          <a:ln w="9525">
            <a:noFill/>
            <a:miter lim="800000"/>
            <a:headEnd/>
            <a:tailEnd/>
          </a:ln>
          <a:effectLst/>
        </p:spPr>
        <p:txBody>
          <a:bodyPr>
            <a:spAutoFit/>
          </a:bodyPr>
          <a:lstStyle/>
          <a:p>
            <a:pPr>
              <a:spcBef>
                <a:spcPct val="50000"/>
              </a:spcBef>
              <a:defRPr/>
            </a:pPr>
            <a:r>
              <a:rPr lang="el-GR" sz="2500" b="1" u="sng" dirty="0">
                <a:solidFill>
                  <a:srgbClr val="FFCC66"/>
                </a:solidFill>
                <a:cs typeface="Times New Roman" pitchFamily="18" charset="0"/>
              </a:rPr>
              <a:t>Αρ</a:t>
            </a:r>
            <a:r>
              <a:rPr lang="el-GR" sz="2500" b="1" u="sng" dirty="0">
                <a:solidFill>
                  <a:srgbClr val="FFCC66"/>
                </a:solidFill>
                <a:effectLst>
                  <a:outerShdw blurRad="38100" dist="38100" dir="2700000" algn="tl">
                    <a:srgbClr val="000000"/>
                  </a:outerShdw>
                </a:effectLst>
                <a:cs typeface="Times New Roman" pitchFamily="18" charset="0"/>
              </a:rPr>
              <a:t>σενικά</a:t>
            </a:r>
            <a:r>
              <a:rPr lang="el-GR" sz="2500" b="1" dirty="0">
                <a:solidFill>
                  <a:srgbClr val="FFCC66"/>
                </a:solidFill>
                <a:effectLst>
                  <a:outerShdw blurRad="38100" dist="38100" dir="2700000" algn="tl">
                    <a:srgbClr val="000000"/>
                  </a:outerShdw>
                </a:effectLst>
                <a:cs typeface="Times New Roman" pitchFamily="18" charset="0"/>
              </a:rPr>
              <a:t>: </a:t>
            </a:r>
            <a:r>
              <a:rPr lang="el-GR" sz="2500" b="1" dirty="0">
                <a:solidFill>
                  <a:schemeClr val="bg1"/>
                </a:solidFill>
                <a:cs typeface="Times New Roman" pitchFamily="18" charset="0"/>
              </a:rPr>
              <a:t> όταν ανακαλυφτούν κι άλλες κλίσεις πέραν της συνηθισμένης στον πληθυντικό κατάληξη -ες, τα παιδιά τις χρησιμοποιούν κι εκεί όπου δεν απαιτούνται  (μερικές φορές και για ουσιαστικά που μέχρι τότε έλεγαν σωστά).</a:t>
            </a:r>
          </a:p>
          <a:p>
            <a:pPr>
              <a:spcBef>
                <a:spcPct val="50000"/>
              </a:spcBef>
              <a:buFont typeface="Arial" charset="0"/>
              <a:buChar char="•"/>
              <a:defRPr/>
            </a:pPr>
            <a:r>
              <a:rPr lang="el-GR" sz="2500" b="1" dirty="0">
                <a:solidFill>
                  <a:schemeClr val="bg1"/>
                </a:solidFill>
                <a:cs typeface="Times New Roman" pitchFamily="18" charset="0"/>
              </a:rPr>
              <a:t>ανισοσύλλαβα:</a:t>
            </a:r>
            <a:r>
              <a:rPr lang="es-ES" sz="2500" b="1" dirty="0">
                <a:solidFill>
                  <a:schemeClr val="bg1"/>
                </a:solidFill>
                <a:cs typeface="Times New Roman" pitchFamily="18" charset="0"/>
              </a:rPr>
              <a:t> </a:t>
            </a:r>
            <a:r>
              <a:rPr lang="el-GR" sz="2500" b="1" i="1" dirty="0" err="1">
                <a:solidFill>
                  <a:srgbClr val="85FFE0"/>
                </a:solidFill>
                <a:cs typeface="Times New Roman" pitchFamily="18" charset="0"/>
              </a:rPr>
              <a:t>άντρηδες</a:t>
            </a:r>
            <a:r>
              <a:rPr lang="el-GR" sz="2500" b="1" dirty="0">
                <a:solidFill>
                  <a:srgbClr val="85FFE0"/>
                </a:solidFill>
                <a:cs typeface="Times New Roman" pitchFamily="18" charset="0"/>
              </a:rPr>
              <a:t>, </a:t>
            </a:r>
            <a:r>
              <a:rPr lang="el-GR" sz="2500" b="1" i="1" dirty="0" err="1">
                <a:solidFill>
                  <a:srgbClr val="85FFE0"/>
                </a:solidFill>
                <a:cs typeface="Times New Roman" pitchFamily="18" charset="0"/>
              </a:rPr>
              <a:t>ναύτηδες</a:t>
            </a:r>
            <a:r>
              <a:rPr lang="el-GR" sz="2500" b="1" dirty="0">
                <a:solidFill>
                  <a:srgbClr val="85FFE0"/>
                </a:solidFill>
                <a:cs typeface="Times New Roman" pitchFamily="18" charset="0"/>
              </a:rPr>
              <a:t>, </a:t>
            </a:r>
            <a:r>
              <a:rPr lang="el-GR" sz="2500" b="1" i="1" dirty="0" err="1">
                <a:solidFill>
                  <a:srgbClr val="85FFE0"/>
                </a:solidFill>
                <a:cs typeface="Times New Roman" pitchFamily="18" charset="0"/>
              </a:rPr>
              <a:t>παίχτηδες</a:t>
            </a:r>
            <a:r>
              <a:rPr lang="el-GR" sz="2500" b="1" dirty="0">
                <a:solidFill>
                  <a:srgbClr val="85FFE0"/>
                </a:solidFill>
                <a:cs typeface="Times New Roman" pitchFamily="18" charset="0"/>
              </a:rPr>
              <a:t>, </a:t>
            </a:r>
            <a:r>
              <a:rPr lang="el-GR" sz="2500" b="1" i="1" dirty="0" err="1">
                <a:solidFill>
                  <a:srgbClr val="85FFE0"/>
                </a:solidFill>
                <a:cs typeface="Times New Roman" pitchFamily="18" charset="0"/>
              </a:rPr>
              <a:t>προδοσφαιστάδες</a:t>
            </a:r>
            <a:endParaRPr lang="el-GR" sz="2500" b="1" i="1" dirty="0">
              <a:solidFill>
                <a:srgbClr val="85FFE0"/>
              </a:solidFill>
              <a:cs typeface="Times New Roman" pitchFamily="18" charset="0"/>
            </a:endParaRPr>
          </a:p>
          <a:p>
            <a:pPr>
              <a:spcBef>
                <a:spcPct val="50000"/>
              </a:spcBef>
              <a:buFont typeface="Arial" charset="0"/>
              <a:buChar char="•"/>
              <a:defRPr/>
            </a:pPr>
            <a:r>
              <a:rPr lang="el-GR" sz="2500" b="1" dirty="0">
                <a:solidFill>
                  <a:schemeClr val="bg1"/>
                </a:solidFill>
                <a:cs typeface="Times New Roman" pitchFamily="18" charset="0"/>
              </a:rPr>
              <a:t>Νωρίς το αντίθετο, δηλ. αφαιρούν συλλαβή: </a:t>
            </a:r>
            <a:r>
              <a:rPr lang="el-GR" sz="2500" b="1" i="1" dirty="0">
                <a:solidFill>
                  <a:srgbClr val="85FFE0"/>
                </a:solidFill>
                <a:cs typeface="Times New Roman" pitchFamily="18" charset="0"/>
              </a:rPr>
              <a:t>οι </a:t>
            </a:r>
            <a:r>
              <a:rPr lang="el-GR" sz="2500" b="1" i="1" dirty="0" err="1">
                <a:solidFill>
                  <a:srgbClr val="85FFE0"/>
                </a:solidFill>
                <a:cs typeface="Times New Roman" pitchFamily="18" charset="0"/>
              </a:rPr>
              <a:t>αλεπές</a:t>
            </a:r>
            <a:r>
              <a:rPr lang="el-GR" sz="2500" b="1" dirty="0">
                <a:solidFill>
                  <a:srgbClr val="85FFE0"/>
                </a:solidFill>
                <a:cs typeface="Times New Roman" pitchFamily="18" charset="0"/>
              </a:rPr>
              <a:t>,  </a:t>
            </a:r>
            <a:r>
              <a:rPr lang="el-GR" sz="2500" b="1" i="1" dirty="0">
                <a:solidFill>
                  <a:srgbClr val="85FFE0"/>
                </a:solidFill>
                <a:cs typeface="Times New Roman" pitchFamily="18" charset="0"/>
              </a:rPr>
              <a:t>δύο 	αλεπού</a:t>
            </a:r>
            <a:r>
              <a:rPr lang="el-GR" sz="2500" b="1" dirty="0">
                <a:solidFill>
                  <a:srgbClr val="85FFE0"/>
                </a:solidFill>
                <a:cs typeface="Times New Roman" pitchFamily="18" charset="0"/>
              </a:rPr>
              <a:t>, </a:t>
            </a:r>
            <a:r>
              <a:rPr lang="el-GR" sz="2500" b="1" i="1" dirty="0" err="1">
                <a:solidFill>
                  <a:srgbClr val="85FFE0"/>
                </a:solidFill>
                <a:cs typeface="Times New Roman" pitchFamily="18" charset="0"/>
              </a:rPr>
              <a:t>τσολιές</a:t>
            </a:r>
            <a:r>
              <a:rPr lang="el-GR" sz="2500" b="1" dirty="0">
                <a:solidFill>
                  <a:srgbClr val="85FFE0"/>
                </a:solidFill>
                <a:cs typeface="Times New Roman" pitchFamily="18" charset="0"/>
              </a:rPr>
              <a:t>, </a:t>
            </a:r>
            <a:r>
              <a:rPr lang="el-GR" sz="2500" b="1" i="1" dirty="0">
                <a:solidFill>
                  <a:srgbClr val="85FFE0"/>
                </a:solidFill>
                <a:cs typeface="Times New Roman" pitchFamily="18" charset="0"/>
              </a:rPr>
              <a:t>δύο καναπές</a:t>
            </a:r>
          </a:p>
        </p:txBody>
      </p:sp>
      <p:sp>
        <p:nvSpPr>
          <p:cNvPr id="22531" name="Rectangle 3"/>
          <p:cNvSpPr>
            <a:spLocks noChangeArrowheads="1"/>
          </p:cNvSpPr>
          <p:nvPr/>
        </p:nvSpPr>
        <p:spPr bwMode="auto">
          <a:xfrm>
            <a:off x="0" y="3573463"/>
            <a:ext cx="9144000" cy="2927350"/>
          </a:xfrm>
          <a:prstGeom prst="rect">
            <a:avLst/>
          </a:prstGeom>
          <a:noFill/>
          <a:ln w="9525">
            <a:noFill/>
            <a:miter lim="800000"/>
            <a:headEnd/>
            <a:tailEnd/>
          </a:ln>
          <a:effectLst/>
        </p:spPr>
        <p:txBody>
          <a:bodyPr>
            <a:spAutoFit/>
          </a:bodyPr>
          <a:lstStyle/>
          <a:p>
            <a:pPr algn="just" eaLnBrk="1" hangingPunct="1">
              <a:defRPr/>
            </a:pPr>
            <a:r>
              <a:rPr lang="el-GR" sz="2500" b="1" u="sng">
                <a:solidFill>
                  <a:srgbClr val="FFCC66"/>
                </a:solidFill>
                <a:effectLst>
                  <a:outerShdw blurRad="38100" dist="38100" dir="2700000" algn="tl">
                    <a:srgbClr val="000000"/>
                  </a:outerShdw>
                </a:effectLst>
                <a:cs typeface="Times New Roman" pitchFamily="18" charset="0"/>
              </a:rPr>
              <a:t>Ουδέτερα</a:t>
            </a:r>
            <a:r>
              <a:rPr lang="el-GR" sz="2500" b="1">
                <a:solidFill>
                  <a:schemeClr val="bg1"/>
                </a:solidFill>
                <a:cs typeface="Times New Roman" pitchFamily="18" charset="0"/>
              </a:rPr>
              <a:t>: προβληματίζουν τα αρχαιόκλιτα και τα ανισοσύλλαβα</a:t>
            </a:r>
          </a:p>
          <a:p>
            <a:pPr algn="just">
              <a:defRPr/>
            </a:pPr>
            <a:r>
              <a:rPr lang="el-GR" sz="2500" b="1">
                <a:solidFill>
                  <a:schemeClr val="bg1"/>
                </a:solidFill>
                <a:cs typeface="Times New Roman" pitchFamily="18" charset="0"/>
              </a:rPr>
              <a:t>αρχαιόκλιτα σε -ος (γεν.):  </a:t>
            </a:r>
          </a:p>
          <a:p>
            <a:pPr lvl="2" algn="just">
              <a:defRPr/>
            </a:pPr>
            <a:r>
              <a:rPr lang="el-GR" sz="2500" b="1" i="1">
                <a:solidFill>
                  <a:srgbClr val="85FFE0"/>
                </a:solidFill>
                <a:cs typeface="Times New Roman" pitchFamily="18" charset="0"/>
              </a:rPr>
              <a:t>δάσια</a:t>
            </a:r>
            <a:r>
              <a:rPr lang="el-GR" sz="2500" b="1">
                <a:solidFill>
                  <a:srgbClr val="85FFE0"/>
                </a:solidFill>
                <a:cs typeface="Times New Roman" pitchFamily="18" charset="0"/>
              </a:rPr>
              <a:t>, </a:t>
            </a:r>
            <a:r>
              <a:rPr lang="el-GR" sz="2500" b="1" i="1">
                <a:solidFill>
                  <a:srgbClr val="85FFE0"/>
                </a:solidFill>
                <a:cs typeface="Times New Roman" pitchFamily="18" charset="0"/>
              </a:rPr>
              <a:t>δάσες</a:t>
            </a:r>
            <a:r>
              <a:rPr lang="el-GR" sz="2500" b="1">
                <a:solidFill>
                  <a:srgbClr val="85FFE0"/>
                </a:solidFill>
                <a:cs typeface="Times New Roman" pitchFamily="18" charset="0"/>
              </a:rPr>
              <a:t>, </a:t>
            </a:r>
            <a:r>
              <a:rPr lang="el-GR" sz="2500" b="1" i="1">
                <a:solidFill>
                  <a:srgbClr val="85FFE0"/>
                </a:solidFill>
                <a:cs typeface="Times New Roman" pitchFamily="18" charset="0"/>
              </a:rPr>
              <a:t>με δύο κράνος</a:t>
            </a:r>
          </a:p>
          <a:p>
            <a:pPr lvl="2" algn="just">
              <a:defRPr/>
            </a:pPr>
            <a:r>
              <a:rPr lang="el-GR" sz="2500" b="1" i="1">
                <a:solidFill>
                  <a:srgbClr val="85FFE0"/>
                </a:solidFill>
                <a:cs typeface="Times New Roman" pitchFamily="18" charset="0"/>
              </a:rPr>
              <a:t>δάσατα</a:t>
            </a:r>
            <a:r>
              <a:rPr lang="el-GR" sz="2500" b="1">
                <a:solidFill>
                  <a:srgbClr val="85FFE0"/>
                </a:solidFill>
                <a:cs typeface="Times New Roman" pitchFamily="18" charset="0"/>
              </a:rPr>
              <a:t> (</a:t>
            </a:r>
            <a:r>
              <a:rPr lang="el-GR" sz="2500" b="1" i="1">
                <a:solidFill>
                  <a:srgbClr val="85FFE0"/>
                </a:solidFill>
                <a:cs typeface="Times New Roman" pitchFamily="18" charset="0"/>
              </a:rPr>
              <a:t>ονείρατα</a:t>
            </a:r>
            <a:r>
              <a:rPr lang="el-GR" sz="2500" b="1">
                <a:solidFill>
                  <a:srgbClr val="85FFE0"/>
                </a:solidFill>
                <a:cs typeface="Times New Roman" pitchFamily="18" charset="0"/>
              </a:rPr>
              <a:t>, </a:t>
            </a:r>
            <a:r>
              <a:rPr lang="el-GR" sz="2500" b="1" i="1">
                <a:solidFill>
                  <a:srgbClr val="85FFE0"/>
                </a:solidFill>
                <a:cs typeface="Times New Roman" pitchFamily="18" charset="0"/>
              </a:rPr>
              <a:t>αλόγατα</a:t>
            </a:r>
            <a:r>
              <a:rPr lang="el-GR" sz="2500" b="1">
                <a:solidFill>
                  <a:srgbClr val="85FFE0"/>
                </a:solidFill>
                <a:cs typeface="Times New Roman" pitchFamily="18" charset="0"/>
              </a:rPr>
              <a:t>), </a:t>
            </a:r>
            <a:r>
              <a:rPr lang="el-GR" sz="2500" b="1" i="1">
                <a:solidFill>
                  <a:srgbClr val="85FFE0"/>
                </a:solidFill>
                <a:cs typeface="Times New Roman" pitchFamily="18" charset="0"/>
              </a:rPr>
              <a:t>φωνήεντο</a:t>
            </a:r>
          </a:p>
          <a:p>
            <a:pPr lvl="2">
              <a:defRPr/>
            </a:pPr>
            <a:r>
              <a:rPr lang="el-GR" sz="2500" b="1" i="1">
                <a:solidFill>
                  <a:srgbClr val="85FFE0"/>
                </a:solidFill>
                <a:cs typeface="Times New Roman" pitchFamily="18" charset="0"/>
              </a:rPr>
              <a:t>τα φόρεμα</a:t>
            </a:r>
            <a:r>
              <a:rPr lang="el-GR" sz="2500" b="1">
                <a:solidFill>
                  <a:srgbClr val="85FFE0"/>
                </a:solidFill>
                <a:cs typeface="Times New Roman" pitchFamily="18" charset="0"/>
              </a:rPr>
              <a:t>, </a:t>
            </a:r>
            <a:r>
              <a:rPr lang="el-GR" sz="2500" b="1" i="1">
                <a:solidFill>
                  <a:srgbClr val="85FFE0"/>
                </a:solidFill>
                <a:cs typeface="Times New Roman" pitchFamily="18" charset="0"/>
              </a:rPr>
              <a:t>τα πάτωμα </a:t>
            </a:r>
            <a:r>
              <a:rPr lang="el-GR" sz="2500" b="1">
                <a:solidFill>
                  <a:schemeClr val="bg1"/>
                </a:solidFill>
                <a:cs typeface="Times New Roman" pitchFamily="18" charset="0"/>
              </a:rPr>
              <a:t>(αποφεύγουν </a:t>
            </a:r>
            <a:r>
              <a:rPr lang="el-GR" sz="2500" b="1" i="1">
                <a:solidFill>
                  <a:schemeClr val="bg1"/>
                </a:solidFill>
                <a:cs typeface="Times New Roman" pitchFamily="18" charset="0"/>
              </a:rPr>
              <a:t>τα φορέματα</a:t>
            </a:r>
            <a:r>
              <a:rPr lang="el-GR" sz="2500" b="1">
                <a:solidFill>
                  <a:schemeClr val="bg1"/>
                </a:solidFill>
                <a:cs typeface="Times New Roman" pitchFamily="18" charset="0"/>
              </a:rPr>
              <a:t> κ.λπ., γιατί απαιτούν και πρόσθετη συλλαβή και αλλαγή τονισμού)</a:t>
            </a:r>
            <a:endParaRPr lang="el-GR" sz="2500" b="1" i="1">
              <a:solidFill>
                <a:schemeClr val="bg1"/>
              </a:solidFill>
              <a:cs typeface="Times New Roman" pitchFamily="18" charset="0"/>
            </a:endParaRPr>
          </a:p>
          <a:p>
            <a:pPr algn="just">
              <a:lnSpc>
                <a:spcPct val="50000"/>
              </a:lnSpc>
              <a:defRPr/>
            </a:pPr>
            <a:r>
              <a:rPr lang="el-GR" sz="2200">
                <a:solidFill>
                  <a:schemeClr val="bg1"/>
                </a:solidFill>
                <a:cs typeface="Times New Roman" pitchFamily="18" charset="0"/>
              </a:rPr>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type="body" idx="1"/>
          </p:nvPr>
        </p:nvSpPr>
        <p:spPr>
          <a:xfrm>
            <a:off x="0" y="0"/>
            <a:ext cx="9144000" cy="6669088"/>
          </a:xfrm>
        </p:spPr>
        <p:txBody>
          <a:bodyPr/>
          <a:lstStyle/>
          <a:p>
            <a:pPr>
              <a:lnSpc>
                <a:spcPct val="90000"/>
              </a:lnSpc>
            </a:pPr>
            <a:r>
              <a:rPr lang="el-GR" altLang="el-GR" sz="2800" b="1" u="sng" smtClean="0">
                <a:solidFill>
                  <a:schemeClr val="bg1"/>
                </a:solidFill>
              </a:rPr>
              <a:t>Παραγωγή σύνθετων</a:t>
            </a:r>
            <a:r>
              <a:rPr lang="el-GR" altLang="el-GR" sz="2800" b="1" smtClean="0">
                <a:solidFill>
                  <a:schemeClr val="bg1"/>
                </a:solidFill>
              </a:rPr>
              <a:t>:  </a:t>
            </a:r>
            <a:r>
              <a:rPr lang="el-GR" altLang="el-GR" sz="2800" b="1" i="1" smtClean="0">
                <a:solidFill>
                  <a:schemeClr val="bg1"/>
                </a:solidFill>
              </a:rPr>
              <a:t>Κόκκιν</a:t>
            </a:r>
            <a:r>
              <a:rPr lang="el-GR" altLang="el-GR" sz="2800" b="1" i="1" u="sng" smtClean="0">
                <a:solidFill>
                  <a:srgbClr val="FFCC66"/>
                </a:solidFill>
              </a:rPr>
              <a:t>η</a:t>
            </a:r>
            <a:r>
              <a:rPr lang="el-GR" altLang="el-GR" sz="2800" b="1" i="1" smtClean="0">
                <a:solidFill>
                  <a:schemeClr val="bg1"/>
                </a:solidFill>
              </a:rPr>
              <a:t>σκουφίτσα</a:t>
            </a:r>
          </a:p>
          <a:p>
            <a:pPr>
              <a:lnSpc>
                <a:spcPct val="90000"/>
              </a:lnSpc>
              <a:buFontTx/>
              <a:buNone/>
            </a:pPr>
            <a:endParaRPr lang="el-GR" altLang="el-GR" sz="2800" b="1" i="1" smtClean="0">
              <a:solidFill>
                <a:schemeClr val="bg1"/>
              </a:solidFill>
            </a:endParaRPr>
          </a:p>
          <a:p>
            <a:pPr>
              <a:lnSpc>
                <a:spcPct val="90000"/>
              </a:lnSpc>
            </a:pPr>
            <a:r>
              <a:rPr lang="el-GR" altLang="el-GR" sz="2800" b="1" u="sng" smtClean="0">
                <a:solidFill>
                  <a:schemeClr val="bg1"/>
                </a:solidFill>
              </a:rPr>
              <a:t>Παραγωγή ενός μέρους του λόγου με βάση άλλο</a:t>
            </a:r>
            <a:r>
              <a:rPr lang="el-GR" altLang="el-GR" sz="2800" b="1" smtClean="0">
                <a:solidFill>
                  <a:schemeClr val="bg1"/>
                </a:solidFill>
              </a:rPr>
              <a:t>:   </a:t>
            </a:r>
            <a:r>
              <a:rPr lang="el-GR" altLang="el-GR" sz="2800" b="1" i="1" smtClean="0">
                <a:solidFill>
                  <a:srgbClr val="FFC000"/>
                </a:solidFill>
              </a:rPr>
              <a:t>σπρωχτιά, δυναμότερος, εκδίκημα, χειρούργηση, σιγανώνω, γρηγορεύω</a:t>
            </a:r>
          </a:p>
          <a:p>
            <a:pPr>
              <a:lnSpc>
                <a:spcPct val="90000"/>
              </a:lnSpc>
              <a:buFontTx/>
              <a:buNone/>
            </a:pPr>
            <a:r>
              <a:rPr lang="el-GR" altLang="el-GR" sz="2800" b="1" i="1" smtClean="0">
                <a:solidFill>
                  <a:schemeClr val="bg1"/>
                </a:solidFill>
              </a:rPr>
              <a:t>    </a:t>
            </a:r>
          </a:p>
          <a:p>
            <a:pPr>
              <a:lnSpc>
                <a:spcPct val="90000"/>
              </a:lnSpc>
            </a:pPr>
            <a:r>
              <a:rPr lang="el-GR" altLang="el-GR" sz="2800" b="1" u="sng" smtClean="0">
                <a:solidFill>
                  <a:schemeClr val="bg1"/>
                </a:solidFill>
              </a:rPr>
              <a:t>Παραγωγή ουσιαστικών με βάση το άλλο γένος</a:t>
            </a:r>
            <a:r>
              <a:rPr lang="el-GR" altLang="el-GR" sz="2800" b="1" smtClean="0">
                <a:solidFill>
                  <a:schemeClr val="bg1"/>
                </a:solidFill>
              </a:rPr>
              <a:t>:</a:t>
            </a:r>
          </a:p>
          <a:p>
            <a:pPr>
              <a:lnSpc>
                <a:spcPct val="90000"/>
              </a:lnSpc>
              <a:buFontTx/>
              <a:buNone/>
            </a:pPr>
            <a:r>
              <a:rPr lang="el-GR" altLang="el-GR" sz="2800" b="1" i="1" smtClean="0">
                <a:solidFill>
                  <a:schemeClr val="bg1"/>
                </a:solidFill>
              </a:rPr>
              <a:t>	</a:t>
            </a:r>
            <a:r>
              <a:rPr lang="el-GR" altLang="el-GR" sz="2800" b="1" i="1" smtClean="0">
                <a:solidFill>
                  <a:srgbClr val="FFC000"/>
                </a:solidFill>
              </a:rPr>
              <a:t>γριούλος</a:t>
            </a:r>
            <a:r>
              <a:rPr lang="el-GR" altLang="el-GR" sz="2800" b="1" i="1" smtClean="0">
                <a:solidFill>
                  <a:schemeClr val="bg1"/>
                </a:solidFill>
              </a:rPr>
              <a:t> </a:t>
            </a:r>
            <a:r>
              <a:rPr lang="el-GR" altLang="el-GR" sz="2800" b="1" smtClean="0">
                <a:solidFill>
                  <a:schemeClr val="bg1"/>
                </a:solidFill>
              </a:rPr>
              <a:t>(κατά το γριούλα), </a:t>
            </a:r>
            <a:r>
              <a:rPr lang="el-GR" altLang="el-GR" sz="2800" b="1" i="1" smtClean="0">
                <a:solidFill>
                  <a:srgbClr val="FFC000"/>
                </a:solidFill>
              </a:rPr>
              <a:t>γέρα</a:t>
            </a:r>
            <a:r>
              <a:rPr lang="el-GR" altLang="el-GR" sz="2800" b="1" smtClean="0">
                <a:solidFill>
                  <a:schemeClr val="bg1"/>
                </a:solidFill>
              </a:rPr>
              <a:t> (κατά το γέρος)</a:t>
            </a:r>
          </a:p>
          <a:p>
            <a:pPr>
              <a:lnSpc>
                <a:spcPct val="90000"/>
              </a:lnSpc>
              <a:buFontTx/>
              <a:buNone/>
            </a:pPr>
            <a:endParaRPr lang="el-GR" altLang="el-GR" sz="2800" b="1" smtClean="0">
              <a:solidFill>
                <a:schemeClr val="bg1"/>
              </a:solidFill>
            </a:endParaRPr>
          </a:p>
          <a:p>
            <a:pPr>
              <a:lnSpc>
                <a:spcPct val="90000"/>
              </a:lnSpc>
            </a:pPr>
            <a:r>
              <a:rPr lang="el-GR" altLang="el-GR" sz="2800" b="1" u="sng" smtClean="0">
                <a:solidFill>
                  <a:schemeClr val="bg1"/>
                </a:solidFill>
              </a:rPr>
              <a:t>Λάθος γένος</a:t>
            </a:r>
            <a:r>
              <a:rPr lang="el-GR" altLang="el-GR" sz="2800" b="1" smtClean="0">
                <a:solidFill>
                  <a:schemeClr val="bg1"/>
                </a:solidFill>
              </a:rPr>
              <a:t> (αν και σπάνια σε παιδιά, πιο συχνά σε ενήλικες που μαθαίνουν δεύτερη γλώσσα):  </a:t>
            </a:r>
            <a:r>
              <a:rPr lang="el-GR" altLang="el-GR" sz="2800" b="1" i="1" smtClean="0">
                <a:solidFill>
                  <a:srgbClr val="FFC000"/>
                </a:solidFill>
              </a:rPr>
              <a:t>Βγαίνει το θεό Ερμής</a:t>
            </a:r>
          </a:p>
          <a:p>
            <a:pPr>
              <a:lnSpc>
                <a:spcPct val="90000"/>
              </a:lnSpc>
            </a:pPr>
            <a:endParaRPr lang="el-GR" altLang="el-GR" sz="2800" b="1" i="1" smtClean="0">
              <a:solidFill>
                <a:schemeClr val="bg1"/>
              </a:solidFill>
            </a:endParaRPr>
          </a:p>
          <a:p>
            <a:pPr>
              <a:lnSpc>
                <a:spcPct val="90000"/>
              </a:lnSpc>
            </a:pPr>
            <a:r>
              <a:rPr lang="el-GR" altLang="el-GR" sz="2800" b="1" u="sng" smtClean="0">
                <a:solidFill>
                  <a:schemeClr val="bg1"/>
                </a:solidFill>
              </a:rPr>
              <a:t>Κλίση άκλιτων</a:t>
            </a:r>
            <a:r>
              <a:rPr lang="el-GR" altLang="el-GR" sz="2800" b="1" i="1" smtClean="0">
                <a:solidFill>
                  <a:schemeClr val="bg1"/>
                </a:solidFill>
              </a:rPr>
              <a:t>:  </a:t>
            </a:r>
            <a:r>
              <a:rPr lang="el-GR" altLang="el-GR" sz="2800" b="1" i="1" smtClean="0">
                <a:solidFill>
                  <a:srgbClr val="FFC000"/>
                </a:solidFill>
              </a:rPr>
              <a:t>ο Πινόκιος</a:t>
            </a:r>
          </a:p>
          <a:p>
            <a:pPr>
              <a:lnSpc>
                <a:spcPct val="90000"/>
              </a:lnSpc>
            </a:pPr>
            <a:endParaRPr lang="el-GR" altLang="el-GR" sz="2800" b="1" smtClean="0">
              <a:solidFill>
                <a:schemeClr val="bg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18A3956-37F8-4817-A353-6343BB82CECA}" type="slidenum">
              <a:rPr lang="es-ES" altLang="el-GR" sz="1400"/>
              <a:pPr>
                <a:spcBef>
                  <a:spcPct val="0"/>
                </a:spcBef>
                <a:buFontTx/>
                <a:buNone/>
              </a:pPr>
              <a:t>55</a:t>
            </a:fld>
            <a:endParaRPr lang="es-ES" altLang="el-GR" sz="1400"/>
          </a:p>
        </p:txBody>
      </p:sp>
      <p:sp>
        <p:nvSpPr>
          <p:cNvPr id="106499" name="Rectangle 2"/>
          <p:cNvSpPr>
            <a:spLocks noGrp="1" noChangeArrowheads="1"/>
          </p:cNvSpPr>
          <p:nvPr>
            <p:ph type="title"/>
          </p:nvPr>
        </p:nvSpPr>
        <p:spPr>
          <a:xfrm>
            <a:off x="0" y="260350"/>
            <a:ext cx="9144000" cy="2525713"/>
          </a:xfrm>
        </p:spPr>
        <p:txBody>
          <a:bodyPr/>
          <a:lstStyle/>
          <a:p>
            <a:pPr eaLnBrk="1" hangingPunct="1"/>
            <a:r>
              <a:rPr lang="el-GR" altLang="el-GR" sz="2800" b="1" smtClean="0">
                <a:solidFill>
                  <a:schemeClr val="bg1"/>
                </a:solidFill>
              </a:rPr>
              <a:t/>
            </a:r>
            <a:br>
              <a:rPr lang="el-GR" altLang="el-GR" sz="2800" b="1" smtClean="0">
                <a:solidFill>
                  <a:schemeClr val="bg1"/>
                </a:solidFill>
              </a:rPr>
            </a:br>
            <a:r>
              <a:rPr lang="el-GR" altLang="el-GR" sz="2800" b="1" smtClean="0">
                <a:solidFill>
                  <a:schemeClr val="bg1"/>
                </a:solidFill>
              </a:rPr>
              <a:t/>
            </a:r>
            <a:br>
              <a:rPr lang="el-GR" altLang="el-GR" sz="2800" b="1" smtClean="0">
                <a:solidFill>
                  <a:schemeClr val="bg1"/>
                </a:solidFill>
              </a:rPr>
            </a:br>
            <a:r>
              <a:rPr lang="el-GR" altLang="el-GR" sz="3200" b="1" smtClean="0">
                <a:solidFill>
                  <a:srgbClr val="FFCC66"/>
                </a:solidFill>
              </a:rPr>
              <a:t>Λάθη σε μεγαλύτερες ηλικίες </a:t>
            </a:r>
            <a:br>
              <a:rPr lang="el-GR" altLang="el-GR" sz="3200" b="1" smtClean="0">
                <a:solidFill>
                  <a:srgbClr val="FFCC66"/>
                </a:solidFill>
              </a:rPr>
            </a:br>
            <a:r>
              <a:rPr lang="el-GR" altLang="el-GR" sz="3200" b="1" smtClean="0">
                <a:solidFill>
                  <a:srgbClr val="FFCC66"/>
                </a:solidFill>
              </a:rPr>
              <a:t>όχι πλέον συστηματικά αλλά σπάνια</a:t>
            </a:r>
            <a:r>
              <a:rPr lang="el-GR" altLang="el-GR" sz="2800" b="1" smtClean="0">
                <a:solidFill>
                  <a:srgbClr val="FFCC66"/>
                </a:solidFill>
              </a:rPr>
              <a:t> </a:t>
            </a:r>
            <a:r>
              <a:rPr lang="el-GR" altLang="el-GR" sz="2800" b="1" smtClean="0">
                <a:solidFill>
                  <a:schemeClr val="bg1"/>
                </a:solidFill>
              </a:rPr>
              <a:t/>
            </a:r>
            <a:br>
              <a:rPr lang="el-GR" altLang="el-GR" sz="2800" b="1" smtClean="0">
                <a:solidFill>
                  <a:schemeClr val="bg1"/>
                </a:solidFill>
              </a:rPr>
            </a:br>
            <a:r>
              <a:rPr lang="el-GR" altLang="el-GR" sz="2400" smtClean="0">
                <a:solidFill>
                  <a:srgbClr val="FFCC66"/>
                </a:solidFill>
              </a:rPr>
              <a:t>(μάλλον παραδρομές της ομιλίας </a:t>
            </a:r>
            <a:br>
              <a:rPr lang="el-GR" altLang="el-GR" sz="2400" smtClean="0">
                <a:solidFill>
                  <a:srgbClr val="FFCC66"/>
                </a:solidFill>
              </a:rPr>
            </a:br>
            <a:r>
              <a:rPr lang="el-GR" altLang="el-GR" sz="2400" smtClean="0">
                <a:solidFill>
                  <a:srgbClr val="FFCC66"/>
                </a:solidFill>
              </a:rPr>
              <a:t>που κάνουν και οι ενήλικες όταν μιλούν βιαστικά, </a:t>
            </a:r>
            <a:br>
              <a:rPr lang="el-GR" altLang="el-GR" sz="2400" smtClean="0">
                <a:solidFill>
                  <a:srgbClr val="FFCC66"/>
                </a:solidFill>
              </a:rPr>
            </a:br>
            <a:r>
              <a:rPr lang="el-GR" altLang="el-GR" sz="2400" smtClean="0">
                <a:solidFill>
                  <a:srgbClr val="FFCC66"/>
                </a:solidFill>
              </a:rPr>
              <a:t>δηλ. λάθη σχετικά σπάνια που συχνά αυτοδιορθώνονται)</a:t>
            </a:r>
            <a:r>
              <a:rPr lang="el-GR" altLang="el-GR" sz="2800" b="1" smtClean="0">
                <a:solidFill>
                  <a:srgbClr val="FFCC66"/>
                </a:solidFill>
              </a:rPr>
              <a:t/>
            </a:r>
            <a:br>
              <a:rPr lang="el-GR" altLang="el-GR" sz="2800" b="1" smtClean="0">
                <a:solidFill>
                  <a:srgbClr val="FFCC66"/>
                </a:solidFill>
              </a:rPr>
            </a:br>
            <a:r>
              <a:rPr lang="el-GR" altLang="el-GR" sz="2800" b="1" smtClean="0">
                <a:solidFill>
                  <a:srgbClr val="FFCC66"/>
                </a:solidFill>
              </a:rPr>
              <a:t/>
            </a:r>
            <a:br>
              <a:rPr lang="el-GR" altLang="el-GR" sz="2800" b="1" smtClean="0">
                <a:solidFill>
                  <a:srgbClr val="FFCC66"/>
                </a:solidFill>
              </a:rPr>
            </a:br>
            <a:r>
              <a:rPr lang="el-GR" altLang="el-GR" sz="2800" b="1" smtClean="0">
                <a:solidFill>
                  <a:srgbClr val="FFCC66"/>
                </a:solidFill>
              </a:rPr>
              <a:t/>
            </a:r>
            <a:br>
              <a:rPr lang="el-GR" altLang="el-GR" sz="2800" b="1" smtClean="0">
                <a:solidFill>
                  <a:srgbClr val="FFCC66"/>
                </a:solidFill>
              </a:rPr>
            </a:br>
            <a:endParaRPr lang="el-GR" altLang="el-GR" sz="2800" b="1" smtClean="0">
              <a:solidFill>
                <a:srgbClr val="FFCC66"/>
              </a:solidFill>
            </a:endParaRPr>
          </a:p>
        </p:txBody>
      </p:sp>
      <p:sp>
        <p:nvSpPr>
          <p:cNvPr id="48132" name="Rectangle 3"/>
          <p:cNvSpPr>
            <a:spLocks noGrp="1" noChangeArrowheads="1"/>
          </p:cNvSpPr>
          <p:nvPr>
            <p:ph type="body" idx="1"/>
          </p:nvPr>
        </p:nvSpPr>
        <p:spPr>
          <a:xfrm>
            <a:off x="685800" y="2852738"/>
            <a:ext cx="7772400" cy="3243262"/>
          </a:xfrm>
        </p:spPr>
        <p:txBody>
          <a:bodyPr/>
          <a:lstStyle/>
          <a:p>
            <a:pPr eaLnBrk="1" hangingPunct="1">
              <a:defRPr/>
            </a:pPr>
            <a:r>
              <a:rPr lang="el-GR" sz="2800" b="1" i="1" dirty="0" smtClean="0">
                <a:solidFill>
                  <a:schemeClr val="accent1">
                    <a:lumMod val="40000"/>
                    <a:lumOff val="60000"/>
                  </a:schemeClr>
                </a:solidFill>
              </a:rPr>
              <a:t>ξέρεις και μόνος μου </a:t>
            </a:r>
            <a:r>
              <a:rPr lang="el-GR" sz="2800" b="1" i="1" dirty="0" smtClean="0">
                <a:solidFill>
                  <a:schemeClr val="bg1"/>
                </a:solidFill>
              </a:rPr>
              <a:t>= ξέρω</a:t>
            </a:r>
          </a:p>
          <a:p>
            <a:pPr eaLnBrk="1" hangingPunct="1">
              <a:defRPr/>
            </a:pPr>
            <a:r>
              <a:rPr lang="el-GR" sz="2800" b="1" i="1" dirty="0" smtClean="0">
                <a:solidFill>
                  <a:schemeClr val="accent1">
                    <a:lumMod val="40000"/>
                    <a:lumOff val="60000"/>
                  </a:schemeClr>
                </a:solidFill>
              </a:rPr>
              <a:t>μεταμορφώθηκε σε μανάβης </a:t>
            </a:r>
            <a:r>
              <a:rPr lang="el-GR" sz="2800" b="1" i="1" dirty="0" smtClean="0">
                <a:solidFill>
                  <a:schemeClr val="bg1"/>
                </a:solidFill>
              </a:rPr>
              <a:t>= μανάβη</a:t>
            </a:r>
          </a:p>
          <a:p>
            <a:pPr eaLnBrk="1" hangingPunct="1">
              <a:defRPr/>
            </a:pPr>
            <a:r>
              <a:rPr lang="el-GR" sz="2800" b="1" i="1" dirty="0" smtClean="0">
                <a:solidFill>
                  <a:schemeClr val="accent1">
                    <a:lumMod val="40000"/>
                    <a:lumOff val="60000"/>
                  </a:schemeClr>
                </a:solidFill>
              </a:rPr>
              <a:t>η χαίτη ήταν άσπρη και τους δύο </a:t>
            </a:r>
            <a:r>
              <a:rPr lang="el-GR" sz="2800" b="1" i="1" dirty="0" smtClean="0">
                <a:solidFill>
                  <a:schemeClr val="bg1"/>
                </a:solidFill>
              </a:rPr>
              <a:t>= των δύο</a:t>
            </a:r>
          </a:p>
          <a:p>
            <a:pPr eaLnBrk="1" hangingPunct="1">
              <a:defRPr/>
            </a:pPr>
            <a:r>
              <a:rPr lang="el-GR" sz="2800" b="1" i="1" dirty="0" smtClean="0">
                <a:solidFill>
                  <a:schemeClr val="accent1">
                    <a:lumMod val="40000"/>
                    <a:lumOff val="60000"/>
                  </a:schemeClr>
                </a:solidFill>
              </a:rPr>
              <a:t>τα ποντίκια τα έκανε οδηγό </a:t>
            </a:r>
            <a:r>
              <a:rPr lang="el-GR" sz="2800" b="1" i="1" dirty="0" smtClean="0">
                <a:solidFill>
                  <a:schemeClr val="bg1"/>
                </a:solidFill>
              </a:rPr>
              <a:t>= οδηγούς</a:t>
            </a:r>
          </a:p>
          <a:p>
            <a:pPr eaLnBrk="1" hangingPunct="1">
              <a:defRPr/>
            </a:pPr>
            <a:r>
              <a:rPr lang="el-GR" sz="2800" b="1" i="1" dirty="0" smtClean="0">
                <a:solidFill>
                  <a:schemeClr val="accent1">
                    <a:lumMod val="40000"/>
                    <a:lumOff val="60000"/>
                  </a:schemeClr>
                </a:solidFill>
              </a:rPr>
              <a:t>η χαίτη τους ήταν μαύρο </a:t>
            </a:r>
            <a:r>
              <a:rPr lang="el-GR" sz="2800" b="1" i="1" dirty="0" smtClean="0">
                <a:solidFill>
                  <a:schemeClr val="bg1"/>
                </a:solidFill>
              </a:rPr>
              <a:t>= μαύρη</a:t>
            </a:r>
          </a:p>
          <a:p>
            <a:pPr eaLnBrk="1" hangingPunct="1">
              <a:defRPr/>
            </a:pPr>
            <a:endParaRPr lang="el-GR" sz="28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Τίτλος 6"/>
          <p:cNvSpPr>
            <a:spLocks noGrp="1"/>
          </p:cNvSpPr>
          <p:nvPr>
            <p:ph type="ctrTitle"/>
          </p:nvPr>
        </p:nvSpPr>
        <p:spPr/>
        <p:txBody>
          <a:bodyPr/>
          <a:lstStyle/>
          <a:p>
            <a:r>
              <a:rPr lang="el-GR" altLang="el-GR" dirty="0" smtClean="0">
                <a:solidFill>
                  <a:srgbClr val="FFC000"/>
                </a:solidFill>
              </a:rPr>
              <a:t>Τέλος</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685800" y="333375"/>
            <a:ext cx="7772400" cy="1143000"/>
          </a:xfrm>
        </p:spPr>
        <p:txBody>
          <a:bodyPr/>
          <a:lstStyle/>
          <a:p>
            <a:r>
              <a:rPr lang="el-GR" altLang="el-GR" dirty="0" smtClean="0">
                <a:solidFill>
                  <a:srgbClr val="FFC000"/>
                </a:solidFill>
              </a:rPr>
              <a:t>Χρηματοδότηση</a:t>
            </a:r>
          </a:p>
        </p:txBody>
      </p:sp>
      <p:sp>
        <p:nvSpPr>
          <p:cNvPr id="110595" name="Content Placeholder 2"/>
          <p:cNvSpPr>
            <a:spLocks noGrp="1"/>
          </p:cNvSpPr>
          <p:nvPr>
            <p:ph idx="1"/>
          </p:nvPr>
        </p:nvSpPr>
        <p:spPr>
          <a:xfrm>
            <a:off x="685800" y="1704975"/>
            <a:ext cx="7772400" cy="4114800"/>
          </a:xfrm>
        </p:spPr>
        <p:txBody>
          <a:bodyPr/>
          <a:lstStyle/>
          <a:p>
            <a:pPr>
              <a:buClr>
                <a:srgbClr val="FFC000"/>
              </a:buClr>
              <a:buFont typeface="Wingdings" panose="05000000000000000000" pitchFamily="2" charset="2"/>
              <a:buChar char="§"/>
            </a:pPr>
            <a:r>
              <a:rPr lang="el-GR" altLang="el-GR" sz="2000" dirty="0" smtClean="0">
                <a:solidFill>
                  <a:schemeClr val="bg1"/>
                </a:solidFill>
              </a:rPr>
              <a:t>Το παρόν εκπαιδευτικό υλικό έχει αναπτυχθεί στο πλαίσιο του εκπαιδευτικού έργου του διδάσκοντα.</a:t>
            </a:r>
            <a:endParaRPr lang="en-US" altLang="el-GR" sz="2000" dirty="0" smtClean="0">
              <a:solidFill>
                <a:schemeClr val="bg1"/>
              </a:solidFill>
            </a:endParaRPr>
          </a:p>
          <a:p>
            <a:pPr>
              <a:buClr>
                <a:srgbClr val="FFC000"/>
              </a:buClr>
              <a:buFont typeface="Wingdings" panose="05000000000000000000" pitchFamily="2" charset="2"/>
              <a:buChar char="§"/>
            </a:pPr>
            <a:r>
              <a:rPr lang="el-GR" altLang="el-GR" sz="2000" dirty="0" smtClean="0">
                <a:solidFill>
                  <a:schemeClr val="bg1"/>
                </a:solidFill>
              </a:rPr>
              <a:t>Το έργο «</a:t>
            </a:r>
            <a:r>
              <a:rPr lang="el-GR" altLang="el-GR" sz="2000" b="1" dirty="0" smtClean="0">
                <a:solidFill>
                  <a:schemeClr val="bg1"/>
                </a:solidFill>
              </a:rPr>
              <a:t>Ανοικτά Ακαδημαϊκά Μαθήματα στο Πανεπιστήμιο Αθηνών</a:t>
            </a:r>
            <a:r>
              <a:rPr lang="el-GR" altLang="el-GR" sz="2000" dirty="0" smtClean="0">
                <a:solidFill>
                  <a:schemeClr val="bg1"/>
                </a:solidFill>
              </a:rPr>
              <a:t>» έχει χρηματοδοτήσει μόνο την αναδιαμόρφωση του εκπαιδευτικού υλικού. </a:t>
            </a:r>
            <a:endParaRPr lang="en-US" altLang="el-GR" sz="2000" dirty="0" smtClean="0">
              <a:solidFill>
                <a:schemeClr val="bg1"/>
              </a:solidFill>
            </a:endParaRPr>
          </a:p>
          <a:p>
            <a:pPr>
              <a:buClr>
                <a:srgbClr val="FFC000"/>
              </a:buClr>
              <a:buFont typeface="Wingdings" panose="05000000000000000000" pitchFamily="2" charset="2"/>
              <a:buChar char="§"/>
            </a:pPr>
            <a:r>
              <a:rPr lang="el-GR" altLang="el-GR" sz="2000" dirty="0" smtClean="0">
                <a:solidFill>
                  <a:schemeClr val="bg1"/>
                </a:solidFill>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10596"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705350"/>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12643" name="Text Placeholder 4"/>
          <p:cNvSpPr>
            <a:spLocks noGrp="1"/>
          </p:cNvSpPr>
          <p:nvPr>
            <p:ph type="body"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3"/>
          <p:cNvSpPr>
            <a:spLocks noGrp="1"/>
          </p:cNvSpPr>
          <p:nvPr>
            <p:ph type="title"/>
          </p:nvPr>
        </p:nvSpPr>
        <p:spPr>
          <a:xfrm>
            <a:off x="0" y="274638"/>
            <a:ext cx="9144000" cy="1143000"/>
          </a:xfrm>
        </p:spPr>
        <p:txBody>
          <a:bodyPr/>
          <a:lstStyle/>
          <a:p>
            <a:r>
              <a:rPr lang="el-GR" altLang="el-GR" dirty="0" smtClean="0">
                <a:solidFill>
                  <a:srgbClr val="FFC000"/>
                </a:solidFill>
              </a:rPr>
              <a:t>Σημείωμα Ιστορικού Εκδόσεων</a:t>
            </a:r>
            <a:r>
              <a:rPr lang="en-US" altLang="el-GR" dirty="0" smtClean="0">
                <a:solidFill>
                  <a:srgbClr val="FFC000"/>
                </a:solidFill>
              </a:rPr>
              <a:t> </a:t>
            </a:r>
            <a:r>
              <a:rPr lang="el-GR" altLang="el-GR" dirty="0" smtClean="0">
                <a:solidFill>
                  <a:srgbClr val="FFC000"/>
                </a:solidFill>
              </a:rPr>
              <a:t>Έργου</a:t>
            </a:r>
          </a:p>
        </p:txBody>
      </p:sp>
      <p:sp>
        <p:nvSpPr>
          <p:cNvPr id="114691" name="Content Placeholder 4"/>
          <p:cNvSpPr>
            <a:spLocks noGrp="1"/>
          </p:cNvSpPr>
          <p:nvPr>
            <p:ph idx="1"/>
          </p:nvPr>
        </p:nvSpPr>
        <p:spPr>
          <a:xfrm>
            <a:off x="234950" y="1557338"/>
            <a:ext cx="8585200" cy="4525962"/>
          </a:xfrm>
        </p:spPr>
        <p:txBody>
          <a:bodyPr/>
          <a:lstStyle/>
          <a:p>
            <a:pPr marL="0" indent="0">
              <a:buFontTx/>
              <a:buNone/>
            </a:pPr>
            <a:r>
              <a:rPr lang="el-GR" altLang="el-GR" sz="2000" dirty="0" smtClean="0">
                <a:solidFill>
                  <a:schemeClr val="bg1"/>
                </a:solidFill>
              </a:rPr>
              <a:t>Το παρόν έργο αποτελεί την έκδοση 1.0. </a:t>
            </a:r>
          </a:p>
          <a:p>
            <a:pPr marL="0" indent="0">
              <a:buFontTx/>
              <a:buNone/>
            </a:pPr>
            <a:r>
              <a:rPr lang="el-GR" altLang="el-GR" sz="2000" dirty="0" smtClean="0">
                <a:solidFill>
                  <a:schemeClr val="bg1"/>
                </a:solidFill>
              </a:rPr>
              <a:t>Έχουν προηγηθεί οι κάτωθι εκδόσεις:</a:t>
            </a:r>
          </a:p>
          <a:p>
            <a:pPr>
              <a:buClr>
                <a:srgbClr val="FFC000"/>
              </a:buClr>
              <a:buFont typeface="Wingdings" panose="05000000000000000000" pitchFamily="2" charset="2"/>
              <a:buChar char="§"/>
            </a:pPr>
            <a:r>
              <a:rPr lang="el-GR" altLang="el-GR" sz="2000" dirty="0">
                <a:solidFill>
                  <a:schemeClr val="bg1"/>
                </a:solidFill>
              </a:rPr>
              <a:t>Έκδοση διαθέσιμη </a:t>
            </a:r>
            <a:r>
              <a:rPr lang="el-GR" altLang="el-GR" sz="2000" dirty="0">
                <a:solidFill>
                  <a:schemeClr val="bg1"/>
                </a:solidFill>
                <a:hlinkClick r:id="rId3"/>
              </a:rPr>
              <a:t>εδώ</a:t>
            </a:r>
            <a:r>
              <a:rPr lang="el-GR" altLang="el-GR" sz="2000" dirty="0">
                <a:solidFill>
                  <a:schemeClr val="bg1"/>
                </a:solidFill>
              </a:rPr>
              <a:t>. </a:t>
            </a:r>
          </a:p>
          <a:p>
            <a:pPr marL="0" indent="0">
              <a:buFontTx/>
              <a:buNone/>
            </a:pPr>
            <a:r>
              <a:rPr lang="el-GR" altLang="el-GR" sz="2000" dirty="0" smtClean="0">
                <a:solidFill>
                  <a:schemeClr val="bg1"/>
                </a:solid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CDA523F-BEE8-411E-8B85-E357AEF6F530}" type="slidenum">
              <a:rPr lang="es-ES" altLang="el-GR" sz="1400"/>
              <a:pPr>
                <a:spcBef>
                  <a:spcPct val="0"/>
                </a:spcBef>
                <a:buFontTx/>
                <a:buNone/>
              </a:pPr>
              <a:t>6</a:t>
            </a:fld>
            <a:endParaRPr lang="es-ES" altLang="el-GR" sz="1400"/>
          </a:p>
        </p:txBody>
      </p:sp>
      <p:sp>
        <p:nvSpPr>
          <p:cNvPr id="26626" name="Rectangle 2"/>
          <p:cNvSpPr>
            <a:spLocks noGrp="1" noChangeArrowheads="1"/>
          </p:cNvSpPr>
          <p:nvPr>
            <p:ph type="title"/>
          </p:nvPr>
        </p:nvSpPr>
        <p:spPr>
          <a:xfrm>
            <a:off x="685800" y="304800"/>
            <a:ext cx="7772400" cy="533400"/>
          </a:xfrm>
        </p:spPr>
        <p:txBody>
          <a:bodyPr/>
          <a:lstStyle/>
          <a:p>
            <a:pPr eaLnBrk="1" hangingPunct="1">
              <a:defRPr/>
            </a:pPr>
            <a:r>
              <a:rPr lang="el-GR" sz="3200" b="1" smtClean="0">
                <a:solidFill>
                  <a:srgbClr val="FF6600"/>
                </a:solidFill>
                <a:effectLst>
                  <a:outerShdw blurRad="38100" dist="38100" dir="2700000" algn="tl">
                    <a:srgbClr val="000000"/>
                  </a:outerShdw>
                </a:effectLst>
              </a:rPr>
              <a:t/>
            </a:r>
            <a:br>
              <a:rPr lang="el-GR" sz="3200" b="1" smtClean="0">
                <a:solidFill>
                  <a:srgbClr val="FF6600"/>
                </a:solidFill>
                <a:effectLst>
                  <a:outerShdw blurRad="38100" dist="38100" dir="2700000" algn="tl">
                    <a:srgbClr val="000000"/>
                  </a:outerShdw>
                </a:effectLst>
              </a:rPr>
            </a:br>
            <a:r>
              <a:rPr lang="el-GR" sz="3200" b="1" smtClean="0">
                <a:solidFill>
                  <a:srgbClr val="FF6600"/>
                </a:solidFill>
                <a:effectLst>
                  <a:outerShdw blurRad="38100" dist="38100" dir="2700000" algn="tl">
                    <a:srgbClr val="000000"/>
                  </a:outerShdw>
                </a:effectLst>
              </a:rPr>
              <a:t/>
            </a:r>
            <a:br>
              <a:rPr lang="el-GR" sz="3200" b="1" smtClean="0">
                <a:solidFill>
                  <a:srgbClr val="FF6600"/>
                </a:solidFill>
                <a:effectLst>
                  <a:outerShdw blurRad="38100" dist="38100" dir="2700000" algn="tl">
                    <a:srgbClr val="000000"/>
                  </a:outerShdw>
                </a:effectLst>
              </a:rPr>
            </a:br>
            <a:r>
              <a:rPr lang="el-GR" sz="3200" b="1" smtClean="0">
                <a:solidFill>
                  <a:srgbClr val="FF99CC"/>
                </a:solidFill>
                <a:effectLst>
                  <a:outerShdw blurRad="38100" dist="38100" dir="2700000" algn="tl">
                    <a:srgbClr val="000000"/>
                  </a:outerShdw>
                </a:effectLst>
              </a:rPr>
              <a:t>Διαγλωσσικές διαφορές</a:t>
            </a:r>
          </a:p>
        </p:txBody>
      </p:sp>
      <p:sp>
        <p:nvSpPr>
          <p:cNvPr id="13316" name="Rectangle 3"/>
          <p:cNvSpPr>
            <a:spLocks noGrp="1" noChangeArrowheads="1"/>
          </p:cNvSpPr>
          <p:nvPr>
            <p:ph type="body" idx="1"/>
          </p:nvPr>
        </p:nvSpPr>
        <p:spPr>
          <a:xfrm>
            <a:off x="0" y="1557338"/>
            <a:ext cx="9144000" cy="5040312"/>
          </a:xfrm>
        </p:spPr>
        <p:txBody>
          <a:bodyPr/>
          <a:lstStyle/>
          <a:p>
            <a:pPr algn="ctr" eaLnBrk="1" hangingPunct="1">
              <a:lnSpc>
                <a:spcPct val="90000"/>
              </a:lnSpc>
              <a:buFontTx/>
              <a:buNone/>
            </a:pPr>
            <a:r>
              <a:rPr lang="en-US" altLang="el-GR" sz="2800" smtClean="0">
                <a:solidFill>
                  <a:schemeClr val="bg1"/>
                </a:solidFill>
              </a:rPr>
              <a:t>	</a:t>
            </a:r>
            <a:r>
              <a:rPr lang="el-GR" altLang="el-GR" sz="2800" b="1" smtClean="0">
                <a:solidFill>
                  <a:schemeClr val="bg1"/>
                </a:solidFill>
              </a:rPr>
              <a:t>Οι γλώσσες διαφέρουν </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ως προς το </a:t>
            </a:r>
            <a:r>
              <a:rPr lang="el-GR" altLang="el-GR" sz="2800" b="1" u="sng" smtClean="0">
                <a:solidFill>
                  <a:schemeClr val="bg1"/>
                </a:solidFill>
              </a:rPr>
              <a:t>πόσο πολύ</a:t>
            </a:r>
            <a:r>
              <a:rPr lang="el-GR" altLang="el-GR" sz="2800" b="1" smtClean="0">
                <a:solidFill>
                  <a:schemeClr val="bg1"/>
                </a:solidFill>
              </a:rPr>
              <a:t> στηρίζονται</a:t>
            </a:r>
            <a:endParaRPr lang="en-US" altLang="el-GR" sz="2800" b="1" smtClean="0">
              <a:solidFill>
                <a:schemeClr val="bg1"/>
              </a:solidFill>
            </a:endParaRPr>
          </a:p>
          <a:p>
            <a:pPr algn="ctr" eaLnBrk="1" hangingPunct="1">
              <a:lnSpc>
                <a:spcPct val="90000"/>
              </a:lnSpc>
              <a:buFontTx/>
              <a:buNone/>
            </a:pPr>
            <a:r>
              <a:rPr lang="el-GR" altLang="el-GR" sz="2800" b="1" smtClean="0">
                <a:solidFill>
                  <a:schemeClr val="bg1"/>
                </a:solidFill>
              </a:rPr>
              <a:t> σε κάθε είδος διαφοροποίησης:   </a:t>
            </a:r>
          </a:p>
          <a:p>
            <a:pPr algn="ctr" eaLnBrk="1" hangingPunct="1">
              <a:lnSpc>
                <a:spcPct val="90000"/>
              </a:lnSpc>
              <a:buFontTx/>
              <a:buNone/>
            </a:pPr>
            <a:r>
              <a:rPr lang="el-GR" altLang="el-GR" sz="2800" b="1" smtClean="0">
                <a:solidFill>
                  <a:schemeClr val="bg1"/>
                </a:solidFill>
              </a:rPr>
              <a:t>π.χ.</a:t>
            </a:r>
          </a:p>
          <a:p>
            <a:pPr eaLnBrk="1" hangingPunct="1">
              <a:lnSpc>
                <a:spcPct val="90000"/>
              </a:lnSpc>
            </a:pPr>
            <a:r>
              <a:rPr lang="el-GR" altLang="el-GR" sz="2800" b="1" i="1" smtClean="0">
                <a:solidFill>
                  <a:srgbClr val="FF99CC"/>
                </a:solidFill>
              </a:rPr>
              <a:t>Αγγλική</a:t>
            </a:r>
            <a:r>
              <a:rPr lang="el-GR" altLang="el-GR" sz="2800" b="1" smtClean="0">
                <a:solidFill>
                  <a:schemeClr val="bg1"/>
                </a:solidFill>
              </a:rPr>
              <a:t> στηρίζεται πολύ στη </a:t>
            </a:r>
            <a:r>
              <a:rPr lang="el-GR" altLang="el-GR" sz="2800" b="1" smtClean="0">
                <a:solidFill>
                  <a:srgbClr val="FFCC66"/>
                </a:solidFill>
              </a:rPr>
              <a:t>σύνταξη</a:t>
            </a:r>
            <a:r>
              <a:rPr lang="el-GR" altLang="el-GR" sz="2800" b="1" smtClean="0">
                <a:solidFill>
                  <a:schemeClr val="bg1"/>
                </a:solidFill>
              </a:rPr>
              <a:t> (δηλ. σε αυστηρή σειρά Υποκειμένου-Ρήματος-Αντικειμένου) και λιγότερο στη μορφολογία  του ουσιαστικού</a:t>
            </a:r>
          </a:p>
          <a:p>
            <a:pPr eaLnBrk="1" hangingPunct="1">
              <a:lnSpc>
                <a:spcPct val="90000"/>
              </a:lnSpc>
            </a:pPr>
            <a:r>
              <a:rPr lang="el-GR" altLang="el-GR" sz="2800" b="1" i="1" smtClean="0">
                <a:solidFill>
                  <a:srgbClr val="FF99CC"/>
                </a:solidFill>
              </a:rPr>
              <a:t>Ελληνική</a:t>
            </a:r>
            <a:r>
              <a:rPr lang="el-GR" altLang="el-GR" sz="2800" b="1" smtClean="0">
                <a:solidFill>
                  <a:schemeClr val="bg1"/>
                </a:solidFill>
              </a:rPr>
              <a:t> στηρίζεται περισσότερο στη </a:t>
            </a:r>
            <a:r>
              <a:rPr lang="el-GR" altLang="el-GR" sz="2800" b="1" smtClean="0">
                <a:solidFill>
                  <a:srgbClr val="FFCC66"/>
                </a:solidFill>
              </a:rPr>
              <a:t>μορφολογία</a:t>
            </a:r>
            <a:r>
              <a:rPr lang="el-GR" altLang="el-GR" sz="2800" b="1" smtClean="0">
                <a:solidFill>
                  <a:schemeClr val="bg1"/>
                </a:solidFill>
              </a:rPr>
              <a:t> του ουσιαστικού και λιγότερο στη σύνταξη (έχει μάλιστα  ελεύθερη σειρά υποκειμένου-ρήματος-αντικειμένου)</a:t>
            </a:r>
            <a:endParaRPr lang="el-GR" altLang="el-GR" sz="2800" b="1"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685800" y="404813"/>
            <a:ext cx="7772400" cy="1143000"/>
          </a:xfrm>
        </p:spPr>
        <p:txBody>
          <a:bodyPr/>
          <a:lstStyle/>
          <a:p>
            <a:r>
              <a:rPr lang="el-GR" altLang="el-GR" smtClean="0">
                <a:solidFill>
                  <a:srgbClr val="FFC000"/>
                </a:solidFill>
              </a:rPr>
              <a:t>Σημείωμα Αναφοράς</a:t>
            </a:r>
          </a:p>
        </p:txBody>
      </p:sp>
      <p:sp>
        <p:nvSpPr>
          <p:cNvPr id="116739" name="Content Placeholder 2"/>
          <p:cNvSpPr>
            <a:spLocks noGrp="1"/>
          </p:cNvSpPr>
          <p:nvPr>
            <p:ph idx="1"/>
          </p:nvPr>
        </p:nvSpPr>
        <p:spPr>
          <a:xfrm>
            <a:off x="685800" y="1776413"/>
            <a:ext cx="7772400" cy="4114800"/>
          </a:xfrm>
        </p:spPr>
        <p:txBody>
          <a:bodyPr/>
          <a:lstStyle/>
          <a:p>
            <a:pPr marL="0" indent="0">
              <a:buFontTx/>
              <a:buNone/>
            </a:pPr>
            <a:r>
              <a:rPr lang="el-GR" altLang="el-GR" sz="2000" smtClean="0">
                <a:solidFill>
                  <a:schemeClr val="bg1"/>
                </a:solidFill>
              </a:rPr>
              <a:t>Copyright Εθνικόν και Καποδιστριακόν Πανεπιστήμιον Αθηνών</a:t>
            </a:r>
            <a:r>
              <a:rPr lang="en-US" altLang="el-GR" sz="2000" smtClean="0">
                <a:solidFill>
                  <a:schemeClr val="bg1"/>
                </a:solidFill>
              </a:rPr>
              <a:t>, </a:t>
            </a:r>
            <a:r>
              <a:rPr lang="el-GR" altLang="el-GR" sz="2000" smtClean="0">
                <a:solidFill>
                  <a:schemeClr val="bg1"/>
                </a:solidFill>
              </a:rPr>
              <a:t>Δήμητρα Κατή 2015. Δήμητρα Κατή. «Ανάπτυξη του Λόγου. Ενότητα </a:t>
            </a:r>
            <a:r>
              <a:rPr lang="en-US" altLang="el-GR" sz="2000" smtClean="0">
                <a:solidFill>
                  <a:schemeClr val="bg1"/>
                </a:solidFill>
              </a:rPr>
              <a:t>2</a:t>
            </a:r>
            <a:r>
              <a:rPr lang="el-GR" altLang="el-GR" sz="2000" smtClean="0">
                <a:solidFill>
                  <a:schemeClr val="bg1"/>
                </a:solidFill>
              </a:rPr>
              <a:t>:</a:t>
            </a:r>
            <a:r>
              <a:rPr lang="en-US" altLang="el-GR" sz="2000" smtClean="0">
                <a:solidFill>
                  <a:schemeClr val="bg1"/>
                </a:solidFill>
              </a:rPr>
              <a:t> </a:t>
            </a:r>
            <a:r>
              <a:rPr lang="el-GR" altLang="el-GR" sz="2000" smtClean="0">
                <a:solidFill>
                  <a:schemeClr val="bg1"/>
                </a:solidFill>
              </a:rPr>
              <a:t>Ανάπτυξη γλωσσικών ικανοτήτων. Ανάπτυξη της Γραμματικής» Έκδοση: 1.0. Αθήνα 2015. Διαθέσιμο από τη δικτυακή διεύθυνση: </a:t>
            </a:r>
            <a:r>
              <a:rPr lang="en-GB" altLang="el-GR" sz="2000" smtClean="0">
                <a:solidFill>
                  <a:schemeClr val="bg1"/>
                </a:solidFill>
                <a:hlinkClick r:id="rId3"/>
              </a:rPr>
              <a:t>http://opencourses.uoa.gr/courses/ECD4/</a:t>
            </a:r>
            <a:r>
              <a:rPr lang="el-GR" altLang="el-GR" sz="2000" smtClean="0">
                <a:solidFill>
                  <a:schemeClr val="bg1"/>
                </a:solidFill>
              </a:rPr>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161925"/>
            <a:ext cx="8229600" cy="1143000"/>
          </a:xfrm>
        </p:spPr>
        <p:txBody>
          <a:bodyPr/>
          <a:lstStyle/>
          <a:p>
            <a:r>
              <a:rPr lang="el-GR" altLang="el-GR" smtClean="0">
                <a:solidFill>
                  <a:srgbClr val="FFC000"/>
                </a:solidFill>
              </a:rPr>
              <a:t>Σημείωμα Αδειοδότησης</a:t>
            </a:r>
          </a:p>
        </p:txBody>
      </p:sp>
      <p:sp>
        <p:nvSpPr>
          <p:cNvPr id="118787" name="Content Placeholder 2"/>
          <p:cNvSpPr>
            <a:spLocks noGrp="1"/>
          </p:cNvSpPr>
          <p:nvPr>
            <p:ph idx="1"/>
          </p:nvPr>
        </p:nvSpPr>
        <p:spPr>
          <a:xfrm>
            <a:off x="107950" y="765175"/>
            <a:ext cx="8928100" cy="1439863"/>
          </a:xfrm>
        </p:spPr>
        <p:txBody>
          <a:bodyPr/>
          <a:lstStyle/>
          <a:p>
            <a:pPr marL="0" indent="0"/>
            <a:r>
              <a:rPr lang="el-GR" altLang="el-GR" sz="2000" smtClean="0">
                <a:solidFill>
                  <a:schemeClr val="bg1"/>
                </a:solidFill>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endParaRPr lang="el-GR" altLang="el-GR" sz="2000" smtClean="0">
              <a:solidFill>
                <a:schemeClr val="bg1"/>
              </a:solidFill>
            </a:endParaRPr>
          </a:p>
        </p:txBody>
      </p:sp>
      <p:pic>
        <p:nvPicPr>
          <p:cNvPr id="118788"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[1] http://creativecommons.org/licenses/by-nc-sa/4.0/ </a:t>
            </a:r>
            <a:endParaRPr lang="en-US" sz="2000" dirty="0">
              <a:solidFill>
                <a:schemeClr val="bg1"/>
              </a:solidFill>
            </a:endParaRPr>
          </a:p>
          <a:p>
            <a:pPr eaLnBrk="1" hangingPunct="1">
              <a:lnSpc>
                <a:spcPct val="90000"/>
              </a:lnSpc>
              <a:buClr>
                <a:srgbClr val="000000"/>
              </a:buClr>
              <a:buSzPct val="100000"/>
              <a:buFont typeface="Georgia" panose="02040502050405020303" pitchFamily="18" charset="0"/>
              <a:buNone/>
              <a:defRPr/>
            </a:pPr>
            <a:endParaRPr lang="el-GR" sz="2000" dirty="0">
              <a:solidFill>
                <a:schemeClr val="bg1"/>
              </a:solidFill>
            </a:endParaRPr>
          </a:p>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Ως </a:t>
            </a:r>
            <a:r>
              <a:rPr lang="el-GR" sz="2000" b="1" dirty="0">
                <a:solidFill>
                  <a:schemeClr val="bg1"/>
                </a:solidFill>
              </a:rPr>
              <a:t>Μη Εμπορική</a:t>
            </a:r>
            <a:r>
              <a:rPr lang="el-GR" sz="2000" dirty="0">
                <a:solidFill>
                  <a:schemeClr val="bg1"/>
                </a:solidFill>
              </a:rPr>
              <a:t> ορίζεται η χρήση:</a:t>
            </a: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 δεν περιλαμβάνει άμεσο ή έμμεσο οικονομικό όφελος από την χρήση του έργου, για το διανομέα του έργου και </a:t>
            </a:r>
            <a:r>
              <a:rPr lang="el-GR" sz="2000" dirty="0" err="1">
                <a:solidFill>
                  <a:schemeClr val="bg1"/>
                </a:solidFill>
                <a:latin typeface="+mn-lt"/>
              </a:rPr>
              <a:t>αδειοδόχο</a:t>
            </a:r>
            <a:endParaRPr lang="el-GR" sz="2000" dirty="0">
              <a:solidFill>
                <a:schemeClr val="bg1"/>
              </a:solidFill>
              <a:latin typeface="+mn-lt"/>
            </a:endParaRP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a:t>
            </a:r>
            <a:r>
              <a:rPr lang="en-GB" sz="2000" dirty="0">
                <a:solidFill>
                  <a:schemeClr val="bg1"/>
                </a:solidFill>
                <a:latin typeface="+mn-lt"/>
              </a:rPr>
              <a:t> </a:t>
            </a:r>
            <a:r>
              <a:rPr lang="el-GR" sz="2000" dirty="0">
                <a:solidFill>
                  <a:schemeClr val="bg1"/>
                </a:solidFill>
                <a:latin typeface="+mn-lt"/>
              </a:rPr>
              <a:t>δεν περιλαμβάνει οικονομική συναλλαγή ως προϋπόθεση για τη χρήση ή πρόσβαση στο έργο</a:t>
            </a:r>
          </a:p>
          <a:p>
            <a:pPr marL="742950" lvl="1" indent="-285750">
              <a:lnSpc>
                <a:spcPct val="90000"/>
              </a:lnSpc>
              <a:spcBef>
                <a:spcPct val="20000"/>
              </a:spcBef>
              <a:buClr>
                <a:schemeClr val="bg1"/>
              </a:buClr>
              <a:buSzPct val="100000"/>
              <a:buFont typeface="Wingdings" panose="05000000000000000000" pitchFamily="2" charset="2"/>
              <a:buChar char="§"/>
              <a:defRPr/>
            </a:pPr>
            <a:r>
              <a:rPr lang="el-GR" sz="2000" dirty="0">
                <a:solidFill>
                  <a:schemeClr val="bg1"/>
                </a:solidFill>
                <a:latin typeface="+mn-lt"/>
              </a:rPr>
              <a:t>που</a:t>
            </a:r>
            <a:r>
              <a:rPr lang="en-GB" sz="2000" dirty="0">
                <a:solidFill>
                  <a:schemeClr val="bg1"/>
                </a:solidFill>
                <a:latin typeface="+mn-lt"/>
              </a:rPr>
              <a:t> </a:t>
            </a:r>
            <a:r>
              <a:rPr lang="el-GR" sz="2000" dirty="0">
                <a:solidFill>
                  <a:schemeClr val="bg1"/>
                </a:solidFill>
                <a:latin typeface="+mn-lt"/>
              </a:rPr>
              <a:t>δεν προσπορίζει στο διανομέα του έργου και</a:t>
            </a:r>
            <a:r>
              <a:rPr lang="en-GB" sz="2000" dirty="0">
                <a:solidFill>
                  <a:schemeClr val="bg1"/>
                </a:solidFill>
                <a:latin typeface="+mn-lt"/>
              </a:rPr>
              <a:t> </a:t>
            </a:r>
            <a:r>
              <a:rPr lang="el-GR" sz="2000" dirty="0" err="1">
                <a:solidFill>
                  <a:schemeClr val="bg1"/>
                </a:solidFill>
                <a:latin typeface="+mn-lt"/>
              </a:rPr>
              <a:t>αδειοδόχο</a:t>
            </a:r>
            <a:r>
              <a:rPr lang="en-GB" sz="2000" dirty="0">
                <a:solidFill>
                  <a:schemeClr val="bg1"/>
                </a:solidFill>
                <a:latin typeface="+mn-lt"/>
              </a:rPr>
              <a:t> </a:t>
            </a:r>
            <a:r>
              <a:rPr lang="el-GR" sz="2000" dirty="0">
                <a:solidFill>
                  <a:schemeClr val="bg1"/>
                </a:solidFill>
                <a:latin typeface="+mn-lt"/>
              </a:rPr>
              <a:t>έμμεσο οικονομικό όφελος (π.χ. διαφημίσεις) από την προβολή του έργου σε διαδικτυακό τόπο</a:t>
            </a:r>
            <a:endParaRPr lang="en-US" sz="2000" dirty="0">
              <a:solidFill>
                <a:schemeClr val="bg1"/>
              </a:solidFill>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2000" dirty="0">
              <a:solidFill>
                <a:schemeClr val="bg1"/>
              </a:solidFill>
            </a:endParaRPr>
          </a:p>
          <a:p>
            <a:pPr eaLnBrk="1" hangingPunct="1">
              <a:lnSpc>
                <a:spcPct val="90000"/>
              </a:lnSpc>
              <a:buClr>
                <a:srgbClr val="000000"/>
              </a:buClr>
              <a:buSzPct val="100000"/>
              <a:buFont typeface="Georgia" panose="02040502050405020303" pitchFamily="18" charset="0"/>
              <a:buNone/>
              <a:defRPr/>
            </a:pPr>
            <a:r>
              <a:rPr lang="el-GR" sz="2000" dirty="0">
                <a:solidFill>
                  <a:schemeClr val="bg1"/>
                </a:solidFill>
              </a:rPr>
              <a:t>Ο δικαιούχος μπορεί να παρέχει στον </a:t>
            </a:r>
            <a:r>
              <a:rPr lang="el-GR" sz="2000" dirty="0" err="1">
                <a:solidFill>
                  <a:schemeClr val="bg1"/>
                </a:solidFill>
              </a:rPr>
              <a:t>αδειοδόχο</a:t>
            </a:r>
            <a:r>
              <a:rPr lang="el-GR" sz="2000" dirty="0">
                <a:solidFill>
                  <a:schemeClr val="bg1"/>
                </a:solidFill>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p:txBody>
          <a:bodyPr/>
          <a:lstStyle/>
          <a:p>
            <a:r>
              <a:rPr lang="el-GR" altLang="el-GR" dirty="0" smtClean="0">
                <a:solidFill>
                  <a:srgbClr val="FFC000"/>
                </a:solidFill>
              </a:rPr>
              <a:t>Διατήρηση Σημειωμάτων</a:t>
            </a:r>
          </a:p>
        </p:txBody>
      </p:sp>
      <p:sp>
        <p:nvSpPr>
          <p:cNvPr id="3" name="Content Placeholder 2"/>
          <p:cNvSpPr>
            <a:spLocks noGrp="1"/>
          </p:cNvSpPr>
          <p:nvPr>
            <p:ph idx="1"/>
          </p:nvPr>
        </p:nvSpPr>
        <p:spPr>
          <a:xfrm>
            <a:off x="700088" y="1989138"/>
            <a:ext cx="7772400" cy="4114800"/>
          </a:xfrm>
        </p:spPr>
        <p:txBody>
          <a:bodyPr>
            <a:normAutofit/>
          </a:bodyPr>
          <a:lstStyle/>
          <a:p>
            <a:pPr marL="0" indent="0">
              <a:buFontTx/>
              <a:buNone/>
              <a:defRPr/>
            </a:pPr>
            <a:r>
              <a:rPr lang="el-GR" sz="2400" dirty="0" smtClean="0">
                <a:solidFill>
                  <a:schemeClr val="bg1"/>
                </a:solidFill>
              </a:rPr>
              <a:t>Οποιαδήποτε </a:t>
            </a:r>
            <a:r>
              <a:rPr lang="el-GR" sz="2400" dirty="0">
                <a:solidFill>
                  <a:schemeClr val="bg1"/>
                </a:solidFill>
              </a:rPr>
              <a:t>αναπαραγωγή ή διασκευή του υλικού θα πρέπει να συμπεριλαμβάνει:</a:t>
            </a: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ο </a:t>
            </a:r>
            <a:r>
              <a:rPr lang="en-US" sz="2000" dirty="0" err="1">
                <a:solidFill>
                  <a:schemeClr val="bg1"/>
                </a:solidFill>
              </a:rPr>
              <a:t>Σημείωμ</a:t>
            </a:r>
            <a:r>
              <a:rPr lang="en-US" sz="2000" dirty="0">
                <a:solidFill>
                  <a:schemeClr val="bg1"/>
                </a:solidFill>
              </a:rPr>
              <a:t>α Αναφοράς</a:t>
            </a:r>
            <a:endParaRPr lang="el-GR" sz="2000" dirty="0">
              <a:solidFill>
                <a:schemeClr val="bg1"/>
              </a:solidFill>
            </a:endParaRP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ο </a:t>
            </a:r>
            <a:r>
              <a:rPr lang="en-US" sz="2000" dirty="0" err="1">
                <a:solidFill>
                  <a:schemeClr val="bg1"/>
                </a:solidFill>
              </a:rPr>
              <a:t>Σημείωμ</a:t>
            </a:r>
            <a:r>
              <a:rPr lang="en-US" sz="2000" dirty="0">
                <a:solidFill>
                  <a:schemeClr val="bg1"/>
                </a:solidFill>
              </a:rPr>
              <a:t>α Αδειοδότησης</a:t>
            </a:r>
            <a:endParaRPr lang="el-GR" sz="2000" dirty="0">
              <a:solidFill>
                <a:schemeClr val="bg1"/>
              </a:solidFill>
            </a:endParaRPr>
          </a:p>
          <a:p>
            <a:pPr lvl="1">
              <a:buFont typeface="Wingdings" panose="05000000000000000000" pitchFamily="2" charset="2"/>
              <a:buChar char="§"/>
              <a:defRPr/>
            </a:pPr>
            <a:r>
              <a:rPr lang="el-GR" sz="2000" dirty="0" err="1">
                <a:solidFill>
                  <a:schemeClr val="bg1"/>
                </a:solidFill>
              </a:rPr>
              <a:t>τ</a:t>
            </a:r>
            <a:r>
              <a:rPr lang="en-US" sz="2000" dirty="0" smtClean="0">
                <a:solidFill>
                  <a:schemeClr val="bg1"/>
                </a:solidFill>
              </a:rPr>
              <a:t>η </a:t>
            </a:r>
            <a:r>
              <a:rPr lang="en-US" sz="2000" dirty="0" err="1">
                <a:solidFill>
                  <a:schemeClr val="bg1"/>
                </a:solidFill>
              </a:rPr>
              <a:t>δήλωση</a:t>
            </a:r>
            <a:r>
              <a:rPr lang="en-US" sz="2000" dirty="0">
                <a:solidFill>
                  <a:schemeClr val="bg1"/>
                </a:solidFill>
              </a:rPr>
              <a:t> </a:t>
            </a:r>
            <a:r>
              <a:rPr lang="el-GR" sz="2000" dirty="0" err="1">
                <a:solidFill>
                  <a:schemeClr val="bg1"/>
                </a:solidFill>
              </a:rPr>
              <a:t>Δ</a:t>
            </a:r>
            <a:r>
              <a:rPr lang="en-US" sz="2000" dirty="0" smtClean="0">
                <a:solidFill>
                  <a:schemeClr val="bg1"/>
                </a:solidFill>
              </a:rPr>
              <a:t>ια</a:t>
            </a:r>
            <a:r>
              <a:rPr lang="en-US" sz="2000" dirty="0" err="1" smtClean="0">
                <a:solidFill>
                  <a:schemeClr val="bg1"/>
                </a:solidFill>
              </a:rPr>
              <a:t>τήρησης</a:t>
            </a:r>
            <a:r>
              <a:rPr lang="en-US" sz="2000" dirty="0" smtClean="0">
                <a:solidFill>
                  <a:schemeClr val="bg1"/>
                </a:solidFill>
              </a:rPr>
              <a:t> </a:t>
            </a:r>
            <a:r>
              <a:rPr lang="en-US" sz="2000" dirty="0">
                <a:solidFill>
                  <a:schemeClr val="bg1"/>
                </a:solidFill>
              </a:rPr>
              <a:t>Σημειωμάτων</a:t>
            </a:r>
            <a:endParaRPr lang="el-GR" sz="2000" dirty="0">
              <a:solidFill>
                <a:schemeClr val="bg1"/>
              </a:solidFill>
            </a:endParaRPr>
          </a:p>
          <a:p>
            <a:pPr lvl="1">
              <a:buFont typeface="Wingdings" panose="05000000000000000000" pitchFamily="2" charset="2"/>
              <a:buChar char="§"/>
              <a:defRPr/>
            </a:pPr>
            <a:r>
              <a:rPr lang="el-GR" sz="2000" dirty="0">
                <a:solidFill>
                  <a:schemeClr val="bg1"/>
                </a:solidFill>
              </a:rPr>
              <a:t>τ</a:t>
            </a:r>
            <a:r>
              <a:rPr lang="el-GR" sz="2000" dirty="0" smtClean="0">
                <a:solidFill>
                  <a:schemeClr val="bg1"/>
                </a:solidFill>
              </a:rPr>
              <a:t>ο Σημείωμα Χρήσης Έργων Τρίτων </a:t>
            </a:r>
            <a:r>
              <a:rPr lang="el-GR" sz="2000" dirty="0">
                <a:solidFill>
                  <a:schemeClr val="bg1"/>
                </a:solidFill>
              </a:rPr>
              <a:t>(εφόσον υπάρχει)</a:t>
            </a:r>
          </a:p>
          <a:p>
            <a:pPr marL="0" indent="0">
              <a:buFontTx/>
              <a:buNone/>
              <a:defRPr/>
            </a:pPr>
            <a:r>
              <a:rPr lang="el-GR" sz="2400" dirty="0">
                <a:solidFill>
                  <a:schemeClr val="bg1"/>
                </a:solidFill>
              </a:rPr>
              <a:t>μαζί με τους συνοδευόμενους </a:t>
            </a:r>
            <a:r>
              <a:rPr lang="el-GR" sz="2400" dirty="0" err="1">
                <a:solidFill>
                  <a:schemeClr val="bg1"/>
                </a:solidFill>
              </a:rPr>
              <a:t>υπερσυνδέσμους</a:t>
            </a:r>
            <a:r>
              <a:rPr lang="el-GR" sz="2400" dirty="0">
                <a:solidFill>
                  <a:schemeClr val="bg1"/>
                </a:solidFill>
              </a:rPr>
              <a:t>.</a:t>
            </a:r>
          </a:p>
          <a:p>
            <a:pPr>
              <a:defRPr/>
            </a:pPr>
            <a:endParaRPr lang="el-GR" sz="20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053E8F9-A1AF-4631-ACCE-6D1BA44591D8}" type="slidenum">
              <a:rPr lang="es-ES" altLang="el-GR" sz="1400"/>
              <a:pPr>
                <a:spcBef>
                  <a:spcPct val="0"/>
                </a:spcBef>
                <a:buFontTx/>
                <a:buNone/>
              </a:pPr>
              <a:t>7</a:t>
            </a:fld>
            <a:endParaRPr lang="es-ES" altLang="el-GR" sz="1400"/>
          </a:p>
        </p:txBody>
      </p:sp>
      <p:sp>
        <p:nvSpPr>
          <p:cNvPr id="15363" name="Rectangle 7"/>
          <p:cNvSpPr>
            <a:spLocks noChangeArrowheads="1"/>
          </p:cNvSpPr>
          <p:nvPr/>
        </p:nvSpPr>
        <p:spPr bwMode="auto">
          <a:xfrm>
            <a:off x="0" y="4868863"/>
            <a:ext cx="9144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81000" indent="-3810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400" b="1">
                <a:solidFill>
                  <a:srgbClr val="FF99CC"/>
                </a:solidFill>
                <a:latin typeface="Georgia" panose="02040502050405020303" pitchFamily="18" charset="0"/>
              </a:rPr>
              <a:t>Οι γλώσσες παρά τα κοινά τους στοιχεία διαφέρουν</a:t>
            </a:r>
            <a:endParaRPr lang="el-GR" altLang="el-GR" sz="2400" b="1">
              <a:solidFill>
                <a:srgbClr val="FF99CC"/>
              </a:solidFill>
              <a:latin typeface="Arial" panose="020B0604020202020204" pitchFamily="34" charset="0"/>
            </a:endParaRPr>
          </a:p>
          <a:p>
            <a:pPr algn="ctr" eaLnBrk="1" hangingPunct="1">
              <a:spcBef>
                <a:spcPct val="0"/>
              </a:spcBef>
              <a:buFontTx/>
              <a:buNone/>
            </a:pPr>
            <a:r>
              <a:rPr lang="el-GR" altLang="el-GR" sz="2400" b="1">
                <a:solidFill>
                  <a:schemeClr val="bg1"/>
                </a:solidFill>
                <a:latin typeface="Georgia" panose="02040502050405020303" pitchFamily="18" charset="0"/>
              </a:rPr>
              <a:t> ως προς:</a:t>
            </a:r>
          </a:p>
          <a:p>
            <a:pPr eaLnBrk="1" hangingPunct="1">
              <a:spcBef>
                <a:spcPct val="0"/>
              </a:spcBef>
            </a:pPr>
            <a:r>
              <a:rPr lang="el-GR" altLang="el-GR" sz="2400" b="1">
                <a:solidFill>
                  <a:schemeClr val="bg1"/>
                </a:solidFill>
                <a:latin typeface="Georgia" panose="02040502050405020303" pitchFamily="18" charset="0"/>
              </a:rPr>
              <a:t>τις συντακτικές και μορφολογικές κατηγορίες  τους</a:t>
            </a:r>
          </a:p>
          <a:p>
            <a:pPr eaLnBrk="1" hangingPunct="1">
              <a:spcBef>
                <a:spcPct val="0"/>
              </a:spcBef>
            </a:pPr>
            <a:r>
              <a:rPr lang="el-GR" altLang="el-GR" sz="2400" b="1">
                <a:solidFill>
                  <a:schemeClr val="bg1"/>
                </a:solidFill>
                <a:latin typeface="Georgia" panose="02040502050405020303" pitchFamily="18" charset="0"/>
              </a:rPr>
              <a:t>τον τρόπο που τις συνδυάζουν		</a:t>
            </a:r>
            <a:r>
              <a:rPr lang="el-GR" altLang="el-GR" sz="2400">
                <a:solidFill>
                  <a:schemeClr val="bg1"/>
                </a:solidFill>
                <a:latin typeface="Georgia" panose="02040502050405020303" pitchFamily="18" charset="0"/>
              </a:rPr>
              <a:t>	</a:t>
            </a:r>
          </a:p>
        </p:txBody>
      </p:sp>
      <p:sp>
        <p:nvSpPr>
          <p:cNvPr id="15364" name="Rectangle 8"/>
          <p:cNvSpPr>
            <a:spLocks noChangeArrowheads="1"/>
          </p:cNvSpPr>
          <p:nvPr/>
        </p:nvSpPr>
        <p:spPr bwMode="auto">
          <a:xfrm>
            <a:off x="395288" y="5805488"/>
            <a:ext cx="8382000"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lnSpc>
                <a:spcPct val="70000"/>
              </a:lnSpc>
              <a:spcBef>
                <a:spcPct val="50000"/>
              </a:spcBef>
              <a:buFontTx/>
              <a:buNone/>
            </a:pPr>
            <a:endParaRPr lang="el-GR" altLang="el-GR" sz="2400">
              <a:solidFill>
                <a:schemeClr val="bg1"/>
              </a:solidFill>
              <a:latin typeface="Georgia" panose="02040502050405020303" pitchFamily="18" charset="0"/>
            </a:endParaRPr>
          </a:p>
        </p:txBody>
      </p:sp>
      <p:sp>
        <p:nvSpPr>
          <p:cNvPr id="56329" name="Rectangle 9"/>
          <p:cNvSpPr>
            <a:spLocks noChangeArrowheads="1"/>
          </p:cNvSpPr>
          <p:nvPr/>
        </p:nvSpPr>
        <p:spPr bwMode="auto">
          <a:xfrm>
            <a:off x="228600" y="0"/>
            <a:ext cx="8686800" cy="1200150"/>
          </a:xfrm>
          <a:prstGeom prst="rect">
            <a:avLst/>
          </a:prstGeom>
          <a:noFill/>
          <a:ln w="9525">
            <a:noFill/>
            <a:miter lim="800000"/>
            <a:headEnd/>
            <a:tailEnd/>
          </a:ln>
          <a:effectLst/>
        </p:spPr>
        <p:txBody>
          <a:bodyPr>
            <a:spAutoFit/>
          </a:bodyPr>
          <a:lstStyle/>
          <a:p>
            <a:pPr algn="ctr" eaLnBrk="1" hangingPunct="1">
              <a:lnSpc>
                <a:spcPct val="90000"/>
              </a:lnSpc>
              <a:defRPr/>
            </a:pPr>
            <a:endParaRPr lang="el-GR" sz="2800" b="1" dirty="0">
              <a:solidFill>
                <a:srgbClr val="FFFF66"/>
              </a:solidFill>
              <a:effectLst>
                <a:outerShdw blurRad="38100" dist="38100" dir="2700000" algn="tl">
                  <a:srgbClr val="000000"/>
                </a:outerShdw>
              </a:effectLst>
              <a:latin typeface="Georgia" pitchFamily="18" charset="0"/>
            </a:endParaRPr>
          </a:p>
          <a:p>
            <a:pPr algn="ctr" eaLnBrk="1" hangingPunct="1">
              <a:lnSpc>
                <a:spcPct val="90000"/>
              </a:lnSpc>
              <a:defRPr/>
            </a:pPr>
            <a:r>
              <a:rPr lang="el-GR" sz="2800" b="1" dirty="0">
                <a:solidFill>
                  <a:srgbClr val="FFFF66"/>
                </a:solidFill>
                <a:effectLst>
                  <a:outerShdw blurRad="38100" dist="38100" dir="2700000" algn="tl">
                    <a:srgbClr val="000000"/>
                  </a:outerShdw>
                </a:effectLst>
                <a:latin typeface="Georgia" pitchFamily="18" charset="0"/>
              </a:rPr>
              <a:t>ΓΡΑΜΜΑΤΙΚΟ ΣΥΣΤΗΜΑ</a:t>
            </a:r>
          </a:p>
          <a:p>
            <a:pPr algn="ctr" eaLnBrk="1" hangingPunct="1">
              <a:lnSpc>
                <a:spcPct val="90000"/>
              </a:lnSpc>
              <a:defRPr/>
            </a:pPr>
            <a:r>
              <a:rPr lang="el-GR" dirty="0">
                <a:solidFill>
                  <a:schemeClr val="bg1"/>
                </a:solidFill>
                <a:latin typeface="Georgia" pitchFamily="18" charset="0"/>
              </a:rPr>
              <a:t> </a:t>
            </a:r>
          </a:p>
        </p:txBody>
      </p:sp>
      <p:sp>
        <p:nvSpPr>
          <p:cNvPr id="56330" name="Rectangle 10"/>
          <p:cNvSpPr>
            <a:spLocks noChangeArrowheads="1"/>
          </p:cNvSpPr>
          <p:nvPr/>
        </p:nvSpPr>
        <p:spPr bwMode="auto">
          <a:xfrm>
            <a:off x="395288" y="1125538"/>
            <a:ext cx="3505200" cy="3662362"/>
          </a:xfrm>
          <a:prstGeom prst="rect">
            <a:avLst/>
          </a:prstGeom>
          <a:solidFill>
            <a:srgbClr val="FFFFCC"/>
          </a:solidFill>
          <a:ln w="9525">
            <a:solidFill>
              <a:schemeClr val="bg1"/>
            </a:solidFill>
            <a:miter lim="800000"/>
            <a:headEnd/>
            <a:tailEnd/>
          </a:ln>
          <a:effectLst/>
        </p:spPr>
        <p:txBody>
          <a:bodyPr>
            <a:spAutoFit/>
          </a:bodyPr>
          <a:lstStyle/>
          <a:p>
            <a:pPr algn="ctr" eaLnBrk="1" hangingPunct="1">
              <a:tabLst>
                <a:tab pos="449263" algn="l"/>
                <a:tab pos="809625" algn="l"/>
                <a:tab pos="2251075" algn="l"/>
              </a:tabLst>
              <a:defRPr/>
            </a:pPr>
            <a:r>
              <a:rPr lang="el-GR" sz="2800" b="1" dirty="0">
                <a:solidFill>
                  <a:srgbClr val="FF0000"/>
                </a:solidFill>
              </a:rPr>
              <a:t>Κατηγορίες</a:t>
            </a:r>
          </a:p>
          <a:p>
            <a:pPr algn="ctr" eaLnBrk="1" hangingPunct="1">
              <a:tabLst>
                <a:tab pos="449263" algn="l"/>
                <a:tab pos="809625" algn="l"/>
                <a:tab pos="2251075" algn="l"/>
              </a:tabLst>
              <a:defRPr/>
            </a:pPr>
            <a:r>
              <a:rPr lang="el-GR" sz="2800" dirty="0">
                <a:solidFill>
                  <a:srgbClr val="FF6600"/>
                </a:solidFill>
                <a:effectLst>
                  <a:outerShdw blurRad="38100" dist="38100" dir="2700000" algn="tl">
                    <a:srgbClr val="000000"/>
                  </a:outerShdw>
                </a:effectLst>
              </a:rPr>
              <a:t>Συντακτικές</a:t>
            </a:r>
            <a:r>
              <a:rPr lang="el-GR" sz="2800" dirty="0">
                <a:solidFill>
                  <a:srgbClr val="FF6600"/>
                </a:solidFill>
              </a:rPr>
              <a:t> </a:t>
            </a:r>
          </a:p>
          <a:p>
            <a:pPr algn="ctr" eaLnBrk="1" hangingPunct="1">
              <a:tabLst>
                <a:tab pos="449263" algn="l"/>
                <a:tab pos="809625" algn="l"/>
                <a:tab pos="2251075" algn="l"/>
              </a:tabLst>
              <a:defRPr/>
            </a:pPr>
            <a:r>
              <a:rPr lang="el-GR" dirty="0">
                <a:solidFill>
                  <a:srgbClr val="264C72"/>
                </a:solidFill>
              </a:rPr>
              <a:t>(π.χ. Άρθρο, Ρήμα, Επίρρημα…)</a:t>
            </a:r>
          </a:p>
          <a:p>
            <a:pPr algn="ctr" eaLnBrk="1" hangingPunct="1">
              <a:tabLst>
                <a:tab pos="449263" algn="l"/>
                <a:tab pos="809625" algn="l"/>
                <a:tab pos="2251075" algn="l"/>
              </a:tabLst>
              <a:defRPr/>
            </a:pPr>
            <a:endParaRPr lang="el-GR" sz="2800" dirty="0">
              <a:solidFill>
                <a:srgbClr val="264C72"/>
              </a:solidFill>
            </a:endParaRPr>
          </a:p>
          <a:p>
            <a:pPr algn="ctr" eaLnBrk="1" hangingPunct="1">
              <a:tabLst>
                <a:tab pos="449263" algn="l"/>
                <a:tab pos="809625" algn="l"/>
                <a:tab pos="2251075" algn="l"/>
              </a:tabLst>
              <a:defRPr/>
            </a:pPr>
            <a:r>
              <a:rPr lang="el-GR" sz="2800" dirty="0">
                <a:solidFill>
                  <a:srgbClr val="FF6600"/>
                </a:solidFill>
                <a:effectLst>
                  <a:outerShdw blurRad="38100" dist="38100" dir="2700000" algn="tl">
                    <a:srgbClr val="000000"/>
                  </a:outerShdw>
                </a:effectLst>
              </a:rPr>
              <a:t>Μορφολογικές</a:t>
            </a:r>
          </a:p>
          <a:p>
            <a:pPr algn="ctr" eaLnBrk="1" hangingPunct="1">
              <a:tabLst>
                <a:tab pos="449263" algn="l"/>
                <a:tab pos="809625" algn="l"/>
                <a:tab pos="2251075" algn="l"/>
              </a:tabLst>
              <a:defRPr/>
            </a:pPr>
            <a:r>
              <a:rPr lang="el-GR" dirty="0">
                <a:solidFill>
                  <a:srgbClr val="264C72"/>
                </a:solidFill>
              </a:rPr>
              <a:t>(π.χ. Χρόνος, Φωνή, Πρόσωπο, Αριθμός, Πτώση...)</a:t>
            </a:r>
            <a:endParaRPr lang="el-GR" i="1" dirty="0">
              <a:solidFill>
                <a:srgbClr val="264C72"/>
              </a:solidFill>
            </a:endParaRPr>
          </a:p>
        </p:txBody>
      </p:sp>
      <p:sp>
        <p:nvSpPr>
          <p:cNvPr id="15367" name="Rectangle 11"/>
          <p:cNvSpPr>
            <a:spLocks noChangeArrowheads="1"/>
          </p:cNvSpPr>
          <p:nvPr/>
        </p:nvSpPr>
        <p:spPr bwMode="auto">
          <a:xfrm>
            <a:off x="4800600" y="2286000"/>
            <a:ext cx="3505200" cy="954088"/>
          </a:xfrm>
          <a:prstGeom prst="rect">
            <a:avLst/>
          </a:prstGeom>
          <a:solidFill>
            <a:srgbClr val="FFFFCC"/>
          </a:solidFill>
          <a:ln w="9525">
            <a:solidFill>
              <a:schemeClr val="bg1"/>
            </a:solidFill>
            <a:miter lim="800000"/>
            <a:headEnd/>
            <a:tailEnd/>
          </a:ln>
        </p:spPr>
        <p:txBody>
          <a:bodyPr>
            <a:spAutoFit/>
          </a:bodyPr>
          <a:lstStyle>
            <a:lvl1pPr>
              <a:spcBef>
                <a:spcPct val="20000"/>
              </a:spcBef>
              <a:buChar char="•"/>
              <a:tabLst>
                <a:tab pos="449263" algn="l"/>
                <a:tab pos="809625" algn="l"/>
                <a:tab pos="2251075" algn="l"/>
              </a:tabLst>
              <a:defRPr sz="3200">
                <a:solidFill>
                  <a:schemeClr val="tx1"/>
                </a:solidFill>
                <a:latin typeface="Times New Roman" panose="02020603050405020304" pitchFamily="18" charset="0"/>
              </a:defRPr>
            </a:lvl1pPr>
            <a:lvl2pPr marL="742950" indent="-285750">
              <a:spcBef>
                <a:spcPct val="20000"/>
              </a:spcBef>
              <a:buChar char="–"/>
              <a:tabLst>
                <a:tab pos="449263" algn="l"/>
                <a:tab pos="809625" algn="l"/>
                <a:tab pos="2251075" algn="l"/>
              </a:tabLst>
              <a:defRPr sz="2800">
                <a:solidFill>
                  <a:schemeClr val="tx1"/>
                </a:solidFill>
                <a:latin typeface="Times New Roman" panose="02020603050405020304" pitchFamily="18" charset="0"/>
              </a:defRPr>
            </a:lvl2pPr>
            <a:lvl3pPr marL="1143000" indent="-228600">
              <a:spcBef>
                <a:spcPct val="20000"/>
              </a:spcBef>
              <a:buChar char="•"/>
              <a:tabLst>
                <a:tab pos="449263" algn="l"/>
                <a:tab pos="809625" algn="l"/>
                <a:tab pos="2251075" algn="l"/>
              </a:tabLst>
              <a:defRPr sz="2400">
                <a:solidFill>
                  <a:schemeClr val="tx1"/>
                </a:solidFill>
                <a:latin typeface="Times New Roman" panose="02020603050405020304" pitchFamily="18" charset="0"/>
              </a:defRPr>
            </a:lvl3pPr>
            <a:lvl4pPr marL="16002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4pPr>
            <a:lvl5pPr marL="2057400" indent="-228600">
              <a:spcBef>
                <a:spcPct val="20000"/>
              </a:spcBef>
              <a:buChar char="»"/>
              <a:tabLst>
                <a:tab pos="449263" algn="l"/>
                <a:tab pos="809625" algn="l"/>
                <a:tab pos="2251075"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49263" algn="l"/>
                <a:tab pos="809625" algn="l"/>
                <a:tab pos="2251075" algn="l"/>
              </a:tabLst>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l-GR" sz="2800" b="1">
                <a:solidFill>
                  <a:srgbClr val="FF0000"/>
                </a:solidFill>
              </a:rPr>
              <a:t>Αρχές συνδυασμού</a:t>
            </a:r>
            <a:r>
              <a:rPr lang="el-GR" altLang="el-GR" sz="2800">
                <a:solidFill>
                  <a:srgbClr val="264C72"/>
                </a:solidFill>
              </a:rPr>
              <a:t> </a:t>
            </a:r>
          </a:p>
          <a:p>
            <a:pPr algn="ctr" eaLnBrk="1" hangingPunct="1">
              <a:spcBef>
                <a:spcPct val="0"/>
              </a:spcBef>
              <a:buFontTx/>
              <a:buNone/>
            </a:pPr>
            <a:r>
              <a:rPr lang="el-GR" altLang="el-GR" sz="2800">
                <a:solidFill>
                  <a:srgbClr val="FF0000"/>
                </a:solidFill>
              </a:rPr>
              <a:t>των κατηγοριών</a:t>
            </a:r>
          </a:p>
        </p:txBody>
      </p:sp>
      <p:cxnSp>
        <p:nvCxnSpPr>
          <p:cNvPr id="15368" name="AutoShape 12"/>
          <p:cNvCxnSpPr>
            <a:cxnSpLocks noChangeShapeType="1"/>
          </p:cNvCxnSpPr>
          <p:nvPr/>
        </p:nvCxnSpPr>
        <p:spPr bwMode="auto">
          <a:xfrm flipH="1">
            <a:off x="2268538" y="1125538"/>
            <a:ext cx="2362200" cy="22225"/>
          </a:xfrm>
          <a:prstGeom prst="straightConnector1">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cxnSp>
      <p:cxnSp>
        <p:nvCxnSpPr>
          <p:cNvPr id="15369" name="AutoShape 13"/>
          <p:cNvCxnSpPr>
            <a:cxnSpLocks noChangeShapeType="1"/>
            <a:stCxn id="56329" idx="2"/>
            <a:endCxn id="15367" idx="0"/>
          </p:cNvCxnSpPr>
          <p:nvPr/>
        </p:nvCxnSpPr>
        <p:spPr bwMode="auto">
          <a:xfrm>
            <a:off x="4572000" y="1200150"/>
            <a:ext cx="1981200" cy="1085850"/>
          </a:xfrm>
          <a:prstGeom prst="straightConnector1">
            <a:avLst/>
          </a:prstGeom>
          <a:noFill/>
          <a:ln w="9525">
            <a:solidFill>
              <a:schemeClr val="bg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DF601B8-4DCE-44FD-8693-DBE65250F544}" type="slidenum">
              <a:rPr lang="es-ES" altLang="el-GR" sz="1400"/>
              <a:pPr>
                <a:spcBef>
                  <a:spcPct val="0"/>
                </a:spcBef>
                <a:buFontTx/>
                <a:buNone/>
              </a:pPr>
              <a:t>8</a:t>
            </a:fld>
            <a:endParaRPr lang="es-ES" altLang="el-GR" sz="1400"/>
          </a:p>
        </p:txBody>
      </p:sp>
      <p:sp>
        <p:nvSpPr>
          <p:cNvPr id="62466" name="Rectangle 2"/>
          <p:cNvSpPr>
            <a:spLocks noGrp="1" noChangeArrowheads="1"/>
          </p:cNvSpPr>
          <p:nvPr>
            <p:ph type="title"/>
          </p:nvPr>
        </p:nvSpPr>
        <p:spPr>
          <a:xfrm>
            <a:off x="685800" y="0"/>
            <a:ext cx="7772400" cy="981075"/>
          </a:xfrm>
        </p:spPr>
        <p:txBody>
          <a:bodyPr/>
          <a:lstStyle/>
          <a:p>
            <a:pPr eaLnBrk="1" hangingPunct="1">
              <a:defRPr/>
            </a:pPr>
            <a:r>
              <a:rPr lang="el-GR" sz="2800" b="1" dirty="0" smtClean="0">
                <a:solidFill>
                  <a:srgbClr val="FFFF66"/>
                </a:solidFill>
                <a:effectLst>
                  <a:outerShdw blurRad="38100" dist="38100" dir="2700000" algn="tl">
                    <a:srgbClr val="000000"/>
                  </a:outerShdw>
                </a:effectLst>
              </a:rPr>
              <a:t>Γραμματική στη (σύγχρονη) γλωσσολογία  </a:t>
            </a:r>
            <a:br>
              <a:rPr lang="el-GR" sz="2800" b="1" dirty="0" smtClean="0">
                <a:solidFill>
                  <a:srgbClr val="FFFF66"/>
                </a:solidFill>
                <a:effectLst>
                  <a:outerShdw blurRad="38100" dist="38100" dir="2700000" algn="tl">
                    <a:srgbClr val="000000"/>
                  </a:outerShdw>
                </a:effectLst>
              </a:rPr>
            </a:br>
            <a:r>
              <a:rPr lang="el-GR" sz="2800" b="1" dirty="0" smtClean="0">
                <a:solidFill>
                  <a:srgbClr val="FFFF66"/>
                </a:solidFill>
                <a:effectLst>
                  <a:outerShdw blurRad="38100" dist="38100" dir="2700000" algn="tl">
                    <a:srgbClr val="000000"/>
                  </a:outerShdw>
                </a:effectLst>
              </a:rPr>
              <a:t>&amp; γραμματική στο σχολείο</a:t>
            </a:r>
          </a:p>
        </p:txBody>
      </p:sp>
      <p:sp>
        <p:nvSpPr>
          <p:cNvPr id="17412" name="Rectangle 3"/>
          <p:cNvSpPr>
            <a:spLocks noGrp="1" noChangeArrowheads="1"/>
          </p:cNvSpPr>
          <p:nvPr>
            <p:ph type="body" idx="1"/>
          </p:nvPr>
        </p:nvSpPr>
        <p:spPr>
          <a:xfrm>
            <a:off x="0" y="1125538"/>
            <a:ext cx="9144000" cy="5732462"/>
          </a:xfrm>
        </p:spPr>
        <p:txBody>
          <a:bodyPr/>
          <a:lstStyle/>
          <a:p>
            <a:pPr algn="ctr" eaLnBrk="1" hangingPunct="1">
              <a:lnSpc>
                <a:spcPct val="90000"/>
              </a:lnSpc>
              <a:buFontTx/>
              <a:buNone/>
            </a:pPr>
            <a:r>
              <a:rPr lang="el-GR" altLang="el-GR" sz="2800" b="1" smtClean="0">
                <a:solidFill>
                  <a:srgbClr val="66FF99"/>
                </a:solidFill>
              </a:rPr>
              <a:t>Γραμματική στη γλωσσολογία </a:t>
            </a:r>
          </a:p>
          <a:p>
            <a:pPr algn="ctr" eaLnBrk="1" hangingPunct="1">
              <a:lnSpc>
                <a:spcPct val="90000"/>
              </a:lnSpc>
              <a:buFontTx/>
              <a:buNone/>
            </a:pPr>
            <a:r>
              <a:rPr lang="el-GR" altLang="el-GR" sz="2800" b="1" u="sng" smtClean="0">
                <a:solidFill>
                  <a:srgbClr val="66FF99"/>
                </a:solidFill>
              </a:rPr>
              <a:t>Ασυνείδητη</a:t>
            </a:r>
            <a:r>
              <a:rPr lang="el-GR" altLang="el-GR" sz="2800" b="1" smtClean="0">
                <a:solidFill>
                  <a:srgbClr val="66FF99"/>
                </a:solidFill>
              </a:rPr>
              <a:t> γνώση </a:t>
            </a:r>
            <a:r>
              <a:rPr lang="el-GR" altLang="el-GR" sz="2800" b="1" smtClean="0">
                <a:solidFill>
                  <a:schemeClr val="bg1"/>
                </a:solidFill>
              </a:rPr>
              <a:t>για τη μορφολογία και τη σύνταξη</a:t>
            </a:r>
          </a:p>
          <a:p>
            <a:pPr eaLnBrk="1" hangingPunct="1">
              <a:lnSpc>
                <a:spcPct val="90000"/>
              </a:lnSpc>
            </a:pPr>
            <a:r>
              <a:rPr lang="el-GR" altLang="el-GR" sz="2600" b="1" u="sng" smtClean="0">
                <a:solidFill>
                  <a:srgbClr val="66FF99"/>
                </a:solidFill>
              </a:rPr>
              <a:t>Την κατέχουν όλοι</a:t>
            </a:r>
            <a:r>
              <a:rPr lang="el-GR" altLang="el-GR" sz="2600" b="1" smtClean="0">
                <a:solidFill>
                  <a:srgbClr val="66FF99"/>
                </a:solidFill>
              </a:rPr>
              <a:t> </a:t>
            </a:r>
            <a:r>
              <a:rPr lang="el-GR" altLang="el-GR" sz="2600" b="1" smtClean="0">
                <a:solidFill>
                  <a:schemeClr val="bg1"/>
                </a:solidFill>
              </a:rPr>
              <a:t>οι ομιλητές, ακόμη και οι αγράμματοι και τα παιδιά σχετικά νωρίς στην ανάπτυξη.</a:t>
            </a:r>
          </a:p>
          <a:p>
            <a:pPr eaLnBrk="1" hangingPunct="1">
              <a:lnSpc>
                <a:spcPct val="90000"/>
              </a:lnSpc>
            </a:pPr>
            <a:r>
              <a:rPr lang="el-GR" altLang="el-GR" sz="2600" b="1" u="sng" smtClean="0">
                <a:solidFill>
                  <a:srgbClr val="66FF99"/>
                </a:solidFill>
              </a:rPr>
              <a:t>Δεν μπορεί να διδαχτεί ρητά</a:t>
            </a:r>
            <a:r>
              <a:rPr lang="el-GR" altLang="el-GR" sz="2600" b="1" smtClean="0">
                <a:solidFill>
                  <a:srgbClr val="66FF99"/>
                </a:solidFill>
              </a:rPr>
              <a:t>  </a:t>
            </a:r>
            <a:r>
              <a:rPr lang="el-GR" altLang="el-GR" sz="2600" b="1" smtClean="0">
                <a:solidFill>
                  <a:schemeClr val="bg1"/>
                </a:solidFill>
              </a:rPr>
              <a:t>α) γιατί είναι ασυνείδητη και β) (όπως θα δούμε) τόσο οι κατηγορίες της όσο και οι κανόνες συνδυασμού τους είναι αφηρημένες.</a:t>
            </a:r>
          </a:p>
          <a:p>
            <a:pPr eaLnBrk="1" hangingPunct="1">
              <a:lnSpc>
                <a:spcPct val="90000"/>
              </a:lnSpc>
            </a:pPr>
            <a:r>
              <a:rPr lang="el-GR" altLang="el-GR" sz="2600" b="1" u="sng" smtClean="0">
                <a:solidFill>
                  <a:srgbClr val="66FF99"/>
                </a:solidFill>
              </a:rPr>
              <a:t>Καθίσταται συνειδητή και περιγράφεται ρητά μέσω κυρίως της επιστημονικής της περιγραφής</a:t>
            </a:r>
            <a:r>
              <a:rPr lang="el-GR" altLang="el-GR" sz="2600" b="1" smtClean="0">
                <a:solidFill>
                  <a:srgbClr val="66FF99"/>
                </a:solidFill>
              </a:rPr>
              <a:t> </a:t>
            </a:r>
            <a:r>
              <a:rPr lang="el-GR" altLang="el-GR" sz="2600" b="1" smtClean="0">
                <a:solidFill>
                  <a:schemeClr val="bg1"/>
                </a:solidFill>
              </a:rPr>
              <a:t>στη γλωσσολογία και  αρκετά λιγότερο μέσω γνώσεων </a:t>
            </a:r>
            <a:r>
              <a:rPr lang="en-US" altLang="el-GR" sz="2600" b="1" smtClean="0">
                <a:solidFill>
                  <a:schemeClr val="bg1"/>
                </a:solidFill>
              </a:rPr>
              <a:t> </a:t>
            </a:r>
            <a:r>
              <a:rPr lang="el-GR" altLang="el-GR" sz="2600" b="1" smtClean="0">
                <a:solidFill>
                  <a:schemeClr val="bg1"/>
                </a:solidFill>
              </a:rPr>
              <a:t>που διδάσκονται στο σχολείο (κυρίως  συντακτικό και γραμματική).</a:t>
            </a:r>
          </a:p>
          <a:p>
            <a:pPr eaLnBrk="1" hangingPunct="1">
              <a:lnSpc>
                <a:spcPct val="90000"/>
              </a:lnSpc>
            </a:pPr>
            <a:r>
              <a:rPr lang="el-GR" altLang="el-GR" sz="2600" b="1" u="sng" smtClean="0">
                <a:solidFill>
                  <a:srgbClr val="66FF99"/>
                </a:solidFill>
              </a:rPr>
              <a:t>Άργησε να συνειδητοποιηθεί ιστορικά</a:t>
            </a:r>
            <a:r>
              <a:rPr lang="el-GR" altLang="el-GR" sz="2600" b="1" smtClean="0">
                <a:solidFill>
                  <a:schemeClr val="bg1"/>
                </a:solidFill>
              </a:rPr>
              <a:t>, π.χ. το τι είναι μέρος του λόγου κι ακόμη βρίσκεται υπό συζήτηση. </a:t>
            </a:r>
          </a:p>
          <a:p>
            <a:pPr algn="ctr" eaLnBrk="1" hangingPunct="1">
              <a:lnSpc>
                <a:spcPct val="90000"/>
              </a:lnSpc>
              <a:buFontTx/>
              <a:buNone/>
            </a:pPr>
            <a:r>
              <a:rPr lang="el-GR" altLang="el-GR" sz="2400" smtClean="0">
                <a:solidFill>
                  <a:srgbClr val="FFFF66"/>
                </a:solidFill>
              </a:rPr>
              <a:t>[βλ. και μάθημα «Γλώσσα, Κοινωνία και Νόηση» για διαφορές τους]</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A3542B5-70E9-40D5-9398-6603EE89C11B}" type="slidenum">
              <a:rPr lang="es-ES" altLang="el-GR" sz="1400"/>
              <a:pPr>
                <a:spcBef>
                  <a:spcPct val="0"/>
                </a:spcBef>
                <a:buFontTx/>
                <a:buNone/>
              </a:pPr>
              <a:t>9</a:t>
            </a:fld>
            <a:endParaRPr lang="es-ES" altLang="el-GR" sz="1400"/>
          </a:p>
        </p:txBody>
      </p:sp>
      <p:sp>
        <p:nvSpPr>
          <p:cNvPr id="19459" name="Rectangle 2"/>
          <p:cNvSpPr>
            <a:spLocks noGrp="1" noChangeArrowheads="1"/>
          </p:cNvSpPr>
          <p:nvPr>
            <p:ph type="title"/>
          </p:nvPr>
        </p:nvSpPr>
        <p:spPr>
          <a:xfrm>
            <a:off x="0" y="0"/>
            <a:ext cx="9144000" cy="2428875"/>
          </a:xfrm>
        </p:spPr>
        <p:txBody>
          <a:bodyPr/>
          <a:lstStyle/>
          <a:p>
            <a:pPr eaLnBrk="1" hangingPunct="1"/>
            <a:r>
              <a:rPr lang="el-GR" altLang="el-GR" sz="3200" b="1" smtClean="0">
                <a:solidFill>
                  <a:srgbClr val="66FF99"/>
                </a:solidFill>
              </a:rPr>
              <a:t/>
            </a:r>
            <a:br>
              <a:rPr lang="el-GR" altLang="el-GR" sz="3200" b="1" smtClean="0">
                <a:solidFill>
                  <a:srgbClr val="66FF99"/>
                </a:solidFill>
              </a:rPr>
            </a:br>
            <a:r>
              <a:rPr lang="el-GR" altLang="el-GR" sz="3200" b="1" smtClean="0">
                <a:solidFill>
                  <a:srgbClr val="66FF99"/>
                </a:solidFill>
              </a:rPr>
              <a:t>Παραδοσιακή γραμματική </a:t>
            </a:r>
            <a:br>
              <a:rPr lang="el-GR" altLang="el-GR" sz="3200" b="1" smtClean="0">
                <a:solidFill>
                  <a:srgbClr val="66FF99"/>
                </a:solidFill>
              </a:rPr>
            </a:br>
            <a:r>
              <a:rPr lang="el-GR" altLang="el-GR" sz="3200" b="1" smtClean="0">
                <a:solidFill>
                  <a:srgbClr val="66FF99"/>
                </a:solidFill>
              </a:rPr>
              <a:t>που διδάσκεται στο σχολείο </a:t>
            </a:r>
            <a:br>
              <a:rPr lang="el-GR" altLang="el-GR" sz="3200" b="1" smtClean="0">
                <a:solidFill>
                  <a:srgbClr val="66FF99"/>
                </a:solidFill>
              </a:rPr>
            </a:br>
            <a:r>
              <a:rPr lang="el-GR" altLang="el-GR" sz="3200" b="1" smtClean="0">
                <a:solidFill>
                  <a:srgbClr val="66FF99"/>
                </a:solidFill>
              </a:rPr>
              <a:t>(σε αντίθεση </a:t>
            </a:r>
            <a:br>
              <a:rPr lang="el-GR" altLang="el-GR" sz="3200" b="1" smtClean="0">
                <a:solidFill>
                  <a:srgbClr val="66FF99"/>
                </a:solidFill>
              </a:rPr>
            </a:br>
            <a:r>
              <a:rPr lang="el-GR" altLang="el-GR" sz="3200" b="1" smtClean="0">
                <a:solidFill>
                  <a:srgbClr val="66FF99"/>
                </a:solidFill>
              </a:rPr>
              <a:t>με την επιστημονική της γλωσσολογίας)</a:t>
            </a:r>
            <a:br>
              <a:rPr lang="el-GR" altLang="el-GR" sz="3200" b="1" smtClean="0">
                <a:solidFill>
                  <a:srgbClr val="66FF99"/>
                </a:solidFill>
              </a:rPr>
            </a:br>
            <a:r>
              <a:rPr lang="el-GR" altLang="el-GR" sz="3200" b="1" smtClean="0">
                <a:solidFill>
                  <a:srgbClr val="66FF99"/>
                </a:solidFill>
              </a:rPr>
              <a:t/>
            </a:r>
            <a:br>
              <a:rPr lang="el-GR" altLang="el-GR" sz="3200" b="1" smtClean="0">
                <a:solidFill>
                  <a:srgbClr val="66FF99"/>
                </a:solidFill>
              </a:rPr>
            </a:br>
            <a:r>
              <a:rPr lang="el-GR" altLang="el-GR" sz="3200" b="1" smtClean="0">
                <a:solidFill>
                  <a:srgbClr val="FFFF66"/>
                </a:solidFill>
              </a:rPr>
              <a:t>Κάποιες βασικές διαφορές τους:</a:t>
            </a:r>
          </a:p>
        </p:txBody>
      </p:sp>
      <p:sp>
        <p:nvSpPr>
          <p:cNvPr id="8196" name="Rectangle 3"/>
          <p:cNvSpPr>
            <a:spLocks noGrp="1" noChangeArrowheads="1"/>
          </p:cNvSpPr>
          <p:nvPr>
            <p:ph type="body" idx="1"/>
          </p:nvPr>
        </p:nvSpPr>
        <p:spPr>
          <a:xfrm>
            <a:off x="0" y="2636838"/>
            <a:ext cx="9144000" cy="4032250"/>
          </a:xfrm>
        </p:spPr>
        <p:txBody>
          <a:bodyPr/>
          <a:lstStyle/>
          <a:p>
            <a:pPr eaLnBrk="1" hangingPunct="1">
              <a:lnSpc>
                <a:spcPct val="80000"/>
              </a:lnSpc>
              <a:defRPr/>
            </a:pPr>
            <a:endParaRPr lang="en-US" sz="2400" b="1" dirty="0" smtClean="0">
              <a:solidFill>
                <a:srgbClr val="FFFF66"/>
              </a:solidFill>
            </a:endParaRPr>
          </a:p>
          <a:p>
            <a:pPr marL="514350" indent="-514350" eaLnBrk="1" hangingPunct="1">
              <a:lnSpc>
                <a:spcPct val="80000"/>
              </a:lnSpc>
              <a:buFont typeface="+mj-lt"/>
              <a:buAutoNum type="arabicPeriod"/>
              <a:defRPr/>
            </a:pPr>
            <a:r>
              <a:rPr lang="el-GR" sz="2800" b="1" u="sng" dirty="0" smtClean="0">
                <a:solidFill>
                  <a:srgbClr val="FFFF66"/>
                </a:solidFill>
              </a:rPr>
              <a:t>Ρυθμιστική</a:t>
            </a:r>
            <a:r>
              <a:rPr lang="en-US" sz="2800" b="1" u="sng" dirty="0" smtClean="0">
                <a:solidFill>
                  <a:srgbClr val="FFFF66"/>
                </a:solidFill>
              </a:rPr>
              <a:t> </a:t>
            </a:r>
            <a:r>
              <a:rPr lang="el-GR" sz="2800" b="1" u="sng" dirty="0" smtClean="0">
                <a:solidFill>
                  <a:srgbClr val="FFFF66"/>
                </a:solidFill>
              </a:rPr>
              <a:t> η παραδοσιακή</a:t>
            </a:r>
            <a:r>
              <a:rPr lang="el-GR" sz="2800" dirty="0" smtClean="0">
                <a:solidFill>
                  <a:schemeClr val="bg1"/>
                </a:solidFill>
              </a:rPr>
              <a:t>, δηλ. συστήνει «σωστούς» τρόπους ομιλίας (π.χ. πίνακες κλίσης ανώμαλων ρημάτων).  </a:t>
            </a:r>
            <a:r>
              <a:rPr lang="el-GR" sz="2800" u="sng" dirty="0" smtClean="0">
                <a:solidFill>
                  <a:schemeClr val="bg1"/>
                </a:solidFill>
              </a:rPr>
              <a:t>Ενώ στη </a:t>
            </a:r>
            <a:r>
              <a:rPr lang="el-GR" sz="2800" b="1" u="sng" dirty="0" smtClean="0">
                <a:solidFill>
                  <a:srgbClr val="FFFF66"/>
                </a:solidFill>
              </a:rPr>
              <a:t>γλωσσολογία περιγραφική</a:t>
            </a:r>
            <a:r>
              <a:rPr lang="el-GR" sz="2800" dirty="0" smtClean="0">
                <a:solidFill>
                  <a:schemeClr val="bg1"/>
                </a:solidFill>
              </a:rPr>
              <a:t>, όπου όλες οι παραλλαγές μιας γλώσσας θεωρούνται εξίσου αποδεκτές, </a:t>
            </a:r>
          </a:p>
          <a:p>
            <a:pPr lvl="1" eaLnBrk="1" hangingPunct="1">
              <a:lnSpc>
                <a:spcPct val="80000"/>
              </a:lnSpc>
              <a:defRPr/>
            </a:pPr>
            <a:r>
              <a:rPr lang="el-GR" dirty="0" smtClean="0">
                <a:solidFill>
                  <a:schemeClr val="bg1"/>
                </a:solidFill>
              </a:rPr>
              <a:t>π.χ.  </a:t>
            </a:r>
            <a:r>
              <a:rPr lang="el-GR" i="1" dirty="0" smtClean="0">
                <a:solidFill>
                  <a:schemeClr val="bg1"/>
                </a:solidFill>
              </a:rPr>
              <a:t>να </a:t>
            </a:r>
            <a:r>
              <a:rPr lang="el-GR" i="1" dirty="0" smtClean="0">
                <a:solidFill>
                  <a:srgbClr val="FFFF66"/>
                </a:solidFill>
              </a:rPr>
              <a:t>σε</a:t>
            </a:r>
            <a:r>
              <a:rPr lang="el-GR" i="1" dirty="0" smtClean="0">
                <a:solidFill>
                  <a:schemeClr val="bg1"/>
                </a:solidFill>
              </a:rPr>
              <a:t> πω</a:t>
            </a:r>
            <a:r>
              <a:rPr lang="el-GR" dirty="0" smtClean="0">
                <a:solidFill>
                  <a:schemeClr val="bg1"/>
                </a:solidFill>
              </a:rPr>
              <a:t> / </a:t>
            </a:r>
            <a:r>
              <a:rPr lang="el-GR" i="1" dirty="0" smtClean="0">
                <a:solidFill>
                  <a:schemeClr val="bg1"/>
                </a:solidFill>
              </a:rPr>
              <a:t>να </a:t>
            </a:r>
            <a:r>
              <a:rPr lang="el-GR" i="1" dirty="0" smtClean="0">
                <a:solidFill>
                  <a:srgbClr val="FFFF66"/>
                </a:solidFill>
              </a:rPr>
              <a:t>σου</a:t>
            </a:r>
            <a:r>
              <a:rPr lang="el-GR" i="1" dirty="0" smtClean="0">
                <a:solidFill>
                  <a:schemeClr val="bg1"/>
                </a:solidFill>
              </a:rPr>
              <a:t> πω</a:t>
            </a:r>
            <a:r>
              <a:rPr lang="el-GR" dirty="0" smtClean="0">
                <a:solidFill>
                  <a:schemeClr val="bg1"/>
                </a:solidFill>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1811</TotalTime>
  <Words>3472</Words>
  <Application>Microsoft Office PowerPoint</Application>
  <PresentationFormat>On-screen Show (4:3)</PresentationFormat>
  <Paragraphs>692</Paragraphs>
  <Slides>62</Slides>
  <Notes>54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Times New Roman</vt:lpstr>
      <vt:lpstr>Arial</vt:lpstr>
      <vt:lpstr>Georgia</vt:lpstr>
      <vt:lpstr>Symbol</vt:lpstr>
      <vt:lpstr>Wingdings</vt:lpstr>
      <vt:lpstr>Garamond</vt:lpstr>
      <vt:lpstr>Diseño predeterminado</vt:lpstr>
      <vt:lpstr>Ανάπτυξη του Λόγου</vt:lpstr>
      <vt:lpstr>PowerPoint Presentation</vt:lpstr>
      <vt:lpstr>PowerPoint Presentation</vt:lpstr>
      <vt:lpstr>PowerPoint Presentation</vt:lpstr>
      <vt:lpstr>PowerPoint Presentation</vt:lpstr>
      <vt:lpstr>  Διαγλωσσικές διαφορές</vt:lpstr>
      <vt:lpstr>PowerPoint Presentation</vt:lpstr>
      <vt:lpstr>Γραμματική στη (σύγχρονη) γλωσσολογία   &amp; γραμματική στο σχολείο</vt:lpstr>
      <vt:lpstr> Παραδοσιακή γραμματική  που διδάσκεται στο σχολείο  (σε αντίθεση  με την επιστημονική της γλωσσολογίας)  Κάποιες βασικές διαφορές τους:</vt:lpstr>
      <vt:lpstr>PowerPoint Presentation</vt:lpstr>
      <vt:lpstr>PowerPoint Presentation</vt:lpstr>
      <vt:lpstr> ΣΥΝΤΑΞΗ Συντακτικές κατηγορίες  &amp; κανόνες συνδυασμού τους </vt:lpstr>
      <vt:lpstr>PowerPoint Presentation</vt:lpstr>
      <vt:lpstr>PowerPoint Presentation</vt:lpstr>
      <vt:lpstr> Εάν συντακτικές κατηγορίες  θεωρητικά δύσκολες   επειδή αφηρημένες  και όχι εύκολο να οριστούν με βάση το νόημα, πώς τις μαθαίνει  τό παιδί; </vt:lpstr>
      <vt:lpstr>PowerPoint Presentation</vt:lpstr>
      <vt:lpstr>ΜΟΡΦΟΛΟΓΙΑ</vt:lpstr>
      <vt:lpstr>Πρόβλημα για το παιδί: πώς ανακαλύπτει αυτές τις αφηρημένες κατηγορίες;</vt:lpstr>
      <vt:lpstr>Κοινές τάσεις και διαφορές στις γλώσσες του κόσμου</vt:lpstr>
      <vt:lpstr>PowerPoint Presentation</vt:lpstr>
      <vt:lpstr>PowerPoint Presentation</vt:lpstr>
      <vt:lpstr>PowerPoint Presentation</vt:lpstr>
      <vt:lpstr>PowerPoint Presentation</vt:lpstr>
      <vt:lpstr>  ΑΝΑΠΤΥΞΗ ΣΥΝΤΑΞΗΣ  </vt:lpstr>
      <vt:lpstr>Ολοφραστικός λόγος  Μονολεκτικά εκφωνήματα </vt:lpstr>
      <vt:lpstr>PowerPoint Presentation</vt:lpstr>
      <vt:lpstr>PowerPoint Presentation</vt:lpstr>
      <vt:lpstr>PowerPoint Presentation</vt:lpstr>
      <vt:lpstr>PowerPoint Presentation</vt:lpstr>
      <vt:lpstr>Τι σημαίνουν οι πρώτοι συνδυασμοί λέξεων  (δηλ. οι πρώτες απλές προτάσεις);   </vt:lpstr>
      <vt:lpstr>PowerPoint Presentation</vt:lpstr>
      <vt:lpstr>PowerPoint Presentation</vt:lpstr>
      <vt:lpstr>Πρόταση = ρηματική φράση +   ονοματική φράση. Ανάπτυξη = Εμπλουτισμός φράσεων</vt:lpstr>
      <vt:lpstr>Ανάπτυξη σύνθετων προτάσεων</vt:lpstr>
      <vt:lpstr>PowerPoint Presentation</vt:lpstr>
      <vt:lpstr>PowerPoint Presentation</vt:lpstr>
      <vt:lpstr>Συντακτικά λάθη </vt:lpstr>
      <vt:lpstr>PowerPoint Presentation</vt:lpstr>
      <vt:lpstr> </vt:lpstr>
      <vt:lpstr>PowerPoint Presentation</vt:lpstr>
      <vt:lpstr>PowerPoint Presentation</vt:lpstr>
      <vt:lpstr>ΑΝΑΠΤΥΞΗ ΜΟΡΦΟΛΟΓΙΑΣ</vt:lpstr>
      <vt:lpstr> Φάσεις στην ανάπτυξη της μορφολογίας</vt:lpstr>
      <vt:lpstr>Πορεία ανάπτυξης γραμματικών κατηγοριών και μορφημάτων: όχι τυχαία</vt:lpstr>
      <vt:lpstr>PowerPoint Presentation</vt:lpstr>
      <vt:lpstr>PowerPoint Presentation</vt:lpstr>
      <vt:lpstr>PowerPoint Presentation</vt:lpstr>
      <vt:lpstr>Λάθη με τις συζυγίες</vt:lpstr>
      <vt:lpstr>PowerPoint Presentation</vt:lpstr>
      <vt:lpstr>PowerPoint Presentation</vt:lpstr>
      <vt:lpstr>PowerPoint Presentation</vt:lpstr>
      <vt:lpstr>PowerPoint Presentation</vt:lpstr>
      <vt:lpstr>PowerPoint Presentation</vt:lpstr>
      <vt:lpstr>PowerPoint Presentation</vt:lpstr>
      <vt:lpstr>  Λάθη σε μεγαλύτερες ηλικίες  όχι πλέον συστηματικά αλλά σπάνια  (μάλλον παραδρομές της ομιλίας  που κάνουν και οι ενήλικες όταν μιλούν βιαστικά,  δηλ. λάθη σχετικά σπάνια που συχνά αυτοδιορθώνονται)   </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vector>
  </TitlesOfParts>
  <Company>AK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Alexia Karousou</dc:creator>
  <cp:lastModifiedBy>Uoa</cp:lastModifiedBy>
  <cp:revision>676</cp:revision>
  <dcterms:created xsi:type="dcterms:W3CDTF">2006-12-12T10:29:03Z</dcterms:created>
  <dcterms:modified xsi:type="dcterms:W3CDTF">2016-05-16T11:42:20Z</dcterms:modified>
</cp:coreProperties>
</file>