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66" r:id="rId3"/>
    <p:sldId id="300" r:id="rId4"/>
    <p:sldId id="301" r:id="rId5"/>
    <p:sldId id="302" r:id="rId6"/>
    <p:sldId id="303" r:id="rId7"/>
    <p:sldId id="304" r:id="rId8"/>
    <p:sldId id="305" r:id="rId9"/>
    <p:sldId id="306" r:id="rId10"/>
    <p:sldId id="307" r:id="rId11"/>
    <p:sldId id="308" r:id="rId12"/>
    <p:sldId id="309" r:id="rId13"/>
    <p:sldId id="310" r:id="rId14"/>
    <p:sldId id="311" r:id="rId15"/>
    <p:sldId id="312" r:id="rId16"/>
    <p:sldId id="313" r:id="rId17"/>
    <p:sldId id="314" r:id="rId18"/>
    <p:sldId id="315" r:id="rId19"/>
    <p:sldId id="280" r:id="rId20"/>
    <p:sldId id="290" r:id="rId21"/>
    <p:sldId id="295" r:id="rId22"/>
    <p:sldId id="299" r:id="rId23"/>
    <p:sldId id="292" r:id="rId24"/>
    <p:sldId id="291" r:id="rId25"/>
    <p:sldId id="294" r:id="rId26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256"/>
            <p14:sldId id="266"/>
            <p14:sldId id="300"/>
            <p14:sldId id="301"/>
            <p14:sldId id="302"/>
            <p14:sldId id="303"/>
            <p14:sldId id="304"/>
            <p14:sldId id="305"/>
            <p14:sldId id="306"/>
            <p14:sldId id="307"/>
            <p14:sldId id="308"/>
            <p14:sldId id="309"/>
            <p14:sldId id="310"/>
            <p14:sldId id="311"/>
            <p14:sldId id="312"/>
            <p14:sldId id="313"/>
            <p14:sldId id="314"/>
            <p14:sldId id="315"/>
            <p14:sldId id="280"/>
            <p14:sldId id="290"/>
            <p14:sldId id="295"/>
            <p14:sldId id="299"/>
            <p14:sldId id="292"/>
            <p14:sldId id="291"/>
            <p14:sldId id="29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 varScale="1">
        <p:scale>
          <a:sx n="94" d="100"/>
          <a:sy n="94" d="100"/>
        </p:scale>
        <p:origin x="66" y="5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23/9/2015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990158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186639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895043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915814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04203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8655234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0290561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9654998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5861823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99682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79903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409452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031435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070963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40761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327404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91772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Ενότητα</a:t>
            </a:r>
            <a:r>
              <a:rPr lang="en-US" sz="1000" baseline="0" dirty="0" smtClean="0">
                <a:solidFill>
                  <a:srgbClr val="5075BC"/>
                </a:solidFill>
              </a:rPr>
              <a:t> 12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Ενότητα</a:t>
            </a:r>
            <a:r>
              <a:rPr lang="en-US" sz="1000" baseline="0" dirty="0" smtClean="0">
                <a:solidFill>
                  <a:srgbClr val="5075BC"/>
                </a:solidFill>
              </a:rPr>
              <a:t> 12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Ενότητα</a:t>
            </a:r>
            <a:r>
              <a:rPr lang="en-US" sz="1000" baseline="0" dirty="0" smtClean="0">
                <a:solidFill>
                  <a:srgbClr val="5075BC"/>
                </a:solidFill>
              </a:rPr>
              <a:t> 12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Ενότητα</a:t>
            </a:r>
            <a:r>
              <a:rPr lang="en-US" sz="1000" baseline="0" dirty="0" smtClean="0">
                <a:solidFill>
                  <a:srgbClr val="5075BC"/>
                </a:solidFill>
              </a:rPr>
              <a:t> 12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Ενότητα</a:t>
            </a:r>
            <a:r>
              <a:rPr lang="en-US" sz="1000" baseline="0" dirty="0" smtClean="0">
                <a:solidFill>
                  <a:srgbClr val="5075BC"/>
                </a:solidFill>
              </a:rPr>
              <a:t> 12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Ενότητα</a:t>
            </a:r>
            <a:r>
              <a:rPr lang="en-US" sz="1000" baseline="0" dirty="0" smtClean="0">
                <a:solidFill>
                  <a:srgbClr val="5075BC"/>
                </a:solidFill>
              </a:rPr>
              <a:t> 12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Ενότητα</a:t>
            </a:r>
            <a:r>
              <a:rPr lang="en-US" sz="1000" baseline="0" dirty="0" smtClean="0">
                <a:solidFill>
                  <a:srgbClr val="5075BC"/>
                </a:solidFill>
              </a:rPr>
              <a:t> 12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>
                <a:solidFill>
                  <a:srgbClr val="5075BC"/>
                </a:solidFill>
              </a:rPr>
              <a:t>Ιστορία και Θεολογία των Εκκλησιαστικών Ύμνων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l-GR" sz="28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Ενότητα 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12</a:t>
            </a:r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: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800" dirty="0"/>
              <a:t>Θέματα Θεολογίας των εκκλησιαστικών </a:t>
            </a:r>
            <a:r>
              <a:rPr lang="el-GR" sz="2800" dirty="0" smtClean="0"/>
              <a:t>ύμνων</a:t>
            </a:r>
            <a:endParaRPr lang="en-US" sz="2800" dirty="0" smtClean="0"/>
          </a:p>
          <a:p>
            <a:endParaRPr lang="en-US" sz="2800" dirty="0" smtClean="0"/>
          </a:p>
          <a:p>
            <a:r>
              <a:rPr lang="el-GR" sz="2800" dirty="0" smtClean="0"/>
              <a:t>Γεώργιος </a:t>
            </a:r>
            <a:r>
              <a:rPr lang="el-GR" sz="2800" dirty="0"/>
              <a:t>Φίλιας</a:t>
            </a:r>
          </a:p>
          <a:p>
            <a:r>
              <a:rPr lang="el-GR" sz="2800" dirty="0"/>
              <a:t>Θεολογική Σχολή</a:t>
            </a:r>
          </a:p>
          <a:p>
            <a:r>
              <a:rPr lang="el-GR" sz="2800" dirty="0"/>
              <a:t>Τμήμα Κοινωνικής Θεολογίας</a:t>
            </a:r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dirty="0"/>
              <a:t>(συνέχεια</a:t>
            </a:r>
            <a:r>
              <a:rPr lang="el-GR" dirty="0" smtClean="0"/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>
              <a:buNone/>
            </a:pPr>
            <a:r>
              <a:rPr lang="el-GR" sz="2800" dirty="0">
                <a:latin typeface="+mj-lt"/>
                <a:cs typeface="Palatino Linotype"/>
              </a:rPr>
              <a:t>2. Τα κοσμολογικά θέματα</a:t>
            </a:r>
          </a:p>
          <a:p>
            <a:pPr algn="just"/>
            <a:r>
              <a:rPr lang="el-GR" sz="2800" dirty="0" smtClean="0">
                <a:latin typeface="+mj-lt"/>
                <a:cs typeface="Palatino Linotype"/>
              </a:rPr>
              <a:t>Περί </a:t>
            </a:r>
            <a:r>
              <a:rPr lang="el-GR" sz="2800" dirty="0">
                <a:latin typeface="+mj-lt"/>
                <a:cs typeface="Palatino Linotype"/>
              </a:rPr>
              <a:t>των αγγέλων (περιγράφεται η φύση και οι ποικίλες πτυχές του έργου των αγγέλων).</a:t>
            </a:r>
          </a:p>
          <a:p>
            <a:pPr algn="just"/>
            <a:r>
              <a:rPr lang="el-GR" sz="2800" dirty="0" smtClean="0">
                <a:latin typeface="+mj-lt"/>
                <a:cs typeface="Palatino Linotype"/>
              </a:rPr>
              <a:t>Περί </a:t>
            </a:r>
            <a:r>
              <a:rPr lang="el-GR" sz="2800" dirty="0">
                <a:latin typeface="+mj-lt"/>
                <a:cs typeface="Palatino Linotype"/>
              </a:rPr>
              <a:t>του διαβόλου (αναλύεται το έργο του διαβόλου ως προσπάθεια απομάκρυνσης του ανθρώπου από το Θεό.</a:t>
            </a:r>
          </a:p>
          <a:p>
            <a:pPr algn="just"/>
            <a:r>
              <a:rPr lang="el-GR" sz="2800" dirty="0" smtClean="0">
                <a:latin typeface="+mj-lt"/>
                <a:cs typeface="Palatino Linotype"/>
              </a:rPr>
              <a:t>Η </a:t>
            </a:r>
            <a:r>
              <a:rPr lang="el-GR" sz="2800" dirty="0">
                <a:latin typeface="+mj-lt"/>
                <a:cs typeface="Palatino Linotype"/>
              </a:rPr>
              <a:t>δημιουργία του κόσμου (αναλύονται τα σχετικά με τη δημιουργία και συντήρηση του κόσμου από το Θεό).</a:t>
            </a:r>
          </a:p>
          <a:p>
            <a:pPr algn="just"/>
            <a:r>
              <a:rPr lang="el-GR" sz="2800" dirty="0" smtClean="0">
                <a:latin typeface="+mj-lt"/>
                <a:cs typeface="Palatino Linotype"/>
              </a:rPr>
              <a:t>Περί </a:t>
            </a:r>
            <a:r>
              <a:rPr lang="el-GR" sz="2800" dirty="0">
                <a:latin typeface="+mj-lt"/>
                <a:cs typeface="Palatino Linotype"/>
              </a:rPr>
              <a:t>του ανθρώπου: δημιουργία και προορισμός.</a:t>
            </a:r>
            <a:endParaRPr lang="en-US" sz="2800" dirty="0">
              <a:latin typeface="+mj-lt"/>
              <a:cs typeface="Palatino Linotype"/>
            </a:endParaRPr>
          </a:p>
        </p:txBody>
      </p:sp>
    </p:spTree>
    <p:extLst>
      <p:ext uri="{BB962C8B-B14F-4D97-AF65-F5344CB8AC3E}">
        <p14:creationId xmlns:p14="http://schemas.microsoft.com/office/powerpoint/2010/main" val="466179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dirty="0"/>
              <a:t>(συνέχεια</a:t>
            </a:r>
            <a:r>
              <a:rPr lang="el-GR" dirty="0" smtClean="0"/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el-GR" sz="2800" dirty="0">
                <a:latin typeface="+mj-lt"/>
                <a:cs typeface="Palatino Linotype"/>
              </a:rPr>
              <a:t>3. Τα χριστολογικά θέματα</a:t>
            </a:r>
          </a:p>
          <a:p>
            <a:pPr algn="just"/>
            <a:r>
              <a:rPr lang="el-GR" sz="2800" dirty="0" smtClean="0">
                <a:latin typeface="+mj-lt"/>
                <a:cs typeface="Palatino Linotype"/>
              </a:rPr>
              <a:t>Αναφορά </a:t>
            </a:r>
            <a:r>
              <a:rPr lang="el-GR" sz="2800" dirty="0">
                <a:latin typeface="+mj-lt"/>
                <a:cs typeface="Palatino Linotype"/>
              </a:rPr>
              <a:t>στη Θεότητα του Χριστού.</a:t>
            </a:r>
          </a:p>
          <a:p>
            <a:pPr algn="just"/>
            <a:r>
              <a:rPr lang="el-GR" sz="2800" dirty="0" smtClean="0">
                <a:latin typeface="+mj-lt"/>
                <a:cs typeface="Palatino Linotype"/>
              </a:rPr>
              <a:t>Αναφορά </a:t>
            </a:r>
            <a:r>
              <a:rPr lang="el-GR" sz="2800" dirty="0">
                <a:latin typeface="+mj-lt"/>
                <a:cs typeface="Palatino Linotype"/>
              </a:rPr>
              <a:t>στην ανθρωπότητα του Χριστού.</a:t>
            </a:r>
          </a:p>
          <a:p>
            <a:pPr algn="just"/>
            <a:r>
              <a:rPr lang="el-GR" sz="2800" dirty="0" smtClean="0">
                <a:latin typeface="+mj-lt"/>
                <a:cs typeface="Palatino Linotype"/>
              </a:rPr>
              <a:t>Η </a:t>
            </a:r>
            <a:r>
              <a:rPr lang="el-GR" sz="2800" dirty="0">
                <a:latin typeface="+mj-lt"/>
                <a:cs typeface="Palatino Linotype"/>
              </a:rPr>
              <a:t>ένωση των δύο φύσεων στο Χριστό.</a:t>
            </a:r>
          </a:p>
          <a:p>
            <a:pPr algn="just"/>
            <a:r>
              <a:rPr lang="el-GR" sz="2800" dirty="0" smtClean="0">
                <a:latin typeface="+mj-lt"/>
                <a:cs typeface="Palatino Linotype"/>
              </a:rPr>
              <a:t>Η </a:t>
            </a:r>
            <a:r>
              <a:rPr lang="el-GR" sz="2800" dirty="0">
                <a:latin typeface="+mj-lt"/>
                <a:cs typeface="Palatino Linotype"/>
              </a:rPr>
              <a:t>σημασία της Ενανθρώπησης για τον κόσμο και τον άνθρωπο.</a:t>
            </a:r>
          </a:p>
          <a:p>
            <a:pPr algn="just"/>
            <a:r>
              <a:rPr lang="el-GR" sz="2800" dirty="0" smtClean="0">
                <a:latin typeface="+mj-lt"/>
                <a:cs typeface="Palatino Linotype"/>
              </a:rPr>
              <a:t>Ανάλυση </a:t>
            </a:r>
            <a:r>
              <a:rPr lang="el-GR" sz="2800" dirty="0">
                <a:latin typeface="+mj-lt"/>
                <a:cs typeface="Palatino Linotype"/>
              </a:rPr>
              <a:t>της σημασίας του Πάθους και της Ανάστασης του Χριστού.</a:t>
            </a:r>
            <a:endParaRPr lang="en-US" sz="2800" dirty="0">
              <a:latin typeface="+mj-lt"/>
              <a:cs typeface="Palatino Linotype"/>
            </a:endParaRPr>
          </a:p>
        </p:txBody>
      </p:sp>
    </p:spTree>
    <p:extLst>
      <p:ext uri="{BB962C8B-B14F-4D97-AF65-F5344CB8AC3E}">
        <p14:creationId xmlns:p14="http://schemas.microsoft.com/office/powerpoint/2010/main" val="2032957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dirty="0"/>
              <a:t>(συνέχεια</a:t>
            </a:r>
            <a:r>
              <a:rPr lang="el-GR" dirty="0" smtClean="0"/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l-GR" sz="2800" dirty="0">
                <a:latin typeface="+mj-lt"/>
                <a:cs typeface="Palatino Linotype"/>
              </a:rPr>
              <a:t>4. Η διδασκαλία περί της Θεοτόκου</a:t>
            </a:r>
          </a:p>
          <a:p>
            <a:r>
              <a:rPr lang="el-GR" sz="2800" dirty="0" smtClean="0">
                <a:latin typeface="+mj-lt"/>
                <a:cs typeface="Palatino Linotype"/>
              </a:rPr>
              <a:t>Αναφορά </a:t>
            </a:r>
            <a:r>
              <a:rPr lang="el-GR" sz="2800" dirty="0">
                <a:latin typeface="+mj-lt"/>
                <a:cs typeface="Palatino Linotype"/>
              </a:rPr>
              <a:t>στην προσωπικότητα και αγιότητα της Θεοτόκου.</a:t>
            </a:r>
          </a:p>
          <a:p>
            <a:r>
              <a:rPr lang="el-GR" sz="2800" dirty="0" smtClean="0">
                <a:latin typeface="+mj-lt"/>
                <a:cs typeface="Palatino Linotype"/>
              </a:rPr>
              <a:t>Η </a:t>
            </a:r>
            <a:r>
              <a:rPr lang="el-GR" sz="2800" dirty="0">
                <a:latin typeface="+mj-lt"/>
                <a:cs typeface="Palatino Linotype"/>
              </a:rPr>
              <a:t>ρόλος της Θεοτόκου στο μυστήριο της Ενανθρώπησης.</a:t>
            </a:r>
          </a:p>
          <a:p>
            <a:r>
              <a:rPr lang="el-GR" sz="2800" dirty="0" smtClean="0">
                <a:latin typeface="+mj-lt"/>
                <a:cs typeface="Palatino Linotype"/>
              </a:rPr>
              <a:t>Η </a:t>
            </a:r>
            <a:r>
              <a:rPr lang="el-GR" sz="2800" dirty="0">
                <a:latin typeface="+mj-lt"/>
                <a:cs typeface="Palatino Linotype"/>
              </a:rPr>
              <a:t>αειπαρθενία της </a:t>
            </a:r>
            <a:r>
              <a:rPr lang="el-GR" sz="2800" dirty="0" smtClean="0">
                <a:latin typeface="+mj-lt"/>
                <a:cs typeface="Palatino Linotype"/>
              </a:rPr>
              <a:t>Θεοτόκου</a:t>
            </a:r>
            <a:r>
              <a:rPr lang="en-US" sz="2800" dirty="0" smtClean="0">
                <a:latin typeface="+mj-lt"/>
                <a:cs typeface="Palatino Linotype"/>
              </a:rPr>
              <a:t>.</a:t>
            </a:r>
            <a:endParaRPr lang="el-GR" sz="2800" dirty="0">
              <a:latin typeface="+mj-lt"/>
              <a:cs typeface="Palatino Linotype"/>
            </a:endParaRPr>
          </a:p>
          <a:p>
            <a:r>
              <a:rPr lang="el-GR" sz="2800" dirty="0" smtClean="0">
                <a:latin typeface="+mj-lt"/>
                <a:cs typeface="Palatino Linotype"/>
              </a:rPr>
              <a:t>Η </a:t>
            </a:r>
            <a:r>
              <a:rPr lang="el-GR" sz="2800" dirty="0">
                <a:latin typeface="+mj-lt"/>
                <a:cs typeface="Palatino Linotype"/>
              </a:rPr>
              <a:t>Κοίμηση και η τιμή της </a:t>
            </a:r>
            <a:r>
              <a:rPr lang="el-GR" sz="2800" dirty="0" smtClean="0">
                <a:latin typeface="+mj-lt"/>
                <a:cs typeface="Palatino Linotype"/>
              </a:rPr>
              <a:t>Εκκλησίας</a:t>
            </a:r>
            <a:r>
              <a:rPr lang="en-US" sz="2800" dirty="0" smtClean="0">
                <a:latin typeface="+mj-lt"/>
                <a:cs typeface="Palatino Linotype"/>
              </a:rPr>
              <a:t>.</a:t>
            </a:r>
            <a:endParaRPr lang="en-US" sz="2800" dirty="0">
              <a:latin typeface="+mj-lt"/>
              <a:cs typeface="Palatino Linotype"/>
            </a:endParaRPr>
          </a:p>
        </p:txBody>
      </p:sp>
    </p:spTree>
    <p:extLst>
      <p:ext uri="{BB962C8B-B14F-4D97-AF65-F5344CB8AC3E}">
        <p14:creationId xmlns:p14="http://schemas.microsoft.com/office/powerpoint/2010/main" val="501812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dirty="0"/>
              <a:t>(συνέχεια</a:t>
            </a:r>
            <a:r>
              <a:rPr lang="el-GR" dirty="0" smtClean="0"/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el-GR" sz="2800" dirty="0">
                <a:latin typeface="+mj-lt"/>
                <a:cs typeface="Palatino Linotype"/>
              </a:rPr>
              <a:t>5. Εκκλησιολογικά θέματα</a:t>
            </a:r>
          </a:p>
          <a:p>
            <a:pPr algn="just"/>
            <a:r>
              <a:rPr lang="el-GR" sz="2800" dirty="0" smtClean="0">
                <a:latin typeface="+mj-lt"/>
                <a:cs typeface="Palatino Linotype"/>
              </a:rPr>
              <a:t>Ο </a:t>
            </a:r>
            <a:r>
              <a:rPr lang="el-GR" sz="2800" dirty="0">
                <a:latin typeface="+mj-lt"/>
                <a:cs typeface="Palatino Linotype"/>
              </a:rPr>
              <a:t>Χριστός ως Ιδρυτής της </a:t>
            </a:r>
            <a:r>
              <a:rPr lang="el-GR" sz="2800" dirty="0" smtClean="0">
                <a:latin typeface="+mj-lt"/>
                <a:cs typeface="Palatino Linotype"/>
              </a:rPr>
              <a:t>Εκκλησίας</a:t>
            </a:r>
            <a:r>
              <a:rPr lang="el-GR" sz="2800" dirty="0">
                <a:latin typeface="+mj-lt"/>
                <a:cs typeface="Palatino Linotype"/>
              </a:rPr>
              <a:t>.</a:t>
            </a:r>
          </a:p>
          <a:p>
            <a:pPr algn="just"/>
            <a:r>
              <a:rPr lang="el-GR" sz="2800" dirty="0" smtClean="0">
                <a:latin typeface="+mj-lt"/>
                <a:cs typeface="Palatino Linotype"/>
              </a:rPr>
              <a:t>Τα </a:t>
            </a:r>
            <a:r>
              <a:rPr lang="el-GR" sz="2800" dirty="0">
                <a:latin typeface="+mj-lt"/>
                <a:cs typeface="Palatino Linotype"/>
              </a:rPr>
              <a:t>ιερά Μυστήρια της Εκκλησίας.</a:t>
            </a:r>
          </a:p>
          <a:p>
            <a:pPr algn="just"/>
            <a:r>
              <a:rPr lang="el-GR" sz="2800" dirty="0" smtClean="0">
                <a:latin typeface="+mj-lt"/>
                <a:cs typeface="Palatino Linotype"/>
              </a:rPr>
              <a:t>Η </a:t>
            </a:r>
            <a:r>
              <a:rPr lang="el-GR" sz="2800" dirty="0">
                <a:latin typeface="+mj-lt"/>
                <a:cs typeface="Palatino Linotype"/>
              </a:rPr>
              <a:t>έννοια της «στρατευομένης» και της «θριαμβεύουσας» Εκκλησίας.</a:t>
            </a:r>
          </a:p>
        </p:txBody>
      </p:sp>
    </p:spTree>
    <p:extLst>
      <p:ext uri="{BB962C8B-B14F-4D97-AF65-F5344CB8AC3E}">
        <p14:creationId xmlns:p14="http://schemas.microsoft.com/office/powerpoint/2010/main" val="4161566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dirty="0"/>
              <a:t>(συνέχεια</a:t>
            </a:r>
            <a:r>
              <a:rPr lang="el-GR" dirty="0" smtClean="0"/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el-GR" sz="2800" dirty="0">
                <a:latin typeface="+mj-lt"/>
                <a:cs typeface="Palatino Linotype"/>
              </a:rPr>
              <a:t>6. Εσχατολογικά θέματα</a:t>
            </a:r>
          </a:p>
          <a:p>
            <a:pPr algn="just"/>
            <a:r>
              <a:rPr lang="el-GR" sz="2800" dirty="0" smtClean="0">
                <a:latin typeface="+mj-lt"/>
                <a:cs typeface="Palatino Linotype"/>
              </a:rPr>
              <a:t>Η </a:t>
            </a:r>
            <a:r>
              <a:rPr lang="el-GR" sz="2800" dirty="0">
                <a:latin typeface="+mj-lt"/>
                <a:cs typeface="Palatino Linotype"/>
              </a:rPr>
              <a:t>Β´Παρουσία του Χριστού και η ανάσταση των νεκρών.</a:t>
            </a:r>
          </a:p>
          <a:p>
            <a:pPr algn="just"/>
            <a:r>
              <a:rPr lang="el-GR" sz="2800" dirty="0" smtClean="0">
                <a:latin typeface="+mj-lt"/>
                <a:cs typeface="Palatino Linotype"/>
              </a:rPr>
              <a:t>Η </a:t>
            </a:r>
            <a:r>
              <a:rPr lang="el-GR" sz="2800" dirty="0">
                <a:latin typeface="+mj-lt"/>
                <a:cs typeface="Palatino Linotype"/>
              </a:rPr>
              <a:t>κρίση του Θεού και τα </a:t>
            </a:r>
            <a:r>
              <a:rPr lang="el-GR" sz="2800" dirty="0" smtClean="0">
                <a:latin typeface="+mj-lt"/>
                <a:cs typeface="Palatino Linotype"/>
              </a:rPr>
              <a:t>κριτήριά </a:t>
            </a:r>
            <a:r>
              <a:rPr lang="el-GR" sz="2800" dirty="0">
                <a:latin typeface="+mj-lt"/>
                <a:cs typeface="Palatino Linotype"/>
              </a:rPr>
              <a:t>της.</a:t>
            </a:r>
          </a:p>
          <a:p>
            <a:pPr algn="just"/>
            <a:r>
              <a:rPr lang="el-GR" sz="2800" dirty="0" smtClean="0">
                <a:latin typeface="+mj-lt"/>
                <a:cs typeface="Palatino Linotype"/>
              </a:rPr>
              <a:t>Η </a:t>
            </a:r>
            <a:r>
              <a:rPr lang="el-GR" sz="2800" dirty="0">
                <a:latin typeface="+mj-lt"/>
                <a:cs typeface="Palatino Linotype"/>
              </a:rPr>
              <a:t>αιώνια Βασιλεία και η αιώνια κόλαση.</a:t>
            </a:r>
          </a:p>
        </p:txBody>
      </p:sp>
    </p:spTree>
    <p:extLst>
      <p:ext uri="{BB962C8B-B14F-4D97-AF65-F5344CB8AC3E}">
        <p14:creationId xmlns:p14="http://schemas.microsoft.com/office/powerpoint/2010/main" val="726834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4000" dirty="0"/>
              <a:t>(Δ) Η ηθική θεολογία της </a:t>
            </a:r>
            <a:r>
              <a:rPr lang="el-GR" sz="4000" dirty="0" smtClean="0"/>
              <a:t>Κασσιανής</a:t>
            </a:r>
            <a:endParaRPr lang="el-GR" sz="40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 algn="just">
              <a:buAutoNum type="arabicPeriod"/>
            </a:pPr>
            <a:r>
              <a:rPr lang="el-GR" sz="2800" dirty="0">
                <a:latin typeface="+mj-lt"/>
                <a:cs typeface="Palatino Linotype"/>
              </a:rPr>
              <a:t>Η εν Χριστώ σωτηρία του </a:t>
            </a:r>
            <a:r>
              <a:rPr lang="el-GR" sz="2800" dirty="0" smtClean="0">
                <a:latin typeface="+mj-lt"/>
                <a:cs typeface="Palatino Linotype"/>
              </a:rPr>
              <a:t>ανθρώπου</a:t>
            </a:r>
          </a:p>
          <a:p>
            <a:pPr algn="just"/>
            <a:r>
              <a:rPr lang="el-GR" sz="2800" dirty="0" smtClean="0">
                <a:latin typeface="+mj-lt"/>
                <a:cs typeface="Palatino Linotype"/>
              </a:rPr>
              <a:t>Ο Χριστός ως αναμορφωτής του πεπτωκότος ανθρώπου.</a:t>
            </a:r>
          </a:p>
          <a:p>
            <a:pPr algn="just"/>
            <a:r>
              <a:rPr lang="el-GR" sz="2800" dirty="0" smtClean="0">
                <a:latin typeface="+mj-lt"/>
                <a:cs typeface="Palatino Linotype"/>
              </a:rPr>
              <a:t>Η </a:t>
            </a:r>
            <a:r>
              <a:rPr lang="el-GR" sz="2800" dirty="0">
                <a:latin typeface="+mj-lt"/>
                <a:cs typeface="Palatino Linotype"/>
              </a:rPr>
              <a:t>Χάρις του Θεού και ο αγώνας του πιστού.</a:t>
            </a:r>
          </a:p>
          <a:p>
            <a:pPr algn="just"/>
            <a:r>
              <a:rPr lang="el-GR" sz="2800" dirty="0" smtClean="0">
                <a:latin typeface="+mj-lt"/>
                <a:cs typeface="Palatino Linotype"/>
              </a:rPr>
              <a:t>Η </a:t>
            </a:r>
            <a:r>
              <a:rPr lang="el-GR" sz="2800" dirty="0">
                <a:latin typeface="+mj-lt"/>
                <a:cs typeface="Palatino Linotype"/>
              </a:rPr>
              <a:t>μετάνοια ως πορεία και εμπειρία της εν Χριστώ ζωής.</a:t>
            </a:r>
            <a:endParaRPr lang="en-US" sz="2800" dirty="0">
              <a:latin typeface="+mj-lt"/>
              <a:cs typeface="Palatino Linotype"/>
            </a:endParaRPr>
          </a:p>
        </p:txBody>
      </p:sp>
    </p:spTree>
    <p:extLst>
      <p:ext uri="{BB962C8B-B14F-4D97-AF65-F5344CB8AC3E}">
        <p14:creationId xmlns:p14="http://schemas.microsoft.com/office/powerpoint/2010/main" val="4227466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(συνέχεια)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l-GR" sz="2800" dirty="0">
                <a:latin typeface="+mj-lt"/>
                <a:cs typeface="Palatino Linotype"/>
              </a:rPr>
              <a:t>2. Τα ατομικά καθήκοντα του πιστού.</a:t>
            </a:r>
          </a:p>
          <a:p>
            <a:r>
              <a:rPr lang="el-GR" sz="2800" dirty="0" smtClean="0">
                <a:latin typeface="+mj-lt"/>
                <a:cs typeface="Palatino Linotype"/>
              </a:rPr>
              <a:t>Τα </a:t>
            </a:r>
            <a:r>
              <a:rPr lang="el-GR" sz="2800" dirty="0">
                <a:latin typeface="+mj-lt"/>
                <a:cs typeface="Palatino Linotype"/>
              </a:rPr>
              <a:t>καθήκοντα προς το Θεό.</a:t>
            </a:r>
          </a:p>
          <a:p>
            <a:r>
              <a:rPr lang="el-GR" sz="2800" dirty="0" smtClean="0">
                <a:latin typeface="+mj-lt"/>
                <a:cs typeface="Palatino Linotype"/>
              </a:rPr>
              <a:t>Τα </a:t>
            </a:r>
            <a:r>
              <a:rPr lang="el-GR" sz="2800" dirty="0">
                <a:latin typeface="+mj-lt"/>
                <a:cs typeface="Palatino Linotype"/>
              </a:rPr>
              <a:t>καθήκοντα προς τον εαυτό του.</a:t>
            </a:r>
          </a:p>
          <a:p>
            <a:pPr>
              <a:buNone/>
            </a:pPr>
            <a:endParaRPr lang="el-GR" sz="2800" dirty="0">
              <a:latin typeface="+mj-lt"/>
              <a:cs typeface="Palatino Linotype"/>
            </a:endParaRPr>
          </a:p>
          <a:p>
            <a:pPr>
              <a:buNone/>
            </a:pPr>
            <a:r>
              <a:rPr lang="el-GR" sz="2800" dirty="0">
                <a:latin typeface="+mj-lt"/>
                <a:cs typeface="Palatino Linotype"/>
              </a:rPr>
              <a:t>3. Τα κοινωνικά καθήκοντα</a:t>
            </a:r>
          </a:p>
          <a:p>
            <a:r>
              <a:rPr lang="el-GR" sz="2800" dirty="0" smtClean="0">
                <a:latin typeface="+mj-lt"/>
                <a:cs typeface="Palatino Linotype"/>
              </a:rPr>
              <a:t>Αγαμία</a:t>
            </a:r>
            <a:r>
              <a:rPr lang="el-GR" sz="2800" dirty="0">
                <a:latin typeface="+mj-lt"/>
                <a:cs typeface="Palatino Linotype"/>
              </a:rPr>
              <a:t>, γάμος και οικογένεια.</a:t>
            </a:r>
          </a:p>
          <a:p>
            <a:r>
              <a:rPr lang="el-GR" sz="2800" dirty="0" smtClean="0">
                <a:latin typeface="+mj-lt"/>
                <a:cs typeface="Palatino Linotype"/>
              </a:rPr>
              <a:t>Καθήκοντα </a:t>
            </a:r>
            <a:r>
              <a:rPr lang="el-GR" sz="2800" dirty="0">
                <a:latin typeface="+mj-lt"/>
                <a:cs typeface="Palatino Linotype"/>
              </a:rPr>
              <a:t>προς τον πλησίον</a:t>
            </a:r>
            <a:endParaRPr lang="en-US" sz="2800" dirty="0">
              <a:latin typeface="+mj-lt"/>
              <a:cs typeface="Palatino Linotype"/>
            </a:endParaRPr>
          </a:p>
        </p:txBody>
      </p:sp>
    </p:spTree>
    <p:extLst>
      <p:ext uri="{BB962C8B-B14F-4D97-AF65-F5344CB8AC3E}">
        <p14:creationId xmlns:p14="http://schemas.microsoft.com/office/powerpoint/2010/main" val="1250175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600" dirty="0"/>
              <a:t>(Γ) Βίωση του Πάθους και της Ανάστασης κατά την υμνογραφία της Μ. Εβδομάδας</a:t>
            </a:r>
            <a:r>
              <a:rPr lang="el-GR" sz="3600" dirty="0" smtClean="0"/>
              <a:t>.</a:t>
            </a: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 algn="just">
              <a:buAutoNum type="arabicPeriod"/>
            </a:pPr>
            <a:r>
              <a:rPr lang="el-GR" sz="2800" dirty="0">
                <a:latin typeface="+mj-lt"/>
                <a:cs typeface="Palatino Linotype"/>
              </a:rPr>
              <a:t>Η βίωση του Πάθους</a:t>
            </a:r>
          </a:p>
          <a:p>
            <a:pPr algn="just"/>
            <a:r>
              <a:rPr lang="el-GR" sz="2800" dirty="0" smtClean="0">
                <a:latin typeface="+mj-lt"/>
                <a:cs typeface="Palatino Linotype"/>
              </a:rPr>
              <a:t>Το </a:t>
            </a:r>
            <a:r>
              <a:rPr lang="el-GR" sz="2800" dirty="0">
                <a:latin typeface="+mj-lt"/>
                <a:cs typeface="Palatino Linotype"/>
              </a:rPr>
              <a:t>θέμα της μίμησης (από τον πιστό) τοῦ Πάθους του Χριστού.</a:t>
            </a:r>
          </a:p>
          <a:p>
            <a:pPr algn="just"/>
            <a:r>
              <a:rPr lang="el-GR" sz="2800" dirty="0" smtClean="0">
                <a:latin typeface="+mj-lt"/>
                <a:cs typeface="Palatino Linotype"/>
              </a:rPr>
              <a:t>Αναφορά </a:t>
            </a:r>
            <a:r>
              <a:rPr lang="el-GR" sz="2800" dirty="0">
                <a:latin typeface="+mj-lt"/>
                <a:cs typeface="Palatino Linotype"/>
              </a:rPr>
              <a:t>στον τρόπο απόκτησης των αρετών.</a:t>
            </a:r>
          </a:p>
          <a:p>
            <a:pPr algn="just"/>
            <a:r>
              <a:rPr lang="el-GR" sz="2800" dirty="0" smtClean="0">
                <a:latin typeface="+mj-lt"/>
                <a:cs typeface="Palatino Linotype"/>
              </a:rPr>
              <a:t>Προβολή </a:t>
            </a:r>
            <a:r>
              <a:rPr lang="el-GR" sz="2800" dirty="0">
                <a:latin typeface="+mj-lt"/>
                <a:cs typeface="Palatino Linotype"/>
              </a:rPr>
              <a:t>της σημασίας τήρησης των εντολών.</a:t>
            </a:r>
          </a:p>
          <a:p>
            <a:pPr algn="just"/>
            <a:r>
              <a:rPr lang="el-GR" sz="2800" dirty="0" smtClean="0">
                <a:latin typeface="+mj-lt"/>
                <a:cs typeface="Palatino Linotype"/>
              </a:rPr>
              <a:t>Η </a:t>
            </a:r>
            <a:r>
              <a:rPr lang="el-GR" sz="2800" dirty="0">
                <a:latin typeface="+mj-lt"/>
                <a:cs typeface="Palatino Linotype"/>
              </a:rPr>
              <a:t>σημασία της προσευχής στη βίωση του Πάθους.</a:t>
            </a:r>
            <a:endParaRPr lang="en-US" sz="2800" dirty="0">
              <a:latin typeface="+mj-lt"/>
              <a:cs typeface="Palatino Linotype"/>
            </a:endParaRPr>
          </a:p>
        </p:txBody>
      </p:sp>
    </p:spTree>
    <p:extLst>
      <p:ext uri="{BB962C8B-B14F-4D97-AF65-F5344CB8AC3E}">
        <p14:creationId xmlns:p14="http://schemas.microsoft.com/office/powerpoint/2010/main" val="109597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(συνέχεια)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el-GR" sz="2800" dirty="0">
                <a:latin typeface="+mj-lt"/>
                <a:cs typeface="Palatino Linotype"/>
              </a:rPr>
              <a:t>2. Η βίωση της Ανάστασης</a:t>
            </a:r>
          </a:p>
          <a:p>
            <a:pPr algn="just"/>
            <a:r>
              <a:rPr lang="el-GR" sz="2800" dirty="0" smtClean="0">
                <a:latin typeface="+mj-lt"/>
                <a:cs typeface="Palatino Linotype"/>
              </a:rPr>
              <a:t>Βίωση </a:t>
            </a:r>
            <a:r>
              <a:rPr lang="el-GR" sz="2800" dirty="0">
                <a:latin typeface="+mj-lt"/>
                <a:cs typeface="Palatino Linotype"/>
              </a:rPr>
              <a:t>της Ανάστασης μέσω του </a:t>
            </a:r>
            <a:r>
              <a:rPr lang="el-GR" sz="2800" dirty="0" smtClean="0">
                <a:latin typeface="+mj-lt"/>
                <a:cs typeface="Palatino Linotype"/>
              </a:rPr>
              <a:t>Πάθους</a:t>
            </a:r>
            <a:r>
              <a:rPr lang="el-GR" sz="2800" dirty="0">
                <a:latin typeface="+mj-lt"/>
                <a:cs typeface="Palatino Linotype"/>
              </a:rPr>
              <a:t>.</a:t>
            </a:r>
          </a:p>
          <a:p>
            <a:pPr algn="just"/>
            <a:r>
              <a:rPr lang="el-GR" sz="2800" dirty="0" smtClean="0">
                <a:latin typeface="+mj-lt"/>
                <a:cs typeface="Palatino Linotype"/>
              </a:rPr>
              <a:t>Η </a:t>
            </a:r>
            <a:r>
              <a:rPr lang="el-GR" sz="2800" dirty="0">
                <a:latin typeface="+mj-lt"/>
                <a:cs typeface="Palatino Linotype"/>
              </a:rPr>
              <a:t>σημασία της κάθαρσης σώματος και ψυχής.</a:t>
            </a:r>
          </a:p>
          <a:p>
            <a:pPr algn="just"/>
            <a:r>
              <a:rPr lang="el-GR" sz="2800" dirty="0" smtClean="0">
                <a:latin typeface="+mj-lt"/>
                <a:cs typeface="Palatino Linotype"/>
              </a:rPr>
              <a:t>Τα </a:t>
            </a:r>
            <a:r>
              <a:rPr lang="el-GR" sz="2800" dirty="0">
                <a:latin typeface="+mj-lt"/>
                <a:cs typeface="Palatino Linotype"/>
              </a:rPr>
              <a:t>ευεργετικά αποτελέσματα από τη συμμετοχή στα Μυστήρια (Μετάνοια, Θ. Ευχαριστία).</a:t>
            </a:r>
            <a:endParaRPr lang="en-US" sz="2800" dirty="0">
              <a:latin typeface="+mj-lt"/>
              <a:cs typeface="Palatino Linotype"/>
            </a:endParaRPr>
          </a:p>
        </p:txBody>
      </p:sp>
    </p:spTree>
    <p:extLst>
      <p:ext uri="{BB962C8B-B14F-4D97-AF65-F5344CB8AC3E}">
        <p14:creationId xmlns:p14="http://schemas.microsoft.com/office/powerpoint/2010/main" val="2985515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Θέματα Θεολογίας των εκκλησιαστικών </a:t>
            </a:r>
            <a:r>
              <a:rPr lang="el-GR" dirty="0" smtClean="0"/>
              <a:t>ύμνων</a:t>
            </a:r>
            <a:endParaRPr lang="el-GR" dirty="0"/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(Α) Η Χριστολογία της Ακολουθίας του Ακαθίστου </a:t>
            </a:r>
            <a:r>
              <a:rPr lang="el-GR" dirty="0" smtClean="0"/>
              <a:t>ύμνου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παρόν </a:t>
            </a:r>
            <a:r>
              <a:rPr lang="el-GR" sz="2000" dirty="0"/>
              <a:t>έργο αποτελεί την έκδοση </a:t>
            </a:r>
            <a:r>
              <a:rPr lang="en-US" sz="2000" dirty="0"/>
              <a:t>1.0</a:t>
            </a:r>
            <a:r>
              <a:rPr lang="el-GR" sz="20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16057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Copyright </a:t>
            </a:r>
            <a:r>
              <a:rPr lang="el-GR" sz="2000" dirty="0" err="1" smtClean="0"/>
              <a:t>Εθνικόν</a:t>
            </a:r>
            <a:r>
              <a:rPr lang="el-GR" sz="2000" dirty="0" smtClean="0"/>
              <a:t> και </a:t>
            </a:r>
            <a:r>
              <a:rPr lang="el-GR" sz="2000" dirty="0" err="1" smtClean="0"/>
              <a:t>Καποδιστριακόν</a:t>
            </a:r>
            <a:r>
              <a:rPr lang="el-GR" sz="2000" dirty="0" smtClean="0"/>
              <a:t> </a:t>
            </a:r>
            <a:r>
              <a:rPr lang="el-GR" sz="2000" dirty="0" err="1" smtClean="0"/>
              <a:t>Πανεπιστήμιον</a:t>
            </a:r>
            <a:r>
              <a:rPr lang="el-GR" sz="2000" dirty="0" smtClean="0"/>
              <a:t> Αθηνών</a:t>
            </a:r>
            <a:r>
              <a:rPr lang="en-US" sz="2000" dirty="0" smtClean="0"/>
              <a:t>, </a:t>
            </a:r>
            <a:r>
              <a:rPr lang="el-GR" sz="2000" dirty="0"/>
              <a:t>Γεώργιος Φίλιας</a:t>
            </a:r>
            <a:r>
              <a:rPr lang="en-US" sz="2000" dirty="0"/>
              <a:t> 2015</a:t>
            </a:r>
            <a:r>
              <a:rPr lang="el-GR" sz="2000" dirty="0"/>
              <a:t>. Γεώργιος Φίλιας</a:t>
            </a:r>
            <a:r>
              <a:rPr lang="en-US" sz="2000" dirty="0"/>
              <a:t>.</a:t>
            </a:r>
            <a:r>
              <a:rPr lang="el-GR" sz="2000" dirty="0"/>
              <a:t> «Ιστορία και Θεολογία των Εκκλησιαστικών Ύμνων». Έκδοση: 1.0. Αθήνα 201</a:t>
            </a:r>
            <a:r>
              <a:rPr lang="en-US" sz="2000" dirty="0"/>
              <a:t>5</a:t>
            </a:r>
            <a:r>
              <a:rPr lang="el-GR" sz="2000" dirty="0"/>
              <a:t>. Διαθέσιμο από τη δικτυακή </a:t>
            </a:r>
            <a:r>
              <a:rPr lang="el-GR" sz="2000" dirty="0" smtClean="0"/>
              <a:t>διεύθυνση: </a:t>
            </a:r>
            <a:r>
              <a:rPr lang="en-US" sz="2000" dirty="0"/>
              <a:t>http://opencourses.uoa.gr/courses/SOCTHEOL104/</a:t>
            </a:r>
            <a:r>
              <a:rPr lang="el-GR" sz="2000" dirty="0" smtClean="0"/>
              <a:t>.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20825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dirty="0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364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2475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600" dirty="0"/>
              <a:t>1. Η Χριστολογία του Μικρού Αποδείπνου (που προηγείται του </a:t>
            </a:r>
            <a:r>
              <a:rPr lang="el-GR" sz="3600" dirty="0" smtClean="0"/>
              <a:t>Κανόνα)</a:t>
            </a: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l-GR" sz="2800" dirty="0" smtClean="0">
                <a:latin typeface="+mj-lt"/>
                <a:cs typeface="Palatino Linotype"/>
              </a:rPr>
              <a:t>Διακηρύσσεται </a:t>
            </a:r>
            <a:r>
              <a:rPr lang="el-GR" sz="2800" dirty="0">
                <a:latin typeface="+mj-lt"/>
                <a:cs typeface="Palatino Linotype"/>
              </a:rPr>
              <a:t>η Θεότητα του Χριστού.</a:t>
            </a:r>
          </a:p>
          <a:p>
            <a:pPr algn="just"/>
            <a:r>
              <a:rPr lang="el-GR" sz="2800" dirty="0" smtClean="0">
                <a:latin typeface="+mj-lt"/>
                <a:cs typeface="Palatino Linotype"/>
              </a:rPr>
              <a:t>Εξαίρεται </a:t>
            </a:r>
            <a:r>
              <a:rPr lang="el-GR" sz="2800" dirty="0">
                <a:latin typeface="+mj-lt"/>
                <a:cs typeface="Palatino Linotype"/>
              </a:rPr>
              <a:t>η σημασία της σωτηρίας δια του Χριστού.</a:t>
            </a:r>
          </a:p>
          <a:p>
            <a:pPr algn="just"/>
            <a:r>
              <a:rPr lang="el-GR" sz="2800" dirty="0" smtClean="0">
                <a:latin typeface="+mj-lt"/>
                <a:cs typeface="Palatino Linotype"/>
              </a:rPr>
              <a:t>Τονίζεται </a:t>
            </a:r>
            <a:r>
              <a:rPr lang="el-GR" sz="2800" dirty="0">
                <a:latin typeface="+mj-lt"/>
                <a:cs typeface="Palatino Linotype"/>
              </a:rPr>
              <a:t>η μετάνοια ως προϋπόθεση </a:t>
            </a:r>
            <a:r>
              <a:rPr lang="el-GR" sz="2800" dirty="0" smtClean="0">
                <a:latin typeface="+mj-lt"/>
                <a:cs typeface="Palatino Linotype"/>
              </a:rPr>
              <a:t>οικειοποίησης </a:t>
            </a:r>
            <a:r>
              <a:rPr lang="el-GR" sz="2800" dirty="0">
                <a:latin typeface="+mj-lt"/>
                <a:cs typeface="Palatino Linotype"/>
              </a:rPr>
              <a:t>της έν Χριστώ σωτηρίας.</a:t>
            </a:r>
          </a:p>
          <a:p>
            <a:pPr algn="just"/>
            <a:r>
              <a:rPr lang="el-GR" sz="2800" dirty="0" smtClean="0">
                <a:latin typeface="+mj-lt"/>
                <a:cs typeface="Palatino Linotype"/>
              </a:rPr>
              <a:t>Τονίζεται </a:t>
            </a:r>
            <a:r>
              <a:rPr lang="el-GR" sz="2800" dirty="0">
                <a:latin typeface="+mj-lt"/>
                <a:cs typeface="Palatino Linotype"/>
              </a:rPr>
              <a:t>η φιλανθωπία του Χριστού.</a:t>
            </a:r>
            <a:endParaRPr lang="en-US" sz="2800" dirty="0">
              <a:latin typeface="+mj-lt"/>
              <a:cs typeface="Palatino Linotype"/>
            </a:endParaRPr>
          </a:p>
        </p:txBody>
      </p:sp>
    </p:spTree>
    <p:extLst>
      <p:ext uri="{BB962C8B-B14F-4D97-AF65-F5344CB8AC3E}">
        <p14:creationId xmlns:p14="http://schemas.microsoft.com/office/powerpoint/2010/main" val="535764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600" dirty="0"/>
              <a:t>2. Η Χριστολογία του Κανόνα του Ακαθίστου </a:t>
            </a:r>
            <a:r>
              <a:rPr lang="el-GR" sz="3600" dirty="0" smtClean="0"/>
              <a:t>ύμνου</a:t>
            </a: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l-GR" sz="2800" dirty="0" smtClean="0">
                <a:latin typeface="+mj-lt"/>
                <a:cs typeface="Palatino Linotype"/>
              </a:rPr>
              <a:t>Προβάλλονται </a:t>
            </a:r>
            <a:r>
              <a:rPr lang="el-GR" sz="2800" dirty="0">
                <a:latin typeface="+mj-lt"/>
                <a:cs typeface="Palatino Linotype"/>
              </a:rPr>
              <a:t>οι προτυπώσεις της Π.Δ. περί του Χριστού.</a:t>
            </a:r>
          </a:p>
          <a:p>
            <a:pPr algn="just"/>
            <a:r>
              <a:rPr lang="el-GR" sz="2800" dirty="0" smtClean="0">
                <a:latin typeface="+mj-lt"/>
                <a:cs typeface="Palatino Linotype"/>
              </a:rPr>
              <a:t>Τονίζεται </a:t>
            </a:r>
            <a:r>
              <a:rPr lang="el-GR" sz="2800" dirty="0">
                <a:latin typeface="+mj-lt"/>
                <a:cs typeface="Palatino Linotype"/>
              </a:rPr>
              <a:t>η ένωση της θεότητας και της ανθρωπότητας στον Χριστό.</a:t>
            </a:r>
          </a:p>
          <a:p>
            <a:pPr algn="just"/>
            <a:r>
              <a:rPr lang="el-GR" sz="2800" dirty="0" smtClean="0">
                <a:latin typeface="+mj-lt"/>
                <a:cs typeface="Palatino Linotype"/>
              </a:rPr>
              <a:t>Εξαίρεται </a:t>
            </a:r>
            <a:r>
              <a:rPr lang="el-GR" sz="2800" dirty="0">
                <a:latin typeface="+mj-lt"/>
                <a:cs typeface="Palatino Linotype"/>
              </a:rPr>
              <a:t>το γεγονός της σωτηρίας δια του Χριστού.</a:t>
            </a:r>
          </a:p>
          <a:p>
            <a:pPr algn="just"/>
            <a:r>
              <a:rPr lang="el-GR" sz="2800" dirty="0" smtClean="0">
                <a:latin typeface="+mj-lt"/>
                <a:cs typeface="Palatino Linotype"/>
              </a:rPr>
              <a:t>Ο </a:t>
            </a:r>
            <a:r>
              <a:rPr lang="el-GR" sz="2800" dirty="0">
                <a:latin typeface="+mj-lt"/>
                <a:cs typeface="Palatino Linotype"/>
              </a:rPr>
              <a:t>Χριστός αποκαλείται ως «Λόγος του Πατρός».</a:t>
            </a:r>
            <a:endParaRPr lang="en-US" sz="2800" dirty="0">
              <a:latin typeface="+mj-lt"/>
              <a:cs typeface="Palatino Linotype"/>
            </a:endParaRPr>
          </a:p>
        </p:txBody>
      </p:sp>
    </p:spTree>
    <p:extLst>
      <p:ext uri="{BB962C8B-B14F-4D97-AF65-F5344CB8AC3E}">
        <p14:creationId xmlns:p14="http://schemas.microsoft.com/office/powerpoint/2010/main" val="1993196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600" dirty="0"/>
              <a:t>3. Η Χριστολογία των Οίκων του Ακαθίστου </a:t>
            </a:r>
            <a:r>
              <a:rPr lang="el-GR" sz="3600" dirty="0" smtClean="0"/>
              <a:t>ύμνου</a:t>
            </a: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l-GR" sz="2800" dirty="0" smtClean="0">
                <a:latin typeface="+mj-lt"/>
                <a:cs typeface="Palatino Linotype"/>
              </a:rPr>
              <a:t>Περιγάφονται </a:t>
            </a:r>
            <a:r>
              <a:rPr lang="el-GR" sz="2800" dirty="0">
                <a:latin typeface="+mj-lt"/>
                <a:cs typeface="Palatino Linotype"/>
              </a:rPr>
              <a:t>τα θαυμαστά </a:t>
            </a:r>
            <a:r>
              <a:rPr lang="el-GR" sz="2800" dirty="0" smtClean="0">
                <a:latin typeface="+mj-lt"/>
                <a:cs typeface="Palatino Linotype"/>
              </a:rPr>
              <a:t>ιστορικά </a:t>
            </a:r>
            <a:r>
              <a:rPr lang="el-GR" sz="2800" dirty="0">
                <a:latin typeface="+mj-lt"/>
                <a:cs typeface="Palatino Linotype"/>
              </a:rPr>
              <a:t>γεγονότα της επίγειας ζωής του Χριστού, από τον Ευαγγελισμό </a:t>
            </a:r>
            <a:r>
              <a:rPr lang="el-GR" sz="2800" dirty="0" smtClean="0">
                <a:latin typeface="+mj-lt"/>
                <a:cs typeface="Palatino Linotype"/>
              </a:rPr>
              <a:t>μέχρι </a:t>
            </a:r>
            <a:r>
              <a:rPr lang="el-GR" sz="2800" dirty="0">
                <a:latin typeface="+mj-lt"/>
                <a:cs typeface="Palatino Linotype"/>
              </a:rPr>
              <a:t>την Υπαπαντή (Οίκοι Α-Μ).</a:t>
            </a:r>
          </a:p>
          <a:p>
            <a:pPr algn="just"/>
            <a:r>
              <a:rPr lang="el-GR" sz="2800" dirty="0" smtClean="0">
                <a:latin typeface="+mj-lt"/>
                <a:cs typeface="Palatino Linotype"/>
              </a:rPr>
              <a:t>Αναπτύσσονται </a:t>
            </a:r>
            <a:r>
              <a:rPr lang="el-GR" sz="2800" dirty="0">
                <a:latin typeface="+mj-lt"/>
                <a:cs typeface="Palatino Linotype"/>
              </a:rPr>
              <a:t>πτυχές της </a:t>
            </a:r>
            <a:r>
              <a:rPr lang="el-GR" sz="2800" dirty="0" smtClean="0">
                <a:latin typeface="+mj-lt"/>
                <a:cs typeface="Palatino Linotype"/>
              </a:rPr>
              <a:t>ορθόδοξης </a:t>
            </a:r>
            <a:r>
              <a:rPr lang="el-GR" sz="2800" dirty="0">
                <a:latin typeface="+mj-lt"/>
                <a:cs typeface="Palatino Linotype"/>
              </a:rPr>
              <a:t>Χριστολογίας (Οίκοι Ν-Ω).</a:t>
            </a:r>
            <a:endParaRPr lang="en-US" sz="2800" dirty="0">
              <a:latin typeface="+mj-lt"/>
              <a:cs typeface="Palatino Linotype"/>
            </a:endParaRPr>
          </a:p>
        </p:txBody>
      </p:sp>
    </p:spTree>
    <p:extLst>
      <p:ext uri="{BB962C8B-B14F-4D97-AF65-F5344CB8AC3E}">
        <p14:creationId xmlns:p14="http://schemas.microsoft.com/office/powerpoint/2010/main" val="3335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600" dirty="0"/>
              <a:t>(Β) Η θεολογία των ύμνων της μελωδού Κασσιανής (</a:t>
            </a:r>
            <a:r>
              <a:rPr lang="el-GR" sz="3600" dirty="0" smtClean="0"/>
              <a:t>εισαγωγικά)</a:t>
            </a: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 algn="just">
              <a:buAutoNum type="arabicPeriod"/>
            </a:pPr>
            <a:r>
              <a:rPr lang="el-GR" sz="2800" dirty="0" smtClean="0">
                <a:latin typeface="+mj-lt"/>
                <a:cs typeface="Palatino Linotype"/>
              </a:rPr>
              <a:t>Το </a:t>
            </a:r>
            <a:r>
              <a:rPr lang="el-GR" sz="2800" dirty="0">
                <a:latin typeface="+mj-lt"/>
                <a:cs typeface="Palatino Linotype"/>
              </a:rPr>
              <a:t>υμνογραφικό έργο της Κασσιανής</a:t>
            </a:r>
          </a:p>
          <a:p>
            <a:pPr algn="just"/>
            <a:r>
              <a:rPr lang="el-GR" sz="2800" dirty="0" smtClean="0">
                <a:latin typeface="+mj-lt"/>
                <a:cs typeface="Palatino Linotype"/>
              </a:rPr>
              <a:t>Τροπάρια </a:t>
            </a:r>
            <a:r>
              <a:rPr lang="el-GR" sz="2800" dirty="0">
                <a:latin typeface="+mj-lt"/>
                <a:cs typeface="Palatino Linotype"/>
              </a:rPr>
              <a:t>του τετραώδιου Κανόνα του Μ. Σαββάτου.</a:t>
            </a:r>
          </a:p>
          <a:p>
            <a:pPr algn="just"/>
            <a:r>
              <a:rPr lang="el-GR" sz="2800" dirty="0" smtClean="0">
                <a:latin typeface="+mj-lt"/>
                <a:cs typeface="Palatino Linotype"/>
              </a:rPr>
              <a:t>Αναπαύσιμος </a:t>
            </a:r>
            <a:r>
              <a:rPr lang="el-GR" sz="2800" dirty="0">
                <a:latin typeface="+mj-lt"/>
                <a:cs typeface="Palatino Linotype"/>
              </a:rPr>
              <a:t>Κανόνας στην κοίμηση.</a:t>
            </a:r>
          </a:p>
          <a:p>
            <a:pPr algn="just"/>
            <a:r>
              <a:rPr lang="el-GR" sz="2800" dirty="0" smtClean="0">
                <a:latin typeface="+mj-lt"/>
                <a:cs typeface="Palatino Linotype"/>
              </a:rPr>
              <a:t>23 </a:t>
            </a:r>
            <a:r>
              <a:rPr lang="el-GR" sz="2800" dirty="0">
                <a:latin typeface="+mj-lt"/>
                <a:cs typeface="Palatino Linotype"/>
              </a:rPr>
              <a:t>Ιδιόμελα, 3 στιχηρά προσόμοια και 17 </a:t>
            </a:r>
            <a:r>
              <a:rPr lang="el-GR" sz="2800" dirty="0" smtClean="0">
                <a:latin typeface="+mj-lt"/>
                <a:cs typeface="Palatino Linotype"/>
              </a:rPr>
              <a:t>δοξαστικά</a:t>
            </a:r>
            <a:r>
              <a:rPr lang="el-GR" sz="2800" dirty="0">
                <a:latin typeface="+mj-lt"/>
                <a:cs typeface="Palatino Linotype"/>
              </a:rPr>
              <a:t>.</a:t>
            </a:r>
          </a:p>
          <a:p>
            <a:pPr algn="just"/>
            <a:r>
              <a:rPr lang="el-GR" sz="2800" dirty="0" smtClean="0">
                <a:latin typeface="+mj-lt"/>
                <a:cs typeface="Palatino Linotype"/>
              </a:rPr>
              <a:t>Η </a:t>
            </a:r>
            <a:r>
              <a:rPr lang="el-GR" sz="2800" dirty="0">
                <a:latin typeface="+mj-lt"/>
                <a:cs typeface="Palatino Linotype"/>
              </a:rPr>
              <a:t>αξία του υμνογραφικού της έργου </a:t>
            </a:r>
            <a:r>
              <a:rPr lang="el-GR" sz="2800" dirty="0" smtClean="0">
                <a:latin typeface="+mj-lt"/>
                <a:cs typeface="Palatino Linotype"/>
              </a:rPr>
              <a:t>εξαίρεται </a:t>
            </a:r>
            <a:r>
              <a:rPr lang="el-GR" sz="2800" dirty="0">
                <a:latin typeface="+mj-lt"/>
                <a:cs typeface="Palatino Linotype"/>
              </a:rPr>
              <a:t>και από τον αγ. Θεόδωρο </a:t>
            </a:r>
            <a:r>
              <a:rPr lang="el-GR" sz="2800" dirty="0" smtClean="0">
                <a:latin typeface="+mj-lt"/>
                <a:cs typeface="Palatino Linotype"/>
              </a:rPr>
              <a:t>Στουδίτη</a:t>
            </a:r>
            <a:r>
              <a:rPr lang="el-GR" sz="2800" dirty="0">
                <a:latin typeface="+mj-lt"/>
                <a:cs typeface="Palatino Linotype"/>
              </a:rPr>
              <a:t>.</a:t>
            </a:r>
            <a:endParaRPr lang="en-US" sz="2800" dirty="0">
              <a:latin typeface="+mj-lt"/>
              <a:cs typeface="Palatino Linotype"/>
            </a:endParaRPr>
          </a:p>
        </p:txBody>
      </p:sp>
    </p:spTree>
    <p:extLst>
      <p:ext uri="{BB962C8B-B14F-4D97-AF65-F5344CB8AC3E}">
        <p14:creationId xmlns:p14="http://schemas.microsoft.com/office/powerpoint/2010/main" val="2745007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dirty="0"/>
              <a:t>(συνέχεια</a:t>
            </a:r>
            <a:r>
              <a:rPr lang="el-GR" dirty="0" smtClean="0"/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 algn="just">
              <a:buNone/>
            </a:pPr>
            <a:r>
              <a:rPr lang="el-GR" sz="2800" dirty="0">
                <a:latin typeface="+mj-lt"/>
                <a:cs typeface="Palatino Linotype"/>
              </a:rPr>
              <a:t>2. Οι πηγές του υμνογραφικού έργου της Κασσιανής</a:t>
            </a:r>
          </a:p>
          <a:p>
            <a:pPr algn="just"/>
            <a:r>
              <a:rPr lang="el-GR" sz="2800" dirty="0" smtClean="0">
                <a:latin typeface="+mj-lt"/>
                <a:cs typeface="Palatino Linotype"/>
              </a:rPr>
              <a:t>Αγία </a:t>
            </a:r>
            <a:r>
              <a:rPr lang="el-GR" sz="2800" dirty="0">
                <a:latin typeface="+mj-lt"/>
                <a:cs typeface="Palatino Linotype"/>
              </a:rPr>
              <a:t>Γραφή (Παλαιά και Καινή Διαθήκη)</a:t>
            </a:r>
          </a:p>
          <a:p>
            <a:pPr algn="just"/>
            <a:r>
              <a:rPr lang="el-GR" sz="2800" dirty="0" smtClean="0">
                <a:latin typeface="+mj-lt"/>
                <a:cs typeface="Palatino Linotype"/>
              </a:rPr>
              <a:t>Ιερά </a:t>
            </a:r>
            <a:r>
              <a:rPr lang="el-GR" sz="2800" dirty="0">
                <a:latin typeface="+mj-lt"/>
                <a:cs typeface="Palatino Linotype"/>
              </a:rPr>
              <a:t>Παράδοση (συγράμματα Πατέρων της </a:t>
            </a:r>
            <a:r>
              <a:rPr lang="el-GR" sz="2800" dirty="0" smtClean="0">
                <a:latin typeface="+mj-lt"/>
                <a:cs typeface="Palatino Linotype"/>
              </a:rPr>
              <a:t>Εκκλησίας/ δογματικοί </a:t>
            </a:r>
            <a:r>
              <a:rPr lang="el-GR" sz="2800" dirty="0">
                <a:latin typeface="+mj-lt"/>
                <a:cs typeface="Palatino Linotype"/>
              </a:rPr>
              <a:t>Όροι </a:t>
            </a:r>
            <a:r>
              <a:rPr lang="el-GR" sz="2800" dirty="0" smtClean="0">
                <a:latin typeface="+mj-lt"/>
                <a:cs typeface="Palatino Linotype"/>
              </a:rPr>
              <a:t>Οικουμενικών </a:t>
            </a:r>
            <a:r>
              <a:rPr lang="el-GR" sz="2800" dirty="0">
                <a:latin typeface="+mj-lt"/>
                <a:cs typeface="Palatino Linotype"/>
              </a:rPr>
              <a:t>Συνόδων/ Συναξάρια </a:t>
            </a:r>
            <a:r>
              <a:rPr lang="el-GR" sz="2800" dirty="0" smtClean="0">
                <a:latin typeface="+mj-lt"/>
                <a:cs typeface="Palatino Linotype"/>
              </a:rPr>
              <a:t>αγίων/ Απόκρυφα </a:t>
            </a:r>
            <a:r>
              <a:rPr lang="el-GR" sz="2800" dirty="0">
                <a:latin typeface="+mj-lt"/>
                <a:cs typeface="Palatino Linotype"/>
              </a:rPr>
              <a:t>Ευαγγέλια).</a:t>
            </a:r>
          </a:p>
          <a:p>
            <a:pPr algn="just"/>
            <a:r>
              <a:rPr lang="el-GR" sz="2800" dirty="0" smtClean="0">
                <a:latin typeface="+mj-lt"/>
                <a:cs typeface="Palatino Linotype"/>
              </a:rPr>
              <a:t>Η </a:t>
            </a:r>
            <a:r>
              <a:rPr lang="el-GR" sz="2800" dirty="0">
                <a:latin typeface="+mj-lt"/>
                <a:cs typeface="Palatino Linotype"/>
              </a:rPr>
              <a:t>προγενέστερη υμνογραφική παραγωγή των Σαββαϊτών και των Στουδιτών.</a:t>
            </a:r>
            <a:endParaRPr lang="en-US" sz="2800" dirty="0">
              <a:latin typeface="+mj-lt"/>
              <a:cs typeface="Palatino Linotype"/>
            </a:endParaRPr>
          </a:p>
        </p:txBody>
      </p:sp>
    </p:spTree>
    <p:extLst>
      <p:ext uri="{BB962C8B-B14F-4D97-AF65-F5344CB8AC3E}">
        <p14:creationId xmlns:p14="http://schemas.microsoft.com/office/powerpoint/2010/main" val="442651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dirty="0"/>
              <a:t>(συνέχεια</a:t>
            </a:r>
            <a:r>
              <a:rPr lang="el-GR" dirty="0" smtClean="0"/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el-GR" sz="2800" dirty="0">
                <a:latin typeface="+mj-lt"/>
                <a:cs typeface="Palatino Linotype"/>
              </a:rPr>
              <a:t>3. Η θεολογική σκέψη της Κασσιανής</a:t>
            </a:r>
          </a:p>
          <a:p>
            <a:pPr algn="just"/>
            <a:r>
              <a:rPr lang="el-GR" sz="2800" dirty="0" smtClean="0">
                <a:latin typeface="+mj-lt"/>
                <a:cs typeface="Palatino Linotype"/>
              </a:rPr>
              <a:t>Θέματα </a:t>
            </a:r>
            <a:r>
              <a:rPr lang="el-GR" sz="2800" dirty="0">
                <a:latin typeface="+mj-lt"/>
                <a:cs typeface="Palatino Linotype"/>
              </a:rPr>
              <a:t>ορθόδοξης πίστης.</a:t>
            </a:r>
          </a:p>
          <a:p>
            <a:pPr algn="just"/>
            <a:r>
              <a:rPr lang="el-GR" sz="2800" dirty="0" smtClean="0">
                <a:latin typeface="+mj-lt"/>
                <a:cs typeface="Palatino Linotype"/>
              </a:rPr>
              <a:t>Θέματα </a:t>
            </a:r>
            <a:r>
              <a:rPr lang="el-GR" sz="2800" dirty="0">
                <a:latin typeface="+mj-lt"/>
                <a:cs typeface="Palatino Linotype"/>
              </a:rPr>
              <a:t>Χριστολογίας (με αφορμή την υπεράσπιση της προσκύνησης των εικόνων).</a:t>
            </a:r>
          </a:p>
          <a:p>
            <a:pPr algn="just"/>
            <a:r>
              <a:rPr lang="el-GR" sz="2800" dirty="0" smtClean="0">
                <a:latin typeface="+mj-lt"/>
                <a:cs typeface="Palatino Linotype"/>
              </a:rPr>
              <a:t>Βασικές </a:t>
            </a:r>
            <a:r>
              <a:rPr lang="el-GR" sz="2800" dirty="0">
                <a:latin typeface="+mj-lt"/>
                <a:cs typeface="Palatino Linotype"/>
              </a:rPr>
              <a:t>πτυχές της Χριστολογίας της: η Ενανθρώπηση του Θεού-Λόγου και το σωτηριολογικό έργο Του.</a:t>
            </a:r>
          </a:p>
        </p:txBody>
      </p:sp>
    </p:spTree>
    <p:extLst>
      <p:ext uri="{BB962C8B-B14F-4D97-AF65-F5344CB8AC3E}">
        <p14:creationId xmlns:p14="http://schemas.microsoft.com/office/powerpoint/2010/main" val="2849294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600" dirty="0"/>
              <a:t>(Γ) Η δογματική θεολογία της </a:t>
            </a:r>
            <a:r>
              <a:rPr lang="el-GR" sz="3600" dirty="0" smtClean="0"/>
              <a:t>Κασσιανής</a:t>
            </a: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 algn="just">
              <a:buAutoNum type="arabicPeriod"/>
            </a:pPr>
            <a:r>
              <a:rPr lang="el-GR" sz="2800" dirty="0">
                <a:latin typeface="+mj-lt"/>
                <a:cs typeface="Palatino Linotype"/>
              </a:rPr>
              <a:t>Η διδασκαλία περί της Αγίας Τριάδος</a:t>
            </a:r>
          </a:p>
          <a:p>
            <a:pPr algn="just"/>
            <a:r>
              <a:rPr lang="el-GR" sz="2800" dirty="0" smtClean="0">
                <a:latin typeface="+mj-lt"/>
                <a:cs typeface="Palatino Linotype"/>
              </a:rPr>
              <a:t>Τονίζει </a:t>
            </a:r>
            <a:r>
              <a:rPr lang="el-GR" sz="2800" dirty="0">
                <a:latin typeface="+mj-lt"/>
                <a:cs typeface="Palatino Linotype"/>
              </a:rPr>
              <a:t>τον Ευαγγελισμό ως αποκάλυψη του Τριαδικού Θεού.</a:t>
            </a:r>
          </a:p>
          <a:p>
            <a:pPr algn="just"/>
            <a:r>
              <a:rPr lang="el-GR" sz="2800" dirty="0" smtClean="0">
                <a:latin typeface="+mj-lt"/>
                <a:cs typeface="Palatino Linotype"/>
              </a:rPr>
              <a:t>Τονίζει </a:t>
            </a:r>
            <a:r>
              <a:rPr lang="el-GR" sz="2800" dirty="0">
                <a:latin typeface="+mj-lt"/>
                <a:cs typeface="Palatino Linotype"/>
              </a:rPr>
              <a:t>την ισότητα και ομοουσιότητα των Προσώπων της Αγίας Τριάδος.</a:t>
            </a:r>
          </a:p>
          <a:p>
            <a:pPr algn="just"/>
            <a:r>
              <a:rPr lang="el-GR" sz="2800" dirty="0" smtClean="0">
                <a:latin typeface="+mj-lt"/>
                <a:cs typeface="Palatino Linotype"/>
              </a:rPr>
              <a:t>Προβάλλει </a:t>
            </a:r>
            <a:r>
              <a:rPr lang="el-GR" sz="2800" dirty="0">
                <a:latin typeface="+mj-lt"/>
                <a:cs typeface="Palatino Linotype"/>
              </a:rPr>
              <a:t>τη σωτηριολογική διάσταση στο έργο του Τριαδικού Θεού.</a:t>
            </a:r>
          </a:p>
        </p:txBody>
      </p:sp>
    </p:spTree>
    <p:extLst>
      <p:ext uri="{BB962C8B-B14F-4D97-AF65-F5344CB8AC3E}">
        <p14:creationId xmlns:p14="http://schemas.microsoft.com/office/powerpoint/2010/main" val="3895109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1583</TotalTime>
  <Words>1077</Words>
  <Application>Microsoft Office PowerPoint</Application>
  <PresentationFormat>On-screen Show (4:3)</PresentationFormat>
  <Paragraphs>164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ＭＳ Ｐゴシック</vt:lpstr>
      <vt:lpstr>Arial</vt:lpstr>
      <vt:lpstr>Calibri</vt:lpstr>
      <vt:lpstr>Palatino Linotype</vt:lpstr>
      <vt:lpstr>Wingdings</vt:lpstr>
      <vt:lpstr>Θέμα του Office</vt:lpstr>
      <vt:lpstr>Ιστορία και Θεολογία των Εκκλησιαστικών Ύμνων</vt:lpstr>
      <vt:lpstr>Θέματα Θεολογίας των εκκλησιαστικών ύμνων</vt:lpstr>
      <vt:lpstr>1. Η Χριστολογία του Μικρού Αποδείπνου (που προηγείται του Κανόνα)</vt:lpstr>
      <vt:lpstr>2. Η Χριστολογία του Κανόνα του Ακαθίστου ύμνου</vt:lpstr>
      <vt:lpstr>3. Η Χριστολογία των Οίκων του Ακαθίστου ύμνου</vt:lpstr>
      <vt:lpstr>(Β) Η θεολογία των ύμνων της μελωδού Κασσιανής (εισαγωγικά)</vt:lpstr>
      <vt:lpstr>(συνέχεια)</vt:lpstr>
      <vt:lpstr>(συνέχεια)</vt:lpstr>
      <vt:lpstr>(Γ) Η δογματική θεολογία της Κασσιανής</vt:lpstr>
      <vt:lpstr>(συνέχεια)</vt:lpstr>
      <vt:lpstr>(συνέχεια)</vt:lpstr>
      <vt:lpstr>(συνέχεια)</vt:lpstr>
      <vt:lpstr>(συνέχεια)</vt:lpstr>
      <vt:lpstr>(συνέχεια)</vt:lpstr>
      <vt:lpstr>(Δ) Η ηθική θεολογία της Κασσιανής</vt:lpstr>
      <vt:lpstr>(συνέχεια)</vt:lpstr>
      <vt:lpstr>(Γ) Βίωση του Πάθους και της Ανάστασης κατά την υμνογραφία της Μ. Εβδομάδας.</vt:lpstr>
      <vt:lpstr>(συνέχεια)</vt:lpstr>
      <vt:lpstr>Τέλος Ενότητας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giannis</cp:lastModifiedBy>
  <cp:revision>186</cp:revision>
  <dcterms:created xsi:type="dcterms:W3CDTF">2012-09-06T09:03:05Z</dcterms:created>
  <dcterms:modified xsi:type="dcterms:W3CDTF">2015-09-23T14:10:21Z</dcterms:modified>
</cp:coreProperties>
</file>