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5.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6.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4"/>
  </p:notesMasterIdLst>
  <p:sldIdLst>
    <p:sldId id="256" r:id="rId3"/>
    <p:sldId id="385" r:id="rId4"/>
    <p:sldId id="386" r:id="rId5"/>
    <p:sldId id="387" r:id="rId6"/>
    <p:sldId id="388" r:id="rId7"/>
    <p:sldId id="411" r:id="rId8"/>
    <p:sldId id="390" r:id="rId9"/>
    <p:sldId id="391" r:id="rId10"/>
    <p:sldId id="392" r:id="rId11"/>
    <p:sldId id="393" r:id="rId12"/>
    <p:sldId id="394" r:id="rId13"/>
    <p:sldId id="395" r:id="rId14"/>
    <p:sldId id="396" r:id="rId15"/>
    <p:sldId id="397" r:id="rId16"/>
    <p:sldId id="398" r:id="rId17"/>
    <p:sldId id="400" r:id="rId18"/>
    <p:sldId id="401" r:id="rId19"/>
    <p:sldId id="402" r:id="rId20"/>
    <p:sldId id="403" r:id="rId21"/>
    <p:sldId id="404" r:id="rId22"/>
    <p:sldId id="412" r:id="rId23"/>
    <p:sldId id="413" r:id="rId24"/>
    <p:sldId id="407" r:id="rId25"/>
    <p:sldId id="414" r:id="rId26"/>
    <p:sldId id="408" r:id="rId27"/>
    <p:sldId id="378" r:id="rId28"/>
    <p:sldId id="379" r:id="rId29"/>
    <p:sldId id="380" r:id="rId30"/>
    <p:sldId id="381" r:id="rId31"/>
    <p:sldId id="382" r:id="rId32"/>
    <p:sldId id="383" r:id="rId33"/>
  </p:sldIdLst>
  <p:sldSz cx="9144000" cy="6858000" type="screen4x3"/>
  <p:notesSz cx="6858000" cy="9144000"/>
  <p:custDataLst>
    <p:tags r:id="rId3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85"/>
            <p14:sldId id="386"/>
            <p14:sldId id="387"/>
            <p14:sldId id="388"/>
            <p14:sldId id="411"/>
            <p14:sldId id="390"/>
            <p14:sldId id="391"/>
            <p14:sldId id="392"/>
            <p14:sldId id="393"/>
            <p14:sldId id="394"/>
            <p14:sldId id="395"/>
            <p14:sldId id="396"/>
            <p14:sldId id="397"/>
            <p14:sldId id="398"/>
            <p14:sldId id="400"/>
            <p14:sldId id="401"/>
            <p14:sldId id="402"/>
            <p14:sldId id="403"/>
            <p14:sldId id="404"/>
            <p14:sldId id="412"/>
            <p14:sldId id="413"/>
            <p14:sldId id="407"/>
            <p14:sldId id="414"/>
            <p14:sldId id="408"/>
            <p14:sldId id="378"/>
            <p14:sldId id="379"/>
            <p14:sldId id="380"/>
            <p14:sldId id="381"/>
            <p14:sldId id="382"/>
            <p14:sldId id="38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CFF"/>
    <a:srgbClr val="F4F6FA"/>
    <a:srgbClr val="EFF2F7"/>
    <a:srgbClr val="E8ECF4"/>
    <a:srgbClr val="E7F6FF"/>
    <a:srgbClr val="ABB1BF"/>
    <a:srgbClr val="000000"/>
    <a:srgbClr val="E6EAF2"/>
    <a:srgbClr val="5075BC"/>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30" autoAdjust="0"/>
    <p:restoredTop sz="94533" autoAdjust="0"/>
  </p:normalViewPr>
  <p:slideViewPr>
    <p:cSldViewPr>
      <p:cViewPr varScale="1">
        <p:scale>
          <a:sx n="106" d="100"/>
          <a:sy n="106" d="100"/>
        </p:scale>
        <p:origin x="-102" y="-132"/>
      </p:cViewPr>
      <p:guideLst>
        <p:guide orient="horz" pos="2160"/>
        <p:guide pos="2880"/>
      </p:guideLst>
    </p:cSldViewPr>
  </p:slideViewPr>
  <p:outlineViewPr>
    <p:cViewPr>
      <p:scale>
        <a:sx n="33" d="100"/>
        <a:sy n="33" d="100"/>
      </p:scale>
      <p:origin x="0" y="-77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6E1A1F-2AD1-4DC0-820F-0F5E704455DE}" type="doc">
      <dgm:prSet loTypeId="urn:microsoft.com/office/officeart/2005/8/layout/process4" loCatId="process" qsTypeId="urn:microsoft.com/office/officeart/2005/8/quickstyle/simple1" qsCatId="simple" csTypeId="urn:microsoft.com/office/officeart/2005/8/colors/accent0_3" csCatId="mainScheme" phldr="1"/>
      <dgm:spPr/>
      <dgm:t>
        <a:bodyPr/>
        <a:lstStyle/>
        <a:p>
          <a:endParaRPr lang="el-GR"/>
        </a:p>
      </dgm:t>
    </dgm:pt>
    <dgm:pt modelId="{2CB885BC-F220-43BA-9A2E-43285C23E90E}">
      <dgm:prSet phldrT="[Text]"/>
      <dgm:spPr/>
      <dgm:t>
        <a:bodyPr/>
        <a:lstStyle/>
        <a:p>
          <a:r>
            <a:rPr lang="el-GR" dirty="0" smtClean="0"/>
            <a:t>Κοινό Ευρωπαϊκό Πλαίσιο Αναφοράς</a:t>
          </a:r>
          <a:endParaRPr lang="el-GR" dirty="0"/>
        </a:p>
      </dgm:t>
    </dgm:pt>
    <dgm:pt modelId="{CED2E9A4-E585-478E-BEC5-47C085045F91}" type="parTrans" cxnId="{0345243E-D326-408B-A0A0-7F3725189BA2}">
      <dgm:prSet/>
      <dgm:spPr/>
      <dgm:t>
        <a:bodyPr/>
        <a:lstStyle/>
        <a:p>
          <a:endParaRPr lang="el-GR"/>
        </a:p>
      </dgm:t>
    </dgm:pt>
    <dgm:pt modelId="{E1A89868-4046-40B8-9BBB-7A4D5139EF92}" type="sibTrans" cxnId="{0345243E-D326-408B-A0A0-7F3725189BA2}">
      <dgm:prSet/>
      <dgm:spPr/>
      <dgm:t>
        <a:bodyPr/>
        <a:lstStyle/>
        <a:p>
          <a:endParaRPr lang="el-GR"/>
        </a:p>
      </dgm:t>
    </dgm:pt>
    <dgm:pt modelId="{D717B2C8-F629-4D62-8764-BE8BDF49F8E8}">
      <dgm:prSet phldrT="[Text]"/>
      <dgm:spPr/>
      <dgm:t>
        <a:bodyPr/>
        <a:lstStyle/>
        <a:p>
          <a:r>
            <a:rPr lang="el-GR" dirty="0" smtClean="0"/>
            <a:t>Κοινή Κλίμακα Αναφοράς</a:t>
          </a:r>
          <a:endParaRPr lang="el-GR" dirty="0"/>
        </a:p>
      </dgm:t>
    </dgm:pt>
    <dgm:pt modelId="{BC1D3C56-1552-43EC-A212-44940D801D4C}" type="parTrans" cxnId="{D081C451-AB47-4E79-8695-F2FEB2C7145C}">
      <dgm:prSet/>
      <dgm:spPr/>
      <dgm:t>
        <a:bodyPr/>
        <a:lstStyle/>
        <a:p>
          <a:endParaRPr lang="el-GR"/>
        </a:p>
      </dgm:t>
    </dgm:pt>
    <dgm:pt modelId="{BAB64ED2-0624-4639-8791-870A294A7F93}" type="sibTrans" cxnId="{D081C451-AB47-4E79-8695-F2FEB2C7145C}">
      <dgm:prSet/>
      <dgm:spPr/>
      <dgm:t>
        <a:bodyPr/>
        <a:lstStyle/>
        <a:p>
          <a:endParaRPr lang="el-GR"/>
        </a:p>
      </dgm:t>
    </dgm:pt>
    <dgm:pt modelId="{81DCD6D3-1BFA-40C4-84FB-7EFED7E42C40}">
      <dgm:prSet phldrT="[Text]"/>
      <dgm:spPr/>
      <dgm:t>
        <a:bodyPr/>
        <a:lstStyle/>
        <a:p>
          <a:r>
            <a:rPr lang="el-GR" dirty="0" smtClean="0"/>
            <a:t>Ευρωπαϊκό </a:t>
          </a:r>
          <a:r>
            <a:rPr lang="en-GB" dirty="0" smtClean="0"/>
            <a:t>Portfolio </a:t>
          </a:r>
          <a:r>
            <a:rPr lang="el-GR" dirty="0" smtClean="0"/>
            <a:t>Γλωσσών</a:t>
          </a:r>
          <a:endParaRPr lang="el-GR" dirty="0"/>
        </a:p>
      </dgm:t>
    </dgm:pt>
    <dgm:pt modelId="{667BFBEB-1FEF-40D5-9D2D-FE064D605AE0}" type="parTrans" cxnId="{998306BF-6381-41AF-AA91-EC4227F46CE7}">
      <dgm:prSet/>
      <dgm:spPr/>
      <dgm:t>
        <a:bodyPr/>
        <a:lstStyle/>
        <a:p>
          <a:endParaRPr lang="el-GR"/>
        </a:p>
      </dgm:t>
    </dgm:pt>
    <dgm:pt modelId="{EF2DA521-72EA-4935-ACED-5FD26EA40892}" type="sibTrans" cxnId="{998306BF-6381-41AF-AA91-EC4227F46CE7}">
      <dgm:prSet/>
      <dgm:spPr/>
      <dgm:t>
        <a:bodyPr/>
        <a:lstStyle/>
        <a:p>
          <a:endParaRPr lang="el-GR"/>
        </a:p>
      </dgm:t>
    </dgm:pt>
    <dgm:pt modelId="{6C46CCA6-9E83-491A-85CB-E35F27FCF430}" type="pres">
      <dgm:prSet presAssocID="{9C6E1A1F-2AD1-4DC0-820F-0F5E704455DE}" presName="Name0" presStyleCnt="0">
        <dgm:presLayoutVars>
          <dgm:dir/>
          <dgm:animLvl val="lvl"/>
          <dgm:resizeHandles val="exact"/>
        </dgm:presLayoutVars>
      </dgm:prSet>
      <dgm:spPr/>
      <dgm:t>
        <a:bodyPr/>
        <a:lstStyle/>
        <a:p>
          <a:endParaRPr lang="en-US"/>
        </a:p>
      </dgm:t>
    </dgm:pt>
    <dgm:pt modelId="{CB7184A2-C341-47E2-98BA-1FB9305A6453}" type="pres">
      <dgm:prSet presAssocID="{81DCD6D3-1BFA-40C4-84FB-7EFED7E42C40}" presName="boxAndChildren" presStyleCnt="0"/>
      <dgm:spPr/>
    </dgm:pt>
    <dgm:pt modelId="{6BEEE9DD-A8A2-4E9B-819F-AE11A994C2D9}" type="pres">
      <dgm:prSet presAssocID="{81DCD6D3-1BFA-40C4-84FB-7EFED7E42C40}" presName="parentTextBox" presStyleLbl="node1" presStyleIdx="0" presStyleCnt="3"/>
      <dgm:spPr/>
      <dgm:t>
        <a:bodyPr/>
        <a:lstStyle/>
        <a:p>
          <a:endParaRPr lang="el-GR"/>
        </a:p>
      </dgm:t>
    </dgm:pt>
    <dgm:pt modelId="{4B1917F7-F0DB-4919-A1EF-C45CEA57B196}" type="pres">
      <dgm:prSet presAssocID="{BAB64ED2-0624-4639-8791-870A294A7F93}" presName="sp" presStyleCnt="0"/>
      <dgm:spPr/>
    </dgm:pt>
    <dgm:pt modelId="{51B45CB5-8F26-49C9-A7CD-274AA5A7647B}" type="pres">
      <dgm:prSet presAssocID="{D717B2C8-F629-4D62-8764-BE8BDF49F8E8}" presName="arrowAndChildren" presStyleCnt="0"/>
      <dgm:spPr/>
    </dgm:pt>
    <dgm:pt modelId="{8E4A1713-C052-4357-A5BE-178AD94E749D}" type="pres">
      <dgm:prSet presAssocID="{D717B2C8-F629-4D62-8764-BE8BDF49F8E8}" presName="parentTextArrow" presStyleLbl="node1" presStyleIdx="1" presStyleCnt="3"/>
      <dgm:spPr/>
      <dgm:t>
        <a:bodyPr/>
        <a:lstStyle/>
        <a:p>
          <a:endParaRPr lang="el-GR"/>
        </a:p>
      </dgm:t>
    </dgm:pt>
    <dgm:pt modelId="{259F1078-5CBD-484B-9832-50675F8AC94E}" type="pres">
      <dgm:prSet presAssocID="{E1A89868-4046-40B8-9BBB-7A4D5139EF92}" presName="sp" presStyleCnt="0"/>
      <dgm:spPr/>
    </dgm:pt>
    <dgm:pt modelId="{2FA94BDB-D5AF-4C8B-A761-360A6CB758B8}" type="pres">
      <dgm:prSet presAssocID="{2CB885BC-F220-43BA-9A2E-43285C23E90E}" presName="arrowAndChildren" presStyleCnt="0"/>
      <dgm:spPr/>
    </dgm:pt>
    <dgm:pt modelId="{DD84A909-6EFF-4C18-BC1B-FB011BBC4779}" type="pres">
      <dgm:prSet presAssocID="{2CB885BC-F220-43BA-9A2E-43285C23E90E}" presName="parentTextArrow" presStyleLbl="node1" presStyleIdx="2" presStyleCnt="3"/>
      <dgm:spPr/>
      <dgm:t>
        <a:bodyPr/>
        <a:lstStyle/>
        <a:p>
          <a:endParaRPr lang="el-GR"/>
        </a:p>
      </dgm:t>
    </dgm:pt>
  </dgm:ptLst>
  <dgm:cxnLst>
    <dgm:cxn modelId="{998306BF-6381-41AF-AA91-EC4227F46CE7}" srcId="{9C6E1A1F-2AD1-4DC0-820F-0F5E704455DE}" destId="{81DCD6D3-1BFA-40C4-84FB-7EFED7E42C40}" srcOrd="2" destOrd="0" parTransId="{667BFBEB-1FEF-40D5-9D2D-FE064D605AE0}" sibTransId="{EF2DA521-72EA-4935-ACED-5FD26EA40892}"/>
    <dgm:cxn modelId="{3716FC8C-B236-4CF2-B02B-3CDFEDF8E3D9}" type="presOf" srcId="{9C6E1A1F-2AD1-4DC0-820F-0F5E704455DE}" destId="{6C46CCA6-9E83-491A-85CB-E35F27FCF430}" srcOrd="0" destOrd="0" presId="urn:microsoft.com/office/officeart/2005/8/layout/process4"/>
    <dgm:cxn modelId="{1BB7A631-445F-42A6-9BB2-F93F96FCCBA3}" type="presOf" srcId="{2CB885BC-F220-43BA-9A2E-43285C23E90E}" destId="{DD84A909-6EFF-4C18-BC1B-FB011BBC4779}" srcOrd="0" destOrd="0" presId="urn:microsoft.com/office/officeart/2005/8/layout/process4"/>
    <dgm:cxn modelId="{89FBB949-8530-42D6-8360-98D7AD6B904E}" type="presOf" srcId="{81DCD6D3-1BFA-40C4-84FB-7EFED7E42C40}" destId="{6BEEE9DD-A8A2-4E9B-819F-AE11A994C2D9}" srcOrd="0" destOrd="0" presId="urn:microsoft.com/office/officeart/2005/8/layout/process4"/>
    <dgm:cxn modelId="{0345243E-D326-408B-A0A0-7F3725189BA2}" srcId="{9C6E1A1F-2AD1-4DC0-820F-0F5E704455DE}" destId="{2CB885BC-F220-43BA-9A2E-43285C23E90E}" srcOrd="0" destOrd="0" parTransId="{CED2E9A4-E585-478E-BEC5-47C085045F91}" sibTransId="{E1A89868-4046-40B8-9BBB-7A4D5139EF92}"/>
    <dgm:cxn modelId="{D081C451-AB47-4E79-8695-F2FEB2C7145C}" srcId="{9C6E1A1F-2AD1-4DC0-820F-0F5E704455DE}" destId="{D717B2C8-F629-4D62-8764-BE8BDF49F8E8}" srcOrd="1" destOrd="0" parTransId="{BC1D3C56-1552-43EC-A212-44940D801D4C}" sibTransId="{BAB64ED2-0624-4639-8791-870A294A7F93}"/>
    <dgm:cxn modelId="{1D953F26-C3EC-4B8A-9E4A-5F6CAA02D3EA}" type="presOf" srcId="{D717B2C8-F629-4D62-8764-BE8BDF49F8E8}" destId="{8E4A1713-C052-4357-A5BE-178AD94E749D}" srcOrd="0" destOrd="0" presId="urn:microsoft.com/office/officeart/2005/8/layout/process4"/>
    <dgm:cxn modelId="{3FCB2EB6-2270-4E71-9D53-F66F1B8A129C}" type="presParOf" srcId="{6C46CCA6-9E83-491A-85CB-E35F27FCF430}" destId="{CB7184A2-C341-47E2-98BA-1FB9305A6453}" srcOrd="0" destOrd="0" presId="urn:microsoft.com/office/officeart/2005/8/layout/process4"/>
    <dgm:cxn modelId="{F27C35C3-E215-4CCA-B322-1AB3942C1A0C}" type="presParOf" srcId="{CB7184A2-C341-47E2-98BA-1FB9305A6453}" destId="{6BEEE9DD-A8A2-4E9B-819F-AE11A994C2D9}" srcOrd="0" destOrd="0" presId="urn:microsoft.com/office/officeart/2005/8/layout/process4"/>
    <dgm:cxn modelId="{95427BA4-6576-4E10-B682-630F5C23655A}" type="presParOf" srcId="{6C46CCA6-9E83-491A-85CB-E35F27FCF430}" destId="{4B1917F7-F0DB-4919-A1EF-C45CEA57B196}" srcOrd="1" destOrd="0" presId="urn:microsoft.com/office/officeart/2005/8/layout/process4"/>
    <dgm:cxn modelId="{9DD2E94B-2C85-45DA-858D-CAE7268D9C99}" type="presParOf" srcId="{6C46CCA6-9E83-491A-85CB-E35F27FCF430}" destId="{51B45CB5-8F26-49C9-A7CD-274AA5A7647B}" srcOrd="2" destOrd="0" presId="urn:microsoft.com/office/officeart/2005/8/layout/process4"/>
    <dgm:cxn modelId="{A7C3D4AA-A749-432B-946E-0A2620080B8F}" type="presParOf" srcId="{51B45CB5-8F26-49C9-A7CD-274AA5A7647B}" destId="{8E4A1713-C052-4357-A5BE-178AD94E749D}" srcOrd="0" destOrd="0" presId="urn:microsoft.com/office/officeart/2005/8/layout/process4"/>
    <dgm:cxn modelId="{0839F462-EA87-45E1-A36C-312A187B9C6A}" type="presParOf" srcId="{6C46CCA6-9E83-491A-85CB-E35F27FCF430}" destId="{259F1078-5CBD-484B-9832-50675F8AC94E}" srcOrd="3" destOrd="0" presId="urn:microsoft.com/office/officeart/2005/8/layout/process4"/>
    <dgm:cxn modelId="{2E507FFA-C7A4-448F-8C77-EEDB6DA69042}" type="presParOf" srcId="{6C46CCA6-9E83-491A-85CB-E35F27FCF430}" destId="{2FA94BDB-D5AF-4C8B-A761-360A6CB758B8}" srcOrd="4" destOrd="0" presId="urn:microsoft.com/office/officeart/2005/8/layout/process4"/>
    <dgm:cxn modelId="{176CA1DE-883A-47A6-A6CC-77BEA012E5B1}" type="presParOf" srcId="{2FA94BDB-D5AF-4C8B-A761-360A6CB758B8}" destId="{DD84A909-6EFF-4C18-BC1B-FB011BBC477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EEE9DD-A8A2-4E9B-819F-AE11A994C2D9}">
      <dsp:nvSpPr>
        <dsp:cNvPr id="0" name=""/>
        <dsp:cNvSpPr/>
      </dsp:nvSpPr>
      <dsp:spPr>
        <a:xfrm>
          <a:off x="0" y="3406931"/>
          <a:ext cx="8229600" cy="1118230"/>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l-GR" sz="3900" kern="1200" dirty="0" smtClean="0"/>
            <a:t>Ευρωπαϊκό </a:t>
          </a:r>
          <a:r>
            <a:rPr lang="en-GB" sz="3900" kern="1200" dirty="0" smtClean="0"/>
            <a:t>Portfolio </a:t>
          </a:r>
          <a:r>
            <a:rPr lang="el-GR" sz="3900" kern="1200" dirty="0" smtClean="0"/>
            <a:t>Γλωσσών</a:t>
          </a:r>
          <a:endParaRPr lang="el-GR" sz="3900" kern="1200" dirty="0"/>
        </a:p>
      </dsp:txBody>
      <dsp:txXfrm>
        <a:off x="0" y="3406931"/>
        <a:ext cx="8229600" cy="1118230"/>
      </dsp:txXfrm>
    </dsp:sp>
    <dsp:sp modelId="{8E4A1713-C052-4357-A5BE-178AD94E749D}">
      <dsp:nvSpPr>
        <dsp:cNvPr id="0" name=""/>
        <dsp:cNvSpPr/>
      </dsp:nvSpPr>
      <dsp:spPr>
        <a:xfrm rot="10800000">
          <a:off x="0" y="1703865"/>
          <a:ext cx="8229600" cy="1719839"/>
        </a:xfrm>
        <a:prstGeom prst="upArrowCallou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l-GR" sz="3900" kern="1200" dirty="0" smtClean="0"/>
            <a:t>Κοινή Κλίμακα Αναφοράς</a:t>
          </a:r>
          <a:endParaRPr lang="el-GR" sz="3900" kern="1200" dirty="0"/>
        </a:p>
      </dsp:txBody>
      <dsp:txXfrm rot="10800000">
        <a:off x="0" y="1703865"/>
        <a:ext cx="8229600" cy="1117500"/>
      </dsp:txXfrm>
    </dsp:sp>
    <dsp:sp modelId="{DD84A909-6EFF-4C18-BC1B-FB011BBC4779}">
      <dsp:nvSpPr>
        <dsp:cNvPr id="0" name=""/>
        <dsp:cNvSpPr/>
      </dsp:nvSpPr>
      <dsp:spPr>
        <a:xfrm rot="10800000">
          <a:off x="0" y="799"/>
          <a:ext cx="8229600" cy="1719839"/>
        </a:xfrm>
        <a:prstGeom prst="upArrowCallou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l-GR" sz="3900" kern="1200" dirty="0" smtClean="0"/>
            <a:t>Κοινό Ευρωπαϊκό Πλαίσιο Αναφοράς</a:t>
          </a:r>
          <a:endParaRPr lang="el-GR" sz="3900" kern="1200" dirty="0"/>
        </a:p>
      </dsp:txBody>
      <dsp:txXfrm rot="10800000">
        <a:off x="0" y="799"/>
        <a:ext cx="8229600" cy="111750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20/4/2016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26</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27</a:t>
            </a:fld>
            <a:endParaRPr lang="el-GR" altLang="el-GR"/>
          </a:p>
        </p:txBody>
      </p:sp>
    </p:spTree>
    <p:extLst>
      <p:ext uri="{BB962C8B-B14F-4D97-AF65-F5344CB8AC3E}">
        <p14:creationId xmlns:p14="http://schemas.microsoft.com/office/powerpoint/2010/main" val="3048337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28</a:t>
            </a:fld>
            <a:endParaRPr lang="el-GR" altLang="el-GR"/>
          </a:p>
        </p:txBody>
      </p:sp>
    </p:spTree>
    <p:extLst>
      <p:ext uri="{BB962C8B-B14F-4D97-AF65-F5344CB8AC3E}">
        <p14:creationId xmlns:p14="http://schemas.microsoft.com/office/powerpoint/2010/main" val="3257060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29</a:t>
            </a:fld>
            <a:endParaRPr lang="el-GR" altLang="el-GR"/>
          </a:p>
        </p:txBody>
      </p:sp>
    </p:spTree>
    <p:extLst>
      <p:ext uri="{BB962C8B-B14F-4D97-AF65-F5344CB8AC3E}">
        <p14:creationId xmlns:p14="http://schemas.microsoft.com/office/powerpoint/2010/main" val="1309984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30</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31</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000" baseline="0" dirty="0" smtClean="0">
                <a:solidFill>
                  <a:srgbClr val="5075BC"/>
                </a:solidFill>
              </a:rPr>
              <a:t>The European Language Portfolio</a:t>
            </a:r>
          </a:p>
        </p:txBody>
      </p:sp>
      <p:pic>
        <p:nvPicPr>
          <p:cNvPr id="6" name="Picture 5"/>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000" baseline="0" dirty="0" smtClean="0">
                <a:solidFill>
                  <a:srgbClr val="5075BC"/>
                </a:solidFill>
              </a:rPr>
              <a:t>The European Language Portfolio</a:t>
            </a:r>
          </a:p>
        </p:txBody>
      </p:sp>
      <p:pic>
        <p:nvPicPr>
          <p:cNvPr id="6" name="Picture 5"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000" baseline="0" dirty="0" smtClean="0">
                <a:solidFill>
                  <a:srgbClr val="5075BC"/>
                </a:solidFill>
              </a:rPr>
              <a:t>The European Language Portfolio</a:t>
            </a: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000" baseline="0" dirty="0" smtClean="0">
                <a:solidFill>
                  <a:srgbClr val="5075BC"/>
                </a:solidFill>
              </a:rPr>
              <a:t>The European Language Portfolio</a:t>
            </a:r>
          </a:p>
        </p:txBody>
      </p:sp>
      <p:pic>
        <p:nvPicPr>
          <p:cNvPr id="9" name="Picture 8"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000" baseline="0" dirty="0" smtClean="0">
                <a:solidFill>
                  <a:srgbClr val="5075BC"/>
                </a:solidFill>
              </a:rPr>
              <a:t>The European Language Portfolio</a:t>
            </a:r>
          </a:p>
        </p:txBody>
      </p:sp>
      <p:pic>
        <p:nvPicPr>
          <p:cNvPr id="5" name="Picture 4"/>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000" baseline="0" dirty="0" smtClean="0">
                <a:solidFill>
                  <a:srgbClr val="5075BC"/>
                </a:solidFill>
              </a:rPr>
              <a:t>The European Language Portfolio</a:t>
            </a:r>
          </a:p>
        </p:txBody>
      </p:sp>
      <p:pic>
        <p:nvPicPr>
          <p:cNvPr id="8" name="Picture 7"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000" baseline="0" dirty="0" smtClean="0">
                <a:solidFill>
                  <a:srgbClr val="5075BC"/>
                </a:solidFill>
              </a:rPr>
              <a:t>The European Language Portfolio</a:t>
            </a:r>
          </a:p>
        </p:txBody>
      </p:sp>
      <p:pic>
        <p:nvPicPr>
          <p:cNvPr id="7" name="Picture 6"/>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3"/>
    </p:custDataLst>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2.gif"/><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7.jpe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3.xml"/></Relationships>
</file>

<file path=ppt/slides/_rels/slide28.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hyperlink" Target="http://opencourses.uoa.gr/courses/ENL13/" TargetMode="Externa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31.xml"/><Relationship Id="rId7" Type="http://schemas.openxmlformats.org/officeDocument/2006/relationships/hyperlink" Target="%5b1%5d%20http:/creativecommons.org/licenses/by-nc-sa/4.0/" TargetMode="Externa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32.xml"/></Relationships>
</file>

<file path=ppt/slides/_rels/slide31.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custDataLst>
              <p:tags r:id="rId2"/>
            </p:custDataLst>
          </p:nvPr>
        </p:nvSpPr>
        <p:spPr>
          <a:xfrm>
            <a:off x="685800" y="2006575"/>
            <a:ext cx="7772400" cy="1470025"/>
          </a:xfrm>
        </p:spPr>
        <p:txBody>
          <a:bodyPr>
            <a:normAutofit/>
          </a:bodyPr>
          <a:lstStyle/>
          <a:p>
            <a:r>
              <a:rPr lang="en-GB" sz="4000" dirty="0" smtClean="0">
                <a:solidFill>
                  <a:srgbClr val="5075BC"/>
                </a:solidFill>
              </a:rPr>
              <a:t>European Perspectives in Language Teaching, Learning, Assessment </a:t>
            </a:r>
            <a:endParaRPr lang="en-GB" sz="4000" dirty="0">
              <a:solidFill>
                <a:srgbClr val="5075BC"/>
              </a:solidFill>
            </a:endParaRPr>
          </a:p>
        </p:txBody>
      </p:sp>
      <p:sp>
        <p:nvSpPr>
          <p:cNvPr id="3" name="Υπότιτλος 2"/>
          <p:cNvSpPr>
            <a:spLocks noGrp="1"/>
          </p:cNvSpPr>
          <p:nvPr>
            <p:ph type="subTitle" idx="1"/>
            <p:custDataLst>
              <p:tags r:id="rId3"/>
            </p:custDataLst>
          </p:nvPr>
        </p:nvSpPr>
        <p:spPr>
          <a:xfrm>
            <a:off x="683568" y="3384822"/>
            <a:ext cx="7632848" cy="2780481"/>
          </a:xfrm>
        </p:spPr>
        <p:txBody>
          <a:bodyPr>
            <a:noAutofit/>
          </a:bodyPr>
          <a:lstStyle/>
          <a:p>
            <a:r>
              <a:rPr lang="en-GB" sz="2800" dirty="0">
                <a:solidFill>
                  <a:srgbClr val="5075BC"/>
                </a:solidFill>
                <a:latin typeface="+mj-lt"/>
                <a:ea typeface="+mj-ea"/>
                <a:cs typeface="+mj-cs"/>
              </a:rPr>
              <a:t>The European </a:t>
            </a:r>
            <a:r>
              <a:rPr lang="en-GB" sz="2800">
                <a:solidFill>
                  <a:srgbClr val="5075BC"/>
                </a:solidFill>
                <a:latin typeface="+mj-lt"/>
                <a:ea typeface="+mj-ea"/>
                <a:cs typeface="+mj-cs"/>
              </a:rPr>
              <a:t>Language </a:t>
            </a:r>
            <a:r>
              <a:rPr lang="en-GB" sz="2800" smtClean="0">
                <a:solidFill>
                  <a:srgbClr val="5075BC"/>
                </a:solidFill>
                <a:latin typeface="+mj-lt"/>
                <a:ea typeface="+mj-ea"/>
                <a:cs typeface="+mj-cs"/>
              </a:rPr>
              <a:t>Portfolio: </a:t>
            </a:r>
            <a:r>
              <a:rPr lang="en-GB" sz="2800" dirty="0">
                <a:solidFill>
                  <a:srgbClr val="5075BC"/>
                </a:solidFill>
                <a:latin typeface="+mj-lt"/>
                <a:ea typeface="+mj-ea"/>
                <a:cs typeface="+mj-cs"/>
              </a:rPr>
              <a:t/>
            </a:r>
            <a:br>
              <a:rPr lang="en-GB" sz="2800" dirty="0">
                <a:solidFill>
                  <a:srgbClr val="5075BC"/>
                </a:solidFill>
                <a:latin typeface="+mj-lt"/>
                <a:ea typeface="+mj-ea"/>
                <a:cs typeface="+mj-cs"/>
              </a:rPr>
            </a:br>
            <a:r>
              <a:rPr lang="en-GB" sz="2800" dirty="0">
                <a:solidFill>
                  <a:srgbClr val="5075BC"/>
                </a:solidFill>
                <a:latin typeface="+mj-lt"/>
                <a:ea typeface="+mj-ea"/>
                <a:cs typeface="+mj-cs"/>
              </a:rPr>
              <a:t>What, why and </a:t>
            </a:r>
            <a:r>
              <a:rPr lang="en-GB" sz="2800" dirty="0" smtClean="0">
                <a:solidFill>
                  <a:srgbClr val="5075BC"/>
                </a:solidFill>
                <a:latin typeface="+mj-lt"/>
                <a:ea typeface="+mj-ea"/>
                <a:cs typeface="+mj-cs"/>
              </a:rPr>
              <a:t>how</a:t>
            </a:r>
          </a:p>
          <a:p>
            <a:endParaRPr lang="en-GB" sz="2800" dirty="0">
              <a:solidFill>
                <a:srgbClr val="5075BC"/>
              </a:solidFill>
              <a:latin typeface="+mj-lt"/>
              <a:ea typeface="+mj-ea"/>
              <a:cs typeface="+mj-cs"/>
            </a:endParaRPr>
          </a:p>
          <a:p>
            <a:r>
              <a:rPr lang="en-GB" sz="2800" dirty="0" smtClean="0"/>
              <a:t>Bessie </a:t>
            </a:r>
            <a:r>
              <a:rPr lang="en-GB" sz="2800" dirty="0" err="1" smtClean="0"/>
              <a:t>Dendrinos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bIns="91440" anchor="ctr">
            <a:noAutofit/>
          </a:bodyPr>
          <a:lstStyle/>
          <a:p>
            <a:r>
              <a:rPr lang="el-GR" altLang="en-US" sz="4000" dirty="0"/>
              <a:t>Βασικά χαρακτηριστικά του </a:t>
            </a:r>
            <a:r>
              <a:rPr lang="en-US" altLang="en-US" sz="4000" dirty="0"/>
              <a:t>Portfolio</a:t>
            </a:r>
            <a:endParaRPr lang="el-GR" altLang="en-US" sz="4000" dirty="0"/>
          </a:p>
        </p:txBody>
      </p:sp>
      <p:sp>
        <p:nvSpPr>
          <p:cNvPr id="13315" name="Content Placeholder 2"/>
          <p:cNvSpPr>
            <a:spLocks noGrp="1"/>
          </p:cNvSpPr>
          <p:nvPr>
            <p:ph idx="1"/>
          </p:nvPr>
        </p:nvSpPr>
        <p:spPr/>
        <p:txBody>
          <a:bodyPr>
            <a:noAutofit/>
          </a:bodyPr>
          <a:lstStyle/>
          <a:p>
            <a:r>
              <a:rPr lang="el-GR" altLang="en-US" sz="3000" dirty="0"/>
              <a:t>Αντικατοπτρίζει τους στόχους του Συμβουλίου της </a:t>
            </a:r>
            <a:r>
              <a:rPr lang="el-GR" altLang="en-US" sz="3000" dirty="0" smtClean="0"/>
              <a:t>Ευρώπης.</a:t>
            </a:r>
            <a:endParaRPr lang="el-GR" altLang="en-US" sz="3000" dirty="0"/>
          </a:p>
          <a:p>
            <a:r>
              <a:rPr lang="el-GR" altLang="en-US" sz="3000" dirty="0"/>
              <a:t>Αποτελεί εργαλείο προώθησης του  </a:t>
            </a:r>
            <a:r>
              <a:rPr lang="el-GR" altLang="en-US" sz="3000" b="1" dirty="0" err="1"/>
              <a:t>πολυγλωσσικού</a:t>
            </a:r>
            <a:r>
              <a:rPr lang="el-GR" altLang="en-US" sz="3000" b="1" dirty="0"/>
              <a:t> και  πολυπολιτισμικού </a:t>
            </a:r>
            <a:r>
              <a:rPr lang="el-GR" altLang="en-US" sz="3000" b="1" dirty="0" err="1" smtClean="0"/>
              <a:t>γραμματισμού</a:t>
            </a:r>
            <a:r>
              <a:rPr lang="el-GR" altLang="en-US" sz="3000" b="1" dirty="0" smtClean="0"/>
              <a:t>.</a:t>
            </a:r>
            <a:endParaRPr lang="el-GR" altLang="en-US" sz="3000" b="1" dirty="0"/>
          </a:p>
          <a:p>
            <a:r>
              <a:rPr lang="el-GR" altLang="en-US" sz="3000" dirty="0"/>
              <a:t>Αναπτύσσει κίνητρα εκμάθησης της </a:t>
            </a:r>
            <a:r>
              <a:rPr lang="el-GR" altLang="en-US" sz="3000" dirty="0" smtClean="0"/>
              <a:t>γλώσσας.</a:t>
            </a:r>
            <a:endParaRPr lang="el-GR" altLang="en-US" sz="3000" dirty="0"/>
          </a:p>
          <a:p>
            <a:r>
              <a:rPr lang="el-GR" altLang="en-US" sz="3000" dirty="0"/>
              <a:t>Καλλιεργεί τις δεξιότητες «</a:t>
            </a:r>
            <a:r>
              <a:rPr lang="el-GR" altLang="en-US" sz="3000" b="1" dirty="0"/>
              <a:t>μαθαίνω πώς να μαθαίνω» και «μαθαίνω μέσα από την πράξη</a:t>
            </a:r>
            <a:r>
              <a:rPr lang="el-GR" altLang="en-US" sz="3000" dirty="0" smtClean="0"/>
              <a:t>».</a:t>
            </a:r>
            <a:endParaRPr lang="el-GR" altLang="en-US" sz="3000" dirty="0"/>
          </a:p>
          <a:p>
            <a:endParaRPr lang="el-GR" altLang="en-US" sz="3000" dirty="0"/>
          </a:p>
          <a:p>
            <a:endParaRPr lang="el-GR" altLang="en-US" sz="3000" dirty="0"/>
          </a:p>
        </p:txBody>
      </p:sp>
    </p:spTree>
    <p:extLst>
      <p:ext uri="{BB962C8B-B14F-4D97-AF65-F5344CB8AC3E}">
        <p14:creationId xmlns:p14="http://schemas.microsoft.com/office/powerpoint/2010/main" val="7471345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additive="base">
                                        <p:cTn id="7" dur="5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315">
                                            <p:txEl>
                                              <p:pRg st="1" end="1"/>
                                            </p:txEl>
                                          </p:spTgt>
                                        </p:tgtEl>
                                        <p:attrNameLst>
                                          <p:attrName>style.visibility</p:attrName>
                                        </p:attrNameLst>
                                      </p:cBhvr>
                                      <p:to>
                                        <p:strVal val="visible"/>
                                      </p:to>
                                    </p:set>
                                    <p:anim calcmode="lin" valueType="num">
                                      <p:cBhvr additive="base">
                                        <p:cTn id="13" dur="5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315">
                                            <p:txEl>
                                              <p:pRg st="2" end="2"/>
                                            </p:txEl>
                                          </p:spTgt>
                                        </p:tgtEl>
                                        <p:attrNameLst>
                                          <p:attrName>style.visibility</p:attrName>
                                        </p:attrNameLst>
                                      </p:cBhvr>
                                      <p:to>
                                        <p:strVal val="visible"/>
                                      </p:to>
                                    </p:set>
                                    <p:anim calcmode="lin" valueType="num">
                                      <p:cBhvr additive="base">
                                        <p:cTn id="19" dur="5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315">
                                            <p:txEl>
                                              <p:pRg st="3" end="3"/>
                                            </p:txEl>
                                          </p:spTgt>
                                        </p:tgtEl>
                                        <p:attrNameLst>
                                          <p:attrName>style.visibility</p:attrName>
                                        </p:attrNameLst>
                                      </p:cBhvr>
                                      <p:to>
                                        <p:strVal val="visible"/>
                                      </p:to>
                                    </p:set>
                                    <p:anim calcmode="lin" valueType="num">
                                      <p:cBhvr additive="base">
                                        <p:cTn id="25" dur="500" fill="hold"/>
                                        <p:tgtEl>
                                          <p:spTgt spid="133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bIns="91440" anchor="ctr">
            <a:noAutofit/>
          </a:bodyPr>
          <a:lstStyle/>
          <a:p>
            <a:r>
              <a:rPr lang="el-GR" altLang="en-US" sz="4000" dirty="0"/>
              <a:t>Αναγνώριση της επίσημης και ανεπίσημης μάθησης</a:t>
            </a:r>
          </a:p>
        </p:txBody>
      </p:sp>
      <p:sp>
        <p:nvSpPr>
          <p:cNvPr id="17411" name="Content Placeholder 2"/>
          <p:cNvSpPr>
            <a:spLocks noGrp="1"/>
          </p:cNvSpPr>
          <p:nvPr>
            <p:ph idx="1"/>
          </p:nvPr>
        </p:nvSpPr>
        <p:spPr/>
        <p:txBody>
          <a:bodyPr>
            <a:normAutofit/>
          </a:bodyPr>
          <a:lstStyle/>
          <a:p>
            <a:pPr marL="0" indent="0">
              <a:buNone/>
            </a:pPr>
            <a:r>
              <a:rPr lang="el-GR" altLang="en-US" dirty="0"/>
              <a:t>Είναι σχεδιασμένο με τρόπο που επιτρέπει στους μαθητές να καταγράφουν </a:t>
            </a:r>
            <a:r>
              <a:rPr lang="el-GR" altLang="en-US" b="1" dirty="0"/>
              <a:t>ανεπίσημες προσωπικές εμπειρίες</a:t>
            </a:r>
            <a:r>
              <a:rPr lang="el-GR" altLang="en-US" dirty="0"/>
              <a:t> οι οποίες αφορούν επαφές με </a:t>
            </a:r>
            <a:r>
              <a:rPr lang="el-GR" altLang="en-US" b="1" dirty="0"/>
              <a:t>γλώσσες και πολιτισμούς </a:t>
            </a:r>
            <a:r>
              <a:rPr lang="el-GR" altLang="en-US" dirty="0"/>
              <a:t>τόσο </a:t>
            </a:r>
            <a:r>
              <a:rPr lang="el-GR" altLang="en-US" b="1" dirty="0"/>
              <a:t>στο σχολικό όσο και στο εξωσχολικό πλαίσιο.</a:t>
            </a:r>
          </a:p>
          <a:p>
            <a:endParaRPr lang="el-GR" altLang="en-US" dirty="0"/>
          </a:p>
        </p:txBody>
      </p:sp>
    </p:spTree>
    <p:extLst>
      <p:ext uri="{BB962C8B-B14F-4D97-AF65-F5344CB8AC3E}">
        <p14:creationId xmlns:p14="http://schemas.microsoft.com/office/powerpoint/2010/main" val="13400281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bIns="91440" anchor="ctr">
            <a:normAutofit/>
          </a:bodyPr>
          <a:lstStyle/>
          <a:p>
            <a:r>
              <a:rPr lang="el-GR" altLang="en-US" dirty="0" smtClean="0"/>
              <a:t>Επίσημη και ανεπίσημη </a:t>
            </a:r>
            <a:r>
              <a:rPr lang="el-GR" altLang="en-US" dirty="0"/>
              <a:t>μάθηση</a:t>
            </a:r>
          </a:p>
        </p:txBody>
      </p:sp>
      <p:sp>
        <p:nvSpPr>
          <p:cNvPr id="3" name="Content Placeholder 2"/>
          <p:cNvSpPr>
            <a:spLocks noGrp="1"/>
          </p:cNvSpPr>
          <p:nvPr>
            <p:ph idx="1"/>
          </p:nvPr>
        </p:nvSpPr>
        <p:spPr/>
        <p:txBody>
          <a:bodyPr>
            <a:noAutofit/>
          </a:bodyPr>
          <a:lstStyle/>
          <a:p>
            <a:pPr>
              <a:spcBef>
                <a:spcPts val="600"/>
              </a:spcBef>
            </a:pPr>
            <a:r>
              <a:rPr lang="el-GR" altLang="en-US" sz="2500" b="1" dirty="0">
                <a:latin typeface="+mj-lt"/>
              </a:rPr>
              <a:t>Ανεπίσημη προγραμματισμένη μάθηση (</a:t>
            </a:r>
            <a:r>
              <a:rPr lang="en-US" altLang="en-US" sz="2500" b="1" dirty="0">
                <a:latin typeface="+mj-lt"/>
              </a:rPr>
              <a:t>non-formal learning</a:t>
            </a:r>
            <a:r>
              <a:rPr lang="el-GR" altLang="en-US" sz="2500" b="1" dirty="0" smtClean="0">
                <a:latin typeface="+mj-lt"/>
              </a:rPr>
              <a:t>)</a:t>
            </a:r>
            <a:r>
              <a:rPr lang="en-US" altLang="en-US" sz="2500" b="1" dirty="0" smtClean="0">
                <a:latin typeface="+mj-lt"/>
              </a:rPr>
              <a:t>: </a:t>
            </a:r>
            <a:r>
              <a:rPr lang="el-GR" altLang="en-US" sz="2500" dirty="0" smtClean="0">
                <a:latin typeface="+mj-lt"/>
              </a:rPr>
              <a:t>Μάθηση </a:t>
            </a:r>
            <a:r>
              <a:rPr lang="el-GR" altLang="en-US" sz="2500" dirty="0">
                <a:latin typeface="+mj-lt"/>
              </a:rPr>
              <a:t>εκτός του σχολικού πλαισίου, η οποία όμως πραγματοποιείται με </a:t>
            </a:r>
            <a:r>
              <a:rPr lang="el-GR" altLang="en-US" sz="2500" b="1" dirty="0">
                <a:latin typeface="+mj-lt"/>
              </a:rPr>
              <a:t>σχεδιασμένες δραστηριότητες </a:t>
            </a:r>
            <a:r>
              <a:rPr lang="el-GR" altLang="en-US" sz="2500" dirty="0">
                <a:latin typeface="+mj-lt"/>
              </a:rPr>
              <a:t>και είναι </a:t>
            </a:r>
            <a:r>
              <a:rPr lang="el-GR" altLang="en-US" sz="2500" b="1" dirty="0">
                <a:latin typeface="+mj-lt"/>
              </a:rPr>
              <a:t>αποτέλεσμα </a:t>
            </a:r>
            <a:r>
              <a:rPr lang="el-GR" altLang="en-US" sz="2500" b="1" dirty="0" smtClean="0">
                <a:latin typeface="+mj-lt"/>
              </a:rPr>
              <a:t>κάποιας </a:t>
            </a:r>
            <a:r>
              <a:rPr lang="el-GR" altLang="en-US" sz="2500" b="1" dirty="0">
                <a:latin typeface="+mj-lt"/>
              </a:rPr>
              <a:t>μορφής </a:t>
            </a:r>
            <a:r>
              <a:rPr lang="el-GR" altLang="en-US" sz="2500" b="1" dirty="0" smtClean="0">
                <a:latin typeface="+mj-lt"/>
              </a:rPr>
              <a:t>διδασκαλίας</a:t>
            </a:r>
            <a:r>
              <a:rPr lang="en-US" altLang="en-US" sz="2500" dirty="0" smtClean="0">
                <a:latin typeface="+mj-lt"/>
              </a:rPr>
              <a:t>.</a:t>
            </a:r>
          </a:p>
          <a:p>
            <a:pPr>
              <a:spcBef>
                <a:spcPts val="600"/>
              </a:spcBef>
            </a:pPr>
            <a:r>
              <a:rPr lang="el-GR" altLang="en-US" sz="2500" b="1" dirty="0" smtClean="0">
                <a:latin typeface="+mj-lt"/>
              </a:rPr>
              <a:t>Ανεπίσημη </a:t>
            </a:r>
            <a:r>
              <a:rPr lang="el-GR" altLang="en-US" sz="2500" b="1" dirty="0">
                <a:latin typeface="+mj-lt"/>
              </a:rPr>
              <a:t>μη προγραμματισμένη μάθηση (</a:t>
            </a:r>
            <a:r>
              <a:rPr lang="en-US" altLang="en-US" sz="2500" b="1" dirty="0">
                <a:latin typeface="+mj-lt"/>
              </a:rPr>
              <a:t>informal learning</a:t>
            </a:r>
            <a:r>
              <a:rPr lang="el-GR" altLang="en-US" sz="2500" b="1" dirty="0" smtClean="0">
                <a:latin typeface="+mj-lt"/>
              </a:rPr>
              <a:t>)</a:t>
            </a:r>
            <a:r>
              <a:rPr lang="en-US" altLang="en-US" sz="2500" b="1" dirty="0" smtClean="0">
                <a:latin typeface="+mj-lt"/>
              </a:rPr>
              <a:t>: </a:t>
            </a:r>
            <a:r>
              <a:rPr lang="el-GR" altLang="en-US" sz="2500" dirty="0" smtClean="0">
                <a:latin typeface="+mj-lt"/>
              </a:rPr>
              <a:t>Μάθηση </a:t>
            </a:r>
            <a:r>
              <a:rPr lang="el-GR" altLang="en-US" sz="2500" dirty="0">
                <a:latin typeface="+mj-lt"/>
              </a:rPr>
              <a:t>που </a:t>
            </a:r>
            <a:r>
              <a:rPr lang="el-GR" altLang="en-US" sz="2500" b="1" dirty="0">
                <a:latin typeface="+mj-lt"/>
              </a:rPr>
              <a:t>δεν είναι δομημένη ή οργανωμένη με βάση κάποιους μαθησιακούς στόχους και ώρες διδασκαλίας</a:t>
            </a:r>
            <a:r>
              <a:rPr lang="el-GR" altLang="en-US" sz="2500" dirty="0">
                <a:latin typeface="+mj-lt"/>
              </a:rPr>
              <a:t>. Περιλαμβάνει δεξιότητες οι οποίες αποκτώνται κατά τη διάρκεια της ζωής μας και μπορεί να αφορά ακόμα και εθελοντικές  και πολιτιστικές δραστηριότητες, σπορ, ταξίδια,  παραμονή στο εξωτερικό, κλπ.  </a:t>
            </a:r>
          </a:p>
        </p:txBody>
      </p:sp>
    </p:spTree>
    <p:extLst>
      <p:ext uri="{BB962C8B-B14F-4D97-AF65-F5344CB8AC3E}">
        <p14:creationId xmlns:p14="http://schemas.microsoft.com/office/powerpoint/2010/main" val="26615173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bIns="91440" anchor="ctr">
            <a:normAutofit fontScale="90000"/>
          </a:bodyPr>
          <a:lstStyle/>
          <a:p>
            <a:r>
              <a:rPr lang="el-GR" altLang="en-US" dirty="0"/>
              <a:t>Αρχές του </a:t>
            </a:r>
            <a:r>
              <a:rPr lang="el-GR" altLang="en-US" dirty="0" smtClean="0"/>
              <a:t>Ευρωπαϊκού </a:t>
            </a:r>
            <a:r>
              <a:rPr lang="en-US" altLang="en-US" dirty="0"/>
              <a:t>Portfolio </a:t>
            </a:r>
            <a:r>
              <a:rPr lang="el-GR" altLang="en-US" dirty="0"/>
              <a:t>Γλωσσών </a:t>
            </a:r>
          </a:p>
        </p:txBody>
      </p:sp>
      <p:sp>
        <p:nvSpPr>
          <p:cNvPr id="16387" name="Content Placeholder 2"/>
          <p:cNvSpPr>
            <a:spLocks noGrp="1"/>
          </p:cNvSpPr>
          <p:nvPr>
            <p:ph idx="1"/>
          </p:nvPr>
        </p:nvSpPr>
        <p:spPr/>
        <p:txBody>
          <a:bodyPr>
            <a:normAutofit/>
          </a:bodyPr>
          <a:lstStyle/>
          <a:p>
            <a:r>
              <a:rPr lang="el-GR" altLang="en-US" dirty="0"/>
              <a:t>Παρώθηση του μαθητή για ενεργητική προσέγγιση της </a:t>
            </a:r>
            <a:r>
              <a:rPr lang="el-GR" altLang="en-US" dirty="0" smtClean="0"/>
              <a:t>γλώσσας</a:t>
            </a:r>
            <a:r>
              <a:rPr lang="en-GB" altLang="en-US" dirty="0" smtClean="0"/>
              <a:t>.</a:t>
            </a:r>
            <a:endParaRPr lang="el-GR" altLang="en-US" dirty="0"/>
          </a:p>
          <a:p>
            <a:r>
              <a:rPr lang="el-GR" altLang="en-US" dirty="0"/>
              <a:t>Ενίσχυση της επικοινωνιακής </a:t>
            </a:r>
            <a:r>
              <a:rPr lang="el-GR" altLang="en-US" dirty="0" smtClean="0"/>
              <a:t>δεξιότητας</a:t>
            </a:r>
            <a:r>
              <a:rPr lang="en-GB" altLang="en-US" dirty="0" smtClean="0"/>
              <a:t>.</a:t>
            </a:r>
            <a:endParaRPr lang="el-GR" altLang="en-US" dirty="0"/>
          </a:p>
          <a:p>
            <a:r>
              <a:rPr lang="el-GR" altLang="en-US" dirty="0"/>
              <a:t>Απόκτηση κριτικής και δημιουργικής </a:t>
            </a:r>
            <a:r>
              <a:rPr lang="el-GR" altLang="en-US" dirty="0" smtClean="0"/>
              <a:t>σκέψης</a:t>
            </a:r>
            <a:r>
              <a:rPr lang="en-GB" altLang="en-US" dirty="0" smtClean="0"/>
              <a:t>.</a:t>
            </a:r>
            <a:endParaRPr lang="el-GR" altLang="en-US" dirty="0"/>
          </a:p>
          <a:p>
            <a:r>
              <a:rPr lang="el-GR" altLang="en-US" dirty="0"/>
              <a:t>Καλλιέργεια διαπολιτισμικής </a:t>
            </a:r>
            <a:r>
              <a:rPr lang="el-GR" altLang="en-US" dirty="0" smtClean="0"/>
              <a:t>συνείδησης</a:t>
            </a:r>
            <a:r>
              <a:rPr lang="en-GB" altLang="en-US" dirty="0" smtClean="0"/>
              <a:t>.</a:t>
            </a:r>
            <a:endParaRPr lang="el-GR" altLang="en-US" dirty="0"/>
          </a:p>
        </p:txBody>
      </p:sp>
    </p:spTree>
    <p:extLst>
      <p:ext uri="{BB962C8B-B14F-4D97-AF65-F5344CB8AC3E}">
        <p14:creationId xmlns:p14="http://schemas.microsoft.com/office/powerpoint/2010/main" val="28756240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 calcmode="lin" valueType="num">
                                      <p:cBhvr additive="base">
                                        <p:cTn id="13"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387">
                                            <p:txEl>
                                              <p:pRg st="1" end="1"/>
                                            </p:txEl>
                                          </p:spTgt>
                                        </p:tgtEl>
                                        <p:attrNameLst>
                                          <p:attrName>style.visibility</p:attrName>
                                        </p:attrNameLst>
                                      </p:cBhvr>
                                      <p:to>
                                        <p:strVal val="visible"/>
                                      </p:to>
                                    </p:set>
                                    <p:anim calcmode="lin" valueType="num">
                                      <p:cBhvr additive="base">
                                        <p:cTn id="19" dur="5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387">
                                            <p:txEl>
                                              <p:pRg st="2" end="2"/>
                                            </p:txEl>
                                          </p:spTgt>
                                        </p:tgtEl>
                                        <p:attrNameLst>
                                          <p:attrName>style.visibility</p:attrName>
                                        </p:attrNameLst>
                                      </p:cBhvr>
                                      <p:to>
                                        <p:strVal val="visible"/>
                                      </p:to>
                                    </p:set>
                                    <p:anim calcmode="lin" valueType="num">
                                      <p:cBhvr additive="base">
                                        <p:cTn id="25" dur="5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3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387">
                                            <p:txEl>
                                              <p:pRg st="3" end="3"/>
                                            </p:txEl>
                                          </p:spTgt>
                                        </p:tgtEl>
                                        <p:attrNameLst>
                                          <p:attrName>style.visibility</p:attrName>
                                        </p:attrNameLst>
                                      </p:cBhvr>
                                      <p:to>
                                        <p:strVal val="visible"/>
                                      </p:to>
                                    </p:set>
                                    <p:anim calcmode="lin" valueType="num">
                                      <p:cBhvr additive="base">
                                        <p:cTn id="31" dur="5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38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bIns="91440" anchor="ctr">
            <a:noAutofit/>
          </a:bodyPr>
          <a:lstStyle/>
          <a:p>
            <a:r>
              <a:rPr lang="el-GR" altLang="en-US" sz="4000" dirty="0"/>
              <a:t>Η </a:t>
            </a:r>
            <a:r>
              <a:rPr lang="el-GR" altLang="en-US" sz="4000" dirty="0" err="1"/>
              <a:t>αυτοαξιολόγηση</a:t>
            </a:r>
            <a:r>
              <a:rPr lang="el-GR" altLang="en-US" sz="4000" dirty="0"/>
              <a:t> ως εναλλακτικός τρόπος αξιολόγησης</a:t>
            </a:r>
          </a:p>
        </p:txBody>
      </p:sp>
      <p:sp>
        <p:nvSpPr>
          <p:cNvPr id="20483" name="Content Placeholder 2"/>
          <p:cNvSpPr>
            <a:spLocks noGrp="1"/>
          </p:cNvSpPr>
          <p:nvPr>
            <p:ph idx="1"/>
          </p:nvPr>
        </p:nvSpPr>
        <p:spPr/>
        <p:txBody>
          <a:bodyPr/>
          <a:lstStyle/>
          <a:p>
            <a:pPr>
              <a:spcBef>
                <a:spcPts val="600"/>
              </a:spcBef>
            </a:pPr>
            <a:r>
              <a:rPr lang="el-GR" altLang="en-US" sz="3400" dirty="0"/>
              <a:t>Δ</a:t>
            </a:r>
            <a:r>
              <a:rPr lang="el-GR" altLang="en-US" sz="3400" dirty="0" smtClean="0"/>
              <a:t>εν </a:t>
            </a:r>
            <a:r>
              <a:rPr lang="el-GR" altLang="en-US" sz="3400" dirty="0"/>
              <a:t>αποτελεί </a:t>
            </a:r>
            <a:r>
              <a:rPr lang="el-GR" altLang="en-US" sz="3400" dirty="0" smtClean="0"/>
              <a:t>αυτοσκοπό.</a:t>
            </a:r>
            <a:endParaRPr lang="el-GR" altLang="en-US" sz="3400" dirty="0"/>
          </a:p>
          <a:p>
            <a:pPr>
              <a:spcBef>
                <a:spcPts val="600"/>
              </a:spcBef>
            </a:pPr>
            <a:r>
              <a:rPr lang="el-GR" altLang="en-US" sz="3400" dirty="0" smtClean="0"/>
              <a:t>Ασκεί </a:t>
            </a:r>
            <a:r>
              <a:rPr lang="el-GR" altLang="en-US" sz="3400" dirty="0"/>
              <a:t>τους μαθητές να καταλάβουν πώς σκέπτονται και πώς δρουν και πώς αξιολογούν τις γνώσεις </a:t>
            </a:r>
            <a:r>
              <a:rPr lang="el-GR" altLang="en-US" sz="3400" dirty="0" smtClean="0"/>
              <a:t>τους.</a:t>
            </a:r>
            <a:endParaRPr lang="el-GR" altLang="en-US" sz="3400" dirty="0"/>
          </a:p>
          <a:p>
            <a:pPr lvl="1">
              <a:spcBef>
                <a:spcPts val="600"/>
              </a:spcBef>
            </a:pPr>
            <a:endParaRPr lang="el-GR" altLang="en-US" sz="2800" dirty="0"/>
          </a:p>
          <a:p>
            <a:pPr>
              <a:spcBef>
                <a:spcPts val="600"/>
              </a:spcBef>
            </a:pPr>
            <a:endParaRPr lang="el-GR" altLang="en-US" sz="2700" dirty="0"/>
          </a:p>
        </p:txBody>
      </p:sp>
    </p:spTree>
    <p:extLst>
      <p:ext uri="{BB962C8B-B14F-4D97-AF65-F5344CB8AC3E}">
        <p14:creationId xmlns:p14="http://schemas.microsoft.com/office/powerpoint/2010/main" val="13981679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bIns="91440" anchor="ctr">
            <a:noAutofit/>
          </a:bodyPr>
          <a:lstStyle/>
          <a:p>
            <a:r>
              <a:rPr lang="el-GR" altLang="en-US" sz="4000" dirty="0"/>
              <a:t>Το Ευρωπαϊκό </a:t>
            </a:r>
            <a:r>
              <a:rPr lang="en-US" altLang="en-US" sz="4000" dirty="0"/>
              <a:t>Portfolio </a:t>
            </a:r>
            <a:r>
              <a:rPr lang="el-GR" altLang="en-US" sz="4000" dirty="0"/>
              <a:t>Γλωσσών για νεαρούς </a:t>
            </a:r>
            <a:r>
              <a:rPr lang="el-GR" altLang="en-US" sz="4000" dirty="0" smtClean="0"/>
              <a:t>μαθητές</a:t>
            </a:r>
            <a:endParaRPr lang="el-GR" altLang="en-US" sz="4000" dirty="0"/>
          </a:p>
        </p:txBody>
      </p:sp>
      <p:sp>
        <p:nvSpPr>
          <p:cNvPr id="21507" name="Content Placeholder 2"/>
          <p:cNvSpPr>
            <a:spLocks noGrp="1"/>
          </p:cNvSpPr>
          <p:nvPr>
            <p:ph idx="1"/>
          </p:nvPr>
        </p:nvSpPr>
        <p:spPr/>
        <p:txBody>
          <a:bodyPr>
            <a:normAutofit/>
          </a:bodyPr>
          <a:lstStyle/>
          <a:p>
            <a:pPr marL="0" indent="0">
              <a:buNone/>
            </a:pPr>
            <a:r>
              <a:rPr lang="el-GR" altLang="en-US" sz="3000" dirty="0">
                <a:latin typeface="+mj-lt"/>
              </a:rPr>
              <a:t>Οι μικροί σε ηλικία μαθητές μαθαίνουν πράγματα είτε ακούγοντάς τα είτε εφαρμόζοντάς τα στην πράξη και επειδή, συχνά, αναπαριστούν τη γνώση με τη μέθοδο της επίδειξης παρά μιλώντας ή γράφοντας, οι παραδοσιακές μορφές προφορικής και γραπτής αξιολόγησης δεν είναι επαρκείς για αυτούς (</a:t>
            </a:r>
            <a:r>
              <a:rPr lang="en-US" altLang="en-US" sz="3000" dirty="0" err="1">
                <a:latin typeface="+mj-lt"/>
              </a:rPr>
              <a:t>Ioannou</a:t>
            </a:r>
            <a:r>
              <a:rPr lang="el-GR" altLang="en-US" sz="3000" dirty="0">
                <a:latin typeface="+mj-lt"/>
              </a:rPr>
              <a:t>-</a:t>
            </a:r>
            <a:r>
              <a:rPr lang="en-US" altLang="en-US" sz="3000" dirty="0">
                <a:latin typeface="+mj-lt"/>
              </a:rPr>
              <a:t>Georgiou</a:t>
            </a:r>
            <a:r>
              <a:rPr lang="el-GR" altLang="en-US" sz="3000" dirty="0">
                <a:latin typeface="+mj-lt"/>
              </a:rPr>
              <a:t> &amp; </a:t>
            </a:r>
            <a:r>
              <a:rPr lang="en-US" altLang="en-US" sz="3000" dirty="0" err="1">
                <a:latin typeface="+mj-lt"/>
              </a:rPr>
              <a:t>Pavlou</a:t>
            </a:r>
            <a:r>
              <a:rPr lang="el-GR" altLang="en-US" sz="3000" dirty="0">
                <a:latin typeface="+mj-lt"/>
              </a:rPr>
              <a:t>, 2003: 11).</a:t>
            </a:r>
          </a:p>
          <a:p>
            <a:endParaRPr lang="el-GR" altLang="en-US" sz="3000" dirty="0">
              <a:latin typeface="+mj-lt"/>
            </a:endParaRPr>
          </a:p>
        </p:txBody>
      </p:sp>
    </p:spTree>
    <p:extLst>
      <p:ext uri="{BB962C8B-B14F-4D97-AF65-F5344CB8AC3E}">
        <p14:creationId xmlns:p14="http://schemas.microsoft.com/office/powerpoint/2010/main" val="5297291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bIns="91440" anchor="ctr">
            <a:normAutofit/>
          </a:bodyPr>
          <a:lstStyle/>
          <a:p>
            <a:r>
              <a:rPr lang="el-GR" altLang="en-US" dirty="0"/>
              <a:t>Τα παραδοσιακά τεστ αξιολόγησης</a:t>
            </a:r>
          </a:p>
        </p:txBody>
      </p:sp>
      <p:sp>
        <p:nvSpPr>
          <p:cNvPr id="23555" name="Content Placeholder 2"/>
          <p:cNvSpPr>
            <a:spLocks noGrp="1"/>
          </p:cNvSpPr>
          <p:nvPr>
            <p:ph idx="1"/>
          </p:nvPr>
        </p:nvSpPr>
        <p:spPr/>
        <p:txBody>
          <a:bodyPr>
            <a:normAutofit/>
          </a:bodyPr>
          <a:lstStyle/>
          <a:p>
            <a:r>
              <a:rPr lang="el-GR" altLang="en-US" dirty="0"/>
              <a:t>Αξιολογούν μόνο τη γλωσσική </a:t>
            </a:r>
            <a:r>
              <a:rPr lang="el-GR" altLang="en-US" dirty="0" smtClean="0"/>
              <a:t>επίδοση</a:t>
            </a:r>
            <a:r>
              <a:rPr lang="en-GB" altLang="en-US" dirty="0" smtClean="0"/>
              <a:t>.</a:t>
            </a:r>
            <a:endParaRPr lang="el-GR" altLang="en-US" dirty="0"/>
          </a:p>
          <a:p>
            <a:r>
              <a:rPr lang="el-GR" altLang="en-US" dirty="0"/>
              <a:t>Εστιάζουν έντονα στη γραμματική και στο </a:t>
            </a:r>
            <a:r>
              <a:rPr lang="el-GR" altLang="en-US" dirty="0" smtClean="0"/>
              <a:t>λεξιλόγιο</a:t>
            </a:r>
            <a:r>
              <a:rPr lang="en-GB" altLang="en-US" dirty="0" smtClean="0"/>
              <a:t>.</a:t>
            </a:r>
            <a:endParaRPr lang="el-GR" altLang="en-US" dirty="0"/>
          </a:p>
          <a:p>
            <a:r>
              <a:rPr lang="el-GR" altLang="en-US" dirty="0" smtClean="0"/>
              <a:t>Δε</a:t>
            </a:r>
            <a:r>
              <a:rPr lang="el-GR" altLang="en-US" dirty="0"/>
              <a:t>ν</a:t>
            </a:r>
            <a:r>
              <a:rPr lang="el-GR" altLang="en-US" dirty="0" smtClean="0"/>
              <a:t> </a:t>
            </a:r>
            <a:r>
              <a:rPr lang="el-GR" altLang="en-US" dirty="0"/>
              <a:t>λαμβάνουν υπόψη τους την ηλικία των </a:t>
            </a:r>
            <a:r>
              <a:rPr lang="el-GR" altLang="en-US" dirty="0" smtClean="0"/>
              <a:t>εξεταζομένων</a:t>
            </a:r>
            <a:r>
              <a:rPr lang="en-GB" altLang="en-US" dirty="0" smtClean="0"/>
              <a:t>.</a:t>
            </a:r>
            <a:endParaRPr lang="el-GR" altLang="en-US" dirty="0"/>
          </a:p>
          <a:p>
            <a:pPr>
              <a:buFont typeface="Wingdings" pitchFamily="2" charset="2"/>
              <a:buNone/>
            </a:pPr>
            <a:endParaRPr lang="el-GR" altLang="en-US" dirty="0"/>
          </a:p>
          <a:p>
            <a:endParaRPr lang="el-GR" altLang="en-US" dirty="0"/>
          </a:p>
        </p:txBody>
      </p:sp>
    </p:spTree>
    <p:extLst>
      <p:ext uri="{BB962C8B-B14F-4D97-AF65-F5344CB8AC3E}">
        <p14:creationId xmlns:p14="http://schemas.microsoft.com/office/powerpoint/2010/main" val="28913588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bIns="91440" anchor="b">
            <a:normAutofit/>
          </a:bodyPr>
          <a:lstStyle/>
          <a:p>
            <a:r>
              <a:rPr lang="el-GR" altLang="en-US" dirty="0"/>
              <a:t>Παραδοσιακά γλωσσικά </a:t>
            </a:r>
            <a:r>
              <a:rPr lang="el-GR" altLang="en-US" dirty="0" smtClean="0"/>
              <a:t>τεστ (1/2)</a:t>
            </a:r>
            <a:endParaRPr lang="el-GR" altLang="en-US" dirty="0"/>
          </a:p>
        </p:txBody>
      </p:sp>
      <p:sp>
        <p:nvSpPr>
          <p:cNvPr id="24579" name="Content Placeholder 2"/>
          <p:cNvSpPr>
            <a:spLocks noGrp="1"/>
          </p:cNvSpPr>
          <p:nvPr>
            <p:ph idx="1"/>
          </p:nvPr>
        </p:nvSpPr>
        <p:spPr/>
        <p:txBody>
          <a:bodyPr>
            <a:normAutofit/>
          </a:bodyPr>
          <a:lstStyle/>
          <a:p>
            <a:pPr marL="0" indent="0">
              <a:buNone/>
            </a:pPr>
            <a:r>
              <a:rPr lang="el-GR" altLang="en-US" dirty="0">
                <a:latin typeface="+mj-lt"/>
              </a:rPr>
              <a:t>Τα γλωσσικά τεστ τα οποία έχουν κατασκευαστεί με τον παραδοσιακό τρόπο αξιολόγησης παρουσιάζουν αδύνατα σημεία κατά την εφαρμογή τους σε μικρούς σε ηλικία μαθητές, σύμφωνα με τις </a:t>
            </a:r>
            <a:r>
              <a:rPr lang="en-US" altLang="en-US" dirty="0">
                <a:latin typeface="+mj-lt"/>
              </a:rPr>
              <a:t>Rea</a:t>
            </a:r>
            <a:r>
              <a:rPr lang="el-GR" altLang="en-US" dirty="0">
                <a:latin typeface="+mj-lt"/>
              </a:rPr>
              <a:t>-</a:t>
            </a:r>
            <a:r>
              <a:rPr lang="en-US" altLang="en-US" dirty="0" err="1">
                <a:latin typeface="+mj-lt"/>
              </a:rPr>
              <a:t>Dickin</a:t>
            </a:r>
            <a:r>
              <a:rPr lang="el-GR" altLang="en-US" dirty="0">
                <a:latin typeface="+mj-lt"/>
              </a:rPr>
              <a:t> &amp; </a:t>
            </a:r>
            <a:r>
              <a:rPr lang="en-US" altLang="en-US" dirty="0" err="1">
                <a:latin typeface="+mj-lt"/>
              </a:rPr>
              <a:t>Rixon</a:t>
            </a:r>
            <a:r>
              <a:rPr lang="el-GR" altLang="en-US" dirty="0">
                <a:latin typeface="+mj-lt"/>
              </a:rPr>
              <a:t> (1997). </a:t>
            </a:r>
          </a:p>
        </p:txBody>
      </p:sp>
    </p:spTree>
    <p:extLst>
      <p:ext uri="{BB962C8B-B14F-4D97-AF65-F5344CB8AC3E}">
        <p14:creationId xmlns:p14="http://schemas.microsoft.com/office/powerpoint/2010/main" val="26056155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bIns="91440" anchor="b">
            <a:normAutofit/>
          </a:bodyPr>
          <a:lstStyle/>
          <a:p>
            <a:r>
              <a:rPr lang="el-GR" altLang="en-US" dirty="0"/>
              <a:t>Παραδοσιακά γλωσσικά </a:t>
            </a:r>
            <a:r>
              <a:rPr lang="el-GR" altLang="en-US" dirty="0" smtClean="0"/>
              <a:t>τεστ (2/2)</a:t>
            </a:r>
            <a:endParaRPr lang="el-GR" altLang="en-US" dirty="0"/>
          </a:p>
        </p:txBody>
      </p:sp>
      <p:sp>
        <p:nvSpPr>
          <p:cNvPr id="25603" name="Content Placeholder 2"/>
          <p:cNvSpPr>
            <a:spLocks noGrp="1"/>
          </p:cNvSpPr>
          <p:nvPr>
            <p:ph idx="1"/>
          </p:nvPr>
        </p:nvSpPr>
        <p:spPr/>
        <p:txBody>
          <a:bodyPr>
            <a:normAutofit/>
          </a:bodyPr>
          <a:lstStyle/>
          <a:p>
            <a:pPr marL="0" indent="0">
              <a:buNone/>
            </a:pPr>
            <a:r>
              <a:rPr lang="el-GR" altLang="en-US" sz="3000" dirty="0" smtClean="0">
                <a:latin typeface="+mj-lt"/>
              </a:rPr>
              <a:t>Επιπλέον:</a:t>
            </a:r>
            <a:endParaRPr lang="en-GB" altLang="en-US" sz="3000" dirty="0" smtClean="0">
              <a:latin typeface="+mj-lt"/>
            </a:endParaRPr>
          </a:p>
          <a:p>
            <a:r>
              <a:rPr lang="el-GR" altLang="en-US" sz="3000" dirty="0" smtClean="0">
                <a:latin typeface="+mj-lt"/>
              </a:rPr>
              <a:t>Αδυνατούν </a:t>
            </a:r>
            <a:r>
              <a:rPr lang="el-GR" altLang="en-US" sz="3000" dirty="0">
                <a:latin typeface="+mj-lt"/>
              </a:rPr>
              <a:t>να λάβουν υπόψη τους τις ανάγκες των μικρών σε ηλικία </a:t>
            </a:r>
            <a:r>
              <a:rPr lang="el-GR" altLang="en-US" sz="3000" dirty="0" smtClean="0">
                <a:latin typeface="+mj-lt"/>
              </a:rPr>
              <a:t>μαθητών. </a:t>
            </a:r>
            <a:endParaRPr lang="el-GR" altLang="en-US" sz="3000" dirty="0">
              <a:latin typeface="+mj-lt"/>
            </a:endParaRPr>
          </a:p>
          <a:p>
            <a:r>
              <a:rPr lang="el-GR" altLang="en-US" sz="3000" dirty="0">
                <a:latin typeface="+mj-lt"/>
              </a:rPr>
              <a:t>Αξιολογούν, κυρίως, τις δεξιότητες της κατανόησης και παραγωγής γραπτού λόγου (</a:t>
            </a:r>
            <a:r>
              <a:rPr lang="en-US" altLang="en-US" sz="3000" dirty="0">
                <a:latin typeface="+mj-lt"/>
              </a:rPr>
              <a:t>literacy</a:t>
            </a:r>
            <a:r>
              <a:rPr lang="el-GR" altLang="en-US" sz="3000" dirty="0">
                <a:latin typeface="+mj-lt"/>
              </a:rPr>
              <a:t>), ενώ τα προγράμματα σπουδών για μικρούς σε ηλικία μαθητές δίνουν έμφαση στη δεξιότητα της κατανόησης και παραγωγής προφορικού λόγου (</a:t>
            </a:r>
            <a:r>
              <a:rPr lang="en-US" altLang="en-US" sz="3000" dirty="0" err="1">
                <a:latin typeface="+mj-lt"/>
              </a:rPr>
              <a:t>oracy</a:t>
            </a:r>
            <a:r>
              <a:rPr lang="el-GR" altLang="en-US" sz="3000" dirty="0" smtClean="0">
                <a:latin typeface="+mj-lt"/>
              </a:rPr>
              <a:t>).</a:t>
            </a:r>
            <a:endParaRPr lang="el-GR" altLang="en-US" sz="3000" dirty="0">
              <a:latin typeface="+mj-lt"/>
            </a:endParaRPr>
          </a:p>
          <a:p>
            <a:endParaRPr lang="el-GR" altLang="en-US" sz="3000" dirty="0">
              <a:latin typeface="+mj-lt"/>
            </a:endParaRPr>
          </a:p>
        </p:txBody>
      </p:sp>
    </p:spTree>
    <p:extLst>
      <p:ext uri="{BB962C8B-B14F-4D97-AF65-F5344CB8AC3E}">
        <p14:creationId xmlns:p14="http://schemas.microsoft.com/office/powerpoint/2010/main" val="5997180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Εναλλακτική έναντι Παραδοσιακής Αξιολόγησης</a:t>
            </a:r>
            <a:endParaRPr lang="el-GR"/>
          </a:p>
        </p:txBody>
      </p:sp>
      <p:graphicFrame>
        <p:nvGraphicFramePr>
          <p:cNvPr id="4" name="Content Placeholder 3" descr="Εναλλακτική και Παραδοσιακή Αξιολόγηση&#10;"/>
          <p:cNvGraphicFramePr>
            <a:graphicFrameLocks noGrp="1"/>
          </p:cNvGraphicFramePr>
          <p:nvPr>
            <p:ph idx="1"/>
            <p:custDataLst>
              <p:tags r:id="rId1"/>
            </p:custDataLst>
            <p:extLst>
              <p:ext uri="{D42A27DB-BD31-4B8C-83A1-F6EECF244321}">
                <p14:modId xmlns:p14="http://schemas.microsoft.com/office/powerpoint/2010/main" val="2275605356"/>
              </p:ext>
            </p:extLst>
          </p:nvPr>
        </p:nvGraphicFramePr>
        <p:xfrm>
          <a:off x="467544" y="260648"/>
          <a:ext cx="8229600" cy="5995238"/>
        </p:xfrm>
        <a:graphic>
          <a:graphicData uri="http://schemas.openxmlformats.org/drawingml/2006/table">
            <a:tbl>
              <a:tblPr firstRow="1"/>
              <a:tblGrid>
                <a:gridCol w="4036442"/>
                <a:gridCol w="4193158"/>
              </a:tblGrid>
              <a:tr h="485775">
                <a:tc>
                  <a:txBody>
                    <a:bodyPr/>
                    <a:lstStyle>
                      <a:lvl1pPr>
                        <a:spcBef>
                          <a:spcPct val="20000"/>
                        </a:spcBef>
                        <a:buClr>
                          <a:schemeClr val="accent1"/>
                        </a:buClr>
                        <a:buSzPct val="65000"/>
                        <a:buFont typeface="Wingdings" pitchFamily="2" charset="2"/>
                        <a:defRPr sz="2600">
                          <a:solidFill>
                            <a:schemeClr val="tx1"/>
                          </a:solidFill>
                          <a:latin typeface="Arial" charset="0"/>
                        </a:defRPr>
                      </a:lvl1pPr>
                      <a:lvl2pPr marL="742950" indent="-285750">
                        <a:spcBef>
                          <a:spcPct val="20000"/>
                        </a:spcBef>
                        <a:buClr>
                          <a:schemeClr val="accent2"/>
                        </a:buClr>
                        <a:buSzPct val="60000"/>
                        <a:buFont typeface="Wingdings" pitchFamily="2" charset="2"/>
                        <a:defRPr sz="2200">
                          <a:solidFill>
                            <a:schemeClr val="tx1"/>
                          </a:solidFill>
                          <a:latin typeface="Arial" charset="0"/>
                        </a:defRPr>
                      </a:lvl2pPr>
                      <a:lvl3pPr marL="1143000" indent="-228600">
                        <a:spcBef>
                          <a:spcPct val="20000"/>
                        </a:spcBef>
                        <a:buClr>
                          <a:schemeClr val="accent1"/>
                        </a:buClr>
                        <a:buSzPct val="65000"/>
                        <a:buFont typeface="Wingdings" pitchFamily="2" charset="2"/>
                        <a:defRPr sz="2000">
                          <a:solidFill>
                            <a:schemeClr val="tx1"/>
                          </a:solidFill>
                          <a:latin typeface="Arial" charset="0"/>
                        </a:defRPr>
                      </a:lvl3pPr>
                      <a:lvl4pPr marL="1600200" indent="-228600">
                        <a:spcBef>
                          <a:spcPct val="20000"/>
                        </a:spcBef>
                        <a:buClr>
                          <a:schemeClr val="accent2"/>
                        </a:buClr>
                        <a:buSzPct val="70000"/>
                        <a:buFont typeface="Wingdings" pitchFamily="2" charset="2"/>
                        <a:defRPr>
                          <a:solidFill>
                            <a:schemeClr val="tx1"/>
                          </a:solidFill>
                          <a:latin typeface="Arial" charset="0"/>
                        </a:defRPr>
                      </a:lvl4pPr>
                      <a:lvl5pPr marL="2057400" indent="-228600">
                        <a:spcBef>
                          <a:spcPct val="20000"/>
                        </a:spcBef>
                        <a:buClr>
                          <a:schemeClr val="accent1"/>
                        </a:buClr>
                        <a:buSzPct val="75000"/>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el-GR" altLang="en-US" sz="2200" b="1" i="0" u="none" strike="noStrike" cap="none" normalizeH="0" baseline="0" dirty="0" smtClean="0">
                          <a:ln>
                            <a:noFill/>
                          </a:ln>
                          <a:solidFill>
                            <a:srgbClr val="FFFFFF"/>
                          </a:solidFill>
                          <a:effectLst/>
                          <a:latin typeface="+mj-lt"/>
                          <a:cs typeface="Arial" charset="0"/>
                        </a:rPr>
                        <a:t>Εναλλακτική Αξιολόγηση</a:t>
                      </a:r>
                    </a:p>
                  </a:txBody>
                  <a:tcPr marL="90085" marR="90085" horzOverflow="overflow">
                    <a:lnL w="19050" cap="flat" cmpd="sng" algn="ctr">
                      <a:solidFill>
                        <a:srgbClr val="4F81BD"/>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4F81BD"/>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accent1"/>
                        </a:buClr>
                        <a:buSzPct val="65000"/>
                        <a:buFont typeface="Wingdings" pitchFamily="2" charset="2"/>
                        <a:defRPr sz="2600">
                          <a:solidFill>
                            <a:schemeClr val="tx1"/>
                          </a:solidFill>
                          <a:latin typeface="Arial" charset="0"/>
                        </a:defRPr>
                      </a:lvl1pPr>
                      <a:lvl2pPr marL="742950" indent="-285750">
                        <a:spcBef>
                          <a:spcPct val="20000"/>
                        </a:spcBef>
                        <a:buClr>
                          <a:schemeClr val="accent2"/>
                        </a:buClr>
                        <a:buSzPct val="60000"/>
                        <a:buFont typeface="Wingdings" pitchFamily="2" charset="2"/>
                        <a:defRPr sz="2200">
                          <a:solidFill>
                            <a:schemeClr val="tx1"/>
                          </a:solidFill>
                          <a:latin typeface="Arial" charset="0"/>
                        </a:defRPr>
                      </a:lvl2pPr>
                      <a:lvl3pPr marL="1143000" indent="-228600">
                        <a:spcBef>
                          <a:spcPct val="20000"/>
                        </a:spcBef>
                        <a:buClr>
                          <a:schemeClr val="accent1"/>
                        </a:buClr>
                        <a:buSzPct val="65000"/>
                        <a:buFont typeface="Wingdings" pitchFamily="2" charset="2"/>
                        <a:defRPr sz="2000">
                          <a:solidFill>
                            <a:schemeClr val="tx1"/>
                          </a:solidFill>
                          <a:latin typeface="Arial" charset="0"/>
                        </a:defRPr>
                      </a:lvl3pPr>
                      <a:lvl4pPr marL="1600200" indent="-228600">
                        <a:spcBef>
                          <a:spcPct val="20000"/>
                        </a:spcBef>
                        <a:buClr>
                          <a:schemeClr val="accent2"/>
                        </a:buClr>
                        <a:buSzPct val="70000"/>
                        <a:buFont typeface="Wingdings" pitchFamily="2" charset="2"/>
                        <a:defRPr>
                          <a:solidFill>
                            <a:schemeClr val="tx1"/>
                          </a:solidFill>
                          <a:latin typeface="Arial" charset="0"/>
                        </a:defRPr>
                      </a:lvl4pPr>
                      <a:lvl5pPr marL="2057400" indent="-228600">
                        <a:spcBef>
                          <a:spcPct val="20000"/>
                        </a:spcBef>
                        <a:buClr>
                          <a:schemeClr val="accent1"/>
                        </a:buClr>
                        <a:buSzPct val="75000"/>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el-GR" altLang="en-US" sz="2200" b="1" i="0" u="none" strike="noStrike" cap="none" normalizeH="0" baseline="0" dirty="0" smtClean="0">
                          <a:ln>
                            <a:noFill/>
                          </a:ln>
                          <a:solidFill>
                            <a:srgbClr val="FFFFFF"/>
                          </a:solidFill>
                          <a:effectLst/>
                          <a:latin typeface="+mj-lt"/>
                          <a:cs typeface="Arial" charset="0"/>
                        </a:rPr>
                        <a:t>Παραδοσιακή Αξιολόγηση</a:t>
                      </a:r>
                    </a:p>
                  </a:txBody>
                  <a:tcPr marL="90085" marR="90085" horzOverflow="overflow">
                    <a:lnL w="19050" cap="flat" cmpd="sng" algn="ctr">
                      <a:solidFill>
                        <a:schemeClr val="bg1"/>
                      </a:solidFill>
                      <a:prstDash val="solid"/>
                      <a:round/>
                      <a:headEnd type="none" w="med" len="med"/>
                      <a:tailEnd type="none" w="med" len="med"/>
                    </a:lnL>
                    <a:lnR w="19050" cap="flat" cmpd="sng" algn="ctr">
                      <a:solidFill>
                        <a:srgbClr val="4F81BD"/>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4F81BD"/>
                      </a:solidFill>
                      <a:prstDash val="solid"/>
                      <a:round/>
                      <a:headEnd type="none" w="med" len="med"/>
                      <a:tailEnd type="none" w="med" len="med"/>
                    </a:lnB>
                    <a:lnTlToBr>
                      <a:noFill/>
                    </a:lnTlToBr>
                    <a:lnBlToTr>
                      <a:noFill/>
                    </a:lnBlToTr>
                    <a:solidFill>
                      <a:schemeClr val="accent1"/>
                    </a:solidFill>
                  </a:tcPr>
                </a:tc>
              </a:tr>
              <a:tr h="449783">
                <a:tc>
                  <a:txBody>
                    <a:bodyPr/>
                    <a:lstStyle>
                      <a:lvl1pPr>
                        <a:spcBef>
                          <a:spcPct val="20000"/>
                        </a:spcBef>
                        <a:buClr>
                          <a:schemeClr val="accent1"/>
                        </a:buClr>
                        <a:buSzPct val="65000"/>
                        <a:buFont typeface="Wingdings" pitchFamily="2" charset="2"/>
                        <a:defRPr sz="2600">
                          <a:solidFill>
                            <a:schemeClr val="tx1"/>
                          </a:solidFill>
                          <a:latin typeface="Arial" charset="0"/>
                        </a:defRPr>
                      </a:lvl1pPr>
                      <a:lvl2pPr marL="742950" indent="-285750">
                        <a:spcBef>
                          <a:spcPct val="20000"/>
                        </a:spcBef>
                        <a:buClr>
                          <a:schemeClr val="accent2"/>
                        </a:buClr>
                        <a:buSzPct val="60000"/>
                        <a:buFont typeface="Wingdings" pitchFamily="2" charset="2"/>
                        <a:defRPr sz="2200">
                          <a:solidFill>
                            <a:schemeClr val="tx1"/>
                          </a:solidFill>
                          <a:latin typeface="Arial" charset="0"/>
                        </a:defRPr>
                      </a:lvl2pPr>
                      <a:lvl3pPr marL="1143000" indent="-228600">
                        <a:spcBef>
                          <a:spcPct val="20000"/>
                        </a:spcBef>
                        <a:buClr>
                          <a:schemeClr val="accent1"/>
                        </a:buClr>
                        <a:buSzPct val="65000"/>
                        <a:buFont typeface="Wingdings" pitchFamily="2" charset="2"/>
                        <a:defRPr sz="2000">
                          <a:solidFill>
                            <a:schemeClr val="tx1"/>
                          </a:solidFill>
                          <a:latin typeface="Arial" charset="0"/>
                        </a:defRPr>
                      </a:lvl3pPr>
                      <a:lvl4pPr marL="1600200" indent="-228600">
                        <a:spcBef>
                          <a:spcPct val="20000"/>
                        </a:spcBef>
                        <a:buClr>
                          <a:schemeClr val="accent2"/>
                        </a:buClr>
                        <a:buSzPct val="70000"/>
                        <a:buFont typeface="Wingdings" pitchFamily="2" charset="2"/>
                        <a:defRPr>
                          <a:solidFill>
                            <a:schemeClr val="tx1"/>
                          </a:solidFill>
                          <a:latin typeface="Arial" charset="0"/>
                        </a:defRPr>
                      </a:lvl4pPr>
                      <a:lvl5pPr marL="2057400" indent="-228600">
                        <a:spcBef>
                          <a:spcPct val="20000"/>
                        </a:spcBef>
                        <a:buClr>
                          <a:schemeClr val="accent1"/>
                        </a:buClr>
                        <a:buSzPct val="75000"/>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el-GR" altLang="en-US" sz="2200" b="0" i="0" u="none" strike="noStrike" cap="none" normalizeH="0" baseline="0" dirty="0" smtClean="0">
                          <a:ln>
                            <a:noFill/>
                          </a:ln>
                          <a:solidFill>
                            <a:srgbClr val="000000"/>
                          </a:solidFill>
                          <a:effectLst/>
                          <a:latin typeface="+mj-lt"/>
                          <a:cs typeface="Arial" charset="0"/>
                        </a:rPr>
                        <a:t>Καλλιεργεί την ευγενή άμιλλα</a:t>
                      </a:r>
                      <a:r>
                        <a:rPr kumimoji="0" lang="en-US" altLang="en-US" sz="2200" b="0" i="0" u="none" strike="noStrike" cap="none" normalizeH="0" baseline="0" dirty="0" smtClean="0">
                          <a:ln>
                            <a:noFill/>
                          </a:ln>
                          <a:solidFill>
                            <a:srgbClr val="000000"/>
                          </a:solidFill>
                          <a:effectLst/>
                          <a:latin typeface="+mj-lt"/>
                          <a:cs typeface="Arial" charset="0"/>
                        </a:rPr>
                        <a:t>.</a:t>
                      </a:r>
                      <a:endParaRPr kumimoji="0" lang="el-GR" altLang="en-US" sz="2200" b="0" i="0" u="none" strike="noStrike" cap="none" normalizeH="0" baseline="0" dirty="0" smtClean="0">
                        <a:ln>
                          <a:noFill/>
                        </a:ln>
                        <a:solidFill>
                          <a:srgbClr val="000000"/>
                        </a:solidFill>
                        <a:effectLst/>
                        <a:latin typeface="+mj-lt"/>
                        <a:cs typeface="Arial" charset="0"/>
                      </a:endParaRPr>
                    </a:p>
                  </a:txBody>
                  <a:tcPr marL="90085" marR="90085" anchor="ctr" horzOverflow="overflow">
                    <a:lnL w="19050" cap="flat" cmpd="sng" algn="ctr">
                      <a:solidFill>
                        <a:srgbClr val="4F81BD"/>
                      </a:solidFill>
                      <a:prstDash val="solid"/>
                      <a:round/>
                      <a:headEnd type="none" w="med" len="med"/>
                      <a:tailEnd type="none" w="med" len="med"/>
                    </a:lnL>
                    <a:lnR w="1905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lnTlToBr>
                      <a:noFill/>
                    </a:lnTlToBr>
                    <a:lnBlToTr>
                      <a:noFill/>
                    </a:lnBlToTr>
                    <a:solidFill>
                      <a:srgbClr val="FCFCFF"/>
                    </a:solidFill>
                  </a:tcPr>
                </a:tc>
                <a:tc>
                  <a:txBody>
                    <a:bodyPr/>
                    <a:lstStyle>
                      <a:lvl1pPr>
                        <a:spcBef>
                          <a:spcPct val="20000"/>
                        </a:spcBef>
                        <a:buClr>
                          <a:schemeClr val="accent1"/>
                        </a:buClr>
                        <a:buSzPct val="65000"/>
                        <a:buFont typeface="Wingdings" pitchFamily="2" charset="2"/>
                        <a:defRPr sz="2600">
                          <a:solidFill>
                            <a:schemeClr val="tx1"/>
                          </a:solidFill>
                          <a:latin typeface="Arial" charset="0"/>
                        </a:defRPr>
                      </a:lvl1pPr>
                      <a:lvl2pPr marL="742950" indent="-285750">
                        <a:spcBef>
                          <a:spcPct val="20000"/>
                        </a:spcBef>
                        <a:buClr>
                          <a:schemeClr val="accent2"/>
                        </a:buClr>
                        <a:buSzPct val="60000"/>
                        <a:buFont typeface="Wingdings" pitchFamily="2" charset="2"/>
                        <a:defRPr sz="2200">
                          <a:solidFill>
                            <a:schemeClr val="tx1"/>
                          </a:solidFill>
                          <a:latin typeface="Arial" charset="0"/>
                        </a:defRPr>
                      </a:lvl2pPr>
                      <a:lvl3pPr marL="1143000" indent="-228600">
                        <a:spcBef>
                          <a:spcPct val="20000"/>
                        </a:spcBef>
                        <a:buClr>
                          <a:schemeClr val="accent1"/>
                        </a:buClr>
                        <a:buSzPct val="65000"/>
                        <a:buFont typeface="Wingdings" pitchFamily="2" charset="2"/>
                        <a:defRPr sz="2000">
                          <a:solidFill>
                            <a:schemeClr val="tx1"/>
                          </a:solidFill>
                          <a:latin typeface="Arial" charset="0"/>
                        </a:defRPr>
                      </a:lvl3pPr>
                      <a:lvl4pPr marL="1600200" indent="-228600">
                        <a:spcBef>
                          <a:spcPct val="20000"/>
                        </a:spcBef>
                        <a:buClr>
                          <a:schemeClr val="accent2"/>
                        </a:buClr>
                        <a:buSzPct val="70000"/>
                        <a:buFont typeface="Wingdings" pitchFamily="2" charset="2"/>
                        <a:defRPr>
                          <a:solidFill>
                            <a:schemeClr val="tx1"/>
                          </a:solidFill>
                          <a:latin typeface="Arial" charset="0"/>
                        </a:defRPr>
                      </a:lvl4pPr>
                      <a:lvl5pPr marL="2057400" indent="-228600">
                        <a:spcBef>
                          <a:spcPct val="20000"/>
                        </a:spcBef>
                        <a:buClr>
                          <a:schemeClr val="accent1"/>
                        </a:buClr>
                        <a:buSzPct val="75000"/>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el-GR" altLang="en-US" sz="2200" b="0" i="0" u="none" strike="noStrike" cap="none" normalizeH="0" baseline="0" dirty="0" smtClean="0">
                          <a:ln>
                            <a:noFill/>
                          </a:ln>
                          <a:solidFill>
                            <a:srgbClr val="000000"/>
                          </a:solidFill>
                          <a:effectLst/>
                          <a:latin typeface="+mj-lt"/>
                          <a:cs typeface="Times New Roman" pitchFamily="18" charset="0"/>
                        </a:rPr>
                        <a:t>Αυξάνει τον ανταγωνισμό</a:t>
                      </a:r>
                      <a:r>
                        <a:rPr kumimoji="0" lang="en-US" altLang="en-US" sz="2200" b="0" i="0" u="none" strike="noStrike" cap="none" normalizeH="0" baseline="0" dirty="0" smtClean="0">
                          <a:ln>
                            <a:noFill/>
                          </a:ln>
                          <a:solidFill>
                            <a:srgbClr val="000000"/>
                          </a:solidFill>
                          <a:effectLst/>
                          <a:latin typeface="+mj-lt"/>
                          <a:cs typeface="Times New Roman" pitchFamily="18" charset="0"/>
                        </a:rPr>
                        <a:t>.</a:t>
                      </a:r>
                      <a:endParaRPr kumimoji="0" lang="el-GR" altLang="en-US" sz="2200" b="0" i="0" u="none" strike="noStrike" cap="none" normalizeH="0" baseline="0" dirty="0" smtClean="0">
                        <a:ln>
                          <a:noFill/>
                        </a:ln>
                        <a:solidFill>
                          <a:srgbClr val="000000"/>
                        </a:solidFill>
                        <a:effectLst/>
                        <a:latin typeface="+mj-lt"/>
                        <a:cs typeface="Times New Roman" pitchFamily="18" charset="0"/>
                      </a:endParaRPr>
                    </a:p>
                  </a:txBody>
                  <a:tcPr marL="67563" marR="67563" marT="0" marB="0" anchor="ctr" horzOverflow="overflow">
                    <a:lnL w="19050" cap="flat" cmpd="sng" algn="ctr">
                      <a:solidFill>
                        <a:srgbClr val="4F81BD"/>
                      </a:solidFill>
                      <a:prstDash val="solid"/>
                      <a:round/>
                      <a:headEnd type="none" w="med" len="med"/>
                      <a:tailEnd type="none" w="med" len="med"/>
                    </a:lnL>
                    <a:lnR w="1905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lnTlToBr>
                      <a:noFill/>
                    </a:lnTlToBr>
                    <a:lnBlToTr>
                      <a:noFill/>
                    </a:lnBlToTr>
                    <a:solidFill>
                      <a:srgbClr val="FCFCFF"/>
                    </a:solidFill>
                  </a:tcPr>
                </a:tc>
              </a:tr>
              <a:tr h="720080">
                <a:tc>
                  <a:txBody>
                    <a:bodyPr/>
                    <a:lstStyle>
                      <a:lvl1pPr>
                        <a:spcBef>
                          <a:spcPct val="20000"/>
                        </a:spcBef>
                        <a:buClr>
                          <a:schemeClr val="accent1"/>
                        </a:buClr>
                        <a:buSzPct val="65000"/>
                        <a:buFont typeface="Wingdings" pitchFamily="2" charset="2"/>
                        <a:defRPr sz="2600">
                          <a:solidFill>
                            <a:schemeClr val="tx1"/>
                          </a:solidFill>
                          <a:latin typeface="Arial" charset="0"/>
                        </a:defRPr>
                      </a:lvl1pPr>
                      <a:lvl2pPr marL="742950" indent="-285750">
                        <a:spcBef>
                          <a:spcPct val="20000"/>
                        </a:spcBef>
                        <a:buClr>
                          <a:schemeClr val="accent2"/>
                        </a:buClr>
                        <a:buSzPct val="60000"/>
                        <a:buFont typeface="Wingdings" pitchFamily="2" charset="2"/>
                        <a:defRPr sz="2200">
                          <a:solidFill>
                            <a:schemeClr val="tx1"/>
                          </a:solidFill>
                          <a:latin typeface="Arial" charset="0"/>
                        </a:defRPr>
                      </a:lvl2pPr>
                      <a:lvl3pPr marL="1143000" indent="-228600">
                        <a:spcBef>
                          <a:spcPct val="20000"/>
                        </a:spcBef>
                        <a:buClr>
                          <a:schemeClr val="accent1"/>
                        </a:buClr>
                        <a:buSzPct val="65000"/>
                        <a:buFont typeface="Wingdings" pitchFamily="2" charset="2"/>
                        <a:defRPr sz="2000">
                          <a:solidFill>
                            <a:schemeClr val="tx1"/>
                          </a:solidFill>
                          <a:latin typeface="Arial" charset="0"/>
                        </a:defRPr>
                      </a:lvl3pPr>
                      <a:lvl4pPr marL="1600200" indent="-228600">
                        <a:spcBef>
                          <a:spcPct val="20000"/>
                        </a:spcBef>
                        <a:buClr>
                          <a:schemeClr val="accent2"/>
                        </a:buClr>
                        <a:buSzPct val="70000"/>
                        <a:buFont typeface="Wingdings" pitchFamily="2" charset="2"/>
                        <a:defRPr>
                          <a:solidFill>
                            <a:schemeClr val="tx1"/>
                          </a:solidFill>
                          <a:latin typeface="Arial" charset="0"/>
                        </a:defRPr>
                      </a:lvl4pPr>
                      <a:lvl5pPr marL="2057400" indent="-228600">
                        <a:spcBef>
                          <a:spcPct val="20000"/>
                        </a:spcBef>
                        <a:buClr>
                          <a:schemeClr val="accent1"/>
                        </a:buClr>
                        <a:buSzPct val="75000"/>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el-GR" altLang="en-US" sz="2200" b="0" i="0" u="none" strike="noStrike" cap="none" normalizeH="0" baseline="0" dirty="0" smtClean="0">
                          <a:ln>
                            <a:noFill/>
                          </a:ln>
                          <a:solidFill>
                            <a:srgbClr val="000000"/>
                          </a:solidFill>
                          <a:effectLst/>
                          <a:latin typeface="+mj-lt"/>
                          <a:cs typeface="Arial" charset="0"/>
                        </a:rPr>
                        <a:t>Παρακολουθεί την πρόοδο του μαθητή εξελικτικά</a:t>
                      </a:r>
                      <a:r>
                        <a:rPr kumimoji="0" lang="en-US" altLang="en-US" sz="2200" b="0" i="0" u="none" strike="noStrike" cap="none" normalizeH="0" baseline="0" dirty="0" smtClean="0">
                          <a:ln>
                            <a:noFill/>
                          </a:ln>
                          <a:solidFill>
                            <a:srgbClr val="000000"/>
                          </a:solidFill>
                          <a:effectLst/>
                          <a:latin typeface="+mj-lt"/>
                          <a:cs typeface="Arial" charset="0"/>
                        </a:rPr>
                        <a:t>.</a:t>
                      </a:r>
                      <a:endParaRPr kumimoji="0" lang="el-GR" altLang="en-US" sz="2200" b="0" i="0" u="none" strike="noStrike" cap="none" normalizeH="0" baseline="0" dirty="0" smtClean="0">
                        <a:ln>
                          <a:noFill/>
                        </a:ln>
                        <a:solidFill>
                          <a:srgbClr val="000000"/>
                        </a:solidFill>
                        <a:effectLst/>
                        <a:latin typeface="+mj-lt"/>
                        <a:cs typeface="Arial" charset="0"/>
                      </a:endParaRPr>
                    </a:p>
                  </a:txBody>
                  <a:tcPr marL="90085" marR="90085" anchor="ctr" horzOverflow="overflow">
                    <a:lnL w="19050" cap="flat" cmpd="sng" algn="ctr">
                      <a:solidFill>
                        <a:srgbClr val="4F81BD"/>
                      </a:solidFill>
                      <a:prstDash val="solid"/>
                      <a:round/>
                      <a:headEnd type="none" w="med" len="med"/>
                      <a:tailEnd type="none" w="med" len="med"/>
                    </a:lnL>
                    <a:lnR w="1905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lnTlToBr>
                      <a:noFill/>
                    </a:lnTlToBr>
                    <a:lnBlToTr>
                      <a:noFill/>
                    </a:lnBlToTr>
                    <a:solidFill>
                      <a:srgbClr val="FCFCFF"/>
                    </a:solidFill>
                  </a:tcPr>
                </a:tc>
                <a:tc>
                  <a:txBody>
                    <a:bodyPr/>
                    <a:lstStyle>
                      <a:lvl1pPr>
                        <a:spcBef>
                          <a:spcPct val="20000"/>
                        </a:spcBef>
                        <a:buClr>
                          <a:schemeClr val="accent1"/>
                        </a:buClr>
                        <a:buSzPct val="65000"/>
                        <a:buFont typeface="Wingdings" pitchFamily="2" charset="2"/>
                        <a:defRPr sz="2600">
                          <a:solidFill>
                            <a:schemeClr val="tx1"/>
                          </a:solidFill>
                          <a:latin typeface="Arial" charset="0"/>
                        </a:defRPr>
                      </a:lvl1pPr>
                      <a:lvl2pPr marL="742950" indent="-285750">
                        <a:spcBef>
                          <a:spcPct val="20000"/>
                        </a:spcBef>
                        <a:buClr>
                          <a:schemeClr val="accent2"/>
                        </a:buClr>
                        <a:buSzPct val="60000"/>
                        <a:buFont typeface="Wingdings" pitchFamily="2" charset="2"/>
                        <a:defRPr sz="2200">
                          <a:solidFill>
                            <a:schemeClr val="tx1"/>
                          </a:solidFill>
                          <a:latin typeface="Arial" charset="0"/>
                        </a:defRPr>
                      </a:lvl2pPr>
                      <a:lvl3pPr marL="1143000" indent="-228600">
                        <a:spcBef>
                          <a:spcPct val="20000"/>
                        </a:spcBef>
                        <a:buClr>
                          <a:schemeClr val="accent1"/>
                        </a:buClr>
                        <a:buSzPct val="65000"/>
                        <a:buFont typeface="Wingdings" pitchFamily="2" charset="2"/>
                        <a:defRPr sz="2000">
                          <a:solidFill>
                            <a:schemeClr val="tx1"/>
                          </a:solidFill>
                          <a:latin typeface="Arial" charset="0"/>
                        </a:defRPr>
                      </a:lvl3pPr>
                      <a:lvl4pPr marL="1600200" indent="-228600">
                        <a:spcBef>
                          <a:spcPct val="20000"/>
                        </a:spcBef>
                        <a:buClr>
                          <a:schemeClr val="accent2"/>
                        </a:buClr>
                        <a:buSzPct val="70000"/>
                        <a:buFont typeface="Wingdings" pitchFamily="2" charset="2"/>
                        <a:defRPr>
                          <a:solidFill>
                            <a:schemeClr val="tx1"/>
                          </a:solidFill>
                          <a:latin typeface="Arial" charset="0"/>
                        </a:defRPr>
                      </a:lvl4pPr>
                      <a:lvl5pPr marL="2057400" indent="-228600">
                        <a:spcBef>
                          <a:spcPct val="20000"/>
                        </a:spcBef>
                        <a:buClr>
                          <a:schemeClr val="accent1"/>
                        </a:buClr>
                        <a:buSzPct val="75000"/>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el-GR" altLang="en-US" sz="2200" b="0" i="0" u="none" strike="noStrike" cap="none" normalizeH="0" baseline="0" dirty="0" smtClean="0">
                          <a:ln>
                            <a:noFill/>
                          </a:ln>
                          <a:solidFill>
                            <a:srgbClr val="000000"/>
                          </a:solidFill>
                          <a:effectLst/>
                          <a:latin typeface="+mj-lt"/>
                          <a:cs typeface="Arial" charset="0"/>
                        </a:rPr>
                        <a:t>Εξετάζει την πρόοδο του μαθητή σε μία συγκεκριμένη χρονική στιγμή</a:t>
                      </a:r>
                      <a:r>
                        <a:rPr kumimoji="0" lang="en-US" altLang="en-US" sz="2200" b="0" i="0" u="none" strike="noStrike" cap="none" normalizeH="0" baseline="0" dirty="0" smtClean="0">
                          <a:ln>
                            <a:noFill/>
                          </a:ln>
                          <a:solidFill>
                            <a:srgbClr val="000000"/>
                          </a:solidFill>
                          <a:effectLst/>
                          <a:latin typeface="+mj-lt"/>
                          <a:cs typeface="Arial" charset="0"/>
                        </a:rPr>
                        <a:t>.</a:t>
                      </a:r>
                      <a:endParaRPr kumimoji="0" lang="el-GR" altLang="en-US" sz="2200" b="0" i="0" u="none" strike="noStrike" cap="none" normalizeH="0" baseline="0" dirty="0" smtClean="0">
                        <a:ln>
                          <a:noFill/>
                        </a:ln>
                        <a:solidFill>
                          <a:srgbClr val="000000"/>
                        </a:solidFill>
                        <a:effectLst/>
                        <a:latin typeface="+mj-lt"/>
                        <a:cs typeface="Arial" charset="0"/>
                      </a:endParaRPr>
                    </a:p>
                  </a:txBody>
                  <a:tcPr marL="90085" marR="90085" anchor="ctr" horzOverflow="overflow">
                    <a:lnL w="19050" cap="flat" cmpd="sng" algn="ctr">
                      <a:solidFill>
                        <a:srgbClr val="4F81BD"/>
                      </a:solidFill>
                      <a:prstDash val="solid"/>
                      <a:round/>
                      <a:headEnd type="none" w="med" len="med"/>
                      <a:tailEnd type="none" w="med" len="med"/>
                    </a:lnL>
                    <a:lnR w="1905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lnTlToBr>
                      <a:noFill/>
                    </a:lnTlToBr>
                    <a:lnBlToTr>
                      <a:noFill/>
                    </a:lnBlToTr>
                    <a:solidFill>
                      <a:srgbClr val="FCFCFF"/>
                    </a:solidFill>
                  </a:tcPr>
                </a:tc>
              </a:tr>
              <a:tr h="839788">
                <a:tc>
                  <a:txBody>
                    <a:bodyPr/>
                    <a:lstStyle>
                      <a:lvl1pPr>
                        <a:spcBef>
                          <a:spcPct val="20000"/>
                        </a:spcBef>
                        <a:buClr>
                          <a:schemeClr val="accent1"/>
                        </a:buClr>
                        <a:buSzPct val="65000"/>
                        <a:buFont typeface="Wingdings" pitchFamily="2" charset="2"/>
                        <a:defRPr sz="2600">
                          <a:solidFill>
                            <a:schemeClr val="tx1"/>
                          </a:solidFill>
                          <a:latin typeface="Arial" charset="0"/>
                        </a:defRPr>
                      </a:lvl1pPr>
                      <a:lvl2pPr marL="742950" indent="-285750">
                        <a:spcBef>
                          <a:spcPct val="20000"/>
                        </a:spcBef>
                        <a:buClr>
                          <a:schemeClr val="accent2"/>
                        </a:buClr>
                        <a:buSzPct val="60000"/>
                        <a:buFont typeface="Wingdings" pitchFamily="2" charset="2"/>
                        <a:defRPr sz="2200">
                          <a:solidFill>
                            <a:schemeClr val="tx1"/>
                          </a:solidFill>
                          <a:latin typeface="Arial" charset="0"/>
                        </a:defRPr>
                      </a:lvl2pPr>
                      <a:lvl3pPr marL="1143000" indent="-228600">
                        <a:spcBef>
                          <a:spcPct val="20000"/>
                        </a:spcBef>
                        <a:buClr>
                          <a:schemeClr val="accent1"/>
                        </a:buClr>
                        <a:buSzPct val="65000"/>
                        <a:buFont typeface="Wingdings" pitchFamily="2" charset="2"/>
                        <a:defRPr sz="2000">
                          <a:solidFill>
                            <a:schemeClr val="tx1"/>
                          </a:solidFill>
                          <a:latin typeface="Arial" charset="0"/>
                        </a:defRPr>
                      </a:lvl3pPr>
                      <a:lvl4pPr marL="1600200" indent="-228600">
                        <a:spcBef>
                          <a:spcPct val="20000"/>
                        </a:spcBef>
                        <a:buClr>
                          <a:schemeClr val="accent2"/>
                        </a:buClr>
                        <a:buSzPct val="70000"/>
                        <a:buFont typeface="Wingdings" pitchFamily="2" charset="2"/>
                        <a:defRPr>
                          <a:solidFill>
                            <a:schemeClr val="tx1"/>
                          </a:solidFill>
                          <a:latin typeface="Arial" charset="0"/>
                        </a:defRPr>
                      </a:lvl4pPr>
                      <a:lvl5pPr marL="2057400" indent="-228600">
                        <a:spcBef>
                          <a:spcPct val="20000"/>
                        </a:spcBef>
                        <a:buClr>
                          <a:schemeClr val="accent1"/>
                        </a:buClr>
                        <a:buSzPct val="75000"/>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el-GR" altLang="en-US" sz="2200" b="0" i="0" u="none" strike="noStrike" cap="none" normalizeH="0" baseline="0" dirty="0" smtClean="0">
                          <a:ln>
                            <a:noFill/>
                          </a:ln>
                          <a:solidFill>
                            <a:srgbClr val="000000"/>
                          </a:solidFill>
                          <a:effectLst/>
                          <a:latin typeface="+mj-lt"/>
                          <a:cs typeface="Arial" charset="0"/>
                        </a:rPr>
                        <a:t>Παρέχει πληροφορίες για το σύνολο της διδακτικής διαδικασίας</a:t>
                      </a:r>
                      <a:r>
                        <a:rPr kumimoji="0" lang="en-US" altLang="en-US" sz="2200" b="0" i="0" u="none" strike="noStrike" cap="none" normalizeH="0" baseline="0" dirty="0" smtClean="0">
                          <a:ln>
                            <a:noFill/>
                          </a:ln>
                          <a:solidFill>
                            <a:srgbClr val="000000"/>
                          </a:solidFill>
                          <a:effectLst/>
                          <a:latin typeface="+mj-lt"/>
                          <a:cs typeface="Arial" charset="0"/>
                        </a:rPr>
                        <a:t>.</a:t>
                      </a:r>
                      <a:endParaRPr kumimoji="0" lang="el-GR" altLang="en-US" sz="2200" b="0" i="0" u="none" strike="noStrike" cap="none" normalizeH="0" baseline="0" dirty="0" smtClean="0">
                        <a:ln>
                          <a:noFill/>
                        </a:ln>
                        <a:solidFill>
                          <a:srgbClr val="000000"/>
                        </a:solidFill>
                        <a:effectLst/>
                        <a:latin typeface="+mj-lt"/>
                        <a:cs typeface="Arial" charset="0"/>
                      </a:endParaRPr>
                    </a:p>
                  </a:txBody>
                  <a:tcPr marL="90085" marR="90085" anchor="ctr" horzOverflow="overflow">
                    <a:lnL w="19050" cap="flat" cmpd="sng" algn="ctr">
                      <a:solidFill>
                        <a:srgbClr val="4F81BD"/>
                      </a:solidFill>
                      <a:prstDash val="solid"/>
                      <a:round/>
                      <a:headEnd type="none" w="med" len="med"/>
                      <a:tailEnd type="none" w="med" len="med"/>
                    </a:lnL>
                    <a:lnR w="1905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lnTlToBr>
                      <a:noFill/>
                    </a:lnTlToBr>
                    <a:lnBlToTr>
                      <a:noFill/>
                    </a:lnBlToTr>
                    <a:solidFill>
                      <a:srgbClr val="FCFCFF"/>
                    </a:solidFill>
                  </a:tcPr>
                </a:tc>
                <a:tc>
                  <a:txBody>
                    <a:bodyPr/>
                    <a:lstStyle>
                      <a:lvl1pPr>
                        <a:spcBef>
                          <a:spcPct val="20000"/>
                        </a:spcBef>
                        <a:buClr>
                          <a:schemeClr val="accent1"/>
                        </a:buClr>
                        <a:buSzPct val="65000"/>
                        <a:buFont typeface="Wingdings" pitchFamily="2" charset="2"/>
                        <a:defRPr sz="2600">
                          <a:solidFill>
                            <a:schemeClr val="tx1"/>
                          </a:solidFill>
                          <a:latin typeface="Arial" charset="0"/>
                        </a:defRPr>
                      </a:lvl1pPr>
                      <a:lvl2pPr marL="742950" indent="-285750">
                        <a:spcBef>
                          <a:spcPct val="20000"/>
                        </a:spcBef>
                        <a:buClr>
                          <a:schemeClr val="accent2"/>
                        </a:buClr>
                        <a:buSzPct val="60000"/>
                        <a:buFont typeface="Wingdings" pitchFamily="2" charset="2"/>
                        <a:defRPr sz="2200">
                          <a:solidFill>
                            <a:schemeClr val="tx1"/>
                          </a:solidFill>
                          <a:latin typeface="Arial" charset="0"/>
                        </a:defRPr>
                      </a:lvl2pPr>
                      <a:lvl3pPr marL="1143000" indent="-228600">
                        <a:spcBef>
                          <a:spcPct val="20000"/>
                        </a:spcBef>
                        <a:buClr>
                          <a:schemeClr val="accent1"/>
                        </a:buClr>
                        <a:buSzPct val="65000"/>
                        <a:buFont typeface="Wingdings" pitchFamily="2" charset="2"/>
                        <a:defRPr sz="2000">
                          <a:solidFill>
                            <a:schemeClr val="tx1"/>
                          </a:solidFill>
                          <a:latin typeface="Arial" charset="0"/>
                        </a:defRPr>
                      </a:lvl3pPr>
                      <a:lvl4pPr marL="1600200" indent="-228600">
                        <a:spcBef>
                          <a:spcPct val="20000"/>
                        </a:spcBef>
                        <a:buClr>
                          <a:schemeClr val="accent2"/>
                        </a:buClr>
                        <a:buSzPct val="70000"/>
                        <a:buFont typeface="Wingdings" pitchFamily="2" charset="2"/>
                        <a:defRPr>
                          <a:solidFill>
                            <a:schemeClr val="tx1"/>
                          </a:solidFill>
                          <a:latin typeface="Arial" charset="0"/>
                        </a:defRPr>
                      </a:lvl4pPr>
                      <a:lvl5pPr marL="2057400" indent="-228600">
                        <a:spcBef>
                          <a:spcPct val="20000"/>
                        </a:spcBef>
                        <a:buClr>
                          <a:schemeClr val="accent1"/>
                        </a:buClr>
                        <a:buSzPct val="75000"/>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el-GR" altLang="en-US" sz="2200" b="0" i="0" u="none" strike="noStrike" cap="none" normalizeH="0" baseline="0" dirty="0" smtClean="0">
                          <a:ln>
                            <a:noFill/>
                          </a:ln>
                          <a:solidFill>
                            <a:srgbClr val="000000"/>
                          </a:solidFill>
                          <a:effectLst/>
                          <a:latin typeface="+mj-lt"/>
                          <a:cs typeface="Arial" charset="0"/>
                        </a:rPr>
                        <a:t>Παρέχει πληροφορίες μόνο για την επίδοση των διδασκομένων</a:t>
                      </a:r>
                      <a:r>
                        <a:rPr kumimoji="0" lang="en-US" altLang="en-US" sz="2200" b="0" i="0" u="none" strike="noStrike" cap="none" normalizeH="0" baseline="0" dirty="0" smtClean="0">
                          <a:ln>
                            <a:noFill/>
                          </a:ln>
                          <a:solidFill>
                            <a:srgbClr val="000000"/>
                          </a:solidFill>
                          <a:effectLst/>
                          <a:latin typeface="+mj-lt"/>
                          <a:cs typeface="Arial" charset="0"/>
                        </a:rPr>
                        <a:t>.</a:t>
                      </a:r>
                      <a:endParaRPr kumimoji="0" lang="el-GR" altLang="en-US" sz="2200" b="0" i="0" u="none" strike="noStrike" cap="none" normalizeH="0" baseline="0" dirty="0" smtClean="0">
                        <a:ln>
                          <a:noFill/>
                        </a:ln>
                        <a:solidFill>
                          <a:srgbClr val="000000"/>
                        </a:solidFill>
                        <a:effectLst/>
                        <a:latin typeface="+mj-lt"/>
                        <a:cs typeface="Arial" charset="0"/>
                      </a:endParaRPr>
                    </a:p>
                  </a:txBody>
                  <a:tcPr marL="90085" marR="90085" anchor="ctr" horzOverflow="overflow">
                    <a:lnL w="19050" cap="flat" cmpd="sng" algn="ctr">
                      <a:solidFill>
                        <a:srgbClr val="4F81BD"/>
                      </a:solidFill>
                      <a:prstDash val="solid"/>
                      <a:round/>
                      <a:headEnd type="none" w="med" len="med"/>
                      <a:tailEnd type="none" w="med" len="med"/>
                    </a:lnL>
                    <a:lnR w="1905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lnTlToBr>
                      <a:noFill/>
                    </a:lnTlToBr>
                    <a:lnBlToTr>
                      <a:noFill/>
                    </a:lnBlToTr>
                    <a:solidFill>
                      <a:srgbClr val="FCFCFF"/>
                    </a:solidFill>
                  </a:tcPr>
                </a:tc>
              </a:tr>
              <a:tr h="960412">
                <a:tc>
                  <a:txBody>
                    <a:bodyPr/>
                    <a:lstStyle>
                      <a:lvl1pPr>
                        <a:spcBef>
                          <a:spcPct val="20000"/>
                        </a:spcBef>
                        <a:buClr>
                          <a:schemeClr val="accent1"/>
                        </a:buClr>
                        <a:buSzPct val="65000"/>
                        <a:buFont typeface="Wingdings" pitchFamily="2" charset="2"/>
                        <a:defRPr sz="2600">
                          <a:solidFill>
                            <a:schemeClr val="tx1"/>
                          </a:solidFill>
                          <a:latin typeface="Arial" charset="0"/>
                        </a:defRPr>
                      </a:lvl1pPr>
                      <a:lvl2pPr marL="742950" indent="-285750">
                        <a:spcBef>
                          <a:spcPct val="20000"/>
                        </a:spcBef>
                        <a:buClr>
                          <a:schemeClr val="accent2"/>
                        </a:buClr>
                        <a:buSzPct val="60000"/>
                        <a:buFont typeface="Wingdings" pitchFamily="2" charset="2"/>
                        <a:defRPr sz="2200">
                          <a:solidFill>
                            <a:schemeClr val="tx1"/>
                          </a:solidFill>
                          <a:latin typeface="Arial" charset="0"/>
                        </a:defRPr>
                      </a:lvl2pPr>
                      <a:lvl3pPr marL="1143000" indent="-228600">
                        <a:spcBef>
                          <a:spcPct val="20000"/>
                        </a:spcBef>
                        <a:buClr>
                          <a:schemeClr val="accent1"/>
                        </a:buClr>
                        <a:buSzPct val="65000"/>
                        <a:buFont typeface="Wingdings" pitchFamily="2" charset="2"/>
                        <a:defRPr sz="2000">
                          <a:solidFill>
                            <a:schemeClr val="tx1"/>
                          </a:solidFill>
                          <a:latin typeface="Arial" charset="0"/>
                        </a:defRPr>
                      </a:lvl3pPr>
                      <a:lvl4pPr marL="1600200" indent="-228600">
                        <a:spcBef>
                          <a:spcPct val="20000"/>
                        </a:spcBef>
                        <a:buClr>
                          <a:schemeClr val="accent2"/>
                        </a:buClr>
                        <a:buSzPct val="70000"/>
                        <a:buFont typeface="Wingdings" pitchFamily="2" charset="2"/>
                        <a:defRPr>
                          <a:solidFill>
                            <a:schemeClr val="tx1"/>
                          </a:solidFill>
                          <a:latin typeface="Arial" charset="0"/>
                        </a:defRPr>
                      </a:lvl4pPr>
                      <a:lvl5pPr marL="2057400" indent="-228600">
                        <a:spcBef>
                          <a:spcPct val="20000"/>
                        </a:spcBef>
                        <a:buClr>
                          <a:schemeClr val="accent1"/>
                        </a:buClr>
                        <a:buSzPct val="75000"/>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el-GR" altLang="en-US" sz="2200" b="0" i="0" u="none" strike="noStrike" cap="none" normalizeH="0" baseline="0" dirty="0" smtClean="0">
                          <a:ln>
                            <a:noFill/>
                          </a:ln>
                          <a:solidFill>
                            <a:srgbClr val="000000"/>
                          </a:solidFill>
                          <a:effectLst/>
                          <a:latin typeface="+mj-lt"/>
                          <a:cs typeface="Arial" charset="0"/>
                        </a:rPr>
                        <a:t>Παρέχει κίνητρα –ενισχύει την αυτοπεποίθηση των διδασκομένων</a:t>
                      </a:r>
                      <a:r>
                        <a:rPr kumimoji="0" lang="en-US" altLang="en-US" sz="2200" b="0" i="0" u="none" strike="noStrike" cap="none" normalizeH="0" baseline="0" dirty="0" smtClean="0">
                          <a:ln>
                            <a:noFill/>
                          </a:ln>
                          <a:solidFill>
                            <a:srgbClr val="000000"/>
                          </a:solidFill>
                          <a:effectLst/>
                          <a:latin typeface="+mj-lt"/>
                          <a:cs typeface="Arial" charset="0"/>
                        </a:rPr>
                        <a:t>.</a:t>
                      </a:r>
                      <a:endParaRPr kumimoji="0" lang="el-GR" altLang="en-US" sz="2200" b="0" i="0" u="none" strike="noStrike" cap="none" normalizeH="0" baseline="0" dirty="0" smtClean="0">
                        <a:ln>
                          <a:noFill/>
                        </a:ln>
                        <a:solidFill>
                          <a:srgbClr val="000000"/>
                        </a:solidFill>
                        <a:effectLst/>
                        <a:latin typeface="+mj-lt"/>
                        <a:cs typeface="Arial" charset="0"/>
                      </a:endParaRPr>
                    </a:p>
                  </a:txBody>
                  <a:tcPr marL="90085" marR="90085" anchor="ctr" horzOverflow="overflow">
                    <a:lnL w="19050" cap="flat" cmpd="sng" algn="ctr">
                      <a:solidFill>
                        <a:srgbClr val="4F81BD"/>
                      </a:solidFill>
                      <a:prstDash val="solid"/>
                      <a:round/>
                      <a:headEnd type="none" w="med" len="med"/>
                      <a:tailEnd type="none" w="med" len="med"/>
                    </a:lnL>
                    <a:lnR w="1905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lnTlToBr>
                      <a:noFill/>
                    </a:lnTlToBr>
                    <a:lnBlToTr>
                      <a:noFill/>
                    </a:lnBlToTr>
                    <a:solidFill>
                      <a:srgbClr val="FCFCFF"/>
                    </a:solidFill>
                  </a:tcPr>
                </a:tc>
                <a:tc>
                  <a:txBody>
                    <a:bodyPr/>
                    <a:lstStyle>
                      <a:lvl1pPr>
                        <a:spcBef>
                          <a:spcPct val="20000"/>
                        </a:spcBef>
                        <a:buClr>
                          <a:schemeClr val="accent1"/>
                        </a:buClr>
                        <a:buSzPct val="65000"/>
                        <a:buFont typeface="Wingdings" pitchFamily="2" charset="2"/>
                        <a:defRPr sz="2600">
                          <a:solidFill>
                            <a:schemeClr val="tx1"/>
                          </a:solidFill>
                          <a:latin typeface="Arial" charset="0"/>
                        </a:defRPr>
                      </a:lvl1pPr>
                      <a:lvl2pPr marL="742950" indent="-285750">
                        <a:spcBef>
                          <a:spcPct val="20000"/>
                        </a:spcBef>
                        <a:buClr>
                          <a:schemeClr val="accent2"/>
                        </a:buClr>
                        <a:buSzPct val="60000"/>
                        <a:buFont typeface="Wingdings" pitchFamily="2" charset="2"/>
                        <a:defRPr sz="2200">
                          <a:solidFill>
                            <a:schemeClr val="tx1"/>
                          </a:solidFill>
                          <a:latin typeface="Arial" charset="0"/>
                        </a:defRPr>
                      </a:lvl2pPr>
                      <a:lvl3pPr marL="1143000" indent="-228600">
                        <a:spcBef>
                          <a:spcPct val="20000"/>
                        </a:spcBef>
                        <a:buClr>
                          <a:schemeClr val="accent1"/>
                        </a:buClr>
                        <a:buSzPct val="65000"/>
                        <a:buFont typeface="Wingdings" pitchFamily="2" charset="2"/>
                        <a:defRPr sz="2000">
                          <a:solidFill>
                            <a:schemeClr val="tx1"/>
                          </a:solidFill>
                          <a:latin typeface="Arial" charset="0"/>
                        </a:defRPr>
                      </a:lvl3pPr>
                      <a:lvl4pPr marL="1600200" indent="-228600">
                        <a:spcBef>
                          <a:spcPct val="20000"/>
                        </a:spcBef>
                        <a:buClr>
                          <a:schemeClr val="accent2"/>
                        </a:buClr>
                        <a:buSzPct val="70000"/>
                        <a:buFont typeface="Wingdings" pitchFamily="2" charset="2"/>
                        <a:defRPr>
                          <a:solidFill>
                            <a:schemeClr val="tx1"/>
                          </a:solidFill>
                          <a:latin typeface="Arial" charset="0"/>
                        </a:defRPr>
                      </a:lvl4pPr>
                      <a:lvl5pPr marL="2057400" indent="-228600">
                        <a:spcBef>
                          <a:spcPct val="20000"/>
                        </a:spcBef>
                        <a:buClr>
                          <a:schemeClr val="accent1"/>
                        </a:buClr>
                        <a:buSzPct val="75000"/>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el-GR" altLang="en-US" sz="2200" b="0" i="0" u="none" strike="noStrike" cap="none" normalizeH="0" baseline="0" dirty="0" smtClean="0">
                          <a:ln>
                            <a:noFill/>
                          </a:ln>
                          <a:solidFill>
                            <a:srgbClr val="000000"/>
                          </a:solidFill>
                          <a:effectLst/>
                          <a:latin typeface="+mj-lt"/>
                          <a:cs typeface="Times New Roman" pitchFamily="18" charset="0"/>
                        </a:rPr>
                        <a:t>Προξενεί αίσθημα απογοήτευσης και αποτυχίας, σε περίπτωση χαμηλής επίδοσης</a:t>
                      </a:r>
                      <a:r>
                        <a:rPr kumimoji="0" lang="en-US" altLang="en-US" sz="2200" b="0" i="0" u="none" strike="noStrike" cap="none" normalizeH="0" baseline="0" dirty="0" smtClean="0">
                          <a:ln>
                            <a:noFill/>
                          </a:ln>
                          <a:solidFill>
                            <a:srgbClr val="000000"/>
                          </a:solidFill>
                          <a:effectLst/>
                          <a:latin typeface="+mj-lt"/>
                          <a:cs typeface="Times New Roman" pitchFamily="18" charset="0"/>
                        </a:rPr>
                        <a:t>.</a:t>
                      </a:r>
                      <a:endParaRPr kumimoji="0" lang="el-GR" altLang="en-US" sz="2200" b="0" i="0" u="none" strike="noStrike" cap="none" normalizeH="0" baseline="0" dirty="0" smtClean="0">
                        <a:ln>
                          <a:noFill/>
                        </a:ln>
                        <a:solidFill>
                          <a:srgbClr val="000000"/>
                        </a:solidFill>
                        <a:effectLst/>
                        <a:latin typeface="+mj-lt"/>
                        <a:cs typeface="Times New Roman" pitchFamily="18" charset="0"/>
                      </a:endParaRPr>
                    </a:p>
                  </a:txBody>
                  <a:tcPr marL="67563" marR="67563" marT="0" marB="0" anchor="ctr" horzOverflow="overflow">
                    <a:lnL w="19050" cap="flat" cmpd="sng" algn="ctr">
                      <a:solidFill>
                        <a:srgbClr val="4F81BD"/>
                      </a:solidFill>
                      <a:prstDash val="solid"/>
                      <a:round/>
                      <a:headEnd type="none" w="med" len="med"/>
                      <a:tailEnd type="none" w="med" len="med"/>
                    </a:lnL>
                    <a:lnR w="1905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lnTlToBr>
                      <a:noFill/>
                    </a:lnTlToBr>
                    <a:lnBlToTr>
                      <a:noFill/>
                    </a:lnBlToTr>
                    <a:solidFill>
                      <a:srgbClr val="FCFCFF"/>
                    </a:solidFill>
                  </a:tcPr>
                </a:tc>
              </a:tr>
              <a:tr h="1546225">
                <a:tc>
                  <a:txBody>
                    <a:bodyPr/>
                    <a:lstStyle>
                      <a:lvl1pPr>
                        <a:spcBef>
                          <a:spcPct val="20000"/>
                        </a:spcBef>
                        <a:buClr>
                          <a:schemeClr val="accent1"/>
                        </a:buClr>
                        <a:buSzPct val="65000"/>
                        <a:buFont typeface="Wingdings" pitchFamily="2" charset="2"/>
                        <a:defRPr sz="2600">
                          <a:solidFill>
                            <a:schemeClr val="tx1"/>
                          </a:solidFill>
                          <a:latin typeface="Arial" charset="0"/>
                        </a:defRPr>
                      </a:lvl1pPr>
                      <a:lvl2pPr marL="742950" indent="-285750">
                        <a:spcBef>
                          <a:spcPct val="20000"/>
                        </a:spcBef>
                        <a:buClr>
                          <a:schemeClr val="accent2"/>
                        </a:buClr>
                        <a:buSzPct val="60000"/>
                        <a:buFont typeface="Wingdings" pitchFamily="2" charset="2"/>
                        <a:defRPr sz="2200">
                          <a:solidFill>
                            <a:schemeClr val="tx1"/>
                          </a:solidFill>
                          <a:latin typeface="Arial" charset="0"/>
                        </a:defRPr>
                      </a:lvl2pPr>
                      <a:lvl3pPr marL="1143000" indent="-228600">
                        <a:spcBef>
                          <a:spcPct val="20000"/>
                        </a:spcBef>
                        <a:buClr>
                          <a:schemeClr val="accent1"/>
                        </a:buClr>
                        <a:buSzPct val="65000"/>
                        <a:buFont typeface="Wingdings" pitchFamily="2" charset="2"/>
                        <a:defRPr sz="2000">
                          <a:solidFill>
                            <a:schemeClr val="tx1"/>
                          </a:solidFill>
                          <a:latin typeface="Arial" charset="0"/>
                        </a:defRPr>
                      </a:lvl3pPr>
                      <a:lvl4pPr marL="1600200" indent="-228600">
                        <a:spcBef>
                          <a:spcPct val="20000"/>
                        </a:spcBef>
                        <a:buClr>
                          <a:schemeClr val="accent2"/>
                        </a:buClr>
                        <a:buSzPct val="70000"/>
                        <a:buFont typeface="Wingdings" pitchFamily="2" charset="2"/>
                        <a:defRPr>
                          <a:solidFill>
                            <a:schemeClr val="tx1"/>
                          </a:solidFill>
                          <a:latin typeface="Arial" charset="0"/>
                        </a:defRPr>
                      </a:lvl4pPr>
                      <a:lvl5pPr marL="2057400" indent="-228600">
                        <a:spcBef>
                          <a:spcPct val="20000"/>
                        </a:spcBef>
                        <a:buClr>
                          <a:schemeClr val="accent1"/>
                        </a:buClr>
                        <a:buSzPct val="75000"/>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el-GR" altLang="en-US" sz="2200" b="0" i="0" u="none" strike="noStrike" cap="none" normalizeH="0" baseline="0" dirty="0" smtClean="0">
                          <a:ln>
                            <a:noFill/>
                          </a:ln>
                          <a:solidFill>
                            <a:srgbClr val="000000"/>
                          </a:solidFill>
                          <a:effectLst/>
                          <a:latin typeface="+mj-lt"/>
                          <a:cs typeface="Arial" charset="0"/>
                        </a:rPr>
                        <a:t>Συντελεί στη ανάπτυξη συνεργασίας μεταξύ  των διδασκόντων, των διδασκομένων και των γονιών (για μικρούς σε ηλικία διδασκόμενους)</a:t>
                      </a:r>
                      <a:r>
                        <a:rPr kumimoji="0" lang="en-US" altLang="en-US" sz="2200" b="0" i="0" u="none" strike="noStrike" cap="none" normalizeH="0" baseline="0" dirty="0" smtClean="0">
                          <a:ln>
                            <a:noFill/>
                          </a:ln>
                          <a:solidFill>
                            <a:srgbClr val="000000"/>
                          </a:solidFill>
                          <a:effectLst/>
                          <a:latin typeface="+mj-lt"/>
                          <a:cs typeface="Arial" charset="0"/>
                        </a:rPr>
                        <a:t>.</a:t>
                      </a:r>
                      <a:endParaRPr kumimoji="0" lang="el-GR" altLang="en-US" sz="2200" b="0" i="0" u="none" strike="noStrike" cap="none" normalizeH="0" baseline="0" dirty="0" smtClean="0">
                        <a:ln>
                          <a:noFill/>
                        </a:ln>
                        <a:solidFill>
                          <a:srgbClr val="000000"/>
                        </a:solidFill>
                        <a:effectLst/>
                        <a:latin typeface="+mj-lt"/>
                        <a:cs typeface="Arial" charset="0"/>
                      </a:endParaRPr>
                    </a:p>
                  </a:txBody>
                  <a:tcPr marL="90085" marR="90085" anchor="ctr" horzOverflow="overflow">
                    <a:lnL w="19050" cap="flat" cmpd="sng" algn="ctr">
                      <a:solidFill>
                        <a:srgbClr val="4F81BD"/>
                      </a:solidFill>
                      <a:prstDash val="solid"/>
                      <a:round/>
                      <a:headEnd type="none" w="med" len="med"/>
                      <a:tailEnd type="none" w="med" len="med"/>
                    </a:lnL>
                    <a:lnR w="1905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lnTlToBr>
                      <a:noFill/>
                    </a:lnTlToBr>
                    <a:lnBlToTr>
                      <a:noFill/>
                    </a:lnBlToTr>
                    <a:solidFill>
                      <a:srgbClr val="FCFCFF"/>
                    </a:solidFill>
                  </a:tcPr>
                </a:tc>
                <a:tc>
                  <a:txBody>
                    <a:bodyPr/>
                    <a:lstStyle>
                      <a:lvl1pPr>
                        <a:spcBef>
                          <a:spcPct val="20000"/>
                        </a:spcBef>
                        <a:buClr>
                          <a:schemeClr val="accent1"/>
                        </a:buClr>
                        <a:buSzPct val="65000"/>
                        <a:buFont typeface="Wingdings" pitchFamily="2" charset="2"/>
                        <a:defRPr sz="2600">
                          <a:solidFill>
                            <a:schemeClr val="tx1"/>
                          </a:solidFill>
                          <a:latin typeface="Arial" charset="0"/>
                        </a:defRPr>
                      </a:lvl1pPr>
                      <a:lvl2pPr marL="742950" indent="-285750">
                        <a:spcBef>
                          <a:spcPct val="20000"/>
                        </a:spcBef>
                        <a:buClr>
                          <a:schemeClr val="accent2"/>
                        </a:buClr>
                        <a:buSzPct val="60000"/>
                        <a:buFont typeface="Wingdings" pitchFamily="2" charset="2"/>
                        <a:defRPr sz="2200">
                          <a:solidFill>
                            <a:schemeClr val="tx1"/>
                          </a:solidFill>
                          <a:latin typeface="Arial" charset="0"/>
                        </a:defRPr>
                      </a:lvl2pPr>
                      <a:lvl3pPr marL="1143000" indent="-228600">
                        <a:spcBef>
                          <a:spcPct val="20000"/>
                        </a:spcBef>
                        <a:buClr>
                          <a:schemeClr val="accent1"/>
                        </a:buClr>
                        <a:buSzPct val="65000"/>
                        <a:buFont typeface="Wingdings" pitchFamily="2" charset="2"/>
                        <a:defRPr sz="2000">
                          <a:solidFill>
                            <a:schemeClr val="tx1"/>
                          </a:solidFill>
                          <a:latin typeface="Arial" charset="0"/>
                        </a:defRPr>
                      </a:lvl3pPr>
                      <a:lvl4pPr marL="1600200" indent="-228600">
                        <a:spcBef>
                          <a:spcPct val="20000"/>
                        </a:spcBef>
                        <a:buClr>
                          <a:schemeClr val="accent2"/>
                        </a:buClr>
                        <a:buSzPct val="70000"/>
                        <a:buFont typeface="Wingdings" pitchFamily="2" charset="2"/>
                        <a:defRPr>
                          <a:solidFill>
                            <a:schemeClr val="tx1"/>
                          </a:solidFill>
                          <a:latin typeface="Arial" charset="0"/>
                        </a:defRPr>
                      </a:lvl4pPr>
                      <a:lvl5pPr marL="2057400" indent="-228600">
                        <a:spcBef>
                          <a:spcPct val="20000"/>
                        </a:spcBef>
                        <a:buClr>
                          <a:schemeClr val="accent1"/>
                        </a:buClr>
                        <a:buSzPct val="75000"/>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el-GR" altLang="en-US" sz="2200" b="0" i="0" u="none" strike="noStrike" cap="none" normalizeH="0" baseline="0" dirty="0" smtClean="0">
                          <a:ln>
                            <a:noFill/>
                          </a:ln>
                          <a:solidFill>
                            <a:srgbClr val="000000"/>
                          </a:solidFill>
                          <a:effectLst/>
                          <a:latin typeface="+mj-lt"/>
                          <a:cs typeface="Arial" charset="0"/>
                        </a:rPr>
                        <a:t>Δε συντελεί στην ανάπτυξη συνεργασίας μεταξύ  των διδασκόντων, των διδασκομένων και των γονιών (για μικρούς σε ηλικία διδασκόμενους)</a:t>
                      </a:r>
                      <a:r>
                        <a:rPr kumimoji="0" lang="en-US" altLang="en-US" sz="2200" b="0" i="0" u="none" strike="noStrike" cap="none" normalizeH="0" baseline="0" dirty="0" smtClean="0">
                          <a:ln>
                            <a:noFill/>
                          </a:ln>
                          <a:solidFill>
                            <a:srgbClr val="000000"/>
                          </a:solidFill>
                          <a:effectLst/>
                          <a:latin typeface="+mj-lt"/>
                          <a:cs typeface="Arial" charset="0"/>
                        </a:rPr>
                        <a:t>.</a:t>
                      </a:r>
                      <a:endParaRPr kumimoji="0" lang="el-GR" altLang="en-US" sz="2200" b="0" i="0" u="none" strike="noStrike" cap="none" normalizeH="0" baseline="0" dirty="0" smtClean="0">
                        <a:ln>
                          <a:noFill/>
                        </a:ln>
                        <a:solidFill>
                          <a:srgbClr val="000000"/>
                        </a:solidFill>
                        <a:effectLst/>
                        <a:latin typeface="+mj-lt"/>
                        <a:cs typeface="Arial" charset="0"/>
                      </a:endParaRPr>
                    </a:p>
                  </a:txBody>
                  <a:tcPr marL="90085" marR="90085" anchor="ctr" horzOverflow="overflow">
                    <a:lnL w="19050" cap="flat" cmpd="sng" algn="ctr">
                      <a:solidFill>
                        <a:srgbClr val="4F81BD"/>
                      </a:solidFill>
                      <a:prstDash val="solid"/>
                      <a:round/>
                      <a:headEnd type="none" w="med" len="med"/>
                      <a:tailEnd type="none" w="med" len="med"/>
                    </a:lnL>
                    <a:lnR w="1905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lnTlToBr>
                      <a:noFill/>
                    </a:lnTlToBr>
                    <a:lnBlToTr>
                      <a:noFill/>
                    </a:lnBlToTr>
                    <a:solidFill>
                      <a:srgbClr val="FCFCFF"/>
                    </a:solidFill>
                  </a:tcPr>
                </a:tc>
              </a:tr>
            </a:tbl>
          </a:graphicData>
        </a:graphic>
      </p:graphicFrame>
    </p:spTree>
    <p:extLst>
      <p:ext uri="{BB962C8B-B14F-4D97-AF65-F5344CB8AC3E}">
        <p14:creationId xmlns:p14="http://schemas.microsoft.com/office/powerpoint/2010/main" val="37944355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normAutofit fontScale="90000"/>
          </a:bodyPr>
          <a:lstStyle/>
          <a:p>
            <a:r>
              <a:rPr lang="el-GR" altLang="en-US" dirty="0" smtClean="0"/>
              <a:t>Τι είναι το </a:t>
            </a:r>
            <a:r>
              <a:rPr lang="el-GR" altLang="en-US" dirty="0"/>
              <a:t>Ευρωπαϊκό </a:t>
            </a:r>
            <a:r>
              <a:rPr lang="en-US" altLang="en-US" dirty="0"/>
              <a:t>Portfolio </a:t>
            </a:r>
            <a:r>
              <a:rPr lang="el-GR" altLang="en-US" dirty="0" smtClean="0"/>
              <a:t>Γλωσσών;</a:t>
            </a:r>
            <a:endParaRPr lang="el-GR" altLang="en-US" dirty="0"/>
          </a:p>
        </p:txBody>
      </p:sp>
      <p:sp>
        <p:nvSpPr>
          <p:cNvPr id="62467" name="Rectangle 3"/>
          <p:cNvSpPr>
            <a:spLocks noGrp="1" noChangeArrowheads="1"/>
          </p:cNvSpPr>
          <p:nvPr>
            <p:ph idx="1"/>
          </p:nvPr>
        </p:nvSpPr>
        <p:spPr/>
        <p:txBody>
          <a:bodyPr>
            <a:noAutofit/>
          </a:bodyPr>
          <a:lstStyle/>
          <a:p>
            <a:r>
              <a:rPr lang="el-GR" altLang="en-US" sz="2800" dirty="0" smtClean="0"/>
              <a:t>Το Ευρωπαϊκό </a:t>
            </a:r>
            <a:r>
              <a:rPr lang="el-GR" altLang="en-US" sz="2800" dirty="0" err="1"/>
              <a:t>Portfolio</a:t>
            </a:r>
            <a:r>
              <a:rPr lang="el-GR" altLang="en-US" sz="2800" dirty="0"/>
              <a:t> Γλωσσών αποτελεί ένα καινοτόμο </a:t>
            </a:r>
            <a:r>
              <a:rPr lang="el-GR" altLang="en-US" sz="2800" dirty="0" smtClean="0"/>
              <a:t>μοντέλο αυθεντικής </a:t>
            </a:r>
            <a:r>
              <a:rPr lang="el-GR" altLang="en-US" sz="2800" dirty="0"/>
              <a:t>αξιολόγησης διαδικασιών εκμάθησης της ξένης </a:t>
            </a:r>
            <a:r>
              <a:rPr lang="el-GR" altLang="en-US" sz="2800" dirty="0" smtClean="0"/>
              <a:t>γλώσσας αναφορικά </a:t>
            </a:r>
            <a:r>
              <a:rPr lang="el-GR" altLang="en-US" sz="2800" dirty="0"/>
              <a:t>με την επικοινωνιακή και πολιτισμική της </a:t>
            </a:r>
            <a:r>
              <a:rPr lang="el-GR" altLang="en-US" sz="2800" dirty="0" smtClean="0"/>
              <a:t>διάσταση. </a:t>
            </a:r>
          </a:p>
          <a:p>
            <a:r>
              <a:rPr lang="el-GR" altLang="en-US" sz="2800" dirty="0" smtClean="0"/>
              <a:t>Ως παιδαγωγικό εργαλείο παρέχει </a:t>
            </a:r>
            <a:r>
              <a:rPr lang="el-GR" altLang="en-US" sz="2800" dirty="0"/>
              <a:t>ένα πρόσφορο πεδίο σύζευξης σκέψης και δράσης </a:t>
            </a:r>
            <a:r>
              <a:rPr lang="el-GR" altLang="en-US" sz="2800" dirty="0" smtClean="0"/>
              <a:t>και αποτυπώνει </a:t>
            </a:r>
            <a:r>
              <a:rPr lang="el-GR" altLang="en-US" sz="2800" dirty="0"/>
              <a:t>την αποτελεσματικότητα του μαθητή σχετικά με τους </a:t>
            </a:r>
            <a:r>
              <a:rPr lang="el-GR" altLang="en-US" sz="2800" dirty="0" smtClean="0"/>
              <a:t>τρόπους που </a:t>
            </a:r>
            <a:r>
              <a:rPr lang="el-GR" altLang="en-US" sz="2800" dirty="0"/>
              <a:t>ο ίδιος επιλέγει για να κατακτήσει τη γνώση.</a:t>
            </a:r>
          </a:p>
        </p:txBody>
      </p:sp>
    </p:spTree>
    <p:extLst>
      <p:ext uri="{BB962C8B-B14F-4D97-AF65-F5344CB8AC3E}">
        <p14:creationId xmlns:p14="http://schemas.microsoft.com/office/powerpoint/2010/main" val="2970480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bIns="91440" anchor="ctr"/>
          <a:lstStyle/>
          <a:p>
            <a:r>
              <a:rPr lang="el-GR" altLang="en-US" dirty="0"/>
              <a:t>Η δομή του</a:t>
            </a:r>
          </a:p>
        </p:txBody>
      </p:sp>
      <p:sp>
        <p:nvSpPr>
          <p:cNvPr id="27651" name="Content Placeholder 2"/>
          <p:cNvSpPr>
            <a:spLocks noGrp="1"/>
          </p:cNvSpPr>
          <p:nvPr>
            <p:ph sz="half" idx="1"/>
          </p:nvPr>
        </p:nvSpPr>
        <p:spPr/>
        <p:txBody>
          <a:bodyPr>
            <a:normAutofit/>
          </a:bodyPr>
          <a:lstStyle/>
          <a:p>
            <a:r>
              <a:rPr lang="el-GR" altLang="en-US" dirty="0"/>
              <a:t>Διαβατήριο </a:t>
            </a:r>
            <a:r>
              <a:rPr lang="el-GR" altLang="en-US" dirty="0" smtClean="0"/>
              <a:t>Γλωσσών.</a:t>
            </a:r>
            <a:endParaRPr lang="el-GR" altLang="en-US" dirty="0"/>
          </a:p>
          <a:p>
            <a:r>
              <a:rPr lang="el-GR" altLang="en-US" dirty="0"/>
              <a:t>Γλωσσικό </a:t>
            </a:r>
            <a:r>
              <a:rPr lang="el-GR" altLang="en-US" dirty="0" smtClean="0"/>
              <a:t>Βιογραφικό.</a:t>
            </a:r>
            <a:endParaRPr lang="el-GR" altLang="en-US" dirty="0"/>
          </a:p>
          <a:p>
            <a:r>
              <a:rPr lang="el-GR" altLang="en-US" dirty="0" smtClean="0"/>
              <a:t>Ντοσιέ.</a:t>
            </a:r>
            <a:endParaRPr lang="el-GR" altLang="en-US" dirty="0"/>
          </a:p>
        </p:txBody>
      </p:sp>
      <p:pic>
        <p:nvPicPr>
          <p:cNvPr id="1026" name="Picture 2" descr="[DECORATIV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19876" y="1600200"/>
            <a:ext cx="349524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26048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a:t>Διαβατήριο Γλωσσών: Τι ξέρω</a:t>
            </a:r>
            <a:endParaRPr lang="el-GR" dirty="0"/>
          </a:p>
        </p:txBody>
      </p:sp>
      <p:sp>
        <p:nvSpPr>
          <p:cNvPr id="4" name="Content Placeholder 3"/>
          <p:cNvSpPr>
            <a:spLocks noGrp="1"/>
          </p:cNvSpPr>
          <p:nvPr>
            <p:ph sz="half" idx="2"/>
          </p:nvPr>
        </p:nvSpPr>
        <p:spPr>
          <a:xfrm>
            <a:off x="3635896" y="1600200"/>
            <a:ext cx="5050904" cy="4525963"/>
          </a:xfrm>
        </p:spPr>
        <p:txBody>
          <a:bodyPr>
            <a:noAutofit/>
          </a:bodyPr>
          <a:lstStyle/>
          <a:p>
            <a:r>
              <a:rPr lang="el-GR" sz="2400" dirty="0"/>
              <a:t>Γ</a:t>
            </a:r>
            <a:r>
              <a:rPr lang="el-GR" sz="2400" dirty="0" smtClean="0"/>
              <a:t>λωσσικό </a:t>
            </a:r>
            <a:r>
              <a:rPr lang="el-GR" sz="2400" dirty="0"/>
              <a:t>πορτραίτο του μαθητή: γενική εικόνα του επιπέδου του μαθητή σε κάθε γλώσσα. </a:t>
            </a:r>
          </a:p>
          <a:p>
            <a:r>
              <a:rPr lang="el-GR" sz="2400" dirty="0"/>
              <a:t>Ε</a:t>
            </a:r>
            <a:r>
              <a:rPr lang="el-GR" sz="2400" dirty="0" smtClean="0"/>
              <a:t>πίπεδο </a:t>
            </a:r>
            <a:r>
              <a:rPr lang="el-GR" sz="2400" dirty="0"/>
              <a:t>γλωσσομάθειας (πιστοποιημένο ή όχι).</a:t>
            </a:r>
          </a:p>
          <a:p>
            <a:r>
              <a:rPr lang="el-GR" sz="2400" dirty="0"/>
              <a:t>Συνοπτική παρουσίαση </a:t>
            </a:r>
            <a:r>
              <a:rPr lang="el-GR" sz="2400" dirty="0" smtClean="0"/>
              <a:t>επαφών </a:t>
            </a:r>
            <a:r>
              <a:rPr lang="el-GR" sz="2400" dirty="0"/>
              <a:t>του </a:t>
            </a:r>
            <a:r>
              <a:rPr lang="el-GR" sz="2400" dirty="0" smtClean="0"/>
              <a:t>με </a:t>
            </a:r>
            <a:r>
              <a:rPr lang="el-GR" sz="2400" dirty="0"/>
              <a:t>άλλες γλώσσες/πολιτισμούς.</a:t>
            </a:r>
          </a:p>
          <a:p>
            <a:r>
              <a:rPr lang="el-GR" sz="2400" dirty="0" smtClean="0"/>
              <a:t>Πίνακας </a:t>
            </a:r>
            <a:r>
              <a:rPr lang="el-GR" sz="2400" dirty="0" err="1"/>
              <a:t>αυτοαξιολόγησης</a:t>
            </a:r>
            <a:r>
              <a:rPr lang="el-GR" sz="2400" dirty="0"/>
              <a:t> για τις 5 δεξιότητες </a:t>
            </a:r>
            <a:r>
              <a:rPr lang="el-GR" sz="2400" dirty="0" smtClean="0"/>
              <a:t>(</a:t>
            </a:r>
            <a:r>
              <a:rPr lang="el-GR" sz="2400" dirty="0"/>
              <a:t>συμμετοχή σε συζήτηση, προφορικά σε συνεχή λόγο).</a:t>
            </a:r>
          </a:p>
          <a:p>
            <a:endParaRPr lang="el-GR" sz="2400" dirty="0"/>
          </a:p>
        </p:txBody>
      </p:sp>
      <p:pic>
        <p:nvPicPr>
          <p:cNvPr id="5" name="Picture 2" descr="[DECORATIVE]"/>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0888"/>
          <a:stretch/>
        </p:blipFill>
        <p:spPr bwMode="auto">
          <a:xfrm>
            <a:off x="467544" y="1556792"/>
            <a:ext cx="3063033"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9935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a:t>Γλωσσικό Βιογραφικό: Ποιος είμαι</a:t>
            </a:r>
            <a:endParaRPr lang="el-GR" dirty="0"/>
          </a:p>
        </p:txBody>
      </p:sp>
      <p:sp>
        <p:nvSpPr>
          <p:cNvPr id="4" name="Content Placeholder 3"/>
          <p:cNvSpPr>
            <a:spLocks noGrp="1"/>
          </p:cNvSpPr>
          <p:nvPr>
            <p:ph sz="half" idx="2"/>
          </p:nvPr>
        </p:nvSpPr>
        <p:spPr>
          <a:xfrm>
            <a:off x="3707904" y="1600200"/>
            <a:ext cx="4978896" cy="4525963"/>
          </a:xfrm>
        </p:spPr>
        <p:txBody>
          <a:bodyPr>
            <a:normAutofit fontScale="92500"/>
          </a:bodyPr>
          <a:lstStyle/>
          <a:p>
            <a:pPr>
              <a:spcBef>
                <a:spcPts val="600"/>
              </a:spcBef>
            </a:pPr>
            <a:r>
              <a:rPr lang="el-GR" altLang="en-US" dirty="0"/>
              <a:t>Το ταξίδι του μαθητή στον </a:t>
            </a:r>
            <a:r>
              <a:rPr lang="el-GR" altLang="en-US" dirty="0" smtClean="0"/>
              <a:t>κόσμο.</a:t>
            </a:r>
            <a:endParaRPr lang="el-GR" altLang="en-US" dirty="0"/>
          </a:p>
          <a:p>
            <a:pPr>
              <a:spcBef>
                <a:spcPts val="600"/>
              </a:spcBef>
            </a:pPr>
            <a:r>
              <a:rPr lang="el-GR" altLang="en-US" dirty="0" err="1"/>
              <a:t>Πολυγλωσσικό</a:t>
            </a:r>
            <a:r>
              <a:rPr lang="el-GR" altLang="en-US" dirty="0"/>
              <a:t> θησαυρό </a:t>
            </a:r>
            <a:r>
              <a:rPr lang="el-GR" altLang="en-US" dirty="0" smtClean="0"/>
              <a:t>του.</a:t>
            </a:r>
            <a:endParaRPr lang="el-GR" altLang="en-US" dirty="0"/>
          </a:p>
          <a:p>
            <a:pPr>
              <a:spcBef>
                <a:spcPts val="600"/>
              </a:spcBef>
            </a:pPr>
            <a:r>
              <a:rPr lang="el-GR" altLang="en-US" dirty="0"/>
              <a:t>Διαπολιτισμικές του </a:t>
            </a:r>
            <a:r>
              <a:rPr lang="el-GR" altLang="en-US" dirty="0" smtClean="0"/>
              <a:t>εμπειρίες.</a:t>
            </a:r>
            <a:endParaRPr lang="el-GR" altLang="en-US" dirty="0"/>
          </a:p>
          <a:p>
            <a:pPr>
              <a:spcBef>
                <a:spcPts val="600"/>
              </a:spcBef>
            </a:pPr>
            <a:r>
              <a:rPr lang="el-GR" altLang="en-US" dirty="0"/>
              <a:t>Τι τον/την βοηθάει να μαθαίνει </a:t>
            </a:r>
            <a:r>
              <a:rPr lang="el-GR" altLang="en-US" dirty="0" smtClean="0"/>
              <a:t>ευκολότερα.</a:t>
            </a:r>
            <a:endParaRPr lang="el-GR" altLang="en-US" dirty="0"/>
          </a:p>
          <a:p>
            <a:pPr>
              <a:spcBef>
                <a:spcPts val="600"/>
              </a:spcBef>
            </a:pPr>
            <a:r>
              <a:rPr lang="el-GR" altLang="en-US" dirty="0"/>
              <a:t>Τι του/της αρέσει περισσότερο στο μάθημα της ξένης </a:t>
            </a:r>
            <a:r>
              <a:rPr lang="el-GR" altLang="en-US" dirty="0" smtClean="0"/>
              <a:t>γλώσσας.</a:t>
            </a:r>
            <a:endParaRPr lang="el-GR" altLang="en-US" dirty="0"/>
          </a:p>
          <a:p>
            <a:pPr>
              <a:spcBef>
                <a:spcPts val="600"/>
              </a:spcBef>
            </a:pPr>
            <a:r>
              <a:rPr lang="el-GR" altLang="en-US" dirty="0"/>
              <a:t>Την εξέλιξη της προόδου </a:t>
            </a:r>
            <a:r>
              <a:rPr lang="el-GR" altLang="en-US" dirty="0" smtClean="0"/>
              <a:t>του/της.</a:t>
            </a:r>
            <a:endParaRPr lang="el-GR" altLang="en-US" dirty="0"/>
          </a:p>
          <a:p>
            <a:pPr>
              <a:spcBef>
                <a:spcPts val="600"/>
              </a:spcBef>
            </a:pPr>
            <a:endParaRPr lang="el-GR" dirty="0"/>
          </a:p>
        </p:txBody>
      </p:sp>
      <p:pic>
        <p:nvPicPr>
          <p:cNvPr id="3074" name="Picture 2" descr="[DECORATIV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67544" y="1556792"/>
            <a:ext cx="3064199"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7274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bIns="91440" anchor="ctr">
            <a:normAutofit/>
          </a:bodyPr>
          <a:lstStyle/>
          <a:p>
            <a:r>
              <a:rPr lang="el-GR" altLang="en-US" dirty="0"/>
              <a:t>Ντοσιέ: Τι έχω </a:t>
            </a:r>
            <a:r>
              <a:rPr lang="el-GR" altLang="en-US" dirty="0" smtClean="0"/>
              <a:t>κάνει (1/2)</a:t>
            </a:r>
            <a:endParaRPr lang="el-GR" altLang="en-US" dirty="0"/>
          </a:p>
        </p:txBody>
      </p:sp>
      <p:sp>
        <p:nvSpPr>
          <p:cNvPr id="3" name="Content Placeholder 2"/>
          <p:cNvSpPr>
            <a:spLocks noGrp="1"/>
          </p:cNvSpPr>
          <p:nvPr>
            <p:ph sz="half" idx="1"/>
          </p:nvPr>
        </p:nvSpPr>
        <p:spPr>
          <a:xfrm>
            <a:off x="457200" y="1600200"/>
            <a:ext cx="4978896" cy="4525963"/>
          </a:xfrm>
        </p:spPr>
        <p:txBody>
          <a:bodyPr>
            <a:noAutofit/>
          </a:bodyPr>
          <a:lstStyle/>
          <a:p>
            <a:pPr>
              <a:spcBef>
                <a:spcPts val="600"/>
              </a:spcBef>
            </a:pPr>
            <a:r>
              <a:rPr lang="el-GR" altLang="en-US" sz="2600" b="1" dirty="0" smtClean="0"/>
              <a:t>1ο μέρος</a:t>
            </a:r>
            <a:r>
              <a:rPr lang="el-GR" altLang="en-US" sz="2600" dirty="0"/>
              <a:t>: ασκήσεις, δραστηριότητες, κλπ. που κατά την άποψη του μαθητή </a:t>
            </a:r>
            <a:r>
              <a:rPr lang="el-GR" altLang="en-US" sz="2600" b="1" dirty="0"/>
              <a:t>τεκμηριώνουν</a:t>
            </a:r>
            <a:r>
              <a:rPr lang="el-GR" altLang="en-US" sz="2600" dirty="0">
                <a:solidFill>
                  <a:srgbClr val="FF0000"/>
                </a:solidFill>
              </a:rPr>
              <a:t> </a:t>
            </a:r>
            <a:r>
              <a:rPr lang="el-GR" altLang="en-US" sz="2600" dirty="0"/>
              <a:t>το τι είναι ικανός να κάνει στην ξένη </a:t>
            </a:r>
            <a:r>
              <a:rPr lang="el-GR" altLang="en-US" sz="2600" dirty="0" smtClean="0"/>
              <a:t>γλώσσα.</a:t>
            </a:r>
            <a:endParaRPr lang="el-GR" altLang="en-US" sz="2600" dirty="0"/>
          </a:p>
          <a:p>
            <a:pPr>
              <a:spcBef>
                <a:spcPts val="600"/>
              </a:spcBef>
            </a:pPr>
            <a:r>
              <a:rPr lang="el-GR" altLang="en-US" sz="2600" b="1" dirty="0" smtClean="0"/>
              <a:t>2ο μέρος</a:t>
            </a:r>
            <a:r>
              <a:rPr lang="el-GR" altLang="en-US" sz="2600" dirty="0" smtClean="0"/>
              <a:t>: </a:t>
            </a:r>
            <a:r>
              <a:rPr lang="el-GR" altLang="en-US" sz="2600" dirty="0"/>
              <a:t>στοιχεία που κατά την άποψη του μαθητή </a:t>
            </a:r>
            <a:r>
              <a:rPr lang="el-GR" altLang="en-US" sz="2600" b="1" dirty="0"/>
              <a:t>αποδεικνύουν</a:t>
            </a:r>
            <a:r>
              <a:rPr lang="el-GR" altLang="en-US" sz="2600" dirty="0">
                <a:solidFill>
                  <a:srgbClr val="FF0000"/>
                </a:solidFill>
              </a:rPr>
              <a:t> </a:t>
            </a:r>
            <a:r>
              <a:rPr lang="el-GR" altLang="en-US" sz="2600" dirty="0"/>
              <a:t>την επαφή του με άλλες γλώσσες και άλλους </a:t>
            </a:r>
            <a:r>
              <a:rPr lang="el-GR" altLang="en-US" sz="2600" dirty="0" smtClean="0"/>
              <a:t>πολιτισμούς.</a:t>
            </a:r>
            <a:endParaRPr lang="el-GR" altLang="en-US" sz="2600" dirty="0"/>
          </a:p>
          <a:p>
            <a:pPr lvl="1">
              <a:spcBef>
                <a:spcPts val="600"/>
              </a:spcBef>
            </a:pPr>
            <a:endParaRPr lang="el-GR" altLang="en-US" sz="2600" dirty="0"/>
          </a:p>
        </p:txBody>
      </p:sp>
      <p:pic>
        <p:nvPicPr>
          <p:cNvPr id="4098" name="Picture 2" descr="[DECORATIV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80112" y="1556792"/>
            <a:ext cx="304384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02355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bIns="91440" anchor="ctr">
            <a:normAutofit/>
          </a:bodyPr>
          <a:lstStyle/>
          <a:p>
            <a:r>
              <a:rPr lang="el-GR" altLang="en-US" dirty="0"/>
              <a:t>Ντοσιέ: Τι έχω </a:t>
            </a:r>
            <a:r>
              <a:rPr lang="el-GR" altLang="en-US" dirty="0" smtClean="0"/>
              <a:t>κάνει (2/2)</a:t>
            </a:r>
            <a:endParaRPr lang="el-GR" altLang="en-US" dirty="0"/>
          </a:p>
        </p:txBody>
      </p:sp>
      <p:sp>
        <p:nvSpPr>
          <p:cNvPr id="3" name="Content Placeholder 2"/>
          <p:cNvSpPr>
            <a:spLocks noGrp="1"/>
          </p:cNvSpPr>
          <p:nvPr>
            <p:ph sz="half" idx="1"/>
          </p:nvPr>
        </p:nvSpPr>
        <p:spPr>
          <a:xfrm>
            <a:off x="457200" y="1600200"/>
            <a:ext cx="4978896" cy="4525963"/>
          </a:xfrm>
        </p:spPr>
        <p:txBody>
          <a:bodyPr>
            <a:noAutofit/>
          </a:bodyPr>
          <a:lstStyle/>
          <a:p>
            <a:pPr>
              <a:spcBef>
                <a:spcPts val="600"/>
              </a:spcBef>
            </a:pPr>
            <a:r>
              <a:rPr lang="el-GR" altLang="en-US" sz="2600" b="1" dirty="0" smtClean="0"/>
              <a:t>3ο μέρος</a:t>
            </a:r>
            <a:r>
              <a:rPr lang="el-GR" altLang="en-US" sz="2600" dirty="0" smtClean="0"/>
              <a:t>: </a:t>
            </a:r>
            <a:r>
              <a:rPr lang="el-GR" altLang="en-US" sz="2600" dirty="0"/>
              <a:t>Βεβαιώσεις, πιστοποιητικά και διπλώματα που </a:t>
            </a:r>
            <a:r>
              <a:rPr lang="el-GR" altLang="en-US" sz="2600" b="1" dirty="0"/>
              <a:t>αποδεικνύουν</a:t>
            </a:r>
            <a:r>
              <a:rPr lang="el-GR" altLang="en-US" sz="2600" dirty="0"/>
              <a:t> το επίπεδο γλωσσομάθειας του </a:t>
            </a:r>
            <a:r>
              <a:rPr lang="el-GR" altLang="en-US" sz="2600" dirty="0" smtClean="0"/>
              <a:t>μαθητή. </a:t>
            </a:r>
            <a:endParaRPr lang="el-GR" altLang="en-US" sz="2600" dirty="0"/>
          </a:p>
          <a:p>
            <a:pPr marL="0" indent="0">
              <a:spcBef>
                <a:spcPts val="600"/>
              </a:spcBef>
              <a:buNone/>
            </a:pPr>
            <a:r>
              <a:rPr lang="el-GR" altLang="en-US" sz="2600" dirty="0" smtClean="0"/>
              <a:t>Το </a:t>
            </a:r>
            <a:r>
              <a:rPr lang="el-GR" altLang="en-US" sz="2600" dirty="0"/>
              <a:t>ντοσιέ ανανεώνεται και εμπλουτίζεται με νέα δεδομένα σε τακτά </a:t>
            </a:r>
            <a:r>
              <a:rPr lang="el-GR" altLang="en-US" sz="2600" dirty="0" smtClean="0"/>
              <a:t>διαστήματα.</a:t>
            </a:r>
            <a:endParaRPr lang="el-GR" altLang="en-US" sz="2600" dirty="0"/>
          </a:p>
          <a:p>
            <a:pPr lvl="1">
              <a:spcBef>
                <a:spcPts val="600"/>
              </a:spcBef>
              <a:buFont typeface="Wingdings" pitchFamily="2" charset="2"/>
              <a:buNone/>
            </a:pPr>
            <a:endParaRPr lang="el-GR" altLang="en-US" sz="2600" dirty="0"/>
          </a:p>
          <a:p>
            <a:pPr lvl="1">
              <a:spcBef>
                <a:spcPts val="600"/>
              </a:spcBef>
            </a:pPr>
            <a:endParaRPr lang="el-GR" altLang="en-US" sz="2600" dirty="0"/>
          </a:p>
        </p:txBody>
      </p:sp>
      <p:pic>
        <p:nvPicPr>
          <p:cNvPr id="4098" name="Picture 2" descr="[DECORATIV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80112" y="1556792"/>
            <a:ext cx="304384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23462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bIns="91440" anchor="b">
            <a:normAutofit/>
          </a:bodyPr>
          <a:lstStyle/>
          <a:p>
            <a:r>
              <a:rPr lang="el-GR" altLang="en-US" dirty="0"/>
              <a:t>Τα πλεονεκτήματα του </a:t>
            </a:r>
            <a:r>
              <a:rPr lang="en-US" altLang="en-US" dirty="0"/>
              <a:t>Portfolio</a:t>
            </a:r>
            <a:endParaRPr lang="el-GR" altLang="en-US" dirty="0"/>
          </a:p>
        </p:txBody>
      </p:sp>
      <p:sp>
        <p:nvSpPr>
          <p:cNvPr id="31747" name="Content Placeholder 2"/>
          <p:cNvSpPr>
            <a:spLocks noGrp="1"/>
          </p:cNvSpPr>
          <p:nvPr>
            <p:ph idx="1"/>
          </p:nvPr>
        </p:nvSpPr>
        <p:spPr/>
        <p:txBody>
          <a:bodyPr>
            <a:normAutofit/>
          </a:bodyPr>
          <a:lstStyle/>
          <a:p>
            <a:r>
              <a:rPr lang="el-GR" altLang="en-US" sz="3000" dirty="0"/>
              <a:t>Απαγκίστρωση από την </a:t>
            </a:r>
            <a:r>
              <a:rPr lang="el-GR" altLang="en-US" sz="3000" dirty="0" err="1"/>
              <a:t>εξετασιοκεντρική</a:t>
            </a:r>
            <a:r>
              <a:rPr lang="el-GR" altLang="en-US" sz="3000" dirty="0"/>
              <a:t> </a:t>
            </a:r>
            <a:r>
              <a:rPr lang="el-GR" altLang="en-US" sz="3000" dirty="0" smtClean="0"/>
              <a:t>λογική.</a:t>
            </a:r>
            <a:endParaRPr lang="el-GR" altLang="en-US" sz="3000" dirty="0"/>
          </a:p>
          <a:p>
            <a:r>
              <a:rPr lang="el-GR" altLang="en-US" sz="3000" dirty="0"/>
              <a:t>Υιοθέτηση κουλτούρας </a:t>
            </a:r>
            <a:r>
              <a:rPr lang="el-GR" altLang="en-US" sz="3000" b="1" dirty="0"/>
              <a:t>αυτόνομης </a:t>
            </a:r>
            <a:r>
              <a:rPr lang="el-GR" altLang="en-US" sz="3000" b="1" dirty="0" smtClean="0"/>
              <a:t>μάθησης</a:t>
            </a:r>
            <a:r>
              <a:rPr lang="el-GR" altLang="en-US" sz="3000" dirty="0" smtClean="0"/>
              <a:t>.</a:t>
            </a:r>
            <a:endParaRPr lang="el-GR" altLang="en-US" sz="3000" dirty="0"/>
          </a:p>
          <a:p>
            <a:r>
              <a:rPr lang="el-GR" altLang="en-US" sz="3000" dirty="0"/>
              <a:t>Οι μαθητές αποκτούν </a:t>
            </a:r>
            <a:r>
              <a:rPr lang="el-GR" altLang="en-US" sz="3000" b="1" dirty="0"/>
              <a:t>υπεύθυνη συμπεριφορά </a:t>
            </a:r>
            <a:r>
              <a:rPr lang="el-GR" altLang="en-US" sz="3000" dirty="0"/>
              <a:t>απέναντι στη διδακτική και μαθησιακή πράξη</a:t>
            </a:r>
          </a:p>
          <a:p>
            <a:pPr lvl="1"/>
            <a:r>
              <a:rPr lang="el-GR" altLang="en-US" sz="3000" dirty="0"/>
              <a:t>Κρίνουν την επίδοσή τους, μαθαίνουν από τα λάθη τους, εκτιμούν τις προσωπικές τους παρεμβάσεις.</a:t>
            </a:r>
          </a:p>
          <a:p>
            <a:endParaRPr lang="el-GR" altLang="en-US" sz="3000" dirty="0"/>
          </a:p>
        </p:txBody>
      </p:sp>
    </p:spTree>
    <p:extLst>
      <p:ext uri="{BB962C8B-B14F-4D97-AF65-F5344CB8AC3E}">
        <p14:creationId xmlns:p14="http://schemas.microsoft.com/office/powerpoint/2010/main" val="34870722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custDataLst>
              <p:tags r:id="rId2"/>
            </p:custDataLst>
          </p:nvPr>
        </p:nvSpPr>
        <p:spPr/>
        <p:txBody>
          <a:bodyPr/>
          <a:lstStyle/>
          <a:p>
            <a:r>
              <a:rPr lang="en-GB" altLang="el-GR" dirty="0" smtClean="0"/>
              <a:t>Financing</a:t>
            </a:r>
          </a:p>
        </p:txBody>
      </p:sp>
      <p:sp>
        <p:nvSpPr>
          <p:cNvPr id="32771" name="Content Placeholder 2"/>
          <p:cNvSpPr>
            <a:spLocks noGrp="1"/>
          </p:cNvSpPr>
          <p:nvPr>
            <p:ph idx="1"/>
            <p:custDataLst>
              <p:tags r:id="rId3"/>
            </p:custDataLst>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2088460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custDataLst>
              <p:tags r:id="rId2"/>
            </p:custDataLst>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custDataLst>
      <p:tags r:id="rId1"/>
    </p:custDataLst>
    <p:extLst>
      <p:ext uri="{BB962C8B-B14F-4D97-AF65-F5344CB8AC3E}">
        <p14:creationId xmlns:p14="http://schemas.microsoft.com/office/powerpoint/2010/main" val="26002567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custDataLst>
              <p:tags r:id="rId2"/>
            </p:custDataLst>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custDataLst>
              <p:tags r:id="rId3"/>
            </p:custDataLst>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custDataLst>
      <p:tags r:id="rId1"/>
    </p:custDataLst>
    <p:extLst>
      <p:ext uri="{BB962C8B-B14F-4D97-AF65-F5344CB8AC3E}">
        <p14:creationId xmlns:p14="http://schemas.microsoft.com/office/powerpoint/2010/main" val="5931808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custDataLst>
              <p:tags r:id="rId2"/>
            </p:custDataLst>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custDataLst>
              <p:tags r:id="rId3"/>
            </p:custDataLst>
          </p:nvPr>
        </p:nvSpPr>
        <p:spPr>
          <a:xfrm>
            <a:off x="463550" y="1557338"/>
            <a:ext cx="8229600" cy="4525962"/>
          </a:xfrm>
        </p:spPr>
        <p:txBody>
          <a:bodyPr>
            <a:normAutofit/>
          </a:bodyPr>
          <a:lstStyle/>
          <a:p>
            <a:pPr marL="0" indent="0">
              <a:buNone/>
            </a:pPr>
            <a:r>
              <a:rPr lang="en-GB" altLang="el-GR" sz="2000" dirty="0" smtClean="0"/>
              <a:t>Copyright National and </a:t>
            </a:r>
            <a:r>
              <a:rPr lang="en-GB" altLang="el-GR" sz="2000" dirty="0" err="1" smtClean="0"/>
              <a:t>Kapodistrian</a:t>
            </a:r>
            <a:r>
              <a:rPr lang="en-GB" altLang="el-GR" sz="2000" dirty="0" smtClean="0"/>
              <a:t> University of Athens, </a:t>
            </a:r>
            <a:r>
              <a:rPr lang="en-GB" sz="2000" dirty="0" smtClean="0"/>
              <a:t>Bessie </a:t>
            </a:r>
            <a:r>
              <a:rPr lang="en-GB" sz="2000" dirty="0" err="1" smtClean="0"/>
              <a:t>Dendrinos</a:t>
            </a:r>
            <a:r>
              <a:rPr lang="en-GB" altLang="el-GR" sz="2000" dirty="0" smtClean="0"/>
              <a:t>. </a:t>
            </a:r>
            <a:r>
              <a:rPr lang="en-GB" sz="2000" dirty="0" smtClean="0"/>
              <a:t>Bessie </a:t>
            </a:r>
            <a:r>
              <a:rPr lang="en-GB" sz="2000" dirty="0" err="1" smtClean="0"/>
              <a:t>Dendrinos</a:t>
            </a:r>
            <a:r>
              <a:rPr lang="en-GB" altLang="el-GR" sz="2000" dirty="0" smtClean="0"/>
              <a:t>. </a:t>
            </a:r>
            <a:r>
              <a:rPr lang="en-US" altLang="el-GR" sz="2000" dirty="0" smtClean="0"/>
              <a:t>“</a:t>
            </a:r>
            <a:r>
              <a:rPr lang="en-GB" altLang="el-GR" sz="2000" dirty="0"/>
              <a:t>European Perspectives in Language Teaching, Learning, Assessment. The European Language </a:t>
            </a:r>
            <a:r>
              <a:rPr lang="en-GB" altLang="el-GR" sz="2000" dirty="0" smtClean="0"/>
              <a:t>Portfolio: What</a:t>
            </a:r>
            <a:r>
              <a:rPr lang="en-GB" altLang="el-GR" sz="2000" dirty="0"/>
              <a:t>, why and </a:t>
            </a:r>
            <a:r>
              <a:rPr lang="en-GB" altLang="el-GR" sz="2000" dirty="0" smtClean="0"/>
              <a:t>how”. Edition: 1.0. Athens 2015</a:t>
            </a:r>
            <a:r>
              <a:rPr lang="en-GB" altLang="el-GR" sz="2000" dirty="0"/>
              <a:t>. Available at: </a:t>
            </a:r>
            <a:r>
              <a:rPr lang="en-GB" altLang="el-GR" sz="2000" dirty="0">
                <a:hlinkClick r:id="rId6" tooltip="European Perspectives in Language Teaching, Learning, Assessment Online Courses"/>
              </a:rPr>
              <a:t>http://opencourses.uoa.gr/courses/ENL13</a:t>
            </a:r>
            <a:r>
              <a:rPr lang="en-GB" altLang="el-GR" sz="2000" dirty="0" smtClean="0">
                <a:hlinkClick r:id="rId6"/>
              </a:rPr>
              <a:t>/</a:t>
            </a:r>
            <a:r>
              <a:rPr lang="en-GB" altLang="el-GR" sz="2000" dirty="0" smtClean="0"/>
              <a:t>.</a:t>
            </a:r>
            <a:endParaRPr lang="en-GB" altLang="el-GR" sz="2000" dirty="0"/>
          </a:p>
          <a:p>
            <a:pPr marL="0" indent="0">
              <a:buNone/>
            </a:pPr>
            <a:endParaRPr lang="en-GB" altLang="el-GR" sz="2000" dirty="0" smtClean="0"/>
          </a:p>
        </p:txBody>
      </p:sp>
    </p:spTree>
    <p:custDataLst>
      <p:tags r:id="rId1"/>
    </p:custDataLst>
    <p:extLst>
      <p:ext uri="{BB962C8B-B14F-4D97-AF65-F5344CB8AC3E}">
        <p14:creationId xmlns:p14="http://schemas.microsoft.com/office/powerpoint/2010/main" val="24027483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bIns="91440" anchor="ctr">
            <a:normAutofit/>
          </a:bodyPr>
          <a:lstStyle/>
          <a:p>
            <a:r>
              <a:rPr lang="el-GR" altLang="en-US" dirty="0" smtClean="0"/>
              <a:t>Ποιοι </a:t>
            </a:r>
            <a:r>
              <a:rPr lang="el-GR" altLang="en-US" dirty="0"/>
              <a:t>είναι </a:t>
            </a:r>
            <a:r>
              <a:rPr lang="el-GR" altLang="en-US" dirty="0" smtClean="0"/>
              <a:t>οι στόχοι του</a:t>
            </a:r>
            <a:r>
              <a:rPr lang="el-GR" altLang="en-US" dirty="0"/>
              <a:t>;</a:t>
            </a:r>
          </a:p>
        </p:txBody>
      </p:sp>
      <p:sp>
        <p:nvSpPr>
          <p:cNvPr id="63491" name="Content Placeholder 2"/>
          <p:cNvSpPr>
            <a:spLocks noGrp="1"/>
          </p:cNvSpPr>
          <p:nvPr>
            <p:ph idx="1"/>
          </p:nvPr>
        </p:nvSpPr>
        <p:spPr/>
        <p:txBody>
          <a:bodyPr>
            <a:noAutofit/>
          </a:bodyPr>
          <a:lstStyle/>
          <a:p>
            <a:pPr marL="273050" indent="-273050">
              <a:spcBef>
                <a:spcPts val="600"/>
              </a:spcBef>
              <a:spcAft>
                <a:spcPts val="600"/>
              </a:spcAft>
            </a:pPr>
            <a:r>
              <a:rPr lang="el-GR" altLang="en-US" sz="3000" dirty="0"/>
              <a:t>Καταπολέμηση της κοινωνικής </a:t>
            </a:r>
            <a:r>
              <a:rPr lang="el-GR" altLang="en-US" sz="3000" dirty="0" smtClean="0"/>
              <a:t>περιθωριοποίησης.</a:t>
            </a:r>
            <a:endParaRPr lang="el-GR" altLang="en-US" sz="3000" dirty="0"/>
          </a:p>
          <a:p>
            <a:pPr marL="273050" indent="-273050">
              <a:spcBef>
                <a:spcPts val="600"/>
              </a:spcBef>
              <a:spcAft>
                <a:spcPts val="600"/>
              </a:spcAft>
            </a:pPr>
            <a:r>
              <a:rPr lang="el-GR" altLang="en-US" sz="3000" dirty="0"/>
              <a:t>Ενίσχυση του πνεύματος της ευρωπαϊκής </a:t>
            </a:r>
            <a:r>
              <a:rPr lang="el-GR" altLang="en-US" sz="3000" dirty="0" smtClean="0"/>
              <a:t>ιθαγένειας.</a:t>
            </a:r>
            <a:endParaRPr lang="el-GR" altLang="en-US" sz="3000" dirty="0"/>
          </a:p>
          <a:p>
            <a:pPr marL="273050" indent="-273050">
              <a:spcBef>
                <a:spcPts val="600"/>
              </a:spcBef>
              <a:spcAft>
                <a:spcPts val="600"/>
              </a:spcAft>
            </a:pPr>
            <a:r>
              <a:rPr lang="el-GR" altLang="en-US" sz="3000" dirty="0"/>
              <a:t>Αναγνώριση της πολιτισμικής κληρονομιάς κάθε </a:t>
            </a:r>
            <a:r>
              <a:rPr lang="el-GR" altLang="en-US" sz="3000" dirty="0" smtClean="0"/>
              <a:t>κράτους-μέλους.</a:t>
            </a:r>
            <a:endParaRPr lang="el-GR" altLang="en-US" sz="3000" dirty="0"/>
          </a:p>
          <a:p>
            <a:pPr marL="0" indent="0">
              <a:spcBef>
                <a:spcPts val="600"/>
              </a:spcBef>
              <a:spcAft>
                <a:spcPts val="600"/>
              </a:spcAft>
              <a:buNone/>
            </a:pPr>
            <a:r>
              <a:rPr lang="el-GR" altLang="en-US" sz="3000" dirty="0"/>
              <a:t>Για την επίτευξη των παραπάνω στόχων είναι απαραίτητη η ανάδειξη της διαπολιτισμικής </a:t>
            </a:r>
            <a:r>
              <a:rPr lang="el-GR" altLang="en-US" sz="3000" dirty="0" smtClean="0"/>
              <a:t>επικοινωνίας.</a:t>
            </a:r>
            <a:endParaRPr lang="el-GR" altLang="en-US" sz="3000" dirty="0"/>
          </a:p>
        </p:txBody>
      </p:sp>
    </p:spTree>
    <p:extLst>
      <p:ext uri="{BB962C8B-B14F-4D97-AF65-F5344CB8AC3E}">
        <p14:creationId xmlns:p14="http://schemas.microsoft.com/office/powerpoint/2010/main" val="30408089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custDataLst>
              <p:tags r:id="rId2"/>
            </p:custDataLst>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custDataLst>
              <p:tags r:id="rId3"/>
            </p:custDataLst>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custDataLst>
              <p:tags r:id="rId4"/>
            </p:custDataLst>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2433946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custDataLst>
              <p:tags r:id="rId2"/>
            </p:custDataLst>
          </p:nvPr>
        </p:nvSpPr>
        <p:spPr/>
        <p:txBody>
          <a:bodyPr/>
          <a:lstStyle/>
          <a:p>
            <a:r>
              <a:rPr lang="en-GB" altLang="el-GR" dirty="0" smtClean="0"/>
              <a:t>Preservation Notices</a:t>
            </a:r>
          </a:p>
        </p:txBody>
      </p:sp>
      <p:sp>
        <p:nvSpPr>
          <p:cNvPr id="3" name="Content Placeholder 2"/>
          <p:cNvSpPr>
            <a:spLocks noGrp="1"/>
          </p:cNvSpPr>
          <p:nvPr>
            <p:ph idx="1"/>
            <p:custDataLst>
              <p:tags r:id="rId3"/>
            </p:custDataLst>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sz="2000" dirty="0" smtClean="0"/>
              <a:t> </a:t>
            </a:r>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 </a:t>
            </a:r>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10728145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bIns="91440" anchor="ctr"/>
          <a:lstStyle/>
          <a:p>
            <a:r>
              <a:rPr lang="el-GR" altLang="en-US" dirty="0"/>
              <a:t>Γλωσσομάθεια</a:t>
            </a:r>
          </a:p>
        </p:txBody>
      </p:sp>
      <p:sp>
        <p:nvSpPr>
          <p:cNvPr id="64515" name="Content Placeholder 2"/>
          <p:cNvSpPr>
            <a:spLocks noGrp="1"/>
          </p:cNvSpPr>
          <p:nvPr>
            <p:ph idx="1"/>
          </p:nvPr>
        </p:nvSpPr>
        <p:spPr/>
        <p:txBody>
          <a:bodyPr>
            <a:normAutofit/>
          </a:bodyPr>
          <a:lstStyle/>
          <a:p>
            <a:pPr marL="0" indent="0">
              <a:buNone/>
            </a:pPr>
            <a:r>
              <a:rPr lang="el-GR" altLang="en-US" sz="3000" dirty="0"/>
              <a:t>Στο πλαίσιο αυτό, η γλωσσομάθεια παίζει καθοριστικό </a:t>
            </a:r>
            <a:r>
              <a:rPr lang="el-GR" altLang="en-US" sz="3000" dirty="0" smtClean="0"/>
              <a:t>ρόλο, καθώς:</a:t>
            </a:r>
          </a:p>
          <a:p>
            <a:r>
              <a:rPr lang="el-GR" altLang="en-US" sz="3000" dirty="0" smtClean="0"/>
              <a:t>αμβλύνει </a:t>
            </a:r>
            <a:r>
              <a:rPr lang="el-GR" altLang="en-US" sz="3000" dirty="0"/>
              <a:t>τις γλωσσικές και πολιτισμικές </a:t>
            </a:r>
            <a:r>
              <a:rPr lang="el-GR" altLang="en-US" sz="3000" dirty="0" smtClean="0"/>
              <a:t>προκαταλήψεις,</a:t>
            </a:r>
          </a:p>
          <a:p>
            <a:r>
              <a:rPr lang="el-GR" altLang="en-US" sz="3000" dirty="0" smtClean="0"/>
              <a:t>βοηθά </a:t>
            </a:r>
            <a:r>
              <a:rPr lang="el-GR" altLang="en-US" sz="3000" dirty="0"/>
              <a:t>στην απόκτηση επικοινωνιακών </a:t>
            </a:r>
            <a:r>
              <a:rPr lang="el-GR" altLang="en-US" sz="3000" dirty="0" smtClean="0"/>
              <a:t>δεξιοτήτων,</a:t>
            </a:r>
          </a:p>
          <a:p>
            <a:r>
              <a:rPr lang="el-GR" altLang="en-US" sz="3000" dirty="0" smtClean="0"/>
              <a:t>βοηθά </a:t>
            </a:r>
            <a:r>
              <a:rPr lang="el-GR" altLang="en-US" sz="3000" dirty="0"/>
              <a:t>στην ανάπτυξη της ταυτότητας του </a:t>
            </a:r>
            <a:r>
              <a:rPr lang="el-GR" altLang="en-US" sz="3000" b="1" dirty="0"/>
              <a:t>ενεργού</a:t>
            </a:r>
            <a:r>
              <a:rPr lang="el-GR" altLang="en-US" sz="3000" dirty="0"/>
              <a:t> Ευρωπαίου </a:t>
            </a:r>
            <a:r>
              <a:rPr lang="el-GR" altLang="en-US" sz="3000" dirty="0" smtClean="0"/>
              <a:t>πολίτη.</a:t>
            </a:r>
            <a:endParaRPr lang="el-GR" altLang="en-US" sz="3000" dirty="0"/>
          </a:p>
        </p:txBody>
      </p:sp>
    </p:spTree>
    <p:extLst>
      <p:ext uri="{BB962C8B-B14F-4D97-AF65-F5344CB8AC3E}">
        <p14:creationId xmlns:p14="http://schemas.microsoft.com/office/powerpoint/2010/main" val="35343801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bIns="91440" anchor="ctr">
            <a:normAutofit/>
          </a:bodyPr>
          <a:lstStyle/>
          <a:p>
            <a:r>
              <a:rPr lang="el-GR" altLang="en-US" dirty="0" smtClean="0"/>
              <a:t>Συμβούλιο της Ευρώπης</a:t>
            </a:r>
            <a:endParaRPr lang="el-GR" altLang="en-US" dirty="0"/>
          </a:p>
        </p:txBody>
      </p:sp>
      <p:sp>
        <p:nvSpPr>
          <p:cNvPr id="10243" name="Content Placeholder 2"/>
          <p:cNvSpPr>
            <a:spLocks noGrp="1"/>
          </p:cNvSpPr>
          <p:nvPr>
            <p:ph idx="1"/>
          </p:nvPr>
        </p:nvSpPr>
        <p:spPr/>
        <p:txBody>
          <a:bodyPr>
            <a:normAutofit/>
          </a:bodyPr>
          <a:lstStyle/>
          <a:p>
            <a:r>
              <a:rPr lang="el-GR" altLang="en-US" sz="3000" dirty="0">
                <a:latin typeface="+mj-lt"/>
              </a:rPr>
              <a:t>Στόχος: η ενίσχυση της </a:t>
            </a:r>
            <a:r>
              <a:rPr lang="el-GR" altLang="en-US" sz="3000" dirty="0" smtClean="0">
                <a:latin typeface="+mj-lt"/>
              </a:rPr>
              <a:t>γλωσσομάθειας.</a:t>
            </a:r>
            <a:endParaRPr lang="el-GR" altLang="en-US" sz="3000" dirty="0">
              <a:latin typeface="+mj-lt"/>
            </a:endParaRPr>
          </a:p>
          <a:p>
            <a:r>
              <a:rPr lang="el-GR" altLang="en-US" sz="3000" dirty="0">
                <a:latin typeface="+mj-lt"/>
              </a:rPr>
              <a:t>Θέσπισε το Ευρωπαϊκό </a:t>
            </a:r>
            <a:r>
              <a:rPr lang="en-US" altLang="en-US" sz="3000" dirty="0">
                <a:latin typeface="+mj-lt"/>
              </a:rPr>
              <a:t>Portfolio </a:t>
            </a:r>
            <a:r>
              <a:rPr lang="el-GR" altLang="en-US" sz="3000" dirty="0" smtClean="0">
                <a:latin typeface="+mj-lt"/>
              </a:rPr>
              <a:t>Γλωσσών.</a:t>
            </a:r>
            <a:endParaRPr lang="el-GR" altLang="en-US" sz="3000" dirty="0">
              <a:latin typeface="+mj-lt"/>
            </a:endParaRPr>
          </a:p>
          <a:p>
            <a:pPr lvl="1"/>
            <a:r>
              <a:rPr lang="el-GR" altLang="en-US" sz="3000" dirty="0">
                <a:latin typeface="+mj-lt"/>
              </a:rPr>
              <a:t>Προωθεί τη </a:t>
            </a:r>
            <a:r>
              <a:rPr lang="el-GR" altLang="en-US" sz="3000" b="1" dirty="0">
                <a:latin typeface="+mj-lt"/>
              </a:rPr>
              <a:t>γλωσσική και πολιτισμική </a:t>
            </a:r>
            <a:r>
              <a:rPr lang="el-GR" altLang="en-US" sz="3000" b="1" dirty="0" smtClean="0">
                <a:latin typeface="+mj-lt"/>
              </a:rPr>
              <a:t>πολυμορφία</a:t>
            </a:r>
            <a:r>
              <a:rPr lang="en-GB" altLang="en-US" sz="3000" b="1" dirty="0" smtClean="0">
                <a:latin typeface="+mj-lt"/>
              </a:rPr>
              <a:t>.</a:t>
            </a:r>
            <a:endParaRPr lang="el-GR" altLang="en-US" sz="3000" b="1" dirty="0">
              <a:latin typeface="+mj-lt"/>
            </a:endParaRPr>
          </a:p>
          <a:p>
            <a:pPr lvl="1"/>
            <a:r>
              <a:rPr lang="el-GR" altLang="en-US" sz="3000" dirty="0">
                <a:latin typeface="+mj-lt"/>
              </a:rPr>
              <a:t>Αναπτύσσει </a:t>
            </a:r>
            <a:r>
              <a:rPr lang="el-GR" altLang="en-US" sz="3000" b="1" dirty="0">
                <a:latin typeface="+mj-lt"/>
              </a:rPr>
              <a:t>δεξιότητες δια βίου μάθησης των ξένων </a:t>
            </a:r>
            <a:r>
              <a:rPr lang="el-GR" altLang="en-US" sz="3000" b="1" dirty="0" smtClean="0">
                <a:latin typeface="+mj-lt"/>
              </a:rPr>
              <a:t>γλωσσών</a:t>
            </a:r>
            <a:r>
              <a:rPr lang="en-GB" altLang="en-US" sz="3000" b="1" dirty="0" smtClean="0">
                <a:latin typeface="+mj-lt"/>
              </a:rPr>
              <a:t>.</a:t>
            </a:r>
            <a:endParaRPr lang="el-GR" altLang="en-US" sz="3000" b="1" dirty="0">
              <a:latin typeface="+mj-lt"/>
            </a:endParaRPr>
          </a:p>
        </p:txBody>
      </p:sp>
    </p:spTree>
    <p:extLst>
      <p:ext uri="{BB962C8B-B14F-4D97-AF65-F5344CB8AC3E}">
        <p14:creationId xmlns:p14="http://schemas.microsoft.com/office/powerpoint/2010/main" val="34551705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Συμβούλιο της Ευρώπης </a:t>
            </a:r>
            <a:endParaRPr lang="el-GR" dirty="0"/>
          </a:p>
        </p:txBody>
      </p:sp>
      <p:graphicFrame>
        <p:nvGraphicFramePr>
          <p:cNvPr id="4" name="Content Placeholder 3" descr="Κοινό Ευρωπαϊκό Πλαίσιο Αναφοράς&#10;Κοινή Κλίμακα Αναφοράς&#10;Ευρωπαϊκό Portfolio Γλωσσών"/>
          <p:cNvGraphicFramePr>
            <a:graphicFrameLocks noGrp="1"/>
          </p:cNvGraphicFramePr>
          <p:nvPr>
            <p:ph idx="1"/>
            <p:extLst>
              <p:ext uri="{D42A27DB-BD31-4B8C-83A1-F6EECF244321}">
                <p14:modId xmlns:p14="http://schemas.microsoft.com/office/powerpoint/2010/main" val="1954773972"/>
              </p:ext>
            </p:extLst>
          </p:nvPr>
        </p:nvGraphicFramePr>
        <p:xfrm>
          <a:off x="463550" y="15573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34310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bIns="91440" anchor="ctr">
            <a:normAutofit/>
          </a:bodyPr>
          <a:lstStyle/>
          <a:p>
            <a:r>
              <a:rPr lang="el-GR" altLang="en-US" dirty="0"/>
              <a:t>Εναλλακτική μορφή αξιολόγησης</a:t>
            </a:r>
          </a:p>
        </p:txBody>
      </p:sp>
      <p:sp>
        <p:nvSpPr>
          <p:cNvPr id="13315" name="Content Placeholder 2"/>
          <p:cNvSpPr>
            <a:spLocks noGrp="1"/>
          </p:cNvSpPr>
          <p:nvPr>
            <p:ph idx="1"/>
          </p:nvPr>
        </p:nvSpPr>
        <p:spPr/>
        <p:txBody>
          <a:bodyPr>
            <a:normAutofit/>
          </a:bodyPr>
          <a:lstStyle/>
          <a:p>
            <a:r>
              <a:rPr lang="el-GR" altLang="en-US" b="1" dirty="0" err="1"/>
              <a:t>Πολυγλωσσικός</a:t>
            </a:r>
            <a:r>
              <a:rPr lang="el-GR" altLang="en-US" dirty="0"/>
              <a:t> ατομικός </a:t>
            </a:r>
            <a:r>
              <a:rPr lang="el-GR" altLang="en-US" dirty="0" smtClean="0"/>
              <a:t>φάκελος: Ανήκει στον </a:t>
            </a:r>
            <a:r>
              <a:rPr lang="el-GR" altLang="en-US" dirty="0"/>
              <a:t>μαθητή / όχι στο </a:t>
            </a:r>
            <a:r>
              <a:rPr lang="el-GR" altLang="en-US" dirty="0" smtClean="0"/>
              <a:t>σχολείο.</a:t>
            </a:r>
            <a:endParaRPr lang="el-GR" altLang="en-US" dirty="0"/>
          </a:p>
          <a:p>
            <a:r>
              <a:rPr lang="el-GR" altLang="en-US" dirty="0"/>
              <a:t>Ο μαθητής καταγράφει την </a:t>
            </a:r>
            <a:r>
              <a:rPr lang="el-GR" altLang="en-US" b="1" dirty="0"/>
              <a:t>εξελικτική</a:t>
            </a:r>
            <a:r>
              <a:rPr lang="el-GR" altLang="en-US" dirty="0"/>
              <a:t> πορεία της γλωσσικής </a:t>
            </a:r>
            <a:r>
              <a:rPr lang="el-GR" altLang="en-US" dirty="0" smtClean="0"/>
              <a:t>εκμάθησης.</a:t>
            </a:r>
            <a:endParaRPr lang="el-GR" altLang="en-US" dirty="0"/>
          </a:p>
          <a:p>
            <a:r>
              <a:rPr lang="el-GR" altLang="en-US" dirty="0"/>
              <a:t>Ο μαθητής </a:t>
            </a:r>
            <a:r>
              <a:rPr lang="el-GR" altLang="en-US" dirty="0" smtClean="0"/>
              <a:t>οικοδομεί </a:t>
            </a:r>
            <a:r>
              <a:rPr lang="el-GR" altLang="en-US" dirty="0"/>
              <a:t>το </a:t>
            </a:r>
            <a:r>
              <a:rPr lang="el-GR" altLang="en-US" b="1" dirty="0"/>
              <a:t>πολυπολιτισμικό</a:t>
            </a:r>
            <a:r>
              <a:rPr lang="el-GR" altLang="en-US" dirty="0"/>
              <a:t> του </a:t>
            </a:r>
            <a:r>
              <a:rPr lang="el-GR" altLang="en-US" dirty="0" smtClean="0"/>
              <a:t>προφίλ.</a:t>
            </a:r>
            <a:endParaRPr lang="el-GR" altLang="en-US" dirty="0"/>
          </a:p>
          <a:p>
            <a:endParaRPr lang="el-GR" altLang="en-US" dirty="0"/>
          </a:p>
        </p:txBody>
      </p:sp>
    </p:spTree>
    <p:extLst>
      <p:ext uri="{BB962C8B-B14F-4D97-AF65-F5344CB8AC3E}">
        <p14:creationId xmlns:p14="http://schemas.microsoft.com/office/powerpoint/2010/main" val="12003337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 Τίτλος"/>
          <p:cNvSpPr>
            <a:spLocks noGrp="1"/>
          </p:cNvSpPr>
          <p:nvPr>
            <p:ph type="title"/>
          </p:nvPr>
        </p:nvSpPr>
        <p:spPr/>
        <p:txBody>
          <a:bodyPr bIns="91440" anchor="ctr">
            <a:noAutofit/>
          </a:bodyPr>
          <a:lstStyle/>
          <a:p>
            <a:r>
              <a:rPr lang="el-GR" altLang="en-US" sz="4000" dirty="0"/>
              <a:t>Πολυγλωσσία (</a:t>
            </a:r>
            <a:r>
              <a:rPr lang="en-US" altLang="en-US" sz="4000" dirty="0"/>
              <a:t>multilingualism) </a:t>
            </a:r>
            <a:r>
              <a:rPr lang="el-GR" altLang="en-US" sz="4000" dirty="0"/>
              <a:t>και </a:t>
            </a:r>
            <a:r>
              <a:rPr lang="el-GR" altLang="en-US" sz="4000" dirty="0" err="1"/>
              <a:t>Πληθογλωσσία</a:t>
            </a:r>
            <a:r>
              <a:rPr lang="en-US" altLang="en-US" sz="4000" dirty="0"/>
              <a:t> (</a:t>
            </a:r>
            <a:r>
              <a:rPr lang="en-US" altLang="en-US" sz="4000" dirty="0" err="1"/>
              <a:t>plurilingualism</a:t>
            </a:r>
            <a:r>
              <a:rPr lang="en-US" altLang="en-US" sz="4000" dirty="0"/>
              <a:t>)</a:t>
            </a:r>
            <a:endParaRPr lang="el-GR" altLang="en-US" sz="4000" dirty="0"/>
          </a:p>
        </p:txBody>
      </p:sp>
      <p:sp>
        <p:nvSpPr>
          <p:cNvPr id="14339" name="2 - Θέση περιεχομένου"/>
          <p:cNvSpPr>
            <a:spLocks noGrp="1"/>
          </p:cNvSpPr>
          <p:nvPr>
            <p:ph idx="1"/>
          </p:nvPr>
        </p:nvSpPr>
        <p:spPr/>
        <p:txBody>
          <a:bodyPr>
            <a:noAutofit/>
          </a:bodyPr>
          <a:lstStyle/>
          <a:p>
            <a:pPr>
              <a:lnSpc>
                <a:spcPct val="110000"/>
              </a:lnSpc>
            </a:pPr>
            <a:r>
              <a:rPr lang="el-GR" altLang="en-US" sz="2700" b="1" dirty="0"/>
              <a:t>Πολυγλωσσία</a:t>
            </a:r>
            <a:r>
              <a:rPr lang="el-GR" altLang="en-US" sz="2700" dirty="0"/>
              <a:t>: Υψηλό επίπεδο γλωσσομάθειας σε πολλές </a:t>
            </a:r>
            <a:r>
              <a:rPr lang="el-GR" altLang="en-US" sz="2700" dirty="0" smtClean="0"/>
              <a:t>γλώσσες.</a:t>
            </a:r>
            <a:endParaRPr lang="el-GR" altLang="en-US" sz="2700" dirty="0"/>
          </a:p>
          <a:p>
            <a:pPr>
              <a:lnSpc>
                <a:spcPct val="110000"/>
              </a:lnSpc>
            </a:pPr>
            <a:r>
              <a:rPr lang="el-GR" altLang="en-US" sz="2700" b="1" dirty="0" err="1"/>
              <a:t>Πληθογλωσσία</a:t>
            </a:r>
            <a:r>
              <a:rPr lang="el-GR" altLang="en-US" sz="2700" b="1" dirty="0"/>
              <a:t> / </a:t>
            </a:r>
            <a:r>
              <a:rPr lang="el-GR" altLang="en-US" sz="2700" b="1" dirty="0" err="1"/>
              <a:t>Πολλαπλογλωσσία</a:t>
            </a:r>
            <a:r>
              <a:rPr lang="el-GR" altLang="en-US" sz="2700" dirty="0"/>
              <a:t>: Ικανότητα να διαχειρίζεται κάποιος/α διάφορες γλώσσες για συγκεκριμένους σκοπούς χωρίς να έχει επιτύχει υψηλό επίπεδο γλωσσομάθειας </a:t>
            </a:r>
            <a:r>
              <a:rPr lang="el-GR" altLang="en-US" sz="2700" dirty="0" smtClean="0"/>
              <a:t> (</a:t>
            </a:r>
            <a:r>
              <a:rPr lang="el-GR" altLang="en-US" sz="2700" dirty="0"/>
              <a:t>π.χ. η ικανότητα ενός ξενοδοχειακού υπαλλήλου να συνδιαλέγεται στην αγγλική, γαλλική, γερμανική, κλπ ειδικά για τις ανάγκες της δουλειάς του</a:t>
            </a:r>
            <a:r>
              <a:rPr lang="el-GR" altLang="en-US" sz="2700" dirty="0" smtClean="0"/>
              <a:t>).</a:t>
            </a:r>
            <a:endParaRPr lang="el-GR" altLang="en-US" sz="2700" dirty="0"/>
          </a:p>
          <a:p>
            <a:pPr>
              <a:lnSpc>
                <a:spcPct val="110000"/>
              </a:lnSpc>
            </a:pPr>
            <a:endParaRPr lang="el-GR" altLang="en-US" sz="2700" dirty="0"/>
          </a:p>
        </p:txBody>
      </p:sp>
    </p:spTree>
    <p:extLst>
      <p:ext uri="{BB962C8B-B14F-4D97-AF65-F5344CB8AC3E}">
        <p14:creationId xmlns:p14="http://schemas.microsoft.com/office/powerpoint/2010/main" val="12342392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bIns="91440" anchor="ctr">
            <a:normAutofit/>
          </a:bodyPr>
          <a:lstStyle/>
          <a:p>
            <a:r>
              <a:rPr lang="el-GR" altLang="en-US" dirty="0"/>
              <a:t>Πιλοτική εφαρμογή</a:t>
            </a:r>
          </a:p>
        </p:txBody>
      </p:sp>
      <p:sp>
        <p:nvSpPr>
          <p:cNvPr id="15363" name="Content Placeholder 2"/>
          <p:cNvSpPr>
            <a:spLocks noGrp="1"/>
          </p:cNvSpPr>
          <p:nvPr>
            <p:ph idx="1"/>
          </p:nvPr>
        </p:nvSpPr>
        <p:spPr/>
        <p:txBody>
          <a:bodyPr>
            <a:normAutofit/>
          </a:bodyPr>
          <a:lstStyle/>
          <a:p>
            <a:r>
              <a:rPr lang="el-GR" altLang="en-US" dirty="0">
                <a:latin typeface="+mj-lt"/>
              </a:rPr>
              <a:t>Το Ευρωπαϊκό </a:t>
            </a:r>
            <a:r>
              <a:rPr lang="en-US" altLang="en-US" dirty="0">
                <a:latin typeface="+mj-lt"/>
              </a:rPr>
              <a:t>Portfolio </a:t>
            </a:r>
            <a:r>
              <a:rPr lang="el-GR" altLang="en-US" dirty="0">
                <a:latin typeface="+mj-lt"/>
              </a:rPr>
              <a:t>Γλωσσών εφαρμόστηκε πιλοτικά στα εκπαιδευτικά συστήματα 15 κρατών μελών του οργανισμού από το 1998 έως το 2000</a:t>
            </a:r>
          </a:p>
          <a:p>
            <a:r>
              <a:rPr lang="el-GR" altLang="en-US" dirty="0">
                <a:latin typeface="+mj-lt"/>
              </a:rPr>
              <a:t>Διευρύνθηκε σε πανευρωπαϊκό επίπεδο, το 2001, κατά τον εορτασμό του Ευρωπαϊκού Έτους Γλωσσών 2001. </a:t>
            </a:r>
          </a:p>
        </p:txBody>
      </p:sp>
    </p:spTree>
    <p:extLst>
      <p:ext uri="{BB962C8B-B14F-4D97-AF65-F5344CB8AC3E}">
        <p14:creationId xmlns:p14="http://schemas.microsoft.com/office/powerpoint/2010/main" val="358041993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 name="ZHAW.ACCESSIBILITYADDIN.DEFAULTLANGUAGE" val="msoLanguageIDGreek"/>
  <p:tag name="ZHAW.ACCESSIBILITYADDIN.CHECKTIMEDATE" val="20/4/2016 2:00:03 μμ"/>
  <p:tag name="MMPROD_NEXTUNIQUEID" val="10012"/>
  <p:tag name="MMPROD_UIDATA" val="&lt;database version=&quot;7.0&quot;&gt;&lt;object type=&quot;1&quot; unique_id=&quot;10001&quot;&gt;&lt;object type=&quot;8&quot; unique_id=&quot;12329&quot;&gt;&lt;/object&gt;&lt;object type=&quot;2&quot; unique_id=&quot;12330&quot;&gt;&lt;object type=&quot;3&quot; unique_id=&quot;12331&quot;&gt;&lt;property id=&quot;20148&quot; value=&quot;5&quot;/&gt;&lt;property id=&quot;20300&quot; value=&quot;Slide 1 - &amp;quot;European Perspectives in Language Teaching, Learning, Assessment &amp;quot;&quot;/&gt;&lt;property id=&quot;20307&quot; value=&quot;256&quot;/&gt;&lt;/object&gt;&lt;object type=&quot;3&quot; unique_id=&quot;12332&quot;&gt;&lt;property id=&quot;20148&quot; value=&quot;5&quot;/&gt;&lt;property id=&quot;20300&quot; value=&quot;Slide 2 - &amp;quot;Τι είναι το Ευρωπαϊκό Portfolio Γλωσσών;&amp;quot;&quot;/&gt;&lt;property id=&quot;20307&quot; value=&quot;385&quot;/&gt;&lt;/object&gt;&lt;object type=&quot;3&quot; unique_id=&quot;12333&quot;&gt;&lt;property id=&quot;20148&quot; value=&quot;5&quot;/&gt;&lt;property id=&quot;20300&quot; value=&quot;Slide 3 - &amp;quot;Ποιοι είναι οι στόχοι του;&amp;quot;&quot;/&gt;&lt;property id=&quot;20307&quot; value=&quot;386&quot;/&gt;&lt;/object&gt;&lt;object type=&quot;3&quot; unique_id=&quot;12334&quot;&gt;&lt;property id=&quot;20148&quot; value=&quot;5&quot;/&gt;&lt;property id=&quot;20300&quot; value=&quot;Slide 4 - &amp;quot;Γλωσσομάθεια&amp;quot;&quot;/&gt;&lt;property id=&quot;20307&quot; value=&quot;387&quot;/&gt;&lt;/object&gt;&lt;object type=&quot;3&quot; unique_id=&quot;12335&quot;&gt;&lt;property id=&quot;20148&quot; value=&quot;5&quot;/&gt;&lt;property id=&quot;20300&quot; value=&quot;Slide 5 - &amp;quot;Συμβούλιο της Ευρώπης&amp;quot;&quot;/&gt;&lt;property id=&quot;20307&quot; value=&quot;388&quot;/&gt;&lt;/object&gt;&lt;object type=&quot;3&quot; unique_id=&quot;12336&quot;&gt;&lt;property id=&quot;20148&quot; value=&quot;5&quot;/&gt;&lt;property id=&quot;20300&quot; value=&quot;Slide 6 - &amp;quot;Συμβούλιο της Ευρώπης &amp;quot;&quot;/&gt;&lt;property id=&quot;20307&quot; value=&quot;411&quot;/&gt;&lt;/object&gt;&lt;object type=&quot;3&quot; unique_id=&quot;12337&quot;&gt;&lt;property id=&quot;20148&quot; value=&quot;5&quot;/&gt;&lt;property id=&quot;20300&quot; value=&quot;Slide 7 - &amp;quot;Εναλλακτική μορφή αξιολόγησης&amp;quot;&quot;/&gt;&lt;property id=&quot;20307&quot; value=&quot;390&quot;/&gt;&lt;/object&gt;&lt;object type=&quot;3&quot; unique_id=&quot;12338&quot;&gt;&lt;property id=&quot;20148&quot; value=&quot;5&quot;/&gt;&lt;property id=&quot;20300&quot; value=&quot;Slide 8 - &amp;quot;Πολυγλωσσία (multilingualism) και Πληθογλωσσία (plurilingualism)&amp;quot;&quot;/&gt;&lt;property id=&quot;20307&quot; value=&quot;391&quot;/&gt;&lt;/object&gt;&lt;object type=&quot;3&quot; unique_id=&quot;12339&quot;&gt;&lt;property id=&quot;20148&quot; value=&quot;5&quot;/&gt;&lt;property id=&quot;20300&quot; value=&quot;Slide 9 - &amp;quot;Πιλοτική εφαρμογή&amp;quot;&quot;/&gt;&lt;property id=&quot;20307&quot; value=&quot;392&quot;/&gt;&lt;/object&gt;&lt;object type=&quot;3&quot; unique_id=&quot;12340&quot;&gt;&lt;property id=&quot;20148&quot; value=&quot;5&quot;/&gt;&lt;property id=&quot;20300&quot; value=&quot;Slide 10 - &amp;quot;Βασικά χαρακτηριστικά του Portfolio&amp;quot;&quot;/&gt;&lt;property id=&quot;20307&quot; value=&quot;393&quot;/&gt;&lt;/object&gt;&lt;object type=&quot;3&quot; unique_id=&quot;12341&quot;&gt;&lt;property id=&quot;20148&quot; value=&quot;5&quot;/&gt;&lt;property id=&quot;20300&quot; value=&quot;Slide 11 - &amp;quot;Αναγνώριση της επίσημης και ανεπίσημης μάθησης&amp;quot;&quot;/&gt;&lt;property id=&quot;20307&quot; value=&quot;394&quot;/&gt;&lt;/object&gt;&lt;object type=&quot;3&quot; unique_id=&quot;12342&quot;&gt;&lt;property id=&quot;20148&quot; value=&quot;5&quot;/&gt;&lt;property id=&quot;20300&quot; value=&quot;Slide 12 - &amp;quot;Επίσημη και ανεπίσημη μάθηση&amp;quot;&quot;/&gt;&lt;property id=&quot;20307&quot; value=&quot;395&quot;/&gt;&lt;/object&gt;&lt;object type=&quot;3&quot; unique_id=&quot;12343&quot;&gt;&lt;property id=&quot;20148&quot; value=&quot;5&quot;/&gt;&lt;property id=&quot;20300&quot; value=&quot;Slide 13 - &amp;quot;Αρχές του Ευρωπαϊκού Portfolio Γλωσσών &amp;quot;&quot;/&gt;&lt;property id=&quot;20307&quot; value=&quot;396&quot;/&gt;&lt;/object&gt;&lt;object type=&quot;3&quot; unique_id=&quot;12344&quot;&gt;&lt;property id=&quot;20148&quot; value=&quot;5&quot;/&gt;&lt;property id=&quot;20300&quot; value=&quot;Slide 14 - &amp;quot;Η αυτοαξιολόγηση ως εναλλακτικός τρόπος αξιολόγησης&amp;quot;&quot;/&gt;&lt;property id=&quot;20307&quot; value=&quot;397&quot;/&gt;&lt;/object&gt;&lt;object type=&quot;3&quot; unique_id=&quot;12345&quot;&gt;&lt;property id=&quot;20148&quot; value=&quot;5&quot;/&gt;&lt;property id=&quot;20300&quot; value=&quot;Slide 15 - &amp;quot;Το Ευρωπαϊκό Portfolio Γλωσσών για νεαρούς μαθητές&amp;quot;&quot;/&gt;&lt;property id=&quot;20307&quot; value=&quot;398&quot;/&gt;&lt;/object&gt;&lt;object type=&quot;3&quot; unique_id=&quot;12346&quot;&gt;&lt;property id=&quot;20148&quot; value=&quot;5&quot;/&gt;&lt;property id=&quot;20300&quot; value=&quot;Slide 16 - &amp;quot;Τα παραδοσιακά τεστ αξιολόγησης&amp;quot;&quot;/&gt;&lt;property id=&quot;20307&quot; value=&quot;400&quot;/&gt;&lt;/object&gt;&lt;object type=&quot;3&quot; unique_id=&quot;12347&quot;&gt;&lt;property id=&quot;20148&quot; value=&quot;5&quot;/&gt;&lt;property id=&quot;20300&quot; value=&quot;Slide 17 - &amp;quot;Παραδοσιακά γλωσσικά τεστ (1/2)&amp;quot;&quot;/&gt;&lt;property id=&quot;20307&quot; value=&quot;401&quot;/&gt;&lt;/object&gt;&lt;object type=&quot;3&quot; unique_id=&quot;12348&quot;&gt;&lt;property id=&quot;20148&quot; value=&quot;5&quot;/&gt;&lt;property id=&quot;20300&quot; value=&quot;Slide 18 - &amp;quot;Παραδοσιακά γλωσσικά τεστ (2/2)&amp;quot;&quot;/&gt;&lt;property id=&quot;20307&quot; value=&quot;402&quot;/&gt;&lt;/object&gt;&lt;object type=&quot;3&quot; unique_id=&quot;12349&quot;&gt;&lt;property id=&quot;20148&quot; value=&quot;5&quot;/&gt;&lt;property id=&quot;20300&quot; value=&quot;Slide 19 - &amp;quot;Εναλλακτική έναντι Παραδοσιακής Αξιολόγησης&amp;quot;&quot;/&gt;&lt;property id=&quot;20307&quot; value=&quot;403&quot;/&gt;&lt;/object&gt;&lt;object type=&quot;3&quot; unique_id=&quot;12350&quot;&gt;&lt;property id=&quot;20148&quot; value=&quot;5&quot;/&gt;&lt;property id=&quot;20300&quot; value=&quot;Slide 20 - &amp;quot;Η δομή του&amp;quot;&quot;/&gt;&lt;property id=&quot;20307&quot; value=&quot;404&quot;/&gt;&lt;/object&gt;&lt;object type=&quot;3&quot; unique_id=&quot;12351&quot;&gt;&lt;property id=&quot;20148&quot; value=&quot;5&quot;/&gt;&lt;property id=&quot;20300&quot; value=&quot;Slide 21 - &amp;quot;Διαβατήριο Γλωσσών: Τι ξέρω&amp;quot;&quot;/&gt;&lt;property id=&quot;20307&quot; value=&quot;412&quot;/&gt;&lt;/object&gt;&lt;object type=&quot;3&quot; unique_id=&quot;12352&quot;&gt;&lt;property id=&quot;20148&quot; value=&quot;5&quot;/&gt;&lt;property id=&quot;20300&quot; value=&quot;Slide 22 - &amp;quot;Γλωσσικό Βιογραφικό: Ποιος είμαι&amp;quot;&quot;/&gt;&lt;property id=&quot;20307&quot; value=&quot;413&quot;/&gt;&lt;/object&gt;&lt;object type=&quot;3&quot; unique_id=&quot;12353&quot;&gt;&lt;property id=&quot;20148&quot; value=&quot;5&quot;/&gt;&lt;property id=&quot;20300&quot; value=&quot;Slide 23 - &amp;quot;Ντοσιέ: Τι έχω κάνει (1/2)&amp;quot;&quot;/&gt;&lt;property id=&quot;20307&quot; value=&quot;407&quot;/&gt;&lt;/object&gt;&lt;object type=&quot;3&quot; unique_id=&quot;12354&quot;&gt;&lt;property id=&quot;20148&quot; value=&quot;5&quot;/&gt;&lt;property id=&quot;20300&quot; value=&quot;Slide 24 - &amp;quot;Ντοσιέ: Τι έχω κάνει (2/2)&amp;quot;&quot;/&gt;&lt;property id=&quot;20307&quot; value=&quot;414&quot;/&gt;&lt;/object&gt;&lt;object type=&quot;3&quot; unique_id=&quot;12355&quot;&gt;&lt;property id=&quot;20148&quot; value=&quot;5&quot;/&gt;&lt;property id=&quot;20300&quot; value=&quot;Slide 25 - &amp;quot;Τα πλεονεκτήματα του Portfolio&amp;quot;&quot;/&gt;&lt;property id=&quot;20307&quot; value=&quot;408&quot;/&gt;&lt;/object&gt;&lt;object type=&quot;3&quot; unique_id=&quot;12356&quot;&gt;&lt;property id=&quot;20148&quot; value=&quot;5&quot;/&gt;&lt;property id=&quot;20300&quot; value=&quot;Slide 26 - &amp;quot;Financing&amp;quot;&quot;/&gt;&lt;property id=&quot;20307&quot; value=&quot;378&quot;/&gt;&lt;/object&gt;&lt;object type=&quot;3&quot; unique_id=&quot;12357&quot;&gt;&lt;property id=&quot;20148&quot; value=&quot;5&quot;/&gt;&lt;property id=&quot;20300&quot; value=&quot;Slide 27 - &amp;quot;Notes&amp;quot;&quot;/&gt;&lt;property id=&quot;20307&quot; value=&quot;379&quot;/&gt;&lt;/object&gt;&lt;object type=&quot;3&quot; unique_id=&quot;12358&quot;&gt;&lt;property id=&quot;20148&quot; value=&quot;5&quot;/&gt;&lt;property id=&quot;20300&quot; value=&quot;Slide 28 - &amp;quot;Note on History of Published Version &amp;quot;&quot;/&gt;&lt;property id=&quot;20307&quot; value=&quot;380&quot;/&gt;&lt;/object&gt;&lt;object type=&quot;3&quot; unique_id=&quot;12359&quot;&gt;&lt;property id=&quot;20148&quot; value=&quot;5&quot;/&gt;&lt;property id=&quot;20300&quot; value=&quot;Slide 29 - &amp;quot;Reference Note &amp;quot;&quot;/&gt;&lt;property id=&quot;20307&quot; value=&quot;381&quot;/&gt;&lt;/object&gt;&lt;object type=&quot;3&quot; unique_id=&quot;12360&quot;&gt;&lt;property id=&quot;20148&quot; value=&quot;5&quot;/&gt;&lt;property id=&quot;20300&quot; value=&quot;Slide 30 - &amp;quot;Licensing Note &amp;quot;&quot;/&gt;&lt;property id=&quot;20307&quot; value=&quot;382&quot;/&gt;&lt;/object&gt;&lt;object type=&quot;3&quot; unique_id=&quot;12361&quot;&gt;&lt;property id=&quot;20148&quot; value=&quot;5&quot;/&gt;&lt;property id=&quot;20300&quot; value=&quot;Slide 31 - &amp;quot;Preservation Notices&amp;quot;&quot;/&gt;&lt;property id=&quot;20307&quot; value=&quot;383&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2DC8BB5-D7C2-4627-B7EF-897BCBBC3BC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866</TotalTime>
  <Words>1456</Words>
  <Application>Microsoft Office PowerPoint</Application>
  <PresentationFormat>Προβολή στην οθόνη (4:3)</PresentationFormat>
  <Paragraphs>141</Paragraphs>
  <Slides>31</Slides>
  <Notes>7</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European Perspectives in Language Teaching, Learning, Assessment </vt:lpstr>
      <vt:lpstr>Τι είναι το Ευρωπαϊκό Portfolio Γλωσσών;</vt:lpstr>
      <vt:lpstr>Ποιοι είναι οι στόχοι του;</vt:lpstr>
      <vt:lpstr>Γλωσσομάθεια</vt:lpstr>
      <vt:lpstr>Συμβούλιο της Ευρώπης</vt:lpstr>
      <vt:lpstr>Συμβούλιο της Ευρώπης </vt:lpstr>
      <vt:lpstr>Εναλλακτική μορφή αξιολόγησης</vt:lpstr>
      <vt:lpstr>Πολυγλωσσία (multilingualism) και Πληθογλωσσία (plurilingualism)</vt:lpstr>
      <vt:lpstr>Πιλοτική εφαρμογή</vt:lpstr>
      <vt:lpstr>Βασικά χαρακτηριστικά του Portfolio</vt:lpstr>
      <vt:lpstr>Αναγνώριση της επίσημης και ανεπίσημης μάθησης</vt:lpstr>
      <vt:lpstr>Επίσημη και ανεπίσημη μάθηση</vt:lpstr>
      <vt:lpstr>Αρχές του Ευρωπαϊκού Portfolio Γλωσσών </vt:lpstr>
      <vt:lpstr>Η αυτοαξιολόγηση ως εναλλακτικός τρόπος αξιολόγησης</vt:lpstr>
      <vt:lpstr>Το Ευρωπαϊκό Portfolio Γλωσσών για νεαρούς μαθητές</vt:lpstr>
      <vt:lpstr>Τα παραδοσιακά τεστ αξιολόγησης</vt:lpstr>
      <vt:lpstr>Παραδοσιακά γλωσσικά τεστ (1/2)</vt:lpstr>
      <vt:lpstr>Παραδοσιακά γλωσσικά τεστ (2/2)</vt:lpstr>
      <vt:lpstr>Εναλλακτική έναντι Παραδοσιακής Αξιολόγησης</vt:lpstr>
      <vt:lpstr>Η δομή του</vt:lpstr>
      <vt:lpstr>Διαβατήριο Γλωσσών: Τι ξέρω</vt:lpstr>
      <vt:lpstr>Γλωσσικό Βιογραφικό: Ποιος είμαι</vt:lpstr>
      <vt:lpstr>Ντοσιέ: Τι έχω κάνει (1/2)</vt:lpstr>
      <vt:lpstr>Ντοσιέ: Τι έχω κάνει (2/2)</vt:lpstr>
      <vt:lpstr>Τα πλεονεκτήματα του Portfolio</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Perspectives in Language Teaching, Learning, Assessment</dc:title>
  <dc:subject>European Perspectives in Language Teaching, Learning, Assessment</dc:subject>
  <dc:creator>Bessie Dendrinos</dc:creator>
  <cp:lastModifiedBy>control</cp:lastModifiedBy>
  <cp:revision>113</cp:revision>
  <dcterms:created xsi:type="dcterms:W3CDTF">2015-08-10T14:47:42Z</dcterms:created>
  <dcterms:modified xsi:type="dcterms:W3CDTF">2016-04-20T11:02:32Z</dcterms:modified>
</cp:coreProperties>
</file>