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heme/theme2.xml" ContentType="application/vnd.openxmlformats-officedocument.theme+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2.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notesSlides/notesSlide3.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4.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5.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6.xml" ContentType="application/vnd.openxmlformats-officedocument.presentationml.notesSlide+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34"/>
  </p:notesMasterIdLst>
  <p:sldIdLst>
    <p:sldId id="256" r:id="rId3"/>
    <p:sldId id="385" r:id="rId4"/>
    <p:sldId id="386" r:id="rId5"/>
    <p:sldId id="387" r:id="rId6"/>
    <p:sldId id="388" r:id="rId7"/>
    <p:sldId id="411" r:id="rId8"/>
    <p:sldId id="390" r:id="rId9"/>
    <p:sldId id="391" r:id="rId10"/>
    <p:sldId id="392" r:id="rId11"/>
    <p:sldId id="393" r:id="rId12"/>
    <p:sldId id="394" r:id="rId13"/>
    <p:sldId id="395" r:id="rId14"/>
    <p:sldId id="396" r:id="rId15"/>
    <p:sldId id="397" r:id="rId16"/>
    <p:sldId id="398" r:id="rId17"/>
    <p:sldId id="400" r:id="rId18"/>
    <p:sldId id="401" r:id="rId19"/>
    <p:sldId id="402" r:id="rId20"/>
    <p:sldId id="403" r:id="rId21"/>
    <p:sldId id="404" r:id="rId22"/>
    <p:sldId id="412" r:id="rId23"/>
    <p:sldId id="413" r:id="rId24"/>
    <p:sldId id="407" r:id="rId25"/>
    <p:sldId id="414" r:id="rId26"/>
    <p:sldId id="408" r:id="rId27"/>
    <p:sldId id="378" r:id="rId28"/>
    <p:sldId id="379" r:id="rId29"/>
    <p:sldId id="380" r:id="rId30"/>
    <p:sldId id="381" r:id="rId31"/>
    <p:sldId id="382" r:id="rId32"/>
    <p:sldId id="383" r:id="rId33"/>
  </p:sldIdLst>
  <p:sldSz cx="9144000" cy="6858000" type="screen4x3"/>
  <p:notesSz cx="6858000" cy="9144000"/>
  <p:custDataLst>
    <p:tags r:id="rId35"/>
  </p:custDataLst>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385"/>
            <p14:sldId id="386"/>
            <p14:sldId id="387"/>
            <p14:sldId id="388"/>
            <p14:sldId id="411"/>
            <p14:sldId id="390"/>
            <p14:sldId id="391"/>
            <p14:sldId id="392"/>
            <p14:sldId id="393"/>
            <p14:sldId id="394"/>
            <p14:sldId id="395"/>
            <p14:sldId id="396"/>
            <p14:sldId id="397"/>
            <p14:sldId id="398"/>
            <p14:sldId id="400"/>
            <p14:sldId id="401"/>
            <p14:sldId id="402"/>
            <p14:sldId id="403"/>
            <p14:sldId id="404"/>
            <p14:sldId id="412"/>
            <p14:sldId id="413"/>
            <p14:sldId id="407"/>
            <p14:sldId id="414"/>
            <p14:sldId id="408"/>
            <p14:sldId id="378"/>
            <p14:sldId id="379"/>
            <p14:sldId id="380"/>
            <p14:sldId id="381"/>
            <p14:sldId id="382"/>
            <p14:sldId id="383"/>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5" name="Author" initials="A"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FCFF"/>
    <a:srgbClr val="F4F6FA"/>
    <a:srgbClr val="EFF2F7"/>
    <a:srgbClr val="E8ECF4"/>
    <a:srgbClr val="E7F6FF"/>
    <a:srgbClr val="ABB1BF"/>
    <a:srgbClr val="000000"/>
    <a:srgbClr val="E6EAF2"/>
    <a:srgbClr val="5075BC"/>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Φωτεινό στυλ 2 - Έμφαση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1830" autoAdjust="0"/>
    <p:restoredTop sz="94533" autoAdjust="0"/>
  </p:normalViewPr>
  <p:slideViewPr>
    <p:cSldViewPr>
      <p:cViewPr varScale="1">
        <p:scale>
          <a:sx n="106" d="100"/>
          <a:sy n="106" d="100"/>
        </p:scale>
        <p:origin x="-102" y="-132"/>
      </p:cViewPr>
      <p:guideLst>
        <p:guide orient="horz" pos="2160"/>
        <p:guide pos="2880"/>
      </p:guideLst>
    </p:cSldViewPr>
  </p:slideViewPr>
  <p:outlineViewPr>
    <p:cViewPr>
      <p:scale>
        <a:sx n="33" d="100"/>
        <a:sy n="33" d="100"/>
      </p:scale>
      <p:origin x="0" y="-77898"/>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commentAuthors" Target="commentAuthor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ags" Target="tags/tag1.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C6E1A1F-2AD1-4DC0-820F-0F5E704455DE}" type="doc">
      <dgm:prSet loTypeId="urn:microsoft.com/office/officeart/2005/8/layout/process4" loCatId="process" qsTypeId="urn:microsoft.com/office/officeart/2005/8/quickstyle/simple1" qsCatId="simple" csTypeId="urn:microsoft.com/office/officeart/2005/8/colors/accent0_3" csCatId="mainScheme" phldr="1"/>
      <dgm:spPr/>
      <dgm:t>
        <a:bodyPr/>
        <a:lstStyle/>
        <a:p>
          <a:endParaRPr lang="el-GR"/>
        </a:p>
      </dgm:t>
    </dgm:pt>
    <dgm:pt modelId="{2CB885BC-F220-43BA-9A2E-43285C23E90E}">
      <dgm:prSet phldrT="[Text]"/>
      <dgm:spPr/>
      <dgm:t>
        <a:bodyPr/>
        <a:lstStyle/>
        <a:p>
          <a:r>
            <a:rPr lang="el-GR" dirty="0" smtClean="0"/>
            <a:t>Κοινό Ευρωπαϊκό Πλαίσιο Αναφοράς</a:t>
          </a:r>
          <a:endParaRPr lang="el-GR" dirty="0"/>
        </a:p>
      </dgm:t>
    </dgm:pt>
    <dgm:pt modelId="{CED2E9A4-E585-478E-BEC5-47C085045F91}" type="parTrans" cxnId="{0345243E-D326-408B-A0A0-7F3725189BA2}">
      <dgm:prSet/>
      <dgm:spPr/>
      <dgm:t>
        <a:bodyPr/>
        <a:lstStyle/>
        <a:p>
          <a:endParaRPr lang="el-GR"/>
        </a:p>
      </dgm:t>
    </dgm:pt>
    <dgm:pt modelId="{E1A89868-4046-40B8-9BBB-7A4D5139EF92}" type="sibTrans" cxnId="{0345243E-D326-408B-A0A0-7F3725189BA2}">
      <dgm:prSet/>
      <dgm:spPr/>
      <dgm:t>
        <a:bodyPr/>
        <a:lstStyle/>
        <a:p>
          <a:endParaRPr lang="el-GR"/>
        </a:p>
      </dgm:t>
    </dgm:pt>
    <dgm:pt modelId="{D717B2C8-F629-4D62-8764-BE8BDF49F8E8}">
      <dgm:prSet phldrT="[Text]"/>
      <dgm:spPr/>
      <dgm:t>
        <a:bodyPr/>
        <a:lstStyle/>
        <a:p>
          <a:r>
            <a:rPr lang="el-GR" dirty="0" smtClean="0"/>
            <a:t>Κοινή Κλίμακα Αναφοράς</a:t>
          </a:r>
          <a:endParaRPr lang="el-GR" dirty="0"/>
        </a:p>
      </dgm:t>
    </dgm:pt>
    <dgm:pt modelId="{BC1D3C56-1552-43EC-A212-44940D801D4C}" type="parTrans" cxnId="{D081C451-AB47-4E79-8695-F2FEB2C7145C}">
      <dgm:prSet/>
      <dgm:spPr/>
      <dgm:t>
        <a:bodyPr/>
        <a:lstStyle/>
        <a:p>
          <a:endParaRPr lang="el-GR"/>
        </a:p>
      </dgm:t>
    </dgm:pt>
    <dgm:pt modelId="{BAB64ED2-0624-4639-8791-870A294A7F93}" type="sibTrans" cxnId="{D081C451-AB47-4E79-8695-F2FEB2C7145C}">
      <dgm:prSet/>
      <dgm:spPr/>
      <dgm:t>
        <a:bodyPr/>
        <a:lstStyle/>
        <a:p>
          <a:endParaRPr lang="el-GR"/>
        </a:p>
      </dgm:t>
    </dgm:pt>
    <dgm:pt modelId="{81DCD6D3-1BFA-40C4-84FB-7EFED7E42C40}">
      <dgm:prSet phldrT="[Text]"/>
      <dgm:spPr/>
      <dgm:t>
        <a:bodyPr/>
        <a:lstStyle/>
        <a:p>
          <a:r>
            <a:rPr lang="el-GR" dirty="0" smtClean="0"/>
            <a:t>Ευρωπαϊκό </a:t>
          </a:r>
          <a:r>
            <a:rPr lang="en-GB" dirty="0" smtClean="0"/>
            <a:t>Portfolio </a:t>
          </a:r>
          <a:r>
            <a:rPr lang="el-GR" dirty="0" smtClean="0"/>
            <a:t>Γλωσσών</a:t>
          </a:r>
          <a:endParaRPr lang="el-GR" dirty="0"/>
        </a:p>
      </dgm:t>
    </dgm:pt>
    <dgm:pt modelId="{667BFBEB-1FEF-40D5-9D2D-FE064D605AE0}" type="parTrans" cxnId="{998306BF-6381-41AF-AA91-EC4227F46CE7}">
      <dgm:prSet/>
      <dgm:spPr/>
      <dgm:t>
        <a:bodyPr/>
        <a:lstStyle/>
        <a:p>
          <a:endParaRPr lang="el-GR"/>
        </a:p>
      </dgm:t>
    </dgm:pt>
    <dgm:pt modelId="{EF2DA521-72EA-4935-ACED-5FD26EA40892}" type="sibTrans" cxnId="{998306BF-6381-41AF-AA91-EC4227F46CE7}">
      <dgm:prSet/>
      <dgm:spPr/>
      <dgm:t>
        <a:bodyPr/>
        <a:lstStyle/>
        <a:p>
          <a:endParaRPr lang="el-GR"/>
        </a:p>
      </dgm:t>
    </dgm:pt>
    <dgm:pt modelId="{6C46CCA6-9E83-491A-85CB-E35F27FCF430}" type="pres">
      <dgm:prSet presAssocID="{9C6E1A1F-2AD1-4DC0-820F-0F5E704455DE}" presName="Name0" presStyleCnt="0">
        <dgm:presLayoutVars>
          <dgm:dir/>
          <dgm:animLvl val="lvl"/>
          <dgm:resizeHandles val="exact"/>
        </dgm:presLayoutVars>
      </dgm:prSet>
      <dgm:spPr/>
      <dgm:t>
        <a:bodyPr/>
        <a:lstStyle/>
        <a:p>
          <a:endParaRPr lang="en-US"/>
        </a:p>
      </dgm:t>
    </dgm:pt>
    <dgm:pt modelId="{CB7184A2-C341-47E2-98BA-1FB9305A6453}" type="pres">
      <dgm:prSet presAssocID="{81DCD6D3-1BFA-40C4-84FB-7EFED7E42C40}" presName="boxAndChildren" presStyleCnt="0"/>
      <dgm:spPr/>
    </dgm:pt>
    <dgm:pt modelId="{6BEEE9DD-A8A2-4E9B-819F-AE11A994C2D9}" type="pres">
      <dgm:prSet presAssocID="{81DCD6D3-1BFA-40C4-84FB-7EFED7E42C40}" presName="parentTextBox" presStyleLbl="node1" presStyleIdx="0" presStyleCnt="3"/>
      <dgm:spPr/>
      <dgm:t>
        <a:bodyPr/>
        <a:lstStyle/>
        <a:p>
          <a:endParaRPr lang="el-GR"/>
        </a:p>
      </dgm:t>
    </dgm:pt>
    <dgm:pt modelId="{4B1917F7-F0DB-4919-A1EF-C45CEA57B196}" type="pres">
      <dgm:prSet presAssocID="{BAB64ED2-0624-4639-8791-870A294A7F93}" presName="sp" presStyleCnt="0"/>
      <dgm:spPr/>
    </dgm:pt>
    <dgm:pt modelId="{51B45CB5-8F26-49C9-A7CD-274AA5A7647B}" type="pres">
      <dgm:prSet presAssocID="{D717B2C8-F629-4D62-8764-BE8BDF49F8E8}" presName="arrowAndChildren" presStyleCnt="0"/>
      <dgm:spPr/>
    </dgm:pt>
    <dgm:pt modelId="{8E4A1713-C052-4357-A5BE-178AD94E749D}" type="pres">
      <dgm:prSet presAssocID="{D717B2C8-F629-4D62-8764-BE8BDF49F8E8}" presName="parentTextArrow" presStyleLbl="node1" presStyleIdx="1" presStyleCnt="3"/>
      <dgm:spPr/>
      <dgm:t>
        <a:bodyPr/>
        <a:lstStyle/>
        <a:p>
          <a:endParaRPr lang="el-GR"/>
        </a:p>
      </dgm:t>
    </dgm:pt>
    <dgm:pt modelId="{259F1078-5CBD-484B-9832-50675F8AC94E}" type="pres">
      <dgm:prSet presAssocID="{E1A89868-4046-40B8-9BBB-7A4D5139EF92}" presName="sp" presStyleCnt="0"/>
      <dgm:spPr/>
    </dgm:pt>
    <dgm:pt modelId="{2FA94BDB-D5AF-4C8B-A761-360A6CB758B8}" type="pres">
      <dgm:prSet presAssocID="{2CB885BC-F220-43BA-9A2E-43285C23E90E}" presName="arrowAndChildren" presStyleCnt="0"/>
      <dgm:spPr/>
    </dgm:pt>
    <dgm:pt modelId="{DD84A909-6EFF-4C18-BC1B-FB011BBC4779}" type="pres">
      <dgm:prSet presAssocID="{2CB885BC-F220-43BA-9A2E-43285C23E90E}" presName="parentTextArrow" presStyleLbl="node1" presStyleIdx="2" presStyleCnt="3"/>
      <dgm:spPr/>
      <dgm:t>
        <a:bodyPr/>
        <a:lstStyle/>
        <a:p>
          <a:endParaRPr lang="el-GR"/>
        </a:p>
      </dgm:t>
    </dgm:pt>
  </dgm:ptLst>
  <dgm:cxnLst>
    <dgm:cxn modelId="{998306BF-6381-41AF-AA91-EC4227F46CE7}" srcId="{9C6E1A1F-2AD1-4DC0-820F-0F5E704455DE}" destId="{81DCD6D3-1BFA-40C4-84FB-7EFED7E42C40}" srcOrd="2" destOrd="0" parTransId="{667BFBEB-1FEF-40D5-9D2D-FE064D605AE0}" sibTransId="{EF2DA521-72EA-4935-ACED-5FD26EA40892}"/>
    <dgm:cxn modelId="{3716FC8C-B236-4CF2-B02B-3CDFEDF8E3D9}" type="presOf" srcId="{9C6E1A1F-2AD1-4DC0-820F-0F5E704455DE}" destId="{6C46CCA6-9E83-491A-85CB-E35F27FCF430}" srcOrd="0" destOrd="0" presId="urn:microsoft.com/office/officeart/2005/8/layout/process4"/>
    <dgm:cxn modelId="{1BB7A631-445F-42A6-9BB2-F93F96FCCBA3}" type="presOf" srcId="{2CB885BC-F220-43BA-9A2E-43285C23E90E}" destId="{DD84A909-6EFF-4C18-BC1B-FB011BBC4779}" srcOrd="0" destOrd="0" presId="urn:microsoft.com/office/officeart/2005/8/layout/process4"/>
    <dgm:cxn modelId="{89FBB949-8530-42D6-8360-98D7AD6B904E}" type="presOf" srcId="{81DCD6D3-1BFA-40C4-84FB-7EFED7E42C40}" destId="{6BEEE9DD-A8A2-4E9B-819F-AE11A994C2D9}" srcOrd="0" destOrd="0" presId="urn:microsoft.com/office/officeart/2005/8/layout/process4"/>
    <dgm:cxn modelId="{0345243E-D326-408B-A0A0-7F3725189BA2}" srcId="{9C6E1A1F-2AD1-4DC0-820F-0F5E704455DE}" destId="{2CB885BC-F220-43BA-9A2E-43285C23E90E}" srcOrd="0" destOrd="0" parTransId="{CED2E9A4-E585-478E-BEC5-47C085045F91}" sibTransId="{E1A89868-4046-40B8-9BBB-7A4D5139EF92}"/>
    <dgm:cxn modelId="{D081C451-AB47-4E79-8695-F2FEB2C7145C}" srcId="{9C6E1A1F-2AD1-4DC0-820F-0F5E704455DE}" destId="{D717B2C8-F629-4D62-8764-BE8BDF49F8E8}" srcOrd="1" destOrd="0" parTransId="{BC1D3C56-1552-43EC-A212-44940D801D4C}" sibTransId="{BAB64ED2-0624-4639-8791-870A294A7F93}"/>
    <dgm:cxn modelId="{1D953F26-C3EC-4B8A-9E4A-5F6CAA02D3EA}" type="presOf" srcId="{D717B2C8-F629-4D62-8764-BE8BDF49F8E8}" destId="{8E4A1713-C052-4357-A5BE-178AD94E749D}" srcOrd="0" destOrd="0" presId="urn:microsoft.com/office/officeart/2005/8/layout/process4"/>
    <dgm:cxn modelId="{3FCB2EB6-2270-4E71-9D53-F66F1B8A129C}" type="presParOf" srcId="{6C46CCA6-9E83-491A-85CB-E35F27FCF430}" destId="{CB7184A2-C341-47E2-98BA-1FB9305A6453}" srcOrd="0" destOrd="0" presId="urn:microsoft.com/office/officeart/2005/8/layout/process4"/>
    <dgm:cxn modelId="{F27C35C3-E215-4CCA-B322-1AB3942C1A0C}" type="presParOf" srcId="{CB7184A2-C341-47E2-98BA-1FB9305A6453}" destId="{6BEEE9DD-A8A2-4E9B-819F-AE11A994C2D9}" srcOrd="0" destOrd="0" presId="urn:microsoft.com/office/officeart/2005/8/layout/process4"/>
    <dgm:cxn modelId="{95427BA4-6576-4E10-B682-630F5C23655A}" type="presParOf" srcId="{6C46CCA6-9E83-491A-85CB-E35F27FCF430}" destId="{4B1917F7-F0DB-4919-A1EF-C45CEA57B196}" srcOrd="1" destOrd="0" presId="urn:microsoft.com/office/officeart/2005/8/layout/process4"/>
    <dgm:cxn modelId="{9DD2E94B-2C85-45DA-858D-CAE7268D9C99}" type="presParOf" srcId="{6C46CCA6-9E83-491A-85CB-E35F27FCF430}" destId="{51B45CB5-8F26-49C9-A7CD-274AA5A7647B}" srcOrd="2" destOrd="0" presId="urn:microsoft.com/office/officeart/2005/8/layout/process4"/>
    <dgm:cxn modelId="{A7C3D4AA-A749-432B-946E-0A2620080B8F}" type="presParOf" srcId="{51B45CB5-8F26-49C9-A7CD-274AA5A7647B}" destId="{8E4A1713-C052-4357-A5BE-178AD94E749D}" srcOrd="0" destOrd="0" presId="urn:microsoft.com/office/officeart/2005/8/layout/process4"/>
    <dgm:cxn modelId="{0839F462-EA87-45E1-A36C-312A187B9C6A}" type="presParOf" srcId="{6C46CCA6-9E83-491A-85CB-E35F27FCF430}" destId="{259F1078-5CBD-484B-9832-50675F8AC94E}" srcOrd="3" destOrd="0" presId="urn:microsoft.com/office/officeart/2005/8/layout/process4"/>
    <dgm:cxn modelId="{2E507FFA-C7A4-448F-8C77-EEDB6DA69042}" type="presParOf" srcId="{6C46CCA6-9E83-491A-85CB-E35F27FCF430}" destId="{2FA94BDB-D5AF-4C8B-A761-360A6CB758B8}" srcOrd="4" destOrd="0" presId="urn:microsoft.com/office/officeart/2005/8/layout/process4"/>
    <dgm:cxn modelId="{176CA1DE-883A-47A6-A6CC-77BEA012E5B1}" type="presParOf" srcId="{2FA94BDB-D5AF-4C8B-A761-360A6CB758B8}" destId="{DD84A909-6EFF-4C18-BC1B-FB011BBC477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EEE9DD-A8A2-4E9B-819F-AE11A994C2D9}">
      <dsp:nvSpPr>
        <dsp:cNvPr id="0" name=""/>
        <dsp:cNvSpPr/>
      </dsp:nvSpPr>
      <dsp:spPr>
        <a:xfrm>
          <a:off x="0" y="3406931"/>
          <a:ext cx="8229600" cy="1118230"/>
        </a:xfrm>
        <a:prstGeom prst="rec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r>
            <a:rPr lang="el-GR" sz="3900" kern="1200" dirty="0" smtClean="0"/>
            <a:t>Ευρωπαϊκό </a:t>
          </a:r>
          <a:r>
            <a:rPr lang="en-GB" sz="3900" kern="1200" dirty="0" smtClean="0"/>
            <a:t>Portfolio </a:t>
          </a:r>
          <a:r>
            <a:rPr lang="el-GR" sz="3900" kern="1200" dirty="0" smtClean="0"/>
            <a:t>Γλωσσών</a:t>
          </a:r>
          <a:endParaRPr lang="el-GR" sz="3900" kern="1200" dirty="0"/>
        </a:p>
      </dsp:txBody>
      <dsp:txXfrm>
        <a:off x="0" y="3406931"/>
        <a:ext cx="8229600" cy="1118230"/>
      </dsp:txXfrm>
    </dsp:sp>
    <dsp:sp modelId="{8E4A1713-C052-4357-A5BE-178AD94E749D}">
      <dsp:nvSpPr>
        <dsp:cNvPr id="0" name=""/>
        <dsp:cNvSpPr/>
      </dsp:nvSpPr>
      <dsp:spPr>
        <a:xfrm rot="10800000">
          <a:off x="0" y="1703865"/>
          <a:ext cx="8229600" cy="1719839"/>
        </a:xfrm>
        <a:prstGeom prst="upArrowCallou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r>
            <a:rPr lang="el-GR" sz="3900" kern="1200" dirty="0" smtClean="0"/>
            <a:t>Κοινή Κλίμακα Αναφοράς</a:t>
          </a:r>
          <a:endParaRPr lang="el-GR" sz="3900" kern="1200" dirty="0"/>
        </a:p>
      </dsp:txBody>
      <dsp:txXfrm rot="10800000">
        <a:off x="0" y="1703865"/>
        <a:ext cx="8229600" cy="1117500"/>
      </dsp:txXfrm>
    </dsp:sp>
    <dsp:sp modelId="{DD84A909-6EFF-4C18-BC1B-FB011BBC4779}">
      <dsp:nvSpPr>
        <dsp:cNvPr id="0" name=""/>
        <dsp:cNvSpPr/>
      </dsp:nvSpPr>
      <dsp:spPr>
        <a:xfrm rot="10800000">
          <a:off x="0" y="799"/>
          <a:ext cx="8229600" cy="1719839"/>
        </a:xfrm>
        <a:prstGeom prst="upArrowCallout">
          <a:avLst/>
        </a:prstGeom>
        <a:solidFill>
          <a:schemeClr val="dk2">
            <a:hueOff val="0"/>
            <a:satOff val="0"/>
            <a:lumOff val="0"/>
            <a:alphaOff val="0"/>
          </a:schemeClr>
        </a:solidFill>
        <a:ln w="25400"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277368" rIns="277368" bIns="277368" numCol="1" spcCol="1270" anchor="ctr" anchorCtr="0">
          <a:noAutofit/>
        </a:bodyPr>
        <a:lstStyle/>
        <a:p>
          <a:pPr lvl="0" algn="ctr" defTabSz="1733550">
            <a:lnSpc>
              <a:spcPct val="90000"/>
            </a:lnSpc>
            <a:spcBef>
              <a:spcPct val="0"/>
            </a:spcBef>
            <a:spcAft>
              <a:spcPct val="35000"/>
            </a:spcAft>
          </a:pPr>
          <a:r>
            <a:rPr lang="el-GR" sz="3900" kern="1200" dirty="0" smtClean="0"/>
            <a:t>Κοινό Ευρωπαϊκό Πλαίσιο Αναφοράς</a:t>
          </a:r>
          <a:endParaRPr lang="el-GR" sz="3900" kern="1200" dirty="0"/>
        </a:p>
      </dsp:txBody>
      <dsp:txXfrm rot="10800000">
        <a:off x="0" y="799"/>
        <a:ext cx="8229600" cy="1117500"/>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pPr/>
              <a:t>20/4/2016</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pPr/>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pPr/>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Θέση εικόνας διαφάνειας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Θέση σημειώσεων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171450" indent="-171450">
              <a:spcBef>
                <a:spcPct val="0"/>
              </a:spcBef>
              <a:buFontTx/>
              <a:buChar char="•"/>
            </a:pPr>
            <a:endParaRPr lang="el-GR" altLang="el-GR" smtClean="0"/>
          </a:p>
        </p:txBody>
      </p:sp>
      <p:sp>
        <p:nvSpPr>
          <p:cNvPr id="65540" name="Θέση αριθμού διαφάνειας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EBD6250-4A85-4A1B-933B-14F114803BDD}" type="slidenum">
              <a:rPr lang="el-GR" altLang="el-GR"/>
              <a:pPr/>
              <a:t>26</a:t>
            </a:fld>
            <a:endParaRPr lang="el-GR" altLang="el-GR"/>
          </a:p>
        </p:txBody>
      </p:sp>
    </p:spTree>
    <p:extLst>
      <p:ext uri="{BB962C8B-B14F-4D97-AF65-F5344CB8AC3E}">
        <p14:creationId xmlns:p14="http://schemas.microsoft.com/office/powerpoint/2010/main" val="2427959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656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ACAD091-9DBA-4BE5-AB79-D760A34AD4DB}" type="slidenum">
              <a:rPr lang="el-GR" altLang="el-GR"/>
              <a:pPr/>
              <a:t>27</a:t>
            </a:fld>
            <a:endParaRPr lang="el-GR" altLang="el-GR"/>
          </a:p>
        </p:txBody>
      </p:sp>
    </p:spTree>
    <p:extLst>
      <p:ext uri="{BB962C8B-B14F-4D97-AF65-F5344CB8AC3E}">
        <p14:creationId xmlns:p14="http://schemas.microsoft.com/office/powerpoint/2010/main" val="30483379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758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605F7DD5-A06D-4136-B55E-331F5EE45D04}" type="slidenum">
              <a:rPr lang="el-GR" altLang="el-GR"/>
              <a:pPr/>
              <a:t>28</a:t>
            </a:fld>
            <a:endParaRPr lang="el-GR" altLang="el-GR"/>
          </a:p>
        </p:txBody>
      </p:sp>
    </p:spTree>
    <p:extLst>
      <p:ext uri="{BB962C8B-B14F-4D97-AF65-F5344CB8AC3E}">
        <p14:creationId xmlns:p14="http://schemas.microsoft.com/office/powerpoint/2010/main" val="3257060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861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28A8FD23-0CEB-4571-8465-84D11C6D71F9}" type="slidenum">
              <a:rPr lang="el-GR" altLang="el-GR"/>
              <a:pPr/>
              <a:t>29</a:t>
            </a:fld>
            <a:endParaRPr lang="el-GR" altLang="el-GR"/>
          </a:p>
        </p:txBody>
      </p:sp>
    </p:spTree>
    <p:extLst>
      <p:ext uri="{BB962C8B-B14F-4D97-AF65-F5344CB8AC3E}">
        <p14:creationId xmlns:p14="http://schemas.microsoft.com/office/powerpoint/2010/main" val="1309984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DCA7EF54-667E-457E-BF87-FAB16EFF87C7}" type="slidenum">
              <a:rPr lang="el-GR" altLang="el-GR"/>
              <a:pPr/>
              <a:t>30</a:t>
            </a:fld>
            <a:endParaRPr lang="el-GR" altLang="el-GR"/>
          </a:p>
        </p:txBody>
      </p:sp>
    </p:spTree>
    <p:extLst>
      <p:ext uri="{BB962C8B-B14F-4D97-AF65-F5344CB8AC3E}">
        <p14:creationId xmlns:p14="http://schemas.microsoft.com/office/powerpoint/2010/main" val="7440615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l-GR" altLang="el-GR" smtClean="0"/>
          </a:p>
        </p:txBody>
      </p:sp>
      <p:sp>
        <p:nvSpPr>
          <p:cNvPr id="706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fld id="{FF3DE28D-DFFF-4209-8934-00DEF19FACFB}" type="slidenum">
              <a:rPr lang="el-GR" altLang="el-GR"/>
              <a:pPr/>
              <a:t>31</a:t>
            </a:fld>
            <a:endParaRPr lang="el-GR" altLang="el-GR"/>
          </a:p>
        </p:txBody>
      </p:sp>
    </p:spTree>
    <p:extLst>
      <p:ext uri="{BB962C8B-B14F-4D97-AF65-F5344CB8AC3E}">
        <p14:creationId xmlns:p14="http://schemas.microsoft.com/office/powerpoint/2010/main" val="155413902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0.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ags" Target="../tags/tag1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custDataLst>
      <p:tags r:id="rId1"/>
    </p:custDataLst>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6" name="Picture 5"/>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
    </p:custDataLst>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6" name="Picture 5"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custDataLst>
      <p:tags r:id="rId1"/>
    </p:custDataLst>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7" name="Picture 6"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9" name="Picture 8"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5" name="Picture 4"/>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custDataLst>
      <p:tags r:id="rId1"/>
    </p:custDataLst>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descr="[DECORATIVE]"/>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descr="[DECORATIVE]"/>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8" name="Picture 7" descr="[DECORATIVE]"/>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n-GB" sz="1000" kern="1000" baseline="0" dirty="0" smtClean="0">
                <a:solidFill>
                  <a:srgbClr val="5075BC"/>
                </a:solidFill>
              </a:rPr>
              <a:t>The European Language Portfolio</a:t>
            </a:r>
          </a:p>
        </p:txBody>
      </p:sp>
      <p:pic>
        <p:nvPicPr>
          <p:cNvPr id="7" name="Picture 6"/>
          <p:cNvPicPr>
            <a:picLocks noChangeAspect="1"/>
          </p:cNvPicPr>
          <p:nvPr userDrawn="1"/>
        </p:nvPicPr>
        <p:blipFill>
          <a:blip r:embed="rId3" cstate="print"/>
          <a:stretch>
            <a:fillRect/>
          </a:stretch>
        </p:blipFill>
        <p:spPr>
          <a:xfrm>
            <a:off x="58723" y="6255465"/>
            <a:ext cx="431834" cy="570020"/>
          </a:xfrm>
          <a:prstGeom prst="rect">
            <a:avLst/>
          </a:prstGeom>
        </p:spPr>
      </p:pic>
    </p:spTree>
    <p:custDataLst>
      <p:tags r:id="rId1"/>
    </p:custDataLst>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custDataLst>
      <p:tags r:id="rId13"/>
    </p:custDataLst>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2.gif"/><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7.jpeg"/><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22.xml"/><Relationship Id="rId1" Type="http://schemas.openxmlformats.org/officeDocument/2006/relationships/tags" Target="../tags/tag21.xml"/><Relationship Id="rId4" Type="http://schemas.openxmlformats.org/officeDocument/2006/relationships/notesSlide" Target="../notesSlides/notesSlide3.xml"/></Relationships>
</file>

<file path=ppt/slides/_rels/slide28.xml.rels><?xml version="1.0" encoding="UTF-8" standalone="yes"?>
<Relationships xmlns="http://schemas.openxmlformats.org/package/2006/relationships"><Relationship Id="rId3" Type="http://schemas.openxmlformats.org/officeDocument/2006/relationships/tags" Target="../tags/tag25.xml"/><Relationship Id="rId2" Type="http://schemas.openxmlformats.org/officeDocument/2006/relationships/tags" Target="../tags/tag24.xml"/><Relationship Id="rId1" Type="http://schemas.openxmlformats.org/officeDocument/2006/relationships/tags" Target="../tags/tag23.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hyperlink" Target="http://opencourses.uoa.gr/courses/ENL13/" TargetMode="Externa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tags" Target="../tags/tag31.xml"/><Relationship Id="rId7" Type="http://schemas.openxmlformats.org/officeDocument/2006/relationships/hyperlink" Target="%5b1%5d%20http:/creativecommons.org/licenses/by-nc-sa/4.0/" TargetMode="Externa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notesSlide" Target="../notesSlides/notesSlide6.xml"/><Relationship Id="rId5" Type="http://schemas.openxmlformats.org/officeDocument/2006/relationships/slideLayout" Target="../slideLayouts/slideLayout2.xml"/><Relationship Id="rId4" Type="http://schemas.openxmlformats.org/officeDocument/2006/relationships/tags" Target="../tags/tag32.xml"/></Relationships>
</file>

<file path=ppt/slides/_rels/slide31.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6" descr="The logo depicts the goddess Athena."/>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7504" y="228537"/>
            <a:ext cx="3939153" cy="1112231"/>
          </a:xfrm>
          <a:prstGeom prst="rect">
            <a:avLst/>
          </a:prstGeom>
        </p:spPr>
      </p:pic>
      <p:sp>
        <p:nvSpPr>
          <p:cNvPr id="2" name="Τίτλος 1"/>
          <p:cNvSpPr>
            <a:spLocks noGrp="1"/>
          </p:cNvSpPr>
          <p:nvPr>
            <p:ph type="ctrTitle"/>
            <p:custDataLst>
              <p:tags r:id="rId2"/>
            </p:custDataLst>
          </p:nvPr>
        </p:nvSpPr>
        <p:spPr>
          <a:xfrm>
            <a:off x="685800" y="2006575"/>
            <a:ext cx="7772400" cy="1470025"/>
          </a:xfrm>
        </p:spPr>
        <p:txBody>
          <a:bodyPr>
            <a:normAutofit/>
          </a:bodyPr>
          <a:lstStyle/>
          <a:p>
            <a:r>
              <a:rPr lang="en-GB" sz="4000" dirty="0" smtClean="0">
                <a:solidFill>
                  <a:srgbClr val="5075BC"/>
                </a:solidFill>
              </a:rPr>
              <a:t>European Perspectives in Language Teaching, Learning, Assessment </a:t>
            </a:r>
            <a:endParaRPr lang="en-GB" sz="4000" dirty="0">
              <a:solidFill>
                <a:srgbClr val="5075BC"/>
              </a:solidFill>
            </a:endParaRPr>
          </a:p>
        </p:txBody>
      </p:sp>
      <p:sp>
        <p:nvSpPr>
          <p:cNvPr id="3" name="Υπότιτλος 2"/>
          <p:cNvSpPr>
            <a:spLocks noGrp="1"/>
          </p:cNvSpPr>
          <p:nvPr>
            <p:ph type="subTitle" idx="1"/>
            <p:custDataLst>
              <p:tags r:id="rId3"/>
            </p:custDataLst>
          </p:nvPr>
        </p:nvSpPr>
        <p:spPr>
          <a:xfrm>
            <a:off x="683568" y="3384822"/>
            <a:ext cx="7632848" cy="2780481"/>
          </a:xfrm>
        </p:spPr>
        <p:txBody>
          <a:bodyPr>
            <a:noAutofit/>
          </a:bodyPr>
          <a:lstStyle/>
          <a:p>
            <a:r>
              <a:rPr lang="en-GB" sz="2800" dirty="0">
                <a:solidFill>
                  <a:srgbClr val="5075BC"/>
                </a:solidFill>
                <a:latin typeface="+mj-lt"/>
                <a:ea typeface="+mj-ea"/>
                <a:cs typeface="+mj-cs"/>
              </a:rPr>
              <a:t>The European </a:t>
            </a:r>
            <a:r>
              <a:rPr lang="en-GB" sz="2800">
                <a:solidFill>
                  <a:srgbClr val="5075BC"/>
                </a:solidFill>
                <a:latin typeface="+mj-lt"/>
                <a:ea typeface="+mj-ea"/>
                <a:cs typeface="+mj-cs"/>
              </a:rPr>
              <a:t>Language </a:t>
            </a:r>
            <a:r>
              <a:rPr lang="en-GB" sz="2800" smtClean="0">
                <a:solidFill>
                  <a:srgbClr val="5075BC"/>
                </a:solidFill>
                <a:latin typeface="+mj-lt"/>
                <a:ea typeface="+mj-ea"/>
                <a:cs typeface="+mj-cs"/>
              </a:rPr>
              <a:t>Portfolio: </a:t>
            </a:r>
            <a:r>
              <a:rPr lang="en-GB" sz="2800" dirty="0">
                <a:solidFill>
                  <a:srgbClr val="5075BC"/>
                </a:solidFill>
                <a:latin typeface="+mj-lt"/>
                <a:ea typeface="+mj-ea"/>
                <a:cs typeface="+mj-cs"/>
              </a:rPr>
              <a:t/>
            </a:r>
            <a:br>
              <a:rPr lang="en-GB" sz="2800" dirty="0">
                <a:solidFill>
                  <a:srgbClr val="5075BC"/>
                </a:solidFill>
                <a:latin typeface="+mj-lt"/>
                <a:ea typeface="+mj-ea"/>
                <a:cs typeface="+mj-cs"/>
              </a:rPr>
            </a:br>
            <a:r>
              <a:rPr lang="en-GB" sz="2800" dirty="0">
                <a:solidFill>
                  <a:srgbClr val="5075BC"/>
                </a:solidFill>
                <a:latin typeface="+mj-lt"/>
                <a:ea typeface="+mj-ea"/>
                <a:cs typeface="+mj-cs"/>
              </a:rPr>
              <a:t>What, why and </a:t>
            </a:r>
            <a:r>
              <a:rPr lang="en-GB" sz="2800" dirty="0" smtClean="0">
                <a:solidFill>
                  <a:srgbClr val="5075BC"/>
                </a:solidFill>
                <a:latin typeface="+mj-lt"/>
                <a:ea typeface="+mj-ea"/>
                <a:cs typeface="+mj-cs"/>
              </a:rPr>
              <a:t>how</a:t>
            </a:r>
          </a:p>
          <a:p>
            <a:endParaRPr lang="en-GB" sz="2800" dirty="0">
              <a:solidFill>
                <a:srgbClr val="5075BC"/>
              </a:solidFill>
              <a:latin typeface="+mj-lt"/>
              <a:ea typeface="+mj-ea"/>
              <a:cs typeface="+mj-cs"/>
            </a:endParaRPr>
          </a:p>
          <a:p>
            <a:r>
              <a:rPr lang="en-GB" sz="2800" dirty="0" smtClean="0"/>
              <a:t>Bessie </a:t>
            </a:r>
            <a:r>
              <a:rPr lang="en-GB" sz="2800" dirty="0" err="1" smtClean="0"/>
              <a:t>Dendrinos</a:t>
            </a:r>
            <a:endParaRPr lang="en-GB" sz="2800" dirty="0" smtClean="0"/>
          </a:p>
          <a:p>
            <a:r>
              <a:rPr lang="en-GB" sz="2800" dirty="0" smtClean="0"/>
              <a:t>School of Philosophy</a:t>
            </a:r>
          </a:p>
          <a:p>
            <a:r>
              <a:rPr lang="en-GB" sz="2800" dirty="0" smtClean="0"/>
              <a:t>Faculty of English Language and Literature</a:t>
            </a:r>
            <a:endParaRPr lang="en-GB" sz="2800" dirty="0"/>
          </a:p>
        </p:txBody>
      </p:sp>
    </p:spTree>
    <p:custDataLst>
      <p:tags r:id="rId1"/>
    </p:custDataLst>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bIns="91440" anchor="ctr">
            <a:noAutofit/>
          </a:bodyPr>
          <a:lstStyle/>
          <a:p>
            <a:r>
              <a:rPr lang="el-GR" altLang="en-US" sz="4000" dirty="0"/>
              <a:t>Βασικά χαρακτηριστικά του </a:t>
            </a:r>
            <a:r>
              <a:rPr lang="en-US" altLang="en-US" sz="4000" dirty="0"/>
              <a:t>Portfolio</a:t>
            </a:r>
            <a:endParaRPr lang="el-GR" altLang="en-US" sz="4000" dirty="0"/>
          </a:p>
        </p:txBody>
      </p:sp>
      <p:sp>
        <p:nvSpPr>
          <p:cNvPr id="13315" name="Content Placeholder 2"/>
          <p:cNvSpPr>
            <a:spLocks noGrp="1"/>
          </p:cNvSpPr>
          <p:nvPr>
            <p:ph idx="1"/>
          </p:nvPr>
        </p:nvSpPr>
        <p:spPr/>
        <p:txBody>
          <a:bodyPr>
            <a:noAutofit/>
          </a:bodyPr>
          <a:lstStyle/>
          <a:p>
            <a:r>
              <a:rPr lang="el-GR" altLang="en-US" sz="3000" dirty="0"/>
              <a:t>Αντικατοπτρίζει τους στόχους του Συμβουλίου της </a:t>
            </a:r>
            <a:r>
              <a:rPr lang="el-GR" altLang="en-US" sz="3000" dirty="0" smtClean="0"/>
              <a:t>Ευρώπης.</a:t>
            </a:r>
            <a:endParaRPr lang="el-GR" altLang="en-US" sz="3000" dirty="0"/>
          </a:p>
          <a:p>
            <a:r>
              <a:rPr lang="el-GR" altLang="en-US" sz="3000" dirty="0"/>
              <a:t>Αποτελεί εργαλείο προώθησης του  </a:t>
            </a:r>
            <a:r>
              <a:rPr lang="el-GR" altLang="en-US" sz="3000" b="1" dirty="0" err="1"/>
              <a:t>πολυγλωσσικού</a:t>
            </a:r>
            <a:r>
              <a:rPr lang="el-GR" altLang="en-US" sz="3000" b="1" dirty="0"/>
              <a:t> και  πολυπολιτισμικού </a:t>
            </a:r>
            <a:r>
              <a:rPr lang="el-GR" altLang="en-US" sz="3000" b="1" dirty="0" err="1" smtClean="0"/>
              <a:t>γραμματισμού</a:t>
            </a:r>
            <a:r>
              <a:rPr lang="el-GR" altLang="en-US" sz="3000" b="1" dirty="0" smtClean="0"/>
              <a:t>.</a:t>
            </a:r>
            <a:endParaRPr lang="el-GR" altLang="en-US" sz="3000" b="1" dirty="0"/>
          </a:p>
          <a:p>
            <a:r>
              <a:rPr lang="el-GR" altLang="en-US" sz="3000" dirty="0"/>
              <a:t>Αναπτύσσει κίνητρα εκμάθησης της </a:t>
            </a:r>
            <a:r>
              <a:rPr lang="el-GR" altLang="en-US" sz="3000" dirty="0" smtClean="0"/>
              <a:t>γλώσσας.</a:t>
            </a:r>
            <a:endParaRPr lang="el-GR" altLang="en-US" sz="3000" dirty="0"/>
          </a:p>
          <a:p>
            <a:r>
              <a:rPr lang="el-GR" altLang="en-US" sz="3000" dirty="0"/>
              <a:t>Καλλιεργεί τις δεξιότητες «</a:t>
            </a:r>
            <a:r>
              <a:rPr lang="el-GR" altLang="en-US" sz="3000" b="1" dirty="0"/>
              <a:t>μαθαίνω πώς να μαθαίνω» και «μαθαίνω μέσα από την πράξη</a:t>
            </a:r>
            <a:r>
              <a:rPr lang="el-GR" altLang="en-US" sz="3000" dirty="0" smtClean="0"/>
              <a:t>».</a:t>
            </a:r>
            <a:endParaRPr lang="el-GR" altLang="en-US" sz="3000" dirty="0"/>
          </a:p>
          <a:p>
            <a:endParaRPr lang="el-GR" altLang="en-US" sz="3000" dirty="0"/>
          </a:p>
          <a:p>
            <a:endParaRPr lang="el-GR" altLang="en-US" sz="3000" dirty="0"/>
          </a:p>
        </p:txBody>
      </p:sp>
    </p:spTree>
    <p:extLst>
      <p:ext uri="{BB962C8B-B14F-4D97-AF65-F5344CB8AC3E}">
        <p14:creationId xmlns:p14="http://schemas.microsoft.com/office/powerpoint/2010/main" val="7471345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 calcmode="lin" valueType="num">
                                      <p:cBhvr additive="base">
                                        <p:cTn id="7" dur="500" fill="hold"/>
                                        <p:tgtEl>
                                          <p:spTgt spid="1331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3315">
                                            <p:txEl>
                                              <p:pRg st="1" end="1"/>
                                            </p:txEl>
                                          </p:spTgt>
                                        </p:tgtEl>
                                        <p:attrNameLst>
                                          <p:attrName>style.visibility</p:attrName>
                                        </p:attrNameLst>
                                      </p:cBhvr>
                                      <p:to>
                                        <p:strVal val="visible"/>
                                      </p:to>
                                    </p:set>
                                    <p:anim calcmode="lin" valueType="num">
                                      <p:cBhvr additive="base">
                                        <p:cTn id="13" dur="500" fill="hold"/>
                                        <p:tgtEl>
                                          <p:spTgt spid="1331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331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3315">
                                            <p:txEl>
                                              <p:pRg st="2" end="2"/>
                                            </p:txEl>
                                          </p:spTgt>
                                        </p:tgtEl>
                                        <p:attrNameLst>
                                          <p:attrName>style.visibility</p:attrName>
                                        </p:attrNameLst>
                                      </p:cBhvr>
                                      <p:to>
                                        <p:strVal val="visible"/>
                                      </p:to>
                                    </p:set>
                                    <p:anim calcmode="lin" valueType="num">
                                      <p:cBhvr additive="base">
                                        <p:cTn id="19" dur="500" fill="hold"/>
                                        <p:tgtEl>
                                          <p:spTgt spid="13315">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331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315">
                                            <p:txEl>
                                              <p:pRg st="3" end="3"/>
                                            </p:txEl>
                                          </p:spTgt>
                                        </p:tgtEl>
                                        <p:attrNameLst>
                                          <p:attrName>style.visibility</p:attrName>
                                        </p:attrNameLst>
                                      </p:cBhvr>
                                      <p:to>
                                        <p:strVal val="visible"/>
                                      </p:to>
                                    </p:set>
                                    <p:anim calcmode="lin" valueType="num">
                                      <p:cBhvr additive="base">
                                        <p:cTn id="25" dur="500" fill="hold"/>
                                        <p:tgtEl>
                                          <p:spTgt spid="13315">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3315">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bIns="91440" anchor="ctr">
            <a:noAutofit/>
          </a:bodyPr>
          <a:lstStyle/>
          <a:p>
            <a:r>
              <a:rPr lang="el-GR" altLang="en-US" sz="4000" dirty="0"/>
              <a:t>Αναγνώριση της επίσημης και ανεπίσημης μάθησης</a:t>
            </a:r>
          </a:p>
        </p:txBody>
      </p:sp>
      <p:sp>
        <p:nvSpPr>
          <p:cNvPr id="17411" name="Content Placeholder 2"/>
          <p:cNvSpPr>
            <a:spLocks noGrp="1"/>
          </p:cNvSpPr>
          <p:nvPr>
            <p:ph idx="1"/>
          </p:nvPr>
        </p:nvSpPr>
        <p:spPr/>
        <p:txBody>
          <a:bodyPr>
            <a:normAutofit/>
          </a:bodyPr>
          <a:lstStyle/>
          <a:p>
            <a:pPr marL="0" indent="0">
              <a:buNone/>
            </a:pPr>
            <a:r>
              <a:rPr lang="el-GR" altLang="en-US" dirty="0"/>
              <a:t>Είναι σχεδιασμένο με τρόπο που επιτρέπει στους μαθητές να καταγράφουν </a:t>
            </a:r>
            <a:r>
              <a:rPr lang="el-GR" altLang="en-US" b="1" dirty="0"/>
              <a:t>ανεπίσημες προσωπικές εμπειρίες</a:t>
            </a:r>
            <a:r>
              <a:rPr lang="el-GR" altLang="en-US" dirty="0"/>
              <a:t> οι οποίες αφορούν επαφές με </a:t>
            </a:r>
            <a:r>
              <a:rPr lang="el-GR" altLang="en-US" b="1" dirty="0"/>
              <a:t>γλώσσες και πολιτισμούς </a:t>
            </a:r>
            <a:r>
              <a:rPr lang="el-GR" altLang="en-US" dirty="0"/>
              <a:t>τόσο </a:t>
            </a:r>
            <a:r>
              <a:rPr lang="el-GR" altLang="en-US" b="1" dirty="0"/>
              <a:t>στο σχολικό όσο και στο εξωσχολικό πλαίσιο.</a:t>
            </a:r>
          </a:p>
          <a:p>
            <a:endParaRPr lang="el-GR" altLang="en-US" dirty="0"/>
          </a:p>
        </p:txBody>
      </p:sp>
    </p:spTree>
    <p:extLst>
      <p:ext uri="{BB962C8B-B14F-4D97-AF65-F5344CB8AC3E}">
        <p14:creationId xmlns:p14="http://schemas.microsoft.com/office/powerpoint/2010/main" val="134002811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bIns="91440" anchor="ctr">
            <a:normAutofit/>
          </a:bodyPr>
          <a:lstStyle/>
          <a:p>
            <a:r>
              <a:rPr lang="el-GR" altLang="en-US" dirty="0" smtClean="0"/>
              <a:t>Επίσημη και ανεπίσημη </a:t>
            </a:r>
            <a:r>
              <a:rPr lang="el-GR" altLang="en-US" dirty="0"/>
              <a:t>μάθηση</a:t>
            </a:r>
          </a:p>
        </p:txBody>
      </p:sp>
      <p:sp>
        <p:nvSpPr>
          <p:cNvPr id="3" name="Content Placeholder 2"/>
          <p:cNvSpPr>
            <a:spLocks noGrp="1"/>
          </p:cNvSpPr>
          <p:nvPr>
            <p:ph idx="1"/>
          </p:nvPr>
        </p:nvSpPr>
        <p:spPr/>
        <p:txBody>
          <a:bodyPr>
            <a:noAutofit/>
          </a:bodyPr>
          <a:lstStyle/>
          <a:p>
            <a:pPr>
              <a:spcBef>
                <a:spcPts val="600"/>
              </a:spcBef>
            </a:pPr>
            <a:r>
              <a:rPr lang="el-GR" altLang="en-US" sz="2500" b="1" dirty="0">
                <a:latin typeface="+mj-lt"/>
              </a:rPr>
              <a:t>Ανεπίσημη προγραμματισμένη μάθηση (</a:t>
            </a:r>
            <a:r>
              <a:rPr lang="en-US" altLang="en-US" sz="2500" b="1" dirty="0">
                <a:latin typeface="+mj-lt"/>
              </a:rPr>
              <a:t>non-formal learning</a:t>
            </a:r>
            <a:r>
              <a:rPr lang="el-GR" altLang="en-US" sz="2500" b="1" dirty="0" smtClean="0">
                <a:latin typeface="+mj-lt"/>
              </a:rPr>
              <a:t>)</a:t>
            </a:r>
            <a:r>
              <a:rPr lang="en-US" altLang="en-US" sz="2500" b="1" dirty="0" smtClean="0">
                <a:latin typeface="+mj-lt"/>
              </a:rPr>
              <a:t>: </a:t>
            </a:r>
            <a:r>
              <a:rPr lang="el-GR" altLang="en-US" sz="2500" dirty="0" smtClean="0">
                <a:latin typeface="+mj-lt"/>
              </a:rPr>
              <a:t>Μάθηση </a:t>
            </a:r>
            <a:r>
              <a:rPr lang="el-GR" altLang="en-US" sz="2500" dirty="0">
                <a:latin typeface="+mj-lt"/>
              </a:rPr>
              <a:t>εκτός του σχολικού πλαισίου, η οποία όμως πραγματοποιείται με </a:t>
            </a:r>
            <a:r>
              <a:rPr lang="el-GR" altLang="en-US" sz="2500" b="1" dirty="0">
                <a:latin typeface="+mj-lt"/>
              </a:rPr>
              <a:t>σχεδιασμένες δραστηριότητες </a:t>
            </a:r>
            <a:r>
              <a:rPr lang="el-GR" altLang="en-US" sz="2500" dirty="0">
                <a:latin typeface="+mj-lt"/>
              </a:rPr>
              <a:t>και είναι </a:t>
            </a:r>
            <a:r>
              <a:rPr lang="el-GR" altLang="en-US" sz="2500" b="1" dirty="0">
                <a:latin typeface="+mj-lt"/>
              </a:rPr>
              <a:t>αποτέλεσμα </a:t>
            </a:r>
            <a:r>
              <a:rPr lang="el-GR" altLang="en-US" sz="2500" b="1" dirty="0" smtClean="0">
                <a:latin typeface="+mj-lt"/>
              </a:rPr>
              <a:t>κάποιας </a:t>
            </a:r>
            <a:r>
              <a:rPr lang="el-GR" altLang="en-US" sz="2500" b="1" dirty="0">
                <a:latin typeface="+mj-lt"/>
              </a:rPr>
              <a:t>μορφής </a:t>
            </a:r>
            <a:r>
              <a:rPr lang="el-GR" altLang="en-US" sz="2500" b="1" dirty="0" smtClean="0">
                <a:latin typeface="+mj-lt"/>
              </a:rPr>
              <a:t>διδασκαλίας</a:t>
            </a:r>
            <a:r>
              <a:rPr lang="en-US" altLang="en-US" sz="2500" dirty="0" smtClean="0">
                <a:latin typeface="+mj-lt"/>
              </a:rPr>
              <a:t>.</a:t>
            </a:r>
          </a:p>
          <a:p>
            <a:pPr>
              <a:spcBef>
                <a:spcPts val="600"/>
              </a:spcBef>
            </a:pPr>
            <a:r>
              <a:rPr lang="el-GR" altLang="en-US" sz="2500" b="1" dirty="0" smtClean="0">
                <a:latin typeface="+mj-lt"/>
              </a:rPr>
              <a:t>Ανεπίσημη </a:t>
            </a:r>
            <a:r>
              <a:rPr lang="el-GR" altLang="en-US" sz="2500" b="1" dirty="0">
                <a:latin typeface="+mj-lt"/>
              </a:rPr>
              <a:t>μη προγραμματισμένη μάθηση (</a:t>
            </a:r>
            <a:r>
              <a:rPr lang="en-US" altLang="en-US" sz="2500" b="1" dirty="0">
                <a:latin typeface="+mj-lt"/>
              </a:rPr>
              <a:t>informal learning</a:t>
            </a:r>
            <a:r>
              <a:rPr lang="el-GR" altLang="en-US" sz="2500" b="1" dirty="0" smtClean="0">
                <a:latin typeface="+mj-lt"/>
              </a:rPr>
              <a:t>)</a:t>
            </a:r>
            <a:r>
              <a:rPr lang="en-US" altLang="en-US" sz="2500" b="1" dirty="0" smtClean="0">
                <a:latin typeface="+mj-lt"/>
              </a:rPr>
              <a:t>: </a:t>
            </a:r>
            <a:r>
              <a:rPr lang="el-GR" altLang="en-US" sz="2500" dirty="0" smtClean="0">
                <a:latin typeface="+mj-lt"/>
              </a:rPr>
              <a:t>Μάθηση </a:t>
            </a:r>
            <a:r>
              <a:rPr lang="el-GR" altLang="en-US" sz="2500" dirty="0">
                <a:latin typeface="+mj-lt"/>
              </a:rPr>
              <a:t>που </a:t>
            </a:r>
            <a:r>
              <a:rPr lang="el-GR" altLang="en-US" sz="2500" b="1" dirty="0">
                <a:latin typeface="+mj-lt"/>
              </a:rPr>
              <a:t>δεν είναι δομημένη ή οργανωμένη με βάση κάποιους μαθησιακούς στόχους και ώρες διδασκαλίας</a:t>
            </a:r>
            <a:r>
              <a:rPr lang="el-GR" altLang="en-US" sz="2500" dirty="0">
                <a:latin typeface="+mj-lt"/>
              </a:rPr>
              <a:t>. Περιλαμβάνει δεξιότητες οι οποίες αποκτώνται κατά τη διάρκεια της ζωής μας και μπορεί να αφορά ακόμα και εθελοντικές  και πολιτιστικές δραστηριότητες, σπορ, ταξίδια,  παραμονή στο εξωτερικό, κλπ.  </a:t>
            </a:r>
          </a:p>
        </p:txBody>
      </p:sp>
    </p:spTree>
    <p:extLst>
      <p:ext uri="{BB962C8B-B14F-4D97-AF65-F5344CB8AC3E}">
        <p14:creationId xmlns:p14="http://schemas.microsoft.com/office/powerpoint/2010/main" val="266151739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bIns="91440" anchor="ctr">
            <a:normAutofit fontScale="90000"/>
          </a:bodyPr>
          <a:lstStyle/>
          <a:p>
            <a:r>
              <a:rPr lang="el-GR" altLang="en-US" dirty="0"/>
              <a:t>Αρχές του </a:t>
            </a:r>
            <a:r>
              <a:rPr lang="el-GR" altLang="en-US" dirty="0" smtClean="0"/>
              <a:t>Ευρωπαϊκού </a:t>
            </a:r>
            <a:r>
              <a:rPr lang="en-US" altLang="en-US" dirty="0"/>
              <a:t>Portfolio </a:t>
            </a:r>
            <a:r>
              <a:rPr lang="el-GR" altLang="en-US" dirty="0"/>
              <a:t>Γλωσσών </a:t>
            </a:r>
          </a:p>
        </p:txBody>
      </p:sp>
      <p:sp>
        <p:nvSpPr>
          <p:cNvPr id="16387" name="Content Placeholder 2"/>
          <p:cNvSpPr>
            <a:spLocks noGrp="1"/>
          </p:cNvSpPr>
          <p:nvPr>
            <p:ph idx="1"/>
          </p:nvPr>
        </p:nvSpPr>
        <p:spPr/>
        <p:txBody>
          <a:bodyPr>
            <a:normAutofit/>
          </a:bodyPr>
          <a:lstStyle/>
          <a:p>
            <a:r>
              <a:rPr lang="el-GR" altLang="en-US" dirty="0"/>
              <a:t>Παρώθηση του μαθητή για ενεργητική προσέγγιση της </a:t>
            </a:r>
            <a:r>
              <a:rPr lang="el-GR" altLang="en-US" dirty="0" smtClean="0"/>
              <a:t>γλώσσας</a:t>
            </a:r>
            <a:r>
              <a:rPr lang="en-GB" altLang="en-US" dirty="0" smtClean="0"/>
              <a:t>.</a:t>
            </a:r>
            <a:endParaRPr lang="el-GR" altLang="en-US" dirty="0"/>
          </a:p>
          <a:p>
            <a:r>
              <a:rPr lang="el-GR" altLang="en-US" dirty="0"/>
              <a:t>Ενίσχυση της επικοινωνιακής </a:t>
            </a:r>
            <a:r>
              <a:rPr lang="el-GR" altLang="en-US" dirty="0" smtClean="0"/>
              <a:t>δεξιότητας</a:t>
            </a:r>
            <a:r>
              <a:rPr lang="en-GB" altLang="en-US" dirty="0" smtClean="0"/>
              <a:t>.</a:t>
            </a:r>
            <a:endParaRPr lang="el-GR" altLang="en-US" dirty="0"/>
          </a:p>
          <a:p>
            <a:r>
              <a:rPr lang="el-GR" altLang="en-US" dirty="0"/>
              <a:t>Απόκτηση κριτικής και δημιουργικής </a:t>
            </a:r>
            <a:r>
              <a:rPr lang="el-GR" altLang="en-US" dirty="0" smtClean="0"/>
              <a:t>σκέψης</a:t>
            </a:r>
            <a:r>
              <a:rPr lang="en-GB" altLang="en-US" dirty="0" smtClean="0"/>
              <a:t>.</a:t>
            </a:r>
            <a:endParaRPr lang="el-GR" altLang="en-US" dirty="0"/>
          </a:p>
          <a:p>
            <a:r>
              <a:rPr lang="el-GR" altLang="en-US" dirty="0"/>
              <a:t>Καλλιέργεια διαπολιτισμικής </a:t>
            </a:r>
            <a:r>
              <a:rPr lang="el-GR" altLang="en-US" dirty="0" smtClean="0"/>
              <a:t>συνείδησης</a:t>
            </a:r>
            <a:r>
              <a:rPr lang="en-GB" altLang="en-US" dirty="0" smtClean="0"/>
              <a:t>.</a:t>
            </a:r>
            <a:endParaRPr lang="el-GR" altLang="en-US" dirty="0"/>
          </a:p>
        </p:txBody>
      </p:sp>
    </p:spTree>
    <p:extLst>
      <p:ext uri="{BB962C8B-B14F-4D97-AF65-F5344CB8AC3E}">
        <p14:creationId xmlns:p14="http://schemas.microsoft.com/office/powerpoint/2010/main" val="287562407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 calcmode="lin" valueType="num">
                                      <p:cBhvr additive="base">
                                        <p:cTn id="7"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6387">
                                            <p:txEl>
                                              <p:pRg st="0" end="0"/>
                                            </p:txEl>
                                          </p:spTgt>
                                        </p:tgtEl>
                                        <p:attrNameLst>
                                          <p:attrName>style.visibility</p:attrName>
                                        </p:attrNameLst>
                                      </p:cBhvr>
                                      <p:to>
                                        <p:strVal val="visible"/>
                                      </p:to>
                                    </p:set>
                                    <p:anim calcmode="lin" valueType="num">
                                      <p:cBhvr additive="base">
                                        <p:cTn id="13"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387">
                                            <p:txEl>
                                              <p:pRg st="1" end="1"/>
                                            </p:txEl>
                                          </p:spTgt>
                                        </p:tgtEl>
                                        <p:attrNameLst>
                                          <p:attrName>style.visibility</p:attrName>
                                        </p:attrNameLst>
                                      </p:cBhvr>
                                      <p:to>
                                        <p:strVal val="visible"/>
                                      </p:to>
                                    </p:set>
                                    <p:anim calcmode="lin" valueType="num">
                                      <p:cBhvr additive="base">
                                        <p:cTn id="19" dur="5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638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6387">
                                            <p:txEl>
                                              <p:pRg st="2" end="2"/>
                                            </p:txEl>
                                          </p:spTgt>
                                        </p:tgtEl>
                                        <p:attrNameLst>
                                          <p:attrName>style.visibility</p:attrName>
                                        </p:attrNameLst>
                                      </p:cBhvr>
                                      <p:to>
                                        <p:strVal val="visible"/>
                                      </p:to>
                                    </p:set>
                                    <p:anim calcmode="lin" valueType="num">
                                      <p:cBhvr additive="base">
                                        <p:cTn id="25" dur="5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638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387">
                                            <p:txEl>
                                              <p:pRg st="3" end="3"/>
                                            </p:txEl>
                                          </p:spTgt>
                                        </p:tgtEl>
                                        <p:attrNameLst>
                                          <p:attrName>style.visibility</p:attrName>
                                        </p:attrNameLst>
                                      </p:cBhvr>
                                      <p:to>
                                        <p:strVal val="visible"/>
                                      </p:to>
                                    </p:set>
                                    <p:anim calcmode="lin" valueType="num">
                                      <p:cBhvr additive="base">
                                        <p:cTn id="31" dur="5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638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bIns="91440" anchor="ctr">
            <a:noAutofit/>
          </a:bodyPr>
          <a:lstStyle/>
          <a:p>
            <a:r>
              <a:rPr lang="el-GR" altLang="en-US" sz="4000" dirty="0"/>
              <a:t>Η </a:t>
            </a:r>
            <a:r>
              <a:rPr lang="el-GR" altLang="en-US" sz="4000" dirty="0" err="1"/>
              <a:t>αυτοαξιολόγηση</a:t>
            </a:r>
            <a:r>
              <a:rPr lang="el-GR" altLang="en-US" sz="4000" dirty="0"/>
              <a:t> ως εναλλακτικός τρόπος αξιολόγησης</a:t>
            </a:r>
          </a:p>
        </p:txBody>
      </p:sp>
      <p:sp>
        <p:nvSpPr>
          <p:cNvPr id="20483" name="Content Placeholder 2"/>
          <p:cNvSpPr>
            <a:spLocks noGrp="1"/>
          </p:cNvSpPr>
          <p:nvPr>
            <p:ph idx="1"/>
          </p:nvPr>
        </p:nvSpPr>
        <p:spPr/>
        <p:txBody>
          <a:bodyPr/>
          <a:lstStyle/>
          <a:p>
            <a:pPr>
              <a:spcBef>
                <a:spcPts val="600"/>
              </a:spcBef>
            </a:pPr>
            <a:r>
              <a:rPr lang="el-GR" altLang="en-US" sz="3400" dirty="0"/>
              <a:t>Δ</a:t>
            </a:r>
            <a:r>
              <a:rPr lang="el-GR" altLang="en-US" sz="3400" dirty="0" smtClean="0"/>
              <a:t>εν </a:t>
            </a:r>
            <a:r>
              <a:rPr lang="el-GR" altLang="en-US" sz="3400" dirty="0"/>
              <a:t>αποτελεί </a:t>
            </a:r>
            <a:r>
              <a:rPr lang="el-GR" altLang="en-US" sz="3400" dirty="0" smtClean="0"/>
              <a:t>αυτοσκοπό.</a:t>
            </a:r>
            <a:endParaRPr lang="el-GR" altLang="en-US" sz="3400" dirty="0"/>
          </a:p>
          <a:p>
            <a:pPr>
              <a:spcBef>
                <a:spcPts val="600"/>
              </a:spcBef>
            </a:pPr>
            <a:r>
              <a:rPr lang="el-GR" altLang="en-US" sz="3400" dirty="0" smtClean="0"/>
              <a:t>Ασκεί </a:t>
            </a:r>
            <a:r>
              <a:rPr lang="el-GR" altLang="en-US" sz="3400" dirty="0"/>
              <a:t>τους μαθητές να καταλάβουν πώς σκέπτονται και πώς δρουν και πώς αξιολογούν τις γνώσεις </a:t>
            </a:r>
            <a:r>
              <a:rPr lang="el-GR" altLang="en-US" sz="3400" dirty="0" smtClean="0"/>
              <a:t>τους.</a:t>
            </a:r>
            <a:endParaRPr lang="el-GR" altLang="en-US" sz="3400" dirty="0"/>
          </a:p>
          <a:p>
            <a:pPr lvl="1">
              <a:spcBef>
                <a:spcPts val="600"/>
              </a:spcBef>
            </a:pPr>
            <a:endParaRPr lang="el-GR" altLang="en-US" sz="2800" dirty="0"/>
          </a:p>
          <a:p>
            <a:pPr>
              <a:spcBef>
                <a:spcPts val="600"/>
              </a:spcBef>
            </a:pPr>
            <a:endParaRPr lang="el-GR" altLang="en-US" sz="2700" dirty="0"/>
          </a:p>
        </p:txBody>
      </p:sp>
    </p:spTree>
    <p:extLst>
      <p:ext uri="{BB962C8B-B14F-4D97-AF65-F5344CB8AC3E}">
        <p14:creationId xmlns:p14="http://schemas.microsoft.com/office/powerpoint/2010/main" val="13981679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bIns="91440" anchor="ctr">
            <a:noAutofit/>
          </a:bodyPr>
          <a:lstStyle/>
          <a:p>
            <a:r>
              <a:rPr lang="el-GR" altLang="en-US" sz="4000" dirty="0"/>
              <a:t>Το Ευρωπαϊκό </a:t>
            </a:r>
            <a:r>
              <a:rPr lang="en-US" altLang="en-US" sz="4000" dirty="0"/>
              <a:t>Portfolio </a:t>
            </a:r>
            <a:r>
              <a:rPr lang="el-GR" altLang="en-US" sz="4000" dirty="0"/>
              <a:t>Γλωσσών για νεαρούς </a:t>
            </a:r>
            <a:r>
              <a:rPr lang="el-GR" altLang="en-US" sz="4000" dirty="0" smtClean="0"/>
              <a:t>μαθητές</a:t>
            </a:r>
            <a:endParaRPr lang="el-GR" altLang="en-US" sz="4000" dirty="0"/>
          </a:p>
        </p:txBody>
      </p:sp>
      <p:sp>
        <p:nvSpPr>
          <p:cNvPr id="21507" name="Content Placeholder 2"/>
          <p:cNvSpPr>
            <a:spLocks noGrp="1"/>
          </p:cNvSpPr>
          <p:nvPr>
            <p:ph idx="1"/>
          </p:nvPr>
        </p:nvSpPr>
        <p:spPr/>
        <p:txBody>
          <a:bodyPr>
            <a:normAutofit/>
          </a:bodyPr>
          <a:lstStyle/>
          <a:p>
            <a:pPr marL="0" indent="0">
              <a:buNone/>
            </a:pPr>
            <a:r>
              <a:rPr lang="el-GR" altLang="en-US" sz="3000" dirty="0">
                <a:latin typeface="+mj-lt"/>
              </a:rPr>
              <a:t>Οι μικροί σε ηλικία μαθητές μαθαίνουν πράγματα είτε ακούγοντάς τα είτε εφαρμόζοντάς τα στην πράξη και επειδή, συχνά, αναπαριστούν τη γνώση με τη μέθοδο της επίδειξης παρά μιλώντας ή γράφοντας, οι παραδοσιακές μορφές προφορικής και γραπτής αξιολόγησης δεν είναι επαρκείς για αυτούς (</a:t>
            </a:r>
            <a:r>
              <a:rPr lang="en-US" altLang="en-US" sz="3000" dirty="0" err="1">
                <a:latin typeface="+mj-lt"/>
              </a:rPr>
              <a:t>Ioannou</a:t>
            </a:r>
            <a:r>
              <a:rPr lang="el-GR" altLang="en-US" sz="3000" dirty="0">
                <a:latin typeface="+mj-lt"/>
              </a:rPr>
              <a:t>-</a:t>
            </a:r>
            <a:r>
              <a:rPr lang="en-US" altLang="en-US" sz="3000" dirty="0">
                <a:latin typeface="+mj-lt"/>
              </a:rPr>
              <a:t>Georgiou</a:t>
            </a:r>
            <a:r>
              <a:rPr lang="el-GR" altLang="en-US" sz="3000" dirty="0">
                <a:latin typeface="+mj-lt"/>
              </a:rPr>
              <a:t> &amp; </a:t>
            </a:r>
            <a:r>
              <a:rPr lang="en-US" altLang="en-US" sz="3000" dirty="0" err="1">
                <a:latin typeface="+mj-lt"/>
              </a:rPr>
              <a:t>Pavlou</a:t>
            </a:r>
            <a:r>
              <a:rPr lang="el-GR" altLang="en-US" sz="3000" dirty="0">
                <a:latin typeface="+mj-lt"/>
              </a:rPr>
              <a:t>, 2003: 11).</a:t>
            </a:r>
          </a:p>
          <a:p>
            <a:endParaRPr lang="el-GR" altLang="en-US" sz="3000" dirty="0">
              <a:latin typeface="+mj-lt"/>
            </a:endParaRPr>
          </a:p>
        </p:txBody>
      </p:sp>
    </p:spTree>
    <p:extLst>
      <p:ext uri="{BB962C8B-B14F-4D97-AF65-F5344CB8AC3E}">
        <p14:creationId xmlns:p14="http://schemas.microsoft.com/office/powerpoint/2010/main" val="5297291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bIns="91440" anchor="ctr">
            <a:normAutofit/>
          </a:bodyPr>
          <a:lstStyle/>
          <a:p>
            <a:r>
              <a:rPr lang="el-GR" altLang="en-US" dirty="0"/>
              <a:t>Τα παραδοσιακά τεστ αξιολόγησης</a:t>
            </a:r>
          </a:p>
        </p:txBody>
      </p:sp>
      <p:sp>
        <p:nvSpPr>
          <p:cNvPr id="23555" name="Content Placeholder 2"/>
          <p:cNvSpPr>
            <a:spLocks noGrp="1"/>
          </p:cNvSpPr>
          <p:nvPr>
            <p:ph idx="1"/>
          </p:nvPr>
        </p:nvSpPr>
        <p:spPr/>
        <p:txBody>
          <a:bodyPr>
            <a:normAutofit/>
          </a:bodyPr>
          <a:lstStyle/>
          <a:p>
            <a:r>
              <a:rPr lang="el-GR" altLang="en-US" dirty="0"/>
              <a:t>Αξιολογούν μόνο τη γλωσσική </a:t>
            </a:r>
            <a:r>
              <a:rPr lang="el-GR" altLang="en-US" dirty="0" smtClean="0"/>
              <a:t>επίδοση</a:t>
            </a:r>
            <a:r>
              <a:rPr lang="en-GB" altLang="en-US" dirty="0" smtClean="0"/>
              <a:t>.</a:t>
            </a:r>
            <a:endParaRPr lang="el-GR" altLang="en-US" dirty="0"/>
          </a:p>
          <a:p>
            <a:r>
              <a:rPr lang="el-GR" altLang="en-US" dirty="0"/>
              <a:t>Εστιάζουν έντονα στη γραμματική και στο </a:t>
            </a:r>
            <a:r>
              <a:rPr lang="el-GR" altLang="en-US" dirty="0" smtClean="0"/>
              <a:t>λεξιλόγιο</a:t>
            </a:r>
            <a:r>
              <a:rPr lang="en-GB" altLang="en-US" dirty="0" smtClean="0"/>
              <a:t>.</a:t>
            </a:r>
            <a:endParaRPr lang="el-GR" altLang="en-US" dirty="0"/>
          </a:p>
          <a:p>
            <a:r>
              <a:rPr lang="el-GR" altLang="en-US" dirty="0" smtClean="0"/>
              <a:t>Δε</a:t>
            </a:r>
            <a:r>
              <a:rPr lang="el-GR" altLang="en-US" dirty="0"/>
              <a:t>ν</a:t>
            </a:r>
            <a:r>
              <a:rPr lang="el-GR" altLang="en-US" dirty="0" smtClean="0"/>
              <a:t> </a:t>
            </a:r>
            <a:r>
              <a:rPr lang="el-GR" altLang="en-US" dirty="0"/>
              <a:t>λαμβάνουν υπόψη τους την ηλικία των </a:t>
            </a:r>
            <a:r>
              <a:rPr lang="el-GR" altLang="en-US" dirty="0" smtClean="0"/>
              <a:t>εξεταζομένων</a:t>
            </a:r>
            <a:r>
              <a:rPr lang="en-GB" altLang="en-US" dirty="0" smtClean="0"/>
              <a:t>.</a:t>
            </a:r>
            <a:endParaRPr lang="el-GR" altLang="en-US" dirty="0"/>
          </a:p>
          <a:p>
            <a:pPr>
              <a:buFont typeface="Wingdings" pitchFamily="2" charset="2"/>
              <a:buNone/>
            </a:pPr>
            <a:endParaRPr lang="el-GR" altLang="en-US" dirty="0"/>
          </a:p>
          <a:p>
            <a:endParaRPr lang="el-GR" altLang="en-US" dirty="0"/>
          </a:p>
        </p:txBody>
      </p:sp>
    </p:spTree>
    <p:extLst>
      <p:ext uri="{BB962C8B-B14F-4D97-AF65-F5344CB8AC3E}">
        <p14:creationId xmlns:p14="http://schemas.microsoft.com/office/powerpoint/2010/main" val="28913588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bIns="91440" anchor="b">
            <a:normAutofit/>
          </a:bodyPr>
          <a:lstStyle/>
          <a:p>
            <a:r>
              <a:rPr lang="el-GR" altLang="en-US" dirty="0"/>
              <a:t>Παραδοσιακά γλωσσικά </a:t>
            </a:r>
            <a:r>
              <a:rPr lang="el-GR" altLang="en-US" dirty="0" smtClean="0"/>
              <a:t>τεστ (1/2)</a:t>
            </a:r>
            <a:endParaRPr lang="el-GR" altLang="en-US" dirty="0"/>
          </a:p>
        </p:txBody>
      </p:sp>
      <p:sp>
        <p:nvSpPr>
          <p:cNvPr id="24579" name="Content Placeholder 2"/>
          <p:cNvSpPr>
            <a:spLocks noGrp="1"/>
          </p:cNvSpPr>
          <p:nvPr>
            <p:ph idx="1"/>
          </p:nvPr>
        </p:nvSpPr>
        <p:spPr/>
        <p:txBody>
          <a:bodyPr>
            <a:normAutofit/>
          </a:bodyPr>
          <a:lstStyle/>
          <a:p>
            <a:pPr marL="0" indent="0">
              <a:buNone/>
            </a:pPr>
            <a:r>
              <a:rPr lang="el-GR" altLang="en-US" dirty="0">
                <a:latin typeface="+mj-lt"/>
              </a:rPr>
              <a:t>Τα γλωσσικά τεστ τα οποία έχουν κατασκευαστεί με τον παραδοσιακό τρόπο αξιολόγησης παρουσιάζουν αδύνατα σημεία κατά την εφαρμογή τους σε μικρούς σε ηλικία μαθητές, σύμφωνα με τις </a:t>
            </a:r>
            <a:r>
              <a:rPr lang="en-US" altLang="en-US" dirty="0">
                <a:latin typeface="+mj-lt"/>
              </a:rPr>
              <a:t>Rea</a:t>
            </a:r>
            <a:r>
              <a:rPr lang="el-GR" altLang="en-US" dirty="0">
                <a:latin typeface="+mj-lt"/>
              </a:rPr>
              <a:t>-</a:t>
            </a:r>
            <a:r>
              <a:rPr lang="en-US" altLang="en-US" dirty="0" err="1">
                <a:latin typeface="+mj-lt"/>
              </a:rPr>
              <a:t>Dickin</a:t>
            </a:r>
            <a:r>
              <a:rPr lang="el-GR" altLang="en-US" dirty="0">
                <a:latin typeface="+mj-lt"/>
              </a:rPr>
              <a:t> &amp; </a:t>
            </a:r>
            <a:r>
              <a:rPr lang="en-US" altLang="en-US" dirty="0" err="1">
                <a:latin typeface="+mj-lt"/>
              </a:rPr>
              <a:t>Rixon</a:t>
            </a:r>
            <a:r>
              <a:rPr lang="el-GR" altLang="en-US" dirty="0">
                <a:latin typeface="+mj-lt"/>
              </a:rPr>
              <a:t> (1997). </a:t>
            </a:r>
          </a:p>
        </p:txBody>
      </p:sp>
    </p:spTree>
    <p:extLst>
      <p:ext uri="{BB962C8B-B14F-4D97-AF65-F5344CB8AC3E}">
        <p14:creationId xmlns:p14="http://schemas.microsoft.com/office/powerpoint/2010/main" val="26056155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bIns="91440" anchor="b">
            <a:normAutofit/>
          </a:bodyPr>
          <a:lstStyle/>
          <a:p>
            <a:r>
              <a:rPr lang="el-GR" altLang="en-US" dirty="0"/>
              <a:t>Παραδοσιακά γλωσσικά </a:t>
            </a:r>
            <a:r>
              <a:rPr lang="el-GR" altLang="en-US" dirty="0" smtClean="0"/>
              <a:t>τεστ (2/2)</a:t>
            </a:r>
            <a:endParaRPr lang="el-GR" altLang="en-US" dirty="0"/>
          </a:p>
        </p:txBody>
      </p:sp>
      <p:sp>
        <p:nvSpPr>
          <p:cNvPr id="25603" name="Content Placeholder 2"/>
          <p:cNvSpPr>
            <a:spLocks noGrp="1"/>
          </p:cNvSpPr>
          <p:nvPr>
            <p:ph idx="1"/>
          </p:nvPr>
        </p:nvSpPr>
        <p:spPr/>
        <p:txBody>
          <a:bodyPr>
            <a:normAutofit/>
          </a:bodyPr>
          <a:lstStyle/>
          <a:p>
            <a:pPr marL="0" indent="0">
              <a:buNone/>
            </a:pPr>
            <a:r>
              <a:rPr lang="el-GR" altLang="en-US" sz="3000" dirty="0" smtClean="0">
                <a:latin typeface="+mj-lt"/>
              </a:rPr>
              <a:t>Επιπλέον:</a:t>
            </a:r>
            <a:endParaRPr lang="en-GB" altLang="en-US" sz="3000" dirty="0" smtClean="0">
              <a:latin typeface="+mj-lt"/>
            </a:endParaRPr>
          </a:p>
          <a:p>
            <a:r>
              <a:rPr lang="el-GR" altLang="en-US" sz="3000" dirty="0" smtClean="0">
                <a:latin typeface="+mj-lt"/>
              </a:rPr>
              <a:t>Αδυνατούν </a:t>
            </a:r>
            <a:r>
              <a:rPr lang="el-GR" altLang="en-US" sz="3000" dirty="0">
                <a:latin typeface="+mj-lt"/>
              </a:rPr>
              <a:t>να λάβουν υπόψη τους τις ανάγκες των μικρών σε ηλικία </a:t>
            </a:r>
            <a:r>
              <a:rPr lang="el-GR" altLang="en-US" sz="3000" dirty="0" smtClean="0">
                <a:latin typeface="+mj-lt"/>
              </a:rPr>
              <a:t>μαθητών. </a:t>
            </a:r>
            <a:endParaRPr lang="el-GR" altLang="en-US" sz="3000" dirty="0">
              <a:latin typeface="+mj-lt"/>
            </a:endParaRPr>
          </a:p>
          <a:p>
            <a:r>
              <a:rPr lang="el-GR" altLang="en-US" sz="3000" dirty="0">
                <a:latin typeface="+mj-lt"/>
              </a:rPr>
              <a:t>Αξιολογούν, κυρίως, τις δεξιότητες της κατανόησης και παραγωγής γραπτού λόγου (</a:t>
            </a:r>
            <a:r>
              <a:rPr lang="en-US" altLang="en-US" sz="3000" dirty="0">
                <a:latin typeface="+mj-lt"/>
              </a:rPr>
              <a:t>literacy</a:t>
            </a:r>
            <a:r>
              <a:rPr lang="el-GR" altLang="en-US" sz="3000" dirty="0">
                <a:latin typeface="+mj-lt"/>
              </a:rPr>
              <a:t>), ενώ τα προγράμματα σπουδών για μικρούς σε ηλικία μαθητές δίνουν έμφαση στη δεξιότητα της κατανόησης και παραγωγής προφορικού λόγου (</a:t>
            </a:r>
            <a:r>
              <a:rPr lang="en-US" altLang="en-US" sz="3000" dirty="0" err="1">
                <a:latin typeface="+mj-lt"/>
              </a:rPr>
              <a:t>oracy</a:t>
            </a:r>
            <a:r>
              <a:rPr lang="el-GR" altLang="en-US" sz="3000" dirty="0" smtClean="0">
                <a:latin typeface="+mj-lt"/>
              </a:rPr>
              <a:t>).</a:t>
            </a:r>
            <a:endParaRPr lang="el-GR" altLang="en-US" sz="3000" dirty="0">
              <a:latin typeface="+mj-lt"/>
            </a:endParaRPr>
          </a:p>
          <a:p>
            <a:endParaRPr lang="el-GR" altLang="en-US" sz="3000" dirty="0">
              <a:latin typeface="+mj-lt"/>
            </a:endParaRPr>
          </a:p>
        </p:txBody>
      </p:sp>
    </p:spTree>
    <p:extLst>
      <p:ext uri="{BB962C8B-B14F-4D97-AF65-F5344CB8AC3E}">
        <p14:creationId xmlns:p14="http://schemas.microsoft.com/office/powerpoint/2010/main" val="59971801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l-GR" smtClean="0"/>
              <a:t>Εναλλακτική έναντι Παραδοσιακής Αξιολόγησης</a:t>
            </a:r>
            <a:endParaRPr lang="el-GR"/>
          </a:p>
        </p:txBody>
      </p:sp>
      <p:graphicFrame>
        <p:nvGraphicFramePr>
          <p:cNvPr id="4" name="Content Placeholder 3" descr="Εναλλακτική και Παραδοσιακή Αξιολόγηση&#10;"/>
          <p:cNvGraphicFramePr>
            <a:graphicFrameLocks noGrp="1"/>
          </p:cNvGraphicFramePr>
          <p:nvPr>
            <p:ph idx="1"/>
            <p:custDataLst>
              <p:tags r:id="rId1"/>
            </p:custDataLst>
            <p:extLst>
              <p:ext uri="{D42A27DB-BD31-4B8C-83A1-F6EECF244321}">
                <p14:modId xmlns:p14="http://schemas.microsoft.com/office/powerpoint/2010/main" val="2275605356"/>
              </p:ext>
            </p:extLst>
          </p:nvPr>
        </p:nvGraphicFramePr>
        <p:xfrm>
          <a:off x="467544" y="260648"/>
          <a:ext cx="8229600" cy="5995238"/>
        </p:xfrm>
        <a:graphic>
          <a:graphicData uri="http://schemas.openxmlformats.org/drawingml/2006/table">
            <a:tbl>
              <a:tblPr firstRow="1"/>
              <a:tblGrid>
                <a:gridCol w="4036442"/>
                <a:gridCol w="4193158"/>
              </a:tblGrid>
              <a:tr h="485775">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1" i="0" u="none" strike="noStrike" cap="none" normalizeH="0" baseline="0" dirty="0" smtClean="0">
                          <a:ln>
                            <a:noFill/>
                          </a:ln>
                          <a:solidFill>
                            <a:srgbClr val="FFFFFF"/>
                          </a:solidFill>
                          <a:effectLst/>
                          <a:latin typeface="+mj-lt"/>
                          <a:cs typeface="Arial" charset="0"/>
                        </a:rPr>
                        <a:t>Εναλλακτική Αξιολόγηση</a:t>
                      </a:r>
                    </a:p>
                  </a:txBody>
                  <a:tcPr marL="90085" marR="90085" horzOverflow="overflow">
                    <a:lnL w="19050" cap="flat" cmpd="sng" algn="ctr">
                      <a:solidFill>
                        <a:srgbClr val="4F81BD"/>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chemeClr val="accent1"/>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1" i="0" u="none" strike="noStrike" cap="none" normalizeH="0" baseline="0" dirty="0" smtClean="0">
                          <a:ln>
                            <a:noFill/>
                          </a:ln>
                          <a:solidFill>
                            <a:srgbClr val="FFFFFF"/>
                          </a:solidFill>
                          <a:effectLst/>
                          <a:latin typeface="+mj-lt"/>
                          <a:cs typeface="Arial" charset="0"/>
                        </a:rPr>
                        <a:t>Παραδοσιακή Αξιολόγηση</a:t>
                      </a:r>
                    </a:p>
                  </a:txBody>
                  <a:tcPr marL="90085" marR="90085" horzOverflow="overflow">
                    <a:lnL w="19050" cap="flat" cmpd="sng" algn="ctr">
                      <a:solidFill>
                        <a:schemeClr val="bg1"/>
                      </a:solidFill>
                      <a:prstDash val="solid"/>
                      <a:round/>
                      <a:headEnd type="none" w="med" len="med"/>
                      <a:tailEnd type="none" w="med" len="med"/>
                    </a:lnL>
                    <a:lnR w="19050" cap="flat" cmpd="sng" algn="ctr">
                      <a:solidFill>
                        <a:srgbClr val="4F81BD"/>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chemeClr val="accent1"/>
                    </a:solidFill>
                  </a:tcPr>
                </a:tc>
              </a:tr>
              <a:tr h="449783">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Καλλιεργεί την ευγενή άμιλλα</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Times New Roman" pitchFamily="18" charset="0"/>
                        </a:rPr>
                        <a:t>Αυξάνει τον ανταγωνισμό</a:t>
                      </a:r>
                      <a:r>
                        <a:rPr kumimoji="0" lang="en-US" altLang="en-US" sz="2200" b="0" i="0" u="none" strike="noStrike" cap="none" normalizeH="0" baseline="0" dirty="0" smtClean="0">
                          <a:ln>
                            <a:noFill/>
                          </a:ln>
                          <a:solidFill>
                            <a:srgbClr val="000000"/>
                          </a:solidFill>
                          <a:effectLst/>
                          <a:latin typeface="+mj-lt"/>
                          <a:cs typeface="Times New Roman" pitchFamily="18" charset="0"/>
                        </a:rPr>
                        <a:t>.</a:t>
                      </a:r>
                      <a:endParaRPr kumimoji="0" lang="el-GR" altLang="en-US" sz="2200" b="0" i="0" u="none" strike="noStrike" cap="none" normalizeH="0" baseline="0" dirty="0" smtClean="0">
                        <a:ln>
                          <a:noFill/>
                        </a:ln>
                        <a:solidFill>
                          <a:srgbClr val="000000"/>
                        </a:solidFill>
                        <a:effectLst/>
                        <a:latin typeface="+mj-lt"/>
                        <a:cs typeface="Times New Roman" pitchFamily="18" charset="0"/>
                      </a:endParaRPr>
                    </a:p>
                  </a:txBody>
                  <a:tcPr marL="67563" marR="67563" marT="0" marB="0"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r>
              <a:tr h="720080">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Παρακολουθεί την πρόοδο του μαθητή εξελικτικά</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Εξετάζει την πρόοδο του μαθητή σε μία συγκεκριμένη χρονική στιγμή</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r>
              <a:tr h="839788">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Παρέχει πληροφορίες για το σύνολο της διδακτικής διαδικασίας</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Παρέχει πληροφορίες μόνο για την επίδοση των διδασκομένων</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r>
              <a:tr h="960412">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Παρέχει κίνητρα –ενισχύει την αυτοπεποίθηση των διδασκομένων</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Times New Roman" pitchFamily="18" charset="0"/>
                        </a:rPr>
                        <a:t>Προξενεί αίσθημα απογοήτευσης και αποτυχίας, σε περίπτωση χαμηλής επίδοσης</a:t>
                      </a:r>
                      <a:r>
                        <a:rPr kumimoji="0" lang="en-US" altLang="en-US" sz="2200" b="0" i="0" u="none" strike="noStrike" cap="none" normalizeH="0" baseline="0" dirty="0" smtClean="0">
                          <a:ln>
                            <a:noFill/>
                          </a:ln>
                          <a:solidFill>
                            <a:srgbClr val="000000"/>
                          </a:solidFill>
                          <a:effectLst/>
                          <a:latin typeface="+mj-lt"/>
                          <a:cs typeface="Times New Roman" pitchFamily="18" charset="0"/>
                        </a:rPr>
                        <a:t>.</a:t>
                      </a:r>
                      <a:endParaRPr kumimoji="0" lang="el-GR" altLang="en-US" sz="2200" b="0" i="0" u="none" strike="noStrike" cap="none" normalizeH="0" baseline="0" dirty="0" smtClean="0">
                        <a:ln>
                          <a:noFill/>
                        </a:ln>
                        <a:solidFill>
                          <a:srgbClr val="000000"/>
                        </a:solidFill>
                        <a:effectLst/>
                        <a:latin typeface="+mj-lt"/>
                        <a:cs typeface="Times New Roman" pitchFamily="18" charset="0"/>
                      </a:endParaRPr>
                    </a:p>
                  </a:txBody>
                  <a:tcPr marL="67563" marR="67563" marT="0" marB="0"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r>
              <a:tr h="1546225">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Συντελεί στη ανάπτυξη συνεργασίας μεταξύ  των διδασκόντων, των διδασκομένων και των γονιών (για μικρούς σε ηλικία διδασκόμενους)</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c>
                  <a:txBody>
                    <a:bodyPr/>
                    <a:lstStyle>
                      <a:lvl1pPr>
                        <a:spcBef>
                          <a:spcPct val="20000"/>
                        </a:spcBef>
                        <a:buClr>
                          <a:schemeClr val="accent1"/>
                        </a:buClr>
                        <a:buSzPct val="65000"/>
                        <a:buFont typeface="Wingdings" pitchFamily="2" charset="2"/>
                        <a:defRPr sz="2600">
                          <a:solidFill>
                            <a:schemeClr val="tx1"/>
                          </a:solidFill>
                          <a:latin typeface="Arial" charset="0"/>
                        </a:defRPr>
                      </a:lvl1pPr>
                      <a:lvl2pPr marL="742950" indent="-285750">
                        <a:spcBef>
                          <a:spcPct val="20000"/>
                        </a:spcBef>
                        <a:buClr>
                          <a:schemeClr val="accent2"/>
                        </a:buClr>
                        <a:buSzPct val="60000"/>
                        <a:buFont typeface="Wingdings" pitchFamily="2" charset="2"/>
                        <a:defRPr sz="2200">
                          <a:solidFill>
                            <a:schemeClr val="tx1"/>
                          </a:solidFill>
                          <a:latin typeface="Arial" charset="0"/>
                        </a:defRPr>
                      </a:lvl2pPr>
                      <a:lvl3pPr marL="1143000" indent="-228600">
                        <a:spcBef>
                          <a:spcPct val="20000"/>
                        </a:spcBef>
                        <a:buClr>
                          <a:schemeClr val="accent1"/>
                        </a:buClr>
                        <a:buSzPct val="65000"/>
                        <a:buFont typeface="Wingdings" pitchFamily="2" charset="2"/>
                        <a:defRPr sz="2000">
                          <a:solidFill>
                            <a:schemeClr val="tx1"/>
                          </a:solidFill>
                          <a:latin typeface="Arial" charset="0"/>
                        </a:defRPr>
                      </a:lvl3pPr>
                      <a:lvl4pPr marL="1600200" indent="-228600">
                        <a:spcBef>
                          <a:spcPct val="20000"/>
                        </a:spcBef>
                        <a:buClr>
                          <a:schemeClr val="accent2"/>
                        </a:buClr>
                        <a:buSzPct val="70000"/>
                        <a:buFont typeface="Wingdings" pitchFamily="2" charset="2"/>
                        <a:defRPr>
                          <a:solidFill>
                            <a:schemeClr val="tx1"/>
                          </a:solidFill>
                          <a:latin typeface="Arial" charset="0"/>
                        </a:defRPr>
                      </a:lvl4pPr>
                      <a:lvl5pPr marL="2057400" indent="-228600">
                        <a:spcBef>
                          <a:spcPct val="20000"/>
                        </a:spcBef>
                        <a:buClr>
                          <a:schemeClr val="accent1"/>
                        </a:buClr>
                        <a:buSzPct val="75000"/>
                        <a:buFont typeface="Wingdings" pitchFamily="2" charset="2"/>
                        <a:defRPr>
                          <a:solidFill>
                            <a:schemeClr val="tx1"/>
                          </a:solidFill>
                          <a:latin typeface="Arial" charset="0"/>
                        </a:defRPr>
                      </a:lvl5pPr>
                      <a:lvl6pPr marL="25146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6pPr>
                      <a:lvl7pPr marL="29718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7pPr>
                      <a:lvl8pPr marL="34290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8pPr>
                      <a:lvl9pPr marL="3886200" indent="-228600" fontAlgn="base">
                        <a:spcBef>
                          <a:spcPct val="20000"/>
                        </a:spcBef>
                        <a:spcAft>
                          <a:spcPct val="0"/>
                        </a:spcAft>
                        <a:buClr>
                          <a:schemeClr val="accent1"/>
                        </a:buClr>
                        <a:buSzPct val="75000"/>
                        <a:buFont typeface="Wingdings" pitchFamily="2" charset="2"/>
                        <a:defRPr>
                          <a:solidFill>
                            <a:schemeClr val="tx1"/>
                          </a:solidFill>
                          <a:latin typeface="Arial" charset="0"/>
                        </a:defRPr>
                      </a:lvl9pPr>
                    </a:lstStyle>
                    <a:p>
                      <a:pPr marL="0" marR="0" lvl="0" indent="0" algn="l" defTabSz="914400" rtl="0" eaLnBrk="1" fontAlgn="base" latinLnBrk="0" hangingPunct="1">
                        <a:lnSpc>
                          <a:spcPct val="100000"/>
                        </a:lnSpc>
                        <a:spcBef>
                          <a:spcPts val="600"/>
                        </a:spcBef>
                        <a:spcAft>
                          <a:spcPct val="0"/>
                        </a:spcAft>
                        <a:buClrTx/>
                        <a:buSzTx/>
                        <a:buFontTx/>
                        <a:buNone/>
                        <a:tabLst/>
                      </a:pPr>
                      <a:r>
                        <a:rPr kumimoji="0" lang="el-GR" altLang="en-US" sz="2200" b="0" i="0" u="none" strike="noStrike" cap="none" normalizeH="0" baseline="0" dirty="0" smtClean="0">
                          <a:ln>
                            <a:noFill/>
                          </a:ln>
                          <a:solidFill>
                            <a:srgbClr val="000000"/>
                          </a:solidFill>
                          <a:effectLst/>
                          <a:latin typeface="+mj-lt"/>
                          <a:cs typeface="Arial" charset="0"/>
                        </a:rPr>
                        <a:t>Δε συντελεί στην ανάπτυξη συνεργασίας μεταξύ  των διδασκόντων, των διδασκομένων και των γονιών (για μικρούς σε ηλικία διδασκόμενους)</a:t>
                      </a:r>
                      <a:r>
                        <a:rPr kumimoji="0" lang="en-US" altLang="en-US" sz="2200" b="0" i="0" u="none" strike="noStrike" cap="none" normalizeH="0" baseline="0" dirty="0" smtClean="0">
                          <a:ln>
                            <a:noFill/>
                          </a:ln>
                          <a:solidFill>
                            <a:srgbClr val="000000"/>
                          </a:solidFill>
                          <a:effectLst/>
                          <a:latin typeface="+mj-lt"/>
                          <a:cs typeface="Arial" charset="0"/>
                        </a:rPr>
                        <a:t>.</a:t>
                      </a:r>
                      <a:endParaRPr kumimoji="0" lang="el-GR" altLang="en-US" sz="2200" b="0" i="0" u="none" strike="noStrike" cap="none" normalizeH="0" baseline="0" dirty="0" smtClean="0">
                        <a:ln>
                          <a:noFill/>
                        </a:ln>
                        <a:solidFill>
                          <a:srgbClr val="000000"/>
                        </a:solidFill>
                        <a:effectLst/>
                        <a:latin typeface="+mj-lt"/>
                        <a:cs typeface="Arial" charset="0"/>
                      </a:endParaRPr>
                    </a:p>
                  </a:txBody>
                  <a:tcPr marL="90085" marR="90085" anchor="ctr" horzOverflow="overflow">
                    <a:lnL w="19050" cap="flat" cmpd="sng" algn="ctr">
                      <a:solidFill>
                        <a:srgbClr val="4F81BD"/>
                      </a:solidFill>
                      <a:prstDash val="solid"/>
                      <a:round/>
                      <a:headEnd type="none" w="med" len="med"/>
                      <a:tailEnd type="none" w="med" len="med"/>
                    </a:lnL>
                    <a:lnR w="19050" cap="flat" cmpd="sng" algn="ctr">
                      <a:solidFill>
                        <a:srgbClr val="4F81BD"/>
                      </a:solidFill>
                      <a:prstDash val="solid"/>
                      <a:round/>
                      <a:headEnd type="none" w="med" len="med"/>
                      <a:tailEnd type="none" w="med" len="med"/>
                    </a:lnR>
                    <a:lnT w="19050" cap="flat" cmpd="sng" algn="ctr">
                      <a:solidFill>
                        <a:srgbClr val="4F81BD"/>
                      </a:solidFill>
                      <a:prstDash val="solid"/>
                      <a:round/>
                      <a:headEnd type="none" w="med" len="med"/>
                      <a:tailEnd type="none" w="med" len="med"/>
                    </a:lnT>
                    <a:lnB w="19050" cap="flat" cmpd="sng" algn="ctr">
                      <a:solidFill>
                        <a:srgbClr val="4F81BD"/>
                      </a:solidFill>
                      <a:prstDash val="solid"/>
                      <a:round/>
                      <a:headEnd type="none" w="med" len="med"/>
                      <a:tailEnd type="none" w="med" len="med"/>
                    </a:lnB>
                    <a:lnTlToBr>
                      <a:noFill/>
                    </a:lnTlToBr>
                    <a:lnBlToTr>
                      <a:noFill/>
                    </a:lnBlToTr>
                    <a:solidFill>
                      <a:srgbClr val="FCFCFF"/>
                    </a:solidFill>
                  </a:tcPr>
                </a:tc>
              </a:tr>
            </a:tbl>
          </a:graphicData>
        </a:graphic>
      </p:graphicFrame>
    </p:spTree>
    <p:extLst>
      <p:ext uri="{BB962C8B-B14F-4D97-AF65-F5344CB8AC3E}">
        <p14:creationId xmlns:p14="http://schemas.microsoft.com/office/powerpoint/2010/main" val="3794435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normAutofit fontScale="90000"/>
          </a:bodyPr>
          <a:lstStyle/>
          <a:p>
            <a:r>
              <a:rPr lang="el-GR" altLang="en-US" dirty="0" smtClean="0"/>
              <a:t>Τι είναι το </a:t>
            </a:r>
            <a:r>
              <a:rPr lang="el-GR" altLang="en-US" dirty="0"/>
              <a:t>Ευρωπαϊκό </a:t>
            </a:r>
            <a:r>
              <a:rPr lang="en-US" altLang="en-US" dirty="0"/>
              <a:t>Portfolio </a:t>
            </a:r>
            <a:r>
              <a:rPr lang="el-GR" altLang="en-US" dirty="0" smtClean="0"/>
              <a:t>Γλωσσών;</a:t>
            </a:r>
            <a:endParaRPr lang="el-GR" altLang="en-US" dirty="0"/>
          </a:p>
        </p:txBody>
      </p:sp>
      <p:sp>
        <p:nvSpPr>
          <p:cNvPr id="62467" name="Rectangle 3"/>
          <p:cNvSpPr>
            <a:spLocks noGrp="1" noChangeArrowheads="1"/>
          </p:cNvSpPr>
          <p:nvPr>
            <p:ph idx="1"/>
          </p:nvPr>
        </p:nvSpPr>
        <p:spPr/>
        <p:txBody>
          <a:bodyPr>
            <a:noAutofit/>
          </a:bodyPr>
          <a:lstStyle/>
          <a:p>
            <a:r>
              <a:rPr lang="el-GR" altLang="en-US" sz="2800" dirty="0" smtClean="0"/>
              <a:t>Το Ευρωπαϊκό </a:t>
            </a:r>
            <a:r>
              <a:rPr lang="el-GR" altLang="en-US" sz="2800" dirty="0" err="1"/>
              <a:t>Portfolio</a:t>
            </a:r>
            <a:r>
              <a:rPr lang="el-GR" altLang="en-US" sz="2800" dirty="0"/>
              <a:t> Γλωσσών αποτελεί ένα καινοτόμο </a:t>
            </a:r>
            <a:r>
              <a:rPr lang="el-GR" altLang="en-US" sz="2800" dirty="0" smtClean="0"/>
              <a:t>μοντέλο αυθεντικής </a:t>
            </a:r>
            <a:r>
              <a:rPr lang="el-GR" altLang="en-US" sz="2800" dirty="0"/>
              <a:t>αξιολόγησης διαδικασιών εκμάθησης της ξένης </a:t>
            </a:r>
            <a:r>
              <a:rPr lang="el-GR" altLang="en-US" sz="2800" dirty="0" smtClean="0"/>
              <a:t>γλώσσας αναφορικά </a:t>
            </a:r>
            <a:r>
              <a:rPr lang="el-GR" altLang="en-US" sz="2800" dirty="0"/>
              <a:t>με την επικοινωνιακή και πολιτισμική της </a:t>
            </a:r>
            <a:r>
              <a:rPr lang="el-GR" altLang="en-US" sz="2800" dirty="0" smtClean="0"/>
              <a:t>διάσταση. </a:t>
            </a:r>
          </a:p>
          <a:p>
            <a:r>
              <a:rPr lang="el-GR" altLang="en-US" sz="2800" dirty="0" smtClean="0"/>
              <a:t>Ως παιδαγωγικό εργαλείο παρέχει </a:t>
            </a:r>
            <a:r>
              <a:rPr lang="el-GR" altLang="en-US" sz="2800" dirty="0"/>
              <a:t>ένα πρόσφορο πεδίο σύζευξης σκέψης και δράσης </a:t>
            </a:r>
            <a:r>
              <a:rPr lang="el-GR" altLang="en-US" sz="2800" dirty="0" smtClean="0"/>
              <a:t>και αποτυπώνει </a:t>
            </a:r>
            <a:r>
              <a:rPr lang="el-GR" altLang="en-US" sz="2800" dirty="0"/>
              <a:t>την αποτελεσματικότητα του μαθητή σχετικά με τους </a:t>
            </a:r>
            <a:r>
              <a:rPr lang="el-GR" altLang="en-US" sz="2800" dirty="0" smtClean="0"/>
              <a:t>τρόπους που </a:t>
            </a:r>
            <a:r>
              <a:rPr lang="el-GR" altLang="en-US" sz="2800" dirty="0"/>
              <a:t>ο ίδιος επιλέγει για να κατακτήσει τη γνώση.</a:t>
            </a:r>
          </a:p>
        </p:txBody>
      </p:sp>
    </p:spTree>
    <p:extLst>
      <p:ext uri="{BB962C8B-B14F-4D97-AF65-F5344CB8AC3E}">
        <p14:creationId xmlns:p14="http://schemas.microsoft.com/office/powerpoint/2010/main" val="29704800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bIns="91440" anchor="ctr"/>
          <a:lstStyle/>
          <a:p>
            <a:r>
              <a:rPr lang="el-GR" altLang="en-US" dirty="0"/>
              <a:t>Η δομή του</a:t>
            </a:r>
          </a:p>
        </p:txBody>
      </p:sp>
      <p:sp>
        <p:nvSpPr>
          <p:cNvPr id="27651" name="Content Placeholder 2"/>
          <p:cNvSpPr>
            <a:spLocks noGrp="1"/>
          </p:cNvSpPr>
          <p:nvPr>
            <p:ph sz="half" idx="1"/>
          </p:nvPr>
        </p:nvSpPr>
        <p:spPr/>
        <p:txBody>
          <a:bodyPr>
            <a:normAutofit/>
          </a:bodyPr>
          <a:lstStyle/>
          <a:p>
            <a:r>
              <a:rPr lang="el-GR" altLang="en-US" dirty="0"/>
              <a:t>Διαβατήριο </a:t>
            </a:r>
            <a:r>
              <a:rPr lang="el-GR" altLang="en-US" dirty="0" smtClean="0"/>
              <a:t>Γλωσσών.</a:t>
            </a:r>
            <a:endParaRPr lang="el-GR" altLang="en-US" dirty="0"/>
          </a:p>
          <a:p>
            <a:r>
              <a:rPr lang="el-GR" altLang="en-US" dirty="0"/>
              <a:t>Γλωσσικό </a:t>
            </a:r>
            <a:r>
              <a:rPr lang="el-GR" altLang="en-US" dirty="0" smtClean="0"/>
              <a:t>Βιογραφικό.</a:t>
            </a:r>
            <a:endParaRPr lang="el-GR" altLang="en-US" dirty="0"/>
          </a:p>
          <a:p>
            <a:r>
              <a:rPr lang="el-GR" altLang="en-US" dirty="0" smtClean="0"/>
              <a:t>Ντοσιέ.</a:t>
            </a:r>
            <a:endParaRPr lang="el-GR" altLang="en-US" dirty="0"/>
          </a:p>
        </p:txBody>
      </p:sp>
      <p:pic>
        <p:nvPicPr>
          <p:cNvPr id="1026" name="Picture 2" descr="[DECORATIV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4919876" y="1600200"/>
            <a:ext cx="349524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26048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n-US" dirty="0"/>
              <a:t>Διαβατήριο Γλωσσών: Τι ξέρω</a:t>
            </a:r>
            <a:endParaRPr lang="el-GR" dirty="0"/>
          </a:p>
        </p:txBody>
      </p:sp>
      <p:sp>
        <p:nvSpPr>
          <p:cNvPr id="4" name="Content Placeholder 3"/>
          <p:cNvSpPr>
            <a:spLocks noGrp="1"/>
          </p:cNvSpPr>
          <p:nvPr>
            <p:ph sz="half" idx="2"/>
          </p:nvPr>
        </p:nvSpPr>
        <p:spPr>
          <a:xfrm>
            <a:off x="3635896" y="1600200"/>
            <a:ext cx="5050904" cy="4525963"/>
          </a:xfrm>
        </p:spPr>
        <p:txBody>
          <a:bodyPr>
            <a:noAutofit/>
          </a:bodyPr>
          <a:lstStyle/>
          <a:p>
            <a:r>
              <a:rPr lang="el-GR" sz="2400" dirty="0"/>
              <a:t>Γ</a:t>
            </a:r>
            <a:r>
              <a:rPr lang="el-GR" sz="2400" dirty="0" smtClean="0"/>
              <a:t>λωσσικό </a:t>
            </a:r>
            <a:r>
              <a:rPr lang="el-GR" sz="2400" dirty="0"/>
              <a:t>πορτραίτο του μαθητή: γενική εικόνα του επιπέδου του μαθητή σε κάθε γλώσσα. </a:t>
            </a:r>
          </a:p>
          <a:p>
            <a:r>
              <a:rPr lang="el-GR" sz="2400" dirty="0"/>
              <a:t>Ε</a:t>
            </a:r>
            <a:r>
              <a:rPr lang="el-GR" sz="2400" dirty="0" smtClean="0"/>
              <a:t>πίπεδο </a:t>
            </a:r>
            <a:r>
              <a:rPr lang="el-GR" sz="2400" dirty="0"/>
              <a:t>γλωσσομάθειας (πιστοποιημένο ή όχι).</a:t>
            </a:r>
          </a:p>
          <a:p>
            <a:r>
              <a:rPr lang="el-GR" sz="2400" dirty="0"/>
              <a:t>Συνοπτική παρουσίαση </a:t>
            </a:r>
            <a:r>
              <a:rPr lang="el-GR" sz="2400" dirty="0" smtClean="0"/>
              <a:t>επαφών </a:t>
            </a:r>
            <a:r>
              <a:rPr lang="el-GR" sz="2400" dirty="0"/>
              <a:t>του </a:t>
            </a:r>
            <a:r>
              <a:rPr lang="el-GR" sz="2400" dirty="0" smtClean="0"/>
              <a:t>με </a:t>
            </a:r>
            <a:r>
              <a:rPr lang="el-GR" sz="2400" dirty="0"/>
              <a:t>άλλες γλώσσες/πολιτισμούς.</a:t>
            </a:r>
          </a:p>
          <a:p>
            <a:r>
              <a:rPr lang="el-GR" sz="2400" dirty="0" smtClean="0"/>
              <a:t>Πίνακας </a:t>
            </a:r>
            <a:r>
              <a:rPr lang="el-GR" sz="2400" dirty="0" err="1"/>
              <a:t>αυτοαξιολόγησης</a:t>
            </a:r>
            <a:r>
              <a:rPr lang="el-GR" sz="2400" dirty="0"/>
              <a:t> για τις 5 δεξιότητες </a:t>
            </a:r>
            <a:r>
              <a:rPr lang="el-GR" sz="2400" dirty="0" smtClean="0"/>
              <a:t>(</a:t>
            </a:r>
            <a:r>
              <a:rPr lang="el-GR" sz="2400" dirty="0"/>
              <a:t>συμμετοχή σε συζήτηση, προφορικά σε συνεχή λόγο).</a:t>
            </a:r>
          </a:p>
          <a:p>
            <a:endParaRPr lang="el-GR" sz="2400" dirty="0"/>
          </a:p>
        </p:txBody>
      </p:sp>
      <p:pic>
        <p:nvPicPr>
          <p:cNvPr id="5" name="Picture 2" descr="[DECORATIVE]"/>
          <p:cNvPicPr>
            <a:picLocks noGrp="1" noChangeAspect="1" noChangeArrowheads="1"/>
          </p:cNvPicPr>
          <p:nvPr>
            <p:ph sz="half" idx="1"/>
          </p:nvPr>
        </p:nvPicPr>
        <p:blipFill rotWithShape="1">
          <a:blip r:embed="rId2">
            <a:extLst>
              <a:ext uri="{28A0092B-C50C-407E-A947-70E740481C1C}">
                <a14:useLocalDpi xmlns:a14="http://schemas.microsoft.com/office/drawing/2010/main" val="0"/>
              </a:ext>
            </a:extLst>
          </a:blip>
          <a:srcRect r="10888"/>
          <a:stretch/>
        </p:blipFill>
        <p:spPr bwMode="auto">
          <a:xfrm>
            <a:off x="467544" y="1556792"/>
            <a:ext cx="3063033"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3993561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ltLang="en-US" dirty="0"/>
              <a:t>Γλωσσικό Βιογραφικό: Ποιος είμαι</a:t>
            </a:r>
            <a:endParaRPr lang="el-GR" dirty="0"/>
          </a:p>
        </p:txBody>
      </p:sp>
      <p:sp>
        <p:nvSpPr>
          <p:cNvPr id="4" name="Content Placeholder 3"/>
          <p:cNvSpPr>
            <a:spLocks noGrp="1"/>
          </p:cNvSpPr>
          <p:nvPr>
            <p:ph sz="half" idx="2"/>
          </p:nvPr>
        </p:nvSpPr>
        <p:spPr>
          <a:xfrm>
            <a:off x="3707904" y="1600200"/>
            <a:ext cx="4978896" cy="4525963"/>
          </a:xfrm>
        </p:spPr>
        <p:txBody>
          <a:bodyPr>
            <a:normAutofit fontScale="92500"/>
          </a:bodyPr>
          <a:lstStyle/>
          <a:p>
            <a:pPr>
              <a:spcBef>
                <a:spcPts val="600"/>
              </a:spcBef>
            </a:pPr>
            <a:r>
              <a:rPr lang="el-GR" altLang="en-US" dirty="0"/>
              <a:t>Το ταξίδι του μαθητή στον </a:t>
            </a:r>
            <a:r>
              <a:rPr lang="el-GR" altLang="en-US" dirty="0" smtClean="0"/>
              <a:t>κόσμο.</a:t>
            </a:r>
            <a:endParaRPr lang="el-GR" altLang="en-US" dirty="0"/>
          </a:p>
          <a:p>
            <a:pPr>
              <a:spcBef>
                <a:spcPts val="600"/>
              </a:spcBef>
            </a:pPr>
            <a:r>
              <a:rPr lang="el-GR" altLang="en-US" dirty="0" err="1"/>
              <a:t>Πολυγλωσσικό</a:t>
            </a:r>
            <a:r>
              <a:rPr lang="el-GR" altLang="en-US" dirty="0"/>
              <a:t> θησαυρό </a:t>
            </a:r>
            <a:r>
              <a:rPr lang="el-GR" altLang="en-US" dirty="0" smtClean="0"/>
              <a:t>του.</a:t>
            </a:r>
            <a:endParaRPr lang="el-GR" altLang="en-US" dirty="0"/>
          </a:p>
          <a:p>
            <a:pPr>
              <a:spcBef>
                <a:spcPts val="600"/>
              </a:spcBef>
            </a:pPr>
            <a:r>
              <a:rPr lang="el-GR" altLang="en-US" dirty="0"/>
              <a:t>Διαπολιτισμικές του </a:t>
            </a:r>
            <a:r>
              <a:rPr lang="el-GR" altLang="en-US" dirty="0" smtClean="0"/>
              <a:t>εμπειρίες.</a:t>
            </a:r>
            <a:endParaRPr lang="el-GR" altLang="en-US" dirty="0"/>
          </a:p>
          <a:p>
            <a:pPr>
              <a:spcBef>
                <a:spcPts val="600"/>
              </a:spcBef>
            </a:pPr>
            <a:r>
              <a:rPr lang="el-GR" altLang="en-US" dirty="0"/>
              <a:t>Τι τον/την βοηθάει να μαθαίνει </a:t>
            </a:r>
            <a:r>
              <a:rPr lang="el-GR" altLang="en-US" dirty="0" smtClean="0"/>
              <a:t>ευκολότερα.</a:t>
            </a:r>
            <a:endParaRPr lang="el-GR" altLang="en-US" dirty="0"/>
          </a:p>
          <a:p>
            <a:pPr>
              <a:spcBef>
                <a:spcPts val="600"/>
              </a:spcBef>
            </a:pPr>
            <a:r>
              <a:rPr lang="el-GR" altLang="en-US" dirty="0"/>
              <a:t>Τι του/της αρέσει περισσότερο στο μάθημα της ξένης </a:t>
            </a:r>
            <a:r>
              <a:rPr lang="el-GR" altLang="en-US" dirty="0" smtClean="0"/>
              <a:t>γλώσσας.</a:t>
            </a:r>
            <a:endParaRPr lang="el-GR" altLang="en-US" dirty="0"/>
          </a:p>
          <a:p>
            <a:pPr>
              <a:spcBef>
                <a:spcPts val="600"/>
              </a:spcBef>
            </a:pPr>
            <a:r>
              <a:rPr lang="el-GR" altLang="en-US" dirty="0"/>
              <a:t>Την εξέλιξη της προόδου </a:t>
            </a:r>
            <a:r>
              <a:rPr lang="el-GR" altLang="en-US" dirty="0" smtClean="0"/>
              <a:t>του/της.</a:t>
            </a:r>
            <a:endParaRPr lang="el-GR" altLang="en-US" dirty="0"/>
          </a:p>
          <a:p>
            <a:pPr>
              <a:spcBef>
                <a:spcPts val="600"/>
              </a:spcBef>
            </a:pPr>
            <a:endParaRPr lang="el-GR" dirty="0"/>
          </a:p>
        </p:txBody>
      </p:sp>
      <p:pic>
        <p:nvPicPr>
          <p:cNvPr id="3074" name="Picture 2" descr="[DECORATIVE]"/>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467544" y="1556792"/>
            <a:ext cx="3064199"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472742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bIns="91440" anchor="ctr">
            <a:normAutofit/>
          </a:bodyPr>
          <a:lstStyle/>
          <a:p>
            <a:r>
              <a:rPr lang="el-GR" altLang="en-US" dirty="0"/>
              <a:t>Ντοσιέ: Τι έχω </a:t>
            </a:r>
            <a:r>
              <a:rPr lang="el-GR" altLang="en-US" dirty="0" smtClean="0"/>
              <a:t>κάνει (1/2)</a:t>
            </a:r>
            <a:endParaRPr lang="el-GR" altLang="en-US" dirty="0"/>
          </a:p>
        </p:txBody>
      </p:sp>
      <p:sp>
        <p:nvSpPr>
          <p:cNvPr id="3" name="Content Placeholder 2"/>
          <p:cNvSpPr>
            <a:spLocks noGrp="1"/>
          </p:cNvSpPr>
          <p:nvPr>
            <p:ph sz="half" idx="1"/>
          </p:nvPr>
        </p:nvSpPr>
        <p:spPr>
          <a:xfrm>
            <a:off x="457200" y="1600200"/>
            <a:ext cx="4978896" cy="4525963"/>
          </a:xfrm>
        </p:spPr>
        <p:txBody>
          <a:bodyPr>
            <a:noAutofit/>
          </a:bodyPr>
          <a:lstStyle/>
          <a:p>
            <a:pPr>
              <a:spcBef>
                <a:spcPts val="600"/>
              </a:spcBef>
            </a:pPr>
            <a:r>
              <a:rPr lang="el-GR" altLang="en-US" sz="2600" b="1" dirty="0" smtClean="0"/>
              <a:t>1ο μέρος</a:t>
            </a:r>
            <a:r>
              <a:rPr lang="el-GR" altLang="en-US" sz="2600" dirty="0"/>
              <a:t>: ασκήσεις, δραστηριότητες, κλπ. που κατά την άποψη του μαθητή </a:t>
            </a:r>
            <a:r>
              <a:rPr lang="el-GR" altLang="en-US" sz="2600" b="1" dirty="0"/>
              <a:t>τεκμηριώνουν</a:t>
            </a:r>
            <a:r>
              <a:rPr lang="el-GR" altLang="en-US" sz="2600" dirty="0">
                <a:solidFill>
                  <a:srgbClr val="FF0000"/>
                </a:solidFill>
              </a:rPr>
              <a:t> </a:t>
            </a:r>
            <a:r>
              <a:rPr lang="el-GR" altLang="en-US" sz="2600" dirty="0"/>
              <a:t>το τι είναι ικανός να κάνει στην ξένη </a:t>
            </a:r>
            <a:r>
              <a:rPr lang="el-GR" altLang="en-US" sz="2600" dirty="0" smtClean="0"/>
              <a:t>γλώσσα.</a:t>
            </a:r>
            <a:endParaRPr lang="el-GR" altLang="en-US" sz="2600" dirty="0"/>
          </a:p>
          <a:p>
            <a:pPr>
              <a:spcBef>
                <a:spcPts val="600"/>
              </a:spcBef>
            </a:pPr>
            <a:r>
              <a:rPr lang="el-GR" altLang="en-US" sz="2600" b="1" dirty="0" smtClean="0"/>
              <a:t>2ο μέρος</a:t>
            </a:r>
            <a:r>
              <a:rPr lang="el-GR" altLang="en-US" sz="2600" dirty="0" smtClean="0"/>
              <a:t>: </a:t>
            </a:r>
            <a:r>
              <a:rPr lang="el-GR" altLang="en-US" sz="2600" dirty="0"/>
              <a:t>στοιχεία που κατά την άποψη του μαθητή </a:t>
            </a:r>
            <a:r>
              <a:rPr lang="el-GR" altLang="en-US" sz="2600" b="1" dirty="0"/>
              <a:t>αποδεικνύουν</a:t>
            </a:r>
            <a:r>
              <a:rPr lang="el-GR" altLang="en-US" sz="2600" dirty="0">
                <a:solidFill>
                  <a:srgbClr val="FF0000"/>
                </a:solidFill>
              </a:rPr>
              <a:t> </a:t>
            </a:r>
            <a:r>
              <a:rPr lang="el-GR" altLang="en-US" sz="2600" dirty="0"/>
              <a:t>την επαφή του με άλλες γλώσσες και άλλους </a:t>
            </a:r>
            <a:r>
              <a:rPr lang="el-GR" altLang="en-US" sz="2600" dirty="0" smtClean="0"/>
              <a:t>πολιτισμούς.</a:t>
            </a:r>
            <a:endParaRPr lang="el-GR" altLang="en-US" sz="2600" dirty="0"/>
          </a:p>
          <a:p>
            <a:pPr lvl="1">
              <a:spcBef>
                <a:spcPts val="600"/>
              </a:spcBef>
            </a:pPr>
            <a:endParaRPr lang="el-GR" altLang="en-US" sz="2600" dirty="0"/>
          </a:p>
        </p:txBody>
      </p:sp>
      <p:pic>
        <p:nvPicPr>
          <p:cNvPr id="4098" name="Picture 2" descr="[DECORATIV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580112" y="1556792"/>
            <a:ext cx="304384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6902355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bIns="91440" anchor="ctr">
            <a:normAutofit/>
          </a:bodyPr>
          <a:lstStyle/>
          <a:p>
            <a:r>
              <a:rPr lang="el-GR" altLang="en-US" dirty="0"/>
              <a:t>Ντοσιέ: Τι έχω </a:t>
            </a:r>
            <a:r>
              <a:rPr lang="el-GR" altLang="en-US" dirty="0" smtClean="0"/>
              <a:t>κάνει (2/2)</a:t>
            </a:r>
            <a:endParaRPr lang="el-GR" altLang="en-US" dirty="0"/>
          </a:p>
        </p:txBody>
      </p:sp>
      <p:sp>
        <p:nvSpPr>
          <p:cNvPr id="3" name="Content Placeholder 2"/>
          <p:cNvSpPr>
            <a:spLocks noGrp="1"/>
          </p:cNvSpPr>
          <p:nvPr>
            <p:ph sz="half" idx="1"/>
          </p:nvPr>
        </p:nvSpPr>
        <p:spPr>
          <a:xfrm>
            <a:off x="457200" y="1600200"/>
            <a:ext cx="4978896" cy="4525963"/>
          </a:xfrm>
        </p:spPr>
        <p:txBody>
          <a:bodyPr>
            <a:noAutofit/>
          </a:bodyPr>
          <a:lstStyle/>
          <a:p>
            <a:pPr>
              <a:spcBef>
                <a:spcPts val="600"/>
              </a:spcBef>
            </a:pPr>
            <a:r>
              <a:rPr lang="el-GR" altLang="en-US" sz="2600" b="1" dirty="0" smtClean="0"/>
              <a:t>3ο μέρος</a:t>
            </a:r>
            <a:r>
              <a:rPr lang="el-GR" altLang="en-US" sz="2600" dirty="0" smtClean="0"/>
              <a:t>: </a:t>
            </a:r>
            <a:r>
              <a:rPr lang="el-GR" altLang="en-US" sz="2600" dirty="0"/>
              <a:t>Βεβαιώσεις, πιστοποιητικά και διπλώματα που </a:t>
            </a:r>
            <a:r>
              <a:rPr lang="el-GR" altLang="en-US" sz="2600" b="1" dirty="0"/>
              <a:t>αποδεικνύουν</a:t>
            </a:r>
            <a:r>
              <a:rPr lang="el-GR" altLang="en-US" sz="2600" dirty="0"/>
              <a:t> το επίπεδο γλωσσομάθειας του </a:t>
            </a:r>
            <a:r>
              <a:rPr lang="el-GR" altLang="en-US" sz="2600" dirty="0" smtClean="0"/>
              <a:t>μαθητή. </a:t>
            </a:r>
            <a:endParaRPr lang="el-GR" altLang="en-US" sz="2600" dirty="0"/>
          </a:p>
          <a:p>
            <a:pPr marL="0" indent="0">
              <a:spcBef>
                <a:spcPts val="600"/>
              </a:spcBef>
              <a:buNone/>
            </a:pPr>
            <a:r>
              <a:rPr lang="el-GR" altLang="en-US" sz="2600" dirty="0" smtClean="0"/>
              <a:t>Το </a:t>
            </a:r>
            <a:r>
              <a:rPr lang="el-GR" altLang="en-US" sz="2600" dirty="0"/>
              <a:t>ντοσιέ ανανεώνεται και εμπλουτίζεται με νέα δεδομένα σε τακτά </a:t>
            </a:r>
            <a:r>
              <a:rPr lang="el-GR" altLang="en-US" sz="2600" dirty="0" smtClean="0"/>
              <a:t>διαστήματα.</a:t>
            </a:r>
            <a:endParaRPr lang="el-GR" altLang="en-US" sz="2600" dirty="0"/>
          </a:p>
          <a:p>
            <a:pPr lvl="1">
              <a:spcBef>
                <a:spcPts val="600"/>
              </a:spcBef>
              <a:buFont typeface="Wingdings" pitchFamily="2" charset="2"/>
              <a:buNone/>
            </a:pPr>
            <a:endParaRPr lang="el-GR" altLang="en-US" sz="2600" dirty="0"/>
          </a:p>
          <a:p>
            <a:pPr lvl="1">
              <a:spcBef>
                <a:spcPts val="600"/>
              </a:spcBef>
            </a:pPr>
            <a:endParaRPr lang="el-GR" altLang="en-US" sz="2600" dirty="0"/>
          </a:p>
        </p:txBody>
      </p:sp>
      <p:pic>
        <p:nvPicPr>
          <p:cNvPr id="4098" name="Picture 2" descr="[DECORATIVE]"/>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5580112" y="1556792"/>
            <a:ext cx="3043847" cy="45259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3023462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bIns="91440" anchor="b">
            <a:normAutofit/>
          </a:bodyPr>
          <a:lstStyle/>
          <a:p>
            <a:r>
              <a:rPr lang="el-GR" altLang="en-US" dirty="0"/>
              <a:t>Τα πλεονεκτήματα του </a:t>
            </a:r>
            <a:r>
              <a:rPr lang="en-US" altLang="en-US" dirty="0"/>
              <a:t>Portfolio</a:t>
            </a:r>
            <a:endParaRPr lang="el-GR" altLang="en-US" dirty="0"/>
          </a:p>
        </p:txBody>
      </p:sp>
      <p:sp>
        <p:nvSpPr>
          <p:cNvPr id="31747" name="Content Placeholder 2"/>
          <p:cNvSpPr>
            <a:spLocks noGrp="1"/>
          </p:cNvSpPr>
          <p:nvPr>
            <p:ph idx="1"/>
          </p:nvPr>
        </p:nvSpPr>
        <p:spPr/>
        <p:txBody>
          <a:bodyPr>
            <a:normAutofit/>
          </a:bodyPr>
          <a:lstStyle/>
          <a:p>
            <a:r>
              <a:rPr lang="el-GR" altLang="en-US" sz="3000" dirty="0"/>
              <a:t>Απαγκίστρωση από την </a:t>
            </a:r>
            <a:r>
              <a:rPr lang="el-GR" altLang="en-US" sz="3000" dirty="0" err="1"/>
              <a:t>εξετασιοκεντρική</a:t>
            </a:r>
            <a:r>
              <a:rPr lang="el-GR" altLang="en-US" sz="3000" dirty="0"/>
              <a:t> </a:t>
            </a:r>
            <a:r>
              <a:rPr lang="el-GR" altLang="en-US" sz="3000" dirty="0" smtClean="0"/>
              <a:t>λογική.</a:t>
            </a:r>
            <a:endParaRPr lang="el-GR" altLang="en-US" sz="3000" dirty="0"/>
          </a:p>
          <a:p>
            <a:r>
              <a:rPr lang="el-GR" altLang="en-US" sz="3000" dirty="0"/>
              <a:t>Υιοθέτηση κουλτούρας </a:t>
            </a:r>
            <a:r>
              <a:rPr lang="el-GR" altLang="en-US" sz="3000" b="1" dirty="0"/>
              <a:t>αυτόνομης </a:t>
            </a:r>
            <a:r>
              <a:rPr lang="el-GR" altLang="en-US" sz="3000" b="1" dirty="0" smtClean="0"/>
              <a:t>μάθησης</a:t>
            </a:r>
            <a:r>
              <a:rPr lang="el-GR" altLang="en-US" sz="3000" dirty="0" smtClean="0"/>
              <a:t>.</a:t>
            </a:r>
            <a:endParaRPr lang="el-GR" altLang="en-US" sz="3000" dirty="0"/>
          </a:p>
          <a:p>
            <a:r>
              <a:rPr lang="el-GR" altLang="en-US" sz="3000" dirty="0"/>
              <a:t>Οι μαθητές αποκτούν </a:t>
            </a:r>
            <a:r>
              <a:rPr lang="el-GR" altLang="en-US" sz="3000" b="1" dirty="0"/>
              <a:t>υπεύθυνη συμπεριφορά </a:t>
            </a:r>
            <a:r>
              <a:rPr lang="el-GR" altLang="en-US" sz="3000" dirty="0"/>
              <a:t>απέναντι στη διδακτική και μαθησιακή πράξη</a:t>
            </a:r>
          </a:p>
          <a:p>
            <a:pPr lvl="1"/>
            <a:r>
              <a:rPr lang="el-GR" altLang="en-US" sz="3000" dirty="0"/>
              <a:t>Κρίνουν την επίδοσή τους, μαθαίνουν από τα λάθη τους, εκτιμούν τις προσωπικές τους παρεμβάσεις.</a:t>
            </a:r>
          </a:p>
          <a:p>
            <a:endParaRPr lang="el-GR" altLang="en-US" sz="3000" dirty="0"/>
          </a:p>
        </p:txBody>
      </p:sp>
    </p:spTree>
    <p:extLst>
      <p:ext uri="{BB962C8B-B14F-4D97-AF65-F5344CB8AC3E}">
        <p14:creationId xmlns:p14="http://schemas.microsoft.com/office/powerpoint/2010/main" val="3487072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custDataLst>
              <p:tags r:id="rId2"/>
            </p:custDataLst>
          </p:nvPr>
        </p:nvSpPr>
        <p:spPr/>
        <p:txBody>
          <a:bodyPr/>
          <a:lstStyle/>
          <a:p>
            <a:r>
              <a:rPr lang="en-GB" altLang="el-GR" dirty="0" smtClean="0"/>
              <a:t>Financing</a:t>
            </a:r>
          </a:p>
        </p:txBody>
      </p:sp>
      <p:sp>
        <p:nvSpPr>
          <p:cNvPr id="32771" name="Content Placeholder 2"/>
          <p:cNvSpPr>
            <a:spLocks noGrp="1"/>
          </p:cNvSpPr>
          <p:nvPr>
            <p:ph idx="1"/>
            <p:custDataLst>
              <p:tags r:id="rId3"/>
            </p:custDataLst>
          </p:nvPr>
        </p:nvSpPr>
        <p:spPr>
          <a:xfrm>
            <a:off x="457200" y="1341438"/>
            <a:ext cx="8229600" cy="4525962"/>
          </a:xfrm>
        </p:spPr>
        <p:txBody>
          <a:bodyPr/>
          <a:lstStyle/>
          <a:p>
            <a:r>
              <a:rPr lang="en-GB" altLang="el-GR" sz="2000" dirty="0" smtClean="0"/>
              <a:t>The present educational material has been developed as part of the educational work of the instructor.</a:t>
            </a:r>
          </a:p>
          <a:p>
            <a:r>
              <a:rPr lang="en-GB" altLang="el-GR" sz="2000" dirty="0" smtClean="0"/>
              <a:t>The project “Open Academic Courses of the University of Athens” has only financed the reform of the educational material. </a:t>
            </a:r>
          </a:p>
          <a:p>
            <a:r>
              <a:rPr lang="en-GB" altLang="el-GR" sz="2000" dirty="0" smtClean="0"/>
              <a:t>The project is implemented under the operational program “Education and Lifelong Learning” and funded by the European Union (European Social Fund) and National Resources. </a:t>
            </a:r>
            <a:endParaRPr lang="el-GR" altLang="el-GR" sz="2000" dirty="0" smtClean="0"/>
          </a:p>
          <a:p>
            <a:endParaRPr lang="en-GB" altLang="el-GR" sz="2000" dirty="0"/>
          </a:p>
        </p:txBody>
      </p:sp>
      <p:pic>
        <p:nvPicPr>
          <p:cNvPr id="5" name="Εικόνα 4" descr="project logo"/>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871663" y="4437112"/>
            <a:ext cx="5400675" cy="1285875"/>
          </a:xfrm>
          <a:prstGeom prst="rect">
            <a:avLst/>
          </a:prstGeom>
          <a:noFill/>
          <a:ln>
            <a:noFill/>
          </a:ln>
        </p:spPr>
      </p:pic>
    </p:spTree>
    <p:custDataLst>
      <p:tags r:id="rId1"/>
    </p:custDataLst>
    <p:extLst>
      <p:ext uri="{BB962C8B-B14F-4D97-AF65-F5344CB8AC3E}">
        <p14:creationId xmlns:p14="http://schemas.microsoft.com/office/powerpoint/2010/main" val="32088460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3"/>
          <p:cNvSpPr>
            <a:spLocks noGrp="1"/>
          </p:cNvSpPr>
          <p:nvPr>
            <p:ph type="title"/>
            <p:custDataLst>
              <p:tags r:id="rId2"/>
            </p:custDataLst>
          </p:nvPr>
        </p:nvSpPr>
        <p:spPr/>
        <p:txBody>
          <a:bodyPr/>
          <a:lstStyle/>
          <a:p>
            <a:r>
              <a:rPr lang="en-GB" altLang="el-GR" sz="4400" dirty="0" smtClean="0"/>
              <a:t>Notes</a:t>
            </a:r>
          </a:p>
        </p:txBody>
      </p:sp>
      <p:sp>
        <p:nvSpPr>
          <p:cNvPr id="33795" name="Text Placeholder 4"/>
          <p:cNvSpPr>
            <a:spLocks noGrp="1"/>
          </p:cNvSpPr>
          <p:nvPr>
            <p:ph type="body" idx="1"/>
          </p:nvPr>
        </p:nvSpPr>
        <p:spPr/>
        <p:txBody>
          <a:bodyPr/>
          <a:lstStyle/>
          <a:p>
            <a:endParaRPr lang="el-GR" altLang="el-GR" smtClean="0"/>
          </a:p>
        </p:txBody>
      </p:sp>
    </p:spTree>
    <p:custDataLst>
      <p:tags r:id="rId1"/>
    </p:custDataLst>
    <p:extLst>
      <p:ext uri="{BB962C8B-B14F-4D97-AF65-F5344CB8AC3E}">
        <p14:creationId xmlns:p14="http://schemas.microsoft.com/office/powerpoint/2010/main" val="260025675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3"/>
          <p:cNvSpPr>
            <a:spLocks noGrp="1"/>
          </p:cNvSpPr>
          <p:nvPr>
            <p:ph type="title"/>
            <p:custDataLst>
              <p:tags r:id="rId2"/>
            </p:custDataLst>
          </p:nvPr>
        </p:nvSpPr>
        <p:spPr>
          <a:xfrm>
            <a:off x="0" y="274638"/>
            <a:ext cx="9144000" cy="1143000"/>
          </a:xfrm>
        </p:spPr>
        <p:txBody>
          <a:bodyPr/>
          <a:lstStyle/>
          <a:p>
            <a:r>
              <a:rPr lang="en-GB" altLang="el-GR" dirty="0" smtClean="0">
                <a:solidFill>
                  <a:schemeClr val="accent1"/>
                </a:solidFill>
              </a:rPr>
              <a:t>Note on History of Published Version </a:t>
            </a:r>
          </a:p>
        </p:txBody>
      </p:sp>
      <p:sp>
        <p:nvSpPr>
          <p:cNvPr id="5" name="Content Placeholder 4"/>
          <p:cNvSpPr>
            <a:spLocks noGrp="1"/>
          </p:cNvSpPr>
          <p:nvPr>
            <p:ph idx="1"/>
            <p:custDataLst>
              <p:tags r:id="rId3"/>
            </p:custDataLst>
          </p:nvPr>
        </p:nvSpPr>
        <p:spPr>
          <a:xfrm>
            <a:off x="234950" y="1557338"/>
            <a:ext cx="8585200" cy="4525962"/>
          </a:xfrm>
        </p:spPr>
        <p:txBody>
          <a:bodyPr>
            <a:normAutofit/>
          </a:bodyPr>
          <a:lstStyle/>
          <a:p>
            <a:pPr marL="0" indent="0">
              <a:buFont typeface="Arial" panose="020B0604020202020204" pitchFamily="34" charset="0"/>
              <a:buNone/>
            </a:pPr>
            <a:r>
              <a:rPr lang="en-GB" altLang="el-GR" sz="2000" dirty="0" smtClean="0"/>
              <a:t>The present work is the edition</a:t>
            </a:r>
            <a:r>
              <a:rPr lang="en-GB" altLang="el-GR" dirty="0" smtClean="0"/>
              <a:t> </a:t>
            </a:r>
            <a:r>
              <a:rPr lang="en-GB" altLang="el-GR" sz="2000" dirty="0" smtClean="0"/>
              <a:t>1.0.  </a:t>
            </a:r>
          </a:p>
        </p:txBody>
      </p:sp>
    </p:spTree>
    <p:custDataLst>
      <p:tags r:id="rId1"/>
    </p:custDataLst>
    <p:extLst>
      <p:ext uri="{BB962C8B-B14F-4D97-AF65-F5344CB8AC3E}">
        <p14:creationId xmlns:p14="http://schemas.microsoft.com/office/powerpoint/2010/main" val="5931808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custDataLst>
              <p:tags r:id="rId2"/>
            </p:custDataLst>
          </p:nvPr>
        </p:nvSpPr>
        <p:spPr/>
        <p:txBody>
          <a:bodyPr/>
          <a:lstStyle/>
          <a:p>
            <a:r>
              <a:rPr lang="en-GB" altLang="el-GR" dirty="0" smtClean="0">
                <a:solidFill>
                  <a:schemeClr val="accent1"/>
                </a:solidFill>
              </a:rPr>
              <a:t>Reference Note </a:t>
            </a:r>
          </a:p>
        </p:txBody>
      </p:sp>
      <p:sp>
        <p:nvSpPr>
          <p:cNvPr id="3" name="Content Placeholder 2" descr="The is the link to the open online course."/>
          <p:cNvSpPr>
            <a:spLocks noGrp="1"/>
          </p:cNvSpPr>
          <p:nvPr>
            <p:ph idx="1"/>
            <p:custDataLst>
              <p:tags r:id="rId3"/>
            </p:custDataLst>
          </p:nvPr>
        </p:nvSpPr>
        <p:spPr>
          <a:xfrm>
            <a:off x="463550" y="1557338"/>
            <a:ext cx="8229600" cy="4525962"/>
          </a:xfrm>
        </p:spPr>
        <p:txBody>
          <a:bodyPr>
            <a:normAutofit/>
          </a:bodyPr>
          <a:lstStyle/>
          <a:p>
            <a:pPr marL="0" indent="0">
              <a:buNone/>
            </a:pPr>
            <a:r>
              <a:rPr lang="en-GB" altLang="el-GR" sz="2000" dirty="0" smtClean="0"/>
              <a:t>Copyright National and </a:t>
            </a:r>
            <a:r>
              <a:rPr lang="en-GB" altLang="el-GR" sz="2000" dirty="0" err="1" smtClean="0"/>
              <a:t>Kapodistrian</a:t>
            </a:r>
            <a:r>
              <a:rPr lang="en-GB" altLang="el-GR" sz="2000" dirty="0" smtClean="0"/>
              <a:t> University of Athens, </a:t>
            </a:r>
            <a:r>
              <a:rPr lang="en-GB" sz="2000" dirty="0" smtClean="0"/>
              <a:t>Bessie </a:t>
            </a:r>
            <a:r>
              <a:rPr lang="en-GB" sz="2000" dirty="0" err="1" smtClean="0"/>
              <a:t>Dendrinos</a:t>
            </a:r>
            <a:r>
              <a:rPr lang="en-GB" altLang="el-GR" sz="2000" dirty="0" smtClean="0"/>
              <a:t>. </a:t>
            </a:r>
            <a:r>
              <a:rPr lang="en-GB" sz="2000" dirty="0" smtClean="0"/>
              <a:t>Bessie </a:t>
            </a:r>
            <a:r>
              <a:rPr lang="en-GB" sz="2000" dirty="0" err="1" smtClean="0"/>
              <a:t>Dendrinos</a:t>
            </a:r>
            <a:r>
              <a:rPr lang="en-GB" altLang="el-GR" sz="2000" dirty="0" smtClean="0"/>
              <a:t>. </a:t>
            </a:r>
            <a:r>
              <a:rPr lang="en-US" altLang="el-GR" sz="2000" dirty="0" smtClean="0"/>
              <a:t>“</a:t>
            </a:r>
            <a:r>
              <a:rPr lang="en-GB" altLang="el-GR" sz="2000" dirty="0"/>
              <a:t>European Perspectives in Language Teaching, Learning, Assessment. The European Language </a:t>
            </a:r>
            <a:r>
              <a:rPr lang="en-GB" altLang="el-GR" sz="2000" dirty="0" smtClean="0"/>
              <a:t>Portfolio: What</a:t>
            </a:r>
            <a:r>
              <a:rPr lang="en-GB" altLang="el-GR" sz="2000" dirty="0"/>
              <a:t>, why and </a:t>
            </a:r>
            <a:r>
              <a:rPr lang="en-GB" altLang="el-GR" sz="2000" dirty="0" smtClean="0"/>
              <a:t>how”. Edition: 1.0. Athens 2015</a:t>
            </a:r>
            <a:r>
              <a:rPr lang="en-GB" altLang="el-GR" sz="2000" dirty="0"/>
              <a:t>. Available at: </a:t>
            </a:r>
            <a:r>
              <a:rPr lang="en-GB" altLang="el-GR" sz="2000" dirty="0">
                <a:hlinkClick r:id="rId6" tooltip="European Perspectives in Language Teaching, Learning, Assessment Online Courses"/>
              </a:rPr>
              <a:t>http://opencourses.uoa.gr/courses/ENL13</a:t>
            </a:r>
            <a:r>
              <a:rPr lang="en-GB" altLang="el-GR" sz="2000" dirty="0" smtClean="0">
                <a:hlinkClick r:id="rId6"/>
              </a:rPr>
              <a:t>/</a:t>
            </a:r>
            <a:r>
              <a:rPr lang="en-GB" altLang="el-GR" sz="2000" dirty="0" smtClean="0"/>
              <a:t>.</a:t>
            </a:r>
            <a:endParaRPr lang="en-GB" altLang="el-GR" sz="2000" dirty="0"/>
          </a:p>
          <a:p>
            <a:pPr marL="0" indent="0">
              <a:buNone/>
            </a:pPr>
            <a:endParaRPr lang="en-GB" altLang="el-GR" sz="2000" dirty="0" smtClean="0"/>
          </a:p>
        </p:txBody>
      </p:sp>
    </p:spTree>
    <p:custDataLst>
      <p:tags r:id="rId1"/>
    </p:custDataLst>
    <p:extLst>
      <p:ext uri="{BB962C8B-B14F-4D97-AF65-F5344CB8AC3E}">
        <p14:creationId xmlns:p14="http://schemas.microsoft.com/office/powerpoint/2010/main" val="24027483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bIns="91440" anchor="ctr">
            <a:normAutofit/>
          </a:bodyPr>
          <a:lstStyle/>
          <a:p>
            <a:r>
              <a:rPr lang="el-GR" altLang="en-US" dirty="0" smtClean="0"/>
              <a:t>Ποιοι </a:t>
            </a:r>
            <a:r>
              <a:rPr lang="el-GR" altLang="en-US" dirty="0"/>
              <a:t>είναι </a:t>
            </a:r>
            <a:r>
              <a:rPr lang="el-GR" altLang="en-US" dirty="0" smtClean="0"/>
              <a:t>οι στόχοι του</a:t>
            </a:r>
            <a:r>
              <a:rPr lang="el-GR" altLang="en-US" dirty="0"/>
              <a:t>;</a:t>
            </a:r>
          </a:p>
        </p:txBody>
      </p:sp>
      <p:sp>
        <p:nvSpPr>
          <p:cNvPr id="63491" name="Content Placeholder 2"/>
          <p:cNvSpPr>
            <a:spLocks noGrp="1"/>
          </p:cNvSpPr>
          <p:nvPr>
            <p:ph idx="1"/>
          </p:nvPr>
        </p:nvSpPr>
        <p:spPr/>
        <p:txBody>
          <a:bodyPr>
            <a:noAutofit/>
          </a:bodyPr>
          <a:lstStyle/>
          <a:p>
            <a:pPr marL="273050" indent="-273050">
              <a:spcBef>
                <a:spcPts val="600"/>
              </a:spcBef>
              <a:spcAft>
                <a:spcPts val="600"/>
              </a:spcAft>
            </a:pPr>
            <a:r>
              <a:rPr lang="el-GR" altLang="en-US" sz="3000" dirty="0"/>
              <a:t>Καταπολέμηση της κοινωνικής </a:t>
            </a:r>
            <a:r>
              <a:rPr lang="el-GR" altLang="en-US" sz="3000" dirty="0" smtClean="0"/>
              <a:t>περιθωριοποίησης.</a:t>
            </a:r>
            <a:endParaRPr lang="el-GR" altLang="en-US" sz="3000" dirty="0"/>
          </a:p>
          <a:p>
            <a:pPr marL="273050" indent="-273050">
              <a:spcBef>
                <a:spcPts val="600"/>
              </a:spcBef>
              <a:spcAft>
                <a:spcPts val="600"/>
              </a:spcAft>
            </a:pPr>
            <a:r>
              <a:rPr lang="el-GR" altLang="en-US" sz="3000" dirty="0"/>
              <a:t>Ενίσχυση του πνεύματος της ευρωπαϊκής </a:t>
            </a:r>
            <a:r>
              <a:rPr lang="el-GR" altLang="en-US" sz="3000" dirty="0" smtClean="0"/>
              <a:t>ιθαγένειας.</a:t>
            </a:r>
            <a:endParaRPr lang="el-GR" altLang="en-US" sz="3000" dirty="0"/>
          </a:p>
          <a:p>
            <a:pPr marL="273050" indent="-273050">
              <a:spcBef>
                <a:spcPts val="600"/>
              </a:spcBef>
              <a:spcAft>
                <a:spcPts val="600"/>
              </a:spcAft>
            </a:pPr>
            <a:r>
              <a:rPr lang="el-GR" altLang="en-US" sz="3000" dirty="0"/>
              <a:t>Αναγνώριση της πολιτισμικής κληρονομιάς κάθε </a:t>
            </a:r>
            <a:r>
              <a:rPr lang="el-GR" altLang="en-US" sz="3000" dirty="0" smtClean="0"/>
              <a:t>κράτους-μέλους.</a:t>
            </a:r>
            <a:endParaRPr lang="el-GR" altLang="en-US" sz="3000" dirty="0"/>
          </a:p>
          <a:p>
            <a:pPr marL="0" indent="0">
              <a:spcBef>
                <a:spcPts val="600"/>
              </a:spcBef>
              <a:spcAft>
                <a:spcPts val="600"/>
              </a:spcAft>
              <a:buNone/>
            </a:pPr>
            <a:r>
              <a:rPr lang="el-GR" altLang="en-US" sz="3000" dirty="0"/>
              <a:t>Για την επίτευξη των παραπάνω στόχων είναι απαραίτητη η ανάδειξη της διαπολιτισμικής </a:t>
            </a:r>
            <a:r>
              <a:rPr lang="el-GR" altLang="en-US" sz="3000" dirty="0" smtClean="0"/>
              <a:t>επικοινωνίας.</a:t>
            </a:r>
            <a:endParaRPr lang="el-GR" altLang="en-US" sz="3000" dirty="0"/>
          </a:p>
        </p:txBody>
      </p:sp>
    </p:spTree>
    <p:extLst>
      <p:ext uri="{BB962C8B-B14F-4D97-AF65-F5344CB8AC3E}">
        <p14:creationId xmlns:p14="http://schemas.microsoft.com/office/powerpoint/2010/main" val="304080890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custDataLst>
              <p:tags r:id="rId2"/>
            </p:custDataLst>
          </p:nvPr>
        </p:nvSpPr>
        <p:spPr>
          <a:xfrm>
            <a:off x="457200" y="-161925"/>
            <a:ext cx="8229600" cy="1143000"/>
          </a:xfrm>
        </p:spPr>
        <p:txBody>
          <a:bodyPr/>
          <a:lstStyle/>
          <a:p>
            <a:r>
              <a:rPr lang="en-GB" altLang="el-GR" dirty="0" smtClean="0">
                <a:solidFill>
                  <a:schemeClr val="accent1"/>
                </a:solidFill>
              </a:rPr>
              <a:t>Licensing Note </a:t>
            </a:r>
          </a:p>
        </p:txBody>
      </p:sp>
      <p:sp>
        <p:nvSpPr>
          <p:cNvPr id="36867" name="Content Placeholder 2"/>
          <p:cNvSpPr>
            <a:spLocks noGrp="1"/>
          </p:cNvSpPr>
          <p:nvPr>
            <p:ph idx="1"/>
            <p:custDataLst>
              <p:tags r:id="rId3"/>
            </p:custDataLst>
          </p:nvPr>
        </p:nvSpPr>
        <p:spPr>
          <a:xfrm>
            <a:off x="107950" y="765175"/>
            <a:ext cx="8928100" cy="1439863"/>
          </a:xfrm>
        </p:spPr>
        <p:txBody>
          <a:bodyPr>
            <a:noAutofit/>
          </a:bodyPr>
          <a:lstStyle/>
          <a:p>
            <a:pPr marL="0" indent="0">
              <a:buNone/>
            </a:pPr>
            <a:r>
              <a:rPr lang="en-GB" altLang="el-GR" sz="1900" dirty="0" smtClean="0"/>
              <a:t>The current material is available under the Creative Commons Attribution-</a:t>
            </a:r>
            <a:r>
              <a:rPr lang="en-GB" altLang="el-GR" sz="1900" dirty="0" err="1" smtClean="0"/>
              <a:t>NonCommercial</a:t>
            </a:r>
            <a:r>
              <a:rPr lang="en-GB" altLang="el-GR" sz="1900" dirty="0" smtClean="0"/>
              <a:t>-</a:t>
            </a:r>
            <a:r>
              <a:rPr lang="en-GB" altLang="el-GR" sz="1900" dirty="0" err="1" smtClean="0"/>
              <a:t>ShareAlike</a:t>
            </a:r>
            <a:r>
              <a:rPr lang="en-GB" altLang="el-GR" sz="1900" dirty="0" smtClean="0"/>
              <a:t> 4.0 International license or later International Edition.  The individual works of third parties are excluded, e.g. photographs, diagrams etc. They are contained therein and covered under their conditions of use in the section «Use of Third Parties Work Note»</a:t>
            </a:r>
            <a:r>
              <a:rPr lang="el-GR" altLang="el-GR" sz="1900" dirty="0" smtClean="0"/>
              <a:t>.</a:t>
            </a:r>
            <a:endParaRPr lang="en-GB" altLang="el-GR" sz="1900" dirty="0" smtClean="0"/>
          </a:p>
          <a:p>
            <a:pPr marL="0" indent="0">
              <a:buNone/>
            </a:pPr>
            <a:endParaRPr lang="en-GB" altLang="el-GR" sz="2400" dirty="0" smtClean="0"/>
          </a:p>
          <a:p>
            <a:pPr marL="0" indent="0">
              <a:buFont typeface="Arial" panose="020B0604020202020204" pitchFamily="34" charset="0"/>
              <a:buNone/>
            </a:pPr>
            <a:endParaRPr lang="en-GB" altLang="el-GR" sz="2000" dirty="0" smtClean="0"/>
          </a:p>
        </p:txBody>
      </p:sp>
      <p:pic>
        <p:nvPicPr>
          <p:cNvPr id="36868" name="Picture 22" descr="Λογότυπο για Άδειες χρήσης Creative Commons BY-NC-ND">
            <a:hlinkClick r:id="rId7"/>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748088" y="2420938"/>
            <a:ext cx="1647825" cy="576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Box 5"/>
          <p:cNvSpPr txBox="1"/>
          <p:nvPr>
            <p:custDataLst>
              <p:tags r:id="rId4"/>
            </p:custDataLst>
          </p:nvPr>
        </p:nvSpPr>
        <p:spPr>
          <a:xfrm>
            <a:off x="107950" y="2924175"/>
            <a:ext cx="9036050" cy="3457575"/>
          </a:xfrm>
          <a:prstGeom prst="rect">
            <a:avLst/>
          </a:prstGeom>
        </p:spPr>
        <p:txBody>
          <a:bodyPr anchor="ctr">
            <a:norm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GB" altLang="el-GR" dirty="0" smtClean="0"/>
              <a:t>[1] http://creativecommons.org/licenses/by-nc-sa/4.0/ </a:t>
            </a:r>
          </a:p>
          <a:p>
            <a:endParaRPr lang="en-GB" altLang="el-GR" dirty="0" smtClean="0"/>
          </a:p>
          <a:p>
            <a:r>
              <a:rPr lang="en-GB" altLang="el-GR" dirty="0" smtClean="0"/>
              <a:t>As Non-Commercial is defined the use that:</a:t>
            </a:r>
          </a:p>
          <a:p>
            <a:pPr marL="285750" indent="-285750">
              <a:buFont typeface="Arial" panose="020B0604020202020204" pitchFamily="34" charset="0"/>
              <a:buChar char="•"/>
            </a:pPr>
            <a:r>
              <a:rPr lang="en-GB" altLang="el-GR" dirty="0" smtClean="0"/>
              <a:t>Does not involve direct or indirect financial benefits from the use of the work for the distributor of the work and the license holder</a:t>
            </a:r>
            <a:r>
              <a:rPr lang="el-GR" altLang="el-GR" dirty="0" smtClean="0"/>
              <a:t>.</a:t>
            </a:r>
            <a:endParaRPr lang="en-GB" altLang="el-GR" dirty="0" smtClean="0"/>
          </a:p>
          <a:p>
            <a:pPr marL="285750" indent="-285750">
              <a:buFont typeface="Arial" panose="020B0604020202020204" pitchFamily="34" charset="0"/>
              <a:buChar char="•"/>
            </a:pPr>
            <a:r>
              <a:rPr lang="en-GB" altLang="el-GR" dirty="0" smtClean="0"/>
              <a:t>Does not include financial transaction as a condition for  the use or access  to the work</a:t>
            </a:r>
            <a:r>
              <a:rPr lang="el-GR" altLang="el-GR" dirty="0" smtClean="0"/>
              <a:t>.</a:t>
            </a:r>
            <a:r>
              <a:rPr lang="en-GB" altLang="el-GR" dirty="0" smtClean="0"/>
              <a:t> </a:t>
            </a:r>
          </a:p>
          <a:p>
            <a:pPr marL="285750" indent="-285750">
              <a:buFont typeface="Arial" panose="020B0604020202020204" pitchFamily="34" charset="0"/>
              <a:buChar char="•"/>
            </a:pPr>
            <a:r>
              <a:rPr lang="en-GB" altLang="el-GR" dirty="0" smtClean="0"/>
              <a:t>Does not confer to the distributor and license holder of the work  indirect financial benefit (e.g. advertisements) from the viewing of the work on website</a:t>
            </a:r>
            <a:r>
              <a:rPr lang="en-GB" altLang="el-GR" dirty="0" smtClean="0">
                <a:latin typeface="Arial" panose="020B0604020202020204" pitchFamily="34" charset="0"/>
              </a:rPr>
              <a:t> </a:t>
            </a:r>
            <a:r>
              <a:rPr lang="el-GR" altLang="el-GR" dirty="0" smtClean="0">
                <a:latin typeface="Arial" panose="020B0604020202020204" pitchFamily="34" charset="0"/>
              </a:rPr>
              <a:t>.</a:t>
            </a:r>
            <a:endParaRPr lang="en-GB" altLang="el-GR" dirty="0" smtClean="0"/>
          </a:p>
          <a:p>
            <a:pPr>
              <a:buFont typeface="Arial" panose="020B0604020202020204" pitchFamily="34" charset="0"/>
              <a:buChar char="•"/>
            </a:pPr>
            <a:endParaRPr lang="en-GB" altLang="el-GR" dirty="0" smtClean="0"/>
          </a:p>
          <a:p>
            <a:r>
              <a:rPr lang="en-GB" altLang="el-GR" dirty="0" smtClean="0"/>
              <a:t>The copyright holder may give to the license holder a separate license to use the work for commercial use, if requested. </a:t>
            </a:r>
            <a:endParaRPr lang="en-GB" altLang="el-GR" dirty="0"/>
          </a:p>
        </p:txBody>
      </p:sp>
    </p:spTree>
    <p:custDataLst>
      <p:tags r:id="rId1"/>
    </p:custDataLst>
    <p:extLst>
      <p:ext uri="{BB962C8B-B14F-4D97-AF65-F5344CB8AC3E}">
        <p14:creationId xmlns:p14="http://schemas.microsoft.com/office/powerpoint/2010/main" val="424339462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custDataLst>
              <p:tags r:id="rId2"/>
            </p:custDataLst>
          </p:nvPr>
        </p:nvSpPr>
        <p:spPr/>
        <p:txBody>
          <a:bodyPr/>
          <a:lstStyle/>
          <a:p>
            <a:r>
              <a:rPr lang="en-GB" altLang="el-GR" dirty="0" smtClean="0"/>
              <a:t>Preservation Notices</a:t>
            </a:r>
          </a:p>
        </p:txBody>
      </p:sp>
      <p:sp>
        <p:nvSpPr>
          <p:cNvPr id="3" name="Content Placeholder 2"/>
          <p:cNvSpPr>
            <a:spLocks noGrp="1"/>
          </p:cNvSpPr>
          <p:nvPr>
            <p:ph idx="1"/>
            <p:custDataLst>
              <p:tags r:id="rId3"/>
            </p:custDataLst>
          </p:nvPr>
        </p:nvSpPr>
        <p:spPr>
          <a:xfrm>
            <a:off x="463550" y="1557338"/>
            <a:ext cx="8229600" cy="4525962"/>
          </a:xfrm>
        </p:spPr>
        <p:txBody>
          <a:bodyPr>
            <a:normAutofit/>
          </a:bodyPr>
          <a:lstStyle/>
          <a:p>
            <a:pPr marL="0" indent="0">
              <a:buFont typeface="Arial" panose="020B0604020202020204" pitchFamily="34" charset="0"/>
              <a:buNone/>
            </a:pPr>
            <a:r>
              <a:rPr lang="en-GB" altLang="el-GR" sz="2400" dirty="0" smtClean="0"/>
              <a:t>Any reproduction or adaptation of the material should include: </a:t>
            </a:r>
          </a:p>
          <a:p>
            <a:pPr lvl="1">
              <a:buFont typeface="Wingdings" panose="05000000000000000000" pitchFamily="2" charset="2"/>
              <a:buChar char="§"/>
            </a:pPr>
            <a:r>
              <a:rPr lang="en-GB" altLang="el-GR" sz="2000" dirty="0" smtClean="0"/>
              <a:t>the Reference  Note</a:t>
            </a:r>
            <a:r>
              <a:rPr lang="el-GR" altLang="el-GR" sz="2000" dirty="0" smtClean="0"/>
              <a:t>,</a:t>
            </a:r>
            <a:r>
              <a:rPr lang="en-GB" altLang="el-GR" sz="2000" dirty="0" smtClean="0"/>
              <a:t> </a:t>
            </a:r>
          </a:p>
          <a:p>
            <a:pPr lvl="1">
              <a:buFont typeface="Wingdings" panose="05000000000000000000" pitchFamily="2" charset="2"/>
              <a:buChar char="§"/>
            </a:pPr>
            <a:r>
              <a:rPr lang="en-GB" altLang="el-GR" sz="2000" dirty="0" smtClean="0"/>
              <a:t>the Licensing Note</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declaration of Notices Preservation</a:t>
            </a:r>
            <a:r>
              <a:rPr lang="el-GR" altLang="el-GR" sz="2000" dirty="0" smtClean="0"/>
              <a:t>,</a:t>
            </a:r>
            <a:endParaRPr lang="en-GB" altLang="el-GR" sz="2000" dirty="0" smtClean="0"/>
          </a:p>
          <a:p>
            <a:pPr lvl="1">
              <a:buFont typeface="Wingdings" panose="05000000000000000000" pitchFamily="2" charset="2"/>
              <a:buChar char="§"/>
            </a:pPr>
            <a:r>
              <a:rPr lang="en-GB" altLang="el-GR" sz="2000" dirty="0" smtClean="0"/>
              <a:t>the Use of Third Parties Work Note (if available), </a:t>
            </a:r>
          </a:p>
          <a:p>
            <a:pPr marL="0" indent="0">
              <a:buFont typeface="Arial" panose="020B0604020202020204" pitchFamily="34" charset="0"/>
              <a:buNone/>
            </a:pPr>
            <a:r>
              <a:rPr lang="en-GB" altLang="el-GR" sz="2400" dirty="0" smtClean="0"/>
              <a:t>together with the accompanied URLs.</a:t>
            </a:r>
          </a:p>
          <a:p>
            <a:pPr marL="0" indent="0"/>
            <a:endParaRPr lang="en-GB" altLang="el-GR" sz="2000" dirty="0" smtClean="0"/>
          </a:p>
        </p:txBody>
      </p:sp>
    </p:spTree>
    <p:custDataLst>
      <p:tags r:id="rId1"/>
    </p:custDataLst>
    <p:extLst>
      <p:ext uri="{BB962C8B-B14F-4D97-AF65-F5344CB8AC3E}">
        <p14:creationId xmlns:p14="http://schemas.microsoft.com/office/powerpoint/2010/main" val="10728145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bIns="91440" anchor="ctr"/>
          <a:lstStyle/>
          <a:p>
            <a:r>
              <a:rPr lang="el-GR" altLang="en-US" dirty="0"/>
              <a:t>Γλωσσομάθεια</a:t>
            </a:r>
          </a:p>
        </p:txBody>
      </p:sp>
      <p:sp>
        <p:nvSpPr>
          <p:cNvPr id="64515" name="Content Placeholder 2"/>
          <p:cNvSpPr>
            <a:spLocks noGrp="1"/>
          </p:cNvSpPr>
          <p:nvPr>
            <p:ph idx="1"/>
          </p:nvPr>
        </p:nvSpPr>
        <p:spPr/>
        <p:txBody>
          <a:bodyPr>
            <a:normAutofit/>
          </a:bodyPr>
          <a:lstStyle/>
          <a:p>
            <a:pPr marL="0" indent="0">
              <a:buNone/>
            </a:pPr>
            <a:r>
              <a:rPr lang="el-GR" altLang="en-US" sz="3000" dirty="0"/>
              <a:t>Στο πλαίσιο αυτό, η γλωσσομάθεια παίζει καθοριστικό </a:t>
            </a:r>
            <a:r>
              <a:rPr lang="el-GR" altLang="en-US" sz="3000" dirty="0" smtClean="0"/>
              <a:t>ρόλο, καθώς:</a:t>
            </a:r>
          </a:p>
          <a:p>
            <a:r>
              <a:rPr lang="el-GR" altLang="en-US" sz="3000" dirty="0" smtClean="0"/>
              <a:t>αμβλύνει </a:t>
            </a:r>
            <a:r>
              <a:rPr lang="el-GR" altLang="en-US" sz="3000" dirty="0"/>
              <a:t>τις γλωσσικές και πολιτισμικές </a:t>
            </a:r>
            <a:r>
              <a:rPr lang="el-GR" altLang="en-US" sz="3000" dirty="0" smtClean="0"/>
              <a:t>προκαταλήψεις,</a:t>
            </a:r>
          </a:p>
          <a:p>
            <a:r>
              <a:rPr lang="el-GR" altLang="en-US" sz="3000" dirty="0" smtClean="0"/>
              <a:t>βοηθά </a:t>
            </a:r>
            <a:r>
              <a:rPr lang="el-GR" altLang="en-US" sz="3000" dirty="0"/>
              <a:t>στην απόκτηση επικοινωνιακών </a:t>
            </a:r>
            <a:r>
              <a:rPr lang="el-GR" altLang="en-US" sz="3000" dirty="0" smtClean="0"/>
              <a:t>δεξιοτήτων,</a:t>
            </a:r>
          </a:p>
          <a:p>
            <a:r>
              <a:rPr lang="el-GR" altLang="en-US" sz="3000" dirty="0" smtClean="0"/>
              <a:t>βοηθά </a:t>
            </a:r>
            <a:r>
              <a:rPr lang="el-GR" altLang="en-US" sz="3000" dirty="0"/>
              <a:t>στην ανάπτυξη της ταυτότητας του </a:t>
            </a:r>
            <a:r>
              <a:rPr lang="el-GR" altLang="en-US" sz="3000" b="1" dirty="0"/>
              <a:t>ενεργού</a:t>
            </a:r>
            <a:r>
              <a:rPr lang="el-GR" altLang="en-US" sz="3000" dirty="0"/>
              <a:t> Ευρωπαίου </a:t>
            </a:r>
            <a:r>
              <a:rPr lang="el-GR" altLang="en-US" sz="3000" dirty="0" smtClean="0"/>
              <a:t>πολίτη.</a:t>
            </a:r>
            <a:endParaRPr lang="el-GR" altLang="en-US" sz="3000" dirty="0"/>
          </a:p>
        </p:txBody>
      </p:sp>
    </p:spTree>
    <p:extLst>
      <p:ext uri="{BB962C8B-B14F-4D97-AF65-F5344CB8AC3E}">
        <p14:creationId xmlns:p14="http://schemas.microsoft.com/office/powerpoint/2010/main" val="35343801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bIns="91440" anchor="ctr">
            <a:normAutofit/>
          </a:bodyPr>
          <a:lstStyle/>
          <a:p>
            <a:r>
              <a:rPr lang="el-GR" altLang="en-US" dirty="0" smtClean="0"/>
              <a:t>Συμβούλιο της Ευρώπης</a:t>
            </a:r>
            <a:endParaRPr lang="el-GR" altLang="en-US" dirty="0"/>
          </a:p>
        </p:txBody>
      </p:sp>
      <p:sp>
        <p:nvSpPr>
          <p:cNvPr id="10243" name="Content Placeholder 2"/>
          <p:cNvSpPr>
            <a:spLocks noGrp="1"/>
          </p:cNvSpPr>
          <p:nvPr>
            <p:ph idx="1"/>
          </p:nvPr>
        </p:nvSpPr>
        <p:spPr/>
        <p:txBody>
          <a:bodyPr>
            <a:normAutofit/>
          </a:bodyPr>
          <a:lstStyle/>
          <a:p>
            <a:r>
              <a:rPr lang="el-GR" altLang="en-US" sz="3000" dirty="0">
                <a:latin typeface="+mj-lt"/>
              </a:rPr>
              <a:t>Στόχος: η ενίσχυση της </a:t>
            </a:r>
            <a:r>
              <a:rPr lang="el-GR" altLang="en-US" sz="3000" dirty="0" smtClean="0">
                <a:latin typeface="+mj-lt"/>
              </a:rPr>
              <a:t>γλωσσομάθειας.</a:t>
            </a:r>
            <a:endParaRPr lang="el-GR" altLang="en-US" sz="3000" dirty="0">
              <a:latin typeface="+mj-lt"/>
            </a:endParaRPr>
          </a:p>
          <a:p>
            <a:r>
              <a:rPr lang="el-GR" altLang="en-US" sz="3000" dirty="0">
                <a:latin typeface="+mj-lt"/>
              </a:rPr>
              <a:t>Θέσπισε το Ευρωπαϊκό </a:t>
            </a:r>
            <a:r>
              <a:rPr lang="en-US" altLang="en-US" sz="3000" dirty="0">
                <a:latin typeface="+mj-lt"/>
              </a:rPr>
              <a:t>Portfolio </a:t>
            </a:r>
            <a:r>
              <a:rPr lang="el-GR" altLang="en-US" sz="3000" dirty="0" smtClean="0">
                <a:latin typeface="+mj-lt"/>
              </a:rPr>
              <a:t>Γλωσσών.</a:t>
            </a:r>
            <a:endParaRPr lang="el-GR" altLang="en-US" sz="3000" dirty="0">
              <a:latin typeface="+mj-lt"/>
            </a:endParaRPr>
          </a:p>
          <a:p>
            <a:pPr lvl="1"/>
            <a:r>
              <a:rPr lang="el-GR" altLang="en-US" sz="3000" dirty="0">
                <a:latin typeface="+mj-lt"/>
              </a:rPr>
              <a:t>Προωθεί τη </a:t>
            </a:r>
            <a:r>
              <a:rPr lang="el-GR" altLang="en-US" sz="3000" b="1" dirty="0">
                <a:latin typeface="+mj-lt"/>
              </a:rPr>
              <a:t>γλωσσική και πολιτισμική </a:t>
            </a:r>
            <a:r>
              <a:rPr lang="el-GR" altLang="en-US" sz="3000" b="1" dirty="0" smtClean="0">
                <a:latin typeface="+mj-lt"/>
              </a:rPr>
              <a:t>πολυμορφία</a:t>
            </a:r>
            <a:r>
              <a:rPr lang="en-GB" altLang="en-US" sz="3000" b="1" dirty="0" smtClean="0">
                <a:latin typeface="+mj-lt"/>
              </a:rPr>
              <a:t>.</a:t>
            </a:r>
            <a:endParaRPr lang="el-GR" altLang="en-US" sz="3000" b="1" dirty="0">
              <a:latin typeface="+mj-lt"/>
            </a:endParaRPr>
          </a:p>
          <a:p>
            <a:pPr lvl="1"/>
            <a:r>
              <a:rPr lang="el-GR" altLang="en-US" sz="3000" dirty="0">
                <a:latin typeface="+mj-lt"/>
              </a:rPr>
              <a:t>Αναπτύσσει </a:t>
            </a:r>
            <a:r>
              <a:rPr lang="el-GR" altLang="en-US" sz="3000" b="1" dirty="0">
                <a:latin typeface="+mj-lt"/>
              </a:rPr>
              <a:t>δεξιότητες δια βίου μάθησης των ξένων </a:t>
            </a:r>
            <a:r>
              <a:rPr lang="el-GR" altLang="en-US" sz="3000" b="1" dirty="0" smtClean="0">
                <a:latin typeface="+mj-lt"/>
              </a:rPr>
              <a:t>γλωσσών</a:t>
            </a:r>
            <a:r>
              <a:rPr lang="en-GB" altLang="en-US" sz="3000" b="1" dirty="0" smtClean="0">
                <a:latin typeface="+mj-lt"/>
              </a:rPr>
              <a:t>.</a:t>
            </a:r>
            <a:endParaRPr lang="el-GR" altLang="en-US" sz="3000" b="1" dirty="0">
              <a:latin typeface="+mj-lt"/>
            </a:endParaRPr>
          </a:p>
        </p:txBody>
      </p:sp>
    </p:spTree>
    <p:extLst>
      <p:ext uri="{BB962C8B-B14F-4D97-AF65-F5344CB8AC3E}">
        <p14:creationId xmlns:p14="http://schemas.microsoft.com/office/powerpoint/2010/main" val="3455170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Συμβούλιο της Ευρώπης </a:t>
            </a:r>
            <a:endParaRPr lang="el-GR" dirty="0"/>
          </a:p>
        </p:txBody>
      </p:sp>
      <p:graphicFrame>
        <p:nvGraphicFramePr>
          <p:cNvPr id="4" name="Content Placeholder 3" descr="Κοινό Ευρωπαϊκό Πλαίσιο Αναφοράς&#10;Κοινή Κλίμακα Αναφοράς&#10;Ευρωπαϊκό Portfolio Γλωσσών"/>
          <p:cNvGraphicFramePr>
            <a:graphicFrameLocks noGrp="1"/>
          </p:cNvGraphicFramePr>
          <p:nvPr>
            <p:ph idx="1"/>
            <p:extLst>
              <p:ext uri="{D42A27DB-BD31-4B8C-83A1-F6EECF244321}">
                <p14:modId xmlns:p14="http://schemas.microsoft.com/office/powerpoint/2010/main" val="1954773972"/>
              </p:ext>
            </p:extLst>
          </p:nvPr>
        </p:nvGraphicFramePr>
        <p:xfrm>
          <a:off x="463550" y="15573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34310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bIns="91440" anchor="ctr">
            <a:normAutofit/>
          </a:bodyPr>
          <a:lstStyle/>
          <a:p>
            <a:r>
              <a:rPr lang="el-GR" altLang="en-US" dirty="0"/>
              <a:t>Εναλλακτική μορφή αξιολόγησης</a:t>
            </a:r>
          </a:p>
        </p:txBody>
      </p:sp>
      <p:sp>
        <p:nvSpPr>
          <p:cNvPr id="13315" name="Content Placeholder 2"/>
          <p:cNvSpPr>
            <a:spLocks noGrp="1"/>
          </p:cNvSpPr>
          <p:nvPr>
            <p:ph idx="1"/>
          </p:nvPr>
        </p:nvSpPr>
        <p:spPr/>
        <p:txBody>
          <a:bodyPr>
            <a:normAutofit/>
          </a:bodyPr>
          <a:lstStyle/>
          <a:p>
            <a:r>
              <a:rPr lang="el-GR" altLang="en-US" b="1" dirty="0" err="1"/>
              <a:t>Πολυγλωσσικός</a:t>
            </a:r>
            <a:r>
              <a:rPr lang="el-GR" altLang="en-US" dirty="0"/>
              <a:t> ατομικός </a:t>
            </a:r>
            <a:r>
              <a:rPr lang="el-GR" altLang="en-US" dirty="0" smtClean="0"/>
              <a:t>φάκελος: Ανήκει στον </a:t>
            </a:r>
            <a:r>
              <a:rPr lang="el-GR" altLang="en-US" dirty="0"/>
              <a:t>μαθητή / όχι στο </a:t>
            </a:r>
            <a:r>
              <a:rPr lang="el-GR" altLang="en-US" dirty="0" smtClean="0"/>
              <a:t>σχολείο.</a:t>
            </a:r>
            <a:endParaRPr lang="el-GR" altLang="en-US" dirty="0"/>
          </a:p>
          <a:p>
            <a:r>
              <a:rPr lang="el-GR" altLang="en-US" dirty="0"/>
              <a:t>Ο μαθητής καταγράφει την </a:t>
            </a:r>
            <a:r>
              <a:rPr lang="el-GR" altLang="en-US" b="1" dirty="0"/>
              <a:t>εξελικτική</a:t>
            </a:r>
            <a:r>
              <a:rPr lang="el-GR" altLang="en-US" dirty="0"/>
              <a:t> πορεία της γλωσσικής </a:t>
            </a:r>
            <a:r>
              <a:rPr lang="el-GR" altLang="en-US" dirty="0" smtClean="0"/>
              <a:t>εκμάθησης.</a:t>
            </a:r>
            <a:endParaRPr lang="el-GR" altLang="en-US" dirty="0"/>
          </a:p>
          <a:p>
            <a:r>
              <a:rPr lang="el-GR" altLang="en-US" dirty="0"/>
              <a:t>Ο μαθητής </a:t>
            </a:r>
            <a:r>
              <a:rPr lang="el-GR" altLang="en-US" dirty="0" smtClean="0"/>
              <a:t>οικοδομεί </a:t>
            </a:r>
            <a:r>
              <a:rPr lang="el-GR" altLang="en-US" dirty="0"/>
              <a:t>το </a:t>
            </a:r>
            <a:r>
              <a:rPr lang="el-GR" altLang="en-US" b="1" dirty="0"/>
              <a:t>πολυπολιτισμικό</a:t>
            </a:r>
            <a:r>
              <a:rPr lang="el-GR" altLang="en-US" dirty="0"/>
              <a:t> του </a:t>
            </a:r>
            <a:r>
              <a:rPr lang="el-GR" altLang="en-US" dirty="0" smtClean="0"/>
              <a:t>προφίλ.</a:t>
            </a:r>
            <a:endParaRPr lang="el-GR" altLang="en-US" dirty="0"/>
          </a:p>
          <a:p>
            <a:endParaRPr lang="el-GR" altLang="en-US" dirty="0"/>
          </a:p>
        </p:txBody>
      </p:sp>
    </p:spTree>
    <p:extLst>
      <p:ext uri="{BB962C8B-B14F-4D97-AF65-F5344CB8AC3E}">
        <p14:creationId xmlns:p14="http://schemas.microsoft.com/office/powerpoint/2010/main" val="12003337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bIns="91440" anchor="ctr">
            <a:noAutofit/>
          </a:bodyPr>
          <a:lstStyle/>
          <a:p>
            <a:r>
              <a:rPr lang="el-GR" altLang="en-US" sz="4000" dirty="0"/>
              <a:t>Πολυγλωσσία (</a:t>
            </a:r>
            <a:r>
              <a:rPr lang="en-US" altLang="en-US" sz="4000" dirty="0"/>
              <a:t>multilingualism) </a:t>
            </a:r>
            <a:r>
              <a:rPr lang="el-GR" altLang="en-US" sz="4000" dirty="0"/>
              <a:t>και </a:t>
            </a:r>
            <a:r>
              <a:rPr lang="el-GR" altLang="en-US" sz="4000" dirty="0" err="1"/>
              <a:t>Πληθογλωσσία</a:t>
            </a:r>
            <a:r>
              <a:rPr lang="en-US" altLang="en-US" sz="4000" dirty="0"/>
              <a:t> (</a:t>
            </a:r>
            <a:r>
              <a:rPr lang="en-US" altLang="en-US" sz="4000" dirty="0" err="1"/>
              <a:t>plurilingualism</a:t>
            </a:r>
            <a:r>
              <a:rPr lang="en-US" altLang="en-US" sz="4000" dirty="0"/>
              <a:t>)</a:t>
            </a:r>
            <a:endParaRPr lang="el-GR" altLang="en-US" sz="4000" dirty="0"/>
          </a:p>
        </p:txBody>
      </p:sp>
      <p:sp>
        <p:nvSpPr>
          <p:cNvPr id="14339" name="2 - Θέση περιεχομένου"/>
          <p:cNvSpPr>
            <a:spLocks noGrp="1"/>
          </p:cNvSpPr>
          <p:nvPr>
            <p:ph idx="1"/>
          </p:nvPr>
        </p:nvSpPr>
        <p:spPr/>
        <p:txBody>
          <a:bodyPr>
            <a:noAutofit/>
          </a:bodyPr>
          <a:lstStyle/>
          <a:p>
            <a:pPr>
              <a:lnSpc>
                <a:spcPct val="110000"/>
              </a:lnSpc>
            </a:pPr>
            <a:r>
              <a:rPr lang="el-GR" altLang="en-US" sz="2700" b="1" dirty="0"/>
              <a:t>Πολυγλωσσία</a:t>
            </a:r>
            <a:r>
              <a:rPr lang="el-GR" altLang="en-US" sz="2700" dirty="0"/>
              <a:t>: Υψηλό επίπεδο γλωσσομάθειας σε πολλές </a:t>
            </a:r>
            <a:r>
              <a:rPr lang="el-GR" altLang="en-US" sz="2700" dirty="0" smtClean="0"/>
              <a:t>γλώσσες.</a:t>
            </a:r>
            <a:endParaRPr lang="el-GR" altLang="en-US" sz="2700" dirty="0"/>
          </a:p>
          <a:p>
            <a:pPr>
              <a:lnSpc>
                <a:spcPct val="110000"/>
              </a:lnSpc>
            </a:pPr>
            <a:r>
              <a:rPr lang="el-GR" altLang="en-US" sz="2700" b="1" dirty="0" err="1"/>
              <a:t>Πληθογλωσσία</a:t>
            </a:r>
            <a:r>
              <a:rPr lang="el-GR" altLang="en-US" sz="2700" b="1" dirty="0"/>
              <a:t> / </a:t>
            </a:r>
            <a:r>
              <a:rPr lang="el-GR" altLang="en-US" sz="2700" b="1" dirty="0" err="1"/>
              <a:t>Πολλαπλογλωσσία</a:t>
            </a:r>
            <a:r>
              <a:rPr lang="el-GR" altLang="en-US" sz="2700" dirty="0"/>
              <a:t>: Ικανότητα να διαχειρίζεται κάποιος/α διάφορες γλώσσες για συγκεκριμένους σκοπούς χωρίς να έχει επιτύχει υψηλό επίπεδο γλωσσομάθειας </a:t>
            </a:r>
            <a:r>
              <a:rPr lang="el-GR" altLang="en-US" sz="2700" dirty="0" smtClean="0"/>
              <a:t> (</a:t>
            </a:r>
            <a:r>
              <a:rPr lang="el-GR" altLang="en-US" sz="2700" dirty="0"/>
              <a:t>π.χ. η ικανότητα ενός ξενοδοχειακού υπαλλήλου να συνδιαλέγεται στην αγγλική, γαλλική, γερμανική, κλπ ειδικά για τις ανάγκες της δουλειάς του</a:t>
            </a:r>
            <a:r>
              <a:rPr lang="el-GR" altLang="en-US" sz="2700" dirty="0" smtClean="0"/>
              <a:t>).</a:t>
            </a:r>
            <a:endParaRPr lang="el-GR" altLang="en-US" sz="2700" dirty="0"/>
          </a:p>
          <a:p>
            <a:pPr>
              <a:lnSpc>
                <a:spcPct val="110000"/>
              </a:lnSpc>
            </a:pPr>
            <a:endParaRPr lang="el-GR" altLang="en-US" sz="2700" dirty="0"/>
          </a:p>
        </p:txBody>
      </p:sp>
    </p:spTree>
    <p:extLst>
      <p:ext uri="{BB962C8B-B14F-4D97-AF65-F5344CB8AC3E}">
        <p14:creationId xmlns:p14="http://schemas.microsoft.com/office/powerpoint/2010/main" val="123423925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bIns="91440" anchor="ctr">
            <a:normAutofit/>
          </a:bodyPr>
          <a:lstStyle/>
          <a:p>
            <a:r>
              <a:rPr lang="el-GR" altLang="en-US" dirty="0"/>
              <a:t>Πιλοτική εφαρμογή</a:t>
            </a:r>
          </a:p>
        </p:txBody>
      </p:sp>
      <p:sp>
        <p:nvSpPr>
          <p:cNvPr id="15363" name="Content Placeholder 2"/>
          <p:cNvSpPr>
            <a:spLocks noGrp="1"/>
          </p:cNvSpPr>
          <p:nvPr>
            <p:ph idx="1"/>
          </p:nvPr>
        </p:nvSpPr>
        <p:spPr/>
        <p:txBody>
          <a:bodyPr>
            <a:normAutofit/>
          </a:bodyPr>
          <a:lstStyle/>
          <a:p>
            <a:r>
              <a:rPr lang="el-GR" altLang="en-US" dirty="0">
                <a:latin typeface="+mj-lt"/>
              </a:rPr>
              <a:t>Το Ευρωπαϊκό </a:t>
            </a:r>
            <a:r>
              <a:rPr lang="en-US" altLang="en-US" dirty="0">
                <a:latin typeface="+mj-lt"/>
              </a:rPr>
              <a:t>Portfolio </a:t>
            </a:r>
            <a:r>
              <a:rPr lang="el-GR" altLang="en-US" dirty="0">
                <a:latin typeface="+mj-lt"/>
              </a:rPr>
              <a:t>Γλωσσών εφαρμόστηκε πιλοτικά στα εκπαιδευτικά συστήματα 15 κρατών μελών του οργανισμού από το 1998 έως το 2000</a:t>
            </a:r>
          </a:p>
          <a:p>
            <a:r>
              <a:rPr lang="el-GR" altLang="en-US" dirty="0">
                <a:latin typeface="+mj-lt"/>
              </a:rPr>
              <a:t>Διευρύνθηκε σε πανευρωπαϊκό επίπεδο, το 2001, κατά τον εορτασμό του Ευρωπαϊκού Έτους Γλωσσών 2001. </a:t>
            </a:r>
          </a:p>
        </p:txBody>
      </p:sp>
    </p:spTree>
    <p:extLst>
      <p:ext uri="{BB962C8B-B14F-4D97-AF65-F5344CB8AC3E}">
        <p14:creationId xmlns:p14="http://schemas.microsoft.com/office/powerpoint/2010/main" val="3580419935"/>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ARTICULATE_SLIDE_COUNT" val="39"/>
  <p:tag name="ZHAW.ACCESSIBILITYADDIN.DEFAULTLANGUAGE" val="msoLanguageIDGreek"/>
  <p:tag name="ZHAW.ACCESSIBILITYADDIN.CHECKTIMEDATE" val="20/4/2016 2:00:03 μμ"/>
  <p:tag name="MMPROD_NEXTUNIQUEID" val="10012"/>
  <p:tag name="MMPROD_UIDATA" val="&lt;database version=&quot;7.0&quot;&gt;&lt;object type=&quot;1&quot; unique_id=&quot;10001&quot;&gt;&lt;object type=&quot;8&quot; unique_id=&quot;12329&quot;&gt;&lt;/object&gt;&lt;object type=&quot;2&quot; unique_id=&quot;12330&quot;&gt;&lt;object type=&quot;3&quot; unique_id=&quot;12331&quot;&gt;&lt;property id=&quot;20148&quot; value=&quot;5&quot;/&gt;&lt;property id=&quot;20300&quot; value=&quot;Slide 1 - &amp;quot;European Perspectives in Language Teaching, Learning, Assessment &amp;quot;&quot;/&gt;&lt;property id=&quot;20307&quot; value=&quot;256&quot;/&gt;&lt;/object&gt;&lt;object type=&quot;3&quot; unique_id=&quot;12332&quot;&gt;&lt;property id=&quot;20148&quot; value=&quot;5&quot;/&gt;&lt;property id=&quot;20300&quot; value=&quot;Slide 2 - &amp;quot;Τι είναι το Ευρωπαϊκό Portfolio Γλωσσών;&amp;quot;&quot;/&gt;&lt;property id=&quot;20307&quot; value=&quot;385&quot;/&gt;&lt;/object&gt;&lt;object type=&quot;3&quot; unique_id=&quot;12333&quot;&gt;&lt;property id=&quot;20148&quot; value=&quot;5&quot;/&gt;&lt;property id=&quot;20300&quot; value=&quot;Slide 3 - &amp;quot;Ποιοι είναι οι στόχοι του;&amp;quot;&quot;/&gt;&lt;property id=&quot;20307&quot; value=&quot;386&quot;/&gt;&lt;/object&gt;&lt;object type=&quot;3&quot; unique_id=&quot;12334&quot;&gt;&lt;property id=&quot;20148&quot; value=&quot;5&quot;/&gt;&lt;property id=&quot;20300&quot; value=&quot;Slide 4 - &amp;quot;Γλωσσομάθεια&amp;quot;&quot;/&gt;&lt;property id=&quot;20307&quot; value=&quot;387&quot;/&gt;&lt;/object&gt;&lt;object type=&quot;3&quot; unique_id=&quot;12335&quot;&gt;&lt;property id=&quot;20148&quot; value=&quot;5&quot;/&gt;&lt;property id=&quot;20300&quot; value=&quot;Slide 5 - &amp;quot;Συμβούλιο της Ευρώπης&amp;quot;&quot;/&gt;&lt;property id=&quot;20307&quot; value=&quot;388&quot;/&gt;&lt;/object&gt;&lt;object type=&quot;3&quot; unique_id=&quot;12336&quot;&gt;&lt;property id=&quot;20148&quot; value=&quot;5&quot;/&gt;&lt;property id=&quot;20300&quot; value=&quot;Slide 6 - &amp;quot;Συμβούλιο της Ευρώπης &amp;quot;&quot;/&gt;&lt;property id=&quot;20307&quot; value=&quot;411&quot;/&gt;&lt;/object&gt;&lt;object type=&quot;3&quot; unique_id=&quot;12337&quot;&gt;&lt;property id=&quot;20148&quot; value=&quot;5&quot;/&gt;&lt;property id=&quot;20300&quot; value=&quot;Slide 7 - &amp;quot;Εναλλακτική μορφή αξιολόγησης&amp;quot;&quot;/&gt;&lt;property id=&quot;20307&quot; value=&quot;390&quot;/&gt;&lt;/object&gt;&lt;object type=&quot;3&quot; unique_id=&quot;12338&quot;&gt;&lt;property id=&quot;20148&quot; value=&quot;5&quot;/&gt;&lt;property id=&quot;20300&quot; value=&quot;Slide 8 - &amp;quot;Πολυγλωσσία (multilingualism) και Πληθογλωσσία (plurilingualism)&amp;quot;&quot;/&gt;&lt;property id=&quot;20307&quot; value=&quot;391&quot;/&gt;&lt;/object&gt;&lt;object type=&quot;3&quot; unique_id=&quot;12339&quot;&gt;&lt;property id=&quot;20148&quot; value=&quot;5&quot;/&gt;&lt;property id=&quot;20300&quot; value=&quot;Slide 9 - &amp;quot;Πιλοτική εφαρμογή&amp;quot;&quot;/&gt;&lt;property id=&quot;20307&quot; value=&quot;392&quot;/&gt;&lt;/object&gt;&lt;object type=&quot;3&quot; unique_id=&quot;12340&quot;&gt;&lt;property id=&quot;20148&quot; value=&quot;5&quot;/&gt;&lt;property id=&quot;20300&quot; value=&quot;Slide 10 - &amp;quot;Βασικά χαρακτηριστικά του Portfolio&amp;quot;&quot;/&gt;&lt;property id=&quot;20307&quot; value=&quot;393&quot;/&gt;&lt;/object&gt;&lt;object type=&quot;3&quot; unique_id=&quot;12341&quot;&gt;&lt;property id=&quot;20148&quot; value=&quot;5&quot;/&gt;&lt;property id=&quot;20300&quot; value=&quot;Slide 11 - &amp;quot;Αναγνώριση της επίσημης και ανεπίσημης μάθησης&amp;quot;&quot;/&gt;&lt;property id=&quot;20307&quot; value=&quot;394&quot;/&gt;&lt;/object&gt;&lt;object type=&quot;3&quot; unique_id=&quot;12342&quot;&gt;&lt;property id=&quot;20148&quot; value=&quot;5&quot;/&gt;&lt;property id=&quot;20300&quot; value=&quot;Slide 12 - &amp;quot;Επίσημη και ανεπίσημη μάθηση&amp;quot;&quot;/&gt;&lt;property id=&quot;20307&quot; value=&quot;395&quot;/&gt;&lt;/object&gt;&lt;object type=&quot;3&quot; unique_id=&quot;12343&quot;&gt;&lt;property id=&quot;20148&quot; value=&quot;5&quot;/&gt;&lt;property id=&quot;20300&quot; value=&quot;Slide 13 - &amp;quot;Αρχές του Ευρωπαϊκού Portfolio Γλωσσών &amp;quot;&quot;/&gt;&lt;property id=&quot;20307&quot; value=&quot;396&quot;/&gt;&lt;/object&gt;&lt;object type=&quot;3&quot; unique_id=&quot;12344&quot;&gt;&lt;property id=&quot;20148&quot; value=&quot;5&quot;/&gt;&lt;property id=&quot;20300&quot; value=&quot;Slide 14 - &amp;quot;Η αυτοαξιολόγηση ως εναλλακτικός τρόπος αξιολόγησης&amp;quot;&quot;/&gt;&lt;property id=&quot;20307&quot; value=&quot;397&quot;/&gt;&lt;/object&gt;&lt;object type=&quot;3&quot; unique_id=&quot;12345&quot;&gt;&lt;property id=&quot;20148&quot; value=&quot;5&quot;/&gt;&lt;property id=&quot;20300&quot; value=&quot;Slide 15 - &amp;quot;Το Ευρωπαϊκό Portfolio Γλωσσών για νεαρούς μαθητές&amp;quot;&quot;/&gt;&lt;property id=&quot;20307&quot; value=&quot;398&quot;/&gt;&lt;/object&gt;&lt;object type=&quot;3&quot; unique_id=&quot;12346&quot;&gt;&lt;property id=&quot;20148&quot; value=&quot;5&quot;/&gt;&lt;property id=&quot;20300&quot; value=&quot;Slide 16 - &amp;quot;Τα παραδοσιακά τεστ αξιολόγησης&amp;quot;&quot;/&gt;&lt;property id=&quot;20307&quot; value=&quot;400&quot;/&gt;&lt;/object&gt;&lt;object type=&quot;3&quot; unique_id=&quot;12347&quot;&gt;&lt;property id=&quot;20148&quot; value=&quot;5&quot;/&gt;&lt;property id=&quot;20300&quot; value=&quot;Slide 17 - &amp;quot;Παραδοσιακά γλωσσικά τεστ (1/2)&amp;quot;&quot;/&gt;&lt;property id=&quot;20307&quot; value=&quot;401&quot;/&gt;&lt;/object&gt;&lt;object type=&quot;3&quot; unique_id=&quot;12348&quot;&gt;&lt;property id=&quot;20148&quot; value=&quot;5&quot;/&gt;&lt;property id=&quot;20300&quot; value=&quot;Slide 18 - &amp;quot;Παραδοσιακά γλωσσικά τεστ (2/2)&amp;quot;&quot;/&gt;&lt;property id=&quot;20307&quot; value=&quot;402&quot;/&gt;&lt;/object&gt;&lt;object type=&quot;3&quot; unique_id=&quot;12349&quot;&gt;&lt;property id=&quot;20148&quot; value=&quot;5&quot;/&gt;&lt;property id=&quot;20300&quot; value=&quot;Slide 19 - &amp;quot;Εναλλακτική έναντι Παραδοσιακής Αξιολόγησης&amp;quot;&quot;/&gt;&lt;property id=&quot;20307&quot; value=&quot;403&quot;/&gt;&lt;/object&gt;&lt;object type=&quot;3&quot; unique_id=&quot;12350&quot;&gt;&lt;property id=&quot;20148&quot; value=&quot;5&quot;/&gt;&lt;property id=&quot;20300&quot; value=&quot;Slide 20 - &amp;quot;Η δομή του&amp;quot;&quot;/&gt;&lt;property id=&quot;20307&quot; value=&quot;404&quot;/&gt;&lt;/object&gt;&lt;object type=&quot;3&quot; unique_id=&quot;12351&quot;&gt;&lt;property id=&quot;20148&quot; value=&quot;5&quot;/&gt;&lt;property id=&quot;20300&quot; value=&quot;Slide 21 - &amp;quot;Διαβατήριο Γλωσσών: Τι ξέρω&amp;quot;&quot;/&gt;&lt;property id=&quot;20307&quot; value=&quot;412&quot;/&gt;&lt;/object&gt;&lt;object type=&quot;3&quot; unique_id=&quot;12352&quot;&gt;&lt;property id=&quot;20148&quot; value=&quot;5&quot;/&gt;&lt;property id=&quot;20300&quot; value=&quot;Slide 22 - &amp;quot;Γλωσσικό Βιογραφικό: Ποιος είμαι&amp;quot;&quot;/&gt;&lt;property id=&quot;20307&quot; value=&quot;413&quot;/&gt;&lt;/object&gt;&lt;object type=&quot;3&quot; unique_id=&quot;12353&quot;&gt;&lt;property id=&quot;20148&quot; value=&quot;5&quot;/&gt;&lt;property id=&quot;20300&quot; value=&quot;Slide 23 - &amp;quot;Ντοσιέ: Τι έχω κάνει (1/2)&amp;quot;&quot;/&gt;&lt;property id=&quot;20307&quot; value=&quot;407&quot;/&gt;&lt;/object&gt;&lt;object type=&quot;3&quot; unique_id=&quot;12354&quot;&gt;&lt;property id=&quot;20148&quot; value=&quot;5&quot;/&gt;&lt;property id=&quot;20300&quot; value=&quot;Slide 24 - &amp;quot;Ντοσιέ: Τι έχω κάνει (2/2)&amp;quot;&quot;/&gt;&lt;property id=&quot;20307&quot; value=&quot;414&quot;/&gt;&lt;/object&gt;&lt;object type=&quot;3&quot; unique_id=&quot;12355&quot;&gt;&lt;property id=&quot;20148&quot; value=&quot;5&quot;/&gt;&lt;property id=&quot;20300&quot; value=&quot;Slide 25 - &amp;quot;Τα πλεονεκτήματα του Portfolio&amp;quot;&quot;/&gt;&lt;property id=&quot;20307&quot; value=&quot;408&quot;/&gt;&lt;/object&gt;&lt;object type=&quot;3&quot; unique_id=&quot;12356&quot;&gt;&lt;property id=&quot;20148&quot; value=&quot;5&quot;/&gt;&lt;property id=&quot;20300&quot; value=&quot;Slide 26 - &amp;quot;Financing&amp;quot;&quot;/&gt;&lt;property id=&quot;20307&quot; value=&quot;378&quot;/&gt;&lt;/object&gt;&lt;object type=&quot;3&quot; unique_id=&quot;12357&quot;&gt;&lt;property id=&quot;20148&quot; value=&quot;5&quot;/&gt;&lt;property id=&quot;20300&quot; value=&quot;Slide 27 - &amp;quot;Notes&amp;quot;&quot;/&gt;&lt;property id=&quot;20307&quot; value=&quot;379&quot;/&gt;&lt;/object&gt;&lt;object type=&quot;3&quot; unique_id=&quot;12358&quot;&gt;&lt;property id=&quot;20148&quot; value=&quot;5&quot;/&gt;&lt;property id=&quot;20300&quot; value=&quot;Slide 28 - &amp;quot;Note on History of Published Version &amp;quot;&quot;/&gt;&lt;property id=&quot;20307&quot; value=&quot;380&quot;/&gt;&lt;/object&gt;&lt;object type=&quot;3&quot; unique_id=&quot;12359&quot;&gt;&lt;property id=&quot;20148&quot; value=&quot;5&quot;/&gt;&lt;property id=&quot;20300&quot; value=&quot;Slide 29 - &amp;quot;Reference Note &amp;quot;&quot;/&gt;&lt;property id=&quot;20307&quot; value=&quot;381&quot;/&gt;&lt;/object&gt;&lt;object type=&quot;3&quot; unique_id=&quot;12360&quot;&gt;&lt;property id=&quot;20148&quot; value=&quot;5&quot;/&gt;&lt;property id=&quot;20300&quot; value=&quot;Slide 30 - &amp;quot;Licensing Note &amp;quot;&quot;/&gt;&lt;property id=&quot;20307&quot; value=&quot;382&quot;/&gt;&lt;/object&gt;&lt;object type=&quot;3&quot; unique_id=&quot;12361&quot;&gt;&lt;property id=&quot;20148&quot; value=&quot;5&quot;/&gt;&lt;property id=&quot;20300&quot; value=&quot;Slide 31 - &amp;quot;Preservation Notices&amp;quot;&quot;/&gt;&lt;property id=&quot;20307&quot; value=&quot;383&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ZHAW.ACCESSIBILITYADDIN.READINGORDER" val="5,2,3,"/>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16.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17.xml><?xml version="1.0" encoding="utf-8"?>
<p:tagLst xmlns:a="http://schemas.openxmlformats.org/drawingml/2006/main" xmlns:r="http://schemas.openxmlformats.org/officeDocument/2006/relationships" xmlns:p="http://schemas.openxmlformats.org/presentationml/2006/main">
  <p:tag name="ZHAW.ACCESSIBILITYADDIN.TABLEHEADER" val="R0;"/>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 name="ZHAW.ACCESSIBILITYADDIN.READINGORDER" val="32770,32771,5,"/>
</p:tagLst>
</file>

<file path=ppt/tags/tag19.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8.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29.xml><?xml version="1.0" encoding="utf-8"?>
<p:tagLst xmlns:a="http://schemas.openxmlformats.org/drawingml/2006/main" xmlns:r="http://schemas.openxmlformats.org/officeDocument/2006/relationships" xmlns:p="http://schemas.openxmlformats.org/presentationml/2006/main">
  <p:tag name="ZHAW.ACCESSIBILITYADDIN.READINGORDER" val="36866,36867,36868,6,"/>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0.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31.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32.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3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4.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35.xml><?xml version="1.0" encoding="utf-8"?>
<p:tagLst xmlns:a="http://schemas.openxmlformats.org/drawingml/2006/main" xmlns:r="http://schemas.openxmlformats.org/officeDocument/2006/relationships" xmlns:p="http://schemas.openxmlformats.org/presentationml/2006/main">
  <p:tag name="ZHAW.ACCESSIBILITYADDIN.CONFIRMEDLANGUAGE" val="msoLanguageIDEnglishUK"/>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1 6 " ? > < D o c u m e n t S e t t i n g s   x m l n s : x s i = " h t t p : / / w w w . w 3 . o r g / 2 0 0 1 / X M L S c h e m a - i n s t a n c e "   x m l n s : x s d = " h t t p : / / w w w . w 3 . o r g / 2 0 0 1 / X M L S c h e m a "   x m l n s = " h t t p : / / w w w . z h a w . c h / A c c e s s i b i l i t y A d d I n " >  
     < C h e c k R e a d i n g O r d e r > t r u e < / C h e c k R e a d i n g O r d e r >  
     < C h e c k T a b l e H e a d e r > t r u e < / C h e c k T a b l e H e a d e r >  
     < C h e c k S l i d e T i t l e > t r u e < / C h e c k S l i d e T i t l e >  
     < C h e c k L a n g u a g e S e t t i n g > t r u e < / C h e c k L a n g u a g e S e t t i n g >  
     < C h e c k A l t T e x t > t r u e < / C h e c k A l t T e x t >  
     < C h e c k T e x t S i z e > f a l s e < / C h e c k T e x t S i z e >  
     < C h e c k S c r e e n T i p > f a l s e < / C h e c k S c r e e n T i p >  
     < S h o w S h a p e N a m e C o l u m n > f a l s e < / S h o w S h a p e N a m e C o l u m n >  
     < S h o w I s s u e D e s c r i p t i o n > t r u e < / S h o w I s s u e D e s c r i p t i o n >  
 < / D o c u m e n t S e t t i n g s > 
</file>

<file path=customXml/itemProps1.xml><?xml version="1.0" encoding="utf-8"?>
<ds:datastoreItem xmlns:ds="http://schemas.openxmlformats.org/officeDocument/2006/customXml" ds:itemID="{42DC8BB5-D7C2-4627-B7EF-897BCBBC3BC5}">
  <ds:schemaRefs>
    <ds:schemaRef ds:uri="http://www.w3.org/2001/XMLSchema"/>
    <ds:schemaRef ds:uri="http://www.zhaw.ch/AccessibilityAddIn"/>
  </ds:schemaRefs>
</ds:datastoreItem>
</file>

<file path=docProps/app.xml><?xml version="1.0" encoding="utf-8"?>
<Properties xmlns="http://schemas.openxmlformats.org/officeDocument/2006/extended-properties" xmlns:vt="http://schemas.openxmlformats.org/officeDocument/2006/docPropsVTypes">
  <TotalTime>866</TotalTime>
  <Words>1456</Words>
  <Application>Microsoft Office PowerPoint</Application>
  <PresentationFormat>Προβολή στην οθόνη (4:3)</PresentationFormat>
  <Paragraphs>141</Paragraphs>
  <Slides>31</Slides>
  <Notes>7</Notes>
  <HiddenSlides>0</HiddenSlides>
  <MMClips>0</MMClips>
  <ScaleCrop>false</ScaleCrop>
  <HeadingPairs>
    <vt:vector size="4" baseType="variant">
      <vt:variant>
        <vt:lpstr>Θέμα</vt:lpstr>
      </vt:variant>
      <vt:variant>
        <vt:i4>1</vt:i4>
      </vt:variant>
      <vt:variant>
        <vt:lpstr>Τίτλοι διαφανειών</vt:lpstr>
      </vt:variant>
      <vt:variant>
        <vt:i4>31</vt:i4>
      </vt:variant>
    </vt:vector>
  </HeadingPairs>
  <TitlesOfParts>
    <vt:vector size="32" baseType="lpstr">
      <vt:lpstr>Θέμα του Office</vt:lpstr>
      <vt:lpstr>European Perspectives in Language Teaching, Learning, Assessment </vt:lpstr>
      <vt:lpstr>Τι είναι το Ευρωπαϊκό Portfolio Γλωσσών;</vt:lpstr>
      <vt:lpstr>Ποιοι είναι οι στόχοι του;</vt:lpstr>
      <vt:lpstr>Γλωσσομάθεια</vt:lpstr>
      <vt:lpstr>Συμβούλιο της Ευρώπης</vt:lpstr>
      <vt:lpstr>Συμβούλιο της Ευρώπης </vt:lpstr>
      <vt:lpstr>Εναλλακτική μορφή αξιολόγησης</vt:lpstr>
      <vt:lpstr>Πολυγλωσσία (multilingualism) και Πληθογλωσσία (plurilingualism)</vt:lpstr>
      <vt:lpstr>Πιλοτική εφαρμογή</vt:lpstr>
      <vt:lpstr>Βασικά χαρακτηριστικά του Portfolio</vt:lpstr>
      <vt:lpstr>Αναγνώριση της επίσημης και ανεπίσημης μάθησης</vt:lpstr>
      <vt:lpstr>Επίσημη και ανεπίσημη μάθηση</vt:lpstr>
      <vt:lpstr>Αρχές του Ευρωπαϊκού Portfolio Γλωσσών </vt:lpstr>
      <vt:lpstr>Η αυτοαξιολόγηση ως εναλλακτικός τρόπος αξιολόγησης</vt:lpstr>
      <vt:lpstr>Το Ευρωπαϊκό Portfolio Γλωσσών για νεαρούς μαθητές</vt:lpstr>
      <vt:lpstr>Τα παραδοσιακά τεστ αξιολόγησης</vt:lpstr>
      <vt:lpstr>Παραδοσιακά γλωσσικά τεστ (1/2)</vt:lpstr>
      <vt:lpstr>Παραδοσιακά γλωσσικά τεστ (2/2)</vt:lpstr>
      <vt:lpstr>Εναλλακτική έναντι Παραδοσιακής Αξιολόγησης</vt:lpstr>
      <vt:lpstr>Η δομή του</vt:lpstr>
      <vt:lpstr>Διαβατήριο Γλωσσών: Τι ξέρω</vt:lpstr>
      <vt:lpstr>Γλωσσικό Βιογραφικό: Ποιος είμαι</vt:lpstr>
      <vt:lpstr>Ντοσιέ: Τι έχω κάνει (1/2)</vt:lpstr>
      <vt:lpstr>Ντοσιέ: Τι έχω κάνει (2/2)</vt:lpstr>
      <vt:lpstr>Τα πλεονεκτήματα του Portfolio</vt:lpstr>
      <vt:lpstr>Financing</vt:lpstr>
      <vt:lpstr>Notes</vt:lpstr>
      <vt:lpstr>Note on History of Published Version </vt:lpstr>
      <vt:lpstr>Reference Note </vt:lpstr>
      <vt:lpstr>Licensing Note </vt:lpstr>
      <vt:lpstr>Preservation Notices</vt:lpstr>
    </vt:vector>
  </TitlesOfParts>
  <Manager>Faculty of English Language and Literature</Manager>
  <Company>National and Kapodistrian University of Athens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European Perspectives in Language Teaching, Learning, Assessment</dc:title>
  <dc:subject>European Perspectives in Language Teaching, Learning, Assessment</dc:subject>
  <dc:creator>Bessie Dendrinos</dc:creator>
  <cp:lastModifiedBy>control</cp:lastModifiedBy>
  <cp:revision>113</cp:revision>
  <dcterms:created xsi:type="dcterms:W3CDTF">2015-08-10T14:47:42Z</dcterms:created>
  <dcterms:modified xsi:type="dcterms:W3CDTF">2016-04-20T11:02:32Z</dcterms:modified>
</cp:coreProperties>
</file>