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5"/>
  </p:notesMasterIdLst>
  <p:sldIdLst>
    <p:sldId id="256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19" r:id="rId22"/>
    <p:sldId id="320" r:id="rId23"/>
    <p:sldId id="321" r:id="rId24"/>
    <p:sldId id="322" r:id="rId25"/>
    <p:sldId id="323" r:id="rId26"/>
    <p:sldId id="324" r:id="rId27"/>
    <p:sldId id="280" r:id="rId28"/>
    <p:sldId id="290" r:id="rId29"/>
    <p:sldId id="295" r:id="rId30"/>
    <p:sldId id="299" r:id="rId31"/>
    <p:sldId id="292" r:id="rId32"/>
    <p:sldId id="291" r:id="rId33"/>
    <p:sldId id="294" r:id="rId3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0"/>
            <p14:sldId id="321"/>
            <p14:sldId id="322"/>
            <p14:sldId id="323"/>
            <p14:sldId id="324"/>
            <p14:sldId id="280"/>
            <p14:sldId id="290"/>
            <p14:sldId id="295"/>
            <p14:sldId id="299"/>
            <p14:sldId id="292"/>
            <p14:sldId id="291"/>
            <p14:sldId id="294"/>
          </p14:sldIdLst>
        </p14:section>
        <p14:section name="Untitled Section" id="{0F1CB131-A6BD-43D0-B8D4-1F27CEF7A05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116" d="100"/>
          <a:sy n="116" d="100"/>
        </p:scale>
        <p:origin x="98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7/5/2015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63939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001835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238886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29333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38797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42725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94133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0837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57503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2194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69011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5958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80807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10488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60527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376316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033999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60531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98378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32869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15732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53725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20305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4033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Ιστορία της Μουσικής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US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3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 smtClean="0"/>
              <a:t>Η </a:t>
            </a:r>
            <a:r>
              <a:rPr lang="el-GR" sz="2800" dirty="0"/>
              <a:t>Κ</a:t>
            </a:r>
            <a:r>
              <a:rPr lang="el-GR" sz="2800" dirty="0" smtClean="0"/>
              <a:t>λασική Περίοδος</a:t>
            </a:r>
            <a:endParaRPr lang="en-US" sz="2800" dirty="0" smtClean="0"/>
          </a:p>
          <a:p>
            <a:endParaRPr lang="el-GR" sz="2800" dirty="0" smtClean="0"/>
          </a:p>
          <a:p>
            <a:r>
              <a:rPr lang="el-GR" sz="2800" dirty="0" smtClean="0"/>
              <a:t>Νικόλαος </a:t>
            </a:r>
            <a:r>
              <a:rPr lang="el-GR" sz="2800" dirty="0" err="1" smtClean="0"/>
              <a:t>Μαλιάρας</a:t>
            </a:r>
            <a:endParaRPr lang="el-GR" sz="2800" dirty="0" smtClean="0"/>
          </a:p>
          <a:p>
            <a:r>
              <a:rPr lang="el-GR" sz="2800" dirty="0" smtClean="0"/>
              <a:t>Φιλοσοφική Σχολή</a:t>
            </a:r>
          </a:p>
          <a:p>
            <a:r>
              <a:rPr lang="el-GR" sz="2800" dirty="0" smtClean="0"/>
              <a:t>Τμήμα Μουσικών Σπουδών</a:t>
            </a:r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l-GR" dirty="0"/>
              <a:t>Haydn, </a:t>
            </a:r>
            <a:r>
              <a:rPr lang="el-GR" altLang="el-GR" dirty="0"/>
              <a:t>Συμφωνία </a:t>
            </a:r>
            <a:r>
              <a:rPr lang="el-GR" altLang="el-GR" dirty="0" err="1"/>
              <a:t>αρ</a:t>
            </a:r>
            <a:r>
              <a:rPr lang="el-GR" altLang="el-GR" dirty="0"/>
              <a:t>. 88 σε σολ μείζονα, </a:t>
            </a:r>
            <a:r>
              <a:rPr lang="en-US" altLang="el-GR" dirty="0"/>
              <a:t>finale (allegro con </a:t>
            </a:r>
            <a:r>
              <a:rPr lang="en-US" altLang="el-GR" dirty="0" err="1"/>
              <a:t>spirito</a:t>
            </a:r>
            <a:r>
              <a:rPr lang="en-US" altLang="el-GR" dirty="0"/>
              <a:t>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Χαρακτηριστικά μοτίβα</a:t>
            </a:r>
          </a:p>
          <a:p>
            <a:r>
              <a:rPr lang="el-GR" altLang="el-GR" sz="2400" dirty="0" err="1" smtClean="0"/>
              <a:t>Μοτιβική</a:t>
            </a:r>
            <a:r>
              <a:rPr lang="el-GR" altLang="el-GR" sz="2400" dirty="0" smtClean="0"/>
              <a:t> </a:t>
            </a:r>
            <a:r>
              <a:rPr lang="el-GR" altLang="el-GR" sz="2400" dirty="0"/>
              <a:t>επεξεργασία με απομονώσεις μοτίβων και αλλαγές μετρικής θέσης και κατεύθυνσης</a:t>
            </a:r>
          </a:p>
          <a:p>
            <a:r>
              <a:rPr lang="el-GR" altLang="el-GR" sz="2400" dirty="0" smtClean="0"/>
              <a:t>Απρόσμενες </a:t>
            </a:r>
            <a:r>
              <a:rPr lang="el-GR" altLang="el-GR" sz="2400" dirty="0"/>
              <a:t>παύσεις (ασυνέχεια)</a:t>
            </a:r>
          </a:p>
          <a:p>
            <a:r>
              <a:rPr lang="el-GR" altLang="el-GR" sz="2400" dirty="0" smtClean="0"/>
              <a:t>Εκπλήξεις</a:t>
            </a:r>
            <a:endParaRPr lang="el-GR" altLang="el-GR" sz="2400" dirty="0"/>
          </a:p>
          <a:p>
            <a:r>
              <a:rPr lang="el-GR" altLang="el-GR" sz="2400" dirty="0" smtClean="0"/>
              <a:t>Κατάλυση </a:t>
            </a:r>
            <a:r>
              <a:rPr lang="el-GR" altLang="el-GR" sz="2400" dirty="0"/>
              <a:t>της φραστικής κανονικότητας</a:t>
            </a:r>
          </a:p>
          <a:p>
            <a:r>
              <a:rPr lang="el-GR" altLang="el-GR" sz="2400" dirty="0" smtClean="0"/>
              <a:t>Άλματα </a:t>
            </a:r>
            <a:r>
              <a:rPr lang="el-GR" altLang="el-GR" sz="2400" dirty="0"/>
              <a:t>από τη μια δομή στην άλλη χωρίς προετοιμασία</a:t>
            </a:r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06664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Οι τρεις κλασικοί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Τα χαρακτηριστικά συμπυκνώνονται στο έργο των τριών – </a:t>
            </a:r>
            <a:r>
              <a:rPr lang="en-US" altLang="el-GR" sz="2800" dirty="0"/>
              <a:t>Haydn, Mozart, Beethoven</a:t>
            </a:r>
            <a:endParaRPr lang="el-GR" altLang="el-GR" sz="2800" dirty="0"/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Η δημιουργία μιας παγκόσμιας μουσικής γλώσσας</a:t>
            </a:r>
            <a:endParaRPr lang="en-US" altLang="el-GR" sz="2400" dirty="0"/>
          </a:p>
          <a:p>
            <a:pPr>
              <a:lnSpc>
                <a:spcPct val="90000"/>
              </a:lnSpc>
            </a:pPr>
            <a:r>
              <a:rPr lang="el-GR" altLang="el-GR" sz="2800" dirty="0"/>
              <a:t>Οι υπόλοιποι συνεχίζουν τις πρακτικές του </a:t>
            </a:r>
            <a:r>
              <a:rPr lang="el-GR" altLang="el-GR" sz="2800" dirty="0" err="1"/>
              <a:t>προκλασικισμού</a:t>
            </a:r>
            <a:r>
              <a:rPr lang="el-GR" altLang="el-GR" sz="2800" dirty="0"/>
              <a:t> και του ύστερου μπαρόκ, προς το ρομαντισμό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Ο ρομαντισμός έρχεται ως αντίθεση στους κλασικούς (που προετοιμάζεται στο έργο του </a:t>
            </a:r>
            <a:r>
              <a:rPr lang="en-US" altLang="el-GR" sz="2800" dirty="0"/>
              <a:t>Beethoven)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αλλά ως συνέχεια των προκλασικών</a:t>
            </a:r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06867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Η Όπερα -1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l-GR" altLang="el-GR" dirty="0"/>
              <a:t>Επιβίωση της </a:t>
            </a:r>
            <a:r>
              <a:rPr lang="el-GR" altLang="el-GR" b="1" dirty="0"/>
              <a:t>Όπερας </a:t>
            </a:r>
            <a:r>
              <a:rPr lang="en-US" altLang="el-GR" b="1" dirty="0" err="1"/>
              <a:t>seria</a:t>
            </a:r>
            <a:endParaRPr lang="en-US" altLang="el-GR" b="1" dirty="0"/>
          </a:p>
          <a:p>
            <a:pPr lvl="1">
              <a:defRPr/>
            </a:pPr>
            <a:r>
              <a:rPr lang="el-GR" altLang="el-GR" dirty="0"/>
              <a:t>Μεταρρύθμιση του </a:t>
            </a:r>
            <a:r>
              <a:rPr lang="en-US" altLang="el-GR" dirty="0"/>
              <a:t>Gluck</a:t>
            </a:r>
          </a:p>
          <a:p>
            <a:pPr lvl="1">
              <a:defRPr/>
            </a:pPr>
            <a:r>
              <a:rPr lang="en-US" altLang="el-GR" dirty="0"/>
              <a:t>Mozart </a:t>
            </a:r>
            <a:r>
              <a:rPr lang="el-GR" altLang="el-GR" dirty="0"/>
              <a:t>(Ιδομενέας, Τίτος)</a:t>
            </a:r>
            <a:endParaRPr lang="en-US" altLang="el-GR" dirty="0"/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76518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Η Όπερα - 2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  <a:defRPr/>
            </a:pPr>
            <a:r>
              <a:rPr lang="el-GR" altLang="el-GR" sz="2400" b="1" dirty="0"/>
              <a:t>Όπερα </a:t>
            </a:r>
            <a:r>
              <a:rPr lang="en-US" altLang="el-GR" sz="2400" b="1" dirty="0" err="1"/>
              <a:t>buffa</a:t>
            </a:r>
            <a:endParaRPr lang="el-GR" altLang="el-GR" sz="2400" b="1" dirty="0"/>
          </a:p>
          <a:p>
            <a:pPr lvl="1">
              <a:lnSpc>
                <a:spcPct val="80000"/>
              </a:lnSpc>
              <a:defRPr/>
            </a:pPr>
            <a:r>
              <a:rPr lang="el-GR" altLang="el-GR" sz="2400" dirty="0"/>
              <a:t>Το κυρίαρχο είδος της περιόδου</a:t>
            </a:r>
          </a:p>
          <a:p>
            <a:pPr lvl="1">
              <a:lnSpc>
                <a:spcPct val="80000"/>
              </a:lnSpc>
              <a:defRPr/>
            </a:pPr>
            <a:r>
              <a:rPr lang="el-GR" altLang="el-GR" sz="2400" dirty="0"/>
              <a:t>Ύφος εύληπτο κι ευχάριστο</a:t>
            </a:r>
          </a:p>
          <a:p>
            <a:pPr lvl="1">
              <a:lnSpc>
                <a:spcPct val="80000"/>
              </a:lnSpc>
              <a:defRPr/>
            </a:pPr>
            <a:r>
              <a:rPr lang="el-GR" altLang="el-GR" sz="2400" dirty="0"/>
              <a:t>Η ατμομηχανή από το Μπαρόκ προς το νέο ύφος</a:t>
            </a:r>
            <a:endParaRPr lang="en-US" altLang="el-GR" sz="2400" dirty="0"/>
          </a:p>
          <a:p>
            <a:pPr>
              <a:lnSpc>
                <a:spcPct val="80000"/>
              </a:lnSpc>
              <a:defRPr/>
            </a:pPr>
            <a:r>
              <a:rPr lang="en-US" altLang="el-GR" sz="2800" dirty="0"/>
              <a:t>Mozart – </a:t>
            </a:r>
            <a:r>
              <a:rPr lang="el-GR" altLang="el-GR" sz="2800" dirty="0"/>
              <a:t>η κατ’ εξοχήν καινοτόμος παραγωγή του</a:t>
            </a:r>
          </a:p>
          <a:p>
            <a:pPr lvl="1">
              <a:lnSpc>
                <a:spcPct val="80000"/>
              </a:lnSpc>
              <a:defRPr/>
            </a:pPr>
            <a:r>
              <a:rPr lang="el-GR" altLang="el-GR" sz="2400" dirty="0"/>
              <a:t>Η συνεργασία με τον </a:t>
            </a:r>
            <a:r>
              <a:rPr lang="en-US" altLang="el-GR" sz="2400" dirty="0"/>
              <a:t>Lorenzo da Ponte</a:t>
            </a:r>
          </a:p>
          <a:p>
            <a:pPr lvl="1">
              <a:lnSpc>
                <a:spcPct val="80000"/>
              </a:lnSpc>
              <a:defRPr/>
            </a:pPr>
            <a:r>
              <a:rPr lang="el-GR" altLang="el-GR" sz="2400" dirty="0"/>
              <a:t>Όπερες σε ιταλική γλώσσα</a:t>
            </a:r>
          </a:p>
          <a:p>
            <a:pPr lvl="2">
              <a:lnSpc>
                <a:spcPct val="80000"/>
              </a:lnSpc>
              <a:defRPr/>
            </a:pPr>
            <a:r>
              <a:rPr lang="en-US" altLang="el-GR" sz="2000" dirty="0"/>
              <a:t>Le </a:t>
            </a:r>
            <a:r>
              <a:rPr lang="en-US" altLang="el-GR" sz="2000" dirty="0" err="1"/>
              <a:t>Nozze</a:t>
            </a:r>
            <a:r>
              <a:rPr lang="en-US" altLang="el-GR" sz="2000" dirty="0"/>
              <a:t> di Figaro</a:t>
            </a:r>
          </a:p>
          <a:p>
            <a:pPr lvl="2">
              <a:lnSpc>
                <a:spcPct val="80000"/>
              </a:lnSpc>
              <a:defRPr/>
            </a:pPr>
            <a:r>
              <a:rPr lang="en-US" altLang="el-GR" sz="2000" dirty="0"/>
              <a:t>Don Giovanni</a:t>
            </a:r>
          </a:p>
          <a:p>
            <a:pPr lvl="2">
              <a:lnSpc>
                <a:spcPct val="80000"/>
              </a:lnSpc>
              <a:defRPr/>
            </a:pPr>
            <a:r>
              <a:rPr lang="en-US" altLang="el-GR" sz="2000" dirty="0" err="1"/>
              <a:t>Cosi</a:t>
            </a:r>
            <a:r>
              <a:rPr lang="en-US" altLang="el-GR" sz="2000" dirty="0"/>
              <a:t> fan </a:t>
            </a:r>
            <a:r>
              <a:rPr lang="en-US" altLang="el-GR" sz="2000" dirty="0" err="1"/>
              <a:t>tutte</a:t>
            </a:r>
            <a:endParaRPr lang="en-US" altLang="el-GR" sz="2000" dirty="0"/>
          </a:p>
          <a:p>
            <a:pPr lvl="1">
              <a:lnSpc>
                <a:spcPct val="80000"/>
              </a:lnSpc>
              <a:defRPr/>
            </a:pPr>
            <a:endParaRPr lang="el-GR" altLang="el-GR" sz="2400" dirty="0"/>
          </a:p>
          <a:p>
            <a:pPr>
              <a:lnSpc>
                <a:spcPct val="80000"/>
              </a:lnSpc>
              <a:defRPr/>
            </a:pPr>
            <a:endParaRPr lang="el-GR" altLang="el-GR" sz="2800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572000" y="5733256"/>
            <a:ext cx="36935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l-GR" sz="1600" dirty="0">
                <a:latin typeface="+mn-lt"/>
              </a:rPr>
              <a:t>Mozart, Don Giovanni, </a:t>
            </a:r>
            <a:r>
              <a:rPr lang="en-US" altLang="el-GR" sz="1600" dirty="0" err="1">
                <a:latin typeface="+mn-lt"/>
              </a:rPr>
              <a:t>Comendatore</a:t>
            </a:r>
            <a:endParaRPr lang="en-US" altLang="el-GR" sz="1600" dirty="0">
              <a:latin typeface="+mn-lt"/>
            </a:endParaRPr>
          </a:p>
          <a:p>
            <a:pPr eaLnBrk="1" hangingPunct="1"/>
            <a:r>
              <a:rPr lang="en-US" altLang="el-GR" sz="1600" dirty="0">
                <a:latin typeface="+mn-lt"/>
              </a:rPr>
              <a:t>Mozart, </a:t>
            </a:r>
            <a:r>
              <a:rPr lang="en-US" altLang="el-GR" sz="1600" dirty="0" err="1">
                <a:latin typeface="+mn-lt"/>
              </a:rPr>
              <a:t>Nozze</a:t>
            </a:r>
            <a:r>
              <a:rPr lang="en-US" altLang="el-GR" sz="1600" dirty="0">
                <a:latin typeface="+mn-lt"/>
              </a:rPr>
              <a:t> di Figaro, </a:t>
            </a:r>
            <a:r>
              <a:rPr lang="en-US" altLang="el-GR" sz="1600" dirty="0" err="1">
                <a:latin typeface="+mn-lt"/>
              </a:rPr>
              <a:t>Sinfonia-Duettino</a:t>
            </a:r>
            <a:endParaRPr lang="en-GB" altLang="el-GR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3160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Η Όπερα - </a:t>
            </a:r>
            <a:r>
              <a:rPr lang="en-US" altLang="el-GR" dirty="0"/>
              <a:t>3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Το </a:t>
            </a:r>
            <a:r>
              <a:rPr lang="en-US" altLang="el-GR" dirty="0"/>
              <a:t>Singspiel</a:t>
            </a:r>
          </a:p>
          <a:p>
            <a:pPr lvl="1"/>
            <a:r>
              <a:rPr lang="el-GR" altLang="el-GR" dirty="0"/>
              <a:t>Θεατρικός διάλογος αντί των </a:t>
            </a:r>
            <a:r>
              <a:rPr lang="el-GR" altLang="el-GR" dirty="0" err="1"/>
              <a:t>ρετσιτατίβων</a:t>
            </a:r>
            <a:endParaRPr lang="el-GR" altLang="el-GR" dirty="0"/>
          </a:p>
          <a:p>
            <a:pPr lvl="1"/>
            <a:r>
              <a:rPr lang="el-GR" altLang="el-GR" dirty="0"/>
              <a:t>Θεατρικό έργο με τραγούδι</a:t>
            </a:r>
          </a:p>
          <a:p>
            <a:pPr lvl="1"/>
            <a:r>
              <a:rPr lang="el-GR" altLang="el-GR" dirty="0"/>
              <a:t>Επικεντρώνει στο γερμανόφωνο χώρο</a:t>
            </a:r>
            <a:endParaRPr lang="en-US" altLang="el-GR" dirty="0"/>
          </a:p>
          <a:p>
            <a:pPr lvl="1"/>
            <a:r>
              <a:rPr lang="el-GR" altLang="el-GR" dirty="0"/>
              <a:t>Παραμυθένια υπόθεση – προάγγελος της γερμανικής ρομαντικής όπερας </a:t>
            </a:r>
            <a:r>
              <a:rPr lang="en-US" altLang="el-GR" dirty="0"/>
              <a:t>(</a:t>
            </a:r>
            <a:r>
              <a:rPr lang="el-GR" altLang="el-GR" dirty="0"/>
              <a:t>π.χ. </a:t>
            </a:r>
            <a:r>
              <a:rPr lang="en-US" altLang="el-GR" dirty="0"/>
              <a:t>Weber, Der </a:t>
            </a:r>
            <a:r>
              <a:rPr lang="en-US" altLang="el-GR" dirty="0" err="1"/>
              <a:t>Freisch</a:t>
            </a:r>
            <a:r>
              <a:rPr lang="en-US" altLang="el-GR" dirty="0" err="1">
                <a:cs typeface="Times New Roman" panose="02020603050405020304" pitchFamily="18" charset="0"/>
              </a:rPr>
              <a:t>ü</a:t>
            </a:r>
            <a:r>
              <a:rPr lang="en-US" altLang="el-GR" dirty="0" err="1"/>
              <a:t>zt</a:t>
            </a:r>
            <a:r>
              <a:rPr lang="el-GR" altLang="el-GR" dirty="0"/>
              <a:t>)</a:t>
            </a:r>
          </a:p>
          <a:p>
            <a:endParaRPr lang="el-GR" sz="2400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329354" y="6037243"/>
            <a:ext cx="635744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l-GR" sz="1800" dirty="0">
                <a:latin typeface="+mn-lt"/>
              </a:rPr>
              <a:t>Mozart, </a:t>
            </a:r>
            <a:r>
              <a:rPr lang="en-US" altLang="el-GR" sz="1800" dirty="0" err="1">
                <a:latin typeface="+mn-lt"/>
              </a:rPr>
              <a:t>Zauberfloete</a:t>
            </a:r>
            <a:r>
              <a:rPr lang="en-US" altLang="el-GR" sz="1800" dirty="0">
                <a:latin typeface="+mn-lt"/>
              </a:rPr>
              <a:t>, </a:t>
            </a:r>
            <a:r>
              <a:rPr lang="el-GR" altLang="el-GR" sz="1800" dirty="0">
                <a:latin typeface="+mn-lt"/>
              </a:rPr>
              <a:t>Άρια της Βασίλισσας της νύχτας</a:t>
            </a:r>
            <a:r>
              <a:rPr lang="en-US" altLang="el-GR" sz="1800" dirty="0">
                <a:latin typeface="+mn-lt"/>
              </a:rPr>
              <a:t> </a:t>
            </a:r>
            <a:r>
              <a:rPr lang="el-GR" altLang="el-GR" sz="1800" dirty="0">
                <a:latin typeface="+mn-lt"/>
              </a:rPr>
              <a:t>(2η πράξη)</a:t>
            </a:r>
            <a:endParaRPr lang="en-GB" altLang="el-GR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948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 smtClean="0"/>
              <a:t>Ορατόριο και </a:t>
            </a:r>
            <a:br>
              <a:rPr lang="el-GR" altLang="el-GR" dirty="0" smtClean="0"/>
            </a:br>
            <a:r>
              <a:rPr lang="el-GR" altLang="el-GR" dirty="0" smtClean="0"/>
              <a:t>Εκκλησιαστική Μουσική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Το Ορατόριο ακολουθεί την εξέλιξη της όπερας</a:t>
            </a:r>
          </a:p>
          <a:p>
            <a:pPr lvl="1"/>
            <a:r>
              <a:rPr lang="en-US" altLang="el-GR" sz="2000" dirty="0"/>
              <a:t>Haydn, </a:t>
            </a:r>
            <a:r>
              <a:rPr lang="el-GR" altLang="el-GR" sz="2000" i="1" dirty="0"/>
              <a:t>Εποχές </a:t>
            </a:r>
            <a:r>
              <a:rPr lang="el-GR" altLang="el-GR" sz="2000" dirty="0"/>
              <a:t>και </a:t>
            </a:r>
            <a:r>
              <a:rPr lang="el-GR" altLang="el-GR" sz="2000" i="1" dirty="0"/>
              <a:t>Δημιουργία</a:t>
            </a:r>
          </a:p>
          <a:p>
            <a:pPr lvl="1"/>
            <a:r>
              <a:rPr lang="en-US" altLang="el-GR" sz="2000" dirty="0"/>
              <a:t>Beethoven</a:t>
            </a:r>
            <a:r>
              <a:rPr lang="en-US" altLang="el-GR" sz="2000" i="1" dirty="0"/>
              <a:t>, </a:t>
            </a:r>
            <a:r>
              <a:rPr lang="el-GR" altLang="el-GR" sz="2000" i="1" dirty="0"/>
              <a:t>Ο Χριστός στο Όρος των Ελαιών</a:t>
            </a:r>
          </a:p>
          <a:p>
            <a:r>
              <a:rPr lang="el-GR" altLang="el-GR" sz="2400" dirty="0"/>
              <a:t>Εκκλησιαστική Μουσική με ιδιαίτερα φωτεινό κι αισιόδοξο χρώμα</a:t>
            </a:r>
          </a:p>
          <a:p>
            <a:r>
              <a:rPr lang="en-US" altLang="el-GR" sz="2400" dirty="0" err="1"/>
              <a:t>Missa</a:t>
            </a:r>
            <a:r>
              <a:rPr lang="en-US" altLang="el-GR" sz="2400" dirty="0"/>
              <a:t> brevis, </a:t>
            </a:r>
            <a:r>
              <a:rPr lang="en-US" altLang="el-GR" sz="2400" dirty="0" err="1"/>
              <a:t>Missa</a:t>
            </a:r>
            <a:r>
              <a:rPr lang="en-US" altLang="el-GR" sz="2400" dirty="0"/>
              <a:t> </a:t>
            </a:r>
            <a:r>
              <a:rPr lang="en-US" altLang="el-GR" sz="2400" dirty="0" err="1"/>
              <a:t>Solemnis</a:t>
            </a:r>
            <a:endParaRPr lang="en-US" altLang="el-GR" sz="2400" dirty="0"/>
          </a:p>
          <a:p>
            <a:pPr lvl="1"/>
            <a:r>
              <a:rPr lang="en-US" altLang="el-GR" sz="2000" dirty="0"/>
              <a:t>Mozart: </a:t>
            </a:r>
            <a:r>
              <a:rPr lang="el-GR" altLang="el-GR" sz="2000" dirty="0" err="1"/>
              <a:t>Λειτ</a:t>
            </a:r>
            <a:r>
              <a:rPr lang="el-GR" altLang="el-GR" sz="2000" dirty="0"/>
              <a:t>. της Στέψεως, </a:t>
            </a:r>
            <a:r>
              <a:rPr lang="el-GR" altLang="el-GR" sz="2000" dirty="0" err="1"/>
              <a:t>Λειτ</a:t>
            </a:r>
            <a:r>
              <a:rPr lang="el-GR" altLang="el-GR" sz="2000" dirty="0"/>
              <a:t>. σε ντο ελάσσονα, Ρέκβιεμ</a:t>
            </a:r>
          </a:p>
          <a:p>
            <a:pPr lvl="1"/>
            <a:r>
              <a:rPr lang="en-US" altLang="el-GR" sz="2000" dirty="0"/>
              <a:t>Haydn:</a:t>
            </a:r>
            <a:r>
              <a:rPr lang="el-GR" altLang="el-GR" sz="2000" dirty="0"/>
              <a:t> </a:t>
            </a:r>
            <a:r>
              <a:rPr lang="en-US" altLang="el-GR" sz="2000" dirty="0" err="1"/>
              <a:t>Missa</a:t>
            </a:r>
            <a:r>
              <a:rPr lang="en-US" altLang="el-GR" sz="2000" dirty="0"/>
              <a:t> in tempore belli, </a:t>
            </a:r>
            <a:r>
              <a:rPr lang="en-US" altLang="el-GR" sz="2000" dirty="0" err="1"/>
              <a:t>Missa</a:t>
            </a:r>
            <a:r>
              <a:rPr lang="en-US" altLang="el-GR" sz="2000" dirty="0"/>
              <a:t> in </a:t>
            </a:r>
            <a:r>
              <a:rPr lang="en-US" altLang="el-GR" sz="2000" dirty="0" err="1"/>
              <a:t>angustiis</a:t>
            </a:r>
            <a:r>
              <a:rPr lang="en-US" altLang="el-GR" sz="2000" dirty="0"/>
              <a:t>, </a:t>
            </a:r>
            <a:r>
              <a:rPr lang="en-US" altLang="el-GR" sz="2000" dirty="0" err="1"/>
              <a:t>Theresienmesse</a:t>
            </a:r>
            <a:r>
              <a:rPr lang="en-US" altLang="el-GR" sz="2000" dirty="0"/>
              <a:t>, </a:t>
            </a:r>
            <a:r>
              <a:rPr lang="en-US" altLang="el-GR" sz="2000" dirty="0" err="1"/>
              <a:t>Nelsonmesse</a:t>
            </a:r>
            <a:r>
              <a:rPr lang="en-US" altLang="el-GR" sz="2000" dirty="0"/>
              <a:t>, </a:t>
            </a:r>
            <a:r>
              <a:rPr lang="en-US" altLang="el-GR" sz="2000" dirty="0" err="1"/>
              <a:t>Harmoniemesse</a:t>
            </a:r>
            <a:endParaRPr lang="en-US" altLang="el-GR" sz="2000" dirty="0"/>
          </a:p>
          <a:p>
            <a:pPr lvl="1"/>
            <a:r>
              <a:rPr lang="en-US" altLang="el-GR" sz="2000" dirty="0"/>
              <a:t>Beethoven: </a:t>
            </a:r>
            <a:r>
              <a:rPr lang="en-US" altLang="el-GR" sz="2000" dirty="0" err="1"/>
              <a:t>Missa</a:t>
            </a:r>
            <a:r>
              <a:rPr lang="en-US" altLang="el-GR" sz="2000" dirty="0"/>
              <a:t> </a:t>
            </a:r>
            <a:r>
              <a:rPr lang="en-US" altLang="el-GR" sz="2000" dirty="0" err="1"/>
              <a:t>Solemnis</a:t>
            </a:r>
            <a:r>
              <a:rPr lang="en-US" altLang="el-GR" sz="2000" dirty="0"/>
              <a:t>, </a:t>
            </a:r>
            <a:r>
              <a:rPr lang="el-GR" altLang="el-GR" sz="2000" dirty="0"/>
              <a:t>Λειτουργία σε Ντο</a:t>
            </a:r>
          </a:p>
          <a:p>
            <a:endParaRPr lang="el-GR" sz="2400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32040" y="5929521"/>
            <a:ext cx="405489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l-GR" sz="1600" dirty="0">
                <a:latin typeface="+mn-lt"/>
              </a:rPr>
              <a:t>Haydn, </a:t>
            </a:r>
            <a:r>
              <a:rPr lang="en-US" altLang="el-GR" sz="1600" dirty="0" err="1">
                <a:latin typeface="+mn-lt"/>
              </a:rPr>
              <a:t>Missa</a:t>
            </a:r>
            <a:r>
              <a:rPr lang="en-US" altLang="el-GR" sz="1600" dirty="0">
                <a:latin typeface="+mn-lt"/>
              </a:rPr>
              <a:t> in </a:t>
            </a:r>
            <a:r>
              <a:rPr lang="en-US" altLang="el-GR" sz="1600" dirty="0" err="1">
                <a:latin typeface="+mn-lt"/>
              </a:rPr>
              <a:t>angustiis</a:t>
            </a:r>
            <a:r>
              <a:rPr lang="en-US" altLang="el-GR" sz="1600" dirty="0">
                <a:latin typeface="+mn-lt"/>
              </a:rPr>
              <a:t> (</a:t>
            </a:r>
            <a:r>
              <a:rPr lang="en-US" altLang="el-GR" sz="1600" dirty="0" err="1">
                <a:latin typeface="+mn-lt"/>
              </a:rPr>
              <a:t>Nelsonmesse</a:t>
            </a:r>
            <a:r>
              <a:rPr lang="en-US" altLang="el-GR" sz="1600" dirty="0">
                <a:latin typeface="+mn-lt"/>
              </a:rPr>
              <a:t>), Kyrie</a:t>
            </a:r>
            <a:endParaRPr lang="el-GR" altLang="el-GR" sz="1600" dirty="0">
              <a:latin typeface="+mn-lt"/>
            </a:endParaRPr>
          </a:p>
          <a:p>
            <a:pPr eaLnBrk="1" hangingPunct="1"/>
            <a:r>
              <a:rPr lang="en-US" altLang="el-GR" sz="1600" dirty="0">
                <a:latin typeface="+mn-lt"/>
              </a:rPr>
              <a:t>Mozart, Requiem, </a:t>
            </a:r>
            <a:r>
              <a:rPr lang="el-GR" altLang="el-GR" sz="1600" dirty="0">
                <a:latin typeface="+mn-lt"/>
              </a:rPr>
              <a:t>1ο και 2ο μέρος</a:t>
            </a:r>
            <a:endParaRPr lang="en-GB" altLang="el-GR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7001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Οργανική μουσική – η σονάτα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Σονάτα ως κύκλος μερών</a:t>
            </a:r>
          </a:p>
          <a:p>
            <a:pPr lvl="1"/>
            <a:r>
              <a:rPr lang="el-GR" altLang="el-GR" sz="2400" dirty="0"/>
              <a:t>Τριμερής (σόλο και ολιγομελή σχήματα)</a:t>
            </a:r>
          </a:p>
          <a:p>
            <a:pPr lvl="1"/>
            <a:r>
              <a:rPr lang="el-GR" altLang="el-GR" sz="2400" dirty="0"/>
              <a:t>Τετραμερής (ορχηστρικά και συμφωνικά σχήματα)</a:t>
            </a:r>
          </a:p>
          <a:p>
            <a:pPr lvl="1"/>
            <a:r>
              <a:rPr lang="el-GR" altLang="el-GR" sz="2400" dirty="0"/>
              <a:t>Καταγωγή από την </a:t>
            </a:r>
            <a:r>
              <a:rPr lang="en-US" altLang="el-GR" sz="2400" dirty="0"/>
              <a:t>sonata da </a:t>
            </a:r>
            <a:r>
              <a:rPr lang="en-US" altLang="el-GR" sz="2400" dirty="0" err="1"/>
              <a:t>chiesa</a:t>
            </a:r>
            <a:endParaRPr lang="el-GR" altLang="el-GR" sz="2400" dirty="0"/>
          </a:p>
          <a:p>
            <a:pPr lvl="2"/>
            <a:r>
              <a:rPr lang="el-GR" altLang="el-GR" sz="2000" dirty="0"/>
              <a:t>Επιβίωση του πρώτου, αργού, μέρους: η αργή εισαγωγή</a:t>
            </a:r>
          </a:p>
          <a:p>
            <a:pPr lvl="1"/>
            <a:r>
              <a:rPr lang="el-GR" altLang="el-GR" sz="2400" dirty="0"/>
              <a:t>Απαντά ως σχήμα σχεδόν σε όλα τα είδη οργανικής μουσικής (σονάτα, συμφωνία, κοντσέρτο, κουαρτέτο, τρίο </a:t>
            </a:r>
            <a:r>
              <a:rPr lang="el-GR" altLang="el-GR" sz="2400" dirty="0" err="1"/>
              <a:t>κλπ</a:t>
            </a:r>
            <a:r>
              <a:rPr lang="el-GR" altLang="el-GR" sz="2400" dirty="0"/>
              <a:t>)</a:t>
            </a:r>
          </a:p>
          <a:p>
            <a:pPr lvl="1"/>
            <a:r>
              <a:rPr lang="el-GR" altLang="el-GR" sz="2400" dirty="0"/>
              <a:t>Το πρώτο μέρος είναι κατά κανόνα σε «φόρμα σονάτας»</a:t>
            </a:r>
          </a:p>
        </p:txBody>
      </p:sp>
    </p:spTree>
    <p:extLst>
      <p:ext uri="{BB962C8B-B14F-4D97-AF65-F5344CB8AC3E}">
        <p14:creationId xmlns:p14="http://schemas.microsoft.com/office/powerpoint/2010/main" val="89789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Φόρμα Σονάτας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Στο πρώτο μέρος </a:t>
            </a:r>
          </a:p>
          <a:p>
            <a:pPr lvl="1"/>
            <a:r>
              <a:rPr lang="el-GR" altLang="el-GR" dirty="0"/>
              <a:t>σονάτας, συμφωνίας, κοντσέρτου (με παραλλαγές), κουαρτέτου, τρίο, σονάτας για πιάνο και βιολί </a:t>
            </a:r>
            <a:r>
              <a:rPr lang="el-GR" altLang="el-GR" dirty="0" err="1"/>
              <a:t>κλπ</a:t>
            </a:r>
            <a:endParaRPr lang="el-GR" altLang="el-GR" dirty="0"/>
          </a:p>
          <a:p>
            <a:r>
              <a:rPr lang="el-GR" altLang="el-GR" dirty="0"/>
              <a:t>Συχνά η φόρμα της ουβερτούρας</a:t>
            </a:r>
          </a:p>
          <a:p>
            <a:r>
              <a:rPr lang="el-GR" altLang="el-GR" dirty="0"/>
              <a:t>Γρήγορο τέμπο</a:t>
            </a:r>
          </a:p>
          <a:p>
            <a:pPr lvl="1"/>
            <a:endParaRPr lang="el-GR" altLang="el-GR" dirty="0"/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1878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Φόρμα σονάτας, χαρακτηριστικά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l-GR" altLang="el-GR" sz="2400" dirty="0"/>
              <a:t>Τονική διάρθρωση: </a:t>
            </a:r>
          </a:p>
          <a:p>
            <a:pPr lvl="1">
              <a:lnSpc>
                <a:spcPct val="80000"/>
              </a:lnSpc>
            </a:pPr>
            <a:r>
              <a:rPr lang="el-GR" altLang="el-GR" sz="2000" dirty="0"/>
              <a:t>Δύο τονικές περιοχές (Πρωτεύουσα και δευτερεύουσα τονικότητα) </a:t>
            </a:r>
          </a:p>
          <a:p>
            <a:pPr>
              <a:lnSpc>
                <a:spcPct val="80000"/>
              </a:lnSpc>
            </a:pPr>
            <a:r>
              <a:rPr lang="el-GR" altLang="el-GR" sz="2400" dirty="0"/>
              <a:t>Θεματική διάρθρωση </a:t>
            </a:r>
          </a:p>
          <a:p>
            <a:pPr lvl="1">
              <a:lnSpc>
                <a:spcPct val="80000"/>
              </a:lnSpc>
            </a:pPr>
            <a:r>
              <a:rPr lang="el-GR" altLang="el-GR" sz="2000" dirty="0"/>
              <a:t>Αρχικά </a:t>
            </a:r>
            <a:r>
              <a:rPr lang="el-GR" altLang="el-GR" sz="2000" dirty="0" err="1"/>
              <a:t>μονοθεματικότητα</a:t>
            </a:r>
            <a:r>
              <a:rPr lang="el-GR" altLang="el-GR" sz="2000" dirty="0"/>
              <a:t>, αργότερα και δύο θεματικές περιοχές που αντιστοιχούν στις τονικές (πρωτεύον και δευτερεύον θέμα)</a:t>
            </a:r>
          </a:p>
          <a:p>
            <a:pPr>
              <a:lnSpc>
                <a:spcPct val="80000"/>
              </a:lnSpc>
            </a:pPr>
            <a:r>
              <a:rPr lang="el-GR" altLang="el-GR" sz="2400" dirty="0"/>
              <a:t>Μορφολογική διάρθρωση</a:t>
            </a:r>
          </a:p>
          <a:p>
            <a:pPr lvl="1">
              <a:lnSpc>
                <a:spcPct val="80000"/>
              </a:lnSpc>
            </a:pPr>
            <a:r>
              <a:rPr lang="el-GR" altLang="el-GR" sz="2000" dirty="0"/>
              <a:t>Έκθεση (τελειώνει στην δευτερεύουσα τονικότητα)</a:t>
            </a:r>
            <a:r>
              <a:rPr lang="en-US" altLang="el-GR" sz="2000" dirty="0"/>
              <a:t>, </a:t>
            </a:r>
            <a:r>
              <a:rPr lang="el-GR" altLang="el-GR" sz="2000" dirty="0"/>
              <a:t>	</a:t>
            </a:r>
          </a:p>
          <a:p>
            <a:pPr lvl="1">
              <a:lnSpc>
                <a:spcPct val="80000"/>
              </a:lnSpc>
            </a:pPr>
            <a:r>
              <a:rPr lang="el-GR" altLang="el-GR" sz="2000" dirty="0" err="1"/>
              <a:t>Επανέκθεση</a:t>
            </a:r>
            <a:r>
              <a:rPr lang="el-GR" altLang="el-GR" sz="2000" dirty="0"/>
              <a:t> (τελειώνει στην πρωτεύουσα τονικότητα)</a:t>
            </a:r>
            <a:r>
              <a:rPr lang="en-US" altLang="el-GR" sz="2000" dirty="0"/>
              <a:t>, </a:t>
            </a:r>
            <a:endParaRPr lang="el-GR" altLang="el-GR" sz="2000" dirty="0"/>
          </a:p>
          <a:p>
            <a:pPr lvl="1">
              <a:lnSpc>
                <a:spcPct val="80000"/>
              </a:lnSpc>
            </a:pPr>
            <a:r>
              <a:rPr lang="el-GR" altLang="el-GR" sz="2000" dirty="0"/>
              <a:t>Ενδιάμεσο μέρος </a:t>
            </a:r>
            <a:r>
              <a:rPr lang="el-GR" altLang="el-GR" sz="2000" dirty="0" err="1"/>
              <a:t>μετατροπικό</a:t>
            </a:r>
            <a:r>
              <a:rPr lang="el-GR" altLang="el-GR" sz="2000" dirty="0"/>
              <a:t> </a:t>
            </a:r>
            <a:r>
              <a:rPr lang="en-US" altLang="el-GR" sz="2000" dirty="0"/>
              <a:t>(</a:t>
            </a:r>
            <a:r>
              <a:rPr lang="el-GR" altLang="el-GR" sz="2000" dirty="0"/>
              <a:t>αρχίζει και τελειώνει συνήθως στην δευτερεύουσα τονικότητα) – εξελίσσεται στην επεξεργασία</a:t>
            </a:r>
          </a:p>
          <a:p>
            <a:pPr>
              <a:lnSpc>
                <a:spcPct val="80000"/>
              </a:lnSpc>
            </a:pPr>
            <a:r>
              <a:rPr lang="el-GR" altLang="el-GR" sz="2400" dirty="0" err="1"/>
              <a:t>Μοτιβική</a:t>
            </a:r>
            <a:r>
              <a:rPr lang="el-GR" altLang="el-GR" sz="2400" dirty="0"/>
              <a:t> διάρθρωση</a:t>
            </a:r>
          </a:p>
          <a:p>
            <a:pPr lvl="1">
              <a:lnSpc>
                <a:spcPct val="80000"/>
              </a:lnSpc>
            </a:pPr>
            <a:r>
              <a:rPr lang="el-GR" altLang="el-GR" sz="2000" dirty="0" err="1"/>
              <a:t>Μοτιβική</a:t>
            </a:r>
            <a:r>
              <a:rPr lang="el-GR" altLang="el-GR" sz="2000" dirty="0"/>
              <a:t> επεξεργασία – εδώ βρίσκουν εφαρμογή όλα τα </a:t>
            </a:r>
            <a:r>
              <a:rPr lang="el-GR" altLang="el-GR" sz="2000" dirty="0" err="1"/>
              <a:t>χαρακτηριτικά</a:t>
            </a:r>
            <a:r>
              <a:rPr lang="el-GR" altLang="el-GR" sz="2000" dirty="0"/>
              <a:t> του κλασικού ύφους</a:t>
            </a:r>
          </a:p>
          <a:p>
            <a:pPr>
              <a:lnSpc>
                <a:spcPct val="80000"/>
              </a:lnSpc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172951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>
          <a:xfrm>
            <a:off x="425804" y="260648"/>
            <a:ext cx="8229600" cy="1143000"/>
          </a:xfrm>
        </p:spPr>
        <p:txBody>
          <a:bodyPr/>
          <a:lstStyle/>
          <a:p>
            <a:r>
              <a:rPr lang="el-GR" altLang="el-GR" dirty="0"/>
              <a:t>Μουσική Δωματίου </a:t>
            </a:r>
            <a:r>
              <a:rPr lang="el-GR" altLang="el-GR" dirty="0" smtClean="0"/>
              <a:t>– </a:t>
            </a:r>
            <a:r>
              <a:rPr lang="el-GR" altLang="el-GR" dirty="0"/>
              <a:t>Σονάτα - </a:t>
            </a:r>
            <a:r>
              <a:rPr lang="el-GR" altLang="el-GR" dirty="0" smtClean="0"/>
              <a:t>1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l-GR" sz="2400" dirty="0"/>
              <a:t>To </a:t>
            </a:r>
            <a:r>
              <a:rPr lang="el-GR" altLang="el-GR" sz="2400" dirty="0"/>
              <a:t>πρότυπο: </a:t>
            </a:r>
            <a:r>
              <a:rPr lang="en-US" altLang="el-GR" sz="2400" dirty="0" err="1"/>
              <a:t>C.Ph.E</a:t>
            </a:r>
            <a:r>
              <a:rPr lang="en-US" altLang="el-GR" sz="2400" dirty="0"/>
              <a:t>. Bach – Sturm und </a:t>
            </a:r>
            <a:r>
              <a:rPr lang="en-US" altLang="el-GR" sz="2400" dirty="0" err="1"/>
              <a:t>Drang</a:t>
            </a:r>
            <a:endParaRPr lang="en-US" altLang="el-GR" sz="2400" dirty="0"/>
          </a:p>
          <a:p>
            <a:r>
              <a:rPr lang="el-GR" altLang="el-GR" sz="2400" dirty="0"/>
              <a:t>32 σονάτες για πιάνο</a:t>
            </a:r>
          </a:p>
          <a:p>
            <a:r>
              <a:rPr lang="el-GR" altLang="el-GR" sz="2400" dirty="0"/>
              <a:t>Παραλλαγές (</a:t>
            </a:r>
            <a:r>
              <a:rPr lang="en-US" altLang="el-GR" sz="2400" dirty="0" err="1"/>
              <a:t>Eroica</a:t>
            </a:r>
            <a:r>
              <a:rPr lang="en-US" altLang="el-GR" sz="2400" dirty="0"/>
              <a:t>, </a:t>
            </a:r>
            <a:r>
              <a:rPr lang="en-US" altLang="el-GR" sz="2400" dirty="0" err="1"/>
              <a:t>Diabelli</a:t>
            </a:r>
            <a:r>
              <a:rPr lang="en-US" altLang="el-GR" sz="2400" dirty="0"/>
              <a:t>)</a:t>
            </a:r>
          </a:p>
          <a:p>
            <a:endParaRPr lang="el-GR" altLang="el-GR" sz="2400" dirty="0"/>
          </a:p>
          <a:p>
            <a:endParaRPr lang="el-GR" sz="2400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599878" y="5851922"/>
            <a:ext cx="409387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l-GR" sz="2400" dirty="0">
                <a:latin typeface="+mn-lt"/>
              </a:rPr>
              <a:t>Beethoven, </a:t>
            </a:r>
            <a:r>
              <a:rPr lang="en-US" altLang="el-GR" sz="2400" dirty="0" err="1">
                <a:latin typeface="+mn-lt"/>
              </a:rPr>
              <a:t>Mondschein</a:t>
            </a:r>
            <a:r>
              <a:rPr lang="en-US" altLang="el-GR" sz="2400" dirty="0">
                <a:latin typeface="+mn-lt"/>
              </a:rPr>
              <a:t> presto</a:t>
            </a:r>
            <a:endParaRPr lang="en-GB" altLang="el-GR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7847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Ο όρος «κλασικός»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Πρότυπο </a:t>
            </a:r>
          </a:p>
          <a:p>
            <a:pPr lvl="1"/>
            <a:r>
              <a:rPr lang="el-GR" altLang="el-GR" dirty="0"/>
              <a:t>Αλήθειας</a:t>
            </a:r>
          </a:p>
          <a:p>
            <a:pPr lvl="1"/>
            <a:r>
              <a:rPr lang="el-GR" altLang="el-GR" dirty="0"/>
              <a:t>Τελειότητας</a:t>
            </a:r>
          </a:p>
          <a:p>
            <a:pPr lvl="1"/>
            <a:r>
              <a:rPr lang="el-GR" altLang="el-GR" dirty="0"/>
              <a:t>Ωραιότητας</a:t>
            </a:r>
          </a:p>
          <a:p>
            <a:pPr lvl="1"/>
            <a:r>
              <a:rPr lang="el-GR" altLang="el-GR" dirty="0"/>
              <a:t>Μέτρου</a:t>
            </a:r>
          </a:p>
          <a:p>
            <a:pPr lvl="1"/>
            <a:r>
              <a:rPr lang="el-GR" altLang="el-GR" dirty="0"/>
              <a:t>Ισορροπίας</a:t>
            </a:r>
          </a:p>
          <a:p>
            <a:pPr lvl="1"/>
            <a:r>
              <a:rPr lang="el-GR" altLang="el-GR" dirty="0"/>
              <a:t>Απλότητας</a:t>
            </a:r>
          </a:p>
          <a:p>
            <a:pPr lvl="1"/>
            <a:endParaRPr lang="el-GR" altLang="el-GR" dirty="0"/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11932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Μουσική Δωματίου </a:t>
            </a:r>
            <a:r>
              <a:rPr lang="el-GR" altLang="el-GR" dirty="0"/>
              <a:t>– Σονάτα - 2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Σονάτα για πιάνο και…</a:t>
            </a:r>
          </a:p>
          <a:p>
            <a:pPr lvl="1"/>
            <a:r>
              <a:rPr lang="el-GR" altLang="el-GR" dirty="0"/>
              <a:t>Βιολί</a:t>
            </a:r>
          </a:p>
          <a:p>
            <a:pPr lvl="2"/>
            <a:r>
              <a:rPr lang="en-US" altLang="el-GR" dirty="0"/>
              <a:t>Mozart</a:t>
            </a:r>
          </a:p>
          <a:p>
            <a:pPr lvl="2"/>
            <a:r>
              <a:rPr lang="en-US" altLang="el-GR" dirty="0"/>
              <a:t>Beethoven </a:t>
            </a:r>
            <a:r>
              <a:rPr lang="el-GR" altLang="el-GR" dirty="0"/>
              <a:t>(10 σονάτες)</a:t>
            </a:r>
          </a:p>
          <a:p>
            <a:pPr lvl="1"/>
            <a:r>
              <a:rPr lang="el-GR" altLang="el-GR" dirty="0"/>
              <a:t>Βιολοντσέλο</a:t>
            </a:r>
          </a:p>
          <a:p>
            <a:pPr lvl="2"/>
            <a:r>
              <a:rPr lang="en-US" altLang="el-GR" dirty="0"/>
              <a:t>Beethoven (</a:t>
            </a:r>
            <a:r>
              <a:rPr lang="el-GR" altLang="el-GR" dirty="0"/>
              <a:t>5 σονάτες)</a:t>
            </a:r>
          </a:p>
          <a:p>
            <a:endParaRPr lang="el-GR" sz="2400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500496" y="5661248"/>
            <a:ext cx="420865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l-GR" sz="2000" dirty="0">
                <a:latin typeface="+mn-lt"/>
              </a:rPr>
              <a:t>Beethoven, </a:t>
            </a:r>
            <a:r>
              <a:rPr lang="el-GR" altLang="el-GR" sz="2000" dirty="0">
                <a:latin typeface="+mn-lt"/>
              </a:rPr>
              <a:t>Σονάτα για πιάνο και βιολί</a:t>
            </a:r>
          </a:p>
          <a:p>
            <a:pPr eaLnBrk="1" hangingPunct="1"/>
            <a:r>
              <a:rPr lang="el-GR" altLang="el-GR" sz="2000" dirty="0">
                <a:latin typeface="+mn-lt"/>
              </a:rPr>
              <a:t>Σε Φα μείζονα – της άνοιξης</a:t>
            </a:r>
          </a:p>
        </p:txBody>
      </p:sp>
    </p:spTree>
    <p:extLst>
      <p:ext uri="{BB962C8B-B14F-4D97-AF65-F5344CB8AC3E}">
        <p14:creationId xmlns:p14="http://schemas.microsoft.com/office/powerpoint/2010/main" val="211150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Μουσική Δωματίου -Κουαρτέτο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l-GR" altLang="el-GR" dirty="0"/>
              <a:t>Το είδος που ενσαρκώνει καλύτερα το κλασικό πνεύμα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Απόγονος της </a:t>
            </a:r>
            <a:r>
              <a:rPr lang="el-GR" altLang="el-GR" dirty="0" err="1"/>
              <a:t>Τριο</a:t>
            </a:r>
            <a:r>
              <a:rPr lang="el-GR" altLang="el-GR" dirty="0"/>
              <a:t>-σονάτας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Ασχολήθηκαν μ’ αυτό σοβαρά και οι τρεις κλασικοί</a:t>
            </a:r>
          </a:p>
          <a:p>
            <a:pPr lvl="1">
              <a:lnSpc>
                <a:spcPct val="90000"/>
              </a:lnSpc>
            </a:pPr>
            <a:r>
              <a:rPr lang="en-US" altLang="el-GR" dirty="0"/>
              <a:t>Haydn, </a:t>
            </a:r>
            <a:r>
              <a:rPr lang="el-GR" altLang="el-GR" dirty="0"/>
              <a:t>περισσότερα από 80, </a:t>
            </a:r>
            <a:r>
              <a:rPr lang="el-GR" altLang="el-GR" dirty="0" err="1"/>
              <a:t>βλ</a:t>
            </a:r>
            <a:r>
              <a:rPr lang="en-US" altLang="el-GR" dirty="0"/>
              <a:t>. op. 33</a:t>
            </a:r>
          </a:p>
          <a:p>
            <a:pPr lvl="1">
              <a:lnSpc>
                <a:spcPct val="90000"/>
              </a:lnSpc>
            </a:pPr>
            <a:r>
              <a:rPr lang="en-US" altLang="el-GR" dirty="0"/>
              <a:t>Mozart, </a:t>
            </a:r>
            <a:r>
              <a:rPr lang="el-GR" altLang="el-GR" dirty="0"/>
              <a:t>ορισμένα αφιερώνονται στον </a:t>
            </a:r>
            <a:r>
              <a:rPr lang="en-US" altLang="el-GR" dirty="0"/>
              <a:t>Haydn</a:t>
            </a:r>
          </a:p>
          <a:p>
            <a:pPr lvl="1">
              <a:lnSpc>
                <a:spcPct val="90000"/>
              </a:lnSpc>
            </a:pPr>
            <a:r>
              <a:rPr lang="en-US" altLang="el-GR" dirty="0"/>
              <a:t>Beethoven, </a:t>
            </a:r>
            <a:r>
              <a:rPr lang="el-GR" altLang="el-GR" dirty="0"/>
              <a:t>16 κουαρτέτα που διατρέχουν όλη τη δημιουργία του</a:t>
            </a:r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14276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Η Συμφωνία – </a:t>
            </a:r>
            <a:r>
              <a:rPr lang="en-US" altLang="el-GR" dirty="0"/>
              <a:t>Haydn, Mozart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l-GR" altLang="el-GR" dirty="0"/>
              <a:t>Ο Πατέρας της Συμφωνίας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Αργή εισαγωγή</a:t>
            </a:r>
          </a:p>
          <a:p>
            <a:pPr>
              <a:lnSpc>
                <a:spcPct val="90000"/>
              </a:lnSpc>
            </a:pPr>
            <a:r>
              <a:rPr lang="el-GR" altLang="el-GR" dirty="0" err="1"/>
              <a:t>Μοτιβική</a:t>
            </a:r>
            <a:r>
              <a:rPr lang="el-GR" altLang="el-GR" dirty="0"/>
              <a:t> ή θεματική επεξεργασία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104 Συμφωνίες</a:t>
            </a:r>
            <a:r>
              <a:rPr lang="en-US" altLang="el-GR" dirty="0"/>
              <a:t>, </a:t>
            </a:r>
            <a:r>
              <a:rPr lang="el-GR" altLang="el-GR" dirty="0"/>
              <a:t>αρκετές σε 3 μέρη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6 των </a:t>
            </a:r>
            <a:r>
              <a:rPr lang="el-GR" altLang="el-GR" dirty="0" err="1"/>
              <a:t>Παρισίων</a:t>
            </a:r>
            <a:endParaRPr lang="el-GR" altLang="el-GR" dirty="0"/>
          </a:p>
          <a:p>
            <a:pPr lvl="1">
              <a:lnSpc>
                <a:spcPct val="90000"/>
              </a:lnSpc>
            </a:pPr>
            <a:r>
              <a:rPr lang="el-GR" altLang="el-GR" dirty="0"/>
              <a:t>12 του Λονδίνου</a:t>
            </a:r>
            <a:endParaRPr lang="en-US" altLang="el-GR" dirty="0"/>
          </a:p>
          <a:p>
            <a:pPr>
              <a:lnSpc>
                <a:spcPct val="90000"/>
              </a:lnSpc>
            </a:pPr>
            <a:r>
              <a:rPr lang="en-US" altLang="el-GR" dirty="0"/>
              <a:t>Mozart</a:t>
            </a:r>
            <a:endParaRPr lang="el-GR" altLang="el-GR" dirty="0"/>
          </a:p>
          <a:p>
            <a:pPr lvl="1">
              <a:lnSpc>
                <a:spcPct val="90000"/>
              </a:lnSpc>
            </a:pPr>
            <a:r>
              <a:rPr lang="el-GR" altLang="el-GR" dirty="0"/>
              <a:t>41 συμφωνίες, ορισμένες σε 3 μέρη</a:t>
            </a:r>
            <a:endParaRPr lang="en-US" altLang="el-GR" dirty="0"/>
          </a:p>
          <a:p>
            <a:pPr lvl="1">
              <a:lnSpc>
                <a:spcPct val="90000"/>
              </a:lnSpc>
            </a:pPr>
            <a:endParaRPr lang="el-GR" altLang="el-GR" dirty="0"/>
          </a:p>
          <a:p>
            <a:endParaRPr lang="el-GR" sz="2400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339752" y="6082755"/>
            <a:ext cx="648767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l-GR" dirty="0">
                <a:latin typeface="+mn-lt"/>
              </a:rPr>
              <a:t>Haydn, </a:t>
            </a:r>
            <a:r>
              <a:rPr lang="el-GR" altLang="el-GR" dirty="0">
                <a:latin typeface="+mn-lt"/>
              </a:rPr>
              <a:t>συμφωνία </a:t>
            </a:r>
            <a:r>
              <a:rPr lang="el-GR" altLang="el-GR" dirty="0" err="1">
                <a:latin typeface="+mn-lt"/>
              </a:rPr>
              <a:t>αρ</a:t>
            </a:r>
            <a:r>
              <a:rPr lang="el-GR" altLang="el-GR" dirty="0">
                <a:latin typeface="+mn-lt"/>
              </a:rPr>
              <a:t>. 104, Ρε </a:t>
            </a:r>
            <a:r>
              <a:rPr lang="el-GR" altLang="el-GR" dirty="0" err="1">
                <a:latin typeface="+mn-lt"/>
              </a:rPr>
              <a:t>Μείζ</a:t>
            </a:r>
            <a:r>
              <a:rPr lang="el-GR" altLang="el-GR" dirty="0">
                <a:latin typeface="+mn-lt"/>
              </a:rPr>
              <a:t>., 1ο μέρος (Με αργή εισαγωγή)</a:t>
            </a:r>
            <a:endParaRPr lang="en-GB" altLang="el-G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5131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Η Συμφωνία -</a:t>
            </a:r>
            <a:r>
              <a:rPr lang="en-US" altLang="el-GR" dirty="0"/>
              <a:t>Beethoven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9 Συμφωνίες</a:t>
            </a:r>
          </a:p>
          <a:p>
            <a:pPr lvl="1"/>
            <a:r>
              <a:rPr lang="el-GR" altLang="el-GR" dirty="0"/>
              <a:t>Ξεπερνά κατά πολύ τα μέχρι τότε όρια</a:t>
            </a:r>
          </a:p>
          <a:p>
            <a:pPr lvl="1"/>
            <a:r>
              <a:rPr lang="el-GR" altLang="el-GR" dirty="0"/>
              <a:t>Θέτει αξεπέραστα πρότυπα για σύγχρονους και μεταγενέστερους</a:t>
            </a:r>
          </a:p>
          <a:p>
            <a:pPr lvl="1"/>
            <a:r>
              <a:rPr lang="el-GR" altLang="el-GR" dirty="0"/>
              <a:t>Στη συμφωνία σε ρε ελάσσονα (9η) εισάγει το στοιχείο της ανθρώπινης φωνής (χορωδιακό φινάλε)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860032" y="5882700"/>
            <a:ext cx="34770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l-GR" sz="2000" dirty="0">
                <a:latin typeface="+mn-lt"/>
              </a:rPr>
              <a:t>Beethoven, </a:t>
            </a:r>
            <a:r>
              <a:rPr lang="el-GR" altLang="el-GR" sz="2000" dirty="0">
                <a:latin typeface="+mn-lt"/>
              </a:rPr>
              <a:t>9η </a:t>
            </a:r>
            <a:r>
              <a:rPr lang="el-GR" altLang="el-GR" sz="2000" dirty="0" err="1">
                <a:latin typeface="+mn-lt"/>
              </a:rPr>
              <a:t>συμφ</a:t>
            </a:r>
            <a:r>
              <a:rPr lang="el-GR" altLang="el-GR" sz="2000" dirty="0">
                <a:latin typeface="+mn-lt"/>
              </a:rPr>
              <a:t>., 2ο μέρος</a:t>
            </a:r>
            <a:endParaRPr lang="en-GB" altLang="el-GR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406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Η Ουβερτούρα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Μονομερές συμφωνικό κομμάτι σε μορφή σονάτας</a:t>
            </a:r>
          </a:p>
          <a:p>
            <a:r>
              <a:rPr lang="el-GR" altLang="el-GR" dirty="0"/>
              <a:t>Συχνά με αργή εισαγωγή</a:t>
            </a:r>
          </a:p>
          <a:p>
            <a:r>
              <a:rPr lang="el-GR" altLang="el-GR" dirty="0"/>
              <a:t>Εισάγει την όπερα, αλλά και θεατρικά έργα, μπαλέτα ή άλλα επίσημα γεγονότα</a:t>
            </a:r>
          </a:p>
          <a:p>
            <a:r>
              <a:rPr lang="el-GR" altLang="el-GR" dirty="0"/>
              <a:t>Ενίοτε προγραμματικά στοιχεία </a:t>
            </a:r>
          </a:p>
          <a:p>
            <a:pPr lvl="1">
              <a:buNone/>
            </a:pPr>
            <a:r>
              <a:rPr lang="el-GR" altLang="el-GR" dirty="0"/>
              <a:t>	Πρόδρομος του συμφωνικού ποιήματος</a:t>
            </a:r>
          </a:p>
          <a:p>
            <a:endParaRPr lang="el-GR" altLang="el-GR" dirty="0"/>
          </a:p>
          <a:p>
            <a:endParaRPr lang="el-GR" sz="2400" dirty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713179" y="6021854"/>
            <a:ext cx="39805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l-GR" sz="2000" dirty="0">
                <a:latin typeface="+mn-lt"/>
              </a:rPr>
              <a:t>Beethoven, </a:t>
            </a:r>
            <a:r>
              <a:rPr lang="el-GR" altLang="el-GR" sz="2000" dirty="0">
                <a:latin typeface="+mn-lt"/>
              </a:rPr>
              <a:t>Εισαγωγή «</a:t>
            </a:r>
            <a:r>
              <a:rPr lang="el-GR" altLang="el-GR" sz="2000" dirty="0" err="1">
                <a:latin typeface="+mn-lt"/>
              </a:rPr>
              <a:t>Κοριολανός</a:t>
            </a:r>
            <a:r>
              <a:rPr lang="el-GR" altLang="el-GR" sz="2000" dirty="0">
                <a:latin typeface="+mn-lt"/>
              </a:rPr>
              <a:t>»</a:t>
            </a:r>
            <a:endParaRPr lang="en-GB" altLang="el-GR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8288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Το Κοντσέρτο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Επικράτηση του σόλο-κοντσέρτου</a:t>
            </a:r>
          </a:p>
          <a:p>
            <a:pPr lvl="1"/>
            <a:r>
              <a:rPr lang="el-GR" altLang="el-GR" dirty="0"/>
              <a:t>Δεξιοτεχνική τάση</a:t>
            </a:r>
          </a:p>
          <a:p>
            <a:r>
              <a:rPr lang="el-GR" altLang="el-GR" dirty="0"/>
              <a:t>Κυρίως για πιάνο, δευτερευόντως για βιολί και ορχήστρα</a:t>
            </a:r>
          </a:p>
          <a:p>
            <a:r>
              <a:rPr lang="el-GR" altLang="el-GR" dirty="0"/>
              <a:t>Τα άλλα όργανα ακολουθούν σε απόσταση</a:t>
            </a:r>
          </a:p>
          <a:p>
            <a:endParaRPr lang="el-GR" sz="2400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987824" y="5821799"/>
            <a:ext cx="556395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l-GR" sz="2000" dirty="0">
                <a:latin typeface="+mn-lt"/>
              </a:rPr>
              <a:t>Mozart, </a:t>
            </a:r>
            <a:r>
              <a:rPr lang="el-GR" altLang="el-GR" sz="2000" dirty="0">
                <a:latin typeface="+mn-lt"/>
              </a:rPr>
              <a:t>Κοντσέρτο σε λα μείζονα, </a:t>
            </a:r>
            <a:r>
              <a:rPr lang="en-US" altLang="el-GR" sz="2000" dirty="0">
                <a:latin typeface="+mn-lt"/>
              </a:rPr>
              <a:t>KV 488, </a:t>
            </a:r>
            <a:r>
              <a:rPr lang="el-GR" altLang="el-GR" sz="2000" dirty="0">
                <a:latin typeface="+mn-lt"/>
              </a:rPr>
              <a:t>2ο μέρος</a:t>
            </a:r>
          </a:p>
        </p:txBody>
      </p:sp>
    </p:spTree>
    <p:extLst>
      <p:ext uri="{BB962C8B-B14F-4D97-AF65-F5344CB8AC3E}">
        <p14:creationId xmlns:p14="http://schemas.microsoft.com/office/powerpoint/2010/main" val="164156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</a:t>
            </a:r>
            <a:r>
              <a:rPr lang="el-GR" sz="2000" dirty="0" smtClean="0"/>
              <a:t>έκδοση</a:t>
            </a:r>
            <a:r>
              <a:rPr lang="en-US" sz="2000" dirty="0" smtClean="0"/>
              <a:t> 1.0</a:t>
            </a:r>
            <a:endParaRPr lang="el-GR" sz="2000" dirty="0"/>
          </a:p>
          <a:p>
            <a:pPr marL="0" indent="0">
              <a:buNone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Τα χρονικά όρια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1781</a:t>
            </a:r>
          </a:p>
          <a:p>
            <a:pPr lvl="1"/>
            <a:r>
              <a:rPr lang="en-US" altLang="el-GR" dirty="0"/>
              <a:t>Haydn, </a:t>
            </a:r>
            <a:r>
              <a:rPr lang="el-GR" altLang="el-GR" dirty="0"/>
              <a:t>κουαρτέτα </a:t>
            </a:r>
            <a:r>
              <a:rPr lang="en-US" altLang="el-GR" dirty="0"/>
              <a:t>op. 33 – </a:t>
            </a:r>
            <a:r>
              <a:rPr lang="el-GR" altLang="el-GR" dirty="0"/>
              <a:t>σε εντελώς νέο ύφος</a:t>
            </a:r>
            <a:r>
              <a:rPr lang="en-US" altLang="el-GR" dirty="0"/>
              <a:t> </a:t>
            </a:r>
            <a:r>
              <a:rPr lang="el-GR" altLang="el-GR" dirty="0"/>
              <a:t>(έναντι της προκλασικής </a:t>
            </a:r>
            <a:r>
              <a:rPr lang="el-GR" altLang="el-GR" dirty="0" err="1"/>
              <a:t>αιθητικής</a:t>
            </a:r>
            <a:r>
              <a:rPr lang="el-GR" altLang="el-GR" dirty="0"/>
              <a:t>)</a:t>
            </a:r>
          </a:p>
          <a:p>
            <a:pPr lvl="2"/>
            <a:r>
              <a:rPr lang="el-GR" altLang="el-GR" dirty="0"/>
              <a:t>Μίξη του </a:t>
            </a:r>
            <a:r>
              <a:rPr lang="en-US" altLang="el-GR" dirty="0"/>
              <a:t>stile </a:t>
            </a:r>
            <a:r>
              <a:rPr lang="en-US" altLang="el-GR" dirty="0" err="1"/>
              <a:t>galante</a:t>
            </a:r>
            <a:r>
              <a:rPr lang="en-US" altLang="el-GR" dirty="0"/>
              <a:t> </a:t>
            </a:r>
            <a:r>
              <a:rPr lang="el-GR" altLang="el-GR" dirty="0"/>
              <a:t>και του </a:t>
            </a:r>
            <a:r>
              <a:rPr lang="en-US" altLang="el-GR" dirty="0"/>
              <a:t>Sturm und </a:t>
            </a:r>
            <a:r>
              <a:rPr lang="en-US" altLang="el-GR" dirty="0" err="1"/>
              <a:t>Drang</a:t>
            </a:r>
            <a:endParaRPr lang="el-GR" altLang="el-GR" dirty="0"/>
          </a:p>
          <a:p>
            <a:pPr lvl="1"/>
            <a:r>
              <a:rPr lang="en-US" altLang="el-GR" dirty="0"/>
              <a:t>Mozart, </a:t>
            </a:r>
            <a:r>
              <a:rPr lang="el-GR" altLang="el-GR" dirty="0"/>
              <a:t>οριστική </a:t>
            </a:r>
            <a:r>
              <a:rPr lang="el-GR" altLang="el-GR" dirty="0" err="1"/>
              <a:t>εγκτάσταση</a:t>
            </a:r>
            <a:r>
              <a:rPr lang="el-GR" altLang="el-GR" dirty="0"/>
              <a:t> στη Βιέννη – λειτουργεί ως ανεξάρτητος καλλιτέχνης</a:t>
            </a:r>
          </a:p>
          <a:p>
            <a:r>
              <a:rPr lang="el-GR" altLang="el-GR" dirty="0"/>
              <a:t>1827</a:t>
            </a:r>
          </a:p>
          <a:p>
            <a:pPr lvl="1"/>
            <a:r>
              <a:rPr lang="el-GR" altLang="el-GR" dirty="0"/>
              <a:t>Έτος θανάτου του </a:t>
            </a:r>
            <a:r>
              <a:rPr lang="en-US" altLang="el-GR" dirty="0"/>
              <a:t>Beethoven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20744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err="1"/>
              <a:t>Copyright</a:t>
            </a:r>
            <a:r>
              <a:rPr lang="el-GR" sz="2000" dirty="0"/>
              <a:t> </a:t>
            </a:r>
            <a:r>
              <a:rPr lang="el-GR" sz="2000" dirty="0" err="1"/>
              <a:t>Εθνικόν</a:t>
            </a:r>
            <a:r>
              <a:rPr lang="el-GR" sz="2000" dirty="0"/>
              <a:t> και </a:t>
            </a:r>
            <a:r>
              <a:rPr lang="el-GR" sz="2000" dirty="0" err="1"/>
              <a:t>Καποδιστριακόν</a:t>
            </a:r>
            <a:r>
              <a:rPr lang="el-GR" sz="2000" dirty="0"/>
              <a:t> </a:t>
            </a:r>
            <a:r>
              <a:rPr lang="el-GR" sz="2000" dirty="0" err="1"/>
              <a:t>Πανεπιστήμιον</a:t>
            </a:r>
            <a:r>
              <a:rPr lang="el-GR" sz="2000" dirty="0"/>
              <a:t> Αθηνών, Νικόλαος </a:t>
            </a:r>
            <a:r>
              <a:rPr lang="el-GR" sz="2000" dirty="0" err="1"/>
              <a:t>Mαλιάρας</a:t>
            </a:r>
            <a:r>
              <a:rPr lang="el-GR" sz="2000" dirty="0"/>
              <a:t>, 2015. Νικόλαος </a:t>
            </a:r>
            <a:r>
              <a:rPr lang="el-GR" sz="2000" dirty="0" err="1"/>
              <a:t>Μαλιάρας</a:t>
            </a:r>
            <a:r>
              <a:rPr lang="el-GR" sz="2000" dirty="0"/>
              <a:t>. «Συνοπτική Ιστορία της Ευρωπαϊκής Μουσικής. </a:t>
            </a:r>
            <a:r>
              <a:rPr lang="el-GR" sz="2000" dirty="0" smtClean="0"/>
              <a:t>Κλασική Περίοδος». </a:t>
            </a:r>
            <a:r>
              <a:rPr lang="el-GR" sz="2000" dirty="0"/>
              <a:t>Έκδοση: 1.0. Αθήνα 2015. Διαθέσιμο από τη δικτυακή διεύθυνση: http://opencourses.uoa.gr/courses/MUSIC100/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Χαρακτηριστικά</a:t>
            </a:r>
            <a:br>
              <a:rPr lang="el-GR" altLang="el-GR" dirty="0"/>
            </a:br>
            <a:r>
              <a:rPr lang="el-GR" altLang="el-GR" dirty="0"/>
              <a:t>του Κλασικού Ύφους - 1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l-GR" altLang="el-GR" sz="2400" dirty="0"/>
              <a:t>Δράση και δραματικότητα - αίσθηση θεατρικότητας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Ζωντανά, πραγματικά και εναλλασσόμενα συναισθήματα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Οι αντιθέσεις και η ισορροπία τους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Η έκπληξη και το απρόσμενο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Επιδιώκεται συνειδητά η ισορροπία μεταξύ φόρμας και περιεχομένου</a:t>
            </a:r>
          </a:p>
        </p:txBody>
      </p:sp>
    </p:spTree>
    <p:extLst>
      <p:ext uri="{BB962C8B-B14F-4D97-AF65-F5344CB8AC3E}">
        <p14:creationId xmlns:p14="http://schemas.microsoft.com/office/powerpoint/2010/main" val="413877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Χαρακτηριστικά</a:t>
            </a:r>
            <a:br>
              <a:rPr lang="el-GR" altLang="el-GR" dirty="0"/>
            </a:br>
            <a:r>
              <a:rPr lang="el-GR" altLang="el-GR" dirty="0"/>
              <a:t> του Κλασικού Ύφους - 2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l-GR" altLang="el-GR" sz="2400" dirty="0"/>
              <a:t>Η αίσθηση του ακριβούς, ξεκάθαρου, αυτονόητου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Έλλειψη του λόγιου ή του επιτηδευμένου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Απλότητα και ταυτόχρονα ωριμότητα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Οικονομία των μέσων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Η μελωδία απορρέει από την αρμονία και αντίστροφα</a:t>
            </a:r>
          </a:p>
          <a:p>
            <a:pPr>
              <a:lnSpc>
                <a:spcPct val="90000"/>
              </a:lnSpc>
            </a:pPr>
            <a:r>
              <a:rPr lang="el-GR" altLang="el-GR" sz="2400" dirty="0"/>
              <a:t>Ασυνέχεια της μουσικής</a:t>
            </a:r>
          </a:p>
          <a:p>
            <a:pPr>
              <a:lnSpc>
                <a:spcPct val="90000"/>
              </a:lnSpc>
            </a:pPr>
            <a:endParaRPr lang="el-GR" altLang="el-GR" sz="2400" dirty="0"/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96988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Χαρακτηριστικά</a:t>
            </a:r>
            <a:br>
              <a:rPr lang="el-GR" altLang="el-GR" dirty="0"/>
            </a:br>
            <a:r>
              <a:rPr lang="el-GR" altLang="el-GR" dirty="0"/>
              <a:t> του Κλασικού Ύφους - </a:t>
            </a:r>
            <a:r>
              <a:rPr lang="en-US" altLang="el-GR" dirty="0"/>
              <a:t>3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Φραστική δομή πιο πολύπλοκη</a:t>
            </a:r>
          </a:p>
          <a:p>
            <a:pPr lvl="1"/>
            <a:r>
              <a:rPr lang="el-GR" altLang="el-GR" dirty="0"/>
              <a:t>Με κρυφές εντάσεις που καταλύουν τα εσωτερικά όρια των κανονικών τετραμέτρων</a:t>
            </a:r>
          </a:p>
          <a:p>
            <a:pPr lvl="1"/>
            <a:r>
              <a:rPr lang="el-GR" altLang="el-GR" dirty="0"/>
              <a:t>Εκλέπτυνση των φράσεων</a:t>
            </a:r>
          </a:p>
          <a:p>
            <a:r>
              <a:rPr lang="el-GR" altLang="el-GR" dirty="0"/>
              <a:t>Αρμονία γεμάτη απρόσμενες μεταβάσεις</a:t>
            </a:r>
          </a:p>
          <a:p>
            <a:r>
              <a:rPr lang="el-GR" altLang="el-GR" dirty="0"/>
              <a:t>Μετρική δομή που υπερβαίνει τα ισχυρά και τα ασθενή του μέτρου</a:t>
            </a:r>
          </a:p>
          <a:p>
            <a:endParaRPr lang="el-GR" altLang="el-GR" dirty="0"/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07087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Χαρακτηριστικά</a:t>
            </a:r>
            <a:br>
              <a:rPr lang="el-GR" altLang="el-GR" dirty="0"/>
            </a:br>
            <a:r>
              <a:rPr lang="el-GR" altLang="el-GR" dirty="0"/>
              <a:t> του Κλασικού Ύφους - 4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l-GR" altLang="el-GR" dirty="0"/>
              <a:t>Ο ρυθμός ως το πιο αναγνωρίσιμο στοιχείο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Η ρυθμική προσωπικότητα των μοτίβων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Θέματα που σχηματίζονται από μικρά χαρακτηριστικά μοτίβα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Παραμένουν πάντα αναγνωρίσιμα 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Κυρίως μέσω της ρυθμικής τους προσωπικότητας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Αντιπροσωπεύουν παντού το θέμα</a:t>
            </a:r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01717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Αρχή των αντιθέσεων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l-GR" altLang="el-GR" dirty="0"/>
              <a:t>Αντιθέσεις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δυναμικές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ρυθμικές - μετρικές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θεματικές - </a:t>
            </a:r>
            <a:r>
              <a:rPr lang="el-GR" altLang="el-GR" dirty="0" err="1"/>
              <a:t>μοτιβικές</a:t>
            </a:r>
            <a:endParaRPr lang="el-GR" altLang="el-GR" dirty="0"/>
          </a:p>
          <a:p>
            <a:pPr lvl="1">
              <a:lnSpc>
                <a:spcPct val="90000"/>
              </a:lnSpc>
            </a:pPr>
            <a:r>
              <a:rPr lang="el-GR" altLang="el-GR" dirty="0"/>
              <a:t>μελωδικές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αρμονικές - τονικές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μορφολογικές</a:t>
            </a:r>
          </a:p>
          <a:p>
            <a:pPr lvl="1">
              <a:lnSpc>
                <a:spcPct val="90000"/>
              </a:lnSpc>
            </a:pPr>
            <a:r>
              <a:rPr lang="el-GR" altLang="el-GR" dirty="0"/>
              <a:t>υφολογικές</a:t>
            </a:r>
            <a:r>
              <a:rPr lang="en-US" altLang="el-GR" dirty="0"/>
              <a:t> </a:t>
            </a:r>
            <a:r>
              <a:rPr lang="el-GR" altLang="el-GR" dirty="0"/>
              <a:t>κ.α.</a:t>
            </a:r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19066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l-GR" dirty="0" smtClean="0"/>
              <a:t>Mozart</a:t>
            </a:r>
            <a:r>
              <a:rPr lang="en-US" altLang="el-GR" dirty="0"/>
              <a:t>, </a:t>
            </a:r>
            <a:r>
              <a:rPr lang="el-GR" altLang="el-GR" dirty="0"/>
              <a:t>Κουαρτέτο εγχόρδων </a:t>
            </a:r>
            <a:r>
              <a:rPr lang="en-US" altLang="el-GR" dirty="0"/>
              <a:t>KV 465 </a:t>
            </a:r>
            <a:r>
              <a:rPr lang="el-GR" altLang="el-GR" dirty="0"/>
              <a:t>σε ντο μείζονα (</a:t>
            </a:r>
            <a:r>
              <a:rPr lang="el-GR" altLang="el-GR" dirty="0" smtClean="0"/>
              <a:t>των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l-GR" sz="2800" dirty="0"/>
          </a:p>
          <a:p>
            <a:pPr>
              <a:buFontTx/>
              <a:buChar char="•"/>
            </a:pPr>
            <a:r>
              <a:rPr lang="el-GR" altLang="el-GR" sz="2800" dirty="0" smtClean="0"/>
              <a:t>Πλούσια </a:t>
            </a:r>
            <a:r>
              <a:rPr lang="el-GR" altLang="el-GR" sz="2800" dirty="0"/>
              <a:t>και απρόσμενη αρμονική γλώσσα</a:t>
            </a:r>
          </a:p>
          <a:p>
            <a:pPr>
              <a:buFontTx/>
              <a:buChar char="•"/>
            </a:pPr>
            <a:endParaRPr lang="el-GR" altLang="el-GR" sz="2800" dirty="0"/>
          </a:p>
          <a:p>
            <a:pPr>
              <a:buFontTx/>
              <a:buChar char="•"/>
            </a:pPr>
            <a:r>
              <a:rPr lang="el-GR" altLang="el-GR" sz="2800" dirty="0"/>
              <a:t>Δυναμικές αντιθέσεις</a:t>
            </a:r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82395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771ACCE5-3E29-45C3-ACEE-02DDF47528B1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1591</TotalTime>
  <Words>1329</Words>
  <Application>Microsoft Office PowerPoint</Application>
  <PresentationFormat>Προβολή στην οθόνη (4:3)</PresentationFormat>
  <Paragraphs>266</Paragraphs>
  <Slides>32</Slides>
  <Notes>32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32</vt:i4>
      </vt:variant>
    </vt:vector>
  </HeadingPairs>
  <TitlesOfParts>
    <vt:vector size="38" baseType="lpstr">
      <vt:lpstr>ＭＳ Ｐゴシック</vt:lpstr>
      <vt:lpstr>Arial</vt:lpstr>
      <vt:lpstr>Calibri</vt:lpstr>
      <vt:lpstr>Times New Roman</vt:lpstr>
      <vt:lpstr>Wingdings</vt:lpstr>
      <vt:lpstr>Θέμα του Office</vt:lpstr>
      <vt:lpstr>Ιστορία της Μουσικής</vt:lpstr>
      <vt:lpstr>Ο όρος «κλασικός»</vt:lpstr>
      <vt:lpstr>Τα χρονικά όρια</vt:lpstr>
      <vt:lpstr>Χαρακτηριστικά του Κλασικού Ύφους - 1</vt:lpstr>
      <vt:lpstr>Χαρακτηριστικά  του Κλασικού Ύφους - 2</vt:lpstr>
      <vt:lpstr>Χαρακτηριστικά  του Κλασικού Ύφους - 3</vt:lpstr>
      <vt:lpstr>Χαρακτηριστικά  του Κλασικού Ύφους - 4</vt:lpstr>
      <vt:lpstr>Αρχή των αντιθέσεων</vt:lpstr>
      <vt:lpstr>Mozart, Κουαρτέτο εγχόρδων KV 465 σε ντο μείζονα (των</vt:lpstr>
      <vt:lpstr>Haydn, Συμφωνία αρ. 88 σε σολ μείζονα, finale (allegro con spirito)</vt:lpstr>
      <vt:lpstr>Οι τρεις κλασικοί</vt:lpstr>
      <vt:lpstr>Η Όπερα -1</vt:lpstr>
      <vt:lpstr>Η Όπερα - 2</vt:lpstr>
      <vt:lpstr>Η Όπερα - 3</vt:lpstr>
      <vt:lpstr>Ορατόριο και  Εκκλησιαστική Μουσική</vt:lpstr>
      <vt:lpstr>Οργανική μουσική – η σονάτα</vt:lpstr>
      <vt:lpstr>Φόρμα Σονάτας</vt:lpstr>
      <vt:lpstr>Φόρμα σονάτας, χαρακτηριστικά</vt:lpstr>
      <vt:lpstr>Μουσική Δωματίου – Σονάτα - 1</vt:lpstr>
      <vt:lpstr>Μουσική Δωματίου – Σονάτα - 2</vt:lpstr>
      <vt:lpstr>Μουσική Δωματίου -Κουαρτέτο</vt:lpstr>
      <vt:lpstr>Η Συμφωνία – Haydn, Mozart</vt:lpstr>
      <vt:lpstr>Η Συμφωνία -Beethoven</vt:lpstr>
      <vt:lpstr>Η Ουβερτούρα</vt:lpstr>
      <vt:lpstr>Το Κοντσέρτο</vt:lpstr>
      <vt:lpstr>Τέλος Ενότητας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Fotis</cp:lastModifiedBy>
  <cp:revision>188</cp:revision>
  <dcterms:created xsi:type="dcterms:W3CDTF">2012-09-06T09:03:05Z</dcterms:created>
  <dcterms:modified xsi:type="dcterms:W3CDTF">2015-05-07T16:51:52Z</dcterms:modified>
</cp:coreProperties>
</file>