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0"/>
  </p:notesMasterIdLst>
  <p:sldIdLst>
    <p:sldId id="359" r:id="rId3"/>
    <p:sldId id="371" r:id="rId4"/>
    <p:sldId id="372" r:id="rId5"/>
    <p:sldId id="373"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 id="388" r:id="rId20"/>
    <p:sldId id="389" r:id="rId21"/>
    <p:sldId id="360" r:id="rId22"/>
    <p:sldId id="361" r:id="rId23"/>
    <p:sldId id="362" r:id="rId24"/>
    <p:sldId id="363" r:id="rId25"/>
    <p:sldId id="364" r:id="rId26"/>
    <p:sldId id="370" r:id="rId27"/>
    <p:sldId id="293" r:id="rId28"/>
    <p:sldId id="390" r:id="rId29"/>
  </p:sldIdLst>
  <p:sldSz cx="9144000" cy="6858000" type="screen4x3"/>
  <p:notesSz cx="6858000" cy="9144000"/>
  <p:custDataLst>
    <p:tags r:id="rId3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71"/>
            <p14:sldId id="372"/>
            <p14:sldId id="373"/>
            <p14:sldId id="374"/>
            <p14:sldId id="375"/>
            <p14:sldId id="376"/>
            <p14:sldId id="377"/>
            <p14:sldId id="378"/>
            <p14:sldId id="379"/>
            <p14:sldId id="380"/>
            <p14:sldId id="381"/>
            <p14:sldId id="382"/>
            <p14:sldId id="383"/>
            <p14:sldId id="384"/>
            <p14:sldId id="385"/>
            <p14:sldId id="386"/>
            <p14:sldId id="388"/>
            <p14:sldId id="389"/>
            <p14:sldId id="360"/>
            <p14:sldId id="361"/>
            <p14:sldId id="362"/>
            <p14:sldId id="363"/>
            <p14:sldId id="364"/>
            <p14:sldId id="370"/>
          </p14:sldIdLst>
        </p14:section>
        <p14:section name="Untitled Section" id="{0F1CB131-A6BD-43D0-B8D4-1F27CEF7A05E}">
          <p14:sldIdLst>
            <p14:sldId id="293"/>
            <p14:sldId id="39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112" d="100"/>
          <a:sy n="112" d="100"/>
        </p:scale>
        <p:origin x="-4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23</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24</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25</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σε θέματα ιδεολογίας </a:t>
            </a:r>
            <a:r>
              <a:rPr lang="en-GB" sz="1000" dirty="0" smtClean="0">
                <a:solidFill>
                  <a:srgbClr val="5075BC"/>
                </a:solidFill>
              </a:rPr>
              <a:t>-</a:t>
            </a:r>
            <a:r>
              <a:rPr lang="en-GB" sz="1000" baseline="0" dirty="0" smtClean="0">
                <a:solidFill>
                  <a:srgbClr val="5075BC"/>
                </a:solidFill>
              </a:rPr>
              <a:t> </a:t>
            </a:r>
            <a:r>
              <a:rPr lang="el-GR" sz="1000" dirty="0" smtClean="0">
                <a:solidFill>
                  <a:srgbClr val="5075BC"/>
                </a:solidFill>
              </a:rPr>
              <a:t>Διευκρινίσεις όρων</a:t>
            </a:r>
            <a:endParaRPr lang="el-GR" sz="1000" dirty="0" smtClean="0">
              <a:solidFill>
                <a:srgbClr val="5075BC"/>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σε θέματα ιδεολογίας - Διευκρινίσεις όρων</a:t>
            </a:r>
          </a:p>
        </p:txBody>
      </p:sp>
      <p:pic>
        <p:nvPicPr>
          <p:cNvPr id="6" name="Picture 5" descr="[DECORATIV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σε θέματα ιδεολογίας - Διευκρινίσεις όρων</a:t>
            </a:r>
          </a:p>
        </p:txBody>
      </p:sp>
      <p:pic>
        <p:nvPicPr>
          <p:cNvPr id="7" name="Picture 6" descr="[DECORATIV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σε θέματα ιδεολογίας </a:t>
            </a:r>
            <a:r>
              <a:rPr lang="en-GB" sz="1000" dirty="0" smtClean="0">
                <a:solidFill>
                  <a:srgbClr val="5075BC"/>
                </a:solidFill>
              </a:rPr>
              <a:t>-</a:t>
            </a:r>
            <a:r>
              <a:rPr lang="en-GB" sz="1000" baseline="0" dirty="0" smtClean="0">
                <a:solidFill>
                  <a:srgbClr val="5075BC"/>
                </a:solidFill>
              </a:rPr>
              <a:t> </a:t>
            </a:r>
            <a:r>
              <a:rPr lang="el-GR" sz="1000" dirty="0" smtClean="0">
                <a:solidFill>
                  <a:srgbClr val="5075BC"/>
                </a:solidFill>
              </a:rPr>
              <a:t>Διευκρινίσεις όρων</a:t>
            </a:r>
            <a:endParaRPr lang="el-GR" sz="1000" dirty="0" smtClean="0">
              <a:solidFill>
                <a:srgbClr val="5075BC"/>
              </a:solidFill>
            </a:endParaRPr>
          </a:p>
        </p:txBody>
      </p:sp>
      <p:pic>
        <p:nvPicPr>
          <p:cNvPr id="9" name="Picture 8" descr="[DECORATIV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σε θέματα ιδεολογίας </a:t>
            </a:r>
            <a:r>
              <a:rPr lang="en-GB" sz="1000" dirty="0" smtClean="0">
                <a:solidFill>
                  <a:srgbClr val="5075BC"/>
                </a:solidFill>
              </a:rPr>
              <a:t>-</a:t>
            </a:r>
            <a:r>
              <a:rPr lang="en-GB" sz="1000" baseline="0" dirty="0" smtClean="0">
                <a:solidFill>
                  <a:srgbClr val="5075BC"/>
                </a:solidFill>
              </a:rPr>
              <a:t> </a:t>
            </a:r>
            <a:r>
              <a:rPr lang="el-GR" sz="1000" dirty="0" smtClean="0">
                <a:solidFill>
                  <a:srgbClr val="5075BC"/>
                </a:solidFill>
              </a:rPr>
              <a:t>Διευκρινίσεις όρων</a:t>
            </a:r>
            <a:endParaRPr lang="el-GR" sz="1000" dirty="0" smtClean="0">
              <a:solidFill>
                <a:srgbClr val="5075BC"/>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σε θέματα ιδεολογίας </a:t>
            </a:r>
            <a:r>
              <a:rPr lang="en-GB" sz="1000" dirty="0" smtClean="0">
                <a:solidFill>
                  <a:srgbClr val="5075BC"/>
                </a:solidFill>
              </a:rPr>
              <a:t>-</a:t>
            </a:r>
            <a:r>
              <a:rPr lang="en-GB" sz="1000" baseline="0" dirty="0" smtClean="0">
                <a:solidFill>
                  <a:srgbClr val="5075BC"/>
                </a:solidFill>
              </a:rPr>
              <a:t> </a:t>
            </a:r>
            <a:r>
              <a:rPr lang="el-GR" sz="1000" dirty="0" smtClean="0">
                <a:solidFill>
                  <a:srgbClr val="5075BC"/>
                </a:solidFill>
              </a:rPr>
              <a:t>Διευκρινίσεις όρων</a:t>
            </a:r>
            <a:endParaRPr lang="el-GR" sz="1000" dirty="0" smtClean="0">
              <a:solidFill>
                <a:srgbClr val="5075BC"/>
              </a:solidFill>
            </a:endParaRPr>
          </a:p>
        </p:txBody>
      </p:sp>
      <p:pic>
        <p:nvPicPr>
          <p:cNvPr id="8" name="Picture 7" descr="[DECORATIV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σε θέματα ιδεολογίας </a:t>
            </a:r>
            <a:r>
              <a:rPr lang="en-GB" sz="1000" dirty="0" smtClean="0">
                <a:solidFill>
                  <a:srgbClr val="5075BC"/>
                </a:solidFill>
              </a:rPr>
              <a:t>-</a:t>
            </a:r>
            <a:r>
              <a:rPr lang="en-GB" sz="1000" baseline="0" dirty="0" smtClean="0">
                <a:solidFill>
                  <a:srgbClr val="5075BC"/>
                </a:solidFill>
              </a:rPr>
              <a:t> </a:t>
            </a:r>
            <a:r>
              <a:rPr lang="el-GR" sz="1000" dirty="0" smtClean="0">
                <a:solidFill>
                  <a:srgbClr val="5075BC"/>
                </a:solidFill>
              </a:rPr>
              <a:t>Διευκρινίσεις όρων</a:t>
            </a:r>
            <a:endParaRPr lang="el-GR" sz="1000" dirty="0" smtClean="0">
              <a:solidFill>
                <a:srgbClr val="5075BC"/>
              </a:solidFill>
            </a:endParaRPr>
          </a:p>
        </p:txBody>
      </p:sp>
      <p:pic>
        <p:nvPicPr>
          <p:cNvPr id="7" name="Picture 6" descr="[DECORATIV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hyperlink" Target="http://opencourses.uoa.gr/courses/ECD3/"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2.png"/><Relationship Id="rId4" Type="http://schemas.openxmlformats.org/officeDocument/2006/relationships/hyperlink" Target="%5b1%5d%20http:/creativecommons.org/licenses/by-nc-sa/4.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biblionet.gr/book/48195/%CE%A4%CF%81%CE%B9%CE%B2%CE%B9%CE%B6%CE%AC%CF%82,_%CE%95%CF%85%CE%B3%CE%AD%CE%BD%CE%B9%CE%BF%CF%82/%CE%9F_%CE%B6%CF%8C%CF%81%CE%B9%CE%BA%CE%BF%CF%82_%CE%B4%CE%B5%CF%83%CE%BC%CE%BF%CF%86%CF%8D%CE%BB%CE%B1%CE%BA%CE%B1%CF%82" TargetMode="External"/><Relationship Id="rId3" Type="http://schemas.openxmlformats.org/officeDocument/2006/relationships/notesSlide" Target="../notesSlides/notesSlide8.xml"/><Relationship Id="rId7" Type="http://schemas.openxmlformats.org/officeDocument/2006/relationships/hyperlink" Target="http://www.finosfilm.com/site/photos/movies/37/Photos/photo25_7972814e93e7e20f69ff58278233661d_L.jpg" TargetMode="Externa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www.coloribus.com/adsarchive/directmarketing/dragonet-diving-plastic-bag-8145205/" TargetMode="External"/><Relationship Id="rId5" Type="http://schemas.openxmlformats.org/officeDocument/2006/relationships/hyperlink" Target="http://www.biblionet.gr/book/45052/%CE%9C%CE%B9%CF%87%CE%B1%CE%BB%CE%BF%CF%80%CE%BF%CF%8D%CE%BB%CE%BF%CF%85,_%CE%91%CE%BC%CE%AC%CE%BD%CF%84%CE%B1/%CE%93%CE%B9%CE%B1%CF%84%CE%AF_%CE%B3%CE%B5%CE%BD%CE%BD%CE%AE%CE%B8%CE%B7%CE%BA%CE%B1" TargetMode="External"/><Relationship Id="rId4" Type="http://schemas.openxmlformats.org/officeDocument/2006/relationships/hyperlink" Target="https://models.com/work/tom-ford-tom-ford-for-men-fragrance-2008"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www.talcmag.gr/vivlio/ta-dyo-mikra-ayga/" TargetMode="External"/><Relationship Id="rId5" Type="http://schemas.openxmlformats.org/officeDocument/2006/relationships/hyperlink" Target="http://www.biblionet.gr/book/105080/%CE%A0%CE%B9%CE%B8%CE%B1%CF%81%CE%BF%CF%8D%CE%BB%CE%B9%CE%BF%CF%85,_%CE%A3%CF%84%CE%AD%CE%BB%CE%BB%CE%B1/%CE%9B%CE%B1%CF%8A%CE%BA%CE%AC_%CF%80%CE%B1%CF%81%CE%B1%CE%BC%CF%8D%CE%B8%CE%B9%CE%B1_%CF%84%CE%B7%CF%82_%CE%9A%CF%81%CE%AE%CF%84%CE%B7%CF%82" TargetMode="External"/><Relationship Id="rId4" Type="http://schemas.openxmlformats.org/officeDocument/2006/relationships/hyperlink" Target="http://www.impawards.com/tv/sex_and_the_city_ver2.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normAutofit/>
          </a:bodyPr>
          <a:lstStyle/>
          <a:p>
            <a:r>
              <a:rPr lang="el-GR" sz="4000" dirty="0" smtClean="0"/>
              <a:t>Ιδεολογία </a:t>
            </a:r>
            <a:r>
              <a:rPr lang="el-GR" sz="4000" dirty="0"/>
              <a:t>στην Παιδική </a:t>
            </a:r>
            <a:r>
              <a:rPr lang="el-GR" sz="4000" dirty="0" smtClean="0"/>
              <a:t>Λογοτεχνία</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1: </a:t>
            </a:r>
            <a:r>
              <a:rPr lang="el-GR" sz="2800" dirty="0" smtClean="0">
                <a:latin typeface="+mj-lt"/>
                <a:ea typeface="+mj-ea"/>
                <a:cs typeface="+mj-cs"/>
              </a:rPr>
              <a:t>Εισαγωγή σε θέματα ιδεολογίας</a:t>
            </a:r>
            <a:r>
              <a:rPr lang="en-GB" sz="2800" dirty="0" smtClean="0">
                <a:latin typeface="+mj-lt"/>
                <a:ea typeface="+mj-ea"/>
                <a:cs typeface="+mj-cs"/>
              </a:rPr>
              <a:t> – </a:t>
            </a:r>
            <a:br>
              <a:rPr lang="en-GB" sz="2800" dirty="0" smtClean="0">
                <a:latin typeface="+mj-lt"/>
                <a:ea typeface="+mj-ea"/>
                <a:cs typeface="+mj-cs"/>
              </a:rPr>
            </a:br>
            <a:r>
              <a:rPr lang="el-GR" sz="2800" dirty="0" smtClean="0">
                <a:latin typeface="+mj-lt"/>
                <a:ea typeface="+mj-ea"/>
                <a:cs typeface="+mj-cs"/>
              </a:rPr>
              <a:t>Διευκρινίσεις </a:t>
            </a:r>
            <a:r>
              <a:rPr lang="el-GR" sz="2800" dirty="0">
                <a:latin typeface="+mj-lt"/>
                <a:ea typeface="+mj-ea"/>
                <a:cs typeface="+mj-cs"/>
              </a:rPr>
              <a:t>όρων</a:t>
            </a:r>
            <a:endParaRPr lang="el-GR" sz="2800" dirty="0" smtClean="0"/>
          </a:p>
          <a:p>
            <a:pPr fontAlgn="auto">
              <a:spcAft>
                <a:spcPts val="0"/>
              </a:spcAft>
              <a:defRPr/>
            </a:pPr>
            <a:endParaRPr lang="el-GR" sz="20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Φορείς Ιδεολογίας: </a:t>
            </a:r>
            <a:br>
              <a:rPr lang="el-GR" dirty="0"/>
            </a:br>
            <a:r>
              <a:rPr lang="el-GR" dirty="0" err="1"/>
              <a:t>Περικειμενικά</a:t>
            </a:r>
            <a:r>
              <a:rPr lang="el-GR" dirty="0"/>
              <a:t> Στοιχεία </a:t>
            </a:r>
            <a:r>
              <a:rPr lang="el-GR" dirty="0" smtClean="0"/>
              <a:t>(2/3</a:t>
            </a:r>
            <a:r>
              <a:rPr lang="el-GR" dirty="0"/>
              <a:t>)</a:t>
            </a:r>
            <a:endParaRPr lang="el-GR" dirty="0"/>
          </a:p>
        </p:txBody>
      </p:sp>
      <p:sp>
        <p:nvSpPr>
          <p:cNvPr id="3" name="Content Placeholder 2"/>
          <p:cNvSpPr>
            <a:spLocks noGrp="1"/>
          </p:cNvSpPr>
          <p:nvPr>
            <p:ph sz="half" idx="1"/>
          </p:nvPr>
        </p:nvSpPr>
        <p:spPr/>
        <p:txBody>
          <a:bodyPr/>
          <a:lstStyle/>
          <a:p>
            <a:pPr marL="0" indent="0">
              <a:buNone/>
            </a:pPr>
            <a:r>
              <a:rPr lang="el-GR" dirty="0" smtClean="0"/>
              <a:t>Στην περίπτωση της γραφής της λέξης αυτής η </a:t>
            </a:r>
            <a:r>
              <a:rPr lang="el-GR" dirty="0"/>
              <a:t>χρήση του κεφαλαίου δεν υπαγορεύεται από τη γραμματική, αλλά από την … ιδεολογία. </a:t>
            </a:r>
          </a:p>
          <a:p>
            <a:endParaRPr lang="el-GR" dirty="0"/>
          </a:p>
        </p:txBody>
      </p:sp>
      <p:sp>
        <p:nvSpPr>
          <p:cNvPr id="4" name="Content Placeholder 3"/>
          <p:cNvSpPr>
            <a:spLocks noGrp="1"/>
          </p:cNvSpPr>
          <p:nvPr>
            <p:ph sz="half" idx="2"/>
          </p:nvPr>
        </p:nvSpPr>
        <p:spPr/>
        <p:txBody>
          <a:bodyPr/>
          <a:lstStyle/>
          <a:p>
            <a:pPr>
              <a:buFont typeface="Arial" charset="0"/>
              <a:buChar char="•"/>
            </a:pPr>
            <a:r>
              <a:rPr lang="el-GR" altLang="en-US" dirty="0"/>
              <a:t>θεός</a:t>
            </a:r>
          </a:p>
          <a:p>
            <a:pPr>
              <a:buFont typeface="Arial" charset="0"/>
              <a:buChar char="•"/>
            </a:pPr>
            <a:r>
              <a:rPr lang="el-GR" altLang="en-US" dirty="0"/>
              <a:t>ΘΕΟΣ</a:t>
            </a:r>
          </a:p>
          <a:p>
            <a:pPr>
              <a:buFont typeface="Arial" charset="0"/>
              <a:buChar char="•"/>
            </a:pPr>
            <a:r>
              <a:rPr lang="el-GR" altLang="en-US" dirty="0"/>
              <a:t>Θεός</a:t>
            </a:r>
          </a:p>
          <a:p>
            <a:endParaRPr lang="el-GR" dirty="0"/>
          </a:p>
        </p:txBody>
      </p:sp>
    </p:spTree>
    <p:extLst>
      <p:ext uri="{BB962C8B-B14F-4D97-AF65-F5344CB8AC3E}">
        <p14:creationId xmlns:p14="http://schemas.microsoft.com/office/powerpoint/2010/main" val="2748314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Φορείς Ιδεολογίας: </a:t>
            </a:r>
            <a:br>
              <a:rPr lang="el-GR" dirty="0"/>
            </a:br>
            <a:r>
              <a:rPr lang="el-GR" dirty="0" err="1"/>
              <a:t>Περικειμενικά</a:t>
            </a:r>
            <a:r>
              <a:rPr lang="el-GR" dirty="0"/>
              <a:t> Στοιχεία </a:t>
            </a:r>
            <a:r>
              <a:rPr lang="el-GR" dirty="0" smtClean="0"/>
              <a:t>(3/3</a:t>
            </a:r>
            <a:r>
              <a:rPr lang="el-GR" dirty="0"/>
              <a:t>)</a:t>
            </a:r>
            <a:endParaRPr lang="el-GR" dirty="0"/>
          </a:p>
        </p:txBody>
      </p:sp>
      <p:sp>
        <p:nvSpPr>
          <p:cNvPr id="3" name="Content Placeholder 2"/>
          <p:cNvSpPr>
            <a:spLocks noGrp="1"/>
          </p:cNvSpPr>
          <p:nvPr>
            <p:ph sz="half" idx="1"/>
          </p:nvPr>
        </p:nvSpPr>
        <p:spPr/>
        <p:txBody>
          <a:bodyPr/>
          <a:lstStyle/>
          <a:p>
            <a:pPr marL="0" indent="0">
              <a:buNone/>
            </a:pPr>
            <a:r>
              <a:rPr lang="el-GR" dirty="0" smtClean="0"/>
              <a:t>Μερικές </a:t>
            </a:r>
            <a:r>
              <a:rPr lang="el-GR" dirty="0"/>
              <a:t>φορές στη διαμόρφωση του μηνύματος συμβάλλει όχι μόνο το κείμενο (λεκτικό ή οπτικό), αλλά και το … αντικείμενο πάνω στο οποίο φιλοξενείται.  </a:t>
            </a:r>
          </a:p>
          <a:p>
            <a:endParaRPr lang="el-GR" dirty="0"/>
          </a:p>
        </p:txBody>
      </p:sp>
      <p:pic>
        <p:nvPicPr>
          <p:cNvPr id="5" name="3 - Εικόνα" descr="Πλαστική σακούλα με οικολογικό μήνυμα"/>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a:stretch/>
        </p:blipFill>
        <p:spPr bwMode="auto">
          <a:xfrm>
            <a:off x="5076056" y="1772816"/>
            <a:ext cx="3364798" cy="389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23656" y="5301208"/>
            <a:ext cx="552400" cy="360040"/>
          </a:xfrm>
          <a:prstGeom prst="rect">
            <a:avLst/>
          </a:prstGeom>
        </p:spPr>
        <p:txBody>
          <a:bodyPr vert="horz" wrap="square" lIns="91440" tIns="45720" rIns="91440" bIns="45720" rtlCol="0" anchor="ctr">
            <a:noAutofit/>
          </a:bodyPr>
          <a:lstStyle/>
          <a:p>
            <a:pPr algn="r"/>
            <a:r>
              <a:rPr lang="el-GR" b="1" dirty="0" smtClean="0">
                <a:latin typeface="+mj-lt"/>
              </a:rPr>
              <a:t>[3]</a:t>
            </a:r>
            <a:endParaRPr lang="el-GR" b="1" dirty="0" smtClean="0">
              <a:latin typeface="+mj-lt"/>
            </a:endParaRPr>
          </a:p>
        </p:txBody>
      </p:sp>
    </p:spTree>
    <p:custDataLst>
      <p:tags r:id="rId1"/>
    </p:custDataLst>
    <p:extLst>
      <p:ext uri="{BB962C8B-B14F-4D97-AF65-F5344CB8AC3E}">
        <p14:creationId xmlns:p14="http://schemas.microsoft.com/office/powerpoint/2010/main" val="91049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Ατομική και συλλογική ιδεολογία</a:t>
            </a:r>
          </a:p>
        </p:txBody>
      </p:sp>
      <p:sp>
        <p:nvSpPr>
          <p:cNvPr id="3" name="Content Placeholder 2"/>
          <p:cNvSpPr>
            <a:spLocks noGrp="1"/>
          </p:cNvSpPr>
          <p:nvPr>
            <p:ph sz="half" idx="1"/>
          </p:nvPr>
        </p:nvSpPr>
        <p:spPr/>
        <p:txBody>
          <a:bodyPr/>
          <a:lstStyle/>
          <a:p>
            <a:pPr marL="0" indent="0">
              <a:buNone/>
            </a:pPr>
            <a:r>
              <a:rPr lang="el-GR" b="1" dirty="0"/>
              <a:t>Ατομική</a:t>
            </a:r>
            <a:r>
              <a:rPr lang="el-GR" dirty="0"/>
              <a:t> είναι η ιδεολογία που διαμορφώνει το άτομο. Π.χ. οι απόψεις του απέναντι στους μετανάστες. </a:t>
            </a:r>
          </a:p>
          <a:p>
            <a:endParaRPr lang="el-GR" dirty="0"/>
          </a:p>
        </p:txBody>
      </p:sp>
      <p:sp>
        <p:nvSpPr>
          <p:cNvPr id="4" name="Content Placeholder 3"/>
          <p:cNvSpPr>
            <a:spLocks noGrp="1"/>
          </p:cNvSpPr>
          <p:nvPr>
            <p:ph sz="half" idx="2"/>
          </p:nvPr>
        </p:nvSpPr>
        <p:spPr/>
        <p:txBody>
          <a:bodyPr/>
          <a:lstStyle/>
          <a:p>
            <a:pPr marL="0" indent="0">
              <a:buNone/>
            </a:pPr>
            <a:r>
              <a:rPr lang="el-GR" b="1" dirty="0"/>
              <a:t>Συλλογική</a:t>
            </a:r>
            <a:r>
              <a:rPr lang="el-GR" dirty="0"/>
              <a:t> είναι η κυρίαρχη θέση μιας εποχής αναφορικά με διάφορα θέματα. Το άτομο επηρεάζεται από αυτήν. Π.χ. ο θεσμός της δουλείας στην αρχαιότητα. </a:t>
            </a:r>
          </a:p>
          <a:p>
            <a:endParaRPr lang="el-GR" dirty="0"/>
          </a:p>
        </p:txBody>
      </p:sp>
    </p:spTree>
    <p:extLst>
      <p:ext uri="{BB962C8B-B14F-4D97-AF65-F5344CB8AC3E}">
        <p14:creationId xmlns:p14="http://schemas.microsoft.com/office/powerpoint/2010/main" val="202071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Παράδειγμα</a:t>
            </a:r>
            <a:endParaRPr lang="el-GR" dirty="0"/>
          </a:p>
        </p:txBody>
      </p:sp>
      <p:sp>
        <p:nvSpPr>
          <p:cNvPr id="3" name="Content Placeholder 2"/>
          <p:cNvSpPr>
            <a:spLocks noGrp="1"/>
          </p:cNvSpPr>
          <p:nvPr>
            <p:ph sz="half" idx="1"/>
          </p:nvPr>
        </p:nvSpPr>
        <p:spPr/>
        <p:txBody>
          <a:bodyPr/>
          <a:lstStyle/>
          <a:p>
            <a:pPr marL="0" indent="0">
              <a:buNone/>
            </a:pPr>
            <a:r>
              <a:rPr lang="el-GR" dirty="0"/>
              <a:t>Παρακολούθησε κάποιες ταινίες του ελληνικού κινηματογράφου. </a:t>
            </a:r>
          </a:p>
          <a:p>
            <a:pPr marL="0" indent="0">
              <a:buNone/>
            </a:pPr>
            <a:r>
              <a:rPr lang="el-GR" dirty="0" smtClean="0"/>
              <a:t>Πόσο </a:t>
            </a:r>
            <a:r>
              <a:rPr lang="el-GR" dirty="0"/>
              <a:t>μακριά φαντάζει η ‘ηθική’ τους σήμερα</a:t>
            </a:r>
            <a:r>
              <a:rPr lang="el-GR" dirty="0" smtClean="0"/>
              <a:t>!!!</a:t>
            </a:r>
            <a:endParaRPr lang="el-GR" dirty="0"/>
          </a:p>
          <a:p>
            <a:endParaRPr lang="el-GR" dirty="0"/>
          </a:p>
        </p:txBody>
      </p:sp>
      <p:pic>
        <p:nvPicPr>
          <p:cNvPr id="1026" name="Picture 2" descr="Στιγμιότυπο από την Ταινία Το Ξύλο Βγήκε από τον Παράδεισο, Copyright Finos Film. All rights reserved. Finos Fil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848930"/>
            <a:ext cx="4038600" cy="40285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68128" y="5564440"/>
            <a:ext cx="552400" cy="360040"/>
          </a:xfrm>
          <a:prstGeom prst="rect">
            <a:avLst/>
          </a:prstGeom>
        </p:spPr>
        <p:txBody>
          <a:bodyPr vert="horz" wrap="square" lIns="91440" tIns="45720" rIns="91440" bIns="45720" rtlCol="0" anchor="ctr">
            <a:noAutofit/>
          </a:bodyPr>
          <a:lstStyle/>
          <a:p>
            <a:r>
              <a:rPr lang="el-GR" b="1" dirty="0" smtClean="0">
                <a:latin typeface="+mj-lt"/>
              </a:rPr>
              <a:t>[4]</a:t>
            </a:r>
            <a:endParaRPr lang="el-GR" b="1" dirty="0" smtClean="0">
              <a:latin typeface="+mj-lt"/>
            </a:endParaRPr>
          </a:p>
        </p:txBody>
      </p:sp>
    </p:spTree>
    <p:custDataLst>
      <p:tags r:id="rId1"/>
    </p:custDataLst>
    <p:extLst>
      <p:ext uri="{BB962C8B-B14F-4D97-AF65-F5344CB8AC3E}">
        <p14:creationId xmlns:p14="http://schemas.microsoft.com/office/powerpoint/2010/main" val="2226682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Άμεση και έμμεση ιδεολογία</a:t>
            </a:r>
          </a:p>
        </p:txBody>
      </p:sp>
      <p:sp>
        <p:nvSpPr>
          <p:cNvPr id="3" name="Content Placeholder 2"/>
          <p:cNvSpPr>
            <a:spLocks noGrp="1"/>
          </p:cNvSpPr>
          <p:nvPr>
            <p:ph sz="half" idx="1"/>
          </p:nvPr>
        </p:nvSpPr>
        <p:spPr/>
        <p:txBody>
          <a:bodyPr/>
          <a:lstStyle/>
          <a:p>
            <a:pPr marL="0" indent="0">
              <a:buNone/>
            </a:pPr>
            <a:r>
              <a:rPr lang="el-GR" b="1" dirty="0"/>
              <a:t>Άμεσο</a:t>
            </a:r>
            <a:r>
              <a:rPr lang="el-GR" dirty="0"/>
              <a:t> είναι το μήνυμα που υποστηρίζεται ευθέως. Π.χ. οι μύθοι του Αισώπου και το επιμύθιό τους. </a:t>
            </a:r>
          </a:p>
          <a:p>
            <a:endParaRPr lang="el-GR" dirty="0"/>
          </a:p>
        </p:txBody>
      </p:sp>
      <p:sp>
        <p:nvSpPr>
          <p:cNvPr id="4" name="Content Placeholder 3"/>
          <p:cNvSpPr>
            <a:spLocks noGrp="1"/>
          </p:cNvSpPr>
          <p:nvPr>
            <p:ph sz="half" idx="2"/>
          </p:nvPr>
        </p:nvSpPr>
        <p:spPr/>
        <p:txBody>
          <a:bodyPr/>
          <a:lstStyle/>
          <a:p>
            <a:pPr marL="0" indent="0">
              <a:buNone/>
            </a:pPr>
            <a:r>
              <a:rPr lang="el-GR" b="1" dirty="0" smtClean="0"/>
              <a:t>Έμμεσο/</a:t>
            </a:r>
            <a:r>
              <a:rPr lang="el-GR" b="1" dirty="0" err="1" smtClean="0"/>
              <a:t>υφέρπον</a:t>
            </a:r>
            <a:r>
              <a:rPr lang="el-GR" b="1" dirty="0" smtClean="0"/>
              <a:t> </a:t>
            </a:r>
            <a:r>
              <a:rPr lang="el-GR" dirty="0"/>
              <a:t>είναι το υποβόσκον μήνυμα που εγγράφεται στα κείμενα, αλλά δεν γίνεται αντιληπτό εύκολα και σε ένα πρώτο επίπεδο. Για αυτό και αναφέρεται ως αόρατο ή παράλληλο μήνυμα. </a:t>
            </a:r>
          </a:p>
          <a:p>
            <a:endParaRPr lang="el-GR" dirty="0"/>
          </a:p>
        </p:txBody>
      </p:sp>
    </p:spTree>
    <p:extLst>
      <p:ext uri="{BB962C8B-B14F-4D97-AF65-F5344CB8AC3E}">
        <p14:creationId xmlns:p14="http://schemas.microsoft.com/office/powerpoint/2010/main" val="171319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err="1" smtClean="0"/>
              <a:t>Υφέρποντα</a:t>
            </a:r>
            <a:r>
              <a:rPr lang="el-GR" dirty="0" smtClean="0"/>
              <a:t> </a:t>
            </a:r>
            <a:r>
              <a:rPr lang="el-GR" dirty="0" smtClean="0"/>
              <a:t>μηνύματα (1/4) </a:t>
            </a:r>
            <a:endParaRPr lang="el-GR" dirty="0"/>
          </a:p>
        </p:txBody>
      </p:sp>
      <p:sp>
        <p:nvSpPr>
          <p:cNvPr id="3" name="Content Placeholder 2"/>
          <p:cNvSpPr>
            <a:spLocks noGrp="1"/>
          </p:cNvSpPr>
          <p:nvPr>
            <p:ph sz="half" idx="1"/>
          </p:nvPr>
        </p:nvSpPr>
        <p:spPr/>
        <p:txBody>
          <a:bodyPr/>
          <a:lstStyle/>
          <a:p>
            <a:pPr marL="0" indent="0">
              <a:buNone/>
            </a:pPr>
            <a:r>
              <a:rPr lang="el-GR" dirty="0" smtClean="0"/>
              <a:t>Για </a:t>
            </a:r>
            <a:r>
              <a:rPr lang="el-GR" dirty="0"/>
              <a:t>παράδειγμα, ποια (σεξιστικά) μηνύματα καλύπτονται πίσω από ένα χιουμοριστικό κείμενο και την τεχνική της προσωποποίησης;</a:t>
            </a:r>
          </a:p>
          <a:p>
            <a:endParaRPr lang="el-GR" dirty="0"/>
          </a:p>
        </p:txBody>
      </p:sp>
      <p:pic>
        <p:nvPicPr>
          <p:cNvPr id="5" name="Picture 3" descr="Σελίδα από τη φρουτοπία."/>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b="-664"/>
          <a:stretch>
            <a:fillRect/>
          </a:stretch>
        </p:blipFill>
        <p:spPr bwMode="auto">
          <a:xfrm>
            <a:off x="4644008" y="1700808"/>
            <a:ext cx="4038600" cy="278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44408" y="4509120"/>
            <a:ext cx="480392" cy="360040"/>
          </a:xfrm>
          <a:prstGeom prst="rect">
            <a:avLst/>
          </a:prstGeom>
        </p:spPr>
        <p:txBody>
          <a:bodyPr vert="horz" wrap="square" lIns="91440" tIns="45720" rIns="91440" bIns="45720" rtlCol="0" anchor="ctr">
            <a:noAutofit/>
          </a:bodyPr>
          <a:lstStyle/>
          <a:p>
            <a:r>
              <a:rPr lang="el-GR" b="1" dirty="0" smtClean="0">
                <a:latin typeface="+mj-lt"/>
              </a:rPr>
              <a:t>[</a:t>
            </a:r>
            <a:r>
              <a:rPr lang="el-GR" b="1" dirty="0" smtClean="0">
                <a:latin typeface="+mj-lt"/>
              </a:rPr>
              <a:t>5</a:t>
            </a:r>
            <a:r>
              <a:rPr lang="el-GR" b="1" dirty="0" smtClean="0">
                <a:latin typeface="+mj-lt"/>
              </a:rPr>
              <a:t>]</a:t>
            </a:r>
            <a:endParaRPr lang="el-GR" b="1" dirty="0" smtClean="0">
              <a:latin typeface="+mj-lt"/>
            </a:endParaRPr>
          </a:p>
        </p:txBody>
      </p:sp>
    </p:spTree>
    <p:custDataLst>
      <p:tags r:id="rId1"/>
    </p:custDataLst>
    <p:extLst>
      <p:ext uri="{BB962C8B-B14F-4D97-AF65-F5344CB8AC3E}">
        <p14:creationId xmlns:p14="http://schemas.microsoft.com/office/powerpoint/2010/main" val="1594110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err="1"/>
              <a:t>Υφέρποντα</a:t>
            </a:r>
            <a:r>
              <a:rPr lang="el-GR" dirty="0"/>
              <a:t> </a:t>
            </a:r>
            <a:r>
              <a:rPr lang="el-GR" dirty="0" smtClean="0"/>
              <a:t>μηνύματα (2/4)</a:t>
            </a:r>
            <a:endParaRPr lang="el-GR" dirty="0"/>
          </a:p>
        </p:txBody>
      </p:sp>
      <p:sp>
        <p:nvSpPr>
          <p:cNvPr id="3" name="Content Placeholder 2"/>
          <p:cNvSpPr>
            <a:spLocks noGrp="1"/>
          </p:cNvSpPr>
          <p:nvPr>
            <p:ph sz="half" idx="1"/>
          </p:nvPr>
        </p:nvSpPr>
        <p:spPr/>
        <p:txBody>
          <a:bodyPr/>
          <a:lstStyle/>
          <a:p>
            <a:pPr marL="0" indent="0">
              <a:buNone/>
            </a:pPr>
            <a:r>
              <a:rPr lang="el-GR" dirty="0" smtClean="0"/>
              <a:t>Ποια </a:t>
            </a:r>
            <a:r>
              <a:rPr lang="el-GR" dirty="0"/>
              <a:t>είναι τα </a:t>
            </a:r>
            <a:r>
              <a:rPr lang="el-GR" dirty="0" err="1"/>
              <a:t>υφέρποντα</a:t>
            </a:r>
            <a:r>
              <a:rPr lang="el-GR" dirty="0"/>
              <a:t> μηνύματα γνωστής τηλεοπτικής  σειράς;</a:t>
            </a:r>
          </a:p>
          <a:p>
            <a:endParaRPr lang="el-GR" dirty="0"/>
          </a:p>
        </p:txBody>
      </p:sp>
      <p:pic>
        <p:nvPicPr>
          <p:cNvPr id="2050" name="Picture 2" descr="Sex and the City Movie Post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39987" y="1600200"/>
            <a:ext cx="3055025" cy="45259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44008" y="5661248"/>
            <a:ext cx="480392" cy="360040"/>
          </a:xfrm>
          <a:prstGeom prst="rect">
            <a:avLst/>
          </a:prstGeom>
        </p:spPr>
        <p:txBody>
          <a:bodyPr vert="horz" wrap="square" lIns="91440" tIns="45720" rIns="91440" bIns="45720" rtlCol="0" anchor="ctr">
            <a:noAutofit/>
          </a:bodyPr>
          <a:lstStyle/>
          <a:p>
            <a:r>
              <a:rPr lang="el-GR" b="1" dirty="0" smtClean="0">
                <a:latin typeface="+mj-lt"/>
              </a:rPr>
              <a:t>[6]</a:t>
            </a:r>
            <a:endParaRPr lang="el-GR" b="1" dirty="0" smtClean="0">
              <a:latin typeface="+mj-lt"/>
            </a:endParaRPr>
          </a:p>
        </p:txBody>
      </p:sp>
    </p:spTree>
    <p:custDataLst>
      <p:tags r:id="rId1"/>
    </p:custDataLst>
    <p:extLst>
      <p:ext uri="{BB962C8B-B14F-4D97-AF65-F5344CB8AC3E}">
        <p14:creationId xmlns:p14="http://schemas.microsoft.com/office/powerpoint/2010/main" val="2949939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err="1"/>
              <a:t>Υφέρποντα</a:t>
            </a:r>
            <a:r>
              <a:rPr lang="el-GR" dirty="0"/>
              <a:t> </a:t>
            </a:r>
            <a:r>
              <a:rPr lang="el-GR" dirty="0" smtClean="0"/>
              <a:t>μηνύματα</a:t>
            </a:r>
            <a:r>
              <a:rPr lang="el-GR" dirty="0"/>
              <a:t> </a:t>
            </a:r>
            <a:r>
              <a:rPr lang="el-GR" dirty="0" smtClean="0"/>
              <a:t>(3/4)</a:t>
            </a:r>
            <a:endParaRPr lang="el-GR" dirty="0"/>
          </a:p>
        </p:txBody>
      </p:sp>
      <p:sp>
        <p:nvSpPr>
          <p:cNvPr id="3" name="Content Placeholder 2"/>
          <p:cNvSpPr>
            <a:spLocks noGrp="1"/>
          </p:cNvSpPr>
          <p:nvPr>
            <p:ph sz="half" idx="1"/>
          </p:nvPr>
        </p:nvSpPr>
        <p:spPr/>
        <p:txBody>
          <a:bodyPr/>
          <a:lstStyle/>
          <a:p>
            <a:pPr marL="0" indent="0">
              <a:buNone/>
            </a:pPr>
            <a:r>
              <a:rPr lang="el-GR" dirty="0"/>
              <a:t>Ένα λαϊκό παραμύθι δεν διδάσκει, τουλάχιστον  άμεσα. Όμως, </a:t>
            </a:r>
            <a:r>
              <a:rPr lang="el-GR" dirty="0" err="1"/>
              <a:t>υφέρποντα</a:t>
            </a:r>
            <a:r>
              <a:rPr lang="el-GR" dirty="0"/>
              <a:t> (ρατσιστικά) μηνύματα ενδέχεται να εκφράζονται σε αυτό φανερώνοντας μια άλλη συλλογική ιδεολογία. </a:t>
            </a:r>
          </a:p>
          <a:p>
            <a:endParaRPr lang="el-GR" dirty="0"/>
          </a:p>
        </p:txBody>
      </p:sp>
      <p:pic>
        <p:nvPicPr>
          <p:cNvPr id="5" name="Picture 2" descr="Λαϊκά παραμύθια της Κρήτης"/>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92080" y="1844824"/>
            <a:ext cx="260859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956376" y="4941168"/>
            <a:ext cx="480392" cy="360040"/>
          </a:xfrm>
          <a:prstGeom prst="rect">
            <a:avLst/>
          </a:prstGeom>
        </p:spPr>
        <p:txBody>
          <a:bodyPr vert="horz" wrap="square" lIns="91440" tIns="45720" rIns="91440" bIns="45720" rtlCol="0" anchor="ctr">
            <a:noAutofit/>
          </a:bodyPr>
          <a:lstStyle/>
          <a:p>
            <a:r>
              <a:rPr lang="el-GR" b="1" dirty="0" smtClean="0">
                <a:latin typeface="+mj-lt"/>
              </a:rPr>
              <a:t>[7]</a:t>
            </a:r>
            <a:endParaRPr lang="el-GR" b="1" dirty="0" smtClean="0">
              <a:latin typeface="+mj-lt"/>
            </a:endParaRPr>
          </a:p>
        </p:txBody>
      </p:sp>
    </p:spTree>
    <p:custDataLst>
      <p:tags r:id="rId1"/>
    </p:custDataLst>
    <p:extLst>
      <p:ext uri="{BB962C8B-B14F-4D97-AF65-F5344CB8AC3E}">
        <p14:creationId xmlns:p14="http://schemas.microsoft.com/office/powerpoint/2010/main" val="278532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err="1"/>
              <a:t>Υφέρποντα</a:t>
            </a:r>
            <a:r>
              <a:rPr lang="el-GR" dirty="0"/>
              <a:t> </a:t>
            </a:r>
            <a:r>
              <a:rPr lang="el-GR" dirty="0" smtClean="0"/>
              <a:t>μηνύματα (4/4)</a:t>
            </a:r>
            <a:endParaRPr lang="el-GR" dirty="0"/>
          </a:p>
        </p:txBody>
      </p:sp>
      <p:sp>
        <p:nvSpPr>
          <p:cNvPr id="6" name="Content Placeholder 5"/>
          <p:cNvSpPr>
            <a:spLocks noGrp="1"/>
          </p:cNvSpPr>
          <p:nvPr>
            <p:ph idx="1"/>
          </p:nvPr>
        </p:nvSpPr>
        <p:spPr/>
        <p:txBody>
          <a:bodyPr>
            <a:noAutofit/>
          </a:bodyPr>
          <a:lstStyle/>
          <a:p>
            <a:pPr marL="0" indent="0">
              <a:buNone/>
            </a:pPr>
            <a:r>
              <a:rPr lang="el-GR" sz="2200" dirty="0" smtClean="0"/>
              <a:t>«Ο </a:t>
            </a:r>
            <a:r>
              <a:rPr lang="el-GR" sz="2200" dirty="0" err="1"/>
              <a:t>αράπης</a:t>
            </a:r>
            <a:r>
              <a:rPr lang="el-GR" sz="2200" dirty="0"/>
              <a:t>»</a:t>
            </a:r>
          </a:p>
          <a:p>
            <a:pPr marL="0" indent="0">
              <a:buNone/>
            </a:pPr>
            <a:r>
              <a:rPr lang="el-GR" sz="2200" b="1" dirty="0"/>
              <a:t>Περίληψη: </a:t>
            </a:r>
            <a:r>
              <a:rPr lang="el-GR" sz="2200" dirty="0"/>
              <a:t>Σ’ ένα βασίλειο όταν γεννήθηκε η βασιλοπούλα οι μοίρες που την επισκέφτηκαν, της «έγραψαν», πως θα παντρευόταν τον </a:t>
            </a:r>
            <a:r>
              <a:rPr lang="el-GR" sz="2200" dirty="0" err="1"/>
              <a:t>αράπη</a:t>
            </a:r>
            <a:r>
              <a:rPr lang="el-GR" sz="2200" dirty="0"/>
              <a:t>, που υπηρετούσε στο παλάτι. Ο βασιλιάς τον στέλνει, να βρει τον Θεό, πιστεύοντας ότι θα χαθεί και ότι δεν επιστρέψει. Μετά από περιπέτειες ο </a:t>
            </a:r>
            <a:r>
              <a:rPr lang="el-GR" sz="2200" dirty="0" err="1"/>
              <a:t>αράπης</a:t>
            </a:r>
            <a:r>
              <a:rPr lang="el-GR" sz="2200" dirty="0"/>
              <a:t> βρίσκει τον Θεό και Εκείνος τον ανταμείβει για την καλοσύνη του και του δίνει οδηγίες για την επιστροφή του στο παλάτι. Στο δρόμο της επιστροφής ο </a:t>
            </a:r>
            <a:r>
              <a:rPr lang="el-GR" sz="2200" dirty="0" err="1"/>
              <a:t>αράπης</a:t>
            </a:r>
            <a:r>
              <a:rPr lang="el-GR" sz="2200" dirty="0"/>
              <a:t> γίνεται πλούσιος και άσπρος, μπαίνοντας στα νερά ενός ποταμού, που συναντά στο δρόμο το. Φτάνοντας στο βασίλειο, χτίζει μέγαρα απέναντι από το παλάτι του βασιλιά, που εντυπωσιάζεται από τον πλούτο και του στέλνει προξενιά της κόρης του. Ο </a:t>
            </a:r>
            <a:r>
              <a:rPr lang="el-GR" sz="2200" dirty="0" err="1"/>
              <a:t>αράπης</a:t>
            </a:r>
            <a:r>
              <a:rPr lang="el-GR" sz="2200" dirty="0"/>
              <a:t> παντρεύεται την βασιλοπούλα και στο τέλος αποκαλύπτει την ταυτότητά του.</a:t>
            </a:r>
          </a:p>
          <a:p>
            <a:endParaRPr lang="el-GR" sz="2200" dirty="0"/>
          </a:p>
        </p:txBody>
      </p:sp>
    </p:spTree>
    <p:extLst>
      <p:ext uri="{BB962C8B-B14F-4D97-AF65-F5344CB8AC3E}">
        <p14:creationId xmlns:p14="http://schemas.microsoft.com/office/powerpoint/2010/main" val="65913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Φορείς </a:t>
            </a:r>
            <a:r>
              <a:rPr lang="el-GR" dirty="0" smtClean="0"/>
              <a:t>Ιδεολογίας</a:t>
            </a:r>
            <a:endParaRPr lang="el-GR" dirty="0"/>
          </a:p>
        </p:txBody>
      </p:sp>
      <p:sp>
        <p:nvSpPr>
          <p:cNvPr id="5" name="Content Placeholder 4"/>
          <p:cNvSpPr>
            <a:spLocks noGrp="1"/>
          </p:cNvSpPr>
          <p:nvPr>
            <p:ph sz="half" idx="1"/>
          </p:nvPr>
        </p:nvSpPr>
        <p:spPr>
          <a:xfrm>
            <a:off x="457200" y="1600200"/>
            <a:ext cx="3034680" cy="4525963"/>
          </a:xfrm>
        </p:spPr>
        <p:txBody>
          <a:bodyPr/>
          <a:lstStyle/>
          <a:p>
            <a:pPr marL="0" indent="0">
              <a:buNone/>
            </a:pPr>
            <a:r>
              <a:rPr lang="el-GR" dirty="0"/>
              <a:t>Ιδεολογικές θέσεις εκφράζονται και δια της σιωπής</a:t>
            </a:r>
            <a:r>
              <a:rPr lang="el-GR" dirty="0" smtClean="0"/>
              <a:t>… </a:t>
            </a:r>
          </a:p>
          <a:p>
            <a:pPr marL="0" indent="0">
              <a:buNone/>
            </a:pPr>
            <a:r>
              <a:rPr lang="el-GR" dirty="0" smtClean="0"/>
              <a:t>Π.χ. Η έλλειψη </a:t>
            </a:r>
            <a:r>
              <a:rPr lang="el-GR" dirty="0"/>
              <a:t>ομοφυλόφιλων χαρακτήρων στο ελληνικό παιδικό βιβλίο. </a:t>
            </a:r>
          </a:p>
          <a:p>
            <a:endParaRPr lang="el-GR" dirty="0"/>
          </a:p>
          <a:p>
            <a:endParaRPr lang="el-GR" dirty="0"/>
          </a:p>
        </p:txBody>
      </p:sp>
      <p:pic>
        <p:nvPicPr>
          <p:cNvPr id="7" name="Picture 2" descr="Σελίδα από το βιβλίο «Τα δυο μικρά αβγά»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786064" y="1772816"/>
            <a:ext cx="4896544"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340080" y="4653136"/>
            <a:ext cx="480392" cy="360040"/>
          </a:xfrm>
          <a:prstGeom prst="rect">
            <a:avLst/>
          </a:prstGeom>
        </p:spPr>
        <p:txBody>
          <a:bodyPr vert="horz" wrap="square" lIns="91440" tIns="45720" rIns="91440" bIns="45720" rtlCol="0" anchor="ctr">
            <a:noAutofit/>
          </a:bodyPr>
          <a:lstStyle/>
          <a:p>
            <a:r>
              <a:rPr lang="el-GR" b="1" dirty="0" smtClean="0">
                <a:latin typeface="+mj-lt"/>
              </a:rPr>
              <a:t>[8]</a:t>
            </a:r>
            <a:endParaRPr lang="el-GR" b="1" dirty="0" smtClean="0">
              <a:latin typeface="+mj-lt"/>
            </a:endParaRPr>
          </a:p>
        </p:txBody>
      </p:sp>
    </p:spTree>
    <p:custDataLst>
      <p:tags r:id="rId1"/>
    </p:custDataLst>
    <p:extLst>
      <p:ext uri="{BB962C8B-B14F-4D97-AF65-F5344CB8AC3E}">
        <p14:creationId xmlns:p14="http://schemas.microsoft.com/office/powerpoint/2010/main" val="131692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Φορείς Ιδεολογίας: </a:t>
            </a:r>
            <a:r>
              <a:rPr lang="el-GR" dirty="0" smtClean="0"/>
              <a:t/>
            </a:r>
            <a:br>
              <a:rPr lang="el-GR" dirty="0" smtClean="0"/>
            </a:br>
            <a:r>
              <a:rPr lang="el-GR" dirty="0" smtClean="0"/>
              <a:t>Λεκτικό Κείμενο (1/2)</a:t>
            </a:r>
            <a:endParaRPr lang="el-GR" dirty="0"/>
          </a:p>
        </p:txBody>
      </p:sp>
      <p:sp>
        <p:nvSpPr>
          <p:cNvPr id="4" name="Content Placeholder 3"/>
          <p:cNvSpPr>
            <a:spLocks noGrp="1"/>
          </p:cNvSpPr>
          <p:nvPr>
            <p:ph sz="half" idx="1"/>
          </p:nvPr>
        </p:nvSpPr>
        <p:spPr/>
        <p:txBody>
          <a:bodyPr>
            <a:noAutofit/>
          </a:bodyPr>
          <a:lstStyle/>
          <a:p>
            <a:pPr marL="0" indent="0">
              <a:buNone/>
            </a:pPr>
            <a:r>
              <a:rPr lang="el-GR" dirty="0"/>
              <a:t>Στους φορείς ιδεολογίας συγκαταλέγεται το </a:t>
            </a:r>
            <a:r>
              <a:rPr lang="el-GR" b="1" dirty="0" smtClean="0"/>
              <a:t>λεκτικό κείμενο</a:t>
            </a:r>
            <a:r>
              <a:rPr lang="el-GR" dirty="0" smtClean="0"/>
              <a:t>:</a:t>
            </a:r>
          </a:p>
          <a:p>
            <a:r>
              <a:rPr lang="el-GR" dirty="0"/>
              <a:t>σε επίπεδο </a:t>
            </a:r>
            <a:r>
              <a:rPr lang="el-GR" b="1" dirty="0" smtClean="0"/>
              <a:t>περιεχομένου</a:t>
            </a:r>
            <a:r>
              <a:rPr lang="el-GR" dirty="0" smtClean="0"/>
              <a:t>.</a:t>
            </a:r>
            <a:endParaRPr lang="el-GR" dirty="0"/>
          </a:p>
          <a:p>
            <a:pPr marL="0" indent="0">
              <a:buNone/>
            </a:pPr>
            <a:r>
              <a:rPr lang="el-GR" dirty="0" smtClean="0"/>
              <a:t> </a:t>
            </a:r>
            <a:endParaRPr lang="el-GR" dirty="0"/>
          </a:p>
          <a:p>
            <a:endParaRPr lang="el-GR" dirty="0"/>
          </a:p>
        </p:txBody>
      </p:sp>
      <p:sp>
        <p:nvSpPr>
          <p:cNvPr id="5" name="Content Placeholder 4"/>
          <p:cNvSpPr>
            <a:spLocks noGrp="1"/>
          </p:cNvSpPr>
          <p:nvPr>
            <p:ph sz="half" idx="2"/>
          </p:nvPr>
        </p:nvSpPr>
        <p:spPr/>
        <p:txBody>
          <a:bodyPr>
            <a:noAutofit/>
          </a:bodyPr>
          <a:lstStyle/>
          <a:p>
            <a:pPr marL="0" indent="0">
              <a:buNone/>
            </a:pPr>
            <a:r>
              <a:rPr lang="el-GR" sz="2400" b="1" dirty="0"/>
              <a:t>Τα ζώα (Πολέμης Ιωάννης)</a:t>
            </a:r>
          </a:p>
          <a:p>
            <a:pPr marL="0" indent="0">
              <a:buNone/>
            </a:pPr>
            <a:r>
              <a:rPr lang="el-GR" sz="2400" dirty="0" smtClean="0"/>
              <a:t>Ποτέ </a:t>
            </a:r>
            <a:r>
              <a:rPr lang="el-GR" sz="2400" dirty="0"/>
              <a:t>δε θα πειράξω</a:t>
            </a:r>
            <a:br>
              <a:rPr lang="el-GR" sz="2400" dirty="0"/>
            </a:br>
            <a:r>
              <a:rPr lang="el-GR" sz="2400" dirty="0"/>
              <a:t>τα ζώα τα καημένα,</a:t>
            </a:r>
            <a:br>
              <a:rPr lang="el-GR" sz="2400" dirty="0"/>
            </a:br>
            <a:r>
              <a:rPr lang="el-GR" sz="2400" dirty="0"/>
              <a:t>μην τάχα σαν εμένα</a:t>
            </a:r>
            <a:br>
              <a:rPr lang="el-GR" sz="2400" dirty="0"/>
            </a:br>
            <a:r>
              <a:rPr lang="el-GR" sz="2400" dirty="0"/>
              <a:t>κι εκείνα δεν πονούν;</a:t>
            </a:r>
          </a:p>
          <a:p>
            <a:pPr marL="0" indent="0">
              <a:spcBef>
                <a:spcPts val="1200"/>
              </a:spcBef>
              <a:buNone/>
            </a:pPr>
            <a:r>
              <a:rPr lang="el-GR" sz="2400" dirty="0"/>
              <a:t>Θα τα χαϊδεύω πάντα,</a:t>
            </a:r>
            <a:br>
              <a:rPr lang="el-GR" sz="2400" dirty="0"/>
            </a:br>
            <a:r>
              <a:rPr lang="el-GR" sz="2400" dirty="0"/>
              <a:t>προστάτης τους θα γίνω.</a:t>
            </a:r>
            <a:br>
              <a:rPr lang="el-GR" sz="2400" dirty="0"/>
            </a:br>
            <a:r>
              <a:rPr lang="el-GR" sz="2400" dirty="0"/>
              <a:t>Ποτέ δε θα τ' αφήνω</a:t>
            </a:r>
            <a:br>
              <a:rPr lang="el-GR" sz="2400" dirty="0"/>
            </a:br>
            <a:r>
              <a:rPr lang="el-GR" sz="2400" dirty="0"/>
              <a:t>στους δρόμους να </a:t>
            </a:r>
            <a:r>
              <a:rPr lang="el-GR" sz="2400" dirty="0" smtClean="0"/>
              <a:t>πεινούν.</a:t>
            </a:r>
          </a:p>
          <a:p>
            <a:pPr marL="0" indent="0">
              <a:buNone/>
            </a:pPr>
            <a:r>
              <a:rPr lang="el-GR" sz="2400" dirty="0" smtClean="0"/>
              <a:t>(απόσπασμα)</a:t>
            </a:r>
            <a:endParaRPr lang="el-GR" sz="2400" dirty="0"/>
          </a:p>
          <a:p>
            <a:endParaRPr lang="el-GR" sz="2400" dirty="0"/>
          </a:p>
        </p:txBody>
      </p:sp>
    </p:spTree>
    <p:extLst>
      <p:ext uri="{BB962C8B-B14F-4D97-AF65-F5344CB8AC3E}">
        <p14:creationId xmlns:p14="http://schemas.microsoft.com/office/powerpoint/2010/main" val="49623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Αγγελική </a:t>
            </a:r>
            <a:r>
              <a:rPr lang="el-GR" sz="2000" dirty="0" err="1"/>
              <a:t>Γιαννικοπούλου</a:t>
            </a:r>
            <a:r>
              <a:rPr lang="el-GR" sz="2000" dirty="0"/>
              <a:t>. «Ιδεολογία στην </a:t>
            </a:r>
            <a:r>
              <a:rPr lang="el-GR" sz="2000" dirty="0" smtClean="0"/>
              <a:t>Παιδική </a:t>
            </a:r>
            <a:r>
              <a:rPr lang="el-GR" sz="2000" dirty="0" smtClean="0"/>
              <a:t>Λογοτεχνία. </a:t>
            </a:r>
            <a:r>
              <a:rPr lang="el-GR" sz="2000" dirty="0"/>
              <a:t>Εισαγωγή σε θέματα ιδεολογίας</a:t>
            </a:r>
            <a:r>
              <a:rPr lang="en-GB" sz="2000" dirty="0"/>
              <a:t> – </a:t>
            </a:r>
            <a:r>
              <a:rPr lang="el-GR" sz="2000" dirty="0" smtClean="0"/>
              <a:t>Διευκρινίσεις όρων</a:t>
            </a:r>
            <a:r>
              <a:rPr lang="el-GR" sz="2000" dirty="0" smtClean="0"/>
              <a:t>». </a:t>
            </a:r>
            <a:r>
              <a:rPr lang="el-GR" sz="2000" dirty="0"/>
              <a:t>Έκδοση: 1.0. Αθήνα 2015. Διαθέσιμο από τη δικτυακή διεύθυνση: </a:t>
            </a:r>
            <a:r>
              <a:rPr lang="en-GB" sz="2000" dirty="0" smtClean="0">
                <a:hlinkClick r:id="rId4" tooltip="Ανοιχτό Μάθημα: Ιδεολογία στην Παιδική Λογοτεχνία"/>
              </a:rPr>
              <a:t>http://opencourses.uoa.gr/courses/ECD3/</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1664803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a:t>
            </a:r>
            <a:r>
              <a:rPr lang="el-GR" dirty="0" smtClean="0"/>
              <a:t>Τρίτων (1/2)</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pPr marL="0" indent="0">
              <a:buNone/>
            </a:pPr>
            <a:r>
              <a:rPr lang="el-GR" sz="2000" dirty="0"/>
              <a:t>Εικόνα</a:t>
            </a:r>
            <a:r>
              <a:rPr lang="en-GB" sz="2000" dirty="0"/>
              <a:t> 1: </a:t>
            </a:r>
            <a:r>
              <a:rPr lang="en-GB" sz="2000" u="sng" dirty="0">
                <a:hlinkClick r:id="rId4"/>
              </a:rPr>
              <a:t>Tom Ford For Men Fragrance 2007</a:t>
            </a:r>
            <a:r>
              <a:rPr lang="en-GB" sz="2000" dirty="0"/>
              <a:t>, Copyright Tom Ford. All rights reserved. Models.com</a:t>
            </a:r>
          </a:p>
          <a:p>
            <a:pPr marL="0" indent="0">
              <a:buNone/>
            </a:pPr>
            <a:r>
              <a:rPr lang="el-GR" sz="2000" dirty="0"/>
              <a:t>Εικόνα 2: Σελίδα από το βιβλίο «</a:t>
            </a:r>
            <a:r>
              <a:rPr lang="el-GR" sz="2000" u="sng" dirty="0">
                <a:hlinkClick r:id="rId5"/>
              </a:rPr>
              <a:t>Γιατί γεννήθηκα</a:t>
            </a:r>
            <a:r>
              <a:rPr lang="el-GR" sz="2000" dirty="0"/>
              <a:t>» / </a:t>
            </a:r>
            <a:r>
              <a:rPr lang="el-GR" sz="2000" dirty="0" err="1"/>
              <a:t>Αμάντα</a:t>
            </a:r>
            <a:r>
              <a:rPr lang="el-GR" sz="2000" dirty="0"/>
              <a:t> </a:t>
            </a:r>
            <a:r>
              <a:rPr lang="el-GR" sz="2000" dirty="0" err="1"/>
              <a:t>Μιχαλοπούλου</a:t>
            </a:r>
            <a:r>
              <a:rPr lang="el-GR" sz="2000" dirty="0"/>
              <a:t>. - 1η </a:t>
            </a:r>
            <a:r>
              <a:rPr lang="el-GR" sz="2000" dirty="0" err="1"/>
              <a:t>έκδ</a:t>
            </a:r>
            <a:r>
              <a:rPr lang="el-GR" sz="2000" dirty="0"/>
              <a:t>. - Αθήνα : Εκδόσεις Πατάκη, 2000. </a:t>
            </a:r>
            <a:r>
              <a:rPr lang="en-GB" sz="2000" dirty="0" err="1"/>
              <a:t>Biblionet</a:t>
            </a:r>
            <a:r>
              <a:rPr lang="el-GR" sz="2000" dirty="0"/>
              <a:t>.</a:t>
            </a:r>
            <a:endParaRPr lang="en-GB" sz="2000" dirty="0"/>
          </a:p>
          <a:p>
            <a:pPr marL="0" indent="0">
              <a:buNone/>
            </a:pPr>
            <a:r>
              <a:rPr lang="el-GR" sz="2000" dirty="0"/>
              <a:t>Εικόνα</a:t>
            </a:r>
            <a:r>
              <a:rPr lang="en-GB" sz="2000" dirty="0"/>
              <a:t> 3: </a:t>
            </a:r>
            <a:r>
              <a:rPr lang="en-GB" sz="2000" u="sng" dirty="0">
                <a:hlinkClick r:id="rId6"/>
              </a:rPr>
              <a:t>Plastic bag</a:t>
            </a:r>
            <a:r>
              <a:rPr lang="en-US" sz="2000" dirty="0"/>
              <a:t>, </a:t>
            </a:r>
            <a:r>
              <a:rPr lang="en-GB" sz="2000" dirty="0"/>
              <a:t>Copyright Ronald Ng</a:t>
            </a:r>
            <a:r>
              <a:rPr lang="en-US" sz="2000" dirty="0"/>
              <a:t>. </a:t>
            </a:r>
            <a:r>
              <a:rPr lang="en-GB" sz="2000" dirty="0"/>
              <a:t>All rights reserved. COLORIBUS Advertising archive.</a:t>
            </a:r>
          </a:p>
          <a:p>
            <a:pPr marL="0" indent="0">
              <a:buNone/>
            </a:pPr>
            <a:r>
              <a:rPr lang="el-GR" sz="2000" dirty="0"/>
              <a:t>Εικόνα 4: </a:t>
            </a:r>
            <a:r>
              <a:rPr lang="el-GR" sz="2000" u="sng" dirty="0">
                <a:hlinkClick r:id="rId7"/>
              </a:rPr>
              <a:t>Στιγμιότυπο</a:t>
            </a:r>
            <a:r>
              <a:rPr lang="el-GR" sz="2000" dirty="0"/>
              <a:t> από την Ταινία Το Ξύλο Βγήκε από τον Παράδεισο, </a:t>
            </a:r>
            <a:r>
              <a:rPr lang="en-GB" sz="2000" dirty="0"/>
              <a:t>Copyright </a:t>
            </a:r>
            <a:r>
              <a:rPr lang="en-GB" sz="2000" dirty="0" err="1"/>
              <a:t>Finos</a:t>
            </a:r>
            <a:r>
              <a:rPr lang="en-GB" sz="2000" dirty="0"/>
              <a:t> Film</a:t>
            </a:r>
            <a:r>
              <a:rPr lang="el-GR" sz="2000" dirty="0"/>
              <a:t>. </a:t>
            </a:r>
            <a:r>
              <a:rPr lang="en-GB" sz="2000" dirty="0"/>
              <a:t>All rights reserved</a:t>
            </a:r>
            <a:r>
              <a:rPr lang="el-GR" sz="2000" dirty="0"/>
              <a:t>. </a:t>
            </a:r>
            <a:r>
              <a:rPr lang="en-GB" sz="2000" dirty="0" err="1"/>
              <a:t>Finos</a:t>
            </a:r>
            <a:r>
              <a:rPr lang="en-GB" sz="2000" dirty="0"/>
              <a:t> Film</a:t>
            </a:r>
            <a:r>
              <a:rPr lang="el-GR" sz="2000" dirty="0"/>
              <a:t>.</a:t>
            </a:r>
            <a:endParaRPr lang="en-GB" sz="2000" dirty="0"/>
          </a:p>
          <a:p>
            <a:pPr marL="0" indent="0">
              <a:buNone/>
            </a:pPr>
            <a:r>
              <a:rPr lang="el-GR" sz="2000" dirty="0"/>
              <a:t>Εικόνα 5: Σελίδα από το βιβλίο «</a:t>
            </a:r>
            <a:r>
              <a:rPr lang="el-GR" sz="2000" u="sng" dirty="0">
                <a:hlinkClick r:id="rId8"/>
              </a:rPr>
              <a:t>Ο ζόρικος δεσμοφύλακας</a:t>
            </a:r>
            <a:r>
              <a:rPr lang="el-GR" sz="2000" dirty="0"/>
              <a:t>» / Ευγένιος </a:t>
            </a:r>
            <a:r>
              <a:rPr lang="el-GR" sz="2000" dirty="0" err="1"/>
              <a:t>Τριβιζάς</a:t>
            </a:r>
            <a:r>
              <a:rPr lang="el-GR" sz="2000" dirty="0"/>
              <a:t> · εικονογράφηση Ν. </a:t>
            </a:r>
            <a:r>
              <a:rPr lang="el-GR" sz="2000" dirty="0" err="1"/>
              <a:t>Μαρουλάκης</a:t>
            </a:r>
            <a:r>
              <a:rPr lang="el-GR" sz="2000" dirty="0"/>
              <a:t>. - 1η </a:t>
            </a:r>
            <a:r>
              <a:rPr lang="el-GR" sz="2000" dirty="0" err="1"/>
              <a:t>έκδ</a:t>
            </a:r>
            <a:r>
              <a:rPr lang="el-GR" sz="2000" dirty="0"/>
              <a:t>. - Αθήνα : Εκδόσεις Πατάκη, 1993. </a:t>
            </a:r>
            <a:r>
              <a:rPr lang="en-GB" sz="2000" dirty="0" err="1"/>
              <a:t>Biblionet</a:t>
            </a:r>
            <a:r>
              <a:rPr lang="en-GB" sz="2000" dirty="0"/>
              <a:t>.</a:t>
            </a:r>
          </a:p>
          <a:p>
            <a:pPr marL="0" indent="0">
              <a:buNone/>
            </a:pP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Χρήσης Έργων Τρίτων </a:t>
            </a:r>
            <a:r>
              <a:rPr lang="el-GR" dirty="0" smtClean="0"/>
              <a:t>(2/2</a:t>
            </a:r>
            <a:r>
              <a:rPr lang="el-GR" dirty="0"/>
              <a:t>)</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Εικόνα </a:t>
            </a:r>
            <a:r>
              <a:rPr lang="el-GR" sz="2000" dirty="0"/>
              <a:t>6: </a:t>
            </a:r>
            <a:r>
              <a:rPr lang="el-GR" sz="2000" u="sng" dirty="0">
                <a:hlinkClick r:id="rId4"/>
              </a:rPr>
              <a:t>Αφίσα</a:t>
            </a:r>
            <a:r>
              <a:rPr lang="el-GR" sz="2000" dirty="0"/>
              <a:t> της σειράς </a:t>
            </a:r>
            <a:r>
              <a:rPr lang="en-GB" sz="2000" dirty="0"/>
              <a:t>Sex in the City</a:t>
            </a:r>
            <a:r>
              <a:rPr lang="el-GR" sz="2000" dirty="0"/>
              <a:t>. </a:t>
            </a:r>
            <a:r>
              <a:rPr lang="en-GB" sz="2000" dirty="0"/>
              <a:t>Designed by </a:t>
            </a:r>
            <a:r>
              <a:rPr lang="en-GB" sz="2000" dirty="0" err="1"/>
              <a:t>Intralink</a:t>
            </a:r>
            <a:r>
              <a:rPr lang="en-GB" sz="2000" dirty="0"/>
              <a:t> Film Graphic Design. IMP Awards.</a:t>
            </a:r>
          </a:p>
          <a:p>
            <a:pPr marL="0" indent="0">
              <a:buNone/>
            </a:pPr>
            <a:r>
              <a:rPr lang="el-GR" sz="2000" dirty="0"/>
              <a:t>Εικόνα 7: Εξώφυλλο του βιβλίου «</a:t>
            </a:r>
            <a:r>
              <a:rPr lang="el-GR" sz="2000" u="sng" dirty="0">
                <a:hlinkClick r:id="rId5"/>
              </a:rPr>
              <a:t>Λαϊκά παραμύθια της Κρήτης</a:t>
            </a:r>
            <a:r>
              <a:rPr lang="el-GR" sz="2000" dirty="0"/>
              <a:t>»/ Στέλλα </a:t>
            </a:r>
            <a:r>
              <a:rPr lang="el-GR" sz="2000" dirty="0" err="1"/>
              <a:t>Πιθαρούλιου</a:t>
            </a:r>
            <a:r>
              <a:rPr lang="el-GR" sz="2000" dirty="0"/>
              <a:t> · εικονογράφηση Κατερίνα Καλουμένου. - 2η </a:t>
            </a:r>
            <a:r>
              <a:rPr lang="el-GR" sz="2000" dirty="0" err="1"/>
              <a:t>έκδ</a:t>
            </a:r>
            <a:r>
              <a:rPr lang="el-GR" sz="2000" dirty="0"/>
              <a:t>. - Αθήνα: Εν πλω, 2006.</a:t>
            </a:r>
            <a:endParaRPr lang="en-GB" sz="2000" dirty="0"/>
          </a:p>
          <a:p>
            <a:pPr marL="0" indent="0">
              <a:buNone/>
            </a:pPr>
            <a:r>
              <a:rPr lang="el-GR" sz="2000" dirty="0"/>
              <a:t>Εικόνα 8: Σελίδα από το βιβλίο «</a:t>
            </a:r>
            <a:r>
              <a:rPr lang="el-GR" sz="2000" dirty="0">
                <a:hlinkClick r:id="rId6"/>
              </a:rPr>
              <a:t>Τα δυο μικρά αβγά</a:t>
            </a:r>
            <a:r>
              <a:rPr lang="el-GR" sz="2000" dirty="0"/>
              <a:t>» / Στέλλας </a:t>
            </a:r>
            <a:r>
              <a:rPr lang="el-GR" sz="2000" dirty="0" err="1"/>
              <a:t>Μπελιά</a:t>
            </a:r>
            <a:r>
              <a:rPr lang="el-GR" sz="2000" dirty="0"/>
              <a:t>, εικονογράφηση </a:t>
            </a:r>
            <a:r>
              <a:rPr lang="el-GR" sz="2000" dirty="0" err="1"/>
              <a:t>Σμαράγδας</a:t>
            </a:r>
            <a:r>
              <a:rPr lang="el-GR" sz="2000" dirty="0"/>
              <a:t> </a:t>
            </a:r>
            <a:r>
              <a:rPr lang="el-GR" sz="2000" dirty="0" err="1"/>
              <a:t>Μάγκου</a:t>
            </a:r>
            <a:r>
              <a:rPr lang="el-GR" sz="2000" dirty="0"/>
              <a:t>, Αθήνα: Οικογένειες Ουράνιο Τόξο, 2014</a:t>
            </a:r>
            <a:r>
              <a:rPr lang="el-GR" sz="2000" dirty="0" smtClean="0"/>
              <a:t>. Ταλκ.</a:t>
            </a:r>
            <a:endParaRPr lang="en-GB" sz="2000" dirty="0"/>
          </a:p>
          <a:p>
            <a:pPr marL="0" indent="0">
              <a:buNone/>
            </a:pPr>
            <a:endParaRPr lang="el-GR" sz="2000" dirty="0"/>
          </a:p>
        </p:txBody>
      </p:sp>
    </p:spTree>
    <p:custDataLst>
      <p:tags r:id="rId1"/>
    </p:custDataLst>
    <p:extLst>
      <p:ext uri="{BB962C8B-B14F-4D97-AF65-F5344CB8AC3E}">
        <p14:creationId xmlns:p14="http://schemas.microsoft.com/office/powerpoint/2010/main" val="3842101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Φορείς Ιδεολογίας: </a:t>
            </a:r>
            <a:br>
              <a:rPr lang="el-GR" dirty="0"/>
            </a:br>
            <a:r>
              <a:rPr lang="el-GR" dirty="0"/>
              <a:t>Λεκτικό Κείμενο </a:t>
            </a:r>
            <a:r>
              <a:rPr lang="el-GR" dirty="0" smtClean="0"/>
              <a:t>(2/2</a:t>
            </a:r>
            <a:r>
              <a:rPr lang="el-GR" dirty="0"/>
              <a:t>)</a:t>
            </a:r>
            <a:endParaRPr lang="el-GR" dirty="0"/>
          </a:p>
        </p:txBody>
      </p:sp>
      <p:sp>
        <p:nvSpPr>
          <p:cNvPr id="3" name="Content Placeholder 2"/>
          <p:cNvSpPr>
            <a:spLocks noGrp="1"/>
          </p:cNvSpPr>
          <p:nvPr>
            <p:ph sz="half" idx="1"/>
          </p:nvPr>
        </p:nvSpPr>
        <p:spPr/>
        <p:txBody>
          <a:bodyPr/>
          <a:lstStyle/>
          <a:p>
            <a:pPr marL="0" indent="0">
              <a:buNone/>
            </a:pPr>
            <a:r>
              <a:rPr lang="el-GR" dirty="0"/>
              <a:t>Στους φορείς ιδεολογίας συγκαταλέγεται το </a:t>
            </a:r>
            <a:r>
              <a:rPr lang="el-GR" b="1" dirty="0"/>
              <a:t>λεκτικό κείμενο</a:t>
            </a:r>
            <a:r>
              <a:rPr lang="el-GR" dirty="0"/>
              <a:t>:</a:t>
            </a:r>
          </a:p>
          <a:p>
            <a:r>
              <a:rPr lang="el-GR" dirty="0" smtClean="0"/>
              <a:t>σε </a:t>
            </a:r>
            <a:r>
              <a:rPr lang="el-GR" dirty="0"/>
              <a:t>επίπεδο </a:t>
            </a:r>
            <a:r>
              <a:rPr lang="el-GR" b="1" dirty="0" smtClean="0"/>
              <a:t>λέξης</a:t>
            </a:r>
            <a:r>
              <a:rPr lang="el-GR" dirty="0" smtClean="0"/>
              <a:t>:</a:t>
            </a:r>
          </a:p>
          <a:p>
            <a:pPr lvl="1"/>
            <a:r>
              <a:rPr lang="el-GR" dirty="0" smtClean="0"/>
              <a:t>Έγχρωμος. </a:t>
            </a:r>
            <a:endParaRPr lang="el-GR" dirty="0"/>
          </a:p>
          <a:p>
            <a:pPr lvl="1"/>
            <a:r>
              <a:rPr lang="el-GR" dirty="0" smtClean="0"/>
              <a:t>Μαύρος.</a:t>
            </a:r>
            <a:endParaRPr lang="el-GR" dirty="0"/>
          </a:p>
          <a:p>
            <a:pPr lvl="1"/>
            <a:r>
              <a:rPr lang="el-GR" dirty="0" err="1" smtClean="0"/>
              <a:t>Αράπης</a:t>
            </a:r>
            <a:r>
              <a:rPr lang="el-GR" dirty="0" smtClean="0"/>
              <a:t>. </a:t>
            </a:r>
            <a:endParaRPr lang="el-GR" dirty="0"/>
          </a:p>
          <a:p>
            <a:pPr lvl="1"/>
            <a:r>
              <a:rPr lang="el-GR" dirty="0" smtClean="0"/>
              <a:t>Σκυλάραπας.</a:t>
            </a:r>
            <a:endParaRPr lang="el-GR" dirty="0"/>
          </a:p>
          <a:p>
            <a:endParaRPr lang="el-GR" dirty="0" smtClean="0"/>
          </a:p>
          <a:p>
            <a:endParaRPr lang="el-GR" dirty="0"/>
          </a:p>
        </p:txBody>
      </p:sp>
      <p:sp>
        <p:nvSpPr>
          <p:cNvPr id="4" name="Content Placeholder 3"/>
          <p:cNvSpPr>
            <a:spLocks noGrp="1"/>
          </p:cNvSpPr>
          <p:nvPr>
            <p:ph sz="half" idx="2"/>
          </p:nvPr>
        </p:nvSpPr>
        <p:spPr/>
        <p:txBody>
          <a:bodyPr/>
          <a:lstStyle/>
          <a:p>
            <a:pPr marL="0" indent="0">
              <a:buNone/>
            </a:pPr>
            <a:r>
              <a:rPr lang="el-GR" dirty="0"/>
              <a:t>Οι </a:t>
            </a:r>
            <a:r>
              <a:rPr lang="el-GR" dirty="0" smtClean="0"/>
              <a:t>λέξεις αυτές δεν </a:t>
            </a:r>
            <a:r>
              <a:rPr lang="el-GR" dirty="0"/>
              <a:t>διαφέρουν αναφορικά με την πληροφορία που μεταδίδουν, αλλά την ιδεολογική θέση εκείνου που επιλέγει να χρησιμοποιήσει τη μία αντί της άλλης. </a:t>
            </a:r>
          </a:p>
          <a:p>
            <a:endParaRPr lang="el-GR" dirty="0"/>
          </a:p>
        </p:txBody>
      </p:sp>
    </p:spTree>
    <p:extLst>
      <p:ext uri="{BB962C8B-B14F-4D97-AF65-F5344CB8AC3E}">
        <p14:creationId xmlns:p14="http://schemas.microsoft.com/office/powerpoint/2010/main" val="232987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Γιατί </a:t>
            </a:r>
            <a:r>
              <a:rPr lang="el-GR" dirty="0"/>
              <a:t>σημασία δεν έχει μόνο τι λέει το λεκτικό </a:t>
            </a:r>
            <a:r>
              <a:rPr lang="el-GR" dirty="0" smtClean="0"/>
              <a:t>κείμενο… </a:t>
            </a:r>
            <a:endParaRPr lang="el-GR" dirty="0"/>
          </a:p>
        </p:txBody>
      </p:sp>
      <p:sp>
        <p:nvSpPr>
          <p:cNvPr id="5" name="Content Placeholder 4"/>
          <p:cNvSpPr>
            <a:spLocks noGrp="1"/>
          </p:cNvSpPr>
          <p:nvPr>
            <p:ph idx="1"/>
          </p:nvPr>
        </p:nvSpPr>
        <p:spPr/>
        <p:txBody>
          <a:bodyPr>
            <a:noAutofit/>
          </a:bodyPr>
          <a:lstStyle/>
          <a:p>
            <a:pPr marL="0" indent="0">
              <a:spcBef>
                <a:spcPts val="600"/>
              </a:spcBef>
              <a:buNone/>
            </a:pPr>
            <a:r>
              <a:rPr lang="el-GR" sz="2800" dirty="0" smtClean="0"/>
              <a:t>… αλλά </a:t>
            </a:r>
            <a:r>
              <a:rPr lang="el-GR" sz="2800" dirty="0"/>
              <a:t>και </a:t>
            </a:r>
            <a:r>
              <a:rPr lang="el-GR" sz="2800" b="1" dirty="0"/>
              <a:t>πώς το </a:t>
            </a:r>
            <a:r>
              <a:rPr lang="el-GR" sz="2800" b="1" dirty="0" smtClean="0"/>
              <a:t>λέει</a:t>
            </a:r>
            <a:r>
              <a:rPr lang="el-GR" sz="2800" dirty="0" smtClean="0"/>
              <a:t>: </a:t>
            </a:r>
          </a:p>
          <a:p>
            <a:pPr>
              <a:spcBef>
                <a:spcPts val="600"/>
              </a:spcBef>
            </a:pPr>
            <a:r>
              <a:rPr lang="el-GR" sz="2700" dirty="0"/>
              <a:t>Οι </a:t>
            </a:r>
            <a:r>
              <a:rPr lang="el-GR" sz="2700" b="1" dirty="0"/>
              <a:t>φοιτητές</a:t>
            </a:r>
            <a:r>
              <a:rPr lang="el-GR" sz="2700" dirty="0"/>
              <a:t> του Α’ έτους του ΤΕΑΠΗ θα εξεταστούν στις </a:t>
            </a:r>
            <a:r>
              <a:rPr lang="el-GR" sz="2700" dirty="0" smtClean="0"/>
              <a:t>25/2</a:t>
            </a:r>
            <a:r>
              <a:rPr lang="el-GR" sz="2700" dirty="0"/>
              <a:t>.</a:t>
            </a:r>
          </a:p>
          <a:p>
            <a:pPr>
              <a:spcBef>
                <a:spcPts val="600"/>
              </a:spcBef>
            </a:pPr>
            <a:r>
              <a:rPr lang="el-GR" sz="2700" dirty="0"/>
              <a:t>Η μαμά, ο μπαμπάς, η γιαγιά και η θεία, </a:t>
            </a:r>
            <a:r>
              <a:rPr lang="el-GR" sz="2700" b="1" dirty="0"/>
              <a:t>όλοι</a:t>
            </a:r>
            <a:r>
              <a:rPr lang="el-GR" sz="2700" dirty="0"/>
              <a:t> θα καθίσουν στην πρώτη σειρά.</a:t>
            </a:r>
          </a:p>
          <a:p>
            <a:pPr>
              <a:spcBef>
                <a:spcPts val="600"/>
              </a:spcBef>
            </a:pPr>
            <a:r>
              <a:rPr lang="el-GR" sz="2700" dirty="0"/>
              <a:t>Η κ. Χ. εκλέχθηκε εχθές στη βαθμίδα του </a:t>
            </a:r>
            <a:r>
              <a:rPr lang="el-GR" sz="2700" b="1" dirty="0"/>
              <a:t>Καθηγητή</a:t>
            </a:r>
            <a:r>
              <a:rPr lang="el-GR" sz="2700" dirty="0"/>
              <a:t>.</a:t>
            </a:r>
          </a:p>
          <a:p>
            <a:pPr>
              <a:spcBef>
                <a:spcPts val="600"/>
              </a:spcBef>
            </a:pPr>
            <a:r>
              <a:rPr lang="el-GR" sz="2700" dirty="0"/>
              <a:t>Λέμε την ημερομηνία για να βοηθήσουμε </a:t>
            </a:r>
            <a:r>
              <a:rPr lang="el-GR" sz="2700" b="1" dirty="0"/>
              <a:t>καμιά νοικοκυρά</a:t>
            </a:r>
            <a:r>
              <a:rPr lang="el-GR" sz="2700" dirty="0"/>
              <a:t> να πετάξει το γάλα που ξέχασε στο ψυγείο.  </a:t>
            </a:r>
          </a:p>
          <a:p>
            <a:pPr>
              <a:spcBef>
                <a:spcPts val="600"/>
              </a:spcBef>
            </a:pPr>
            <a:r>
              <a:rPr lang="el-GR" sz="2700" dirty="0"/>
              <a:t>Είστε </a:t>
            </a:r>
            <a:r>
              <a:rPr lang="el-GR" sz="2700" b="1" dirty="0"/>
              <a:t>σίγουρες</a:t>
            </a:r>
            <a:r>
              <a:rPr lang="el-GR" sz="2700" dirty="0"/>
              <a:t> για το απορρυπαντικό σας; </a:t>
            </a:r>
          </a:p>
          <a:p>
            <a:pPr marL="0" indent="0">
              <a:spcBef>
                <a:spcPts val="600"/>
              </a:spcBef>
              <a:buNone/>
            </a:pPr>
            <a:endParaRPr lang="el-GR" sz="2800" dirty="0" smtClean="0"/>
          </a:p>
          <a:p>
            <a:pPr>
              <a:spcBef>
                <a:spcPts val="600"/>
              </a:spcBef>
            </a:pPr>
            <a:endParaRPr lang="el-GR" sz="2800" dirty="0"/>
          </a:p>
        </p:txBody>
      </p:sp>
    </p:spTree>
    <p:extLst>
      <p:ext uri="{BB962C8B-B14F-4D97-AF65-F5344CB8AC3E}">
        <p14:creationId xmlns:p14="http://schemas.microsoft.com/office/powerpoint/2010/main" val="259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Σεξιστική γλώσσα</a:t>
            </a:r>
            <a:endParaRPr lang="el-GR" dirty="0"/>
          </a:p>
        </p:txBody>
      </p:sp>
      <p:sp>
        <p:nvSpPr>
          <p:cNvPr id="6" name="Content Placeholder 5"/>
          <p:cNvSpPr>
            <a:spLocks noGrp="1"/>
          </p:cNvSpPr>
          <p:nvPr>
            <p:ph sz="half" idx="1"/>
          </p:nvPr>
        </p:nvSpPr>
        <p:spPr/>
        <p:txBody>
          <a:bodyPr>
            <a:noAutofit/>
          </a:bodyPr>
          <a:lstStyle/>
          <a:p>
            <a:pPr marL="0" indent="0">
              <a:buNone/>
            </a:pPr>
            <a:r>
              <a:rPr lang="el-GR" b="1" dirty="0"/>
              <a:t>Γραμματική, Συντακτικό</a:t>
            </a:r>
            <a:r>
              <a:rPr lang="el-GR" dirty="0"/>
              <a:t>: Η κυριαρχία του </a:t>
            </a:r>
            <a:r>
              <a:rPr lang="el-GR" b="1" dirty="0"/>
              <a:t>αρσενικού</a:t>
            </a:r>
            <a:r>
              <a:rPr lang="el-GR" dirty="0"/>
              <a:t> </a:t>
            </a:r>
            <a:r>
              <a:rPr lang="el-GR" dirty="0" smtClean="0"/>
              <a:t>γένους.</a:t>
            </a:r>
          </a:p>
          <a:p>
            <a:r>
              <a:rPr lang="el-GR" dirty="0" smtClean="0"/>
              <a:t>Η </a:t>
            </a:r>
            <a:r>
              <a:rPr lang="el-GR" dirty="0"/>
              <a:t>Μαρία και ο Γιάννης είναι </a:t>
            </a:r>
            <a:r>
              <a:rPr lang="el-GR" b="1" dirty="0" smtClean="0"/>
              <a:t>ευτυχισμένοι</a:t>
            </a:r>
            <a:r>
              <a:rPr lang="el-GR" dirty="0" smtClean="0"/>
              <a:t>.</a:t>
            </a:r>
          </a:p>
          <a:p>
            <a:r>
              <a:rPr lang="el-GR" b="1" dirty="0" smtClean="0"/>
              <a:t>Οι </a:t>
            </a:r>
            <a:r>
              <a:rPr lang="el-GR" b="1" dirty="0"/>
              <a:t>δάσκαλοι </a:t>
            </a:r>
            <a:r>
              <a:rPr lang="el-GR" dirty="0"/>
              <a:t>απεργούν </a:t>
            </a:r>
            <a:r>
              <a:rPr lang="el-GR" dirty="0" smtClean="0"/>
              <a:t>αύριο.</a:t>
            </a:r>
            <a:endParaRPr lang="el-GR" dirty="0"/>
          </a:p>
          <a:p>
            <a:pPr marL="0" indent="0">
              <a:buNone/>
            </a:pPr>
            <a:endParaRPr lang="el-GR" dirty="0" smtClean="0"/>
          </a:p>
          <a:p>
            <a:endParaRPr lang="el-GR" dirty="0"/>
          </a:p>
        </p:txBody>
      </p:sp>
      <p:sp>
        <p:nvSpPr>
          <p:cNvPr id="7" name="Content Placeholder 6"/>
          <p:cNvSpPr>
            <a:spLocks noGrp="1"/>
          </p:cNvSpPr>
          <p:nvPr>
            <p:ph sz="half" idx="2"/>
          </p:nvPr>
        </p:nvSpPr>
        <p:spPr/>
        <p:txBody>
          <a:bodyPr>
            <a:noAutofit/>
          </a:bodyPr>
          <a:lstStyle/>
          <a:p>
            <a:pPr marL="0" indent="0">
              <a:buNone/>
            </a:pPr>
            <a:r>
              <a:rPr lang="el-GR" b="1" dirty="0" smtClean="0"/>
              <a:t>Λεξιλόγιο:</a:t>
            </a:r>
          </a:p>
          <a:p>
            <a:r>
              <a:rPr lang="el-GR" dirty="0"/>
              <a:t>Ανδρείος, ανδρειωμένος, αντρίκεια, ανδραγάθημα, επανδρώνω, πατρίδα, πατρικό, </a:t>
            </a:r>
            <a:r>
              <a:rPr lang="el-GR" dirty="0" smtClean="0"/>
              <a:t>υιοθετώ.</a:t>
            </a:r>
            <a:endParaRPr lang="el-GR" dirty="0"/>
          </a:p>
          <a:p>
            <a:r>
              <a:rPr lang="el-GR" dirty="0" err="1" smtClean="0"/>
              <a:t>Γυναικουλίστικες</a:t>
            </a:r>
            <a:r>
              <a:rPr lang="el-GR" dirty="0"/>
              <a:t>, γυναικοκαβγάς, </a:t>
            </a:r>
            <a:r>
              <a:rPr lang="el-GR" dirty="0" smtClean="0"/>
              <a:t>γυναικομάνι.</a:t>
            </a:r>
            <a:endParaRPr lang="el-GR" dirty="0"/>
          </a:p>
          <a:p>
            <a:endParaRPr lang="el-GR" dirty="0"/>
          </a:p>
        </p:txBody>
      </p:sp>
    </p:spTree>
    <p:extLst>
      <p:ext uri="{BB962C8B-B14F-4D97-AF65-F5344CB8AC3E}">
        <p14:creationId xmlns:p14="http://schemas.microsoft.com/office/powerpoint/2010/main" val="349215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Κάποιες </a:t>
            </a:r>
            <a:r>
              <a:rPr lang="el-GR" dirty="0" smtClean="0"/>
              <a:t>προτάσεις (1/2)</a:t>
            </a:r>
            <a:endParaRPr lang="el-GR" dirty="0"/>
          </a:p>
        </p:txBody>
      </p:sp>
      <p:sp>
        <p:nvSpPr>
          <p:cNvPr id="5" name="Content Placeholder 4"/>
          <p:cNvSpPr>
            <a:spLocks noGrp="1"/>
          </p:cNvSpPr>
          <p:nvPr>
            <p:ph idx="1"/>
          </p:nvPr>
        </p:nvSpPr>
        <p:spPr/>
        <p:txBody>
          <a:bodyPr>
            <a:noAutofit/>
          </a:bodyPr>
          <a:lstStyle/>
          <a:p>
            <a:pPr>
              <a:lnSpc>
                <a:spcPct val="90000"/>
              </a:lnSpc>
            </a:pPr>
            <a:r>
              <a:rPr lang="el-GR" altLang="en-US" dirty="0"/>
              <a:t>Η χρήση διπλών (αρσενικών και θηλυκών) τύπων στις γενικές αναφορές (π.χ. μαθητής/</a:t>
            </a:r>
            <a:r>
              <a:rPr lang="el-GR" altLang="en-US" dirty="0" err="1"/>
              <a:t>τρια</a:t>
            </a:r>
            <a:r>
              <a:rPr lang="el-GR" altLang="en-US" dirty="0"/>
              <a:t>).</a:t>
            </a:r>
          </a:p>
          <a:p>
            <a:pPr>
              <a:lnSpc>
                <a:spcPct val="90000"/>
              </a:lnSpc>
            </a:pPr>
            <a:r>
              <a:rPr lang="el-GR" altLang="en-US" dirty="0"/>
              <a:t>Η κατάργηση σεξιστικών όρων (π.χ. γεροντοκόρη, δεσποινίς).</a:t>
            </a:r>
          </a:p>
          <a:p>
            <a:pPr>
              <a:lnSpc>
                <a:spcPct val="90000"/>
              </a:lnSpc>
            </a:pPr>
            <a:r>
              <a:rPr lang="el-GR" altLang="en-US" dirty="0"/>
              <a:t>Η καθιέρωση καινούριων όρων, που θα εκφράζουν και τη γυναικεία πραγματικότητα (π.χ. </a:t>
            </a:r>
            <a:r>
              <a:rPr lang="el-GR" altLang="en-US" dirty="0" err="1"/>
              <a:t>τεκνοθεσία</a:t>
            </a:r>
            <a:r>
              <a:rPr lang="el-GR" altLang="en-US" dirty="0"/>
              <a:t> αντί υιοθεσία</a:t>
            </a:r>
            <a:r>
              <a:rPr lang="en-US" altLang="en-US" dirty="0"/>
              <a:t>,</a:t>
            </a:r>
            <a:r>
              <a:rPr lang="el-GR" altLang="en-US" dirty="0"/>
              <a:t> </a:t>
            </a:r>
            <a:r>
              <a:rPr lang="en-US" altLang="en-US" dirty="0"/>
              <a:t>chairperson </a:t>
            </a:r>
            <a:r>
              <a:rPr lang="el-GR" altLang="en-US" dirty="0"/>
              <a:t>αντί </a:t>
            </a:r>
            <a:r>
              <a:rPr lang="en-US" altLang="en-US" dirty="0"/>
              <a:t>chairman</a:t>
            </a:r>
            <a:r>
              <a:rPr lang="el-GR" altLang="en-US" dirty="0"/>
              <a:t>).</a:t>
            </a:r>
          </a:p>
          <a:p>
            <a:endParaRPr lang="el-GR" dirty="0"/>
          </a:p>
        </p:txBody>
      </p:sp>
    </p:spTree>
    <p:extLst>
      <p:ext uri="{BB962C8B-B14F-4D97-AF65-F5344CB8AC3E}">
        <p14:creationId xmlns:p14="http://schemas.microsoft.com/office/powerpoint/2010/main" val="3754541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Κάποιες </a:t>
            </a:r>
            <a:r>
              <a:rPr lang="el-GR" dirty="0" smtClean="0"/>
              <a:t>προτάσεις (2/2)</a:t>
            </a:r>
            <a:endParaRPr lang="el-GR" dirty="0"/>
          </a:p>
        </p:txBody>
      </p:sp>
      <p:sp>
        <p:nvSpPr>
          <p:cNvPr id="5" name="Content Placeholder 4"/>
          <p:cNvSpPr>
            <a:spLocks noGrp="1"/>
          </p:cNvSpPr>
          <p:nvPr>
            <p:ph idx="1"/>
          </p:nvPr>
        </p:nvSpPr>
        <p:spPr/>
        <p:txBody>
          <a:bodyPr>
            <a:noAutofit/>
          </a:bodyPr>
          <a:lstStyle/>
          <a:p>
            <a:r>
              <a:rPr lang="el-GR" altLang="en-US" dirty="0" smtClean="0"/>
              <a:t>Η </a:t>
            </a:r>
            <a:r>
              <a:rPr lang="el-GR" altLang="en-US" dirty="0"/>
              <a:t>χρήση εναλλακτικών ρόλων/προτύπων, για τα δύο φύλα, στην εκπαίδευση</a:t>
            </a:r>
            <a:r>
              <a:rPr lang="en-US" altLang="en-US" dirty="0"/>
              <a:t>, </a:t>
            </a:r>
            <a:r>
              <a:rPr lang="el-GR" altLang="en-US" dirty="0"/>
              <a:t>στο χώρο εργασίας (π.χ. η </a:t>
            </a:r>
            <a:r>
              <a:rPr lang="el-GR" altLang="en-US" dirty="0" err="1"/>
              <a:t>πυροσβεστίνα</a:t>
            </a:r>
            <a:r>
              <a:rPr lang="el-GR" altLang="en-US" dirty="0"/>
              <a:t>, ο νηπιαγωγός).</a:t>
            </a:r>
          </a:p>
          <a:p>
            <a:r>
              <a:rPr lang="el-GR" altLang="en-US" dirty="0"/>
              <a:t>Η συχνή χρήση του θηλυκού γένους, με σκοπό την κριτική των στερεοτύπων στο δημόσιο και ιδιωτικό χώρο (π.χ. ‘η από μηχανής θεά’).</a:t>
            </a:r>
          </a:p>
          <a:p>
            <a:endParaRPr lang="el-GR" dirty="0"/>
          </a:p>
        </p:txBody>
      </p:sp>
    </p:spTree>
    <p:extLst>
      <p:ext uri="{BB962C8B-B14F-4D97-AF65-F5344CB8AC3E}">
        <p14:creationId xmlns:p14="http://schemas.microsoft.com/office/powerpoint/2010/main" val="358364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Φορείς </a:t>
            </a:r>
            <a:r>
              <a:rPr lang="el-GR" dirty="0" smtClean="0"/>
              <a:t>Ιδεολογίας: Οπτικό Κείμενο</a:t>
            </a:r>
            <a:endParaRPr lang="el-GR" dirty="0"/>
          </a:p>
        </p:txBody>
      </p:sp>
      <p:sp>
        <p:nvSpPr>
          <p:cNvPr id="4" name="Content Placeholder 3"/>
          <p:cNvSpPr>
            <a:spLocks noGrp="1"/>
          </p:cNvSpPr>
          <p:nvPr>
            <p:ph sz="half" idx="1"/>
          </p:nvPr>
        </p:nvSpPr>
        <p:spPr/>
        <p:txBody>
          <a:bodyPr/>
          <a:lstStyle/>
          <a:p>
            <a:pPr marL="0" indent="0">
              <a:buNone/>
            </a:pPr>
            <a:r>
              <a:rPr lang="el-GR" dirty="0"/>
              <a:t>Στους φορείς ιδεολογίας συγκαταλέγεται </a:t>
            </a:r>
            <a:r>
              <a:rPr lang="el-GR" b="1" dirty="0"/>
              <a:t>το οπτικό κείμενο</a:t>
            </a:r>
            <a:r>
              <a:rPr lang="el-GR" dirty="0"/>
              <a:t>. Π.χ. </a:t>
            </a:r>
            <a:r>
              <a:rPr lang="el-GR" dirty="0" smtClean="0"/>
              <a:t>Μια σεξιστική </a:t>
            </a:r>
            <a:r>
              <a:rPr lang="el-GR" dirty="0"/>
              <a:t>εικόνα σε διαφήμιση ανδρικής </a:t>
            </a:r>
            <a:r>
              <a:rPr lang="el-GR" dirty="0" smtClean="0"/>
              <a:t>κολόνιας.</a:t>
            </a:r>
            <a:endParaRPr lang="el-GR" dirty="0"/>
          </a:p>
          <a:p>
            <a:pPr marL="0" indent="0">
              <a:buNone/>
            </a:pPr>
            <a:r>
              <a:rPr lang="el-GR" dirty="0" smtClean="0"/>
              <a:t> </a:t>
            </a:r>
          </a:p>
          <a:p>
            <a:endParaRPr lang="el-GR" dirty="0"/>
          </a:p>
        </p:txBody>
      </p:sp>
      <p:pic>
        <p:nvPicPr>
          <p:cNvPr id="6" name="Picture 2" descr="Διαφήμιση ανδρικού αρώματος"/>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4008" y="1772816"/>
            <a:ext cx="4038600" cy="301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Box 4"/>
          <p:cNvSpPr txBox="1"/>
          <p:nvPr/>
        </p:nvSpPr>
        <p:spPr>
          <a:xfrm>
            <a:off x="8172400" y="4869160"/>
            <a:ext cx="552400" cy="360040"/>
          </a:xfrm>
          <a:prstGeom prst="rect">
            <a:avLst/>
          </a:prstGeom>
        </p:spPr>
        <p:txBody>
          <a:bodyPr vert="horz" wrap="square" lIns="91440" tIns="45720" rIns="91440" bIns="45720" rtlCol="0" anchor="ctr">
            <a:noAutofit/>
          </a:bodyPr>
          <a:lstStyle/>
          <a:p>
            <a:r>
              <a:rPr lang="el-GR" b="1" dirty="0" smtClean="0">
                <a:latin typeface="+mj-lt"/>
              </a:rPr>
              <a:t>[1]</a:t>
            </a:r>
            <a:endParaRPr lang="el-GR" b="1" dirty="0" smtClean="0">
              <a:latin typeface="+mj-lt"/>
            </a:endParaRPr>
          </a:p>
        </p:txBody>
      </p:sp>
    </p:spTree>
    <p:custDataLst>
      <p:tags r:id="rId1"/>
    </p:custDataLst>
    <p:extLst>
      <p:ext uri="{BB962C8B-B14F-4D97-AF65-F5344CB8AC3E}">
        <p14:creationId xmlns:p14="http://schemas.microsoft.com/office/powerpoint/2010/main" val="297969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Φορείς </a:t>
            </a:r>
            <a:r>
              <a:rPr lang="el-GR" dirty="0" smtClean="0"/>
              <a:t>Ιδεολογίας</a:t>
            </a:r>
            <a:r>
              <a:rPr lang="el-GR" dirty="0"/>
              <a:t>: </a:t>
            </a:r>
            <a:r>
              <a:rPr lang="el-GR" dirty="0" smtClean="0"/>
              <a:t/>
            </a:r>
            <a:br>
              <a:rPr lang="el-GR" dirty="0" smtClean="0"/>
            </a:br>
            <a:r>
              <a:rPr lang="el-GR" dirty="0" err="1"/>
              <a:t>Π</a:t>
            </a:r>
            <a:r>
              <a:rPr lang="el-GR" dirty="0" err="1" smtClean="0"/>
              <a:t>ερικειμενικά</a:t>
            </a:r>
            <a:r>
              <a:rPr lang="el-GR" dirty="0" smtClean="0"/>
              <a:t> </a:t>
            </a:r>
            <a:r>
              <a:rPr lang="el-GR" dirty="0" smtClean="0"/>
              <a:t>Στοιχεία (1/3)</a:t>
            </a:r>
            <a:endParaRPr lang="el-GR" dirty="0"/>
          </a:p>
        </p:txBody>
      </p:sp>
      <p:sp>
        <p:nvSpPr>
          <p:cNvPr id="3" name="Content Placeholder 2"/>
          <p:cNvSpPr>
            <a:spLocks noGrp="1"/>
          </p:cNvSpPr>
          <p:nvPr>
            <p:ph sz="half" idx="1"/>
          </p:nvPr>
        </p:nvSpPr>
        <p:spPr/>
        <p:txBody>
          <a:bodyPr>
            <a:normAutofit/>
          </a:bodyPr>
          <a:lstStyle/>
          <a:p>
            <a:pPr marL="0" indent="0">
              <a:buNone/>
            </a:pPr>
            <a:r>
              <a:rPr lang="el-GR" dirty="0"/>
              <a:t>Σ</a:t>
            </a:r>
            <a:r>
              <a:rPr lang="el-GR" dirty="0" smtClean="0"/>
              <a:t>τους φορείς ιδεολογίας συγκαταλέγονται τα </a:t>
            </a:r>
            <a:r>
              <a:rPr lang="el-GR" dirty="0" err="1" smtClean="0"/>
              <a:t>περικειμενικά</a:t>
            </a:r>
            <a:r>
              <a:rPr lang="el-GR" dirty="0" smtClean="0"/>
              <a:t> στοιχεία.</a:t>
            </a:r>
          </a:p>
          <a:p>
            <a:pPr marL="0" indent="0">
              <a:buNone/>
            </a:pPr>
            <a:r>
              <a:rPr lang="el-GR" dirty="0" smtClean="0"/>
              <a:t>Π.χ. Η χρήση </a:t>
            </a:r>
            <a:r>
              <a:rPr lang="el-GR" dirty="0"/>
              <a:t>των σεξιστικών στερεοτύπων των χρωμάτων (ροζ για τα κορίτσια, γαλάζιο για τα αγόρια) στη γραφή των λέξεων.</a:t>
            </a:r>
          </a:p>
          <a:p>
            <a:pPr marL="0" indent="0">
              <a:buNone/>
            </a:pPr>
            <a:endParaRPr lang="el-GR" dirty="0" smtClean="0"/>
          </a:p>
          <a:p>
            <a:endParaRPr lang="el-GR" dirty="0"/>
          </a:p>
        </p:txBody>
      </p:sp>
      <p:pic>
        <p:nvPicPr>
          <p:cNvPr id="5" name="Picture 5" descr="Σελίδα από βιβλίο"/>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00808"/>
            <a:ext cx="4038600" cy="258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100392" y="4365104"/>
            <a:ext cx="552400" cy="360040"/>
          </a:xfrm>
          <a:prstGeom prst="rect">
            <a:avLst/>
          </a:prstGeom>
        </p:spPr>
        <p:txBody>
          <a:bodyPr vert="horz" wrap="square" lIns="91440" tIns="45720" rIns="91440" bIns="45720" rtlCol="0" anchor="ctr">
            <a:noAutofit/>
          </a:bodyPr>
          <a:lstStyle/>
          <a:p>
            <a:r>
              <a:rPr lang="el-GR" b="1" dirty="0" smtClean="0">
                <a:latin typeface="+mj-lt"/>
              </a:rPr>
              <a:t>[2]</a:t>
            </a:r>
            <a:endParaRPr lang="el-GR" b="1" dirty="0" smtClean="0">
              <a:latin typeface="+mj-lt"/>
            </a:endParaRPr>
          </a:p>
        </p:txBody>
      </p:sp>
    </p:spTree>
    <p:custDataLst>
      <p:tags r:id="rId1"/>
    </p:custDataLst>
    <p:extLst>
      <p:ext uri="{BB962C8B-B14F-4D97-AF65-F5344CB8AC3E}">
        <p14:creationId xmlns:p14="http://schemas.microsoft.com/office/powerpoint/2010/main" val="5504275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 name="ZHAW.ACCESSIBILITYADDIN.CHECKTIMEDATE" val="11/20/2015 2:02:35 P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3,1026,8,"/>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3,2050,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4,5,7,6,"/>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CE62EDF-ADC2-4470-99F9-349A46AB91A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3095</TotalTime>
  <Words>1191</Words>
  <Application>Microsoft Office PowerPoint</Application>
  <PresentationFormat>On-screen Show (4:3)</PresentationFormat>
  <Paragraphs>130</Paragraphs>
  <Slides>27</Slides>
  <Notes>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Θέμα του Office</vt:lpstr>
      <vt:lpstr>Ιδεολογία στην Παιδική Λογοτεχνία</vt:lpstr>
      <vt:lpstr>Φορείς Ιδεολογίας:  Λεκτικό Κείμενο (1/2)</vt:lpstr>
      <vt:lpstr>Φορείς Ιδεολογίας:  Λεκτικό Κείμενο (2/2)</vt:lpstr>
      <vt:lpstr>Γιατί σημασία δεν έχει μόνο τι λέει το λεκτικό κείμενο… </vt:lpstr>
      <vt:lpstr>Σεξιστική γλώσσα</vt:lpstr>
      <vt:lpstr>Κάποιες προτάσεις (1/2)</vt:lpstr>
      <vt:lpstr>Κάποιες προτάσεις (2/2)</vt:lpstr>
      <vt:lpstr>Φορείς Ιδεολογίας: Οπτικό Κείμενο</vt:lpstr>
      <vt:lpstr>Φορείς Ιδεολογίας:  Περικειμενικά Στοιχεία (1/3)</vt:lpstr>
      <vt:lpstr>Φορείς Ιδεολογίας:  Περικειμενικά Στοιχεία (2/3)</vt:lpstr>
      <vt:lpstr>Φορείς Ιδεολογίας:  Περικειμενικά Στοιχεία (3/3)</vt:lpstr>
      <vt:lpstr>Ατομική και συλλογική ιδεολογία</vt:lpstr>
      <vt:lpstr>Παράδειγμα</vt:lpstr>
      <vt:lpstr>Άμεση και έμμεση ιδεολογία</vt:lpstr>
      <vt:lpstr>Υφέρποντα μηνύματα (1/4) </vt:lpstr>
      <vt:lpstr>Υφέρποντα μηνύματα (2/4)</vt:lpstr>
      <vt:lpstr>Υφέρποντα μηνύματα (3/4)</vt:lpstr>
      <vt:lpstr>Υφέρποντα μηνύματα (4/4)</vt:lpstr>
      <vt:lpstr>Φορείς Ιδεολογίας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σε θέματα ιδεολογίας - Διευκρινίσεις όρων</dc:title>
  <dc:subject>Ιδεολογία στην Παιδική Λογοτεχνία</dc:subject>
  <dc:creator>Αγγελική Γιαννικοπούλου</dc:creator>
  <cp:lastModifiedBy>Smaragda Papadopoulou</cp:lastModifiedBy>
  <cp:revision>311</cp:revision>
  <dcterms:created xsi:type="dcterms:W3CDTF">2012-09-06T09:03:05Z</dcterms:created>
  <dcterms:modified xsi:type="dcterms:W3CDTF">2015-11-20T17:40:09Z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