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1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280" r:id="rId14"/>
    <p:sldId id="290" r:id="rId15"/>
    <p:sldId id="295" r:id="rId16"/>
    <p:sldId id="299" r:id="rId17"/>
    <p:sldId id="292" r:id="rId18"/>
    <p:sldId id="291" r:id="rId19"/>
    <p:sldId id="294" r:id="rId20"/>
    <p:sldId id="293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01"/>
            <p14:sldId id="300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8" d="100"/>
          <a:sy n="78" d="100"/>
        </p:scale>
        <p:origin x="14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16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Α’ Παλαιοχριστιανική</a:t>
            </a:r>
            <a:r>
              <a:rPr lang="el-GR" sz="1000" baseline="0" dirty="0" smtClean="0">
                <a:solidFill>
                  <a:srgbClr val="5075BC"/>
                </a:solidFill>
              </a:rPr>
              <a:t> Τέχνη (2</a:t>
            </a:r>
            <a:r>
              <a:rPr lang="el-GR" sz="1000" baseline="30000" dirty="0" smtClean="0">
                <a:solidFill>
                  <a:srgbClr val="5075BC"/>
                </a:solidFill>
              </a:rPr>
              <a:t>ος</a:t>
            </a:r>
            <a:r>
              <a:rPr lang="el-GR" sz="1000" baseline="0" dirty="0" smtClean="0">
                <a:solidFill>
                  <a:srgbClr val="5075BC"/>
                </a:solidFill>
              </a:rPr>
              <a:t> αι. – αρχές 7</a:t>
            </a:r>
            <a:r>
              <a:rPr lang="el-GR" sz="1000" baseline="30000" dirty="0" smtClean="0">
                <a:solidFill>
                  <a:srgbClr val="5075BC"/>
                </a:solidFill>
              </a:rPr>
              <a:t>ου</a:t>
            </a:r>
            <a:r>
              <a:rPr lang="el-GR" sz="1000" baseline="0" dirty="0" smtClean="0">
                <a:solidFill>
                  <a:srgbClr val="5075BC"/>
                </a:solidFill>
              </a:rPr>
              <a:t> αι.)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Α’ Παλαιοχριστιανική</a:t>
            </a:r>
            <a:r>
              <a:rPr lang="el-GR" sz="1000" baseline="0" dirty="0" smtClean="0">
                <a:solidFill>
                  <a:srgbClr val="5075BC"/>
                </a:solidFill>
              </a:rPr>
              <a:t> Τέχνη (2</a:t>
            </a:r>
            <a:r>
              <a:rPr lang="el-GR" sz="1000" baseline="30000" dirty="0" smtClean="0">
                <a:solidFill>
                  <a:srgbClr val="5075BC"/>
                </a:solidFill>
              </a:rPr>
              <a:t>ος</a:t>
            </a:r>
            <a:r>
              <a:rPr lang="el-GR" sz="1000" baseline="0" dirty="0" smtClean="0">
                <a:solidFill>
                  <a:srgbClr val="5075BC"/>
                </a:solidFill>
              </a:rPr>
              <a:t> αι. – αρχές 7</a:t>
            </a:r>
            <a:r>
              <a:rPr lang="el-GR" sz="1000" baseline="30000" dirty="0" smtClean="0">
                <a:solidFill>
                  <a:srgbClr val="5075BC"/>
                </a:solidFill>
              </a:rPr>
              <a:t>ου</a:t>
            </a:r>
            <a:r>
              <a:rPr lang="el-GR" sz="1000" baseline="0" dirty="0" smtClean="0">
                <a:solidFill>
                  <a:srgbClr val="5075BC"/>
                </a:solidFill>
              </a:rPr>
              <a:t> αι.)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THEOL10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Χριστιανική και Βυζαντινή Αρχαιολογία</a:t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A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Παλαιοχριστιανική Τέχνη (2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αι. – αρχές 7</a:t>
            </a:r>
            <a:r>
              <a:rPr lang="el-GR" sz="2800" baseline="30000" dirty="0" smtClean="0"/>
              <a:t>ου</a:t>
            </a:r>
            <a:r>
              <a:rPr lang="el-GR" sz="2800" dirty="0" smtClean="0"/>
              <a:t> αι.) - Σαρκοφάγοι και Αγάλματα.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err="1" smtClean="0"/>
              <a:t>Στουφή</a:t>
            </a:r>
            <a:r>
              <a:rPr lang="el-GR" sz="2800" dirty="0" smtClean="0"/>
              <a:t> - Πουλημένου Ιωάννα</a:t>
            </a:r>
          </a:p>
          <a:p>
            <a:r>
              <a:rPr lang="en-US" sz="2800" dirty="0" err="1" smtClean="0">
                <a:sym typeface="Helvetica" pitchFamily="2" charset="0"/>
              </a:rPr>
              <a:t>Ἐθνικὸ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καὶ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Καποδιστριακὸ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Πανεπιστήμιο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Ἀθηνῶν</a:t>
            </a:r>
            <a:endParaRPr lang="en-US" sz="2800" dirty="0" smtClean="0">
              <a:sym typeface="Helvetica" pitchFamily="2" charset="0"/>
            </a:endParaRPr>
          </a:p>
          <a:p>
            <a:r>
              <a:rPr lang="en-US" sz="2800" dirty="0" err="1" smtClean="0">
                <a:sym typeface="Helvetica" pitchFamily="2" charset="0"/>
              </a:rPr>
              <a:t>Τμῆμα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Θεολογίας</a:t>
            </a:r>
            <a:r>
              <a:rPr lang="en-US" sz="2800" dirty="0" smtClean="0">
                <a:sym typeface="Helvetica" pitchFamily="2" charset="0"/>
              </a:rPr>
              <a:t> - </a:t>
            </a:r>
            <a:r>
              <a:rPr lang="en-US" sz="2800" dirty="0" err="1" smtClean="0">
                <a:sym typeface="Helvetica" pitchFamily="2" charset="0"/>
              </a:rPr>
              <a:t>Θεολογικὴ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Σχολή</a:t>
            </a:r>
            <a:endParaRPr lang="en-US" sz="2800" dirty="0" smtClean="0">
              <a:sym typeface="Helvetica" pitchFamily="2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Παρίσι. Μουσείο Λούβρου.</a:t>
            </a:r>
          </a:p>
          <a:p>
            <a:r>
              <a:rPr lang="el-GR" dirty="0" smtClean="0"/>
              <a:t>Ο Καλός Ποιμήν.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8877"/>
            <a:ext cx="3744416" cy="6163309"/>
          </a:xfrm>
        </p:spPr>
      </p:pic>
    </p:spTree>
    <p:extLst>
      <p:ext uri="{BB962C8B-B14F-4D97-AF65-F5344CB8AC3E}">
        <p14:creationId xmlns:p14="http://schemas.microsoft.com/office/powerpoint/2010/main" val="26443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158221" cy="4779987"/>
          </a:xfrm>
        </p:spPr>
        <p:txBody>
          <a:bodyPr/>
          <a:lstStyle/>
          <a:p>
            <a:r>
              <a:rPr lang="el-GR" dirty="0" smtClean="0"/>
              <a:t>Ο Καλός Ποιμήν. Βυζαντινό και Χριστιανικό Μουσείο Αθηνών.</a:t>
            </a:r>
            <a:endParaRPr lang="el-GR" dirty="0"/>
          </a:p>
        </p:txBody>
      </p:sp>
      <p:pic>
        <p:nvPicPr>
          <p:cNvPr id="10" name="Θέση περιεχομένου 9" descr="Ο Καλός Ποιμήν. Βυζαντινό και Χριστιανικό Μουσείο Αθηνών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53801"/>
            <a:ext cx="3312367" cy="6168630"/>
          </a:xfrm>
        </p:spPr>
      </p:pic>
    </p:spTree>
    <p:extLst>
      <p:ext uri="{BB962C8B-B14F-4D97-AF65-F5344CB8AC3E}">
        <p14:creationId xmlns:p14="http://schemas.microsoft.com/office/powerpoint/2010/main" val="28604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Συμβολική απεικόνιση του Χριστού ως Ορφέα. Βυζαντινό και Χριστιανικό Μουσείο Αθηνών.</a:t>
            </a:r>
            <a:endParaRPr lang="el-GR" dirty="0"/>
          </a:p>
        </p:txBody>
      </p:sp>
      <p:pic>
        <p:nvPicPr>
          <p:cNvPr id="10" name="Θέση περιεχομένου 9" descr="Συμβολική απεικόνιση του Χριστού ως Ορφέα. Βυζαντινό και Χριστιανικό Μουσείο Αθηνών.&#10;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967" y="104372"/>
            <a:ext cx="4428449" cy="6229109"/>
          </a:xfrm>
        </p:spPr>
      </p:pic>
    </p:spTree>
    <p:extLst>
      <p:ext uri="{BB962C8B-B14F-4D97-AF65-F5344CB8AC3E}">
        <p14:creationId xmlns:p14="http://schemas.microsoft.com/office/powerpoint/2010/main" val="11545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</a:t>
            </a:r>
            <a:r>
              <a:rPr lang="el-GR" sz="2000" dirty="0" err="1"/>
              <a:t>ΑθηνώνΣτουφή</a:t>
            </a:r>
            <a:r>
              <a:rPr lang="el-GR" sz="2000" dirty="0"/>
              <a:t> - Πουλημένου </a:t>
            </a:r>
            <a:r>
              <a:rPr lang="el-GR" sz="2000" dirty="0" smtClean="0"/>
              <a:t>Ιωάννα</a:t>
            </a:r>
            <a:r>
              <a:rPr lang="el-GR" sz="2000" dirty="0"/>
              <a:t>. «Χριστιανική και Βυζαντινή </a:t>
            </a:r>
            <a:r>
              <a:rPr lang="el-GR" sz="2000" dirty="0" smtClean="0"/>
              <a:t>Αρχαιολογία</a:t>
            </a:r>
            <a:r>
              <a:rPr lang="en-US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/>
              <a:t>Παλαιοχριστιανική Τέχνη (2</a:t>
            </a:r>
            <a:r>
              <a:rPr lang="el-GR" sz="2000" baseline="30000" dirty="0"/>
              <a:t>ος</a:t>
            </a:r>
            <a:r>
              <a:rPr lang="el-GR" sz="2000" dirty="0"/>
              <a:t> αι. – αρχές 7</a:t>
            </a:r>
            <a:r>
              <a:rPr lang="el-GR" sz="2000" baseline="30000" dirty="0"/>
              <a:t>ου</a:t>
            </a:r>
            <a:r>
              <a:rPr lang="el-GR" sz="2000" dirty="0"/>
              <a:t> αι.) - Σαρκοφάγοι και Αγάλματα».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</a:t>
            </a:r>
            <a:r>
              <a:rPr lang="en-US" sz="2000" dirty="0" smtClean="0"/>
              <a:t>5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http://opencourses.uoa.gr/courses/THEOL100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55575" y="2852936"/>
            <a:ext cx="7739137" cy="2916039"/>
          </a:xfrm>
        </p:spPr>
        <p:txBody>
          <a:bodyPr>
            <a:normAutofit/>
          </a:bodyPr>
          <a:lstStyle/>
          <a:p>
            <a:r>
              <a:rPr lang="el-GR" sz="4400" dirty="0" smtClean="0"/>
              <a:t>Σαρκοφάγοι και Αγάλματα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63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dirty="0" smtClean="0"/>
              <a:t>Εικόνες: </a:t>
            </a:r>
            <a:r>
              <a:rPr lang="el-GR" sz="2000" dirty="0" smtClean="0"/>
              <a:t>1-3, 5-7, 9-10 </a:t>
            </a:r>
            <a:r>
              <a:rPr lang="en-US" sz="2000" dirty="0" smtClean="0"/>
              <a:t>Copyrighted</a:t>
            </a:r>
            <a:r>
              <a:rPr lang="el-GR" sz="2000" dirty="0" smtClean="0"/>
              <a:t> από το βιβλίο: </a:t>
            </a:r>
            <a:r>
              <a:rPr lang="el-GR" altLang="el-G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Στουφή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-Πουλημένου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Ι. (2013). </a:t>
            </a:r>
            <a:r>
              <a:rPr lang="el-GR" altLang="el-G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Χριστιανική και Βυζαντινή Αρχαιολογία και Τέχνη.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Αθήνα: Εκδόσεις 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«Παρρησία», σελ. 83-93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l-G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altLang="el-G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Εικόνες: 4, 8 </a:t>
            </a:r>
            <a:r>
              <a:rPr lang="en-US" altLang="el-GR" sz="2000" smtClean="0">
                <a:latin typeface="Calibri" panose="020F0502020204030204" pitchFamily="34" charset="0"/>
                <a:cs typeface="Times New Roman" panose="02020603050405020304" pitchFamily="18" charset="0"/>
              </a:rPr>
              <a:t>Copyrighted.</a:t>
            </a:r>
            <a:endParaRPr lang="el-GR" altLang="el-GR" sz="1200" dirty="0" smtClean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Σαρκοφάγος από την Κωνσταντινούπολη τύπου </a:t>
            </a:r>
            <a:r>
              <a:rPr lang="en-US" dirty="0" err="1" smtClean="0"/>
              <a:t>Sidamara</a:t>
            </a:r>
            <a:r>
              <a:rPr lang="el-GR" dirty="0" smtClean="0"/>
              <a:t>. Μουσείο Βερολίνου.</a:t>
            </a:r>
            <a:endParaRPr lang="el-GR" dirty="0"/>
          </a:p>
        </p:txBody>
      </p:sp>
      <p:pic>
        <p:nvPicPr>
          <p:cNvPr id="9" name="Θέση περιεχομένου 8" descr="Σαρκοφάγος από την Κωνσταντινούπολη τύπου Sidamara. Μουσείο Βερολίνου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56" y="175761"/>
            <a:ext cx="6349648" cy="6133084"/>
          </a:xfrm>
        </p:spPr>
      </p:pic>
    </p:spTree>
    <p:extLst>
      <p:ext uri="{BB962C8B-B14F-4D97-AF65-F5344CB8AC3E}">
        <p14:creationId xmlns:p14="http://schemas.microsoft.com/office/powerpoint/2010/main" val="449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6046653" cy="4779987"/>
          </a:xfrm>
        </p:spPr>
        <p:txBody>
          <a:bodyPr/>
          <a:lstStyle/>
          <a:p>
            <a:r>
              <a:rPr lang="el-GR" dirty="0" smtClean="0"/>
              <a:t>Παιδική σαρκοφάγος. Μουσείο Κωνσταντινουπόλεως.</a:t>
            </a:r>
            <a:endParaRPr lang="el-GR" dirty="0"/>
          </a:p>
        </p:txBody>
      </p:sp>
      <p:pic>
        <p:nvPicPr>
          <p:cNvPr id="10" name="Θέση περιεχομένου 9" descr="Παιδική σαρκοφάγος. Μουσείο Κωνσταντινουπόλεως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2901"/>
            <a:ext cx="8340485" cy="4410320"/>
          </a:xfrm>
        </p:spPr>
      </p:pic>
    </p:spTree>
    <p:extLst>
      <p:ext uri="{BB962C8B-B14F-4D97-AF65-F5344CB8AC3E}">
        <p14:creationId xmlns:p14="http://schemas.microsoft.com/office/powerpoint/2010/main" val="10444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18539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8638123" cy="4779987"/>
          </a:xfrm>
        </p:spPr>
        <p:txBody>
          <a:bodyPr/>
          <a:lstStyle/>
          <a:p>
            <a:r>
              <a:rPr lang="el-GR" dirty="0" smtClean="0"/>
              <a:t>Σαρκοφάγος με παράσταση του Χριστού ως αμνού. Μαυσωλείο της </a:t>
            </a:r>
            <a:r>
              <a:rPr lang="en-US" dirty="0" err="1" smtClean="0"/>
              <a:t>Galla</a:t>
            </a:r>
            <a:r>
              <a:rPr lang="en-US" dirty="0" smtClean="0"/>
              <a:t> </a:t>
            </a:r>
            <a:r>
              <a:rPr lang="en-US" dirty="0" err="1" smtClean="0"/>
              <a:t>Placidia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10" name="Θέση περιεχομένου 9" descr="Σαρκοφάγος με παράσταση του Χριστού ως αμνού. Μαυσωλείο της Galla Placidia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5" y="2144932"/>
            <a:ext cx="8638123" cy="4170127"/>
          </a:xfrm>
        </p:spPr>
      </p:pic>
    </p:spTree>
    <p:extLst>
      <p:ext uri="{BB962C8B-B14F-4D97-AF65-F5344CB8AC3E}">
        <p14:creationId xmlns:p14="http://schemas.microsoft.com/office/powerpoint/2010/main" val="35302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84784"/>
            <a:ext cx="1942197" cy="4752528"/>
          </a:xfrm>
        </p:spPr>
        <p:txBody>
          <a:bodyPr/>
          <a:lstStyle/>
          <a:p>
            <a:r>
              <a:rPr lang="el-GR" dirty="0" smtClean="0"/>
              <a:t>Ρώμη. </a:t>
            </a:r>
            <a:r>
              <a:rPr lang="en-US" dirty="0" smtClean="0"/>
              <a:t>S. Maria </a:t>
            </a:r>
            <a:r>
              <a:rPr lang="en-US" dirty="0" err="1" smtClean="0"/>
              <a:t>Antiqua</a:t>
            </a:r>
            <a:r>
              <a:rPr lang="en-US" dirty="0" smtClean="0"/>
              <a:t>. </a:t>
            </a:r>
            <a:r>
              <a:rPr lang="el-GR" dirty="0" smtClean="0"/>
              <a:t>Σαρκοφάγος (λεπτομέρεια). Ο Ιωνάς.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63460"/>
            <a:ext cx="6695926" cy="4723266"/>
          </a:xfrm>
        </p:spPr>
      </p:pic>
    </p:spTree>
    <p:extLst>
      <p:ext uri="{BB962C8B-B14F-4D97-AF65-F5344CB8AC3E}">
        <p14:creationId xmlns:p14="http://schemas.microsoft.com/office/powerpoint/2010/main" val="24715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Σαρκοφάγος του Ιουνίου Βάσσου (395). Κρύπτη </a:t>
            </a:r>
            <a:r>
              <a:rPr lang="el-GR" dirty="0" err="1" smtClean="0"/>
              <a:t>Αποστόλλου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Πέτρου. </a:t>
            </a:r>
            <a:br>
              <a:rPr lang="el-GR" dirty="0" smtClean="0"/>
            </a:br>
            <a:r>
              <a:rPr lang="el-GR" dirty="0" smtClean="0"/>
              <a:t>Βατικανό.</a:t>
            </a:r>
            <a:endParaRPr lang="el-GR" dirty="0"/>
          </a:p>
        </p:txBody>
      </p:sp>
      <p:pic>
        <p:nvPicPr>
          <p:cNvPr id="10" name="Θέση περιεχομένου 9" descr="Σαρκοφάγος του Ιουνίου Βάσσου (395). Κρύπτη Αποστόλλου &#10;Πέτρου. &#10;Βατικανό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2204864"/>
            <a:ext cx="6940154" cy="4099859"/>
          </a:xfrm>
        </p:spPr>
      </p:pic>
    </p:spTree>
    <p:extLst>
      <p:ext uri="{BB962C8B-B14F-4D97-AF65-F5344CB8AC3E}">
        <p14:creationId xmlns:p14="http://schemas.microsoft.com/office/powerpoint/2010/main" val="35385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7414805" cy="4779987"/>
          </a:xfrm>
        </p:spPr>
        <p:txBody>
          <a:bodyPr/>
          <a:lstStyle/>
          <a:p>
            <a:r>
              <a:rPr lang="el-GR" dirty="0" smtClean="0"/>
              <a:t>Μουσείο </a:t>
            </a:r>
            <a:r>
              <a:rPr lang="el-GR" dirty="0" err="1" smtClean="0"/>
              <a:t>Λατερανού</a:t>
            </a:r>
            <a:r>
              <a:rPr lang="el-GR" dirty="0" smtClean="0"/>
              <a:t>. Σαρκοφάγος των «Παθών» του Χριστού.</a:t>
            </a:r>
            <a:endParaRPr lang="el-GR" dirty="0"/>
          </a:p>
        </p:txBody>
      </p:sp>
      <p:pic>
        <p:nvPicPr>
          <p:cNvPr id="10" name="Θέση περιεχομένου 9" descr="Μουσείο Λατερανού. Σαρκοφάγος των «Παθών» του Χριστού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0" y="2066114"/>
            <a:ext cx="8758093" cy="3977962"/>
          </a:xfrm>
        </p:spPr>
      </p:pic>
    </p:spTree>
    <p:extLst>
      <p:ext uri="{BB962C8B-B14F-4D97-AF65-F5344CB8AC3E}">
        <p14:creationId xmlns:p14="http://schemas.microsoft.com/office/powerpoint/2010/main" val="10996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02237" cy="4779987"/>
          </a:xfrm>
        </p:spPr>
        <p:txBody>
          <a:bodyPr/>
          <a:lstStyle/>
          <a:p>
            <a:r>
              <a:rPr lang="el-GR" dirty="0" smtClean="0"/>
              <a:t>Ο Καλός Ποιμήν του </a:t>
            </a:r>
            <a:r>
              <a:rPr lang="el-GR" dirty="0" err="1" smtClean="0"/>
              <a:t>Λατερανού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0" name="Θέση περιεχομένου 9" descr="Ο Καλός Ποιμήν του Λατερανού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2707988" cy="6208560"/>
          </a:xfrm>
        </p:spPr>
      </p:pic>
    </p:spTree>
    <p:extLst>
      <p:ext uri="{BB962C8B-B14F-4D97-AF65-F5344CB8AC3E}">
        <p14:creationId xmlns:p14="http://schemas.microsoft.com/office/powerpoint/2010/main" val="3351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506</Words>
  <Application>Microsoft Office PowerPoint</Application>
  <PresentationFormat>Προβολή στην οθόνη (4:3)</PresentationFormat>
  <Paragraphs>69</Paragraphs>
  <Slides>20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Helvetica</vt:lpstr>
      <vt:lpstr>Times New Roman</vt:lpstr>
      <vt:lpstr>Wingdings</vt:lpstr>
      <vt:lpstr>Θέμα του Office</vt:lpstr>
      <vt:lpstr>Χριστιανική και Βυζαντινή Αρχαιολογία </vt:lpstr>
      <vt:lpstr>Σαρκοφάγοι και Αγάλματα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Εικόνα 7</vt:lpstr>
      <vt:lpstr>Εικόνα 8</vt:lpstr>
      <vt:lpstr>Εικόνα 9</vt:lpstr>
      <vt:lpstr>Εικόνα 10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211</cp:revision>
  <dcterms:created xsi:type="dcterms:W3CDTF">2012-09-06T09:03:05Z</dcterms:created>
  <dcterms:modified xsi:type="dcterms:W3CDTF">2015-10-07T13:13:28Z</dcterms:modified>
</cp:coreProperties>
</file>