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5"/>
  </p:notesMasterIdLst>
  <p:sldIdLst>
    <p:sldId id="351" r:id="rId3"/>
    <p:sldId id="308"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9" r:id="rId26"/>
    <p:sldId id="350" r:id="rId27"/>
    <p:sldId id="290" r:id="rId28"/>
    <p:sldId id="295" r:id="rId29"/>
    <p:sldId id="299" r:id="rId30"/>
    <p:sldId id="352" r:id="rId31"/>
    <p:sldId id="353" r:id="rId32"/>
    <p:sldId id="354" r:id="rId33"/>
    <p:sldId id="293" r:id="rId34"/>
  </p:sldIdLst>
  <p:sldSz cx="9144000" cy="6858000" type="screen4x3"/>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1"/>
            <p14:sldId id="308"/>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9"/>
            <p14:sldId id="350"/>
            <p14:sldId id="290"/>
            <p14:sldId id="295"/>
            <p14:sldId id="299"/>
            <p14:sldId id="352"/>
            <p14:sldId id="353"/>
            <p14:sldId id="35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Συναισθήματα</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opencourses.uoa.gr/courses/ECD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9.png"/><Relationship Id="rId4" Type="http://schemas.openxmlformats.org/officeDocument/2006/relationships/hyperlink" Target="%5b1%5d%20http:/creativecommons.org/licenses/by-nc-sa/4.0/"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www.biblionet.gr/book/12247/Cave,_Kathryn/%CE%A4%CE%BF_%CE%9A%CE%AC%CF%84%CE%B9_%CE%86%CE%BB%CE%BB%CE%B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l-GR" sz="4000" dirty="0"/>
              <a:t>Το Εικονογραφημένο Βιβλίο στην Προσχολική Εκπαίδευση</a:t>
            </a:r>
            <a:endParaRPr lang="el-GR" sz="4000"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1.1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Συναισθήματα</a:t>
            </a:r>
            <a:endParaRPr lang="en-GB" sz="2800" dirty="0" smtClean="0"/>
          </a:p>
          <a:p>
            <a:endParaRPr lang="el-GR" sz="2800" dirty="0" smtClean="0"/>
          </a:p>
          <a:p>
            <a:r>
              <a:rPr lang="el-GR" sz="2800" dirty="0" smtClean="0"/>
              <a:t>Αγγελική Γιαννικοπούλου</a:t>
            </a:r>
          </a:p>
          <a:p>
            <a:r>
              <a:rPr lang="el-GR" sz="2800" dirty="0" smtClean="0"/>
              <a:t>Τμήμα </a:t>
            </a:r>
            <a:r>
              <a:rPr lang="el-GR" sz="2800" dirty="0"/>
              <a:t>Εκπαίδευσης και Αγωγής στην Προσχολική Ηλικία (ΤΕΑΠΗ)</a:t>
            </a:r>
            <a:endParaRPr lang="en-US" sz="2800" dirty="0" smtClean="0"/>
          </a:p>
          <a:p>
            <a:endParaRPr lang="el-GR" sz="2800" dirty="0" smtClean="0"/>
          </a:p>
        </p:txBody>
      </p:sp>
    </p:spTree>
    <p:custDataLst>
      <p:tags r:id="rId1"/>
    </p:custDataLst>
    <p:extLst>
      <p:ext uri="{BB962C8B-B14F-4D97-AF65-F5344CB8AC3E}">
        <p14:creationId xmlns:p14="http://schemas.microsoft.com/office/powerpoint/2010/main" val="1647250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Συναισθηματικό Πορτρέτο </a:t>
            </a:r>
            <a:r>
              <a:rPr lang="el-GR" dirty="0"/>
              <a:t>του </a:t>
            </a:r>
            <a:br>
              <a:rPr lang="el-GR" dirty="0"/>
            </a:br>
            <a:r>
              <a:rPr lang="el-GR" dirty="0" smtClean="0"/>
              <a:t>Κάτι Άλλο (1/2)</a:t>
            </a:r>
            <a:endParaRPr lang="en-GB" dirty="0"/>
          </a:p>
        </p:txBody>
      </p:sp>
      <p:sp>
        <p:nvSpPr>
          <p:cNvPr id="3" name="Θέση περιεχομένου 2"/>
          <p:cNvSpPr>
            <a:spLocks noGrp="1"/>
          </p:cNvSpPr>
          <p:nvPr>
            <p:ph sz="half" idx="1"/>
          </p:nvPr>
        </p:nvSpPr>
        <p:spPr>
          <a:xfrm>
            <a:off x="457200" y="1600200"/>
            <a:ext cx="3783496" cy="4525963"/>
          </a:xfrm>
        </p:spPr>
        <p:txBody>
          <a:bodyPr/>
          <a:lstStyle/>
          <a:p>
            <a:pPr marL="0" indent="0">
              <a:buNone/>
            </a:pPr>
            <a:r>
              <a:rPr lang="el-GR" dirty="0"/>
              <a:t>Σε μία κατασκευή από χαρτόνι δημιουργούμε το συναισθηματικό πορτρέτο του ήρωα. Μέσα στο </a:t>
            </a:r>
            <a:r>
              <a:rPr lang="el-GR" dirty="0" smtClean="0"/>
              <a:t>περίγραμμά </a:t>
            </a:r>
            <a:r>
              <a:rPr lang="el-GR" dirty="0"/>
              <a:t>του γράφουμε πώς νιώθει το ίδιο το Κάτι Άλλο και έξω πώς νιώθουν οι άλλοι για </a:t>
            </a:r>
            <a:r>
              <a:rPr lang="el-GR" dirty="0" smtClean="0"/>
              <a:t>αυτόν.</a:t>
            </a:r>
            <a:endParaRPr lang="el-GR" dirty="0"/>
          </a:p>
        </p:txBody>
      </p:sp>
      <p:pic>
        <p:nvPicPr>
          <p:cNvPr id="5" name="Content Placeholder 4" descr="Χαρτόνι με το περίγραμμα του ήρωα."/>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6463" y="1772816"/>
            <a:ext cx="3864405" cy="3024336"/>
          </a:xfrm>
          <a:prstGeom prst="rect">
            <a:avLst/>
          </a:prstGeom>
          <a:ln>
            <a:noFill/>
          </a:ln>
          <a:effectLst/>
        </p:spPr>
      </p:pic>
    </p:spTree>
    <p:custDataLst>
      <p:tags r:id="rId1"/>
    </p:custDataLst>
    <p:extLst>
      <p:ext uri="{BB962C8B-B14F-4D97-AF65-F5344CB8AC3E}">
        <p14:creationId xmlns:p14="http://schemas.microsoft.com/office/powerpoint/2010/main" val="206457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Συναισθηματικό Πορτρέτο του </a:t>
            </a:r>
            <a:br>
              <a:rPr lang="el-GR" dirty="0"/>
            </a:br>
            <a:r>
              <a:rPr lang="el-GR" dirty="0"/>
              <a:t>Κάτι </a:t>
            </a:r>
            <a:r>
              <a:rPr lang="el-GR" dirty="0" smtClean="0"/>
              <a:t>Άλλο (2/2)</a:t>
            </a:r>
            <a:endParaRPr lang="en-GB" dirty="0"/>
          </a:p>
        </p:txBody>
      </p:sp>
      <p:pic>
        <p:nvPicPr>
          <p:cNvPr id="6" name="Content Placeholder 3" descr="Η φιγούρα με γραμμένα τα λόγια των παιδιών."/>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61354" y="1557338"/>
            <a:ext cx="6033991" cy="4525962"/>
          </a:xfrm>
          <a:effectLst/>
        </p:spPr>
      </p:pic>
    </p:spTree>
    <p:custDataLst>
      <p:tags r:id="rId1"/>
    </p:custDataLst>
    <p:extLst>
      <p:ext uri="{BB962C8B-B14F-4D97-AF65-F5344CB8AC3E}">
        <p14:creationId xmlns:p14="http://schemas.microsoft.com/office/powerpoint/2010/main" val="3700127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a:t>
            </a:r>
            <a:r>
              <a:rPr lang="el-GR" dirty="0" smtClean="0"/>
              <a:t>ίδιος (1/2)</a:t>
            </a:r>
            <a:endParaRPr lang="en-GB" dirty="0"/>
          </a:p>
        </p:txBody>
      </p:sp>
      <p:sp>
        <p:nvSpPr>
          <p:cNvPr id="5" name="Θέση περιεχομένου 4"/>
          <p:cNvSpPr>
            <a:spLocks noGrp="1"/>
          </p:cNvSpPr>
          <p:nvPr>
            <p:ph sz="half" idx="1"/>
          </p:nvPr>
        </p:nvSpPr>
        <p:spPr/>
        <p:txBody>
          <a:bodyPr>
            <a:normAutofit/>
          </a:bodyPr>
          <a:lstStyle/>
          <a:p>
            <a:r>
              <a:rPr lang="el-GR" dirty="0" smtClean="0"/>
              <a:t>Θυμωμένος γιατί κάποιος χτυπάει την πόρτα και δεν τον αφήνει να κοιμηθεί.</a:t>
            </a:r>
          </a:p>
          <a:p>
            <a:r>
              <a:rPr lang="el-GR" dirty="0" smtClean="0"/>
              <a:t>Ζηλεύει γιατί δε ζωγραφίζει τόσο ωραία.</a:t>
            </a:r>
          </a:p>
          <a:p>
            <a:r>
              <a:rPr lang="el-GR" dirty="0" smtClean="0"/>
              <a:t>Δυσαρεστημένος επειδή ήτανε μικρός </a:t>
            </a:r>
          </a:p>
          <a:p>
            <a:r>
              <a:rPr lang="el-GR" dirty="0" smtClean="0"/>
              <a:t>Νιώθει ανίκανος.</a:t>
            </a:r>
          </a:p>
          <a:p>
            <a:endParaRPr lang="en-GB" dirty="0"/>
          </a:p>
        </p:txBody>
      </p:sp>
      <p:sp>
        <p:nvSpPr>
          <p:cNvPr id="6" name="Θέση περιεχομένου 5"/>
          <p:cNvSpPr>
            <a:spLocks noGrp="1"/>
          </p:cNvSpPr>
          <p:nvPr>
            <p:ph sz="half" idx="2"/>
          </p:nvPr>
        </p:nvSpPr>
        <p:spPr/>
        <p:txBody>
          <a:bodyPr>
            <a:normAutofit/>
          </a:bodyPr>
          <a:lstStyle/>
          <a:p>
            <a:r>
              <a:rPr lang="el-GR" dirty="0" smtClean="0"/>
              <a:t>Στεναχωρημένος γιατί δεν τον θέλουν οι άλλοι στην παρέα.</a:t>
            </a:r>
          </a:p>
          <a:p>
            <a:r>
              <a:rPr lang="el-GR" dirty="0" smtClean="0"/>
              <a:t>Απογοητευμένος.</a:t>
            </a:r>
          </a:p>
          <a:p>
            <a:r>
              <a:rPr lang="el-GR" dirty="0" smtClean="0"/>
              <a:t>Δυστυχισμένος.</a:t>
            </a:r>
          </a:p>
          <a:p>
            <a:r>
              <a:rPr lang="el-GR" dirty="0" smtClean="0"/>
              <a:t>Νιώθει μοναξιά.</a:t>
            </a:r>
          </a:p>
          <a:p>
            <a:r>
              <a:rPr lang="el-GR" dirty="0" smtClean="0"/>
              <a:t>Λυπημένος.</a:t>
            </a:r>
          </a:p>
          <a:p>
            <a:endParaRPr lang="en-GB" dirty="0"/>
          </a:p>
        </p:txBody>
      </p:sp>
    </p:spTree>
    <p:custDataLst>
      <p:tags r:id="rId1"/>
    </p:custDataLst>
    <p:extLst>
      <p:ext uri="{BB962C8B-B14F-4D97-AF65-F5344CB8AC3E}">
        <p14:creationId xmlns:p14="http://schemas.microsoft.com/office/powerpoint/2010/main" val="1487934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Ο </a:t>
            </a:r>
            <a:r>
              <a:rPr lang="el-GR" dirty="0" smtClean="0"/>
              <a:t>ίδιος (2/2)</a:t>
            </a:r>
            <a:endParaRPr lang="en-GB" dirty="0"/>
          </a:p>
        </p:txBody>
      </p:sp>
      <p:sp>
        <p:nvSpPr>
          <p:cNvPr id="5" name="Θέση περιεχομένου 4"/>
          <p:cNvSpPr>
            <a:spLocks noGrp="1"/>
          </p:cNvSpPr>
          <p:nvPr>
            <p:ph sz="half" idx="1"/>
          </p:nvPr>
        </p:nvSpPr>
        <p:spPr/>
        <p:txBody>
          <a:bodyPr>
            <a:noAutofit/>
          </a:bodyPr>
          <a:lstStyle/>
          <a:p>
            <a:r>
              <a:rPr lang="el-GR" dirty="0" smtClean="0"/>
              <a:t>Στεναχωρημένος επειδή δεν έχει φίλους.</a:t>
            </a:r>
          </a:p>
          <a:p>
            <a:r>
              <a:rPr lang="el-GR" dirty="0" smtClean="0"/>
              <a:t>Γιατί το φαγητό του δεν είναι σαν των άλλων.</a:t>
            </a:r>
          </a:p>
          <a:p>
            <a:r>
              <a:rPr lang="el-GR" dirty="0" smtClean="0"/>
              <a:t>Γιατί είναι διαφορετικός από τους άλλους.</a:t>
            </a:r>
          </a:p>
          <a:p>
            <a:r>
              <a:rPr lang="el-GR" dirty="0" smtClean="0"/>
              <a:t>Γιατί δεν τον θέλουν στο «λαό» τους.</a:t>
            </a:r>
          </a:p>
          <a:p>
            <a:endParaRPr lang="en-GB" dirty="0"/>
          </a:p>
        </p:txBody>
      </p:sp>
      <p:sp>
        <p:nvSpPr>
          <p:cNvPr id="6" name="Θέση περιεχομένου 5"/>
          <p:cNvSpPr>
            <a:spLocks noGrp="1"/>
          </p:cNvSpPr>
          <p:nvPr>
            <p:ph sz="half" idx="2"/>
          </p:nvPr>
        </p:nvSpPr>
        <p:spPr/>
        <p:txBody>
          <a:bodyPr>
            <a:normAutofit/>
          </a:bodyPr>
          <a:lstStyle/>
          <a:p>
            <a:r>
              <a:rPr lang="el-GR" dirty="0" smtClean="0"/>
              <a:t>Γιατί δεν μπορεί να κάνει </a:t>
            </a:r>
            <a:r>
              <a:rPr lang="el-GR" dirty="0" err="1" smtClean="0"/>
              <a:t>ό,τι</a:t>
            </a:r>
            <a:r>
              <a:rPr lang="el-GR" dirty="0" smtClean="0"/>
              <a:t> και οι υπόλοιποι.</a:t>
            </a:r>
            <a:endParaRPr lang="el-GR" dirty="0"/>
          </a:p>
        </p:txBody>
      </p:sp>
    </p:spTree>
    <p:custDataLst>
      <p:tags r:id="rId1"/>
    </p:custDataLst>
    <p:extLst>
      <p:ext uri="{BB962C8B-B14F-4D97-AF65-F5344CB8AC3E}">
        <p14:creationId xmlns:p14="http://schemas.microsoft.com/office/powerpoint/2010/main" val="1342929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a:t>
            </a:r>
            <a:r>
              <a:rPr lang="el-GR" dirty="0" smtClean="0"/>
              <a:t>άλλοι (1/2)</a:t>
            </a:r>
            <a:endParaRPr lang="en-GB" dirty="0"/>
          </a:p>
        </p:txBody>
      </p:sp>
      <p:sp>
        <p:nvSpPr>
          <p:cNvPr id="3" name="Θέση περιεχομένου 2"/>
          <p:cNvSpPr>
            <a:spLocks noGrp="1"/>
          </p:cNvSpPr>
          <p:nvPr>
            <p:ph sz="half" idx="1"/>
          </p:nvPr>
        </p:nvSpPr>
        <p:spPr/>
        <p:txBody>
          <a:bodyPr>
            <a:noAutofit/>
          </a:bodyPr>
          <a:lstStyle/>
          <a:p>
            <a:r>
              <a:rPr lang="el-GR" dirty="0"/>
              <a:t>Δεν τον </a:t>
            </a:r>
            <a:r>
              <a:rPr lang="el-GR" dirty="0" smtClean="0"/>
              <a:t>θέλουν.</a:t>
            </a:r>
            <a:endParaRPr lang="el-GR" dirty="0"/>
          </a:p>
          <a:p>
            <a:r>
              <a:rPr lang="el-GR" dirty="0" smtClean="0"/>
              <a:t>Νιώθουν ικανοί.</a:t>
            </a:r>
            <a:endParaRPr lang="el-GR" dirty="0"/>
          </a:p>
          <a:p>
            <a:r>
              <a:rPr lang="el-GR" dirty="0"/>
              <a:t>Ε</a:t>
            </a:r>
            <a:r>
              <a:rPr lang="el-GR" dirty="0" smtClean="0"/>
              <a:t>ίναι </a:t>
            </a:r>
            <a:r>
              <a:rPr lang="el-GR" dirty="0"/>
              <a:t>πιο </a:t>
            </a:r>
            <a:r>
              <a:rPr lang="el-GR" dirty="0" smtClean="0"/>
              <a:t>κοντός.</a:t>
            </a:r>
            <a:endParaRPr lang="el-GR" dirty="0"/>
          </a:p>
          <a:p>
            <a:r>
              <a:rPr lang="el-GR" dirty="0" smtClean="0"/>
              <a:t>Δεν </a:t>
            </a:r>
            <a:r>
              <a:rPr lang="el-GR" dirty="0"/>
              <a:t>τους ενδιαφέρει τίποτα για </a:t>
            </a:r>
            <a:r>
              <a:rPr lang="el-GR" dirty="0" smtClean="0"/>
              <a:t>αυτόν.</a:t>
            </a:r>
            <a:endParaRPr lang="el-GR" dirty="0"/>
          </a:p>
          <a:p>
            <a:r>
              <a:rPr lang="el-GR" dirty="0"/>
              <a:t>Δεν τον θέλουν για </a:t>
            </a:r>
            <a:r>
              <a:rPr lang="el-GR" dirty="0" smtClean="0"/>
              <a:t>φίλο.</a:t>
            </a:r>
          </a:p>
          <a:p>
            <a:r>
              <a:rPr lang="el-GR" dirty="0" smtClean="0"/>
              <a:t>Δεν </a:t>
            </a:r>
            <a:r>
              <a:rPr lang="el-GR" dirty="0"/>
              <a:t>τους αρέσουν οι </a:t>
            </a:r>
            <a:r>
              <a:rPr lang="el-GR" dirty="0" smtClean="0"/>
              <a:t>μικροί.</a:t>
            </a:r>
            <a:endParaRPr lang="el-GR" dirty="0"/>
          </a:p>
          <a:p>
            <a:endParaRPr lang="el-GR" dirty="0" smtClean="0"/>
          </a:p>
          <a:p>
            <a:endParaRPr lang="en-GB" dirty="0"/>
          </a:p>
        </p:txBody>
      </p:sp>
      <p:sp>
        <p:nvSpPr>
          <p:cNvPr id="4" name="Θέση περιεχομένου 3"/>
          <p:cNvSpPr>
            <a:spLocks noGrp="1"/>
          </p:cNvSpPr>
          <p:nvPr>
            <p:ph sz="half" idx="2"/>
          </p:nvPr>
        </p:nvSpPr>
        <p:spPr/>
        <p:txBody>
          <a:bodyPr>
            <a:normAutofit/>
          </a:bodyPr>
          <a:lstStyle/>
          <a:p>
            <a:r>
              <a:rPr lang="el-GR" dirty="0"/>
              <a:t>Είναι θυμωμένοι γιατί είναι διαφορετικό το Κάτι </a:t>
            </a:r>
            <a:r>
              <a:rPr lang="el-GR" dirty="0" smtClean="0"/>
              <a:t>Άλλο.</a:t>
            </a:r>
          </a:p>
          <a:p>
            <a:r>
              <a:rPr lang="el-GR" dirty="0" smtClean="0"/>
              <a:t>Δεν </a:t>
            </a:r>
            <a:r>
              <a:rPr lang="el-GR" dirty="0"/>
              <a:t>θέλουν να παίξουν μαζί του γιατί είναι πιο μικρός, </a:t>
            </a:r>
            <a:r>
              <a:rPr lang="el-GR" dirty="0" smtClean="0"/>
              <a:t>ξεχωριστός.</a:t>
            </a:r>
          </a:p>
          <a:p>
            <a:r>
              <a:rPr lang="el-GR" dirty="0"/>
              <a:t>Είναι επιθετικοί γιατί θύμωσαν που δεν είναι </a:t>
            </a:r>
            <a:r>
              <a:rPr lang="el-GR" dirty="0" smtClean="0"/>
              <a:t>ίδιος.</a:t>
            </a:r>
            <a:endParaRPr lang="el-GR" dirty="0"/>
          </a:p>
          <a:p>
            <a:endParaRPr lang="el-GR" dirty="0"/>
          </a:p>
          <a:p>
            <a:endParaRPr lang="en-GB" dirty="0"/>
          </a:p>
        </p:txBody>
      </p:sp>
    </p:spTree>
    <p:custDataLst>
      <p:tags r:id="rId1"/>
    </p:custDataLst>
    <p:extLst>
      <p:ext uri="{BB962C8B-B14F-4D97-AF65-F5344CB8AC3E}">
        <p14:creationId xmlns:p14="http://schemas.microsoft.com/office/powerpoint/2010/main" val="2581832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a:t>
            </a:r>
            <a:r>
              <a:rPr lang="el-GR" dirty="0" smtClean="0"/>
              <a:t>άλλοι (2/2)</a:t>
            </a:r>
            <a:endParaRPr lang="en-GB" dirty="0"/>
          </a:p>
        </p:txBody>
      </p:sp>
      <p:sp>
        <p:nvSpPr>
          <p:cNvPr id="3" name="Θέση περιεχομένου 2"/>
          <p:cNvSpPr>
            <a:spLocks noGrp="1"/>
          </p:cNvSpPr>
          <p:nvPr>
            <p:ph sz="half" idx="1"/>
          </p:nvPr>
        </p:nvSpPr>
        <p:spPr/>
        <p:txBody>
          <a:bodyPr>
            <a:noAutofit/>
          </a:bodyPr>
          <a:lstStyle/>
          <a:p>
            <a:r>
              <a:rPr lang="el-GR" dirty="0"/>
              <a:t>Δεν τους αρέσουν οι </a:t>
            </a:r>
            <a:r>
              <a:rPr lang="el-GR" dirty="0" smtClean="0"/>
              <a:t>μικροί.</a:t>
            </a:r>
            <a:endParaRPr lang="el-GR" dirty="0"/>
          </a:p>
          <a:p>
            <a:r>
              <a:rPr lang="el-GR" dirty="0" smtClean="0"/>
              <a:t>Δεν </a:t>
            </a:r>
            <a:r>
              <a:rPr lang="el-GR" dirty="0"/>
              <a:t>καταφέρνει να ζωγραφίσει καλά όπως οι </a:t>
            </a:r>
            <a:r>
              <a:rPr lang="el-GR" dirty="0" smtClean="0"/>
              <a:t>άλλοι.</a:t>
            </a:r>
            <a:endParaRPr lang="el-GR" dirty="0"/>
          </a:p>
          <a:p>
            <a:r>
              <a:rPr lang="el-GR" dirty="0" smtClean="0"/>
              <a:t>Δεν </a:t>
            </a:r>
            <a:r>
              <a:rPr lang="el-GR" dirty="0"/>
              <a:t>μπορεί να παίξει τένις όπως </a:t>
            </a:r>
            <a:r>
              <a:rPr lang="el-GR" dirty="0" smtClean="0"/>
              <a:t>αυτοί.</a:t>
            </a:r>
            <a:endParaRPr lang="el-GR" dirty="0"/>
          </a:p>
          <a:p>
            <a:r>
              <a:rPr lang="el-GR" dirty="0" smtClean="0"/>
              <a:t>Δεν </a:t>
            </a:r>
            <a:r>
              <a:rPr lang="el-GR" dirty="0"/>
              <a:t>τον θέλουν γιατί το φαγητό του είναι «</a:t>
            </a:r>
            <a:r>
              <a:rPr lang="el-GR" dirty="0" err="1"/>
              <a:t>μπλιαχ</a:t>
            </a:r>
            <a:r>
              <a:rPr lang="el-GR" dirty="0" smtClean="0"/>
              <a:t>».</a:t>
            </a:r>
            <a:endParaRPr lang="el-GR" dirty="0"/>
          </a:p>
          <a:p>
            <a:endParaRPr lang="en-GB" dirty="0"/>
          </a:p>
        </p:txBody>
      </p:sp>
      <p:sp>
        <p:nvSpPr>
          <p:cNvPr id="4" name="Θέση περιεχομένου 3"/>
          <p:cNvSpPr>
            <a:spLocks noGrp="1"/>
          </p:cNvSpPr>
          <p:nvPr>
            <p:ph sz="half" idx="2"/>
          </p:nvPr>
        </p:nvSpPr>
        <p:spPr/>
        <p:txBody>
          <a:bodyPr>
            <a:normAutofit/>
          </a:bodyPr>
          <a:lstStyle/>
          <a:p>
            <a:r>
              <a:rPr lang="el-GR" dirty="0"/>
              <a:t>Είναι χαρούμενοι επειδή φεύγει το Κάτι </a:t>
            </a:r>
            <a:r>
              <a:rPr lang="el-GR" dirty="0" smtClean="0"/>
              <a:t>Άλλο.</a:t>
            </a:r>
            <a:endParaRPr lang="el-GR" dirty="0"/>
          </a:p>
          <a:p>
            <a:r>
              <a:rPr lang="el-GR" dirty="0"/>
              <a:t>Ανακουφίστηκε ο «λαός», το πλήθος, τα υπόλοιπα </a:t>
            </a:r>
            <a:r>
              <a:rPr lang="el-GR" dirty="0" smtClean="0"/>
              <a:t>ζώα.</a:t>
            </a:r>
            <a:endParaRPr lang="el-GR" dirty="0"/>
          </a:p>
          <a:p>
            <a:endParaRPr lang="en-GB" dirty="0"/>
          </a:p>
        </p:txBody>
      </p:sp>
    </p:spTree>
    <p:custDataLst>
      <p:tags r:id="rId1"/>
    </p:custDataLst>
    <p:extLst>
      <p:ext uri="{BB962C8B-B14F-4D97-AF65-F5344CB8AC3E}">
        <p14:creationId xmlns:p14="http://schemas.microsoft.com/office/powerpoint/2010/main" val="935032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Δραστηριότητα</a:t>
            </a:r>
            <a:endParaRPr lang="en-GB" dirty="0"/>
          </a:p>
        </p:txBody>
      </p:sp>
      <p:sp>
        <p:nvSpPr>
          <p:cNvPr id="3" name="Θέση περιεχομένου 2"/>
          <p:cNvSpPr>
            <a:spLocks noGrp="1"/>
          </p:cNvSpPr>
          <p:nvPr>
            <p:ph sz="half" idx="1"/>
          </p:nvPr>
        </p:nvSpPr>
        <p:spPr/>
        <p:txBody>
          <a:bodyPr/>
          <a:lstStyle/>
          <a:p>
            <a:pPr marL="0" indent="0">
              <a:buNone/>
            </a:pPr>
            <a:r>
              <a:rPr lang="el-GR" dirty="0"/>
              <a:t>Υπενθυμίζουμε πως σταματήσαμε την ανάγνωση εκεί όπου χτυπά η πόρτα και δεν ξέρουμε ποιος είναι από πίσω. Στα παιδιά μοιράζονται χαρτιά και φτιάχνουν πορτούλες. </a:t>
            </a:r>
          </a:p>
          <a:p>
            <a:endParaRPr lang="en-GB" dirty="0"/>
          </a:p>
        </p:txBody>
      </p:sp>
      <p:sp>
        <p:nvSpPr>
          <p:cNvPr id="4" name="Θέση περιεχομένου 3"/>
          <p:cNvSpPr>
            <a:spLocks noGrp="1"/>
          </p:cNvSpPr>
          <p:nvPr>
            <p:ph sz="half" idx="2"/>
          </p:nvPr>
        </p:nvSpPr>
        <p:spPr/>
        <p:txBody>
          <a:bodyPr/>
          <a:lstStyle/>
          <a:p>
            <a:pPr marL="0" indent="0">
              <a:buNone/>
            </a:pPr>
            <a:r>
              <a:rPr lang="el-GR" dirty="0" smtClean="0"/>
              <a:t>Ο </a:t>
            </a:r>
            <a:r>
              <a:rPr lang="el-GR" dirty="0"/>
              <a:t>καθένας θα σκεφτεί και θα αποφασίσει μόνος του τι ή ποιος μπορεί να είναι πίσω από την πόρτα και θα κάνει το Κάτι Άλλο να νιώσει χαρούμενο.</a:t>
            </a:r>
          </a:p>
          <a:p>
            <a:endParaRPr lang="en-GB" dirty="0"/>
          </a:p>
        </p:txBody>
      </p:sp>
    </p:spTree>
    <p:custDataLst>
      <p:tags r:id="rId1"/>
    </p:custDataLst>
    <p:extLst>
      <p:ext uri="{BB962C8B-B14F-4D97-AF65-F5344CB8AC3E}">
        <p14:creationId xmlns:p14="http://schemas.microsoft.com/office/powerpoint/2010/main" val="3182421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smtClean="0"/>
              <a:t>Τα έργα των παιδιών (1/5)</a:t>
            </a:r>
            <a:endParaRPr lang="en-GB" dirty="0"/>
          </a:p>
        </p:txBody>
      </p:sp>
      <p:pic>
        <p:nvPicPr>
          <p:cNvPr id="5" name="Content Placeholder 12" descr="Παιδική ζωγραφιά."/>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940" y="2349262"/>
            <a:ext cx="4037120" cy="3027840"/>
          </a:xfrm>
          <a:prstGeom prst="rect">
            <a:avLst/>
          </a:prstGeom>
          <a:noFill/>
          <a:ln w="9525">
            <a:noFill/>
            <a:miter lim="800000"/>
            <a:headEnd/>
            <a:tailEnd/>
          </a:ln>
        </p:spPr>
      </p:pic>
      <p:pic>
        <p:nvPicPr>
          <p:cNvPr id="6" name="Content Placeholder 13" descr="Παιδική ζωγραφιά."/>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648200" y="2349261"/>
            <a:ext cx="4038600" cy="302784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42178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r>
              <a:rPr lang="el-GR" dirty="0"/>
              <a:t>Τα έργα των παιδιών </a:t>
            </a:r>
            <a:r>
              <a:rPr lang="el-GR" dirty="0" smtClean="0"/>
              <a:t>(2/5</a:t>
            </a:r>
            <a:r>
              <a:rPr lang="el-GR" dirty="0"/>
              <a:t>)</a:t>
            </a:r>
            <a:endParaRPr lang="en-GB" dirty="0"/>
          </a:p>
        </p:txBody>
      </p:sp>
      <p:pic>
        <p:nvPicPr>
          <p:cNvPr id="7" name="Content Placeholder 12" descr="Παιδική ζωγραφιά."/>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50296"/>
            <a:ext cx="4038600" cy="3025771"/>
          </a:xfrm>
        </p:spPr>
      </p:pic>
      <p:pic>
        <p:nvPicPr>
          <p:cNvPr id="8" name="Content Placeholder 13" descr="Παιδική ζωγραφιά."/>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50296"/>
            <a:ext cx="4038600" cy="3025771"/>
          </a:xfrm>
        </p:spPr>
      </p:pic>
    </p:spTree>
    <p:custDataLst>
      <p:tags r:id="rId1"/>
    </p:custDataLst>
    <p:extLst>
      <p:ext uri="{BB962C8B-B14F-4D97-AF65-F5344CB8AC3E}">
        <p14:creationId xmlns:p14="http://schemas.microsoft.com/office/powerpoint/2010/main" val="1560462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παιδιών </a:t>
            </a:r>
            <a:r>
              <a:rPr lang="el-GR" dirty="0" smtClean="0"/>
              <a:t>(3/5</a:t>
            </a:r>
            <a:r>
              <a:rPr lang="el-GR" dirty="0"/>
              <a:t>)</a:t>
            </a:r>
            <a:endParaRPr lang="en-GB" dirty="0"/>
          </a:p>
        </p:txBody>
      </p:sp>
      <p:pic>
        <p:nvPicPr>
          <p:cNvPr id="5" name="Content Placeholder 6" descr="Παιδική ζωγραφιά."/>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348706"/>
            <a:ext cx="4038600" cy="3028950"/>
          </a:xfrm>
          <a:prstGeom prst="rect">
            <a:avLst/>
          </a:prstGeom>
          <a:noFill/>
          <a:ln w="9525">
            <a:noFill/>
            <a:miter lim="800000"/>
            <a:headEnd/>
            <a:tailEnd/>
          </a:ln>
        </p:spPr>
      </p:pic>
      <p:pic>
        <p:nvPicPr>
          <p:cNvPr id="6" name="Content Placeholder 7" descr="Παιδική ζωγραφιά."/>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350873"/>
            <a:ext cx="4038600" cy="302461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27668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Διδακτική Πρακτική</a:t>
            </a:r>
            <a:endParaRPr lang="en-GB" dirty="0"/>
          </a:p>
        </p:txBody>
      </p:sp>
      <p:sp>
        <p:nvSpPr>
          <p:cNvPr id="7" name="Θέση περιεχομένου 6"/>
          <p:cNvSpPr>
            <a:spLocks noGrp="1"/>
          </p:cNvSpPr>
          <p:nvPr>
            <p:ph sz="half" idx="1"/>
          </p:nvPr>
        </p:nvSpPr>
        <p:spPr>
          <a:xfrm>
            <a:off x="457200" y="1600200"/>
            <a:ext cx="3250704" cy="4525963"/>
          </a:xfrm>
        </p:spPr>
        <p:txBody>
          <a:bodyPr>
            <a:noAutofit/>
          </a:bodyPr>
          <a:lstStyle/>
          <a:p>
            <a:pPr marL="0" indent="0">
              <a:buNone/>
            </a:pPr>
            <a:r>
              <a:rPr lang="el-GR" sz="2400" b="1" dirty="0"/>
              <a:t>Διδακτική </a:t>
            </a:r>
            <a:r>
              <a:rPr lang="el-GR" sz="2400" b="1" dirty="0" smtClean="0"/>
              <a:t>πρακτική</a:t>
            </a:r>
            <a:r>
              <a:rPr lang="en-GB" sz="2400" dirty="0" smtClean="0"/>
              <a:t>: </a:t>
            </a:r>
            <a:r>
              <a:rPr lang="el-GR" sz="2400" dirty="0" err="1" smtClean="0"/>
              <a:t>Χρύσια</a:t>
            </a:r>
            <a:r>
              <a:rPr lang="el-GR" sz="2400" dirty="0" smtClean="0"/>
              <a:t> Ιωάννου.</a:t>
            </a:r>
            <a:endParaRPr lang="en-GB" sz="2400" dirty="0" smtClean="0"/>
          </a:p>
          <a:p>
            <a:pPr marL="0" indent="0">
              <a:spcBef>
                <a:spcPts val="1200"/>
              </a:spcBef>
              <a:spcAft>
                <a:spcPts val="1200"/>
              </a:spcAft>
              <a:buNone/>
            </a:pPr>
            <a:r>
              <a:rPr lang="el-GR" sz="2400" b="1" dirty="0" smtClean="0"/>
              <a:t>Βιβλίο</a:t>
            </a:r>
            <a:r>
              <a:rPr lang="el-GR" sz="2400" dirty="0"/>
              <a:t>: </a:t>
            </a:r>
            <a:r>
              <a:rPr lang="el-GR" sz="2400" dirty="0" err="1"/>
              <a:t>Cave</a:t>
            </a:r>
            <a:r>
              <a:rPr lang="el-GR" sz="2400" dirty="0"/>
              <a:t>, </a:t>
            </a:r>
            <a:r>
              <a:rPr lang="el-GR" sz="2400" dirty="0" err="1"/>
              <a:t>Kathryn</a:t>
            </a:r>
            <a:r>
              <a:rPr lang="el-GR" sz="2400" dirty="0"/>
              <a:t>. </a:t>
            </a:r>
            <a:r>
              <a:rPr lang="el-GR" sz="2400" b="1" dirty="0"/>
              <a:t>Το Κάτι Άλλο</a:t>
            </a:r>
            <a:r>
              <a:rPr lang="el-GR" sz="2400" dirty="0"/>
              <a:t> / Κάθριν </a:t>
            </a:r>
            <a:r>
              <a:rPr lang="el-GR" sz="2400" dirty="0" err="1"/>
              <a:t>Κέιβ</a:t>
            </a:r>
            <a:r>
              <a:rPr lang="el-GR" sz="2400" dirty="0"/>
              <a:t> · εικονογράφηση Κρις </a:t>
            </a:r>
            <a:r>
              <a:rPr lang="el-GR" sz="2400" dirty="0" err="1"/>
              <a:t>Ρίντελ</a:t>
            </a:r>
            <a:r>
              <a:rPr lang="el-GR" sz="2400" dirty="0"/>
              <a:t> · μετάφραση </a:t>
            </a:r>
            <a:r>
              <a:rPr lang="el-GR" sz="2400" dirty="0" err="1"/>
              <a:t>Ρένια</a:t>
            </a:r>
            <a:r>
              <a:rPr lang="el-GR" sz="2400" dirty="0"/>
              <a:t> </a:t>
            </a:r>
            <a:r>
              <a:rPr lang="el-GR" sz="2400" dirty="0" err="1"/>
              <a:t>Τουρκολιά</a:t>
            </a:r>
            <a:r>
              <a:rPr lang="el-GR" sz="2400" dirty="0"/>
              <a:t> - </a:t>
            </a:r>
            <a:r>
              <a:rPr lang="el-GR" sz="2400" dirty="0" err="1"/>
              <a:t>Κυδωνιέως</a:t>
            </a:r>
            <a:r>
              <a:rPr lang="el-GR" sz="2400" dirty="0"/>
              <a:t>. - 1η </a:t>
            </a:r>
            <a:r>
              <a:rPr lang="el-GR" sz="2400" dirty="0" err="1"/>
              <a:t>έκδ</a:t>
            </a:r>
            <a:r>
              <a:rPr lang="el-GR" sz="2400" dirty="0"/>
              <a:t>. - </a:t>
            </a:r>
            <a:r>
              <a:rPr lang="el-GR" sz="2400" dirty="0" smtClean="0"/>
              <a:t>Αθήνα: </a:t>
            </a:r>
            <a:r>
              <a:rPr lang="el-GR" sz="2400" dirty="0"/>
              <a:t>Εκδόσεις Πατάκη, 1997.</a:t>
            </a:r>
            <a:endParaRPr lang="en-GB" sz="2400" dirty="0"/>
          </a:p>
        </p:txBody>
      </p:sp>
      <p:pic>
        <p:nvPicPr>
          <p:cNvPr id="1026" name="Picture 2" descr="Εξώφυλλο του βιβλίου: Το Κάτι Άλλο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1772816"/>
            <a:ext cx="3019520"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56376" y="5517232"/>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παιδιών </a:t>
            </a:r>
            <a:r>
              <a:rPr lang="el-GR" dirty="0" smtClean="0"/>
              <a:t>(4/5</a:t>
            </a:r>
            <a:r>
              <a:rPr lang="el-GR" dirty="0"/>
              <a:t>)</a:t>
            </a:r>
            <a:endParaRPr lang="en-GB" dirty="0"/>
          </a:p>
        </p:txBody>
      </p:sp>
      <p:pic>
        <p:nvPicPr>
          <p:cNvPr id="5" name="Content Placeholder 6" descr="Παιδική ζωγραφιά."/>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348149"/>
            <a:ext cx="4038600" cy="3030065"/>
          </a:xfrm>
        </p:spPr>
      </p:pic>
      <p:pic>
        <p:nvPicPr>
          <p:cNvPr id="6" name="Content Placeholder 7" descr="Παιδική ζωγραφιά."/>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349821"/>
            <a:ext cx="4038600" cy="3026721"/>
          </a:xfrm>
        </p:spPr>
      </p:pic>
    </p:spTree>
    <p:custDataLst>
      <p:tags r:id="rId1"/>
    </p:custDataLst>
    <p:extLst>
      <p:ext uri="{BB962C8B-B14F-4D97-AF65-F5344CB8AC3E}">
        <p14:creationId xmlns:p14="http://schemas.microsoft.com/office/powerpoint/2010/main" val="1164767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παιδιών </a:t>
            </a:r>
            <a:r>
              <a:rPr lang="el-GR" dirty="0" smtClean="0"/>
              <a:t>(5/5</a:t>
            </a:r>
            <a:r>
              <a:rPr lang="el-GR" dirty="0"/>
              <a:t>)</a:t>
            </a:r>
            <a:endParaRPr lang="en-GB" dirty="0"/>
          </a:p>
        </p:txBody>
      </p:sp>
      <p:pic>
        <p:nvPicPr>
          <p:cNvPr id="5" name="Content Placeholder 8" descr="Παιδική ζωγραφιά."/>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2348706"/>
            <a:ext cx="4038600" cy="3028950"/>
          </a:xfrm>
          <a:prstGeom prst="rect">
            <a:avLst/>
          </a:prstGeom>
          <a:noFill/>
          <a:ln w="9525">
            <a:noFill/>
            <a:miter lim="800000"/>
            <a:headEnd/>
            <a:tailEnd/>
          </a:ln>
        </p:spPr>
      </p:pic>
      <p:pic>
        <p:nvPicPr>
          <p:cNvPr id="8" name="Content Placeholder 9" descr="Παιδική ζωγραφιά."/>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150905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Έκθεση των έργων (1/2)</a:t>
            </a:r>
            <a:endParaRPr lang="en-GB" dirty="0"/>
          </a:p>
        </p:txBody>
      </p:sp>
      <p:sp>
        <p:nvSpPr>
          <p:cNvPr id="3" name="Θέση περιεχομένου 2"/>
          <p:cNvSpPr>
            <a:spLocks noGrp="1"/>
          </p:cNvSpPr>
          <p:nvPr>
            <p:ph sz="half" idx="1"/>
          </p:nvPr>
        </p:nvSpPr>
        <p:spPr>
          <a:xfrm>
            <a:off x="457200" y="1600200"/>
            <a:ext cx="3610744" cy="4525963"/>
          </a:xfrm>
        </p:spPr>
        <p:txBody>
          <a:bodyPr/>
          <a:lstStyle/>
          <a:p>
            <a:pPr marL="0" indent="0">
              <a:buNone/>
            </a:pPr>
            <a:r>
              <a:rPr lang="el-GR" dirty="0"/>
              <a:t>Εκθέσαμε τις εικαστικές εργασίες των παιδιών σε τοίχο και όλα είχαν τη δυνατότητα να περάσουν να δουν τι σκέφτηκαν και τα υπόλοιπα παιδιά. </a:t>
            </a:r>
          </a:p>
          <a:p>
            <a:endParaRPr lang="en-GB" dirty="0"/>
          </a:p>
        </p:txBody>
      </p:sp>
      <p:pic>
        <p:nvPicPr>
          <p:cNvPr id="5" name="Θέση περιεχομένου 4" descr="Τα παιδιά κολλούν τα έργα τους στον τοίχο της τάξης."/>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5976" y="1600200"/>
            <a:ext cx="3946899" cy="4525963"/>
          </a:xfrm>
        </p:spPr>
      </p:pic>
    </p:spTree>
    <p:custDataLst>
      <p:tags r:id="rId1"/>
    </p:custDataLst>
    <p:extLst>
      <p:ext uri="{BB962C8B-B14F-4D97-AF65-F5344CB8AC3E}">
        <p14:creationId xmlns:p14="http://schemas.microsoft.com/office/powerpoint/2010/main" val="85035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Έκθεση των έργων </a:t>
            </a:r>
            <a:r>
              <a:rPr lang="el-GR" dirty="0" smtClean="0"/>
              <a:t>(2/2</a:t>
            </a:r>
            <a:r>
              <a:rPr lang="el-GR" dirty="0"/>
              <a:t>)</a:t>
            </a:r>
            <a:endParaRPr lang="en-GB" dirty="0"/>
          </a:p>
        </p:txBody>
      </p:sp>
      <p:pic>
        <p:nvPicPr>
          <p:cNvPr id="7" name="Picture 3" descr="Τα έργα των παιδιών στον τοίχο της τάξης."/>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9864" y="1772816"/>
            <a:ext cx="7776972" cy="410445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28642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lstStyle/>
          <a:p>
            <a:r>
              <a:rPr lang="el-GR" dirty="0" smtClean="0"/>
              <a:t>Με πρωτοβουλία των παιδιών</a:t>
            </a:r>
            <a:endParaRPr lang="en-GB" dirty="0"/>
          </a:p>
        </p:txBody>
      </p:sp>
      <p:sp>
        <p:nvSpPr>
          <p:cNvPr id="10" name="Θέση περιεχομένου 9"/>
          <p:cNvSpPr>
            <a:spLocks noGrp="1"/>
          </p:cNvSpPr>
          <p:nvPr>
            <p:ph sz="half" idx="1"/>
          </p:nvPr>
        </p:nvSpPr>
        <p:spPr/>
        <p:txBody>
          <a:bodyPr/>
          <a:lstStyle/>
          <a:p>
            <a:pPr marL="0" indent="0">
              <a:buNone/>
            </a:pPr>
            <a:r>
              <a:rPr lang="el-GR" dirty="0"/>
              <a:t>Με αφορμή τη φιγούρα του Κάτι Άλλου τα παιδιά έπαιρναν τη θέση του και απαντούσαν σε ερωτήσεις των συμμαθητών τους.</a:t>
            </a:r>
          </a:p>
          <a:p>
            <a:endParaRPr lang="en-GB" dirty="0"/>
          </a:p>
        </p:txBody>
      </p:sp>
      <p:pic>
        <p:nvPicPr>
          <p:cNvPr id="12" name="Content Placeholder 3" descr="Παιχνίδι ερωτήσεων."/>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932040" y="1619401"/>
            <a:ext cx="3734612" cy="413514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19125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a:t>
            </a:r>
            <a:r>
              <a:rPr lang="el-GR" dirty="0"/>
              <a:t>της </a:t>
            </a:r>
            <a:r>
              <a:rPr lang="el-GR" dirty="0" smtClean="0"/>
              <a:t>υπόλοιπης ιστορίας</a:t>
            </a:r>
            <a:endParaRPr lang="en-GB" dirty="0"/>
          </a:p>
        </p:txBody>
      </p:sp>
      <p:sp>
        <p:nvSpPr>
          <p:cNvPr id="3" name="Θέση περιεχομένου 2"/>
          <p:cNvSpPr>
            <a:spLocks noGrp="1"/>
          </p:cNvSpPr>
          <p:nvPr>
            <p:ph sz="half" idx="1"/>
          </p:nvPr>
        </p:nvSpPr>
        <p:spPr>
          <a:xfrm>
            <a:off x="457200" y="1600200"/>
            <a:ext cx="3610744" cy="4525963"/>
          </a:xfrm>
        </p:spPr>
        <p:txBody>
          <a:bodyPr/>
          <a:lstStyle/>
          <a:p>
            <a:pPr marL="0" indent="0">
              <a:buNone/>
            </a:pPr>
            <a:r>
              <a:rPr lang="el-GR" dirty="0"/>
              <a:t>Τα παιδιά έδειξαν ενδιαφέρον να μάθουν τι ήταν τελικά πίσω από την πόρτα και εντυπωσιάστηκαν από την τελευταία σελίδα που εμφανίστηκε και ένα παιδί.</a:t>
            </a:r>
          </a:p>
          <a:p>
            <a:endParaRPr lang="en-GB" dirty="0"/>
          </a:p>
        </p:txBody>
      </p:sp>
      <p:pic>
        <p:nvPicPr>
          <p:cNvPr id="5" name="Θέση περιεχομένου 4" descr="Η νηπιαγωγός συνεχίζει την ιστορία.."/>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992" y="1600200"/>
            <a:ext cx="3660723" cy="4525963"/>
          </a:xfrm>
        </p:spPr>
      </p:pic>
    </p:spTree>
    <p:custDataLst>
      <p:tags r:id="rId1"/>
    </p:custDataLst>
    <p:extLst>
      <p:ext uri="{BB962C8B-B14F-4D97-AF65-F5344CB8AC3E}">
        <p14:creationId xmlns:p14="http://schemas.microsoft.com/office/powerpoint/2010/main" val="2968297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err="1"/>
              <a:t>Χρύσια</a:t>
            </a:r>
            <a:r>
              <a:rPr lang="el-GR" sz="2000" dirty="0"/>
              <a:t> </a:t>
            </a:r>
            <a:r>
              <a:rPr lang="el-GR" sz="2000" smtClean="0"/>
              <a:t>Ιωάννου,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Συναισθήματα</a:t>
            </a:r>
            <a:r>
              <a:rPr lang="en-US" sz="2000" dirty="0" smtClean="0"/>
              <a:t>. </a:t>
            </a:r>
            <a:r>
              <a:rPr lang="el-GR" sz="2000" dirty="0"/>
              <a:t>Το Κάτι </a:t>
            </a:r>
            <a:r>
              <a:rPr lang="el-GR" sz="2000" dirty="0" smtClean="0"/>
              <a:t>Άλλο».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smtClean="0"/>
              <a:t>.</a:t>
            </a:r>
            <a:endParaRPr lang="el-GR" sz="2000" dirty="0"/>
          </a:p>
          <a:p>
            <a:endParaRPr lang="el-GR" sz="2000" dirty="0"/>
          </a:p>
        </p:txBody>
      </p:sp>
    </p:spTree>
    <p:custDataLst>
      <p:tags r:id="rId1"/>
    </p:custDataLst>
    <p:extLst>
      <p:ext uri="{BB962C8B-B14F-4D97-AF65-F5344CB8AC3E}">
        <p14:creationId xmlns:p14="http://schemas.microsoft.com/office/powerpoint/2010/main" val="1710483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φιγούρα του ήρωα</a:t>
            </a:r>
            <a:endParaRPr lang="en-GB" dirty="0"/>
          </a:p>
        </p:txBody>
      </p:sp>
      <p:sp>
        <p:nvSpPr>
          <p:cNvPr id="3" name="Θέση περιεχομένου 2"/>
          <p:cNvSpPr>
            <a:spLocks noGrp="1"/>
          </p:cNvSpPr>
          <p:nvPr>
            <p:ph sz="half" idx="1"/>
          </p:nvPr>
        </p:nvSpPr>
        <p:spPr/>
        <p:txBody>
          <a:bodyPr/>
          <a:lstStyle/>
          <a:p>
            <a:pPr marL="0" indent="0">
              <a:buNone/>
            </a:pPr>
            <a:r>
              <a:rPr lang="el-GR" dirty="0"/>
              <a:t>Δημιουργήσαμε την εικόνα του ήρωα για να παρακολουθούμε τη συναισθηματική του κατάσταση. Γι’ αυτό το στόμα είναι από </a:t>
            </a:r>
            <a:r>
              <a:rPr lang="el-GR" dirty="0" err="1"/>
              <a:t>συρματάκι</a:t>
            </a:r>
            <a:r>
              <a:rPr lang="el-GR" dirty="0"/>
              <a:t> πίπας και ανάλογα αν το κάνεις πάνω ή κάτω, είναι λυπημένο ή χαρούμενο.</a:t>
            </a:r>
          </a:p>
          <a:p>
            <a:endParaRPr lang="en-GB" dirty="0"/>
          </a:p>
        </p:txBody>
      </p:sp>
      <p:pic>
        <p:nvPicPr>
          <p:cNvPr id="9" name="Θέση περιεχομένου 8" descr="Φιγούρες του ήρωα: Χαρούμενος και λυπημένος."/>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06908"/>
            <a:ext cx="4038600" cy="4112546"/>
          </a:xfrm>
        </p:spPr>
      </p:pic>
    </p:spTree>
    <p:custDataLst>
      <p:tags r:id="rId1"/>
    </p:custDataLst>
    <p:extLst>
      <p:ext uri="{BB962C8B-B14F-4D97-AF65-F5344CB8AC3E}">
        <p14:creationId xmlns:p14="http://schemas.microsoft.com/office/powerpoint/2010/main" val="3596898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smtClean="0"/>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a:t>
            </a:r>
            <a:r>
              <a:rPr lang="el-GR" dirty="0" smtClean="0"/>
              <a:t>τη </a:t>
            </a:r>
            <a:r>
              <a:rPr lang="el-GR" dirty="0"/>
              <a:t>χρήση του έργου, για </a:t>
            </a:r>
            <a:r>
              <a:rPr lang="el-GR" dirty="0" smtClean="0"/>
              <a:t>τον </a:t>
            </a:r>
            <a:r>
              <a:rPr lang="el-GR" dirty="0"/>
              <a:t>διανομέα του έργου και </a:t>
            </a:r>
            <a:r>
              <a:rPr lang="el-GR" dirty="0" err="1" smtClean="0"/>
              <a:t>αδειοδόχο</a:t>
            </a:r>
            <a:r>
              <a:rPr lang="el-GR" dirty="0" smtClean="0"/>
              <a:t>.</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a:t>
            </a:r>
            <a:r>
              <a:rPr lang="el-GR" dirty="0" smtClean="0"/>
              <a:t>έργο.</a:t>
            </a:r>
            <a:endParaRPr lang="el-GR" dirty="0"/>
          </a:p>
          <a:p>
            <a:pPr marL="342900" lvl="0" indent="-342900">
              <a:buFont typeface="Arial" panose="020B0604020202020204" pitchFamily="34" charset="0"/>
              <a:buChar char="•"/>
            </a:pPr>
            <a:r>
              <a:rPr lang="el-GR" dirty="0"/>
              <a:t>που</a:t>
            </a:r>
            <a:r>
              <a:rPr lang="en-GB" dirty="0"/>
              <a:t> </a:t>
            </a:r>
            <a:r>
              <a:rPr lang="el-GR" dirty="0"/>
              <a:t>δεν προσπορίζει </a:t>
            </a:r>
            <a:r>
              <a:rPr lang="el-GR" dirty="0" smtClean="0"/>
              <a:t>στον </a:t>
            </a:r>
            <a:r>
              <a:rPr lang="el-GR" dirty="0"/>
              <a:t>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custDataLst>
      <p:tags r:id="rId1"/>
    </p:custDataLst>
    <p:extLst>
      <p:ext uri="{BB962C8B-B14F-4D97-AF65-F5344CB8AC3E}">
        <p14:creationId xmlns:p14="http://schemas.microsoft.com/office/powerpoint/2010/main" val="1248348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custDataLst>
      <p:tags r:id="rId1"/>
    </p:custDataLst>
    <p:extLst>
      <p:ext uri="{BB962C8B-B14F-4D97-AF65-F5344CB8AC3E}">
        <p14:creationId xmlns:p14="http://schemas.microsoft.com/office/powerpoint/2010/main" val="3028574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mtClean="0"/>
              <a:t>Σημείωμα Χρήσης Έργων 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smtClean="0"/>
              <a:t>Το Έργο αυτό κάνει χρήση των ακόλουθων έργων:</a:t>
            </a:r>
          </a:p>
          <a:p>
            <a:pPr marL="0" indent="0">
              <a:spcAft>
                <a:spcPts val="1200"/>
              </a:spcAft>
              <a:buNone/>
            </a:pPr>
            <a:r>
              <a:rPr lang="el-GR" sz="2000" smtClean="0"/>
              <a:t>Εικόνα 1, 2, 3, 4, 5: Εξώφυλλο και ενδεικτικές σελίδες του βιβλίου «</a:t>
            </a:r>
            <a:r>
              <a:rPr lang="el-GR" sz="2000" smtClean="0">
                <a:hlinkClick r:id="rId4"/>
              </a:rPr>
              <a:t>Το Κάτι Άλλο</a:t>
            </a:r>
            <a:r>
              <a:rPr lang="el-GR" sz="2000" smtClean="0"/>
              <a:t>» / Κάθριν Κέιβ · εικονογράφηση Κρις Ρίντελ · μετάφραση Ρένια Τουρκολιά - Κυδωνιέως. - 1η έκδ. - Αθήνα: Εκδόσεις Πατάκη, 1997.</a:t>
            </a:r>
            <a:endParaRPr lang="en-GB"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Παρουσιάζοντας </a:t>
            </a:r>
            <a:r>
              <a:rPr lang="el-GR" dirty="0"/>
              <a:t>τη </a:t>
            </a:r>
            <a:r>
              <a:rPr lang="el-GR" dirty="0" smtClean="0"/>
              <a:t>φιγούρα</a:t>
            </a:r>
            <a:endParaRPr lang="en-GB" dirty="0"/>
          </a:p>
        </p:txBody>
      </p:sp>
      <p:sp>
        <p:nvSpPr>
          <p:cNvPr id="3" name="Θέση περιεχομένου 2"/>
          <p:cNvSpPr>
            <a:spLocks noGrp="1"/>
          </p:cNvSpPr>
          <p:nvPr>
            <p:ph sz="half" idx="1"/>
          </p:nvPr>
        </p:nvSpPr>
        <p:spPr>
          <a:xfrm>
            <a:off x="457200" y="1600200"/>
            <a:ext cx="3538736" cy="4525963"/>
          </a:xfrm>
        </p:spPr>
        <p:txBody>
          <a:bodyPr/>
          <a:lstStyle/>
          <a:p>
            <a:r>
              <a:rPr lang="el-GR" dirty="0"/>
              <a:t>Ξέρετε ποιος είναι αυτός</a:t>
            </a:r>
            <a:r>
              <a:rPr lang="el-GR" dirty="0" smtClean="0"/>
              <a:t>;</a:t>
            </a:r>
          </a:p>
          <a:p>
            <a:pPr marL="457200" lvl="1" indent="0">
              <a:buNone/>
            </a:pPr>
            <a:r>
              <a:rPr lang="el-GR" sz="2600" dirty="0" smtClean="0"/>
              <a:t>- Όχι</a:t>
            </a:r>
            <a:r>
              <a:rPr lang="el-GR" sz="2600" dirty="0"/>
              <a:t>, ποιος είναι;</a:t>
            </a:r>
          </a:p>
          <a:p>
            <a:pPr marL="0" indent="0">
              <a:buNone/>
            </a:pPr>
            <a:r>
              <a:rPr lang="el-GR" dirty="0"/>
              <a:t>Βλέποντας και το εξώφυλλο του </a:t>
            </a:r>
            <a:r>
              <a:rPr lang="el-GR" dirty="0" smtClean="0"/>
              <a:t>βιβλίου.</a:t>
            </a:r>
            <a:endParaRPr lang="el-GR" dirty="0"/>
          </a:p>
          <a:p>
            <a:endParaRPr lang="en-GB" dirty="0"/>
          </a:p>
        </p:txBody>
      </p:sp>
      <p:pic>
        <p:nvPicPr>
          <p:cNvPr id="5" name="Picture 7" descr="Η νηπιαγωγός δείχνει το εξώφυλλ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539188" y="1772816"/>
            <a:ext cx="4129696" cy="372683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57544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Παρουσιάζοντας τις εικόνες του βιβλίου (1/2)</a:t>
            </a:r>
            <a:endParaRPr lang="en-GB" dirty="0"/>
          </a:p>
        </p:txBody>
      </p:sp>
      <p:sp>
        <p:nvSpPr>
          <p:cNvPr id="3" name="Θέση περιεχομένου 2"/>
          <p:cNvSpPr>
            <a:spLocks noGrp="1"/>
          </p:cNvSpPr>
          <p:nvPr>
            <p:ph sz="half" idx="1"/>
          </p:nvPr>
        </p:nvSpPr>
        <p:spPr/>
        <p:txBody>
          <a:bodyPr>
            <a:normAutofit/>
          </a:bodyPr>
          <a:lstStyle/>
          <a:p>
            <a:pPr marL="0" indent="0">
              <a:buNone/>
            </a:pPr>
            <a:r>
              <a:rPr lang="el-GR" dirty="0" smtClean="0"/>
              <a:t>Ένα παιδί διάβασε τον τίτλο «Το Κάτι Άλλο». Μετά είδαμε τις εικόνες μέχρι εκεί που χτυπάει η πόρτα χωρίς να διαβάσουμε το κείμενο. </a:t>
            </a:r>
            <a:endParaRPr lang="en-GB" dirty="0"/>
          </a:p>
        </p:txBody>
      </p:sp>
      <p:pic>
        <p:nvPicPr>
          <p:cNvPr id="8" name="Picture 8" descr="Η νηπιαγωγός διαβάζει το βιβλί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932040" y="1772816"/>
            <a:ext cx="3674424" cy="3600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696456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Παρουσιάζοντας τις εικόνες του βιβλίου (2/2)</a:t>
            </a:r>
            <a:endParaRPr lang="en-GB" dirty="0"/>
          </a:p>
        </p:txBody>
      </p:sp>
      <p:sp>
        <p:nvSpPr>
          <p:cNvPr id="3" name="Θέση περιεχομένου 2"/>
          <p:cNvSpPr>
            <a:spLocks noGrp="1"/>
          </p:cNvSpPr>
          <p:nvPr>
            <p:ph sz="half" idx="1"/>
          </p:nvPr>
        </p:nvSpPr>
        <p:spPr/>
        <p:txBody>
          <a:bodyPr>
            <a:normAutofit/>
          </a:bodyPr>
          <a:lstStyle/>
          <a:p>
            <a:pPr marL="0" indent="0">
              <a:buNone/>
            </a:pPr>
            <a:r>
              <a:rPr lang="el-GR" dirty="0" smtClean="0"/>
              <a:t>Γενικά τα παιδιά κατάλαβαν την ιστορία και κυρίως πώς νιώθει το Κάτι Άλλο. Δηλαδή πως Το Κάτι Άλλο είναι λυπημένο γιατί είναι διαφορετικό από τους άλλους και δεν το θέλουν μαζί τους.</a:t>
            </a:r>
            <a:endParaRPr lang="en-GB" dirty="0"/>
          </a:p>
        </p:txBody>
      </p:sp>
      <p:pic>
        <p:nvPicPr>
          <p:cNvPr id="5" name="Picture 8" descr="Η νηπιαγωγός δείχνει τις εικόνες από το βιβλίο."/>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4932040" y="1772816"/>
            <a:ext cx="3674424" cy="36004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706694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Αποσπάσματα (1/2)</a:t>
            </a:r>
            <a:endParaRPr lang="en-GB" dirty="0"/>
          </a:p>
        </p:txBody>
      </p:sp>
      <p:pic>
        <p:nvPicPr>
          <p:cNvPr id="5" name="Content Placeholder 8" descr="Ενδεικτικές σελίδες του βιβλίου."/>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92413" y="1600200"/>
            <a:ext cx="3168174" cy="4525963"/>
          </a:xfrm>
        </p:spPr>
      </p:pic>
      <p:pic>
        <p:nvPicPr>
          <p:cNvPr id="6" name="Content Placeholder 9" descr="Ενδεικτικές σελίδες του βιβλίου."/>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81150" y="1600200"/>
            <a:ext cx="3172700" cy="4525963"/>
          </a:xfrm>
        </p:spPr>
      </p:pic>
      <p:sp>
        <p:nvSpPr>
          <p:cNvPr id="7" name="TextBox 6"/>
          <p:cNvSpPr txBox="1"/>
          <p:nvPr/>
        </p:nvSpPr>
        <p:spPr>
          <a:xfrm>
            <a:off x="395536" y="570798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2</a:t>
            </a:r>
            <a:r>
              <a:rPr lang="el-GR" b="1" dirty="0" smtClean="0">
                <a:latin typeface="+mj-lt"/>
              </a:rPr>
              <a:t>]</a:t>
            </a:r>
          </a:p>
        </p:txBody>
      </p:sp>
      <p:sp>
        <p:nvSpPr>
          <p:cNvPr id="8" name="TextBox 7"/>
          <p:cNvSpPr txBox="1"/>
          <p:nvPr/>
        </p:nvSpPr>
        <p:spPr>
          <a:xfrm>
            <a:off x="8276291" y="5722005"/>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1607620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Αποσπάσματα (2/2)</a:t>
            </a:r>
            <a:endParaRPr lang="en-GB" dirty="0"/>
          </a:p>
        </p:txBody>
      </p:sp>
      <p:pic>
        <p:nvPicPr>
          <p:cNvPr id="5" name="Content Placeholder 8" descr="Ενδεικτικές σελίδες του βιβλίου."/>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03728" y="1600200"/>
            <a:ext cx="3145544" cy="4525963"/>
          </a:xfrm>
        </p:spPr>
      </p:pic>
      <p:pic>
        <p:nvPicPr>
          <p:cNvPr id="6" name="Content Placeholder 9" descr="Ενδεικτικές σελίδες του βιβλίου."/>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78887" y="1600200"/>
            <a:ext cx="3177226" cy="4525963"/>
          </a:xfrm>
        </p:spPr>
      </p:pic>
      <p:sp>
        <p:nvSpPr>
          <p:cNvPr id="7" name="TextBox 6"/>
          <p:cNvSpPr txBox="1"/>
          <p:nvPr/>
        </p:nvSpPr>
        <p:spPr>
          <a:xfrm>
            <a:off x="395536" y="570798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4</a:t>
            </a:r>
            <a:r>
              <a:rPr lang="el-GR" b="1" dirty="0" smtClean="0">
                <a:latin typeface="+mj-lt"/>
              </a:rPr>
              <a:t>]</a:t>
            </a:r>
          </a:p>
        </p:txBody>
      </p:sp>
      <p:sp>
        <p:nvSpPr>
          <p:cNvPr id="8" name="TextBox 7"/>
          <p:cNvSpPr txBox="1"/>
          <p:nvPr/>
        </p:nvSpPr>
        <p:spPr>
          <a:xfrm>
            <a:off x="8316416" y="570798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a:latin typeface="+mj-lt"/>
              </a:rPr>
              <a:t>5</a:t>
            </a:r>
            <a:r>
              <a:rPr lang="el-GR" b="1" dirty="0" smtClean="0">
                <a:latin typeface="+mj-lt"/>
              </a:rPr>
              <a:t>]</a:t>
            </a:r>
          </a:p>
        </p:txBody>
      </p:sp>
    </p:spTree>
    <p:custDataLst>
      <p:tags r:id="rId1"/>
    </p:custDataLst>
    <p:extLst>
      <p:ext uri="{BB962C8B-B14F-4D97-AF65-F5344CB8AC3E}">
        <p14:creationId xmlns:p14="http://schemas.microsoft.com/office/powerpoint/2010/main" val="2090183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βιβλίου</a:t>
            </a:r>
            <a:endParaRPr lang="en-GB" dirty="0"/>
          </a:p>
        </p:txBody>
      </p:sp>
      <p:sp>
        <p:nvSpPr>
          <p:cNvPr id="3" name="Θέση περιεχομένου 2"/>
          <p:cNvSpPr>
            <a:spLocks noGrp="1"/>
          </p:cNvSpPr>
          <p:nvPr>
            <p:ph sz="half" idx="1"/>
          </p:nvPr>
        </p:nvSpPr>
        <p:spPr>
          <a:xfrm>
            <a:off x="457200" y="1600200"/>
            <a:ext cx="2962672" cy="4525963"/>
          </a:xfrm>
        </p:spPr>
        <p:txBody>
          <a:bodyPr/>
          <a:lstStyle/>
          <a:p>
            <a:pPr marL="0" indent="0">
              <a:buNone/>
            </a:pPr>
            <a:r>
              <a:rPr lang="el-GR" dirty="0"/>
              <a:t>Για να δούμε τελικά τι πραγματικά </a:t>
            </a:r>
            <a:r>
              <a:rPr lang="el-GR" dirty="0" smtClean="0"/>
              <a:t>συνέβη.</a:t>
            </a:r>
            <a:endParaRPr lang="el-GR" dirty="0"/>
          </a:p>
          <a:p>
            <a:endParaRPr lang="en-GB" dirty="0"/>
          </a:p>
        </p:txBody>
      </p:sp>
      <p:pic>
        <p:nvPicPr>
          <p:cNvPr id="5" name="Picture 7" descr="Η νηπιαγωγός διαβάζει το βιβλίο."/>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059831" y="1772816"/>
            <a:ext cx="5568619" cy="417646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747587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 name="ZHAW.ACCESSIBILITYADDIN.CHECKTIMEDATE" val="10/29/2015 1:05:54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7,2,3,"/>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7,1026,5,"/>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3,2056,6,"/>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5,6,7,8,"/>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5,6,7,8,"/>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7B5A86B-2234-47D7-B61D-D6BB0C27F4F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2024</TotalTime>
  <Words>1024</Words>
  <Application>Microsoft Office PowerPoint</Application>
  <PresentationFormat>On-screen Show (4:3)</PresentationFormat>
  <Paragraphs>115</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Θέμα του Office</vt:lpstr>
      <vt:lpstr>Το Εικονογραφημένο Βιβλίο στην Προσχολική Εκπαίδευση</vt:lpstr>
      <vt:lpstr>Διδακτική Πρακτική</vt:lpstr>
      <vt:lpstr>Η φιγούρα του ήρωα</vt:lpstr>
      <vt:lpstr>Παρουσιάζοντας τη φιγούρα</vt:lpstr>
      <vt:lpstr>Παρουσιάζοντας τις εικόνες του βιβλίου (1/2)</vt:lpstr>
      <vt:lpstr>Παρουσιάζοντας τις εικόνες του βιβλίου (2/2)</vt:lpstr>
      <vt:lpstr>Αποσπάσματα (1/2)</vt:lpstr>
      <vt:lpstr>Αποσπάσματα (2/2)</vt:lpstr>
      <vt:lpstr>Ανάγνωση βιβλίου</vt:lpstr>
      <vt:lpstr>Συναισθηματικό Πορτρέτο του  Κάτι Άλλο (1/2)</vt:lpstr>
      <vt:lpstr>Συναισθηματικό Πορτρέτο του  Κάτι Άλλο (2/2)</vt:lpstr>
      <vt:lpstr>Ο ίδιος (1/2)</vt:lpstr>
      <vt:lpstr>Ο ίδιος (2/2)</vt:lpstr>
      <vt:lpstr>Οι άλλοι (1/2)</vt:lpstr>
      <vt:lpstr>Οι άλλοι (2/2)</vt:lpstr>
      <vt:lpstr>Δραστηριότητα</vt:lpstr>
      <vt:lpstr>Τα έργα των παιδιών (1/5)</vt:lpstr>
      <vt:lpstr>Τα έργα των παιδιών (2/5)</vt:lpstr>
      <vt:lpstr>Τα έργα των παιδιών (3/5)</vt:lpstr>
      <vt:lpstr>Τα έργα των παιδιών (4/5)</vt:lpstr>
      <vt:lpstr>Τα έργα των παιδιών (5/5)</vt:lpstr>
      <vt:lpstr>Έκθεση των έργων (1/2)</vt:lpstr>
      <vt:lpstr>Έκθεση των έργων (2/2)</vt:lpstr>
      <vt:lpstr>Με πρωτοβουλία των παιδιών</vt:lpstr>
      <vt:lpstr>Ανάγνωση της υπόλοιπης ιστορίας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Κάτι Άλλο </dc:title>
  <dc:subject>Το Εικονογραφημένο Βιβλίο στην Προσχολική Εκπαίδευση</dc:subject>
  <dc:creator> Αγγελική Γιαννικοπούλου</dc:creator>
  <cp:lastModifiedBy>Smaragda Papadopoulou</cp:lastModifiedBy>
  <cp:revision>211</cp:revision>
  <dcterms:created xsi:type="dcterms:W3CDTF">2012-09-06T09:03:05Z</dcterms:created>
  <dcterms:modified xsi:type="dcterms:W3CDTF">2015-10-28T23:06:12Z</dcterms:modified>
  <cp:category>Συναισθήματα</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7A89740A-859B-4815-9D0F-A692EA7B37A2</vt:lpwstr>
  </property>
  <property fmtid="{D5CDD505-2E9C-101B-9397-08002B2CF9AE}" pid="3" name="ArticulatePath">
    <vt:lpwstr>New_Το κάτι άλλο, Ιωάννου</vt:lpwstr>
  </property>
</Properties>
</file>