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59" r:id="rId2"/>
    <p:sldId id="363" r:id="rId3"/>
    <p:sldId id="364" r:id="rId4"/>
    <p:sldId id="365" r:id="rId5"/>
    <p:sldId id="366" r:id="rId6"/>
    <p:sldId id="367" r:id="rId7"/>
    <p:sldId id="368" r:id="rId8"/>
    <p:sldId id="369" r:id="rId9"/>
    <p:sldId id="370" r:id="rId10"/>
    <p:sldId id="371" r:id="rId11"/>
    <p:sldId id="372" r:id="rId12"/>
    <p:sldId id="373" r:id="rId13"/>
    <p:sldId id="374" r:id="rId14"/>
    <p:sldId id="375" r:id="rId15"/>
    <p:sldId id="376" r:id="rId16"/>
    <p:sldId id="377" r:id="rId17"/>
    <p:sldId id="378" r:id="rId18"/>
    <p:sldId id="379" r:id="rId19"/>
    <p:sldId id="380" r:id="rId20"/>
    <p:sldId id="381" r:id="rId21"/>
    <p:sldId id="382" r:id="rId22"/>
    <p:sldId id="383" r:id="rId23"/>
    <p:sldId id="384" r:id="rId24"/>
    <p:sldId id="385" r:id="rId25"/>
    <p:sldId id="386" r:id="rId26"/>
    <p:sldId id="362" r:id="rId27"/>
    <p:sldId id="290" r:id="rId28"/>
    <p:sldId id="295" r:id="rId29"/>
    <p:sldId id="299" r:id="rId30"/>
    <p:sldId id="292" r:id="rId31"/>
    <p:sldId id="291" r:id="rId32"/>
    <p:sldId id="294" r:id="rId33"/>
    <p:sldId id="387" r:id="rId3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86"/>
            <p14:sldId id="362"/>
            <p14:sldId id="290"/>
            <p14:sldId id="295"/>
            <p14:sldId id="299"/>
            <p14:sldId id="292"/>
            <p14:sldId id="291"/>
            <p14:sldId id="294"/>
          </p14:sldIdLst>
        </p14:section>
        <p14:section name="Untitled Section" id="{0F1CB131-A6BD-43D0-B8D4-1F27CEF7A05E}">
          <p14:sldIdLst>
            <p14:sldId id="3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9283" autoAdjust="0"/>
  </p:normalViewPr>
  <p:slideViewPr>
    <p:cSldViewPr>
      <p:cViewPr varScale="1">
        <p:scale>
          <a:sx n="83" d="100"/>
          <a:sy n="83" d="100"/>
        </p:scale>
        <p:origin x="60" y="642"/>
      </p:cViewPr>
      <p:guideLst>
        <p:guide orient="horz" pos="2160"/>
        <p:guide pos="2880"/>
      </p:guideLst>
    </p:cSldViewPr>
  </p:slideViewPr>
  <p:outlineViewPr>
    <p:cViewPr>
      <p:scale>
        <a:sx n="33" d="100"/>
        <a:sy n="33" d="100"/>
      </p:scale>
      <p:origin x="0" y="1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17/12/2015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3088947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2BF9248-457E-9047-ADF9-1E521F222950}" type="datetimeFigureOut">
              <a:rPr lang="en-US" smtClean="0"/>
              <a:t>12/17/2015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5453FFE-1637-4E4F-A74E-FC858C517B91}" type="slidenum">
              <a:rPr lang="en-US" smtClean="0"/>
              <a:t>‹#›</a:t>
            </a:fld>
            <a:endParaRPr lang="en-US"/>
          </a:p>
        </p:txBody>
      </p:sp>
    </p:spTree>
    <p:extLst>
      <p:ext uri="{BB962C8B-B14F-4D97-AF65-F5344CB8AC3E}">
        <p14:creationId xmlns:p14="http://schemas.microsoft.com/office/powerpoint/2010/main" val="2285006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10"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000" dirty="0" smtClean="0">
                <a:solidFill>
                  <a:srgbClr val="5075BC"/>
                </a:solidFill>
              </a:rPr>
              <a:t>Ενότητα </a:t>
            </a:r>
            <a:r>
              <a:rPr lang="en-US" sz="1000" dirty="0" smtClean="0">
                <a:solidFill>
                  <a:srgbClr val="5075BC"/>
                </a:solidFill>
              </a:rPr>
              <a:t>3</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Οι κοσμοθεωρίες/ όψεις του φυσικού κόσμου ως συνιστώσες της καθημερινής, της σχολικής και της επιστημονικής κουλτούρας</a:t>
            </a:r>
            <a:r>
              <a:rPr lang="en-US" sz="1000" kern="1200" dirty="0" smtClean="0">
                <a:solidFill>
                  <a:srgbClr val="5075BC"/>
                </a:solidFill>
                <a:latin typeface="+mn-lt"/>
                <a:ea typeface="+mn-ea"/>
                <a:cs typeface="+mn-cs"/>
              </a:rPr>
              <a:t>.</a:t>
            </a:r>
            <a:r>
              <a:rPr lang="el-GR" sz="1000" kern="1200" dirty="0" smtClean="0">
                <a:solidFill>
                  <a:srgbClr val="5075BC"/>
                </a:solidFill>
                <a:latin typeface="+mn-lt"/>
                <a:ea typeface="+mn-ea"/>
                <a:cs typeface="+mn-cs"/>
              </a:rPr>
              <a:t> </a:t>
            </a:r>
            <a:endParaRPr lang="en-US" sz="1000" kern="1200" dirty="0" smtClean="0">
              <a:solidFill>
                <a:srgbClr val="5075BC"/>
              </a:solidFill>
              <a:latin typeface="+mn-lt"/>
              <a:ea typeface="+mn-ea"/>
              <a:cs typeface="+mn-cs"/>
            </a:endParaRPr>
          </a:p>
        </p:txBody>
      </p:sp>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 id="2147483662" r:id="rId12"/>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8.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opencourses.uoa.gr/courses/ECD1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9dim-rethymn.reth.sch.gr/contents_gr/scilab/1st_sci.fair/photos/solarmodel/Solar%20System2.gif" TargetMode="External"/><Relationship Id="rId3" Type="http://schemas.openxmlformats.org/officeDocument/2006/relationships/hyperlink" Target="http://2.bp.blogspot.com/-WX2kqarw68Y/TzlYzkuY2PI/AAAAAAAAAlU/5VrnTLLG2G8/s1600/gabaon493.jpg" TargetMode="External"/><Relationship Id="rId7" Type="http://schemas.openxmlformats.org/officeDocument/2006/relationships/hyperlink" Target="http://creationwiki.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commons.wikimedia.org/wiki/File:Asmara-Panorama_2.jpeg" TargetMode="External"/><Relationship Id="rId5" Type="http://schemas.openxmlformats.org/officeDocument/2006/relationships/hyperlink" Target="http://creationwiki.org/CreationWiki:Creative_Commons_Attribution-ShareAlike_License" TargetMode="External"/><Relationship Id="rId4" Type="http://schemas.openxmlformats.org/officeDocument/2006/relationships/hyperlink" Target="http://disciforum.files.wordpress.com/2009/12/hebrew-cosmology-illustration.gif" TargetMode="External"/><Relationship Id="rId9" Type="http://schemas.openxmlformats.org/officeDocument/2006/relationships/hyperlink" Target="http://mystiria.gr/wp-content/uploads/2014/01/gal1.jp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628800"/>
            <a:ext cx="7772400" cy="1470025"/>
          </a:xfrm>
        </p:spPr>
        <p:txBody>
          <a:bodyPr/>
          <a:lstStyle/>
          <a:p>
            <a:r>
              <a:rPr lang="el-GR" dirty="0"/>
              <a:t>Εξέλιξη των ιδεών στις Φυσικές Επιστήμες</a:t>
            </a:r>
          </a:p>
        </p:txBody>
      </p:sp>
      <p:sp>
        <p:nvSpPr>
          <p:cNvPr id="3" name="Υπότιτλος 2"/>
          <p:cNvSpPr>
            <a:spLocks noGrp="1"/>
          </p:cNvSpPr>
          <p:nvPr>
            <p:ph type="subTitle" idx="1"/>
          </p:nvPr>
        </p:nvSpPr>
        <p:spPr>
          <a:xfrm>
            <a:off x="467544" y="3284984"/>
            <a:ext cx="8280920" cy="3024336"/>
          </a:xfrm>
        </p:spPr>
        <p:txBody>
          <a:bodyPr>
            <a:normAutofit fontScale="85000" lnSpcReduction="10000"/>
          </a:bodyPr>
          <a:lstStyle/>
          <a:p>
            <a:r>
              <a:rPr lang="el-GR" dirty="0">
                <a:solidFill>
                  <a:srgbClr val="5075BC"/>
                </a:solidFill>
              </a:rPr>
              <a:t>Ενότητα </a:t>
            </a:r>
            <a:r>
              <a:rPr lang="en-US" dirty="0">
                <a:solidFill>
                  <a:srgbClr val="5075BC"/>
                </a:solidFill>
              </a:rPr>
              <a:t>3</a:t>
            </a:r>
            <a:r>
              <a:rPr lang="el-GR" dirty="0" smtClean="0">
                <a:solidFill>
                  <a:srgbClr val="5075BC"/>
                </a:solidFill>
              </a:rPr>
              <a:t>:</a:t>
            </a:r>
            <a:r>
              <a:rPr lang="en-US" dirty="0" smtClean="0">
                <a:solidFill>
                  <a:srgbClr val="5075BC"/>
                </a:solidFill>
              </a:rPr>
              <a:t> </a:t>
            </a:r>
            <a:r>
              <a:rPr lang="el-GR" dirty="0"/>
              <a:t>Οι κοσμοθεωρίες/ όψεις του φυσικού κόσμου ως συνιστώσες της καθημερινής, της σχολικής και της επιστημονικής </a:t>
            </a:r>
            <a:r>
              <a:rPr lang="el-GR" dirty="0" smtClean="0"/>
              <a:t>κουλτούρας</a:t>
            </a:r>
            <a:r>
              <a:rPr lang="en-US" dirty="0"/>
              <a:t>. (</a:t>
            </a:r>
            <a:r>
              <a:rPr lang="el-GR" dirty="0"/>
              <a:t>Μέρος </a:t>
            </a:r>
            <a:r>
              <a:rPr lang="el-GR" dirty="0" smtClean="0"/>
              <a:t>Β’)</a:t>
            </a:r>
            <a:endParaRPr lang="en-US" dirty="0"/>
          </a:p>
          <a:p>
            <a:endParaRPr lang="en-US" dirty="0"/>
          </a:p>
          <a:p>
            <a:r>
              <a:rPr lang="el-GR" dirty="0" smtClean="0">
                <a:sym typeface="Helvetica" pitchFamily="2" charset="0"/>
              </a:rPr>
              <a:t>Βασίλης Τσελφές</a:t>
            </a:r>
            <a:endParaRPr lang="el-GR" dirty="0">
              <a:sym typeface="Helvetica" pitchFamily="2" charset="0"/>
            </a:endParaRPr>
          </a:p>
          <a:p>
            <a:r>
              <a:rPr lang="el-GR" dirty="0" smtClean="0">
                <a:sym typeface="Helvetica" pitchFamily="2" charset="0"/>
              </a:rPr>
              <a:t>Ε</a:t>
            </a:r>
            <a:r>
              <a:rPr lang="en-US" dirty="0" err="1" smtClean="0">
                <a:sym typeface="Helvetica" pitchFamily="2" charset="0"/>
              </a:rPr>
              <a:t>θνικὸ</a:t>
            </a:r>
            <a:r>
              <a:rPr lang="en-US" dirty="0" smtClean="0">
                <a:sym typeface="Helvetica" pitchFamily="2" charset="0"/>
              </a:rPr>
              <a:t> κα</a:t>
            </a:r>
            <a:r>
              <a:rPr lang="el-GR" dirty="0" smtClean="0">
                <a:sym typeface="Helvetica" pitchFamily="2" charset="0"/>
              </a:rPr>
              <a:t>ι</a:t>
            </a:r>
            <a:r>
              <a:rPr lang="en-US" dirty="0" smtClean="0">
                <a:sym typeface="Helvetica" pitchFamily="2" charset="0"/>
              </a:rPr>
              <a:t> </a:t>
            </a:r>
            <a:r>
              <a:rPr lang="en-US" dirty="0">
                <a:sym typeface="Helvetica" pitchFamily="2" charset="0"/>
              </a:rPr>
              <a:t>Καπ</a:t>
            </a:r>
            <a:r>
              <a:rPr lang="en-US" dirty="0" err="1">
                <a:sym typeface="Helvetica" pitchFamily="2" charset="0"/>
              </a:rPr>
              <a:t>οδιστρι</a:t>
            </a:r>
            <a:r>
              <a:rPr lang="en-US" dirty="0">
                <a:sym typeface="Helvetica" pitchFamily="2" charset="0"/>
              </a:rPr>
              <a:t>ακὸ Πανεπιστήμιο </a:t>
            </a:r>
            <a:r>
              <a:rPr lang="el-GR" dirty="0" smtClean="0">
                <a:sym typeface="Helvetica" pitchFamily="2" charset="0"/>
              </a:rPr>
              <a:t>Α</a:t>
            </a:r>
            <a:r>
              <a:rPr lang="en-US" dirty="0" err="1" smtClean="0">
                <a:sym typeface="Helvetica" pitchFamily="2" charset="0"/>
              </a:rPr>
              <a:t>θην</a:t>
            </a:r>
            <a:r>
              <a:rPr lang="el-GR" dirty="0" smtClean="0">
                <a:sym typeface="Helvetica" pitchFamily="2" charset="0"/>
              </a:rPr>
              <a:t>ώ</a:t>
            </a:r>
            <a:r>
              <a:rPr lang="en-US" dirty="0" smtClean="0">
                <a:sym typeface="Helvetica" pitchFamily="2" charset="0"/>
              </a:rPr>
              <a:t>ν</a:t>
            </a:r>
            <a:endParaRPr lang="en-US" dirty="0">
              <a:sym typeface="Helvetica" pitchFamily="2" charset="0"/>
            </a:endParaRPr>
          </a:p>
          <a:p>
            <a:r>
              <a:rPr lang="en-US" dirty="0" err="1" smtClean="0">
                <a:sym typeface="Helvetica" pitchFamily="2" charset="0"/>
              </a:rPr>
              <a:t>Τμ</a:t>
            </a:r>
            <a:r>
              <a:rPr lang="el-GR" dirty="0" smtClean="0">
                <a:sym typeface="Helvetica" pitchFamily="2" charset="0"/>
              </a:rPr>
              <a:t>ή</a:t>
            </a:r>
            <a:r>
              <a:rPr lang="en-US" dirty="0" smtClean="0">
                <a:sym typeface="Helvetica" pitchFamily="2" charset="0"/>
              </a:rPr>
              <a:t>μα </a:t>
            </a:r>
            <a:r>
              <a:rPr lang="el-GR" dirty="0" smtClean="0">
                <a:sym typeface="Helvetica" pitchFamily="2" charset="0"/>
              </a:rPr>
              <a:t>Εκπαίδευσης και Αγωγής στην Προσχολική Ηλικία</a:t>
            </a:r>
            <a:endParaRPr lang="en-US" dirty="0">
              <a:sym typeface="Helvetica" pitchFamily="2" charset="0"/>
            </a:endParaRPr>
          </a:p>
          <a:p>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cstate="print"/>
          <a:stretch>
            <a:fillRect/>
          </a:stretch>
        </p:blipFill>
        <p:spPr>
          <a:xfrm>
            <a:off x="179512" y="404664"/>
            <a:ext cx="4147938" cy="817388"/>
          </a:xfrm>
          <a:prstGeom prst="rect">
            <a:avLst/>
          </a:prstGeom>
        </p:spPr>
      </p:pic>
    </p:spTree>
    <p:extLst>
      <p:ext uri="{BB962C8B-B14F-4D97-AF65-F5344CB8AC3E}">
        <p14:creationId xmlns:p14="http://schemas.microsoft.com/office/powerpoint/2010/main" val="31084043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Φωτογραφία αστρολογικού χάρτη."/>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2711" y="0"/>
            <a:ext cx="7179870" cy="6868498"/>
          </a:xfrm>
          <a:prstGeom prst="rect">
            <a:avLst/>
          </a:prstGeom>
        </p:spPr>
      </p:pic>
      <p:sp>
        <p:nvSpPr>
          <p:cNvPr id="3" name="TextBox 2"/>
          <p:cNvSpPr txBox="1"/>
          <p:nvPr/>
        </p:nvSpPr>
        <p:spPr>
          <a:xfrm>
            <a:off x="8532440" y="6008076"/>
            <a:ext cx="1008112" cy="225048"/>
          </a:xfrm>
          <a:prstGeom prst="rect">
            <a:avLst/>
          </a:prstGeom>
        </p:spPr>
        <p:txBody>
          <a:bodyPr vert="horz" wrap="square" lIns="91440" tIns="45720" rIns="91440" bIns="45720" rtlCol="0" anchor="ctr">
            <a:normAutofit fontScale="55000" lnSpcReduction="20000"/>
          </a:bodyPr>
          <a:lstStyle/>
          <a:p>
            <a:r>
              <a:rPr lang="el-GR" dirty="0" smtClean="0"/>
              <a:t>Εικόνα 3</a:t>
            </a:r>
          </a:p>
        </p:txBody>
      </p:sp>
    </p:spTree>
    <p:extLst>
      <p:ext uri="{BB962C8B-B14F-4D97-AF65-F5344CB8AC3E}">
        <p14:creationId xmlns:p14="http://schemas.microsoft.com/office/powerpoint/2010/main" val="488422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Φωτογραφία ηλιοκεντρικού συστήματος."/>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28700"/>
            <a:ext cx="9144000" cy="4783720"/>
          </a:xfrm>
          <a:prstGeom prst="rect">
            <a:avLst/>
          </a:prstGeom>
        </p:spPr>
      </p:pic>
      <p:sp>
        <p:nvSpPr>
          <p:cNvPr id="3" name="TextBox 2"/>
          <p:cNvSpPr txBox="1"/>
          <p:nvPr/>
        </p:nvSpPr>
        <p:spPr>
          <a:xfrm>
            <a:off x="8532440" y="6008076"/>
            <a:ext cx="1008112" cy="225048"/>
          </a:xfrm>
          <a:prstGeom prst="rect">
            <a:avLst/>
          </a:prstGeom>
        </p:spPr>
        <p:txBody>
          <a:bodyPr vert="horz" wrap="square" lIns="91440" tIns="45720" rIns="91440" bIns="45720" rtlCol="0" anchor="ctr">
            <a:normAutofit fontScale="55000" lnSpcReduction="20000"/>
          </a:bodyPr>
          <a:lstStyle/>
          <a:p>
            <a:r>
              <a:rPr lang="el-GR" dirty="0" smtClean="0"/>
              <a:t>Εικόνα 4</a:t>
            </a:r>
          </a:p>
        </p:txBody>
      </p:sp>
    </p:spTree>
    <p:extLst>
      <p:ext uri="{BB962C8B-B14F-4D97-AF65-F5344CB8AC3E}">
        <p14:creationId xmlns:p14="http://schemas.microsoft.com/office/powerpoint/2010/main" val="128131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Φωτογραφία γαλαξία."/>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933449"/>
            <a:ext cx="9124157" cy="4866217"/>
          </a:xfrm>
          <a:prstGeom prst="rect">
            <a:avLst/>
          </a:prstGeom>
        </p:spPr>
      </p:pic>
      <p:sp>
        <p:nvSpPr>
          <p:cNvPr id="3" name="TextBox 2"/>
          <p:cNvSpPr txBox="1"/>
          <p:nvPr/>
        </p:nvSpPr>
        <p:spPr>
          <a:xfrm>
            <a:off x="8532440" y="6008076"/>
            <a:ext cx="1008112" cy="225048"/>
          </a:xfrm>
          <a:prstGeom prst="rect">
            <a:avLst/>
          </a:prstGeom>
        </p:spPr>
        <p:txBody>
          <a:bodyPr vert="horz" wrap="square" lIns="91440" tIns="45720" rIns="91440" bIns="45720" rtlCol="0" anchor="ctr">
            <a:normAutofit fontScale="55000" lnSpcReduction="20000"/>
          </a:bodyPr>
          <a:lstStyle/>
          <a:p>
            <a:r>
              <a:rPr lang="el-GR" dirty="0" smtClean="0"/>
              <a:t>Εικόνα 5</a:t>
            </a:r>
          </a:p>
        </p:txBody>
      </p:sp>
    </p:spTree>
    <p:extLst>
      <p:ext uri="{BB962C8B-B14F-4D97-AF65-F5344CB8AC3E}">
        <p14:creationId xmlns:p14="http://schemas.microsoft.com/office/powerpoint/2010/main" val="520287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Τεχνοκρατία</a:t>
            </a:r>
            <a:endParaRPr lang="en-US" dirty="0"/>
          </a:p>
        </p:txBody>
      </p:sp>
      <p:sp>
        <p:nvSpPr>
          <p:cNvPr id="3" name="Content Placeholder 2"/>
          <p:cNvSpPr>
            <a:spLocks noGrp="1"/>
          </p:cNvSpPr>
          <p:nvPr>
            <p:ph idx="1"/>
          </p:nvPr>
        </p:nvSpPr>
        <p:spPr/>
        <p:txBody>
          <a:bodyPr>
            <a:normAutofit fontScale="92500"/>
          </a:bodyPr>
          <a:lstStyle/>
          <a:p>
            <a:r>
              <a:rPr lang="el-GR" dirty="0" smtClean="0"/>
              <a:t>«εγώ» διαφέρω από όλα τα «άλλα» (αισθητά ή μη), όχι μόνο επειδή μπορώ να τα αναπαριστώ με τον λογικό νου μου, αλλά επειδή μπορώ να παρεμβαίνω και να τα κατασκευάζω/ αλλάζω προγραμματισμένα/ κατά βούληση. Μπορώ να δημιουργώ καινούργια «άλλα».</a:t>
            </a:r>
          </a:p>
          <a:p>
            <a:r>
              <a:rPr lang="el-GR" dirty="0" smtClean="0"/>
              <a:t>Επιχειρηματικά: μπορώ να χρησιμοποιώ τις καινούργιες κατασκευές μου στο χώρο της οικονομίας (καθημερινές ανθρώπινες σχέσεις).</a:t>
            </a:r>
            <a:endParaRPr lang="en-US" dirty="0"/>
          </a:p>
        </p:txBody>
      </p:sp>
    </p:spTree>
    <p:extLst>
      <p:ext uri="{BB962C8B-B14F-4D97-AF65-F5344CB8AC3E}">
        <p14:creationId xmlns:p14="http://schemas.microsoft.com/office/powerpoint/2010/main" val="220077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Το </a:t>
            </a:r>
            <a:r>
              <a:rPr lang="en-US" b="1" dirty="0" smtClean="0"/>
              <a:t>μοντέλο </a:t>
            </a:r>
            <a:r>
              <a:rPr lang="en-US" b="1" dirty="0"/>
              <a:t>Kearney για μια Κοσμοθεωρία</a:t>
            </a:r>
            <a:r>
              <a:rPr lang="el-GR" dirty="0" smtClean="0">
                <a:effectLst/>
              </a:rPr>
              <a:t> </a:t>
            </a:r>
            <a:endParaRPr lang="en-US" dirty="0"/>
          </a:p>
        </p:txBody>
      </p:sp>
      <p:sp>
        <p:nvSpPr>
          <p:cNvPr id="3" name="Content Placeholder 2"/>
          <p:cNvSpPr>
            <a:spLocks noGrp="1"/>
          </p:cNvSpPr>
          <p:nvPr>
            <p:ph idx="1"/>
          </p:nvPr>
        </p:nvSpPr>
        <p:spPr/>
        <p:txBody>
          <a:bodyPr>
            <a:normAutofit/>
          </a:bodyPr>
          <a:lstStyle/>
          <a:p>
            <a:r>
              <a:rPr lang="en-US" dirty="0" smtClean="0"/>
              <a:t>Βασικές </a:t>
            </a:r>
            <a:r>
              <a:rPr lang="en-US" dirty="0"/>
              <a:t>κατηγορίες μιας </a:t>
            </a:r>
            <a:r>
              <a:rPr lang="en-US" dirty="0" smtClean="0"/>
              <a:t>κουλτούρας</a:t>
            </a:r>
            <a:endParaRPr lang="el-GR" dirty="0" smtClean="0"/>
          </a:p>
          <a:p>
            <a:pPr lvl="1"/>
            <a:r>
              <a:rPr lang="el-GR" dirty="0" smtClean="0"/>
              <a:t>Σε ένα κείμενο εντοπίζονται από τα επίθετα που σε συνδυασμό με το αντίθετό τους διαχωρίζουν τον κόσμο σε δύο μέρη</a:t>
            </a:r>
          </a:p>
          <a:p>
            <a:pPr lvl="1"/>
            <a:r>
              <a:rPr lang="el-GR" dirty="0" smtClean="0"/>
              <a:t>π.χ. Καλό – κακό, φυσικό – μεταφυσικό, τέλειο – ατελές, πραγματικό – φανταστικό...</a:t>
            </a:r>
          </a:p>
          <a:p>
            <a:pPr lvl="1"/>
            <a:r>
              <a:rPr lang="el-GR" dirty="0" smtClean="0"/>
              <a:t>π.χ. Πνεύματα: φυσικά ή μεταφυσικά; Πραγματικά ή φανταστικά;</a:t>
            </a:r>
          </a:p>
        </p:txBody>
      </p:sp>
    </p:spTree>
    <p:extLst>
      <p:ext uri="{BB962C8B-B14F-4D97-AF65-F5344CB8AC3E}">
        <p14:creationId xmlns:p14="http://schemas.microsoft.com/office/powerpoint/2010/main" val="2645594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737" y="273051"/>
            <a:ext cx="3008313" cy="457200"/>
          </a:xfrm>
        </p:spPr>
        <p:txBody>
          <a:bodyPr/>
          <a:lstStyle/>
          <a:p>
            <a:r>
              <a:rPr lang="el-GR" dirty="0">
                <a:solidFill>
                  <a:schemeClr val="tx1"/>
                </a:solidFill>
              </a:rPr>
              <a:t>Φυσιοκρατία</a:t>
            </a:r>
            <a:endParaRPr lang="en-US" dirty="0">
              <a:solidFill>
                <a:schemeClr val="tx1"/>
              </a:solidFill>
            </a:endParaRPr>
          </a:p>
        </p:txBody>
      </p:sp>
      <p:sp>
        <p:nvSpPr>
          <p:cNvPr id="3" name="Content Placeholder 2"/>
          <p:cNvSpPr>
            <a:spLocks noGrp="1"/>
          </p:cNvSpPr>
          <p:nvPr>
            <p:ph idx="1"/>
          </p:nvPr>
        </p:nvSpPr>
        <p:spPr/>
        <p:txBody>
          <a:bodyPr>
            <a:normAutofit fontScale="92500" lnSpcReduction="20000"/>
          </a:bodyPr>
          <a:lstStyle/>
          <a:p>
            <a:r>
              <a:rPr lang="el-GR" dirty="0" smtClean="0"/>
              <a:t>Δυνάμεις του καλού – δυνάμεις του κακού</a:t>
            </a:r>
          </a:p>
          <a:p>
            <a:r>
              <a:rPr lang="el-GR" dirty="0" smtClean="0"/>
              <a:t>Πραγματικότητα: φυσική + μεταφυσική</a:t>
            </a:r>
          </a:p>
          <a:p>
            <a:endParaRPr lang="el-GR" dirty="0"/>
          </a:p>
          <a:p>
            <a:r>
              <a:rPr lang="el-GR" dirty="0" smtClean="0"/>
              <a:t>Πραγματικότητα: φυσική (συνήθως μη αισθητή) – φαινόμενα (αισθητά και ερμηνεύσιμα/ προβλέψιμα</a:t>
            </a:r>
          </a:p>
          <a:p>
            <a:endParaRPr lang="el-GR" dirty="0"/>
          </a:p>
          <a:p>
            <a:r>
              <a:rPr lang="el-GR" dirty="0" smtClean="0"/>
              <a:t>Πραγματικότητα: κατασκευασμένη – μη κατασκευασμένη </a:t>
            </a:r>
            <a:endParaRPr lang="en-US" dirty="0"/>
          </a:p>
        </p:txBody>
      </p:sp>
      <p:sp>
        <p:nvSpPr>
          <p:cNvPr id="5" name="Title 1"/>
          <p:cNvSpPr txBox="1">
            <a:spLocks/>
          </p:cNvSpPr>
          <p:nvPr/>
        </p:nvSpPr>
        <p:spPr>
          <a:xfrm>
            <a:off x="566737" y="2457450"/>
            <a:ext cx="3008313" cy="410633"/>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Μηχανοκρατία</a:t>
            </a:r>
            <a:endParaRPr lang="en-US" dirty="0"/>
          </a:p>
        </p:txBody>
      </p:sp>
      <p:sp>
        <p:nvSpPr>
          <p:cNvPr id="6" name="Title 1"/>
          <p:cNvSpPr txBox="1">
            <a:spLocks/>
          </p:cNvSpPr>
          <p:nvPr/>
        </p:nvSpPr>
        <p:spPr>
          <a:xfrm>
            <a:off x="566737" y="4383088"/>
            <a:ext cx="3008313" cy="442912"/>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Τεχνοκρατία</a:t>
            </a:r>
            <a:endParaRPr lang="en-US" dirty="0"/>
          </a:p>
        </p:txBody>
      </p:sp>
    </p:spTree>
    <p:extLst>
      <p:ext uri="{BB962C8B-B14F-4D97-AF65-F5344CB8AC3E}">
        <p14:creationId xmlns:p14="http://schemas.microsoft.com/office/powerpoint/2010/main" val="1204375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Το </a:t>
            </a:r>
            <a:r>
              <a:rPr lang="en-US" b="1" dirty="0" smtClean="0"/>
              <a:t>μοντέλο </a:t>
            </a:r>
            <a:r>
              <a:rPr lang="en-US" b="1" dirty="0"/>
              <a:t>Kearney για μια Κοσμοθεωρία</a:t>
            </a:r>
            <a:r>
              <a:rPr lang="el-GR" dirty="0" smtClean="0">
                <a:effectLst/>
              </a:rPr>
              <a:t> </a:t>
            </a:r>
            <a:endParaRPr lang="en-US" dirty="0"/>
          </a:p>
        </p:txBody>
      </p:sp>
      <p:sp>
        <p:nvSpPr>
          <p:cNvPr id="3" name="Content Placeholder 2"/>
          <p:cNvSpPr>
            <a:spLocks noGrp="1"/>
          </p:cNvSpPr>
          <p:nvPr>
            <p:ph idx="1"/>
          </p:nvPr>
        </p:nvSpPr>
        <p:spPr/>
        <p:txBody>
          <a:bodyPr>
            <a:normAutofit/>
          </a:bodyPr>
          <a:lstStyle/>
          <a:p>
            <a:r>
              <a:rPr lang="en-US" dirty="0" smtClean="0"/>
              <a:t>Αιτιότητα</a:t>
            </a:r>
            <a:endParaRPr lang="el-GR" dirty="0" smtClean="0"/>
          </a:p>
          <a:p>
            <a:pPr lvl="1"/>
            <a:r>
              <a:rPr lang="el-GR" dirty="0" smtClean="0"/>
              <a:t>Γραμμική;</a:t>
            </a:r>
          </a:p>
          <a:p>
            <a:pPr lvl="1"/>
            <a:r>
              <a:rPr lang="el-GR" dirty="0" smtClean="0"/>
              <a:t>Μοίρα, «γραμμένο»;</a:t>
            </a:r>
          </a:p>
          <a:p>
            <a:pPr lvl="1"/>
            <a:r>
              <a:rPr lang="el-GR" dirty="0" smtClean="0"/>
              <a:t>Τυχαίο;</a:t>
            </a:r>
          </a:p>
          <a:p>
            <a:pPr lvl="1"/>
            <a:r>
              <a:rPr lang="el-GR" dirty="0" smtClean="0"/>
              <a:t>Αιτίες εσωτερικές «δυνάμεις» ή μηχανικές;</a:t>
            </a:r>
          </a:p>
          <a:p>
            <a:pPr lvl="1"/>
            <a:r>
              <a:rPr lang="el-GR" dirty="0" smtClean="0"/>
              <a:t>... ...</a:t>
            </a:r>
          </a:p>
          <a:p>
            <a:pPr lvl="1"/>
            <a:endParaRPr lang="el-GR" dirty="0" smtClean="0"/>
          </a:p>
        </p:txBody>
      </p:sp>
    </p:spTree>
    <p:extLst>
      <p:ext uri="{BB962C8B-B14F-4D97-AF65-F5344CB8AC3E}">
        <p14:creationId xmlns:p14="http://schemas.microsoft.com/office/powerpoint/2010/main" val="274285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737" y="273051"/>
            <a:ext cx="3008313" cy="457200"/>
          </a:xfrm>
        </p:spPr>
        <p:txBody>
          <a:bodyPr/>
          <a:lstStyle/>
          <a:p>
            <a:r>
              <a:rPr lang="el-GR" dirty="0">
                <a:solidFill>
                  <a:schemeClr val="tx1"/>
                </a:solidFill>
              </a:rPr>
              <a:t>Φυσιοκρατία</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l-GR" dirty="0" smtClean="0"/>
              <a:t>Γραμμική και μοιραία </a:t>
            </a:r>
          </a:p>
          <a:p>
            <a:pPr marL="0" indent="0">
              <a:buNone/>
            </a:pPr>
            <a:endParaRPr lang="el-GR" dirty="0" smtClean="0"/>
          </a:p>
          <a:p>
            <a:pPr marL="0" indent="0">
              <a:buNone/>
            </a:pPr>
            <a:endParaRPr lang="el-GR" dirty="0"/>
          </a:p>
          <a:p>
            <a:r>
              <a:rPr lang="el-GR" dirty="0" smtClean="0"/>
              <a:t>Γραμμική και ελεγχόμενη από «φυσικούς νόμους»</a:t>
            </a:r>
          </a:p>
          <a:p>
            <a:pPr marL="0" indent="0">
              <a:buNone/>
            </a:pPr>
            <a:endParaRPr lang="el-GR" dirty="0" smtClean="0"/>
          </a:p>
          <a:p>
            <a:pPr marL="0" indent="0">
              <a:buNone/>
            </a:pPr>
            <a:endParaRPr lang="el-GR" dirty="0"/>
          </a:p>
          <a:p>
            <a:r>
              <a:rPr lang="el-GR" dirty="0" smtClean="0"/>
              <a:t>Γραμμική και ελεγχόμενη από το «εγώ» μέσω των φυσικών νόμων</a:t>
            </a:r>
            <a:endParaRPr lang="en-US" dirty="0"/>
          </a:p>
        </p:txBody>
      </p:sp>
      <p:sp>
        <p:nvSpPr>
          <p:cNvPr id="5" name="Title 1"/>
          <p:cNvSpPr txBox="1">
            <a:spLocks/>
          </p:cNvSpPr>
          <p:nvPr/>
        </p:nvSpPr>
        <p:spPr>
          <a:xfrm>
            <a:off x="566737" y="2087033"/>
            <a:ext cx="3008313" cy="410633"/>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Μηχανοκρατία</a:t>
            </a:r>
            <a:endParaRPr lang="en-US" dirty="0"/>
          </a:p>
        </p:txBody>
      </p:sp>
      <p:sp>
        <p:nvSpPr>
          <p:cNvPr id="6" name="Title 1"/>
          <p:cNvSpPr txBox="1">
            <a:spLocks/>
          </p:cNvSpPr>
          <p:nvPr/>
        </p:nvSpPr>
        <p:spPr>
          <a:xfrm>
            <a:off x="566737" y="4383088"/>
            <a:ext cx="3008313" cy="442912"/>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Τεχνοκρατία</a:t>
            </a:r>
            <a:endParaRPr lang="en-US" dirty="0"/>
          </a:p>
        </p:txBody>
      </p:sp>
    </p:spTree>
    <p:extLst>
      <p:ext uri="{BB962C8B-B14F-4D97-AF65-F5344CB8AC3E}">
        <p14:creationId xmlns:p14="http://schemas.microsoft.com/office/powerpoint/2010/main" val="315597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Το </a:t>
            </a:r>
            <a:r>
              <a:rPr lang="en-US" b="1" dirty="0" smtClean="0"/>
              <a:t>μοντέλο </a:t>
            </a:r>
            <a:r>
              <a:rPr lang="en-US" b="1" dirty="0"/>
              <a:t>Kearney για μια Κοσμοθεωρία</a:t>
            </a:r>
            <a:r>
              <a:rPr lang="el-GR" dirty="0" smtClean="0">
                <a:effectLst/>
              </a:rPr>
              <a:t> </a:t>
            </a:r>
            <a:endParaRPr lang="en-US" dirty="0"/>
          </a:p>
        </p:txBody>
      </p:sp>
      <p:sp>
        <p:nvSpPr>
          <p:cNvPr id="3" name="Content Placeholder 2"/>
          <p:cNvSpPr>
            <a:spLocks noGrp="1"/>
          </p:cNvSpPr>
          <p:nvPr>
            <p:ph idx="1"/>
          </p:nvPr>
        </p:nvSpPr>
        <p:spPr>
          <a:xfrm>
            <a:off x="457200" y="1600201"/>
            <a:ext cx="8229600" cy="1345958"/>
          </a:xfrm>
        </p:spPr>
        <p:txBody>
          <a:bodyPr>
            <a:normAutofit/>
          </a:bodyPr>
          <a:lstStyle/>
          <a:p>
            <a:r>
              <a:rPr lang="en-US" dirty="0" smtClean="0"/>
              <a:t>Χώρος</a:t>
            </a:r>
            <a:endParaRPr lang="el-GR" dirty="0"/>
          </a:p>
          <a:p>
            <a:r>
              <a:rPr lang="en-US" dirty="0"/>
              <a:t>Χρόνος</a:t>
            </a:r>
            <a:r>
              <a:rPr lang="el-GR" dirty="0" smtClean="0">
                <a:effectLst/>
              </a:rPr>
              <a:t> </a:t>
            </a:r>
          </a:p>
          <a:p>
            <a:pPr marL="0" indent="0">
              <a:buNone/>
            </a:pPr>
            <a:endParaRPr lang="en-US" dirty="0"/>
          </a:p>
        </p:txBody>
      </p:sp>
      <p:graphicFrame>
        <p:nvGraphicFramePr>
          <p:cNvPr id="4" name="Object 3"/>
          <p:cNvGraphicFramePr>
            <a:graphicFrameLocks noChangeAspect="1"/>
          </p:cNvGraphicFramePr>
          <p:nvPr>
            <p:extLst/>
          </p:nvPr>
        </p:nvGraphicFramePr>
        <p:xfrm>
          <a:off x="457199" y="3318246"/>
          <a:ext cx="8633173" cy="2670321"/>
        </p:xfrm>
        <a:graphic>
          <a:graphicData uri="http://schemas.openxmlformats.org/presentationml/2006/ole">
            <mc:AlternateContent xmlns:mc="http://schemas.openxmlformats.org/markup-compatibility/2006">
              <mc:Choice xmlns:v="urn:schemas-microsoft-com:vml" Requires="v">
                <p:oleObj spid="_x0000_s1037" name="Picture" r:id="rId3" imgW="4216400" imgH="1308100" progId="Word.Picture.8">
                  <p:embed/>
                </p:oleObj>
              </mc:Choice>
              <mc:Fallback>
                <p:oleObj name="Picture" r:id="rId3" imgW="4216400" imgH="1308100" progId="Word.Picture.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3318246"/>
                        <a:ext cx="8633173" cy="2670321"/>
                      </a:xfrm>
                      <a:prstGeom prst="rect">
                        <a:avLst/>
                      </a:prstGeom>
                      <a:solidFill>
                        <a:srgbClr val="FFFFFF"/>
                      </a:solidFill>
                      <a:ln w="6350">
                        <a:solidFill>
                          <a:srgbClr val="000000"/>
                        </a:solidFill>
                        <a:miter lim="800000"/>
                        <a:headEnd/>
                        <a:tailEnd/>
                      </a:ln>
                    </p:spPr>
                  </p:pic>
                </p:oleObj>
              </mc:Fallback>
            </mc:AlternateContent>
          </a:graphicData>
        </a:graphic>
      </p:graphicFrame>
    </p:spTree>
    <p:extLst>
      <p:ext uri="{BB962C8B-B14F-4D97-AF65-F5344CB8AC3E}">
        <p14:creationId xmlns:p14="http://schemas.microsoft.com/office/powerpoint/2010/main" val="213069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737" y="273051"/>
            <a:ext cx="3008313" cy="457200"/>
          </a:xfrm>
        </p:spPr>
        <p:txBody>
          <a:bodyPr/>
          <a:lstStyle/>
          <a:p>
            <a:r>
              <a:rPr lang="el-GR" dirty="0">
                <a:solidFill>
                  <a:schemeClr val="tx1"/>
                </a:solidFill>
              </a:rPr>
              <a:t>Φυσιοκρατία</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l-GR" dirty="0" smtClean="0"/>
              <a:t>χώρος: κλειστός</a:t>
            </a:r>
          </a:p>
          <a:p>
            <a:r>
              <a:rPr lang="el-GR" dirty="0" smtClean="0"/>
              <a:t>χρόνος: κυκλικός</a:t>
            </a:r>
          </a:p>
          <a:p>
            <a:pPr marL="0" indent="0">
              <a:buNone/>
            </a:pPr>
            <a:endParaRPr lang="el-GR" dirty="0"/>
          </a:p>
          <a:p>
            <a:r>
              <a:rPr lang="el-GR" dirty="0" smtClean="0"/>
              <a:t>Χώρος: άπειρος</a:t>
            </a:r>
          </a:p>
          <a:p>
            <a:r>
              <a:rPr lang="el-GR" dirty="0" smtClean="0"/>
              <a:t>Χρόνος: Γραμμικός</a:t>
            </a:r>
          </a:p>
          <a:p>
            <a:pPr marL="0" indent="0">
              <a:buNone/>
            </a:pPr>
            <a:endParaRPr lang="el-GR" dirty="0"/>
          </a:p>
          <a:p>
            <a:r>
              <a:rPr lang="el-GR" dirty="0" smtClean="0"/>
              <a:t>Χώρος: πολυδιάστατος</a:t>
            </a:r>
          </a:p>
          <a:p>
            <a:r>
              <a:rPr lang="el-GR" dirty="0" smtClean="0"/>
              <a:t>Χρόνος: γραμμικός αλλά και σχετικός</a:t>
            </a:r>
            <a:endParaRPr lang="en-US" dirty="0"/>
          </a:p>
        </p:txBody>
      </p:sp>
      <p:sp>
        <p:nvSpPr>
          <p:cNvPr id="5" name="Title 1"/>
          <p:cNvSpPr txBox="1">
            <a:spLocks/>
          </p:cNvSpPr>
          <p:nvPr/>
        </p:nvSpPr>
        <p:spPr>
          <a:xfrm>
            <a:off x="566737" y="2087033"/>
            <a:ext cx="3008313" cy="410633"/>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Μηχανοκρατία</a:t>
            </a:r>
            <a:endParaRPr lang="en-US" dirty="0"/>
          </a:p>
        </p:txBody>
      </p:sp>
      <p:sp>
        <p:nvSpPr>
          <p:cNvPr id="6" name="Title 1"/>
          <p:cNvSpPr txBox="1">
            <a:spLocks/>
          </p:cNvSpPr>
          <p:nvPr/>
        </p:nvSpPr>
        <p:spPr>
          <a:xfrm>
            <a:off x="566737" y="3940176"/>
            <a:ext cx="3008313" cy="442912"/>
          </a:xfrm>
          <a:prstGeom prst="rect">
            <a:avLst/>
          </a:prstGeom>
        </p:spPr>
        <p:txBody>
          <a:bodyPr vert="horz" lIns="91440" tIns="45720" rIns="91440" bIns="45720" rtlCol="0" anchor="b">
            <a:normAutofit/>
          </a:bodyPr>
          <a:lstStyle>
            <a:lvl1pPr algn="l" defTabSz="457200" rtl="0" eaLnBrk="1" latinLnBrk="0" hangingPunct="1">
              <a:spcBef>
                <a:spcPct val="0"/>
              </a:spcBef>
              <a:buNone/>
              <a:defRPr sz="2000" b="1" kern="1200">
                <a:solidFill>
                  <a:schemeClr val="tx1"/>
                </a:solidFill>
                <a:latin typeface="+mj-lt"/>
                <a:ea typeface="+mj-ea"/>
                <a:cs typeface="+mj-cs"/>
              </a:defRPr>
            </a:lvl1pPr>
          </a:lstStyle>
          <a:p>
            <a:r>
              <a:rPr lang="el-GR" dirty="0" smtClean="0"/>
              <a:t>Τεχνοκρατία</a:t>
            </a:r>
            <a:endParaRPr lang="en-US" dirty="0"/>
          </a:p>
        </p:txBody>
      </p:sp>
    </p:spTree>
    <p:extLst>
      <p:ext uri="{BB962C8B-B14F-4D97-AF65-F5344CB8AC3E}">
        <p14:creationId xmlns:p14="http://schemas.microsoft.com/office/powerpoint/2010/main" val="210013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Κατηγορίες που διατρέχουν/ περιγράφουν γενικότερα μια κουλτούρα </a:t>
            </a:r>
            <a:endParaRPr lang="en-US" dirty="0"/>
          </a:p>
        </p:txBody>
      </p:sp>
      <p:sp>
        <p:nvSpPr>
          <p:cNvPr id="4" name="Subtitle 2"/>
          <p:cNvSpPr>
            <a:spLocks noGrp="1"/>
          </p:cNvSpPr>
          <p:nvPr>
            <p:ph type="subTitle" idx="1"/>
          </p:nvPr>
        </p:nvSpPr>
        <p:spPr>
          <a:xfrm>
            <a:off x="1371600" y="4129617"/>
            <a:ext cx="6400800" cy="1752600"/>
          </a:xfrm>
        </p:spPr>
        <p:txBody>
          <a:bodyPr>
            <a:normAutofit/>
          </a:bodyPr>
          <a:lstStyle/>
          <a:p>
            <a:pPr algn="r"/>
            <a:endParaRPr lang="en-US" sz="2000" dirty="0"/>
          </a:p>
        </p:txBody>
      </p:sp>
    </p:spTree>
    <p:extLst>
      <p:ext uri="{BB962C8B-B14F-4D97-AF65-F5344CB8AC3E}">
        <p14:creationId xmlns:p14="http://schemas.microsoft.com/office/powerpoint/2010/main" val="592024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Το </a:t>
            </a:r>
            <a:r>
              <a:rPr lang="en-US" b="1" dirty="0" smtClean="0"/>
              <a:t>μοντέλο </a:t>
            </a:r>
            <a:r>
              <a:rPr lang="en-US" b="1" dirty="0"/>
              <a:t>Kearney για μια Κοσμοθεωρία</a:t>
            </a:r>
            <a:r>
              <a:rPr lang="el-GR" dirty="0" smtClean="0">
                <a:effectLst/>
              </a:rPr>
              <a:t> </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104791374"/>
              </p:ext>
            </p:extLst>
          </p:nvPr>
        </p:nvGraphicFramePr>
        <p:xfrm>
          <a:off x="1512888" y="1627188"/>
          <a:ext cx="6116637" cy="4735512"/>
        </p:xfrm>
        <a:graphic>
          <a:graphicData uri="http://schemas.openxmlformats.org/presentationml/2006/ole">
            <mc:AlternateContent xmlns:mc="http://schemas.openxmlformats.org/markup-compatibility/2006">
              <mc:Choice xmlns:v="urn:schemas-microsoft-com:vml" Requires="v">
                <p:oleObj spid="_x0000_s2061" name="Picture" r:id="rId3" imgW="4857840" imgH="3762360" progId="Word.Picture.8">
                  <p:embed/>
                </p:oleObj>
              </mc:Choice>
              <mc:Fallback>
                <p:oleObj name="Picture" r:id="rId3" imgW="4857840" imgH="3762360" progId="Word.Picture.8">
                  <p:embed/>
                  <p:pic>
                    <p:nvPicPr>
                      <p:cNvPr id="0" name=""/>
                      <p:cNvPicPr/>
                      <p:nvPr/>
                    </p:nvPicPr>
                    <p:blipFill>
                      <a:blip r:embed="rId4"/>
                      <a:stretch>
                        <a:fillRect/>
                      </a:stretch>
                    </p:blipFill>
                    <p:spPr>
                      <a:xfrm>
                        <a:off x="1512888" y="1627188"/>
                        <a:ext cx="6116637" cy="4735512"/>
                      </a:xfrm>
                      <a:prstGeom prst="rect">
                        <a:avLst/>
                      </a:prstGeom>
                    </p:spPr>
                  </p:pic>
                </p:oleObj>
              </mc:Fallback>
            </mc:AlternateContent>
          </a:graphicData>
        </a:graphic>
      </p:graphicFrame>
    </p:spTree>
    <p:extLst>
      <p:ext uri="{BB962C8B-B14F-4D97-AF65-F5344CB8AC3E}">
        <p14:creationId xmlns:p14="http://schemas.microsoft.com/office/powerpoint/2010/main" val="1936979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Μια περιορισμένη καταγραφή</a:t>
            </a:r>
            <a:r>
              <a:rPr lang="el-GR" smtClean="0"/>
              <a:t>: «προσωπικής κοσμοθεωρίας»</a:t>
            </a:r>
            <a:endParaRPr lang="en-US" dirty="0"/>
          </a:p>
        </p:txBody>
      </p:sp>
      <p:sp>
        <p:nvSpPr>
          <p:cNvPr id="3" name="Content Placeholder 2"/>
          <p:cNvSpPr>
            <a:spLocks noGrp="1"/>
          </p:cNvSpPr>
          <p:nvPr>
            <p:ph idx="1"/>
          </p:nvPr>
        </p:nvSpPr>
        <p:spPr/>
        <p:txBody>
          <a:bodyPr/>
          <a:lstStyle/>
          <a:p>
            <a:r>
              <a:rPr lang="el-GR" dirty="0" smtClean="0"/>
              <a:t>Με ποιόν τρόπο διαχωρίζετε τον εαυτό σας από τις άλλες φυσικές οντότητες του κόσμου. Ποια/ ποιες είναι οι κυρίαρχες σχέσεις μεταξύ σας.</a:t>
            </a:r>
          </a:p>
          <a:p>
            <a:r>
              <a:rPr lang="el-GR" dirty="0" smtClean="0"/>
              <a:t>Κάποιες βασικές κατηγορίες για τον κόσμο γύρω σας;</a:t>
            </a:r>
          </a:p>
          <a:p>
            <a:r>
              <a:rPr lang="el-GR" dirty="0" smtClean="0"/>
              <a:t>Κυρίαρχη μορφή αιτιότητας;</a:t>
            </a:r>
          </a:p>
          <a:p>
            <a:r>
              <a:rPr lang="el-GR" dirty="0" smtClean="0"/>
              <a:t>Δομή του χώρου και του χρόνου;</a:t>
            </a:r>
          </a:p>
        </p:txBody>
      </p:sp>
    </p:spTree>
    <p:extLst>
      <p:ext uri="{BB962C8B-B14F-4D97-AF65-F5344CB8AC3E}">
        <p14:creationId xmlns:p14="http://schemas.microsoft.com/office/powerpoint/2010/main" val="27753463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«εγώ» – «άλλο»</a:t>
            </a:r>
            <a:endParaRPr lang="en-US" dirty="0"/>
          </a:p>
        </p:txBody>
      </p:sp>
      <p:sp>
        <p:nvSpPr>
          <p:cNvPr id="3" name="Content Placeholder 2"/>
          <p:cNvSpPr>
            <a:spLocks noGrp="1"/>
          </p:cNvSpPr>
          <p:nvPr>
            <p:ph idx="1"/>
          </p:nvPr>
        </p:nvSpPr>
        <p:spPr/>
        <p:txBody>
          <a:bodyPr/>
          <a:lstStyle/>
          <a:p>
            <a:r>
              <a:rPr lang="en-US" dirty="0"/>
              <a:t>Ποιο ή ποια χαρακτηριστικό/α νομίζεται ότι διαθέτει ο άνθρωπος και δεν το/τα διαθέτουν όλες οι άλλες οντότητες του κόσμου μας:</a:t>
            </a:r>
            <a:r>
              <a:rPr lang="el-GR" dirty="0"/>
              <a:t> </a:t>
            </a:r>
            <a:endParaRPr lang="el-GR" dirty="0" smtClean="0"/>
          </a:p>
          <a:p>
            <a:pPr lvl="1"/>
            <a:r>
              <a:rPr lang="el-GR" dirty="0" smtClean="0"/>
              <a:t>Λογική σκέψη/ λόγο: 16/20</a:t>
            </a:r>
          </a:p>
          <a:p>
            <a:pPr lvl="1"/>
            <a:r>
              <a:rPr lang="el-GR" dirty="0" smtClean="0"/>
              <a:t>Λογική σκέψη και συνείδηση: 1/20</a:t>
            </a:r>
          </a:p>
          <a:p>
            <a:pPr lvl="1"/>
            <a:r>
              <a:rPr lang="el-GR" dirty="0" smtClean="0"/>
              <a:t>Όλα τα χαρακτηριστικά πιο ανεπτυγμένα: 2/20</a:t>
            </a:r>
          </a:p>
          <a:p>
            <a:pPr lvl="1"/>
            <a:r>
              <a:rPr lang="el-GR" dirty="0" smtClean="0"/>
              <a:t>Δεν γνωρίζω: 1/20 </a:t>
            </a:r>
            <a:endParaRPr lang="en-US" dirty="0"/>
          </a:p>
        </p:txBody>
      </p:sp>
    </p:spTree>
    <p:extLst>
      <p:ext uri="{BB962C8B-B14F-4D97-AF65-F5344CB8AC3E}">
        <p14:creationId xmlns:p14="http://schemas.microsoft.com/office/powerpoint/2010/main" val="24495087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Κατηγορίες </a:t>
            </a:r>
            <a:endParaRPr lang="en-US" dirty="0"/>
          </a:p>
        </p:txBody>
      </p:sp>
      <p:sp>
        <p:nvSpPr>
          <p:cNvPr id="3" name="Content Placeholder 2"/>
          <p:cNvSpPr>
            <a:spLocks noGrp="1"/>
          </p:cNvSpPr>
          <p:nvPr>
            <p:ph idx="1"/>
          </p:nvPr>
        </p:nvSpPr>
        <p:spPr>
          <a:xfrm>
            <a:off x="457200" y="1600200"/>
            <a:ext cx="8291264" cy="4997152"/>
          </a:xfrm>
        </p:spPr>
        <p:txBody>
          <a:bodyPr>
            <a:normAutofit fontScale="55000" lnSpcReduction="20000"/>
          </a:bodyPr>
          <a:lstStyle/>
          <a:p>
            <a:r>
              <a:rPr lang="en-US" dirty="0"/>
              <a:t>Ποια επίθετα σας έρχονται στο μυαλό που μαζί με το αντίθετό τους μπορούν να χωρίσουν τον κόσμο μας σε δύο μόνο κατηγορίες:</a:t>
            </a:r>
            <a:r>
              <a:rPr lang="el-GR" dirty="0"/>
              <a:t> </a:t>
            </a:r>
            <a:endParaRPr lang="el-GR" dirty="0" smtClean="0"/>
          </a:p>
          <a:p>
            <a:pPr lvl="1"/>
            <a:r>
              <a:rPr lang="el-GR" dirty="0" smtClean="0"/>
              <a:t>Φυσικό – μεταφυσικό</a:t>
            </a:r>
          </a:p>
          <a:p>
            <a:pPr lvl="1"/>
            <a:r>
              <a:rPr lang="el-GR" dirty="0" smtClean="0"/>
              <a:t>Πραγματικό – φανταστικό </a:t>
            </a:r>
          </a:p>
          <a:p>
            <a:pPr lvl="1"/>
            <a:r>
              <a:rPr lang="el-GR" dirty="0" smtClean="0"/>
              <a:t>Καλό – κακό</a:t>
            </a:r>
          </a:p>
          <a:p>
            <a:pPr lvl="1"/>
            <a:r>
              <a:rPr lang="el-GR" dirty="0" smtClean="0"/>
              <a:t>Ζωντανό – νεκρό </a:t>
            </a:r>
          </a:p>
          <a:p>
            <a:pPr lvl="1"/>
            <a:r>
              <a:rPr lang="el-GR" dirty="0" smtClean="0"/>
              <a:t>Φως – σκοτάδι</a:t>
            </a:r>
          </a:p>
          <a:p>
            <a:pPr lvl="1"/>
            <a:r>
              <a:rPr lang="el-GR" dirty="0" smtClean="0"/>
              <a:t>Σωστό – λάθος</a:t>
            </a:r>
          </a:p>
          <a:p>
            <a:pPr lvl="1"/>
            <a:r>
              <a:rPr lang="el-GR" dirty="0" smtClean="0"/>
              <a:t>Φτωχός – πλούσιος</a:t>
            </a:r>
          </a:p>
          <a:p>
            <a:pPr lvl="1"/>
            <a:r>
              <a:rPr lang="el-GR" dirty="0" smtClean="0"/>
              <a:t>Ηθικό – ανήθικο</a:t>
            </a:r>
          </a:p>
          <a:p>
            <a:pPr lvl="1"/>
            <a:r>
              <a:rPr lang="el-GR" dirty="0" smtClean="0"/>
              <a:t>Πιθανό – απίθανο</a:t>
            </a:r>
          </a:p>
          <a:p>
            <a:pPr lvl="1"/>
            <a:r>
              <a:rPr lang="el-GR" dirty="0" smtClean="0"/>
              <a:t>Τέλειο – ατελές</a:t>
            </a:r>
          </a:p>
          <a:p>
            <a:pPr lvl="1"/>
            <a:r>
              <a:rPr lang="el-GR" dirty="0" smtClean="0"/>
              <a:t>Αλήθεια – ψέμα</a:t>
            </a:r>
          </a:p>
          <a:p>
            <a:pPr lvl="1"/>
            <a:r>
              <a:rPr lang="el-GR" dirty="0" smtClean="0"/>
              <a:t>... ...</a:t>
            </a:r>
          </a:p>
        </p:txBody>
      </p:sp>
    </p:spTree>
    <p:extLst>
      <p:ext uri="{BB962C8B-B14F-4D97-AF65-F5344CB8AC3E}">
        <p14:creationId xmlns:p14="http://schemas.microsoft.com/office/powerpoint/2010/main" val="16946206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Αιτιότητα </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Για κάθε γεγονός υπάρχει πάντα μια αιτία που το κάνει να </a:t>
            </a:r>
            <a:r>
              <a:rPr lang="en-US" dirty="0" smtClean="0"/>
              <a:t>συμβαίνει</a:t>
            </a:r>
            <a:r>
              <a:rPr lang="el-GR" dirty="0"/>
              <a:t>:</a:t>
            </a:r>
            <a:r>
              <a:rPr lang="el-GR" dirty="0" smtClean="0"/>
              <a:t> 5/36</a:t>
            </a:r>
            <a:endParaRPr lang="el-GR" dirty="0"/>
          </a:p>
          <a:p>
            <a:pPr lvl="0"/>
            <a:r>
              <a:rPr lang="en-US" dirty="0"/>
              <a:t>Για κάθε γεγονός υπάρχει ένας συγκεκριμένος συνδυασμός από αιτίες που το κάνουν να </a:t>
            </a:r>
            <a:r>
              <a:rPr lang="en-US" dirty="0" smtClean="0"/>
              <a:t>συμβαίνει</a:t>
            </a:r>
            <a:r>
              <a:rPr lang="el-GR" dirty="0"/>
              <a:t>:</a:t>
            </a:r>
            <a:r>
              <a:rPr lang="el-GR" dirty="0" smtClean="0"/>
              <a:t> 10/36</a:t>
            </a:r>
            <a:endParaRPr lang="el-GR" dirty="0"/>
          </a:p>
          <a:p>
            <a:pPr lvl="0"/>
            <a:r>
              <a:rPr lang="en-US" dirty="0"/>
              <a:t>Κάθε γεγονός συμβαίνει </a:t>
            </a:r>
            <a:r>
              <a:rPr lang="en-US" dirty="0" smtClean="0"/>
              <a:t>τυχαία</a:t>
            </a:r>
            <a:r>
              <a:rPr lang="el-GR" dirty="0" smtClean="0"/>
              <a:t>: 0/36</a:t>
            </a:r>
            <a:endParaRPr lang="el-GR" dirty="0"/>
          </a:p>
          <a:p>
            <a:pPr lvl="0"/>
            <a:r>
              <a:rPr lang="en-US" dirty="0"/>
              <a:t>Κάποια γεγονότα συμβαίνουν τυχαία, κάποια άλλα έχουν αιτίες που τα </a:t>
            </a:r>
            <a:r>
              <a:rPr lang="en-US" dirty="0" smtClean="0"/>
              <a:t>προκαλούν</a:t>
            </a:r>
            <a:r>
              <a:rPr lang="el-GR" dirty="0"/>
              <a:t>:</a:t>
            </a:r>
            <a:r>
              <a:rPr lang="el-GR" dirty="0" smtClean="0"/>
              <a:t> 5/36</a:t>
            </a:r>
            <a:endParaRPr lang="el-GR" dirty="0"/>
          </a:p>
          <a:p>
            <a:pPr lvl="0"/>
            <a:r>
              <a:rPr lang="en-US" dirty="0"/>
              <a:t>Κάθε γεγονός συμβαίνει κάτω από έναν συνδυασμό τύχης και κάποιων </a:t>
            </a:r>
            <a:r>
              <a:rPr lang="en-US" dirty="0" smtClean="0"/>
              <a:t>αιτίων</a:t>
            </a:r>
            <a:r>
              <a:rPr lang="el-GR" dirty="0"/>
              <a:t>:</a:t>
            </a:r>
            <a:r>
              <a:rPr lang="el-GR" dirty="0" smtClean="0"/>
              <a:t> 15/36</a:t>
            </a:r>
            <a:endParaRPr lang="el-GR" dirty="0"/>
          </a:p>
          <a:p>
            <a:r>
              <a:rPr lang="en-US" dirty="0"/>
              <a:t>Τα γεγονότα είναι προδιαγεγραμμένα. Συμβαίνουν </a:t>
            </a:r>
            <a:r>
              <a:rPr lang="en-US" dirty="0" smtClean="0"/>
              <a:t>μοιραία</a:t>
            </a:r>
            <a:r>
              <a:rPr lang="el-GR" dirty="0" smtClean="0"/>
              <a:t> (υπηρετούν κάποιο σκοπό)</a:t>
            </a:r>
            <a:r>
              <a:rPr lang="el-GR" dirty="0"/>
              <a:t>:</a:t>
            </a:r>
            <a:r>
              <a:rPr lang="el-GR" dirty="0" smtClean="0"/>
              <a:t> 1/36</a:t>
            </a:r>
            <a:endParaRPr lang="en-US" dirty="0"/>
          </a:p>
        </p:txBody>
      </p:sp>
    </p:spTree>
    <p:extLst>
      <p:ext uri="{BB962C8B-B14F-4D97-AF65-F5344CB8AC3E}">
        <p14:creationId xmlns:p14="http://schemas.microsoft.com/office/powerpoint/2010/main" val="9900918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5367"/>
            <a:ext cx="8229600" cy="2696633"/>
          </a:xfrm>
        </p:spPr>
        <p:txBody>
          <a:bodyPr/>
          <a:lstStyle/>
          <a:p>
            <a:r>
              <a:rPr lang="el-GR" dirty="0" smtClean="0"/>
              <a:t>Χώρος:</a:t>
            </a:r>
          </a:p>
          <a:p>
            <a:r>
              <a:rPr lang="el-GR" dirty="0" smtClean="0"/>
              <a:t>Άπειρος: 10/16</a:t>
            </a:r>
          </a:p>
          <a:p>
            <a:r>
              <a:rPr lang="el-GR" dirty="0" smtClean="0"/>
              <a:t>Πεπερασμένος: 5/16</a:t>
            </a:r>
          </a:p>
          <a:p>
            <a:r>
              <a:rPr lang="el-GR" dirty="0" smtClean="0"/>
              <a:t>Δεν ξέρω: 1/16</a:t>
            </a:r>
            <a:endParaRPr lang="en-US" dirty="0"/>
          </a:p>
        </p:txBody>
      </p:sp>
      <p:sp>
        <p:nvSpPr>
          <p:cNvPr id="4" name="Content Placeholder 2"/>
          <p:cNvSpPr txBox="1">
            <a:spLocks/>
          </p:cNvSpPr>
          <p:nvPr/>
        </p:nvSpPr>
        <p:spPr>
          <a:xfrm>
            <a:off x="457200" y="3645024"/>
            <a:ext cx="8229600" cy="269663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l-GR" dirty="0" smtClean="0"/>
              <a:t>Χρόνος:</a:t>
            </a:r>
          </a:p>
          <a:p>
            <a:r>
              <a:rPr lang="el-GR" dirty="0" smtClean="0"/>
              <a:t>Δεν υπάρχει: 1/16</a:t>
            </a:r>
          </a:p>
          <a:p>
            <a:r>
              <a:rPr lang="el-GR" dirty="0" smtClean="0"/>
              <a:t>Κυκλικός: 8/16</a:t>
            </a:r>
          </a:p>
          <a:p>
            <a:r>
              <a:rPr lang="el-GR" dirty="0" smtClean="0"/>
              <a:t>Γραμμικός: 7/16</a:t>
            </a:r>
            <a:endParaRPr lang="en-US" dirty="0"/>
          </a:p>
        </p:txBody>
      </p:sp>
    </p:spTree>
    <p:extLst>
      <p:ext uri="{BB962C8B-B14F-4D97-AF65-F5344CB8AC3E}">
        <p14:creationId xmlns:p14="http://schemas.microsoft.com/office/powerpoint/2010/main" val="399209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Τέλος</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25050539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n-US" sz="2000" dirty="0" smtClean="0"/>
              <a:t>1.0.</a:t>
            </a: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0238"/>
            <a:ext cx="8229600" cy="1143000"/>
          </a:xfrm>
        </p:spPr>
        <p:txBody>
          <a:bodyPr>
            <a:normAutofit fontScale="90000"/>
          </a:bodyPr>
          <a:lstStyle/>
          <a:p>
            <a:r>
              <a:rPr lang="el-GR" b="1" dirty="0" smtClean="0"/>
              <a:t>Το </a:t>
            </a:r>
            <a:r>
              <a:rPr lang="en-US" b="1" dirty="0" smtClean="0"/>
              <a:t>μοντέλο </a:t>
            </a:r>
            <a:r>
              <a:rPr lang="en-US" b="1" dirty="0"/>
              <a:t>Kearney για μια Κοσμοθεωρία</a:t>
            </a:r>
            <a:r>
              <a:rPr lang="el-GR" dirty="0" smtClean="0">
                <a:effectLst/>
              </a:rPr>
              <a:t> </a:t>
            </a:r>
            <a:endParaRPr lang="en-US" dirty="0"/>
          </a:p>
        </p:txBody>
      </p:sp>
      <p:sp>
        <p:nvSpPr>
          <p:cNvPr id="3" name="Content Placeholder 2"/>
          <p:cNvSpPr>
            <a:spLocks noGrp="1"/>
          </p:cNvSpPr>
          <p:nvPr>
            <p:ph idx="1"/>
          </p:nvPr>
        </p:nvSpPr>
        <p:spPr>
          <a:xfrm>
            <a:off x="457200" y="2308226"/>
            <a:ext cx="8229600" cy="1416050"/>
          </a:xfrm>
        </p:spPr>
        <p:txBody>
          <a:bodyPr>
            <a:normAutofit/>
          </a:bodyPr>
          <a:lstStyle/>
          <a:p>
            <a:r>
              <a:rPr lang="en-US" dirty="0"/>
              <a:t>Διάκριση του “εγώ” από το “άλλο</a:t>
            </a:r>
            <a:r>
              <a:rPr lang="en-US" dirty="0" smtClean="0"/>
              <a:t>”</a:t>
            </a:r>
            <a:endParaRPr lang="el-GR" dirty="0"/>
          </a:p>
          <a:p>
            <a:r>
              <a:rPr lang="en-US" dirty="0" smtClean="0"/>
              <a:t>Σχέση </a:t>
            </a:r>
            <a:r>
              <a:rPr lang="en-US" dirty="0"/>
              <a:t>του “εγώ” με το “άλλο</a:t>
            </a:r>
            <a:r>
              <a:rPr lang="en-US" dirty="0" smtClean="0"/>
              <a:t>”</a:t>
            </a:r>
            <a:endParaRPr lang="el-GR" dirty="0" smtClean="0"/>
          </a:p>
        </p:txBody>
      </p:sp>
      <p:grpSp>
        <p:nvGrpSpPr>
          <p:cNvPr id="10" name="Group 9"/>
          <p:cNvGrpSpPr/>
          <p:nvPr/>
        </p:nvGrpSpPr>
        <p:grpSpPr>
          <a:xfrm>
            <a:off x="1301750" y="3745753"/>
            <a:ext cx="6307666" cy="1440716"/>
            <a:chOff x="1301750" y="3629336"/>
            <a:chExt cx="6307666" cy="1440716"/>
          </a:xfrm>
        </p:grpSpPr>
        <p:sp>
          <p:nvSpPr>
            <p:cNvPr id="4" name="TextBox 3"/>
            <p:cNvSpPr txBox="1"/>
            <p:nvPr/>
          </p:nvSpPr>
          <p:spPr>
            <a:xfrm>
              <a:off x="1301750" y="4085167"/>
              <a:ext cx="878417" cy="523220"/>
            </a:xfrm>
            <a:prstGeom prst="rect">
              <a:avLst/>
            </a:prstGeom>
            <a:noFill/>
            <a:ln w="25400">
              <a:solidFill>
                <a:schemeClr val="tx1"/>
              </a:solidFill>
            </a:ln>
          </p:spPr>
          <p:txBody>
            <a:bodyPr wrap="square" rtlCol="0">
              <a:spAutoFit/>
            </a:bodyPr>
            <a:lstStyle/>
            <a:p>
              <a:pPr algn="ctr"/>
              <a:r>
                <a:rPr lang="el-GR" sz="2800" dirty="0" smtClean="0"/>
                <a:t>ΕΓΩ</a:t>
              </a:r>
              <a:endParaRPr lang="en-US" sz="2800" dirty="0"/>
            </a:p>
          </p:txBody>
        </p:sp>
        <p:sp>
          <p:nvSpPr>
            <p:cNvPr id="5" name="TextBox 4"/>
            <p:cNvSpPr txBox="1"/>
            <p:nvPr/>
          </p:nvSpPr>
          <p:spPr>
            <a:xfrm>
              <a:off x="6491816" y="4085167"/>
              <a:ext cx="1117600" cy="523220"/>
            </a:xfrm>
            <a:prstGeom prst="rect">
              <a:avLst/>
            </a:prstGeom>
            <a:noFill/>
            <a:ln w="25400">
              <a:solidFill>
                <a:schemeClr val="tx1"/>
              </a:solidFill>
            </a:ln>
          </p:spPr>
          <p:txBody>
            <a:bodyPr wrap="square" rtlCol="0">
              <a:spAutoFit/>
            </a:bodyPr>
            <a:lstStyle/>
            <a:p>
              <a:pPr algn="ctr"/>
              <a:r>
                <a:rPr lang="el-GR" sz="2800" dirty="0" smtClean="0"/>
                <a:t>ΑΛΛΟ</a:t>
              </a:r>
              <a:endParaRPr lang="en-US" sz="2800" dirty="0"/>
            </a:p>
          </p:txBody>
        </p:sp>
        <p:cxnSp>
          <p:nvCxnSpPr>
            <p:cNvPr id="7" name="Straight Arrow Connector 6"/>
            <p:cNvCxnSpPr/>
            <p:nvPr/>
          </p:nvCxnSpPr>
          <p:spPr>
            <a:xfrm>
              <a:off x="2529417" y="4328583"/>
              <a:ext cx="3608916" cy="21167"/>
            </a:xfrm>
            <a:prstGeom prst="straightConnector1">
              <a:avLst/>
            </a:prstGeom>
            <a:ln>
              <a:solidFill>
                <a:schemeClr val="tx1"/>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418417" y="3629336"/>
              <a:ext cx="1693333" cy="461665"/>
            </a:xfrm>
            <a:prstGeom prst="rect">
              <a:avLst/>
            </a:prstGeom>
            <a:noFill/>
          </p:spPr>
          <p:txBody>
            <a:bodyPr wrap="square" rtlCol="0">
              <a:spAutoFit/>
            </a:bodyPr>
            <a:lstStyle/>
            <a:p>
              <a:pPr algn="ctr"/>
              <a:r>
                <a:rPr lang="el-GR" sz="2400" dirty="0" smtClean="0"/>
                <a:t>Διάκριση</a:t>
              </a:r>
              <a:endParaRPr lang="en-US" sz="2400" dirty="0"/>
            </a:p>
          </p:txBody>
        </p:sp>
        <p:sp>
          <p:nvSpPr>
            <p:cNvPr id="9" name="TextBox 8"/>
            <p:cNvSpPr txBox="1"/>
            <p:nvPr/>
          </p:nvSpPr>
          <p:spPr>
            <a:xfrm>
              <a:off x="3418417" y="4608387"/>
              <a:ext cx="1693333" cy="461665"/>
            </a:xfrm>
            <a:prstGeom prst="rect">
              <a:avLst/>
            </a:prstGeom>
            <a:noFill/>
          </p:spPr>
          <p:txBody>
            <a:bodyPr wrap="square" rtlCol="0">
              <a:spAutoFit/>
            </a:bodyPr>
            <a:lstStyle/>
            <a:p>
              <a:pPr algn="ctr"/>
              <a:r>
                <a:rPr lang="el-GR" sz="2400" dirty="0" smtClean="0"/>
                <a:t>Σχέση</a:t>
              </a:r>
              <a:endParaRPr lang="en-US" sz="2400" dirty="0"/>
            </a:p>
          </p:txBody>
        </p:sp>
      </p:grpSp>
    </p:spTree>
    <p:extLst>
      <p:ext uri="{BB962C8B-B14F-4D97-AF65-F5344CB8AC3E}">
        <p14:creationId xmlns:p14="http://schemas.microsoft.com/office/powerpoint/2010/main" val="3006768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lv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sym typeface="Helvetica" pitchFamily="2" charset="0"/>
              </a:rPr>
              <a:t>Βασίλης </a:t>
            </a:r>
            <a:r>
              <a:rPr lang="el-GR" sz="2000" dirty="0" smtClean="0">
                <a:sym typeface="Helvetica" pitchFamily="2" charset="0"/>
              </a:rPr>
              <a:t>Τσελφές</a:t>
            </a:r>
            <a:r>
              <a:rPr lang="el-GR" sz="2000" dirty="0"/>
              <a:t>. </a:t>
            </a:r>
            <a:r>
              <a:rPr lang="el-GR" sz="2000" dirty="0">
                <a:sym typeface="Helvetica" pitchFamily="2" charset="0"/>
              </a:rPr>
              <a:t>Βασίλης Τσελφές</a:t>
            </a:r>
            <a:r>
              <a:rPr lang="el-GR" sz="2000" dirty="0"/>
              <a:t>. «Εξέλιξη των ιδεών στις Φυσικές </a:t>
            </a:r>
            <a:r>
              <a:rPr lang="el-GR" sz="2000" dirty="0" smtClean="0"/>
              <a:t>Επιστήμες</a:t>
            </a:r>
            <a:r>
              <a:rPr lang="en-US" sz="2000" dirty="0"/>
              <a:t> </a:t>
            </a:r>
            <a:r>
              <a:rPr lang="en-US" sz="2000" dirty="0" smtClean="0"/>
              <a:t>– </a:t>
            </a:r>
            <a:r>
              <a:rPr lang="el-GR" sz="2000" dirty="0" smtClean="0"/>
              <a:t>Ενότητα 3: </a:t>
            </a:r>
            <a:r>
              <a:rPr lang="el-GR" sz="2000" dirty="0"/>
              <a:t>Οι κοσμοθεωρίες/ όψεις του φυσικού κόσμου ως συνιστώσες της καθημερινής, της σχολικής και της επιστημονικής </a:t>
            </a:r>
            <a:r>
              <a:rPr lang="el-GR" sz="2000" dirty="0" smtClean="0"/>
              <a:t>κουλτούρας – Μέρος Β’».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a:t>
            </a:r>
            <a:r>
              <a:rPr lang="en-US" sz="2000" dirty="0"/>
              <a:t> </a:t>
            </a:r>
            <a:r>
              <a:rPr lang="en-US" sz="2000" dirty="0">
                <a:hlinkClick r:id="rId3"/>
              </a:rPr>
              <a:t>http://opencourses.uoa.gr/courses/ECD10/</a:t>
            </a:r>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l-GR" sz="2000" dirty="0" smtClean="0"/>
              <a:t>Δ</a:t>
            </a:r>
            <a:r>
              <a:rPr lang="en-US" sz="2000" dirty="0" err="1" smtClean="0"/>
              <a:t>ήλωση</a:t>
            </a:r>
            <a:r>
              <a:rPr lang="en-US" sz="2000" dirty="0" smtClean="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dirty="0"/>
              <a:t>Σημείωμα Χρήσης Έργων </a:t>
            </a:r>
            <a:r>
              <a:rPr lang="el-GR" dirty="0" smtClean="0"/>
              <a:t>Τρίτων</a:t>
            </a:r>
            <a:r>
              <a:rPr lang="en-US" dirty="0" smtClean="0"/>
              <a:t> (1/</a:t>
            </a:r>
            <a:r>
              <a:rPr lang="el-GR" smtClean="0"/>
              <a:t>2</a:t>
            </a:r>
            <a:r>
              <a:rPr lang="en-US" smtClean="0"/>
              <a:t>)</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Εικόνες/Φωτογραφίες</a:t>
            </a:r>
          </a:p>
          <a:p>
            <a:pPr marL="0" indent="0">
              <a:buNone/>
            </a:pPr>
            <a:r>
              <a:rPr lang="el-GR" sz="1800" dirty="0" smtClean="0"/>
              <a:t>Εικόνα 1: </a:t>
            </a:r>
            <a:r>
              <a:rPr lang="en-US" sz="1800" dirty="0" smtClean="0"/>
              <a:t>Copyrighted</a:t>
            </a:r>
            <a:r>
              <a:rPr lang="el-GR" sz="1800" dirty="0" smtClean="0"/>
              <a:t>, Σύνδεσμος: </a:t>
            </a:r>
            <a:r>
              <a:rPr lang="en-US" sz="1800" dirty="0">
                <a:hlinkClick r:id="rId3"/>
              </a:rPr>
              <a:t>http://2.bp.blogspot.com/-</a:t>
            </a:r>
            <a:r>
              <a:rPr lang="en-US" sz="1800" dirty="0" smtClean="0">
                <a:hlinkClick r:id="rId3"/>
              </a:rPr>
              <a:t>WX2kqarw68Y/TzlYzkuY2PI/AAAAAAAAAlU/5VrnTLLG2G8/s1600/gabaon493.jpg</a:t>
            </a:r>
            <a:endParaRPr lang="el-GR" sz="1800" dirty="0" smtClean="0"/>
          </a:p>
          <a:p>
            <a:pPr marL="0" indent="0">
              <a:buNone/>
            </a:pPr>
            <a:r>
              <a:rPr lang="el-GR" sz="1800" dirty="0" smtClean="0"/>
              <a:t>Εικόνα 2: </a:t>
            </a:r>
            <a:r>
              <a:rPr lang="en-US" sz="1800" dirty="0" smtClean="0"/>
              <a:t>Copyrighted</a:t>
            </a:r>
            <a:r>
              <a:rPr lang="el-GR" sz="1800" dirty="0" smtClean="0"/>
              <a:t>, Σύνδεσμος: </a:t>
            </a:r>
            <a:r>
              <a:rPr lang="en-US" sz="1800" dirty="0" smtClean="0">
                <a:hlinkClick r:id="rId4"/>
              </a:rPr>
              <a:t>http</a:t>
            </a:r>
            <a:r>
              <a:rPr lang="en-US" sz="1800" dirty="0">
                <a:hlinkClick r:id="rId4"/>
              </a:rPr>
              <a:t>://</a:t>
            </a:r>
            <a:r>
              <a:rPr lang="en-US" sz="1800" dirty="0" smtClean="0">
                <a:hlinkClick r:id="rId4"/>
              </a:rPr>
              <a:t>disciforum.files.wordpress.com/2009/12/hebrew-cosmology-illustration.gif</a:t>
            </a:r>
            <a:r>
              <a:rPr lang="el-GR" sz="1800" dirty="0" smtClean="0"/>
              <a:t> </a:t>
            </a:r>
          </a:p>
          <a:p>
            <a:pPr marL="0" indent="0">
              <a:buNone/>
            </a:pPr>
            <a:r>
              <a:rPr lang="el-GR" sz="1800" dirty="0" smtClean="0"/>
              <a:t>Εικόνα 3: </a:t>
            </a:r>
            <a:r>
              <a:rPr lang="en-US" sz="1800" dirty="0"/>
              <a:t>Copyright: </a:t>
            </a:r>
            <a:r>
              <a:rPr lang="en-US" sz="1800" dirty="0">
                <a:hlinkClick r:id="rId5"/>
              </a:rPr>
              <a:t>Creative Commons Attribution-</a:t>
            </a:r>
            <a:r>
              <a:rPr lang="en-US" sz="1800" dirty="0" err="1">
                <a:hlinkClick r:id="rId5"/>
              </a:rPr>
              <a:t>ShareAlike</a:t>
            </a:r>
            <a:r>
              <a:rPr lang="en-US" sz="1800" dirty="0">
                <a:hlinkClick r:id="rId5"/>
              </a:rPr>
              <a:t> </a:t>
            </a:r>
            <a:r>
              <a:rPr lang="en-US" sz="1800" dirty="0" smtClean="0">
                <a:hlinkClick r:id="rId5"/>
              </a:rPr>
              <a:t>License</a:t>
            </a:r>
            <a:r>
              <a:rPr lang="el-GR" sz="1800" dirty="0" smtClean="0"/>
              <a:t>,</a:t>
            </a:r>
            <a:r>
              <a:rPr lang="en-US" sz="1800" dirty="0" smtClean="0"/>
              <a:t> </a:t>
            </a:r>
            <a:r>
              <a:rPr lang="el-GR" sz="1800" dirty="0" smtClean="0"/>
              <a:t>Σύνδεσμος</a:t>
            </a:r>
            <a:r>
              <a:rPr lang="el-GR" sz="1800" dirty="0"/>
              <a:t>: </a:t>
            </a:r>
            <a:r>
              <a:rPr lang="en-US" sz="1800" dirty="0">
                <a:hlinkClick r:id="rId6"/>
              </a:rPr>
              <a:t>http://commons.wikimedia.org/wiki/File:Asmara-Panorama_2.jpeg</a:t>
            </a:r>
            <a:r>
              <a:rPr lang="el-GR" sz="1800" dirty="0"/>
              <a:t> Πηγή</a:t>
            </a:r>
            <a:r>
              <a:rPr lang="el-GR" sz="1800" dirty="0" smtClean="0"/>
              <a:t>: </a:t>
            </a:r>
            <a:r>
              <a:rPr lang="en-US" sz="1800" dirty="0">
                <a:hlinkClick r:id="rId7"/>
              </a:rPr>
              <a:t>http://creationwiki.org</a:t>
            </a:r>
            <a:r>
              <a:rPr lang="en-US" sz="1800" dirty="0" smtClean="0">
                <a:hlinkClick r:id="rId7"/>
              </a:rPr>
              <a:t>/</a:t>
            </a:r>
            <a:r>
              <a:rPr lang="el-GR" sz="1800" dirty="0" smtClean="0"/>
              <a:t>.</a:t>
            </a:r>
          </a:p>
          <a:p>
            <a:pPr marL="0" indent="0">
              <a:buNone/>
            </a:pPr>
            <a:r>
              <a:rPr lang="el-GR" sz="1800" dirty="0"/>
              <a:t>Εικόνα </a:t>
            </a:r>
            <a:r>
              <a:rPr lang="el-GR" sz="1800" dirty="0" smtClean="0"/>
              <a:t>4: </a:t>
            </a:r>
            <a:r>
              <a:rPr lang="en-US" sz="1800" dirty="0"/>
              <a:t>Copyrighted</a:t>
            </a:r>
            <a:r>
              <a:rPr lang="el-GR" sz="1800" dirty="0"/>
              <a:t>, Σύνδεσμος: </a:t>
            </a:r>
            <a:r>
              <a:rPr lang="en-US" sz="1800" dirty="0" smtClean="0">
                <a:hlinkClick r:id="rId8"/>
              </a:rPr>
              <a:t>http</a:t>
            </a:r>
            <a:r>
              <a:rPr lang="en-US" sz="1800" dirty="0">
                <a:hlinkClick r:id="rId8"/>
              </a:rPr>
              <a:t>://</a:t>
            </a:r>
            <a:r>
              <a:rPr lang="en-US" sz="1800" dirty="0" smtClean="0">
                <a:hlinkClick r:id="rId8"/>
              </a:rPr>
              <a:t>9dim-rethymn.reth.sch.gr/contents_gr/scilab/1st_sci.fair/photos/solarmodel/Solar%20System2.gif</a:t>
            </a:r>
            <a:r>
              <a:rPr lang="el-GR" sz="1800" dirty="0" smtClean="0"/>
              <a:t> </a:t>
            </a:r>
          </a:p>
          <a:p>
            <a:pPr marL="0" indent="0">
              <a:buNone/>
            </a:pPr>
            <a:r>
              <a:rPr lang="el-GR" sz="1800" dirty="0"/>
              <a:t>Εικόνα </a:t>
            </a:r>
            <a:r>
              <a:rPr lang="el-GR" sz="1800" dirty="0" smtClean="0"/>
              <a:t>5: </a:t>
            </a:r>
            <a:r>
              <a:rPr lang="en-US" sz="1800" dirty="0"/>
              <a:t>Copyrighted</a:t>
            </a:r>
            <a:r>
              <a:rPr lang="el-GR" sz="1800" dirty="0"/>
              <a:t>, Σύνδεσμος</a:t>
            </a:r>
            <a:r>
              <a:rPr lang="el-GR" sz="1800" dirty="0" smtClean="0"/>
              <a:t>: </a:t>
            </a:r>
            <a:r>
              <a:rPr lang="en-US" sz="1800" dirty="0">
                <a:hlinkClick r:id="rId9"/>
              </a:rPr>
              <a:t>http://</a:t>
            </a:r>
            <a:r>
              <a:rPr lang="en-US" sz="1800" dirty="0" smtClean="0">
                <a:hlinkClick r:id="rId9"/>
              </a:rPr>
              <a:t>mystiria.gr/wp-content/uploads/2014/01/gal1.jpg</a:t>
            </a:r>
            <a:r>
              <a:rPr lang="el-GR" sz="1800" dirty="0" smtClean="0"/>
              <a:t> </a:t>
            </a:r>
            <a:endParaRPr lang="el-GR" sz="1800" dirty="0"/>
          </a:p>
        </p:txBody>
      </p:sp>
    </p:spTree>
    <p:extLst>
      <p:ext uri="{BB962C8B-B14F-4D97-AF65-F5344CB8AC3E}">
        <p14:creationId xmlns:p14="http://schemas.microsoft.com/office/powerpoint/2010/main" val="1971241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Ανίχνευση διάκρισης-σχέσης του «εγώ» από το «άλλο»</a:t>
            </a:r>
            <a:endParaRPr lang="en-US" dirty="0"/>
          </a:p>
        </p:txBody>
      </p:sp>
      <p:sp>
        <p:nvSpPr>
          <p:cNvPr id="3" name="Content Placeholder 2"/>
          <p:cNvSpPr>
            <a:spLocks noGrp="1"/>
          </p:cNvSpPr>
          <p:nvPr>
            <p:ph idx="1"/>
          </p:nvPr>
        </p:nvSpPr>
        <p:spPr>
          <a:xfrm>
            <a:off x="457200" y="1600200"/>
            <a:ext cx="8686800" cy="5069160"/>
          </a:xfrm>
        </p:spPr>
        <p:txBody>
          <a:bodyPr>
            <a:normAutofit fontScale="85000" lnSpcReduction="10000"/>
          </a:bodyPr>
          <a:lstStyle/>
          <a:p>
            <a:r>
              <a:rPr lang="el-GR" dirty="0" smtClean="0"/>
              <a:t>Στον αφηγηματικό λόγο (γραπτό ή προφορικό) προκύπτει ως σύνδεση ή διάκριση υποκειμένου – αντικειμένου</a:t>
            </a:r>
          </a:p>
          <a:p>
            <a:r>
              <a:rPr lang="el-GR" dirty="0" smtClean="0"/>
              <a:t>Στον επιστημονικό/ δηλωτικό λόγο προκύπτει ως σύνδεση ή διάκριση μεταξύ του μοντέλου που αναπαριστά η επιστημονική δήλωση και του συγγραφέα της</a:t>
            </a:r>
          </a:p>
          <a:p>
            <a:pPr lvl="1"/>
            <a:r>
              <a:rPr lang="el-GR" dirty="0" smtClean="0"/>
              <a:t>π.χ. Υπάρχω επειδή «γνωρίζω». Τα «άλλα» υπάρχουν επειδή «εκτείνονται»</a:t>
            </a:r>
            <a:r>
              <a:rPr lang="en-US" dirty="0" smtClean="0"/>
              <a:t>. </a:t>
            </a:r>
            <a:r>
              <a:rPr lang="el-GR" i="1" dirty="0" smtClean="0"/>
              <a:t>Καρτέσιος</a:t>
            </a:r>
          </a:p>
          <a:p>
            <a:pPr lvl="1"/>
            <a:r>
              <a:rPr lang="el-GR" dirty="0" smtClean="0"/>
              <a:t>π.χ. Τα παιδιά «μαθαίνουν» τον κόσμο γύρω τους αλληλεπιδρώντας μαζί του</a:t>
            </a:r>
            <a:r>
              <a:rPr lang="en-US" dirty="0" smtClean="0"/>
              <a:t>.</a:t>
            </a:r>
            <a:r>
              <a:rPr lang="el-GR" dirty="0" smtClean="0"/>
              <a:t> </a:t>
            </a:r>
            <a:r>
              <a:rPr lang="en-US" i="1" dirty="0" err="1" smtClean="0"/>
              <a:t>Piaget</a:t>
            </a:r>
            <a:endParaRPr lang="el-GR" i="1" dirty="0" smtClean="0"/>
          </a:p>
          <a:p>
            <a:pPr lvl="1"/>
            <a:r>
              <a:rPr lang="el-GR" dirty="0" smtClean="0"/>
              <a:t>π.χ. Οι άνθρωποι (</a:t>
            </a:r>
            <a:r>
              <a:rPr lang="el-GR" dirty="0" err="1" smtClean="0"/>
              <a:t>επ</a:t>
            </a:r>
            <a:r>
              <a:rPr lang="el-GR" dirty="0" smtClean="0"/>
              <a:t>-)οικοδομούν «βιώσιμες» γνώσεις μέσα σε ένα συγκεκριμένο πλαίσιο (πιθανότατα, γνώσεις για </a:t>
            </a:r>
            <a:r>
              <a:rPr lang="el-GR" dirty="0"/>
              <a:t>να «επιβιώσουν</a:t>
            </a:r>
            <a:r>
              <a:rPr lang="el-GR" dirty="0" smtClean="0"/>
              <a:t>»)</a:t>
            </a:r>
            <a:r>
              <a:rPr lang="en-US" dirty="0" smtClean="0"/>
              <a:t>.</a:t>
            </a:r>
            <a:r>
              <a:rPr lang="el-GR" dirty="0" smtClean="0"/>
              <a:t> </a:t>
            </a:r>
            <a:r>
              <a:rPr lang="en-US" i="1" dirty="0" smtClean="0"/>
              <a:t>von </a:t>
            </a:r>
            <a:r>
              <a:rPr lang="en-US" i="1" dirty="0" err="1" smtClean="0"/>
              <a:t>Glasersfeld</a:t>
            </a:r>
            <a:endParaRPr lang="en-US" i="1" dirty="0"/>
          </a:p>
        </p:txBody>
      </p:sp>
    </p:spTree>
    <p:extLst>
      <p:ext uri="{BB962C8B-B14F-4D97-AF65-F5344CB8AC3E}">
        <p14:creationId xmlns:p14="http://schemas.microsoft.com/office/powerpoint/2010/main" val="85461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Φυσιοκρατία </a:t>
            </a:r>
            <a:endParaRPr lang="en-US" dirty="0"/>
          </a:p>
        </p:txBody>
      </p:sp>
      <p:sp>
        <p:nvSpPr>
          <p:cNvPr id="3" name="Content Placeholder 2"/>
          <p:cNvSpPr>
            <a:spLocks noGrp="1"/>
          </p:cNvSpPr>
          <p:nvPr>
            <p:ph idx="1"/>
          </p:nvPr>
        </p:nvSpPr>
        <p:spPr/>
        <p:txBody>
          <a:bodyPr>
            <a:normAutofit lnSpcReduction="10000"/>
          </a:bodyPr>
          <a:lstStyle/>
          <a:p>
            <a:r>
              <a:rPr lang="el-GR" dirty="0" smtClean="0"/>
              <a:t>«εγώ» και τα «άλλα» μοιάζουμε (π.χ. ως πλάσματα του ίδιου Θεού ή ως πλάσματα της φύσης) και διαφέρουμε όπου ο «δημιουργός όρισε»</a:t>
            </a:r>
          </a:p>
          <a:p>
            <a:r>
              <a:rPr lang="el-GR" dirty="0" smtClean="0"/>
              <a:t>Αντιλαμβανόμαστε αλλήλους μέσω των αισθήσεων αλλά και της διαίσθησης.</a:t>
            </a:r>
            <a:endParaRPr lang="en-US" dirty="0" smtClean="0"/>
          </a:p>
          <a:p>
            <a:r>
              <a:rPr lang="el-GR" dirty="0" smtClean="0"/>
              <a:t>Οι σχέσεις μας αποκαθίστανται μέσω της δράσης των «εσωτερικών δυνάμεων» που διαθέτουμε.</a:t>
            </a:r>
          </a:p>
        </p:txBody>
      </p:sp>
    </p:spTree>
    <p:extLst>
      <p:ext uri="{BB962C8B-B14F-4D97-AF65-F5344CB8AC3E}">
        <p14:creationId xmlns:p14="http://schemas.microsoft.com/office/powerpoint/2010/main" val="405568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Φωτογραφία από Γένεσις."/>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25" y="0"/>
            <a:ext cx="9144000" cy="6056157"/>
          </a:xfrm>
          <a:prstGeom prst="rect">
            <a:avLst/>
          </a:prstGeom>
        </p:spPr>
      </p:pic>
      <p:sp>
        <p:nvSpPr>
          <p:cNvPr id="3" name="TextBox 2"/>
          <p:cNvSpPr txBox="1"/>
          <p:nvPr/>
        </p:nvSpPr>
        <p:spPr>
          <a:xfrm>
            <a:off x="4355976" y="6056157"/>
            <a:ext cx="1008112" cy="225048"/>
          </a:xfrm>
          <a:prstGeom prst="rect">
            <a:avLst/>
          </a:prstGeom>
        </p:spPr>
        <p:txBody>
          <a:bodyPr vert="horz" wrap="square" lIns="91440" tIns="45720" rIns="91440" bIns="45720" rtlCol="0" anchor="ctr">
            <a:normAutofit fontScale="55000" lnSpcReduction="20000"/>
          </a:bodyPr>
          <a:lstStyle/>
          <a:p>
            <a:r>
              <a:rPr lang="el-GR" dirty="0" smtClean="0"/>
              <a:t>Εικόνα 1</a:t>
            </a:r>
          </a:p>
        </p:txBody>
      </p:sp>
    </p:spTree>
    <p:extLst>
      <p:ext uri="{BB962C8B-B14F-4D97-AF65-F5344CB8AC3E}">
        <p14:creationId xmlns:p14="http://schemas.microsoft.com/office/powerpoint/2010/main" val="2059406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Φωτογραφία The ancient hebrew conception of the univers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2526" y="0"/>
            <a:ext cx="6458002" cy="8050975"/>
          </a:xfrm>
          <a:prstGeom prst="rect">
            <a:avLst/>
          </a:prstGeom>
        </p:spPr>
      </p:pic>
      <p:sp>
        <p:nvSpPr>
          <p:cNvPr id="4" name="TextBox 3"/>
          <p:cNvSpPr txBox="1"/>
          <p:nvPr/>
        </p:nvSpPr>
        <p:spPr>
          <a:xfrm>
            <a:off x="8532440" y="6008076"/>
            <a:ext cx="1008112" cy="225048"/>
          </a:xfrm>
          <a:prstGeom prst="rect">
            <a:avLst/>
          </a:prstGeom>
        </p:spPr>
        <p:txBody>
          <a:bodyPr vert="horz" wrap="square" lIns="91440" tIns="45720" rIns="91440" bIns="45720" rtlCol="0" anchor="ctr">
            <a:normAutofit fontScale="55000" lnSpcReduction="20000"/>
          </a:bodyPr>
          <a:lstStyle/>
          <a:p>
            <a:r>
              <a:rPr lang="el-GR" dirty="0" smtClean="0"/>
              <a:t>Εικόνα 2</a:t>
            </a:r>
          </a:p>
        </p:txBody>
      </p:sp>
    </p:spTree>
    <p:extLst>
      <p:ext uri="{BB962C8B-B14F-4D97-AF65-F5344CB8AC3E}">
        <p14:creationId xmlns:p14="http://schemas.microsoft.com/office/powerpoint/2010/main" val="26319664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Γένεσις</a:t>
            </a:r>
            <a:r>
              <a:rPr lang="el-GR" dirty="0"/>
              <a:t> 1:26-28</a:t>
            </a:r>
            <a:endParaRPr lang="en-US" dirty="0"/>
          </a:p>
        </p:txBody>
      </p:sp>
      <p:sp>
        <p:nvSpPr>
          <p:cNvPr id="3" name="Content Placeholder 2"/>
          <p:cNvSpPr>
            <a:spLocks noGrp="1"/>
          </p:cNvSpPr>
          <p:nvPr>
            <p:ph idx="1"/>
          </p:nvPr>
        </p:nvSpPr>
        <p:spPr>
          <a:xfrm>
            <a:off x="457200" y="1417638"/>
            <a:ext cx="8229600" cy="5099036"/>
          </a:xfrm>
        </p:spPr>
        <p:txBody>
          <a:bodyPr>
            <a:normAutofit fontScale="85000" lnSpcReduction="20000"/>
          </a:bodyPr>
          <a:lstStyle/>
          <a:p>
            <a:pPr marL="0" indent="0">
              <a:buNone/>
            </a:pPr>
            <a:r>
              <a:rPr lang="el-GR" dirty="0"/>
              <a:t>26. Και </a:t>
            </a:r>
            <a:r>
              <a:rPr lang="el-GR" dirty="0" err="1"/>
              <a:t>είπεν</a:t>
            </a:r>
            <a:r>
              <a:rPr lang="el-GR" dirty="0"/>
              <a:t> ο θεός, Ας </a:t>
            </a:r>
            <a:r>
              <a:rPr lang="el-GR" dirty="0" err="1"/>
              <a:t>κάμωμεν</a:t>
            </a:r>
            <a:r>
              <a:rPr lang="el-GR" dirty="0"/>
              <a:t> </a:t>
            </a:r>
            <a:r>
              <a:rPr lang="el-GR" dirty="0" err="1"/>
              <a:t>άνθρωπον</a:t>
            </a:r>
            <a:r>
              <a:rPr lang="el-GR" dirty="0"/>
              <a:t> κατ' εικόνα ημών, καθ' </a:t>
            </a:r>
            <a:r>
              <a:rPr lang="el-GR" dirty="0" err="1"/>
              <a:t>ομοίωσιν</a:t>
            </a:r>
            <a:r>
              <a:rPr lang="el-GR" dirty="0"/>
              <a:t> ημών· και ας </a:t>
            </a:r>
            <a:r>
              <a:rPr lang="el-GR" dirty="0" err="1"/>
              <a:t>εξουσιάζη</a:t>
            </a:r>
            <a:r>
              <a:rPr lang="el-GR" dirty="0"/>
              <a:t> επί των ιχθύων της θαλάσσης και επί των πετεινών του ουρανού και επί των κτηνών και επί πάσης της γης και επί παντός ερπετού, έρποντος επί της γης.</a:t>
            </a:r>
          </a:p>
          <a:p>
            <a:pPr marL="0" indent="0">
              <a:buNone/>
            </a:pPr>
            <a:r>
              <a:rPr lang="el-GR" dirty="0"/>
              <a:t>27. Και </a:t>
            </a:r>
            <a:r>
              <a:rPr lang="el-GR" dirty="0" err="1"/>
              <a:t>εποίησεν</a:t>
            </a:r>
            <a:r>
              <a:rPr lang="el-GR" dirty="0"/>
              <a:t> ο Θεός τον </a:t>
            </a:r>
            <a:r>
              <a:rPr lang="el-GR" dirty="0" err="1"/>
              <a:t>άνθρωπον</a:t>
            </a:r>
            <a:r>
              <a:rPr lang="el-GR" dirty="0"/>
              <a:t> κατ' εικόνα εαυτού· κατ' εικόνα Θεού </a:t>
            </a:r>
            <a:r>
              <a:rPr lang="el-GR" dirty="0" err="1"/>
              <a:t>εποίησεν</a:t>
            </a:r>
            <a:r>
              <a:rPr lang="el-GR" dirty="0"/>
              <a:t> αυτόν· </a:t>
            </a:r>
            <a:r>
              <a:rPr lang="el-GR" dirty="0" err="1"/>
              <a:t>άρσεν</a:t>
            </a:r>
            <a:r>
              <a:rPr lang="el-GR" dirty="0"/>
              <a:t> και θήλυ </a:t>
            </a:r>
            <a:r>
              <a:rPr lang="el-GR" dirty="0" err="1"/>
              <a:t>εποίησεν</a:t>
            </a:r>
            <a:r>
              <a:rPr lang="el-GR" dirty="0"/>
              <a:t> αυτούς·</a:t>
            </a:r>
          </a:p>
          <a:p>
            <a:pPr marL="0" indent="0">
              <a:buNone/>
            </a:pPr>
            <a:r>
              <a:rPr lang="el-GR" dirty="0"/>
              <a:t>28. και </a:t>
            </a:r>
            <a:r>
              <a:rPr lang="el-GR" dirty="0" err="1"/>
              <a:t>ευλόγησεν</a:t>
            </a:r>
            <a:r>
              <a:rPr lang="el-GR" dirty="0"/>
              <a:t> αυτούς ο Θεός· και είπε προς αυτούς ο Θεός, </a:t>
            </a:r>
            <a:r>
              <a:rPr lang="el-GR" dirty="0" err="1"/>
              <a:t>Αυξάνεσθε</a:t>
            </a:r>
            <a:r>
              <a:rPr lang="el-GR" dirty="0"/>
              <a:t> και </a:t>
            </a:r>
            <a:r>
              <a:rPr lang="el-GR" dirty="0" err="1"/>
              <a:t>πληθύνεσθε</a:t>
            </a:r>
            <a:r>
              <a:rPr lang="el-GR" dirty="0"/>
              <a:t> και γεμίσατε την </a:t>
            </a:r>
            <a:r>
              <a:rPr lang="el-GR" dirty="0" err="1"/>
              <a:t>γην</a:t>
            </a:r>
            <a:r>
              <a:rPr lang="el-GR" dirty="0"/>
              <a:t> και κυριεύσατε αυτήν, και εξουσιάζετε επί των ιχθύων της θαλάσσης και επί των πετεινών του ουρανού και επί παντός ζώου κινουμένου επί της γης</a:t>
            </a:r>
            <a:r>
              <a:rPr lang="el-GR" dirty="0" smtClean="0"/>
              <a:t>.</a:t>
            </a:r>
            <a:endParaRPr lang="el-GR" dirty="0"/>
          </a:p>
        </p:txBody>
      </p:sp>
    </p:spTree>
    <p:extLst>
      <p:ext uri="{BB962C8B-B14F-4D97-AF65-F5344CB8AC3E}">
        <p14:creationId xmlns:p14="http://schemas.microsoft.com/office/powerpoint/2010/main" val="71003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Μηχανοκρατία</a:t>
            </a:r>
            <a:endParaRPr lang="en-US" dirty="0"/>
          </a:p>
        </p:txBody>
      </p:sp>
      <p:sp>
        <p:nvSpPr>
          <p:cNvPr id="3" name="Content Placeholder 2"/>
          <p:cNvSpPr>
            <a:spLocks noGrp="1"/>
          </p:cNvSpPr>
          <p:nvPr>
            <p:ph idx="1"/>
          </p:nvPr>
        </p:nvSpPr>
        <p:spPr/>
        <p:txBody>
          <a:bodyPr>
            <a:normAutofit fontScale="92500"/>
          </a:bodyPr>
          <a:lstStyle/>
          <a:p>
            <a:r>
              <a:rPr lang="el-GR" dirty="0" smtClean="0"/>
              <a:t>«εγώ» διαφέρω από όλα τα «άλλα» διότι μπορώ να τα αναπαριστώ μέσω του λογικού νου μου, εμπιστευόμενος ελάχιστα τις αισθήσεις μου.</a:t>
            </a:r>
          </a:p>
          <a:p>
            <a:r>
              <a:rPr lang="el-GR" dirty="0" smtClean="0"/>
              <a:t>Με τον λογικό νου μου αναπαριστώ και πράγματα που δεν αντιλαμβάνονται οι αισθήσεις. Με τον τρόπο αυτό μπορώ να «παρατηρώ» από απόσταση όλα τα «άλλα», να ερμηνεύω τη συμπεριφορά τους και να προβλέπω το μέλλον τους.</a:t>
            </a:r>
          </a:p>
          <a:p>
            <a:endParaRPr lang="en-US" dirty="0"/>
          </a:p>
        </p:txBody>
      </p:sp>
    </p:spTree>
    <p:extLst>
      <p:ext uri="{BB962C8B-B14F-4D97-AF65-F5344CB8AC3E}">
        <p14:creationId xmlns:p14="http://schemas.microsoft.com/office/powerpoint/2010/main" val="380043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5788</TotalTime>
  <Words>1369</Words>
  <Application>Microsoft Office PowerPoint</Application>
  <PresentationFormat>Προβολή στην οθόνη (4:3)</PresentationFormat>
  <Paragraphs>167</Paragraphs>
  <Slides>33</Slides>
  <Notes>7</Notes>
  <HiddenSlides>0</HiddenSlides>
  <MMClips>0</MMClips>
  <ScaleCrop>false</ScaleCrop>
  <HeadingPairs>
    <vt:vector size="8" baseType="variant">
      <vt:variant>
        <vt:lpstr>Γραμματοσειρές που χρησιμοποιούνται</vt:lpstr>
      </vt:variant>
      <vt:variant>
        <vt:i4>4</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33</vt:i4>
      </vt:variant>
    </vt:vector>
  </HeadingPairs>
  <TitlesOfParts>
    <vt:vector size="39" baseType="lpstr">
      <vt:lpstr>Arial</vt:lpstr>
      <vt:lpstr>Calibri</vt:lpstr>
      <vt:lpstr>Helvetica</vt:lpstr>
      <vt:lpstr>Wingdings</vt:lpstr>
      <vt:lpstr>Θέμα του Office</vt:lpstr>
      <vt:lpstr>Picture</vt:lpstr>
      <vt:lpstr>Εξέλιξη των ιδεών στις Φυσικές Επιστήμες</vt:lpstr>
      <vt:lpstr>Κατηγορίες που διατρέχουν/ περιγράφουν γενικότερα μια κουλτούρα </vt:lpstr>
      <vt:lpstr>Το μοντέλο Kearney για μια Κοσμοθεωρία </vt:lpstr>
      <vt:lpstr>Ανίχνευση διάκρισης-σχέσης του «εγώ» από το «άλλο»</vt:lpstr>
      <vt:lpstr>Φυσιοκρατία </vt:lpstr>
      <vt:lpstr>Παρουσίαση του PowerPoint</vt:lpstr>
      <vt:lpstr>Παρουσίαση του PowerPoint</vt:lpstr>
      <vt:lpstr>Γένεσις 1:26-28</vt:lpstr>
      <vt:lpstr>Μηχανοκρατία</vt:lpstr>
      <vt:lpstr>Παρουσίαση του PowerPoint</vt:lpstr>
      <vt:lpstr>Παρουσίαση του PowerPoint</vt:lpstr>
      <vt:lpstr>Παρουσίαση του PowerPoint</vt:lpstr>
      <vt:lpstr>Τεχνοκρατία</vt:lpstr>
      <vt:lpstr>Το μοντέλο Kearney για μια Κοσμοθεωρία </vt:lpstr>
      <vt:lpstr>Φυσιοκρατία</vt:lpstr>
      <vt:lpstr>Το μοντέλο Kearney για μια Κοσμοθεωρία </vt:lpstr>
      <vt:lpstr>Φυσιοκρατία</vt:lpstr>
      <vt:lpstr>Το μοντέλο Kearney για μια Κοσμοθεωρία </vt:lpstr>
      <vt:lpstr>Φυσιοκρατία</vt:lpstr>
      <vt:lpstr>Το μοντέλο Kearney για μια Κοσμοθεωρία </vt:lpstr>
      <vt:lpstr>Μια περιορισμένη καταγραφή: «προσωπικής κοσμοθεωρίας»</vt:lpstr>
      <vt:lpstr>«εγώ» – «άλλο»</vt:lpstr>
      <vt:lpstr>Κατηγορίες </vt:lpstr>
      <vt:lpstr>Αιτιότητα </vt:lpstr>
      <vt:lpstr>Παρουσίαση του PowerPoint</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 (1/2)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VsSrg</cp:lastModifiedBy>
  <cp:revision>295</cp:revision>
  <dcterms:created xsi:type="dcterms:W3CDTF">2012-09-06T09:03:05Z</dcterms:created>
  <dcterms:modified xsi:type="dcterms:W3CDTF">2015-12-17T10:58:10Z</dcterms:modified>
</cp:coreProperties>
</file>