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65" r:id="rId3"/>
    <p:sldId id="257" r:id="rId4"/>
    <p:sldId id="258" r:id="rId5"/>
    <p:sldId id="264" r:id="rId6"/>
    <p:sldId id="259" r:id="rId7"/>
    <p:sldId id="260" r:id="rId8"/>
    <p:sldId id="261" r:id="rId9"/>
    <p:sldId id="262" r:id="rId10"/>
    <p:sldId id="266" r:id="rId11"/>
    <p:sldId id="267" r:id="rId12"/>
    <p:sldId id="284" r:id="rId13"/>
    <p:sldId id="268" r:id="rId14"/>
    <p:sldId id="285" r:id="rId15"/>
    <p:sldId id="270" r:id="rId16"/>
    <p:sldId id="269" r:id="rId17"/>
    <p:sldId id="286" r:id="rId18"/>
    <p:sldId id="287" r:id="rId19"/>
    <p:sldId id="271" r:id="rId20"/>
    <p:sldId id="291" r:id="rId21"/>
    <p:sldId id="288" r:id="rId22"/>
    <p:sldId id="273" r:id="rId23"/>
    <p:sldId id="289" r:id="rId24"/>
    <p:sldId id="292" r:id="rId25"/>
    <p:sldId id="272" r:id="rId26"/>
    <p:sldId id="293" r:id="rId27"/>
    <p:sldId id="290" r:id="rId28"/>
    <p:sldId id="294" r:id="rId29"/>
    <p:sldId id="295" r:id="rId30"/>
    <p:sldId id="296" r:id="rId31"/>
    <p:sldId id="297" r:id="rId32"/>
    <p:sldId id="298" r:id="rId33"/>
    <p:sldId id="299" r:id="rId34"/>
    <p:sldId id="300" r:id="rId35"/>
    <p:sldId id="301" r:id="rId36"/>
    <p:sldId id="30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guide orient="horz" pos="2160"/>
        <p:guide pos="438"/>
      </p:guideLst>
    </p:cSldViewPr>
  </p:slideViewPr>
  <p:notesTextViewPr>
    <p:cViewPr>
      <p:scale>
        <a:sx n="1" d="1"/>
        <a:sy n="1" d="1"/>
      </p:scale>
      <p:origin x="0" y="0"/>
    </p:cViewPr>
  </p:notesTextViewPr>
  <p:sorterViewPr>
    <p:cViewPr>
      <p:scale>
        <a:sx n="100" d="100"/>
        <a:sy n="100" d="100"/>
      </p:scale>
      <p:origin x="0" y="-30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s Chrissou" userId="b92a7079-1e16-4303-9667-faaaf51f3b7c" providerId="ADAL" clId="{793CB621-952C-4B24-835C-268CAB83A9E1}"/>
    <pc:docChg chg="modSld">
      <pc:chgData name="Marios Chrissou" userId="b92a7079-1e16-4303-9667-faaaf51f3b7c" providerId="ADAL" clId="{793CB621-952C-4B24-835C-268CAB83A9E1}" dt="2026-04-16T16:55:42.645" v="14" actId="20577"/>
      <pc:docMkLst>
        <pc:docMk/>
      </pc:docMkLst>
      <pc:sldChg chg="modSp mod">
        <pc:chgData name="Marios Chrissou" userId="b92a7079-1e16-4303-9667-faaaf51f3b7c" providerId="ADAL" clId="{793CB621-952C-4B24-835C-268CAB83A9E1}" dt="2026-04-16T16:53:47.931" v="9" actId="20577"/>
        <pc:sldMkLst>
          <pc:docMk/>
          <pc:sldMk cId="69082707" sldId="261"/>
        </pc:sldMkLst>
        <pc:spChg chg="mod">
          <ac:chgData name="Marios Chrissou" userId="b92a7079-1e16-4303-9667-faaaf51f3b7c" providerId="ADAL" clId="{793CB621-952C-4B24-835C-268CAB83A9E1}" dt="2026-04-16T16:53:47.931" v="9" actId="20577"/>
          <ac:spMkLst>
            <pc:docMk/>
            <pc:sldMk cId="69082707" sldId="261"/>
            <ac:spMk id="3" creationId="{00000000-0000-0000-0000-000000000000}"/>
          </ac:spMkLst>
        </pc:spChg>
      </pc:sldChg>
      <pc:sldChg chg="modSp mod">
        <pc:chgData name="Marios Chrissou" userId="b92a7079-1e16-4303-9667-faaaf51f3b7c" providerId="ADAL" clId="{793CB621-952C-4B24-835C-268CAB83A9E1}" dt="2026-04-16T16:52:24.287" v="1" actId="20577"/>
        <pc:sldMkLst>
          <pc:docMk/>
          <pc:sldMk cId="3352380265" sldId="264"/>
        </pc:sldMkLst>
        <pc:spChg chg="mod">
          <ac:chgData name="Marios Chrissou" userId="b92a7079-1e16-4303-9667-faaaf51f3b7c" providerId="ADAL" clId="{793CB621-952C-4B24-835C-268CAB83A9E1}" dt="2026-04-16T16:52:24.287" v="1" actId="20577"/>
          <ac:spMkLst>
            <pc:docMk/>
            <pc:sldMk cId="3352380265" sldId="264"/>
            <ac:spMk id="3" creationId="{00000000-0000-0000-0000-000000000000}"/>
          </ac:spMkLst>
        </pc:spChg>
      </pc:sldChg>
      <pc:sldChg chg="modSp mod">
        <pc:chgData name="Marios Chrissou" userId="b92a7079-1e16-4303-9667-faaaf51f3b7c" providerId="ADAL" clId="{793CB621-952C-4B24-835C-268CAB83A9E1}" dt="2026-04-16T16:55:42.645" v="14" actId="20577"/>
        <pc:sldMkLst>
          <pc:docMk/>
          <pc:sldMk cId="3466114444" sldId="286"/>
        </pc:sldMkLst>
        <pc:spChg chg="mod">
          <ac:chgData name="Marios Chrissou" userId="b92a7079-1e16-4303-9667-faaaf51f3b7c" providerId="ADAL" clId="{793CB621-952C-4B24-835C-268CAB83A9E1}" dt="2026-04-16T16:55:42.645" v="14" actId="20577"/>
          <ac:spMkLst>
            <pc:docMk/>
            <pc:sldMk cId="3466114444" sldId="286"/>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3C507-59EC-42C3-A578-3E9F3ADC8F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B2BA5D32-7C4A-4B4B-AD8C-BC7E89E3384D}">
      <dgm:prSet custT="1"/>
      <dgm:spPr/>
      <dgm:t>
        <a:bodyPr/>
        <a:lstStyle/>
        <a:p>
          <a:pPr algn="l" rtl="0"/>
          <a:r>
            <a:rPr lang="de-DE" sz="2000" dirty="0"/>
            <a:t>Die Ergebnisse kontrastiver Untersuchungen sind theorie- und praxisrelevant und sind für folgende wissenschaftliche Disziplinen von Interesse:</a:t>
          </a:r>
        </a:p>
      </dgm:t>
    </dgm:pt>
    <dgm:pt modelId="{EA0BA92A-B781-4F8A-BBE4-72AF39C185E0}" type="parTrans" cxnId="{73B6ADD4-6926-4C0E-9D94-D965D18A25EE}">
      <dgm:prSet/>
      <dgm:spPr/>
      <dgm:t>
        <a:bodyPr/>
        <a:lstStyle/>
        <a:p>
          <a:endParaRPr lang="de-DE"/>
        </a:p>
      </dgm:t>
    </dgm:pt>
    <dgm:pt modelId="{5E931092-C649-41CC-8875-4977F395D587}" type="sibTrans" cxnId="{73B6ADD4-6926-4C0E-9D94-D965D18A25EE}">
      <dgm:prSet/>
      <dgm:spPr/>
      <dgm:t>
        <a:bodyPr/>
        <a:lstStyle/>
        <a:p>
          <a:endParaRPr lang="de-DE"/>
        </a:p>
      </dgm:t>
    </dgm:pt>
    <dgm:pt modelId="{5EFA2837-8C61-400D-B36D-F112C4B2403E}">
      <dgm:prSet custT="1"/>
      <dgm:spPr/>
      <dgm:t>
        <a:bodyPr/>
        <a:lstStyle/>
        <a:p>
          <a:pPr rtl="0"/>
          <a:r>
            <a:rPr lang="de-DE" sz="2000" kern="1200" dirty="0">
              <a:solidFill>
                <a:schemeClr val="tx2"/>
              </a:solidFill>
              <a:latin typeface="+mn-lt"/>
              <a:ea typeface="+mn-ea"/>
              <a:cs typeface="+mn-cs"/>
            </a:rPr>
            <a:t>Übersetzungswissenschaft</a:t>
          </a:r>
        </a:p>
      </dgm:t>
    </dgm:pt>
    <dgm:pt modelId="{9AA0AF9B-A399-4871-B9CF-2635D4DC8577}" type="parTrans" cxnId="{0CAF015E-4FC5-4757-B8F9-6CE9BE1CBE3A}">
      <dgm:prSet/>
      <dgm:spPr/>
      <dgm:t>
        <a:bodyPr/>
        <a:lstStyle/>
        <a:p>
          <a:endParaRPr lang="de-DE"/>
        </a:p>
      </dgm:t>
    </dgm:pt>
    <dgm:pt modelId="{2D603F76-E038-4ADE-9511-B5A1C6C0EF17}" type="sibTrans" cxnId="{0CAF015E-4FC5-4757-B8F9-6CE9BE1CBE3A}">
      <dgm:prSet/>
      <dgm:spPr/>
      <dgm:t>
        <a:bodyPr/>
        <a:lstStyle/>
        <a:p>
          <a:endParaRPr lang="de-DE"/>
        </a:p>
      </dgm:t>
    </dgm:pt>
    <dgm:pt modelId="{6BDEADBF-3253-42CD-806A-7647812F7163}">
      <dgm:prSet custT="1"/>
      <dgm:spPr/>
      <dgm:t>
        <a:bodyPr/>
        <a:lstStyle/>
        <a:p>
          <a:pPr rtl="0"/>
          <a:r>
            <a:rPr lang="de-DE" sz="2000" kern="1200" dirty="0">
              <a:solidFill>
                <a:schemeClr val="tx2"/>
              </a:solidFill>
              <a:latin typeface="+mn-lt"/>
              <a:ea typeface="+mn-ea"/>
              <a:cs typeface="+mn-cs"/>
            </a:rPr>
            <a:t>Fremdsprachendidaktik</a:t>
          </a:r>
        </a:p>
      </dgm:t>
    </dgm:pt>
    <dgm:pt modelId="{0DD99653-D227-49B5-80F5-546588CE854F}" type="parTrans" cxnId="{437483BB-4A15-46AA-BDF3-C750C00C6535}">
      <dgm:prSet/>
      <dgm:spPr/>
      <dgm:t>
        <a:bodyPr/>
        <a:lstStyle/>
        <a:p>
          <a:endParaRPr lang="de-DE"/>
        </a:p>
      </dgm:t>
    </dgm:pt>
    <dgm:pt modelId="{24595CD3-56A6-4231-AC8C-510E05071BC9}" type="sibTrans" cxnId="{437483BB-4A15-46AA-BDF3-C750C00C6535}">
      <dgm:prSet/>
      <dgm:spPr/>
      <dgm:t>
        <a:bodyPr/>
        <a:lstStyle/>
        <a:p>
          <a:endParaRPr lang="de-DE"/>
        </a:p>
      </dgm:t>
    </dgm:pt>
    <dgm:pt modelId="{D4ED0B70-3CFF-435D-9EC6-03C8EFC59CC1}">
      <dgm:prSet custT="1"/>
      <dgm:spPr/>
      <dgm:t>
        <a:bodyPr/>
        <a:lstStyle/>
        <a:p>
          <a:pPr rtl="0"/>
          <a:r>
            <a:rPr lang="de-DE" sz="2000" kern="1200" dirty="0">
              <a:solidFill>
                <a:schemeClr val="tx2"/>
              </a:solidFill>
              <a:latin typeface="+mn-lt"/>
              <a:ea typeface="+mn-ea"/>
              <a:cs typeface="+mn-cs"/>
            </a:rPr>
            <a:t>Phraseographie</a:t>
          </a:r>
        </a:p>
      </dgm:t>
    </dgm:pt>
    <dgm:pt modelId="{832A58D1-784C-472D-A0AD-21BB6E32B92C}" type="parTrans" cxnId="{82BE9789-4144-435E-AE82-889D277D04A5}">
      <dgm:prSet/>
      <dgm:spPr/>
      <dgm:t>
        <a:bodyPr/>
        <a:lstStyle/>
        <a:p>
          <a:endParaRPr lang="de-DE"/>
        </a:p>
      </dgm:t>
    </dgm:pt>
    <dgm:pt modelId="{CF7D991B-35C9-4420-8985-BB12DF0B771E}" type="sibTrans" cxnId="{82BE9789-4144-435E-AE82-889D277D04A5}">
      <dgm:prSet/>
      <dgm:spPr/>
      <dgm:t>
        <a:bodyPr/>
        <a:lstStyle/>
        <a:p>
          <a:endParaRPr lang="de-DE"/>
        </a:p>
      </dgm:t>
    </dgm:pt>
    <dgm:pt modelId="{313E630F-97F8-4C84-9FE5-E47572C8026E}">
      <dgm:prSet custT="1"/>
      <dgm:spPr/>
      <dgm:t>
        <a:bodyPr/>
        <a:lstStyle/>
        <a:p>
          <a:pPr rtl="0"/>
          <a:endParaRPr lang="de-DE" sz="2000" kern="1200" dirty="0"/>
        </a:p>
      </dgm:t>
    </dgm:pt>
    <dgm:pt modelId="{A7F35E60-86E4-4E23-A52B-C03EE3B0B594}" type="parTrans" cxnId="{F983F92F-B7E8-43B1-AB53-629C3D695D80}">
      <dgm:prSet/>
      <dgm:spPr/>
      <dgm:t>
        <a:bodyPr/>
        <a:lstStyle/>
        <a:p>
          <a:endParaRPr lang="de-DE"/>
        </a:p>
      </dgm:t>
    </dgm:pt>
    <dgm:pt modelId="{781BCE0F-AE62-4E4D-AC21-ABF527452324}" type="sibTrans" cxnId="{F983F92F-B7E8-43B1-AB53-629C3D695D80}">
      <dgm:prSet/>
      <dgm:spPr/>
      <dgm:t>
        <a:bodyPr/>
        <a:lstStyle/>
        <a:p>
          <a:endParaRPr lang="de-DE"/>
        </a:p>
      </dgm:t>
    </dgm:pt>
    <dgm:pt modelId="{85BA0454-28CB-41BB-A10A-20E061528917}">
      <dgm:prSet custT="1"/>
      <dgm:spPr/>
      <dgm:t>
        <a:bodyPr/>
        <a:lstStyle/>
        <a:p>
          <a:pPr rtl="0"/>
          <a:r>
            <a:rPr lang="de-DE" sz="2000" kern="1200" dirty="0">
              <a:solidFill>
                <a:schemeClr val="tx2"/>
              </a:solidFill>
              <a:latin typeface="+mn-lt"/>
              <a:ea typeface="+mn-ea"/>
              <a:cs typeface="+mn-cs"/>
            </a:rPr>
            <a:t>Ethnolinguistik</a:t>
          </a:r>
        </a:p>
      </dgm:t>
    </dgm:pt>
    <dgm:pt modelId="{C63609C1-6985-4A59-A930-E809CA4A4FDC}" type="parTrans" cxnId="{40C28147-F10F-401F-875E-EE6A61195625}">
      <dgm:prSet/>
      <dgm:spPr/>
      <dgm:t>
        <a:bodyPr/>
        <a:lstStyle/>
        <a:p>
          <a:endParaRPr lang="de-DE"/>
        </a:p>
      </dgm:t>
    </dgm:pt>
    <dgm:pt modelId="{E279B616-22FB-47C3-BA6D-55357AEA73C0}" type="sibTrans" cxnId="{40C28147-F10F-401F-875E-EE6A61195625}">
      <dgm:prSet/>
      <dgm:spPr/>
      <dgm:t>
        <a:bodyPr/>
        <a:lstStyle/>
        <a:p>
          <a:endParaRPr lang="de-DE"/>
        </a:p>
      </dgm:t>
    </dgm:pt>
    <dgm:pt modelId="{29CF63AF-5BC1-4F8D-B9AC-C3D31EF99338}" type="pres">
      <dgm:prSet presAssocID="{9103C507-59EC-42C3-A578-3E9F3ADC8F22}" presName="Name0" presStyleCnt="0">
        <dgm:presLayoutVars>
          <dgm:dir/>
          <dgm:animLvl val="lvl"/>
          <dgm:resizeHandles val="exact"/>
        </dgm:presLayoutVars>
      </dgm:prSet>
      <dgm:spPr/>
    </dgm:pt>
    <dgm:pt modelId="{EF65511E-EAED-4317-9C2E-094F5765D158}" type="pres">
      <dgm:prSet presAssocID="{B2BA5D32-7C4A-4B4B-AD8C-BC7E89E3384D}" presName="composite" presStyleCnt="0"/>
      <dgm:spPr/>
    </dgm:pt>
    <dgm:pt modelId="{673F6EA0-81B4-4329-B9C9-B9101C6A1978}" type="pres">
      <dgm:prSet presAssocID="{B2BA5D32-7C4A-4B4B-AD8C-BC7E89E3384D}" presName="parTx" presStyleLbl="alignNode1" presStyleIdx="0" presStyleCnt="1">
        <dgm:presLayoutVars>
          <dgm:chMax val="0"/>
          <dgm:chPref val="0"/>
          <dgm:bulletEnabled val="1"/>
        </dgm:presLayoutVars>
      </dgm:prSet>
      <dgm:spPr/>
    </dgm:pt>
    <dgm:pt modelId="{44398806-312F-40D7-8AC6-49A53D3E4689}" type="pres">
      <dgm:prSet presAssocID="{B2BA5D32-7C4A-4B4B-AD8C-BC7E89E3384D}" presName="desTx" presStyleLbl="alignAccFollowNode1" presStyleIdx="0" presStyleCnt="1">
        <dgm:presLayoutVars>
          <dgm:bulletEnabled val="1"/>
        </dgm:presLayoutVars>
      </dgm:prSet>
      <dgm:spPr/>
    </dgm:pt>
  </dgm:ptLst>
  <dgm:cxnLst>
    <dgm:cxn modelId="{D63EAB1B-65B6-4638-92A0-2DA3938162ED}" type="presOf" srcId="{313E630F-97F8-4C84-9FE5-E47572C8026E}" destId="{44398806-312F-40D7-8AC6-49A53D3E4689}" srcOrd="0" destOrd="0" presId="urn:microsoft.com/office/officeart/2005/8/layout/hList1"/>
    <dgm:cxn modelId="{4ECA9A25-0F90-4D96-B1C9-8AB619C48460}" type="presOf" srcId="{85BA0454-28CB-41BB-A10A-20E061528917}" destId="{44398806-312F-40D7-8AC6-49A53D3E4689}" srcOrd="0" destOrd="4" presId="urn:microsoft.com/office/officeart/2005/8/layout/hList1"/>
    <dgm:cxn modelId="{F983F92F-B7E8-43B1-AB53-629C3D695D80}" srcId="{B2BA5D32-7C4A-4B4B-AD8C-BC7E89E3384D}" destId="{313E630F-97F8-4C84-9FE5-E47572C8026E}" srcOrd="0" destOrd="0" parTransId="{A7F35E60-86E4-4E23-A52B-C03EE3B0B594}" sibTransId="{781BCE0F-AE62-4E4D-AC21-ABF527452324}"/>
    <dgm:cxn modelId="{0CAF015E-4FC5-4757-B8F9-6CE9BE1CBE3A}" srcId="{B2BA5D32-7C4A-4B4B-AD8C-BC7E89E3384D}" destId="{5EFA2837-8C61-400D-B36D-F112C4B2403E}" srcOrd="1" destOrd="0" parTransId="{9AA0AF9B-A399-4871-B9CF-2635D4DC8577}" sibTransId="{2D603F76-E038-4ADE-9511-B5A1C6C0EF17}"/>
    <dgm:cxn modelId="{40C28147-F10F-401F-875E-EE6A61195625}" srcId="{B2BA5D32-7C4A-4B4B-AD8C-BC7E89E3384D}" destId="{85BA0454-28CB-41BB-A10A-20E061528917}" srcOrd="4" destOrd="0" parTransId="{C63609C1-6985-4A59-A930-E809CA4A4FDC}" sibTransId="{E279B616-22FB-47C3-BA6D-55357AEA73C0}"/>
    <dgm:cxn modelId="{74C08B76-05C9-48AD-844F-40E846379907}" type="presOf" srcId="{9103C507-59EC-42C3-A578-3E9F3ADC8F22}" destId="{29CF63AF-5BC1-4F8D-B9AC-C3D31EF99338}" srcOrd="0" destOrd="0" presId="urn:microsoft.com/office/officeart/2005/8/layout/hList1"/>
    <dgm:cxn modelId="{C4CC1B85-57B2-4C17-BF7E-CBF3693C83C4}" type="presOf" srcId="{D4ED0B70-3CFF-435D-9EC6-03C8EFC59CC1}" destId="{44398806-312F-40D7-8AC6-49A53D3E4689}" srcOrd="0" destOrd="3" presId="urn:microsoft.com/office/officeart/2005/8/layout/hList1"/>
    <dgm:cxn modelId="{82BE9789-4144-435E-AE82-889D277D04A5}" srcId="{B2BA5D32-7C4A-4B4B-AD8C-BC7E89E3384D}" destId="{D4ED0B70-3CFF-435D-9EC6-03C8EFC59CC1}" srcOrd="3" destOrd="0" parTransId="{832A58D1-784C-472D-A0AD-21BB6E32B92C}" sibTransId="{CF7D991B-35C9-4420-8985-BB12DF0B771E}"/>
    <dgm:cxn modelId="{2AC173B9-BF5A-49A4-B00D-EDED48EDFF29}" type="presOf" srcId="{5EFA2837-8C61-400D-B36D-F112C4B2403E}" destId="{44398806-312F-40D7-8AC6-49A53D3E4689}" srcOrd="0" destOrd="1" presId="urn:microsoft.com/office/officeart/2005/8/layout/hList1"/>
    <dgm:cxn modelId="{437483BB-4A15-46AA-BDF3-C750C00C6535}" srcId="{B2BA5D32-7C4A-4B4B-AD8C-BC7E89E3384D}" destId="{6BDEADBF-3253-42CD-806A-7647812F7163}" srcOrd="2" destOrd="0" parTransId="{0DD99653-D227-49B5-80F5-546588CE854F}" sibTransId="{24595CD3-56A6-4231-AC8C-510E05071BC9}"/>
    <dgm:cxn modelId="{F7E3A5BB-BE97-4129-A889-213DB031756C}" type="presOf" srcId="{6BDEADBF-3253-42CD-806A-7647812F7163}" destId="{44398806-312F-40D7-8AC6-49A53D3E4689}" srcOrd="0" destOrd="2" presId="urn:microsoft.com/office/officeart/2005/8/layout/hList1"/>
    <dgm:cxn modelId="{73B6ADD4-6926-4C0E-9D94-D965D18A25EE}" srcId="{9103C507-59EC-42C3-A578-3E9F3ADC8F22}" destId="{B2BA5D32-7C4A-4B4B-AD8C-BC7E89E3384D}" srcOrd="0" destOrd="0" parTransId="{EA0BA92A-B781-4F8A-BBE4-72AF39C185E0}" sibTransId="{5E931092-C649-41CC-8875-4977F395D587}"/>
    <dgm:cxn modelId="{99DEF3FF-149D-4FF5-89AF-4416D04A2515}" type="presOf" srcId="{B2BA5D32-7C4A-4B4B-AD8C-BC7E89E3384D}" destId="{673F6EA0-81B4-4329-B9C9-B9101C6A1978}" srcOrd="0" destOrd="0" presId="urn:microsoft.com/office/officeart/2005/8/layout/hList1"/>
    <dgm:cxn modelId="{23C4CFA0-BB5B-4A2C-9B7A-185D9A905284}" type="presParOf" srcId="{29CF63AF-5BC1-4F8D-B9AC-C3D31EF99338}" destId="{EF65511E-EAED-4317-9C2E-094F5765D158}" srcOrd="0" destOrd="0" presId="urn:microsoft.com/office/officeart/2005/8/layout/hList1"/>
    <dgm:cxn modelId="{7567A3C0-DEF1-4C25-8D8C-9BC541B6DF74}" type="presParOf" srcId="{EF65511E-EAED-4317-9C2E-094F5765D158}" destId="{673F6EA0-81B4-4329-B9C9-B9101C6A1978}" srcOrd="0" destOrd="0" presId="urn:microsoft.com/office/officeart/2005/8/layout/hList1"/>
    <dgm:cxn modelId="{53AAC018-505C-4F25-AA84-FB3FB9619CF9}" type="presParOf" srcId="{EF65511E-EAED-4317-9C2E-094F5765D158}" destId="{44398806-312F-40D7-8AC6-49A53D3E468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31F7CD-2AF7-489B-B4FD-2DF13100BDD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DE"/>
        </a:p>
      </dgm:t>
    </dgm:pt>
    <dgm:pt modelId="{0ADD6F6C-EC1F-4656-A241-14DCEDBD09A1}">
      <dgm:prSet/>
      <dgm:spPr/>
      <dgm:t>
        <a:bodyPr/>
        <a:lstStyle/>
        <a:p>
          <a:pPr rtl="0"/>
          <a:r>
            <a:rPr lang="de-DE" dirty="0"/>
            <a:t>Äquivalenzbeziehungen </a:t>
          </a:r>
        </a:p>
      </dgm:t>
    </dgm:pt>
    <dgm:pt modelId="{79CC7116-A753-4D8D-A73A-8B2B274B25E5}" type="parTrans" cxnId="{655D35DA-2D04-481D-AA72-63F1E69330E5}">
      <dgm:prSet/>
      <dgm:spPr/>
      <dgm:t>
        <a:bodyPr/>
        <a:lstStyle/>
        <a:p>
          <a:endParaRPr lang="de-DE"/>
        </a:p>
      </dgm:t>
    </dgm:pt>
    <dgm:pt modelId="{8112D92A-99C9-4ED1-9B3D-D8BBB0D9D2EC}" type="sibTrans" cxnId="{655D35DA-2D04-481D-AA72-63F1E69330E5}">
      <dgm:prSet/>
      <dgm:spPr/>
      <dgm:t>
        <a:bodyPr/>
        <a:lstStyle/>
        <a:p>
          <a:endParaRPr lang="de-DE"/>
        </a:p>
      </dgm:t>
    </dgm:pt>
    <dgm:pt modelId="{5D70FF49-C8EC-4E86-BF27-BF9F91FE4431}">
      <dgm:prSet/>
      <dgm:spPr/>
      <dgm:t>
        <a:bodyPr/>
        <a:lstStyle/>
        <a:p>
          <a:pPr rtl="0"/>
          <a:r>
            <a:rPr lang="de-DE" i="1"/>
            <a:t>Volläquivalenz</a:t>
          </a:r>
          <a:endParaRPr lang="de-DE"/>
        </a:p>
      </dgm:t>
    </dgm:pt>
    <dgm:pt modelId="{36066614-3BC2-4262-B361-1DF8CBA43521}" type="parTrans" cxnId="{361B3AFD-63F6-4E9C-BB29-2E44E8645416}">
      <dgm:prSet/>
      <dgm:spPr/>
      <dgm:t>
        <a:bodyPr/>
        <a:lstStyle/>
        <a:p>
          <a:endParaRPr lang="de-DE"/>
        </a:p>
      </dgm:t>
    </dgm:pt>
    <dgm:pt modelId="{0BA4FD3C-CB42-4B1B-8AC2-68BBD47A2FDE}" type="sibTrans" cxnId="{361B3AFD-63F6-4E9C-BB29-2E44E8645416}">
      <dgm:prSet/>
      <dgm:spPr/>
      <dgm:t>
        <a:bodyPr/>
        <a:lstStyle/>
        <a:p>
          <a:endParaRPr lang="de-DE"/>
        </a:p>
      </dgm:t>
    </dgm:pt>
    <dgm:pt modelId="{A84ADF1E-EA6E-48AA-8F9B-79500A65424B}">
      <dgm:prSet/>
      <dgm:spPr/>
      <dgm:t>
        <a:bodyPr/>
        <a:lstStyle/>
        <a:p>
          <a:pPr rtl="0"/>
          <a:r>
            <a:rPr lang="de-DE" i="1" dirty="0"/>
            <a:t>Teiläquivalenz</a:t>
          </a:r>
          <a:endParaRPr lang="de-DE" dirty="0"/>
        </a:p>
      </dgm:t>
    </dgm:pt>
    <dgm:pt modelId="{25367494-C913-489E-BAAD-34335F52B012}" type="parTrans" cxnId="{2C8F6EE1-7B46-4744-9F87-3E44138B8826}">
      <dgm:prSet/>
      <dgm:spPr/>
      <dgm:t>
        <a:bodyPr/>
        <a:lstStyle/>
        <a:p>
          <a:endParaRPr lang="de-DE"/>
        </a:p>
      </dgm:t>
    </dgm:pt>
    <dgm:pt modelId="{1103A10D-87EF-4A49-B3C3-4D04826971B8}" type="sibTrans" cxnId="{2C8F6EE1-7B46-4744-9F87-3E44138B8826}">
      <dgm:prSet/>
      <dgm:spPr/>
      <dgm:t>
        <a:bodyPr/>
        <a:lstStyle/>
        <a:p>
          <a:endParaRPr lang="de-DE"/>
        </a:p>
      </dgm:t>
    </dgm:pt>
    <dgm:pt modelId="{9CED1808-E44D-4AE3-8571-13297987C895}">
      <dgm:prSet/>
      <dgm:spPr/>
      <dgm:t>
        <a:bodyPr/>
        <a:lstStyle/>
        <a:p>
          <a:pPr rtl="0"/>
          <a:r>
            <a:rPr lang="de-DE" i="1"/>
            <a:t>Nulläquivalenz</a:t>
          </a:r>
          <a:endParaRPr lang="de-DE"/>
        </a:p>
      </dgm:t>
    </dgm:pt>
    <dgm:pt modelId="{41A28511-CC76-47B3-9BCA-83206DB7D599}" type="parTrans" cxnId="{B38CAB74-1321-4268-87BB-CB0A388B8CA4}">
      <dgm:prSet/>
      <dgm:spPr/>
      <dgm:t>
        <a:bodyPr/>
        <a:lstStyle/>
        <a:p>
          <a:endParaRPr lang="de-DE"/>
        </a:p>
      </dgm:t>
    </dgm:pt>
    <dgm:pt modelId="{719DFAB4-4179-4108-8F41-B213977A2DF0}" type="sibTrans" cxnId="{B38CAB74-1321-4268-87BB-CB0A388B8CA4}">
      <dgm:prSet/>
      <dgm:spPr/>
      <dgm:t>
        <a:bodyPr/>
        <a:lstStyle/>
        <a:p>
          <a:endParaRPr lang="de-DE"/>
        </a:p>
      </dgm:t>
    </dgm:pt>
    <dgm:pt modelId="{54DB9EC2-0CAD-45FA-8410-E8B949713FA8}" type="pres">
      <dgm:prSet presAssocID="{0731F7CD-2AF7-489B-B4FD-2DF13100BDD1}" presName="hierChild1" presStyleCnt="0">
        <dgm:presLayoutVars>
          <dgm:orgChart val="1"/>
          <dgm:chPref val="1"/>
          <dgm:dir/>
          <dgm:animOne val="branch"/>
          <dgm:animLvl val="lvl"/>
          <dgm:resizeHandles/>
        </dgm:presLayoutVars>
      </dgm:prSet>
      <dgm:spPr/>
    </dgm:pt>
    <dgm:pt modelId="{A5095CAB-E088-405F-B153-5BB5FAD023AF}" type="pres">
      <dgm:prSet presAssocID="{0ADD6F6C-EC1F-4656-A241-14DCEDBD09A1}" presName="hierRoot1" presStyleCnt="0">
        <dgm:presLayoutVars>
          <dgm:hierBranch val="init"/>
        </dgm:presLayoutVars>
      </dgm:prSet>
      <dgm:spPr/>
    </dgm:pt>
    <dgm:pt modelId="{49581187-CA18-4C9C-8F99-128BE9B2C819}" type="pres">
      <dgm:prSet presAssocID="{0ADD6F6C-EC1F-4656-A241-14DCEDBD09A1}" presName="rootComposite1" presStyleCnt="0"/>
      <dgm:spPr/>
    </dgm:pt>
    <dgm:pt modelId="{0B903587-FCE4-4A4C-89A6-D2E9D13E87A3}" type="pres">
      <dgm:prSet presAssocID="{0ADD6F6C-EC1F-4656-A241-14DCEDBD09A1}" presName="rootText1" presStyleLbl="node0" presStyleIdx="0" presStyleCnt="1">
        <dgm:presLayoutVars>
          <dgm:chPref val="3"/>
        </dgm:presLayoutVars>
      </dgm:prSet>
      <dgm:spPr/>
    </dgm:pt>
    <dgm:pt modelId="{AB7B7625-C74C-4864-B356-629B00EDBCF3}" type="pres">
      <dgm:prSet presAssocID="{0ADD6F6C-EC1F-4656-A241-14DCEDBD09A1}" presName="rootConnector1" presStyleLbl="node1" presStyleIdx="0" presStyleCnt="0"/>
      <dgm:spPr/>
    </dgm:pt>
    <dgm:pt modelId="{BCD68B24-B52C-458E-A5B0-7B979042F8C2}" type="pres">
      <dgm:prSet presAssocID="{0ADD6F6C-EC1F-4656-A241-14DCEDBD09A1}" presName="hierChild2" presStyleCnt="0"/>
      <dgm:spPr/>
    </dgm:pt>
    <dgm:pt modelId="{A0281DB7-4A1F-4A14-85D2-6EA2B7C2914C}" type="pres">
      <dgm:prSet presAssocID="{36066614-3BC2-4262-B361-1DF8CBA43521}" presName="Name37" presStyleLbl="parChTrans1D2" presStyleIdx="0" presStyleCnt="3"/>
      <dgm:spPr/>
    </dgm:pt>
    <dgm:pt modelId="{04986FB0-F42F-4A3E-95B3-F35BB1B01FE2}" type="pres">
      <dgm:prSet presAssocID="{5D70FF49-C8EC-4E86-BF27-BF9F91FE4431}" presName="hierRoot2" presStyleCnt="0">
        <dgm:presLayoutVars>
          <dgm:hierBranch val="init"/>
        </dgm:presLayoutVars>
      </dgm:prSet>
      <dgm:spPr/>
    </dgm:pt>
    <dgm:pt modelId="{20AB0AF8-8B9C-4274-83D5-7E469242A27A}" type="pres">
      <dgm:prSet presAssocID="{5D70FF49-C8EC-4E86-BF27-BF9F91FE4431}" presName="rootComposite" presStyleCnt="0"/>
      <dgm:spPr/>
    </dgm:pt>
    <dgm:pt modelId="{4DDFEB12-4164-43E8-BA5E-571C48C6BD70}" type="pres">
      <dgm:prSet presAssocID="{5D70FF49-C8EC-4E86-BF27-BF9F91FE4431}" presName="rootText" presStyleLbl="node2" presStyleIdx="0" presStyleCnt="3">
        <dgm:presLayoutVars>
          <dgm:chPref val="3"/>
        </dgm:presLayoutVars>
      </dgm:prSet>
      <dgm:spPr/>
    </dgm:pt>
    <dgm:pt modelId="{41838EE6-B366-4B9A-A167-1682E670D515}" type="pres">
      <dgm:prSet presAssocID="{5D70FF49-C8EC-4E86-BF27-BF9F91FE4431}" presName="rootConnector" presStyleLbl="node2" presStyleIdx="0" presStyleCnt="3"/>
      <dgm:spPr/>
    </dgm:pt>
    <dgm:pt modelId="{9CDCCF47-D366-4646-B5BB-C1D75D1B049C}" type="pres">
      <dgm:prSet presAssocID="{5D70FF49-C8EC-4E86-BF27-BF9F91FE4431}" presName="hierChild4" presStyleCnt="0"/>
      <dgm:spPr/>
    </dgm:pt>
    <dgm:pt modelId="{C9F197F3-D956-4A30-A273-A6ECD5984CBC}" type="pres">
      <dgm:prSet presAssocID="{5D70FF49-C8EC-4E86-BF27-BF9F91FE4431}" presName="hierChild5" presStyleCnt="0"/>
      <dgm:spPr/>
    </dgm:pt>
    <dgm:pt modelId="{918BAAC9-D2D0-46A3-957F-2515220F1C56}" type="pres">
      <dgm:prSet presAssocID="{25367494-C913-489E-BAAD-34335F52B012}" presName="Name37" presStyleLbl="parChTrans1D2" presStyleIdx="1" presStyleCnt="3"/>
      <dgm:spPr/>
    </dgm:pt>
    <dgm:pt modelId="{14D675F5-7BF4-456C-80EF-2EB220343ACB}" type="pres">
      <dgm:prSet presAssocID="{A84ADF1E-EA6E-48AA-8F9B-79500A65424B}" presName="hierRoot2" presStyleCnt="0">
        <dgm:presLayoutVars>
          <dgm:hierBranch val="init"/>
        </dgm:presLayoutVars>
      </dgm:prSet>
      <dgm:spPr/>
    </dgm:pt>
    <dgm:pt modelId="{EEA1B552-C310-4AEE-9033-C505CE44217F}" type="pres">
      <dgm:prSet presAssocID="{A84ADF1E-EA6E-48AA-8F9B-79500A65424B}" presName="rootComposite" presStyleCnt="0"/>
      <dgm:spPr/>
    </dgm:pt>
    <dgm:pt modelId="{A55123BC-E8F1-4FA8-91DB-D63418192481}" type="pres">
      <dgm:prSet presAssocID="{A84ADF1E-EA6E-48AA-8F9B-79500A65424B}" presName="rootText" presStyleLbl="node2" presStyleIdx="1" presStyleCnt="3">
        <dgm:presLayoutVars>
          <dgm:chPref val="3"/>
        </dgm:presLayoutVars>
      </dgm:prSet>
      <dgm:spPr/>
    </dgm:pt>
    <dgm:pt modelId="{B4153E6A-EDD3-4D94-AA00-64C12EA47A30}" type="pres">
      <dgm:prSet presAssocID="{A84ADF1E-EA6E-48AA-8F9B-79500A65424B}" presName="rootConnector" presStyleLbl="node2" presStyleIdx="1" presStyleCnt="3"/>
      <dgm:spPr/>
    </dgm:pt>
    <dgm:pt modelId="{E47A70D3-CDB8-4F6F-86D9-153509F6DBCF}" type="pres">
      <dgm:prSet presAssocID="{A84ADF1E-EA6E-48AA-8F9B-79500A65424B}" presName="hierChild4" presStyleCnt="0"/>
      <dgm:spPr/>
    </dgm:pt>
    <dgm:pt modelId="{40314D43-5DFA-4734-818F-9C6C9BC98D52}" type="pres">
      <dgm:prSet presAssocID="{A84ADF1E-EA6E-48AA-8F9B-79500A65424B}" presName="hierChild5" presStyleCnt="0"/>
      <dgm:spPr/>
    </dgm:pt>
    <dgm:pt modelId="{9B7DD9C9-3FF1-47E8-9BA3-2DEB0934B2B3}" type="pres">
      <dgm:prSet presAssocID="{41A28511-CC76-47B3-9BCA-83206DB7D599}" presName="Name37" presStyleLbl="parChTrans1D2" presStyleIdx="2" presStyleCnt="3"/>
      <dgm:spPr/>
    </dgm:pt>
    <dgm:pt modelId="{7F4E5EF9-9066-4F39-A013-BF4041F0CA5D}" type="pres">
      <dgm:prSet presAssocID="{9CED1808-E44D-4AE3-8571-13297987C895}" presName="hierRoot2" presStyleCnt="0">
        <dgm:presLayoutVars>
          <dgm:hierBranch val="init"/>
        </dgm:presLayoutVars>
      </dgm:prSet>
      <dgm:spPr/>
    </dgm:pt>
    <dgm:pt modelId="{0975FDF1-A97D-43A8-B9EA-575CC9B143AE}" type="pres">
      <dgm:prSet presAssocID="{9CED1808-E44D-4AE3-8571-13297987C895}" presName="rootComposite" presStyleCnt="0"/>
      <dgm:spPr/>
    </dgm:pt>
    <dgm:pt modelId="{A6962E29-E194-4D1D-A11F-5C691709ABDC}" type="pres">
      <dgm:prSet presAssocID="{9CED1808-E44D-4AE3-8571-13297987C895}" presName="rootText" presStyleLbl="node2" presStyleIdx="2" presStyleCnt="3">
        <dgm:presLayoutVars>
          <dgm:chPref val="3"/>
        </dgm:presLayoutVars>
      </dgm:prSet>
      <dgm:spPr/>
    </dgm:pt>
    <dgm:pt modelId="{64E82DE2-FF31-4534-A03A-93AA0620E37F}" type="pres">
      <dgm:prSet presAssocID="{9CED1808-E44D-4AE3-8571-13297987C895}" presName="rootConnector" presStyleLbl="node2" presStyleIdx="2" presStyleCnt="3"/>
      <dgm:spPr/>
    </dgm:pt>
    <dgm:pt modelId="{4F4A433A-50E3-4B9C-A089-E9018FF3F7BD}" type="pres">
      <dgm:prSet presAssocID="{9CED1808-E44D-4AE3-8571-13297987C895}" presName="hierChild4" presStyleCnt="0"/>
      <dgm:spPr/>
    </dgm:pt>
    <dgm:pt modelId="{AF9B5F41-D95F-4D16-8CD4-2974A8211B9B}" type="pres">
      <dgm:prSet presAssocID="{9CED1808-E44D-4AE3-8571-13297987C895}" presName="hierChild5" presStyleCnt="0"/>
      <dgm:spPr/>
    </dgm:pt>
    <dgm:pt modelId="{D697D1DA-5954-42AC-8410-5BBBFCF4321A}" type="pres">
      <dgm:prSet presAssocID="{0ADD6F6C-EC1F-4656-A241-14DCEDBD09A1}" presName="hierChild3" presStyleCnt="0"/>
      <dgm:spPr/>
    </dgm:pt>
  </dgm:ptLst>
  <dgm:cxnLst>
    <dgm:cxn modelId="{7D9FD105-D68F-4EC4-BC3F-718384E63DC7}" type="presOf" srcId="{5D70FF49-C8EC-4E86-BF27-BF9F91FE4431}" destId="{4DDFEB12-4164-43E8-BA5E-571C48C6BD70}" srcOrd="0" destOrd="0" presId="urn:microsoft.com/office/officeart/2005/8/layout/orgChart1"/>
    <dgm:cxn modelId="{D441290B-C719-4111-870B-800A3A468BE7}" type="presOf" srcId="{5D70FF49-C8EC-4E86-BF27-BF9F91FE4431}" destId="{41838EE6-B366-4B9A-A167-1682E670D515}" srcOrd="1" destOrd="0" presId="urn:microsoft.com/office/officeart/2005/8/layout/orgChart1"/>
    <dgm:cxn modelId="{F7DB6028-861E-4A62-ADF6-C2D954423F2A}" type="presOf" srcId="{9CED1808-E44D-4AE3-8571-13297987C895}" destId="{A6962E29-E194-4D1D-A11F-5C691709ABDC}" srcOrd="0" destOrd="0" presId="urn:microsoft.com/office/officeart/2005/8/layout/orgChart1"/>
    <dgm:cxn modelId="{ABD15A36-0245-468E-8E59-3F7BB6BB54CE}" type="presOf" srcId="{A84ADF1E-EA6E-48AA-8F9B-79500A65424B}" destId="{B4153E6A-EDD3-4D94-AA00-64C12EA47A30}" srcOrd="1" destOrd="0" presId="urn:microsoft.com/office/officeart/2005/8/layout/orgChart1"/>
    <dgm:cxn modelId="{66AC3841-8118-4BFD-BC5E-95C2D29DFE22}" type="presOf" srcId="{41A28511-CC76-47B3-9BCA-83206DB7D599}" destId="{9B7DD9C9-3FF1-47E8-9BA3-2DEB0934B2B3}" srcOrd="0" destOrd="0" presId="urn:microsoft.com/office/officeart/2005/8/layout/orgChart1"/>
    <dgm:cxn modelId="{7F19F84F-4866-42B8-95DE-BC303026211D}" type="presOf" srcId="{0ADD6F6C-EC1F-4656-A241-14DCEDBD09A1}" destId="{AB7B7625-C74C-4864-B356-629B00EDBCF3}" srcOrd="1" destOrd="0" presId="urn:microsoft.com/office/officeart/2005/8/layout/orgChart1"/>
    <dgm:cxn modelId="{2EF2B672-3E4B-4B39-9BAB-3078F956C542}" type="presOf" srcId="{36066614-3BC2-4262-B361-1DF8CBA43521}" destId="{A0281DB7-4A1F-4A14-85D2-6EA2B7C2914C}" srcOrd="0" destOrd="0" presId="urn:microsoft.com/office/officeart/2005/8/layout/orgChart1"/>
    <dgm:cxn modelId="{B38CAB74-1321-4268-87BB-CB0A388B8CA4}" srcId="{0ADD6F6C-EC1F-4656-A241-14DCEDBD09A1}" destId="{9CED1808-E44D-4AE3-8571-13297987C895}" srcOrd="2" destOrd="0" parTransId="{41A28511-CC76-47B3-9BCA-83206DB7D599}" sibTransId="{719DFAB4-4179-4108-8F41-B213977A2DF0}"/>
    <dgm:cxn modelId="{A1EA3D92-8A6E-411E-B8F9-28C11BA29D85}" type="presOf" srcId="{A84ADF1E-EA6E-48AA-8F9B-79500A65424B}" destId="{A55123BC-E8F1-4FA8-91DB-D63418192481}" srcOrd="0" destOrd="0" presId="urn:microsoft.com/office/officeart/2005/8/layout/orgChart1"/>
    <dgm:cxn modelId="{D6133895-F218-472E-9699-A73E0283A0CC}" type="presOf" srcId="{0ADD6F6C-EC1F-4656-A241-14DCEDBD09A1}" destId="{0B903587-FCE4-4A4C-89A6-D2E9D13E87A3}" srcOrd="0" destOrd="0" presId="urn:microsoft.com/office/officeart/2005/8/layout/orgChart1"/>
    <dgm:cxn modelId="{845650C3-AABE-4E66-A73A-4D1110E1798A}" type="presOf" srcId="{0731F7CD-2AF7-489B-B4FD-2DF13100BDD1}" destId="{54DB9EC2-0CAD-45FA-8410-E8B949713FA8}" srcOrd="0" destOrd="0" presId="urn:microsoft.com/office/officeart/2005/8/layout/orgChart1"/>
    <dgm:cxn modelId="{4C76B5D5-1E10-41C3-83F9-C7283B71490F}" type="presOf" srcId="{25367494-C913-489E-BAAD-34335F52B012}" destId="{918BAAC9-D2D0-46A3-957F-2515220F1C56}" srcOrd="0" destOrd="0" presId="urn:microsoft.com/office/officeart/2005/8/layout/orgChart1"/>
    <dgm:cxn modelId="{655D35DA-2D04-481D-AA72-63F1E69330E5}" srcId="{0731F7CD-2AF7-489B-B4FD-2DF13100BDD1}" destId="{0ADD6F6C-EC1F-4656-A241-14DCEDBD09A1}" srcOrd="0" destOrd="0" parTransId="{79CC7116-A753-4D8D-A73A-8B2B274B25E5}" sibTransId="{8112D92A-99C9-4ED1-9B3D-D8BBB0D9D2EC}"/>
    <dgm:cxn modelId="{2C8F6EE1-7B46-4744-9F87-3E44138B8826}" srcId="{0ADD6F6C-EC1F-4656-A241-14DCEDBD09A1}" destId="{A84ADF1E-EA6E-48AA-8F9B-79500A65424B}" srcOrd="1" destOrd="0" parTransId="{25367494-C913-489E-BAAD-34335F52B012}" sibTransId="{1103A10D-87EF-4A49-B3C3-4D04826971B8}"/>
    <dgm:cxn modelId="{471A76E6-531C-480A-99FF-A1153C742D95}" type="presOf" srcId="{9CED1808-E44D-4AE3-8571-13297987C895}" destId="{64E82DE2-FF31-4534-A03A-93AA0620E37F}" srcOrd="1" destOrd="0" presId="urn:microsoft.com/office/officeart/2005/8/layout/orgChart1"/>
    <dgm:cxn modelId="{361B3AFD-63F6-4E9C-BB29-2E44E8645416}" srcId="{0ADD6F6C-EC1F-4656-A241-14DCEDBD09A1}" destId="{5D70FF49-C8EC-4E86-BF27-BF9F91FE4431}" srcOrd="0" destOrd="0" parTransId="{36066614-3BC2-4262-B361-1DF8CBA43521}" sibTransId="{0BA4FD3C-CB42-4B1B-8AC2-68BBD47A2FDE}"/>
    <dgm:cxn modelId="{EDE28C7D-34FD-492C-BDD5-1F0B3BAE8C2E}" type="presParOf" srcId="{54DB9EC2-0CAD-45FA-8410-E8B949713FA8}" destId="{A5095CAB-E088-405F-B153-5BB5FAD023AF}" srcOrd="0" destOrd="0" presId="urn:microsoft.com/office/officeart/2005/8/layout/orgChart1"/>
    <dgm:cxn modelId="{FA4264FA-F9C7-4591-A23B-7DE18FAC9099}" type="presParOf" srcId="{A5095CAB-E088-405F-B153-5BB5FAD023AF}" destId="{49581187-CA18-4C9C-8F99-128BE9B2C819}" srcOrd="0" destOrd="0" presId="urn:microsoft.com/office/officeart/2005/8/layout/orgChart1"/>
    <dgm:cxn modelId="{9701B5A2-6CB4-4B5D-AF38-AF3806117AB3}" type="presParOf" srcId="{49581187-CA18-4C9C-8F99-128BE9B2C819}" destId="{0B903587-FCE4-4A4C-89A6-D2E9D13E87A3}" srcOrd="0" destOrd="0" presId="urn:microsoft.com/office/officeart/2005/8/layout/orgChart1"/>
    <dgm:cxn modelId="{792B36F0-6CE5-4483-97F7-C04491E19662}" type="presParOf" srcId="{49581187-CA18-4C9C-8F99-128BE9B2C819}" destId="{AB7B7625-C74C-4864-B356-629B00EDBCF3}" srcOrd="1" destOrd="0" presId="urn:microsoft.com/office/officeart/2005/8/layout/orgChart1"/>
    <dgm:cxn modelId="{44F9D54B-E58F-4DC7-9A39-4F180C94EB8D}" type="presParOf" srcId="{A5095CAB-E088-405F-B153-5BB5FAD023AF}" destId="{BCD68B24-B52C-458E-A5B0-7B979042F8C2}" srcOrd="1" destOrd="0" presId="urn:microsoft.com/office/officeart/2005/8/layout/orgChart1"/>
    <dgm:cxn modelId="{4CDEBDA8-2F0B-4269-AE65-5F6F4EF86CCE}" type="presParOf" srcId="{BCD68B24-B52C-458E-A5B0-7B979042F8C2}" destId="{A0281DB7-4A1F-4A14-85D2-6EA2B7C2914C}" srcOrd="0" destOrd="0" presId="urn:microsoft.com/office/officeart/2005/8/layout/orgChart1"/>
    <dgm:cxn modelId="{F07C77E4-7689-4379-B8B6-1820118FB205}" type="presParOf" srcId="{BCD68B24-B52C-458E-A5B0-7B979042F8C2}" destId="{04986FB0-F42F-4A3E-95B3-F35BB1B01FE2}" srcOrd="1" destOrd="0" presId="urn:microsoft.com/office/officeart/2005/8/layout/orgChart1"/>
    <dgm:cxn modelId="{EE1D98B9-B4F0-4BF0-A9BF-8AC4B6DA2B49}" type="presParOf" srcId="{04986FB0-F42F-4A3E-95B3-F35BB1B01FE2}" destId="{20AB0AF8-8B9C-4274-83D5-7E469242A27A}" srcOrd="0" destOrd="0" presId="urn:microsoft.com/office/officeart/2005/8/layout/orgChart1"/>
    <dgm:cxn modelId="{2748C6AA-2244-41DF-B609-9AC933964CA8}" type="presParOf" srcId="{20AB0AF8-8B9C-4274-83D5-7E469242A27A}" destId="{4DDFEB12-4164-43E8-BA5E-571C48C6BD70}" srcOrd="0" destOrd="0" presId="urn:microsoft.com/office/officeart/2005/8/layout/orgChart1"/>
    <dgm:cxn modelId="{5544F392-E10F-47DA-87C2-73CBC9194FF7}" type="presParOf" srcId="{20AB0AF8-8B9C-4274-83D5-7E469242A27A}" destId="{41838EE6-B366-4B9A-A167-1682E670D515}" srcOrd="1" destOrd="0" presId="urn:microsoft.com/office/officeart/2005/8/layout/orgChart1"/>
    <dgm:cxn modelId="{8A9C46E5-A8A4-441F-81B1-446165A40F2A}" type="presParOf" srcId="{04986FB0-F42F-4A3E-95B3-F35BB1B01FE2}" destId="{9CDCCF47-D366-4646-B5BB-C1D75D1B049C}" srcOrd="1" destOrd="0" presId="urn:microsoft.com/office/officeart/2005/8/layout/orgChart1"/>
    <dgm:cxn modelId="{B8449F26-E91B-4A47-BD2E-CB79D731441A}" type="presParOf" srcId="{04986FB0-F42F-4A3E-95B3-F35BB1B01FE2}" destId="{C9F197F3-D956-4A30-A273-A6ECD5984CBC}" srcOrd="2" destOrd="0" presId="urn:microsoft.com/office/officeart/2005/8/layout/orgChart1"/>
    <dgm:cxn modelId="{B8ACA9CD-D64E-4613-9ACF-FBE8E45E4E32}" type="presParOf" srcId="{BCD68B24-B52C-458E-A5B0-7B979042F8C2}" destId="{918BAAC9-D2D0-46A3-957F-2515220F1C56}" srcOrd="2" destOrd="0" presId="urn:microsoft.com/office/officeart/2005/8/layout/orgChart1"/>
    <dgm:cxn modelId="{2D67FB52-3D8E-43C3-BC3F-739E4A547183}" type="presParOf" srcId="{BCD68B24-B52C-458E-A5B0-7B979042F8C2}" destId="{14D675F5-7BF4-456C-80EF-2EB220343ACB}" srcOrd="3" destOrd="0" presId="urn:microsoft.com/office/officeart/2005/8/layout/orgChart1"/>
    <dgm:cxn modelId="{3CEDB0AA-B920-49C5-820D-B860E3EBBEA0}" type="presParOf" srcId="{14D675F5-7BF4-456C-80EF-2EB220343ACB}" destId="{EEA1B552-C310-4AEE-9033-C505CE44217F}" srcOrd="0" destOrd="0" presId="urn:microsoft.com/office/officeart/2005/8/layout/orgChart1"/>
    <dgm:cxn modelId="{7D916656-80D1-4FD1-ABD9-95C7F3AC0B10}" type="presParOf" srcId="{EEA1B552-C310-4AEE-9033-C505CE44217F}" destId="{A55123BC-E8F1-4FA8-91DB-D63418192481}" srcOrd="0" destOrd="0" presId="urn:microsoft.com/office/officeart/2005/8/layout/orgChart1"/>
    <dgm:cxn modelId="{21BDC938-D528-4CC0-805E-4C123AE83CC6}" type="presParOf" srcId="{EEA1B552-C310-4AEE-9033-C505CE44217F}" destId="{B4153E6A-EDD3-4D94-AA00-64C12EA47A30}" srcOrd="1" destOrd="0" presId="urn:microsoft.com/office/officeart/2005/8/layout/orgChart1"/>
    <dgm:cxn modelId="{5D7492B7-7B30-49CB-959D-AFE86F994380}" type="presParOf" srcId="{14D675F5-7BF4-456C-80EF-2EB220343ACB}" destId="{E47A70D3-CDB8-4F6F-86D9-153509F6DBCF}" srcOrd="1" destOrd="0" presId="urn:microsoft.com/office/officeart/2005/8/layout/orgChart1"/>
    <dgm:cxn modelId="{E79CBBB5-8E46-461E-BC08-517DFAECC2B4}" type="presParOf" srcId="{14D675F5-7BF4-456C-80EF-2EB220343ACB}" destId="{40314D43-5DFA-4734-818F-9C6C9BC98D52}" srcOrd="2" destOrd="0" presId="urn:microsoft.com/office/officeart/2005/8/layout/orgChart1"/>
    <dgm:cxn modelId="{E36F3B3A-EF54-4C61-B6F3-4CF7E00C1138}" type="presParOf" srcId="{BCD68B24-B52C-458E-A5B0-7B979042F8C2}" destId="{9B7DD9C9-3FF1-47E8-9BA3-2DEB0934B2B3}" srcOrd="4" destOrd="0" presId="urn:microsoft.com/office/officeart/2005/8/layout/orgChart1"/>
    <dgm:cxn modelId="{EF514FAE-B011-4A5A-8223-5865D998652A}" type="presParOf" srcId="{BCD68B24-B52C-458E-A5B0-7B979042F8C2}" destId="{7F4E5EF9-9066-4F39-A013-BF4041F0CA5D}" srcOrd="5" destOrd="0" presId="urn:microsoft.com/office/officeart/2005/8/layout/orgChart1"/>
    <dgm:cxn modelId="{F4C13886-E395-4B1B-852B-A3B059C3E83C}" type="presParOf" srcId="{7F4E5EF9-9066-4F39-A013-BF4041F0CA5D}" destId="{0975FDF1-A97D-43A8-B9EA-575CC9B143AE}" srcOrd="0" destOrd="0" presId="urn:microsoft.com/office/officeart/2005/8/layout/orgChart1"/>
    <dgm:cxn modelId="{A4B40BF9-647B-487C-B322-871C62ABA7ED}" type="presParOf" srcId="{0975FDF1-A97D-43A8-B9EA-575CC9B143AE}" destId="{A6962E29-E194-4D1D-A11F-5C691709ABDC}" srcOrd="0" destOrd="0" presId="urn:microsoft.com/office/officeart/2005/8/layout/orgChart1"/>
    <dgm:cxn modelId="{E3B19926-4E83-4C0F-B9D5-B46F8564922C}" type="presParOf" srcId="{0975FDF1-A97D-43A8-B9EA-575CC9B143AE}" destId="{64E82DE2-FF31-4534-A03A-93AA0620E37F}" srcOrd="1" destOrd="0" presId="urn:microsoft.com/office/officeart/2005/8/layout/orgChart1"/>
    <dgm:cxn modelId="{E2FF1833-8C86-432E-AB9A-5EE5E03E8E7B}" type="presParOf" srcId="{7F4E5EF9-9066-4F39-A013-BF4041F0CA5D}" destId="{4F4A433A-50E3-4B9C-A089-E9018FF3F7BD}" srcOrd="1" destOrd="0" presId="urn:microsoft.com/office/officeart/2005/8/layout/orgChart1"/>
    <dgm:cxn modelId="{2C0AD390-57ED-40FB-832A-92FD4FE107D7}" type="presParOf" srcId="{7F4E5EF9-9066-4F39-A013-BF4041F0CA5D}" destId="{AF9B5F41-D95F-4D16-8CD4-2974A8211B9B}" srcOrd="2" destOrd="0" presId="urn:microsoft.com/office/officeart/2005/8/layout/orgChart1"/>
    <dgm:cxn modelId="{E448FBE8-D959-4F70-AF3E-19701CB5F899}" type="presParOf" srcId="{A5095CAB-E088-405F-B153-5BB5FAD023AF}" destId="{D697D1DA-5954-42AC-8410-5BBBFCF432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8E2C15-8EE3-4259-9494-B5420A92BF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DD7271A8-6C49-4B5D-AFD4-2DD11E887AE2}">
      <dgm:prSet custT="1"/>
      <dgm:spPr/>
      <dgm:t>
        <a:bodyPr/>
        <a:lstStyle/>
        <a:p>
          <a:pPr rtl="0"/>
          <a:r>
            <a:rPr lang="de-DE" sz="2400" dirty="0"/>
            <a:t>Kriterien des interlingualen Vergleichs</a:t>
          </a:r>
        </a:p>
      </dgm:t>
    </dgm:pt>
    <dgm:pt modelId="{66E7505F-4FD7-4AD2-B2E1-CE005D1486E6}" type="parTrans" cxnId="{EE1C01A7-A829-4667-B5DC-B43698985907}">
      <dgm:prSet/>
      <dgm:spPr/>
      <dgm:t>
        <a:bodyPr/>
        <a:lstStyle/>
        <a:p>
          <a:endParaRPr lang="de-DE"/>
        </a:p>
      </dgm:t>
    </dgm:pt>
    <dgm:pt modelId="{BE5BA1E6-765F-4C35-9960-F3A8E4E8035B}" type="sibTrans" cxnId="{EE1C01A7-A829-4667-B5DC-B43698985907}">
      <dgm:prSet/>
      <dgm:spPr/>
      <dgm:t>
        <a:bodyPr/>
        <a:lstStyle/>
        <a:p>
          <a:endParaRPr lang="de-DE"/>
        </a:p>
      </dgm:t>
    </dgm:pt>
    <dgm:pt modelId="{8CF872CE-CDB8-472D-B4B7-7E25D0F92380}">
      <dgm:prSet custT="1"/>
      <dgm:spPr/>
      <dgm:t>
        <a:bodyPr/>
        <a:lstStyle/>
        <a:p>
          <a:pPr rtl="0"/>
          <a:r>
            <a:rPr lang="de-DE" sz="2000" kern="1200" dirty="0">
              <a:solidFill>
                <a:schemeClr val="tx2"/>
              </a:solidFill>
              <a:latin typeface="+mn-lt"/>
              <a:ea typeface="+mn-ea"/>
              <a:cs typeface="+mn-cs"/>
            </a:rPr>
            <a:t>semantischer Aspekt</a:t>
          </a:r>
        </a:p>
      </dgm:t>
    </dgm:pt>
    <dgm:pt modelId="{066C9E6A-B23C-4E4D-A8D0-E73BE7F81366}" type="parTrans" cxnId="{40336B44-705F-407E-95BA-482AAD60FA71}">
      <dgm:prSet/>
      <dgm:spPr/>
      <dgm:t>
        <a:bodyPr/>
        <a:lstStyle/>
        <a:p>
          <a:endParaRPr lang="de-DE"/>
        </a:p>
      </dgm:t>
    </dgm:pt>
    <dgm:pt modelId="{687DE7F5-9B00-4BDA-A8F6-F06F0D3C23FA}" type="sibTrans" cxnId="{40336B44-705F-407E-95BA-482AAD60FA71}">
      <dgm:prSet/>
      <dgm:spPr/>
      <dgm:t>
        <a:bodyPr/>
        <a:lstStyle/>
        <a:p>
          <a:endParaRPr lang="de-DE"/>
        </a:p>
      </dgm:t>
    </dgm:pt>
    <dgm:pt modelId="{141A3EF5-8AE8-4B1A-984C-2E997788EF9A}">
      <dgm:prSet custT="1"/>
      <dgm:spPr/>
      <dgm:t>
        <a:bodyPr/>
        <a:lstStyle/>
        <a:p>
          <a:pPr rtl="0"/>
          <a:r>
            <a:rPr lang="de-DE" sz="2000" kern="1200" dirty="0">
              <a:solidFill>
                <a:schemeClr val="tx2"/>
              </a:solidFill>
              <a:latin typeface="+mn-lt"/>
              <a:ea typeface="+mn-ea"/>
              <a:cs typeface="+mn-cs"/>
            </a:rPr>
            <a:t>denotative (phraseologische) Bedeutung</a:t>
          </a:r>
        </a:p>
      </dgm:t>
    </dgm:pt>
    <dgm:pt modelId="{4135A96E-2376-487E-B26F-A0C22FA9F53B}" type="parTrans" cxnId="{9CE7A462-1B5C-4A24-AE68-F25F86FBD374}">
      <dgm:prSet/>
      <dgm:spPr/>
      <dgm:t>
        <a:bodyPr/>
        <a:lstStyle/>
        <a:p>
          <a:endParaRPr lang="de-DE"/>
        </a:p>
      </dgm:t>
    </dgm:pt>
    <dgm:pt modelId="{55F631B1-850B-451E-80C8-CF2D363F6ADD}" type="sibTrans" cxnId="{9CE7A462-1B5C-4A24-AE68-F25F86FBD374}">
      <dgm:prSet/>
      <dgm:spPr/>
      <dgm:t>
        <a:bodyPr/>
        <a:lstStyle/>
        <a:p>
          <a:endParaRPr lang="de-DE"/>
        </a:p>
      </dgm:t>
    </dgm:pt>
    <dgm:pt modelId="{B9E49000-62BB-44CD-8E48-BDF3984D7194}">
      <dgm:prSet custT="1"/>
      <dgm:spPr/>
      <dgm:t>
        <a:bodyPr/>
        <a:lstStyle/>
        <a:p>
          <a:pPr rtl="0"/>
          <a:r>
            <a:rPr lang="de-DE" sz="2000" kern="1200" dirty="0">
              <a:solidFill>
                <a:schemeClr val="tx2"/>
              </a:solidFill>
              <a:latin typeface="+mn-lt"/>
              <a:ea typeface="+mn-ea"/>
              <a:cs typeface="+mn-cs"/>
            </a:rPr>
            <a:t>wörtliche Bedeutung</a:t>
          </a:r>
        </a:p>
      </dgm:t>
    </dgm:pt>
    <dgm:pt modelId="{FEDEFFE3-E73F-4FDA-9DC2-2304C53F02B5}" type="parTrans" cxnId="{6CAEC89E-EFE7-41AA-B4B1-E3310BA6892D}">
      <dgm:prSet/>
      <dgm:spPr/>
      <dgm:t>
        <a:bodyPr/>
        <a:lstStyle/>
        <a:p>
          <a:endParaRPr lang="de-DE"/>
        </a:p>
      </dgm:t>
    </dgm:pt>
    <dgm:pt modelId="{E4B1C2F6-AAA1-4984-BE40-416032B73D04}" type="sibTrans" cxnId="{6CAEC89E-EFE7-41AA-B4B1-E3310BA6892D}">
      <dgm:prSet/>
      <dgm:spPr/>
      <dgm:t>
        <a:bodyPr/>
        <a:lstStyle/>
        <a:p>
          <a:endParaRPr lang="de-DE"/>
        </a:p>
      </dgm:t>
    </dgm:pt>
    <dgm:pt modelId="{BF775203-813E-42CF-BBF6-B13ED431CE8D}">
      <dgm:prSet custT="1"/>
      <dgm:spPr/>
      <dgm:t>
        <a:bodyPr/>
        <a:lstStyle/>
        <a:p>
          <a:pPr rtl="0"/>
          <a:r>
            <a:rPr lang="de-DE" sz="2000" kern="1200" dirty="0" err="1">
              <a:solidFill>
                <a:schemeClr val="tx2"/>
              </a:solidFill>
              <a:latin typeface="+mn-lt"/>
              <a:ea typeface="+mn-ea"/>
              <a:cs typeface="+mn-cs"/>
            </a:rPr>
            <a:t>Stilwert</a:t>
          </a:r>
          <a:endParaRPr lang="de-DE" sz="2000" kern="1200" dirty="0">
            <a:solidFill>
              <a:schemeClr val="tx2"/>
            </a:solidFill>
            <a:latin typeface="+mn-lt"/>
            <a:ea typeface="+mn-ea"/>
            <a:cs typeface="+mn-cs"/>
          </a:endParaRPr>
        </a:p>
      </dgm:t>
    </dgm:pt>
    <dgm:pt modelId="{021344EB-74D6-4C07-83A7-EE6E56AF7BDD}" type="parTrans" cxnId="{5B4633C5-8958-4E7B-A3D2-E332AFAF1144}">
      <dgm:prSet/>
      <dgm:spPr/>
      <dgm:t>
        <a:bodyPr/>
        <a:lstStyle/>
        <a:p>
          <a:endParaRPr lang="de-DE"/>
        </a:p>
      </dgm:t>
    </dgm:pt>
    <dgm:pt modelId="{641D67C4-B867-4AA8-9941-A4530DBC53A6}" type="sibTrans" cxnId="{5B4633C5-8958-4E7B-A3D2-E332AFAF1144}">
      <dgm:prSet/>
      <dgm:spPr/>
      <dgm:t>
        <a:bodyPr/>
        <a:lstStyle/>
        <a:p>
          <a:endParaRPr lang="de-DE"/>
        </a:p>
      </dgm:t>
    </dgm:pt>
    <dgm:pt modelId="{5642369C-B113-447B-89B4-A76B3BF6DCCF}">
      <dgm:prSet custT="1"/>
      <dgm:spPr/>
      <dgm:t>
        <a:bodyPr/>
        <a:lstStyle/>
        <a:p>
          <a:pPr rtl="0"/>
          <a:r>
            <a:rPr lang="de-DE" sz="2000" kern="1200" dirty="0">
              <a:solidFill>
                <a:schemeClr val="tx2"/>
              </a:solidFill>
              <a:latin typeface="+mn-lt"/>
              <a:ea typeface="+mn-ea"/>
              <a:cs typeface="+mn-cs"/>
            </a:rPr>
            <a:t>Struktur</a:t>
          </a:r>
        </a:p>
      </dgm:t>
    </dgm:pt>
    <dgm:pt modelId="{685A544E-61DD-434C-9937-0F83C3DD6203}" type="parTrans" cxnId="{BD23C98A-8417-40B7-9B17-BF1566530318}">
      <dgm:prSet/>
      <dgm:spPr/>
      <dgm:t>
        <a:bodyPr/>
        <a:lstStyle/>
        <a:p>
          <a:endParaRPr lang="de-DE"/>
        </a:p>
      </dgm:t>
    </dgm:pt>
    <dgm:pt modelId="{63AE6BE5-879A-4DB5-A3B5-BF2E2ABFE44F}" type="sibTrans" cxnId="{BD23C98A-8417-40B7-9B17-BF1566530318}">
      <dgm:prSet/>
      <dgm:spPr/>
      <dgm:t>
        <a:bodyPr/>
        <a:lstStyle/>
        <a:p>
          <a:endParaRPr lang="de-DE"/>
        </a:p>
      </dgm:t>
    </dgm:pt>
    <dgm:pt modelId="{D3C7DD33-F7F5-419F-93CA-E66E67670972}">
      <dgm:prSet custT="1"/>
      <dgm:spPr/>
      <dgm:t>
        <a:bodyPr/>
        <a:lstStyle/>
        <a:p>
          <a:pPr rtl="0"/>
          <a:endParaRPr lang="de-DE" sz="1800" kern="1200" dirty="0">
            <a:solidFill>
              <a:schemeClr val="tx2"/>
            </a:solidFill>
            <a:latin typeface="+mn-lt"/>
            <a:ea typeface="+mn-ea"/>
            <a:cs typeface="+mn-cs"/>
          </a:endParaRPr>
        </a:p>
      </dgm:t>
    </dgm:pt>
    <dgm:pt modelId="{6054FBB1-554E-4A58-948D-996D2DBA69EA}" type="parTrans" cxnId="{82D64C35-1FB2-401A-97FC-D28BFBF24ABB}">
      <dgm:prSet/>
      <dgm:spPr/>
    </dgm:pt>
    <dgm:pt modelId="{9F677FA4-84F9-4CF7-97B8-6234A8934FDB}" type="sibTrans" cxnId="{82D64C35-1FB2-401A-97FC-D28BFBF24ABB}">
      <dgm:prSet/>
      <dgm:spPr/>
    </dgm:pt>
    <dgm:pt modelId="{C08BE37C-1339-4A61-BA1B-E1D1EE7AADBC}" type="pres">
      <dgm:prSet presAssocID="{B58E2C15-8EE3-4259-9494-B5420A92BF4B}" presName="Name0" presStyleCnt="0">
        <dgm:presLayoutVars>
          <dgm:dir/>
          <dgm:animLvl val="lvl"/>
          <dgm:resizeHandles val="exact"/>
        </dgm:presLayoutVars>
      </dgm:prSet>
      <dgm:spPr/>
    </dgm:pt>
    <dgm:pt modelId="{78A0FA7A-301B-48CE-88FE-6F0030C37076}" type="pres">
      <dgm:prSet presAssocID="{DD7271A8-6C49-4B5D-AFD4-2DD11E887AE2}" presName="composite" presStyleCnt="0"/>
      <dgm:spPr/>
    </dgm:pt>
    <dgm:pt modelId="{975F4157-DFA2-417B-8967-9697E2FED2B0}" type="pres">
      <dgm:prSet presAssocID="{DD7271A8-6C49-4B5D-AFD4-2DD11E887AE2}" presName="parTx" presStyleLbl="alignNode1" presStyleIdx="0" presStyleCnt="1">
        <dgm:presLayoutVars>
          <dgm:chMax val="0"/>
          <dgm:chPref val="0"/>
          <dgm:bulletEnabled val="1"/>
        </dgm:presLayoutVars>
      </dgm:prSet>
      <dgm:spPr/>
    </dgm:pt>
    <dgm:pt modelId="{EB791E0E-C84E-4E44-A576-F5DEAF3105F8}" type="pres">
      <dgm:prSet presAssocID="{DD7271A8-6C49-4B5D-AFD4-2DD11E887AE2}" presName="desTx" presStyleLbl="alignAccFollowNode1" presStyleIdx="0" presStyleCnt="1">
        <dgm:presLayoutVars>
          <dgm:bulletEnabled val="1"/>
        </dgm:presLayoutVars>
      </dgm:prSet>
      <dgm:spPr/>
    </dgm:pt>
  </dgm:ptLst>
  <dgm:cxnLst>
    <dgm:cxn modelId="{6B25A71B-9F2A-4A34-8E7A-DCCFDEBAFD96}" type="presOf" srcId="{141A3EF5-8AE8-4B1A-984C-2E997788EF9A}" destId="{EB791E0E-C84E-4E44-A576-F5DEAF3105F8}" srcOrd="0" destOrd="2" presId="urn:microsoft.com/office/officeart/2005/8/layout/hList1"/>
    <dgm:cxn modelId="{82D64C35-1FB2-401A-97FC-D28BFBF24ABB}" srcId="{DD7271A8-6C49-4B5D-AFD4-2DD11E887AE2}" destId="{D3C7DD33-F7F5-419F-93CA-E66E67670972}" srcOrd="0" destOrd="0" parTransId="{6054FBB1-554E-4A58-948D-996D2DBA69EA}" sibTransId="{9F677FA4-84F9-4CF7-97B8-6234A8934FDB}"/>
    <dgm:cxn modelId="{9CE7A462-1B5C-4A24-AE68-F25F86FBD374}" srcId="{8CF872CE-CDB8-472D-B4B7-7E25D0F92380}" destId="{141A3EF5-8AE8-4B1A-984C-2E997788EF9A}" srcOrd="0" destOrd="0" parTransId="{4135A96E-2376-487E-B26F-A0C22FA9F53B}" sibTransId="{55F631B1-850B-451E-80C8-CF2D363F6ADD}"/>
    <dgm:cxn modelId="{40336B44-705F-407E-95BA-482AAD60FA71}" srcId="{DD7271A8-6C49-4B5D-AFD4-2DD11E887AE2}" destId="{8CF872CE-CDB8-472D-B4B7-7E25D0F92380}" srcOrd="1" destOrd="0" parTransId="{066C9E6A-B23C-4E4D-A8D0-E73BE7F81366}" sibTransId="{687DE7F5-9B00-4BDA-A8F6-F06F0D3C23FA}"/>
    <dgm:cxn modelId="{1E77314B-7BDA-4070-BCE3-7562F2603FA6}" type="presOf" srcId="{B9E49000-62BB-44CD-8E48-BDF3984D7194}" destId="{EB791E0E-C84E-4E44-A576-F5DEAF3105F8}" srcOrd="0" destOrd="3" presId="urn:microsoft.com/office/officeart/2005/8/layout/hList1"/>
    <dgm:cxn modelId="{73C91B52-A733-4EC6-B2A1-89AC796F13C0}" type="presOf" srcId="{BF775203-813E-42CF-BBF6-B13ED431CE8D}" destId="{EB791E0E-C84E-4E44-A576-F5DEAF3105F8}" srcOrd="0" destOrd="4" presId="urn:microsoft.com/office/officeart/2005/8/layout/hList1"/>
    <dgm:cxn modelId="{62D75278-0EAA-47BD-9BE1-7BD5ACC3B652}" type="presOf" srcId="{DD7271A8-6C49-4B5D-AFD4-2DD11E887AE2}" destId="{975F4157-DFA2-417B-8967-9697E2FED2B0}" srcOrd="0" destOrd="0" presId="urn:microsoft.com/office/officeart/2005/8/layout/hList1"/>
    <dgm:cxn modelId="{BD23C98A-8417-40B7-9B17-BF1566530318}" srcId="{DD7271A8-6C49-4B5D-AFD4-2DD11E887AE2}" destId="{5642369C-B113-447B-89B4-A76B3BF6DCCF}" srcOrd="2" destOrd="0" parTransId="{685A544E-61DD-434C-9937-0F83C3DD6203}" sibTransId="{63AE6BE5-879A-4DB5-A3B5-BF2E2ABFE44F}"/>
    <dgm:cxn modelId="{6CAEC89E-EFE7-41AA-B4B1-E3310BA6892D}" srcId="{8CF872CE-CDB8-472D-B4B7-7E25D0F92380}" destId="{B9E49000-62BB-44CD-8E48-BDF3984D7194}" srcOrd="1" destOrd="0" parTransId="{FEDEFFE3-E73F-4FDA-9DC2-2304C53F02B5}" sibTransId="{E4B1C2F6-AAA1-4984-BE40-416032B73D04}"/>
    <dgm:cxn modelId="{EE1C01A7-A829-4667-B5DC-B43698985907}" srcId="{B58E2C15-8EE3-4259-9494-B5420A92BF4B}" destId="{DD7271A8-6C49-4B5D-AFD4-2DD11E887AE2}" srcOrd="0" destOrd="0" parTransId="{66E7505F-4FD7-4AD2-B2E1-CE005D1486E6}" sibTransId="{BE5BA1E6-765F-4C35-9960-F3A8E4E8035B}"/>
    <dgm:cxn modelId="{5B4633C5-8958-4E7B-A3D2-E332AFAF1144}" srcId="{8CF872CE-CDB8-472D-B4B7-7E25D0F92380}" destId="{BF775203-813E-42CF-BBF6-B13ED431CE8D}" srcOrd="2" destOrd="0" parTransId="{021344EB-74D6-4C07-83A7-EE6E56AF7BDD}" sibTransId="{641D67C4-B867-4AA8-9941-A4530DBC53A6}"/>
    <dgm:cxn modelId="{B2508EC8-B698-4A84-8E4C-5639C1B23F28}" type="presOf" srcId="{B58E2C15-8EE3-4259-9494-B5420A92BF4B}" destId="{C08BE37C-1339-4A61-BA1B-E1D1EE7AADBC}" srcOrd="0" destOrd="0" presId="urn:microsoft.com/office/officeart/2005/8/layout/hList1"/>
    <dgm:cxn modelId="{248F82E3-8C4B-4689-B7C6-B6940462836A}" type="presOf" srcId="{D3C7DD33-F7F5-419F-93CA-E66E67670972}" destId="{EB791E0E-C84E-4E44-A576-F5DEAF3105F8}" srcOrd="0" destOrd="0" presId="urn:microsoft.com/office/officeart/2005/8/layout/hList1"/>
    <dgm:cxn modelId="{871392EC-A0A8-4D74-B653-2FF0E18CCF8E}" type="presOf" srcId="{5642369C-B113-447B-89B4-A76B3BF6DCCF}" destId="{EB791E0E-C84E-4E44-A576-F5DEAF3105F8}" srcOrd="0" destOrd="5" presId="urn:microsoft.com/office/officeart/2005/8/layout/hList1"/>
    <dgm:cxn modelId="{FB2486F6-3AE8-4E1B-AAE0-A0333B4A4261}" type="presOf" srcId="{8CF872CE-CDB8-472D-B4B7-7E25D0F92380}" destId="{EB791E0E-C84E-4E44-A576-F5DEAF3105F8}" srcOrd="0" destOrd="1" presId="urn:microsoft.com/office/officeart/2005/8/layout/hList1"/>
    <dgm:cxn modelId="{959365E6-FAB3-405C-9E6E-55747A024AC5}" type="presParOf" srcId="{C08BE37C-1339-4A61-BA1B-E1D1EE7AADBC}" destId="{78A0FA7A-301B-48CE-88FE-6F0030C37076}" srcOrd="0" destOrd="0" presId="urn:microsoft.com/office/officeart/2005/8/layout/hList1"/>
    <dgm:cxn modelId="{5E29CC19-49A2-4F85-B5B8-AE3A58504239}" type="presParOf" srcId="{78A0FA7A-301B-48CE-88FE-6F0030C37076}" destId="{975F4157-DFA2-417B-8967-9697E2FED2B0}" srcOrd="0" destOrd="0" presId="urn:microsoft.com/office/officeart/2005/8/layout/hList1"/>
    <dgm:cxn modelId="{92E95C8A-8E41-4ED9-959F-240F17F94DBD}" type="presParOf" srcId="{78A0FA7A-301B-48CE-88FE-6F0030C37076}" destId="{EB791E0E-C84E-4E44-A576-F5DEAF3105F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F6EA0-81B4-4329-B9C9-B9101C6A1978}">
      <dsp:nvSpPr>
        <dsp:cNvPr id="0" name=""/>
        <dsp:cNvSpPr/>
      </dsp:nvSpPr>
      <dsp:spPr>
        <a:xfrm>
          <a:off x="0" y="5475"/>
          <a:ext cx="11029615" cy="10368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l" defTabSz="889000" rtl="0">
            <a:lnSpc>
              <a:spcPct val="90000"/>
            </a:lnSpc>
            <a:spcBef>
              <a:spcPct val="0"/>
            </a:spcBef>
            <a:spcAft>
              <a:spcPct val="35000"/>
            </a:spcAft>
            <a:buNone/>
          </a:pPr>
          <a:r>
            <a:rPr lang="de-DE" sz="2000" kern="1200" dirty="0"/>
            <a:t>Die Ergebnisse kontrastiver Untersuchungen sind theorie- und praxisrelevant und sind für folgende wissenschaftliche Disziplinen von Interesse:</a:t>
          </a:r>
        </a:p>
      </dsp:txBody>
      <dsp:txXfrm>
        <a:off x="0" y="5475"/>
        <a:ext cx="11029615" cy="1036800"/>
      </dsp:txXfrm>
    </dsp:sp>
    <dsp:sp modelId="{44398806-312F-40D7-8AC6-49A53D3E4689}">
      <dsp:nvSpPr>
        <dsp:cNvPr id="0" name=""/>
        <dsp:cNvSpPr/>
      </dsp:nvSpPr>
      <dsp:spPr>
        <a:xfrm>
          <a:off x="0" y="1042275"/>
          <a:ext cx="11029615" cy="1778759"/>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endParaRPr lang="de-DE" sz="2000" kern="1200" dirty="0"/>
        </a:p>
        <a:p>
          <a:pPr marL="228600" lvl="1" indent="-228600" algn="l" defTabSz="889000" rtl="0">
            <a:lnSpc>
              <a:spcPct val="90000"/>
            </a:lnSpc>
            <a:spcBef>
              <a:spcPct val="0"/>
            </a:spcBef>
            <a:spcAft>
              <a:spcPct val="15000"/>
            </a:spcAft>
            <a:buChar char="•"/>
          </a:pPr>
          <a:r>
            <a:rPr lang="de-DE" sz="2000" kern="1200" dirty="0">
              <a:solidFill>
                <a:schemeClr val="tx2"/>
              </a:solidFill>
              <a:latin typeface="+mn-lt"/>
              <a:ea typeface="+mn-ea"/>
              <a:cs typeface="+mn-cs"/>
            </a:rPr>
            <a:t>Übersetzungswissenschaft</a:t>
          </a:r>
        </a:p>
        <a:p>
          <a:pPr marL="228600" lvl="1" indent="-228600" algn="l" defTabSz="889000" rtl="0">
            <a:lnSpc>
              <a:spcPct val="90000"/>
            </a:lnSpc>
            <a:spcBef>
              <a:spcPct val="0"/>
            </a:spcBef>
            <a:spcAft>
              <a:spcPct val="15000"/>
            </a:spcAft>
            <a:buChar char="•"/>
          </a:pPr>
          <a:r>
            <a:rPr lang="de-DE" sz="2000" kern="1200" dirty="0">
              <a:solidFill>
                <a:schemeClr val="tx2"/>
              </a:solidFill>
              <a:latin typeface="+mn-lt"/>
              <a:ea typeface="+mn-ea"/>
              <a:cs typeface="+mn-cs"/>
            </a:rPr>
            <a:t>Fremdsprachendidaktik</a:t>
          </a:r>
        </a:p>
        <a:p>
          <a:pPr marL="228600" lvl="1" indent="-228600" algn="l" defTabSz="889000" rtl="0">
            <a:lnSpc>
              <a:spcPct val="90000"/>
            </a:lnSpc>
            <a:spcBef>
              <a:spcPct val="0"/>
            </a:spcBef>
            <a:spcAft>
              <a:spcPct val="15000"/>
            </a:spcAft>
            <a:buChar char="•"/>
          </a:pPr>
          <a:r>
            <a:rPr lang="de-DE" sz="2000" kern="1200" dirty="0">
              <a:solidFill>
                <a:schemeClr val="tx2"/>
              </a:solidFill>
              <a:latin typeface="+mn-lt"/>
              <a:ea typeface="+mn-ea"/>
              <a:cs typeface="+mn-cs"/>
            </a:rPr>
            <a:t>Phraseographie</a:t>
          </a:r>
        </a:p>
        <a:p>
          <a:pPr marL="228600" lvl="1" indent="-228600" algn="l" defTabSz="889000" rtl="0">
            <a:lnSpc>
              <a:spcPct val="90000"/>
            </a:lnSpc>
            <a:spcBef>
              <a:spcPct val="0"/>
            </a:spcBef>
            <a:spcAft>
              <a:spcPct val="15000"/>
            </a:spcAft>
            <a:buChar char="•"/>
          </a:pPr>
          <a:r>
            <a:rPr lang="de-DE" sz="2000" kern="1200" dirty="0">
              <a:solidFill>
                <a:schemeClr val="tx2"/>
              </a:solidFill>
              <a:latin typeface="+mn-lt"/>
              <a:ea typeface="+mn-ea"/>
              <a:cs typeface="+mn-cs"/>
            </a:rPr>
            <a:t>Ethnolinguistik</a:t>
          </a:r>
        </a:p>
      </dsp:txBody>
      <dsp:txXfrm>
        <a:off x="0" y="1042275"/>
        <a:ext cx="11029615" cy="1778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DD9C9-3FF1-47E8-9BA3-2DEB0934B2B3}">
      <dsp:nvSpPr>
        <dsp:cNvPr id="0" name=""/>
        <dsp:cNvSpPr/>
      </dsp:nvSpPr>
      <dsp:spPr>
        <a:xfrm>
          <a:off x="5514807" y="1520006"/>
          <a:ext cx="3677761" cy="638289"/>
        </a:xfrm>
        <a:custGeom>
          <a:avLst/>
          <a:gdLst/>
          <a:ahLst/>
          <a:cxnLst/>
          <a:rect l="0" t="0" r="0" b="0"/>
          <a:pathLst>
            <a:path>
              <a:moveTo>
                <a:pt x="0" y="0"/>
              </a:moveTo>
              <a:lnTo>
                <a:pt x="0" y="319144"/>
              </a:lnTo>
              <a:lnTo>
                <a:pt x="3677761" y="319144"/>
              </a:lnTo>
              <a:lnTo>
                <a:pt x="3677761" y="63828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8BAAC9-D2D0-46A3-957F-2515220F1C56}">
      <dsp:nvSpPr>
        <dsp:cNvPr id="0" name=""/>
        <dsp:cNvSpPr/>
      </dsp:nvSpPr>
      <dsp:spPr>
        <a:xfrm>
          <a:off x="5469087" y="1520006"/>
          <a:ext cx="91440" cy="638289"/>
        </a:xfrm>
        <a:custGeom>
          <a:avLst/>
          <a:gdLst/>
          <a:ahLst/>
          <a:cxnLst/>
          <a:rect l="0" t="0" r="0" b="0"/>
          <a:pathLst>
            <a:path>
              <a:moveTo>
                <a:pt x="45720" y="0"/>
              </a:moveTo>
              <a:lnTo>
                <a:pt x="45720" y="63828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281DB7-4A1F-4A14-85D2-6EA2B7C2914C}">
      <dsp:nvSpPr>
        <dsp:cNvPr id="0" name=""/>
        <dsp:cNvSpPr/>
      </dsp:nvSpPr>
      <dsp:spPr>
        <a:xfrm>
          <a:off x="1837046" y="1520006"/>
          <a:ext cx="3677761" cy="638289"/>
        </a:xfrm>
        <a:custGeom>
          <a:avLst/>
          <a:gdLst/>
          <a:ahLst/>
          <a:cxnLst/>
          <a:rect l="0" t="0" r="0" b="0"/>
          <a:pathLst>
            <a:path>
              <a:moveTo>
                <a:pt x="3677761" y="0"/>
              </a:moveTo>
              <a:lnTo>
                <a:pt x="3677761" y="319144"/>
              </a:lnTo>
              <a:lnTo>
                <a:pt x="0" y="319144"/>
              </a:lnTo>
              <a:lnTo>
                <a:pt x="0" y="638289"/>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03587-FCE4-4A4C-89A6-D2E9D13E87A3}">
      <dsp:nvSpPr>
        <dsp:cNvPr id="0" name=""/>
        <dsp:cNvSpPr/>
      </dsp:nvSpPr>
      <dsp:spPr>
        <a:xfrm>
          <a:off x="3995071" y="270"/>
          <a:ext cx="3039472" cy="15197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de-DE" sz="2500" kern="1200" dirty="0"/>
            <a:t>Äquivalenzbeziehungen </a:t>
          </a:r>
        </a:p>
      </dsp:txBody>
      <dsp:txXfrm>
        <a:off x="3995071" y="270"/>
        <a:ext cx="3039472" cy="1519736"/>
      </dsp:txXfrm>
    </dsp:sp>
    <dsp:sp modelId="{4DDFEB12-4164-43E8-BA5E-571C48C6BD70}">
      <dsp:nvSpPr>
        <dsp:cNvPr id="0" name=""/>
        <dsp:cNvSpPr/>
      </dsp:nvSpPr>
      <dsp:spPr>
        <a:xfrm>
          <a:off x="317310" y="2158296"/>
          <a:ext cx="3039472" cy="15197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de-DE" sz="2500" i="1" kern="1200"/>
            <a:t>Volläquivalenz</a:t>
          </a:r>
          <a:endParaRPr lang="de-DE" sz="2500" kern="1200"/>
        </a:p>
      </dsp:txBody>
      <dsp:txXfrm>
        <a:off x="317310" y="2158296"/>
        <a:ext cx="3039472" cy="1519736"/>
      </dsp:txXfrm>
    </dsp:sp>
    <dsp:sp modelId="{A55123BC-E8F1-4FA8-91DB-D63418192481}">
      <dsp:nvSpPr>
        <dsp:cNvPr id="0" name=""/>
        <dsp:cNvSpPr/>
      </dsp:nvSpPr>
      <dsp:spPr>
        <a:xfrm>
          <a:off x="3995071" y="2158296"/>
          <a:ext cx="3039472" cy="15197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de-DE" sz="2500" i="1" kern="1200" dirty="0"/>
            <a:t>Teiläquivalenz</a:t>
          </a:r>
          <a:endParaRPr lang="de-DE" sz="2500" kern="1200" dirty="0"/>
        </a:p>
      </dsp:txBody>
      <dsp:txXfrm>
        <a:off x="3995071" y="2158296"/>
        <a:ext cx="3039472" cy="1519736"/>
      </dsp:txXfrm>
    </dsp:sp>
    <dsp:sp modelId="{A6962E29-E194-4D1D-A11F-5C691709ABDC}">
      <dsp:nvSpPr>
        <dsp:cNvPr id="0" name=""/>
        <dsp:cNvSpPr/>
      </dsp:nvSpPr>
      <dsp:spPr>
        <a:xfrm>
          <a:off x="7672832" y="2158296"/>
          <a:ext cx="3039472" cy="151973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90000"/>
            </a:lnSpc>
            <a:spcBef>
              <a:spcPct val="0"/>
            </a:spcBef>
            <a:spcAft>
              <a:spcPct val="35000"/>
            </a:spcAft>
            <a:buNone/>
          </a:pPr>
          <a:r>
            <a:rPr lang="de-DE" sz="2500" i="1" kern="1200"/>
            <a:t>Nulläquivalenz</a:t>
          </a:r>
          <a:endParaRPr lang="de-DE" sz="2500" kern="1200"/>
        </a:p>
      </dsp:txBody>
      <dsp:txXfrm>
        <a:off x="7672832" y="2158296"/>
        <a:ext cx="3039472" cy="1519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F4157-DFA2-417B-8967-9697E2FED2B0}">
      <dsp:nvSpPr>
        <dsp:cNvPr id="0" name=""/>
        <dsp:cNvSpPr/>
      </dsp:nvSpPr>
      <dsp:spPr>
        <a:xfrm>
          <a:off x="0" y="21151"/>
          <a:ext cx="11029615" cy="1440000"/>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de-DE" sz="2400" kern="1200" dirty="0"/>
            <a:t>Kriterien des interlingualen Vergleichs</a:t>
          </a:r>
        </a:p>
      </dsp:txBody>
      <dsp:txXfrm>
        <a:off x="0" y="21151"/>
        <a:ext cx="11029615" cy="1440000"/>
      </dsp:txXfrm>
    </dsp:sp>
    <dsp:sp modelId="{EB791E0E-C84E-4E44-A576-F5DEAF3105F8}">
      <dsp:nvSpPr>
        <dsp:cNvPr id="0" name=""/>
        <dsp:cNvSpPr/>
      </dsp:nvSpPr>
      <dsp:spPr>
        <a:xfrm>
          <a:off x="0" y="1461151"/>
          <a:ext cx="11029615" cy="219600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endParaRPr lang="de-DE" sz="1800" kern="1200" dirty="0">
            <a:solidFill>
              <a:schemeClr val="tx2"/>
            </a:solidFill>
            <a:latin typeface="+mn-lt"/>
            <a:ea typeface="+mn-ea"/>
            <a:cs typeface="+mn-cs"/>
          </a:endParaRPr>
        </a:p>
        <a:p>
          <a:pPr marL="228600" lvl="1" indent="-228600" algn="l" defTabSz="889000" rtl="0">
            <a:lnSpc>
              <a:spcPct val="90000"/>
            </a:lnSpc>
            <a:spcBef>
              <a:spcPct val="0"/>
            </a:spcBef>
            <a:spcAft>
              <a:spcPct val="15000"/>
            </a:spcAft>
            <a:buChar char="•"/>
          </a:pPr>
          <a:r>
            <a:rPr lang="de-DE" sz="2000" kern="1200" dirty="0">
              <a:solidFill>
                <a:schemeClr val="tx2"/>
              </a:solidFill>
              <a:latin typeface="+mn-lt"/>
              <a:ea typeface="+mn-ea"/>
              <a:cs typeface="+mn-cs"/>
            </a:rPr>
            <a:t>semantischer Aspekt</a:t>
          </a:r>
        </a:p>
        <a:p>
          <a:pPr marL="457200" lvl="2" indent="-228600" algn="l" defTabSz="889000" rtl="0">
            <a:lnSpc>
              <a:spcPct val="90000"/>
            </a:lnSpc>
            <a:spcBef>
              <a:spcPct val="0"/>
            </a:spcBef>
            <a:spcAft>
              <a:spcPct val="15000"/>
            </a:spcAft>
            <a:buChar char="•"/>
          </a:pPr>
          <a:r>
            <a:rPr lang="de-DE" sz="2000" kern="1200" dirty="0">
              <a:solidFill>
                <a:schemeClr val="tx2"/>
              </a:solidFill>
              <a:latin typeface="+mn-lt"/>
              <a:ea typeface="+mn-ea"/>
              <a:cs typeface="+mn-cs"/>
            </a:rPr>
            <a:t>denotative (phraseologische) Bedeutung</a:t>
          </a:r>
        </a:p>
        <a:p>
          <a:pPr marL="457200" lvl="2" indent="-228600" algn="l" defTabSz="889000" rtl="0">
            <a:lnSpc>
              <a:spcPct val="90000"/>
            </a:lnSpc>
            <a:spcBef>
              <a:spcPct val="0"/>
            </a:spcBef>
            <a:spcAft>
              <a:spcPct val="15000"/>
            </a:spcAft>
            <a:buChar char="•"/>
          </a:pPr>
          <a:r>
            <a:rPr lang="de-DE" sz="2000" kern="1200" dirty="0">
              <a:solidFill>
                <a:schemeClr val="tx2"/>
              </a:solidFill>
              <a:latin typeface="+mn-lt"/>
              <a:ea typeface="+mn-ea"/>
              <a:cs typeface="+mn-cs"/>
            </a:rPr>
            <a:t>wörtliche Bedeutung</a:t>
          </a:r>
        </a:p>
        <a:p>
          <a:pPr marL="457200" lvl="2" indent="-228600" algn="l" defTabSz="889000" rtl="0">
            <a:lnSpc>
              <a:spcPct val="90000"/>
            </a:lnSpc>
            <a:spcBef>
              <a:spcPct val="0"/>
            </a:spcBef>
            <a:spcAft>
              <a:spcPct val="15000"/>
            </a:spcAft>
            <a:buChar char="•"/>
          </a:pPr>
          <a:r>
            <a:rPr lang="de-DE" sz="2000" kern="1200" dirty="0" err="1">
              <a:solidFill>
                <a:schemeClr val="tx2"/>
              </a:solidFill>
              <a:latin typeface="+mn-lt"/>
              <a:ea typeface="+mn-ea"/>
              <a:cs typeface="+mn-cs"/>
            </a:rPr>
            <a:t>Stilwert</a:t>
          </a:r>
          <a:endParaRPr lang="de-DE" sz="2000" kern="1200" dirty="0">
            <a:solidFill>
              <a:schemeClr val="tx2"/>
            </a:solidFill>
            <a:latin typeface="+mn-lt"/>
            <a:ea typeface="+mn-ea"/>
            <a:cs typeface="+mn-cs"/>
          </a:endParaRPr>
        </a:p>
        <a:p>
          <a:pPr marL="228600" lvl="1" indent="-228600" algn="l" defTabSz="889000" rtl="0">
            <a:lnSpc>
              <a:spcPct val="90000"/>
            </a:lnSpc>
            <a:spcBef>
              <a:spcPct val="0"/>
            </a:spcBef>
            <a:spcAft>
              <a:spcPct val="15000"/>
            </a:spcAft>
            <a:buChar char="•"/>
          </a:pPr>
          <a:r>
            <a:rPr lang="de-DE" sz="2000" kern="1200" dirty="0">
              <a:solidFill>
                <a:schemeClr val="tx2"/>
              </a:solidFill>
              <a:latin typeface="+mn-lt"/>
              <a:ea typeface="+mn-ea"/>
              <a:cs typeface="+mn-cs"/>
            </a:rPr>
            <a:t>Struktur</a:t>
          </a:r>
        </a:p>
      </dsp:txBody>
      <dsp:txXfrm>
        <a:off x="0" y="1461151"/>
        <a:ext cx="11029615" cy="2196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20087-8E46-4EBB-93C5-1702CAD5392B}" type="datetimeFigureOut">
              <a:rPr lang="de-DE" smtClean="0"/>
              <a:t>16.04.2026</a:t>
            </a:fld>
            <a:endParaRPr lang="de-DE"/>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de-DE"/>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24200-46AA-48D6-9C3E-B5B828FDA5E6}" type="slidenum">
              <a:rPr lang="de-DE" smtClean="0"/>
              <a:t>‹#›</a:t>
            </a:fld>
            <a:endParaRPr lang="de-DE"/>
          </a:p>
        </p:txBody>
      </p:sp>
    </p:spTree>
    <p:extLst>
      <p:ext uri="{BB962C8B-B14F-4D97-AF65-F5344CB8AC3E}">
        <p14:creationId xmlns:p14="http://schemas.microsoft.com/office/powerpoint/2010/main" val="215589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de-DE"/>
          </a:p>
        </p:txBody>
      </p:sp>
      <p:sp>
        <p:nvSpPr>
          <p:cNvPr id="4" name="Θέση αριθμού διαφάνειας 3"/>
          <p:cNvSpPr>
            <a:spLocks noGrp="1"/>
          </p:cNvSpPr>
          <p:nvPr>
            <p:ph type="sldNum" sz="quarter" idx="10"/>
          </p:nvPr>
        </p:nvSpPr>
        <p:spPr/>
        <p:txBody>
          <a:bodyPr/>
          <a:lstStyle/>
          <a:p>
            <a:fld id="{53824200-46AA-48D6-9C3E-B5B828FDA5E6}" type="slidenum">
              <a:rPr lang="de-DE" smtClean="0"/>
              <a:t>1</a:t>
            </a:fld>
            <a:endParaRPr lang="de-DE"/>
          </a:p>
        </p:txBody>
      </p:sp>
    </p:spTree>
    <p:extLst>
      <p:ext uri="{BB962C8B-B14F-4D97-AF65-F5344CB8AC3E}">
        <p14:creationId xmlns:p14="http://schemas.microsoft.com/office/powerpoint/2010/main" val="215093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2345568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140197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12723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603443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4020506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3087958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l-G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5995E4E-4805-4545-9FBA-F08BF22C739A}" type="slidenum">
              <a:rPr lang="el-GR" altLang="el-GR" sz="1200"/>
              <a:pPr/>
              <a:t>35</a:t>
            </a:fld>
            <a:endParaRPr lang="el-GR" altLang="el-GR" sz="1200"/>
          </a:p>
        </p:txBody>
      </p:sp>
    </p:spTree>
    <p:extLst>
      <p:ext uri="{BB962C8B-B14F-4D97-AF65-F5344CB8AC3E}">
        <p14:creationId xmlns:p14="http://schemas.microsoft.com/office/powerpoint/2010/main" val="305547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3361454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16659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4D5C856-08C5-45BF-8A11-D4B0A10BCB3A}" type="datetime1">
              <a:rPr lang="en-US" smtClean="0"/>
              <a:t>4/16/2026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MARIOS CHRISSOU</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E2136B-24C5-4CFE-81CE-5EBED071F6D2}" type="datetime1">
              <a:rPr lang="en-US" smtClean="0"/>
              <a:t>4/16/2026</a:t>
            </a:fld>
            <a:endParaRPr lang="en-US" dirty="0"/>
          </a:p>
        </p:txBody>
      </p:sp>
      <p:sp>
        <p:nvSpPr>
          <p:cNvPr id="5" name="Footer Placeholder 4"/>
          <p:cNvSpPr>
            <a:spLocks noGrp="1"/>
          </p:cNvSpPr>
          <p:nvPr>
            <p:ph type="ftr" sz="quarter" idx="11"/>
          </p:nvPr>
        </p:nvSpPr>
        <p:spPr/>
        <p:txBody>
          <a:bodyPr/>
          <a:lstStyle/>
          <a:p>
            <a:r>
              <a:rPr lang="en-US"/>
              <a:t>MARIOS CHRISSOU</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24CE3DA-39B5-40C7-88EC-7DB1F9A17E88}" type="datetime1">
              <a:rPr lang="en-US" smtClean="0"/>
              <a:t>4/16/2026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MARIOS CHRISSOU</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1D2F4-B41A-4EFB-B263-65A0A1874A42}" type="datetime1">
              <a:rPr lang="en-US" smtClean="0"/>
              <a:t>4/16/2026</a:t>
            </a:fld>
            <a:endParaRPr lang="en-US" dirty="0"/>
          </a:p>
        </p:txBody>
      </p:sp>
      <p:sp>
        <p:nvSpPr>
          <p:cNvPr id="5" name="Footer Placeholder 4"/>
          <p:cNvSpPr>
            <a:spLocks noGrp="1"/>
          </p:cNvSpPr>
          <p:nvPr>
            <p:ph type="ftr" sz="quarter" idx="11"/>
          </p:nvPr>
        </p:nvSpPr>
        <p:spPr/>
        <p:txBody>
          <a:bodyPr/>
          <a:lstStyle/>
          <a:p>
            <a:r>
              <a:rPr lang="en-US"/>
              <a:t>MARIOS CHRISSOU</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TextBox 8"/>
          <p:cNvSpPr txBox="1"/>
          <p:nvPr userDrawn="1"/>
        </p:nvSpPr>
        <p:spPr>
          <a:xfrm>
            <a:off x="578236" y="6473415"/>
            <a:ext cx="9974568" cy="246221"/>
          </a:xfrm>
          <a:prstGeom prst="rect">
            <a:avLst/>
          </a:prstGeom>
          <a:noFill/>
        </p:spPr>
        <p:txBody>
          <a:bodyPr wrap="square" rtlCol="0">
            <a:spAutoFit/>
          </a:bodyPr>
          <a:lstStyle/>
          <a:p>
            <a:r>
              <a:rPr lang="en-US" sz="1000" dirty="0"/>
              <a:t>PHRASEOLOGIE. KONTRASTIVE PHRASEOLOGIE I, MARIOS CHRISSOU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75A5D42-FB10-496C-B72D-DCFB4F394A14}" type="datetime1">
              <a:rPr lang="en-US" smtClean="0"/>
              <a:t>4/16/2026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MARIOS CHRISSOU</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194514-C25A-49FA-BC80-2D043616AAD9}" type="datetime1">
              <a:rPr lang="en-US" smtClean="0"/>
              <a:t>4/16/2026</a:t>
            </a:fld>
            <a:endParaRPr lang="en-US" dirty="0"/>
          </a:p>
        </p:txBody>
      </p:sp>
      <p:sp>
        <p:nvSpPr>
          <p:cNvPr id="6" name="Footer Placeholder 5"/>
          <p:cNvSpPr>
            <a:spLocks noGrp="1"/>
          </p:cNvSpPr>
          <p:nvPr>
            <p:ph type="ftr" sz="quarter" idx="11"/>
          </p:nvPr>
        </p:nvSpPr>
        <p:spPr/>
        <p:txBody>
          <a:bodyPr/>
          <a:lstStyle/>
          <a:p>
            <a:r>
              <a:rPr lang="en-US"/>
              <a:t>MARIOS CHRISSOU</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C8C198-8844-4EC1-A0A7-AF268DF065AC}" type="datetime1">
              <a:rPr lang="en-US" smtClean="0"/>
              <a:t>4/16/2026</a:t>
            </a:fld>
            <a:endParaRPr lang="en-US" dirty="0"/>
          </a:p>
        </p:txBody>
      </p:sp>
      <p:sp>
        <p:nvSpPr>
          <p:cNvPr id="8" name="Footer Placeholder 7"/>
          <p:cNvSpPr>
            <a:spLocks noGrp="1"/>
          </p:cNvSpPr>
          <p:nvPr>
            <p:ph type="ftr" sz="quarter" idx="11"/>
          </p:nvPr>
        </p:nvSpPr>
        <p:spPr/>
        <p:txBody>
          <a:bodyPr/>
          <a:lstStyle/>
          <a:p>
            <a:r>
              <a:rPr lang="en-US"/>
              <a:t>MARIOS CHRISSOU</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A32647-B76E-4D5D-94AF-D8544BD2ED1C}" type="datetime1">
              <a:rPr lang="en-US" smtClean="0"/>
              <a:t>4/16/2026</a:t>
            </a:fld>
            <a:endParaRPr lang="en-US" dirty="0"/>
          </a:p>
        </p:txBody>
      </p:sp>
      <p:sp>
        <p:nvSpPr>
          <p:cNvPr id="4" name="Footer Placeholder 3"/>
          <p:cNvSpPr>
            <a:spLocks noGrp="1"/>
          </p:cNvSpPr>
          <p:nvPr>
            <p:ph type="ftr" sz="quarter" idx="11"/>
          </p:nvPr>
        </p:nvSpPr>
        <p:spPr/>
        <p:txBody>
          <a:bodyPr/>
          <a:lstStyle/>
          <a:p>
            <a:r>
              <a:rPr lang="en-US"/>
              <a:t>MARIOS CHRISSOU</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40351-D8B6-499F-BA0D-64AFBADCA940}" type="datetime1">
              <a:rPr lang="en-US" smtClean="0"/>
              <a:t>4/16/2026</a:t>
            </a:fld>
            <a:endParaRPr lang="en-US" dirty="0"/>
          </a:p>
        </p:txBody>
      </p:sp>
      <p:sp>
        <p:nvSpPr>
          <p:cNvPr id="3" name="Footer Placeholder 2"/>
          <p:cNvSpPr>
            <a:spLocks noGrp="1"/>
          </p:cNvSpPr>
          <p:nvPr>
            <p:ph type="ftr" sz="quarter" idx="11"/>
          </p:nvPr>
        </p:nvSpPr>
        <p:spPr/>
        <p:txBody>
          <a:bodyPr/>
          <a:lstStyle/>
          <a:p>
            <a:r>
              <a:rPr lang="en-US"/>
              <a:t>MARIOS CHRISSOU</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3FCEA57-504A-465B-987F-BC109408379A}" type="datetime1">
              <a:rPr lang="en-US" smtClean="0"/>
              <a:t>4/16/2026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MARIOS CHRISSOU</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7E9420-58E5-4423-BD1C-3B4706AAD607}" type="datetime1">
              <a:rPr lang="en-US" smtClean="0"/>
              <a:t>4/16/2026</a:t>
            </a:fld>
            <a:endParaRPr lang="en-US" dirty="0"/>
          </a:p>
        </p:txBody>
      </p:sp>
      <p:sp>
        <p:nvSpPr>
          <p:cNvPr id="6" name="Footer Placeholder 5"/>
          <p:cNvSpPr>
            <a:spLocks noGrp="1"/>
          </p:cNvSpPr>
          <p:nvPr>
            <p:ph type="ftr" sz="quarter" idx="11"/>
          </p:nvPr>
        </p:nvSpPr>
        <p:spPr/>
        <p:txBody>
          <a:bodyPr/>
          <a:lstStyle/>
          <a:p>
            <a:r>
              <a:rPr lang="en-US"/>
              <a:t>MARIOS CHRISSOU</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AF3AB1F-5C55-4B6F-B470-17975D713FC5}" type="datetime1">
              <a:rPr lang="en-US" smtClean="0"/>
              <a:t>4/16/2026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MARIOS CHRISSOU</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eclass.uoa.gr/courses/GS11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opencourses.uoa.gr/courses/GS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Phraseologie</a:t>
            </a:r>
          </a:p>
        </p:txBody>
      </p:sp>
      <p:sp>
        <p:nvSpPr>
          <p:cNvPr id="3" name="Subtitle 2"/>
          <p:cNvSpPr>
            <a:spLocks noGrp="1"/>
          </p:cNvSpPr>
          <p:nvPr>
            <p:ph type="subTitle" idx="1"/>
          </p:nvPr>
        </p:nvSpPr>
        <p:spPr/>
        <p:txBody>
          <a:bodyPr/>
          <a:lstStyle/>
          <a:p>
            <a:r>
              <a:rPr lang="de-DE" dirty="0"/>
              <a:t>Kontrastive Phraseologie i</a:t>
            </a:r>
          </a:p>
        </p:txBody>
      </p:sp>
      <p:sp>
        <p:nvSpPr>
          <p:cNvPr id="5" name="Rectangle 4"/>
          <p:cNvSpPr/>
          <p:nvPr/>
        </p:nvSpPr>
        <p:spPr>
          <a:xfrm>
            <a:off x="578235" y="3246095"/>
            <a:ext cx="7031761" cy="1190069"/>
          </a:xfrm>
          <a:prstGeom prst="rect">
            <a:avLst/>
          </a:prstGeom>
        </p:spPr>
        <p:txBody>
          <a:bodyPr wrap="square">
            <a:spAutoFit/>
          </a:bodyPr>
          <a:lstStyle/>
          <a:p>
            <a:pPr>
              <a:lnSpc>
                <a:spcPct val="120000"/>
              </a:lnSpc>
            </a:pPr>
            <a:r>
              <a:rPr lang="en-US" sz="2000" dirty="0">
                <a:solidFill>
                  <a:schemeClr val="bg1"/>
                </a:solidFill>
              </a:rPr>
              <a:t>MARIOS CHRISSOU</a:t>
            </a:r>
          </a:p>
          <a:p>
            <a:pPr>
              <a:lnSpc>
                <a:spcPct val="120000"/>
              </a:lnSpc>
            </a:pPr>
            <a:r>
              <a:rPr lang="de-DE" sz="2000" dirty="0">
                <a:solidFill>
                  <a:schemeClr val="bg1"/>
                </a:solidFill>
              </a:rPr>
              <a:t>PHILOSOPHISCHE FAKULTÄT</a:t>
            </a:r>
          </a:p>
          <a:p>
            <a:pPr>
              <a:lnSpc>
                <a:spcPct val="120000"/>
              </a:lnSpc>
            </a:pPr>
            <a:r>
              <a:rPr lang="de-DE" sz="2000" dirty="0">
                <a:solidFill>
                  <a:schemeClr val="bg1"/>
                </a:solidFill>
              </a:rPr>
              <a:t>FACHBEREICH FÜR DEUTSCHE SPRACHE UND LITERATUR</a:t>
            </a:r>
          </a:p>
        </p:txBody>
      </p:sp>
      <p:pic>
        <p:nvPicPr>
          <p:cNvPr id="6" name="Picture 5"/>
          <p:cNvPicPr>
            <a:picLocks noChangeAspect="1"/>
          </p:cNvPicPr>
          <p:nvPr/>
        </p:nvPicPr>
        <p:blipFill>
          <a:blip r:embed="rId3"/>
          <a:stretch>
            <a:fillRect/>
          </a:stretch>
        </p:blipFill>
        <p:spPr>
          <a:xfrm>
            <a:off x="8044140" y="5747842"/>
            <a:ext cx="3619500" cy="914400"/>
          </a:xfrm>
          <a:prstGeom prst="rect">
            <a:avLst/>
          </a:prstGeom>
        </p:spPr>
      </p:pic>
    </p:spTree>
    <p:extLst>
      <p:ext uri="{BB962C8B-B14F-4D97-AF65-F5344CB8AC3E}">
        <p14:creationId xmlns:p14="http://schemas.microsoft.com/office/powerpoint/2010/main" val="394453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Der Äquivalenzbegriff</a:t>
            </a:r>
          </a:p>
        </p:txBody>
      </p:sp>
      <p:sp>
        <p:nvSpPr>
          <p:cNvPr id="3" name="Content Placeholder 2"/>
          <p:cNvSpPr>
            <a:spLocks noGrp="1"/>
          </p:cNvSpPr>
          <p:nvPr>
            <p:ph idx="1"/>
          </p:nvPr>
        </p:nvSpPr>
        <p:spPr>
          <a:xfrm>
            <a:off x="581192" y="2180496"/>
            <a:ext cx="11238275" cy="3678303"/>
          </a:xfrm>
        </p:spPr>
        <p:txBody>
          <a:bodyPr>
            <a:normAutofit/>
          </a:bodyPr>
          <a:lstStyle/>
          <a:p>
            <a:r>
              <a:rPr lang="de-DE" sz="2000" i="1" dirty="0"/>
              <a:t>Äquivalenzbegriff</a:t>
            </a:r>
            <a:r>
              <a:rPr lang="de-DE" sz="2000" dirty="0"/>
              <a:t>:  Unverzichtbares Instrument zur Bestimmung des Stellenwerts, den zwei Formen in den phraseologischen Systemen der untersuchten Sprachen einnehmen. </a:t>
            </a:r>
          </a:p>
          <a:p>
            <a:r>
              <a:rPr lang="de-DE" sz="2000" dirty="0"/>
              <a:t>Zwei Ausdruckseinheiten sind äquivalent, wenn sie einen ähnlichen Stellenwert in den betreffenden Systemen einnehmen. Interlinguale Untersuchungen differieren voneinander in der Bestimmung des „ähnlichen Stellenwerts“. </a:t>
            </a:r>
          </a:p>
          <a:p>
            <a:r>
              <a:rPr lang="de-DE" sz="2000" dirty="0"/>
              <a:t>Äquivalenzbeziehungen auf der Ebene der Langue		problematisch ist u.a. das Phänomen der Polysemie. Untersuchungen auf der Textebene sind eindeutiger, weil Phraseologismen durch den Kontext monosemiert werden.</a:t>
            </a:r>
          </a:p>
          <a:p>
            <a:r>
              <a:rPr lang="de-DE" sz="2000" dirty="0"/>
              <a:t>Die Komplexität der verwendeten Kriterien bei der Äquivalenzherstellung hängen mit der Komplexität des phraseologischen Bestandes zusammen.</a:t>
            </a:r>
          </a:p>
        </p:txBody>
      </p:sp>
      <p:sp>
        <p:nvSpPr>
          <p:cNvPr id="4" name="Right Arrow 3"/>
          <p:cNvSpPr/>
          <p:nvPr/>
        </p:nvSpPr>
        <p:spPr>
          <a:xfrm>
            <a:off x="6148560" y="4175940"/>
            <a:ext cx="435006" cy="221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6813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Äquivalenzbeziehungen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9977732"/>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307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  </a:t>
            </a:r>
            <a:br>
              <a:rPr lang="de-DE" dirty="0"/>
            </a:br>
            <a:r>
              <a:rPr lang="de-DE" dirty="0"/>
              <a:t>Phraseologismen als vielschichtiges Sprachphänomen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0127271"/>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015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a:solidFill>
                  <a:schemeClr val="accent2">
                    <a:lumMod val="75000"/>
                  </a:schemeClr>
                </a:solidFill>
              </a:rPr>
              <a:t>denotative </a:t>
            </a:r>
            <a:r>
              <a:rPr lang="de-DE" dirty="0" err="1">
                <a:solidFill>
                  <a:schemeClr val="accent2">
                    <a:lumMod val="75000"/>
                  </a:schemeClr>
                </a:solidFill>
              </a:rPr>
              <a:t>bedeutung</a:t>
            </a:r>
            <a:endParaRPr lang="de-DE" dirty="0">
              <a:solidFill>
                <a:schemeClr val="accent2">
                  <a:lumMod val="75000"/>
                </a:schemeClr>
              </a:solidFill>
            </a:endParaRPr>
          </a:p>
        </p:txBody>
      </p:sp>
      <p:sp>
        <p:nvSpPr>
          <p:cNvPr id="3" name="Content Placeholder 2"/>
          <p:cNvSpPr>
            <a:spLocks noGrp="1"/>
          </p:cNvSpPr>
          <p:nvPr>
            <p:ph idx="1"/>
          </p:nvPr>
        </p:nvSpPr>
        <p:spPr/>
        <p:txBody>
          <a:bodyPr>
            <a:normAutofit/>
          </a:bodyPr>
          <a:lstStyle/>
          <a:p>
            <a:r>
              <a:rPr lang="de-DE" sz="2000" dirty="0"/>
              <a:t>Die grundlegende Problematik der Bedeutungsangabe ist Gegenstand der Lexikologie und Lexikographie. Folgende Faktoren der denotativen Bedeutung wirken sich erschwerend auf die Äquivalenzherstellung aus. </a:t>
            </a:r>
          </a:p>
          <a:p>
            <a:r>
              <a:rPr lang="de-DE" sz="2000" dirty="0"/>
              <a:t>Es folgen Beispiele hierzu:</a:t>
            </a:r>
          </a:p>
        </p:txBody>
      </p:sp>
    </p:spTree>
    <p:extLst>
      <p:ext uri="{BB962C8B-B14F-4D97-AF65-F5344CB8AC3E}">
        <p14:creationId xmlns:p14="http://schemas.microsoft.com/office/powerpoint/2010/main" val="307707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a:solidFill>
                  <a:schemeClr val="accent2">
                    <a:lumMod val="75000"/>
                  </a:schemeClr>
                </a:solidFill>
              </a:rPr>
              <a:t>denotative </a:t>
            </a:r>
            <a:r>
              <a:rPr lang="de-DE" dirty="0" err="1">
                <a:solidFill>
                  <a:schemeClr val="accent2">
                    <a:lumMod val="75000"/>
                  </a:schemeClr>
                </a:solidFill>
              </a:rPr>
              <a:t>bedeutung</a:t>
            </a:r>
            <a:r>
              <a:rPr lang="de-DE" dirty="0">
                <a:solidFill>
                  <a:schemeClr val="accent2">
                    <a:lumMod val="75000"/>
                  </a:schemeClr>
                </a:solidFill>
              </a:rPr>
              <a:t> (</a:t>
            </a:r>
            <a:r>
              <a:rPr lang="de-DE" dirty="0" err="1">
                <a:solidFill>
                  <a:schemeClr val="accent2">
                    <a:lumMod val="75000"/>
                  </a:schemeClr>
                </a:solidFill>
              </a:rPr>
              <a:t>beispiele</a:t>
            </a:r>
            <a:r>
              <a:rPr lang="de-DE" dirty="0">
                <a:solidFill>
                  <a:schemeClr val="accent2">
                    <a:lumMod val="75000"/>
                  </a:schemeClr>
                </a:solidFill>
              </a:rPr>
              <a:t>), 1</a:t>
            </a:r>
          </a:p>
        </p:txBody>
      </p:sp>
      <p:sp>
        <p:nvSpPr>
          <p:cNvPr id="3" name="Content Placeholder 2"/>
          <p:cNvSpPr>
            <a:spLocks noGrp="1"/>
          </p:cNvSpPr>
          <p:nvPr>
            <p:ph idx="1"/>
          </p:nvPr>
        </p:nvSpPr>
        <p:spPr/>
        <p:txBody>
          <a:bodyPr>
            <a:normAutofit/>
          </a:bodyPr>
          <a:lstStyle/>
          <a:p>
            <a:pPr marL="0" lvl="0" indent="0">
              <a:buNone/>
            </a:pPr>
            <a:r>
              <a:rPr lang="de-DE" sz="2000" spc="200" dirty="0">
                <a:latin typeface="Calibri"/>
                <a:cs typeface="Calibri"/>
              </a:rPr>
              <a:t>Unterschiedlicher Bedeutungsumfang</a:t>
            </a:r>
          </a:p>
          <a:p>
            <a:pPr lvl="1"/>
            <a:r>
              <a:rPr lang="de-DE" sz="2000" i="1" dirty="0" err="1">
                <a:solidFill>
                  <a:schemeClr val="accent2">
                    <a:lumMod val="75000"/>
                  </a:schemeClr>
                </a:solidFill>
                <a:latin typeface="Calibri"/>
                <a:cs typeface="Calibri"/>
              </a:rPr>
              <a:t>jmdm</a:t>
            </a:r>
            <a:r>
              <a:rPr lang="de-DE" sz="2000" i="1" dirty="0">
                <a:solidFill>
                  <a:schemeClr val="accent2">
                    <a:lumMod val="75000"/>
                  </a:schemeClr>
                </a:solidFill>
                <a:latin typeface="Calibri"/>
                <a:cs typeface="Calibri"/>
              </a:rPr>
              <a:t> einen Bären aufbinden</a:t>
            </a:r>
            <a:r>
              <a:rPr lang="de-DE" sz="2000" dirty="0">
                <a:solidFill>
                  <a:schemeClr val="accent2">
                    <a:lumMod val="75000"/>
                  </a:schemeClr>
                </a:solidFill>
                <a:latin typeface="Calibri"/>
                <a:cs typeface="Calibri"/>
              </a:rPr>
              <a:t> </a:t>
            </a:r>
            <a:r>
              <a:rPr lang="de-DE" sz="2000" dirty="0">
                <a:latin typeface="Calibri"/>
                <a:cs typeface="Calibri"/>
              </a:rPr>
              <a:t>„</a:t>
            </a:r>
            <a:r>
              <a:rPr lang="de-DE" sz="2000" dirty="0" err="1">
                <a:latin typeface="Calibri"/>
                <a:cs typeface="Calibri"/>
              </a:rPr>
              <a:t>jmdm</a:t>
            </a:r>
            <a:r>
              <a:rPr lang="de-DE" sz="2000" dirty="0">
                <a:latin typeface="Calibri"/>
                <a:cs typeface="Calibri"/>
              </a:rPr>
              <a:t> </a:t>
            </a:r>
            <a:r>
              <a:rPr lang="de-DE" sz="2000" u="sng" dirty="0">
                <a:latin typeface="Calibri"/>
                <a:cs typeface="Calibri"/>
              </a:rPr>
              <a:t>mit heimlicher Freude</a:t>
            </a:r>
            <a:r>
              <a:rPr lang="de-DE" sz="2000" dirty="0">
                <a:latin typeface="Calibri"/>
                <a:cs typeface="Calibri"/>
              </a:rPr>
              <a:t> etwas Unwahres so erzählen</a:t>
            </a:r>
            <a:r>
              <a:rPr lang="de-DE" sz="2000">
                <a:latin typeface="Calibri"/>
                <a:cs typeface="Calibri"/>
              </a:rPr>
              <a:t>, dass </a:t>
            </a:r>
            <a:r>
              <a:rPr lang="de-DE" sz="2000" dirty="0">
                <a:latin typeface="Calibri"/>
                <a:cs typeface="Calibri"/>
              </a:rPr>
              <a:t>er es auch glaubt“</a:t>
            </a:r>
          </a:p>
          <a:p>
            <a:pPr marL="324000" lvl="1" indent="0">
              <a:buNone/>
            </a:pPr>
            <a:r>
              <a:rPr lang="de-DE" sz="2000" dirty="0">
                <a:latin typeface="Calibri"/>
                <a:cs typeface="Calibri"/>
              </a:rPr>
              <a:t>		Griechisch</a:t>
            </a:r>
            <a:r>
              <a:rPr lang="el-GR" sz="2000" dirty="0">
                <a:latin typeface="Calibri"/>
                <a:cs typeface="Calibri"/>
              </a:rPr>
              <a:t>: </a:t>
            </a:r>
            <a:r>
              <a:rPr lang="el-GR" sz="2000" i="1" dirty="0">
                <a:solidFill>
                  <a:schemeClr val="accent2">
                    <a:lumMod val="75000"/>
                  </a:schemeClr>
                </a:solidFill>
                <a:latin typeface="Calibri"/>
                <a:cs typeface="Calibri"/>
              </a:rPr>
              <a:t>ταράζω κάποιον στο παραμύθι </a:t>
            </a:r>
            <a:r>
              <a:rPr lang="el-GR" sz="2000" i="1" dirty="0">
                <a:latin typeface="Calibri"/>
                <a:cs typeface="Calibri"/>
              </a:rPr>
              <a:t>/ </a:t>
            </a:r>
            <a:r>
              <a:rPr lang="el-GR" sz="2000" i="1" dirty="0">
                <a:solidFill>
                  <a:schemeClr val="accent2">
                    <a:lumMod val="75000"/>
                  </a:schemeClr>
                </a:solidFill>
                <a:latin typeface="Calibri"/>
                <a:cs typeface="Calibri"/>
              </a:rPr>
              <a:t>φλομώνω κάποιον στο ψέμα </a:t>
            </a:r>
            <a:r>
              <a:rPr lang="el-GR" sz="2000" i="1" dirty="0">
                <a:latin typeface="Calibri"/>
                <a:cs typeface="Calibri"/>
              </a:rPr>
              <a:t>/ </a:t>
            </a:r>
            <a:r>
              <a:rPr lang="el-GR" sz="2000" i="1" dirty="0">
                <a:solidFill>
                  <a:schemeClr val="accent2">
                    <a:lumMod val="75000"/>
                  </a:schemeClr>
                </a:solidFill>
                <a:latin typeface="Calibri"/>
                <a:cs typeface="Calibri"/>
              </a:rPr>
              <a:t>πιάνω κάποιον </a:t>
            </a:r>
            <a:r>
              <a:rPr lang="de-DE" sz="2000" i="1" dirty="0">
                <a:solidFill>
                  <a:schemeClr val="accent2">
                    <a:lumMod val="75000"/>
                  </a:schemeClr>
                </a:solidFill>
                <a:latin typeface="Calibri"/>
                <a:cs typeface="Calibri"/>
              </a:rPr>
              <a:t>			</a:t>
            </a:r>
            <a:r>
              <a:rPr lang="el-GR" sz="2000" i="1" dirty="0">
                <a:solidFill>
                  <a:schemeClr val="accent2">
                    <a:lumMod val="75000"/>
                  </a:schemeClr>
                </a:solidFill>
                <a:latin typeface="Calibri"/>
                <a:cs typeface="Calibri"/>
              </a:rPr>
              <a:t>κορόιδο</a:t>
            </a:r>
            <a:r>
              <a:rPr lang="de-DE" sz="2000" dirty="0">
                <a:latin typeface="Calibri"/>
                <a:cs typeface="Calibri"/>
              </a:rPr>
              <a:t> usw.</a:t>
            </a:r>
          </a:p>
          <a:p>
            <a:pPr lvl="1"/>
            <a:r>
              <a:rPr lang="el-GR" sz="2000" i="1" dirty="0">
                <a:solidFill>
                  <a:schemeClr val="accent2">
                    <a:lumMod val="75000"/>
                  </a:schemeClr>
                </a:solidFill>
                <a:latin typeface="Calibri"/>
                <a:cs typeface="Calibri"/>
              </a:rPr>
              <a:t>πιάνω</a:t>
            </a:r>
            <a:r>
              <a:rPr lang="de-DE" sz="2000" i="1" dirty="0">
                <a:solidFill>
                  <a:schemeClr val="accent2">
                    <a:lumMod val="75000"/>
                  </a:schemeClr>
                </a:solidFill>
                <a:latin typeface="Calibri"/>
                <a:cs typeface="Calibri"/>
              </a:rPr>
              <a:t> </a:t>
            </a:r>
            <a:r>
              <a:rPr lang="el-GR" sz="2000" i="1" dirty="0">
                <a:solidFill>
                  <a:schemeClr val="accent2">
                    <a:lumMod val="75000"/>
                  </a:schemeClr>
                </a:solidFill>
                <a:latin typeface="Calibri"/>
                <a:cs typeface="Calibri"/>
              </a:rPr>
              <a:t>κάποιον κοροΐδο</a:t>
            </a:r>
            <a:r>
              <a:rPr lang="de-DE" sz="2000" dirty="0">
                <a:solidFill>
                  <a:schemeClr val="accent2">
                    <a:lumMod val="75000"/>
                  </a:schemeClr>
                </a:solidFill>
                <a:latin typeface="Calibri"/>
                <a:cs typeface="Calibri"/>
              </a:rPr>
              <a:t> </a:t>
            </a:r>
            <a:r>
              <a:rPr lang="de-DE" sz="2000" dirty="0">
                <a:latin typeface="Calibri"/>
                <a:cs typeface="Calibri"/>
              </a:rPr>
              <a:t>weist jedoch das zusätzliche Sem „</a:t>
            </a:r>
            <a:r>
              <a:rPr lang="de-DE" sz="2000" u="sng" dirty="0">
                <a:latin typeface="Calibri"/>
                <a:cs typeface="Calibri"/>
              </a:rPr>
              <a:t>betrügen</a:t>
            </a:r>
            <a:r>
              <a:rPr lang="de-DE" sz="2000" dirty="0">
                <a:latin typeface="Calibri"/>
                <a:cs typeface="Calibri"/>
              </a:rPr>
              <a:t>“ auf, das die deutsche Wendung nicht teilt. Ferner verfügt die griechische Wendung nicht über das Sem „</a:t>
            </a:r>
            <a:r>
              <a:rPr lang="de-DE" sz="2000" u="sng" dirty="0">
                <a:latin typeface="Calibri"/>
                <a:cs typeface="Calibri"/>
              </a:rPr>
              <a:t>mit heimlicher Freude</a:t>
            </a:r>
            <a:r>
              <a:rPr lang="de-DE" sz="2000" dirty="0">
                <a:latin typeface="Calibri"/>
                <a:cs typeface="Calibri"/>
              </a:rPr>
              <a:t>“.</a:t>
            </a:r>
          </a:p>
        </p:txBody>
      </p:sp>
    </p:spTree>
    <p:extLst>
      <p:ext uri="{BB962C8B-B14F-4D97-AF65-F5344CB8AC3E}">
        <p14:creationId xmlns:p14="http://schemas.microsoft.com/office/powerpoint/2010/main" val="12968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a:solidFill>
                  <a:schemeClr val="accent2">
                    <a:lumMod val="75000"/>
                  </a:schemeClr>
                </a:solidFill>
              </a:rPr>
              <a:t>denotative </a:t>
            </a:r>
            <a:r>
              <a:rPr lang="de-DE" dirty="0" err="1">
                <a:solidFill>
                  <a:schemeClr val="accent2">
                    <a:lumMod val="75000"/>
                  </a:schemeClr>
                </a:solidFill>
              </a:rPr>
              <a:t>bedeutung</a:t>
            </a:r>
            <a:r>
              <a:rPr lang="de-DE" dirty="0">
                <a:solidFill>
                  <a:schemeClr val="accent2">
                    <a:lumMod val="75000"/>
                  </a:schemeClr>
                </a:solidFill>
              </a:rPr>
              <a:t> (</a:t>
            </a:r>
            <a:r>
              <a:rPr lang="de-DE" dirty="0" err="1">
                <a:solidFill>
                  <a:schemeClr val="accent2">
                    <a:lumMod val="75000"/>
                  </a:schemeClr>
                </a:solidFill>
              </a:rPr>
              <a:t>beispiele</a:t>
            </a:r>
            <a:r>
              <a:rPr lang="de-DE" dirty="0">
                <a:solidFill>
                  <a:schemeClr val="accent2">
                    <a:lumMod val="75000"/>
                  </a:schemeClr>
                </a:solidFill>
              </a:rPr>
              <a:t>), 2</a:t>
            </a:r>
          </a:p>
        </p:txBody>
      </p:sp>
      <p:sp>
        <p:nvSpPr>
          <p:cNvPr id="3" name="Content Placeholder 2"/>
          <p:cNvSpPr>
            <a:spLocks noGrp="1"/>
          </p:cNvSpPr>
          <p:nvPr>
            <p:ph idx="1"/>
          </p:nvPr>
        </p:nvSpPr>
        <p:spPr/>
        <p:txBody>
          <a:bodyPr>
            <a:noAutofit/>
          </a:bodyPr>
          <a:lstStyle/>
          <a:p>
            <a:pPr marL="0" indent="0">
              <a:buNone/>
            </a:pPr>
            <a:r>
              <a:rPr lang="de-DE" sz="2000" spc="200" dirty="0"/>
              <a:t>Polysemie</a:t>
            </a:r>
          </a:p>
          <a:p>
            <a:r>
              <a:rPr lang="de-DE" sz="2000" dirty="0"/>
              <a:t>Während die Form zweier Phraseologismen eine Äquivalenz suggeriert, bestehen bei „falschen Freunden“ wichtige semantische Unterschiede bzw. Asymmetrien,</a:t>
            </a:r>
          </a:p>
          <a:p>
            <a:pPr marL="0" indent="0">
              <a:buNone/>
            </a:pPr>
            <a:r>
              <a:rPr lang="de-DE" sz="2000" i="1" dirty="0"/>
              <a:t>	z. B. </a:t>
            </a:r>
            <a:r>
              <a:rPr lang="de-DE" sz="2000" i="1" dirty="0">
                <a:solidFill>
                  <a:schemeClr val="accent2">
                    <a:lumMod val="75000"/>
                  </a:schemeClr>
                </a:solidFill>
              </a:rPr>
              <a:t>kleine Fische</a:t>
            </a:r>
            <a:r>
              <a:rPr lang="de-DE" sz="2000" dirty="0"/>
              <a:t>: </a:t>
            </a:r>
          </a:p>
          <a:p>
            <a:pPr marL="0" indent="0">
              <a:buNone/>
            </a:pPr>
            <a:r>
              <a:rPr lang="de-DE" sz="2000" dirty="0"/>
              <a:t>	1. Bedeutung: </a:t>
            </a:r>
            <a:r>
              <a:rPr lang="en-US" sz="2000" dirty="0"/>
              <a:t>‘</a:t>
            </a:r>
            <a:r>
              <a:rPr lang="de-DE" sz="2000" dirty="0"/>
              <a:t>unbedeutende Personen oder Organisationen; kleine Gauner; Kleinkriminelle‘</a:t>
            </a:r>
          </a:p>
          <a:p>
            <a:pPr marL="0" indent="0">
              <a:buNone/>
            </a:pPr>
            <a:r>
              <a:rPr lang="de-DE" sz="2000" dirty="0"/>
              <a:t>	2. Bedeutung: </a:t>
            </a:r>
            <a:r>
              <a:rPr lang="en-US" sz="2000" dirty="0"/>
              <a:t>‘</a:t>
            </a:r>
            <a:r>
              <a:rPr lang="de-DE" sz="2000" dirty="0"/>
              <a:t>unbedeutende Angelegenheiten</a:t>
            </a:r>
            <a:r>
              <a:rPr lang="en-US" sz="2000" dirty="0"/>
              <a:t>’</a:t>
            </a:r>
            <a:endParaRPr lang="de-DE" sz="2000" dirty="0"/>
          </a:p>
          <a:p>
            <a:r>
              <a:rPr lang="de-DE" sz="2000" dirty="0"/>
              <a:t>Die griechische Wendung </a:t>
            </a:r>
            <a:r>
              <a:rPr lang="el-GR" sz="2000" i="1" dirty="0">
                <a:solidFill>
                  <a:schemeClr val="accent2">
                    <a:lumMod val="75000"/>
                  </a:schemeClr>
                </a:solidFill>
              </a:rPr>
              <a:t>μικρά ψάρια </a:t>
            </a:r>
            <a:r>
              <a:rPr lang="de-DE" sz="2000" dirty="0"/>
              <a:t>entspricht lediglich der ersten</a:t>
            </a:r>
            <a:r>
              <a:rPr lang="en-US" sz="2000" dirty="0"/>
              <a:t> </a:t>
            </a:r>
            <a:r>
              <a:rPr lang="de-DE" sz="2000" dirty="0"/>
              <a:t>Bedeutung des deutschen Phraseologismus. Hier liegt eine Entsprechungsasymmetrie vor (hier geht es sogar um „falsche Freunde“). </a:t>
            </a:r>
          </a:p>
          <a:p>
            <a:r>
              <a:rPr lang="de-DE" sz="2000" dirty="0"/>
              <a:t>Es folgen weitere Beispiele zur Polysemie bzw. Entsprechungsasymmetrie:</a:t>
            </a:r>
          </a:p>
        </p:txBody>
      </p:sp>
    </p:spTree>
    <p:extLst>
      <p:ext uri="{BB962C8B-B14F-4D97-AF65-F5344CB8AC3E}">
        <p14:creationId xmlns:p14="http://schemas.microsoft.com/office/powerpoint/2010/main" val="4073837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a:solidFill>
                  <a:schemeClr val="accent2">
                    <a:lumMod val="75000"/>
                  </a:schemeClr>
                </a:solidFill>
              </a:rPr>
              <a:t>denotative </a:t>
            </a:r>
            <a:r>
              <a:rPr lang="de-DE" dirty="0" err="1">
                <a:solidFill>
                  <a:schemeClr val="accent2">
                    <a:lumMod val="75000"/>
                  </a:schemeClr>
                </a:solidFill>
              </a:rPr>
              <a:t>bedeutung</a:t>
            </a:r>
            <a:r>
              <a:rPr lang="de-DE" dirty="0">
                <a:solidFill>
                  <a:schemeClr val="accent2">
                    <a:lumMod val="75000"/>
                  </a:schemeClr>
                </a:solidFill>
              </a:rPr>
              <a:t> (</a:t>
            </a:r>
            <a:r>
              <a:rPr lang="de-DE" dirty="0" err="1">
                <a:solidFill>
                  <a:schemeClr val="accent2">
                    <a:lumMod val="75000"/>
                  </a:schemeClr>
                </a:solidFill>
              </a:rPr>
              <a:t>beispiele</a:t>
            </a:r>
            <a:r>
              <a:rPr lang="de-DE" dirty="0">
                <a:solidFill>
                  <a:schemeClr val="accent2">
                    <a:lumMod val="75000"/>
                  </a:schemeClr>
                </a:solidFill>
              </a:rPr>
              <a:t>),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9839256"/>
              </p:ext>
            </p:extLst>
          </p:nvPr>
        </p:nvGraphicFramePr>
        <p:xfrm>
          <a:off x="705769" y="2083021"/>
          <a:ext cx="4885690" cy="1919351"/>
        </p:xfrm>
        <a:graphic>
          <a:graphicData uri="http://schemas.openxmlformats.org/drawingml/2006/table">
            <a:tbl>
              <a:tblPr firstRow="1" firstCol="1" lastRow="1" lastCol="1" bandRow="1" bandCol="1">
                <a:tableStyleId>{5C22544A-7EE6-4342-B048-85BDC9FD1C3A}</a:tableStyleId>
              </a:tblPr>
              <a:tblGrid>
                <a:gridCol w="2916321">
                  <a:extLst>
                    <a:ext uri="{9D8B030D-6E8A-4147-A177-3AD203B41FA5}">
                      <a16:colId xmlns:a16="http://schemas.microsoft.com/office/drawing/2014/main" val="20000"/>
                    </a:ext>
                  </a:extLst>
                </a:gridCol>
                <a:gridCol w="1969369">
                  <a:extLst>
                    <a:ext uri="{9D8B030D-6E8A-4147-A177-3AD203B41FA5}">
                      <a16:colId xmlns:a16="http://schemas.microsoft.com/office/drawing/2014/main" val="20001"/>
                    </a:ext>
                  </a:extLst>
                </a:gridCol>
              </a:tblGrid>
              <a:tr h="0">
                <a:tc>
                  <a:txBody>
                    <a:bodyPr/>
                    <a:lstStyle/>
                    <a:p>
                      <a:pPr algn="just">
                        <a:lnSpc>
                          <a:spcPct val="107000"/>
                        </a:lnSpc>
                        <a:spcAft>
                          <a:spcPts val="0"/>
                        </a:spcAft>
                      </a:pPr>
                      <a:endParaRPr lang="el-GR" sz="1200" dirty="0">
                        <a:effectLst/>
                      </a:endParaRPr>
                    </a:p>
                    <a:p>
                      <a:pPr algn="just">
                        <a:lnSpc>
                          <a:spcPct val="107000"/>
                        </a:lnSpc>
                        <a:spcAft>
                          <a:spcPts val="0"/>
                        </a:spcAft>
                      </a:pPr>
                      <a:r>
                        <a:rPr lang="de-DE" sz="1200" i="1" dirty="0" err="1">
                          <a:solidFill>
                            <a:schemeClr val="accent2">
                              <a:lumMod val="75000"/>
                            </a:schemeClr>
                          </a:solidFill>
                          <a:effectLst/>
                          <a:latin typeface="Gill Sans MT" panose="020B0502020104020203" pitchFamily="34" charset="0"/>
                        </a:rPr>
                        <a:t>jmdm</a:t>
                      </a:r>
                      <a:r>
                        <a:rPr lang="de-DE" sz="1200" i="1" baseline="0" dirty="0">
                          <a:solidFill>
                            <a:schemeClr val="accent2">
                              <a:lumMod val="75000"/>
                            </a:schemeClr>
                          </a:solidFill>
                          <a:effectLst/>
                          <a:latin typeface="Gill Sans MT" panose="020B0502020104020203" pitchFamily="34" charset="0"/>
                        </a:rPr>
                        <a:t> </a:t>
                      </a:r>
                      <a:r>
                        <a:rPr lang="de-DE" sz="1200" i="1" dirty="0">
                          <a:solidFill>
                            <a:schemeClr val="accent2">
                              <a:lumMod val="75000"/>
                            </a:schemeClr>
                          </a:solidFill>
                          <a:effectLst/>
                          <a:latin typeface="Gill Sans MT" panose="020B0502020104020203" pitchFamily="34" charset="0"/>
                        </a:rPr>
                        <a:t>auf die Hühneraugen treten</a:t>
                      </a:r>
                    </a:p>
                  </a:txBody>
                  <a:tcPr marL="68580" marR="68580" marT="0" marB="0"/>
                </a:tc>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endParaRPr lang="el-GR" sz="1200" dirty="0">
                        <a:effectLst/>
                      </a:endParaRPr>
                    </a:p>
                    <a:p>
                      <a:pPr marL="0" marR="0" indent="0" algn="just" defTabSz="457200" rtl="0" eaLnBrk="1" fontAlgn="auto" latinLnBrk="0" hangingPunct="1">
                        <a:lnSpc>
                          <a:spcPct val="107000"/>
                        </a:lnSpc>
                        <a:spcBef>
                          <a:spcPts val="0"/>
                        </a:spcBef>
                        <a:spcAft>
                          <a:spcPts val="0"/>
                        </a:spcAft>
                        <a:buClrTx/>
                        <a:buSzTx/>
                        <a:buFontTx/>
                        <a:buNone/>
                        <a:tabLst/>
                        <a:defRPr/>
                      </a:pPr>
                      <a:r>
                        <a:rPr lang="el-GR" sz="1200" b="1" i="1" kern="1200" dirty="0">
                          <a:solidFill>
                            <a:schemeClr val="accent2">
                              <a:lumMod val="75000"/>
                            </a:schemeClr>
                          </a:solidFill>
                          <a:effectLst/>
                          <a:latin typeface="+mn-lt"/>
                          <a:ea typeface="+mn-ea"/>
                          <a:cs typeface="+mn-cs"/>
                        </a:rPr>
                        <a:t>πατάω κάποιον στον κάλο</a:t>
                      </a:r>
                    </a:p>
                    <a:p>
                      <a:pPr marL="0" marR="0" indent="0" algn="just" defTabSz="457200" rtl="0" eaLnBrk="1" fontAlgn="auto" latinLnBrk="0" hangingPunct="1">
                        <a:lnSpc>
                          <a:spcPct val="107000"/>
                        </a:lnSpc>
                        <a:spcBef>
                          <a:spcPts val="0"/>
                        </a:spcBef>
                        <a:spcAft>
                          <a:spcPts val="0"/>
                        </a:spcAft>
                        <a:buClrTx/>
                        <a:buSzTx/>
                        <a:buFontTx/>
                        <a:buNone/>
                        <a:tabLst/>
                        <a:defRPr/>
                      </a:pPr>
                      <a:endParaRPr lang="de-DE" sz="1200" dirty="0">
                        <a:effectLst/>
                        <a:latin typeface="Gill Sans MT" panose="020B0502020104020203" pitchFamily="34" charset="0"/>
                        <a:ea typeface="MS Mincho" panose="02020609040205080304" pitchFamily="49" charset="-128"/>
                      </a:endParaRPr>
                    </a:p>
                  </a:txBody>
                  <a:tcPr marL="68580" marR="68580" marT="0" marB="0"/>
                </a:tc>
                <a:extLst>
                  <a:ext uri="{0D108BD9-81ED-4DB2-BD59-A6C34878D82A}">
                    <a16:rowId xmlns:a16="http://schemas.microsoft.com/office/drawing/2014/main" val="10000"/>
                  </a:ext>
                </a:extLst>
              </a:tr>
              <a:tr h="0">
                <a:tc>
                  <a:txBody>
                    <a:bodyPr/>
                    <a:lstStyle/>
                    <a:p>
                      <a:pPr marL="177800" indent="0" algn="l">
                        <a:lnSpc>
                          <a:spcPct val="107000"/>
                        </a:lnSpc>
                        <a:spcAft>
                          <a:spcPts val="0"/>
                        </a:spcAft>
                      </a:pPr>
                      <a:r>
                        <a:rPr lang="de-DE" sz="1200" b="0" dirty="0" err="1">
                          <a:effectLst/>
                          <a:latin typeface="Gill Sans MT" panose="020B0502020104020203" pitchFamily="34" charset="0"/>
                        </a:rPr>
                        <a:t>jmdn</a:t>
                      </a:r>
                      <a:r>
                        <a:rPr lang="de-DE" sz="1200" b="0" dirty="0">
                          <a:effectLst/>
                          <a:latin typeface="Gill Sans MT" panose="020B0502020104020203" pitchFamily="34" charset="0"/>
                        </a:rPr>
                        <a:t> mit einer Äußerung, mit einem bestimmten Verhalten, an einer empfindlichen Stelle treffen</a:t>
                      </a:r>
                      <a:endParaRPr lang="el-GR" sz="1200" b="0" dirty="0">
                        <a:effectLst/>
                      </a:endParaRPr>
                    </a:p>
                    <a:p>
                      <a:pPr marL="177800" indent="0" algn="l">
                        <a:lnSpc>
                          <a:spcPct val="107000"/>
                        </a:lnSpc>
                        <a:spcAft>
                          <a:spcPts val="0"/>
                        </a:spcAft>
                      </a:pPr>
                      <a:endParaRPr lang="de-DE" sz="1200" dirty="0">
                        <a:effectLst/>
                        <a:latin typeface="Gill Sans MT" panose="020B0502020104020203" pitchFamily="34" charset="0"/>
                        <a:ea typeface="MS Mincho" panose="02020609040205080304" pitchFamily="49" charset="-128"/>
                      </a:endParaRPr>
                    </a:p>
                  </a:txBody>
                  <a:tcPr marL="68580" marR="68580" marT="0" marB="0"/>
                </a:tc>
                <a:tc>
                  <a:txBody>
                    <a:bodyPr/>
                    <a:lstStyle/>
                    <a:p>
                      <a:pPr algn="ctr">
                        <a:lnSpc>
                          <a:spcPct val="107000"/>
                        </a:lnSpc>
                        <a:spcAft>
                          <a:spcPts val="0"/>
                        </a:spcAft>
                      </a:pPr>
                      <a:endParaRPr lang="de-DE" sz="1200" dirty="0">
                        <a:effectLst/>
                        <a:latin typeface="Gill Sans MT" panose="020B0502020104020203" pitchFamily="34" charset="0"/>
                      </a:endParaRPr>
                    </a:p>
                    <a:p>
                      <a:pPr algn="ctr">
                        <a:lnSpc>
                          <a:spcPct val="107000"/>
                        </a:lnSpc>
                        <a:spcAft>
                          <a:spcPts val="0"/>
                        </a:spcAft>
                      </a:pPr>
                      <a:r>
                        <a:rPr lang="de-DE" sz="1800" dirty="0">
                          <a:effectLst/>
                          <a:latin typeface="Gill Sans MT" panose="020B0502020104020203" pitchFamily="34" charset="0"/>
                        </a:rPr>
                        <a:t>+</a:t>
                      </a:r>
                      <a:endParaRPr lang="de-DE" sz="1800" dirty="0">
                        <a:effectLst/>
                        <a:latin typeface="Gill Sans MT" panose="020B0502020104020203" pitchFamily="34" charset="0"/>
                        <a:ea typeface="MS Mincho" panose="02020609040205080304" pitchFamily="49" charset="-128"/>
                      </a:endParaRPr>
                    </a:p>
                  </a:txBody>
                  <a:tcPr marL="68580" marR="68580" marT="0" marB="0"/>
                </a:tc>
                <a:extLst>
                  <a:ext uri="{0D108BD9-81ED-4DB2-BD59-A6C34878D82A}">
                    <a16:rowId xmlns:a16="http://schemas.microsoft.com/office/drawing/2014/main" val="10001"/>
                  </a:ext>
                </a:extLst>
              </a:tr>
              <a:tr h="0">
                <a:tc>
                  <a:txBody>
                    <a:bodyPr/>
                    <a:lstStyle/>
                    <a:p>
                      <a:pPr marL="177800" indent="0" algn="l">
                        <a:lnSpc>
                          <a:spcPct val="107000"/>
                        </a:lnSpc>
                        <a:spcAft>
                          <a:spcPts val="0"/>
                        </a:spcAft>
                      </a:pPr>
                      <a:r>
                        <a:rPr lang="de-DE" sz="1200" b="0" dirty="0" err="1">
                          <a:effectLst/>
                          <a:latin typeface="Gill Sans MT" panose="020B0502020104020203" pitchFamily="34" charset="0"/>
                        </a:rPr>
                        <a:t>jmdn</a:t>
                      </a:r>
                      <a:r>
                        <a:rPr lang="de-DE" sz="1200" b="0" dirty="0">
                          <a:effectLst/>
                          <a:latin typeface="Gill Sans MT" panose="020B0502020104020203" pitchFamily="34" charset="0"/>
                        </a:rPr>
                        <a:t> an etwas erinnern, das er nicht erledigt hat</a:t>
                      </a:r>
                      <a:endParaRPr lang="el-GR" sz="1200" b="0" dirty="0">
                        <a:effectLst/>
                      </a:endParaRPr>
                    </a:p>
                    <a:p>
                      <a:pPr marL="177800" indent="0" algn="just">
                        <a:lnSpc>
                          <a:spcPct val="107000"/>
                        </a:lnSpc>
                        <a:spcAft>
                          <a:spcPts val="0"/>
                        </a:spcAft>
                      </a:pPr>
                      <a:endParaRPr lang="de-DE" sz="1200" dirty="0">
                        <a:effectLst/>
                        <a:latin typeface="Gill Sans MT" panose="020B0502020104020203" pitchFamily="34" charset="0"/>
                        <a:ea typeface="MS Mincho" panose="02020609040205080304" pitchFamily="49" charset="-128"/>
                      </a:endParaRPr>
                    </a:p>
                  </a:txBody>
                  <a:tcPr marL="68580" marR="68580" marT="0" marB="0"/>
                </a:tc>
                <a:tc>
                  <a:txBody>
                    <a:bodyPr/>
                    <a:lstStyle/>
                    <a:p>
                      <a:pPr algn="ctr">
                        <a:lnSpc>
                          <a:spcPct val="107000"/>
                        </a:lnSpc>
                        <a:spcAft>
                          <a:spcPts val="0"/>
                        </a:spcAft>
                      </a:pPr>
                      <a:endParaRPr lang="de-DE" sz="1200" dirty="0">
                        <a:effectLst/>
                        <a:latin typeface="Gill Sans MT" panose="020B0502020104020203" pitchFamily="34" charset="0"/>
                      </a:endParaRPr>
                    </a:p>
                    <a:p>
                      <a:pPr marL="0" algn="ctr" defTabSz="457200" rtl="0" eaLnBrk="1" latinLnBrk="0" hangingPunct="1">
                        <a:lnSpc>
                          <a:spcPct val="107000"/>
                        </a:lnSpc>
                        <a:spcAft>
                          <a:spcPts val="0"/>
                        </a:spcAft>
                      </a:pPr>
                      <a:r>
                        <a:rPr lang="de-DE" sz="1800" b="1" kern="1200" dirty="0">
                          <a:solidFill>
                            <a:schemeClr val="lt1"/>
                          </a:solidFill>
                          <a:effectLst/>
                          <a:latin typeface="Gill Sans MT" panose="020B0502020104020203" pitchFamily="34" charset="0"/>
                          <a:ea typeface="+mn-ea"/>
                          <a:cs typeface="+mn-cs"/>
                        </a:rPr>
                        <a:t>-</a:t>
                      </a:r>
                    </a:p>
                  </a:txBody>
                  <a:tcPr marL="68580" marR="68580" marT="0" marB="0"/>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32391132"/>
              </p:ext>
            </p:extLst>
          </p:nvPr>
        </p:nvGraphicFramePr>
        <p:xfrm>
          <a:off x="5788652" y="4027518"/>
          <a:ext cx="5319020" cy="1898887"/>
        </p:xfrm>
        <a:graphic>
          <a:graphicData uri="http://schemas.openxmlformats.org/drawingml/2006/table">
            <a:tbl>
              <a:tblPr firstRow="1" firstCol="1" lastRow="1" lastCol="1" bandRow="1" bandCol="1">
                <a:tableStyleId>{5C22544A-7EE6-4342-B048-85BDC9FD1C3A}</a:tableStyleId>
              </a:tblPr>
              <a:tblGrid>
                <a:gridCol w="2659033">
                  <a:extLst>
                    <a:ext uri="{9D8B030D-6E8A-4147-A177-3AD203B41FA5}">
                      <a16:colId xmlns:a16="http://schemas.microsoft.com/office/drawing/2014/main" val="20000"/>
                    </a:ext>
                  </a:extLst>
                </a:gridCol>
                <a:gridCol w="2659987">
                  <a:extLst>
                    <a:ext uri="{9D8B030D-6E8A-4147-A177-3AD203B41FA5}">
                      <a16:colId xmlns:a16="http://schemas.microsoft.com/office/drawing/2014/main" val="20001"/>
                    </a:ext>
                  </a:extLst>
                </a:gridCol>
              </a:tblGrid>
              <a:tr h="753409">
                <a:tc>
                  <a:txBody>
                    <a:bodyPr/>
                    <a:lstStyle/>
                    <a:p>
                      <a:pPr algn="just">
                        <a:lnSpc>
                          <a:spcPct val="107000"/>
                        </a:lnSpc>
                        <a:spcAft>
                          <a:spcPts val="0"/>
                        </a:spcAft>
                      </a:pPr>
                      <a:endParaRPr lang="el-GR" sz="1200" dirty="0">
                        <a:effectLst/>
                      </a:endParaRPr>
                    </a:p>
                    <a:p>
                      <a:pPr algn="just">
                        <a:lnSpc>
                          <a:spcPct val="100000"/>
                        </a:lnSpc>
                        <a:spcAft>
                          <a:spcPts val="0"/>
                        </a:spcAft>
                      </a:pPr>
                      <a:endParaRPr lang="de-DE" sz="1200" dirty="0">
                        <a:effectLst/>
                      </a:endParaRPr>
                    </a:p>
                    <a:p>
                      <a:pPr marL="0" algn="just" defTabSz="457200" rtl="0" eaLnBrk="1" latinLnBrk="0" hangingPunct="1">
                        <a:lnSpc>
                          <a:spcPct val="107000"/>
                        </a:lnSpc>
                        <a:spcAft>
                          <a:spcPts val="0"/>
                        </a:spcAft>
                      </a:pPr>
                      <a:r>
                        <a:rPr lang="de-DE" sz="1200" b="1" i="1" kern="1200" dirty="0">
                          <a:solidFill>
                            <a:schemeClr val="accent2">
                              <a:lumMod val="75000"/>
                            </a:schemeClr>
                          </a:solidFill>
                          <a:effectLst/>
                          <a:latin typeface="+mn-lt"/>
                          <a:ea typeface="+mn-ea"/>
                          <a:cs typeface="+mn-cs"/>
                        </a:rPr>
                        <a:t>mit </a:t>
                      </a:r>
                      <a:r>
                        <a:rPr lang="de-DE" sz="1200" b="1" i="1" kern="1200" dirty="0" err="1">
                          <a:solidFill>
                            <a:schemeClr val="accent2">
                              <a:lumMod val="75000"/>
                            </a:schemeClr>
                          </a:solidFill>
                          <a:effectLst/>
                          <a:latin typeface="+mn-lt"/>
                          <a:ea typeface="+mn-ea"/>
                          <a:cs typeface="+mn-cs"/>
                        </a:rPr>
                        <a:t>jmdm</a:t>
                      </a:r>
                      <a:r>
                        <a:rPr lang="de-DE" sz="1200" b="1" i="1" kern="1200" dirty="0">
                          <a:solidFill>
                            <a:schemeClr val="accent2">
                              <a:lumMod val="75000"/>
                            </a:schemeClr>
                          </a:solidFill>
                          <a:effectLst/>
                          <a:latin typeface="+mn-lt"/>
                          <a:ea typeface="+mn-ea"/>
                          <a:cs typeface="+mn-cs"/>
                        </a:rPr>
                        <a:t> Pferde stehlen können</a:t>
                      </a: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de-DE" sz="1200" b="1" kern="1200" dirty="0">
                        <a:solidFill>
                          <a:schemeClr val="lt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l-GR" sz="1200" b="1" kern="1200" dirty="0">
                        <a:solidFill>
                          <a:schemeClr val="lt1"/>
                        </a:solidFill>
                        <a:effectLst/>
                        <a:latin typeface="+mn-lt"/>
                        <a:ea typeface="+mn-ea"/>
                        <a:cs typeface="+mn-cs"/>
                      </a:endParaRPr>
                    </a:p>
                    <a:p>
                      <a:pPr marL="0" marR="0" indent="0" algn="l" defTabSz="457200" rtl="0" eaLnBrk="1" fontAlgn="auto" latinLnBrk="0" hangingPunct="1">
                        <a:lnSpc>
                          <a:spcPct val="107000"/>
                        </a:lnSpc>
                        <a:spcBef>
                          <a:spcPts val="0"/>
                        </a:spcBef>
                        <a:spcAft>
                          <a:spcPts val="600"/>
                        </a:spcAft>
                        <a:buClrTx/>
                        <a:buSzTx/>
                        <a:buFontTx/>
                        <a:buNone/>
                        <a:tabLst/>
                        <a:defRPr/>
                      </a:pPr>
                      <a:r>
                        <a:rPr lang="el-GR" sz="1200" b="1" i="1" kern="1200" dirty="0">
                          <a:solidFill>
                            <a:schemeClr val="accent2">
                              <a:lumMod val="75000"/>
                            </a:schemeClr>
                          </a:solidFill>
                          <a:effectLst/>
                          <a:latin typeface="+mn-lt"/>
                          <a:ea typeface="+mn-ea"/>
                          <a:cs typeface="+mn-cs"/>
                        </a:rPr>
                        <a:t>έχω φάει ψωμί κι αλάτι με κάποιον </a:t>
                      </a:r>
                    </a:p>
                  </a:txBody>
                  <a:tcPr marL="68580" marR="68580" marT="0" marB="0"/>
                </a:tc>
                <a:extLst>
                  <a:ext uri="{0D108BD9-81ED-4DB2-BD59-A6C34878D82A}">
                    <a16:rowId xmlns:a16="http://schemas.microsoft.com/office/drawing/2014/main" val="10000"/>
                  </a:ext>
                </a:extLst>
              </a:tr>
              <a:tr h="0">
                <a:tc>
                  <a:txBody>
                    <a:bodyPr/>
                    <a:lstStyle/>
                    <a:p>
                      <a:pPr marL="228600" algn="l">
                        <a:lnSpc>
                          <a:spcPct val="107000"/>
                        </a:lnSpc>
                        <a:spcAft>
                          <a:spcPts val="0"/>
                        </a:spcAft>
                      </a:pPr>
                      <a:r>
                        <a:rPr lang="de-DE" sz="1200" b="0" dirty="0">
                          <a:effectLst/>
                        </a:rPr>
                        <a:t>unternehmungs-, abenteuerlustig sein</a:t>
                      </a:r>
                    </a:p>
                    <a:p>
                      <a:pPr algn="l">
                        <a:lnSpc>
                          <a:spcPct val="107000"/>
                        </a:lnSpc>
                        <a:spcAft>
                          <a:spcPts val="0"/>
                        </a:spcAft>
                      </a:pPr>
                      <a:r>
                        <a:rPr lang="el-GR" sz="1200" dirty="0">
                          <a:effectLst/>
                        </a:rPr>
                        <a:t> </a:t>
                      </a:r>
                      <a:endParaRPr lang="de-DE"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algn="ctr" defTabSz="457200" rtl="0" eaLnBrk="1" latinLnBrk="0" hangingPunct="1">
                        <a:lnSpc>
                          <a:spcPct val="107000"/>
                        </a:lnSpc>
                        <a:spcAft>
                          <a:spcPts val="0"/>
                        </a:spcAft>
                      </a:pPr>
                      <a:r>
                        <a:rPr lang="de-DE" sz="1800" b="1" kern="1200" dirty="0">
                          <a:solidFill>
                            <a:schemeClr val="lt1"/>
                          </a:solidFill>
                          <a:effectLst/>
                          <a:latin typeface="+mn-lt"/>
                          <a:ea typeface="+mn-ea"/>
                          <a:cs typeface="+mn-cs"/>
                        </a:rPr>
                        <a:t>-</a:t>
                      </a:r>
                    </a:p>
                  </a:txBody>
                  <a:tcPr marL="68580" marR="68580" marT="0" marB="0"/>
                </a:tc>
                <a:extLst>
                  <a:ext uri="{0D108BD9-81ED-4DB2-BD59-A6C34878D82A}">
                    <a16:rowId xmlns:a16="http://schemas.microsoft.com/office/drawing/2014/main" val="10001"/>
                  </a:ext>
                </a:extLst>
              </a:tr>
              <a:tr h="0">
                <a:tc>
                  <a:txBody>
                    <a:bodyPr/>
                    <a:lstStyle/>
                    <a:p>
                      <a:pPr marL="228600" algn="l" defTabSz="457200" rtl="0" eaLnBrk="1" latinLnBrk="0" hangingPunct="1">
                        <a:lnSpc>
                          <a:spcPct val="107000"/>
                        </a:lnSpc>
                        <a:spcAft>
                          <a:spcPts val="0"/>
                        </a:spcAft>
                      </a:pPr>
                      <a:r>
                        <a:rPr lang="de-DE" sz="1200" b="0" kern="1200" dirty="0">
                          <a:solidFill>
                            <a:schemeClr val="lt1"/>
                          </a:solidFill>
                          <a:effectLst/>
                          <a:latin typeface="+mn-lt"/>
                          <a:ea typeface="+mn-ea"/>
                          <a:cs typeface="+mn-cs"/>
                        </a:rPr>
                        <a:t>sympathisch, zugänglich sein</a:t>
                      </a:r>
                    </a:p>
                    <a:p>
                      <a:pPr algn="just">
                        <a:lnSpc>
                          <a:spcPct val="107000"/>
                        </a:lnSpc>
                        <a:spcAft>
                          <a:spcPts val="0"/>
                        </a:spcAft>
                      </a:pPr>
                      <a:r>
                        <a:rPr lang="el-GR" sz="1200" dirty="0">
                          <a:effectLst/>
                        </a:rPr>
                        <a:t> </a:t>
                      </a:r>
                      <a:endParaRPr lang="de-DE"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algn="ctr" defTabSz="457200" rtl="0" eaLnBrk="1" latinLnBrk="0" hangingPunct="1">
                        <a:lnSpc>
                          <a:spcPct val="107000"/>
                        </a:lnSpc>
                        <a:spcAft>
                          <a:spcPts val="0"/>
                        </a:spcAft>
                      </a:pPr>
                      <a:r>
                        <a:rPr lang="de-DE" sz="1800" b="1" kern="1200" dirty="0">
                          <a:solidFill>
                            <a:schemeClr val="lt1"/>
                          </a:solidFill>
                          <a:effectLst/>
                          <a:latin typeface="+mn-lt"/>
                          <a:ea typeface="+mn-ea"/>
                          <a:cs typeface="+mn-cs"/>
                        </a:rPr>
                        <a:t>+</a:t>
                      </a:r>
                    </a:p>
                  </a:txBody>
                  <a:tcPr marL="68580" marR="68580" marT="0" marB="0"/>
                </a:tc>
                <a:extLst>
                  <a:ext uri="{0D108BD9-81ED-4DB2-BD59-A6C34878D82A}">
                    <a16:rowId xmlns:a16="http://schemas.microsoft.com/office/drawing/2014/main" val="10002"/>
                  </a:ext>
                </a:extLst>
              </a:tr>
              <a:tr h="0">
                <a:tc>
                  <a:txBody>
                    <a:bodyPr/>
                    <a:lstStyle/>
                    <a:p>
                      <a:pPr marL="228600" algn="l" defTabSz="457200" rtl="0" eaLnBrk="1" latinLnBrk="0" hangingPunct="1">
                        <a:lnSpc>
                          <a:spcPct val="107000"/>
                        </a:lnSpc>
                        <a:spcAft>
                          <a:spcPts val="0"/>
                        </a:spcAft>
                      </a:pPr>
                      <a:r>
                        <a:rPr lang="de-DE" sz="1200" b="0" kern="1200" dirty="0">
                          <a:solidFill>
                            <a:schemeClr val="lt1"/>
                          </a:solidFill>
                          <a:effectLst/>
                          <a:latin typeface="+mn-lt"/>
                          <a:ea typeface="+mn-ea"/>
                          <a:cs typeface="+mn-cs"/>
                        </a:rPr>
                        <a:t>zuverlässig sein</a:t>
                      </a:r>
                    </a:p>
                    <a:p>
                      <a:pPr algn="just">
                        <a:lnSpc>
                          <a:spcPct val="107000"/>
                        </a:lnSpc>
                        <a:spcAft>
                          <a:spcPts val="0"/>
                        </a:spcAft>
                      </a:pPr>
                      <a:r>
                        <a:rPr lang="el-GR" sz="1200" dirty="0">
                          <a:effectLst/>
                        </a:rPr>
                        <a:t> </a:t>
                      </a:r>
                      <a:endParaRPr lang="de-DE" sz="12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0" algn="ctr" defTabSz="457200" rtl="0" eaLnBrk="1" latinLnBrk="0" hangingPunct="1">
                        <a:lnSpc>
                          <a:spcPct val="107000"/>
                        </a:lnSpc>
                        <a:spcAft>
                          <a:spcPts val="0"/>
                        </a:spcAft>
                      </a:pPr>
                      <a:r>
                        <a:rPr lang="de-DE" sz="1800" b="1" kern="1200" dirty="0">
                          <a:solidFill>
                            <a:schemeClr val="lt1"/>
                          </a:solidFill>
                          <a:effectLst/>
                          <a:latin typeface="+mn-lt"/>
                          <a:ea typeface="+mn-ea"/>
                          <a:cs typeface="+mn-cs"/>
                        </a:rPr>
                        <a:t>+</a:t>
                      </a:r>
                    </a:p>
                  </a:txBody>
                  <a:tcPr marL="68580" marR="68580" marT="0" marB="0"/>
                </a:tc>
                <a:extLst>
                  <a:ext uri="{0D108BD9-81ED-4DB2-BD59-A6C34878D82A}">
                    <a16:rowId xmlns:a16="http://schemas.microsoft.com/office/drawing/2014/main" val="10003"/>
                  </a:ext>
                </a:extLst>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Oder</a:t>
            </a:r>
            <a:endParaRPr kumimoji="0" 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237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a:solidFill>
                  <a:schemeClr val="accent2">
                    <a:lumMod val="75000"/>
                  </a:schemeClr>
                </a:solidFill>
              </a:rPr>
              <a:t>denotative </a:t>
            </a:r>
            <a:r>
              <a:rPr lang="de-DE" dirty="0" err="1">
                <a:solidFill>
                  <a:schemeClr val="accent2">
                    <a:lumMod val="75000"/>
                  </a:schemeClr>
                </a:solidFill>
              </a:rPr>
              <a:t>bedeutung</a:t>
            </a:r>
            <a:r>
              <a:rPr lang="de-DE" dirty="0">
                <a:solidFill>
                  <a:schemeClr val="accent2">
                    <a:lumMod val="75000"/>
                  </a:schemeClr>
                </a:solidFill>
              </a:rPr>
              <a:t> (</a:t>
            </a:r>
            <a:r>
              <a:rPr lang="de-DE" dirty="0" err="1">
                <a:solidFill>
                  <a:schemeClr val="accent2">
                    <a:lumMod val="75000"/>
                  </a:schemeClr>
                </a:solidFill>
              </a:rPr>
              <a:t>beispiele</a:t>
            </a:r>
            <a:r>
              <a:rPr lang="de-DE" dirty="0">
                <a:solidFill>
                  <a:schemeClr val="accent2">
                    <a:lumMod val="75000"/>
                  </a:schemeClr>
                </a:solidFill>
              </a:rPr>
              <a:t>), 4</a:t>
            </a:r>
          </a:p>
        </p:txBody>
      </p:sp>
      <p:sp>
        <p:nvSpPr>
          <p:cNvPr id="3" name="Content Placeholder 2"/>
          <p:cNvSpPr>
            <a:spLocks noGrp="1"/>
          </p:cNvSpPr>
          <p:nvPr>
            <p:ph idx="1"/>
          </p:nvPr>
        </p:nvSpPr>
        <p:spPr/>
        <p:txBody>
          <a:bodyPr>
            <a:normAutofit/>
          </a:bodyPr>
          <a:lstStyle/>
          <a:p>
            <a:pPr marL="0" lvl="0" indent="0">
              <a:buNone/>
            </a:pPr>
            <a:r>
              <a:rPr lang="de-DE" sz="2000" spc="200" dirty="0">
                <a:latin typeface="Calibri"/>
                <a:cs typeface="Calibri"/>
              </a:rPr>
              <a:t>Distributionelle Unterschiede</a:t>
            </a:r>
          </a:p>
          <a:p>
            <a:pPr lvl="1"/>
            <a:r>
              <a:rPr lang="de-DE" sz="2000" dirty="0">
                <a:latin typeface="Calibri"/>
                <a:cs typeface="Calibri"/>
              </a:rPr>
              <a:t>Anderer Bedeutungsaspekt: </a:t>
            </a:r>
            <a:r>
              <a:rPr lang="de-DE" sz="2000" i="1" dirty="0">
                <a:solidFill>
                  <a:schemeClr val="accent2">
                    <a:lumMod val="75000"/>
                  </a:schemeClr>
                </a:solidFill>
                <a:latin typeface="Calibri"/>
                <a:cs typeface="Calibri"/>
              </a:rPr>
              <a:t>schlafen wie ein Murmeltier </a:t>
            </a:r>
            <a:r>
              <a:rPr lang="de-DE" sz="2000" i="1" dirty="0">
                <a:latin typeface="Calibri"/>
                <a:cs typeface="Calibri"/>
              </a:rPr>
              <a:t>/ </a:t>
            </a:r>
            <a:r>
              <a:rPr lang="de-DE" sz="2000" i="1" dirty="0">
                <a:solidFill>
                  <a:schemeClr val="accent2">
                    <a:lumMod val="75000"/>
                  </a:schemeClr>
                </a:solidFill>
                <a:latin typeface="Calibri"/>
                <a:cs typeface="Calibri"/>
              </a:rPr>
              <a:t>Bär </a:t>
            </a:r>
            <a:r>
              <a:rPr lang="de-DE" sz="2000" i="1" dirty="0">
                <a:latin typeface="Calibri"/>
                <a:cs typeface="Calibri"/>
              </a:rPr>
              <a:t>/ </a:t>
            </a:r>
            <a:r>
              <a:rPr lang="de-DE" sz="2000" i="1" dirty="0">
                <a:solidFill>
                  <a:schemeClr val="accent2">
                    <a:lumMod val="75000"/>
                  </a:schemeClr>
                </a:solidFill>
                <a:latin typeface="Calibri"/>
                <a:cs typeface="Calibri"/>
              </a:rPr>
              <a:t>Dachs</a:t>
            </a:r>
            <a:r>
              <a:rPr lang="el-GR" sz="2000" dirty="0">
                <a:solidFill>
                  <a:schemeClr val="accent2">
                    <a:lumMod val="75000"/>
                  </a:schemeClr>
                </a:solidFill>
                <a:latin typeface="Calibri"/>
                <a:cs typeface="Calibri"/>
              </a:rPr>
              <a:t>		</a:t>
            </a:r>
            <a:r>
              <a:rPr lang="de-DE" sz="2000" dirty="0">
                <a:solidFill>
                  <a:schemeClr val="accent2">
                    <a:lumMod val="75000"/>
                  </a:schemeClr>
                </a:solidFill>
                <a:latin typeface="Calibri"/>
                <a:cs typeface="Calibri"/>
              </a:rPr>
              <a:t>	</a:t>
            </a:r>
            <a:r>
              <a:rPr lang="en-US" sz="2000" i="1" dirty="0" err="1">
                <a:latin typeface="Calibri"/>
                <a:cs typeface="Calibri"/>
              </a:rPr>
              <a:t>Bedeutungskomponente</a:t>
            </a:r>
            <a:r>
              <a:rPr lang="en-US" sz="2000" i="1" dirty="0">
                <a:latin typeface="Calibri"/>
                <a:cs typeface="Calibri"/>
              </a:rPr>
              <a:t>: ‘</a:t>
            </a:r>
            <a:r>
              <a:rPr lang="de-DE" sz="2000" dirty="0">
                <a:latin typeface="Calibri"/>
                <a:cs typeface="Calibri"/>
              </a:rPr>
              <a:t>tiefer Schlaf‘</a:t>
            </a:r>
            <a:endParaRPr lang="el-GR" sz="2000" dirty="0">
              <a:latin typeface="Calibri"/>
              <a:cs typeface="Calibri"/>
            </a:endParaRPr>
          </a:p>
          <a:p>
            <a:pPr marL="324000" lvl="1" indent="0">
              <a:buNone/>
            </a:pPr>
            <a:r>
              <a:rPr lang="el-GR" sz="2000" dirty="0">
                <a:latin typeface="Calibri"/>
                <a:cs typeface="Calibri"/>
              </a:rPr>
              <a:t>		</a:t>
            </a:r>
            <a:r>
              <a:rPr lang="de-DE" sz="2000" dirty="0">
                <a:latin typeface="Calibri"/>
                <a:cs typeface="Calibri"/>
              </a:rPr>
              <a:t>Griechisch: </a:t>
            </a:r>
            <a:r>
              <a:rPr lang="de-DE" sz="2000" i="1" dirty="0" err="1">
                <a:solidFill>
                  <a:schemeClr val="accent2">
                    <a:lumMod val="75000"/>
                  </a:schemeClr>
                </a:solidFill>
                <a:latin typeface="Calibri"/>
                <a:cs typeface="Calibri"/>
              </a:rPr>
              <a:t>κοιμάμ</a:t>
            </a:r>
            <a:r>
              <a:rPr lang="de-DE" sz="2000" i="1" dirty="0">
                <a:solidFill>
                  <a:schemeClr val="accent2">
                    <a:lumMod val="75000"/>
                  </a:schemeClr>
                </a:solidFill>
                <a:latin typeface="Calibri"/>
                <a:cs typeface="Calibri"/>
              </a:rPr>
              <a:t>αι σαν ζώο </a:t>
            </a:r>
            <a:r>
              <a:rPr lang="el-GR" sz="2000" dirty="0">
                <a:solidFill>
                  <a:schemeClr val="accent2">
                    <a:lumMod val="75000"/>
                  </a:schemeClr>
                </a:solidFill>
                <a:latin typeface="Calibri"/>
                <a:cs typeface="Calibri"/>
              </a:rPr>
              <a:t>			</a:t>
            </a:r>
            <a:r>
              <a:rPr lang="en-US" sz="2000" i="1" dirty="0" err="1">
                <a:latin typeface="Calibri"/>
                <a:cs typeface="Calibri"/>
              </a:rPr>
              <a:t>Bedeutungskomponente</a:t>
            </a:r>
            <a:r>
              <a:rPr lang="en-US" sz="2000" i="1" dirty="0">
                <a:latin typeface="Calibri"/>
                <a:cs typeface="Calibri"/>
              </a:rPr>
              <a:t>: ‘</a:t>
            </a:r>
            <a:r>
              <a:rPr lang="de-DE" sz="2000" dirty="0">
                <a:latin typeface="Calibri"/>
                <a:cs typeface="Calibri"/>
              </a:rPr>
              <a:t>Trägheit‘</a:t>
            </a:r>
          </a:p>
        </p:txBody>
      </p:sp>
      <p:sp>
        <p:nvSpPr>
          <p:cNvPr id="6" name="Right Arrow 5"/>
          <p:cNvSpPr/>
          <p:nvPr/>
        </p:nvSpPr>
        <p:spPr>
          <a:xfrm>
            <a:off x="4716924" y="4558770"/>
            <a:ext cx="873084" cy="238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ight Arrow 5"/>
          <p:cNvSpPr/>
          <p:nvPr/>
        </p:nvSpPr>
        <p:spPr>
          <a:xfrm>
            <a:off x="8583440" y="3810315"/>
            <a:ext cx="907101" cy="2381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611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a:solidFill>
                  <a:schemeClr val="accent2">
                    <a:lumMod val="75000"/>
                  </a:schemeClr>
                </a:solidFill>
              </a:rPr>
              <a:t>denotative Bedeutung (Beispiele), 5</a:t>
            </a:r>
          </a:p>
        </p:txBody>
      </p:sp>
      <p:sp>
        <p:nvSpPr>
          <p:cNvPr id="3" name="Content Placeholder 2"/>
          <p:cNvSpPr>
            <a:spLocks noGrp="1"/>
          </p:cNvSpPr>
          <p:nvPr>
            <p:ph idx="1"/>
          </p:nvPr>
        </p:nvSpPr>
        <p:spPr/>
        <p:txBody>
          <a:bodyPr>
            <a:noAutofit/>
          </a:bodyPr>
          <a:lstStyle/>
          <a:p>
            <a:pPr marL="0" indent="0">
              <a:buNone/>
            </a:pPr>
            <a:r>
              <a:rPr lang="de-DE" sz="2000" spc="200" dirty="0"/>
              <a:t>Komplexität</a:t>
            </a:r>
          </a:p>
          <a:p>
            <a:pPr lvl="1"/>
            <a:r>
              <a:rPr lang="de-DE" sz="2000" dirty="0"/>
              <a:t>Phraseologismen verfügen häufig über „differenzierende und konkretisierende Seme“. Ihre semantische Fixierung kann sich aufgrund der Realisierung verschiedener Seme je nach Gebrauchssituation häufig schwierig gestalten. </a:t>
            </a:r>
          </a:p>
          <a:p>
            <a:pPr lvl="1"/>
            <a:r>
              <a:rPr lang="de-DE" sz="2000" dirty="0"/>
              <a:t>So weist der Phraseologismus </a:t>
            </a:r>
            <a:r>
              <a:rPr lang="de-DE" sz="2000" i="1" dirty="0">
                <a:solidFill>
                  <a:schemeClr val="accent2">
                    <a:lumMod val="75000"/>
                  </a:schemeClr>
                </a:solidFill>
              </a:rPr>
              <a:t>das Kind mit dem Bade ausschütten </a:t>
            </a:r>
            <a:r>
              <a:rPr lang="de-DE" sz="2000" dirty="0"/>
              <a:t>neben der Bedeutung </a:t>
            </a:r>
            <a:r>
              <a:rPr lang="en-US" sz="2000" dirty="0"/>
              <a:t>‘</a:t>
            </a:r>
            <a:r>
              <a:rPr lang="de-DE" sz="2000" dirty="0"/>
              <a:t>radikal vorgehen‘ auch die Bedeutung ‚mit dem Schlechten auch das Gute verwerfen‘ auf. Nicht immer wird diese jedoch realisiert, sondern nur wenn zwei Größen vorkommen: „etwas Gutes“ und „etwas Schlechtes“. Dies wirkt sich erschwerend auf die Äquivalenzherstellung aus.</a:t>
            </a:r>
          </a:p>
          <a:p>
            <a:pPr marL="324000" lvl="1" indent="0">
              <a:spcAft>
                <a:spcPts val="0"/>
              </a:spcAft>
              <a:buNone/>
            </a:pPr>
            <a:r>
              <a:rPr lang="de-DE" sz="2000" dirty="0"/>
              <a:t>		Textbeispiel: </a:t>
            </a:r>
          </a:p>
          <a:p>
            <a:pPr marL="324000" lvl="1" indent="0">
              <a:buNone/>
            </a:pPr>
            <a:r>
              <a:rPr lang="de-DE" sz="2000" i="1" dirty="0"/>
              <a:t>		„Wegen dieser Zwischenfälle gleich ein allgemeines Demonstrationsverbot zu verhängen, das heißt doch 		</a:t>
            </a:r>
            <a:r>
              <a:rPr lang="de-DE" sz="2000" i="1" dirty="0">
                <a:solidFill>
                  <a:schemeClr val="accent2">
                    <a:lumMod val="75000"/>
                  </a:schemeClr>
                </a:solidFill>
              </a:rPr>
              <a:t>das Kind mit dem Bade ausschütten</a:t>
            </a:r>
            <a:r>
              <a:rPr lang="de-DE" sz="2000" i="1" dirty="0"/>
              <a:t>.“</a:t>
            </a:r>
          </a:p>
        </p:txBody>
      </p:sp>
    </p:spTree>
    <p:extLst>
      <p:ext uri="{BB962C8B-B14F-4D97-AF65-F5344CB8AC3E}">
        <p14:creationId xmlns:p14="http://schemas.microsoft.com/office/powerpoint/2010/main" val="1377550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a:solidFill>
                  <a:schemeClr val="accent2">
                    <a:lumMod val="75000"/>
                  </a:schemeClr>
                </a:solidFill>
              </a:rPr>
              <a:t>wörtliche Bedeutung</a:t>
            </a:r>
          </a:p>
        </p:txBody>
      </p:sp>
      <p:sp>
        <p:nvSpPr>
          <p:cNvPr id="3" name="Content Placeholder 2"/>
          <p:cNvSpPr>
            <a:spLocks noGrp="1"/>
          </p:cNvSpPr>
          <p:nvPr>
            <p:ph idx="1"/>
          </p:nvPr>
        </p:nvSpPr>
        <p:spPr/>
        <p:txBody>
          <a:bodyPr>
            <a:normAutofit/>
          </a:bodyPr>
          <a:lstStyle/>
          <a:p>
            <a:r>
              <a:rPr lang="de-DE" sz="2000" dirty="0"/>
              <a:t>Da viele Phraseologismen sekundäre Zeichen darstellen, sind sie häufig transparent, d. h. sie besitzen auch eine wörtliche Bedeutung (Lesart). Diese semantische Ambiguität wird auf der Textebene durch die monosemierende Wirkung des Kontextes aufgehoben. </a:t>
            </a:r>
          </a:p>
          <a:p>
            <a:r>
              <a:rPr lang="de-DE" sz="2000" dirty="0"/>
              <a:t>Folgende Problembereiche wirken sich auf den Vergleich phraseologischer Subsysteme aus und hängen mit Schwierigkeiten bei der Beschreibung der wörtlichen Bedeutung von Phraseologismen zusammen:</a:t>
            </a:r>
          </a:p>
        </p:txBody>
      </p:sp>
    </p:spTree>
    <p:extLst>
      <p:ext uri="{BB962C8B-B14F-4D97-AF65-F5344CB8AC3E}">
        <p14:creationId xmlns:p14="http://schemas.microsoft.com/office/powerpoint/2010/main" val="183155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Kontrastive Phraseologie, 1</a:t>
            </a:r>
          </a:p>
        </p:txBody>
      </p:sp>
      <p:sp>
        <p:nvSpPr>
          <p:cNvPr id="3" name="Content Placeholder 2"/>
          <p:cNvSpPr>
            <a:spLocks noGrp="1"/>
          </p:cNvSpPr>
          <p:nvPr>
            <p:ph idx="1"/>
          </p:nvPr>
        </p:nvSpPr>
        <p:spPr/>
        <p:txBody>
          <a:bodyPr>
            <a:normAutofit/>
          </a:bodyPr>
          <a:lstStyle/>
          <a:p>
            <a:r>
              <a:rPr lang="de-DE" sz="2000" dirty="0"/>
              <a:t>Kontrastive Phraseologie als Forschungsrichtung innerhalb der Phraseologie</a:t>
            </a:r>
          </a:p>
          <a:p>
            <a:r>
              <a:rPr lang="de-DE" sz="2000" dirty="0"/>
              <a:t>Anliegen: Erarbeitung von Unterschieden und Gemeinsamkeiten (Divergenzen-Konvergenzen) zwischen phraseologischen (Sub)</a:t>
            </a:r>
            <a:r>
              <a:rPr lang="de-DE" sz="2000" dirty="0" err="1"/>
              <a:t>systemen</a:t>
            </a:r>
            <a:endParaRPr lang="de-DE" sz="2000" dirty="0"/>
          </a:p>
        </p:txBody>
      </p:sp>
    </p:spTree>
    <p:extLst>
      <p:ext uri="{BB962C8B-B14F-4D97-AF65-F5344CB8AC3E}">
        <p14:creationId xmlns:p14="http://schemas.microsoft.com/office/powerpoint/2010/main" val="174551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a:solidFill>
                  <a:schemeClr val="accent2">
                    <a:lumMod val="75000"/>
                  </a:schemeClr>
                </a:solidFill>
              </a:rPr>
              <a:t>wörtliche </a:t>
            </a:r>
            <a:r>
              <a:rPr lang="de-DE" dirty="0" err="1">
                <a:solidFill>
                  <a:schemeClr val="accent2">
                    <a:lumMod val="75000"/>
                  </a:schemeClr>
                </a:solidFill>
              </a:rPr>
              <a:t>bedeutung</a:t>
            </a:r>
            <a:r>
              <a:rPr lang="de-DE" dirty="0">
                <a:solidFill>
                  <a:schemeClr val="accent2">
                    <a:lumMod val="75000"/>
                  </a:schemeClr>
                </a:solidFill>
              </a:rPr>
              <a:t> (</a:t>
            </a:r>
            <a:r>
              <a:rPr lang="de-DE" dirty="0" err="1">
                <a:solidFill>
                  <a:schemeClr val="accent2">
                    <a:lumMod val="75000"/>
                  </a:schemeClr>
                </a:solidFill>
              </a:rPr>
              <a:t>beispiele</a:t>
            </a:r>
            <a:r>
              <a:rPr lang="de-DE" dirty="0">
                <a:solidFill>
                  <a:schemeClr val="accent2">
                    <a:lumMod val="75000"/>
                  </a:schemeClr>
                </a:solidFill>
              </a:rPr>
              <a:t>), 1</a:t>
            </a:r>
          </a:p>
        </p:txBody>
      </p:sp>
      <p:sp>
        <p:nvSpPr>
          <p:cNvPr id="3" name="Content Placeholder 2"/>
          <p:cNvSpPr>
            <a:spLocks noGrp="1"/>
          </p:cNvSpPr>
          <p:nvPr>
            <p:ph idx="1"/>
          </p:nvPr>
        </p:nvSpPr>
        <p:spPr/>
        <p:txBody>
          <a:bodyPr>
            <a:normAutofit/>
          </a:bodyPr>
          <a:lstStyle/>
          <a:p>
            <a:pPr marL="0" indent="0">
              <a:buNone/>
            </a:pPr>
            <a:r>
              <a:rPr lang="de-DE" sz="2000" spc="200" dirty="0">
                <a:latin typeface="Calibri"/>
                <a:cs typeface="Calibri"/>
              </a:rPr>
              <a:t>Verdunkelte Motivation</a:t>
            </a:r>
          </a:p>
          <a:p>
            <a:r>
              <a:rPr lang="de-DE" sz="2000" dirty="0">
                <a:latin typeface="Calibri"/>
                <a:cs typeface="Calibri"/>
              </a:rPr>
              <a:t>Bei den folgenden Beispielen fällt es aufgrund des verschwommenen Bildes schwer, eine wörtliche Bedeutung genau zu beschreiben:</a:t>
            </a:r>
          </a:p>
          <a:p>
            <a:pPr marL="324000" lvl="1" indent="0">
              <a:buNone/>
            </a:pPr>
            <a:r>
              <a:rPr lang="de-DE" sz="2000" i="1" dirty="0">
                <a:solidFill>
                  <a:schemeClr val="accent2">
                    <a:lumMod val="75000"/>
                  </a:schemeClr>
                </a:solidFill>
                <a:latin typeface="Calibri"/>
                <a:cs typeface="Calibri"/>
              </a:rPr>
              <a:t>an </a:t>
            </a:r>
            <a:r>
              <a:rPr lang="de-DE" sz="2000" i="1" dirty="0" err="1">
                <a:solidFill>
                  <a:schemeClr val="accent2">
                    <a:lumMod val="75000"/>
                  </a:schemeClr>
                </a:solidFill>
                <a:latin typeface="Calibri"/>
                <a:cs typeface="Calibri"/>
              </a:rPr>
              <a:t>jmdm</a:t>
            </a:r>
            <a:r>
              <a:rPr lang="de-DE" sz="2000" i="1" dirty="0">
                <a:solidFill>
                  <a:schemeClr val="accent2">
                    <a:lumMod val="75000"/>
                  </a:schemeClr>
                </a:solidFill>
                <a:latin typeface="Calibri"/>
                <a:cs typeface="Calibri"/>
              </a:rPr>
              <a:t> einen Affen gefressen haben</a:t>
            </a:r>
            <a:endParaRPr lang="de-DE" sz="2000" i="1" dirty="0">
              <a:latin typeface="Calibri"/>
              <a:cs typeface="Calibri"/>
            </a:endParaRPr>
          </a:p>
          <a:p>
            <a:pPr marL="324000" lvl="1" indent="0">
              <a:buNone/>
            </a:pPr>
            <a:r>
              <a:rPr lang="de-DE" sz="2000" i="1" dirty="0" err="1">
                <a:solidFill>
                  <a:schemeClr val="accent2">
                    <a:lumMod val="75000"/>
                  </a:schemeClr>
                </a:solidFill>
                <a:latin typeface="Calibri"/>
                <a:cs typeface="Calibri"/>
              </a:rPr>
              <a:t>jmdm</a:t>
            </a:r>
            <a:r>
              <a:rPr lang="de-DE" sz="2000" i="1" dirty="0">
                <a:solidFill>
                  <a:schemeClr val="accent2">
                    <a:lumMod val="75000"/>
                  </a:schemeClr>
                </a:solidFill>
                <a:latin typeface="Calibri"/>
                <a:cs typeface="Calibri"/>
              </a:rPr>
              <a:t> einen Bären aufbinden</a:t>
            </a:r>
            <a:endParaRPr lang="de-DE" sz="2000" i="1" dirty="0">
              <a:latin typeface="Calibri"/>
              <a:cs typeface="Calibri"/>
            </a:endParaRPr>
          </a:p>
          <a:p>
            <a:pPr marL="324000" lvl="1" indent="0">
              <a:buNone/>
            </a:pPr>
            <a:r>
              <a:rPr lang="el-GR" sz="2000" i="1" dirty="0">
                <a:solidFill>
                  <a:schemeClr val="accent2">
                    <a:lumMod val="75000"/>
                  </a:schemeClr>
                </a:solidFill>
                <a:latin typeface="Calibri"/>
                <a:cs typeface="Calibri"/>
              </a:rPr>
              <a:t>μου στοιχίζει ο κούκος αηδόνι</a:t>
            </a:r>
            <a:endParaRPr lang="de-DE" sz="2000" i="1" dirty="0">
              <a:latin typeface="Calibri"/>
              <a:cs typeface="Calibri"/>
            </a:endParaRPr>
          </a:p>
          <a:p>
            <a:pPr marL="324000" lvl="1" indent="0">
              <a:buNone/>
            </a:pPr>
            <a:r>
              <a:rPr lang="el-GR" sz="2000" i="1" dirty="0">
                <a:solidFill>
                  <a:schemeClr val="accent2">
                    <a:lumMod val="75000"/>
                  </a:schemeClr>
                </a:solidFill>
                <a:latin typeface="Calibri"/>
                <a:cs typeface="Calibri"/>
              </a:rPr>
              <a:t>κάνω κάποιον άλογο στο ξύλο</a:t>
            </a:r>
            <a:endParaRPr lang="de-DE" sz="2000" dirty="0">
              <a:latin typeface="Calibri"/>
              <a:cs typeface="Calibri"/>
            </a:endParaRPr>
          </a:p>
        </p:txBody>
      </p:sp>
    </p:spTree>
    <p:extLst>
      <p:ext uri="{BB962C8B-B14F-4D97-AF65-F5344CB8AC3E}">
        <p14:creationId xmlns:p14="http://schemas.microsoft.com/office/powerpoint/2010/main" val="1020311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a:solidFill>
                  <a:schemeClr val="accent2">
                    <a:lumMod val="75000"/>
                  </a:schemeClr>
                </a:solidFill>
              </a:rPr>
              <a:t>wörtliche </a:t>
            </a:r>
            <a:r>
              <a:rPr lang="de-DE" dirty="0" err="1">
                <a:solidFill>
                  <a:schemeClr val="accent2">
                    <a:lumMod val="75000"/>
                  </a:schemeClr>
                </a:solidFill>
              </a:rPr>
              <a:t>bedeutung</a:t>
            </a:r>
            <a:r>
              <a:rPr lang="de-DE" dirty="0">
                <a:solidFill>
                  <a:schemeClr val="accent2">
                    <a:lumMod val="75000"/>
                  </a:schemeClr>
                </a:solidFill>
              </a:rPr>
              <a:t> (</a:t>
            </a:r>
            <a:r>
              <a:rPr lang="de-DE" dirty="0" err="1">
                <a:solidFill>
                  <a:schemeClr val="accent2">
                    <a:lumMod val="75000"/>
                  </a:schemeClr>
                </a:solidFill>
              </a:rPr>
              <a:t>beispiele</a:t>
            </a:r>
            <a:r>
              <a:rPr lang="de-DE" dirty="0">
                <a:solidFill>
                  <a:schemeClr val="accent2">
                    <a:lumMod val="75000"/>
                  </a:schemeClr>
                </a:solidFill>
              </a:rPr>
              <a:t>), 2</a:t>
            </a:r>
          </a:p>
        </p:txBody>
      </p:sp>
      <p:sp>
        <p:nvSpPr>
          <p:cNvPr id="3" name="Content Placeholder 2"/>
          <p:cNvSpPr>
            <a:spLocks noGrp="1"/>
          </p:cNvSpPr>
          <p:nvPr>
            <p:ph idx="1"/>
          </p:nvPr>
        </p:nvSpPr>
        <p:spPr>
          <a:xfrm>
            <a:off x="581192" y="2305238"/>
            <a:ext cx="11029615" cy="3678303"/>
          </a:xfrm>
        </p:spPr>
        <p:txBody>
          <a:bodyPr>
            <a:noAutofit/>
          </a:bodyPr>
          <a:lstStyle/>
          <a:p>
            <a:pPr lvl="0">
              <a:lnSpc>
                <a:spcPct val="80000"/>
              </a:lnSpc>
            </a:pPr>
            <a:r>
              <a:rPr lang="de-DE" sz="2000" dirty="0">
                <a:latin typeface="Calibri"/>
                <a:cs typeface="Calibri"/>
              </a:rPr>
              <a:t>Ähnlich verhält es sich bei Phraseologismen mit unikalen Komponenten, z. B. </a:t>
            </a:r>
          </a:p>
          <a:p>
            <a:pPr marL="324000" lvl="1" indent="0">
              <a:lnSpc>
                <a:spcPct val="80000"/>
              </a:lnSpc>
              <a:buNone/>
            </a:pPr>
            <a:r>
              <a:rPr lang="de-DE" sz="2000" i="1" dirty="0">
                <a:solidFill>
                  <a:schemeClr val="accent2">
                    <a:lumMod val="75000"/>
                  </a:schemeClr>
                </a:solidFill>
                <a:latin typeface="Calibri"/>
                <a:cs typeface="Calibri"/>
              </a:rPr>
              <a:t>Maulaffen </a:t>
            </a:r>
            <a:r>
              <a:rPr lang="de-DE" sz="2000" i="1" u="sng" dirty="0">
                <a:solidFill>
                  <a:schemeClr val="accent2">
                    <a:lumMod val="75000"/>
                  </a:schemeClr>
                </a:solidFill>
                <a:latin typeface="Calibri"/>
                <a:cs typeface="Calibri"/>
              </a:rPr>
              <a:t>feilhalten</a:t>
            </a:r>
            <a:endParaRPr lang="de-DE" sz="2000" i="1" dirty="0">
              <a:latin typeface="Calibri"/>
              <a:cs typeface="Calibri"/>
            </a:endParaRPr>
          </a:p>
          <a:p>
            <a:pPr marL="324000" lvl="1" indent="0">
              <a:lnSpc>
                <a:spcPct val="80000"/>
              </a:lnSpc>
              <a:buNone/>
            </a:pPr>
            <a:r>
              <a:rPr lang="de-DE" sz="2000" i="1" dirty="0">
                <a:solidFill>
                  <a:schemeClr val="accent2">
                    <a:lumMod val="75000"/>
                  </a:schemeClr>
                </a:solidFill>
                <a:latin typeface="Calibri"/>
                <a:cs typeface="Calibri"/>
              </a:rPr>
              <a:t>den </a:t>
            </a:r>
            <a:r>
              <a:rPr lang="de-DE" sz="2000" i="1" u="sng" dirty="0">
                <a:solidFill>
                  <a:schemeClr val="accent2">
                    <a:lumMod val="75000"/>
                  </a:schemeClr>
                </a:solidFill>
                <a:latin typeface="Calibri"/>
                <a:cs typeface="Calibri"/>
              </a:rPr>
              <a:t>Drehwurm</a:t>
            </a:r>
            <a:r>
              <a:rPr lang="de-DE" sz="2000" i="1" dirty="0">
                <a:solidFill>
                  <a:schemeClr val="accent2">
                    <a:lumMod val="75000"/>
                  </a:schemeClr>
                </a:solidFill>
                <a:latin typeface="Calibri"/>
                <a:cs typeface="Calibri"/>
              </a:rPr>
              <a:t> haben</a:t>
            </a:r>
            <a:endParaRPr lang="de-DE" sz="2000" i="1" dirty="0">
              <a:latin typeface="Calibri"/>
              <a:cs typeface="Calibri"/>
            </a:endParaRPr>
          </a:p>
          <a:p>
            <a:pPr marL="324000" lvl="1" indent="0">
              <a:lnSpc>
                <a:spcPct val="80000"/>
              </a:lnSpc>
              <a:buNone/>
            </a:pPr>
            <a:r>
              <a:rPr lang="el-GR" sz="2000" i="1" dirty="0">
                <a:solidFill>
                  <a:schemeClr val="accent2">
                    <a:lumMod val="75000"/>
                  </a:schemeClr>
                </a:solidFill>
                <a:latin typeface="Calibri"/>
                <a:cs typeface="Calibri"/>
              </a:rPr>
              <a:t>μαύρος κι </a:t>
            </a:r>
            <a:r>
              <a:rPr lang="el-GR" sz="2000" i="1" u="sng" dirty="0">
                <a:solidFill>
                  <a:schemeClr val="accent2">
                    <a:lumMod val="75000"/>
                  </a:schemeClr>
                </a:solidFill>
                <a:latin typeface="Calibri"/>
                <a:cs typeface="Calibri"/>
              </a:rPr>
              <a:t>άραχλος</a:t>
            </a:r>
            <a:endParaRPr lang="de-DE" sz="2000" i="1" dirty="0">
              <a:latin typeface="Calibri"/>
              <a:cs typeface="Calibri"/>
            </a:endParaRPr>
          </a:p>
          <a:p>
            <a:pPr marL="324000" lvl="1" indent="0">
              <a:lnSpc>
                <a:spcPct val="80000"/>
              </a:lnSpc>
              <a:buNone/>
            </a:pPr>
            <a:r>
              <a:rPr lang="el-GR" sz="2000" i="1" u="sng" dirty="0">
                <a:solidFill>
                  <a:schemeClr val="accent2">
                    <a:lumMod val="75000"/>
                  </a:schemeClr>
                </a:solidFill>
                <a:latin typeface="Calibri"/>
                <a:cs typeface="Calibri"/>
              </a:rPr>
              <a:t>αποδιοπομπαίος</a:t>
            </a:r>
            <a:r>
              <a:rPr lang="el-GR" sz="2000" i="1" dirty="0">
                <a:solidFill>
                  <a:schemeClr val="accent2">
                    <a:lumMod val="75000"/>
                  </a:schemeClr>
                </a:solidFill>
                <a:latin typeface="Calibri"/>
                <a:cs typeface="Calibri"/>
              </a:rPr>
              <a:t> τράγος</a:t>
            </a:r>
            <a:endParaRPr lang="de-DE" sz="2000" i="1" dirty="0">
              <a:solidFill>
                <a:schemeClr val="accent2">
                  <a:lumMod val="75000"/>
                </a:schemeClr>
              </a:solidFill>
              <a:latin typeface="Calibri"/>
              <a:cs typeface="Calibri"/>
            </a:endParaRPr>
          </a:p>
          <a:p>
            <a:pPr marL="324000" lvl="1" indent="0">
              <a:lnSpc>
                <a:spcPct val="80000"/>
              </a:lnSpc>
              <a:buNone/>
            </a:pPr>
            <a:endParaRPr lang="de-DE" sz="2000" i="1" dirty="0">
              <a:solidFill>
                <a:schemeClr val="accent2">
                  <a:lumMod val="75000"/>
                </a:schemeClr>
              </a:solidFill>
              <a:latin typeface="Calibri"/>
              <a:cs typeface="Calibri"/>
            </a:endParaRPr>
          </a:p>
          <a:p>
            <a:pPr>
              <a:lnSpc>
                <a:spcPct val="80000"/>
              </a:lnSpc>
            </a:pPr>
            <a:r>
              <a:rPr lang="de-DE" sz="2000" dirty="0">
                <a:latin typeface="Calibri"/>
                <a:cs typeface="Calibri"/>
              </a:rPr>
              <a:t>Schwierigkeiten bei der Fixierung einer wörtlichen Bedeutung liegt ebenfalls bei Phraseologismen (vorwiegend aus dem Griechischen), in denen die schwache Form des Personalpronomens verwendet wird, z. B.</a:t>
            </a:r>
          </a:p>
          <a:p>
            <a:pPr marL="324000" lvl="1" indent="0">
              <a:lnSpc>
                <a:spcPct val="80000"/>
              </a:lnSpc>
              <a:buNone/>
            </a:pPr>
            <a:r>
              <a:rPr lang="el-GR" sz="2000" i="1" u="sng" dirty="0">
                <a:solidFill>
                  <a:schemeClr val="accent2">
                    <a:lumMod val="75000"/>
                  </a:schemeClr>
                </a:solidFill>
                <a:latin typeface="Calibri"/>
                <a:cs typeface="Calibri"/>
              </a:rPr>
              <a:t>τα</a:t>
            </a:r>
            <a:r>
              <a:rPr lang="el-GR" sz="2000" dirty="0">
                <a:solidFill>
                  <a:schemeClr val="accent2">
                    <a:lumMod val="75000"/>
                  </a:schemeClr>
                </a:solidFill>
                <a:latin typeface="Calibri"/>
                <a:cs typeface="Calibri"/>
              </a:rPr>
              <a:t> </a:t>
            </a:r>
            <a:r>
              <a:rPr lang="el-GR" sz="2000" i="1" dirty="0">
                <a:solidFill>
                  <a:schemeClr val="accent2">
                    <a:lumMod val="75000"/>
                  </a:schemeClr>
                </a:solidFill>
                <a:latin typeface="Calibri"/>
                <a:cs typeface="Calibri"/>
              </a:rPr>
              <a:t>κοπανάω</a:t>
            </a:r>
            <a:endParaRPr lang="de-DE" sz="2000" i="1" dirty="0">
              <a:latin typeface="Calibri"/>
              <a:cs typeface="Calibri"/>
            </a:endParaRPr>
          </a:p>
          <a:p>
            <a:pPr marL="324000" lvl="1" indent="0">
              <a:lnSpc>
                <a:spcPct val="80000"/>
              </a:lnSpc>
              <a:buNone/>
            </a:pPr>
            <a:r>
              <a:rPr lang="el-GR" sz="2000" i="1" u="sng" dirty="0">
                <a:solidFill>
                  <a:schemeClr val="accent2">
                    <a:lumMod val="75000"/>
                  </a:schemeClr>
                </a:solidFill>
                <a:latin typeface="Calibri"/>
                <a:cs typeface="Calibri"/>
              </a:rPr>
              <a:t>την</a:t>
            </a:r>
            <a:r>
              <a:rPr lang="el-GR" sz="2000" i="1" dirty="0">
                <a:solidFill>
                  <a:schemeClr val="accent2">
                    <a:lumMod val="75000"/>
                  </a:schemeClr>
                </a:solidFill>
                <a:latin typeface="Calibri"/>
                <a:cs typeface="Calibri"/>
              </a:rPr>
              <a:t> κοπανάω</a:t>
            </a:r>
            <a:endParaRPr lang="de-DE" sz="2000" i="1" dirty="0">
              <a:solidFill>
                <a:schemeClr val="accent2">
                  <a:lumMod val="75000"/>
                </a:schemeClr>
              </a:solidFill>
              <a:latin typeface="Calibri"/>
              <a:cs typeface="Calibri"/>
            </a:endParaRPr>
          </a:p>
          <a:p>
            <a:pPr marL="324000" lvl="1" indent="0">
              <a:lnSpc>
                <a:spcPct val="80000"/>
              </a:lnSpc>
              <a:buNone/>
            </a:pPr>
            <a:r>
              <a:rPr lang="el-GR" sz="2000" i="1" u="sng" dirty="0">
                <a:solidFill>
                  <a:schemeClr val="accent2">
                    <a:lumMod val="75000"/>
                  </a:schemeClr>
                </a:solidFill>
                <a:latin typeface="Calibri"/>
                <a:cs typeface="Calibri"/>
              </a:rPr>
              <a:t>τα</a:t>
            </a:r>
            <a:r>
              <a:rPr lang="el-GR" sz="2000" dirty="0">
                <a:solidFill>
                  <a:schemeClr val="accent2">
                    <a:lumMod val="75000"/>
                  </a:schemeClr>
                </a:solidFill>
                <a:latin typeface="Calibri"/>
                <a:cs typeface="Calibri"/>
              </a:rPr>
              <a:t> </a:t>
            </a:r>
            <a:r>
              <a:rPr lang="el-GR" sz="2000" i="1" dirty="0">
                <a:solidFill>
                  <a:schemeClr val="accent2">
                    <a:lumMod val="75000"/>
                  </a:schemeClr>
                </a:solidFill>
                <a:latin typeface="Calibri"/>
                <a:cs typeface="Calibri"/>
              </a:rPr>
              <a:t>κάνω θάλασσα</a:t>
            </a:r>
            <a:endParaRPr lang="de-DE" sz="2000" dirty="0">
              <a:latin typeface="Calibri"/>
              <a:cs typeface="Calibri"/>
            </a:endParaRPr>
          </a:p>
        </p:txBody>
      </p:sp>
    </p:spTree>
    <p:extLst>
      <p:ext uri="{BB962C8B-B14F-4D97-AF65-F5344CB8AC3E}">
        <p14:creationId xmlns:p14="http://schemas.microsoft.com/office/powerpoint/2010/main" val="261373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err="1">
                <a:solidFill>
                  <a:schemeClr val="accent2">
                    <a:lumMod val="75000"/>
                  </a:schemeClr>
                </a:solidFill>
              </a:rPr>
              <a:t>stilwert</a:t>
            </a:r>
            <a:endParaRPr lang="de-DE"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marL="0" indent="0">
              <a:buNone/>
            </a:pPr>
            <a:r>
              <a:rPr lang="de-DE" sz="2000" dirty="0"/>
              <a:t>Folgende </a:t>
            </a:r>
            <a:r>
              <a:rPr lang="en-US" sz="2000" dirty="0"/>
              <a:t>Faktoren </a:t>
            </a:r>
            <a:r>
              <a:rPr lang="de-DE" sz="2000" dirty="0"/>
              <a:t>betreffen den </a:t>
            </a:r>
            <a:r>
              <a:rPr lang="de-DE" sz="2000" dirty="0" err="1"/>
              <a:t>Stilwert</a:t>
            </a:r>
            <a:r>
              <a:rPr lang="de-DE" sz="2000" dirty="0"/>
              <a:t> und sollten bei der Äquivalenzherstellung berücksichtigt werden:</a:t>
            </a:r>
          </a:p>
        </p:txBody>
      </p:sp>
    </p:spTree>
    <p:extLst>
      <p:ext uri="{BB962C8B-B14F-4D97-AF65-F5344CB8AC3E}">
        <p14:creationId xmlns:p14="http://schemas.microsoft.com/office/powerpoint/2010/main" val="1531243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err="1">
                <a:solidFill>
                  <a:schemeClr val="accent2">
                    <a:lumMod val="75000"/>
                  </a:schemeClr>
                </a:solidFill>
              </a:rPr>
              <a:t>stilwert</a:t>
            </a:r>
            <a:r>
              <a:rPr lang="de-DE" dirty="0">
                <a:solidFill>
                  <a:schemeClr val="accent2">
                    <a:lumMod val="75000"/>
                  </a:schemeClr>
                </a:solidFill>
              </a:rPr>
              <a:t> (</a:t>
            </a:r>
            <a:r>
              <a:rPr lang="de-DE" dirty="0" err="1">
                <a:solidFill>
                  <a:schemeClr val="accent2">
                    <a:lumMod val="75000"/>
                  </a:schemeClr>
                </a:solidFill>
              </a:rPr>
              <a:t>beispiele</a:t>
            </a:r>
            <a:r>
              <a:rPr lang="de-DE" dirty="0">
                <a:solidFill>
                  <a:schemeClr val="accent2">
                    <a:lumMod val="75000"/>
                  </a:schemeClr>
                </a:solidFill>
              </a:rPr>
              <a:t>), 1</a:t>
            </a:r>
          </a:p>
        </p:txBody>
      </p:sp>
      <p:sp>
        <p:nvSpPr>
          <p:cNvPr id="3" name="Content Placeholder 2"/>
          <p:cNvSpPr>
            <a:spLocks noGrp="1"/>
          </p:cNvSpPr>
          <p:nvPr>
            <p:ph idx="1"/>
          </p:nvPr>
        </p:nvSpPr>
        <p:spPr/>
        <p:txBody>
          <a:bodyPr>
            <a:normAutofit/>
          </a:bodyPr>
          <a:lstStyle/>
          <a:p>
            <a:r>
              <a:rPr lang="de-DE" sz="2000" dirty="0">
                <a:latin typeface="Calibri"/>
                <a:cs typeface="Calibri"/>
              </a:rPr>
              <a:t>Unterschiedliche Konnotationen, die die denotative Bedeutung überlagern und durchdringen, sind häufig kontextgebunden und auf der Lexikonebene nur annähernd zu beschreiben. Bei den folgenden Beispielen geht es um zeitlich bedingte stilistische Unterschiede Färbungen aufgrund älterer Sprachformen:</a:t>
            </a:r>
          </a:p>
          <a:p>
            <a:pPr marL="355600" indent="0">
              <a:buNone/>
            </a:pPr>
            <a:r>
              <a:rPr lang="el-GR" sz="2000" i="1" dirty="0">
                <a:solidFill>
                  <a:schemeClr val="accent2">
                    <a:lumMod val="75000"/>
                  </a:schemeClr>
                </a:solidFill>
                <a:latin typeface="Calibri"/>
                <a:cs typeface="Calibri"/>
              </a:rPr>
              <a:t>κομίζω γλαύκα εις Αθήνας </a:t>
            </a:r>
            <a:r>
              <a:rPr lang="de-DE" sz="2000" dirty="0">
                <a:latin typeface="Calibri"/>
                <a:cs typeface="Calibri"/>
              </a:rPr>
              <a:t>für</a:t>
            </a:r>
            <a:r>
              <a:rPr lang="de-DE" sz="2000" i="1" dirty="0">
                <a:latin typeface="Calibri"/>
                <a:cs typeface="Calibri"/>
              </a:rPr>
              <a:t> </a:t>
            </a:r>
            <a:r>
              <a:rPr lang="de-DE" sz="2000" i="1" dirty="0">
                <a:solidFill>
                  <a:schemeClr val="accent2">
                    <a:lumMod val="75000"/>
                  </a:schemeClr>
                </a:solidFill>
                <a:latin typeface="Calibri"/>
                <a:cs typeface="Calibri"/>
              </a:rPr>
              <a:t>Eulen nach Athen tragen</a:t>
            </a:r>
          </a:p>
          <a:p>
            <a:pPr marL="324000" lvl="1" indent="0">
              <a:buNone/>
            </a:pPr>
            <a:r>
              <a:rPr lang="el-GR" sz="2000" i="1" dirty="0">
                <a:solidFill>
                  <a:schemeClr val="accent2">
                    <a:lumMod val="75000"/>
                  </a:schemeClr>
                </a:solidFill>
                <a:latin typeface="Calibri"/>
                <a:cs typeface="Calibri"/>
              </a:rPr>
              <a:t>Μεγάλη Άρκτος</a:t>
            </a:r>
            <a:r>
              <a:rPr lang="de-DE" sz="2000" i="1" dirty="0">
                <a:solidFill>
                  <a:schemeClr val="accent2">
                    <a:lumMod val="75000"/>
                  </a:schemeClr>
                </a:solidFill>
                <a:latin typeface="Calibri"/>
                <a:cs typeface="Calibri"/>
              </a:rPr>
              <a:t> </a:t>
            </a:r>
            <a:r>
              <a:rPr lang="de-DE" sz="2000" dirty="0">
                <a:latin typeface="Calibri"/>
                <a:cs typeface="Calibri"/>
              </a:rPr>
              <a:t>für</a:t>
            </a:r>
            <a:r>
              <a:rPr lang="de-DE" sz="2000" i="1" dirty="0">
                <a:solidFill>
                  <a:schemeClr val="accent2">
                    <a:lumMod val="75000"/>
                  </a:schemeClr>
                </a:solidFill>
                <a:latin typeface="Calibri"/>
                <a:cs typeface="Calibri"/>
              </a:rPr>
              <a:t> Großer Bär</a:t>
            </a:r>
          </a:p>
          <a:p>
            <a:pPr marL="324000" lvl="1" indent="0">
              <a:buNone/>
            </a:pPr>
            <a:r>
              <a:rPr lang="el-GR" sz="2000" i="1" dirty="0">
                <a:solidFill>
                  <a:schemeClr val="accent2">
                    <a:lumMod val="75000"/>
                  </a:schemeClr>
                </a:solidFill>
                <a:latin typeface="Calibri"/>
                <a:cs typeface="Calibri"/>
              </a:rPr>
              <a:t>χωρίζω τους αμνούς από τα ερίφια</a:t>
            </a:r>
            <a:r>
              <a:rPr lang="de-DE" sz="2000" i="1" dirty="0">
                <a:solidFill>
                  <a:schemeClr val="accent2">
                    <a:lumMod val="75000"/>
                  </a:schemeClr>
                </a:solidFill>
                <a:latin typeface="Calibri"/>
                <a:cs typeface="Calibri"/>
              </a:rPr>
              <a:t> </a:t>
            </a:r>
            <a:r>
              <a:rPr lang="de-DE" sz="2000" dirty="0">
                <a:latin typeface="Calibri"/>
                <a:cs typeface="Calibri"/>
              </a:rPr>
              <a:t>für</a:t>
            </a:r>
            <a:r>
              <a:rPr lang="de-DE" sz="2000" i="1" dirty="0">
                <a:solidFill>
                  <a:schemeClr val="accent2">
                    <a:lumMod val="75000"/>
                  </a:schemeClr>
                </a:solidFill>
                <a:latin typeface="Calibri"/>
                <a:cs typeface="Calibri"/>
              </a:rPr>
              <a:t> die Schafe von den Böcken trennen / scheiden</a:t>
            </a:r>
            <a:endParaRPr lang="de-DE" sz="2000" dirty="0">
              <a:latin typeface="Calibri"/>
              <a:cs typeface="Calibri"/>
            </a:endParaRPr>
          </a:p>
        </p:txBody>
      </p:sp>
    </p:spTree>
    <p:extLst>
      <p:ext uri="{BB962C8B-B14F-4D97-AF65-F5344CB8AC3E}">
        <p14:creationId xmlns:p14="http://schemas.microsoft.com/office/powerpoint/2010/main" val="1434177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err="1">
                <a:solidFill>
                  <a:schemeClr val="accent2">
                    <a:lumMod val="75000"/>
                  </a:schemeClr>
                </a:solidFill>
              </a:rPr>
              <a:t>stilwert</a:t>
            </a:r>
            <a:r>
              <a:rPr lang="de-DE" dirty="0">
                <a:solidFill>
                  <a:schemeClr val="accent2">
                    <a:lumMod val="75000"/>
                  </a:schemeClr>
                </a:solidFill>
              </a:rPr>
              <a:t> (</a:t>
            </a:r>
            <a:r>
              <a:rPr lang="de-DE" dirty="0" err="1">
                <a:solidFill>
                  <a:schemeClr val="accent2">
                    <a:lumMod val="75000"/>
                  </a:schemeClr>
                </a:solidFill>
              </a:rPr>
              <a:t>beispiele</a:t>
            </a:r>
            <a:r>
              <a:rPr lang="de-DE" dirty="0">
                <a:solidFill>
                  <a:schemeClr val="accent2">
                    <a:lumMod val="75000"/>
                  </a:schemeClr>
                </a:solidFill>
              </a:rPr>
              <a:t>), 2</a:t>
            </a:r>
          </a:p>
        </p:txBody>
      </p:sp>
      <p:sp>
        <p:nvSpPr>
          <p:cNvPr id="3" name="Content Placeholder 2"/>
          <p:cNvSpPr>
            <a:spLocks noGrp="1"/>
          </p:cNvSpPr>
          <p:nvPr>
            <p:ph idx="1"/>
          </p:nvPr>
        </p:nvSpPr>
        <p:spPr/>
        <p:txBody>
          <a:bodyPr>
            <a:noAutofit/>
          </a:bodyPr>
          <a:lstStyle/>
          <a:p>
            <a:r>
              <a:rPr lang="en-US" sz="2000" dirty="0" err="1"/>
              <a:t>Problematisch</a:t>
            </a:r>
            <a:r>
              <a:rPr lang="en-US" sz="2000" dirty="0"/>
              <a:t> </a:t>
            </a:r>
            <a:r>
              <a:rPr lang="en-US" sz="2000" dirty="0" err="1"/>
              <a:t>sind</a:t>
            </a:r>
            <a:r>
              <a:rPr lang="en-US" sz="2000" dirty="0"/>
              <a:t> </a:t>
            </a:r>
            <a:r>
              <a:rPr lang="en-US" sz="2000" dirty="0" err="1"/>
              <a:t>ebenfalls</a:t>
            </a:r>
            <a:r>
              <a:rPr lang="en-US" sz="2000" dirty="0"/>
              <a:t> die </a:t>
            </a:r>
            <a:r>
              <a:rPr lang="en-US" sz="2000" dirty="0" err="1"/>
              <a:t>verallgemeinernden</a:t>
            </a:r>
            <a:r>
              <a:rPr lang="en-US" sz="2000" dirty="0"/>
              <a:t> </a:t>
            </a:r>
            <a:r>
              <a:rPr lang="de-DE" sz="2000" dirty="0"/>
              <a:t>stilistischen Angaben in der lexikographischen Praxis, die eine genaue Beschreibung erschweren, z. B. </a:t>
            </a:r>
          </a:p>
          <a:p>
            <a:pPr lvl="1"/>
            <a:r>
              <a:rPr lang="de-DE" sz="2000" i="1" dirty="0"/>
              <a:t>salopp, </a:t>
            </a:r>
          </a:p>
          <a:p>
            <a:pPr lvl="1"/>
            <a:r>
              <a:rPr lang="de-DE" sz="2000" i="1" dirty="0"/>
              <a:t>derb, </a:t>
            </a:r>
          </a:p>
          <a:p>
            <a:pPr lvl="1"/>
            <a:r>
              <a:rPr lang="de-DE" sz="2000" i="1" dirty="0"/>
              <a:t>umgangssprachlich, </a:t>
            </a:r>
          </a:p>
          <a:p>
            <a:pPr lvl="1"/>
            <a:r>
              <a:rPr lang="de-DE" sz="2000" i="1" dirty="0"/>
              <a:t>jugendsprachlich, </a:t>
            </a:r>
          </a:p>
          <a:p>
            <a:pPr lvl="1"/>
            <a:r>
              <a:rPr lang="de-DE" sz="2000" i="1" dirty="0"/>
              <a:t>scherzhaft, veraltend, </a:t>
            </a:r>
          </a:p>
          <a:p>
            <a:pPr lvl="1"/>
            <a:r>
              <a:rPr lang="de-DE" sz="2000" i="1" dirty="0"/>
              <a:t>gehoben, </a:t>
            </a:r>
          </a:p>
          <a:p>
            <a:pPr lvl="1"/>
            <a:r>
              <a:rPr lang="de-DE" sz="2000" i="1" dirty="0"/>
              <a:t>bildungssprachlich.</a:t>
            </a:r>
            <a:endParaRPr lang="de-DE" sz="2000" dirty="0"/>
          </a:p>
        </p:txBody>
      </p:sp>
    </p:spTree>
    <p:extLst>
      <p:ext uri="{BB962C8B-B14F-4D97-AF65-F5344CB8AC3E}">
        <p14:creationId xmlns:p14="http://schemas.microsoft.com/office/powerpoint/2010/main" val="26745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err="1">
                <a:solidFill>
                  <a:schemeClr val="accent2">
                    <a:lumMod val="75000"/>
                  </a:schemeClr>
                </a:solidFill>
              </a:rPr>
              <a:t>struktur</a:t>
            </a:r>
            <a:endParaRPr lang="de-DE"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marL="0" indent="0">
              <a:buNone/>
            </a:pPr>
            <a:r>
              <a:rPr lang="de-DE" sz="2000" dirty="0"/>
              <a:t>Folgende Faktoren, die mit der Struktur von Phraseologismen zusammenhängen, wirken sich erschwerend auf die Äquivalenzherstellung aus:</a:t>
            </a:r>
          </a:p>
        </p:txBody>
      </p:sp>
    </p:spTree>
    <p:extLst>
      <p:ext uri="{BB962C8B-B14F-4D97-AF65-F5344CB8AC3E}">
        <p14:creationId xmlns:p14="http://schemas.microsoft.com/office/powerpoint/2010/main" val="1698651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err="1">
                <a:solidFill>
                  <a:schemeClr val="accent2">
                    <a:lumMod val="75000"/>
                  </a:schemeClr>
                </a:solidFill>
              </a:rPr>
              <a:t>struktur</a:t>
            </a:r>
            <a:r>
              <a:rPr lang="de-DE" dirty="0">
                <a:solidFill>
                  <a:schemeClr val="accent2">
                    <a:lumMod val="75000"/>
                  </a:schemeClr>
                </a:solidFill>
              </a:rPr>
              <a:t> (</a:t>
            </a:r>
            <a:r>
              <a:rPr lang="de-DE" dirty="0" err="1">
                <a:solidFill>
                  <a:schemeClr val="accent2">
                    <a:lumMod val="75000"/>
                  </a:schemeClr>
                </a:solidFill>
              </a:rPr>
              <a:t>beispiele</a:t>
            </a:r>
            <a:r>
              <a:rPr lang="de-DE" dirty="0">
                <a:solidFill>
                  <a:schemeClr val="accent2">
                    <a:lumMod val="75000"/>
                  </a:schemeClr>
                </a:solidFill>
              </a:rPr>
              <a:t>), 1</a:t>
            </a:r>
          </a:p>
        </p:txBody>
      </p:sp>
      <p:sp>
        <p:nvSpPr>
          <p:cNvPr id="3" name="Content Placeholder 2"/>
          <p:cNvSpPr>
            <a:spLocks noGrp="1"/>
          </p:cNvSpPr>
          <p:nvPr>
            <p:ph idx="1"/>
          </p:nvPr>
        </p:nvSpPr>
        <p:spPr/>
        <p:txBody>
          <a:bodyPr>
            <a:normAutofit/>
          </a:bodyPr>
          <a:lstStyle/>
          <a:p>
            <a:r>
              <a:rPr lang="de-DE" sz="2000" dirty="0"/>
              <a:t>Valenzunterschiede, z. B.</a:t>
            </a:r>
          </a:p>
          <a:p>
            <a:pPr marL="0" indent="0">
              <a:buNone/>
            </a:pPr>
            <a:r>
              <a:rPr lang="de-DE" sz="2000" i="1" dirty="0">
                <a:solidFill>
                  <a:schemeClr val="accent2">
                    <a:lumMod val="75000"/>
                  </a:schemeClr>
                </a:solidFill>
              </a:rPr>
              <a:t>	</a:t>
            </a:r>
            <a:r>
              <a:rPr lang="de-DE" sz="2000" i="1" u="sng" dirty="0">
                <a:solidFill>
                  <a:schemeClr val="accent2">
                    <a:lumMod val="75000"/>
                  </a:schemeClr>
                </a:solidFill>
              </a:rPr>
              <a:t>für </a:t>
            </a:r>
            <a:r>
              <a:rPr lang="de-DE" sz="2000" i="1" u="sng" dirty="0" err="1">
                <a:solidFill>
                  <a:schemeClr val="accent2">
                    <a:lumMod val="75000"/>
                  </a:schemeClr>
                </a:solidFill>
              </a:rPr>
              <a:t>jmdn</a:t>
            </a:r>
            <a:r>
              <a:rPr lang="de-DE" sz="2000" i="1" dirty="0">
                <a:solidFill>
                  <a:schemeClr val="accent2">
                    <a:lumMod val="75000"/>
                  </a:schemeClr>
                </a:solidFill>
              </a:rPr>
              <a:t> die Kastanien aus dem Feuer holen</a:t>
            </a:r>
            <a:r>
              <a:rPr lang="de-DE" sz="2000" i="1" dirty="0"/>
              <a:t> </a:t>
            </a:r>
            <a:r>
              <a:rPr lang="de-DE" sz="2000" dirty="0"/>
              <a:t>für</a:t>
            </a:r>
            <a:r>
              <a:rPr lang="de-DE" sz="2000" i="1" dirty="0"/>
              <a:t> </a:t>
            </a:r>
            <a:r>
              <a:rPr lang="el-GR" sz="2000" i="1" dirty="0">
                <a:solidFill>
                  <a:schemeClr val="accent2">
                    <a:lumMod val="75000"/>
                  </a:schemeClr>
                </a:solidFill>
              </a:rPr>
              <a:t>βγάζω τα κάστανα από τη φωτιά </a:t>
            </a:r>
            <a:r>
              <a:rPr lang="de-DE" sz="2000" i="1" dirty="0">
                <a:solidFill>
                  <a:schemeClr val="accent2">
                    <a:lumMod val="75000"/>
                  </a:schemeClr>
                </a:solidFill>
              </a:rPr>
              <a:t>(</a:t>
            </a:r>
            <a:r>
              <a:rPr lang="el-GR" sz="2000" i="1" dirty="0">
                <a:solidFill>
                  <a:schemeClr val="accent2">
                    <a:lumMod val="75000"/>
                  </a:schemeClr>
                </a:solidFill>
              </a:rPr>
              <a:t>για κάποιον</a:t>
            </a:r>
            <a:r>
              <a:rPr lang="de-DE" sz="2000" i="1" dirty="0">
                <a:solidFill>
                  <a:schemeClr val="accent2">
                    <a:lumMod val="75000"/>
                  </a:schemeClr>
                </a:solidFill>
              </a:rPr>
              <a:t>)</a:t>
            </a:r>
            <a:r>
              <a:rPr lang="el-GR" sz="2000" i="1" dirty="0">
                <a:solidFill>
                  <a:schemeClr val="accent2">
                    <a:lumMod val="75000"/>
                  </a:schemeClr>
                </a:solidFill>
              </a:rPr>
              <a:t> </a:t>
            </a:r>
            <a:r>
              <a:rPr lang="el-GR" sz="2000" dirty="0"/>
              <a:t>(</a:t>
            </a:r>
            <a:r>
              <a:rPr lang="de-DE" sz="2000" i="1" dirty="0">
                <a:solidFill>
                  <a:schemeClr val="accent2">
                    <a:lumMod val="75000"/>
                  </a:schemeClr>
                </a:solidFill>
              </a:rPr>
              <a:t>für </a:t>
            </a:r>
            <a:r>
              <a:rPr lang="de-DE" sz="2000" i="1" dirty="0" err="1">
                <a:solidFill>
                  <a:schemeClr val="accent2">
                    <a:lumMod val="75000"/>
                  </a:schemeClr>
                </a:solidFill>
              </a:rPr>
              <a:t>jmdn</a:t>
            </a:r>
            <a:r>
              <a:rPr lang="de-DE" sz="2000" i="1" dirty="0">
                <a:solidFill>
                  <a:schemeClr val="accent2">
                    <a:lumMod val="75000"/>
                  </a:schemeClr>
                </a:solidFill>
              </a:rPr>
              <a:t> </a:t>
            </a:r>
            <a:r>
              <a:rPr lang="el-GR" sz="2000" i="1" dirty="0">
                <a:solidFill>
                  <a:schemeClr val="accent2">
                    <a:lumMod val="75000"/>
                  </a:schemeClr>
                </a:solidFill>
              </a:rPr>
              <a:t>	</a:t>
            </a:r>
            <a:r>
              <a:rPr lang="en-US" sz="2000" dirty="0" err="1"/>
              <a:t>stellt</a:t>
            </a:r>
            <a:r>
              <a:rPr lang="en-US" sz="2000" dirty="0"/>
              <a:t> </a:t>
            </a:r>
            <a:r>
              <a:rPr lang="en-US" sz="2000" dirty="0" err="1"/>
              <a:t>im</a:t>
            </a:r>
            <a:r>
              <a:rPr lang="en-US" sz="2000" dirty="0"/>
              <a:t> 	</a:t>
            </a:r>
            <a:r>
              <a:rPr lang="en-US" sz="2000" dirty="0" err="1"/>
              <a:t>Unterschied</a:t>
            </a:r>
            <a:r>
              <a:rPr lang="en-US" sz="2000" dirty="0"/>
              <a:t> </a:t>
            </a:r>
            <a:r>
              <a:rPr lang="de-DE" sz="2000" dirty="0"/>
              <a:t>zur griechischen Wendung eine obligatorische Ergänzung dar</a:t>
            </a:r>
            <a:r>
              <a:rPr lang="el-GR" sz="2000" dirty="0"/>
              <a:t>)</a:t>
            </a:r>
            <a:endParaRPr lang="de-DE" sz="2000" dirty="0"/>
          </a:p>
          <a:p>
            <a:r>
              <a:rPr lang="de-DE" sz="2000" dirty="0" err="1"/>
              <a:t>Fakultativität</a:t>
            </a:r>
            <a:r>
              <a:rPr lang="de-DE" sz="2000" dirty="0"/>
              <a:t> der Komponenten, z. B. </a:t>
            </a:r>
          </a:p>
          <a:p>
            <a:pPr marL="0" indent="0">
              <a:buNone/>
            </a:pPr>
            <a:r>
              <a:rPr lang="de-DE" sz="2000" i="1" dirty="0">
                <a:solidFill>
                  <a:schemeClr val="accent2">
                    <a:lumMod val="75000"/>
                  </a:schemeClr>
                </a:solidFill>
              </a:rPr>
              <a:t>	(</a:t>
            </a:r>
            <a:r>
              <a:rPr lang="de-DE" sz="2000" i="1" u="sng" dirty="0">
                <a:solidFill>
                  <a:schemeClr val="accent2">
                    <a:lumMod val="75000"/>
                  </a:schemeClr>
                </a:solidFill>
              </a:rPr>
              <a:t>dicht gedrängt</a:t>
            </a:r>
            <a:r>
              <a:rPr lang="de-DE" sz="2000" i="1" dirty="0">
                <a:solidFill>
                  <a:schemeClr val="accent2">
                    <a:lumMod val="75000"/>
                  </a:schemeClr>
                </a:solidFill>
              </a:rPr>
              <a:t>) wie die Sardinen (</a:t>
            </a:r>
            <a:r>
              <a:rPr lang="de-DE" sz="2000" i="1" u="sng" dirty="0">
                <a:solidFill>
                  <a:schemeClr val="accent2">
                    <a:lumMod val="75000"/>
                  </a:schemeClr>
                </a:solidFill>
              </a:rPr>
              <a:t>in der Büchse</a:t>
            </a:r>
            <a:r>
              <a:rPr lang="de-DE" sz="2000" i="1" dirty="0">
                <a:solidFill>
                  <a:schemeClr val="accent2">
                    <a:lumMod val="75000"/>
                  </a:schemeClr>
                </a:solidFill>
              </a:rPr>
              <a:t>) </a:t>
            </a:r>
            <a:r>
              <a:rPr lang="de-DE" sz="2000" dirty="0"/>
              <a:t>für</a:t>
            </a:r>
            <a:r>
              <a:rPr lang="de-DE" sz="2000" i="1" dirty="0"/>
              <a:t> </a:t>
            </a:r>
            <a:r>
              <a:rPr lang="de-DE" sz="2000" i="1" dirty="0">
                <a:solidFill>
                  <a:schemeClr val="accent2">
                    <a:lumMod val="75000"/>
                  </a:schemeClr>
                </a:solidFill>
              </a:rPr>
              <a:t>(</a:t>
            </a:r>
            <a:r>
              <a:rPr lang="el-GR" sz="2000" i="1" u="sng" dirty="0" err="1">
                <a:solidFill>
                  <a:schemeClr val="accent2">
                    <a:lumMod val="75000"/>
                  </a:schemeClr>
                </a:solidFill>
              </a:rPr>
              <a:t>στριμωγμένοι</a:t>
            </a:r>
            <a:r>
              <a:rPr lang="de-DE" sz="2000" i="1" dirty="0">
                <a:solidFill>
                  <a:schemeClr val="accent2">
                    <a:lumMod val="75000"/>
                  </a:schemeClr>
                </a:solidFill>
              </a:rPr>
              <a:t>) </a:t>
            </a:r>
            <a:r>
              <a:rPr lang="el-GR" sz="2000" i="1" dirty="0">
                <a:solidFill>
                  <a:schemeClr val="accent2">
                    <a:lumMod val="75000"/>
                  </a:schemeClr>
                </a:solidFill>
              </a:rPr>
              <a:t>σαν</a:t>
            </a:r>
            <a:r>
              <a:rPr lang="de-DE" sz="2000" i="1" dirty="0">
                <a:solidFill>
                  <a:schemeClr val="accent2">
                    <a:lumMod val="75000"/>
                  </a:schemeClr>
                </a:solidFill>
              </a:rPr>
              <a:t> (</a:t>
            </a:r>
            <a:r>
              <a:rPr lang="el-GR" sz="2000" i="1" u="sng" dirty="0">
                <a:solidFill>
                  <a:schemeClr val="accent2">
                    <a:lumMod val="75000"/>
                  </a:schemeClr>
                </a:solidFill>
              </a:rPr>
              <a:t>παστές</a:t>
            </a:r>
            <a:r>
              <a:rPr lang="de-DE" sz="2000" i="1" dirty="0">
                <a:solidFill>
                  <a:schemeClr val="accent2">
                    <a:lumMod val="75000"/>
                  </a:schemeClr>
                </a:solidFill>
              </a:rPr>
              <a:t>) </a:t>
            </a:r>
            <a:r>
              <a:rPr lang="el-GR" sz="2000" i="1" dirty="0">
                <a:solidFill>
                  <a:schemeClr val="accent2">
                    <a:lumMod val="75000"/>
                  </a:schemeClr>
                </a:solidFill>
              </a:rPr>
              <a:t>σαρδέλες</a:t>
            </a:r>
            <a:endParaRPr lang="de-DE" sz="2000" i="1" dirty="0">
              <a:solidFill>
                <a:schemeClr val="accent2">
                  <a:lumMod val="75000"/>
                </a:schemeClr>
              </a:solidFill>
            </a:endParaRPr>
          </a:p>
        </p:txBody>
      </p:sp>
    </p:spTree>
    <p:extLst>
      <p:ext uri="{BB962C8B-B14F-4D97-AF65-F5344CB8AC3E}">
        <p14:creationId xmlns:p14="http://schemas.microsoft.com/office/powerpoint/2010/main" val="815423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Schwierigkeiten</a:t>
            </a:r>
            <a:r>
              <a:rPr lang="en-US" dirty="0"/>
              <a:t> </a:t>
            </a:r>
            <a:r>
              <a:rPr lang="en-US" dirty="0" err="1"/>
              <a:t>bei</a:t>
            </a:r>
            <a:r>
              <a:rPr lang="en-US" dirty="0"/>
              <a:t> der </a:t>
            </a:r>
            <a:r>
              <a:rPr lang="de-DE" dirty="0" err="1"/>
              <a:t>äquivalenzherstellung</a:t>
            </a:r>
            <a:r>
              <a:rPr lang="de-DE" dirty="0"/>
              <a:t>:</a:t>
            </a:r>
            <a:br>
              <a:rPr lang="de-DE" dirty="0"/>
            </a:br>
            <a:r>
              <a:rPr lang="de-DE" dirty="0" err="1">
                <a:solidFill>
                  <a:schemeClr val="accent2">
                    <a:lumMod val="75000"/>
                  </a:schemeClr>
                </a:solidFill>
              </a:rPr>
              <a:t>struktur</a:t>
            </a:r>
            <a:r>
              <a:rPr lang="de-DE" dirty="0">
                <a:solidFill>
                  <a:schemeClr val="accent2">
                    <a:lumMod val="75000"/>
                  </a:schemeClr>
                </a:solidFill>
              </a:rPr>
              <a:t> (</a:t>
            </a:r>
            <a:r>
              <a:rPr lang="de-DE" dirty="0" err="1">
                <a:solidFill>
                  <a:schemeClr val="accent2">
                    <a:lumMod val="75000"/>
                  </a:schemeClr>
                </a:solidFill>
              </a:rPr>
              <a:t>beispiele</a:t>
            </a:r>
            <a:r>
              <a:rPr lang="de-DE" dirty="0">
                <a:solidFill>
                  <a:schemeClr val="accent2">
                    <a:lumMod val="75000"/>
                  </a:schemeClr>
                </a:solidFill>
              </a:rPr>
              <a:t>), 2</a:t>
            </a:r>
          </a:p>
        </p:txBody>
      </p:sp>
      <p:sp>
        <p:nvSpPr>
          <p:cNvPr id="3" name="Content Placeholder 2"/>
          <p:cNvSpPr>
            <a:spLocks noGrp="1"/>
          </p:cNvSpPr>
          <p:nvPr>
            <p:ph idx="1"/>
          </p:nvPr>
        </p:nvSpPr>
        <p:spPr/>
        <p:txBody>
          <a:bodyPr>
            <a:normAutofit/>
          </a:bodyPr>
          <a:lstStyle/>
          <a:p>
            <a:pPr lvl="0"/>
            <a:r>
              <a:rPr lang="de-DE" sz="2000" dirty="0"/>
              <a:t>Unterschiede in der syntaktischen Funktion, z. B. </a:t>
            </a:r>
          </a:p>
          <a:p>
            <a:pPr marL="594000" lvl="2" indent="0">
              <a:buNone/>
            </a:pPr>
            <a:r>
              <a:rPr lang="de-DE" sz="2000" i="1" dirty="0">
                <a:solidFill>
                  <a:schemeClr val="accent2">
                    <a:lumMod val="75000"/>
                  </a:schemeClr>
                </a:solidFill>
              </a:rPr>
              <a:t>ein Spatzenhirn haben </a:t>
            </a:r>
            <a:r>
              <a:rPr lang="de-DE" sz="2000" dirty="0"/>
              <a:t>(Verbalphrase) für </a:t>
            </a:r>
            <a:r>
              <a:rPr lang="el-GR" sz="2000" i="1" dirty="0" err="1">
                <a:solidFill>
                  <a:schemeClr val="accent2">
                    <a:lumMod val="75000"/>
                  </a:schemeClr>
                </a:solidFill>
              </a:rPr>
              <a:t>κοκόρου</a:t>
            </a:r>
            <a:r>
              <a:rPr lang="el-GR" sz="2000" i="1" dirty="0">
                <a:solidFill>
                  <a:schemeClr val="accent2">
                    <a:lumMod val="75000"/>
                  </a:schemeClr>
                </a:solidFill>
              </a:rPr>
              <a:t> γνώση</a:t>
            </a:r>
            <a:r>
              <a:rPr lang="de-DE" sz="2000" i="1" dirty="0">
                <a:solidFill>
                  <a:schemeClr val="accent2">
                    <a:lumMod val="75000"/>
                  </a:schemeClr>
                </a:solidFill>
              </a:rPr>
              <a:t> </a:t>
            </a:r>
            <a:r>
              <a:rPr lang="de-DE" sz="2000" dirty="0"/>
              <a:t>(Nominalphrase)</a:t>
            </a:r>
          </a:p>
          <a:p>
            <a:pPr marL="594000" lvl="2" indent="0">
              <a:buNone/>
            </a:pPr>
            <a:r>
              <a:rPr lang="de-DE" sz="2000" i="1" dirty="0">
                <a:solidFill>
                  <a:schemeClr val="accent2">
                    <a:lumMod val="75000"/>
                  </a:schemeClr>
                </a:solidFill>
              </a:rPr>
              <a:t>Da beißt sich die Katze in den Schwanz </a:t>
            </a:r>
            <a:r>
              <a:rPr lang="de-DE" sz="2000" dirty="0"/>
              <a:t>(Satzstruktur) für </a:t>
            </a:r>
            <a:r>
              <a:rPr lang="el-GR" sz="2000" i="1" dirty="0">
                <a:solidFill>
                  <a:schemeClr val="accent2">
                    <a:lumMod val="75000"/>
                  </a:schemeClr>
                </a:solidFill>
              </a:rPr>
              <a:t>φαύλος κύκλος</a:t>
            </a:r>
            <a:r>
              <a:rPr lang="de-DE" sz="2000" i="1" dirty="0">
                <a:solidFill>
                  <a:schemeClr val="accent2">
                    <a:lumMod val="75000"/>
                  </a:schemeClr>
                </a:solidFill>
              </a:rPr>
              <a:t> </a:t>
            </a:r>
            <a:r>
              <a:rPr lang="de-DE" sz="2000" dirty="0"/>
              <a:t>(Nominalphrase)</a:t>
            </a:r>
          </a:p>
          <a:p>
            <a:pPr marL="594000" lvl="2" indent="0">
              <a:buNone/>
            </a:pPr>
            <a:r>
              <a:rPr lang="de-DE" sz="2000" i="1" dirty="0">
                <a:solidFill>
                  <a:schemeClr val="accent2">
                    <a:lumMod val="75000"/>
                  </a:schemeClr>
                </a:solidFill>
              </a:rPr>
              <a:t>Was für eine Bullenhitze! </a:t>
            </a:r>
            <a:r>
              <a:rPr lang="de-DE" sz="2000" dirty="0"/>
              <a:t>(elliptische Satzstruktur) für </a:t>
            </a:r>
            <a:r>
              <a:rPr lang="el-GR" sz="2000" i="1" dirty="0">
                <a:solidFill>
                  <a:schemeClr val="accent2">
                    <a:lumMod val="75000"/>
                  </a:schemeClr>
                </a:solidFill>
              </a:rPr>
              <a:t>σκάει ο τζίτζικας</a:t>
            </a:r>
            <a:r>
              <a:rPr lang="de-DE" sz="2000" i="1" dirty="0">
                <a:solidFill>
                  <a:schemeClr val="accent2">
                    <a:lumMod val="75000"/>
                  </a:schemeClr>
                </a:solidFill>
              </a:rPr>
              <a:t> </a:t>
            </a:r>
            <a:r>
              <a:rPr lang="de-DE" sz="2000" dirty="0"/>
              <a:t>(Verbalphrase)</a:t>
            </a:r>
          </a:p>
          <a:p>
            <a:r>
              <a:rPr lang="de-DE" sz="2000" dirty="0"/>
              <a:t>Hinzu kommen sprachtypologische Unterschiede, die nicht in den Sprachvergleich als strukturelle Unterschiede eingehen (Artikelgebrauch, Stellung der Satzglieder, Komposita bzw. analytische Formen usw.) (siehe hierzu Chrissou 2000: 143, 144)</a:t>
            </a:r>
            <a:r>
              <a:rPr lang="el-GR" sz="2000" dirty="0"/>
              <a:t>.</a:t>
            </a:r>
            <a:endParaRPr lang="de-DE" sz="2000" dirty="0"/>
          </a:p>
        </p:txBody>
      </p:sp>
    </p:spTree>
    <p:extLst>
      <p:ext uri="{BB962C8B-B14F-4D97-AF65-F5344CB8AC3E}">
        <p14:creationId xmlns:p14="http://schemas.microsoft.com/office/powerpoint/2010/main" val="1541858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ende</a:t>
            </a:r>
            <a:endParaRPr lang="el-GR" dirty="0"/>
          </a:p>
        </p:txBody>
      </p:sp>
      <p:sp>
        <p:nvSpPr>
          <p:cNvPr id="2" name="Rectangle 1"/>
          <p:cNvSpPr/>
          <p:nvPr/>
        </p:nvSpPr>
        <p:spPr>
          <a:xfrm>
            <a:off x="462762" y="5680067"/>
            <a:ext cx="8211387" cy="246221"/>
          </a:xfrm>
          <a:prstGeom prst="rect">
            <a:avLst/>
          </a:prstGeom>
        </p:spPr>
        <p:txBody>
          <a:bodyPr wrap="square">
            <a:spAutoFit/>
          </a:bodyPr>
          <a:lstStyle/>
          <a:p>
            <a:r>
              <a:rPr lang="en-US" sz="1000" dirty="0">
                <a:solidFill>
                  <a:srgbClr val="FFFFFF"/>
                </a:solidFill>
              </a:rPr>
              <a:t>PHRASEOLOGIE. KONTRASTIVE PHRASEOLOGIE I, MARIOS CHRISSOU</a:t>
            </a:r>
          </a:p>
        </p:txBody>
      </p:sp>
    </p:spTree>
    <p:extLst>
      <p:ext uri="{BB962C8B-B14F-4D97-AF65-F5344CB8AC3E}">
        <p14:creationId xmlns:p14="http://schemas.microsoft.com/office/powerpoint/2010/main" val="714324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de-DE" sz="3600" spc="600" dirty="0" err="1">
                <a:latin typeface="Calibri"/>
                <a:cs typeface="Calibri"/>
              </a:rPr>
              <a:t>χρημ</a:t>
            </a:r>
            <a:r>
              <a:rPr lang="de-DE" sz="3600" spc="600" dirty="0">
                <a:latin typeface="Calibri"/>
                <a:cs typeface="Calibri"/>
              </a:rPr>
              <a:t>ατοδοτηση</a:t>
            </a:r>
          </a:p>
        </p:txBody>
      </p:sp>
      <p:sp>
        <p:nvSpPr>
          <p:cNvPr id="3" name="Content Placeholder 2"/>
          <p:cNvSpPr>
            <a:spLocks noGrp="1"/>
          </p:cNvSpPr>
          <p:nvPr>
            <p:ph idx="1"/>
          </p:nvPr>
        </p:nvSpPr>
        <p:spPr>
          <a:xfrm>
            <a:off x="543092" y="2171699"/>
            <a:ext cx="11029615" cy="2900537"/>
          </a:xfrm>
        </p:spPr>
        <p:txBody>
          <a:bodyPr anchor="t">
            <a:normAutofit/>
          </a:bodyPr>
          <a:lstStyle/>
          <a:p>
            <a:r>
              <a:rPr lang="el-GR" sz="2000" dirty="0">
                <a:latin typeface="Calibri" panose="020F0502020204030204" pitchFamily="34" charset="0"/>
              </a:rPr>
              <a:t>Το παρόν εκπαιδευτικό υλικό έχει αναπτυχθεί στο πλαίσιο του εκπαιδευτικού έργου του διδάσκοντα.</a:t>
            </a:r>
            <a:endParaRPr lang="en-US" sz="2000" dirty="0">
              <a:latin typeface="Calibri" panose="020F0502020204030204" pitchFamily="34" charset="0"/>
            </a:endParaRPr>
          </a:p>
          <a:p>
            <a:r>
              <a:rPr lang="el-GR" sz="2000" dirty="0">
                <a:latin typeface="Calibri" panose="020F0502020204030204" pitchFamily="34" charset="0"/>
              </a:rPr>
              <a:t>Το έργο «</a:t>
            </a:r>
            <a:r>
              <a:rPr lang="el-GR" sz="2000" b="1" dirty="0">
                <a:latin typeface="Calibri" panose="020F0502020204030204" pitchFamily="34" charset="0"/>
              </a:rPr>
              <a:t>Ανοικτά Ακαδημαϊκά Μαθήματα στο Πανεπιστήμιο Αθηνών</a:t>
            </a:r>
            <a:r>
              <a:rPr lang="el-GR" sz="2000" dirty="0">
                <a:latin typeface="Calibri" panose="020F0502020204030204" pitchFamily="34" charset="0"/>
              </a:rPr>
              <a:t>» έχει χρηματοδοτήσει μόνο την αναδιαμόρφωση του εκπαιδευτικού υλικού. </a:t>
            </a:r>
            <a:endParaRPr lang="en-US" sz="2000" dirty="0">
              <a:latin typeface="Calibri" panose="020F0502020204030204" pitchFamily="34" charset="0"/>
            </a:endParaRPr>
          </a:p>
          <a:p>
            <a:r>
              <a:rPr lang="el-GR" sz="2000" dirty="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672" y="4830936"/>
            <a:ext cx="5501640" cy="1386840"/>
          </a:xfrm>
          <a:prstGeom prst="rect">
            <a:avLst/>
          </a:prstGeom>
        </p:spPr>
      </p:pic>
      <p:sp>
        <p:nvSpPr>
          <p:cNvPr id="5" name="Title 1"/>
          <p:cNvSpPr txBox="1">
            <a:spLocks/>
          </p:cNvSpPr>
          <p:nvPr/>
        </p:nvSpPr>
        <p:spPr>
          <a:xfrm>
            <a:off x="581192" y="702156"/>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32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de-DE" dirty="0"/>
          </a:p>
        </p:txBody>
      </p:sp>
    </p:spTree>
    <p:extLst>
      <p:ext uri="{BB962C8B-B14F-4D97-AF65-F5344CB8AC3E}">
        <p14:creationId xmlns:p14="http://schemas.microsoft.com/office/powerpoint/2010/main" val="361207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Kontrastive Phraseologie, 2</a:t>
            </a:r>
            <a:endParaRPr lang="de-DE" dirty="0">
              <a:solidFill>
                <a:schemeClr val="accent2">
                  <a:lumMod val="75000"/>
                </a:schemeClr>
              </a:solidFill>
            </a:endParaRPr>
          </a:p>
        </p:txBody>
      </p:sp>
      <p:sp>
        <p:nvSpPr>
          <p:cNvPr id="3" name="Content Placeholder 2"/>
          <p:cNvSpPr>
            <a:spLocks noGrp="1"/>
          </p:cNvSpPr>
          <p:nvPr>
            <p:ph idx="1"/>
          </p:nvPr>
        </p:nvSpPr>
        <p:spPr/>
        <p:txBody>
          <a:bodyPr>
            <a:normAutofit/>
          </a:bodyPr>
          <a:lstStyle/>
          <a:p>
            <a:pPr marL="0" indent="0">
              <a:buNone/>
            </a:pPr>
            <a:r>
              <a:rPr lang="de-DE" sz="2000" dirty="0"/>
              <a:t>Möglichkeiten</a:t>
            </a:r>
            <a:r>
              <a:rPr lang="de-DE" sz="2000" i="1" dirty="0"/>
              <a:t> </a:t>
            </a:r>
            <a:r>
              <a:rPr lang="de-DE" sz="2000" dirty="0"/>
              <a:t>der konfrontativen Untersuchung:</a:t>
            </a:r>
          </a:p>
          <a:p>
            <a:pPr lvl="1"/>
            <a:r>
              <a:rPr lang="de-DE" sz="2000" i="1" dirty="0" err="1"/>
              <a:t>intralingual</a:t>
            </a:r>
            <a:r>
              <a:rPr lang="de-DE" sz="2000" dirty="0"/>
              <a:t> (Gegenüberstellung der Besonderheiten der nationalen Varietäten einer einzelnen Sprache)</a:t>
            </a:r>
          </a:p>
          <a:p>
            <a:pPr lvl="1"/>
            <a:r>
              <a:rPr lang="de-DE" sz="2000" i="1" dirty="0"/>
              <a:t>interlingual</a:t>
            </a:r>
            <a:r>
              <a:rPr lang="de-DE" sz="2000" dirty="0"/>
              <a:t> (zwischensprachlicher Sprachvergleich)</a:t>
            </a:r>
          </a:p>
          <a:p>
            <a:r>
              <a:rPr lang="de-DE" sz="2000" dirty="0"/>
              <a:t>Intra- und interlinguale Vergleiche sind aus kultursemiotischer Sicht interessant, da die Kulturspezifik einer Varietät bzw. einer Sprache in der Phraseologie stärker als im übrigen Wortschatz widergespiegelt wird. </a:t>
            </a:r>
          </a:p>
          <a:p>
            <a:r>
              <a:rPr lang="de-DE" sz="2000" dirty="0"/>
              <a:t>In der Regel werden konfrontative Untersuchungen auf der Grundlage von (Teil)</a:t>
            </a:r>
            <a:r>
              <a:rPr lang="de-DE" sz="2000" dirty="0" err="1"/>
              <a:t>systemen</a:t>
            </a:r>
            <a:r>
              <a:rPr lang="de-DE" sz="2000" dirty="0"/>
              <a:t> des phraseologischen Bestandes durchgeführt.</a:t>
            </a:r>
          </a:p>
        </p:txBody>
      </p:sp>
    </p:spTree>
    <p:extLst>
      <p:ext uri="{BB962C8B-B14F-4D97-AF65-F5344CB8AC3E}">
        <p14:creationId xmlns:p14="http://schemas.microsoft.com/office/powerpoint/2010/main" val="136301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latin typeface="Calibri" panose="020F0502020204030204" pitchFamily="34" charset="0"/>
              </a:rPr>
              <a:t>ΣΗΜΕΙΩΜΑΤΑ</a:t>
            </a:r>
          </a:p>
        </p:txBody>
      </p:sp>
      <p:sp>
        <p:nvSpPr>
          <p:cNvPr id="2" name="Rectangle 1"/>
          <p:cNvSpPr/>
          <p:nvPr/>
        </p:nvSpPr>
        <p:spPr>
          <a:xfrm>
            <a:off x="451423" y="5714086"/>
            <a:ext cx="8766987" cy="246221"/>
          </a:xfrm>
          <a:prstGeom prst="rect">
            <a:avLst/>
          </a:prstGeom>
        </p:spPr>
        <p:txBody>
          <a:bodyPr wrap="square">
            <a:spAutoFit/>
          </a:bodyPr>
          <a:lstStyle/>
          <a:p>
            <a:r>
              <a:rPr lang="en-US" sz="1000" dirty="0">
                <a:solidFill>
                  <a:srgbClr val="FFFFFF"/>
                </a:solidFill>
              </a:rPr>
              <a:t>PHRASEOLOGIE. KONTRASTIVE PHRASEOLOGIE I, MARIOS CHRISSOU</a:t>
            </a:r>
          </a:p>
        </p:txBody>
      </p:sp>
    </p:spTree>
    <p:extLst>
      <p:ext uri="{BB962C8B-B14F-4D97-AF65-F5344CB8AC3E}">
        <p14:creationId xmlns:p14="http://schemas.microsoft.com/office/powerpoint/2010/main" val="3653173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3600" cap="none" dirty="0">
                <a:latin typeface="Calibri"/>
                <a:cs typeface="Calibri"/>
              </a:rPr>
              <a:t>Σημείωμα ιστορικού εκδόσεων</a:t>
            </a:r>
            <a:r>
              <a:rPr lang="en-US" sz="3600" cap="none" dirty="0">
                <a:latin typeface="Calibri"/>
                <a:cs typeface="Calibri"/>
              </a:rPr>
              <a:t> </a:t>
            </a:r>
            <a:r>
              <a:rPr lang="el-GR" sz="3600" cap="none" dirty="0">
                <a:latin typeface="Calibri"/>
                <a:cs typeface="Calibri"/>
              </a:rPr>
              <a:t>έργου</a:t>
            </a:r>
          </a:p>
        </p:txBody>
      </p:sp>
      <p:sp>
        <p:nvSpPr>
          <p:cNvPr id="5" name="Content Placeholder 4"/>
          <p:cNvSpPr>
            <a:spLocks noGrp="1"/>
          </p:cNvSpPr>
          <p:nvPr>
            <p:ph idx="1"/>
          </p:nvPr>
        </p:nvSpPr>
        <p:spPr>
          <a:xfrm>
            <a:off x="581192" y="2180497"/>
            <a:ext cx="11029615" cy="2505804"/>
          </a:xfrm>
        </p:spPr>
        <p:txBody>
          <a:bodyPr anchor="t">
            <a:normAutofit/>
          </a:bodyPr>
          <a:lstStyle/>
          <a:p>
            <a:pPr marL="0" indent="0">
              <a:buNone/>
            </a:pPr>
            <a:r>
              <a:rPr lang="el-GR" sz="2000" dirty="0">
                <a:latin typeface="Calibri" panose="020F0502020204030204" pitchFamily="34" charset="0"/>
              </a:rPr>
              <a:t>Το παρόν έργο αποτελεί την έκδοση 1.0.   </a:t>
            </a:r>
          </a:p>
          <a:p>
            <a:pPr marL="0" indent="0">
              <a:buNone/>
            </a:pPr>
            <a:r>
              <a:rPr lang="el-GR" sz="2000" dirty="0">
                <a:latin typeface="Calibri" panose="020F0502020204030204" pitchFamily="34" charset="0"/>
              </a:rPr>
              <a:t>Έχουν προηγηθεί οι κάτωθι εκδόσεις:</a:t>
            </a:r>
          </a:p>
          <a:p>
            <a:pPr lvl="0"/>
            <a:r>
              <a:rPr lang="el-GR" sz="2000" dirty="0">
                <a:latin typeface="Calibri" panose="020F0502020204030204" pitchFamily="34" charset="0"/>
              </a:rPr>
              <a:t>Έκδοση διαθέσιμη εδώ. </a:t>
            </a:r>
            <a:r>
              <a:rPr lang="en-US" sz="2000" dirty="0">
                <a:latin typeface="Calibri" panose="020F0502020204030204" pitchFamily="34" charset="0"/>
                <a:ea typeface="Century Gothic"/>
                <a:cs typeface="Century Gothic"/>
                <a:hlinkClick r:id="rId3"/>
              </a:rPr>
              <a:t>http://eclass.uoa.gr/courses/GS116/</a:t>
            </a:r>
            <a:r>
              <a:rPr lang="el-GR" sz="2000" dirty="0">
                <a:latin typeface="Calibri" panose="020F0502020204030204" pitchFamily="34" charset="0"/>
                <a:ea typeface="Century Gothic"/>
                <a:cs typeface="Century Gothic"/>
              </a:rPr>
              <a:t> </a:t>
            </a:r>
            <a:endParaRPr lang="el-GR" sz="2000" dirty="0">
              <a:solidFill>
                <a:srgbClr val="92D050"/>
              </a:solidFill>
              <a:latin typeface="Calibri" panose="020F0502020204030204" pitchFamily="34" charset="0"/>
            </a:endParaRPr>
          </a:p>
          <a:p>
            <a:pPr marL="0" indent="0">
              <a:buNone/>
            </a:pPr>
            <a:endParaRPr lang="el-GR" sz="2000" dirty="0">
              <a:latin typeface="Calibri" panose="020F0502020204030204" pitchFamily="34" charset="0"/>
            </a:endParaRPr>
          </a:p>
        </p:txBody>
      </p:sp>
    </p:spTree>
    <p:extLst>
      <p:ext uri="{BB962C8B-B14F-4D97-AF65-F5344CB8AC3E}">
        <p14:creationId xmlns:p14="http://schemas.microsoft.com/office/powerpoint/2010/main" val="369769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Σημείωμα αναφοράς</a:t>
            </a:r>
          </a:p>
        </p:txBody>
      </p:sp>
      <p:sp>
        <p:nvSpPr>
          <p:cNvPr id="3" name="Content Placeholder 2"/>
          <p:cNvSpPr>
            <a:spLocks noGrp="1"/>
          </p:cNvSpPr>
          <p:nvPr>
            <p:ph idx="1"/>
          </p:nvPr>
        </p:nvSpPr>
        <p:spPr>
          <a:xfrm>
            <a:off x="581192" y="2180497"/>
            <a:ext cx="11029615" cy="2467704"/>
          </a:xfrm>
        </p:spPr>
        <p:txBody>
          <a:bodyPr anchor="t">
            <a:normAutofit/>
          </a:bodyPr>
          <a:lstStyle/>
          <a:p>
            <a:pPr marL="0" indent="0">
              <a:buNone/>
            </a:pPr>
            <a:r>
              <a:rPr lang="el-GR" sz="2000" dirty="0">
                <a:latin typeface="Calibri" panose="020F0502020204030204" pitchFamily="34" charset="0"/>
              </a:rPr>
              <a:t>Copyright </a:t>
            </a:r>
            <a:r>
              <a:rPr lang="el-GR" sz="2000" dirty="0" err="1">
                <a:latin typeface="Calibri" panose="020F0502020204030204" pitchFamily="34" charset="0"/>
              </a:rPr>
              <a:t>Εθνικόν</a:t>
            </a:r>
            <a:r>
              <a:rPr lang="el-GR" sz="2000" dirty="0">
                <a:latin typeface="Calibri" panose="020F0502020204030204" pitchFamily="34" charset="0"/>
              </a:rPr>
              <a:t> και </a:t>
            </a:r>
            <a:r>
              <a:rPr lang="el-GR" sz="2000" dirty="0" err="1">
                <a:latin typeface="Calibri" panose="020F0502020204030204" pitchFamily="34" charset="0"/>
              </a:rPr>
              <a:t>Καποδιστριακόν</a:t>
            </a:r>
            <a:r>
              <a:rPr lang="el-GR" sz="2000" dirty="0">
                <a:latin typeface="Calibri" panose="020F0502020204030204" pitchFamily="34" charset="0"/>
              </a:rPr>
              <a:t> </a:t>
            </a:r>
            <a:r>
              <a:rPr lang="el-GR" sz="2000" dirty="0" err="1">
                <a:latin typeface="Calibri" panose="020F0502020204030204" pitchFamily="34" charset="0"/>
              </a:rPr>
              <a:t>Πανεπιστήμιον</a:t>
            </a:r>
            <a:r>
              <a:rPr lang="el-GR" sz="2000" dirty="0">
                <a:latin typeface="Calibri" panose="020F0502020204030204" pitchFamily="34" charset="0"/>
              </a:rPr>
              <a:t> Αθηνών</a:t>
            </a:r>
            <a:r>
              <a:rPr lang="en-US" sz="2000" dirty="0">
                <a:latin typeface="Calibri" panose="020F0502020204030204" pitchFamily="34" charset="0"/>
              </a:rPr>
              <a:t>, </a:t>
            </a:r>
            <a:r>
              <a:rPr lang="el-GR" sz="2000" dirty="0">
                <a:latin typeface="Calibri" panose="020F0502020204030204" pitchFamily="34" charset="0"/>
              </a:rPr>
              <a:t>Μάριος </a:t>
            </a:r>
            <a:r>
              <a:rPr lang="el-GR" sz="2000" dirty="0" err="1">
                <a:latin typeface="Calibri" panose="020F0502020204030204" pitchFamily="34" charset="0"/>
              </a:rPr>
              <a:t>Χρύσου</a:t>
            </a:r>
            <a:r>
              <a:rPr lang="el-GR" sz="2000" dirty="0">
                <a:latin typeface="Calibri" panose="020F0502020204030204" pitchFamily="34" charset="0"/>
              </a:rPr>
              <a:t>. «Φρασεολογία. </a:t>
            </a:r>
            <a:r>
              <a:rPr lang="en-GB" sz="2000" dirty="0" err="1">
                <a:latin typeface="Calibri" panose="020F0502020204030204" pitchFamily="34" charset="0"/>
              </a:rPr>
              <a:t>Phraseologie</a:t>
            </a:r>
            <a:r>
              <a:rPr lang="el-GR" sz="2000" dirty="0">
                <a:latin typeface="Calibri" panose="020F0502020204030204" pitchFamily="34" charset="0"/>
              </a:rPr>
              <a:t>: </a:t>
            </a:r>
            <a:r>
              <a:rPr lang="de-DE" sz="2000" dirty="0">
                <a:latin typeface="Calibri" panose="020F0502020204030204" pitchFamily="34" charset="0"/>
              </a:rPr>
              <a:t>Phraseologismen in Lexikon und Text</a:t>
            </a:r>
            <a:r>
              <a:rPr lang="el-GR" sz="2000" dirty="0">
                <a:latin typeface="Calibri" panose="020F0502020204030204" pitchFamily="34" charset="0"/>
              </a:rPr>
              <a:t>». Έκδοση: 1.0. Αθήνα 2015. Διαθέσιμο από τη δικτυακή διεύθυνση:  </a:t>
            </a:r>
            <a:r>
              <a:rPr lang="en-US" sz="2000" dirty="0">
                <a:latin typeface="Calibri" panose="020F0502020204030204" pitchFamily="34" charset="0"/>
                <a:ea typeface="Century Gothic"/>
                <a:cs typeface="Century Gothic"/>
                <a:hlinkClick r:id="rId3"/>
              </a:rPr>
              <a:t>http://opencourses.uoa.gr/courses/GS3/</a:t>
            </a:r>
            <a:r>
              <a:rPr lang="el-GR" sz="2000" dirty="0">
                <a:latin typeface="Calibri" panose="020F0502020204030204" pitchFamily="34" charset="0"/>
                <a:ea typeface="Century Gothic"/>
                <a:cs typeface="Century Gothic"/>
              </a:rPr>
              <a:t> </a:t>
            </a:r>
            <a:endParaRPr lang="el-GR" sz="2000" dirty="0">
              <a:latin typeface="Calibri" panose="020F0502020204030204" pitchFamily="34" charset="0"/>
            </a:endParaRPr>
          </a:p>
          <a:p>
            <a:pPr marL="0" indent="0">
              <a:buNone/>
            </a:pPr>
            <a:endParaRPr lang="el-GR" sz="2000" dirty="0">
              <a:latin typeface="Calibri" panose="020F0502020204030204" pitchFamily="34" charset="0"/>
            </a:endParaRPr>
          </a:p>
        </p:txBody>
      </p:sp>
    </p:spTree>
    <p:extLst>
      <p:ext uri="{BB962C8B-B14F-4D97-AF65-F5344CB8AC3E}">
        <p14:creationId xmlns:p14="http://schemas.microsoft.com/office/powerpoint/2010/main" val="4256484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Σημείωμα αδειοδότησης</a:t>
            </a:r>
          </a:p>
        </p:txBody>
      </p:sp>
      <p:sp>
        <p:nvSpPr>
          <p:cNvPr id="3" name="Content Placeholder 2"/>
          <p:cNvSpPr>
            <a:spLocks noGrp="1"/>
          </p:cNvSpPr>
          <p:nvPr>
            <p:ph idx="1"/>
          </p:nvPr>
        </p:nvSpPr>
        <p:spPr>
          <a:xfrm>
            <a:off x="444500" y="1970270"/>
            <a:ext cx="11328400" cy="1426499"/>
          </a:xfrm>
        </p:spPr>
        <p:txBody>
          <a:bodyPr>
            <a:noAutofit/>
          </a:bodyPr>
          <a:lstStyle/>
          <a:p>
            <a:pPr marL="0" indent="0">
              <a:buNone/>
            </a:pPr>
            <a:r>
              <a:rPr lang="el-GR" sz="2000" dirty="0">
                <a:latin typeface="Calibri" panose="020F0502020204030204" pitchFamily="34" charset="0"/>
              </a:rPr>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latin typeface="Calibri" panose="020F0502020204030204" pitchFamily="34" charset="0"/>
              </a:rPr>
              <a:t>κ.λ.π</a:t>
            </a:r>
            <a:r>
              <a:rPr lang="el-GR" sz="2000" dirty="0">
                <a:latin typeface="Calibri" panose="020F0502020204030204" pitchFamily="34" charset="0"/>
              </a:rPr>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latin typeface="Calibri" panose="020F0502020204030204" pitchFamily="34" charset="0"/>
            </a:endParaRP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3569" y="3215184"/>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81192" y="3477816"/>
            <a:ext cx="11204408" cy="3329384"/>
          </a:xfrm>
          <a:prstGeom prst="rect">
            <a:avLst/>
          </a:prstGeom>
        </p:spPr>
        <p:txBody>
          <a:bodyPr vert="horz" wrap="square" lIns="91440" tIns="45720" rIns="91440" bIns="45720" rtlCol="0" anchor="ctr">
            <a:normAutofit/>
          </a:bodyPr>
          <a:lstStyle/>
          <a:p>
            <a:r>
              <a:rPr lang="el-GR" dirty="0">
                <a:latin typeface="Calibri" panose="020F0502020204030204" pitchFamily="34" charset="0"/>
              </a:rPr>
              <a:t>[1] http://creativecommons.org/licenses/by-nc-sa/4.0/ </a:t>
            </a:r>
            <a:endParaRPr lang="en-US" dirty="0">
              <a:latin typeface="Calibri" panose="020F0502020204030204" pitchFamily="34" charset="0"/>
            </a:endParaRPr>
          </a:p>
          <a:p>
            <a:pPr>
              <a:spcBef>
                <a:spcPts val="600"/>
              </a:spcBef>
            </a:pPr>
            <a:r>
              <a:rPr lang="el-GR" dirty="0">
                <a:latin typeface="Calibri" panose="020F0502020204030204" pitchFamily="34" charset="0"/>
              </a:rPr>
              <a:t>Ως </a:t>
            </a:r>
            <a:r>
              <a:rPr lang="el-GR" b="1" dirty="0">
                <a:latin typeface="Calibri" panose="020F0502020204030204" pitchFamily="34" charset="0"/>
              </a:rPr>
              <a:t>Μη Εμπορική</a:t>
            </a:r>
            <a:r>
              <a:rPr lang="el-GR" dirty="0">
                <a:latin typeface="Calibri" panose="020F0502020204030204" pitchFamily="34" charset="0"/>
              </a:rPr>
              <a:t> ορίζεται η χρήση:</a:t>
            </a:r>
          </a:p>
          <a:p>
            <a:pPr marL="342900" indent="-342900">
              <a:lnSpc>
                <a:spcPct val="90000"/>
              </a:lnSpc>
              <a:buFont typeface="Arial" panose="020B0604020202020204" pitchFamily="34" charset="0"/>
              <a:buChar char="•"/>
            </a:pPr>
            <a:r>
              <a:rPr lang="el-GR" dirty="0">
                <a:latin typeface="Calibri" panose="020F0502020204030204" pitchFamily="34" charset="0"/>
              </a:rPr>
              <a:t>που δεν περιλαμβάνει άμεσο ή έμμεσο οικονομικό όφελος από την χρήση του έργου, για το διανομέα του έργου και </a:t>
            </a:r>
            <a:r>
              <a:rPr lang="el-GR" dirty="0" err="1">
                <a:latin typeface="Calibri" panose="020F0502020204030204" pitchFamily="34" charset="0"/>
              </a:rPr>
              <a:t>αδειοδόχο</a:t>
            </a:r>
            <a:endParaRPr lang="el-GR" dirty="0">
              <a:latin typeface="Calibri" panose="020F0502020204030204" pitchFamily="34" charset="0"/>
            </a:endParaRPr>
          </a:p>
          <a:p>
            <a:pPr marL="342900" indent="-342900">
              <a:lnSpc>
                <a:spcPct val="90000"/>
              </a:lnSpc>
              <a:buFont typeface="Arial" panose="020B0604020202020204" pitchFamily="34" charset="0"/>
              <a:buChar char="•"/>
            </a:pPr>
            <a:r>
              <a:rPr lang="el-GR" dirty="0">
                <a:latin typeface="Calibri" panose="020F0502020204030204" pitchFamily="34" charset="0"/>
              </a:rPr>
              <a:t>που</a:t>
            </a:r>
            <a:r>
              <a:rPr lang="en-GB" dirty="0">
                <a:latin typeface="Calibri" panose="020F0502020204030204" pitchFamily="34" charset="0"/>
              </a:rPr>
              <a:t> </a:t>
            </a:r>
            <a:r>
              <a:rPr lang="el-GR" dirty="0">
                <a:latin typeface="Calibri" panose="020F0502020204030204" pitchFamily="34" charset="0"/>
              </a:rPr>
              <a:t>δεν περιλαμβάνει οικονομική συναλλαγή ως προϋπόθεση για τη χρήση ή πρόσβαση στο έργο</a:t>
            </a:r>
          </a:p>
          <a:p>
            <a:pPr marL="342900" indent="-342900">
              <a:lnSpc>
                <a:spcPct val="90000"/>
              </a:lnSpc>
              <a:buFont typeface="Arial" panose="020B0604020202020204" pitchFamily="34" charset="0"/>
              <a:buChar char="•"/>
            </a:pPr>
            <a:r>
              <a:rPr lang="el-GR" dirty="0">
                <a:latin typeface="Calibri" panose="020F0502020204030204" pitchFamily="34" charset="0"/>
              </a:rPr>
              <a:t>που</a:t>
            </a:r>
            <a:r>
              <a:rPr lang="en-GB" dirty="0">
                <a:latin typeface="Calibri" panose="020F0502020204030204" pitchFamily="34" charset="0"/>
              </a:rPr>
              <a:t> </a:t>
            </a:r>
            <a:r>
              <a:rPr lang="el-GR" dirty="0">
                <a:latin typeface="Calibri" panose="020F0502020204030204" pitchFamily="34" charset="0"/>
              </a:rPr>
              <a:t>δεν προσπορίζει στο διανομέα του έργου και</a:t>
            </a:r>
            <a:r>
              <a:rPr lang="en-GB" dirty="0">
                <a:latin typeface="Calibri" panose="020F0502020204030204" pitchFamily="34" charset="0"/>
              </a:rPr>
              <a:t> </a:t>
            </a:r>
            <a:r>
              <a:rPr lang="el-GR" dirty="0" err="1">
                <a:latin typeface="Calibri" panose="020F0502020204030204" pitchFamily="34" charset="0"/>
              </a:rPr>
              <a:t>αδειοδόχο</a:t>
            </a:r>
            <a:r>
              <a:rPr lang="en-GB" dirty="0">
                <a:latin typeface="Calibri" panose="020F0502020204030204" pitchFamily="34" charset="0"/>
              </a:rPr>
              <a:t> </a:t>
            </a:r>
            <a:r>
              <a:rPr lang="el-GR" dirty="0">
                <a:latin typeface="Calibri" panose="020F0502020204030204" pitchFamily="34" charset="0"/>
              </a:rPr>
              <a:t>έμμεσο οικονομικό όφελος (π.χ. διαφημίσεις) από την προβολή του έργου σε διαδικτυακό τόπο</a:t>
            </a:r>
            <a:endParaRPr lang="en-US" dirty="0">
              <a:latin typeface="Calibri" panose="020F0502020204030204" pitchFamily="34" charset="0"/>
            </a:endParaRPr>
          </a:p>
          <a:p>
            <a:pPr>
              <a:spcBef>
                <a:spcPts val="600"/>
              </a:spcBef>
            </a:pPr>
            <a:r>
              <a:rPr lang="el-GR" dirty="0">
                <a:latin typeface="Calibri" panose="020F0502020204030204" pitchFamily="34" charset="0"/>
              </a:rPr>
              <a:t>Ο δικαιούχος μπορεί να παρέχει στον </a:t>
            </a:r>
            <a:r>
              <a:rPr lang="el-GR" dirty="0" err="1">
                <a:latin typeface="Calibri" panose="020F0502020204030204" pitchFamily="34" charset="0"/>
              </a:rPr>
              <a:t>αδειοδόχο</a:t>
            </a:r>
            <a:r>
              <a:rPr lang="el-GR" dirty="0">
                <a:latin typeface="Calibri" panose="020F0502020204030204" pitchFamily="34"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514926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cap="none" dirty="0">
                <a:latin typeface="Calibri" panose="020F0502020204030204" pitchFamily="34" charset="0"/>
              </a:rPr>
              <a:t>Διατήρηση σημειωμάτων</a:t>
            </a:r>
          </a:p>
        </p:txBody>
      </p:sp>
      <p:sp>
        <p:nvSpPr>
          <p:cNvPr id="3" name="Content Placeholder 2"/>
          <p:cNvSpPr>
            <a:spLocks noGrp="1"/>
          </p:cNvSpPr>
          <p:nvPr>
            <p:ph idx="1"/>
          </p:nvPr>
        </p:nvSpPr>
        <p:spPr/>
        <p:txBody>
          <a:bodyPr anchor="t">
            <a:normAutofit/>
          </a:bodyPr>
          <a:lstStyle/>
          <a:p>
            <a:pPr marL="0" indent="0">
              <a:buNone/>
            </a:pPr>
            <a:r>
              <a:rPr lang="el-GR" dirty="0">
                <a:latin typeface="Calibri" panose="020F0502020204030204" pitchFamily="34" charset="0"/>
              </a:rPr>
              <a:t>Οποιαδήποτε αναπαραγωγή ή διασκευή του υλικού θα πρέπει να συμπεριλαμβάνει:</a:t>
            </a: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ο </a:t>
            </a:r>
            <a:r>
              <a:rPr lang="en-US" dirty="0" err="1">
                <a:latin typeface="Calibri" panose="020F0502020204030204" pitchFamily="34" charset="0"/>
              </a:rPr>
              <a:t>Σημείωμ</a:t>
            </a:r>
            <a:r>
              <a:rPr lang="en-US" dirty="0">
                <a:latin typeface="Calibri" panose="020F0502020204030204" pitchFamily="34" charset="0"/>
              </a:rPr>
              <a:t>α Αναφοράς</a:t>
            </a:r>
            <a:endParaRPr lang="el-GR" dirty="0">
              <a:latin typeface="Calibri" panose="020F0502020204030204" pitchFamily="34" charset="0"/>
            </a:endParaRP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ο </a:t>
            </a:r>
            <a:r>
              <a:rPr lang="en-US" dirty="0" err="1">
                <a:latin typeface="Calibri" panose="020F0502020204030204" pitchFamily="34" charset="0"/>
              </a:rPr>
              <a:t>Σημείωμ</a:t>
            </a:r>
            <a:r>
              <a:rPr lang="en-US" dirty="0">
                <a:latin typeface="Calibri" panose="020F0502020204030204" pitchFamily="34" charset="0"/>
              </a:rPr>
              <a:t>α Αδειοδότησης</a:t>
            </a:r>
            <a:endParaRPr lang="el-GR" dirty="0">
              <a:latin typeface="Calibri" panose="020F0502020204030204" pitchFamily="34" charset="0"/>
            </a:endParaRPr>
          </a:p>
          <a:p>
            <a:pPr lvl="1">
              <a:buFont typeface="Wingdings" panose="05000000000000000000" pitchFamily="2" charset="2"/>
              <a:buChar char="§"/>
            </a:pPr>
            <a:r>
              <a:rPr lang="el-GR" dirty="0" err="1">
                <a:latin typeface="Calibri" panose="020F0502020204030204" pitchFamily="34" charset="0"/>
              </a:rPr>
              <a:t>τ</a:t>
            </a:r>
            <a:r>
              <a:rPr lang="en-US" dirty="0">
                <a:latin typeface="Calibri" panose="020F0502020204030204" pitchFamily="34" charset="0"/>
              </a:rPr>
              <a:t>η </a:t>
            </a:r>
            <a:r>
              <a:rPr lang="en-US" dirty="0" err="1">
                <a:latin typeface="Calibri" panose="020F0502020204030204" pitchFamily="34" charset="0"/>
              </a:rPr>
              <a:t>δήλωση</a:t>
            </a:r>
            <a:r>
              <a:rPr lang="en-US" dirty="0">
                <a:latin typeface="Calibri" panose="020F0502020204030204" pitchFamily="34" charset="0"/>
              </a:rPr>
              <a:t> </a:t>
            </a:r>
            <a:r>
              <a:rPr lang="el-GR" dirty="0" err="1">
                <a:latin typeface="Calibri" panose="020F0502020204030204" pitchFamily="34" charset="0"/>
              </a:rPr>
              <a:t>Δ</a:t>
            </a:r>
            <a:r>
              <a:rPr lang="en-US" dirty="0">
                <a:latin typeface="Calibri" panose="020F0502020204030204" pitchFamily="34" charset="0"/>
              </a:rPr>
              <a:t>ια</a:t>
            </a:r>
            <a:r>
              <a:rPr lang="en-US" dirty="0" err="1">
                <a:latin typeface="Calibri" panose="020F0502020204030204" pitchFamily="34" charset="0"/>
              </a:rPr>
              <a:t>τήρησης</a:t>
            </a:r>
            <a:r>
              <a:rPr lang="en-US" dirty="0">
                <a:latin typeface="Calibri" panose="020F0502020204030204" pitchFamily="34" charset="0"/>
              </a:rPr>
              <a:t> Σημειωμάτων</a:t>
            </a:r>
            <a:endParaRPr lang="el-GR" dirty="0">
              <a:latin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rPr>
              <a:t>το Σημείωμα Χρήσης Έργων Τρίτων (εφόσον υπάρχει)</a:t>
            </a:r>
          </a:p>
          <a:p>
            <a:pPr marL="0" indent="0">
              <a:buNone/>
            </a:pPr>
            <a:r>
              <a:rPr lang="el-GR" dirty="0">
                <a:latin typeface="Calibri" panose="020F0502020204030204" pitchFamily="34" charset="0"/>
              </a:rPr>
              <a:t>μαζί με τους συνοδευόμενους </a:t>
            </a:r>
            <a:r>
              <a:rPr lang="el-GR" dirty="0" err="1">
                <a:latin typeface="Calibri" panose="020F0502020204030204" pitchFamily="34" charset="0"/>
              </a:rPr>
              <a:t>υπερσυνδέσμους</a:t>
            </a:r>
            <a:r>
              <a:rPr lang="el-GR" dirty="0">
                <a:latin typeface="Calibri" panose="020F0502020204030204" pitchFamily="34" charset="0"/>
              </a:rPr>
              <a:t>.</a:t>
            </a:r>
          </a:p>
          <a:p>
            <a:endParaRPr lang="el-GR" sz="2000" dirty="0">
              <a:latin typeface="Calibri" panose="020F0502020204030204" pitchFamily="34" charset="0"/>
            </a:endParaRPr>
          </a:p>
        </p:txBody>
      </p:sp>
    </p:spTree>
    <p:extLst>
      <p:ext uri="{BB962C8B-B14F-4D97-AF65-F5344CB8AC3E}">
        <p14:creationId xmlns:p14="http://schemas.microsoft.com/office/powerpoint/2010/main" val="2304482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normAutofit/>
          </a:bodyPr>
          <a:lstStyle/>
          <a:p>
            <a:pPr eaLnBrk="1" hangingPunct="1"/>
            <a:r>
              <a:rPr lang="el-GR" sz="3600" cap="none" dirty="0">
                <a:latin typeface="Calibri" panose="020F0502020204030204" pitchFamily="34" charset="0"/>
              </a:rPr>
              <a:t>Σημείωμα χρήσης έργων τρίτων</a:t>
            </a:r>
            <a:r>
              <a:rPr lang="en-US" sz="3600" cap="none" dirty="0">
                <a:latin typeface="Calibri" panose="020F0502020204030204" pitchFamily="34" charset="0"/>
              </a:rPr>
              <a:t> </a:t>
            </a:r>
            <a:r>
              <a:rPr lang="en-US" sz="3600" dirty="0">
                <a:latin typeface="Calibri" panose="020F0502020204030204" pitchFamily="34" charset="0"/>
              </a:rPr>
              <a:t>(1/2)</a:t>
            </a:r>
            <a:r>
              <a:rPr lang="el-GR" sz="3600" dirty="0">
                <a:latin typeface="Calibri" panose="020F0502020204030204" pitchFamily="34" charset="0"/>
              </a:rPr>
              <a:t> </a:t>
            </a:r>
            <a:endParaRPr lang="el-GR" altLang="el-GR" sz="3600" dirty="0">
              <a:latin typeface="Calibri" panose="020F0502020204030204" pitchFamily="34" charset="0"/>
            </a:endParaRPr>
          </a:p>
        </p:txBody>
      </p:sp>
      <p:sp>
        <p:nvSpPr>
          <p:cNvPr id="62466" name="Content Placeholder 2"/>
          <p:cNvSpPr>
            <a:spLocks noGrp="1"/>
          </p:cNvSpPr>
          <p:nvPr>
            <p:ph idx="1"/>
          </p:nvPr>
        </p:nvSpPr>
        <p:spPr/>
        <p:txBody>
          <a:bodyPr anchor="t"/>
          <a:lstStyle/>
          <a:p>
            <a:pPr marL="0" indent="0">
              <a:buNone/>
            </a:pPr>
            <a:r>
              <a:rPr lang="el-GR" sz="2000" dirty="0">
                <a:latin typeface="Calibri" panose="020F0502020204030204" pitchFamily="34" charset="0"/>
              </a:rPr>
              <a:t>Το Έργο αυτό κάνει χρήση των ακόλουθων έργων:</a:t>
            </a:r>
          </a:p>
          <a:p>
            <a:pPr marL="0" indent="0">
              <a:buNone/>
            </a:pPr>
            <a:r>
              <a:rPr lang="el-GR" sz="2000" b="1" dirty="0">
                <a:latin typeface="Calibri" panose="020F0502020204030204" pitchFamily="34" charset="0"/>
              </a:rPr>
              <a:t>Εικόνες/Σχήματα/Διαγράμματα</a:t>
            </a:r>
            <a:r>
              <a:rPr lang="en-US" sz="2000" b="1" dirty="0">
                <a:latin typeface="Calibri" panose="020F0502020204030204" pitchFamily="34" charset="0"/>
              </a:rPr>
              <a:t>/</a:t>
            </a:r>
            <a:r>
              <a:rPr lang="el-GR" sz="2000" b="1" dirty="0">
                <a:latin typeface="Calibri" panose="020F0502020204030204" pitchFamily="34" charset="0"/>
              </a:rPr>
              <a:t>Φωτογραφίες</a:t>
            </a:r>
          </a:p>
        </p:txBody>
      </p:sp>
    </p:spTree>
    <p:extLst>
      <p:ext uri="{BB962C8B-B14F-4D97-AF65-F5344CB8AC3E}">
        <p14:creationId xmlns:p14="http://schemas.microsoft.com/office/powerpoint/2010/main" val="2062405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cap="none" dirty="0">
                <a:latin typeface="Calibri" panose="020F0502020204030204" pitchFamily="34" charset="0"/>
              </a:rPr>
              <a:t>Σημείωμα χρήσης έργων τρίτων</a:t>
            </a:r>
            <a:r>
              <a:rPr lang="en-US" sz="3600" cap="none" dirty="0">
                <a:latin typeface="Calibri" panose="020F0502020204030204" pitchFamily="34" charset="0"/>
              </a:rPr>
              <a:t> </a:t>
            </a:r>
            <a:r>
              <a:rPr lang="en-US" sz="3600" dirty="0">
                <a:latin typeface="Calibri" panose="020F0502020204030204" pitchFamily="34" charset="0"/>
              </a:rPr>
              <a:t>(2/2)</a:t>
            </a:r>
            <a:r>
              <a:rPr lang="el-GR" sz="3600" dirty="0">
                <a:latin typeface="Calibri" panose="020F0502020204030204" pitchFamily="34" charset="0"/>
              </a:rPr>
              <a:t> </a:t>
            </a:r>
          </a:p>
        </p:txBody>
      </p:sp>
      <p:sp>
        <p:nvSpPr>
          <p:cNvPr id="3" name="Content Placeholder 2"/>
          <p:cNvSpPr>
            <a:spLocks noGrp="1"/>
          </p:cNvSpPr>
          <p:nvPr>
            <p:ph idx="1"/>
          </p:nvPr>
        </p:nvSpPr>
        <p:spPr/>
        <p:txBody>
          <a:bodyPr anchor="t">
            <a:normAutofit/>
          </a:bodyPr>
          <a:lstStyle/>
          <a:p>
            <a:pPr marL="0" indent="0">
              <a:buNone/>
            </a:pPr>
            <a:r>
              <a:rPr lang="el-GR" sz="2000" dirty="0">
                <a:latin typeface="Calibri" panose="020F0502020204030204" pitchFamily="34" charset="0"/>
              </a:rPr>
              <a:t>Το Έργο αυτό κάνει χρήση των ακόλουθων έργων:</a:t>
            </a:r>
          </a:p>
          <a:p>
            <a:pPr marL="0" indent="0">
              <a:buNone/>
            </a:pPr>
            <a:r>
              <a:rPr lang="el-GR" sz="2000" b="1" dirty="0">
                <a:latin typeface="Calibri" panose="020F0502020204030204" pitchFamily="34" charset="0"/>
              </a:rPr>
              <a:t>Πίνακες</a:t>
            </a:r>
          </a:p>
        </p:txBody>
      </p:sp>
    </p:spTree>
    <p:extLst>
      <p:ext uri="{BB962C8B-B14F-4D97-AF65-F5344CB8AC3E}">
        <p14:creationId xmlns:p14="http://schemas.microsoft.com/office/powerpoint/2010/main" val="151619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9" y="702156"/>
            <a:ext cx="11269133" cy="1013800"/>
          </a:xfrm>
        </p:spPr>
        <p:txBody>
          <a:bodyPr/>
          <a:lstStyle/>
          <a:p>
            <a:r>
              <a:rPr lang="de-DE" dirty="0"/>
              <a:t>Interlingualer sprachvergleich, 1</a:t>
            </a:r>
          </a:p>
        </p:txBody>
      </p:sp>
      <p:sp>
        <p:nvSpPr>
          <p:cNvPr id="3" name="Content Placeholder 2"/>
          <p:cNvSpPr>
            <a:spLocks noGrp="1"/>
          </p:cNvSpPr>
          <p:nvPr>
            <p:ph idx="1"/>
          </p:nvPr>
        </p:nvSpPr>
        <p:spPr/>
        <p:txBody>
          <a:bodyPr>
            <a:normAutofit/>
          </a:bodyPr>
          <a:lstStyle/>
          <a:p>
            <a:pPr marL="0" indent="0">
              <a:buNone/>
            </a:pPr>
            <a:r>
              <a:rPr lang="de-DE" sz="2000" dirty="0"/>
              <a:t>Möglichkeiten der interlingualen konfrontativen Untersuchung</a:t>
            </a:r>
          </a:p>
          <a:p>
            <a:r>
              <a:rPr lang="de-DE" sz="2000" dirty="0"/>
              <a:t>Vergleich einzelner Phraseologismen (induktives Verfahren),</a:t>
            </a:r>
          </a:p>
          <a:p>
            <a:pPr lvl="0"/>
            <a:r>
              <a:rPr lang="de-DE" sz="2000" dirty="0"/>
              <a:t>Vergleich onomasiologischer Gruppen phraseologischer Einheiten im Sinne von semantischen Feldern, z. B. ‘Wut’, ‘Vertrauen’, ‘Faulheit’,</a:t>
            </a:r>
          </a:p>
          <a:p>
            <a:pPr lvl="0"/>
            <a:r>
              <a:rPr lang="de-DE" sz="2000" dirty="0"/>
              <a:t>Vergleich phraseologischer Herkunftsbereiche, z. B. Phraseologismen aus dem Altgriechischen oder Latein,</a:t>
            </a:r>
          </a:p>
          <a:p>
            <a:pPr lvl="0"/>
            <a:r>
              <a:rPr lang="de-DE" sz="2000" dirty="0"/>
              <a:t>Vergleich phraseologischer Strukturtypen, z. B. komparative oder verbale Phraseo­logismen,</a:t>
            </a:r>
          </a:p>
          <a:p>
            <a:pPr lvl="0"/>
            <a:r>
              <a:rPr lang="de-DE" sz="2000" dirty="0"/>
              <a:t>Vergleich von phraseologischen Sachgruppen d. h. von Phraseologismen auf der Grundlage ihres lexikalischen Komponentenbestandes (Tiere, Körperteile, Kleidungsstücke, Farben usw.).</a:t>
            </a:r>
          </a:p>
        </p:txBody>
      </p:sp>
    </p:spTree>
    <p:extLst>
      <p:ext uri="{BB962C8B-B14F-4D97-AF65-F5344CB8AC3E}">
        <p14:creationId xmlns:p14="http://schemas.microsoft.com/office/powerpoint/2010/main" val="363703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Interlingualer sprachvergleich, 2</a:t>
            </a:r>
          </a:p>
        </p:txBody>
      </p:sp>
      <p:sp>
        <p:nvSpPr>
          <p:cNvPr id="3" name="Content Placeholder 2"/>
          <p:cNvSpPr>
            <a:spLocks noGrp="1"/>
          </p:cNvSpPr>
          <p:nvPr>
            <p:ph idx="1"/>
          </p:nvPr>
        </p:nvSpPr>
        <p:spPr/>
        <p:txBody>
          <a:bodyPr>
            <a:normAutofit/>
          </a:bodyPr>
          <a:lstStyle/>
          <a:p>
            <a:r>
              <a:rPr lang="de-DE" sz="2000" dirty="0"/>
              <a:t>Sprachvergleich		 vorwiegend synchronisch</a:t>
            </a:r>
            <a:r>
              <a:rPr lang="en-US" sz="2000" dirty="0"/>
              <a:t> </a:t>
            </a:r>
            <a:r>
              <a:rPr lang="de-DE" sz="2000" dirty="0"/>
              <a:t>–  eine historische Perspektive ist allerdings nicht auszuschließen, z. B. bei der Behandlung von Lehnprägungen und Internationalismen (Inter-Phraseologismen)</a:t>
            </a:r>
          </a:p>
        </p:txBody>
      </p:sp>
      <p:sp>
        <p:nvSpPr>
          <p:cNvPr id="4" name="Right Arrow 3"/>
          <p:cNvSpPr/>
          <p:nvPr/>
        </p:nvSpPr>
        <p:spPr>
          <a:xfrm>
            <a:off x="2640802" y="3662892"/>
            <a:ext cx="783503" cy="204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2380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nutzen des Interlingualen </a:t>
            </a:r>
            <a:r>
              <a:rPr lang="de-DE" dirty="0" err="1"/>
              <a:t>sprachvergleichs</a:t>
            </a:r>
            <a:endParaRPr lang="de-D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5738614"/>
              </p:ext>
            </p:extLst>
          </p:nvPr>
        </p:nvGraphicFramePr>
        <p:xfrm>
          <a:off x="581193" y="2455705"/>
          <a:ext cx="11029615" cy="2826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41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chemeClr val="accent2">
                    <a:lumMod val="75000"/>
                  </a:schemeClr>
                </a:solidFill>
              </a:rPr>
              <a:t>translatorischer Nutzen</a:t>
            </a:r>
          </a:p>
        </p:txBody>
      </p:sp>
      <p:sp>
        <p:nvSpPr>
          <p:cNvPr id="3" name="Content Placeholder 2"/>
          <p:cNvSpPr>
            <a:spLocks noGrp="1"/>
          </p:cNvSpPr>
          <p:nvPr>
            <p:ph idx="1"/>
          </p:nvPr>
        </p:nvSpPr>
        <p:spPr/>
        <p:txBody>
          <a:bodyPr>
            <a:normAutofit/>
          </a:bodyPr>
          <a:lstStyle/>
          <a:p>
            <a:r>
              <a:rPr lang="de-DE" sz="2000" dirty="0"/>
              <a:t>Die kontrastive Phraseologie kann den Erfordernissen der Übersetzung dienen, indem sie für Phraseologismen der L1 phraseologische oder lexikalische Entsprechungen in der L2 verfügbar macht. </a:t>
            </a:r>
          </a:p>
          <a:p>
            <a:r>
              <a:rPr lang="de-DE" sz="2000" dirty="0"/>
              <a:t>Die Übersetzungswissenschaft ist vorrangig an den Ergebnissen von Untersuchungen interessiert, die von der Ebene der Parole oder des Textes ausgehen. Dies unterscheidet sie bezüglich ihrer Methodik von der zweisprachigen Lexikographie und der Sprachtypologie, denen die Ebene der Langue, des Sprachsystems zugrunde liegt. </a:t>
            </a:r>
          </a:p>
        </p:txBody>
      </p:sp>
    </p:spTree>
    <p:extLst>
      <p:ext uri="{BB962C8B-B14F-4D97-AF65-F5344CB8AC3E}">
        <p14:creationId xmlns:p14="http://schemas.microsoft.com/office/powerpoint/2010/main" val="35223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chemeClr val="accent2">
                    <a:lumMod val="75000"/>
                  </a:schemeClr>
                </a:solidFill>
              </a:rPr>
              <a:t>didaktischer Nutzen</a:t>
            </a:r>
          </a:p>
        </p:txBody>
      </p:sp>
      <p:sp>
        <p:nvSpPr>
          <p:cNvPr id="3" name="Content Placeholder 2"/>
          <p:cNvSpPr>
            <a:spLocks noGrp="1"/>
          </p:cNvSpPr>
          <p:nvPr>
            <p:ph idx="1"/>
          </p:nvPr>
        </p:nvSpPr>
        <p:spPr/>
        <p:txBody>
          <a:bodyPr>
            <a:normAutofit/>
          </a:bodyPr>
          <a:lstStyle/>
          <a:p>
            <a:r>
              <a:rPr lang="de-DE" sz="2000" dirty="0"/>
              <a:t>Die Kenntnis und korrekte Verwendung von Phraseologismen stellt ein besonderes Problem beim Erlernen und Benutzen von Fremdsprachen dar. Einsichten in kontrastive Aspekte der Phraseologie können didaktisch ausgewertet werden: Interlinguale Konvergenzen und Divergenzen wirken sich auf das </a:t>
            </a:r>
            <a:r>
              <a:rPr lang="de-DE" sz="2000" dirty="0" err="1"/>
              <a:t>Sp</a:t>
            </a:r>
            <a:r>
              <a:rPr lang="en-US" sz="2000" dirty="0"/>
              <a:t>r</a:t>
            </a:r>
            <a:r>
              <a:rPr lang="de-DE" sz="2000" dirty="0" err="1"/>
              <a:t>achenlernen</a:t>
            </a:r>
            <a:r>
              <a:rPr lang="de-DE" sz="2000" dirty="0"/>
              <a:t> aus, und ihr Erfassen kann bei entsprechender didaktisch-methodischer Umsetzung zur Steigerung des Lernerfolgs führen.</a:t>
            </a:r>
          </a:p>
          <a:p>
            <a:r>
              <a:rPr lang="de-DE" sz="2000" dirty="0"/>
              <a:t>Darüber hinaus erbringen sie ihrerseits wiederum neue Einsichten in die intralinguale Betrachtung einer einzelnen Sprache: Durch die Kontrastierung von zwei oder mehreren Sprachen lassen sich intralinguale Besonderheiten besser erkennen, die Muttersprachler als etwas Selbstverständliches verinnerlicht haben.</a:t>
            </a:r>
          </a:p>
        </p:txBody>
      </p:sp>
    </p:spTree>
    <p:extLst>
      <p:ext uri="{BB962C8B-B14F-4D97-AF65-F5344CB8AC3E}">
        <p14:creationId xmlns:p14="http://schemas.microsoft.com/office/powerpoint/2010/main" val="69082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636" y="693279"/>
            <a:ext cx="11519073" cy="1013800"/>
          </a:xfrm>
        </p:spPr>
        <p:txBody>
          <a:bodyPr>
            <a:normAutofit/>
          </a:bodyPr>
          <a:lstStyle/>
          <a:p>
            <a:r>
              <a:rPr lang="de-DE" dirty="0" err="1">
                <a:solidFill>
                  <a:schemeClr val="accent2">
                    <a:lumMod val="75000"/>
                  </a:schemeClr>
                </a:solidFill>
              </a:rPr>
              <a:t>phraseographischer</a:t>
            </a:r>
            <a:r>
              <a:rPr lang="de-DE" dirty="0">
                <a:solidFill>
                  <a:schemeClr val="accent2">
                    <a:lumMod val="75000"/>
                  </a:schemeClr>
                </a:solidFill>
              </a:rPr>
              <a:t> und ethnolinguistischer nutzen</a:t>
            </a:r>
          </a:p>
        </p:txBody>
      </p:sp>
      <p:sp>
        <p:nvSpPr>
          <p:cNvPr id="3" name="Content Placeholder 2"/>
          <p:cNvSpPr>
            <a:spLocks noGrp="1"/>
          </p:cNvSpPr>
          <p:nvPr>
            <p:ph idx="1"/>
          </p:nvPr>
        </p:nvSpPr>
        <p:spPr/>
        <p:txBody>
          <a:bodyPr>
            <a:normAutofit/>
          </a:bodyPr>
          <a:lstStyle/>
          <a:p>
            <a:r>
              <a:rPr lang="de-DE" sz="2000" dirty="0"/>
              <a:t>Zudem vermögen kontrastive Untersuchungen wichtige Aufschlüsse über die Belange der einsprachigen bzw. zweisprachigen Lexikographie und Phraseographie auf der Ebene der Langue zu geben. Die Erstellung zweisprachiger Wörterbücher kann von allgemein gültigen Ergebnissen als methodischen Grundsatzregelungen profitieren, die im Rahmen konfrontativer Studien gewonnen werden. </a:t>
            </a:r>
          </a:p>
          <a:p>
            <a:r>
              <a:rPr lang="de-DE" sz="2000" dirty="0"/>
              <a:t>Ferner ist die Relevanz der kontrastiven Phraseologie für Untersuchungen zu erwähnen, die den sprachwissenschaftlichen Rahmen sprengen und das Terrain der Ethnolinguistik betreten, indem die Bildsphären der Phraseologismen als „</a:t>
            </a:r>
            <a:r>
              <a:rPr lang="de-DE" sz="2000" dirty="0" err="1"/>
              <a:t>Tertium</a:t>
            </a:r>
            <a:r>
              <a:rPr lang="de-DE" sz="2000" dirty="0"/>
              <a:t> </a:t>
            </a:r>
            <a:r>
              <a:rPr lang="de-DE" sz="2000" dirty="0" err="1"/>
              <a:t>Comparationis</a:t>
            </a:r>
            <a:r>
              <a:rPr lang="de-DE" sz="2000" dirty="0"/>
              <a:t>“ herangezogen werden.</a:t>
            </a:r>
          </a:p>
        </p:txBody>
      </p:sp>
    </p:spTree>
    <p:extLst>
      <p:ext uri="{BB962C8B-B14F-4D97-AF65-F5344CB8AC3E}">
        <p14:creationId xmlns:p14="http://schemas.microsoft.com/office/powerpoint/2010/main" val="332181104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0</TotalTime>
  <Words>2146</Words>
  <Application>Microsoft Office PowerPoint</Application>
  <PresentationFormat>Ευρεία οθόνη</PresentationFormat>
  <Paragraphs>202</Paragraphs>
  <Slides>36</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36</vt:i4>
      </vt:variant>
    </vt:vector>
  </HeadingPairs>
  <TitlesOfParts>
    <vt:vector size="43" baseType="lpstr">
      <vt:lpstr>Arial</vt:lpstr>
      <vt:lpstr>Calibri</vt:lpstr>
      <vt:lpstr>Gill Sans MT</vt:lpstr>
      <vt:lpstr>Times New Roman</vt:lpstr>
      <vt:lpstr>Wingdings</vt:lpstr>
      <vt:lpstr>Wingdings 2</vt:lpstr>
      <vt:lpstr>Dividend</vt:lpstr>
      <vt:lpstr>Phraseologie</vt:lpstr>
      <vt:lpstr>Kontrastive Phraseologie, 1</vt:lpstr>
      <vt:lpstr>Kontrastive Phraseologie, 2</vt:lpstr>
      <vt:lpstr>Interlingualer sprachvergleich, 1</vt:lpstr>
      <vt:lpstr>Interlingualer sprachvergleich, 2</vt:lpstr>
      <vt:lpstr>nutzen des Interlingualen sprachvergleichs</vt:lpstr>
      <vt:lpstr>translatorischer Nutzen</vt:lpstr>
      <vt:lpstr>didaktischer Nutzen</vt:lpstr>
      <vt:lpstr>phraseographischer und ethnolinguistischer nutzen</vt:lpstr>
      <vt:lpstr>Der Äquivalenzbegriff</vt:lpstr>
      <vt:lpstr>Äquivalenzbeziehungen</vt:lpstr>
      <vt:lpstr>   Phraseologismen als vielschichtiges Sprachphänomen</vt:lpstr>
      <vt:lpstr>Schwierigkeiten bei der äquivalenzherstellung: denotative bedeutung</vt:lpstr>
      <vt:lpstr>Schwierigkeiten bei der äquivalenzherstellung: denotative bedeutung (beispiele), 1</vt:lpstr>
      <vt:lpstr>Schwierigkeiten bei der äquivalenzherstellung: denotative bedeutung (beispiele), 2</vt:lpstr>
      <vt:lpstr>Schwierigkeiten bei der äquivalenzherstellung: denotative bedeutung (beispiele), 3</vt:lpstr>
      <vt:lpstr>Schwierigkeiten bei der äquivalenzherstellung: denotative bedeutung (beispiele), 4</vt:lpstr>
      <vt:lpstr>Schwierigkeiten bei der äquivalenzherstellung: denotative Bedeutung (Beispiele), 5</vt:lpstr>
      <vt:lpstr>Schwierigkeiten bei der äquivalenzherstellung: wörtliche Bedeutung</vt:lpstr>
      <vt:lpstr>Schwierigkeiten bei der äquivalenzherstellung: wörtliche bedeutung (beispiele), 1</vt:lpstr>
      <vt:lpstr>Schwierigkeiten bei der äquivalenzherstellung: wörtliche bedeutung (beispiele), 2</vt:lpstr>
      <vt:lpstr>Schwierigkeiten bei der äquivalenzherstellung: stilwert</vt:lpstr>
      <vt:lpstr>Schwierigkeiten bei der äquivalenzherstellung: stilwert (beispiele), 1</vt:lpstr>
      <vt:lpstr>Schwierigkeiten bei der äquivalenzherstellung: stilwert (beispiele), 2</vt:lpstr>
      <vt:lpstr>Schwierigkeiten bei der äquivalenzherstellung: struktur</vt:lpstr>
      <vt:lpstr>Schwierigkeiten bei der äquivalenzherstellung: struktur (beispiele), 1</vt:lpstr>
      <vt:lpstr>Schwierigkeiten bei der äquivalenzherstellung: struktur (beispiele), 2</vt:lpstr>
      <vt:lpstr>ende</vt:lpstr>
      <vt:lpstr>χρηματοδοτηση</vt:lpstr>
      <vt:lpstr>ΣΗΜΕΙΩΜΑΤΑ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 </vt:lpstr>
      <vt:lpstr>Σημείωμα χρήσης έργων τρίτων (2/2)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Phraseologie</dc:title>
  <dc:creator>User</dc:creator>
  <cp:lastModifiedBy>Marios Chrissou</cp:lastModifiedBy>
  <cp:revision>126</cp:revision>
  <dcterms:created xsi:type="dcterms:W3CDTF">2013-08-06T12:04:07Z</dcterms:created>
  <dcterms:modified xsi:type="dcterms:W3CDTF">2026-04-16T17:01:18Z</dcterms:modified>
</cp:coreProperties>
</file>