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81" r:id="rId3"/>
    <p:sldId id="382" r:id="rId4"/>
    <p:sldId id="383" r:id="rId5"/>
    <p:sldId id="384" r:id="rId6"/>
    <p:sldId id="385" r:id="rId7"/>
    <p:sldId id="280" r:id="rId8"/>
    <p:sldId id="290" r:id="rId9"/>
    <p:sldId id="335" r:id="rId10"/>
    <p:sldId id="336" r:id="rId11"/>
    <p:sldId id="337" r:id="rId12"/>
    <p:sldId id="338" r:id="rId13"/>
    <p:sldId id="33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81"/>
            <p14:sldId id="382"/>
            <p14:sldId id="383"/>
            <p14:sldId id="384"/>
            <p14:sldId id="385"/>
            <p14:sldId id="280"/>
            <p14:sldId id="290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05" d="100"/>
          <a:sy n="105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Διδασκαλία του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Διδασκαλία του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scratch.mit.ed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tee.org/gfesakis/?p=57" TargetMode="External"/><Relationship Id="rId4" Type="http://schemas.openxmlformats.org/officeDocument/2006/relationships/hyperlink" Target="http://scratch.mit.edu/help/" TargetMode="External"/><Relationship Id="rId5" Type="http://schemas.openxmlformats.org/officeDocument/2006/relationships/hyperlink" Target="http://goo.gl/ZpcRmw" TargetMode="External"/><Relationship Id="rId6" Type="http://schemas.openxmlformats.org/officeDocument/2006/relationships/hyperlink" Target="http://goo.gl/jTNlY6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ratch.mit.ed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Διδακτική της Πληροφορικής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Διδασκαλία του Προγραμματισμού: Οπτικά Περιβάλλοντα Προγραμματισμού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Μ. </a:t>
            </a:r>
            <a:r>
              <a:rPr lang="el-GR" sz="2800" dirty="0" err="1" smtClean="0"/>
              <a:t>Γρηγοριάδου</a:t>
            </a:r>
            <a:r>
              <a:rPr lang="el-GR" sz="2800" dirty="0" smtClean="0"/>
              <a:t>, Α. </a:t>
            </a:r>
            <a:r>
              <a:rPr lang="el-GR" sz="2800" dirty="0" err="1" smtClean="0"/>
              <a:t>Γόγουλου</a:t>
            </a:r>
            <a:r>
              <a:rPr lang="el-GR" sz="2800" dirty="0" smtClean="0"/>
              <a:t>, Ε. </a:t>
            </a:r>
            <a:r>
              <a:rPr lang="el-GR" sz="2800" dirty="0" err="1" smtClean="0"/>
              <a:t>Γουλή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898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Copyright </a:t>
            </a:r>
            <a:r>
              <a:rPr lang="el-GR" sz="2000" dirty="0" err="1" smtClean="0">
                <a:solidFill>
                  <a:srgbClr val="000000"/>
                </a:solidFill>
              </a:rPr>
              <a:t>Εθνικόν</a:t>
            </a:r>
            <a:r>
              <a:rPr lang="el-GR" sz="2000" dirty="0" smtClean="0">
                <a:solidFill>
                  <a:srgbClr val="000000"/>
                </a:solidFill>
              </a:rPr>
              <a:t> και </a:t>
            </a:r>
            <a:r>
              <a:rPr lang="el-GR" sz="2000" dirty="0" err="1" smtClean="0">
                <a:solidFill>
                  <a:srgbClr val="000000"/>
                </a:solidFill>
              </a:rPr>
              <a:t>Καποδιστριακόν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l-GR" sz="2000" dirty="0" err="1" smtClean="0">
                <a:solidFill>
                  <a:srgbClr val="000000"/>
                </a:solidFill>
              </a:rPr>
              <a:t>Πανεπιστήμιον</a:t>
            </a:r>
            <a:r>
              <a:rPr lang="el-GR" sz="2000" dirty="0" smtClean="0">
                <a:solidFill>
                  <a:srgbClr val="000000"/>
                </a:solidFill>
              </a:rPr>
              <a:t> Αθηνών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l-GR" sz="2000" dirty="0" smtClean="0">
                <a:solidFill>
                  <a:srgbClr val="000000"/>
                </a:solidFill>
              </a:rPr>
              <a:t>Μ. </a:t>
            </a:r>
            <a:r>
              <a:rPr lang="el-GR" sz="2000" dirty="0" err="1" smtClean="0">
                <a:solidFill>
                  <a:srgbClr val="000000"/>
                </a:solidFill>
              </a:rPr>
              <a:t>Γρηγοριάδου</a:t>
            </a:r>
            <a:r>
              <a:rPr lang="el-GR" sz="2000" dirty="0" smtClean="0">
                <a:solidFill>
                  <a:srgbClr val="000000"/>
                </a:solidFill>
              </a:rPr>
              <a:t>, Α. </a:t>
            </a:r>
            <a:r>
              <a:rPr lang="el-GR" sz="2000" dirty="0" err="1" smtClean="0">
                <a:solidFill>
                  <a:srgbClr val="000000"/>
                </a:solidFill>
              </a:rPr>
              <a:t>Γόγουλου</a:t>
            </a:r>
            <a:r>
              <a:rPr lang="el-GR" sz="2000" dirty="0" smtClean="0">
                <a:solidFill>
                  <a:srgbClr val="000000"/>
                </a:solidFill>
              </a:rPr>
              <a:t>, Ε. </a:t>
            </a:r>
            <a:r>
              <a:rPr lang="el-GR" sz="2000" dirty="0" err="1" smtClean="0">
                <a:solidFill>
                  <a:srgbClr val="000000"/>
                </a:solidFill>
              </a:rPr>
              <a:t>Γουλή</a:t>
            </a:r>
            <a:r>
              <a:rPr lang="el-GR" sz="2000" dirty="0" smtClean="0">
                <a:solidFill>
                  <a:srgbClr val="000000"/>
                </a:solidFill>
              </a:rPr>
              <a:t>. «Διδακτική της Πληροφορικής. Θεματική Ενότητα </a:t>
            </a:r>
            <a:r>
              <a:rPr lang="el-GR" sz="2000" dirty="0" smtClean="0">
                <a:solidFill>
                  <a:srgbClr val="000000"/>
                </a:solidFill>
              </a:rPr>
              <a:t>05: Διδακτικ</a:t>
            </a:r>
            <a:r>
              <a:rPr lang="el-GR" sz="2000" dirty="0" smtClean="0">
                <a:solidFill>
                  <a:srgbClr val="000000"/>
                </a:solidFill>
              </a:rPr>
              <a:t>ή Προγραμματισμού (ΙΙ)</a:t>
            </a:r>
            <a:r>
              <a:rPr lang="el-GR" sz="2000" dirty="0" smtClean="0">
                <a:solidFill>
                  <a:srgbClr val="000000"/>
                </a:solidFill>
              </a:rPr>
              <a:t>»</a:t>
            </a:r>
            <a:r>
              <a:rPr lang="el-GR" sz="2000" dirty="0" smtClean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Έκδοση: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Αθήνα </a:t>
            </a:r>
            <a:r>
              <a:rPr lang="el-GR" sz="2000" dirty="0" smtClean="0">
                <a:solidFill>
                  <a:srgbClr val="000000"/>
                </a:solidFill>
              </a:rPr>
              <a:t>2015. </a:t>
            </a:r>
            <a:r>
              <a:rPr lang="el-GR" sz="2000" dirty="0">
                <a:solidFill>
                  <a:srgbClr val="000000"/>
                </a:solidFill>
              </a:rPr>
              <a:t>Διαθέσιμο από τη δικτυακή </a:t>
            </a:r>
            <a:r>
              <a:rPr lang="el-GR" sz="2000" dirty="0" smtClean="0">
                <a:solidFill>
                  <a:srgbClr val="000000"/>
                </a:solidFill>
              </a:rPr>
              <a:t>διεύθυνση: </a:t>
            </a: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opencourses.uoa.gr</a:t>
            </a:r>
            <a:r>
              <a:rPr lang="en-US" sz="2000" dirty="0">
                <a:solidFill>
                  <a:srgbClr val="000000"/>
                </a:solidFill>
              </a:rPr>
              <a:t>/courses/DI20/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endParaRPr 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0689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24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933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75" y="2133600"/>
            <a:ext cx="7273925" cy="35274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l-GR" dirty="0" smtClean="0">
                <a:solidFill>
                  <a:schemeClr val="tx2"/>
                </a:solidFill>
              </a:rPr>
              <a:t>Το </a:t>
            </a:r>
            <a:r>
              <a:rPr lang="en-US" dirty="0">
                <a:solidFill>
                  <a:schemeClr val="tx2"/>
                </a:solidFill>
              </a:rPr>
              <a:t>Scratch </a:t>
            </a:r>
            <a:r>
              <a:rPr lang="el-GR" dirty="0">
                <a:solidFill>
                  <a:schemeClr val="tx2"/>
                </a:solidFill>
              </a:rPr>
              <a:t>δημιουργήθηκε από το </a:t>
            </a:r>
            <a:r>
              <a:rPr lang="en-US" dirty="0">
                <a:solidFill>
                  <a:schemeClr val="tx2"/>
                </a:solidFill>
              </a:rPr>
              <a:t>Lifelong </a:t>
            </a:r>
            <a:r>
              <a:rPr lang="en-US" dirty="0" err="1">
                <a:solidFill>
                  <a:schemeClr val="tx2"/>
                </a:solidFill>
              </a:rPr>
              <a:t>Kindergarden</a:t>
            </a:r>
            <a:r>
              <a:rPr lang="en-US" dirty="0">
                <a:solidFill>
                  <a:schemeClr val="tx2"/>
                </a:solidFill>
              </a:rPr>
              <a:t> Group</a:t>
            </a:r>
            <a:r>
              <a:rPr lang="el-GR" dirty="0">
                <a:solidFill>
                  <a:schemeClr val="tx2"/>
                </a:solidFill>
              </a:rPr>
              <a:t> στο </a:t>
            </a:r>
            <a:r>
              <a:rPr lang="en-US" dirty="0">
                <a:solidFill>
                  <a:schemeClr val="tx2"/>
                </a:solidFill>
              </a:rPr>
              <a:t>MIT Media Lab,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n-US" u="sng" dirty="0">
                <a:solidFill>
                  <a:schemeClr val="tx2"/>
                </a:solidFill>
              </a:rPr>
              <a:t>http</a:t>
            </a:r>
            <a:r>
              <a:rPr lang="el-GR" u="sng" dirty="0">
                <a:solidFill>
                  <a:schemeClr val="tx2"/>
                </a:solidFill>
              </a:rPr>
              <a:t>://</a:t>
            </a:r>
            <a:r>
              <a:rPr lang="en-US" u="sng" dirty="0">
                <a:solidFill>
                  <a:schemeClr val="tx2"/>
                </a:solidFill>
              </a:rPr>
              <a:t>llk.media.mit.edu</a:t>
            </a:r>
            <a:r>
              <a:rPr lang="el-GR" dirty="0">
                <a:solidFill>
                  <a:schemeClr val="tx2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l-GR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   National </a:t>
            </a:r>
            <a:r>
              <a:rPr lang="en-US" dirty="0">
                <a:solidFill>
                  <a:schemeClr val="tx2"/>
                </a:solidFill>
              </a:rPr>
              <a:t>Science </a:t>
            </a:r>
            <a:r>
              <a:rPr lang="en-US" dirty="0" smtClean="0">
                <a:solidFill>
                  <a:schemeClr val="tx2"/>
                </a:solidFill>
              </a:rPr>
              <a:t>Foundation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11267" name="Picture 2" descr="scra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285875"/>
            <a:ext cx="622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412875"/>
            <a:ext cx="7067550" cy="4525963"/>
          </a:xfrm>
        </p:spPr>
        <p:txBody>
          <a:bodyPr>
            <a:normAutofit lnSpcReduction="10000"/>
          </a:bodyPr>
          <a:lstStyle/>
          <a:p>
            <a:pPr marL="369888" defTabSz="900113" eaLnBrk="1" hangingPunct="1">
              <a:buFontTx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Οπτικό περιβάλλον Προγραμματισμού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369888" defTabSz="900113" eaLnBrk="1" hangingPunct="1">
              <a:buFontTx/>
              <a:buNone/>
            </a:pPr>
            <a:endParaRPr lang="el-GR" sz="2800" dirty="0" smtClean="0">
              <a:solidFill>
                <a:schemeClr val="tx2"/>
              </a:solidFill>
            </a:endParaRPr>
          </a:p>
          <a:p>
            <a:pPr marL="369888" defTabSz="900113" eaLnBrk="1" hangingPunct="1">
              <a:buFontTx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Είδη Εφαρμογών</a:t>
            </a:r>
          </a:p>
          <a:p>
            <a:pPr marL="369888" defTabSz="900113" eaLnBrk="1" hangingPunct="1"/>
            <a:r>
              <a:rPr lang="el-GR" sz="2800" dirty="0" err="1" smtClean="0">
                <a:solidFill>
                  <a:schemeClr val="tx2"/>
                </a:solidFill>
              </a:rPr>
              <a:t>Πολυμεσικές</a:t>
            </a:r>
            <a:r>
              <a:rPr lang="el-GR" sz="2800" dirty="0" smtClean="0">
                <a:solidFill>
                  <a:schemeClr val="tx2"/>
                </a:solidFill>
              </a:rPr>
              <a:t> εφαρμογές</a:t>
            </a:r>
          </a:p>
          <a:p>
            <a:pPr marL="369888" defTabSz="900113" eaLnBrk="1" hangingPunct="1"/>
            <a:r>
              <a:rPr lang="el-GR" sz="2800" dirty="0" smtClean="0">
                <a:solidFill>
                  <a:schemeClr val="tx2"/>
                </a:solidFill>
              </a:rPr>
              <a:t>Αλληλεπιδραστικές ιστορίες</a:t>
            </a:r>
          </a:p>
          <a:p>
            <a:pPr marL="369888" defTabSz="900113" eaLnBrk="1" hangingPunct="1"/>
            <a:r>
              <a:rPr lang="el-GR" sz="2800" dirty="0" smtClean="0">
                <a:solidFill>
                  <a:schemeClr val="tx2"/>
                </a:solidFill>
              </a:rPr>
              <a:t>Παιχνίδια </a:t>
            </a:r>
          </a:p>
          <a:p>
            <a:pPr marL="369888" defTabSz="900113" eaLnBrk="1" hangingPunct="1"/>
            <a:r>
              <a:rPr lang="el-GR" sz="2800" dirty="0" smtClean="0">
                <a:solidFill>
                  <a:schemeClr val="tx2"/>
                </a:solidFill>
              </a:rPr>
              <a:t>Α</a:t>
            </a:r>
            <a:r>
              <a:rPr lang="en-US" sz="2800" dirty="0" err="1" smtClean="0">
                <a:solidFill>
                  <a:schemeClr val="tx2"/>
                </a:solidFill>
              </a:rPr>
              <a:t>nimations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369888" defTabSz="900113" eaLnBrk="1" hangingPunct="1"/>
            <a:r>
              <a:rPr lang="el-GR" sz="2800" dirty="0" smtClean="0">
                <a:solidFill>
                  <a:schemeClr val="tx2"/>
                </a:solidFill>
              </a:rPr>
              <a:t>Προσομοιώσεις</a:t>
            </a:r>
          </a:p>
          <a:p>
            <a:pPr marL="369888" defTabSz="900113" eaLnBrk="1" hangingPunct="1"/>
            <a:endParaRPr lang="el-GR" sz="2800" dirty="0" smtClean="0">
              <a:solidFill>
                <a:schemeClr val="tx2"/>
              </a:solidFill>
            </a:endParaRPr>
          </a:p>
          <a:p>
            <a:pPr marL="369888" defTabSz="900113" eaLnBrk="1" hangingPunct="1"/>
            <a:endParaRPr lang="el-GR" sz="2800" dirty="0" smtClean="0">
              <a:solidFill>
                <a:schemeClr val="bg2"/>
              </a:solidFill>
            </a:endParaRPr>
          </a:p>
        </p:txBody>
      </p:sp>
      <p:pic>
        <p:nvPicPr>
          <p:cNvPr id="12291" name="Picture 2" descr="scra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622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580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Χαρακτηριστικά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993063" cy="4525962"/>
          </a:xfrm>
        </p:spPr>
        <p:txBody>
          <a:bodyPr/>
          <a:lstStyle/>
          <a:p>
            <a:pPr marL="638175" eaLnBrk="1" hangingPunct="1">
              <a:buFontTx/>
              <a:buNone/>
            </a:pPr>
            <a:endParaRPr lang="el-GR" sz="2800" dirty="0" smtClean="0">
              <a:solidFill>
                <a:schemeClr val="bg2"/>
              </a:solidFill>
            </a:endParaRPr>
          </a:p>
          <a:p>
            <a:pPr marL="638175" eaLnBrk="1" hangingPunct="1"/>
            <a:r>
              <a:rPr lang="el-GR" sz="2800" dirty="0" smtClean="0">
                <a:solidFill>
                  <a:schemeClr val="tx2"/>
                </a:solidFill>
              </a:rPr>
              <a:t>Δημιουργία κινήτρου</a:t>
            </a:r>
          </a:p>
          <a:p>
            <a:pPr marL="638175" eaLnBrk="1" hangingPunct="1"/>
            <a:r>
              <a:rPr lang="el-GR" sz="2800" dirty="0" smtClean="0">
                <a:solidFill>
                  <a:schemeClr val="tx2"/>
                </a:solidFill>
              </a:rPr>
              <a:t>Δημιουργική σκέψη</a:t>
            </a:r>
          </a:p>
          <a:p>
            <a:pPr marL="638175" eaLnBrk="1" hangingPunct="1"/>
            <a:r>
              <a:rPr lang="el-GR" sz="2800" dirty="0" smtClean="0">
                <a:solidFill>
                  <a:schemeClr val="tx2"/>
                </a:solidFill>
              </a:rPr>
              <a:t>Ανάλυση – Σύνθεση - Εμπλουτισμό</a:t>
            </a:r>
          </a:p>
          <a:p>
            <a:pPr marL="638175" eaLnBrk="1" hangingPunct="1"/>
            <a:r>
              <a:rPr lang="el-GR" sz="2800" dirty="0" smtClean="0">
                <a:solidFill>
                  <a:schemeClr val="tx2"/>
                </a:solidFill>
              </a:rPr>
              <a:t>Συνεργασία</a:t>
            </a:r>
          </a:p>
          <a:p>
            <a:pPr marL="638175" eaLnBrk="1" hangingPunct="1"/>
            <a:r>
              <a:rPr lang="el-GR" sz="2800" dirty="0" smtClean="0">
                <a:solidFill>
                  <a:schemeClr val="tx2"/>
                </a:solidFill>
              </a:rPr>
              <a:t>Εναλλακτική προσέγγιση διδασκαλίας προγραμματιστικών εννοιών</a:t>
            </a:r>
          </a:p>
          <a:p>
            <a:pPr marL="638175" eaLnBrk="1" hangingPunct="1"/>
            <a:endParaRPr lang="el-GR" sz="2800" dirty="0" smtClean="0">
              <a:solidFill>
                <a:schemeClr val="tx2"/>
              </a:solidFill>
            </a:endParaRPr>
          </a:p>
          <a:p>
            <a:pPr marL="638175" eaLnBrk="1" hangingPunct="1"/>
            <a:endParaRPr lang="el-GR" sz="2800" dirty="0" smtClean="0">
              <a:solidFill>
                <a:schemeClr val="tx2"/>
              </a:solidFill>
            </a:endParaRPr>
          </a:p>
        </p:txBody>
      </p:sp>
      <p:pic>
        <p:nvPicPr>
          <p:cNvPr id="13315" name="Picture 2" descr="scra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622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580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Προωθεί – Υποστηρίζει …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760" y="5435178"/>
            <a:ext cx="7786688" cy="946150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endParaRPr lang="el-GR" dirty="0">
              <a:solidFill>
                <a:schemeClr val="bg2"/>
              </a:solidFill>
            </a:endParaRPr>
          </a:p>
          <a:p>
            <a:pPr marL="0" indent="0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el-GR" sz="3600" dirty="0" smtClean="0">
                <a:solidFill>
                  <a:schemeClr val="tx2"/>
                </a:solidFill>
              </a:rPr>
              <a:t>Διαμοιρασμός έργων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l-GR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4" descr="scra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622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428750" y="152400"/>
            <a:ext cx="72580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Διαδικτυακή Κοινότητα </a:t>
            </a:r>
            <a:r>
              <a:rPr lang="en-US" dirty="0" smtClean="0">
                <a:hlinkClick r:id="rId3"/>
              </a:rPr>
              <a:t>http://scratch.mit.edu/</a:t>
            </a:r>
            <a:endParaRPr lang="el-GR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26876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9144000" cy="5518150"/>
          </a:xfrm>
        </p:spPr>
        <p:txBody>
          <a:bodyPr>
            <a:normAutofit fontScale="92500" lnSpcReduction="10000"/>
          </a:bodyPr>
          <a:lstStyle/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Ιστοσελίδα υποστήριξης της εκπαιδευτικής κοινότητας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Scratch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CA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scratched.media.mit.edu</a:t>
            </a:r>
            <a:r>
              <a:rPr lang="fr-CA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 </a:t>
            </a: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  <a:hlinkClick r:id="rId2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Εκπαιδευτικό υλικό για το </a:t>
            </a:r>
            <a:r>
              <a:rPr lang="fr-CA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Scratch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h</a:t>
            </a:r>
            <a:r>
              <a:rPr lang="fr-CA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ttp://info.scratch.mit.edu/Languages</a:t>
            </a:r>
            <a:r>
              <a:rPr lang="fr-CA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 </a:t>
            </a:r>
            <a:endParaRPr lang="fr-CA" sz="2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2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Βοήθεια σχετικά με το 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SCRATCH 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  <a:hlinkClick r:id="rId4"/>
              </a:rPr>
              <a:t>http://scratch.mit.edu/help/</a:t>
            </a:r>
            <a:endParaRPr lang="el-GR" sz="22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Ένα βιβλίο για το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SCRATCH: http://www.scratchplay.gr/ </a:t>
            </a: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Σενάρια με το 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SCRATCH 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για το Δημοτικό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:  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  <a:hlinkClick r:id="rId5"/>
              </a:rPr>
              <a:t>Οδηγός για ΤΠΕ στο Δημοτικό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(σελ 222)</a:t>
            </a: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2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Σενάρια με το 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SCRATCH 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για το Γυμνάσιο: 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  <a:hlinkClick r:id="rId6"/>
              </a:rPr>
              <a:t>Οδηγός για ΤΠΕ στο Γυμνάσιο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(σελ 42, σελ 52, σελ 162)</a:t>
            </a: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2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442913" lvl="1" indent="-266700" eaLnBrk="1" hangingPunct="1">
              <a:lnSpc>
                <a:spcPct val="80000"/>
              </a:lnSpc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Δραστηριότητα για το Γυμνάσιο στο 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SCRATCH </a:t>
            </a:r>
            <a:r>
              <a:rPr lang="el-GR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και στο </a:t>
            </a: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BYOB</a:t>
            </a:r>
            <a:endParaRPr lang="el-GR" sz="24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638175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800" dirty="0" smtClean="0">
              <a:solidFill>
                <a:schemeClr val="tx2"/>
              </a:solidFill>
            </a:endParaRPr>
          </a:p>
          <a:p>
            <a:pPr marL="638175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800" dirty="0" smtClean="0">
              <a:solidFill>
                <a:schemeClr val="tx2"/>
              </a:solidFill>
            </a:endParaRPr>
          </a:p>
        </p:txBody>
      </p:sp>
      <p:pic>
        <p:nvPicPr>
          <p:cNvPr id="15363" name="Picture 2" descr="scratch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0648"/>
            <a:ext cx="622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580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Υλικό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86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495</Words>
  <Application>Microsoft Macintosh PowerPoint</Application>
  <PresentationFormat>On-screen Show (4:3)</PresentationFormat>
  <Paragraphs>77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Διδακτική της Πληροφορικής</vt:lpstr>
      <vt:lpstr>PowerPoint Presentation</vt:lpstr>
      <vt:lpstr>Χαρακτηριστικά </vt:lpstr>
      <vt:lpstr>Προωθεί – Υποστηρίζει … </vt:lpstr>
      <vt:lpstr>Διαδικτυακή Κοινότητα http://scratch.mit.edu/</vt:lpstr>
      <vt:lpstr>Υλικό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Michael Pantazoglou</cp:lastModifiedBy>
  <cp:revision>228</cp:revision>
  <dcterms:created xsi:type="dcterms:W3CDTF">2012-09-06T09:03:05Z</dcterms:created>
  <dcterms:modified xsi:type="dcterms:W3CDTF">2015-03-24T10:34:44Z</dcterms:modified>
</cp:coreProperties>
</file>