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280" r:id="rId15"/>
    <p:sldId id="290" r:id="rId16"/>
    <p:sldId id="295" r:id="rId17"/>
    <p:sldId id="292" r:id="rId18"/>
    <p:sldId id="291" r:id="rId19"/>
    <p:sldId id="294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23/11/2015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Σκέψεις γύρω από την έννοια της παραμέτρου</a:t>
            </a:r>
            <a:endParaRPr lang="el-GR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Σκέψεις γύρω από την έννοια της </a:t>
            </a:r>
            <a:r>
              <a:rPr lang="el-GR" sz="2800" dirty="0" smtClean="0"/>
              <a:t>παραμέτρου</a:t>
            </a:r>
            <a:endParaRPr lang="en-US" sz="2800" dirty="0" smtClean="0"/>
          </a:p>
          <a:p>
            <a:endParaRPr lang="en-US" altLang="el-GR" sz="2800" dirty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</a:t>
            </a:r>
            <a:r>
              <a:rPr lang="el-GR" sz="4000" dirty="0" err="1"/>
              <a:t>παντήσεις</a:t>
            </a:r>
            <a:r>
              <a:rPr lang="el-GR" sz="4000" dirty="0"/>
              <a:t> μαθητών στο τι είναι παράμετρος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000" dirty="0"/>
              <a:t>« Είναι μια σταθερά»</a:t>
            </a:r>
          </a:p>
          <a:p>
            <a:r>
              <a:rPr lang="el-GR" sz="2000" dirty="0"/>
              <a:t>« Είναι μια μεταβλητή με μια σταθερή τιμή</a:t>
            </a:r>
            <a:r>
              <a:rPr lang="el-GR" sz="2000" dirty="0" smtClean="0"/>
              <a:t>»</a:t>
            </a:r>
            <a:endParaRPr lang="el-GR" sz="2000" dirty="0"/>
          </a:p>
          <a:p>
            <a:pPr>
              <a:buNone/>
            </a:pPr>
            <a:r>
              <a:rPr lang="el-GR" sz="2000" dirty="0"/>
              <a:t>Μαθηματική σημασία</a:t>
            </a:r>
          </a:p>
          <a:p>
            <a:pPr>
              <a:buNone/>
            </a:pPr>
            <a:r>
              <a:rPr lang="el-GR" sz="2000" dirty="0"/>
              <a:t>	Μια εξίσωση ή συνάρτηση με μια παράμετρο εκφράζει μια οικογένεια εξισώσεων ή συναρτήσεων όπου ειδικές περιπτώσεις μπορούν να δημιουργηθούν αντικαθιστώντας αριθμούς στην παράμετρο ενώ τα άλλα γράμματα ακόμα έχουν το ρόλο των αγνώστων ή των μεταβλητών</a:t>
            </a:r>
          </a:p>
          <a:p>
            <a:pPr>
              <a:buNone/>
            </a:pPr>
            <a:r>
              <a:rPr lang="el-GR" sz="2000" dirty="0"/>
              <a:t>Η εξίσωση και η συνάρτηση σ’ αυτή την περίπτωση είναι δεύτερης τάξης αντικείμενο (πιο αφαιρετικής μορφής – το αντικείμενο που δημιουργείται είναι η εξίσωση και όχι μια τιμή)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Δυσκολίες των </a:t>
            </a:r>
            <a:r>
              <a:rPr lang="el-GR" sz="4000" dirty="0" smtClean="0"/>
              <a:t>μαθητών (1/2)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Η αλλαγή των ρόλων ανάμεσα στη μεταβλητή και στην παράμετρο στο πλαίσιο του προβλήματος</a:t>
            </a:r>
          </a:p>
          <a:p>
            <a:r>
              <a:rPr lang="el-GR" dirty="0"/>
              <a:t>Η λογική πολυπλοκότητα που υπάρχει στη διάκριση ανάμεσα στην παράμετρο και στην μεταβλητή (η παράμετρος αλλάζει το υπό μελέτη αντικείμενο)</a:t>
            </a:r>
          </a:p>
          <a:p>
            <a:pPr lvl="1"/>
            <a:r>
              <a:rPr lang="el-GR" dirty="0"/>
              <a:t>Ύπαρξη λογικών </a:t>
            </a:r>
            <a:r>
              <a:rPr lang="el-GR" dirty="0" err="1"/>
              <a:t>ποσοδεικτών</a:t>
            </a:r>
            <a:endParaRPr lang="el-GR" dirty="0"/>
          </a:p>
          <a:p>
            <a:pPr lvl="1">
              <a:buNone/>
            </a:pPr>
            <a:r>
              <a:rPr lang="en-US" dirty="0"/>
              <a:t>m(x-5) = m+2x</a:t>
            </a:r>
            <a:endParaRPr lang="el-GR" dirty="0"/>
          </a:p>
          <a:p>
            <a:pPr lvl="1">
              <a:buNone/>
            </a:pPr>
            <a:r>
              <a:rPr lang="el-GR" dirty="0"/>
              <a:t>Α1) </a:t>
            </a:r>
            <a:r>
              <a:rPr lang="el-GR" b="1" dirty="0"/>
              <a:t>Για όλες </a:t>
            </a:r>
            <a:r>
              <a:rPr lang="el-GR" dirty="0"/>
              <a:t>τις αντικαταστάσεις του </a:t>
            </a:r>
            <a:r>
              <a:rPr lang="en-US" dirty="0"/>
              <a:t>m</a:t>
            </a:r>
            <a:r>
              <a:rPr lang="el-GR" dirty="0"/>
              <a:t> </a:t>
            </a:r>
            <a:r>
              <a:rPr lang="el-GR" b="1" dirty="0"/>
              <a:t>υπάρχει</a:t>
            </a:r>
            <a:r>
              <a:rPr lang="el-GR" dirty="0"/>
              <a:t> μια εξίσωση Ε </a:t>
            </a:r>
          </a:p>
          <a:p>
            <a:pPr lvl="1">
              <a:buNone/>
            </a:pPr>
            <a:r>
              <a:rPr lang="el-GR" dirty="0"/>
              <a:t>	μετά από όλες τις </a:t>
            </a:r>
            <a:r>
              <a:rPr lang="en-US" dirty="0"/>
              <a:t>m </a:t>
            </a:r>
            <a:r>
              <a:rPr lang="el-GR" dirty="0"/>
              <a:t>αντικαταστάσεις </a:t>
            </a:r>
            <a:r>
              <a:rPr lang="en-US" dirty="0"/>
              <a:t>m </a:t>
            </a:r>
            <a:r>
              <a:rPr lang="el-GR" dirty="0"/>
              <a:t>γίνεται μια σταθερή τιμή στο πλαίσιο της εξίσωσης Ε</a:t>
            </a:r>
          </a:p>
          <a:p>
            <a:pPr lvl="1">
              <a:buNone/>
            </a:pPr>
            <a:r>
              <a:rPr lang="el-GR" dirty="0"/>
              <a:t>	ο υπαρξιακός </a:t>
            </a:r>
            <a:r>
              <a:rPr lang="el-GR" dirty="0" err="1"/>
              <a:t>ποσοδείκτης</a:t>
            </a:r>
            <a:r>
              <a:rPr lang="el-GR" dirty="0"/>
              <a:t> είναι δεύτερης τάξης με την έννοια ότι αναφέρεται σε μια εξίσωση και όχι σε κάποιον αριθμό</a:t>
            </a:r>
          </a:p>
          <a:p>
            <a:pPr lvl="1">
              <a:buNone/>
            </a:pPr>
            <a:r>
              <a:rPr lang="el-GR" dirty="0"/>
              <a:t>	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Δυσκολίες των </a:t>
            </a:r>
            <a:r>
              <a:rPr lang="el-GR" sz="4000" dirty="0" smtClean="0"/>
              <a:t>μαθητών (2/2)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(Α2) </a:t>
            </a:r>
            <a:r>
              <a:rPr lang="el-GR" b="1" dirty="0"/>
              <a:t>Για όλες </a:t>
            </a:r>
            <a:r>
              <a:rPr lang="el-GR" dirty="0"/>
              <a:t>τις </a:t>
            </a:r>
            <a:r>
              <a:rPr lang="en-US" dirty="0"/>
              <a:t>x</a:t>
            </a:r>
            <a:r>
              <a:rPr lang="el-GR" dirty="0"/>
              <a:t>- αντικαταστάσεις, η αντικατάσταση είτε ικανοποιεί την Ε είτε όχι</a:t>
            </a:r>
          </a:p>
          <a:p>
            <a:pPr lvl="1"/>
            <a:r>
              <a:rPr lang="el-GR" dirty="0"/>
              <a:t>Η διάταξη των </a:t>
            </a:r>
            <a:r>
              <a:rPr lang="el-GR" dirty="0" err="1"/>
              <a:t>ποσοδεικτών</a:t>
            </a:r>
            <a:r>
              <a:rPr lang="el-GR" dirty="0"/>
              <a:t> είναι σημαντική πρώτα παίρνουμε μια εξίσωση και μετά αναφερόμαστε στο </a:t>
            </a:r>
            <a:r>
              <a:rPr lang="en-US" dirty="0"/>
              <a:t>x</a:t>
            </a:r>
          </a:p>
          <a:p>
            <a:pPr lvl="1"/>
            <a:r>
              <a:rPr lang="en-US" dirty="0"/>
              <a:t>(A3) </a:t>
            </a:r>
            <a:r>
              <a:rPr lang="el-GR" b="1" dirty="0"/>
              <a:t>Υπάρχει </a:t>
            </a:r>
            <a:r>
              <a:rPr lang="el-GR" dirty="0"/>
              <a:t>μια αντικατάσταση του </a:t>
            </a:r>
            <a:r>
              <a:rPr lang="en-US" dirty="0"/>
              <a:t>m </a:t>
            </a:r>
            <a:r>
              <a:rPr lang="el-GR" dirty="0"/>
              <a:t>και μια αντίστοιχη εξίσωση Ε η οποία δεν έχει λύση</a:t>
            </a:r>
          </a:p>
          <a:p>
            <a:pPr lvl="1"/>
            <a:r>
              <a:rPr lang="el-GR" dirty="0"/>
              <a:t>(Α4) </a:t>
            </a:r>
            <a:r>
              <a:rPr lang="el-GR" b="1" dirty="0"/>
              <a:t>Για όλες </a:t>
            </a:r>
            <a:r>
              <a:rPr lang="el-GR" dirty="0"/>
              <a:t>τις αντικαταστάσεις του </a:t>
            </a:r>
            <a:r>
              <a:rPr lang="en-US" dirty="0"/>
              <a:t>x </a:t>
            </a:r>
            <a:r>
              <a:rPr lang="el-GR" dirty="0"/>
              <a:t>, η αντικατάσταση δεν ικανοποιεί την Ε</a:t>
            </a:r>
          </a:p>
          <a:p>
            <a:pPr lvl="1">
              <a:buNone/>
            </a:pPr>
            <a:r>
              <a:rPr lang="el-GR" dirty="0"/>
              <a:t>(υπάρχει μια διάταξη αντικαταστάσεων που δείχνει το διαφορετικό ρόλο ανάμεσα στην παράμετρο και στη μεταβλητή)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/>
              <a:t>Διδακτικές ιδέες σχετικά με το ρόλο της παραμέτρου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b="1" dirty="0"/>
              <a:t>Προβλήματα</a:t>
            </a:r>
          </a:p>
          <a:p>
            <a:r>
              <a:rPr lang="el-GR" sz="2800" dirty="0"/>
              <a:t>Είναι η ευθεία </a:t>
            </a:r>
            <a:r>
              <a:rPr lang="en-US" sz="2800" dirty="0"/>
              <a:t>y=</a:t>
            </a:r>
            <a:r>
              <a:rPr lang="el-GR" sz="2800" dirty="0"/>
              <a:t>β μια ειδική περίπτωση της ευθείας </a:t>
            </a:r>
            <a:r>
              <a:rPr lang="en-US" sz="2800" dirty="0"/>
              <a:t>y=</a:t>
            </a:r>
            <a:r>
              <a:rPr lang="en-US" sz="2800" dirty="0" err="1"/>
              <a:t>ax+b</a:t>
            </a:r>
            <a:r>
              <a:rPr lang="en-US" sz="2800" dirty="0"/>
              <a:t>?</a:t>
            </a:r>
            <a:r>
              <a:rPr lang="el-GR" sz="2800" dirty="0"/>
              <a:t> Εξήγησε την απάντηση σου</a:t>
            </a:r>
          </a:p>
          <a:p>
            <a:r>
              <a:rPr lang="el-GR" sz="2800" dirty="0"/>
              <a:t>«Ναι όταν </a:t>
            </a:r>
            <a:r>
              <a:rPr lang="en-US" sz="2800" dirty="0"/>
              <a:t>x=0</a:t>
            </a:r>
            <a:r>
              <a:rPr lang="el-GR" sz="2800" dirty="0"/>
              <a:t>» «Ναι όταν </a:t>
            </a:r>
            <a:r>
              <a:rPr lang="en-US" sz="2800" dirty="0"/>
              <a:t>a=0 </a:t>
            </a:r>
            <a:r>
              <a:rPr lang="el-GR" sz="2800" dirty="0"/>
              <a:t>και </a:t>
            </a:r>
            <a:r>
              <a:rPr lang="en-US" sz="2800" dirty="0"/>
              <a:t>x=0</a:t>
            </a:r>
            <a:r>
              <a:rPr lang="el-GR" sz="2800" dirty="0"/>
              <a:t>»</a:t>
            </a:r>
          </a:p>
          <a:p>
            <a:r>
              <a:rPr lang="el-GR" sz="2800" dirty="0"/>
              <a:t>Μοντέλα μέσα από τα οποία οι μαθητές να βάζουν διάφορες τιμές στις παραμέτρους και να βλέπουν ότι το αντικείμενο διαμορφώνεται ενώ ο άγνωστος παραμένει άγνωστος συνέχεια – Ερωτήσεις γύρω από τα διαφορετικά αντικείμενα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l-GR" sz="2000" dirty="0"/>
              <a:t>Σκέψεις γύρω από την έννοια της παραμέτρου». </a:t>
            </a:r>
            <a:r>
              <a:rPr lang="el-GR" sz="2000" dirty="0" smtClean="0"/>
              <a:t>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Από το άρθρο του </a:t>
            </a:r>
            <a:r>
              <a:rPr lang="en-US" dirty="0"/>
              <a:t>Radford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Αναφέρεται σε ένα συγκεκριμένο μαθηματικό θέμα αυτό των </a:t>
            </a:r>
            <a:r>
              <a:rPr lang="en-US" sz="2400" dirty="0"/>
              <a:t>patterns</a:t>
            </a:r>
            <a:endParaRPr lang="el-GR" sz="2400" dirty="0"/>
          </a:p>
          <a:p>
            <a:r>
              <a:rPr lang="el-GR" sz="2400" dirty="0"/>
              <a:t>Θεωρεί ότι η κατανόηση της παραμέτρου είναι μια πιο πολύπλοκη διαδικασία από αυτή της μεταβλητής καθώς είναι ένα απροσδιόριστο αλλά συγκεκριμένο στοιχείο των τιμών μιας μεταβλητής</a:t>
            </a:r>
          </a:p>
          <a:p>
            <a:r>
              <a:rPr lang="el-GR" sz="2400" dirty="0"/>
              <a:t>Στο συγκεκριμένο πρόβλημα η δυσκολία βρίσκεται στο ότι χρειάζεται οι μαθητές να διακρίνουν τη θέση που παίρνει η τιμή στο καινούριο </a:t>
            </a:r>
            <a:r>
              <a:rPr lang="en-US" sz="2400" dirty="0"/>
              <a:t>pattern</a:t>
            </a:r>
            <a:r>
              <a:rPr lang="el-GR" sz="2400" dirty="0"/>
              <a:t> από αυτή που παίρνει στο αρχικό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Από το άρθρο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 smtClean="0"/>
              <a:t>Bloedy-Vinner</a:t>
            </a:r>
            <a:r>
              <a:rPr lang="el-GR" dirty="0" smtClean="0"/>
              <a:t> (1/2)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Διαφορετικές σημασίες των γραμμάτων στις αλγεβρικές εκφράσεις</a:t>
            </a:r>
          </a:p>
          <a:p>
            <a:pPr lvl="1"/>
            <a:r>
              <a:rPr lang="el-GR" dirty="0"/>
              <a:t>Συγκεκριμένοι άγνωστοι (</a:t>
            </a:r>
            <a:r>
              <a:rPr lang="el-GR" dirty="0" err="1"/>
              <a:t>π.χ</a:t>
            </a:r>
            <a:r>
              <a:rPr lang="el-GR" dirty="0"/>
              <a:t> στην εξίσωση)</a:t>
            </a:r>
          </a:p>
          <a:p>
            <a:pPr lvl="1"/>
            <a:r>
              <a:rPr lang="el-GR" dirty="0"/>
              <a:t>Γενικευμένοι αριθμοί (μπορεί το γράμμα να πάρει περισσότερες από μία τιμή – </a:t>
            </a:r>
            <a:r>
              <a:rPr lang="el-GR" dirty="0" err="1"/>
              <a:t>π.χ</a:t>
            </a:r>
            <a:r>
              <a:rPr lang="el-GR" dirty="0"/>
              <a:t> η Πρόταση Λ+Μ+Ν= Λ+Π+Ν είναι πάντα αληθινή, μερικές φορές αληθινή ή ποτέ ).</a:t>
            </a:r>
          </a:p>
          <a:p>
            <a:pPr lvl="1"/>
            <a:r>
              <a:rPr lang="el-GR" dirty="0"/>
              <a:t>Μεταβλητές (αναπαριστούν ένα εύρος τιμών – </a:t>
            </a:r>
            <a:r>
              <a:rPr lang="el-GR" dirty="0" err="1"/>
              <a:t>π.χ</a:t>
            </a:r>
            <a:r>
              <a:rPr lang="el-GR" dirty="0"/>
              <a:t> ποιο είναι μεγαλύτερο το </a:t>
            </a:r>
            <a:r>
              <a:rPr lang="en-US" dirty="0"/>
              <a:t>2n </a:t>
            </a:r>
            <a:r>
              <a:rPr lang="el-GR" dirty="0"/>
              <a:t>ή το </a:t>
            </a:r>
            <a:r>
              <a:rPr lang="en-US" dirty="0"/>
              <a:t>n+2</a:t>
            </a:r>
            <a:r>
              <a:rPr lang="el-GR" dirty="0"/>
              <a:t>;)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Από το άρθρο </a:t>
            </a:r>
            <a:r>
              <a:rPr lang="en-US" dirty="0" err="1"/>
              <a:t>Hava</a:t>
            </a:r>
            <a:r>
              <a:rPr lang="en-US" dirty="0"/>
              <a:t> </a:t>
            </a:r>
            <a:r>
              <a:rPr lang="en-US" dirty="0" err="1" smtClean="0"/>
              <a:t>Bloedy-Vinner</a:t>
            </a:r>
            <a:r>
              <a:rPr lang="el-GR" dirty="0" smtClean="0"/>
              <a:t>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/>
              <a:t>Οι παραπάνω σημασίες συνδέονται με διαφορετικές αντιλήψεις για την Άλγεβρα</a:t>
            </a:r>
          </a:p>
          <a:p>
            <a:pPr lvl="1"/>
            <a:r>
              <a:rPr lang="el-GR" dirty="0"/>
              <a:t>Άλγεβρα ως η μελέτη διαδικασιών για επίλυση συγκεκριμένης μορφής προβλημάτων</a:t>
            </a:r>
          </a:p>
          <a:p>
            <a:pPr lvl="1"/>
            <a:r>
              <a:rPr lang="el-GR" dirty="0"/>
              <a:t>Άλγεβρα ως γενικευμένη αριθμητική όπου τα γράμματα χρησιμοποιούνται για γενίκευση (μοτίβα)</a:t>
            </a:r>
          </a:p>
          <a:p>
            <a:pPr lvl="1"/>
            <a:r>
              <a:rPr lang="el-GR" dirty="0"/>
              <a:t>Άλγεβρα ως η μελέτη σχέσεων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 ρόλος της παραμέτρου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Εξαρτάται από το πλαίσιο και την εφαρμογή των αλγεβρικών εκφράσεων</a:t>
            </a:r>
          </a:p>
          <a:p>
            <a:r>
              <a:rPr lang="el-GR" dirty="0"/>
              <a:t>Δύο διαφορετικές χρήσεις στα μαθηματικά</a:t>
            </a:r>
          </a:p>
          <a:p>
            <a:pPr lvl="1"/>
            <a:r>
              <a:rPr lang="el-GR" dirty="0"/>
              <a:t>Καθορίζει στοιχεία μιας οικογένειας εξισώσεων ή συναρτήσεων</a:t>
            </a:r>
          </a:p>
          <a:p>
            <a:pPr lvl="1"/>
            <a:r>
              <a:rPr lang="el-GR" dirty="0"/>
              <a:t>Καθορίζει σημεία σε μια καμπύλη όταν αυτή αναπαρίσταται παραμετρικά (</a:t>
            </a:r>
            <a:r>
              <a:rPr lang="en-US" dirty="0"/>
              <a:t>x=t+1, y=3t)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Παραδείγματα που χρησιμοποιούν παραμέτρους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l-GR" sz="2400" dirty="0"/>
              <a:t>Στην παρακάτω εξίσωση </a:t>
            </a:r>
            <a:r>
              <a:rPr lang="en-US" sz="2400" dirty="0"/>
              <a:t>x </a:t>
            </a:r>
            <a:r>
              <a:rPr lang="el-GR" sz="2400" dirty="0"/>
              <a:t>είναι ο άγνωστος και </a:t>
            </a:r>
            <a:r>
              <a:rPr lang="en-US" sz="2400" dirty="0"/>
              <a:t>m </a:t>
            </a:r>
            <a:r>
              <a:rPr lang="el-GR" sz="2400" dirty="0"/>
              <a:t>μια παράμετρος  </a:t>
            </a:r>
            <a:r>
              <a:rPr lang="en-US" sz="2400" dirty="0"/>
              <a:t>m(x-5) = m+2x. </a:t>
            </a:r>
            <a:r>
              <a:rPr lang="el-GR" sz="2400" dirty="0"/>
              <a:t>Για ποια τιμή της παραμέτρου η εξίσωση δεν έχει λύση;</a:t>
            </a:r>
          </a:p>
          <a:p>
            <a:pPr marL="514350" indent="-514350">
              <a:buAutoNum type="arabicPeriod"/>
            </a:pPr>
            <a:r>
              <a:rPr lang="el-GR" sz="2400" dirty="0"/>
              <a:t>Η γραφική παράσταση του (</a:t>
            </a:r>
            <a:r>
              <a:rPr lang="en-US" sz="2400" dirty="0"/>
              <a:t>x-m)</a:t>
            </a:r>
            <a:r>
              <a:rPr lang="en-US" sz="2400" baseline="30000" dirty="0"/>
              <a:t>2</a:t>
            </a:r>
            <a:r>
              <a:rPr lang="en-US" sz="2400" dirty="0"/>
              <a:t>+(y-n)</a:t>
            </a:r>
            <a:r>
              <a:rPr lang="en-US" sz="2400" baseline="30000" dirty="0"/>
              <a:t>2</a:t>
            </a:r>
            <a:r>
              <a:rPr lang="en-US" sz="2400" dirty="0"/>
              <a:t>=R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l-GR" sz="2400" dirty="0"/>
              <a:t>είναι κύκλος</a:t>
            </a:r>
          </a:p>
          <a:p>
            <a:pPr marL="514350" indent="-514350">
              <a:buAutoNum type="arabicPeriod"/>
            </a:pPr>
            <a:r>
              <a:rPr lang="el-GR" sz="2400" dirty="0"/>
              <a:t>Βρες μια εξίσωση για την ευθεία γραμμή που διέρχεται από το σημείο (2,5) με κλίση 3.</a:t>
            </a:r>
          </a:p>
          <a:p>
            <a:pPr marL="514350" indent="-514350">
              <a:buAutoNum type="arabicPeriod"/>
            </a:pPr>
            <a:r>
              <a:rPr lang="el-GR" sz="2400" dirty="0"/>
              <a:t>Γράψε τις συντεταγμένες του μεγίστου ή ελαχίστου της γραφικής παράστασης της </a:t>
            </a:r>
            <a:r>
              <a:rPr lang="en-US" sz="2400" dirty="0"/>
              <a:t>f(x) = ax</a:t>
            </a:r>
            <a:r>
              <a:rPr lang="en-US" sz="2400" baseline="30000" dirty="0"/>
              <a:t>2</a:t>
            </a:r>
            <a:r>
              <a:rPr lang="en-US" sz="2400" dirty="0"/>
              <a:t>+bx+c</a:t>
            </a:r>
            <a:endParaRPr lang="el-GR" sz="2400" dirty="0"/>
          </a:p>
          <a:p>
            <a:pPr marL="514350" indent="-514350">
              <a:buAutoNum type="arabicPeriod"/>
            </a:pPr>
            <a:r>
              <a:rPr lang="en-US" sz="2400" dirty="0"/>
              <a:t>X </a:t>
            </a:r>
            <a:r>
              <a:rPr lang="el-GR" sz="2400" dirty="0"/>
              <a:t>είναι η τιμή ενός μολυβιού. Βρες την τιμή μιας γόμας αν πλήρωσα κ δολάρια για 10 μολύβια και 7 γόμες</a:t>
            </a:r>
          </a:p>
          <a:p>
            <a:pPr marL="514350" indent="-514350">
              <a:buAutoNum type="arabicPeriod"/>
            </a:pPr>
            <a:r>
              <a:rPr lang="el-GR" sz="2400" dirty="0"/>
              <a:t>Δίνεται ένας αριθμός Α. Μπορώ πάντα να βρίσκω έναν αριθμό Β ώστε (Α-3)(Β-2)=1;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ξεχωρίζουμε ότι ένα γράμμα είναι παράμετρος</a:t>
            </a:r>
            <a:r>
              <a:rPr lang="el-GR" dirty="0" smtClean="0"/>
              <a:t>;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dirty="0"/>
              <a:t>Δηλώνεται (1)</a:t>
            </a:r>
          </a:p>
          <a:p>
            <a:r>
              <a:rPr lang="el-GR" dirty="0"/>
              <a:t>Κοινή γνώση (συμβολίζουμε με </a:t>
            </a:r>
            <a:r>
              <a:rPr lang="en-US" dirty="0"/>
              <a:t>x </a:t>
            </a:r>
            <a:r>
              <a:rPr lang="el-GR" dirty="0"/>
              <a:t>και </a:t>
            </a:r>
            <a:r>
              <a:rPr lang="en-US" dirty="0"/>
              <a:t>y </a:t>
            </a:r>
            <a:r>
              <a:rPr lang="el-GR" dirty="0"/>
              <a:t>τις μεταβλητές και με </a:t>
            </a:r>
            <a:r>
              <a:rPr lang="en-US" dirty="0" err="1"/>
              <a:t>m,n</a:t>
            </a:r>
            <a:r>
              <a:rPr lang="en-US" dirty="0"/>
              <a:t>, R </a:t>
            </a:r>
            <a:r>
              <a:rPr lang="el-GR" dirty="0"/>
              <a:t>τις παραμέτρους) (2),(4) </a:t>
            </a:r>
          </a:p>
          <a:p>
            <a:r>
              <a:rPr lang="el-GR" dirty="0"/>
              <a:t>Η διατύπωση της ερώτησης (τα δεδομένα παράμετροι, το ζητούμενο άγνωστος)(5,6)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/>
              <a:t>Πώς ξεχωρίζουμε ότι ένα γράμμα είναι παράμετρος</a:t>
            </a:r>
            <a:r>
              <a:rPr lang="el-GR" sz="4000" dirty="0" smtClean="0"/>
              <a:t>; (2/2)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σημασία ίσως αλλάξει στην πορεία επίλυσης του προβλήματος</a:t>
            </a:r>
          </a:p>
          <a:p>
            <a:pPr>
              <a:buNone/>
            </a:pPr>
            <a:r>
              <a:rPr lang="el-GR" dirty="0"/>
              <a:t>Η επίλυση της εξίσωση (1) τροποποιείται στη μορφή (</a:t>
            </a:r>
            <a:r>
              <a:rPr lang="en-US" dirty="0"/>
              <a:t>m-2)x= 6m </a:t>
            </a:r>
            <a:r>
              <a:rPr lang="el-GR" dirty="0"/>
              <a:t>όπου </a:t>
            </a:r>
            <a:r>
              <a:rPr lang="en-US" dirty="0"/>
              <a:t>x </a:t>
            </a:r>
            <a:r>
              <a:rPr lang="el-GR" dirty="0"/>
              <a:t>άγνωστος και </a:t>
            </a:r>
            <a:r>
              <a:rPr lang="en-US" dirty="0"/>
              <a:t>m </a:t>
            </a:r>
            <a:r>
              <a:rPr lang="el-GR" dirty="0"/>
              <a:t>παράμετρος. Στη συνέχεια όταν βλέπουμε πότε </a:t>
            </a:r>
            <a:r>
              <a:rPr lang="en-US" dirty="0"/>
              <a:t>m-2=0 </a:t>
            </a:r>
            <a:r>
              <a:rPr lang="el-GR" dirty="0"/>
              <a:t>τότε το </a:t>
            </a:r>
            <a:r>
              <a:rPr lang="en-US" dirty="0"/>
              <a:t>m </a:t>
            </a:r>
            <a:r>
              <a:rPr lang="el-GR" dirty="0"/>
              <a:t>γίνεται προσωρινά άγνωστος</a:t>
            </a:r>
          </a:p>
          <a:p>
            <a:pPr>
              <a:buNone/>
            </a:pPr>
            <a:r>
              <a:rPr lang="el-GR" dirty="0"/>
              <a:t>Άλλο παράδειγμα ο ορισμός της παραγώγου </a:t>
            </a:r>
            <a:r>
              <a:rPr lang="en-US" dirty="0"/>
              <a:t>f</a:t>
            </a:r>
            <a:r>
              <a:rPr lang="el-GR" dirty="0"/>
              <a:t>΄</a:t>
            </a:r>
            <a:r>
              <a:rPr lang="en-US" dirty="0"/>
              <a:t>(x) </a:t>
            </a:r>
            <a:r>
              <a:rPr lang="el-GR" dirty="0"/>
              <a:t>ως το όριο της [</a:t>
            </a:r>
            <a:r>
              <a:rPr lang="en-US" dirty="0"/>
              <a:t>f(</a:t>
            </a:r>
            <a:r>
              <a:rPr lang="en-US" dirty="0" err="1"/>
              <a:t>x+h</a:t>
            </a:r>
            <a:r>
              <a:rPr lang="en-US" dirty="0"/>
              <a:t>)-f(x)]/h </a:t>
            </a:r>
            <a:r>
              <a:rPr lang="el-GR" dirty="0"/>
              <a:t>όπου </a:t>
            </a:r>
            <a:r>
              <a:rPr lang="en-US" dirty="0"/>
              <a:t>h </a:t>
            </a:r>
            <a:r>
              <a:rPr lang="el-GR" dirty="0"/>
              <a:t>τείνει στο μηδέν (αρχικά το </a:t>
            </a:r>
            <a:r>
              <a:rPr lang="en-US" dirty="0"/>
              <a:t>h </a:t>
            </a:r>
            <a:r>
              <a:rPr lang="el-GR" dirty="0"/>
              <a:t>είναι η μεταβλητή ενώ το </a:t>
            </a:r>
            <a:r>
              <a:rPr lang="en-US" dirty="0"/>
              <a:t>x </a:t>
            </a:r>
            <a:r>
              <a:rPr lang="el-GR" dirty="0"/>
              <a:t>η παράμετρος – όταν βρούμε την παράγωγο στο </a:t>
            </a:r>
            <a:r>
              <a:rPr lang="en-US" dirty="0"/>
              <a:t>x </a:t>
            </a:r>
            <a:r>
              <a:rPr lang="el-GR" dirty="0"/>
              <a:t>είναι αριθμός και μετά για κάθε τιμή του </a:t>
            </a:r>
            <a:r>
              <a:rPr lang="en-US" dirty="0"/>
              <a:t>x </a:t>
            </a:r>
            <a:r>
              <a:rPr lang="el-GR" dirty="0"/>
              <a:t>γίνεται μεταβλητή στη συνάρτηση </a:t>
            </a:r>
            <a:r>
              <a:rPr lang="en-US" dirty="0"/>
              <a:t>f</a:t>
            </a:r>
            <a:r>
              <a:rPr lang="el-GR" dirty="0"/>
              <a:t>΄(</a:t>
            </a:r>
            <a:r>
              <a:rPr lang="en-US" dirty="0"/>
              <a:t>x).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1084</Words>
  <Application>Microsoft Office PowerPoint</Application>
  <PresentationFormat>Προβολή στην οθόνη (4:3)</PresentationFormat>
  <Paragraphs>124</Paragraphs>
  <Slides>19</Slides>
  <Notes>19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ＭＳ Ｐゴシック</vt:lpstr>
      <vt:lpstr>Arial</vt:lpstr>
      <vt:lpstr>Calibri</vt:lpstr>
      <vt:lpstr>Wingdings</vt:lpstr>
      <vt:lpstr>Θέμα του Office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Από το άρθρο του Radford</vt:lpstr>
      <vt:lpstr>Από το άρθρο Hava Bloedy-Vinner (1/2)</vt:lpstr>
      <vt:lpstr>Από το άρθρο Hava Bloedy-Vinner (2/2)</vt:lpstr>
      <vt:lpstr>Ο ρόλος της παραμέτρου</vt:lpstr>
      <vt:lpstr>Παραδείγματα που χρησιμοποιούν παραμέτρους</vt:lpstr>
      <vt:lpstr>Πώς ξεχωρίζουμε ότι ένα γράμμα είναι παράμετρος; (1/2)</vt:lpstr>
      <vt:lpstr>Πώς ξεχωρίζουμε ότι ένα γράμμα είναι παράμετρος; (2/2)</vt:lpstr>
      <vt:lpstr>Aπαντήσεις μαθητών στο τι είναι παράμετρος</vt:lpstr>
      <vt:lpstr>Δυσκολίες των μαθητών (1/2)</vt:lpstr>
      <vt:lpstr>Δυσκολίες των μαθητών (2/2)</vt:lpstr>
      <vt:lpstr>Διδακτικές ιδέες σχετικά με το ρόλο της παραμέτρου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215</cp:revision>
  <dcterms:created xsi:type="dcterms:W3CDTF">2012-09-06T09:03:05Z</dcterms:created>
  <dcterms:modified xsi:type="dcterms:W3CDTF">2015-11-22T22:26:07Z</dcterms:modified>
</cp:coreProperties>
</file>