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17" r:id="rId19"/>
    <p:sldId id="310" r:id="rId20"/>
    <p:sldId id="311" r:id="rId21"/>
    <p:sldId id="312" r:id="rId22"/>
    <p:sldId id="313" r:id="rId23"/>
    <p:sldId id="314" r:id="rId24"/>
    <p:sldId id="315" r:id="rId25"/>
    <p:sldId id="316" r:id="rId26"/>
    <p:sldId id="280" r:id="rId27"/>
    <p:sldId id="290" r:id="rId28"/>
    <p:sldId id="295" r:id="rId29"/>
    <p:sldId id="292" r:id="rId30"/>
    <p:sldId id="291" r:id="rId31"/>
    <p:sldId id="294"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Lst>
        </p14:section>
        <p14:section name="Untitled Section" id="{0F1CB131-A6BD-43D0-B8D4-1F27CEF7A05E}">
          <p14:sldIdLst>
            <p14:sldId id="300"/>
            <p14:sldId id="301"/>
            <p14:sldId id="302"/>
            <p14:sldId id="303"/>
            <p14:sldId id="304"/>
            <p14:sldId id="305"/>
            <p14:sldId id="306"/>
            <p14:sldId id="307"/>
            <p14:sldId id="308"/>
            <p14:sldId id="317"/>
            <p14:sldId id="310"/>
            <p14:sldId id="311"/>
            <p14:sldId id="312"/>
            <p14:sldId id="313"/>
            <p14:sldId id="314"/>
            <p14:sldId id="315"/>
            <p14:sldId id="316"/>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13/7/2015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25217151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2705316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33371884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2569761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749223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19253028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39125545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31</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294713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Παραδείγματα</a:t>
            </a: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cstate="print"/>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smtClean="0">
                <a:solidFill>
                  <a:srgbClr val="5075BC"/>
                </a:solidFill>
              </a:rPr>
              <a:t>Πρακτική Άσκηση σε σχολεία της δευτεροβάθμιας εκπαίδευσης</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l-GR" sz="2800" dirty="0" smtClean="0">
                <a:solidFill>
                  <a:srgbClr val="5075BC"/>
                </a:solidFill>
                <a:latin typeface="+mj-lt"/>
                <a:ea typeface="+mj-ea"/>
                <a:cs typeface="+mj-cs"/>
              </a:rPr>
              <a:t>3: </a:t>
            </a:r>
            <a:r>
              <a:rPr lang="el-GR" sz="2800" dirty="0" smtClean="0">
                <a:latin typeface="+mj-lt"/>
                <a:ea typeface="+mj-ea"/>
                <a:cs typeface="+mj-cs"/>
              </a:rPr>
              <a:t>Παραδείγματα</a:t>
            </a:r>
          </a:p>
          <a:p>
            <a:r>
              <a:rPr lang="el-GR" altLang="el-GR" sz="2800" dirty="0"/>
              <a:t>ΔΙΑΔΡΟΜΗ ΚΑΤΑ ΤΗΝ ΔΙΑΡΚΕΙΑ ΜΙΑΣ</a:t>
            </a:r>
            <a:r>
              <a:rPr lang="en-US" altLang="el-GR" sz="2800" dirty="0"/>
              <a:t> </a:t>
            </a:r>
            <a:r>
              <a:rPr lang="el-GR" altLang="el-GR" sz="2800" dirty="0"/>
              <a:t>ΔΙΔΑΚΤΙΚΗΣ </a:t>
            </a:r>
            <a:r>
              <a:rPr lang="el-GR" altLang="el-GR" sz="2800" dirty="0" smtClean="0"/>
              <a:t>ΩΡΑΣ</a:t>
            </a:r>
            <a:endParaRPr lang="en-US" sz="2800" dirty="0" smtClean="0"/>
          </a:p>
          <a:p>
            <a:r>
              <a:rPr lang="el-GR" altLang="el-GR" sz="2800" dirty="0" smtClean="0"/>
              <a:t>Δέσποινα </a:t>
            </a:r>
            <a:r>
              <a:rPr lang="el-GR" altLang="el-GR" sz="2800" dirty="0" err="1" smtClean="0"/>
              <a:t>Πόταρη</a:t>
            </a:r>
            <a:endParaRPr lang="el-GR" altLang="el-GR" sz="2800" dirty="0" smtClean="0"/>
          </a:p>
          <a:p>
            <a:r>
              <a:rPr lang="el-GR" sz="2800" dirty="0" smtClean="0"/>
              <a:t>Σχολή Θετικών επιστημών</a:t>
            </a:r>
          </a:p>
          <a:p>
            <a:r>
              <a:rPr lang="el-GR" sz="2800" dirty="0" smtClean="0"/>
              <a:t>Τμήμα Μαθηματικό</a:t>
            </a:r>
            <a:endParaRPr lang="en-US" sz="2800" dirty="0" smtClean="0"/>
          </a:p>
          <a:p>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ΠΑΡΑΔΕΙΓΜΑΤΑ ΠΡΟΣ ΚΑΤΑΝΟΗΣΗ ΤΟΥ </a:t>
            </a:r>
            <a:r>
              <a:rPr lang="el-GR" dirty="0" smtClean="0"/>
              <a:t>ΟΡΙΣΜΟΥ (1/2)</a:t>
            </a: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altLang="el-GR" sz="2800" dirty="0" smtClean="0"/>
              <a:t>1. ΠΟΙΟΣ </a:t>
            </a:r>
            <a:r>
              <a:rPr lang="el-GR" altLang="el-GR" sz="2800" dirty="0"/>
              <a:t>ΕΙΝΑΙ Ο χ;</a:t>
            </a:r>
          </a:p>
          <a:p>
            <a:pPr>
              <a:buFont typeface="Wingdings 2" panose="05020102010507070707" pitchFamily="18" charset="2"/>
              <a:buNone/>
            </a:pPr>
            <a:r>
              <a:rPr lang="el-GR" altLang="el-GR" sz="2800" dirty="0"/>
              <a:t>α) Ι χ Ι = 3</a:t>
            </a:r>
          </a:p>
          <a:p>
            <a:pPr>
              <a:buFont typeface="Wingdings 2" panose="05020102010507070707" pitchFamily="18" charset="2"/>
              <a:buNone/>
            </a:pPr>
            <a:r>
              <a:rPr lang="el-GR" altLang="el-GR" sz="2800" dirty="0"/>
              <a:t>β) Ι χ Ι = 0</a:t>
            </a:r>
          </a:p>
          <a:p>
            <a:pPr>
              <a:buFont typeface="Wingdings 2" panose="05020102010507070707" pitchFamily="18" charset="2"/>
              <a:buNone/>
            </a:pPr>
            <a:r>
              <a:rPr lang="el-GR" altLang="el-GR" sz="2800" dirty="0"/>
              <a:t>γ) Ι χ Ι = ½</a:t>
            </a:r>
          </a:p>
          <a:p>
            <a:pPr>
              <a:buFont typeface="Wingdings 2" panose="05020102010507070707" pitchFamily="18" charset="2"/>
              <a:buNone/>
            </a:pPr>
            <a:r>
              <a:rPr lang="el-GR" altLang="el-GR" sz="2800" dirty="0"/>
              <a:t>δ) Ι χ Ι = ⇃2 – 1</a:t>
            </a:r>
          </a:p>
          <a:p>
            <a:pPr>
              <a:buFont typeface="Wingdings 2" panose="05020102010507070707" pitchFamily="18" charset="2"/>
              <a:buNone/>
            </a:pPr>
            <a:r>
              <a:rPr lang="el-GR" altLang="el-GR" sz="2800" dirty="0"/>
              <a:t>ε) Ι χ Ι = 1- ⇃2</a:t>
            </a:r>
          </a:p>
          <a:p>
            <a:pPr>
              <a:buFont typeface="Wingdings 2" panose="05020102010507070707" pitchFamily="18" charset="2"/>
              <a:buNone/>
            </a:pPr>
            <a:endParaRPr lang="el-GR" altLang="el-GR" sz="2800" dirty="0"/>
          </a:p>
          <a:p>
            <a:pPr>
              <a:buFont typeface="Wingdings 2" panose="05020102010507070707" pitchFamily="18" charset="2"/>
              <a:buNone/>
            </a:pPr>
            <a:r>
              <a:rPr lang="el-GR" altLang="el-GR" sz="2800" dirty="0" smtClean="0"/>
              <a:t>2.</a:t>
            </a:r>
            <a:r>
              <a:rPr lang="el-GR" altLang="el-GR" sz="2800" b="1" dirty="0" smtClean="0">
                <a:solidFill>
                  <a:schemeClr val="accent1"/>
                </a:solidFill>
              </a:rPr>
              <a:t> </a:t>
            </a:r>
            <a:r>
              <a:rPr lang="el-GR" altLang="el-GR" sz="2800" dirty="0" smtClean="0"/>
              <a:t>ΝΑ </a:t>
            </a:r>
            <a:r>
              <a:rPr lang="el-GR" altLang="el-GR" sz="2800" dirty="0"/>
              <a:t>ΑΠΑΝΤΗΣΕΙ ΕΝΑΣ ΜΑΘΗΤΗΣ ΠΟΥ ΕΧΕΙ ΥΨΟΣ 3μ;</a:t>
            </a:r>
            <a:endParaRPr lang="el-GR" altLang="el-GR" sz="2800" dirty="0">
              <a:solidFill>
                <a:schemeClr val="accent1"/>
              </a:solidFill>
            </a:endParaRP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ΠΑΡΑΔΕΙΓΜΑΤΑ ΠΡΟΣ ΚΑΤΑΝΟΗΣΗ ΤΟΥ ΟΡΙΣΜΟΥ </a:t>
            </a:r>
            <a:r>
              <a:rPr lang="el-GR" dirty="0" smtClean="0"/>
              <a:t>(2/2</a:t>
            </a:r>
            <a:r>
              <a:rPr 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Τι μας λέει η έρευνα για τα παραδείγματα;</a:t>
            </a:r>
          </a:p>
          <a:p>
            <a:r>
              <a:rPr lang="el-GR" altLang="el-GR" sz="2400" dirty="0"/>
              <a:t>Ποια η σημασία τους στη διδασκαλία και στη μάθηση των μαθηματικών;</a:t>
            </a:r>
          </a:p>
          <a:p>
            <a:r>
              <a:rPr lang="el-GR" altLang="el-GR" sz="2400" dirty="0"/>
              <a:t>Τι μορφής παραδείγματα υπάρχουν;</a:t>
            </a:r>
            <a:endParaRPr lang="en-US" altLang="el-GR" sz="2400" dirty="0"/>
          </a:p>
          <a:p>
            <a:endParaRPr lang="en-US" alt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χρήση μαθηματικού παραδείγματος</a:t>
            </a:r>
            <a:endParaRPr lang="el-GR" dirty="0"/>
          </a:p>
        </p:txBody>
      </p:sp>
      <p:sp>
        <p:nvSpPr>
          <p:cNvPr id="3" name="Θέση περιεχομένου 2"/>
          <p:cNvSpPr>
            <a:spLocks noGrp="1"/>
          </p:cNvSpPr>
          <p:nvPr>
            <p:ph idx="1"/>
          </p:nvPr>
        </p:nvSpPr>
        <p:spPr/>
        <p:txBody>
          <a:bodyPr>
            <a:normAutofit/>
          </a:bodyPr>
          <a:lstStyle/>
          <a:p>
            <a:r>
              <a:rPr lang="el-GR" altLang="el-GR" sz="2800" dirty="0"/>
              <a:t>Στη διαδικασία επίλυσης προβλήματος</a:t>
            </a:r>
            <a:r>
              <a:rPr lang="en-US" altLang="el-GR" sz="2800" dirty="0"/>
              <a:t> (</a:t>
            </a:r>
            <a:r>
              <a:rPr lang="el-GR" altLang="el-GR" sz="2800" dirty="0"/>
              <a:t>αντιπαραδείγματα, παραδείγματα)</a:t>
            </a:r>
          </a:p>
          <a:p>
            <a:r>
              <a:rPr lang="el-GR" altLang="el-GR" sz="2800" dirty="0"/>
              <a:t>Ως μέσο διασαφήνισης μιας έννοιας (παραδείγματα, μη παραδείγματα)</a:t>
            </a:r>
          </a:p>
          <a:p>
            <a:r>
              <a:rPr lang="el-GR" altLang="el-GR" sz="2800" dirty="0"/>
              <a:t>Ως μέσο επεξήγησης μιας διαδικασίας (π.χ. λυμένα παραδείγματα)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Μορφές παραδειγμάτων</a:t>
            </a:r>
            <a:endParaRPr lang="el-GR" dirty="0"/>
          </a:p>
        </p:txBody>
      </p:sp>
      <p:sp>
        <p:nvSpPr>
          <p:cNvPr id="5" name="Θέση περιεχομένου 4"/>
          <p:cNvSpPr>
            <a:spLocks noGrp="1"/>
          </p:cNvSpPr>
          <p:nvPr>
            <p:ph idx="1"/>
          </p:nvPr>
        </p:nvSpPr>
        <p:spPr/>
        <p:txBody>
          <a:bodyPr>
            <a:noAutofit/>
          </a:bodyPr>
          <a:lstStyle/>
          <a:p>
            <a:r>
              <a:rPr lang="el-GR" altLang="el-GR" sz="2400" dirty="0"/>
              <a:t>Γενεσιουργό (</a:t>
            </a:r>
            <a:r>
              <a:rPr lang="en-US" altLang="el-GR" sz="2400" dirty="0"/>
              <a:t>generic</a:t>
            </a:r>
            <a:r>
              <a:rPr lang="el-GR" altLang="el-GR" sz="2400" dirty="0"/>
              <a:t>)</a:t>
            </a:r>
            <a:r>
              <a:rPr lang="en-US" altLang="el-GR" sz="2400" dirty="0"/>
              <a:t> </a:t>
            </a:r>
            <a:r>
              <a:rPr lang="el-GR" altLang="el-GR" sz="2400" dirty="0"/>
              <a:t>παράδειγμα</a:t>
            </a:r>
          </a:p>
          <a:p>
            <a:pPr lvl="1"/>
            <a:r>
              <a:rPr lang="el-GR" altLang="el-GR" sz="2400" dirty="0"/>
              <a:t>Παράδειγμα το οποίο αποτελεί τον πυρήνα που θα οδηγήσει σε μαθηματική απόδειξη</a:t>
            </a:r>
          </a:p>
          <a:p>
            <a:r>
              <a:rPr lang="el-GR" altLang="el-GR" sz="2400" dirty="0"/>
              <a:t>Αντιπαράδειγμα</a:t>
            </a:r>
          </a:p>
          <a:p>
            <a:pPr lvl="1"/>
            <a:r>
              <a:rPr lang="el-GR" altLang="el-GR" sz="2400" dirty="0"/>
              <a:t>Παράδειγμα που χρησιμοποιείται για την απόρριψη κάποιου ισχυρισμού</a:t>
            </a:r>
          </a:p>
          <a:p>
            <a:r>
              <a:rPr lang="el-GR" altLang="el-GR" sz="2400" dirty="0"/>
              <a:t>Μη παράδειγμα</a:t>
            </a:r>
          </a:p>
          <a:p>
            <a:pPr lvl="1"/>
            <a:r>
              <a:rPr lang="el-GR" altLang="el-GR" sz="2400" dirty="0"/>
              <a:t>Παράδειγμα που χρησιμοποιείται για να καθορίσει τα όρια μιας έννοιας, μιας διαδικασίας ή ακόμα και ενός θεωρήματος.</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χαρακτηριστικά των </a:t>
            </a:r>
            <a:r>
              <a:rPr lang="el-GR" dirty="0" smtClean="0"/>
              <a:t>αντιπαραδειγμάτων (1/3)</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400" dirty="0"/>
              <a:t>Τα αντιπαραδείγματα χρειάζονται έναν εσφαλμένο ισχυρισμό για να απορρίψεις που αφορούν έννοια, διαδικασία, ή ακόμα και μέρος μιας απόδειξης </a:t>
            </a:r>
          </a:p>
          <a:p>
            <a:r>
              <a:rPr lang="el-GR" altLang="el-GR" sz="2400" dirty="0"/>
              <a:t>Τα αντιπαραδείγματα έπαιξαν σημαντικό ρόλο στην ανάπτυξη των μαθηματικών</a:t>
            </a:r>
          </a:p>
          <a:p>
            <a:pPr lvl="1"/>
            <a:r>
              <a:rPr lang="el-GR" altLang="el-GR" dirty="0"/>
              <a:t>Περιορισμός των συνθηκών του θεωρήματος ώστε να ισχύει</a:t>
            </a:r>
          </a:p>
          <a:p>
            <a:pPr lvl="1"/>
            <a:r>
              <a:rPr lang="el-GR" altLang="el-GR" dirty="0"/>
              <a:t>Τροποποίηση του ορισμού της έννοιας που αναφέρεσαι ώστε να ισχύει ο ισχυρισμός</a:t>
            </a:r>
          </a:p>
          <a:p>
            <a:pPr lvl="1"/>
            <a:r>
              <a:rPr lang="el-GR" altLang="el-GR" dirty="0"/>
              <a:t>Ανάλυση της απόδειξης και εντοπισμός της τάξης των πολυέδρων για τα οποία η απόδειξη ισχύει</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Τα χαρακτηριστικά των αντιπαραδειγμάτων </a:t>
            </a:r>
            <a:r>
              <a:rPr lang="el-GR" dirty="0" smtClean="0"/>
              <a:t>(2/3</a:t>
            </a:r>
            <a:r>
              <a:rPr 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Υπάρχουν συγκεκριμένες πεποιθήσεις σχετικά με τα αντιπαραδείγματα ως αποδεικτική διαδικασία</a:t>
            </a:r>
          </a:p>
          <a:p>
            <a:r>
              <a:rPr lang="el-GR" altLang="el-GR" sz="2400" dirty="0"/>
              <a:t>Οι πεποιθήσεις αυτές είναι ανάλογες με τα επιστημολογικά εμπόδια που παρουσιάστηκαν ιστορικά</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χαρακτηριστικά των αντιπαραδειγμάτων </a:t>
            </a:r>
            <a:r>
              <a:rPr lang="el-GR" dirty="0" smtClean="0"/>
              <a:t>(3/3</a:t>
            </a:r>
            <a:r>
              <a:rPr lang="el-GR" dirty="0"/>
              <a:t>)</a:t>
            </a:r>
            <a:endParaRPr lang="el-GR" dirty="0"/>
          </a:p>
        </p:txBody>
      </p:sp>
      <p:sp>
        <p:nvSpPr>
          <p:cNvPr id="3" name="Θέση περιεχομένου 2"/>
          <p:cNvSpPr>
            <a:spLocks noGrp="1"/>
          </p:cNvSpPr>
          <p:nvPr>
            <p:ph idx="1"/>
          </p:nvPr>
        </p:nvSpPr>
        <p:spPr/>
        <p:txBody>
          <a:bodyPr>
            <a:normAutofit/>
          </a:bodyPr>
          <a:lstStyle/>
          <a:p>
            <a:r>
              <a:rPr lang="el-GR" altLang="el-GR" dirty="0"/>
              <a:t>Οι εν ενεργεία καθηγητές μπορούσαν να δώσουν καλύτερα αντιπαραδείγματα από αυτά των μελλοντικών εκπαιδευτικών</a:t>
            </a:r>
          </a:p>
          <a:p>
            <a:r>
              <a:rPr lang="el-GR" altLang="el-GR" dirty="0"/>
              <a:t>Από τα παραδείγματα των εκπαιδευτικών</a:t>
            </a:r>
          </a:p>
          <a:p>
            <a:pPr lvl="1"/>
            <a:r>
              <a:rPr lang="el-GR" altLang="el-GR" dirty="0"/>
              <a:t>Απορρίπτει τον ισχυρισμό;</a:t>
            </a:r>
          </a:p>
          <a:p>
            <a:pPr lvl="1"/>
            <a:r>
              <a:rPr lang="el-GR" altLang="el-GR" dirty="0"/>
              <a:t>Υπάρχει;</a:t>
            </a:r>
          </a:p>
          <a:p>
            <a:pPr lvl="1"/>
            <a:r>
              <a:rPr lang="el-GR" altLang="el-GR" dirty="0"/>
              <a:t>Ποιο είναι το είδος της γνώσης των εκπαιδευτικών που χρειάζεται;</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Χαρακτηρισμοί των παραδειγμάτων</a:t>
            </a:r>
            <a:endParaRPr lang="el-GR" dirty="0"/>
          </a:p>
        </p:txBody>
      </p:sp>
      <p:sp>
        <p:nvSpPr>
          <p:cNvPr id="5" name="Θέση περιεχομένου 4"/>
          <p:cNvSpPr>
            <a:spLocks noGrp="1"/>
          </p:cNvSpPr>
          <p:nvPr>
            <p:ph idx="1"/>
          </p:nvPr>
        </p:nvSpPr>
        <p:spPr/>
        <p:txBody>
          <a:bodyPr>
            <a:noAutofit/>
          </a:bodyPr>
          <a:lstStyle/>
          <a:p>
            <a:r>
              <a:rPr lang="el-GR" altLang="el-GR" sz="2400" dirty="0"/>
              <a:t>Σε σχέση με την επεξηγηματική τους φύση</a:t>
            </a:r>
          </a:p>
          <a:p>
            <a:pPr lvl="1"/>
            <a:r>
              <a:rPr lang="el-GR" altLang="el-GR" sz="2400" dirty="0"/>
              <a:t>Ειδικά</a:t>
            </a:r>
          </a:p>
          <a:p>
            <a:pPr lvl="1"/>
            <a:r>
              <a:rPr lang="el-GR" altLang="el-GR" sz="2400" dirty="0" err="1"/>
              <a:t>Ημι</a:t>
            </a:r>
            <a:r>
              <a:rPr lang="el-GR" altLang="el-GR" sz="2400" dirty="0"/>
              <a:t>-γενικά</a:t>
            </a:r>
          </a:p>
          <a:p>
            <a:pPr lvl="1"/>
            <a:r>
              <a:rPr lang="el-GR" altLang="el-GR" sz="2400" dirty="0"/>
              <a:t>Γενικά</a:t>
            </a:r>
          </a:p>
          <a:p>
            <a:pPr lvl="1"/>
            <a:r>
              <a:rPr lang="el-GR" altLang="el-GR" sz="2400" dirty="0"/>
              <a:t>Διαφανή</a:t>
            </a:r>
          </a:p>
          <a:p>
            <a:r>
              <a:rPr lang="el-GR" altLang="el-GR" sz="2400" dirty="0"/>
              <a:t>Σε σχέση με το αποτέλεσμα που φέρνουν στη μάθηση </a:t>
            </a:r>
          </a:p>
          <a:p>
            <a:pPr lvl="1"/>
            <a:r>
              <a:rPr lang="el-GR" altLang="el-GR" sz="2400" dirty="0"/>
              <a:t> (</a:t>
            </a:r>
            <a:r>
              <a:rPr lang="en-US" altLang="el-GR" sz="2400" dirty="0"/>
              <a:t>Pivotal) – </a:t>
            </a:r>
            <a:r>
              <a:rPr lang="el-GR" altLang="el-GR" sz="2400" dirty="0"/>
              <a:t>δημιουργεί γνωστική σύγκρουση</a:t>
            </a:r>
          </a:p>
          <a:p>
            <a:pPr lvl="1"/>
            <a:r>
              <a:rPr lang="el-GR" altLang="el-GR" sz="2400" dirty="0"/>
              <a:t>Γεφύρωσης (επιλύει τη σύγκρουση)</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altLang="el-GR" dirty="0"/>
              <a:t>Χρήση παραδειγμάτων στη σχολική τάξη</a:t>
            </a:r>
            <a:endParaRPr lang="en-US" altLang="el-GR" dirty="0"/>
          </a:p>
        </p:txBody>
      </p:sp>
    </p:spTree>
    <p:extLst>
      <p:ext uri="{BB962C8B-B14F-4D97-AF65-F5344CB8AC3E}">
        <p14:creationId xmlns:p14="http://schemas.microsoft.com/office/powerpoint/2010/main" val="742981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παραδείγματα μπορούν να έχουν μαθηματικές ανακρίβειες:</a:t>
            </a:r>
          </a:p>
        </p:txBody>
      </p:sp>
      <p:sp>
        <p:nvSpPr>
          <p:cNvPr id="3" name="Θέση περιεχομένου 2"/>
          <p:cNvSpPr>
            <a:spLocks noGrp="1"/>
          </p:cNvSpPr>
          <p:nvPr>
            <p:ph idx="1"/>
          </p:nvPr>
        </p:nvSpPr>
        <p:spPr/>
        <p:txBody>
          <a:bodyPr>
            <a:normAutofit/>
          </a:bodyPr>
          <a:lstStyle/>
          <a:p>
            <a:pPr algn="just">
              <a:buFontTx/>
              <a:buAutoNum type="arabicPeriod"/>
            </a:pPr>
            <a:r>
              <a:rPr lang="el-GR" altLang="el-GR" sz="2200" dirty="0">
                <a:solidFill>
                  <a:srgbClr val="0D0D0D"/>
                </a:solidFill>
              </a:rPr>
              <a:t>Παραδείγματα που ικανοποιούν  τις αναγκαίες προϋποθέσεις αλλά δεν ανήκουν στη γενικότερη κατηγορία. Λόγου χάρη, η συνάρτηση της απόλυτης τιμής δεν είναι παντού </a:t>
            </a:r>
            <a:r>
              <a:rPr lang="el-GR" altLang="el-GR" sz="2200" dirty="0" err="1">
                <a:solidFill>
                  <a:srgbClr val="0D0D0D"/>
                </a:solidFill>
              </a:rPr>
              <a:t>διαφορίσιμη</a:t>
            </a:r>
            <a:r>
              <a:rPr lang="el-GR" altLang="el-GR" sz="2200" dirty="0">
                <a:solidFill>
                  <a:srgbClr val="0D0D0D"/>
                </a:solidFill>
              </a:rPr>
              <a:t>.</a:t>
            </a:r>
          </a:p>
          <a:p>
            <a:pPr algn="just">
              <a:buFontTx/>
              <a:buAutoNum type="arabicPeriod"/>
            </a:pPr>
            <a:r>
              <a:rPr lang="el-GR" altLang="el-GR" sz="2200" dirty="0">
                <a:solidFill>
                  <a:srgbClr val="0D0D0D"/>
                </a:solidFill>
              </a:rPr>
              <a:t>Αντιπαραδείγματα που δεν αντιφάσκουν λογικά με τον ισχυρισμό. Λόγου χάρη, θεωρώντας τη συνάρτηση </a:t>
            </a:r>
            <a:r>
              <a:rPr lang="en-US" altLang="el-GR" sz="2200" dirty="0">
                <a:solidFill>
                  <a:srgbClr val="0D0D0D"/>
                </a:solidFill>
              </a:rPr>
              <a:t>f(x)=x</a:t>
            </a:r>
            <a:r>
              <a:rPr lang="el-GR" altLang="el-GR" sz="2200" baseline="30000" dirty="0"/>
              <a:t>3</a:t>
            </a:r>
            <a:r>
              <a:rPr lang="en-US" altLang="el-GR" sz="2200" baseline="30000" dirty="0"/>
              <a:t> </a:t>
            </a:r>
            <a:r>
              <a:rPr lang="en-US" altLang="el-GR" sz="2200" dirty="0"/>
              <a:t>+1 </a:t>
            </a:r>
            <a:r>
              <a:rPr lang="el-GR" altLang="el-GR" sz="2200" dirty="0"/>
              <a:t>ως αντιπαράδειγμα στον ισχυρισμό ότι κάθε περιττή συνάρτηση είναι μονότονη.</a:t>
            </a:r>
          </a:p>
          <a:p>
            <a:pPr algn="just">
              <a:buFontTx/>
              <a:buAutoNum type="arabicPeriod"/>
            </a:pPr>
            <a:r>
              <a:rPr lang="el-GR" altLang="el-GR" sz="2200" dirty="0"/>
              <a:t>Χρησιμοποιώντας μία περίπτωση που δεν υπάρχει, ως πιθανό παράδειγμα. Λόγου χάρη, θεωρώντας το παρακάτω ισοσκελές τρίγωνο:</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706" y="5445224"/>
            <a:ext cx="4000500"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75834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smtClean="0">
                <a:solidFill>
                  <a:srgbClr val="5075BC"/>
                </a:solidFill>
              </a:rPr>
              <a:t>Πρακτική Άσκηση σε σχολεία της δευτεροβάθμιας εκπαίδευσης</a:t>
            </a:r>
            <a:endParaRPr lang="el-GR" dirty="0"/>
          </a:p>
        </p:txBody>
      </p:sp>
      <p:sp>
        <p:nvSpPr>
          <p:cNvPr id="5" name="Υπότιτλος 4"/>
          <p:cNvSpPr>
            <a:spLocks noGrp="1"/>
          </p:cNvSpPr>
          <p:nvPr>
            <p:ph type="subTitle" idx="1"/>
          </p:nvPr>
        </p:nvSpPr>
        <p:spPr/>
        <p:txBody>
          <a:bodyPr/>
          <a:lstStyle/>
          <a:p>
            <a:r>
              <a:rPr lang="el-GR" altLang="el-GR" dirty="0" smtClean="0"/>
              <a:t>Δέσποινα </a:t>
            </a:r>
            <a:r>
              <a:rPr lang="el-GR" altLang="el-GR" dirty="0" err="1" smtClean="0"/>
              <a:t>Πόταρη</a:t>
            </a:r>
            <a:endParaRPr lang="el-GR" altLang="el-GR" dirty="0" smtClean="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δύο κύρια είδη παραδειγμάτων είναι</a:t>
            </a:r>
            <a:r>
              <a:rPr lang="el-GR" dirty="0" smtClean="0"/>
              <a:t>: (1/2) </a:t>
            </a:r>
            <a:endParaRPr lang="el-GR" dirty="0"/>
          </a:p>
        </p:txBody>
      </p:sp>
      <p:sp>
        <p:nvSpPr>
          <p:cNvPr id="3" name="Θέση περιεχομένου 2"/>
          <p:cNvSpPr>
            <a:spLocks noGrp="1"/>
          </p:cNvSpPr>
          <p:nvPr>
            <p:ph idx="1"/>
          </p:nvPr>
        </p:nvSpPr>
        <p:spPr/>
        <p:txBody>
          <a:bodyPr>
            <a:normAutofit fontScale="77500" lnSpcReduction="20000"/>
          </a:bodyPr>
          <a:lstStyle/>
          <a:p>
            <a:pPr marL="457200" indent="-457200" algn="just">
              <a:spcBef>
                <a:spcPts val="580"/>
              </a:spcBef>
              <a:buNone/>
              <a:defRPr/>
            </a:pPr>
            <a:r>
              <a:rPr lang="el-GR" sz="2800" dirty="0"/>
              <a:t>1. Προσχεδιασμένα (</a:t>
            </a:r>
            <a:r>
              <a:rPr lang="en-US" sz="2800" dirty="0"/>
              <a:t>pre-planned) </a:t>
            </a:r>
            <a:r>
              <a:rPr lang="el-GR" sz="2800" dirty="0"/>
              <a:t>και αυθόρμητα παραδείγματα</a:t>
            </a:r>
          </a:p>
          <a:p>
            <a:pPr marL="457200" indent="-457200" algn="just">
              <a:spcBef>
                <a:spcPts val="580"/>
              </a:spcBef>
              <a:buNone/>
              <a:defRPr/>
            </a:pPr>
            <a:r>
              <a:rPr lang="el-GR" sz="2800" dirty="0"/>
              <a:t>(</a:t>
            </a:r>
            <a:r>
              <a:rPr lang="en-US" sz="2800" dirty="0"/>
              <a:t>spontaneous examples</a:t>
            </a:r>
            <a:r>
              <a:rPr lang="el-GR" sz="2800" dirty="0"/>
              <a:t>).</a:t>
            </a:r>
          </a:p>
          <a:p>
            <a:pPr marL="274320" indent="-274320" algn="just">
              <a:spcBef>
                <a:spcPts val="580"/>
              </a:spcBef>
              <a:buNone/>
              <a:defRPr/>
            </a:pPr>
            <a:endParaRPr lang="el-GR" sz="2800" dirty="0"/>
          </a:p>
          <a:p>
            <a:pPr marL="274320" indent="-274320" algn="just">
              <a:spcBef>
                <a:spcPts val="580"/>
              </a:spcBef>
              <a:buNone/>
              <a:defRPr/>
            </a:pPr>
            <a:r>
              <a:rPr lang="el-GR" sz="2800" u="sng" dirty="0"/>
              <a:t>Τα προσχεδιασμένα παραδείγματα</a:t>
            </a:r>
            <a:r>
              <a:rPr lang="el-GR" sz="2800" dirty="0"/>
              <a:t>  </a:t>
            </a:r>
          </a:p>
          <a:p>
            <a:pPr marL="274320" indent="-274320" algn="just">
              <a:spcBef>
                <a:spcPts val="580"/>
              </a:spcBef>
              <a:buNone/>
              <a:defRPr/>
            </a:pPr>
            <a:r>
              <a:rPr lang="el-GR" sz="2800" dirty="0"/>
              <a:t>είναι παραδείγματα τα οποία ο</a:t>
            </a:r>
          </a:p>
          <a:p>
            <a:pPr marL="274320" indent="-274320" algn="just">
              <a:spcBef>
                <a:spcPts val="580"/>
              </a:spcBef>
              <a:buNone/>
              <a:defRPr/>
            </a:pPr>
            <a:r>
              <a:rPr lang="el-GR" sz="2800" dirty="0"/>
              <a:t>εκπαιδευτικός έχει σχεδιάσει ώστε </a:t>
            </a:r>
          </a:p>
          <a:p>
            <a:pPr marL="274320" indent="-274320" algn="just">
              <a:spcBef>
                <a:spcPts val="580"/>
              </a:spcBef>
              <a:buNone/>
              <a:defRPr/>
            </a:pPr>
            <a:r>
              <a:rPr lang="el-GR" sz="2800" dirty="0"/>
              <a:t>να παρουσιάσει στην τάξη.</a:t>
            </a:r>
          </a:p>
          <a:p>
            <a:pPr marL="274320" indent="-274320" algn="just">
              <a:spcBef>
                <a:spcPts val="580"/>
              </a:spcBef>
              <a:buNone/>
              <a:defRPr/>
            </a:pPr>
            <a:r>
              <a:rPr lang="el-GR" sz="2800" u="sng" dirty="0"/>
              <a:t>Τα αυθόρμητα παραδείγματα</a:t>
            </a:r>
            <a:r>
              <a:rPr lang="el-GR" sz="2800" dirty="0"/>
              <a:t>  </a:t>
            </a:r>
          </a:p>
          <a:p>
            <a:pPr marL="274320" indent="-274320" algn="just">
              <a:spcBef>
                <a:spcPts val="580"/>
              </a:spcBef>
              <a:buNone/>
              <a:defRPr/>
            </a:pPr>
            <a:r>
              <a:rPr lang="el-GR" sz="2800" dirty="0"/>
              <a:t>είναι παραδείγματα που </a:t>
            </a:r>
          </a:p>
          <a:p>
            <a:pPr marL="274320" indent="-274320" algn="just">
              <a:spcBef>
                <a:spcPts val="580"/>
              </a:spcBef>
              <a:buNone/>
              <a:defRPr/>
            </a:pPr>
            <a:r>
              <a:rPr lang="el-GR" sz="2800" dirty="0"/>
              <a:t>κατασκευάζονται ανάλογα με τις</a:t>
            </a:r>
          </a:p>
          <a:p>
            <a:pPr marL="274320" indent="-274320" algn="just">
              <a:spcBef>
                <a:spcPts val="580"/>
              </a:spcBef>
              <a:buNone/>
              <a:defRPr/>
            </a:pPr>
            <a:r>
              <a:rPr lang="el-GR" sz="2800" dirty="0"/>
              <a:t>καταστάσεις που προκύπτουν</a:t>
            </a:r>
          </a:p>
          <a:p>
            <a:pPr marL="274320" indent="-274320" algn="just">
              <a:spcBef>
                <a:spcPts val="580"/>
              </a:spcBef>
              <a:buNone/>
              <a:defRPr/>
            </a:pPr>
            <a:r>
              <a:rPr lang="el-GR" sz="2800" dirty="0"/>
              <a:t>μέσα στην τάξη, χωρίς να  έχουν</a:t>
            </a:r>
          </a:p>
          <a:p>
            <a:pPr marL="274320" indent="-274320" algn="just">
              <a:spcBef>
                <a:spcPts val="580"/>
              </a:spcBef>
              <a:buNone/>
              <a:defRPr/>
            </a:pPr>
            <a:r>
              <a:rPr lang="el-GR" sz="2800" dirty="0"/>
              <a:t>προσχεδιαστεί από τον εκπαιδευτικό.</a:t>
            </a:r>
            <a:endParaRPr lang="el-GR" sz="2800"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6096" y="2175900"/>
            <a:ext cx="3155751" cy="3873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82444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δύο κύρια είδη παραδειγμάτων είναι: </a:t>
            </a:r>
            <a:r>
              <a:rPr lang="el-GR" dirty="0" smtClean="0"/>
              <a:t>(2/2</a:t>
            </a:r>
            <a:r>
              <a:rPr lang="el-GR" dirty="0"/>
              <a:t>) </a:t>
            </a:r>
            <a:endParaRPr lang="el-GR" dirty="0"/>
          </a:p>
        </p:txBody>
      </p:sp>
      <p:sp>
        <p:nvSpPr>
          <p:cNvPr id="3" name="Θέση περιεχομένου 2"/>
          <p:cNvSpPr>
            <a:spLocks noGrp="1"/>
          </p:cNvSpPr>
          <p:nvPr>
            <p:ph idx="1"/>
          </p:nvPr>
        </p:nvSpPr>
        <p:spPr/>
        <p:txBody>
          <a:bodyPr>
            <a:normAutofit/>
          </a:bodyPr>
          <a:lstStyle/>
          <a:p>
            <a:pPr marL="274320" indent="-274320" algn="just">
              <a:spcBef>
                <a:spcPts val="580"/>
              </a:spcBef>
              <a:buNone/>
              <a:defRPr/>
            </a:pPr>
            <a:r>
              <a:rPr lang="el-GR" sz="2800" dirty="0"/>
              <a:t>Λ.χ. Το παρακάτω αντιπαράδειγμα </a:t>
            </a:r>
          </a:p>
          <a:p>
            <a:pPr marL="274320" indent="-274320" algn="just">
              <a:spcBef>
                <a:spcPts val="580"/>
              </a:spcBef>
              <a:buNone/>
              <a:defRPr/>
            </a:pPr>
            <a:endParaRPr lang="el-GR" sz="2800" dirty="0"/>
          </a:p>
          <a:p>
            <a:pPr marL="274320" indent="-274320" algn="just">
              <a:spcBef>
                <a:spcPts val="580"/>
              </a:spcBef>
              <a:buNone/>
              <a:defRPr/>
            </a:pPr>
            <a:endParaRPr lang="el-GR" sz="2800" dirty="0"/>
          </a:p>
          <a:p>
            <a:pPr marL="274320" indent="-274320" algn="just">
              <a:spcBef>
                <a:spcPts val="580"/>
              </a:spcBef>
              <a:buNone/>
              <a:defRPr/>
            </a:pPr>
            <a:endParaRPr lang="el-GR" sz="2800" dirty="0"/>
          </a:p>
          <a:p>
            <a:pPr marL="274320" indent="-274320" algn="just">
              <a:spcBef>
                <a:spcPts val="580"/>
              </a:spcBef>
              <a:buNone/>
              <a:defRPr/>
            </a:pPr>
            <a:r>
              <a:rPr lang="el-GR" sz="2800" dirty="0"/>
              <a:t>στον </a:t>
            </a:r>
          </a:p>
          <a:p>
            <a:pPr marL="274320" indent="-274320" algn="just">
              <a:spcBef>
                <a:spcPts val="580"/>
              </a:spcBef>
              <a:buNone/>
              <a:defRPr/>
            </a:pPr>
            <a:r>
              <a:rPr lang="el-GR" sz="2800" dirty="0"/>
              <a:t>ισχυρισμό: « Κάθε τετράπλευρο που έχει 2</a:t>
            </a:r>
          </a:p>
          <a:p>
            <a:pPr marL="274320" indent="-274320" algn="just">
              <a:spcBef>
                <a:spcPts val="580"/>
              </a:spcBef>
              <a:buNone/>
              <a:defRPr/>
            </a:pPr>
            <a:r>
              <a:rPr lang="el-GR" sz="2800" dirty="0" smtClean="0"/>
              <a:t>απέναντι ορθές γωνίες είναι χαρταετός»</a:t>
            </a:r>
            <a:endParaRPr lang="el-GR" sz="2800" dirty="0"/>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7893" y="2564904"/>
            <a:ext cx="1762125"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80369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Λειτουργία παραδειγμάτων στην </a:t>
            </a:r>
            <a:r>
              <a:rPr lang="el-GR" altLang="el-GR" dirty="0" smtClean="0"/>
              <a:t>τάξη (1/4)</a:t>
            </a:r>
            <a:endParaRPr lang="el-GR" dirty="0"/>
          </a:p>
        </p:txBody>
      </p:sp>
      <p:sp>
        <p:nvSpPr>
          <p:cNvPr id="3" name="Θέση περιεχομένου 2"/>
          <p:cNvSpPr>
            <a:spLocks noGrp="1"/>
          </p:cNvSpPr>
          <p:nvPr>
            <p:ph idx="1"/>
          </p:nvPr>
        </p:nvSpPr>
        <p:spPr/>
        <p:txBody>
          <a:bodyPr>
            <a:normAutofit fontScale="70000" lnSpcReduction="20000"/>
          </a:bodyPr>
          <a:lstStyle/>
          <a:p>
            <a:pPr algn="just">
              <a:buFont typeface="Arial" panose="020B0604020202020204" pitchFamily="34" charset="0"/>
              <a:buAutoNum type="arabicPeriod"/>
            </a:pPr>
            <a:r>
              <a:rPr lang="el-GR" altLang="el-GR" sz="2800" i="1" dirty="0"/>
              <a:t>Ακολουθία παραδειγμάτων που ξεκινούν με μία απλή ή οικεία για τους μαθητές</a:t>
            </a:r>
          </a:p>
          <a:p>
            <a:pPr algn="just">
              <a:buFontTx/>
              <a:buNone/>
            </a:pPr>
            <a:r>
              <a:rPr lang="el-GR" altLang="el-GR" sz="2800" i="1" dirty="0"/>
              <a:t>       περίπτωση</a:t>
            </a:r>
            <a:r>
              <a:rPr lang="el-GR" altLang="el-GR" sz="2800" dirty="0"/>
              <a:t>. </a:t>
            </a:r>
            <a:r>
              <a:rPr lang="el-GR" altLang="el-GR" sz="2800" i="1" dirty="0"/>
              <a:t>(</a:t>
            </a:r>
            <a:r>
              <a:rPr lang="en-US" altLang="el-GR" sz="2800" i="1" dirty="0"/>
              <a:t>“start with a simple or familiar case”</a:t>
            </a:r>
            <a:r>
              <a:rPr lang="el-GR" altLang="el-GR" sz="2800" i="1" dirty="0"/>
              <a:t>)</a:t>
            </a:r>
          </a:p>
          <a:p>
            <a:pPr algn="just">
              <a:buFontTx/>
              <a:buNone/>
            </a:pPr>
            <a:r>
              <a:rPr lang="el-GR" altLang="el-GR" sz="2800" dirty="0"/>
              <a:t>λ.χ. Ο καθηγητής 1, ξεκινά τη διδασκαλία για την Τετραγωνική Ρίζα με απλές περιπτώσεις, όπως τις τετραγωνικές ρίζες των 9, 16,25,... ώστε οι μαθητές να μπορούν αργότερα να βρίσκουν την τετραγωνική ρίζα αμέσως, χωρίς να έχουν την ανάγκη να χρησιμοποιήσουν το κομπιουτεράκι τους.</a:t>
            </a:r>
          </a:p>
          <a:p>
            <a:pPr algn="just">
              <a:buFontTx/>
              <a:buNone/>
            </a:pPr>
            <a:endParaRPr lang="el-GR" altLang="el-GR" sz="2800" dirty="0"/>
          </a:p>
          <a:p>
            <a:pPr algn="just">
              <a:buFontTx/>
              <a:buNone/>
            </a:pPr>
            <a:r>
              <a:rPr lang="el-GR" altLang="el-GR" sz="2800" i="1" dirty="0"/>
              <a:t>2. Παραδείγματα πάνω στα λάθη που κάνουν οι μαθητές.</a:t>
            </a:r>
            <a:r>
              <a:rPr lang="en-US" altLang="el-GR" sz="2800" i="1" dirty="0"/>
              <a:t> (“attend to students’ errors”)</a:t>
            </a:r>
            <a:endParaRPr lang="el-GR" altLang="el-GR" sz="2800" i="1" dirty="0"/>
          </a:p>
          <a:p>
            <a:pPr algn="just">
              <a:buFontTx/>
              <a:buNone/>
            </a:pPr>
            <a:r>
              <a:rPr lang="el-GR" altLang="el-GR" sz="2800" dirty="0"/>
              <a:t>λ.χ. Οι μαθητές, όταν όλοι οι παράγοντες ενός κλάσματος  σε αριθμητή και παρονομαστή απλοποιούνται, γράφουν ότι το κλάσμα ισούται με μηδέν και όχι με ένα, που είναι το σωστό.  Ο καθηγητής 3, διαλέγει το παρακάτω παράδειγμα:</a:t>
            </a: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28269" y="5658893"/>
            <a:ext cx="1287462"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94808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Λειτουργία παραδειγμάτων στην τάξη </a:t>
            </a:r>
            <a:r>
              <a:rPr lang="el-GR" altLang="el-GR" dirty="0" smtClean="0"/>
              <a:t>(2/4)</a:t>
            </a:r>
            <a:endParaRPr lang="el-GR" dirty="0"/>
          </a:p>
        </p:txBody>
      </p:sp>
      <p:sp>
        <p:nvSpPr>
          <p:cNvPr id="3" name="Θέση περιεχομένου 2"/>
          <p:cNvSpPr>
            <a:spLocks noGrp="1"/>
          </p:cNvSpPr>
          <p:nvPr>
            <p:ph idx="1"/>
          </p:nvPr>
        </p:nvSpPr>
        <p:spPr/>
        <p:txBody>
          <a:bodyPr>
            <a:normAutofit fontScale="62500" lnSpcReduction="20000"/>
          </a:bodyPr>
          <a:lstStyle/>
          <a:p>
            <a:pPr marL="274320" indent="-274320" algn="just">
              <a:spcBef>
                <a:spcPts val="580"/>
              </a:spcBef>
              <a:buNone/>
              <a:defRPr/>
            </a:pPr>
            <a:r>
              <a:rPr lang="el-GR" sz="2800" i="1" dirty="0"/>
              <a:t>Ακολουθία παραδειγμάτων με τα οποία δίνεται προσοχή σε σχετικά χαρακτηριστικά</a:t>
            </a:r>
            <a:r>
              <a:rPr lang="en-US" sz="2800" i="1" dirty="0"/>
              <a:t> (“draw attention to relevant features”)</a:t>
            </a:r>
          </a:p>
          <a:p>
            <a:pPr marL="274320" indent="-274320" algn="just">
              <a:spcBef>
                <a:spcPts val="580"/>
              </a:spcBef>
              <a:buNone/>
              <a:defRPr/>
            </a:pPr>
            <a:r>
              <a:rPr lang="el-GR" sz="2800" dirty="0"/>
              <a:t>λ.χ. Ο καθηγητής 1 με σκοπό να διδάξει το Πυθαγόρειο Θεώρημα έδωσε παραδείγματα ορθογωνίων τριγώνων με 2 γνωστές πλευρές και ζητούσε από τους μαθητές να υπολογίσουν την </a:t>
            </a:r>
            <a:r>
              <a:rPr lang="el-GR" sz="2800" dirty="0" err="1"/>
              <a:t>υποτείνουσα</a:t>
            </a:r>
            <a:r>
              <a:rPr lang="el-GR" sz="2800" dirty="0"/>
              <a:t>. Έτσι, έδωσε πρώτα το ζεύγος (3,4), έπειτα το (6,8) και τέλος κάποιο που δεν προκύπτει από αυτά για να «σπάσει το μοτίβο» που θα μπορούσε πιθανώς να δημιουργηθεί.</a:t>
            </a:r>
            <a:endParaRPr lang="en-US" sz="2800" dirty="0"/>
          </a:p>
          <a:p>
            <a:pPr marL="274320" indent="-274320" algn="just">
              <a:spcBef>
                <a:spcPts val="580"/>
              </a:spcBef>
              <a:buNone/>
              <a:defRPr/>
            </a:pPr>
            <a:endParaRPr lang="el-GR" sz="2800" i="1" dirty="0"/>
          </a:p>
          <a:p>
            <a:pPr marL="274320" indent="-274320" algn="just">
              <a:spcBef>
                <a:spcPts val="580"/>
              </a:spcBef>
              <a:buNone/>
              <a:defRPr/>
            </a:pPr>
            <a:r>
              <a:rPr lang="el-GR" sz="2800" i="1" dirty="0"/>
              <a:t>4. Ακολουθία παραδειγμάτων που εκμαιεύουν το γενικό από το ειδικό - το τελευταίο συνίσταται από τυχαίες επιλογές (</a:t>
            </a:r>
            <a:r>
              <a:rPr lang="en-US" sz="2800" i="1" dirty="0"/>
              <a:t>“convey generality by random choice”</a:t>
            </a:r>
            <a:r>
              <a:rPr lang="el-GR" sz="2800" i="1" dirty="0"/>
              <a:t>)</a:t>
            </a:r>
          </a:p>
          <a:p>
            <a:pPr marL="274320" indent="-274320" algn="just">
              <a:spcBef>
                <a:spcPts val="580"/>
              </a:spcBef>
              <a:buNone/>
              <a:defRPr/>
            </a:pPr>
            <a:r>
              <a:rPr lang="el-GR" sz="2800" dirty="0"/>
              <a:t>λ.χ. Ο καθηγητής 5 δίνει τον ορισμό των ρητών αριθμών </a:t>
            </a:r>
          </a:p>
          <a:p>
            <a:pPr marL="274320" indent="-274320" algn="just">
              <a:spcBef>
                <a:spcPts val="580"/>
              </a:spcBef>
              <a:buNone/>
              <a:defRPr/>
            </a:pPr>
            <a:endParaRPr lang="el-GR" sz="2400" dirty="0"/>
          </a:p>
          <a:p>
            <a:pPr marL="274320" indent="-274320" algn="just">
              <a:spcBef>
                <a:spcPts val="580"/>
              </a:spcBef>
              <a:buNone/>
              <a:defRPr/>
            </a:pPr>
            <a:endParaRPr lang="el-GR" sz="2400" dirty="0"/>
          </a:p>
          <a:p>
            <a:pPr marL="274320" indent="-274320" algn="just">
              <a:spcBef>
                <a:spcPts val="580"/>
              </a:spcBef>
              <a:buNone/>
              <a:defRPr/>
            </a:pPr>
            <a:r>
              <a:rPr lang="el-GR" sz="2400" dirty="0"/>
              <a:t>και ζητά από τους μαθητές να προτείνουν </a:t>
            </a:r>
            <a:r>
              <a:rPr lang="el-GR" sz="2400" dirty="0" err="1"/>
              <a:t>διαφορους</a:t>
            </a:r>
            <a:r>
              <a:rPr lang="el-GR" sz="2400" dirty="0"/>
              <a:t> τυχαίους αριθμούς ανάμεσα στο</a:t>
            </a:r>
          </a:p>
          <a:p>
            <a:pPr marL="274320" indent="-274320" algn="just">
              <a:spcBef>
                <a:spcPts val="580"/>
              </a:spcBef>
              <a:buNone/>
              <a:defRPr/>
            </a:pPr>
            <a:r>
              <a:rPr lang="el-GR" sz="2400" dirty="0"/>
              <a:t>μηδέν και το 1, κατ’ </a:t>
            </a:r>
            <a:r>
              <a:rPr lang="el-GR" sz="2400" dirty="0" err="1"/>
              <a:t>αρχας</a:t>
            </a:r>
            <a:r>
              <a:rPr lang="el-GR" sz="2400" dirty="0"/>
              <a:t> δεκαδικούς και έπειτα κλάσματα των οποίων ο αριθμητής να μη διαιρείται ακριβώς από τον παρονομαστή.</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4356" y="4509120"/>
            <a:ext cx="5029200" cy="29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80710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Λειτουργία παραδειγμάτων στην τάξη </a:t>
            </a:r>
            <a:r>
              <a:rPr lang="el-GR" altLang="el-GR" dirty="0" smtClean="0"/>
              <a:t>(3/4)</a:t>
            </a:r>
            <a:endParaRPr lang="el-GR" dirty="0"/>
          </a:p>
        </p:txBody>
      </p:sp>
      <p:sp>
        <p:nvSpPr>
          <p:cNvPr id="3" name="Θέση περιεχομένου 2"/>
          <p:cNvSpPr>
            <a:spLocks noGrp="1"/>
          </p:cNvSpPr>
          <p:nvPr>
            <p:ph idx="1"/>
          </p:nvPr>
        </p:nvSpPr>
        <p:spPr/>
        <p:txBody>
          <a:bodyPr>
            <a:normAutofit fontScale="55000" lnSpcReduction="20000"/>
          </a:bodyPr>
          <a:lstStyle/>
          <a:p>
            <a:pPr marL="274320" indent="-274320" algn="just" fontAlgn="auto">
              <a:spcBef>
                <a:spcPts val="580"/>
              </a:spcBef>
              <a:spcAft>
                <a:spcPts val="0"/>
              </a:spcAft>
              <a:buFontTx/>
              <a:buNone/>
              <a:defRPr/>
            </a:pPr>
            <a:r>
              <a:rPr lang="el-GR" sz="2800" dirty="0"/>
              <a:t>λ.χ. Ο καθηγητής 5 με σκοπό να διδάξει ότι «κάθε εξωτερική γωνία τριγώνου ισούται με το άθροισμά των 2 απέναντι εσωτερικών γωνιών του», ζήτησε από τους μαθητές του: </a:t>
            </a:r>
            <a:r>
              <a:rPr lang="en-US" sz="2800" dirty="0"/>
              <a:t>a)</a:t>
            </a:r>
            <a:r>
              <a:rPr lang="el-GR" sz="2800" dirty="0"/>
              <a:t>να διαλέξουν μία πλευρά στο τρίγωνο και την κορυφή προς το μέρος της οποίας ήθελαν να προεκτείνουν την πλευρά που διάλεξαν, </a:t>
            </a:r>
            <a:r>
              <a:rPr lang="en-US" sz="2800" dirty="0"/>
              <a:t>b) </a:t>
            </a:r>
            <a:r>
              <a:rPr lang="el-GR" sz="2800" dirty="0"/>
              <a:t>να επιλέξουν μοίρες για τις 2 εσωτερικές γωνίες που τους ενδιέφεραν και </a:t>
            </a:r>
            <a:r>
              <a:rPr lang="en-US" sz="2800" dirty="0"/>
              <a:t>c)</a:t>
            </a:r>
            <a:r>
              <a:rPr lang="el-GR" sz="2800" dirty="0"/>
              <a:t> να υπολογίσουν την εξωτερική γωνία.</a:t>
            </a:r>
          </a:p>
          <a:p>
            <a:pPr marL="274320" indent="-274320" algn="just" fontAlgn="auto">
              <a:spcBef>
                <a:spcPts val="580"/>
              </a:spcBef>
              <a:spcAft>
                <a:spcPts val="0"/>
              </a:spcAft>
              <a:buFontTx/>
              <a:buNone/>
              <a:defRPr/>
            </a:pPr>
            <a:endParaRPr lang="el-GR" sz="2800" dirty="0"/>
          </a:p>
          <a:p>
            <a:pPr marL="274320" indent="-274320" algn="just" fontAlgn="auto">
              <a:spcBef>
                <a:spcPts val="580"/>
              </a:spcBef>
              <a:spcAft>
                <a:spcPts val="0"/>
              </a:spcAft>
              <a:buFontTx/>
              <a:buNone/>
              <a:defRPr/>
            </a:pPr>
            <a:endParaRPr lang="el-GR" sz="2800" dirty="0"/>
          </a:p>
          <a:p>
            <a:pPr marL="274320" indent="-274320" fontAlgn="auto">
              <a:spcBef>
                <a:spcPts val="580"/>
              </a:spcBef>
              <a:spcAft>
                <a:spcPts val="0"/>
              </a:spcAft>
              <a:buFontTx/>
              <a:buNone/>
              <a:defRPr/>
            </a:pPr>
            <a:endParaRPr lang="el-GR" sz="2800" dirty="0"/>
          </a:p>
          <a:p>
            <a:pPr marL="274320" indent="-274320" fontAlgn="auto">
              <a:spcBef>
                <a:spcPts val="580"/>
              </a:spcBef>
              <a:spcAft>
                <a:spcPts val="0"/>
              </a:spcAft>
              <a:buFontTx/>
              <a:buNone/>
              <a:defRPr/>
            </a:pPr>
            <a:endParaRPr lang="el-GR" sz="2800" dirty="0"/>
          </a:p>
          <a:p>
            <a:pPr marL="274320" indent="-274320" fontAlgn="auto">
              <a:spcBef>
                <a:spcPts val="580"/>
              </a:spcBef>
              <a:spcAft>
                <a:spcPts val="0"/>
              </a:spcAft>
              <a:buFontTx/>
              <a:buNone/>
              <a:defRPr/>
            </a:pPr>
            <a:endParaRPr lang="el-GR" sz="2800" dirty="0"/>
          </a:p>
          <a:p>
            <a:pPr marL="274320" indent="-274320" fontAlgn="auto">
              <a:spcBef>
                <a:spcPts val="580"/>
              </a:spcBef>
              <a:spcAft>
                <a:spcPts val="0"/>
              </a:spcAft>
              <a:buFontTx/>
              <a:buNone/>
              <a:defRPr/>
            </a:pPr>
            <a:endParaRPr lang="el-GR" sz="2800" dirty="0"/>
          </a:p>
          <a:p>
            <a:pPr marL="274320" indent="-274320" fontAlgn="auto">
              <a:spcBef>
                <a:spcPts val="580"/>
              </a:spcBef>
              <a:spcAft>
                <a:spcPts val="0"/>
              </a:spcAft>
              <a:buFontTx/>
              <a:buNone/>
              <a:defRPr/>
            </a:pPr>
            <a:endParaRPr lang="el-GR" sz="2800" dirty="0"/>
          </a:p>
          <a:p>
            <a:pPr marL="274320" indent="-274320" algn="just" fontAlgn="auto">
              <a:spcBef>
                <a:spcPts val="580"/>
              </a:spcBef>
              <a:spcAft>
                <a:spcPts val="0"/>
              </a:spcAft>
              <a:buFontTx/>
              <a:buNone/>
              <a:defRPr/>
            </a:pPr>
            <a:r>
              <a:rPr lang="el-GR" sz="2800" dirty="0"/>
              <a:t>     </a:t>
            </a:r>
          </a:p>
          <a:p>
            <a:pPr marL="274320" indent="-274320" algn="just" fontAlgn="auto">
              <a:spcBef>
                <a:spcPts val="580"/>
              </a:spcBef>
              <a:spcAft>
                <a:spcPts val="0"/>
              </a:spcAft>
              <a:buFontTx/>
              <a:buNone/>
              <a:defRPr/>
            </a:pPr>
            <a:r>
              <a:rPr lang="el-GR" sz="2800" dirty="0"/>
              <a:t>       </a:t>
            </a:r>
            <a:r>
              <a:rPr lang="el-GR" sz="2800" dirty="0" err="1"/>
              <a:t>Σ’αυτή</a:t>
            </a:r>
            <a:r>
              <a:rPr lang="el-GR" sz="2800" dirty="0"/>
              <a:t> την κατηγορία υπάρχει ο κίνδυνος να </a:t>
            </a:r>
            <a:r>
              <a:rPr lang="el-GR" sz="2800" dirty="0" err="1"/>
              <a:t>παραπλανηθούν</a:t>
            </a:r>
            <a:r>
              <a:rPr lang="el-GR" sz="2800" dirty="0"/>
              <a:t> οι μαθητές ή να χαθεί το νόημα, όπως συνέβη με τον καθηγητή 4, ο οποίος επιθυμώντας να διδάξει τους τύπους του </a:t>
            </a:r>
            <a:r>
              <a:rPr lang="en-US" sz="2800" dirty="0" err="1"/>
              <a:t>Vietta</a:t>
            </a:r>
            <a:r>
              <a:rPr lang="el-GR" sz="2800" dirty="0"/>
              <a:t> για τη λύση δευτεροβάθμιας εξίσωσης, έδωσε στους μαθητές του να λύσουν την εξίσωση  </a:t>
            </a:r>
            <a:r>
              <a:rPr lang="en-US" sz="2800" dirty="0"/>
              <a:t>2x</a:t>
            </a:r>
            <a:r>
              <a:rPr lang="en-US" sz="2800" baseline="30000" dirty="0"/>
              <a:t>2 </a:t>
            </a:r>
            <a:r>
              <a:rPr lang="en-US" sz="2800" dirty="0"/>
              <a:t>+ 4x + 5 = 0</a:t>
            </a:r>
            <a:r>
              <a:rPr lang="el-GR" sz="2800" dirty="0"/>
              <a:t>. Η εξίσωση αυτή όμως έχει αρνητική διακρίνουσα και άρα οι μαθητές (9</a:t>
            </a:r>
            <a:r>
              <a:rPr lang="el-GR" sz="2800" baseline="30000" dirty="0"/>
              <a:t>ης</a:t>
            </a:r>
            <a:r>
              <a:rPr lang="el-GR" sz="2800" dirty="0"/>
              <a:t> τάξης) δεν είχαν τις απαραίτητες γνώσεις για να προχωρήσουν στη λύση.</a:t>
            </a:r>
          </a:p>
          <a:p>
            <a:pPr marL="274320" indent="-274320" algn="just" fontAlgn="auto">
              <a:spcBef>
                <a:spcPts val="580"/>
              </a:spcBef>
              <a:spcAft>
                <a:spcPts val="0"/>
              </a:spcAft>
              <a:buFontTx/>
              <a:buNone/>
              <a:defRPr/>
            </a:pPr>
            <a:endParaRPr lang="el-GR" sz="2800" dirty="0"/>
          </a:p>
          <a:p>
            <a:pPr marL="274320" indent="-274320" fontAlgn="auto">
              <a:spcBef>
                <a:spcPts val="580"/>
              </a:spcBef>
              <a:spcAft>
                <a:spcPts val="0"/>
              </a:spcAft>
              <a:buFontTx/>
              <a:buNone/>
              <a:defRPr/>
            </a:pPr>
            <a:endParaRPr lang="el-GR" sz="2800" dirty="0"/>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2636912"/>
            <a:ext cx="5544616" cy="1891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96040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Λειτουργία παραδειγμάτων στην τάξη </a:t>
            </a:r>
            <a:r>
              <a:rPr lang="el-GR" altLang="el-GR" dirty="0" smtClean="0"/>
              <a:t>(4/4)</a:t>
            </a:r>
            <a:endParaRPr lang="el-GR" dirty="0"/>
          </a:p>
        </p:txBody>
      </p:sp>
      <p:sp>
        <p:nvSpPr>
          <p:cNvPr id="3" name="Θέση περιεχομένου 2"/>
          <p:cNvSpPr>
            <a:spLocks noGrp="1"/>
          </p:cNvSpPr>
          <p:nvPr>
            <p:ph idx="1"/>
          </p:nvPr>
        </p:nvSpPr>
        <p:spPr/>
        <p:txBody>
          <a:bodyPr>
            <a:normAutofit fontScale="77500" lnSpcReduction="20000"/>
          </a:bodyPr>
          <a:lstStyle/>
          <a:p>
            <a:pPr algn="just">
              <a:buFontTx/>
              <a:buNone/>
            </a:pPr>
            <a:r>
              <a:rPr lang="el-GR" altLang="el-GR" sz="2800" i="1" dirty="0"/>
              <a:t>5. Παραδείγματα που περιλαμβάνουν μη συνηθισμένες περιπτώσεις (</a:t>
            </a:r>
            <a:r>
              <a:rPr lang="en-US" altLang="el-GR" sz="2800" i="1" dirty="0"/>
              <a:t>“include uncommon cases”</a:t>
            </a:r>
            <a:r>
              <a:rPr lang="el-GR" altLang="el-GR" sz="2800" i="1" dirty="0"/>
              <a:t>)</a:t>
            </a:r>
            <a:endParaRPr lang="en-US" altLang="el-GR" sz="2800" i="1" dirty="0"/>
          </a:p>
          <a:p>
            <a:pPr algn="just">
              <a:buFontTx/>
              <a:buNone/>
            </a:pPr>
            <a:r>
              <a:rPr lang="el-GR" altLang="el-GR" sz="2800" dirty="0"/>
              <a:t>λ.χ. Οι αριθμοί  0  και  1  είναι οι μοναδικοί αριθμοί που παραμένουν αμετάβλητοι όταν υψωθούν σε δυνάμεις. Έτσι, έχουμε  </a:t>
            </a:r>
            <a:r>
              <a:rPr lang="en-US" altLang="el-GR" sz="2800" dirty="0"/>
              <a:t>0</a:t>
            </a:r>
            <a:r>
              <a:rPr lang="en-US" altLang="el-GR" sz="2800" baseline="30000" dirty="0"/>
              <a:t>2</a:t>
            </a:r>
            <a:r>
              <a:rPr lang="en-US" altLang="el-GR" sz="2800" dirty="0"/>
              <a:t>= 0 =&gt; √</a:t>
            </a:r>
            <a:r>
              <a:rPr lang="el-GR" altLang="el-GR" sz="2800" dirty="0"/>
              <a:t>0</a:t>
            </a:r>
            <a:r>
              <a:rPr lang="en-US" altLang="el-GR" sz="2800" dirty="0"/>
              <a:t>= 0 ,  1</a:t>
            </a:r>
            <a:r>
              <a:rPr lang="en-US" altLang="el-GR" sz="2800" baseline="30000" dirty="0"/>
              <a:t>2</a:t>
            </a:r>
            <a:r>
              <a:rPr lang="en-US" altLang="el-GR" sz="2800" dirty="0"/>
              <a:t> = 1 =&gt; √</a:t>
            </a:r>
            <a:r>
              <a:rPr lang="el-GR" altLang="el-GR" sz="2800" dirty="0"/>
              <a:t>1</a:t>
            </a:r>
            <a:r>
              <a:rPr lang="en-US" altLang="el-GR" sz="2800" dirty="0"/>
              <a:t>= 1. </a:t>
            </a:r>
            <a:endParaRPr lang="el-GR" altLang="el-GR" sz="2800" dirty="0"/>
          </a:p>
          <a:p>
            <a:pPr algn="just">
              <a:buFontTx/>
              <a:buNone/>
            </a:pPr>
            <a:r>
              <a:rPr lang="el-GR" altLang="el-GR" sz="2800" dirty="0"/>
              <a:t>λ.χ. Η χρήση μη </a:t>
            </a:r>
            <a:r>
              <a:rPr lang="el-GR" altLang="el-GR" sz="2800" dirty="0" err="1"/>
              <a:t>πρωτοτυπικών</a:t>
            </a:r>
            <a:r>
              <a:rPr lang="el-GR" altLang="el-GR" sz="2800" dirty="0"/>
              <a:t> μορφών σχημάτων</a:t>
            </a:r>
          </a:p>
          <a:p>
            <a:pPr algn="just">
              <a:buFontTx/>
              <a:buNone/>
            </a:pPr>
            <a:endParaRPr lang="el-GR" altLang="el-GR" sz="2800" dirty="0"/>
          </a:p>
          <a:p>
            <a:pPr algn="just">
              <a:buFontTx/>
              <a:buNone/>
            </a:pPr>
            <a:r>
              <a:rPr lang="el-GR" altLang="el-GR" sz="2800" i="1" dirty="0"/>
              <a:t>6. Παραδείγματα στα οποία ο καθηγητής κρατά τη μη-απαραίτητη (τεχνική) εργασία στο ελάχιστό  (</a:t>
            </a:r>
            <a:r>
              <a:rPr lang="en-US" altLang="el-GR" sz="2800" i="1" dirty="0"/>
              <a:t>“keep unnecessary work to minimum”)</a:t>
            </a:r>
            <a:endParaRPr lang="el-GR" altLang="el-GR" sz="2800" i="1" dirty="0"/>
          </a:p>
          <a:p>
            <a:pPr algn="just">
              <a:buFontTx/>
              <a:buNone/>
            </a:pPr>
            <a:r>
              <a:rPr lang="el-GR" altLang="el-GR" sz="2800" dirty="0"/>
              <a:t>λ.χ. Ένα πρόβλημα που έδωσε ο καθηγητής στους μαθητές με σκοπό να παρουσιάσει τη γενική μεθοδολογία επίλυσης και δεν ολοκλήρωσε όλες τις πράξεις.</a:t>
            </a:r>
          </a:p>
          <a:p>
            <a:pPr algn="just">
              <a:buFontTx/>
              <a:buNone/>
            </a:pPr>
            <a:endParaRPr lang="el-GR" altLang="el-GR" sz="2800" dirty="0"/>
          </a:p>
        </p:txBody>
      </p:sp>
    </p:spTree>
    <p:extLst>
      <p:ext uri="{BB962C8B-B14F-4D97-AF65-F5344CB8AC3E}">
        <p14:creationId xmlns:p14="http://schemas.microsoft.com/office/powerpoint/2010/main" val="25615564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smtClean="0"/>
              <a:t>Δέσποινα Πόταρη</a:t>
            </a:r>
            <a:r>
              <a:rPr lang="en-US" altLang="el-GR" sz="2000" dirty="0" smtClean="0"/>
              <a:t>, </a:t>
            </a:r>
            <a:r>
              <a:rPr lang="el-GR" sz="2000" dirty="0"/>
              <a:t>Γιώργος </a:t>
            </a:r>
            <a:r>
              <a:rPr lang="el-GR" sz="2000" dirty="0" smtClean="0"/>
              <a:t>Ψυχάρης 2014. </a:t>
            </a:r>
            <a:r>
              <a:rPr lang="el-GR" altLang="el-GR" sz="2000" dirty="0" smtClean="0"/>
              <a:t>Δέσποινα Πόταρη</a:t>
            </a:r>
            <a:r>
              <a:rPr lang="en-US" altLang="el-GR" sz="2000" dirty="0" smtClean="0"/>
              <a:t>, </a:t>
            </a:r>
            <a:r>
              <a:rPr lang="el-GR" sz="2000" dirty="0"/>
              <a:t>Γιώργος </a:t>
            </a:r>
            <a:r>
              <a:rPr lang="el-GR" sz="2000" dirty="0" smtClean="0"/>
              <a:t>Ψυχάρης. «Πρακτική Άσκηση σε σχολεία της δευτεροβάθμιας εκπαίδευσης. </a:t>
            </a:r>
            <a:r>
              <a:rPr lang="el-GR" sz="2000" dirty="0" smtClean="0"/>
              <a:t>Παραδείγματα</a:t>
            </a:r>
            <a:r>
              <a:rPr lang="el-GR" sz="2000" dirty="0" smtClean="0"/>
              <a:t>».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http://opencourses.uoa.gr</a:t>
            </a:r>
            <a:r>
              <a:rPr lang="en-US" sz="2000" dirty="0" smtClean="0"/>
              <a:t>/courses/MATH239/</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ΠΕΡΙΕΧΟΜΕΝΑ</a:t>
            </a:r>
            <a:endParaRPr lang="el-GR" dirty="0"/>
          </a:p>
        </p:txBody>
      </p:sp>
      <p:sp>
        <p:nvSpPr>
          <p:cNvPr id="5" name="Θέση περιεχομένου 4"/>
          <p:cNvSpPr>
            <a:spLocks noGrp="1"/>
          </p:cNvSpPr>
          <p:nvPr>
            <p:ph idx="1"/>
          </p:nvPr>
        </p:nvSpPr>
        <p:spPr/>
        <p:txBody>
          <a:bodyPr>
            <a:noAutofit/>
          </a:bodyPr>
          <a:lstStyle/>
          <a:p>
            <a:r>
              <a:rPr lang="el-GR" altLang="el-GR" sz="2400" dirty="0"/>
              <a:t>ΑΝΑΚΑΛΥΨΗ  ΟΡΙΣΜΟΥ</a:t>
            </a:r>
          </a:p>
          <a:p>
            <a:endParaRPr lang="el-GR" altLang="el-GR" sz="2400" dirty="0"/>
          </a:p>
          <a:p>
            <a:r>
              <a:rPr lang="el-GR" altLang="el-GR" sz="2400" dirty="0"/>
              <a:t>ΕΦΑΡΜΟΓΗ  ΟΡΙΣΜΟΥ</a:t>
            </a:r>
          </a:p>
          <a:p>
            <a:endParaRPr lang="el-GR" altLang="el-GR" sz="2400" dirty="0"/>
          </a:p>
          <a:p>
            <a:r>
              <a:rPr lang="el-GR" altLang="el-GR" sz="2400" dirty="0"/>
              <a:t>ΚΑΤΑΝΟΗΣΗ  ΟΡΙΣΜΟΥ</a:t>
            </a:r>
          </a:p>
          <a:p>
            <a:pPr>
              <a:buFont typeface="Wingdings 2" panose="05020102010507070707" pitchFamily="18" charset="2"/>
              <a:buNone/>
            </a:pPr>
            <a:endParaRPr lang="el-GR" alt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ΣΗΜΕΙΩΣΗ</a:t>
            </a:r>
            <a:endParaRPr lang="el-GR" dirty="0"/>
          </a:p>
        </p:txBody>
      </p:sp>
      <p:sp>
        <p:nvSpPr>
          <p:cNvPr id="3" name="Θέση περιεχομένου 2"/>
          <p:cNvSpPr>
            <a:spLocks noGrp="1"/>
          </p:cNvSpPr>
          <p:nvPr>
            <p:ph idx="1"/>
          </p:nvPr>
        </p:nvSpPr>
        <p:spPr/>
        <p:txBody>
          <a:bodyPr>
            <a:normAutofit/>
          </a:bodyPr>
          <a:lstStyle/>
          <a:p>
            <a:r>
              <a:rPr lang="el-GR" altLang="el-GR" sz="2800" b="1" i="1" dirty="0"/>
              <a:t>ΤΑΞΗ</a:t>
            </a:r>
            <a:r>
              <a:rPr lang="el-GR" altLang="el-GR" sz="2800" dirty="0"/>
              <a:t>: Α’ ΛΥΚΕΙΟΥ</a:t>
            </a:r>
          </a:p>
          <a:p>
            <a:r>
              <a:rPr lang="el-GR" altLang="el-GR" sz="2800" b="1" i="1" dirty="0"/>
              <a:t>ΜΑΘΗΜΑ</a:t>
            </a:r>
            <a:r>
              <a:rPr lang="el-GR" altLang="el-GR" sz="2800" dirty="0"/>
              <a:t>: ΑΛΓΕΒΡΑ</a:t>
            </a:r>
          </a:p>
          <a:p>
            <a:r>
              <a:rPr lang="el-GR" altLang="el-GR" sz="2800" b="1" i="1" dirty="0"/>
              <a:t>ΟΡΙΣΜΟΣ</a:t>
            </a:r>
            <a:r>
              <a:rPr lang="el-GR" altLang="el-GR" sz="2800" dirty="0"/>
              <a:t>:</a:t>
            </a:r>
            <a:r>
              <a:rPr lang="el-GR" altLang="el-GR" sz="2800" b="1" i="1" dirty="0"/>
              <a:t> </a:t>
            </a:r>
            <a:r>
              <a:rPr lang="el-GR" altLang="el-GR" sz="2800" dirty="0"/>
              <a:t>ΑΠΟΛΥΤΗ ΤΙΜΗ</a:t>
            </a:r>
          </a:p>
          <a:p>
            <a:r>
              <a:rPr lang="el-GR" altLang="el-GR" sz="2800" b="1" i="1" dirty="0"/>
              <a:t>ΗΜΕΡΟΜΗΝΙΑ</a:t>
            </a:r>
            <a:r>
              <a:rPr lang="el-GR" altLang="el-GR" sz="2800" dirty="0"/>
              <a:t>: 29/10/2012</a:t>
            </a:r>
            <a:endParaRPr lang="en-US" altLang="el-GR" sz="2800" dirty="0"/>
          </a:p>
          <a:p>
            <a:r>
              <a:rPr lang="el-GR" altLang="el-GR" sz="2800" b="1" i="1" dirty="0"/>
              <a:t>ΕΚΠΑΙΔΕΥΤΙΚΟΣ ΜΕ 30 ΧΡΟΝΙΑ ΥΠΗΡΕΣΙΑΣ,ΔΙΔΑΚΤΟΡΙΚΟ ΣΤΑ ΜΑΘΗΜΑΤΙΚΑ ΚΑΙ ΜΕΓΑΛΟ ΕΝΔΙΑΦΕΡΟΝ ΓΙΑ ΤΗΝ ΕΡΓΑΣΙΑ ΤΟΥ</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ΠΑΡΑΔΕΙΓΜΑΤΑ ΠΡΟΣ ΑΝΑΚΑΛΥΨΗ ΤΟΥ </a:t>
            </a:r>
            <a:r>
              <a:rPr lang="el-GR" dirty="0" smtClean="0"/>
              <a:t>ΟΡΙΣΜΟΥ (1/2)</a:t>
            </a:r>
            <a:endParaRPr lang="el-GR" dirty="0"/>
          </a:p>
        </p:txBody>
      </p:sp>
      <p:sp>
        <p:nvSpPr>
          <p:cNvPr id="5" name="Θέση περιεχομένου 4"/>
          <p:cNvSpPr>
            <a:spLocks noGrp="1"/>
          </p:cNvSpPr>
          <p:nvPr>
            <p:ph idx="1"/>
          </p:nvPr>
        </p:nvSpPr>
        <p:spPr/>
        <p:txBody>
          <a:bodyPr>
            <a:noAutofit/>
          </a:bodyPr>
          <a:lstStyle/>
          <a:p>
            <a:r>
              <a:rPr lang="el-GR" altLang="el-GR" sz="2400" dirty="0" smtClean="0"/>
              <a:t>ΕΣΤΩ </a:t>
            </a:r>
            <a:r>
              <a:rPr lang="el-GR" altLang="el-GR" sz="2400" dirty="0"/>
              <a:t>ΟΤΙ ΕΝΑ ΑΥΤΟΚΙΝΗΤΟ ΕΙΝΑΙ ΣΤΗ ΘΕΣΗ Β ΚΑΙ ΜΠΟΡΕΙ ΝΑ ΚΙΝΗΘΕΙ 50</a:t>
            </a:r>
            <a:r>
              <a:rPr lang="en-US" altLang="el-GR" sz="2400" dirty="0"/>
              <a:t>km</a:t>
            </a:r>
            <a:r>
              <a:rPr lang="el-GR" altLang="el-GR" sz="2400" dirty="0"/>
              <a:t> .ΜΕΧΡΙ ΠΟΥ ΜΠΟΡΕΙ ΝΑ ΦΤΑΣΕΙ ΤΟ ΑΥΤΟΚΙΝΗΤΟ</a:t>
            </a:r>
            <a:r>
              <a:rPr lang="el-GR" altLang="el-GR" sz="2400" dirty="0" smtClean="0"/>
              <a:t>;</a:t>
            </a:r>
          </a:p>
          <a:p>
            <a:pPr>
              <a:buFont typeface="Wingdings 2" panose="05020102010507070707" pitchFamily="18" charset="2"/>
              <a:buNone/>
            </a:pPr>
            <a:r>
              <a:rPr lang="el-GR" altLang="el-GR" sz="2400" dirty="0" smtClean="0"/>
              <a:t>                                               Β</a:t>
            </a:r>
            <a:endParaRPr lang="el-GR" altLang="el-GR" sz="2400" dirty="0"/>
          </a:p>
          <a:p>
            <a:pPr>
              <a:buFont typeface="Wingdings 2" panose="05020102010507070707" pitchFamily="18" charset="2"/>
              <a:buNone/>
            </a:pPr>
            <a:r>
              <a:rPr lang="el-GR" altLang="el-GR" sz="2400" i="1" dirty="0">
                <a:solidFill>
                  <a:schemeClr val="accent1"/>
                </a:solidFill>
              </a:rPr>
              <a:t>    </a:t>
            </a:r>
            <a:r>
              <a:rPr lang="el-GR" altLang="el-GR" sz="2400" dirty="0"/>
              <a:t>ΔΙΝΕΙ ΚΑΙ ΑΛΛΕΣ ΔΥΝΑΤΟΤΗΤΕΣ ΓΙΑ ΤΑ ΧΙΛΙΟΜΕΤΡΑ ΟΠΩΣ  10,100</a:t>
            </a:r>
            <a:r>
              <a:rPr lang="el-GR" altLang="el-GR" sz="2400" dirty="0" smtClean="0"/>
              <a:t>.  </a:t>
            </a:r>
            <a:endParaRPr lang="el-GR" altLang="el-GR" sz="2400" dirty="0"/>
          </a:p>
          <a:p>
            <a:r>
              <a:rPr lang="el-GR" altLang="el-GR" sz="2400" dirty="0"/>
              <a:t>ΠΟΙΟΙ ΑΡΙΘΜΟΙ ΑΠΕΧΟΥΝ ΑΠΟ ΤΟ  ΜΗΔΕΝ </a:t>
            </a:r>
          </a:p>
          <a:p>
            <a:pPr marL="457200" indent="-457200">
              <a:buFont typeface="+mj-lt"/>
              <a:buAutoNum type="arabicPeriod"/>
            </a:pPr>
            <a:endParaRPr lang="el-GR" altLang="el-GR" sz="2400" dirty="0" smtClean="0"/>
          </a:p>
          <a:p>
            <a:pPr>
              <a:buFont typeface="Wingdings 2" panose="05020102010507070707" pitchFamily="18" charset="2"/>
              <a:buNone/>
            </a:pPr>
            <a:r>
              <a:rPr lang="el-GR" altLang="el-GR" sz="2400" dirty="0" smtClean="0"/>
              <a:t>         </a:t>
            </a:r>
            <a:r>
              <a:rPr lang="el-GR" altLang="el-GR" sz="2400" dirty="0"/>
              <a:t>5,⇃</a:t>
            </a:r>
            <a:r>
              <a:rPr lang="el-GR" altLang="el-GR" sz="1800" dirty="0"/>
              <a:t>2</a:t>
            </a:r>
            <a:r>
              <a:rPr lang="el-GR" altLang="el-GR" sz="2400" dirty="0"/>
              <a:t>                          </a:t>
            </a:r>
          </a:p>
          <a:p>
            <a:pPr>
              <a:buFont typeface="Wingdings 2" panose="05020102010507070707" pitchFamily="18" charset="2"/>
              <a:buNone/>
            </a:pPr>
            <a:r>
              <a:rPr lang="el-GR" altLang="el-GR" sz="2400" b="1" i="1" dirty="0">
                <a:solidFill>
                  <a:schemeClr val="accent1"/>
                </a:solidFill>
              </a:rPr>
              <a:t>                                                    0</a:t>
            </a:r>
          </a:p>
          <a:p>
            <a:pPr>
              <a:buFont typeface="Wingdings 2" panose="05020102010507070707" pitchFamily="18" charset="2"/>
              <a:buNone/>
            </a:pPr>
            <a:endParaRPr lang="el-GR" altLang="el-GR" sz="2400" dirty="0"/>
          </a:p>
        </p:txBody>
      </p:sp>
      <p:cxnSp>
        <p:nvCxnSpPr>
          <p:cNvPr id="6" name="4 - Ευθεία γραμμή σύνδεσης"/>
          <p:cNvCxnSpPr/>
          <p:nvPr/>
        </p:nvCxnSpPr>
        <p:spPr>
          <a:xfrm>
            <a:off x="2052004" y="3238999"/>
            <a:ext cx="3527425"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5 - Έλλειψη"/>
          <p:cNvSpPr/>
          <p:nvPr/>
        </p:nvSpPr>
        <p:spPr>
          <a:xfrm>
            <a:off x="3799021" y="3167686"/>
            <a:ext cx="144587" cy="71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cxnSp>
        <p:nvCxnSpPr>
          <p:cNvPr id="8" name="30 - Ευθεία γραμμή σύνδεσης"/>
          <p:cNvCxnSpPr/>
          <p:nvPr/>
        </p:nvCxnSpPr>
        <p:spPr>
          <a:xfrm>
            <a:off x="2483768" y="5733256"/>
            <a:ext cx="338455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31 - Έλλειψη"/>
          <p:cNvSpPr/>
          <p:nvPr/>
        </p:nvSpPr>
        <p:spPr>
          <a:xfrm flipH="1">
            <a:off x="4139531" y="5733256"/>
            <a:ext cx="46037" cy="460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ΠΑΡΑΔΕΙΓΜΑΤΑ ΠΡΟΣ ΕΦΑΡΜΟΓΗ ΤΟΥ </a:t>
            </a:r>
            <a:r>
              <a:rPr lang="el-GR" dirty="0" smtClean="0"/>
              <a:t>ΟΡΙΣΜΟΥ (2/2)</a:t>
            </a:r>
            <a:endParaRPr lang="el-GR" dirty="0"/>
          </a:p>
        </p:txBody>
      </p:sp>
      <p:sp>
        <p:nvSpPr>
          <p:cNvPr id="3" name="Θέση περιεχομένου 2"/>
          <p:cNvSpPr>
            <a:spLocks noGrp="1"/>
          </p:cNvSpPr>
          <p:nvPr>
            <p:ph idx="1"/>
          </p:nvPr>
        </p:nvSpPr>
        <p:spPr/>
        <p:txBody>
          <a:bodyPr>
            <a:normAutofit/>
          </a:bodyPr>
          <a:lstStyle/>
          <a:p>
            <a:r>
              <a:rPr lang="el-GR" altLang="el-GR" sz="2800" dirty="0" smtClean="0"/>
              <a:t>ΔΙΝΕΤΑΙ Ο ΟΡΙΣΜΟΣ  ΛΕΚΤΙΚΑ ΚΑΙ ΠΡΕΠΕΙ ΝΑ ΣΥΜΠΛΗΡΩΣΟΥΝ ΤΟΝ ΠΙΝΑΚΑ</a:t>
            </a:r>
            <a:endParaRPr lang="el-GR" altLang="el-GR" sz="2800" dirty="0"/>
          </a:p>
        </p:txBody>
      </p:sp>
      <p:graphicFrame>
        <p:nvGraphicFramePr>
          <p:cNvPr id="4" name="3 - Πίνακας"/>
          <p:cNvGraphicFramePr>
            <a:graphicFrameLocks noGrp="1"/>
          </p:cNvGraphicFramePr>
          <p:nvPr>
            <p:extLst>
              <p:ext uri="{D42A27DB-BD31-4B8C-83A1-F6EECF244321}">
                <p14:modId xmlns:p14="http://schemas.microsoft.com/office/powerpoint/2010/main" val="2663252186"/>
              </p:ext>
            </p:extLst>
          </p:nvPr>
        </p:nvGraphicFramePr>
        <p:xfrm>
          <a:off x="2195736" y="2564904"/>
          <a:ext cx="5040858" cy="3835274"/>
        </p:xfrm>
        <a:graphic>
          <a:graphicData uri="http://schemas.openxmlformats.org/drawingml/2006/table">
            <a:tbl>
              <a:tblPr firstRow="1" bandRow="1">
                <a:tableStyleId>{5C22544A-7EE6-4342-B048-85BDC9FD1C3A}</a:tableStyleId>
              </a:tblPr>
              <a:tblGrid>
                <a:gridCol w="2520429"/>
                <a:gridCol w="2520429"/>
              </a:tblGrid>
              <a:tr h="482614">
                <a:tc>
                  <a:txBody>
                    <a:bodyPr/>
                    <a:lstStyle/>
                    <a:p>
                      <a:r>
                        <a:rPr lang="el-GR" sz="1600" dirty="0" smtClean="0"/>
                        <a:t>                          χ</a:t>
                      </a:r>
                      <a:endParaRPr lang="el-GR" sz="1600" dirty="0"/>
                    </a:p>
                  </a:txBody>
                  <a:tcPr marT="45713" marB="45713"/>
                </a:tc>
                <a:tc>
                  <a:txBody>
                    <a:bodyPr/>
                    <a:lstStyle/>
                    <a:p>
                      <a:r>
                        <a:rPr lang="el-GR" sz="1600" dirty="0" smtClean="0"/>
                        <a:t>ΑΠΟΛΥΤΗ ΤΙΜΗ ΤΟΥ χ</a:t>
                      </a:r>
                      <a:endParaRPr lang="el-GR" sz="1600" dirty="0"/>
                    </a:p>
                  </a:txBody>
                  <a:tcPr marT="45713" marB="45713"/>
                </a:tc>
              </a:tr>
              <a:tr h="275775">
                <a:tc>
                  <a:txBody>
                    <a:bodyPr/>
                    <a:lstStyle/>
                    <a:p>
                      <a:r>
                        <a:rPr lang="el-GR" sz="1600" dirty="0" smtClean="0"/>
                        <a:t>5</a:t>
                      </a:r>
                      <a:endParaRPr lang="el-GR" sz="1600" dirty="0"/>
                    </a:p>
                  </a:txBody>
                  <a:tcPr marT="45713" marB="45713"/>
                </a:tc>
                <a:tc>
                  <a:txBody>
                    <a:bodyPr/>
                    <a:lstStyle/>
                    <a:p>
                      <a:endParaRPr lang="el-GR" sz="1600"/>
                    </a:p>
                  </a:txBody>
                  <a:tcPr marT="45713" marB="45713"/>
                </a:tc>
              </a:tr>
              <a:tr h="275775">
                <a:tc>
                  <a:txBody>
                    <a:bodyPr/>
                    <a:lstStyle/>
                    <a:p>
                      <a:r>
                        <a:rPr lang="el-GR" sz="1600" dirty="0" smtClean="0"/>
                        <a:t>-5</a:t>
                      </a:r>
                      <a:endParaRPr lang="el-GR" sz="1600" dirty="0"/>
                    </a:p>
                  </a:txBody>
                  <a:tcPr marT="45713" marB="45713"/>
                </a:tc>
                <a:tc>
                  <a:txBody>
                    <a:bodyPr/>
                    <a:lstStyle/>
                    <a:p>
                      <a:endParaRPr lang="el-GR" sz="1600"/>
                    </a:p>
                  </a:txBody>
                  <a:tcPr marT="45713" marB="45713"/>
                </a:tc>
              </a:tr>
              <a:tr h="275775">
                <a:tc>
                  <a:txBody>
                    <a:bodyPr/>
                    <a:lstStyle/>
                    <a:p>
                      <a:r>
                        <a:rPr lang="el-GR" sz="1600" dirty="0" smtClean="0"/>
                        <a:t>2/3</a:t>
                      </a:r>
                      <a:endParaRPr lang="el-GR" sz="1600" dirty="0"/>
                    </a:p>
                  </a:txBody>
                  <a:tcPr marT="45713" marB="45713"/>
                </a:tc>
                <a:tc>
                  <a:txBody>
                    <a:bodyPr/>
                    <a:lstStyle/>
                    <a:p>
                      <a:endParaRPr lang="el-GR" sz="1600"/>
                    </a:p>
                  </a:txBody>
                  <a:tcPr marT="45713" marB="45713"/>
                </a:tc>
              </a:tr>
              <a:tr h="275775">
                <a:tc>
                  <a:txBody>
                    <a:bodyPr/>
                    <a:lstStyle/>
                    <a:p>
                      <a:r>
                        <a:rPr lang="el-GR" sz="1600" dirty="0" smtClean="0"/>
                        <a:t>-2/3</a:t>
                      </a:r>
                      <a:endParaRPr lang="el-GR" sz="1600" dirty="0"/>
                    </a:p>
                  </a:txBody>
                  <a:tcPr marT="45713" marB="45713"/>
                </a:tc>
                <a:tc>
                  <a:txBody>
                    <a:bodyPr/>
                    <a:lstStyle/>
                    <a:p>
                      <a:endParaRPr lang="el-GR" sz="1600" dirty="0"/>
                    </a:p>
                  </a:txBody>
                  <a:tcPr marT="45713" marB="45713"/>
                </a:tc>
              </a:tr>
              <a:tr h="275775">
                <a:tc>
                  <a:txBody>
                    <a:bodyPr/>
                    <a:lstStyle/>
                    <a:p>
                      <a:r>
                        <a:rPr lang="el-GR" sz="1600" dirty="0" smtClean="0"/>
                        <a:t>0</a:t>
                      </a:r>
                      <a:endParaRPr lang="el-GR" sz="1600" dirty="0"/>
                    </a:p>
                  </a:txBody>
                  <a:tcPr marT="45713" marB="45713"/>
                </a:tc>
                <a:tc>
                  <a:txBody>
                    <a:bodyPr/>
                    <a:lstStyle/>
                    <a:p>
                      <a:endParaRPr lang="el-GR" sz="1600" dirty="0"/>
                    </a:p>
                  </a:txBody>
                  <a:tcPr marT="45713" marB="45713"/>
                </a:tc>
              </a:tr>
              <a:tr h="275775">
                <a:tc>
                  <a:txBody>
                    <a:bodyPr/>
                    <a:lstStyle/>
                    <a:p>
                      <a:r>
                        <a:rPr lang="el-GR" sz="1600" dirty="0" smtClean="0"/>
                        <a:t>⇃2</a:t>
                      </a:r>
                      <a:endParaRPr lang="el-GR" sz="1600" dirty="0"/>
                    </a:p>
                  </a:txBody>
                  <a:tcPr marT="45713" marB="45713"/>
                </a:tc>
                <a:tc>
                  <a:txBody>
                    <a:bodyPr/>
                    <a:lstStyle/>
                    <a:p>
                      <a:endParaRPr lang="el-GR" sz="1600" dirty="0"/>
                    </a:p>
                  </a:txBody>
                  <a:tcPr marT="45713" marB="45713"/>
                </a:tc>
              </a:tr>
              <a:tr h="275775">
                <a:tc>
                  <a:txBody>
                    <a:bodyPr/>
                    <a:lstStyle/>
                    <a:p>
                      <a:r>
                        <a:rPr lang="el-GR" sz="1600" dirty="0" smtClean="0"/>
                        <a:t>⇃2-1</a:t>
                      </a:r>
                      <a:endParaRPr lang="el-GR" sz="1600" dirty="0"/>
                    </a:p>
                  </a:txBody>
                  <a:tcPr marT="45713" marB="45713"/>
                </a:tc>
                <a:tc>
                  <a:txBody>
                    <a:bodyPr/>
                    <a:lstStyle/>
                    <a:p>
                      <a:endParaRPr lang="el-GR" sz="1600" dirty="0"/>
                    </a:p>
                  </a:txBody>
                  <a:tcPr marT="45713" marB="45713"/>
                </a:tc>
              </a:tr>
              <a:tr h="275775">
                <a:tc>
                  <a:txBody>
                    <a:bodyPr/>
                    <a:lstStyle/>
                    <a:p>
                      <a:r>
                        <a:rPr lang="el-GR" sz="1600" dirty="0" smtClean="0"/>
                        <a:t>⇃2-2</a:t>
                      </a:r>
                      <a:endParaRPr lang="el-GR" sz="1600" dirty="0"/>
                    </a:p>
                  </a:txBody>
                  <a:tcPr marT="45713" marB="45713"/>
                </a:tc>
                <a:tc>
                  <a:txBody>
                    <a:bodyPr/>
                    <a:lstStyle/>
                    <a:p>
                      <a:endParaRPr lang="el-GR" sz="1600" dirty="0"/>
                    </a:p>
                  </a:txBody>
                  <a:tcPr marT="45713" marB="45713"/>
                </a:tc>
              </a:tr>
              <a:tr h="275775">
                <a:tc>
                  <a:txBody>
                    <a:bodyPr/>
                    <a:lstStyle/>
                    <a:p>
                      <a:r>
                        <a:rPr lang="el-GR" sz="1600" baseline="0" dirty="0" smtClean="0"/>
                        <a:t> α²</a:t>
                      </a:r>
                      <a:endParaRPr lang="el-GR" sz="1600" dirty="0"/>
                    </a:p>
                  </a:txBody>
                  <a:tcPr marT="45713" marB="45713"/>
                </a:tc>
                <a:tc>
                  <a:txBody>
                    <a:bodyPr/>
                    <a:lstStyle/>
                    <a:p>
                      <a:endParaRPr lang="el-GR" sz="1600" dirty="0"/>
                    </a:p>
                  </a:txBody>
                  <a:tcPr marT="45713" marB="45713"/>
                </a:tc>
              </a:tr>
              <a:tr h="275775">
                <a:tc>
                  <a:txBody>
                    <a:bodyPr/>
                    <a:lstStyle/>
                    <a:p>
                      <a:r>
                        <a:rPr lang="el-GR" sz="1600" dirty="0" smtClean="0"/>
                        <a:t>-(τ</a:t>
                      </a:r>
                      <a:r>
                        <a:rPr lang="el-GR" sz="1600" baseline="0" dirty="0" smtClean="0"/>
                        <a:t> + 1) ²</a:t>
                      </a:r>
                      <a:endParaRPr lang="el-GR" sz="1600" dirty="0"/>
                    </a:p>
                  </a:txBody>
                  <a:tcPr marT="45713" marB="45713"/>
                </a:tc>
                <a:tc>
                  <a:txBody>
                    <a:bodyPr/>
                    <a:lstStyle/>
                    <a:p>
                      <a:endParaRPr lang="el-GR" sz="1600" dirty="0"/>
                    </a:p>
                  </a:txBody>
                  <a:tcPr marT="45713" marB="45713"/>
                </a:tc>
              </a:tr>
            </a:tbl>
          </a:graphicData>
        </a:graphic>
      </p:graphicFrame>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ΕΠΙΛΟΓΕΣ ΤΟΥ ΚΑΘΗΓΗΤΗ ΓΙΑ ΤΗΝ ΑΠΟΛΥΤΗ ΤΙΜΗ ΤΟΥ α²</a:t>
            </a:r>
            <a:endParaRPr lang="el-GR" dirty="0"/>
          </a:p>
        </p:txBody>
      </p:sp>
      <p:graphicFrame>
        <p:nvGraphicFramePr>
          <p:cNvPr id="6" name="5 - Θέση περιεχομένου"/>
          <p:cNvGraphicFramePr>
            <a:graphicFrameLocks noGrp="1"/>
          </p:cNvGraphicFramePr>
          <p:nvPr>
            <p:ph sz="quarter" idx="1"/>
            <p:extLst>
              <p:ext uri="{D42A27DB-BD31-4B8C-83A1-F6EECF244321}">
                <p14:modId xmlns:p14="http://schemas.microsoft.com/office/powerpoint/2010/main" val="3955120837"/>
              </p:ext>
            </p:extLst>
          </p:nvPr>
        </p:nvGraphicFramePr>
        <p:xfrm>
          <a:off x="2627784" y="1988840"/>
          <a:ext cx="3671888" cy="2879725"/>
        </p:xfrm>
        <a:graphic>
          <a:graphicData uri="http://schemas.openxmlformats.org/drawingml/2006/table">
            <a:tbl>
              <a:tblPr firstRow="1" bandRow="1">
                <a:tableStyleId>{5C22544A-7EE6-4342-B048-85BDC9FD1C3A}</a:tableStyleId>
              </a:tblPr>
              <a:tblGrid>
                <a:gridCol w="3671888"/>
              </a:tblGrid>
              <a:tr h="575945">
                <a:tc>
                  <a:txBody>
                    <a:bodyPr/>
                    <a:lstStyle/>
                    <a:p>
                      <a:r>
                        <a:rPr lang="el-GR" sz="1800" dirty="0" smtClean="0"/>
                        <a:t>                             -α² </a:t>
                      </a:r>
                      <a:r>
                        <a:rPr lang="el-GR" sz="1800" baseline="0" dirty="0" smtClean="0"/>
                        <a:t>   </a:t>
                      </a:r>
                      <a:endParaRPr lang="el-GR" sz="2800" dirty="0"/>
                    </a:p>
                  </a:txBody>
                  <a:tcPr marL="91427" marR="91427" marT="45711" marB="45711"/>
                </a:tc>
              </a:tr>
              <a:tr h="575945">
                <a:tc>
                  <a:txBody>
                    <a:bodyPr/>
                    <a:lstStyle/>
                    <a:p>
                      <a:r>
                        <a:rPr lang="el-GR" sz="1800" dirty="0" smtClean="0"/>
                        <a:t>                            (-α)²</a:t>
                      </a:r>
                      <a:endParaRPr lang="el-GR" sz="1800" dirty="0"/>
                    </a:p>
                  </a:txBody>
                  <a:tcPr marL="91427" marR="91427" marT="45711" marB="45711"/>
                </a:tc>
              </a:tr>
              <a:tr h="575945">
                <a:tc>
                  <a:txBody>
                    <a:bodyPr/>
                    <a:lstStyle/>
                    <a:p>
                      <a:r>
                        <a:rPr lang="el-GR" sz="1800" dirty="0" smtClean="0"/>
                        <a:t>                           -(α²)</a:t>
                      </a:r>
                      <a:endParaRPr lang="el-GR" sz="1800" dirty="0"/>
                    </a:p>
                  </a:txBody>
                  <a:tcPr marL="91427" marR="91427" marT="45711" marB="45711"/>
                </a:tc>
              </a:tr>
              <a:tr h="575945">
                <a:tc>
                  <a:txBody>
                    <a:bodyPr/>
                    <a:lstStyle/>
                    <a:p>
                      <a:r>
                        <a:rPr lang="el-GR" sz="1800" dirty="0" smtClean="0"/>
                        <a:t>                           -(-α)²</a:t>
                      </a:r>
                      <a:endParaRPr lang="el-GR" sz="1800" dirty="0"/>
                    </a:p>
                  </a:txBody>
                  <a:tcPr marL="91427" marR="91427" marT="45711" marB="45711"/>
                </a:tc>
              </a:tr>
              <a:tr h="575945">
                <a:tc>
                  <a:txBody>
                    <a:bodyPr/>
                    <a:lstStyle/>
                    <a:p>
                      <a:r>
                        <a:rPr lang="el-GR" sz="1800" dirty="0" smtClean="0"/>
                        <a:t>                               α²</a:t>
                      </a:r>
                      <a:endParaRPr lang="el-GR" sz="1800" dirty="0"/>
                    </a:p>
                  </a:txBody>
                  <a:tcPr marL="91427" marR="91427" marT="45711" marB="45711"/>
                </a:tc>
              </a:tr>
            </a:tbl>
          </a:graphicData>
        </a:graphic>
      </p:graphicFrame>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ΕΠΙΛΟΓΕΣ ΤΟΥ ΚΑΘΗΓΗΤΗ ΓΙΑ ΤΗΝ ΑΠΟΛΥΤΗ </a:t>
            </a:r>
            <a:r>
              <a:rPr lang="el-GR" dirty="0" smtClean="0"/>
              <a:t>ΤΙΜΗ (1/2)</a:t>
            </a:r>
            <a:endParaRPr lang="el-GR" dirty="0"/>
          </a:p>
        </p:txBody>
      </p:sp>
      <p:sp>
        <p:nvSpPr>
          <p:cNvPr id="3" name="Θέση περιεχομένου 2"/>
          <p:cNvSpPr>
            <a:spLocks noGrp="1"/>
          </p:cNvSpPr>
          <p:nvPr>
            <p:ph idx="1"/>
          </p:nvPr>
        </p:nvSpPr>
        <p:spPr/>
        <p:txBody>
          <a:bodyPr>
            <a:normAutofit/>
          </a:bodyPr>
          <a:lstStyle/>
          <a:p>
            <a:pPr>
              <a:buFont typeface="Wingdings 2" panose="05020102010507070707" pitchFamily="18" charset="2"/>
              <a:buNone/>
            </a:pPr>
            <a:r>
              <a:rPr lang="el-GR" altLang="el-GR" sz="2800" dirty="0" smtClean="0"/>
              <a:t>ΝΑ ΣΥΜΠΛΗΡΩΘΕΙ Ο ΠΙΝΑΚΑΣ</a:t>
            </a:r>
            <a:endParaRPr lang="el-GR" altLang="el-GR" sz="2800" dirty="0"/>
          </a:p>
        </p:txBody>
      </p:sp>
      <p:graphicFrame>
        <p:nvGraphicFramePr>
          <p:cNvPr id="4" name="3 - Πίνακας"/>
          <p:cNvGraphicFramePr>
            <a:graphicFrameLocks noGrp="1"/>
          </p:cNvGraphicFramePr>
          <p:nvPr>
            <p:extLst>
              <p:ext uri="{D42A27DB-BD31-4B8C-83A1-F6EECF244321}">
                <p14:modId xmlns:p14="http://schemas.microsoft.com/office/powerpoint/2010/main" val="29887721"/>
              </p:ext>
            </p:extLst>
          </p:nvPr>
        </p:nvGraphicFramePr>
        <p:xfrm>
          <a:off x="1619672" y="2420888"/>
          <a:ext cx="6096000" cy="3455990"/>
        </p:xfrm>
        <a:graphic>
          <a:graphicData uri="http://schemas.openxmlformats.org/drawingml/2006/table">
            <a:tbl>
              <a:tblPr firstRow="1" bandRow="1">
                <a:tableStyleId>{5C22544A-7EE6-4342-B048-85BDC9FD1C3A}</a:tableStyleId>
              </a:tblPr>
              <a:tblGrid>
                <a:gridCol w="3048000"/>
                <a:gridCol w="3048000"/>
              </a:tblGrid>
              <a:tr h="691198">
                <a:tc>
                  <a:txBody>
                    <a:bodyPr/>
                    <a:lstStyle/>
                    <a:p>
                      <a:r>
                        <a:rPr lang="el-GR" sz="1800" dirty="0" smtClean="0"/>
                        <a:t>                          Χ</a:t>
                      </a:r>
                      <a:endParaRPr lang="el-GR" sz="1800" dirty="0"/>
                    </a:p>
                  </a:txBody>
                  <a:tcPr marT="45715" marB="45715"/>
                </a:tc>
                <a:tc>
                  <a:txBody>
                    <a:bodyPr/>
                    <a:lstStyle/>
                    <a:p>
                      <a:r>
                        <a:rPr lang="el-GR" sz="1800" dirty="0" smtClean="0"/>
                        <a:t>                      Ι χ Ι</a:t>
                      </a:r>
                      <a:endParaRPr lang="el-GR" sz="1800" dirty="0"/>
                    </a:p>
                  </a:txBody>
                  <a:tcPr marT="45715" marB="45715"/>
                </a:tc>
              </a:tr>
              <a:tr h="691198">
                <a:tc>
                  <a:txBody>
                    <a:bodyPr/>
                    <a:lstStyle/>
                    <a:p>
                      <a:r>
                        <a:rPr lang="el-GR" sz="1800" dirty="0" smtClean="0"/>
                        <a:t>2</a:t>
                      </a:r>
                      <a:endParaRPr lang="el-GR" sz="1800" dirty="0"/>
                    </a:p>
                  </a:txBody>
                  <a:tcPr marT="45715" marB="45715"/>
                </a:tc>
                <a:tc>
                  <a:txBody>
                    <a:bodyPr/>
                    <a:lstStyle/>
                    <a:p>
                      <a:endParaRPr lang="el-GR" sz="1800" dirty="0"/>
                    </a:p>
                  </a:txBody>
                  <a:tcPr marT="45715" marB="45715"/>
                </a:tc>
              </a:tr>
              <a:tr h="691198">
                <a:tc>
                  <a:txBody>
                    <a:bodyPr/>
                    <a:lstStyle/>
                    <a:p>
                      <a:r>
                        <a:rPr lang="el-GR" sz="1800" dirty="0" smtClean="0"/>
                        <a:t>-11</a:t>
                      </a:r>
                      <a:endParaRPr lang="el-GR" sz="1800" dirty="0"/>
                    </a:p>
                  </a:txBody>
                  <a:tcPr marT="45715" marB="45715"/>
                </a:tc>
                <a:tc>
                  <a:txBody>
                    <a:bodyPr/>
                    <a:lstStyle/>
                    <a:p>
                      <a:endParaRPr lang="el-GR" sz="1800" dirty="0"/>
                    </a:p>
                  </a:txBody>
                  <a:tcPr marT="45715" marB="45715"/>
                </a:tc>
              </a:tr>
              <a:tr h="691198">
                <a:tc>
                  <a:txBody>
                    <a:bodyPr/>
                    <a:lstStyle/>
                    <a:p>
                      <a:r>
                        <a:rPr lang="el-GR" sz="1800" dirty="0" smtClean="0"/>
                        <a:t>⇃3-3</a:t>
                      </a:r>
                      <a:endParaRPr lang="el-GR" sz="1800" dirty="0"/>
                    </a:p>
                  </a:txBody>
                  <a:tcPr marT="45715" marB="45715"/>
                </a:tc>
                <a:tc>
                  <a:txBody>
                    <a:bodyPr/>
                    <a:lstStyle/>
                    <a:p>
                      <a:endParaRPr lang="el-GR" sz="1800" dirty="0"/>
                    </a:p>
                  </a:txBody>
                  <a:tcPr marT="45715" marB="45715"/>
                </a:tc>
              </a:tr>
              <a:tr h="691198">
                <a:tc>
                  <a:txBody>
                    <a:bodyPr/>
                    <a:lstStyle/>
                    <a:p>
                      <a:r>
                        <a:rPr lang="el-GR" sz="1800" dirty="0" smtClean="0"/>
                        <a:t>1-2²²³³</a:t>
                      </a:r>
                      <a:endParaRPr lang="el-GR" sz="1800" dirty="0"/>
                    </a:p>
                  </a:txBody>
                  <a:tcPr marT="45715" marB="45715"/>
                </a:tc>
                <a:tc>
                  <a:txBody>
                    <a:bodyPr/>
                    <a:lstStyle/>
                    <a:p>
                      <a:endParaRPr lang="el-GR" sz="1800" dirty="0"/>
                    </a:p>
                  </a:txBody>
                  <a:tcPr marT="45715" marB="45715"/>
                </a:tc>
              </a:tr>
            </a:tbl>
          </a:graphicData>
        </a:graphic>
      </p:graphicFrame>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ΕΠΙΛΟΓΕΣ ΤΟΥ ΚΑΘΗΓΗΤΗ ΓΙΑ ΤΗΝ ΑΠΟΛΥΤΗ </a:t>
            </a:r>
            <a:r>
              <a:rPr lang="el-GR" dirty="0" smtClean="0"/>
              <a:t>ΤΙΜΗ (2/2)</a:t>
            </a:r>
            <a:endParaRPr lang="el-GR" dirty="0"/>
          </a:p>
        </p:txBody>
      </p:sp>
      <p:sp>
        <p:nvSpPr>
          <p:cNvPr id="5" name="Θέση περιεχομένου 4"/>
          <p:cNvSpPr>
            <a:spLocks noGrp="1"/>
          </p:cNvSpPr>
          <p:nvPr>
            <p:ph idx="1"/>
          </p:nvPr>
        </p:nvSpPr>
        <p:spPr/>
        <p:txBody>
          <a:bodyPr>
            <a:noAutofit/>
          </a:bodyPr>
          <a:lstStyle/>
          <a:p>
            <a:pPr>
              <a:buFont typeface="Wingdings 2" panose="05020102010507070707" pitchFamily="18" charset="2"/>
              <a:buNone/>
            </a:pPr>
            <a:r>
              <a:rPr lang="en-US" altLang="el-GR" sz="2400" b="1" dirty="0" smtClean="0">
                <a:solidFill>
                  <a:schemeClr val="accent1"/>
                </a:solidFill>
              </a:rPr>
              <a:t>3</a:t>
            </a:r>
            <a:r>
              <a:rPr lang="el-GR" altLang="el-GR" sz="2400" b="1" dirty="0" smtClean="0">
                <a:solidFill>
                  <a:schemeClr val="accent1"/>
                </a:solidFill>
              </a:rPr>
              <a:t>)</a:t>
            </a:r>
            <a:r>
              <a:rPr lang="el-GR" altLang="el-GR" sz="2400" dirty="0" smtClean="0"/>
              <a:t> ΝΑ ΣΥΜΠΛΗΡΩΣΕΤΕ ΤΙΣ ΙΣΟΤΗΤΕΣ</a:t>
            </a:r>
          </a:p>
          <a:p>
            <a:pPr>
              <a:buFont typeface="Wingdings 2" panose="05020102010507070707" pitchFamily="18" charset="2"/>
              <a:buNone/>
            </a:pPr>
            <a:r>
              <a:rPr lang="el-GR" altLang="el-GR" sz="2400" dirty="0"/>
              <a:t>α) Ι -2/3 Ι =</a:t>
            </a:r>
          </a:p>
          <a:p>
            <a:pPr>
              <a:buFont typeface="Wingdings 2" panose="05020102010507070707" pitchFamily="18" charset="2"/>
              <a:buNone/>
            </a:pPr>
            <a:r>
              <a:rPr lang="el-GR" altLang="el-GR" sz="2400" dirty="0"/>
              <a:t>β) ( -2/3 ) =</a:t>
            </a:r>
          </a:p>
          <a:p>
            <a:pPr>
              <a:buFont typeface="Wingdings 2" panose="05020102010507070707" pitchFamily="18" charset="2"/>
              <a:buNone/>
            </a:pPr>
            <a:r>
              <a:rPr lang="el-GR" altLang="el-GR" sz="2400" dirty="0"/>
              <a:t>γ) Ι ⇃5-3 Ι =</a:t>
            </a:r>
          </a:p>
          <a:p>
            <a:pPr>
              <a:buFont typeface="Wingdings 2" panose="05020102010507070707" pitchFamily="18" charset="2"/>
              <a:buNone/>
            </a:pPr>
            <a:r>
              <a:rPr lang="el-GR" altLang="el-GR" sz="2400" dirty="0"/>
              <a:t>δ) 1- Ι – 5 Ι =</a:t>
            </a:r>
          </a:p>
          <a:p>
            <a:pPr>
              <a:buFont typeface="Wingdings 2" panose="05020102010507070707" pitchFamily="18" charset="2"/>
              <a:buNone/>
            </a:pPr>
            <a:r>
              <a:rPr lang="el-GR" altLang="el-GR" sz="2400" dirty="0"/>
              <a:t>ε) 1 – ( - 5 ) =</a:t>
            </a:r>
          </a:p>
          <a:p>
            <a:pPr>
              <a:buFont typeface="Wingdings 2" panose="05020102010507070707" pitchFamily="18" charset="2"/>
              <a:buNone/>
            </a:pPr>
            <a:endParaRPr lang="el-GR" alt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1638</TotalTime>
  <Words>1739</Words>
  <Application>Microsoft Office PowerPoint</Application>
  <PresentationFormat>Προβολή στην οθόνη (4:3)</PresentationFormat>
  <Paragraphs>251</Paragraphs>
  <Slides>31</Slides>
  <Notes>30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31</vt:i4>
      </vt:variant>
    </vt:vector>
  </HeadingPairs>
  <TitlesOfParts>
    <vt:vector size="37" baseType="lpstr">
      <vt:lpstr>ＭＳ Ｐゴシック</vt:lpstr>
      <vt:lpstr>Arial</vt:lpstr>
      <vt:lpstr>Calibri</vt:lpstr>
      <vt:lpstr>Wingdings</vt:lpstr>
      <vt:lpstr>Wingdings 2</vt:lpstr>
      <vt:lpstr>Θέμα του Office</vt:lpstr>
      <vt:lpstr>Πρακτική Άσκηση σε σχολεία της δευτεροβάθμιας εκπαίδευσης</vt:lpstr>
      <vt:lpstr>Πρακτική Άσκηση σε σχολεία της δευτεροβάθμιας εκπαίδευσης</vt:lpstr>
      <vt:lpstr>ΠΕΡΙΕΧΟΜΕΝΑ</vt:lpstr>
      <vt:lpstr>ΣΗΜΕΙΩΣΗ</vt:lpstr>
      <vt:lpstr>ΠΑΡΑΔΕΙΓΜΑΤΑ ΠΡΟΣ ΑΝΑΚΑΛΥΨΗ ΤΟΥ ΟΡΙΣΜΟΥ (1/2)</vt:lpstr>
      <vt:lpstr>ΠΑΡΑΔΕΙΓΜΑΤΑ ΠΡΟΣ ΕΦΑΡΜΟΓΗ ΤΟΥ ΟΡΙΣΜΟΥ (2/2)</vt:lpstr>
      <vt:lpstr>ΕΠΙΛΟΓΕΣ ΤΟΥ ΚΑΘΗΓΗΤΗ ΓΙΑ ΤΗΝ ΑΠΟΛΥΤΗ ΤΙΜΗ ΤΟΥ α²</vt:lpstr>
      <vt:lpstr>ΕΠΙΛΟΓΕΣ ΤΟΥ ΚΑΘΗΓΗΤΗ ΓΙΑ ΤΗΝ ΑΠΟΛΥΤΗ ΤΙΜΗ (1/2)</vt:lpstr>
      <vt:lpstr>ΕΠΙΛΟΓΕΣ ΤΟΥ ΚΑΘΗΓΗΤΗ ΓΙΑ ΤΗΝ ΑΠΟΛΥΤΗ ΤΙΜΗ (2/2)</vt:lpstr>
      <vt:lpstr>ΠΑΡΑΔΕΙΓΜΑΤΑ ΠΡΟΣ ΚΑΤΑΝΟΗΣΗ ΤΟΥ ΟΡΙΣΜΟΥ (1/2)</vt:lpstr>
      <vt:lpstr>ΠΑΡΑΔΕΙΓΜΑΤΑ ΠΡΟΣ ΚΑΤΑΝΟΗΣΗ ΤΟΥ ΟΡΙΣΜΟΥ (2/2)</vt:lpstr>
      <vt:lpstr>Η χρήση μαθηματικού παραδείγματος</vt:lpstr>
      <vt:lpstr>Μορφές παραδειγμάτων</vt:lpstr>
      <vt:lpstr>Τα χαρακτηριστικά των αντιπαραδειγμάτων (1/3)</vt:lpstr>
      <vt:lpstr>Τα χαρακτηριστικά των αντιπαραδειγμάτων (2/3)</vt:lpstr>
      <vt:lpstr>Τα χαρακτηριστικά των αντιπαραδειγμάτων (3/3)</vt:lpstr>
      <vt:lpstr>Χαρακτηρισμοί των παραδειγμάτων</vt:lpstr>
      <vt:lpstr>Χρήση παραδειγμάτων στη σχολική τάξη</vt:lpstr>
      <vt:lpstr>Τα παραδείγματα μπορούν να έχουν μαθηματικές ανακρίβειες:</vt:lpstr>
      <vt:lpstr>Τα δύο κύρια είδη παραδειγμάτων είναι: (1/2) </vt:lpstr>
      <vt:lpstr>Τα δύο κύρια είδη παραδειγμάτων είναι: (2/2) </vt:lpstr>
      <vt:lpstr>Λειτουργία παραδειγμάτων στην τάξη (1/4)</vt:lpstr>
      <vt:lpstr>Λειτουργία παραδειγμάτων στην τάξη (2/4)</vt:lpstr>
      <vt:lpstr>Λειτουργία παραδειγμάτων στην τάξη (3/4)</vt:lpstr>
      <vt:lpstr>Λειτουργία παραδειγμάτων στην τάξη (4/4)</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185</cp:revision>
  <dcterms:created xsi:type="dcterms:W3CDTF">2012-09-06T09:03:05Z</dcterms:created>
  <dcterms:modified xsi:type="dcterms:W3CDTF">2015-07-13T14:02:03Z</dcterms:modified>
</cp:coreProperties>
</file>