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5.xml" ContentType="application/vnd.openxmlformats-officedocument.presentationml.notesSlide+xml"/>
  <Override PartName="/ppt/embeddings/oleObject6.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1" r:id="rId2"/>
    <p:sldId id="302" r:id="rId3"/>
    <p:sldId id="266"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7" r:id="rId20"/>
    <p:sldId id="328" r:id="rId21"/>
    <p:sldId id="329" r:id="rId22"/>
    <p:sldId id="330" r:id="rId23"/>
    <p:sldId id="331" r:id="rId24"/>
    <p:sldId id="303" r:id="rId25"/>
    <p:sldId id="290" r:id="rId26"/>
    <p:sldId id="295" r:id="rId27"/>
    <p:sldId id="304" r:id="rId28"/>
    <p:sldId id="305" r:id="rId29"/>
    <p:sldId id="291" r:id="rId30"/>
    <p:sldId id="294" r:id="rId31"/>
    <p:sldId id="306" r:id="rId32"/>
    <p:sldId id="307" r:id="rId33"/>
    <p:sldId id="332" r:id="rId34"/>
    <p:sldId id="30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266"/>
            <p14:sldId id="311"/>
            <p14:sldId id="312"/>
            <p14:sldId id="313"/>
            <p14:sldId id="314"/>
            <p14:sldId id="315"/>
            <p14:sldId id="316"/>
            <p14:sldId id="317"/>
            <p14:sldId id="318"/>
            <p14:sldId id="319"/>
            <p14:sldId id="320"/>
            <p14:sldId id="321"/>
            <p14:sldId id="322"/>
            <p14:sldId id="323"/>
            <p14:sldId id="324"/>
            <p14:sldId id="325"/>
            <p14:sldId id="327"/>
            <p14:sldId id="328"/>
            <p14:sldId id="329"/>
            <p14:sldId id="330"/>
            <p14:sldId id="331"/>
            <p14:sldId id="303"/>
            <p14:sldId id="290"/>
            <p14:sldId id="295"/>
            <p14:sldId id="304"/>
            <p14:sldId id="305"/>
            <p14:sldId id="291"/>
            <p14:sldId id="294"/>
          </p14:sldIdLst>
        </p14:section>
        <p14:section name="Untitled Section" id="{0F1CB131-A6BD-43D0-B8D4-1F27CEF7A05E}">
          <p14:sldIdLst>
            <p14:sldId id="306"/>
            <p14:sldId id="307"/>
            <p14:sldId id="332"/>
            <p14:sldId id="30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75" d="100"/>
          <a:sy n="75" d="100"/>
        </p:scale>
        <p:origin x="-2224"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emf"/><Relationship Id="rId3"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18508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bin"/><Relationship Id="rId5" Type="http://schemas.openxmlformats.org/officeDocument/2006/relationships/image" Target="../media/image14.wmf"/><Relationship Id="rId6" Type="http://schemas.openxmlformats.org/officeDocument/2006/relationships/oleObject" Target="../embeddings/oleObject4.bin"/><Relationship Id="rId7" Type="http://schemas.openxmlformats.org/officeDocument/2006/relationships/package" Target="../embeddings/Microsoft_Word_Document1.docx"/><Relationship Id="rId8" Type="http://schemas.openxmlformats.org/officeDocument/2006/relationships/image" Target="../media/image15.emf"/><Relationship Id="rId9" Type="http://schemas.openxmlformats.org/officeDocument/2006/relationships/oleObject" Target="../embeddings/oleObject5.bin"/><Relationship Id="rId10"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6.bin"/><Relationship Id="rId5" Type="http://schemas.openxmlformats.org/officeDocument/2006/relationships/package" Target="../embeddings/Microsoft_Word_Document2.docx"/><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7.bin"/><Relationship Id="rId5" Type="http://schemas.openxmlformats.org/officeDocument/2006/relationships/image" Target="../media/image21.wmf"/><Relationship Id="rId6" Type="http://schemas.openxmlformats.org/officeDocument/2006/relationships/oleObject" Target="../embeddings/oleObject8.bin"/><Relationship Id="rId7" Type="http://schemas.openxmlformats.org/officeDocument/2006/relationships/image" Target="../media/image2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20267096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7500" lnSpcReduction="20000"/>
          </a:bodyPr>
          <a:lstStyle/>
          <a:p>
            <a:r>
              <a:rPr lang="el-GR" sz="2800" b="1" dirty="0"/>
              <a:t>Προσδόκιμο επιβίωσης και </a:t>
            </a:r>
            <a:r>
              <a:rPr lang="el-GR" sz="2800" b="1" dirty="0" smtClean="0"/>
              <a:t>αστικοποίηση</a:t>
            </a:r>
          </a:p>
          <a:p>
            <a:endParaRPr lang="el-GR" sz="2800" b="1" dirty="0"/>
          </a:p>
          <a:p>
            <a:r>
              <a:rPr lang="el-GR" sz="2800" b="1" dirty="0"/>
              <a:t>Μορφή </a:t>
            </a:r>
            <a:r>
              <a:rPr lang="el-GR" sz="2800" b="1" dirty="0" smtClean="0"/>
              <a:t>σχέσης: </a:t>
            </a:r>
            <a:r>
              <a:rPr lang="el-GR" sz="2800" dirty="0"/>
              <a:t>Γ</a:t>
            </a:r>
            <a:r>
              <a:rPr lang="el-GR" sz="2800" dirty="0" smtClean="0"/>
              <a:t>ραμμική</a:t>
            </a:r>
            <a:endParaRPr lang="el-GR" sz="2800" dirty="0"/>
          </a:p>
          <a:p>
            <a:r>
              <a:rPr lang="el-GR" sz="2800" b="1" dirty="0"/>
              <a:t>Κατεύθυνση: </a:t>
            </a:r>
            <a:r>
              <a:rPr lang="el-GR" sz="2800" dirty="0" smtClean="0"/>
              <a:t>Θετική</a:t>
            </a:r>
          </a:p>
          <a:p>
            <a:r>
              <a:rPr lang="el-GR" sz="2800" b="1" dirty="0" smtClean="0"/>
              <a:t>Ένταση</a:t>
            </a:r>
            <a:r>
              <a:rPr lang="el-GR" sz="2800" b="1" dirty="0"/>
              <a:t>: </a:t>
            </a:r>
            <a:r>
              <a:rPr lang="el-GR" sz="2800" dirty="0" smtClean="0"/>
              <a:t>Ισχυρή</a:t>
            </a:r>
          </a:p>
          <a:p>
            <a:endParaRPr lang="el-GR" sz="2800" dirty="0"/>
          </a:p>
          <a:p>
            <a:r>
              <a:rPr lang="el-GR" sz="2800" dirty="0"/>
              <a:t>Καθώς το ποσοστό αστικοποίησης αυξάνει το προσδόκιμο επιβίωσης </a:t>
            </a:r>
            <a:r>
              <a:rPr lang="el-GR" sz="2800" dirty="0" smtClean="0"/>
              <a:t>αυξάνει.</a:t>
            </a:r>
            <a:endParaRPr lang="el-GR" sz="2800" dirty="0"/>
          </a:p>
        </p:txBody>
      </p:sp>
      <p:sp>
        <p:nvSpPr>
          <p:cNvPr id="5" name="Τίτλος 4"/>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(7 </a:t>
            </a:r>
            <a:r>
              <a:rPr lang="el-GR" dirty="0"/>
              <a:t>από 20)</a:t>
            </a:r>
          </a:p>
        </p:txBody>
      </p:sp>
      <p:pic>
        <p:nvPicPr>
          <p:cNvPr id="6" name="Content Placeholder 5" descr="Εικόνα γραφικής παράστασης ποσοστού αστικοποίησης της χώρας προς προσδόκιμα έτη επιβίωσης"/>
          <p:cNvPicPr>
            <a:picLocks noGrp="1" noChangeAspect="1"/>
          </p:cNvPicPr>
          <p:nvPr>
            <p:ph idx="1"/>
          </p:nvPr>
        </p:nvPicPr>
        <p:blipFill>
          <a:blip r:embed="rId3">
            <a:extLst>
              <a:ext uri="{28A0092B-C50C-407E-A947-70E740481C1C}">
                <a14:useLocalDpi xmlns:a14="http://schemas.microsoft.com/office/drawing/2010/main" val="0"/>
              </a:ext>
            </a:extLst>
          </a:blip>
          <a:srcRect t="-3213" b="-3213"/>
          <a:stretch>
            <a:fillRect/>
          </a:stretch>
        </p:blipFill>
        <p:spPr/>
      </p:pic>
      <p:sp>
        <p:nvSpPr>
          <p:cNvPr id="14" name="9 - TextBox"/>
          <p:cNvSpPr txBox="1"/>
          <p:nvPr/>
        </p:nvSpPr>
        <p:spPr>
          <a:xfrm>
            <a:off x="4211960" y="2204864"/>
            <a:ext cx="461665" cy="2775213"/>
          </a:xfrm>
          <a:prstGeom prst="rect">
            <a:avLst/>
          </a:prstGeom>
          <a:solidFill>
            <a:schemeClr val="bg1"/>
          </a:solidFill>
        </p:spPr>
        <p:txBody>
          <a:bodyPr vert="vert270" wrap="square" rtlCol="0">
            <a:spAutoFit/>
          </a:bodyPr>
          <a:lstStyle/>
          <a:p>
            <a:r>
              <a:rPr lang="el-GR" sz="1800" dirty="0" smtClean="0"/>
              <a:t>Προσδόκιμο επιβίωσης (έτη)</a:t>
            </a:r>
            <a:endParaRPr lang="el-GR" sz="1800" dirty="0"/>
          </a:p>
        </p:txBody>
      </p:sp>
      <p:cxnSp>
        <p:nvCxnSpPr>
          <p:cNvPr id="21" name="11 - Ευθύγραμμο βέλος σύνδεσης"/>
          <p:cNvCxnSpPr/>
          <p:nvPr/>
        </p:nvCxnSpPr>
        <p:spPr>
          <a:xfrm>
            <a:off x="3131840" y="3429000"/>
            <a:ext cx="2448272" cy="504056"/>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10 - TextBox"/>
          <p:cNvSpPr txBox="1"/>
          <p:nvPr/>
        </p:nvSpPr>
        <p:spPr>
          <a:xfrm>
            <a:off x="4283968" y="5867980"/>
            <a:ext cx="3672408" cy="369332"/>
          </a:xfrm>
          <a:prstGeom prst="rect">
            <a:avLst/>
          </a:prstGeom>
          <a:solidFill>
            <a:schemeClr val="bg1"/>
          </a:solidFill>
        </p:spPr>
        <p:txBody>
          <a:bodyPr wrap="square" rtlCol="0">
            <a:spAutoFit/>
          </a:bodyPr>
          <a:lstStyle/>
          <a:p>
            <a:r>
              <a:rPr lang="el-GR" sz="1800" dirty="0" smtClean="0"/>
              <a:t>Ποσοστό αστικοποίησης της χώρας</a:t>
            </a:r>
            <a:endParaRPr lang="el-GR" sz="2000" dirty="0"/>
          </a:p>
        </p:txBody>
      </p:sp>
    </p:spTree>
    <p:extLst>
      <p:ext uri="{BB962C8B-B14F-4D97-AF65-F5344CB8AC3E}">
        <p14:creationId xmlns:p14="http://schemas.microsoft.com/office/powerpoint/2010/main" val="28858243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800" b="1" dirty="0"/>
              <a:t>Απόλυτη γραμμική </a:t>
            </a:r>
            <a:r>
              <a:rPr lang="el-GR" sz="2800" b="1" dirty="0" smtClean="0"/>
              <a:t>συσχέτιση</a:t>
            </a:r>
          </a:p>
          <a:p>
            <a:endParaRPr lang="el-GR" sz="2800" b="1" dirty="0"/>
          </a:p>
          <a:p>
            <a:r>
              <a:rPr lang="el-GR" sz="2800" dirty="0"/>
              <a:t>Όλα τα άτομα βρίσκονται πάνω </a:t>
            </a:r>
            <a:r>
              <a:rPr lang="el-GR" sz="2800" dirty="0" smtClean="0"/>
              <a:t>στην </a:t>
            </a:r>
            <a:r>
              <a:rPr lang="el-GR" sz="2800" dirty="0"/>
              <a:t>ευθεία γραμμή που προσομοιώνει το «νέφος» των </a:t>
            </a:r>
            <a:r>
              <a:rPr lang="el-GR" sz="2800" dirty="0" smtClean="0"/>
              <a:t>ατόμων.</a:t>
            </a:r>
            <a:endParaRPr lang="el-GR" sz="2800" b="1" dirty="0" smtClean="0"/>
          </a:p>
        </p:txBody>
      </p:sp>
      <p:sp>
        <p:nvSpPr>
          <p:cNvPr id="5" name="Τίτλος 4"/>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(8 </a:t>
            </a:r>
            <a:r>
              <a:rPr lang="el-GR" dirty="0"/>
              <a:t>από 20)</a:t>
            </a:r>
          </a:p>
        </p:txBody>
      </p:sp>
      <p:pic>
        <p:nvPicPr>
          <p:cNvPr id="4" name="Content Placeholder 3" descr="Εικόνα γραφικής παράστασης θετικής συσχέτισης"/>
          <p:cNvPicPr>
            <a:picLocks noGrp="1" noChangeAspect="1"/>
          </p:cNvPicPr>
          <p:nvPr>
            <p:ph idx="1"/>
          </p:nvPr>
        </p:nvPicPr>
        <p:blipFill>
          <a:blip r:embed="rId3">
            <a:extLst>
              <a:ext uri="{28A0092B-C50C-407E-A947-70E740481C1C}">
                <a14:useLocalDpi xmlns:a14="http://schemas.microsoft.com/office/drawing/2010/main" val="0"/>
              </a:ext>
            </a:extLst>
          </a:blip>
          <a:srcRect l="-5460" r="-5460"/>
          <a:stretch>
            <a:fillRect/>
          </a:stretch>
        </p:blipFill>
        <p:spPr/>
      </p:pic>
      <p:cxnSp>
        <p:nvCxnSpPr>
          <p:cNvPr id="7" name="11 - Ευθύγραμμο βέλος σύνδεσης"/>
          <p:cNvCxnSpPr/>
          <p:nvPr/>
        </p:nvCxnSpPr>
        <p:spPr>
          <a:xfrm flipV="1">
            <a:off x="2843808" y="4077072"/>
            <a:ext cx="2736304" cy="144016"/>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8499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800" b="1" dirty="0"/>
              <a:t>Απόλυτη γραμμική </a:t>
            </a:r>
            <a:r>
              <a:rPr lang="el-GR" sz="2800" b="1" dirty="0" smtClean="0"/>
              <a:t>συσχέτιση</a:t>
            </a:r>
          </a:p>
          <a:p>
            <a:endParaRPr lang="el-GR" sz="2800" b="1" dirty="0"/>
          </a:p>
          <a:p>
            <a:r>
              <a:rPr lang="el-GR" sz="2800" dirty="0"/>
              <a:t>Όλα τα άτομα βρίσκονται πάνω </a:t>
            </a:r>
            <a:r>
              <a:rPr lang="el-GR" sz="2800" dirty="0" smtClean="0"/>
              <a:t>στην </a:t>
            </a:r>
            <a:r>
              <a:rPr lang="el-GR" sz="2800" dirty="0"/>
              <a:t>ευθεία γραμμή που προσομοιώνει το «νέφος» των </a:t>
            </a:r>
            <a:r>
              <a:rPr lang="el-GR" sz="2800" dirty="0" smtClean="0"/>
              <a:t>ατόμων.</a:t>
            </a:r>
            <a:endParaRPr lang="el-GR" sz="2800" b="1" dirty="0" smtClean="0"/>
          </a:p>
        </p:txBody>
      </p:sp>
      <p:sp>
        <p:nvSpPr>
          <p:cNvPr id="5" name="Τίτλος 4"/>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(9 </a:t>
            </a:r>
            <a:r>
              <a:rPr lang="el-GR" dirty="0"/>
              <a:t>από 20)</a:t>
            </a:r>
          </a:p>
        </p:txBody>
      </p:sp>
      <p:pic>
        <p:nvPicPr>
          <p:cNvPr id="6" name="Content Placeholder 5" descr="Εικόνα γραφικής παράστασης αρνητικής συσχέτισης"/>
          <p:cNvPicPr>
            <a:picLocks noGrp="1" noChangeAspect="1"/>
          </p:cNvPicPr>
          <p:nvPr>
            <p:ph idx="1"/>
          </p:nvPr>
        </p:nvPicPr>
        <p:blipFill>
          <a:blip r:embed="rId3">
            <a:extLst>
              <a:ext uri="{28A0092B-C50C-407E-A947-70E740481C1C}">
                <a14:useLocalDpi xmlns:a14="http://schemas.microsoft.com/office/drawing/2010/main" val="0"/>
              </a:ext>
            </a:extLst>
          </a:blip>
          <a:srcRect l="-5349" r="-5349"/>
          <a:stretch>
            <a:fillRect/>
          </a:stretch>
        </p:blipFill>
        <p:spPr/>
      </p:pic>
      <p:cxnSp>
        <p:nvCxnSpPr>
          <p:cNvPr id="7" name="11 - Ευθύγραμμο βέλος σύνδεσης"/>
          <p:cNvCxnSpPr/>
          <p:nvPr/>
        </p:nvCxnSpPr>
        <p:spPr>
          <a:xfrm flipV="1">
            <a:off x="2843808" y="4077072"/>
            <a:ext cx="2736304" cy="144016"/>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0481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Διαγράμματα </a:t>
            </a:r>
            <a:r>
              <a:rPr lang="el-GR" sz="2400" dirty="0" smtClean="0"/>
              <a:t>σκεδασμού</a:t>
            </a:r>
            <a:endParaRPr lang="el-GR" sz="2400" dirty="0"/>
          </a:p>
        </p:txBody>
      </p:sp>
      <p:sp>
        <p:nvSpPr>
          <p:cNvPr id="6" name="Τίτλος 5"/>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(10 </a:t>
            </a:r>
            <a:r>
              <a:rPr lang="el-GR" dirty="0"/>
              <a:t>από 20)</a:t>
            </a:r>
          </a:p>
        </p:txBody>
      </p:sp>
      <p:pic>
        <p:nvPicPr>
          <p:cNvPr id="5" name="Picture Placeholder 4" descr="Εικόνα έξι διαγραμμάτων σκεδασμού"/>
          <p:cNvPicPr>
            <a:picLocks noGrp="1" noChangeAspect="1"/>
          </p:cNvPicPr>
          <p:nvPr>
            <p:ph type="pic" idx="1"/>
          </p:nvPr>
        </p:nvPicPr>
        <p:blipFill>
          <a:blip r:embed="rId3">
            <a:extLst>
              <a:ext uri="{28A0092B-C50C-407E-A947-70E740481C1C}">
                <a14:useLocalDpi xmlns:a14="http://schemas.microsoft.com/office/drawing/2010/main" val="0"/>
              </a:ext>
            </a:extLst>
          </a:blip>
          <a:srcRect l="-18838" r="-18838"/>
          <a:stretch>
            <a:fillRect/>
          </a:stretch>
        </p:blipFill>
        <p:spPr/>
      </p:pic>
    </p:spTree>
    <p:extLst>
      <p:ext uri="{BB962C8B-B14F-4D97-AF65-F5344CB8AC3E}">
        <p14:creationId xmlns:p14="http://schemas.microsoft.com/office/powerpoint/2010/main" val="39205379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11 </a:t>
            </a:r>
            <a:r>
              <a:rPr lang="el-GR" dirty="0"/>
              <a:t>από 20)</a:t>
            </a:r>
          </a:p>
        </p:txBody>
      </p:sp>
      <p:sp>
        <p:nvSpPr>
          <p:cNvPr id="3" name="Θέση περιεχομένου 2"/>
          <p:cNvSpPr>
            <a:spLocks noGrp="1"/>
          </p:cNvSpPr>
          <p:nvPr>
            <p:ph idx="1"/>
          </p:nvPr>
        </p:nvSpPr>
        <p:spPr/>
        <p:txBody>
          <a:bodyPr>
            <a:normAutofit/>
          </a:bodyPr>
          <a:lstStyle/>
          <a:p>
            <a:pPr marL="0" indent="0">
              <a:buNone/>
            </a:pPr>
            <a:r>
              <a:rPr lang="el-GR" sz="2000" b="1" dirty="0"/>
              <a:t>Υπολογισμός συντελεστή γραμμικής συσχέτισης (Pearson</a:t>
            </a:r>
            <a:r>
              <a:rPr lang="el-GR" sz="2000" b="1" dirty="0" smtClean="0"/>
              <a:t>):</a:t>
            </a:r>
          </a:p>
          <a:p>
            <a:pPr marL="0" indent="0">
              <a:buNone/>
            </a:pPr>
            <a:endParaRPr lang="el-GR" sz="2000" b="1" dirty="0"/>
          </a:p>
          <a:p>
            <a:pPr marL="0" indent="0">
              <a:buNone/>
            </a:pPr>
            <a:endParaRPr lang="el-GR" sz="2000" dirty="0"/>
          </a:p>
          <a:p>
            <a:pPr marL="0" indent="0">
              <a:buNone/>
            </a:pPr>
            <a:r>
              <a:rPr lang="el-GR" sz="2000" dirty="0" smtClean="0"/>
              <a:t>Ο </a:t>
            </a:r>
            <a:r>
              <a:rPr lang="el-GR" sz="2000" dirty="0"/>
              <a:t>Βαθμός συμμεταβολής εκφράζεται </a:t>
            </a:r>
            <a:r>
              <a:rPr lang="el-GR" sz="2000" dirty="0" smtClean="0"/>
              <a:t>από </a:t>
            </a:r>
            <a:r>
              <a:rPr lang="el-GR" sz="2000" b="1" dirty="0"/>
              <a:t>τ</a:t>
            </a:r>
            <a:r>
              <a:rPr lang="el-GR" sz="2000" b="1" dirty="0" smtClean="0"/>
              <a:t>ο </a:t>
            </a:r>
            <a:r>
              <a:rPr lang="el-GR" sz="2000" b="1" dirty="0"/>
              <a:t>άθροισμα των γινομένων των </a:t>
            </a:r>
            <a:r>
              <a:rPr lang="el-GR" sz="2000" b="1" dirty="0" smtClean="0"/>
              <a:t>αποκλίσεων:</a:t>
            </a:r>
          </a:p>
          <a:p>
            <a:pPr marL="0" indent="0">
              <a:buNone/>
            </a:pPr>
            <a:endParaRPr lang="el-GR" sz="2000" b="1" dirty="0"/>
          </a:p>
          <a:p>
            <a:pPr marL="0" indent="0">
              <a:buNone/>
            </a:pPr>
            <a:r>
              <a:rPr lang="el-GR" sz="2000" dirty="0"/>
              <a:t>και τα  SSX, SSY ως μέτρα της μεταβολής των μεταβλητών X και Y. </a:t>
            </a:r>
          </a:p>
          <a:p>
            <a:pPr marL="0" indent="0">
              <a:buNone/>
            </a:pPr>
            <a:endParaRPr lang="el-GR" sz="2400" b="1" dirty="0"/>
          </a:p>
        </p:txBody>
      </p:sp>
      <p:graphicFrame>
        <p:nvGraphicFramePr>
          <p:cNvPr id="4" name="Object 4"/>
          <p:cNvGraphicFramePr>
            <a:graphicFrameLocks noChangeAspect="1"/>
          </p:cNvGraphicFramePr>
          <p:nvPr>
            <p:extLst>
              <p:ext uri="{D42A27DB-BD31-4B8C-83A1-F6EECF244321}">
                <p14:modId xmlns:p14="http://schemas.microsoft.com/office/powerpoint/2010/main" val="1408230178"/>
              </p:ext>
            </p:extLst>
          </p:nvPr>
        </p:nvGraphicFramePr>
        <p:xfrm>
          <a:off x="1331640" y="2060848"/>
          <a:ext cx="5688632" cy="672979"/>
        </p:xfrm>
        <a:graphic>
          <a:graphicData uri="http://schemas.openxmlformats.org/presentationml/2006/ole">
            <mc:AlternateContent xmlns:mc="http://schemas.openxmlformats.org/markup-compatibility/2006">
              <mc:Choice xmlns:v="urn:schemas-microsoft-com:vml" Requires="v">
                <p:oleObj spid="_x0000_s6182" name="MathType Equation" r:id="rId4" imgW="2844800" imgH="419100" progId="Equation">
                  <p:embed/>
                </p:oleObj>
              </mc:Choice>
              <mc:Fallback>
                <p:oleObj name="MathType Equation" r:id="rId4" imgW="2844800" imgH="419100" progId="Equatio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060848"/>
                        <a:ext cx="5688632" cy="672979"/>
                      </a:xfrm>
                      <a:prstGeom prst="rect">
                        <a:avLst/>
                      </a:prstGeom>
                      <a:noFill/>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3643017379"/>
              </p:ext>
            </p:extLst>
          </p:nvPr>
        </p:nvGraphicFramePr>
        <p:xfrm>
          <a:off x="605358" y="3573016"/>
          <a:ext cx="7639050" cy="793750"/>
        </p:xfrm>
        <a:graphic>
          <a:graphicData uri="http://schemas.openxmlformats.org/presentationml/2006/ole">
            <mc:AlternateContent xmlns:mc="http://schemas.openxmlformats.org/markup-compatibility/2006">
              <mc:Choice xmlns:v="urn:schemas-microsoft-com:vml" Requires="v">
                <p:oleObj spid="_x0000_s6183" name="Έγγραφο" r:id="rId7" imgW="5407122" imgH="524272" progId="Word.Document.12">
                  <p:embed/>
                </p:oleObj>
              </mc:Choice>
              <mc:Fallback>
                <p:oleObj name="Έγγραφο" r:id="rId7" imgW="5407122" imgH="524272"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358" y="3573016"/>
                        <a:ext cx="763905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31"/>
          <p:cNvGraphicFramePr>
            <a:graphicFrameLocks noChangeAspect="1"/>
          </p:cNvGraphicFramePr>
          <p:nvPr>
            <p:extLst>
              <p:ext uri="{D42A27DB-BD31-4B8C-83A1-F6EECF244321}">
                <p14:modId xmlns:p14="http://schemas.microsoft.com/office/powerpoint/2010/main" val="2901861154"/>
              </p:ext>
            </p:extLst>
          </p:nvPr>
        </p:nvGraphicFramePr>
        <p:xfrm>
          <a:off x="2411760" y="4653136"/>
          <a:ext cx="3168352" cy="1246586"/>
        </p:xfrm>
        <a:graphic>
          <a:graphicData uri="http://schemas.openxmlformats.org/presentationml/2006/ole">
            <mc:AlternateContent xmlns:mc="http://schemas.openxmlformats.org/markup-compatibility/2006">
              <mc:Choice xmlns:v="urn:schemas-microsoft-com:vml" Requires="v">
                <p:oleObj spid="_x0000_s6184" name="Εξίσωση" r:id="rId9" imgW="1460160" imgH="647640" progId="Equation.3">
                  <p:embed/>
                </p:oleObj>
              </mc:Choice>
              <mc:Fallback>
                <p:oleObj name="Εξίσωση" r:id="rId9" imgW="1460160" imgH="647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760" y="4653136"/>
                        <a:ext cx="3168352" cy="1246586"/>
                      </a:xfrm>
                      <a:prstGeom prst="rect">
                        <a:avLst/>
                      </a:prstGeom>
                      <a:noFill/>
                    </p:spPr>
                  </p:pic>
                </p:oleObj>
              </mc:Fallback>
            </mc:AlternateContent>
          </a:graphicData>
        </a:graphic>
      </p:graphicFrame>
    </p:spTree>
    <p:extLst>
      <p:ext uri="{BB962C8B-B14F-4D97-AF65-F5344CB8AC3E}">
        <p14:creationId xmlns:p14="http://schemas.microsoft.com/office/powerpoint/2010/main" val="36359459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12 </a:t>
            </a:r>
            <a:r>
              <a:rPr lang="el-GR" dirty="0"/>
              <a:t>από 20)</a:t>
            </a:r>
          </a:p>
        </p:txBody>
      </p:sp>
      <p:sp>
        <p:nvSpPr>
          <p:cNvPr id="3" name="Θέση περιεχομένου 2"/>
          <p:cNvSpPr>
            <a:spLocks noGrp="1"/>
          </p:cNvSpPr>
          <p:nvPr>
            <p:ph idx="1"/>
          </p:nvPr>
        </p:nvSpPr>
        <p:spPr/>
        <p:txBody>
          <a:bodyPr>
            <a:normAutofit/>
          </a:bodyPr>
          <a:lstStyle/>
          <a:p>
            <a:pPr marL="0" indent="0">
              <a:buNone/>
            </a:pPr>
            <a:r>
              <a:rPr lang="el-GR" sz="2000" b="1" dirty="0"/>
              <a:t>Υπολογισμός συντελεστή γραμμικής συσχέτισης (Pearson) με τη βοήθεια των αθροισμάτων και αθροισμάτων των τετραγώνων των τιμών των δύο μεταβλητών Χ και </a:t>
            </a:r>
            <a:r>
              <a:rPr lang="el-GR" sz="2000" b="1" dirty="0" smtClean="0"/>
              <a:t>Υ</a:t>
            </a:r>
            <a:endParaRPr lang="el-GR" sz="2000" b="1" dirty="0"/>
          </a:p>
        </p:txBody>
      </p:sp>
      <p:graphicFrame>
        <p:nvGraphicFramePr>
          <p:cNvPr id="7" name="Object 9"/>
          <p:cNvGraphicFramePr>
            <a:graphicFrameLocks noChangeAspect="1"/>
          </p:cNvGraphicFramePr>
          <p:nvPr>
            <p:extLst>
              <p:ext uri="{D42A27DB-BD31-4B8C-83A1-F6EECF244321}">
                <p14:modId xmlns:p14="http://schemas.microsoft.com/office/powerpoint/2010/main" val="937818547"/>
              </p:ext>
            </p:extLst>
          </p:nvPr>
        </p:nvGraphicFramePr>
        <p:xfrm>
          <a:off x="1120329" y="2636912"/>
          <a:ext cx="6259983" cy="3494367"/>
        </p:xfrm>
        <a:graphic>
          <a:graphicData uri="http://schemas.openxmlformats.org/presentationml/2006/ole">
            <mc:AlternateContent xmlns:mc="http://schemas.openxmlformats.org/markup-compatibility/2006">
              <mc:Choice xmlns:v="urn:schemas-microsoft-com:vml" Requires="v">
                <p:oleObj spid="_x0000_s7183" name="Document" r:id="rId5" imgW="5270500" imgH="2489200" progId="Word.Document.12">
                  <p:embed/>
                </p:oleObj>
              </mc:Choice>
              <mc:Fallback>
                <p:oleObj name="Document" r:id="rId5" imgW="5270500" imgH="2489200" progId="Word.Document.12">
                  <p:embed/>
                  <p:pic>
                    <p:nvPicPr>
                      <p:cNvPr id="0" name=""/>
                      <p:cNvPicPr>
                        <a:picLocks noChangeAspect="1" noChangeArrowheads="1"/>
                      </p:cNvPicPr>
                      <p:nvPr/>
                    </p:nvPicPr>
                    <p:blipFill>
                      <a:blip r:embed="rId6"/>
                      <a:srcRect/>
                      <a:stretch>
                        <a:fillRect/>
                      </a:stretch>
                    </p:blipFill>
                    <p:spPr bwMode="auto">
                      <a:xfrm>
                        <a:off x="1120329" y="2636912"/>
                        <a:ext cx="6259983" cy="349436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26086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lnSpcReduction="10000"/>
          </a:bodyPr>
          <a:lstStyle/>
          <a:p>
            <a:r>
              <a:rPr lang="el-GR" sz="1800" b="1" dirty="0"/>
              <a:t>Διάγραμμα </a:t>
            </a:r>
            <a:r>
              <a:rPr lang="el-GR" sz="1800" b="1" dirty="0" smtClean="0"/>
              <a:t>σκεδασμού</a:t>
            </a:r>
            <a:endParaRPr lang="en-US" sz="1800" b="1" dirty="0" smtClean="0"/>
          </a:p>
          <a:p>
            <a:r>
              <a:rPr lang="en-US" sz="1800" dirty="0" smtClean="0"/>
              <a:t>T</a:t>
            </a:r>
            <a:r>
              <a:rPr lang="el-GR" sz="1800" dirty="0" smtClean="0"/>
              <a:t>ιμές </a:t>
            </a:r>
            <a:r>
              <a:rPr lang="el-GR" sz="1800" dirty="0"/>
              <a:t>α/φ test πριν τη διδασκαλία (Χ</a:t>
            </a:r>
            <a:r>
              <a:rPr lang="el-GR" sz="1800" dirty="0" smtClean="0"/>
              <a:t>)</a:t>
            </a:r>
            <a:endParaRPr lang="en-US" sz="1800" dirty="0"/>
          </a:p>
          <a:p>
            <a:r>
              <a:rPr lang="el-GR" sz="1800" dirty="0" smtClean="0"/>
              <a:t>και βαθμολογία</a:t>
            </a:r>
            <a:r>
              <a:rPr lang="en-US" sz="1800" dirty="0" smtClean="0"/>
              <a:t> </a:t>
            </a:r>
            <a:r>
              <a:rPr lang="el-GR" sz="1800" dirty="0" smtClean="0"/>
              <a:t>εξέτασης </a:t>
            </a:r>
            <a:r>
              <a:rPr lang="el-GR" sz="1800" dirty="0"/>
              <a:t>στο αρμόνιο (Υ) για 14 νήπια</a:t>
            </a:r>
          </a:p>
        </p:txBody>
      </p:sp>
      <p:sp>
        <p:nvSpPr>
          <p:cNvPr id="6" name="Τίτλος 5"/>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13 </a:t>
            </a:r>
            <a:r>
              <a:rPr lang="el-GR" dirty="0"/>
              <a:t>από 20)</a:t>
            </a:r>
          </a:p>
        </p:txBody>
      </p:sp>
      <p:pic>
        <p:nvPicPr>
          <p:cNvPr id="3" name="Picture Placeholder 2" descr="Διάγραμμα σκεδασμού και γραμμή παλινδρόμησης"/>
          <p:cNvPicPr>
            <a:picLocks noGrp="1" noChangeAspect="1"/>
          </p:cNvPicPr>
          <p:nvPr>
            <p:ph type="pic" idx="1"/>
          </p:nvPr>
        </p:nvPicPr>
        <p:blipFill>
          <a:blip r:embed="rId3">
            <a:extLst>
              <a:ext uri="{28A0092B-C50C-407E-A947-70E740481C1C}">
                <a14:useLocalDpi xmlns:a14="http://schemas.microsoft.com/office/drawing/2010/main" val="0"/>
              </a:ext>
            </a:extLst>
          </a:blip>
          <a:srcRect l="-1871" r="-1871"/>
          <a:stretch>
            <a:fillRect/>
          </a:stretch>
        </p:blipFill>
        <p:spPr/>
      </p:pic>
    </p:spTree>
    <p:extLst>
      <p:ext uri="{BB962C8B-B14F-4D97-AF65-F5344CB8AC3E}">
        <p14:creationId xmlns:p14="http://schemas.microsoft.com/office/powerpoint/2010/main" val="25455285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a:t>
            </a:r>
            <a:r>
              <a:rPr lang="el-GR" dirty="0" smtClean="0">
                <a:solidFill>
                  <a:srgbClr val="4F81BD"/>
                </a:solidFill>
              </a:rPr>
              <a:t>14 </a:t>
            </a:r>
            <a:r>
              <a:rPr lang="el-GR" dirty="0">
                <a:solidFill>
                  <a:srgbClr val="4F81BD"/>
                </a:solidFill>
              </a:rPr>
              <a:t>από 20)</a:t>
            </a:r>
            <a:endParaRPr lang="el-GR" dirty="0"/>
          </a:p>
        </p:txBody>
      </p:sp>
      <p:sp>
        <p:nvSpPr>
          <p:cNvPr id="2" name="Θέση κειμένου 1"/>
          <p:cNvSpPr>
            <a:spLocks noGrp="1"/>
          </p:cNvSpPr>
          <p:nvPr>
            <p:ph type="body" idx="1"/>
          </p:nvPr>
        </p:nvSpPr>
        <p:spPr>
          <a:xfrm>
            <a:off x="457200" y="1412776"/>
            <a:ext cx="8003232" cy="639762"/>
          </a:xfrm>
        </p:spPr>
        <p:txBody>
          <a:bodyPr>
            <a:normAutofit fontScale="62500" lnSpcReduction="20000"/>
          </a:bodyPr>
          <a:lstStyle/>
          <a:p>
            <a:r>
              <a:rPr lang="el-GR" sz="2800" dirty="0">
                <a:solidFill>
                  <a:srgbClr val="000000"/>
                </a:solidFill>
              </a:rPr>
              <a:t>Υπολογισμός συντελεστή Pearson (R) για </a:t>
            </a:r>
            <a:r>
              <a:rPr lang="en-US" sz="2800" dirty="0">
                <a:solidFill>
                  <a:srgbClr val="000000"/>
                </a:solidFill>
              </a:rPr>
              <a:t>“</a:t>
            </a:r>
            <a:r>
              <a:rPr lang="el-GR" sz="2800" dirty="0">
                <a:solidFill>
                  <a:srgbClr val="000000"/>
                </a:solidFill>
              </a:rPr>
              <a:t>τιμές α/φ test πριν τη διδασκαλία (Χ)</a:t>
            </a:r>
            <a:r>
              <a:rPr lang="en-US" sz="2800" dirty="0">
                <a:solidFill>
                  <a:srgbClr val="000000"/>
                </a:solidFill>
              </a:rPr>
              <a:t>”</a:t>
            </a:r>
            <a:r>
              <a:rPr lang="el-GR" sz="2800" dirty="0">
                <a:solidFill>
                  <a:srgbClr val="000000"/>
                </a:solidFill>
              </a:rPr>
              <a:t> και </a:t>
            </a:r>
            <a:r>
              <a:rPr lang="en-US" sz="2800" dirty="0">
                <a:solidFill>
                  <a:srgbClr val="000000"/>
                </a:solidFill>
              </a:rPr>
              <a:t>“</a:t>
            </a:r>
            <a:r>
              <a:rPr lang="el-GR" sz="2800" dirty="0">
                <a:solidFill>
                  <a:srgbClr val="000000"/>
                </a:solidFill>
              </a:rPr>
              <a:t>βαθμολογία εξέτασης στο αρμόνιο (Υ)</a:t>
            </a:r>
            <a:r>
              <a:rPr lang="en-US" sz="2800" dirty="0">
                <a:solidFill>
                  <a:srgbClr val="000000"/>
                </a:solidFill>
              </a:rPr>
              <a:t>”</a:t>
            </a:r>
            <a:r>
              <a:rPr lang="el-GR" sz="2800" dirty="0">
                <a:solidFill>
                  <a:srgbClr val="000000"/>
                </a:solidFill>
              </a:rPr>
              <a:t> για 14 νήπια</a:t>
            </a:r>
          </a:p>
        </p:txBody>
      </p:sp>
      <p:pic>
        <p:nvPicPr>
          <p:cNvPr id="8" name="Content Placeholder 7" descr="Untitled11.png"/>
          <p:cNvPicPr>
            <a:picLocks noGrp="1" noChangeAspect="1"/>
          </p:cNvPicPr>
          <p:nvPr>
            <p:ph sz="quarter" idx="4"/>
          </p:nvPr>
        </p:nvPicPr>
        <p:blipFill>
          <a:blip r:embed="rId3">
            <a:extLst>
              <a:ext uri="{28A0092B-C50C-407E-A947-70E740481C1C}">
                <a14:useLocalDpi xmlns:a14="http://schemas.microsoft.com/office/drawing/2010/main" val="0"/>
              </a:ext>
            </a:extLst>
          </a:blip>
          <a:srcRect l="-2159" r="-2159"/>
          <a:stretch>
            <a:fillRect/>
          </a:stretch>
        </p:blipFill>
        <p:spPr>
          <a:xfrm>
            <a:off x="4645025" y="2286000"/>
            <a:ext cx="4041775" cy="3879850"/>
          </a:xfrm>
        </p:spPr>
      </p:pic>
      <p:pic>
        <p:nvPicPr>
          <p:cNvPr id="7" name="Content Placeholder 6" descr="Πίνακας δεδομένων"/>
          <p:cNvPicPr>
            <a:picLocks noGrp="1" noChangeAspect="1"/>
          </p:cNvPicPr>
          <p:nvPr>
            <p:ph sz="half" idx="2"/>
          </p:nvPr>
        </p:nvPicPr>
        <p:blipFill>
          <a:blip r:embed="rId4">
            <a:extLst>
              <a:ext uri="{28A0092B-C50C-407E-A947-70E740481C1C}">
                <a14:useLocalDpi xmlns:a14="http://schemas.microsoft.com/office/drawing/2010/main" val="0"/>
              </a:ext>
            </a:extLst>
          </a:blip>
          <a:srcRect l="-2074" r="-2074"/>
          <a:stretch>
            <a:fillRect/>
          </a:stretch>
        </p:blipFill>
        <p:spPr/>
      </p:pic>
      <p:cxnSp>
        <p:nvCxnSpPr>
          <p:cNvPr id="11" name="11 - Ευθύγραμμο βέλος σύνδεσης"/>
          <p:cNvCxnSpPr/>
          <p:nvPr/>
        </p:nvCxnSpPr>
        <p:spPr>
          <a:xfrm flipH="1">
            <a:off x="2771800" y="2564904"/>
            <a:ext cx="3672408" cy="316835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1 - Ευθύγραμμο βέλος σύνδεσης"/>
          <p:cNvCxnSpPr/>
          <p:nvPr/>
        </p:nvCxnSpPr>
        <p:spPr>
          <a:xfrm flipH="1">
            <a:off x="3203848" y="3140968"/>
            <a:ext cx="2736304" cy="259228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11 - Ευθύγραμμο βέλος σύνδεσης"/>
          <p:cNvCxnSpPr/>
          <p:nvPr/>
        </p:nvCxnSpPr>
        <p:spPr>
          <a:xfrm flipH="1">
            <a:off x="2051720" y="2492896"/>
            <a:ext cx="5040560" cy="3240360"/>
          </a:xfrm>
          <a:prstGeom prst="straightConnector1">
            <a:avLst/>
          </a:prstGeom>
          <a:ln w="3810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5128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a:t>
            </a:r>
            <a:r>
              <a:rPr lang="el-GR" dirty="0" smtClean="0">
                <a:solidFill>
                  <a:srgbClr val="4F81BD"/>
                </a:solidFill>
              </a:rPr>
              <a:t>15 </a:t>
            </a:r>
            <a:r>
              <a:rPr lang="el-GR" dirty="0">
                <a:solidFill>
                  <a:srgbClr val="4F81BD"/>
                </a:solidFill>
              </a:rPr>
              <a:t>από 20)</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lnSpc>
                <a:spcPct val="150000"/>
              </a:lnSpc>
              <a:buNone/>
            </a:pPr>
            <a:r>
              <a:rPr lang="el-GR" sz="2100" dirty="0"/>
              <a:t>Οι τιμές του συντελεστή </a:t>
            </a:r>
            <a:r>
              <a:rPr lang="en-US" sz="2100" dirty="0"/>
              <a:t>r </a:t>
            </a:r>
            <a:r>
              <a:rPr lang="el-GR" sz="2100" dirty="0"/>
              <a:t>κυμαίνονται στο διάστημα [-1, 1</a:t>
            </a:r>
            <a:r>
              <a:rPr lang="el-GR" sz="2100" dirty="0" smtClean="0"/>
              <a:t>]</a:t>
            </a:r>
          </a:p>
          <a:p>
            <a:pPr lvl="2">
              <a:lnSpc>
                <a:spcPct val="150000"/>
              </a:lnSpc>
            </a:pPr>
            <a:r>
              <a:rPr lang="el-GR" sz="2100" dirty="0" smtClean="0"/>
              <a:t>Η </a:t>
            </a:r>
            <a:r>
              <a:rPr lang="el-GR" sz="2100" dirty="0"/>
              <a:t>τιμή </a:t>
            </a:r>
            <a:r>
              <a:rPr lang="el-GR" sz="2100" b="1" dirty="0"/>
              <a:t>1</a:t>
            </a:r>
            <a:r>
              <a:rPr lang="el-GR" sz="2100" dirty="0"/>
              <a:t> εκφράζει την απόλυτη θετική συσχέτιση </a:t>
            </a:r>
          </a:p>
          <a:p>
            <a:pPr lvl="2">
              <a:lnSpc>
                <a:spcPct val="150000"/>
              </a:lnSpc>
            </a:pPr>
            <a:r>
              <a:rPr lang="el-GR" sz="2100" dirty="0" smtClean="0"/>
              <a:t> </a:t>
            </a:r>
            <a:r>
              <a:rPr lang="el-GR" sz="2100" dirty="0"/>
              <a:t>Η τιμή </a:t>
            </a:r>
            <a:r>
              <a:rPr lang="el-GR" sz="2100" b="1" dirty="0"/>
              <a:t>-1 </a:t>
            </a:r>
            <a:r>
              <a:rPr lang="el-GR" sz="2100" dirty="0"/>
              <a:t>εκφράζει την απόλυτη θετική συσχέτιση</a:t>
            </a:r>
          </a:p>
          <a:p>
            <a:pPr lvl="2">
              <a:lnSpc>
                <a:spcPct val="150000"/>
              </a:lnSpc>
            </a:pPr>
            <a:r>
              <a:rPr lang="el-GR" sz="2100" dirty="0"/>
              <a:t> Η τιμή </a:t>
            </a:r>
            <a:r>
              <a:rPr lang="el-GR" sz="2100" b="1" dirty="0"/>
              <a:t>0 </a:t>
            </a:r>
            <a:r>
              <a:rPr lang="el-GR" sz="2100" dirty="0"/>
              <a:t>εκφράζει την πλήρη έλλειψη σχέσης  </a:t>
            </a:r>
          </a:p>
          <a:p>
            <a:pPr marL="0" indent="0">
              <a:lnSpc>
                <a:spcPct val="150000"/>
              </a:lnSpc>
              <a:buNone/>
            </a:pPr>
            <a:r>
              <a:rPr lang="el-GR" sz="2100" dirty="0"/>
              <a:t>Η ένταση της σχέσης χαρακτηρίζεται την απόλυτη τιμή του </a:t>
            </a:r>
            <a:r>
              <a:rPr lang="en-US" sz="2100" dirty="0"/>
              <a:t>r </a:t>
            </a:r>
            <a:r>
              <a:rPr lang="el-GR" sz="2100" dirty="0"/>
              <a:t>ως εξής</a:t>
            </a:r>
            <a:r>
              <a:rPr lang="el-GR" sz="2100" dirty="0" smtClean="0"/>
              <a:t>:</a:t>
            </a:r>
          </a:p>
          <a:p>
            <a:pPr marL="1828800" lvl="4" indent="0">
              <a:lnSpc>
                <a:spcPct val="150000"/>
              </a:lnSpc>
              <a:buNone/>
            </a:pPr>
            <a:r>
              <a:rPr lang="el-GR" sz="2100" dirty="0" smtClean="0"/>
              <a:t>|</a:t>
            </a:r>
            <a:r>
              <a:rPr lang="en-US" sz="2100" dirty="0" smtClean="0"/>
              <a:t>r</a:t>
            </a:r>
            <a:r>
              <a:rPr lang="el-GR" sz="2100" dirty="0" smtClean="0"/>
              <a:t>|</a:t>
            </a:r>
            <a:r>
              <a:rPr lang="en-US" sz="2100" dirty="0" smtClean="0"/>
              <a:t> ≤ 0,2 </a:t>
            </a:r>
            <a:r>
              <a:rPr lang="el-GR" sz="2100" dirty="0" smtClean="0"/>
              <a:t>χαμηλή </a:t>
            </a:r>
          </a:p>
          <a:p>
            <a:pPr marL="1828800" lvl="4" indent="0">
              <a:lnSpc>
                <a:spcPct val="150000"/>
              </a:lnSpc>
              <a:buNone/>
            </a:pPr>
            <a:r>
              <a:rPr lang="en-US" sz="2100" dirty="0" smtClean="0"/>
              <a:t>0,2 </a:t>
            </a:r>
            <a:r>
              <a:rPr lang="en-US" sz="2100" dirty="0"/>
              <a:t>&lt; </a:t>
            </a:r>
            <a:r>
              <a:rPr lang="el-GR" sz="2100" dirty="0"/>
              <a:t>|</a:t>
            </a:r>
            <a:r>
              <a:rPr lang="en-US" sz="2100" dirty="0"/>
              <a:t>r</a:t>
            </a:r>
            <a:r>
              <a:rPr lang="el-GR" sz="2100" dirty="0"/>
              <a:t>|</a:t>
            </a:r>
            <a:r>
              <a:rPr lang="en-US" sz="2100" dirty="0"/>
              <a:t> ≤ 0,5 </a:t>
            </a:r>
            <a:r>
              <a:rPr lang="el-GR" sz="2100" dirty="0"/>
              <a:t>μέτρια </a:t>
            </a:r>
            <a:endParaRPr lang="el-GR" sz="2100" dirty="0" smtClean="0"/>
          </a:p>
          <a:p>
            <a:pPr marL="1828800" lvl="4" indent="0">
              <a:lnSpc>
                <a:spcPct val="150000"/>
              </a:lnSpc>
              <a:buNone/>
            </a:pPr>
            <a:r>
              <a:rPr lang="en-US" sz="2100" dirty="0" smtClean="0"/>
              <a:t>0,5 </a:t>
            </a:r>
            <a:r>
              <a:rPr lang="en-US" sz="2100" dirty="0"/>
              <a:t>&lt; </a:t>
            </a:r>
            <a:r>
              <a:rPr lang="el-GR" sz="2100" dirty="0"/>
              <a:t>|</a:t>
            </a:r>
            <a:r>
              <a:rPr lang="en-US" sz="2100" dirty="0"/>
              <a:t>r</a:t>
            </a:r>
            <a:r>
              <a:rPr lang="el-GR" sz="2100" dirty="0"/>
              <a:t>|</a:t>
            </a:r>
            <a:r>
              <a:rPr lang="en-US" sz="2100" dirty="0"/>
              <a:t> ≤ 0,</a:t>
            </a:r>
            <a:r>
              <a:rPr lang="el-GR" sz="2100" dirty="0"/>
              <a:t>8</a:t>
            </a:r>
            <a:r>
              <a:rPr lang="en-US" sz="2100" dirty="0"/>
              <a:t> </a:t>
            </a:r>
            <a:r>
              <a:rPr lang="el-GR" sz="2100" dirty="0" smtClean="0"/>
              <a:t>ισχυρή</a:t>
            </a:r>
          </a:p>
          <a:p>
            <a:pPr marL="1828800" lvl="4" indent="0">
              <a:lnSpc>
                <a:spcPct val="150000"/>
              </a:lnSpc>
              <a:buNone/>
            </a:pPr>
            <a:r>
              <a:rPr lang="en-US" sz="2100" dirty="0" smtClean="0"/>
              <a:t>0,</a:t>
            </a:r>
            <a:r>
              <a:rPr lang="el-GR" sz="2100" dirty="0" smtClean="0"/>
              <a:t>8</a:t>
            </a:r>
            <a:r>
              <a:rPr lang="en-US" sz="2100" dirty="0" smtClean="0"/>
              <a:t> </a:t>
            </a:r>
            <a:r>
              <a:rPr lang="en-US" sz="2100" dirty="0"/>
              <a:t>&lt; </a:t>
            </a:r>
            <a:r>
              <a:rPr lang="el-GR" sz="2100" dirty="0"/>
              <a:t>|</a:t>
            </a:r>
            <a:r>
              <a:rPr lang="en-US" sz="2100" dirty="0"/>
              <a:t>r</a:t>
            </a:r>
            <a:r>
              <a:rPr lang="el-GR" sz="2100" dirty="0"/>
              <a:t>|</a:t>
            </a:r>
            <a:r>
              <a:rPr lang="en-US" sz="2100" dirty="0"/>
              <a:t> ≤ </a:t>
            </a:r>
            <a:r>
              <a:rPr lang="el-GR" sz="2100" dirty="0"/>
              <a:t>1 πολύ</a:t>
            </a:r>
            <a:r>
              <a:rPr lang="en-US" sz="2100" dirty="0"/>
              <a:t> </a:t>
            </a:r>
            <a:r>
              <a:rPr lang="el-GR" sz="2100" dirty="0"/>
              <a:t>ισχυρή</a:t>
            </a:r>
          </a:p>
          <a:p>
            <a:pPr algn="ctr">
              <a:lnSpc>
                <a:spcPct val="150000"/>
              </a:lnSpc>
            </a:pPr>
            <a:endParaRPr lang="el-GR" sz="2000" dirty="0"/>
          </a:p>
          <a:p>
            <a:pPr algn="ctr">
              <a:lnSpc>
                <a:spcPct val="150000"/>
              </a:lnSpc>
            </a:pPr>
            <a:endParaRPr lang="el-GR" sz="2000" dirty="0"/>
          </a:p>
          <a:p>
            <a:pPr algn="ctr">
              <a:lnSpc>
                <a:spcPct val="150000"/>
              </a:lnSpc>
            </a:pPr>
            <a:endParaRPr lang="en-US" sz="2000" dirty="0"/>
          </a:p>
        </p:txBody>
      </p:sp>
    </p:spTree>
    <p:extLst>
      <p:ext uri="{BB962C8B-B14F-4D97-AF65-F5344CB8AC3E}">
        <p14:creationId xmlns:p14="http://schemas.microsoft.com/office/powerpoint/2010/main" val="34333213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(16 από 20)</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a:t>Οι στατιστικές υποθέσεις αναφορικά με την ύπαρξη σχέσης μεταξύ δυο ποσοτικών μεταβλητών ισοδυναμούν με τις παρακάτω υποθέσεις για τον  συντελεστή συσχέτισης </a:t>
            </a:r>
            <a:r>
              <a:rPr lang="en-US" sz="2800" dirty="0"/>
              <a:t>Pearson</a:t>
            </a:r>
            <a:r>
              <a:rPr lang="el-GR" sz="2800" dirty="0" smtClean="0"/>
              <a:t>:</a:t>
            </a:r>
          </a:p>
          <a:p>
            <a:pPr marL="0" indent="0">
              <a:buNone/>
            </a:pPr>
            <a:endParaRPr lang="el-GR" sz="2800" dirty="0"/>
          </a:p>
          <a:p>
            <a:pPr marL="0" indent="0">
              <a:buNone/>
            </a:pPr>
            <a:endParaRPr lang="el-GR" sz="2800" dirty="0"/>
          </a:p>
          <a:p>
            <a:pPr marL="0" indent="0">
              <a:buNone/>
            </a:pPr>
            <a:r>
              <a:rPr lang="el-GR" sz="2800" dirty="0">
                <a:cs typeface="Times New Roman" pitchFamily="18" charset="0"/>
              </a:rPr>
              <a:t>Το κατάλληλο κριτήριο ελέγχου της μηδενικής υπόθεσης το οποίο ακολουθεί την </a:t>
            </a:r>
            <a:r>
              <a:rPr lang="el-GR" sz="2800" b="1" dirty="0">
                <a:cs typeface="Times New Roman" pitchFamily="18" charset="0"/>
              </a:rPr>
              <a:t>κατανομή </a:t>
            </a:r>
            <a:r>
              <a:rPr lang="en-US" sz="2800" b="1" dirty="0">
                <a:cs typeface="Times New Roman" pitchFamily="18" charset="0"/>
              </a:rPr>
              <a:t>student</a:t>
            </a:r>
            <a:r>
              <a:rPr lang="el-GR" sz="2800" b="1" dirty="0">
                <a:cs typeface="Times New Roman" pitchFamily="18" charset="0"/>
              </a:rPr>
              <a:t>  </a:t>
            </a:r>
            <a:r>
              <a:rPr lang="el-GR" sz="2800" dirty="0">
                <a:cs typeface="Times New Roman" pitchFamily="18" charset="0"/>
              </a:rPr>
              <a:t>με </a:t>
            </a:r>
            <a:r>
              <a:rPr lang="en-US" sz="2800" i="1" dirty="0">
                <a:cs typeface="Times New Roman" pitchFamily="18" charset="0"/>
              </a:rPr>
              <a:t>N</a:t>
            </a:r>
            <a:r>
              <a:rPr lang="el-GR" sz="2800" dirty="0">
                <a:cs typeface="Times New Roman" pitchFamily="18" charset="0"/>
              </a:rPr>
              <a:t> – 2 βαθμούς ελευθερίας, είναι</a:t>
            </a:r>
            <a:r>
              <a:rPr lang="el-GR" sz="2800" dirty="0" smtClean="0">
                <a:cs typeface="Times New Roman" pitchFamily="18" charset="0"/>
              </a:rPr>
              <a:t>:</a:t>
            </a:r>
          </a:p>
          <a:p>
            <a:pPr marL="0" indent="0">
              <a:buNone/>
            </a:pPr>
            <a:endParaRPr lang="el-GR" sz="2800" dirty="0">
              <a:cs typeface="Times New Roman" pitchFamily="18" charset="0"/>
            </a:endParaRPr>
          </a:p>
          <a:p>
            <a:pPr marL="0" indent="0">
              <a:buNone/>
            </a:pPr>
            <a:endParaRPr lang="el-GR" sz="2800" dirty="0" smtClean="0">
              <a:cs typeface="Times New Roman" pitchFamily="18" charset="0"/>
            </a:endParaRPr>
          </a:p>
          <a:p>
            <a:pPr marL="0" indent="0">
              <a:buNone/>
            </a:pPr>
            <a:r>
              <a:rPr lang="el-GR" sz="2800" b="1" dirty="0">
                <a:cs typeface="Times New Roman" pitchFamily="18" charset="0"/>
              </a:rPr>
              <a:t>ρ</a:t>
            </a:r>
            <a:r>
              <a:rPr lang="el-GR" sz="2800" dirty="0">
                <a:cs typeface="Times New Roman" pitchFamily="18" charset="0"/>
              </a:rPr>
              <a:t> και </a:t>
            </a:r>
            <a:r>
              <a:rPr lang="en-US" sz="2800" b="1" dirty="0">
                <a:cs typeface="Times New Roman" pitchFamily="18" charset="0"/>
              </a:rPr>
              <a:t>r</a:t>
            </a:r>
            <a:r>
              <a:rPr lang="en-US" sz="2800" dirty="0">
                <a:cs typeface="Times New Roman" pitchFamily="18" charset="0"/>
              </a:rPr>
              <a:t> </a:t>
            </a:r>
            <a:r>
              <a:rPr lang="el-GR" sz="2800" dirty="0">
                <a:cs typeface="Times New Roman" pitchFamily="18" charset="0"/>
              </a:rPr>
              <a:t>οι συντελεστές συσχέτισης </a:t>
            </a:r>
            <a:r>
              <a:rPr lang="en-US" sz="2800" dirty="0">
                <a:cs typeface="Times New Roman" pitchFamily="18" charset="0"/>
              </a:rPr>
              <a:t>Pearson</a:t>
            </a:r>
            <a:r>
              <a:rPr lang="el-GR" sz="2800" dirty="0">
                <a:cs typeface="Times New Roman" pitchFamily="18" charset="0"/>
              </a:rPr>
              <a:t> στον πληθυσμό και στο δείγμα </a:t>
            </a:r>
            <a:r>
              <a:rPr lang="el-GR" sz="2800" dirty="0" smtClean="0">
                <a:cs typeface="Times New Roman" pitchFamily="18" charset="0"/>
              </a:rPr>
              <a:t>αντίστοιχα</a:t>
            </a:r>
            <a:endParaRPr lang="el-GR" sz="2800" dirty="0">
              <a:cs typeface="Times New Roman" pitchFamily="18" charset="0"/>
            </a:endParaRPr>
          </a:p>
          <a:p>
            <a:pPr marL="0" indent="0">
              <a:buNone/>
            </a:pPr>
            <a:endParaRPr lang="el-GR" sz="2800" dirty="0"/>
          </a:p>
        </p:txBody>
      </p:sp>
      <p:graphicFrame>
        <p:nvGraphicFramePr>
          <p:cNvPr id="4" name="Object 4"/>
          <p:cNvGraphicFramePr>
            <a:graphicFrameLocks noChangeAspect="1"/>
          </p:cNvGraphicFramePr>
          <p:nvPr>
            <p:extLst>
              <p:ext uri="{D42A27DB-BD31-4B8C-83A1-F6EECF244321}">
                <p14:modId xmlns:p14="http://schemas.microsoft.com/office/powerpoint/2010/main" val="4192472207"/>
              </p:ext>
            </p:extLst>
          </p:nvPr>
        </p:nvGraphicFramePr>
        <p:xfrm>
          <a:off x="3348038" y="2564904"/>
          <a:ext cx="1296987" cy="885825"/>
        </p:xfrm>
        <a:graphic>
          <a:graphicData uri="http://schemas.openxmlformats.org/presentationml/2006/ole">
            <mc:AlternateContent xmlns:mc="http://schemas.openxmlformats.org/markup-compatibility/2006">
              <mc:Choice xmlns:v="urn:schemas-microsoft-com:vml" Requires="v">
                <p:oleObj spid="_x0000_s9234" name="Equation" r:id="rId4" imgW="596641" imgH="406224" progId="Equation.3">
                  <p:embed/>
                </p:oleObj>
              </mc:Choice>
              <mc:Fallback>
                <p:oleObj name="Equation" r:id="rId4" imgW="596641" imgH="4062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2564904"/>
                        <a:ext cx="1296987"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7"/>
          <p:cNvGraphicFramePr>
            <a:graphicFrameLocks noChangeAspect="1"/>
          </p:cNvGraphicFramePr>
          <p:nvPr>
            <p:extLst>
              <p:ext uri="{D42A27DB-BD31-4B8C-83A1-F6EECF244321}">
                <p14:modId xmlns:p14="http://schemas.microsoft.com/office/powerpoint/2010/main" val="3346874439"/>
              </p:ext>
            </p:extLst>
          </p:nvPr>
        </p:nvGraphicFramePr>
        <p:xfrm>
          <a:off x="3131840" y="4394143"/>
          <a:ext cx="1728192" cy="979073"/>
        </p:xfrm>
        <a:graphic>
          <a:graphicData uri="http://schemas.openxmlformats.org/presentationml/2006/ole">
            <mc:AlternateContent xmlns:mc="http://schemas.openxmlformats.org/markup-compatibility/2006">
              <mc:Choice xmlns:v="urn:schemas-microsoft-com:vml" Requires="v">
                <p:oleObj spid="_x0000_s9235" name="MathType Equation" r:id="rId6" imgW="787058" imgH="444307" progId="Equation">
                  <p:embed/>
                </p:oleObj>
              </mc:Choice>
              <mc:Fallback>
                <p:oleObj name="MathType Equation" r:id="rId6" imgW="787058" imgH="444307" progId="Equatio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394143"/>
                        <a:ext cx="1728192" cy="979073"/>
                      </a:xfrm>
                      <a:prstGeom prst="rect">
                        <a:avLst/>
                      </a:prstGeom>
                      <a:noFill/>
                    </p:spPr>
                  </p:pic>
                </p:oleObj>
              </mc:Fallback>
            </mc:AlternateContent>
          </a:graphicData>
        </a:graphic>
      </p:graphicFrame>
    </p:spTree>
    <p:extLst>
      <p:ext uri="{BB962C8B-B14F-4D97-AF65-F5344CB8AC3E}">
        <p14:creationId xmlns:p14="http://schemas.microsoft.com/office/powerpoint/2010/main" val="17154690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11294179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a:t>
            </a:r>
            <a:r>
              <a:rPr lang="el-GR" dirty="0" smtClean="0">
                <a:solidFill>
                  <a:srgbClr val="4F81BD"/>
                </a:solidFill>
              </a:rPr>
              <a:t>17 </a:t>
            </a:r>
            <a:r>
              <a:rPr lang="el-GR" dirty="0">
                <a:solidFill>
                  <a:srgbClr val="4F81BD"/>
                </a:solidFill>
              </a:rPr>
              <a:t>από 20)</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spcAft>
                <a:spcPts val="600"/>
              </a:spcAft>
              <a:buNone/>
            </a:pPr>
            <a:r>
              <a:rPr lang="el-GR" sz="2800" b="1" dirty="0"/>
              <a:t>Αφού όπως φαίνεται από το στατιστικό του ελέγχου η τιμή του </a:t>
            </a:r>
            <a:r>
              <a:rPr lang="en-US" sz="2800" b="1" dirty="0"/>
              <a:t>t </a:t>
            </a:r>
            <a:r>
              <a:rPr lang="el-GR" sz="2800" b="1" dirty="0"/>
              <a:t>εξαρτάται από την τιμή </a:t>
            </a:r>
            <a:r>
              <a:rPr lang="en-US" sz="2800" b="1" dirty="0"/>
              <a:t>r </a:t>
            </a:r>
            <a:r>
              <a:rPr lang="el-GR" sz="2800" b="1" dirty="0"/>
              <a:t>και οι κρίσιμες τιμές </a:t>
            </a:r>
            <a:r>
              <a:rPr lang="en-US" sz="2800" b="1" dirty="0"/>
              <a:t>t</a:t>
            </a:r>
            <a:r>
              <a:rPr lang="el-GR" sz="2800" b="1" baseline="-25000" dirty="0"/>
              <a:t>κρ</a:t>
            </a:r>
            <a:r>
              <a:rPr lang="en-US" sz="2800" b="1" dirty="0"/>
              <a:t> </a:t>
            </a:r>
            <a:r>
              <a:rPr lang="el-GR" sz="2800" b="1" dirty="0"/>
              <a:t>του πίνακα της κατανομής </a:t>
            </a:r>
            <a:r>
              <a:rPr lang="en-US" sz="2800" b="1" dirty="0"/>
              <a:t>student </a:t>
            </a:r>
            <a:r>
              <a:rPr lang="el-GR" sz="2800" b="1" dirty="0"/>
              <a:t>μπορεί να αντικατασταθούν με τιμές </a:t>
            </a:r>
            <a:r>
              <a:rPr lang="en-US" sz="2800" b="1" dirty="0" smtClean="0"/>
              <a:t>r</a:t>
            </a:r>
            <a:r>
              <a:rPr lang="el-GR" sz="2800" b="1" baseline="-25000" dirty="0" smtClean="0"/>
              <a:t>κρ</a:t>
            </a:r>
            <a:r>
              <a:rPr lang="el-GR" sz="2800" b="1" dirty="0" smtClean="0"/>
              <a:t>. Μ’ </a:t>
            </a:r>
            <a:r>
              <a:rPr lang="el-GR" sz="2800" b="1" dirty="0"/>
              <a:t>αυτό τον τρόπο μας αρκεί η τιμή </a:t>
            </a:r>
            <a:r>
              <a:rPr lang="en-US" sz="2800" b="1" dirty="0"/>
              <a:t>r </a:t>
            </a:r>
            <a:r>
              <a:rPr lang="el-GR" sz="2800" b="1" dirty="0"/>
              <a:t>του δείγματος και δεν απαιτείται ο υπολογισμός του </a:t>
            </a:r>
            <a:r>
              <a:rPr lang="en-US" sz="2800" b="1" dirty="0" smtClean="0"/>
              <a:t>t</a:t>
            </a:r>
            <a:r>
              <a:rPr lang="el-GR" sz="2800" b="1" dirty="0" smtClean="0"/>
              <a:t>.</a:t>
            </a:r>
          </a:p>
          <a:p>
            <a:pPr marL="0" indent="0">
              <a:spcAft>
                <a:spcPts val="600"/>
              </a:spcAft>
              <a:buNone/>
            </a:pPr>
            <a:endParaRPr lang="el-GR" sz="2800" dirty="0" smtClean="0">
              <a:solidFill>
                <a:srgbClr val="000000"/>
              </a:solidFill>
            </a:endParaRPr>
          </a:p>
          <a:p>
            <a:pPr marL="0" indent="0">
              <a:spcAft>
                <a:spcPts val="600"/>
              </a:spcAft>
              <a:buNone/>
            </a:pPr>
            <a:r>
              <a:rPr lang="el-GR" sz="2800" dirty="0" smtClean="0">
                <a:solidFill>
                  <a:srgbClr val="000000"/>
                </a:solidFill>
              </a:rPr>
              <a:t>Στο </a:t>
            </a:r>
            <a:r>
              <a:rPr lang="el-GR" sz="2800" dirty="0">
                <a:solidFill>
                  <a:srgbClr val="000000"/>
                </a:solidFill>
              </a:rPr>
              <a:t>παράδειγμα της διαφάνειας 2 για τον έλεγχο της σχέσης μεταξύ «αριθμού γεννήσεων» και «προσδόκιμου επιβίωσης των γυναικών» μιας χώρας  ο συντελεστής συσχέτισης είναι </a:t>
            </a:r>
            <a:r>
              <a:rPr lang="en-US" sz="2800" dirty="0">
                <a:solidFill>
                  <a:srgbClr val="000000"/>
                </a:solidFill>
              </a:rPr>
              <a:t>r</a:t>
            </a:r>
            <a:r>
              <a:rPr lang="el-GR" sz="2800" dirty="0">
                <a:solidFill>
                  <a:srgbClr val="000000"/>
                </a:solidFill>
              </a:rPr>
              <a:t>=</a:t>
            </a:r>
            <a:r>
              <a:rPr lang="en-US" sz="2800" dirty="0">
                <a:solidFill>
                  <a:srgbClr val="000000"/>
                </a:solidFill>
              </a:rPr>
              <a:t> </a:t>
            </a:r>
            <a:r>
              <a:rPr lang="el-GR" sz="2800" dirty="0">
                <a:solidFill>
                  <a:srgbClr val="000000"/>
                </a:solidFill>
              </a:rPr>
              <a:t>-0,97  </a:t>
            </a:r>
            <a:r>
              <a:rPr lang="el-GR" sz="2800" dirty="0" smtClean="0">
                <a:solidFill>
                  <a:srgbClr val="000000"/>
                </a:solidFill>
              </a:rPr>
              <a:t>δείγμα.</a:t>
            </a:r>
          </a:p>
          <a:p>
            <a:pPr marL="0" indent="0">
              <a:spcAft>
                <a:spcPts val="600"/>
              </a:spcAft>
              <a:buNone/>
            </a:pPr>
            <a:r>
              <a:rPr lang="el-GR" sz="2800" dirty="0" smtClean="0">
                <a:solidFill>
                  <a:srgbClr val="000000"/>
                </a:solidFill>
              </a:rPr>
              <a:t>Οι </a:t>
            </a:r>
            <a:r>
              <a:rPr lang="el-GR" sz="2800" dirty="0">
                <a:solidFill>
                  <a:srgbClr val="000000"/>
                </a:solidFill>
              </a:rPr>
              <a:t>κρίσιμες τιμές για επίπεδο σημαντικότητας α=0,05 και αμφίπλευρο έλεγχο με  15-2=13,  Βαθμούς ελευθερίας είναι 0,532 και -0,532</a:t>
            </a:r>
          </a:p>
          <a:p>
            <a:pPr marL="0" indent="0">
              <a:spcBef>
                <a:spcPts val="600"/>
              </a:spcBef>
              <a:buNone/>
            </a:pPr>
            <a:r>
              <a:rPr lang="el-GR" sz="2800" dirty="0">
                <a:solidFill>
                  <a:srgbClr val="000000"/>
                </a:solidFill>
              </a:rPr>
              <a:t>Κανόνας απόφασης:  Αν </a:t>
            </a:r>
            <a:r>
              <a:rPr lang="en-US" sz="2800" dirty="0">
                <a:solidFill>
                  <a:srgbClr val="000000"/>
                </a:solidFill>
              </a:rPr>
              <a:t>r ≥0,532 </a:t>
            </a:r>
            <a:r>
              <a:rPr lang="el-GR" sz="2800" dirty="0">
                <a:solidFill>
                  <a:srgbClr val="000000"/>
                </a:solidFill>
              </a:rPr>
              <a:t>ή </a:t>
            </a:r>
            <a:r>
              <a:rPr lang="en-US" sz="2800" dirty="0">
                <a:solidFill>
                  <a:srgbClr val="000000"/>
                </a:solidFill>
              </a:rPr>
              <a:t>r≤</a:t>
            </a:r>
            <a:r>
              <a:rPr lang="el-GR" sz="2800" dirty="0">
                <a:solidFill>
                  <a:srgbClr val="000000"/>
                </a:solidFill>
              </a:rPr>
              <a:t>-0,532 απορρίπτεται η </a:t>
            </a:r>
            <a:r>
              <a:rPr lang="el-GR" sz="2800" dirty="0" smtClean="0">
                <a:solidFill>
                  <a:srgbClr val="000000"/>
                </a:solidFill>
              </a:rPr>
              <a:t>μηδενική.</a:t>
            </a:r>
          </a:p>
          <a:p>
            <a:pPr marL="0" indent="0">
              <a:spcBef>
                <a:spcPts val="600"/>
              </a:spcBef>
              <a:buNone/>
            </a:pPr>
            <a:r>
              <a:rPr lang="el-GR" sz="2800" dirty="0" smtClean="0">
                <a:solidFill>
                  <a:srgbClr val="000000"/>
                </a:solidFill>
              </a:rPr>
              <a:t>Επειδή </a:t>
            </a:r>
            <a:r>
              <a:rPr lang="en-US" sz="2800" dirty="0">
                <a:solidFill>
                  <a:srgbClr val="000000"/>
                </a:solidFill>
              </a:rPr>
              <a:t>r=-0,97&lt; -0,532 </a:t>
            </a:r>
            <a:r>
              <a:rPr lang="el-GR" sz="2800" dirty="0">
                <a:solidFill>
                  <a:srgbClr val="000000"/>
                </a:solidFill>
              </a:rPr>
              <a:t>συμπεραίνουμε ότι υπάρχει στατιστικά σημαντική αρνητική σχέση μεταξύ «αριθμού γεννήσεων» και «προσδόκιμου επιβίωσης των γυναικών</a:t>
            </a:r>
            <a:r>
              <a:rPr lang="el-GR" sz="2800" dirty="0" smtClean="0">
                <a:solidFill>
                  <a:srgbClr val="000000"/>
                </a:solidFill>
              </a:rPr>
              <a:t>».</a:t>
            </a:r>
            <a:endParaRPr lang="el-GR" sz="2800" dirty="0">
              <a:solidFill>
                <a:schemeClr val="accent2"/>
              </a:solidFill>
            </a:endParaRPr>
          </a:p>
          <a:p>
            <a:pPr marL="0" indent="0">
              <a:buNone/>
            </a:pPr>
            <a:endParaRPr lang="el-GR" sz="2800" dirty="0"/>
          </a:p>
        </p:txBody>
      </p:sp>
    </p:spTree>
    <p:extLst>
      <p:ext uri="{BB962C8B-B14F-4D97-AF65-F5344CB8AC3E}">
        <p14:creationId xmlns:p14="http://schemas.microsoft.com/office/powerpoint/2010/main" val="25177193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a:t>
            </a:r>
            <a:r>
              <a:rPr lang="el-GR" dirty="0" smtClean="0">
                <a:solidFill>
                  <a:srgbClr val="4F81BD"/>
                </a:solidFill>
              </a:rPr>
              <a:t>18 </a:t>
            </a:r>
            <a:r>
              <a:rPr lang="el-GR" dirty="0">
                <a:solidFill>
                  <a:srgbClr val="4F81BD"/>
                </a:solidFill>
              </a:rPr>
              <a:t>από 20)</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Ο συντελεστής συσχέτισης του Pearson δεν βρέθηκε στατιστικά σημαντικός για τη σχέση τιμών α/φ test πριν τη διδασκαλία (Χ)” και “βαθμολογία εξέτασης στο αρμόνιο (Υ)</a:t>
            </a:r>
            <a:r>
              <a:rPr lang="el-GR" sz="2800" dirty="0" smtClean="0"/>
              <a:t>”.</a:t>
            </a:r>
          </a:p>
          <a:p>
            <a:pPr marL="0" indent="0">
              <a:buNone/>
            </a:pPr>
            <a:r>
              <a:rPr lang="el-GR" sz="2800" dirty="0" smtClean="0"/>
              <a:t>Πράγματι</a:t>
            </a:r>
            <a:r>
              <a:rPr lang="el-GR" sz="2800" dirty="0"/>
              <a:t>, η κρίσιμη τιμή για α = 0,05 σε αμφίπλευρο έλεγχο και βαθμούς ελευθερίας Ν – 2 = 14 – 2 = 12 είναι 0,532. Από τα δεδομένα (διαφάνεια 14) έχει υπολογιστεί r = 0,31. Επειδή η συσχέτιση του δείγματος είναι r = 0,31&lt;  0,532, δεν απορρίπτεται η μηδενική υπόθεση. </a:t>
            </a:r>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4782094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b="1" dirty="0"/>
              <a:t>Κρίσιμες τιμές του συντελεστή συσχέτισης </a:t>
            </a:r>
            <a:r>
              <a:rPr lang="en-US" sz="2400" b="1" dirty="0" smtClean="0"/>
              <a:t>Pearson</a:t>
            </a:r>
            <a:endParaRPr lang="el-GR" sz="2400" b="1" dirty="0"/>
          </a:p>
        </p:txBody>
      </p:sp>
      <p:sp>
        <p:nvSpPr>
          <p:cNvPr id="6" name="Τίτλος 5"/>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a:t>
            </a:r>
            <a:r>
              <a:rPr lang="el-GR" dirty="0" smtClean="0">
                <a:solidFill>
                  <a:srgbClr val="4F81BD"/>
                </a:solidFill>
              </a:rPr>
              <a:t>(19 </a:t>
            </a:r>
            <a:r>
              <a:rPr lang="el-GR" dirty="0">
                <a:solidFill>
                  <a:srgbClr val="4F81BD"/>
                </a:solidFill>
              </a:rPr>
              <a:t>από 20)</a:t>
            </a:r>
            <a:endParaRPr lang="el-GR" dirty="0"/>
          </a:p>
        </p:txBody>
      </p:sp>
      <p:pic>
        <p:nvPicPr>
          <p:cNvPr id="3" name="Picture Placeholder 2" descr="Πίνακας με κρίσιμες τιμές του συντελεστή συσχέτισης Pearson&#10;"/>
          <p:cNvPicPr>
            <a:picLocks noGrp="1" noChangeAspect="1"/>
          </p:cNvPicPr>
          <p:nvPr>
            <p:ph type="pic" idx="1"/>
          </p:nvPr>
        </p:nvPicPr>
        <p:blipFill>
          <a:blip r:embed="rId3">
            <a:extLst>
              <a:ext uri="{28A0092B-C50C-407E-A947-70E740481C1C}">
                <a14:useLocalDpi xmlns:a14="http://schemas.microsoft.com/office/drawing/2010/main" val="0"/>
              </a:ext>
            </a:extLst>
          </a:blip>
          <a:srcRect l="-18784" r="-18784"/>
          <a:stretch>
            <a:fillRect/>
          </a:stretch>
        </p:blipFill>
        <p:spPr/>
      </p:pic>
      <p:cxnSp>
        <p:nvCxnSpPr>
          <p:cNvPr id="7" name="10 - Ευθεία γραμμή σύνδεσης"/>
          <p:cNvCxnSpPr/>
          <p:nvPr/>
        </p:nvCxnSpPr>
        <p:spPr>
          <a:xfrm>
            <a:off x="3347864" y="4005064"/>
            <a:ext cx="72008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4 - Έλλειψη"/>
          <p:cNvSpPr/>
          <p:nvPr/>
        </p:nvSpPr>
        <p:spPr>
          <a:xfrm>
            <a:off x="3131840" y="3933056"/>
            <a:ext cx="144016" cy="14401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8 - Έλλειψη"/>
          <p:cNvSpPr/>
          <p:nvPr/>
        </p:nvSpPr>
        <p:spPr>
          <a:xfrm>
            <a:off x="4139952" y="3933056"/>
            <a:ext cx="288032" cy="14401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7 - Ευθεία γραμμή σύνδεσης"/>
          <p:cNvCxnSpPr/>
          <p:nvPr/>
        </p:nvCxnSpPr>
        <p:spPr>
          <a:xfrm>
            <a:off x="4427984" y="2348880"/>
            <a:ext cx="0" cy="1584176"/>
          </a:xfrm>
          <a:prstGeom prst="line">
            <a:avLst/>
          </a:prstGeom>
        </p:spPr>
        <p:style>
          <a:lnRef idx="2">
            <a:schemeClr val="accent1"/>
          </a:lnRef>
          <a:fillRef idx="0">
            <a:schemeClr val="accent1"/>
          </a:fillRef>
          <a:effectRef idx="1">
            <a:schemeClr val="accent1"/>
          </a:effectRef>
          <a:fontRef idx="minor">
            <a:schemeClr val="tx1"/>
          </a:fontRef>
        </p:style>
      </p:cxnSp>
      <p:sp>
        <p:nvSpPr>
          <p:cNvPr id="14" name="5 - Έλλειψη"/>
          <p:cNvSpPr/>
          <p:nvPr/>
        </p:nvSpPr>
        <p:spPr>
          <a:xfrm>
            <a:off x="4067944" y="2060848"/>
            <a:ext cx="432048" cy="21602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679453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4F81BD"/>
                </a:solidFill>
              </a:rPr>
              <a:t>Έλεγχοι με τον</a:t>
            </a:r>
            <a:br>
              <a:rPr lang="el-GR" dirty="0">
                <a:solidFill>
                  <a:srgbClr val="4F81BD"/>
                </a:solidFill>
              </a:rPr>
            </a:br>
            <a:r>
              <a:rPr lang="el-GR" dirty="0">
                <a:solidFill>
                  <a:srgbClr val="4F81BD"/>
                </a:solidFill>
              </a:rPr>
              <a:t>συντελεστή συσχέτισης </a:t>
            </a:r>
            <a:r>
              <a:rPr lang="en-US" dirty="0">
                <a:solidFill>
                  <a:srgbClr val="4F81BD"/>
                </a:solidFill>
              </a:rPr>
              <a:t>r</a:t>
            </a:r>
            <a:r>
              <a:rPr lang="el-GR" dirty="0">
                <a:solidFill>
                  <a:srgbClr val="4F81BD"/>
                </a:solidFill>
              </a:rPr>
              <a:t> </a:t>
            </a:r>
            <a:r>
              <a:rPr lang="el-GR" dirty="0" smtClean="0">
                <a:solidFill>
                  <a:srgbClr val="4F81BD"/>
                </a:solidFill>
              </a:rPr>
              <a:t>(20 </a:t>
            </a:r>
            <a:r>
              <a:rPr lang="el-GR" dirty="0">
                <a:solidFill>
                  <a:srgbClr val="4F81BD"/>
                </a:solidFill>
              </a:rPr>
              <a:t>από 20)</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b="1" dirty="0"/>
              <a:t>Έλεγχος σημαντικότητας του </a:t>
            </a:r>
            <a:r>
              <a:rPr lang="en-US" sz="2800" b="1" dirty="0"/>
              <a:t>Pearson r</a:t>
            </a:r>
            <a:r>
              <a:rPr lang="el-GR" sz="2800" b="1" dirty="0"/>
              <a:t> </a:t>
            </a:r>
            <a:br>
              <a:rPr lang="el-GR" sz="2800" b="1" dirty="0"/>
            </a:br>
            <a:r>
              <a:rPr lang="el-GR" sz="2800" b="1" dirty="0"/>
              <a:t>για τη σχέση τελικής επίδοσης και επίδοσης στο ακουστικό-φωνητικό </a:t>
            </a:r>
            <a:r>
              <a:rPr lang="en-US" sz="2800" b="1" dirty="0" smtClean="0"/>
              <a:t>test</a:t>
            </a:r>
            <a:endParaRPr lang="el-GR" sz="2800" b="1" dirty="0" smtClean="0"/>
          </a:p>
          <a:p>
            <a:pPr marL="0" indent="0">
              <a:buNone/>
            </a:pPr>
            <a:r>
              <a:rPr lang="el-GR" sz="2800" dirty="0" smtClean="0"/>
              <a:t>	Η </a:t>
            </a:r>
            <a:r>
              <a:rPr lang="el-GR" sz="2800" dirty="0"/>
              <a:t>κρίσιμη τιμή για α = 0,05 και βαθμούς </a:t>
            </a:r>
            <a:r>
              <a:rPr lang="el-GR" sz="2800" dirty="0" smtClean="0"/>
              <a:t>	ελευθερίας    </a:t>
            </a:r>
            <a:r>
              <a:rPr lang="el-GR" sz="2800" i="1" dirty="0" smtClean="0"/>
              <a:t>Ν</a:t>
            </a:r>
            <a:r>
              <a:rPr lang="el-GR" sz="2800" dirty="0" smtClean="0"/>
              <a:t> </a:t>
            </a:r>
            <a:r>
              <a:rPr lang="el-GR" sz="2800" dirty="0"/>
              <a:t>– 2 = 14 – 2 = 12 είναι 0,532 για </a:t>
            </a:r>
            <a:r>
              <a:rPr lang="el-GR" sz="2800" dirty="0" smtClean="0"/>
              <a:t>	αμφίπλευρο </a:t>
            </a:r>
            <a:r>
              <a:rPr lang="el-GR" sz="2800" dirty="0"/>
              <a:t>έλεγχο (). Από τα δεδομένα έχει </a:t>
            </a:r>
            <a:r>
              <a:rPr lang="el-GR" sz="2800" dirty="0" smtClean="0"/>
              <a:t>	υπολογιστεί </a:t>
            </a:r>
            <a:r>
              <a:rPr lang="en-US" sz="2800" i="1" dirty="0"/>
              <a:t>r </a:t>
            </a:r>
            <a:r>
              <a:rPr lang="el-GR" sz="2800" dirty="0"/>
              <a:t>= 0,31. Επειδή η συσχέτιση του </a:t>
            </a:r>
            <a:r>
              <a:rPr lang="el-GR" sz="2800" dirty="0" smtClean="0"/>
              <a:t>	δείγματος </a:t>
            </a:r>
            <a:r>
              <a:rPr lang="el-GR" sz="2800" dirty="0"/>
              <a:t>είναι </a:t>
            </a:r>
            <a:r>
              <a:rPr lang="en-US" sz="2800" i="1" dirty="0"/>
              <a:t>r</a:t>
            </a:r>
            <a:r>
              <a:rPr lang="el-GR" sz="2800" dirty="0"/>
              <a:t> = 0,31&lt;  0,532, δεν </a:t>
            </a:r>
            <a:r>
              <a:rPr lang="el-GR" sz="2800" dirty="0" smtClean="0"/>
              <a:t>	απορρίπτεται </a:t>
            </a:r>
            <a:r>
              <a:rPr lang="el-GR" sz="2800" dirty="0"/>
              <a:t>η μηδενική υπόθεση</a:t>
            </a:r>
            <a:r>
              <a:rPr lang="el-GR" sz="2800" dirty="0" smtClean="0"/>
              <a:t>.</a:t>
            </a:r>
            <a:endParaRPr lang="el-GR" sz="2800" dirty="0"/>
          </a:p>
        </p:txBody>
      </p:sp>
    </p:spTree>
    <p:extLst>
      <p:ext uri="{BB962C8B-B14F-4D97-AF65-F5344CB8AC3E}">
        <p14:creationId xmlns:p14="http://schemas.microsoft.com/office/powerpoint/2010/main" val="12421002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a:t>
            </a:r>
            <a:r>
              <a:rPr lang="el-GR" dirty="0" smtClean="0"/>
              <a:t>Στατιστική</a:t>
            </a:r>
            <a:endParaRPr lang="en-US" dirty="0"/>
          </a:p>
        </p:txBody>
      </p:sp>
    </p:spTree>
    <p:extLst>
      <p:ext uri="{BB962C8B-B14F-4D97-AF65-F5344CB8AC3E}">
        <p14:creationId xmlns:p14="http://schemas.microsoft.com/office/powerpoint/2010/main" val="23249484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a:t>
            </a:r>
            <a:r>
              <a:rPr lang="el-GR" sz="2000" dirty="0">
                <a:solidFill>
                  <a:srgbClr val="000000"/>
                </a:solidFill>
              </a:rPr>
              <a:t>η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16078741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Επαγωγική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29339269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dirty="0"/>
              <a:t>Γραμμική </a:t>
            </a:r>
            <a:r>
              <a:rPr lang="el-GR" dirty="0" smtClean="0"/>
              <a:t>παλινδρόμηση</a:t>
            </a:r>
            <a:br>
              <a:rPr lang="el-GR" dirty="0" smtClean="0"/>
            </a:br>
            <a:r>
              <a:rPr lang="el-GR" dirty="0" smtClean="0"/>
              <a:t>και Συσχέτιση</a:t>
            </a:r>
            <a:endParaRPr lang="el-GR" dirty="0"/>
          </a:p>
        </p:txBody>
      </p:sp>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Εικόνες 1-2, Σελίδες 6-7: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χρήση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SPSS</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3, </a:t>
            </a:r>
            <a:r>
              <a:rPr lang="el-GR" sz="2000" b="1" dirty="0">
                <a:solidFill>
                  <a:srgbClr val="000000"/>
                </a:solidFill>
              </a:rPr>
              <a:t>Σελίδα 8</a:t>
            </a:r>
            <a:r>
              <a:rPr lang="el-GR" sz="2000" b="1"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ριθμού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γεννήσεων</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ρος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ροσδόκιμ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έτη</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ι</a:t>
            </a:r>
            <a:r>
              <a:rPr lang="en-US" sz="2000" dirty="0" smtClean="0">
                <a:solidFill>
                  <a:srgbClr val="000000"/>
                </a:solidFill>
                <a:ea typeface="Lucida Grande"/>
                <a:cs typeface="Lucida Grande"/>
              </a:rPr>
              <a:t>β</a:t>
            </a:r>
            <a:r>
              <a:rPr lang="en-US" sz="2000" dirty="0" err="1" smtClean="0">
                <a:solidFill>
                  <a:srgbClr val="000000"/>
                </a:solidFill>
                <a:ea typeface="Lucida Grande"/>
                <a:cs typeface="Lucida Grande"/>
              </a:rPr>
              <a:t>ίωσης</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4, </a:t>
            </a:r>
            <a:r>
              <a:rPr lang="el-GR" sz="2000" b="1" dirty="0">
                <a:solidFill>
                  <a:srgbClr val="000000"/>
                </a:solidFill>
              </a:rPr>
              <a:t>Σελίδα 9</a:t>
            </a:r>
            <a:r>
              <a:rPr lang="el-GR" sz="2000" b="1"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ευθύγρ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μορφής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συσχέτισης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a:p>
            <a:pPr marL="0" indent="0">
              <a:buNone/>
            </a:pPr>
            <a:r>
              <a:rPr lang="el-GR" sz="2000" b="1" dirty="0">
                <a:solidFill>
                  <a:srgbClr val="000000"/>
                </a:solidFill>
              </a:rPr>
              <a:t>Εικόνα </a:t>
            </a:r>
            <a:r>
              <a:rPr lang="el-GR" sz="2000" b="1" dirty="0" smtClean="0">
                <a:solidFill>
                  <a:srgbClr val="000000"/>
                </a:solidFill>
              </a:rPr>
              <a:t>5, </a:t>
            </a:r>
            <a:r>
              <a:rPr lang="el-GR" sz="2000" b="1" dirty="0">
                <a:solidFill>
                  <a:srgbClr val="000000"/>
                </a:solidFill>
              </a:rPr>
              <a:t>Σελίδα 9: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αμπ</a:t>
            </a:r>
            <a:r>
              <a:rPr lang="en-US" sz="2000" dirty="0" err="1">
                <a:solidFill>
                  <a:srgbClr val="000000"/>
                </a:solidFill>
                <a:ea typeface="Lucida Grande"/>
                <a:cs typeface="Lucida Grande"/>
              </a:rPr>
              <a:t>υλόγρ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μορφής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συσχέτισης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endParaRPr lang="el-GR" sz="2000" dirty="0">
              <a:solidFill>
                <a:srgbClr val="000000"/>
              </a:solidFill>
            </a:endParaRPr>
          </a:p>
        </p:txBody>
      </p:sp>
    </p:spTree>
    <p:extLst>
      <p:ext uri="{BB962C8B-B14F-4D97-AF65-F5344CB8AC3E}">
        <p14:creationId xmlns:p14="http://schemas.microsoft.com/office/powerpoint/2010/main" val="30093713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a:t>
            </a:r>
            <a:r>
              <a:rPr lang="el-GR" sz="2000" b="1" dirty="0">
                <a:solidFill>
                  <a:srgbClr val="000000"/>
                </a:solidFill>
              </a:rPr>
              <a:t>6</a:t>
            </a:r>
            <a:r>
              <a:rPr lang="el-GR" sz="2000" b="1" dirty="0" smtClean="0">
                <a:solidFill>
                  <a:srgbClr val="000000"/>
                </a:solidFill>
              </a:rPr>
              <a:t>, Σελίδα 10: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οσοστού</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στικο</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οίησης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χώρ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ρος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ροσδόκιμ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έτη</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ι</a:t>
            </a:r>
            <a:r>
              <a:rPr lang="en-US" sz="2000" dirty="0" smtClean="0">
                <a:solidFill>
                  <a:srgbClr val="000000"/>
                </a:solidFill>
                <a:ea typeface="Lucida Grande"/>
                <a:cs typeface="Lucida Grande"/>
              </a:rPr>
              <a:t>β</a:t>
            </a:r>
            <a:r>
              <a:rPr lang="en-US" sz="2000" dirty="0" err="1" smtClean="0">
                <a:solidFill>
                  <a:srgbClr val="000000"/>
                </a:solidFill>
                <a:ea typeface="Lucida Grande"/>
                <a:cs typeface="Lucida Grande"/>
              </a:rPr>
              <a:t>ίωσης</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7</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11: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θετικής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συσχέτισης</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8, </a:t>
            </a:r>
            <a:r>
              <a:rPr lang="el-GR" sz="2000" b="1" dirty="0">
                <a:solidFill>
                  <a:srgbClr val="000000"/>
                </a:solidFill>
              </a:rPr>
              <a:t>Σελίδα </a:t>
            </a:r>
            <a:r>
              <a:rPr lang="el-GR" sz="2000" b="1" dirty="0" smtClean="0">
                <a:solidFill>
                  <a:srgbClr val="000000"/>
                </a:solidFill>
              </a:rPr>
              <a:t>12: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ρνητικής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συσχέτισης</a:t>
            </a:r>
            <a:r>
              <a:rPr lang="el-GR" sz="2000" dirty="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9, Σελίδα 13: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έξι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δι</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μμάτων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σκεδ</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σμού</a:t>
            </a:r>
            <a:r>
              <a:rPr lang="el-GR" sz="2000" dirty="0" smtClean="0">
                <a:solidFill>
                  <a:srgbClr val="000000"/>
                </a:solidFill>
                <a:ea typeface="Lucida Grande"/>
                <a:cs typeface="Lucida Grande"/>
              </a:rPr>
              <a:t> </a:t>
            </a:r>
            <a:r>
              <a:rPr lang="el-GR" sz="2000" dirty="0">
                <a:solidFill>
                  <a:srgbClr val="000000"/>
                </a:solidFill>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3433880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Διάγραμμα 1, Σελίδα 16: </a:t>
            </a:r>
            <a:r>
              <a:rPr lang="en-US" sz="2000" dirty="0" err="1">
                <a:solidFill>
                  <a:srgbClr val="000000"/>
                </a:solidFill>
                <a:ea typeface="Lucida Grande"/>
                <a:cs typeface="Lucida Grande"/>
              </a:rPr>
              <a:t>Διάγρ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σκεδ</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σμού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μμή</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πα</a:t>
            </a:r>
            <a:r>
              <a:rPr lang="en-US" sz="2000" dirty="0" err="1" smtClean="0">
                <a:solidFill>
                  <a:srgbClr val="000000"/>
                </a:solidFill>
                <a:ea typeface="Lucida Grande"/>
                <a:cs typeface="Lucida Grande"/>
              </a:rPr>
              <a:t>λινδρόμησης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solidFill>
                  <a:srgbClr val="000000"/>
                </a:solidFill>
              </a:rPr>
              <a:t>C</a:t>
            </a:r>
            <a:r>
              <a:rPr lang="el-GR" sz="2000" dirty="0" smtClean="0">
                <a:solidFill>
                  <a:srgbClr val="000000"/>
                </a:solidFill>
              </a:rPr>
              <a:t>opyright </a:t>
            </a:r>
            <a:r>
              <a:rPr lang="el-GR" sz="2000" dirty="0">
                <a:solidFill>
                  <a:srgbClr val="000000"/>
                </a:solidFill>
              </a:rPr>
              <a:t>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endParaRPr lang="el-GR" sz="2000" dirty="0">
              <a:solidFill>
                <a:srgbClr val="000000"/>
              </a:solidFill>
            </a:endParaRPr>
          </a:p>
        </p:txBody>
      </p:sp>
    </p:spTree>
    <p:extLst>
      <p:ext uri="{BB962C8B-B14F-4D97-AF65-F5344CB8AC3E}">
        <p14:creationId xmlns:p14="http://schemas.microsoft.com/office/powerpoint/2010/main" val="12059458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4</a:t>
            </a:r>
            <a:r>
              <a:rPr lang="en-US" dirty="0" smtClean="0"/>
              <a:t>/</a:t>
            </a:r>
            <a:r>
              <a:rPr lang="el-GR" dirty="0"/>
              <a:t>4</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a:t>
            </a:r>
            <a:r>
              <a:rPr lang="el-GR" sz="2000" b="1" dirty="0">
                <a:solidFill>
                  <a:srgbClr val="000000"/>
                </a:solidFill>
              </a:rPr>
              <a:t>1</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17: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l-GR" sz="2000" dirty="0" smtClean="0">
                <a:solidFill>
                  <a:srgbClr val="000000"/>
                </a:solidFill>
                <a:ea typeface="Lucida Grande"/>
                <a:cs typeface="Lucida Grande"/>
              </a:rPr>
              <a:t> /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a:p>
            <a:pPr marL="0" indent="0">
              <a:buNone/>
            </a:pPr>
            <a:r>
              <a:rPr lang="el-GR" sz="2000" b="1" dirty="0">
                <a:solidFill>
                  <a:srgbClr val="000000"/>
                </a:solidFill>
              </a:rPr>
              <a:t>Πίνακας </a:t>
            </a:r>
            <a:r>
              <a:rPr lang="el-GR" sz="2000" b="1" dirty="0" smtClean="0">
                <a:solidFill>
                  <a:srgbClr val="000000"/>
                </a:solidFill>
              </a:rPr>
              <a:t>2, </a:t>
            </a:r>
            <a:r>
              <a:rPr lang="el-GR" sz="2000" b="1" dirty="0">
                <a:solidFill>
                  <a:srgbClr val="000000"/>
                </a:solidFill>
              </a:rPr>
              <a:t>Σελίδα 22: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κρίσιμες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τιμές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συντελεστή</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συσχέτισης</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Pearson</a:t>
            </a:r>
            <a:r>
              <a:rPr lang="el-GR" sz="2000" dirty="0" smtClean="0">
                <a:solidFill>
                  <a:srgbClr val="000000"/>
                </a:solidFill>
                <a:ea typeface="Lucida Grande"/>
                <a:cs typeface="Lucida Grande"/>
              </a:rPr>
              <a:t> </a:t>
            </a:r>
            <a:r>
              <a:rPr lang="el-GR" sz="2000" dirty="0">
                <a:solidFill>
                  <a:srgbClr val="000000"/>
                </a:solidFill>
                <a:ea typeface="Lucida Grande"/>
                <a:cs typeface="Lucida Grande"/>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p:txBody>
      </p:sp>
    </p:spTree>
    <p:extLst>
      <p:ext uri="{BB962C8B-B14F-4D97-AF65-F5344CB8AC3E}">
        <p14:creationId xmlns:p14="http://schemas.microsoft.com/office/powerpoint/2010/main" val="24021063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Έλεγχοι </a:t>
            </a:r>
            <a:r>
              <a:rPr lang="el-GR" dirty="0"/>
              <a:t>με </a:t>
            </a:r>
            <a:r>
              <a:rPr lang="el-GR" dirty="0" smtClean="0"/>
              <a:t>τον</a:t>
            </a:r>
            <a:br>
              <a:rPr lang="el-GR" dirty="0" smtClean="0"/>
            </a:br>
            <a:r>
              <a:rPr lang="el-GR" dirty="0" smtClean="0"/>
              <a:t>συντελεστή </a:t>
            </a:r>
            <a:r>
              <a:rPr lang="el-GR" dirty="0"/>
              <a:t>συσχέτισης </a:t>
            </a:r>
            <a:r>
              <a:rPr lang="en-US" dirty="0" smtClean="0"/>
              <a:t>r</a:t>
            </a:r>
            <a:r>
              <a:rPr lang="el-GR" dirty="0" smtClean="0"/>
              <a:t> (1 από 20)</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spcBef>
                <a:spcPct val="50000"/>
              </a:spcBef>
              <a:buNone/>
            </a:pPr>
            <a:r>
              <a:rPr lang="el-GR" sz="2800" dirty="0"/>
              <a:t>Στην ενότητα αυτή μελετάται η σχέση ανάμεσα σε δυο ποσοτικά χαρακτηριστικά (μεταβλητές). </a:t>
            </a:r>
          </a:p>
          <a:p>
            <a:pPr marL="0" indent="0">
              <a:spcBef>
                <a:spcPct val="50000"/>
              </a:spcBef>
              <a:buNone/>
            </a:pPr>
            <a:r>
              <a:rPr lang="el-GR" sz="2800" dirty="0"/>
              <a:t>Για το σκοπό αυτό κατασκευάζουμε ένα </a:t>
            </a:r>
            <a:r>
              <a:rPr lang="el-GR" sz="2800" b="1" dirty="0"/>
              <a:t>διάγραμμα σκεδασμού</a:t>
            </a:r>
            <a:r>
              <a:rPr lang="el-GR" sz="2800" dirty="0"/>
              <a:t> στο οποίο τα άτομα ενός δείγματος παριστάνονται ως σημεία με συντεταγμένες τις τιμές τους στις δυο μελετώμενες </a:t>
            </a:r>
            <a:r>
              <a:rPr lang="el-GR" sz="2800" dirty="0" smtClean="0"/>
              <a:t>μεταβλητές</a:t>
            </a:r>
            <a:r>
              <a:rPr lang="el-GR" sz="2800" dirty="0"/>
              <a:t>.</a:t>
            </a:r>
          </a:p>
          <a:p>
            <a:pPr marL="0" indent="0">
              <a:spcBef>
                <a:spcPct val="50000"/>
              </a:spcBef>
              <a:buNone/>
            </a:pPr>
            <a:r>
              <a:rPr lang="el-GR" sz="2800" dirty="0"/>
              <a:t>Το διάγραμμα σκεδασμού επιτρέπει να διαπιστώσουμε κατά πόσο το σχήμα του «νέφους» των ατόμων-</a:t>
            </a:r>
            <a:r>
              <a:rPr lang="el-GR" sz="2800" dirty="0" smtClean="0"/>
              <a:t>σημείων </a:t>
            </a:r>
            <a:r>
              <a:rPr lang="el-GR" sz="2800" dirty="0"/>
              <a:t>μπορεί ή όχι να περιγραφεί από ένα μαθηματικό μοντέλο.</a:t>
            </a:r>
          </a:p>
          <a:p>
            <a:pPr marL="0" indent="0">
              <a:spcBef>
                <a:spcPct val="50000"/>
              </a:spcBef>
              <a:buNone/>
            </a:pPr>
            <a:r>
              <a:rPr lang="el-GR" sz="2800" dirty="0"/>
              <a:t>Στην παρούσα ενότητα θα μελετήσουμε μόνο περιπτώσεις που το σχήμα του νέφους προσομοιώνεται επαρκώς από μια ευθεία γραμμή.</a:t>
            </a:r>
          </a:p>
        </p:txBody>
      </p:sp>
    </p:spTree>
    <p:extLst>
      <p:ext uri="{BB962C8B-B14F-4D97-AF65-F5344CB8AC3E}">
        <p14:creationId xmlns:p14="http://schemas.microsoft.com/office/powerpoint/2010/main" val="3117240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(2 </a:t>
            </a:r>
            <a:r>
              <a:rPr lang="el-GR" dirty="0"/>
              <a:t>από 20)</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b="1" dirty="0"/>
              <a:t>Ερευνητικό </a:t>
            </a:r>
            <a:r>
              <a:rPr lang="el-GR" sz="2800" b="1" dirty="0" smtClean="0"/>
              <a:t>ερώτημα:</a:t>
            </a:r>
            <a:r>
              <a:rPr lang="el-GR" sz="2800" dirty="0" smtClean="0"/>
              <a:t> </a:t>
            </a:r>
            <a:r>
              <a:rPr lang="el-GR" sz="2800" dirty="0"/>
              <a:t>Υπάρχει σχέση ανάμεσα στον «αριθμό γεννήσεων» και το «προσδόκιμο επιβίωσης των γυναικών» σε μια χώρα;</a:t>
            </a:r>
          </a:p>
          <a:p>
            <a:pPr marL="0" indent="0">
              <a:buNone/>
            </a:pPr>
            <a:r>
              <a:rPr lang="el-GR" sz="2800" b="1" dirty="0" smtClean="0"/>
              <a:t>Μέτρηση</a:t>
            </a:r>
            <a:r>
              <a:rPr lang="el-GR" sz="2800" b="1" dirty="0"/>
              <a:t>: </a:t>
            </a:r>
            <a:r>
              <a:rPr lang="el-GR" sz="2800" dirty="0" smtClean="0"/>
              <a:t>Καταγράφεται </a:t>
            </a:r>
            <a:r>
              <a:rPr lang="el-GR" sz="2800" dirty="0"/>
              <a:t>ο αριθμός των γεννήσεων </a:t>
            </a:r>
            <a:r>
              <a:rPr lang="el-GR" sz="2800" dirty="0" smtClean="0"/>
              <a:t>ανά </a:t>
            </a:r>
            <a:r>
              <a:rPr lang="el-GR" sz="2800" dirty="0"/>
              <a:t>1000 κατοίκους μιας χώρας καθώς και το προσδόκιμο επιβίωσης, σε έτη, των γυναικών της χώρας.</a:t>
            </a:r>
          </a:p>
          <a:p>
            <a:pPr marL="0" indent="0">
              <a:buNone/>
            </a:pPr>
            <a:r>
              <a:rPr lang="el-GR" sz="2800" b="1" dirty="0" smtClean="0"/>
              <a:t>Σχηματίζονται </a:t>
            </a:r>
            <a:r>
              <a:rPr lang="el-GR" sz="2800" b="1" dirty="0"/>
              <a:t>οι στατιστικές </a:t>
            </a:r>
            <a:r>
              <a:rPr lang="el-GR" sz="2800" b="1" dirty="0" smtClean="0"/>
              <a:t>υποθέσεις:</a:t>
            </a:r>
          </a:p>
          <a:p>
            <a:pPr marL="0" indent="0">
              <a:buNone/>
            </a:pPr>
            <a:r>
              <a:rPr lang="el-GR" sz="2800" b="1" dirty="0" smtClean="0"/>
              <a:t>Η</a:t>
            </a:r>
            <a:r>
              <a:rPr lang="el-GR" sz="2800" b="1" baseline="-25000" dirty="0" smtClean="0"/>
              <a:t>0</a:t>
            </a:r>
            <a:r>
              <a:rPr lang="el-GR" sz="2800" b="1" dirty="0" smtClean="0"/>
              <a:t>:</a:t>
            </a:r>
            <a:r>
              <a:rPr lang="el-GR" sz="2800" dirty="0" smtClean="0"/>
              <a:t> Δεν </a:t>
            </a:r>
            <a:r>
              <a:rPr lang="el-GR" sz="2800" dirty="0"/>
              <a:t>υπάρχει συσχέτιση μεταξύ «αριθμού γεννήσεων» και «προσδόκιμου επιβίωσης των γυναικών» μιας </a:t>
            </a:r>
            <a:r>
              <a:rPr lang="el-GR" sz="2800" dirty="0" smtClean="0"/>
              <a:t>χώρας</a:t>
            </a:r>
            <a:endParaRPr lang="el-GR" sz="2800" dirty="0"/>
          </a:p>
          <a:p>
            <a:pPr marL="0" indent="0">
              <a:buNone/>
            </a:pPr>
            <a:r>
              <a:rPr lang="el-GR" sz="2800" b="1" dirty="0" smtClean="0"/>
              <a:t>Η</a:t>
            </a:r>
            <a:r>
              <a:rPr lang="el-GR" sz="2800" b="1" baseline="-25000" dirty="0" smtClean="0"/>
              <a:t>Α</a:t>
            </a:r>
            <a:r>
              <a:rPr lang="el-GR" sz="2800" b="1" dirty="0" smtClean="0"/>
              <a:t>:</a:t>
            </a:r>
            <a:r>
              <a:rPr lang="el-GR" sz="2800" dirty="0" smtClean="0"/>
              <a:t> </a:t>
            </a:r>
            <a:r>
              <a:rPr lang="el-GR" sz="2800" dirty="0"/>
              <a:t>Υπάρχει συσχέτιση</a:t>
            </a:r>
          </a:p>
          <a:p>
            <a:pPr marL="0" lvl="1" indent="0">
              <a:buNone/>
            </a:pPr>
            <a:r>
              <a:rPr lang="el-GR" sz="2800" b="1" dirty="0" smtClean="0"/>
              <a:t>Δείγμα:</a:t>
            </a:r>
            <a:r>
              <a:rPr lang="el-GR" sz="2800" dirty="0" smtClean="0"/>
              <a:t> </a:t>
            </a:r>
            <a:r>
              <a:rPr lang="el-GR" dirty="0"/>
              <a:t> </a:t>
            </a:r>
            <a:r>
              <a:rPr lang="el-GR" dirty="0" smtClean="0"/>
              <a:t>Ο έλεγχος </a:t>
            </a:r>
            <a:r>
              <a:rPr lang="el-GR" dirty="0"/>
              <a:t>θα εκτελεστεί με ένα τυχαίο δείγμα Ν=15 χωρών</a:t>
            </a:r>
          </a:p>
          <a:p>
            <a:pPr marL="0" lvl="1" indent="0">
              <a:buNone/>
            </a:pPr>
            <a:endParaRPr lang="el-GR" sz="2800" dirty="0"/>
          </a:p>
        </p:txBody>
      </p:sp>
      <p:graphicFrame>
        <p:nvGraphicFramePr>
          <p:cNvPr id="4" name="4 - Αντικείμενο"/>
          <p:cNvGraphicFramePr>
            <a:graphicFrameLocks noChangeAspect="1"/>
          </p:cNvGraphicFramePr>
          <p:nvPr>
            <p:extLst>
              <p:ext uri="{D42A27DB-BD31-4B8C-83A1-F6EECF244321}">
                <p14:modId xmlns:p14="http://schemas.microsoft.com/office/powerpoint/2010/main" val="987649803"/>
              </p:ext>
            </p:extLst>
          </p:nvPr>
        </p:nvGraphicFramePr>
        <p:xfrm>
          <a:off x="7302043" y="4365104"/>
          <a:ext cx="1158389" cy="360040"/>
        </p:xfrm>
        <a:graphic>
          <a:graphicData uri="http://schemas.openxmlformats.org/presentationml/2006/ole">
            <mc:AlternateContent xmlns:mc="http://schemas.openxmlformats.org/markup-compatibility/2006">
              <mc:Choice xmlns:v="urn:schemas-microsoft-com:vml" Requires="v">
                <p:oleObj spid="_x0000_s1054" name="Εξίσωση" r:id="rId4" imgW="939600" imgH="291960" progId="Equation.3">
                  <p:embed/>
                </p:oleObj>
              </mc:Choice>
              <mc:Fallback>
                <p:oleObj name="Εξίσωση" r:id="rId4" imgW="939600" imgH="291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043" y="4365104"/>
                        <a:ext cx="1158389" cy="360040"/>
                      </a:xfrm>
                      <a:prstGeom prst="rect">
                        <a:avLst/>
                      </a:prstGeom>
                      <a:noFill/>
                    </p:spPr>
                  </p:pic>
                </p:oleObj>
              </mc:Fallback>
            </mc:AlternateContent>
          </a:graphicData>
        </a:graphic>
      </p:graphicFrame>
      <p:graphicFrame>
        <p:nvGraphicFramePr>
          <p:cNvPr id="5" name="5 - Αντικείμενο"/>
          <p:cNvGraphicFramePr>
            <a:graphicFrameLocks noChangeAspect="1"/>
          </p:cNvGraphicFramePr>
          <p:nvPr>
            <p:extLst>
              <p:ext uri="{D42A27DB-BD31-4B8C-83A1-F6EECF244321}">
                <p14:modId xmlns:p14="http://schemas.microsoft.com/office/powerpoint/2010/main" val="2074138336"/>
              </p:ext>
            </p:extLst>
          </p:nvPr>
        </p:nvGraphicFramePr>
        <p:xfrm>
          <a:off x="3469965" y="4797152"/>
          <a:ext cx="1390067" cy="432048"/>
        </p:xfrm>
        <a:graphic>
          <a:graphicData uri="http://schemas.openxmlformats.org/presentationml/2006/ole">
            <mc:AlternateContent xmlns:mc="http://schemas.openxmlformats.org/markup-compatibility/2006">
              <mc:Choice xmlns:v="urn:schemas-microsoft-com:vml" Requires="v">
                <p:oleObj spid="_x0000_s1055" name="Εξίσωση" r:id="rId6" imgW="939600" imgH="291960" progId="Equation.3">
                  <p:embed/>
                </p:oleObj>
              </mc:Choice>
              <mc:Fallback>
                <p:oleObj name="Εξίσωση" r:id="rId6" imgW="93960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9965" y="4797152"/>
                        <a:ext cx="1390067" cy="432048"/>
                      </a:xfrm>
                      <a:prstGeom prst="rect">
                        <a:avLst/>
                      </a:prstGeom>
                      <a:noFill/>
                    </p:spPr>
                  </p:pic>
                </p:oleObj>
              </mc:Fallback>
            </mc:AlternateContent>
          </a:graphicData>
        </a:graphic>
      </p:graphicFrame>
    </p:spTree>
    <p:extLst>
      <p:ext uri="{BB962C8B-B14F-4D97-AF65-F5344CB8AC3E}">
        <p14:creationId xmlns:p14="http://schemas.microsoft.com/office/powerpoint/2010/main" val="3506630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(3 </a:t>
            </a:r>
            <a:r>
              <a:rPr lang="el-GR" dirty="0"/>
              <a:t>από 20)</a:t>
            </a:r>
          </a:p>
        </p:txBody>
      </p:sp>
      <p:pic>
        <p:nvPicPr>
          <p:cNvPr id="3" name="Picture Placeholder 2"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25" r="-9525" b="6385"/>
          <a:stretch/>
        </p:blipFill>
        <p:spPr>
          <a:xfrm>
            <a:off x="1792288" y="1556792"/>
            <a:ext cx="5486400" cy="3235682"/>
          </a:xfrm>
        </p:spPr>
      </p:pic>
    </p:spTree>
    <p:extLst>
      <p:ext uri="{BB962C8B-B14F-4D97-AF65-F5344CB8AC3E}">
        <p14:creationId xmlns:p14="http://schemas.microsoft.com/office/powerpoint/2010/main" val="4252333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(4 </a:t>
            </a:r>
            <a:r>
              <a:rPr lang="el-GR" dirty="0"/>
              <a:t>από 20)</a:t>
            </a:r>
          </a:p>
        </p:txBody>
      </p:sp>
      <p:pic>
        <p:nvPicPr>
          <p:cNvPr id="3" name="Picture Placeholder 2"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25" r="-9525" b="5948"/>
          <a:stretch/>
        </p:blipFill>
        <p:spPr>
          <a:xfrm>
            <a:off x="1792288" y="1556792"/>
            <a:ext cx="5486400" cy="3250800"/>
          </a:xfrm>
        </p:spPr>
      </p:pic>
    </p:spTree>
    <p:extLst>
      <p:ext uri="{BB962C8B-B14F-4D97-AF65-F5344CB8AC3E}">
        <p14:creationId xmlns:p14="http://schemas.microsoft.com/office/powerpoint/2010/main" val="42523339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Autofit/>
          </a:bodyPr>
          <a:lstStyle/>
          <a:p>
            <a:r>
              <a:rPr lang="el-GR" sz="1800" b="1" dirty="0"/>
              <a:t>Διάγραμμα </a:t>
            </a:r>
            <a:r>
              <a:rPr lang="el-GR" sz="1800" b="1" dirty="0" smtClean="0"/>
              <a:t>σκεδασμού</a:t>
            </a:r>
          </a:p>
          <a:p>
            <a:r>
              <a:rPr lang="el-GR" sz="1800" dirty="0"/>
              <a:t>Τα τρία στοιχεία της σχέσης: </a:t>
            </a:r>
          </a:p>
          <a:p>
            <a:r>
              <a:rPr lang="el-GR" sz="1800" b="1" dirty="0" smtClean="0"/>
              <a:t>Μορφή</a:t>
            </a:r>
            <a:r>
              <a:rPr lang="el-GR" sz="1800" b="1" dirty="0" smtClean="0">
                <a:solidFill>
                  <a:srgbClr val="000000"/>
                </a:solidFill>
              </a:rPr>
              <a:t>:</a:t>
            </a:r>
            <a:r>
              <a:rPr lang="el-GR" sz="1800" dirty="0" smtClean="0">
                <a:solidFill>
                  <a:srgbClr val="000000"/>
                </a:solidFill>
              </a:rPr>
              <a:t> γραμμική</a:t>
            </a:r>
          </a:p>
          <a:p>
            <a:r>
              <a:rPr lang="el-GR" sz="1800" dirty="0" smtClean="0">
                <a:solidFill>
                  <a:srgbClr val="000000"/>
                </a:solidFill>
              </a:rPr>
              <a:t>Το </a:t>
            </a:r>
            <a:r>
              <a:rPr lang="el-GR" sz="1800" dirty="0">
                <a:solidFill>
                  <a:srgbClr val="000000"/>
                </a:solidFill>
              </a:rPr>
              <a:t>«νέφος» των χωρών προσομοιώνεται ικανοποιητικά από μια ευθεία </a:t>
            </a:r>
            <a:r>
              <a:rPr lang="el-GR" sz="1800" dirty="0" smtClean="0">
                <a:solidFill>
                  <a:srgbClr val="000000"/>
                </a:solidFill>
              </a:rPr>
              <a:t>γραμμή.</a:t>
            </a:r>
            <a:endParaRPr lang="el-GR" sz="1800" dirty="0" smtClean="0"/>
          </a:p>
          <a:p>
            <a:r>
              <a:rPr lang="el-GR" sz="1800" b="1" dirty="0" smtClean="0"/>
              <a:t>Κατεύθυνση: </a:t>
            </a:r>
            <a:r>
              <a:rPr lang="el-GR" sz="1800" dirty="0" smtClean="0">
                <a:solidFill>
                  <a:srgbClr val="000000"/>
                </a:solidFill>
              </a:rPr>
              <a:t>αρνητική</a:t>
            </a:r>
            <a:endParaRPr lang="el-GR" sz="1800" dirty="0"/>
          </a:p>
          <a:p>
            <a:r>
              <a:rPr lang="el-GR" sz="1800" dirty="0">
                <a:solidFill>
                  <a:srgbClr val="000000"/>
                </a:solidFill>
              </a:rPr>
              <a:t>Καθώς ο αριθμός γεννήσεων αυξάνει το προσδόκιμο επιβίωσης </a:t>
            </a:r>
            <a:r>
              <a:rPr lang="el-GR" sz="1800" dirty="0" smtClean="0">
                <a:solidFill>
                  <a:srgbClr val="000000"/>
                </a:solidFill>
              </a:rPr>
              <a:t>ελαττώνεται.</a:t>
            </a:r>
            <a:endParaRPr lang="el-GR" sz="1800" dirty="0" smtClean="0"/>
          </a:p>
          <a:p>
            <a:r>
              <a:rPr lang="el-GR" sz="1800" b="1" dirty="0" smtClean="0"/>
              <a:t>Ένταση: </a:t>
            </a:r>
            <a:r>
              <a:rPr lang="el-GR" sz="1800" dirty="0" smtClean="0"/>
              <a:t>ισχυρή</a:t>
            </a:r>
          </a:p>
          <a:p>
            <a:r>
              <a:rPr lang="el-GR" sz="1800" dirty="0">
                <a:solidFill>
                  <a:srgbClr val="000000"/>
                </a:solidFill>
              </a:rPr>
              <a:t>Οι χώρες τοποθετούνται πολύ κοντά στην ευθεία </a:t>
            </a:r>
            <a:r>
              <a:rPr lang="el-GR" sz="1800" dirty="0" smtClean="0">
                <a:solidFill>
                  <a:srgbClr val="000000"/>
                </a:solidFill>
              </a:rPr>
              <a:t>γραμμή</a:t>
            </a:r>
            <a:endParaRPr lang="el-GR" sz="1800"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(5 </a:t>
            </a:r>
            <a:r>
              <a:rPr lang="el-GR" dirty="0"/>
              <a:t>από 20)</a:t>
            </a:r>
          </a:p>
        </p:txBody>
      </p:sp>
      <p:pic>
        <p:nvPicPr>
          <p:cNvPr id="4" name="Content Placeholder 3" descr="Εικόνα γραφικής παράστασης αριθμού γεννήσεων προς προσδόκιμα έτη επιβίωσης"/>
          <p:cNvPicPr>
            <a:picLocks noGrp="1" noChangeAspect="1"/>
          </p:cNvPicPr>
          <p:nvPr>
            <p:ph idx="1"/>
          </p:nvPr>
        </p:nvPicPr>
        <p:blipFill>
          <a:blip r:embed="rId3">
            <a:extLst>
              <a:ext uri="{28A0092B-C50C-407E-A947-70E740481C1C}">
                <a14:useLocalDpi xmlns:a14="http://schemas.microsoft.com/office/drawing/2010/main" val="0"/>
              </a:ext>
            </a:extLst>
          </a:blip>
          <a:srcRect l="-5523" r="-5523"/>
          <a:stretch>
            <a:fillRect/>
          </a:stretch>
        </p:blipFill>
        <p:spPr/>
      </p:pic>
      <p:sp>
        <p:nvSpPr>
          <p:cNvPr id="7" name="8 - Ελεύθερη σχεδίαση"/>
          <p:cNvSpPr/>
          <p:nvPr/>
        </p:nvSpPr>
        <p:spPr>
          <a:xfrm>
            <a:off x="4499992" y="2229088"/>
            <a:ext cx="3816424" cy="3144128"/>
          </a:xfrm>
          <a:custGeom>
            <a:avLst/>
            <a:gdLst>
              <a:gd name="connsiteX0" fmla="*/ 60157 w 4442846"/>
              <a:gd name="connsiteY0" fmla="*/ 73866 h 3504168"/>
              <a:gd name="connsiteX1" fmla="*/ 132347 w 4442846"/>
              <a:gd name="connsiteY1" fmla="*/ 458876 h 3504168"/>
              <a:gd name="connsiteX2" fmla="*/ 264694 w 4442846"/>
              <a:gd name="connsiteY2" fmla="*/ 555129 h 3504168"/>
              <a:gd name="connsiteX3" fmla="*/ 312821 w 4442846"/>
              <a:gd name="connsiteY3" fmla="*/ 627318 h 3504168"/>
              <a:gd name="connsiteX4" fmla="*/ 372978 w 4442846"/>
              <a:gd name="connsiteY4" fmla="*/ 747634 h 3504168"/>
              <a:gd name="connsiteX5" fmla="*/ 649705 w 4442846"/>
              <a:gd name="connsiteY5" fmla="*/ 1012329 h 3504168"/>
              <a:gd name="connsiteX6" fmla="*/ 685800 w 4442846"/>
              <a:gd name="connsiteY6" fmla="*/ 1060455 h 3504168"/>
              <a:gd name="connsiteX7" fmla="*/ 794084 w 4442846"/>
              <a:gd name="connsiteY7" fmla="*/ 1204834 h 3504168"/>
              <a:gd name="connsiteX8" fmla="*/ 926431 w 4442846"/>
              <a:gd name="connsiteY8" fmla="*/ 1337182 h 3504168"/>
              <a:gd name="connsiteX9" fmla="*/ 1022684 w 4442846"/>
              <a:gd name="connsiteY9" fmla="*/ 1481561 h 3504168"/>
              <a:gd name="connsiteX10" fmla="*/ 1215189 w 4442846"/>
              <a:gd name="connsiteY10" fmla="*/ 1674066 h 3504168"/>
              <a:gd name="connsiteX11" fmla="*/ 1335505 w 4442846"/>
              <a:gd name="connsiteY11" fmla="*/ 1806413 h 3504168"/>
              <a:gd name="connsiteX12" fmla="*/ 1528010 w 4442846"/>
              <a:gd name="connsiteY12" fmla="*/ 1926729 h 3504168"/>
              <a:gd name="connsiteX13" fmla="*/ 1564105 w 4442846"/>
              <a:gd name="connsiteY13" fmla="*/ 1938761 h 3504168"/>
              <a:gd name="connsiteX14" fmla="*/ 1720515 w 4442846"/>
              <a:gd name="connsiteY14" fmla="*/ 2047045 h 3504168"/>
              <a:gd name="connsiteX15" fmla="*/ 1804736 w 4442846"/>
              <a:gd name="connsiteY15" fmla="*/ 2143297 h 3504168"/>
              <a:gd name="connsiteX16" fmla="*/ 1949115 w 4442846"/>
              <a:gd name="connsiteY16" fmla="*/ 2299708 h 3504168"/>
              <a:gd name="connsiteX17" fmla="*/ 2201778 w 4442846"/>
              <a:gd name="connsiteY17" fmla="*/ 2468150 h 3504168"/>
              <a:gd name="connsiteX18" fmla="*/ 2273968 w 4442846"/>
              <a:gd name="connsiteY18" fmla="*/ 2528308 h 3504168"/>
              <a:gd name="connsiteX19" fmla="*/ 2358189 w 4442846"/>
              <a:gd name="connsiteY19" fmla="*/ 2588466 h 3504168"/>
              <a:gd name="connsiteX20" fmla="*/ 2550694 w 4442846"/>
              <a:gd name="connsiteY20" fmla="*/ 2756908 h 3504168"/>
              <a:gd name="connsiteX21" fmla="*/ 2634915 w 4442846"/>
              <a:gd name="connsiteY21" fmla="*/ 2829097 h 3504168"/>
              <a:gd name="connsiteX22" fmla="*/ 2683042 w 4442846"/>
              <a:gd name="connsiteY22" fmla="*/ 2865192 h 3504168"/>
              <a:gd name="connsiteX23" fmla="*/ 2779294 w 4442846"/>
              <a:gd name="connsiteY23" fmla="*/ 2949413 h 3504168"/>
              <a:gd name="connsiteX24" fmla="*/ 3320715 w 4442846"/>
              <a:gd name="connsiteY24" fmla="*/ 3262234 h 3504168"/>
              <a:gd name="connsiteX25" fmla="*/ 3392905 w 4442846"/>
              <a:gd name="connsiteY25" fmla="*/ 3298329 h 3504168"/>
              <a:gd name="connsiteX26" fmla="*/ 3561347 w 4442846"/>
              <a:gd name="connsiteY26" fmla="*/ 3370518 h 3504168"/>
              <a:gd name="connsiteX27" fmla="*/ 3729789 w 4442846"/>
              <a:gd name="connsiteY27" fmla="*/ 3442708 h 3504168"/>
              <a:gd name="connsiteX28" fmla="*/ 4186989 w 4442846"/>
              <a:gd name="connsiteY28" fmla="*/ 3502866 h 3504168"/>
              <a:gd name="connsiteX29" fmla="*/ 4247147 w 4442846"/>
              <a:gd name="connsiteY29" fmla="*/ 3490834 h 3504168"/>
              <a:gd name="connsiteX30" fmla="*/ 4295273 w 4442846"/>
              <a:gd name="connsiteY30" fmla="*/ 3454740 h 3504168"/>
              <a:gd name="connsiteX31" fmla="*/ 4439652 w 4442846"/>
              <a:gd name="connsiteY31" fmla="*/ 3286297 h 3504168"/>
              <a:gd name="connsiteX32" fmla="*/ 4427621 w 4442846"/>
              <a:gd name="connsiteY32" fmla="*/ 3202076 h 3504168"/>
              <a:gd name="connsiteX33" fmla="*/ 4355431 w 4442846"/>
              <a:gd name="connsiteY33" fmla="*/ 3153950 h 3504168"/>
              <a:gd name="connsiteX34" fmla="*/ 4199021 w 4442846"/>
              <a:gd name="connsiteY34" fmla="*/ 3069729 h 3504168"/>
              <a:gd name="connsiteX35" fmla="*/ 4102768 w 4442846"/>
              <a:gd name="connsiteY35" fmla="*/ 2961445 h 3504168"/>
              <a:gd name="connsiteX36" fmla="*/ 3862136 w 4442846"/>
              <a:gd name="connsiteY36" fmla="*/ 2793003 h 3504168"/>
              <a:gd name="connsiteX37" fmla="*/ 3765884 w 4442846"/>
              <a:gd name="connsiteY37" fmla="*/ 2720813 h 3504168"/>
              <a:gd name="connsiteX38" fmla="*/ 3621505 w 4442846"/>
              <a:gd name="connsiteY38" fmla="*/ 2552371 h 3504168"/>
              <a:gd name="connsiteX39" fmla="*/ 3465094 w 4442846"/>
              <a:gd name="connsiteY39" fmla="*/ 2371897 h 3504168"/>
              <a:gd name="connsiteX40" fmla="*/ 3404936 w 4442846"/>
              <a:gd name="connsiteY40" fmla="*/ 2263613 h 3504168"/>
              <a:gd name="connsiteX41" fmla="*/ 3332747 w 4442846"/>
              <a:gd name="connsiteY41" fmla="*/ 2167361 h 3504168"/>
              <a:gd name="connsiteX42" fmla="*/ 3019926 w 4442846"/>
              <a:gd name="connsiteY42" fmla="*/ 1854540 h 3504168"/>
              <a:gd name="connsiteX43" fmla="*/ 2466473 w 4442846"/>
              <a:gd name="connsiteY43" fmla="*/ 1505624 h 3504168"/>
              <a:gd name="connsiteX44" fmla="*/ 2261936 w 4442846"/>
              <a:gd name="connsiteY44" fmla="*/ 1397340 h 3504168"/>
              <a:gd name="connsiteX45" fmla="*/ 1888957 w 4442846"/>
              <a:gd name="connsiteY45" fmla="*/ 1168740 h 3504168"/>
              <a:gd name="connsiteX46" fmla="*/ 1684421 w 4442846"/>
              <a:gd name="connsiteY46" fmla="*/ 1036392 h 3504168"/>
              <a:gd name="connsiteX47" fmla="*/ 1407694 w 4442846"/>
              <a:gd name="connsiteY47" fmla="*/ 879982 h 3504168"/>
              <a:gd name="connsiteX48" fmla="*/ 1191126 w 4442846"/>
              <a:gd name="connsiteY48" fmla="*/ 591224 h 3504168"/>
              <a:gd name="connsiteX49" fmla="*/ 1118936 w 4442846"/>
              <a:gd name="connsiteY49" fmla="*/ 507003 h 3504168"/>
              <a:gd name="connsiteX50" fmla="*/ 938463 w 4442846"/>
              <a:gd name="connsiteY50" fmla="*/ 302466 h 3504168"/>
              <a:gd name="connsiteX51" fmla="*/ 818147 w 4442846"/>
              <a:gd name="connsiteY51" fmla="*/ 242308 h 3504168"/>
              <a:gd name="connsiteX52" fmla="*/ 709863 w 4442846"/>
              <a:gd name="connsiteY52" fmla="*/ 182150 h 3504168"/>
              <a:gd name="connsiteX53" fmla="*/ 649705 w 4442846"/>
              <a:gd name="connsiteY53" fmla="*/ 158087 h 3504168"/>
              <a:gd name="connsiteX54" fmla="*/ 421105 w 4442846"/>
              <a:gd name="connsiteY54" fmla="*/ 37771 h 3504168"/>
              <a:gd name="connsiteX55" fmla="*/ 264694 w 4442846"/>
              <a:gd name="connsiteY55" fmla="*/ 13708 h 3504168"/>
              <a:gd name="connsiteX56" fmla="*/ 228600 w 4442846"/>
              <a:gd name="connsiteY56" fmla="*/ 1676 h 3504168"/>
              <a:gd name="connsiteX57" fmla="*/ 84221 w 4442846"/>
              <a:gd name="connsiteY57" fmla="*/ 37771 h 3504168"/>
              <a:gd name="connsiteX58" fmla="*/ 24063 w 4442846"/>
              <a:gd name="connsiteY58" fmla="*/ 49803 h 3504168"/>
              <a:gd name="connsiteX59" fmla="*/ 0 w 4442846"/>
              <a:gd name="connsiteY59" fmla="*/ 97929 h 350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42846" h="3504168">
                <a:moveTo>
                  <a:pt x="60157" y="73866"/>
                </a:moveTo>
                <a:cubicBezTo>
                  <a:pt x="30688" y="221221"/>
                  <a:pt x="18384" y="237282"/>
                  <a:pt x="132347" y="458876"/>
                </a:cubicBezTo>
                <a:cubicBezTo>
                  <a:pt x="157295" y="507386"/>
                  <a:pt x="220578" y="523045"/>
                  <a:pt x="264694" y="555129"/>
                </a:cubicBezTo>
                <a:cubicBezTo>
                  <a:pt x="280736" y="579192"/>
                  <a:pt x="298642" y="602112"/>
                  <a:pt x="312821" y="627318"/>
                </a:cubicBezTo>
                <a:cubicBezTo>
                  <a:pt x="334804" y="666399"/>
                  <a:pt x="344967" y="712621"/>
                  <a:pt x="372978" y="747634"/>
                </a:cubicBezTo>
                <a:cubicBezTo>
                  <a:pt x="649587" y="1093396"/>
                  <a:pt x="355976" y="620695"/>
                  <a:pt x="649705" y="1012329"/>
                </a:cubicBezTo>
                <a:cubicBezTo>
                  <a:pt x="661737" y="1028371"/>
                  <a:pt x="674301" y="1044027"/>
                  <a:pt x="685800" y="1060455"/>
                </a:cubicBezTo>
                <a:cubicBezTo>
                  <a:pt x="736804" y="1133317"/>
                  <a:pt x="731113" y="1137927"/>
                  <a:pt x="794084" y="1204834"/>
                </a:cubicBezTo>
                <a:cubicBezTo>
                  <a:pt x="836843" y="1250266"/>
                  <a:pt x="886697" y="1289082"/>
                  <a:pt x="926431" y="1337182"/>
                </a:cubicBezTo>
                <a:cubicBezTo>
                  <a:pt x="963269" y="1381775"/>
                  <a:pt x="981784" y="1440661"/>
                  <a:pt x="1022684" y="1481561"/>
                </a:cubicBezTo>
                <a:cubicBezTo>
                  <a:pt x="1086852" y="1545729"/>
                  <a:pt x="1152243" y="1608699"/>
                  <a:pt x="1215189" y="1674066"/>
                </a:cubicBezTo>
                <a:cubicBezTo>
                  <a:pt x="1256544" y="1717012"/>
                  <a:pt x="1284947" y="1774814"/>
                  <a:pt x="1335505" y="1806413"/>
                </a:cubicBezTo>
                <a:cubicBezTo>
                  <a:pt x="1399673" y="1846518"/>
                  <a:pt x="1462523" y="1888815"/>
                  <a:pt x="1528010" y="1926729"/>
                </a:cubicBezTo>
                <a:cubicBezTo>
                  <a:pt x="1538986" y="1933083"/>
                  <a:pt x="1553150" y="1932371"/>
                  <a:pt x="1564105" y="1938761"/>
                </a:cubicBezTo>
                <a:cubicBezTo>
                  <a:pt x="1580929" y="1948575"/>
                  <a:pt x="1687675" y="2018896"/>
                  <a:pt x="1720515" y="2047045"/>
                </a:cubicBezTo>
                <a:cubicBezTo>
                  <a:pt x="1764001" y="2084319"/>
                  <a:pt x="1762231" y="2095479"/>
                  <a:pt x="1804736" y="2143297"/>
                </a:cubicBezTo>
                <a:cubicBezTo>
                  <a:pt x="1851875" y="2196328"/>
                  <a:pt x="1894200" y="2254777"/>
                  <a:pt x="1949115" y="2299708"/>
                </a:cubicBezTo>
                <a:cubicBezTo>
                  <a:pt x="2027456" y="2363805"/>
                  <a:pt x="2118999" y="2409898"/>
                  <a:pt x="2201778" y="2468150"/>
                </a:cubicBezTo>
                <a:cubicBezTo>
                  <a:pt x="2227394" y="2486176"/>
                  <a:pt x="2249140" y="2509210"/>
                  <a:pt x="2273968" y="2528308"/>
                </a:cubicBezTo>
                <a:cubicBezTo>
                  <a:pt x="2301313" y="2549343"/>
                  <a:pt x="2331591" y="2566494"/>
                  <a:pt x="2358189" y="2588466"/>
                </a:cubicBezTo>
                <a:cubicBezTo>
                  <a:pt x="2423925" y="2642770"/>
                  <a:pt x="2486353" y="2700959"/>
                  <a:pt x="2550694" y="2756908"/>
                </a:cubicBezTo>
                <a:cubicBezTo>
                  <a:pt x="2578596" y="2781170"/>
                  <a:pt x="2605335" y="2806912"/>
                  <a:pt x="2634915" y="2829097"/>
                </a:cubicBezTo>
                <a:cubicBezTo>
                  <a:pt x="2650957" y="2841129"/>
                  <a:pt x="2667637" y="2852354"/>
                  <a:pt x="2683042" y="2865192"/>
                </a:cubicBezTo>
                <a:cubicBezTo>
                  <a:pt x="2715793" y="2892485"/>
                  <a:pt x="2744088" y="2925370"/>
                  <a:pt x="2779294" y="2949413"/>
                </a:cubicBezTo>
                <a:cubicBezTo>
                  <a:pt x="3235559" y="3261009"/>
                  <a:pt x="3026467" y="3131457"/>
                  <a:pt x="3320715" y="3262234"/>
                </a:cubicBezTo>
                <a:cubicBezTo>
                  <a:pt x="3345300" y="3273161"/>
                  <a:pt x="3368371" y="3287289"/>
                  <a:pt x="3392905" y="3298329"/>
                </a:cubicBezTo>
                <a:cubicBezTo>
                  <a:pt x="3448611" y="3323397"/>
                  <a:pt x="3505200" y="3346455"/>
                  <a:pt x="3561347" y="3370518"/>
                </a:cubicBezTo>
                <a:cubicBezTo>
                  <a:pt x="3617494" y="3394581"/>
                  <a:pt x="3670526" y="3427892"/>
                  <a:pt x="3729789" y="3442708"/>
                </a:cubicBezTo>
                <a:cubicBezTo>
                  <a:pt x="3975627" y="3504168"/>
                  <a:pt x="3824707" y="3474998"/>
                  <a:pt x="4186989" y="3502866"/>
                </a:cubicBezTo>
                <a:cubicBezTo>
                  <a:pt x="4207042" y="3498855"/>
                  <a:pt x="4228460" y="3499139"/>
                  <a:pt x="4247147" y="3490834"/>
                </a:cubicBezTo>
                <a:cubicBezTo>
                  <a:pt x="4265471" y="3482690"/>
                  <a:pt x="4281530" y="3469342"/>
                  <a:pt x="4295273" y="3454740"/>
                </a:cubicBezTo>
                <a:cubicBezTo>
                  <a:pt x="4345956" y="3400889"/>
                  <a:pt x="4391526" y="3342445"/>
                  <a:pt x="4439652" y="3286297"/>
                </a:cubicBezTo>
                <a:cubicBezTo>
                  <a:pt x="4435642" y="3258223"/>
                  <a:pt x="4442846" y="3226001"/>
                  <a:pt x="4427621" y="3202076"/>
                </a:cubicBezTo>
                <a:cubicBezTo>
                  <a:pt x="4412094" y="3177677"/>
                  <a:pt x="4380459" y="3168440"/>
                  <a:pt x="4355431" y="3153950"/>
                </a:cubicBezTo>
                <a:cubicBezTo>
                  <a:pt x="4304185" y="3124281"/>
                  <a:pt x="4249235" y="3101113"/>
                  <a:pt x="4199021" y="3069729"/>
                </a:cubicBezTo>
                <a:cubicBezTo>
                  <a:pt x="4177367" y="3056195"/>
                  <a:pt x="4106462" y="2964400"/>
                  <a:pt x="4102768" y="2961445"/>
                </a:cubicBezTo>
                <a:cubicBezTo>
                  <a:pt x="4026313" y="2900282"/>
                  <a:pt x="3941808" y="2849912"/>
                  <a:pt x="3862136" y="2793003"/>
                </a:cubicBezTo>
                <a:cubicBezTo>
                  <a:pt x="3829501" y="2769692"/>
                  <a:pt x="3791984" y="2751263"/>
                  <a:pt x="3765884" y="2720813"/>
                </a:cubicBezTo>
                <a:cubicBezTo>
                  <a:pt x="3717758" y="2664666"/>
                  <a:pt x="3673796" y="2604662"/>
                  <a:pt x="3621505" y="2552371"/>
                </a:cubicBezTo>
                <a:cubicBezTo>
                  <a:pt x="3545888" y="2476754"/>
                  <a:pt x="3523767" y="2462574"/>
                  <a:pt x="3465094" y="2371897"/>
                </a:cubicBezTo>
                <a:cubicBezTo>
                  <a:pt x="3442663" y="2337230"/>
                  <a:pt x="3427367" y="2298280"/>
                  <a:pt x="3404936" y="2263613"/>
                </a:cubicBezTo>
                <a:cubicBezTo>
                  <a:pt x="3383149" y="2229942"/>
                  <a:pt x="3359519" y="2197222"/>
                  <a:pt x="3332747" y="2167361"/>
                </a:cubicBezTo>
                <a:cubicBezTo>
                  <a:pt x="3254224" y="2079777"/>
                  <a:pt x="3131988" y="1938586"/>
                  <a:pt x="3019926" y="1854540"/>
                </a:cubicBezTo>
                <a:cubicBezTo>
                  <a:pt x="2870566" y="1742520"/>
                  <a:pt x="2562661" y="1556547"/>
                  <a:pt x="2466473" y="1505624"/>
                </a:cubicBezTo>
                <a:cubicBezTo>
                  <a:pt x="2398294" y="1469529"/>
                  <a:pt x="2328571" y="1436211"/>
                  <a:pt x="2261936" y="1397340"/>
                </a:cubicBezTo>
                <a:cubicBezTo>
                  <a:pt x="2135980" y="1323866"/>
                  <a:pt x="2012612" y="1246025"/>
                  <a:pt x="1888957" y="1168740"/>
                </a:cubicBezTo>
                <a:cubicBezTo>
                  <a:pt x="1820094" y="1125700"/>
                  <a:pt x="1756282" y="1074214"/>
                  <a:pt x="1684421" y="1036392"/>
                </a:cubicBezTo>
                <a:cubicBezTo>
                  <a:pt x="1438076" y="906737"/>
                  <a:pt x="1524710" y="967741"/>
                  <a:pt x="1407694" y="879982"/>
                </a:cubicBezTo>
                <a:cubicBezTo>
                  <a:pt x="1329710" y="763004"/>
                  <a:pt x="1357173" y="802557"/>
                  <a:pt x="1191126" y="591224"/>
                </a:cubicBezTo>
                <a:cubicBezTo>
                  <a:pt x="1168282" y="562150"/>
                  <a:pt x="1142441" y="535545"/>
                  <a:pt x="1118936" y="507003"/>
                </a:cubicBezTo>
                <a:cubicBezTo>
                  <a:pt x="1054750" y="429063"/>
                  <a:pt x="1015041" y="366281"/>
                  <a:pt x="938463" y="302466"/>
                </a:cubicBezTo>
                <a:cubicBezTo>
                  <a:pt x="888264" y="260633"/>
                  <a:pt x="873717" y="270093"/>
                  <a:pt x="818147" y="242308"/>
                </a:cubicBezTo>
                <a:cubicBezTo>
                  <a:pt x="781215" y="223842"/>
                  <a:pt x="746795" y="200616"/>
                  <a:pt x="709863" y="182150"/>
                </a:cubicBezTo>
                <a:cubicBezTo>
                  <a:pt x="690546" y="172491"/>
                  <a:pt x="669022" y="167746"/>
                  <a:pt x="649705" y="158087"/>
                </a:cubicBezTo>
                <a:cubicBezTo>
                  <a:pt x="573329" y="119899"/>
                  <a:pt x="509502" y="51370"/>
                  <a:pt x="421105" y="37771"/>
                </a:cubicBezTo>
                <a:lnTo>
                  <a:pt x="264694" y="13708"/>
                </a:lnTo>
                <a:cubicBezTo>
                  <a:pt x="252663" y="9697"/>
                  <a:pt x="241171" y="0"/>
                  <a:pt x="228600" y="1676"/>
                </a:cubicBezTo>
                <a:cubicBezTo>
                  <a:pt x="179428" y="8232"/>
                  <a:pt x="132510" y="26409"/>
                  <a:pt x="84221" y="37771"/>
                </a:cubicBezTo>
                <a:cubicBezTo>
                  <a:pt x="64315" y="42455"/>
                  <a:pt x="44116" y="45792"/>
                  <a:pt x="24063" y="49803"/>
                </a:cubicBezTo>
                <a:lnTo>
                  <a:pt x="0" y="97929"/>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8" name="10 - Ευθεία γραμμή σύνδεσης"/>
          <p:cNvCxnSpPr/>
          <p:nvPr/>
        </p:nvCxnSpPr>
        <p:spPr>
          <a:xfrm>
            <a:off x="4355976" y="2204864"/>
            <a:ext cx="3960440" cy="3168352"/>
          </a:xfrm>
          <a:prstGeom prst="line">
            <a:avLst/>
          </a:prstGeom>
        </p:spPr>
        <p:style>
          <a:lnRef idx="3">
            <a:schemeClr val="accent1"/>
          </a:lnRef>
          <a:fillRef idx="0">
            <a:schemeClr val="accent1"/>
          </a:fillRef>
          <a:effectRef idx="2">
            <a:schemeClr val="accent1"/>
          </a:effectRef>
          <a:fontRef idx="minor">
            <a:schemeClr val="tx1"/>
          </a:fontRef>
        </p:style>
      </p:cxnSp>
      <p:sp>
        <p:nvSpPr>
          <p:cNvPr id="12" name="14 - TextBox"/>
          <p:cNvSpPr txBox="1"/>
          <p:nvPr/>
        </p:nvSpPr>
        <p:spPr>
          <a:xfrm>
            <a:off x="4572000" y="2670011"/>
            <a:ext cx="430887" cy="2775213"/>
          </a:xfrm>
          <a:prstGeom prst="rect">
            <a:avLst/>
          </a:prstGeom>
          <a:noFill/>
        </p:spPr>
        <p:txBody>
          <a:bodyPr vert="vert270" wrap="square" rtlCol="0">
            <a:spAutoFit/>
          </a:bodyPr>
          <a:lstStyle/>
          <a:p>
            <a:r>
              <a:rPr lang="el-GR" sz="1600" dirty="0" smtClean="0"/>
              <a:t>Προσδόκιμο επιβίωσης (έτη)</a:t>
            </a:r>
            <a:endParaRPr lang="el-GR" sz="1600" dirty="0"/>
          </a:p>
        </p:txBody>
      </p:sp>
      <p:sp>
        <p:nvSpPr>
          <p:cNvPr id="13" name="15 - TextBox"/>
          <p:cNvSpPr txBox="1"/>
          <p:nvPr/>
        </p:nvSpPr>
        <p:spPr>
          <a:xfrm>
            <a:off x="4572000" y="5517232"/>
            <a:ext cx="3960440" cy="646331"/>
          </a:xfrm>
          <a:prstGeom prst="rect">
            <a:avLst/>
          </a:prstGeom>
          <a:noFill/>
        </p:spPr>
        <p:txBody>
          <a:bodyPr wrap="square" rtlCol="0">
            <a:spAutoFit/>
          </a:bodyPr>
          <a:lstStyle/>
          <a:p>
            <a:r>
              <a:rPr lang="el-GR" sz="1600" dirty="0" smtClean="0"/>
              <a:t>Αριθμός γεννήσεων ανά 1000 κατοίκους</a:t>
            </a:r>
          </a:p>
          <a:p>
            <a:endParaRPr lang="el-GR" sz="2000" dirty="0"/>
          </a:p>
        </p:txBody>
      </p:sp>
      <p:cxnSp>
        <p:nvCxnSpPr>
          <p:cNvPr id="16" name="11 - Ευθύγραμμο βέλος σύνδεσης"/>
          <p:cNvCxnSpPr/>
          <p:nvPr/>
        </p:nvCxnSpPr>
        <p:spPr>
          <a:xfrm>
            <a:off x="2483768" y="2492896"/>
            <a:ext cx="3384376" cy="1080120"/>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11 - Ευθύγραμμο βέλος σύνδεσης"/>
          <p:cNvCxnSpPr/>
          <p:nvPr/>
        </p:nvCxnSpPr>
        <p:spPr>
          <a:xfrm>
            <a:off x="2771800" y="3933056"/>
            <a:ext cx="4608512" cy="792088"/>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3170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Έλεγχοι με τον</a:t>
            </a:r>
            <a:br>
              <a:rPr lang="el-GR" dirty="0"/>
            </a:br>
            <a:r>
              <a:rPr lang="el-GR" dirty="0"/>
              <a:t>συντελεστή συσχέτισης </a:t>
            </a:r>
            <a:r>
              <a:rPr lang="en-US" dirty="0"/>
              <a:t>r</a:t>
            </a:r>
            <a:r>
              <a:rPr lang="el-GR" dirty="0"/>
              <a:t> </a:t>
            </a:r>
            <a:r>
              <a:rPr lang="el-GR" dirty="0" smtClean="0"/>
              <a:t>(6 </a:t>
            </a:r>
            <a:r>
              <a:rPr lang="el-GR" dirty="0"/>
              <a:t>από 20)</a:t>
            </a:r>
          </a:p>
        </p:txBody>
      </p:sp>
      <p:sp>
        <p:nvSpPr>
          <p:cNvPr id="2" name="Θέση κειμένου 1"/>
          <p:cNvSpPr>
            <a:spLocks noGrp="1"/>
          </p:cNvSpPr>
          <p:nvPr>
            <p:ph type="body" idx="1"/>
          </p:nvPr>
        </p:nvSpPr>
        <p:spPr>
          <a:xfrm>
            <a:off x="747836" y="1709118"/>
            <a:ext cx="4040188" cy="639762"/>
          </a:xfrm>
        </p:spPr>
        <p:txBody>
          <a:bodyPr>
            <a:normAutofit/>
          </a:bodyPr>
          <a:lstStyle/>
          <a:p>
            <a:r>
              <a:rPr lang="el-GR" sz="2000" dirty="0"/>
              <a:t>Ευθύγραμμη </a:t>
            </a:r>
            <a:r>
              <a:rPr lang="el-GR" sz="2000" dirty="0" smtClean="0"/>
              <a:t>μορφή συσχέτισης</a:t>
            </a:r>
            <a:endParaRPr lang="el-GR" sz="2000" dirty="0"/>
          </a:p>
        </p:txBody>
      </p:sp>
      <p:sp>
        <p:nvSpPr>
          <p:cNvPr id="3" name="Θέση κειμένου 2"/>
          <p:cNvSpPr>
            <a:spLocks noGrp="1"/>
          </p:cNvSpPr>
          <p:nvPr>
            <p:ph type="body" sz="quarter" idx="3"/>
          </p:nvPr>
        </p:nvSpPr>
        <p:spPr>
          <a:xfrm>
            <a:off x="4706689" y="1709118"/>
            <a:ext cx="4041775" cy="639762"/>
          </a:xfrm>
        </p:spPr>
        <p:txBody>
          <a:bodyPr>
            <a:normAutofit/>
          </a:bodyPr>
          <a:lstStyle/>
          <a:p>
            <a:pPr>
              <a:spcBef>
                <a:spcPct val="50000"/>
              </a:spcBef>
            </a:pPr>
            <a:r>
              <a:rPr lang="el-GR" sz="2000" dirty="0" smtClean="0"/>
              <a:t>Καμπυλόγραμμη μορφή συσχέτισης</a:t>
            </a:r>
            <a:endParaRPr lang="el-GR" sz="2000" dirty="0"/>
          </a:p>
        </p:txBody>
      </p:sp>
      <p:pic>
        <p:nvPicPr>
          <p:cNvPr id="10" name="Content Placeholder 9" descr="Εικόνα καμπυλόγραμμης μορφής συσχέτισης"/>
          <p:cNvPicPr>
            <a:picLocks noGrp="1" noChangeAspect="1"/>
          </p:cNvPicPr>
          <p:nvPr>
            <p:ph sz="quarter" idx="4"/>
          </p:nvPr>
        </p:nvPicPr>
        <p:blipFill>
          <a:blip r:embed="rId3">
            <a:extLst>
              <a:ext uri="{28A0092B-C50C-407E-A947-70E740481C1C}">
                <a14:useLocalDpi xmlns:a14="http://schemas.microsoft.com/office/drawing/2010/main" val="0"/>
              </a:ext>
            </a:extLst>
          </a:blip>
          <a:srcRect t="-19395" b="-19395"/>
          <a:stretch>
            <a:fillRect/>
          </a:stretch>
        </p:blipFill>
        <p:spPr/>
      </p:pic>
      <p:pic>
        <p:nvPicPr>
          <p:cNvPr id="8" name="Content Placeholder 7" descr="Εικόνα ευθύγραμμης μορφής συσχέτισης"/>
          <p:cNvPicPr>
            <a:picLocks noGrp="1" noChangeAspect="1"/>
          </p:cNvPicPr>
          <p:nvPr>
            <p:ph sz="half" idx="2"/>
          </p:nvPr>
        </p:nvPicPr>
        <p:blipFill>
          <a:blip r:embed="rId4">
            <a:extLst>
              <a:ext uri="{28A0092B-C50C-407E-A947-70E740481C1C}">
                <a14:useLocalDpi xmlns:a14="http://schemas.microsoft.com/office/drawing/2010/main" val="0"/>
              </a:ext>
            </a:extLst>
          </a:blip>
          <a:srcRect t="-11064" b="-11064"/>
          <a:stretch>
            <a:fillRect/>
          </a:stretch>
        </p:blipFill>
        <p:spPr/>
      </p:pic>
    </p:spTree>
    <p:extLst>
      <p:ext uri="{BB962C8B-B14F-4D97-AF65-F5344CB8AC3E}">
        <p14:creationId xmlns:p14="http://schemas.microsoft.com/office/powerpoint/2010/main" val="283853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1748</Words>
  <Application>Microsoft Macintosh PowerPoint</Application>
  <PresentationFormat>On-screen Show (4:3)</PresentationFormat>
  <Paragraphs>202</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34</vt:i4>
      </vt:variant>
    </vt:vector>
  </HeadingPairs>
  <TitlesOfParts>
    <vt:vector size="40" baseType="lpstr">
      <vt:lpstr>Θέμα του Office</vt:lpstr>
      <vt:lpstr>Εξίσωση</vt:lpstr>
      <vt:lpstr>MathType Equation</vt:lpstr>
      <vt:lpstr>Έγγραφο</vt:lpstr>
      <vt:lpstr>Document</vt:lpstr>
      <vt:lpstr>Equation</vt:lpstr>
      <vt:lpstr>Μεθοδολογία των Επιστημών του Ανθρώπου: Στατιστική</vt:lpstr>
      <vt:lpstr>Περιεχόμενα ενότητας</vt:lpstr>
      <vt:lpstr>Γραμμική παλινδρόμηση και Συσχέτιση</vt:lpstr>
      <vt:lpstr>Έλεγχοι με τον συντελεστή συσχέτισης r (1 από 20)</vt:lpstr>
      <vt:lpstr>Έλεγχοι με τον συντελεστή συσχέτισης r (2 από 20)</vt:lpstr>
      <vt:lpstr>Έλεγχοι με τον συντελεστή συσχέτισης r (3 από 20)</vt:lpstr>
      <vt:lpstr>Έλεγχοι με τον συντελεστή συσχέτισης r (4 από 20)</vt:lpstr>
      <vt:lpstr>Έλεγχοι με τον συντελεστή συσχέτισης r (5 από 20)</vt:lpstr>
      <vt:lpstr>Έλεγχοι με τον συντελεστή συσχέτισης r (6 από 20)</vt:lpstr>
      <vt:lpstr>Έλεγχοι με τον συντελεστή συσχέτισης r (7 από 20)</vt:lpstr>
      <vt:lpstr>Έλεγχοι με τον συντελεστή συσχέτισης r (8 από 20)</vt:lpstr>
      <vt:lpstr>Έλεγχοι με τον συντελεστή συσχέτισης r (9 από 20)</vt:lpstr>
      <vt:lpstr>Έλεγχοι με τον συντελεστή συσχέτισης r (10 από 20)</vt:lpstr>
      <vt:lpstr>Έλεγχοι με τον συντελεστή συσχέτισης r (11 από 20)</vt:lpstr>
      <vt:lpstr>Έλεγχοι με τον συντελεστή συσχέτισης r (12 από 20)</vt:lpstr>
      <vt:lpstr>Έλεγχοι με τον συντελεστή συσχέτισης r (13 από 20)</vt:lpstr>
      <vt:lpstr>Έλεγχοι με τον συντελεστή συσχέτισης r (14 από 20)</vt:lpstr>
      <vt:lpstr>Έλεγχοι με τον συντελεστή συσχέτισης r (15 από 20)</vt:lpstr>
      <vt:lpstr>Έλεγχοι με τον συντελεστή συσχέτισης r (16 από 20)</vt:lpstr>
      <vt:lpstr>Έλεγχοι με τον συντελεστή συσχέτισης r (17 από 20)</vt:lpstr>
      <vt:lpstr>Έλεγχοι με τον συντελεστή συσχέτισης r (18 από 20)</vt:lpstr>
      <vt:lpstr>Έλεγχοι με τον συντελεστή συσχέτισης r (19 από 20)</vt:lpstr>
      <vt:lpstr>Έλεγχοι με τον συντελεστή συσχέτισης r (20 από 20)</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196</cp:revision>
  <dcterms:created xsi:type="dcterms:W3CDTF">2012-09-06T09:03:05Z</dcterms:created>
  <dcterms:modified xsi:type="dcterms:W3CDTF">2015-10-19T11:56:29Z</dcterms:modified>
</cp:coreProperties>
</file>