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301" r:id="rId3"/>
    <p:sldId id="266" r:id="rId4"/>
    <p:sldId id="265" r:id="rId5"/>
    <p:sldId id="274" r:id="rId6"/>
    <p:sldId id="267" r:id="rId7"/>
    <p:sldId id="288" r:id="rId8"/>
    <p:sldId id="277" r:id="rId9"/>
    <p:sldId id="269" r:id="rId10"/>
    <p:sldId id="278" r:id="rId11"/>
    <p:sldId id="270" r:id="rId12"/>
    <p:sldId id="272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280" r:id="rId22"/>
    <p:sldId id="290" r:id="rId23"/>
    <p:sldId id="295" r:id="rId24"/>
    <p:sldId id="299" r:id="rId25"/>
    <p:sldId id="292" r:id="rId26"/>
    <p:sldId id="291" r:id="rId27"/>
    <p:sldId id="294" r:id="rId28"/>
    <p:sldId id="293" r:id="rId29"/>
    <p:sldId id="302" r:id="rId30"/>
    <p:sldId id="304" r:id="rId31"/>
    <p:sldId id="314" r:id="rId32"/>
    <p:sldId id="300" r:id="rId3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301"/>
            <p14:sldId id="266"/>
            <p14:sldId id="265"/>
            <p14:sldId id="274"/>
            <p14:sldId id="267"/>
            <p14:sldId id="288"/>
            <p14:sldId id="277"/>
            <p14:sldId id="269"/>
            <p14:sldId id="278"/>
            <p14:sldId id="270"/>
            <p14:sldId id="272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280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  <p14:sldId id="302"/>
            <p14:sldId id="304"/>
            <p14:sldId id="314"/>
            <p14:sldId id="300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9309" autoAdjust="0"/>
  </p:normalViewPr>
  <p:slideViewPr>
    <p:cSldViewPr>
      <p:cViewPr varScale="1">
        <p:scale>
          <a:sx n="71" d="100"/>
          <a:sy n="71" d="100"/>
        </p:scale>
        <p:origin x="-66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20/7/2015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0261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44804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24147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43433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0160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7057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2414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4343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016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Γεωχημεία επιφανειακών νερών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Γεωχημεία επιφανειακών νερών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Γεωχημεία επιφανειακών νερών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Γεωχημεία επιφανειακών νερών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Γεωχημεία επιφανειακών νερών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Γεωχημεία επιφανειακών νερών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Γεωχημεία επιφανειακών νερών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fd.ypeka.gr/index.php?option=com_content&amp;task=view&amp;id=113&amp;Itemid=19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l-GR" dirty="0" err="1" smtClean="0"/>
              <a:t>Υδρογεωχημεία</a:t>
            </a:r>
            <a:r>
              <a:rPr lang="el-GR" dirty="0" smtClean="0"/>
              <a:t> – </a:t>
            </a:r>
            <a:br>
              <a:rPr lang="el-GR" dirty="0" smtClean="0"/>
            </a:br>
            <a:r>
              <a:rPr lang="el-GR" dirty="0" smtClean="0"/>
              <a:t>Αναλυτική Γεωχημεία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1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l-GR" sz="2800" dirty="0" smtClean="0"/>
              <a:t>Γεωχημεία επιφανειακών νερών</a:t>
            </a:r>
            <a:endParaRPr lang="el-GR" sz="2800" dirty="0" smtClean="0"/>
          </a:p>
          <a:p>
            <a:endParaRPr lang="en-US" sz="2800" dirty="0" smtClean="0"/>
          </a:p>
          <a:p>
            <a:r>
              <a:rPr lang="el-GR" sz="2800" dirty="0" smtClean="0"/>
              <a:t>Αριάδνη Αργυράκη</a:t>
            </a:r>
            <a:endParaRPr lang="el-GR" sz="2800" dirty="0"/>
          </a:p>
          <a:p>
            <a:r>
              <a:rPr lang="el-GR" sz="2800" dirty="0"/>
              <a:t>Σχολή Θετικών Επιστημών </a:t>
            </a:r>
          </a:p>
          <a:p>
            <a:r>
              <a:rPr lang="el-GR" sz="2800" dirty="0"/>
              <a:t>Τμήμα Γεωλογίας και </a:t>
            </a:r>
            <a:r>
              <a:rPr lang="el-GR" sz="2800" dirty="0" err="1"/>
              <a:t>Γεωπεριβάλλοντος</a:t>
            </a:r>
            <a:endParaRPr lang="el-GR" sz="2800" dirty="0"/>
          </a:p>
          <a:p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3200" dirty="0"/>
              <a:t>Κατάταξη ποτάμιου νερού </a:t>
            </a:r>
            <a:r>
              <a:rPr lang="en-US" altLang="el-GR" sz="3200" dirty="0" smtClean="0"/>
              <a:t/>
            </a:r>
            <a:br>
              <a:rPr lang="en-US" altLang="el-GR" sz="3200" dirty="0" smtClean="0"/>
            </a:br>
            <a:r>
              <a:rPr lang="el-GR" altLang="el-GR" sz="3200" dirty="0" smtClean="0"/>
              <a:t>(</a:t>
            </a:r>
            <a:r>
              <a:rPr lang="en-US" altLang="el-GR" sz="3200" dirty="0" err="1"/>
              <a:t>Stallard</a:t>
            </a:r>
            <a:r>
              <a:rPr lang="en-US" altLang="el-GR" sz="3200" dirty="0"/>
              <a:t> &amp; Edmond, 1983)</a:t>
            </a:r>
            <a:endParaRPr lang="el-GR" sz="3200" dirty="0"/>
          </a:p>
        </p:txBody>
      </p:sp>
      <p:graphicFrame>
        <p:nvGraphicFramePr>
          <p:cNvPr id="12" name="Content Placeholder 4" title="Κατάταξη ποτάμιου νερού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9203783"/>
              </p:ext>
            </p:extLst>
          </p:nvPr>
        </p:nvGraphicFramePr>
        <p:xfrm>
          <a:off x="611559" y="1484783"/>
          <a:ext cx="8234097" cy="44028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4699"/>
                <a:gridCol w="1047883"/>
                <a:gridCol w="768674"/>
                <a:gridCol w="1738800"/>
                <a:gridCol w="2094499"/>
                <a:gridCol w="1869542"/>
              </a:tblGrid>
              <a:tr h="1076248">
                <a:tc>
                  <a:txBody>
                    <a:bodyPr/>
                    <a:lstStyle/>
                    <a:p>
                      <a:r>
                        <a:rPr lang="el-GR" sz="1500" b="1" dirty="0" smtClean="0"/>
                        <a:t>Τύπος</a:t>
                      </a:r>
                      <a:endParaRPr lang="en-GB" sz="1500" b="1" dirty="0"/>
                    </a:p>
                  </a:txBody>
                  <a:tcPr marL="91443" marR="914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500" b="1" dirty="0" err="1" smtClean="0"/>
                        <a:t>Περ</a:t>
                      </a:r>
                      <a:r>
                        <a:rPr lang="en-US" sz="1500" b="1" dirty="0" smtClean="0"/>
                        <a:t>/</a:t>
                      </a:r>
                      <a:r>
                        <a:rPr lang="el-GR" sz="1500" b="1" dirty="0" err="1" smtClean="0"/>
                        <a:t>τητα</a:t>
                      </a:r>
                      <a:r>
                        <a:rPr lang="el-GR" sz="1500" b="1" baseline="0" dirty="0" smtClean="0"/>
                        <a:t> </a:t>
                      </a:r>
                      <a:endParaRPr lang="en-US" sz="1500" b="1" baseline="0" dirty="0" smtClean="0"/>
                    </a:p>
                    <a:p>
                      <a:r>
                        <a:rPr lang="el-GR" sz="1500" b="1" baseline="0" dirty="0" smtClean="0"/>
                        <a:t>κατιόντων</a:t>
                      </a:r>
                      <a:endParaRPr lang="en-US" sz="1500" b="1" baseline="0" dirty="0" smtClean="0"/>
                    </a:p>
                    <a:p>
                      <a:r>
                        <a:rPr lang="el-GR" sz="1500" b="1" baseline="0" dirty="0" smtClean="0"/>
                        <a:t> (μ</a:t>
                      </a:r>
                      <a:r>
                        <a:rPr lang="en-US" sz="1500" b="1" baseline="0" dirty="0" err="1" smtClean="0"/>
                        <a:t>eq</a:t>
                      </a:r>
                      <a:r>
                        <a:rPr lang="en-US" sz="1500" b="1" baseline="0" dirty="0" smtClean="0"/>
                        <a:t>/L)</a:t>
                      </a:r>
                      <a:endParaRPr lang="en-GB" sz="1500" b="1" dirty="0"/>
                    </a:p>
                  </a:txBody>
                  <a:tcPr marL="91443" marR="9144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TDS </a:t>
                      </a:r>
                    </a:p>
                    <a:p>
                      <a:r>
                        <a:rPr lang="en-US" sz="1500" b="1" dirty="0" smtClean="0"/>
                        <a:t>(mg/L)</a:t>
                      </a:r>
                      <a:endParaRPr lang="en-GB" sz="1500" b="1" dirty="0"/>
                    </a:p>
                  </a:txBody>
                  <a:tcPr marL="91443" marR="9144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500" b="1" dirty="0" smtClean="0"/>
                        <a:t>Πέτρωμα</a:t>
                      </a:r>
                      <a:endParaRPr lang="en-US" sz="1500" b="1" dirty="0" smtClean="0"/>
                    </a:p>
                    <a:p>
                      <a:r>
                        <a:rPr lang="el-GR" sz="1500" b="1" baseline="0" dirty="0" smtClean="0"/>
                        <a:t> προέλευσης</a:t>
                      </a:r>
                      <a:endParaRPr lang="en-GB" sz="1500" b="1" dirty="0"/>
                    </a:p>
                  </a:txBody>
                  <a:tcPr marL="91443" marR="9144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500" b="1" dirty="0" smtClean="0"/>
                        <a:t>Αναλογία</a:t>
                      </a:r>
                      <a:r>
                        <a:rPr lang="el-GR" sz="1500" b="1" baseline="0" dirty="0" smtClean="0"/>
                        <a:t> ιόντων</a:t>
                      </a:r>
                      <a:endParaRPr lang="en-GB" sz="1500" b="1" dirty="0"/>
                    </a:p>
                  </a:txBody>
                  <a:tcPr marL="91443" marR="9144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500" b="1" dirty="0" smtClean="0"/>
                        <a:t>Παράδειγμα</a:t>
                      </a:r>
                      <a:endParaRPr lang="en-GB" sz="1500" b="1" dirty="0"/>
                    </a:p>
                  </a:txBody>
                  <a:tcPr marL="91443" marR="9144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646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</a:t>
                      </a:r>
                      <a:endParaRPr lang="en-GB" sz="1500" dirty="0"/>
                    </a:p>
                  </a:txBody>
                  <a:tcPr marL="91443" marR="914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&lt;200</a:t>
                      </a:r>
                      <a:endParaRPr lang="en-GB" sz="1500" dirty="0"/>
                    </a:p>
                  </a:txBody>
                  <a:tcPr marL="91443" marR="9144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&lt;20</a:t>
                      </a:r>
                      <a:endParaRPr lang="en-GB" sz="1500" dirty="0"/>
                    </a:p>
                  </a:txBody>
                  <a:tcPr marL="91443" marR="9144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l-GR" sz="1500" dirty="0" smtClean="0"/>
                        <a:t>Αποσαθρωμένα</a:t>
                      </a:r>
                      <a:r>
                        <a:rPr lang="el-GR" sz="1500" baseline="0" dirty="0" smtClean="0"/>
                        <a:t> </a:t>
                      </a:r>
                      <a:endParaRPr lang="en-US" sz="1500" baseline="0" dirty="0" smtClean="0"/>
                    </a:p>
                    <a:p>
                      <a:r>
                        <a:rPr lang="el-GR" sz="1500" baseline="0" dirty="0" smtClean="0"/>
                        <a:t>πυριτικά</a:t>
                      </a:r>
                      <a:endParaRPr lang="en-GB" sz="1500" dirty="0"/>
                    </a:p>
                  </a:txBody>
                  <a:tcPr marL="91443" marR="9144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l-GR" sz="1500" dirty="0" smtClean="0"/>
                        <a:t>Υψηλό </a:t>
                      </a:r>
                      <a:r>
                        <a:rPr lang="en-US" sz="1500" dirty="0" smtClean="0"/>
                        <a:t>Si</a:t>
                      </a:r>
                      <a:r>
                        <a:rPr lang="el-GR" sz="1500" dirty="0" smtClean="0"/>
                        <a:t>, χαμηλό </a:t>
                      </a:r>
                      <a:r>
                        <a:rPr lang="en-US" sz="1500" dirty="0" smtClean="0"/>
                        <a:t>pH, </a:t>
                      </a:r>
                    </a:p>
                    <a:p>
                      <a:r>
                        <a:rPr lang="en-GB" sz="1500" dirty="0" smtClean="0"/>
                        <a:t>Si/(</a:t>
                      </a:r>
                      <a:r>
                        <a:rPr lang="en-GB" sz="1500" dirty="0" err="1" smtClean="0"/>
                        <a:t>Na+K</a:t>
                      </a:r>
                      <a:r>
                        <a:rPr lang="en-GB" sz="1500" dirty="0" smtClean="0"/>
                        <a:t>) = 2</a:t>
                      </a:r>
                    </a:p>
                    <a:p>
                      <a:r>
                        <a:rPr lang="el-GR" sz="1500" dirty="0" smtClean="0"/>
                        <a:t>Υψηλό</a:t>
                      </a:r>
                      <a:r>
                        <a:rPr lang="el-GR" sz="1500" baseline="0" dirty="0" smtClean="0"/>
                        <a:t> </a:t>
                      </a:r>
                      <a:r>
                        <a:rPr lang="en-US" sz="1500" baseline="0" dirty="0" smtClean="0"/>
                        <a:t>Na/(</a:t>
                      </a:r>
                      <a:r>
                        <a:rPr lang="en-US" sz="1500" baseline="0" dirty="0" err="1" smtClean="0"/>
                        <a:t>Na+Ca</a:t>
                      </a:r>
                      <a:r>
                        <a:rPr lang="en-US" sz="1500" baseline="0" dirty="0" smtClean="0"/>
                        <a:t>)</a:t>
                      </a:r>
                      <a:endParaRPr lang="en-GB" sz="1500" dirty="0"/>
                    </a:p>
                  </a:txBody>
                  <a:tcPr marL="91443" marR="9144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Amazon</a:t>
                      </a:r>
                      <a:endParaRPr lang="en-GB" sz="1500" dirty="0"/>
                    </a:p>
                  </a:txBody>
                  <a:tcPr marL="91443" marR="9144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831646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</a:t>
                      </a:r>
                      <a:endParaRPr lang="en-GB" sz="1500" dirty="0"/>
                    </a:p>
                  </a:txBody>
                  <a:tcPr marL="91443" marR="914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20-450</a:t>
                      </a:r>
                      <a:endParaRPr lang="en-GB" sz="1500" dirty="0"/>
                    </a:p>
                  </a:txBody>
                  <a:tcPr marL="91443" marR="91443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20-40</a:t>
                      </a:r>
                      <a:endParaRPr lang="en-GB" sz="1500" dirty="0"/>
                    </a:p>
                  </a:txBody>
                  <a:tcPr marL="91443" marR="91443"/>
                </a:tc>
                <a:tc>
                  <a:txBody>
                    <a:bodyPr/>
                    <a:lstStyle/>
                    <a:p>
                      <a:r>
                        <a:rPr lang="el-GR" sz="1500" dirty="0" smtClean="0"/>
                        <a:t>Πλούσια σε </a:t>
                      </a:r>
                      <a:r>
                        <a:rPr lang="en-US" sz="1500" dirty="0" smtClean="0"/>
                        <a:t>Si </a:t>
                      </a:r>
                    </a:p>
                    <a:p>
                      <a:r>
                        <a:rPr lang="el-GR" sz="1500" dirty="0" smtClean="0"/>
                        <a:t>πυριγενή/</a:t>
                      </a:r>
                      <a:r>
                        <a:rPr lang="el-GR" sz="1500" baseline="0" dirty="0" smtClean="0"/>
                        <a:t> ιζηματογενή</a:t>
                      </a:r>
                      <a:endParaRPr lang="en-GB" sz="1500" dirty="0"/>
                    </a:p>
                  </a:txBody>
                  <a:tcPr marL="91443" marR="91443"/>
                </a:tc>
                <a:tc>
                  <a:txBody>
                    <a:bodyPr/>
                    <a:lstStyle/>
                    <a:p>
                      <a:r>
                        <a:rPr lang="el-GR" sz="1500" dirty="0" smtClean="0"/>
                        <a:t>Υψηλό </a:t>
                      </a:r>
                      <a:r>
                        <a:rPr lang="en-US" sz="1500" dirty="0" smtClean="0"/>
                        <a:t>Si</a:t>
                      </a:r>
                      <a:r>
                        <a:rPr lang="el-GR" sz="1500" dirty="0" smtClean="0"/>
                        <a:t>, </a:t>
                      </a:r>
                      <a:endParaRPr lang="en-US" sz="1500" dirty="0" smtClean="0"/>
                    </a:p>
                    <a:p>
                      <a:r>
                        <a:rPr lang="el-GR" sz="1500" dirty="0" smtClean="0"/>
                        <a:t>μέσο </a:t>
                      </a:r>
                      <a:r>
                        <a:rPr lang="en-US" sz="1500" dirty="0" smtClean="0"/>
                        <a:t>Na/(</a:t>
                      </a:r>
                      <a:r>
                        <a:rPr lang="en-US" sz="1500" dirty="0" err="1" smtClean="0"/>
                        <a:t>Na+Ca</a:t>
                      </a:r>
                      <a:r>
                        <a:rPr lang="en-US" sz="1500" dirty="0" smtClean="0"/>
                        <a:t>)</a:t>
                      </a:r>
                      <a:endParaRPr lang="en-GB" sz="1500" dirty="0"/>
                    </a:p>
                  </a:txBody>
                  <a:tcPr marL="91443" marR="91443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Orinoco, Zaire</a:t>
                      </a:r>
                      <a:endParaRPr lang="en-GB" sz="1500" dirty="0"/>
                    </a:p>
                  </a:txBody>
                  <a:tcPr marL="91443" marR="9144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076248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3</a:t>
                      </a:r>
                      <a:endParaRPr lang="en-GB" sz="1500" dirty="0"/>
                    </a:p>
                  </a:txBody>
                  <a:tcPr marL="91443" marR="914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450-3000</a:t>
                      </a:r>
                      <a:endParaRPr lang="en-GB" sz="1500" dirty="0"/>
                    </a:p>
                  </a:txBody>
                  <a:tcPr marL="91443" marR="91443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40-250</a:t>
                      </a:r>
                      <a:endParaRPr lang="en-GB" sz="1500" dirty="0"/>
                    </a:p>
                  </a:txBody>
                  <a:tcPr marL="91443" marR="91443"/>
                </a:tc>
                <a:tc>
                  <a:txBody>
                    <a:bodyPr/>
                    <a:lstStyle/>
                    <a:p>
                      <a:r>
                        <a:rPr lang="el-GR" sz="1500" dirty="0" smtClean="0"/>
                        <a:t>Θαλάσσια ιζήματα,</a:t>
                      </a:r>
                      <a:r>
                        <a:rPr lang="el-GR" sz="1500" baseline="0" dirty="0" smtClean="0"/>
                        <a:t> </a:t>
                      </a:r>
                      <a:endParaRPr lang="en-US" sz="1500" baseline="0" dirty="0" smtClean="0"/>
                    </a:p>
                    <a:p>
                      <a:r>
                        <a:rPr lang="el-GR" sz="1500" baseline="0" dirty="0" smtClean="0"/>
                        <a:t>ανθρακικά, θειούχα</a:t>
                      </a:r>
                      <a:endParaRPr lang="en-GB" sz="1500" dirty="0"/>
                    </a:p>
                  </a:txBody>
                  <a:tcPr marL="91443" marR="91443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Na/</a:t>
                      </a:r>
                      <a:r>
                        <a:rPr lang="en-US" sz="1500" dirty="0" err="1" smtClean="0"/>
                        <a:t>Cl</a:t>
                      </a:r>
                      <a:r>
                        <a:rPr lang="en-US" sz="1500" dirty="0" smtClean="0"/>
                        <a:t> =1, </a:t>
                      </a:r>
                      <a:endParaRPr lang="el-GR" sz="1500" dirty="0" smtClean="0"/>
                    </a:p>
                    <a:p>
                      <a:r>
                        <a:rPr lang="el-GR" sz="1500" dirty="0" smtClean="0"/>
                        <a:t>(</a:t>
                      </a:r>
                      <a:r>
                        <a:rPr lang="en-US" sz="1500" dirty="0" err="1" smtClean="0"/>
                        <a:t>Ca+Mg</a:t>
                      </a:r>
                      <a:r>
                        <a:rPr lang="en-US" sz="1500" dirty="0" smtClean="0"/>
                        <a:t>)/(0.5HCO3 +SO4) =1</a:t>
                      </a:r>
                      <a:endParaRPr lang="el-GR" sz="1500" dirty="0" smtClean="0"/>
                    </a:p>
                    <a:p>
                      <a:r>
                        <a:rPr lang="el-GR" sz="1500" dirty="0" smtClean="0"/>
                        <a:t>χαμηλό </a:t>
                      </a:r>
                      <a:r>
                        <a:rPr lang="en-US" sz="1500" dirty="0" smtClean="0"/>
                        <a:t>Na/(</a:t>
                      </a:r>
                      <a:r>
                        <a:rPr lang="en-US" sz="1500" dirty="0" err="1" smtClean="0"/>
                        <a:t>Na+Ca</a:t>
                      </a:r>
                      <a:r>
                        <a:rPr lang="en-US" sz="1500" dirty="0" smtClean="0"/>
                        <a:t>)</a:t>
                      </a:r>
                      <a:endParaRPr lang="en-GB" sz="1500" dirty="0"/>
                    </a:p>
                  </a:txBody>
                  <a:tcPr marL="91443" marR="91443"/>
                </a:tc>
                <a:tc>
                  <a:txBody>
                    <a:bodyPr/>
                    <a:lstStyle/>
                    <a:p>
                      <a:r>
                        <a:rPr lang="el-GR" sz="1500" dirty="0" smtClean="0"/>
                        <a:t>Τα περισσότερα</a:t>
                      </a:r>
                      <a:endParaRPr lang="en-US" sz="1500" dirty="0" smtClean="0"/>
                    </a:p>
                    <a:p>
                      <a:r>
                        <a:rPr lang="el-GR" sz="1500" dirty="0" smtClean="0"/>
                        <a:t> ποτάμια</a:t>
                      </a:r>
                      <a:endParaRPr lang="en-GB" sz="1500" dirty="0"/>
                    </a:p>
                  </a:txBody>
                  <a:tcPr marL="91443" marR="9144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87044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4</a:t>
                      </a:r>
                      <a:endParaRPr lang="en-GB" sz="1500" dirty="0"/>
                    </a:p>
                  </a:txBody>
                  <a:tcPr marL="91443" marR="914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&gt;3000</a:t>
                      </a:r>
                      <a:endParaRPr lang="en-GB" sz="1500" dirty="0"/>
                    </a:p>
                  </a:txBody>
                  <a:tcPr marL="91443" marR="9144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&gt;250</a:t>
                      </a:r>
                      <a:endParaRPr lang="en-GB" sz="1500" dirty="0"/>
                    </a:p>
                  </a:txBody>
                  <a:tcPr marL="91443" marR="9144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500" dirty="0" err="1" smtClean="0"/>
                        <a:t>Εβαπορίτες</a:t>
                      </a:r>
                      <a:endParaRPr lang="en-GB" sz="1500" dirty="0"/>
                    </a:p>
                  </a:txBody>
                  <a:tcPr marL="91443" marR="9144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Na/Cl</a:t>
                      </a:r>
                      <a:r>
                        <a:rPr lang="en-US" sz="1500" baseline="0" dirty="0" smtClean="0"/>
                        <a:t> =1, </a:t>
                      </a:r>
                    </a:p>
                    <a:p>
                      <a:r>
                        <a:rPr lang="el-GR" sz="1500" baseline="0" dirty="0" smtClean="0"/>
                        <a:t>υψηλό </a:t>
                      </a:r>
                      <a:r>
                        <a:rPr lang="en-US" sz="1500" baseline="0" dirty="0" smtClean="0"/>
                        <a:t>Na/(</a:t>
                      </a:r>
                      <a:r>
                        <a:rPr lang="en-US" sz="1500" baseline="0" dirty="0" err="1" smtClean="0"/>
                        <a:t>Na+Ca</a:t>
                      </a:r>
                      <a:r>
                        <a:rPr lang="en-US" sz="1500" baseline="0" dirty="0" smtClean="0"/>
                        <a:t>)</a:t>
                      </a:r>
                      <a:endParaRPr lang="en-GB" sz="1500" dirty="0"/>
                    </a:p>
                  </a:txBody>
                  <a:tcPr marL="91443" marR="9144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Rio Grande</a:t>
                      </a:r>
                      <a:endParaRPr lang="en-GB" sz="1500" dirty="0" smtClean="0"/>
                    </a:p>
                    <a:p>
                      <a:endParaRPr lang="en-GB" sz="1500" dirty="0"/>
                    </a:p>
                  </a:txBody>
                  <a:tcPr marL="91443" marR="9144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236296" y="6023119"/>
            <a:ext cx="1080120" cy="32544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l-GR" sz="1400" dirty="0" smtClean="0"/>
              <a:t>Πίνακας 1</a:t>
            </a:r>
          </a:p>
        </p:txBody>
      </p:sp>
    </p:spTree>
    <p:extLst>
      <p:ext uri="{BB962C8B-B14F-4D97-AF65-F5344CB8AC3E}">
        <p14:creationId xmlns:p14="http://schemas.microsoft.com/office/powerpoint/2010/main" val="21330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Κύριες αντιδράσεις χημικής αποσάθρωσης</a:t>
            </a:r>
            <a:endParaRPr lang="el-GR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altLang="el-GR" sz="2400" dirty="0"/>
              <a:t>Τύπος (1), (2)</a:t>
            </a:r>
            <a:r>
              <a:rPr lang="en-US" altLang="el-GR" sz="2400" dirty="0"/>
              <a:t>:</a:t>
            </a:r>
            <a:endParaRPr lang="el-GR" altLang="el-GR" sz="2400" dirty="0"/>
          </a:p>
          <a:p>
            <a:pPr marL="0" indent="0">
              <a:buNone/>
            </a:pPr>
            <a:r>
              <a:rPr lang="en-US" altLang="el-GR" sz="2400" dirty="0"/>
              <a:t>2KAlSi</a:t>
            </a:r>
            <a:r>
              <a:rPr lang="en-US" altLang="el-GR" sz="2400" baseline="-25000" dirty="0"/>
              <a:t>3</a:t>
            </a:r>
            <a:r>
              <a:rPr lang="en-US" altLang="el-GR" sz="2400" dirty="0"/>
              <a:t>O</a:t>
            </a:r>
            <a:r>
              <a:rPr lang="en-US" altLang="el-GR" sz="2400" baseline="-25000" dirty="0"/>
              <a:t>8</a:t>
            </a:r>
            <a:r>
              <a:rPr lang="en-US" altLang="el-GR" sz="2400" dirty="0"/>
              <a:t> +2H</a:t>
            </a:r>
            <a:r>
              <a:rPr lang="en-US" altLang="el-GR" sz="2400" baseline="42000" dirty="0"/>
              <a:t>+</a:t>
            </a:r>
            <a:r>
              <a:rPr lang="en-US" altLang="el-GR" sz="2400" dirty="0"/>
              <a:t> + 9H</a:t>
            </a:r>
            <a:r>
              <a:rPr lang="en-US" altLang="el-GR" sz="2400" baseline="-25000" dirty="0"/>
              <a:t>2</a:t>
            </a:r>
            <a:r>
              <a:rPr lang="en-US" altLang="el-GR" sz="2400" dirty="0"/>
              <a:t>O </a:t>
            </a:r>
            <a:r>
              <a:rPr lang="en-US" altLang="el-GR" sz="2400" dirty="0">
                <a:sym typeface="Wingdings" pitchFamily="2" charset="2"/>
              </a:rPr>
              <a:t> Al</a:t>
            </a:r>
            <a:r>
              <a:rPr lang="en-US" altLang="el-GR" sz="2400" baseline="-25000" dirty="0">
                <a:sym typeface="Wingdings" pitchFamily="2" charset="2"/>
              </a:rPr>
              <a:t>2</a:t>
            </a:r>
            <a:r>
              <a:rPr lang="en-US" altLang="el-GR" sz="2400" dirty="0">
                <a:sym typeface="Wingdings" pitchFamily="2" charset="2"/>
              </a:rPr>
              <a:t>Si</a:t>
            </a:r>
            <a:r>
              <a:rPr lang="en-US" altLang="el-GR" sz="2400" baseline="-25000" dirty="0">
                <a:sym typeface="Wingdings" pitchFamily="2" charset="2"/>
              </a:rPr>
              <a:t>2</a:t>
            </a:r>
            <a:r>
              <a:rPr lang="en-US" altLang="el-GR" sz="2400" dirty="0">
                <a:sym typeface="Wingdings" pitchFamily="2" charset="2"/>
              </a:rPr>
              <a:t>O</a:t>
            </a:r>
            <a:r>
              <a:rPr lang="en-US" altLang="el-GR" sz="2400" baseline="-25000" dirty="0">
                <a:sym typeface="Wingdings" pitchFamily="2" charset="2"/>
              </a:rPr>
              <a:t>5</a:t>
            </a:r>
            <a:r>
              <a:rPr lang="en-US" altLang="el-GR" sz="2400" dirty="0">
                <a:sym typeface="Wingdings" pitchFamily="2" charset="2"/>
              </a:rPr>
              <a:t>(OH)</a:t>
            </a:r>
            <a:r>
              <a:rPr lang="en-US" altLang="el-GR" sz="2400" baseline="-25000" dirty="0">
                <a:sym typeface="Wingdings" pitchFamily="2" charset="2"/>
              </a:rPr>
              <a:t>4</a:t>
            </a:r>
            <a:r>
              <a:rPr lang="en-US" altLang="el-GR" sz="2400" dirty="0">
                <a:sym typeface="Wingdings" pitchFamily="2" charset="2"/>
              </a:rPr>
              <a:t> + 2K</a:t>
            </a:r>
            <a:r>
              <a:rPr lang="en-US" altLang="el-GR" sz="2400" baseline="40000" dirty="0">
                <a:sym typeface="Wingdings" pitchFamily="2" charset="2"/>
              </a:rPr>
              <a:t>+</a:t>
            </a:r>
            <a:r>
              <a:rPr lang="en-US" altLang="el-GR" sz="2400" dirty="0">
                <a:sym typeface="Wingdings" pitchFamily="2" charset="2"/>
              </a:rPr>
              <a:t> + 4H</a:t>
            </a:r>
            <a:r>
              <a:rPr lang="en-US" altLang="el-GR" sz="2400" baseline="-25000" dirty="0">
                <a:sym typeface="Wingdings" pitchFamily="2" charset="2"/>
              </a:rPr>
              <a:t>4</a:t>
            </a:r>
            <a:r>
              <a:rPr lang="en-US" altLang="el-GR" sz="2400" dirty="0">
                <a:sym typeface="Wingdings" pitchFamily="2" charset="2"/>
              </a:rPr>
              <a:t>SiO</a:t>
            </a:r>
            <a:r>
              <a:rPr lang="en-US" altLang="el-GR" sz="2400" baseline="-25000" dirty="0">
                <a:sym typeface="Wingdings" pitchFamily="2" charset="2"/>
              </a:rPr>
              <a:t>4</a:t>
            </a:r>
            <a:r>
              <a:rPr lang="en-US" altLang="el-GR" sz="2400" dirty="0">
                <a:sym typeface="Wingdings" pitchFamily="2" charset="2"/>
              </a:rPr>
              <a:t> </a:t>
            </a:r>
            <a:r>
              <a:rPr lang="en-US" altLang="el-GR" sz="2400" baseline="-25000" dirty="0">
                <a:sym typeface="Wingdings" pitchFamily="2" charset="2"/>
              </a:rPr>
              <a:t>(</a:t>
            </a:r>
            <a:r>
              <a:rPr lang="en-US" altLang="el-GR" sz="2400" baseline="-25000" dirty="0" err="1">
                <a:sym typeface="Wingdings" pitchFamily="2" charset="2"/>
              </a:rPr>
              <a:t>aq</a:t>
            </a:r>
            <a:r>
              <a:rPr lang="en-US" altLang="el-GR" sz="2400" baseline="-25000" dirty="0">
                <a:sym typeface="Wingdings" pitchFamily="2" charset="2"/>
              </a:rPr>
              <a:t>)</a:t>
            </a:r>
            <a:endParaRPr lang="en-US" altLang="el-GR" sz="2400" dirty="0">
              <a:sym typeface="Wingdings" pitchFamily="2" charset="2"/>
            </a:endParaRPr>
          </a:p>
          <a:p>
            <a:pPr marL="0" indent="0">
              <a:buNone/>
            </a:pPr>
            <a:endParaRPr lang="en-US" altLang="el-GR" sz="2400" dirty="0">
              <a:sym typeface="Wingdings" pitchFamily="2" charset="2"/>
            </a:endParaRPr>
          </a:p>
          <a:p>
            <a:pPr marL="0" indent="0">
              <a:buNone/>
            </a:pPr>
            <a:r>
              <a:rPr lang="el-GR" altLang="el-GR" sz="2400" dirty="0">
                <a:sym typeface="Wingdings" pitchFamily="2" charset="2"/>
              </a:rPr>
              <a:t>Τύπος (3)</a:t>
            </a:r>
            <a:r>
              <a:rPr lang="en-US" altLang="el-GR" sz="2400" dirty="0">
                <a:sym typeface="Wingdings" pitchFamily="2" charset="2"/>
              </a:rPr>
              <a:t>:</a:t>
            </a:r>
          </a:p>
          <a:p>
            <a:pPr marL="0" indent="0">
              <a:buNone/>
            </a:pPr>
            <a:r>
              <a:rPr lang="en-US" altLang="el-GR" sz="2400" dirty="0">
                <a:sym typeface="Wingdings" pitchFamily="2" charset="2"/>
              </a:rPr>
              <a:t>CaCO</a:t>
            </a:r>
            <a:r>
              <a:rPr lang="en-US" altLang="el-GR" sz="2400" baseline="-25000" dirty="0">
                <a:sym typeface="Wingdings" pitchFamily="2" charset="2"/>
              </a:rPr>
              <a:t>3</a:t>
            </a:r>
            <a:r>
              <a:rPr lang="en-US" altLang="el-GR" sz="2400" dirty="0">
                <a:sym typeface="Wingdings" pitchFamily="2" charset="2"/>
              </a:rPr>
              <a:t> + H</a:t>
            </a:r>
            <a:r>
              <a:rPr lang="en-US" altLang="el-GR" sz="2400" baseline="-25000" dirty="0">
                <a:sym typeface="Wingdings" pitchFamily="2" charset="2"/>
              </a:rPr>
              <a:t>2</a:t>
            </a:r>
            <a:r>
              <a:rPr lang="en-US" altLang="el-GR" sz="2400" dirty="0">
                <a:sym typeface="Wingdings" pitchFamily="2" charset="2"/>
              </a:rPr>
              <a:t>CO</a:t>
            </a:r>
            <a:r>
              <a:rPr lang="en-US" altLang="el-GR" sz="2400" baseline="-25000" dirty="0">
                <a:sym typeface="Wingdings" pitchFamily="2" charset="2"/>
              </a:rPr>
              <a:t>3</a:t>
            </a:r>
            <a:r>
              <a:rPr lang="en-US" altLang="el-GR" sz="2400" dirty="0">
                <a:sym typeface="Wingdings" pitchFamily="2" charset="2"/>
              </a:rPr>
              <a:t>  Ca</a:t>
            </a:r>
            <a:r>
              <a:rPr lang="en-US" altLang="el-GR" sz="2400" baseline="30000" dirty="0">
                <a:sym typeface="Wingdings" pitchFamily="2" charset="2"/>
              </a:rPr>
              <a:t>2+</a:t>
            </a:r>
            <a:r>
              <a:rPr lang="en-US" altLang="el-GR" sz="2400" dirty="0">
                <a:sym typeface="Wingdings" pitchFamily="2" charset="2"/>
              </a:rPr>
              <a:t> + 2HCO</a:t>
            </a:r>
            <a:r>
              <a:rPr lang="en-US" altLang="el-GR" sz="2400" baseline="-25000" dirty="0">
                <a:sym typeface="Wingdings" pitchFamily="2" charset="2"/>
              </a:rPr>
              <a:t>3</a:t>
            </a:r>
            <a:r>
              <a:rPr lang="en-US" altLang="el-GR" sz="2400" baseline="30000" dirty="0">
                <a:sym typeface="Wingdings" pitchFamily="2" charset="2"/>
              </a:rPr>
              <a:t>-</a:t>
            </a:r>
            <a:endParaRPr lang="el-GR" altLang="el-GR" sz="2400" baseline="30000" dirty="0">
              <a:sym typeface="Wingdings" pitchFamily="2" charset="2"/>
            </a:endParaRPr>
          </a:p>
          <a:p>
            <a:pPr marL="0" indent="0">
              <a:buNone/>
            </a:pPr>
            <a:endParaRPr lang="en-US" altLang="el-GR" sz="2400" dirty="0">
              <a:sym typeface="Wingdings" pitchFamily="2" charset="2"/>
            </a:endParaRPr>
          </a:p>
          <a:p>
            <a:pPr marL="0" indent="0">
              <a:buNone/>
            </a:pPr>
            <a:r>
              <a:rPr lang="el-GR" altLang="el-GR" sz="2400" dirty="0">
                <a:sym typeface="Wingdings" pitchFamily="2" charset="2"/>
              </a:rPr>
              <a:t>Τύπος (4)</a:t>
            </a:r>
            <a:r>
              <a:rPr lang="en-US" altLang="el-GR" sz="2400" dirty="0">
                <a:sym typeface="Wingdings" pitchFamily="2" charset="2"/>
              </a:rPr>
              <a:t>:</a:t>
            </a:r>
          </a:p>
          <a:p>
            <a:pPr marL="0" indent="0">
              <a:buNone/>
            </a:pPr>
            <a:r>
              <a:rPr lang="en-US" altLang="el-GR" sz="2400" dirty="0">
                <a:sym typeface="Wingdings" pitchFamily="2" charset="2"/>
              </a:rPr>
              <a:t>CaSO4  Ca</a:t>
            </a:r>
            <a:r>
              <a:rPr lang="en-US" altLang="el-GR" sz="2400" baseline="30000" dirty="0">
                <a:sym typeface="Wingdings" pitchFamily="2" charset="2"/>
              </a:rPr>
              <a:t>2+</a:t>
            </a:r>
            <a:r>
              <a:rPr lang="en-US" altLang="el-GR" sz="2400" dirty="0">
                <a:sym typeface="Wingdings" pitchFamily="2" charset="2"/>
              </a:rPr>
              <a:t> + SO4</a:t>
            </a:r>
            <a:r>
              <a:rPr lang="en-US" altLang="el-GR" sz="2400" baseline="30000" dirty="0">
                <a:sym typeface="Wingdings" pitchFamily="2" charset="2"/>
              </a:rPr>
              <a:t>2-</a:t>
            </a:r>
            <a:r>
              <a:rPr lang="en-US" altLang="el-GR" sz="2400" dirty="0">
                <a:sym typeface="Wingdings" pitchFamily="2" charset="2"/>
              </a:rPr>
              <a:t>  </a:t>
            </a:r>
          </a:p>
          <a:p>
            <a:endParaRPr lang="en-US" altLang="el-GR" sz="2400" baseline="-25000" dirty="0">
              <a:sym typeface="Wingdings" pitchFamily="2" charset="2"/>
            </a:endParaRPr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56699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/>
              <a:t>Πηγές κυρίων ιόντων στο ποτάμιο νερό (%) </a:t>
            </a:r>
            <a:br>
              <a:rPr lang="el-GR" sz="3600" dirty="0"/>
            </a:br>
            <a:r>
              <a:rPr lang="el-GR" sz="3600" dirty="0"/>
              <a:t>(</a:t>
            </a:r>
            <a:r>
              <a:rPr lang="el-GR" sz="3600" dirty="0" err="1"/>
              <a:t>Berner</a:t>
            </a:r>
            <a:r>
              <a:rPr lang="el-GR" sz="3600" dirty="0"/>
              <a:t> &amp; </a:t>
            </a:r>
            <a:r>
              <a:rPr lang="el-GR" sz="3600" dirty="0" err="1"/>
              <a:t>Berner</a:t>
            </a:r>
            <a:r>
              <a:rPr lang="el-GR" sz="3600" dirty="0"/>
              <a:t>, 1996)</a:t>
            </a:r>
          </a:p>
        </p:txBody>
      </p:sp>
      <p:graphicFrame>
        <p:nvGraphicFramePr>
          <p:cNvPr id="9" name="Group 81" title="Πηγές κυρίων ιόντων στο ποτάμιο νερό 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312215"/>
              </p:ext>
            </p:extLst>
          </p:nvPr>
        </p:nvGraphicFramePr>
        <p:xfrm>
          <a:off x="463550" y="1916829"/>
          <a:ext cx="7555675" cy="3606123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917893"/>
                <a:gridCol w="1453007"/>
                <a:gridCol w="1368425"/>
                <a:gridCol w="1152525"/>
                <a:gridCol w="1439863"/>
                <a:gridCol w="1223962"/>
              </a:tblGrid>
              <a:tr h="63607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Ιόν</a:t>
                      </a:r>
                      <a:endParaRPr kumimoji="0" lang="en-GB" alt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Ατμόσφαιρα</a:t>
                      </a:r>
                      <a:endParaRPr kumimoji="0" lang="en-GB" alt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Ανθρακικά</a:t>
                      </a:r>
                      <a:endParaRPr kumimoji="0" lang="en-GB" alt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Πυριτικά</a:t>
                      </a:r>
                      <a:endParaRPr kumimoji="0" lang="en-GB" alt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Εβαπορίτες</a:t>
                      </a:r>
                      <a:endParaRPr kumimoji="0" lang="en-GB" alt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Ρύπανση</a:t>
                      </a:r>
                      <a:endParaRPr kumimoji="0" lang="en-GB" alt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4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Ca</a:t>
                      </a:r>
                      <a:r>
                        <a:rPr kumimoji="0" lang="en-US" altLang="el-GR" sz="1800" u="none" strike="noStrike" cap="none" normalizeH="0" baseline="3000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2+</a:t>
                      </a:r>
                      <a:endParaRPr kumimoji="0" lang="en-GB" altLang="el-GR" sz="18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0.1</a:t>
                      </a:r>
                      <a:endParaRPr kumimoji="0" lang="en-GB" alt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65</a:t>
                      </a:r>
                      <a:endParaRPr kumimoji="0" lang="en-GB" alt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18</a:t>
                      </a:r>
                      <a:endParaRPr kumimoji="0" lang="en-GB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8</a:t>
                      </a:r>
                      <a:endParaRPr kumimoji="0" lang="en-GB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9</a:t>
                      </a:r>
                      <a:endParaRPr kumimoji="0" lang="en-GB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34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HCO3</a:t>
                      </a:r>
                      <a:r>
                        <a:rPr kumimoji="0" lang="en-US" altLang="el-GR" sz="1800" u="none" strike="noStrike" cap="none" normalizeH="0" baseline="3000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-</a:t>
                      </a:r>
                      <a:endParaRPr kumimoji="0" lang="en-GB" altLang="el-GR" sz="18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&lt;&lt;1</a:t>
                      </a:r>
                      <a:endParaRPr kumimoji="0" lang="en-GB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61</a:t>
                      </a:r>
                      <a:endParaRPr kumimoji="0" lang="en-GB" alt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37</a:t>
                      </a:r>
                      <a:endParaRPr kumimoji="0" lang="en-GB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0</a:t>
                      </a:r>
                      <a:endParaRPr kumimoji="0" lang="en-GB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</a:t>
                      </a:r>
                      <a:endParaRPr kumimoji="0" lang="en-GB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34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Na</a:t>
                      </a:r>
                      <a:r>
                        <a:rPr kumimoji="0" lang="en-US" altLang="el-GR" sz="1800" u="none" strike="noStrike" cap="none" normalizeH="0" baseline="3000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+</a:t>
                      </a:r>
                      <a:endParaRPr kumimoji="0" lang="en-GB" altLang="el-GR" sz="18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8</a:t>
                      </a:r>
                      <a:endParaRPr kumimoji="0" lang="en-GB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0</a:t>
                      </a:r>
                      <a:endParaRPr kumimoji="0" lang="en-GB" alt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22</a:t>
                      </a:r>
                      <a:endParaRPr kumimoji="0" lang="en-GB" alt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42</a:t>
                      </a:r>
                      <a:endParaRPr kumimoji="0" lang="en-GB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28</a:t>
                      </a:r>
                      <a:endParaRPr kumimoji="0" lang="en-GB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34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Cl</a:t>
                      </a:r>
                      <a:r>
                        <a:rPr kumimoji="0" lang="en-US" altLang="el-GR" sz="1800" u="none" strike="noStrike" cap="none" normalizeH="0" baseline="3000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-</a:t>
                      </a:r>
                      <a:endParaRPr kumimoji="0" lang="en-GB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13</a:t>
                      </a:r>
                      <a:endParaRPr kumimoji="0" lang="en-GB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0</a:t>
                      </a:r>
                      <a:endParaRPr kumimoji="0" lang="en-GB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0</a:t>
                      </a:r>
                      <a:endParaRPr kumimoji="0" lang="en-GB" alt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57</a:t>
                      </a:r>
                      <a:endParaRPr kumimoji="0" lang="en-GB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30</a:t>
                      </a:r>
                      <a:endParaRPr kumimoji="0" lang="en-GB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34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SO4</a:t>
                      </a:r>
                      <a:r>
                        <a:rPr kumimoji="0" lang="en-US" altLang="el-GR" sz="1800" u="none" strike="noStrike" cap="none" normalizeH="0" baseline="3000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2-</a:t>
                      </a:r>
                      <a:endParaRPr kumimoji="0" lang="en-GB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</a:t>
                      </a:r>
                      <a:endParaRPr kumimoji="0" lang="en-GB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0</a:t>
                      </a:r>
                      <a:endParaRPr kumimoji="0" lang="en-GB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0</a:t>
                      </a:r>
                      <a:endParaRPr kumimoji="0" lang="en-GB" alt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22</a:t>
                      </a:r>
                      <a:endParaRPr kumimoji="0" lang="en-GB" alt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54</a:t>
                      </a:r>
                      <a:endParaRPr kumimoji="0" lang="en-GB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34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Mg</a:t>
                      </a:r>
                      <a:r>
                        <a:rPr kumimoji="0" lang="en-US" altLang="el-GR" sz="1800" u="none" strike="noStrike" cap="none" normalizeH="0" baseline="3000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2+</a:t>
                      </a:r>
                      <a:endParaRPr kumimoji="0" lang="en-GB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</a:t>
                      </a:r>
                      <a:endParaRPr kumimoji="0" lang="en-GB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36</a:t>
                      </a:r>
                      <a:endParaRPr kumimoji="0" lang="en-GB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54</a:t>
                      </a:r>
                      <a:endParaRPr kumimoji="0" lang="en-GB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&lt;&lt;1</a:t>
                      </a:r>
                      <a:endParaRPr kumimoji="0" lang="en-GB" alt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8</a:t>
                      </a:r>
                      <a:endParaRPr kumimoji="0" lang="en-GB" alt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0973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K</a:t>
                      </a:r>
                      <a:r>
                        <a:rPr kumimoji="0" lang="en-US" altLang="el-GR" sz="18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+</a:t>
                      </a:r>
                      <a:endParaRPr kumimoji="0" lang="en-GB" alt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</a:t>
                      </a:r>
                      <a:endParaRPr kumimoji="0" lang="en-GB" alt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0</a:t>
                      </a:r>
                      <a:endParaRPr kumimoji="0" lang="en-GB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87</a:t>
                      </a:r>
                      <a:endParaRPr kumimoji="0" lang="en-GB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5</a:t>
                      </a:r>
                      <a:endParaRPr kumimoji="0" lang="en-GB" alt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7</a:t>
                      </a:r>
                      <a:endParaRPr kumimoji="0" lang="en-GB" alt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34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H4SiO4</a:t>
                      </a:r>
                      <a:endParaRPr kumimoji="0" lang="en-GB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&lt;&lt;1</a:t>
                      </a:r>
                      <a:endParaRPr kumimoji="0" lang="en-GB" alt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0</a:t>
                      </a:r>
                      <a:endParaRPr kumimoji="0" lang="en-GB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&gt;99</a:t>
                      </a:r>
                      <a:endParaRPr kumimoji="0" lang="en-GB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0</a:t>
                      </a:r>
                      <a:endParaRPr kumimoji="0" lang="en-GB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0</a:t>
                      </a:r>
                      <a:endParaRPr kumimoji="0" lang="en-GB" alt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216270" y="5839862"/>
            <a:ext cx="1080120" cy="32544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l-GR" sz="1400" dirty="0" smtClean="0"/>
              <a:t>Πίνακας 2</a:t>
            </a:r>
          </a:p>
        </p:txBody>
      </p:sp>
    </p:spTree>
    <p:extLst>
      <p:ext uri="{BB962C8B-B14F-4D97-AF65-F5344CB8AC3E}">
        <p14:creationId xmlns:p14="http://schemas.microsoft.com/office/powerpoint/2010/main" val="416472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Ποιότητα υδάτων σε Ελληνικά ποτάμια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Γεωχημεία επιφανειακών νερών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7615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 smtClean="0"/>
              <a:t>Γεω</a:t>
            </a:r>
            <a:r>
              <a:rPr lang="el-GR" dirty="0" smtClean="0"/>
              <a:t>-χημικές-κλιματικές ζώνες επιφανειακών υδάτων</a:t>
            </a:r>
            <a:endParaRPr lang="el-GR" dirty="0"/>
          </a:p>
        </p:txBody>
      </p:sp>
      <p:pic>
        <p:nvPicPr>
          <p:cNvPr id="4" name="Picture 2" descr="Διαχωρισμός της Ελλάδας σε 3 γεωγραφικές ζώνες με διακριτά κλιματικά, γεωλογικά και υδροχημικά χαρακτηριστικά" title="Γεω-χημικές-κλιματικές ζώνες επιφανειακών υδάτων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2330" t="1640" r="23253" b="1572"/>
          <a:stretch>
            <a:fillRect/>
          </a:stretch>
        </p:blipFill>
        <p:spPr>
          <a:xfrm>
            <a:off x="2315356" y="1557338"/>
            <a:ext cx="4525988" cy="4525962"/>
          </a:xfrm>
          <a:noFill/>
        </p:spPr>
      </p:pic>
      <p:sp>
        <p:nvSpPr>
          <p:cNvPr id="3" name="TextBox 2"/>
          <p:cNvSpPr txBox="1"/>
          <p:nvPr/>
        </p:nvSpPr>
        <p:spPr>
          <a:xfrm>
            <a:off x="7164288" y="6021288"/>
            <a:ext cx="720080" cy="2880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62500" lnSpcReduction="20000"/>
          </a:bodyPr>
          <a:lstStyle/>
          <a:p>
            <a:r>
              <a:rPr lang="el-GR" dirty="0" smtClean="0"/>
              <a:t>Εικόνα </a:t>
            </a:r>
            <a:r>
              <a:rPr lang="el-GR" dirty="0" smtClean="0"/>
              <a:t>9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7155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Διάγραμμα ροής μεθοδολογίας κατάταξης θρεπτικότητας ποταμών</a:t>
            </a:r>
            <a:endParaRPr lang="el-GR" dirty="0"/>
          </a:p>
        </p:txBody>
      </p:sp>
      <p:pic>
        <p:nvPicPr>
          <p:cNvPr id="4" name="Picture 2" descr="Διάγραμμα με την μεθοδολογία που ακολουθήθηκε για την κατασκευή ενός Συτήματος Ταξινόμησης της Θρεπτικής Αξίας των μόνιμων ποταμών" title="Διάγραμμα ροής μεθοδολογίας κατάταξης θρεπτικότητας ποταμών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6875" r="16159" b="8829"/>
          <a:stretch>
            <a:fillRect/>
          </a:stretch>
        </p:blipFill>
        <p:spPr bwMode="auto">
          <a:xfrm>
            <a:off x="1621917" y="1557338"/>
            <a:ext cx="5912865" cy="4607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164288" y="6021288"/>
            <a:ext cx="720080" cy="2880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55000" lnSpcReduction="20000"/>
          </a:bodyPr>
          <a:lstStyle/>
          <a:p>
            <a:r>
              <a:rPr lang="el-GR" dirty="0" smtClean="0"/>
              <a:t>Εικόνα </a:t>
            </a:r>
            <a:r>
              <a:rPr lang="el-GR" dirty="0" smtClean="0"/>
              <a:t>10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418934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Διάγραμμα </a:t>
            </a:r>
            <a:r>
              <a:rPr lang="en-US" sz="3600" dirty="0" smtClean="0"/>
              <a:t>Piper </a:t>
            </a:r>
            <a:r>
              <a:rPr lang="el-GR" sz="3600" dirty="0" smtClean="0"/>
              <a:t>μέσης συγκέντρωσης κυρίων ιόντων των ποταμών κάθε </a:t>
            </a:r>
            <a:r>
              <a:rPr lang="el-GR" sz="3200" dirty="0" smtClean="0"/>
              <a:t>ζώνης</a:t>
            </a:r>
            <a:endParaRPr lang="el-GR" sz="3600" dirty="0"/>
          </a:p>
        </p:txBody>
      </p:sp>
      <p:pic>
        <p:nvPicPr>
          <p:cNvPr id="6" name="Picture 2" descr="Διάγραμμα με την μέση σύσταση των κυρίων ιόντων των νερών των ποταμών για την γεωχημική κατάταξη τους" title="Διάγραμμα Piper μέσης συγκέντρωσης κυρίων ιόντων των ποταμών κάθε ζώνης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6876" t="2579" r="15605" b="6250"/>
          <a:stretch>
            <a:fillRect/>
          </a:stretch>
        </p:blipFill>
        <p:spPr bwMode="auto">
          <a:xfrm>
            <a:off x="1597503" y="1557338"/>
            <a:ext cx="596169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164288" y="6021288"/>
            <a:ext cx="864096" cy="2880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/>
              <a:t>Εικόνα </a:t>
            </a:r>
            <a:r>
              <a:rPr lang="el-GR" dirty="0" smtClean="0"/>
              <a:t>11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90500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Μέση συγκέντρωση χλωρίου και νατρίου σε σχέση με το υψόμετρο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 smtClean="0"/>
              <a:t>Lorem</a:t>
            </a:r>
            <a:r>
              <a:rPr lang="en-US" sz="2800" dirty="0" smtClean="0"/>
              <a:t> </a:t>
            </a:r>
            <a:r>
              <a:rPr lang="en-US" sz="2800" dirty="0" err="1" smtClean="0"/>
              <a:t>ipsum</a:t>
            </a:r>
            <a:r>
              <a:rPr lang="en-US" sz="2800" dirty="0" smtClean="0"/>
              <a:t> dolor sit </a:t>
            </a:r>
            <a:r>
              <a:rPr lang="en-US" sz="2800" dirty="0" err="1" smtClean="0"/>
              <a:t>amet</a:t>
            </a:r>
            <a:r>
              <a:rPr lang="en-US" sz="2800" dirty="0" smtClean="0"/>
              <a:t>, </a:t>
            </a:r>
            <a:r>
              <a:rPr lang="en-US" sz="2800" dirty="0" err="1" smtClean="0"/>
              <a:t>consectetur</a:t>
            </a:r>
            <a:r>
              <a:rPr lang="en-US" sz="2800" dirty="0" smtClean="0"/>
              <a:t> </a:t>
            </a:r>
            <a:r>
              <a:rPr lang="en-US" sz="2800" dirty="0" err="1" smtClean="0"/>
              <a:t>adipisicing</a:t>
            </a:r>
            <a:r>
              <a:rPr lang="en-US" sz="2800" dirty="0" smtClean="0"/>
              <a:t> </a:t>
            </a:r>
            <a:r>
              <a:rPr lang="en-US" sz="2800" dirty="0" err="1" smtClean="0"/>
              <a:t>elit</a:t>
            </a:r>
            <a:r>
              <a:rPr lang="en-US" sz="2800" dirty="0" smtClean="0"/>
              <a:t>, </a:t>
            </a:r>
            <a:r>
              <a:rPr lang="en-US" sz="2800" dirty="0" err="1" smtClean="0"/>
              <a:t>sed</a:t>
            </a:r>
            <a:r>
              <a:rPr lang="en-US" sz="2800" dirty="0" smtClean="0"/>
              <a:t> do </a:t>
            </a:r>
            <a:r>
              <a:rPr lang="en-US" sz="2800" dirty="0" err="1" smtClean="0"/>
              <a:t>eiusmod</a:t>
            </a:r>
            <a:r>
              <a:rPr lang="en-US" sz="2800" dirty="0" smtClean="0"/>
              <a:t> </a:t>
            </a:r>
            <a:r>
              <a:rPr lang="en-US" sz="2800" dirty="0" err="1" smtClean="0"/>
              <a:t>tempor</a:t>
            </a:r>
            <a:r>
              <a:rPr lang="en-US" sz="2800" dirty="0" smtClean="0"/>
              <a:t> </a:t>
            </a:r>
            <a:r>
              <a:rPr lang="en-US" sz="2800" dirty="0" err="1" smtClean="0"/>
              <a:t>incididunt</a:t>
            </a:r>
            <a:r>
              <a:rPr lang="en-US" sz="2800" dirty="0" smtClean="0"/>
              <a:t> </a:t>
            </a:r>
            <a:r>
              <a:rPr lang="en-US" sz="2800" dirty="0" err="1" smtClean="0"/>
              <a:t>ut</a:t>
            </a:r>
            <a:r>
              <a:rPr lang="en-US" sz="2800" dirty="0" smtClean="0"/>
              <a:t> </a:t>
            </a:r>
            <a:r>
              <a:rPr lang="en-US" sz="2800" dirty="0" err="1" smtClean="0"/>
              <a:t>labore</a:t>
            </a:r>
            <a:r>
              <a:rPr lang="en-US" sz="2800" dirty="0" smtClean="0"/>
              <a:t> et </a:t>
            </a:r>
            <a:r>
              <a:rPr lang="en-US" sz="2800" dirty="0" err="1" smtClean="0"/>
              <a:t>dolore</a:t>
            </a:r>
            <a:r>
              <a:rPr lang="en-US" sz="2800" dirty="0" smtClean="0"/>
              <a:t> magna </a:t>
            </a:r>
            <a:r>
              <a:rPr lang="en-US" sz="2800" dirty="0" err="1" smtClean="0"/>
              <a:t>aliqua</a:t>
            </a:r>
            <a:r>
              <a:rPr lang="en-US" sz="2800" dirty="0" smtClean="0"/>
              <a:t>. </a:t>
            </a:r>
            <a:r>
              <a:rPr lang="en-US" sz="2800" dirty="0" err="1" smtClean="0"/>
              <a:t>Ut</a:t>
            </a:r>
            <a:r>
              <a:rPr lang="en-US" sz="2800" dirty="0" smtClean="0"/>
              <a:t> </a:t>
            </a:r>
            <a:r>
              <a:rPr lang="en-US" sz="2800" dirty="0" err="1" smtClean="0"/>
              <a:t>enim</a:t>
            </a:r>
            <a:r>
              <a:rPr lang="en-US" sz="2800" dirty="0" smtClean="0"/>
              <a:t> ad minim </a:t>
            </a:r>
            <a:r>
              <a:rPr lang="en-US" sz="2800" dirty="0" err="1" smtClean="0"/>
              <a:t>veniam</a:t>
            </a:r>
            <a:r>
              <a:rPr lang="en-US" sz="2800" dirty="0" smtClean="0"/>
              <a:t>, </a:t>
            </a:r>
            <a:r>
              <a:rPr lang="en-US" sz="2800" dirty="0" err="1" smtClean="0"/>
              <a:t>quis</a:t>
            </a:r>
            <a:r>
              <a:rPr lang="en-US" sz="2800" dirty="0" smtClean="0"/>
              <a:t> </a:t>
            </a:r>
            <a:r>
              <a:rPr lang="en-US" sz="2800" dirty="0" err="1" smtClean="0"/>
              <a:t>nostrud</a:t>
            </a:r>
            <a:r>
              <a:rPr lang="en-US" sz="2800" dirty="0" smtClean="0"/>
              <a:t> exercitation </a:t>
            </a:r>
            <a:r>
              <a:rPr lang="en-US" sz="2800" dirty="0" err="1" smtClean="0"/>
              <a:t>ullamco</a:t>
            </a:r>
            <a:r>
              <a:rPr lang="en-US" sz="2800" dirty="0" smtClean="0"/>
              <a:t> </a:t>
            </a:r>
            <a:r>
              <a:rPr lang="en-US" sz="2800" dirty="0" err="1" smtClean="0"/>
              <a:t>laboris</a:t>
            </a:r>
            <a:r>
              <a:rPr lang="en-US" sz="2800" dirty="0" smtClean="0"/>
              <a:t> nisi </a:t>
            </a:r>
            <a:r>
              <a:rPr lang="en-US" sz="2800" dirty="0" err="1" smtClean="0"/>
              <a:t>ut</a:t>
            </a:r>
            <a:r>
              <a:rPr lang="en-US" sz="2800" dirty="0" smtClean="0"/>
              <a:t> </a:t>
            </a:r>
            <a:r>
              <a:rPr lang="en-US" sz="2800" dirty="0" err="1" smtClean="0"/>
              <a:t>aliquip</a:t>
            </a:r>
            <a:r>
              <a:rPr lang="en-US" sz="2800" dirty="0" smtClean="0"/>
              <a:t> ex </a:t>
            </a:r>
            <a:r>
              <a:rPr lang="en-US" sz="2800" dirty="0" err="1" smtClean="0"/>
              <a:t>ea</a:t>
            </a:r>
            <a:r>
              <a:rPr lang="en-US" sz="2800" dirty="0" smtClean="0"/>
              <a:t> </a:t>
            </a:r>
            <a:r>
              <a:rPr lang="en-US" sz="2800" dirty="0" err="1" smtClean="0"/>
              <a:t>commodo</a:t>
            </a:r>
            <a:r>
              <a:rPr lang="en-US" sz="2800" dirty="0" smtClean="0"/>
              <a:t> </a:t>
            </a:r>
            <a:r>
              <a:rPr lang="en-US" sz="2800" dirty="0" err="1" smtClean="0"/>
              <a:t>consequat</a:t>
            </a:r>
            <a:r>
              <a:rPr lang="en-US" sz="2800" dirty="0" smtClean="0"/>
              <a:t>. </a:t>
            </a:r>
            <a:r>
              <a:rPr lang="en-US" sz="2800" dirty="0" err="1" smtClean="0"/>
              <a:t>Duis</a:t>
            </a:r>
            <a:r>
              <a:rPr lang="en-US" sz="2800" dirty="0" smtClean="0"/>
              <a:t> </a:t>
            </a:r>
            <a:r>
              <a:rPr lang="en-US" sz="2800" dirty="0" err="1" smtClean="0"/>
              <a:t>aute</a:t>
            </a:r>
            <a:r>
              <a:rPr lang="en-US" sz="2800" dirty="0" smtClean="0"/>
              <a:t> </a:t>
            </a:r>
            <a:r>
              <a:rPr lang="en-US" sz="2800" dirty="0" err="1" smtClean="0"/>
              <a:t>irure</a:t>
            </a:r>
            <a:r>
              <a:rPr lang="en-US" sz="2800" dirty="0" smtClean="0"/>
              <a:t> dolor in </a:t>
            </a:r>
            <a:r>
              <a:rPr lang="en-US" sz="2800" dirty="0" err="1" smtClean="0"/>
              <a:t>reprehenderit</a:t>
            </a:r>
            <a:r>
              <a:rPr lang="en-US" sz="2800" dirty="0" smtClean="0"/>
              <a:t> in </a:t>
            </a:r>
            <a:r>
              <a:rPr lang="en-US" sz="2800" dirty="0" err="1" smtClean="0"/>
              <a:t>voluptate</a:t>
            </a:r>
            <a:r>
              <a:rPr lang="en-US" sz="2800" dirty="0" smtClean="0"/>
              <a:t> </a:t>
            </a:r>
            <a:r>
              <a:rPr lang="en-US" sz="2800" dirty="0" err="1" smtClean="0"/>
              <a:t>velit</a:t>
            </a:r>
            <a:r>
              <a:rPr lang="en-US" sz="2800" dirty="0" smtClean="0"/>
              <a:t> </a:t>
            </a:r>
            <a:r>
              <a:rPr lang="en-US" sz="2800" dirty="0" err="1" smtClean="0"/>
              <a:t>esse</a:t>
            </a:r>
            <a:r>
              <a:rPr lang="en-US" sz="2800" dirty="0" smtClean="0"/>
              <a:t> </a:t>
            </a:r>
            <a:r>
              <a:rPr lang="en-US" sz="2800" dirty="0" err="1" smtClean="0"/>
              <a:t>cillum</a:t>
            </a:r>
            <a:r>
              <a:rPr lang="en-US" sz="2800" dirty="0" smtClean="0"/>
              <a:t> </a:t>
            </a:r>
            <a:r>
              <a:rPr lang="en-US" sz="2800" dirty="0" err="1" smtClean="0"/>
              <a:t>dolore</a:t>
            </a:r>
            <a:r>
              <a:rPr lang="en-US" sz="2800" dirty="0" smtClean="0"/>
              <a:t> </a:t>
            </a:r>
            <a:r>
              <a:rPr lang="en-US" sz="2800" dirty="0" err="1" smtClean="0"/>
              <a:t>eu</a:t>
            </a:r>
            <a:r>
              <a:rPr lang="en-US" sz="2800" dirty="0" smtClean="0"/>
              <a:t> </a:t>
            </a:r>
            <a:r>
              <a:rPr lang="en-US" sz="2800" dirty="0" err="1" smtClean="0"/>
              <a:t>fugiat</a:t>
            </a:r>
            <a:r>
              <a:rPr lang="en-US" sz="2800" dirty="0" smtClean="0"/>
              <a:t> </a:t>
            </a:r>
            <a:r>
              <a:rPr lang="en-US" sz="2800" dirty="0" err="1" smtClean="0"/>
              <a:t>nulla</a:t>
            </a:r>
            <a:r>
              <a:rPr lang="en-US" sz="2800" dirty="0" smtClean="0"/>
              <a:t> </a:t>
            </a:r>
            <a:r>
              <a:rPr lang="en-US" sz="2800" dirty="0" err="1" smtClean="0"/>
              <a:t>pariatur</a:t>
            </a:r>
            <a:r>
              <a:rPr lang="en-US" sz="2800" dirty="0" smtClean="0"/>
              <a:t>. </a:t>
            </a:r>
            <a:r>
              <a:rPr lang="en-US" sz="2800" dirty="0" err="1" smtClean="0"/>
              <a:t>Excepteur</a:t>
            </a:r>
            <a:r>
              <a:rPr lang="en-US" sz="2800" dirty="0" smtClean="0"/>
              <a:t> </a:t>
            </a:r>
            <a:r>
              <a:rPr lang="en-US" sz="2800" dirty="0" err="1" smtClean="0"/>
              <a:t>sint</a:t>
            </a:r>
            <a:r>
              <a:rPr lang="en-US" sz="2800" dirty="0" smtClean="0"/>
              <a:t> </a:t>
            </a:r>
            <a:r>
              <a:rPr lang="en-US" sz="2800" dirty="0" err="1" smtClean="0"/>
              <a:t>occaecat</a:t>
            </a:r>
            <a:r>
              <a:rPr lang="en-US" sz="2800" dirty="0" smtClean="0"/>
              <a:t> </a:t>
            </a:r>
            <a:r>
              <a:rPr lang="en-US" sz="2800" dirty="0" err="1" smtClean="0"/>
              <a:t>cupidatat</a:t>
            </a:r>
            <a:r>
              <a:rPr lang="en-US" sz="2800" dirty="0" smtClean="0"/>
              <a:t> non </a:t>
            </a:r>
            <a:r>
              <a:rPr lang="en-US" sz="2800" dirty="0" err="1" smtClean="0"/>
              <a:t>proident</a:t>
            </a:r>
            <a:r>
              <a:rPr lang="en-US" sz="2800" dirty="0" smtClean="0"/>
              <a:t>, </a:t>
            </a:r>
            <a:r>
              <a:rPr lang="en-US" sz="2800" dirty="0" err="1" smtClean="0"/>
              <a:t>sunt</a:t>
            </a:r>
            <a:r>
              <a:rPr lang="en-US" sz="2800" dirty="0" smtClean="0"/>
              <a:t> in culpa qui </a:t>
            </a:r>
            <a:r>
              <a:rPr lang="en-US" sz="2800" dirty="0" err="1" smtClean="0"/>
              <a:t>officia</a:t>
            </a:r>
            <a:r>
              <a:rPr lang="en-US" sz="2800" dirty="0" smtClean="0"/>
              <a:t> </a:t>
            </a:r>
            <a:r>
              <a:rPr lang="en-US" sz="2800" dirty="0" err="1" smtClean="0"/>
              <a:t>deserunt</a:t>
            </a:r>
            <a:r>
              <a:rPr lang="en-US" sz="2800" dirty="0" smtClean="0"/>
              <a:t> </a:t>
            </a:r>
            <a:r>
              <a:rPr lang="en-US" sz="2800" dirty="0" err="1" smtClean="0"/>
              <a:t>mollit</a:t>
            </a:r>
            <a:r>
              <a:rPr lang="en-US" sz="2800" dirty="0" smtClean="0"/>
              <a:t> </a:t>
            </a:r>
            <a:r>
              <a:rPr lang="en-US" sz="2800" dirty="0" err="1" smtClean="0"/>
              <a:t>anim</a:t>
            </a:r>
            <a:r>
              <a:rPr lang="en-US" sz="2800" dirty="0" smtClean="0"/>
              <a:t> id </a:t>
            </a:r>
            <a:r>
              <a:rPr lang="en-US" sz="2800" dirty="0" err="1" smtClean="0"/>
              <a:t>est</a:t>
            </a:r>
            <a:r>
              <a:rPr lang="en-US" sz="2800" dirty="0" smtClean="0"/>
              <a:t> </a:t>
            </a:r>
            <a:r>
              <a:rPr lang="en-US" sz="2800" dirty="0" err="1" smtClean="0"/>
              <a:t>laborum</a:t>
            </a:r>
            <a:r>
              <a:rPr lang="en-US" sz="2800" dirty="0" smtClean="0"/>
              <a:t>.</a:t>
            </a:r>
            <a:endParaRPr lang="el-GR" sz="2800" dirty="0"/>
          </a:p>
        </p:txBody>
      </p:sp>
      <p:pic>
        <p:nvPicPr>
          <p:cNvPr id="4" name="Picture 2" descr="Μέση συγκέντρωση χλωρίου και νατρίου σε σχέση με το υψόμετρο" title="Μέση συγκέντρωση χλωρίου και νατρίου σε σχέση με το υψόμετρο"/>
          <p:cNvPicPr>
            <a:picLocks noChangeAspect="1" noChangeArrowheads="1"/>
          </p:cNvPicPr>
          <p:nvPr/>
        </p:nvPicPr>
        <p:blipFill>
          <a:blip r:embed="rId3" cstate="print"/>
          <a:srcRect l="14108" t="17345" r="22800" b="18672"/>
          <a:stretch>
            <a:fillRect/>
          </a:stretch>
        </p:blipFill>
        <p:spPr bwMode="auto">
          <a:xfrm>
            <a:off x="539750" y="1484313"/>
            <a:ext cx="8208963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164288" y="6021288"/>
            <a:ext cx="936104" cy="2880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77500" lnSpcReduction="20000"/>
          </a:bodyPr>
          <a:lstStyle/>
          <a:p>
            <a:r>
              <a:rPr lang="el-GR" dirty="0" smtClean="0"/>
              <a:t>Εικόνα </a:t>
            </a:r>
            <a:r>
              <a:rPr lang="el-GR" dirty="0" smtClean="0"/>
              <a:t>12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64667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Τα Σχέδια Διαχείρισης</a:t>
            </a:r>
            <a:r>
              <a:rPr lang="en-US" dirty="0"/>
              <a:t>- </a:t>
            </a:r>
            <a:r>
              <a:rPr lang="el-GR" dirty="0"/>
              <a:t>Οδηγία </a:t>
            </a:r>
            <a:r>
              <a:rPr lang="el-GR" dirty="0" smtClean="0"/>
              <a:t>2000/60 (</a:t>
            </a:r>
            <a:r>
              <a:rPr lang="el-GR" dirty="0" smtClean="0"/>
              <a:t>1/2)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000" dirty="0"/>
              <a:t>Έγγραφο στρατηγικού σχεδιασμού το οποίο αντιστοιχεί σε ένα Υδατικό Διαμέρισμα και Ειδικότερα μεταξύ άλλων περιλαμβάνονται:</a:t>
            </a:r>
          </a:p>
          <a:p>
            <a:endParaRPr lang="el-GR" sz="2000" dirty="0"/>
          </a:p>
          <a:p>
            <a:r>
              <a:rPr lang="el-GR" sz="2000" dirty="0"/>
              <a:t>♦ σύνοψη των σημαντικών πιέσεων και επιπτώσεων που ασκούν οι ανθρώπινες δραστηριότητες στα νερά,</a:t>
            </a:r>
          </a:p>
          <a:p>
            <a:r>
              <a:rPr lang="el-GR" sz="2000" dirty="0"/>
              <a:t>♦ το δίκτυο παρακολούθησης των νερών και τα αποτελέσματα της παρακολούθησης, από τα οποία φαίνεται </a:t>
            </a:r>
            <a:r>
              <a:rPr lang="el-GR" sz="2000" b="1" dirty="0"/>
              <a:t>η οικολογική, η χημική και η ποσοτική κατάσταση </a:t>
            </a:r>
            <a:r>
              <a:rPr lang="el-GR" sz="2000" dirty="0"/>
              <a:t>των υδάτων,</a:t>
            </a:r>
          </a:p>
          <a:p>
            <a:r>
              <a:rPr lang="el-GR" sz="2000" dirty="0"/>
              <a:t>♦ κατάλογο των περιβαλλοντικών στόχων που καθορίζονται για τα ύδατα</a:t>
            </a:r>
            <a:r>
              <a:rPr lang="el-GR" sz="2000" dirty="0" smtClean="0"/>
              <a:t>,</a:t>
            </a:r>
          </a:p>
          <a:p>
            <a:r>
              <a:rPr lang="el-GR" sz="2000" dirty="0"/>
              <a:t>♦ περίληψη της οικονομικής ανάλυσης των χρήσεων του νερού,</a:t>
            </a:r>
          </a:p>
          <a:p>
            <a:r>
              <a:rPr lang="el-GR" sz="2000" dirty="0"/>
              <a:t>♦ περίληψη των προγραμμάτων μέτρων που θα θεσπιστούν.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63912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Τα Σχέδια Διαχείρισης</a:t>
            </a:r>
            <a:r>
              <a:rPr lang="en-US" dirty="0"/>
              <a:t>- </a:t>
            </a:r>
            <a:r>
              <a:rPr lang="el-GR" dirty="0"/>
              <a:t>Οδηγία 2000/60 </a:t>
            </a:r>
            <a:r>
              <a:rPr lang="el-GR" dirty="0" smtClean="0"/>
              <a:t>(2/2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2200" dirty="0"/>
          </a:p>
          <a:p>
            <a:r>
              <a:rPr lang="el-GR" sz="2200" dirty="0"/>
              <a:t>Συνοδεύεται από μια μελέτη εκτίμησης των επιπτώσεων που θα έχουν στο περιβάλλον τα μέτρα που προβλέπεται να ληφθούν. Αυτή η μελέτη εκτίμησης ονομάζεται Στρατηγική Μελέτη Περιβαλλοντικών Επιπτώσεων (ΣΜΠΕ).</a:t>
            </a:r>
          </a:p>
          <a:p>
            <a:pPr marL="0" indent="0">
              <a:buNone/>
            </a:pPr>
            <a:endParaRPr lang="el-GR" sz="2200" dirty="0" smtClean="0">
              <a:hlinkClick r:id="rId3"/>
            </a:endParaRPr>
          </a:p>
          <a:p>
            <a:pPr marL="0" indent="0">
              <a:buNone/>
            </a:pPr>
            <a:r>
              <a:rPr lang="el-GR" sz="2200" dirty="0" smtClean="0"/>
              <a:t>Δικτυακός τόπους Υπουργείου Παραγωγικής Ανασυγκρότησης Περιβάλλοντος &amp; Ενέργειας : </a:t>
            </a:r>
            <a:r>
              <a:rPr lang="en-US" sz="2200" dirty="0" smtClean="0"/>
              <a:t>http</a:t>
            </a:r>
            <a:r>
              <a:rPr lang="en-US" sz="2200" dirty="0"/>
              <a:t>://wfd.ypeka.gr/index.php?option=com_content&amp;task=view&amp;id=113&amp;Itemid=19</a:t>
            </a:r>
          </a:p>
          <a:p>
            <a:pPr marL="0" indent="0">
              <a:buNone/>
            </a:pPr>
            <a:endParaRPr lang="el-GR" sz="2200" dirty="0" smtClean="0"/>
          </a:p>
          <a:p>
            <a:pPr marL="0" indent="0">
              <a:buNone/>
            </a:pP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56579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Περιεχόμενα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Συγκέντρωση κυρίων ιόντων σε φυσικά νερά</a:t>
            </a:r>
          </a:p>
          <a:p>
            <a:pPr>
              <a:buFont typeface="Wingdings" panose="05000000000000000000" pitchFamily="2" charset="2"/>
              <a:buChar char="q"/>
            </a:pPr>
            <a:endParaRPr lang="el-GR" dirty="0"/>
          </a:p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Διαγραμματική απεικόνιση χημισμού νερών</a:t>
            </a:r>
          </a:p>
          <a:p>
            <a:pPr>
              <a:buFont typeface="Wingdings" panose="05000000000000000000" pitchFamily="2" charset="2"/>
              <a:buChar char="q"/>
            </a:pPr>
            <a:endParaRPr lang="el-GR" dirty="0"/>
          </a:p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Τύποι νερού –ανάλογα με τα κύρια κατιόντα και ανιόντα που περιέχουν</a:t>
            </a:r>
          </a:p>
          <a:p>
            <a:pPr>
              <a:buFont typeface="Wingdings" panose="05000000000000000000" pitchFamily="2" charset="2"/>
              <a:buChar char="q"/>
            </a:pPr>
            <a:endParaRPr lang="el-GR" dirty="0"/>
          </a:p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Διεργασίες ελέγχου χημισμού ποτάμιου νερού</a:t>
            </a:r>
          </a:p>
          <a:p>
            <a:pPr>
              <a:buFont typeface="Wingdings" panose="05000000000000000000" pitchFamily="2" charset="2"/>
              <a:buChar char="q"/>
            </a:pPr>
            <a:endParaRPr lang="el-GR" dirty="0"/>
          </a:p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 Σχέση χημισμού και χημικής αποσάθρωσης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62273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Υδατικά διαμερίσματα Ελλάδας</a:t>
            </a:r>
            <a:endParaRPr lang="el-GR" dirty="0"/>
          </a:p>
        </p:txBody>
      </p:sp>
      <p:pic>
        <p:nvPicPr>
          <p:cNvPr id="10" name="Picture 2" descr="Υδατικά Διαμερίσματα, κλικ για επιλογή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5869" y="1557338"/>
            <a:ext cx="5184961" cy="452596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164288" y="6021288"/>
            <a:ext cx="864096" cy="2880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/>
              <a:t>Εικόνα </a:t>
            </a:r>
            <a:r>
              <a:rPr lang="el-GR" dirty="0" smtClean="0"/>
              <a:t>13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57916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Γεωχημεία επιφανειακών νερών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512" y="1628800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n-US" sz="2000" dirty="0" smtClean="0"/>
              <a:t>1.0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</a:t>
            </a:r>
            <a:r>
              <a:rPr lang="el-GR" sz="2000" dirty="0" err="1" smtClean="0"/>
              <a:t>Πανεπιστήμιον</a:t>
            </a:r>
            <a:r>
              <a:rPr lang="el-GR" sz="2000" dirty="0" smtClean="0"/>
              <a:t> Αθηνών</a:t>
            </a:r>
            <a:r>
              <a:rPr lang="en-US" sz="2000" dirty="0" smtClean="0"/>
              <a:t>, </a:t>
            </a:r>
            <a:r>
              <a:rPr lang="el-GR" sz="2000" dirty="0"/>
              <a:t>Αριάδνη Αργυράκη, </a:t>
            </a:r>
            <a:r>
              <a:rPr lang="el-GR" sz="2000" dirty="0" smtClean="0"/>
              <a:t>Αναπληρώτρια </a:t>
            </a:r>
            <a:r>
              <a:rPr lang="el-GR" sz="2000" dirty="0"/>
              <a:t>Καθηγήτρια. «</a:t>
            </a:r>
            <a:r>
              <a:rPr lang="el-GR" sz="2000" dirty="0" err="1"/>
              <a:t>Υδρογεωχημεία</a:t>
            </a:r>
            <a:r>
              <a:rPr lang="el-GR" sz="2000" dirty="0"/>
              <a:t>-Αναλυτική Γεωχημεία. </a:t>
            </a:r>
            <a:r>
              <a:rPr lang="el-GR" sz="2000" dirty="0" smtClean="0"/>
              <a:t>Γεωχημεία επιφανειακών νερών». </a:t>
            </a:r>
            <a:r>
              <a:rPr lang="el-GR" sz="2000" dirty="0"/>
              <a:t>Έκδοση: 1.0. Αθήνα 2015. Διαθέσιμο από τη δικτυακή διεύθυνση: </a:t>
            </a:r>
            <a:r>
              <a:rPr lang="en-US" sz="2000" dirty="0"/>
              <a:t>http://opencourses.uoa.gr/courses/GEOL103/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</a:t>
            </a:r>
            <a:r>
              <a:rPr lang="en-US" dirty="0" smtClean="0"/>
              <a:t>1/</a:t>
            </a:r>
            <a:r>
              <a:rPr lang="el-GR" dirty="0" smtClean="0"/>
              <a:t>5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 smtClean="0"/>
              <a:t>Εικόνα 1: Διάγραμμα </a:t>
            </a:r>
            <a:r>
              <a:rPr lang="en-US" sz="2000" dirty="0" smtClean="0"/>
              <a:t>Stiff</a:t>
            </a:r>
            <a:r>
              <a:rPr lang="el-GR" sz="2000" dirty="0" smtClean="0"/>
              <a:t>. </a:t>
            </a:r>
            <a:r>
              <a:rPr lang="en-US" sz="2000" dirty="0" smtClean="0"/>
              <a:t>Copyright </a:t>
            </a:r>
            <a:r>
              <a:rPr lang="en-US" sz="2000" dirty="0" err="1" smtClean="0"/>
              <a:t>Rockware</a:t>
            </a:r>
            <a:r>
              <a:rPr lang="en-US" sz="2000" dirty="0" smtClean="0"/>
              <a:t> </a:t>
            </a:r>
            <a:r>
              <a:rPr lang="en-US" sz="2000" dirty="0" err="1" smtClean="0"/>
              <a:t>Inc</a:t>
            </a:r>
            <a:r>
              <a:rPr lang="en-US" sz="2000" dirty="0" smtClean="0"/>
              <a:t>, 2004-2015. </a:t>
            </a:r>
            <a:r>
              <a:rPr lang="el-GR" sz="2000" dirty="0" smtClean="0"/>
              <a:t>Σύνδεσμος: </a:t>
            </a:r>
            <a:r>
              <a:rPr lang="en-US" sz="2000" dirty="0" smtClean="0"/>
              <a:t>http</a:t>
            </a:r>
            <a:r>
              <a:rPr lang="en-US" sz="2000" dirty="0"/>
              <a:t>://</a:t>
            </a:r>
            <a:r>
              <a:rPr lang="en-US" sz="2000" dirty="0" smtClean="0"/>
              <a:t>www.rockware.com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dirty="0" smtClean="0"/>
              <a:t>Εικόνα 2 : Διάγραμμα </a:t>
            </a:r>
            <a:r>
              <a:rPr lang="en-US" sz="2000" dirty="0" smtClean="0"/>
              <a:t>Piper </a:t>
            </a:r>
            <a:r>
              <a:rPr lang="en-US" sz="2000" dirty="0"/>
              <a:t>Copyright </a:t>
            </a:r>
            <a:r>
              <a:rPr lang="en-US" sz="2000" dirty="0" err="1"/>
              <a:t>Rockware</a:t>
            </a:r>
            <a:r>
              <a:rPr lang="en-US" sz="2000" dirty="0"/>
              <a:t> </a:t>
            </a:r>
            <a:r>
              <a:rPr lang="en-US" sz="2000" dirty="0" err="1"/>
              <a:t>Inc</a:t>
            </a:r>
            <a:r>
              <a:rPr lang="en-US" sz="2000" dirty="0"/>
              <a:t>, 2004-2015. </a:t>
            </a:r>
            <a:r>
              <a:rPr lang="el-GR" sz="2000" dirty="0"/>
              <a:t>Σύνδεσμος: </a:t>
            </a:r>
            <a:r>
              <a:rPr lang="en-US" sz="2000" dirty="0"/>
              <a:t>http://www.rockware.com</a:t>
            </a:r>
            <a:endParaRPr lang="el-GR" sz="2000" dirty="0"/>
          </a:p>
          <a:p>
            <a:pPr marL="0" indent="0">
              <a:buNone/>
            </a:pPr>
            <a:r>
              <a:rPr lang="el-GR" sz="2000" dirty="0" smtClean="0"/>
              <a:t>Εικόνα 3: </a:t>
            </a:r>
            <a:r>
              <a:rPr lang="el-GR" altLang="el-GR" sz="2000" dirty="0"/>
              <a:t>Τύποι νερού στο διάγραμμα </a:t>
            </a:r>
            <a:r>
              <a:rPr lang="en-US" altLang="el-GR" sz="2000" dirty="0" smtClean="0"/>
              <a:t>Piper</a:t>
            </a:r>
            <a:r>
              <a:rPr lang="el-GR" altLang="el-GR" sz="2000" dirty="0" smtClean="0"/>
              <a:t>. </a:t>
            </a:r>
            <a:r>
              <a:rPr lang="en-US" altLang="el-GR" sz="2000" dirty="0" smtClean="0"/>
              <a:t>Copyright Elsevier B.V. </a:t>
            </a:r>
            <a:r>
              <a:rPr lang="el-GR" altLang="el-GR" sz="2000" dirty="0" smtClean="0"/>
              <a:t>Πηγή: </a:t>
            </a:r>
            <a:r>
              <a:rPr lang="en-US" altLang="el-GR" sz="2000" dirty="0" smtClean="0"/>
              <a:t>Chemical Geohydrology, by </a:t>
            </a:r>
            <a:r>
              <a:rPr lang="en-US" altLang="el-GR" sz="2000" dirty="0" err="1" smtClean="0"/>
              <a:t>Hanshaw</a:t>
            </a:r>
            <a:r>
              <a:rPr lang="en-US" altLang="el-GR" sz="2000" dirty="0" smtClean="0"/>
              <a:t> B.B., 1965. In Advances in </a:t>
            </a:r>
            <a:r>
              <a:rPr lang="en-US" altLang="el-GR" sz="2000" dirty="0" err="1" smtClean="0"/>
              <a:t>Hydroscience</a:t>
            </a:r>
            <a:r>
              <a:rPr lang="en-US" altLang="el-GR" sz="2000" dirty="0" smtClean="0"/>
              <a:t>, Vol. 2. Academic Press, New York.</a:t>
            </a:r>
          </a:p>
          <a:p>
            <a:pPr marL="0" indent="0">
              <a:buNone/>
            </a:pPr>
            <a:r>
              <a:rPr lang="el-GR" sz="2000" dirty="0" smtClean="0"/>
              <a:t>Εικόνα 4: Διάγραμμα </a:t>
            </a:r>
            <a:r>
              <a:rPr lang="en-US" sz="2000" dirty="0" smtClean="0"/>
              <a:t>Piper </a:t>
            </a:r>
            <a:r>
              <a:rPr lang="el-GR" sz="2000" dirty="0" smtClean="0"/>
              <a:t>για δείγματα του </a:t>
            </a:r>
            <a:r>
              <a:rPr lang="en-US" sz="2000" dirty="0" smtClean="0"/>
              <a:t>Idaho. Copyright Texas A&amp;M University. </a:t>
            </a:r>
            <a:r>
              <a:rPr lang="el-GR" sz="2000" dirty="0" smtClean="0"/>
              <a:t>Πηγή: </a:t>
            </a:r>
            <a:r>
              <a:rPr lang="en-US" sz="2000" dirty="0" smtClean="0"/>
              <a:t>Visualization of Water Chemistry. </a:t>
            </a:r>
            <a:r>
              <a:rPr lang="el-GR" sz="2000" dirty="0" smtClean="0"/>
              <a:t>Σύνδεσμος: </a:t>
            </a:r>
            <a:r>
              <a:rPr lang="en-US" sz="2000" dirty="0"/>
              <a:t>http://</a:t>
            </a:r>
            <a:r>
              <a:rPr lang="en-US" sz="2000" dirty="0" smtClean="0"/>
              <a:t>environmentalgeochemistry.pbworks.com</a:t>
            </a:r>
          </a:p>
          <a:p>
            <a:pPr marL="0" indent="0">
              <a:buNone/>
            </a:pPr>
            <a:endParaRPr lang="el-G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</a:t>
            </a:r>
            <a:r>
              <a:rPr lang="el-GR" dirty="0" smtClean="0"/>
              <a:t>2/5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/>
              <a:t>Εικόνα 5: Διάγραμμα </a:t>
            </a:r>
            <a:r>
              <a:rPr lang="en-US" sz="2000" dirty="0"/>
              <a:t>Piper &amp; TDS. Copyright Prentice-Hall Inc. , New Jersey. </a:t>
            </a:r>
            <a:r>
              <a:rPr lang="el-GR" sz="2000" dirty="0" smtClean="0"/>
              <a:t>Πηγή: </a:t>
            </a:r>
            <a:r>
              <a:rPr lang="en-US" sz="2000" dirty="0"/>
              <a:t>Applied chemical hydrogeology: Upper Saddle River. Edited by </a:t>
            </a:r>
            <a:r>
              <a:rPr lang="en-US" sz="2000" dirty="0" err="1"/>
              <a:t>Kehew</a:t>
            </a:r>
            <a:r>
              <a:rPr lang="en-US" sz="2000" dirty="0"/>
              <a:t> Alan, 2004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Εικόνα 6: Ποταμοί των ΗΠΑ. </a:t>
            </a:r>
            <a:r>
              <a:rPr lang="en-US" sz="2000" dirty="0" smtClean="0"/>
              <a:t>Copyright Enchanted Learning. </a:t>
            </a:r>
            <a:r>
              <a:rPr lang="el-GR" sz="2000" dirty="0" smtClean="0"/>
              <a:t>Σύνδεσμος: </a:t>
            </a:r>
            <a:r>
              <a:rPr lang="en-US" sz="2000" dirty="0" smtClean="0"/>
              <a:t>http</a:t>
            </a:r>
            <a:r>
              <a:rPr lang="en-US" sz="2000" dirty="0"/>
              <a:t>://</a:t>
            </a:r>
            <a:r>
              <a:rPr lang="en-US" sz="2000" dirty="0" smtClean="0"/>
              <a:t>www.enchantedlearning.com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dirty="0" smtClean="0"/>
              <a:t>Εικόνα </a:t>
            </a:r>
            <a:r>
              <a:rPr lang="el-GR" sz="2000" dirty="0"/>
              <a:t>7: Γεωλογικός χάρτης των </a:t>
            </a:r>
            <a:r>
              <a:rPr lang="el-GR" sz="2000" dirty="0" smtClean="0"/>
              <a:t>ΗΠΑ. </a:t>
            </a:r>
            <a:r>
              <a:rPr lang="en-US" sz="2000" dirty="0" smtClean="0"/>
              <a:t>Copyright U.S. Geological Survey. </a:t>
            </a:r>
            <a:r>
              <a:rPr lang="el-GR" sz="2000" dirty="0" smtClean="0"/>
              <a:t>Σύνδεσμος: </a:t>
            </a:r>
            <a:r>
              <a:rPr lang="en-US" sz="2000" dirty="0" smtClean="0"/>
              <a:t>http</a:t>
            </a:r>
            <a:r>
              <a:rPr lang="en-US" sz="2000" dirty="0"/>
              <a:t>://</a:t>
            </a:r>
            <a:r>
              <a:rPr lang="en-US" sz="2000" dirty="0" smtClean="0"/>
              <a:t>podcast.sjrdesign.net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dirty="0" smtClean="0"/>
              <a:t>Εικόνα 8: Διάγραμμα διεργασιών και χημισμού επιφανειακών νερών.</a:t>
            </a:r>
            <a:r>
              <a:rPr lang="en-US" sz="2000" dirty="0" smtClean="0"/>
              <a:t>Copyright American Association for </a:t>
            </a:r>
            <a:r>
              <a:rPr lang="en-US" sz="2000" dirty="0"/>
              <a:t>the </a:t>
            </a:r>
            <a:r>
              <a:rPr lang="en-US" sz="2000" dirty="0" smtClean="0"/>
              <a:t>Advancement </a:t>
            </a:r>
            <a:r>
              <a:rPr lang="en-US" sz="2000" dirty="0"/>
              <a:t>of </a:t>
            </a:r>
            <a:r>
              <a:rPr lang="en-US" sz="2000" dirty="0" smtClean="0"/>
              <a:t>Science, 2015. </a:t>
            </a:r>
            <a:r>
              <a:rPr lang="el-GR" sz="2000" dirty="0" smtClean="0"/>
              <a:t>Πηγή: </a:t>
            </a:r>
            <a:r>
              <a:rPr lang="en-US" sz="2000" dirty="0" smtClean="0"/>
              <a:t>Mechanisms controlling world water chemistry. Edited by Gibbs R.J., 1970. In Science, 170:1088-1090</a:t>
            </a:r>
          </a:p>
          <a:p>
            <a:pPr marL="0" indent="0">
              <a:buNone/>
            </a:pPr>
            <a:endParaRPr lang="el-G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90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altLang="el-GR" sz="1800" dirty="0"/>
              <a:t>Πολύγωνα χαρακτηριστικά για τον τύπο του </a:t>
            </a:r>
            <a:r>
              <a:rPr lang="el-GR" altLang="el-GR" sz="1800" dirty="0" smtClean="0"/>
              <a:t>νερού</a:t>
            </a:r>
            <a:endParaRPr lang="el-GR" altLang="el-GR" sz="18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altLang="el-GR" sz="1800" dirty="0"/>
              <a:t> Περιορισμένη απεικόνιση λίγων μόνο </a:t>
            </a:r>
            <a:r>
              <a:rPr lang="el-GR" altLang="el-GR" sz="1800" dirty="0" smtClean="0"/>
              <a:t>παραμέτρων</a:t>
            </a:r>
            <a:endParaRPr lang="en-GB" altLang="el-GR" sz="18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Διάγραμμα </a:t>
            </a:r>
            <a:r>
              <a:rPr lang="en-US" altLang="el-GR" dirty="0"/>
              <a:t>Stiff</a:t>
            </a:r>
            <a:endParaRPr lang="el-GR" dirty="0"/>
          </a:p>
        </p:txBody>
      </p:sp>
      <p:pic>
        <p:nvPicPr>
          <p:cNvPr id="12" name="Picture 4" descr="http://www.rockware.com/assets/products/132/gallery/stiff_diagram_a_new.jpg" title="Διάγραμμα Sti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125538"/>
            <a:ext cx="728662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>
          <a:xfrm>
            <a:off x="3924300" y="1196975"/>
            <a:ext cx="935038" cy="5762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7524328" y="5833728"/>
            <a:ext cx="1224136" cy="33157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 fontScale="92500" lnSpcReduction="10000"/>
          </a:bodyPr>
          <a:lstStyle/>
          <a:p>
            <a:r>
              <a:rPr lang="el-GR" dirty="0" smtClean="0"/>
              <a:t>Εικόνα </a:t>
            </a:r>
            <a:r>
              <a:rPr lang="el-GR" dirty="0"/>
              <a:t>1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l-GR" dirty="0"/>
              <a:t>3</a:t>
            </a:r>
            <a:r>
              <a:rPr lang="el-GR" dirty="0" smtClean="0"/>
              <a:t>/5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 smtClean="0"/>
              <a:t>Εικόνα 9 </a:t>
            </a:r>
            <a:r>
              <a:rPr lang="el-GR" sz="2000" dirty="0"/>
              <a:t>: </a:t>
            </a:r>
            <a:r>
              <a:rPr lang="el-GR" sz="2000" dirty="0" err="1"/>
              <a:t>Γεω</a:t>
            </a:r>
            <a:r>
              <a:rPr lang="el-GR" sz="2000" dirty="0"/>
              <a:t>-χημικές-κλιματικές ζώνες επιφανειακών υδάτων. </a:t>
            </a:r>
            <a:r>
              <a:rPr lang="en-US" altLang="el-GR" sz="2000" dirty="0"/>
              <a:t>Copyright Elsevier B.V. </a:t>
            </a:r>
            <a:r>
              <a:rPr lang="el-GR" altLang="el-GR" sz="2000" dirty="0"/>
              <a:t>Πηγή: </a:t>
            </a:r>
            <a:r>
              <a:rPr lang="en-US" altLang="el-GR" sz="2000" dirty="0"/>
              <a:t>Analysis of factors driving stream water composition and synthesis of management tools-A case study on small/medium Greek catchments., by </a:t>
            </a:r>
            <a:r>
              <a:rPr lang="en-US" altLang="el-GR" sz="2000" dirty="0" err="1"/>
              <a:t>Skoulikidis</a:t>
            </a:r>
            <a:r>
              <a:rPr lang="en-US" altLang="el-GR" sz="2000" dirty="0"/>
              <a:t> </a:t>
            </a:r>
            <a:r>
              <a:rPr lang="en-US" altLang="el-GR" sz="2000" dirty="0" err="1"/>
              <a:t>N.Th</a:t>
            </a:r>
            <a:r>
              <a:rPr lang="en-US" altLang="el-GR" sz="2000" dirty="0"/>
              <a:t> et al. In Science of the Total Environment  362 (2006) 205–241</a:t>
            </a:r>
            <a:endParaRPr lang="el-GR" altLang="el-GR" sz="2000" dirty="0"/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l-GR" sz="2000" dirty="0" smtClean="0"/>
              <a:t>10: </a:t>
            </a:r>
            <a:r>
              <a:rPr lang="el-GR" sz="2000" dirty="0"/>
              <a:t>Διάγραμμα ροής μεθοδολογίας κατάταξης θρεπτικότητας ποταμών. </a:t>
            </a:r>
            <a:r>
              <a:rPr lang="en-US" altLang="el-GR" sz="2000" dirty="0"/>
              <a:t>Copyright Elsevier B.V. </a:t>
            </a:r>
            <a:r>
              <a:rPr lang="el-GR" altLang="el-GR" sz="2000" dirty="0"/>
              <a:t>Πηγή: </a:t>
            </a:r>
            <a:r>
              <a:rPr lang="en-US" altLang="el-GR" sz="2000" dirty="0"/>
              <a:t>Analysis of factors driving stream water composition and synthesis of management tools-A case study on small/medium Greek catchments., by </a:t>
            </a:r>
            <a:r>
              <a:rPr lang="en-US" altLang="el-GR" sz="2000" dirty="0" err="1"/>
              <a:t>Skoulikidis</a:t>
            </a:r>
            <a:r>
              <a:rPr lang="en-US" altLang="el-GR" sz="2000" dirty="0"/>
              <a:t> </a:t>
            </a:r>
            <a:r>
              <a:rPr lang="en-US" altLang="el-GR" sz="2000" dirty="0" err="1"/>
              <a:t>N.Th</a:t>
            </a:r>
            <a:r>
              <a:rPr lang="en-US" altLang="el-GR" sz="2000" dirty="0"/>
              <a:t> et al. In Science of the Total Environment  362 (2006) 205–241</a:t>
            </a:r>
            <a:endParaRPr lang="el-GR" altLang="el-GR" sz="2000" dirty="0"/>
          </a:p>
          <a:p>
            <a:pPr marL="0" indent="0">
              <a:buNone/>
            </a:pPr>
            <a:endParaRPr lang="el-GR" altLang="el-GR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l-GR" sz="2000" dirty="0"/>
          </a:p>
          <a:p>
            <a:pPr marL="0" indent="0">
              <a:buNone/>
            </a:pPr>
            <a:endParaRPr lang="el-G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42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 </a:t>
            </a:r>
            <a:r>
              <a:rPr lang="el-GR" dirty="0" smtClean="0"/>
              <a:t>(</a:t>
            </a:r>
            <a:r>
              <a:rPr lang="el-GR" dirty="0"/>
              <a:t>4</a:t>
            </a:r>
            <a:r>
              <a:rPr lang="en-US" dirty="0" smtClean="0"/>
              <a:t>/</a:t>
            </a:r>
            <a:r>
              <a:rPr lang="el-GR" dirty="0" smtClean="0"/>
              <a:t>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1800" b="1" dirty="0" smtClean="0"/>
              <a:t>Εικόνες/Σχήματα/Διαγράμματα</a:t>
            </a:r>
            <a:r>
              <a:rPr lang="en-US" sz="1800" b="1" dirty="0" smtClean="0"/>
              <a:t>/</a:t>
            </a:r>
            <a:r>
              <a:rPr lang="el-GR" sz="1800" b="1" dirty="0" smtClean="0"/>
              <a:t>Φωτογραφίες</a:t>
            </a:r>
            <a:endParaRPr lang="el-GR" sz="1800" dirty="0" smtClean="0"/>
          </a:p>
          <a:p>
            <a:pPr marL="0" indent="0">
              <a:buNone/>
            </a:pPr>
            <a:r>
              <a:rPr lang="el-GR" sz="1800" dirty="0" smtClean="0"/>
              <a:t>Εικόνα </a:t>
            </a:r>
            <a:r>
              <a:rPr lang="el-GR" sz="1800" dirty="0" smtClean="0"/>
              <a:t>11</a:t>
            </a:r>
            <a:r>
              <a:rPr lang="el-GR" sz="1800" dirty="0" smtClean="0"/>
              <a:t> : Διάγραμμα </a:t>
            </a:r>
            <a:r>
              <a:rPr lang="en-US" sz="1800" dirty="0" smtClean="0"/>
              <a:t>Piper </a:t>
            </a:r>
            <a:r>
              <a:rPr lang="el-GR" sz="1800" dirty="0" smtClean="0"/>
              <a:t>μέσης συγκέντρωσης κυρίων ιόντων των ποταμών κάθε ζώνης. </a:t>
            </a:r>
            <a:r>
              <a:rPr lang="en-US" altLang="el-GR" sz="1800" dirty="0" smtClean="0"/>
              <a:t>Copyright Elsevier B.V. </a:t>
            </a:r>
            <a:r>
              <a:rPr lang="el-GR" altLang="el-GR" sz="1800" dirty="0" smtClean="0"/>
              <a:t>Πηγή: </a:t>
            </a:r>
            <a:r>
              <a:rPr lang="en-US" altLang="el-GR" sz="1800" dirty="0" smtClean="0"/>
              <a:t>Analysis of factors driving stream water composition and synthesis of management tools-A case study on small/medium Greek catchments., by </a:t>
            </a:r>
            <a:r>
              <a:rPr lang="en-US" altLang="el-GR" sz="1800" dirty="0" err="1" smtClean="0"/>
              <a:t>Skoulikidis</a:t>
            </a:r>
            <a:r>
              <a:rPr lang="en-US" altLang="el-GR" sz="1800" dirty="0" smtClean="0"/>
              <a:t> </a:t>
            </a:r>
            <a:r>
              <a:rPr lang="en-US" altLang="el-GR" sz="1800" dirty="0" err="1" smtClean="0"/>
              <a:t>N.Th</a:t>
            </a:r>
            <a:r>
              <a:rPr lang="en-US" altLang="el-GR" sz="1800" dirty="0" smtClean="0"/>
              <a:t> et al. In Science of the Total Environment  362 (2006) 205–241</a:t>
            </a:r>
            <a:endParaRPr lang="el-GR" altLang="el-GR" sz="1800" dirty="0" smtClean="0"/>
          </a:p>
          <a:p>
            <a:pPr marL="0" indent="0">
              <a:buNone/>
            </a:pPr>
            <a:r>
              <a:rPr lang="el-GR" sz="1800" dirty="0" smtClean="0"/>
              <a:t>Εικόνα </a:t>
            </a:r>
            <a:r>
              <a:rPr lang="el-GR" sz="1800" dirty="0" smtClean="0"/>
              <a:t>12</a:t>
            </a:r>
            <a:r>
              <a:rPr lang="el-GR" sz="1800" dirty="0" smtClean="0"/>
              <a:t> : Μέση συγκέντρωση χλωρίου και νατρίου σε σχέση με το υψόμετρο. </a:t>
            </a:r>
            <a:r>
              <a:rPr lang="en-US" altLang="el-GR" sz="1800" dirty="0" smtClean="0"/>
              <a:t>Copyright Elsevier B.V. </a:t>
            </a:r>
            <a:r>
              <a:rPr lang="el-GR" altLang="el-GR" sz="1800" dirty="0" smtClean="0"/>
              <a:t>Πηγή: </a:t>
            </a:r>
            <a:r>
              <a:rPr lang="en-US" altLang="el-GR" sz="1800" dirty="0" smtClean="0"/>
              <a:t>Analysis of factors driving stream water composition and synthesis of management tools-A case study on small/medium Greek catchments., by </a:t>
            </a:r>
            <a:r>
              <a:rPr lang="en-US" altLang="el-GR" sz="1800" dirty="0" err="1" smtClean="0"/>
              <a:t>Skoulikidis</a:t>
            </a:r>
            <a:r>
              <a:rPr lang="en-US" altLang="el-GR" sz="1800" dirty="0" smtClean="0"/>
              <a:t> </a:t>
            </a:r>
            <a:r>
              <a:rPr lang="en-US" altLang="el-GR" sz="1800" dirty="0" err="1" smtClean="0"/>
              <a:t>N.Th</a:t>
            </a:r>
            <a:r>
              <a:rPr lang="en-US" altLang="el-GR" sz="1800" dirty="0" smtClean="0"/>
              <a:t> et al. In Science of the Total Environment  362 (2006) 205–241</a:t>
            </a:r>
          </a:p>
          <a:p>
            <a:pPr marL="0" indent="0">
              <a:buNone/>
            </a:pPr>
            <a:r>
              <a:rPr lang="el-GR" sz="1800" dirty="0" smtClean="0"/>
              <a:t>Εικόνα 13: Υδατικά διαμερίσματα Ελλάδας. </a:t>
            </a:r>
            <a:r>
              <a:rPr lang="en-US" sz="1800" dirty="0" smtClean="0"/>
              <a:t>Copyright </a:t>
            </a:r>
            <a:r>
              <a:rPr lang="el-GR" sz="1800" dirty="0" smtClean="0"/>
              <a:t>ΥΠΕΚΑ, ΥΠΑΠΕΝ-Ειδική Γραμματεία Υδάτων. Σύνδεσμος : </a:t>
            </a:r>
            <a:r>
              <a:rPr lang="en-US" sz="1800" dirty="0" smtClean="0"/>
              <a:t>http://wfd.ypeka.gr</a:t>
            </a:r>
            <a:endParaRPr lang="en-US" sz="1800" b="1" dirty="0" smtClean="0"/>
          </a:p>
          <a:p>
            <a:pPr marL="0" indent="0">
              <a:buNone/>
            </a:pPr>
            <a:endParaRPr lang="el-GR" altLang="el-GR" sz="1800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endParaRPr lang="el-GR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138652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56984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</a:t>
            </a:r>
            <a:r>
              <a:rPr lang="el-GR" dirty="0" smtClean="0"/>
              <a:t>5/5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71296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Πίνακες</a:t>
            </a:r>
          </a:p>
          <a:p>
            <a:pPr marL="0" indent="0">
              <a:buNone/>
            </a:pPr>
            <a:r>
              <a:rPr lang="el-GR" sz="2000" dirty="0" smtClean="0"/>
              <a:t>Πίνακας 1: </a:t>
            </a:r>
            <a:r>
              <a:rPr lang="el-GR" altLang="el-GR" sz="2000" dirty="0"/>
              <a:t>Κατάταξη ποτάμιου </a:t>
            </a:r>
            <a:r>
              <a:rPr lang="el-GR" altLang="el-GR" sz="2000" dirty="0" smtClean="0"/>
              <a:t>νερού</a:t>
            </a:r>
            <a:r>
              <a:rPr lang="en-US" altLang="el-GR" sz="2000" dirty="0" smtClean="0"/>
              <a:t>. Copyright John Willey &amp; Sons, 1999-2015. </a:t>
            </a:r>
            <a:r>
              <a:rPr lang="el-GR" altLang="el-GR" sz="2000" dirty="0" smtClean="0"/>
              <a:t>Πηγή:</a:t>
            </a:r>
            <a:r>
              <a:rPr lang="en-US" altLang="el-GR" sz="2000" dirty="0" smtClean="0"/>
              <a:t>Geochemistry of the Amazon 2.The influence of geology and weathering environment on the dissolved load, by </a:t>
            </a:r>
            <a:r>
              <a:rPr lang="en-US" altLang="el-GR" sz="2000" dirty="0" err="1" smtClean="0"/>
              <a:t>Stallard</a:t>
            </a:r>
            <a:r>
              <a:rPr lang="en-US" altLang="el-GR" sz="2000" dirty="0" smtClean="0"/>
              <a:t> R.F. &amp; Edmond J.M. In J. Geophysical Res. 88 (1983) : 9671-9688. </a:t>
            </a:r>
            <a:r>
              <a:rPr lang="en-US" altLang="el-GR" sz="2000" dirty="0"/>
              <a:t/>
            </a:r>
            <a:br>
              <a:rPr lang="en-US" altLang="el-GR" sz="2000" dirty="0"/>
            </a:br>
            <a:endParaRPr lang="en-US" altLang="el-GR" sz="2000" dirty="0" smtClean="0"/>
          </a:p>
          <a:p>
            <a:pPr marL="0" indent="0">
              <a:buNone/>
            </a:pPr>
            <a:r>
              <a:rPr lang="el-GR" sz="2000" dirty="0" smtClean="0"/>
              <a:t>Πίνακας 2: Πηγές </a:t>
            </a:r>
            <a:r>
              <a:rPr lang="el-GR" sz="2000" dirty="0"/>
              <a:t>κυρίων ιόντων στο ποτάμιο νερό </a:t>
            </a:r>
            <a:r>
              <a:rPr lang="el-GR" sz="2000" dirty="0" smtClean="0"/>
              <a:t>(%)</a:t>
            </a:r>
            <a:r>
              <a:rPr lang="en-US" sz="2000" dirty="0" smtClean="0"/>
              <a:t>. Copyright Prentice Hall, New </a:t>
            </a:r>
            <a:r>
              <a:rPr lang="en-US" sz="2000" dirty="0" err="1" smtClean="0"/>
              <a:t>Jersery</a:t>
            </a:r>
            <a:r>
              <a:rPr lang="en-US" sz="2000" dirty="0" smtClean="0"/>
              <a:t>. </a:t>
            </a:r>
            <a:r>
              <a:rPr lang="el-GR" sz="2000" dirty="0" smtClean="0"/>
              <a:t>Πηγή: </a:t>
            </a:r>
            <a:r>
              <a:rPr lang="en-US" sz="2000" dirty="0" smtClean="0"/>
              <a:t>The Global Environment: Water, Air and Geochemical Cycles. </a:t>
            </a:r>
            <a:r>
              <a:rPr lang="en-US" sz="2000" dirty="0" err="1" smtClean="0"/>
              <a:t>Editted</a:t>
            </a:r>
            <a:r>
              <a:rPr lang="en-US" sz="2000" dirty="0" smtClean="0"/>
              <a:t> by </a:t>
            </a:r>
            <a:r>
              <a:rPr lang="en-US" sz="2000" dirty="0" err="1" smtClean="0"/>
              <a:t>Berner</a:t>
            </a:r>
            <a:r>
              <a:rPr lang="en-US" sz="2000" dirty="0" smtClean="0"/>
              <a:t> E.K. &amp; </a:t>
            </a:r>
            <a:r>
              <a:rPr lang="en-US" sz="2000" dirty="0" err="1" smtClean="0"/>
              <a:t>Berner</a:t>
            </a:r>
            <a:r>
              <a:rPr lang="en-US" sz="2000" dirty="0" smtClean="0"/>
              <a:t> R.A., 1996.</a:t>
            </a:r>
          </a:p>
        </p:txBody>
      </p:sp>
    </p:spTree>
    <p:extLst>
      <p:ext uri="{BB962C8B-B14F-4D97-AF65-F5344CB8AC3E}">
        <p14:creationId xmlns:p14="http://schemas.microsoft.com/office/powerpoint/2010/main" val="368113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9" descr="http://www.rockware.com/assets/products/132/gallery/piper_diagram_a.jpg" title="Διάγραμμα Piper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1500" y="1557338"/>
            <a:ext cx="4654978" cy="4291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sz="2400" dirty="0"/>
              <a:t>Κατάταξη τύπου νερού</a:t>
            </a:r>
          </a:p>
          <a:p>
            <a:pPr marL="457200" indent="-457200">
              <a:buFont typeface="+mj-lt"/>
              <a:buAutoNum type="arabicPeriod"/>
            </a:pPr>
            <a:endParaRPr lang="el-GR" sz="2400" dirty="0"/>
          </a:p>
          <a:p>
            <a:pPr marL="457200" indent="-457200">
              <a:buFont typeface="+mj-lt"/>
              <a:buAutoNum type="arabicPeriod"/>
            </a:pPr>
            <a:endParaRPr lang="el-GR" sz="2400" dirty="0"/>
          </a:p>
          <a:p>
            <a:pPr marL="457200" indent="-457200">
              <a:buFont typeface="+mj-lt"/>
              <a:buAutoNum type="arabicPeriod"/>
            </a:pPr>
            <a:r>
              <a:rPr lang="el-GR" sz="2400" dirty="0" smtClean="0"/>
              <a:t>Εξακρίβωση </a:t>
            </a:r>
            <a:r>
              <a:rPr lang="el-GR" sz="2400" dirty="0"/>
              <a:t>ανάμιξης νερών </a:t>
            </a:r>
            <a:r>
              <a:rPr lang="el-GR" sz="2400" dirty="0" err="1"/>
              <a:t>υδροφορέων</a:t>
            </a:r>
            <a:endParaRPr lang="el-GR" sz="2400" dirty="0"/>
          </a:p>
          <a:p>
            <a:endParaRPr lang="el-GR" sz="2400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Διάγραμμα </a:t>
            </a:r>
            <a:r>
              <a:rPr lang="en-US" altLang="el-GR" dirty="0"/>
              <a:t>Piper</a:t>
            </a:r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7452320" y="5848829"/>
            <a:ext cx="1080120" cy="31647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 fontScale="92500" lnSpcReduction="20000"/>
          </a:bodyPr>
          <a:lstStyle/>
          <a:p>
            <a:r>
              <a:rPr lang="el-GR" dirty="0" smtClean="0"/>
              <a:t>Εικόνα </a:t>
            </a:r>
            <a:r>
              <a:rPr lang="el-GR" dirty="0"/>
              <a:t>2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Τύποι νερού στο διάγραμμα </a:t>
            </a:r>
            <a:r>
              <a:rPr lang="en-US" altLang="el-GR" dirty="0"/>
              <a:t>Piper</a:t>
            </a:r>
            <a:endParaRPr lang="en-GB" alt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7524328" y="5833728"/>
            <a:ext cx="1224136" cy="33157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 fontScale="92500" lnSpcReduction="10000"/>
          </a:bodyPr>
          <a:lstStyle/>
          <a:p>
            <a:r>
              <a:rPr lang="el-GR" dirty="0" smtClean="0"/>
              <a:t>Εικόνα 3</a:t>
            </a:r>
          </a:p>
        </p:txBody>
      </p:sp>
      <p:pic>
        <p:nvPicPr>
          <p:cNvPr id="6" name="Picture 3" descr="C:\My Documents\Courses\568-1.bmp" title="Τύποι νερού στο διάγραμμα Piper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76205"/>
            <a:ext cx="4896544" cy="507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My Documents\COURSES\GEOL 568\PCREEK.wmf" title="Διάγραμμα Piper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000" y="1196752"/>
            <a:ext cx="4912424" cy="4930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l-GR" altLang="el-GR" sz="2400" dirty="0"/>
              <a:t>Παράδειγμα ανάμιξης νερού</a:t>
            </a:r>
            <a:r>
              <a:rPr lang="en-US" altLang="el-GR" sz="2400" dirty="0"/>
              <a:t>:</a:t>
            </a:r>
          </a:p>
          <a:p>
            <a:r>
              <a:rPr lang="el-GR" altLang="el-GR" sz="2400" dirty="0"/>
              <a:t>Προβολή χημισμού δειγμάτων νερού </a:t>
            </a:r>
          </a:p>
          <a:p>
            <a:r>
              <a:rPr lang="el-GR" altLang="el-GR" sz="2400" dirty="0"/>
              <a:t>κατά μήκος ρέματος που επηρεάζεται από όξινη απορροή</a:t>
            </a:r>
            <a:endParaRPr lang="en-GB" altLang="el-GR" sz="2400" dirty="0"/>
          </a:p>
          <a:p>
            <a:endParaRPr lang="el-GR" sz="2400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Παράδειγμα ανάμιξης </a:t>
            </a:r>
            <a:r>
              <a:rPr lang="el-GR" altLang="el-GR" dirty="0" smtClean="0"/>
              <a:t>νερού</a:t>
            </a:r>
            <a:r>
              <a:rPr lang="en-US" altLang="el-GR" dirty="0" smtClean="0"/>
              <a:t> (1/2)</a:t>
            </a:r>
            <a:endParaRPr lang="en-US" alt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7452320" y="5833728"/>
            <a:ext cx="1296144" cy="33157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 fontScale="92500" lnSpcReduction="10000"/>
          </a:bodyPr>
          <a:lstStyle/>
          <a:p>
            <a:r>
              <a:rPr lang="el-GR" dirty="0" smtClean="0"/>
              <a:t>Εικόνα </a:t>
            </a:r>
            <a:r>
              <a:rPr lang="el-GR" dirty="0"/>
              <a:t>4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1955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l-GR" altLang="el-GR" sz="2400" dirty="0"/>
              <a:t>Δυνατότητα προβολής ολικών διαλυμένων στερεών με μορφή κύκλου μεταβαλλόμενης ακτίνας γύρω από κάθε δείγμα.</a:t>
            </a:r>
            <a:endParaRPr lang="en-GB" altLang="el-GR" sz="2400" dirty="0"/>
          </a:p>
          <a:p>
            <a:endParaRPr lang="el-GR" sz="2400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Παράδειγμα ανάμιξης νερού</a:t>
            </a:r>
            <a:r>
              <a:rPr lang="en-US" altLang="el-GR" dirty="0"/>
              <a:t> </a:t>
            </a:r>
            <a:r>
              <a:rPr lang="en-US" altLang="el-GR" dirty="0" smtClean="0"/>
              <a:t>(2/2</a:t>
            </a:r>
            <a:r>
              <a:rPr lang="en-US" altLang="el-GR" dirty="0"/>
              <a:t>)</a:t>
            </a:r>
            <a:endParaRPr lang="el-GR" dirty="0"/>
          </a:p>
        </p:txBody>
      </p:sp>
      <p:pic>
        <p:nvPicPr>
          <p:cNvPr id="8" name="Picture 2" descr="C:\My Documents\COURSES\GEOL 568\kehew-1c.wmf" title="Διάγραμμα Piper ανάμιξης νερού 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119" y="1340768"/>
            <a:ext cx="4681298" cy="472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668344" y="5839862"/>
            <a:ext cx="1296144" cy="32544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 fontScale="92500" lnSpcReduction="10000"/>
          </a:bodyPr>
          <a:lstStyle/>
          <a:p>
            <a:r>
              <a:rPr lang="el-GR" dirty="0" smtClean="0"/>
              <a:t>Εικόνα </a:t>
            </a:r>
            <a:r>
              <a:rPr lang="en-US" dirty="0"/>
              <a:t>5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06675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Κύριοι ποταμοί των ΗΠΑ</a:t>
            </a:r>
            <a:endParaRPr lang="el-GR" dirty="0"/>
          </a:p>
        </p:txBody>
      </p:sp>
      <p:pic>
        <p:nvPicPr>
          <p:cNvPr id="7" name="Picture 5" descr="http://www.enchantedlearning.com/usa/rivers/map.GIF" title="Ποταμοί των ΗΠΑ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33299"/>
            <a:ext cx="4038600" cy="265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7" descr="http://podcast.sjrdesign.net/images/040_USAGeologicMap.jpg" title="Γεωλογικός χάρτης των ΗΠΑ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82857"/>
            <a:ext cx="4038600" cy="276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524328" y="5407814"/>
            <a:ext cx="1080120" cy="32544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l-GR" sz="1400" dirty="0" smtClean="0"/>
              <a:t>Εικόνα7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35896" y="5381413"/>
            <a:ext cx="864096" cy="35184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 fontScale="85000" lnSpcReduction="10000"/>
          </a:bodyPr>
          <a:lstStyle/>
          <a:p>
            <a:r>
              <a:rPr lang="el-GR" dirty="0" smtClean="0"/>
              <a:t>Εικόνα </a:t>
            </a:r>
            <a:r>
              <a:rPr lang="el-GR" dirty="0"/>
              <a:t>6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46750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/>
              <a:t>Διεργασίες και χημισμός επιφανειακών νερών </a:t>
            </a:r>
            <a:r>
              <a:rPr lang="el-GR" sz="3200" dirty="0" smtClean="0"/>
              <a:t/>
            </a:r>
            <a:br>
              <a:rPr lang="el-GR" sz="3200" dirty="0" smtClean="0"/>
            </a:br>
            <a:r>
              <a:rPr lang="el-GR" sz="3200" dirty="0" smtClean="0"/>
              <a:t>(</a:t>
            </a:r>
            <a:r>
              <a:rPr lang="el-GR" sz="3200" dirty="0" err="1" smtClean="0"/>
              <a:t>Gibbs</a:t>
            </a:r>
            <a:r>
              <a:rPr lang="el-GR" sz="3200" dirty="0"/>
              <a:t>, 1970)</a:t>
            </a:r>
          </a:p>
        </p:txBody>
      </p:sp>
      <p:pic>
        <p:nvPicPr>
          <p:cNvPr id="2051" name="Picture 3" title="Διάγραμμα διεργασιών και χημισμού επιφανεικάων νερων. 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473" y="1557338"/>
            <a:ext cx="5239753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524328" y="5407814"/>
            <a:ext cx="1080120" cy="32544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l-GR" sz="1400" dirty="0" smtClean="0"/>
              <a:t>Εικόνα 8</a:t>
            </a:r>
          </a:p>
        </p:txBody>
      </p:sp>
    </p:spTree>
    <p:extLst>
      <p:ext uri="{BB962C8B-B14F-4D97-AF65-F5344CB8AC3E}">
        <p14:creationId xmlns:p14="http://schemas.microsoft.com/office/powerpoint/2010/main" val="141908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2052</TotalTime>
  <Words>1558</Words>
  <Application>Microsoft Office PowerPoint</Application>
  <PresentationFormat>Προβολή στην οθόνη (4:3)</PresentationFormat>
  <Paragraphs>278</Paragraphs>
  <Slides>32</Slides>
  <Notes>30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32</vt:i4>
      </vt:variant>
    </vt:vector>
  </HeadingPairs>
  <TitlesOfParts>
    <vt:vector size="33" baseType="lpstr">
      <vt:lpstr>Θέμα του Office</vt:lpstr>
      <vt:lpstr>Υδρογεωχημεία –  Αναλυτική Γεωχημεία</vt:lpstr>
      <vt:lpstr>Περιεχόμενα</vt:lpstr>
      <vt:lpstr>Διάγραμμα Stiff</vt:lpstr>
      <vt:lpstr>Διάγραμμα Piper</vt:lpstr>
      <vt:lpstr>Τύποι νερού στο διάγραμμα Piper</vt:lpstr>
      <vt:lpstr>Παράδειγμα ανάμιξης νερού (1/2)</vt:lpstr>
      <vt:lpstr>Παράδειγμα ανάμιξης νερού (2/2)</vt:lpstr>
      <vt:lpstr>Κύριοι ποταμοί των ΗΠΑ</vt:lpstr>
      <vt:lpstr>Διεργασίες και χημισμός επιφανειακών νερών  (Gibbs, 1970)</vt:lpstr>
      <vt:lpstr>Κατάταξη ποτάμιου νερού  (Stallard &amp; Edmond, 1983)</vt:lpstr>
      <vt:lpstr>Κύριες αντιδράσεις χημικής αποσάθρωσης</vt:lpstr>
      <vt:lpstr>Πηγές κυρίων ιόντων στο ποτάμιο νερό (%)  (Berner &amp; Berner, 1996)</vt:lpstr>
      <vt:lpstr>Ποιότητα υδάτων σε Ελληνικά ποτάμια</vt:lpstr>
      <vt:lpstr>Γεω-χημικές-κλιματικές ζώνες επιφανειακών υδάτων</vt:lpstr>
      <vt:lpstr>Διάγραμμα ροής μεθοδολογίας κατάταξης θρεπτικότητας ποταμών</vt:lpstr>
      <vt:lpstr>Διάγραμμα Piper μέσης συγκέντρωσης κυρίων ιόντων των ποταμών κάθε ζώνης</vt:lpstr>
      <vt:lpstr>Μέση συγκέντρωση χλωρίου και νατρίου σε σχέση με το υψόμετρο</vt:lpstr>
      <vt:lpstr>Τα Σχέδια Διαχείρισης- Οδηγία 2000/60 (1/2)</vt:lpstr>
      <vt:lpstr>Τα Σχέδια Διαχείρισης- Οδηγία 2000/60 (2/2)</vt:lpstr>
      <vt:lpstr>Υδατικά διαμερίσματα Ελλάδας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(1/5)</vt:lpstr>
      <vt:lpstr>Σημείωμα Χρήσης Έργων Τρίτων (2/5)</vt:lpstr>
      <vt:lpstr>Σημείωμα Χρήσης Έργων Τρίτων (3/5)</vt:lpstr>
      <vt:lpstr>Σημείωμα Χρήσης Έργων Τρίτων (4/5)</vt:lpstr>
      <vt:lpstr>Σημείωμα Χρήσης Έργων Τρίτων (5/5)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Αργυράκη Αριάδνη</dc:creator>
  <cp:keywords>Υδροεγωχημεία</cp:keywords>
  <cp:lastModifiedBy>Hara</cp:lastModifiedBy>
  <cp:revision>199</cp:revision>
  <dcterms:created xsi:type="dcterms:W3CDTF">2012-09-06T09:03:05Z</dcterms:created>
  <dcterms:modified xsi:type="dcterms:W3CDTF">2015-07-20T12:09:53Z</dcterms:modified>
  <cp:category>Γεωχημεία επιφανειακών νερών</cp:category>
</cp:coreProperties>
</file>