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tags/tag6.xml" ContentType="application/vnd.openxmlformats-officedocument.presentationml.tags+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2"/>
  </p:sldMasterIdLst>
  <p:notesMasterIdLst>
    <p:notesMasterId r:id="rId17"/>
  </p:notesMasterIdLst>
  <p:sldIdLst>
    <p:sldId id="359" r:id="rId3"/>
    <p:sldId id="365" r:id="rId4"/>
    <p:sldId id="366" r:id="rId5"/>
    <p:sldId id="367" r:id="rId6"/>
    <p:sldId id="368" r:id="rId7"/>
    <p:sldId id="369" r:id="rId8"/>
    <p:sldId id="370" r:id="rId9"/>
    <p:sldId id="360" r:id="rId10"/>
    <p:sldId id="361" r:id="rId11"/>
    <p:sldId id="362" r:id="rId12"/>
    <p:sldId id="363" r:id="rId13"/>
    <p:sldId id="364" r:id="rId14"/>
    <p:sldId id="371" r:id="rId15"/>
    <p:sldId id="293" r:id="rId16"/>
  </p:sldIdLst>
  <p:sldSz cx="9144000" cy="6858000" type="screen4x3"/>
  <p:notesSz cx="6858000" cy="9144000"/>
  <p:custDataLst>
    <p:tags r:id="rId18"/>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075BC"/>
    <a:srgbClr val="4F81BD"/>
    <a:srgbClr val="50ABB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377" autoAdjust="0"/>
    <p:restoredTop sz="99309" autoAdjust="0"/>
  </p:normalViewPr>
  <p:slideViewPr>
    <p:cSldViewPr>
      <p:cViewPr varScale="1">
        <p:scale>
          <a:sx n="57" d="100"/>
          <a:sy n="57" d="100"/>
        </p:scale>
        <p:origin x="-3216" y="-78"/>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tags" Target="tags/tag1.xml"/><Relationship Id="rId3" Type="http://schemas.openxmlformats.org/officeDocument/2006/relationships/slide" Target="slides/slide1.xml"/><Relationship Id="rId21" Type="http://schemas.openxmlformats.org/officeDocument/2006/relationships/viewProps" Target="view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notesMaster" Target="notesMasters/notesMaster1.xml"/><Relationship Id="rId2" Type="http://schemas.openxmlformats.org/officeDocument/2006/relationships/slideMaster" Target="slideMasters/slideMaster1.xml"/><Relationship Id="rId16" Type="http://schemas.openxmlformats.org/officeDocument/2006/relationships/slide" Target="slides/slide14.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commentAuthors" Target="commentAuthor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t>29/10/2015</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t>‹#›</a:t>
            </a:fld>
            <a:endParaRPr lang="el-GR"/>
          </a:p>
        </p:txBody>
      </p:sp>
    </p:spTree>
    <p:extLst>
      <p:ext uri="{BB962C8B-B14F-4D97-AF65-F5344CB8AC3E}">
        <p14:creationId xmlns:p14="http://schemas.microsoft.com/office/powerpoint/2010/main"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Θέση εικόνας διαφάνειας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267" name="Θέση σημειώσεων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171450" indent="-171450">
              <a:spcBef>
                <a:spcPct val="0"/>
              </a:spcBef>
              <a:buFontTx/>
              <a:buChar char="•"/>
            </a:pPr>
            <a:endParaRPr lang="en-US" altLang="en-US" dirty="0" smtClean="0">
              <a:solidFill>
                <a:srgbClr val="FF0000"/>
              </a:solidFill>
            </a:endParaRPr>
          </a:p>
        </p:txBody>
      </p:sp>
      <p:sp>
        <p:nvSpPr>
          <p:cNvPr id="11268" name="Θέση αριθμού διαφάνειας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1100EA80-8CC4-4187-A2BA-9FA8D171ECDD}" type="slidenum">
              <a:rPr lang="el-GR" altLang="en-US"/>
              <a:pPr fontAlgn="base">
                <a:spcBef>
                  <a:spcPct val="0"/>
                </a:spcBef>
                <a:spcAft>
                  <a:spcPct val="0"/>
                </a:spcAft>
              </a:pPr>
              <a:t>1</a:t>
            </a:fld>
            <a:endParaRPr lang="el-GR" altLang="en-US" dirty="0"/>
          </a:p>
        </p:txBody>
      </p:sp>
    </p:spTree>
    <p:extLst>
      <p:ext uri="{BB962C8B-B14F-4D97-AF65-F5344CB8AC3E}">
        <p14:creationId xmlns:p14="http://schemas.microsoft.com/office/powerpoint/2010/main" val="270142770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8</a:t>
            </a:fld>
            <a:endParaRPr lang="el-GR"/>
          </a:p>
        </p:txBody>
      </p:sp>
    </p:spTree>
    <p:extLst>
      <p:ext uri="{BB962C8B-B14F-4D97-AF65-F5344CB8AC3E}">
        <p14:creationId xmlns:p14="http://schemas.microsoft.com/office/powerpoint/2010/main" val="244598466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9</a:t>
            </a:fld>
            <a:endParaRPr lang="el-GR"/>
          </a:p>
        </p:txBody>
      </p:sp>
    </p:spTree>
    <p:extLst>
      <p:ext uri="{BB962C8B-B14F-4D97-AF65-F5344CB8AC3E}">
        <p14:creationId xmlns:p14="http://schemas.microsoft.com/office/powerpoint/2010/main" val="274972113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10</a:t>
            </a:fld>
            <a:endParaRPr lang="el-GR"/>
          </a:p>
        </p:txBody>
      </p:sp>
    </p:spTree>
    <p:extLst>
      <p:ext uri="{BB962C8B-B14F-4D97-AF65-F5344CB8AC3E}">
        <p14:creationId xmlns:p14="http://schemas.microsoft.com/office/powerpoint/2010/main" val="40518073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379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altLang="en-US" smtClean="0"/>
          </a:p>
        </p:txBody>
      </p:sp>
      <p:sp>
        <p:nvSpPr>
          <p:cNvPr id="3379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D7220AF9-E629-48ED-BFC2-6E03C5A63111}" type="slidenum">
              <a:rPr lang="el-GR" altLang="en-US"/>
              <a:pPr fontAlgn="base">
                <a:spcBef>
                  <a:spcPct val="0"/>
                </a:spcBef>
                <a:spcAft>
                  <a:spcPct val="0"/>
                </a:spcAft>
              </a:pPr>
              <a:t>11</a:t>
            </a:fld>
            <a:endParaRPr lang="el-GR" altLang="en-US"/>
          </a:p>
        </p:txBody>
      </p:sp>
    </p:spTree>
    <p:extLst>
      <p:ext uri="{BB962C8B-B14F-4D97-AF65-F5344CB8AC3E}">
        <p14:creationId xmlns:p14="http://schemas.microsoft.com/office/powerpoint/2010/main" val="117153419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584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altLang="en-US" smtClean="0"/>
          </a:p>
        </p:txBody>
      </p:sp>
      <p:sp>
        <p:nvSpPr>
          <p:cNvPr id="3584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34F57B82-55D5-48B6-A7B9-861FC58016DE}" type="slidenum">
              <a:rPr lang="el-GR" altLang="en-US"/>
              <a:pPr fontAlgn="base">
                <a:spcBef>
                  <a:spcPct val="0"/>
                </a:spcBef>
                <a:spcAft>
                  <a:spcPct val="0"/>
                </a:spcAft>
              </a:pPr>
              <a:t>12</a:t>
            </a:fld>
            <a:endParaRPr lang="el-GR" altLang="en-US"/>
          </a:p>
        </p:txBody>
      </p:sp>
    </p:spTree>
    <p:extLst>
      <p:ext uri="{BB962C8B-B14F-4D97-AF65-F5344CB8AC3E}">
        <p14:creationId xmlns:p14="http://schemas.microsoft.com/office/powerpoint/2010/main" val="115099668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13</a:t>
            </a:fld>
            <a:endParaRPr lang="el-GR"/>
          </a:p>
        </p:txBody>
      </p:sp>
    </p:spTree>
    <p:extLst>
      <p:ext uri="{BB962C8B-B14F-4D97-AF65-F5344CB8AC3E}">
        <p14:creationId xmlns:p14="http://schemas.microsoft.com/office/powerpoint/2010/main" val="407537072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14</a:t>
            </a:fld>
            <a:endParaRPr lang="el-GR"/>
          </a:p>
        </p:txBody>
      </p:sp>
    </p:spTree>
    <p:extLst>
      <p:ext uri="{BB962C8B-B14F-4D97-AF65-F5344CB8AC3E}">
        <p14:creationId xmlns:p14="http://schemas.microsoft.com/office/powerpoint/2010/main" val="214512316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lvl1pPr>
              <a:defRPr>
                <a:solidFill>
                  <a:schemeClr val="accent1"/>
                </a:solidFill>
              </a:defRPr>
            </a:lvl1pPr>
          </a:lstStyle>
          <a:p>
            <a:r>
              <a:rPr lang="el-GR" dirty="0" smtClean="0"/>
              <a:t>Στυλ κύριου τίτλου</a:t>
            </a:r>
            <a:endParaRPr lang="el-GR" dirty="0"/>
          </a:p>
        </p:txBody>
      </p:sp>
      <p:sp>
        <p:nvSpPr>
          <p:cNvPr id="3" name="Υπότιτλος 2"/>
          <p:cNvSpPr>
            <a:spLocks noGrp="1"/>
          </p:cNvSpPr>
          <p:nvPr>
            <p:ph type="subTitle" idx="1"/>
          </p:nvPr>
        </p:nvSpPr>
        <p:spPr>
          <a:xfrm>
            <a:off x="683568" y="3886200"/>
            <a:ext cx="7776864"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dirty="0" smtClean="0"/>
              <a:t>Στυλ κύριου υπότιτλου</a:t>
            </a:r>
            <a:endParaRPr lang="el-GR" dirty="0"/>
          </a:p>
        </p:txBody>
      </p:sp>
    </p:spTree>
    <p:extLst>
      <p:ext uri="{BB962C8B-B14F-4D97-AF65-F5344CB8AC3E}">
        <p14:creationId xmlns:p14="http://schemas.microsoft.com/office/powerpoint/2010/main"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chemeClr val="accent1"/>
                </a:solidFill>
              </a:defRPr>
            </a:lvl1p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5"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Μορφή Γραπτού Κειμένου</a:t>
            </a:r>
          </a:p>
        </p:txBody>
      </p:sp>
      <p:pic>
        <p:nvPicPr>
          <p:cNvPr id="6" name="Picture 5"/>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lvl1pPr>
              <a:defRPr b="0">
                <a:solidFill>
                  <a:srgbClr val="5075BC"/>
                </a:solidFill>
              </a:defRPr>
            </a:lvl1p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extLst>
      <p:ext uri="{BB962C8B-B14F-4D97-AF65-F5344CB8AC3E}">
        <p14:creationId xmlns:p14="http://schemas.microsoft.com/office/powerpoint/2010/main" val="4238612681"/>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rgbClr val="5075BC"/>
                </a:solidFill>
              </a:defRPr>
            </a:lvl1pPr>
          </a:lstStyle>
          <a:p>
            <a:r>
              <a:rPr lang="el-GR" dirty="0" smtClean="0"/>
              <a:t>Στυλ κύριου τίτλου</a:t>
            </a:r>
            <a:endParaRPr lang="el-GR" dirty="0"/>
          </a:p>
        </p:txBody>
      </p:sp>
      <p:sp>
        <p:nvSpPr>
          <p:cNvPr id="3" name="Θέση περιεχομένου 2"/>
          <p:cNvSpPr>
            <a:spLocks noGrp="1"/>
          </p:cNvSpPr>
          <p:nvPr>
            <p:ph idx="1"/>
          </p:nvPr>
        </p:nvSpPr>
        <p:spPr>
          <a:xfrm>
            <a:off x="464156" y="1556792"/>
            <a:ext cx="8229600" cy="4525963"/>
          </a:xfrm>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4" name="Θέση αριθμού διαφάνειας 5" descr="[DECORATIVE]"/>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5" name="2 - Θέση υποσέλιδου" descr="[DECORATIVE]"/>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Μορφή Γραπτού Κειμένου</a:t>
            </a:r>
          </a:p>
        </p:txBody>
      </p:sp>
      <p:pic>
        <p:nvPicPr>
          <p:cNvPr id="6" name="Picture 5" descr="[DECORATIVE]"/>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0" cap="none" baseline="0">
                <a:solidFill>
                  <a:srgbClr val="5075BC"/>
                </a:solidFill>
              </a:defRPr>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spTree>
    <p:extLst>
      <p:ext uri="{BB962C8B-B14F-4D97-AF65-F5344CB8AC3E}">
        <p14:creationId xmlns:p14="http://schemas.microsoft.com/office/powerpoint/2010/main"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rgbClr val="5075BC"/>
                </a:solidFill>
              </a:defRPr>
            </a:lvl1p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αριθμού διαφάνειας 5" descr="[DECORATIVE]"/>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6" name="2 - Θέση υποσέλιδου" descr="[DECORATIVE]"/>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Μορφή Γραπτού Κειμένου</a:t>
            </a:r>
          </a:p>
        </p:txBody>
      </p:sp>
      <p:pic>
        <p:nvPicPr>
          <p:cNvPr id="7" name="Picture 6" descr="[DECORATIVE]"/>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solidFill>
                  <a:srgbClr val="5075BC"/>
                </a:solidFill>
              </a:defRPr>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457200" y="1574254"/>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214016"/>
            <a:ext cx="4040188"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74254"/>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214016"/>
            <a:ext cx="4041775"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5" descr="[DECORATIVE]"/>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8" name="2 - Θέση υποσέλιδου" descr="[DECORATIVE]"/>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Μορφή Γραπτού Κειμένου</a:t>
            </a:r>
          </a:p>
        </p:txBody>
      </p:sp>
      <p:pic>
        <p:nvPicPr>
          <p:cNvPr id="9" name="Picture 8" descr="[DECORATIVE]"/>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chemeClr val="accent1"/>
                </a:solidFill>
              </a:defRPr>
            </a:lvl1pPr>
          </a:lstStyle>
          <a:p>
            <a:r>
              <a:rPr lang="el-GR" dirty="0" smtClean="0"/>
              <a:t>Στυλ κύριου τίτλου</a:t>
            </a:r>
            <a:endParaRPr lang="el-GR" dirty="0"/>
          </a:p>
        </p:txBody>
      </p:sp>
      <p:sp>
        <p:nvSpPr>
          <p:cNvPr id="3"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4"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Μορφή Γραπτού Κειμένου</a:t>
            </a:r>
          </a:p>
        </p:txBody>
      </p:sp>
      <p:pic>
        <p:nvPicPr>
          <p:cNvPr id="5" name="Picture 4"/>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Tree>
    <p:extLst>
      <p:ext uri="{BB962C8B-B14F-4D97-AF65-F5344CB8AC3E}">
        <p14:creationId xmlns:p14="http://schemas.microsoft.com/office/powerpoint/2010/main"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556792"/>
            <a:ext cx="5111750" cy="46085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556792"/>
            <a:ext cx="3008313" cy="4608512"/>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6"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b="0">
                <a:solidFill>
                  <a:schemeClr val="accent1"/>
                </a:solidFill>
              </a:defRPr>
            </a:lvl1pPr>
          </a:lstStyle>
          <a:p>
            <a:pPr lvl="0"/>
            <a:r>
              <a:rPr lang="el-GR" dirty="0" smtClean="0"/>
              <a:t>Στυλ κύριου τίτλου</a:t>
            </a:r>
            <a:endParaRPr lang="el-GR" dirty="0"/>
          </a:p>
        </p:txBody>
      </p:sp>
      <p:sp>
        <p:nvSpPr>
          <p:cNvPr id="5" name="Θέση αριθμού διαφάνειας 5" descr="[DECORATIVE]"/>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7" name="2 - Θέση υποσέλιδου" descr="[DECORATIVE]"/>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Μορφή Γραπτού Κειμένου</a:t>
            </a:r>
          </a:p>
        </p:txBody>
      </p:sp>
      <p:pic>
        <p:nvPicPr>
          <p:cNvPr id="8" name="Picture 7" descr="[DECORATIVE]"/>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556792"/>
            <a:ext cx="5486400" cy="345638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5157192"/>
            <a:ext cx="5486400" cy="1015008"/>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9"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b="0">
                <a:solidFill>
                  <a:schemeClr val="accent1"/>
                </a:solidFill>
              </a:defRPr>
            </a:lvl1pPr>
          </a:lstStyle>
          <a:p>
            <a:pPr lvl="0"/>
            <a:r>
              <a:rPr lang="el-GR" dirty="0" smtClean="0"/>
              <a:t>Στυλ κύριου τίτλου</a:t>
            </a:r>
            <a:endParaRPr lang="el-GR" dirty="0"/>
          </a:p>
        </p:txBody>
      </p:sp>
      <p:sp>
        <p:nvSpPr>
          <p:cNvPr id="5"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6"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Μορφή Γραπτού Κειμένου</a:t>
            </a:r>
          </a:p>
        </p:txBody>
      </p:sp>
      <p:pic>
        <p:nvPicPr>
          <p:cNvPr id="7" name="Picture 6"/>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extLst>
      <p:ext uri="{BB962C8B-B14F-4D97-AF65-F5344CB8AC3E}">
        <p14:creationId xmlns:p14="http://schemas.microsoft.com/office/powerpoint/2010/main"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0" kern="1200">
          <a:solidFill>
            <a:schemeClr val="accent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2.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hyperlink" Target="http://opencourses.uoa.gr/courses/ECD5/" TargetMode="External"/><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2.xml"/><Relationship Id="rId1" Type="http://schemas.openxmlformats.org/officeDocument/2006/relationships/tags" Target="../tags/tag6.xml"/><Relationship Id="rId5" Type="http://schemas.openxmlformats.org/officeDocument/2006/relationships/image" Target="../media/image10.png"/><Relationship Id="rId4" Type="http://schemas.openxmlformats.org/officeDocument/2006/relationships/hyperlink" Target="%5b1%5d%20http:/creativecommons.org/licenses/by-nc-sa/4.0/" TargetMode="Externa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hyperlink" Target="http://www.biblionet.gr/book/22890/%CE%A4%CF%81%CE%B9%CE%B2%CE%B9%CE%B6%CE%AC%CF%82,_%CE%95%CF%85%CE%B3%CE%AD%CE%BD%CE%B9%CE%BF%CF%82/%CE%A0%CE%BF%CE%B9%CE%BF%CF%82_%CE%AD%CE%BA%CE%B1%CE%BD%CE%B5_%CF%80%CE%B9%CF%80%CE%AF_%CF%83%CF%84%CE%BF_%CE%9C%CE%B9%CF%83%CE%B9%CF%83%CE%B9%CF%80%CE%AE;"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slideLayout" Target="../slideLayouts/slideLayout4.xml"/><Relationship Id="rId1" Type="http://schemas.openxmlformats.org/officeDocument/2006/relationships/tags" Target="../tags/tag3.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slideLayout" Target="../slideLayouts/slideLayout4.xml"/><Relationship Id="rId1" Type="http://schemas.openxmlformats.org/officeDocument/2006/relationships/tags" Target="../tags/tag4.xml"/></Relationships>
</file>

<file path=ppt/slides/_rels/slide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5.xml"/><Relationship Id="rId4" Type="http://schemas.openxmlformats.org/officeDocument/2006/relationships/image" Target="../media/image9.jpe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6" descr="Λογότυπο Εθνικόν και Καποδιστριακόν Πανεπιστήμιον Αθηνών"/>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79388" y="404813"/>
            <a:ext cx="4148137" cy="817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43" name="Τίτλος 1"/>
          <p:cNvSpPr>
            <a:spLocks noGrp="1"/>
          </p:cNvSpPr>
          <p:nvPr>
            <p:ph type="ctrTitle"/>
          </p:nvPr>
        </p:nvSpPr>
        <p:spPr>
          <a:xfrm>
            <a:off x="685800" y="2006600"/>
            <a:ext cx="7772400" cy="1470025"/>
          </a:xfrm>
        </p:spPr>
        <p:txBody>
          <a:bodyPr/>
          <a:lstStyle/>
          <a:p>
            <a:r>
              <a:rPr lang="el-GR" altLang="en-US" sz="4000" dirty="0" smtClean="0"/>
              <a:t>Το Εικονογραφημένο Βιβλίο στην Προσχολική Εκπαίδευση</a:t>
            </a:r>
            <a:endParaRPr lang="el-GR" altLang="en-US" sz="4000" dirty="0" smtClean="0">
              <a:solidFill>
                <a:srgbClr val="5075BC"/>
              </a:solidFill>
            </a:endParaRPr>
          </a:p>
        </p:txBody>
      </p:sp>
      <p:sp>
        <p:nvSpPr>
          <p:cNvPr id="3" name="Υπότιτλος 2"/>
          <p:cNvSpPr>
            <a:spLocks noGrp="1"/>
          </p:cNvSpPr>
          <p:nvPr>
            <p:ph type="subTitle" idx="1"/>
          </p:nvPr>
        </p:nvSpPr>
        <p:spPr>
          <a:xfrm>
            <a:off x="684213" y="3384550"/>
            <a:ext cx="7775575" cy="1752600"/>
          </a:xfrm>
        </p:spPr>
        <p:txBody>
          <a:bodyPr rtlCol="0">
            <a:noAutofit/>
          </a:bodyPr>
          <a:lstStyle/>
          <a:p>
            <a:pPr fontAlgn="auto">
              <a:spcAft>
                <a:spcPts val="0"/>
              </a:spcAft>
              <a:defRPr/>
            </a:pPr>
            <a:r>
              <a:rPr lang="el-GR" sz="2800" dirty="0" smtClean="0">
                <a:solidFill>
                  <a:srgbClr val="5075BC"/>
                </a:solidFill>
                <a:latin typeface="+mj-lt"/>
                <a:ea typeface="+mj-ea"/>
                <a:cs typeface="+mj-cs"/>
              </a:rPr>
              <a:t>Ενότητα </a:t>
            </a:r>
            <a:r>
              <a:rPr lang="el-GR" sz="2800" dirty="0">
                <a:solidFill>
                  <a:srgbClr val="5075BC"/>
                </a:solidFill>
                <a:latin typeface="+mj-lt"/>
                <a:ea typeface="+mj-ea"/>
                <a:cs typeface="+mj-cs"/>
              </a:rPr>
              <a:t>3</a:t>
            </a:r>
            <a:r>
              <a:rPr lang="en-US" sz="2800" dirty="0" smtClean="0">
                <a:solidFill>
                  <a:srgbClr val="5075BC"/>
                </a:solidFill>
                <a:latin typeface="+mj-lt"/>
                <a:ea typeface="+mj-ea"/>
                <a:cs typeface="+mj-cs"/>
              </a:rPr>
              <a:t>.1</a:t>
            </a:r>
            <a:r>
              <a:rPr lang="el-GR" sz="2800" dirty="0" smtClean="0">
                <a:solidFill>
                  <a:srgbClr val="5075BC"/>
                </a:solidFill>
                <a:latin typeface="+mj-lt"/>
                <a:ea typeface="+mj-ea"/>
                <a:cs typeface="+mj-cs"/>
              </a:rPr>
              <a:t>:</a:t>
            </a:r>
            <a:r>
              <a:rPr lang="en-US" sz="2800" dirty="0" smtClean="0">
                <a:solidFill>
                  <a:srgbClr val="5075BC"/>
                </a:solidFill>
                <a:latin typeface="+mj-lt"/>
                <a:ea typeface="+mj-ea"/>
                <a:cs typeface="+mj-cs"/>
              </a:rPr>
              <a:t> </a:t>
            </a:r>
            <a:r>
              <a:rPr lang="el-GR" sz="2800" dirty="0" smtClean="0"/>
              <a:t>Μορφή Γραπτού Κειμένου</a:t>
            </a:r>
            <a:endParaRPr lang="en-GB" sz="2800" dirty="0" smtClean="0"/>
          </a:p>
          <a:p>
            <a:pPr fontAlgn="auto">
              <a:spcAft>
                <a:spcPts val="0"/>
              </a:spcAft>
              <a:defRPr/>
            </a:pPr>
            <a:endParaRPr lang="el-GR" sz="2800" dirty="0" smtClean="0"/>
          </a:p>
          <a:p>
            <a:pPr fontAlgn="auto">
              <a:spcAft>
                <a:spcPts val="0"/>
              </a:spcAft>
              <a:defRPr/>
            </a:pPr>
            <a:r>
              <a:rPr lang="el-GR" sz="2800" dirty="0" smtClean="0"/>
              <a:t>Αγγελική Γιαννικοπούλου</a:t>
            </a:r>
          </a:p>
          <a:p>
            <a:pPr fontAlgn="auto">
              <a:spcAft>
                <a:spcPts val="0"/>
              </a:spcAft>
              <a:defRPr/>
            </a:pPr>
            <a:r>
              <a:rPr lang="el-GR" sz="2800" dirty="0" smtClean="0"/>
              <a:t>Τμήμα </a:t>
            </a:r>
            <a:r>
              <a:rPr lang="el-GR" sz="2800" dirty="0"/>
              <a:t>Εκπαίδευσης και Αγωγής στην Προσχολική Ηλικία (ΤΕΑΠΗ)</a:t>
            </a:r>
            <a:endParaRPr lang="en-US" sz="2800" dirty="0" smtClean="0"/>
          </a:p>
          <a:p>
            <a:pPr fontAlgn="auto">
              <a:spcAft>
                <a:spcPts val="0"/>
              </a:spcAft>
              <a:defRPr/>
            </a:pPr>
            <a:endParaRPr lang="el-GR" sz="2800" dirty="0" smtClean="0"/>
          </a:p>
        </p:txBody>
      </p:sp>
    </p:spTree>
    <p:custDataLst>
      <p:tags r:id="rId1"/>
    </p:custDataLst>
    <p:extLst>
      <p:ext uri="{BB962C8B-B14F-4D97-AF65-F5344CB8AC3E}">
        <p14:creationId xmlns:p14="http://schemas.microsoft.com/office/powerpoint/2010/main" val="27146776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fontScale="90000"/>
          </a:bodyPr>
          <a:lstStyle/>
          <a:p>
            <a:r>
              <a:rPr lang="el-GR" dirty="0"/>
              <a:t>Σημείωμα Ιστορικού </a:t>
            </a:r>
            <a:r>
              <a:rPr lang="el-GR" dirty="0" smtClean="0"/>
              <a:t>Εκδόσεων</a:t>
            </a:r>
            <a:r>
              <a:rPr lang="en-US" dirty="0" smtClean="0"/>
              <a:t> </a:t>
            </a:r>
            <a:r>
              <a:rPr lang="el-GR" dirty="0" smtClean="0"/>
              <a:t>Έργου</a:t>
            </a:r>
            <a:endParaRPr lang="el-GR" dirty="0"/>
          </a:p>
        </p:txBody>
      </p:sp>
      <p:sp>
        <p:nvSpPr>
          <p:cNvPr id="5" name="Content Placeholder 4"/>
          <p:cNvSpPr>
            <a:spLocks noGrp="1"/>
          </p:cNvSpPr>
          <p:nvPr>
            <p:ph idx="1"/>
          </p:nvPr>
        </p:nvSpPr>
        <p:spPr/>
        <p:txBody>
          <a:bodyPr>
            <a:normAutofit/>
          </a:bodyPr>
          <a:lstStyle/>
          <a:p>
            <a:pPr marL="0" indent="0">
              <a:buNone/>
            </a:pPr>
            <a:r>
              <a:rPr lang="el-GR" sz="2000" dirty="0" smtClean="0"/>
              <a:t>Το </a:t>
            </a:r>
            <a:r>
              <a:rPr lang="el-GR" sz="2000" dirty="0"/>
              <a:t>παρόν έργο αποτελεί την έκδοση </a:t>
            </a:r>
            <a:r>
              <a:rPr lang="el-GR" sz="2000" dirty="0" smtClean="0"/>
              <a:t>1.0.  </a:t>
            </a:r>
            <a:endParaRPr lang="el-GR" sz="2000" dirty="0"/>
          </a:p>
        </p:txBody>
      </p:sp>
    </p:spTree>
    <p:extLst>
      <p:ext uri="{BB962C8B-B14F-4D97-AF65-F5344CB8AC3E}">
        <p14:creationId xmlns:p14="http://schemas.microsoft.com/office/powerpoint/2010/main" val="9936981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1"/>
          <p:cNvSpPr>
            <a:spLocks noGrp="1"/>
          </p:cNvSpPr>
          <p:nvPr>
            <p:ph type="title"/>
          </p:nvPr>
        </p:nvSpPr>
        <p:spPr/>
        <p:txBody>
          <a:bodyPr/>
          <a:lstStyle/>
          <a:p>
            <a:r>
              <a:rPr lang="el-GR" altLang="en-US" smtClean="0"/>
              <a:t>Σημείωμα Αναφοράς</a:t>
            </a:r>
          </a:p>
        </p:txBody>
      </p:sp>
      <p:sp>
        <p:nvSpPr>
          <p:cNvPr id="3" name="Content Placeholder 2"/>
          <p:cNvSpPr>
            <a:spLocks noGrp="1"/>
          </p:cNvSpPr>
          <p:nvPr>
            <p:ph idx="1"/>
          </p:nvPr>
        </p:nvSpPr>
        <p:spPr>
          <a:xfrm>
            <a:off x="463550" y="1557338"/>
            <a:ext cx="8229600" cy="4525962"/>
          </a:xfrm>
        </p:spPr>
        <p:txBody>
          <a:bodyPr rtlCol="0">
            <a:normAutofit/>
          </a:bodyPr>
          <a:lstStyle/>
          <a:p>
            <a:pPr marL="0" indent="0">
              <a:buNone/>
              <a:defRPr/>
            </a:pPr>
            <a:r>
              <a:rPr lang="el-GR" sz="2000" dirty="0" err="1" smtClean="0"/>
              <a:t>Copyright</a:t>
            </a:r>
            <a:r>
              <a:rPr lang="el-GR" sz="2000" dirty="0" smtClean="0"/>
              <a:t> </a:t>
            </a:r>
            <a:r>
              <a:rPr lang="el-GR" sz="2000" dirty="0" err="1" smtClean="0"/>
              <a:t>Εθνικόν</a:t>
            </a:r>
            <a:r>
              <a:rPr lang="el-GR" sz="2000" dirty="0" smtClean="0"/>
              <a:t> και </a:t>
            </a:r>
            <a:r>
              <a:rPr lang="el-GR" sz="2000" dirty="0" err="1" smtClean="0"/>
              <a:t>Καποδιστριακόν</a:t>
            </a:r>
            <a:r>
              <a:rPr lang="el-GR" sz="2000" dirty="0" smtClean="0"/>
              <a:t> Πανεπιστήμιον Αθηνών</a:t>
            </a:r>
            <a:r>
              <a:rPr lang="en-US" sz="2000" dirty="0" smtClean="0"/>
              <a:t>, </a:t>
            </a:r>
            <a:r>
              <a:rPr lang="el-GR" sz="2000" dirty="0" smtClean="0"/>
              <a:t>Αγγελική </a:t>
            </a:r>
            <a:r>
              <a:rPr lang="el-GR" sz="2000" dirty="0" err="1" smtClean="0"/>
              <a:t>Γιαννικοπούλου</a:t>
            </a:r>
            <a:r>
              <a:rPr lang="el-GR" sz="2000" dirty="0" smtClean="0"/>
              <a:t> 2015. </a:t>
            </a:r>
            <a:r>
              <a:rPr lang="el-GR" altLang="en-US" sz="2000" dirty="0"/>
              <a:t>Σταυρούλα</a:t>
            </a:r>
            <a:r>
              <a:rPr lang="en-US" altLang="en-US" sz="2000" dirty="0"/>
              <a:t> </a:t>
            </a:r>
            <a:r>
              <a:rPr lang="el-GR" altLang="en-US" sz="2000" dirty="0" err="1" smtClean="0"/>
              <a:t>Παλάτου</a:t>
            </a:r>
            <a:r>
              <a:rPr lang="el-GR" altLang="en-US" sz="2000" dirty="0" smtClean="0"/>
              <a:t>, </a:t>
            </a:r>
            <a:r>
              <a:rPr lang="el-GR" sz="2000" dirty="0" smtClean="0"/>
              <a:t>Αγγελική </a:t>
            </a:r>
            <a:r>
              <a:rPr lang="el-GR" sz="2000" dirty="0" err="1" smtClean="0"/>
              <a:t>Γιαννικοπούλου</a:t>
            </a:r>
            <a:r>
              <a:rPr lang="el-GR" sz="2000" dirty="0" smtClean="0"/>
              <a:t>. «Το Εικονογραφημένο Βιβλίο στην Προσχολική Εκπαίδευση</a:t>
            </a:r>
            <a:r>
              <a:rPr lang="en-US" sz="2000" dirty="0" smtClean="0"/>
              <a:t>. </a:t>
            </a:r>
            <a:r>
              <a:rPr lang="el-GR" sz="2000" dirty="0" smtClean="0"/>
              <a:t>Μορφή Γραπτού Κειμένου.</a:t>
            </a:r>
            <a:r>
              <a:rPr lang="en-US" sz="2000" dirty="0" smtClean="0"/>
              <a:t> </a:t>
            </a:r>
            <a:r>
              <a:rPr lang="el-GR" sz="2000" dirty="0" smtClean="0"/>
              <a:t>Ποιος έκανε πιπί στο Μισισιπή;». Έκδοση: 1.0. Αθήνα 2015</a:t>
            </a:r>
            <a:r>
              <a:rPr lang="el-GR" sz="2000" dirty="0"/>
              <a:t>. Διαθέσιμο από τη δικτυακή διεύθυνση: </a:t>
            </a:r>
            <a:r>
              <a:rPr lang="en-GB" sz="2000" dirty="0">
                <a:hlinkClick r:id="rId3" tooltip="Ανοιχτό Μάθημα: Το Εικονογραφημένο Βιβλίο στην Προσχολική Εκπαίδευση"/>
              </a:rPr>
              <a:t>http://opencourses.uoa.gr/courses/ECD5/</a:t>
            </a:r>
            <a:r>
              <a:rPr lang="el-GR" sz="2000" dirty="0" smtClean="0"/>
              <a:t>.</a:t>
            </a:r>
          </a:p>
          <a:p>
            <a:pPr fontAlgn="auto">
              <a:spcAft>
                <a:spcPts val="0"/>
              </a:spcAft>
              <a:defRPr/>
            </a:pPr>
            <a:endParaRPr lang="el-GR" sz="2000" dirty="0"/>
          </a:p>
        </p:txBody>
      </p:sp>
    </p:spTree>
    <p:extLst>
      <p:ext uri="{BB962C8B-B14F-4D97-AF65-F5344CB8AC3E}">
        <p14:creationId xmlns:p14="http://schemas.microsoft.com/office/powerpoint/2010/main" val="10292229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1"/>
          <p:cNvSpPr>
            <a:spLocks noGrp="1"/>
          </p:cNvSpPr>
          <p:nvPr>
            <p:ph type="title"/>
          </p:nvPr>
        </p:nvSpPr>
        <p:spPr>
          <a:xfrm>
            <a:off x="457200" y="-161925"/>
            <a:ext cx="8229600" cy="1143000"/>
          </a:xfrm>
        </p:spPr>
        <p:txBody>
          <a:bodyPr/>
          <a:lstStyle/>
          <a:p>
            <a:r>
              <a:rPr lang="el-GR" altLang="en-US" smtClean="0"/>
              <a:t>Σημείωμα Αδειοδότησης</a:t>
            </a:r>
          </a:p>
        </p:txBody>
      </p:sp>
      <p:sp>
        <p:nvSpPr>
          <p:cNvPr id="34819" name="Content Placeholder 2"/>
          <p:cNvSpPr>
            <a:spLocks noGrp="1"/>
          </p:cNvSpPr>
          <p:nvPr>
            <p:ph idx="1"/>
          </p:nvPr>
        </p:nvSpPr>
        <p:spPr>
          <a:xfrm>
            <a:off x="107950" y="765175"/>
            <a:ext cx="8928100" cy="1439863"/>
          </a:xfrm>
        </p:spPr>
        <p:txBody>
          <a:bodyPr>
            <a:normAutofit fontScale="92500" lnSpcReduction="10000"/>
          </a:bodyPr>
          <a:lstStyle/>
          <a:p>
            <a:pPr marL="0" indent="0">
              <a:buFont typeface="Arial" panose="020B0604020202020204" pitchFamily="34" charset="0"/>
              <a:buNone/>
            </a:pPr>
            <a:r>
              <a:rPr lang="el-GR" altLang="en-US" sz="2000" smtClean="0"/>
              <a:t>Το παρόν υλικό διατίθεται με τους όρους της άδειας χρήσης Creative Commons Αναφορά, Μη Εμπορική Χρήση Παρόμοια Διανομή 4.0 [1] ή μεταγενέστερη, Διεθνής Έκδοση. Εξαιρούνται τα αυτοτελή έργα τρίτων π.χ. φωτογραφίες, διαγράμματα κ.λπ.,  τα οποία εμπεριέχονται σε αυτό και τα οποία αναφέρονται μαζί με τους όρους χρήσης τους στο «Σημείωμα Χρήσης Έργων Τρίτων».                     </a:t>
            </a:r>
          </a:p>
          <a:p>
            <a:pPr marL="0" indent="0">
              <a:buFont typeface="Arial" panose="020B0604020202020204" pitchFamily="34" charset="0"/>
              <a:buNone/>
            </a:pPr>
            <a:endParaRPr lang="el-GR" altLang="en-US" sz="2000" smtClean="0"/>
          </a:p>
        </p:txBody>
      </p:sp>
      <p:pic>
        <p:nvPicPr>
          <p:cNvPr id="34820" name="Picture 22" descr="Λογότυπο για Άδειες χρήσης Creative Commons BY-NC-ND">
            <a:hlinkClick r:id="rId4"/>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748088" y="2420938"/>
            <a:ext cx="1647825"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p:cNvSpPr txBox="1"/>
          <p:nvPr/>
        </p:nvSpPr>
        <p:spPr>
          <a:xfrm>
            <a:off x="107950" y="2924175"/>
            <a:ext cx="9036050" cy="3457575"/>
          </a:xfrm>
          <a:prstGeom prst="rect">
            <a:avLst/>
          </a:prstGeom>
        </p:spPr>
        <p:txBody>
          <a:bodyPr anchor="ctr">
            <a:normAutofit/>
          </a:bodyPr>
          <a:lstStyle/>
          <a:p>
            <a:pPr eaLnBrk="1" fontAlgn="auto" hangingPunct="1">
              <a:spcBef>
                <a:spcPts val="0"/>
              </a:spcBef>
              <a:spcAft>
                <a:spcPts val="0"/>
              </a:spcAft>
              <a:defRPr/>
            </a:pPr>
            <a:r>
              <a:rPr lang="el-GR" dirty="0">
                <a:latin typeface="+mn-lt"/>
              </a:rPr>
              <a:t>[1] http://creativecommons.org/licenses/by-nc-sa/4.0/ </a:t>
            </a:r>
            <a:endParaRPr lang="en-US" dirty="0">
              <a:latin typeface="+mn-lt"/>
            </a:endParaRPr>
          </a:p>
          <a:p>
            <a:pPr eaLnBrk="1" fontAlgn="auto" hangingPunct="1">
              <a:spcBef>
                <a:spcPts val="0"/>
              </a:spcBef>
              <a:spcAft>
                <a:spcPts val="0"/>
              </a:spcAft>
              <a:defRPr/>
            </a:pPr>
            <a:endParaRPr lang="el-GR" dirty="0">
              <a:latin typeface="+mn-lt"/>
            </a:endParaRPr>
          </a:p>
          <a:p>
            <a:pPr eaLnBrk="1" fontAlgn="auto" hangingPunct="1">
              <a:spcBef>
                <a:spcPts val="0"/>
              </a:spcBef>
              <a:spcAft>
                <a:spcPts val="0"/>
              </a:spcAft>
              <a:defRPr/>
            </a:pPr>
            <a:r>
              <a:rPr lang="el-GR" dirty="0">
                <a:latin typeface="+mn-lt"/>
              </a:rPr>
              <a:t>Ως </a:t>
            </a:r>
            <a:r>
              <a:rPr lang="el-GR" b="1" dirty="0">
                <a:latin typeface="+mn-lt"/>
              </a:rPr>
              <a:t>Μη Εμπορική</a:t>
            </a:r>
            <a:r>
              <a:rPr lang="el-GR" dirty="0">
                <a:latin typeface="+mn-lt"/>
              </a:rPr>
              <a:t> ορίζεται η χρήση:</a:t>
            </a:r>
          </a:p>
          <a:p>
            <a:pPr marL="342900" indent="-342900" eaLnBrk="1" fontAlgn="auto" hangingPunct="1">
              <a:spcBef>
                <a:spcPts val="0"/>
              </a:spcBef>
              <a:spcAft>
                <a:spcPts val="0"/>
              </a:spcAft>
              <a:buFont typeface="Arial" panose="020B0604020202020204" pitchFamily="34" charset="0"/>
              <a:buChar char="•"/>
              <a:defRPr/>
            </a:pPr>
            <a:r>
              <a:rPr lang="el-GR" dirty="0">
                <a:latin typeface="+mn-lt"/>
              </a:rPr>
              <a:t>που δεν περιλαμβάνει άμεσο ή έμμεσο οικονομικό όφελος από τη χρήση του έργου, για τον διανομέα του έργου και </a:t>
            </a:r>
            <a:r>
              <a:rPr lang="el-GR" dirty="0" err="1">
                <a:latin typeface="+mn-lt"/>
              </a:rPr>
              <a:t>αδειοδόχο</a:t>
            </a:r>
            <a:r>
              <a:rPr lang="el-GR" dirty="0">
                <a:latin typeface="+mn-lt"/>
              </a:rPr>
              <a:t>.</a:t>
            </a:r>
          </a:p>
          <a:p>
            <a:pPr marL="342900" indent="-342900" eaLnBrk="1" fontAlgn="auto" hangingPunct="1">
              <a:spcBef>
                <a:spcPts val="0"/>
              </a:spcBef>
              <a:spcAft>
                <a:spcPts val="0"/>
              </a:spcAft>
              <a:buFont typeface="Arial" panose="020B0604020202020204" pitchFamily="34" charset="0"/>
              <a:buChar char="•"/>
              <a:defRPr/>
            </a:pPr>
            <a:r>
              <a:rPr lang="el-GR" dirty="0">
                <a:latin typeface="+mn-lt"/>
              </a:rPr>
              <a:t>που</a:t>
            </a:r>
            <a:r>
              <a:rPr lang="en-GB" dirty="0">
                <a:latin typeface="+mn-lt"/>
              </a:rPr>
              <a:t> </a:t>
            </a:r>
            <a:r>
              <a:rPr lang="el-GR" dirty="0">
                <a:latin typeface="+mn-lt"/>
              </a:rPr>
              <a:t>δεν περιλαμβάνει οικονομική συναλλαγή ως προϋπόθεση για τη χρήση ή πρόσβαση στο έργο.</a:t>
            </a:r>
          </a:p>
          <a:p>
            <a:pPr marL="342900" indent="-342900" eaLnBrk="1" fontAlgn="auto" hangingPunct="1">
              <a:spcBef>
                <a:spcPts val="0"/>
              </a:spcBef>
              <a:spcAft>
                <a:spcPts val="0"/>
              </a:spcAft>
              <a:buFont typeface="Arial" panose="020B0604020202020204" pitchFamily="34" charset="0"/>
              <a:buChar char="•"/>
              <a:defRPr/>
            </a:pPr>
            <a:r>
              <a:rPr lang="el-GR" dirty="0">
                <a:latin typeface="+mn-lt"/>
              </a:rPr>
              <a:t>που</a:t>
            </a:r>
            <a:r>
              <a:rPr lang="en-GB" dirty="0">
                <a:latin typeface="+mn-lt"/>
              </a:rPr>
              <a:t> </a:t>
            </a:r>
            <a:r>
              <a:rPr lang="el-GR" dirty="0">
                <a:latin typeface="+mn-lt"/>
              </a:rPr>
              <a:t>δεν προσπορίζει στον διανομέα του έργου και</a:t>
            </a:r>
            <a:r>
              <a:rPr lang="en-GB" dirty="0">
                <a:latin typeface="+mn-lt"/>
              </a:rPr>
              <a:t> </a:t>
            </a:r>
            <a:r>
              <a:rPr lang="el-GR" dirty="0" err="1">
                <a:latin typeface="+mn-lt"/>
              </a:rPr>
              <a:t>αδειοδόχο</a:t>
            </a:r>
            <a:r>
              <a:rPr lang="en-GB" dirty="0">
                <a:latin typeface="+mn-lt"/>
              </a:rPr>
              <a:t> </a:t>
            </a:r>
            <a:r>
              <a:rPr lang="el-GR" dirty="0">
                <a:latin typeface="+mn-lt"/>
              </a:rPr>
              <a:t>έμμεσο οικονομικό όφελος (π.χ. διαφημίσεις) από την προβολή του έργου σε διαδικτυακό τόπο.</a:t>
            </a:r>
            <a:endParaRPr lang="en-US" dirty="0">
              <a:latin typeface="+mn-lt"/>
            </a:endParaRPr>
          </a:p>
          <a:p>
            <a:pPr marL="342900" indent="-342900" eaLnBrk="1" fontAlgn="auto" hangingPunct="1">
              <a:spcBef>
                <a:spcPts val="0"/>
              </a:spcBef>
              <a:spcAft>
                <a:spcPts val="0"/>
              </a:spcAft>
              <a:buFont typeface="Arial" panose="020B0604020202020204" pitchFamily="34" charset="0"/>
              <a:buChar char="•"/>
              <a:defRPr/>
            </a:pPr>
            <a:endParaRPr lang="el-GR" dirty="0">
              <a:latin typeface="+mn-lt"/>
            </a:endParaRPr>
          </a:p>
          <a:p>
            <a:pPr eaLnBrk="1" fontAlgn="auto" hangingPunct="1">
              <a:spcBef>
                <a:spcPts val="0"/>
              </a:spcBef>
              <a:spcAft>
                <a:spcPts val="0"/>
              </a:spcAft>
              <a:defRPr/>
            </a:pPr>
            <a:r>
              <a:rPr lang="el-GR" dirty="0">
                <a:latin typeface="+mn-lt"/>
              </a:rPr>
              <a:t>Ο δικαιούχος μπορεί να παρέχει στον </a:t>
            </a:r>
            <a:r>
              <a:rPr lang="el-GR" dirty="0" err="1">
                <a:latin typeface="+mn-lt"/>
              </a:rPr>
              <a:t>αδειοδόχο</a:t>
            </a:r>
            <a:r>
              <a:rPr lang="el-GR" dirty="0">
                <a:latin typeface="+mn-lt"/>
              </a:rPr>
              <a:t> ξεχωριστή άδεια να χρησιμοποιεί το έργο για εμπορική χρήση, εφόσον αυτό του ζητηθεί.</a:t>
            </a:r>
          </a:p>
        </p:txBody>
      </p:sp>
    </p:spTree>
    <p:custDataLst>
      <p:tags r:id="rId1"/>
    </p:custDataLst>
    <p:extLst>
      <p:ext uri="{BB962C8B-B14F-4D97-AF65-F5344CB8AC3E}">
        <p14:creationId xmlns:p14="http://schemas.microsoft.com/office/powerpoint/2010/main" val="180869769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a:t>Διατήρηση </a:t>
            </a:r>
            <a:r>
              <a:rPr lang="el-GR" dirty="0" smtClean="0"/>
              <a:t>Σημειωμάτων</a:t>
            </a:r>
            <a:endParaRPr lang="el-GR" dirty="0"/>
          </a:p>
        </p:txBody>
      </p:sp>
      <p:sp>
        <p:nvSpPr>
          <p:cNvPr id="3" name="Content Placeholder 2"/>
          <p:cNvSpPr>
            <a:spLocks noGrp="1"/>
          </p:cNvSpPr>
          <p:nvPr>
            <p:ph idx="1"/>
          </p:nvPr>
        </p:nvSpPr>
        <p:spPr/>
        <p:txBody>
          <a:bodyPr>
            <a:normAutofit/>
          </a:bodyPr>
          <a:lstStyle/>
          <a:p>
            <a:pPr marL="0" indent="0">
              <a:buNone/>
            </a:pPr>
            <a:r>
              <a:rPr lang="el-GR" sz="2400" dirty="0" smtClean="0"/>
              <a:t>Οποιαδήποτε </a:t>
            </a:r>
            <a:r>
              <a:rPr lang="el-GR" sz="2400" dirty="0"/>
              <a:t>αναπαραγωγή ή διασκευή του υλικού θα πρέπει να συμπεριλαμβάνει:</a:t>
            </a:r>
          </a:p>
          <a:p>
            <a:pPr lvl="1">
              <a:buFont typeface="Wingdings" panose="05000000000000000000" pitchFamily="2" charset="2"/>
              <a:buChar char="§"/>
            </a:pPr>
            <a:r>
              <a:rPr lang="el-GR" sz="2000" dirty="0" smtClean="0"/>
              <a:t>το Σημείωμα Αν</a:t>
            </a:r>
            <a:r>
              <a:rPr lang="en-US" sz="2000" dirty="0" smtClean="0"/>
              <a:t>α</a:t>
            </a:r>
            <a:r>
              <a:rPr lang="el-GR" sz="2000" dirty="0" smtClean="0"/>
              <a:t>φοράς,</a:t>
            </a:r>
            <a:endParaRPr lang="el-GR" sz="2000" dirty="0"/>
          </a:p>
          <a:p>
            <a:pPr lvl="1">
              <a:buFont typeface="Wingdings" panose="05000000000000000000" pitchFamily="2" charset="2"/>
              <a:buChar char="§"/>
            </a:pPr>
            <a:r>
              <a:rPr lang="el-GR" sz="2000" dirty="0"/>
              <a:t>τ</a:t>
            </a:r>
            <a:r>
              <a:rPr lang="el-GR" sz="2000" dirty="0" smtClean="0"/>
              <a:t>ο Σημείωμα </a:t>
            </a:r>
            <a:r>
              <a:rPr lang="el-GR" sz="2000" dirty="0" err="1" smtClean="0"/>
              <a:t>Αδειοδότησης</a:t>
            </a:r>
            <a:r>
              <a:rPr lang="el-GR" sz="2000" dirty="0" smtClean="0"/>
              <a:t>,</a:t>
            </a:r>
            <a:endParaRPr lang="el-GR" sz="2000" dirty="0"/>
          </a:p>
          <a:p>
            <a:pPr lvl="1">
              <a:buFont typeface="Wingdings" panose="05000000000000000000" pitchFamily="2" charset="2"/>
              <a:buChar char="§"/>
            </a:pPr>
            <a:r>
              <a:rPr lang="el-GR" sz="2000" dirty="0" smtClean="0"/>
              <a:t>τη δήλωση Διατήρησης Σημειωμάτων,</a:t>
            </a:r>
            <a:endParaRPr lang="el-GR" sz="2000" dirty="0"/>
          </a:p>
          <a:p>
            <a:pPr lvl="1">
              <a:buFont typeface="Wingdings" panose="05000000000000000000" pitchFamily="2" charset="2"/>
              <a:buChar char="§"/>
            </a:pPr>
            <a:r>
              <a:rPr lang="el-GR" sz="2000" dirty="0"/>
              <a:t>τ</a:t>
            </a:r>
            <a:r>
              <a:rPr lang="el-GR" sz="2000" dirty="0" smtClean="0"/>
              <a:t>ο Σημείωμα Χρήσης Έργων Τρίτων </a:t>
            </a:r>
            <a:r>
              <a:rPr lang="el-GR" sz="2000" dirty="0"/>
              <a:t>(εφόσον υπάρχει</a:t>
            </a:r>
            <a:r>
              <a:rPr lang="el-GR" sz="2000" dirty="0" smtClean="0"/>
              <a:t>),</a:t>
            </a:r>
            <a:endParaRPr lang="el-GR" sz="2000" dirty="0"/>
          </a:p>
          <a:p>
            <a:pPr marL="0" indent="0">
              <a:buNone/>
            </a:pPr>
            <a:r>
              <a:rPr lang="el-GR" sz="2400" dirty="0"/>
              <a:t>μαζί με τους </a:t>
            </a:r>
            <a:r>
              <a:rPr lang="el-GR" sz="2400" dirty="0" smtClean="0"/>
              <a:t>συνοδευτικούς </a:t>
            </a:r>
            <a:r>
              <a:rPr lang="el-GR" sz="2400" dirty="0" err="1" smtClean="0"/>
              <a:t>υπερσυνδέσμους</a:t>
            </a:r>
            <a:r>
              <a:rPr lang="el-GR" sz="2400" dirty="0"/>
              <a:t>.</a:t>
            </a:r>
          </a:p>
          <a:p>
            <a:endParaRPr lang="el-GR" sz="2000" dirty="0"/>
          </a:p>
        </p:txBody>
      </p:sp>
    </p:spTree>
    <p:extLst>
      <p:ext uri="{BB962C8B-B14F-4D97-AF65-F5344CB8AC3E}">
        <p14:creationId xmlns:p14="http://schemas.microsoft.com/office/powerpoint/2010/main" val="401750313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l-GR" dirty="0"/>
              <a:t>Σημείωμα Χρήσης Έργων </a:t>
            </a:r>
            <a:r>
              <a:rPr lang="el-GR" dirty="0" smtClean="0"/>
              <a:t>Τρίτων</a:t>
            </a:r>
            <a:endParaRPr lang="el-GR" dirty="0"/>
          </a:p>
        </p:txBody>
      </p:sp>
      <p:sp>
        <p:nvSpPr>
          <p:cNvPr id="3" name="Content Placeholder 2"/>
          <p:cNvSpPr>
            <a:spLocks noGrp="1"/>
          </p:cNvSpPr>
          <p:nvPr>
            <p:ph idx="1"/>
          </p:nvPr>
        </p:nvSpPr>
        <p:spPr/>
        <p:txBody>
          <a:bodyPr>
            <a:noAutofit/>
          </a:bodyPr>
          <a:lstStyle/>
          <a:p>
            <a:pPr marL="0" indent="0">
              <a:buNone/>
            </a:pPr>
            <a:r>
              <a:rPr lang="el-GR" sz="2000" dirty="0" smtClean="0"/>
              <a:t>Το </a:t>
            </a:r>
            <a:r>
              <a:rPr lang="el-GR" sz="2000" dirty="0"/>
              <a:t>Έργο αυτό κάνει χρήση των ακόλουθων έργων:</a:t>
            </a:r>
          </a:p>
          <a:p>
            <a:pPr marL="0" indent="0">
              <a:buNone/>
            </a:pPr>
            <a:r>
              <a:rPr lang="el-GR" sz="2000" dirty="0"/>
              <a:t>Εικόνα 1, 2: Εξώφυλλο και ενδεικτικές σελίδες του βιβλίου </a:t>
            </a:r>
            <a:r>
              <a:rPr lang="el-GR" sz="2000" dirty="0" smtClean="0"/>
              <a:t>«</a:t>
            </a:r>
            <a:r>
              <a:rPr lang="el-GR" sz="2000" dirty="0" smtClean="0">
                <a:hlinkClick r:id="rId3"/>
              </a:rPr>
              <a:t>Ποιος </a:t>
            </a:r>
            <a:r>
              <a:rPr lang="el-GR" sz="2000" dirty="0">
                <a:hlinkClick r:id="rId3"/>
              </a:rPr>
              <a:t>έκανε πιπί στο Μισισιπή</a:t>
            </a:r>
            <a:r>
              <a:rPr lang="el-GR" sz="2000" dirty="0" smtClean="0">
                <a:hlinkClick r:id="rId3"/>
              </a:rPr>
              <a:t>;</a:t>
            </a:r>
            <a:r>
              <a:rPr lang="el-GR" sz="2000" dirty="0" smtClean="0"/>
              <a:t>» /</a:t>
            </a:r>
            <a:r>
              <a:rPr lang="el-GR" sz="2000" dirty="0"/>
              <a:t> Ευγένιος Τριβιζάς · εικονογράφηση Κέλλυ Κόβο - Ματαθιά. - 1η </a:t>
            </a:r>
            <a:r>
              <a:rPr lang="el-GR" sz="2000" dirty="0" err="1"/>
              <a:t>έκδ</a:t>
            </a:r>
            <a:r>
              <a:rPr lang="el-GR" sz="2000" dirty="0"/>
              <a:t>. - Αθήνα : Ελληνικά Γράμματα, 1997.</a:t>
            </a:r>
            <a:endParaRPr lang="el-GR" altLang="en-US" sz="2000" dirty="0"/>
          </a:p>
        </p:txBody>
      </p:sp>
    </p:spTree>
    <p:extLst>
      <p:ext uri="{BB962C8B-B14F-4D97-AF65-F5344CB8AC3E}">
        <p14:creationId xmlns:p14="http://schemas.microsoft.com/office/powerpoint/2010/main" val="235304592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Τίτλος 3"/>
          <p:cNvSpPr>
            <a:spLocks noGrp="1"/>
          </p:cNvSpPr>
          <p:nvPr>
            <p:ph type="title"/>
          </p:nvPr>
        </p:nvSpPr>
        <p:spPr/>
        <p:txBody>
          <a:bodyPr/>
          <a:lstStyle/>
          <a:p>
            <a:r>
              <a:rPr lang="el-GR" altLang="en-US" dirty="0" smtClean="0"/>
              <a:t>Διδακτική Πρακτική</a:t>
            </a:r>
            <a:endParaRPr lang="en-GB" altLang="en-US" dirty="0" smtClean="0"/>
          </a:p>
        </p:txBody>
      </p:sp>
      <p:sp>
        <p:nvSpPr>
          <p:cNvPr id="12291" name="Θέση περιεχομένου 6"/>
          <p:cNvSpPr>
            <a:spLocks noGrp="1"/>
          </p:cNvSpPr>
          <p:nvPr>
            <p:ph sz="half" idx="1"/>
          </p:nvPr>
        </p:nvSpPr>
        <p:spPr>
          <a:xfrm>
            <a:off x="457200" y="1600200"/>
            <a:ext cx="3898900" cy="4525963"/>
          </a:xfrm>
        </p:spPr>
        <p:txBody>
          <a:bodyPr/>
          <a:lstStyle/>
          <a:p>
            <a:pPr marL="0" indent="0">
              <a:buFont typeface="Arial" charset="0"/>
              <a:buNone/>
            </a:pPr>
            <a:r>
              <a:rPr lang="el-GR" altLang="en-US" sz="2400" b="1" dirty="0"/>
              <a:t>Διδακτική </a:t>
            </a:r>
            <a:r>
              <a:rPr lang="el-GR" altLang="en-US" sz="2400" b="1" dirty="0" smtClean="0"/>
              <a:t>πρακτική</a:t>
            </a:r>
            <a:r>
              <a:rPr lang="en-GB" altLang="en-US" sz="2400" dirty="0" smtClean="0"/>
              <a:t>:</a:t>
            </a:r>
            <a:r>
              <a:rPr lang="el-GR" altLang="en-US" sz="2400" dirty="0" smtClean="0"/>
              <a:t> Σταυρούλα</a:t>
            </a:r>
            <a:r>
              <a:rPr lang="en-US" altLang="en-US" sz="2400" dirty="0" smtClean="0"/>
              <a:t> </a:t>
            </a:r>
            <a:r>
              <a:rPr lang="el-GR" altLang="en-US" sz="2400" dirty="0" err="1" smtClean="0"/>
              <a:t>Παλάτου</a:t>
            </a:r>
            <a:r>
              <a:rPr lang="el-GR" altLang="en-US" sz="2400" dirty="0" smtClean="0"/>
              <a:t>.</a:t>
            </a:r>
            <a:endParaRPr lang="el-GR" altLang="el-GR" sz="2400" dirty="0" smtClean="0"/>
          </a:p>
          <a:p>
            <a:pPr marL="0" indent="0">
              <a:spcBef>
                <a:spcPts val="1200"/>
              </a:spcBef>
              <a:buFont typeface="Arial" charset="0"/>
              <a:buNone/>
            </a:pPr>
            <a:r>
              <a:rPr lang="el-GR" altLang="en-US" sz="2400" b="1" dirty="0" smtClean="0"/>
              <a:t>Βιβλίο</a:t>
            </a:r>
            <a:r>
              <a:rPr lang="el-GR" altLang="en-US" sz="2400" dirty="0" smtClean="0"/>
              <a:t>: Τριβιζάς, Ευγένιος. </a:t>
            </a:r>
            <a:r>
              <a:rPr lang="el-GR" altLang="en-US" sz="2400" b="1" dirty="0"/>
              <a:t>Ποιος έκανε πιπί στο Μισισιπή; </a:t>
            </a:r>
            <a:r>
              <a:rPr lang="el-GR" altLang="en-US" sz="2400" dirty="0"/>
              <a:t>/ Ευγένιος Τριβιζάς · εικονογράφηση Κέλλυ Κόβο - Ματαθιά. - 1η </a:t>
            </a:r>
            <a:r>
              <a:rPr lang="el-GR" altLang="en-US" sz="2400" dirty="0" err="1"/>
              <a:t>έκδ</a:t>
            </a:r>
            <a:r>
              <a:rPr lang="el-GR" altLang="en-US" sz="2400" dirty="0"/>
              <a:t>. - Αθήνα : Ελληνικά Γράμματα, 1997.</a:t>
            </a:r>
          </a:p>
        </p:txBody>
      </p:sp>
      <p:pic>
        <p:nvPicPr>
          <p:cNvPr id="12292" name="Picture 4" descr="Εξώφυλλο βιβλίου."/>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a:xfrm>
            <a:off x="5172075" y="1993900"/>
            <a:ext cx="2990850" cy="3738563"/>
          </a:xfrm>
          <a:noFill/>
        </p:spPr>
      </p:pic>
      <p:sp>
        <p:nvSpPr>
          <p:cNvPr id="5" name="TextBox 4"/>
          <p:cNvSpPr txBox="1"/>
          <p:nvPr/>
        </p:nvSpPr>
        <p:spPr>
          <a:xfrm>
            <a:off x="4675891" y="5373216"/>
            <a:ext cx="472173" cy="360040"/>
          </a:xfrm>
          <a:prstGeom prst="rect">
            <a:avLst/>
          </a:prstGeom>
        </p:spPr>
        <p:txBody>
          <a:bodyPr vert="horz" wrap="square" lIns="91440" tIns="45720" rIns="91440" bIns="45720" rtlCol="0" anchor="ctr">
            <a:noAutofit/>
          </a:bodyPr>
          <a:lstStyle/>
          <a:p>
            <a:r>
              <a:rPr lang="el-GR" b="1" dirty="0" smtClean="0">
                <a:latin typeface="+mj-lt"/>
              </a:rPr>
              <a:t>[1]</a:t>
            </a:r>
          </a:p>
        </p:txBody>
      </p:sp>
    </p:spTree>
    <p:custDataLst>
      <p:tags r:id="rId1"/>
    </p:custDataLst>
    <p:extLst>
      <p:ext uri="{BB962C8B-B14F-4D97-AF65-F5344CB8AC3E}">
        <p14:creationId xmlns:p14="http://schemas.microsoft.com/office/powerpoint/2010/main" val="372185014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Τίτλος 1"/>
          <p:cNvSpPr>
            <a:spLocks noGrp="1"/>
          </p:cNvSpPr>
          <p:nvPr>
            <p:ph type="title"/>
          </p:nvPr>
        </p:nvSpPr>
        <p:spPr/>
        <p:txBody>
          <a:bodyPr/>
          <a:lstStyle/>
          <a:p>
            <a:r>
              <a:rPr lang="el-GR" altLang="en-US" dirty="0" smtClean="0"/>
              <a:t>Κατά την ανάγνωση (1/2)</a:t>
            </a:r>
          </a:p>
        </p:txBody>
      </p:sp>
      <p:sp>
        <p:nvSpPr>
          <p:cNvPr id="3" name="Θέση περιεχομένου 2"/>
          <p:cNvSpPr>
            <a:spLocks noGrp="1"/>
          </p:cNvSpPr>
          <p:nvPr>
            <p:ph sz="half" idx="1"/>
          </p:nvPr>
        </p:nvSpPr>
        <p:spPr/>
        <p:txBody>
          <a:bodyPr rtlCol="0">
            <a:normAutofit/>
          </a:bodyPr>
          <a:lstStyle/>
          <a:p>
            <a:pPr marL="0" indent="0" fontAlgn="auto">
              <a:spcAft>
                <a:spcPts val="0"/>
              </a:spcAft>
              <a:buFont typeface="Arial" pitchFamily="34" charset="0"/>
              <a:buNone/>
              <a:defRPr/>
            </a:pPr>
            <a:r>
              <a:rPr lang="el-GR" dirty="0"/>
              <a:t>Διαβάζοντας το βιβλίο </a:t>
            </a:r>
            <a:r>
              <a:rPr lang="el-GR" dirty="0" smtClean="0"/>
              <a:t>«</a:t>
            </a:r>
            <a:r>
              <a:rPr lang="el-GR" dirty="0"/>
              <a:t>Ποιος έκανε </a:t>
            </a:r>
            <a:r>
              <a:rPr lang="el-GR" dirty="0" err="1"/>
              <a:t>πιπί</a:t>
            </a:r>
            <a:r>
              <a:rPr lang="el-GR" dirty="0"/>
              <a:t> στο </a:t>
            </a:r>
            <a:r>
              <a:rPr lang="el-GR" dirty="0" err="1"/>
              <a:t>Μισιπιπή</a:t>
            </a:r>
            <a:r>
              <a:rPr lang="el-GR" dirty="0"/>
              <a:t>» σταθήκαμε στη σελίδα με το επιφώνημα «</a:t>
            </a:r>
            <a:r>
              <a:rPr lang="el-GR" dirty="0" err="1"/>
              <a:t>Αααα</a:t>
            </a:r>
            <a:r>
              <a:rPr lang="el-GR" dirty="0"/>
              <a:t>!!!». </a:t>
            </a:r>
          </a:p>
          <a:p>
            <a:pPr fontAlgn="auto">
              <a:spcAft>
                <a:spcPts val="0"/>
              </a:spcAft>
              <a:buFont typeface="Arial" pitchFamily="34" charset="0"/>
              <a:buChar char="•"/>
              <a:defRPr/>
            </a:pPr>
            <a:endParaRPr lang="el-GR" dirty="0"/>
          </a:p>
        </p:txBody>
      </p:sp>
      <p:pic>
        <p:nvPicPr>
          <p:cNvPr id="13316" name="Picture 5" descr="Σελίδα βιβλίου."/>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a:xfrm>
            <a:off x="4787900" y="1600200"/>
            <a:ext cx="3898900" cy="4525963"/>
          </a:xfrm>
          <a:noFill/>
        </p:spPr>
      </p:pic>
      <p:sp>
        <p:nvSpPr>
          <p:cNvPr id="5" name="TextBox 4"/>
          <p:cNvSpPr txBox="1"/>
          <p:nvPr/>
        </p:nvSpPr>
        <p:spPr>
          <a:xfrm>
            <a:off x="4283968" y="5805264"/>
            <a:ext cx="472173" cy="360040"/>
          </a:xfrm>
          <a:prstGeom prst="rect">
            <a:avLst/>
          </a:prstGeom>
        </p:spPr>
        <p:txBody>
          <a:bodyPr vert="horz" wrap="square" lIns="91440" tIns="45720" rIns="91440" bIns="45720" rtlCol="0" anchor="ctr">
            <a:noAutofit/>
          </a:bodyPr>
          <a:lstStyle/>
          <a:p>
            <a:r>
              <a:rPr lang="el-GR" b="1" dirty="0" smtClean="0">
                <a:latin typeface="+mj-lt"/>
              </a:rPr>
              <a:t>[</a:t>
            </a:r>
            <a:r>
              <a:rPr lang="en-US" b="1" dirty="0" smtClean="0">
                <a:latin typeface="+mj-lt"/>
              </a:rPr>
              <a:t>2</a:t>
            </a:r>
            <a:r>
              <a:rPr lang="el-GR" b="1" dirty="0" smtClean="0">
                <a:latin typeface="+mj-lt"/>
              </a:rPr>
              <a:t>]</a:t>
            </a:r>
          </a:p>
        </p:txBody>
      </p:sp>
    </p:spTree>
    <p:custDataLst>
      <p:tags r:id="rId1"/>
    </p:custDataLst>
    <p:extLst>
      <p:ext uri="{BB962C8B-B14F-4D97-AF65-F5344CB8AC3E}">
        <p14:creationId xmlns:p14="http://schemas.microsoft.com/office/powerpoint/2010/main" val="280058960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Τίτλος 1"/>
          <p:cNvSpPr>
            <a:spLocks noGrp="1"/>
          </p:cNvSpPr>
          <p:nvPr>
            <p:ph type="title"/>
          </p:nvPr>
        </p:nvSpPr>
        <p:spPr/>
        <p:txBody>
          <a:bodyPr/>
          <a:lstStyle/>
          <a:p>
            <a:r>
              <a:rPr lang="el-GR" altLang="en-US" dirty="0" smtClean="0"/>
              <a:t>Κατά την ανάγνωση (2/2)</a:t>
            </a:r>
          </a:p>
        </p:txBody>
      </p:sp>
      <p:sp>
        <p:nvSpPr>
          <p:cNvPr id="4" name="Θέση περιεχομένου 3"/>
          <p:cNvSpPr>
            <a:spLocks noGrp="1"/>
          </p:cNvSpPr>
          <p:nvPr>
            <p:ph sz="half" idx="2"/>
          </p:nvPr>
        </p:nvSpPr>
        <p:spPr>
          <a:xfrm>
            <a:off x="4284663" y="1600200"/>
            <a:ext cx="4402137" cy="4525963"/>
          </a:xfrm>
        </p:spPr>
        <p:txBody>
          <a:bodyPr rtlCol="0">
            <a:noAutofit/>
          </a:bodyPr>
          <a:lstStyle/>
          <a:p>
            <a:pPr fontAlgn="auto">
              <a:spcAft>
                <a:spcPts val="0"/>
              </a:spcAft>
              <a:buFont typeface="Arial" pitchFamily="34" charset="0"/>
              <a:buChar char="•"/>
              <a:defRPr/>
            </a:pPr>
            <a:r>
              <a:rPr lang="el-GR" altLang="el-GR" dirty="0"/>
              <a:t>Πότε φωνάζουμε «</a:t>
            </a:r>
            <a:r>
              <a:rPr lang="el-GR" altLang="el-GR" dirty="0" err="1"/>
              <a:t>Αααα</a:t>
            </a:r>
            <a:r>
              <a:rPr lang="el-GR" altLang="el-GR" dirty="0" smtClean="0"/>
              <a:t>!!!»;</a:t>
            </a:r>
            <a:endParaRPr lang="en-US" altLang="el-GR" dirty="0" smtClean="0"/>
          </a:p>
          <a:p>
            <a:pPr lvl="1" fontAlgn="auto">
              <a:spcAft>
                <a:spcPts val="0"/>
              </a:spcAft>
              <a:buFont typeface="Arial" pitchFamily="34" charset="0"/>
              <a:buChar char="–"/>
              <a:defRPr/>
            </a:pPr>
            <a:r>
              <a:rPr lang="el-GR" altLang="el-GR" sz="2600" dirty="0" smtClean="0"/>
              <a:t>Όταν </a:t>
            </a:r>
            <a:r>
              <a:rPr lang="el-GR" altLang="el-GR" sz="2600" dirty="0"/>
              <a:t>μαλώνουμε γιατί </a:t>
            </a:r>
            <a:r>
              <a:rPr lang="el-GR" altLang="el-GR" sz="2600" dirty="0" smtClean="0"/>
              <a:t>πονάμε.</a:t>
            </a:r>
            <a:endParaRPr lang="en-US" altLang="el-GR" sz="2600" dirty="0" smtClean="0"/>
          </a:p>
          <a:p>
            <a:pPr lvl="1" fontAlgn="auto">
              <a:spcAft>
                <a:spcPts val="0"/>
              </a:spcAft>
              <a:buFont typeface="Arial" pitchFamily="34" charset="0"/>
              <a:buChar char="–"/>
              <a:defRPr/>
            </a:pPr>
            <a:r>
              <a:rPr lang="el-GR" altLang="el-GR" sz="2600" dirty="0" smtClean="0"/>
              <a:t>Όταν </a:t>
            </a:r>
            <a:r>
              <a:rPr lang="el-GR" altLang="el-GR" sz="2600" dirty="0"/>
              <a:t>είμαστε </a:t>
            </a:r>
            <a:r>
              <a:rPr lang="el-GR" altLang="el-GR" sz="2600" dirty="0" smtClean="0"/>
              <a:t>χαρούμενοι.</a:t>
            </a:r>
            <a:endParaRPr lang="en-US" altLang="el-GR" sz="2600" dirty="0" smtClean="0"/>
          </a:p>
          <a:p>
            <a:pPr lvl="1" fontAlgn="auto">
              <a:spcAft>
                <a:spcPts val="0"/>
              </a:spcAft>
              <a:buFont typeface="Arial" pitchFamily="34" charset="0"/>
              <a:buChar char="–"/>
              <a:defRPr/>
            </a:pPr>
            <a:r>
              <a:rPr lang="el-GR" altLang="el-GR" sz="2600" dirty="0" smtClean="0"/>
              <a:t>Όταν θυμώνουμε.</a:t>
            </a:r>
            <a:endParaRPr lang="en-US" altLang="el-GR" sz="2600" dirty="0" smtClean="0"/>
          </a:p>
          <a:p>
            <a:pPr lvl="1" fontAlgn="auto">
              <a:spcAft>
                <a:spcPts val="0"/>
              </a:spcAft>
              <a:buFont typeface="Arial" pitchFamily="34" charset="0"/>
              <a:buChar char="–"/>
              <a:defRPr/>
            </a:pPr>
            <a:r>
              <a:rPr lang="el-GR" altLang="el-GR" sz="2600" dirty="0" smtClean="0"/>
              <a:t>Όταν </a:t>
            </a:r>
            <a:r>
              <a:rPr lang="el-GR" altLang="el-GR" sz="2600" dirty="0"/>
              <a:t>φοβόμαστε</a:t>
            </a:r>
            <a:r>
              <a:rPr lang="el-GR" altLang="el-GR" sz="2600" dirty="0" smtClean="0"/>
              <a:t>.</a:t>
            </a:r>
            <a:endParaRPr lang="en-US" altLang="el-GR" sz="2600" dirty="0"/>
          </a:p>
          <a:p>
            <a:pPr marL="342900" lvl="1" indent="-342900" fontAlgn="auto">
              <a:spcAft>
                <a:spcPts val="0"/>
              </a:spcAft>
              <a:buFont typeface="Arial" pitchFamily="34" charset="0"/>
              <a:buChar char="•"/>
              <a:defRPr/>
            </a:pPr>
            <a:r>
              <a:rPr lang="el-GR" altLang="el-GR" sz="2800" dirty="0"/>
              <a:t>Πείτε πώς λέτε τότε το </a:t>
            </a:r>
            <a:r>
              <a:rPr lang="el-GR" altLang="el-GR" sz="2800" dirty="0" smtClean="0"/>
              <a:t>«</a:t>
            </a:r>
            <a:r>
              <a:rPr lang="el-GR" altLang="el-GR" sz="2800" dirty="0" err="1" smtClean="0"/>
              <a:t>Αααα</a:t>
            </a:r>
            <a:r>
              <a:rPr lang="el-GR" altLang="el-GR" sz="2800" dirty="0" smtClean="0"/>
              <a:t>»!</a:t>
            </a:r>
            <a:endParaRPr lang="el-GR" altLang="el-GR" sz="2800" dirty="0"/>
          </a:p>
          <a:p>
            <a:pPr lvl="1" fontAlgn="auto">
              <a:spcAft>
                <a:spcPts val="0"/>
              </a:spcAft>
              <a:buFont typeface="Arial" pitchFamily="34" charset="0"/>
              <a:buChar char="–"/>
              <a:defRPr/>
            </a:pPr>
            <a:endParaRPr lang="el-GR" altLang="el-GR" dirty="0"/>
          </a:p>
          <a:p>
            <a:pPr fontAlgn="auto">
              <a:spcAft>
                <a:spcPts val="0"/>
              </a:spcAft>
              <a:buFont typeface="Arial" pitchFamily="34" charset="0"/>
              <a:buChar char="•"/>
              <a:defRPr/>
            </a:pPr>
            <a:endParaRPr lang="el-GR" dirty="0"/>
          </a:p>
          <a:p>
            <a:pPr fontAlgn="auto">
              <a:spcAft>
                <a:spcPts val="0"/>
              </a:spcAft>
              <a:buFont typeface="Arial" pitchFamily="34" charset="0"/>
              <a:buChar char="•"/>
              <a:defRPr/>
            </a:pPr>
            <a:endParaRPr lang="el-GR" dirty="0"/>
          </a:p>
        </p:txBody>
      </p:sp>
      <p:pic>
        <p:nvPicPr>
          <p:cNvPr id="14340" name="Picture 5" descr="Σελίδα βιβλίου."/>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a:xfrm>
            <a:off x="457200" y="1600200"/>
            <a:ext cx="3683000" cy="4525963"/>
          </a:xfrm>
          <a:noFill/>
        </p:spPr>
      </p:pic>
    </p:spTree>
    <p:extLst>
      <p:ext uri="{BB962C8B-B14F-4D97-AF65-F5344CB8AC3E}">
        <p14:creationId xmlns:p14="http://schemas.microsoft.com/office/powerpoint/2010/main" val="301736493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Τίτλος 1"/>
          <p:cNvSpPr>
            <a:spLocks noGrp="1"/>
          </p:cNvSpPr>
          <p:nvPr>
            <p:ph type="title"/>
          </p:nvPr>
        </p:nvSpPr>
        <p:spPr/>
        <p:txBody>
          <a:bodyPr/>
          <a:lstStyle/>
          <a:p>
            <a:r>
              <a:rPr lang="el-GR" altLang="en-US" smtClean="0"/>
              <a:t>Χαρούμενα και Θυμωμένα «Α»</a:t>
            </a:r>
          </a:p>
        </p:txBody>
      </p:sp>
      <p:sp>
        <p:nvSpPr>
          <p:cNvPr id="15363" name="Θέση περιεχομένου 2"/>
          <p:cNvSpPr>
            <a:spLocks noGrp="1"/>
          </p:cNvSpPr>
          <p:nvPr>
            <p:ph sz="half" idx="1"/>
          </p:nvPr>
        </p:nvSpPr>
        <p:spPr>
          <a:xfrm>
            <a:off x="457200" y="1600200"/>
            <a:ext cx="3467100" cy="4525963"/>
          </a:xfrm>
        </p:spPr>
        <p:txBody>
          <a:bodyPr/>
          <a:lstStyle/>
          <a:p>
            <a:pPr marL="0" indent="0">
              <a:buFont typeface="Arial" charset="0"/>
              <a:buNone/>
            </a:pPr>
            <a:r>
              <a:rPr lang="el-GR" altLang="el-GR" smtClean="0"/>
              <a:t>Ξεχωρίζουμε τα θυμωμένα από τα χαρούμενα Α όχι μόνο όπως ακούγονται αλλά και όπως φαίνονται γραμμένα. </a:t>
            </a:r>
            <a:endParaRPr lang="el-GR" altLang="en-US" smtClean="0"/>
          </a:p>
        </p:txBody>
      </p:sp>
      <p:pic>
        <p:nvPicPr>
          <p:cNvPr id="15364" name="Picture 7" descr="1964542_10203340935227264_1604767782_n"/>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l="6772" r="12737"/>
          <a:stretch>
            <a:fillRect/>
          </a:stretch>
        </p:blipFill>
        <p:spPr>
          <a:xfrm>
            <a:off x="4211638" y="1600200"/>
            <a:ext cx="4475162" cy="4170363"/>
          </a:xfrm>
          <a:noFill/>
        </p:spPr>
      </p:pic>
    </p:spTree>
    <p:extLst>
      <p:ext uri="{BB962C8B-B14F-4D97-AF65-F5344CB8AC3E}">
        <p14:creationId xmlns:p14="http://schemas.microsoft.com/office/powerpoint/2010/main" val="412827588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Τίτλος 1"/>
          <p:cNvSpPr>
            <a:spLocks noGrp="1"/>
          </p:cNvSpPr>
          <p:nvPr>
            <p:ph type="title"/>
          </p:nvPr>
        </p:nvSpPr>
        <p:spPr/>
        <p:txBody>
          <a:bodyPr/>
          <a:lstStyle/>
          <a:p>
            <a:r>
              <a:rPr lang="el-GR" altLang="en-US" dirty="0" smtClean="0"/>
              <a:t>Τα έργα των παιδιών (1/2)</a:t>
            </a:r>
          </a:p>
        </p:txBody>
      </p:sp>
      <p:sp>
        <p:nvSpPr>
          <p:cNvPr id="16387" name="Θέση περιεχομένου 2"/>
          <p:cNvSpPr>
            <a:spLocks noGrp="1"/>
          </p:cNvSpPr>
          <p:nvPr>
            <p:ph sz="half" idx="1"/>
          </p:nvPr>
        </p:nvSpPr>
        <p:spPr>
          <a:xfrm>
            <a:off x="457200" y="1600200"/>
            <a:ext cx="3251200" cy="4525963"/>
          </a:xfrm>
        </p:spPr>
        <p:txBody>
          <a:bodyPr/>
          <a:lstStyle/>
          <a:p>
            <a:pPr marL="0" indent="0">
              <a:buFont typeface="Arial" charset="0"/>
              <a:buNone/>
            </a:pPr>
            <a:r>
              <a:rPr lang="el-GR" altLang="en-US" smtClean="0"/>
              <a:t>Μετά ζωγραφίζουμε τα δικά μας χαρούμενα Α!</a:t>
            </a:r>
          </a:p>
        </p:txBody>
      </p:sp>
      <p:pic>
        <p:nvPicPr>
          <p:cNvPr id="16388" name="Picture 4" descr="Τα χαρούμενα Α των παιδιών!"/>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l="7141" r="9035"/>
          <a:stretch>
            <a:fillRect/>
          </a:stretch>
        </p:blipFill>
        <p:spPr>
          <a:xfrm>
            <a:off x="3851275" y="1700213"/>
            <a:ext cx="4835525" cy="4325937"/>
          </a:xfrm>
          <a:noFill/>
        </p:spPr>
      </p:pic>
    </p:spTree>
    <p:extLst>
      <p:ext uri="{BB962C8B-B14F-4D97-AF65-F5344CB8AC3E}">
        <p14:creationId xmlns:p14="http://schemas.microsoft.com/office/powerpoint/2010/main" val="157700007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Τίτλος 1"/>
          <p:cNvSpPr>
            <a:spLocks noGrp="1"/>
          </p:cNvSpPr>
          <p:nvPr>
            <p:ph type="title"/>
          </p:nvPr>
        </p:nvSpPr>
        <p:spPr/>
        <p:txBody>
          <a:bodyPr/>
          <a:lstStyle/>
          <a:p>
            <a:r>
              <a:rPr lang="el-GR" altLang="en-US" dirty="0"/>
              <a:t>Τα έργα των παιδιών </a:t>
            </a:r>
            <a:r>
              <a:rPr lang="el-GR" altLang="en-US" dirty="0" smtClean="0"/>
              <a:t>(2/2</a:t>
            </a:r>
            <a:r>
              <a:rPr lang="el-GR" altLang="en-US" dirty="0"/>
              <a:t>)</a:t>
            </a:r>
            <a:endParaRPr lang="el-GR" altLang="en-US" dirty="0" smtClean="0"/>
          </a:p>
        </p:txBody>
      </p:sp>
      <p:sp>
        <p:nvSpPr>
          <p:cNvPr id="3" name="Θέση περιεχομένου 2"/>
          <p:cNvSpPr>
            <a:spLocks noGrp="1"/>
          </p:cNvSpPr>
          <p:nvPr>
            <p:ph sz="half" idx="1"/>
          </p:nvPr>
        </p:nvSpPr>
        <p:spPr>
          <a:xfrm>
            <a:off x="457200" y="1600200"/>
            <a:ext cx="3394075" cy="4525963"/>
          </a:xfrm>
        </p:spPr>
        <p:txBody>
          <a:bodyPr rtlCol="0">
            <a:normAutofit/>
          </a:bodyPr>
          <a:lstStyle/>
          <a:p>
            <a:pPr marL="0" indent="0" fontAlgn="auto">
              <a:spcAft>
                <a:spcPts val="0"/>
              </a:spcAft>
              <a:buFont typeface="Arial" pitchFamily="34" charset="0"/>
              <a:buNone/>
              <a:defRPr/>
            </a:pPr>
            <a:r>
              <a:rPr lang="el-GR" dirty="0" smtClean="0"/>
              <a:t>Και τα </a:t>
            </a:r>
            <a:r>
              <a:rPr lang="el-GR" dirty="0"/>
              <a:t>δικά μας </a:t>
            </a:r>
            <a:r>
              <a:rPr lang="el-GR" dirty="0" smtClean="0"/>
              <a:t>θυμωμένα Α</a:t>
            </a:r>
            <a:r>
              <a:rPr lang="el-GR" dirty="0"/>
              <a:t>!</a:t>
            </a:r>
          </a:p>
          <a:p>
            <a:pPr fontAlgn="auto">
              <a:spcAft>
                <a:spcPts val="0"/>
              </a:spcAft>
              <a:buFont typeface="Arial" pitchFamily="34" charset="0"/>
              <a:buChar char="•"/>
              <a:defRPr/>
            </a:pPr>
            <a:endParaRPr lang="el-GR" dirty="0"/>
          </a:p>
        </p:txBody>
      </p:sp>
      <p:pic>
        <p:nvPicPr>
          <p:cNvPr id="17412" name="Picture 5" descr="Τα λυπημένα Α των παιδιών!"/>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l="10594" r="14520"/>
          <a:stretch>
            <a:fillRect/>
          </a:stretch>
        </p:blipFill>
        <p:spPr>
          <a:xfrm>
            <a:off x="3779838" y="1700213"/>
            <a:ext cx="4321175" cy="4325937"/>
          </a:xfrm>
          <a:noFill/>
        </p:spPr>
      </p:pic>
    </p:spTree>
    <p:extLst>
      <p:ext uri="{BB962C8B-B14F-4D97-AF65-F5344CB8AC3E}">
        <p14:creationId xmlns:p14="http://schemas.microsoft.com/office/powerpoint/2010/main" val="71718163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Χρηματοδότηση</a:t>
            </a:r>
            <a:endParaRPr lang="el-GR" dirty="0"/>
          </a:p>
        </p:txBody>
      </p:sp>
      <p:sp>
        <p:nvSpPr>
          <p:cNvPr id="3" name="Content Placeholder 2"/>
          <p:cNvSpPr>
            <a:spLocks noGrp="1"/>
          </p:cNvSpPr>
          <p:nvPr>
            <p:ph idx="1"/>
          </p:nvPr>
        </p:nvSpPr>
        <p:spPr>
          <a:xfrm>
            <a:off x="457200" y="1340768"/>
            <a:ext cx="8229600" cy="4525963"/>
          </a:xfrm>
        </p:spPr>
        <p:txBody>
          <a:bodyPr>
            <a:normAutofit/>
          </a:bodyPr>
          <a:lstStyle/>
          <a:p>
            <a:r>
              <a:rPr lang="el-GR" sz="2000" dirty="0" smtClean="0"/>
              <a:t>Το παρόν εκπαιδευτικό υλικό έχει αναπτυχθεί στο πλαίσιο του εκπαιδευτικού έργου του διδάσκοντα.</a:t>
            </a:r>
            <a:endParaRPr lang="en-US" sz="2000" dirty="0" smtClean="0"/>
          </a:p>
          <a:p>
            <a:r>
              <a:rPr lang="el-GR" sz="2000" dirty="0" smtClean="0"/>
              <a:t>Το έργο «</a:t>
            </a:r>
            <a:r>
              <a:rPr lang="el-GR" sz="2000" b="1" dirty="0" smtClean="0"/>
              <a:t>Ανοικτά Ακαδημαϊκά Μαθήματα στο Πανεπιστήμιο Αθηνών</a:t>
            </a:r>
            <a:r>
              <a:rPr lang="el-GR" sz="2000" dirty="0" smtClean="0"/>
              <a:t>» έχει χρηματοδοτήσει μόνο την αναδιαμόρφωση του εκπαιδευτικού υλικού. </a:t>
            </a:r>
            <a:endParaRPr lang="en-US" sz="2000" dirty="0" smtClean="0"/>
          </a:p>
          <a:p>
            <a:r>
              <a:rPr lang="el-GR" sz="2000" dirty="0" smtClean="0"/>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p>
        </p:txBody>
      </p:sp>
      <p:pic>
        <p:nvPicPr>
          <p:cNvPr id="7" name="Picture 6" descr="Λογότυπο Επιχειρησιακού Προγράμματος Εκπαίδευση και Δια βίου Μάθηση"/>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619672" y="4653136"/>
            <a:ext cx="5501640" cy="1386840"/>
          </a:xfrm>
          <a:prstGeom prst="rect">
            <a:avLst/>
          </a:prstGeom>
        </p:spPr>
      </p:pic>
    </p:spTree>
    <p:custDataLst>
      <p:tags r:id="rId1"/>
    </p:custDataLst>
    <p:extLst>
      <p:ext uri="{BB962C8B-B14F-4D97-AF65-F5344CB8AC3E}">
        <p14:creationId xmlns:p14="http://schemas.microsoft.com/office/powerpoint/2010/main" val="68505879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l-GR" sz="4400" dirty="0" smtClean="0"/>
              <a:t>Σημειώματα</a:t>
            </a:r>
            <a:endParaRPr lang="el-GR" sz="4400" dirty="0"/>
          </a:p>
        </p:txBody>
      </p:sp>
      <p:sp>
        <p:nvSpPr>
          <p:cNvPr id="5" name="Text Placeholder 4"/>
          <p:cNvSpPr>
            <a:spLocks noGrp="1"/>
          </p:cNvSpPr>
          <p:nvPr>
            <p:ph type="body" idx="1"/>
          </p:nvPr>
        </p:nvSpPr>
        <p:spPr/>
        <p:txBody>
          <a:bodyPr/>
          <a:lstStyle/>
          <a:p>
            <a:endParaRPr lang="el-GR"/>
          </a:p>
        </p:txBody>
      </p:sp>
    </p:spTree>
    <p:extLst>
      <p:ext uri="{BB962C8B-B14F-4D97-AF65-F5344CB8AC3E}">
        <p14:creationId xmlns:p14="http://schemas.microsoft.com/office/powerpoint/2010/main" val="2859652620"/>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 name="ARTICULATE_SLIDE_COUNT" val="36"/>
  <p:tag name="ZHAW.ACCESSIBILITYADDIN.CHECKTIMEDATE" val="10/29/2015 12:57:38 AM"/>
</p:tagLst>
</file>

<file path=ppt/tags/tag2.xml><?xml version="1.0" encoding="utf-8"?>
<p:tagLst xmlns:a="http://schemas.openxmlformats.org/drawingml/2006/main" xmlns:r="http://schemas.openxmlformats.org/officeDocument/2006/relationships" xmlns:p="http://schemas.openxmlformats.org/presentationml/2006/main">
  <p:tag name="ZHAW.ACCESSIBILITYADDIN.READINGORDER" val="10242,10243,3,"/>
</p:tagLst>
</file>

<file path=ppt/tags/tag3.xml><?xml version="1.0" encoding="utf-8"?>
<p:tagLst xmlns:a="http://schemas.openxmlformats.org/drawingml/2006/main" xmlns:r="http://schemas.openxmlformats.org/officeDocument/2006/relationships" xmlns:p="http://schemas.openxmlformats.org/presentationml/2006/main">
  <p:tag name="ZHAW.ACCESSIBILITYADDIN.READINGORDER" val="12290,12291,12292,5,"/>
</p:tagLst>
</file>

<file path=ppt/tags/tag4.xml><?xml version="1.0" encoding="utf-8"?>
<p:tagLst xmlns:a="http://schemas.openxmlformats.org/drawingml/2006/main" xmlns:r="http://schemas.openxmlformats.org/officeDocument/2006/relationships" xmlns:p="http://schemas.openxmlformats.org/presentationml/2006/main">
  <p:tag name="ZHAW.ACCESSIBILITYADDIN.READINGORDER" val="13314,3,13316,5,"/>
</p:tagLst>
</file>

<file path=ppt/tags/tag5.xml><?xml version="1.0" encoding="utf-8"?>
<p:tagLst xmlns:a="http://schemas.openxmlformats.org/drawingml/2006/main" xmlns:r="http://schemas.openxmlformats.org/officeDocument/2006/relationships" xmlns:p="http://schemas.openxmlformats.org/presentationml/2006/main">
  <p:tag name="ZHAW.ACCESSIBILITYADDIN.READINGORDER" val="2,3,7,"/>
</p:tagLst>
</file>

<file path=ppt/tags/tag6.xml><?xml version="1.0" encoding="utf-8"?>
<p:tagLst xmlns:a="http://schemas.openxmlformats.org/drawingml/2006/main" xmlns:r="http://schemas.openxmlformats.org/officeDocument/2006/relationships" xmlns:p="http://schemas.openxmlformats.org/presentationml/2006/main">
  <p:tag name="ZHAW.ACCESSIBILITYADDIN.READINGORDER" val="34818,34819,34820,6,"/>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1 6 " ? > < D o c u m e n t S e t t i n g s   x m l n s : x s i = " h t t p : / / w w w . w 3 . o r g / 2 0 0 1 / X M L S c h e m a - i n s t a n c e "   x m l n s : x s d = " h t t p : / / w w w . w 3 . o r g / 2 0 0 1 / X M L S c h e m a "   x m l n s = " h t t p : / / w w w . z h a w . c h / A c c e s s i b i l i t y A d d I n " >  
     < C h e c k R e a d i n g O r d e r > t r u e < / C h e c k R e a d i n g O r d e r >  
     < C h e c k T a b l e H e a d e r > t r u e < / C h e c k T a b l e H e a d e r >  
     < C h e c k S l i d e T i t l e > t r u e < / C h e c k S l i d e T i t l e >  
     < C h e c k L a n g u a g e S e t t i n g > t r u e < / C h e c k L a n g u a g e S e t t i n g >  
     < C h e c k A l t T e x t > t r u e < / C h e c k A l t T e x t >  
     < C h e c k T e x t S i z e > f a l s e < / C h e c k T e x t S i z e >  
     < C h e c k S c r e e n T i p > f a l s e < / C h e c k S c r e e n T i p >  
     < S h o w S h a p e N a m e C o l u m n > f a l s e < / S h o w S h a p e N a m e C o l u m n >  
     < S h o w I s s u e D e s c r i p t i o n > t r u e < / S h o w I s s u e D e s c r i p t i o n >  
 < / D o c u m e n t S e t t i n g s > 
</file>

<file path=customXml/itemProps1.xml><?xml version="1.0" encoding="utf-8"?>
<ds:datastoreItem xmlns:ds="http://schemas.openxmlformats.org/officeDocument/2006/customXml" ds:itemID="{2CABD5C3-6D39-4538-94DE-98D99E417B94}">
  <ds:schemaRefs>
    <ds:schemaRef ds:uri="http://www.w3.org/2001/XMLSchema"/>
    <ds:schemaRef ds:uri="http://www.zhaw.ch/AccessibilityAddIn"/>
  </ds:schemaRefs>
</ds:datastoreItem>
</file>

<file path=docProps/app.xml><?xml version="1.0" encoding="utf-8"?>
<Properties xmlns="http://schemas.openxmlformats.org/officeDocument/2006/extended-properties" xmlns:vt="http://schemas.openxmlformats.org/officeDocument/2006/docPropsVTypes">
  <TotalTime>2294</TotalTime>
  <Words>480</Words>
  <Application>Microsoft Office PowerPoint</Application>
  <PresentationFormat>On-screen Show (4:3)</PresentationFormat>
  <Paragraphs>63</Paragraphs>
  <Slides>14</Slides>
  <Notes>8</Notes>
  <HiddenSlides>0</HiddenSlides>
  <MMClips>0</MMClips>
  <ScaleCrop>false</ScaleCrop>
  <HeadingPairs>
    <vt:vector size="4" baseType="variant">
      <vt:variant>
        <vt:lpstr>Theme</vt:lpstr>
      </vt:variant>
      <vt:variant>
        <vt:i4>1</vt:i4>
      </vt:variant>
      <vt:variant>
        <vt:lpstr>Slide Titles</vt:lpstr>
      </vt:variant>
      <vt:variant>
        <vt:i4>14</vt:i4>
      </vt:variant>
    </vt:vector>
  </HeadingPairs>
  <TitlesOfParts>
    <vt:vector size="15" baseType="lpstr">
      <vt:lpstr>Θέμα του Office</vt:lpstr>
      <vt:lpstr>Το Εικονογραφημένο Βιβλίο στην Προσχολική Εκπαίδευση</vt:lpstr>
      <vt:lpstr>Διδακτική Πρακτική</vt:lpstr>
      <vt:lpstr>Κατά την ανάγνωση (1/2)</vt:lpstr>
      <vt:lpstr>Κατά την ανάγνωση (2/2)</vt:lpstr>
      <vt:lpstr>Χαρούμενα και Θυμωμένα «Α»</vt:lpstr>
      <vt:lpstr>Τα έργα των παιδιών (1/2)</vt:lpstr>
      <vt:lpstr>Τα έργα των παιδιών (2/2)</vt:lpstr>
      <vt:lpstr>Χρηματοδότηση</vt:lpstr>
      <vt:lpstr>Σημειώματα</vt:lpstr>
      <vt:lpstr>Σημείωμα Ιστορικού Εκδόσεων Έργου</vt:lpstr>
      <vt:lpstr>Σημείωμα Αναφοράς</vt:lpstr>
      <vt:lpstr>Σημείωμα Αδειοδότησης</vt:lpstr>
      <vt:lpstr>Διατήρηση Σημειωμάτων</vt:lpstr>
      <vt:lpstr>Σημείωμα Χρήσης Έργων Τρίτων</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Ποιος έκανε πιπί στο Μισισιπή</dc:title>
  <dc:subject>Το Εικονογραφημένο Βιβλίο στην Προσχολική Εκπαίδευση</dc:subject>
  <dc:creator> Αγγελική Γιαννικοπούλου</dc:creator>
  <cp:lastModifiedBy>Smaragda Papadopoulou</cp:lastModifiedBy>
  <cp:revision>257</cp:revision>
  <dcterms:created xsi:type="dcterms:W3CDTF">2012-09-06T09:03:05Z</dcterms:created>
  <dcterms:modified xsi:type="dcterms:W3CDTF">2015-10-28T22:57:52Z</dcterms:modified>
  <cp:category>Μορφή Γραπτού Κειμένου</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48D6367A-068E-49CD-898C-DB9748BADC41</vt:lpwstr>
  </property>
  <property fmtid="{D5CDD505-2E9C-101B-9397-08002B2CF9AE}" pid="3" name="ArticulatePath">
    <vt:lpwstr>New</vt:lpwstr>
  </property>
</Properties>
</file>