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20" r:id="rId2"/>
    <p:sldId id="302" r:id="rId3"/>
    <p:sldId id="367" r:id="rId4"/>
    <p:sldId id="368" r:id="rId5"/>
    <p:sldId id="370" r:id="rId6"/>
    <p:sldId id="372" r:id="rId7"/>
    <p:sldId id="424" r:id="rId8"/>
    <p:sldId id="430" r:id="rId9"/>
    <p:sldId id="431" r:id="rId10"/>
    <p:sldId id="432" r:id="rId11"/>
    <p:sldId id="433" r:id="rId12"/>
    <p:sldId id="434" r:id="rId13"/>
    <p:sldId id="423" r:id="rId14"/>
    <p:sldId id="427" r:id="rId15"/>
    <p:sldId id="436" r:id="rId16"/>
    <p:sldId id="437" r:id="rId17"/>
    <p:sldId id="438" r:id="rId18"/>
    <p:sldId id="439" r:id="rId19"/>
    <p:sldId id="435" r:id="rId20"/>
    <p:sldId id="441" r:id="rId21"/>
    <p:sldId id="442" r:id="rId22"/>
    <p:sldId id="443" r:id="rId23"/>
    <p:sldId id="444" r:id="rId24"/>
    <p:sldId id="445" r:id="rId25"/>
    <p:sldId id="446" r:id="rId26"/>
    <p:sldId id="447" r:id="rId27"/>
    <p:sldId id="448" r:id="rId28"/>
    <p:sldId id="449" r:id="rId29"/>
    <p:sldId id="450" r:id="rId30"/>
    <p:sldId id="451" r:id="rId31"/>
    <p:sldId id="452" r:id="rId32"/>
    <p:sldId id="453" r:id="rId33"/>
    <p:sldId id="454" r:id="rId34"/>
    <p:sldId id="507"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471" r:id="rId51"/>
    <p:sldId id="472" r:id="rId52"/>
    <p:sldId id="473" r:id="rId53"/>
    <p:sldId id="474" r:id="rId54"/>
    <p:sldId id="475" r:id="rId55"/>
    <p:sldId id="476" r:id="rId56"/>
    <p:sldId id="477" r:id="rId57"/>
    <p:sldId id="478" r:id="rId58"/>
    <p:sldId id="479" r:id="rId59"/>
    <p:sldId id="480" r:id="rId60"/>
    <p:sldId id="481" r:id="rId61"/>
    <p:sldId id="482" r:id="rId62"/>
    <p:sldId id="483" r:id="rId63"/>
    <p:sldId id="484" r:id="rId64"/>
    <p:sldId id="485" r:id="rId65"/>
    <p:sldId id="486" r:id="rId66"/>
    <p:sldId id="487" r:id="rId67"/>
    <p:sldId id="488" r:id="rId68"/>
    <p:sldId id="489" r:id="rId69"/>
    <p:sldId id="490" r:id="rId70"/>
    <p:sldId id="491" r:id="rId71"/>
    <p:sldId id="492" r:id="rId72"/>
    <p:sldId id="493" r:id="rId73"/>
    <p:sldId id="494" r:id="rId74"/>
    <p:sldId id="495" r:id="rId75"/>
    <p:sldId id="496" r:id="rId76"/>
    <p:sldId id="440" r:id="rId77"/>
    <p:sldId id="504" r:id="rId78"/>
    <p:sldId id="505" r:id="rId79"/>
    <p:sldId id="506" r:id="rId80"/>
    <p:sldId id="497" r:id="rId81"/>
    <p:sldId id="498" r:id="rId82"/>
    <p:sldId id="508" r:id="rId83"/>
    <p:sldId id="509" r:id="rId84"/>
    <p:sldId id="510" r:id="rId85"/>
    <p:sldId id="511" r:id="rId86"/>
    <p:sldId id="512" r:id="rId87"/>
    <p:sldId id="513" r:id="rId88"/>
    <p:sldId id="514" r:id="rId89"/>
    <p:sldId id="515" r:id="rId9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420"/>
            <p14:sldId id="302"/>
            <p14:sldId id="367"/>
            <p14:sldId id="368"/>
            <p14:sldId id="370"/>
            <p14:sldId id="372"/>
            <p14:sldId id="424"/>
            <p14:sldId id="430"/>
            <p14:sldId id="431"/>
            <p14:sldId id="432"/>
            <p14:sldId id="433"/>
            <p14:sldId id="434"/>
            <p14:sldId id="423"/>
            <p14:sldId id="427"/>
            <p14:sldId id="436"/>
            <p14:sldId id="437"/>
            <p14:sldId id="438"/>
            <p14:sldId id="439"/>
            <p14:sldId id="435"/>
            <p14:sldId id="441"/>
            <p14:sldId id="442"/>
            <p14:sldId id="443"/>
            <p14:sldId id="444"/>
            <p14:sldId id="445"/>
            <p14:sldId id="446"/>
            <p14:sldId id="447"/>
            <p14:sldId id="448"/>
            <p14:sldId id="449"/>
            <p14:sldId id="450"/>
            <p14:sldId id="451"/>
            <p14:sldId id="452"/>
            <p14:sldId id="453"/>
            <p14:sldId id="454"/>
            <p14:sldId id="507"/>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40"/>
            <p14:sldId id="504"/>
            <p14:sldId id="505"/>
            <p14:sldId id="506"/>
            <p14:sldId id="497"/>
            <p14:sldId id="498"/>
            <p14:sldId id="508"/>
            <p14:sldId id="509"/>
            <p14:sldId id="510"/>
            <p14:sldId id="511"/>
            <p14:sldId id="512"/>
            <p14:sldId id="513"/>
            <p14:sldId id="514"/>
            <p14:sldId id="515"/>
          </p14:sldIdLst>
        </p14:section>
        <p14:section name="Untitled Section" id="{0F1CB131-A6BD-43D0-B8D4-1F27CEF7A05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1" autoAdjust="0"/>
    <p:restoredTop sz="99309" autoAdjust="0"/>
  </p:normalViewPr>
  <p:slideViewPr>
    <p:cSldViewPr>
      <p:cViewPr varScale="1">
        <p:scale>
          <a:sx n="64" d="100"/>
          <a:sy n="64" d="100"/>
        </p:scale>
        <p:origin x="86" y="4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18/4/2016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a:t>
            </a:fld>
            <a:endParaRPr lang="el-GR"/>
          </a:p>
        </p:txBody>
      </p:sp>
    </p:spTree>
    <p:extLst>
      <p:ext uri="{BB962C8B-B14F-4D97-AF65-F5344CB8AC3E}">
        <p14:creationId xmlns:p14="http://schemas.microsoft.com/office/powerpoint/2010/main" val="192519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14</a:t>
            </a:fld>
            <a:endParaRPr lang="el-GR"/>
          </a:p>
        </p:txBody>
      </p:sp>
    </p:spTree>
    <p:extLst>
      <p:ext uri="{BB962C8B-B14F-4D97-AF65-F5344CB8AC3E}">
        <p14:creationId xmlns:p14="http://schemas.microsoft.com/office/powerpoint/2010/main" val="385828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20</a:t>
            </a:fld>
            <a:endParaRPr lang="el-GR"/>
          </a:p>
        </p:txBody>
      </p:sp>
    </p:spTree>
    <p:extLst>
      <p:ext uri="{BB962C8B-B14F-4D97-AF65-F5344CB8AC3E}">
        <p14:creationId xmlns:p14="http://schemas.microsoft.com/office/powerpoint/2010/main" val="424437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21</a:t>
            </a:fld>
            <a:endParaRPr lang="el-GR"/>
          </a:p>
        </p:txBody>
      </p:sp>
    </p:spTree>
    <p:extLst>
      <p:ext uri="{BB962C8B-B14F-4D97-AF65-F5344CB8AC3E}">
        <p14:creationId xmlns:p14="http://schemas.microsoft.com/office/powerpoint/2010/main" val="706978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22</a:t>
            </a:fld>
            <a:endParaRPr lang="el-GR"/>
          </a:p>
        </p:txBody>
      </p:sp>
    </p:spTree>
    <p:extLst>
      <p:ext uri="{BB962C8B-B14F-4D97-AF65-F5344CB8AC3E}">
        <p14:creationId xmlns:p14="http://schemas.microsoft.com/office/powerpoint/2010/main" val="563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2688653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347080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219674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26</a:t>
            </a:fld>
            <a:endParaRPr lang="el-GR"/>
          </a:p>
        </p:txBody>
      </p:sp>
    </p:spTree>
    <p:extLst>
      <p:ext uri="{BB962C8B-B14F-4D97-AF65-F5344CB8AC3E}">
        <p14:creationId xmlns:p14="http://schemas.microsoft.com/office/powerpoint/2010/main" val="116715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27</a:t>
            </a:fld>
            <a:endParaRPr lang="el-GR"/>
          </a:p>
        </p:txBody>
      </p:sp>
    </p:spTree>
    <p:extLst>
      <p:ext uri="{BB962C8B-B14F-4D97-AF65-F5344CB8AC3E}">
        <p14:creationId xmlns:p14="http://schemas.microsoft.com/office/powerpoint/2010/main" val="230804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28</a:t>
            </a:fld>
            <a:endParaRPr lang="el-GR"/>
          </a:p>
        </p:txBody>
      </p:sp>
    </p:spTree>
    <p:extLst>
      <p:ext uri="{BB962C8B-B14F-4D97-AF65-F5344CB8AC3E}">
        <p14:creationId xmlns:p14="http://schemas.microsoft.com/office/powerpoint/2010/main" val="250904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a:t>
            </a:fld>
            <a:endParaRPr lang="el-GR"/>
          </a:p>
        </p:txBody>
      </p:sp>
    </p:spTree>
    <p:extLst>
      <p:ext uri="{BB962C8B-B14F-4D97-AF65-F5344CB8AC3E}">
        <p14:creationId xmlns:p14="http://schemas.microsoft.com/office/powerpoint/2010/main" val="3444012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1328807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30</a:t>
            </a:fld>
            <a:endParaRPr lang="el-GR"/>
          </a:p>
        </p:txBody>
      </p:sp>
    </p:spTree>
    <p:extLst>
      <p:ext uri="{BB962C8B-B14F-4D97-AF65-F5344CB8AC3E}">
        <p14:creationId xmlns:p14="http://schemas.microsoft.com/office/powerpoint/2010/main" val="355116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31</a:t>
            </a:fld>
            <a:endParaRPr lang="el-GR"/>
          </a:p>
        </p:txBody>
      </p:sp>
    </p:spTree>
    <p:extLst>
      <p:ext uri="{BB962C8B-B14F-4D97-AF65-F5344CB8AC3E}">
        <p14:creationId xmlns:p14="http://schemas.microsoft.com/office/powerpoint/2010/main" val="161295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77</a:t>
            </a:fld>
            <a:endParaRPr lang="el-GR"/>
          </a:p>
        </p:txBody>
      </p:sp>
    </p:spTree>
    <p:extLst>
      <p:ext uri="{BB962C8B-B14F-4D97-AF65-F5344CB8AC3E}">
        <p14:creationId xmlns:p14="http://schemas.microsoft.com/office/powerpoint/2010/main" val="953327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78</a:t>
            </a:fld>
            <a:endParaRPr lang="el-GR"/>
          </a:p>
        </p:txBody>
      </p:sp>
    </p:spTree>
    <p:extLst>
      <p:ext uri="{BB962C8B-B14F-4D97-AF65-F5344CB8AC3E}">
        <p14:creationId xmlns:p14="http://schemas.microsoft.com/office/powerpoint/2010/main" val="3410571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79</a:t>
            </a:fld>
            <a:endParaRPr lang="el-GR"/>
          </a:p>
        </p:txBody>
      </p:sp>
    </p:spTree>
    <p:extLst>
      <p:ext uri="{BB962C8B-B14F-4D97-AF65-F5344CB8AC3E}">
        <p14:creationId xmlns:p14="http://schemas.microsoft.com/office/powerpoint/2010/main" val="2618460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82</a:t>
            </a:fld>
            <a:endParaRPr lang="el-GR"/>
          </a:p>
        </p:txBody>
      </p:sp>
    </p:spTree>
    <p:extLst>
      <p:ext uri="{BB962C8B-B14F-4D97-AF65-F5344CB8AC3E}">
        <p14:creationId xmlns:p14="http://schemas.microsoft.com/office/powerpoint/2010/main" val="3437577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83</a:t>
            </a:fld>
            <a:endParaRPr lang="el-GR"/>
          </a:p>
        </p:txBody>
      </p:sp>
    </p:spTree>
    <p:extLst>
      <p:ext uri="{BB962C8B-B14F-4D97-AF65-F5344CB8AC3E}">
        <p14:creationId xmlns:p14="http://schemas.microsoft.com/office/powerpoint/2010/main" val="2091656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84</a:t>
            </a:fld>
            <a:endParaRPr lang="el-GR"/>
          </a:p>
        </p:txBody>
      </p:sp>
    </p:spTree>
    <p:extLst>
      <p:ext uri="{BB962C8B-B14F-4D97-AF65-F5344CB8AC3E}">
        <p14:creationId xmlns:p14="http://schemas.microsoft.com/office/powerpoint/2010/main" val="3766045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85</a:t>
            </a:fld>
            <a:endParaRPr lang="el-GR"/>
          </a:p>
        </p:txBody>
      </p:sp>
    </p:spTree>
    <p:extLst>
      <p:ext uri="{BB962C8B-B14F-4D97-AF65-F5344CB8AC3E}">
        <p14:creationId xmlns:p14="http://schemas.microsoft.com/office/powerpoint/2010/main" val="307524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a:t>
            </a:fld>
            <a:endParaRPr lang="el-GR"/>
          </a:p>
        </p:txBody>
      </p:sp>
    </p:spTree>
    <p:extLst>
      <p:ext uri="{BB962C8B-B14F-4D97-AF65-F5344CB8AC3E}">
        <p14:creationId xmlns:p14="http://schemas.microsoft.com/office/powerpoint/2010/main" val="3741076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86</a:t>
            </a:fld>
            <a:endParaRPr lang="el-GR"/>
          </a:p>
        </p:txBody>
      </p:sp>
    </p:spTree>
    <p:extLst>
      <p:ext uri="{BB962C8B-B14F-4D97-AF65-F5344CB8AC3E}">
        <p14:creationId xmlns:p14="http://schemas.microsoft.com/office/powerpoint/2010/main" val="3631065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87</a:t>
            </a:fld>
            <a:endParaRPr lang="el-GR"/>
          </a:p>
        </p:txBody>
      </p:sp>
    </p:spTree>
    <p:extLst>
      <p:ext uri="{BB962C8B-B14F-4D97-AF65-F5344CB8AC3E}">
        <p14:creationId xmlns:p14="http://schemas.microsoft.com/office/powerpoint/2010/main" val="1950236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88</a:t>
            </a:fld>
            <a:endParaRPr lang="el-GR"/>
          </a:p>
        </p:txBody>
      </p:sp>
    </p:spTree>
    <p:extLst>
      <p:ext uri="{BB962C8B-B14F-4D97-AF65-F5344CB8AC3E}">
        <p14:creationId xmlns:p14="http://schemas.microsoft.com/office/powerpoint/2010/main" val="458379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89</a:t>
            </a:fld>
            <a:endParaRPr lang="el-GR"/>
          </a:p>
        </p:txBody>
      </p:sp>
    </p:spTree>
    <p:extLst>
      <p:ext uri="{BB962C8B-B14F-4D97-AF65-F5344CB8AC3E}">
        <p14:creationId xmlns:p14="http://schemas.microsoft.com/office/powerpoint/2010/main" val="192407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5</a:t>
            </a:fld>
            <a:endParaRPr lang="el-GR"/>
          </a:p>
        </p:txBody>
      </p:sp>
    </p:spTree>
    <p:extLst>
      <p:ext uri="{BB962C8B-B14F-4D97-AF65-F5344CB8AC3E}">
        <p14:creationId xmlns:p14="http://schemas.microsoft.com/office/powerpoint/2010/main" val="352289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a:t>
            </a:fld>
            <a:endParaRPr lang="el-GR"/>
          </a:p>
        </p:txBody>
      </p:sp>
    </p:spTree>
    <p:extLst>
      <p:ext uri="{BB962C8B-B14F-4D97-AF65-F5344CB8AC3E}">
        <p14:creationId xmlns:p14="http://schemas.microsoft.com/office/powerpoint/2010/main" val="343664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7</a:t>
            </a:fld>
            <a:endParaRPr lang="el-GR"/>
          </a:p>
        </p:txBody>
      </p:sp>
    </p:spTree>
    <p:extLst>
      <p:ext uri="{BB962C8B-B14F-4D97-AF65-F5344CB8AC3E}">
        <p14:creationId xmlns:p14="http://schemas.microsoft.com/office/powerpoint/2010/main" val="2283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9</a:t>
            </a:fld>
            <a:endParaRPr lang="el-GR"/>
          </a:p>
        </p:txBody>
      </p:sp>
    </p:spTree>
    <p:extLst>
      <p:ext uri="{BB962C8B-B14F-4D97-AF65-F5344CB8AC3E}">
        <p14:creationId xmlns:p14="http://schemas.microsoft.com/office/powerpoint/2010/main" val="260203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10</a:t>
            </a:fld>
            <a:endParaRPr lang="el-GR"/>
          </a:p>
        </p:txBody>
      </p:sp>
    </p:spTree>
    <p:extLst>
      <p:ext uri="{BB962C8B-B14F-4D97-AF65-F5344CB8AC3E}">
        <p14:creationId xmlns:p14="http://schemas.microsoft.com/office/powerpoint/2010/main" val="139824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13</a:t>
            </a:fld>
            <a:endParaRPr lang="el-GR"/>
          </a:p>
        </p:txBody>
      </p:sp>
    </p:spTree>
    <p:extLst>
      <p:ext uri="{BB962C8B-B14F-4D97-AF65-F5344CB8AC3E}">
        <p14:creationId xmlns:p14="http://schemas.microsoft.com/office/powerpoint/2010/main" val="80460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Ο Απόστολος Παύλος</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en.wikipedia.org/wiki/Landeskriminalamt" TargetMode="External"/><Relationship Id="rId4" Type="http://schemas.openxmlformats.org/officeDocument/2006/relationships/hyperlink" Target="http://en.wikipedia.org/wiki/Facial_composi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commons.wikimedia.org/wiki/Michelangelo_Merisi_da_Caravaggi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eclass.uoa.gr/courses/SOCTHEOL10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opencourses.uoa.gr/courses/SOCTHEOL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Δημήτριος\Pictures\Dm.Alexpls-db\F3.Εργασίες\F311.Σ.Δεσπότης-dspt\dspt-Στα Βήματα του Αποστόλου Παύλου\dspt-db\dspt-apl02-Data Base-Βάση Δεδομένων\dspt-apl-03Images-Εικόνες\dspt-apl-img-00St.Paul-Απόστολος Παύλος\ag.paulo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048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ΣΩΤΗΡΗΣ\Desktop\PaulusTarsus_LKANRW.jpg"/>
          <p:cNvPicPr>
            <a:picLocks noChangeAspect="1" noChangeArrowheads="1"/>
          </p:cNvPicPr>
          <p:nvPr/>
        </p:nvPicPr>
        <p:blipFill rotWithShape="1">
          <a:blip r:embed="rId3">
            <a:extLst>
              <a:ext uri="{28A0092B-C50C-407E-A947-70E740481C1C}">
                <a14:useLocalDpi xmlns:a14="http://schemas.microsoft.com/office/drawing/2010/main" val="0"/>
              </a:ext>
            </a:extLst>
          </a:blip>
          <a:srcRect t="3616"/>
          <a:stretch/>
        </p:blipFill>
        <p:spPr bwMode="auto">
          <a:xfrm>
            <a:off x="506116" y="1417638"/>
            <a:ext cx="4550642" cy="4963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Τίτλος 3"/>
          <p:cNvSpPr>
            <a:spLocks noGrp="1"/>
          </p:cNvSpPr>
          <p:nvPr>
            <p:ph type="title"/>
          </p:nvPr>
        </p:nvSpPr>
        <p:spPr/>
        <p:txBody>
          <a:bodyPr>
            <a:normAutofit/>
          </a:bodyPr>
          <a:lstStyle/>
          <a:p>
            <a:r>
              <a:rPr lang="el-GR" sz="4000" dirty="0"/>
              <a:t>Πιθανό προφίλ </a:t>
            </a:r>
            <a:r>
              <a:rPr lang="el-GR" sz="4000" dirty="0" smtClean="0"/>
              <a:t>Παύλου</a:t>
            </a:r>
            <a:endParaRPr lang="el-GR" sz="4000" dirty="0"/>
          </a:p>
        </p:txBody>
      </p:sp>
      <p:sp>
        <p:nvSpPr>
          <p:cNvPr id="16" name="Θέση περιεχομένου 3"/>
          <p:cNvSpPr txBox="1">
            <a:spLocks/>
          </p:cNvSpPr>
          <p:nvPr/>
        </p:nvSpPr>
        <p:spPr>
          <a:xfrm>
            <a:off x="5364088" y="1772816"/>
            <a:ext cx="3384376" cy="439248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0"/>
              </a:spcBef>
              <a:buNone/>
            </a:pPr>
            <a:r>
              <a:rPr lang="en-US" altLang="el-GR" sz="2000" b="1" dirty="0"/>
              <a:t>English:</a:t>
            </a:r>
            <a:r>
              <a:rPr lang="en-US" altLang="el-GR" sz="2000" dirty="0"/>
              <a:t> </a:t>
            </a:r>
            <a:r>
              <a:rPr lang="en-US" altLang="el-GR" sz="2000" dirty="0">
                <a:hlinkClick r:id="rId4" tooltip="en:Facial composite"/>
              </a:rPr>
              <a:t>Facial composite</a:t>
            </a:r>
            <a:r>
              <a:rPr lang="en-US" altLang="el-GR" sz="2000" dirty="0"/>
              <a:t> of Saint Paul (* 7-10; † 64-67); created by experts of the </a:t>
            </a:r>
            <a:r>
              <a:rPr lang="en-US" altLang="el-GR" sz="2000" dirty="0" err="1">
                <a:hlinkClick r:id="rId5" tooltip="en:Landeskriminalamt"/>
              </a:rPr>
              <a:t>Landeskriminalamt</a:t>
            </a:r>
            <a:r>
              <a:rPr lang="en-US" altLang="el-GR" sz="2000" dirty="0"/>
              <a:t> of North Rhine-Westphalia using historical sources, proposed by Düsseldorf historian Michael </a:t>
            </a:r>
            <a:r>
              <a:rPr lang="en-US" altLang="el-GR" sz="2000" dirty="0" err="1" smtClean="0"/>
              <a:t>Hesemann</a:t>
            </a:r>
            <a:r>
              <a:rPr lang="el-GR" altLang="el-GR" sz="2000" dirty="0" smtClean="0"/>
              <a:t>.</a:t>
            </a:r>
            <a:endParaRPr lang="el-GR" altLang="el-GR" sz="2000" dirty="0"/>
          </a:p>
        </p:txBody>
      </p:sp>
    </p:spTree>
    <p:extLst>
      <p:ext uri="{BB962C8B-B14F-4D97-AF65-F5344CB8AC3E}">
        <p14:creationId xmlns:p14="http://schemas.microsoft.com/office/powerpoint/2010/main" val="529703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5288" y="1196975"/>
            <a:ext cx="8350250" cy="5256213"/>
          </a:xfrm>
          <a:prstGeom prst="rect">
            <a:avLst/>
          </a:prstGeom>
          <a:solidFill>
            <a:schemeClr val="bg1"/>
          </a:solidFill>
          <a:ln>
            <a:noFill/>
          </a:ln>
        </p:spPr>
      </p:pic>
      <p:sp>
        <p:nvSpPr>
          <p:cNvPr id="8" name="Text Box 6"/>
          <p:cNvSpPr txBox="1">
            <a:spLocks noChangeArrowheads="1"/>
          </p:cNvSpPr>
          <p:nvPr/>
        </p:nvSpPr>
        <p:spPr bwMode="auto">
          <a:xfrm>
            <a:off x="4643438" y="1484313"/>
            <a:ext cx="3657600" cy="400050"/>
          </a:xfrm>
          <a:prstGeom prst="rect">
            <a:avLst/>
          </a:prstGeom>
          <a:solidFill>
            <a:schemeClr val="bg1"/>
          </a:solidFill>
          <a:ln w="28575" algn="ctr">
            <a:solidFill>
              <a:srgbClr val="5075BC"/>
            </a:solidFill>
            <a:miter lim="800000"/>
            <a:headEnd/>
            <a:tailEnd/>
          </a:ln>
          <a:effectLst/>
        </p:spPr>
        <p:txBody>
          <a:bodyPr>
            <a:spAutoFit/>
          </a:bodyPr>
          <a:lstStyle>
            <a:defPPr>
              <a:defRPr lang="el-GR"/>
            </a:defPPr>
            <a:lvl1pPr algn="ctr">
              <a:spcBef>
                <a:spcPct val="50000"/>
              </a:spcBef>
              <a:defRPr sz="2000">
                <a:solidFill>
                  <a:srgbClr val="5075BC"/>
                </a:solidFill>
                <a:effectLst>
                  <a:outerShdw blurRad="38100" dist="38100" dir="2700000" algn="tl">
                    <a:srgbClr val="000000"/>
                  </a:outerShdw>
                </a:effectLst>
              </a:defRPr>
            </a:lvl1pPr>
          </a:lstStyle>
          <a:p>
            <a:r>
              <a:rPr lang="el-GR" dirty="0">
                <a:solidFill>
                  <a:schemeClr val="tx1"/>
                </a:solidFill>
                <a:effectLst/>
              </a:rPr>
              <a:t>ιουδαϊκό όνομα Σαούλ</a:t>
            </a:r>
            <a:r>
              <a:rPr lang="de-DE" dirty="0">
                <a:solidFill>
                  <a:schemeClr val="tx1"/>
                </a:solidFill>
                <a:effectLst/>
              </a:rPr>
              <a:t>- </a:t>
            </a:r>
            <a:r>
              <a:rPr lang="el-GR" dirty="0" err="1">
                <a:solidFill>
                  <a:schemeClr val="tx1"/>
                </a:solidFill>
                <a:effectLst/>
              </a:rPr>
              <a:t>Πρ</a:t>
            </a:r>
            <a:r>
              <a:rPr lang="de-DE" dirty="0">
                <a:solidFill>
                  <a:schemeClr val="tx1"/>
                </a:solidFill>
                <a:effectLst/>
              </a:rPr>
              <a:t> 9,8</a:t>
            </a:r>
          </a:p>
        </p:txBody>
      </p:sp>
      <p:sp>
        <p:nvSpPr>
          <p:cNvPr id="9" name="Text Box 7"/>
          <p:cNvSpPr txBox="1">
            <a:spLocks noChangeArrowheads="1"/>
          </p:cNvSpPr>
          <p:nvPr/>
        </p:nvSpPr>
        <p:spPr bwMode="auto">
          <a:xfrm>
            <a:off x="5341938" y="2133600"/>
            <a:ext cx="3262312"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Ιουδαίος Διασποράς</a:t>
            </a:r>
            <a:r>
              <a:rPr lang="de-DE" sz="2000" dirty="0"/>
              <a:t> (</a:t>
            </a:r>
            <a:r>
              <a:rPr lang="el-GR" sz="2000" dirty="0"/>
              <a:t>Ρωμαίος πολίτης </a:t>
            </a:r>
            <a:r>
              <a:rPr lang="de-DE" sz="2000" dirty="0"/>
              <a:t> – </a:t>
            </a:r>
            <a:r>
              <a:rPr lang="el-GR" sz="2000" dirty="0" err="1"/>
              <a:t>Πρ</a:t>
            </a:r>
            <a:r>
              <a:rPr lang="el-GR" sz="2000" dirty="0"/>
              <a:t>.</a:t>
            </a:r>
            <a:r>
              <a:rPr lang="de-DE" sz="2000" dirty="0"/>
              <a:t> 22,3</a:t>
            </a:r>
            <a:r>
              <a:rPr lang="el-GR" sz="2000" dirty="0"/>
              <a:t>)</a:t>
            </a:r>
            <a:endParaRPr lang="de-DE" sz="2000" dirty="0"/>
          </a:p>
        </p:txBody>
      </p:sp>
      <p:sp>
        <p:nvSpPr>
          <p:cNvPr id="10" name="Text Box 9"/>
          <p:cNvSpPr txBox="1">
            <a:spLocks noChangeArrowheads="1"/>
          </p:cNvSpPr>
          <p:nvPr/>
        </p:nvSpPr>
        <p:spPr bwMode="auto">
          <a:xfrm>
            <a:off x="1835150" y="4298950"/>
            <a:ext cx="4249738" cy="40011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Σκηνοποιός στο επάγγελμα</a:t>
            </a:r>
            <a:r>
              <a:rPr lang="de-DE" sz="2000" dirty="0"/>
              <a:t>– </a:t>
            </a:r>
            <a:r>
              <a:rPr lang="el-GR" sz="2000" dirty="0" err="1"/>
              <a:t>Πρ</a:t>
            </a:r>
            <a:r>
              <a:rPr lang="el-GR" sz="2000" dirty="0"/>
              <a:t>.</a:t>
            </a:r>
            <a:r>
              <a:rPr lang="de-DE" sz="2000" dirty="0"/>
              <a:t> 18,3</a:t>
            </a:r>
          </a:p>
        </p:txBody>
      </p:sp>
      <p:sp>
        <p:nvSpPr>
          <p:cNvPr id="11" name="Text Box 10"/>
          <p:cNvSpPr txBox="1">
            <a:spLocks noChangeArrowheads="1"/>
          </p:cNvSpPr>
          <p:nvPr/>
        </p:nvSpPr>
        <p:spPr bwMode="auto">
          <a:xfrm>
            <a:off x="1187450" y="3068638"/>
            <a:ext cx="4298950"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Εβραίος από τη φυλή </a:t>
            </a:r>
            <a:r>
              <a:rPr lang="el-GR" sz="2000" dirty="0" smtClean="0"/>
              <a:t>Βενιαμίν</a:t>
            </a:r>
            <a:br>
              <a:rPr lang="el-GR" sz="2000" dirty="0" smtClean="0"/>
            </a:br>
            <a:r>
              <a:rPr lang="el-GR" sz="2000" dirty="0" smtClean="0"/>
              <a:t>και </a:t>
            </a:r>
            <a:r>
              <a:rPr lang="el-GR" sz="2000" dirty="0"/>
              <a:t>Φαρισαίος </a:t>
            </a:r>
            <a:r>
              <a:rPr lang="de-DE" sz="2000" dirty="0"/>
              <a:t> – </a:t>
            </a:r>
            <a:r>
              <a:rPr lang="el-GR" sz="2000" dirty="0" err="1"/>
              <a:t>Φιλ</a:t>
            </a:r>
            <a:r>
              <a:rPr lang="de-DE" sz="2000" dirty="0"/>
              <a:t> 3,5</a:t>
            </a:r>
          </a:p>
        </p:txBody>
      </p:sp>
      <p:sp>
        <p:nvSpPr>
          <p:cNvPr id="12" name="Oval 11"/>
          <p:cNvSpPr>
            <a:spLocks noChangeArrowheads="1"/>
          </p:cNvSpPr>
          <p:nvPr/>
        </p:nvSpPr>
        <p:spPr bwMode="auto">
          <a:xfrm>
            <a:off x="6877050" y="3429000"/>
            <a:ext cx="720725" cy="720725"/>
          </a:xfrm>
          <a:prstGeom prst="ellipse">
            <a:avLst/>
          </a:prstGeom>
          <a:noFill/>
          <a:ln w="57150" algn="ctr">
            <a:solidFill>
              <a:srgbClr val="5075BC"/>
            </a:solidFill>
            <a:round/>
            <a:headEnd/>
            <a:tailEnd/>
          </a:ln>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sz="2000">
              <a:solidFill>
                <a:srgbClr val="5075BC"/>
              </a:solidFill>
              <a:latin typeface="+mn-lt"/>
            </a:endParaRPr>
          </a:p>
        </p:txBody>
      </p:sp>
      <p:pic>
        <p:nvPicPr>
          <p:cNvPr id="13" name="Picture 14"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1341438"/>
            <a:ext cx="708025" cy="1554162"/>
          </a:xfrm>
          <a:prstGeom prst="rect">
            <a:avLst/>
          </a:prstGeom>
          <a:solidFill>
            <a:schemeClr val="bg1"/>
          </a:solidFill>
          <a:ln>
            <a:noFill/>
          </a:ln>
        </p:spPr>
      </p:pic>
      <p:sp>
        <p:nvSpPr>
          <p:cNvPr id="14" name="Text Box 15"/>
          <p:cNvSpPr txBox="1">
            <a:spLocks noChangeArrowheads="1"/>
          </p:cNvSpPr>
          <p:nvPr/>
        </p:nvSpPr>
        <p:spPr bwMode="auto">
          <a:xfrm>
            <a:off x="2339975" y="5075238"/>
            <a:ext cx="4105275" cy="1169987"/>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Σπουδές Θεολογικές στον </a:t>
            </a:r>
            <a:r>
              <a:rPr lang="el-GR" sz="2000" dirty="0" err="1"/>
              <a:t>μετριοπιαθή</a:t>
            </a:r>
            <a:r>
              <a:rPr lang="el-GR" sz="2000" dirty="0"/>
              <a:t> Γαμαλιήλ </a:t>
            </a:r>
            <a:r>
              <a:rPr lang="de-DE" sz="2000" dirty="0"/>
              <a:t>– </a:t>
            </a:r>
            <a:r>
              <a:rPr lang="el-GR" sz="2000" dirty="0" err="1"/>
              <a:t>Πρ</a:t>
            </a:r>
            <a:r>
              <a:rPr lang="el-GR" sz="2000" dirty="0"/>
              <a:t>.</a:t>
            </a:r>
            <a:r>
              <a:rPr lang="de-DE" sz="2000" dirty="0"/>
              <a:t> </a:t>
            </a:r>
            <a:r>
              <a:rPr lang="de-DE" sz="2000" dirty="0" smtClean="0"/>
              <a:t>22,3</a:t>
            </a:r>
            <a:endParaRPr lang="el-GR" sz="2000" dirty="0"/>
          </a:p>
          <a:p>
            <a:pPr algn="ctr">
              <a:spcBef>
                <a:spcPct val="50000"/>
              </a:spcBef>
              <a:defRPr/>
            </a:pPr>
            <a:r>
              <a:rPr lang="el-GR" sz="2000" dirty="0"/>
              <a:t>Ένταξη στην </a:t>
            </a:r>
            <a:r>
              <a:rPr lang="el-GR" sz="2000" dirty="0" err="1"/>
              <a:t>ζηλωτική</a:t>
            </a:r>
            <a:r>
              <a:rPr lang="el-GR" sz="2000" dirty="0"/>
              <a:t> πτέρυγα</a:t>
            </a:r>
            <a:endParaRPr lang="de-DE" sz="2000" dirty="0"/>
          </a:p>
        </p:txBody>
      </p:sp>
      <p:sp>
        <p:nvSpPr>
          <p:cNvPr id="15" name="Oval 16"/>
          <p:cNvSpPr>
            <a:spLocks noChangeArrowheads="1"/>
          </p:cNvSpPr>
          <p:nvPr/>
        </p:nvSpPr>
        <p:spPr bwMode="auto">
          <a:xfrm>
            <a:off x="7445375" y="4965700"/>
            <a:ext cx="720725" cy="720725"/>
          </a:xfrm>
          <a:prstGeom prst="ellipse">
            <a:avLst/>
          </a:prstGeom>
          <a:noFill/>
          <a:ln w="57150" algn="ctr">
            <a:solidFill>
              <a:srgbClr val="5075BC"/>
            </a:solidFill>
            <a:round/>
            <a:headEnd/>
            <a:tailEnd/>
          </a:ln>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sz="2000">
              <a:solidFill>
                <a:srgbClr val="5075BC"/>
              </a:solidFill>
              <a:latin typeface="+mn-lt"/>
            </a:endParaRPr>
          </a:p>
        </p:txBody>
      </p:sp>
      <p:sp>
        <p:nvSpPr>
          <p:cNvPr id="16" name="Τίτλος 3"/>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sz="4000" dirty="0" smtClean="0"/>
              <a:t>Βιογραφία </a:t>
            </a:r>
            <a:r>
              <a:rPr lang="el-GR" sz="4000" dirty="0"/>
              <a:t>Παύλου</a:t>
            </a:r>
          </a:p>
        </p:txBody>
      </p:sp>
    </p:spTree>
    <p:extLst>
      <p:ext uri="{BB962C8B-B14F-4D97-AF65-F5344CB8AC3E}">
        <p14:creationId xmlns:p14="http://schemas.microsoft.com/office/powerpoint/2010/main" val="237623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paulus_bekeh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268413"/>
            <a:ext cx="5473700" cy="5473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6516688" y="3141663"/>
            <a:ext cx="2016125" cy="2092325"/>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Ζωή π. Χ. = σκότος, άγνοια</a:t>
            </a:r>
          </a:p>
          <a:p>
            <a:pPr algn="ctr">
              <a:spcBef>
                <a:spcPct val="50000"/>
              </a:spcBef>
              <a:defRPr/>
            </a:pPr>
            <a:r>
              <a:rPr lang="el-GR" sz="2000" dirty="0"/>
              <a:t>Ζωή  </a:t>
            </a:r>
            <a:r>
              <a:rPr lang="el-GR" sz="2000" dirty="0" err="1"/>
              <a:t>μ.Χ</a:t>
            </a:r>
            <a:r>
              <a:rPr lang="el-GR" sz="2000" dirty="0"/>
              <a:t>. = καινούργιο Σύμπαν και όχι καινή σκέψη</a:t>
            </a:r>
            <a:endParaRPr lang="de-DE" sz="2000" dirty="0"/>
          </a:p>
        </p:txBody>
      </p:sp>
      <p:sp>
        <p:nvSpPr>
          <p:cNvPr id="6" name="Text Box 6"/>
          <p:cNvSpPr txBox="1">
            <a:spLocks noChangeArrowheads="1"/>
          </p:cNvSpPr>
          <p:nvPr/>
        </p:nvSpPr>
        <p:spPr bwMode="auto">
          <a:xfrm>
            <a:off x="971550" y="1484313"/>
            <a:ext cx="3657600" cy="1015663"/>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Αποκάλυψη Ι. Χριστού καθ’ </a:t>
            </a:r>
            <a:r>
              <a:rPr lang="el-GR" sz="2000" dirty="0" err="1"/>
              <a:t>οδόν</a:t>
            </a:r>
            <a:r>
              <a:rPr lang="el-GR" sz="2000" dirty="0"/>
              <a:t> προς τη Δαμασκό 250 </a:t>
            </a:r>
            <a:r>
              <a:rPr lang="el-GR" sz="2000" dirty="0" err="1"/>
              <a:t>χλμ</a:t>
            </a:r>
            <a:r>
              <a:rPr lang="el-GR" sz="2000" dirty="0"/>
              <a:t>. μακριά από την Ιερουσαλήμ</a:t>
            </a:r>
            <a:endParaRPr lang="de-DE" sz="2000" dirty="0"/>
          </a:p>
        </p:txBody>
      </p:sp>
      <p:sp>
        <p:nvSpPr>
          <p:cNvPr id="7" name="Text Box 7"/>
          <p:cNvSpPr txBox="1">
            <a:spLocks noChangeArrowheads="1"/>
          </p:cNvSpPr>
          <p:nvPr/>
        </p:nvSpPr>
        <p:spPr bwMode="auto">
          <a:xfrm>
            <a:off x="1635125" y="5722938"/>
            <a:ext cx="3657600" cy="40011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Διώκτης Εσταυρωμένου Μεσσία</a:t>
            </a:r>
            <a:endParaRPr lang="de-DE" sz="2000" dirty="0"/>
          </a:p>
        </p:txBody>
      </p:sp>
      <p:sp>
        <p:nvSpPr>
          <p:cNvPr id="8" name="AutoShape 12"/>
          <p:cNvSpPr>
            <a:spLocks noChangeArrowheads="1"/>
          </p:cNvSpPr>
          <p:nvPr/>
        </p:nvSpPr>
        <p:spPr bwMode="auto">
          <a:xfrm>
            <a:off x="6084888" y="2059484"/>
            <a:ext cx="717550" cy="648295"/>
          </a:xfrm>
          <a:prstGeom prst="irregularSeal1">
            <a:avLst/>
          </a:prstGeom>
          <a:solidFill>
            <a:srgbClr val="FFFF00"/>
          </a:solidFill>
          <a:ln w="9525" algn="ctr">
            <a:solidFill>
              <a:srgbClr val="5075BC"/>
            </a:solidFill>
            <a:miter lim="800000"/>
            <a:headEnd/>
            <a:tailEnd/>
          </a:ln>
        </p:spPr>
        <p:txBody>
          <a:bodyPr anchor="ctr">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9" name="Freeform 11"/>
          <p:cNvSpPr>
            <a:spLocks/>
          </p:cNvSpPr>
          <p:nvPr/>
        </p:nvSpPr>
        <p:spPr bwMode="auto">
          <a:xfrm>
            <a:off x="5435600" y="2276475"/>
            <a:ext cx="1152525" cy="369332"/>
          </a:xfrm>
          <a:custGeom>
            <a:avLst/>
            <a:gdLst>
              <a:gd name="T0" fmla="*/ 0 w 680"/>
              <a:gd name="T1" fmla="*/ 2305050 h 1406"/>
              <a:gd name="T2" fmla="*/ 230505 w 680"/>
              <a:gd name="T3" fmla="*/ 668891 h 1406"/>
              <a:gd name="T4" fmla="*/ 1152525 w 680"/>
              <a:gd name="T5" fmla="*/ 0 h 1406"/>
              <a:gd name="T6" fmla="*/ 0 60000 65536"/>
              <a:gd name="T7" fmla="*/ 0 60000 65536"/>
              <a:gd name="T8" fmla="*/ 0 60000 65536"/>
              <a:gd name="T9" fmla="*/ 0 w 680"/>
              <a:gd name="T10" fmla="*/ 0 h 1406"/>
              <a:gd name="T11" fmla="*/ 680 w 680"/>
              <a:gd name="T12" fmla="*/ 1406 h 1406"/>
            </a:gdLst>
            <a:ahLst/>
            <a:cxnLst>
              <a:cxn ang="T6">
                <a:pos x="T0" y="T1"/>
              </a:cxn>
              <a:cxn ang="T7">
                <a:pos x="T2" y="T3"/>
              </a:cxn>
              <a:cxn ang="T8">
                <a:pos x="T4" y="T5"/>
              </a:cxn>
            </a:cxnLst>
            <a:rect l="T9" t="T10" r="T11" b="T12"/>
            <a:pathLst>
              <a:path w="680" h="1406">
                <a:moveTo>
                  <a:pt x="0" y="1406"/>
                </a:moveTo>
                <a:cubicBezTo>
                  <a:pt x="11" y="1024"/>
                  <a:pt x="23" y="642"/>
                  <a:pt x="136" y="408"/>
                </a:cubicBezTo>
                <a:cubicBezTo>
                  <a:pt x="249" y="174"/>
                  <a:pt x="559" y="45"/>
                  <a:pt x="680" y="0"/>
                </a:cubicBezTo>
              </a:path>
            </a:pathLst>
          </a:custGeom>
          <a:noFill/>
          <a:ln w="76200"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l-GR"/>
          </a:p>
        </p:txBody>
      </p:sp>
      <p:sp>
        <p:nvSpPr>
          <p:cNvPr id="10" name="Τίτλος 3"/>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sz="4000" dirty="0" smtClean="0"/>
              <a:t>Μεταστροφή </a:t>
            </a:r>
            <a:r>
              <a:rPr lang="el-GR" sz="4000" dirty="0"/>
              <a:t>Π</a:t>
            </a:r>
            <a:r>
              <a:rPr lang="el-GR" sz="4000" dirty="0" smtClean="0"/>
              <a:t>αύλου</a:t>
            </a:r>
            <a:endParaRPr lang="el-GR" sz="4000" dirty="0"/>
          </a:p>
        </p:txBody>
      </p:sp>
    </p:spTree>
    <p:extLst>
      <p:ext uri="{BB962C8B-B14F-4D97-AF65-F5344CB8AC3E}">
        <p14:creationId xmlns:p14="http://schemas.microsoft.com/office/powerpoint/2010/main" val="198215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10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Αναγέννηση Παύλου</a:t>
            </a:r>
            <a:endParaRPr lang="el-GR" dirty="0"/>
          </a:p>
        </p:txBody>
      </p:sp>
      <p:sp>
        <p:nvSpPr>
          <p:cNvPr id="6" name="Θέση περιεχομένου 4"/>
          <p:cNvSpPr txBox="1">
            <a:spLocks/>
          </p:cNvSpPr>
          <p:nvPr/>
        </p:nvSpPr>
        <p:spPr>
          <a:xfrm>
            <a:off x="467544" y="1556792"/>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l-GR" sz="2000" dirty="0"/>
              <a:t>Αυτό που ο ίδιος ο Π. βίωσε συγκλονιστικά και υπενθύμιζε επανειλημμένα και στους ακροατές του δεν είναι η στιγμή της γέννησης (τα γενέθλιά τους) όσο τ</a:t>
            </a:r>
            <a:r>
              <a:rPr lang="el-GR" sz="2000" b="1" dirty="0"/>
              <a:t>ης αναγέννησής τους </a:t>
            </a:r>
            <a:r>
              <a:rPr lang="el-GR" sz="2000" dirty="0"/>
              <a:t>μέσω της κλήσης τους από τον Χριστό, της ανταπόκρισής τους-της πίστης/εμπιστοσύνης που επέδειξαν σε </a:t>
            </a:r>
            <a:r>
              <a:rPr lang="el-GR" sz="2000" cap="all" dirty="0"/>
              <a:t>α</a:t>
            </a:r>
            <a:r>
              <a:rPr lang="el-GR" sz="2000" dirty="0"/>
              <a:t>υτόν και της βάπτισής τους. Η τελευταία σήμανε και την </a:t>
            </a:r>
            <a:r>
              <a:rPr lang="el-GR" sz="2000" b="1" i="1" dirty="0"/>
              <a:t>πληρο</a:t>
            </a:r>
            <a:r>
              <a:rPr lang="el-GR" sz="2000" dirty="0"/>
              <a:t>φορία τους με το </a:t>
            </a:r>
            <a:r>
              <a:rPr lang="el-GR" sz="2000" dirty="0" err="1"/>
              <a:t>Άγ</a:t>
            </a:r>
            <a:r>
              <a:rPr lang="el-GR" sz="2000" dirty="0"/>
              <a:t>. Πνεύμα και τα χαρίσματά Του που δεν είναι υπερκόσμιες πτήσεις αλλά </a:t>
            </a:r>
            <a:r>
              <a:rPr lang="el-GR" sz="2000" i="1" dirty="0" err="1"/>
              <a:t>ἀγάπη</a:t>
            </a:r>
            <a:r>
              <a:rPr lang="el-GR" sz="2000" i="1" dirty="0"/>
              <a:t>, </a:t>
            </a:r>
            <a:r>
              <a:rPr lang="el-GR" sz="2000" i="1" dirty="0" err="1"/>
              <a:t>χαρὰ</a:t>
            </a:r>
            <a:r>
              <a:rPr lang="el-GR" sz="2000" i="1" dirty="0"/>
              <a:t>, </a:t>
            </a:r>
            <a:r>
              <a:rPr lang="el-GR" sz="2000" i="1" dirty="0" err="1"/>
              <a:t>εἰρήνη</a:t>
            </a:r>
            <a:r>
              <a:rPr lang="el-GR" sz="2000" i="1" dirty="0"/>
              <a:t>, </a:t>
            </a:r>
            <a:r>
              <a:rPr lang="el-GR" sz="2000" i="1" dirty="0" err="1"/>
              <a:t>μακροθυμία</a:t>
            </a:r>
            <a:r>
              <a:rPr lang="el-GR" sz="2000" i="1" dirty="0"/>
              <a:t> </a:t>
            </a:r>
            <a:r>
              <a:rPr lang="el-GR" sz="2000" i="1" dirty="0" err="1"/>
              <a:t>χρηστότης</a:t>
            </a:r>
            <a:r>
              <a:rPr lang="el-GR" sz="2000" i="1" dirty="0"/>
              <a:t> </a:t>
            </a:r>
            <a:r>
              <a:rPr lang="el-GR" sz="2000" i="1" dirty="0" err="1"/>
              <a:t>ἀγαθωσύνη</a:t>
            </a:r>
            <a:r>
              <a:rPr lang="el-GR" sz="2000" i="1" dirty="0"/>
              <a:t>, </a:t>
            </a:r>
            <a:r>
              <a:rPr lang="el-GR" sz="2000" i="1" dirty="0" err="1"/>
              <a:t>πίστις</a:t>
            </a:r>
            <a:r>
              <a:rPr lang="el-GR" sz="2000" i="1" dirty="0"/>
              <a:t>, </a:t>
            </a:r>
            <a:r>
              <a:rPr lang="el-GR" sz="2000" i="1" dirty="0" err="1"/>
              <a:t>πραότης</a:t>
            </a:r>
            <a:r>
              <a:rPr lang="el-GR" sz="2000" i="1" dirty="0"/>
              <a:t>, εγκράτεια </a:t>
            </a:r>
            <a:r>
              <a:rPr lang="en-US" sz="2000" dirty="0"/>
              <a:t>(</a:t>
            </a:r>
            <a:r>
              <a:rPr lang="el-GR" sz="2000" dirty="0" err="1"/>
              <a:t>Γαλ</a:t>
            </a:r>
            <a:r>
              <a:rPr lang="el-GR" sz="2000" dirty="0"/>
              <a:t>. </a:t>
            </a:r>
            <a:r>
              <a:rPr lang="en-US" sz="2000" dirty="0"/>
              <a:t>5</a:t>
            </a:r>
            <a:r>
              <a:rPr lang="el-GR" sz="2000" dirty="0"/>
              <a:t>, </a:t>
            </a:r>
            <a:r>
              <a:rPr lang="en-US" sz="2000" dirty="0"/>
              <a:t>22 )</a:t>
            </a:r>
            <a:r>
              <a:rPr lang="el-GR" sz="2000" dirty="0"/>
              <a:t>.</a:t>
            </a:r>
          </a:p>
          <a:p>
            <a:pPr>
              <a:defRPr/>
            </a:pPr>
            <a:r>
              <a:rPr lang="el-GR" sz="2000" dirty="0"/>
              <a:t>Έτσι συχνά ο Π. χρησιμοποιεί το σχήμα </a:t>
            </a:r>
            <a:r>
              <a:rPr lang="el-GR" sz="2000" b="1" i="1" dirty="0"/>
              <a:t>πριν-μετά</a:t>
            </a:r>
            <a:r>
              <a:rPr lang="el-GR" sz="2000" dirty="0"/>
              <a:t> για να ανακαλέσει την μνήμη της επιστροφής από το σκότος στο φως, την άγνοια στη γνώση, το θάνατο στη ζωή και την ελευθερία του Πνεύματος, μέσω της </a:t>
            </a:r>
            <a:r>
              <a:rPr lang="el-GR" sz="2000" dirty="0" err="1"/>
              <a:t>προσοικείωσης</a:t>
            </a:r>
            <a:r>
              <a:rPr lang="el-GR" sz="2000" dirty="0"/>
              <a:t>-</a:t>
            </a:r>
            <a:r>
              <a:rPr lang="el-GR" sz="2000" i="1" dirty="0"/>
              <a:t>ένδυσης</a:t>
            </a:r>
            <a:r>
              <a:rPr lang="el-GR" sz="2000" dirty="0"/>
              <a:t> του Χριστού και της συσσωμάτωσης που οδηγούν σε έναν καινούργιο </a:t>
            </a:r>
            <a:r>
              <a:rPr lang="el-GR" sz="2000" i="1" dirty="0"/>
              <a:t>περίπατο</a:t>
            </a:r>
            <a:r>
              <a:rPr lang="el-GR" sz="2000" dirty="0"/>
              <a:t>, τρόπο ζωής </a:t>
            </a:r>
            <a:r>
              <a:rPr lang="el-GR" sz="2000" i="1" dirty="0"/>
              <a:t>εν </a:t>
            </a:r>
            <a:r>
              <a:rPr lang="el-GR" sz="2000" i="1" dirty="0" err="1"/>
              <a:t>εγρηγόρσει</a:t>
            </a:r>
            <a:r>
              <a:rPr lang="el-GR" sz="2000" dirty="0"/>
              <a:t>. Γι’ αυτό και χρησιμοποιεί την εικόνα του </a:t>
            </a:r>
            <a:r>
              <a:rPr lang="el-GR" sz="2000" b="1" dirty="0"/>
              <a:t>στρατιώτη που είναι ενδεδυμένος όπλα «φωτός» ή του αθλητή ή του </a:t>
            </a:r>
            <a:r>
              <a:rPr lang="el-GR" sz="2000" b="1" dirty="0" err="1"/>
              <a:t>πρέσβυ</a:t>
            </a:r>
            <a:r>
              <a:rPr lang="el-GR" sz="2000" dirty="0"/>
              <a:t>.</a:t>
            </a:r>
          </a:p>
        </p:txBody>
      </p:sp>
    </p:spTree>
    <p:extLst>
      <p:ext uri="{BB962C8B-B14F-4D97-AF65-F5344CB8AC3E}">
        <p14:creationId xmlns:p14="http://schemas.microsoft.com/office/powerpoint/2010/main" val="806748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Αναγέννηση </a:t>
            </a:r>
            <a:r>
              <a:rPr lang="el-GR" dirty="0" smtClean="0"/>
              <a:t>Παύλου [2]</a:t>
            </a:r>
            <a:endParaRPr lang="el-GR" dirty="0"/>
          </a:p>
        </p:txBody>
      </p:sp>
      <p:sp>
        <p:nvSpPr>
          <p:cNvPr id="16" name="Θέση περιεχομένου 3"/>
          <p:cNvSpPr txBox="1">
            <a:spLocks/>
          </p:cNvSpPr>
          <p:nvPr/>
        </p:nvSpPr>
        <p:spPr>
          <a:xfrm>
            <a:off x="3779912" y="1556792"/>
            <a:ext cx="4968552"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nSpc>
                <a:spcPct val="80000"/>
              </a:lnSpc>
              <a:spcBef>
                <a:spcPts val="0"/>
              </a:spcBef>
              <a:buNone/>
              <a:defRPr/>
            </a:pPr>
            <a:r>
              <a:rPr lang="el-GR" sz="1800" dirty="0"/>
              <a:t>Στην περίπτωση του Αποστόλου των Εθνών η συγκλονιστική αναγέννησή του πραγματοποιήθηκε στην «ώριμη» ηλικία των 30-40 (ίσως 33) ετών μέσω του γνωστού κυρίως από τις </a:t>
            </a:r>
            <a:r>
              <a:rPr lang="el-GR" sz="1800" i="1" dirty="0"/>
              <a:t>Πράξεις</a:t>
            </a:r>
            <a:r>
              <a:rPr lang="el-GR" sz="1800" dirty="0"/>
              <a:t> Οράματος στις πύλες της Δαμασκού μάλλον τ</a:t>
            </a:r>
            <a:r>
              <a:rPr lang="en-US" sz="1800" dirty="0"/>
              <a:t>o</a:t>
            </a:r>
            <a:r>
              <a:rPr lang="el-GR" sz="1800" dirty="0"/>
              <a:t> 32 μ.</a:t>
            </a:r>
            <a:r>
              <a:rPr lang="en-US" sz="1800" dirty="0"/>
              <a:t>X</a:t>
            </a:r>
            <a:r>
              <a:rPr lang="el-GR" sz="1800" dirty="0"/>
              <a:t>. επί της Παραθαλάσσιας </a:t>
            </a:r>
            <a:r>
              <a:rPr lang="en-US" sz="1800" dirty="0"/>
              <a:t>O</a:t>
            </a:r>
            <a:r>
              <a:rPr lang="el-GR" sz="1800" dirty="0" err="1"/>
              <a:t>δού</a:t>
            </a:r>
            <a:r>
              <a:rPr lang="el-GR" sz="1800" dirty="0"/>
              <a:t> (</a:t>
            </a:r>
            <a:r>
              <a:rPr lang="en-US" sz="1800" dirty="0"/>
              <a:t>Via Maris</a:t>
            </a:r>
            <a:r>
              <a:rPr lang="el-GR" sz="1800" dirty="0"/>
              <a:t>). </a:t>
            </a:r>
          </a:p>
          <a:p>
            <a:pPr marL="87313" indent="22225">
              <a:lnSpc>
                <a:spcPct val="80000"/>
              </a:lnSpc>
              <a:spcBef>
                <a:spcPts val="0"/>
              </a:spcBef>
              <a:buNone/>
              <a:defRPr/>
            </a:pPr>
            <a:r>
              <a:rPr lang="el-GR" sz="1800" dirty="0"/>
              <a:t>Τη στιγμή που εισερχόταν επικεφαλής «αποσπάσματος» έχοντας την έγκριση του </a:t>
            </a:r>
            <a:r>
              <a:rPr lang="el-GR" sz="1800" b="1" dirty="0"/>
              <a:t>Αρχιερέα Καϊάφα </a:t>
            </a:r>
            <a:r>
              <a:rPr lang="el-GR" sz="1800" dirty="0"/>
              <a:t>προκειμένου να </a:t>
            </a:r>
            <a:r>
              <a:rPr lang="el-GR" sz="1800" i="1" dirty="0"/>
              <a:t>εκπορθήσει</a:t>
            </a:r>
            <a:r>
              <a:rPr lang="el-GR" sz="1800" dirty="0"/>
              <a:t> μια Εκκλησία που βρισκόταν αρκετά χιλιόμετρα μακριά από την έδρα του (240 χλμ. από την Ιερουσαλήμ, 80 χλμ. από την Καπερναούμ και ενώ ο Π. κατηφόριζε από υψίπεδα του </a:t>
            </a:r>
            <a:r>
              <a:rPr lang="el-GR" sz="1800" dirty="0" err="1"/>
              <a:t>Γκολάν</a:t>
            </a:r>
            <a:r>
              <a:rPr lang="el-GR" sz="1800" dirty="0"/>
              <a:t> και το «ιερό όρος» </a:t>
            </a:r>
            <a:r>
              <a:rPr lang="el-GR" sz="1800" dirty="0" err="1"/>
              <a:t>Ερμών</a:t>
            </a:r>
            <a:r>
              <a:rPr lang="el-GR" sz="1800" dirty="0"/>
              <a:t>, όπου ίσως πραγματοποιήθηκε η Μεταμόρφωση) </a:t>
            </a:r>
            <a:r>
              <a:rPr lang="el-GR" sz="1800" i="1" dirty="0" err="1"/>
              <a:t>ἐξαίφνης</a:t>
            </a:r>
            <a:r>
              <a:rPr lang="el-GR" sz="1800" i="1" dirty="0"/>
              <a:t> τε </a:t>
            </a:r>
            <a:r>
              <a:rPr lang="el-GR" sz="1800" i="1" dirty="0" err="1"/>
              <a:t>αὐτόν</a:t>
            </a:r>
            <a:r>
              <a:rPr lang="el-GR" sz="1800" i="1" dirty="0"/>
              <a:t> </a:t>
            </a:r>
            <a:r>
              <a:rPr lang="el-GR" sz="1800" i="1" dirty="0" err="1"/>
              <a:t>περιήστραψεν</a:t>
            </a:r>
            <a:r>
              <a:rPr lang="el-GR" sz="1800" i="1" dirty="0"/>
              <a:t> </a:t>
            </a:r>
            <a:r>
              <a:rPr lang="el-GR" sz="1800" i="1" dirty="0" err="1"/>
              <a:t>φῶς</a:t>
            </a:r>
            <a:r>
              <a:rPr lang="el-GR" sz="1800" i="1" dirty="0"/>
              <a:t> </a:t>
            </a:r>
            <a:r>
              <a:rPr lang="el-GR" sz="1800" i="1" dirty="0" err="1"/>
              <a:t>ἐκ</a:t>
            </a:r>
            <a:r>
              <a:rPr lang="el-GR" sz="1800" i="1" dirty="0"/>
              <a:t> </a:t>
            </a:r>
            <a:r>
              <a:rPr lang="el-GR" sz="1800" i="1" dirty="0" err="1"/>
              <a:t>τοῦ</a:t>
            </a:r>
            <a:r>
              <a:rPr lang="el-GR" sz="1800" i="1" dirty="0"/>
              <a:t> </a:t>
            </a:r>
            <a:r>
              <a:rPr lang="el-GR" sz="1800" i="1" dirty="0" err="1"/>
              <a:t>οὐρανοῦ</a:t>
            </a:r>
            <a:r>
              <a:rPr lang="el-GR" sz="1800" i="1" dirty="0"/>
              <a:t> </a:t>
            </a:r>
            <a:r>
              <a:rPr lang="el-GR" sz="1800" i="1" dirty="0" err="1"/>
              <a:t>καί</a:t>
            </a:r>
            <a:r>
              <a:rPr lang="el-GR" sz="1800" i="1" dirty="0"/>
              <a:t> </a:t>
            </a:r>
            <a:r>
              <a:rPr lang="el-GR" sz="1800" i="1" dirty="0" err="1"/>
              <a:t>πεσών</a:t>
            </a:r>
            <a:r>
              <a:rPr lang="el-GR" sz="1800" i="1" dirty="0"/>
              <a:t> </a:t>
            </a:r>
            <a:r>
              <a:rPr lang="el-GR" sz="1800" i="1" dirty="0" err="1"/>
              <a:t>ἐπί</a:t>
            </a:r>
            <a:r>
              <a:rPr lang="el-GR" sz="1800" i="1" dirty="0"/>
              <a:t> </a:t>
            </a:r>
            <a:r>
              <a:rPr lang="el-GR" sz="1800" i="1" dirty="0" err="1"/>
              <a:t>τήν</a:t>
            </a:r>
            <a:r>
              <a:rPr lang="el-GR" sz="1800" i="1" dirty="0"/>
              <a:t> </a:t>
            </a:r>
            <a:r>
              <a:rPr lang="el-GR" sz="1800" i="1" dirty="0" err="1"/>
              <a:t>γῆν</a:t>
            </a:r>
            <a:r>
              <a:rPr lang="el-GR" sz="1800" i="1" dirty="0"/>
              <a:t> </a:t>
            </a:r>
            <a:r>
              <a:rPr lang="el-GR" sz="1800" i="1" dirty="0" err="1"/>
              <a:t>ἢκουσεν</a:t>
            </a:r>
            <a:r>
              <a:rPr lang="el-GR" sz="1800" i="1" dirty="0"/>
              <a:t> </a:t>
            </a:r>
            <a:r>
              <a:rPr lang="el-GR" sz="1800" i="1" dirty="0" err="1"/>
              <a:t>φωνήν</a:t>
            </a:r>
            <a:r>
              <a:rPr lang="el-GR" sz="1800" i="1" dirty="0"/>
              <a:t> </a:t>
            </a:r>
            <a:r>
              <a:rPr lang="el-GR" sz="1800" i="1" dirty="0" err="1"/>
              <a:t>λέγουσαν</a:t>
            </a:r>
            <a:r>
              <a:rPr lang="el-GR" sz="1800" i="1" dirty="0"/>
              <a:t> </a:t>
            </a:r>
            <a:r>
              <a:rPr lang="el-GR" sz="1800" i="1" dirty="0" err="1"/>
              <a:t>αὐτῷ</a:t>
            </a:r>
            <a:r>
              <a:rPr lang="el-GR" sz="1800" i="1" baseline="30000" dirty="0"/>
              <a:t>.</a:t>
            </a:r>
            <a:r>
              <a:rPr lang="el-GR" sz="1800" i="1" dirty="0"/>
              <a:t> </a:t>
            </a:r>
            <a:r>
              <a:rPr lang="el-GR" sz="1800" b="1" i="1" dirty="0" err="1"/>
              <a:t>Σαούλ</a:t>
            </a:r>
            <a:r>
              <a:rPr lang="el-GR" sz="1800" b="1" i="1" dirty="0"/>
              <a:t>, </a:t>
            </a:r>
            <a:r>
              <a:rPr lang="el-GR" sz="1800" b="1" i="1" dirty="0" err="1"/>
              <a:t>Σαούλ</a:t>
            </a:r>
            <a:r>
              <a:rPr lang="el-GR" sz="1800" b="1" i="1" dirty="0"/>
              <a:t> </a:t>
            </a:r>
            <a:r>
              <a:rPr lang="el-GR" sz="1800" b="1" i="1" dirty="0" err="1"/>
              <a:t>τί</a:t>
            </a:r>
            <a:r>
              <a:rPr lang="el-GR" sz="1800" b="1" i="1" dirty="0"/>
              <a:t> Με </a:t>
            </a:r>
            <a:r>
              <a:rPr lang="el-GR" sz="1800" b="1" i="1" dirty="0" err="1"/>
              <a:t>διώκεις</a:t>
            </a:r>
            <a:r>
              <a:rPr lang="el-GR" sz="1800" b="1" i="1" dirty="0"/>
              <a:t>; </a:t>
            </a:r>
            <a:r>
              <a:rPr lang="el-GR" sz="1800" dirty="0"/>
              <a:t>(</a:t>
            </a:r>
            <a:r>
              <a:rPr lang="el-GR" sz="1800" dirty="0" err="1"/>
              <a:t>Πρ</a:t>
            </a:r>
            <a:r>
              <a:rPr lang="el-GR" sz="1800" dirty="0"/>
              <a:t>. 9, 1-19</a:t>
            </a:r>
            <a:r>
              <a:rPr lang="el-GR" sz="1800" baseline="30000" dirty="0"/>
              <a:t>.</a:t>
            </a:r>
            <a:r>
              <a:rPr lang="el-GR" sz="1800" dirty="0"/>
              <a:t> </a:t>
            </a:r>
            <a:r>
              <a:rPr lang="el-GR" sz="1800" dirty="0" err="1"/>
              <a:t>πρβλ</a:t>
            </a:r>
            <a:r>
              <a:rPr lang="el-GR" sz="1800" dirty="0"/>
              <a:t>. </a:t>
            </a:r>
            <a:r>
              <a:rPr lang="el-GR" sz="1800" dirty="0" err="1"/>
              <a:t>Έξ</a:t>
            </a:r>
            <a:r>
              <a:rPr lang="el-GR" sz="1800" dirty="0"/>
              <a:t>. 3 </a:t>
            </a:r>
            <a:r>
              <a:rPr lang="el-GR" sz="1800" i="1" dirty="0"/>
              <a:t>αποκάλυψη Μωυσή</a:t>
            </a:r>
            <a:r>
              <a:rPr lang="el-GR" sz="1800" baseline="30000" dirty="0"/>
              <a:t>.</a:t>
            </a:r>
            <a:r>
              <a:rPr lang="el-GR" sz="1800" dirty="0"/>
              <a:t> Δ’ </a:t>
            </a:r>
            <a:r>
              <a:rPr lang="el-GR" sz="1800" dirty="0" err="1"/>
              <a:t>Βασ</a:t>
            </a:r>
            <a:r>
              <a:rPr lang="el-GR" sz="1800" dirty="0"/>
              <a:t>. 5, 14 </a:t>
            </a:r>
            <a:r>
              <a:rPr lang="el-GR" sz="1800" i="1" dirty="0"/>
              <a:t>μεταστροφή </a:t>
            </a:r>
            <a:r>
              <a:rPr lang="el-GR" sz="1800" i="1" dirty="0" err="1"/>
              <a:t>Ναιμάν</a:t>
            </a:r>
            <a:r>
              <a:rPr lang="el-GR" sz="1800" i="1" dirty="0"/>
              <a:t> Σύρου</a:t>
            </a:r>
            <a:r>
              <a:rPr lang="el-GR" sz="1800" dirty="0"/>
              <a:t>). </a:t>
            </a:r>
          </a:p>
        </p:txBody>
      </p:sp>
      <p:sp>
        <p:nvSpPr>
          <p:cNvPr id="7" name="Θέση κειμένου 7"/>
          <p:cNvSpPr txBox="1">
            <a:spLocks/>
          </p:cNvSpPr>
          <p:nvPr/>
        </p:nvSpPr>
        <p:spPr>
          <a:xfrm>
            <a:off x="457200" y="5883751"/>
            <a:ext cx="4151449" cy="56958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altLang="el-GR" sz="1400" dirty="0">
                <a:hlinkClick r:id="rId3" tooltip="Michelangelo Merisi da Caravaggio"/>
              </a:rPr>
              <a:t>Michel</a:t>
            </a:r>
            <a:r>
              <a:rPr lang="el-GR" altLang="el-GR" sz="1400" dirty="0">
                <a:hlinkClick r:id="rId3" tooltip="Michelangelo Merisi da Caravaggio"/>
              </a:rPr>
              <a:t> </a:t>
            </a:r>
            <a:r>
              <a:rPr lang="de-DE" altLang="el-GR" sz="1400" dirty="0" err="1">
                <a:hlinkClick r:id="rId3" tooltip="Michelangelo Merisi da Caravaggio"/>
              </a:rPr>
              <a:t>angelo</a:t>
            </a:r>
            <a:r>
              <a:rPr lang="de-DE" altLang="el-GR" sz="1400" dirty="0">
                <a:hlinkClick r:id="rId3" tooltip="Michelangelo Merisi da Caravaggio"/>
              </a:rPr>
              <a:t> </a:t>
            </a:r>
            <a:r>
              <a:rPr lang="de-DE" altLang="el-GR" sz="1400" dirty="0" err="1">
                <a:hlinkClick r:id="rId3" tooltip="Michelangelo Merisi da Caravaggio"/>
              </a:rPr>
              <a:t>Merisi</a:t>
            </a:r>
            <a:r>
              <a:rPr lang="de-DE" altLang="el-GR" sz="1400" dirty="0">
                <a:hlinkClick r:id="rId3" tooltip="Michelangelo Merisi da Caravaggio"/>
              </a:rPr>
              <a:t> da Caravaggio</a:t>
            </a:r>
            <a:r>
              <a:rPr lang="de-DE" altLang="el-GR" sz="1400" dirty="0"/>
              <a:t>: </a:t>
            </a:r>
            <a:r>
              <a:rPr lang="el-GR" altLang="el-GR" sz="1400" dirty="0" smtClean="0"/>
              <a:t/>
            </a:r>
            <a:br>
              <a:rPr lang="el-GR" altLang="el-GR" sz="1400" dirty="0" smtClean="0"/>
            </a:br>
            <a:r>
              <a:rPr lang="de-DE" altLang="el-GR" sz="1400" dirty="0" err="1" smtClean="0"/>
              <a:t>Cerasi</a:t>
            </a:r>
            <a:r>
              <a:rPr lang="de-DE" altLang="el-GR" sz="1400" dirty="0" smtClean="0"/>
              <a:t>-Kapelle</a:t>
            </a:r>
            <a:endParaRPr lang="el-GR" sz="1400" b="1" dirty="0"/>
          </a:p>
        </p:txBody>
      </p:sp>
      <p:pic>
        <p:nvPicPr>
          <p:cNvPr id="8"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29208" y="1628800"/>
            <a:ext cx="3178696" cy="4209145"/>
          </a:xfrm>
        </p:spPr>
      </p:pic>
    </p:spTree>
    <p:extLst>
      <p:ext uri="{BB962C8B-B14F-4D97-AF65-F5344CB8AC3E}">
        <p14:creationId xmlns:p14="http://schemas.microsoft.com/office/powerpoint/2010/main" val="2923020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8214" y="1219427"/>
            <a:ext cx="8350250" cy="5256213"/>
          </a:xfrm>
          <a:prstGeom prst="rect">
            <a:avLst/>
          </a:prstGeom>
          <a:noFill/>
          <a:ln>
            <a:noFill/>
          </a:ln>
        </p:spPr>
      </p:pic>
      <p:pic>
        <p:nvPicPr>
          <p:cNvPr id="8" name="Picture 10"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375" y="1268413"/>
            <a:ext cx="708025" cy="155416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3924300" y="4437063"/>
            <a:ext cx="3311525"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1</a:t>
            </a:r>
            <a:r>
              <a:rPr lang="de-DE" sz="2000" dirty="0"/>
              <a:t>) </a:t>
            </a:r>
            <a:r>
              <a:rPr lang="el-GR" sz="2000" dirty="0"/>
              <a:t>3 έτη στη Δαμασκό μετά την παραμονή στην </a:t>
            </a:r>
            <a:r>
              <a:rPr lang="el-GR" sz="2000" dirty="0" err="1"/>
              <a:t>Αραβαία</a:t>
            </a:r>
            <a:endParaRPr lang="de-DE" sz="2000" dirty="0"/>
          </a:p>
        </p:txBody>
      </p:sp>
      <p:sp>
        <p:nvSpPr>
          <p:cNvPr id="10" name="Oval 12"/>
          <p:cNvSpPr>
            <a:spLocks noChangeArrowheads="1"/>
          </p:cNvSpPr>
          <p:nvPr/>
        </p:nvSpPr>
        <p:spPr bwMode="auto">
          <a:xfrm>
            <a:off x="7761288" y="4594225"/>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latin typeface="+mn-lt"/>
            </a:endParaRPr>
          </a:p>
        </p:txBody>
      </p:sp>
      <p:sp>
        <p:nvSpPr>
          <p:cNvPr id="11" name="Oval 13"/>
          <p:cNvSpPr>
            <a:spLocks noChangeArrowheads="1"/>
          </p:cNvSpPr>
          <p:nvPr/>
        </p:nvSpPr>
        <p:spPr bwMode="auto">
          <a:xfrm>
            <a:off x="7646988" y="5170488"/>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latin typeface="+mn-lt"/>
            </a:endParaRPr>
          </a:p>
        </p:txBody>
      </p:sp>
      <p:sp>
        <p:nvSpPr>
          <p:cNvPr id="12" name="Text Box 14"/>
          <p:cNvSpPr txBox="1">
            <a:spLocks noChangeArrowheads="1"/>
          </p:cNvSpPr>
          <p:nvPr/>
        </p:nvSpPr>
        <p:spPr bwMode="auto">
          <a:xfrm>
            <a:off x="6804025" y="5634038"/>
            <a:ext cx="2016125" cy="101600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2)</a:t>
            </a:r>
            <a:r>
              <a:rPr lang="de-DE" sz="2000" dirty="0"/>
              <a:t> </a:t>
            </a:r>
            <a:r>
              <a:rPr lang="el-GR" sz="2000" dirty="0"/>
              <a:t>Βραχεία παραμονή στην Ιερουσαλήμ</a:t>
            </a:r>
            <a:endParaRPr lang="de-DE" sz="2000" dirty="0"/>
          </a:p>
        </p:txBody>
      </p:sp>
      <p:sp>
        <p:nvSpPr>
          <p:cNvPr id="13" name="Oval 15"/>
          <p:cNvSpPr>
            <a:spLocks noChangeArrowheads="1"/>
          </p:cNvSpPr>
          <p:nvPr/>
        </p:nvSpPr>
        <p:spPr bwMode="auto">
          <a:xfrm>
            <a:off x="7053263" y="3670300"/>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latin typeface="+mn-lt"/>
            </a:endParaRPr>
          </a:p>
        </p:txBody>
      </p:sp>
      <p:sp>
        <p:nvSpPr>
          <p:cNvPr id="14" name="Text Box 16"/>
          <p:cNvSpPr txBox="1">
            <a:spLocks noChangeArrowheads="1"/>
          </p:cNvSpPr>
          <p:nvPr/>
        </p:nvSpPr>
        <p:spPr bwMode="auto">
          <a:xfrm>
            <a:off x="4859338" y="3500438"/>
            <a:ext cx="2016125" cy="730250"/>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3</a:t>
            </a:r>
            <a:r>
              <a:rPr lang="de-DE" sz="2000" dirty="0"/>
              <a:t>) </a:t>
            </a:r>
            <a:r>
              <a:rPr lang="el-GR" sz="2000" dirty="0" err="1"/>
              <a:t>περ</a:t>
            </a:r>
            <a:r>
              <a:rPr lang="de-DE" sz="2000" dirty="0"/>
              <a:t>. 10 </a:t>
            </a:r>
            <a:r>
              <a:rPr lang="el-GR" sz="2000" dirty="0"/>
              <a:t>έτη</a:t>
            </a:r>
            <a:r>
              <a:rPr lang="de-DE" sz="2000" dirty="0"/>
              <a:t/>
            </a:r>
            <a:br>
              <a:rPr lang="de-DE" sz="2000" dirty="0"/>
            </a:br>
            <a:r>
              <a:rPr lang="de-DE" sz="2000" dirty="0"/>
              <a:t> </a:t>
            </a:r>
            <a:r>
              <a:rPr lang="el-GR" sz="2000" dirty="0"/>
              <a:t>στην Ταρσό</a:t>
            </a:r>
            <a:endParaRPr lang="de-DE" sz="2000" dirty="0"/>
          </a:p>
        </p:txBody>
      </p:sp>
      <p:sp>
        <p:nvSpPr>
          <p:cNvPr id="15" name="Oval 17"/>
          <p:cNvSpPr>
            <a:spLocks noChangeArrowheads="1"/>
          </p:cNvSpPr>
          <p:nvPr/>
        </p:nvSpPr>
        <p:spPr bwMode="auto">
          <a:xfrm>
            <a:off x="7380288" y="3789363"/>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latin typeface="+mn-lt"/>
            </a:endParaRPr>
          </a:p>
        </p:txBody>
      </p:sp>
      <p:sp>
        <p:nvSpPr>
          <p:cNvPr id="16" name="Text Box 18"/>
          <p:cNvSpPr txBox="1">
            <a:spLocks noChangeArrowheads="1"/>
          </p:cNvSpPr>
          <p:nvPr/>
        </p:nvSpPr>
        <p:spPr bwMode="auto">
          <a:xfrm>
            <a:off x="6659563" y="2708275"/>
            <a:ext cx="2016125"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4</a:t>
            </a:r>
            <a:r>
              <a:rPr lang="de-DE" sz="2000" dirty="0"/>
              <a:t> </a:t>
            </a:r>
            <a:r>
              <a:rPr lang="el-GR" sz="2000" dirty="0"/>
              <a:t>) Κλήση στην Αντιόχεια</a:t>
            </a:r>
            <a:endParaRPr lang="de-DE" sz="2000" dirty="0"/>
          </a:p>
        </p:txBody>
      </p:sp>
      <p:sp>
        <p:nvSpPr>
          <p:cNvPr id="18" name="Τίτλος 3"/>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dirty="0"/>
              <a:t>Ο Π. μετά τη μεταστροφή Α’</a:t>
            </a:r>
          </a:p>
        </p:txBody>
      </p:sp>
    </p:spTree>
    <p:extLst>
      <p:ext uri="{BB962C8B-B14F-4D97-AF65-F5344CB8AC3E}">
        <p14:creationId xmlns:p14="http://schemas.microsoft.com/office/powerpoint/2010/main" val="6577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5288" y="1196975"/>
            <a:ext cx="8350250" cy="5256213"/>
          </a:xfrm>
          <a:prstGeom prst="rect">
            <a:avLst/>
          </a:prstGeom>
          <a:noFill/>
        </p:spPr>
      </p:pic>
      <p:sp>
        <p:nvSpPr>
          <p:cNvPr id="5" name="Text Box 4"/>
          <p:cNvSpPr txBox="1">
            <a:spLocks noChangeArrowheads="1"/>
          </p:cNvSpPr>
          <p:nvPr/>
        </p:nvSpPr>
        <p:spPr bwMode="auto">
          <a:xfrm>
            <a:off x="1908175" y="4508500"/>
            <a:ext cx="61198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spcBef>
                <a:spcPct val="50000"/>
              </a:spcBef>
            </a:pPr>
            <a:endParaRPr lang="el-GR" altLang="el-GR" sz="1800">
              <a:latin typeface="Tahoma" panose="020B0604030504040204" pitchFamily="34" charset="0"/>
            </a:endParaRPr>
          </a:p>
        </p:txBody>
      </p:sp>
      <p:pic>
        <p:nvPicPr>
          <p:cNvPr id="6" name="Picture 5"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268413"/>
            <a:ext cx="7080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2"/>
          <p:cNvSpPr>
            <a:spLocks noChangeArrowheads="1"/>
          </p:cNvSpPr>
          <p:nvPr/>
        </p:nvSpPr>
        <p:spPr bwMode="auto">
          <a:xfrm>
            <a:off x="7380288" y="3789363"/>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endParaRPr lang="el-GR" altLang="el-GR"/>
          </a:p>
        </p:txBody>
      </p:sp>
      <p:sp>
        <p:nvSpPr>
          <p:cNvPr id="8" name="Line 14"/>
          <p:cNvSpPr>
            <a:spLocks noChangeShapeType="1"/>
          </p:cNvSpPr>
          <p:nvPr/>
        </p:nvSpPr>
        <p:spPr bwMode="auto">
          <a:xfrm flipH="1" flipV="1">
            <a:off x="4427538" y="1484313"/>
            <a:ext cx="1296987" cy="6492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spAutoFit/>
          </a:bodyPr>
          <a:lstStyle/>
          <a:p>
            <a:endParaRPr lang="el-GR"/>
          </a:p>
        </p:txBody>
      </p:sp>
      <p:sp>
        <p:nvSpPr>
          <p:cNvPr id="9" name="Line 15"/>
          <p:cNvSpPr>
            <a:spLocks noChangeShapeType="1"/>
          </p:cNvSpPr>
          <p:nvPr/>
        </p:nvSpPr>
        <p:spPr bwMode="auto">
          <a:xfrm flipH="1" flipV="1">
            <a:off x="5364163" y="3429000"/>
            <a:ext cx="2016125" cy="433388"/>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0" name="Text Box 16"/>
          <p:cNvSpPr txBox="1">
            <a:spLocks noChangeArrowheads="1"/>
          </p:cNvSpPr>
          <p:nvPr/>
        </p:nvSpPr>
        <p:spPr bwMode="auto">
          <a:xfrm>
            <a:off x="4427538" y="1484313"/>
            <a:ext cx="4105275" cy="1169551"/>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Ταξίδια ιεραποστολικά στην  Κύπρο, τη Μικρά Ασία και την Ελλάδα</a:t>
            </a:r>
            <a:endParaRPr lang="de-DE" sz="2000" dirty="0"/>
          </a:p>
          <a:p>
            <a:pPr algn="ctr">
              <a:spcBef>
                <a:spcPct val="50000"/>
              </a:spcBef>
              <a:defRPr/>
            </a:pPr>
            <a:r>
              <a:rPr lang="el-GR" sz="2000" dirty="0"/>
              <a:t>Βάση: Αντιόχεια</a:t>
            </a:r>
            <a:endParaRPr lang="de-DE" sz="2000" dirty="0"/>
          </a:p>
        </p:txBody>
      </p:sp>
      <p:sp>
        <p:nvSpPr>
          <p:cNvPr id="11" name="Line 17"/>
          <p:cNvSpPr>
            <a:spLocks noChangeShapeType="1"/>
          </p:cNvSpPr>
          <p:nvPr/>
        </p:nvSpPr>
        <p:spPr bwMode="auto">
          <a:xfrm flipH="1" flipV="1">
            <a:off x="3708400" y="3573463"/>
            <a:ext cx="3671888" cy="431800"/>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2" name="Oval 19"/>
          <p:cNvSpPr>
            <a:spLocks noChangeArrowheads="1"/>
          </p:cNvSpPr>
          <p:nvPr/>
        </p:nvSpPr>
        <p:spPr bwMode="auto">
          <a:xfrm>
            <a:off x="7639050" y="5178425"/>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13" name="Text Box 20"/>
          <p:cNvSpPr txBox="1">
            <a:spLocks noChangeArrowheads="1"/>
          </p:cNvSpPr>
          <p:nvPr/>
        </p:nvSpPr>
        <p:spPr bwMode="auto">
          <a:xfrm>
            <a:off x="1547813" y="5445125"/>
            <a:ext cx="5832475" cy="708025"/>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Μετά την Τρίτη περιοδεία συλλαμβάνεται στα Ιεροσόλυμα την Πεντηκοστή </a:t>
            </a:r>
            <a:endParaRPr lang="de-DE" sz="2000" dirty="0"/>
          </a:p>
        </p:txBody>
      </p:sp>
      <p:sp>
        <p:nvSpPr>
          <p:cNvPr id="14" name="Line 21"/>
          <p:cNvSpPr>
            <a:spLocks noChangeShapeType="1"/>
          </p:cNvSpPr>
          <p:nvPr/>
        </p:nvSpPr>
        <p:spPr bwMode="auto">
          <a:xfrm>
            <a:off x="3708400" y="3805238"/>
            <a:ext cx="3887788" cy="1423987"/>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5" name="Line 32"/>
          <p:cNvSpPr>
            <a:spLocks noChangeShapeType="1"/>
          </p:cNvSpPr>
          <p:nvPr/>
        </p:nvSpPr>
        <p:spPr bwMode="auto">
          <a:xfrm flipH="1">
            <a:off x="6804025" y="4076700"/>
            <a:ext cx="647700" cy="431800"/>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l-GR"/>
          </a:p>
        </p:txBody>
      </p:sp>
      <p:sp>
        <p:nvSpPr>
          <p:cNvPr id="16" name="Line 33"/>
          <p:cNvSpPr>
            <a:spLocks noChangeShapeType="1"/>
          </p:cNvSpPr>
          <p:nvPr/>
        </p:nvSpPr>
        <p:spPr bwMode="auto">
          <a:xfrm flipH="1" flipV="1">
            <a:off x="7524750" y="4149725"/>
            <a:ext cx="71438" cy="1079500"/>
          </a:xfrm>
          <a:prstGeom prst="line">
            <a:avLst/>
          </a:prstGeom>
          <a:noFill/>
          <a:ln w="76200">
            <a:solidFill>
              <a:srgbClr val="5075BC"/>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l-GR"/>
          </a:p>
        </p:txBody>
      </p:sp>
      <p:sp>
        <p:nvSpPr>
          <p:cNvPr id="17" name="Τίτλος 3"/>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dirty="0"/>
              <a:t>Ο Π. μετά τη μεταστροφή Β’</a:t>
            </a:r>
          </a:p>
        </p:txBody>
      </p:sp>
    </p:spTree>
    <p:extLst>
      <p:ext uri="{BB962C8B-B14F-4D97-AF65-F5344CB8AC3E}">
        <p14:creationId xmlns:p14="http://schemas.microsoft.com/office/powerpoint/2010/main" val="227527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95288" y="1196975"/>
            <a:ext cx="8350250" cy="5256213"/>
          </a:xfrm>
          <a:prstGeom prst="rect">
            <a:avLst/>
          </a:prstGeom>
          <a:noFill/>
        </p:spPr>
      </p:pic>
      <p:pic>
        <p:nvPicPr>
          <p:cNvPr id="6" name="Picture 5" descr="Mensch Samue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268413"/>
            <a:ext cx="7080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2"/>
          <p:cNvSpPr txBox="1">
            <a:spLocks noChangeArrowheads="1"/>
          </p:cNvSpPr>
          <p:nvPr/>
        </p:nvSpPr>
        <p:spPr bwMode="auto">
          <a:xfrm>
            <a:off x="6361113" y="5348288"/>
            <a:ext cx="2016125" cy="1014412"/>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Πάνω από 2 έτη φυλακισμένος στην Καισάρεια </a:t>
            </a:r>
            <a:endParaRPr lang="de-DE" sz="2000" dirty="0"/>
          </a:p>
        </p:txBody>
      </p:sp>
      <p:sp>
        <p:nvSpPr>
          <p:cNvPr id="9" name="Text Box 17"/>
          <p:cNvSpPr txBox="1">
            <a:spLocks noChangeArrowheads="1"/>
          </p:cNvSpPr>
          <p:nvPr/>
        </p:nvSpPr>
        <p:spPr bwMode="auto">
          <a:xfrm>
            <a:off x="5292725" y="3059113"/>
            <a:ext cx="2951163" cy="707886"/>
          </a:xfrm>
          <a:prstGeom prst="rect">
            <a:avLst/>
          </a:prstGeom>
          <a:solidFill>
            <a:schemeClr val="bg1"/>
          </a:solidFill>
          <a:ln w="28575" algn="ctr">
            <a:solidFill>
              <a:srgbClr val="5075BC"/>
            </a:solidFill>
            <a:miter lim="800000"/>
            <a:headEnd/>
            <a:tailEnd/>
          </a:ln>
          <a:effectLst/>
        </p:spPr>
        <p:txBody>
          <a:bodyPr>
            <a:spAutoFit/>
          </a:bodyPr>
          <a:lstStyle/>
          <a:p>
            <a:pPr algn="ctr">
              <a:spcBef>
                <a:spcPct val="50000"/>
              </a:spcBef>
              <a:defRPr/>
            </a:pPr>
            <a:r>
              <a:rPr lang="el-GR" sz="2000" dirty="0"/>
              <a:t>Μετά ταξίδι – Οδύσσεια του δέσμιου Π. στη Ρώμη</a:t>
            </a:r>
            <a:endParaRPr lang="de-DE" sz="2000" dirty="0"/>
          </a:p>
        </p:txBody>
      </p:sp>
      <p:sp>
        <p:nvSpPr>
          <p:cNvPr id="10" name="Oval 20"/>
          <p:cNvSpPr>
            <a:spLocks noChangeArrowheads="1"/>
          </p:cNvSpPr>
          <p:nvPr/>
        </p:nvSpPr>
        <p:spPr bwMode="auto">
          <a:xfrm>
            <a:off x="7416800" y="4905375"/>
            <a:ext cx="323850" cy="323850"/>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11" name="Freeform 25"/>
          <p:cNvSpPr>
            <a:spLocks/>
          </p:cNvSpPr>
          <p:nvPr/>
        </p:nvSpPr>
        <p:spPr bwMode="auto">
          <a:xfrm>
            <a:off x="5867400" y="4040188"/>
            <a:ext cx="1657350" cy="1044575"/>
          </a:xfrm>
          <a:custGeom>
            <a:avLst/>
            <a:gdLst>
              <a:gd name="T0" fmla="*/ 1657350 w 1044"/>
              <a:gd name="T1" fmla="*/ 1044575 h 658"/>
              <a:gd name="T2" fmla="*/ 1584325 w 1044"/>
              <a:gd name="T3" fmla="*/ 901700 h 658"/>
              <a:gd name="T4" fmla="*/ 1584325 w 1044"/>
              <a:gd name="T5" fmla="*/ 396875 h 658"/>
              <a:gd name="T6" fmla="*/ 1584325 w 1044"/>
              <a:gd name="T7" fmla="*/ 36512 h 658"/>
              <a:gd name="T8" fmla="*/ 1152525 w 1044"/>
              <a:gd name="T9" fmla="*/ 180975 h 658"/>
              <a:gd name="T10" fmla="*/ 720725 w 1044"/>
              <a:gd name="T11" fmla="*/ 325437 h 658"/>
              <a:gd name="T12" fmla="*/ 0 w 1044"/>
              <a:gd name="T13" fmla="*/ 325437 h 658"/>
              <a:gd name="T14" fmla="*/ 0 60000 65536"/>
              <a:gd name="T15" fmla="*/ 0 60000 65536"/>
              <a:gd name="T16" fmla="*/ 0 60000 65536"/>
              <a:gd name="T17" fmla="*/ 0 60000 65536"/>
              <a:gd name="T18" fmla="*/ 0 60000 65536"/>
              <a:gd name="T19" fmla="*/ 0 60000 65536"/>
              <a:gd name="T20" fmla="*/ 0 60000 65536"/>
              <a:gd name="T21" fmla="*/ 0 w 1044"/>
              <a:gd name="T22" fmla="*/ 0 h 658"/>
              <a:gd name="T23" fmla="*/ 1044 w 1044"/>
              <a:gd name="T24" fmla="*/ 658 h 6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4" h="658">
                <a:moveTo>
                  <a:pt x="1044" y="658"/>
                </a:moveTo>
                <a:cubicBezTo>
                  <a:pt x="1025" y="647"/>
                  <a:pt x="1006" y="636"/>
                  <a:pt x="998" y="568"/>
                </a:cubicBezTo>
                <a:cubicBezTo>
                  <a:pt x="990" y="500"/>
                  <a:pt x="998" y="341"/>
                  <a:pt x="998" y="250"/>
                </a:cubicBezTo>
                <a:cubicBezTo>
                  <a:pt x="998" y="159"/>
                  <a:pt x="1043" y="46"/>
                  <a:pt x="998" y="23"/>
                </a:cubicBezTo>
                <a:cubicBezTo>
                  <a:pt x="953" y="0"/>
                  <a:pt x="817" y="84"/>
                  <a:pt x="726" y="114"/>
                </a:cubicBezTo>
                <a:cubicBezTo>
                  <a:pt x="635" y="144"/>
                  <a:pt x="575" y="190"/>
                  <a:pt x="454" y="205"/>
                </a:cubicBezTo>
                <a:cubicBezTo>
                  <a:pt x="333" y="220"/>
                  <a:pt x="166" y="212"/>
                  <a:pt x="0" y="205"/>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2" name="Freeform 26"/>
          <p:cNvSpPr>
            <a:spLocks/>
          </p:cNvSpPr>
          <p:nvPr/>
        </p:nvSpPr>
        <p:spPr bwMode="auto">
          <a:xfrm>
            <a:off x="4356100" y="4256088"/>
            <a:ext cx="1439863" cy="781050"/>
          </a:xfrm>
          <a:custGeom>
            <a:avLst/>
            <a:gdLst>
              <a:gd name="T0" fmla="*/ 1439863 w 907"/>
              <a:gd name="T1" fmla="*/ 109538 h 492"/>
              <a:gd name="T2" fmla="*/ 1295400 w 907"/>
              <a:gd name="T3" fmla="*/ 180975 h 492"/>
              <a:gd name="T4" fmla="*/ 1079500 w 907"/>
              <a:gd name="T5" fmla="*/ 36513 h 492"/>
              <a:gd name="T6" fmla="*/ 936625 w 907"/>
              <a:gd name="T7" fmla="*/ 36513 h 492"/>
              <a:gd name="T8" fmla="*/ 647700 w 907"/>
              <a:gd name="T9" fmla="*/ 36513 h 492"/>
              <a:gd name="T10" fmla="*/ 576263 w 907"/>
              <a:gd name="T11" fmla="*/ 252413 h 492"/>
              <a:gd name="T12" fmla="*/ 576263 w 907"/>
              <a:gd name="T13" fmla="*/ 612775 h 492"/>
              <a:gd name="T14" fmla="*/ 215900 w 907"/>
              <a:gd name="T15" fmla="*/ 757238 h 492"/>
              <a:gd name="T16" fmla="*/ 71438 w 907"/>
              <a:gd name="T17" fmla="*/ 757238 h 492"/>
              <a:gd name="T18" fmla="*/ 0 w 907"/>
              <a:gd name="T19" fmla="*/ 685800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7"/>
              <a:gd name="T31" fmla="*/ 0 h 492"/>
              <a:gd name="T32" fmla="*/ 907 w 907"/>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7" h="492">
                <a:moveTo>
                  <a:pt x="907" y="69"/>
                </a:moveTo>
                <a:cubicBezTo>
                  <a:pt x="880" y="95"/>
                  <a:pt x="854" y="122"/>
                  <a:pt x="816" y="114"/>
                </a:cubicBezTo>
                <a:cubicBezTo>
                  <a:pt x="778" y="106"/>
                  <a:pt x="718" y="38"/>
                  <a:pt x="680" y="23"/>
                </a:cubicBezTo>
                <a:cubicBezTo>
                  <a:pt x="642" y="8"/>
                  <a:pt x="635" y="23"/>
                  <a:pt x="590" y="23"/>
                </a:cubicBezTo>
                <a:cubicBezTo>
                  <a:pt x="545" y="23"/>
                  <a:pt x="446" y="0"/>
                  <a:pt x="408" y="23"/>
                </a:cubicBezTo>
                <a:cubicBezTo>
                  <a:pt x="370" y="46"/>
                  <a:pt x="370" y="99"/>
                  <a:pt x="363" y="159"/>
                </a:cubicBezTo>
                <a:cubicBezTo>
                  <a:pt x="356" y="219"/>
                  <a:pt x="401" y="333"/>
                  <a:pt x="363" y="386"/>
                </a:cubicBezTo>
                <a:cubicBezTo>
                  <a:pt x="325" y="439"/>
                  <a:pt x="189" y="462"/>
                  <a:pt x="136" y="477"/>
                </a:cubicBezTo>
                <a:cubicBezTo>
                  <a:pt x="83" y="492"/>
                  <a:pt x="68" y="484"/>
                  <a:pt x="45" y="477"/>
                </a:cubicBezTo>
                <a:cubicBezTo>
                  <a:pt x="22" y="470"/>
                  <a:pt x="0" y="439"/>
                  <a:pt x="0" y="432"/>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3" name="Freeform 27"/>
          <p:cNvSpPr>
            <a:spLocks/>
          </p:cNvSpPr>
          <p:nvPr/>
        </p:nvSpPr>
        <p:spPr bwMode="auto">
          <a:xfrm>
            <a:off x="3046413" y="4149725"/>
            <a:ext cx="1309687" cy="876300"/>
          </a:xfrm>
          <a:custGeom>
            <a:avLst/>
            <a:gdLst>
              <a:gd name="T0" fmla="*/ 1309687 w 825"/>
              <a:gd name="T1" fmla="*/ 792162 h 552"/>
              <a:gd name="T2" fmla="*/ 1093787 w 825"/>
              <a:gd name="T3" fmla="*/ 863600 h 552"/>
              <a:gd name="T4" fmla="*/ 446087 w 825"/>
              <a:gd name="T5" fmla="*/ 719137 h 552"/>
              <a:gd name="T6" fmla="*/ 301625 w 825"/>
              <a:gd name="T7" fmla="*/ 792162 h 552"/>
              <a:gd name="T8" fmla="*/ 230187 w 825"/>
              <a:gd name="T9" fmla="*/ 647700 h 552"/>
              <a:gd name="T10" fmla="*/ 85725 w 825"/>
              <a:gd name="T11" fmla="*/ 719137 h 552"/>
              <a:gd name="T12" fmla="*/ 12700 w 825"/>
              <a:gd name="T13" fmla="*/ 647700 h 552"/>
              <a:gd name="T14" fmla="*/ 12700 w 825"/>
              <a:gd name="T15" fmla="*/ 0 h 552"/>
              <a:gd name="T16" fmla="*/ 0 60000 65536"/>
              <a:gd name="T17" fmla="*/ 0 60000 65536"/>
              <a:gd name="T18" fmla="*/ 0 60000 65536"/>
              <a:gd name="T19" fmla="*/ 0 60000 65536"/>
              <a:gd name="T20" fmla="*/ 0 60000 65536"/>
              <a:gd name="T21" fmla="*/ 0 60000 65536"/>
              <a:gd name="T22" fmla="*/ 0 60000 65536"/>
              <a:gd name="T23" fmla="*/ 0 60000 65536"/>
              <a:gd name="T24" fmla="*/ 0 w 825"/>
              <a:gd name="T25" fmla="*/ 0 h 552"/>
              <a:gd name="T26" fmla="*/ 825 w 825"/>
              <a:gd name="T27" fmla="*/ 552 h 5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5" h="552">
                <a:moveTo>
                  <a:pt x="825" y="499"/>
                </a:moveTo>
                <a:cubicBezTo>
                  <a:pt x="802" y="525"/>
                  <a:pt x="780" y="552"/>
                  <a:pt x="689" y="544"/>
                </a:cubicBezTo>
                <a:cubicBezTo>
                  <a:pt x="598" y="536"/>
                  <a:pt x="364" y="460"/>
                  <a:pt x="281" y="453"/>
                </a:cubicBezTo>
                <a:cubicBezTo>
                  <a:pt x="198" y="446"/>
                  <a:pt x="213" y="506"/>
                  <a:pt x="190" y="499"/>
                </a:cubicBezTo>
                <a:cubicBezTo>
                  <a:pt x="167" y="492"/>
                  <a:pt x="168" y="416"/>
                  <a:pt x="145" y="408"/>
                </a:cubicBezTo>
                <a:cubicBezTo>
                  <a:pt x="122" y="400"/>
                  <a:pt x="77" y="453"/>
                  <a:pt x="54" y="453"/>
                </a:cubicBezTo>
                <a:cubicBezTo>
                  <a:pt x="31" y="453"/>
                  <a:pt x="16" y="483"/>
                  <a:pt x="8" y="408"/>
                </a:cubicBezTo>
                <a:cubicBezTo>
                  <a:pt x="0" y="333"/>
                  <a:pt x="4" y="166"/>
                  <a:pt x="8" y="0"/>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4" name="Freeform 28"/>
          <p:cNvSpPr>
            <a:spLocks/>
          </p:cNvSpPr>
          <p:nvPr/>
        </p:nvSpPr>
        <p:spPr bwMode="auto">
          <a:xfrm>
            <a:off x="1547813" y="4149725"/>
            <a:ext cx="1511300" cy="298450"/>
          </a:xfrm>
          <a:custGeom>
            <a:avLst/>
            <a:gdLst>
              <a:gd name="T0" fmla="*/ 1511300 w 952"/>
              <a:gd name="T1" fmla="*/ 0 h 188"/>
              <a:gd name="T2" fmla="*/ 1368425 w 952"/>
              <a:gd name="T3" fmla="*/ 71438 h 188"/>
              <a:gd name="T4" fmla="*/ 720725 w 952"/>
              <a:gd name="T5" fmla="*/ 287338 h 188"/>
              <a:gd name="T6" fmla="*/ 0 w 952"/>
              <a:gd name="T7" fmla="*/ 142875 h 188"/>
              <a:gd name="T8" fmla="*/ 0 60000 65536"/>
              <a:gd name="T9" fmla="*/ 0 60000 65536"/>
              <a:gd name="T10" fmla="*/ 0 60000 65536"/>
              <a:gd name="T11" fmla="*/ 0 60000 65536"/>
              <a:gd name="T12" fmla="*/ 0 w 952"/>
              <a:gd name="T13" fmla="*/ 0 h 188"/>
              <a:gd name="T14" fmla="*/ 952 w 952"/>
              <a:gd name="T15" fmla="*/ 188 h 188"/>
            </a:gdLst>
            <a:ahLst/>
            <a:cxnLst>
              <a:cxn ang="T8">
                <a:pos x="T0" y="T1"/>
              </a:cxn>
              <a:cxn ang="T9">
                <a:pos x="T2" y="T3"/>
              </a:cxn>
              <a:cxn ang="T10">
                <a:pos x="T4" y="T5"/>
              </a:cxn>
              <a:cxn ang="T11">
                <a:pos x="T6" y="T7"/>
              </a:cxn>
            </a:cxnLst>
            <a:rect l="T12" t="T13" r="T14" b="T15"/>
            <a:pathLst>
              <a:path w="952" h="188">
                <a:moveTo>
                  <a:pt x="952" y="0"/>
                </a:moveTo>
                <a:cubicBezTo>
                  <a:pt x="948" y="7"/>
                  <a:pt x="945" y="15"/>
                  <a:pt x="862" y="45"/>
                </a:cubicBezTo>
                <a:cubicBezTo>
                  <a:pt x="779" y="75"/>
                  <a:pt x="598" y="174"/>
                  <a:pt x="454" y="181"/>
                </a:cubicBezTo>
                <a:cubicBezTo>
                  <a:pt x="310" y="188"/>
                  <a:pt x="155" y="139"/>
                  <a:pt x="0" y="90"/>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5" name="Freeform 30"/>
          <p:cNvSpPr>
            <a:spLocks/>
          </p:cNvSpPr>
          <p:nvPr/>
        </p:nvSpPr>
        <p:spPr bwMode="auto">
          <a:xfrm>
            <a:off x="708025" y="2852738"/>
            <a:ext cx="935038" cy="1368425"/>
          </a:xfrm>
          <a:custGeom>
            <a:avLst/>
            <a:gdLst>
              <a:gd name="T0" fmla="*/ 839788 w 589"/>
              <a:gd name="T1" fmla="*/ 1368425 h 862"/>
              <a:gd name="T2" fmla="*/ 911225 w 589"/>
              <a:gd name="T3" fmla="*/ 1223963 h 862"/>
              <a:gd name="T4" fmla="*/ 911225 w 589"/>
              <a:gd name="T5" fmla="*/ 1008063 h 862"/>
              <a:gd name="T6" fmla="*/ 768350 w 589"/>
              <a:gd name="T7" fmla="*/ 863600 h 862"/>
              <a:gd name="T8" fmla="*/ 479425 w 589"/>
              <a:gd name="T9" fmla="*/ 647700 h 862"/>
              <a:gd name="T10" fmla="*/ 334963 w 589"/>
              <a:gd name="T11" fmla="*/ 504825 h 862"/>
              <a:gd name="T12" fmla="*/ 47625 w 589"/>
              <a:gd name="T13" fmla="*/ 144463 h 862"/>
              <a:gd name="T14" fmla="*/ 47625 w 589"/>
              <a:gd name="T15" fmla="*/ 0 h 862"/>
              <a:gd name="T16" fmla="*/ 0 60000 65536"/>
              <a:gd name="T17" fmla="*/ 0 60000 65536"/>
              <a:gd name="T18" fmla="*/ 0 60000 65536"/>
              <a:gd name="T19" fmla="*/ 0 60000 65536"/>
              <a:gd name="T20" fmla="*/ 0 60000 65536"/>
              <a:gd name="T21" fmla="*/ 0 60000 65536"/>
              <a:gd name="T22" fmla="*/ 0 60000 65536"/>
              <a:gd name="T23" fmla="*/ 0 60000 65536"/>
              <a:gd name="T24" fmla="*/ 0 w 589"/>
              <a:gd name="T25" fmla="*/ 0 h 862"/>
              <a:gd name="T26" fmla="*/ 589 w 589"/>
              <a:gd name="T27" fmla="*/ 862 h 8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9" h="862">
                <a:moveTo>
                  <a:pt x="529" y="862"/>
                </a:moveTo>
                <a:cubicBezTo>
                  <a:pt x="548" y="835"/>
                  <a:pt x="567" y="809"/>
                  <a:pt x="574" y="771"/>
                </a:cubicBezTo>
                <a:cubicBezTo>
                  <a:pt x="581" y="733"/>
                  <a:pt x="589" y="673"/>
                  <a:pt x="574" y="635"/>
                </a:cubicBezTo>
                <a:cubicBezTo>
                  <a:pt x="559" y="597"/>
                  <a:pt x="529" y="582"/>
                  <a:pt x="484" y="544"/>
                </a:cubicBezTo>
                <a:cubicBezTo>
                  <a:pt x="439" y="506"/>
                  <a:pt x="348" y="446"/>
                  <a:pt x="302" y="408"/>
                </a:cubicBezTo>
                <a:cubicBezTo>
                  <a:pt x="256" y="370"/>
                  <a:pt x="256" y="371"/>
                  <a:pt x="211" y="318"/>
                </a:cubicBezTo>
                <a:cubicBezTo>
                  <a:pt x="166" y="265"/>
                  <a:pt x="60" y="144"/>
                  <a:pt x="30" y="91"/>
                </a:cubicBezTo>
                <a:cubicBezTo>
                  <a:pt x="0" y="38"/>
                  <a:pt x="15" y="19"/>
                  <a:pt x="30" y="0"/>
                </a:cubicBezTo>
              </a:path>
            </a:pathLst>
          </a:custGeom>
          <a:noFill/>
          <a:ln w="28575" cap="flat" cmpd="sng">
            <a:solidFill>
              <a:srgbClr val="5075BC"/>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spAutoFit/>
          </a:bodyPr>
          <a:lstStyle/>
          <a:p>
            <a:endParaRPr lang="el-GR"/>
          </a:p>
        </p:txBody>
      </p:sp>
      <p:sp>
        <p:nvSpPr>
          <p:cNvPr id="16" name="Oval 31"/>
          <p:cNvSpPr>
            <a:spLocks noChangeArrowheads="1"/>
          </p:cNvSpPr>
          <p:nvPr/>
        </p:nvSpPr>
        <p:spPr bwMode="auto">
          <a:xfrm>
            <a:off x="468313" y="2420938"/>
            <a:ext cx="684212" cy="684212"/>
          </a:xfrm>
          <a:prstGeom prst="ellipse">
            <a:avLst/>
          </a:prstGeom>
          <a:noFill/>
          <a:ln w="57150" algn="ctr">
            <a:solidFill>
              <a:srgbClr val="5075B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endParaRPr lang="el-GR" altLang="el-GR"/>
          </a:p>
        </p:txBody>
      </p:sp>
      <p:sp>
        <p:nvSpPr>
          <p:cNvPr id="17" name="Τίτλος 3"/>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b="0" kern="1200">
                <a:solidFill>
                  <a:schemeClr val="accent1"/>
                </a:solidFill>
                <a:latin typeface="+mj-lt"/>
                <a:ea typeface="+mj-ea"/>
                <a:cs typeface="+mj-cs"/>
              </a:defRPr>
            </a:lvl1pPr>
          </a:lstStyle>
          <a:p>
            <a:r>
              <a:rPr lang="el-GR" dirty="0"/>
              <a:t>Ο Π. στη φυλακή</a:t>
            </a:r>
          </a:p>
        </p:txBody>
      </p:sp>
    </p:spTree>
    <p:extLst>
      <p:ext uri="{BB962C8B-B14F-4D97-AF65-F5344CB8AC3E}">
        <p14:creationId xmlns:p14="http://schemas.microsoft.com/office/powerpoint/2010/main" val="32274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1000"/>
                                        <p:tgtEl>
                                          <p:spTgt spid="11"/>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2000"/>
                                        <p:tgtEl>
                                          <p:spTgt spid="12"/>
                                        </p:tgtEl>
                                      </p:cBhvr>
                                    </p:animEffect>
                                  </p:childTnLst>
                                </p:cTn>
                              </p:par>
                            </p:childTnLst>
                          </p:cTn>
                        </p:par>
                        <p:par>
                          <p:cTn id="15" fill="hold">
                            <p:stCondLst>
                              <p:cond delay="3000"/>
                            </p:stCondLst>
                            <p:childTnLst>
                              <p:par>
                                <p:cTn id="16" presetID="22" presetClass="entr" presetSubtype="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1000"/>
                                        <p:tgtEl>
                                          <p:spTgt spid="13"/>
                                        </p:tgtEl>
                                      </p:cBhvr>
                                    </p:animEffect>
                                  </p:childTnLst>
                                </p:cTn>
                              </p:par>
                            </p:childTnLst>
                          </p:cTn>
                        </p:par>
                        <p:par>
                          <p:cTn id="19" fill="hold">
                            <p:stCondLst>
                              <p:cond delay="4000"/>
                            </p:stCondLst>
                            <p:childTnLst>
                              <p:par>
                                <p:cTn id="20" presetID="22" presetClass="entr" presetSubtype="2"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1000"/>
                                        <p:tgtEl>
                                          <p:spTgt spid="14"/>
                                        </p:tgtEl>
                                      </p:cBhvr>
                                    </p:animEffect>
                                  </p:childTnLst>
                                </p:cTn>
                              </p:par>
                            </p:childTnLst>
                          </p:cTn>
                        </p:par>
                        <p:par>
                          <p:cTn id="23" fill="hold">
                            <p:stCondLst>
                              <p:cond delay="5000"/>
                            </p:stCondLst>
                            <p:childTnLst>
                              <p:par>
                                <p:cTn id="24" presetID="22" presetClass="entr" presetSubtype="4"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1000"/>
                                        <p:tgtEl>
                                          <p:spTgt spid="15"/>
                                        </p:tgtEl>
                                      </p:cBhvr>
                                    </p:animEffect>
                                  </p:childTnLst>
                                </p:cTn>
                              </p:par>
                            </p:childTnLst>
                          </p:cTn>
                        </p:par>
                        <p:par>
                          <p:cTn id="27" fill="hold">
                            <p:stCondLst>
                              <p:cond delay="60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 </a:t>
            </a:r>
            <a:r>
              <a:rPr lang="el-GR" dirty="0" err="1"/>
              <a:t>Παύλεια</a:t>
            </a:r>
            <a:r>
              <a:rPr lang="el-GR" dirty="0"/>
              <a:t> Γραμματεία</a:t>
            </a:r>
          </a:p>
        </p:txBody>
      </p:sp>
      <p:sp>
        <p:nvSpPr>
          <p:cNvPr id="3" name="Text Placeholder 2"/>
          <p:cNvSpPr>
            <a:spLocks noGrp="1"/>
          </p:cNvSpPr>
          <p:nvPr>
            <p:ph type="body" idx="1"/>
          </p:nvPr>
        </p:nvSpPr>
        <p:spPr/>
        <p:txBody>
          <a:bodyPr/>
          <a:lstStyle/>
          <a:p>
            <a:endParaRPr lang="el-GR"/>
          </a:p>
        </p:txBody>
      </p:sp>
    </p:spTree>
    <p:extLst>
      <p:ext uri="{BB962C8B-B14F-4D97-AF65-F5344CB8AC3E}">
        <p14:creationId xmlns:p14="http://schemas.microsoft.com/office/powerpoint/2010/main" val="4144939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Παύλος ως συγγραφέας</a:t>
            </a:r>
          </a:p>
        </p:txBody>
      </p:sp>
      <p:sp>
        <p:nvSpPr>
          <p:cNvPr id="3" name="Content Placeholder 2"/>
          <p:cNvSpPr>
            <a:spLocks noGrp="1"/>
          </p:cNvSpPr>
          <p:nvPr>
            <p:ph idx="1"/>
          </p:nvPr>
        </p:nvSpPr>
        <p:spPr/>
        <p:txBody>
          <a:bodyPr>
            <a:noAutofit/>
          </a:bodyPr>
          <a:lstStyle/>
          <a:p>
            <a:pPr>
              <a:defRPr/>
            </a:pPr>
            <a:r>
              <a:rPr lang="el-GR" sz="2400" cap="all" dirty="0"/>
              <a:t>π</a:t>
            </a:r>
            <a:r>
              <a:rPr lang="el-GR" sz="2400" dirty="0"/>
              <a:t>αρόλο ότι ο Π. είναι ο νεότερος, ο </a:t>
            </a:r>
            <a:r>
              <a:rPr lang="el-GR" sz="2400" i="1" dirty="0"/>
              <a:t>έσχατος, </a:t>
            </a:r>
            <a:r>
              <a:rPr lang="el-GR" sz="2400" dirty="0"/>
              <a:t>των αποστόλων, αποτελεί μέχρι σήμερα με τα έργα του, τις επιστολές του, </a:t>
            </a:r>
            <a:r>
              <a:rPr lang="el-GR" sz="2400" b="1" dirty="0"/>
              <a:t>την αρχαιότερη φωνή</a:t>
            </a:r>
            <a:r>
              <a:rPr lang="el-GR" sz="2400" dirty="0"/>
              <a:t> στο χώρο του Χριστιανισμού. </a:t>
            </a:r>
          </a:p>
          <a:p>
            <a:pPr>
              <a:defRPr/>
            </a:pPr>
            <a:r>
              <a:rPr lang="el-GR" sz="2400" dirty="0"/>
              <a:t>Ο Παύλος</a:t>
            </a:r>
            <a:r>
              <a:rPr lang="el-GR" sz="2400" cap="all" dirty="0"/>
              <a:t> </a:t>
            </a:r>
            <a:r>
              <a:rPr lang="el-GR" sz="2400" dirty="0"/>
              <a:t>δε χρημάτισε απλώς φορέας και αναμεταδότης της αρχέγονης παράδοσης, αλλά αναδείχθηκε ως </a:t>
            </a:r>
            <a:r>
              <a:rPr lang="el-GR" sz="2400" b="1" dirty="0"/>
              <a:t>ο κατεξοχήν ερμηνευτής</a:t>
            </a:r>
            <a:r>
              <a:rPr lang="el-GR" sz="2400" dirty="0"/>
              <a:t> της με την ευρεία έννοια του όρου, αφού κατάφερε να μεταφέρει το μήνυμα του Χριστιανισμού στη «γλώσσα» των εξ εθνών χριστιανών. </a:t>
            </a:r>
          </a:p>
          <a:p>
            <a:endParaRPr lang="el-GR" sz="2400" dirty="0"/>
          </a:p>
        </p:txBody>
      </p:sp>
    </p:spTree>
    <p:extLst>
      <p:ext uri="{BB962C8B-B14F-4D97-AF65-F5344CB8AC3E}">
        <p14:creationId xmlns:p14="http://schemas.microsoft.com/office/powerpoint/2010/main" val="42091398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lstStyle/>
          <a:p>
            <a:r>
              <a:rPr lang="el-GR" altLang="el-GR" dirty="0">
                <a:solidFill>
                  <a:srgbClr val="5075BC"/>
                </a:solidFill>
              </a:rPr>
              <a:t>Εισαγωγή στην Κ.Δ. και ιστορία εποχής της Καινής Διαθήκης</a:t>
            </a:r>
            <a:endParaRPr lang="el-GR" dirty="0">
              <a:solidFill>
                <a:srgbClr val="5075BC"/>
              </a:solidFill>
            </a:endParaRPr>
          </a:p>
        </p:txBody>
      </p:sp>
      <p:sp>
        <p:nvSpPr>
          <p:cNvPr id="8" name="Υπότιτλος 2"/>
          <p:cNvSpPr>
            <a:spLocks noGrp="1"/>
          </p:cNvSpPr>
          <p:nvPr>
            <p:ph type="subTitle" idx="1"/>
          </p:nvPr>
        </p:nvSpPr>
        <p:spPr>
          <a:xfrm>
            <a:off x="683568" y="3744863"/>
            <a:ext cx="7776864" cy="3113137"/>
          </a:xfrm>
        </p:spPr>
        <p:txBody>
          <a:bodyPr>
            <a:noAutofit/>
          </a:bodyPr>
          <a:lstStyle/>
          <a:p>
            <a:r>
              <a:rPr lang="el-GR" altLang="el-GR" sz="2800" dirty="0" smtClean="0">
                <a:solidFill>
                  <a:srgbClr val="5075BC"/>
                </a:solidFill>
              </a:rPr>
              <a:t>Μάθημα </a:t>
            </a:r>
            <a:r>
              <a:rPr lang="en-US" altLang="el-GR" sz="2800" dirty="0" smtClean="0">
                <a:solidFill>
                  <a:srgbClr val="5075BC"/>
                </a:solidFill>
              </a:rPr>
              <a:t>8</a:t>
            </a:r>
            <a:r>
              <a:rPr lang="el-GR" altLang="el-GR" sz="2800" dirty="0" smtClean="0">
                <a:solidFill>
                  <a:srgbClr val="5075BC"/>
                </a:solidFill>
              </a:rPr>
              <a:t> </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a:latin typeface="+mj-lt"/>
                <a:ea typeface="+mj-ea"/>
                <a:cs typeface="+mj-cs"/>
              </a:rPr>
              <a:t>Ο Απόστολος Παύλος</a:t>
            </a:r>
            <a:endParaRPr lang="en-US" sz="2800" dirty="0" smtClean="0"/>
          </a:p>
          <a:p>
            <a:endParaRPr lang="en-US" sz="2800" dirty="0" smtClean="0"/>
          </a:p>
          <a:p>
            <a:r>
              <a:rPr lang="el-GR" altLang="el-GR" sz="2800" dirty="0" smtClean="0"/>
              <a:t>Σωτήριος </a:t>
            </a:r>
            <a:r>
              <a:rPr lang="el-GR" altLang="el-GR" sz="2800" dirty="0"/>
              <a:t>Σ. Δεσπότης</a:t>
            </a:r>
          </a:p>
          <a:p>
            <a:r>
              <a:rPr lang="el-GR" altLang="el-GR" sz="2800" dirty="0" smtClean="0"/>
              <a:t>Θεολογική </a:t>
            </a:r>
            <a:r>
              <a:rPr lang="el-GR" altLang="el-GR" sz="2800" dirty="0"/>
              <a:t>Σχολή</a:t>
            </a:r>
          </a:p>
          <a:p>
            <a:r>
              <a:rPr lang="el-GR" altLang="el-GR" sz="2800" dirty="0"/>
              <a:t>Τμήμα Κοινωνικής Θεολογίας</a:t>
            </a:r>
            <a:endParaRPr lang="en-US" altLang="el-GR" sz="2800" dirty="0"/>
          </a:p>
          <a:p>
            <a:endParaRPr lang="el-GR" sz="2800" dirty="0" smtClean="0"/>
          </a:p>
        </p:txBody>
      </p:sp>
    </p:spTree>
    <p:extLst>
      <p:ext uri="{BB962C8B-B14F-4D97-AF65-F5344CB8AC3E}">
        <p14:creationId xmlns:p14="http://schemas.microsoft.com/office/powerpoint/2010/main" val="3572538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Παύλος-Έργα</a:t>
            </a:r>
          </a:p>
        </p:txBody>
      </p:sp>
      <p:sp>
        <p:nvSpPr>
          <p:cNvPr id="5" name="Θέση περιεχομένου 4"/>
          <p:cNvSpPr>
            <a:spLocks noGrp="1"/>
          </p:cNvSpPr>
          <p:nvPr>
            <p:ph idx="1"/>
          </p:nvPr>
        </p:nvSpPr>
        <p:spPr/>
        <p:txBody>
          <a:bodyPr>
            <a:noAutofit/>
          </a:bodyPr>
          <a:lstStyle/>
          <a:p>
            <a:pPr>
              <a:defRPr/>
            </a:pPr>
            <a:r>
              <a:rPr lang="el-GR" sz="2400" dirty="0"/>
              <a:t>Είναι εκπληκτικό ότι από το νεότερο Απόστολο, ο οποίος </a:t>
            </a:r>
            <a:r>
              <a:rPr lang="el-GR" sz="2400" dirty="0" err="1"/>
              <a:t>δίωξε</a:t>
            </a:r>
            <a:r>
              <a:rPr lang="el-GR" sz="2400" dirty="0"/>
              <a:t> την Εκκλησία, προέρχονται τα </a:t>
            </a:r>
            <a:r>
              <a:rPr lang="el-GR" sz="2400" b="1" dirty="0"/>
              <a:t>περισσότερα.</a:t>
            </a:r>
            <a:r>
              <a:rPr lang="el-GR" sz="2400" dirty="0"/>
              <a:t> </a:t>
            </a:r>
            <a:r>
              <a:rPr lang="el-GR" sz="2400" i="1" dirty="0"/>
              <a:t>Ο </a:t>
            </a:r>
            <a:r>
              <a:rPr lang="el-GR" sz="2400" i="1" dirty="0" err="1"/>
              <a:t>Παῦλος</a:t>
            </a:r>
            <a:r>
              <a:rPr lang="el-GR" sz="2400" i="1" dirty="0"/>
              <a:t> </a:t>
            </a:r>
            <a:r>
              <a:rPr lang="el-GR" sz="2400" i="1" dirty="0" err="1"/>
              <a:t>ἔγραψε</a:t>
            </a:r>
            <a:r>
              <a:rPr lang="el-GR" sz="2400" i="1" dirty="0"/>
              <a:t> </a:t>
            </a:r>
            <a:r>
              <a:rPr lang="el-GR" sz="2400" i="1" dirty="0" err="1"/>
              <a:t>τὸ</a:t>
            </a:r>
            <a:r>
              <a:rPr lang="el-GR" sz="2400" i="1" dirty="0"/>
              <a:t> μεγαλύτερο </a:t>
            </a:r>
            <a:r>
              <a:rPr lang="el-GR" sz="2400" i="1" dirty="0" err="1"/>
              <a:t>μέρος</a:t>
            </a:r>
            <a:r>
              <a:rPr lang="el-GR" sz="2400" i="1" dirty="0"/>
              <a:t> </a:t>
            </a:r>
            <a:r>
              <a:rPr lang="el-GR" sz="2400" i="1" dirty="0" err="1"/>
              <a:t>τῆς</a:t>
            </a:r>
            <a:r>
              <a:rPr lang="el-GR" sz="2400" i="1" dirty="0"/>
              <a:t> Καινής </a:t>
            </a:r>
            <a:r>
              <a:rPr lang="el-GR" sz="2400" i="1" dirty="0" err="1"/>
              <a:t>Διαθήκης</a:t>
            </a:r>
            <a:r>
              <a:rPr lang="el-GR" sz="2400" i="1" dirty="0"/>
              <a:t>. Φέρεται ότι ο ίδιος </a:t>
            </a:r>
            <a:r>
              <a:rPr lang="el-GR" sz="2400" i="1" dirty="0" err="1"/>
              <a:t>ἔγραψε</a:t>
            </a:r>
            <a:r>
              <a:rPr lang="el-GR" sz="2400" i="1" dirty="0"/>
              <a:t> </a:t>
            </a:r>
            <a:r>
              <a:rPr lang="el-GR" sz="2400" i="1" dirty="0" err="1"/>
              <a:t>ὡς</a:t>
            </a:r>
            <a:r>
              <a:rPr lang="el-GR" sz="2400" i="1" dirty="0"/>
              <a:t> </a:t>
            </a:r>
            <a:r>
              <a:rPr lang="el-GR" sz="2400" i="1" dirty="0" err="1"/>
              <a:t>δεκατέσσερεις</a:t>
            </a:r>
            <a:r>
              <a:rPr lang="el-GR" sz="2400" i="1" dirty="0"/>
              <a:t> ᾿</a:t>
            </a:r>
            <a:r>
              <a:rPr lang="el-GR" sz="2400" i="1" dirty="0" err="1"/>
              <a:t>Επιστολές</a:t>
            </a:r>
            <a:r>
              <a:rPr lang="el-GR" sz="2400" i="1" dirty="0"/>
              <a:t> (μέσω γραμματέων ή/και συνεργατών) το 28%</a:t>
            </a:r>
            <a:r>
              <a:rPr lang="el-GR" sz="2400" b="1" i="1" dirty="0"/>
              <a:t>. </a:t>
            </a:r>
            <a:endParaRPr lang="el-GR" sz="2400" dirty="0">
              <a:solidFill>
                <a:srgbClr val="C00000"/>
              </a:solidFill>
            </a:endParaRPr>
          </a:p>
          <a:p>
            <a:pPr>
              <a:defRPr/>
            </a:pPr>
            <a:r>
              <a:rPr lang="el-GR" sz="2400" i="1" dirty="0"/>
              <a:t>Από τη Β’ </a:t>
            </a:r>
            <a:r>
              <a:rPr lang="el-GR" sz="2400" i="1" dirty="0" err="1"/>
              <a:t>Πέ</a:t>
            </a:r>
            <a:r>
              <a:rPr lang="el-GR" sz="2400" i="1" dirty="0"/>
              <a:t>. 3, 14-17 συνάγεται ότι οι επιστολές του Π. ήδη τον 1</a:t>
            </a:r>
            <a:r>
              <a:rPr lang="el-GR" sz="2400" i="1" baseline="30000" dirty="0"/>
              <a:t>ο</a:t>
            </a:r>
            <a:r>
              <a:rPr lang="el-GR" sz="2400" i="1" dirty="0"/>
              <a:t> αι. είχαν συγκροτηθεί </a:t>
            </a:r>
            <a:r>
              <a:rPr lang="el-GR" sz="2400" b="1" i="1" dirty="0"/>
              <a:t>σε Βίβλο/Σώμα </a:t>
            </a:r>
            <a:r>
              <a:rPr lang="el-GR" sz="2400" i="1" dirty="0"/>
              <a:t>και μάλιστα κάποιοι (αντινομιστές;) τις παρερμήνευαν  για να τεκμηριώσουν την ανομία  οδηγούμενοι έτσι στην απώλεια (</a:t>
            </a:r>
            <a:r>
              <a:rPr lang="el-GR" sz="2400" i="1" dirty="0" err="1"/>
              <a:t>πρβλ</a:t>
            </a:r>
            <a:r>
              <a:rPr lang="el-GR" sz="2400" i="1" dirty="0"/>
              <a:t>. ήδη </a:t>
            </a:r>
            <a:r>
              <a:rPr lang="el-GR" sz="2400" i="1" dirty="0" err="1"/>
              <a:t>Ρωμ</a:t>
            </a:r>
            <a:r>
              <a:rPr lang="el-GR" sz="2400" i="1" dirty="0"/>
              <a:t>. 3, 8. 6, 1). Πιθανότατα οι </a:t>
            </a:r>
            <a:r>
              <a:rPr lang="el-GR" sz="2400" i="1" dirty="0" err="1"/>
              <a:t>παύλειες</a:t>
            </a:r>
            <a:r>
              <a:rPr lang="el-GR" sz="2400" i="1" dirty="0"/>
              <a:t> επιστολές σχημάτισαν «Βίβλο» πριν τα Ευαγγέλια</a:t>
            </a:r>
            <a:r>
              <a:rPr lang="el-GR" sz="2400" dirty="0"/>
              <a:t>. </a:t>
            </a:r>
          </a:p>
        </p:txBody>
      </p:sp>
    </p:spTree>
    <p:extLst>
      <p:ext uri="{BB962C8B-B14F-4D97-AF65-F5344CB8AC3E}">
        <p14:creationId xmlns:p14="http://schemas.microsoft.com/office/powerpoint/2010/main" val="2143838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Παύλος-Έργα [2]</a:t>
            </a:r>
            <a:endParaRPr lang="el-GR" dirty="0"/>
          </a:p>
        </p:txBody>
      </p:sp>
      <p:sp>
        <p:nvSpPr>
          <p:cNvPr id="5" name="Θέση περιεχομένου 4"/>
          <p:cNvSpPr>
            <a:spLocks noGrp="1"/>
          </p:cNvSpPr>
          <p:nvPr>
            <p:ph idx="1"/>
          </p:nvPr>
        </p:nvSpPr>
        <p:spPr/>
        <p:txBody>
          <a:bodyPr>
            <a:noAutofit/>
          </a:bodyPr>
          <a:lstStyle/>
          <a:p>
            <a:r>
              <a:rPr lang="el-GR" sz="2400" dirty="0"/>
              <a:t>Ο Π. έγραψε </a:t>
            </a:r>
            <a:r>
              <a:rPr lang="el-GR" sz="2400" b="1" dirty="0"/>
              <a:t>Γράμματα</a:t>
            </a:r>
            <a:r>
              <a:rPr lang="el-GR" sz="2400" dirty="0"/>
              <a:t>. Αρκετές επιστολές του Π. γράφτηκαν μάλιστα σε πόλεις </a:t>
            </a:r>
            <a:r>
              <a:rPr lang="el-GR" sz="2400" b="1" dirty="0"/>
              <a:t>του Αιγαίου </a:t>
            </a:r>
            <a:r>
              <a:rPr lang="el-GR" sz="2400" dirty="0"/>
              <a:t>απευθυνόμενες επίσης σε πόλεις πέριξ του ίδιου Πελάγους (Α’+Β’ </a:t>
            </a:r>
            <a:r>
              <a:rPr lang="el-GR" sz="2400" dirty="0" err="1"/>
              <a:t>Θεσ</a:t>
            </a:r>
            <a:r>
              <a:rPr lang="el-GR" sz="2400" dirty="0"/>
              <a:t>., Α’+Β’ </a:t>
            </a:r>
            <a:r>
              <a:rPr lang="el-GR" sz="2400" dirty="0" err="1"/>
              <a:t>Κορ</a:t>
            </a:r>
            <a:r>
              <a:rPr lang="el-GR" sz="2400" dirty="0"/>
              <a:t>., </a:t>
            </a:r>
            <a:r>
              <a:rPr lang="el-GR" sz="2400" dirty="0" err="1"/>
              <a:t>Φιλιπ</a:t>
            </a:r>
            <a:r>
              <a:rPr lang="el-GR" sz="2400" dirty="0"/>
              <a:t>). </a:t>
            </a:r>
            <a:r>
              <a:rPr lang="el-GR" sz="2400" dirty="0" err="1"/>
              <a:t>Σημειωτέον</a:t>
            </a:r>
            <a:r>
              <a:rPr lang="el-GR" sz="2400" dirty="0"/>
              <a:t> από τα 27 βιβλία της Κ.Δ. τα 21 είναι επιστολές, σε αντίθεση προς την Π.Δ., όπου στον ευρύτερο Κανόνα εμπεριέχονται 49 και ούτε ένα βιβλίο δεν ανήκει σε αυτήν την κατηγορία παρότι που και σε αυτήν (την Π.Δ.) εμπεριέχονται στα βιβλία της επιστολές κυρίως από τη </a:t>
            </a:r>
            <a:r>
              <a:rPr lang="el-GR" sz="2400" dirty="0" err="1"/>
              <a:t>μεταιχμαλωσιακή</a:t>
            </a:r>
            <a:r>
              <a:rPr lang="el-GR" sz="2400" dirty="0"/>
              <a:t> περίοδο.</a:t>
            </a:r>
          </a:p>
          <a:p>
            <a:r>
              <a:rPr lang="el-GR" sz="2400" dirty="0"/>
              <a:t>Ο Π. έχει γράψει και Επιστολές που χάθηκαν (βλ. κατωτέρω). </a:t>
            </a:r>
          </a:p>
        </p:txBody>
      </p:sp>
    </p:spTree>
    <p:extLst>
      <p:ext uri="{BB962C8B-B14F-4D97-AF65-F5344CB8AC3E}">
        <p14:creationId xmlns:p14="http://schemas.microsoft.com/office/powerpoint/2010/main" val="3138822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Παύλος-Έργα [3]</a:t>
            </a:r>
            <a:endParaRPr lang="el-GR" dirty="0"/>
          </a:p>
        </p:txBody>
      </p:sp>
      <p:sp>
        <p:nvSpPr>
          <p:cNvPr id="7" name="Θέση περιεχομένου 4"/>
          <p:cNvSpPr txBox="1">
            <a:spLocks noGrp="1"/>
          </p:cNvSpPr>
          <p:nvPr>
            <p:ph idx="1"/>
          </p:nvPr>
        </p:nvSpPr>
        <p:spPr>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2400" dirty="0"/>
              <a:t>Όπως αποδεικνύει το επιστολικό είδος των έργων του και η διαλεκτική του περιεχομένου τους με τις υπαρκτές ανάγκες των Εκκλησιών και των μελών τους, ο Π. αντί του μονολόγου προτίμησε συνειδητά </a:t>
            </a:r>
            <a:r>
              <a:rPr lang="el-GR" sz="2400" b="1" dirty="0"/>
              <a:t>τον άμεσο διάλογο</a:t>
            </a:r>
            <a:r>
              <a:rPr lang="el-GR" sz="2400" dirty="0"/>
              <a:t>. </a:t>
            </a:r>
            <a:r>
              <a:rPr lang="el-GR" sz="2400" i="1" dirty="0"/>
              <a:t>Μην έχοντας την ησυχία για να  γίνει συγγραφέας προτιμούσε την επιστολή, που είναι ο ζωντανότερος και αμεσότερος τρόπος επικοινωνίας.</a:t>
            </a:r>
            <a:r>
              <a:rPr lang="el-GR" sz="2400" dirty="0"/>
              <a:t> </a:t>
            </a:r>
          </a:p>
        </p:txBody>
      </p:sp>
    </p:spTree>
    <p:extLst>
      <p:ext uri="{BB962C8B-B14F-4D97-AF65-F5344CB8AC3E}">
        <p14:creationId xmlns:p14="http://schemas.microsoft.com/office/powerpoint/2010/main" val="593032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Οι επιστολές στον κανόνα - Α’</a:t>
            </a:r>
            <a:endParaRPr lang="el-GR" dirty="0"/>
          </a:p>
        </p:txBody>
      </p:sp>
      <p:sp>
        <p:nvSpPr>
          <p:cNvPr id="5" name="Θέση περιεχομένου 4"/>
          <p:cNvSpPr>
            <a:spLocks noGrp="1"/>
          </p:cNvSpPr>
          <p:nvPr>
            <p:ph idx="1"/>
          </p:nvPr>
        </p:nvSpPr>
        <p:spPr/>
        <p:txBody>
          <a:bodyPr>
            <a:noAutofit/>
          </a:bodyPr>
          <a:lstStyle/>
          <a:p>
            <a:pPr>
              <a:defRPr/>
            </a:pPr>
            <a:r>
              <a:rPr lang="el-GR" sz="2000" dirty="0"/>
              <a:t>Η </a:t>
            </a:r>
            <a:r>
              <a:rPr lang="el-GR" sz="2000" b="1" dirty="0"/>
              <a:t>διάταξη</a:t>
            </a:r>
            <a:r>
              <a:rPr lang="el-GR" sz="2000" dirty="0"/>
              <a:t> των </a:t>
            </a:r>
            <a:r>
              <a:rPr lang="el-GR" sz="2000" dirty="0" err="1"/>
              <a:t>παύλειων</a:t>
            </a:r>
            <a:r>
              <a:rPr lang="el-GR" sz="2000" dirty="0"/>
              <a:t> επιστολών στον Κανόνα έγινε </a:t>
            </a:r>
            <a:r>
              <a:rPr lang="el-GR" sz="2000" b="1" dirty="0"/>
              <a:t>ανάλογα </a:t>
            </a:r>
            <a:r>
              <a:rPr lang="el-GR" sz="2000" dirty="0"/>
              <a:t>α/ με το εάν απευθύνονταν σε Εκκλησίες ή πρόσωπα (</a:t>
            </a:r>
            <a:r>
              <a:rPr lang="el-GR" sz="2000" dirty="0" err="1"/>
              <a:t>Φιλήμ</a:t>
            </a:r>
            <a:r>
              <a:rPr lang="el-GR" sz="2000" dirty="0"/>
              <a:t>., </a:t>
            </a:r>
            <a:r>
              <a:rPr lang="el-GR" sz="2000" dirty="0" err="1"/>
              <a:t>Τιτ</a:t>
            </a:r>
            <a:r>
              <a:rPr lang="el-GR" sz="2000" dirty="0"/>
              <a:t>., Α’+</a:t>
            </a:r>
            <a:r>
              <a:rPr lang="el-GR" sz="2000" dirty="0" err="1"/>
              <a:t>Β’Τιμ</a:t>
            </a:r>
            <a:r>
              <a:rPr lang="el-GR" sz="2000" dirty="0"/>
              <a:t>.,) και β/ </a:t>
            </a:r>
            <a:r>
              <a:rPr lang="el-GR" sz="2000" b="1" dirty="0"/>
              <a:t>με την έκτασή τους.</a:t>
            </a:r>
            <a:r>
              <a:rPr lang="el-GR" sz="2000" dirty="0"/>
              <a:t> Εάν κάποιος θέλει να μελετήσει τις επιστολές κατά αρχαιότητα και να διαπιστώσει την εξέλιξη της σκέψης του Π. πρέπει να αρχίσει να τις </a:t>
            </a:r>
            <a:r>
              <a:rPr lang="el-GR" sz="2000" dirty="0" err="1"/>
              <a:t>ανα-γιγνώσκει</a:t>
            </a:r>
            <a:r>
              <a:rPr lang="el-GR" sz="2000" dirty="0"/>
              <a:t> από το τέλος προς την αρχή (πρώτη η </a:t>
            </a:r>
            <a:r>
              <a:rPr lang="el-GR" sz="2000" dirty="0" err="1"/>
              <a:t>Α’Θεσ</a:t>
            </a:r>
            <a:r>
              <a:rPr lang="el-GR" sz="2000" dirty="0"/>
              <a:t>. βλ. κατωτέρω), όπως τα «Εβραϊκά». </a:t>
            </a:r>
          </a:p>
          <a:p>
            <a:pPr>
              <a:defRPr/>
            </a:pPr>
            <a:r>
              <a:rPr lang="el-GR" sz="2000" dirty="0"/>
              <a:t>Η Εβρ. παρότι εξαιρετικά εκτεταμένη, ακολουθεί συνήθως την ομάδα των 13 επιστολών και σε σπάνιες περιπτώσεις εντάσσεται σε αυτές. Αυτό συμβαίνει διότι ήδη στην Αρχαία Εκκλησία υπήρχε αμφιβολία αν είναι </a:t>
            </a:r>
            <a:r>
              <a:rPr lang="el-GR" sz="2000" dirty="0" err="1"/>
              <a:t>παύλεια</a:t>
            </a:r>
            <a:r>
              <a:rPr lang="el-GR" sz="2000" dirty="0"/>
              <a:t>. Οι κώδικες Σιναϊτικός και </a:t>
            </a:r>
            <a:r>
              <a:rPr lang="el-GR" sz="2000" dirty="0" err="1"/>
              <a:t>Βατικανός</a:t>
            </a:r>
            <a:r>
              <a:rPr lang="el-GR" sz="2000" dirty="0"/>
              <a:t> παραθέτουν την </a:t>
            </a:r>
            <a:r>
              <a:rPr lang="el-GR" sz="2000" i="1" dirty="0"/>
              <a:t>Εβρ.</a:t>
            </a:r>
            <a:r>
              <a:rPr lang="el-GR" sz="2000" dirty="0"/>
              <a:t> πριν τις Ποιμαντικές. </a:t>
            </a:r>
          </a:p>
          <a:p>
            <a:pPr>
              <a:defRPr/>
            </a:pPr>
            <a:r>
              <a:rPr lang="el-GR" sz="2000" dirty="0" err="1"/>
              <a:t>Σημειωτέον</a:t>
            </a:r>
            <a:r>
              <a:rPr lang="el-GR" sz="2000" dirty="0"/>
              <a:t> ότι στους αρχαίους κώδικες οι </a:t>
            </a:r>
            <a:r>
              <a:rPr lang="el-GR" sz="2000" b="1" dirty="0"/>
              <a:t>Καθολικές</a:t>
            </a:r>
            <a:r>
              <a:rPr lang="el-GR" sz="2000" dirty="0"/>
              <a:t> που γράφτηκαν από τους «κορυφαίους» Πέτρο και Ιωάννη και τους αδελφούς του Ιησού έπονται των Πράξεων προηγούνται των </a:t>
            </a:r>
            <a:r>
              <a:rPr lang="el-GR" sz="2000" dirty="0" err="1"/>
              <a:t>παύλειων</a:t>
            </a:r>
            <a:r>
              <a:rPr lang="el-GR" sz="2000" dirty="0"/>
              <a:t> επιστολών. </a:t>
            </a:r>
          </a:p>
        </p:txBody>
      </p:sp>
    </p:spTree>
    <p:extLst>
      <p:ext uri="{BB962C8B-B14F-4D97-AF65-F5344CB8AC3E}">
        <p14:creationId xmlns:p14="http://schemas.microsoft.com/office/powerpoint/2010/main" val="2996710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Επιστολές Παύλου</a:t>
            </a:r>
          </a:p>
        </p:txBody>
      </p:sp>
      <p:sp>
        <p:nvSpPr>
          <p:cNvPr id="8" name="Text Box 4"/>
          <p:cNvSpPr txBox="1">
            <a:spLocks noChangeArrowheads="1"/>
          </p:cNvSpPr>
          <p:nvPr/>
        </p:nvSpPr>
        <p:spPr bwMode="auto">
          <a:xfrm rot="10783473">
            <a:off x="1256055" y="2057400"/>
            <a:ext cx="323165" cy="3321050"/>
          </a:xfrm>
          <a:prstGeom prst="rect">
            <a:avLst/>
          </a:prstGeom>
          <a:noFill/>
          <a:ln>
            <a:solidFill>
              <a:srgbClr val="5075BC"/>
            </a:solidFill>
          </a:ln>
        </p:spPr>
        <p:txBody>
          <a:bodyPr vert="eaVert">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spcBef>
                <a:spcPct val="50000"/>
              </a:spcBef>
            </a:pPr>
            <a:r>
              <a:rPr lang="el-GR" altLang="el-GR">
                <a:latin typeface="+mn-lt"/>
              </a:rPr>
              <a:t>Πράξεις Αποστόλων </a:t>
            </a:r>
            <a:endParaRPr lang="de-DE" altLang="el-GR">
              <a:latin typeface="+mn-lt"/>
            </a:endParaRPr>
          </a:p>
        </p:txBody>
      </p:sp>
      <p:sp>
        <p:nvSpPr>
          <p:cNvPr id="9" name="Text Box 6"/>
          <p:cNvSpPr txBox="1">
            <a:spLocks noChangeArrowheads="1"/>
          </p:cNvSpPr>
          <p:nvPr/>
        </p:nvSpPr>
        <p:spPr bwMode="auto">
          <a:xfrm>
            <a:off x="2159000" y="15240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Ρωμαίους</a:t>
            </a:r>
            <a:endParaRPr lang="de-DE" dirty="0"/>
          </a:p>
        </p:txBody>
      </p:sp>
      <p:sp>
        <p:nvSpPr>
          <p:cNvPr id="10" name="Text Box 7"/>
          <p:cNvSpPr txBox="1">
            <a:spLocks noChangeArrowheads="1"/>
          </p:cNvSpPr>
          <p:nvPr/>
        </p:nvSpPr>
        <p:spPr bwMode="auto">
          <a:xfrm>
            <a:off x="2159000" y="19240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Α+ Β Κορινθίους</a:t>
            </a:r>
            <a:endParaRPr lang="de-DE" dirty="0"/>
          </a:p>
        </p:txBody>
      </p:sp>
      <p:sp>
        <p:nvSpPr>
          <p:cNvPr id="11" name="Text Box 9"/>
          <p:cNvSpPr txBox="1">
            <a:spLocks noChangeArrowheads="1"/>
          </p:cNvSpPr>
          <p:nvPr/>
        </p:nvSpPr>
        <p:spPr bwMode="auto">
          <a:xfrm>
            <a:off x="2159000" y="22860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Γαλάτας</a:t>
            </a:r>
            <a:endParaRPr lang="de-DE" dirty="0"/>
          </a:p>
        </p:txBody>
      </p:sp>
      <p:sp>
        <p:nvSpPr>
          <p:cNvPr id="12" name="Text Box 10"/>
          <p:cNvSpPr txBox="1">
            <a:spLocks noChangeArrowheads="1"/>
          </p:cNvSpPr>
          <p:nvPr/>
        </p:nvSpPr>
        <p:spPr bwMode="auto">
          <a:xfrm>
            <a:off x="2159000" y="26860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Εφεσίους</a:t>
            </a:r>
            <a:endParaRPr lang="de-DE" dirty="0"/>
          </a:p>
        </p:txBody>
      </p:sp>
      <p:sp>
        <p:nvSpPr>
          <p:cNvPr id="13" name="Text Box 11"/>
          <p:cNvSpPr txBox="1">
            <a:spLocks noChangeArrowheads="1"/>
          </p:cNvSpPr>
          <p:nvPr/>
        </p:nvSpPr>
        <p:spPr bwMode="auto">
          <a:xfrm>
            <a:off x="2159000" y="31432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Φιλιππησίους</a:t>
            </a:r>
            <a:endParaRPr lang="de-DE" dirty="0"/>
          </a:p>
        </p:txBody>
      </p:sp>
      <p:sp>
        <p:nvSpPr>
          <p:cNvPr id="14" name="Text Box 12"/>
          <p:cNvSpPr txBox="1">
            <a:spLocks noChangeArrowheads="1"/>
          </p:cNvSpPr>
          <p:nvPr/>
        </p:nvSpPr>
        <p:spPr bwMode="auto">
          <a:xfrm>
            <a:off x="2159000" y="35623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Κολοσσαείς</a:t>
            </a:r>
            <a:endParaRPr lang="de-DE" dirty="0"/>
          </a:p>
        </p:txBody>
      </p:sp>
      <p:sp>
        <p:nvSpPr>
          <p:cNvPr id="15" name="Text Box 13"/>
          <p:cNvSpPr txBox="1">
            <a:spLocks noChangeArrowheads="1"/>
          </p:cNvSpPr>
          <p:nvPr/>
        </p:nvSpPr>
        <p:spPr bwMode="auto">
          <a:xfrm>
            <a:off x="2159000" y="39814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Α+Β Θεσσαλονικείς</a:t>
            </a:r>
            <a:endParaRPr lang="de-DE" dirty="0"/>
          </a:p>
        </p:txBody>
      </p:sp>
      <p:sp>
        <p:nvSpPr>
          <p:cNvPr id="16" name="Text Box 14"/>
          <p:cNvSpPr txBox="1">
            <a:spLocks noChangeArrowheads="1"/>
          </p:cNvSpPr>
          <p:nvPr/>
        </p:nvSpPr>
        <p:spPr bwMode="auto">
          <a:xfrm>
            <a:off x="2159000" y="48006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Α+Β </a:t>
            </a:r>
            <a:r>
              <a:rPr lang="el-GR" dirty="0" err="1"/>
              <a:t>Τιμόθεον</a:t>
            </a:r>
            <a:endParaRPr lang="de-DE" dirty="0"/>
          </a:p>
        </p:txBody>
      </p:sp>
      <p:sp>
        <p:nvSpPr>
          <p:cNvPr id="17" name="Text Box 15"/>
          <p:cNvSpPr txBox="1">
            <a:spLocks noChangeArrowheads="1"/>
          </p:cNvSpPr>
          <p:nvPr/>
        </p:nvSpPr>
        <p:spPr bwMode="auto">
          <a:xfrm>
            <a:off x="2159000" y="518160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err="1"/>
              <a:t>Τίτον</a:t>
            </a:r>
            <a:endParaRPr lang="de-DE" dirty="0"/>
          </a:p>
        </p:txBody>
      </p:sp>
      <p:sp>
        <p:nvSpPr>
          <p:cNvPr id="18" name="Text Box 16"/>
          <p:cNvSpPr txBox="1">
            <a:spLocks noChangeArrowheads="1"/>
          </p:cNvSpPr>
          <p:nvPr/>
        </p:nvSpPr>
        <p:spPr bwMode="auto">
          <a:xfrm>
            <a:off x="2159000" y="5581650"/>
            <a:ext cx="5029200" cy="369332"/>
          </a:xfrm>
          <a:prstGeom prst="rect">
            <a:avLst/>
          </a:prstGeom>
          <a:noFill/>
          <a:ln w="9525">
            <a:solidFill>
              <a:srgbClr val="5075BC"/>
            </a:solidFill>
            <a:miter lim="800000"/>
            <a:headEnd/>
            <a:tailEnd/>
          </a:ln>
          <a:effectLst>
            <a:outerShdw dist="107763" dir="2700000" algn="ctr" rotWithShape="0">
              <a:schemeClr val="bg2"/>
            </a:outerShdw>
          </a:effectLst>
        </p:spPr>
        <p:txBody>
          <a:bodyPr>
            <a:spAutoFit/>
          </a:bodyPr>
          <a:lstStyle/>
          <a:p>
            <a:pPr>
              <a:spcBef>
                <a:spcPct val="50000"/>
              </a:spcBef>
              <a:defRPr/>
            </a:pPr>
            <a:r>
              <a:rPr lang="el-GR" dirty="0"/>
              <a:t>Φιλήμονα</a:t>
            </a:r>
            <a:endParaRPr lang="de-DE" dirty="0"/>
          </a:p>
        </p:txBody>
      </p:sp>
      <p:sp>
        <p:nvSpPr>
          <p:cNvPr id="19" name="Text Box 17"/>
          <p:cNvSpPr txBox="1">
            <a:spLocks noChangeArrowheads="1"/>
          </p:cNvSpPr>
          <p:nvPr/>
        </p:nvSpPr>
        <p:spPr bwMode="auto">
          <a:xfrm rot="10783473">
            <a:off x="7747494" y="1524000"/>
            <a:ext cx="323165" cy="2971800"/>
          </a:xfrm>
          <a:prstGeom prst="rect">
            <a:avLst/>
          </a:prstGeom>
          <a:noFill/>
          <a:ln>
            <a:solidFill>
              <a:srgbClr val="5075BC"/>
            </a:solidFill>
          </a:ln>
        </p:spPr>
        <p:txBody>
          <a:bodyPr vert="eaVert">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spcBef>
                <a:spcPct val="50000"/>
              </a:spcBef>
            </a:pPr>
            <a:r>
              <a:rPr lang="el-GR" altLang="el-GR">
                <a:latin typeface="+mn-lt"/>
              </a:rPr>
              <a:t>Κοινότητες </a:t>
            </a:r>
            <a:endParaRPr lang="de-DE" altLang="el-GR">
              <a:latin typeface="+mn-lt"/>
            </a:endParaRPr>
          </a:p>
        </p:txBody>
      </p:sp>
      <p:sp>
        <p:nvSpPr>
          <p:cNvPr id="20" name="Text Box 18"/>
          <p:cNvSpPr txBox="1">
            <a:spLocks noChangeArrowheads="1"/>
          </p:cNvSpPr>
          <p:nvPr/>
        </p:nvSpPr>
        <p:spPr bwMode="auto">
          <a:xfrm rot="10783473">
            <a:off x="7726705" y="4646613"/>
            <a:ext cx="323165" cy="1676400"/>
          </a:xfrm>
          <a:prstGeom prst="rect">
            <a:avLst/>
          </a:prstGeom>
          <a:noFill/>
          <a:ln>
            <a:solidFill>
              <a:srgbClr val="5075BC"/>
            </a:solidFill>
          </a:ln>
        </p:spPr>
        <p:txBody>
          <a:bodyPr vert="eaVert">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ctr">
              <a:spcBef>
                <a:spcPct val="50000"/>
              </a:spcBef>
            </a:pPr>
            <a:r>
              <a:rPr lang="el-GR" altLang="el-GR">
                <a:latin typeface="+mn-lt"/>
              </a:rPr>
              <a:t>Συνεργάτες</a:t>
            </a:r>
            <a:endParaRPr lang="de-DE" altLang="el-GR">
              <a:latin typeface="+mn-lt"/>
            </a:endParaRPr>
          </a:p>
        </p:txBody>
      </p:sp>
    </p:spTree>
    <p:extLst>
      <p:ext uri="{BB962C8B-B14F-4D97-AF65-F5344CB8AC3E}">
        <p14:creationId xmlns:p14="http://schemas.microsoft.com/office/powerpoint/2010/main" val="2549636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Οι επιστολές στον κανόνα – Β’</a:t>
            </a:r>
            <a:endParaRPr lang="el-GR" dirty="0"/>
          </a:p>
        </p:txBody>
      </p:sp>
      <p:sp>
        <p:nvSpPr>
          <p:cNvPr id="5" name="Θέση περιεχομένου 4"/>
          <p:cNvSpPr>
            <a:spLocks noGrp="1"/>
          </p:cNvSpPr>
          <p:nvPr>
            <p:ph idx="1"/>
          </p:nvPr>
        </p:nvSpPr>
        <p:spPr/>
        <p:txBody>
          <a:bodyPr>
            <a:noAutofit/>
          </a:bodyPr>
          <a:lstStyle/>
          <a:p>
            <a:pPr>
              <a:defRPr/>
            </a:pPr>
            <a:r>
              <a:rPr lang="el-GR" sz="2000" dirty="0"/>
              <a:t>Οι επιστολές του Παύλου διακρίνονται στις δέκα εκείνες που απευθύνονται </a:t>
            </a:r>
            <a:r>
              <a:rPr lang="el-GR" sz="2000" b="1" dirty="0"/>
              <a:t>προς μία Εκκλησία </a:t>
            </a:r>
            <a:r>
              <a:rPr lang="el-GR" sz="2000" dirty="0"/>
              <a:t>(Α’/Β’ </a:t>
            </a:r>
            <a:r>
              <a:rPr lang="el-GR" sz="2000" dirty="0" err="1"/>
              <a:t>Θεσ</a:t>
            </a:r>
            <a:r>
              <a:rPr lang="el-GR" sz="2000" dirty="0"/>
              <a:t>., </a:t>
            </a:r>
            <a:r>
              <a:rPr lang="el-GR" sz="2000" dirty="0" err="1"/>
              <a:t>Γαλ</a:t>
            </a:r>
            <a:r>
              <a:rPr lang="el-GR" sz="2000" dirty="0"/>
              <a:t>., Α’/</a:t>
            </a:r>
            <a:r>
              <a:rPr lang="el-GR" sz="2000" dirty="0" err="1"/>
              <a:t>Β’Κορ</a:t>
            </a:r>
            <a:r>
              <a:rPr lang="el-GR" sz="2000" dirty="0"/>
              <a:t>., </a:t>
            </a:r>
            <a:r>
              <a:rPr lang="el-GR" sz="2000" dirty="0" err="1"/>
              <a:t>Ρωμ</a:t>
            </a:r>
            <a:r>
              <a:rPr lang="el-GR" sz="2000" dirty="0"/>
              <a:t>., Κολ., </a:t>
            </a:r>
            <a:r>
              <a:rPr lang="el-GR" sz="2000" dirty="0" err="1"/>
              <a:t>Φιλ</a:t>
            </a:r>
            <a:r>
              <a:rPr lang="el-GR" sz="2000" dirty="0"/>
              <a:t>.), ή </a:t>
            </a:r>
            <a:r>
              <a:rPr lang="el-GR" sz="2000" b="1" dirty="0"/>
              <a:t>προς μια ομάδα Εκκλησιών</a:t>
            </a:r>
            <a:r>
              <a:rPr lang="el-GR" sz="2000" dirty="0"/>
              <a:t>, (η </a:t>
            </a:r>
            <a:r>
              <a:rPr lang="el-GR" sz="2000" i="1" dirty="0"/>
              <a:t>εγκύκλια</a:t>
            </a:r>
            <a:r>
              <a:rPr lang="el-GR" sz="2000" dirty="0"/>
              <a:t> «καθολική» </a:t>
            </a:r>
            <a:r>
              <a:rPr lang="el-GR" sz="2000" dirty="0" err="1"/>
              <a:t>Εφ</a:t>
            </a:r>
            <a:r>
              <a:rPr lang="el-GR" sz="2000" dirty="0"/>
              <a:t>.) και στις τέσσερεις </a:t>
            </a:r>
            <a:r>
              <a:rPr lang="el-GR" sz="2000" b="1" dirty="0"/>
              <a:t>προς ένα συγκεκριμένο πρόσωπο</a:t>
            </a:r>
            <a:r>
              <a:rPr lang="el-GR" sz="2000" dirty="0"/>
              <a:t>. </a:t>
            </a:r>
          </a:p>
          <a:p>
            <a:pPr>
              <a:defRPr/>
            </a:pPr>
            <a:r>
              <a:rPr lang="el-GR" sz="2000" dirty="0"/>
              <a:t>Μερικές επιστολές γράφτηκαν τον καιρό που ο Π. ήταν φυλακισμένος (4 συνολικά: </a:t>
            </a:r>
            <a:r>
              <a:rPr lang="el-GR" sz="2000" dirty="0" err="1"/>
              <a:t>Φιλήμ</a:t>
            </a:r>
            <a:r>
              <a:rPr lang="el-GR" sz="2000" dirty="0"/>
              <a:t>., Κολ., </a:t>
            </a:r>
            <a:r>
              <a:rPr lang="el-GR" sz="2000" dirty="0" err="1"/>
              <a:t>Εφ</a:t>
            </a:r>
            <a:r>
              <a:rPr lang="el-GR" sz="2000" dirty="0"/>
              <a:t>., </a:t>
            </a:r>
            <a:r>
              <a:rPr lang="el-GR" sz="2000" dirty="0" err="1"/>
              <a:t>Φιλ</a:t>
            </a:r>
            <a:r>
              <a:rPr lang="el-GR" sz="2000" dirty="0"/>
              <a:t>. [κατά σειρά αρχαιότητας]), γι’ αυτό και λέγονται </a:t>
            </a:r>
            <a:r>
              <a:rPr lang="el-GR" sz="2000" b="1" dirty="0"/>
              <a:t>της </a:t>
            </a:r>
            <a:r>
              <a:rPr lang="el-GR" sz="2000" b="1" cap="all" dirty="0"/>
              <a:t>α</a:t>
            </a:r>
            <a:r>
              <a:rPr lang="el-GR" sz="2000" b="1" dirty="0"/>
              <a:t>ιχμαλωσίας,</a:t>
            </a:r>
            <a:r>
              <a:rPr lang="el-GR" sz="2000" dirty="0"/>
              <a:t> ενώ άλλες απευθύνονται σε ποιμένες των </a:t>
            </a:r>
            <a:r>
              <a:rPr lang="el-GR" sz="2000" cap="all" dirty="0"/>
              <a:t>ε</a:t>
            </a:r>
            <a:r>
              <a:rPr lang="el-GR" sz="2000" dirty="0"/>
              <a:t>κκλησιών, γι’ αυτό και ονομάζονται </a:t>
            </a:r>
            <a:r>
              <a:rPr lang="el-GR" sz="2000" b="1" cap="all" dirty="0"/>
              <a:t>π</a:t>
            </a:r>
            <a:r>
              <a:rPr lang="el-GR" sz="2000" b="1" dirty="0"/>
              <a:t>οιμαντικές </a:t>
            </a:r>
            <a:r>
              <a:rPr lang="el-GR" sz="2000" dirty="0"/>
              <a:t>(</a:t>
            </a:r>
            <a:r>
              <a:rPr lang="el-GR" sz="2000" dirty="0" err="1"/>
              <a:t>Τιτ</a:t>
            </a:r>
            <a:r>
              <a:rPr lang="el-GR" sz="2000" dirty="0"/>
              <a:t>., Α’/B’ </a:t>
            </a:r>
            <a:r>
              <a:rPr lang="el-GR" sz="2000" dirty="0" err="1"/>
              <a:t>Tιμ</a:t>
            </a:r>
            <a:r>
              <a:rPr lang="el-GR" sz="2000" dirty="0"/>
              <a:t>,). Η μόνη επιστολή, την οποία ίσως έγραψε καθ’ ολοκληρίαν ο ίδιος ο Π., είναι η </a:t>
            </a:r>
            <a:r>
              <a:rPr lang="el-GR" sz="2000" i="1" dirty="0"/>
              <a:t>προς </a:t>
            </a:r>
            <a:r>
              <a:rPr lang="el-GR" sz="2000" i="1" dirty="0" err="1"/>
              <a:t>Φιλήμονα</a:t>
            </a:r>
            <a:r>
              <a:rPr lang="el-GR" sz="2000" dirty="0"/>
              <a:t>. </a:t>
            </a:r>
          </a:p>
        </p:txBody>
      </p:sp>
    </p:spTree>
    <p:extLst>
      <p:ext uri="{BB962C8B-B14F-4D97-AF65-F5344CB8AC3E}">
        <p14:creationId xmlns:p14="http://schemas.microsoft.com/office/powerpoint/2010/main" val="974818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Οι επιστολές στον κανόνα – Β’ [2]</a:t>
            </a:r>
            <a:endParaRPr lang="el-GR" dirty="0"/>
          </a:p>
        </p:txBody>
      </p:sp>
      <p:sp>
        <p:nvSpPr>
          <p:cNvPr id="5" name="Θέση περιεχομένου 4"/>
          <p:cNvSpPr>
            <a:spLocks noGrp="1"/>
          </p:cNvSpPr>
          <p:nvPr>
            <p:ph idx="1"/>
          </p:nvPr>
        </p:nvSpPr>
        <p:spPr/>
        <p:txBody>
          <a:bodyPr>
            <a:noAutofit/>
          </a:bodyPr>
          <a:lstStyle/>
          <a:p>
            <a:pPr>
              <a:defRPr/>
            </a:pPr>
            <a:r>
              <a:rPr lang="el-GR" sz="2000" dirty="0" smtClean="0"/>
              <a:t>Σε </a:t>
            </a:r>
            <a:r>
              <a:rPr lang="el-GR" sz="2000" dirty="0"/>
              <a:t>αρκετές άλλες, παρότι χρησιμοποιήθηκε πιθανότατα γραμματέας, φαίνεται να είναι «καταγεγραμμένη» η φωνή του και ο πατρικός του τόνος, όπως στη </a:t>
            </a:r>
            <a:r>
              <a:rPr lang="el-GR" sz="2000" dirty="0" err="1"/>
              <a:t>Γαλ</a:t>
            </a:r>
            <a:r>
              <a:rPr lang="el-GR" sz="2000" dirty="0"/>
              <a:t>. (που αποτελεί «προσχέδιο» της </a:t>
            </a:r>
            <a:r>
              <a:rPr lang="el-GR" sz="2000" dirty="0" err="1"/>
              <a:t>Ρωμ</a:t>
            </a:r>
            <a:r>
              <a:rPr lang="el-GR" sz="2000" dirty="0"/>
              <a:t>.) ή τη Β’ </a:t>
            </a:r>
            <a:r>
              <a:rPr lang="el-GR" sz="2000" dirty="0" err="1"/>
              <a:t>Κορ</a:t>
            </a:r>
            <a:r>
              <a:rPr lang="el-GR" sz="2000" dirty="0"/>
              <a:t>. (που δεν αποκλείεται να περιέχει περισσότερες από μία επιστολές του Π.) που είναι «πολεμικές» επιστολές. </a:t>
            </a:r>
            <a:r>
              <a:rPr lang="el-GR" sz="2000" dirty="0" err="1"/>
              <a:t>Σημειωτέον</a:t>
            </a:r>
            <a:r>
              <a:rPr lang="el-GR" sz="2000" dirty="0"/>
              <a:t> ότι ήταν σύνηθες στα ελληνορωμαϊκά χρόνια να κρατούνται αντίγραφα των επιστολών που αποστέλλονταν. Ίσως θα μπορούσε ίσως να δικαιολογηθεί και η σχέση της </a:t>
            </a:r>
            <a:r>
              <a:rPr lang="el-GR" sz="2000" dirty="0" err="1"/>
              <a:t>Γαλ</a:t>
            </a:r>
            <a:r>
              <a:rPr lang="el-GR" sz="2000" dirty="0"/>
              <a:t>. (που δεν αποκλείεται να μην απεστάλη από την Έφεσο αλλά κατά την α’ επίσκεψη του Π. στην Κόρινθο) με τη </a:t>
            </a:r>
            <a:r>
              <a:rPr lang="el-GR" sz="2000" dirty="0" err="1"/>
              <a:t>Ρωμ</a:t>
            </a:r>
            <a:r>
              <a:rPr lang="el-GR" sz="2000" dirty="0"/>
              <a:t>. (που γράφτηκε κατά τη β’ παραμονή του στην ίδια πόλη). </a:t>
            </a:r>
          </a:p>
        </p:txBody>
      </p:sp>
    </p:spTree>
    <p:extLst>
      <p:ext uri="{BB962C8B-B14F-4D97-AF65-F5344CB8AC3E}">
        <p14:creationId xmlns:p14="http://schemas.microsoft.com/office/powerpoint/2010/main" val="2074641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Διαιρέσεις στη σύγχρονη έρευνα</a:t>
            </a:r>
            <a:endParaRPr lang="el-GR" dirty="0"/>
          </a:p>
        </p:txBody>
      </p:sp>
      <p:sp>
        <p:nvSpPr>
          <p:cNvPr id="7" name="Θέση κειμένου 6"/>
          <p:cNvSpPr>
            <a:spLocks noGrp="1"/>
          </p:cNvSpPr>
          <p:nvPr>
            <p:ph type="body" idx="1"/>
          </p:nvPr>
        </p:nvSpPr>
        <p:spPr>
          <a:xfrm>
            <a:off x="457200" y="1340768"/>
            <a:ext cx="4040188" cy="639762"/>
          </a:xfrm>
        </p:spPr>
        <p:txBody>
          <a:bodyPr>
            <a:normAutofit/>
          </a:bodyPr>
          <a:lstStyle/>
          <a:p>
            <a:pPr>
              <a:spcBef>
                <a:spcPts val="0"/>
              </a:spcBef>
            </a:pPr>
            <a:r>
              <a:rPr lang="el-GR" dirty="0"/>
              <a:t>ΠΡΩΤΟΠΑΥΛΕΙΕΣ</a:t>
            </a:r>
          </a:p>
        </p:txBody>
      </p:sp>
      <p:sp>
        <p:nvSpPr>
          <p:cNvPr id="8" name="Θέση περιεχομένου 7"/>
          <p:cNvSpPr>
            <a:spLocks noGrp="1"/>
          </p:cNvSpPr>
          <p:nvPr>
            <p:ph sz="half" idx="2"/>
          </p:nvPr>
        </p:nvSpPr>
        <p:spPr>
          <a:xfrm>
            <a:off x="457200" y="1988840"/>
            <a:ext cx="4040188" cy="3879280"/>
          </a:xfrm>
        </p:spPr>
        <p:txBody>
          <a:bodyPr>
            <a:noAutofit/>
          </a:bodyPr>
          <a:lstStyle/>
          <a:p>
            <a:pPr>
              <a:lnSpc>
                <a:spcPct val="90000"/>
              </a:lnSpc>
              <a:spcBef>
                <a:spcPts val="600"/>
              </a:spcBef>
            </a:pPr>
            <a:r>
              <a:rPr lang="el-GR" sz="1800" dirty="0"/>
              <a:t>Ως </a:t>
            </a:r>
            <a:r>
              <a:rPr lang="el-GR" sz="1800" b="1" dirty="0"/>
              <a:t>ομολογούμενες γνήσια </a:t>
            </a:r>
            <a:r>
              <a:rPr lang="el-GR" sz="1800" b="1" dirty="0" err="1"/>
              <a:t>παύλειες</a:t>
            </a:r>
            <a:r>
              <a:rPr lang="el-GR" sz="1800" b="1" dirty="0"/>
              <a:t> </a:t>
            </a:r>
            <a:r>
              <a:rPr lang="el-GR" sz="1800" dirty="0"/>
              <a:t>θεωρούνται από το σύνολο των ερμηνευτών οι εξής επτά: </a:t>
            </a:r>
          </a:p>
          <a:p>
            <a:pPr>
              <a:lnSpc>
                <a:spcPct val="90000"/>
              </a:lnSpc>
              <a:spcBef>
                <a:spcPts val="600"/>
              </a:spcBef>
            </a:pPr>
            <a:r>
              <a:rPr lang="el-GR" sz="1800" dirty="0"/>
              <a:t>Α’ </a:t>
            </a:r>
            <a:r>
              <a:rPr lang="el-GR" sz="1800" dirty="0" err="1"/>
              <a:t>Θεσ</a:t>
            </a:r>
            <a:r>
              <a:rPr lang="el-GR" sz="1800" dirty="0"/>
              <a:t>, </a:t>
            </a:r>
            <a:r>
              <a:rPr lang="el-GR" sz="1800" dirty="0" err="1"/>
              <a:t>Γαλ</a:t>
            </a:r>
            <a:r>
              <a:rPr lang="el-GR" sz="1800" dirty="0"/>
              <a:t>, α’/β’ </a:t>
            </a:r>
            <a:r>
              <a:rPr lang="el-GR" sz="1800" dirty="0" err="1"/>
              <a:t>Κορ</a:t>
            </a:r>
            <a:r>
              <a:rPr lang="el-GR" sz="1800" dirty="0"/>
              <a:t>, </a:t>
            </a:r>
            <a:r>
              <a:rPr lang="el-GR" sz="1800" dirty="0" err="1"/>
              <a:t>Ρωμ</a:t>
            </a:r>
            <a:r>
              <a:rPr lang="el-GR" sz="1800" dirty="0"/>
              <a:t>, </a:t>
            </a:r>
            <a:r>
              <a:rPr lang="el-GR" sz="1800" dirty="0" err="1"/>
              <a:t>Φιλήμ</a:t>
            </a:r>
            <a:r>
              <a:rPr lang="el-GR" sz="1800" dirty="0"/>
              <a:t>, </a:t>
            </a:r>
            <a:r>
              <a:rPr lang="el-GR" sz="1800" dirty="0" err="1"/>
              <a:t>Φιλ</a:t>
            </a:r>
            <a:r>
              <a:rPr lang="el-GR" sz="1800" dirty="0"/>
              <a:t>. (κατά σειρά αρχαιότητας)</a:t>
            </a:r>
          </a:p>
          <a:p>
            <a:pPr>
              <a:lnSpc>
                <a:spcPct val="90000"/>
              </a:lnSpc>
              <a:spcBef>
                <a:spcPts val="600"/>
              </a:spcBef>
            </a:pPr>
            <a:r>
              <a:rPr lang="el-GR" sz="1800" dirty="0"/>
              <a:t>Ο Π. συνέγραψε κι άλλες επιστολές οι οποίες ή χάθηκαν ή συγχωνεύθηκαν. Ήδη στο </a:t>
            </a:r>
            <a:r>
              <a:rPr lang="el-GR" sz="1800" dirty="0" err="1"/>
              <a:t>Α΄Κορ</a:t>
            </a:r>
            <a:r>
              <a:rPr lang="el-GR" sz="1800" dirty="0"/>
              <a:t>. 5, 9 μνημονεύεται επιστολή που χάθηκε (Α) πριν την </a:t>
            </a:r>
            <a:r>
              <a:rPr lang="el-GR" sz="1800" dirty="0" err="1"/>
              <a:t>Α΄Κορ</a:t>
            </a:r>
            <a:r>
              <a:rPr lang="el-GR" sz="1800" dirty="0"/>
              <a:t>. η οποία είναι ουσιαστικά δεύτερη (Β). Στη Β’ </a:t>
            </a:r>
            <a:r>
              <a:rPr lang="el-GR" sz="1800" dirty="0" err="1"/>
              <a:t>Κορ</a:t>
            </a:r>
            <a:r>
              <a:rPr lang="el-GR" sz="1800" dirty="0"/>
              <a:t>. ίσως περιέχονται ακόμη και τρεις επιστολές:  [C: κεφ. 1-7 επιστολή συμφιλίωσης-δακρύων;] + D: 8-9 [λογία-έρανος] + E: 10-13 [απολογία Π.- επιστολή δακρύων;]. </a:t>
            </a:r>
          </a:p>
        </p:txBody>
      </p:sp>
      <p:sp>
        <p:nvSpPr>
          <p:cNvPr id="9" name="Θέση κειμένου 8"/>
          <p:cNvSpPr>
            <a:spLocks noGrp="1"/>
          </p:cNvSpPr>
          <p:nvPr>
            <p:ph type="body" sz="quarter" idx="3"/>
          </p:nvPr>
        </p:nvSpPr>
        <p:spPr>
          <a:xfrm>
            <a:off x="4645025" y="1340768"/>
            <a:ext cx="4041775" cy="639762"/>
          </a:xfrm>
        </p:spPr>
        <p:txBody>
          <a:bodyPr>
            <a:normAutofit fontScale="85000" lnSpcReduction="10000"/>
          </a:bodyPr>
          <a:lstStyle/>
          <a:p>
            <a:pPr>
              <a:lnSpc>
                <a:spcPct val="110000"/>
              </a:lnSpc>
              <a:spcBef>
                <a:spcPts val="0"/>
              </a:spcBef>
            </a:pPr>
            <a:r>
              <a:rPr lang="el-GR" sz="2800" dirty="0"/>
              <a:t>ΔΕΥΤΕΡΟ- ΚΑΙ ΤΡΙΤΟΠΑΥΛΕΙΕΣ</a:t>
            </a:r>
          </a:p>
        </p:txBody>
      </p:sp>
      <p:sp>
        <p:nvSpPr>
          <p:cNvPr id="12" name="Θέση περιεχομένου 11"/>
          <p:cNvSpPr>
            <a:spLocks noGrp="1"/>
          </p:cNvSpPr>
          <p:nvPr>
            <p:ph sz="quarter" idx="4"/>
          </p:nvPr>
        </p:nvSpPr>
        <p:spPr>
          <a:xfrm>
            <a:off x="4645025" y="1988840"/>
            <a:ext cx="4041775" cy="3879280"/>
          </a:xfrm>
        </p:spPr>
        <p:txBody>
          <a:bodyPr>
            <a:normAutofit/>
          </a:bodyPr>
          <a:lstStyle/>
          <a:p>
            <a:pPr>
              <a:spcBef>
                <a:spcPts val="600"/>
              </a:spcBef>
            </a:pPr>
            <a:r>
              <a:rPr lang="el-GR" sz="2000" b="1" dirty="0" err="1"/>
              <a:t>Δευτεροπαύλειες</a:t>
            </a:r>
            <a:r>
              <a:rPr lang="el-GR" sz="2000" b="1" dirty="0"/>
              <a:t> </a:t>
            </a:r>
          </a:p>
          <a:p>
            <a:pPr lvl="1">
              <a:spcBef>
                <a:spcPts val="600"/>
              </a:spcBef>
            </a:pPr>
            <a:r>
              <a:rPr lang="el-GR" sz="1800" dirty="0"/>
              <a:t>οι Β’ </a:t>
            </a:r>
            <a:r>
              <a:rPr lang="el-GR" sz="1800" dirty="0" err="1"/>
              <a:t>Θεσ</a:t>
            </a:r>
            <a:r>
              <a:rPr lang="el-GR" sz="1800" dirty="0"/>
              <a:t>, Κολ, </a:t>
            </a:r>
            <a:r>
              <a:rPr lang="el-GR" sz="1800" dirty="0" err="1"/>
              <a:t>Εφ</a:t>
            </a:r>
            <a:r>
              <a:rPr lang="el-GR" sz="1800" dirty="0"/>
              <a:t>. </a:t>
            </a:r>
          </a:p>
          <a:p>
            <a:pPr>
              <a:spcBef>
                <a:spcPts val="600"/>
              </a:spcBef>
            </a:pPr>
            <a:r>
              <a:rPr lang="el-GR" sz="2000" dirty="0"/>
              <a:t>και ως </a:t>
            </a:r>
            <a:r>
              <a:rPr lang="el-GR" sz="2000" dirty="0" err="1"/>
              <a:t>τριτοπαύλειες</a:t>
            </a:r>
            <a:r>
              <a:rPr lang="el-GR" sz="2000" dirty="0"/>
              <a:t> ή/και </a:t>
            </a:r>
            <a:r>
              <a:rPr lang="el-GR" sz="2000" b="1" dirty="0"/>
              <a:t>ψευδεπίγραφες</a:t>
            </a:r>
            <a:r>
              <a:rPr lang="el-GR" sz="2000" dirty="0"/>
              <a:t> οι Α’/Β’ Τιμ και </a:t>
            </a:r>
            <a:r>
              <a:rPr lang="el-GR" sz="2000" dirty="0" err="1"/>
              <a:t>Τιτ</a:t>
            </a:r>
            <a:r>
              <a:rPr lang="el-GR" sz="2000" dirty="0"/>
              <a:t>. </a:t>
            </a:r>
          </a:p>
          <a:p>
            <a:pPr>
              <a:spcBef>
                <a:spcPts val="600"/>
              </a:spcBef>
            </a:pPr>
            <a:r>
              <a:rPr lang="el-GR" sz="2000" dirty="0"/>
              <a:t>Η Εβρ., η οποία δεν περιλαμβάνει επιστολική εισαγωγή, θεωρείται (όπως και η Α’ και Β’ </a:t>
            </a:r>
            <a:r>
              <a:rPr lang="el-GR" sz="2000" dirty="0" err="1"/>
              <a:t>Πέτρ</a:t>
            </a:r>
            <a:r>
              <a:rPr lang="el-GR" sz="2000" dirty="0"/>
              <a:t>., η Ιούδα και η </a:t>
            </a:r>
            <a:r>
              <a:rPr lang="el-GR" sz="2000" dirty="0" err="1"/>
              <a:t>Ιακ</a:t>
            </a:r>
            <a:r>
              <a:rPr lang="el-GR" sz="2000" dirty="0"/>
              <a:t>.) ομιλία με επιστολική μορφή.</a:t>
            </a:r>
          </a:p>
        </p:txBody>
      </p:sp>
    </p:spTree>
    <p:extLst>
      <p:ext uri="{BB962C8B-B14F-4D97-AF65-F5344CB8AC3E}">
        <p14:creationId xmlns:p14="http://schemas.microsoft.com/office/powerpoint/2010/main" val="3487623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Πώς/Ποιος  «έγραφε» τις επιστολές του ο Π.;</a:t>
            </a:r>
          </a:p>
        </p:txBody>
      </p:sp>
      <p:sp>
        <p:nvSpPr>
          <p:cNvPr id="16" name="Θέση περιεχομένου 3"/>
          <p:cNvSpPr txBox="1">
            <a:spLocks/>
          </p:cNvSpPr>
          <p:nvPr/>
        </p:nvSpPr>
        <p:spPr>
          <a:xfrm>
            <a:off x="5220072" y="1556792"/>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gn="just">
              <a:lnSpc>
                <a:spcPct val="80000"/>
              </a:lnSpc>
              <a:spcBef>
                <a:spcPts val="0"/>
              </a:spcBef>
              <a:buNone/>
              <a:defRPr/>
            </a:pPr>
            <a:endParaRPr lang="el-GR" sz="1800" dirty="0"/>
          </a:p>
        </p:txBody>
      </p:sp>
      <p:pic>
        <p:nvPicPr>
          <p:cNvPr id="9" name="Picture 2"/>
          <p:cNvPicPr>
            <a:picLocks noChangeAspect="1" noChangeArrowheads="1"/>
          </p:cNvPicPr>
          <p:nvPr/>
        </p:nvPicPr>
        <p:blipFill>
          <a:blip r:embed="rId3" cstate="print"/>
          <a:srcRect l="12855" r="12855"/>
          <a:stretch>
            <a:fillRect/>
          </a:stretch>
        </p:blipFill>
        <p:spPr>
          <a:xfrm>
            <a:off x="440617" y="1737320"/>
            <a:ext cx="4572000" cy="4572000"/>
          </a:xfrm>
          <a:prstGeom prst="rect">
            <a:avLst/>
          </a:prstGeom>
          <a:noFill/>
          <a:ln w="12700" cap="flat">
            <a:noFill/>
            <a:headEnd type="none" w="sm" len="sm"/>
            <a:tailEnd type="none" w="sm" len="s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Θέση περιεχομένου 3"/>
          <p:cNvSpPr txBox="1">
            <a:spLocks/>
          </p:cNvSpPr>
          <p:nvPr/>
        </p:nvSpPr>
        <p:spPr>
          <a:xfrm>
            <a:off x="5220072" y="1628800"/>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100"/>
              </a:spcBef>
              <a:buNone/>
              <a:defRPr/>
            </a:pPr>
            <a:r>
              <a:rPr lang="el-GR" sz="1800" dirty="0"/>
              <a:t>Ο συνήθης τρόπος για να γράψει κάποιος γράμμα ήταν το να απευθυνθεί σε γραμματέα-</a:t>
            </a:r>
            <a:r>
              <a:rPr lang="el-GR" sz="1800" b="1" dirty="0" err="1"/>
              <a:t>επιστολόγραφο</a:t>
            </a:r>
            <a:r>
              <a:rPr lang="el-GR" sz="1800" b="1" dirty="0"/>
              <a:t> (</a:t>
            </a:r>
            <a:r>
              <a:rPr lang="el-GR" sz="1800" b="1" dirty="0" err="1"/>
              <a:t>Amanuensis</a:t>
            </a:r>
            <a:r>
              <a:rPr lang="el-GR" sz="1800" b="1" dirty="0"/>
              <a:t>), όπως ήταν ο </a:t>
            </a:r>
            <a:r>
              <a:rPr lang="el-GR" sz="1800" b="1" dirty="0" err="1"/>
              <a:t>Τέρτιος</a:t>
            </a:r>
            <a:r>
              <a:rPr lang="el-GR" sz="1800" b="1" dirty="0"/>
              <a:t> στη </a:t>
            </a:r>
            <a:r>
              <a:rPr lang="el-GR" sz="1800" b="1" dirty="0" err="1"/>
              <a:t>Ρωμ</a:t>
            </a:r>
            <a:r>
              <a:rPr lang="el-GR" sz="1800" b="1" dirty="0"/>
              <a:t>.</a:t>
            </a:r>
            <a:r>
              <a:rPr lang="el-GR" sz="1800" dirty="0"/>
              <a:t> προκειμένου είτε </a:t>
            </a:r>
            <a:endParaRPr lang="el-GR" sz="1800" dirty="0" smtClean="0"/>
          </a:p>
          <a:p>
            <a:pPr marL="0" indent="0" algn="just">
              <a:lnSpc>
                <a:spcPct val="90000"/>
              </a:lnSpc>
              <a:spcBef>
                <a:spcPts val="100"/>
              </a:spcBef>
              <a:buNone/>
              <a:defRPr/>
            </a:pPr>
            <a:r>
              <a:rPr lang="el-GR" sz="1800" dirty="0" smtClean="0"/>
              <a:t>(</a:t>
            </a:r>
            <a:r>
              <a:rPr lang="el-GR" sz="1800" dirty="0"/>
              <a:t>α) να του το υπαγορεύσει συλλαβιστά ή φυσιολογικά (‘</a:t>
            </a:r>
            <a:r>
              <a:rPr lang="en-US" sz="1800" dirty="0"/>
              <a:t>recorder</a:t>
            </a:r>
            <a:r>
              <a:rPr lang="el-GR" sz="1800" dirty="0"/>
              <a:t>’), είτε </a:t>
            </a:r>
            <a:endParaRPr lang="el-GR" sz="1800" dirty="0" smtClean="0"/>
          </a:p>
          <a:p>
            <a:pPr marL="0" indent="0" algn="just">
              <a:lnSpc>
                <a:spcPct val="90000"/>
              </a:lnSpc>
              <a:spcBef>
                <a:spcPts val="100"/>
              </a:spcBef>
              <a:buNone/>
              <a:defRPr/>
            </a:pPr>
            <a:r>
              <a:rPr lang="el-GR" sz="1800" dirty="0" smtClean="0"/>
              <a:t>(</a:t>
            </a:r>
            <a:r>
              <a:rPr lang="el-GR" sz="1800" dirty="0"/>
              <a:t>β) να του προσδιορίσει το περιεχόμενο, αφήνοντάς του ελευθερία στην τελική σύνταξη του κειμένου (‘</a:t>
            </a:r>
            <a:r>
              <a:rPr lang="en-US" sz="1800" dirty="0"/>
              <a:t>editor</a:t>
            </a:r>
            <a:r>
              <a:rPr lang="el-GR" sz="1800" dirty="0"/>
              <a:t>’), είτε </a:t>
            </a:r>
            <a:endParaRPr lang="el-GR" sz="1800" dirty="0" smtClean="0"/>
          </a:p>
          <a:p>
            <a:pPr marL="0" indent="0" algn="just">
              <a:lnSpc>
                <a:spcPct val="90000"/>
              </a:lnSpc>
              <a:spcBef>
                <a:spcPts val="100"/>
              </a:spcBef>
              <a:buNone/>
              <a:defRPr/>
            </a:pPr>
            <a:r>
              <a:rPr lang="el-GR" sz="1800" dirty="0" smtClean="0"/>
              <a:t>(</a:t>
            </a:r>
            <a:r>
              <a:rPr lang="el-GR" sz="1800" dirty="0"/>
              <a:t>γ) να του διατυπώσει μόνον τις βασικές έννοιες (‘</a:t>
            </a:r>
            <a:r>
              <a:rPr lang="en-US" sz="1800" dirty="0"/>
              <a:t>co</a:t>
            </a:r>
            <a:r>
              <a:rPr lang="el-GR" sz="1800" dirty="0"/>
              <a:t>-</a:t>
            </a:r>
            <a:r>
              <a:rPr lang="en-US" sz="1800" dirty="0"/>
              <a:t>author</a:t>
            </a:r>
            <a:r>
              <a:rPr lang="el-GR" sz="1800" dirty="0"/>
              <a:t>’) ή </a:t>
            </a:r>
            <a:endParaRPr lang="el-GR" sz="1800" dirty="0" smtClean="0"/>
          </a:p>
          <a:p>
            <a:pPr marL="0" indent="0" algn="just">
              <a:lnSpc>
                <a:spcPct val="90000"/>
              </a:lnSpc>
              <a:spcBef>
                <a:spcPts val="100"/>
              </a:spcBef>
              <a:buNone/>
              <a:defRPr/>
            </a:pPr>
            <a:r>
              <a:rPr lang="el-GR" sz="1800" dirty="0" smtClean="0"/>
              <a:t>(</a:t>
            </a:r>
            <a:r>
              <a:rPr lang="el-GR" sz="1800" dirty="0"/>
              <a:t>δ) και να του δώσει εν λευκώ το δικαίωμα να γράψει εκείνος την επιστολή εξ ονόματός του (‘</a:t>
            </a:r>
            <a:r>
              <a:rPr lang="en-US" sz="1800" dirty="0"/>
              <a:t>composer</a:t>
            </a:r>
            <a:r>
              <a:rPr lang="el-GR" sz="1800" dirty="0"/>
              <a:t>’).</a:t>
            </a:r>
            <a:r>
              <a:rPr lang="el-GR" sz="1800" b="1" dirty="0"/>
              <a:t> </a:t>
            </a:r>
            <a:endParaRPr lang="el-GR" sz="1600" dirty="0"/>
          </a:p>
        </p:txBody>
      </p:sp>
    </p:spTree>
    <p:extLst>
      <p:ext uri="{BB962C8B-B14F-4D97-AF65-F5344CB8AC3E}">
        <p14:creationId xmlns:p14="http://schemas.microsoft.com/office/powerpoint/2010/main" val="1163718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Πώς/Ποιος  «έγραφε» τις επιστολές του ο Π</a:t>
            </a:r>
            <a:r>
              <a:rPr lang="el-GR" dirty="0" smtClean="0"/>
              <a:t>.; [2]</a:t>
            </a:r>
            <a:endParaRPr lang="el-GR" dirty="0"/>
          </a:p>
        </p:txBody>
      </p:sp>
      <p:sp>
        <p:nvSpPr>
          <p:cNvPr id="16" name="Θέση περιεχομένου 3"/>
          <p:cNvSpPr txBox="1">
            <a:spLocks/>
          </p:cNvSpPr>
          <p:nvPr/>
        </p:nvSpPr>
        <p:spPr>
          <a:xfrm>
            <a:off x="5220072" y="1556792"/>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gn="just">
              <a:lnSpc>
                <a:spcPct val="80000"/>
              </a:lnSpc>
              <a:spcBef>
                <a:spcPts val="0"/>
              </a:spcBef>
              <a:buNone/>
              <a:defRPr/>
            </a:pPr>
            <a:endParaRPr lang="el-GR" sz="1800" dirty="0"/>
          </a:p>
        </p:txBody>
      </p:sp>
      <p:sp>
        <p:nvSpPr>
          <p:cNvPr id="10" name="Θέση περιεχομένου 3"/>
          <p:cNvSpPr txBox="1">
            <a:spLocks/>
          </p:cNvSpPr>
          <p:nvPr/>
        </p:nvSpPr>
        <p:spPr>
          <a:xfrm>
            <a:off x="457200" y="1628800"/>
            <a:ext cx="8371656" cy="453650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l-GR" sz="1800" b="1" dirty="0" smtClean="0"/>
              <a:t>Στην </a:t>
            </a:r>
            <a:r>
              <a:rPr lang="el-GR" sz="1800" b="1" dirty="0"/>
              <a:t>αρχαιότητα, επίσης, ήταν ασυμβίβαστο το να σκέφτεται και να γράφει κανείς ταυτόχρονα.</a:t>
            </a:r>
            <a:r>
              <a:rPr lang="el-GR" sz="1800" dirty="0"/>
              <a:t> Επιπλέον τα δάκτυλα από την πολλή δουλειά ήταν αδέξια για γράψιμο, ενώ εκείνος που έγραφε, το έκανε αυτό καθισμένος σταυροπόδι στο πάτωμα και μάλιστα πάνω στην παλάμη του. Το ίδιο υλικό του παπύρου ανάγκαζε το γραμματέα να μη γράφει με συνεχή ροή, αλλά να χαράσσει ξεχωριστά κάθε γράμμα πάνω του. Γι’ αυτό και κατά την υπαγόρευση ήταν απαραίτητες οι διακοπές </a:t>
            </a:r>
            <a:r>
              <a:rPr lang="el-GR" sz="1800" b="1" dirty="0"/>
              <a:t>κυρίως ανά δίωρο </a:t>
            </a:r>
            <a:r>
              <a:rPr lang="el-GR" sz="1800" dirty="0"/>
              <a:t>στα σημεία εκείνα που γινόταν αλλαγή θέματος. Έτσι μεγάλες επιστολές, όπως η </a:t>
            </a:r>
            <a:r>
              <a:rPr lang="el-GR" sz="1800" dirty="0" err="1"/>
              <a:t>Ρωμ</a:t>
            </a:r>
            <a:r>
              <a:rPr lang="el-GR" sz="1800" dirty="0"/>
              <a:t>. ή η Α’ </a:t>
            </a:r>
            <a:r>
              <a:rPr lang="el-GR" sz="1800" dirty="0" err="1"/>
              <a:t>Κορ</a:t>
            </a:r>
            <a:r>
              <a:rPr lang="el-GR" sz="1800" dirty="0"/>
              <a:t>., που καταλαμβάνουν και τη μεγίστη έκταση που θα μπορούσε να έχει ένα ειλητάριο, δύσκολα θα μπορούσαν να γραφτούν σε μια μέρα. Επειδή η διαδικασία αυτή διαρκούσε αρκετές μέρες, γι’ αυτό και στην ίδια την επιστολή η διάθεση του αποστολέα ποικίλλει. </a:t>
            </a:r>
          </a:p>
        </p:txBody>
      </p:sp>
    </p:spTree>
    <p:extLst>
      <p:ext uri="{BB962C8B-B14F-4D97-AF65-F5344CB8AC3E}">
        <p14:creationId xmlns:p14="http://schemas.microsoft.com/office/powerpoint/2010/main" val="4137035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idx="1"/>
          </p:nvPr>
        </p:nvSpPr>
        <p:spPr>
          <a:xfrm>
            <a:off x="722313" y="2204865"/>
            <a:ext cx="7772400" cy="2202036"/>
          </a:xfrm>
        </p:spPr>
        <p:txBody>
          <a:bodyPr>
            <a:noAutofit/>
          </a:bodyPr>
          <a:lstStyle/>
          <a:p>
            <a:pPr marL="63500"/>
            <a:r>
              <a:rPr lang="el-GR" altLang="el-GR" sz="2800" b="1" dirty="0"/>
              <a:t>Βίος-Χαρακτηρισμοί</a:t>
            </a:r>
          </a:p>
          <a:p>
            <a:pPr marL="63500"/>
            <a:r>
              <a:rPr lang="el-GR" altLang="el-GR" sz="2800" b="1" dirty="0"/>
              <a:t>Περιοδείες</a:t>
            </a:r>
          </a:p>
          <a:p>
            <a:pPr marL="63500"/>
            <a:r>
              <a:rPr lang="el-GR" altLang="el-GR" sz="2800" b="1" dirty="0" err="1"/>
              <a:t>Παύλεια</a:t>
            </a:r>
            <a:r>
              <a:rPr lang="el-GR" altLang="el-GR" sz="2800" b="1" dirty="0"/>
              <a:t> Γραμματεία</a:t>
            </a:r>
            <a:endParaRPr lang="de-DE" altLang="el-GR" sz="2800" b="1" dirty="0"/>
          </a:p>
        </p:txBody>
      </p:sp>
      <p:sp>
        <p:nvSpPr>
          <p:cNvPr id="5" name="Τίτλος 4"/>
          <p:cNvSpPr>
            <a:spLocks noGrp="1"/>
          </p:cNvSpPr>
          <p:nvPr>
            <p:ph type="title"/>
          </p:nvPr>
        </p:nvSpPr>
        <p:spPr/>
        <p:txBody>
          <a:bodyPr>
            <a:normAutofit/>
          </a:bodyPr>
          <a:lstStyle/>
          <a:p>
            <a:r>
              <a:rPr lang="el-GR" sz="4400" dirty="0"/>
              <a:t>Ο Απόστολος Παύλος</a:t>
            </a:r>
          </a:p>
        </p:txBody>
      </p:sp>
    </p:spTree>
    <p:extLst>
      <p:ext uri="{BB962C8B-B14F-4D97-AF65-F5344CB8AC3E}">
        <p14:creationId xmlns:p14="http://schemas.microsoft.com/office/powerpoint/2010/main" val="2506944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Η «υπογραφή» του Παύλου</a:t>
            </a:r>
          </a:p>
        </p:txBody>
      </p:sp>
      <p:sp>
        <p:nvSpPr>
          <p:cNvPr id="16" name="Θέση περιεχομένου 3"/>
          <p:cNvSpPr txBox="1">
            <a:spLocks/>
          </p:cNvSpPr>
          <p:nvPr/>
        </p:nvSpPr>
        <p:spPr>
          <a:xfrm>
            <a:off x="5220072" y="1556792"/>
            <a:ext cx="3456384" cy="47525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7313" indent="22225" algn="just">
              <a:lnSpc>
                <a:spcPct val="80000"/>
              </a:lnSpc>
              <a:spcBef>
                <a:spcPts val="0"/>
              </a:spcBef>
              <a:buNone/>
              <a:defRPr/>
            </a:pPr>
            <a:endParaRPr lang="el-GR" sz="1800" dirty="0"/>
          </a:p>
        </p:txBody>
      </p:sp>
      <p:sp>
        <p:nvSpPr>
          <p:cNvPr id="10" name="Θέση περιεχομένου 3"/>
          <p:cNvSpPr txBox="1">
            <a:spLocks/>
          </p:cNvSpPr>
          <p:nvPr/>
        </p:nvSpPr>
        <p:spPr>
          <a:xfrm>
            <a:off x="4940424" y="1700808"/>
            <a:ext cx="3952056" cy="46085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ct val="0"/>
              </a:spcBef>
              <a:buNone/>
            </a:pPr>
            <a:r>
              <a:rPr lang="el-GR" altLang="el-GR" sz="1800" dirty="0"/>
              <a:t>Συνήθως ο Π. πρόσθετε στο τέλος τον ασπασμό με το δικό του χέρι. Στους </a:t>
            </a:r>
            <a:r>
              <a:rPr lang="el-GR" altLang="el-GR" sz="1800" dirty="0" err="1"/>
              <a:t>Γαλάτες</a:t>
            </a:r>
            <a:r>
              <a:rPr lang="el-GR" altLang="el-GR" sz="1800" dirty="0"/>
              <a:t> σημειώνει: </a:t>
            </a:r>
            <a:r>
              <a:rPr lang="el-GR" altLang="el-GR" sz="1800" i="1" dirty="0" err="1"/>
              <a:t>ἴδετε</a:t>
            </a:r>
            <a:r>
              <a:rPr lang="el-GR" altLang="el-GR" sz="1800" i="1" dirty="0"/>
              <a:t> </a:t>
            </a:r>
            <a:r>
              <a:rPr lang="el-GR" altLang="el-GR" sz="1800" b="1" i="1" dirty="0" err="1"/>
              <a:t>πηλίκοις</a:t>
            </a:r>
            <a:r>
              <a:rPr lang="el-GR" altLang="el-GR" sz="1800" b="1" i="1" dirty="0"/>
              <a:t> </a:t>
            </a:r>
            <a:r>
              <a:rPr lang="el-GR" altLang="el-GR" sz="1800" b="1" i="1" dirty="0" err="1"/>
              <a:t>ὑμῖν</a:t>
            </a:r>
            <a:r>
              <a:rPr lang="el-GR" altLang="el-GR" sz="1800" b="1" i="1" dirty="0"/>
              <a:t> </a:t>
            </a:r>
            <a:r>
              <a:rPr lang="el-GR" altLang="el-GR" sz="1800" b="1" i="1" dirty="0" err="1"/>
              <a:t>γράμμασιν</a:t>
            </a:r>
            <a:r>
              <a:rPr lang="el-GR" altLang="el-GR" sz="1800" b="1" i="1" dirty="0"/>
              <a:t> </a:t>
            </a:r>
            <a:r>
              <a:rPr lang="el-GR" altLang="el-GR" sz="1800" i="1" dirty="0" err="1"/>
              <a:t>ἔγραψα</a:t>
            </a:r>
            <a:r>
              <a:rPr lang="el-GR" altLang="el-GR" sz="1800" i="1" dirty="0"/>
              <a:t> </a:t>
            </a:r>
            <a:r>
              <a:rPr lang="el-GR" altLang="el-GR" sz="1800" i="1" dirty="0" err="1"/>
              <a:t>τῇ</a:t>
            </a:r>
            <a:r>
              <a:rPr lang="el-GR" altLang="el-GR" sz="1800" i="1" dirty="0"/>
              <a:t> </a:t>
            </a:r>
            <a:r>
              <a:rPr lang="el-GR" altLang="el-GR" sz="1800" i="1" dirty="0" err="1"/>
              <a:t>ἐμῇ</a:t>
            </a:r>
            <a:r>
              <a:rPr lang="el-GR" altLang="el-GR" sz="1800" i="1" dirty="0"/>
              <a:t> </a:t>
            </a:r>
            <a:r>
              <a:rPr lang="el-GR" altLang="el-GR" sz="1800" i="1" dirty="0" err="1"/>
              <a:t>χειρί</a:t>
            </a:r>
            <a:r>
              <a:rPr lang="el-GR" altLang="el-GR" sz="1800" i="1" dirty="0"/>
              <a:t>. </a:t>
            </a:r>
            <a:r>
              <a:rPr lang="en-US" altLang="el-GR" sz="1800" dirty="0"/>
              <a:t>(6</a:t>
            </a:r>
            <a:r>
              <a:rPr lang="el-GR" altLang="el-GR" sz="1800" dirty="0"/>
              <a:t>, </a:t>
            </a:r>
            <a:r>
              <a:rPr lang="en-US" altLang="el-GR" sz="1800" dirty="0"/>
              <a:t>11)</a:t>
            </a:r>
            <a:r>
              <a:rPr lang="el-GR" altLang="el-GR" sz="1800" dirty="0"/>
              <a:t>. Το μέγεθος των γραμμάτων οφειλόταν είτε στα σκληραγωγημένα από την κατασκευή σκηνών χέρια του, είτε σε πρόβλημα που είχε με τα μάτια (και φυσικά δεν προέκυψε από την εμπειρία της Δαμασκού) είτε στη σπουδαιότητα όσων εν προκειμένω σημειώνει, είτε στην αυθεντία που θέλει να προσδώσει στο πρόσωπό του αφού στην αρχαιότητα το 10 % μόνον διάβαζε και πολύ λιγότεροι έγραφαν. Είτε θέλει να φανερώσει και την αγάπη προς τους </a:t>
            </a:r>
            <a:r>
              <a:rPr lang="el-GR" altLang="el-GR" sz="1800" dirty="0" err="1"/>
              <a:t>Γαλάτες</a:t>
            </a:r>
            <a:r>
              <a:rPr lang="el-GR" altLang="el-GR" sz="1800" dirty="0"/>
              <a:t>. Δεν αποκλείεται να έγραψε ο ίδιος ολόκληρη </a:t>
            </a:r>
            <a:r>
              <a:rPr lang="el-GR" altLang="el-GR" sz="1800" dirty="0" err="1"/>
              <a:t>Φιλήμ</a:t>
            </a:r>
            <a:r>
              <a:rPr lang="el-GR" altLang="el-GR" sz="1800" dirty="0"/>
              <a:t>. χάριν της αποκατάστασης ενός δραπέτη σκλάβου που αναγέννησε στα δεσμά του.</a:t>
            </a:r>
          </a:p>
        </p:txBody>
      </p:sp>
      <p:pic>
        <p:nvPicPr>
          <p:cNvPr id="6" name="Picture 2"/>
          <p:cNvPicPr>
            <a:picLocks noChangeAspect="1" noChangeArrowheads="1"/>
          </p:cNvPicPr>
          <p:nvPr/>
        </p:nvPicPr>
        <p:blipFill>
          <a:blip r:embed="rId3" cstate="print"/>
          <a:srcRect l="16631" r="16631"/>
          <a:stretch>
            <a:fillRect/>
          </a:stretch>
        </p:blipFill>
        <p:spPr>
          <a:xfrm>
            <a:off x="403670" y="1700808"/>
            <a:ext cx="4464497" cy="4464497"/>
          </a:xfrm>
          <a:prstGeom prst="rect">
            <a:avLst/>
          </a:prstGeom>
          <a:noFill/>
          <a:ln w="12700" cap="flat">
            <a:noFill/>
            <a:headEnd type="none" w="sm" len="sm"/>
            <a:tailEnd type="none" w="sm" len="s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881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err="1" smtClean="0"/>
              <a:t>Παύλειες</a:t>
            </a:r>
            <a:r>
              <a:rPr lang="el-GR" dirty="0" smtClean="0"/>
              <a:t> παραινέσεις</a:t>
            </a:r>
            <a:endParaRPr lang="el-GR" dirty="0"/>
          </a:p>
        </p:txBody>
      </p:sp>
      <p:sp>
        <p:nvSpPr>
          <p:cNvPr id="7" name="Θέση κειμένου 6"/>
          <p:cNvSpPr>
            <a:spLocks noGrp="1"/>
          </p:cNvSpPr>
          <p:nvPr>
            <p:ph type="body" idx="1"/>
          </p:nvPr>
        </p:nvSpPr>
        <p:spPr>
          <a:xfrm>
            <a:off x="457200" y="1340768"/>
            <a:ext cx="4040188" cy="639762"/>
          </a:xfrm>
        </p:spPr>
        <p:txBody>
          <a:bodyPr>
            <a:normAutofit/>
          </a:bodyPr>
          <a:lstStyle/>
          <a:p>
            <a:pPr>
              <a:spcBef>
                <a:spcPts val="0"/>
              </a:spcBef>
            </a:pPr>
            <a:r>
              <a:rPr lang="el-GR" dirty="0"/>
              <a:t>ΠΡΩΤΕΣ- Α’ ΘΕΣΣΑΛΟΝΙΚΕΙΣ</a:t>
            </a:r>
          </a:p>
        </p:txBody>
      </p:sp>
      <p:sp>
        <p:nvSpPr>
          <p:cNvPr id="8" name="Θέση περιεχομένου 7"/>
          <p:cNvSpPr>
            <a:spLocks noGrp="1"/>
          </p:cNvSpPr>
          <p:nvPr>
            <p:ph sz="half" idx="2"/>
          </p:nvPr>
        </p:nvSpPr>
        <p:spPr>
          <a:xfrm>
            <a:off x="457200" y="1988840"/>
            <a:ext cx="4040188" cy="3879280"/>
          </a:xfrm>
        </p:spPr>
        <p:txBody>
          <a:bodyPr>
            <a:noAutofit/>
          </a:bodyPr>
          <a:lstStyle/>
          <a:p>
            <a:pPr marL="0" indent="0">
              <a:lnSpc>
                <a:spcPct val="80000"/>
              </a:lnSpc>
              <a:spcBef>
                <a:spcPts val="0"/>
              </a:spcBef>
              <a:buNone/>
            </a:pPr>
            <a:r>
              <a:rPr lang="el-GR" altLang="el-GR" sz="1600" baseline="30000" dirty="0"/>
              <a:t>14</a:t>
            </a:r>
            <a:r>
              <a:rPr lang="el-GR" altLang="el-GR" sz="1600" dirty="0"/>
              <a:t>Σας προτρέπουμε, αδερφοί, να συμβουλεύετε τους άστατους, να </a:t>
            </a:r>
            <a:r>
              <a:rPr lang="el-GR" altLang="el-GR" sz="1600" dirty="0" err="1"/>
              <a:t>παρηγορείτε</a:t>
            </a:r>
            <a:r>
              <a:rPr lang="el-GR" altLang="el-GR" sz="1600" dirty="0"/>
              <a:t> τους λιγόψυχους, να στηρίζετε τους αδύνατους στην πίστη και να δείχνετε μακροθυμία σε όλους. </a:t>
            </a:r>
            <a:r>
              <a:rPr lang="el-GR" altLang="el-GR" sz="1600" baseline="30000" dirty="0"/>
              <a:t>15</a:t>
            </a:r>
            <a:r>
              <a:rPr lang="el-GR" altLang="el-GR" sz="1600" dirty="0"/>
              <a:t> Προσέχετε να μην ανταποδίδετε ο ένας στον άλλο κακό στο κακό, αλλά να επιδιώκετε πάντα το αγαθό και μέ­σα στην εκκλησία και σ' όλον τον κόσμο. </a:t>
            </a:r>
            <a:r>
              <a:rPr lang="el-GR" altLang="el-GR" sz="1600" b="1" baseline="30000" dirty="0"/>
              <a:t>16</a:t>
            </a:r>
            <a:r>
              <a:rPr lang="el-GR" altLang="el-GR" sz="1600" b="1" dirty="0"/>
              <a:t> Να είστε πάντοτε χαρούμενοι. </a:t>
            </a:r>
            <a:r>
              <a:rPr lang="el-GR" altLang="el-GR" sz="1600" b="1" baseline="30000" dirty="0"/>
              <a:t>17</a:t>
            </a:r>
            <a:r>
              <a:rPr lang="el-GR" altLang="el-GR" sz="1600" b="1" dirty="0"/>
              <a:t>Να προσεύχεστε αδιάκοπα. </a:t>
            </a:r>
            <a:r>
              <a:rPr lang="el-GR" altLang="el-GR" sz="1600" b="1" baseline="30000" dirty="0"/>
              <a:t>18</a:t>
            </a:r>
            <a:r>
              <a:rPr lang="el-GR" altLang="el-GR" sz="1600" b="1" dirty="0"/>
              <a:t>Να ευχαριστείτε το Θεό για το καθετί. Αυτό είναι το θέλημα του Θεού, όπως αποκαλύφθηκε σ' εσάς δια του Χριστού</a:t>
            </a:r>
            <a:r>
              <a:rPr lang="el-GR" altLang="el-GR" sz="1600" dirty="0"/>
              <a:t>. </a:t>
            </a:r>
            <a:r>
              <a:rPr lang="el-GR" altLang="el-GR" sz="1600" baseline="30000" dirty="0"/>
              <a:t>19</a:t>
            </a:r>
            <a:r>
              <a:rPr lang="el-GR" altLang="el-GR" sz="1600" dirty="0"/>
              <a:t>Μη σβήνετε τη φλόγα των χαρισμάτων του Αγίου Πνεύματος. 2° Μην περιφρονείτε τα κηρύγματα των *προφητών, </a:t>
            </a:r>
            <a:r>
              <a:rPr lang="el-GR" altLang="el-GR" sz="1600" baseline="30000" dirty="0"/>
              <a:t>21</a:t>
            </a:r>
            <a:r>
              <a:rPr lang="el-GR" altLang="el-GR" sz="1600" dirty="0"/>
              <a:t> αλλά να τα εξετάζετε όλα και να κρατάτε ό,τι είναι χρήσιμο. ^Να απέχετε από κάθε λογής πονηρό. </a:t>
            </a:r>
            <a:r>
              <a:rPr lang="el-GR" altLang="el-GR" sz="1600" baseline="30000" dirty="0"/>
              <a:t>23</a:t>
            </a:r>
            <a:r>
              <a:rPr lang="el-GR" altLang="el-GR" sz="1600" dirty="0"/>
              <a:t> Είθε ο Θεός, που δίνει την ειρήνη, να σας κάνει ολοκληρωτικά δικούς του. Κι ας διατηρηθεί ολόκληρη η ύπαρξη σας -το πνεύμα, η ψυχή και το σώμα σας- άμεμπτη κατά τον ερχομό του Κυρίου μας Ιησού Χρι­στού.</a:t>
            </a:r>
          </a:p>
        </p:txBody>
      </p:sp>
      <p:sp>
        <p:nvSpPr>
          <p:cNvPr id="9" name="Θέση κειμένου 8"/>
          <p:cNvSpPr>
            <a:spLocks noGrp="1"/>
          </p:cNvSpPr>
          <p:nvPr>
            <p:ph type="body" sz="quarter" idx="3"/>
          </p:nvPr>
        </p:nvSpPr>
        <p:spPr>
          <a:xfrm>
            <a:off x="4645025" y="1340768"/>
            <a:ext cx="4498975" cy="639762"/>
          </a:xfrm>
        </p:spPr>
        <p:txBody>
          <a:bodyPr>
            <a:noAutofit/>
          </a:bodyPr>
          <a:lstStyle/>
          <a:p>
            <a:pPr>
              <a:lnSpc>
                <a:spcPct val="110000"/>
              </a:lnSpc>
              <a:spcBef>
                <a:spcPts val="0"/>
              </a:spcBef>
            </a:pPr>
            <a:r>
              <a:rPr lang="el-GR" dirty="0"/>
              <a:t>ΤΕΛΕΥΤΑΙΕΣ-ΠΡΟΣ ΦΙΛΙΠΠΗΣΙΟΥΣ</a:t>
            </a:r>
          </a:p>
        </p:txBody>
      </p:sp>
      <p:sp>
        <p:nvSpPr>
          <p:cNvPr id="12" name="Θέση περιεχομένου 11"/>
          <p:cNvSpPr>
            <a:spLocks noGrp="1"/>
          </p:cNvSpPr>
          <p:nvPr>
            <p:ph sz="quarter" idx="4"/>
          </p:nvPr>
        </p:nvSpPr>
        <p:spPr>
          <a:xfrm>
            <a:off x="4645025" y="1988840"/>
            <a:ext cx="4041775" cy="3879280"/>
          </a:xfrm>
        </p:spPr>
        <p:txBody>
          <a:bodyPr>
            <a:noAutofit/>
          </a:bodyPr>
          <a:lstStyle/>
          <a:p>
            <a:pPr marL="0" indent="0">
              <a:lnSpc>
                <a:spcPct val="80000"/>
              </a:lnSpc>
              <a:spcBef>
                <a:spcPts val="1200"/>
              </a:spcBef>
              <a:buNone/>
            </a:pPr>
            <a:r>
              <a:rPr lang="el-GR" altLang="el-GR" sz="1600" baseline="30000" dirty="0"/>
              <a:t>4</a:t>
            </a:r>
            <a:r>
              <a:rPr lang="el-GR" altLang="el-GR" sz="1600" dirty="0"/>
              <a:t> </a:t>
            </a:r>
            <a:r>
              <a:rPr lang="el-GR" altLang="el-GR" sz="1600" b="1" dirty="0"/>
              <a:t>Να χαίρεστε πάντοτε με τη χαρά που δίνει η κοινωνία με τον Κύριο</a:t>
            </a:r>
            <a:r>
              <a:rPr lang="el-GR" altLang="el-GR" sz="1600" dirty="0"/>
              <a:t>, θα το πω και πάλι: να χαίρετε. </a:t>
            </a:r>
            <a:r>
              <a:rPr lang="el-GR" altLang="el-GR" sz="1600" baseline="30000" dirty="0"/>
              <a:t>5</a:t>
            </a:r>
            <a:r>
              <a:rPr lang="el-GR" altLang="el-GR" sz="1600" dirty="0"/>
              <a:t>Σ' όλους να δείχνετε την καλοσύνη σας. Ο Κύριος έρχεται σύντομα. 6 Για τίποτε να μη σας πιάνει άγχος, αλλά σε κάθε περίσταση τα αιτήματα σας να τα απευθύνετε στο θεό με προσευχή και δέηση, που θα συνοδεύονται από ευχαριστία. Και η ειρήνη του Θεού, που είναι ασύλληπτη στο ανθρώπινο μυαλό, θα διαφυλάξει τις καρδιές και τις σκέψεις σας κοντά στον Ιησού Χριστό. </a:t>
            </a:r>
            <a:r>
              <a:rPr lang="el-GR" altLang="el-GR" sz="1600" baseline="30000" dirty="0"/>
              <a:t>8</a:t>
            </a:r>
            <a:r>
              <a:rPr lang="el-GR" altLang="el-GR" sz="1600" dirty="0"/>
              <a:t>Τέλος, αδερφοί μου, ό,τι αληθινό, σεμνό, δίκαιο, καθαρό, αξιαγάπητο, </a:t>
            </a:r>
            <a:r>
              <a:rPr lang="el-GR" altLang="el-GR" sz="1600" dirty="0" err="1"/>
              <a:t>καλόφημο</a:t>
            </a:r>
            <a:r>
              <a:rPr lang="el-GR" altLang="el-GR" sz="1600" dirty="0"/>
              <a:t>, ό,τι έχει σχέση με την αρετή και είναι άξιο επαίνου, αυτά να έχετε στο μυαλό σας. Αυτά που μάθατε, παραλάβατε κι ακούσατε από μένα, αυτά που είδατε σ' εμένα, αυτά να κάνετε κι εσείς. Και ο Θεός που δίνει την ειρήνη θα είναι μαζί σας.</a:t>
            </a:r>
            <a:endParaRPr lang="el-GR" sz="1600" dirty="0"/>
          </a:p>
        </p:txBody>
      </p:sp>
    </p:spTree>
    <p:extLst>
      <p:ext uri="{BB962C8B-B14F-4D97-AF65-F5344CB8AC3E}">
        <p14:creationId xmlns:p14="http://schemas.microsoft.com/office/powerpoint/2010/main" val="37879455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Ενστάσεις απέναντι στη διάκριση</a:t>
            </a:r>
            <a:endParaRPr lang="el-GR" dirty="0"/>
          </a:p>
        </p:txBody>
      </p:sp>
      <p:sp>
        <p:nvSpPr>
          <p:cNvPr id="3" name="Content Placeholder 2"/>
          <p:cNvSpPr>
            <a:spLocks noGrp="1"/>
          </p:cNvSpPr>
          <p:nvPr>
            <p:ph idx="1"/>
          </p:nvPr>
        </p:nvSpPr>
        <p:spPr/>
        <p:txBody>
          <a:bodyPr>
            <a:noAutofit/>
          </a:bodyPr>
          <a:lstStyle/>
          <a:p>
            <a:pPr marL="0" indent="0">
              <a:lnSpc>
                <a:spcPct val="90000"/>
              </a:lnSpc>
              <a:buNone/>
            </a:pPr>
            <a:r>
              <a:rPr lang="el-GR" altLang="el-GR" sz="1800" dirty="0"/>
              <a:t>Πρέπει να είναι κάποιος επιφυλακτικός ως προς την απόρριψη της </a:t>
            </a:r>
            <a:r>
              <a:rPr lang="el-GR" altLang="el-GR" sz="1800" dirty="0" err="1"/>
              <a:t>παύλειας</a:t>
            </a:r>
            <a:r>
              <a:rPr lang="el-GR" altLang="el-GR" sz="1800" dirty="0"/>
              <a:t> πατρότητας εκείνων των επιστολών που δεν έχουν γραμματικά, συντακτικά ή θεολογικά το ύφος των μεγάλων </a:t>
            </a:r>
            <a:r>
              <a:rPr lang="el-GR" altLang="el-GR" sz="1800" i="1" dirty="0" err="1"/>
              <a:t>ομολογουμένων</a:t>
            </a:r>
            <a:r>
              <a:rPr lang="el-GR" altLang="el-GR" sz="1800" i="1" dirty="0"/>
              <a:t> </a:t>
            </a:r>
            <a:r>
              <a:rPr lang="el-GR" altLang="el-GR" sz="1800" dirty="0"/>
              <a:t>επιστολών, καθώς πρέπει να έχει υπόψη του όσα λέχθηκαν περί του τρόπου της τελικής σύνταξης ή και συγγραφής της επιστολής μέσω γραμματέων, καθώς επίσης και το γεγονός ότι ο Π., έχοντας ανατραφεί στο πολυπολιτισμικό περιβάλλον της Ταρσού, είχε το χάρισμα να γίνεται </a:t>
            </a:r>
            <a:r>
              <a:rPr lang="el-GR" altLang="el-GR" sz="1800" i="1" dirty="0" err="1"/>
              <a:t>τοῖς</a:t>
            </a:r>
            <a:r>
              <a:rPr lang="el-GR" altLang="el-GR" sz="1800" i="1" dirty="0"/>
              <a:t> </a:t>
            </a:r>
            <a:r>
              <a:rPr lang="el-GR" altLang="el-GR" sz="1800" i="1" dirty="0" err="1"/>
              <a:t>πᾶσι</a:t>
            </a:r>
            <a:r>
              <a:rPr lang="el-GR" altLang="el-GR" sz="1800" i="1" dirty="0"/>
              <a:t> </a:t>
            </a:r>
            <a:r>
              <a:rPr lang="el-GR" altLang="el-GR" sz="1800" i="1" dirty="0" err="1"/>
              <a:t>τὰ</a:t>
            </a:r>
            <a:r>
              <a:rPr lang="el-GR" altLang="el-GR" sz="1800" i="1" dirty="0"/>
              <a:t> πάντα</a:t>
            </a:r>
            <a:r>
              <a:rPr lang="el-GR" altLang="el-GR" sz="1800" dirty="0"/>
              <a:t>, προκειμένου να κερδίσει τους πάντες. Φυσικά η λύση των γραμματέων δεν πρέπει να χρησιμοποιείται ως πανάκεια, αφού το μεστό σε επιχειρήματα ύφος, το στυλ της διατριβής, οι πολυάριθμες διακοπές της σκέψης και τα ανακόλουθα αποδεικνύουν ότι τα κυριότερα μέρη των επιστολών αποτυπώνουν τη σκέψη του. </a:t>
            </a:r>
            <a:r>
              <a:rPr lang="el-GR" altLang="el-GR" sz="1800" i="1" dirty="0"/>
              <a:t>Όταν σκέπτεται κανείς α) πόσες </a:t>
            </a:r>
            <a:r>
              <a:rPr lang="el-GR" altLang="el-GR" sz="1800" b="1" i="1" dirty="0"/>
              <a:t>λίγες σελίδες</a:t>
            </a:r>
            <a:r>
              <a:rPr lang="el-GR" altLang="el-GR" sz="1800" i="1" dirty="0"/>
              <a:t> έχουμε από τα συγγράμματα του Π. και β) σε </a:t>
            </a:r>
            <a:r>
              <a:rPr lang="el-GR" altLang="el-GR" sz="1800" b="1" i="1" dirty="0"/>
              <a:t>πόσα έτη</a:t>
            </a:r>
            <a:r>
              <a:rPr lang="el-GR" altLang="el-GR" sz="1800" i="1" dirty="0"/>
              <a:t> κατανέμονται, γ) πόσο δε </a:t>
            </a:r>
            <a:r>
              <a:rPr lang="el-GR" altLang="el-GR" sz="1800" b="1" i="1" dirty="0"/>
              <a:t>διάφορα θέματα</a:t>
            </a:r>
            <a:r>
              <a:rPr lang="el-GR" altLang="el-GR" sz="1800" i="1" dirty="0"/>
              <a:t> διαπραγματεύεται σε αυτές και δ) </a:t>
            </a:r>
            <a:r>
              <a:rPr lang="el-GR" altLang="el-GR" sz="1800" b="1" i="1" dirty="0"/>
              <a:t>πόση ελευθερία και δεξιότητα</a:t>
            </a:r>
            <a:r>
              <a:rPr lang="el-GR" altLang="el-GR" sz="1800" i="1" dirty="0"/>
              <a:t> επιδεικνύει αλλά και </a:t>
            </a:r>
            <a:r>
              <a:rPr lang="el-GR" altLang="el-GR" sz="1800" b="1" i="1" dirty="0"/>
              <a:t>πνεύμα</a:t>
            </a:r>
            <a:r>
              <a:rPr lang="el-GR" altLang="el-GR" sz="1800" i="1" dirty="0"/>
              <a:t> στο χειρισμό μιας γλώσσας που είναι πλούσια αφ’ </a:t>
            </a:r>
            <a:r>
              <a:rPr lang="el-GR" altLang="el-GR" sz="1800" i="1" dirty="0" err="1"/>
              <a:t>εαυτής</a:t>
            </a:r>
            <a:r>
              <a:rPr lang="el-GR" altLang="el-GR" sz="1800" i="1" dirty="0"/>
              <a:t> και ότι επρόκειτο να διατυπώσει για ορισμένο κύκλο προσώπων ιδέες εντελώς καινούργιες, θα έπρεπε να εκπλαγεί εάν συναντούσε στις επιστολές αυτές μονότονη ομοιομορφία και εάν το λεξιλόγιο ήταν λιγότερο πλούσιο (</a:t>
            </a:r>
            <a:r>
              <a:rPr lang="en-US" altLang="el-GR" sz="1800" i="1" dirty="0" err="1"/>
              <a:t>Reuss</a:t>
            </a:r>
            <a:r>
              <a:rPr lang="el-GR" altLang="el-GR" sz="1800" i="1" dirty="0"/>
              <a:t>). Ο Π. είναι ως συγγραφέας ανεξάντλητος στην έκφραση και γνωρίζει πάντοτε να προσδίδει τον τόνο που είναι ο αποτελεσματικότερος στις εκάστοτε συνθήκες (</a:t>
            </a:r>
            <a:r>
              <a:rPr lang="en-US" altLang="el-GR" sz="1800" i="1" dirty="0" err="1"/>
              <a:t>Belser</a:t>
            </a:r>
            <a:r>
              <a:rPr lang="el-GR" altLang="el-GR" sz="1800" i="1" dirty="0"/>
              <a:t>)</a:t>
            </a:r>
            <a:endParaRPr lang="el-GR" altLang="el-GR" sz="1800" dirty="0"/>
          </a:p>
          <a:p>
            <a:pPr marL="0" indent="0">
              <a:lnSpc>
                <a:spcPct val="90000"/>
              </a:lnSpc>
              <a:buNone/>
            </a:pPr>
            <a:endParaRPr lang="el-GR" sz="1800" dirty="0"/>
          </a:p>
        </p:txBody>
      </p:sp>
    </p:spTree>
    <p:extLst>
      <p:ext uri="{BB962C8B-B14F-4D97-AF65-F5344CB8AC3E}">
        <p14:creationId xmlns:p14="http://schemas.microsoft.com/office/powerpoint/2010/main" val="2636098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b="1600"/>
          <a:stretch/>
        </p:blipFill>
        <p:spPr>
          <a:xfrm>
            <a:off x="261863" y="1772816"/>
            <a:ext cx="5102225" cy="4464496"/>
          </a:xfrm>
          <a:noFill/>
        </p:spPr>
      </p:pic>
      <p:sp>
        <p:nvSpPr>
          <p:cNvPr id="2" name="Title 1"/>
          <p:cNvSpPr>
            <a:spLocks noGrp="1"/>
          </p:cNvSpPr>
          <p:nvPr>
            <p:ph type="title"/>
          </p:nvPr>
        </p:nvSpPr>
        <p:spPr/>
        <p:txBody>
          <a:bodyPr>
            <a:noAutofit/>
          </a:bodyPr>
          <a:lstStyle/>
          <a:p>
            <a:r>
              <a:rPr lang="el-GR" sz="3600" dirty="0" smtClean="0"/>
              <a:t>Σημερινή διαίρεση επιστολών κατεξοχήν από τη </a:t>
            </a:r>
            <a:r>
              <a:rPr lang="el-GR" sz="3600" dirty="0"/>
              <a:t>Γ</a:t>
            </a:r>
            <a:r>
              <a:rPr lang="el-GR" sz="3600" dirty="0" smtClean="0"/>
              <a:t>ερμανόφωνη έρευνα</a:t>
            </a:r>
            <a:endParaRPr lang="el-GR" sz="3600" dirty="0"/>
          </a:p>
        </p:txBody>
      </p:sp>
      <p:sp>
        <p:nvSpPr>
          <p:cNvPr id="5" name="Θέση περιεχομένου 3"/>
          <p:cNvSpPr txBox="1">
            <a:spLocks/>
          </p:cNvSpPr>
          <p:nvPr/>
        </p:nvSpPr>
        <p:spPr>
          <a:xfrm>
            <a:off x="5436096" y="5085184"/>
            <a:ext cx="3528392" cy="115212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l-GR" sz="1200" dirty="0" err="1"/>
              <a:t>Leben</a:t>
            </a:r>
            <a:r>
              <a:rPr lang="en-US" altLang="el-GR" sz="1200" dirty="0"/>
              <a:t> </a:t>
            </a:r>
            <a:r>
              <a:rPr lang="en-US" altLang="el-GR" sz="1200" dirty="0" err="1"/>
              <a:t>Jesu</a:t>
            </a:r>
            <a:r>
              <a:rPr lang="el-GR" altLang="el-GR" sz="1200" dirty="0"/>
              <a:t> = Ζωή Ιησού</a:t>
            </a:r>
            <a:endParaRPr lang="en-US" altLang="el-GR" sz="1200" dirty="0"/>
          </a:p>
          <a:p>
            <a:pPr marL="0" indent="0">
              <a:buNone/>
            </a:pPr>
            <a:r>
              <a:rPr lang="en-US" altLang="el-GR" sz="1200" dirty="0"/>
              <a:t>APG</a:t>
            </a:r>
            <a:r>
              <a:rPr lang="el-GR" altLang="el-GR" sz="1200" dirty="0"/>
              <a:t> = Πράξεις</a:t>
            </a:r>
          </a:p>
          <a:p>
            <a:pPr marL="0" indent="0">
              <a:buNone/>
            </a:pPr>
            <a:r>
              <a:rPr lang="en-US" altLang="el-GR" sz="1200" dirty="0" err="1"/>
              <a:t>Quelle</a:t>
            </a:r>
            <a:r>
              <a:rPr lang="el-GR" altLang="el-GR" sz="1200" dirty="0"/>
              <a:t>= Πηγή Λογίων</a:t>
            </a:r>
            <a:endParaRPr lang="en-US" altLang="el-GR" sz="1200" dirty="0"/>
          </a:p>
          <a:p>
            <a:pPr marL="0" indent="0">
              <a:buNone/>
            </a:pPr>
            <a:r>
              <a:rPr lang="en-US" altLang="el-GR" sz="1200" dirty="0" err="1"/>
              <a:t>Zerstoerung</a:t>
            </a:r>
            <a:r>
              <a:rPr lang="en-US" altLang="el-GR" sz="1200" dirty="0"/>
              <a:t> </a:t>
            </a:r>
            <a:r>
              <a:rPr lang="en-US" altLang="el-GR" sz="1200" dirty="0" err="1"/>
              <a:t>Jerusalems</a:t>
            </a:r>
            <a:r>
              <a:rPr lang="el-GR" altLang="el-GR" sz="1200" dirty="0"/>
              <a:t>= Καταστροφή Ιερουσαλήμ</a:t>
            </a:r>
            <a:endParaRPr lang="en-US" altLang="el-GR" sz="1200" dirty="0"/>
          </a:p>
          <a:p>
            <a:pPr marL="0" indent="0">
              <a:buNone/>
            </a:pPr>
            <a:r>
              <a:rPr lang="en-US" altLang="el-GR" sz="1200" dirty="0" err="1"/>
              <a:t>Juedischer</a:t>
            </a:r>
            <a:r>
              <a:rPr lang="en-US" altLang="el-GR" sz="1200" dirty="0"/>
              <a:t> Krieg</a:t>
            </a:r>
            <a:r>
              <a:rPr lang="el-GR" altLang="el-GR" sz="1200" dirty="0"/>
              <a:t>=Ιουδαϊκός Πόλεμος</a:t>
            </a:r>
          </a:p>
          <a:p>
            <a:pPr marL="0" indent="0">
              <a:lnSpc>
                <a:spcPct val="80000"/>
              </a:lnSpc>
              <a:spcBef>
                <a:spcPct val="0"/>
              </a:spcBef>
              <a:buNone/>
            </a:pPr>
            <a:endParaRPr lang="el-GR" altLang="el-GR" sz="1200" dirty="0"/>
          </a:p>
        </p:txBody>
      </p:sp>
    </p:spTree>
    <p:extLst>
      <p:ext uri="{BB962C8B-B14F-4D97-AF65-F5344CB8AC3E}">
        <p14:creationId xmlns:p14="http://schemas.microsoft.com/office/powerpoint/2010/main" val="448332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Σύγχρονη έρευνα</a:t>
            </a:r>
          </a:p>
        </p:txBody>
      </p:sp>
      <p:sp>
        <p:nvSpPr>
          <p:cNvPr id="3" name="Text Placeholder 2"/>
          <p:cNvSpPr>
            <a:spLocks noGrp="1"/>
          </p:cNvSpPr>
          <p:nvPr>
            <p:ph type="body" idx="1"/>
          </p:nvPr>
        </p:nvSpPr>
        <p:spPr/>
        <p:txBody>
          <a:bodyPr/>
          <a:lstStyle/>
          <a:p>
            <a:endParaRPr lang="el-G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00379" y="922337"/>
            <a:ext cx="2716213" cy="3484563"/>
          </a:xfrm>
          <a:noFill/>
        </p:spPr>
      </p:pic>
    </p:spTree>
    <p:extLst>
      <p:ext uri="{BB962C8B-B14F-4D97-AF65-F5344CB8AC3E}">
        <p14:creationId xmlns:p14="http://schemas.microsoft.com/office/powerpoint/2010/main" val="55875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a:t>
            </a:r>
            <a:r>
              <a:rPr lang="el-GR" dirty="0" smtClean="0"/>
              <a:t>εικόνα </a:t>
            </a:r>
            <a:r>
              <a:rPr lang="el-GR" dirty="0"/>
              <a:t>του </a:t>
            </a:r>
            <a:r>
              <a:rPr lang="el-GR" dirty="0" smtClean="0"/>
              <a:t>Παύλου στη Δύση</a:t>
            </a:r>
            <a:endParaRPr lang="el-GR" dirty="0"/>
          </a:p>
        </p:txBody>
      </p:sp>
      <p:sp>
        <p:nvSpPr>
          <p:cNvPr id="3" name="Content Placeholder 2"/>
          <p:cNvSpPr>
            <a:spLocks noGrp="1"/>
          </p:cNvSpPr>
          <p:nvPr>
            <p:ph idx="1"/>
          </p:nvPr>
        </p:nvSpPr>
        <p:spPr/>
        <p:txBody>
          <a:bodyPr>
            <a:noAutofit/>
          </a:bodyPr>
          <a:lstStyle/>
          <a:p>
            <a:pPr marL="0" indent="0">
              <a:buNone/>
            </a:pPr>
            <a:r>
              <a:rPr lang="el-GR" altLang="el-GR" sz="2800" dirty="0"/>
              <a:t>Το </a:t>
            </a:r>
            <a:r>
              <a:rPr lang="el-GR" altLang="el-GR" sz="2800" b="1" dirty="0"/>
              <a:t>2008</a:t>
            </a:r>
            <a:r>
              <a:rPr lang="el-GR" altLang="el-GR" sz="2800" dirty="0"/>
              <a:t> η χριστιανική «Δύση» γιόρτασε το ιωβηλαίο του Παύλου, δύο χιλιετίες από τη γέννηση του Αποστόλου των Εθνών (η οποία εικάζεται ότι πραγματοποιήθηκε το 8 μ.Χ.), αναζητώντας να ανακαλύψει και πάλι τις αξίες εκείνες που θα προσφέρουν λόγο ύπαρξης στην ανθρώπινη οντότητα και κοινωνία η οποία παρουσίαζε ήδη τα συμπτώματα βαθιάς και πολύπλευρης κρίσης. Όπως ήδη στο α’ αρχείο σημειώθηκε το συγκλονιστικό στη ζωή του Π. δεν είναι η γέννησή του αλλά η αναγέννησή του μάλλον το 32-33 μ.Χ.</a:t>
            </a:r>
          </a:p>
          <a:p>
            <a:pPr marL="0" indent="0">
              <a:buNone/>
            </a:pPr>
            <a:endParaRPr lang="el-GR" sz="2800" dirty="0"/>
          </a:p>
        </p:txBody>
      </p:sp>
    </p:spTree>
    <p:extLst>
      <p:ext uri="{BB962C8B-B14F-4D97-AF65-F5344CB8AC3E}">
        <p14:creationId xmlns:p14="http://schemas.microsoft.com/office/powerpoint/2010/main" val="646934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Χαρακτηρισμοί Παύλου</a:t>
            </a:r>
            <a:endParaRPr lang="el-GR" dirty="0"/>
          </a:p>
        </p:txBody>
      </p:sp>
      <p:sp>
        <p:nvSpPr>
          <p:cNvPr id="3" name="Content Placeholder 2"/>
          <p:cNvSpPr>
            <a:spLocks noGrp="1"/>
          </p:cNvSpPr>
          <p:nvPr>
            <p:ph idx="1"/>
          </p:nvPr>
        </p:nvSpPr>
        <p:spPr/>
        <p:txBody>
          <a:bodyPr>
            <a:normAutofit fontScale="62500" lnSpcReduction="20000"/>
          </a:bodyPr>
          <a:lstStyle/>
          <a:p>
            <a:r>
              <a:rPr lang="el-GR" altLang="el-GR" dirty="0"/>
              <a:t>Από τους μαθητές του Ιωάννη Χρυσοστόμου ονομάστηκε </a:t>
            </a:r>
            <a:r>
              <a:rPr lang="el-GR" altLang="el-GR" b="1" i="1" dirty="0" err="1"/>
              <a:t>Στόμα</a:t>
            </a:r>
            <a:r>
              <a:rPr lang="el-GR" altLang="el-GR" b="1" i="1" dirty="0"/>
              <a:t> </a:t>
            </a:r>
            <a:r>
              <a:rPr lang="el-GR" altLang="el-GR" b="1" i="1" dirty="0" err="1"/>
              <a:t>Χριστοῦ</a:t>
            </a:r>
            <a:r>
              <a:rPr lang="el-GR" altLang="el-GR" b="1" i="1" dirty="0"/>
              <a:t> </a:t>
            </a:r>
            <a:r>
              <a:rPr lang="el-GR" altLang="el-GR" b="1" i="1" dirty="0" err="1"/>
              <a:t>Παῦλος</a:t>
            </a:r>
            <a:r>
              <a:rPr lang="el-GR" altLang="el-GR" dirty="0"/>
              <a:t>, από εκείνους που αμφισβητούσαν την θεότητα και το κύρος του Ι. Χριστού </a:t>
            </a:r>
            <a:r>
              <a:rPr lang="el-GR" altLang="el-GR" b="1" i="1" dirty="0" err="1"/>
              <a:t>ἱδρυτὴς</a:t>
            </a:r>
            <a:r>
              <a:rPr lang="el-GR" altLang="el-GR" b="1" i="1" dirty="0"/>
              <a:t> </a:t>
            </a:r>
            <a:r>
              <a:rPr lang="el-GR" altLang="el-GR" b="1" i="1" dirty="0" err="1"/>
              <a:t>τοῦ</a:t>
            </a:r>
            <a:r>
              <a:rPr lang="el-GR" altLang="el-GR" b="1" i="1" dirty="0"/>
              <a:t> </a:t>
            </a:r>
            <a:r>
              <a:rPr lang="el-GR" altLang="el-GR" b="1" i="1" dirty="0" err="1"/>
              <a:t>Χριστιανισμοῦ</a:t>
            </a:r>
            <a:r>
              <a:rPr lang="el-GR" altLang="el-GR" b="1" i="1" dirty="0"/>
              <a:t> </a:t>
            </a:r>
            <a:r>
              <a:rPr lang="el-GR" altLang="el-GR" dirty="0"/>
              <a:t>και από την προτεσταντική Έρευνα (</a:t>
            </a:r>
            <a:r>
              <a:rPr lang="el-GR" altLang="el-GR" dirty="0" err="1"/>
              <a:t>Gustav</a:t>
            </a:r>
            <a:r>
              <a:rPr lang="el-GR" altLang="el-GR" dirty="0"/>
              <a:t> </a:t>
            </a:r>
            <a:r>
              <a:rPr lang="el-GR" altLang="el-GR" dirty="0" err="1"/>
              <a:t>Adolf</a:t>
            </a:r>
            <a:r>
              <a:rPr lang="el-GR" altLang="el-GR" dirty="0"/>
              <a:t> </a:t>
            </a:r>
            <a:r>
              <a:rPr lang="el-GR" altLang="el-GR" dirty="0" err="1"/>
              <a:t>Deissmann</a:t>
            </a:r>
            <a:r>
              <a:rPr lang="el-GR" altLang="el-GR" dirty="0"/>
              <a:t> 1866-1937), </a:t>
            </a:r>
            <a:r>
              <a:rPr lang="el-GR" altLang="el-GR" b="1" i="1" dirty="0"/>
              <a:t>Ο </a:t>
            </a:r>
            <a:r>
              <a:rPr lang="el-GR" altLang="el-GR" b="1" i="1" dirty="0" err="1"/>
              <a:t>Πρῶτος</a:t>
            </a:r>
            <a:r>
              <a:rPr lang="el-GR" altLang="el-GR" b="1" i="1" dirty="0"/>
              <a:t> </a:t>
            </a:r>
            <a:r>
              <a:rPr lang="el-GR" altLang="el-GR" b="1" i="1" dirty="0" err="1"/>
              <a:t>μετὰ</a:t>
            </a:r>
            <a:r>
              <a:rPr lang="el-GR" altLang="el-GR" b="1" i="1" dirty="0"/>
              <a:t> </a:t>
            </a:r>
            <a:r>
              <a:rPr lang="el-GR" altLang="el-GR" b="1" i="1" dirty="0" err="1"/>
              <a:t>τὸν</a:t>
            </a:r>
            <a:r>
              <a:rPr lang="el-GR" altLang="el-GR" b="1" i="1" dirty="0"/>
              <a:t> ῞</a:t>
            </a:r>
            <a:r>
              <a:rPr lang="el-GR" altLang="el-GR" b="1" i="1" dirty="0" err="1"/>
              <a:t>Ενα</a:t>
            </a:r>
            <a:r>
              <a:rPr lang="el-GR" altLang="el-GR" dirty="0"/>
              <a:t>. Τελικά καθιερώθηκε ο τελευταίος  χαρακτηρισμός, ο οποίος διαδόθηκε και στην καθ’ ημάς Ανατολή. Αυτός, όμως, αν και καταρχάς απαντούσε στην υπό του Διαφωτισμού αμφισβήτηση του Χριστού ως του Ενός και του Μοναδικού ιδρυτή της Εκκλησίας, προβλήθηκε ως κατεξοχήν προσωνύμιο του Π. επειδή αυτός ενσάρκωνε το ιδεώδες του Προτεσταντισμού, την </a:t>
            </a:r>
            <a:r>
              <a:rPr lang="el-GR" altLang="el-GR" b="1" dirty="0"/>
              <a:t>Ιεραποστολή. </a:t>
            </a:r>
          </a:p>
          <a:p>
            <a:r>
              <a:rPr lang="el-GR" altLang="el-GR" dirty="0"/>
              <a:t>Όπως, όμως, την τελευταία δεκαετία διαπίστωσε η ίδια η Έρευνα (</a:t>
            </a:r>
            <a:r>
              <a:rPr lang="el-GR" altLang="el-GR" i="1" dirty="0"/>
              <a:t>Νέα Προοπτική του Παύλου),</a:t>
            </a:r>
            <a:r>
              <a:rPr lang="el-GR" altLang="el-GR" dirty="0"/>
              <a:t> όλους αυτούς τους αιώνες ο Απόστολος των Εθνών κατανοούνταν μέσα από τους </a:t>
            </a:r>
            <a:r>
              <a:rPr lang="el-GR" altLang="el-GR" i="1" dirty="0"/>
              <a:t>φακούς</a:t>
            </a:r>
            <a:r>
              <a:rPr lang="el-GR" altLang="el-GR" dirty="0"/>
              <a:t>  του Λούθηρου (1483-1546) και κατ’ επέκταση του Αυγουστίνου (354-430) που επίσης βίωσαν μεταστροφές με άλλες όμως προϋποθέσεις και υπό άλλες συνθήκες</a:t>
            </a:r>
            <a:r>
              <a:rPr lang="el-GR" altLang="el-GR" b="1" dirty="0"/>
              <a:t>. </a:t>
            </a:r>
            <a:endParaRPr lang="el-GR" altLang="el-GR" dirty="0"/>
          </a:p>
        </p:txBody>
      </p:sp>
    </p:spTree>
    <p:extLst>
      <p:ext uri="{BB962C8B-B14F-4D97-AF65-F5344CB8AC3E}">
        <p14:creationId xmlns:p14="http://schemas.microsoft.com/office/powerpoint/2010/main" val="1329344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Χαρακτηρισμοί Παύλου [2]</a:t>
            </a:r>
            <a:endParaRPr lang="el-GR" dirty="0"/>
          </a:p>
        </p:txBody>
      </p:sp>
      <p:sp>
        <p:nvSpPr>
          <p:cNvPr id="3" name="Content Placeholder 2"/>
          <p:cNvSpPr>
            <a:spLocks noGrp="1"/>
          </p:cNvSpPr>
          <p:nvPr>
            <p:ph idx="1"/>
          </p:nvPr>
        </p:nvSpPr>
        <p:spPr/>
        <p:txBody>
          <a:bodyPr>
            <a:noAutofit/>
          </a:bodyPr>
          <a:lstStyle/>
          <a:p>
            <a:pPr>
              <a:lnSpc>
                <a:spcPct val="80000"/>
              </a:lnSpc>
            </a:pPr>
            <a:r>
              <a:rPr lang="el-GR" altLang="el-GR" sz="2000" dirty="0"/>
              <a:t>Στην Κ.Δ. ως </a:t>
            </a:r>
            <a:r>
              <a:rPr lang="el-GR" altLang="el-GR" sz="2000" i="1" dirty="0" err="1"/>
              <a:t>μείζων</a:t>
            </a:r>
            <a:r>
              <a:rPr lang="el-GR" altLang="el-GR" sz="2000" i="1" dirty="0"/>
              <a:t> </a:t>
            </a:r>
            <a:r>
              <a:rPr lang="el-GR" altLang="el-GR" sz="2000" i="1" dirty="0" err="1"/>
              <a:t>ἐν</a:t>
            </a:r>
            <a:r>
              <a:rPr lang="el-GR" altLang="el-GR" sz="2000" i="1" dirty="0"/>
              <a:t> </a:t>
            </a:r>
            <a:r>
              <a:rPr lang="el-GR" altLang="el-GR" sz="2000" i="1" dirty="0" err="1"/>
              <a:t>γεννητοῖς</a:t>
            </a:r>
            <a:r>
              <a:rPr lang="el-GR" altLang="el-GR" sz="2000" i="1" dirty="0"/>
              <a:t> </a:t>
            </a:r>
            <a:r>
              <a:rPr lang="el-GR" altLang="el-GR" sz="2000" i="1" dirty="0" err="1"/>
              <a:t>γυναικῶν</a:t>
            </a:r>
            <a:r>
              <a:rPr lang="el-GR" altLang="el-GR" sz="2000" i="1" dirty="0"/>
              <a:t> </a:t>
            </a:r>
            <a:r>
              <a:rPr lang="el-GR" altLang="el-GR" sz="2000" dirty="0"/>
              <a:t>προβάλλεται από τον ίδιο τον Ιησού ο ασκητικός Ιωάννης Βαπτιστής με την συμπλήρωση: </a:t>
            </a:r>
            <a:r>
              <a:rPr lang="el-GR" altLang="el-GR" sz="2000" i="1" dirty="0"/>
              <a:t>ὁ </a:t>
            </a:r>
            <a:r>
              <a:rPr lang="el-GR" altLang="el-GR" sz="2000" i="1" dirty="0" err="1"/>
              <a:t>δὲ</a:t>
            </a:r>
            <a:r>
              <a:rPr lang="el-GR" altLang="el-GR" sz="2000" i="1" dirty="0"/>
              <a:t> </a:t>
            </a:r>
            <a:r>
              <a:rPr lang="el-GR" altLang="el-GR" sz="2000" i="1" dirty="0" err="1"/>
              <a:t>μικρότερος</a:t>
            </a:r>
            <a:r>
              <a:rPr lang="el-GR" altLang="el-GR" sz="2000" i="1" dirty="0"/>
              <a:t> </a:t>
            </a:r>
            <a:r>
              <a:rPr lang="el-GR" altLang="el-GR" sz="2000" i="1" dirty="0" err="1"/>
              <a:t>ἐν</a:t>
            </a:r>
            <a:r>
              <a:rPr lang="el-GR" altLang="el-GR" sz="2000" i="1" dirty="0"/>
              <a:t> </a:t>
            </a:r>
            <a:r>
              <a:rPr lang="el-GR" altLang="el-GR" sz="2000" i="1" dirty="0" err="1"/>
              <a:t>τῇ</a:t>
            </a:r>
            <a:r>
              <a:rPr lang="el-GR" altLang="el-GR" sz="2000" i="1" dirty="0"/>
              <a:t> </a:t>
            </a:r>
            <a:r>
              <a:rPr lang="el-GR" altLang="el-GR" sz="2000" i="1" dirty="0" err="1"/>
              <a:t>βασιλείᾳ</a:t>
            </a:r>
            <a:r>
              <a:rPr lang="el-GR" altLang="el-GR" sz="2000" i="1" dirty="0"/>
              <a:t> </a:t>
            </a:r>
            <a:r>
              <a:rPr lang="el-GR" altLang="el-GR" sz="2000" i="1" dirty="0" err="1"/>
              <a:t>τῶν</a:t>
            </a:r>
            <a:r>
              <a:rPr lang="el-GR" altLang="el-GR" sz="2000" i="1" dirty="0"/>
              <a:t> </a:t>
            </a:r>
            <a:r>
              <a:rPr lang="el-GR" altLang="el-GR" sz="2000" i="1" dirty="0" err="1"/>
              <a:t>οὐρανῶν</a:t>
            </a:r>
            <a:r>
              <a:rPr lang="el-GR" altLang="el-GR" sz="2000" i="1" dirty="0"/>
              <a:t> </a:t>
            </a:r>
            <a:r>
              <a:rPr lang="el-GR" altLang="el-GR" sz="2000" i="1" dirty="0" err="1"/>
              <a:t>μείζων</a:t>
            </a:r>
            <a:r>
              <a:rPr lang="el-GR" altLang="el-GR" sz="2000" i="1" dirty="0"/>
              <a:t> </a:t>
            </a:r>
            <a:r>
              <a:rPr lang="el-GR" altLang="el-GR" sz="2000" i="1" dirty="0" err="1"/>
              <a:t>αὐτοῦ</a:t>
            </a:r>
            <a:r>
              <a:rPr lang="el-GR" altLang="el-GR" sz="2000" i="1" dirty="0"/>
              <a:t> </a:t>
            </a:r>
            <a:r>
              <a:rPr lang="el-GR" altLang="el-GR" sz="2000" i="1" dirty="0" err="1"/>
              <a:t>ἐστιν</a:t>
            </a:r>
            <a:r>
              <a:rPr lang="el-GR" altLang="el-GR" sz="2000" dirty="0"/>
              <a:t> (</a:t>
            </a:r>
            <a:r>
              <a:rPr lang="el-GR" altLang="el-GR" sz="2000" dirty="0" err="1"/>
              <a:t>Μτ</a:t>
            </a:r>
            <a:r>
              <a:rPr lang="el-GR" altLang="el-GR" sz="2000" dirty="0"/>
              <a:t>.</a:t>
            </a:r>
            <a:r>
              <a:rPr lang="en-US" altLang="el-GR" sz="2000" dirty="0"/>
              <a:t> </a:t>
            </a:r>
            <a:r>
              <a:rPr lang="el-GR" altLang="el-GR" sz="2000" dirty="0"/>
              <a:t>11, 11). Στην «</a:t>
            </a:r>
            <a:r>
              <a:rPr lang="el-GR" altLang="el-GR" sz="2000" dirty="0" err="1"/>
              <a:t>ιωάννεια</a:t>
            </a:r>
            <a:r>
              <a:rPr lang="el-GR" altLang="el-GR" sz="2000" dirty="0"/>
              <a:t>» Ανατολή ιδίως την εποχή του Βυζαντίου ως </a:t>
            </a:r>
            <a:r>
              <a:rPr lang="el-GR" altLang="el-GR" sz="2000" i="1" dirty="0"/>
              <a:t>Πρώτη μετά τον Ένα</a:t>
            </a:r>
            <a:r>
              <a:rPr lang="el-GR" altLang="el-GR" sz="2000" dirty="0"/>
              <a:t> </a:t>
            </a:r>
            <a:r>
              <a:rPr lang="el-GR" altLang="el-GR" sz="2000" b="1" dirty="0"/>
              <a:t>καθιερώθηκε μια γυναίκα η Θεοτόκος</a:t>
            </a:r>
            <a:r>
              <a:rPr lang="el-GR" altLang="el-GR" sz="2000" dirty="0"/>
              <a:t>, αφού ενσάρκωνε το μοντέλο του ησυχασμού. Ο Π. τιμάται μαζί με τον Πέτρο ως </a:t>
            </a:r>
            <a:r>
              <a:rPr lang="el-GR" altLang="el-GR" sz="2000" b="1" dirty="0" err="1"/>
              <a:t>Πρωτοκορυφαίος</a:t>
            </a:r>
            <a:r>
              <a:rPr lang="el-GR" altLang="el-GR" sz="2000" dirty="0"/>
              <a:t> παρότι διαφώνησε μαζί του εντονότατα στην Αντιόχεια αφού ο </a:t>
            </a:r>
            <a:r>
              <a:rPr lang="el-GR" altLang="el-GR" sz="2000" dirty="0" err="1"/>
              <a:t>Κηφάς</a:t>
            </a:r>
            <a:r>
              <a:rPr lang="el-GR" altLang="el-GR" sz="2000" dirty="0"/>
              <a:t> φοβήθηκε τους </a:t>
            </a:r>
            <a:r>
              <a:rPr lang="el-GR" altLang="el-GR" sz="2000" dirty="0" err="1"/>
              <a:t>Ιουδαιοχριστιανούς</a:t>
            </a:r>
            <a:r>
              <a:rPr lang="el-GR" altLang="el-GR" sz="2000" dirty="0"/>
              <a:t>. </a:t>
            </a:r>
          </a:p>
          <a:p>
            <a:pPr>
              <a:lnSpc>
                <a:spcPct val="80000"/>
              </a:lnSpc>
            </a:pPr>
            <a:r>
              <a:rPr lang="el-GR" altLang="el-GR" sz="2000" dirty="0"/>
              <a:t>Ανεξάρτητα από τον χαρακτηρισμό που θα προσδώσει κάποιος στον Π. είναι γεγονός ότι </a:t>
            </a:r>
            <a:r>
              <a:rPr lang="el-GR" altLang="el-GR" sz="2000" b="1" dirty="0"/>
              <a:t>ἡ </a:t>
            </a:r>
            <a:r>
              <a:rPr lang="el-GR" altLang="el-GR" sz="2000" b="1" dirty="0" err="1"/>
              <a:t>σημερινὴ</a:t>
            </a:r>
            <a:r>
              <a:rPr lang="el-GR" altLang="el-GR" sz="2000" b="1" dirty="0"/>
              <a:t> </a:t>
            </a:r>
            <a:r>
              <a:rPr lang="el-GR" altLang="el-GR" sz="2000" b="1" dirty="0" err="1"/>
              <a:t>Χριστιανοσύνη</a:t>
            </a:r>
            <a:r>
              <a:rPr lang="el-GR" altLang="el-GR" sz="2000" dirty="0"/>
              <a:t> </a:t>
            </a:r>
            <a:r>
              <a:rPr lang="el-GR" altLang="el-GR" sz="2000" dirty="0" err="1"/>
              <a:t>εἶναι</a:t>
            </a:r>
            <a:r>
              <a:rPr lang="el-GR" altLang="el-GR" sz="2000" dirty="0"/>
              <a:t> </a:t>
            </a:r>
            <a:r>
              <a:rPr lang="el-GR" altLang="el-GR" sz="2000" dirty="0" err="1"/>
              <a:t>ἔργο</a:t>
            </a:r>
            <a:r>
              <a:rPr lang="el-GR" altLang="el-GR" sz="2000" dirty="0"/>
              <a:t> του Π.· </a:t>
            </a:r>
            <a:r>
              <a:rPr lang="el-GR" altLang="el-GR" sz="2000" i="1" dirty="0" err="1"/>
              <a:t>ὄχι</a:t>
            </a:r>
            <a:r>
              <a:rPr lang="el-GR" altLang="el-GR" sz="2000" i="1" dirty="0"/>
              <a:t> ἡ </a:t>
            </a:r>
            <a:r>
              <a:rPr lang="el-GR" altLang="el-GR" sz="2000" i="1" dirty="0" err="1"/>
              <a:t>Χριστιανικὴ</a:t>
            </a:r>
            <a:r>
              <a:rPr lang="el-GR" altLang="el-GR" sz="2000" i="1" dirty="0"/>
              <a:t> </a:t>
            </a:r>
            <a:r>
              <a:rPr lang="el-GR" altLang="el-GR" sz="2000" i="1" dirty="0" err="1"/>
              <a:t>πίστι</a:t>
            </a:r>
            <a:r>
              <a:rPr lang="el-GR" altLang="el-GR" sz="2000" i="1" dirty="0"/>
              <a:t>, </a:t>
            </a:r>
            <a:r>
              <a:rPr lang="el-GR" altLang="el-GR" sz="2000" i="1" dirty="0" err="1"/>
              <a:t>ἀλλ</a:t>
            </a:r>
            <a:r>
              <a:rPr lang="el-GR" altLang="el-GR" sz="2000" i="1" dirty="0"/>
              <a:t>᾿ </a:t>
            </a:r>
            <a:r>
              <a:rPr lang="el-GR" altLang="el-GR" sz="2000" i="1" dirty="0" err="1"/>
              <a:t>οἱ</a:t>
            </a:r>
            <a:r>
              <a:rPr lang="el-GR" altLang="el-GR" sz="2000" i="1" dirty="0"/>
              <a:t> </a:t>
            </a:r>
            <a:r>
              <a:rPr lang="el-GR" altLang="el-GR" sz="2000" i="1" dirty="0" err="1"/>
              <a:t>ἱδρυμένες</a:t>
            </a:r>
            <a:r>
              <a:rPr lang="el-GR" altLang="el-GR" sz="2000" i="1" dirty="0"/>
              <a:t> </a:t>
            </a:r>
            <a:r>
              <a:rPr lang="el-GR" altLang="el-GR" sz="2000" i="1" dirty="0" err="1"/>
              <a:t>ἐκκλησίες</a:t>
            </a:r>
            <a:r>
              <a:rPr lang="el-GR" altLang="el-GR" sz="2000" i="1" dirty="0"/>
              <a:t>. </a:t>
            </a:r>
            <a:r>
              <a:rPr lang="el-GR" altLang="el-GR" sz="2000" dirty="0"/>
              <a:t>Σύμφωνα με πολλούς ερμηνευτές ο </a:t>
            </a:r>
            <a:r>
              <a:rPr lang="el-GR" altLang="el-GR" sz="2000" dirty="0" err="1"/>
              <a:t>Ιουδαιοχριστιανισμός</a:t>
            </a:r>
            <a:r>
              <a:rPr lang="el-GR" altLang="el-GR" sz="2000" dirty="0"/>
              <a:t> που περιθωριοποιήθηκε από την Ορθοδοξία «έλαβε» ρεβάνς μέσω του Ισλάμ το οποίο στηρίζεται στις αρχές του. Υποστηρίζεται ότι και η </a:t>
            </a:r>
            <a:r>
              <a:rPr lang="el-GR" altLang="el-GR" sz="2000" dirty="0" err="1"/>
              <a:t>Κάαμπα</a:t>
            </a:r>
            <a:r>
              <a:rPr lang="el-GR" altLang="el-GR" sz="2000" dirty="0"/>
              <a:t> αλλά και το Τέμενος του Βράχου (ή του </a:t>
            </a:r>
            <a:r>
              <a:rPr lang="el-GR" altLang="el-GR" sz="2000" dirty="0" err="1"/>
              <a:t>Ομάρ</a:t>
            </a:r>
            <a:r>
              <a:rPr lang="el-GR" altLang="el-GR" sz="2000" dirty="0"/>
              <a:t>) στην Ιερουσαλήμ, τα δύο μεγάλα προσκυνήματα των Μουσουλμάνων ήταν αρχικά ευκτήριοι οίκοι Χριστιανών εξ Ιουδαίων, ενώ και το Μωάμεθ δεν είναι κύριο όνομα αλλά αινούσε τον Ιησού ως Ευλογημένο</a:t>
            </a:r>
            <a:r>
              <a:rPr lang="el-GR" altLang="el-GR" sz="2000" dirty="0" smtClean="0"/>
              <a:t>!</a:t>
            </a:r>
            <a:endParaRPr lang="el-GR" altLang="el-GR" sz="2000" dirty="0"/>
          </a:p>
        </p:txBody>
      </p:sp>
    </p:spTree>
    <p:extLst>
      <p:ext uri="{BB962C8B-B14F-4D97-AF65-F5344CB8AC3E}">
        <p14:creationId xmlns:p14="http://schemas.microsoft.com/office/powerpoint/2010/main" val="72041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Νέα </a:t>
            </a:r>
            <a:r>
              <a:rPr lang="el-GR" dirty="0" err="1" smtClean="0"/>
              <a:t>Παύλεια</a:t>
            </a:r>
            <a:r>
              <a:rPr lang="el-GR" dirty="0" smtClean="0"/>
              <a:t> προοπτική</a:t>
            </a:r>
            <a:endParaRPr lang="el-GR" dirty="0"/>
          </a:p>
        </p:txBody>
      </p:sp>
      <p:sp>
        <p:nvSpPr>
          <p:cNvPr id="3" name="Content Placeholder 2"/>
          <p:cNvSpPr>
            <a:spLocks noGrp="1"/>
          </p:cNvSpPr>
          <p:nvPr>
            <p:ph idx="1"/>
          </p:nvPr>
        </p:nvSpPr>
        <p:spPr/>
        <p:txBody>
          <a:bodyPr>
            <a:noAutofit/>
          </a:bodyPr>
          <a:lstStyle/>
          <a:p>
            <a:r>
              <a:rPr lang="el-GR" altLang="el-GR" sz="2000" dirty="0"/>
              <a:t>Η ΝΕΑ ΠΑΥΛΕΙΑ ΠΡΟΟΠΤΙΚΗ με κυριότερους εκπροσώπους τους </a:t>
            </a:r>
            <a:r>
              <a:rPr lang="en-GB" altLang="el-GR" sz="2000" dirty="0"/>
              <a:t>J</a:t>
            </a:r>
            <a:r>
              <a:rPr lang="el-GR" altLang="el-GR" sz="2000" dirty="0"/>
              <a:t>. </a:t>
            </a:r>
            <a:r>
              <a:rPr lang="en-GB" altLang="el-GR" sz="2000" dirty="0"/>
              <a:t>Dunn</a:t>
            </a:r>
            <a:r>
              <a:rPr lang="el-GR" altLang="el-GR" sz="2000" dirty="0"/>
              <a:t>, </a:t>
            </a:r>
            <a:r>
              <a:rPr lang="en-GB" altLang="el-GR" sz="2000" dirty="0"/>
              <a:t>K</a:t>
            </a:r>
            <a:r>
              <a:rPr lang="el-GR" altLang="el-GR" sz="2000" dirty="0"/>
              <a:t>. </a:t>
            </a:r>
            <a:r>
              <a:rPr lang="en-GB" altLang="el-GR" sz="2000" dirty="0" err="1"/>
              <a:t>Stendahl</a:t>
            </a:r>
            <a:r>
              <a:rPr lang="el-GR" altLang="el-GR" sz="2000" dirty="0"/>
              <a:t> και Ε.-</a:t>
            </a:r>
            <a:r>
              <a:rPr lang="en-US" altLang="el-GR" sz="2000" dirty="0"/>
              <a:t>P</a:t>
            </a:r>
            <a:r>
              <a:rPr lang="el-GR" altLang="el-GR" sz="2000" dirty="0"/>
              <a:t>. </a:t>
            </a:r>
            <a:r>
              <a:rPr lang="en-US" altLang="el-GR" sz="2000" dirty="0"/>
              <a:t>Sanders</a:t>
            </a:r>
            <a:r>
              <a:rPr lang="el-GR" altLang="el-GR" sz="2000" dirty="0"/>
              <a:t> έχει ανασκευάσει την κλασική λουθηρανική «εικόνα» τού Ιουδαϊσμού των </a:t>
            </a:r>
            <a:r>
              <a:rPr lang="el-GR" altLang="el-GR" sz="2000" dirty="0" err="1"/>
              <a:t>μεσοδιαθηκικών</a:t>
            </a:r>
            <a:r>
              <a:rPr lang="el-GR" altLang="el-GR" sz="2000" dirty="0"/>
              <a:t> χρόνων ως μίας θρησκείας αυστηρά και αποκλειστικά </a:t>
            </a:r>
            <a:r>
              <a:rPr lang="el-GR" altLang="el-GR" sz="2000" dirty="0" err="1"/>
              <a:t>νομικιστικής</a:t>
            </a:r>
            <a:r>
              <a:rPr lang="el-GR" altLang="el-GR" sz="2000" dirty="0"/>
              <a:t>, καθώς η εκλογή, η διαθήκη και η επαγγελία είχαν το χαρακτήρα της χάριτος που συνιστά δώρο ζωής. Συνεπώς δεν υφίσταται η διαλεκτική αντίθεση μεταξύ πίστεως και έργων. Σύμφωνα με τη Νέα Προοπτική το ερώτημα του Π. δεν είναι «πώς οικειοποιούμαι ατομικά τη χάρη από τον Θεό» αλλά πώς είναι δυνατόν χριστιανοί άλλων εθνοτήτων να οικειοποιηθούν τη σωτηρία και τις επαγγελίες του Ισραήλ χωρίς να γίνουν οι ίδιοι Ιουδαίοι μέσω των έργων του Νόμου (Σάββατο, περιτομή, διάκριση τροφών σε καθαρές/</a:t>
            </a:r>
            <a:r>
              <a:rPr lang="el-GR" altLang="el-GR" sz="2000" dirty="0" err="1"/>
              <a:t>κοσέρ</a:t>
            </a:r>
            <a:r>
              <a:rPr lang="el-GR" altLang="el-GR" sz="2000" dirty="0"/>
              <a:t> και ακάθαρτες)</a:t>
            </a:r>
            <a:r>
              <a:rPr lang="el-GR" altLang="el-GR" sz="2400" dirty="0"/>
              <a:t>. </a:t>
            </a:r>
          </a:p>
        </p:txBody>
      </p:sp>
    </p:spTree>
    <p:extLst>
      <p:ext uri="{BB962C8B-B14F-4D97-AF65-F5344CB8AC3E}">
        <p14:creationId xmlns:p14="http://schemas.microsoft.com/office/powerpoint/2010/main" val="26313970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2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7"/>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989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 όνομα</a:t>
            </a:r>
            <a:endParaRPr lang="el-GR" dirty="0"/>
          </a:p>
        </p:txBody>
      </p:sp>
      <p:sp>
        <p:nvSpPr>
          <p:cNvPr id="5" name="Θέση περιεχομένου 4"/>
          <p:cNvSpPr>
            <a:spLocks noGrp="1"/>
          </p:cNvSpPr>
          <p:nvPr>
            <p:ph idx="1"/>
          </p:nvPr>
        </p:nvSpPr>
        <p:spPr/>
        <p:txBody>
          <a:bodyPr>
            <a:noAutofit/>
          </a:bodyPr>
          <a:lstStyle/>
          <a:p>
            <a:pPr>
              <a:spcBef>
                <a:spcPts val="600"/>
              </a:spcBef>
              <a:defRPr/>
            </a:pPr>
            <a:r>
              <a:rPr lang="el-GR" sz="2000" dirty="0"/>
              <a:t>Το όνομα </a:t>
            </a:r>
            <a:r>
              <a:rPr lang="el-GR" sz="2000" b="1" i="1" dirty="0" err="1"/>
              <a:t>Σαύλος</a:t>
            </a:r>
            <a:r>
              <a:rPr lang="el-GR" sz="2000" b="1" i="1" dirty="0"/>
              <a:t> </a:t>
            </a:r>
            <a:r>
              <a:rPr lang="de-DE" sz="2000" dirty="0"/>
              <a:t>(</a:t>
            </a:r>
            <a:r>
              <a:rPr lang="he-IL" sz="2000" dirty="0"/>
              <a:t>שָׁאוּל,</a:t>
            </a:r>
            <a:r>
              <a:rPr lang="el-GR" sz="2000" dirty="0"/>
              <a:t>) αποτελεί τον ελληνικό τύπο του εβραϊκού </a:t>
            </a:r>
            <a:r>
              <a:rPr lang="el-GR" sz="2000" b="1" dirty="0"/>
              <a:t>Σαούλ</a:t>
            </a:r>
            <a:r>
              <a:rPr lang="el-GR" sz="2000" dirty="0"/>
              <a:t> (= </a:t>
            </a:r>
            <a:r>
              <a:rPr lang="el-GR" sz="2000" i="1" dirty="0"/>
              <a:t>αυτός που έχει γίνει αντικείμενο ερώτησης/προσευχής </a:t>
            </a:r>
            <a:r>
              <a:rPr lang="el-GR" sz="2000" dirty="0"/>
              <a:t>από τον Θεό). Αυτό το όνομα απαντά μόνο στις διηγήσεις μεταστροφής του Παύλου και αντιστοιχεί στο όνομα του πρώτου βασιλιά του αρχαίου Ισραήλ</a:t>
            </a:r>
            <a:r>
              <a:rPr lang="de-DE" sz="2000" dirty="0"/>
              <a:t> (1047 - 1007 </a:t>
            </a:r>
            <a:r>
              <a:rPr lang="el-GR" sz="2000" dirty="0"/>
              <a:t>π.Χ.</a:t>
            </a:r>
            <a:r>
              <a:rPr lang="de-DE" sz="2000" dirty="0"/>
              <a:t>)</a:t>
            </a:r>
            <a:r>
              <a:rPr lang="el-GR" sz="2000" dirty="0"/>
              <a:t>, ο οποίος προερχόταν, όπως και ο </a:t>
            </a:r>
            <a:r>
              <a:rPr lang="el-GR" sz="2000" i="1" dirty="0"/>
              <a:t>Παύλος</a:t>
            </a:r>
            <a:r>
              <a:rPr lang="el-GR" sz="2000" dirty="0"/>
              <a:t>, από τη </a:t>
            </a:r>
            <a:r>
              <a:rPr lang="el-GR" sz="2000" b="1" dirty="0"/>
              <a:t>φυλή Βενιαμίν</a:t>
            </a:r>
            <a:r>
              <a:rPr lang="el-GR" sz="2000" dirty="0"/>
              <a:t>. Αλλαγή ονόματος όπως στην περίπτωση του </a:t>
            </a:r>
            <a:r>
              <a:rPr lang="el-GR" sz="2000" dirty="0" err="1"/>
              <a:t>Κηφά</a:t>
            </a:r>
            <a:r>
              <a:rPr lang="el-GR" sz="2000" dirty="0"/>
              <a:t>, δεν έχουμε στην περίπτωση του Αποστόλου των Εθνών.</a:t>
            </a:r>
          </a:p>
          <a:p>
            <a:pPr>
              <a:spcBef>
                <a:spcPts val="600"/>
              </a:spcBef>
              <a:defRPr/>
            </a:pPr>
            <a:r>
              <a:rPr lang="el-GR" sz="2000" dirty="0"/>
              <a:t>Κατά τη γνωστή συνήθεια των Ιουδαίων της </a:t>
            </a:r>
            <a:r>
              <a:rPr lang="el-GR" sz="2000" cap="all" dirty="0"/>
              <a:t>δ</a:t>
            </a:r>
            <a:r>
              <a:rPr lang="el-GR" sz="2000" dirty="0"/>
              <a:t>ιασποράς να φέρουν εκτός από το εβραϊκό και ένα </a:t>
            </a:r>
            <a:r>
              <a:rPr lang="el-GR" sz="2000" i="1" dirty="0"/>
              <a:t>ομόηχο</a:t>
            </a:r>
            <a:r>
              <a:rPr lang="el-GR" sz="2000" dirty="0"/>
              <a:t> ελληνικό ή ρωμαϊκό όνομα, στις επιστολές ο απόστολος ονομάζει τον εαυτό του </a:t>
            </a:r>
            <a:r>
              <a:rPr lang="el-GR" sz="2000" b="1" dirty="0"/>
              <a:t>Παύλο</a:t>
            </a:r>
            <a:r>
              <a:rPr lang="el-GR" sz="2000" dirty="0"/>
              <a:t> </a:t>
            </a:r>
            <a:r>
              <a:rPr lang="el-GR" sz="2000" b="1" dirty="0"/>
              <a:t>(</a:t>
            </a:r>
            <a:r>
              <a:rPr lang="el-GR" sz="2000" b="1" dirty="0" err="1"/>
              <a:t>paulus</a:t>
            </a:r>
            <a:r>
              <a:rPr lang="el-GR" sz="2000" b="1" dirty="0"/>
              <a:t> = μικρός, ταπεινός) </a:t>
            </a:r>
            <a:r>
              <a:rPr lang="el-GR" sz="2000" dirty="0"/>
              <a:t>(</a:t>
            </a:r>
            <a:r>
              <a:rPr lang="el-GR" sz="2000" dirty="0" err="1"/>
              <a:t>πρβλ</a:t>
            </a:r>
            <a:r>
              <a:rPr lang="el-GR" sz="2000" dirty="0"/>
              <a:t>. Β’ </a:t>
            </a:r>
            <a:r>
              <a:rPr lang="el-GR" sz="2000" dirty="0" err="1"/>
              <a:t>Πέ</a:t>
            </a:r>
            <a:r>
              <a:rPr lang="el-GR" sz="2000" dirty="0"/>
              <a:t>. 3,15 και Πρ.13,9 κ.ε. όπου και καταγράφονται και τα δύο ονόματα: </a:t>
            </a:r>
            <a:r>
              <a:rPr lang="el-GR" sz="2000" i="1" dirty="0" err="1"/>
              <a:t>Σαύλος</a:t>
            </a:r>
            <a:r>
              <a:rPr lang="el-GR" sz="2000" i="1" dirty="0"/>
              <a:t> </a:t>
            </a:r>
            <a:r>
              <a:rPr lang="el-GR" sz="2000" i="1" dirty="0" err="1"/>
              <a:t>δέ</a:t>
            </a:r>
            <a:r>
              <a:rPr lang="el-GR" sz="2000" i="1" dirty="0"/>
              <a:t> και Παύλος</a:t>
            </a:r>
            <a:r>
              <a:rPr lang="el-GR" sz="2000" dirty="0"/>
              <a:t>). Άραγε αποτελεί σύμπτωση ότι ο </a:t>
            </a:r>
            <a:r>
              <a:rPr lang="el-GR" sz="2000" dirty="0" err="1"/>
              <a:t>Σαύλος</a:t>
            </a:r>
            <a:r>
              <a:rPr lang="el-GR" sz="2000" dirty="0"/>
              <a:t> ονομάζεται </a:t>
            </a:r>
            <a:r>
              <a:rPr lang="el-GR" sz="2000" i="1" cap="all" dirty="0" err="1"/>
              <a:t>π</a:t>
            </a:r>
            <a:r>
              <a:rPr lang="el-GR" sz="2000" i="1" dirty="0" err="1"/>
              <a:t>αύλος</a:t>
            </a:r>
            <a:r>
              <a:rPr lang="el-GR" sz="2000" dirty="0"/>
              <a:t> (Π.) από τον Λουκά για πρώτη φορά στις Πράξεις στο σημείο της μεταστροφής στον χριστιανισμό του Ρωμαίου ανθυπάτου στην Κύπρο το </a:t>
            </a:r>
            <a:r>
              <a:rPr lang="en-US" sz="2000" dirty="0"/>
              <a:t>46-48</a:t>
            </a:r>
            <a:r>
              <a:rPr lang="el-GR" sz="2000" dirty="0"/>
              <a:t> μ.Χ. </a:t>
            </a:r>
            <a:r>
              <a:rPr lang="el-GR" sz="2000" i="1" dirty="0"/>
              <a:t>Σεργίου </a:t>
            </a:r>
            <a:r>
              <a:rPr lang="en-US" sz="2000" dirty="0"/>
              <a:t>(Quintus </a:t>
            </a:r>
            <a:r>
              <a:rPr lang="en-US" sz="2000" dirty="0" err="1"/>
              <a:t>Sergius</a:t>
            </a:r>
            <a:r>
              <a:rPr lang="en-US" sz="2000" dirty="0"/>
              <a:t> Paul[l]us</a:t>
            </a:r>
            <a:r>
              <a:rPr lang="el-GR" sz="2000" dirty="0"/>
              <a:t>);</a:t>
            </a:r>
          </a:p>
        </p:txBody>
      </p:sp>
    </p:spTree>
    <p:extLst>
      <p:ext uri="{BB962C8B-B14F-4D97-AF65-F5344CB8AC3E}">
        <p14:creationId xmlns:p14="http://schemas.microsoft.com/office/powerpoint/2010/main" val="1549227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2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5312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975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485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6411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139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5306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29.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9961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0.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7"/>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386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1.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922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 - Εικόνα" descr="PARADOSEIS 2010-11-οριζ_Page_3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3838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Η γέννηση του Παύλου</a:t>
            </a:r>
            <a:endParaRPr lang="el-GR" dirty="0"/>
          </a:p>
        </p:txBody>
      </p:sp>
      <p:sp>
        <p:nvSpPr>
          <p:cNvPr id="5" name="Θέση περιεχομένου 4"/>
          <p:cNvSpPr>
            <a:spLocks noGrp="1"/>
          </p:cNvSpPr>
          <p:nvPr>
            <p:ph idx="1"/>
          </p:nvPr>
        </p:nvSpPr>
        <p:spPr/>
        <p:txBody>
          <a:bodyPr>
            <a:noAutofit/>
          </a:bodyPr>
          <a:lstStyle/>
          <a:p>
            <a:pPr>
              <a:spcBef>
                <a:spcPts val="600"/>
              </a:spcBef>
              <a:defRPr/>
            </a:pPr>
            <a:r>
              <a:rPr lang="el-GR" sz="2000" dirty="0"/>
              <a:t>Ενώ ο Ιησούς ανατράφηκε σε ένα χωριό 500 κατοίκων στην Κάτω Γαλιλαία, ο συγγραφέας των μισών βιβλίων της Κ.Δ. γεννήθηκε στη διάσημη στον ελληνορωμαϊκό Κόσμο </a:t>
            </a:r>
            <a:r>
              <a:rPr lang="el-GR" sz="2000" b="1" dirty="0"/>
              <a:t>Ταρσό</a:t>
            </a:r>
            <a:r>
              <a:rPr lang="el-GR" sz="2000" dirty="0"/>
              <a:t> της Κιλικίας από γονείς Εβραίους, που είχαν το δικαίωμα του </a:t>
            </a:r>
            <a:r>
              <a:rPr lang="el-GR" sz="2000" dirty="0" err="1"/>
              <a:t>ρωμαίου</a:t>
            </a:r>
            <a:r>
              <a:rPr lang="el-GR" sz="2000" dirty="0"/>
              <a:t> πολίτη. Η μαρτυρία του Ιερώνυμου ότι καταγόταν από τα </a:t>
            </a:r>
            <a:r>
              <a:rPr lang="el-GR" sz="2000" b="1" dirty="0" err="1"/>
              <a:t>Γίσχαλα</a:t>
            </a:r>
            <a:r>
              <a:rPr lang="el-GR" sz="2000" b="1" dirty="0"/>
              <a:t> της Β. Γαλιλαίας</a:t>
            </a:r>
            <a:r>
              <a:rPr lang="el-GR" sz="2000" dirty="0"/>
              <a:t>, </a:t>
            </a:r>
            <a:r>
              <a:rPr lang="el-GR" sz="2000" dirty="0" err="1"/>
              <a:t>καὶ</a:t>
            </a:r>
            <a:r>
              <a:rPr lang="el-GR" sz="2000" dirty="0"/>
              <a:t> </a:t>
            </a:r>
            <a:r>
              <a:rPr lang="el-GR" sz="2000" dirty="0" err="1"/>
              <a:t>μόνο</a:t>
            </a:r>
            <a:r>
              <a:rPr lang="el-GR" sz="2000" dirty="0"/>
              <a:t> </a:t>
            </a:r>
            <a:r>
              <a:rPr lang="el-GR" sz="2000" dirty="0" err="1"/>
              <a:t>μετὰ</a:t>
            </a:r>
            <a:r>
              <a:rPr lang="el-GR" sz="2000" dirty="0"/>
              <a:t> </a:t>
            </a:r>
            <a:r>
              <a:rPr lang="el-GR" sz="2000" dirty="0" err="1"/>
              <a:t>τὴν</a:t>
            </a:r>
            <a:r>
              <a:rPr lang="el-GR" sz="2000" dirty="0"/>
              <a:t> </a:t>
            </a:r>
            <a:r>
              <a:rPr lang="el-GR" sz="2000" dirty="0" err="1"/>
              <a:t>ἅλωσι</a:t>
            </a:r>
            <a:r>
              <a:rPr lang="el-GR" sz="2000" dirty="0"/>
              <a:t> αυτών </a:t>
            </a:r>
            <a:r>
              <a:rPr lang="el-GR" sz="2000" dirty="0" err="1"/>
              <a:t>ἀπὸ</a:t>
            </a:r>
            <a:r>
              <a:rPr lang="el-GR" sz="2000" dirty="0"/>
              <a:t> </a:t>
            </a:r>
            <a:r>
              <a:rPr lang="el-GR" sz="2000" dirty="0" err="1"/>
              <a:t>τοὺς</a:t>
            </a:r>
            <a:r>
              <a:rPr lang="el-GR" sz="2000" dirty="0"/>
              <a:t> ῾</a:t>
            </a:r>
            <a:r>
              <a:rPr lang="el-GR" sz="2000" dirty="0" err="1"/>
              <a:t>Ρωμαίους</a:t>
            </a:r>
            <a:r>
              <a:rPr lang="el-GR" sz="2000" dirty="0"/>
              <a:t> </a:t>
            </a:r>
            <a:r>
              <a:rPr lang="el-GR" sz="2000" dirty="0" err="1"/>
              <a:t>μετανάστευσε</a:t>
            </a:r>
            <a:r>
              <a:rPr lang="el-GR" sz="2000" dirty="0"/>
              <a:t> </a:t>
            </a:r>
            <a:r>
              <a:rPr lang="el-GR" sz="2000" dirty="0" err="1"/>
              <a:t>στὴν</a:t>
            </a:r>
            <a:r>
              <a:rPr lang="el-GR" sz="2000" dirty="0"/>
              <a:t> </a:t>
            </a:r>
            <a:r>
              <a:rPr lang="el-GR" sz="2000" dirty="0" err="1"/>
              <a:t>Ταρσό</a:t>
            </a:r>
            <a:r>
              <a:rPr lang="el-GR" sz="2000" dirty="0"/>
              <a:t> δεν επιβεβαιώνεται από άλλες πηγές (</a:t>
            </a:r>
            <a:r>
              <a:rPr lang="de-DE" sz="2000" i="1" dirty="0"/>
              <a:t>De </a:t>
            </a:r>
            <a:r>
              <a:rPr lang="de-DE" sz="2000" i="1" dirty="0" err="1"/>
              <a:t>viris</a:t>
            </a:r>
            <a:r>
              <a:rPr lang="de-DE" sz="2000" i="1" dirty="0"/>
              <a:t> </a:t>
            </a:r>
            <a:r>
              <a:rPr lang="de-DE" sz="2000" i="1" dirty="0" err="1"/>
              <a:t>ill</a:t>
            </a:r>
            <a:r>
              <a:rPr lang="de-DE" sz="2000" i="1" dirty="0"/>
              <a:t>.</a:t>
            </a:r>
            <a:r>
              <a:rPr lang="de-DE" sz="2000" dirty="0"/>
              <a:t>, 5)</a:t>
            </a:r>
            <a:r>
              <a:rPr lang="el-GR" sz="2000" dirty="0"/>
              <a:t>. </a:t>
            </a:r>
          </a:p>
          <a:p>
            <a:pPr>
              <a:spcBef>
                <a:spcPts val="600"/>
              </a:spcBef>
              <a:defRPr/>
            </a:pPr>
            <a:r>
              <a:rPr lang="el-GR" sz="2000" dirty="0"/>
              <a:t>Η Ταρσός (500.000 κάτοικοι) ήταν σημαντικό κέντρο ελληνικής παιδείας, κυρίως Στωικών που χρημάτισαν μάλιστα παιδαγωγοί και οι δάσκαλοι για το αυτοκρατορικό παλάτι. </a:t>
            </a:r>
          </a:p>
          <a:p>
            <a:pPr>
              <a:spcBef>
                <a:spcPts val="600"/>
              </a:spcBef>
              <a:defRPr/>
            </a:pPr>
            <a:r>
              <a:rPr lang="el-GR" sz="2000" dirty="0"/>
              <a:t>Η γενέθλια ημέρα του Παύλου είναι άγνωστη. Ο Λουκάς παρουσιάζει τον </a:t>
            </a:r>
            <a:r>
              <a:rPr lang="el-GR" sz="2000" dirty="0" err="1"/>
              <a:t>Σαύλο</a:t>
            </a:r>
            <a:r>
              <a:rPr lang="el-GR" sz="2000" dirty="0"/>
              <a:t> νεανία, 26-40 χρονών, να συμμετέχει στον λιθοβολισμό του Στεφάνου. Στην επιστολή του </a:t>
            </a:r>
            <a:r>
              <a:rPr lang="el-GR" sz="2000" b="1" i="1" dirty="0"/>
              <a:t>Προς </a:t>
            </a:r>
            <a:r>
              <a:rPr lang="el-GR" sz="2000" b="1" i="1" dirty="0" err="1"/>
              <a:t>Φιλήμονα</a:t>
            </a:r>
            <a:r>
              <a:rPr lang="el-GR" sz="2000" b="1" i="1" dirty="0"/>
              <a:t> </a:t>
            </a:r>
            <a:r>
              <a:rPr lang="el-GR" sz="2000" dirty="0"/>
              <a:t>αυτοαποκαλείται </a:t>
            </a:r>
            <a:r>
              <a:rPr lang="el-GR" sz="2000" i="1" dirty="0"/>
              <a:t>πρεσβύτης</a:t>
            </a:r>
            <a:r>
              <a:rPr lang="el-GR" sz="2000" dirty="0"/>
              <a:t>, 50-56 χρονών, πράγμα το οποίο σημαίνει ότι γεννήθηκε την πρώτη δεκαετία του 1</a:t>
            </a:r>
            <a:r>
              <a:rPr lang="el-GR" sz="2000" baseline="30000" dirty="0"/>
              <a:t>ου</a:t>
            </a:r>
            <a:r>
              <a:rPr lang="el-GR" sz="2000" dirty="0"/>
              <a:t> αι. μ.Χ., </a:t>
            </a:r>
            <a:r>
              <a:rPr lang="el-GR" sz="2000" b="1" dirty="0"/>
              <a:t>ίσως και το 1 μ.Χ. </a:t>
            </a:r>
          </a:p>
        </p:txBody>
      </p:sp>
    </p:spTree>
    <p:extLst>
      <p:ext uri="{BB962C8B-B14F-4D97-AF65-F5344CB8AC3E}">
        <p14:creationId xmlns:p14="http://schemas.microsoft.com/office/powerpoint/2010/main" val="1432474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6"/>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2274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9897"/>
          <a:stretch/>
        </p:blipFill>
        <p:spPr bwMode="auto">
          <a:xfrm>
            <a:off x="0" y="195263"/>
            <a:ext cx="9144000" cy="58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8043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0082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556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3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572"/>
          <a:stretch/>
        </p:blipFill>
        <p:spPr bwMode="auto">
          <a:xfrm>
            <a:off x="0" y="195263"/>
            <a:ext cx="9144000" cy="59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810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3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662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39.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t="-1" b="8411"/>
          <a:stretch/>
        </p:blipFill>
        <p:spPr bwMode="auto">
          <a:xfrm>
            <a:off x="0" y="195264"/>
            <a:ext cx="9144000" cy="593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7775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0.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2240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1.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1606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846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Εβραίος εξ Εβραίων</a:t>
            </a:r>
            <a:endParaRPr lang="el-GR" dirty="0"/>
          </a:p>
        </p:txBody>
      </p:sp>
      <p:sp>
        <p:nvSpPr>
          <p:cNvPr id="6" name="Θέση περιεχομένου 4"/>
          <p:cNvSpPr txBox="1">
            <a:spLocks/>
          </p:cNvSpPr>
          <p:nvPr/>
        </p:nvSpPr>
        <p:spPr>
          <a:xfrm>
            <a:off x="467544" y="1556792"/>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defRPr/>
            </a:pPr>
            <a:r>
              <a:rPr lang="el-GR" sz="2000" dirty="0"/>
              <a:t>Ο ίδιος υπογραμμίζει ότι ο πατέρας του, παρότι ζούσαν στο εξωτερικό, (α) ακριβώς οκτώ μέρες μετά τη γέννα του τον </a:t>
            </a:r>
            <a:r>
              <a:rPr lang="el-GR" sz="2000" dirty="0" err="1"/>
              <a:t>περιέταμε</a:t>
            </a:r>
            <a:r>
              <a:rPr lang="el-GR" sz="2000" dirty="0"/>
              <a:t>, (β) δεν χρημάτισε προσήλυτος αλλά ανήκε στον περιούσιο λαό του Ισραήλ (Β’ </a:t>
            </a:r>
            <a:r>
              <a:rPr lang="el-GR" sz="2000" dirty="0" err="1"/>
              <a:t>Κορ</a:t>
            </a:r>
            <a:r>
              <a:rPr lang="el-GR" sz="2000" dirty="0"/>
              <a:t>. 11, 24), όντας γέννημα-θρέμμα </a:t>
            </a:r>
            <a:r>
              <a:rPr lang="el-GR" sz="2000" b="1" i="1" dirty="0"/>
              <a:t>Εβραίος</a:t>
            </a:r>
            <a:r>
              <a:rPr lang="el-GR" sz="2000" dirty="0"/>
              <a:t> (γνωρίζοντας μάλιστα να διαβάζει τη Γραφή εκ του Πρωτοτύπου και να ομιλεί </a:t>
            </a:r>
            <a:r>
              <a:rPr lang="el-GR" sz="2000" dirty="0" err="1"/>
              <a:t>αραμαϊκά</a:t>
            </a:r>
            <a:r>
              <a:rPr lang="el-GR" sz="2000" dirty="0"/>
              <a:t>), (γ) από την πλέον εκλεκτή (ένεκα της Ιερουσαλήμ) φυλή Βενιαμίν (= </a:t>
            </a:r>
            <a:r>
              <a:rPr lang="el-GR" sz="2000" i="1" dirty="0"/>
              <a:t>υιός του Νότου </a:t>
            </a:r>
            <a:r>
              <a:rPr lang="en-US" sz="2000" dirty="0"/>
              <a:t>/</a:t>
            </a:r>
            <a:r>
              <a:rPr lang="el-GR" sz="2000" dirty="0"/>
              <a:t> </a:t>
            </a:r>
            <a:r>
              <a:rPr lang="el-GR" sz="2000" i="1" dirty="0"/>
              <a:t>της Δεξιάς </a:t>
            </a:r>
            <a:r>
              <a:rPr lang="el-GR" sz="2000" dirty="0"/>
              <a:t>= </a:t>
            </a:r>
            <a:r>
              <a:rPr lang="el-GR" sz="2000" i="1" dirty="0"/>
              <a:t>τυχερός)</a:t>
            </a:r>
            <a:r>
              <a:rPr lang="el-GR" sz="2000" dirty="0"/>
              <a:t> από την οποία καταγόταν ο πρώτος βασιλιάς του Ισραήλ, ο συνονόματός του Σαούλ, (δ) ότι κατά </a:t>
            </a:r>
            <a:r>
              <a:rPr lang="el-GR" sz="2000" dirty="0" err="1"/>
              <a:t>νόμον</a:t>
            </a:r>
            <a:r>
              <a:rPr lang="el-GR" sz="2000" dirty="0"/>
              <a:t> ήταν Φαρισαίος (αρχικά πολεμικός υποτιμητικός χαρακτηρισμός των </a:t>
            </a:r>
            <a:r>
              <a:rPr lang="el-GR" sz="2000" dirty="0" err="1"/>
              <a:t>Χαμπερίμ</a:t>
            </a:r>
            <a:r>
              <a:rPr lang="el-GR" sz="2000" dirty="0"/>
              <a:t> = αδελφών, μελών μιας αδελφότητας, και σημαίνει τον </a:t>
            </a:r>
            <a:r>
              <a:rPr lang="el-GR" sz="2000" dirty="0" err="1"/>
              <a:t>κεχωρισμένο</a:t>
            </a:r>
            <a:r>
              <a:rPr lang="el-GR" sz="2000" dirty="0"/>
              <a:t> από κάθε ανομία- ακαθαρσία αλλά και τον λαό που θεωρείται ακάθαρτος) όντας μάλιστα (ε) </a:t>
            </a:r>
            <a:r>
              <a:rPr lang="el-GR" sz="2000" dirty="0" err="1"/>
              <a:t>ζηλωτής</a:t>
            </a:r>
            <a:r>
              <a:rPr lang="el-GR" sz="2000" dirty="0"/>
              <a:t> και άμεμπτος στην εφαρμογή της </a:t>
            </a:r>
            <a:r>
              <a:rPr lang="el-GR" sz="2000" dirty="0" err="1"/>
              <a:t>Τορά</a:t>
            </a:r>
            <a:r>
              <a:rPr lang="el-GR" sz="2000" dirty="0"/>
              <a:t>.</a:t>
            </a:r>
          </a:p>
        </p:txBody>
      </p:sp>
    </p:spTree>
    <p:extLst>
      <p:ext uri="{BB962C8B-B14F-4D97-AF65-F5344CB8AC3E}">
        <p14:creationId xmlns:p14="http://schemas.microsoft.com/office/powerpoint/2010/main" val="41470849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 Εικόνα" descr="PARADOSEIS 2010-11-οριζ_Page_4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82583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8863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9654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4737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9932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008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49.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4984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0.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901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1.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57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2.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982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Εβραίος εξ Εβραίων [2]</a:t>
            </a:r>
            <a:endParaRPr lang="el-GR" dirty="0"/>
          </a:p>
        </p:txBody>
      </p:sp>
      <p:sp>
        <p:nvSpPr>
          <p:cNvPr id="6" name="Θέση περιεχομένου 4"/>
          <p:cNvSpPr txBox="1">
            <a:spLocks/>
          </p:cNvSpPr>
          <p:nvPr/>
        </p:nvSpPr>
        <p:spPr>
          <a:xfrm>
            <a:off x="467544" y="1556792"/>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None/>
            </a:pPr>
            <a:r>
              <a:rPr lang="el-GR" altLang="el-GR" sz="2000" b="1" dirty="0" err="1" smtClean="0"/>
              <a:t>Φιλ</a:t>
            </a:r>
            <a:r>
              <a:rPr lang="el-GR" altLang="el-GR" sz="2000" b="1" dirty="0"/>
              <a:t>. 3, 5-6</a:t>
            </a:r>
            <a:r>
              <a:rPr lang="el-GR" altLang="el-GR" sz="2000" dirty="0"/>
              <a:t>: </a:t>
            </a:r>
            <a:r>
              <a:rPr lang="el-GR" altLang="el-GR" sz="2000" i="1" dirty="0" err="1"/>
              <a:t>περιτομῇ</a:t>
            </a:r>
            <a:r>
              <a:rPr lang="el-GR" altLang="el-GR" sz="2000" i="1" dirty="0"/>
              <a:t> </a:t>
            </a:r>
            <a:r>
              <a:rPr lang="el-GR" altLang="el-GR" sz="2000" i="1" dirty="0" err="1"/>
              <a:t>ὀκταήμερος</a:t>
            </a:r>
            <a:r>
              <a:rPr lang="el-GR" altLang="el-GR" sz="2000" i="1" dirty="0"/>
              <a:t>, </a:t>
            </a:r>
            <a:r>
              <a:rPr lang="el-GR" altLang="el-GR" sz="2000" i="1" dirty="0" err="1"/>
              <a:t>ἐκ</a:t>
            </a:r>
            <a:r>
              <a:rPr lang="el-GR" altLang="el-GR" sz="2000" i="1" dirty="0"/>
              <a:t> </a:t>
            </a:r>
            <a:r>
              <a:rPr lang="el-GR" altLang="el-GR" sz="2000" i="1" dirty="0" err="1"/>
              <a:t>γένους</a:t>
            </a:r>
            <a:r>
              <a:rPr lang="el-GR" altLang="el-GR" sz="2000" i="1" dirty="0"/>
              <a:t> </a:t>
            </a:r>
            <a:r>
              <a:rPr lang="el-GR" altLang="el-GR" sz="2000" i="1" dirty="0" err="1"/>
              <a:t>Ἰσραήλ</a:t>
            </a:r>
            <a:r>
              <a:rPr lang="el-GR" altLang="el-GR" sz="2000" i="1" dirty="0"/>
              <a:t>, </a:t>
            </a:r>
            <a:r>
              <a:rPr lang="el-GR" altLang="el-GR" sz="2000" b="1" i="1" dirty="0" err="1"/>
              <a:t>φυλῆς</a:t>
            </a:r>
            <a:r>
              <a:rPr lang="el-GR" altLang="el-GR" sz="2000" b="1" i="1" dirty="0"/>
              <a:t> </a:t>
            </a:r>
            <a:r>
              <a:rPr lang="el-GR" altLang="el-GR" sz="2000" b="1" i="1" dirty="0" err="1"/>
              <a:t>Βενιαμίν</a:t>
            </a:r>
            <a:r>
              <a:rPr lang="el-GR" altLang="el-GR" sz="2000" i="1" dirty="0"/>
              <a:t>, </a:t>
            </a:r>
            <a:r>
              <a:rPr lang="el-GR" altLang="el-GR" sz="2000" i="1" dirty="0" err="1"/>
              <a:t>Ἑβραῖος</a:t>
            </a:r>
            <a:r>
              <a:rPr lang="el-GR" altLang="el-GR" sz="2000" i="1" dirty="0"/>
              <a:t> </a:t>
            </a:r>
            <a:r>
              <a:rPr lang="el-GR" altLang="el-GR" sz="2000" i="1" dirty="0" err="1"/>
              <a:t>ἐξ</a:t>
            </a:r>
            <a:r>
              <a:rPr lang="el-GR" altLang="el-GR" sz="2000" i="1" dirty="0"/>
              <a:t> </a:t>
            </a:r>
            <a:r>
              <a:rPr lang="el-GR" altLang="el-GR" sz="2000" i="1" dirty="0" err="1"/>
              <a:t>Ἑβραίων</a:t>
            </a:r>
            <a:r>
              <a:rPr lang="el-GR" altLang="el-GR" sz="2000" i="1" dirty="0"/>
              <a:t>, </a:t>
            </a:r>
            <a:r>
              <a:rPr lang="el-GR" altLang="el-GR" sz="2000" i="1" dirty="0" err="1"/>
              <a:t>κατὰ</a:t>
            </a:r>
            <a:r>
              <a:rPr lang="el-GR" altLang="el-GR" sz="2000" i="1" dirty="0"/>
              <a:t> </a:t>
            </a:r>
            <a:r>
              <a:rPr lang="el-GR" altLang="el-GR" sz="2000" i="1" dirty="0" err="1"/>
              <a:t>νόμον</a:t>
            </a:r>
            <a:r>
              <a:rPr lang="el-GR" altLang="el-GR" sz="2000" i="1" dirty="0"/>
              <a:t> </a:t>
            </a:r>
            <a:r>
              <a:rPr lang="el-GR" altLang="el-GR" sz="2000" i="1" dirty="0" err="1"/>
              <a:t>Φαρισαῖος</a:t>
            </a:r>
            <a:r>
              <a:rPr lang="el-GR" altLang="el-GR" sz="2000" i="1" dirty="0"/>
              <a:t>, - </a:t>
            </a:r>
            <a:r>
              <a:rPr lang="el-GR" altLang="el-GR" sz="2000" i="1" dirty="0" err="1"/>
              <a:t>κατὰ</a:t>
            </a:r>
            <a:r>
              <a:rPr lang="el-GR" altLang="el-GR" sz="2000" i="1" dirty="0"/>
              <a:t> </a:t>
            </a:r>
            <a:r>
              <a:rPr lang="el-GR" altLang="el-GR" sz="2000" i="1" dirty="0" err="1"/>
              <a:t>ζῆλος</a:t>
            </a:r>
            <a:r>
              <a:rPr lang="el-GR" altLang="el-GR" sz="2000" i="1" dirty="0"/>
              <a:t> </a:t>
            </a:r>
            <a:r>
              <a:rPr lang="el-GR" altLang="el-GR" sz="2000" i="1" dirty="0" err="1"/>
              <a:t>διώκων</a:t>
            </a:r>
            <a:r>
              <a:rPr lang="el-GR" altLang="el-GR" sz="2000" i="1" dirty="0"/>
              <a:t> </a:t>
            </a:r>
            <a:r>
              <a:rPr lang="el-GR" altLang="el-GR" sz="2000" i="1" dirty="0" err="1"/>
              <a:t>τὴν</a:t>
            </a:r>
            <a:r>
              <a:rPr lang="el-GR" altLang="el-GR" sz="2000" i="1" dirty="0"/>
              <a:t> </a:t>
            </a:r>
            <a:r>
              <a:rPr lang="el-GR" altLang="el-GR" sz="2000" i="1" dirty="0" err="1"/>
              <a:t>Ἐκκλησίαν</a:t>
            </a:r>
            <a:r>
              <a:rPr lang="el-GR" altLang="el-GR" sz="2000" i="1" dirty="0"/>
              <a:t>, </a:t>
            </a:r>
            <a:r>
              <a:rPr lang="el-GR" altLang="el-GR" sz="2000" i="1" dirty="0" err="1"/>
              <a:t>κατὰ</a:t>
            </a:r>
            <a:r>
              <a:rPr lang="el-GR" altLang="el-GR" sz="2000" i="1" dirty="0"/>
              <a:t> </a:t>
            </a:r>
            <a:r>
              <a:rPr lang="el-GR" altLang="el-GR" sz="2000" i="1" dirty="0" err="1"/>
              <a:t>δικαιοσύνην</a:t>
            </a:r>
            <a:r>
              <a:rPr lang="el-GR" altLang="el-GR" sz="2000" i="1" dirty="0"/>
              <a:t> </a:t>
            </a:r>
            <a:r>
              <a:rPr lang="el-GR" altLang="el-GR" sz="2000" i="1" dirty="0" err="1"/>
              <a:t>τὴν</a:t>
            </a:r>
            <a:r>
              <a:rPr lang="el-GR" altLang="el-GR" sz="2000" i="1" dirty="0"/>
              <a:t> </a:t>
            </a:r>
            <a:r>
              <a:rPr lang="el-GR" altLang="el-GR" sz="2000" i="1" dirty="0" err="1"/>
              <a:t>ἐν</a:t>
            </a:r>
            <a:r>
              <a:rPr lang="el-GR" altLang="el-GR" sz="2000" i="1" dirty="0"/>
              <a:t> </a:t>
            </a:r>
            <a:r>
              <a:rPr lang="el-GR" altLang="el-GR" sz="2000" i="1" dirty="0" err="1"/>
              <a:t>Νόμῳ</a:t>
            </a:r>
            <a:r>
              <a:rPr lang="el-GR" altLang="el-GR" sz="2000" i="1" dirty="0"/>
              <a:t> </a:t>
            </a:r>
            <a:r>
              <a:rPr lang="el-GR" altLang="el-GR" sz="2000" i="1" dirty="0" err="1"/>
              <a:t>γενόμενος</a:t>
            </a:r>
            <a:r>
              <a:rPr lang="el-GR" altLang="el-GR" sz="2000" i="1" dirty="0"/>
              <a:t> </a:t>
            </a:r>
            <a:r>
              <a:rPr lang="el-GR" altLang="el-GR" sz="2000" i="1" dirty="0" err="1"/>
              <a:t>ἄμεμπτος</a:t>
            </a:r>
            <a:r>
              <a:rPr lang="el-GR" altLang="el-GR" sz="2000" dirty="0"/>
              <a:t>. </a:t>
            </a:r>
            <a:endParaRPr lang="el-GR" altLang="el-GR" sz="2000" dirty="0" smtClean="0"/>
          </a:p>
          <a:p>
            <a:pPr marL="0" indent="0">
              <a:spcBef>
                <a:spcPts val="600"/>
              </a:spcBef>
              <a:buNone/>
            </a:pPr>
            <a:r>
              <a:rPr lang="el-GR" altLang="el-GR" sz="2000" dirty="0" smtClean="0"/>
              <a:t>Τα </a:t>
            </a:r>
            <a:r>
              <a:rPr lang="el-GR" altLang="el-GR" sz="2000" dirty="0"/>
              <a:t>τέσσερα πρώτα είναι πλεονεκτήματα </a:t>
            </a:r>
            <a:r>
              <a:rPr lang="el-GR" altLang="el-GR" sz="2000" dirty="0" err="1"/>
              <a:t>απροαίρετα</a:t>
            </a:r>
            <a:r>
              <a:rPr lang="el-GR" altLang="el-GR" sz="2000" dirty="0"/>
              <a:t> </a:t>
            </a:r>
            <a:r>
              <a:rPr lang="el-GR" altLang="el-GR" sz="2000" dirty="0" smtClean="0"/>
              <a:t/>
            </a:r>
            <a:br>
              <a:rPr lang="el-GR" altLang="el-GR" sz="2000" dirty="0" smtClean="0"/>
            </a:br>
            <a:r>
              <a:rPr lang="el-GR" altLang="el-GR" sz="2000" dirty="0" smtClean="0"/>
              <a:t>και </a:t>
            </a:r>
            <a:r>
              <a:rPr lang="el-GR" altLang="el-GR" sz="2000" dirty="0"/>
              <a:t>τα υπόλοιπα </a:t>
            </a:r>
            <a:r>
              <a:rPr lang="el-GR" altLang="el-GR" sz="2000" dirty="0" smtClean="0"/>
              <a:t>καλλιεργήθηκαν </a:t>
            </a:r>
            <a:r>
              <a:rPr lang="el-GR" altLang="el-GR" sz="2000" dirty="0"/>
              <a:t>από τον ίδιο. </a:t>
            </a:r>
          </a:p>
          <a:p>
            <a:pPr marL="0" indent="0">
              <a:buNone/>
            </a:pPr>
            <a:r>
              <a:rPr lang="el-GR" altLang="el-GR" sz="2000" dirty="0" err="1"/>
              <a:t>Γέν</a:t>
            </a:r>
            <a:r>
              <a:rPr lang="el-GR" altLang="el-GR" sz="2000" dirty="0"/>
              <a:t>. 49, 27: </a:t>
            </a:r>
            <a:r>
              <a:rPr lang="el-GR" altLang="el-GR" sz="2000" b="1" i="1" dirty="0" err="1"/>
              <a:t>Βενιαμὶν</a:t>
            </a:r>
            <a:r>
              <a:rPr lang="el-GR" altLang="el-GR" sz="2000" b="1" i="1" dirty="0"/>
              <a:t> </a:t>
            </a:r>
            <a:r>
              <a:rPr lang="el-GR" altLang="el-GR" sz="2000" b="1" i="1" dirty="0" err="1"/>
              <a:t>λύκος</a:t>
            </a:r>
            <a:r>
              <a:rPr lang="el-GR" altLang="el-GR" sz="2000" b="1" i="1" dirty="0"/>
              <a:t> </a:t>
            </a:r>
            <a:r>
              <a:rPr lang="el-GR" altLang="el-GR" sz="2000" b="1" i="1" dirty="0" err="1"/>
              <a:t>ἅρπαξ</a:t>
            </a:r>
            <a:r>
              <a:rPr lang="el-GR" altLang="el-GR" sz="2000" i="1" dirty="0"/>
              <a:t>: </a:t>
            </a:r>
            <a:r>
              <a:rPr lang="el-GR" altLang="el-GR" sz="2000" i="1" dirty="0" err="1"/>
              <a:t>τὸ</a:t>
            </a:r>
            <a:r>
              <a:rPr lang="el-GR" altLang="el-GR" sz="2000" i="1" dirty="0"/>
              <a:t> </a:t>
            </a:r>
            <a:r>
              <a:rPr lang="el-GR" altLang="el-GR" sz="2000" i="1" dirty="0" err="1"/>
              <a:t>πρωινὸν</a:t>
            </a:r>
            <a:r>
              <a:rPr lang="el-GR" altLang="el-GR" sz="2000" i="1" dirty="0"/>
              <a:t> </a:t>
            </a:r>
            <a:r>
              <a:rPr lang="el-GR" altLang="el-GR" sz="2000" i="1" dirty="0" err="1"/>
              <a:t>ἔδεται</a:t>
            </a:r>
            <a:r>
              <a:rPr lang="el-GR" altLang="el-GR" sz="2000" i="1" dirty="0"/>
              <a:t> </a:t>
            </a:r>
            <a:r>
              <a:rPr lang="el-GR" altLang="el-GR" sz="2000" i="1" dirty="0" err="1"/>
              <a:t>ἔτι</a:t>
            </a:r>
            <a:r>
              <a:rPr lang="el-GR" altLang="el-GR" sz="2000" i="1" dirty="0"/>
              <a:t> </a:t>
            </a:r>
            <a:r>
              <a:rPr lang="el-GR" altLang="el-GR" sz="2000" i="1" dirty="0" smtClean="0"/>
              <a:t/>
            </a:r>
            <a:br>
              <a:rPr lang="el-GR" altLang="el-GR" sz="2000" i="1" dirty="0" smtClean="0"/>
            </a:br>
            <a:r>
              <a:rPr lang="el-GR" altLang="el-GR" sz="2000" i="1" dirty="0" err="1" smtClean="0"/>
              <a:t>καὶ</a:t>
            </a:r>
            <a:r>
              <a:rPr lang="el-GR" altLang="el-GR" sz="2000" i="1" dirty="0" smtClean="0"/>
              <a:t> </a:t>
            </a:r>
            <a:r>
              <a:rPr lang="el-GR" altLang="el-GR" sz="2000" i="1" dirty="0" err="1"/>
              <a:t>εἰς</a:t>
            </a:r>
            <a:r>
              <a:rPr lang="el-GR" altLang="el-GR" sz="2000" i="1" dirty="0"/>
              <a:t> </a:t>
            </a:r>
            <a:r>
              <a:rPr lang="el-GR" altLang="el-GR" sz="2000" i="1" dirty="0" err="1"/>
              <a:t>τὸ</a:t>
            </a:r>
            <a:r>
              <a:rPr lang="el-GR" altLang="el-GR" sz="2000" i="1" dirty="0"/>
              <a:t> </a:t>
            </a:r>
            <a:r>
              <a:rPr lang="el-GR" altLang="el-GR" sz="2000" i="1" dirty="0" err="1"/>
              <a:t>ἑσπέρας</a:t>
            </a:r>
            <a:r>
              <a:rPr lang="el-GR" altLang="el-GR" sz="2000" i="1" dirty="0"/>
              <a:t> </a:t>
            </a:r>
            <a:r>
              <a:rPr lang="el-GR" altLang="el-GR" sz="2000" i="1" dirty="0" err="1"/>
              <a:t>διαδώσει</a:t>
            </a:r>
            <a:r>
              <a:rPr lang="el-GR" altLang="el-GR" sz="2000" i="1" dirty="0"/>
              <a:t> </a:t>
            </a:r>
            <a:r>
              <a:rPr lang="el-GR" altLang="el-GR" sz="2000" i="1" dirty="0" err="1"/>
              <a:t>τροφήν</a:t>
            </a:r>
            <a:r>
              <a:rPr lang="el-GR" altLang="el-GR" sz="2000" i="1" dirty="0"/>
              <a:t> . </a:t>
            </a:r>
            <a:r>
              <a:rPr lang="el-GR" altLang="el-GR" sz="2000" i="1" dirty="0" smtClean="0"/>
              <a:t/>
            </a:r>
            <a:br>
              <a:rPr lang="el-GR" altLang="el-GR" sz="2000" i="1" dirty="0" smtClean="0"/>
            </a:br>
            <a:r>
              <a:rPr lang="el-GR" altLang="el-GR" sz="2000" dirty="0" smtClean="0"/>
              <a:t>Οι </a:t>
            </a:r>
            <a:r>
              <a:rPr lang="el-GR" altLang="el-GR" sz="2000" dirty="0"/>
              <a:t>της </a:t>
            </a:r>
            <a:r>
              <a:rPr lang="el-GR" altLang="el-GR" sz="2000" dirty="0" smtClean="0"/>
              <a:t>Φυλής </a:t>
            </a:r>
            <a:r>
              <a:rPr lang="el-GR" altLang="el-GR" sz="2000" dirty="0"/>
              <a:t>Βενιαμίν θεωρούνταν άριστοι πολεμιστές </a:t>
            </a:r>
            <a:r>
              <a:rPr lang="el-GR" altLang="el-GR" sz="2000" dirty="0" smtClean="0"/>
              <a:t/>
            </a:r>
            <a:br>
              <a:rPr lang="el-GR" altLang="el-GR" sz="2000" dirty="0" smtClean="0"/>
            </a:br>
            <a:r>
              <a:rPr lang="el-GR" altLang="el-GR" sz="2000" dirty="0" smtClean="0"/>
              <a:t>(</a:t>
            </a:r>
            <a:r>
              <a:rPr lang="el-GR" altLang="el-GR" sz="2000" dirty="0" err="1"/>
              <a:t>Κρ</a:t>
            </a:r>
            <a:r>
              <a:rPr lang="el-GR" altLang="el-GR" sz="2000" dirty="0"/>
              <a:t>. 3, 15-21 . </a:t>
            </a:r>
            <a:r>
              <a:rPr lang="el-GR" altLang="el-GR" sz="2000" dirty="0" err="1"/>
              <a:t>πρβλ</a:t>
            </a:r>
            <a:r>
              <a:rPr lang="el-GR" altLang="el-GR" sz="2000" dirty="0"/>
              <a:t>. </a:t>
            </a:r>
            <a:r>
              <a:rPr lang="el-GR" altLang="el-GR" sz="2000" dirty="0" err="1"/>
              <a:t>Κρ</a:t>
            </a:r>
            <a:r>
              <a:rPr lang="el-GR" altLang="el-GR" sz="2000" dirty="0"/>
              <a:t>. 19-21).</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2780928"/>
            <a:ext cx="1270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749456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3.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068"/>
          <a:stretch/>
        </p:blipFill>
        <p:spPr bwMode="auto">
          <a:xfrm>
            <a:off x="0" y="195264"/>
            <a:ext cx="9144000" cy="594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4798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4.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013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5.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782"/>
          <a:stretch/>
        </p:blipFill>
        <p:spPr bwMode="auto">
          <a:xfrm>
            <a:off x="0" y="195263"/>
            <a:ext cx="9144000" cy="58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1914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6.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b="8956"/>
          <a:stretch/>
        </p:blipFill>
        <p:spPr bwMode="auto">
          <a:xfrm>
            <a:off x="0" y="-9525"/>
            <a:ext cx="9144000" cy="588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5279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ARADOSEIS 2010-11-οριζ_Page_57.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t="1" b="8525"/>
          <a:stretch/>
        </p:blipFill>
        <p:spPr bwMode="auto">
          <a:xfrm>
            <a:off x="0" y="0"/>
            <a:ext cx="9144000"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1071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 Εικόνα" descr="PARADOSEIS 2010-11-οριζ_Page_58.jpg"/>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t="1" b="8525"/>
          <a:stretch/>
        </p:blipFill>
        <p:spPr bwMode="auto">
          <a:xfrm>
            <a:off x="0" y="0"/>
            <a:ext cx="9144000"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3432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μελέτη των έργων του</a:t>
            </a:r>
          </a:p>
        </p:txBody>
      </p:sp>
      <p:sp>
        <p:nvSpPr>
          <p:cNvPr id="3" name="Content Placeholder 2"/>
          <p:cNvSpPr>
            <a:spLocks noGrp="1"/>
          </p:cNvSpPr>
          <p:nvPr>
            <p:ph idx="1"/>
          </p:nvPr>
        </p:nvSpPr>
        <p:spPr/>
        <p:txBody>
          <a:bodyPr>
            <a:noAutofit/>
          </a:bodyPr>
          <a:lstStyle/>
          <a:p>
            <a:pPr marL="0" indent="0">
              <a:lnSpc>
                <a:spcPct val="80000"/>
              </a:lnSpc>
              <a:buNone/>
            </a:pPr>
            <a:r>
              <a:rPr lang="el-GR" sz="1800" dirty="0"/>
              <a:t>Είναι ανακριβές να λέμε πώς είναι απλώς το θεμέλιο του πολιτισμού μας η διδασκαλία του ή ότι είναι απλώς η βάσις της </a:t>
            </a:r>
            <a:r>
              <a:rPr lang="el-GR" sz="1800" dirty="0" err="1"/>
              <a:t>πίστεώς</a:t>
            </a:r>
            <a:r>
              <a:rPr lang="el-GR" sz="1800" dirty="0"/>
              <a:t> μας το κήρυγμα του </a:t>
            </a:r>
            <a:r>
              <a:rPr lang="el-GR" sz="1800" dirty="0" err="1"/>
              <a:t>ραββίνου</a:t>
            </a:r>
            <a:r>
              <a:rPr lang="el-GR" sz="1800" dirty="0"/>
              <a:t> - σκηνοποιού από την Ταρσό, του ακαταπόνητου ευαγγελιστή, του Αποστόλου της νέας ζωής. Γιατί έτσι βλέπομε τον Απόστολο λίγο - πολύ κλεισμένο στην περιοχή του παρελθόντος. Ο Παύλος, όμως, δεν είναι ένας που πέρασε και προσμένει τον μελετητή, τον πιστό, τον στοχαστή για να μιλήσει μαζί του γεφυρώνοντας το ιστορικό χάσμα. Αντιθέτως, ο </a:t>
            </a:r>
            <a:r>
              <a:rPr lang="el-GR" sz="1800" dirty="0" err="1"/>
              <a:t>Απ</a:t>
            </a:r>
            <a:r>
              <a:rPr lang="el-GR" sz="1800" dirty="0"/>
              <a:t>. Παύλος </a:t>
            </a:r>
            <a:r>
              <a:rPr lang="el-GR" sz="1800" dirty="0" err="1"/>
              <a:t>ζη</a:t>
            </a:r>
            <a:r>
              <a:rPr lang="el-GR" sz="1800" dirty="0"/>
              <a:t> μέσα στην εποχή μας, ή μάλλον προπορεύεται απ' αυτήν, μας καλεί όχι από το παρελθόν ενός κόσμου που συνεχώς γερνά και φθίνει, αλλ' από το μέλλον ενός νέου φωτεινού κόσμου πού μεταμορφώνει τον παλιό. Έτσι η </a:t>
            </a:r>
            <a:r>
              <a:rPr lang="el-GR" sz="1800" dirty="0" err="1"/>
              <a:t>συνάντησίς</a:t>
            </a:r>
            <a:r>
              <a:rPr lang="el-GR" sz="1800" dirty="0"/>
              <a:t> μας με τον Παύλο δεν είναι συνομιλία με την ιστορία, αλλά συναπάντημα με την ελπίδα, δεν είναι προσφορά τιμής από μέρους μας, αλλά αποδοχή των δώρων πού εκείνος μας δίνει. Αντίθετα μ' ό,τι συμβαίνει με άλλα πρόσωπα που έζησαν πριν από μας, η συνάντησή μας με Απόστολο Παύλο θέλει τον συνομιλητή του όχι ιστορικό αλλά Οραματιστή, όχι επιστήμονα αλλά προφήτη. Αυτή η ζωντανή παρουσία του Αποστόλου ανάμεσα μας φαίνεται καθαρά στα αποσπάσματα της ζωντανής φωνής του που σώθηκαν στις Επιστολές του. Όποιος έχει τα μάτια ανοικτά και βλέπει, εκπλήσσεται κάθε φορά που ακούει την φωνή του Αποστόλου να λέει πράγματα καινούργια- όχι απλώς επίκαιρα αλλά επαναστατικά νέα, προφητικά. Παρ' όλη την πρόοδό μας και τον πολιτισμό μας, μελε­τώντας τις Επιστολές του Παύλου μένομε άφωνοι μπροστά στις ιδέες του. Η πρόοδος μας φαίνεται τιποτένια, διαπι­στώνομε ότι δεν φτάσαμε ακόμη ούτε σ' ενός μικρού μέρους των την πραγματοποίηση, βλέπομε ότι έχομε πολλά ακόμη να διδαχθούμε (</a:t>
            </a:r>
            <a:r>
              <a:rPr lang="el-GR" sz="1800" dirty="0" err="1"/>
              <a:t>Στογιάννος</a:t>
            </a:r>
            <a:r>
              <a:rPr lang="el-GR" sz="1800" dirty="0"/>
              <a:t>). </a:t>
            </a:r>
          </a:p>
        </p:txBody>
      </p:sp>
    </p:spTree>
    <p:extLst>
      <p:ext uri="{BB962C8B-B14F-4D97-AF65-F5344CB8AC3E}">
        <p14:creationId xmlns:p14="http://schemas.microsoft.com/office/powerpoint/2010/main" val="29273896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Υλικά συγγραφής</a:t>
            </a:r>
          </a:p>
        </p:txBody>
      </p:sp>
      <p:sp>
        <p:nvSpPr>
          <p:cNvPr id="16" name="Θέση περιεχομένου 3"/>
          <p:cNvSpPr txBox="1">
            <a:spLocks/>
          </p:cNvSpPr>
          <p:nvPr/>
        </p:nvSpPr>
        <p:spPr>
          <a:xfrm>
            <a:off x="4067944" y="1452886"/>
            <a:ext cx="4752528" cy="479526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spcBef>
                <a:spcPts val="1200"/>
              </a:spcBef>
              <a:buNone/>
            </a:pPr>
            <a:r>
              <a:rPr lang="el-GR" altLang="el-GR" sz="1800" dirty="0"/>
              <a:t>Ο πάπυρος ως γραφική ύλη είχε το πλεονέκτημα ότι ήταν φθηνός, δεν </a:t>
            </a:r>
            <a:r>
              <a:rPr lang="el-GR" altLang="el-GR" sz="1800" dirty="0" err="1"/>
              <a:t>κατατρωγόταν</a:t>
            </a:r>
            <a:r>
              <a:rPr lang="el-GR" altLang="el-GR" sz="1800" dirty="0"/>
              <a:t> από τα σαρκοβόρα σκουλήκια και ήταν άσηπτος (σώζονται πάπυροι 2.500 ετών). Ένα φύλλο μπορούσε να χρησιμοποιηθεί για μια πρόσκληση, ή την αναγραφή κάποιου συμφωνητικού ή αγγελίας ή λογαριασμού ή μιας σύντομης επιστολής όπως είναι η Α’ και Β’ </a:t>
            </a:r>
            <a:r>
              <a:rPr lang="el-GR" altLang="el-GR" sz="1800" dirty="0" err="1"/>
              <a:t>Ιω</a:t>
            </a:r>
            <a:r>
              <a:rPr lang="el-GR" altLang="el-GR" sz="1800" dirty="0"/>
              <a:t>., στις οποίες απαντούν οι λέξεις χάρτης (Β’ </a:t>
            </a:r>
            <a:r>
              <a:rPr lang="el-GR" altLang="el-GR" sz="1800" dirty="0" err="1"/>
              <a:t>Ιω</a:t>
            </a:r>
            <a:r>
              <a:rPr lang="el-GR" altLang="el-GR" sz="1800" dirty="0"/>
              <a:t> 12), μέλαν (Β’ </a:t>
            </a:r>
            <a:r>
              <a:rPr lang="el-GR" altLang="el-GR" sz="1800" dirty="0" err="1"/>
              <a:t>Ιω</a:t>
            </a:r>
            <a:r>
              <a:rPr lang="el-GR" altLang="el-GR" sz="1800" dirty="0"/>
              <a:t> 12. Γ’ </a:t>
            </a:r>
            <a:r>
              <a:rPr lang="el-GR" altLang="el-GR" sz="1800" dirty="0" err="1"/>
              <a:t>Ιω</a:t>
            </a:r>
            <a:r>
              <a:rPr lang="el-GR" altLang="el-GR" sz="1800" dirty="0"/>
              <a:t> 13) και κάλαμος (Γ’ </a:t>
            </a:r>
            <a:r>
              <a:rPr lang="el-GR" altLang="el-GR" sz="1800" dirty="0" err="1"/>
              <a:t>Ιω</a:t>
            </a:r>
            <a:r>
              <a:rPr lang="el-GR" altLang="el-GR" sz="1800" dirty="0"/>
              <a:t> 13). </a:t>
            </a:r>
          </a:p>
          <a:p>
            <a:pPr marL="0" indent="0">
              <a:lnSpc>
                <a:spcPct val="70000"/>
              </a:lnSpc>
              <a:spcBef>
                <a:spcPts val="1200"/>
              </a:spcBef>
              <a:buNone/>
            </a:pPr>
            <a:r>
              <a:rPr lang="el-GR" altLang="el-GR" sz="1800" dirty="0" smtClean="0"/>
              <a:t>Πολλά </a:t>
            </a:r>
            <a:r>
              <a:rPr lang="el-GR" altLang="el-GR" sz="1800" dirty="0"/>
              <a:t>κομμάτια επεξεργασμένου παπύρου ενώνονταν μεταξύ τους ώστε να αποτελέσουν ένα μακρόστενο βιβλίο ή ειλητάριο (λατ. </a:t>
            </a:r>
            <a:r>
              <a:rPr lang="el-GR" altLang="el-GR" sz="1800" dirty="0" err="1"/>
              <a:t>Volumen</a:t>
            </a:r>
            <a:r>
              <a:rPr lang="el-GR" altLang="el-GR" sz="1800" dirty="0"/>
              <a:t>) συνήθως 6-10 μέτρων (</a:t>
            </a:r>
            <a:r>
              <a:rPr lang="el-GR" altLang="el-GR" sz="1800" dirty="0" err="1"/>
              <a:t>πρβλ</a:t>
            </a:r>
            <a:r>
              <a:rPr lang="el-GR" altLang="el-GR" sz="1800" dirty="0"/>
              <a:t>. τη ρήση του Καλλιμάχου ‘μέγα βιβλίο, μέγα κακό’). Στο άκρο της λωρίδας αυτής προσαρμοζόταν ξύλο ίσου ύψους, το οποίο ονομαζόταν </a:t>
            </a:r>
            <a:r>
              <a:rPr lang="el-GR" altLang="el-GR" sz="1800" dirty="0" err="1"/>
              <a:t>κόνταξ</a:t>
            </a:r>
            <a:r>
              <a:rPr lang="el-GR" altLang="el-GR" sz="1800" dirty="0"/>
              <a:t> / κοντάκιο και τα άκρα του ομφαλοί, όπου και περιτυλισσόταν η </a:t>
            </a:r>
            <a:r>
              <a:rPr lang="el-GR" altLang="el-GR" sz="1800" dirty="0" err="1"/>
              <a:t>κατασκευασθείσα</a:t>
            </a:r>
            <a:r>
              <a:rPr lang="el-GR" altLang="el-GR" sz="1800" dirty="0"/>
              <a:t> λωρίδα ή ταινία. </a:t>
            </a:r>
            <a:r>
              <a:rPr lang="el-GR" altLang="el-GR" sz="1800" dirty="0" err="1"/>
              <a:t>To</a:t>
            </a:r>
            <a:r>
              <a:rPr lang="el-GR" altLang="el-GR" sz="1800" dirty="0"/>
              <a:t> σύγγραμμα γραφόταν σε πολυάριθμες στήλες αρχής γενομένης από την εσωτερική άκρη, αυτής που ήταν στο κοντό και τελείωνε στο εξωτερικό άκρο, όπου ήταν τα λουριά. Ο κύλινδρος κατά την ανάγνωσή του κρατούνταν δεξιά και εκτυλισσόταν με το αριστερό χέρι.</a:t>
            </a:r>
          </a:p>
        </p:txBody>
      </p:sp>
      <p:pic>
        <p:nvPicPr>
          <p:cNvPr id="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3528" y="1916832"/>
            <a:ext cx="3672408" cy="4352378"/>
          </a:xfrm>
          <a:noFill/>
        </p:spPr>
      </p:pic>
      <p:sp>
        <p:nvSpPr>
          <p:cNvPr id="10" name="Θέση περιεχομένου 3"/>
          <p:cNvSpPr txBox="1">
            <a:spLocks/>
          </p:cNvSpPr>
          <p:nvPr/>
        </p:nvSpPr>
        <p:spPr>
          <a:xfrm>
            <a:off x="395536" y="5661248"/>
            <a:ext cx="3672408" cy="7628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spcBef>
                <a:spcPts val="1200"/>
              </a:spcBef>
              <a:buNone/>
            </a:pPr>
            <a:endParaRPr lang="el-GR" altLang="el-GR" sz="1800" dirty="0"/>
          </a:p>
        </p:txBody>
      </p:sp>
      <p:sp>
        <p:nvSpPr>
          <p:cNvPr id="3" name="Rectangle 2"/>
          <p:cNvSpPr/>
          <p:nvPr/>
        </p:nvSpPr>
        <p:spPr>
          <a:xfrm>
            <a:off x="509634" y="1380878"/>
            <a:ext cx="3492751" cy="369332"/>
          </a:xfrm>
          <a:prstGeom prst="rect">
            <a:avLst/>
          </a:prstGeom>
        </p:spPr>
        <p:txBody>
          <a:bodyPr wrap="none">
            <a:spAutoFit/>
          </a:bodyPr>
          <a:lstStyle/>
          <a:p>
            <a:r>
              <a:rPr lang="en-US" b="1" dirty="0"/>
              <a:t>4./5. </a:t>
            </a:r>
            <a:r>
              <a:rPr lang="en-US" b="1" dirty="0" err="1"/>
              <a:t>Jh</a:t>
            </a:r>
            <a:r>
              <a:rPr lang="en-US" b="1" dirty="0"/>
              <a:t>., </a:t>
            </a:r>
            <a:r>
              <a:rPr lang="en-US" b="1" dirty="0" err="1"/>
              <a:t>Kol</a:t>
            </a:r>
            <a:r>
              <a:rPr lang="en-US" b="1" dirty="0"/>
              <a:t> 4,15-18; 1 </a:t>
            </a:r>
            <a:r>
              <a:rPr lang="en-US" b="1" dirty="0" err="1"/>
              <a:t>Thess</a:t>
            </a:r>
            <a:r>
              <a:rPr lang="en-US" b="1" dirty="0"/>
              <a:t> 1,1-6</a:t>
            </a:r>
            <a:endParaRPr lang="el-GR" b="1" dirty="0"/>
          </a:p>
        </p:txBody>
      </p:sp>
    </p:spTree>
    <p:extLst>
      <p:ext uri="{BB962C8B-B14F-4D97-AF65-F5344CB8AC3E}">
        <p14:creationId xmlns:p14="http://schemas.microsoft.com/office/powerpoint/2010/main" val="352580477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smtClean="0"/>
              <a:t>Υλικά συγγραφής [2]</a:t>
            </a:r>
            <a:endParaRPr lang="el-GR" dirty="0"/>
          </a:p>
        </p:txBody>
      </p:sp>
      <p:sp>
        <p:nvSpPr>
          <p:cNvPr id="16" name="Θέση περιεχομένου 3"/>
          <p:cNvSpPr txBox="1">
            <a:spLocks/>
          </p:cNvSpPr>
          <p:nvPr/>
        </p:nvSpPr>
        <p:spPr>
          <a:xfrm>
            <a:off x="3347864" y="1268760"/>
            <a:ext cx="5472608" cy="4795267"/>
          </a:xfrm>
          <a:prstGeom prst="rect">
            <a:avLst/>
          </a:prstGeom>
        </p:spPr>
        <p:txBody>
          <a:bodyPr>
            <a:noAutofit/>
          </a:bodyPr>
          <a:lstStyle>
            <a:defPPr>
              <a:defRPr lang="el-GR"/>
            </a:defPPr>
            <a:lvl1pPr indent="0">
              <a:lnSpc>
                <a:spcPct val="70000"/>
              </a:lnSpc>
              <a:spcBef>
                <a:spcPts val="1200"/>
              </a:spcBef>
              <a:buFont typeface="Arial" pitchFamily="34" charset="0"/>
              <a:buNone/>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l-GR" altLang="el-GR" dirty="0"/>
              <a:t>Ο πάπυρος άρχισε στους πρώτους αιώνες μ.Χ. να εκτοπίζεται από την περγαμηνή, η οποία προερχόταν από την κατεργασία δέρματος προβάτων, αιγών, μόσχων και </a:t>
            </a:r>
            <a:r>
              <a:rPr lang="el-GR" altLang="el-GR" dirty="0" err="1"/>
              <a:t>αντιλόπων</a:t>
            </a:r>
            <a:r>
              <a:rPr lang="el-GR" altLang="el-GR" dirty="0"/>
              <a:t>. Πιθανότατα στην Πέργαμο τελειοποιήθηκε η επεξεργασία των δερμάτων, γι’ αυτόν τον σκοπό και αναπτύχθηκε η ευρεία χρήση της περγαμηνής προς γραφή, αφού κατά τον Ηρόδοτο ήδη οι </a:t>
            </a:r>
            <a:r>
              <a:rPr lang="el-GR" altLang="el-GR" dirty="0" err="1"/>
              <a:t>Ίωνες</a:t>
            </a:r>
            <a:r>
              <a:rPr lang="el-GR" altLang="el-GR" dirty="0"/>
              <a:t> έγραφαν σε διφθέρες από αρχαιοτάτων χρόνων. Τελικά ο </a:t>
            </a:r>
            <a:r>
              <a:rPr lang="el-GR" altLang="el-GR" dirty="0" err="1"/>
              <a:t>περγαμηνός</a:t>
            </a:r>
            <a:r>
              <a:rPr lang="el-GR" altLang="el-GR" dirty="0"/>
              <a:t> χάρτης (</a:t>
            </a:r>
            <a:r>
              <a:rPr lang="el-GR" altLang="el-GR" dirty="0" err="1"/>
              <a:t>charta</a:t>
            </a:r>
            <a:r>
              <a:rPr lang="el-GR" altLang="el-GR" dirty="0"/>
              <a:t> </a:t>
            </a:r>
            <a:r>
              <a:rPr lang="el-GR" altLang="el-GR" dirty="0" err="1"/>
              <a:t>pergamena</a:t>
            </a:r>
            <a:r>
              <a:rPr lang="el-GR" altLang="el-GR" dirty="0"/>
              <a:t>) εκτόπισε τον πάπυρο, αφού ήταν στερεότερος, το αποτέλεσμα κομψότερο και μπορούσε κανείς άνετα να γράψει και στις δύο  πλευρές. </a:t>
            </a:r>
          </a:p>
          <a:p>
            <a:r>
              <a:rPr lang="el-GR" altLang="el-GR" dirty="0" smtClean="0"/>
              <a:t>Σπάνια </a:t>
            </a:r>
            <a:r>
              <a:rPr lang="el-GR" altLang="el-GR" dirty="0"/>
              <a:t>οι περγαμηνές είχαν την μορφή ειληταρίου. Μεγάλα τεμάχια περγαμηνής διπλώνονταν στα τέσσερα και κόπτονταν στις τρεις παρυφές (όχι στη ράχη). Σχηματιζόταν έτσι το τετράδιο ή </a:t>
            </a:r>
            <a:r>
              <a:rPr lang="el-GR" altLang="el-GR" dirty="0" err="1"/>
              <a:t>πεντάδιο</a:t>
            </a:r>
            <a:r>
              <a:rPr lang="el-GR" altLang="el-GR" dirty="0"/>
              <a:t> και περισσότερα μαζί  το τεύχος ή κώδικα (</a:t>
            </a:r>
            <a:r>
              <a:rPr lang="el-GR" altLang="el-GR" dirty="0" err="1"/>
              <a:t>codex</a:t>
            </a:r>
            <a:r>
              <a:rPr lang="el-GR" altLang="el-GR" dirty="0"/>
              <a:t>&lt; </a:t>
            </a:r>
            <a:r>
              <a:rPr lang="el-GR" altLang="el-GR" dirty="0" err="1"/>
              <a:t>caudex</a:t>
            </a:r>
            <a:r>
              <a:rPr lang="el-GR" altLang="el-GR" dirty="0"/>
              <a:t> = ξύλινος πίνακας με κερί), ο οποίος ήταν βιβλιοδετημένος με μια κοινή ράχη. Ο μικρός τόμος λεγόταν </a:t>
            </a:r>
            <a:r>
              <a:rPr lang="el-GR" altLang="el-GR" dirty="0" err="1"/>
              <a:t>τομάριο</a:t>
            </a:r>
            <a:r>
              <a:rPr lang="el-GR" altLang="el-GR" dirty="0"/>
              <a:t>. Επειδή τα τομάρια ήταν δερμάτινα, η λέξη κατάντησε να σημαίνει κάθε δέρμα. Επειδή η τιμή της περγαμηνής ήταν μεγάλη, πολλές φορές </a:t>
            </a:r>
            <a:r>
              <a:rPr lang="el-GR" altLang="el-GR" dirty="0" err="1"/>
              <a:t>αποξέονταν</a:t>
            </a:r>
            <a:r>
              <a:rPr lang="el-GR" altLang="el-GR" dirty="0"/>
              <a:t> τα γράμματα και πάνω τους έγραφαν άλλα κείμενα. Αυτοί οι κώδικες λέγονται παλίμψηστοι (από το </a:t>
            </a:r>
            <a:r>
              <a:rPr lang="el-GR" altLang="el-GR" dirty="0" err="1"/>
              <a:t>πάλιν</a:t>
            </a:r>
            <a:r>
              <a:rPr lang="el-GR" altLang="el-GR" dirty="0"/>
              <a:t> </a:t>
            </a:r>
            <a:r>
              <a:rPr lang="el-GR" altLang="el-GR" dirty="0" err="1"/>
              <a:t>ψάω</a:t>
            </a:r>
            <a:r>
              <a:rPr lang="el-GR" altLang="el-GR" dirty="0"/>
              <a:t> / αποξέω- </a:t>
            </a:r>
            <a:r>
              <a:rPr lang="el-GR" altLang="el-GR" dirty="0" err="1"/>
              <a:t>codices</a:t>
            </a:r>
            <a:r>
              <a:rPr lang="el-GR" altLang="el-GR" dirty="0"/>
              <a:t> </a:t>
            </a:r>
            <a:r>
              <a:rPr lang="el-GR" altLang="el-GR" dirty="0" err="1"/>
              <a:t>rescripti</a:t>
            </a:r>
            <a:r>
              <a:rPr lang="el-GR" altLang="el-GR" dirty="0"/>
              <a:t>). Σήμερα υπάρχουν τα μέσα αποκατάστασης του προτέρου κειμένου τέτοιων παπύρων.</a:t>
            </a:r>
          </a:p>
          <a:p>
            <a:r>
              <a:rPr lang="el-GR" altLang="el-GR" dirty="0"/>
              <a:t>.</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74"/>
          <a:stretch/>
        </p:blipFill>
        <p:spPr>
          <a:xfrm>
            <a:off x="323529" y="1417638"/>
            <a:ext cx="2959356" cy="1887175"/>
          </a:xfrm>
          <a:prstGeom prst="rect">
            <a:avLst/>
          </a:prstGeom>
          <a:noFill/>
        </p:spPr>
      </p:pic>
      <p:sp>
        <p:nvSpPr>
          <p:cNvPr id="8" name="6 - Ορθογώνιο"/>
          <p:cNvSpPr>
            <a:spLocks noChangeArrowheads="1"/>
          </p:cNvSpPr>
          <p:nvPr/>
        </p:nvSpPr>
        <p:spPr bwMode="auto">
          <a:xfrm>
            <a:off x="347063" y="3501008"/>
            <a:ext cx="293582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b="1" i="1">
                <a:solidFill>
                  <a:schemeClr val="tx1"/>
                </a:solidFill>
                <a:latin typeface="Arial" panose="020B0604020202020204" pitchFamily="34" charset="0"/>
              </a:defRPr>
            </a:lvl1pPr>
            <a:lvl2pPr marL="742950" indent="-285750">
              <a:defRPr sz="900" b="1" i="1">
                <a:solidFill>
                  <a:schemeClr val="tx1"/>
                </a:solidFill>
                <a:latin typeface="Arial" panose="020B0604020202020204" pitchFamily="34" charset="0"/>
              </a:defRPr>
            </a:lvl2pPr>
            <a:lvl3pPr marL="1143000" indent="-228600">
              <a:defRPr sz="900" b="1" i="1">
                <a:solidFill>
                  <a:schemeClr val="tx1"/>
                </a:solidFill>
                <a:latin typeface="Arial" panose="020B0604020202020204" pitchFamily="34" charset="0"/>
              </a:defRPr>
            </a:lvl3pPr>
            <a:lvl4pPr marL="1600200" indent="-228600">
              <a:defRPr sz="900" b="1" i="1">
                <a:solidFill>
                  <a:schemeClr val="tx1"/>
                </a:solidFill>
                <a:latin typeface="Arial" panose="020B0604020202020204" pitchFamily="34" charset="0"/>
              </a:defRPr>
            </a:lvl4pPr>
            <a:lvl5pPr marL="2057400" indent="-228600">
              <a:defRPr sz="900" b="1" i="1">
                <a:solidFill>
                  <a:schemeClr val="tx1"/>
                </a:solidFill>
                <a:latin typeface="Arial" panose="020B0604020202020204" pitchFamily="34" charset="0"/>
              </a:defRPr>
            </a:lvl5pPr>
            <a:lvl6pPr marL="2514600" indent="-228600" eaLnBrk="0" fontAlgn="base" hangingPunct="0">
              <a:spcBef>
                <a:spcPct val="0"/>
              </a:spcBef>
              <a:spcAft>
                <a:spcPct val="0"/>
              </a:spcAft>
              <a:defRPr sz="900" b="1" i="1">
                <a:solidFill>
                  <a:schemeClr val="tx1"/>
                </a:solidFill>
                <a:latin typeface="Arial" panose="020B0604020202020204" pitchFamily="34" charset="0"/>
              </a:defRPr>
            </a:lvl6pPr>
            <a:lvl7pPr marL="2971800" indent="-228600" eaLnBrk="0" fontAlgn="base" hangingPunct="0">
              <a:spcBef>
                <a:spcPct val="0"/>
              </a:spcBef>
              <a:spcAft>
                <a:spcPct val="0"/>
              </a:spcAft>
              <a:defRPr sz="900" b="1" i="1">
                <a:solidFill>
                  <a:schemeClr val="tx1"/>
                </a:solidFill>
                <a:latin typeface="Arial" panose="020B0604020202020204" pitchFamily="34" charset="0"/>
              </a:defRPr>
            </a:lvl7pPr>
            <a:lvl8pPr marL="3429000" indent="-228600" eaLnBrk="0" fontAlgn="base" hangingPunct="0">
              <a:spcBef>
                <a:spcPct val="0"/>
              </a:spcBef>
              <a:spcAft>
                <a:spcPct val="0"/>
              </a:spcAft>
              <a:defRPr sz="900" b="1" i="1">
                <a:solidFill>
                  <a:schemeClr val="tx1"/>
                </a:solidFill>
                <a:latin typeface="Arial" panose="020B0604020202020204" pitchFamily="34" charset="0"/>
              </a:defRPr>
            </a:lvl8pPr>
            <a:lvl9pPr marL="3886200" indent="-228600" eaLnBrk="0" fontAlgn="base" hangingPunct="0">
              <a:spcBef>
                <a:spcPct val="0"/>
              </a:spcBef>
              <a:spcAft>
                <a:spcPct val="0"/>
              </a:spcAft>
              <a:defRPr sz="900" b="1" i="1">
                <a:solidFill>
                  <a:schemeClr val="tx1"/>
                </a:solidFill>
                <a:latin typeface="Arial" panose="020B0604020202020204" pitchFamily="34" charset="0"/>
              </a:defRPr>
            </a:lvl9pPr>
          </a:lstStyle>
          <a:p>
            <a:pPr algn="just"/>
            <a:r>
              <a:rPr lang="el-GR" altLang="el-GR" sz="1400" b="0" dirty="0">
                <a:latin typeface="+mn-lt"/>
              </a:rPr>
              <a:t>Ο </a:t>
            </a:r>
            <a:r>
              <a:rPr lang="el-GR" altLang="el-GR" sz="1400" b="0" dirty="0" err="1">
                <a:latin typeface="+mn-lt"/>
              </a:rPr>
              <a:t>απ</a:t>
            </a:r>
            <a:r>
              <a:rPr lang="el-GR" altLang="el-GR" sz="1400" b="0" dirty="0">
                <a:latin typeface="+mn-lt"/>
              </a:rPr>
              <a:t>. Παύλος ζητά από τον Τιμόθεο να φέρει από την οικία του </a:t>
            </a:r>
            <a:r>
              <a:rPr lang="el-GR" altLang="el-GR" sz="1400" b="0" dirty="0" err="1">
                <a:latin typeface="+mn-lt"/>
              </a:rPr>
              <a:t>Κάρπου</a:t>
            </a:r>
            <a:r>
              <a:rPr lang="el-GR" altLang="el-GR" sz="1400" b="0" dirty="0">
                <a:latin typeface="+mn-lt"/>
              </a:rPr>
              <a:t> στην Τρωάδα εκτός από τον </a:t>
            </a:r>
            <a:r>
              <a:rPr lang="el-GR" altLang="el-GR" sz="1400" dirty="0" err="1">
                <a:latin typeface="+mn-lt"/>
              </a:rPr>
              <a:t>φαιλόνη</a:t>
            </a:r>
            <a:r>
              <a:rPr lang="el-GR" altLang="el-GR" sz="1400" b="0" dirty="0">
                <a:latin typeface="+mn-lt"/>
              </a:rPr>
              <a:t> (παλτό ενόψει του χειμώνα),  </a:t>
            </a:r>
            <a:r>
              <a:rPr lang="el-GR" altLang="el-GR" sz="1400" dirty="0">
                <a:latin typeface="+mn-lt"/>
              </a:rPr>
              <a:t>τα βιβλία και μάλιστα τας </a:t>
            </a:r>
            <a:r>
              <a:rPr lang="el-GR" altLang="el-GR" sz="1400" dirty="0" err="1">
                <a:latin typeface="+mn-lt"/>
              </a:rPr>
              <a:t>μεμβράνας</a:t>
            </a:r>
            <a:r>
              <a:rPr lang="el-GR" altLang="el-GR" sz="1400" b="0" dirty="0">
                <a:latin typeface="+mn-lt"/>
              </a:rPr>
              <a:t> (Β’ Τιμ 4,13), τα οποία ήταν είτε χειρόγραφα της Π.Δ., είτε άγραφος χάρτης περγαμηνής, πάνω στο οποίο ο Παύλος θα έγραφε τις επιστολές του.</a:t>
            </a:r>
          </a:p>
        </p:txBody>
      </p:sp>
    </p:spTree>
    <p:extLst>
      <p:ext uri="{BB962C8B-B14F-4D97-AF65-F5344CB8AC3E}">
        <p14:creationId xmlns:p14="http://schemas.microsoft.com/office/powerpoint/2010/main" val="8661131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Η </a:t>
            </a:r>
            <a:r>
              <a:rPr lang="el-GR" dirty="0" err="1"/>
              <a:t>Α’Τιμ</a:t>
            </a:r>
            <a:r>
              <a:rPr lang="el-GR" dirty="0"/>
              <a:t>. κύκνειο άσμα;;</a:t>
            </a:r>
          </a:p>
        </p:txBody>
      </p:sp>
      <p:sp>
        <p:nvSpPr>
          <p:cNvPr id="16" name="Θέση περιεχομένου 3"/>
          <p:cNvSpPr txBox="1">
            <a:spLocks/>
          </p:cNvSpPr>
          <p:nvPr/>
        </p:nvSpPr>
        <p:spPr>
          <a:xfrm>
            <a:off x="4750884" y="1556792"/>
            <a:ext cx="3962712" cy="479526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spcBef>
                <a:spcPct val="0"/>
              </a:spcBef>
              <a:buNone/>
            </a:pPr>
            <a:r>
              <a:rPr lang="el-GR" altLang="el-GR" sz="1800" dirty="0"/>
              <a:t>Η </a:t>
            </a:r>
            <a:r>
              <a:rPr lang="el-GR" altLang="el-GR" sz="1800" b="1" dirty="0"/>
              <a:t>Β’ Τιμ. </a:t>
            </a:r>
            <a:r>
              <a:rPr lang="el-GR" altLang="el-GR" sz="1800" dirty="0"/>
              <a:t>παρότι μέχρι σήμερα θεωρείται το κύκνειο άσμα του Αποστόλου, δεν αποκλείεται να γράφτηκε ή να απηχεί την περίοδο μετά την πρώτη προκαταρκτική δίκη/ακρόαση του δέσμιου Π. από τον αυτοκράτορα στη Ρώμη κι ενώ πλησιάζει ο χειμώνας. Απηχεί ένα συναίσθημα απαισιοδοξίας που οφείλεται στο ναυάγιο που βίωσε τον προηγούμενο Νοέμβριο, την αίσθηση μοναξιάς (Β’ Τιμ. 4, 1) όταν μάλιστα κατά την προσαγωγή του στο κριτήριο δεν του συμπαραστάθηκαν οι εντόπιοι χριστιανοί (</a:t>
            </a:r>
            <a:r>
              <a:rPr lang="el-GR" altLang="el-GR" sz="1800" dirty="0" err="1"/>
              <a:t>Β’Τιμ</a:t>
            </a:r>
            <a:r>
              <a:rPr lang="el-GR" altLang="el-GR" sz="1800" dirty="0"/>
              <a:t>. 4, 11), αλλά και τους φόβους του ότι μήπως το έργο του στην Ασία δεν είναι καρποφόρο (Β’ Τιμ. 1, 15). </a:t>
            </a:r>
          </a:p>
          <a:p>
            <a:pPr marL="0" indent="0">
              <a:lnSpc>
                <a:spcPct val="80000"/>
              </a:lnSpc>
              <a:spcBef>
                <a:spcPct val="0"/>
              </a:spcBef>
              <a:buNone/>
            </a:pPr>
            <a:r>
              <a:rPr lang="el-GR" altLang="el-GR" sz="1800" dirty="0"/>
              <a:t>Τότε ο Π. απευθυνόμενος στον Τιμόθεο γράφει τα εξής: </a:t>
            </a:r>
            <a:r>
              <a:rPr lang="el-GR" altLang="el-GR" sz="1800" i="1" dirty="0"/>
              <a:t>Φρόντισε να έλθεις σε μένα γρήγορα. Διότι ο </a:t>
            </a:r>
            <a:r>
              <a:rPr lang="el-GR" altLang="el-GR" sz="1800" b="1" i="1" dirty="0" err="1"/>
              <a:t>Δημάς</a:t>
            </a:r>
            <a:r>
              <a:rPr lang="el-GR" altLang="el-GR" sz="1800" i="1" dirty="0"/>
              <a:t> αγάπησε τον παρόντα κόσμο και με εγκατέλειψε και πήγε στη Θεσσαλονίκη.</a:t>
            </a:r>
            <a:endParaRPr lang="el-GR" altLang="el-GR" sz="1800" dirty="0"/>
          </a:p>
          <a:p>
            <a:pPr marL="0" indent="0">
              <a:lnSpc>
                <a:spcPct val="80000"/>
              </a:lnSpc>
              <a:spcBef>
                <a:spcPct val="0"/>
              </a:spcBef>
              <a:buNone/>
            </a:pPr>
            <a:endParaRPr lang="el-GR" altLang="el-GR" sz="1800" dirty="0"/>
          </a:p>
          <a:p>
            <a:pPr marL="0" indent="0">
              <a:lnSpc>
                <a:spcPct val="80000"/>
              </a:lnSpc>
              <a:spcBef>
                <a:spcPts val="1200"/>
              </a:spcBef>
              <a:buNone/>
            </a:pPr>
            <a:endParaRPr lang="el-GR" altLang="el-GR" sz="1800" dirty="0"/>
          </a:p>
        </p:txBody>
      </p:sp>
      <p:sp>
        <p:nvSpPr>
          <p:cNvPr id="10" name="Θέση περιεχομένου 3"/>
          <p:cNvSpPr txBox="1">
            <a:spLocks/>
          </p:cNvSpPr>
          <p:nvPr/>
        </p:nvSpPr>
        <p:spPr>
          <a:xfrm>
            <a:off x="395536" y="5661248"/>
            <a:ext cx="3672408" cy="7628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70000"/>
              </a:lnSpc>
              <a:spcBef>
                <a:spcPts val="1200"/>
              </a:spcBef>
              <a:buNone/>
            </a:pPr>
            <a:endParaRPr lang="el-GR" altLang="el-GR" sz="1800" dirty="0"/>
          </a:p>
        </p:txBody>
      </p:sp>
      <p:pic>
        <p:nvPicPr>
          <p:cNvPr id="8" name="Picture 2"/>
          <p:cNvPicPr>
            <a:picLocks noChangeAspect="1" noChangeArrowheads="1"/>
          </p:cNvPicPr>
          <p:nvPr/>
        </p:nvPicPr>
        <p:blipFill>
          <a:blip r:embed="rId3" cstate="print"/>
          <a:srcRect t="3333" b="3333"/>
          <a:stretch>
            <a:fillRect/>
          </a:stretch>
        </p:blipFill>
        <p:spPr>
          <a:xfrm>
            <a:off x="427133" y="1605781"/>
            <a:ext cx="4212840" cy="4487515"/>
          </a:xfrm>
          <a:prstGeom prst="rect">
            <a:avLst/>
          </a:prstGeom>
          <a:noFill/>
          <a:ln w="12700" cap="flat">
            <a:noFill/>
            <a:headEnd type="none" w="sm" len="sm"/>
            <a:tailEnd type="none" w="sm" len="s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107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Εξωτερική εμφάνιση Π</a:t>
            </a:r>
            <a:r>
              <a:rPr lang="el-GR" dirty="0" smtClean="0"/>
              <a:t>.</a:t>
            </a:r>
            <a:endParaRPr lang="el-GR" dirty="0"/>
          </a:p>
        </p:txBody>
      </p:sp>
      <p:sp>
        <p:nvSpPr>
          <p:cNvPr id="3" name="Content Placeholder 2"/>
          <p:cNvSpPr>
            <a:spLocks noGrp="1"/>
          </p:cNvSpPr>
          <p:nvPr>
            <p:ph idx="1"/>
          </p:nvPr>
        </p:nvSpPr>
        <p:spPr/>
        <p:txBody>
          <a:bodyPr>
            <a:normAutofit/>
          </a:bodyPr>
          <a:lstStyle/>
          <a:p>
            <a:pPr>
              <a:spcBef>
                <a:spcPts val="600"/>
              </a:spcBef>
            </a:pPr>
            <a:r>
              <a:rPr lang="el-GR" dirty="0"/>
              <a:t>Β’ </a:t>
            </a:r>
            <a:r>
              <a:rPr lang="el-GR" dirty="0" err="1"/>
              <a:t>Κορ</a:t>
            </a:r>
            <a:r>
              <a:rPr lang="el-GR" dirty="0"/>
              <a:t>. 10,10</a:t>
            </a:r>
          </a:p>
          <a:p>
            <a:pPr lvl="1">
              <a:spcBef>
                <a:spcPts val="600"/>
              </a:spcBef>
            </a:pPr>
            <a:r>
              <a:rPr lang="el-GR" dirty="0"/>
              <a:t>παρουσιαστικό </a:t>
            </a:r>
            <a:r>
              <a:rPr lang="el-GR" dirty="0" smtClean="0"/>
              <a:t>ασθενές.</a:t>
            </a:r>
            <a:endParaRPr lang="el-GR" dirty="0"/>
          </a:p>
          <a:p>
            <a:pPr>
              <a:spcBef>
                <a:spcPts val="600"/>
              </a:spcBef>
            </a:pPr>
            <a:endParaRPr lang="el-GR" dirty="0"/>
          </a:p>
          <a:p>
            <a:pPr>
              <a:spcBef>
                <a:spcPts val="600"/>
              </a:spcBef>
            </a:pPr>
            <a:r>
              <a:rPr lang="el-GR" dirty="0" err="1"/>
              <a:t>Γαλ</a:t>
            </a:r>
            <a:r>
              <a:rPr lang="el-GR" dirty="0"/>
              <a:t>.  4,14 + Β’ </a:t>
            </a:r>
            <a:r>
              <a:rPr lang="el-GR" dirty="0" err="1"/>
              <a:t>Κορ</a:t>
            </a:r>
            <a:r>
              <a:rPr lang="el-GR" dirty="0"/>
              <a:t>. 12, 7</a:t>
            </a:r>
          </a:p>
          <a:p>
            <a:pPr lvl="1">
              <a:spcBef>
                <a:spcPts val="600"/>
              </a:spcBef>
            </a:pPr>
            <a:r>
              <a:rPr lang="el-GR" dirty="0"/>
              <a:t>Ασθένεια-</a:t>
            </a:r>
            <a:r>
              <a:rPr lang="el-GR" dirty="0" err="1"/>
              <a:t>σκόλωπας</a:t>
            </a:r>
            <a:r>
              <a:rPr lang="el-GR" dirty="0"/>
              <a:t> + άγγελος </a:t>
            </a:r>
            <a:r>
              <a:rPr lang="el-GR" dirty="0" err="1" smtClean="0"/>
              <a:t>σατάν</a:t>
            </a:r>
            <a:r>
              <a:rPr lang="el-GR" dirty="0" smtClean="0"/>
              <a:t>.</a:t>
            </a:r>
            <a:endParaRPr lang="el-GR" dirty="0"/>
          </a:p>
          <a:p>
            <a:pPr>
              <a:spcBef>
                <a:spcPts val="600"/>
              </a:spcBef>
            </a:pPr>
            <a:endParaRPr lang="el-GR" dirty="0"/>
          </a:p>
          <a:p>
            <a:pPr>
              <a:spcBef>
                <a:spcPts val="600"/>
              </a:spcBef>
            </a:pPr>
            <a:r>
              <a:rPr lang="el-GR" dirty="0" err="1"/>
              <a:t>Β’Κορ</a:t>
            </a:r>
            <a:r>
              <a:rPr lang="el-GR" dirty="0"/>
              <a:t>. 10, 10</a:t>
            </a:r>
          </a:p>
          <a:p>
            <a:pPr lvl="1">
              <a:spcBef>
                <a:spcPts val="600"/>
              </a:spcBef>
            </a:pPr>
            <a:r>
              <a:rPr lang="el-GR" dirty="0"/>
              <a:t>Όχι χαρισματικός </a:t>
            </a:r>
            <a:r>
              <a:rPr lang="el-GR" dirty="0" smtClean="0"/>
              <a:t>ρήτορας.</a:t>
            </a:r>
            <a:endParaRPr lang="el-GR" dirty="0"/>
          </a:p>
          <a:p>
            <a:pPr>
              <a:spcBef>
                <a:spcPts val="600"/>
              </a:spcBef>
            </a:pPr>
            <a:endParaRPr lang="el-GR" dirty="0"/>
          </a:p>
        </p:txBody>
      </p:sp>
    </p:spTree>
    <p:extLst>
      <p:ext uri="{BB962C8B-B14F-4D97-AF65-F5344CB8AC3E}">
        <p14:creationId xmlns:p14="http://schemas.microsoft.com/office/powerpoint/2010/main" val="3104118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Χρονολογική σειρά</a:t>
            </a:r>
            <a:endParaRPr lang="el-GR" dirty="0"/>
          </a:p>
        </p:txBody>
      </p:sp>
      <p:sp>
        <p:nvSpPr>
          <p:cNvPr id="3" name="Content Placeholder 2"/>
          <p:cNvSpPr>
            <a:spLocks noGrp="1"/>
          </p:cNvSpPr>
          <p:nvPr>
            <p:ph idx="1"/>
          </p:nvPr>
        </p:nvSpPr>
        <p:spPr/>
        <p:txBody>
          <a:bodyPr>
            <a:normAutofit fontScale="85000" lnSpcReduction="20000"/>
          </a:bodyPr>
          <a:lstStyle/>
          <a:p>
            <a:r>
              <a:rPr lang="el-GR" dirty="0"/>
              <a:t>Αργότερα έχοντας συναισθηματικά </a:t>
            </a:r>
            <a:r>
              <a:rPr lang="el-GR" dirty="0" err="1"/>
              <a:t>παρηγορηθεί</a:t>
            </a:r>
            <a:r>
              <a:rPr lang="el-GR" dirty="0"/>
              <a:t> και στηριχθεί από την έλευση του πολύτιμου γι’ αυτόν Τιμοθέου, συνέγραψε με τον αγαπητό του μαθητή την </a:t>
            </a:r>
            <a:r>
              <a:rPr lang="el-GR" i="1" dirty="0"/>
              <a:t>Προς</a:t>
            </a:r>
            <a:r>
              <a:rPr lang="el-GR" dirty="0"/>
              <a:t> </a:t>
            </a:r>
            <a:r>
              <a:rPr lang="el-GR" i="1" dirty="0" err="1"/>
              <a:t>Κολοσσαείς</a:t>
            </a:r>
            <a:r>
              <a:rPr lang="el-GR" dirty="0"/>
              <a:t> την οποία (όπως αποδεικνύεται από το </a:t>
            </a:r>
            <a:r>
              <a:rPr lang="el-GR" dirty="0" err="1"/>
              <a:t>εσχατόκολλο</a:t>
            </a:r>
            <a:r>
              <a:rPr lang="el-GR" dirty="0"/>
              <a:t> 4, 7-17) κοινοποιεί ο </a:t>
            </a:r>
            <a:r>
              <a:rPr lang="el-GR" b="1" i="1" dirty="0" err="1"/>
              <a:t>Τύχικος</a:t>
            </a:r>
            <a:r>
              <a:rPr lang="el-GR" i="1" dirty="0"/>
              <a:t> ὁ </a:t>
            </a:r>
            <a:r>
              <a:rPr lang="el-GR" i="1" dirty="0" err="1"/>
              <a:t>ἀγαπητὸς</a:t>
            </a:r>
            <a:r>
              <a:rPr lang="el-GR" i="1" dirty="0"/>
              <a:t> </a:t>
            </a:r>
            <a:r>
              <a:rPr lang="el-GR" i="1" dirty="0" err="1"/>
              <a:t>ἀδελφὸς</a:t>
            </a:r>
            <a:r>
              <a:rPr lang="el-GR" i="1" dirty="0"/>
              <a:t> </a:t>
            </a:r>
            <a:r>
              <a:rPr lang="el-GR" i="1" dirty="0" err="1"/>
              <a:t>καὶ</a:t>
            </a:r>
            <a:r>
              <a:rPr lang="el-GR" i="1" dirty="0"/>
              <a:t> </a:t>
            </a:r>
            <a:r>
              <a:rPr lang="el-GR" i="1" dirty="0" err="1"/>
              <a:t>πιστὸς</a:t>
            </a:r>
            <a:r>
              <a:rPr lang="el-GR" i="1" dirty="0"/>
              <a:t> </a:t>
            </a:r>
            <a:r>
              <a:rPr lang="el-GR" i="1" dirty="0" err="1"/>
              <a:t>διάκονος</a:t>
            </a:r>
            <a:r>
              <a:rPr lang="el-GR" i="1" dirty="0"/>
              <a:t> </a:t>
            </a:r>
            <a:r>
              <a:rPr lang="el-GR" i="1" dirty="0" err="1"/>
              <a:t>καὶ</a:t>
            </a:r>
            <a:r>
              <a:rPr lang="el-GR" i="1" dirty="0"/>
              <a:t> </a:t>
            </a:r>
            <a:r>
              <a:rPr lang="el-GR" i="1" dirty="0" err="1"/>
              <a:t>σύνδουλος</a:t>
            </a:r>
            <a:r>
              <a:rPr lang="el-GR" i="1" dirty="0"/>
              <a:t> </a:t>
            </a:r>
            <a:r>
              <a:rPr lang="el-GR" i="1" dirty="0" err="1"/>
              <a:t>ἐν</a:t>
            </a:r>
            <a:r>
              <a:rPr lang="el-GR" i="1" dirty="0"/>
              <a:t> </a:t>
            </a:r>
            <a:r>
              <a:rPr lang="el-GR" i="1" dirty="0" err="1"/>
              <a:t>κυρίῳ</a:t>
            </a:r>
            <a:r>
              <a:rPr lang="el-GR" i="1" dirty="0"/>
              <a:t>, </a:t>
            </a:r>
            <a:r>
              <a:rPr lang="el-GR" i="1" dirty="0" err="1"/>
              <a:t>ὃν</a:t>
            </a:r>
            <a:r>
              <a:rPr lang="el-GR" i="1" dirty="0"/>
              <a:t> </a:t>
            </a:r>
            <a:r>
              <a:rPr lang="el-GR" i="1" dirty="0" err="1"/>
              <a:t>ἔπεμψα</a:t>
            </a:r>
            <a:r>
              <a:rPr lang="el-GR" i="1" dirty="0"/>
              <a:t> </a:t>
            </a:r>
            <a:r>
              <a:rPr lang="el-GR" i="1" dirty="0" err="1"/>
              <a:t>πρὸς</a:t>
            </a:r>
            <a:r>
              <a:rPr lang="el-GR" i="1" dirty="0"/>
              <a:t> </a:t>
            </a:r>
            <a:r>
              <a:rPr lang="el-GR" i="1" dirty="0" err="1"/>
              <a:t>ὑμᾶς</a:t>
            </a:r>
            <a:r>
              <a:rPr lang="el-GR" dirty="0"/>
              <a:t>.  </a:t>
            </a:r>
          </a:p>
          <a:p>
            <a:r>
              <a:rPr lang="el-GR" dirty="0"/>
              <a:t>Με τον </a:t>
            </a:r>
            <a:r>
              <a:rPr lang="el-GR" i="1" dirty="0" err="1"/>
              <a:t>Τύχικο</a:t>
            </a:r>
            <a:r>
              <a:rPr lang="el-GR" dirty="0"/>
              <a:t> απέστειλε και τη </a:t>
            </a:r>
            <a:r>
              <a:rPr lang="el-GR" i="1" dirty="0" err="1"/>
              <a:t>Φιλήμ</a:t>
            </a:r>
            <a:r>
              <a:rPr lang="el-GR" i="1" dirty="0"/>
              <a:t>.</a:t>
            </a:r>
            <a:r>
              <a:rPr lang="el-GR" dirty="0"/>
              <a:t> ίσως και την </a:t>
            </a:r>
            <a:r>
              <a:rPr lang="el-GR" dirty="0" err="1"/>
              <a:t>Εφεσίους</a:t>
            </a:r>
            <a:r>
              <a:rPr lang="el-GR" dirty="0"/>
              <a:t>. Εάν ισχύουν τα ανωτέρω δεν αποκλείεται το κύκνειο άσμα του Π. να είναι η </a:t>
            </a:r>
            <a:r>
              <a:rPr lang="el-GR" i="1" dirty="0"/>
              <a:t>Προς </a:t>
            </a:r>
            <a:r>
              <a:rPr lang="el-GR" i="1" dirty="0" err="1"/>
              <a:t>Φιλιππησίους</a:t>
            </a:r>
            <a:r>
              <a:rPr lang="el-GR" i="1" dirty="0"/>
              <a:t> </a:t>
            </a:r>
            <a:r>
              <a:rPr lang="el-GR" dirty="0"/>
              <a:t>με την ιδιαιτέρως ελπιδοφόρα πρόσκληση: </a:t>
            </a:r>
            <a:r>
              <a:rPr lang="el-GR" b="1" i="1" dirty="0" err="1"/>
              <a:t>Χαίρετε</a:t>
            </a:r>
            <a:r>
              <a:rPr lang="el-GR" b="1" i="1" dirty="0"/>
              <a:t> </a:t>
            </a:r>
            <a:r>
              <a:rPr lang="el-GR" b="1" i="1" dirty="0" err="1"/>
              <a:t>ἐν</a:t>
            </a:r>
            <a:r>
              <a:rPr lang="el-GR" b="1" i="1" dirty="0"/>
              <a:t> </a:t>
            </a:r>
            <a:r>
              <a:rPr lang="el-GR" b="1" i="1" dirty="0" err="1"/>
              <a:t>κυρίῳ</a:t>
            </a:r>
            <a:r>
              <a:rPr lang="el-GR" b="1" i="1" dirty="0"/>
              <a:t> </a:t>
            </a:r>
            <a:r>
              <a:rPr lang="el-GR" b="1" i="1" dirty="0" err="1"/>
              <a:t>πάντοτε</a:t>
            </a:r>
            <a:r>
              <a:rPr lang="el-GR" b="1" i="1" dirty="0"/>
              <a:t>· </a:t>
            </a:r>
            <a:r>
              <a:rPr lang="el-GR" b="1" i="1" dirty="0" err="1"/>
              <a:t>πάλιν</a:t>
            </a:r>
            <a:r>
              <a:rPr lang="el-GR" b="1" i="1" dirty="0"/>
              <a:t> </a:t>
            </a:r>
            <a:r>
              <a:rPr lang="el-GR" b="1" i="1" dirty="0" err="1"/>
              <a:t>ἐρῶ</a:t>
            </a:r>
            <a:r>
              <a:rPr lang="el-GR" b="1" i="1" dirty="0"/>
              <a:t>͵ </a:t>
            </a:r>
            <a:r>
              <a:rPr lang="el-GR" b="1" i="1" dirty="0" err="1"/>
              <a:t>χαίρετε</a:t>
            </a:r>
            <a:r>
              <a:rPr lang="el-GR" b="1" i="1" dirty="0" smtClean="0"/>
              <a:t>!</a:t>
            </a:r>
            <a:endParaRPr lang="el-GR" b="1" i="1" dirty="0"/>
          </a:p>
        </p:txBody>
      </p:sp>
    </p:spTree>
    <p:extLst>
      <p:ext uri="{BB962C8B-B14F-4D97-AF65-F5344CB8AC3E}">
        <p14:creationId xmlns:p14="http://schemas.microsoft.com/office/powerpoint/2010/main" val="31622511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 - Εικόνα" descr="Εικόνα11.jpg"/>
          <p:cNvPicPr>
            <a:picLocks noChangeAspect="1"/>
          </p:cNvPicPr>
          <p:nvPr/>
        </p:nvPicPr>
        <p:blipFill>
          <a:blip r:embed="rId2">
            <a:lum bright="-10000"/>
          </a:blip>
          <a:stretch>
            <a:fillRect/>
          </a:stretch>
        </p:blipFill>
        <p:spPr>
          <a:xfrm>
            <a:off x="-25400" y="4192"/>
            <a:ext cx="9169400" cy="6858000"/>
          </a:xfrm>
          <a:prstGeom prst="rect">
            <a:avLst/>
          </a:prstGeom>
          <a:effectLst>
            <a:outerShdw blurRad="1270000" dist="50800" dir="21540000" algn="ctr" rotWithShape="0">
              <a:srgbClr val="000000">
                <a:alpha val="11000"/>
              </a:srgbClr>
            </a:outerShdw>
          </a:effectLst>
        </p:spPr>
      </p:pic>
    </p:spTree>
    <p:extLst>
      <p:ext uri="{BB962C8B-B14F-4D97-AF65-F5344CB8AC3E}">
        <p14:creationId xmlns:p14="http://schemas.microsoft.com/office/powerpoint/2010/main" val="6814836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3608295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7953261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41424907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  </a:t>
            </a:r>
            <a:r>
              <a:rPr lang="el-GR" sz="2000" dirty="0"/>
              <a:t>Έκδοση </a:t>
            </a:r>
            <a:r>
              <a:rPr lang="el-GR" sz="2000" dirty="0" smtClean="0"/>
              <a:t>διαθέσιμη </a:t>
            </a:r>
            <a:r>
              <a:rPr lang="el-GR" sz="2000" dirty="0" smtClean="0">
                <a:hlinkClick r:id="rId3"/>
              </a:rPr>
              <a:t>εδώ</a:t>
            </a:r>
            <a:r>
              <a:rPr lang="el-GR" sz="2000" dirty="0" smtClean="0"/>
              <a:t>. </a:t>
            </a:r>
            <a:endParaRPr lang="el-GR" sz="2000" dirty="0"/>
          </a:p>
        </p:txBody>
      </p:sp>
    </p:spTree>
    <p:extLst>
      <p:ext uri="{BB962C8B-B14F-4D97-AF65-F5344CB8AC3E}">
        <p14:creationId xmlns:p14="http://schemas.microsoft.com/office/powerpoint/2010/main" val="2197004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a:t>Σωτήριος Σ. </a:t>
            </a:r>
            <a:r>
              <a:rPr lang="el-GR" sz="2000" dirty="0" smtClean="0"/>
              <a:t>Δεσπότης  2014. </a:t>
            </a:r>
            <a:r>
              <a:rPr lang="el-GR" altLang="el-GR" sz="2000" dirty="0"/>
              <a:t>Σωτήριος Σ. </a:t>
            </a:r>
            <a:r>
              <a:rPr lang="el-GR" altLang="el-GR" sz="2000" dirty="0" smtClean="0"/>
              <a:t>Δεσπότης. </a:t>
            </a:r>
            <a:r>
              <a:rPr lang="el-GR" sz="2000" dirty="0" smtClean="0"/>
              <a:t>«Εισαγωγή </a:t>
            </a:r>
            <a:r>
              <a:rPr lang="el-GR" sz="2000" dirty="0"/>
              <a:t>στην Κ.Δ. &amp; Ιστορία Εποχής της Καινής </a:t>
            </a:r>
            <a:r>
              <a:rPr lang="el-GR" sz="2000" dirty="0" smtClean="0"/>
              <a:t>Διαθήκης. Ο </a:t>
            </a:r>
            <a:r>
              <a:rPr lang="el-GR" sz="2000" smtClean="0"/>
              <a:t>Απόστολος Παύλος».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GB" sz="2000" dirty="0">
                <a:hlinkClick r:id="rId3"/>
              </a:rPr>
              <a:t>http://</a:t>
            </a:r>
            <a:r>
              <a:rPr lang="en-GB" sz="2000" dirty="0" smtClean="0">
                <a:hlinkClick r:id="rId3"/>
              </a:rPr>
              <a:t>opencourses.uoa.gr/courses/SOCTHEOL1</a:t>
            </a:r>
            <a:r>
              <a:rPr lang="el-GR" sz="2000" dirty="0" smtClean="0"/>
              <a:t>. </a:t>
            </a:r>
            <a:endParaRPr lang="el-GR" sz="2000" dirty="0"/>
          </a:p>
          <a:p>
            <a:endParaRPr lang="el-GR" sz="2000" dirty="0"/>
          </a:p>
        </p:txBody>
      </p:sp>
    </p:spTree>
    <p:extLst>
      <p:ext uri="{BB962C8B-B14F-4D97-AF65-F5344CB8AC3E}">
        <p14:creationId xmlns:p14="http://schemas.microsoft.com/office/powerpoint/2010/main" val="711683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35427126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110654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spcBef>
                <a:spcPts val="3000"/>
              </a:spcBef>
              <a:buNone/>
            </a:pPr>
            <a:r>
              <a:rPr lang="el-GR" sz="2000" dirty="0" smtClean="0"/>
              <a:t>Οι </a:t>
            </a:r>
            <a:r>
              <a:rPr lang="el-GR" sz="2000" dirty="0"/>
              <a:t>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2672354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ΠΑΥΛΟΣ</a:t>
            </a:r>
            <a:endParaRPr lang="el-GR" dirty="0"/>
          </a:p>
        </p:txBody>
      </p:sp>
      <p:sp>
        <p:nvSpPr>
          <p:cNvPr id="16" name="Θέση περιεχομένου 3"/>
          <p:cNvSpPr txBox="1">
            <a:spLocks/>
          </p:cNvSpPr>
          <p:nvPr/>
        </p:nvSpPr>
        <p:spPr>
          <a:xfrm>
            <a:off x="5449888" y="1772816"/>
            <a:ext cx="3370584" cy="439248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300"/>
              </a:spcBef>
              <a:buNone/>
            </a:pPr>
            <a:r>
              <a:rPr lang="el-GR" altLang="el-GR" sz="2000" dirty="0"/>
              <a:t>Στις κατακόμβες της Αγίας Θέκλας, κοντά στη Βασιλική του </a:t>
            </a:r>
            <a:r>
              <a:rPr lang="el-GR" altLang="el-GR" sz="2000" dirty="0" err="1"/>
              <a:t>απ</a:t>
            </a:r>
            <a:r>
              <a:rPr lang="el-GR" altLang="el-GR" sz="2000" dirty="0"/>
              <a:t>. Παύλου, εντοπίστηκαν οι τοιχογραφίες τεσσάρων αποστόλων: του Πέτρου, του Ιωάννη, του Ανδρέα και του Παύλου. Όλες χρονολογούνται στον 4ο αι. μ.Χ. και θεωρούνται οι αρχαιότερες απεικονίσεις των τεσσάρων αυτών κορυφαίων μαθητών του Ιησού που μόνοι άκουσαν τη Μικρή Αποκάλυψη στο όρος των Ελαιών (</a:t>
            </a:r>
            <a:r>
              <a:rPr lang="el-GR" altLang="el-GR" sz="2000" dirty="0" err="1"/>
              <a:t>Μκ</a:t>
            </a:r>
            <a:r>
              <a:rPr lang="el-GR" altLang="el-GR" sz="2000" dirty="0"/>
              <a:t>. 13).</a:t>
            </a:r>
          </a:p>
        </p:txBody>
      </p:sp>
      <p:sp>
        <p:nvSpPr>
          <p:cNvPr id="7" name="Θέση κειμένου 7"/>
          <p:cNvSpPr txBox="1">
            <a:spLocks/>
          </p:cNvSpPr>
          <p:nvPr/>
        </p:nvSpPr>
        <p:spPr>
          <a:xfrm>
            <a:off x="457200" y="5517729"/>
            <a:ext cx="4834880" cy="6410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l-GR" sz="1800" b="1" dirty="0" smtClean="0"/>
              <a:t>ΠΑΥΛΟΣ</a:t>
            </a:r>
            <a:r>
              <a:rPr lang="en-US" sz="1800" b="1" dirty="0" smtClean="0"/>
              <a:t> - </a:t>
            </a:r>
            <a:r>
              <a:rPr lang="el-GR" sz="1800" b="1" dirty="0" smtClean="0"/>
              <a:t>Η αρχαιότερη απεικόνιση του </a:t>
            </a:r>
            <a:br>
              <a:rPr lang="el-GR" sz="1800" b="1" dirty="0" smtClean="0"/>
            </a:br>
            <a:r>
              <a:rPr lang="el-GR" sz="1800" b="1" dirty="0" smtClean="0"/>
              <a:t>ανακαλύφθηκε το 2009</a:t>
            </a:r>
            <a:endParaRPr lang="el-GR" sz="1800" b="1" dirty="0"/>
          </a:p>
        </p:txBody>
      </p:sp>
      <p:pic>
        <p:nvPicPr>
          <p:cNvPr id="8" name="Picture 2"/>
          <p:cNvPicPr>
            <a:picLocks noChangeAspect="1" noChangeArrowheads="1"/>
          </p:cNvPicPr>
          <p:nvPr/>
        </p:nvPicPr>
        <p:blipFill>
          <a:blip r:embed="rId3" cstate="print"/>
          <a:srcRect t="15485" b="15485"/>
          <a:stretch>
            <a:fillRect/>
          </a:stretch>
        </p:blipFill>
        <p:spPr>
          <a:xfrm>
            <a:off x="457200" y="1772816"/>
            <a:ext cx="4992688" cy="3744913"/>
          </a:xfrm>
          <a:prstGeom prst="rect">
            <a:avLst/>
          </a:prstGeom>
          <a:ln/>
        </p:spPr>
      </p:pic>
    </p:spTree>
    <p:extLst>
      <p:ext uri="{BB962C8B-B14F-4D97-AF65-F5344CB8AC3E}">
        <p14:creationId xmlns:p14="http://schemas.microsoft.com/office/powerpoint/2010/main" val="3168111635"/>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2511</TotalTime>
  <Words>5197</Words>
  <Application>Microsoft Office PowerPoint</Application>
  <PresentationFormat>On-screen Show (4:3)</PresentationFormat>
  <Paragraphs>250</Paragraphs>
  <Slides>89</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ＭＳ Ｐゴシック</vt:lpstr>
      <vt:lpstr>Arial</vt:lpstr>
      <vt:lpstr>Calibri</vt:lpstr>
      <vt:lpstr>Tahoma</vt:lpstr>
      <vt:lpstr>Wingdings</vt:lpstr>
      <vt:lpstr>Θέμα του Office</vt:lpstr>
      <vt:lpstr>PowerPoint Presentation</vt:lpstr>
      <vt:lpstr>Εισαγωγή στην Κ.Δ. και ιστορία εποχής της Καινής Διαθήκης</vt:lpstr>
      <vt:lpstr>Ο Απόστολος Παύλος</vt:lpstr>
      <vt:lpstr>Το όνομα</vt:lpstr>
      <vt:lpstr>Η γέννηση του Παύλου</vt:lpstr>
      <vt:lpstr>Εβραίος εξ Εβραίων</vt:lpstr>
      <vt:lpstr>Εβραίος εξ Εβραίων [2]</vt:lpstr>
      <vt:lpstr>Εξωτερική εμφάνιση Π.</vt:lpstr>
      <vt:lpstr>ΠΑΥΛΟΣ</vt:lpstr>
      <vt:lpstr>Πιθανό προφίλ Παύλου</vt:lpstr>
      <vt:lpstr>PowerPoint Presentation</vt:lpstr>
      <vt:lpstr>PowerPoint Presentation</vt:lpstr>
      <vt:lpstr>Αναγέννηση Παύλου</vt:lpstr>
      <vt:lpstr>Αναγέννηση Παύλου [2]</vt:lpstr>
      <vt:lpstr>PowerPoint Presentation</vt:lpstr>
      <vt:lpstr>PowerPoint Presentation</vt:lpstr>
      <vt:lpstr>PowerPoint Presentation</vt:lpstr>
      <vt:lpstr>Β. Παύλεια Γραμματεία</vt:lpstr>
      <vt:lpstr>Ο  Παύλος ως συγγραφέας</vt:lpstr>
      <vt:lpstr>Παύλος-Έργα</vt:lpstr>
      <vt:lpstr>Παύλος-Έργα [2]</vt:lpstr>
      <vt:lpstr>Παύλος-Έργα [3]</vt:lpstr>
      <vt:lpstr>Οι επιστολές στον κανόνα - Α’</vt:lpstr>
      <vt:lpstr>Επιστολές Παύλου</vt:lpstr>
      <vt:lpstr>Οι επιστολές στον κανόνα – Β’</vt:lpstr>
      <vt:lpstr>Οι επιστολές στον κανόνα – Β’ [2]</vt:lpstr>
      <vt:lpstr>Διαιρέσεις στη σύγχρονη έρευνα</vt:lpstr>
      <vt:lpstr>Πώς/Ποιος  «έγραφε» τις επιστολές του ο Π.;</vt:lpstr>
      <vt:lpstr>Πώς/Ποιος  «έγραφε» τις επιστολές του ο Π.; [2]</vt:lpstr>
      <vt:lpstr>Η «υπογραφή» του Παύλου</vt:lpstr>
      <vt:lpstr>Παύλειες παραινέσεις</vt:lpstr>
      <vt:lpstr>Ενστάσεις απέναντι στη διάκριση</vt:lpstr>
      <vt:lpstr>Σημερινή διαίρεση επιστολών κατεξοχήν από τη Γερμανόφωνη έρευνα</vt:lpstr>
      <vt:lpstr>Σύγχρονη έρευνα</vt:lpstr>
      <vt:lpstr>Η εικόνα του Παύλου στη Δύση</vt:lpstr>
      <vt:lpstr>Χαρακτηρισμοί Παύλου</vt:lpstr>
      <vt:lpstr>Χαρακτηρισμοί Παύλου [2]</vt:lpstr>
      <vt:lpstr>Νέα Παύλεια προοπτική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μελέτη των έργων του</vt:lpstr>
      <vt:lpstr>Υλικά συγγραφής</vt:lpstr>
      <vt:lpstr>Υλικά συγγραφής [2]</vt:lpstr>
      <vt:lpstr>Η Α’Τιμ. κύκνειο άσμα;;</vt:lpstr>
      <vt:lpstr>Χρονολογική σειρά</vt:lpstr>
      <vt:lpstr>PowerPoint Presentation</vt:lpstr>
      <vt:lpstr>Τέλος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Uoa</cp:lastModifiedBy>
  <cp:revision>270</cp:revision>
  <dcterms:created xsi:type="dcterms:W3CDTF">2012-09-06T09:03:05Z</dcterms:created>
  <dcterms:modified xsi:type="dcterms:W3CDTF">2016-04-18T13:01:15Z</dcterms:modified>
</cp:coreProperties>
</file>