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2" r:id="rId3"/>
    <p:sldId id="266"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274" r:id="rId24"/>
    <p:sldId id="320" r:id="rId25"/>
    <p:sldId id="321" r:id="rId26"/>
    <p:sldId id="322" r:id="rId27"/>
    <p:sldId id="323" r:id="rId28"/>
    <p:sldId id="324" r:id="rId29"/>
    <p:sldId id="325" r:id="rId30"/>
    <p:sldId id="326" r:id="rId31"/>
    <p:sldId id="328" r:id="rId32"/>
    <p:sldId id="329" r:id="rId33"/>
    <p:sldId id="330" r:id="rId34"/>
    <p:sldId id="331" r:id="rId35"/>
    <p:sldId id="332" r:id="rId36"/>
    <p:sldId id="333" r:id="rId37"/>
    <p:sldId id="334" r:id="rId38"/>
    <p:sldId id="335" r:id="rId39"/>
    <p:sldId id="336" r:id="rId40"/>
    <p:sldId id="337" r:id="rId41"/>
    <p:sldId id="290" r:id="rId42"/>
    <p:sldId id="342" r:id="rId43"/>
    <p:sldId id="299" r:id="rId44"/>
    <p:sldId id="292" r:id="rId45"/>
    <p:sldId id="291" r:id="rId46"/>
    <p:sldId id="294" r:id="rId47"/>
    <p:sldId id="293" r:id="rId48"/>
    <p:sldId id="338" r:id="rId49"/>
    <p:sldId id="339" r:id="rId50"/>
    <p:sldId id="340" r:id="rId51"/>
    <p:sldId id="341" r:id="rId52"/>
    <p:sldId id="343"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6"/>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274"/>
            <p14:sldId id="320"/>
            <p14:sldId id="321"/>
            <p14:sldId id="322"/>
            <p14:sldId id="323"/>
            <p14:sldId id="324"/>
            <p14:sldId id="325"/>
            <p14:sldId id="326"/>
            <p14:sldId id="328"/>
            <p14:sldId id="329"/>
            <p14:sldId id="330"/>
            <p14:sldId id="331"/>
            <p14:sldId id="332"/>
            <p14:sldId id="333"/>
            <p14:sldId id="334"/>
            <p14:sldId id="335"/>
            <p14:sldId id="336"/>
            <p14:sldId id="337"/>
            <p14:sldId id="290"/>
            <p14:sldId id="342"/>
            <p14:sldId id="299"/>
            <p14:sldId id="292"/>
            <p14:sldId id="291"/>
            <p14:sldId id="294"/>
          </p14:sldIdLst>
        </p14:section>
        <p14:section name="Untitled Section" id="{0F1CB131-A6BD-43D0-B8D4-1F27CEF7A05E}">
          <p14:sldIdLst>
            <p14:sldId id="293"/>
            <p14:sldId id="338"/>
            <p14:sldId id="339"/>
            <p14:sldId id="340"/>
            <p14:sldId id="341"/>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0" d="100"/>
          <a:sy n="80" d="100"/>
        </p:scale>
        <p:origin x="90" y="8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5486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81640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47387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93408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841277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26855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898059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1888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075602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52436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34942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5735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081394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764697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693482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32473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158688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65564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54858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520947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59923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29007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304892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988350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743567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937582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747280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674649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41839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689221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240656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891037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72983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76329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0426179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392842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2806828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21126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69462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37311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74017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1437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rPr>
              <a:t>Γεωχημικές διεργασίες στο</a:t>
            </a:r>
            <a:r>
              <a:rPr lang="el-GR" sz="1000" kern="1200" baseline="0" dirty="0" smtClean="0">
                <a:solidFill>
                  <a:srgbClr val="5075BC"/>
                </a:solidFill>
                <a:latin typeface="+mn-lt"/>
                <a:ea typeface="+mn-ea"/>
                <a:cs typeface="+mn-cs"/>
              </a:rPr>
              <a:t> εσωτερικό</a:t>
            </a:r>
            <a:r>
              <a:rPr lang="el-GR" sz="1000" kern="1200" dirty="0" smtClean="0">
                <a:solidFill>
                  <a:srgbClr val="5075BC"/>
                </a:solidFill>
                <a:latin typeface="+mn-lt"/>
                <a:ea typeface="+mn-ea"/>
                <a:cs typeface="+mn-cs"/>
              </a:rPr>
              <a:t> της γης</a:t>
            </a:r>
            <a:endParaRPr lang="el-GR" sz="1000" dirty="0" smtClean="0"/>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lstStyle/>
          <a:p>
            <a:r>
              <a:rPr lang="el-GR"/>
              <a:t>Γεωχημεία</a:t>
            </a:r>
            <a:endParaRPr lang="el-GR" dirty="0">
              <a:solidFill>
                <a:srgbClr val="5075BC"/>
              </a:solidFill>
            </a:endParaRPr>
          </a:p>
        </p:txBody>
      </p:sp>
      <p:sp>
        <p:nvSpPr>
          <p:cNvPr id="3" name="Υπότιτλος 2"/>
          <p:cNvSpPr>
            <a:spLocks noGrp="1"/>
          </p:cNvSpPr>
          <p:nvPr>
            <p:ph type="subTitle" idx="1"/>
          </p:nvPr>
        </p:nvSpPr>
        <p:spPr/>
        <p:txBody>
          <a:bodyPr>
            <a:noAutofit/>
          </a:bodyPr>
          <a:lstStyle/>
          <a:p>
            <a:r>
              <a:rPr lang="el-GR" sz="2800" dirty="0">
                <a:solidFill>
                  <a:srgbClr val="5075BC"/>
                </a:solidFill>
                <a:latin typeface="+mj-lt"/>
                <a:ea typeface="+mj-ea"/>
                <a:cs typeface="+mj-cs"/>
              </a:rPr>
              <a:t>Ενότητα 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Γεωχημικές διεργασίες </a:t>
            </a:r>
            <a:r>
              <a:rPr lang="el-GR" sz="2800" dirty="0" smtClean="0"/>
              <a:t>στο εσωτερικό της </a:t>
            </a:r>
            <a:r>
              <a:rPr lang="el-GR" sz="2800" dirty="0"/>
              <a:t>γης</a:t>
            </a:r>
          </a:p>
          <a:p>
            <a:endParaRPr lang="en-US" sz="2800" dirty="0" smtClean="0"/>
          </a:p>
          <a:p>
            <a:pPr>
              <a:defRPr/>
            </a:pPr>
            <a:r>
              <a:rPr lang="el-GR" sz="2800" dirty="0" smtClean="0"/>
              <a:t>Χριστίνα Στουραϊτη</a:t>
            </a:r>
            <a:endParaRPr lang="el-GR" sz="2800" dirty="0"/>
          </a:p>
          <a:p>
            <a:pPr>
              <a:defRPr/>
            </a:pPr>
            <a:r>
              <a:rPr lang="el-GR" sz="2800" dirty="0"/>
              <a:t>Σχολή Θετικών Επιστημών</a:t>
            </a:r>
          </a:p>
          <a:p>
            <a:pPr>
              <a:defRPr/>
            </a:pPr>
            <a:r>
              <a:rPr lang="el-GR" sz="2800" dirty="0"/>
              <a:t>Τμήμα Γεωλογίας και Γεωπεριβάλλοντος</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Κύρια Στοιχεία</a:t>
            </a:r>
            <a:endParaRPr lang="el-GR" dirty="0"/>
          </a:p>
        </p:txBody>
      </p:sp>
      <p:sp>
        <p:nvSpPr>
          <p:cNvPr id="5" name="Θέση περιεχομένου 4"/>
          <p:cNvSpPr>
            <a:spLocks noGrp="1"/>
          </p:cNvSpPr>
          <p:nvPr>
            <p:ph idx="1"/>
          </p:nvPr>
        </p:nvSpPr>
        <p:spPr/>
        <p:txBody>
          <a:bodyPr>
            <a:noAutofit/>
          </a:bodyPr>
          <a:lstStyle/>
          <a:p>
            <a:r>
              <a:rPr lang="el-GR" sz="2400" dirty="0" smtClean="0"/>
              <a:t>Η </a:t>
            </a:r>
            <a:r>
              <a:rPr lang="el-GR" sz="2400" dirty="0"/>
              <a:t>σύσταση ενός πυριγενούς πετρώματος αναφέρεται ως, επί τις % κατά βάρος σύσταση κάθε στοιχείου εκφρασμένο σε οξείδιο</a:t>
            </a:r>
            <a:r>
              <a:rPr lang="el-GR" sz="2400" dirty="0" smtClean="0"/>
              <a:t>.</a:t>
            </a:r>
            <a:endParaRPr lang="el-GR" sz="2400" dirty="0"/>
          </a:p>
          <a:p>
            <a:r>
              <a:rPr lang="el-GR" sz="2400" dirty="0" smtClean="0"/>
              <a:t>Έτσι </a:t>
            </a:r>
            <a:r>
              <a:rPr lang="el-GR" sz="2400" dirty="0"/>
              <a:t>τυπικά σε μια χημική ανάλυση αναφέρονται 9 κύρια (major) και 2 δευτερεύοντα (minor) οξείδια </a:t>
            </a:r>
            <a:r>
              <a:rPr lang="el-GR" sz="2400" dirty="0" smtClean="0"/>
              <a:t>στοιχείων</a:t>
            </a:r>
            <a:r>
              <a:rPr lang="en-US" sz="2400" dirty="0" smtClean="0"/>
              <a:t>.</a:t>
            </a:r>
            <a:endParaRPr lang="el-GR" sz="2400" dirty="0"/>
          </a:p>
          <a:p>
            <a:r>
              <a:rPr lang="el-GR" sz="2400" dirty="0" smtClean="0"/>
              <a:t>Συνήθως </a:t>
            </a:r>
            <a:r>
              <a:rPr lang="el-GR" sz="2400" dirty="0"/>
              <a:t>ο Fe αναφέρεται ως ολικός FeO ή ολικός Fe</a:t>
            </a:r>
            <a:r>
              <a:rPr lang="el-GR" sz="2400" baseline="-25000" dirty="0"/>
              <a:t>2</a:t>
            </a:r>
            <a:r>
              <a:rPr lang="el-GR" sz="2400" dirty="0"/>
              <a:t>O</a:t>
            </a:r>
            <a:r>
              <a:rPr lang="el-GR" sz="2400" baseline="-25000" dirty="0"/>
              <a:t>3</a:t>
            </a:r>
            <a:r>
              <a:rPr lang="el-GR" sz="2400" dirty="0"/>
              <a:t>. </a:t>
            </a:r>
          </a:p>
          <a:p>
            <a:r>
              <a:rPr lang="el-GR" sz="2400" dirty="0" smtClean="0"/>
              <a:t>Μερικές </a:t>
            </a:r>
            <a:r>
              <a:rPr lang="el-GR" sz="2400" dirty="0"/>
              <a:t>φορές αναφέρονται και οι δύο καταστάσεις οξείδωσης [Fe</a:t>
            </a:r>
            <a:r>
              <a:rPr lang="el-GR" sz="2400" baseline="30000" dirty="0"/>
              <a:t>2+ </a:t>
            </a:r>
            <a:r>
              <a:rPr lang="el-GR" sz="2400" dirty="0"/>
              <a:t>(FeO) και Fe</a:t>
            </a:r>
            <a:r>
              <a:rPr lang="el-GR" sz="2400" baseline="30000" dirty="0"/>
              <a:t>3+ </a:t>
            </a:r>
            <a:r>
              <a:rPr lang="el-GR" sz="2400" dirty="0"/>
              <a:t>(Fe</a:t>
            </a:r>
            <a:r>
              <a:rPr lang="el-GR" sz="2400" baseline="-25000" dirty="0"/>
              <a:t>2</a:t>
            </a:r>
            <a:r>
              <a:rPr lang="el-GR" sz="2400" dirty="0"/>
              <a:t>O</a:t>
            </a:r>
            <a:r>
              <a:rPr lang="el-GR" sz="2400" baseline="-25000" dirty="0"/>
              <a:t>3</a:t>
            </a:r>
            <a:r>
              <a:rPr lang="el-GR" sz="2400" dirty="0" smtClean="0"/>
              <a:t>)]</a:t>
            </a:r>
            <a:r>
              <a:rPr lang="en-US" sz="2400" dirty="0" smtClean="0"/>
              <a:t>.</a:t>
            </a:r>
            <a:endParaRPr lang="el-GR" sz="2400" dirty="0"/>
          </a:p>
        </p:txBody>
      </p:sp>
    </p:spTree>
    <p:extLst>
      <p:ext uri="{BB962C8B-B14F-4D97-AF65-F5344CB8AC3E}">
        <p14:creationId xmlns:p14="http://schemas.microsoft.com/office/powerpoint/2010/main" val="3666893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a:t>1. Γεωχημεία Πυριγενών Πετρωμάτων</a:t>
            </a:r>
          </a:p>
        </p:txBody>
      </p:sp>
      <p:sp>
        <p:nvSpPr>
          <p:cNvPr id="2" name="Rectangle 1"/>
          <p:cNvSpPr/>
          <p:nvPr/>
        </p:nvSpPr>
        <p:spPr>
          <a:xfrm>
            <a:off x="457200" y="1484784"/>
            <a:ext cx="8229600" cy="1015663"/>
          </a:xfrm>
          <a:prstGeom prst="rect">
            <a:avLst/>
          </a:prstGeom>
        </p:spPr>
        <p:txBody>
          <a:bodyPr wrap="square">
            <a:spAutoFit/>
          </a:bodyPr>
          <a:lstStyle/>
          <a:p>
            <a:pPr marL="342900" indent="-342900">
              <a:buFont typeface="Arial" panose="020B0604020202020204" pitchFamily="34" charset="0"/>
              <a:buChar char="•"/>
            </a:pPr>
            <a:r>
              <a:rPr lang="el-GR" sz="2000" dirty="0">
                <a:latin typeface="Calibri" panose="020F0502020204030204" pitchFamily="34" charset="0"/>
              </a:rPr>
              <a:t>Ό</a:t>
            </a:r>
            <a:r>
              <a:rPr lang="el-GR" sz="2000" dirty="0" smtClean="0">
                <a:latin typeface="Calibri" panose="020F0502020204030204" pitchFamily="34" charset="0"/>
              </a:rPr>
              <a:t>πως </a:t>
            </a:r>
            <a:r>
              <a:rPr lang="el-GR" sz="2000" dirty="0">
                <a:latin typeface="Calibri" panose="020F0502020204030204" pitchFamily="34" charset="0"/>
              </a:rPr>
              <a:t>η κατανομή του ποσοστό του </a:t>
            </a:r>
            <a:r>
              <a:rPr lang="el-GR" sz="2000" b="1" dirty="0">
                <a:latin typeface="Calibri" panose="020F0502020204030204" pitchFamily="34" charset="0"/>
              </a:rPr>
              <a:t>SiO</a:t>
            </a:r>
            <a:r>
              <a:rPr lang="el-GR" sz="2000" b="1" baseline="-25000" dirty="0">
                <a:latin typeface="Calibri" panose="020F0502020204030204" pitchFamily="34" charset="0"/>
              </a:rPr>
              <a:t>2</a:t>
            </a:r>
            <a:r>
              <a:rPr lang="el-GR" sz="2000" b="1" i="1" dirty="0">
                <a:latin typeface="Calibri" panose="020F0502020204030204" pitchFamily="34" charset="0"/>
              </a:rPr>
              <a:t> </a:t>
            </a:r>
            <a:r>
              <a:rPr lang="el-GR" sz="2000" dirty="0">
                <a:latin typeface="Calibri" panose="020F0502020204030204" pitchFamily="34" charset="0"/>
              </a:rPr>
              <a:t>στα πυριγενή πετρώματα εμφανίζει δύο μέγιστα, ομοίως κατανέμεται και </a:t>
            </a:r>
            <a:r>
              <a:rPr lang="el-GR" sz="2000" b="1" dirty="0">
                <a:latin typeface="Calibri" panose="020F0502020204030204" pitchFamily="34" charset="0"/>
              </a:rPr>
              <a:t>CaO και </a:t>
            </a:r>
            <a:r>
              <a:rPr lang="el-GR" sz="2000" b="1" dirty="0" smtClean="0">
                <a:latin typeface="Calibri" panose="020F0502020204030204" pitchFamily="34" charset="0"/>
              </a:rPr>
              <a:t>K</a:t>
            </a:r>
            <a:r>
              <a:rPr lang="el-GR" sz="2000" b="1" baseline="-25000" dirty="0" smtClean="0">
                <a:latin typeface="Calibri" panose="020F0502020204030204" pitchFamily="34" charset="0"/>
              </a:rPr>
              <a:t>2</a:t>
            </a:r>
            <a:r>
              <a:rPr lang="el-GR" sz="2000" b="1" dirty="0" smtClean="0">
                <a:latin typeface="Calibri" panose="020F0502020204030204" pitchFamily="34" charset="0"/>
              </a:rPr>
              <a:t>O</a:t>
            </a:r>
            <a:r>
              <a:rPr lang="en-US" sz="2000" b="1" dirty="0" smtClean="0">
                <a:latin typeface="Calibri" panose="020F0502020204030204" pitchFamily="34" charset="0"/>
              </a:rPr>
              <a:t>.</a:t>
            </a:r>
            <a:endParaRPr lang="el-GR" sz="2000" dirty="0">
              <a:latin typeface="Calibri" panose="020F0502020204030204" pitchFamily="34" charset="0"/>
            </a:endParaRPr>
          </a:p>
          <a:p>
            <a:pPr marL="342900" indent="-342900">
              <a:buFont typeface="Arial" panose="020B0604020202020204" pitchFamily="34" charset="0"/>
              <a:buChar char="•"/>
            </a:pPr>
            <a:r>
              <a:rPr lang="el-GR" sz="2000" dirty="0" smtClean="0">
                <a:latin typeface="Calibri" panose="020F0502020204030204" pitchFamily="34" charset="0"/>
              </a:rPr>
              <a:t>Όλα </a:t>
            </a:r>
            <a:r>
              <a:rPr lang="el-GR" sz="2000" dirty="0">
                <a:latin typeface="Calibri" panose="020F0502020204030204" pitchFamily="34" charset="0"/>
              </a:rPr>
              <a:t>τα άλλα κύρια στοιχεία έχουν μια κύρια </a:t>
            </a:r>
            <a:r>
              <a:rPr lang="el-GR" sz="2000" dirty="0" smtClean="0">
                <a:latin typeface="Calibri" panose="020F0502020204030204" pitchFamily="34" charset="0"/>
              </a:rPr>
              <a:t>κατανομή</a:t>
            </a:r>
            <a:r>
              <a:rPr lang="en-US" sz="2000" dirty="0" smtClean="0">
                <a:latin typeface="Calibri" panose="020F0502020204030204" pitchFamily="34" charset="0"/>
              </a:rPr>
              <a:t>.</a:t>
            </a:r>
            <a:endParaRPr lang="el-GR" sz="2000"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52936"/>
            <a:ext cx="4751458" cy="31345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719" y="2876092"/>
            <a:ext cx="3379876" cy="2620968"/>
          </a:xfrm>
          <a:prstGeom prst="rect">
            <a:avLst/>
          </a:prstGeom>
        </p:spPr>
      </p:pic>
      <p:sp>
        <p:nvSpPr>
          <p:cNvPr id="6" name="TextBox 5"/>
          <p:cNvSpPr txBox="1"/>
          <p:nvPr/>
        </p:nvSpPr>
        <p:spPr>
          <a:xfrm>
            <a:off x="4784323" y="5843481"/>
            <a:ext cx="288032" cy="288032"/>
          </a:xfrm>
          <a:prstGeom prst="rect">
            <a:avLst/>
          </a:prstGeom>
        </p:spPr>
        <p:txBody>
          <a:bodyPr vert="horz" wrap="square" lIns="91440" tIns="45720" rIns="91440" bIns="45720" rtlCol="0" anchor="ctr">
            <a:normAutofit fontScale="85000" lnSpcReduction="20000"/>
          </a:bodyPr>
          <a:lstStyle/>
          <a:p>
            <a:r>
              <a:rPr lang="en-US" dirty="0"/>
              <a:t>7</a:t>
            </a:r>
            <a:endParaRPr lang="en-US" dirty="0" smtClean="0"/>
          </a:p>
        </p:txBody>
      </p:sp>
      <p:sp>
        <p:nvSpPr>
          <p:cNvPr id="7" name="TextBox 6"/>
          <p:cNvSpPr txBox="1"/>
          <p:nvPr/>
        </p:nvSpPr>
        <p:spPr>
          <a:xfrm>
            <a:off x="8316416" y="5568412"/>
            <a:ext cx="288032" cy="288032"/>
          </a:xfrm>
          <a:prstGeom prst="rect">
            <a:avLst/>
          </a:prstGeom>
        </p:spPr>
        <p:txBody>
          <a:bodyPr vert="horz" wrap="square" lIns="91440" tIns="45720" rIns="91440" bIns="45720" rtlCol="0" anchor="ctr">
            <a:normAutofit fontScale="85000" lnSpcReduction="20000"/>
          </a:bodyPr>
          <a:lstStyle/>
          <a:p>
            <a:r>
              <a:rPr lang="en-US" dirty="0" smtClean="0"/>
              <a:t>8</a:t>
            </a:r>
          </a:p>
        </p:txBody>
      </p:sp>
    </p:spTree>
    <p:extLst>
      <p:ext uri="{BB962C8B-B14F-4D97-AF65-F5344CB8AC3E}">
        <p14:creationId xmlns:p14="http://schemas.microsoft.com/office/powerpoint/2010/main" val="2598818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a:t>1. Γεωχημεία Πυριγενών Πετρωμάτων</a:t>
            </a:r>
          </a:p>
        </p:txBody>
      </p:sp>
      <p:sp>
        <p:nvSpPr>
          <p:cNvPr id="5" name="Rectangle 4"/>
          <p:cNvSpPr/>
          <p:nvPr/>
        </p:nvSpPr>
        <p:spPr>
          <a:xfrm>
            <a:off x="457200" y="1417638"/>
            <a:ext cx="8229600" cy="1477328"/>
          </a:xfrm>
          <a:prstGeom prst="rect">
            <a:avLst/>
          </a:prstGeom>
        </p:spPr>
        <p:txBody>
          <a:bodyPr wrap="square">
            <a:spAutoFit/>
          </a:bodyPr>
          <a:lstStyle/>
          <a:p>
            <a:r>
              <a:rPr lang="el-GR" dirty="0" smtClean="0"/>
              <a:t>•</a:t>
            </a:r>
            <a:r>
              <a:rPr lang="el-GR" dirty="0"/>
              <a:t>Τα κύρια στοιχεία συμμετέχουν σε διαφορετικές αναλογίες στα κύρια (πετρογενετικά) ορυκτά των πυριγενών </a:t>
            </a:r>
            <a:r>
              <a:rPr lang="el-GR" dirty="0" smtClean="0"/>
              <a:t>πετρωμάτων</a:t>
            </a:r>
            <a:r>
              <a:rPr lang="en-US" dirty="0" smtClean="0"/>
              <a:t>.</a:t>
            </a:r>
            <a:endParaRPr lang="el-GR" dirty="0"/>
          </a:p>
          <a:p>
            <a:r>
              <a:rPr lang="el-GR" dirty="0" smtClean="0"/>
              <a:t>•Τα </a:t>
            </a:r>
            <a:r>
              <a:rPr lang="el-GR" dirty="0"/>
              <a:t>ορυκτά αυτά συμμετέχουν σε διαφορετικές αναλογίες στη σύσταση των διαφόρων πετρωμάτων αλλά και η σύσταση ενός ορυκτού μπορεί να διαφοροποιείται ανάλογα με τη σύσταση του πετρώματος.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894966"/>
            <a:ext cx="5325010" cy="3273895"/>
          </a:xfrm>
          <a:prstGeom prst="rect">
            <a:avLst/>
          </a:prstGeom>
        </p:spPr>
      </p:pic>
      <p:sp>
        <p:nvSpPr>
          <p:cNvPr id="7" name="TextBox 6"/>
          <p:cNvSpPr txBox="1"/>
          <p:nvPr/>
        </p:nvSpPr>
        <p:spPr>
          <a:xfrm>
            <a:off x="6372200" y="5661248"/>
            <a:ext cx="288032" cy="288032"/>
          </a:xfrm>
          <a:prstGeom prst="rect">
            <a:avLst/>
          </a:prstGeom>
        </p:spPr>
        <p:txBody>
          <a:bodyPr vert="horz" wrap="square" lIns="91440" tIns="45720" rIns="91440" bIns="45720" rtlCol="0" anchor="ctr">
            <a:normAutofit fontScale="85000" lnSpcReduction="20000"/>
          </a:bodyPr>
          <a:lstStyle/>
          <a:p>
            <a:r>
              <a:rPr lang="en-US" dirty="0"/>
              <a:t>9</a:t>
            </a:r>
            <a:endParaRPr lang="en-US" dirty="0" smtClean="0"/>
          </a:p>
        </p:txBody>
      </p:sp>
    </p:spTree>
    <p:extLst>
      <p:ext uri="{BB962C8B-B14F-4D97-AF65-F5344CB8AC3E}">
        <p14:creationId xmlns:p14="http://schemas.microsoft.com/office/powerpoint/2010/main" val="3995306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169" y="764704"/>
            <a:ext cx="4474840" cy="4555093"/>
          </a:xfrm>
          <a:prstGeom prst="rect">
            <a:avLst/>
          </a:prstGeom>
        </p:spPr>
        <p:txBody>
          <a:bodyPr wrap="square">
            <a:spAutoFit/>
          </a:bodyPr>
          <a:lstStyle/>
          <a:p>
            <a:r>
              <a:rPr lang="el-GR" sz="4000" dirty="0" smtClean="0">
                <a:latin typeface="Calibri" panose="020F0502020204030204" pitchFamily="34" charset="0"/>
              </a:rPr>
              <a:t>Διάγραμματα </a:t>
            </a:r>
            <a:r>
              <a:rPr lang="el-GR" sz="4000" dirty="0">
                <a:latin typeface="Calibri" panose="020F0502020204030204" pitchFamily="34" charset="0"/>
              </a:rPr>
              <a:t>TAS (total alkali </a:t>
            </a:r>
            <a:r>
              <a:rPr lang="el-GR" sz="4000" dirty="0" smtClean="0">
                <a:latin typeface="Calibri" panose="020F0502020204030204" pitchFamily="34" charset="0"/>
              </a:rPr>
              <a:t>scheme)</a:t>
            </a:r>
            <a:endParaRPr lang="en-US" sz="4000" dirty="0" smtClean="0">
              <a:latin typeface="Calibri" panose="020F0502020204030204" pitchFamily="34" charset="0"/>
            </a:endParaRPr>
          </a:p>
          <a:p>
            <a:endParaRPr lang="en-US" sz="4000" dirty="0">
              <a:latin typeface="Calibri" panose="020F0502020204030204" pitchFamily="34" charset="0"/>
            </a:endParaRPr>
          </a:p>
          <a:p>
            <a:r>
              <a:rPr lang="el-GR" sz="4000" dirty="0" smtClean="0">
                <a:latin typeface="Calibri" panose="020F0502020204030204" pitchFamily="34" charset="0"/>
              </a:rPr>
              <a:t>Μαγματικές Σειρές</a:t>
            </a:r>
            <a:endParaRPr lang="en-US" sz="4000" dirty="0" smtClean="0">
              <a:latin typeface="Calibri" panose="020F0502020204030204" pitchFamily="34" charset="0"/>
            </a:endParaRPr>
          </a:p>
          <a:p>
            <a:endParaRPr lang="en-US" sz="4000" dirty="0">
              <a:latin typeface="Calibri" panose="020F0502020204030204" pitchFamily="34" charset="0"/>
            </a:endParaRPr>
          </a:p>
          <a:p>
            <a:r>
              <a:rPr lang="el-GR" dirty="0" smtClean="0">
                <a:latin typeface="Calibri" panose="020F0502020204030204" pitchFamily="34" charset="0"/>
              </a:rPr>
              <a:t>Τα </a:t>
            </a:r>
            <a:r>
              <a:rPr lang="el-GR" dirty="0">
                <a:latin typeface="Calibri" panose="020F0502020204030204" pitchFamily="34" charset="0"/>
              </a:rPr>
              <a:t>διπλανά σχήματα συνοψίζουν τις κυριότερες χημικές ταξινομήσεις των α) ηφαιστειακών &amp; β) πλουτώνιων πετρωμάτων με βάση τη σύσταση τους σε SiO</a:t>
            </a:r>
            <a:r>
              <a:rPr lang="el-GR" sz="1100" dirty="0">
                <a:latin typeface="Calibri" panose="020F0502020204030204" pitchFamily="34" charset="0"/>
              </a:rPr>
              <a:t>2 </a:t>
            </a:r>
            <a:r>
              <a:rPr lang="el-GR" dirty="0">
                <a:latin typeface="Calibri" panose="020F0502020204030204" pitchFamily="34" charset="0"/>
              </a:rPr>
              <a:t>και την συνολική συγκέντρωση Na</a:t>
            </a:r>
            <a:r>
              <a:rPr lang="el-GR" sz="1100" dirty="0">
                <a:latin typeface="Calibri" panose="020F0502020204030204" pitchFamily="34" charset="0"/>
              </a:rPr>
              <a:t>2</a:t>
            </a:r>
            <a:r>
              <a:rPr lang="el-GR" dirty="0">
                <a:latin typeface="Calibri" panose="020F0502020204030204" pitchFamily="34" charset="0"/>
              </a:rPr>
              <a:t>O + K</a:t>
            </a:r>
            <a:r>
              <a:rPr lang="el-GR" sz="1100" dirty="0">
                <a:latin typeface="Calibri" panose="020F0502020204030204" pitchFamily="34" charset="0"/>
              </a:rPr>
              <a:t>2</a:t>
            </a:r>
            <a:r>
              <a:rPr lang="el-GR" dirty="0">
                <a:latin typeface="Calibri" panose="020F0502020204030204" pitchFamily="34" charset="0"/>
              </a:rPr>
              <a:t>O (wt%) .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978" y="274638"/>
            <a:ext cx="3443915" cy="5818658"/>
          </a:xfrm>
          <a:prstGeom prst="rect">
            <a:avLst/>
          </a:prstGeom>
        </p:spPr>
      </p:pic>
      <p:sp>
        <p:nvSpPr>
          <p:cNvPr id="4" name="TextBox 3"/>
          <p:cNvSpPr txBox="1"/>
          <p:nvPr/>
        </p:nvSpPr>
        <p:spPr>
          <a:xfrm>
            <a:off x="8244407" y="5949280"/>
            <a:ext cx="453485" cy="360040"/>
          </a:xfrm>
          <a:prstGeom prst="rect">
            <a:avLst/>
          </a:prstGeom>
        </p:spPr>
        <p:txBody>
          <a:bodyPr vert="horz" wrap="square" lIns="91440" tIns="45720" rIns="91440" bIns="45720" rtlCol="0" anchor="ctr">
            <a:normAutofit/>
          </a:bodyPr>
          <a:lstStyle/>
          <a:p>
            <a:r>
              <a:rPr lang="en-US" sz="1500" dirty="0" smtClean="0"/>
              <a:t>10</a:t>
            </a:r>
          </a:p>
        </p:txBody>
      </p:sp>
    </p:spTree>
    <p:extLst>
      <p:ext uri="{BB962C8B-B14F-4D97-AF65-F5344CB8AC3E}">
        <p14:creationId xmlns:p14="http://schemas.microsoft.com/office/powerpoint/2010/main" val="3396976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smtClean="0"/>
              <a:t>Μόνο Τίτλος</a:t>
            </a:r>
            <a:endParaRPr lang="el-G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6672"/>
            <a:ext cx="8326270" cy="5429809"/>
          </a:xfrm>
          <a:prstGeom prst="rect">
            <a:avLst/>
          </a:prstGeom>
        </p:spPr>
      </p:pic>
      <p:sp>
        <p:nvSpPr>
          <p:cNvPr id="4" name="TextBox 3"/>
          <p:cNvSpPr txBox="1"/>
          <p:nvPr/>
        </p:nvSpPr>
        <p:spPr>
          <a:xfrm>
            <a:off x="7956376" y="5546441"/>
            <a:ext cx="453485" cy="360040"/>
          </a:xfrm>
          <a:prstGeom prst="rect">
            <a:avLst/>
          </a:prstGeom>
        </p:spPr>
        <p:txBody>
          <a:bodyPr vert="horz" wrap="square" lIns="91440" tIns="45720" rIns="91440" bIns="45720" rtlCol="0" anchor="ctr">
            <a:normAutofit/>
          </a:bodyPr>
          <a:lstStyle/>
          <a:p>
            <a:r>
              <a:rPr lang="en-US" sz="1500" dirty="0" smtClean="0"/>
              <a:t>1</a:t>
            </a:r>
            <a:r>
              <a:rPr lang="el-GR" sz="1500" dirty="0" smtClean="0"/>
              <a:t>1</a:t>
            </a:r>
            <a:endParaRPr lang="en-US" sz="1500" dirty="0" smtClean="0"/>
          </a:p>
        </p:txBody>
      </p:sp>
    </p:spTree>
    <p:extLst>
      <p:ext uri="{BB962C8B-B14F-4D97-AF65-F5344CB8AC3E}">
        <p14:creationId xmlns:p14="http://schemas.microsoft.com/office/powerpoint/2010/main" val="4017004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Μαγματικές Σειρές</a:t>
            </a:r>
            <a:endParaRPr lang="el-G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7"/>
            <a:ext cx="8229600" cy="4624251"/>
          </a:xfrm>
          <a:prstGeom prst="rect">
            <a:avLst/>
          </a:prstGeom>
        </p:spPr>
      </p:pic>
      <p:sp>
        <p:nvSpPr>
          <p:cNvPr id="4" name="TextBox 3"/>
          <p:cNvSpPr txBox="1"/>
          <p:nvPr/>
        </p:nvSpPr>
        <p:spPr>
          <a:xfrm>
            <a:off x="8233315" y="5855517"/>
            <a:ext cx="453485" cy="360040"/>
          </a:xfrm>
          <a:prstGeom prst="rect">
            <a:avLst/>
          </a:prstGeom>
        </p:spPr>
        <p:txBody>
          <a:bodyPr vert="horz" wrap="square" lIns="91440" tIns="45720" rIns="91440" bIns="45720" rtlCol="0" anchor="ctr">
            <a:normAutofit/>
          </a:bodyPr>
          <a:lstStyle/>
          <a:p>
            <a:r>
              <a:rPr lang="en-US" sz="1500" dirty="0" smtClean="0"/>
              <a:t>1</a:t>
            </a:r>
            <a:r>
              <a:rPr lang="el-GR" sz="1500" dirty="0" smtClean="0"/>
              <a:t>2</a:t>
            </a:r>
            <a:endParaRPr lang="en-US" sz="1500" dirty="0" smtClean="0"/>
          </a:p>
        </p:txBody>
      </p:sp>
    </p:spTree>
    <p:extLst>
      <p:ext uri="{BB962C8B-B14F-4D97-AF65-F5344CB8AC3E}">
        <p14:creationId xmlns:p14="http://schemas.microsoft.com/office/powerpoint/2010/main" val="2481179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Διάγραμμα </a:t>
            </a:r>
            <a:r>
              <a:rPr lang="en-US" dirty="0" smtClean="0"/>
              <a:t>AFM</a:t>
            </a:r>
            <a:endParaRPr lang="el-GR" dirty="0"/>
          </a:p>
        </p:txBody>
      </p:sp>
      <p:sp>
        <p:nvSpPr>
          <p:cNvPr id="2" name="Rectangle 1"/>
          <p:cNvSpPr/>
          <p:nvPr/>
        </p:nvSpPr>
        <p:spPr>
          <a:xfrm>
            <a:off x="457200" y="1417638"/>
            <a:ext cx="8229600" cy="830997"/>
          </a:xfrm>
          <a:prstGeom prst="rect">
            <a:avLst/>
          </a:prstGeom>
        </p:spPr>
        <p:txBody>
          <a:bodyPr wrap="square">
            <a:spAutoFit/>
          </a:bodyPr>
          <a:lstStyle/>
          <a:p>
            <a:r>
              <a:rPr lang="el-GR" sz="2400" dirty="0" smtClean="0"/>
              <a:t>Διάκριση </a:t>
            </a:r>
            <a:r>
              <a:rPr lang="el-GR" sz="2400" dirty="0"/>
              <a:t>των Υποαλκαλικών Μαγματικών Σειρών σε </a:t>
            </a:r>
            <a:r>
              <a:rPr lang="el-GR" sz="2400" dirty="0">
                <a:solidFill>
                  <a:srgbClr val="FF0000"/>
                </a:solidFill>
              </a:rPr>
              <a:t>Θολεϊτικές </a:t>
            </a:r>
            <a:r>
              <a:rPr lang="el-GR" sz="2400" dirty="0" smtClean="0"/>
              <a:t>και</a:t>
            </a:r>
            <a:r>
              <a:rPr lang="en-US" sz="2400" dirty="0" smtClean="0"/>
              <a:t> </a:t>
            </a:r>
            <a:r>
              <a:rPr lang="el-GR" sz="2400" dirty="0" smtClean="0">
                <a:solidFill>
                  <a:srgbClr val="FF0000"/>
                </a:solidFill>
              </a:rPr>
              <a:t>Ασβσεσταλκαλικές</a:t>
            </a:r>
            <a:r>
              <a:rPr lang="el-GR" sz="2400" dirty="0" smtClean="0"/>
              <a:t> σειρές</a:t>
            </a:r>
            <a:r>
              <a:rPr lang="en-US" sz="2400" dirty="0" smtClean="0"/>
              <a:t>.</a:t>
            </a:r>
            <a:endParaRPr lang="en-US" sz="2400" dirty="0"/>
          </a:p>
        </p:txBody>
      </p:sp>
      <p:sp>
        <p:nvSpPr>
          <p:cNvPr id="3" name="Rectangle 2"/>
          <p:cNvSpPr/>
          <p:nvPr/>
        </p:nvSpPr>
        <p:spPr>
          <a:xfrm>
            <a:off x="457926" y="2420888"/>
            <a:ext cx="3754034" cy="3477875"/>
          </a:xfrm>
          <a:prstGeom prst="rect">
            <a:avLst/>
          </a:prstGeom>
        </p:spPr>
        <p:txBody>
          <a:bodyPr wrap="square">
            <a:spAutoFit/>
          </a:bodyPr>
          <a:lstStyle/>
          <a:p>
            <a:r>
              <a:rPr lang="en-US" sz="2000" b="1" dirty="0" smtClean="0"/>
              <a:t>AFM </a:t>
            </a:r>
            <a:r>
              <a:rPr lang="el-GR" sz="2000" b="1" dirty="0"/>
              <a:t>Διάγραμμα</a:t>
            </a:r>
            <a:r>
              <a:rPr lang="el-GR" sz="2000" b="1" dirty="0" smtClean="0"/>
              <a:t>.</a:t>
            </a:r>
            <a:endParaRPr lang="en-US" sz="2000" b="1" dirty="0" smtClean="0"/>
          </a:p>
          <a:p>
            <a:r>
              <a:rPr lang="el-GR" sz="2000" dirty="0" smtClean="0"/>
              <a:t>Διάκριση </a:t>
            </a:r>
            <a:r>
              <a:rPr lang="el-GR" sz="2000" dirty="0"/>
              <a:t>μεταξύ θολεϊιτικών πετρωμάτων από την Ισλανδία, </a:t>
            </a:r>
            <a:r>
              <a:rPr lang="en-US" sz="2000" dirty="0"/>
              <a:t>Mid-Atlantic Ridge, Columbia River Basalts </a:t>
            </a:r>
            <a:r>
              <a:rPr lang="el-GR" sz="2000" dirty="0"/>
              <a:t>και </a:t>
            </a:r>
            <a:r>
              <a:rPr lang="en-US" sz="2000" dirty="0"/>
              <a:t>Hawaii (</a:t>
            </a:r>
            <a:r>
              <a:rPr lang="el-GR" sz="2000" dirty="0"/>
              <a:t>κόκκινοι κύκλοι), ασβεσταλκαλικά ηφαιστειακά πετρώματα από ηπειρωτικό ηφαιστειακό τόξο των </a:t>
            </a:r>
            <a:r>
              <a:rPr lang="en-US" sz="2000" dirty="0"/>
              <a:t>Cascade, </a:t>
            </a:r>
            <a:r>
              <a:rPr lang="el-GR" sz="2000" dirty="0"/>
              <a:t>Β. Αμερική (μωβ κύκλοι) (</a:t>
            </a:r>
            <a:r>
              <a:rPr lang="en-US" sz="2000" dirty="0"/>
              <a:t>Irving and </a:t>
            </a:r>
            <a:r>
              <a:rPr lang="en-US" sz="2000" dirty="0" err="1"/>
              <a:t>Baragar</a:t>
            </a:r>
            <a:r>
              <a:rPr lang="en-US" sz="2000" dirty="0"/>
              <a:t> (1971). Can. J. Earth Sci., 8, 523-548.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25" y="2420888"/>
            <a:ext cx="4394175" cy="3718960"/>
          </a:xfrm>
          <a:prstGeom prst="rect">
            <a:avLst/>
          </a:prstGeom>
        </p:spPr>
      </p:pic>
      <p:sp>
        <p:nvSpPr>
          <p:cNvPr id="6" name="TextBox 5"/>
          <p:cNvSpPr txBox="1"/>
          <p:nvPr/>
        </p:nvSpPr>
        <p:spPr>
          <a:xfrm>
            <a:off x="7524328" y="5952061"/>
            <a:ext cx="453485" cy="360040"/>
          </a:xfrm>
          <a:prstGeom prst="rect">
            <a:avLst/>
          </a:prstGeom>
        </p:spPr>
        <p:txBody>
          <a:bodyPr vert="horz" wrap="square" lIns="91440" tIns="45720" rIns="91440" bIns="45720" rtlCol="0" anchor="ctr">
            <a:normAutofit/>
          </a:bodyPr>
          <a:lstStyle/>
          <a:p>
            <a:r>
              <a:rPr lang="en-US" sz="1500" dirty="0" smtClean="0"/>
              <a:t>1</a:t>
            </a:r>
            <a:r>
              <a:rPr lang="el-GR" sz="1500" dirty="0" smtClean="0"/>
              <a:t>3</a:t>
            </a:r>
            <a:endParaRPr lang="en-US" sz="1500" dirty="0" smtClean="0"/>
          </a:p>
        </p:txBody>
      </p:sp>
    </p:spTree>
    <p:extLst>
      <p:ext uri="{BB962C8B-B14F-4D97-AF65-F5344CB8AC3E}">
        <p14:creationId xmlns:p14="http://schemas.microsoft.com/office/powerpoint/2010/main" val="40660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46138"/>
            <a:ext cx="8229600" cy="4348515"/>
          </a:xfrm>
          <a:prstGeom prst="rect">
            <a:avLst/>
          </a:prstGeom>
        </p:spPr>
      </p:pic>
      <p:sp>
        <p:nvSpPr>
          <p:cNvPr id="3" name="TextBox 2"/>
          <p:cNvSpPr txBox="1"/>
          <p:nvPr/>
        </p:nvSpPr>
        <p:spPr>
          <a:xfrm>
            <a:off x="7740352" y="5373216"/>
            <a:ext cx="453485" cy="360040"/>
          </a:xfrm>
          <a:prstGeom prst="rect">
            <a:avLst/>
          </a:prstGeom>
        </p:spPr>
        <p:txBody>
          <a:bodyPr vert="horz" wrap="square" lIns="91440" tIns="45720" rIns="91440" bIns="45720" rtlCol="0" anchor="ctr">
            <a:normAutofit/>
          </a:bodyPr>
          <a:lstStyle/>
          <a:p>
            <a:r>
              <a:rPr lang="en-US" sz="1600" dirty="0" smtClean="0"/>
              <a:t>1</a:t>
            </a:r>
            <a:r>
              <a:rPr lang="el-GR" sz="1600" dirty="0" smtClean="0"/>
              <a:t>4</a:t>
            </a:r>
            <a:endParaRPr lang="en-US" sz="1600" dirty="0" smtClean="0"/>
          </a:p>
        </p:txBody>
      </p:sp>
    </p:spTree>
    <p:extLst>
      <p:ext uri="{BB962C8B-B14F-4D97-AF65-F5344CB8AC3E}">
        <p14:creationId xmlns:p14="http://schemas.microsoft.com/office/powerpoint/2010/main" val="2431075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Μαγματικές </a:t>
            </a:r>
            <a:r>
              <a:rPr lang="el-GR" dirty="0"/>
              <a:t>Σειρές - </a:t>
            </a:r>
            <a:r>
              <a:rPr lang="el-GR" dirty="0" smtClean="0"/>
              <a:t>Υποσειρές</a:t>
            </a:r>
            <a:endParaRPr lang="el-GR" dirty="0"/>
          </a:p>
        </p:txBody>
      </p:sp>
      <p:sp>
        <p:nvSpPr>
          <p:cNvPr id="3" name="Rectangle 2"/>
          <p:cNvSpPr/>
          <p:nvPr/>
        </p:nvSpPr>
        <p:spPr>
          <a:xfrm>
            <a:off x="2339752" y="1561147"/>
            <a:ext cx="1872208" cy="923330"/>
          </a:xfrm>
          <a:prstGeom prst="rect">
            <a:avLst/>
          </a:prstGeom>
        </p:spPr>
        <p:txBody>
          <a:bodyPr wrap="square">
            <a:spAutoFit/>
          </a:bodyPr>
          <a:lstStyle/>
          <a:p>
            <a:r>
              <a:rPr lang="el-GR" b="1" dirty="0" smtClean="0">
                <a:solidFill>
                  <a:srgbClr val="FF0000"/>
                </a:solidFill>
                <a:latin typeface="Calibri" panose="020F0502020204030204" pitchFamily="34" charset="0"/>
              </a:rPr>
              <a:t>Αλκαλικές </a:t>
            </a:r>
            <a:r>
              <a:rPr lang="el-GR" b="1" dirty="0">
                <a:solidFill>
                  <a:srgbClr val="FF0000"/>
                </a:solidFill>
                <a:latin typeface="Calibri" panose="020F0502020204030204" pitchFamily="34" charset="0"/>
              </a:rPr>
              <a:t>σειρές </a:t>
            </a:r>
            <a:endParaRPr lang="el-GR" dirty="0">
              <a:solidFill>
                <a:srgbClr val="FF0000"/>
              </a:solidFill>
              <a:latin typeface="Calibri" panose="020F0502020204030204" pitchFamily="34" charset="0"/>
            </a:endParaRPr>
          </a:p>
          <a:p>
            <a:r>
              <a:rPr lang="el-GR" b="1" dirty="0">
                <a:solidFill>
                  <a:srgbClr val="000000"/>
                </a:solidFill>
                <a:latin typeface="Calibri" panose="020F0502020204030204" pitchFamily="34" charset="0"/>
              </a:rPr>
              <a:t>- Κορεσμένες </a:t>
            </a:r>
            <a:endParaRPr lang="el-GR" dirty="0">
              <a:solidFill>
                <a:srgbClr val="000000"/>
              </a:solidFill>
              <a:latin typeface="Calibri" panose="020F0502020204030204" pitchFamily="34" charset="0"/>
            </a:endParaRPr>
          </a:p>
          <a:p>
            <a:r>
              <a:rPr lang="el-GR" b="1" dirty="0">
                <a:solidFill>
                  <a:srgbClr val="000000"/>
                </a:solidFill>
                <a:latin typeface="Calibri" panose="020F0502020204030204" pitchFamily="34" charset="0"/>
              </a:rPr>
              <a:t>- Ακόρεστες </a:t>
            </a:r>
            <a:endParaRPr lang="el-GR" dirty="0">
              <a:solidFill>
                <a:srgbClr val="000000"/>
              </a:solidFill>
              <a:latin typeface="Calibri" panose="020F0502020204030204" pitchFamily="34" charset="0"/>
            </a:endParaRPr>
          </a:p>
        </p:txBody>
      </p:sp>
      <p:sp>
        <p:nvSpPr>
          <p:cNvPr id="4" name="Rectangle 3"/>
          <p:cNvSpPr/>
          <p:nvPr/>
        </p:nvSpPr>
        <p:spPr>
          <a:xfrm>
            <a:off x="5292080" y="1558189"/>
            <a:ext cx="2566410" cy="1200329"/>
          </a:xfrm>
          <a:prstGeom prst="rect">
            <a:avLst/>
          </a:prstGeom>
        </p:spPr>
        <p:txBody>
          <a:bodyPr wrap="square">
            <a:spAutoFit/>
          </a:bodyPr>
          <a:lstStyle/>
          <a:p>
            <a:r>
              <a:rPr lang="el-GR" b="1" dirty="0" smtClean="0">
                <a:solidFill>
                  <a:schemeClr val="tx2"/>
                </a:solidFill>
                <a:latin typeface="Calibri" panose="020F0502020204030204" pitchFamily="34" charset="0"/>
              </a:rPr>
              <a:t>Ασβεσταλκαλικές </a:t>
            </a:r>
            <a:r>
              <a:rPr lang="el-GR" b="1" dirty="0">
                <a:solidFill>
                  <a:schemeClr val="tx2"/>
                </a:solidFill>
                <a:latin typeface="Calibri" panose="020F0502020204030204" pitchFamily="34" charset="0"/>
              </a:rPr>
              <a:t>σειρές </a:t>
            </a:r>
            <a:endParaRPr lang="el-GR" dirty="0">
              <a:solidFill>
                <a:schemeClr val="tx2"/>
              </a:solidFill>
              <a:latin typeface="Calibri" panose="020F0502020204030204" pitchFamily="34" charset="0"/>
            </a:endParaRPr>
          </a:p>
          <a:p>
            <a:r>
              <a:rPr lang="el-GR" b="1" dirty="0">
                <a:solidFill>
                  <a:srgbClr val="000000"/>
                </a:solidFill>
                <a:latin typeface="Calibri" panose="020F0502020204030204" pitchFamily="34" charset="0"/>
              </a:rPr>
              <a:t>χαμηλό </a:t>
            </a:r>
            <a:r>
              <a:rPr lang="en-US" b="1" dirty="0">
                <a:solidFill>
                  <a:srgbClr val="000000"/>
                </a:solidFill>
                <a:latin typeface="Calibri" panose="020F0502020204030204" pitchFamily="34" charset="0"/>
              </a:rPr>
              <a:t>K </a:t>
            </a:r>
            <a:endParaRPr lang="en-US" dirty="0">
              <a:solidFill>
                <a:srgbClr val="000000"/>
              </a:solidFill>
              <a:latin typeface="Calibri" panose="020F0502020204030204" pitchFamily="34" charset="0"/>
            </a:endParaRPr>
          </a:p>
          <a:p>
            <a:r>
              <a:rPr lang="el-GR" b="1" dirty="0">
                <a:solidFill>
                  <a:srgbClr val="000000"/>
                </a:solidFill>
                <a:latin typeface="Calibri" panose="020F0502020204030204" pitchFamily="34" charset="0"/>
              </a:rPr>
              <a:t>μέσο </a:t>
            </a:r>
            <a:r>
              <a:rPr lang="en-US" b="1" dirty="0">
                <a:solidFill>
                  <a:srgbClr val="000000"/>
                </a:solidFill>
                <a:latin typeface="Calibri" panose="020F0502020204030204" pitchFamily="34" charset="0"/>
              </a:rPr>
              <a:t>K </a:t>
            </a:r>
            <a:endParaRPr lang="en-US" dirty="0">
              <a:solidFill>
                <a:srgbClr val="000000"/>
              </a:solidFill>
              <a:latin typeface="Calibri" panose="020F0502020204030204" pitchFamily="34" charset="0"/>
            </a:endParaRPr>
          </a:p>
          <a:p>
            <a:r>
              <a:rPr lang="el-GR" b="1" dirty="0">
                <a:solidFill>
                  <a:srgbClr val="000000"/>
                </a:solidFill>
                <a:latin typeface="Calibri" panose="020F0502020204030204" pitchFamily="34" charset="0"/>
              </a:rPr>
              <a:t>υψηλό </a:t>
            </a:r>
            <a:endParaRPr lang="el-GR" dirty="0">
              <a:solidFill>
                <a:srgbClr val="000000"/>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87306334"/>
              </p:ext>
            </p:extLst>
          </p:nvPr>
        </p:nvGraphicFramePr>
        <p:xfrm>
          <a:off x="845012" y="2757121"/>
          <a:ext cx="7808778" cy="3298815"/>
        </p:xfrm>
        <a:graphic>
          <a:graphicData uri="http://schemas.openxmlformats.org/drawingml/2006/table">
            <a:tbl>
              <a:tblPr firstRow="1" bandRow="1">
                <a:tableStyleId>{5C22544A-7EE6-4342-B048-85BDC9FD1C3A}</a:tableStyleId>
              </a:tblPr>
              <a:tblGrid>
                <a:gridCol w="1569774"/>
                <a:gridCol w="1569774"/>
                <a:gridCol w="1324948"/>
                <a:gridCol w="1774508"/>
                <a:gridCol w="1569774"/>
              </a:tblGrid>
              <a:tr h="794805">
                <a:tc>
                  <a:txBody>
                    <a:bodyPr/>
                    <a:lstStyle/>
                    <a:p>
                      <a:r>
                        <a:rPr lang="el-GR" sz="1800" b="1" i="0" u="none" strike="noStrike" kern="1200" baseline="0" dirty="0" smtClean="0">
                          <a:solidFill>
                            <a:schemeClr val="lt1"/>
                          </a:solidFill>
                          <a:latin typeface="+mn-lt"/>
                          <a:ea typeface="+mn-ea"/>
                          <a:cs typeface="+mn-cs"/>
                        </a:rPr>
                        <a:t>ΜΑΓΜΑΤΙΚΕΣ ΣΕΙΡΕΣ </a:t>
                      </a:r>
                      <a:r>
                        <a:rPr lang="el-GR" sz="1800" b="0" i="0" u="none" strike="noStrike" kern="1200" baseline="0" dirty="0" smtClean="0">
                          <a:solidFill>
                            <a:schemeClr val="lt1"/>
                          </a:solidFill>
                          <a:latin typeface="+mn-lt"/>
                          <a:ea typeface="+mn-ea"/>
                          <a:cs typeface="+mn-cs"/>
                        </a:rPr>
                        <a:t>	</a:t>
                      </a:r>
                    </a:p>
                  </a:txBody>
                  <a:tcPr/>
                </a:tc>
                <a:tc>
                  <a:txBody>
                    <a:bodyPr/>
                    <a:lstStyle/>
                    <a:p>
                      <a:endParaRPr lang="en-US" dirty="0"/>
                    </a:p>
                  </a:txBody>
                  <a:tcPr/>
                </a:tc>
                <a:tc>
                  <a:txBody>
                    <a:bodyPr/>
                    <a:lstStyle/>
                    <a:p>
                      <a:r>
                        <a:rPr lang="el-GR" sz="1800" b="1" i="0" u="none" strike="noStrike" kern="1200" baseline="0" dirty="0" smtClean="0">
                          <a:solidFill>
                            <a:schemeClr val="lt1"/>
                          </a:solidFill>
                          <a:latin typeface="+mn-lt"/>
                          <a:ea typeface="+mn-ea"/>
                          <a:cs typeface="+mn-cs"/>
                        </a:rPr>
                        <a:t>Αλκάλια (Κ+Να)</a:t>
                      </a:r>
                      <a:endParaRPr lang="el-GR" sz="1800" b="0" i="0" u="none" strike="noStrike" kern="1200" baseline="0" dirty="0" smtClean="0">
                        <a:solidFill>
                          <a:schemeClr val="lt1"/>
                        </a:solidFill>
                        <a:latin typeface="+mn-lt"/>
                        <a:ea typeface="+mn-ea"/>
                        <a:cs typeface="+mn-cs"/>
                      </a:endParaRPr>
                    </a:p>
                  </a:txBody>
                  <a:tcPr/>
                </a:tc>
                <a:tc>
                  <a:txBody>
                    <a:bodyPr/>
                    <a:lstStyle/>
                    <a:p>
                      <a:r>
                        <a:rPr lang="en-US" sz="1800" b="1" i="0" u="none" strike="noStrike" kern="1200" baseline="0" dirty="0" smtClean="0">
                          <a:solidFill>
                            <a:schemeClr val="lt1"/>
                          </a:solidFill>
                          <a:latin typeface="+mn-lt"/>
                          <a:ea typeface="+mn-ea"/>
                          <a:cs typeface="+mn-cs"/>
                        </a:rPr>
                        <a:t>Fe-Mg </a:t>
                      </a:r>
                      <a:endParaRPr lang="en-US" sz="1800" b="0" i="0" u="none" strike="noStrike" kern="1200" baseline="0" dirty="0" smtClean="0">
                        <a:solidFill>
                          <a:schemeClr val="lt1"/>
                        </a:solidFill>
                        <a:latin typeface="+mn-lt"/>
                        <a:ea typeface="+mn-ea"/>
                        <a:cs typeface="+mn-cs"/>
                      </a:endParaRPr>
                    </a:p>
                  </a:txBody>
                  <a:tcPr/>
                </a:tc>
                <a:tc>
                  <a:txBody>
                    <a:bodyPr/>
                    <a:lstStyle/>
                    <a:p>
                      <a:r>
                        <a:rPr lang="en-US" sz="1800" b="1" i="0" u="none" strike="noStrike" kern="1200" baseline="0" dirty="0" smtClean="0">
                          <a:solidFill>
                            <a:schemeClr val="lt1"/>
                          </a:solidFill>
                          <a:latin typeface="+mn-lt"/>
                          <a:ea typeface="+mn-ea"/>
                          <a:cs typeface="+mn-cs"/>
                        </a:rPr>
                        <a:t>Al </a:t>
                      </a:r>
                      <a:endParaRPr lang="en-US" sz="1800" b="0" i="0" u="none" strike="noStrike" kern="1200" baseline="0" dirty="0" smtClean="0">
                        <a:solidFill>
                          <a:schemeClr val="lt1"/>
                        </a:solidFill>
                        <a:latin typeface="+mn-lt"/>
                        <a:ea typeface="+mn-ea"/>
                        <a:cs typeface="+mn-cs"/>
                      </a:endParaRPr>
                    </a:p>
                  </a:txBody>
                  <a:tcPr/>
                </a:tc>
              </a:tr>
              <a:tr h="794805">
                <a:tc>
                  <a:txBody>
                    <a:bodyPr/>
                    <a:lstStyle/>
                    <a:p>
                      <a:r>
                        <a:rPr lang="el-GR" sz="1800" b="1" i="0" u="none" strike="noStrike" kern="1200" baseline="0" dirty="0" smtClean="0">
                          <a:solidFill>
                            <a:schemeClr val="dk1"/>
                          </a:solidFill>
                          <a:latin typeface="+mn-lt"/>
                          <a:ea typeface="+mn-ea"/>
                          <a:cs typeface="+mn-cs"/>
                        </a:rPr>
                        <a:t>Αλκαλικές </a:t>
                      </a:r>
                      <a:endParaRPr lang="el-GR" sz="1800" b="0" i="0" u="none" strike="noStrike" kern="1200" baseline="0" dirty="0" smtClean="0">
                        <a:solidFill>
                          <a:schemeClr val="dk1"/>
                        </a:solidFill>
                        <a:latin typeface="+mn-lt"/>
                        <a:ea typeface="+mn-ea"/>
                        <a:cs typeface="+mn-cs"/>
                      </a:endParaRPr>
                    </a:p>
                  </a:txBody>
                  <a:tcPr/>
                </a:tc>
                <a:tc>
                  <a:txBody>
                    <a:bodyPr/>
                    <a:lstStyle/>
                    <a:p>
                      <a:endParaRPr lang="en-US"/>
                    </a:p>
                  </a:txBody>
                  <a:tcPr/>
                </a:tc>
                <a:tc>
                  <a:txBody>
                    <a:bodyPr/>
                    <a:lstStyle/>
                    <a:p>
                      <a:r>
                        <a:rPr lang="el-GR" sz="1800" b="0" i="0" u="none" strike="noStrike" kern="1200" baseline="0" dirty="0" smtClean="0">
                          <a:solidFill>
                            <a:schemeClr val="dk1"/>
                          </a:solidFill>
                          <a:latin typeface="+mn-lt"/>
                          <a:ea typeface="+mn-ea"/>
                          <a:cs typeface="+mn-cs"/>
                        </a:rPr>
                        <a:t>υψηλό </a:t>
                      </a:r>
                    </a:p>
                  </a:txBody>
                  <a:tcPr/>
                </a:tc>
                <a:tc>
                  <a:txBody>
                    <a:bodyPr/>
                    <a:lstStyle/>
                    <a:p>
                      <a:r>
                        <a:rPr lang="el-GR" sz="1800" b="0" i="0" u="none" strike="noStrike" kern="1200" baseline="0" dirty="0" smtClean="0">
                          <a:solidFill>
                            <a:schemeClr val="dk1"/>
                          </a:solidFill>
                          <a:latin typeface="+mn-lt"/>
                          <a:ea typeface="+mn-ea"/>
                          <a:cs typeface="+mn-cs"/>
                        </a:rPr>
                        <a:t>πλούσιο σε - </a:t>
                      </a:r>
                      <a:r>
                        <a:rPr lang="en-US" sz="1800" b="0" i="0" u="none" strike="noStrike" kern="1200" baseline="0" dirty="0" smtClean="0">
                          <a:solidFill>
                            <a:schemeClr val="dk1"/>
                          </a:solidFill>
                          <a:latin typeface="+mn-lt"/>
                          <a:ea typeface="+mn-ea"/>
                          <a:cs typeface="+mn-cs"/>
                        </a:rPr>
                        <a:t>Fe </a:t>
                      </a:r>
                    </a:p>
                  </a:txBody>
                  <a:tcPr/>
                </a:tc>
                <a:tc>
                  <a:txBody>
                    <a:bodyPr/>
                    <a:lstStyle/>
                    <a:p>
                      <a:r>
                        <a:rPr lang="en-US" sz="1800" b="0" i="0" u="none" strike="noStrike" kern="1200" baseline="0" dirty="0" err="1" smtClean="0">
                          <a:solidFill>
                            <a:schemeClr val="dk1"/>
                          </a:solidFill>
                          <a:latin typeface="+mn-lt"/>
                          <a:ea typeface="+mn-ea"/>
                          <a:cs typeface="+mn-cs"/>
                        </a:rPr>
                        <a:t>Metaluminous</a:t>
                      </a:r>
                      <a:r>
                        <a:rPr lang="en-US" sz="1800" b="0" i="0" u="none" strike="noStrike" kern="1200" baseline="0" dirty="0" smtClean="0">
                          <a:solidFill>
                            <a:schemeClr val="dk1"/>
                          </a:solidFill>
                          <a:latin typeface="+mn-lt"/>
                          <a:ea typeface="+mn-ea"/>
                          <a:cs typeface="+mn-cs"/>
                        </a:rPr>
                        <a:t> to </a:t>
                      </a:r>
                      <a:r>
                        <a:rPr lang="en-US" sz="1800" b="0" i="0" u="none" strike="noStrike" kern="1200" baseline="0" dirty="0" err="1" smtClean="0">
                          <a:solidFill>
                            <a:schemeClr val="dk1"/>
                          </a:solidFill>
                          <a:latin typeface="+mn-lt"/>
                          <a:ea typeface="+mn-ea"/>
                          <a:cs typeface="+mn-cs"/>
                        </a:rPr>
                        <a:t>peralkaline</a:t>
                      </a:r>
                      <a:r>
                        <a:rPr lang="en-US" sz="1800" b="0" i="0" u="none" strike="noStrike" kern="1200" baseline="0" dirty="0" smtClean="0">
                          <a:solidFill>
                            <a:schemeClr val="dk1"/>
                          </a:solidFill>
                          <a:latin typeface="+mn-lt"/>
                          <a:ea typeface="+mn-ea"/>
                          <a:cs typeface="+mn-cs"/>
                        </a:rPr>
                        <a:t> </a:t>
                      </a:r>
                    </a:p>
                  </a:txBody>
                  <a:tcPr/>
                </a:tc>
              </a:tr>
              <a:tr h="794805">
                <a:tc>
                  <a:txBody>
                    <a:bodyPr/>
                    <a:lstStyle/>
                    <a:p>
                      <a:r>
                        <a:rPr lang="el-GR" sz="1800" b="1" i="0" u="none" strike="noStrike" kern="1200" baseline="0" dirty="0" smtClean="0">
                          <a:solidFill>
                            <a:schemeClr val="dk1"/>
                          </a:solidFill>
                          <a:latin typeface="+mn-lt"/>
                          <a:ea typeface="+mn-ea"/>
                          <a:cs typeface="+mn-cs"/>
                        </a:rPr>
                        <a:t>Υποαλκαλικές </a:t>
                      </a:r>
                      <a:endParaRPr lang="el-GR" sz="1800" b="0" i="0" u="none" strike="noStrike" kern="1200" baseline="0" dirty="0" smtClean="0">
                        <a:solidFill>
                          <a:schemeClr val="dk1"/>
                        </a:solidFill>
                        <a:latin typeface="+mn-lt"/>
                        <a:ea typeface="+mn-ea"/>
                        <a:cs typeface="+mn-cs"/>
                      </a:endParaRPr>
                    </a:p>
                  </a:txBody>
                  <a:tcPr/>
                </a:tc>
                <a:tc>
                  <a:txBody>
                    <a:bodyPr/>
                    <a:lstStyle/>
                    <a:p>
                      <a:r>
                        <a:rPr lang="el-GR" sz="1800" b="1" i="0" u="none" strike="noStrike" kern="1200" baseline="0" dirty="0" smtClean="0">
                          <a:solidFill>
                            <a:schemeClr val="dk1"/>
                          </a:solidFill>
                          <a:latin typeface="+mn-lt"/>
                          <a:ea typeface="+mn-ea"/>
                          <a:cs typeface="+mn-cs"/>
                        </a:rPr>
                        <a:t>Ασβεστ-αλκαλικές </a:t>
                      </a:r>
                      <a:endParaRPr lang="el-GR" sz="1800" b="0"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a:t>
                      </a:r>
                      <a:r>
                        <a:rPr lang="en-US" sz="1800" b="1" i="0" u="none" strike="noStrike" kern="1200" baseline="0" dirty="0" err="1" smtClean="0">
                          <a:solidFill>
                            <a:schemeClr val="dk1"/>
                          </a:solidFill>
                          <a:latin typeface="+mn-lt"/>
                          <a:ea typeface="+mn-ea"/>
                          <a:cs typeface="+mn-cs"/>
                        </a:rPr>
                        <a:t>Calc</a:t>
                      </a:r>
                      <a:r>
                        <a:rPr lang="en-US" sz="1800" b="1" i="0" u="none" strike="noStrike" kern="1200" baseline="0" dirty="0" smtClean="0">
                          <a:solidFill>
                            <a:schemeClr val="dk1"/>
                          </a:solidFill>
                          <a:latin typeface="+mn-lt"/>
                          <a:ea typeface="+mn-ea"/>
                          <a:cs typeface="+mn-cs"/>
                        </a:rPr>
                        <a:t>-alkaline) </a:t>
                      </a:r>
                      <a:endParaRPr lang="en-US" sz="1800" b="0" i="0" u="none" strike="noStrike" kern="1200" baseline="0" dirty="0" smtClean="0">
                        <a:solidFill>
                          <a:schemeClr val="dk1"/>
                        </a:solidFill>
                        <a:latin typeface="+mn-lt"/>
                        <a:ea typeface="+mn-ea"/>
                        <a:cs typeface="+mn-cs"/>
                      </a:endParaRPr>
                    </a:p>
                  </a:txBody>
                  <a:tcPr/>
                </a:tc>
                <a:tc>
                  <a:txBody>
                    <a:bodyPr/>
                    <a:lstStyle/>
                    <a:p>
                      <a:r>
                        <a:rPr lang="el-GR" sz="1800" b="0" i="0" u="none" strike="noStrike" kern="1200" baseline="0" dirty="0" smtClean="0">
                          <a:solidFill>
                            <a:schemeClr val="dk1"/>
                          </a:solidFill>
                          <a:latin typeface="+mn-lt"/>
                          <a:ea typeface="+mn-ea"/>
                          <a:cs typeface="+mn-cs"/>
                        </a:rPr>
                        <a:t>χαμηλό έως μέσο </a:t>
                      </a:r>
                    </a:p>
                  </a:txBody>
                  <a:tcPr/>
                </a:tc>
                <a:tc>
                  <a:txBody>
                    <a:bodyPr/>
                    <a:lstStyle/>
                    <a:p>
                      <a:r>
                        <a:rPr lang="el-GR" sz="1800" b="0" i="0" u="none" strike="noStrike" kern="1200" baseline="0" dirty="0" smtClean="0">
                          <a:solidFill>
                            <a:schemeClr val="dk1"/>
                          </a:solidFill>
                          <a:latin typeface="+mn-lt"/>
                          <a:ea typeface="+mn-ea"/>
                          <a:cs typeface="+mn-cs"/>
                        </a:rPr>
                        <a:t>πλούσιο σε - Mg</a:t>
                      </a:r>
                      <a:endParaRPr lang="en-US" dirty="0"/>
                    </a:p>
                  </a:txBody>
                  <a:tcPr/>
                </a:tc>
                <a:tc>
                  <a:txBody>
                    <a:bodyPr/>
                    <a:lstStyle/>
                    <a:p>
                      <a:r>
                        <a:rPr lang="el-GR" sz="1800" b="0" i="0" u="none" strike="noStrike" kern="1200" baseline="0" dirty="0" smtClean="0">
                          <a:solidFill>
                            <a:schemeClr val="dk1"/>
                          </a:solidFill>
                          <a:latin typeface="+mn-lt"/>
                          <a:ea typeface="+mn-ea"/>
                          <a:cs typeface="+mn-cs"/>
                        </a:rPr>
                        <a:t>Metaluminous to per-aluminous </a:t>
                      </a:r>
                      <a:endParaRPr lang="en-US" dirty="0"/>
                    </a:p>
                  </a:txBody>
                  <a:tcPr/>
                </a:tc>
              </a:tr>
              <a:tr h="794805">
                <a:tc>
                  <a:txBody>
                    <a:bodyPr/>
                    <a:lstStyle/>
                    <a:p>
                      <a:endParaRPr lang="en-US" dirty="0"/>
                    </a:p>
                  </a:txBody>
                  <a:tcPr/>
                </a:tc>
                <a:tc>
                  <a:txBody>
                    <a:bodyPr/>
                    <a:lstStyle/>
                    <a:p>
                      <a:r>
                        <a:rPr lang="el-GR" sz="1800" b="1" i="0" u="none" strike="noStrike" kern="1200" baseline="0" dirty="0" smtClean="0">
                          <a:solidFill>
                            <a:schemeClr val="dk1"/>
                          </a:solidFill>
                          <a:latin typeface="+mn-lt"/>
                          <a:ea typeface="+mn-ea"/>
                          <a:cs typeface="+mn-cs"/>
                        </a:rPr>
                        <a:t>Θολεϊιτικές Tholeitic </a:t>
                      </a:r>
                      <a:endParaRPr lang="en-US" dirty="0"/>
                    </a:p>
                  </a:txBody>
                  <a:tcPr/>
                </a:tc>
                <a:tc>
                  <a:txBody>
                    <a:bodyPr/>
                    <a:lstStyle/>
                    <a:p>
                      <a:r>
                        <a:rPr lang="el-GR" sz="1800" b="0" i="0" u="none" strike="noStrike" kern="1200" baseline="0" dirty="0" smtClean="0">
                          <a:solidFill>
                            <a:schemeClr val="dk1"/>
                          </a:solidFill>
                          <a:latin typeface="+mn-lt"/>
                          <a:ea typeface="+mn-ea"/>
                          <a:cs typeface="+mn-cs"/>
                        </a:rPr>
                        <a:t>Χαμηλό</a:t>
                      </a:r>
                      <a:endParaRPr lang="en-US" dirty="0"/>
                    </a:p>
                  </a:txBody>
                  <a:tcPr/>
                </a:tc>
                <a:tc>
                  <a:txBody>
                    <a:bodyPr/>
                    <a:lstStyle/>
                    <a:p>
                      <a:r>
                        <a:rPr lang="el-GR" sz="1800" b="0" i="0" u="none" strike="noStrike" kern="1200" baseline="0" dirty="0" smtClean="0">
                          <a:solidFill>
                            <a:schemeClr val="dk1"/>
                          </a:solidFill>
                          <a:latin typeface="+mn-lt"/>
                          <a:ea typeface="+mn-ea"/>
                          <a:cs typeface="+mn-cs"/>
                        </a:rPr>
                        <a:t>πλούσιο σε – Fe</a:t>
                      </a:r>
                      <a:endParaRPr lang="en-US" dirty="0"/>
                    </a:p>
                  </a:txBody>
                  <a:tcPr/>
                </a:tc>
                <a:tc>
                  <a:txBody>
                    <a:bodyPr/>
                    <a:lstStyle/>
                    <a:p>
                      <a:r>
                        <a:rPr lang="el-GR" sz="1800" b="0" i="0" u="none" strike="noStrike" kern="1200" baseline="0" dirty="0" smtClean="0">
                          <a:solidFill>
                            <a:schemeClr val="dk1"/>
                          </a:solidFill>
                          <a:latin typeface="+mn-lt"/>
                          <a:ea typeface="+mn-ea"/>
                          <a:cs typeface="+mn-cs"/>
                        </a:rPr>
                        <a:t>Metaluminous </a:t>
                      </a:r>
                      <a:endParaRPr lang="en-US" dirty="0"/>
                    </a:p>
                  </a:txBody>
                  <a:tcPr/>
                </a:tc>
              </a:tr>
            </a:tbl>
          </a:graphicData>
        </a:graphic>
      </p:graphicFrame>
    </p:spTree>
    <p:extLst>
      <p:ext uri="{BB962C8B-B14F-4D97-AF65-F5344CB8AC3E}">
        <p14:creationId xmlns:p14="http://schemas.microsoft.com/office/powerpoint/2010/main" val="1309817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a:t>1. Γεωχημεία Πυριγενών </a:t>
            </a:r>
            <a:r>
              <a:rPr lang="el-GR" dirty="0" smtClean="0"/>
              <a:t>Πετρωμάτων</a:t>
            </a:r>
            <a:endParaRPr lang="el-G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2856"/>
            <a:ext cx="4668904" cy="36003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677" y="1417638"/>
            <a:ext cx="3262123" cy="2731442"/>
          </a:xfrm>
          <a:prstGeom prst="rect">
            <a:avLst/>
          </a:prstGeom>
        </p:spPr>
      </p:pic>
      <p:sp>
        <p:nvSpPr>
          <p:cNvPr id="4" name="Rectangle 3"/>
          <p:cNvSpPr/>
          <p:nvPr/>
        </p:nvSpPr>
        <p:spPr>
          <a:xfrm>
            <a:off x="5230416" y="4321359"/>
            <a:ext cx="3456384" cy="2031325"/>
          </a:xfrm>
          <a:prstGeom prst="rect">
            <a:avLst/>
          </a:prstGeom>
        </p:spPr>
        <p:txBody>
          <a:bodyPr wrap="square">
            <a:spAutoFit/>
          </a:bodyPr>
          <a:lstStyle/>
          <a:p>
            <a:r>
              <a:rPr lang="el-GR" b="1" dirty="0" smtClean="0">
                <a:latin typeface="Calibri" panose="020F0502020204030204" pitchFamily="34" charset="0"/>
              </a:rPr>
              <a:t>Ολιβίνης </a:t>
            </a:r>
            <a:r>
              <a:rPr lang="el-GR" dirty="0">
                <a:latin typeface="Calibri" panose="020F0502020204030204" pitchFamily="34" charset="0"/>
              </a:rPr>
              <a:t>- (</a:t>
            </a:r>
            <a:r>
              <a:rPr lang="en-US" dirty="0" err="1">
                <a:latin typeface="Calibri" panose="020F0502020204030204" pitchFamily="34" charset="0"/>
              </a:rPr>
              <a:t>Mg,Fe</a:t>
            </a:r>
            <a:r>
              <a:rPr lang="en-US" dirty="0">
                <a:latin typeface="Calibri" panose="020F0502020204030204" pitchFamily="34" charset="0"/>
              </a:rPr>
              <a:t>)</a:t>
            </a:r>
            <a:r>
              <a:rPr lang="en-US" sz="1050" dirty="0">
                <a:latin typeface="Calibri" panose="020F0502020204030204" pitchFamily="34" charset="0"/>
              </a:rPr>
              <a:t>2</a:t>
            </a:r>
            <a:r>
              <a:rPr lang="en-US" dirty="0">
                <a:latin typeface="Calibri" panose="020F0502020204030204" pitchFamily="34" charset="0"/>
              </a:rPr>
              <a:t>[SiO</a:t>
            </a:r>
            <a:r>
              <a:rPr lang="en-US" sz="1050" dirty="0">
                <a:latin typeface="Calibri" panose="020F0502020204030204" pitchFamily="34" charset="0"/>
              </a:rPr>
              <a:t>4</a:t>
            </a:r>
            <a:r>
              <a:rPr lang="en-US" dirty="0">
                <a:latin typeface="Calibri" panose="020F0502020204030204" pitchFamily="34" charset="0"/>
              </a:rPr>
              <a:t>] </a:t>
            </a:r>
          </a:p>
          <a:p>
            <a:r>
              <a:rPr lang="en-US" dirty="0">
                <a:latin typeface="Calibri" panose="020F0502020204030204" pitchFamily="34" charset="0"/>
              </a:rPr>
              <a:t>Mg</a:t>
            </a:r>
            <a:r>
              <a:rPr lang="en-US" sz="1050" dirty="0">
                <a:latin typeface="Calibri" panose="020F0502020204030204" pitchFamily="34" charset="0"/>
              </a:rPr>
              <a:t>2</a:t>
            </a:r>
            <a:r>
              <a:rPr lang="en-US" dirty="0">
                <a:latin typeface="Calibri" panose="020F0502020204030204" pitchFamily="34" charset="0"/>
              </a:rPr>
              <a:t>SiO</a:t>
            </a:r>
            <a:r>
              <a:rPr lang="en-US" sz="1050" dirty="0">
                <a:latin typeface="Calibri" panose="020F0502020204030204" pitchFamily="34" charset="0"/>
              </a:rPr>
              <a:t>4 </a:t>
            </a:r>
            <a:r>
              <a:rPr lang="en-US" dirty="0">
                <a:latin typeface="Calibri" panose="020F0502020204030204" pitchFamily="34" charset="0"/>
              </a:rPr>
              <a:t>– </a:t>
            </a:r>
            <a:r>
              <a:rPr lang="el-GR" dirty="0">
                <a:latin typeface="Calibri" panose="020F0502020204030204" pitchFamily="34" charset="0"/>
              </a:rPr>
              <a:t>Φοστερίτης </a:t>
            </a:r>
          </a:p>
          <a:p>
            <a:r>
              <a:rPr lang="en-US" dirty="0">
                <a:latin typeface="Calibri" panose="020F0502020204030204" pitchFamily="34" charset="0"/>
              </a:rPr>
              <a:t>Fe</a:t>
            </a:r>
            <a:r>
              <a:rPr lang="en-US" sz="1050" dirty="0">
                <a:latin typeface="Calibri" panose="020F0502020204030204" pitchFamily="34" charset="0"/>
              </a:rPr>
              <a:t>2</a:t>
            </a:r>
            <a:r>
              <a:rPr lang="en-US" dirty="0">
                <a:latin typeface="Calibri" panose="020F0502020204030204" pitchFamily="34" charset="0"/>
              </a:rPr>
              <a:t>SiO</a:t>
            </a:r>
            <a:r>
              <a:rPr lang="en-US" sz="1050" dirty="0">
                <a:latin typeface="Calibri" panose="020F0502020204030204" pitchFamily="34" charset="0"/>
              </a:rPr>
              <a:t>4 </a:t>
            </a:r>
            <a:r>
              <a:rPr lang="en-US" dirty="0">
                <a:latin typeface="Calibri" panose="020F0502020204030204" pitchFamily="34" charset="0"/>
              </a:rPr>
              <a:t>– </a:t>
            </a:r>
            <a:r>
              <a:rPr lang="el-GR" dirty="0">
                <a:latin typeface="Calibri" panose="020F0502020204030204" pitchFamily="34" charset="0"/>
              </a:rPr>
              <a:t>Φαϋαλίτης </a:t>
            </a:r>
            <a:endParaRPr lang="en-US" dirty="0" smtClean="0">
              <a:latin typeface="Calibri" panose="020F0502020204030204" pitchFamily="34" charset="0"/>
            </a:endParaRPr>
          </a:p>
          <a:p>
            <a:endParaRPr lang="el-GR" dirty="0">
              <a:latin typeface="Calibri" panose="020F0502020204030204" pitchFamily="34" charset="0"/>
            </a:endParaRPr>
          </a:p>
          <a:p>
            <a:r>
              <a:rPr lang="el-GR" b="1" dirty="0">
                <a:latin typeface="Calibri" panose="020F0502020204030204" pitchFamily="34" charset="0"/>
              </a:rPr>
              <a:t>Κλινοπυρόξενος </a:t>
            </a:r>
            <a:r>
              <a:rPr lang="el-GR" dirty="0">
                <a:latin typeface="Calibri" panose="020F0502020204030204" pitchFamily="34" charset="0"/>
              </a:rPr>
              <a:t>- </a:t>
            </a:r>
            <a:r>
              <a:rPr lang="en-US" dirty="0">
                <a:latin typeface="Calibri" panose="020F0502020204030204" pitchFamily="34" charset="0"/>
              </a:rPr>
              <a:t>Ca(</a:t>
            </a:r>
            <a:r>
              <a:rPr lang="en-US" dirty="0" err="1">
                <a:latin typeface="Calibri" panose="020F0502020204030204" pitchFamily="34" charset="0"/>
              </a:rPr>
              <a:t>Mg,Fe</a:t>
            </a:r>
            <a:r>
              <a:rPr lang="en-US" dirty="0">
                <a:latin typeface="Calibri" panose="020F0502020204030204" pitchFamily="34" charset="0"/>
              </a:rPr>
              <a:t>)[Si</a:t>
            </a:r>
            <a:r>
              <a:rPr lang="en-US" sz="1050" dirty="0">
                <a:latin typeface="Calibri" panose="020F0502020204030204" pitchFamily="34" charset="0"/>
              </a:rPr>
              <a:t>2</a:t>
            </a:r>
            <a:r>
              <a:rPr lang="en-US" dirty="0">
                <a:latin typeface="Calibri" panose="020F0502020204030204" pitchFamily="34" charset="0"/>
              </a:rPr>
              <a:t>O</a:t>
            </a:r>
            <a:r>
              <a:rPr lang="en-US" sz="1050" dirty="0">
                <a:latin typeface="Calibri" panose="020F0502020204030204" pitchFamily="34" charset="0"/>
              </a:rPr>
              <a:t>6</a:t>
            </a:r>
            <a:r>
              <a:rPr lang="en-US" dirty="0">
                <a:latin typeface="Calibri" panose="020F0502020204030204" pitchFamily="34" charset="0"/>
              </a:rPr>
              <a:t>] </a:t>
            </a:r>
          </a:p>
          <a:p>
            <a:r>
              <a:rPr lang="en-US" dirty="0">
                <a:latin typeface="Calibri" panose="020F0502020204030204" pitchFamily="34" charset="0"/>
              </a:rPr>
              <a:t>CaMgSi</a:t>
            </a:r>
            <a:r>
              <a:rPr lang="en-US" sz="1050" dirty="0">
                <a:latin typeface="Calibri" panose="020F0502020204030204" pitchFamily="34" charset="0"/>
              </a:rPr>
              <a:t>2</a:t>
            </a:r>
            <a:r>
              <a:rPr lang="en-US" dirty="0">
                <a:latin typeface="Calibri" panose="020F0502020204030204" pitchFamily="34" charset="0"/>
              </a:rPr>
              <a:t>O</a:t>
            </a:r>
            <a:r>
              <a:rPr lang="en-US" sz="1050" dirty="0">
                <a:latin typeface="Calibri" panose="020F0502020204030204" pitchFamily="34" charset="0"/>
              </a:rPr>
              <a:t>6</a:t>
            </a:r>
            <a:r>
              <a:rPr lang="en-US" dirty="0">
                <a:latin typeface="Calibri" panose="020F0502020204030204" pitchFamily="34" charset="0"/>
              </a:rPr>
              <a:t>– </a:t>
            </a:r>
            <a:r>
              <a:rPr lang="el-GR" dirty="0">
                <a:latin typeface="Calibri" panose="020F0502020204030204" pitchFamily="34" charset="0"/>
              </a:rPr>
              <a:t>Διοψίδιος </a:t>
            </a:r>
          </a:p>
          <a:p>
            <a:r>
              <a:rPr lang="en-US" dirty="0">
                <a:latin typeface="Calibri" panose="020F0502020204030204" pitchFamily="34" charset="0"/>
              </a:rPr>
              <a:t>CaFeSi</a:t>
            </a:r>
            <a:r>
              <a:rPr lang="en-US" sz="1050" dirty="0">
                <a:latin typeface="Calibri" panose="020F0502020204030204" pitchFamily="34" charset="0"/>
              </a:rPr>
              <a:t>2</a:t>
            </a:r>
            <a:r>
              <a:rPr lang="en-US" dirty="0">
                <a:latin typeface="Calibri" panose="020F0502020204030204" pitchFamily="34" charset="0"/>
              </a:rPr>
              <a:t>O</a:t>
            </a:r>
            <a:r>
              <a:rPr lang="en-US" sz="1050" dirty="0">
                <a:latin typeface="Calibri" panose="020F0502020204030204" pitchFamily="34" charset="0"/>
              </a:rPr>
              <a:t>6</a:t>
            </a:r>
            <a:r>
              <a:rPr lang="en-US" dirty="0">
                <a:latin typeface="Calibri" panose="020F0502020204030204" pitchFamily="34" charset="0"/>
              </a:rPr>
              <a:t>– </a:t>
            </a:r>
            <a:r>
              <a:rPr lang="el-GR" dirty="0">
                <a:latin typeface="Calibri" panose="020F0502020204030204" pitchFamily="34" charset="0"/>
              </a:rPr>
              <a:t>Εδενβεργίτης </a:t>
            </a:r>
            <a:endParaRPr lang="en-US" dirty="0"/>
          </a:p>
        </p:txBody>
      </p:sp>
      <p:sp>
        <p:nvSpPr>
          <p:cNvPr id="6" name="TextBox 5"/>
          <p:cNvSpPr txBox="1"/>
          <p:nvPr/>
        </p:nvSpPr>
        <p:spPr>
          <a:xfrm>
            <a:off x="2627784" y="5715415"/>
            <a:ext cx="453485" cy="360040"/>
          </a:xfrm>
          <a:prstGeom prst="rect">
            <a:avLst/>
          </a:prstGeom>
        </p:spPr>
        <p:txBody>
          <a:bodyPr vert="horz" wrap="square" lIns="91440" tIns="45720" rIns="91440" bIns="45720" rtlCol="0" anchor="ctr">
            <a:normAutofit/>
          </a:bodyPr>
          <a:lstStyle/>
          <a:p>
            <a:r>
              <a:rPr lang="en-US" sz="1600" dirty="0" smtClean="0"/>
              <a:t>1</a:t>
            </a:r>
            <a:r>
              <a:rPr lang="el-GR" sz="1600" dirty="0" smtClean="0"/>
              <a:t>5</a:t>
            </a:r>
            <a:endParaRPr lang="en-US" sz="1600" dirty="0" smtClean="0"/>
          </a:p>
        </p:txBody>
      </p:sp>
      <p:sp>
        <p:nvSpPr>
          <p:cNvPr id="7" name="TextBox 6"/>
          <p:cNvSpPr txBox="1"/>
          <p:nvPr/>
        </p:nvSpPr>
        <p:spPr>
          <a:xfrm>
            <a:off x="8233315" y="3961319"/>
            <a:ext cx="453485" cy="360040"/>
          </a:xfrm>
          <a:prstGeom prst="rect">
            <a:avLst/>
          </a:prstGeom>
        </p:spPr>
        <p:txBody>
          <a:bodyPr vert="horz" wrap="square" lIns="91440" tIns="45720" rIns="91440" bIns="45720" rtlCol="0" anchor="ctr">
            <a:normAutofit/>
          </a:bodyPr>
          <a:lstStyle/>
          <a:p>
            <a:r>
              <a:rPr lang="en-US" sz="1600" dirty="0" smtClean="0"/>
              <a:t>1</a:t>
            </a:r>
            <a:r>
              <a:rPr lang="el-GR" sz="1600" dirty="0" smtClean="0"/>
              <a:t>6</a:t>
            </a:r>
            <a:endParaRPr lang="en-US" sz="1600" dirty="0" smtClean="0"/>
          </a:p>
        </p:txBody>
      </p:sp>
    </p:spTree>
    <p:extLst>
      <p:ext uri="{BB962C8B-B14F-4D97-AF65-F5344CB8AC3E}">
        <p14:creationId xmlns:p14="http://schemas.microsoft.com/office/powerpoint/2010/main" val="3080651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b="1" dirty="0" smtClean="0"/>
              <a:t>Γένεση </a:t>
            </a:r>
            <a:r>
              <a:rPr lang="el-GR" b="1" dirty="0"/>
              <a:t>μαγμάτων &amp; τεκτονικό περιβάλλον </a:t>
            </a:r>
            <a:r>
              <a:rPr lang="el-GR" dirty="0"/>
              <a:t>(ανασκόπηση στις γνώσεις Πετρολογίας Πυριγενών) </a:t>
            </a:r>
          </a:p>
          <a:p>
            <a:r>
              <a:rPr lang="el-GR" b="1" dirty="0" smtClean="0"/>
              <a:t>Συντελεστής </a:t>
            </a:r>
            <a:r>
              <a:rPr lang="el-GR" b="1" dirty="0"/>
              <a:t>Κατανομής </a:t>
            </a:r>
            <a:r>
              <a:rPr lang="el-GR" dirty="0"/>
              <a:t>ιχνοστοιχείου μεταξύ στερεού – τήγματος </a:t>
            </a:r>
          </a:p>
          <a:p>
            <a:r>
              <a:rPr lang="el-GR" b="1" dirty="0" smtClean="0"/>
              <a:t>Ιοντικές </a:t>
            </a:r>
            <a:r>
              <a:rPr lang="el-GR" b="1" dirty="0"/>
              <a:t>υποκαταστάσεις </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a:t>1. Γεωχημεία Πυριγενών </a:t>
            </a:r>
            <a:r>
              <a:rPr lang="el-GR" dirty="0" smtClean="0"/>
              <a:t>Πετρωμάτων</a:t>
            </a:r>
            <a:endParaRPr lang="el-GR" dirty="0"/>
          </a:p>
        </p:txBody>
      </p:sp>
      <p:sp>
        <p:nvSpPr>
          <p:cNvPr id="5" name="Rectangle 4"/>
          <p:cNvSpPr/>
          <p:nvPr/>
        </p:nvSpPr>
        <p:spPr>
          <a:xfrm>
            <a:off x="457200" y="1417638"/>
            <a:ext cx="8229600" cy="1200329"/>
          </a:xfrm>
          <a:prstGeom prst="rect">
            <a:avLst/>
          </a:prstGeom>
        </p:spPr>
        <p:txBody>
          <a:bodyPr wrap="square">
            <a:spAutoFit/>
          </a:bodyPr>
          <a:lstStyle/>
          <a:p>
            <a:pPr marL="285750" indent="-285750">
              <a:buFont typeface="Arial" panose="020B0604020202020204" pitchFamily="34" charset="0"/>
              <a:buChar char="•"/>
            </a:pPr>
            <a:r>
              <a:rPr lang="el-GR" dirty="0" smtClean="0">
                <a:latin typeface="Calibri" panose="020F0502020204030204" pitchFamily="34" charset="0"/>
              </a:rPr>
              <a:t>Μεταβολή </a:t>
            </a:r>
            <a:r>
              <a:rPr lang="el-GR" dirty="0">
                <a:latin typeface="Calibri" panose="020F0502020204030204" pitchFamily="34" charset="0"/>
              </a:rPr>
              <a:t>σύστασης του βασαλτικού μάγματος ως συνάρτηση της Θερμοκρασίας (Τ) και της συγκέντρωσης σε SiO</a:t>
            </a:r>
            <a:r>
              <a:rPr lang="el-GR" sz="1100" dirty="0">
                <a:latin typeface="Calibri" panose="020F0502020204030204" pitchFamily="34" charset="0"/>
              </a:rPr>
              <a:t>2 </a:t>
            </a:r>
            <a:r>
              <a:rPr lang="el-GR" dirty="0">
                <a:latin typeface="Calibri" panose="020F0502020204030204" pitchFamily="34" charset="0"/>
              </a:rPr>
              <a:t>και MgO (% κβ</a:t>
            </a:r>
            <a:r>
              <a:rPr lang="el-GR" dirty="0" smtClean="0">
                <a:latin typeface="Calibri" panose="020F0502020204030204" pitchFamily="34" charset="0"/>
              </a:rPr>
              <a:t>)</a:t>
            </a:r>
            <a:r>
              <a:rPr lang="en-US" dirty="0" smtClean="0">
                <a:latin typeface="Calibri" panose="020F0502020204030204" pitchFamily="34" charset="0"/>
              </a:rPr>
              <a:t>.</a:t>
            </a:r>
          </a:p>
          <a:p>
            <a:pPr marL="285750" indent="-285750">
              <a:buFont typeface="Arial" panose="020B0604020202020204" pitchFamily="34" charset="0"/>
              <a:buChar char="•"/>
            </a:pPr>
            <a:endParaRPr lang="el-GR" dirty="0">
              <a:latin typeface="Calibri" panose="020F0502020204030204" pitchFamily="34" charset="0"/>
            </a:endParaRPr>
          </a:p>
          <a:p>
            <a:pPr marL="285750" indent="-285750">
              <a:buFont typeface="Arial" panose="020B0604020202020204" pitchFamily="34" charset="0"/>
              <a:buChar char="•"/>
            </a:pPr>
            <a:r>
              <a:rPr lang="el-GR" dirty="0" smtClean="0">
                <a:latin typeface="Calibri" panose="020F0502020204030204" pitchFamily="34" charset="0"/>
              </a:rPr>
              <a:t>Μαγματική </a:t>
            </a:r>
            <a:r>
              <a:rPr lang="el-GR" dirty="0">
                <a:latin typeface="Calibri" panose="020F0502020204030204" pitchFamily="34" charset="0"/>
              </a:rPr>
              <a:t>διεργασία: κλασματική </a:t>
            </a:r>
            <a:r>
              <a:rPr lang="el-GR" dirty="0" smtClean="0">
                <a:latin typeface="Calibri" panose="020F0502020204030204" pitchFamily="34" charset="0"/>
              </a:rPr>
              <a:t>κρυστάλλωση</a:t>
            </a:r>
            <a:r>
              <a:rPr lang="el-GR" dirty="0" smtClean="0">
                <a:latin typeface="Wingdings" panose="05000000000000000000" pitchFamily="2" charset="2"/>
              </a:rPr>
              <a:t></a:t>
            </a:r>
            <a:r>
              <a:rPr lang="el-GR" dirty="0" smtClean="0">
                <a:latin typeface="Calibri" panose="020F0502020204030204" pitchFamily="34" charset="0"/>
              </a:rPr>
              <a:t>μερική </a:t>
            </a:r>
            <a:r>
              <a:rPr lang="el-GR" dirty="0">
                <a:latin typeface="Calibri" panose="020F0502020204030204" pitchFamily="34" charset="0"/>
              </a:rPr>
              <a:t>τήξη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17966"/>
            <a:ext cx="4693473" cy="3619345"/>
          </a:xfrm>
          <a:prstGeom prst="rect">
            <a:avLst/>
          </a:prstGeom>
        </p:spPr>
      </p:pic>
      <p:sp>
        <p:nvSpPr>
          <p:cNvPr id="7" name="Rectangle 6"/>
          <p:cNvSpPr/>
          <p:nvPr/>
        </p:nvSpPr>
        <p:spPr>
          <a:xfrm>
            <a:off x="5950496" y="3212976"/>
            <a:ext cx="2736304" cy="923330"/>
          </a:xfrm>
          <a:prstGeom prst="rect">
            <a:avLst/>
          </a:prstGeom>
        </p:spPr>
        <p:txBody>
          <a:bodyPr wrap="square">
            <a:spAutoFit/>
          </a:bodyPr>
          <a:lstStyle/>
          <a:p>
            <a:r>
              <a:rPr lang="el-GR" dirty="0" smtClean="0">
                <a:latin typeface="Calibri" panose="020F0502020204030204" pitchFamily="34" charset="0"/>
              </a:rPr>
              <a:t>αλλαγή </a:t>
            </a:r>
            <a:r>
              <a:rPr lang="el-GR" dirty="0">
                <a:latin typeface="Calibri" panose="020F0502020204030204" pitchFamily="34" charset="0"/>
              </a:rPr>
              <a:t>κλίσης γραμμής </a:t>
            </a:r>
            <a:r>
              <a:rPr lang="el-GR" dirty="0">
                <a:latin typeface="Wingdings" panose="05000000000000000000" pitchFamily="2" charset="2"/>
              </a:rPr>
              <a:t> </a:t>
            </a:r>
            <a:endParaRPr lang="en-US" dirty="0" smtClean="0">
              <a:latin typeface="Wingdings" panose="05000000000000000000" pitchFamily="2" charset="2"/>
            </a:endParaRPr>
          </a:p>
          <a:p>
            <a:r>
              <a:rPr lang="el-GR" dirty="0" smtClean="0">
                <a:latin typeface="Calibri" panose="020F0502020204030204" pitchFamily="34" charset="0"/>
              </a:rPr>
              <a:t>ένδειξη </a:t>
            </a:r>
            <a:r>
              <a:rPr lang="el-GR" dirty="0">
                <a:latin typeface="Calibri" panose="020F0502020204030204" pitchFamily="34" charset="0"/>
              </a:rPr>
              <a:t>εμφάνισης ή </a:t>
            </a:r>
            <a:endParaRPr lang="en-US" dirty="0" smtClean="0">
              <a:latin typeface="Calibri" panose="020F0502020204030204" pitchFamily="34" charset="0"/>
            </a:endParaRPr>
          </a:p>
          <a:p>
            <a:r>
              <a:rPr lang="el-GR" dirty="0" smtClean="0">
                <a:latin typeface="Calibri" panose="020F0502020204030204" pitchFamily="34" charset="0"/>
              </a:rPr>
              <a:t>εξαφάνισης </a:t>
            </a:r>
            <a:r>
              <a:rPr lang="el-GR" dirty="0">
                <a:latin typeface="Calibri" panose="020F0502020204030204" pitchFamily="34" charset="0"/>
              </a:rPr>
              <a:t>ορυκτών </a:t>
            </a:r>
          </a:p>
        </p:txBody>
      </p:sp>
      <p:cxnSp>
        <p:nvCxnSpPr>
          <p:cNvPr id="10" name="Straight Arrow Connector 9"/>
          <p:cNvCxnSpPr/>
          <p:nvPr/>
        </p:nvCxnSpPr>
        <p:spPr>
          <a:xfrm flipH="1">
            <a:off x="4860032" y="3429000"/>
            <a:ext cx="1090464"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60032" y="3638637"/>
            <a:ext cx="1049288" cy="294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716016" y="3811090"/>
            <a:ext cx="1193304" cy="1274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86832" y="6039453"/>
            <a:ext cx="453485" cy="360040"/>
          </a:xfrm>
          <a:prstGeom prst="rect">
            <a:avLst/>
          </a:prstGeom>
        </p:spPr>
        <p:txBody>
          <a:bodyPr vert="horz" wrap="square" lIns="91440" tIns="45720" rIns="91440" bIns="45720" rtlCol="0" anchor="ctr">
            <a:normAutofit/>
          </a:bodyPr>
          <a:lstStyle/>
          <a:p>
            <a:r>
              <a:rPr lang="en-US" sz="1600" dirty="0" smtClean="0"/>
              <a:t>1</a:t>
            </a:r>
            <a:r>
              <a:rPr lang="el-GR" sz="1600" dirty="0" smtClean="0"/>
              <a:t>7</a:t>
            </a:r>
            <a:endParaRPr lang="en-US" sz="1600" dirty="0" smtClean="0"/>
          </a:p>
        </p:txBody>
      </p:sp>
    </p:spTree>
    <p:extLst>
      <p:ext uri="{BB962C8B-B14F-4D97-AF65-F5344CB8AC3E}">
        <p14:creationId xmlns:p14="http://schemas.microsoft.com/office/powerpoint/2010/main" val="4067745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1. Γεωχημεία Πυριγενών Πετρωμάτων</a:t>
            </a:r>
          </a:p>
        </p:txBody>
      </p:sp>
      <p:sp>
        <p:nvSpPr>
          <p:cNvPr id="5" name="Θέση περιεχομένου 4"/>
          <p:cNvSpPr>
            <a:spLocks noGrp="1"/>
          </p:cNvSpPr>
          <p:nvPr>
            <p:ph idx="1"/>
          </p:nvPr>
        </p:nvSpPr>
        <p:spPr/>
        <p:txBody>
          <a:bodyPr>
            <a:noAutofit/>
          </a:bodyPr>
          <a:lstStyle/>
          <a:p>
            <a:pPr marL="0" indent="0">
              <a:buNone/>
            </a:pPr>
            <a:r>
              <a:rPr lang="el-GR" sz="2800" b="1" dirty="0" smtClean="0">
                <a:solidFill>
                  <a:srgbClr val="C00000"/>
                </a:solidFill>
              </a:rPr>
              <a:t>Ιχνοστοιχεία </a:t>
            </a:r>
            <a:endParaRPr lang="en-US" sz="2800" dirty="0" smtClean="0">
              <a:solidFill>
                <a:srgbClr val="C00000"/>
              </a:solidFill>
            </a:endParaRPr>
          </a:p>
          <a:p>
            <a:r>
              <a:rPr lang="el-GR" sz="2200" dirty="0" smtClean="0"/>
              <a:t>Ιχνοστοιχεία</a:t>
            </a:r>
            <a:r>
              <a:rPr lang="el-GR" sz="2200" dirty="0"/>
              <a:t>: συγκέντρωση &lt; 0.1% κβ </a:t>
            </a:r>
            <a:r>
              <a:rPr lang="en-US" sz="2200" dirty="0" smtClean="0">
                <a:sym typeface="Wingdings" panose="05000000000000000000" pitchFamily="2" charset="2"/>
              </a:rPr>
              <a:t></a:t>
            </a:r>
            <a:endParaRPr lang="el-GR" sz="2200" dirty="0"/>
          </a:p>
          <a:p>
            <a:r>
              <a:rPr lang="el-GR" sz="2200" dirty="0" smtClean="0"/>
              <a:t>συνήθως </a:t>
            </a:r>
            <a:r>
              <a:rPr lang="el-GR" sz="2200" dirty="0"/>
              <a:t>η συγκέντρωση των ιχνοστοιχείων αναφέρεται σε μονάδες </a:t>
            </a:r>
            <a:r>
              <a:rPr lang="el-GR" sz="2200" i="1" dirty="0"/>
              <a:t>ppm </a:t>
            </a:r>
            <a:r>
              <a:rPr lang="el-GR" sz="2200" dirty="0"/>
              <a:t>(parts per million) ή μονάδες </a:t>
            </a:r>
            <a:r>
              <a:rPr lang="el-GR" sz="2200" i="1" dirty="0"/>
              <a:t>ppb </a:t>
            </a:r>
            <a:r>
              <a:rPr lang="el-GR" sz="2200" dirty="0"/>
              <a:t>(parts per billion) </a:t>
            </a:r>
          </a:p>
          <a:p>
            <a:r>
              <a:rPr lang="el-GR" sz="2200" dirty="0" smtClean="0"/>
              <a:t>Παρέχουν </a:t>
            </a:r>
            <a:r>
              <a:rPr lang="el-GR" sz="2200" dirty="0"/>
              <a:t>πληροφορίες (</a:t>
            </a:r>
            <a:r>
              <a:rPr lang="el-GR" sz="2200" dirty="0">
                <a:solidFill>
                  <a:srgbClr val="5075BC"/>
                </a:solidFill>
              </a:rPr>
              <a:t>ιχνηλάτες</a:t>
            </a:r>
            <a:r>
              <a:rPr lang="el-GR" sz="2200" dirty="0"/>
              <a:t>) για τη σύσταση του μανδύα </a:t>
            </a:r>
          </a:p>
          <a:p>
            <a:r>
              <a:rPr lang="el-GR" sz="2200" dirty="0" smtClean="0"/>
              <a:t>Παρέχουν </a:t>
            </a:r>
            <a:r>
              <a:rPr lang="el-GR" sz="2200" dirty="0"/>
              <a:t>πληροφορίες (ιχνηλάτες) για την προέλευση των μαγμάτων &amp; πυριγενών πετρωμάτων (μανδύα ή φλοιό ?) </a:t>
            </a:r>
          </a:p>
          <a:p>
            <a:r>
              <a:rPr lang="el-GR" sz="2200" dirty="0" smtClean="0"/>
              <a:t>Παρέχουν </a:t>
            </a:r>
            <a:r>
              <a:rPr lang="el-GR" sz="2200" dirty="0"/>
              <a:t>πληροφορίες για τις </a:t>
            </a:r>
            <a:r>
              <a:rPr lang="el-GR" sz="2200" dirty="0">
                <a:solidFill>
                  <a:srgbClr val="00B050"/>
                </a:solidFill>
              </a:rPr>
              <a:t>μαγματικές διεργασίες</a:t>
            </a:r>
            <a:r>
              <a:rPr lang="el-GR" sz="2200" dirty="0"/>
              <a:t> και τις συνθήκες </a:t>
            </a:r>
            <a:r>
              <a:rPr lang="el-GR" sz="2200" dirty="0">
                <a:solidFill>
                  <a:srgbClr val="C00000"/>
                </a:solidFill>
              </a:rPr>
              <a:t>τήξης</a:t>
            </a:r>
            <a:r>
              <a:rPr lang="el-GR" sz="2200" dirty="0"/>
              <a:t> και </a:t>
            </a:r>
            <a:r>
              <a:rPr lang="el-GR" sz="2200" dirty="0">
                <a:solidFill>
                  <a:srgbClr val="5075BC"/>
                </a:solidFill>
              </a:rPr>
              <a:t>κρυστάλλωσης</a:t>
            </a:r>
            <a:r>
              <a:rPr lang="el-GR" sz="2200" dirty="0"/>
              <a:t>. </a:t>
            </a:r>
          </a:p>
        </p:txBody>
      </p:sp>
    </p:spTree>
    <p:extLst>
      <p:ext uri="{BB962C8B-B14F-4D97-AF65-F5344CB8AC3E}">
        <p14:creationId xmlns:p14="http://schemas.microsoft.com/office/powerpoint/2010/main" val="1229270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Ιχνοστοιχεία</a:t>
            </a:r>
            <a:endParaRPr lang="el-GR" dirty="0"/>
          </a:p>
        </p:txBody>
      </p:sp>
      <p:sp>
        <p:nvSpPr>
          <p:cNvPr id="5" name="Θέση περιεχομένου 4"/>
          <p:cNvSpPr>
            <a:spLocks noGrp="1"/>
          </p:cNvSpPr>
          <p:nvPr>
            <p:ph idx="1"/>
          </p:nvPr>
        </p:nvSpPr>
        <p:spPr/>
        <p:txBody>
          <a:bodyPr>
            <a:noAutofit/>
          </a:bodyPr>
          <a:lstStyle/>
          <a:p>
            <a:r>
              <a:rPr lang="el-GR" sz="2200" dirty="0" smtClean="0"/>
              <a:t>Συνήθως </a:t>
            </a:r>
            <a:r>
              <a:rPr lang="el-GR" sz="2200" dirty="0"/>
              <a:t>δεν αποτελούν κύρια δομικά συστατικά των κοινών πετρογενετικών ορυκτών (δεν συμμετέχουν στον χημικό τύπο του ορυκτού). </a:t>
            </a:r>
          </a:p>
          <a:p>
            <a:r>
              <a:rPr lang="el-GR" sz="2200" dirty="0" smtClean="0"/>
              <a:t>Συμμετέχουν </a:t>
            </a:r>
            <a:r>
              <a:rPr lang="el-GR" sz="2200" dirty="0"/>
              <a:t>στα ορυκτά ως «προσμίξεις» (“contaminants”). Υποκαθιστούν κάποιο κύριο στοιχείο στην κρυσταλλική δομή του ορυκτού. Αυτό συμβαίνει όταν είναι συμβατές οι εξής παράμετροι: </a:t>
            </a:r>
          </a:p>
          <a:p>
            <a:pPr lvl="1"/>
            <a:r>
              <a:rPr lang="el-GR" sz="1800" dirty="0" smtClean="0">
                <a:solidFill>
                  <a:srgbClr val="00B050"/>
                </a:solidFill>
              </a:rPr>
              <a:t>Ιοντική </a:t>
            </a:r>
            <a:r>
              <a:rPr lang="el-GR" sz="1800" dirty="0">
                <a:solidFill>
                  <a:srgbClr val="00B050"/>
                </a:solidFill>
              </a:rPr>
              <a:t>ακτίνα </a:t>
            </a:r>
          </a:p>
          <a:p>
            <a:pPr lvl="1"/>
            <a:r>
              <a:rPr lang="el-GR" sz="1800" dirty="0" smtClean="0">
                <a:solidFill>
                  <a:srgbClr val="C00000"/>
                </a:solidFill>
              </a:rPr>
              <a:t>Ιοντικό </a:t>
            </a:r>
            <a:r>
              <a:rPr lang="el-GR" sz="1800" dirty="0">
                <a:solidFill>
                  <a:srgbClr val="C00000"/>
                </a:solidFill>
              </a:rPr>
              <a:t>φορτίο </a:t>
            </a:r>
          </a:p>
          <a:p>
            <a:pPr lvl="1"/>
            <a:r>
              <a:rPr lang="el-GR" sz="1800" dirty="0" smtClean="0">
                <a:solidFill>
                  <a:schemeClr val="tx2"/>
                </a:solidFill>
              </a:rPr>
              <a:t>Ηλεκτραρνητικότητα </a:t>
            </a:r>
            <a:endParaRPr lang="el-GR" sz="1800" dirty="0">
              <a:solidFill>
                <a:schemeClr val="tx2"/>
              </a:solidFill>
            </a:endParaRPr>
          </a:p>
          <a:p>
            <a:pPr lvl="1"/>
            <a:r>
              <a:rPr lang="el-GR" sz="1800" dirty="0" smtClean="0"/>
              <a:t>Ενέργεια </a:t>
            </a:r>
            <a:r>
              <a:rPr lang="el-GR" sz="1800" dirty="0"/>
              <a:t>δεσμού της συγκεκριμένης θέσης στη κυψελίδας (lattice energy of substitution site</a:t>
            </a:r>
            <a:r>
              <a:rPr lang="el-GR" sz="1800" dirty="0" smtClean="0"/>
              <a:t>)</a:t>
            </a:r>
            <a:endParaRPr lang="el-GR" sz="1800" dirty="0"/>
          </a:p>
        </p:txBody>
      </p:sp>
    </p:spTree>
    <p:extLst>
      <p:ext uri="{BB962C8B-B14F-4D97-AF65-F5344CB8AC3E}">
        <p14:creationId xmlns:p14="http://schemas.microsoft.com/office/powerpoint/2010/main" val="741707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a:t>
            </a:r>
            <a:r>
              <a:rPr lang="el-GR" dirty="0"/>
              <a:t>Κανόνες του </a:t>
            </a:r>
            <a:r>
              <a:rPr lang="en-US" dirty="0"/>
              <a:t>GOLDSMITH</a:t>
            </a:r>
            <a:r>
              <a:rPr lang="en-US"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smtClean="0"/>
              <a:t>Κανόνες </a:t>
            </a:r>
            <a:r>
              <a:rPr lang="el-GR" sz="2800" dirty="0"/>
              <a:t>που διέπουν τις υποκαταστάσεις των ιόντων (ιχνοστοιχείων) στo σύστημα ορυκτό – τήγμα (πυριγενή πετρώματα), είναι οι εξής: </a:t>
            </a:r>
            <a:endParaRPr lang="el-GR" sz="2800" dirty="0" smtClean="0"/>
          </a:p>
          <a:p>
            <a:pPr marL="0" indent="0">
              <a:buNone/>
            </a:pPr>
            <a:r>
              <a:rPr lang="en-US" sz="2800" dirty="0" smtClean="0">
                <a:solidFill>
                  <a:srgbClr val="C00000"/>
                </a:solidFill>
              </a:rPr>
              <a:t>1. </a:t>
            </a:r>
            <a:r>
              <a:rPr lang="el-GR" sz="2800" dirty="0" smtClean="0">
                <a:solidFill>
                  <a:srgbClr val="C00000"/>
                </a:solidFill>
              </a:rPr>
              <a:t>Ιοντική Ακτίνα (r)</a:t>
            </a:r>
            <a:r>
              <a:rPr lang="en-US" sz="2800" dirty="0"/>
              <a:t>:</a:t>
            </a:r>
            <a:r>
              <a:rPr lang="en-US" sz="2800" dirty="0" smtClean="0">
                <a:solidFill>
                  <a:srgbClr val="C00000"/>
                </a:solidFill>
              </a:rPr>
              <a:t> </a:t>
            </a:r>
            <a:r>
              <a:rPr lang="el-GR" sz="2800" dirty="0" smtClean="0"/>
              <a:t>Οι </a:t>
            </a:r>
            <a:r>
              <a:rPr lang="el-GR" sz="2800" b="1" dirty="0" smtClean="0"/>
              <a:t>ακτίνες των δύο ιόντων </a:t>
            </a:r>
            <a:r>
              <a:rPr lang="el-GR" sz="2800" dirty="0" smtClean="0"/>
              <a:t>να διαφέρουν &lt; 15% </a:t>
            </a:r>
          </a:p>
          <a:p>
            <a:pPr marL="0" indent="0">
              <a:buNone/>
            </a:pPr>
            <a:r>
              <a:rPr lang="en-US" sz="2800" dirty="0" smtClean="0">
                <a:solidFill>
                  <a:srgbClr val="C00000"/>
                </a:solidFill>
              </a:rPr>
              <a:t>2. </a:t>
            </a:r>
            <a:r>
              <a:rPr lang="el-GR" sz="2800" dirty="0" smtClean="0">
                <a:solidFill>
                  <a:srgbClr val="C00000"/>
                </a:solidFill>
              </a:rPr>
              <a:t>Φορτίο </a:t>
            </a:r>
            <a:r>
              <a:rPr lang="el-GR" sz="2800" dirty="0">
                <a:solidFill>
                  <a:srgbClr val="C00000"/>
                </a:solidFill>
              </a:rPr>
              <a:t>(z)</a:t>
            </a:r>
            <a:r>
              <a:rPr lang="el-GR" sz="2800" dirty="0"/>
              <a:t>: η </a:t>
            </a:r>
            <a:r>
              <a:rPr lang="el-GR" sz="2800" b="1" dirty="0"/>
              <a:t>διαφορά σθένους </a:t>
            </a:r>
            <a:r>
              <a:rPr lang="el-GR" sz="2800" dirty="0"/>
              <a:t>να μην είναι μεγαλύτερη από </a:t>
            </a:r>
            <a:r>
              <a:rPr lang="el-GR" sz="2800" b="1" dirty="0"/>
              <a:t>1 </a:t>
            </a:r>
            <a:r>
              <a:rPr lang="el-GR" sz="2800" dirty="0"/>
              <a:t>και με την προϋπόθεση ότι διατηρείται η ουδετερότητα φορτίου στο ορυκτό. </a:t>
            </a:r>
            <a:endParaRPr lang="en-US" sz="2800" dirty="0"/>
          </a:p>
          <a:p>
            <a:pPr marL="0" indent="0">
              <a:buNone/>
            </a:pPr>
            <a:r>
              <a:rPr lang="el-GR" sz="2800" dirty="0"/>
              <a:t>Μεταξύ δύο ιόντων </a:t>
            </a:r>
            <a:r>
              <a:rPr lang="el-GR" sz="2800" b="1" dirty="0"/>
              <a:t>ίδιου φορτίου </a:t>
            </a:r>
            <a:r>
              <a:rPr lang="el-GR" sz="2800" dirty="0"/>
              <a:t>και </a:t>
            </a:r>
            <a:r>
              <a:rPr lang="el-GR" sz="2800" b="1" dirty="0"/>
              <a:t>παρόμοιας ακτίνας</a:t>
            </a:r>
            <a:r>
              <a:rPr lang="el-GR" sz="2800" dirty="0"/>
              <a:t>: </a:t>
            </a:r>
          </a:p>
          <a:p>
            <a:pPr marL="0" indent="0">
              <a:buNone/>
            </a:pPr>
            <a:r>
              <a:rPr lang="en-US" sz="2800" dirty="0" smtClean="0">
                <a:solidFill>
                  <a:srgbClr val="C00000"/>
                </a:solidFill>
              </a:rPr>
              <a:t>3. </a:t>
            </a:r>
            <a:r>
              <a:rPr lang="el-GR" sz="2800" dirty="0" smtClean="0"/>
              <a:t>Το </a:t>
            </a:r>
            <a:r>
              <a:rPr lang="el-GR" sz="2800" dirty="0"/>
              <a:t>ιόν με το μεγαλύτερο </a:t>
            </a:r>
            <a:r>
              <a:rPr lang="el-GR" sz="2800" dirty="0">
                <a:solidFill>
                  <a:srgbClr val="C00000"/>
                </a:solidFill>
              </a:rPr>
              <a:t>ιοντικό δυναμικό (z/r) </a:t>
            </a:r>
            <a:r>
              <a:rPr lang="el-GR" sz="2800" dirty="0"/>
              <a:t>σχηματίζει ισυρότερους δεσμούς και άρα προτιμάται περισσότερο. </a:t>
            </a:r>
          </a:p>
          <a:p>
            <a:pPr marL="0" indent="0">
              <a:buNone/>
            </a:pPr>
            <a:r>
              <a:rPr lang="el-GR" sz="2800" i="1" dirty="0"/>
              <a:t>Κανόνας του </a:t>
            </a:r>
            <a:r>
              <a:rPr lang="en-US" sz="2800" i="1" dirty="0"/>
              <a:t>Ringwood </a:t>
            </a:r>
            <a:endParaRPr lang="en-US" sz="2800" dirty="0"/>
          </a:p>
          <a:p>
            <a:pPr marL="0" indent="0">
              <a:buNone/>
            </a:pPr>
            <a:r>
              <a:rPr lang="el-GR" sz="2800" dirty="0">
                <a:solidFill>
                  <a:srgbClr val="C00000"/>
                </a:solidFill>
              </a:rPr>
              <a:t>4. </a:t>
            </a:r>
            <a:r>
              <a:rPr lang="el-GR" sz="2800" dirty="0"/>
              <a:t>To ιόν που έχει παρόμοια </a:t>
            </a:r>
            <a:r>
              <a:rPr lang="el-GR" sz="2800" dirty="0">
                <a:solidFill>
                  <a:srgbClr val="C00000"/>
                </a:solidFill>
              </a:rPr>
              <a:t>ηλεκταρνητικότητα</a:t>
            </a:r>
            <a:r>
              <a:rPr lang="el-GR" sz="2800" dirty="0"/>
              <a:t> με αυτό που θα υποκαταστήσει, είναι προτιμότερο γιατί αποσταθεροποιεί λιγότερο την κυψελίδα του κρυστάλλου . </a:t>
            </a: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Υποκαταστάσεις Ιχνοστοιχείων</a:t>
            </a:r>
            <a:endParaRPr lang="el-G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90" y="1417638"/>
            <a:ext cx="3997586" cy="287545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417639"/>
            <a:ext cx="3466728" cy="2605056"/>
          </a:xfrm>
          <a:prstGeom prst="rect">
            <a:avLst/>
          </a:prstGeom>
        </p:spPr>
      </p:pic>
      <p:sp>
        <p:nvSpPr>
          <p:cNvPr id="4" name="Rectangle 3"/>
          <p:cNvSpPr/>
          <p:nvPr/>
        </p:nvSpPr>
        <p:spPr>
          <a:xfrm>
            <a:off x="471590" y="4399410"/>
            <a:ext cx="8215209" cy="1815882"/>
          </a:xfrm>
          <a:prstGeom prst="rect">
            <a:avLst/>
          </a:prstGeom>
        </p:spPr>
        <p:txBody>
          <a:bodyPr wrap="square">
            <a:spAutoFit/>
          </a:bodyPr>
          <a:lstStyle/>
          <a:p>
            <a:r>
              <a:rPr lang="el-GR" sz="1600" dirty="0" smtClean="0">
                <a:latin typeface="Calibri" panose="020F0502020204030204" pitchFamily="34" charset="0"/>
              </a:rPr>
              <a:t>Ισόβαθμες </a:t>
            </a:r>
            <a:r>
              <a:rPr lang="el-GR" sz="1600" dirty="0">
                <a:latin typeface="Calibri" panose="020F0502020204030204" pitchFamily="34" charset="0"/>
              </a:rPr>
              <a:t>στο διάγραμμα Ιοντική ακτίνας (picometers) vs. Ιοντικού φορτίου των συντελεστών κατανομής διαφόρων στοιχείων μεταξύ κλινοπυροξένου /τήγματος. </a:t>
            </a:r>
          </a:p>
          <a:p>
            <a:r>
              <a:rPr lang="el-GR" sz="1600" dirty="0">
                <a:latin typeface="Calibri" panose="020F0502020204030204" pitchFamily="34" charset="0"/>
              </a:rPr>
              <a:t>Τα κατιόντα που βρίσκονται συνήθως στον κλινοπυρόξενο είναι σε θέσεις M1, M2 είναι Ca</a:t>
            </a:r>
            <a:r>
              <a:rPr lang="el-GR" sz="1600" baseline="30000" dirty="0">
                <a:latin typeface="Calibri" panose="020F0502020204030204" pitchFamily="34" charset="0"/>
              </a:rPr>
              <a:t>2+</a:t>
            </a:r>
            <a:r>
              <a:rPr lang="el-GR" sz="1600" dirty="0">
                <a:latin typeface="Calibri" panose="020F0502020204030204" pitchFamily="34" charset="0"/>
              </a:rPr>
              <a:t>, Mg</a:t>
            </a:r>
            <a:r>
              <a:rPr lang="el-GR" sz="1600" baseline="30000" dirty="0">
                <a:latin typeface="Calibri" panose="020F0502020204030204" pitchFamily="34" charset="0"/>
              </a:rPr>
              <a:t>2+ </a:t>
            </a:r>
            <a:r>
              <a:rPr lang="el-GR" sz="1600" dirty="0" smtClean="0">
                <a:latin typeface="Calibri" panose="020F0502020204030204" pitchFamily="34" charset="0"/>
              </a:rPr>
              <a:t>και </a:t>
            </a:r>
            <a:r>
              <a:rPr lang="el-GR" sz="1600" dirty="0">
                <a:latin typeface="Calibri" panose="020F0502020204030204" pitchFamily="34" charset="0"/>
              </a:rPr>
              <a:t>Fe</a:t>
            </a:r>
            <a:r>
              <a:rPr lang="el-GR" sz="1600" baseline="30000" dirty="0">
                <a:latin typeface="Calibri" panose="020F0502020204030204" pitchFamily="34" charset="0"/>
              </a:rPr>
              <a:t>2+ </a:t>
            </a:r>
            <a:r>
              <a:rPr lang="el-GR" sz="1600" dirty="0">
                <a:latin typeface="Calibri" panose="020F0502020204030204" pitchFamily="34" charset="0"/>
              </a:rPr>
              <a:t>όπως φαίνονται με </a:t>
            </a:r>
            <a:r>
              <a:rPr lang="el-GR" sz="1600" dirty="0">
                <a:latin typeface="MS Gothic" panose="020B0609070205080204" pitchFamily="49" charset="-128"/>
              </a:rPr>
              <a:t>✱</a:t>
            </a:r>
            <a:r>
              <a:rPr lang="el-GR" sz="1600" dirty="0">
                <a:latin typeface="Calibri" panose="020F0502020204030204" pitchFamily="34" charset="0"/>
              </a:rPr>
              <a:t>. Στοιχεία των οποίων οι ακτίνες και τα φορτία ομοιάζουν αυτά των κύριων στοιχείων, έχουν τους υψηλότερους συντελεστές κατανομής . </a:t>
            </a:r>
          </a:p>
          <a:p>
            <a:r>
              <a:rPr lang="el-GR" sz="1600" dirty="0">
                <a:latin typeface="Calibri" panose="020F0502020204030204" pitchFamily="34" charset="0"/>
              </a:rPr>
              <a:t>Μ1 : </a:t>
            </a:r>
            <a:r>
              <a:rPr lang="en-US" sz="1600" dirty="0">
                <a:latin typeface="Calibri" panose="020F0502020204030204" pitchFamily="34" charset="0"/>
              </a:rPr>
              <a:t>AlFe</a:t>
            </a:r>
            <a:r>
              <a:rPr lang="en-US" sz="1600" baseline="30000" dirty="0">
                <a:latin typeface="Calibri" panose="020F0502020204030204" pitchFamily="34" charset="0"/>
              </a:rPr>
              <a:t>3+</a:t>
            </a:r>
            <a:r>
              <a:rPr lang="en-US" sz="1600" dirty="0">
                <a:latin typeface="Calibri" panose="020F0502020204030204" pitchFamily="34" charset="0"/>
              </a:rPr>
              <a:t>Ti</a:t>
            </a:r>
            <a:r>
              <a:rPr lang="en-US" sz="1600" baseline="30000" dirty="0">
                <a:latin typeface="Calibri" panose="020F0502020204030204" pitchFamily="34" charset="0"/>
              </a:rPr>
              <a:t>4+</a:t>
            </a:r>
            <a:r>
              <a:rPr lang="en-US" sz="1600" dirty="0">
                <a:latin typeface="Calibri" panose="020F0502020204030204" pitchFamily="34" charset="0"/>
              </a:rPr>
              <a:t>CrVTi</a:t>
            </a:r>
            <a:r>
              <a:rPr lang="en-US" sz="1600" baseline="30000" dirty="0">
                <a:latin typeface="Calibri" panose="020F0502020204030204" pitchFamily="34" charset="0"/>
              </a:rPr>
              <a:t>3+</a:t>
            </a:r>
            <a:r>
              <a:rPr lang="en-US" sz="1600" dirty="0">
                <a:latin typeface="Calibri" panose="020F0502020204030204" pitchFamily="34" charset="0"/>
              </a:rPr>
              <a:t>ZrScZnMgFe</a:t>
            </a:r>
            <a:r>
              <a:rPr lang="en-US" sz="1600" baseline="30000" dirty="0">
                <a:latin typeface="Calibri" panose="020F0502020204030204" pitchFamily="34" charset="0"/>
              </a:rPr>
              <a:t>2+</a:t>
            </a:r>
            <a:r>
              <a:rPr lang="en-US" sz="1600" dirty="0">
                <a:latin typeface="Calibri" panose="020F0502020204030204" pitchFamily="34" charset="0"/>
              </a:rPr>
              <a:t>Mn </a:t>
            </a:r>
          </a:p>
          <a:p>
            <a:r>
              <a:rPr lang="el-GR" sz="1600" dirty="0">
                <a:latin typeface="Calibri" panose="020F0502020204030204" pitchFamily="34" charset="0"/>
              </a:rPr>
              <a:t>Μ2 : </a:t>
            </a:r>
            <a:r>
              <a:rPr lang="en-US" sz="1600" dirty="0">
                <a:latin typeface="Calibri" panose="020F0502020204030204" pitchFamily="34" charset="0"/>
              </a:rPr>
              <a:t>MgFe</a:t>
            </a:r>
            <a:r>
              <a:rPr lang="en-US" sz="1600" baseline="30000" dirty="0">
                <a:latin typeface="Calibri" panose="020F0502020204030204" pitchFamily="34" charset="0"/>
              </a:rPr>
              <a:t>2+</a:t>
            </a:r>
            <a:r>
              <a:rPr lang="en-US" sz="1600" dirty="0">
                <a:latin typeface="Calibri" panose="020F0502020204030204" pitchFamily="34" charset="0"/>
              </a:rPr>
              <a:t>MnLiCaNa </a:t>
            </a:r>
            <a:endParaRPr lang="en-US" sz="1600" dirty="0"/>
          </a:p>
        </p:txBody>
      </p:sp>
      <p:sp>
        <p:nvSpPr>
          <p:cNvPr id="5" name="Rectangle 4"/>
          <p:cNvSpPr/>
          <p:nvPr/>
        </p:nvSpPr>
        <p:spPr>
          <a:xfrm>
            <a:off x="5158407" y="3986099"/>
            <a:ext cx="3528392" cy="369332"/>
          </a:xfrm>
          <a:prstGeom prst="rect">
            <a:avLst/>
          </a:prstGeom>
        </p:spPr>
        <p:txBody>
          <a:bodyPr wrap="square">
            <a:spAutoFit/>
          </a:bodyPr>
          <a:lstStyle/>
          <a:p>
            <a:r>
              <a:rPr lang="el-GR" dirty="0" smtClean="0">
                <a:latin typeface="Calibri" panose="020F0502020204030204" pitchFamily="34" charset="0"/>
              </a:rPr>
              <a:t>Κρυσταλλική </a:t>
            </a:r>
            <a:r>
              <a:rPr lang="el-GR" dirty="0">
                <a:latin typeface="Calibri" panose="020F0502020204030204" pitchFamily="34" charset="0"/>
              </a:rPr>
              <a:t>δομή κλινοπυροξένου </a:t>
            </a:r>
            <a:endParaRPr lang="en-US" dirty="0"/>
          </a:p>
        </p:txBody>
      </p:sp>
      <p:sp>
        <p:nvSpPr>
          <p:cNvPr id="9" name="TextBox 8"/>
          <p:cNvSpPr txBox="1"/>
          <p:nvPr/>
        </p:nvSpPr>
        <p:spPr>
          <a:xfrm>
            <a:off x="4015691" y="3607494"/>
            <a:ext cx="453485" cy="360040"/>
          </a:xfrm>
          <a:prstGeom prst="rect">
            <a:avLst/>
          </a:prstGeom>
        </p:spPr>
        <p:txBody>
          <a:bodyPr vert="horz" wrap="square" lIns="91440" tIns="45720" rIns="91440" bIns="45720" rtlCol="0" anchor="ctr">
            <a:normAutofit/>
          </a:bodyPr>
          <a:lstStyle/>
          <a:p>
            <a:r>
              <a:rPr lang="en-US" sz="1600" dirty="0" smtClean="0"/>
              <a:t>1</a:t>
            </a:r>
            <a:r>
              <a:rPr lang="el-GR" sz="1600" dirty="0" smtClean="0"/>
              <a:t>8</a:t>
            </a:r>
            <a:endParaRPr lang="en-US" sz="1600" dirty="0" smtClean="0"/>
          </a:p>
        </p:txBody>
      </p:sp>
      <p:sp>
        <p:nvSpPr>
          <p:cNvPr id="10" name="TextBox 9"/>
          <p:cNvSpPr txBox="1"/>
          <p:nvPr/>
        </p:nvSpPr>
        <p:spPr>
          <a:xfrm>
            <a:off x="8233314" y="3649191"/>
            <a:ext cx="453485" cy="360040"/>
          </a:xfrm>
          <a:prstGeom prst="rect">
            <a:avLst/>
          </a:prstGeom>
        </p:spPr>
        <p:txBody>
          <a:bodyPr vert="horz" wrap="square" lIns="91440" tIns="45720" rIns="91440" bIns="45720" rtlCol="0" anchor="ctr">
            <a:normAutofit/>
          </a:bodyPr>
          <a:lstStyle/>
          <a:p>
            <a:r>
              <a:rPr lang="en-US" sz="1600" dirty="0" smtClean="0">
                <a:solidFill>
                  <a:schemeClr val="bg1"/>
                </a:solidFill>
              </a:rPr>
              <a:t>1</a:t>
            </a:r>
            <a:r>
              <a:rPr lang="el-GR" sz="1600" dirty="0" smtClean="0">
                <a:solidFill>
                  <a:schemeClr val="bg1"/>
                </a:solidFill>
              </a:rPr>
              <a:t>9</a:t>
            </a:r>
            <a:endParaRPr lang="en-US" sz="1600" dirty="0" smtClean="0">
              <a:solidFill>
                <a:schemeClr val="bg1"/>
              </a:solidFill>
            </a:endParaRPr>
          </a:p>
        </p:txBody>
      </p:sp>
    </p:spTree>
    <p:extLst>
      <p:ext uri="{BB962C8B-B14F-4D97-AF65-F5344CB8AC3E}">
        <p14:creationId xmlns:p14="http://schemas.microsoft.com/office/powerpoint/2010/main" val="4023408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Υποκαταστάσεις Ιχνοστοιχείων</a:t>
            </a:r>
            <a:endParaRPr lang="el-GR" dirty="0"/>
          </a:p>
        </p:txBody>
      </p:sp>
      <p:sp>
        <p:nvSpPr>
          <p:cNvPr id="5" name="Θέση περιεχομένου 4"/>
          <p:cNvSpPr>
            <a:spLocks noGrp="1"/>
          </p:cNvSpPr>
          <p:nvPr>
            <p:ph idx="1"/>
          </p:nvPr>
        </p:nvSpPr>
        <p:spPr/>
        <p:txBody>
          <a:bodyPr>
            <a:noAutofit/>
          </a:bodyPr>
          <a:lstStyle/>
          <a:p>
            <a:r>
              <a:rPr lang="el-GR" sz="2800" dirty="0" smtClean="0"/>
              <a:t>Παράδειγμα</a:t>
            </a:r>
            <a:r>
              <a:rPr lang="el-GR" sz="2800" dirty="0"/>
              <a:t>: μικρή πιθανότητα υποκατάστασης μεταξύ δύο στοιχείων με μεγάλη διαφορά </a:t>
            </a:r>
            <a:r>
              <a:rPr lang="el-GR" sz="2800" dirty="0" smtClean="0"/>
              <a:t>ηλεκτραρνητικότητας</a:t>
            </a:r>
            <a:r>
              <a:rPr lang="en-US" sz="2800" dirty="0" smtClean="0"/>
              <a:t>.</a:t>
            </a:r>
            <a:endParaRPr lang="el-GR" sz="2800" dirty="0"/>
          </a:p>
          <a:p>
            <a:r>
              <a:rPr lang="el-GR" sz="2800" dirty="0"/>
              <a:t>Σπάνια βλέπουμε υποκατάσταση Na+ </a:t>
            </a:r>
            <a:r>
              <a:rPr lang="en-US" sz="2800" dirty="0" smtClean="0">
                <a:sym typeface="Wingdings" panose="05000000000000000000" pitchFamily="2" charset="2"/>
              </a:rPr>
              <a:t></a:t>
            </a:r>
            <a:r>
              <a:rPr lang="el-GR" sz="2800" dirty="0" smtClean="0"/>
              <a:t> </a:t>
            </a:r>
            <a:r>
              <a:rPr lang="el-GR" sz="2800" dirty="0"/>
              <a:t>Cu+ </a:t>
            </a:r>
            <a:r>
              <a:rPr lang="el-GR" sz="2800" dirty="0" smtClean="0"/>
              <a:t>ή Cα</a:t>
            </a:r>
            <a:r>
              <a:rPr lang="el-GR" sz="2800" baseline="30000" dirty="0" smtClean="0"/>
              <a:t>+2</a:t>
            </a:r>
            <a:r>
              <a:rPr lang="en-US" sz="2800" dirty="0" smtClean="0"/>
              <a:t> </a:t>
            </a:r>
            <a:r>
              <a:rPr lang="en-US" sz="2800" dirty="0" smtClean="0">
                <a:sym typeface="Wingdings" panose="05000000000000000000" pitchFamily="2" charset="2"/>
              </a:rPr>
              <a:t></a:t>
            </a:r>
            <a:r>
              <a:rPr lang="el-GR" sz="2800" dirty="0" smtClean="0"/>
              <a:t> </a:t>
            </a:r>
            <a:r>
              <a:rPr lang="el-GR" sz="2800" dirty="0"/>
              <a:t>Cd</a:t>
            </a:r>
            <a:r>
              <a:rPr lang="el-GR" sz="2800" baseline="30000" dirty="0"/>
              <a:t>+2</a:t>
            </a:r>
            <a:r>
              <a:rPr lang="el-GR" sz="2800" dirty="0"/>
              <a:t>, εξαιτίας της διαφοράς </a:t>
            </a:r>
            <a:r>
              <a:rPr lang="el-GR" sz="2800" dirty="0" smtClean="0"/>
              <a:t>ηλεκτραρνητικότητας.</a:t>
            </a:r>
            <a:endParaRPr lang="el-GR" sz="2800" dirty="0"/>
          </a:p>
        </p:txBody>
      </p:sp>
    </p:spTree>
    <p:extLst>
      <p:ext uri="{BB962C8B-B14F-4D97-AF65-F5344CB8AC3E}">
        <p14:creationId xmlns:p14="http://schemas.microsoft.com/office/powerpoint/2010/main" val="497188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smtClean="0"/>
              <a:t>Υποκαταστάσεις </a:t>
            </a:r>
            <a:r>
              <a:rPr lang="el-GR" dirty="0"/>
              <a:t>ιχνοστοιχείων προτίμηση </a:t>
            </a:r>
            <a:r>
              <a:rPr lang="el-GR" dirty="0" smtClean="0"/>
              <a:t>θέσης</a:t>
            </a:r>
            <a:endParaRPr lang="el-G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10" y="1556792"/>
            <a:ext cx="8572580" cy="4608512"/>
          </a:xfrm>
          <a:prstGeom prst="rect">
            <a:avLst/>
          </a:prstGeom>
        </p:spPr>
      </p:pic>
      <p:sp>
        <p:nvSpPr>
          <p:cNvPr id="4" name="TextBox 3"/>
          <p:cNvSpPr txBox="1"/>
          <p:nvPr/>
        </p:nvSpPr>
        <p:spPr>
          <a:xfrm>
            <a:off x="8028384" y="5805264"/>
            <a:ext cx="453485" cy="360040"/>
          </a:xfrm>
          <a:prstGeom prst="rect">
            <a:avLst/>
          </a:prstGeom>
        </p:spPr>
        <p:txBody>
          <a:bodyPr vert="horz" wrap="square" lIns="91440" tIns="45720" rIns="91440" bIns="45720" rtlCol="0" anchor="ctr">
            <a:normAutofit/>
          </a:bodyPr>
          <a:lstStyle/>
          <a:p>
            <a:r>
              <a:rPr lang="el-GR" sz="1600" dirty="0" smtClean="0">
                <a:solidFill>
                  <a:schemeClr val="bg1"/>
                </a:solidFill>
              </a:rPr>
              <a:t>20</a:t>
            </a:r>
            <a:endParaRPr lang="en-US" sz="1600" dirty="0" smtClean="0">
              <a:solidFill>
                <a:schemeClr val="bg1"/>
              </a:solidFill>
            </a:endParaRPr>
          </a:p>
        </p:txBody>
      </p:sp>
    </p:spTree>
    <p:extLst>
      <p:ext uri="{BB962C8B-B14F-4D97-AF65-F5344CB8AC3E}">
        <p14:creationId xmlns:p14="http://schemas.microsoft.com/office/powerpoint/2010/main" val="192623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Κατανομή </a:t>
            </a:r>
            <a:r>
              <a:rPr lang="el-GR" dirty="0"/>
              <a:t>των </a:t>
            </a:r>
            <a:r>
              <a:rPr lang="el-GR" dirty="0" smtClean="0"/>
              <a:t>ιχνοστοιχείων</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smtClean="0"/>
              <a:t>Μπορούμε </a:t>
            </a:r>
            <a:r>
              <a:rPr lang="el-GR" sz="2400" dirty="0"/>
              <a:t>να υπολογίσουμε, εάν μια υποκατάσταση είναι ευφικτή ή προτιμάται περισσότερο από μια άλλη, χρησιμοποιώντας το </a:t>
            </a:r>
            <a:r>
              <a:rPr lang="el-GR" sz="2400" b="1" dirty="0" smtClean="0"/>
              <a:t>Συντελεστή </a:t>
            </a:r>
            <a:r>
              <a:rPr lang="el-GR" sz="2400" b="1" dirty="0"/>
              <a:t>Κατανομής </a:t>
            </a:r>
            <a:r>
              <a:rPr lang="el-GR" sz="2400" dirty="0"/>
              <a:t>(</a:t>
            </a:r>
            <a:r>
              <a:rPr lang="el-GR" sz="2400" b="1" dirty="0"/>
              <a:t>k</a:t>
            </a:r>
            <a:r>
              <a:rPr lang="el-GR" sz="2400" b="1" baseline="-25000" dirty="0"/>
              <a:t>d</a:t>
            </a:r>
            <a:r>
              <a:rPr lang="el-GR" sz="2400" b="1" dirty="0"/>
              <a:t> </a:t>
            </a:r>
            <a:r>
              <a:rPr lang="el-GR" sz="2400" dirty="0"/>
              <a:t>ή </a:t>
            </a:r>
            <a:r>
              <a:rPr lang="el-GR" sz="2400" b="1" dirty="0"/>
              <a:t>K, D</a:t>
            </a:r>
            <a:r>
              <a:rPr lang="el-GR" sz="2400" dirty="0"/>
              <a:t>) του Nerst μεταξύ στερεάς φάσης – τήγματος (McIntire, 1963): </a:t>
            </a:r>
          </a:p>
          <a:p>
            <a:r>
              <a:rPr lang="el-GR" sz="2400" dirty="0" smtClean="0">
                <a:solidFill>
                  <a:srgbClr val="C00000"/>
                </a:solidFill>
              </a:rPr>
              <a:t>Απλή </a:t>
            </a:r>
            <a:r>
              <a:rPr lang="el-GR" sz="2400" dirty="0">
                <a:solidFill>
                  <a:srgbClr val="C00000"/>
                </a:solidFill>
              </a:rPr>
              <a:t>περίπτωση ενός στερεού (solid) - τήγματος (melt</a:t>
            </a:r>
            <a:r>
              <a:rPr lang="el-GR" sz="2400" dirty="0" smtClean="0">
                <a:solidFill>
                  <a:srgbClr val="C00000"/>
                </a:solidFill>
              </a:rPr>
              <a:t>)</a:t>
            </a:r>
            <a:r>
              <a:rPr lang="el-GR" sz="2400" dirty="0" smtClean="0"/>
              <a:t>: </a:t>
            </a:r>
            <a:endParaRPr lang="el-GR" sz="2400" dirty="0"/>
          </a:p>
          <a:p>
            <a:pPr marL="0" indent="0">
              <a:buNone/>
            </a:pPr>
            <a:r>
              <a:rPr lang="en-US" sz="2400" baseline="30000" dirty="0" err="1" smtClean="0"/>
              <a:t>A</a:t>
            </a:r>
            <a:r>
              <a:rPr lang="en-US" sz="2400" b="1" dirty="0" err="1" smtClean="0"/>
              <a:t>k</a:t>
            </a:r>
            <a:r>
              <a:rPr lang="en-US" sz="2400" baseline="-25000" dirty="0" err="1" smtClean="0"/>
              <a:t>d</a:t>
            </a:r>
            <a:r>
              <a:rPr lang="en-US" sz="2400" dirty="0" smtClean="0"/>
              <a:t> </a:t>
            </a:r>
            <a:r>
              <a:rPr lang="en-US" sz="2400" dirty="0"/>
              <a:t>= [conc. of A]</a:t>
            </a:r>
            <a:r>
              <a:rPr lang="en-US" sz="2400" baseline="-25000" dirty="0"/>
              <a:t>solid</a:t>
            </a:r>
            <a:r>
              <a:rPr lang="en-US" sz="2400" dirty="0"/>
              <a:t>/[conc. of A]</a:t>
            </a:r>
            <a:r>
              <a:rPr lang="en-US" sz="2400" baseline="-25000" dirty="0"/>
              <a:t>melt</a:t>
            </a:r>
            <a:r>
              <a:rPr lang="en-US" sz="2400" dirty="0"/>
              <a:t> </a:t>
            </a:r>
          </a:p>
          <a:p>
            <a:r>
              <a:rPr lang="el-GR" sz="2400" dirty="0" smtClean="0">
                <a:solidFill>
                  <a:srgbClr val="5075BC"/>
                </a:solidFill>
              </a:rPr>
              <a:t>Πολυφασικό </a:t>
            </a:r>
            <a:r>
              <a:rPr lang="el-GR" sz="2400" dirty="0">
                <a:solidFill>
                  <a:srgbClr val="5075BC"/>
                </a:solidFill>
              </a:rPr>
              <a:t>σύστημα (ένα τήγμα – πολλά στερεά) </a:t>
            </a:r>
            <a:r>
              <a:rPr lang="el-GR" sz="2400" dirty="0"/>
              <a:t>χρησιμοποιούμε τον </a:t>
            </a:r>
            <a:r>
              <a:rPr lang="el-GR" sz="2400" b="1" dirty="0">
                <a:solidFill>
                  <a:srgbClr val="5075BC"/>
                </a:solidFill>
              </a:rPr>
              <a:t>Ολικό Συντελεστή Κατανομής </a:t>
            </a:r>
            <a:r>
              <a:rPr lang="el-GR" sz="2400" dirty="0"/>
              <a:t>(</a:t>
            </a:r>
            <a:r>
              <a:rPr lang="el-GR" sz="2400" b="1" dirty="0"/>
              <a:t>Bulk distribution coefficient): </a:t>
            </a:r>
            <a:endParaRPr lang="el-GR" sz="2400" dirty="0"/>
          </a:p>
          <a:p>
            <a:pPr marL="0" indent="0">
              <a:buNone/>
            </a:pPr>
            <a:r>
              <a:rPr lang="en-US" sz="2400" dirty="0" smtClean="0"/>
              <a:t>Bulk </a:t>
            </a:r>
            <a:r>
              <a:rPr lang="en-US" sz="2400" baseline="30000" dirty="0" err="1"/>
              <a:t>A</a:t>
            </a:r>
            <a:r>
              <a:rPr lang="en-US" sz="2400" dirty="0" err="1"/>
              <a:t>k</a:t>
            </a:r>
            <a:r>
              <a:rPr lang="en-US" sz="2400" baseline="-25000" dirty="0" err="1"/>
              <a:t>d</a:t>
            </a:r>
            <a:r>
              <a:rPr lang="en-US" sz="2400" dirty="0"/>
              <a:t> = </a:t>
            </a:r>
            <a:r>
              <a:rPr lang="en-US" sz="2400" baseline="30000" dirty="0" err="1"/>
              <a:t>A</a:t>
            </a:r>
            <a:r>
              <a:rPr lang="en-US" sz="2400" dirty="0" err="1"/>
              <a:t>K</a:t>
            </a:r>
            <a:r>
              <a:rPr lang="en-US" sz="2400" baseline="-25000" dirty="0" err="1"/>
              <a:t>d</a:t>
            </a:r>
            <a:r>
              <a:rPr lang="en-US" sz="2400" dirty="0"/>
              <a:t> = </a:t>
            </a:r>
            <a:r>
              <a:rPr lang="en-US" sz="2400" b="1" dirty="0"/>
              <a:t>D</a:t>
            </a:r>
            <a:r>
              <a:rPr lang="en-US" sz="2400" b="1" baseline="-25000" dirty="0"/>
              <a:t>A</a:t>
            </a:r>
            <a:r>
              <a:rPr lang="en-US" sz="2400" b="1" dirty="0"/>
              <a:t> </a:t>
            </a:r>
            <a:r>
              <a:rPr lang="en-US" sz="2400" dirty="0"/>
              <a:t>= [modal conc. of A]</a:t>
            </a:r>
            <a:r>
              <a:rPr lang="en-US" sz="2400" baseline="-25000" dirty="0"/>
              <a:t>solids</a:t>
            </a:r>
            <a:r>
              <a:rPr lang="en-US" sz="2400" dirty="0"/>
              <a:t>/[conc. of A]</a:t>
            </a:r>
            <a:r>
              <a:rPr lang="en-US" sz="2400" baseline="-25000" dirty="0"/>
              <a:t>melt</a:t>
            </a:r>
            <a:r>
              <a:rPr lang="en-US" sz="2400" dirty="0"/>
              <a:t> </a:t>
            </a:r>
            <a:endParaRPr lang="el-GR" sz="2400" dirty="0"/>
          </a:p>
        </p:txBody>
      </p:sp>
    </p:spTree>
    <p:extLst>
      <p:ext uri="{BB962C8B-B14F-4D97-AF65-F5344CB8AC3E}">
        <p14:creationId xmlns:p14="http://schemas.microsoft.com/office/powerpoint/2010/main" val="2913868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Κατανομή των ιχνοστοιχείων</a:t>
            </a:r>
          </a:p>
        </p:txBody>
      </p:sp>
      <p:sp>
        <p:nvSpPr>
          <p:cNvPr id="5" name="Θέση περιεχομένου 4"/>
          <p:cNvSpPr>
            <a:spLocks noGrp="1"/>
          </p:cNvSpPr>
          <p:nvPr>
            <p:ph idx="1"/>
          </p:nvPr>
        </p:nvSpPr>
        <p:spPr/>
        <p:txBody>
          <a:bodyPr>
            <a:noAutofit/>
          </a:bodyPr>
          <a:lstStyle/>
          <a:p>
            <a:r>
              <a:rPr lang="el-GR" sz="2400" dirty="0" smtClean="0"/>
              <a:t>Οι </a:t>
            </a:r>
            <a:r>
              <a:rPr lang="el-GR" sz="2400" dirty="0"/>
              <a:t>τιμές των K</a:t>
            </a:r>
            <a:r>
              <a:rPr lang="el-GR" sz="2400" baseline="-25000" dirty="0"/>
              <a:t>d</a:t>
            </a:r>
            <a:r>
              <a:rPr lang="el-GR" sz="2400" dirty="0"/>
              <a:t> και D</a:t>
            </a:r>
            <a:r>
              <a:rPr lang="el-GR" sz="2400" baseline="-25000" dirty="0"/>
              <a:t>A</a:t>
            </a:r>
            <a:r>
              <a:rPr lang="el-GR" sz="2400" dirty="0"/>
              <a:t> μας δείχνουν την τάση ενός στοιχείου να προτιμά λιγότερο ή περισσότερο (κατανέμεται) το τήγμα ή το στερεό. </a:t>
            </a:r>
          </a:p>
          <a:p>
            <a:r>
              <a:rPr lang="el-GR" sz="2400" b="1" dirty="0" smtClean="0"/>
              <a:t>D</a:t>
            </a:r>
            <a:r>
              <a:rPr lang="el-GR" sz="2400" b="1" baseline="-25000" dirty="0" smtClean="0"/>
              <a:t>A</a:t>
            </a:r>
            <a:r>
              <a:rPr lang="el-GR" sz="2400" b="1" dirty="0" smtClean="0"/>
              <a:t> </a:t>
            </a:r>
            <a:r>
              <a:rPr lang="el-GR" sz="2400" b="1" dirty="0"/>
              <a:t>&gt; 1 </a:t>
            </a:r>
            <a:r>
              <a:rPr lang="el-GR" sz="2400" dirty="0"/>
              <a:t>Tο στοιχείο είναι </a:t>
            </a:r>
            <a:r>
              <a:rPr lang="el-GR" sz="2400" b="1" dirty="0"/>
              <a:t>ανταγωνιστικό </a:t>
            </a:r>
            <a:r>
              <a:rPr lang="el-GR" sz="2400" dirty="0"/>
              <a:t>- compatible (συλλαμβάνεται - “captured”). </a:t>
            </a:r>
          </a:p>
          <a:p>
            <a:r>
              <a:rPr lang="en-US" sz="2400" b="1" dirty="0" smtClean="0"/>
              <a:t>D</a:t>
            </a:r>
            <a:r>
              <a:rPr lang="en-US" sz="2400" b="1" baseline="-25000" dirty="0" smtClean="0"/>
              <a:t>A</a:t>
            </a:r>
            <a:r>
              <a:rPr lang="en-US" sz="2400" b="1" dirty="0" smtClean="0"/>
              <a:t> </a:t>
            </a:r>
            <a:r>
              <a:rPr lang="en-US" sz="2400" b="1" dirty="0"/>
              <a:t>= 1 </a:t>
            </a:r>
            <a:r>
              <a:rPr lang="en-US" sz="2400" dirty="0"/>
              <a:t>The element is </a:t>
            </a:r>
            <a:r>
              <a:rPr lang="en-US" sz="2400" b="1" dirty="0" err="1"/>
              <a:t>ουδέτερο</a:t>
            </a:r>
            <a:r>
              <a:rPr lang="en-US" sz="2400" b="1" dirty="0"/>
              <a:t> </a:t>
            </a:r>
            <a:r>
              <a:rPr lang="en-US" sz="2400" dirty="0"/>
              <a:t>- neutral (“camouflaged”). </a:t>
            </a:r>
          </a:p>
          <a:p>
            <a:r>
              <a:rPr lang="el-GR" sz="2400" b="1" dirty="0" smtClean="0"/>
              <a:t>D</a:t>
            </a:r>
            <a:r>
              <a:rPr lang="el-GR" sz="2400" b="1" baseline="-25000" dirty="0" smtClean="0"/>
              <a:t>A</a:t>
            </a:r>
            <a:r>
              <a:rPr lang="el-GR" sz="2400" b="1" dirty="0" smtClean="0"/>
              <a:t> </a:t>
            </a:r>
            <a:r>
              <a:rPr lang="el-GR" sz="2400" b="1" dirty="0"/>
              <a:t>&lt; 1 </a:t>
            </a:r>
            <a:r>
              <a:rPr lang="el-GR" sz="2400" dirty="0"/>
              <a:t>Το στοιχείο είναι </a:t>
            </a:r>
            <a:r>
              <a:rPr lang="el-GR" sz="2400" b="1" dirty="0"/>
              <a:t>μη ανταγωνιστικό </a:t>
            </a:r>
            <a:r>
              <a:rPr lang="el-GR" sz="2400" dirty="0"/>
              <a:t>-incompatible (ελεύθερο - “released”</a:t>
            </a:r>
            <a:r>
              <a:rPr lang="el-GR" sz="2400" b="1" dirty="0"/>
              <a:t>) </a:t>
            </a:r>
            <a:endParaRPr lang="el-GR" sz="2400" dirty="0"/>
          </a:p>
          <a:p>
            <a:endParaRPr lang="el-GR" sz="2400" dirty="0"/>
          </a:p>
        </p:txBody>
      </p:sp>
    </p:spTree>
    <p:extLst>
      <p:ext uri="{BB962C8B-B14F-4D97-AF65-F5344CB8AC3E}">
        <p14:creationId xmlns:p14="http://schemas.microsoft.com/office/powerpoint/2010/main" val="1984725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Κατανομή των ιχνοστοιχείων</a:t>
            </a:r>
          </a:p>
        </p:txBody>
      </p:sp>
      <p:sp>
        <p:nvSpPr>
          <p:cNvPr id="5" name="Θέση περιεχομένου 4"/>
          <p:cNvSpPr>
            <a:spLocks noGrp="1"/>
          </p:cNvSpPr>
          <p:nvPr>
            <p:ph idx="1"/>
          </p:nvPr>
        </p:nvSpPr>
        <p:spPr/>
        <p:txBody>
          <a:bodyPr>
            <a:noAutofit/>
          </a:bodyPr>
          <a:lstStyle/>
          <a:p>
            <a:pPr marL="0" indent="0">
              <a:buNone/>
            </a:pPr>
            <a:r>
              <a:rPr lang="el-GR" sz="2000" dirty="0" smtClean="0"/>
              <a:t>Ο </a:t>
            </a:r>
            <a:r>
              <a:rPr lang="el-GR" sz="2000" dirty="0"/>
              <a:t>αυστηρός ορισμός του </a:t>
            </a:r>
            <a:r>
              <a:rPr lang="el-GR" sz="2000" b="1" dirty="0"/>
              <a:t>Ολικού Συντελεστή Κατανομής </a:t>
            </a:r>
            <a:r>
              <a:rPr lang="el-GR" sz="2000" dirty="0"/>
              <a:t>- </a:t>
            </a:r>
            <a:r>
              <a:rPr lang="el-GR" sz="2000" b="1" dirty="0"/>
              <a:t>Βulk kd (“D</a:t>
            </a:r>
            <a:r>
              <a:rPr lang="el-GR" sz="2000" dirty="0"/>
              <a:t>”) για ένα </a:t>
            </a:r>
            <a:r>
              <a:rPr lang="el-GR" sz="2000" b="1" dirty="0"/>
              <a:t>πολυφασικό σύστημα, </a:t>
            </a:r>
            <a:r>
              <a:rPr lang="el-GR" sz="2000" dirty="0"/>
              <a:t>ορίζεται ως εξής: </a:t>
            </a:r>
          </a:p>
          <a:p>
            <a:pPr marL="0" indent="0">
              <a:buNone/>
            </a:pPr>
            <a:r>
              <a:rPr lang="el-GR" sz="2000" dirty="0"/>
              <a:t>π.χ, για ένα </a:t>
            </a:r>
            <a:r>
              <a:rPr lang="el-GR" sz="2000" u="sng" dirty="0"/>
              <a:t>ηφαιστειακό πέτρωμα</a:t>
            </a:r>
            <a:r>
              <a:rPr lang="el-GR" sz="2000" dirty="0"/>
              <a:t>, που αποτελείται από </a:t>
            </a:r>
          </a:p>
          <a:p>
            <a:pPr marL="0" indent="0">
              <a:buNone/>
            </a:pPr>
            <a:r>
              <a:rPr lang="el-GR" sz="2000" b="1" dirty="0">
                <a:solidFill>
                  <a:schemeClr val="tx2"/>
                </a:solidFill>
              </a:rPr>
              <a:t>διάφορα ορυκτά </a:t>
            </a:r>
            <a:r>
              <a:rPr lang="el-GR" sz="2000" dirty="0"/>
              <a:t>(a,b, c…, j ορυκτά ) + </a:t>
            </a:r>
            <a:r>
              <a:rPr lang="el-GR" sz="2000" b="1" dirty="0">
                <a:solidFill>
                  <a:srgbClr val="FF0000"/>
                </a:solidFill>
              </a:rPr>
              <a:t>τήγμα</a:t>
            </a:r>
            <a:r>
              <a:rPr lang="el-GR" sz="2000" b="1" dirty="0"/>
              <a:t> </a:t>
            </a:r>
            <a:r>
              <a:rPr lang="el-GR" sz="2000" dirty="0"/>
              <a:t>– liquid (l) (κρυσταλλωμένο γυαλί) είναι: </a:t>
            </a:r>
          </a:p>
          <a:p>
            <a:pPr marL="0" indent="0">
              <a:buNone/>
            </a:pPr>
            <a:r>
              <a:rPr lang="en-US" sz="2000" b="1" dirty="0"/>
              <a:t>D= </a:t>
            </a:r>
            <a:r>
              <a:rPr lang="en-US" sz="2000" baseline="30000" dirty="0"/>
              <a:t>a</a:t>
            </a:r>
            <a:r>
              <a:rPr lang="en-US" sz="2000" b="1" dirty="0"/>
              <a:t>x</a:t>
            </a:r>
            <a:r>
              <a:rPr lang="en-US" sz="2000" dirty="0"/>
              <a:t>. </a:t>
            </a:r>
            <a:r>
              <a:rPr lang="en-US" sz="2000" dirty="0" err="1"/>
              <a:t>k</a:t>
            </a:r>
            <a:r>
              <a:rPr lang="en-US" sz="2000" baseline="30000" dirty="0" err="1"/>
              <a:t>a</a:t>
            </a:r>
            <a:r>
              <a:rPr lang="en-US" sz="2000" baseline="-25000" dirty="0" err="1"/>
              <a:t>d</a:t>
            </a:r>
            <a:r>
              <a:rPr lang="en-US" sz="2000" dirty="0"/>
              <a:t> + </a:t>
            </a:r>
            <a:r>
              <a:rPr lang="en-US" sz="2000" baseline="30000" dirty="0" err="1"/>
              <a:t>b</a:t>
            </a:r>
            <a:r>
              <a:rPr lang="en-US" sz="2000" b="1" dirty="0" err="1"/>
              <a:t>x</a:t>
            </a:r>
            <a:r>
              <a:rPr lang="en-US" sz="2000" b="1" dirty="0"/>
              <a:t> </a:t>
            </a:r>
            <a:r>
              <a:rPr lang="en-US" sz="2000" dirty="0"/>
              <a:t>. </a:t>
            </a:r>
            <a:r>
              <a:rPr lang="en-US" sz="2000" dirty="0" err="1"/>
              <a:t>k</a:t>
            </a:r>
            <a:r>
              <a:rPr lang="en-US" sz="2000" baseline="30000" dirty="0" err="1"/>
              <a:t>b</a:t>
            </a:r>
            <a:r>
              <a:rPr lang="en-US" sz="2000" baseline="-25000" dirty="0" err="1"/>
              <a:t>d</a:t>
            </a:r>
            <a:r>
              <a:rPr lang="en-US" sz="2000" dirty="0"/>
              <a:t> + .........= S </a:t>
            </a:r>
            <a:r>
              <a:rPr lang="en-US" sz="2000" b="1" dirty="0" err="1"/>
              <a:t>x</a:t>
            </a:r>
            <a:r>
              <a:rPr lang="en-US" sz="2000" baseline="-25000" dirty="0" err="1"/>
              <a:t>i</a:t>
            </a:r>
            <a:r>
              <a:rPr lang="en-US" sz="2000" b="1" dirty="0" err="1"/>
              <a:t>k</a:t>
            </a:r>
            <a:r>
              <a:rPr lang="en-US" sz="2000" baseline="30000" dirty="0" err="1"/>
              <a:t>i</a:t>
            </a:r>
            <a:r>
              <a:rPr lang="en-US" sz="2000" baseline="-25000" dirty="0" err="1"/>
              <a:t>d</a:t>
            </a:r>
            <a:r>
              <a:rPr lang="en-US" sz="2000" dirty="0"/>
              <a:t> ) </a:t>
            </a:r>
          </a:p>
          <a:p>
            <a:pPr marL="0" indent="0">
              <a:buNone/>
            </a:pPr>
            <a:r>
              <a:rPr lang="el-GR" sz="2000" dirty="0"/>
              <a:t>όπου: </a:t>
            </a:r>
          </a:p>
          <a:p>
            <a:pPr marL="0" indent="0">
              <a:buNone/>
            </a:pPr>
            <a:r>
              <a:rPr lang="el-GR" sz="2000" dirty="0"/>
              <a:t>τα </a:t>
            </a:r>
            <a:r>
              <a:rPr lang="el-GR" sz="2000" b="1" baseline="30000" dirty="0"/>
              <a:t>a</a:t>
            </a:r>
            <a:r>
              <a:rPr lang="el-GR" sz="2000" b="1" dirty="0"/>
              <a:t>x , </a:t>
            </a:r>
            <a:r>
              <a:rPr lang="el-GR" sz="2000" b="1" baseline="30000" dirty="0"/>
              <a:t>b</a:t>
            </a:r>
            <a:r>
              <a:rPr lang="el-GR" sz="2000" b="1" dirty="0"/>
              <a:t>x , ...</a:t>
            </a:r>
            <a:r>
              <a:rPr lang="el-GR" sz="2000" dirty="0"/>
              <a:t>είναι η </a:t>
            </a:r>
            <a:r>
              <a:rPr lang="el-GR" sz="2000" u="sng" dirty="0"/>
              <a:t>επί % συμμετοχή του κάθε ορυκτού (a,b, c…, j ) στο πέτρωμα</a:t>
            </a:r>
            <a:r>
              <a:rPr lang="el-GR" sz="2000" dirty="0"/>
              <a:t> (γραμμομοριακό κλάσμα καθενός ορυκτού), </a:t>
            </a:r>
          </a:p>
          <a:p>
            <a:pPr marL="0" indent="0">
              <a:buNone/>
            </a:pPr>
            <a:r>
              <a:rPr lang="el-GR" sz="2000" dirty="0"/>
              <a:t>και τα, </a:t>
            </a:r>
            <a:r>
              <a:rPr lang="el-GR" sz="2000" b="1" dirty="0"/>
              <a:t>k</a:t>
            </a:r>
            <a:r>
              <a:rPr lang="el-GR" sz="2000" b="1" baseline="30000" dirty="0"/>
              <a:t>a</a:t>
            </a:r>
            <a:r>
              <a:rPr lang="el-GR" sz="2000" b="1" baseline="-25000" dirty="0"/>
              <a:t>d</a:t>
            </a:r>
            <a:r>
              <a:rPr lang="el-GR" sz="2000" b="1" dirty="0"/>
              <a:t> , k</a:t>
            </a:r>
            <a:r>
              <a:rPr lang="el-GR" sz="2000" b="1" baseline="30000" dirty="0"/>
              <a:t>a</a:t>
            </a:r>
            <a:r>
              <a:rPr lang="el-GR" sz="2000" b="1" baseline="-25000" dirty="0"/>
              <a:t>d</a:t>
            </a:r>
            <a:r>
              <a:rPr lang="el-GR" sz="2000" b="1" dirty="0"/>
              <a:t> ,… </a:t>
            </a:r>
            <a:r>
              <a:rPr lang="el-GR" sz="2000" dirty="0"/>
              <a:t>είναι οι </a:t>
            </a:r>
            <a:r>
              <a:rPr lang="el-GR" sz="2000" u="sng" dirty="0"/>
              <a:t>συντελεστές κατανομής ορυκτού – τήγματος </a:t>
            </a:r>
            <a:r>
              <a:rPr lang="el-GR" sz="2000" dirty="0"/>
              <a:t>(mineral-melt partition coefficients) για κάθε διαφορετικό ορυκτό, a, b, c,…j που βρίσκεται σε ισορροπία με το τήγμα. </a:t>
            </a:r>
          </a:p>
        </p:txBody>
      </p:sp>
    </p:spTree>
    <p:extLst>
      <p:ext uri="{BB962C8B-B14F-4D97-AF65-F5344CB8AC3E}">
        <p14:creationId xmlns:p14="http://schemas.microsoft.com/office/powerpoint/2010/main" val="3126358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dirty="0"/>
              <a:t>Γεωχημικές διεργασίες στο εσωτερικό της </a:t>
            </a:r>
            <a:r>
              <a:rPr lang="el-GR" dirty="0" smtClean="0"/>
              <a:t>γης</a:t>
            </a:r>
            <a:endParaRPr lang="el-GR" dirty="0"/>
          </a:p>
        </p:txBody>
      </p:sp>
      <p:sp>
        <p:nvSpPr>
          <p:cNvPr id="5" name="Υπότιτλος 4"/>
          <p:cNvSpPr>
            <a:spLocks noGrp="1"/>
          </p:cNvSpPr>
          <p:nvPr>
            <p:ph type="subTitle" idx="1"/>
          </p:nvPr>
        </p:nvSpPr>
        <p:spPr/>
        <p:txBody>
          <a:bodyPr/>
          <a:lstStyle/>
          <a:p>
            <a:r>
              <a:rPr lang="el-GR" dirty="0" smtClean="0"/>
              <a:t> </a:t>
            </a:r>
            <a:r>
              <a:rPr lang="el-GR" dirty="0"/>
              <a:t>ΓΕΩΧΗΜΕΙΑ ΠΥΡΙΓΕΝΩΝ ΠΕΤΡΩΜΑΤΩΝ </a:t>
            </a:r>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Κατανομή των ιχνοστοιχείων</a:t>
            </a:r>
          </a:p>
        </p:txBody>
      </p:sp>
      <p:sp>
        <p:nvSpPr>
          <p:cNvPr id="5" name="Θέση περιεχομένου 4"/>
          <p:cNvSpPr>
            <a:spLocks noGrp="1"/>
          </p:cNvSpPr>
          <p:nvPr>
            <p:ph idx="1"/>
          </p:nvPr>
        </p:nvSpPr>
        <p:spPr/>
        <p:txBody>
          <a:bodyPr>
            <a:noAutofit/>
          </a:bodyPr>
          <a:lstStyle/>
          <a:p>
            <a:pPr marL="0" indent="0">
              <a:buNone/>
            </a:pPr>
            <a:r>
              <a:rPr lang="el-GR" sz="1600" b="1" dirty="0" smtClean="0"/>
              <a:t>Επίδραση </a:t>
            </a:r>
            <a:r>
              <a:rPr lang="el-GR" sz="1600" b="1" dirty="0"/>
              <a:t>της Θερμοκρασίας Τ και πίεσης P, στην κατανομή των ιχνοστοιχείων </a:t>
            </a:r>
            <a:endParaRPr lang="el-GR" sz="1600" dirty="0"/>
          </a:p>
          <a:p>
            <a:r>
              <a:rPr lang="el-GR" sz="1600" dirty="0" smtClean="0"/>
              <a:t>Εκτός </a:t>
            </a:r>
            <a:r>
              <a:rPr lang="el-GR" sz="1600" dirty="0"/>
              <a:t>από το ιοντικό </a:t>
            </a:r>
            <a:r>
              <a:rPr lang="el-GR" sz="1600" b="1" dirty="0"/>
              <a:t>φορτίο (z)</a:t>
            </a:r>
            <a:r>
              <a:rPr lang="el-GR" sz="1600" dirty="0"/>
              <a:t>, την </a:t>
            </a:r>
            <a:r>
              <a:rPr lang="el-GR" sz="1600" b="1" dirty="0"/>
              <a:t>ακτίνα (r) </a:t>
            </a:r>
            <a:r>
              <a:rPr lang="el-GR" sz="1600" dirty="0"/>
              <a:t>και την </a:t>
            </a:r>
            <a:r>
              <a:rPr lang="el-GR" sz="1600" b="1" dirty="0"/>
              <a:t>ηλεκτραρνητικότητα</a:t>
            </a:r>
            <a:r>
              <a:rPr lang="el-GR" sz="1600" dirty="0"/>
              <a:t>, η </a:t>
            </a:r>
            <a:r>
              <a:rPr lang="el-GR" sz="1600" b="1" dirty="0"/>
              <a:t>θερμοκρασία (Τ) </a:t>
            </a:r>
            <a:r>
              <a:rPr lang="el-GR" sz="1600" dirty="0"/>
              <a:t>και η </a:t>
            </a:r>
            <a:r>
              <a:rPr lang="el-GR" sz="1600" b="1" dirty="0"/>
              <a:t>πίεση (P) </a:t>
            </a:r>
            <a:r>
              <a:rPr lang="el-GR" sz="1600" dirty="0"/>
              <a:t>έχουν καθοριστικό ρόλο στην κατανομή των ιχνοστοιχείων στα ορυκτά, γιατί οι συνθήκες καθορίζουν τη </a:t>
            </a:r>
            <a:r>
              <a:rPr lang="el-GR" sz="1600" b="1" dirty="0"/>
              <a:t>σταθερότητα τ</a:t>
            </a:r>
            <a:r>
              <a:rPr lang="el-GR" sz="1600" dirty="0"/>
              <a:t>ων ορυκτών στο τήγμα, δηλαδή καθορίζουν εάν ένα ορυκτό (στερεό) θα είναι, ή δεν θα είναι, παρόν σε ένα σύστημα (μάγμα). </a:t>
            </a:r>
          </a:p>
          <a:p>
            <a:r>
              <a:rPr lang="el-GR" sz="1600" dirty="0" smtClean="0"/>
              <a:t>Επίσης</a:t>
            </a:r>
            <a:r>
              <a:rPr lang="el-GR" sz="1600" dirty="0"/>
              <a:t>, οι ιοντικές υποκαταστάσεις εξαρτώνται από τον τύπο της κρυσταλλική δομής, γιατί η κρυσταλλική δομή καθορίζει την </a:t>
            </a:r>
            <a:r>
              <a:rPr lang="el-GR" sz="1600" b="1" dirty="0"/>
              <a:t>ειδική ενεργειακή κατάσταση της κυψελίδας </a:t>
            </a:r>
            <a:r>
              <a:rPr lang="el-GR" sz="1600" dirty="0"/>
              <a:t>(μικρότερη δομική μονάδα του κρυστάλλου). </a:t>
            </a:r>
          </a:p>
          <a:p>
            <a:r>
              <a:rPr lang="el-GR" sz="1600" dirty="0" smtClean="0"/>
              <a:t>Για </a:t>
            </a:r>
            <a:r>
              <a:rPr lang="el-GR" sz="1600" dirty="0"/>
              <a:t>μια δεδομένη κρυσταλλική διάταξη (κυψελίδα), αυτή η </a:t>
            </a:r>
            <a:r>
              <a:rPr lang="el-GR" sz="1600" b="1" dirty="0"/>
              <a:t>ενέργεια της κυψελίδας </a:t>
            </a:r>
            <a:r>
              <a:rPr lang="el-GR" sz="1600" dirty="0"/>
              <a:t>είναι συνάρτηση των συνθηκών </a:t>
            </a:r>
            <a:r>
              <a:rPr lang="el-GR" sz="1600" b="1" dirty="0"/>
              <a:t>T</a:t>
            </a:r>
            <a:r>
              <a:rPr lang="el-GR" sz="1600" dirty="0"/>
              <a:t> και </a:t>
            </a:r>
            <a:r>
              <a:rPr lang="el-GR" sz="1600" b="1" dirty="0"/>
              <a:t>P</a:t>
            </a:r>
            <a:r>
              <a:rPr lang="el-GR" sz="1600" dirty="0"/>
              <a:t>. </a:t>
            </a:r>
          </a:p>
          <a:p>
            <a:pPr lvl="1"/>
            <a:r>
              <a:rPr lang="el-GR" sz="1400" dirty="0" smtClean="0"/>
              <a:t>Έτσι </a:t>
            </a:r>
            <a:r>
              <a:rPr lang="el-GR" sz="1400" dirty="0"/>
              <a:t>η </a:t>
            </a:r>
            <a:r>
              <a:rPr lang="el-GR" sz="1400" b="1" dirty="0"/>
              <a:t>ενέργεια της κυψελίδας ελαχιστοποιείται </a:t>
            </a:r>
            <a:r>
              <a:rPr lang="el-GR" sz="1400" dirty="0"/>
              <a:t>(το ορυκτό είναι σταθερό) όταν γίνεται υποκατάσταση του </a:t>
            </a:r>
            <a:r>
              <a:rPr lang="el-GR" sz="1400" b="1" dirty="0"/>
              <a:t>«σωστού» ιόντος</a:t>
            </a:r>
            <a:r>
              <a:rPr lang="el-GR" sz="1400" dirty="0"/>
              <a:t>, δηλαδή του ιόντος με τον καλύτερο συνδιασμό μεγέθους, φορτίου, </a:t>
            </a:r>
            <a:r>
              <a:rPr lang="el-GR" sz="1400" dirty="0" smtClean="0"/>
              <a:t>ηλεκτραρνητικότητας</a:t>
            </a:r>
            <a:r>
              <a:rPr lang="en-US" sz="1400" dirty="0" smtClean="0"/>
              <a:t>.</a:t>
            </a:r>
            <a:endParaRPr lang="el-GR" sz="1400" dirty="0"/>
          </a:p>
          <a:p>
            <a:pPr lvl="1"/>
            <a:r>
              <a:rPr lang="el-GR" sz="1400" dirty="0" smtClean="0"/>
              <a:t>Μια </a:t>
            </a:r>
            <a:r>
              <a:rPr lang="el-GR" sz="1400" dirty="0"/>
              <a:t>υποκατάσταση είναι, ή, δεν είναι εφικτή, ανάλογα με το άν ικανοποιούνται οι περισσότεροι από τις προαναφερόμενες παραμέτρους. Αντίθετα, μια υποκατάσταση είναι λιγότερη πιθανή, εάν κάποια από τις παραμέτρους διαφέρει από την ιδανική</a:t>
            </a:r>
            <a:r>
              <a:rPr lang="el-GR" sz="1400" dirty="0" smtClean="0"/>
              <a:t>.</a:t>
            </a:r>
            <a:endParaRPr lang="el-GR" sz="1400" dirty="0"/>
          </a:p>
        </p:txBody>
      </p:sp>
    </p:spTree>
    <p:extLst>
      <p:ext uri="{BB962C8B-B14F-4D97-AF65-F5344CB8AC3E}">
        <p14:creationId xmlns:p14="http://schemas.microsoft.com/office/powerpoint/2010/main" val="3990029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Κατανομή των ιχνοστοιχείων</a:t>
            </a:r>
          </a:p>
        </p:txBody>
      </p:sp>
      <p:sp>
        <p:nvSpPr>
          <p:cNvPr id="5" name="Θέση περιεχομένου 4"/>
          <p:cNvSpPr>
            <a:spLocks noGrp="1"/>
          </p:cNvSpPr>
          <p:nvPr>
            <p:ph idx="1"/>
          </p:nvPr>
        </p:nvSpPr>
        <p:spPr/>
        <p:txBody>
          <a:bodyPr>
            <a:noAutofit/>
          </a:bodyPr>
          <a:lstStyle/>
          <a:p>
            <a:pPr marL="0" indent="0">
              <a:buNone/>
            </a:pPr>
            <a:r>
              <a:rPr lang="el-GR" sz="2800" dirty="0" smtClean="0"/>
              <a:t>Συμπέρασμα</a:t>
            </a:r>
            <a:r>
              <a:rPr lang="el-GR" sz="2800" dirty="0"/>
              <a:t>: </a:t>
            </a:r>
          </a:p>
          <a:p>
            <a:r>
              <a:rPr lang="el-GR" sz="2800" dirty="0"/>
              <a:t>Τα </a:t>
            </a:r>
            <a:r>
              <a:rPr lang="el-GR" sz="2800" b="1" dirty="0"/>
              <a:t>μη Ανταγωνιστικά στοιχεία (incompatible) </a:t>
            </a:r>
            <a:r>
              <a:rPr lang="el-GR" sz="2800" dirty="0"/>
              <a:t>έχουν </a:t>
            </a:r>
            <a:r>
              <a:rPr lang="el-GR" sz="2800" dirty="0">
                <a:solidFill>
                  <a:srgbClr val="FF0000"/>
                </a:solidFill>
              </a:rPr>
              <a:t>k</a:t>
            </a:r>
            <a:r>
              <a:rPr lang="el-GR" sz="2800" baseline="-25000" dirty="0">
                <a:solidFill>
                  <a:srgbClr val="FF0000"/>
                </a:solidFill>
              </a:rPr>
              <a:t>d</a:t>
            </a:r>
            <a:r>
              <a:rPr lang="el-GR" sz="2800" dirty="0">
                <a:solidFill>
                  <a:srgbClr val="FF0000"/>
                </a:solidFill>
              </a:rPr>
              <a:t> &lt; 1 </a:t>
            </a:r>
            <a:r>
              <a:rPr lang="el-GR" sz="2800" dirty="0"/>
              <a:t>για </a:t>
            </a:r>
            <a:r>
              <a:rPr lang="el-GR" sz="2800" dirty="0">
                <a:solidFill>
                  <a:srgbClr val="FF0000"/>
                </a:solidFill>
              </a:rPr>
              <a:t>όλα τα κοινά ορυκτά</a:t>
            </a:r>
            <a:r>
              <a:rPr lang="el-GR" sz="2800" dirty="0"/>
              <a:t> στο μανδύα. </a:t>
            </a:r>
          </a:p>
          <a:p>
            <a:r>
              <a:rPr lang="el-GR" sz="2800" dirty="0"/>
              <a:t>Κατά συνέπεια, τα </a:t>
            </a:r>
            <a:r>
              <a:rPr lang="el-GR" sz="2800" b="1" dirty="0"/>
              <a:t>μη Ανταγωνιστικά στοιχεία </a:t>
            </a:r>
            <a:r>
              <a:rPr lang="el-GR" sz="2800" dirty="0"/>
              <a:t>έχουν και το </a:t>
            </a:r>
            <a:r>
              <a:rPr lang="el-GR" sz="2800" dirty="0">
                <a:solidFill>
                  <a:srgbClr val="FF0000"/>
                </a:solidFill>
              </a:rPr>
              <a:t>D &lt; 1</a:t>
            </a:r>
            <a:r>
              <a:rPr lang="el-GR" sz="2800" dirty="0"/>
              <a:t>, στα μανδυακά πετρώματα (περιδοτίτες) , γιατί οι ενέργειες που απαιτούνται για τις υποκατστάσεις τους είναι πολύ υψηλές, σε όλα τα μανδυακά ορυκτά. </a:t>
            </a:r>
          </a:p>
        </p:txBody>
      </p:sp>
    </p:spTree>
    <p:extLst>
      <p:ext uri="{BB962C8B-B14F-4D97-AF65-F5344CB8AC3E}">
        <p14:creationId xmlns:p14="http://schemas.microsoft.com/office/powerpoint/2010/main" val="1755799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a:t>Κατανομή των ιχνοστοιχείων</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99" y="1417637"/>
            <a:ext cx="3070245" cy="366754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697" y="1417637"/>
            <a:ext cx="3039619" cy="3667547"/>
          </a:xfrm>
          <a:prstGeom prst="rect">
            <a:avLst/>
          </a:prstGeom>
        </p:spPr>
      </p:pic>
      <p:sp>
        <p:nvSpPr>
          <p:cNvPr id="4" name="Rectangle 3"/>
          <p:cNvSpPr/>
          <p:nvPr/>
        </p:nvSpPr>
        <p:spPr>
          <a:xfrm>
            <a:off x="457200" y="5085184"/>
            <a:ext cx="8229600" cy="1107996"/>
          </a:xfrm>
          <a:prstGeom prst="rect">
            <a:avLst/>
          </a:prstGeom>
        </p:spPr>
        <p:txBody>
          <a:bodyPr wrap="square">
            <a:spAutoFit/>
          </a:bodyPr>
          <a:lstStyle/>
          <a:p>
            <a:r>
              <a:rPr lang="el-GR" sz="2200" dirty="0" smtClean="0">
                <a:latin typeface="Calibri" panose="020F0502020204030204" pitchFamily="34" charset="0"/>
              </a:rPr>
              <a:t>Το </a:t>
            </a:r>
            <a:r>
              <a:rPr lang="el-GR" sz="2200" b="1" dirty="0">
                <a:latin typeface="Calibri" panose="020F0502020204030204" pitchFamily="34" charset="0"/>
              </a:rPr>
              <a:t>Πλαγιόκλαστο </a:t>
            </a:r>
            <a:r>
              <a:rPr lang="el-GR" sz="2200" dirty="0">
                <a:latin typeface="Calibri" panose="020F0502020204030204" pitchFamily="34" charset="0"/>
              </a:rPr>
              <a:t>έχει ένα μέγιστο k</a:t>
            </a:r>
            <a:r>
              <a:rPr lang="el-GR" sz="2200" baseline="-25000" dirty="0">
                <a:latin typeface="Calibri" panose="020F0502020204030204" pitchFamily="34" charset="0"/>
              </a:rPr>
              <a:t>d</a:t>
            </a:r>
            <a:r>
              <a:rPr lang="el-GR" sz="2200" dirty="0">
                <a:latin typeface="Calibri" panose="020F0502020204030204" pitchFamily="34" charset="0"/>
              </a:rPr>
              <a:t> , για ακτίνα ιόντος , 1.18 Å, η οποία καθορίζει και το ιόν που θα κάνει την υποκατάσταση . Όμως, η τιμή του k</a:t>
            </a:r>
            <a:r>
              <a:rPr lang="el-GR" sz="2200" baseline="-25000" dirty="0">
                <a:latin typeface="Calibri" panose="020F0502020204030204" pitchFamily="34" charset="0"/>
              </a:rPr>
              <a:t>d</a:t>
            </a:r>
            <a:r>
              <a:rPr lang="el-GR" sz="2200" dirty="0">
                <a:latin typeface="Calibri" panose="020F0502020204030204" pitchFamily="34" charset="0"/>
              </a:rPr>
              <a:t>, εξαρτάται από την </a:t>
            </a:r>
            <a:r>
              <a:rPr lang="el-GR" sz="2200" b="1" dirty="0">
                <a:latin typeface="Calibri" panose="020F0502020204030204" pitchFamily="34" charset="0"/>
              </a:rPr>
              <a:t>σύσταση </a:t>
            </a:r>
            <a:r>
              <a:rPr lang="el-GR" sz="2200" dirty="0">
                <a:latin typeface="Calibri" panose="020F0502020204030204" pitchFamily="34" charset="0"/>
              </a:rPr>
              <a:t>του μάγματος. </a:t>
            </a:r>
            <a:endParaRPr lang="en-US" sz="2200" dirty="0"/>
          </a:p>
        </p:txBody>
      </p:sp>
      <p:sp>
        <p:nvSpPr>
          <p:cNvPr id="6" name="TextBox 5"/>
          <p:cNvSpPr txBox="1"/>
          <p:nvPr/>
        </p:nvSpPr>
        <p:spPr>
          <a:xfrm>
            <a:off x="3860541" y="4077072"/>
            <a:ext cx="453485" cy="360040"/>
          </a:xfrm>
          <a:prstGeom prst="rect">
            <a:avLst/>
          </a:prstGeom>
        </p:spPr>
        <p:txBody>
          <a:bodyPr vert="horz" wrap="square" lIns="91440" tIns="45720" rIns="91440" bIns="45720" rtlCol="0" anchor="ctr">
            <a:normAutofit/>
          </a:bodyPr>
          <a:lstStyle/>
          <a:p>
            <a:r>
              <a:rPr lang="el-GR" sz="1600" dirty="0" smtClean="0"/>
              <a:t>21</a:t>
            </a:r>
            <a:endParaRPr lang="en-US" sz="1600" dirty="0" smtClean="0"/>
          </a:p>
        </p:txBody>
      </p:sp>
      <p:sp>
        <p:nvSpPr>
          <p:cNvPr id="7" name="TextBox 6"/>
          <p:cNvSpPr txBox="1"/>
          <p:nvPr/>
        </p:nvSpPr>
        <p:spPr>
          <a:xfrm>
            <a:off x="7661330" y="4076528"/>
            <a:ext cx="453485" cy="360040"/>
          </a:xfrm>
          <a:prstGeom prst="rect">
            <a:avLst/>
          </a:prstGeom>
        </p:spPr>
        <p:txBody>
          <a:bodyPr vert="horz" wrap="square" lIns="91440" tIns="45720" rIns="91440" bIns="45720" rtlCol="0" anchor="ctr">
            <a:normAutofit/>
          </a:bodyPr>
          <a:lstStyle/>
          <a:p>
            <a:r>
              <a:rPr lang="el-GR" sz="1600" dirty="0" smtClean="0"/>
              <a:t>22</a:t>
            </a:r>
            <a:endParaRPr lang="en-US" sz="1600" dirty="0" smtClean="0"/>
          </a:p>
        </p:txBody>
      </p:sp>
    </p:spTree>
    <p:extLst>
      <p:ext uri="{BB962C8B-B14F-4D97-AF65-F5344CB8AC3E}">
        <p14:creationId xmlns:p14="http://schemas.microsoft.com/office/powerpoint/2010/main" val="189865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a:t>Κατανομή των ιχνοστοιχείων</a:t>
            </a:r>
          </a:p>
        </p:txBody>
      </p:sp>
      <p:sp>
        <p:nvSpPr>
          <p:cNvPr id="5" name="Rectangle 4"/>
          <p:cNvSpPr/>
          <p:nvPr/>
        </p:nvSpPr>
        <p:spPr>
          <a:xfrm>
            <a:off x="611560" y="1417638"/>
            <a:ext cx="4312018" cy="3877985"/>
          </a:xfrm>
          <a:prstGeom prst="rect">
            <a:avLst/>
          </a:prstGeom>
        </p:spPr>
        <p:txBody>
          <a:bodyPr wrap="square">
            <a:spAutoFit/>
          </a:bodyPr>
          <a:lstStyle/>
          <a:p>
            <a:r>
              <a:rPr lang="el-GR" dirty="0" smtClean="0">
                <a:latin typeface="Calibri" panose="020F0502020204030204" pitchFamily="34" charset="0"/>
              </a:rPr>
              <a:t>Παράδειγμα</a:t>
            </a:r>
            <a:r>
              <a:rPr lang="el-GR" dirty="0">
                <a:latin typeface="Calibri" panose="020F0502020204030204" pitchFamily="34" charset="0"/>
              </a:rPr>
              <a:t>, το </a:t>
            </a:r>
            <a:r>
              <a:rPr lang="el-GR" b="1" dirty="0">
                <a:latin typeface="Calibri" panose="020F0502020204030204" pitchFamily="34" charset="0"/>
              </a:rPr>
              <a:t>Πλαγιόκλαστο</a:t>
            </a:r>
            <a:r>
              <a:rPr lang="el-GR" dirty="0">
                <a:latin typeface="Calibri" panose="020F0502020204030204" pitchFamily="34" charset="0"/>
              </a:rPr>
              <a:t>: </a:t>
            </a:r>
            <a:endParaRPr lang="en-US" dirty="0" smtClean="0">
              <a:latin typeface="Calibri" panose="020F0502020204030204" pitchFamily="34" charset="0"/>
            </a:endParaRPr>
          </a:p>
          <a:p>
            <a:endParaRPr lang="en-US" dirty="0" smtClean="0">
              <a:latin typeface="Calibri" panose="020F0502020204030204" pitchFamily="34" charset="0"/>
            </a:endParaRPr>
          </a:p>
          <a:p>
            <a:r>
              <a:rPr lang="el-GR" dirty="0" smtClean="0">
                <a:latin typeface="Calibri" panose="020F0502020204030204" pitchFamily="34" charset="0"/>
              </a:rPr>
              <a:t>Η </a:t>
            </a:r>
            <a:r>
              <a:rPr lang="el-GR" dirty="0">
                <a:latin typeface="Calibri" panose="020F0502020204030204" pitchFamily="34" charset="0"/>
              </a:rPr>
              <a:t>σύσταση και η θερμοκρασία της λάβας καθορίζει το ποσοστό ανορθίτη (αριθμός ανορθίτη) στον κρύσταλλο του πλαγιόκλαστου. </a:t>
            </a:r>
            <a:endParaRPr lang="en-US" dirty="0" smtClean="0">
              <a:latin typeface="Calibri" panose="020F0502020204030204" pitchFamily="34" charset="0"/>
            </a:endParaRPr>
          </a:p>
          <a:p>
            <a:endParaRPr lang="en-US" dirty="0" smtClean="0">
              <a:latin typeface="Calibri" panose="020F0502020204030204" pitchFamily="34" charset="0"/>
            </a:endParaRPr>
          </a:p>
          <a:p>
            <a:r>
              <a:rPr lang="el-GR" dirty="0" smtClean="0">
                <a:latin typeface="Calibri" panose="020F0502020204030204" pitchFamily="34" charset="0"/>
              </a:rPr>
              <a:t>Θυμόμαστε</a:t>
            </a:r>
            <a:r>
              <a:rPr lang="el-GR" dirty="0">
                <a:latin typeface="Calibri" panose="020F0502020204030204" pitchFamily="34" charset="0"/>
              </a:rPr>
              <a:t>... </a:t>
            </a:r>
          </a:p>
          <a:p>
            <a:pPr marL="285750" indent="-285750">
              <a:buFont typeface="Arial" panose="020B0604020202020204" pitchFamily="34" charset="0"/>
              <a:buChar char="•"/>
            </a:pPr>
            <a:r>
              <a:rPr lang="en-US" dirty="0" smtClean="0">
                <a:latin typeface="Calibri" panose="020F0502020204030204" pitchFamily="34" charset="0"/>
              </a:rPr>
              <a:t>An </a:t>
            </a:r>
            <a:r>
              <a:rPr lang="en-US" dirty="0">
                <a:latin typeface="Calibri" panose="020F0502020204030204" pitchFamily="34" charset="0"/>
              </a:rPr>
              <a:t>100 = 100% </a:t>
            </a:r>
            <a:r>
              <a:rPr lang="en-US" dirty="0" err="1">
                <a:latin typeface="Calibri" panose="020F0502020204030204" pitchFamily="34" charset="0"/>
              </a:rPr>
              <a:t>anorthite</a:t>
            </a:r>
            <a:r>
              <a:rPr lang="en-US" dirty="0">
                <a:latin typeface="Calibri" panose="020F0502020204030204" pitchFamily="34" charset="0"/>
              </a:rPr>
              <a:t> (CaAl</a:t>
            </a:r>
            <a:r>
              <a:rPr lang="en-US" sz="1100" dirty="0">
                <a:latin typeface="Calibri" panose="020F0502020204030204" pitchFamily="34" charset="0"/>
              </a:rPr>
              <a:t>2</a:t>
            </a:r>
            <a:r>
              <a:rPr lang="en-US" dirty="0">
                <a:latin typeface="Calibri" panose="020F0502020204030204" pitchFamily="34" charset="0"/>
              </a:rPr>
              <a:t>Si</a:t>
            </a:r>
            <a:r>
              <a:rPr lang="en-US" sz="1100" dirty="0">
                <a:latin typeface="Calibri" panose="020F0502020204030204" pitchFamily="34" charset="0"/>
              </a:rPr>
              <a:t>2</a:t>
            </a:r>
            <a:r>
              <a:rPr lang="en-US" dirty="0">
                <a:latin typeface="Calibri" panose="020F0502020204030204" pitchFamily="34" charset="0"/>
              </a:rPr>
              <a:t>O</a:t>
            </a:r>
            <a:r>
              <a:rPr lang="en-US" sz="1100" dirty="0">
                <a:latin typeface="Calibri" panose="020F0502020204030204" pitchFamily="34" charset="0"/>
              </a:rPr>
              <a:t>8</a:t>
            </a:r>
            <a:r>
              <a:rPr lang="en-US" dirty="0">
                <a:latin typeface="Calibri" panose="020F0502020204030204" pitchFamily="34" charset="0"/>
              </a:rPr>
              <a:t>) </a:t>
            </a:r>
          </a:p>
          <a:p>
            <a:pPr marL="285750" indent="-285750">
              <a:buFont typeface="Arial" panose="020B0604020202020204" pitchFamily="34" charset="0"/>
              <a:buChar char="•"/>
            </a:pPr>
            <a:r>
              <a:rPr lang="en-US" dirty="0" smtClean="0">
                <a:latin typeface="Calibri" panose="020F0502020204030204" pitchFamily="34" charset="0"/>
              </a:rPr>
              <a:t>An</a:t>
            </a:r>
            <a:r>
              <a:rPr lang="en-US" sz="1100" dirty="0" smtClean="0">
                <a:latin typeface="Calibri" panose="020F0502020204030204" pitchFamily="34" charset="0"/>
              </a:rPr>
              <a:t>0 </a:t>
            </a:r>
            <a:r>
              <a:rPr lang="en-US" dirty="0">
                <a:latin typeface="Calibri" panose="020F0502020204030204" pitchFamily="34" charset="0"/>
              </a:rPr>
              <a:t>= 100% </a:t>
            </a:r>
            <a:r>
              <a:rPr lang="en-US" dirty="0" err="1">
                <a:latin typeface="Calibri" panose="020F0502020204030204" pitchFamily="34" charset="0"/>
              </a:rPr>
              <a:t>albite</a:t>
            </a:r>
            <a:r>
              <a:rPr lang="en-US" dirty="0">
                <a:latin typeface="Calibri" panose="020F0502020204030204" pitchFamily="34" charset="0"/>
              </a:rPr>
              <a:t> (NaAlSi</a:t>
            </a:r>
            <a:r>
              <a:rPr lang="en-US" sz="1100" dirty="0">
                <a:latin typeface="Calibri" panose="020F0502020204030204" pitchFamily="34" charset="0"/>
              </a:rPr>
              <a:t>3</a:t>
            </a:r>
            <a:r>
              <a:rPr lang="en-US" dirty="0">
                <a:latin typeface="Calibri" panose="020F0502020204030204" pitchFamily="34" charset="0"/>
              </a:rPr>
              <a:t>O</a:t>
            </a:r>
            <a:r>
              <a:rPr lang="en-US" sz="1100" dirty="0">
                <a:latin typeface="Calibri" panose="020F0502020204030204" pitchFamily="34" charset="0"/>
              </a:rPr>
              <a:t>8</a:t>
            </a:r>
            <a:r>
              <a:rPr lang="en-US" dirty="0">
                <a:latin typeface="Calibri" panose="020F0502020204030204" pitchFamily="34" charset="0"/>
              </a:rPr>
              <a:t>) </a:t>
            </a:r>
          </a:p>
          <a:p>
            <a:pPr marL="285750" indent="-285750">
              <a:buFont typeface="Arial" panose="020B0604020202020204" pitchFamily="34" charset="0"/>
              <a:buChar char="•"/>
            </a:pPr>
            <a:r>
              <a:rPr lang="el-GR" dirty="0" smtClean="0">
                <a:latin typeface="Calibri" panose="020F0502020204030204" pitchFamily="34" charset="0"/>
              </a:rPr>
              <a:t>An50 </a:t>
            </a:r>
            <a:r>
              <a:rPr lang="el-GR" dirty="0">
                <a:latin typeface="Calibri" panose="020F0502020204030204" pitchFamily="34" charset="0"/>
              </a:rPr>
              <a:t>= ίσο ποσοστό ανορθίτη &amp; αλβίτη </a:t>
            </a:r>
            <a:endParaRPr lang="en-US" dirty="0" smtClean="0">
              <a:latin typeface="Calibri" panose="020F0502020204030204" pitchFamily="34" charset="0"/>
            </a:endParaRPr>
          </a:p>
          <a:p>
            <a:endParaRPr lang="en-US" sz="1600" dirty="0">
              <a:latin typeface="Calibri" panose="020F0502020204030204" pitchFamily="34" charset="0"/>
            </a:endParaRPr>
          </a:p>
          <a:p>
            <a:r>
              <a:rPr lang="el-GR" sz="1600" dirty="0" smtClean="0">
                <a:latin typeface="Calibri" panose="020F0502020204030204" pitchFamily="34" charset="0"/>
              </a:rPr>
              <a:t>Σημείωση</a:t>
            </a:r>
            <a:r>
              <a:rPr lang="el-GR" sz="1600" dirty="0">
                <a:latin typeface="Calibri" panose="020F0502020204030204" pitchFamily="34" charset="0"/>
              </a:rPr>
              <a:t>: K</a:t>
            </a:r>
            <a:r>
              <a:rPr lang="el-GR" sz="1000" dirty="0">
                <a:latin typeface="Calibri" panose="020F0502020204030204" pitchFamily="34" charset="0"/>
              </a:rPr>
              <a:t>d </a:t>
            </a:r>
            <a:r>
              <a:rPr lang="el-GR" sz="1600" dirty="0">
                <a:latin typeface="Calibri" panose="020F0502020204030204" pitchFamily="34" charset="0"/>
              </a:rPr>
              <a:t>για το Sr κυμαίνεται από τιμή 5 για βασάλτες έως 50, για τους ρυόλιθους.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578" y="1417638"/>
            <a:ext cx="3609956" cy="4963689"/>
          </a:xfrm>
          <a:prstGeom prst="rect">
            <a:avLst/>
          </a:prstGeom>
        </p:spPr>
      </p:pic>
      <p:sp>
        <p:nvSpPr>
          <p:cNvPr id="7" name="TextBox 6"/>
          <p:cNvSpPr txBox="1"/>
          <p:nvPr/>
        </p:nvSpPr>
        <p:spPr>
          <a:xfrm>
            <a:off x="8080049" y="5315694"/>
            <a:ext cx="453485" cy="360040"/>
          </a:xfrm>
          <a:prstGeom prst="rect">
            <a:avLst/>
          </a:prstGeom>
        </p:spPr>
        <p:txBody>
          <a:bodyPr vert="horz" wrap="square" lIns="91440" tIns="45720" rIns="91440" bIns="45720" rtlCol="0" anchor="ctr">
            <a:normAutofit/>
          </a:bodyPr>
          <a:lstStyle/>
          <a:p>
            <a:r>
              <a:rPr lang="el-GR" sz="1600" dirty="0" smtClean="0"/>
              <a:t>23</a:t>
            </a:r>
            <a:endParaRPr lang="en-US" sz="1600" dirty="0" smtClean="0"/>
          </a:p>
        </p:txBody>
      </p:sp>
    </p:spTree>
    <p:extLst>
      <p:ext uri="{BB962C8B-B14F-4D97-AF65-F5344CB8AC3E}">
        <p14:creationId xmlns:p14="http://schemas.microsoft.com/office/powerpoint/2010/main" val="2722900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Autofit/>
          </a:bodyPr>
          <a:lstStyle/>
          <a:p>
            <a:r>
              <a:rPr lang="el-GR" sz="3400" dirty="0" smtClean="0"/>
              <a:t>Α</a:t>
            </a:r>
            <a:r>
              <a:rPr lang="el-GR" sz="3400" dirty="0"/>
              <a:t>) Μαφικές συστάσεις (Βασάλτες-Ανδεσίτες</a:t>
            </a:r>
            <a:r>
              <a:rPr lang="el-GR" sz="3400" dirty="0" smtClean="0"/>
              <a:t>)</a:t>
            </a:r>
            <a:endParaRPr lang="el-GR" sz="3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75" y="1417638"/>
            <a:ext cx="7148449" cy="4888415"/>
          </a:xfrm>
          <a:prstGeom prst="rect">
            <a:avLst/>
          </a:prstGeom>
        </p:spPr>
      </p:pic>
      <p:sp>
        <p:nvSpPr>
          <p:cNvPr id="4" name="TextBox 3"/>
          <p:cNvSpPr txBox="1"/>
          <p:nvPr/>
        </p:nvSpPr>
        <p:spPr>
          <a:xfrm>
            <a:off x="8146224" y="5946013"/>
            <a:ext cx="453485" cy="360040"/>
          </a:xfrm>
          <a:prstGeom prst="rect">
            <a:avLst/>
          </a:prstGeom>
        </p:spPr>
        <p:txBody>
          <a:bodyPr vert="horz" wrap="square" lIns="91440" tIns="45720" rIns="91440" bIns="45720" rtlCol="0" anchor="ctr">
            <a:normAutofit/>
          </a:bodyPr>
          <a:lstStyle/>
          <a:p>
            <a:r>
              <a:rPr lang="el-GR" sz="1600" dirty="0" smtClean="0"/>
              <a:t>24</a:t>
            </a:r>
            <a:endParaRPr lang="en-US" sz="1600" dirty="0" smtClean="0"/>
          </a:p>
        </p:txBody>
      </p:sp>
    </p:spTree>
    <p:extLst>
      <p:ext uri="{BB962C8B-B14F-4D97-AF65-F5344CB8AC3E}">
        <p14:creationId xmlns:p14="http://schemas.microsoft.com/office/powerpoint/2010/main" val="2635600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Autofit/>
          </a:bodyPr>
          <a:lstStyle/>
          <a:p>
            <a:r>
              <a:rPr lang="el-GR" dirty="0" smtClean="0"/>
              <a:t>Β</a:t>
            </a:r>
            <a:r>
              <a:rPr lang="el-GR" dirty="0"/>
              <a:t>) Πυριτικές </a:t>
            </a:r>
            <a:r>
              <a:rPr lang="el-GR" dirty="0" smtClean="0"/>
              <a:t>Συστάσεις</a:t>
            </a:r>
            <a:endParaRPr lang="el-G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54" y="1403429"/>
            <a:ext cx="7733285" cy="4761875"/>
          </a:xfrm>
          <a:prstGeom prst="rect">
            <a:avLst/>
          </a:prstGeom>
        </p:spPr>
      </p:pic>
      <p:sp>
        <p:nvSpPr>
          <p:cNvPr id="4" name="TextBox 3"/>
          <p:cNvSpPr txBox="1"/>
          <p:nvPr/>
        </p:nvSpPr>
        <p:spPr>
          <a:xfrm>
            <a:off x="8233315" y="5805264"/>
            <a:ext cx="453485" cy="360040"/>
          </a:xfrm>
          <a:prstGeom prst="rect">
            <a:avLst/>
          </a:prstGeom>
        </p:spPr>
        <p:txBody>
          <a:bodyPr vert="horz" wrap="square" lIns="91440" tIns="45720" rIns="91440" bIns="45720" rtlCol="0" anchor="ctr">
            <a:normAutofit/>
          </a:bodyPr>
          <a:lstStyle/>
          <a:p>
            <a:r>
              <a:rPr lang="el-GR" sz="1600" dirty="0" smtClean="0"/>
              <a:t>25</a:t>
            </a:r>
            <a:endParaRPr lang="en-US" sz="1600" dirty="0" smtClean="0"/>
          </a:p>
        </p:txBody>
      </p:sp>
    </p:spTree>
    <p:extLst>
      <p:ext uri="{BB962C8B-B14F-4D97-AF65-F5344CB8AC3E}">
        <p14:creationId xmlns:p14="http://schemas.microsoft.com/office/powerpoint/2010/main" val="230075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Autofit/>
          </a:bodyPr>
          <a:lstStyle/>
          <a:p>
            <a:r>
              <a:rPr lang="el-GR" sz="4000" dirty="0" smtClean="0"/>
              <a:t>Κατανομή </a:t>
            </a:r>
            <a:r>
              <a:rPr lang="el-GR" sz="4000" dirty="0"/>
              <a:t>Ιχνοστοιχείων Ανταγωνιστικά – Μη Ανταγωνιστικά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433" y="1556792"/>
            <a:ext cx="6409134" cy="4647845"/>
          </a:xfrm>
          <a:prstGeom prst="rect">
            <a:avLst/>
          </a:prstGeom>
        </p:spPr>
      </p:pic>
      <p:sp>
        <p:nvSpPr>
          <p:cNvPr id="4" name="TextBox 3"/>
          <p:cNvSpPr txBox="1"/>
          <p:nvPr/>
        </p:nvSpPr>
        <p:spPr>
          <a:xfrm>
            <a:off x="7884368" y="5844597"/>
            <a:ext cx="453485" cy="360040"/>
          </a:xfrm>
          <a:prstGeom prst="rect">
            <a:avLst/>
          </a:prstGeom>
        </p:spPr>
        <p:txBody>
          <a:bodyPr vert="horz" wrap="square" lIns="91440" tIns="45720" rIns="91440" bIns="45720" rtlCol="0" anchor="ctr">
            <a:normAutofit/>
          </a:bodyPr>
          <a:lstStyle/>
          <a:p>
            <a:r>
              <a:rPr lang="el-GR" sz="1600" dirty="0" smtClean="0"/>
              <a:t>26</a:t>
            </a:r>
            <a:endParaRPr lang="en-US" sz="1600" dirty="0" smtClean="0"/>
          </a:p>
        </p:txBody>
      </p:sp>
    </p:spTree>
    <p:extLst>
      <p:ext uri="{BB962C8B-B14F-4D97-AF65-F5344CB8AC3E}">
        <p14:creationId xmlns:p14="http://schemas.microsoft.com/office/powerpoint/2010/main" val="4120743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Κατανομή των ιχνοστοιχείων</a:t>
            </a:r>
          </a:p>
        </p:txBody>
      </p:sp>
      <p:sp>
        <p:nvSpPr>
          <p:cNvPr id="5" name="Θέση περιεχομένου 4"/>
          <p:cNvSpPr>
            <a:spLocks noGrp="1"/>
          </p:cNvSpPr>
          <p:nvPr>
            <p:ph idx="1"/>
          </p:nvPr>
        </p:nvSpPr>
        <p:spPr/>
        <p:txBody>
          <a:bodyPr>
            <a:noAutofit/>
          </a:bodyPr>
          <a:lstStyle/>
          <a:p>
            <a:r>
              <a:rPr lang="el-GR" sz="2400" dirty="0" smtClean="0"/>
              <a:t>Ταξινόμηση </a:t>
            </a:r>
            <a:r>
              <a:rPr lang="el-GR" sz="2400" dirty="0"/>
              <a:t>ιχνοστοιχείων με βάση τη γεωχημική τους </a:t>
            </a:r>
            <a:r>
              <a:rPr lang="el-GR" sz="2400" dirty="0" smtClean="0"/>
              <a:t>συμπεριφορά</a:t>
            </a:r>
            <a:r>
              <a:rPr lang="el-GR" sz="2400" dirty="0"/>
              <a:t>: </a:t>
            </a:r>
          </a:p>
          <a:p>
            <a:pPr marL="0" indent="0">
              <a:buNone/>
            </a:pPr>
            <a:r>
              <a:rPr lang="el-GR" sz="2400" dirty="0"/>
              <a:t>Ι. </a:t>
            </a:r>
            <a:r>
              <a:rPr lang="el-GR" sz="2400" u="sng" dirty="0"/>
              <a:t>Ανάλογα με αν προτιμούν τη στερεά φάση ή το τήγμα: </a:t>
            </a:r>
          </a:p>
          <a:p>
            <a:pPr marL="0" indent="0">
              <a:buNone/>
            </a:pPr>
            <a:r>
              <a:rPr lang="el-GR" sz="2400" dirty="0"/>
              <a:t>α) </a:t>
            </a:r>
            <a:r>
              <a:rPr lang="el-GR" sz="2400" dirty="0">
                <a:solidFill>
                  <a:srgbClr val="00B050"/>
                </a:solidFill>
              </a:rPr>
              <a:t>ανταγωνιστικά (D&gt;1) </a:t>
            </a:r>
            <a:r>
              <a:rPr lang="en-US" sz="2400" dirty="0" smtClean="0">
                <a:sym typeface="Wingdings" panose="05000000000000000000" pitchFamily="2" charset="2"/>
              </a:rPr>
              <a:t></a:t>
            </a:r>
            <a:r>
              <a:rPr lang="el-GR" sz="2400" dirty="0" smtClean="0"/>
              <a:t> </a:t>
            </a:r>
            <a:r>
              <a:rPr lang="el-GR" sz="2400" dirty="0"/>
              <a:t>κρυσταλλικές φάσεις </a:t>
            </a:r>
          </a:p>
          <a:p>
            <a:pPr marL="0" indent="0">
              <a:buNone/>
            </a:pPr>
            <a:r>
              <a:rPr lang="el-GR" sz="2400" dirty="0"/>
              <a:t>β) </a:t>
            </a:r>
            <a:r>
              <a:rPr lang="el-GR" sz="2400" dirty="0">
                <a:solidFill>
                  <a:srgbClr val="FF0000"/>
                </a:solidFill>
              </a:rPr>
              <a:t>μη ανταγωνιστικά (D&lt;1) </a:t>
            </a:r>
            <a:r>
              <a:rPr lang="en-US" sz="2400" dirty="0" smtClean="0">
                <a:sym typeface="Wingdings" panose="05000000000000000000" pitchFamily="2" charset="2"/>
              </a:rPr>
              <a:t></a:t>
            </a:r>
            <a:r>
              <a:rPr lang="el-GR" sz="2400" dirty="0" smtClean="0"/>
              <a:t> </a:t>
            </a:r>
            <a:r>
              <a:rPr lang="el-GR" sz="2400" dirty="0"/>
              <a:t>τήγμα </a:t>
            </a:r>
          </a:p>
          <a:p>
            <a:pPr marL="0" indent="0">
              <a:buNone/>
            </a:pPr>
            <a:r>
              <a:rPr lang="el-GR" sz="2400" dirty="0"/>
              <a:t>ΙΙ. </a:t>
            </a:r>
            <a:r>
              <a:rPr lang="el-GR" sz="2400" u="sng" dirty="0"/>
              <a:t>Με βάση το λόγο φορτίου/ιοντικής ακτίνας (</a:t>
            </a:r>
            <a:r>
              <a:rPr lang="el-GR" sz="2400" b="1" u="sng" dirty="0"/>
              <a:t>z/r</a:t>
            </a:r>
            <a:r>
              <a:rPr lang="el-GR" sz="2400" u="sng" dirty="0"/>
              <a:t>) </a:t>
            </a:r>
          </a:p>
          <a:p>
            <a:pPr marL="0" indent="0">
              <a:buNone/>
            </a:pPr>
            <a:r>
              <a:rPr lang="el-GR" sz="2400" dirty="0"/>
              <a:t>α) </a:t>
            </a:r>
            <a:r>
              <a:rPr lang="el-GR" sz="2400" b="1" dirty="0">
                <a:solidFill>
                  <a:srgbClr val="7030A0"/>
                </a:solidFill>
              </a:rPr>
              <a:t>Υψηλού δυναμικού πεδίου</a:t>
            </a:r>
            <a:r>
              <a:rPr lang="el-GR" sz="2400" dirty="0">
                <a:solidFill>
                  <a:srgbClr val="7030A0"/>
                </a:solidFill>
              </a:rPr>
              <a:t>(</a:t>
            </a:r>
            <a:r>
              <a:rPr lang="en-US" sz="2400" dirty="0">
                <a:solidFill>
                  <a:srgbClr val="7030A0"/>
                </a:solidFill>
              </a:rPr>
              <a:t>High Field Strength): z/r&gt;2</a:t>
            </a:r>
            <a:r>
              <a:rPr lang="en-US" sz="2400" dirty="0"/>
              <a:t> </a:t>
            </a:r>
          </a:p>
          <a:p>
            <a:pPr marL="0" indent="0">
              <a:buNone/>
            </a:pPr>
            <a:r>
              <a:rPr lang="el-GR" sz="2400" dirty="0"/>
              <a:t>β) </a:t>
            </a:r>
            <a:r>
              <a:rPr lang="el-GR" sz="2400" b="1" dirty="0"/>
              <a:t>Χαμηλού δυναμικού πεδίου </a:t>
            </a:r>
            <a:r>
              <a:rPr lang="el-GR" sz="2400" dirty="0"/>
              <a:t>(</a:t>
            </a:r>
            <a:r>
              <a:rPr lang="en-US" sz="2400" dirty="0"/>
              <a:t>Low Field Strength, </a:t>
            </a:r>
            <a:r>
              <a:rPr lang="el-GR" sz="2400" dirty="0"/>
              <a:t>ή </a:t>
            </a:r>
            <a:r>
              <a:rPr lang="en-US" sz="2400" dirty="0"/>
              <a:t>Large Ion </a:t>
            </a:r>
            <a:r>
              <a:rPr lang="en-US" sz="2400" dirty="0" err="1"/>
              <a:t>Lithofile</a:t>
            </a:r>
            <a:r>
              <a:rPr lang="en-US" sz="2400" dirty="0"/>
              <a:t> Elements - LILE): </a:t>
            </a:r>
            <a:r>
              <a:rPr lang="en-US" sz="2400" b="1" dirty="0"/>
              <a:t>z/r&lt;2 </a:t>
            </a:r>
            <a:endParaRPr lang="el-GR" sz="2400" dirty="0"/>
          </a:p>
        </p:txBody>
      </p:sp>
    </p:spTree>
    <p:extLst>
      <p:ext uri="{BB962C8B-B14F-4D97-AF65-F5344CB8AC3E}">
        <p14:creationId xmlns:p14="http://schemas.microsoft.com/office/powerpoint/2010/main" val="2628427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sz="3600" dirty="0" smtClean="0"/>
              <a:t>Περιοδικός </a:t>
            </a:r>
            <a:r>
              <a:rPr lang="el-GR" sz="3600" dirty="0"/>
              <a:t>Πίνακας- Γεωχημική </a:t>
            </a:r>
            <a:r>
              <a:rPr lang="el-GR" sz="3600" dirty="0" smtClean="0"/>
              <a:t>θεώρηση</a:t>
            </a:r>
            <a:endParaRPr lang="el-GR"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417638"/>
            <a:ext cx="8338801" cy="4819674"/>
          </a:xfrm>
          <a:prstGeom prst="rect">
            <a:avLst/>
          </a:prstGeom>
        </p:spPr>
      </p:pic>
      <p:sp>
        <p:nvSpPr>
          <p:cNvPr id="4" name="TextBox 3"/>
          <p:cNvSpPr txBox="1"/>
          <p:nvPr/>
        </p:nvSpPr>
        <p:spPr>
          <a:xfrm>
            <a:off x="8126897" y="5900791"/>
            <a:ext cx="453485" cy="360040"/>
          </a:xfrm>
          <a:prstGeom prst="rect">
            <a:avLst/>
          </a:prstGeom>
        </p:spPr>
        <p:txBody>
          <a:bodyPr vert="horz" wrap="square" lIns="91440" tIns="45720" rIns="91440" bIns="45720" rtlCol="0" anchor="ctr">
            <a:normAutofit/>
          </a:bodyPr>
          <a:lstStyle/>
          <a:p>
            <a:r>
              <a:rPr lang="el-GR" sz="1600" dirty="0" smtClean="0"/>
              <a:t>27</a:t>
            </a:r>
            <a:endParaRPr lang="en-US" sz="1600" dirty="0" smtClean="0"/>
          </a:p>
        </p:txBody>
      </p:sp>
    </p:spTree>
    <p:extLst>
      <p:ext uri="{BB962C8B-B14F-4D97-AF65-F5344CB8AC3E}">
        <p14:creationId xmlns:p14="http://schemas.microsoft.com/office/powerpoint/2010/main" val="848240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ΠΑΡΑΔΕΙΓΜΑ:</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smtClean="0"/>
              <a:t>Υπολογισμός </a:t>
            </a:r>
            <a:r>
              <a:rPr lang="el-GR" sz="2400" dirty="0"/>
              <a:t>του συντελεστή κατανομής ενός στοιχείου σε ένα μαγματικό </a:t>
            </a:r>
            <a:r>
              <a:rPr lang="el-GR" sz="2400" dirty="0" smtClean="0"/>
              <a:t>σύστημα</a:t>
            </a:r>
            <a:r>
              <a:rPr lang="en-US" sz="2400" dirty="0" smtClean="0"/>
              <a:t>.</a:t>
            </a:r>
            <a:r>
              <a:rPr lang="el-GR" sz="2400" dirty="0" smtClean="0"/>
              <a:t> </a:t>
            </a:r>
            <a:endParaRPr lang="el-GR" sz="2400" dirty="0"/>
          </a:p>
          <a:p>
            <a:r>
              <a:rPr lang="el-GR" sz="2400" dirty="0" smtClean="0"/>
              <a:t>Ολικός </a:t>
            </a:r>
            <a:r>
              <a:rPr lang="el-GR" sz="2400" dirty="0"/>
              <a:t>συντελεστής κατανομής </a:t>
            </a:r>
            <a:r>
              <a:rPr lang="el-GR" sz="2400" b="1" dirty="0"/>
              <a:t>“bulk Kd”, ή </a:t>
            </a:r>
            <a:r>
              <a:rPr lang="el-GR" sz="2400" b="1" dirty="0" smtClean="0"/>
              <a:t>D</a:t>
            </a:r>
            <a:r>
              <a:rPr lang="en-US" sz="2400" dirty="0"/>
              <a:t>.</a:t>
            </a:r>
            <a:r>
              <a:rPr lang="el-GR" sz="2400" dirty="0" smtClean="0"/>
              <a:t> </a:t>
            </a:r>
            <a:endParaRPr lang="el-GR" sz="2400" dirty="0"/>
          </a:p>
          <a:p>
            <a:r>
              <a:rPr lang="el-GR" sz="2400" dirty="0" smtClean="0"/>
              <a:t>Ας </a:t>
            </a:r>
            <a:r>
              <a:rPr lang="el-GR" sz="2400" dirty="0"/>
              <a:t>υπολογίσουμε </a:t>
            </a:r>
            <a:r>
              <a:rPr lang="el-GR" sz="2400" b="1" dirty="0"/>
              <a:t>D </a:t>
            </a:r>
            <a:r>
              <a:rPr lang="el-GR" sz="2400" dirty="0"/>
              <a:t>για το </a:t>
            </a:r>
            <a:r>
              <a:rPr lang="el-GR" sz="2400" b="1" dirty="0"/>
              <a:t>Rb </a:t>
            </a:r>
            <a:r>
              <a:rPr lang="el-GR" sz="2400" dirty="0"/>
              <a:t>και το </a:t>
            </a:r>
            <a:r>
              <a:rPr lang="el-GR" sz="2400" b="1" dirty="0"/>
              <a:t>Co</a:t>
            </a:r>
            <a:r>
              <a:rPr lang="el-GR" sz="2400" dirty="0"/>
              <a:t>, ενός βασάλτη που έχει σύσταση: 45% olivine, 35% opx and 20% cpx </a:t>
            </a:r>
          </a:p>
          <a:p>
            <a:r>
              <a:rPr lang="el-GR" sz="2400" dirty="0" smtClean="0"/>
              <a:t>τήξη </a:t>
            </a:r>
            <a:r>
              <a:rPr lang="el-GR" sz="2400" dirty="0"/>
              <a:t>στον ανώτερο μανδύα </a:t>
            </a:r>
          </a:p>
          <a:p>
            <a:r>
              <a:rPr lang="el-GR" sz="2400" dirty="0" smtClean="0"/>
              <a:t>Χρησιμοποιώντας </a:t>
            </a:r>
            <a:r>
              <a:rPr lang="el-GR" sz="2400" dirty="0"/>
              <a:t>δεδομένα από ένα Πίνακα δεδομένων </a:t>
            </a:r>
          </a:p>
          <a:p>
            <a:r>
              <a:rPr lang="en-US" sz="2400" dirty="0" smtClean="0"/>
              <a:t>D</a:t>
            </a:r>
            <a:r>
              <a:rPr lang="en-US" sz="2400" dirty="0"/>
              <a:t>= </a:t>
            </a:r>
            <a:r>
              <a:rPr lang="en-US" sz="2400" dirty="0" err="1"/>
              <a:t>k</a:t>
            </a:r>
            <a:r>
              <a:rPr lang="en-US" sz="2400" baseline="30000" dirty="0" err="1"/>
              <a:t>ol</a:t>
            </a:r>
            <a:r>
              <a:rPr lang="en-US" sz="2400" baseline="30000" dirty="0"/>
              <a:t>/l</a:t>
            </a:r>
            <a:r>
              <a:rPr lang="en-US" sz="2400" dirty="0"/>
              <a:t> . </a:t>
            </a:r>
            <a:r>
              <a:rPr lang="en-US" sz="2400" dirty="0" err="1"/>
              <a:t>x</a:t>
            </a:r>
            <a:r>
              <a:rPr lang="en-US" sz="2400" baseline="30000" dirty="0" err="1"/>
              <a:t>ol</a:t>
            </a:r>
            <a:r>
              <a:rPr lang="en-US" sz="2400" dirty="0"/>
              <a:t> + </a:t>
            </a:r>
            <a:r>
              <a:rPr lang="en-US" sz="2400" dirty="0" err="1"/>
              <a:t>k</a:t>
            </a:r>
            <a:r>
              <a:rPr lang="en-US" sz="2400" baseline="30000" dirty="0" err="1"/>
              <a:t>opx</a:t>
            </a:r>
            <a:r>
              <a:rPr lang="en-US" sz="2400" baseline="30000" dirty="0"/>
              <a:t>/l</a:t>
            </a:r>
            <a:r>
              <a:rPr lang="en-US" sz="2400" dirty="0"/>
              <a:t> .</a:t>
            </a:r>
            <a:r>
              <a:rPr lang="en-US" sz="2400" dirty="0" err="1"/>
              <a:t>x</a:t>
            </a:r>
            <a:r>
              <a:rPr lang="en-US" sz="2400" baseline="30000" dirty="0" err="1"/>
              <a:t>opx</a:t>
            </a:r>
            <a:r>
              <a:rPr lang="en-US" sz="2400" dirty="0"/>
              <a:t> + </a:t>
            </a:r>
            <a:r>
              <a:rPr lang="en-US" sz="2400" dirty="0" err="1"/>
              <a:t>k</a:t>
            </a:r>
            <a:r>
              <a:rPr lang="en-US" sz="2400" baseline="30000" dirty="0" err="1"/>
              <a:t>cpx</a:t>
            </a:r>
            <a:r>
              <a:rPr lang="en-US" sz="2400" baseline="30000" dirty="0"/>
              <a:t>/l</a:t>
            </a:r>
            <a:r>
              <a:rPr lang="en-US" sz="2400" dirty="0"/>
              <a:t> . </a:t>
            </a:r>
            <a:r>
              <a:rPr lang="en-US" sz="2400" dirty="0" err="1"/>
              <a:t>x</a:t>
            </a:r>
            <a:r>
              <a:rPr lang="en-US" sz="2400" baseline="30000" dirty="0" err="1"/>
              <a:t>cpx</a:t>
            </a:r>
            <a:r>
              <a:rPr lang="en-US" sz="2400" dirty="0"/>
              <a:t> ......... </a:t>
            </a:r>
          </a:p>
        </p:txBody>
      </p:sp>
    </p:spTree>
    <p:extLst>
      <p:ext uri="{BB962C8B-B14F-4D97-AF65-F5344CB8AC3E}">
        <p14:creationId xmlns:p14="http://schemas.microsoft.com/office/powerpoint/2010/main" val="845647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sz="4000" dirty="0" smtClean="0"/>
              <a:t>1. Γεωχημεία </a:t>
            </a:r>
            <a:r>
              <a:rPr lang="el-GR" sz="4000" dirty="0"/>
              <a:t>Πυριγενών </a:t>
            </a:r>
            <a:r>
              <a:rPr lang="el-GR" sz="4000" dirty="0" smtClean="0"/>
              <a:t>Πετρωμάτων</a:t>
            </a:r>
            <a:endParaRPr lang="el-GR"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17639"/>
            <a:ext cx="6899740" cy="3739554"/>
          </a:xfrm>
          <a:prstGeom prst="rect">
            <a:avLst/>
          </a:prstGeom>
        </p:spPr>
      </p:pic>
      <p:sp>
        <p:nvSpPr>
          <p:cNvPr id="3" name="Rectangle 2"/>
          <p:cNvSpPr/>
          <p:nvPr/>
        </p:nvSpPr>
        <p:spPr>
          <a:xfrm>
            <a:off x="457200" y="5301208"/>
            <a:ext cx="8099488" cy="923330"/>
          </a:xfrm>
          <a:prstGeom prst="rect">
            <a:avLst/>
          </a:prstGeom>
        </p:spPr>
        <p:txBody>
          <a:bodyPr wrap="square">
            <a:spAutoFit/>
          </a:bodyPr>
          <a:lstStyle/>
          <a:p>
            <a:r>
              <a:rPr lang="el-GR" dirty="0" smtClean="0">
                <a:latin typeface="Calibri" panose="020F0502020204030204" pitchFamily="34" charset="0"/>
              </a:rPr>
              <a:t>Το </a:t>
            </a:r>
            <a:r>
              <a:rPr lang="el-GR" dirty="0">
                <a:latin typeface="Calibri" panose="020F0502020204030204" pitchFamily="34" charset="0"/>
              </a:rPr>
              <a:t>μάγμα είτε α) διεισδύει και στερεοποείται σε βάθος μέσα στο φλοιό της γης </a:t>
            </a:r>
            <a:r>
              <a:rPr lang="el-GR" dirty="0">
                <a:latin typeface="Wingdings" panose="05000000000000000000" pitchFamily="2" charset="2"/>
              </a:rPr>
              <a:t> </a:t>
            </a:r>
            <a:r>
              <a:rPr lang="el-GR" dirty="0">
                <a:latin typeface="Calibri" panose="020F0502020204030204" pitchFamily="34" charset="0"/>
              </a:rPr>
              <a:t>πλουτώνια πετρώματα (plutonic), ή </a:t>
            </a:r>
          </a:p>
          <a:p>
            <a:r>
              <a:rPr lang="el-GR" dirty="0">
                <a:latin typeface="Calibri" panose="020F0502020204030204" pitchFamily="34" charset="0"/>
              </a:rPr>
              <a:t>β) εκχύνεται στην επιφάνεια της </a:t>
            </a:r>
            <a:r>
              <a:rPr lang="el-GR" dirty="0" smtClean="0">
                <a:latin typeface="Calibri" panose="020F0502020204030204" pitchFamily="34" charset="0"/>
              </a:rPr>
              <a:t>γης</a:t>
            </a:r>
            <a:r>
              <a:rPr lang="el-GR" dirty="0" smtClean="0">
                <a:latin typeface="Calibri" panose="020F0502020204030204" pitchFamily="34" charset="0"/>
                <a:sym typeface="Wingdings" panose="05000000000000000000" pitchFamily="2" charset="2"/>
              </a:rPr>
              <a:t></a:t>
            </a:r>
            <a:r>
              <a:rPr lang="el-GR" dirty="0" smtClean="0">
                <a:latin typeface="Calibri" panose="020F0502020204030204" pitchFamily="34" charset="0"/>
              </a:rPr>
              <a:t>ηφαιστειακά </a:t>
            </a:r>
            <a:r>
              <a:rPr lang="el-GR" dirty="0">
                <a:latin typeface="Calibri" panose="020F0502020204030204" pitchFamily="34" charset="0"/>
              </a:rPr>
              <a:t>πετρώματα (volcanic). </a:t>
            </a:r>
            <a:endParaRPr lang="en-US" dirty="0"/>
          </a:p>
        </p:txBody>
      </p:sp>
      <p:sp>
        <p:nvSpPr>
          <p:cNvPr id="4" name="TextBox 3"/>
          <p:cNvSpPr txBox="1"/>
          <p:nvPr/>
        </p:nvSpPr>
        <p:spPr>
          <a:xfrm>
            <a:off x="7668344" y="4725144"/>
            <a:ext cx="288032" cy="288032"/>
          </a:xfrm>
          <a:prstGeom prst="rect">
            <a:avLst/>
          </a:prstGeom>
        </p:spPr>
        <p:txBody>
          <a:bodyPr vert="horz" wrap="square" lIns="91440" tIns="45720" rIns="91440" bIns="45720" rtlCol="0" anchor="ctr">
            <a:normAutofit fontScale="85000" lnSpcReduction="20000"/>
          </a:bodyPr>
          <a:lstStyle/>
          <a:p>
            <a:r>
              <a:rPr lang="en-US" dirty="0" smtClean="0"/>
              <a:t>1</a:t>
            </a:r>
          </a:p>
        </p:txBody>
      </p:sp>
    </p:spTree>
    <p:extLst>
      <p:ext uri="{BB962C8B-B14F-4D97-AF65-F5344CB8AC3E}">
        <p14:creationId xmlns:p14="http://schemas.microsoft.com/office/powerpoint/2010/main" val="705614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Υπολογισμός:</a:t>
            </a:r>
            <a:endParaRPr lang="el-GR" dirty="0"/>
          </a:p>
        </p:txBody>
      </p:sp>
      <p:graphicFrame>
        <p:nvGraphicFramePr>
          <p:cNvPr id="2" name="Table 1"/>
          <p:cNvGraphicFramePr>
            <a:graphicFrameLocks noGrp="1"/>
          </p:cNvGraphicFramePr>
          <p:nvPr>
            <p:extLst>
              <p:ext uri="{D42A27DB-BD31-4B8C-83A1-F6EECF244321}">
                <p14:modId xmlns:p14="http://schemas.microsoft.com/office/powerpoint/2010/main" val="211177229"/>
              </p:ext>
            </p:extLst>
          </p:nvPr>
        </p:nvGraphicFramePr>
        <p:xfrm>
          <a:off x="611560" y="1700808"/>
          <a:ext cx="7859215" cy="1431065"/>
        </p:xfrm>
        <a:graphic>
          <a:graphicData uri="http://schemas.openxmlformats.org/drawingml/2006/table">
            <a:tbl>
              <a:tblPr firstRow="1" bandRow="1">
                <a:tableStyleId>{5C22544A-7EE6-4342-B048-85BDC9FD1C3A}</a:tableStyleId>
              </a:tblPr>
              <a:tblGrid>
                <a:gridCol w="766317"/>
                <a:gridCol w="893973"/>
                <a:gridCol w="893973"/>
                <a:gridCol w="962741"/>
                <a:gridCol w="4342211"/>
              </a:tblGrid>
              <a:tr h="519831">
                <a:tc>
                  <a:txBody>
                    <a:bodyPr/>
                    <a:lstStyle/>
                    <a:p>
                      <a:pPr algn="l"/>
                      <a:endParaRPr lang="en-US" dirty="0"/>
                    </a:p>
                  </a:txBody>
                  <a:tcPr/>
                </a:tc>
                <a:tc>
                  <a:txBody>
                    <a:bodyPr/>
                    <a:lstStyle/>
                    <a:p>
                      <a:pPr algn="l"/>
                      <a:r>
                        <a:rPr lang="en-US" sz="1800" b="1" i="0" u="none" strike="noStrike" kern="1200" baseline="0" dirty="0" err="1" smtClean="0">
                          <a:solidFill>
                            <a:schemeClr val="lt1"/>
                          </a:solidFill>
                          <a:latin typeface="+mn-lt"/>
                          <a:ea typeface="+mn-ea"/>
                          <a:cs typeface="+mn-cs"/>
                        </a:rPr>
                        <a:t>Kd</a:t>
                      </a:r>
                      <a:r>
                        <a:rPr lang="en-US" sz="1800" b="1" i="0" u="none" strike="noStrike" kern="1200" baseline="0" dirty="0" smtClean="0">
                          <a:solidFill>
                            <a:schemeClr val="lt1"/>
                          </a:solidFill>
                          <a:latin typeface="+mn-lt"/>
                          <a:ea typeface="+mn-ea"/>
                          <a:cs typeface="+mn-cs"/>
                        </a:rPr>
                        <a:t> </a:t>
                      </a:r>
                      <a:r>
                        <a:rPr lang="en-US" sz="1800" b="1" i="0" u="none" strike="noStrike" kern="1200" baseline="0" dirty="0" err="1" smtClean="0">
                          <a:solidFill>
                            <a:schemeClr val="lt1"/>
                          </a:solidFill>
                          <a:latin typeface="+mn-lt"/>
                          <a:ea typeface="+mn-ea"/>
                          <a:cs typeface="+mn-cs"/>
                        </a:rPr>
                        <a:t>ol</a:t>
                      </a:r>
                      <a:r>
                        <a:rPr lang="en-US" sz="1800" b="1" i="0" u="none" strike="noStrike" kern="1200" baseline="0" dirty="0" smtClean="0">
                          <a:solidFill>
                            <a:schemeClr val="lt1"/>
                          </a:solidFill>
                          <a:latin typeface="+mn-lt"/>
                          <a:ea typeface="+mn-ea"/>
                          <a:cs typeface="+mn-cs"/>
                        </a:rPr>
                        <a:t> </a:t>
                      </a:r>
                      <a:endParaRPr lang="en-US" dirty="0"/>
                    </a:p>
                  </a:txBody>
                  <a:tcPr/>
                </a:tc>
                <a:tc>
                  <a:txBody>
                    <a:bodyPr/>
                    <a:lstStyle/>
                    <a:p>
                      <a:pPr algn="l"/>
                      <a:r>
                        <a:rPr lang="en-US" sz="1800" b="1" i="0" u="none" strike="noStrike" kern="1200" baseline="0" dirty="0" err="1" smtClean="0">
                          <a:solidFill>
                            <a:schemeClr val="lt1"/>
                          </a:solidFill>
                          <a:latin typeface="+mn-lt"/>
                          <a:ea typeface="+mn-ea"/>
                          <a:cs typeface="+mn-cs"/>
                        </a:rPr>
                        <a:t>Kd</a:t>
                      </a:r>
                      <a:r>
                        <a:rPr lang="en-US" sz="1800" b="1" i="0" u="none" strike="noStrike" kern="1200" baseline="0" dirty="0" smtClean="0">
                          <a:solidFill>
                            <a:schemeClr val="lt1"/>
                          </a:solidFill>
                          <a:latin typeface="+mn-lt"/>
                          <a:ea typeface="+mn-ea"/>
                          <a:cs typeface="+mn-cs"/>
                        </a:rPr>
                        <a:t> </a:t>
                      </a:r>
                      <a:r>
                        <a:rPr lang="en-US" sz="1800" b="1" i="0" u="none" strike="noStrike" kern="1200" baseline="0" dirty="0" err="1" smtClean="0">
                          <a:solidFill>
                            <a:schemeClr val="lt1"/>
                          </a:solidFill>
                          <a:latin typeface="+mn-lt"/>
                          <a:ea typeface="+mn-ea"/>
                          <a:cs typeface="+mn-cs"/>
                        </a:rPr>
                        <a:t>opx</a:t>
                      </a:r>
                      <a:r>
                        <a:rPr lang="en-US" sz="1800" b="1" i="0" u="none" strike="noStrike" kern="1200" baseline="0" dirty="0" smtClean="0">
                          <a:solidFill>
                            <a:schemeClr val="lt1"/>
                          </a:solidFill>
                          <a:latin typeface="+mn-lt"/>
                          <a:ea typeface="+mn-ea"/>
                          <a:cs typeface="+mn-cs"/>
                        </a:rPr>
                        <a:t> </a:t>
                      </a:r>
                      <a:endParaRPr lang="en-US" dirty="0"/>
                    </a:p>
                  </a:txBody>
                  <a:tcPr/>
                </a:tc>
                <a:tc>
                  <a:txBody>
                    <a:bodyPr/>
                    <a:lstStyle/>
                    <a:p>
                      <a:pPr algn="l"/>
                      <a:r>
                        <a:rPr lang="en-US" sz="1800" b="1" i="0" u="none" strike="noStrike" kern="1200" baseline="0" dirty="0" err="1" smtClean="0">
                          <a:solidFill>
                            <a:schemeClr val="lt1"/>
                          </a:solidFill>
                          <a:latin typeface="+mn-lt"/>
                          <a:ea typeface="+mn-ea"/>
                          <a:cs typeface="+mn-cs"/>
                        </a:rPr>
                        <a:t>Kd</a:t>
                      </a:r>
                      <a:r>
                        <a:rPr lang="en-US" sz="1800" b="1" i="0" u="none" strike="noStrike" kern="1200" baseline="0" dirty="0" smtClean="0">
                          <a:solidFill>
                            <a:schemeClr val="lt1"/>
                          </a:solidFill>
                          <a:latin typeface="+mn-lt"/>
                          <a:ea typeface="+mn-ea"/>
                          <a:cs typeface="+mn-cs"/>
                        </a:rPr>
                        <a:t> </a:t>
                      </a:r>
                      <a:r>
                        <a:rPr lang="en-US" sz="1800" b="1" i="0" u="none" strike="noStrike" kern="1200" baseline="0" dirty="0" err="1" smtClean="0">
                          <a:solidFill>
                            <a:schemeClr val="lt1"/>
                          </a:solidFill>
                          <a:latin typeface="+mn-lt"/>
                          <a:ea typeface="+mn-ea"/>
                          <a:cs typeface="+mn-cs"/>
                        </a:rPr>
                        <a:t>cpx</a:t>
                      </a:r>
                      <a:r>
                        <a:rPr lang="en-US" sz="1800" b="1" i="0" u="none" strike="noStrike" kern="1200" baseline="0" dirty="0" smtClean="0">
                          <a:solidFill>
                            <a:schemeClr val="lt1"/>
                          </a:solidFill>
                          <a:latin typeface="+mn-lt"/>
                          <a:ea typeface="+mn-ea"/>
                          <a:cs typeface="+mn-cs"/>
                        </a:rPr>
                        <a:t> </a:t>
                      </a:r>
                      <a:endParaRPr lang="en-US" dirty="0"/>
                    </a:p>
                  </a:txBody>
                  <a:tcPr/>
                </a:tc>
                <a:tc>
                  <a:txBody>
                    <a:bodyPr/>
                    <a:lstStyle/>
                    <a:p>
                      <a:pPr algn="l"/>
                      <a:r>
                        <a:rPr lang="en-US" sz="1800" b="1" i="0" u="none" strike="noStrike" kern="1200" baseline="0" dirty="0" smtClean="0">
                          <a:solidFill>
                            <a:schemeClr val="lt1"/>
                          </a:solidFill>
                          <a:latin typeface="+mn-lt"/>
                          <a:ea typeface="+mn-ea"/>
                          <a:cs typeface="+mn-cs"/>
                        </a:rPr>
                        <a:t>Bulk </a:t>
                      </a:r>
                      <a:r>
                        <a:rPr lang="en-US" sz="1800" b="1" i="0" u="none" strike="noStrike" kern="1200" baseline="0" dirty="0" err="1" smtClean="0">
                          <a:solidFill>
                            <a:schemeClr val="lt1"/>
                          </a:solidFill>
                          <a:latin typeface="+mn-lt"/>
                          <a:ea typeface="+mn-ea"/>
                          <a:cs typeface="+mn-cs"/>
                        </a:rPr>
                        <a:t>Kd</a:t>
                      </a:r>
                      <a:r>
                        <a:rPr lang="en-US" sz="1800" b="1" i="0" u="none" strike="noStrike" kern="1200" baseline="0" dirty="0" smtClean="0">
                          <a:solidFill>
                            <a:schemeClr val="lt1"/>
                          </a:solidFill>
                          <a:latin typeface="+mn-lt"/>
                          <a:ea typeface="+mn-ea"/>
                          <a:cs typeface="+mn-cs"/>
                        </a:rPr>
                        <a:t> or D </a:t>
                      </a:r>
                      <a:endParaRPr lang="en-US" dirty="0"/>
                    </a:p>
                  </a:txBody>
                  <a:tcPr/>
                </a:tc>
              </a:tr>
              <a:tr h="459994">
                <a:tc>
                  <a:txBody>
                    <a:bodyPr/>
                    <a:lstStyle/>
                    <a:p>
                      <a:pPr algn="l"/>
                      <a:r>
                        <a:rPr lang="en-US" sz="1800" b="1" i="0" u="none" strike="noStrike" kern="1200" baseline="0" dirty="0" err="1" smtClean="0">
                          <a:solidFill>
                            <a:srgbClr val="FF0000"/>
                          </a:solidFill>
                          <a:latin typeface="+mn-lt"/>
                          <a:ea typeface="+mn-ea"/>
                          <a:cs typeface="+mn-cs"/>
                        </a:rPr>
                        <a:t>Rb</a:t>
                      </a:r>
                      <a:r>
                        <a:rPr lang="en-US" sz="1800" b="1" i="0" u="none" strike="noStrike" kern="1200" baseline="0" dirty="0" smtClean="0">
                          <a:solidFill>
                            <a:srgbClr val="FF0000"/>
                          </a:solidFill>
                          <a:latin typeface="+mn-lt"/>
                          <a:ea typeface="+mn-ea"/>
                          <a:cs typeface="+mn-cs"/>
                        </a:rPr>
                        <a:t> </a:t>
                      </a:r>
                      <a:endParaRPr lang="en-US" dirty="0">
                        <a:solidFill>
                          <a:srgbClr val="FF0000"/>
                        </a:solidFill>
                      </a:endParaRPr>
                    </a:p>
                  </a:txBody>
                  <a:tcPr/>
                </a:tc>
                <a:tc>
                  <a:txBody>
                    <a:bodyPr/>
                    <a:lstStyle/>
                    <a:p>
                      <a:pPr algn="l"/>
                      <a:r>
                        <a:rPr lang="en-US" sz="1800" b="0" i="0" u="none" strike="noStrike" kern="1200" baseline="0" dirty="0" smtClean="0">
                          <a:solidFill>
                            <a:schemeClr val="dk1"/>
                          </a:solidFill>
                          <a:latin typeface="+mn-lt"/>
                          <a:ea typeface="+mn-ea"/>
                          <a:cs typeface="+mn-cs"/>
                        </a:rPr>
                        <a:t>0,006</a:t>
                      </a:r>
                      <a:endParaRPr lang="en-US" dirty="0"/>
                    </a:p>
                  </a:txBody>
                  <a:tcPr/>
                </a:tc>
                <a:tc>
                  <a:txBody>
                    <a:bodyPr/>
                    <a:lstStyle/>
                    <a:p>
                      <a:pPr algn="l"/>
                      <a:r>
                        <a:rPr lang="en-US" sz="1800" b="0" i="0" u="none" strike="noStrike" kern="1200" baseline="0" dirty="0" smtClean="0">
                          <a:solidFill>
                            <a:schemeClr val="dk1"/>
                          </a:solidFill>
                          <a:latin typeface="+mn-lt"/>
                          <a:ea typeface="+mn-ea"/>
                          <a:cs typeface="+mn-cs"/>
                        </a:rPr>
                        <a:t>0,03 </a:t>
                      </a:r>
                      <a:endParaRPr lang="en-US" dirty="0"/>
                    </a:p>
                  </a:txBody>
                  <a:tcPr/>
                </a:tc>
                <a:tc>
                  <a:txBody>
                    <a:bodyPr/>
                    <a:lstStyle/>
                    <a:p>
                      <a:pPr algn="l"/>
                      <a:r>
                        <a:rPr lang="en-US" sz="1800" b="0" i="0" u="none" strike="noStrike" kern="1200" baseline="0" dirty="0" smtClean="0">
                          <a:solidFill>
                            <a:schemeClr val="dk1"/>
                          </a:solidFill>
                          <a:latin typeface="+mn-lt"/>
                          <a:ea typeface="+mn-ea"/>
                          <a:cs typeface="+mn-cs"/>
                        </a:rPr>
                        <a:t>0,14</a:t>
                      </a:r>
                      <a:endParaRPr lang="en-US" dirty="0"/>
                    </a:p>
                  </a:txBody>
                  <a:tcPr/>
                </a:tc>
                <a:tc>
                  <a:txBody>
                    <a:bodyPr/>
                    <a:lstStyle/>
                    <a:p>
                      <a:pPr algn="l"/>
                      <a:r>
                        <a:rPr lang="en-US" sz="1800" b="0" i="0" u="none" strike="noStrike" kern="1200" baseline="0" dirty="0" smtClean="0">
                          <a:solidFill>
                            <a:schemeClr val="dk1"/>
                          </a:solidFill>
                          <a:latin typeface="+mn-lt"/>
                          <a:ea typeface="+mn-ea"/>
                          <a:cs typeface="+mn-cs"/>
                        </a:rPr>
                        <a:t>0,45*0,006 + 0,35*0,03 + 0,2*0,04 = </a:t>
                      </a:r>
                      <a:r>
                        <a:rPr lang="en-US" sz="1800" b="1" i="0" u="none" strike="noStrike" kern="1200" baseline="0" dirty="0" smtClean="0">
                          <a:solidFill>
                            <a:srgbClr val="FF0000"/>
                          </a:solidFill>
                          <a:latin typeface="+mn-lt"/>
                          <a:ea typeface="+mn-ea"/>
                          <a:cs typeface="+mn-cs"/>
                        </a:rPr>
                        <a:t>0.021</a:t>
                      </a:r>
                      <a:r>
                        <a:rPr lang="en-US" sz="1800" b="1" i="0" u="none" strike="noStrike" kern="1200" baseline="0" dirty="0" smtClean="0">
                          <a:solidFill>
                            <a:schemeClr val="dk1"/>
                          </a:solidFill>
                          <a:latin typeface="+mn-lt"/>
                          <a:ea typeface="+mn-ea"/>
                          <a:cs typeface="+mn-cs"/>
                        </a:rPr>
                        <a:t> </a:t>
                      </a:r>
                      <a:endParaRPr lang="en-US" dirty="0"/>
                    </a:p>
                  </a:txBody>
                  <a:tcPr/>
                </a:tc>
              </a:tr>
              <a:tr h="451240">
                <a:tc>
                  <a:txBody>
                    <a:bodyPr/>
                    <a:lstStyle/>
                    <a:p>
                      <a:pPr algn="l"/>
                      <a:r>
                        <a:rPr lang="pl-PL" sz="1800" b="1" i="0" u="none" strike="noStrike" kern="1200" baseline="0" dirty="0" smtClean="0">
                          <a:solidFill>
                            <a:srgbClr val="5075BC"/>
                          </a:solidFill>
                          <a:latin typeface="+mn-lt"/>
                          <a:ea typeface="+mn-ea"/>
                          <a:cs typeface="+mn-cs"/>
                        </a:rPr>
                        <a:t>Co </a:t>
                      </a:r>
                      <a:endParaRPr lang="pl-PL" sz="1800" b="0" i="0" u="none" strike="noStrike" kern="1200" baseline="0" dirty="0" smtClean="0">
                        <a:solidFill>
                          <a:srgbClr val="5075BC"/>
                        </a:solidFill>
                        <a:latin typeface="+mn-lt"/>
                        <a:ea typeface="+mn-ea"/>
                        <a:cs typeface="+mn-cs"/>
                      </a:endParaRPr>
                    </a:p>
                  </a:txBody>
                  <a:tcPr/>
                </a:tc>
                <a:tc>
                  <a:txBody>
                    <a:bodyPr/>
                    <a:lstStyle/>
                    <a:p>
                      <a:pPr algn="l"/>
                      <a:r>
                        <a:rPr lang="pl-PL" sz="1800" b="0" i="0" u="none" strike="noStrike" kern="1200" baseline="0" dirty="0" smtClean="0">
                          <a:solidFill>
                            <a:schemeClr val="dk1"/>
                          </a:solidFill>
                          <a:latin typeface="+mn-lt"/>
                          <a:ea typeface="+mn-ea"/>
                          <a:cs typeface="+mn-cs"/>
                        </a:rPr>
                        <a:t>3,8</a:t>
                      </a:r>
                      <a:endParaRPr lang="en-US" dirty="0"/>
                    </a:p>
                  </a:txBody>
                  <a:tcPr/>
                </a:tc>
                <a:tc>
                  <a:txBody>
                    <a:bodyPr/>
                    <a:lstStyle/>
                    <a:p>
                      <a:pPr algn="l"/>
                      <a:r>
                        <a:rPr lang="pl-PL" sz="1800" b="0" i="0" u="none" strike="noStrike" kern="1200" baseline="0" dirty="0" smtClean="0">
                          <a:solidFill>
                            <a:schemeClr val="dk1"/>
                          </a:solidFill>
                          <a:latin typeface="+mn-lt"/>
                          <a:ea typeface="+mn-ea"/>
                          <a:cs typeface="+mn-cs"/>
                        </a:rPr>
                        <a:t>3 </a:t>
                      </a:r>
                      <a:endParaRPr lang="en-US" dirty="0"/>
                    </a:p>
                  </a:txBody>
                  <a:tcPr/>
                </a:tc>
                <a:tc>
                  <a:txBody>
                    <a:bodyPr/>
                    <a:lstStyle/>
                    <a:p>
                      <a:pPr algn="l"/>
                      <a:r>
                        <a:rPr lang="pl-PL" sz="1800" b="0" i="0" u="none" strike="noStrike" kern="1200" baseline="0" dirty="0" smtClean="0">
                          <a:solidFill>
                            <a:schemeClr val="dk1"/>
                          </a:solidFill>
                          <a:latin typeface="+mn-lt"/>
                          <a:ea typeface="+mn-ea"/>
                          <a:cs typeface="+mn-cs"/>
                        </a:rPr>
                        <a:t>1,2 </a:t>
                      </a:r>
                      <a:endParaRPr lang="en-US" dirty="0"/>
                    </a:p>
                  </a:txBody>
                  <a:tcPr/>
                </a:tc>
                <a:tc>
                  <a:txBody>
                    <a:bodyPr/>
                    <a:lstStyle/>
                    <a:p>
                      <a:pPr algn="l"/>
                      <a:r>
                        <a:rPr lang="pl-PL" sz="1800" b="0" i="0" u="none" strike="noStrike" kern="1200" baseline="0" dirty="0" smtClean="0">
                          <a:solidFill>
                            <a:schemeClr val="dk1"/>
                          </a:solidFill>
                          <a:latin typeface="+mn-lt"/>
                          <a:ea typeface="+mn-ea"/>
                          <a:cs typeface="+mn-cs"/>
                        </a:rPr>
                        <a:t>0,45*3,8 + 0,35*3 + 0,2*1,2 = </a:t>
                      </a:r>
                      <a:r>
                        <a:rPr lang="pl-PL" sz="1800" b="1" i="0" u="none" strike="noStrike" kern="1200" baseline="0" dirty="0" smtClean="0">
                          <a:solidFill>
                            <a:srgbClr val="5075BC"/>
                          </a:solidFill>
                          <a:latin typeface="+mn-lt"/>
                          <a:ea typeface="+mn-ea"/>
                          <a:cs typeface="+mn-cs"/>
                        </a:rPr>
                        <a:t>3,0 </a:t>
                      </a:r>
                      <a:endParaRPr lang="en-US" dirty="0">
                        <a:solidFill>
                          <a:srgbClr val="5075BC"/>
                        </a:solidFill>
                      </a:endParaRPr>
                    </a:p>
                  </a:txBody>
                  <a:tcPr/>
                </a:tc>
              </a:tr>
            </a:tbl>
          </a:graphicData>
        </a:graphic>
      </p:graphicFrame>
      <p:sp>
        <p:nvSpPr>
          <p:cNvPr id="3" name="Rectangle 2"/>
          <p:cNvSpPr/>
          <p:nvPr/>
        </p:nvSpPr>
        <p:spPr>
          <a:xfrm>
            <a:off x="457200" y="3789040"/>
            <a:ext cx="8229600" cy="1938992"/>
          </a:xfrm>
          <a:prstGeom prst="rect">
            <a:avLst/>
          </a:prstGeom>
        </p:spPr>
        <p:txBody>
          <a:bodyPr wrap="square">
            <a:spAutoFit/>
          </a:bodyPr>
          <a:lstStyle/>
          <a:p>
            <a:r>
              <a:rPr lang="el-GR" sz="2400" dirty="0" smtClean="0">
                <a:latin typeface="Calibri" panose="020F0502020204030204" pitchFamily="34" charset="0"/>
              </a:rPr>
              <a:t>Συμπέρασμα</a:t>
            </a:r>
            <a:r>
              <a:rPr lang="el-GR" sz="2400" dirty="0">
                <a:latin typeface="Calibri" panose="020F0502020204030204" pitchFamily="34" charset="0"/>
              </a:rPr>
              <a:t>: </a:t>
            </a:r>
            <a:endParaRPr lang="en-US" sz="2400" dirty="0" smtClean="0">
              <a:latin typeface="Calibri" panose="020F0502020204030204" pitchFamily="34" charset="0"/>
            </a:endParaRPr>
          </a:p>
          <a:p>
            <a:endParaRPr lang="el-GR" sz="2400" dirty="0">
              <a:latin typeface="Calibri" panose="020F0502020204030204" pitchFamily="34" charset="0"/>
            </a:endParaRPr>
          </a:p>
          <a:p>
            <a:r>
              <a:rPr lang="el-GR" sz="2400" dirty="0">
                <a:latin typeface="Calibri" panose="020F0502020204030204" pitchFamily="34" charset="0"/>
              </a:rPr>
              <a:t>για το σύστημα που μελετάμε </a:t>
            </a:r>
          </a:p>
          <a:p>
            <a:r>
              <a:rPr lang="el-GR" sz="2400" dirty="0">
                <a:solidFill>
                  <a:srgbClr val="FF0000"/>
                </a:solidFill>
                <a:latin typeface="Calibri" panose="020F0502020204030204" pitchFamily="34" charset="0"/>
              </a:rPr>
              <a:t>Rb</a:t>
            </a:r>
            <a:r>
              <a:rPr lang="el-GR" sz="2400" dirty="0">
                <a:latin typeface="Calibri" panose="020F0502020204030204" pitchFamily="34" charset="0"/>
              </a:rPr>
              <a:t> D &lt; </a:t>
            </a:r>
            <a:r>
              <a:rPr lang="el-GR" sz="2400" dirty="0" smtClean="0">
                <a:latin typeface="Calibri" panose="020F0502020204030204" pitchFamily="34" charset="0"/>
              </a:rPr>
              <a:t>0.01</a:t>
            </a:r>
            <a:r>
              <a:rPr lang="en-US" sz="2400" dirty="0" smtClean="0">
                <a:latin typeface="Calibri" panose="020F0502020204030204" pitchFamily="34" charset="0"/>
              </a:rPr>
              <a:t> </a:t>
            </a:r>
            <a:r>
              <a:rPr lang="el-GR" sz="2400" dirty="0" smtClean="0">
                <a:latin typeface="Wingdings 3" panose="05040102010807070707" pitchFamily="18" charset="2"/>
              </a:rPr>
              <a:t></a:t>
            </a:r>
            <a:r>
              <a:rPr lang="en-US" sz="2400" dirty="0" smtClean="0">
                <a:latin typeface="Wingdings 3" panose="05040102010807070707" pitchFamily="18" charset="2"/>
              </a:rPr>
              <a:t> </a:t>
            </a:r>
            <a:r>
              <a:rPr lang="el-GR" sz="2400" b="1" dirty="0" smtClean="0">
                <a:solidFill>
                  <a:srgbClr val="FF0000"/>
                </a:solidFill>
                <a:latin typeface="Calibri" panose="020F0502020204030204" pitchFamily="34" charset="0"/>
              </a:rPr>
              <a:t>μη-ανταγωνιστικό</a:t>
            </a:r>
            <a:r>
              <a:rPr lang="el-GR" sz="2400" b="1" dirty="0" smtClean="0">
                <a:latin typeface="Calibri" panose="020F0502020204030204" pitchFamily="34" charset="0"/>
              </a:rPr>
              <a:t> </a:t>
            </a:r>
            <a:r>
              <a:rPr lang="el-GR" sz="2400" b="1" dirty="0">
                <a:latin typeface="Calibri" panose="020F0502020204030204" pitchFamily="34" charset="0"/>
              </a:rPr>
              <a:t>(incompatible) </a:t>
            </a:r>
            <a:endParaRPr lang="el-GR" sz="2400" dirty="0">
              <a:latin typeface="Calibri" panose="020F0502020204030204" pitchFamily="34" charset="0"/>
            </a:endParaRPr>
          </a:p>
          <a:p>
            <a:r>
              <a:rPr lang="el-GR" sz="2400" dirty="0">
                <a:solidFill>
                  <a:srgbClr val="5075BC"/>
                </a:solidFill>
                <a:latin typeface="Calibri" panose="020F0502020204030204" pitchFamily="34" charset="0"/>
              </a:rPr>
              <a:t>Co</a:t>
            </a:r>
            <a:r>
              <a:rPr lang="el-GR" sz="2400" dirty="0">
                <a:latin typeface="Calibri" panose="020F0502020204030204" pitchFamily="34" charset="0"/>
              </a:rPr>
              <a:t> D &gt; 1 </a:t>
            </a:r>
            <a:r>
              <a:rPr lang="el-GR" sz="2400" dirty="0" smtClean="0">
                <a:latin typeface="Wingdings 3" panose="05040102010807070707" pitchFamily="18" charset="2"/>
              </a:rPr>
              <a:t></a:t>
            </a:r>
            <a:r>
              <a:rPr lang="en-US" sz="2400" dirty="0" smtClean="0">
                <a:latin typeface="Wingdings 3" panose="05040102010807070707" pitchFamily="18" charset="2"/>
              </a:rPr>
              <a:t> </a:t>
            </a:r>
            <a:r>
              <a:rPr lang="el-GR" sz="2400" b="1" dirty="0" smtClean="0">
                <a:solidFill>
                  <a:srgbClr val="5075BC"/>
                </a:solidFill>
                <a:latin typeface="Calibri" panose="020F0502020204030204" pitchFamily="34" charset="0"/>
              </a:rPr>
              <a:t>ανταγωνιστικό</a:t>
            </a:r>
            <a:r>
              <a:rPr lang="el-GR" sz="2400" b="1" dirty="0" smtClean="0">
                <a:latin typeface="Calibri" panose="020F0502020204030204" pitchFamily="34" charset="0"/>
              </a:rPr>
              <a:t> </a:t>
            </a:r>
            <a:r>
              <a:rPr lang="el-GR" sz="2400" b="1" dirty="0">
                <a:latin typeface="Calibri" panose="020F0502020204030204" pitchFamily="34" charset="0"/>
              </a:rPr>
              <a:t>(compatible) </a:t>
            </a:r>
            <a:endParaRPr lang="en-US" sz="2400" dirty="0"/>
          </a:p>
        </p:txBody>
      </p:sp>
    </p:spTree>
    <p:extLst>
      <p:ext uri="{BB962C8B-B14F-4D97-AF65-F5344CB8AC3E}">
        <p14:creationId xmlns:p14="http://schemas.microsoft.com/office/powerpoint/2010/main" val="1505866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987702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1.0</a:t>
            </a:r>
            <a:r>
              <a:rPr lang="el-GR" sz="2000" dirty="0" smtClean="0"/>
              <a:t>.</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defRPr/>
            </a:pPr>
            <a:r>
              <a:rPr lang="el-GR" sz="2000" dirty="0"/>
              <a:t>Copyright Εθνικόν και Καποδιστριακόν Πανεπιστήμιον Αθηνών</a:t>
            </a:r>
            <a:r>
              <a:rPr lang="en-US" sz="2000" dirty="0"/>
              <a:t>, </a:t>
            </a:r>
            <a:r>
              <a:rPr lang="el-GR" sz="2000" dirty="0"/>
              <a:t>Χριστίνα </a:t>
            </a:r>
            <a:r>
              <a:rPr lang="el-GR" sz="2000" smtClean="0"/>
              <a:t>Στουραϊτη 2015. </a:t>
            </a:r>
            <a:r>
              <a:rPr lang="el-GR" sz="2000" dirty="0"/>
              <a:t>Χριστίνα </a:t>
            </a:r>
            <a:r>
              <a:rPr lang="el-GR" sz="2000" dirty="0" smtClean="0"/>
              <a:t>Στουραϊτη. </a:t>
            </a:r>
            <a:r>
              <a:rPr lang="el-GR" sz="2000" dirty="0"/>
              <a:t>«Γεωχημεία. Γεωχημικές διεργασίες </a:t>
            </a:r>
            <a:r>
              <a:rPr lang="el-GR" sz="2000" dirty="0" smtClean="0"/>
              <a:t>στο εσωτερικό </a:t>
            </a:r>
            <a:r>
              <a:rPr lang="el-GR" sz="2000" dirty="0"/>
              <a:t>της γης». Έκδοση: 1.0. Αθήνα 2014. Διαθέσιμο από τη δικτυακή διεύθυνση: </a:t>
            </a:r>
            <a:r>
              <a:rPr lang="en-US" sz="2000" dirty="0"/>
              <a:t>http://opencourses.uoa.gr/courses/GEOL</a:t>
            </a:r>
            <a:r>
              <a:rPr lang="el-GR" sz="2000" dirty="0"/>
              <a:t>2</a:t>
            </a:r>
            <a:r>
              <a:rPr lang="en-US" sz="2000" dirty="0"/>
              <a:t>/</a:t>
            </a:r>
            <a:r>
              <a:rPr lang="el-GR" sz="2000" dirty="0" smtClean="0"/>
              <a:t>.</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(1/6)</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a:t>
            </a:r>
            <a:r>
              <a:rPr lang="el-GR" sz="2000" dirty="0" smtClean="0"/>
              <a:t>1: </a:t>
            </a:r>
            <a:r>
              <a:rPr lang="en-US" sz="2000" dirty="0"/>
              <a:t>Schematic diagram showing divergent and convergent plate boundaries. Copyright Richardson and </a:t>
            </a:r>
            <a:r>
              <a:rPr lang="en-US" sz="2000" dirty="0" err="1"/>
              <a:t>McSween</a:t>
            </a:r>
            <a:r>
              <a:rPr lang="en-US" sz="2000" dirty="0"/>
              <a:t>, Geochemistry</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a:t>.</a:t>
            </a:r>
          </a:p>
          <a:p>
            <a:pPr marL="0" indent="0">
              <a:buNone/>
            </a:pPr>
            <a:r>
              <a:rPr lang="el-GR" sz="2000" dirty="0"/>
              <a:t>Εικόνα 2: </a:t>
            </a:r>
            <a:r>
              <a:rPr lang="en-US" sz="2000" dirty="0"/>
              <a:t>Global rates of Cenozoic </a:t>
            </a:r>
            <a:r>
              <a:rPr lang="en-US" sz="2000" dirty="0" err="1"/>
              <a:t>magmatism</a:t>
            </a:r>
            <a:r>
              <a:rPr lang="en-US" sz="2000" dirty="0"/>
              <a:t>. Copyright Wilson, “igneous </a:t>
            </a:r>
            <a:r>
              <a:rPr lang="en-US" sz="2000" dirty="0" err="1"/>
              <a:t>petrogenesis</a:t>
            </a:r>
            <a:r>
              <a:rPr lang="en-US" sz="2000" dirty="0"/>
              <a:t>”. </a:t>
            </a:r>
            <a:r>
              <a:rPr lang="el-GR" sz="2000" dirty="0"/>
              <a:t>Σύνδεσμος: </a:t>
            </a:r>
            <a:r>
              <a:rPr lang="en-US" sz="2000" dirty="0"/>
              <a:t>http://www.soest.hawaii.edu/krubin/GG325/lect36.pdf</a:t>
            </a:r>
            <a:r>
              <a:rPr lang="el-GR" sz="2000" dirty="0"/>
              <a:t>.</a:t>
            </a:r>
            <a:r>
              <a:rPr lang="en-US" sz="2000" dirty="0"/>
              <a:t> </a:t>
            </a:r>
            <a:r>
              <a:rPr lang="el-GR" sz="2000" dirty="0"/>
              <a:t>Πηγή: </a:t>
            </a:r>
            <a:r>
              <a:rPr lang="en-US" sz="2000" dirty="0" smtClean="0"/>
              <a:t>www.soest.hawaii.edu</a:t>
            </a:r>
            <a:endParaRPr lang="el-GR" sz="2000" dirty="0" smtClean="0"/>
          </a:p>
          <a:p>
            <a:pPr marL="0" indent="0">
              <a:buNone/>
            </a:pPr>
            <a:r>
              <a:rPr lang="el-GR" sz="2000" dirty="0"/>
              <a:t>Εικόνα </a:t>
            </a:r>
            <a:r>
              <a:rPr lang="el-GR" sz="2000" dirty="0" smtClean="0"/>
              <a:t>3</a:t>
            </a:r>
            <a:r>
              <a:rPr lang="el-GR" sz="2000" dirty="0"/>
              <a:t>: </a:t>
            </a:r>
            <a:r>
              <a:rPr lang="en-US" sz="2000" dirty="0"/>
              <a:t>Schematic diagram showing divergent and convergent plate boundaries. Copyright Richardson and </a:t>
            </a:r>
            <a:r>
              <a:rPr lang="en-US" sz="2000" dirty="0" err="1"/>
              <a:t>McSween</a:t>
            </a:r>
            <a:r>
              <a:rPr lang="en-US" sz="2000" dirty="0"/>
              <a:t>, Geochemistry</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smtClean="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(2/6)</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Εικόνα 4: </a:t>
            </a:r>
            <a:r>
              <a:rPr lang="en-US" sz="2000" dirty="0"/>
              <a:t>Surface Elevations. Copyright Taylor and </a:t>
            </a:r>
            <a:r>
              <a:rPr lang="en-US" sz="2000" dirty="0" err="1"/>
              <a:t>McClenmab</a:t>
            </a:r>
            <a:r>
              <a:rPr lang="en-US" sz="2000" dirty="0"/>
              <a:t>, Sci. Amer. 1996.</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a:t>.</a:t>
            </a:r>
            <a:endParaRPr lang="en-US" sz="2000" dirty="0"/>
          </a:p>
          <a:p>
            <a:pPr marL="0" indent="0">
              <a:buNone/>
            </a:pPr>
            <a:r>
              <a:rPr lang="el-GR" sz="2000" dirty="0" smtClean="0"/>
              <a:t>Εικόνα </a:t>
            </a:r>
            <a:r>
              <a:rPr lang="en-US" sz="2000" dirty="0"/>
              <a:t>5</a:t>
            </a:r>
            <a:r>
              <a:rPr lang="el-GR" sz="2000" dirty="0"/>
              <a:t>: </a:t>
            </a:r>
            <a:r>
              <a:rPr lang="en-US" sz="2000" dirty="0" smtClean="0"/>
              <a:t>Surface Elevations. </a:t>
            </a:r>
            <a:r>
              <a:rPr lang="en-US" sz="2000" dirty="0"/>
              <a:t>Copyright Taylor and </a:t>
            </a:r>
            <a:r>
              <a:rPr lang="en-US" sz="2000" dirty="0" err="1"/>
              <a:t>McClenmab</a:t>
            </a:r>
            <a:r>
              <a:rPr lang="en-US" sz="2000" dirty="0"/>
              <a:t>, Sci. Amer. 1996</a:t>
            </a:r>
            <a:r>
              <a:rPr lang="en-US" sz="2000" dirty="0" smtClean="0"/>
              <a:t>.</a:t>
            </a:r>
            <a:r>
              <a:rPr lang="el-GR" sz="2000" dirty="0" smtClean="0"/>
              <a:t> </a:t>
            </a:r>
            <a:r>
              <a:rPr lang="el-GR" sz="2000" dirty="0"/>
              <a:t>Σύνδεσμος: </a:t>
            </a:r>
            <a:r>
              <a:rPr lang="en-US" sz="2000" dirty="0"/>
              <a:t>http://www.soest.hawaii.edu/krubin/GG325/lect36.pdf</a:t>
            </a:r>
            <a:r>
              <a:rPr lang="el-GR" sz="2000" dirty="0"/>
              <a:t>.</a:t>
            </a:r>
            <a:r>
              <a:rPr lang="en-US" sz="2000" dirty="0"/>
              <a:t> </a:t>
            </a:r>
            <a:r>
              <a:rPr lang="el-GR" sz="2000" dirty="0"/>
              <a:t>Πηγή: </a:t>
            </a:r>
            <a:r>
              <a:rPr lang="en-US" sz="2000" dirty="0" smtClean="0"/>
              <a:t>www.soest.hawaii.edu</a:t>
            </a:r>
            <a:r>
              <a:rPr lang="el-GR" sz="2000" dirty="0" smtClean="0"/>
              <a:t>.</a:t>
            </a:r>
          </a:p>
          <a:p>
            <a:pPr marL="0" indent="0">
              <a:buNone/>
            </a:pPr>
            <a:r>
              <a:rPr lang="el-GR" sz="2000" dirty="0"/>
              <a:t>Εικόνα </a:t>
            </a:r>
            <a:r>
              <a:rPr lang="el-GR" sz="2000" dirty="0" smtClean="0"/>
              <a:t>6: </a:t>
            </a:r>
            <a:r>
              <a:rPr lang="en-US" sz="2000" dirty="0"/>
              <a:t>Surface Elevations. Copyright Taylor and </a:t>
            </a:r>
            <a:r>
              <a:rPr lang="en-US" sz="2000" dirty="0" err="1"/>
              <a:t>McClenmab</a:t>
            </a:r>
            <a:r>
              <a:rPr lang="en-US" sz="2000" dirty="0"/>
              <a:t>, Sci. Amer. 1996.</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smtClean="0"/>
              <a:t>.</a:t>
            </a:r>
          </a:p>
          <a:p>
            <a:pPr marL="0" indent="0">
              <a:buNone/>
            </a:pPr>
            <a:r>
              <a:rPr lang="el-GR" sz="2000" dirty="0"/>
              <a:t>Εικόνα 7: </a:t>
            </a:r>
            <a:r>
              <a:rPr lang="en-US" sz="2000" dirty="0"/>
              <a:t>Frequency Distribution of Major Oxides Except Silica. Copyright Richardson and </a:t>
            </a:r>
            <a:r>
              <a:rPr lang="en-US" sz="2000" dirty="0" err="1"/>
              <a:t>Sneesby</a:t>
            </a:r>
            <a:r>
              <a:rPr lang="en-US" sz="2000" dirty="0"/>
              <a:t>, </a:t>
            </a:r>
            <a:r>
              <a:rPr lang="en-US" sz="2000" dirty="0" err="1"/>
              <a:t>Mineralog</a:t>
            </a:r>
            <a:r>
              <a:rPr lang="en-US" sz="2000" dirty="0"/>
              <a:t>. Mag. 19, 309, 1922.</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smtClean="0"/>
              <a:t>.</a:t>
            </a:r>
            <a:endParaRPr lang="el-GR" sz="2000" dirty="0"/>
          </a:p>
        </p:txBody>
      </p:sp>
    </p:spTree>
    <p:extLst>
      <p:ext uri="{BB962C8B-B14F-4D97-AF65-F5344CB8AC3E}">
        <p14:creationId xmlns:p14="http://schemas.microsoft.com/office/powerpoint/2010/main" val="3492848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(3/6)</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Εικόνα </a:t>
            </a:r>
            <a:r>
              <a:rPr lang="el-GR" sz="2000" dirty="0"/>
              <a:t>8: </a:t>
            </a:r>
            <a:r>
              <a:rPr lang="en-US" sz="2000" dirty="0"/>
              <a:t>Surface Elevations. Copyright Taylor and </a:t>
            </a:r>
            <a:r>
              <a:rPr lang="en-US" sz="2000" dirty="0" err="1"/>
              <a:t>McClenmab</a:t>
            </a:r>
            <a:r>
              <a:rPr lang="en-US" sz="2000" dirty="0"/>
              <a:t>, Sci. Amer. 1996.</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a:t>.</a:t>
            </a:r>
            <a:endParaRPr lang="en-US" sz="2000" dirty="0"/>
          </a:p>
          <a:p>
            <a:pPr marL="0" indent="0">
              <a:buNone/>
            </a:pPr>
            <a:r>
              <a:rPr lang="el-GR" sz="2000" dirty="0" smtClean="0"/>
              <a:t>Εικόνα </a:t>
            </a:r>
            <a:r>
              <a:rPr lang="en-US" sz="2000" dirty="0"/>
              <a:t>9</a:t>
            </a:r>
            <a:r>
              <a:rPr lang="el-GR" sz="2000" dirty="0"/>
              <a:t>: </a:t>
            </a:r>
            <a:r>
              <a:rPr lang="en-US" sz="2000" dirty="0"/>
              <a:t>Approximate mineralogical composition of the commoner types if igneous rocks. Copyright University of HAWAI’I, SOEST.</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smtClean="0"/>
              <a:t>.</a:t>
            </a:r>
          </a:p>
          <a:p>
            <a:pPr marL="0" indent="0">
              <a:buNone/>
            </a:pPr>
            <a:r>
              <a:rPr lang="el-GR" sz="2000" dirty="0"/>
              <a:t>Εικόνα </a:t>
            </a:r>
            <a:r>
              <a:rPr lang="en-US" sz="2000" dirty="0"/>
              <a:t>10</a:t>
            </a:r>
            <a:r>
              <a:rPr lang="el-GR" sz="2000" dirty="0"/>
              <a:t>: </a:t>
            </a:r>
            <a:r>
              <a:rPr lang="en-US" sz="2000" dirty="0"/>
              <a:t>Nomenclature of normal igneous rocks. Copyright Taylor and </a:t>
            </a:r>
            <a:r>
              <a:rPr lang="en-US" sz="2000" dirty="0" err="1"/>
              <a:t>McClenmab</a:t>
            </a:r>
            <a:r>
              <a:rPr lang="en-US" sz="2000" dirty="0"/>
              <a:t>, Sci. Amer. 1996.</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smtClean="0"/>
              <a:t>www.soest.hawaii.edu</a:t>
            </a:r>
            <a:r>
              <a:rPr lang="el-GR" sz="2000" dirty="0" smtClean="0"/>
              <a:t>.</a:t>
            </a:r>
          </a:p>
          <a:p>
            <a:pPr marL="0" indent="0">
              <a:buNone/>
            </a:pPr>
            <a:r>
              <a:rPr lang="el-GR" sz="2000" dirty="0"/>
              <a:t>Εικόνα </a:t>
            </a:r>
            <a:r>
              <a:rPr lang="en-US" sz="2000" dirty="0"/>
              <a:t>1</a:t>
            </a:r>
            <a:r>
              <a:rPr lang="el-GR" sz="2000" dirty="0"/>
              <a:t>1: </a:t>
            </a:r>
            <a:r>
              <a:rPr lang="en-US" sz="2000" dirty="0" smtClean="0"/>
              <a:t>Copyrighted</a:t>
            </a:r>
            <a:endParaRPr lang="el-GR" sz="2000" dirty="0" smtClean="0"/>
          </a:p>
          <a:p>
            <a:pPr marL="0" indent="0">
              <a:buNone/>
            </a:pPr>
            <a:r>
              <a:rPr lang="el-GR" sz="2000" dirty="0"/>
              <a:t>Εικόνα </a:t>
            </a:r>
            <a:r>
              <a:rPr lang="en-US" sz="2000" dirty="0"/>
              <a:t>1</a:t>
            </a:r>
            <a:r>
              <a:rPr lang="el-GR" sz="2000" dirty="0"/>
              <a:t>2: </a:t>
            </a:r>
            <a:r>
              <a:rPr lang="en-US" sz="2000" dirty="0" smtClean="0"/>
              <a:t>Copyrighted</a:t>
            </a:r>
            <a:endParaRPr lang="el-GR" sz="2000" dirty="0"/>
          </a:p>
        </p:txBody>
      </p:sp>
    </p:spTree>
    <p:extLst>
      <p:ext uri="{BB962C8B-B14F-4D97-AF65-F5344CB8AC3E}">
        <p14:creationId xmlns:p14="http://schemas.microsoft.com/office/powerpoint/2010/main" val="1740536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76672"/>
            <a:ext cx="4346313" cy="2952328"/>
          </a:xfrm>
          <a:prstGeom prst="rect">
            <a:avLst/>
          </a:prstGeom>
        </p:spPr>
      </p:pic>
      <p:sp>
        <p:nvSpPr>
          <p:cNvPr id="4" name="Rectangle 3"/>
          <p:cNvSpPr/>
          <p:nvPr/>
        </p:nvSpPr>
        <p:spPr>
          <a:xfrm>
            <a:off x="4630117" y="350629"/>
            <a:ext cx="4176464" cy="1477328"/>
          </a:xfrm>
          <a:prstGeom prst="rect">
            <a:avLst/>
          </a:prstGeom>
        </p:spPr>
        <p:txBody>
          <a:bodyPr wrap="square">
            <a:spAutoFit/>
          </a:bodyPr>
          <a:lstStyle/>
          <a:p>
            <a:r>
              <a:rPr lang="el-GR" dirty="0" smtClean="0">
                <a:latin typeface="Calibri" panose="020F0502020204030204" pitchFamily="34" charset="0"/>
              </a:rPr>
              <a:t>Πίνακας </a:t>
            </a:r>
            <a:r>
              <a:rPr lang="el-GR" dirty="0">
                <a:latin typeface="Calibri" panose="020F0502020204030204" pitchFamily="34" charset="0"/>
              </a:rPr>
              <a:t>1. Εκτίμηση των ποσοτήτων μαγματικών πετρωμάτων (πλουτώνια, ηφαιστειακά), που δημιουργούνται κατ’ έτος (km</a:t>
            </a:r>
            <a:r>
              <a:rPr lang="el-GR" baseline="30000" dirty="0">
                <a:latin typeface="Calibri" panose="020F0502020204030204" pitchFamily="34" charset="0"/>
              </a:rPr>
              <a:t>3</a:t>
            </a:r>
            <a:r>
              <a:rPr lang="el-GR" dirty="0">
                <a:latin typeface="Calibri" panose="020F0502020204030204" pitchFamily="34" charset="0"/>
              </a:rPr>
              <a:t>/yr) , στους 4 τύπους τεκτονικών περιβαλλόντων. </a:t>
            </a:r>
            <a:endParaRPr lang="en-US" dirty="0"/>
          </a:p>
        </p:txBody>
      </p:sp>
      <p:sp>
        <p:nvSpPr>
          <p:cNvPr id="5" name="Rectangle 4"/>
          <p:cNvSpPr/>
          <p:nvPr/>
        </p:nvSpPr>
        <p:spPr>
          <a:xfrm>
            <a:off x="4613323" y="2349668"/>
            <a:ext cx="4160974" cy="923330"/>
          </a:xfrm>
          <a:prstGeom prst="rect">
            <a:avLst/>
          </a:prstGeom>
        </p:spPr>
        <p:txBody>
          <a:bodyPr wrap="square">
            <a:spAutoFit/>
          </a:bodyPr>
          <a:lstStyle/>
          <a:p>
            <a:r>
              <a:rPr lang="el-GR" dirty="0" smtClean="0">
                <a:latin typeface="Calibri" panose="020F0502020204030204" pitchFamily="34" charset="0"/>
              </a:rPr>
              <a:t>-</a:t>
            </a:r>
            <a:r>
              <a:rPr lang="el-GR" dirty="0">
                <a:solidFill>
                  <a:srgbClr val="00B050"/>
                </a:solidFill>
                <a:latin typeface="Calibri" panose="020F0502020204030204" pitchFamily="34" charset="0"/>
              </a:rPr>
              <a:t>Βασάλτες </a:t>
            </a:r>
          </a:p>
          <a:p>
            <a:r>
              <a:rPr lang="el-GR" dirty="0" smtClean="0">
                <a:latin typeface="Calibri" panose="020F0502020204030204" pitchFamily="34" charset="0"/>
              </a:rPr>
              <a:t>-</a:t>
            </a:r>
            <a:r>
              <a:rPr lang="el-GR" dirty="0" smtClean="0">
                <a:solidFill>
                  <a:srgbClr val="C00000"/>
                </a:solidFill>
                <a:latin typeface="Calibri" panose="020F0502020204030204" pitchFamily="34" charset="0"/>
              </a:rPr>
              <a:t>ανδεσίτες</a:t>
            </a:r>
            <a:r>
              <a:rPr lang="el-GR" dirty="0">
                <a:solidFill>
                  <a:srgbClr val="C00000"/>
                </a:solidFill>
                <a:latin typeface="Calibri" panose="020F0502020204030204" pitchFamily="34" charset="0"/>
              </a:rPr>
              <a:t>, ρυοδακίτες </a:t>
            </a:r>
            <a:r>
              <a:rPr lang="el-GR" dirty="0">
                <a:latin typeface="Calibri" panose="020F0502020204030204" pitchFamily="34" charset="0"/>
              </a:rPr>
              <a:t>(ενδιάμεσου % </a:t>
            </a:r>
            <a:r>
              <a:rPr lang="en-US" dirty="0" err="1">
                <a:latin typeface="Calibri" panose="020F0502020204030204" pitchFamily="34" charset="0"/>
              </a:rPr>
              <a:t>SiO</a:t>
            </a:r>
            <a:endParaRPr lang="en-US" dirty="0">
              <a:latin typeface="Calibri" panose="020F0502020204030204" pitchFamily="34" charset="0"/>
            </a:endParaRPr>
          </a:p>
          <a:p>
            <a:r>
              <a:rPr lang="el-GR" dirty="0">
                <a:latin typeface="Calibri" panose="020F0502020204030204" pitchFamily="34" charset="0"/>
              </a:rPr>
              <a:t>-ρυόλιθοι (υψηλού % </a:t>
            </a:r>
            <a:r>
              <a:rPr lang="en-US" dirty="0">
                <a:latin typeface="Calibri" panose="020F0502020204030204" pitchFamily="34" charset="0"/>
              </a:rPr>
              <a:t>SiO</a:t>
            </a:r>
            <a:r>
              <a:rPr lang="en-US" baseline="-25000" dirty="0">
                <a:latin typeface="Calibri" panose="020F0502020204030204" pitchFamily="34" charset="0"/>
              </a:rPr>
              <a:t>2</a:t>
            </a:r>
            <a:r>
              <a:rPr lang="en-US" dirty="0">
                <a:latin typeface="Calibri" panose="020F0502020204030204" pitchFamily="34" charset="0"/>
              </a:rPr>
              <a:t>) </a:t>
            </a:r>
            <a:endParaRPr lang="en-US" dirty="0"/>
          </a:p>
        </p:txBody>
      </p:sp>
      <p:sp>
        <p:nvSpPr>
          <p:cNvPr id="6" name="Left Brace 5"/>
          <p:cNvSpPr/>
          <p:nvPr/>
        </p:nvSpPr>
        <p:spPr>
          <a:xfrm>
            <a:off x="4490049" y="2349668"/>
            <a:ext cx="215568" cy="9233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3429000"/>
            <a:ext cx="5940152" cy="2739187"/>
          </a:xfrm>
          <a:prstGeom prst="rect">
            <a:avLst/>
          </a:prstGeom>
        </p:spPr>
      </p:pic>
      <p:sp>
        <p:nvSpPr>
          <p:cNvPr id="10" name="TextBox 9"/>
          <p:cNvSpPr txBox="1"/>
          <p:nvPr/>
        </p:nvSpPr>
        <p:spPr>
          <a:xfrm>
            <a:off x="611560" y="3437765"/>
            <a:ext cx="288032" cy="288032"/>
          </a:xfrm>
          <a:prstGeom prst="rect">
            <a:avLst/>
          </a:prstGeom>
        </p:spPr>
        <p:txBody>
          <a:bodyPr vert="horz" wrap="square" lIns="91440" tIns="45720" rIns="91440" bIns="45720" rtlCol="0" anchor="ctr">
            <a:normAutofit fontScale="85000" lnSpcReduction="20000"/>
          </a:bodyPr>
          <a:lstStyle/>
          <a:p>
            <a:r>
              <a:rPr lang="en-US" dirty="0"/>
              <a:t>2</a:t>
            </a:r>
            <a:endParaRPr lang="en-US" dirty="0" smtClean="0"/>
          </a:p>
        </p:txBody>
      </p:sp>
      <p:sp>
        <p:nvSpPr>
          <p:cNvPr id="12" name="TextBox 11"/>
          <p:cNvSpPr txBox="1"/>
          <p:nvPr/>
        </p:nvSpPr>
        <p:spPr>
          <a:xfrm>
            <a:off x="7524328" y="5880155"/>
            <a:ext cx="288032" cy="288032"/>
          </a:xfrm>
          <a:prstGeom prst="rect">
            <a:avLst/>
          </a:prstGeom>
        </p:spPr>
        <p:txBody>
          <a:bodyPr vert="horz" wrap="square" lIns="91440" tIns="45720" rIns="91440" bIns="45720" rtlCol="0" anchor="ctr">
            <a:normAutofit fontScale="85000" lnSpcReduction="20000"/>
          </a:bodyPr>
          <a:lstStyle/>
          <a:p>
            <a:r>
              <a:rPr lang="en-US" dirty="0" smtClean="0"/>
              <a:t>3</a:t>
            </a:r>
          </a:p>
        </p:txBody>
      </p:sp>
    </p:spTree>
    <p:extLst>
      <p:ext uri="{BB962C8B-B14F-4D97-AF65-F5344CB8AC3E}">
        <p14:creationId xmlns:p14="http://schemas.microsoft.com/office/powerpoint/2010/main" val="1434507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(4/6)</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Εικόνα </a:t>
            </a:r>
            <a:r>
              <a:rPr lang="en-US" sz="2000" dirty="0" smtClean="0"/>
              <a:t>1</a:t>
            </a:r>
            <a:r>
              <a:rPr lang="el-GR" sz="2000" dirty="0" smtClean="0"/>
              <a:t>3: </a:t>
            </a:r>
            <a:r>
              <a:rPr lang="en-US" sz="2000" dirty="0" smtClean="0"/>
              <a:t>Copyrighted</a:t>
            </a:r>
            <a:endParaRPr lang="el-GR" sz="2000" dirty="0" smtClean="0"/>
          </a:p>
          <a:p>
            <a:pPr marL="0" indent="0">
              <a:buNone/>
            </a:pPr>
            <a:r>
              <a:rPr lang="el-GR" sz="2000" dirty="0"/>
              <a:t>Εικόνα </a:t>
            </a:r>
            <a:r>
              <a:rPr lang="en-US" sz="2000" dirty="0"/>
              <a:t>1</a:t>
            </a:r>
            <a:r>
              <a:rPr lang="el-GR" sz="2000" dirty="0"/>
              <a:t>4: </a:t>
            </a:r>
            <a:r>
              <a:rPr lang="en-US" sz="2000" dirty="0"/>
              <a:t>Chemical Compositions of Some Common Igneous Rocks. Copyright University of HAWAI’I, SOEST.</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a:t>.</a:t>
            </a:r>
          </a:p>
          <a:p>
            <a:pPr marL="0" indent="0">
              <a:buNone/>
            </a:pPr>
            <a:r>
              <a:rPr lang="el-GR" sz="2000" dirty="0"/>
              <a:t>Εικόνα 15: </a:t>
            </a:r>
            <a:r>
              <a:rPr lang="en-US" sz="2000" dirty="0" err="1"/>
              <a:t>Harker</a:t>
            </a:r>
            <a:r>
              <a:rPr lang="en-US" sz="2000" dirty="0"/>
              <a:t> variation diagrams. Copyright University of HAWAI’I, SOEST.</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a:t>.</a:t>
            </a:r>
          </a:p>
          <a:p>
            <a:pPr marL="0" indent="0">
              <a:buNone/>
            </a:pPr>
            <a:r>
              <a:rPr lang="el-GR" sz="2000" dirty="0"/>
              <a:t>Εικόνα 16: </a:t>
            </a:r>
            <a:r>
              <a:rPr lang="en-US" sz="2000" dirty="0"/>
              <a:t>Phase diagram for the system </a:t>
            </a:r>
            <a:r>
              <a:rPr lang="en-US" sz="2000" dirty="0" err="1"/>
              <a:t>fosterite-fayalite</a:t>
            </a:r>
            <a:r>
              <a:rPr lang="en-US" sz="2000" dirty="0"/>
              <a:t>. Copyright University of HAWAI’I, SOEST.</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smtClean="0"/>
              <a:t>.</a:t>
            </a:r>
            <a:endParaRPr lang="el-GR" sz="2000" dirty="0"/>
          </a:p>
        </p:txBody>
      </p:sp>
    </p:spTree>
    <p:extLst>
      <p:ext uri="{BB962C8B-B14F-4D97-AF65-F5344CB8AC3E}">
        <p14:creationId xmlns:p14="http://schemas.microsoft.com/office/powerpoint/2010/main" val="358317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(5/6)</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Εικόνα </a:t>
            </a:r>
            <a:r>
              <a:rPr lang="en-US" sz="2000" dirty="0"/>
              <a:t>1</a:t>
            </a:r>
            <a:r>
              <a:rPr lang="el-GR" sz="2000" dirty="0"/>
              <a:t>7: </a:t>
            </a:r>
            <a:r>
              <a:rPr lang="en-US" sz="2000" dirty="0" err="1"/>
              <a:t>Harker</a:t>
            </a:r>
            <a:r>
              <a:rPr lang="en-US" sz="2000" dirty="0"/>
              <a:t> variation diagrams. Copyright University of HAWAI’I, SOEST.</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a:t>.</a:t>
            </a:r>
          </a:p>
          <a:p>
            <a:pPr marL="0" indent="0">
              <a:buNone/>
            </a:pPr>
            <a:r>
              <a:rPr lang="el-GR" sz="2000" dirty="0"/>
              <a:t>Εικόνα </a:t>
            </a:r>
            <a:r>
              <a:rPr lang="en-US" sz="2000" dirty="0"/>
              <a:t>1</a:t>
            </a:r>
            <a:r>
              <a:rPr lang="el-GR" sz="2000" dirty="0"/>
              <a:t>8: </a:t>
            </a:r>
            <a:r>
              <a:rPr lang="en-US" sz="2000" dirty="0"/>
              <a:t>Ionic Charge-Ionic Radius diagram. Copyright University of HAWAI’I, SOEST.</a:t>
            </a:r>
            <a:r>
              <a:rPr lang="el-GR" sz="2000" dirty="0"/>
              <a:t> Σύνδεσμος: </a:t>
            </a:r>
            <a:r>
              <a:rPr lang="en-US" sz="2000" dirty="0"/>
              <a:t>http://www.soest.hawaii.edu/krubin/GG325/lect36.pdf</a:t>
            </a:r>
            <a:r>
              <a:rPr lang="el-GR" sz="2000" dirty="0"/>
              <a:t>.</a:t>
            </a:r>
            <a:r>
              <a:rPr lang="en-US" sz="2000" dirty="0"/>
              <a:t> </a:t>
            </a:r>
            <a:r>
              <a:rPr lang="el-GR" sz="2000" dirty="0"/>
              <a:t>Πηγή: </a:t>
            </a:r>
            <a:r>
              <a:rPr lang="en-US" sz="2000" dirty="0"/>
              <a:t>www.soest.hawaii.edu</a:t>
            </a:r>
            <a:r>
              <a:rPr lang="el-GR" sz="2000" dirty="0"/>
              <a:t>.</a:t>
            </a:r>
          </a:p>
          <a:p>
            <a:pPr marL="0" indent="0">
              <a:buNone/>
            </a:pPr>
            <a:r>
              <a:rPr lang="el-GR" sz="2000" dirty="0"/>
              <a:t>Εικόνα 19:</a:t>
            </a:r>
            <a:r>
              <a:rPr lang="en-US" sz="2000" dirty="0"/>
              <a:t> Pyroxenes. Copyright </a:t>
            </a:r>
            <a:r>
              <a:rPr lang="en-US" sz="2000" dirty="0" err="1"/>
              <a:t>Slideshare</a:t>
            </a:r>
            <a:r>
              <a:rPr lang="en-US" sz="2000" dirty="0"/>
              <a:t>. </a:t>
            </a:r>
            <a:r>
              <a:rPr lang="el-GR" sz="2000" dirty="0"/>
              <a:t>Σύνδεσμος:</a:t>
            </a:r>
            <a:r>
              <a:rPr lang="en-US" sz="2000" dirty="0"/>
              <a:t> http://www.slideshare.net/joqwerty/pyroxenes-pdf. </a:t>
            </a:r>
            <a:r>
              <a:rPr lang="el-GR" sz="2000" dirty="0"/>
              <a:t>Πηγή: </a:t>
            </a:r>
            <a:r>
              <a:rPr lang="en-US" sz="2000" dirty="0"/>
              <a:t>www.slideshare.net.</a:t>
            </a:r>
            <a:endParaRPr lang="el-GR" sz="2000" dirty="0"/>
          </a:p>
          <a:p>
            <a:pPr marL="0" indent="0">
              <a:buNone/>
            </a:pPr>
            <a:r>
              <a:rPr lang="el-GR" sz="2000" dirty="0" smtClean="0"/>
              <a:t>Εικόνα 20: </a:t>
            </a:r>
            <a:r>
              <a:rPr lang="en-US" sz="2000" dirty="0"/>
              <a:t>Copyrighted</a:t>
            </a:r>
            <a:endParaRPr lang="el-GR" sz="2000" dirty="0"/>
          </a:p>
          <a:p>
            <a:pPr marL="0" indent="0">
              <a:buNone/>
            </a:pPr>
            <a:r>
              <a:rPr lang="el-GR" sz="2000" dirty="0"/>
              <a:t>Εικόνα </a:t>
            </a:r>
            <a:r>
              <a:rPr lang="el-GR" sz="2000" dirty="0" smtClean="0"/>
              <a:t>21: </a:t>
            </a:r>
            <a:r>
              <a:rPr lang="en-US" sz="2000" dirty="0"/>
              <a:t>Copyrighted</a:t>
            </a:r>
            <a:endParaRPr lang="el-GR" sz="2000" dirty="0"/>
          </a:p>
          <a:p>
            <a:pPr marL="0" indent="0">
              <a:buNone/>
            </a:pPr>
            <a:r>
              <a:rPr lang="el-GR" sz="2000" dirty="0"/>
              <a:t>Εικόνα </a:t>
            </a:r>
            <a:r>
              <a:rPr lang="el-GR" sz="2000" dirty="0" smtClean="0"/>
              <a:t>22: </a:t>
            </a:r>
            <a:r>
              <a:rPr lang="en-US" sz="2000" dirty="0"/>
              <a:t>Copyrighted</a:t>
            </a:r>
            <a:endParaRPr lang="el-GR" sz="2000" dirty="0"/>
          </a:p>
          <a:p>
            <a:pPr marL="0" indent="0">
              <a:buNone/>
            </a:pPr>
            <a:r>
              <a:rPr lang="el-GR" sz="2000" dirty="0"/>
              <a:t>Εικόνα </a:t>
            </a:r>
            <a:r>
              <a:rPr lang="el-GR" sz="2000" dirty="0" smtClean="0"/>
              <a:t>23: </a:t>
            </a:r>
            <a:r>
              <a:rPr lang="en-US" sz="2000" dirty="0" smtClean="0"/>
              <a:t>Copyrighted</a:t>
            </a:r>
            <a:endParaRPr lang="el-GR" sz="2000" dirty="0" smtClean="0"/>
          </a:p>
          <a:p>
            <a:pPr marL="0" indent="0">
              <a:buNone/>
            </a:pPr>
            <a:endParaRPr lang="el-GR" sz="2000" dirty="0"/>
          </a:p>
        </p:txBody>
      </p:sp>
    </p:spTree>
    <p:extLst>
      <p:ext uri="{BB962C8B-B14F-4D97-AF65-F5344CB8AC3E}">
        <p14:creationId xmlns:p14="http://schemas.microsoft.com/office/powerpoint/2010/main" val="10125800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smtClean="0"/>
              <a:t> (6/6)</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Εικόνα </a:t>
            </a:r>
            <a:r>
              <a:rPr lang="el-GR" sz="2000" dirty="0" smtClean="0"/>
              <a:t>24: </a:t>
            </a:r>
            <a:r>
              <a:rPr lang="en-US" sz="2000" dirty="0" smtClean="0"/>
              <a:t>Copyrighted</a:t>
            </a:r>
            <a:r>
              <a:rPr lang="el-GR" sz="2000" dirty="0" smtClean="0"/>
              <a:t>. Πηγή: </a:t>
            </a:r>
            <a:r>
              <a:rPr lang="en-US" sz="2000" dirty="0" smtClean="0"/>
              <a:t>Henderson, Inorganic Chemistry, 1984.</a:t>
            </a:r>
            <a:endParaRPr lang="el-GR" sz="2000" dirty="0"/>
          </a:p>
          <a:p>
            <a:pPr marL="0" indent="0">
              <a:buNone/>
            </a:pPr>
            <a:r>
              <a:rPr lang="el-GR" sz="2000" dirty="0"/>
              <a:t>Εικόνα </a:t>
            </a:r>
            <a:r>
              <a:rPr lang="el-GR" sz="2000" dirty="0" smtClean="0"/>
              <a:t>25: </a:t>
            </a:r>
            <a:r>
              <a:rPr lang="en-US" sz="2000" dirty="0" smtClean="0"/>
              <a:t>Copyrighted. </a:t>
            </a:r>
            <a:r>
              <a:rPr lang="el-GR" sz="2000" dirty="0" smtClean="0"/>
              <a:t>Πηγή</a:t>
            </a:r>
            <a:r>
              <a:rPr lang="el-GR" sz="2000" dirty="0"/>
              <a:t>: </a:t>
            </a:r>
            <a:r>
              <a:rPr lang="en-US" sz="2000" dirty="0"/>
              <a:t>Henderson, Inorganic Chemistry, 1984</a:t>
            </a:r>
            <a:r>
              <a:rPr lang="en-US" sz="2000" dirty="0" smtClean="0"/>
              <a:t>.</a:t>
            </a:r>
            <a:endParaRPr lang="el-GR" sz="2000" dirty="0"/>
          </a:p>
          <a:p>
            <a:pPr marL="0" indent="0">
              <a:buNone/>
            </a:pPr>
            <a:r>
              <a:rPr lang="el-GR" sz="2000" dirty="0"/>
              <a:t>Εικόνα </a:t>
            </a:r>
            <a:r>
              <a:rPr lang="el-GR" sz="2000" dirty="0" smtClean="0"/>
              <a:t>26: </a:t>
            </a:r>
            <a:r>
              <a:rPr lang="en-US" sz="2000" dirty="0" smtClean="0"/>
              <a:t>Copyrighted</a:t>
            </a:r>
            <a:r>
              <a:rPr lang="el-GR" sz="2000" dirty="0" smtClean="0"/>
              <a:t>.</a:t>
            </a:r>
            <a:endParaRPr lang="el-GR" sz="2000" dirty="0"/>
          </a:p>
          <a:p>
            <a:pPr marL="0" indent="0">
              <a:buNone/>
            </a:pPr>
            <a:r>
              <a:rPr lang="el-GR" sz="2000" dirty="0"/>
              <a:t>Εικόνα </a:t>
            </a:r>
            <a:r>
              <a:rPr lang="el-GR" sz="2000" dirty="0" smtClean="0"/>
              <a:t>27: </a:t>
            </a:r>
            <a:r>
              <a:rPr lang="el-GR" sz="2000" dirty="0" smtClean="0"/>
              <a:t>Περιοδικός πίνακας. </a:t>
            </a:r>
            <a:r>
              <a:rPr lang="en-US" sz="2000" dirty="0" smtClean="0"/>
              <a:t>Copyrighted</a:t>
            </a:r>
            <a:r>
              <a:rPr lang="el-GR" sz="2000" smtClean="0"/>
              <a:t>.</a:t>
            </a:r>
            <a:endParaRPr lang="el-GR" sz="2000" dirty="0"/>
          </a:p>
        </p:txBody>
      </p:sp>
    </p:spTree>
    <p:extLst>
      <p:ext uri="{BB962C8B-B14F-4D97-AF65-F5344CB8AC3E}">
        <p14:creationId xmlns:p14="http://schemas.microsoft.com/office/powerpoint/2010/main" val="67956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smtClean="0"/>
              <a:t>1</a:t>
            </a:r>
            <a:r>
              <a:rPr lang="el-GR" dirty="0"/>
              <a:t>. Γεωχημεία Πυριγενών </a:t>
            </a:r>
            <a:r>
              <a:rPr lang="el-GR" dirty="0" smtClean="0"/>
              <a:t>Πετρωμάτων</a:t>
            </a:r>
            <a:endParaRPr lang="el-GR" dirty="0"/>
          </a:p>
        </p:txBody>
      </p:sp>
      <p:sp>
        <p:nvSpPr>
          <p:cNvPr id="2" name="Rectangle 1"/>
          <p:cNvSpPr/>
          <p:nvPr/>
        </p:nvSpPr>
        <p:spPr>
          <a:xfrm>
            <a:off x="457200" y="1417638"/>
            <a:ext cx="7931224" cy="1200329"/>
          </a:xfrm>
          <a:prstGeom prst="rect">
            <a:avLst/>
          </a:prstGeom>
        </p:spPr>
        <p:txBody>
          <a:bodyPr wrap="square">
            <a:spAutoFit/>
          </a:bodyPr>
          <a:lstStyle/>
          <a:p>
            <a:r>
              <a:rPr lang="el-GR" dirty="0" smtClean="0">
                <a:latin typeface="Calibri" panose="020F0502020204030204" pitchFamily="34" charset="0"/>
              </a:rPr>
              <a:t>Τα </a:t>
            </a:r>
            <a:r>
              <a:rPr lang="el-GR" dirty="0">
                <a:latin typeface="Calibri" panose="020F0502020204030204" pitchFamily="34" charset="0"/>
              </a:rPr>
              <a:t>πετρώματα του φλοιού της Γης κατηγοριοποιούνται σε </a:t>
            </a:r>
            <a:r>
              <a:rPr lang="el-GR" u="sng" dirty="0">
                <a:latin typeface="Calibri" panose="020F0502020204030204" pitchFamily="34" charset="0"/>
              </a:rPr>
              <a:t>δύο κύριους τύπους</a:t>
            </a:r>
            <a:r>
              <a:rPr lang="el-GR" dirty="0">
                <a:latin typeface="Calibri" panose="020F0502020204030204" pitchFamily="34" charset="0"/>
              </a:rPr>
              <a:t>, </a:t>
            </a:r>
            <a:r>
              <a:rPr lang="el-GR" dirty="0" smtClean="0">
                <a:latin typeface="Calibri" panose="020F0502020204030204" pitchFamily="34" charset="0"/>
              </a:rPr>
              <a:t>με</a:t>
            </a:r>
            <a:r>
              <a:rPr lang="en-US" dirty="0" smtClean="0">
                <a:latin typeface="Calibri" panose="020F0502020204030204" pitchFamily="34" charset="0"/>
              </a:rPr>
              <a:t> </a:t>
            </a:r>
            <a:r>
              <a:rPr lang="el-GR" dirty="0" smtClean="0">
                <a:latin typeface="Calibri" panose="020F0502020204030204" pitchFamily="34" charset="0"/>
              </a:rPr>
              <a:t> </a:t>
            </a:r>
            <a:r>
              <a:rPr lang="el-GR" dirty="0">
                <a:latin typeface="Calibri" panose="020F0502020204030204" pitchFamily="34" charset="0"/>
              </a:rPr>
              <a:t>βάση τη μέση σύσταση τους (σε % SiO</a:t>
            </a:r>
            <a:r>
              <a:rPr lang="el-GR" baseline="-25000" dirty="0">
                <a:latin typeface="Calibri" panose="020F0502020204030204" pitchFamily="34" charset="0"/>
              </a:rPr>
              <a:t>2</a:t>
            </a:r>
            <a:r>
              <a:rPr lang="el-GR" dirty="0">
                <a:latin typeface="Calibri" panose="020F0502020204030204" pitchFamily="34" charset="0"/>
              </a:rPr>
              <a:t>) και κατά συνέπεια την πυκνότητα τους</a:t>
            </a:r>
            <a:r>
              <a:rPr lang="el-GR" dirty="0" smtClean="0">
                <a:latin typeface="Calibri" panose="020F0502020204030204" pitchFamily="34" charset="0"/>
              </a:rPr>
              <a:t>:</a:t>
            </a:r>
            <a:r>
              <a:rPr lang="en-US" dirty="0" smtClean="0">
                <a:latin typeface="Calibri" panose="020F0502020204030204" pitchFamily="34" charset="0"/>
              </a:rPr>
              <a:t>  </a:t>
            </a:r>
            <a:r>
              <a:rPr lang="el-GR" dirty="0" smtClean="0">
                <a:latin typeface="Calibri" panose="020F0502020204030204" pitchFamily="34" charset="0"/>
              </a:rPr>
              <a:t>α</a:t>
            </a:r>
            <a:r>
              <a:rPr lang="el-GR" dirty="0">
                <a:latin typeface="Calibri" panose="020F0502020204030204" pitchFamily="34" charset="0"/>
              </a:rPr>
              <a:t>) SiO</a:t>
            </a:r>
            <a:r>
              <a:rPr lang="el-GR" baseline="-25000" dirty="0">
                <a:latin typeface="Calibri" panose="020F0502020204030204" pitchFamily="34" charset="0"/>
              </a:rPr>
              <a:t>2</a:t>
            </a:r>
            <a:r>
              <a:rPr lang="el-GR" dirty="0">
                <a:latin typeface="Calibri" panose="020F0502020204030204" pitchFamily="34" charset="0"/>
              </a:rPr>
              <a:t> </a:t>
            </a:r>
            <a:r>
              <a:rPr lang="el-GR" dirty="0">
                <a:solidFill>
                  <a:srgbClr val="0070C0"/>
                </a:solidFill>
                <a:latin typeface="Arial" panose="020B0604020202020204" pitchFamily="34" charset="0"/>
              </a:rPr>
              <a:t>~ </a:t>
            </a:r>
            <a:r>
              <a:rPr lang="el-GR" dirty="0">
                <a:solidFill>
                  <a:srgbClr val="0070C0"/>
                </a:solidFill>
                <a:latin typeface="Calibri" panose="020F0502020204030204" pitchFamily="34" charset="0"/>
              </a:rPr>
              <a:t>52% κ.β (μαφικής </a:t>
            </a:r>
            <a:r>
              <a:rPr lang="el-GR" dirty="0">
                <a:latin typeface="Calibri" panose="020F0502020204030204" pitchFamily="34" charset="0"/>
              </a:rPr>
              <a:t>ή βασαλτικής σύστασης), β) </a:t>
            </a:r>
            <a:r>
              <a:rPr lang="el-GR" dirty="0">
                <a:solidFill>
                  <a:srgbClr val="C00000"/>
                </a:solidFill>
                <a:latin typeface="Calibri" panose="020F0502020204030204" pitchFamily="34" charset="0"/>
              </a:rPr>
              <a:t>73 % κ.β. (πυριτικής σύστασης ή </a:t>
            </a:r>
            <a:r>
              <a:rPr lang="el-GR" i="1" dirty="0">
                <a:solidFill>
                  <a:srgbClr val="C00000"/>
                </a:solidFill>
                <a:latin typeface="Calibri" panose="020F0502020204030204" pitchFamily="34" charset="0"/>
              </a:rPr>
              <a:t>silicic</a:t>
            </a:r>
            <a:r>
              <a:rPr lang="el-GR" dirty="0">
                <a:solidFill>
                  <a:srgbClr val="C00000"/>
                </a:solidFill>
                <a:latin typeface="Calibri" panose="020F0502020204030204" pitchFamily="34" charset="0"/>
              </a:rPr>
              <a:t>) </a:t>
            </a:r>
            <a:endParaRPr lang="en-US"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80928"/>
            <a:ext cx="4529485" cy="34563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420888"/>
            <a:ext cx="2376264" cy="3966487"/>
          </a:xfrm>
          <a:prstGeom prst="rect">
            <a:avLst/>
          </a:prstGeom>
        </p:spPr>
      </p:pic>
      <p:sp>
        <p:nvSpPr>
          <p:cNvPr id="6" name="TextBox 5"/>
          <p:cNvSpPr txBox="1"/>
          <p:nvPr/>
        </p:nvSpPr>
        <p:spPr>
          <a:xfrm>
            <a:off x="8100392" y="6093296"/>
            <a:ext cx="288032" cy="288032"/>
          </a:xfrm>
          <a:prstGeom prst="rect">
            <a:avLst/>
          </a:prstGeom>
        </p:spPr>
        <p:txBody>
          <a:bodyPr vert="horz" wrap="square" lIns="91440" tIns="45720" rIns="91440" bIns="45720" rtlCol="0" anchor="ctr">
            <a:normAutofit fontScale="85000" lnSpcReduction="20000"/>
          </a:bodyPr>
          <a:lstStyle/>
          <a:p>
            <a:r>
              <a:rPr lang="en-US" dirty="0"/>
              <a:t>5</a:t>
            </a:r>
            <a:endParaRPr lang="en-US" dirty="0" smtClean="0"/>
          </a:p>
        </p:txBody>
      </p:sp>
      <p:sp>
        <p:nvSpPr>
          <p:cNvPr id="7" name="TextBox 6"/>
          <p:cNvSpPr txBox="1"/>
          <p:nvPr/>
        </p:nvSpPr>
        <p:spPr>
          <a:xfrm>
            <a:off x="4620139" y="6093296"/>
            <a:ext cx="288032" cy="288032"/>
          </a:xfrm>
          <a:prstGeom prst="rect">
            <a:avLst/>
          </a:prstGeom>
        </p:spPr>
        <p:txBody>
          <a:bodyPr vert="horz" wrap="square" lIns="91440" tIns="45720" rIns="91440" bIns="45720" rtlCol="0" anchor="ctr">
            <a:normAutofit fontScale="85000" lnSpcReduction="20000"/>
          </a:bodyPr>
          <a:lstStyle/>
          <a:p>
            <a:r>
              <a:rPr lang="en-US" dirty="0" smtClean="0"/>
              <a:t>4</a:t>
            </a:r>
          </a:p>
        </p:txBody>
      </p:sp>
    </p:spTree>
    <p:extLst>
      <p:ext uri="{BB962C8B-B14F-4D97-AF65-F5344CB8AC3E}">
        <p14:creationId xmlns:p14="http://schemas.microsoft.com/office/powerpoint/2010/main" val="345152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1. Γεωχημεία Πυριγενών Πετρωμάτων</a:t>
            </a:r>
          </a:p>
        </p:txBody>
      </p:sp>
      <p:sp>
        <p:nvSpPr>
          <p:cNvPr id="3" name="Θέση περιεχομένου 2"/>
          <p:cNvSpPr>
            <a:spLocks noGrp="1"/>
          </p:cNvSpPr>
          <p:nvPr>
            <p:ph idx="1"/>
          </p:nvPr>
        </p:nvSpPr>
        <p:spPr/>
        <p:txBody>
          <a:bodyPr>
            <a:normAutofit/>
          </a:bodyPr>
          <a:lstStyle/>
          <a:p>
            <a:r>
              <a:rPr lang="el-GR" sz="2800" dirty="0" smtClean="0"/>
              <a:t>Έτσι </a:t>
            </a:r>
            <a:r>
              <a:rPr lang="el-GR" sz="2800" dirty="0"/>
              <a:t>από το μάγμα δημιουργείται ο φλοιός της γης. Η σύσταση του φλοιού μπορεί να είναι: </a:t>
            </a:r>
          </a:p>
          <a:p>
            <a:pPr lvl="1"/>
            <a:r>
              <a:rPr lang="el-GR" sz="2400" b="1" dirty="0" smtClean="0">
                <a:solidFill>
                  <a:schemeClr val="tx2"/>
                </a:solidFill>
              </a:rPr>
              <a:t>μαφική</a:t>
            </a:r>
            <a:r>
              <a:rPr lang="el-GR" sz="2400" dirty="0" smtClean="0">
                <a:solidFill>
                  <a:schemeClr val="tx2"/>
                </a:solidFill>
              </a:rPr>
              <a:t> </a:t>
            </a:r>
            <a:r>
              <a:rPr lang="el-GR" sz="2400" dirty="0"/>
              <a:t>(πλούσια σε Mg, Fe, φτωχά σε Si ), ή </a:t>
            </a:r>
          </a:p>
          <a:p>
            <a:pPr lvl="1"/>
            <a:r>
              <a:rPr lang="el-GR" sz="2400" b="1" dirty="0" smtClean="0">
                <a:solidFill>
                  <a:srgbClr val="C00000"/>
                </a:solidFill>
              </a:rPr>
              <a:t>πυριτική </a:t>
            </a:r>
            <a:r>
              <a:rPr lang="el-GR" sz="2400" b="1" dirty="0">
                <a:solidFill>
                  <a:srgbClr val="C00000"/>
                </a:solidFill>
              </a:rPr>
              <a:t>– </a:t>
            </a:r>
            <a:r>
              <a:rPr lang="el-GR" sz="2400" b="1" i="1" dirty="0">
                <a:solidFill>
                  <a:srgbClr val="C00000"/>
                </a:solidFill>
              </a:rPr>
              <a:t>silicic </a:t>
            </a:r>
            <a:r>
              <a:rPr lang="el-GR" sz="2400" dirty="0"/>
              <a:t>(υψηλού SiO</a:t>
            </a:r>
            <a:r>
              <a:rPr lang="el-GR" sz="2400" baseline="-25000" dirty="0"/>
              <a:t>2</a:t>
            </a:r>
            <a:r>
              <a:rPr lang="el-GR" sz="2400" dirty="0"/>
              <a:t>) ή </a:t>
            </a:r>
          </a:p>
          <a:p>
            <a:pPr lvl="1"/>
            <a:r>
              <a:rPr lang="el-GR" sz="2400" b="1" dirty="0" smtClean="0">
                <a:solidFill>
                  <a:srgbClr val="00B050"/>
                </a:solidFill>
              </a:rPr>
              <a:t>ενδιάμεση</a:t>
            </a:r>
            <a:r>
              <a:rPr lang="el-GR" sz="2400" dirty="0" smtClean="0"/>
              <a:t> </a:t>
            </a:r>
            <a:r>
              <a:rPr lang="el-GR" sz="2400" dirty="0"/>
              <a:t>των δύο προηγούμενων ακραίων συστάσεων. </a:t>
            </a:r>
          </a:p>
          <a:p>
            <a:r>
              <a:rPr lang="el-GR" sz="2800" dirty="0" smtClean="0"/>
              <a:t>Στην </a:t>
            </a:r>
            <a:r>
              <a:rPr lang="el-GR" sz="2800" dirty="0"/>
              <a:t>πραγματικότητα αυτό που παρατηρούμε είναι ένα </a:t>
            </a:r>
            <a:r>
              <a:rPr lang="el-GR" sz="2800" u="sng" dirty="0"/>
              <a:t>εύρος ενδιάμεσων</a:t>
            </a:r>
            <a:r>
              <a:rPr lang="el-GR" sz="2800" dirty="0"/>
              <a:t> </a:t>
            </a:r>
            <a:r>
              <a:rPr lang="el-GR" sz="2800" dirty="0" smtClean="0"/>
              <a:t>συστάσεων </a:t>
            </a:r>
            <a:r>
              <a:rPr lang="el-GR" sz="2800" dirty="0"/>
              <a:t>των πυριγενών πετρωμάτων. </a:t>
            </a:r>
          </a:p>
        </p:txBody>
      </p:sp>
    </p:spTree>
    <p:extLst>
      <p:ext uri="{BB962C8B-B14F-4D97-AF65-F5344CB8AC3E}">
        <p14:creationId xmlns:p14="http://schemas.microsoft.com/office/powerpoint/2010/main" val="2274574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fontScale="90000"/>
          </a:bodyPr>
          <a:lstStyle/>
          <a:p>
            <a:r>
              <a:rPr lang="el-GR" dirty="0" smtClean="0"/>
              <a:t>1</a:t>
            </a:r>
            <a:r>
              <a:rPr lang="el-GR" dirty="0"/>
              <a:t>. Γεωχημεία Πυριγενών </a:t>
            </a:r>
            <a:r>
              <a:rPr lang="el-GR" dirty="0" smtClean="0"/>
              <a:t>Πετρωμάτων</a:t>
            </a:r>
            <a:endParaRPr lang="el-GR" dirty="0"/>
          </a:p>
        </p:txBody>
      </p:sp>
      <p:sp>
        <p:nvSpPr>
          <p:cNvPr id="5" name="Rectangle 4"/>
          <p:cNvSpPr/>
          <p:nvPr/>
        </p:nvSpPr>
        <p:spPr>
          <a:xfrm>
            <a:off x="457200" y="1556792"/>
            <a:ext cx="3754760" cy="4524315"/>
          </a:xfrm>
          <a:prstGeom prst="rect">
            <a:avLst/>
          </a:prstGeom>
        </p:spPr>
        <p:txBody>
          <a:bodyPr wrap="square">
            <a:spAutoFit/>
          </a:bodyPr>
          <a:lstStyle/>
          <a:p>
            <a:r>
              <a:rPr lang="el-GR" sz="2400" dirty="0" smtClean="0"/>
              <a:t>•</a:t>
            </a:r>
            <a:r>
              <a:rPr lang="el-GR" sz="2400" dirty="0"/>
              <a:t>Κάποια μάγματα αντιπροσωπεύουν </a:t>
            </a:r>
            <a:r>
              <a:rPr lang="el-GR" sz="2400" u="sng" dirty="0"/>
              <a:t>προϊόντα τήξης του μανδύα</a:t>
            </a:r>
            <a:r>
              <a:rPr lang="el-GR" sz="2400" dirty="0"/>
              <a:t>, </a:t>
            </a:r>
          </a:p>
          <a:p>
            <a:r>
              <a:rPr lang="el-GR" sz="2400" dirty="0"/>
              <a:t>•άλλα αντιπροσωπεύουν </a:t>
            </a:r>
            <a:r>
              <a:rPr lang="el-GR" sz="2400" u="sng" dirty="0"/>
              <a:t>προϊόντα τήξης του φλοιού</a:t>
            </a:r>
            <a:r>
              <a:rPr lang="el-GR" sz="2400" dirty="0"/>
              <a:t> (ειδικότερα σε τεκτονικά περιβάλλοντα ηπειρωτικών πλακών) </a:t>
            </a:r>
          </a:p>
          <a:p>
            <a:r>
              <a:rPr lang="el-GR" sz="2400" dirty="0"/>
              <a:t>• άλλα μάγματα αποτελούν προϊόντα </a:t>
            </a:r>
            <a:r>
              <a:rPr lang="el-GR" sz="2400" u="sng" dirty="0"/>
              <a:t>ανάμιξης</a:t>
            </a:r>
            <a:r>
              <a:rPr lang="el-GR" sz="2400" dirty="0"/>
              <a:t> των δύο προηγούμενων τύπων μαγμάτων.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379" y="1988841"/>
            <a:ext cx="4285421" cy="3302100"/>
          </a:xfrm>
          <a:prstGeom prst="rect">
            <a:avLst/>
          </a:prstGeom>
        </p:spPr>
      </p:pic>
      <p:sp>
        <p:nvSpPr>
          <p:cNvPr id="6" name="TextBox 5"/>
          <p:cNvSpPr txBox="1"/>
          <p:nvPr/>
        </p:nvSpPr>
        <p:spPr>
          <a:xfrm>
            <a:off x="8172400" y="5290941"/>
            <a:ext cx="288032" cy="288032"/>
          </a:xfrm>
          <a:prstGeom prst="rect">
            <a:avLst/>
          </a:prstGeom>
        </p:spPr>
        <p:txBody>
          <a:bodyPr vert="horz" wrap="square" lIns="91440" tIns="45720" rIns="91440" bIns="45720" rtlCol="0" anchor="ctr">
            <a:normAutofit fontScale="85000" lnSpcReduction="20000"/>
          </a:bodyPr>
          <a:lstStyle/>
          <a:p>
            <a:r>
              <a:rPr lang="en-US" dirty="0" smtClean="0"/>
              <a:t>6</a:t>
            </a:r>
          </a:p>
        </p:txBody>
      </p:sp>
    </p:spTree>
    <p:extLst>
      <p:ext uri="{BB962C8B-B14F-4D97-AF65-F5344CB8AC3E}">
        <p14:creationId xmlns:p14="http://schemas.microsoft.com/office/powerpoint/2010/main" val="1196762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1. Γεωχημεία Πυριγενών </a:t>
            </a:r>
            <a:r>
              <a:rPr lang="el-GR" dirty="0" smtClean="0"/>
              <a:t>Πετρωμάτων</a:t>
            </a:r>
            <a:endParaRPr lang="el-GR" dirty="0"/>
          </a:p>
        </p:txBody>
      </p:sp>
      <p:sp>
        <p:nvSpPr>
          <p:cNvPr id="5" name="Θέση περιεχομένου 4"/>
          <p:cNvSpPr>
            <a:spLocks noGrp="1"/>
          </p:cNvSpPr>
          <p:nvPr>
            <p:ph idx="1"/>
          </p:nvPr>
        </p:nvSpPr>
        <p:spPr/>
        <p:txBody>
          <a:bodyPr>
            <a:noAutofit/>
          </a:bodyPr>
          <a:lstStyle/>
          <a:p>
            <a:r>
              <a:rPr lang="el-GR" sz="2200" dirty="0" smtClean="0"/>
              <a:t>Ήδη </a:t>
            </a:r>
            <a:r>
              <a:rPr lang="el-GR" sz="2200" dirty="0"/>
              <a:t>από τις πρώτες δεκαετίες του 20</a:t>
            </a:r>
            <a:r>
              <a:rPr lang="el-GR" sz="2200" baseline="30000" dirty="0"/>
              <a:t>ου</a:t>
            </a:r>
            <a:r>
              <a:rPr lang="el-GR" sz="2200" dirty="0"/>
              <a:t>αιώνα, ήταν γνωστή η σύσταση των πυριγενών πετρωμάτων. Η κατανόηση όμως του τρόπου σχηματισμού τους, δηλαδή γιατί κάποιες συστάσεις εμφανίζονται σε συγκεκριμένα περιβάλλοντα, άρχισε με την έλευση της θεωρίας των λιθοσφαιρικών πλακών στη δεκατετία του 1960s. </a:t>
            </a:r>
          </a:p>
          <a:p>
            <a:r>
              <a:rPr lang="el-GR" sz="2200" dirty="0" smtClean="0"/>
              <a:t>Η </a:t>
            </a:r>
            <a:r>
              <a:rPr lang="el-GR" sz="2200" dirty="0"/>
              <a:t>πρώτη πλήρη σειρά αναλύσεων κυρίων στοιχείων, πυριγενών πετρωμάτων από διάφορα μέρη της γης δημοσιεύτηκε το 1917. </a:t>
            </a:r>
          </a:p>
          <a:p>
            <a:r>
              <a:rPr lang="el-GR" sz="2200" dirty="0" smtClean="0"/>
              <a:t>Από </a:t>
            </a:r>
            <a:r>
              <a:rPr lang="el-GR" sz="2200" dirty="0"/>
              <a:t>αναλύσεις 5.159 δειγμάτων , προσδιορίστηκε ότι τα περισσότερα πυριγενή πετρώματα αποτελούνται από: </a:t>
            </a:r>
          </a:p>
          <a:p>
            <a:pPr lvl="1"/>
            <a:r>
              <a:rPr lang="el-GR" sz="1800" dirty="0" smtClean="0"/>
              <a:t>ένα </a:t>
            </a:r>
            <a:r>
              <a:rPr lang="el-GR" sz="1800" dirty="0"/>
              <a:t>μίγμα </a:t>
            </a:r>
            <a:r>
              <a:rPr lang="el-GR" sz="1800" b="1" dirty="0"/>
              <a:t>10 κύριων στοιχείων </a:t>
            </a:r>
            <a:r>
              <a:rPr lang="el-GR" sz="1800" dirty="0"/>
              <a:t>(</a:t>
            </a:r>
            <a:r>
              <a:rPr lang="en-US" sz="1800" dirty="0"/>
              <a:t>O, Si, Al, Mg, Fe, Ca, Ti, Na, K, P) </a:t>
            </a:r>
          </a:p>
          <a:p>
            <a:pPr lvl="1"/>
            <a:r>
              <a:rPr lang="el-GR" sz="1800" dirty="0" smtClean="0"/>
              <a:t>και </a:t>
            </a:r>
            <a:r>
              <a:rPr lang="el-GR" sz="1800" dirty="0"/>
              <a:t>δευτερευόντως (συνήθως, &lt;1%) από Mn and H</a:t>
            </a:r>
            <a:r>
              <a:rPr lang="el-GR" sz="1800" baseline="-25000" dirty="0"/>
              <a:t>2</a:t>
            </a:r>
            <a:r>
              <a:rPr lang="el-GR" sz="1800" dirty="0"/>
              <a:t>O. </a:t>
            </a:r>
          </a:p>
        </p:txBody>
      </p:sp>
    </p:spTree>
    <p:extLst>
      <p:ext uri="{BB962C8B-B14F-4D97-AF65-F5344CB8AC3E}">
        <p14:creationId xmlns:p14="http://schemas.microsoft.com/office/powerpoint/2010/main" val="4109993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2013</TotalTime>
  <Words>3134</Words>
  <Application>Microsoft Office PowerPoint</Application>
  <PresentationFormat>On-screen Show (4:3)</PresentationFormat>
  <Paragraphs>393</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MS Gothic</vt:lpstr>
      <vt:lpstr>Arial</vt:lpstr>
      <vt:lpstr>Calibri</vt:lpstr>
      <vt:lpstr>Wingdings</vt:lpstr>
      <vt:lpstr>Wingdings 3</vt:lpstr>
      <vt:lpstr>Θέμα του Office</vt:lpstr>
      <vt:lpstr>Γεωχημεία</vt:lpstr>
      <vt:lpstr>Περιεχόμενα ενότητας</vt:lpstr>
      <vt:lpstr>Γεωχημικές διεργασίες στο εσωτερικό της γης</vt:lpstr>
      <vt:lpstr>1. Γεωχημεία Πυριγενών Πετρωμάτων</vt:lpstr>
      <vt:lpstr>PowerPoint Presentation</vt:lpstr>
      <vt:lpstr>1. Γεωχημεία Πυριγενών Πετρωμάτων</vt:lpstr>
      <vt:lpstr>1. Γεωχημεία Πυριγενών Πετρωμάτων</vt:lpstr>
      <vt:lpstr>1. Γεωχημεία Πυριγενών Πετρωμάτων</vt:lpstr>
      <vt:lpstr>1. Γεωχημεία Πυριγενών Πετρωμάτων</vt:lpstr>
      <vt:lpstr>Κύρια Στοιχεία</vt:lpstr>
      <vt:lpstr>1. Γεωχημεία Πυριγενών Πετρωμάτων</vt:lpstr>
      <vt:lpstr>1. Γεωχημεία Πυριγενών Πετρωμάτων</vt:lpstr>
      <vt:lpstr>PowerPoint Presentation</vt:lpstr>
      <vt:lpstr>Μόνο Τίτλος</vt:lpstr>
      <vt:lpstr>Μαγματικές Σειρές</vt:lpstr>
      <vt:lpstr>Διάγραμμα AFM</vt:lpstr>
      <vt:lpstr>PowerPoint Presentation</vt:lpstr>
      <vt:lpstr>Μαγματικές Σειρές - Υποσειρές</vt:lpstr>
      <vt:lpstr>1. Γεωχημεία Πυριγενών Πετρωμάτων</vt:lpstr>
      <vt:lpstr>1. Γεωχημεία Πυριγενών Πετρωμάτων</vt:lpstr>
      <vt:lpstr>1. Γεωχημεία Πυριγενών Πετρωμάτων</vt:lpstr>
      <vt:lpstr>Ιχνοστοιχεία</vt:lpstr>
      <vt:lpstr>«Κανόνες του GOLDSMITH»</vt:lpstr>
      <vt:lpstr>Υποκαταστάσεις Ιχνοστοιχείων</vt:lpstr>
      <vt:lpstr>Υποκαταστάσεις Ιχνοστοιχείων</vt:lpstr>
      <vt:lpstr>Υποκαταστάσεις ιχνοστοιχείων προτίμηση θέσης</vt:lpstr>
      <vt:lpstr>Κατανομή των ιχνοστοιχείων</vt:lpstr>
      <vt:lpstr>Κατανομή των ιχνοστοιχείων</vt:lpstr>
      <vt:lpstr>Κατανομή των ιχνοστοιχείων</vt:lpstr>
      <vt:lpstr>Κατανομή των ιχνοστοιχείων</vt:lpstr>
      <vt:lpstr>Κατανομή των ιχνοστοιχείων</vt:lpstr>
      <vt:lpstr>Κατανομή των ιχνοστοιχείων</vt:lpstr>
      <vt:lpstr>Κατανομή των ιχνοστοιχείων</vt:lpstr>
      <vt:lpstr>Α) Μαφικές συστάσεις (Βασάλτες-Ανδεσίτες)</vt:lpstr>
      <vt:lpstr>Β) Πυριτικές Συστάσεις</vt:lpstr>
      <vt:lpstr>Κατανομή Ιχνοστοιχείων Ανταγωνιστικά – Μη Ανταγωνιστικά </vt:lpstr>
      <vt:lpstr>Κατανομή των ιχνοστοιχείων</vt:lpstr>
      <vt:lpstr>Περιοδικός Πίνακας- Γεωχημική θεώρηση</vt:lpstr>
      <vt:lpstr>ΠΑΡΑΔΕΙΓΜΑ:</vt:lpstr>
      <vt:lpstr>Υπολογισμός: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(1/6)</vt:lpstr>
      <vt:lpstr>Σημείωμα Χρήσης Έργων Τρίτων (2/6)</vt:lpstr>
      <vt:lpstr>Σημείωμα Χρήσης Έργων Τρίτων (3/6)</vt:lpstr>
      <vt:lpstr>Σημείωμα Χρήσης Έργων Τρίτων (4/6)</vt:lpstr>
      <vt:lpstr>Σημείωμα Χρήσης Έργων Τρίτων (5/6)</vt:lpstr>
      <vt:lpstr>Σημείωμα Χρήσης Έργων Τρίτων (6/6)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241</cp:revision>
  <dcterms:created xsi:type="dcterms:W3CDTF">2012-09-06T09:03:05Z</dcterms:created>
  <dcterms:modified xsi:type="dcterms:W3CDTF">2015-05-19T15:14:02Z</dcterms:modified>
</cp:coreProperties>
</file>